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6" r:id="rId3"/>
    <p:sldId id="257" r:id="rId4"/>
    <p:sldId id="318" r:id="rId5"/>
    <p:sldId id="298" r:id="rId6"/>
    <p:sldId id="309" r:id="rId7"/>
    <p:sldId id="317" r:id="rId8"/>
    <p:sldId id="315" r:id="rId9"/>
    <p:sldId id="302" r:id="rId10"/>
    <p:sldId id="314" r:id="rId11"/>
    <p:sldId id="312" r:id="rId12"/>
    <p:sldId id="321" r:id="rId13"/>
    <p:sldId id="322" r:id="rId14"/>
    <p:sldId id="277" r:id="rId1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ford, Daniel P" initials="ADP" lastIdx="15" clrIdx="6">
    <p:extLst>
      <p:ext uri="{19B8F6BF-5375-455C-9EA6-DF929625EA0E}">
        <p15:presenceInfo xmlns:p15="http://schemas.microsoft.com/office/powerpoint/2012/main" userId="S::dalford@bu.edu::bae2c405-f984-4ca5-86fe-8ef92da87b50" providerId="AD"/>
      </p:ext>
    </p:extLst>
  </p:cmAuthor>
  <p:cmAuthor id="1" name="Bangham, Candice" initials="BC" lastIdx="30" clrIdx="0"/>
  <p:cmAuthor id="2" name="Daniel P Alford" initials="DPA" lastIdx="9" clrIdx="1"/>
  <p:cmAuthor id="3" name="Greece, Jacey A" initials="GJA" lastIdx="3" clrIdx="2"/>
  <p:cmAuthor id="4" name="Alford, Dan (General Internal Medicine)" initials="AD(IM" lastIdx="1" clrIdx="3"/>
  <p:cmAuthor id="5" name="German, Jacqueline" initials="GJ" lastIdx="5" clrIdx="4">
    <p:extLst>
      <p:ext uri="{19B8F6BF-5375-455C-9EA6-DF929625EA0E}">
        <p15:presenceInfo xmlns:p15="http://schemas.microsoft.com/office/powerpoint/2012/main" userId="S-1-5-21-1013449540-720069183-311576647-133355" providerId="AD"/>
      </p:ext>
    </p:extLst>
  </p:cmAuthor>
  <p:cmAuthor id="6" name="Harlowe, Amy" initials="HA" lastIdx="1" clrIdx="5">
    <p:extLst>
      <p:ext uri="{19B8F6BF-5375-455C-9EA6-DF929625EA0E}">
        <p15:presenceInfo xmlns:p15="http://schemas.microsoft.com/office/powerpoint/2012/main" userId="S-1-5-21-1013449540-720069183-311576647-251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EB6"/>
    <a:srgbClr val="8D83C7"/>
    <a:srgbClr val="F2F2F2"/>
    <a:srgbClr val="AEA6D6"/>
    <a:srgbClr val="4A3F8D"/>
    <a:srgbClr val="C8C3E3"/>
    <a:srgbClr val="A39BD1"/>
    <a:srgbClr val="322B5F"/>
    <a:srgbClr val="5E50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95852" autoAdjust="0"/>
  </p:normalViewPr>
  <p:slideViewPr>
    <p:cSldViewPr snapToGrid="0">
      <p:cViewPr varScale="1">
        <p:scale>
          <a:sx n="69" d="100"/>
          <a:sy n="69" d="100"/>
        </p:scale>
        <p:origin x="109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[Book2]Sheet6!PivotTable10</c:name>
    <c:fmtId val="-1"/>
  </c:pivotSource>
  <c:chart>
    <c:autoTitleDeleted val="1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5">
              <a:tint val="77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shade val="76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Sum of yes</c:v>
                </c:pt>
              </c:strCache>
            </c:strRef>
          </c:tx>
          <c:spPr>
            <a:solidFill>
              <a:srgbClr val="5E50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3"/>
                <c:pt idx="0">
                  <c:v>Commmunicate about the risks of PAE</c:v>
                </c:pt>
                <c:pt idx="1">
                  <c:v>Counsel your patients about unhealthy alcohol use</c:v>
                </c:pt>
                <c:pt idx="2">
                  <c:v>Educate about FASDs</c:v>
                </c:pt>
              </c:strCache>
            </c:strRef>
          </c:cat>
          <c:val>
            <c:numRef>
              <c:f>Sheet6!$B$2:$B$5</c:f>
              <c:numCache>
                <c:formatCode>General</c:formatCode>
                <c:ptCount val="3"/>
                <c:pt idx="0">
                  <c:v>93</c:v>
                </c:pt>
                <c:pt idx="1">
                  <c:v>89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D-4436-910B-BD5B80A59E50}"/>
            </c:ext>
          </c:extLst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Sum of partially</c:v>
                </c:pt>
              </c:strCache>
            </c:strRef>
          </c:tx>
          <c:spPr>
            <a:solidFill>
              <a:srgbClr val="322B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Sheet6!$A$2:$A$5</c:f>
              <c:strCache>
                <c:ptCount val="3"/>
                <c:pt idx="0">
                  <c:v>Commmunicate about the risks of PAE</c:v>
                </c:pt>
                <c:pt idx="1">
                  <c:v>Counsel your patients about unhealthy alcohol use</c:v>
                </c:pt>
                <c:pt idx="2">
                  <c:v>Educate about FASDs</c:v>
                </c:pt>
              </c:strCache>
            </c:strRef>
          </c:cat>
          <c:val>
            <c:numRef>
              <c:f>Sheet6!$C$2:$C$5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7D-4436-910B-BD5B80A59E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3849728"/>
        <c:axId val="993844736"/>
      </c:barChart>
      <c:catAx>
        <c:axId val="99384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44736"/>
        <c:crosses val="autoZero"/>
        <c:auto val="1"/>
        <c:lblAlgn val="ctr"/>
        <c:lblOffset val="100"/>
        <c:noMultiLvlLbl val="0"/>
      </c:catAx>
      <c:valAx>
        <c:axId val="9938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4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91D0C-3CC0-4EC8-921E-EE947CF7907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36E95-62D8-4799-BE7D-2613568A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B7AA5-5893-472B-9C3E-4ED0CEA0C90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5DBB-132E-4063-8B8A-CF64B989A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0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</a:t>
            </a:r>
            <a:r>
              <a:rPr lang="en-US" baseline="0" dirty="0"/>
              <a:t>am Jacqueline German and I am with Boston University School of Medicine and Boston Medical Center.  </a:t>
            </a:r>
            <a:r>
              <a:rPr lang="en-US" baseline="0" dirty="0" smtClean="0"/>
              <a:t>I am presenting “A podcast for 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Podcast for Fetal Alcohol Spectrum Disorders (FASD) Education: Using Alternative Educational Delivery for Provider Training</a:t>
            </a:r>
            <a:endParaRPr lang="en-US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Intent to change has been shown to predict practice change  - put in reference</a:t>
            </a:r>
          </a:p>
          <a:p>
            <a:r>
              <a:rPr lang="en-US" dirty="0"/>
              <a:t>2001 </a:t>
            </a:r>
            <a:r>
              <a:rPr lang="en-US" dirty="0" err="1"/>
              <a:t>locklear</a:t>
            </a:r>
            <a:endParaRPr lang="en-US" dirty="0"/>
          </a:p>
          <a:p>
            <a:endParaRPr lang="en-US" dirty="0"/>
          </a:p>
          <a:p>
            <a:r>
              <a:rPr lang="en-US" dirty="0"/>
              <a:t>Mute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4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AAP implementing</a:t>
            </a:r>
            <a:r>
              <a:rPr lang="en-US" baseline="0" dirty="0"/>
              <a:t>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2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Limited data collection – people doing CME are not expecting to do pre-survey – not typical so we are limited </a:t>
            </a:r>
            <a:r>
              <a:rPr lang="en-US" dirty="0" err="1"/>
              <a:t>byt</a:t>
            </a:r>
            <a:r>
              <a:rPr lang="en-US" dirty="0"/>
              <a:t> CNE </a:t>
            </a:r>
            <a:r>
              <a:rPr lang="en-US" dirty="0" err="1"/>
              <a:t>standrard</a:t>
            </a:r>
            <a:r>
              <a:rPr lang="en-US" dirty="0"/>
              <a:t> for getting credit</a:t>
            </a:r>
          </a:p>
          <a:p>
            <a:endParaRPr lang="en-US" dirty="0"/>
          </a:p>
          <a:p>
            <a:r>
              <a:rPr lang="en-US" dirty="0"/>
              <a:t>People are allowed to take CME post survey many times…….in order to get credit. Is this the first attempts?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7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 would like to talk about Fetal Alcohol Spectrum Disorders,</a:t>
            </a:r>
            <a:r>
              <a:rPr lang="en-US" baseline="0" dirty="0"/>
              <a:t> because they are while quite prevalent, they are underappreciated and not fully understood by most medical providers.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Despite what we know about the</a:t>
            </a:r>
            <a:r>
              <a:rPr lang="en-US" baseline="0" dirty="0"/>
              <a:t> effects of PAE, there is still  a lot of alcohol use during pregnancy. Pregnant people get Misinformation from media, their communities and families, as well as some medical providers.  A popular pregnancy book states that……</a:t>
            </a:r>
            <a:r>
              <a:rPr lang="en-US" b="1" dirty="0"/>
              <a:t>more than the occasional drink is likely perfectly fine..</a:t>
            </a:r>
            <a:r>
              <a:rPr lang="en-US" dirty="0"/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B SMART Program is</a:t>
            </a:r>
            <a:r>
              <a:rPr lang="en-US" baseline="0" dirty="0"/>
              <a:t> funded by the CDC and aims to prevent FASD </a:t>
            </a:r>
            <a:r>
              <a:rPr lang="en-US" sz="1200" dirty="0"/>
              <a:t>by providing education, SBIRT training and technical assistance within Boston HealthNet (Boston Medical Center, 14 Community Health Centers)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SMART created a podcast during the pandemic as a way to reach a broader audience. Podcasts are becoming more prevalent among all learners in general, including in medicine </a:t>
            </a:r>
            <a:r>
              <a:rPr lang="en-US" baseline="0" dirty="0"/>
              <a:t>for medical students, residents and CME.  </a:t>
            </a:r>
            <a:r>
              <a:rPr lang="en-US" dirty="0"/>
              <a:t>We are only beginning to appreciate the extent and degree of the changing landscape</a:t>
            </a:r>
            <a:r>
              <a:rPr lang="en-US" baseline="0" dirty="0"/>
              <a:t> regarding podcasts in education.  </a:t>
            </a:r>
          </a:p>
          <a:p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For the podcast, we </a:t>
            </a:r>
            <a:r>
              <a:rPr lang="en-US" dirty="0"/>
              <a:t>Interviewed</a:t>
            </a:r>
            <a:r>
              <a:rPr lang="en-US" baseline="0" dirty="0"/>
              <a:t> </a:t>
            </a:r>
            <a:r>
              <a:rPr lang="en-US" dirty="0"/>
              <a:t>an FASD expert, a patient advocate, a mother whose child has an FASD, and a public health social worker including two simulated provider-patient brief intervention enactments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promotion campaign has included multi-faceted media campaign,</a:t>
            </a:r>
            <a:r>
              <a:rPr lang="en-US" baseline="0" dirty="0"/>
              <a:t> </a:t>
            </a:r>
            <a:r>
              <a:rPr lang="en-US" dirty="0"/>
              <a:t>hospital and university social media, list-serve outreach, partner-agency collaborations and virtual trainings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</a:t>
            </a:r>
            <a:r>
              <a:rPr lang="en-US" baseline="0" dirty="0"/>
              <a:t> is free continuing education credits (CME and CNE) through Boston University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6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SMART created a podcast during the pandemic as a way to reach a broader audience. Podcasts are becoming more prevalent among all learners in general, including in medicine </a:t>
            </a:r>
            <a:r>
              <a:rPr lang="en-US" baseline="0" dirty="0"/>
              <a:t>for medical students, residents and CME.  </a:t>
            </a:r>
            <a:r>
              <a:rPr lang="en-US" dirty="0"/>
              <a:t>We are only beginning to appreciate the extent and degree of the changing landscape</a:t>
            </a:r>
            <a:r>
              <a:rPr lang="en-US" baseline="0" dirty="0"/>
              <a:t> regarding podcasts in education.  </a:t>
            </a:r>
          </a:p>
          <a:p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For the podcast, we </a:t>
            </a:r>
            <a:r>
              <a:rPr lang="en-US" dirty="0"/>
              <a:t>Interviewed</a:t>
            </a:r>
            <a:r>
              <a:rPr lang="en-US" baseline="0" dirty="0"/>
              <a:t> </a:t>
            </a:r>
            <a:r>
              <a:rPr lang="en-US" dirty="0"/>
              <a:t>an FASD expert, a patient advocate, a mother whose child has an FASD, and a public health social worker including two simulated provider-patient brief intervention enactments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promotion campaign has included multi-faceted media campaign,</a:t>
            </a:r>
            <a:r>
              <a:rPr lang="en-US" baseline="0" dirty="0"/>
              <a:t> </a:t>
            </a:r>
            <a:r>
              <a:rPr lang="en-US" dirty="0"/>
              <a:t>hospital and university social media, list-serve outreach, partner-agency collaborations and virtual trainings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</a:t>
            </a:r>
            <a:r>
              <a:rPr lang="en-US" baseline="0" dirty="0"/>
              <a:t> is free continuing education credits (CME and CNE) through Boston University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0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2 dimensions to the evaluation:  Reach and Effectiveness.  For </a:t>
            </a:r>
            <a:r>
              <a:rPr lang="en-US" b="1" dirty="0"/>
              <a:t>reach </a:t>
            </a:r>
            <a:r>
              <a:rPr lang="en-US" dirty="0"/>
              <a:t>we looked at the number and timing of downloads as well as the geographic</a:t>
            </a:r>
            <a:r>
              <a:rPr lang="en-US" baseline="0" dirty="0"/>
              <a:t> spread, though a platform called </a:t>
            </a:r>
            <a:r>
              <a:rPr lang="en-US" i="1" baseline="0" dirty="0"/>
              <a:t>megaphone</a:t>
            </a:r>
            <a:r>
              <a:rPr lang="en-US" baseline="0" dirty="0"/>
              <a:t>.  For </a:t>
            </a:r>
            <a:r>
              <a:rPr lang="en-US" b="1" baseline="0" dirty="0"/>
              <a:t>effectiveness, we gave a post-test survey to those participants who took the course for continuing educational credit.  We collected minimal demographics, and both </a:t>
            </a:r>
            <a:r>
              <a:rPr lang="en-US" sz="1200" dirty="0"/>
              <a:t>Qualitative and Quantitative data on self-reported</a:t>
            </a:r>
            <a:r>
              <a:rPr lang="en-US" sz="1200" baseline="0" dirty="0"/>
              <a:t> </a:t>
            </a:r>
            <a:r>
              <a:rPr lang="en-US" sz="1200" dirty="0"/>
              <a:t>Knowledge,</a:t>
            </a:r>
            <a:r>
              <a:rPr lang="en-US" sz="1200" baseline="0" dirty="0"/>
              <a:t> </a:t>
            </a:r>
            <a:r>
              <a:rPr lang="en-US" sz="1200" dirty="0"/>
              <a:t>Self-efficacy</a:t>
            </a:r>
            <a:r>
              <a:rPr lang="en-US" sz="1200" baseline="0" dirty="0"/>
              <a:t> and </a:t>
            </a:r>
            <a:r>
              <a:rPr lang="en-US" sz="1200" dirty="0"/>
              <a:t>Practice Change.  We included some case-based knowledge questions.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b="1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more orally about </a:t>
            </a:r>
            <a:r>
              <a:rPr lang="en-US" dirty="0" err="1"/>
              <a:t>thespecific</a:t>
            </a:r>
            <a:r>
              <a:rPr lang="en-US" dirty="0"/>
              <a:t>  distribution campaigns and the spikes that follow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areas very 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3 areas less 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3 areas…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First attempt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	Universal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2.	Definition of Unhealthy Alcohol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3.	Definition of AUD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4.	PAE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5.	PAE Clinical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6.	Definition and Prevalence of FASD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7.	FASD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8.	Case based: Alcohol and pregnancy advice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9.	Counselling around PAE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10.	Using a readiness ruler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2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 changes to listening to podcast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5DBB-132E-4063-8B8A-CF64B989A6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8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0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9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8AC9-E5B9-4E0B-BFF4-D3E78C9FF4D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A21B-B49A-429F-9004-7A511CF2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MC-BUMS LOGOS 120dp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3" b="23901"/>
          <a:stretch/>
        </p:blipFill>
        <p:spPr bwMode="auto">
          <a:xfrm>
            <a:off x="253637" y="5786373"/>
            <a:ext cx="2272722" cy="9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6" b="45764"/>
          <a:stretch/>
        </p:blipFill>
        <p:spPr bwMode="auto">
          <a:xfrm>
            <a:off x="3484128" y="6067178"/>
            <a:ext cx="5223743" cy="424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2146023"/>
          </a:xfrm>
          <a:prstGeom prst="rect">
            <a:avLst/>
          </a:prstGeom>
          <a:solidFill>
            <a:srgbClr val="4A3F8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Podcast for Fetal Alcohol Spectrum Disorders (FASD) Education: Using Alternative Educational Delivery for Provider Training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3637" y="2425968"/>
            <a:ext cx="11684726" cy="3200392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en-US" altLang="en-US" sz="3200" b="1" dirty="0">
                <a:cs typeface="Arial" panose="020B0604020202020204" pitchFamily="34" charset="0"/>
              </a:rPr>
              <a:t>JS German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1</a:t>
            </a:r>
            <a:r>
              <a:rPr lang="de-DE" altLang="en-US" sz="3200" b="1" dirty="0">
                <a:cs typeface="Arial" panose="020B0604020202020204" pitchFamily="34" charset="0"/>
              </a:rPr>
              <a:t>, A Harlowe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1</a:t>
            </a:r>
            <a:r>
              <a:rPr lang="de-DE" altLang="en-US" sz="3200" b="1" dirty="0">
                <a:cs typeface="Arial" panose="020B0604020202020204" pitchFamily="34" charset="0"/>
              </a:rPr>
              <a:t>, </a:t>
            </a:r>
            <a:r>
              <a:rPr lang="sv-SE" altLang="en-US" sz="3200" b="1" dirty="0">
                <a:cs typeface="Arial" panose="020B0604020202020204" pitchFamily="34" charset="0"/>
              </a:rPr>
              <a:t>CA Bangham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2</a:t>
            </a:r>
            <a:r>
              <a:rPr lang="sv-SE" altLang="en-US" sz="3200" b="1" dirty="0">
                <a:cs typeface="Arial" panose="020B0604020202020204" pitchFamily="34" charset="0"/>
              </a:rPr>
              <a:t>,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sv-SE" altLang="en-US" sz="3200" b="1" dirty="0">
                <a:cs typeface="Arial" panose="020B0604020202020204" pitchFamily="34" charset="0"/>
              </a:rPr>
              <a:t>JA Greece</a:t>
            </a:r>
            <a:r>
              <a:rPr lang="sv-SE" altLang="en-US" sz="3200" b="1" baseline="30000" dirty="0">
                <a:cs typeface="Arial" panose="020B0604020202020204" pitchFamily="34" charset="0"/>
              </a:rPr>
              <a:t>2</a:t>
            </a:r>
            <a:r>
              <a:rPr lang="en-US" altLang="en-US" sz="3200" b="1" dirty="0">
                <a:cs typeface="Arial" panose="020B0604020202020204" pitchFamily="34" charset="0"/>
              </a:rPr>
              <a:t>, </a:t>
            </a:r>
            <a:r>
              <a:rPr lang="de-DE" altLang="en-US" sz="3200" b="1" dirty="0">
                <a:cs typeface="Arial" panose="020B0604020202020204" pitchFamily="34" charset="0"/>
              </a:rPr>
              <a:t>DP Alford</a:t>
            </a:r>
            <a:r>
              <a:rPr lang="de-DE" altLang="en-US" sz="3200" b="1" baseline="30000" dirty="0">
                <a:cs typeface="Arial" panose="020B0604020202020204" pitchFamily="34" charset="0"/>
              </a:rPr>
              <a:t>1,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3</a:t>
            </a:r>
            <a:endParaRPr lang="en-US" altLang="en-US" sz="3200" b="1" dirty="0"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CA" altLang="en-US" sz="2000" dirty="0">
                <a:cs typeface="Arial" panose="020B0604020202020204" pitchFamily="34" charset="0"/>
              </a:rPr>
              <a:t> </a:t>
            </a:r>
          </a:p>
          <a:p>
            <a:pPr marL="801688" indent="-3444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CA" altLang="en-US" sz="2000" dirty="0">
                <a:cs typeface="Arial" panose="020B0604020202020204" pitchFamily="34" charset="0"/>
              </a:rPr>
              <a:t>Clinical Addiction Research and Education Unit, Section of General Internal Medicine, Boston Medical Center, Boston, MA</a:t>
            </a:r>
          </a:p>
          <a:p>
            <a:pPr marL="801688" indent="-3444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altLang="en-US" sz="2000" dirty="0">
                <a:cs typeface="Arial" panose="020B0604020202020204" pitchFamily="34" charset="0"/>
              </a:rPr>
              <a:t>Boston University School of Public Health, Boston, MA</a:t>
            </a:r>
          </a:p>
          <a:p>
            <a:pPr marL="801688" indent="-3444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CA" altLang="en-US" sz="2000" dirty="0">
                <a:cs typeface="Arial" panose="020B0604020202020204" pitchFamily="34" charset="0"/>
              </a:rPr>
              <a:t>Continuing Medical Education Office, Boston University School of Medicine, Boston, 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altLang="en-US" sz="12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CA" altLang="en-US" sz="20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oston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ustainable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odels for unhealthy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lcohol use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 SMART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Program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f</a:t>
            </a:r>
            <a:r>
              <a:rPr lang="en-US" altLang="en-US" sz="1900" dirty="0">
                <a:cs typeface="Arial" panose="020B0604020202020204" pitchFamily="34" charset="0"/>
              </a:rPr>
              <a:t>unded by a cooperative agreement from the US DHHS, CDC, NU84DD000002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160784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EFCADAC6-C729-4CA2-A59E-48C07B07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64" y="6067178"/>
            <a:ext cx="2380199" cy="6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9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5A17F36-CEEC-465C-A6C1-96A84DD4CCCB}"/>
              </a:ext>
            </a:extLst>
          </p:cNvPr>
          <p:cNvSpPr/>
          <p:nvPr/>
        </p:nvSpPr>
        <p:spPr>
          <a:xfrm>
            <a:off x="3121690" y="4079383"/>
            <a:ext cx="9046609" cy="572191"/>
          </a:xfrm>
          <a:custGeom>
            <a:avLst/>
            <a:gdLst>
              <a:gd name="connsiteX0" fmla="*/ 0 w 9046609"/>
              <a:gd name="connsiteY0" fmla="*/ 0 h 572191"/>
              <a:gd name="connsiteX1" fmla="*/ 9046609 w 9046609"/>
              <a:gd name="connsiteY1" fmla="*/ 0 h 572191"/>
              <a:gd name="connsiteX2" fmla="*/ 9046609 w 9046609"/>
              <a:gd name="connsiteY2" fmla="*/ 572191 h 572191"/>
              <a:gd name="connsiteX3" fmla="*/ 0 w 9046609"/>
              <a:gd name="connsiteY3" fmla="*/ 572191 h 572191"/>
              <a:gd name="connsiteX4" fmla="*/ 0 w 9046609"/>
              <a:gd name="connsiteY4" fmla="*/ 0 h 57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609" h="572191">
                <a:moveTo>
                  <a:pt x="0" y="0"/>
                </a:moveTo>
                <a:lnTo>
                  <a:pt x="9046609" y="0"/>
                </a:lnTo>
                <a:lnTo>
                  <a:pt x="9046609" y="572191"/>
                </a:lnTo>
                <a:lnTo>
                  <a:pt x="0" y="572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>
              <a:latin typeface="Calibri" panose="020F050202020403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A294E06-9488-4332-9666-4C34D81C5EE1}"/>
              </a:ext>
            </a:extLst>
          </p:cNvPr>
          <p:cNvSpPr/>
          <p:nvPr/>
        </p:nvSpPr>
        <p:spPr>
          <a:xfrm>
            <a:off x="3121690" y="4699434"/>
            <a:ext cx="9046609" cy="572191"/>
          </a:xfrm>
          <a:custGeom>
            <a:avLst/>
            <a:gdLst>
              <a:gd name="connsiteX0" fmla="*/ 0 w 9046609"/>
              <a:gd name="connsiteY0" fmla="*/ 0 h 572191"/>
              <a:gd name="connsiteX1" fmla="*/ 9046609 w 9046609"/>
              <a:gd name="connsiteY1" fmla="*/ 0 h 572191"/>
              <a:gd name="connsiteX2" fmla="*/ 9046609 w 9046609"/>
              <a:gd name="connsiteY2" fmla="*/ 572191 h 572191"/>
              <a:gd name="connsiteX3" fmla="*/ 0 w 9046609"/>
              <a:gd name="connsiteY3" fmla="*/ 572191 h 572191"/>
              <a:gd name="connsiteX4" fmla="*/ 0 w 9046609"/>
              <a:gd name="connsiteY4" fmla="*/ 0 h 57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609" h="572191">
                <a:moveTo>
                  <a:pt x="0" y="0"/>
                </a:moveTo>
                <a:lnTo>
                  <a:pt x="9046609" y="0"/>
                </a:lnTo>
                <a:lnTo>
                  <a:pt x="9046609" y="572191"/>
                </a:lnTo>
                <a:lnTo>
                  <a:pt x="0" y="572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>
              <a:latin typeface="Calibri" panose="020F050202020403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8FECB-8DC0-43B8-8E7B-91146E548CA0}"/>
              </a:ext>
            </a:extLst>
          </p:cNvPr>
          <p:cNvSpPr/>
          <p:nvPr/>
        </p:nvSpPr>
        <p:spPr>
          <a:xfrm>
            <a:off x="3145391" y="5280721"/>
            <a:ext cx="9046609" cy="572191"/>
          </a:xfrm>
          <a:custGeom>
            <a:avLst/>
            <a:gdLst>
              <a:gd name="connsiteX0" fmla="*/ 0 w 9046609"/>
              <a:gd name="connsiteY0" fmla="*/ 0 h 572191"/>
              <a:gd name="connsiteX1" fmla="*/ 9046609 w 9046609"/>
              <a:gd name="connsiteY1" fmla="*/ 0 h 572191"/>
              <a:gd name="connsiteX2" fmla="*/ 9046609 w 9046609"/>
              <a:gd name="connsiteY2" fmla="*/ 572191 h 572191"/>
              <a:gd name="connsiteX3" fmla="*/ 0 w 9046609"/>
              <a:gd name="connsiteY3" fmla="*/ 572191 h 572191"/>
              <a:gd name="connsiteX4" fmla="*/ 0 w 9046609"/>
              <a:gd name="connsiteY4" fmla="*/ 0 h 57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609" h="572191">
                <a:moveTo>
                  <a:pt x="0" y="0"/>
                </a:moveTo>
                <a:lnTo>
                  <a:pt x="9046609" y="0"/>
                </a:lnTo>
                <a:lnTo>
                  <a:pt x="9046609" y="572191"/>
                </a:lnTo>
                <a:lnTo>
                  <a:pt x="0" y="572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>
              <a:latin typeface="Calibri" panose="020F050202020403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2E3A948-2935-4AD0-9C2F-CFD301E11D3F}"/>
              </a:ext>
            </a:extLst>
          </p:cNvPr>
          <p:cNvSpPr/>
          <p:nvPr/>
        </p:nvSpPr>
        <p:spPr>
          <a:xfrm>
            <a:off x="3121690" y="5852912"/>
            <a:ext cx="9046609" cy="572191"/>
          </a:xfrm>
          <a:custGeom>
            <a:avLst/>
            <a:gdLst>
              <a:gd name="connsiteX0" fmla="*/ 0 w 9046609"/>
              <a:gd name="connsiteY0" fmla="*/ 0 h 572191"/>
              <a:gd name="connsiteX1" fmla="*/ 9046609 w 9046609"/>
              <a:gd name="connsiteY1" fmla="*/ 0 h 572191"/>
              <a:gd name="connsiteX2" fmla="*/ 9046609 w 9046609"/>
              <a:gd name="connsiteY2" fmla="*/ 572191 h 572191"/>
              <a:gd name="connsiteX3" fmla="*/ 0 w 9046609"/>
              <a:gd name="connsiteY3" fmla="*/ 572191 h 572191"/>
              <a:gd name="connsiteX4" fmla="*/ 0 w 9046609"/>
              <a:gd name="connsiteY4" fmla="*/ 0 h 57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609" h="572191">
                <a:moveTo>
                  <a:pt x="0" y="0"/>
                </a:moveTo>
                <a:lnTo>
                  <a:pt x="9046609" y="0"/>
                </a:lnTo>
                <a:lnTo>
                  <a:pt x="9046609" y="572191"/>
                </a:lnTo>
                <a:lnTo>
                  <a:pt x="0" y="572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>
              <a:latin typeface="Calibri" panose="020F050202020403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F0CBB4D-12F9-4388-84C8-ED7880BFB073}"/>
              </a:ext>
            </a:extLst>
          </p:cNvPr>
          <p:cNvSpPr/>
          <p:nvPr/>
        </p:nvSpPr>
        <p:spPr>
          <a:xfrm>
            <a:off x="395273" y="1722829"/>
            <a:ext cx="11439813" cy="587884"/>
          </a:xfrm>
          <a:custGeom>
            <a:avLst/>
            <a:gdLst>
              <a:gd name="connsiteX0" fmla="*/ 0 w 9046609"/>
              <a:gd name="connsiteY0" fmla="*/ 0 h 572191"/>
              <a:gd name="connsiteX1" fmla="*/ 9046609 w 9046609"/>
              <a:gd name="connsiteY1" fmla="*/ 0 h 572191"/>
              <a:gd name="connsiteX2" fmla="*/ 9046609 w 9046609"/>
              <a:gd name="connsiteY2" fmla="*/ 572191 h 572191"/>
              <a:gd name="connsiteX3" fmla="*/ 0 w 9046609"/>
              <a:gd name="connsiteY3" fmla="*/ 572191 h 572191"/>
              <a:gd name="connsiteX4" fmla="*/ 0 w 9046609"/>
              <a:gd name="connsiteY4" fmla="*/ 0 h 57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609" h="572191">
                <a:moveTo>
                  <a:pt x="0" y="0"/>
                </a:moveTo>
                <a:lnTo>
                  <a:pt x="9046609" y="0"/>
                </a:lnTo>
                <a:lnTo>
                  <a:pt x="9046609" y="572191"/>
                </a:lnTo>
                <a:lnTo>
                  <a:pt x="0" y="572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/>
              <a:t>64.5% </a:t>
            </a:r>
            <a:r>
              <a:rPr lang="en-US" sz="2600" dirty="0"/>
              <a:t>(54/84) plan to make changes in their practice based on what they learned 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459C4E-21A8-4D6C-9514-B7357C966161}"/>
              </a:ext>
            </a:extLst>
          </p:cNvPr>
          <p:cNvSpPr/>
          <p:nvPr/>
        </p:nvSpPr>
        <p:spPr>
          <a:xfrm>
            <a:off x="4346201" y="2704308"/>
            <a:ext cx="7693399" cy="3319446"/>
          </a:xfrm>
          <a:custGeom>
            <a:avLst/>
            <a:gdLst>
              <a:gd name="connsiteX0" fmla="*/ 0 w 9046609"/>
              <a:gd name="connsiteY0" fmla="*/ 0 h 572191"/>
              <a:gd name="connsiteX1" fmla="*/ 9046609 w 9046609"/>
              <a:gd name="connsiteY1" fmla="*/ 0 h 572191"/>
              <a:gd name="connsiteX2" fmla="*/ 9046609 w 9046609"/>
              <a:gd name="connsiteY2" fmla="*/ 572191 h 572191"/>
              <a:gd name="connsiteX3" fmla="*/ 0 w 9046609"/>
              <a:gd name="connsiteY3" fmla="*/ 572191 h 572191"/>
              <a:gd name="connsiteX4" fmla="*/ 0 w 9046609"/>
              <a:gd name="connsiteY4" fmla="*/ 0 h 57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609" h="572191">
                <a:moveTo>
                  <a:pt x="0" y="0"/>
                </a:moveTo>
                <a:lnTo>
                  <a:pt x="9046609" y="0"/>
                </a:lnTo>
                <a:lnTo>
                  <a:pt x="9046609" y="572191"/>
                </a:lnTo>
                <a:lnTo>
                  <a:pt x="0" y="572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spcBef>
                <a:spcPts val="1800"/>
              </a:spcBef>
              <a:buNone/>
            </a:pPr>
            <a:r>
              <a:rPr lang="en-US" sz="2800" b="1" dirty="0">
                <a:latin typeface="Calibri" panose="020F0502020204030204" pitchFamily="34" charset="0"/>
              </a:rPr>
              <a:t>Most common changes</a:t>
            </a:r>
            <a:r>
              <a:rPr lang="en-US" sz="2800" b="1" kern="1200" dirty="0">
                <a:latin typeface="Calibri" panose="020F0502020204030204" pitchFamily="34" charset="0"/>
              </a:rPr>
              <a:t>:  </a:t>
            </a:r>
          </a:p>
          <a:p>
            <a:pPr marL="457200" indent="-457200" defTabSz="8890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26% Incorporate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motivational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interviewing skills</a:t>
            </a:r>
          </a:p>
          <a:p>
            <a:pPr marL="457200" lvl="0" indent="-457200" algn="l" defTabSz="8890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19% Screen for alcohol use/prenatal alcohol exposure</a:t>
            </a:r>
          </a:p>
          <a:p>
            <a:pPr marL="457200" indent="-457200" defTabSz="8890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11% Educate patients about prenatal alcohol exposure and/or FASDs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3B599BD-C24A-47D4-88F8-DBA0D0F3A510}"/>
              </a:ext>
            </a:extLst>
          </p:cNvPr>
          <p:cNvSpPr/>
          <p:nvPr/>
        </p:nvSpPr>
        <p:spPr>
          <a:xfrm>
            <a:off x="395273" y="936771"/>
            <a:ext cx="5828486" cy="715736"/>
          </a:xfrm>
          <a:custGeom>
            <a:avLst/>
            <a:gdLst>
              <a:gd name="connsiteX0" fmla="*/ 0 w 2304868"/>
              <a:gd name="connsiteY0" fmla="*/ 0 h 4837351"/>
              <a:gd name="connsiteX1" fmla="*/ 2304868 w 2304868"/>
              <a:gd name="connsiteY1" fmla="*/ 0 h 4837351"/>
              <a:gd name="connsiteX2" fmla="*/ 2304868 w 2304868"/>
              <a:gd name="connsiteY2" fmla="*/ 4837351 h 4837351"/>
              <a:gd name="connsiteX3" fmla="*/ 0 w 2304868"/>
              <a:gd name="connsiteY3" fmla="*/ 4837351 h 4837351"/>
              <a:gd name="connsiteX4" fmla="*/ 0 w 2304868"/>
              <a:gd name="connsiteY4" fmla="*/ 0 h 48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868" h="4837351">
                <a:moveTo>
                  <a:pt x="0" y="0"/>
                </a:moveTo>
                <a:lnTo>
                  <a:pt x="2304868" y="0"/>
                </a:lnTo>
                <a:lnTo>
                  <a:pt x="2304868" y="4837351"/>
                </a:lnTo>
                <a:lnTo>
                  <a:pt x="0" y="48373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marL="0" lvl="0" indent="0" algn="l" defTabSz="1600200">
              <a:spcBef>
                <a:spcPct val="0"/>
              </a:spcBef>
              <a:buNone/>
            </a:pPr>
            <a:r>
              <a:rPr lang="en-US" sz="4000" b="1" kern="1200" dirty="0">
                <a:latin typeface="Calibri" panose="020F0502020204030204" pitchFamily="34" charset="0"/>
              </a:rPr>
              <a:t>Intent to change practice</a:t>
            </a:r>
            <a:r>
              <a:rPr lang="en-US" sz="4000" b="1" kern="1200" baseline="30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Results: Effectiveness n=84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2" t="15292" r="10047" b="32504"/>
          <a:stretch/>
        </p:blipFill>
        <p:spPr>
          <a:xfrm>
            <a:off x="170640" y="2715776"/>
            <a:ext cx="4090967" cy="3759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3896B0-EB43-47AC-B1FA-A736401E8420}"/>
              </a:ext>
            </a:extLst>
          </p:cNvPr>
          <p:cNvSpPr/>
          <p:nvPr/>
        </p:nvSpPr>
        <p:spPr>
          <a:xfrm>
            <a:off x="86046" y="2433898"/>
            <a:ext cx="4175561" cy="4287577"/>
          </a:xfrm>
          <a:prstGeom prst="rect">
            <a:avLst/>
          </a:prstGeom>
          <a:solidFill>
            <a:srgbClr val="F2F2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3414-2F56-4DF6-8994-361EF25CE7B9}"/>
              </a:ext>
            </a:extLst>
          </p:cNvPr>
          <p:cNvSpPr txBox="1"/>
          <p:nvPr/>
        </p:nvSpPr>
        <p:spPr>
          <a:xfrm>
            <a:off x="4546045" y="6345124"/>
            <a:ext cx="6245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1. Lockyer JM, et al. Journal of Continuing Education in the Health </a:t>
            </a:r>
            <a:r>
              <a:rPr lang="en-US" sz="1400" dirty="0" smtClean="0"/>
              <a:t>Professions. </a:t>
            </a:r>
            <a:r>
              <a:rPr lang="en-US" sz="1400" dirty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904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39" y="1253330"/>
            <a:ext cx="11359551" cy="48973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Reach of podcast in 6 months was widespread and multidisciplinary, however there was a decrease in downloads for episodes 2 and 3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Substantial number claimed CME/CNE credits and completed post-survey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600" dirty="0"/>
              <a:t>Scored high levels of knowledge for most content areas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600" dirty="0"/>
              <a:t>Reported high level of ability in communicating, counseling, and educating patients as a result of the podcast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600" dirty="0" smtClean="0"/>
              <a:t>2/3 reported </a:t>
            </a:r>
            <a:r>
              <a:rPr lang="en-US" sz="2600" dirty="0"/>
              <a:t>intention to change their practice based on what they learned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326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17" y="1112807"/>
            <a:ext cx="11680166" cy="49084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Creating and disseminating a podcast is time-intensive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Evaluation of podcasts is limited</a:t>
            </a:r>
          </a:p>
          <a:p>
            <a:pPr lvl="2"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Data is limited by </a:t>
            </a:r>
            <a:r>
              <a:rPr lang="en-US" sz="2800" i="1" dirty="0"/>
              <a:t>Megaphone</a:t>
            </a:r>
            <a:r>
              <a:rPr lang="en-US" sz="2800" dirty="0"/>
              <a:t> collection variables (date, episode, geographic location)</a:t>
            </a:r>
          </a:p>
          <a:p>
            <a:pPr lvl="2"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Data from CME participants is limited by post-survey design and self-reported data</a:t>
            </a:r>
            <a:endParaRPr lang="en-US" sz="2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-23064"/>
            <a:ext cx="12192000" cy="877079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791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AA87F-3A6E-49D6-8D41-A0231DD98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3" y="1253331"/>
            <a:ext cx="1141741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Podcasts provide an innovative means of education given the broad reach and ease of access, especially as healthcare providers rely more on virtual education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Questions remain… “does convenience of </a:t>
            </a:r>
            <a:r>
              <a:rPr lang="en-US" sz="3200" dirty="0" smtClean="0"/>
              <a:t>these modalities </a:t>
            </a:r>
            <a:r>
              <a:rPr lang="en-US" sz="3200" dirty="0"/>
              <a:t>[</a:t>
            </a:r>
            <a:r>
              <a:rPr lang="en-US" sz="3200" dirty="0" smtClean="0"/>
              <a:t>podcasts] facilitate </a:t>
            </a:r>
            <a:r>
              <a:rPr lang="en-US" sz="3200" dirty="0"/>
              <a:t>learning while multitasking or take away from focused study</a:t>
            </a:r>
            <a:r>
              <a:rPr lang="en-US" sz="3200" dirty="0" smtClean="0"/>
              <a:t>?”</a:t>
            </a:r>
            <a:r>
              <a:rPr lang="en-US" sz="3200" baseline="30000" dirty="0" smtClean="0"/>
              <a:t>1</a:t>
            </a:r>
            <a:endParaRPr lang="en-US" sz="3200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F40894-90F3-4D41-8998-F02BBCB06AD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44423-78E7-48B7-8079-700EE877CFBF}"/>
              </a:ext>
            </a:extLst>
          </p:cNvPr>
          <p:cNvSpPr txBox="1"/>
          <p:nvPr/>
        </p:nvSpPr>
        <p:spPr>
          <a:xfrm>
            <a:off x="234893" y="6377832"/>
            <a:ext cx="59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ABA2D0"/>
              </a:buClr>
            </a:pPr>
            <a:r>
              <a:rPr lang="en-US" dirty="0"/>
              <a:t>1. </a:t>
            </a:r>
            <a:r>
              <a:rPr lang="en-US" dirty="0" err="1"/>
              <a:t>Berk</a:t>
            </a:r>
            <a:r>
              <a:rPr lang="en-US" dirty="0"/>
              <a:t> </a:t>
            </a:r>
            <a:r>
              <a:rPr lang="en-US" dirty="0" smtClean="0"/>
              <a:t>J. </a:t>
            </a:r>
            <a:r>
              <a:rPr lang="en-US" dirty="0"/>
              <a:t>Gen Intern </a:t>
            </a:r>
            <a:r>
              <a:rPr lang="en-US" dirty="0" smtClean="0"/>
              <a:t>Med.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5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9981" y="769435"/>
            <a:ext cx="3498112" cy="993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838200" y="2339163"/>
            <a:ext cx="10515600" cy="38378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  <a:p>
            <a:pPr marL="0" indent="0" algn="ctr">
              <a:buNone/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jacqueline.german@bmc.org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77" y="858386"/>
            <a:ext cx="3263519" cy="9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64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46" y="1214630"/>
            <a:ext cx="8332199" cy="46699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52469C"/>
              </a:buClr>
            </a:pPr>
            <a:r>
              <a:rPr lang="en-US" dirty="0"/>
              <a:t>FASDs are a range of </a:t>
            </a:r>
            <a:r>
              <a:rPr lang="en-US" dirty="0" smtClean="0"/>
              <a:t>conditions attributable </a:t>
            </a:r>
            <a:r>
              <a:rPr lang="en-US" dirty="0"/>
              <a:t>to prenatal alcohol exposure (PAE)</a:t>
            </a:r>
            <a:r>
              <a:rPr lang="en-US" baseline="30000" dirty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that have lifelong effects, that include behavior, learning and physical problems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52469C"/>
              </a:buClr>
            </a:pPr>
            <a:r>
              <a:rPr lang="en-US" b="1" dirty="0"/>
              <a:t>Alcohol is a teratogen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adversely affects normal                          brain development throughout all gestational stages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52469C"/>
              </a:buClr>
            </a:pPr>
            <a:r>
              <a:rPr lang="en-US" dirty="0"/>
              <a:t>FASDs are </a:t>
            </a:r>
            <a:r>
              <a:rPr lang="en-US" b="1" dirty="0"/>
              <a:t>permanent</a:t>
            </a:r>
            <a:r>
              <a:rPr lang="en-US" baseline="30000" dirty="0"/>
              <a:t>1 </a:t>
            </a:r>
            <a:r>
              <a:rPr lang="en-US" dirty="0"/>
              <a:t>and the most common                            </a:t>
            </a:r>
            <a:r>
              <a:rPr lang="en-US" b="1" dirty="0"/>
              <a:t>preventable</a:t>
            </a:r>
            <a:r>
              <a:rPr lang="en-US" dirty="0"/>
              <a:t> developmental disabilities in the US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52469C"/>
              </a:buClr>
            </a:pPr>
            <a:r>
              <a:rPr lang="en-US" dirty="0"/>
              <a:t>In the </a:t>
            </a:r>
            <a:r>
              <a:rPr lang="en-US" dirty="0" smtClean="0"/>
              <a:t>US, </a:t>
            </a:r>
            <a:r>
              <a:rPr lang="en-US" dirty="0"/>
              <a:t>an estimated 1-5% of 1st grade </a:t>
            </a:r>
            <a:r>
              <a:rPr lang="en-US" dirty="0" smtClean="0"/>
              <a:t>children may have FASDs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52469C"/>
              </a:buClr>
            </a:pPr>
            <a:r>
              <a:rPr lang="en-US" dirty="0"/>
              <a:t>There is no known safe amount, no safe time, and no safe type of alcohol use during </a:t>
            </a:r>
            <a:r>
              <a:rPr lang="en-US" dirty="0" smtClean="0"/>
              <a:t>pregnancy.  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27057" y="6021194"/>
            <a:ext cx="88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1. SAMHSA. Treatment Improvement Protocol (TIP) 58. (2014). HHS Publication. </a:t>
            </a:r>
            <a:endParaRPr lang="en-US" sz="1400" dirty="0">
              <a:latin typeface="Calibri" panose="020F0502020204030204" pitchFamily="34" charset="0"/>
            </a:endParaRPr>
          </a:p>
          <a:p>
            <a:pPr marL="119063" indent="-119063"/>
            <a:r>
              <a:rPr lang="en-US" sz="1400" dirty="0" smtClean="0">
                <a:latin typeface="Calibri" panose="020F0502020204030204" pitchFamily="34" charset="0"/>
              </a:rPr>
              <a:t>2. </a:t>
            </a:r>
            <a:r>
              <a:rPr lang="en-US" sz="1400" dirty="0">
                <a:latin typeface="Calibri" panose="020F0502020204030204" pitchFamily="34" charset="0"/>
              </a:rPr>
              <a:t>May PA et al. JAMA. 2018</a:t>
            </a:r>
            <a:endParaRPr lang="en-US" altLang="en-US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16429"/>
          </a:xfrm>
          <a:solidFill>
            <a:srgbClr val="4A3F8D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07442-2A24-4FF0-8E63-697067BF1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45" y="1647065"/>
            <a:ext cx="3086879" cy="35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 t="20998" r="30879" b="30530"/>
          <a:stretch/>
        </p:blipFill>
        <p:spPr>
          <a:xfrm>
            <a:off x="9563877" y="1054359"/>
            <a:ext cx="2445371" cy="362960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2" y="1054360"/>
            <a:ext cx="9512320" cy="458133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</a:pPr>
            <a:r>
              <a:rPr lang="en-US" sz="3200" dirty="0"/>
              <a:t>Alcohol use during pregnancy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</a:pPr>
            <a:r>
              <a:rPr lang="en-US" dirty="0"/>
              <a:t>30% reported drinking during their pregnancy</a:t>
            </a:r>
            <a:r>
              <a:rPr lang="en-US" baseline="30000" dirty="0"/>
              <a:t>1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</a:pPr>
            <a:r>
              <a:rPr lang="en-US" dirty="0"/>
              <a:t>9.8% reported past 30-day drinking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</a:pPr>
            <a:r>
              <a:rPr lang="en-US" dirty="0"/>
              <a:t>4.5% reported past 30-day </a:t>
            </a:r>
            <a:r>
              <a:rPr lang="en-US" i="1" dirty="0"/>
              <a:t>binge</a:t>
            </a:r>
            <a:r>
              <a:rPr lang="en-US" dirty="0"/>
              <a:t> drinking</a:t>
            </a:r>
            <a:r>
              <a:rPr lang="en-US" baseline="30000" dirty="0"/>
              <a:t>2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</a:pPr>
            <a:r>
              <a:rPr lang="en-US" sz="3200" dirty="0"/>
              <a:t>Lack of FASD education in health professional training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</a:pPr>
            <a:r>
              <a:rPr lang="en-US" sz="3200" dirty="0" smtClean="0"/>
              <a:t>Misinformation </a:t>
            </a:r>
            <a:r>
              <a:rPr lang="en-US" sz="3200" dirty="0"/>
              <a:t>from media, community, and medical providers</a:t>
            </a:r>
            <a:r>
              <a:rPr lang="en-US" sz="2000" baseline="30000" dirty="0"/>
              <a:t>3</a:t>
            </a:r>
            <a:r>
              <a:rPr lang="en-US" sz="32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</a:pPr>
            <a:r>
              <a:rPr lang="en-US" i="1" dirty="0"/>
              <a:t>“more than the occasional drink is likely perfectly fine...” </a:t>
            </a:r>
            <a:r>
              <a:rPr lang="en-US" dirty="0"/>
              <a:t>Emily Oster in </a:t>
            </a:r>
            <a:r>
              <a:rPr lang="en-US" i="1" dirty="0"/>
              <a:t>Expecting </a:t>
            </a:r>
            <a:r>
              <a:rPr lang="en-US" i="1" dirty="0" smtClean="0"/>
              <a:t>Better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 (cont.)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45BC-0C7C-445A-AE55-50FE376B54CE}"/>
              </a:ext>
            </a:extLst>
          </p:cNvPr>
          <p:cNvSpPr txBox="1"/>
          <p:nvPr/>
        </p:nvSpPr>
        <p:spPr>
          <a:xfrm>
            <a:off x="275492" y="5906809"/>
            <a:ext cx="886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Calibri" panose="020F0502020204030204" pitchFamily="34" charset="0"/>
              </a:rPr>
              <a:t>Ethan </a:t>
            </a:r>
            <a:r>
              <a:rPr lang="en-US" sz="1400" dirty="0">
                <a:latin typeface="Calibri" panose="020F0502020204030204" pitchFamily="34" charset="0"/>
              </a:rPr>
              <a:t>MK et al.  </a:t>
            </a:r>
            <a:r>
              <a:rPr lang="en-US" sz="1400" dirty="0" err="1">
                <a:latin typeface="Calibri" panose="020F0502020204030204" pitchFamily="34" charset="0"/>
              </a:rPr>
              <a:t>Matern</a:t>
            </a:r>
            <a:r>
              <a:rPr lang="en-US" sz="1400" dirty="0">
                <a:latin typeface="Calibri" panose="020F0502020204030204" pitchFamily="34" charset="0"/>
              </a:rPr>
              <a:t> Child Health J. </a:t>
            </a:r>
            <a:r>
              <a:rPr lang="en-US" sz="1400" dirty="0" smtClean="0">
                <a:latin typeface="Calibri" panose="020F0502020204030204" pitchFamily="34" charset="0"/>
              </a:rPr>
              <a:t>2009</a:t>
            </a:r>
            <a:endParaRPr lang="en-US" sz="1400" dirty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en-US" sz="1400" dirty="0" smtClean="0"/>
              <a:t>Lucinda </a:t>
            </a:r>
            <a:r>
              <a:rPr lang="en-US" altLang="en-US" sz="1400" dirty="0"/>
              <a:t>J, et al. MMWR. 2020</a:t>
            </a:r>
          </a:p>
          <a:p>
            <a:pPr marL="342900" indent="-342900">
              <a:buAutoNum type="arabicPeriod"/>
            </a:pPr>
            <a:r>
              <a:rPr lang="en-US" altLang="en-US" sz="1400" dirty="0" err="1"/>
              <a:t>Elek</a:t>
            </a:r>
            <a:r>
              <a:rPr lang="en-US" altLang="en-US" sz="1400" dirty="0"/>
              <a:t> E, et al. American Journal of Health Education. 2012</a:t>
            </a:r>
          </a:p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69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018054"/>
            <a:ext cx="11545389" cy="476196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52469C"/>
              </a:buClr>
              <a:buNone/>
            </a:pPr>
            <a:r>
              <a:rPr lang="en-US" sz="3300" b="1" dirty="0"/>
              <a:t>B</a:t>
            </a:r>
            <a:r>
              <a:rPr lang="en-US" sz="3300" dirty="0"/>
              <a:t>oston </a:t>
            </a:r>
            <a:r>
              <a:rPr lang="en-US" sz="3300" b="1" dirty="0"/>
              <a:t>S</a:t>
            </a:r>
            <a:r>
              <a:rPr lang="en-US" sz="3300" dirty="0"/>
              <a:t>ustainable </a:t>
            </a:r>
            <a:r>
              <a:rPr lang="en-US" sz="3300" b="1" dirty="0"/>
              <a:t>M</a:t>
            </a:r>
            <a:r>
              <a:rPr lang="en-US" sz="3300" dirty="0"/>
              <a:t>odels for unhealthy </a:t>
            </a:r>
            <a:r>
              <a:rPr lang="en-US" sz="3300" b="1" dirty="0"/>
              <a:t>A</a:t>
            </a:r>
            <a:r>
              <a:rPr lang="en-US" sz="3300" dirty="0"/>
              <a:t>lcohol use </a:t>
            </a:r>
            <a:r>
              <a:rPr lang="en-US" sz="3300" b="1" dirty="0" err="1"/>
              <a:t>R</a:t>
            </a:r>
            <a:r>
              <a:rPr lang="en-US" sz="3300" dirty="0" err="1"/>
              <a:t>educTion</a:t>
            </a:r>
            <a:endParaRPr lang="en-US" sz="3300" b="1" dirty="0"/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52469C"/>
              </a:buClr>
            </a:pPr>
            <a:r>
              <a:rPr lang="en-US" sz="2800" dirty="0" smtClean="0"/>
              <a:t>Aims </a:t>
            </a:r>
            <a:r>
              <a:rPr lang="en-US" sz="2800" dirty="0"/>
              <a:t>to prevent FASDs by providing in-person and virtual training and technical assistance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52469C"/>
              </a:buClr>
            </a:pPr>
            <a:r>
              <a:rPr lang="en-US" sz="2800" dirty="0"/>
              <a:t>Developed a podcast, as they are becoming more prevalent in health professional continuing education</a:t>
            </a:r>
            <a:r>
              <a:rPr lang="en-US" sz="2800" baseline="30000" dirty="0"/>
              <a:t>1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buClr>
                <a:srgbClr val="52469C"/>
              </a:buClr>
            </a:pPr>
            <a:r>
              <a:rPr lang="en-US" sz="2400" dirty="0">
                <a:solidFill>
                  <a:prstClr val="black"/>
                </a:solidFill>
              </a:rPr>
              <a:t>Hired producer, wrote scripts, recruited experts, individuals with lived experience, and standardized patients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buClr>
                <a:srgbClr val="52469C"/>
              </a:buClr>
            </a:pPr>
            <a:r>
              <a:rPr lang="en-US" sz="2400" dirty="0">
                <a:solidFill>
                  <a:prstClr val="black"/>
                </a:solidFill>
              </a:rPr>
              <a:t>Disseminated by multi-faceted promotional campaign including hospital and university social media, </a:t>
            </a:r>
            <a:r>
              <a:rPr lang="en-US" sz="2400" dirty="0" smtClean="0">
                <a:solidFill>
                  <a:prstClr val="black"/>
                </a:solidFill>
              </a:rPr>
              <a:t>listserv </a:t>
            </a:r>
            <a:r>
              <a:rPr lang="en-US" sz="2400" dirty="0">
                <a:solidFill>
                  <a:prstClr val="black"/>
                </a:solidFill>
              </a:rPr>
              <a:t>outreach, partner-agency collaborations and meetings/trainings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buClr>
                <a:srgbClr val="52469C"/>
              </a:buClr>
            </a:pPr>
            <a:r>
              <a:rPr lang="en-US" sz="2400" dirty="0">
                <a:solidFill>
                  <a:prstClr val="black"/>
                </a:solidFill>
              </a:rPr>
              <a:t>Free continuing education credit through Boston University CME/CNE office </a:t>
            </a:r>
            <a:endParaRPr lang="en-US" sz="2400" baseline="30000" dirty="0"/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52469C"/>
              </a:buClr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52469C"/>
              </a:buClr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Methods: B SMART 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371" y="6475918"/>
            <a:ext cx="592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ABA2D0"/>
              </a:buClr>
            </a:pPr>
            <a:r>
              <a:rPr lang="en-US" dirty="0" smtClean="0"/>
              <a:t>1. </a:t>
            </a:r>
            <a:r>
              <a:rPr lang="en-US" dirty="0" err="1" smtClean="0"/>
              <a:t>Berk</a:t>
            </a:r>
            <a:r>
              <a:rPr lang="en-US" dirty="0" smtClean="0"/>
              <a:t> J. </a:t>
            </a:r>
            <a:r>
              <a:rPr lang="en-US" dirty="0"/>
              <a:t>Gen Intern </a:t>
            </a:r>
            <a:r>
              <a:rPr lang="en-US" dirty="0" smtClean="0"/>
              <a:t>Med. 2020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8BC4C1-EB7E-456D-B55F-E7AC771A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64" y="6067178"/>
            <a:ext cx="2380199" cy="67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79" y="1867192"/>
            <a:ext cx="8408437" cy="4682898"/>
          </a:xfrm>
        </p:spPr>
        <p:txBody>
          <a:bodyPr>
            <a:normAutofit fontScale="85000" lnSpcReduction="20000"/>
          </a:bodyPr>
          <a:lstStyle/>
          <a:p>
            <a:pPr marL="1427163" indent="-1427163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  <a:buNone/>
            </a:pPr>
            <a:r>
              <a:rPr lang="en-US" sz="2700" b="1" dirty="0">
                <a:solidFill>
                  <a:srgbClr val="4A3F8D"/>
                </a:solidFill>
              </a:rPr>
              <a:t>Episode 1:</a:t>
            </a:r>
            <a:r>
              <a:rPr lang="en-US" sz="2700" dirty="0"/>
              <a:t> 	Medical expert discusses foundational science of FASDs and a conversation with a mother whose child is affected by prenatal alcohol exposure</a:t>
            </a:r>
          </a:p>
          <a:p>
            <a:pPr marL="1427163" indent="-1427163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  <a:buNone/>
            </a:pPr>
            <a:endParaRPr lang="en-US" sz="2700" dirty="0"/>
          </a:p>
          <a:p>
            <a:pPr marL="1427163" indent="-1427163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  <a:buNone/>
            </a:pPr>
            <a:r>
              <a:rPr lang="en-US" sz="2700" b="1" dirty="0">
                <a:solidFill>
                  <a:srgbClr val="4A3F8D"/>
                </a:solidFill>
              </a:rPr>
              <a:t>Episode 2: 	</a:t>
            </a:r>
            <a:r>
              <a:rPr lang="en-US" sz="2700" dirty="0"/>
              <a:t>Patient advocate explores the implications of FASDs and their impacts on children and families. </a:t>
            </a:r>
            <a:r>
              <a:rPr lang="en-US" sz="2700" dirty="0" smtClean="0"/>
              <a:t>Continues </a:t>
            </a:r>
            <a:r>
              <a:rPr lang="en-US" sz="2700" dirty="0"/>
              <a:t>conversation with </a:t>
            </a:r>
            <a:r>
              <a:rPr lang="en-US" sz="2700" dirty="0" smtClean="0"/>
              <a:t>the mother </a:t>
            </a:r>
            <a:r>
              <a:rPr lang="en-US" sz="2700" dirty="0"/>
              <a:t>who discusses the shame and stigma of having a child with an FASD</a:t>
            </a:r>
          </a:p>
          <a:p>
            <a:pPr marL="1427163" indent="-1427163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  <a:buNone/>
            </a:pPr>
            <a:endParaRPr lang="en-US" sz="2700" dirty="0"/>
          </a:p>
          <a:p>
            <a:pPr marL="1427163" indent="-1427163">
              <a:lnSpc>
                <a:spcPct val="110000"/>
              </a:lnSpc>
              <a:spcBef>
                <a:spcPts val="600"/>
              </a:spcBef>
              <a:buClr>
                <a:srgbClr val="52469C"/>
              </a:buClr>
              <a:buNone/>
            </a:pPr>
            <a:r>
              <a:rPr lang="en-US" sz="2700" b="1" dirty="0">
                <a:solidFill>
                  <a:srgbClr val="4A3F8D"/>
                </a:solidFill>
              </a:rPr>
              <a:t>Episode 3: 	</a:t>
            </a:r>
            <a:r>
              <a:rPr lang="en-US" sz="2700" dirty="0"/>
              <a:t>Public health social worker discusses unhealthy alcohol use, as well as the SBIRT model. Hear two standardized patient counseling sessions followed by a debrief and commentary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Methods: Podcast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4E8CC5-D941-4000-9FC1-F9A919A57423}"/>
              </a:ext>
            </a:extLst>
          </p:cNvPr>
          <p:cNvGrpSpPr/>
          <p:nvPr/>
        </p:nvGrpSpPr>
        <p:grpSpPr>
          <a:xfrm>
            <a:off x="8798768" y="2007098"/>
            <a:ext cx="3094653" cy="3973824"/>
            <a:chOff x="8742783" y="1080583"/>
            <a:chExt cx="3449217" cy="4126325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2783" y="1757691"/>
              <a:ext cx="3449217" cy="34492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A1E931-5034-4668-B134-3F2310DB13DB}"/>
                </a:ext>
              </a:extLst>
            </p:cNvPr>
            <p:cNvSpPr txBox="1"/>
            <p:nvPr/>
          </p:nvSpPr>
          <p:spPr>
            <a:xfrm>
              <a:off x="8742783" y="1080583"/>
              <a:ext cx="3449217" cy="707886"/>
            </a:xfrm>
            <a:prstGeom prst="rect">
              <a:avLst/>
            </a:prstGeom>
            <a:solidFill>
              <a:srgbClr val="8D83C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Alcohol and Pregnancy:            The More You Know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DA026E-AB5F-4ECE-B633-9B179CEA7BD9}"/>
              </a:ext>
            </a:extLst>
          </p:cNvPr>
          <p:cNvSpPr txBox="1"/>
          <p:nvPr/>
        </p:nvSpPr>
        <p:spPr>
          <a:xfrm>
            <a:off x="430510" y="1043959"/>
            <a:ext cx="11125610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2469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A3F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“Alcohol and Pregnancy: The More You Know”: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20-minutes episodes</a:t>
            </a:r>
          </a:p>
        </p:txBody>
      </p:sp>
    </p:spTree>
    <p:extLst>
      <p:ext uri="{BB962C8B-B14F-4D97-AF65-F5344CB8AC3E}">
        <p14:creationId xmlns:p14="http://schemas.microsoft.com/office/powerpoint/2010/main" val="39019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Methods: Evaluation Plan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903833"/>
              </p:ext>
            </p:extLst>
          </p:nvPr>
        </p:nvGraphicFramePr>
        <p:xfrm>
          <a:off x="307910" y="1173481"/>
          <a:ext cx="11569958" cy="537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094">
                  <a:extLst>
                    <a:ext uri="{9D8B030D-6E8A-4147-A177-3AD203B41FA5}">
                      <a16:colId xmlns:a16="http://schemas.microsoft.com/office/drawing/2014/main" val="2909004979"/>
                    </a:ext>
                  </a:extLst>
                </a:gridCol>
                <a:gridCol w="4404049">
                  <a:extLst>
                    <a:ext uri="{9D8B030D-6E8A-4147-A177-3AD203B41FA5}">
                      <a16:colId xmlns:a16="http://schemas.microsoft.com/office/drawing/2014/main" val="97873310"/>
                    </a:ext>
                  </a:extLst>
                </a:gridCol>
                <a:gridCol w="4058815">
                  <a:extLst>
                    <a:ext uri="{9D8B030D-6E8A-4147-A177-3AD203B41FA5}">
                      <a16:colId xmlns:a16="http://schemas.microsoft.com/office/drawing/2014/main" val="3111089870"/>
                    </a:ext>
                  </a:extLst>
                </a:gridCol>
              </a:tblGrid>
              <a:tr h="63852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Evaluation Dimension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Data Collection Methods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Outcomes Assessed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5581"/>
                  </a:ext>
                </a:extLst>
              </a:tr>
              <a:tr h="2447494">
                <a:tc>
                  <a:txBody>
                    <a:bodyPr/>
                    <a:lstStyle/>
                    <a:p>
                      <a:r>
                        <a:rPr lang="en-US" sz="3200" b="1" dirty="0"/>
                        <a:t>Reach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Podcast downloads</a:t>
                      </a:r>
                      <a:r>
                        <a:rPr lang="en-US" sz="2400" baseline="0" dirty="0"/>
                        <a:t> (</a:t>
                      </a:r>
                      <a:r>
                        <a:rPr lang="en-US" sz="2400" i="1" baseline="0" dirty="0"/>
                        <a:t>Megaphone</a:t>
                      </a:r>
                      <a:r>
                        <a:rPr lang="en-US" sz="2400" baseline="0" dirty="0"/>
                        <a:t>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aseline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CME post-survey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Download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Number</a:t>
                      </a:r>
                      <a:endParaRPr lang="en-US" sz="240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Timing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Location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Demographics</a:t>
                      </a:r>
                      <a:endParaRPr lang="en-US" sz="2400" baseline="0" dirty="0"/>
                    </a:p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18576"/>
                  </a:ext>
                </a:extLst>
              </a:tr>
              <a:tr h="2080343">
                <a:tc>
                  <a:txBody>
                    <a:bodyPr/>
                    <a:lstStyle/>
                    <a:p>
                      <a:r>
                        <a:rPr lang="en-US" sz="3200" b="1" dirty="0"/>
                        <a:t>Effectiveness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CME post-survey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Qualitative and Quantitative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Self-reported: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Perceived skill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Intent to change practice 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8C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9498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5E54AF-A0C5-41B4-84C6-4B3BB1B8B1A0}"/>
              </a:ext>
            </a:extLst>
          </p:cNvPr>
          <p:cNvCxnSpPr/>
          <p:nvPr/>
        </p:nvCxnSpPr>
        <p:spPr>
          <a:xfrm>
            <a:off x="3405672" y="3503645"/>
            <a:ext cx="84721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r="16145"/>
          <a:stretch/>
        </p:blipFill>
        <p:spPr>
          <a:xfrm>
            <a:off x="160166" y="1158901"/>
            <a:ext cx="7499418" cy="5103846"/>
          </a:xfrm>
          <a:prstGeom prst="rect">
            <a:avLst/>
          </a:prstGeom>
          <a:ln w="38100">
            <a:solidFill>
              <a:srgbClr val="AEA6D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6C75-F581-4AE8-83E5-F17A64168036}"/>
              </a:ext>
            </a:extLst>
          </p:cNvPr>
          <p:cNvSpPr txBox="1">
            <a:spLocks/>
          </p:cNvSpPr>
          <p:nvPr/>
        </p:nvSpPr>
        <p:spPr>
          <a:xfrm>
            <a:off x="7849455" y="1158901"/>
            <a:ext cx="4257023" cy="5103846"/>
          </a:xfrm>
          <a:prstGeom prst="rect">
            <a:avLst/>
          </a:prstGeom>
          <a:solidFill>
            <a:srgbClr val="4A3F8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6 months </a:t>
            </a:r>
            <a:r>
              <a:rPr lang="en-US" sz="2200" dirty="0">
                <a:solidFill>
                  <a:schemeClr val="bg1"/>
                </a:solidFill>
              </a:rPr>
              <a:t>(3/2021-8/2021)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dirty="0">
                <a:solidFill>
                  <a:schemeClr val="bg1"/>
                </a:solidFill>
              </a:rPr>
              <a:t>Total downloads n=916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200" dirty="0">
                <a:solidFill>
                  <a:schemeClr val="bg1"/>
                </a:solidFill>
              </a:rPr>
              <a:t>pisode 1: n=397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Episode 2: n=260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Episode 3: n=259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endParaRPr lang="en-US" sz="11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41 U.S. states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18 countries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dirty="0">
                <a:solidFill>
                  <a:schemeClr val="bg1"/>
                </a:solidFill>
              </a:rPr>
              <a:t>CME claimants n=84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34% Nurse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26% Physician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23% NP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6%   PA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4%   Behavioral Health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</a:pPr>
            <a:r>
              <a:rPr lang="en-US" sz="2200" dirty="0">
                <a:solidFill>
                  <a:schemeClr val="bg1"/>
                </a:solidFill>
              </a:rPr>
              <a:t>7%   Other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  <a:buFont typeface="Arial" panose="020B0604020202020204" pitchFamily="34" charset="0"/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68E98A-0F74-4B19-B3D3-0B5B05E77254}"/>
              </a:ext>
            </a:extLst>
          </p:cNvPr>
          <p:cNvSpPr txBox="1">
            <a:spLocks/>
          </p:cNvSpPr>
          <p:nvPr/>
        </p:nvSpPr>
        <p:spPr>
          <a:xfrm>
            <a:off x="0" y="-279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Results: Reach</a:t>
            </a:r>
          </a:p>
        </p:txBody>
      </p:sp>
    </p:spTree>
    <p:extLst>
      <p:ext uri="{BB962C8B-B14F-4D97-AF65-F5344CB8AC3E}">
        <p14:creationId xmlns:p14="http://schemas.microsoft.com/office/powerpoint/2010/main" val="24158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2E3A948-2935-4AD0-9C2F-CFD301E11D3F}"/>
              </a:ext>
            </a:extLst>
          </p:cNvPr>
          <p:cNvSpPr/>
          <p:nvPr/>
        </p:nvSpPr>
        <p:spPr>
          <a:xfrm>
            <a:off x="3121690" y="5852912"/>
            <a:ext cx="9046609" cy="572191"/>
          </a:xfrm>
          <a:custGeom>
            <a:avLst/>
            <a:gdLst>
              <a:gd name="connsiteX0" fmla="*/ 0 w 9046609"/>
              <a:gd name="connsiteY0" fmla="*/ 0 h 572191"/>
              <a:gd name="connsiteX1" fmla="*/ 9046609 w 9046609"/>
              <a:gd name="connsiteY1" fmla="*/ 0 h 572191"/>
              <a:gd name="connsiteX2" fmla="*/ 9046609 w 9046609"/>
              <a:gd name="connsiteY2" fmla="*/ 572191 h 572191"/>
              <a:gd name="connsiteX3" fmla="*/ 0 w 9046609"/>
              <a:gd name="connsiteY3" fmla="*/ 572191 h 572191"/>
              <a:gd name="connsiteX4" fmla="*/ 0 w 9046609"/>
              <a:gd name="connsiteY4" fmla="*/ 0 h 57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6609" h="572191">
                <a:moveTo>
                  <a:pt x="0" y="0"/>
                </a:moveTo>
                <a:lnTo>
                  <a:pt x="9046609" y="0"/>
                </a:lnTo>
                <a:lnTo>
                  <a:pt x="9046609" y="572191"/>
                </a:lnTo>
                <a:lnTo>
                  <a:pt x="0" y="572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8F426-1637-4AE5-8074-4B88F02C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D015-3ABD-4DAC-92CA-93031857BB5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Results: Effectiveness n=84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10186"/>
              </p:ext>
            </p:extLst>
          </p:nvPr>
        </p:nvGraphicFramePr>
        <p:xfrm>
          <a:off x="246742" y="1558449"/>
          <a:ext cx="11346025" cy="516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7503">
                  <a:extLst>
                    <a:ext uri="{9D8B030D-6E8A-4147-A177-3AD203B41FA5}">
                      <a16:colId xmlns:a16="http://schemas.microsoft.com/office/drawing/2014/main" val="3248040360"/>
                    </a:ext>
                  </a:extLst>
                </a:gridCol>
                <a:gridCol w="2018522">
                  <a:extLst>
                    <a:ext uri="{9D8B030D-6E8A-4147-A177-3AD203B41FA5}">
                      <a16:colId xmlns:a16="http://schemas.microsoft.com/office/drawing/2014/main" val="1051401456"/>
                    </a:ext>
                  </a:extLst>
                </a:gridCol>
              </a:tblGrid>
              <a:tr h="591026">
                <a:tc>
                  <a:txBody>
                    <a:bodyPr/>
                    <a:lstStyle/>
                    <a:p>
                      <a:r>
                        <a:rPr lang="en-US" sz="2800" dirty="0"/>
                        <a:t>  Content</a:t>
                      </a:r>
                      <a:r>
                        <a:rPr lang="en-US" sz="2800" baseline="0" dirty="0"/>
                        <a:t> Area</a:t>
                      </a:r>
                      <a:endParaRPr lang="en-US" sz="2800" dirty="0"/>
                    </a:p>
                  </a:txBody>
                  <a:tcPr>
                    <a:solidFill>
                      <a:srgbClr val="6B5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 Correct</a:t>
                      </a:r>
                    </a:p>
                  </a:txBody>
                  <a:tcPr>
                    <a:solidFill>
                      <a:srgbClr val="6B5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32437"/>
                  </a:ext>
                </a:extLst>
              </a:tr>
              <a:tr h="388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1.   Universal alcohol screening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97%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930056"/>
                  </a:ext>
                </a:extLst>
              </a:tr>
              <a:tr h="353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2.   Definition of risky alcohol use (quantity, frequency)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76%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405804"/>
                  </a:ext>
                </a:extLst>
              </a:tr>
              <a:tr h="353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3.   Characteristics of alcohol use disorder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85%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54817"/>
                  </a:ext>
                </a:extLst>
              </a:tr>
              <a:tr h="353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4.   Facts about prenatal alcohol exposure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92%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08425"/>
                  </a:ext>
                </a:extLst>
              </a:tr>
              <a:tr h="388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5.   Facts about prenatal alcohol exposure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92%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53023"/>
                  </a:ext>
                </a:extLst>
              </a:tr>
              <a:tr h="22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6.   Facts about FASD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68%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57551"/>
                  </a:ext>
                </a:extLst>
              </a:tr>
              <a:tr h="267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7.   FASD clinical features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41831"/>
                  </a:ext>
                </a:extLst>
              </a:tr>
              <a:tr h="394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8.   </a:t>
                      </a:r>
                      <a:r>
                        <a:rPr lang="en-US" sz="2400" b="1" i="1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Case:</a:t>
                      </a:r>
                      <a:r>
                        <a:rPr lang="en-US" sz="2400" b="0" i="1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How to start the conversation about alcohol and pregnancy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91%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14580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9.</a:t>
                      </a:r>
                      <a:r>
                        <a:rPr lang="en-US" sz="2400" b="0" i="0" baseline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2400" b="1" i="1" baseline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Case:</a:t>
                      </a:r>
                      <a:r>
                        <a:rPr lang="en-US" sz="2400" b="0" i="0" baseline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How to counsel about prenatal alcohol exposure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</a:p>
                  </a:txBody>
                  <a:tcPr>
                    <a:solidFill>
                      <a:srgbClr val="AEA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6942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10. </a:t>
                      </a:r>
                      <a:r>
                        <a:rPr lang="en-US" sz="2400" b="1" i="1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Case:</a:t>
                      </a:r>
                      <a:r>
                        <a:rPr lang="en-US" sz="2400" b="0" i="1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12121"/>
                          </a:solidFill>
                          <a:effectLst/>
                          <a:latin typeface="+mn-lt"/>
                        </a:rPr>
                        <a:t>How to assess for readiness to change using a readiness ruler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49%</a:t>
                      </a:r>
                    </a:p>
                  </a:txBody>
                  <a:tcPr>
                    <a:solidFill>
                      <a:srgbClr val="C8C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293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742" y="905639"/>
            <a:ext cx="552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Knowledge: 10 questions</a:t>
            </a:r>
          </a:p>
        </p:txBody>
      </p:sp>
    </p:spTree>
    <p:extLst>
      <p:ext uri="{BB962C8B-B14F-4D97-AF65-F5344CB8AC3E}">
        <p14:creationId xmlns:p14="http://schemas.microsoft.com/office/powerpoint/2010/main" val="16035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22115" y="2506216"/>
            <a:ext cx="1553030" cy="14773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  <a:p>
            <a:r>
              <a:rPr lang="en-US" dirty="0"/>
              <a:t>          Yes</a:t>
            </a:r>
          </a:p>
          <a:p>
            <a:endParaRPr lang="en-US" dirty="0"/>
          </a:p>
          <a:p>
            <a:r>
              <a:rPr lang="en-US" dirty="0"/>
              <a:t>          Partially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04" y="978362"/>
            <a:ext cx="11436592" cy="5998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  <a:buNone/>
            </a:pPr>
            <a:r>
              <a:rPr lang="en-US" sz="3200" b="1" dirty="0"/>
              <a:t>Perceived skill </a:t>
            </a:r>
            <a:r>
              <a:rPr lang="en-US" b="1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  <a:buNone/>
            </a:pPr>
            <a:r>
              <a:rPr lang="en-US" i="1" dirty="0"/>
              <a:t>As a result of this activity, do you feel you are better able to… </a:t>
            </a:r>
            <a:endParaRPr lang="en-US" sz="3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ABA2D0"/>
              </a:buClr>
              <a:buNone/>
            </a:pP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4A3F8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Results: Effectiveness n=84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37606780"/>
              </p:ext>
            </p:extLst>
          </p:nvPr>
        </p:nvGraphicFramePr>
        <p:xfrm>
          <a:off x="485192" y="2295330"/>
          <a:ext cx="9582539" cy="426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14090" y="2764283"/>
            <a:ext cx="328808" cy="381000"/>
          </a:xfrm>
          <a:prstGeom prst="rect">
            <a:avLst/>
          </a:prstGeom>
          <a:solidFill>
            <a:srgbClr val="5E50B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06278" y="3357198"/>
            <a:ext cx="332246" cy="381000"/>
          </a:xfrm>
          <a:prstGeom prst="rect">
            <a:avLst/>
          </a:prstGeom>
          <a:solidFill>
            <a:srgbClr val="322B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25298</TotalTime>
  <Words>1713</Words>
  <Application>Microsoft Office PowerPoint</Application>
  <PresentationFormat>Widescreen</PresentationFormat>
  <Paragraphs>207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BlinkMacSystemFont</vt:lpstr>
      <vt:lpstr>Calibri</vt:lpstr>
      <vt:lpstr>Calibri Light</vt:lpstr>
      <vt:lpstr>Wingdings</vt:lpstr>
      <vt:lpstr>Office Theme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Limitations</vt:lpstr>
      <vt:lpstr>PowerPoint Presentation</vt:lpstr>
      <vt:lpstr>PowerPoint Presentation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Bangham, Candice</dc:creator>
  <cp:lastModifiedBy>German, Jacqueline</cp:lastModifiedBy>
  <cp:revision>309</cp:revision>
  <cp:lastPrinted>2019-10-31T16:08:57Z</cp:lastPrinted>
  <dcterms:created xsi:type="dcterms:W3CDTF">2019-09-03T19:12:51Z</dcterms:created>
  <dcterms:modified xsi:type="dcterms:W3CDTF">2021-09-08T16:28:13Z</dcterms:modified>
</cp:coreProperties>
</file>