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0"/>
  </p:notesMasterIdLst>
  <p:sldIdLst>
    <p:sldId id="259" r:id="rId2"/>
    <p:sldId id="284" r:id="rId3"/>
    <p:sldId id="260" r:id="rId4"/>
    <p:sldId id="282" r:id="rId5"/>
    <p:sldId id="277" r:id="rId6"/>
    <p:sldId id="297" r:id="rId7"/>
    <p:sldId id="273" r:id="rId8"/>
    <p:sldId id="287" r:id="rId9"/>
    <p:sldId id="288" r:id="rId10"/>
    <p:sldId id="289" r:id="rId11"/>
    <p:sldId id="290" r:id="rId12"/>
    <p:sldId id="291" r:id="rId13"/>
    <p:sldId id="293" r:id="rId14"/>
    <p:sldId id="281" r:id="rId15"/>
    <p:sldId id="285" r:id="rId16"/>
    <p:sldId id="292" r:id="rId17"/>
    <p:sldId id="298"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Malone, Mia" initials="MM" lastIdx="4" clrIdx="0">
    <p:extLst>
      <p:ext uri="{19B8F6BF-5375-455C-9EA6-DF929625EA0E}">
        <p15:presenceInfo xmlns:p15="http://schemas.microsoft.com/office/powerpoint/2012/main" userId="Malone, Mia" providerId="None"/>
      </p:ext>
    </p:extLst>
  </p:cmAuthor>
  <p:cmAuthor id="4" name="Gourevitch, Marc" initials="GM" lastIdx="18" clrIdx="1">
    <p:extLst>
      <p:ext uri="{19B8F6BF-5375-455C-9EA6-DF929625EA0E}">
        <p15:presenceInfo xmlns:p15="http://schemas.microsoft.com/office/powerpoint/2012/main" userId="S-1-5-21-117609710-1958367476-725345543-79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71" autoAdjust="0"/>
  </p:normalViewPr>
  <p:slideViewPr>
    <p:cSldViewPr>
      <p:cViewPr varScale="1">
        <p:scale>
          <a:sx n="68" d="100"/>
          <a:sy n="68" d="100"/>
        </p:scale>
        <p:origin x="8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3D02DB-0AE8-4C1A-B698-8491468F89F1}" type="datetimeFigureOut">
              <a:rPr lang="en-US" smtClean="0"/>
              <a:t>11/16/2021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983E9-E077-4C36-B4B0-1EAE862D6966}" type="slidenum">
              <a:rPr lang="en-US" smtClean="0"/>
              <a:t>‹#›</a:t>
            </a:fld>
            <a:endParaRPr lang="en-US"/>
          </a:p>
        </p:txBody>
      </p:sp>
    </p:spTree>
    <p:extLst>
      <p:ext uri="{BB962C8B-B14F-4D97-AF65-F5344CB8AC3E}">
        <p14:creationId xmlns:p14="http://schemas.microsoft.com/office/powerpoint/2010/main" val="1487067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My name is Mia Malone and I’m the Project Manager of the NYU Grossman School of Medicine substance abuse research education and training program or SARET.</a:t>
            </a:r>
          </a:p>
          <a:p>
            <a:pPr eaLnBrk="1" hangingPunct="1">
              <a:spcBef>
                <a:spcPct val="0"/>
              </a:spcBef>
            </a:pPr>
            <a:endParaRPr lang="en-US" dirty="0">
              <a:ea typeface="ＭＳ Ｐゴシック" pitchFamily="34" charset="-128"/>
            </a:endParaRPr>
          </a:p>
          <a:p>
            <a:pPr eaLnBrk="1" hangingPunct="1">
              <a:spcBef>
                <a:spcPct val="0"/>
              </a:spcBef>
            </a:pPr>
            <a:endParaRPr lang="en-US" dirty="0">
              <a:ea typeface="ＭＳ Ｐゴシック" pitchFamily="34"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852" indent="-282635" eaLnBrk="0" hangingPunct="0">
              <a:defRPr sz="2400">
                <a:solidFill>
                  <a:schemeClr val="tx1"/>
                </a:solidFill>
                <a:latin typeface="Arial" pitchFamily="34" charset="0"/>
                <a:ea typeface="ＭＳ Ｐゴシック" pitchFamily="34" charset="-128"/>
              </a:defRPr>
            </a:lvl2pPr>
            <a:lvl3pPr marL="1130541" indent="-226108" eaLnBrk="0" hangingPunct="0">
              <a:defRPr sz="2400">
                <a:solidFill>
                  <a:schemeClr val="tx1"/>
                </a:solidFill>
                <a:latin typeface="Arial" pitchFamily="34" charset="0"/>
                <a:ea typeface="ＭＳ Ｐゴシック" pitchFamily="34" charset="-128"/>
              </a:defRPr>
            </a:lvl3pPr>
            <a:lvl4pPr marL="1582758" indent="-226108" eaLnBrk="0" hangingPunct="0">
              <a:defRPr sz="2400">
                <a:solidFill>
                  <a:schemeClr val="tx1"/>
                </a:solidFill>
                <a:latin typeface="Arial" pitchFamily="34" charset="0"/>
                <a:ea typeface="ＭＳ Ｐゴシック" pitchFamily="34" charset="-128"/>
              </a:defRPr>
            </a:lvl4pPr>
            <a:lvl5pPr marL="2034974" indent="-226108" eaLnBrk="0" hangingPunct="0">
              <a:defRPr sz="2400">
                <a:solidFill>
                  <a:schemeClr val="tx1"/>
                </a:solidFill>
                <a:latin typeface="Arial" pitchFamily="34" charset="0"/>
                <a:ea typeface="ＭＳ Ｐゴシック" pitchFamily="34" charset="-128"/>
              </a:defRPr>
            </a:lvl5pPr>
            <a:lvl6pPr marL="2487191" indent="-226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9407" indent="-226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1624" indent="-226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3840" indent="-226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40F3263-7DB6-4989-914C-D5A95810C2E7}" type="slidenum">
              <a:rPr lang="en-US" sz="1200">
                <a:solidFill>
                  <a:srgbClr val="000000"/>
                </a:solidFill>
                <a:latin typeface="Calibri" pitchFamily="34" charset="0"/>
              </a:rPr>
              <a:pPr eaLnBrk="1" hangingPunct="1"/>
              <a:t>1</a:t>
            </a:fld>
            <a:endParaRPr lang="en-US" sz="1200">
              <a:solidFill>
                <a:srgbClr val="000000"/>
              </a:solidFill>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 44% of past participants reported being somewhat or very involved in research and 24% were involved in substance use related research</a:t>
            </a:r>
          </a:p>
          <a:p>
            <a:pPr eaLnBrk="1" hangingPunct="1">
              <a:spcBef>
                <a:spcPct val="0"/>
              </a:spcBef>
              <a:defRPr/>
            </a:pPr>
            <a:endParaRPr lang="en-US" sz="1400" cap="small" dirty="0">
              <a:ea typeface="+mn-ea"/>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0C64282-DC68-2447-A95D-3743B7944065}" type="slidenum">
              <a:rPr lang="en-US">
                <a:solidFill>
                  <a:srgbClr val="000000"/>
                </a:solidFill>
                <a:latin typeface="Calibri" charset="0"/>
              </a:rPr>
              <a:pPr eaLnBrk="1" hangingPunct="1"/>
              <a:t>11</a:t>
            </a:fld>
            <a:endParaRPr lang="en-US">
              <a:solidFill>
                <a:srgbClr val="000000"/>
              </a:solidFill>
              <a:latin typeface="Calibri" charset="0"/>
            </a:endParaRPr>
          </a:p>
        </p:txBody>
      </p:sp>
    </p:spTree>
    <p:extLst>
      <p:ext uri="{BB962C8B-B14F-4D97-AF65-F5344CB8AC3E}">
        <p14:creationId xmlns:p14="http://schemas.microsoft.com/office/powerpoint/2010/main" val="339077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81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endParaRPr lang="en-US" sz="1400" cap="small" dirty="0"/>
          </a:p>
          <a:p>
            <a:pPr eaLnBrk="1" hangingPunct="1">
              <a:spcBef>
                <a:spcPct val="0"/>
              </a:spcBef>
              <a:defRPr/>
            </a:pPr>
            <a:r>
              <a:rPr lang="en-US" sz="1400" cap="small" dirty="0"/>
              <a:t>Presentations--</a:t>
            </a:r>
          </a:p>
          <a:p>
            <a:pPr eaLnBrk="1" hangingPunct="1">
              <a:spcBef>
                <a:spcPct val="0"/>
              </a:spcBef>
              <a:defRPr/>
            </a:pPr>
            <a:r>
              <a:rPr lang="en-US" sz="1400" cap="small" dirty="0"/>
              <a:t>We were able to assess participants’ publications both based on the survey and through a Bibliometric analysis (automated monthly search of journal articles via </a:t>
            </a:r>
            <a:r>
              <a:rPr lang="en-US" sz="1400" cap="small" dirty="0" err="1"/>
              <a:t>pubmed</a:t>
            </a:r>
            <a:r>
              <a:rPr lang="en-US" sz="1400" cap="small" dirty="0"/>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Thus far, past SARET students have published 68 research articles related to substance use, two book chapters and 45 oral or poster presentations at academic conferences. Additionally, 17 participants have received funding to support their career activities. </a:t>
            </a:r>
          </a:p>
          <a:p>
            <a:pPr eaLnBrk="1" hangingPunct="1">
              <a:spcBef>
                <a:spcPct val="0"/>
              </a:spcBef>
              <a:defRPr/>
            </a:pPr>
            <a:endParaRPr lang="en-US" sz="1400" cap="small" dirty="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1B718B-69FD-45D1-8CA2-B63696E35C9E}" type="slidenum">
              <a:rPr lang="en-US">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3949487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cap="small" dirty="0">
                <a:ea typeface="+mn-ea"/>
                <a:cs typeface="+mn-cs"/>
              </a:rPr>
              <a:t>Today I will discuss the results of our evaluation </a:t>
            </a:r>
            <a:r>
              <a:rPr lang="en-US" cap="small" dirty="0" err="1">
                <a:ea typeface="+mn-ea"/>
                <a:cs typeface="+mn-cs"/>
              </a:rPr>
              <a:t>ot</a:t>
            </a:r>
            <a:r>
              <a:rPr lang="en-US" cap="small" dirty="0">
                <a:ea typeface="+mn-ea"/>
                <a:cs typeface="+mn-cs"/>
              </a:rPr>
              <a:t> the summer research program for students and our early evaluation of the visiting mentor development program</a:t>
            </a:r>
          </a:p>
          <a:p>
            <a:pPr eaLnBrk="1" hangingPunct="1">
              <a:spcBef>
                <a:spcPct val="0"/>
              </a:spcBef>
              <a:defRPr/>
            </a:pPr>
            <a:r>
              <a:rPr lang="en-US" cap="small" dirty="0">
                <a:ea typeface="+mn-ea"/>
                <a:cs typeface="+mn-cs"/>
              </a:rPr>
              <a:t>I will report on the findings from our second </a:t>
            </a:r>
            <a:r>
              <a:rPr lang="en-US" cap="small" dirty="0" err="1">
                <a:ea typeface="+mn-ea"/>
                <a:cs typeface="+mn-cs"/>
              </a:rPr>
              <a:t>longterm</a:t>
            </a:r>
            <a:r>
              <a:rPr lang="en-US" cap="small" dirty="0">
                <a:ea typeface="+mn-ea"/>
                <a:cs typeface="+mn-cs"/>
              </a:rPr>
              <a:t> follow up survey and our ongoing bibliometric searches </a:t>
            </a: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852" indent="-282635" eaLnBrk="0" hangingPunct="0">
              <a:defRPr sz="2400">
                <a:solidFill>
                  <a:schemeClr val="tx1"/>
                </a:solidFill>
                <a:latin typeface="Arial" pitchFamily="34" charset="0"/>
                <a:ea typeface="ＭＳ Ｐゴシック" pitchFamily="34" charset="-128"/>
              </a:defRPr>
            </a:lvl2pPr>
            <a:lvl3pPr marL="1130541" indent="-226108" eaLnBrk="0" hangingPunct="0">
              <a:defRPr sz="2400">
                <a:solidFill>
                  <a:schemeClr val="tx1"/>
                </a:solidFill>
                <a:latin typeface="Arial" pitchFamily="34" charset="0"/>
                <a:ea typeface="ＭＳ Ｐゴシック" pitchFamily="34" charset="-128"/>
              </a:defRPr>
            </a:lvl3pPr>
            <a:lvl4pPr marL="1582758" indent="-226108" eaLnBrk="0" hangingPunct="0">
              <a:defRPr sz="2400">
                <a:solidFill>
                  <a:schemeClr val="tx1"/>
                </a:solidFill>
                <a:latin typeface="Arial" pitchFamily="34" charset="0"/>
                <a:ea typeface="ＭＳ Ｐゴシック" pitchFamily="34" charset="-128"/>
              </a:defRPr>
            </a:lvl4pPr>
            <a:lvl5pPr marL="2034974" indent="-226108" eaLnBrk="0" hangingPunct="0">
              <a:defRPr sz="2400">
                <a:solidFill>
                  <a:schemeClr val="tx1"/>
                </a:solidFill>
                <a:latin typeface="Arial" pitchFamily="34" charset="0"/>
                <a:ea typeface="ＭＳ Ｐゴシック" pitchFamily="34" charset="-128"/>
              </a:defRPr>
            </a:lvl5pPr>
            <a:lvl6pPr marL="2487191" indent="-226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9407" indent="-226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1624" indent="-226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3840" indent="-226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1AA9DF-E8E3-4D85-982B-CC9EFAC785EF}" type="slidenum">
              <a:rPr lang="en-US" sz="1200">
                <a:solidFill>
                  <a:srgbClr val="000000"/>
                </a:solidFill>
                <a:latin typeface="Calibri" pitchFamily="34" charset="0"/>
              </a:rPr>
              <a:pPr eaLnBrk="1" hangingPunct="1"/>
              <a:t>13</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2292113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kern="1200" dirty="0">
                <a:solidFill>
                  <a:schemeClr val="tx1"/>
                </a:solidFill>
                <a:effectLst/>
                <a:latin typeface="+mn-lt"/>
                <a:ea typeface="+mn-ea"/>
                <a:cs typeface="+mn-cs"/>
              </a:rPr>
              <a:t>Here you can see the institutions and disciplines of our participating visiting mentors thus far. To refresh, VMDP is a 4-day intensive program where visiting mentors both attend targeted seminars regarding building and implementing a substance use research program and observe several of the SARET student seminars in order to gain insight into how the NYU SARET programs structures our curriculum. </a:t>
            </a:r>
          </a:p>
          <a:p>
            <a:pPr eaLnBrk="1" hangingPunct="1">
              <a:spcBef>
                <a:spcPct val="0"/>
              </a:spcBef>
            </a:pPr>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A5F82B-C0D9-4062-AF55-5887D559E706}" type="slidenum">
              <a:rPr lang="en-US" altLang="en-US" smtClean="0"/>
              <a:pPr>
                <a:spcBef>
                  <a:spcPct val="0"/>
                </a:spcBef>
              </a:pPr>
              <a:t>14</a:t>
            </a:fld>
            <a:endParaRPr lang="en-US" altLang="en-US"/>
          </a:p>
        </p:txBody>
      </p:sp>
    </p:spTree>
    <p:extLst>
      <p:ext uri="{BB962C8B-B14F-4D97-AF65-F5344CB8AC3E}">
        <p14:creationId xmlns:p14="http://schemas.microsoft.com/office/powerpoint/2010/main" val="2350877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the 14 visiting mentors that have participated since 2019, 3 have developed pilot interdisciplinary substance use research programs at their home institutions, one program at Edinboro University in Pennsylvania and one at East Tennessee State University. </a:t>
            </a:r>
          </a:p>
          <a:p>
            <a:endParaRPr lang="en-US" dirty="0"/>
          </a:p>
        </p:txBody>
      </p:sp>
      <p:sp>
        <p:nvSpPr>
          <p:cNvPr id="4" name="Slide Number Placeholder 3"/>
          <p:cNvSpPr>
            <a:spLocks noGrp="1"/>
          </p:cNvSpPr>
          <p:nvPr>
            <p:ph type="sldNum" sz="quarter" idx="5"/>
          </p:nvPr>
        </p:nvSpPr>
        <p:spPr/>
        <p:txBody>
          <a:bodyPr/>
          <a:lstStyle/>
          <a:p>
            <a:fld id="{25D983E9-E077-4C36-B4B0-1EAE862D6966}" type="slidenum">
              <a:rPr lang="en-US" smtClean="0"/>
              <a:t>15</a:t>
            </a:fld>
            <a:endParaRPr lang="en-US"/>
          </a:p>
        </p:txBody>
      </p:sp>
    </p:spTree>
    <p:extLst>
      <p:ext uri="{BB962C8B-B14F-4D97-AF65-F5344CB8AC3E}">
        <p14:creationId xmlns:p14="http://schemas.microsoft.com/office/powerpoint/2010/main" val="1391816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 excerpt from both program announcements is included here. </a:t>
            </a:r>
          </a:p>
          <a:p>
            <a:r>
              <a:rPr lang="en-US" sz="1200" kern="1200" dirty="0">
                <a:solidFill>
                  <a:schemeClr val="tx1"/>
                </a:solidFill>
                <a:effectLst/>
                <a:latin typeface="+mn-lt"/>
                <a:ea typeface="+mn-ea"/>
                <a:cs typeface="+mn-cs"/>
              </a:rPr>
              <a:t>The program implemented at Edinboro University is titled: Substance Use and Behavioral Health Interdisciplinary Research and is led by Drs. Stephanie Diez-Morel and Susan Maloney. Both participated in the 2020 cohort of VMDP with Dr. Diez-Morel representing Social Work and Dr. Maloney representing Nursing. Their inaugural program ran during summer 2021 and included 5 interdisciplinary students. Feedback thus far has been positive and Drs. Diez-Morel and Maloney recently applied for a grant to support their program from the Center for Rural Pennsylvania. </a:t>
            </a:r>
          </a:p>
          <a:p>
            <a:r>
              <a:rPr lang="en-US" sz="1200" kern="1200" dirty="0">
                <a:solidFill>
                  <a:schemeClr val="tx1"/>
                </a:solidFill>
                <a:effectLst/>
                <a:latin typeface="+mn-lt"/>
                <a:ea typeface="+mn-ea"/>
                <a:cs typeface="+mn-cs"/>
              </a:rPr>
              <a:t>The program at East Tennessee State University is led by Dr. </a:t>
            </a:r>
            <a:r>
              <a:rPr lang="en-US" sz="1200" kern="1200" dirty="0" err="1">
                <a:solidFill>
                  <a:schemeClr val="tx1"/>
                </a:solidFill>
                <a:effectLst/>
                <a:latin typeface="+mn-lt"/>
                <a:ea typeface="+mn-ea"/>
                <a:cs typeface="+mn-cs"/>
              </a:rPr>
              <a:t>Manik</a:t>
            </a:r>
            <a:r>
              <a:rPr lang="en-US" sz="1200" kern="1200" dirty="0">
                <a:solidFill>
                  <a:schemeClr val="tx1"/>
                </a:solidFill>
                <a:effectLst/>
                <a:latin typeface="+mn-lt"/>
                <a:ea typeface="+mn-ea"/>
                <a:cs typeface="+mn-cs"/>
              </a:rPr>
              <a:t> Ahuja also a 2020 VMDP participant from the field of Public Health and is titled the ETSU Mentored Substance Use Research Program. The pilot program had its inaugural session in summer 2021. Dr. Ahuja partnered with the ETSU Addiction Science Center to distribute his program information. While originally intended to accept only 5 students, the response received was so overwhelming he expanded his program to include 10 interdisciplinary students. He has received institutional support to continue to offer his program. </a:t>
            </a:r>
          </a:p>
          <a:p>
            <a:endParaRPr lang="en-US" dirty="0"/>
          </a:p>
        </p:txBody>
      </p:sp>
      <p:sp>
        <p:nvSpPr>
          <p:cNvPr id="4" name="Slide Number Placeholder 3"/>
          <p:cNvSpPr>
            <a:spLocks noGrp="1"/>
          </p:cNvSpPr>
          <p:nvPr>
            <p:ph type="sldNum" sz="quarter" idx="5"/>
          </p:nvPr>
        </p:nvSpPr>
        <p:spPr/>
        <p:txBody>
          <a:bodyPr/>
          <a:lstStyle/>
          <a:p>
            <a:fld id="{25D983E9-E077-4C36-B4B0-1EAE862D6966}" type="slidenum">
              <a:rPr lang="en-US" smtClean="0"/>
              <a:t>16</a:t>
            </a:fld>
            <a:endParaRPr lang="en-US"/>
          </a:p>
        </p:txBody>
      </p:sp>
    </p:spTree>
    <p:extLst>
      <p:ext uri="{BB962C8B-B14F-4D97-AF65-F5344CB8AC3E}">
        <p14:creationId xmlns:p14="http://schemas.microsoft.com/office/powerpoint/2010/main" val="969593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 the 14 visiting mentors that have participated since 2019, 3 have developed pilot interdisciplinary substance use research programs at their home institutions, one program at Edinboro University in Pennsylvania and one at East Tennessee State University. </a:t>
            </a:r>
          </a:p>
          <a:p>
            <a:endParaRPr lang="en-US" dirty="0"/>
          </a:p>
        </p:txBody>
      </p:sp>
      <p:sp>
        <p:nvSpPr>
          <p:cNvPr id="4" name="Slide Number Placeholder 3"/>
          <p:cNvSpPr>
            <a:spLocks noGrp="1"/>
          </p:cNvSpPr>
          <p:nvPr>
            <p:ph type="sldNum" sz="quarter" idx="5"/>
          </p:nvPr>
        </p:nvSpPr>
        <p:spPr/>
        <p:txBody>
          <a:bodyPr/>
          <a:lstStyle/>
          <a:p>
            <a:fld id="{25D983E9-E077-4C36-B4B0-1EAE862D6966}" type="slidenum">
              <a:rPr lang="en-US" smtClean="0"/>
              <a:t>17</a:t>
            </a:fld>
            <a:endParaRPr lang="en-US"/>
          </a:p>
        </p:txBody>
      </p:sp>
    </p:spTree>
    <p:extLst>
      <p:ext uri="{BB962C8B-B14F-4D97-AF65-F5344CB8AC3E}">
        <p14:creationId xmlns:p14="http://schemas.microsoft.com/office/powerpoint/2010/main" val="2165607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ea typeface="ＭＳ Ｐゴシック" pitchFamily="34" charset="-128"/>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852" indent="-282635" eaLnBrk="0" hangingPunct="0">
              <a:defRPr sz="2400">
                <a:solidFill>
                  <a:schemeClr val="tx1"/>
                </a:solidFill>
                <a:latin typeface="Arial" pitchFamily="34" charset="0"/>
                <a:ea typeface="ＭＳ Ｐゴシック" pitchFamily="34" charset="-128"/>
              </a:defRPr>
            </a:lvl2pPr>
            <a:lvl3pPr marL="1130541" indent="-226108" eaLnBrk="0" hangingPunct="0">
              <a:defRPr sz="2400">
                <a:solidFill>
                  <a:schemeClr val="tx1"/>
                </a:solidFill>
                <a:latin typeface="Arial" pitchFamily="34" charset="0"/>
                <a:ea typeface="ＭＳ Ｐゴシック" pitchFamily="34" charset="-128"/>
              </a:defRPr>
            </a:lvl3pPr>
            <a:lvl4pPr marL="1582758" indent="-226108" eaLnBrk="0" hangingPunct="0">
              <a:defRPr sz="2400">
                <a:solidFill>
                  <a:schemeClr val="tx1"/>
                </a:solidFill>
                <a:latin typeface="Arial" pitchFamily="34" charset="0"/>
                <a:ea typeface="ＭＳ Ｐゴシック" pitchFamily="34" charset="-128"/>
              </a:defRPr>
            </a:lvl4pPr>
            <a:lvl5pPr marL="2034974" indent="-226108" eaLnBrk="0" hangingPunct="0">
              <a:defRPr sz="2400">
                <a:solidFill>
                  <a:schemeClr val="tx1"/>
                </a:solidFill>
                <a:latin typeface="Arial" pitchFamily="34" charset="0"/>
                <a:ea typeface="ＭＳ Ｐゴシック" pitchFamily="34" charset="-128"/>
              </a:defRPr>
            </a:lvl5pPr>
            <a:lvl6pPr marL="2487191" indent="-226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9407" indent="-226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1624" indent="-226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3840" indent="-226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549FF86-CECC-459D-9D20-EB2EDDF34FFA}" type="slidenum">
              <a:rPr lang="en-US" sz="1200">
                <a:latin typeface="Calibri" pitchFamily="34" charset="0"/>
              </a:rPr>
              <a:pPr eaLnBrk="1" hangingPunct="1"/>
              <a:t>18</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cap="small" dirty="0">
              <a:solidFill>
                <a:srgbClr val="FF0000"/>
              </a:solidFill>
              <a:ea typeface="+mn-ea"/>
              <a:cs typeface="+mn-cs"/>
            </a:endParaRPr>
          </a:p>
          <a:p>
            <a:r>
              <a:rPr lang="en-US" sz="1200" kern="1200" dirty="0">
                <a:solidFill>
                  <a:schemeClr val="tx1"/>
                </a:solidFill>
                <a:effectLst/>
                <a:latin typeface="+mn-lt"/>
                <a:ea typeface="+mn-ea"/>
                <a:cs typeface="+mn-cs"/>
              </a:rPr>
              <a:t>Today I will tell you a bit about SARET and report on the evaluation of two of our primary goals for this phase of the grant: early career outcomes of participants in our summer mentored research program and outcomes for our visiting mentor development program. </a:t>
            </a:r>
          </a:p>
          <a:p>
            <a:r>
              <a:rPr lang="en-US" sz="1200" kern="1200" dirty="0">
                <a:solidFill>
                  <a:schemeClr val="tx1"/>
                </a:solidFill>
                <a:effectLst/>
                <a:latin typeface="+mn-lt"/>
                <a:ea typeface="+mn-ea"/>
                <a:cs typeface="+mn-cs"/>
              </a:rPr>
              <a:t>SARET is a collaboration between the NYU schools of dentistry, medicine, nursing, social work, and public health to activate students’ interest in future career in substance abuse research in the hope of increasing the number of interdisciplinary researchers in this field.</a:t>
            </a:r>
          </a:p>
          <a:p>
            <a:r>
              <a:rPr lang="en-US" sz="1200" kern="1200" dirty="0">
                <a:solidFill>
                  <a:schemeClr val="tx1"/>
                </a:solidFill>
                <a:effectLst/>
                <a:latin typeface="+mn-lt"/>
                <a:ea typeface="+mn-ea"/>
                <a:cs typeface="+mn-cs"/>
              </a:rPr>
              <a:t>SARET has three main components: web based modular curriculum, research mentorships, and the visiting mentor development program. </a:t>
            </a:r>
          </a:p>
          <a:p>
            <a:r>
              <a:rPr lang="en-US" sz="1200" kern="1200" dirty="0">
                <a:solidFill>
                  <a:schemeClr val="tx1"/>
                </a:solidFill>
                <a:effectLst/>
                <a:latin typeface="+mn-lt"/>
                <a:ea typeface="+mn-ea"/>
                <a:cs typeface="+mn-cs"/>
              </a:rPr>
              <a:t>We currently have 7 online web modules covering the following topics: epidemiology, personal impact, screening for substance use, neurobiology, exploring substance use research, treatment modalities, and global public health. All are free and open access to any learner. </a:t>
            </a:r>
          </a:p>
          <a:p>
            <a:r>
              <a:rPr lang="en-US" sz="1200" kern="1200" dirty="0">
                <a:solidFill>
                  <a:schemeClr val="tx1"/>
                </a:solidFill>
                <a:effectLst/>
                <a:latin typeface="+mn-lt"/>
                <a:ea typeface="+mn-ea"/>
                <a:cs typeface="+mn-cs"/>
              </a:rPr>
              <a:t>Our research mentorship program accept students from our partner NYU graduate schools of medicine, nursing, social work, dentistry, and public health and is an 8-week summer program. Students are paired with a research mentor, also from one of the participating NYU schools, currently conducting research in the field of substance use. The program culminates with a research presentation day, where students present a poster of their summer research. </a:t>
            </a:r>
          </a:p>
          <a:p>
            <a:r>
              <a:rPr lang="en-US" sz="1200" kern="1200" dirty="0">
                <a:solidFill>
                  <a:schemeClr val="tx1"/>
                </a:solidFill>
                <a:effectLst/>
                <a:latin typeface="+mn-lt"/>
                <a:ea typeface="+mn-ea"/>
                <a:cs typeface="+mn-cs"/>
              </a:rPr>
              <a:t>Lastly, we implemented a visiting mentor development program, or VMDP, beginning in 2019 where we invite 5 faculty mentors from institutions across the U.S. to participate in a 4-day intensive program geared at promoting the development of SARET-</a:t>
            </a:r>
            <a:r>
              <a:rPr lang="en-US" sz="1200" kern="1200" dirty="0" err="1">
                <a:solidFill>
                  <a:schemeClr val="tx1"/>
                </a:solidFill>
                <a:effectLst/>
                <a:latin typeface="+mn-lt"/>
                <a:ea typeface="+mn-ea"/>
                <a:cs typeface="+mn-cs"/>
              </a:rPr>
              <a:t>esque</a:t>
            </a:r>
            <a:r>
              <a:rPr lang="en-US" sz="1200" kern="1200" dirty="0">
                <a:solidFill>
                  <a:schemeClr val="tx1"/>
                </a:solidFill>
                <a:effectLst/>
                <a:latin typeface="+mn-lt"/>
                <a:ea typeface="+mn-ea"/>
                <a:cs typeface="+mn-cs"/>
              </a:rPr>
              <a:t> substance use research programs at their home institutions. The visiting mentors also reflect the disciplines included in the SARET program: medicine, nursing, social work, dentistry, and public health. </a:t>
            </a:r>
          </a:p>
          <a:p>
            <a:pPr eaLnBrk="1" hangingPunct="1">
              <a:spcBef>
                <a:spcPct val="0"/>
              </a:spcBef>
              <a:defRPr/>
            </a:pPr>
            <a:endParaRPr lang="en-US" cap="small" dirty="0">
              <a:solidFill>
                <a:srgbClr val="FF0000"/>
              </a:solidFill>
              <a:ea typeface="+mn-ea"/>
              <a:cs typeface="+mn-cs"/>
            </a:endParaRPr>
          </a:p>
          <a:p>
            <a:pPr eaLnBrk="1" hangingPunct="1">
              <a:spcBef>
                <a:spcPct val="0"/>
              </a:spcBef>
              <a:defRPr/>
            </a:pPr>
            <a:endParaRPr lang="en-US" cap="small" dirty="0">
              <a:solidFill>
                <a:srgbClr val="FF0000"/>
              </a:solidFill>
              <a:ea typeface="+mn-ea"/>
              <a:cs typeface="+mn-cs"/>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852" indent="-282635" eaLnBrk="0" hangingPunct="0">
              <a:defRPr sz="2400">
                <a:solidFill>
                  <a:schemeClr val="tx1"/>
                </a:solidFill>
                <a:latin typeface="Arial" pitchFamily="34" charset="0"/>
                <a:ea typeface="ＭＳ Ｐゴシック" pitchFamily="34" charset="-128"/>
              </a:defRPr>
            </a:lvl2pPr>
            <a:lvl3pPr marL="1130541" indent="-226108" eaLnBrk="0" hangingPunct="0">
              <a:defRPr sz="2400">
                <a:solidFill>
                  <a:schemeClr val="tx1"/>
                </a:solidFill>
                <a:latin typeface="Arial" pitchFamily="34" charset="0"/>
                <a:ea typeface="ＭＳ Ｐゴシック" pitchFamily="34" charset="-128"/>
              </a:defRPr>
            </a:lvl3pPr>
            <a:lvl4pPr marL="1582758" indent="-226108" eaLnBrk="0" hangingPunct="0">
              <a:defRPr sz="2400">
                <a:solidFill>
                  <a:schemeClr val="tx1"/>
                </a:solidFill>
                <a:latin typeface="Arial" pitchFamily="34" charset="0"/>
                <a:ea typeface="ＭＳ Ｐゴシック" pitchFamily="34" charset="-128"/>
              </a:defRPr>
            </a:lvl4pPr>
            <a:lvl5pPr marL="2034974" indent="-226108" eaLnBrk="0" hangingPunct="0">
              <a:defRPr sz="2400">
                <a:solidFill>
                  <a:schemeClr val="tx1"/>
                </a:solidFill>
                <a:latin typeface="Arial" pitchFamily="34" charset="0"/>
                <a:ea typeface="ＭＳ Ｐゴシック" pitchFamily="34" charset="-128"/>
              </a:defRPr>
            </a:lvl5pPr>
            <a:lvl6pPr marL="2487191" indent="-226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9407" indent="-226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1624" indent="-226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3840" indent="-226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C525953-CEB5-421A-835C-644F66B829B9}" type="slidenum">
              <a:rPr lang="en-US" sz="1200">
                <a:latin typeface="Calibri" pitchFamily="34" charset="0"/>
              </a:rPr>
              <a:pPr eaLnBrk="1" hangingPunct="1"/>
              <a:t>3</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Our 7 interactive multimedia web modules cover core topics relating to substance use disorders along with some fundamental concepts in research methodology such as how to design a research question or the criteria for evaluating a screening test. </a:t>
            </a:r>
          </a:p>
          <a:p>
            <a:pPr eaLnBrk="1" hangingPunct="1">
              <a:spcBef>
                <a:spcPct val="0"/>
              </a:spcBef>
            </a:pPr>
            <a:endParaRPr lang="en-US" sz="1400" dirty="0">
              <a:latin typeface="Calibri" charset="0"/>
            </a:endParaRPr>
          </a:p>
          <a:p>
            <a:pPr eaLnBrk="1" hangingPunct="1">
              <a:spcBef>
                <a:spcPct val="0"/>
              </a:spcBef>
            </a:pPr>
            <a:r>
              <a:rPr lang="en-US" sz="1400" dirty="0">
                <a:latin typeface="Calibri" charset="0"/>
              </a:rPr>
              <a:t>They</a:t>
            </a:r>
            <a:r>
              <a:rPr lang="en-US" sz="1400" baseline="0" dirty="0">
                <a:latin typeface="Calibri" charset="0"/>
              </a:rPr>
              <a:t> </a:t>
            </a:r>
            <a:r>
              <a:rPr lang="en-US" sz="1400" dirty="0">
                <a:latin typeface="Calibri" charset="0"/>
              </a:rPr>
              <a:t>are freely accessible via the web and can each be completed in about 40 minutes, </a:t>
            </a:r>
          </a:p>
          <a:p>
            <a:pPr eaLnBrk="1" hangingPunct="1">
              <a:spcBef>
                <a:spcPct val="0"/>
              </a:spcBef>
            </a:pPr>
            <a:r>
              <a:rPr lang="en-US" sz="1400" dirty="0">
                <a:latin typeface="Calibri" charset="0"/>
              </a:rPr>
              <a:t>Their positive impact on students’ attitudes towards research and treatment of substance use disorders was studied previously using module embedded surveys.  </a:t>
            </a:r>
          </a:p>
          <a:p>
            <a:pPr eaLnBrk="1" hangingPunct="1">
              <a:spcBef>
                <a:spcPct val="0"/>
              </a:spcBef>
            </a:pPr>
            <a:r>
              <a:rPr lang="en-US" sz="1400" dirty="0">
                <a:latin typeface="Calibri" charset="0"/>
              </a:rPr>
              <a:t>They are a core component of the summer research curriculum and are also used in courses at the participating schools</a:t>
            </a:r>
          </a:p>
          <a:p>
            <a:pPr eaLnBrk="1" hangingPunct="1">
              <a:spcBef>
                <a:spcPct val="0"/>
              </a:spcBef>
            </a:pPr>
            <a:endParaRPr lang="en-US" sz="1400" dirty="0">
              <a:solidFill>
                <a:srgbClr val="C00000"/>
              </a:solidFill>
              <a:latin typeface="Calibri" charset="0"/>
            </a:endParaRPr>
          </a:p>
          <a:p>
            <a:pPr eaLnBrk="1" hangingPunct="1">
              <a:spcBef>
                <a:spcPct val="0"/>
              </a:spcBef>
            </a:pPr>
            <a:r>
              <a:rPr lang="en-US" sz="1800" dirty="0">
                <a:solidFill>
                  <a:srgbClr val="C00000"/>
                </a:solidFill>
                <a:latin typeface="Calibri" charset="0"/>
              </a:rPr>
              <a:t>Since modules were developed in 2010 there have been over 35,000 module completions</a:t>
            </a:r>
            <a:endParaRPr lang="en-US" sz="1800" dirty="0">
              <a:solidFill>
                <a:srgbClr val="000000"/>
              </a:solidFill>
              <a:latin typeface="Calibri" charset="0"/>
            </a:endParaRPr>
          </a:p>
          <a:p>
            <a:pPr eaLnBrk="1" hangingPunct="1">
              <a:spcBef>
                <a:spcPct val="0"/>
              </a:spcBef>
            </a:pPr>
            <a:endParaRPr lang="en-US" sz="1100" dirty="0">
              <a:solidFill>
                <a:srgbClr val="C00000"/>
              </a:solidFill>
              <a:latin typeface="Calibri" charset="0"/>
            </a:endParaRPr>
          </a:p>
        </p:txBody>
      </p:sp>
      <p:sp>
        <p:nvSpPr>
          <p:cNvPr id="153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3D0FB9F8-F88A-754D-9A18-FB79675EEDD5}" type="slidenum">
              <a:rPr lang="en-US">
                <a:latin typeface="Calibri" charset="0"/>
              </a:rPr>
              <a:pPr eaLnBrk="1" hangingPunct="1"/>
              <a:t>4</a:t>
            </a:fld>
            <a:endParaRPr lang="en-US">
              <a:latin typeface="Calibri" charset="0"/>
            </a:endParaRPr>
          </a:p>
        </p:txBody>
      </p:sp>
    </p:spTree>
    <p:extLst>
      <p:ext uri="{BB962C8B-B14F-4D97-AF65-F5344CB8AC3E}">
        <p14:creationId xmlns:p14="http://schemas.microsoft.com/office/powerpoint/2010/main" val="1283994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cap="small" dirty="0"/>
              <a:t>Thus far, 156 students have participated in the summer research mentorship</a:t>
            </a:r>
          </a:p>
          <a:p>
            <a:pPr eaLnBrk="1" hangingPunct="1">
              <a:spcBef>
                <a:spcPct val="0"/>
              </a:spcBef>
              <a:defRPr/>
            </a:pPr>
            <a:r>
              <a:rPr lang="en-US" cap="small" dirty="0"/>
              <a:t>CGPH joined SARET in year 11 and this is reflected in their lower number or student participants</a:t>
            </a:r>
          </a:p>
          <a:p>
            <a:pPr eaLnBrk="1" hangingPunct="1">
              <a:spcBef>
                <a:spcPct val="0"/>
              </a:spcBef>
              <a:defRPr/>
            </a:pPr>
            <a:r>
              <a:rPr lang="en-US" cap="small" dirty="0"/>
              <a:t>Demographics of participants. We began tracking this data in 2013. </a:t>
            </a:r>
          </a:p>
          <a:p>
            <a:pPr eaLnBrk="1" hangingPunct="1">
              <a:spcBef>
                <a:spcPct val="0"/>
              </a:spcBef>
              <a:defRPr/>
            </a:pPr>
            <a:endParaRPr lang="en-US" cap="small" dirty="0"/>
          </a:p>
          <a:p>
            <a:pPr eaLnBrk="1" hangingPunct="1">
              <a:spcBef>
                <a:spcPct val="0"/>
              </a:spcBef>
              <a:defRPr/>
            </a:pPr>
            <a:endParaRPr lang="en-US" cap="small" dirty="0"/>
          </a:p>
          <a:p>
            <a:pPr eaLnBrk="1" hangingPunct="1">
              <a:spcBef>
                <a:spcPct val="0"/>
              </a:spcBef>
              <a:defRPr/>
            </a:pPr>
            <a:r>
              <a:rPr lang="en-US" cap="small" dirty="0"/>
              <a:t> </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1A1C7BE-02F8-41E3-B7BA-90D06BBF1F07}" type="slidenum">
              <a:rPr lang="en-US" altLang="en-US" smtClean="0"/>
              <a:pPr>
                <a:spcBef>
                  <a:spcPct val="0"/>
                </a:spcBef>
              </a:pPr>
              <a:t>5</a:t>
            </a:fld>
            <a:endParaRPr lang="en-US" altLang="en-US"/>
          </a:p>
        </p:txBody>
      </p:sp>
    </p:spTree>
    <p:extLst>
      <p:ext uri="{BB962C8B-B14F-4D97-AF65-F5344CB8AC3E}">
        <p14:creationId xmlns:p14="http://schemas.microsoft.com/office/powerpoint/2010/main" val="185459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852" indent="-282635" eaLnBrk="0" hangingPunct="0">
              <a:defRPr sz="2400">
                <a:solidFill>
                  <a:schemeClr val="tx1"/>
                </a:solidFill>
                <a:latin typeface="Arial" pitchFamily="34" charset="0"/>
                <a:ea typeface="ＭＳ Ｐゴシック" pitchFamily="34" charset="-128"/>
              </a:defRPr>
            </a:lvl2pPr>
            <a:lvl3pPr marL="1130541" indent="-226108" eaLnBrk="0" hangingPunct="0">
              <a:defRPr sz="2400">
                <a:solidFill>
                  <a:schemeClr val="tx1"/>
                </a:solidFill>
                <a:latin typeface="Arial" pitchFamily="34" charset="0"/>
                <a:ea typeface="ＭＳ Ｐゴシック" pitchFamily="34" charset="-128"/>
              </a:defRPr>
            </a:lvl3pPr>
            <a:lvl4pPr marL="1582758" indent="-226108" eaLnBrk="0" hangingPunct="0">
              <a:defRPr sz="2400">
                <a:solidFill>
                  <a:schemeClr val="tx1"/>
                </a:solidFill>
                <a:latin typeface="Arial" pitchFamily="34" charset="0"/>
                <a:ea typeface="ＭＳ Ｐゴシック" pitchFamily="34" charset="-128"/>
              </a:defRPr>
            </a:lvl4pPr>
            <a:lvl5pPr marL="2034974" indent="-226108" eaLnBrk="0" hangingPunct="0">
              <a:defRPr sz="2400">
                <a:solidFill>
                  <a:schemeClr val="tx1"/>
                </a:solidFill>
                <a:latin typeface="Arial" pitchFamily="34" charset="0"/>
                <a:ea typeface="ＭＳ Ｐゴシック" pitchFamily="34" charset="-128"/>
              </a:defRPr>
            </a:lvl5pPr>
            <a:lvl6pPr marL="2487191" indent="-226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9407" indent="-226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1624" indent="-226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3840" indent="-226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99A79C9-1A3F-4B96-A73F-D44A7BCC0211}" type="slidenum">
              <a:rPr lang="en-US" sz="1200">
                <a:latin typeface="Calibri" pitchFamily="34" charset="0"/>
              </a:rPr>
              <a:pPr eaLnBrk="1" hangingPunct="1"/>
              <a:t>6</a:t>
            </a:fld>
            <a:endParaRPr lang="en-US" sz="1200">
              <a:latin typeface="Calibri" pitchFamily="34" charset="0"/>
            </a:endParaRPr>
          </a:p>
        </p:txBody>
      </p:sp>
    </p:spTree>
    <p:extLst>
      <p:ext uri="{BB962C8B-B14F-4D97-AF65-F5344CB8AC3E}">
        <p14:creationId xmlns:p14="http://schemas.microsoft.com/office/powerpoint/2010/main" val="898773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The survey was sent to 126 participants having valid emails, and 91 responses were collected (72% response rate.</a:t>
            </a:r>
          </a:p>
          <a:p>
            <a:pPr eaLnBrk="1" hangingPunct="1">
              <a:spcBef>
                <a:spcPct val="0"/>
              </a:spcBef>
              <a:defRPr/>
            </a:pPr>
            <a:endParaRPr lang="en-US" cap="small" dirty="0">
              <a:ea typeface="+mn-ea"/>
              <a:cs typeface="+mn-cs"/>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34852" indent="-282635" eaLnBrk="0" hangingPunct="0">
              <a:defRPr sz="2400">
                <a:solidFill>
                  <a:schemeClr val="tx1"/>
                </a:solidFill>
                <a:latin typeface="Arial" pitchFamily="34" charset="0"/>
                <a:ea typeface="ＭＳ Ｐゴシック" pitchFamily="34" charset="-128"/>
              </a:defRPr>
            </a:lvl2pPr>
            <a:lvl3pPr marL="1130541" indent="-226108" eaLnBrk="0" hangingPunct="0">
              <a:defRPr sz="2400">
                <a:solidFill>
                  <a:schemeClr val="tx1"/>
                </a:solidFill>
                <a:latin typeface="Arial" pitchFamily="34" charset="0"/>
                <a:ea typeface="ＭＳ Ｐゴシック" pitchFamily="34" charset="-128"/>
              </a:defRPr>
            </a:lvl3pPr>
            <a:lvl4pPr marL="1582758" indent="-226108" eaLnBrk="0" hangingPunct="0">
              <a:defRPr sz="2400">
                <a:solidFill>
                  <a:schemeClr val="tx1"/>
                </a:solidFill>
                <a:latin typeface="Arial" pitchFamily="34" charset="0"/>
                <a:ea typeface="ＭＳ Ｐゴシック" pitchFamily="34" charset="-128"/>
              </a:defRPr>
            </a:lvl4pPr>
            <a:lvl5pPr marL="2034974" indent="-226108" eaLnBrk="0" hangingPunct="0">
              <a:defRPr sz="2400">
                <a:solidFill>
                  <a:schemeClr val="tx1"/>
                </a:solidFill>
                <a:latin typeface="Arial" pitchFamily="34" charset="0"/>
                <a:ea typeface="ＭＳ Ｐゴシック" pitchFamily="34" charset="-128"/>
              </a:defRPr>
            </a:lvl5pPr>
            <a:lvl6pPr marL="2487191" indent="-2261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9407" indent="-2261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1624" indent="-2261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3840" indent="-2261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F1AA9DF-E8E3-4D85-982B-CC9EFAC785EF}" type="slidenum">
              <a:rPr lang="en-US" sz="1200">
                <a:solidFill>
                  <a:srgbClr val="000000"/>
                </a:solidFill>
                <a:latin typeface="Calibri" pitchFamily="34" charset="0"/>
              </a:rPr>
              <a:pPr eaLnBrk="1" hangingPunct="1"/>
              <a:t>7</a:t>
            </a:fld>
            <a:endParaRPr lang="en-US" sz="120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As you can see, students reported that participation in SARET increased their interest in substance use research, knowledge about substance use and substance use research, expanded their research skills, fostered an appreciation of interprofessional collaboration, and increased comfort with communication with other disciplines. </a:t>
            </a:r>
          </a:p>
          <a:p>
            <a:r>
              <a:rPr lang="en-US" sz="1200" kern="1200" dirty="0">
                <a:solidFill>
                  <a:schemeClr val="tx1"/>
                </a:solidFill>
                <a:effectLst/>
                <a:latin typeface="+mn-lt"/>
                <a:ea typeface="+mn-ea"/>
                <a:cs typeface="+mn-cs"/>
              </a:rPr>
              <a:t>Of note, 42% of the students are still in contact with their SARET mentor. </a:t>
            </a:r>
          </a:p>
          <a:p>
            <a:pPr eaLnBrk="1" hangingPunct="1">
              <a:spcBef>
                <a:spcPct val="0"/>
              </a:spcBef>
              <a:defRPr/>
            </a:pPr>
            <a:endParaRPr lang="en-US" sz="1200" kern="1200" cap="small" dirty="0">
              <a:solidFill>
                <a:schemeClr val="tx1"/>
              </a:solidFill>
              <a:latin typeface="+mn-lt"/>
              <a:ea typeface="ＭＳ Ｐゴシック" charset="0"/>
              <a:cs typeface="+mn-cs"/>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0C64282-DC68-2447-A95D-3743B7944065}" type="slidenum">
              <a:rPr lang="en-US">
                <a:solidFill>
                  <a:srgbClr val="000000"/>
                </a:solidFill>
                <a:latin typeface="Calibri" charset="0"/>
              </a:rPr>
              <a:pPr eaLnBrk="1" hangingPunct="1"/>
              <a:t>8</a:t>
            </a:fld>
            <a:endParaRPr lang="en-US">
              <a:solidFill>
                <a:srgbClr val="000000"/>
              </a:solidFill>
              <a:latin typeface="Calibri" charset="0"/>
            </a:endParaRPr>
          </a:p>
        </p:txBody>
      </p:sp>
    </p:spTree>
    <p:extLst>
      <p:ext uri="{BB962C8B-B14F-4D97-AF65-F5344CB8AC3E}">
        <p14:creationId xmlns:p14="http://schemas.microsoft.com/office/powerpoint/2010/main" val="416968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sz="1400" cap="small" dirty="0">
              <a:ea typeface="+mn-ea"/>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Here I have displayed some of the qualitative data we received regarding the impact of SARET on student careers.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Nearly all students reported both increased knowledge and awareness of substance use disorders and highlighted the importance of interdisciplinary research regarding the treatment of substance use. </a:t>
            </a:r>
          </a:p>
          <a:p>
            <a:pPr eaLnBrk="1" hangingPunct="1">
              <a:spcBef>
                <a:spcPct val="0"/>
              </a:spcBef>
              <a:defRPr/>
            </a:pPr>
            <a:endParaRPr lang="en-US" cap="small" baseline="0" dirty="0">
              <a:ea typeface="+mn-ea"/>
            </a:endParaRPr>
          </a:p>
          <a:p>
            <a:pPr eaLnBrk="1" hangingPunct="1">
              <a:spcBef>
                <a:spcPct val="0"/>
              </a:spcBef>
              <a:defRPr/>
            </a:pPr>
            <a:endParaRPr lang="en-US" cap="small" dirty="0">
              <a:ea typeface="+mn-ea"/>
            </a:endParaRPr>
          </a:p>
          <a:p>
            <a:pPr eaLnBrk="1" hangingPunct="1">
              <a:spcBef>
                <a:spcPct val="0"/>
              </a:spcBef>
              <a:defRPr/>
            </a:pPr>
            <a:endParaRPr lang="en-US" cap="small" dirty="0">
              <a:ea typeface="+mn-ea"/>
            </a:endParaRPr>
          </a:p>
          <a:p>
            <a:pPr marL="171450" indent="-171450" eaLnBrk="1" hangingPunct="1">
              <a:spcBef>
                <a:spcPct val="0"/>
              </a:spcBef>
              <a:buFontTx/>
              <a:buChar char="-"/>
              <a:defRPr/>
            </a:pPr>
            <a:r>
              <a:rPr lang="en-US" cap="small" dirty="0">
                <a:ea typeface="+mn-ea"/>
              </a:rPr>
              <a:t>. </a:t>
            </a: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D5F4C9D5-7BBF-5D45-99D5-722618027ECA}" type="slidenum">
              <a:rPr lang="en-US">
                <a:solidFill>
                  <a:srgbClr val="000000"/>
                </a:solidFill>
                <a:latin typeface="Calibri" charset="0"/>
              </a:rPr>
              <a:pPr eaLnBrk="1" hangingPunct="1"/>
              <a:t>9</a:t>
            </a:fld>
            <a:endParaRPr lang="en-US">
              <a:solidFill>
                <a:srgbClr val="000000"/>
              </a:solidFill>
              <a:latin typeface="Calibri" charset="0"/>
            </a:endParaRPr>
          </a:p>
        </p:txBody>
      </p:sp>
    </p:spTree>
    <p:extLst>
      <p:ext uri="{BB962C8B-B14F-4D97-AF65-F5344CB8AC3E}">
        <p14:creationId xmlns:p14="http://schemas.microsoft.com/office/powerpoint/2010/main" val="885961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Here I have recorded some of the qualitative data collected regarding the influence of SARET outside of student careers.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common theme was a not only increased knowledge of substance use disorders but also empathy and compassion for persons with substance use disorders. Many students reported that SARET was able to highlight systemic effects of substance use and the unconscious bias that many providers hold toward persons who use drugs. </a:t>
            </a:r>
          </a:p>
          <a:p>
            <a:pPr eaLnBrk="1" hangingPunct="1">
              <a:spcBef>
                <a:spcPct val="0"/>
              </a:spcBef>
              <a:defRPr/>
            </a:pPr>
            <a:endParaRPr lang="en-US" sz="1400" cap="small" dirty="0">
              <a:ea typeface="+mn-ea"/>
            </a:endParaRPr>
          </a:p>
        </p:txBody>
      </p:sp>
      <p:sp>
        <p:nvSpPr>
          <p:cNvPr id="194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7A3F10D-06CF-CC41-BAAA-4C339CF04390}" type="slidenum">
              <a:rPr lang="en-US">
                <a:solidFill>
                  <a:srgbClr val="000000"/>
                </a:solidFill>
                <a:latin typeface="Calibri" charset="0"/>
              </a:rPr>
              <a:pPr eaLnBrk="1" hangingPunct="1"/>
              <a:t>10</a:t>
            </a:fld>
            <a:endParaRPr lang="en-US">
              <a:solidFill>
                <a:srgbClr val="000000"/>
              </a:solidFill>
              <a:latin typeface="Calibri" charset="0"/>
            </a:endParaRPr>
          </a:p>
        </p:txBody>
      </p:sp>
    </p:spTree>
    <p:extLst>
      <p:ext uri="{BB962C8B-B14F-4D97-AF65-F5344CB8AC3E}">
        <p14:creationId xmlns:p14="http://schemas.microsoft.com/office/powerpoint/2010/main" val="2931516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213523-84A2-48AE-B40F-22BBA764F398}"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59BB-6E15-43A2-8E1B-DA6FF9F9ECDB}" type="slidenum">
              <a:rPr lang="en-US" smtClean="0"/>
              <a:t>‹#›</a:t>
            </a:fld>
            <a:endParaRPr lang="en-US"/>
          </a:p>
        </p:txBody>
      </p:sp>
    </p:spTree>
    <p:extLst>
      <p:ext uri="{BB962C8B-B14F-4D97-AF65-F5344CB8AC3E}">
        <p14:creationId xmlns:p14="http://schemas.microsoft.com/office/powerpoint/2010/main" val="412679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13523-84A2-48AE-B40F-22BBA764F398}"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59BB-6E15-43A2-8E1B-DA6FF9F9ECDB}" type="slidenum">
              <a:rPr lang="en-US" smtClean="0"/>
              <a:t>‹#›</a:t>
            </a:fld>
            <a:endParaRPr lang="en-US"/>
          </a:p>
        </p:txBody>
      </p:sp>
    </p:spTree>
    <p:extLst>
      <p:ext uri="{BB962C8B-B14F-4D97-AF65-F5344CB8AC3E}">
        <p14:creationId xmlns:p14="http://schemas.microsoft.com/office/powerpoint/2010/main" val="412717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13523-84A2-48AE-B40F-22BBA764F398}"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59BB-6E15-43A2-8E1B-DA6FF9F9ECDB}" type="slidenum">
              <a:rPr lang="en-US" smtClean="0"/>
              <a:t>‹#›</a:t>
            </a:fld>
            <a:endParaRPr lang="en-US"/>
          </a:p>
        </p:txBody>
      </p:sp>
    </p:spTree>
    <p:extLst>
      <p:ext uri="{BB962C8B-B14F-4D97-AF65-F5344CB8AC3E}">
        <p14:creationId xmlns:p14="http://schemas.microsoft.com/office/powerpoint/2010/main" val="327878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13523-84A2-48AE-B40F-22BBA764F398}"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59BB-6E15-43A2-8E1B-DA6FF9F9ECDB}" type="slidenum">
              <a:rPr lang="en-US" smtClean="0"/>
              <a:t>‹#›</a:t>
            </a:fld>
            <a:endParaRPr lang="en-US"/>
          </a:p>
        </p:txBody>
      </p:sp>
    </p:spTree>
    <p:extLst>
      <p:ext uri="{BB962C8B-B14F-4D97-AF65-F5344CB8AC3E}">
        <p14:creationId xmlns:p14="http://schemas.microsoft.com/office/powerpoint/2010/main" val="108033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13523-84A2-48AE-B40F-22BBA764F398}"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559BB-6E15-43A2-8E1B-DA6FF9F9ECDB}" type="slidenum">
              <a:rPr lang="en-US" smtClean="0"/>
              <a:t>‹#›</a:t>
            </a:fld>
            <a:endParaRPr lang="en-US"/>
          </a:p>
        </p:txBody>
      </p:sp>
    </p:spTree>
    <p:extLst>
      <p:ext uri="{BB962C8B-B14F-4D97-AF65-F5344CB8AC3E}">
        <p14:creationId xmlns:p14="http://schemas.microsoft.com/office/powerpoint/2010/main" val="114468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213523-84A2-48AE-B40F-22BBA764F398}"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59BB-6E15-43A2-8E1B-DA6FF9F9ECDB}" type="slidenum">
              <a:rPr lang="en-US" smtClean="0"/>
              <a:t>‹#›</a:t>
            </a:fld>
            <a:endParaRPr lang="en-US"/>
          </a:p>
        </p:txBody>
      </p:sp>
    </p:spTree>
    <p:extLst>
      <p:ext uri="{BB962C8B-B14F-4D97-AF65-F5344CB8AC3E}">
        <p14:creationId xmlns:p14="http://schemas.microsoft.com/office/powerpoint/2010/main" val="270115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213523-84A2-48AE-B40F-22BBA764F398}" type="datetimeFigureOut">
              <a:rPr lang="en-US" smtClean="0"/>
              <a:t>11/16/2021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559BB-6E15-43A2-8E1B-DA6FF9F9ECDB}" type="slidenum">
              <a:rPr lang="en-US" smtClean="0"/>
              <a:t>‹#›</a:t>
            </a:fld>
            <a:endParaRPr lang="en-US"/>
          </a:p>
        </p:txBody>
      </p:sp>
    </p:spTree>
    <p:extLst>
      <p:ext uri="{BB962C8B-B14F-4D97-AF65-F5344CB8AC3E}">
        <p14:creationId xmlns:p14="http://schemas.microsoft.com/office/powerpoint/2010/main" val="1436252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213523-84A2-48AE-B40F-22BBA764F398}"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559BB-6E15-43A2-8E1B-DA6FF9F9ECDB}" type="slidenum">
              <a:rPr lang="en-US" smtClean="0"/>
              <a:t>‹#›</a:t>
            </a:fld>
            <a:endParaRPr lang="en-US"/>
          </a:p>
        </p:txBody>
      </p:sp>
    </p:spTree>
    <p:extLst>
      <p:ext uri="{BB962C8B-B14F-4D97-AF65-F5344CB8AC3E}">
        <p14:creationId xmlns:p14="http://schemas.microsoft.com/office/powerpoint/2010/main" val="310467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13523-84A2-48AE-B40F-22BBA764F398}" type="datetimeFigureOut">
              <a:rPr lang="en-US" smtClean="0"/>
              <a:t>11/16/2021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559BB-6E15-43A2-8E1B-DA6FF9F9ECDB}" type="slidenum">
              <a:rPr lang="en-US" smtClean="0"/>
              <a:t>‹#›</a:t>
            </a:fld>
            <a:endParaRPr lang="en-US"/>
          </a:p>
        </p:txBody>
      </p:sp>
    </p:spTree>
    <p:extLst>
      <p:ext uri="{BB962C8B-B14F-4D97-AF65-F5344CB8AC3E}">
        <p14:creationId xmlns:p14="http://schemas.microsoft.com/office/powerpoint/2010/main" val="160440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13523-84A2-48AE-B40F-22BBA764F398}"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59BB-6E15-43A2-8E1B-DA6FF9F9ECDB}" type="slidenum">
              <a:rPr lang="en-US" smtClean="0"/>
              <a:t>‹#›</a:t>
            </a:fld>
            <a:endParaRPr lang="en-US"/>
          </a:p>
        </p:txBody>
      </p:sp>
    </p:spTree>
    <p:extLst>
      <p:ext uri="{BB962C8B-B14F-4D97-AF65-F5344CB8AC3E}">
        <p14:creationId xmlns:p14="http://schemas.microsoft.com/office/powerpoint/2010/main" val="3563010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213523-84A2-48AE-B40F-22BBA764F398}"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559BB-6E15-43A2-8E1B-DA6FF9F9ECDB}" type="slidenum">
              <a:rPr lang="en-US" smtClean="0"/>
              <a:t>‹#›</a:t>
            </a:fld>
            <a:endParaRPr lang="en-US"/>
          </a:p>
        </p:txBody>
      </p:sp>
    </p:spTree>
    <p:extLst>
      <p:ext uri="{BB962C8B-B14F-4D97-AF65-F5344CB8AC3E}">
        <p14:creationId xmlns:p14="http://schemas.microsoft.com/office/powerpoint/2010/main" val="299368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13523-84A2-48AE-B40F-22BBA764F398}" type="datetimeFigureOut">
              <a:rPr lang="en-US" smtClean="0"/>
              <a:t>11/16/2021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559BB-6E15-43A2-8E1B-DA6FF9F9ECDB}" type="slidenum">
              <a:rPr lang="en-US" smtClean="0"/>
              <a:t>‹#›</a:t>
            </a:fld>
            <a:endParaRPr lang="en-US"/>
          </a:p>
        </p:txBody>
      </p:sp>
    </p:spTree>
    <p:extLst>
      <p:ext uri="{BB962C8B-B14F-4D97-AF65-F5344CB8AC3E}">
        <p14:creationId xmlns:p14="http://schemas.microsoft.com/office/powerpoint/2010/main" val="21464152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med.nyu.edu/pophealth/divisions/sare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Kathleen.Hanley@nyulangone.org" TargetMode="External"/><Relationship Id="rId5" Type="http://schemas.openxmlformats.org/officeDocument/2006/relationships/hyperlink" Target="mailto:Mia.Malone@nyulangone.org"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199" y="2354176"/>
            <a:ext cx="8229600" cy="1143000"/>
          </a:xfrm>
        </p:spPr>
        <p:txBody>
          <a:bodyPr>
            <a:noAutofit/>
          </a:bodyPr>
          <a:lstStyle/>
          <a:p>
            <a:pPr>
              <a:defRPr/>
            </a:pPr>
            <a:r>
              <a:rPr lang="en-US" b="1" dirty="0"/>
              <a:t>S</a:t>
            </a:r>
            <a:r>
              <a:rPr lang="en-US" dirty="0"/>
              <a:t>ubstance </a:t>
            </a:r>
            <a:r>
              <a:rPr lang="en-US" b="1" dirty="0"/>
              <a:t>A</a:t>
            </a:r>
            <a:r>
              <a:rPr lang="en-US" dirty="0"/>
              <a:t>buse </a:t>
            </a:r>
            <a:r>
              <a:rPr lang="en-US" b="1" dirty="0"/>
              <a:t>R</a:t>
            </a:r>
            <a:r>
              <a:rPr lang="en-US" dirty="0"/>
              <a:t>esearch </a:t>
            </a:r>
            <a:r>
              <a:rPr lang="en-US" b="1" dirty="0"/>
              <a:t>E</a:t>
            </a:r>
            <a:r>
              <a:rPr lang="en-US" dirty="0"/>
              <a:t>ducation and </a:t>
            </a:r>
            <a:r>
              <a:rPr lang="en-US" b="1" dirty="0"/>
              <a:t>T</a:t>
            </a:r>
            <a:r>
              <a:rPr lang="en-US" dirty="0"/>
              <a:t>raining (</a:t>
            </a:r>
            <a:r>
              <a:rPr lang="en-US" b="1" dirty="0"/>
              <a:t>SARET</a:t>
            </a:r>
            <a:r>
              <a:rPr lang="en-US" dirty="0"/>
              <a:t>) Program</a:t>
            </a:r>
            <a:br>
              <a:rPr lang="en-US" dirty="0"/>
            </a:br>
            <a:endParaRPr lang="en-US" b="1" cap="small" dirty="0">
              <a:solidFill>
                <a:srgbClr val="660066"/>
              </a:solidFill>
            </a:endParaRPr>
          </a:p>
        </p:txBody>
      </p:sp>
      <p:pic>
        <p:nvPicPr>
          <p:cNvPr id="30723" name="Picture 4" descr="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
        <p:nvSpPr>
          <p:cNvPr id="4" name="TextBox 3"/>
          <p:cNvSpPr txBox="1"/>
          <p:nvPr/>
        </p:nvSpPr>
        <p:spPr>
          <a:xfrm>
            <a:off x="1319653" y="3604417"/>
            <a:ext cx="6504691" cy="954107"/>
          </a:xfrm>
          <a:prstGeom prst="rect">
            <a:avLst/>
          </a:prstGeom>
          <a:noFill/>
        </p:spPr>
        <p:txBody>
          <a:bodyPr wrap="square" rtlCol="0">
            <a:spAutoFit/>
          </a:bodyPr>
          <a:lstStyle/>
          <a:p>
            <a:pPr algn="ctr"/>
            <a:r>
              <a:rPr lang="en-US" sz="2800" dirty="0">
                <a:solidFill>
                  <a:schemeClr val="bg1">
                    <a:lumMod val="50000"/>
                  </a:schemeClr>
                </a:solidFill>
                <a:latin typeface="+mj-lt"/>
              </a:rPr>
              <a:t>Program and Curricula Evaluation</a:t>
            </a:r>
          </a:p>
          <a:p>
            <a:pPr algn="ctr"/>
            <a:r>
              <a:rPr lang="en-US" sz="2800" dirty="0">
                <a:solidFill>
                  <a:schemeClr val="bg1">
                    <a:lumMod val="50000"/>
                  </a:schemeClr>
                </a:solidFill>
                <a:latin typeface="+mj-lt"/>
              </a:rPr>
              <a:t>AMERSA 2021</a:t>
            </a:r>
          </a:p>
        </p:txBody>
      </p:sp>
      <p:sp>
        <p:nvSpPr>
          <p:cNvPr id="5" name="TextBox 4"/>
          <p:cNvSpPr txBox="1"/>
          <p:nvPr/>
        </p:nvSpPr>
        <p:spPr>
          <a:xfrm>
            <a:off x="457199" y="4665766"/>
            <a:ext cx="8357743" cy="1754326"/>
          </a:xfrm>
          <a:prstGeom prst="rect">
            <a:avLst/>
          </a:prstGeom>
          <a:noFill/>
        </p:spPr>
        <p:txBody>
          <a:bodyPr wrap="square" rtlCol="0">
            <a:spAutoFit/>
          </a:bodyPr>
          <a:lstStyle/>
          <a:p>
            <a:pPr algn="ctr"/>
            <a:r>
              <a:rPr lang="en-US" sz="2400" dirty="0">
                <a:solidFill>
                  <a:schemeClr val="bg1">
                    <a:lumMod val="50000"/>
                  </a:schemeClr>
                </a:solidFill>
              </a:rPr>
              <a:t>Mia Malone; Kathleen Hanley, MD; Jennifer McNeely, MD; Danielle Ompad, PhD; Jennifer Manuel, PhD; Michelle Knapp, DNP; Lukasz Witek, PhD; Marc Gourevitch, MD MPH</a:t>
            </a:r>
          </a:p>
          <a:p>
            <a:pPr algn="ctr"/>
            <a:endParaRPr lang="en-US" dirty="0"/>
          </a:p>
          <a:p>
            <a:endParaRPr lang="en-US" dirty="0"/>
          </a:p>
        </p:txBody>
      </p:sp>
    </p:spTree>
    <p:extLst>
      <p:ext uri="{BB962C8B-B14F-4D97-AF65-F5344CB8AC3E}">
        <p14:creationId xmlns:p14="http://schemas.microsoft.com/office/powerpoint/2010/main" val="1008668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960438"/>
            <a:ext cx="8229600" cy="1143000"/>
          </a:xfrm>
        </p:spPr>
        <p:txBody>
          <a:bodyPr/>
          <a:lstStyle/>
          <a:p>
            <a:pPr eaLnBrk="1" hangingPunct="1"/>
            <a:r>
              <a:rPr lang="en-US">
                <a:latin typeface="Calibri" charset="0"/>
              </a:rPr>
              <a:t>RESULTS: Qualitative</a:t>
            </a:r>
          </a:p>
        </p:txBody>
      </p:sp>
      <p:sp>
        <p:nvSpPr>
          <p:cNvPr id="20483" name="Content Placeholder 2"/>
          <p:cNvSpPr>
            <a:spLocks noGrp="1"/>
          </p:cNvSpPr>
          <p:nvPr>
            <p:ph idx="1"/>
          </p:nvPr>
        </p:nvSpPr>
        <p:spPr>
          <a:xfrm>
            <a:off x="447675" y="2112962"/>
            <a:ext cx="8229600" cy="4046537"/>
          </a:xfrm>
        </p:spPr>
        <p:txBody>
          <a:bodyPr>
            <a:normAutofit fontScale="92500" lnSpcReduction="20000"/>
          </a:bodyPr>
          <a:lstStyle/>
          <a:p>
            <a:pPr marL="0" indent="0" eaLnBrk="1" hangingPunct="1">
              <a:buFont typeface="Arial" charset="0"/>
              <a:buNone/>
              <a:defRPr/>
            </a:pPr>
            <a:r>
              <a:rPr lang="en-US" altLang="en-US" sz="2600" dirty="0">
                <a:ea typeface="+mn-ea"/>
              </a:rPr>
              <a:t>Main impact of SARET </a:t>
            </a:r>
            <a:r>
              <a:rPr lang="en-US" altLang="en-US" sz="2600" b="1" dirty="0">
                <a:ea typeface="+mn-ea"/>
              </a:rPr>
              <a:t>outside of career</a:t>
            </a:r>
            <a:r>
              <a:rPr lang="en-US" altLang="en-US" sz="2600" dirty="0">
                <a:ea typeface="+mn-ea"/>
              </a:rPr>
              <a:t>:</a:t>
            </a:r>
          </a:p>
          <a:p>
            <a:pPr marL="0" indent="0">
              <a:spcBef>
                <a:spcPts val="1200"/>
              </a:spcBef>
              <a:buNone/>
              <a:defRPr/>
            </a:pPr>
            <a:r>
              <a:rPr lang="en-US" altLang="en-US" sz="2200" i="1" dirty="0"/>
              <a:t>“Increased awareness about the systemic effects of substance use ”</a:t>
            </a:r>
            <a:endParaRPr lang="en-US" altLang="en-US" sz="2200" i="1" dirty="0">
              <a:ea typeface="+mn-ea"/>
            </a:endParaRPr>
          </a:p>
          <a:p>
            <a:pPr marL="0" indent="0" eaLnBrk="1" hangingPunct="1">
              <a:spcBef>
                <a:spcPts val="1200"/>
              </a:spcBef>
              <a:buFont typeface="Arial" charset="0"/>
              <a:buNone/>
              <a:defRPr/>
            </a:pPr>
            <a:r>
              <a:rPr lang="en-US" altLang="en-US" sz="2200" i="1" dirty="0">
                <a:ea typeface="+mn-ea"/>
              </a:rPr>
              <a:t>“Empathy and compassion for those struggling with substance use.”</a:t>
            </a:r>
          </a:p>
          <a:p>
            <a:pPr marL="0" indent="0" eaLnBrk="1" hangingPunct="1">
              <a:spcBef>
                <a:spcPts val="1200"/>
              </a:spcBef>
              <a:buFont typeface="Arial" charset="0"/>
              <a:buNone/>
              <a:defRPr/>
            </a:pPr>
            <a:r>
              <a:rPr lang="en-US" altLang="en-US" sz="2200" i="1" dirty="0">
                <a:ea typeface="+mn-ea"/>
              </a:rPr>
              <a:t>“…helped me to unpack the unconscious biases that I hold around addiction …”</a:t>
            </a:r>
          </a:p>
          <a:p>
            <a:pPr marL="0" indent="0">
              <a:spcBef>
                <a:spcPts val="1200"/>
              </a:spcBef>
              <a:buNone/>
              <a:defRPr/>
            </a:pPr>
            <a:r>
              <a:rPr lang="en-US" altLang="en-US" sz="2200" i="1" dirty="0"/>
              <a:t>“provided a foundational knowledge in how to conduct research and actually have hands on experience with really great mentoring.”</a:t>
            </a:r>
          </a:p>
          <a:p>
            <a:pPr marL="0" indent="0">
              <a:spcBef>
                <a:spcPts val="1200"/>
              </a:spcBef>
              <a:buNone/>
              <a:defRPr/>
            </a:pPr>
            <a:r>
              <a:rPr lang="en-US" altLang="en-US" sz="2200" i="1" dirty="0"/>
              <a:t>“The interdisciplinary nature, both in terms of collaboration with my mentor, as well as with classmates who were in the program from a variety of different healthcare backgrounds, really opened my eyes to the ways in which people in all sectors and backgrounds are actively contributing to this issue and can have great impacts (both clinical and beyond) on patients lives.”</a:t>
            </a:r>
            <a:endParaRPr lang="en-US" altLang="en-US" sz="2200" i="1" dirty="0">
              <a:ea typeface="+mn-ea"/>
            </a:endParaRPr>
          </a:p>
          <a:p>
            <a:pPr marL="0" indent="0" eaLnBrk="1" hangingPunct="1">
              <a:buFont typeface="Arial" charset="0"/>
              <a:buNone/>
              <a:defRPr/>
            </a:pPr>
            <a:endParaRPr lang="en-US" altLang="en-US" sz="2200" i="1" dirty="0">
              <a:ea typeface="+mn-ea"/>
            </a:endParaRPr>
          </a:p>
        </p:txBody>
      </p:sp>
      <p:pic>
        <p:nvPicPr>
          <p:cNvPr id="19461" name="Picture 4" descr="bann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Tree>
    <p:extLst>
      <p:ext uri="{BB962C8B-B14F-4D97-AF65-F5344CB8AC3E}">
        <p14:creationId xmlns:p14="http://schemas.microsoft.com/office/powerpoint/2010/main" val="218639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46075" y="1309688"/>
            <a:ext cx="8229600" cy="1143000"/>
          </a:xfrm>
        </p:spPr>
        <p:txBody>
          <a:bodyPr>
            <a:normAutofit fontScale="90000"/>
          </a:bodyPr>
          <a:lstStyle/>
          <a:p>
            <a:pPr eaLnBrk="1" hangingPunct="1"/>
            <a:r>
              <a:rPr lang="en-US" dirty="0">
                <a:latin typeface="Calibri" charset="0"/>
              </a:rPr>
              <a:t>RESULTS: </a:t>
            </a:r>
            <a:r>
              <a:rPr lang="en-US" altLang="en-US" dirty="0"/>
              <a:t>Career Outcomes</a:t>
            </a:r>
            <a:br>
              <a:rPr lang="en-US" altLang="en-US" dirty="0"/>
            </a:br>
            <a:endParaRPr lang="en-US" dirty="0">
              <a:latin typeface="Calibri" charset="0"/>
            </a:endParaRPr>
          </a:p>
        </p:txBody>
      </p:sp>
      <p:pic>
        <p:nvPicPr>
          <p:cNvPr id="17413" name="Picture 4" descr="bann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573205" y="2255630"/>
            <a:ext cx="7997589" cy="3600986"/>
          </a:xfrm>
          <a:prstGeom prst="rect">
            <a:avLst/>
          </a:prstGeom>
        </p:spPr>
        <p:txBody>
          <a:bodyPr wrap="square">
            <a:spAutoFit/>
          </a:bodyPr>
          <a:lstStyle/>
          <a:p>
            <a:pPr marL="0" indent="0" eaLnBrk="1" hangingPunct="1">
              <a:buFont typeface="Arial" charset="0"/>
              <a:buNone/>
              <a:defRPr/>
            </a:pPr>
            <a:endParaRPr lang="en-US" altLang="en-US" sz="3200" dirty="0"/>
          </a:p>
          <a:p>
            <a:pPr marL="457200" indent="-457200" eaLnBrk="1" hangingPunct="1">
              <a:buFont typeface="Arial" pitchFamily="34" charset="0"/>
              <a:buChar char="•"/>
              <a:defRPr/>
            </a:pPr>
            <a:r>
              <a:rPr lang="en-US" altLang="en-US" sz="2800" dirty="0"/>
              <a:t>44% (n=40) report being somewhat or very involved in research</a:t>
            </a:r>
          </a:p>
          <a:p>
            <a:pPr eaLnBrk="1" hangingPunct="1">
              <a:defRPr/>
            </a:pPr>
            <a:endParaRPr lang="en-US" altLang="en-US" sz="2800" dirty="0"/>
          </a:p>
          <a:p>
            <a:pPr marL="457200" indent="-457200" eaLnBrk="1" hangingPunct="1">
              <a:buFont typeface="Arial" pitchFamily="34" charset="0"/>
              <a:buChar char="•"/>
              <a:defRPr/>
            </a:pPr>
            <a:r>
              <a:rPr lang="en-US" altLang="en-US" sz="2800" dirty="0"/>
              <a:t>24% (n=22) report involvement in </a:t>
            </a:r>
            <a:r>
              <a:rPr lang="en-US" altLang="en-US" sz="2800" dirty="0" smtClean="0"/>
              <a:t>SUD-related </a:t>
            </a:r>
            <a:r>
              <a:rPr lang="en-US" altLang="en-US" sz="2800" dirty="0"/>
              <a:t>research</a:t>
            </a:r>
          </a:p>
          <a:p>
            <a:pPr marL="457200" indent="-457200" eaLnBrk="1" hangingPunct="1">
              <a:buFont typeface="Arial" pitchFamily="34" charset="0"/>
              <a:buChar char="•"/>
              <a:defRPr/>
            </a:pPr>
            <a:endParaRPr lang="en-US" altLang="en-US" sz="2800" dirty="0"/>
          </a:p>
          <a:p>
            <a:pPr marL="457200" indent="-457200" eaLnBrk="1" hangingPunct="1">
              <a:buFont typeface="Arial" pitchFamily="34" charset="0"/>
              <a:buChar char="•"/>
              <a:defRPr/>
            </a:pPr>
            <a:endParaRPr lang="en-US" altLang="en-US" sz="28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Tree>
    <p:extLst>
      <p:ext uri="{BB962C8B-B14F-4D97-AF65-F5344CB8AC3E}">
        <p14:creationId xmlns:p14="http://schemas.microsoft.com/office/powerpoint/2010/main" val="135108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912813"/>
            <a:ext cx="8229600" cy="1143000"/>
          </a:xfrm>
        </p:spPr>
        <p:txBody>
          <a:bodyPr/>
          <a:lstStyle/>
          <a:p>
            <a:pPr eaLnBrk="1" hangingPunct="1"/>
            <a:r>
              <a:rPr lang="en-US" altLang="en-US" sz="3600"/>
              <a:t>RESULTS: Publications and Presentations</a:t>
            </a:r>
            <a:endParaRPr lang="en-US" altLang="en-US" sz="3600">
              <a:solidFill>
                <a:srgbClr val="FF0000"/>
              </a:solidFill>
            </a:endParaRPr>
          </a:p>
        </p:txBody>
      </p:sp>
      <p:sp>
        <p:nvSpPr>
          <p:cNvPr id="20483" name="Content Placeholder 2"/>
          <p:cNvSpPr>
            <a:spLocks noGrp="1"/>
          </p:cNvSpPr>
          <p:nvPr>
            <p:ph idx="1"/>
          </p:nvPr>
        </p:nvSpPr>
        <p:spPr>
          <a:xfrm>
            <a:off x="420858" y="2069881"/>
            <a:ext cx="8386763" cy="4813300"/>
          </a:xfrm>
        </p:spPr>
        <p:txBody>
          <a:bodyPr/>
          <a:lstStyle/>
          <a:p>
            <a:pPr>
              <a:lnSpc>
                <a:spcPct val="150000"/>
              </a:lnSpc>
              <a:spcBef>
                <a:spcPts val="100"/>
              </a:spcBef>
              <a:defRPr/>
            </a:pPr>
            <a:r>
              <a:rPr lang="en-US" altLang="en-US" sz="2600" dirty="0" smtClean="0"/>
              <a:t>Student </a:t>
            </a:r>
            <a:r>
              <a:rPr lang="en-US" altLang="en-US" sz="2600" dirty="0"/>
              <a:t>Publications/Presentations:</a:t>
            </a:r>
            <a:r>
              <a:rPr lang="en-US" altLang="en-US" sz="2200" dirty="0">
                <a:solidFill>
                  <a:srgbClr val="FF0000"/>
                </a:solidFill>
              </a:rPr>
              <a:t> </a:t>
            </a:r>
            <a:endParaRPr lang="en-US" altLang="en-US" sz="2600" dirty="0"/>
          </a:p>
          <a:p>
            <a:pPr lvl="1">
              <a:lnSpc>
                <a:spcPct val="150000"/>
              </a:lnSpc>
              <a:spcBef>
                <a:spcPts val="100"/>
              </a:spcBef>
              <a:defRPr/>
            </a:pPr>
            <a:r>
              <a:rPr lang="en-US" altLang="en-US" sz="2200" dirty="0" smtClean="0"/>
              <a:t>68 </a:t>
            </a:r>
            <a:r>
              <a:rPr lang="en-US" altLang="en-US" sz="2200" dirty="0"/>
              <a:t>SUD-related </a:t>
            </a:r>
            <a:r>
              <a:rPr lang="en-US" altLang="en-US" sz="2200" dirty="0" smtClean="0"/>
              <a:t>peer-reviewed journal </a:t>
            </a:r>
            <a:r>
              <a:rPr lang="en-US" altLang="en-US" sz="2200" dirty="0"/>
              <a:t>articles </a:t>
            </a:r>
            <a:endParaRPr lang="en-US" altLang="en-US" sz="2200" dirty="0" smtClean="0"/>
          </a:p>
          <a:p>
            <a:pPr lvl="1">
              <a:lnSpc>
                <a:spcPct val="150000"/>
              </a:lnSpc>
              <a:spcBef>
                <a:spcPts val="100"/>
              </a:spcBef>
              <a:defRPr/>
            </a:pPr>
            <a:r>
              <a:rPr lang="en-US" altLang="en-US" sz="2200" dirty="0" smtClean="0"/>
              <a:t>2 </a:t>
            </a:r>
            <a:r>
              <a:rPr lang="en-US" altLang="en-US" sz="2200" dirty="0"/>
              <a:t>book chapters </a:t>
            </a:r>
            <a:endParaRPr lang="en-US" altLang="en-US" sz="2200" dirty="0" smtClean="0"/>
          </a:p>
          <a:p>
            <a:pPr lvl="1">
              <a:lnSpc>
                <a:spcPct val="150000"/>
              </a:lnSpc>
              <a:spcBef>
                <a:spcPts val="100"/>
              </a:spcBef>
              <a:defRPr/>
            </a:pPr>
            <a:r>
              <a:rPr lang="en-US" altLang="en-US" sz="2200" dirty="0" smtClean="0"/>
              <a:t>45 oral/poster </a:t>
            </a:r>
            <a:r>
              <a:rPr lang="en-US" altLang="en-US" sz="2200" dirty="0"/>
              <a:t>presentations</a:t>
            </a:r>
          </a:p>
          <a:p>
            <a:pPr>
              <a:defRPr/>
            </a:pPr>
            <a:r>
              <a:rPr lang="en-US" altLang="en-US" sz="2600" dirty="0"/>
              <a:t>Student </a:t>
            </a:r>
            <a:r>
              <a:rPr lang="en-US" altLang="en-US" sz="2600" dirty="0" smtClean="0"/>
              <a:t>Funding:</a:t>
            </a:r>
          </a:p>
          <a:p>
            <a:pPr lvl="1">
              <a:defRPr/>
            </a:pPr>
            <a:r>
              <a:rPr lang="en-US" altLang="en-US" sz="2200" dirty="0" smtClean="0"/>
              <a:t>17 </a:t>
            </a:r>
            <a:r>
              <a:rPr lang="en-US" altLang="en-US" sz="2200" dirty="0"/>
              <a:t>participants have received funding* to support their career </a:t>
            </a:r>
            <a:r>
              <a:rPr lang="en-US" altLang="en-US" sz="2200" dirty="0" smtClean="0"/>
              <a:t>activities</a:t>
            </a:r>
            <a:endParaRPr lang="en-US" altLang="en-US" sz="2200" dirty="0"/>
          </a:p>
          <a:p>
            <a:pPr marL="0" indent="0">
              <a:buNone/>
              <a:defRPr/>
            </a:pPr>
            <a:r>
              <a:rPr lang="en-US" altLang="en-US" sz="2200" dirty="0"/>
              <a:t>	     </a:t>
            </a:r>
            <a:r>
              <a:rPr lang="en-US" altLang="en-US" sz="1800" dirty="0"/>
              <a:t>* (e.g., scholarships, research fellowships, grants, education 	    	       awards, special project support)</a:t>
            </a:r>
          </a:p>
          <a:p>
            <a:pPr marL="0" indent="0" eaLnBrk="1" hangingPunct="1">
              <a:buFont typeface="Arial" charset="0"/>
              <a:buNone/>
              <a:defRPr/>
            </a:pPr>
            <a:endParaRPr lang="en-US" altLang="en-US" sz="2600" dirty="0"/>
          </a:p>
          <a:p>
            <a:pPr eaLnBrk="1" hangingPunct="1">
              <a:defRPr/>
            </a:pPr>
            <a:endParaRPr lang="en-US" altLang="en-US" sz="2600" dirty="0"/>
          </a:p>
        </p:txBody>
      </p:sp>
      <p:pic>
        <p:nvPicPr>
          <p:cNvPr id="20485" name="Picture 4" descr="bann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Tree>
    <p:extLst>
      <p:ext uri="{BB962C8B-B14F-4D97-AF65-F5344CB8AC3E}">
        <p14:creationId xmlns:p14="http://schemas.microsoft.com/office/powerpoint/2010/main" val="393940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1218406"/>
            <a:ext cx="8229600" cy="1143000"/>
          </a:xfrm>
        </p:spPr>
        <p:txBody>
          <a:bodyPr>
            <a:normAutofit fontScale="90000"/>
          </a:bodyPr>
          <a:lstStyle/>
          <a:p>
            <a:pPr eaLnBrk="1" hangingPunct="1"/>
            <a:r>
              <a:rPr lang="en-US" dirty="0" smtClean="0">
                <a:ea typeface="ＭＳ Ｐゴシック" pitchFamily="34" charset="-128"/>
              </a:rPr>
              <a:t>Evaluation: Visiting Mentor Development Program (VMDP)</a:t>
            </a:r>
            <a:endParaRPr lang="en-US" u="sng" dirty="0">
              <a:solidFill>
                <a:srgbClr val="FF0000"/>
              </a:solidFill>
              <a:ea typeface="ＭＳ Ｐゴシック" pitchFamily="34" charset="-128"/>
            </a:endParaRPr>
          </a:p>
        </p:txBody>
      </p:sp>
      <p:sp>
        <p:nvSpPr>
          <p:cNvPr id="20483" name="Content Placeholder 2"/>
          <p:cNvSpPr>
            <a:spLocks noGrp="1"/>
          </p:cNvSpPr>
          <p:nvPr>
            <p:ph idx="1"/>
          </p:nvPr>
        </p:nvSpPr>
        <p:spPr>
          <a:xfrm>
            <a:off x="457200" y="2667000"/>
            <a:ext cx="8229600" cy="3611562"/>
          </a:xfrm>
        </p:spPr>
        <p:txBody>
          <a:bodyPr/>
          <a:lstStyle/>
          <a:p>
            <a:r>
              <a:rPr lang="en-US" altLang="en-US" sz="3000" dirty="0"/>
              <a:t>Primary outcome</a:t>
            </a:r>
          </a:p>
          <a:p>
            <a:pPr lvl="1"/>
            <a:r>
              <a:rPr lang="en-US" altLang="en-US" sz="2600" dirty="0" smtClean="0"/>
              <a:t>Assess impact </a:t>
            </a:r>
            <a:r>
              <a:rPr lang="en-US" altLang="en-US" sz="2600" dirty="0"/>
              <a:t>of participation in </a:t>
            </a:r>
            <a:r>
              <a:rPr lang="en-US" altLang="en-US" sz="2600" dirty="0" smtClean="0"/>
              <a:t>VMDP on the development of SUD-related research programs at faculty’s home institutions</a:t>
            </a:r>
            <a:endParaRPr lang="en-US" altLang="en-US" sz="2600" dirty="0"/>
          </a:p>
          <a:p>
            <a:pPr marL="514350" indent="-514350"/>
            <a:r>
              <a:rPr lang="en-US" dirty="0" smtClean="0"/>
              <a:t>Approach</a:t>
            </a:r>
            <a:endParaRPr lang="en-US" sz="2600" dirty="0">
              <a:ea typeface="ＭＳ Ｐゴシック" pitchFamily="34" charset="-128"/>
            </a:endParaRPr>
          </a:p>
          <a:p>
            <a:pPr marL="914400" lvl="1" indent="-514350"/>
            <a:r>
              <a:rPr lang="en-US" dirty="0" smtClean="0">
                <a:ea typeface="ＭＳ Ｐゴシック" pitchFamily="34" charset="-128"/>
              </a:rPr>
              <a:t>Follow-up meetings </a:t>
            </a:r>
          </a:p>
        </p:txBody>
      </p:sp>
      <p:pic>
        <p:nvPicPr>
          <p:cNvPr id="59396" name="Picture 4" descr="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Tree>
    <p:extLst>
      <p:ext uri="{BB962C8B-B14F-4D97-AF65-F5344CB8AC3E}">
        <p14:creationId xmlns:p14="http://schemas.microsoft.com/office/powerpoint/2010/main" val="110067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1431926"/>
            <a:ext cx="8229600" cy="3611562"/>
          </a:xfrm>
        </p:spPr>
        <p:txBody>
          <a:bodyPr/>
          <a:lstStyle/>
          <a:p>
            <a:pPr marL="0" lvl="2" indent="0" algn="ctr">
              <a:buFont typeface="Arial" panose="020B0604020202020204" pitchFamily="34" charset="0"/>
              <a:buNone/>
            </a:pPr>
            <a:r>
              <a:rPr lang="en-US" altLang="en-US" sz="2200" i="1" dirty="0"/>
              <a:t>Building SARET Champions at other schools. </a:t>
            </a:r>
          </a:p>
          <a:p>
            <a:pPr marL="457200" lvl="1" indent="0">
              <a:buFont typeface="Arial" panose="020B0604020202020204" pitchFamily="34" charset="0"/>
              <a:buNone/>
            </a:pPr>
            <a:r>
              <a:rPr lang="en-US" altLang="en-US" sz="2400" dirty="0"/>
              <a:t>	</a:t>
            </a:r>
            <a:endParaRPr lang="en-US" altLang="en-US" sz="2100" dirty="0">
              <a:solidFill>
                <a:srgbClr val="000000"/>
              </a:solidFill>
            </a:endParaRPr>
          </a:p>
          <a:p>
            <a:pPr marL="457200" lvl="1" indent="0">
              <a:buFont typeface="Arial" panose="020B0604020202020204" pitchFamily="34" charset="0"/>
              <a:buNone/>
            </a:pPr>
            <a:endParaRPr lang="en-US" altLang="en-US" sz="2100" dirty="0">
              <a:solidFill>
                <a:srgbClr val="000000"/>
              </a:solidFill>
            </a:endParaRPr>
          </a:p>
        </p:txBody>
      </p:sp>
      <p:sp>
        <p:nvSpPr>
          <p:cNvPr id="27651" name="Title 1"/>
          <p:cNvSpPr>
            <a:spLocks noGrp="1"/>
          </p:cNvSpPr>
          <p:nvPr>
            <p:ph type="title"/>
          </p:nvPr>
        </p:nvSpPr>
        <p:spPr>
          <a:xfrm>
            <a:off x="457200" y="586582"/>
            <a:ext cx="8229600" cy="1143000"/>
          </a:xfrm>
        </p:spPr>
        <p:txBody>
          <a:bodyPr/>
          <a:lstStyle/>
          <a:p>
            <a:r>
              <a:rPr lang="en-US" altLang="en-US" sz="2800" dirty="0" smtClean="0"/>
              <a:t>Visiting </a:t>
            </a:r>
            <a:r>
              <a:rPr lang="en-US" altLang="en-US" sz="2800" dirty="0"/>
              <a:t>Mentor Development Program</a:t>
            </a:r>
          </a:p>
        </p:txBody>
      </p:sp>
      <p:pic>
        <p:nvPicPr>
          <p:cNvPr id="5" name="Picture 4" descr="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oup 61"/>
          <p:cNvGraphicFramePr>
            <a:graphicFrameLocks noGrp="1"/>
          </p:cNvGraphicFramePr>
          <p:nvPr>
            <p:extLst>
              <p:ext uri="{D42A27DB-BD31-4B8C-83A1-F6EECF244321}">
                <p14:modId xmlns:p14="http://schemas.microsoft.com/office/powerpoint/2010/main" val="3757443812"/>
              </p:ext>
            </p:extLst>
          </p:nvPr>
        </p:nvGraphicFramePr>
        <p:xfrm>
          <a:off x="261144" y="1981200"/>
          <a:ext cx="8621712" cy="4543785"/>
        </p:xfrm>
        <a:graphic>
          <a:graphicData uri="http://schemas.openxmlformats.org/drawingml/2006/table">
            <a:tbl>
              <a:tblPr/>
              <a:tblGrid>
                <a:gridCol w="2843382">
                  <a:extLst>
                    <a:ext uri="{9D8B030D-6E8A-4147-A177-3AD203B41FA5}">
                      <a16:colId xmlns:a16="http://schemas.microsoft.com/office/drawing/2014/main" val="20001"/>
                    </a:ext>
                  </a:extLst>
                </a:gridCol>
                <a:gridCol w="2889165">
                  <a:extLst>
                    <a:ext uri="{9D8B030D-6E8A-4147-A177-3AD203B41FA5}">
                      <a16:colId xmlns:a16="http://schemas.microsoft.com/office/drawing/2014/main" val="20002"/>
                    </a:ext>
                  </a:extLst>
                </a:gridCol>
                <a:gridCol w="2889165">
                  <a:extLst>
                    <a:ext uri="{9D8B030D-6E8A-4147-A177-3AD203B41FA5}">
                      <a16:colId xmlns:a16="http://schemas.microsoft.com/office/drawing/2014/main" val="1696802655"/>
                    </a:ext>
                  </a:extLst>
                </a:gridCol>
              </a:tblGrid>
              <a:tr h="6118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Arial" pitchFamily="34" charset="0"/>
                        </a:rPr>
                        <a:t>2019</a:t>
                      </a:r>
                    </a:p>
                  </a:txBody>
                  <a:tcPr marL="91437" marR="91437"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Arial" pitchFamily="34" charset="0"/>
                        </a:rPr>
                        <a:t>2020</a:t>
                      </a:r>
                    </a:p>
                  </a:txBody>
                  <a:tcPr marL="91437" marR="91437"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Arial" pitchFamily="34" charset="0"/>
                        </a:rPr>
                        <a:t>2021</a:t>
                      </a:r>
                    </a:p>
                  </a:txBody>
                  <a:tcPr marL="91437" marR="91437"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31092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dirty="0"/>
                        <a:t>Florida Atlantic University (</a:t>
                      </a:r>
                      <a:r>
                        <a:rPr lang="en-US" sz="1800" i="1" dirty="0"/>
                        <a:t>Nursing</a:t>
                      </a:r>
                      <a:r>
                        <a:rPr lang="en-US" sz="1800" dirty="0"/>
                        <a:t>)</a:t>
                      </a:r>
                    </a:p>
                    <a:p>
                      <a:pPr marL="0" marR="0" lvl="0" indent="0" algn="l" defTabSz="914400" rtl="0" eaLnBrk="1" fontAlgn="base" latinLnBrk="0" hangingPunct="1">
                        <a:lnSpc>
                          <a:spcPct val="100000"/>
                        </a:lnSpc>
                        <a:spcBef>
                          <a:spcPct val="0"/>
                        </a:spcBef>
                        <a:spcAft>
                          <a:spcPct val="0"/>
                        </a:spcAft>
                        <a:buClrTx/>
                        <a:buSzTx/>
                        <a:buFontTx/>
                        <a:buNone/>
                        <a:tabLst/>
                      </a:pPr>
                      <a:endParaRPr lang="en-US" sz="1800" dirty="0"/>
                    </a:p>
                    <a:p>
                      <a:pPr marL="0" marR="0" lvl="0" indent="0" algn="l" defTabSz="914400" rtl="0" eaLnBrk="1" fontAlgn="base" latinLnBrk="0" hangingPunct="1">
                        <a:lnSpc>
                          <a:spcPct val="100000"/>
                        </a:lnSpc>
                        <a:spcBef>
                          <a:spcPct val="0"/>
                        </a:spcBef>
                        <a:spcAft>
                          <a:spcPct val="0"/>
                        </a:spcAft>
                        <a:buClrTx/>
                        <a:buSzTx/>
                        <a:buFontTx/>
                        <a:buNone/>
                        <a:tabLst/>
                      </a:pPr>
                      <a:r>
                        <a:rPr lang="en-US" sz="1800" dirty="0"/>
                        <a:t>Central Michigan University (</a:t>
                      </a:r>
                      <a:r>
                        <a:rPr lang="en-US" sz="1800" i="1" dirty="0"/>
                        <a:t>Medicine</a:t>
                      </a:r>
                      <a:r>
                        <a:rPr lang="en-US" sz="1800" dirty="0"/>
                        <a:t>)</a:t>
                      </a:r>
                    </a:p>
                    <a:p>
                      <a:pPr marL="0" marR="0" lvl="0" indent="0" algn="l" defTabSz="914400" rtl="0" eaLnBrk="1" fontAlgn="base" latinLnBrk="0" hangingPunct="1">
                        <a:lnSpc>
                          <a:spcPct val="100000"/>
                        </a:lnSpc>
                        <a:spcBef>
                          <a:spcPct val="0"/>
                        </a:spcBef>
                        <a:spcAft>
                          <a:spcPct val="0"/>
                        </a:spcAft>
                        <a:buClrTx/>
                        <a:buSzTx/>
                        <a:buFontTx/>
                        <a:buNone/>
                        <a:tabLst/>
                      </a:pPr>
                      <a:endParaRPr lang="en-US" sz="1800" dirty="0"/>
                    </a:p>
                    <a:p>
                      <a:pPr marL="0" marR="0" lvl="0" indent="0" algn="l" defTabSz="914400" rtl="0" eaLnBrk="1" fontAlgn="base" latinLnBrk="0" hangingPunct="1">
                        <a:lnSpc>
                          <a:spcPct val="100000"/>
                        </a:lnSpc>
                        <a:spcBef>
                          <a:spcPct val="0"/>
                        </a:spcBef>
                        <a:spcAft>
                          <a:spcPct val="0"/>
                        </a:spcAft>
                        <a:buClrTx/>
                        <a:buSzTx/>
                        <a:buFontTx/>
                        <a:buNone/>
                        <a:tabLst/>
                      </a:pPr>
                      <a:r>
                        <a:rPr lang="en-US" sz="1800" dirty="0"/>
                        <a:t>University of Texas-Arlington (</a:t>
                      </a:r>
                      <a:r>
                        <a:rPr lang="en-US" sz="1800" i="1" dirty="0"/>
                        <a:t>Social Work</a:t>
                      </a:r>
                      <a:r>
                        <a:rPr lang="en-US" sz="1800" dirty="0"/>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800" dirty="0"/>
                    </a:p>
                    <a:p>
                      <a:pPr marL="0" marR="0" lvl="0" indent="0" algn="l" defTabSz="914400" rtl="0" eaLnBrk="1" fontAlgn="base" latinLnBrk="0" hangingPunct="1">
                        <a:lnSpc>
                          <a:spcPct val="100000"/>
                        </a:lnSpc>
                        <a:spcBef>
                          <a:spcPct val="0"/>
                        </a:spcBef>
                        <a:spcAft>
                          <a:spcPct val="0"/>
                        </a:spcAft>
                        <a:buClrTx/>
                        <a:buSzTx/>
                        <a:buFontTx/>
                        <a:buNone/>
                        <a:tabLst/>
                      </a:pPr>
                      <a:r>
                        <a:rPr lang="en-US" sz="1800" dirty="0"/>
                        <a:t>Stony Brook University (</a:t>
                      </a:r>
                      <a:r>
                        <a:rPr lang="en-US" sz="1800" i="1" dirty="0"/>
                        <a:t>Medicine</a:t>
                      </a:r>
                      <a:r>
                        <a:rPr lang="en-US" sz="1800" dirty="0"/>
                        <a:t>) </a:t>
                      </a:r>
                    </a:p>
                    <a:p>
                      <a:pPr marL="0" marR="0" lvl="0" indent="0" algn="l" defTabSz="914400" rtl="0" eaLnBrk="1" fontAlgn="base" latinLnBrk="0" hangingPunct="1">
                        <a:lnSpc>
                          <a:spcPct val="100000"/>
                        </a:lnSpc>
                        <a:spcBef>
                          <a:spcPct val="0"/>
                        </a:spcBef>
                        <a:spcAft>
                          <a:spcPct val="0"/>
                        </a:spcAft>
                        <a:buClrTx/>
                        <a:buSzTx/>
                        <a:buFontTx/>
                        <a:buNone/>
                        <a:tabLst/>
                      </a:pPr>
                      <a:endParaRPr lang="en-US" sz="1800" dirty="0"/>
                    </a:p>
                    <a:p>
                      <a:pPr marL="0" marR="0" lvl="0" indent="0" algn="l" defTabSz="914400" rtl="0" eaLnBrk="1" fontAlgn="base" latinLnBrk="0" hangingPunct="1">
                        <a:lnSpc>
                          <a:spcPct val="100000"/>
                        </a:lnSpc>
                        <a:spcBef>
                          <a:spcPct val="0"/>
                        </a:spcBef>
                        <a:spcAft>
                          <a:spcPct val="0"/>
                        </a:spcAft>
                        <a:buClrTx/>
                        <a:buSzTx/>
                        <a:buFontTx/>
                        <a:buNone/>
                        <a:tabLst/>
                      </a:pPr>
                      <a:r>
                        <a:rPr lang="en-US" sz="1800" dirty="0"/>
                        <a:t>SUNY Cortland (</a:t>
                      </a:r>
                      <a:r>
                        <a:rPr lang="en-US" sz="1800" i="1" dirty="0"/>
                        <a:t>Public Health</a:t>
                      </a:r>
                      <a:r>
                        <a:rPr lang="en-US" sz="1800" dirty="0"/>
                        <a:t>) </a:t>
                      </a:r>
                      <a:endParaRPr kumimoji="0" lang="en-US" sz="1800" b="0" i="0" u="none" strike="noStrike" cap="none" normalizeH="0" baseline="0" dirty="0">
                        <a:ln>
                          <a:noFill/>
                        </a:ln>
                        <a:solidFill>
                          <a:schemeClr val="tx1"/>
                        </a:solidFill>
                        <a:effectLst/>
                        <a:latin typeface="Calibri" pitchFamily="34" charset="0"/>
                        <a:cs typeface="Arial" pitchFamily="34" charset="0"/>
                      </a:endParaRPr>
                    </a:p>
                  </a:txBody>
                  <a:tcPr marL="91437" marR="91437" marT="45739" marB="4573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Tarleton State University (</a:t>
                      </a:r>
                      <a:r>
                        <a:rPr kumimoji="0" lang="en-US" sz="1800" b="0" i="1" u="none" strike="noStrike" cap="none" normalizeH="0" baseline="0" dirty="0">
                          <a:ln>
                            <a:noFill/>
                          </a:ln>
                          <a:solidFill>
                            <a:schemeClr val="tx1"/>
                          </a:solidFill>
                          <a:effectLst/>
                          <a:latin typeface="Calibri" pitchFamily="34" charset="0"/>
                          <a:cs typeface="Arial" pitchFamily="34" charset="0"/>
                        </a:rPr>
                        <a:t>Social Work</a:t>
                      </a:r>
                      <a:r>
                        <a:rPr kumimoji="0" lang="en-US" sz="1800" b="0" i="0" u="none" strike="noStrike" cap="none" normalizeH="0" baseline="0" dirty="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East Tennessee State University (</a:t>
                      </a:r>
                      <a:r>
                        <a:rPr kumimoji="0" lang="en-US" sz="1800" b="0" i="1" u="none" strike="noStrike" cap="none" normalizeH="0" baseline="0" dirty="0">
                          <a:ln>
                            <a:noFill/>
                          </a:ln>
                          <a:solidFill>
                            <a:schemeClr val="tx1"/>
                          </a:solidFill>
                          <a:effectLst/>
                          <a:latin typeface="Calibri" pitchFamily="34" charset="0"/>
                          <a:cs typeface="Arial" pitchFamily="34" charset="0"/>
                        </a:rPr>
                        <a:t>Pubic Health</a:t>
                      </a:r>
                      <a:r>
                        <a:rPr kumimoji="0" lang="en-US" sz="1800" b="0" i="0" u="none" strike="noStrike" cap="none" normalizeH="0" baseline="0" dirty="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Wayne State University (</a:t>
                      </a:r>
                      <a:r>
                        <a:rPr kumimoji="0" lang="en-US" sz="1800" b="0" i="1" u="none" strike="noStrike" cap="none" normalizeH="0" baseline="0" dirty="0">
                          <a:ln>
                            <a:noFill/>
                          </a:ln>
                          <a:solidFill>
                            <a:schemeClr val="tx1"/>
                          </a:solidFill>
                          <a:effectLst/>
                          <a:latin typeface="Calibri" pitchFamily="34" charset="0"/>
                          <a:cs typeface="Arial" pitchFamily="34" charset="0"/>
                        </a:rPr>
                        <a:t>Medicine</a:t>
                      </a:r>
                      <a:r>
                        <a:rPr kumimoji="0" lang="en-US" sz="1800" b="0" i="0" u="none" strike="noStrike" cap="none" normalizeH="0" baseline="0" dirty="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Edinboro University (</a:t>
                      </a:r>
                      <a:r>
                        <a:rPr kumimoji="0" lang="en-US" sz="1800" b="0" i="1" u="none" strike="noStrike" cap="none" normalizeH="0" baseline="0" dirty="0">
                          <a:ln>
                            <a:noFill/>
                          </a:ln>
                          <a:solidFill>
                            <a:schemeClr val="tx1"/>
                          </a:solidFill>
                          <a:effectLst/>
                          <a:latin typeface="Calibri" pitchFamily="34" charset="0"/>
                          <a:cs typeface="Arial" pitchFamily="34" charset="0"/>
                        </a:rPr>
                        <a:t>Social Work &amp; Nursing</a:t>
                      </a:r>
                      <a:r>
                        <a:rPr kumimoji="0" lang="en-US" sz="1800" b="0" i="0" u="none" strike="noStrike" cap="none" normalizeH="0" baseline="0" dirty="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Arial" pitchFamily="34" charset="0"/>
                      </a:endParaRPr>
                    </a:p>
                  </a:txBody>
                  <a:tcPr marL="91437" marR="91437"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Calibri" pitchFamily="34" charset="0"/>
                          <a:cs typeface="Arial" pitchFamily="34" charset="0"/>
                        </a:rPr>
                        <a:t>Northwell</a:t>
                      </a:r>
                      <a:r>
                        <a:rPr kumimoji="0" lang="en-US" sz="1800" b="0" i="0" u="none" strike="noStrike" cap="none" normalizeH="0" baseline="0" dirty="0">
                          <a:ln>
                            <a:noFill/>
                          </a:ln>
                          <a:solidFill>
                            <a:schemeClr val="tx1"/>
                          </a:solidFill>
                          <a:effectLst/>
                          <a:latin typeface="Calibri" pitchFamily="34" charset="0"/>
                          <a:cs typeface="Arial" pitchFamily="34" charset="0"/>
                        </a:rPr>
                        <a:t> Health  (</a:t>
                      </a:r>
                      <a:r>
                        <a:rPr kumimoji="0" lang="en-US" sz="1800" b="0" i="1" u="none" strike="noStrike" cap="none" normalizeH="0" baseline="0" dirty="0">
                          <a:ln>
                            <a:noFill/>
                          </a:ln>
                          <a:solidFill>
                            <a:schemeClr val="tx1"/>
                          </a:solidFill>
                          <a:effectLst/>
                          <a:latin typeface="Calibri" pitchFamily="34" charset="0"/>
                          <a:cs typeface="Arial" pitchFamily="34" charset="0"/>
                        </a:rPr>
                        <a:t>Medicine</a:t>
                      </a:r>
                      <a:r>
                        <a:rPr kumimoji="0" lang="en-US" sz="1800" b="0" i="0" u="none" strike="noStrike" cap="none" normalizeH="0" baseline="0" dirty="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Kaiser Permanente (</a:t>
                      </a:r>
                      <a:r>
                        <a:rPr kumimoji="0" lang="en-US" sz="1800" b="0" i="1" u="none" strike="noStrike" cap="none" normalizeH="0" baseline="0" dirty="0">
                          <a:ln>
                            <a:noFill/>
                          </a:ln>
                          <a:solidFill>
                            <a:schemeClr val="tx1"/>
                          </a:solidFill>
                          <a:effectLst/>
                          <a:latin typeface="Calibri" pitchFamily="34" charset="0"/>
                          <a:cs typeface="Arial" pitchFamily="34" charset="0"/>
                        </a:rPr>
                        <a:t>Medicine</a:t>
                      </a:r>
                      <a:r>
                        <a:rPr kumimoji="0" lang="en-US" sz="1800" b="0" i="0" u="none" strike="noStrike" cap="none" normalizeH="0" baseline="0" dirty="0">
                          <a:ln>
                            <a:noFill/>
                          </a:ln>
                          <a:solidFill>
                            <a:schemeClr val="tx1"/>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800" kern="1200" dirty="0">
                          <a:solidFill>
                            <a:schemeClr val="tx1"/>
                          </a:solidFill>
                          <a:effectLst/>
                          <a:latin typeface="+mn-lt"/>
                          <a:ea typeface="+mn-ea"/>
                          <a:cs typeface="+mn-cs"/>
                        </a:rPr>
                        <a:t>Colorado Mesa University (</a:t>
                      </a:r>
                      <a:r>
                        <a:rPr lang="en-US" sz="1800" i="1" kern="1200" dirty="0">
                          <a:solidFill>
                            <a:schemeClr val="tx1"/>
                          </a:solidFill>
                          <a:effectLst/>
                          <a:latin typeface="+mn-lt"/>
                          <a:ea typeface="+mn-ea"/>
                          <a:cs typeface="+mn-cs"/>
                        </a:rPr>
                        <a:t>Counseling</a:t>
                      </a:r>
                      <a:r>
                        <a:rPr lang="en-US" sz="18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kern="1200" cap="none" normalizeH="0" baseline="0" dirty="0">
                        <a:ln>
                          <a:noFill/>
                        </a:ln>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kern="1200" cap="none" normalizeH="0" baseline="0" dirty="0">
                        <a:ln>
                          <a:noFill/>
                        </a:ln>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a:ln>
                            <a:noFill/>
                          </a:ln>
                          <a:solidFill>
                            <a:schemeClr val="tx1"/>
                          </a:solidFill>
                          <a:effectLst/>
                          <a:latin typeface="+mn-lt"/>
                          <a:ea typeface="+mn-ea"/>
                          <a:cs typeface="+mn-cs"/>
                        </a:rPr>
                        <a:t>Indiana University (</a:t>
                      </a:r>
                      <a:r>
                        <a:rPr kumimoji="0" lang="en-US" sz="1800" b="0" i="1" u="none" strike="noStrike" kern="1200" cap="none" normalizeH="0" baseline="0" dirty="0">
                          <a:ln>
                            <a:noFill/>
                          </a:ln>
                          <a:solidFill>
                            <a:schemeClr val="tx1"/>
                          </a:solidFill>
                          <a:effectLst/>
                          <a:latin typeface="+mn-lt"/>
                          <a:ea typeface="+mn-ea"/>
                          <a:cs typeface="+mn-cs"/>
                        </a:rPr>
                        <a:t>Social Work</a:t>
                      </a:r>
                      <a:r>
                        <a:rPr kumimoji="0" lang="en-US" sz="1800" b="0" i="0" u="none" strike="noStrike" kern="1200" cap="none" normalizeH="0" baseline="0" dirty="0">
                          <a:ln>
                            <a:noFill/>
                          </a:ln>
                          <a:solidFill>
                            <a:schemeClr val="tx1"/>
                          </a:solidFill>
                          <a:effectLst/>
                          <a:latin typeface="+mn-lt"/>
                          <a:ea typeface="+mn-ea"/>
                          <a:cs typeface="+mn-cs"/>
                        </a:rPr>
                        <a:t>)</a:t>
                      </a:r>
                      <a:endParaRPr kumimoji="0" lang="en-US" sz="1800" b="0" i="0" u="none" strike="noStrike" cap="none" normalizeH="0" baseline="0" dirty="0">
                        <a:ln>
                          <a:noFill/>
                        </a:ln>
                        <a:solidFill>
                          <a:schemeClr val="tx1"/>
                        </a:solidFill>
                        <a:effectLst/>
                        <a:latin typeface="Calibri" pitchFamily="34" charset="0"/>
                        <a:cs typeface="Arial" pitchFamily="34" charset="0"/>
                      </a:endParaRPr>
                    </a:p>
                  </a:txBody>
                  <a:tcPr marL="91437" marR="91437"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45351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106"/>
            <a:ext cx="8229600" cy="1143000"/>
          </a:xfrm>
        </p:spPr>
        <p:txBody>
          <a:bodyPr>
            <a:normAutofit/>
          </a:bodyPr>
          <a:lstStyle/>
          <a:p>
            <a:r>
              <a:rPr lang="en-US" altLang="en-US" dirty="0" smtClean="0"/>
              <a:t>RESULTS: VMDP</a:t>
            </a:r>
            <a:endParaRPr lang="en-US" dirty="0"/>
          </a:p>
        </p:txBody>
      </p:sp>
      <p:sp>
        <p:nvSpPr>
          <p:cNvPr id="3" name="Content Placeholder 2"/>
          <p:cNvSpPr>
            <a:spLocks noGrp="1"/>
          </p:cNvSpPr>
          <p:nvPr>
            <p:ph idx="1"/>
          </p:nvPr>
        </p:nvSpPr>
        <p:spPr>
          <a:xfrm>
            <a:off x="457200" y="2341561"/>
            <a:ext cx="8229600" cy="4525963"/>
          </a:xfrm>
        </p:spPr>
        <p:txBody>
          <a:bodyPr/>
          <a:lstStyle/>
          <a:p>
            <a:endParaRPr lang="en-US" sz="2400" dirty="0"/>
          </a:p>
          <a:p>
            <a:r>
              <a:rPr lang="en-US" sz="2800" dirty="0"/>
              <a:t>14 VMDP participants, 2019-2021</a:t>
            </a:r>
          </a:p>
          <a:p>
            <a:r>
              <a:rPr lang="en-US" sz="2800" dirty="0"/>
              <a:t>3/14 (21%) have </a:t>
            </a:r>
            <a:r>
              <a:rPr lang="en-US" sz="2800" dirty="0" smtClean="0"/>
              <a:t>already implemented </a:t>
            </a:r>
            <a:r>
              <a:rPr lang="en-US" sz="2800" dirty="0"/>
              <a:t>pilot inter-disciplinary SU mentored research programs at their home institutions.</a:t>
            </a:r>
          </a:p>
          <a:p>
            <a:pPr lvl="1"/>
            <a:r>
              <a:rPr lang="en-US" dirty="0"/>
              <a:t>Edinboro University (2 VMDP faculty) </a:t>
            </a:r>
            <a:endParaRPr lang="en-US" dirty="0" smtClean="0"/>
          </a:p>
          <a:p>
            <a:pPr lvl="1"/>
            <a:r>
              <a:rPr lang="en-US" dirty="0" smtClean="0"/>
              <a:t>East </a:t>
            </a:r>
            <a:r>
              <a:rPr lang="en-US" dirty="0"/>
              <a:t>Tennessee State University </a:t>
            </a:r>
          </a:p>
          <a:p>
            <a:pPr marL="0" indent="0">
              <a:buNone/>
            </a:pPr>
            <a:endParaRPr lang="en-US" dirty="0"/>
          </a:p>
          <a:p>
            <a:endParaRPr lang="en-US" dirty="0"/>
          </a:p>
        </p:txBody>
      </p:sp>
      <p:pic>
        <p:nvPicPr>
          <p:cNvPr id="4" name="Picture 3" descr="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129" y="6091064"/>
            <a:ext cx="1446213" cy="776460"/>
          </a:xfrm>
          <a:prstGeom prst="rect">
            <a:avLst/>
          </a:prstGeom>
        </p:spPr>
      </p:pic>
    </p:spTree>
    <p:extLst>
      <p:ext uri="{BB962C8B-B14F-4D97-AF65-F5344CB8AC3E}">
        <p14:creationId xmlns:p14="http://schemas.microsoft.com/office/powerpoint/2010/main" val="235742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 name="Content Placeholder 9"/>
          <p:cNvPicPr>
            <a:picLocks noGrp="1" noChangeAspect="1"/>
          </p:cNvPicPr>
          <p:nvPr>
            <p:ph idx="1"/>
          </p:nvPr>
        </p:nvPicPr>
        <p:blipFill>
          <a:blip r:embed="rId3"/>
          <a:stretch>
            <a:fillRect/>
          </a:stretch>
        </p:blipFill>
        <p:spPr>
          <a:xfrm>
            <a:off x="1294455" y="2152796"/>
            <a:ext cx="1466850" cy="1514475"/>
          </a:xfrm>
          <a:prstGeom prst="rect">
            <a:avLst/>
          </a:prstGeom>
        </p:spPr>
      </p:pic>
      <p:pic>
        <p:nvPicPr>
          <p:cNvPr id="4" name="Picture 3" descr="bann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2129" y="6091064"/>
            <a:ext cx="1446213" cy="776460"/>
          </a:xfrm>
          <a:prstGeom prst="rect">
            <a:avLst/>
          </a:prstGeom>
        </p:spPr>
      </p:pic>
      <p:pic>
        <p:nvPicPr>
          <p:cNvPr id="6" name="Picture 5"/>
          <p:cNvPicPr>
            <a:picLocks noChangeAspect="1"/>
          </p:cNvPicPr>
          <p:nvPr/>
        </p:nvPicPr>
        <p:blipFill>
          <a:blip r:embed="rId6"/>
          <a:stretch>
            <a:fillRect/>
          </a:stretch>
        </p:blipFill>
        <p:spPr>
          <a:xfrm>
            <a:off x="65658" y="3668576"/>
            <a:ext cx="7288533" cy="2240828"/>
          </a:xfrm>
          <a:prstGeom prst="rect">
            <a:avLst/>
          </a:prstGeom>
        </p:spPr>
      </p:pic>
      <p:pic>
        <p:nvPicPr>
          <p:cNvPr id="7" name="Picture 6"/>
          <p:cNvPicPr>
            <a:picLocks noChangeAspect="1"/>
          </p:cNvPicPr>
          <p:nvPr/>
        </p:nvPicPr>
        <p:blipFill>
          <a:blip r:embed="rId7"/>
          <a:stretch>
            <a:fillRect/>
          </a:stretch>
        </p:blipFill>
        <p:spPr>
          <a:xfrm>
            <a:off x="963932" y="1017942"/>
            <a:ext cx="7216135" cy="1069615"/>
          </a:xfrm>
          <a:prstGeom prst="rect">
            <a:avLst/>
          </a:prstGeom>
        </p:spPr>
      </p:pic>
      <p:pic>
        <p:nvPicPr>
          <p:cNvPr id="8" name="Picture 7"/>
          <p:cNvPicPr>
            <a:picLocks noChangeAspect="1"/>
          </p:cNvPicPr>
          <p:nvPr/>
        </p:nvPicPr>
        <p:blipFill>
          <a:blip r:embed="rId8"/>
          <a:stretch>
            <a:fillRect/>
          </a:stretch>
        </p:blipFill>
        <p:spPr>
          <a:xfrm>
            <a:off x="7507536" y="3767128"/>
            <a:ext cx="1483117" cy="1766080"/>
          </a:xfrm>
          <a:prstGeom prst="rect">
            <a:avLst/>
          </a:prstGeom>
        </p:spPr>
      </p:pic>
      <p:sp>
        <p:nvSpPr>
          <p:cNvPr id="9" name="TextBox 8"/>
          <p:cNvSpPr txBox="1"/>
          <p:nvPr/>
        </p:nvSpPr>
        <p:spPr>
          <a:xfrm>
            <a:off x="7307930" y="5559550"/>
            <a:ext cx="2094609" cy="646331"/>
          </a:xfrm>
          <a:prstGeom prst="rect">
            <a:avLst/>
          </a:prstGeom>
          <a:noFill/>
        </p:spPr>
        <p:txBody>
          <a:bodyPr wrap="square" rtlCol="0">
            <a:spAutoFit/>
          </a:bodyPr>
          <a:lstStyle/>
          <a:p>
            <a:r>
              <a:rPr lang="en-US" b="1" dirty="0"/>
              <a:t>Manik Ahuja, </a:t>
            </a:r>
            <a:r>
              <a:rPr lang="en-US" dirty="0"/>
              <a:t>PhD MA</a:t>
            </a:r>
          </a:p>
        </p:txBody>
      </p:sp>
      <p:sp>
        <p:nvSpPr>
          <p:cNvPr id="11" name="TextBox 10"/>
          <p:cNvSpPr txBox="1"/>
          <p:nvPr/>
        </p:nvSpPr>
        <p:spPr>
          <a:xfrm>
            <a:off x="2786326" y="2497244"/>
            <a:ext cx="2114550" cy="923330"/>
          </a:xfrm>
          <a:prstGeom prst="rect">
            <a:avLst/>
          </a:prstGeom>
          <a:noFill/>
        </p:spPr>
        <p:txBody>
          <a:bodyPr wrap="square" rtlCol="0">
            <a:spAutoFit/>
          </a:bodyPr>
          <a:lstStyle/>
          <a:p>
            <a:r>
              <a:rPr lang="en-US" b="1" dirty="0"/>
              <a:t>Stephanie Diez-Morel</a:t>
            </a:r>
            <a:r>
              <a:rPr lang="en-US" dirty="0"/>
              <a:t>, PhD, LCSW, IGDC, MCAP</a:t>
            </a:r>
          </a:p>
        </p:txBody>
      </p:sp>
      <p:pic>
        <p:nvPicPr>
          <p:cNvPr id="12" name="Picture 11"/>
          <p:cNvPicPr>
            <a:picLocks noChangeAspect="1"/>
          </p:cNvPicPr>
          <p:nvPr/>
        </p:nvPicPr>
        <p:blipFill>
          <a:blip r:embed="rId9"/>
          <a:stretch>
            <a:fillRect/>
          </a:stretch>
        </p:blipFill>
        <p:spPr>
          <a:xfrm>
            <a:off x="4724400" y="2135116"/>
            <a:ext cx="1447800" cy="1485900"/>
          </a:xfrm>
          <a:prstGeom prst="rect">
            <a:avLst/>
          </a:prstGeom>
        </p:spPr>
      </p:pic>
      <p:sp>
        <p:nvSpPr>
          <p:cNvPr id="13" name="TextBox 12"/>
          <p:cNvSpPr txBox="1"/>
          <p:nvPr/>
        </p:nvSpPr>
        <p:spPr>
          <a:xfrm>
            <a:off x="6210744" y="2497244"/>
            <a:ext cx="2038350" cy="923330"/>
          </a:xfrm>
          <a:prstGeom prst="rect">
            <a:avLst/>
          </a:prstGeom>
          <a:noFill/>
        </p:spPr>
        <p:txBody>
          <a:bodyPr wrap="square" rtlCol="0">
            <a:spAutoFit/>
          </a:bodyPr>
          <a:lstStyle/>
          <a:p>
            <a:r>
              <a:rPr lang="en-US" b="1" dirty="0"/>
              <a:t>Susan Maloney, </a:t>
            </a:r>
            <a:r>
              <a:rPr lang="en-US" dirty="0"/>
              <a:t>PhD, MSN, FNP-BC, PMHNP-BC</a:t>
            </a:r>
          </a:p>
        </p:txBody>
      </p:sp>
    </p:spTree>
    <p:extLst>
      <p:ext uri="{BB962C8B-B14F-4D97-AF65-F5344CB8AC3E}">
        <p14:creationId xmlns:p14="http://schemas.microsoft.com/office/powerpoint/2010/main" val="104651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106"/>
            <a:ext cx="8229600" cy="1143000"/>
          </a:xfrm>
        </p:spPr>
        <p:txBody>
          <a:bodyPr>
            <a:normAutofit/>
          </a:bodyPr>
          <a:lstStyle/>
          <a:p>
            <a:r>
              <a:rPr lang="en-US" altLang="en-US" dirty="0" smtClean="0"/>
              <a:t>SARET:  Looking forward</a:t>
            </a:r>
            <a:endParaRPr lang="en-US" dirty="0"/>
          </a:p>
        </p:txBody>
      </p:sp>
      <p:sp>
        <p:nvSpPr>
          <p:cNvPr id="3" name="Content Placeholder 2"/>
          <p:cNvSpPr>
            <a:spLocks noGrp="1"/>
          </p:cNvSpPr>
          <p:nvPr>
            <p:ph idx="1"/>
          </p:nvPr>
        </p:nvSpPr>
        <p:spPr>
          <a:xfrm>
            <a:off x="457200" y="2341561"/>
            <a:ext cx="8229600" cy="4525963"/>
          </a:xfrm>
        </p:spPr>
        <p:txBody>
          <a:bodyPr>
            <a:normAutofit/>
          </a:bodyPr>
          <a:lstStyle/>
          <a:p>
            <a:endParaRPr lang="en-US" sz="2400" dirty="0"/>
          </a:p>
          <a:p>
            <a:r>
              <a:rPr lang="en-US" sz="2800" dirty="0" smtClean="0"/>
              <a:t>Integrate greater focus on health equity and racial justice</a:t>
            </a:r>
            <a:endParaRPr lang="en-US" sz="2800" dirty="0"/>
          </a:p>
          <a:p>
            <a:r>
              <a:rPr lang="en-US" sz="2800" dirty="0" smtClean="0"/>
              <a:t>Gradually expand reach of VMDP and support for new programs at participants’ home institutions</a:t>
            </a:r>
          </a:p>
          <a:p>
            <a:r>
              <a:rPr lang="en-US" sz="2800" dirty="0" smtClean="0"/>
              <a:t>Continually refresh modular content and summer mentored research opportunities</a:t>
            </a:r>
            <a:endParaRPr lang="en-US" dirty="0"/>
          </a:p>
        </p:txBody>
      </p:sp>
      <p:pic>
        <p:nvPicPr>
          <p:cNvPr id="4" name="Picture 3" descr="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2129" y="6091064"/>
            <a:ext cx="1446213" cy="776460"/>
          </a:xfrm>
          <a:prstGeom prst="rect">
            <a:avLst/>
          </a:prstGeom>
        </p:spPr>
      </p:pic>
    </p:spTree>
    <p:extLst>
      <p:ext uri="{BB962C8B-B14F-4D97-AF65-F5344CB8AC3E}">
        <p14:creationId xmlns:p14="http://schemas.microsoft.com/office/powerpoint/2010/main" val="3188862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p:cNvSpPr>
          <p:nvPr>
            <p:ph type="ctrTitle"/>
          </p:nvPr>
        </p:nvSpPr>
        <p:spPr>
          <a:xfrm>
            <a:off x="685800" y="1117464"/>
            <a:ext cx="7772400" cy="1143000"/>
          </a:xfrm>
        </p:spPr>
        <p:txBody>
          <a:bodyPr/>
          <a:lstStyle/>
          <a:p>
            <a:pPr eaLnBrk="1" hangingPunct="1"/>
            <a:r>
              <a:rPr lang="en-US" dirty="0">
                <a:ea typeface="ＭＳ Ｐゴシック" pitchFamily="34" charset="-128"/>
              </a:rPr>
              <a:t>Thank you!</a:t>
            </a:r>
          </a:p>
        </p:txBody>
      </p:sp>
      <p:pic>
        <p:nvPicPr>
          <p:cNvPr id="63491" name="Picture 3" descr="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
        <p:nvSpPr>
          <p:cNvPr id="2" name="TextBox 1"/>
          <p:cNvSpPr txBox="1"/>
          <p:nvPr/>
        </p:nvSpPr>
        <p:spPr>
          <a:xfrm>
            <a:off x="533400" y="2296847"/>
            <a:ext cx="4038600" cy="1200329"/>
          </a:xfrm>
          <a:prstGeom prst="rect">
            <a:avLst/>
          </a:prstGeom>
          <a:noFill/>
        </p:spPr>
        <p:txBody>
          <a:bodyPr wrap="square" rtlCol="0">
            <a:spAutoFit/>
          </a:bodyPr>
          <a:lstStyle/>
          <a:p>
            <a:r>
              <a:rPr lang="en-US" sz="2400" b="1" dirty="0"/>
              <a:t>Mia Malone, </a:t>
            </a:r>
          </a:p>
          <a:p>
            <a:r>
              <a:rPr lang="en-US" sz="2400" dirty="0"/>
              <a:t>SARET Project Manager</a:t>
            </a:r>
          </a:p>
          <a:p>
            <a:r>
              <a:rPr lang="en-US" sz="2400" dirty="0">
                <a:hlinkClick r:id="rId5"/>
              </a:rPr>
              <a:t>Mia.Malone@nyulangone.org</a:t>
            </a:r>
            <a:r>
              <a:rPr lang="en-US" sz="2400" dirty="0"/>
              <a:t> </a:t>
            </a:r>
          </a:p>
        </p:txBody>
      </p:sp>
      <p:sp>
        <p:nvSpPr>
          <p:cNvPr id="3" name="TextBox 2"/>
          <p:cNvSpPr txBox="1"/>
          <p:nvPr/>
        </p:nvSpPr>
        <p:spPr>
          <a:xfrm>
            <a:off x="544773" y="3680881"/>
            <a:ext cx="4419600" cy="1200329"/>
          </a:xfrm>
          <a:prstGeom prst="rect">
            <a:avLst/>
          </a:prstGeom>
          <a:noFill/>
        </p:spPr>
        <p:txBody>
          <a:bodyPr wrap="square" rtlCol="0">
            <a:spAutoFit/>
          </a:bodyPr>
          <a:lstStyle/>
          <a:p>
            <a:r>
              <a:rPr lang="en-US" sz="2400" b="1" dirty="0"/>
              <a:t>Kathleen Hanley, MD</a:t>
            </a:r>
          </a:p>
          <a:p>
            <a:r>
              <a:rPr lang="en-US" sz="2400" dirty="0"/>
              <a:t>SARET Curriculum Director</a:t>
            </a:r>
          </a:p>
          <a:p>
            <a:r>
              <a:rPr lang="en-US" sz="2400" dirty="0">
                <a:hlinkClick r:id="rId6"/>
              </a:rPr>
              <a:t>Kathleen.Hanley@nyulangone.org</a:t>
            </a:r>
            <a:r>
              <a:rPr lang="en-US" sz="2400" dirty="0"/>
              <a:t> </a:t>
            </a:r>
          </a:p>
        </p:txBody>
      </p:sp>
      <p:sp>
        <p:nvSpPr>
          <p:cNvPr id="4" name="TextBox 3"/>
          <p:cNvSpPr txBox="1"/>
          <p:nvPr/>
        </p:nvSpPr>
        <p:spPr>
          <a:xfrm>
            <a:off x="533400" y="5089936"/>
            <a:ext cx="3505200" cy="1569660"/>
          </a:xfrm>
          <a:prstGeom prst="rect">
            <a:avLst/>
          </a:prstGeom>
          <a:noFill/>
        </p:spPr>
        <p:txBody>
          <a:bodyPr wrap="square" rtlCol="0">
            <a:spAutoFit/>
          </a:bodyPr>
          <a:lstStyle/>
          <a:p>
            <a:r>
              <a:rPr lang="en-US" sz="2400" b="1" dirty="0"/>
              <a:t>Visit our website: </a:t>
            </a:r>
            <a:r>
              <a:rPr lang="en-US" sz="2400" dirty="0">
                <a:ea typeface="ＭＳ Ｐゴシック" pitchFamily="34" charset="-128"/>
                <a:hlinkClick r:id="rId7"/>
              </a:rPr>
              <a:t>http://www.med.nyu.edu/pophealth/divisions/saret</a:t>
            </a:r>
            <a:endParaRPr lang="en-US" sz="2400" dirty="0">
              <a:ea typeface="ＭＳ Ｐゴシック" pitchFamily="34" charset="-128"/>
            </a:endParaRPr>
          </a:p>
          <a:p>
            <a:r>
              <a:rPr lang="en-US" sz="2400" dirty="0"/>
              <a:t> </a:t>
            </a:r>
          </a:p>
        </p:txBody>
      </p:sp>
    </p:spTree>
    <p:extLst>
      <p:ext uri="{BB962C8B-B14F-4D97-AF65-F5344CB8AC3E}">
        <p14:creationId xmlns:p14="http://schemas.microsoft.com/office/powerpoint/2010/main" val="1978738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Supported by </a:t>
            </a:r>
            <a:r>
              <a:rPr lang="en-US" dirty="0">
                <a:latin typeface="Calibri" charset="0"/>
              </a:rPr>
              <a:t>NIDA Grant R25 DA022461</a:t>
            </a:r>
          </a:p>
          <a:p>
            <a:r>
              <a:rPr lang="en-US" dirty="0"/>
              <a:t>No conflicts of interest to disclose</a:t>
            </a:r>
          </a:p>
          <a:p>
            <a:endParaRPr lang="en-US" dirty="0">
              <a:latin typeface="Calibri" charset="0"/>
            </a:endParaRPr>
          </a:p>
          <a:p>
            <a:endParaRPr lang="en-US" dirty="0">
              <a:latin typeface="Calibri" charset="0"/>
            </a:endParaRPr>
          </a:p>
          <a:p>
            <a:endParaRPr lang="en-US" dirty="0"/>
          </a:p>
        </p:txBody>
      </p:sp>
      <p:pic>
        <p:nvPicPr>
          <p:cNvPr id="4" name="Picture 4" descr="bann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Tree>
    <p:extLst>
      <p:ext uri="{BB962C8B-B14F-4D97-AF65-F5344CB8AC3E}">
        <p14:creationId xmlns:p14="http://schemas.microsoft.com/office/powerpoint/2010/main" val="257535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868363"/>
            <a:ext cx="8229600" cy="1143000"/>
          </a:xfrm>
        </p:spPr>
        <p:txBody>
          <a:bodyPr/>
          <a:lstStyle/>
          <a:p>
            <a:pPr eaLnBrk="1" hangingPunct="1"/>
            <a:r>
              <a:rPr lang="en-US" sz="4000">
                <a:ea typeface="ＭＳ Ｐゴシック" pitchFamily="34" charset="-128"/>
              </a:rPr>
              <a:t>SARET Overview</a:t>
            </a:r>
          </a:p>
        </p:txBody>
      </p:sp>
      <p:sp>
        <p:nvSpPr>
          <p:cNvPr id="32770" name="Content Placeholder 2"/>
          <p:cNvSpPr>
            <a:spLocks noGrp="1"/>
          </p:cNvSpPr>
          <p:nvPr>
            <p:ph idx="1"/>
          </p:nvPr>
        </p:nvSpPr>
        <p:spPr>
          <a:xfrm>
            <a:off x="466725" y="1965324"/>
            <a:ext cx="8599488" cy="4511675"/>
          </a:xfrm>
        </p:spPr>
        <p:txBody>
          <a:bodyPr>
            <a:normAutofit lnSpcReduction="10000"/>
          </a:bodyPr>
          <a:lstStyle/>
          <a:p>
            <a:pPr eaLnBrk="1" hangingPunct="1"/>
            <a:r>
              <a:rPr lang="en-US" sz="3000" dirty="0">
                <a:ea typeface="ＭＳ Ｐゴシック" pitchFamily="34" charset="-128"/>
              </a:rPr>
              <a:t>Partnership:  Medicine, Nursing, Dentistry, Social Work, &amp; Public Health </a:t>
            </a:r>
          </a:p>
          <a:p>
            <a:pPr eaLnBrk="1" hangingPunct="1"/>
            <a:r>
              <a:rPr lang="en-US" sz="3000" dirty="0">
                <a:ea typeface="ＭＳ Ｐゴシック" pitchFamily="34" charset="-128"/>
              </a:rPr>
              <a:t>Goal:  activate students</a:t>
            </a:r>
            <a:r>
              <a:rPr lang="en-US" altLang="en-US" sz="3000" dirty="0">
                <a:ea typeface="ＭＳ Ｐゴシック" pitchFamily="34" charset="-128"/>
              </a:rPr>
              <a:t>’</a:t>
            </a:r>
            <a:r>
              <a:rPr lang="en-US" sz="3000" dirty="0">
                <a:ea typeface="ＭＳ Ｐゴシック" pitchFamily="34" charset="-128"/>
              </a:rPr>
              <a:t> interest in future careers in substance use research </a:t>
            </a:r>
          </a:p>
          <a:p>
            <a:pPr eaLnBrk="1" hangingPunct="1"/>
            <a:r>
              <a:rPr lang="en-US" sz="3000" dirty="0">
                <a:ea typeface="ＭＳ Ｐゴシック" pitchFamily="34" charset="-128"/>
              </a:rPr>
              <a:t>Three components:</a:t>
            </a:r>
          </a:p>
          <a:p>
            <a:pPr lvl="1" eaLnBrk="1" hangingPunct="1"/>
            <a:r>
              <a:rPr lang="en-US" sz="2400" dirty="0">
                <a:ea typeface="ＭＳ Ｐゴシック" pitchFamily="34" charset="-128"/>
              </a:rPr>
              <a:t>Web based modular curriculum</a:t>
            </a:r>
          </a:p>
          <a:p>
            <a:pPr lvl="1" eaLnBrk="1" hangingPunct="1"/>
            <a:r>
              <a:rPr lang="en-US" sz="2400" dirty="0" smtClean="0">
                <a:ea typeface="ＭＳ Ｐゴシック" pitchFamily="34" charset="-128"/>
              </a:rPr>
              <a:t>Mentored </a:t>
            </a:r>
            <a:r>
              <a:rPr lang="en-US" sz="2400" dirty="0">
                <a:ea typeface="ＭＳ Ｐゴシック" pitchFamily="34" charset="-128"/>
              </a:rPr>
              <a:t>r</a:t>
            </a:r>
            <a:r>
              <a:rPr lang="en-US" sz="2400" dirty="0" smtClean="0">
                <a:ea typeface="ＭＳ Ｐゴシック" pitchFamily="34" charset="-128"/>
              </a:rPr>
              <a:t>esearch placements(8-weeks</a:t>
            </a:r>
            <a:r>
              <a:rPr lang="en-US" sz="2400" dirty="0">
                <a:ea typeface="ＭＳ Ｐゴシック" pitchFamily="34" charset="-128"/>
              </a:rPr>
              <a:t>, summer)</a:t>
            </a:r>
          </a:p>
          <a:p>
            <a:pPr lvl="1" eaLnBrk="1" hangingPunct="1"/>
            <a:r>
              <a:rPr lang="en-US" sz="2400" dirty="0">
                <a:ea typeface="ＭＳ Ｐゴシック" pitchFamily="34" charset="-128"/>
              </a:rPr>
              <a:t>Visiting Mentor Development Program </a:t>
            </a:r>
          </a:p>
          <a:p>
            <a:pPr lvl="2"/>
            <a:r>
              <a:rPr lang="en-US" sz="2000" dirty="0">
                <a:ea typeface="ＭＳ Ｐゴシック" pitchFamily="34" charset="-128"/>
              </a:rPr>
              <a:t>Started in 2019</a:t>
            </a:r>
          </a:p>
          <a:p>
            <a:r>
              <a:rPr lang="en-US" sz="3000" dirty="0">
                <a:ea typeface="ＭＳ Ｐゴシック" pitchFamily="34" charset="-128"/>
              </a:rPr>
              <a:t>Year </a:t>
            </a:r>
            <a:r>
              <a:rPr lang="en-US" sz="3000" dirty="0" smtClean="0">
                <a:ea typeface="ＭＳ Ｐゴシック" pitchFamily="34" charset="-128"/>
              </a:rPr>
              <a:t>15</a:t>
            </a:r>
            <a:endParaRPr lang="en-US" sz="3000" dirty="0">
              <a:ea typeface="ＭＳ Ｐゴシック" pitchFamily="34" charset="-128"/>
            </a:endParaRPr>
          </a:p>
        </p:txBody>
      </p:sp>
      <p:pic>
        <p:nvPicPr>
          <p:cNvPr id="32771" name="Picture 4" descr="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Tree>
    <p:extLst>
      <p:ext uri="{BB962C8B-B14F-4D97-AF65-F5344CB8AC3E}">
        <p14:creationId xmlns:p14="http://schemas.microsoft.com/office/powerpoint/2010/main" val="3628454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636588"/>
            <a:ext cx="8229600" cy="1143000"/>
          </a:xfrm>
        </p:spPr>
        <p:txBody>
          <a:bodyPr/>
          <a:lstStyle/>
          <a:p>
            <a:pPr eaLnBrk="1" hangingPunct="1"/>
            <a:r>
              <a:rPr lang="en-US" sz="4000" dirty="0">
                <a:latin typeface="Calibri" charset="0"/>
              </a:rPr>
              <a:t>SARET Modules</a:t>
            </a:r>
          </a:p>
        </p:txBody>
      </p:sp>
      <p:pic>
        <p:nvPicPr>
          <p:cNvPr id="6147" name="Picture 4" descr="bann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524337991"/>
              </p:ext>
            </p:extLst>
          </p:nvPr>
        </p:nvGraphicFramePr>
        <p:xfrm>
          <a:off x="127617" y="1549401"/>
          <a:ext cx="1854200" cy="5212426"/>
        </p:xfrm>
        <a:graphic>
          <a:graphicData uri="http://schemas.openxmlformats.org/drawingml/2006/table">
            <a:tbl>
              <a:tblPr/>
              <a:tblGrid>
                <a:gridCol w="1854200">
                  <a:extLst>
                    <a:ext uri="{9D8B030D-6E8A-4147-A177-3AD203B41FA5}">
                      <a16:colId xmlns:a16="http://schemas.microsoft.com/office/drawing/2014/main" val="20000"/>
                    </a:ext>
                  </a:extLst>
                </a:gridCol>
              </a:tblGrid>
              <a:tr h="4049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itchFamily="34" charset="0"/>
                        <a:cs typeface="Arial" pitchFamily="34" charset="0"/>
                      </a:endParaRPr>
                    </a:p>
                  </a:txBody>
                  <a:tcPr marL="91468" marR="91468"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11806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Calibri" pitchFamily="34" charset="0"/>
                          <a:cs typeface="Arial" pitchFamily="34" charset="0"/>
                        </a:rPr>
                        <a:t>Exploring SA Research</a:t>
                      </a:r>
                    </a:p>
                  </a:txBody>
                  <a:tcPr marL="91468" marR="91468"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76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Calibri" pitchFamily="34" charset="0"/>
                          <a:cs typeface="Arial" pitchFamily="34" charset="0"/>
                        </a:rPr>
                        <a:t>Personal Impact</a:t>
                      </a:r>
                    </a:p>
                  </a:txBody>
                  <a:tcPr marL="91468" marR="91468"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86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Calibri" pitchFamily="34" charset="0"/>
                          <a:cs typeface="Arial" pitchFamily="34" charset="0"/>
                        </a:rPr>
                        <a:t>Epidemiology</a:t>
                      </a:r>
                    </a:p>
                  </a:txBody>
                  <a:tcPr marL="91468" marR="91468"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686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Calibri" pitchFamily="34" charset="0"/>
                          <a:cs typeface="Arial" pitchFamily="34" charset="0"/>
                        </a:rPr>
                        <a:t>Public Health </a:t>
                      </a:r>
                    </a:p>
                  </a:txBody>
                  <a:tcPr marL="91468" marR="91468"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7052654"/>
                  </a:ext>
                </a:extLst>
              </a:tr>
            </a:tbl>
          </a:graphicData>
        </a:graphic>
      </p:graphicFrame>
      <p:pic>
        <p:nvPicPr>
          <p:cNvPr id="6162" name="Picture 2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74843" y="1549401"/>
            <a:ext cx="2078267" cy="1682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163" name="Picture 2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591689" y="3232197"/>
            <a:ext cx="2078265" cy="12535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164" name="Picture 4" descr="H:\apps\xp\desktop\Liquid Methadone.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593893" y="4485744"/>
            <a:ext cx="2078267" cy="12781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 name="Content Placeholder 3"/>
          <p:cNvGraphicFramePr>
            <a:graphicFrameLocks/>
          </p:cNvGraphicFramePr>
          <p:nvPr>
            <p:extLst>
              <p:ext uri="{D42A27DB-BD31-4B8C-83A1-F6EECF244321}">
                <p14:modId xmlns:p14="http://schemas.microsoft.com/office/powerpoint/2010/main" val="2832348807"/>
              </p:ext>
            </p:extLst>
          </p:nvPr>
        </p:nvGraphicFramePr>
        <p:xfrm>
          <a:off x="4720643" y="1560019"/>
          <a:ext cx="1854200" cy="4203865"/>
        </p:xfrm>
        <a:graphic>
          <a:graphicData uri="http://schemas.openxmlformats.org/drawingml/2006/table">
            <a:tbl>
              <a:tblPr/>
              <a:tblGrid>
                <a:gridCol w="1854200">
                  <a:extLst>
                    <a:ext uri="{9D8B030D-6E8A-4147-A177-3AD203B41FA5}">
                      <a16:colId xmlns:a16="http://schemas.microsoft.com/office/drawing/2014/main" val="20000"/>
                    </a:ext>
                  </a:extLst>
                </a:gridCol>
              </a:tblGrid>
              <a:tr h="318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itchFamily="34" charset="0"/>
                        <a:cs typeface="Arial" pitchFamily="34" charset="0"/>
                      </a:endParaRPr>
                    </a:p>
                  </a:txBody>
                  <a:tcPr marL="91468" marR="91468"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12476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Calibri" pitchFamily="34" charset="0"/>
                          <a:cs typeface="Arial" pitchFamily="34" charset="0"/>
                        </a:rPr>
                        <a:t>Neurobiology</a:t>
                      </a:r>
                    </a:p>
                  </a:txBody>
                  <a:tcPr marL="91468" marR="91468"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350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Calibri" pitchFamily="34" charset="0"/>
                          <a:cs typeface="Arial" pitchFamily="34" charset="0"/>
                        </a:rPr>
                        <a:t>Screening</a:t>
                      </a:r>
                    </a:p>
                  </a:txBody>
                  <a:tcPr marL="91468" marR="91468"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4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a:ln>
                            <a:noFill/>
                          </a:ln>
                          <a:solidFill>
                            <a:schemeClr val="tx1"/>
                          </a:solidFill>
                          <a:effectLst/>
                          <a:latin typeface="Calibri" pitchFamily="34" charset="0"/>
                          <a:cs typeface="Arial" pitchFamily="34" charset="0"/>
                        </a:rPr>
                        <a:t>Treatment</a:t>
                      </a:r>
                    </a:p>
                  </a:txBody>
                  <a:tcPr marL="91468" marR="91468"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6177" name="Picture 36" descr="C:\Users\bereks01\Pictures\Xavier.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989655" y="1549402"/>
            <a:ext cx="2206666" cy="1600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p:cNvSpPr txBox="1"/>
          <p:nvPr/>
        </p:nvSpPr>
        <p:spPr>
          <a:xfrm>
            <a:off x="5178536" y="6068650"/>
            <a:ext cx="5068887" cy="923330"/>
          </a:xfrm>
          <a:prstGeom prst="rect">
            <a:avLst/>
          </a:prstGeom>
          <a:noFill/>
        </p:spPr>
        <p:txBody>
          <a:bodyPr>
            <a:spAutoFit/>
          </a:bodyPr>
          <a:lstStyle/>
          <a:p>
            <a:pPr>
              <a:defRPr/>
            </a:pPr>
            <a:r>
              <a:rPr lang="en-US" dirty="0"/>
              <a:t>2009-2020</a:t>
            </a:r>
          </a:p>
          <a:p>
            <a:pPr marL="342900" indent="-342900">
              <a:buFont typeface="Arial" panose="020B0604020202020204" pitchFamily="34" charset="0"/>
              <a:buChar char="•"/>
              <a:defRPr/>
            </a:pPr>
            <a:r>
              <a:rPr lang="en-US" dirty="0"/>
              <a:t>35,745 total module completions</a:t>
            </a:r>
          </a:p>
          <a:p>
            <a:pPr>
              <a:defRPr/>
            </a:pPr>
            <a:endParaRPr lang="en-US" dirty="0"/>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99280" y="5701965"/>
            <a:ext cx="2473388" cy="842637"/>
          </a:xfrm>
          <a:prstGeom prst="rect">
            <a:avLst/>
          </a:prstGeom>
        </p:spPr>
      </p:pic>
      <p:pic>
        <p:nvPicPr>
          <p:cNvPr id="6160" name="Picture 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991341" y="3160261"/>
            <a:ext cx="2222543" cy="12536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6161" name="Picture 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991342" y="4424144"/>
            <a:ext cx="2222542" cy="11779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53914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199" y="765089"/>
            <a:ext cx="8229600" cy="1143000"/>
          </a:xfrm>
        </p:spPr>
        <p:txBody>
          <a:bodyPr/>
          <a:lstStyle/>
          <a:p>
            <a:pPr eaLnBrk="1" hangingPunct="1"/>
            <a:r>
              <a:rPr lang="en-US" altLang="en-US" sz="4000" dirty="0"/>
              <a:t>Mentored Research Participants</a:t>
            </a:r>
          </a:p>
        </p:txBody>
      </p:sp>
      <p:sp>
        <p:nvSpPr>
          <p:cNvPr id="5123" name="Content Placeholder 2"/>
          <p:cNvSpPr>
            <a:spLocks noGrp="1"/>
          </p:cNvSpPr>
          <p:nvPr>
            <p:ph idx="1"/>
          </p:nvPr>
        </p:nvSpPr>
        <p:spPr>
          <a:xfrm>
            <a:off x="457199" y="1712740"/>
            <a:ext cx="8229600" cy="4368800"/>
          </a:xfrm>
        </p:spPr>
        <p:txBody>
          <a:bodyPr>
            <a:normAutofit/>
          </a:bodyPr>
          <a:lstStyle/>
          <a:p>
            <a:pPr lvl="2">
              <a:buFontTx/>
              <a:buChar char="•"/>
              <a:defRPr/>
            </a:pPr>
            <a:r>
              <a:rPr lang="en-US" sz="2800" dirty="0"/>
              <a:t>156 summer students</a:t>
            </a:r>
          </a:p>
          <a:p>
            <a:pPr lvl="3">
              <a:buFont typeface="Calibri" panose="020F0502020204030204" pitchFamily="34" charset="0"/>
              <a:buChar char="-"/>
              <a:defRPr/>
            </a:pPr>
            <a:r>
              <a:rPr lang="en-US" sz="2400" dirty="0"/>
              <a:t>41 SOM, 34 COD, 34 CON, 34 SSW, 13 CGPH </a:t>
            </a:r>
          </a:p>
          <a:p>
            <a:pPr lvl="1" eaLnBrk="1" hangingPunct="1">
              <a:buFont typeface="Arial" charset="0"/>
              <a:buChar char="–"/>
              <a:defRPr/>
            </a:pPr>
            <a:endParaRPr lang="en-US" sz="2600" dirty="0"/>
          </a:p>
          <a:p>
            <a:pPr marL="457200" lvl="1" indent="0" eaLnBrk="1" hangingPunct="1">
              <a:buFont typeface="Arial" charset="0"/>
              <a:buNone/>
              <a:defRPr/>
            </a:pPr>
            <a:endParaRPr lang="en-US" dirty="0"/>
          </a:p>
          <a:p>
            <a:pPr marL="457200" lvl="1" indent="0" eaLnBrk="1" hangingPunct="1">
              <a:buFont typeface="Arial" charset="0"/>
              <a:buNone/>
              <a:defRPr/>
            </a:pPr>
            <a:endParaRPr lang="en-US" sz="3000" dirty="0"/>
          </a:p>
          <a:p>
            <a:pPr marL="457200" lvl="1" indent="0" eaLnBrk="1" hangingPunct="1">
              <a:buFont typeface="Arial" charset="0"/>
              <a:buNone/>
              <a:defRPr/>
            </a:pPr>
            <a:endParaRPr lang="en-US" sz="3000" dirty="0"/>
          </a:p>
          <a:p>
            <a:pPr marL="457200" lvl="1" indent="0" eaLnBrk="1" hangingPunct="1">
              <a:buFont typeface="Arial" charset="0"/>
              <a:buNone/>
              <a:defRPr/>
            </a:pPr>
            <a:endParaRPr lang="en-US" sz="3000" dirty="0"/>
          </a:p>
          <a:p>
            <a:pPr marL="457200" lvl="1" indent="0" algn="r" eaLnBrk="1" hangingPunct="1">
              <a:buFont typeface="Arial" charset="0"/>
              <a:buNone/>
              <a:defRPr/>
            </a:pPr>
            <a:endParaRPr lang="en-US" sz="3000" dirty="0"/>
          </a:p>
          <a:p>
            <a:pPr marL="457200" lvl="1" indent="0" algn="r" eaLnBrk="1" hangingPunct="1">
              <a:spcBef>
                <a:spcPts val="0"/>
              </a:spcBef>
              <a:buFont typeface="Arial" charset="0"/>
              <a:buNone/>
              <a:defRPr/>
            </a:pPr>
            <a:endParaRPr lang="en-US" sz="3000" dirty="0"/>
          </a:p>
          <a:p>
            <a:pPr marL="457200" lvl="1" indent="0" algn="r" eaLnBrk="1" hangingPunct="1">
              <a:spcBef>
                <a:spcPts val="0"/>
              </a:spcBef>
              <a:buFont typeface="Arial" charset="0"/>
              <a:buNone/>
              <a:defRPr/>
            </a:pPr>
            <a:endParaRPr lang="en-US" sz="2400" dirty="0"/>
          </a:p>
        </p:txBody>
      </p:sp>
      <p:pic>
        <p:nvPicPr>
          <p:cNvPr id="8" name="Picture 4" descr="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graphicFrame>
        <p:nvGraphicFramePr>
          <p:cNvPr id="10" name="Group 61"/>
          <p:cNvGraphicFramePr>
            <a:graphicFrameLocks noGrp="1"/>
          </p:cNvGraphicFramePr>
          <p:nvPr>
            <p:extLst>
              <p:ext uri="{D42A27DB-BD31-4B8C-83A1-F6EECF244321}">
                <p14:modId xmlns:p14="http://schemas.microsoft.com/office/powerpoint/2010/main" val="2226484120"/>
              </p:ext>
            </p:extLst>
          </p:nvPr>
        </p:nvGraphicFramePr>
        <p:xfrm>
          <a:off x="268286" y="2852651"/>
          <a:ext cx="8607425" cy="3409950"/>
        </p:xfrm>
        <a:graphic>
          <a:graphicData uri="http://schemas.openxmlformats.org/drawingml/2006/table">
            <a:tbl>
              <a:tblPr/>
              <a:tblGrid>
                <a:gridCol w="1688645">
                  <a:extLst>
                    <a:ext uri="{9D8B030D-6E8A-4147-A177-3AD203B41FA5}">
                      <a16:colId xmlns:a16="http://schemas.microsoft.com/office/drawing/2014/main" val="20000"/>
                    </a:ext>
                  </a:extLst>
                </a:gridCol>
                <a:gridCol w="3462362">
                  <a:extLst>
                    <a:ext uri="{9D8B030D-6E8A-4147-A177-3AD203B41FA5}">
                      <a16:colId xmlns:a16="http://schemas.microsoft.com/office/drawing/2014/main" val="20001"/>
                    </a:ext>
                  </a:extLst>
                </a:gridCol>
                <a:gridCol w="3456418">
                  <a:extLst>
                    <a:ext uri="{9D8B030D-6E8A-4147-A177-3AD203B41FA5}">
                      <a16:colId xmlns:a16="http://schemas.microsoft.com/office/drawing/2014/main" val="20002"/>
                    </a:ext>
                  </a:extLst>
                </a:gridCol>
              </a:tblGrid>
              <a:tr h="5065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a:ln>
                          <a:noFill/>
                        </a:ln>
                        <a:solidFill>
                          <a:schemeClr val="tx1"/>
                        </a:solidFill>
                        <a:effectLst/>
                        <a:latin typeface="Calibri" pitchFamily="34" charset="0"/>
                        <a:cs typeface="Arial" pitchFamily="34" charset="0"/>
                      </a:endParaRP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Arial" pitchFamily="34" charset="0"/>
                        </a:rPr>
                        <a:t>Applicants</a:t>
                      </a: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Arial" pitchFamily="34" charset="0"/>
                        </a:rPr>
                        <a:t>Participants</a:t>
                      </a: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val="10000"/>
                  </a:ext>
                </a:extLst>
              </a:tr>
              <a:tr h="6443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Arial" pitchFamily="34" charset="0"/>
                        </a:rPr>
                        <a:t>Gender</a:t>
                      </a: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70% Female, 28% Male, 1% Other</a:t>
                      </a: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69% Female, 29% Male, 2% Other</a:t>
                      </a: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3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Arial" pitchFamily="34" charset="0"/>
                        </a:rPr>
                        <a:t>Ethnicity</a:t>
                      </a: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12% Hispanic/Latinx</a:t>
                      </a: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11% Hispanic/Latinx</a:t>
                      </a: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58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libri" pitchFamily="34" charset="0"/>
                          <a:cs typeface="Arial" pitchFamily="34" charset="0"/>
                        </a:rPr>
                        <a:t>Race</a:t>
                      </a: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21% </a:t>
                      </a:r>
                      <a:r>
                        <a:rPr kumimoji="0" lang="en-US" sz="1800" b="0" i="0" u="none" strike="noStrike" cap="none" normalizeH="0" baseline="0" dirty="0" smtClean="0">
                          <a:ln>
                            <a:noFill/>
                          </a:ln>
                          <a:solidFill>
                            <a:schemeClr val="tx1"/>
                          </a:solidFill>
                          <a:effectLst/>
                          <a:latin typeface="Calibri" pitchFamily="34" charset="0"/>
                          <a:cs typeface="Arial" pitchFamily="34" charset="0"/>
                        </a:rPr>
                        <a:t> Asian</a:t>
                      </a: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8% </a:t>
                      </a:r>
                      <a:r>
                        <a:rPr kumimoji="0" lang="en-US" sz="1800" b="0" i="0" u="none" strike="noStrike" cap="none" normalizeH="0" baseline="0" dirty="0" smtClean="0">
                          <a:ln>
                            <a:noFill/>
                          </a:ln>
                          <a:solidFill>
                            <a:schemeClr val="tx1"/>
                          </a:solidFill>
                          <a:effectLst/>
                          <a:latin typeface="Calibri" pitchFamily="34" charset="0"/>
                          <a:cs typeface="Arial" pitchFamily="34" charset="0"/>
                        </a:rPr>
                        <a:t>   Black/African-American</a:t>
                      </a: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9% </a:t>
                      </a:r>
                      <a:r>
                        <a:rPr kumimoji="0" lang="en-US" sz="1800" b="0" i="0" u="none" strike="noStrike" cap="none" normalizeH="0" baseline="0" dirty="0" smtClean="0">
                          <a:ln>
                            <a:noFill/>
                          </a:ln>
                          <a:solidFill>
                            <a:schemeClr val="tx1"/>
                          </a:solidFill>
                          <a:effectLst/>
                          <a:latin typeface="Calibri" pitchFamily="34" charset="0"/>
                          <a:cs typeface="Arial" pitchFamily="34" charset="0"/>
                        </a:rPr>
                        <a:t>   Multi-Racial</a:t>
                      </a: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63% </a:t>
                      </a:r>
                      <a:r>
                        <a:rPr kumimoji="0" lang="en-US" sz="1800" b="0" i="0" u="none" strike="noStrike" cap="none" normalizeH="0" baseline="0" dirty="0" smtClean="0">
                          <a:ln>
                            <a:noFill/>
                          </a:ln>
                          <a:solidFill>
                            <a:schemeClr val="tx1"/>
                          </a:solidFill>
                          <a:effectLst/>
                          <a:latin typeface="Calibri" pitchFamily="34" charset="0"/>
                          <a:cs typeface="Arial" pitchFamily="34" charset="0"/>
                        </a:rPr>
                        <a:t> White</a:t>
                      </a: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1% </a:t>
                      </a:r>
                      <a:r>
                        <a:rPr kumimoji="0" lang="en-US" sz="1800" b="0" i="0" u="none" strike="noStrike" cap="none" normalizeH="0" baseline="0" dirty="0" smtClean="0">
                          <a:ln>
                            <a:noFill/>
                          </a:ln>
                          <a:solidFill>
                            <a:schemeClr val="tx1"/>
                          </a:solidFill>
                          <a:effectLst/>
                          <a:latin typeface="Calibri" pitchFamily="34" charset="0"/>
                          <a:cs typeface="Arial" pitchFamily="34" charset="0"/>
                        </a:rPr>
                        <a:t>   Other</a:t>
                      </a:r>
                      <a:endParaRPr kumimoji="0" lang="en-US" sz="1800" b="0" i="0" u="none" strike="noStrike" cap="none" normalizeH="0" baseline="0" dirty="0">
                        <a:ln>
                          <a:noFill/>
                        </a:ln>
                        <a:solidFill>
                          <a:schemeClr val="tx1"/>
                        </a:solidFill>
                        <a:effectLst/>
                        <a:latin typeface="Calibri" pitchFamily="34" charset="0"/>
                        <a:cs typeface="Arial" pitchFamily="34" charset="0"/>
                      </a:endParaRP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18% </a:t>
                      </a:r>
                      <a:r>
                        <a:rPr kumimoji="0" lang="en-US" sz="1800" b="0" i="0" u="none" strike="noStrike" cap="none" normalizeH="0" baseline="0" dirty="0" smtClean="0">
                          <a:ln>
                            <a:noFill/>
                          </a:ln>
                          <a:solidFill>
                            <a:schemeClr val="tx1"/>
                          </a:solidFill>
                          <a:effectLst/>
                          <a:latin typeface="Calibri" pitchFamily="34" charset="0"/>
                          <a:cs typeface="Arial" pitchFamily="34" charset="0"/>
                        </a:rPr>
                        <a:t> Asian</a:t>
                      </a: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12% </a:t>
                      </a:r>
                      <a:r>
                        <a:rPr kumimoji="0" lang="en-US" sz="1800" b="0" i="0" u="none" strike="noStrike" cap="none" normalizeH="0" baseline="0" dirty="0" smtClean="0">
                          <a:ln>
                            <a:noFill/>
                          </a:ln>
                          <a:solidFill>
                            <a:schemeClr val="tx1"/>
                          </a:solidFill>
                          <a:effectLst/>
                          <a:latin typeface="Calibri" pitchFamily="34" charset="0"/>
                          <a:cs typeface="Arial" pitchFamily="34" charset="0"/>
                        </a:rPr>
                        <a:t> Black/African-American</a:t>
                      </a: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7% </a:t>
                      </a:r>
                      <a:r>
                        <a:rPr kumimoji="0" lang="en-US" sz="1800" b="0" i="0" u="none" strike="noStrike" cap="none" normalizeH="0" baseline="0" dirty="0" smtClean="0">
                          <a:ln>
                            <a:noFill/>
                          </a:ln>
                          <a:solidFill>
                            <a:schemeClr val="tx1"/>
                          </a:solidFill>
                          <a:effectLst/>
                          <a:latin typeface="Calibri" pitchFamily="34" charset="0"/>
                          <a:cs typeface="Arial" pitchFamily="34" charset="0"/>
                        </a:rPr>
                        <a:t>   Multi-Racial</a:t>
                      </a: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64% </a:t>
                      </a:r>
                      <a:r>
                        <a:rPr kumimoji="0" lang="en-US" sz="1800" b="0" i="0" u="none" strike="noStrike" cap="none" normalizeH="0" baseline="0" dirty="0" smtClean="0">
                          <a:ln>
                            <a:noFill/>
                          </a:ln>
                          <a:solidFill>
                            <a:schemeClr val="tx1"/>
                          </a:solidFill>
                          <a:effectLst/>
                          <a:latin typeface="Calibri" pitchFamily="34" charset="0"/>
                          <a:cs typeface="Arial" pitchFamily="34" charset="0"/>
                        </a:rPr>
                        <a:t> White</a:t>
                      </a:r>
                      <a:endParaRPr kumimoji="0" lang="en-US" sz="1800" b="0" i="0" u="none" strike="noStrike" cap="none" normalizeH="0" baseline="0" dirty="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cs typeface="Arial" pitchFamily="34" charset="0"/>
                        </a:rPr>
                        <a:t>1% </a:t>
                      </a:r>
                      <a:r>
                        <a:rPr kumimoji="0" lang="en-US" sz="1800" b="0" i="0" u="none" strike="noStrike" cap="none" normalizeH="0" baseline="0" dirty="0" smtClean="0">
                          <a:ln>
                            <a:noFill/>
                          </a:ln>
                          <a:solidFill>
                            <a:schemeClr val="tx1"/>
                          </a:solidFill>
                          <a:effectLst/>
                          <a:latin typeface="Calibri" pitchFamily="34" charset="0"/>
                          <a:cs typeface="Arial" pitchFamily="34" charset="0"/>
                        </a:rPr>
                        <a:t>   Other</a:t>
                      </a:r>
                      <a:endParaRPr kumimoji="0" lang="en-US" sz="1800" b="0" i="0" u="none" strike="noStrike" cap="none" normalizeH="0" baseline="0" dirty="0">
                        <a:ln>
                          <a:noFill/>
                        </a:ln>
                        <a:solidFill>
                          <a:schemeClr val="tx1"/>
                        </a:solidFill>
                        <a:effectLst/>
                        <a:latin typeface="Calibri" pitchFamily="34" charset="0"/>
                        <a:cs typeface="Arial" pitchFamily="34" charset="0"/>
                      </a:endParaRPr>
                    </a:p>
                  </a:txBody>
                  <a:tcPr marL="91444" marR="91444" marT="45735" marB="4573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TextBox 1"/>
          <p:cNvSpPr txBox="1"/>
          <p:nvPr/>
        </p:nvSpPr>
        <p:spPr>
          <a:xfrm>
            <a:off x="457199" y="6400800"/>
            <a:ext cx="2971801" cy="369332"/>
          </a:xfrm>
          <a:prstGeom prst="rect">
            <a:avLst/>
          </a:prstGeom>
          <a:noFill/>
        </p:spPr>
        <p:txBody>
          <a:bodyPr wrap="square" rtlCol="0">
            <a:spAutoFit/>
          </a:bodyPr>
          <a:lstStyle/>
          <a:p>
            <a:r>
              <a:rPr lang="en-US" dirty="0"/>
              <a:t>*2013-2021</a:t>
            </a:r>
          </a:p>
        </p:txBody>
      </p:sp>
    </p:spTree>
    <p:extLst>
      <p:ext uri="{BB962C8B-B14F-4D97-AF65-F5344CB8AC3E}">
        <p14:creationId xmlns:p14="http://schemas.microsoft.com/office/powerpoint/2010/main" val="107333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960438"/>
            <a:ext cx="8229600" cy="1143000"/>
          </a:xfrm>
        </p:spPr>
        <p:txBody>
          <a:bodyPr>
            <a:normAutofit fontScale="90000"/>
          </a:bodyPr>
          <a:lstStyle/>
          <a:p>
            <a:pPr eaLnBrk="1" hangingPunct="1"/>
            <a:r>
              <a:rPr lang="en-US" dirty="0" smtClean="0">
                <a:ea typeface="ＭＳ Ｐゴシック" pitchFamily="34" charset="-128"/>
              </a:rPr>
              <a:t>Evaluation: Summer Mentored Research Program</a:t>
            </a:r>
          </a:p>
        </p:txBody>
      </p:sp>
      <p:sp>
        <p:nvSpPr>
          <p:cNvPr id="57346" name="Content Placeholder 2"/>
          <p:cNvSpPr>
            <a:spLocks noGrp="1"/>
          </p:cNvSpPr>
          <p:nvPr>
            <p:ph idx="1"/>
          </p:nvPr>
        </p:nvSpPr>
        <p:spPr>
          <a:xfrm>
            <a:off x="457200" y="2286708"/>
            <a:ext cx="8229600" cy="3794832"/>
          </a:xfrm>
        </p:spPr>
        <p:txBody>
          <a:bodyPr>
            <a:normAutofit/>
          </a:bodyPr>
          <a:lstStyle/>
          <a:p>
            <a:r>
              <a:rPr lang="en-US" altLang="en-US" sz="3000" dirty="0"/>
              <a:t>Primary outcome</a:t>
            </a:r>
          </a:p>
          <a:p>
            <a:pPr lvl="1"/>
            <a:r>
              <a:rPr lang="en-US" altLang="en-US" sz="2600" dirty="0"/>
              <a:t>Ascertain impact of participation in summer mentored research program on health professional students’ future engagement in SUD research</a:t>
            </a:r>
          </a:p>
          <a:p>
            <a:r>
              <a:rPr lang="en-US" altLang="en-US" sz="3000" dirty="0"/>
              <a:t>Approach</a:t>
            </a:r>
          </a:p>
          <a:p>
            <a:pPr lvl="1"/>
            <a:r>
              <a:rPr lang="en-US" altLang="en-US" sz="2600" dirty="0" smtClean="0"/>
              <a:t>Longitudinal follow-up survey of </a:t>
            </a:r>
            <a:r>
              <a:rPr lang="en-US" altLang="en-US" sz="2600" dirty="0"/>
              <a:t>SARET summer program </a:t>
            </a:r>
            <a:r>
              <a:rPr lang="en-US" altLang="en-US" sz="2600" dirty="0" smtClean="0"/>
              <a:t>participants</a:t>
            </a:r>
          </a:p>
          <a:p>
            <a:pPr lvl="1"/>
            <a:r>
              <a:rPr lang="en-US" altLang="en-US" sz="2600" dirty="0" smtClean="0"/>
              <a:t>Bibliometric analysis</a:t>
            </a:r>
            <a:endParaRPr lang="en-US" altLang="en-US" sz="2600" dirty="0"/>
          </a:p>
        </p:txBody>
      </p:sp>
      <p:pic>
        <p:nvPicPr>
          <p:cNvPr id="57348" name="Picture 4" descr="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Tree>
    <p:extLst>
      <p:ext uri="{BB962C8B-B14F-4D97-AF65-F5344CB8AC3E}">
        <p14:creationId xmlns:p14="http://schemas.microsoft.com/office/powerpoint/2010/main" val="1334598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960438"/>
            <a:ext cx="8229600" cy="1143000"/>
          </a:xfrm>
        </p:spPr>
        <p:txBody>
          <a:bodyPr/>
          <a:lstStyle/>
          <a:p>
            <a:pPr eaLnBrk="1" hangingPunct="1"/>
            <a:r>
              <a:rPr lang="en-US" dirty="0">
                <a:ea typeface="ＭＳ Ｐゴシック" pitchFamily="34" charset="-128"/>
              </a:rPr>
              <a:t>Evaluation</a:t>
            </a:r>
            <a:endParaRPr lang="en-US" u="sng" dirty="0">
              <a:solidFill>
                <a:srgbClr val="FF0000"/>
              </a:solidFill>
              <a:ea typeface="ＭＳ Ｐゴシック" pitchFamily="34" charset="-128"/>
            </a:endParaRPr>
          </a:p>
        </p:txBody>
      </p:sp>
      <p:sp>
        <p:nvSpPr>
          <p:cNvPr id="20483" name="Content Placeholder 2"/>
          <p:cNvSpPr>
            <a:spLocks noGrp="1"/>
          </p:cNvSpPr>
          <p:nvPr>
            <p:ph idx="1"/>
          </p:nvPr>
        </p:nvSpPr>
        <p:spPr>
          <a:xfrm>
            <a:off x="457200" y="2667000"/>
            <a:ext cx="8229600" cy="3611562"/>
          </a:xfrm>
        </p:spPr>
        <p:txBody>
          <a:bodyPr/>
          <a:lstStyle/>
          <a:p>
            <a:pPr marL="514350" indent="-514350"/>
            <a:r>
              <a:rPr lang="en-US" dirty="0"/>
              <a:t>L</a:t>
            </a:r>
            <a:r>
              <a:rPr lang="en-US" dirty="0" smtClean="0"/>
              <a:t>ong </a:t>
            </a:r>
            <a:r>
              <a:rPr lang="en-US" dirty="0"/>
              <a:t>term follow-up survey was sent to 126 participants having valid emails, and 91 responses were collected (72% response rate). </a:t>
            </a:r>
            <a:endParaRPr lang="en-US" altLang="en-US" sz="2600" dirty="0">
              <a:ea typeface="ＭＳ Ｐゴシック" pitchFamily="34" charset="-128"/>
            </a:endParaRPr>
          </a:p>
        </p:txBody>
      </p:sp>
      <p:pic>
        <p:nvPicPr>
          <p:cNvPr id="59396" name="Picture 4" descr="bann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Tree>
    <p:extLst>
      <p:ext uri="{BB962C8B-B14F-4D97-AF65-F5344CB8AC3E}">
        <p14:creationId xmlns:p14="http://schemas.microsoft.com/office/powerpoint/2010/main" val="123608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960438"/>
            <a:ext cx="8229600" cy="1143000"/>
          </a:xfrm>
        </p:spPr>
        <p:txBody>
          <a:bodyPr/>
          <a:lstStyle/>
          <a:p>
            <a:pPr eaLnBrk="1" hangingPunct="1"/>
            <a:r>
              <a:rPr lang="en-US">
                <a:latin typeface="Calibri" charset="0"/>
              </a:rPr>
              <a:t>RESULTS</a:t>
            </a:r>
          </a:p>
        </p:txBody>
      </p:sp>
      <p:sp>
        <p:nvSpPr>
          <p:cNvPr id="20483" name="Content Placeholder 2"/>
          <p:cNvSpPr>
            <a:spLocks noGrp="1"/>
          </p:cNvSpPr>
          <p:nvPr>
            <p:ph idx="1"/>
          </p:nvPr>
        </p:nvSpPr>
        <p:spPr>
          <a:xfrm>
            <a:off x="447674" y="2112962"/>
            <a:ext cx="8467725" cy="3968577"/>
          </a:xfrm>
        </p:spPr>
        <p:txBody>
          <a:bodyPr>
            <a:normAutofit fontScale="92500"/>
          </a:bodyPr>
          <a:lstStyle/>
          <a:p>
            <a:pPr>
              <a:defRPr/>
            </a:pPr>
            <a:r>
              <a:rPr lang="en-US" altLang="en-US" dirty="0">
                <a:ea typeface="+mn-ea"/>
              </a:rPr>
              <a:t>SARET participation </a:t>
            </a:r>
            <a:r>
              <a:rPr lang="en-US" altLang="en-US" i="1" dirty="0">
                <a:ea typeface="+mn-ea"/>
              </a:rPr>
              <a:t>increased </a:t>
            </a:r>
            <a:r>
              <a:rPr lang="en-US" altLang="en-US" dirty="0">
                <a:ea typeface="+mn-ea"/>
              </a:rPr>
              <a:t>self-reported:</a:t>
            </a:r>
          </a:p>
          <a:p>
            <a:pPr lvl="1">
              <a:defRPr/>
            </a:pPr>
            <a:r>
              <a:rPr lang="en-US" altLang="en-US" dirty="0">
                <a:ea typeface="+mn-ea"/>
              </a:rPr>
              <a:t>Interest in </a:t>
            </a:r>
            <a:r>
              <a:rPr lang="en-US" altLang="en-US" dirty="0" smtClean="0">
                <a:ea typeface="+mn-ea"/>
              </a:rPr>
              <a:t>SUD </a:t>
            </a:r>
            <a:r>
              <a:rPr lang="en-US" altLang="en-US" dirty="0">
                <a:ea typeface="+mn-ea"/>
              </a:rPr>
              <a:t>research </a:t>
            </a:r>
            <a:r>
              <a:rPr lang="en-US" altLang="en-US" dirty="0"/>
              <a:t>(n=86, 95%)</a:t>
            </a:r>
            <a:endParaRPr lang="en-US" altLang="en-US" dirty="0">
              <a:ea typeface="+mn-ea"/>
            </a:endParaRPr>
          </a:p>
          <a:p>
            <a:pPr lvl="1">
              <a:defRPr/>
            </a:pPr>
            <a:r>
              <a:rPr lang="en-US" altLang="en-US" dirty="0">
                <a:ea typeface="+mn-ea"/>
              </a:rPr>
              <a:t>Knowledge about </a:t>
            </a:r>
            <a:r>
              <a:rPr lang="en-US" altLang="en-US" dirty="0" smtClean="0">
                <a:ea typeface="+mn-ea"/>
              </a:rPr>
              <a:t>SUD </a:t>
            </a:r>
            <a:r>
              <a:rPr lang="en-US" altLang="en-US" dirty="0">
                <a:ea typeface="+mn-ea"/>
              </a:rPr>
              <a:t>and </a:t>
            </a:r>
            <a:r>
              <a:rPr lang="en-US" altLang="en-US" dirty="0" smtClean="0">
                <a:ea typeface="+mn-ea"/>
              </a:rPr>
              <a:t>SUD </a:t>
            </a:r>
            <a:r>
              <a:rPr lang="en-US" altLang="en-US" dirty="0">
                <a:ea typeface="+mn-ea"/>
              </a:rPr>
              <a:t>research </a:t>
            </a:r>
            <a:r>
              <a:rPr lang="en-US" dirty="0"/>
              <a:t>(n=88, 97%) </a:t>
            </a:r>
          </a:p>
          <a:p>
            <a:pPr lvl="1">
              <a:defRPr/>
            </a:pPr>
            <a:r>
              <a:rPr lang="en-US" altLang="en-US" dirty="0">
                <a:ea typeface="+mn-ea"/>
              </a:rPr>
              <a:t>Expanded research skills </a:t>
            </a:r>
            <a:r>
              <a:rPr lang="en-US" dirty="0"/>
              <a:t>(n=85, 93%)</a:t>
            </a:r>
            <a:endParaRPr lang="en-US" altLang="en-US" dirty="0">
              <a:ea typeface="+mn-ea"/>
            </a:endParaRPr>
          </a:p>
          <a:p>
            <a:pPr lvl="1">
              <a:defRPr/>
            </a:pPr>
            <a:r>
              <a:rPr lang="en-US" altLang="en-US" dirty="0">
                <a:ea typeface="+mn-ea"/>
              </a:rPr>
              <a:t>Inter-professional appreciation (n=86, 95%)</a:t>
            </a:r>
          </a:p>
          <a:p>
            <a:pPr lvl="1" eaLnBrk="1" hangingPunct="1">
              <a:defRPr/>
            </a:pPr>
            <a:r>
              <a:rPr lang="en-US" altLang="en-US" dirty="0">
                <a:ea typeface="+mn-ea"/>
              </a:rPr>
              <a:t>Communication skills with professionals outside their field (n=78, 86%)</a:t>
            </a:r>
          </a:p>
          <a:p>
            <a:pPr marL="514350" indent="-457200">
              <a:defRPr/>
            </a:pPr>
            <a:r>
              <a:rPr lang="en-US" dirty="0"/>
              <a:t>42% (n=38) </a:t>
            </a:r>
            <a:r>
              <a:rPr lang="en-US" dirty="0" smtClean="0"/>
              <a:t>remain in </a:t>
            </a:r>
            <a:r>
              <a:rPr lang="en-US" dirty="0"/>
              <a:t>contact with SARET mentor</a:t>
            </a:r>
            <a:endParaRPr lang="en-US" altLang="en-US" dirty="0">
              <a:ea typeface="+mn-ea"/>
            </a:endParaRPr>
          </a:p>
          <a:p>
            <a:pPr marL="0" indent="0" eaLnBrk="1" hangingPunct="1">
              <a:buFont typeface="Arial" charset="0"/>
              <a:buNone/>
              <a:defRPr/>
            </a:pPr>
            <a:endParaRPr lang="en-US" altLang="en-US" sz="2800" dirty="0">
              <a:ea typeface="+mn-ea"/>
            </a:endParaRPr>
          </a:p>
          <a:p>
            <a:pPr eaLnBrk="1" hangingPunct="1">
              <a:defRPr/>
            </a:pPr>
            <a:endParaRPr lang="en-US" altLang="en-US" sz="2600" dirty="0">
              <a:ea typeface="+mn-ea"/>
            </a:endParaRPr>
          </a:p>
          <a:p>
            <a:pPr eaLnBrk="1" hangingPunct="1">
              <a:defRPr/>
            </a:pPr>
            <a:endParaRPr lang="en-US" altLang="en-US" sz="2600" dirty="0">
              <a:ea typeface="+mn-ea"/>
            </a:endParaRPr>
          </a:p>
        </p:txBody>
      </p:sp>
      <p:pic>
        <p:nvPicPr>
          <p:cNvPr id="17413" name="Picture 4" descr="bann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Tree>
    <p:extLst>
      <p:ext uri="{BB962C8B-B14F-4D97-AF65-F5344CB8AC3E}">
        <p14:creationId xmlns:p14="http://schemas.microsoft.com/office/powerpoint/2010/main" val="2719190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60438"/>
            <a:ext cx="8229600" cy="1143000"/>
          </a:xfrm>
        </p:spPr>
        <p:txBody>
          <a:bodyPr/>
          <a:lstStyle/>
          <a:p>
            <a:pPr eaLnBrk="1" hangingPunct="1"/>
            <a:r>
              <a:rPr lang="en-US">
                <a:latin typeface="Calibri" charset="0"/>
              </a:rPr>
              <a:t>RESULTS: Qualitative</a:t>
            </a:r>
          </a:p>
        </p:txBody>
      </p:sp>
      <p:sp>
        <p:nvSpPr>
          <p:cNvPr id="20483" name="Content Placeholder 2"/>
          <p:cNvSpPr>
            <a:spLocks noGrp="1"/>
          </p:cNvSpPr>
          <p:nvPr>
            <p:ph idx="1"/>
          </p:nvPr>
        </p:nvSpPr>
        <p:spPr>
          <a:xfrm>
            <a:off x="457200" y="1962743"/>
            <a:ext cx="8229600" cy="4403132"/>
          </a:xfrm>
        </p:spPr>
        <p:txBody>
          <a:bodyPr>
            <a:normAutofit fontScale="92500"/>
          </a:bodyPr>
          <a:lstStyle/>
          <a:p>
            <a:pPr marL="0" indent="0" eaLnBrk="1" hangingPunct="1">
              <a:spcBef>
                <a:spcPts val="0"/>
              </a:spcBef>
              <a:spcAft>
                <a:spcPts val="1200"/>
              </a:spcAft>
              <a:buNone/>
            </a:pPr>
            <a:r>
              <a:rPr lang="en-US" sz="2600" dirty="0">
                <a:latin typeface="Calibri" charset="0"/>
              </a:rPr>
              <a:t>Main impact of SARET on </a:t>
            </a:r>
            <a:r>
              <a:rPr lang="en-US" sz="2600" b="1" dirty="0">
                <a:latin typeface="Calibri" charset="0"/>
              </a:rPr>
              <a:t>career</a:t>
            </a:r>
            <a:r>
              <a:rPr lang="en-US" sz="2600" dirty="0">
                <a:latin typeface="Calibri" charset="0"/>
              </a:rPr>
              <a:t>:</a:t>
            </a:r>
          </a:p>
          <a:p>
            <a:pPr marL="400050" lvl="1" indent="0" eaLnBrk="1" hangingPunct="1">
              <a:spcBef>
                <a:spcPts val="0"/>
              </a:spcBef>
              <a:spcAft>
                <a:spcPts val="1200"/>
              </a:spcAft>
              <a:buNone/>
            </a:pPr>
            <a:r>
              <a:rPr lang="en-US" sz="2200" i="1" dirty="0">
                <a:latin typeface="Calibri" charset="0"/>
              </a:rPr>
              <a:t>“Increased appreciation for substance use research and the need for further study as it pertains to population and public health.”</a:t>
            </a:r>
          </a:p>
          <a:p>
            <a:pPr marL="400050" lvl="1" indent="0" eaLnBrk="1" hangingPunct="1">
              <a:spcBef>
                <a:spcPts val="0"/>
              </a:spcBef>
              <a:spcAft>
                <a:spcPts val="1200"/>
              </a:spcAft>
              <a:buNone/>
            </a:pPr>
            <a:r>
              <a:rPr lang="en-US" sz="2200" i="1" dirty="0">
                <a:latin typeface="Calibri" charset="0"/>
              </a:rPr>
              <a:t>“Increased awareness of substance use disorders in patients.”</a:t>
            </a:r>
          </a:p>
          <a:p>
            <a:pPr marL="400050" lvl="1" indent="0">
              <a:spcBef>
                <a:spcPts val="0"/>
              </a:spcBef>
              <a:spcAft>
                <a:spcPts val="1200"/>
              </a:spcAft>
              <a:buNone/>
            </a:pPr>
            <a:r>
              <a:rPr lang="en-US" sz="2200" i="1" dirty="0">
                <a:latin typeface="Calibri" charset="0"/>
              </a:rPr>
              <a:t>“appreciated the interdisciplinary teamwork and the experience cemented my desire to pursue addiction medicine work going forward”</a:t>
            </a:r>
          </a:p>
          <a:p>
            <a:pPr marL="400050" lvl="1" indent="0" eaLnBrk="1" hangingPunct="1">
              <a:spcBef>
                <a:spcPts val="0"/>
              </a:spcBef>
              <a:spcAft>
                <a:spcPts val="1200"/>
              </a:spcAft>
              <a:buNone/>
            </a:pPr>
            <a:r>
              <a:rPr lang="en-US" sz="2200" i="1" dirty="0">
                <a:latin typeface="Calibri" charset="0"/>
              </a:rPr>
              <a:t>“Learning the process of writing a paper and getting it published.”</a:t>
            </a:r>
          </a:p>
          <a:p>
            <a:pPr marL="400050" lvl="1" indent="0">
              <a:spcBef>
                <a:spcPts val="0"/>
              </a:spcBef>
              <a:spcAft>
                <a:spcPts val="1200"/>
              </a:spcAft>
              <a:buNone/>
            </a:pPr>
            <a:r>
              <a:rPr lang="en-US" sz="2200" i="1" dirty="0">
                <a:latin typeface="Calibri" charset="0"/>
              </a:rPr>
              <a:t>“…As an emergency medicine physician, many of our patients come in during their most vulnerable state and this program helped me realize a lot of the limitations my patients face outside of the hospital, especially when trying to access treatment.”</a:t>
            </a:r>
          </a:p>
        </p:txBody>
      </p:sp>
      <p:pic>
        <p:nvPicPr>
          <p:cNvPr id="18437" name="Picture 4" descr="bann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6081540"/>
            <a:ext cx="1446213" cy="776460"/>
          </a:xfrm>
          <a:prstGeom prst="rect">
            <a:avLst/>
          </a:prstGeom>
        </p:spPr>
      </p:pic>
    </p:spTree>
    <p:extLst>
      <p:ext uri="{BB962C8B-B14F-4D97-AF65-F5344CB8AC3E}">
        <p14:creationId xmlns:p14="http://schemas.microsoft.com/office/powerpoint/2010/main" val="22322349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662</TotalTime>
  <Words>2151</Words>
  <Application>Microsoft Office PowerPoint</Application>
  <PresentationFormat>On-screen Show (4:3)</PresentationFormat>
  <Paragraphs>223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ＭＳ Ｐゴシック</vt:lpstr>
      <vt:lpstr>Arial</vt:lpstr>
      <vt:lpstr>Calibri</vt:lpstr>
      <vt:lpstr>1_Office Theme</vt:lpstr>
      <vt:lpstr>Substance Abuse Research Education and Training (SARET) Program </vt:lpstr>
      <vt:lpstr>PowerPoint Presentation</vt:lpstr>
      <vt:lpstr>SARET Overview</vt:lpstr>
      <vt:lpstr>SARET Modules</vt:lpstr>
      <vt:lpstr>Mentored Research Participants</vt:lpstr>
      <vt:lpstr>Evaluation: Summer Mentored Research Program</vt:lpstr>
      <vt:lpstr>Evaluation</vt:lpstr>
      <vt:lpstr>RESULTS</vt:lpstr>
      <vt:lpstr>RESULTS: Qualitative</vt:lpstr>
      <vt:lpstr>RESULTS: Qualitative</vt:lpstr>
      <vt:lpstr>RESULTS: Career Outcomes </vt:lpstr>
      <vt:lpstr>RESULTS: Publications and Presentations</vt:lpstr>
      <vt:lpstr>Evaluation: Visiting Mentor Development Program (VMDP)</vt:lpstr>
      <vt:lpstr>Visiting Mentor Development Program</vt:lpstr>
      <vt:lpstr>RESULTS: VMDP</vt:lpstr>
      <vt:lpstr>PowerPoint Presentation</vt:lpstr>
      <vt:lpstr>SARET:  Looking forward</vt:lpstr>
      <vt:lpstr>Thank you!</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Malone, Mia</cp:lastModifiedBy>
  <cp:revision>55</cp:revision>
  <dcterms:created xsi:type="dcterms:W3CDTF">2015-10-01T15:25:46Z</dcterms:created>
  <dcterms:modified xsi:type="dcterms:W3CDTF">2021-11-16T15:40:11Z</dcterms:modified>
</cp:coreProperties>
</file>