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4"/>
  </p:sldMasterIdLst>
  <p:notesMasterIdLst>
    <p:notesMasterId r:id="rId23"/>
  </p:notesMasterIdLst>
  <p:handoutMasterIdLst>
    <p:handoutMasterId r:id="rId24"/>
  </p:handoutMasterIdLst>
  <p:sldIdLst>
    <p:sldId id="2141412334" r:id="rId5"/>
    <p:sldId id="6831" r:id="rId6"/>
    <p:sldId id="2141412345" r:id="rId7"/>
    <p:sldId id="2141412346" r:id="rId8"/>
    <p:sldId id="2141412324" r:id="rId9"/>
    <p:sldId id="273" r:id="rId10"/>
    <p:sldId id="2141412320" r:id="rId11"/>
    <p:sldId id="6787" r:id="rId12"/>
    <p:sldId id="2141412330" r:id="rId13"/>
    <p:sldId id="3499" r:id="rId14"/>
    <p:sldId id="6716" r:id="rId15"/>
    <p:sldId id="6778" r:id="rId16"/>
    <p:sldId id="6706" r:id="rId17"/>
    <p:sldId id="6873" r:id="rId18"/>
    <p:sldId id="2141412342" r:id="rId19"/>
    <p:sldId id="2141412344" r:id="rId20"/>
    <p:sldId id="6781" r:id="rId21"/>
    <p:sldId id="214141235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ah Lubin" initials="LL" lastIdx="1" clrIdx="0">
    <p:extLst>
      <p:ext uri="{19B8F6BF-5375-455C-9EA6-DF929625EA0E}">
        <p15:presenceInfo xmlns:p15="http://schemas.microsoft.com/office/powerpoint/2012/main" userId="S::llubin@iqsolutions.com::a4b306ca-b6f3-4c52-99d4-d7d2029a4096" providerId="AD"/>
      </p:ext>
    </p:extLst>
  </p:cmAuthor>
  <p:cmAuthor id="2" name="Kristin Blank" initials="KB" lastIdx="7" clrIdx="1">
    <p:extLst>
      <p:ext uri="{19B8F6BF-5375-455C-9EA6-DF929625EA0E}">
        <p15:presenceInfo xmlns:p15="http://schemas.microsoft.com/office/powerpoint/2012/main" userId="S::kblank@iqsolutions.com::1ee23e18-ba06-4cdf-b88b-cf8cd7668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4"/>
    <a:srgbClr val="F9A6AD"/>
    <a:srgbClr val="C0143C"/>
    <a:srgbClr val="431755"/>
    <a:srgbClr val="571E6F"/>
    <a:srgbClr val="EBECED"/>
    <a:srgbClr val="636569"/>
    <a:srgbClr val="ABDBFF"/>
    <a:srgbClr val="FBD9E1"/>
    <a:srgbClr val="E1C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250" autoAdjust="0"/>
    <p:restoredTop sz="94694" autoAdjust="0"/>
  </p:normalViewPr>
  <p:slideViewPr>
    <p:cSldViewPr snapToGrid="0" snapToObjects="1">
      <p:cViewPr varScale="1">
        <p:scale>
          <a:sx n="154" d="100"/>
          <a:sy n="154" d="100"/>
        </p:scale>
        <p:origin x="240" y="6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2" d="100"/>
          <a:sy n="62" d="100"/>
        </p:scale>
        <p:origin x="96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289902532768205E-2"/>
          <c:y val="1.7033173173514399E-2"/>
          <c:w val="0.69061341268283005"/>
          <c:h val="0.8147100709633518"/>
        </c:manualLayout>
      </c:layout>
      <c:lineChart>
        <c:grouping val="standard"/>
        <c:varyColors val="0"/>
        <c:ser>
          <c:idx val="2"/>
          <c:order val="0"/>
          <c:tx>
            <c:strRef>
              <c:f>Sheet1!$D$1</c:f>
              <c:strCache>
                <c:ptCount val="1"/>
                <c:pt idx="0">
                  <c:v>Commonly Prescribed Opioids (natural &amp; semisynthetics and methadone)</c:v>
                </c:pt>
              </c:strCache>
            </c:strRef>
          </c:tx>
          <c:spPr>
            <a:ln w="57150" cap="rnd" cmpd="sng" algn="ctr">
              <a:solidFill>
                <a:schemeClr val="accent2"/>
              </a:solidFill>
              <a:prstDash val="solid"/>
              <a:round/>
            </a:ln>
            <a:effectLst/>
          </c:spPr>
          <c:marker>
            <c:symbol val="none"/>
          </c:marker>
          <c:dLbls>
            <c:dLbl>
              <c:idx val="20"/>
              <c:layout>
                <c:manualLayout>
                  <c:x val="-1.2254901960785213E-3"/>
                  <c:y val="-8.0246913580246909E-2"/>
                </c:manualLayout>
              </c:layout>
              <c:tx>
                <c:rich>
                  <a:bodyPr rot="0" spcFirstLastPara="1" vertOverflow="ellipsis" vert="horz" wrap="square" lIns="38100" tIns="19050" rIns="38100" bIns="19050" anchor="t" anchorCtr="0">
                    <a:spAutoFit/>
                  </a:bodyPr>
                  <a:lstStyle/>
                  <a:p>
                    <a:pPr algn="l">
                      <a:defRPr sz="1600" b="0" i="0" u="none" strike="noStrike" kern="1200" baseline="0">
                        <a:solidFill>
                          <a:schemeClr val="tx1"/>
                        </a:solidFill>
                        <a:latin typeface="+mn-lt"/>
                        <a:ea typeface="+mn-ea"/>
                        <a:cs typeface="+mn-cs"/>
                      </a:defRPr>
                    </a:pPr>
                    <a:r>
                      <a:rPr lang="en-US" dirty="0"/>
                      <a:t>Natural</a:t>
                    </a:r>
                    <a:r>
                      <a:rPr lang="en-US" baseline="0" dirty="0"/>
                      <a:t> and Semi-synthetic Opioids and Methadone</a:t>
                    </a:r>
                    <a:r>
                      <a:rPr lang="en-US" dirty="0"/>
                      <a:t>,</a:t>
                    </a:r>
                    <a:r>
                      <a:rPr lang="en-US" baseline="0" dirty="0"/>
                      <a:t> 14,139</a:t>
                    </a:r>
                    <a:endParaRPr lang="en-US" dirty="0"/>
                  </a:p>
                </c:rich>
              </c:tx>
              <c:spPr>
                <a:noFill/>
                <a:ln>
                  <a:noFill/>
                </a:ln>
                <a:effectLst/>
              </c:spPr>
              <c:txPr>
                <a:bodyPr rot="0" spcFirstLastPara="1" vertOverflow="ellipsis" vert="horz" wrap="square" lIns="38100" tIns="19050" rIns="38100" bIns="19050" anchor="t" anchorCtr="0">
                  <a:spAutoFit/>
                </a:bodyPr>
                <a:lstStyle/>
                <a:p>
                  <a:pPr algn="l">
                    <a:defRPr sz="1600" b="0" i="0" u="none" strike="noStrike" kern="1200" baseline="0">
                      <a:solidFill>
                        <a:schemeClr val="tx1"/>
                      </a:solidFill>
                      <a:latin typeface="+mn-lt"/>
                      <a:ea typeface="+mn-ea"/>
                      <a:cs typeface="+mn-cs"/>
                    </a:defRPr>
                  </a:pPr>
                  <a:endParaRPr lang="en-US"/>
                </a:p>
              </c:txPr>
              <c:showLegendKey val="1"/>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9FD-4189-B1C8-C664A71CCE5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1"/>
            <c:showVal val="0"/>
            <c:showCatName val="0"/>
            <c:showSerName val="0"/>
            <c:showPercent val="0"/>
            <c:showBubbleSize val="0"/>
            <c:extLst>
              <c:ext xmlns:c15="http://schemas.microsoft.com/office/drawing/2012/chart" uri="{CE6537A1-D6FC-4f65-9D91-7224C49458BB}">
                <c15:showLeaderLines val="0"/>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Sheet1!$D$2:$D$22</c:f>
              <c:numCache>
                <c:formatCode>#,##0</c:formatCode>
                <c:ptCount val="21"/>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formatCode="General">
                  <c:v>14975</c:v>
                </c:pt>
                <c:pt idx="20" formatCode="General">
                  <c:v>14139</c:v>
                </c:pt>
              </c:numCache>
            </c:numRef>
          </c:val>
          <c:smooth val="0"/>
          <c:extLst>
            <c:ext xmlns:c16="http://schemas.microsoft.com/office/drawing/2014/chart" uri="{C3380CC4-5D6E-409C-BE32-E72D297353CC}">
              <c16:uniqueId val="{00000001-69FD-4189-B1C8-C664A71CCE5A}"/>
            </c:ext>
          </c:extLst>
        </c:ser>
        <c:ser>
          <c:idx val="3"/>
          <c:order val="1"/>
          <c:tx>
            <c:strRef>
              <c:f>Sheet1!$E$1</c:f>
              <c:strCache>
                <c:ptCount val="1"/>
                <c:pt idx="0">
                  <c:v>Heroin</c:v>
                </c:pt>
              </c:strCache>
            </c:strRef>
          </c:tx>
          <c:spPr>
            <a:ln w="57150" cap="rnd" cmpd="sng" algn="ctr">
              <a:solidFill>
                <a:srgbClr val="00B050"/>
              </a:solidFill>
              <a:prstDash val="solid"/>
              <a:round/>
            </a:ln>
            <a:effectLst/>
          </c:spPr>
          <c:marker>
            <c:symbol val="none"/>
          </c:marker>
          <c:dLbls>
            <c:dLbl>
              <c:idx val="20"/>
              <c:layout>
                <c:manualLayout>
                  <c:x val="-8.9868242880141127E-17"/>
                  <c:y val="6.4814814814814811E-2"/>
                </c:manualLayout>
              </c:layout>
              <c:tx>
                <c:rich>
                  <a:bodyPr/>
                  <a:lstStyle/>
                  <a:p>
                    <a:r>
                      <a:rPr lang="en-US" dirty="0"/>
                      <a:t>Heroin,</a:t>
                    </a:r>
                    <a:r>
                      <a:rPr lang="en-US" baseline="0" dirty="0"/>
                      <a:t> 14,019</a:t>
                    </a:r>
                    <a:endParaRPr lang="en-US" dirty="0"/>
                  </a:p>
                </c:rich>
              </c:tx>
              <c:showLegendKey val="1"/>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9FD-4189-B1C8-C664A71CCE5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1"/>
            <c:showVal val="0"/>
            <c:showCatName val="0"/>
            <c:showSerName val="0"/>
            <c:showPercent val="0"/>
            <c:showBubbleSize val="0"/>
            <c:extLst>
              <c:ext xmlns:c15="http://schemas.microsoft.com/office/drawing/2012/chart" uri="{CE6537A1-D6FC-4f65-9D91-7224C49458BB}">
                <c15:showLeaderLines val="0"/>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Sheet1!$E$2:$E$22</c:f>
              <c:numCache>
                <c:formatCode>General</c:formatCode>
                <c:ptCount val="21"/>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numCache>
            </c:numRef>
          </c:val>
          <c:smooth val="0"/>
          <c:extLst>
            <c:ext xmlns:c16="http://schemas.microsoft.com/office/drawing/2014/chart" uri="{C3380CC4-5D6E-409C-BE32-E72D297353CC}">
              <c16:uniqueId val="{00000003-69FD-4189-B1C8-C664A71CCE5A}"/>
            </c:ext>
          </c:extLst>
        </c:ser>
        <c:ser>
          <c:idx val="4"/>
          <c:order val="2"/>
          <c:tx>
            <c:strRef>
              <c:f>Sheet1!$F$1</c:f>
              <c:strCache>
                <c:ptCount val="1"/>
                <c:pt idx="0">
                  <c:v>Synthetic Opioids Other Than Methadone (i.e.  Fentanyl and Related)</c:v>
                </c:pt>
              </c:strCache>
            </c:strRef>
          </c:tx>
          <c:spPr>
            <a:ln w="57150" cap="rnd" cmpd="sng" algn="ctr">
              <a:solidFill>
                <a:srgbClr val="C00000"/>
              </a:solidFill>
              <a:prstDash val="solid"/>
              <a:round/>
            </a:ln>
            <a:effectLst/>
          </c:spPr>
          <c:marker>
            <c:symbol val="none"/>
          </c:marker>
          <c:dLbls>
            <c:dLbl>
              <c:idx val="20"/>
              <c:tx>
                <c:rich>
                  <a:bodyPr rot="0" spcFirstLastPara="1" vertOverflow="ellipsis" vert="horz" wrap="square" lIns="38100" tIns="19050" rIns="38100" bIns="19050" anchor="t" anchorCtr="0">
                    <a:spAutoFit/>
                  </a:bodyPr>
                  <a:lstStyle/>
                  <a:p>
                    <a:pPr algn="l">
                      <a:defRPr sz="1600" b="0" i="0" u="none" strike="noStrike" kern="1200" baseline="0">
                        <a:solidFill>
                          <a:schemeClr val="tx1"/>
                        </a:solidFill>
                        <a:latin typeface="+mn-lt"/>
                        <a:ea typeface="+mn-ea"/>
                        <a:cs typeface="+mn-cs"/>
                      </a:defRPr>
                    </a:pPr>
                    <a:r>
                      <a:rPr lang="en-US" dirty="0"/>
                      <a:t>Synthetic Opioids other than Methadone (Primarily Fentanyl), 36,359</a:t>
                    </a:r>
                  </a:p>
                </c:rich>
              </c:tx>
              <c:spPr>
                <a:noFill/>
                <a:ln>
                  <a:noFill/>
                </a:ln>
                <a:effectLst/>
              </c:spPr>
              <c:txPr>
                <a:bodyPr rot="0" spcFirstLastPara="1" vertOverflow="ellipsis" vert="horz" wrap="square" lIns="38100" tIns="19050" rIns="38100" bIns="19050" anchor="t" anchorCtr="0">
                  <a:spAutoFit/>
                </a:bodyPr>
                <a:lstStyle/>
                <a:p>
                  <a:pPr algn="l">
                    <a:defRPr sz="1600" b="0" i="0" u="none" strike="noStrike" kern="1200" baseline="0">
                      <a:solidFill>
                        <a:schemeClr val="tx1"/>
                      </a:solidFill>
                      <a:latin typeface="+mn-lt"/>
                      <a:ea typeface="+mn-ea"/>
                      <a:cs typeface="+mn-cs"/>
                    </a:defRPr>
                  </a:pPr>
                  <a:endParaRPr lang="en-US"/>
                </a:p>
              </c:txPr>
              <c:showLegendKey val="1"/>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9FD-4189-B1C8-C664A71CCE5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1"/>
            <c:showVal val="0"/>
            <c:showCatName val="0"/>
            <c:showSerName val="0"/>
            <c:showPercent val="0"/>
            <c:showBubbleSize val="0"/>
            <c:extLst>
              <c:ext xmlns:c15="http://schemas.microsoft.com/office/drawing/2012/chart" uri="{CE6537A1-D6FC-4f65-9D91-7224C49458BB}">
                <c15:showLeaderLines val="0"/>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Sheet1!$F$2:$F$22</c:f>
              <c:numCache>
                <c:formatCode>General</c:formatCode>
                <c:ptCount val="21"/>
                <c:pt idx="0">
                  <c:v>730</c:v>
                </c:pt>
                <c:pt idx="1">
                  <c:v>782</c:v>
                </c:pt>
                <c:pt idx="2">
                  <c:v>957</c:v>
                </c:pt>
                <c:pt idx="3">
                  <c:v>1295</c:v>
                </c:pt>
                <c:pt idx="4">
                  <c:v>1400</c:v>
                </c:pt>
                <c:pt idx="5">
                  <c:v>1664</c:v>
                </c:pt>
                <c:pt idx="6">
                  <c:v>1742</c:v>
                </c:pt>
                <c:pt idx="7">
                  <c:v>2707</c:v>
                </c:pt>
                <c:pt idx="8">
                  <c:v>2213</c:v>
                </c:pt>
                <c:pt idx="9">
                  <c:v>2306</c:v>
                </c:pt>
                <c:pt idx="10">
                  <c:v>2946</c:v>
                </c:pt>
                <c:pt idx="11">
                  <c:v>3007</c:v>
                </c:pt>
                <c:pt idx="12">
                  <c:v>2666</c:v>
                </c:pt>
                <c:pt idx="13">
                  <c:v>2628</c:v>
                </c:pt>
                <c:pt idx="14">
                  <c:v>3105</c:v>
                </c:pt>
                <c:pt idx="15">
                  <c:v>5544</c:v>
                </c:pt>
                <c:pt idx="16">
                  <c:v>9580</c:v>
                </c:pt>
                <c:pt idx="17">
                  <c:v>19413</c:v>
                </c:pt>
                <c:pt idx="18">
                  <c:v>28466</c:v>
                </c:pt>
                <c:pt idx="19">
                  <c:v>31335</c:v>
                </c:pt>
                <c:pt idx="20">
                  <c:v>36359</c:v>
                </c:pt>
              </c:numCache>
            </c:numRef>
          </c:val>
          <c:smooth val="0"/>
          <c:extLst>
            <c:ext xmlns:c16="http://schemas.microsoft.com/office/drawing/2014/chart" uri="{C3380CC4-5D6E-409C-BE32-E72D297353CC}">
              <c16:uniqueId val="{00000005-69FD-4189-B1C8-C664A71CCE5A}"/>
            </c:ext>
          </c:extLst>
        </c:ser>
        <c:ser>
          <c:idx val="0"/>
          <c:order val="3"/>
          <c:tx>
            <c:strRef>
              <c:f>Sheet1!$G$1</c:f>
              <c:strCache>
                <c:ptCount val="1"/>
                <c:pt idx="0">
                  <c:v>Stimulants (predominantly cocaine and methamphetamine)</c:v>
                </c:pt>
              </c:strCache>
            </c:strRef>
          </c:tx>
          <c:spPr>
            <a:ln w="57150" cap="rnd" cmpd="sng" algn="ctr">
              <a:solidFill>
                <a:srgbClr val="20558A"/>
              </a:solidFill>
              <a:prstDash val="solid"/>
              <a:round/>
            </a:ln>
            <a:effectLst/>
          </c:spPr>
          <c:marker>
            <c:symbol val="none"/>
          </c:marker>
          <c:dPt>
            <c:idx val="18"/>
            <c:bubble3D val="0"/>
            <c:spPr>
              <a:ln w="57150" cap="rnd" cmpd="sng" algn="ctr">
                <a:solidFill>
                  <a:srgbClr val="20558A"/>
                </a:solidFill>
                <a:prstDash val="solid"/>
                <a:round/>
              </a:ln>
              <a:effectLst/>
            </c:spPr>
            <c:extLst>
              <c:ext xmlns:c16="http://schemas.microsoft.com/office/drawing/2014/chart" uri="{C3380CC4-5D6E-409C-BE32-E72D297353CC}">
                <c16:uniqueId val="{00000007-69FD-4189-B1C8-C664A71CCE5A}"/>
              </c:ext>
            </c:extLst>
          </c:dPt>
          <c:dLbls>
            <c:dLbl>
              <c:idx val="20"/>
              <c:layout>
                <c:manualLayout>
                  <c:x val="0"/>
                  <c:y val="4.9382716049382741E-2"/>
                </c:manualLayout>
              </c:layout>
              <c:tx>
                <c:rich>
                  <a:bodyPr/>
                  <a:lstStyle/>
                  <a:p>
                    <a:r>
                      <a:rPr lang="en-US" dirty="0"/>
                      <a:t>Stimulants,</a:t>
                    </a:r>
                    <a:r>
                      <a:rPr lang="en-US" baseline="0" dirty="0"/>
                      <a:t> 30,231</a:t>
                    </a:r>
                    <a:endParaRPr lang="en-US" dirty="0"/>
                  </a:p>
                </c:rich>
              </c:tx>
              <c:showLegendKey val="1"/>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9FD-4189-B1C8-C664A71CCE5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1"/>
            <c:showVal val="0"/>
            <c:showCatName val="0"/>
            <c:showSerName val="0"/>
            <c:showPercent val="0"/>
            <c:showBubbleSize val="0"/>
            <c:extLst>
              <c:ext xmlns:c15="http://schemas.microsoft.com/office/drawing/2012/chart" uri="{CE6537A1-D6FC-4f65-9D91-7224C49458BB}">
                <c15:showLeaderLines val="0"/>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Sheet1!$G$2:$G$22</c:f>
              <c:numCache>
                <c:formatCode>General</c:formatCode>
                <c:ptCount val="21"/>
                <c:pt idx="0">
                  <c:v>4271</c:v>
                </c:pt>
                <c:pt idx="1">
                  <c:v>4017</c:v>
                </c:pt>
                <c:pt idx="2">
                  <c:v>4308</c:v>
                </c:pt>
                <c:pt idx="3">
                  <c:v>5423</c:v>
                </c:pt>
                <c:pt idx="4">
                  <c:v>6215</c:v>
                </c:pt>
                <c:pt idx="5">
                  <c:v>6591</c:v>
                </c:pt>
                <c:pt idx="6">
                  <c:v>7606</c:v>
                </c:pt>
                <c:pt idx="7">
                  <c:v>8668</c:v>
                </c:pt>
                <c:pt idx="8">
                  <c:v>7697</c:v>
                </c:pt>
                <c:pt idx="9">
                  <c:v>6320</c:v>
                </c:pt>
                <c:pt idx="10">
                  <c:v>5824</c:v>
                </c:pt>
                <c:pt idx="11">
                  <c:v>5914</c:v>
                </c:pt>
                <c:pt idx="12">
                  <c:v>6765</c:v>
                </c:pt>
                <c:pt idx="13">
                  <c:v>6879</c:v>
                </c:pt>
                <c:pt idx="14">
                  <c:v>8338</c:v>
                </c:pt>
                <c:pt idx="15">
                  <c:v>9395</c:v>
                </c:pt>
                <c:pt idx="16">
                  <c:v>12122</c:v>
                </c:pt>
                <c:pt idx="17">
                  <c:v>17258</c:v>
                </c:pt>
                <c:pt idx="18">
                  <c:v>23139</c:v>
                </c:pt>
                <c:pt idx="19">
                  <c:v>25877</c:v>
                </c:pt>
                <c:pt idx="20">
                  <c:v>30231</c:v>
                </c:pt>
              </c:numCache>
            </c:numRef>
          </c:val>
          <c:smooth val="0"/>
          <c:extLst>
            <c:ext xmlns:c16="http://schemas.microsoft.com/office/drawing/2014/chart" uri="{C3380CC4-5D6E-409C-BE32-E72D297353CC}">
              <c16:uniqueId val="{00000009-69FD-4189-B1C8-C664A71CCE5A}"/>
            </c:ext>
          </c:extLst>
        </c:ser>
        <c:dLbls>
          <c:showLegendKey val="0"/>
          <c:showVal val="0"/>
          <c:showCatName val="0"/>
          <c:showSerName val="0"/>
          <c:showPercent val="0"/>
          <c:showBubbleSize val="0"/>
        </c:dLbls>
        <c:smooth val="0"/>
        <c:axId val="221578184"/>
        <c:axId val="1"/>
      </c:lineChart>
      <c:catAx>
        <c:axId val="221578184"/>
        <c:scaling>
          <c:orientation val="minMax"/>
        </c:scaling>
        <c:delete val="0"/>
        <c:axPos val="b"/>
        <c:numFmt formatCode="General" sourceLinked="1"/>
        <c:majorTickMark val="none"/>
        <c:minorTickMark val="none"/>
        <c:tickLblPos val="nextTo"/>
        <c:spPr>
          <a:noFill/>
          <a:ln w="9641" cap="flat" cmpd="sng" algn="ctr">
            <a:solidFill>
              <a:schemeClr val="tx1">
                <a:lumMod val="15000"/>
                <a:lumOff val="85000"/>
              </a:schemeClr>
            </a:solidFill>
            <a:prstDash val="solid"/>
            <a:round/>
          </a:ln>
          <a:effectLst/>
        </c:spPr>
        <c:txPr>
          <a:bodyPr rot="-276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1"/>
        <c:crosses val="autoZero"/>
        <c:auto val="1"/>
        <c:lblAlgn val="ctr"/>
        <c:lblOffset val="100"/>
        <c:noMultiLvlLbl val="0"/>
      </c:catAx>
      <c:valAx>
        <c:axId val="1"/>
        <c:scaling>
          <c:orientation val="minMax"/>
          <c:min val="0"/>
        </c:scaling>
        <c:delete val="0"/>
        <c:axPos val="l"/>
        <c:numFmt formatCode="#,##0" sourceLinked="0"/>
        <c:majorTickMark val="none"/>
        <c:minorTickMark val="none"/>
        <c:tickLblPos val="nextTo"/>
        <c:spPr>
          <a:noFill/>
          <a:ln w="6427"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21578184"/>
        <c:crosses val="autoZero"/>
        <c:crossBetween val="between"/>
      </c:valAx>
      <c:spPr>
        <a:noFill/>
        <a:ln w="25710">
          <a:noFill/>
        </a:ln>
        <a:effectLst/>
      </c:spPr>
    </c:plotArea>
    <c:plotVisOnly val="1"/>
    <c:dispBlanksAs val="gap"/>
    <c:showDLblsOverMax val="0"/>
  </c:chart>
  <c:spPr>
    <a:noFill/>
    <a:ln w="6350" cap="flat" cmpd="sng" algn="ctr">
      <a:noFill/>
      <a:prstDash val="solid"/>
      <a:miter lim="800000"/>
    </a:ln>
    <a:effectLst/>
  </c:spPr>
  <c:txPr>
    <a:bodyPr/>
    <a:lstStyle/>
    <a:p>
      <a:pPr>
        <a:defRPr sz="1600" b="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82763297654439"/>
          <c:y val="4.2752788843939377E-2"/>
          <c:w val="0.70544861103304735"/>
          <c:h val="0.69912412037869032"/>
        </c:manualLayout>
      </c:layout>
      <c:lineChart>
        <c:grouping val="standard"/>
        <c:varyColors val="0"/>
        <c:ser>
          <c:idx val="1"/>
          <c:order val="0"/>
          <c:tx>
            <c:strRef>
              <c:f>Sheet1!$B$1</c:f>
              <c:strCache>
                <c:ptCount val="1"/>
                <c:pt idx="0">
                  <c:v>White (NH)</c:v>
                </c:pt>
              </c:strCache>
            </c:strRef>
          </c:tx>
          <c:spPr>
            <a:ln w="57150" cap="rnd">
              <a:solidFill>
                <a:schemeClr val="accent2"/>
              </a:solidFill>
              <a:round/>
            </a:ln>
            <a:effectLst/>
          </c:spPr>
          <c:marker>
            <c:symbol val="none"/>
          </c:marker>
          <c:dLbls>
            <c:dLbl>
              <c:idx val="19"/>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8698-7B4B-88D8-50D52A4F347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cat>
          <c:val>
            <c:numRef>
              <c:f>Sheet1!$B$2:$B$21</c:f>
              <c:numCache>
                <c:formatCode>0.0</c:formatCode>
                <c:ptCount val="20"/>
                <c:pt idx="0">
                  <c:v>0.2</c:v>
                </c:pt>
                <c:pt idx="1">
                  <c:v>0.2</c:v>
                </c:pt>
                <c:pt idx="2">
                  <c:v>0.2</c:v>
                </c:pt>
                <c:pt idx="3">
                  <c:v>0.4</c:v>
                </c:pt>
                <c:pt idx="4">
                  <c:v>0.5</c:v>
                </c:pt>
                <c:pt idx="5">
                  <c:v>0.5</c:v>
                </c:pt>
                <c:pt idx="6">
                  <c:v>0.6</c:v>
                </c:pt>
                <c:pt idx="7">
                  <c:v>0.6</c:v>
                </c:pt>
                <c:pt idx="8">
                  <c:v>0.6</c:v>
                </c:pt>
                <c:pt idx="9">
                  <c:v>0.5</c:v>
                </c:pt>
                <c:pt idx="10">
                  <c:v>0.6</c:v>
                </c:pt>
                <c:pt idx="11">
                  <c:v>0.7</c:v>
                </c:pt>
                <c:pt idx="12">
                  <c:v>0.9</c:v>
                </c:pt>
                <c:pt idx="13">
                  <c:v>1</c:v>
                </c:pt>
                <c:pt idx="14">
                  <c:v>1.4</c:v>
                </c:pt>
                <c:pt idx="15">
                  <c:v>1.7</c:v>
                </c:pt>
                <c:pt idx="16">
                  <c:v>2.2000000000000002</c:v>
                </c:pt>
                <c:pt idx="17">
                  <c:v>3</c:v>
                </c:pt>
                <c:pt idx="18">
                  <c:v>4.2</c:v>
                </c:pt>
                <c:pt idx="19">
                  <c:v>5</c:v>
                </c:pt>
              </c:numCache>
            </c:numRef>
          </c:val>
          <c:smooth val="0"/>
          <c:extLst>
            <c:ext xmlns:c16="http://schemas.microsoft.com/office/drawing/2014/chart" uri="{C3380CC4-5D6E-409C-BE32-E72D297353CC}">
              <c16:uniqueId val="{00000001-8698-7B4B-88D8-50D52A4F347C}"/>
            </c:ext>
          </c:extLst>
        </c:ser>
        <c:ser>
          <c:idx val="2"/>
          <c:order val="1"/>
          <c:tx>
            <c:strRef>
              <c:f>Sheet1!$C$1</c:f>
              <c:strCache>
                <c:ptCount val="1"/>
                <c:pt idx="0">
                  <c:v>Black (NH)</c:v>
                </c:pt>
              </c:strCache>
            </c:strRef>
          </c:tx>
          <c:spPr>
            <a:ln w="57150" cap="rnd">
              <a:solidFill>
                <a:schemeClr val="tx1"/>
              </a:solidFill>
              <a:round/>
            </a:ln>
            <a:effectLst/>
          </c:spPr>
          <c:marker>
            <c:symbol val="none"/>
          </c:marker>
          <c:dLbls>
            <c:dLbl>
              <c:idx val="19"/>
              <c:layout>
                <c:manualLayout>
                  <c:x val="0"/>
                  <c:y val="2.165960682867632E-3"/>
                </c:manualLayout>
              </c:layout>
              <c:showLegendKey val="0"/>
              <c:showVal val="1"/>
              <c:showCatName val="0"/>
              <c:showSerName val="1"/>
              <c:showPercent val="0"/>
              <c:showBubbleSize val="0"/>
              <c:extLst>
                <c:ext xmlns:c15="http://schemas.microsoft.com/office/drawing/2012/chart" uri="{CE6537A1-D6FC-4f65-9D91-7224C49458BB}">
                  <c15:layout>
                    <c:manualLayout>
                      <c:w val="0.23005598266231281"/>
                      <c:h val="8.6161915964477559E-2"/>
                    </c:manualLayout>
                  </c15:layout>
                </c:ext>
                <c:ext xmlns:c16="http://schemas.microsoft.com/office/drawing/2014/chart" uri="{C3380CC4-5D6E-409C-BE32-E72D297353CC}">
                  <c16:uniqueId val="{00000002-8698-7B4B-88D8-50D52A4F347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cat>
          <c:val>
            <c:numRef>
              <c:f>Sheet1!$C$2:$C$21</c:f>
              <c:numCache>
                <c:formatCode>General</c:formatCode>
                <c:ptCount val="20"/>
                <c:pt idx="0" formatCode="0.0">
                  <c:v>0.1</c:v>
                </c:pt>
                <c:pt idx="3" formatCode="0.0">
                  <c:v>0.1</c:v>
                </c:pt>
                <c:pt idx="4" formatCode="0.0">
                  <c:v>0.1</c:v>
                </c:pt>
                <c:pt idx="5" formatCode="0.0">
                  <c:v>0.1</c:v>
                </c:pt>
                <c:pt idx="6" formatCode="0.0">
                  <c:v>0.2</c:v>
                </c:pt>
                <c:pt idx="7" formatCode="0.0">
                  <c:v>0.2</c:v>
                </c:pt>
                <c:pt idx="8" formatCode="0.0">
                  <c:v>0.2</c:v>
                </c:pt>
                <c:pt idx="9" formatCode="0.0">
                  <c:v>0.2</c:v>
                </c:pt>
                <c:pt idx="10" formatCode="0.0">
                  <c:v>0.1</c:v>
                </c:pt>
                <c:pt idx="11" formatCode="0.0">
                  <c:v>0.2</c:v>
                </c:pt>
                <c:pt idx="12" formatCode="0.0">
                  <c:v>0.2</c:v>
                </c:pt>
                <c:pt idx="13" formatCode="0.0">
                  <c:v>0.3</c:v>
                </c:pt>
                <c:pt idx="14" formatCode="0.0">
                  <c:v>0.4</c:v>
                </c:pt>
                <c:pt idx="15" formatCode="0.0">
                  <c:v>0.5</c:v>
                </c:pt>
                <c:pt idx="16" formatCode="0.0">
                  <c:v>0.8</c:v>
                </c:pt>
                <c:pt idx="17" formatCode="0.0">
                  <c:v>1.2</c:v>
                </c:pt>
                <c:pt idx="18" formatCode="0.0">
                  <c:v>1.6</c:v>
                </c:pt>
                <c:pt idx="19" formatCode="0.0">
                  <c:v>2.2000000000000002</c:v>
                </c:pt>
              </c:numCache>
            </c:numRef>
          </c:val>
          <c:smooth val="0"/>
          <c:extLst>
            <c:ext xmlns:c16="http://schemas.microsoft.com/office/drawing/2014/chart" uri="{C3380CC4-5D6E-409C-BE32-E72D297353CC}">
              <c16:uniqueId val="{00000003-8698-7B4B-88D8-50D52A4F347C}"/>
            </c:ext>
          </c:extLst>
        </c:ser>
        <c:ser>
          <c:idx val="3"/>
          <c:order val="2"/>
          <c:tx>
            <c:strRef>
              <c:f>Sheet1!$D$1</c:f>
              <c:strCache>
                <c:ptCount val="1"/>
                <c:pt idx="0">
                  <c:v>Asian or PI (NH)</c:v>
                </c:pt>
              </c:strCache>
            </c:strRef>
          </c:tx>
          <c:spPr>
            <a:ln w="57150" cap="rnd">
              <a:solidFill>
                <a:srgbClr val="C0143C"/>
              </a:solidFill>
              <a:round/>
            </a:ln>
            <a:effectLst/>
          </c:spPr>
          <c:marker>
            <c:symbol val="none"/>
          </c:marker>
          <c:dLbls>
            <c:dLbl>
              <c:idx val="19"/>
              <c:layout>
                <c:manualLayout>
                  <c:x val="-1.969909706784369E-3"/>
                  <c:y val="1.2995764097206189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8698-7B4B-88D8-50D52A4F347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cat>
          <c:val>
            <c:numRef>
              <c:f>Sheet1!$D$2:$D$21</c:f>
              <c:numCache>
                <c:formatCode>General</c:formatCode>
                <c:ptCount val="20"/>
                <c:pt idx="2" formatCode="0.0">
                  <c:v>0.2</c:v>
                </c:pt>
                <c:pt idx="3" formatCode="0.0">
                  <c:v>0.2</c:v>
                </c:pt>
                <c:pt idx="4" formatCode="0.0">
                  <c:v>0.3</c:v>
                </c:pt>
                <c:pt idx="5" formatCode="0.0">
                  <c:v>0.2</c:v>
                </c:pt>
                <c:pt idx="6" formatCode="0.0">
                  <c:v>0.3</c:v>
                </c:pt>
                <c:pt idx="7" formatCode="0.0">
                  <c:v>0.3</c:v>
                </c:pt>
                <c:pt idx="8" formatCode="0.0">
                  <c:v>0.2</c:v>
                </c:pt>
                <c:pt idx="9" formatCode="0.0">
                  <c:v>0.3</c:v>
                </c:pt>
                <c:pt idx="10" formatCode="0.0">
                  <c:v>0.4</c:v>
                </c:pt>
                <c:pt idx="11" formatCode="0.0">
                  <c:v>0.4</c:v>
                </c:pt>
                <c:pt idx="12" formatCode="0.0">
                  <c:v>0.4</c:v>
                </c:pt>
                <c:pt idx="13" formatCode="0.0">
                  <c:v>0.4</c:v>
                </c:pt>
                <c:pt idx="14" formatCode="0.0">
                  <c:v>0.5</c:v>
                </c:pt>
                <c:pt idx="15" formatCode="0.0">
                  <c:v>0.5</c:v>
                </c:pt>
                <c:pt idx="16" formatCode="0.0">
                  <c:v>0.7</c:v>
                </c:pt>
                <c:pt idx="17" formatCode="0.0">
                  <c:v>0.8</c:v>
                </c:pt>
                <c:pt idx="18" formatCode="0.0">
                  <c:v>1</c:v>
                </c:pt>
                <c:pt idx="19" formatCode="0.0">
                  <c:v>1.3</c:v>
                </c:pt>
              </c:numCache>
            </c:numRef>
          </c:val>
          <c:smooth val="0"/>
          <c:extLst>
            <c:ext xmlns:c16="http://schemas.microsoft.com/office/drawing/2014/chart" uri="{C3380CC4-5D6E-409C-BE32-E72D297353CC}">
              <c16:uniqueId val="{00000005-8698-7B4B-88D8-50D52A4F347C}"/>
            </c:ext>
          </c:extLst>
        </c:ser>
        <c:ser>
          <c:idx val="4"/>
          <c:order val="3"/>
          <c:tx>
            <c:strRef>
              <c:f>Sheet1!$E$1</c:f>
              <c:strCache>
                <c:ptCount val="1"/>
                <c:pt idx="0">
                  <c:v>Hispanic</c:v>
                </c:pt>
              </c:strCache>
            </c:strRef>
          </c:tx>
          <c:spPr>
            <a:ln w="57150" cap="rnd">
              <a:solidFill>
                <a:schemeClr val="accent5"/>
              </a:solidFill>
              <a:round/>
            </a:ln>
            <a:effectLst/>
          </c:spPr>
          <c:marker>
            <c:symbol val="none"/>
          </c:marker>
          <c:dLbls>
            <c:dLbl>
              <c:idx val="19"/>
              <c:layout>
                <c:manualLayout>
                  <c:x val="-1.3789367947490583E-2"/>
                  <c:y val="-2.5340716701040714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8698-7B4B-88D8-50D52A4F347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cat>
          <c:val>
            <c:numRef>
              <c:f>Sheet1!$E$2:$E$21</c:f>
              <c:numCache>
                <c:formatCode>0.0</c:formatCode>
                <c:ptCount val="20"/>
                <c:pt idx="0">
                  <c:v>0.2</c:v>
                </c:pt>
                <c:pt idx="1">
                  <c:v>0.2</c:v>
                </c:pt>
                <c:pt idx="2">
                  <c:v>0.2</c:v>
                </c:pt>
                <c:pt idx="3">
                  <c:v>0.3</c:v>
                </c:pt>
                <c:pt idx="4">
                  <c:v>0.4</c:v>
                </c:pt>
                <c:pt idx="5">
                  <c:v>0.4</c:v>
                </c:pt>
                <c:pt idx="6">
                  <c:v>0.5</c:v>
                </c:pt>
                <c:pt idx="7">
                  <c:v>0.5</c:v>
                </c:pt>
                <c:pt idx="8">
                  <c:v>0.4</c:v>
                </c:pt>
                <c:pt idx="9">
                  <c:v>0.4</c:v>
                </c:pt>
                <c:pt idx="10">
                  <c:v>0.4</c:v>
                </c:pt>
                <c:pt idx="11">
                  <c:v>0.5</c:v>
                </c:pt>
                <c:pt idx="12">
                  <c:v>0.5</c:v>
                </c:pt>
                <c:pt idx="13">
                  <c:v>0.6</c:v>
                </c:pt>
                <c:pt idx="14">
                  <c:v>0.9</c:v>
                </c:pt>
                <c:pt idx="15">
                  <c:v>1</c:v>
                </c:pt>
                <c:pt idx="16">
                  <c:v>1.4</c:v>
                </c:pt>
                <c:pt idx="17">
                  <c:v>1.5</c:v>
                </c:pt>
                <c:pt idx="18">
                  <c:v>2</c:v>
                </c:pt>
                <c:pt idx="19">
                  <c:v>2.5</c:v>
                </c:pt>
              </c:numCache>
            </c:numRef>
          </c:val>
          <c:smooth val="0"/>
          <c:extLst>
            <c:ext xmlns:c16="http://schemas.microsoft.com/office/drawing/2014/chart" uri="{C3380CC4-5D6E-409C-BE32-E72D297353CC}">
              <c16:uniqueId val="{00000007-8698-7B4B-88D8-50D52A4F347C}"/>
            </c:ext>
          </c:extLst>
        </c:ser>
        <c:ser>
          <c:idx val="5"/>
          <c:order val="4"/>
          <c:tx>
            <c:strRef>
              <c:f>Sheet1!$F$1</c:f>
              <c:strCache>
                <c:ptCount val="1"/>
                <c:pt idx="0">
                  <c:v>AI/AN (NH)</c:v>
                </c:pt>
              </c:strCache>
            </c:strRef>
          </c:tx>
          <c:spPr>
            <a:ln w="57150" cap="rnd">
              <a:solidFill>
                <a:srgbClr val="00B050"/>
              </a:solidFill>
              <a:round/>
            </a:ln>
            <a:effectLst/>
          </c:spPr>
          <c:marker>
            <c:symbol val="none"/>
          </c:marker>
          <c:dLbls>
            <c:dLbl>
              <c:idx val="19"/>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8698-7B4B-88D8-50D52A4F347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cat>
          <c:val>
            <c:numRef>
              <c:f>Sheet1!$F$2:$F$21</c:f>
              <c:numCache>
                <c:formatCode>General</c:formatCode>
                <c:ptCount val="20"/>
                <c:pt idx="5" formatCode="0.0">
                  <c:v>1.3</c:v>
                </c:pt>
                <c:pt idx="6" formatCode="0.0">
                  <c:v>1.5</c:v>
                </c:pt>
                <c:pt idx="7" formatCode="0.0">
                  <c:v>1.2</c:v>
                </c:pt>
                <c:pt idx="8" formatCode="0.0">
                  <c:v>0.9</c:v>
                </c:pt>
                <c:pt idx="9" formatCode="0.0">
                  <c:v>1.1000000000000001</c:v>
                </c:pt>
                <c:pt idx="10" formatCode="0.0">
                  <c:v>1.2</c:v>
                </c:pt>
                <c:pt idx="11" formatCode="0.0">
                  <c:v>1.5</c:v>
                </c:pt>
                <c:pt idx="12" formatCode="0.0">
                  <c:v>2.4</c:v>
                </c:pt>
                <c:pt idx="13" formatCode="0.0">
                  <c:v>2.6</c:v>
                </c:pt>
                <c:pt idx="14" formatCode="0.0">
                  <c:v>3.5</c:v>
                </c:pt>
                <c:pt idx="15" formatCode="0.0">
                  <c:v>4.5</c:v>
                </c:pt>
                <c:pt idx="16" formatCode="0.0">
                  <c:v>5.4</c:v>
                </c:pt>
                <c:pt idx="17" formatCode="0.0">
                  <c:v>6.9</c:v>
                </c:pt>
                <c:pt idx="18" formatCode="0.0">
                  <c:v>8.5</c:v>
                </c:pt>
                <c:pt idx="19" formatCode="0.0">
                  <c:v>10.8</c:v>
                </c:pt>
              </c:numCache>
            </c:numRef>
          </c:val>
          <c:smooth val="0"/>
          <c:extLst>
            <c:ext xmlns:c16="http://schemas.microsoft.com/office/drawing/2014/chart" uri="{C3380CC4-5D6E-409C-BE32-E72D297353CC}">
              <c16:uniqueId val="{00000009-8698-7B4B-88D8-50D52A4F347C}"/>
            </c:ext>
          </c:extLst>
        </c:ser>
        <c:ser>
          <c:idx val="0"/>
          <c:order val="5"/>
          <c:tx>
            <c:strRef>
              <c:f>Sheet1!$G$1</c:f>
              <c:strCache>
                <c:ptCount val="1"/>
                <c:pt idx="0">
                  <c:v>U.S.</c:v>
                </c:pt>
              </c:strCache>
            </c:strRef>
          </c:tx>
          <c:spPr>
            <a:ln w="38100" cap="rnd">
              <a:solidFill>
                <a:schemeClr val="tx1"/>
              </a:solidFill>
              <a:prstDash val="sysDot"/>
              <a:round/>
            </a:ln>
            <a:effectLst/>
          </c:spPr>
          <c:marker>
            <c:symbol val="none"/>
          </c:marker>
          <c:dLbls>
            <c:dLbl>
              <c:idx val="19"/>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8698-7B4B-88D8-50D52A4F347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cat>
          <c:val>
            <c:numRef>
              <c:f>Sheet1!$G$2:$G$21</c:f>
              <c:numCache>
                <c:formatCode>0.0</c:formatCode>
                <c:ptCount val="20"/>
                <c:pt idx="0">
                  <c:v>0.2</c:v>
                </c:pt>
                <c:pt idx="1">
                  <c:v>0.2</c:v>
                </c:pt>
                <c:pt idx="2">
                  <c:v>0.2</c:v>
                </c:pt>
                <c:pt idx="3">
                  <c:v>0.3</c:v>
                </c:pt>
                <c:pt idx="4">
                  <c:v>0.4</c:v>
                </c:pt>
                <c:pt idx="5">
                  <c:v>0.4</c:v>
                </c:pt>
                <c:pt idx="6">
                  <c:v>0.5</c:v>
                </c:pt>
                <c:pt idx="7">
                  <c:v>0.5</c:v>
                </c:pt>
                <c:pt idx="8">
                  <c:v>0.4</c:v>
                </c:pt>
                <c:pt idx="9">
                  <c:v>0.4</c:v>
                </c:pt>
                <c:pt idx="10">
                  <c:v>0.5</c:v>
                </c:pt>
                <c:pt idx="11">
                  <c:v>0.6</c:v>
                </c:pt>
                <c:pt idx="12">
                  <c:v>0.7</c:v>
                </c:pt>
                <c:pt idx="13">
                  <c:v>0.8</c:v>
                </c:pt>
                <c:pt idx="14">
                  <c:v>1.2</c:v>
                </c:pt>
                <c:pt idx="15">
                  <c:v>1.4</c:v>
                </c:pt>
                <c:pt idx="16">
                  <c:v>1.8</c:v>
                </c:pt>
                <c:pt idx="17">
                  <c:v>2.4</c:v>
                </c:pt>
                <c:pt idx="18">
                  <c:v>3.2</c:v>
                </c:pt>
                <c:pt idx="19">
                  <c:v>3.9</c:v>
                </c:pt>
              </c:numCache>
            </c:numRef>
          </c:val>
          <c:smooth val="0"/>
          <c:extLst>
            <c:ext xmlns:c16="http://schemas.microsoft.com/office/drawing/2014/chart" uri="{C3380CC4-5D6E-409C-BE32-E72D297353CC}">
              <c16:uniqueId val="{0000000B-8698-7B4B-88D8-50D52A4F347C}"/>
            </c:ext>
          </c:extLst>
        </c:ser>
        <c:dLbls>
          <c:showLegendKey val="0"/>
          <c:showVal val="0"/>
          <c:showCatName val="0"/>
          <c:showSerName val="0"/>
          <c:showPercent val="0"/>
          <c:showBubbleSize val="0"/>
        </c:dLbls>
        <c:smooth val="0"/>
        <c:axId val="676249040"/>
        <c:axId val="676251336"/>
      </c:lineChart>
      <c:catAx>
        <c:axId val="676249040"/>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76251336"/>
        <c:crosses val="autoZero"/>
        <c:auto val="1"/>
        <c:lblAlgn val="ctr"/>
        <c:lblOffset val="100"/>
        <c:noMultiLvlLbl val="0"/>
      </c:catAx>
      <c:valAx>
        <c:axId val="676251336"/>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Age-Adjusted Rate/100K Population</a:t>
                </a:r>
              </a:p>
            </c:rich>
          </c:tx>
          <c:layout>
            <c:manualLayout>
              <c:xMode val="edge"/>
              <c:yMode val="edge"/>
              <c:x val="9.5826025020024838E-3"/>
              <c:y val="0.1223453977343369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76249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75461541883536"/>
          <c:y val="0.25007030371203598"/>
          <c:w val="0.71873824365704286"/>
          <c:h val="0.64677259092613415"/>
        </c:manualLayout>
      </c:layout>
      <c:barChart>
        <c:barDir val="col"/>
        <c:grouping val="clustered"/>
        <c:varyColors val="0"/>
        <c:ser>
          <c:idx val="0"/>
          <c:order val="0"/>
          <c:tx>
            <c:strRef>
              <c:f>Sheet1!$B$1</c:f>
              <c:strCache>
                <c:ptCount val="1"/>
                <c:pt idx="0">
                  <c:v>FY14</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Cocaine</c:v>
                </c:pt>
                <c:pt idx="1">
                  <c:v>Methamphetamine</c:v>
                </c:pt>
              </c:strCache>
            </c:strRef>
          </c:cat>
          <c:val>
            <c:numRef>
              <c:f>Sheet1!$B$2:$B$3</c:f>
              <c:numCache>
                <c:formatCode>General</c:formatCode>
                <c:ptCount val="2"/>
                <c:pt idx="0">
                  <c:v>246709</c:v>
                </c:pt>
                <c:pt idx="1">
                  <c:v>8674</c:v>
                </c:pt>
              </c:numCache>
            </c:numRef>
          </c:val>
          <c:extLst>
            <c:ext xmlns:c16="http://schemas.microsoft.com/office/drawing/2014/chart" uri="{C3380CC4-5D6E-409C-BE32-E72D297353CC}">
              <c16:uniqueId val="{00000000-896F-4512-BFD6-55F676CAA15A}"/>
            </c:ext>
          </c:extLst>
        </c:ser>
        <c:ser>
          <c:idx val="1"/>
          <c:order val="1"/>
          <c:tx>
            <c:strRef>
              <c:f>Sheet1!$C$1</c:f>
              <c:strCache>
                <c:ptCount val="1"/>
                <c:pt idx="0">
                  <c:v>FY15</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Cocaine</c:v>
                </c:pt>
                <c:pt idx="1">
                  <c:v>Methamphetamine</c:v>
                </c:pt>
              </c:strCache>
            </c:strRef>
          </c:cat>
          <c:val>
            <c:numRef>
              <c:f>Sheet1!$C$2:$C$3</c:f>
              <c:numCache>
                <c:formatCode>General</c:formatCode>
                <c:ptCount val="2"/>
                <c:pt idx="0">
                  <c:v>70145</c:v>
                </c:pt>
                <c:pt idx="1">
                  <c:v>207347</c:v>
                </c:pt>
              </c:numCache>
            </c:numRef>
          </c:val>
          <c:extLst>
            <c:ext xmlns:c16="http://schemas.microsoft.com/office/drawing/2014/chart" uri="{C3380CC4-5D6E-409C-BE32-E72D297353CC}">
              <c16:uniqueId val="{00000001-896F-4512-BFD6-55F676CAA15A}"/>
            </c:ext>
          </c:extLst>
        </c:ser>
        <c:ser>
          <c:idx val="2"/>
          <c:order val="2"/>
          <c:tx>
            <c:strRef>
              <c:f>Sheet1!$D$1</c:f>
              <c:strCache>
                <c:ptCount val="1"/>
                <c:pt idx="0">
                  <c:v>FY16</c:v>
                </c:pt>
              </c:strCache>
            </c:strRef>
          </c:tx>
          <c:spPr>
            <a:solidFill>
              <a:srgbClr val="FF9966"/>
            </a:solidFill>
            <a:ln>
              <a:noFill/>
            </a:ln>
            <a:effectLst/>
          </c:spPr>
          <c:invertIfNegative val="0"/>
          <c:cat>
            <c:strRef>
              <c:f>Sheet1!$A$2:$A$3</c:f>
              <c:strCache>
                <c:ptCount val="2"/>
                <c:pt idx="0">
                  <c:v>Cocaine</c:v>
                </c:pt>
                <c:pt idx="1">
                  <c:v>Methamphetamine</c:v>
                </c:pt>
              </c:strCache>
            </c:strRef>
          </c:cat>
          <c:val>
            <c:numRef>
              <c:f>Sheet1!$D$2:$D$3</c:f>
              <c:numCache>
                <c:formatCode>General</c:formatCode>
                <c:ptCount val="2"/>
                <c:pt idx="0">
                  <c:v>285276</c:v>
                </c:pt>
                <c:pt idx="1">
                  <c:v>90164</c:v>
                </c:pt>
              </c:numCache>
            </c:numRef>
          </c:val>
          <c:extLst>
            <c:ext xmlns:c16="http://schemas.microsoft.com/office/drawing/2014/chart" uri="{C3380CC4-5D6E-409C-BE32-E72D297353CC}">
              <c16:uniqueId val="{00000002-896F-4512-BFD6-55F676CAA15A}"/>
            </c:ext>
          </c:extLst>
        </c:ser>
        <c:ser>
          <c:idx val="3"/>
          <c:order val="3"/>
          <c:tx>
            <c:strRef>
              <c:f>Sheet1!$E$1</c:f>
              <c:strCache>
                <c:ptCount val="1"/>
                <c:pt idx="0">
                  <c:v>FY17</c:v>
                </c:pt>
              </c:strCache>
            </c:strRef>
          </c:tx>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Cocaine</c:v>
                </c:pt>
                <c:pt idx="1">
                  <c:v>Methamphetamine</c:v>
                </c:pt>
              </c:strCache>
            </c:strRef>
          </c:cat>
          <c:val>
            <c:numRef>
              <c:f>Sheet1!$E$2:$E$3</c:f>
              <c:numCache>
                <c:formatCode>General</c:formatCode>
                <c:ptCount val="2"/>
                <c:pt idx="0">
                  <c:v>73117</c:v>
                </c:pt>
                <c:pt idx="1">
                  <c:v>63308</c:v>
                </c:pt>
              </c:numCache>
            </c:numRef>
          </c:val>
          <c:extLst>
            <c:ext xmlns:c16="http://schemas.microsoft.com/office/drawing/2014/chart" uri="{C3380CC4-5D6E-409C-BE32-E72D297353CC}">
              <c16:uniqueId val="{00000003-896F-4512-BFD6-55F676CAA15A}"/>
            </c:ext>
          </c:extLst>
        </c:ser>
        <c:ser>
          <c:idx val="4"/>
          <c:order val="4"/>
          <c:tx>
            <c:strRef>
              <c:f>Sheet1!$F$1</c:f>
              <c:strCache>
                <c:ptCount val="1"/>
                <c:pt idx="0">
                  <c:v>FY18</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Cocaine</c:v>
                </c:pt>
                <c:pt idx="1">
                  <c:v>Methamphetamine</c:v>
                </c:pt>
              </c:strCache>
            </c:strRef>
          </c:cat>
          <c:val>
            <c:numRef>
              <c:f>Sheet1!$F$2:$F$3</c:f>
              <c:numCache>
                <c:formatCode>General</c:formatCode>
                <c:ptCount val="2"/>
                <c:pt idx="0">
                  <c:v>64141</c:v>
                </c:pt>
                <c:pt idx="1">
                  <c:v>66754</c:v>
                </c:pt>
              </c:numCache>
            </c:numRef>
          </c:val>
          <c:extLst>
            <c:ext xmlns:c16="http://schemas.microsoft.com/office/drawing/2014/chart" uri="{C3380CC4-5D6E-409C-BE32-E72D297353CC}">
              <c16:uniqueId val="{00000004-896F-4512-BFD6-55F676CAA15A}"/>
            </c:ext>
          </c:extLst>
        </c:ser>
        <c:ser>
          <c:idx val="5"/>
          <c:order val="5"/>
          <c:tx>
            <c:strRef>
              <c:f>Sheet1!$G$1</c:f>
              <c:strCache>
                <c:ptCount val="1"/>
                <c:pt idx="0">
                  <c:v>FY19</c:v>
                </c:pt>
              </c:strCache>
            </c:strRef>
          </c:tx>
          <c:spPr>
            <a:solidFill>
              <a:srgbClr val="CC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Cocaine</c:v>
                </c:pt>
                <c:pt idx="1">
                  <c:v>Methamphetamine</c:v>
                </c:pt>
              </c:strCache>
            </c:strRef>
          </c:cat>
          <c:val>
            <c:numRef>
              <c:f>Sheet1!$G$2:$G$3</c:f>
              <c:numCache>
                <c:formatCode>General</c:formatCode>
                <c:ptCount val="2"/>
                <c:pt idx="0">
                  <c:v>165308</c:v>
                </c:pt>
                <c:pt idx="1">
                  <c:v>27183</c:v>
                </c:pt>
              </c:numCache>
            </c:numRef>
          </c:val>
          <c:extLst>
            <c:ext xmlns:c16="http://schemas.microsoft.com/office/drawing/2014/chart" uri="{C3380CC4-5D6E-409C-BE32-E72D297353CC}">
              <c16:uniqueId val="{00000005-896F-4512-BFD6-55F676CAA15A}"/>
            </c:ext>
          </c:extLst>
        </c:ser>
        <c:ser>
          <c:idx val="6"/>
          <c:order val="6"/>
          <c:tx>
            <c:strRef>
              <c:f>Sheet1!$H$1</c:f>
              <c:strCache>
                <c:ptCount val="1"/>
                <c:pt idx="0">
                  <c:v>FY20</c:v>
                </c:pt>
              </c:strCache>
            </c:strRef>
          </c:tx>
          <c:spPr>
            <a:solidFill>
              <a:srgbClr val="A50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Cocaine</c:v>
                </c:pt>
                <c:pt idx="1">
                  <c:v>Methamphetamine</c:v>
                </c:pt>
              </c:strCache>
            </c:strRef>
          </c:cat>
          <c:val>
            <c:numRef>
              <c:f>Sheet1!$H$2:$H$3</c:f>
              <c:numCache>
                <c:formatCode>General</c:formatCode>
                <c:ptCount val="2"/>
                <c:pt idx="0">
                  <c:v>223313</c:v>
                </c:pt>
                <c:pt idx="1">
                  <c:v>156901</c:v>
                </c:pt>
              </c:numCache>
            </c:numRef>
          </c:val>
          <c:extLst>
            <c:ext xmlns:c16="http://schemas.microsoft.com/office/drawing/2014/chart" uri="{C3380CC4-5D6E-409C-BE32-E72D297353CC}">
              <c16:uniqueId val="{00000006-896F-4512-BFD6-55F676CAA15A}"/>
            </c:ext>
          </c:extLst>
        </c:ser>
        <c:dLbls>
          <c:showLegendKey val="0"/>
          <c:showVal val="0"/>
          <c:showCatName val="0"/>
          <c:showSerName val="0"/>
          <c:showPercent val="0"/>
          <c:showBubbleSize val="0"/>
        </c:dLbls>
        <c:gapWidth val="219"/>
        <c:overlap val="-27"/>
        <c:axId val="475853384"/>
        <c:axId val="475853712"/>
      </c:barChart>
      <c:catAx>
        <c:axId val="4758533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75853712"/>
        <c:crosses val="autoZero"/>
        <c:auto val="1"/>
        <c:lblAlgn val="ctr"/>
        <c:lblOffset val="100"/>
        <c:noMultiLvlLbl val="0"/>
      </c:catAx>
      <c:valAx>
        <c:axId val="475853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75853384"/>
        <c:crosses val="autoZero"/>
        <c:crossBetween val="between"/>
      </c:valAx>
      <c:spPr>
        <a:solidFill>
          <a:schemeClr val="lt1"/>
        </a:solidFill>
        <a:ln w="12700" cap="flat" cmpd="sng" algn="ctr">
          <a:solidFill>
            <a:schemeClr val="bg1"/>
          </a:solidFill>
          <a:prstDash val="solid"/>
          <a:miter lim="800000"/>
        </a:ln>
        <a:effectLst/>
      </c:spPr>
    </c:plotArea>
    <c:legend>
      <c:legendPos val="r"/>
      <c:layout>
        <c:manualLayout>
          <c:xMode val="edge"/>
          <c:yMode val="edge"/>
          <c:x val="0"/>
          <c:y val="0"/>
          <c:w val="1"/>
          <c:h val="0.1394883189608771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66469816272962"/>
          <c:y val="0.1987230971128609"/>
          <c:w val="0.80005127831243317"/>
          <c:h val="0.65317686934988373"/>
        </c:manualLayout>
      </c:layout>
      <c:barChart>
        <c:barDir val="col"/>
        <c:grouping val="clustered"/>
        <c:varyColors val="0"/>
        <c:ser>
          <c:idx val="0"/>
          <c:order val="0"/>
          <c:tx>
            <c:strRef>
              <c:f>Sheet1!$B$1</c:f>
              <c:strCache>
                <c:ptCount val="1"/>
                <c:pt idx="0">
                  <c:v>FY14</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Heroin</c:v>
                </c:pt>
                <c:pt idx="1">
                  <c:v>Fentanyl</c:v>
                </c:pt>
              </c:strCache>
            </c:strRef>
          </c:cat>
          <c:val>
            <c:numRef>
              <c:f>Sheet1!$B$2:$B$3</c:f>
              <c:numCache>
                <c:formatCode>General</c:formatCode>
                <c:ptCount val="2"/>
                <c:pt idx="0">
                  <c:v>5304</c:v>
                </c:pt>
                <c:pt idx="1">
                  <c:v>100</c:v>
                </c:pt>
              </c:numCache>
            </c:numRef>
          </c:val>
          <c:extLst>
            <c:ext xmlns:c16="http://schemas.microsoft.com/office/drawing/2014/chart" uri="{C3380CC4-5D6E-409C-BE32-E72D297353CC}">
              <c16:uniqueId val="{00000000-81C6-487B-B26D-9CD3AEEF2C9A}"/>
            </c:ext>
          </c:extLst>
        </c:ser>
        <c:ser>
          <c:idx val="1"/>
          <c:order val="1"/>
          <c:tx>
            <c:strRef>
              <c:f>Sheet1!$C$1</c:f>
              <c:strCache>
                <c:ptCount val="1"/>
                <c:pt idx="0">
                  <c:v>FY15</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Heroin</c:v>
                </c:pt>
                <c:pt idx="1">
                  <c:v>Fentanyl</c:v>
                </c:pt>
              </c:strCache>
            </c:strRef>
          </c:cat>
          <c:val>
            <c:numRef>
              <c:f>Sheet1!$C$2:$C$3</c:f>
              <c:numCache>
                <c:formatCode>General</c:formatCode>
                <c:ptCount val="2"/>
                <c:pt idx="0">
                  <c:v>7085</c:v>
                </c:pt>
                <c:pt idx="1">
                  <c:v>457</c:v>
                </c:pt>
              </c:numCache>
            </c:numRef>
          </c:val>
          <c:extLst>
            <c:ext xmlns:c16="http://schemas.microsoft.com/office/drawing/2014/chart" uri="{C3380CC4-5D6E-409C-BE32-E72D297353CC}">
              <c16:uniqueId val="{00000001-81C6-487B-B26D-9CD3AEEF2C9A}"/>
            </c:ext>
          </c:extLst>
        </c:ser>
        <c:ser>
          <c:idx val="2"/>
          <c:order val="2"/>
          <c:tx>
            <c:strRef>
              <c:f>Sheet1!$D$1</c:f>
              <c:strCache>
                <c:ptCount val="1"/>
                <c:pt idx="0">
                  <c:v>FY16</c:v>
                </c:pt>
              </c:strCache>
            </c:strRef>
          </c:tx>
          <c:spPr>
            <a:solidFill>
              <a:srgbClr val="FF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Heroin</c:v>
                </c:pt>
                <c:pt idx="1">
                  <c:v>Fentanyl</c:v>
                </c:pt>
              </c:strCache>
            </c:strRef>
          </c:cat>
          <c:val>
            <c:numRef>
              <c:f>Sheet1!$D$2:$D$3</c:f>
              <c:numCache>
                <c:formatCode>General</c:formatCode>
                <c:ptCount val="2"/>
                <c:pt idx="0">
                  <c:v>5207</c:v>
                </c:pt>
                <c:pt idx="1">
                  <c:v>1253</c:v>
                </c:pt>
              </c:numCache>
            </c:numRef>
          </c:val>
          <c:extLst>
            <c:ext xmlns:c16="http://schemas.microsoft.com/office/drawing/2014/chart" uri="{C3380CC4-5D6E-409C-BE32-E72D297353CC}">
              <c16:uniqueId val="{00000002-81C6-487B-B26D-9CD3AEEF2C9A}"/>
            </c:ext>
          </c:extLst>
        </c:ser>
        <c:ser>
          <c:idx val="3"/>
          <c:order val="3"/>
          <c:tx>
            <c:strRef>
              <c:f>Sheet1!$E$1</c:f>
              <c:strCache>
                <c:ptCount val="1"/>
                <c:pt idx="0">
                  <c:v>FY17</c:v>
                </c:pt>
              </c:strCache>
            </c:strRef>
          </c:tx>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Heroin</c:v>
                </c:pt>
                <c:pt idx="1">
                  <c:v>Fentanyl</c:v>
                </c:pt>
              </c:strCache>
            </c:strRef>
          </c:cat>
          <c:val>
            <c:numRef>
              <c:f>Sheet1!$E$2:$E$3</c:f>
              <c:numCache>
                <c:formatCode>General</c:formatCode>
                <c:ptCount val="2"/>
                <c:pt idx="0">
                  <c:v>4654</c:v>
                </c:pt>
                <c:pt idx="1">
                  <c:v>2056</c:v>
                </c:pt>
              </c:numCache>
            </c:numRef>
          </c:val>
          <c:extLst>
            <c:ext xmlns:c16="http://schemas.microsoft.com/office/drawing/2014/chart" uri="{C3380CC4-5D6E-409C-BE32-E72D297353CC}">
              <c16:uniqueId val="{00000003-81C6-487B-B26D-9CD3AEEF2C9A}"/>
            </c:ext>
          </c:extLst>
        </c:ser>
        <c:ser>
          <c:idx val="4"/>
          <c:order val="4"/>
          <c:tx>
            <c:strRef>
              <c:f>Sheet1!$F$1</c:f>
              <c:strCache>
                <c:ptCount val="1"/>
                <c:pt idx="0">
                  <c:v>FY18</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Heroin</c:v>
                </c:pt>
                <c:pt idx="1">
                  <c:v>Fentanyl</c:v>
                </c:pt>
              </c:strCache>
            </c:strRef>
          </c:cat>
          <c:val>
            <c:numRef>
              <c:f>Sheet1!$F$2:$F$3</c:f>
              <c:numCache>
                <c:formatCode>General</c:formatCode>
                <c:ptCount val="2"/>
                <c:pt idx="0">
                  <c:v>5773</c:v>
                </c:pt>
                <c:pt idx="1">
                  <c:v>2283</c:v>
                </c:pt>
              </c:numCache>
            </c:numRef>
          </c:val>
          <c:extLst>
            <c:ext xmlns:c16="http://schemas.microsoft.com/office/drawing/2014/chart" uri="{C3380CC4-5D6E-409C-BE32-E72D297353CC}">
              <c16:uniqueId val="{00000004-81C6-487B-B26D-9CD3AEEF2C9A}"/>
            </c:ext>
          </c:extLst>
        </c:ser>
        <c:ser>
          <c:idx val="5"/>
          <c:order val="5"/>
          <c:tx>
            <c:strRef>
              <c:f>Sheet1!$G$1</c:f>
              <c:strCache>
                <c:ptCount val="1"/>
                <c:pt idx="0">
                  <c:v>FY19</c:v>
                </c:pt>
              </c:strCache>
            </c:strRef>
          </c:tx>
          <c:spPr>
            <a:solidFill>
              <a:srgbClr val="C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Heroin</c:v>
                </c:pt>
                <c:pt idx="1">
                  <c:v>Fentanyl</c:v>
                </c:pt>
              </c:strCache>
            </c:strRef>
          </c:cat>
          <c:val>
            <c:numRef>
              <c:f>Sheet1!$G$2:$G$3</c:f>
              <c:numCache>
                <c:formatCode>General</c:formatCode>
                <c:ptCount val="2"/>
                <c:pt idx="0">
                  <c:v>6225</c:v>
                </c:pt>
                <c:pt idx="1">
                  <c:v>2801</c:v>
                </c:pt>
              </c:numCache>
            </c:numRef>
          </c:val>
          <c:extLst>
            <c:ext xmlns:c16="http://schemas.microsoft.com/office/drawing/2014/chart" uri="{C3380CC4-5D6E-409C-BE32-E72D297353CC}">
              <c16:uniqueId val="{00000005-81C6-487B-B26D-9CD3AEEF2C9A}"/>
            </c:ext>
          </c:extLst>
        </c:ser>
        <c:ser>
          <c:idx val="6"/>
          <c:order val="6"/>
          <c:tx>
            <c:strRef>
              <c:f>Sheet1!$H$1</c:f>
              <c:strCache>
                <c:ptCount val="1"/>
                <c:pt idx="0">
                  <c:v>FY20</c:v>
                </c:pt>
              </c:strCache>
            </c:strRef>
          </c:tx>
          <c:spPr>
            <a:solidFill>
              <a:srgbClr val="660066"/>
            </a:solidFill>
            <a:ln>
              <a:solidFill>
                <a:srgbClr val="A50021"/>
              </a:solidFill>
            </a:ln>
            <a:effectLst/>
          </c:spPr>
          <c:invertIfNegative val="0"/>
          <c:dPt>
            <c:idx val="0"/>
            <c:invertIfNegative val="0"/>
            <c:bubble3D val="0"/>
            <c:spPr>
              <a:solidFill>
                <a:srgbClr val="A50021"/>
              </a:solidFill>
              <a:ln>
                <a:solidFill>
                  <a:srgbClr val="A50021"/>
                </a:solidFill>
              </a:ln>
              <a:effectLst/>
            </c:spPr>
            <c:extLst>
              <c:ext xmlns:c16="http://schemas.microsoft.com/office/drawing/2014/chart" uri="{C3380CC4-5D6E-409C-BE32-E72D297353CC}">
                <c16:uniqueId val="{00000002-7CDF-4CA4-BC2F-0108BD9BF983}"/>
              </c:ext>
            </c:extLst>
          </c:dPt>
          <c:dPt>
            <c:idx val="1"/>
            <c:invertIfNegative val="0"/>
            <c:bubble3D val="0"/>
            <c:spPr>
              <a:solidFill>
                <a:srgbClr val="A50021"/>
              </a:solidFill>
              <a:ln>
                <a:solidFill>
                  <a:srgbClr val="A50021"/>
                </a:solidFill>
              </a:ln>
              <a:effectLst/>
            </c:spPr>
            <c:extLst>
              <c:ext xmlns:c16="http://schemas.microsoft.com/office/drawing/2014/chart" uri="{C3380CC4-5D6E-409C-BE32-E72D297353CC}">
                <c16:uniqueId val="{00000003-7CDF-4CA4-BC2F-0108BD9BF98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Heroin</c:v>
                </c:pt>
                <c:pt idx="1">
                  <c:v>Fentanyl</c:v>
                </c:pt>
              </c:strCache>
            </c:strRef>
          </c:cat>
          <c:val>
            <c:numRef>
              <c:f>Sheet1!$H$2:$H$3</c:f>
              <c:numCache>
                <c:formatCode>General</c:formatCode>
                <c:ptCount val="2"/>
                <c:pt idx="0">
                  <c:v>5768</c:v>
                </c:pt>
                <c:pt idx="1">
                  <c:v>4776</c:v>
                </c:pt>
              </c:numCache>
            </c:numRef>
          </c:val>
          <c:extLst>
            <c:ext xmlns:c16="http://schemas.microsoft.com/office/drawing/2014/chart" uri="{C3380CC4-5D6E-409C-BE32-E72D297353CC}">
              <c16:uniqueId val="{00000006-81C6-487B-B26D-9CD3AEEF2C9A}"/>
            </c:ext>
          </c:extLst>
        </c:ser>
        <c:ser>
          <c:idx val="7"/>
          <c:order val="7"/>
          <c:tx>
            <c:strRef>
              <c:f>Sheet1!$I$1</c:f>
              <c:strCache>
                <c:ptCount val="1"/>
                <c:pt idx="0">
                  <c:v> 2</c:v>
                </c:pt>
              </c:strCache>
            </c:strRef>
          </c:tx>
          <c:spPr>
            <a:solidFill>
              <a:schemeClr val="accent2">
                <a:lumMod val="60000"/>
              </a:schemeClr>
            </a:solidFill>
            <a:ln>
              <a:noFill/>
            </a:ln>
            <a:effectLst/>
          </c:spPr>
          <c:invertIfNegative val="0"/>
          <c:cat>
            <c:strRef>
              <c:f>Sheet1!$A$2:$A$3</c:f>
              <c:strCache>
                <c:ptCount val="2"/>
                <c:pt idx="0">
                  <c:v>Heroin</c:v>
                </c:pt>
                <c:pt idx="1">
                  <c:v>Fentanyl</c:v>
                </c:pt>
              </c:strCache>
            </c:strRef>
          </c:cat>
          <c:val>
            <c:numRef>
              <c:f>Sheet1!$I$2:$I$3</c:f>
              <c:numCache>
                <c:formatCode>General</c:formatCode>
                <c:ptCount val="2"/>
                <c:pt idx="1">
                  <c:v>0</c:v>
                </c:pt>
              </c:numCache>
            </c:numRef>
          </c:val>
          <c:extLst>
            <c:ext xmlns:c16="http://schemas.microsoft.com/office/drawing/2014/chart" uri="{C3380CC4-5D6E-409C-BE32-E72D297353CC}">
              <c16:uniqueId val="{00000000-7CDF-4CA4-BC2F-0108BD9BF983}"/>
            </c:ext>
          </c:extLst>
        </c:ser>
        <c:dLbls>
          <c:showLegendKey val="0"/>
          <c:showVal val="0"/>
          <c:showCatName val="0"/>
          <c:showSerName val="0"/>
          <c:showPercent val="0"/>
          <c:showBubbleSize val="0"/>
        </c:dLbls>
        <c:gapWidth val="219"/>
        <c:overlap val="-27"/>
        <c:axId val="475853384"/>
        <c:axId val="475853712"/>
      </c:barChart>
      <c:catAx>
        <c:axId val="4758533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75853712"/>
        <c:crosses val="autoZero"/>
        <c:auto val="1"/>
        <c:lblAlgn val="ctr"/>
        <c:lblOffset val="100"/>
        <c:noMultiLvlLbl val="0"/>
      </c:catAx>
      <c:valAx>
        <c:axId val="475853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75853384"/>
        <c:crosses val="autoZero"/>
        <c:crossBetween val="between"/>
      </c:valAx>
      <c:spPr>
        <a:solidFill>
          <a:schemeClr val="lt1"/>
        </a:solidFill>
        <a:ln w="12700" cap="flat" cmpd="sng" algn="ctr">
          <a:solidFill>
            <a:schemeClr val="bg1"/>
          </a:solidFill>
          <a:prstDash val="solid"/>
          <a:miter lim="800000"/>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24689738736653E-2"/>
          <c:y val="0.13026039531776551"/>
          <c:w val="0.93057529527559057"/>
          <c:h val="0.77869188123204469"/>
        </c:manualLayout>
      </c:layout>
      <c:barChart>
        <c:barDir val="col"/>
        <c:grouping val="clustered"/>
        <c:varyColors val="0"/>
        <c:ser>
          <c:idx val="0"/>
          <c:order val="0"/>
          <c:tx>
            <c:strRef>
              <c:f>Sheet1!$B$1</c:f>
              <c:strCache>
                <c:ptCount val="1"/>
                <c:pt idx="0">
                  <c:v>before COVID-19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Cocaine</c:v>
                </c:pt>
                <c:pt idx="1">
                  <c:v>Fentanyl</c:v>
                </c:pt>
                <c:pt idx="2">
                  <c:v>Heroin</c:v>
                </c:pt>
                <c:pt idx="3">
                  <c:v>Methamphetamine</c:v>
                </c:pt>
              </c:strCache>
            </c:strRef>
          </c:cat>
          <c:val>
            <c:numRef>
              <c:f>Sheet1!$B$2:$B$5</c:f>
              <c:numCache>
                <c:formatCode>General</c:formatCode>
                <c:ptCount val="4"/>
                <c:pt idx="0">
                  <c:v>3.59</c:v>
                </c:pt>
                <c:pt idx="1">
                  <c:v>3.8</c:v>
                </c:pt>
                <c:pt idx="2">
                  <c:v>1.29</c:v>
                </c:pt>
                <c:pt idx="3">
                  <c:v>5.89</c:v>
                </c:pt>
              </c:numCache>
            </c:numRef>
          </c:val>
          <c:extLst>
            <c:ext xmlns:c16="http://schemas.microsoft.com/office/drawing/2014/chart" uri="{C3380CC4-5D6E-409C-BE32-E72D297353CC}">
              <c16:uniqueId val="{00000000-F1BE-49EC-9FEF-77CD16359FAA}"/>
            </c:ext>
          </c:extLst>
        </c:ser>
        <c:ser>
          <c:idx val="1"/>
          <c:order val="1"/>
          <c:tx>
            <c:strRef>
              <c:f>Sheet1!$C$1</c:f>
              <c:strCache>
                <c:ptCount val="1"/>
                <c:pt idx="0">
                  <c:v>during COVID-19</c:v>
                </c:pt>
              </c:strCache>
            </c:strRef>
          </c:tx>
          <c:spPr>
            <a:solidFill>
              <a:srgbClr val="C0143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Cocaine</c:v>
                </c:pt>
                <c:pt idx="1">
                  <c:v>Fentanyl</c:v>
                </c:pt>
                <c:pt idx="2">
                  <c:v>Heroin</c:v>
                </c:pt>
                <c:pt idx="3">
                  <c:v>Methamphetamine</c:v>
                </c:pt>
              </c:strCache>
            </c:strRef>
          </c:cat>
          <c:val>
            <c:numRef>
              <c:f>Sheet1!$C$2:$C$5</c:f>
              <c:numCache>
                <c:formatCode>General</c:formatCode>
                <c:ptCount val="4"/>
                <c:pt idx="0">
                  <c:v>4.76</c:v>
                </c:pt>
                <c:pt idx="1">
                  <c:v>7.32</c:v>
                </c:pt>
                <c:pt idx="2">
                  <c:v>2.09</c:v>
                </c:pt>
                <c:pt idx="3">
                  <c:v>8.16</c:v>
                </c:pt>
              </c:numCache>
            </c:numRef>
          </c:val>
          <c:extLst>
            <c:ext xmlns:c16="http://schemas.microsoft.com/office/drawing/2014/chart" uri="{C3380CC4-5D6E-409C-BE32-E72D297353CC}">
              <c16:uniqueId val="{00000001-F1BE-49EC-9FEF-77CD16359FAA}"/>
            </c:ext>
          </c:extLst>
        </c:ser>
        <c:dLbls>
          <c:showLegendKey val="0"/>
          <c:showVal val="0"/>
          <c:showCatName val="0"/>
          <c:showSerName val="0"/>
          <c:showPercent val="0"/>
          <c:showBubbleSize val="0"/>
        </c:dLbls>
        <c:gapWidth val="219"/>
        <c:overlap val="-95"/>
        <c:axId val="533087528"/>
        <c:axId val="249933728"/>
      </c:barChart>
      <c:lineChart>
        <c:grouping val="standard"/>
        <c:varyColors val="0"/>
        <c:ser>
          <c:idx val="2"/>
          <c:order val="2"/>
          <c:tx>
            <c:strRef>
              <c:f>Sheet1!$D$1</c:f>
              <c:strCache>
                <c:ptCount val="1"/>
                <c:pt idx="0">
                  <c:v>    </c:v>
                </c:pt>
              </c:strCache>
            </c:strRef>
          </c:tx>
          <c:spPr>
            <a:ln w="41275" cap="rnd">
              <a:noFill/>
              <a:round/>
            </a:ln>
            <a:effectLst/>
          </c:spPr>
          <c:marker>
            <c:symbol val="circle"/>
            <c:size val="5"/>
            <c:spPr>
              <a:solidFill>
                <a:srgbClr val="431755"/>
              </a:solidFill>
              <a:ln w="60325">
                <a:solidFill>
                  <a:schemeClr val="tx1"/>
                </a:solidFill>
              </a:ln>
              <a:effectLst/>
            </c:spPr>
          </c:marker>
          <c:dLbls>
            <c:dLbl>
              <c:idx val="0"/>
              <c:layout>
                <c:manualLayout>
                  <c:x val="-2.6990168326520396E-2"/>
                  <c:y val="-4.2829318253366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BE-49EC-9FEF-77CD16359FAA}"/>
                </c:ext>
              </c:extLst>
            </c:dLbl>
            <c:dLbl>
              <c:idx val="1"/>
              <c:layout>
                <c:manualLayout>
                  <c:x val="-2.990132109029324E-2"/>
                  <c:y val="-4.4970784166034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BE-49EC-9FEF-77CD16359FAA}"/>
                </c:ext>
              </c:extLst>
            </c:dLbl>
            <c:dLbl>
              <c:idx val="2"/>
              <c:layout>
                <c:manualLayout>
                  <c:x val="-3.1250005653610524E-2"/>
                  <c:y val="-3.7475569162014041E-2"/>
                </c:manualLayout>
              </c:layout>
              <c:spPr>
                <a:noFill/>
                <a:ln>
                  <a:noFill/>
                </a:ln>
                <a:effectLst/>
              </c:spPr>
              <c:txPr>
                <a:bodyPr rot="0" spcFirstLastPara="1" vertOverflow="ellipsis" vert="horz" wrap="square" lIns="38100" tIns="19050" rIns="38100" bIns="19050" anchor="ctr" anchorCtr="1">
                  <a:noAutofit/>
                </a:bodyPr>
                <a:lstStyle/>
                <a:p>
                  <a:pPr>
                    <a:defRPr sz="1197" b="1" i="1"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5765613692778942E-2"/>
                      <c:h val="2.732510504564779E-2"/>
                    </c:manualLayout>
                  </c15:layout>
                </c:ext>
                <c:ext xmlns:c16="http://schemas.microsoft.com/office/drawing/2014/chart" uri="{C3380CC4-5D6E-409C-BE32-E72D297353CC}">
                  <c16:uniqueId val="{00000007-F1BE-49EC-9FEF-77CD16359FAA}"/>
                </c:ext>
              </c:extLst>
            </c:dLbl>
            <c:dLbl>
              <c:idx val="3"/>
              <c:layout>
                <c:manualLayout>
                  <c:x val="-3.0008254378820744E-2"/>
                  <c:y val="-5.9961045554713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BE-49EC-9FEF-77CD16359FAA}"/>
                </c:ext>
              </c:extLst>
            </c:dLbl>
            <c:spPr>
              <a:noFill/>
              <a:ln>
                <a:noFill/>
              </a:ln>
              <a:effectLst/>
            </c:spPr>
            <c:txPr>
              <a:bodyPr rot="0" spcFirstLastPara="1" vertOverflow="ellipsis" vert="horz" wrap="square" lIns="38100" tIns="19050" rIns="38100" bIns="19050" anchor="ctr" anchorCtr="1">
                <a:spAutoFit/>
              </a:bodyPr>
              <a:lstStyle/>
              <a:p>
                <a:pPr>
                  <a:defRPr sz="1197" b="1" i="1"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Cocaine</c:v>
                </c:pt>
                <c:pt idx="1">
                  <c:v>Fentanyl</c:v>
                </c:pt>
                <c:pt idx="2">
                  <c:v>Heroin</c:v>
                </c:pt>
                <c:pt idx="3">
                  <c:v>Methamphetamine</c:v>
                </c:pt>
              </c:strCache>
            </c:strRef>
          </c:cat>
          <c:val>
            <c:numRef>
              <c:f>Sheet1!$D$2:$D$5</c:f>
              <c:numCache>
                <c:formatCode>General</c:formatCode>
                <c:ptCount val="4"/>
                <c:pt idx="0">
                  <c:v>1.19</c:v>
                </c:pt>
                <c:pt idx="1">
                  <c:v>1.67</c:v>
                </c:pt>
                <c:pt idx="2">
                  <c:v>1.33</c:v>
                </c:pt>
                <c:pt idx="3">
                  <c:v>1.23</c:v>
                </c:pt>
              </c:numCache>
            </c:numRef>
          </c:val>
          <c:smooth val="0"/>
          <c:extLst>
            <c:ext xmlns:c16="http://schemas.microsoft.com/office/drawing/2014/chart" uri="{C3380CC4-5D6E-409C-BE32-E72D297353CC}">
              <c16:uniqueId val="{00000002-F1BE-49EC-9FEF-77CD16359FAA}"/>
            </c:ext>
          </c:extLst>
        </c:ser>
        <c:dLbls>
          <c:showLegendKey val="0"/>
          <c:showVal val="0"/>
          <c:showCatName val="0"/>
          <c:showSerName val="0"/>
          <c:showPercent val="0"/>
          <c:showBubbleSize val="0"/>
        </c:dLbls>
        <c:marker val="1"/>
        <c:smooth val="0"/>
        <c:axId val="533087528"/>
        <c:axId val="249933728"/>
      </c:lineChart>
      <c:catAx>
        <c:axId val="5330875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49933728"/>
        <c:crosses val="autoZero"/>
        <c:auto val="1"/>
        <c:lblAlgn val="ctr"/>
        <c:lblOffset val="100"/>
        <c:noMultiLvlLbl val="0"/>
      </c:catAx>
      <c:valAx>
        <c:axId val="24993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33087528"/>
        <c:crosses val="autoZero"/>
        <c:crossBetween val="between"/>
      </c:valAx>
      <c:spPr>
        <a:noFill/>
        <a:ln>
          <a:noFill/>
        </a:ln>
        <a:effectLst/>
      </c:spPr>
    </c:plotArea>
    <c:legend>
      <c:legendPos val="b"/>
      <c:layout>
        <c:manualLayout>
          <c:xMode val="edge"/>
          <c:yMode val="edge"/>
          <c:x val="0.13127052563270011"/>
          <c:y val="0.13217784605949479"/>
          <c:w val="0.63113677306280547"/>
          <c:h val="5.548302112615139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878124824511"/>
          <c:y val="9.9008906037471783E-2"/>
          <c:w val="0.64122244880267343"/>
          <c:h val="0.2126716933068111"/>
        </c:manualLayout>
      </c:layout>
      <c:barChart>
        <c:barDir val="bar"/>
        <c:grouping val="clustered"/>
        <c:varyColors val="0"/>
        <c:ser>
          <c:idx val="0"/>
          <c:order val="0"/>
          <c:tx>
            <c:strRef>
              <c:f>Sheet1!$B$1</c:f>
              <c:strCache>
                <c:ptCount val="1"/>
                <c:pt idx="0">
                  <c:v>Intervention</c:v>
                </c:pt>
              </c:strCache>
            </c:strRef>
          </c:tx>
          <c:spPr>
            <a:solidFill>
              <a:srgbClr val="005494"/>
            </a:solidFill>
            <a:ln>
              <a:noFill/>
            </a:ln>
            <a:effectLst/>
          </c:spPr>
          <c:invertIfNegative val="0"/>
          <c:cat>
            <c:strRef>
              <c:f>Sheet1!$A$2:$A$3</c:f>
              <c:strCache>
                <c:ptCount val="2"/>
                <c:pt idx="0">
                  <c:v>Ever tried any drug</c:v>
                </c:pt>
                <c:pt idx="1">
                  <c:v>Ever drank alcohol</c:v>
                </c:pt>
              </c:strCache>
            </c:strRef>
          </c:cat>
          <c:val>
            <c:numRef>
              <c:f>Sheet1!$B$2:$B$3</c:f>
              <c:numCache>
                <c:formatCode>General</c:formatCode>
                <c:ptCount val="2"/>
                <c:pt idx="0">
                  <c:v>32</c:v>
                </c:pt>
                <c:pt idx="1">
                  <c:v>26</c:v>
                </c:pt>
              </c:numCache>
            </c:numRef>
          </c:val>
          <c:extLst>
            <c:ext xmlns:c16="http://schemas.microsoft.com/office/drawing/2014/chart" uri="{C3380CC4-5D6E-409C-BE32-E72D297353CC}">
              <c16:uniqueId val="{00000000-789E-44FA-A2E4-432BB06A0540}"/>
            </c:ext>
          </c:extLst>
        </c:ser>
        <c:ser>
          <c:idx val="1"/>
          <c:order val="1"/>
          <c:tx>
            <c:strRef>
              <c:f>Sheet1!$C$1</c:f>
              <c:strCache>
                <c:ptCount val="1"/>
                <c:pt idx="0">
                  <c:v>Control</c:v>
                </c:pt>
              </c:strCache>
            </c:strRef>
          </c:tx>
          <c:spPr>
            <a:solidFill>
              <a:srgbClr val="C00000"/>
            </a:solidFill>
            <a:ln>
              <a:noFill/>
            </a:ln>
            <a:effectLst/>
          </c:spPr>
          <c:invertIfNegative val="0"/>
          <c:cat>
            <c:strRef>
              <c:f>Sheet1!$A$2:$A$3</c:f>
              <c:strCache>
                <c:ptCount val="2"/>
                <c:pt idx="0">
                  <c:v>Ever tried any drug</c:v>
                </c:pt>
                <c:pt idx="1">
                  <c:v>Ever drank alcohol</c:v>
                </c:pt>
              </c:strCache>
            </c:strRef>
          </c:cat>
          <c:val>
            <c:numRef>
              <c:f>Sheet1!$C$2:$C$3</c:f>
              <c:numCache>
                <c:formatCode>General</c:formatCode>
                <c:ptCount val="2"/>
                <c:pt idx="0">
                  <c:v>10</c:v>
                </c:pt>
                <c:pt idx="1">
                  <c:v>10</c:v>
                </c:pt>
              </c:numCache>
            </c:numRef>
          </c:val>
          <c:extLst>
            <c:ext xmlns:c16="http://schemas.microsoft.com/office/drawing/2014/chart" uri="{C3380CC4-5D6E-409C-BE32-E72D297353CC}">
              <c16:uniqueId val="{00000001-789E-44FA-A2E4-432BB06A0540}"/>
            </c:ext>
          </c:extLst>
        </c:ser>
        <c:dLbls>
          <c:showLegendKey val="0"/>
          <c:showVal val="0"/>
          <c:showCatName val="0"/>
          <c:showSerName val="0"/>
          <c:showPercent val="0"/>
          <c:showBubbleSize val="0"/>
        </c:dLbls>
        <c:gapWidth val="182"/>
        <c:axId val="872288400"/>
        <c:axId val="872291680"/>
      </c:barChart>
      <c:catAx>
        <c:axId val="872288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2291680"/>
        <c:crosses val="autoZero"/>
        <c:auto val="1"/>
        <c:lblAlgn val="ctr"/>
        <c:lblOffset val="100"/>
        <c:noMultiLvlLbl val="0"/>
      </c:catAx>
      <c:valAx>
        <c:axId val="872291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72288400"/>
        <c:crosses val="autoZero"/>
        <c:crossBetween val="between"/>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Intervention</c:v>
                </c:pt>
              </c:strCache>
            </c:strRef>
          </c:tx>
          <c:spPr>
            <a:solidFill>
              <a:srgbClr val="005494"/>
            </a:solidFill>
            <a:ln>
              <a:noFill/>
            </a:ln>
            <a:effectLst/>
          </c:spPr>
          <c:invertIfNegative val="0"/>
          <c:cat>
            <c:strRef>
              <c:f>Sheet1!$A$2:$A$4</c:f>
              <c:strCache>
                <c:ptCount val="3"/>
                <c:pt idx="0">
                  <c:v>Cognitive skills</c:v>
                </c:pt>
                <c:pt idx="1">
                  <c:v>Academic skills</c:v>
                </c:pt>
                <c:pt idx="2">
                  <c:v>Emotional skills</c:v>
                </c:pt>
              </c:strCache>
            </c:strRef>
          </c:cat>
          <c:val>
            <c:numRef>
              <c:f>Sheet1!$B$2:$B$4</c:f>
              <c:numCache>
                <c:formatCode>General</c:formatCode>
                <c:ptCount val="3"/>
                <c:pt idx="0">
                  <c:v>3.47</c:v>
                </c:pt>
                <c:pt idx="1">
                  <c:v>3.59</c:v>
                </c:pt>
                <c:pt idx="2">
                  <c:v>3.67</c:v>
                </c:pt>
              </c:numCache>
            </c:numRef>
          </c:val>
          <c:extLst>
            <c:ext xmlns:c16="http://schemas.microsoft.com/office/drawing/2014/chart" uri="{C3380CC4-5D6E-409C-BE32-E72D297353CC}">
              <c16:uniqueId val="{00000000-45B9-4E47-A95A-BB115350272F}"/>
            </c:ext>
          </c:extLst>
        </c:ser>
        <c:ser>
          <c:idx val="1"/>
          <c:order val="1"/>
          <c:tx>
            <c:strRef>
              <c:f>Sheet1!$C$1</c:f>
              <c:strCache>
                <c:ptCount val="1"/>
                <c:pt idx="0">
                  <c:v>Control</c:v>
                </c:pt>
              </c:strCache>
            </c:strRef>
          </c:tx>
          <c:spPr>
            <a:solidFill>
              <a:srgbClr val="C00000"/>
            </a:solidFill>
            <a:ln>
              <a:noFill/>
            </a:ln>
            <a:effectLst/>
          </c:spPr>
          <c:invertIfNegative val="0"/>
          <c:cat>
            <c:strRef>
              <c:f>Sheet1!$A$2:$A$4</c:f>
              <c:strCache>
                <c:ptCount val="3"/>
                <c:pt idx="0">
                  <c:v>Cognitive skills</c:v>
                </c:pt>
                <c:pt idx="1">
                  <c:v>Academic skills</c:v>
                </c:pt>
                <c:pt idx="2">
                  <c:v>Emotional skills</c:v>
                </c:pt>
              </c:strCache>
            </c:strRef>
          </c:cat>
          <c:val>
            <c:numRef>
              <c:f>Sheet1!$C$2:$C$4</c:f>
              <c:numCache>
                <c:formatCode>General</c:formatCode>
                <c:ptCount val="3"/>
                <c:pt idx="0">
                  <c:v>3.77</c:v>
                </c:pt>
                <c:pt idx="1">
                  <c:v>3.89</c:v>
                </c:pt>
                <c:pt idx="2">
                  <c:v>4.0999999999999996</c:v>
                </c:pt>
              </c:numCache>
            </c:numRef>
          </c:val>
          <c:extLst>
            <c:ext xmlns:c16="http://schemas.microsoft.com/office/drawing/2014/chart" uri="{C3380CC4-5D6E-409C-BE32-E72D297353CC}">
              <c16:uniqueId val="{00000001-45B9-4E47-A95A-BB115350272F}"/>
            </c:ext>
          </c:extLst>
        </c:ser>
        <c:dLbls>
          <c:showLegendKey val="0"/>
          <c:showVal val="0"/>
          <c:showCatName val="0"/>
          <c:showSerName val="0"/>
          <c:showPercent val="0"/>
          <c:showBubbleSize val="0"/>
        </c:dLbls>
        <c:gapWidth val="182"/>
        <c:axId val="717645864"/>
        <c:axId val="717646520"/>
      </c:barChart>
      <c:catAx>
        <c:axId val="717645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17646520"/>
        <c:crosses val="autoZero"/>
        <c:auto val="1"/>
        <c:lblAlgn val="ctr"/>
        <c:lblOffset val="100"/>
        <c:noMultiLvlLbl val="0"/>
      </c:catAx>
      <c:valAx>
        <c:axId val="717646520"/>
        <c:scaling>
          <c:orientation val="minMax"/>
          <c:max val="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17645864"/>
        <c:crosses val="autoZero"/>
        <c:crossBetween val="between"/>
      </c:valAx>
      <c:spPr>
        <a:noFill/>
        <a:ln>
          <a:solidFill>
            <a:schemeClr val="bg1">
              <a:lumMod val="9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67438797778666E-2"/>
          <c:y val="0.26945768992430652"/>
          <c:w val="0.88607161899134612"/>
          <c:h val="0.62405557842313475"/>
        </c:manualLayout>
      </c:layout>
      <c:barChart>
        <c:barDir val="bar"/>
        <c:grouping val="clustered"/>
        <c:varyColors val="0"/>
        <c:ser>
          <c:idx val="0"/>
          <c:order val="0"/>
          <c:tx>
            <c:strRef>
              <c:f>Sheet1!$B$1</c:f>
              <c:strCache>
                <c:ptCount val="1"/>
                <c:pt idx="0">
                  <c:v>Intervention</c:v>
                </c:pt>
              </c:strCache>
            </c:strRef>
          </c:tx>
          <c:spPr>
            <a:solidFill>
              <a:srgbClr val="005494"/>
            </a:solidFill>
            <a:ln>
              <a:noFill/>
            </a:ln>
            <a:effectLst/>
          </c:spPr>
          <c:invertIfNegative val="0"/>
          <c:cat>
            <c:strRef>
              <c:f>Sheet1!$A$2:$A$7</c:f>
              <c:strCache>
                <c:ptCount val="6"/>
                <c:pt idx="0">
                  <c:v>Internalizing Disorder                    </c:v>
                </c:pt>
                <c:pt idx="1">
                  <c:v>Externalizing Disorder                                </c:v>
                </c:pt>
                <c:pt idx="2">
                  <c:v>Affective Problems                </c:v>
                </c:pt>
                <c:pt idx="3">
                  <c:v>ADHD                         </c:v>
                </c:pt>
                <c:pt idx="4">
                  <c:v>Conduct Problems                    </c:v>
                </c:pt>
                <c:pt idx="5">
                  <c:v>Opposition Defiance                    </c:v>
                </c:pt>
              </c:strCache>
            </c:strRef>
          </c:cat>
          <c:val>
            <c:numRef>
              <c:f>Sheet1!$B$2:$B$7</c:f>
              <c:numCache>
                <c:formatCode>General</c:formatCode>
                <c:ptCount val="6"/>
                <c:pt idx="0">
                  <c:v>0.2</c:v>
                </c:pt>
                <c:pt idx="1">
                  <c:v>0.25</c:v>
                </c:pt>
                <c:pt idx="2">
                  <c:v>0.12</c:v>
                </c:pt>
                <c:pt idx="3">
                  <c:v>0.14000000000000001</c:v>
                </c:pt>
                <c:pt idx="4">
                  <c:v>0.06</c:v>
                </c:pt>
                <c:pt idx="5">
                  <c:v>0.11</c:v>
                </c:pt>
              </c:numCache>
            </c:numRef>
          </c:val>
          <c:extLst>
            <c:ext xmlns:c16="http://schemas.microsoft.com/office/drawing/2014/chart" uri="{C3380CC4-5D6E-409C-BE32-E72D297353CC}">
              <c16:uniqueId val="{00000000-E730-445E-B1D4-99524B9CA4C6}"/>
            </c:ext>
          </c:extLst>
        </c:ser>
        <c:ser>
          <c:idx val="1"/>
          <c:order val="1"/>
          <c:tx>
            <c:strRef>
              <c:f>Sheet1!$C$1</c:f>
              <c:strCache>
                <c:ptCount val="1"/>
                <c:pt idx="0">
                  <c:v>Control</c:v>
                </c:pt>
              </c:strCache>
            </c:strRef>
          </c:tx>
          <c:spPr>
            <a:solidFill>
              <a:srgbClr val="C00000"/>
            </a:solidFill>
            <a:ln>
              <a:noFill/>
            </a:ln>
            <a:effectLst/>
          </c:spPr>
          <c:invertIfNegative val="0"/>
          <c:cat>
            <c:strRef>
              <c:f>Sheet1!$A$2:$A$7</c:f>
              <c:strCache>
                <c:ptCount val="6"/>
                <c:pt idx="0">
                  <c:v>Internalizing Disorder                    </c:v>
                </c:pt>
                <c:pt idx="1">
                  <c:v>Externalizing Disorder                                </c:v>
                </c:pt>
                <c:pt idx="2">
                  <c:v>Affective Problems                </c:v>
                </c:pt>
                <c:pt idx="3">
                  <c:v>ADHD                         </c:v>
                </c:pt>
                <c:pt idx="4">
                  <c:v>Conduct Problems                    </c:v>
                </c:pt>
                <c:pt idx="5">
                  <c:v>Opposition Defiance                    </c:v>
                </c:pt>
              </c:strCache>
            </c:strRef>
          </c:cat>
          <c:val>
            <c:numRef>
              <c:f>Sheet1!$C$2:$C$7</c:f>
              <c:numCache>
                <c:formatCode>General</c:formatCode>
                <c:ptCount val="6"/>
                <c:pt idx="0">
                  <c:v>-0.12</c:v>
                </c:pt>
                <c:pt idx="1">
                  <c:v>-0.36</c:v>
                </c:pt>
                <c:pt idx="2">
                  <c:v>-0.08</c:v>
                </c:pt>
                <c:pt idx="3">
                  <c:v>-0.19</c:v>
                </c:pt>
                <c:pt idx="4">
                  <c:v>-0.1</c:v>
                </c:pt>
                <c:pt idx="5">
                  <c:v>-0.16</c:v>
                </c:pt>
              </c:numCache>
            </c:numRef>
          </c:val>
          <c:extLst>
            <c:ext xmlns:c16="http://schemas.microsoft.com/office/drawing/2014/chart" uri="{C3380CC4-5D6E-409C-BE32-E72D297353CC}">
              <c16:uniqueId val="{00000001-E730-445E-B1D4-99524B9CA4C6}"/>
            </c:ext>
          </c:extLst>
        </c:ser>
        <c:dLbls>
          <c:showLegendKey val="0"/>
          <c:showVal val="0"/>
          <c:showCatName val="0"/>
          <c:showSerName val="0"/>
          <c:showPercent val="0"/>
          <c:showBubbleSize val="0"/>
        </c:dLbls>
        <c:gapWidth val="182"/>
        <c:overlap val="28"/>
        <c:axId val="869649368"/>
        <c:axId val="869651336"/>
      </c:barChart>
      <c:catAx>
        <c:axId val="8696493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69651336"/>
        <c:crosses val="autoZero"/>
        <c:auto val="1"/>
        <c:lblAlgn val="ctr"/>
        <c:lblOffset val="100"/>
        <c:noMultiLvlLbl val="0"/>
      </c:catAx>
      <c:valAx>
        <c:axId val="869651336"/>
        <c:scaling>
          <c:orientation val="minMax"/>
          <c:max val="1"/>
          <c:min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69649368"/>
        <c:crosses val="autoZero"/>
        <c:crossBetween val="between"/>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0.0651</cdr:x>
      <cdr:y>0.81797</cdr:y>
    </cdr:from>
    <cdr:to>
      <cdr:x>1</cdr:x>
      <cdr:y>0.81797</cdr:y>
    </cdr:to>
    <cdr:cxnSp macro="">
      <cdr:nvCxnSpPr>
        <cdr:cNvPr id="4" name="Straight Connector 3">
          <a:extLst xmlns:a="http://schemas.openxmlformats.org/drawingml/2006/main">
            <a:ext uri="{FF2B5EF4-FFF2-40B4-BE49-F238E27FC236}">
              <a16:creationId xmlns:a16="http://schemas.microsoft.com/office/drawing/2014/main" id="{CD186C23-3268-4CDD-ACC1-CFB56511C20A}"/>
            </a:ext>
          </a:extLst>
        </cdr:cNvPr>
        <cdr:cNvCxnSpPr/>
      </cdr:nvCxnSpPr>
      <cdr:spPr>
        <a:xfrm xmlns:a="http://schemas.openxmlformats.org/drawingml/2006/main">
          <a:off x="568002" y="5228337"/>
          <a:ext cx="8157064" cy="0"/>
        </a:xfrm>
        <a:prstGeom xmlns:a="http://schemas.openxmlformats.org/drawingml/2006/main" prst="line">
          <a:avLst/>
        </a:prstGeom>
        <a:ln xmlns:a="http://schemas.openxmlformats.org/drawingml/2006/main" w="3810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0.69529</cdr:x>
      <cdr:y>0.129</cdr:y>
    </cdr:from>
    <cdr:to>
      <cdr:x>0.80779</cdr:x>
      <cdr:y>0.28318</cdr:y>
    </cdr:to>
    <cdr:sp macro="" textlink="">
      <cdr:nvSpPr>
        <cdr:cNvPr id="2" name="TextBox 1">
          <a:extLst xmlns:a="http://schemas.openxmlformats.org/drawingml/2006/main">
            <a:ext uri="{FF2B5EF4-FFF2-40B4-BE49-F238E27FC236}">
              <a16:creationId xmlns:a16="http://schemas.microsoft.com/office/drawing/2014/main" id="{6E5C539C-57D2-499B-941E-5FD7AB9B1A91}"/>
            </a:ext>
          </a:extLst>
        </cdr:cNvPr>
        <cdr:cNvSpPr txBox="1"/>
      </cdr:nvSpPr>
      <cdr:spPr>
        <a:xfrm xmlns:a="http://schemas.openxmlformats.org/drawingml/2006/main">
          <a:off x="6066492" y="824565"/>
          <a:ext cx="981570" cy="9854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err="1"/>
            <a:t>aOR</a:t>
          </a:r>
          <a:endParaRPr 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A70466-6206-4DE7-A6D6-A42EF9F129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a:extLst>
              <a:ext uri="{FF2B5EF4-FFF2-40B4-BE49-F238E27FC236}">
                <a16:creationId xmlns:a16="http://schemas.microsoft.com/office/drawing/2014/main" id="{12BA22E5-F74F-4043-8417-C14FE6C22D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E9A271-8C36-4B76-98F2-D98470BEA56C}" type="datetimeFigureOut">
              <a:rPr lang="en-US" smtClean="0">
                <a:latin typeface="Open Sans" panose="020B0606030504020204" pitchFamily="34" charset="0"/>
              </a:rPr>
              <a:t>9/21/2021</a:t>
            </a:fld>
            <a:endParaRPr lang="en-US" dirty="0">
              <a:latin typeface="Open Sans" panose="020B0606030504020204" pitchFamily="34" charset="0"/>
            </a:endParaRPr>
          </a:p>
        </p:txBody>
      </p:sp>
      <p:sp>
        <p:nvSpPr>
          <p:cNvPr id="4" name="Footer Placeholder 3">
            <a:extLst>
              <a:ext uri="{FF2B5EF4-FFF2-40B4-BE49-F238E27FC236}">
                <a16:creationId xmlns:a16="http://schemas.microsoft.com/office/drawing/2014/main" id="{F0C571F1-7D86-4255-975E-7188E7EF8A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a:extLst>
              <a:ext uri="{FF2B5EF4-FFF2-40B4-BE49-F238E27FC236}">
                <a16:creationId xmlns:a16="http://schemas.microsoft.com/office/drawing/2014/main" id="{00A0698D-D8AF-46C2-825C-A71E5F40C1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9C0DF8-0235-4DBE-8FB4-AD4D3AC4E289}"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2050623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en Sans" panose="020B0606030504020204" pitchFamily="34" charset="0"/>
              </a:defRPr>
            </a:lvl1pPr>
          </a:lstStyle>
          <a:p>
            <a:fld id="{3EBB85F3-DE29-714A-A6D7-D4E93D30088A}" type="datetimeFigureOut">
              <a:rPr lang="en-US" smtClean="0"/>
              <a:pPr/>
              <a:t>9/21/2021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en Sans" panose="020B0606030504020204" pitchFamily="34" charset="0"/>
              </a:defRPr>
            </a:lvl1pPr>
          </a:lstStyle>
          <a:p>
            <a:fld id="{C6CD9036-A207-1C4A-A1C6-9813C50CDB7B}" type="slidenum">
              <a:rPr lang="en-US" smtClean="0"/>
              <a:pPr/>
              <a:t>‹#›</a:t>
            </a:fld>
            <a:endParaRPr lang="en-US" dirty="0"/>
          </a:p>
        </p:txBody>
      </p:sp>
    </p:spTree>
    <p:extLst>
      <p:ext uri="{BB962C8B-B14F-4D97-AF65-F5344CB8AC3E}">
        <p14:creationId xmlns:p14="http://schemas.microsoft.com/office/powerpoint/2010/main" val="3532060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From 2014</a:t>
            </a:r>
            <a:r>
              <a:rPr lang="en-US" baseline="0" dirty="0"/>
              <a:t> - but it appears NIDA won’t be using it this year.</a:t>
            </a:r>
            <a:endParaRPr lang="en-US" dirty="0"/>
          </a:p>
        </p:txBody>
      </p:sp>
      <p:sp>
        <p:nvSpPr>
          <p:cNvPr id="4" name="Slide Number Placeholder 3"/>
          <p:cNvSpPr>
            <a:spLocks noGrp="1"/>
          </p:cNvSpPr>
          <p:nvPr>
            <p:ph type="sldNum" sz="quarter" idx="10"/>
          </p:nvPr>
        </p:nvSpPr>
        <p:spPr/>
        <p:txBody>
          <a:bodyPr/>
          <a:lstStyle/>
          <a:p>
            <a:pPr>
              <a:defRPr/>
            </a:pPr>
            <a:fld id="{5CF0C1D4-C01C-4646-B0DB-43206E77F096}"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35320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ID: Nat19-30</a:t>
            </a:r>
          </a:p>
          <a:p>
            <a:r>
              <a:rPr lang="en-US" dirty="0"/>
              <a:t>SOURCE: 2019 DT 7.6, 7.12, and 7.15</a:t>
            </a:r>
          </a:p>
        </p:txBody>
      </p:sp>
      <p:sp>
        <p:nvSpPr>
          <p:cNvPr id="4" name="Slide Number Placeholder 3"/>
          <p:cNvSpPr>
            <a:spLocks noGrp="1"/>
          </p:cNvSpPr>
          <p:nvPr>
            <p:ph type="sldNum" sz="quarter" idx="5"/>
          </p:nvPr>
        </p:nvSpPr>
        <p:spPr/>
        <p:txBody>
          <a:bodyPr/>
          <a:lstStyle/>
          <a:p>
            <a:fld id="{47BDD4D8-51E3-41A7-8E1E-2B0FD5C81E29}" type="slidenum">
              <a:rPr lang="en-US" smtClean="0"/>
              <a:t>15</a:t>
            </a:fld>
            <a:endParaRPr lang="en-US" dirty="0"/>
          </a:p>
        </p:txBody>
      </p:sp>
    </p:spTree>
    <p:extLst>
      <p:ext uri="{BB962C8B-B14F-4D97-AF65-F5344CB8AC3E}">
        <p14:creationId xmlns:p14="http://schemas.microsoft.com/office/powerpoint/2010/main" val="2383042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MRI brain scans ">
            <a:extLst>
              <a:ext uri="{FF2B5EF4-FFF2-40B4-BE49-F238E27FC236}">
                <a16:creationId xmlns:a16="http://schemas.microsoft.com/office/drawing/2014/main" id="{C4764C94-FF77-4090-90D1-F1EA1B011B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16429" y="3810"/>
            <a:ext cx="10275570" cy="6850380"/>
          </a:xfrm>
          <a:prstGeom prst="rect">
            <a:avLst/>
          </a:prstGeom>
        </p:spPr>
      </p:pic>
      <p:sp>
        <p:nvSpPr>
          <p:cNvPr id="8" name="TextBox 7">
            <a:extLst>
              <a:ext uri="{FF2B5EF4-FFF2-40B4-BE49-F238E27FC236}">
                <a16:creationId xmlns:a16="http://schemas.microsoft.com/office/drawing/2014/main" id="{A9530613-246A-4C98-BA6C-13D2DBBB4A20}"/>
              </a:ext>
            </a:extLst>
          </p:cNvPr>
          <p:cNvSpPr txBox="1"/>
          <p:nvPr userDrawn="1"/>
        </p:nvSpPr>
        <p:spPr>
          <a:xfrm>
            <a:off x="9509854" y="6638746"/>
            <a:ext cx="2682145" cy="215444"/>
          </a:xfrm>
          <a:prstGeom prst="rect">
            <a:avLst/>
          </a:prstGeom>
          <a:noFill/>
        </p:spPr>
        <p:txBody>
          <a:bodyPr wrap="non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Image Courtesy NIDA,  MRI in IRP Neuroimaging Lab</a:t>
            </a:r>
          </a:p>
        </p:txBody>
      </p:sp>
      <p:sp>
        <p:nvSpPr>
          <p:cNvPr id="2" name="Title 1">
            <a:extLst>
              <a:ext uri="{FF2B5EF4-FFF2-40B4-BE49-F238E27FC236}">
                <a16:creationId xmlns:a16="http://schemas.microsoft.com/office/drawing/2014/main" id="{3D6E3CCF-778B-894E-A1F0-7B7587B140D2}"/>
              </a:ext>
            </a:extLst>
          </p:cNvPr>
          <p:cNvSpPr>
            <a:spLocks noGrp="1"/>
          </p:cNvSpPr>
          <p:nvPr>
            <p:ph type="ctrTitle"/>
          </p:nvPr>
        </p:nvSpPr>
        <p:spPr>
          <a:xfrm>
            <a:off x="509155" y="2450326"/>
            <a:ext cx="11346872" cy="923330"/>
          </a:xfrm>
        </p:spPr>
        <p:txBody>
          <a:bodyPr anchor="b">
            <a:spAutoFit/>
          </a:bodyPr>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98F2CC6-3FD7-B24E-A91B-4AC56217A907}"/>
              </a:ext>
            </a:extLst>
          </p:cNvPr>
          <p:cNvSpPr>
            <a:spLocks noGrp="1"/>
          </p:cNvSpPr>
          <p:nvPr>
            <p:ph type="subTitle" idx="1"/>
          </p:nvPr>
        </p:nvSpPr>
        <p:spPr>
          <a:xfrm>
            <a:off x="509155" y="3813464"/>
            <a:ext cx="11346872" cy="590931"/>
          </a:xfrm>
        </p:spPr>
        <p:txBody>
          <a:bodyPr>
            <a:spAutoFit/>
          </a:bodyPr>
          <a:lstStyle>
            <a:lvl1pPr marL="0" indent="0" algn="l">
              <a:buNone/>
              <a:defRPr sz="3600">
                <a:solidFill>
                  <a:srgbClr val="2869A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BA6E5EAA-946E-3849-B479-56DDAAC9226B}"/>
              </a:ext>
            </a:extLst>
          </p:cNvPr>
          <p:cNvSpPr/>
          <p:nvPr userDrawn="1"/>
        </p:nvSpPr>
        <p:spPr>
          <a:xfrm>
            <a:off x="11856027" y="6591869"/>
            <a:ext cx="263185" cy="266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7" name="Picture 6" descr="Logo for NIH. National Institute on Drug Abuse.">
            <a:extLst>
              <a:ext uri="{FF2B5EF4-FFF2-40B4-BE49-F238E27FC236}">
                <a16:creationId xmlns:a16="http://schemas.microsoft.com/office/drawing/2014/main" id="{8FF47C98-CEE1-4589-9B6A-6293927C6B8A}"/>
              </a:ext>
            </a:extLst>
          </p:cNvPr>
          <p:cNvPicPr>
            <a:picLocks noChangeAspect="1"/>
          </p:cNvPicPr>
          <p:nvPr userDrawn="1"/>
        </p:nvPicPr>
        <p:blipFill>
          <a:blip r:embed="rId3"/>
          <a:stretch>
            <a:fillRect/>
          </a:stretch>
        </p:blipFill>
        <p:spPr>
          <a:xfrm>
            <a:off x="509155" y="5863979"/>
            <a:ext cx="2077291" cy="549109"/>
          </a:xfrm>
          <a:prstGeom prst="rect">
            <a:avLst/>
          </a:prstGeom>
        </p:spPr>
      </p:pic>
    </p:spTree>
    <p:extLst>
      <p:ext uri="{BB962C8B-B14F-4D97-AF65-F5344CB8AC3E}">
        <p14:creationId xmlns:p14="http://schemas.microsoft.com/office/powerpoint/2010/main" val="172664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3C22-616F-8A45-BFEB-4F4BC8A163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DFF46B-2AA4-7A44-871D-F51D69C3A96E}"/>
              </a:ext>
            </a:extLst>
          </p:cNvPr>
          <p:cNvSpPr>
            <a:spLocks noGrp="1"/>
          </p:cNvSpPr>
          <p:nvPr>
            <p:ph type="dt" sz="half" idx="10"/>
          </p:nvPr>
        </p:nvSpPr>
        <p:spPr/>
        <p:txBody>
          <a:bodyPr/>
          <a:lstStyle/>
          <a:p>
            <a:fld id="{6D0850A5-3F98-6342-808F-70F44E902B71}" type="datetimeFigureOut">
              <a:rPr lang="en-US" smtClean="0"/>
              <a:t>9/21/2021</a:t>
            </a:fld>
            <a:endParaRPr lang="en-US"/>
          </a:p>
        </p:txBody>
      </p:sp>
      <p:sp>
        <p:nvSpPr>
          <p:cNvPr id="4" name="Footer Placeholder 3">
            <a:extLst>
              <a:ext uri="{FF2B5EF4-FFF2-40B4-BE49-F238E27FC236}">
                <a16:creationId xmlns:a16="http://schemas.microsoft.com/office/drawing/2014/main" id="{9EF9ECFF-5B74-404E-BC16-325CEE990C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37CDA9-0A61-3A45-B9DB-B823915FFE07}"/>
              </a:ext>
            </a:extLst>
          </p:cNvPr>
          <p:cNvSpPr>
            <a:spLocks noGrp="1"/>
          </p:cNvSpPr>
          <p:nvPr>
            <p:ph type="sldNum" sz="quarter" idx="12"/>
          </p:nvPr>
        </p:nvSpPr>
        <p:spPr/>
        <p:txBody>
          <a:bodyPr/>
          <a:lstStyle/>
          <a:p>
            <a:fld id="{44499CD1-1F62-934C-80BD-388A59E2606A}" type="slidenum">
              <a:rPr lang="en-US" smtClean="0"/>
              <a:t>‹#›</a:t>
            </a:fld>
            <a:endParaRPr lang="en-US"/>
          </a:p>
        </p:txBody>
      </p:sp>
    </p:spTree>
    <p:extLst>
      <p:ext uri="{BB962C8B-B14F-4D97-AF65-F5344CB8AC3E}">
        <p14:creationId xmlns:p14="http://schemas.microsoft.com/office/powerpoint/2010/main" val="16986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WHITE BKG">
    <p:spTree>
      <p:nvGrpSpPr>
        <p:cNvPr id="1" name=""/>
        <p:cNvGrpSpPr/>
        <p:nvPr/>
      </p:nvGrpSpPr>
      <p:grpSpPr>
        <a:xfrm>
          <a:off x="0" y="0"/>
          <a:ext cx="0" cy="0"/>
          <a:chOff x="0" y="0"/>
          <a:chExt cx="0" cy="0"/>
        </a:xfrm>
      </p:grpSpPr>
      <p:sp>
        <p:nvSpPr>
          <p:cNvPr id="12" name="Rectangle 11"/>
          <p:cNvSpPr/>
          <p:nvPr userDrawn="1"/>
        </p:nvSpPr>
        <p:spPr>
          <a:xfrm>
            <a:off x="0" y="6148443"/>
            <a:ext cx="12192000" cy="386139"/>
          </a:xfrm>
          <a:prstGeom prst="rect">
            <a:avLst/>
          </a:prstGeom>
          <a:solidFill>
            <a:srgbClr val="0033A3"/>
          </a:solidFill>
          <a:ln>
            <a:noFill/>
          </a:ln>
          <a:effectLst/>
        </p:spPr>
        <p:style>
          <a:lnRef idx="3">
            <a:schemeClr val="lt1"/>
          </a:lnRef>
          <a:fillRef idx="1">
            <a:schemeClr val="accent6"/>
          </a:fillRef>
          <a:effectRef idx="1">
            <a:schemeClr val="accent6"/>
          </a:effectRef>
          <a:fontRef idx="minor">
            <a:schemeClr val="lt1"/>
          </a:fontRef>
        </p:style>
        <p:txBody>
          <a:bodyPr rtlCol="0" anchor="b"/>
          <a:lstStyle/>
          <a:p>
            <a:pPr algn="ctr"/>
            <a:endParaRPr lang="en-US" sz="1800"/>
          </a:p>
        </p:txBody>
      </p:sp>
      <p:pic>
        <p:nvPicPr>
          <p:cNvPr id="18" name="Picture 17"/>
          <p:cNvPicPr>
            <a:picLocks noChangeAspect="1"/>
          </p:cNvPicPr>
          <p:nvPr userDrawn="1"/>
        </p:nvPicPr>
        <p:blipFill>
          <a:blip r:embed="rId2"/>
          <a:srcRect/>
          <a:stretch/>
        </p:blipFill>
        <p:spPr>
          <a:xfrm>
            <a:off x="9886095" y="266700"/>
            <a:ext cx="2107309" cy="692293"/>
          </a:xfrm>
          <a:prstGeom prst="rect">
            <a:avLst/>
          </a:prstGeom>
        </p:spPr>
      </p:pic>
      <p:cxnSp>
        <p:nvCxnSpPr>
          <p:cNvPr id="19" name="Straight Connector 18"/>
          <p:cNvCxnSpPr/>
          <p:nvPr userDrawn="1"/>
        </p:nvCxnSpPr>
        <p:spPr>
          <a:xfrm>
            <a:off x="0" y="1016249"/>
            <a:ext cx="8690003"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6864902" y="6219338"/>
            <a:ext cx="5323044" cy="246221"/>
          </a:xfrm>
          <a:prstGeom prst="rect">
            <a:avLst/>
          </a:prstGeom>
          <a:noFill/>
        </p:spPr>
        <p:txBody>
          <a:bodyPr wrap="square" rtlCol="0" anchor="ctr">
            <a:spAutoFit/>
          </a:bodyPr>
          <a:lstStyle/>
          <a:p>
            <a:pPr algn="r"/>
            <a:r>
              <a:rPr lang="en-US" sz="1000" kern="1200" dirty="0">
                <a:solidFill>
                  <a:schemeClr val="bg1"/>
                </a:solidFill>
                <a:effectLst/>
                <a:latin typeface="+mn-lt"/>
                <a:ea typeface="+mn-ea"/>
                <a:cs typeface="+mn-cs"/>
              </a:rPr>
              <a:t>© 2021 American Psychiatric Association. All rights reserved. </a:t>
            </a:r>
          </a:p>
        </p:txBody>
      </p:sp>
      <p:sp>
        <p:nvSpPr>
          <p:cNvPr id="23" name="Title 1"/>
          <p:cNvSpPr>
            <a:spLocks noGrp="1"/>
          </p:cNvSpPr>
          <p:nvPr>
            <p:ph type="title" hasCustomPrompt="1"/>
          </p:nvPr>
        </p:nvSpPr>
        <p:spPr>
          <a:xfrm>
            <a:off x="609600" y="307788"/>
            <a:ext cx="8080403" cy="586541"/>
          </a:xfrm>
        </p:spPr>
        <p:txBody>
          <a:bodyPr>
            <a:normAutofit/>
          </a:bodyPr>
          <a:lstStyle>
            <a:lvl1pPr algn="l">
              <a:defRPr sz="2400" cap="all">
                <a:solidFill>
                  <a:srgbClr val="003399"/>
                </a:solidFill>
              </a:defRPr>
            </a:lvl1pPr>
          </a:lstStyle>
          <a:p>
            <a:r>
              <a:rPr lang="en-US" dirty="0"/>
              <a:t>SECTION TITLE</a:t>
            </a:r>
          </a:p>
        </p:txBody>
      </p:sp>
      <p:sp>
        <p:nvSpPr>
          <p:cNvPr id="28" name="Content Placeholder 25"/>
          <p:cNvSpPr>
            <a:spLocks noGrp="1"/>
          </p:cNvSpPr>
          <p:nvPr>
            <p:ph sz="quarter" idx="13"/>
          </p:nvPr>
        </p:nvSpPr>
        <p:spPr>
          <a:xfrm>
            <a:off x="609600" y="1361440"/>
            <a:ext cx="10420349" cy="457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609600" y="6149136"/>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5CCB00-38B5-9543-8B3D-7DAFB5B0A7B3}"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235515488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D13B-4273-2A46-833B-FDFD41DE3411}"/>
              </a:ext>
            </a:extLst>
          </p:cNvPr>
          <p:cNvSpPr>
            <a:spLocks noGrp="1"/>
          </p:cNvSpPr>
          <p:nvPr>
            <p:ph type="title"/>
          </p:nvPr>
        </p:nvSpPr>
        <p:spPr>
          <a:xfrm>
            <a:off x="374073" y="365125"/>
            <a:ext cx="11430000" cy="962230"/>
          </a:xfrm>
        </p:spPr>
        <p:txBody>
          <a:bodyPr>
            <a:noAutofit/>
          </a:bodyPr>
          <a:lstStyle>
            <a:lvl1pPr>
              <a:lnSpc>
                <a:spcPct val="100000"/>
              </a:lnSpc>
              <a:defRPr sz="34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E7969C-D9C6-C44C-9495-E9B49C3FA0A6}"/>
              </a:ext>
            </a:extLst>
          </p:cNvPr>
          <p:cNvSpPr>
            <a:spLocks noGrp="1"/>
          </p:cNvSpPr>
          <p:nvPr>
            <p:ph idx="1"/>
          </p:nvPr>
        </p:nvSpPr>
        <p:spPr>
          <a:xfrm>
            <a:off x="374073" y="1592825"/>
            <a:ext cx="11430000" cy="4663595"/>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buClr>
                <a:srgbClr val="2869AB"/>
              </a:buClr>
              <a:buSzPct val="75000"/>
              <a:defRPr/>
            </a:lvl3pPr>
            <a:lvl4pPr>
              <a:lnSpc>
                <a:spcPct val="100000"/>
              </a:lnSpc>
              <a:spcBef>
                <a:spcPts val="0"/>
              </a:spcBef>
              <a:spcAft>
                <a:spcPts val="12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5406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2738-9F37-BD46-BFA3-475BF9518084}"/>
              </a:ext>
            </a:extLst>
          </p:cNvPr>
          <p:cNvSpPr>
            <a:spLocks noGrp="1"/>
          </p:cNvSpPr>
          <p:nvPr>
            <p:ph type="title"/>
          </p:nvPr>
        </p:nvSpPr>
        <p:spPr>
          <a:xfrm>
            <a:off x="374073" y="365125"/>
            <a:ext cx="11430000" cy="960120"/>
          </a:xfrm>
        </p:spPr>
        <p:txBody>
          <a:bodyPr>
            <a:normAutofit/>
          </a:bodyPr>
          <a:lstStyle>
            <a:lvl1pPr>
              <a:defRPr sz="3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443DD40-A377-B34A-8676-8CADF7CB7A4A}"/>
              </a:ext>
            </a:extLst>
          </p:cNvPr>
          <p:cNvSpPr>
            <a:spLocks noGrp="1"/>
          </p:cNvSpPr>
          <p:nvPr>
            <p:ph sz="half" idx="1"/>
          </p:nvPr>
        </p:nvSpPr>
        <p:spPr>
          <a:xfrm>
            <a:off x="374073" y="1612490"/>
            <a:ext cx="5539839" cy="4651150"/>
          </a:xfrm>
        </p:spPr>
        <p:txBody>
          <a:bodyPr/>
          <a:lstStyle>
            <a:lvl3pPr marL="1143000" indent="-228600">
              <a:defRPr lang="en-US" sz="2000" kern="1200" dirty="0">
                <a:solidFill>
                  <a:schemeClr val="tx1"/>
                </a:solidFill>
                <a:latin typeface="Open Sans" panose="020B0606030504020204" pitchFamily="34" charset="0"/>
                <a:ea typeface="+mn-ea"/>
                <a:cs typeface="Open Sans" panose="020B0606030504020204" pitchFamily="34" charset="0"/>
              </a:defRPr>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910732B7-B525-4B41-8FDF-71B88D660083}"/>
              </a:ext>
            </a:extLst>
          </p:cNvPr>
          <p:cNvSpPr>
            <a:spLocks noGrp="1"/>
          </p:cNvSpPr>
          <p:nvPr>
            <p:ph sz="half" idx="2"/>
          </p:nvPr>
        </p:nvSpPr>
        <p:spPr>
          <a:xfrm>
            <a:off x="6096000" y="1612490"/>
            <a:ext cx="5714010" cy="4651150"/>
          </a:xfrm>
        </p:spPr>
        <p:txBody>
          <a:bodyPr/>
          <a:lstStyle>
            <a:lvl3pPr marL="1143000" indent="-228600">
              <a:defRPr lang="en-US" sz="2000" kern="1200" dirty="0">
                <a:solidFill>
                  <a:schemeClr val="tx1"/>
                </a:solidFill>
                <a:latin typeface="Open Sans" panose="020B0606030504020204" pitchFamily="34" charset="0"/>
                <a:ea typeface="+mn-ea"/>
                <a:cs typeface="Open Sans" panose="020B0606030504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1137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F128EC-2309-C84B-98BB-4C07F5BF1B9C}"/>
              </a:ext>
            </a:extLst>
          </p:cNvPr>
          <p:cNvSpPr>
            <a:spLocks noGrp="1"/>
          </p:cNvSpPr>
          <p:nvPr>
            <p:ph type="body" idx="1"/>
          </p:nvPr>
        </p:nvSpPr>
        <p:spPr>
          <a:xfrm>
            <a:off x="362710" y="1065820"/>
            <a:ext cx="5634865" cy="4020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E510B2-74E2-6042-BE4E-25C1E1AE5B5B}"/>
              </a:ext>
            </a:extLst>
          </p:cNvPr>
          <p:cNvSpPr>
            <a:spLocks noGrp="1"/>
          </p:cNvSpPr>
          <p:nvPr>
            <p:ph sz="half" idx="2"/>
          </p:nvPr>
        </p:nvSpPr>
        <p:spPr>
          <a:xfrm>
            <a:off x="362710" y="1590261"/>
            <a:ext cx="5634865" cy="4599402"/>
          </a:xfrm>
        </p:spPr>
        <p:txBody>
          <a:bodyPr/>
          <a:lstStyle>
            <a:lvl3pPr marL="1143000" indent="-228600">
              <a:defRPr lang="en-US" sz="2000" kern="1200" dirty="0">
                <a:solidFill>
                  <a:schemeClr val="tx1"/>
                </a:solidFill>
                <a:latin typeface="Open Sans" panose="020B0606030504020204" pitchFamily="34" charset="0"/>
                <a:ea typeface="+mn-ea"/>
                <a:cs typeface="Open Sans" panose="020B0606030504020204" pitchFamily="34" charset="0"/>
              </a:defRPr>
            </a:lvl3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740FB53B-EE9C-A945-A585-CFD19998EC28}"/>
              </a:ext>
            </a:extLst>
          </p:cNvPr>
          <p:cNvSpPr>
            <a:spLocks noGrp="1"/>
          </p:cNvSpPr>
          <p:nvPr>
            <p:ph type="body" sz="quarter" idx="3"/>
          </p:nvPr>
        </p:nvSpPr>
        <p:spPr>
          <a:xfrm>
            <a:off x="6194427" y="1065820"/>
            <a:ext cx="5662616" cy="4020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9D8F00-1C36-DD40-8073-C8AA9679F9B0}"/>
              </a:ext>
            </a:extLst>
          </p:cNvPr>
          <p:cNvSpPr>
            <a:spLocks noGrp="1"/>
          </p:cNvSpPr>
          <p:nvPr>
            <p:ph sz="quarter" idx="4"/>
          </p:nvPr>
        </p:nvSpPr>
        <p:spPr>
          <a:xfrm>
            <a:off x="6194427" y="1590261"/>
            <a:ext cx="5662616" cy="4599402"/>
          </a:xfrm>
        </p:spPr>
        <p:txBody>
          <a:bodyPr/>
          <a:lstStyle>
            <a:lvl3pPr marL="1143000" indent="-228600">
              <a:defRPr lang="en-US" sz="2000" kern="1200" dirty="0">
                <a:solidFill>
                  <a:schemeClr val="tx1"/>
                </a:solidFill>
                <a:latin typeface="Open Sans" panose="020B0606030504020204" pitchFamily="34" charset="0"/>
                <a:ea typeface="+mn-ea"/>
                <a:cs typeface="Open Sans" panose="020B0606030504020204" pitchFamily="34" charset="0"/>
              </a:defRPr>
            </a:lvl3pPr>
          </a:lstStyle>
          <a:p>
            <a:pPr lvl="0"/>
            <a:r>
              <a:rPr lang="en-US"/>
              <a:t>Click to edit Master text styles</a:t>
            </a:r>
          </a:p>
          <a:p>
            <a:pPr lvl="1"/>
            <a:r>
              <a:rPr lang="en-US"/>
              <a:t>Second level</a:t>
            </a:r>
          </a:p>
          <a:p>
            <a:pPr lvl="2"/>
            <a:r>
              <a:rPr lang="en-US"/>
              <a:t>Third level</a:t>
            </a:r>
          </a:p>
        </p:txBody>
      </p:sp>
      <p:sp>
        <p:nvSpPr>
          <p:cNvPr id="10" name="Title 1">
            <a:extLst>
              <a:ext uri="{FF2B5EF4-FFF2-40B4-BE49-F238E27FC236}">
                <a16:creationId xmlns:a16="http://schemas.microsoft.com/office/drawing/2014/main" id="{32075C18-E3AB-A948-AFB4-F476D27D1B11}"/>
              </a:ext>
            </a:extLst>
          </p:cNvPr>
          <p:cNvSpPr>
            <a:spLocks noGrp="1"/>
          </p:cNvSpPr>
          <p:nvPr>
            <p:ph type="title"/>
          </p:nvPr>
        </p:nvSpPr>
        <p:spPr>
          <a:xfrm>
            <a:off x="374073" y="365126"/>
            <a:ext cx="11430000" cy="530352"/>
          </a:xfrm>
        </p:spPr>
        <p:txBody>
          <a:bodyPr/>
          <a:lstStyle/>
          <a:p>
            <a:r>
              <a:rPr lang="en-US"/>
              <a:t>Click to edit Master title style</a:t>
            </a:r>
            <a:endParaRPr lang="en-US" dirty="0"/>
          </a:p>
        </p:txBody>
      </p:sp>
    </p:spTree>
    <p:extLst>
      <p:ext uri="{BB962C8B-B14F-4D97-AF65-F5344CB8AC3E}">
        <p14:creationId xmlns:p14="http://schemas.microsoft.com/office/powerpoint/2010/main" val="113481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35C2-4039-AB42-AD89-F7823F368433}"/>
              </a:ext>
            </a:extLst>
          </p:cNvPr>
          <p:cNvSpPr>
            <a:spLocks noGrp="1"/>
          </p:cNvSpPr>
          <p:nvPr>
            <p:ph type="title"/>
          </p:nvPr>
        </p:nvSpPr>
        <p:spPr>
          <a:xfrm>
            <a:off x="374904" y="365126"/>
            <a:ext cx="11430000" cy="1158874"/>
          </a:xfrm>
        </p:spPr>
        <p:txBody>
          <a:bodyPr>
            <a:noAutofit/>
          </a:bodyPr>
          <a:lstStyle>
            <a:lvl1pPr>
              <a:defRPr sz="3800"/>
            </a:lvl1p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4702C1D6-6DB6-3942-8BDF-C56C4741D7AA}"/>
              </a:ext>
            </a:extLst>
          </p:cNvPr>
          <p:cNvSpPr>
            <a:spLocks noGrp="1"/>
          </p:cNvSpPr>
          <p:nvPr>
            <p:ph type="body" sz="half" idx="2"/>
          </p:nvPr>
        </p:nvSpPr>
        <p:spPr>
          <a:xfrm>
            <a:off x="381663" y="1641986"/>
            <a:ext cx="11505537" cy="462165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3528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A2CB-C3D1-6448-80A4-ED5CC04F58BB}"/>
              </a:ext>
            </a:extLst>
          </p:cNvPr>
          <p:cNvSpPr>
            <a:spLocks noGrp="1"/>
          </p:cNvSpPr>
          <p:nvPr>
            <p:ph type="title"/>
          </p:nvPr>
        </p:nvSpPr>
        <p:spPr/>
        <p:txBody>
          <a:bodyPr/>
          <a:lstStyle/>
          <a:p>
            <a:r>
              <a:rPr lang="en-US"/>
              <a:t>Click to edit Master title style</a:t>
            </a:r>
          </a:p>
        </p:txBody>
      </p:sp>
      <p:sp>
        <p:nvSpPr>
          <p:cNvPr id="4" name="Chart Placeholder 3">
            <a:extLst>
              <a:ext uri="{FF2B5EF4-FFF2-40B4-BE49-F238E27FC236}">
                <a16:creationId xmlns:a16="http://schemas.microsoft.com/office/drawing/2014/main" id="{5BC35A97-2324-9940-807D-87B8EF6FBAB3}"/>
              </a:ext>
            </a:extLst>
          </p:cNvPr>
          <p:cNvSpPr>
            <a:spLocks noGrp="1"/>
          </p:cNvSpPr>
          <p:nvPr>
            <p:ph type="chart" sz="quarter" idx="10"/>
          </p:nvPr>
        </p:nvSpPr>
        <p:spPr>
          <a:xfrm>
            <a:off x="374650" y="1260475"/>
            <a:ext cx="11385550" cy="4884738"/>
          </a:xfrm>
        </p:spPr>
        <p:txBody>
          <a:bodyPr/>
          <a:lstStyle>
            <a:lvl1pPr>
              <a:defRPr baseline="0">
                <a:latin typeface="Arial" panose="020B0604020202020204" pitchFamily="34" charset="0"/>
              </a:defRPr>
            </a:lvl1pPr>
          </a:lstStyle>
          <a:p>
            <a:r>
              <a:rPr lang="en-US"/>
              <a:t>Click icon to add chart</a:t>
            </a:r>
            <a:endParaRPr lang="en-US" dirty="0"/>
          </a:p>
        </p:txBody>
      </p:sp>
    </p:spTree>
    <p:extLst>
      <p:ext uri="{BB962C8B-B14F-4D97-AF65-F5344CB8AC3E}">
        <p14:creationId xmlns:p14="http://schemas.microsoft.com/office/powerpoint/2010/main" val="359501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9DABD6C-025A-DF43-B613-01A666818B69}"/>
              </a:ext>
            </a:extLst>
          </p:cNvPr>
          <p:cNvSpPr>
            <a:spLocks noGrp="1"/>
          </p:cNvSpPr>
          <p:nvPr>
            <p:ph type="pic" idx="1"/>
          </p:nvPr>
        </p:nvSpPr>
        <p:spPr>
          <a:xfrm>
            <a:off x="1"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Title 1">
            <a:extLst>
              <a:ext uri="{FF2B5EF4-FFF2-40B4-BE49-F238E27FC236}">
                <a16:creationId xmlns:a16="http://schemas.microsoft.com/office/drawing/2014/main" id="{CF47C5A8-3CC8-FD45-A69F-099D2EF7F3E1}"/>
              </a:ext>
            </a:extLst>
          </p:cNvPr>
          <p:cNvSpPr>
            <a:spLocks noGrp="1"/>
          </p:cNvSpPr>
          <p:nvPr>
            <p:ph type="title"/>
          </p:nvPr>
        </p:nvSpPr>
        <p:spPr>
          <a:xfrm>
            <a:off x="568960" y="680086"/>
            <a:ext cx="11054080" cy="486930"/>
          </a:xfrm>
        </p:spPr>
        <p:txBody>
          <a:bodyPr>
            <a:noAutofit/>
          </a:bodyPr>
          <a:lstStyle>
            <a:lvl1pPr>
              <a:defRPr sz="44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63FB89F-D40F-9F49-9C11-4A507808DA59}"/>
              </a:ext>
            </a:extLst>
          </p:cNvPr>
          <p:cNvSpPr>
            <a:spLocks noGrp="1"/>
          </p:cNvSpPr>
          <p:nvPr>
            <p:ph type="body" sz="half" idx="2"/>
          </p:nvPr>
        </p:nvSpPr>
        <p:spPr>
          <a:xfrm>
            <a:off x="568960" y="5811520"/>
            <a:ext cx="11318240" cy="681354"/>
          </a:xfrm>
        </p:spPr>
        <p:txBody>
          <a:bodyP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3102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338BB47-A3DE-A045-8730-2C470100A734}"/>
              </a:ext>
            </a:extLst>
          </p:cNvPr>
          <p:cNvSpPr>
            <a:spLocks noGrp="1"/>
          </p:cNvSpPr>
          <p:nvPr>
            <p:ph type="pic" idx="1"/>
          </p:nvPr>
        </p:nvSpPr>
        <p:spPr>
          <a:xfrm>
            <a:off x="6096000" y="0"/>
            <a:ext cx="610028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a:extLst>
              <a:ext uri="{FF2B5EF4-FFF2-40B4-BE49-F238E27FC236}">
                <a16:creationId xmlns:a16="http://schemas.microsoft.com/office/drawing/2014/main" id="{562EF651-F22C-0249-AB9E-1FBE091E48FA}"/>
              </a:ext>
            </a:extLst>
          </p:cNvPr>
          <p:cNvSpPr>
            <a:spLocks noGrp="1"/>
          </p:cNvSpPr>
          <p:nvPr>
            <p:ph type="title"/>
          </p:nvPr>
        </p:nvSpPr>
        <p:spPr>
          <a:xfrm>
            <a:off x="324196" y="332511"/>
            <a:ext cx="4621877" cy="1403032"/>
          </a:xfrm>
        </p:spPr>
        <p:txBody>
          <a:bodyPr anchor="b">
            <a:noAutofit/>
          </a:bodyPr>
          <a:lstStyle>
            <a:lvl1pPr>
              <a:defRPr sz="3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D2F9CAE-0E39-BC48-AF71-736F22253A36}"/>
              </a:ext>
            </a:extLst>
          </p:cNvPr>
          <p:cNvSpPr>
            <a:spLocks noGrp="1"/>
          </p:cNvSpPr>
          <p:nvPr>
            <p:ph type="body" sz="half" idx="2"/>
          </p:nvPr>
        </p:nvSpPr>
        <p:spPr>
          <a:xfrm>
            <a:off x="324196" y="1933996"/>
            <a:ext cx="4621877" cy="459149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 Placeholder 3">
            <a:extLst>
              <a:ext uri="{FF2B5EF4-FFF2-40B4-BE49-F238E27FC236}">
                <a16:creationId xmlns:a16="http://schemas.microsoft.com/office/drawing/2014/main" id="{F56D66E9-9D2A-4F42-BCBE-76D71A48DDDD}"/>
              </a:ext>
            </a:extLst>
          </p:cNvPr>
          <p:cNvSpPr>
            <a:spLocks noGrp="1"/>
          </p:cNvSpPr>
          <p:nvPr>
            <p:ph type="body" sz="half" idx="10"/>
          </p:nvPr>
        </p:nvSpPr>
        <p:spPr>
          <a:xfrm>
            <a:off x="6451600" y="6382932"/>
            <a:ext cx="5567680" cy="285114"/>
          </a:xfrm>
        </p:spPr>
        <p:txBody>
          <a:bodyPr>
            <a:normAutofit/>
          </a:bodyPr>
          <a:lstStyle>
            <a:lvl1pPr marL="0" indent="0" algn="r">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9071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42635B-3166-4231-84D7-D7ABA512BA3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56506A6-CAB0-4785-AE01-D330943E7571}"/>
              </a:ext>
            </a:extLst>
          </p:cNvPr>
          <p:cNvSpPr>
            <a:spLocks noGrp="1"/>
          </p:cNvSpPr>
          <p:nvPr>
            <p:ph type="ftr" sz="quarter" idx="11"/>
          </p:nvPr>
        </p:nvSpPr>
        <p:spPr/>
        <p:txBody>
          <a:bodyPr/>
          <a:lstStyle>
            <a:lvl1pPr marL="0" indent="0">
              <a:defRPr/>
            </a:lvl1pPr>
          </a:lstStyle>
          <a:p>
            <a:endParaRPr lang="en-US" dirty="0"/>
          </a:p>
        </p:txBody>
      </p:sp>
      <p:sp>
        <p:nvSpPr>
          <p:cNvPr id="4" name="Slide Number Placeholder 3">
            <a:extLst>
              <a:ext uri="{FF2B5EF4-FFF2-40B4-BE49-F238E27FC236}">
                <a16:creationId xmlns:a16="http://schemas.microsoft.com/office/drawing/2014/main" id="{2EBA4C1E-EC1D-415E-BCAD-F150134DBF44}"/>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91036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7D0946-6B65-654E-800D-187B49AF1C5A}"/>
              </a:ext>
            </a:extLst>
          </p:cNvPr>
          <p:cNvSpPr>
            <a:spLocks noGrp="1"/>
          </p:cNvSpPr>
          <p:nvPr>
            <p:ph type="title"/>
          </p:nvPr>
        </p:nvSpPr>
        <p:spPr>
          <a:xfrm>
            <a:off x="374073" y="365126"/>
            <a:ext cx="11385711" cy="48693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A6C262-507A-5349-A721-2135725CE11E}"/>
              </a:ext>
            </a:extLst>
          </p:cNvPr>
          <p:cNvSpPr>
            <a:spLocks noGrp="1"/>
          </p:cNvSpPr>
          <p:nvPr>
            <p:ph type="body" idx="1"/>
          </p:nvPr>
        </p:nvSpPr>
        <p:spPr>
          <a:xfrm>
            <a:off x="374073" y="1130531"/>
            <a:ext cx="11385711" cy="50630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Text Placeholder 5">
            <a:extLst>
              <a:ext uri="{FF2B5EF4-FFF2-40B4-BE49-F238E27FC236}">
                <a16:creationId xmlns:a16="http://schemas.microsoft.com/office/drawing/2014/main" id="{63FE5BE0-27FD-0E4A-B9C1-392DE2792AB1}"/>
              </a:ext>
            </a:extLst>
          </p:cNvPr>
          <p:cNvSpPr txBox="1">
            <a:spLocks/>
          </p:cNvSpPr>
          <p:nvPr userDrawn="1"/>
        </p:nvSpPr>
        <p:spPr>
          <a:xfrm>
            <a:off x="11804072" y="6632369"/>
            <a:ext cx="387928" cy="225631"/>
          </a:xfrm>
          <a:prstGeom prst="rect">
            <a:avLst/>
          </a:prstGeom>
        </p:spPr>
        <p:txBody>
          <a:bodyPr/>
          <a:lstStyle>
            <a:lvl1pPr marL="228600" indent="-228600" algn="l" defTabSz="914400" rtl="0" eaLnBrk="1" latinLnBrk="0" hangingPunct="1">
              <a:lnSpc>
                <a:spcPct val="90000"/>
              </a:lnSpc>
              <a:spcBef>
                <a:spcPts val="1000"/>
              </a:spcBef>
              <a:buClr>
                <a:srgbClr val="C0143C"/>
              </a:buClr>
              <a:buFontTx/>
              <a:buNone/>
              <a:defRPr sz="1000" kern="1200">
                <a:solidFill>
                  <a:srgbClr val="2869A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20558A"/>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F1973"/>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143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143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921C067D-5FDF-064C-9DE7-D1A9DCDEDADD}" type="slidenum">
              <a:rPr lang="en-US" smtClean="0">
                <a:latin typeface="Open Sans" panose="020B0606030504020204" pitchFamily="34" charset="0"/>
                <a:ea typeface="Open Sans" panose="020B0606030504020204" pitchFamily="34" charset="0"/>
                <a:cs typeface="Open Sans" panose="020B0606030504020204" pitchFamily="34" charset="0"/>
              </a:rPr>
              <a:pPr/>
              <a:t>‹#›</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0644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7" r:id="rId6"/>
    <p:sldLayoutId id="2147483655" r:id="rId7"/>
    <p:sldLayoutId id="2147483657" r:id="rId8"/>
    <p:sldLayoutId id="2147483673"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4400" b="1" i="0" kern="1200" baseline="0">
          <a:solidFill>
            <a:srgbClr val="20558A"/>
          </a:solidFill>
          <a:latin typeface="Arial" panose="020B0604020202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Clr>
          <a:srgbClr val="C0143C"/>
        </a:buClr>
        <a:buFont typeface="Arial" panose="020B0604020202020204" pitchFamily="34" charset="0"/>
        <a:buChar char="•"/>
        <a:defRPr sz="2800" kern="1200" baseline="0">
          <a:solidFill>
            <a:schemeClr val="tx1"/>
          </a:solidFill>
          <a:latin typeface="Arial" panose="020B0604020202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20558A"/>
        </a:buClr>
        <a:buFont typeface="Wingdings" pitchFamily="2" charset="2"/>
        <a:buChar char="§"/>
        <a:defRPr sz="2400" kern="1200" baseline="0">
          <a:solidFill>
            <a:schemeClr val="tx1"/>
          </a:solidFill>
          <a:latin typeface="Arial" panose="020B0604020202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5F1973"/>
        </a:buClr>
        <a:buSzPct val="75000"/>
        <a:buFont typeface="Wingdings 3" panose="05040102010807070707" pitchFamily="18" charset="2"/>
        <a:buChar char=""/>
        <a:defRPr sz="2000" kern="1200" baseline="0">
          <a:solidFill>
            <a:schemeClr val="tx1"/>
          </a:solidFill>
          <a:latin typeface="Arial" panose="020B0604020202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C0143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143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5.w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31.jpeg"/><Relationship Id="rId11" Type="http://schemas.openxmlformats.org/officeDocument/2006/relationships/image" Target="../media/image36.tiff"/><Relationship Id="rId5" Type="http://schemas.openxmlformats.org/officeDocument/2006/relationships/image" Target="../media/image30.png"/><Relationship Id="rId10" Type="http://schemas.openxmlformats.org/officeDocument/2006/relationships/image" Target="../media/image35.tiff"/><Relationship Id="rId4" Type="http://schemas.openxmlformats.org/officeDocument/2006/relationships/image" Target="../media/image29.jpe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liebertpub.com/action/showImage?doi=10.1089%2Fpop.2020.0230&amp;iName=master.img-003.jpg&amp;type=master" TargetMode="External"/><Relationship Id="rId2" Type="http://schemas.openxmlformats.org/officeDocument/2006/relationships/image" Target="../media/image9.emf"/><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nchs/nvss/vsrr/drug-overdose-data.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1FA0-785D-D045-92ED-D59487845561}"/>
              </a:ext>
            </a:extLst>
          </p:cNvPr>
          <p:cNvSpPr>
            <a:spLocks noGrp="1"/>
          </p:cNvSpPr>
          <p:nvPr>
            <p:ph type="ctrTitle"/>
          </p:nvPr>
        </p:nvSpPr>
        <p:spPr>
          <a:xfrm>
            <a:off x="532905" y="1600200"/>
            <a:ext cx="11346872" cy="1038946"/>
          </a:xfrm>
        </p:spPr>
        <p:txBody>
          <a:bodyPr>
            <a:normAutofit fontScale="90000"/>
          </a:bodyPr>
          <a:lstStyle/>
          <a:p>
            <a:r>
              <a:rPr lang="en-US" sz="4400" dirty="0"/>
              <a:t>The Stimulant Resurgence: </a:t>
            </a:r>
            <a:br>
              <a:rPr lang="en-US" sz="4400" dirty="0"/>
            </a:br>
            <a:r>
              <a:rPr lang="en-US" sz="4400" dirty="0"/>
              <a:t>Prevention and Treatment Efforts</a:t>
            </a:r>
          </a:p>
        </p:txBody>
      </p:sp>
      <p:sp>
        <p:nvSpPr>
          <p:cNvPr id="3" name="Subtitle 2">
            <a:extLst>
              <a:ext uri="{FF2B5EF4-FFF2-40B4-BE49-F238E27FC236}">
                <a16:creationId xmlns:a16="http://schemas.microsoft.com/office/drawing/2014/main" id="{0057DFD5-3C60-7C49-821E-3497B208D599}"/>
              </a:ext>
            </a:extLst>
          </p:cNvPr>
          <p:cNvSpPr>
            <a:spLocks noGrp="1"/>
          </p:cNvSpPr>
          <p:nvPr>
            <p:ph type="subTitle" idx="1"/>
          </p:nvPr>
        </p:nvSpPr>
        <p:spPr/>
        <p:txBody>
          <a:bodyPr>
            <a:noAutofit/>
          </a:bodyPr>
          <a:lstStyle/>
          <a:p>
            <a:r>
              <a:rPr lang="en-US" sz="2800" b="1" dirty="0">
                <a:solidFill>
                  <a:srgbClr val="20558A"/>
                </a:solidFill>
              </a:rPr>
              <a:t>Nora D. Volkow, M.D.</a:t>
            </a:r>
          </a:p>
          <a:p>
            <a:r>
              <a:rPr lang="en-US" sz="2400" dirty="0">
                <a:solidFill>
                  <a:srgbClr val="20558A"/>
                </a:solidFill>
              </a:rPr>
              <a:t>Director</a:t>
            </a:r>
          </a:p>
          <a:p>
            <a:r>
              <a:rPr lang="en-US" sz="2000" dirty="0">
                <a:solidFill>
                  <a:srgbClr val="20558A"/>
                </a:solidFill>
              </a:rPr>
              <a:t>National Institute on Drug Abuse</a:t>
            </a:r>
          </a:p>
          <a:p>
            <a:endParaRPr lang="en-US" sz="2800" dirty="0">
              <a:solidFill>
                <a:srgbClr val="20558A"/>
              </a:solidFill>
            </a:endParaRPr>
          </a:p>
        </p:txBody>
      </p:sp>
    </p:spTree>
    <p:extLst>
      <p:ext uri="{BB962C8B-B14F-4D97-AF65-F5344CB8AC3E}">
        <p14:creationId xmlns:p14="http://schemas.microsoft.com/office/powerpoint/2010/main" val="174195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483" y="-152400"/>
            <a:ext cx="9258300" cy="1206500"/>
          </a:xfrm>
        </p:spPr>
        <p:txBody>
          <a:bodyPr>
            <a:normAutofit/>
          </a:bodyPr>
          <a:lstStyle/>
          <a:p>
            <a:r>
              <a:rPr lang="en-US" sz="3600" b="1" dirty="0">
                <a:solidFill>
                  <a:srgbClr val="20558A"/>
                </a:solidFill>
                <a:latin typeface="Arial" panose="020B0604020202020204" pitchFamily="34" charset="0"/>
                <a:cs typeface="Arial" panose="020B0604020202020204" pitchFamily="34" charset="0"/>
              </a:rPr>
              <a:t>Treating Cocaine Addiction: Vaccines</a:t>
            </a:r>
          </a:p>
        </p:txBody>
      </p:sp>
      <p:grpSp>
        <p:nvGrpSpPr>
          <p:cNvPr id="7" name="Group 6">
            <a:extLst>
              <a:ext uri="{FF2B5EF4-FFF2-40B4-BE49-F238E27FC236}">
                <a16:creationId xmlns:a16="http://schemas.microsoft.com/office/drawing/2014/main" id="{29D801BE-C51E-4374-8923-6EE72379FF0C}"/>
              </a:ext>
            </a:extLst>
          </p:cNvPr>
          <p:cNvGrpSpPr/>
          <p:nvPr/>
        </p:nvGrpSpPr>
        <p:grpSpPr>
          <a:xfrm>
            <a:off x="705749" y="733054"/>
            <a:ext cx="10844482" cy="5676435"/>
            <a:chOff x="705749" y="733054"/>
            <a:chExt cx="10844482" cy="5676435"/>
          </a:xfrm>
        </p:grpSpPr>
        <p:pic>
          <p:nvPicPr>
            <p:cNvPr id="149" name="Picture 42"/>
            <p:cNvPicPr>
              <a:picLocks noChangeAspect="1" noChangeArrowheads="1"/>
            </p:cNvPicPr>
            <p:nvPr/>
          </p:nvPicPr>
          <p:blipFill rotWithShape="1">
            <a:blip r:embed="rId3" cstate="print"/>
            <a:srcRect l="12225" r="22666"/>
            <a:stretch/>
          </p:blipFill>
          <p:spPr bwMode="auto">
            <a:xfrm>
              <a:off x="2078950" y="1456058"/>
              <a:ext cx="1219493" cy="1560576"/>
            </a:xfrm>
            <a:prstGeom prst="rect">
              <a:avLst/>
            </a:prstGeom>
            <a:noFill/>
            <a:ln w="9525">
              <a:noFill/>
              <a:miter lim="800000"/>
              <a:headEnd/>
              <a:tailEnd/>
            </a:ln>
          </p:spPr>
        </p:pic>
        <p:sp>
          <p:nvSpPr>
            <p:cNvPr id="27" name="TextBox 2261"/>
            <p:cNvSpPr txBox="1">
              <a:spLocks noChangeArrowheads="1"/>
            </p:cNvSpPr>
            <p:nvPr/>
          </p:nvSpPr>
          <p:spPr bwMode="auto">
            <a:xfrm>
              <a:off x="4941952" y="1470589"/>
              <a:ext cx="184622" cy="461641"/>
            </a:xfrm>
            <a:prstGeom prst="rect">
              <a:avLst/>
            </a:prstGeom>
            <a:noFill/>
            <a:ln w="9525">
              <a:noFill/>
              <a:miter lim="800000"/>
              <a:headEnd/>
              <a:tailEnd/>
            </a:ln>
          </p:spPr>
          <p:txBody>
            <a:bodyPr wrap="none" lIns="91418" tIns="45708" rIns="91418" bIns="45708">
              <a:spAutoFit/>
            </a:bodyPr>
            <a:lstStyle/>
            <a:p>
              <a:pPr defTabSz="1097192"/>
              <a:endParaRPr lang="en-US" sz="2400" b="1" i="1">
                <a:solidFill>
                  <a:srgbClr val="FFFFFF"/>
                </a:solidFill>
                <a:latin typeface="Times" charset="0"/>
                <a:ea typeface="ＭＳ Ｐゴシック" charset="-128"/>
              </a:endParaRPr>
            </a:p>
          </p:txBody>
        </p:sp>
        <p:sp>
          <p:nvSpPr>
            <p:cNvPr id="30" name="Rectangle 1815"/>
            <p:cNvSpPr>
              <a:spLocks noChangeArrowheads="1"/>
            </p:cNvSpPr>
            <p:nvPr/>
          </p:nvSpPr>
          <p:spPr bwMode="auto">
            <a:xfrm>
              <a:off x="2552406" y="733054"/>
              <a:ext cx="6417097" cy="406241"/>
            </a:xfrm>
            <a:prstGeom prst="rect">
              <a:avLst/>
            </a:prstGeom>
            <a:noFill/>
            <a:ln w="9525">
              <a:noFill/>
              <a:miter lim="800000"/>
              <a:headEnd/>
              <a:tailEnd/>
            </a:ln>
          </p:spPr>
          <p:txBody>
            <a:bodyPr wrap="none" lIns="91418" tIns="45708" rIns="91418" bIns="45708">
              <a:spAutoFit/>
            </a:bodyPr>
            <a:lstStyle/>
            <a:p>
              <a:pPr defTabSz="1097192" eaLnBrk="0" hangingPunct="0">
                <a:lnSpc>
                  <a:spcPct val="85000"/>
                </a:lnSpc>
              </a:pPr>
              <a:r>
                <a:rPr lang="en-US" sz="2400" i="1" dirty="0">
                  <a:solidFill>
                    <a:srgbClr val="C00000"/>
                  </a:solidFill>
                  <a:latin typeface="Arial" panose="020B0604020202020204" pitchFamily="34" charset="0"/>
                  <a:ea typeface="Osaka" charset="-128"/>
                  <a:cs typeface="Arial" panose="020B0604020202020204" pitchFamily="34" charset="0"/>
                </a:rPr>
                <a:t>Antibodies reduce amount of drug in the brain</a:t>
              </a:r>
            </a:p>
          </p:txBody>
        </p:sp>
        <p:cxnSp>
          <p:nvCxnSpPr>
            <p:cNvPr id="58" name="Straight Connector 2102"/>
            <p:cNvCxnSpPr>
              <a:cxnSpLocks noChangeShapeType="1"/>
            </p:cNvCxnSpPr>
            <p:nvPr/>
          </p:nvCxnSpPr>
          <p:spPr bwMode="auto">
            <a:xfrm flipH="1" flipV="1">
              <a:off x="1273319" y="2056658"/>
              <a:ext cx="908807" cy="9244"/>
            </a:xfrm>
            <a:prstGeom prst="line">
              <a:avLst/>
            </a:prstGeom>
            <a:noFill/>
            <a:ln w="57150">
              <a:solidFill>
                <a:srgbClr val="FF0000"/>
              </a:solidFill>
              <a:prstDash val="sysDot"/>
              <a:round/>
              <a:headEnd/>
              <a:tailEnd/>
            </a:ln>
          </p:spPr>
        </p:cxnSp>
        <p:sp>
          <p:nvSpPr>
            <p:cNvPr id="60" name="Oval 47"/>
            <p:cNvSpPr>
              <a:spLocks noChangeArrowheads="1"/>
            </p:cNvSpPr>
            <p:nvPr/>
          </p:nvSpPr>
          <p:spPr bwMode="auto">
            <a:xfrm>
              <a:off x="2580593" y="1691252"/>
              <a:ext cx="76201" cy="90487"/>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lIns="91418" tIns="45708" rIns="91418" bIns="45708" anchor="ctr"/>
            <a:lstStyle/>
            <a:p>
              <a:pPr algn="ctr" defTabSz="1097192" eaLnBrk="0" hangingPunct="0"/>
              <a:endParaRPr lang="en-US" sz="2400" i="1">
                <a:solidFill>
                  <a:srgbClr val="FF00FF"/>
                </a:solidFill>
                <a:latin typeface="Times New Roman"/>
                <a:ea typeface="ＭＳ Ｐゴシック" charset="-128"/>
              </a:endParaRPr>
            </a:p>
          </p:txBody>
        </p:sp>
        <p:cxnSp>
          <p:nvCxnSpPr>
            <p:cNvPr id="62" name="Straight Connector 2101"/>
            <p:cNvCxnSpPr>
              <a:cxnSpLocks noChangeShapeType="1"/>
            </p:cNvCxnSpPr>
            <p:nvPr/>
          </p:nvCxnSpPr>
          <p:spPr bwMode="auto">
            <a:xfrm flipH="1" flipV="1">
              <a:off x="1273319" y="2056656"/>
              <a:ext cx="8696" cy="872248"/>
            </a:xfrm>
            <a:prstGeom prst="line">
              <a:avLst/>
            </a:prstGeom>
            <a:noFill/>
            <a:ln w="57150">
              <a:solidFill>
                <a:srgbClr val="FF0000"/>
              </a:solidFill>
              <a:prstDash val="sysDot"/>
              <a:round/>
              <a:headEnd/>
              <a:tailEnd/>
            </a:ln>
          </p:spPr>
        </p:cxnSp>
        <p:sp>
          <p:nvSpPr>
            <p:cNvPr id="63" name="Oval 47"/>
            <p:cNvSpPr>
              <a:spLocks noChangeArrowheads="1"/>
            </p:cNvSpPr>
            <p:nvPr/>
          </p:nvSpPr>
          <p:spPr bwMode="auto">
            <a:xfrm>
              <a:off x="2732991" y="1843652"/>
              <a:ext cx="76201" cy="90487"/>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lIns="91418" tIns="45708" rIns="91418" bIns="45708" anchor="ctr"/>
            <a:lstStyle/>
            <a:p>
              <a:pPr algn="ctr" defTabSz="1097192" eaLnBrk="0" hangingPunct="0"/>
              <a:endParaRPr lang="en-US" sz="2400" i="1">
                <a:solidFill>
                  <a:srgbClr val="FF00FF"/>
                </a:solidFill>
                <a:latin typeface="Times New Roman"/>
                <a:ea typeface="ＭＳ Ｐゴシック" charset="-128"/>
              </a:endParaRPr>
            </a:p>
          </p:txBody>
        </p:sp>
        <p:sp>
          <p:nvSpPr>
            <p:cNvPr id="64" name="Oval 47"/>
            <p:cNvSpPr>
              <a:spLocks noChangeArrowheads="1"/>
            </p:cNvSpPr>
            <p:nvPr/>
          </p:nvSpPr>
          <p:spPr bwMode="auto">
            <a:xfrm>
              <a:off x="2885390" y="1996052"/>
              <a:ext cx="76201" cy="90487"/>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lIns="91418" tIns="45708" rIns="91418" bIns="45708" anchor="ctr"/>
            <a:lstStyle/>
            <a:p>
              <a:pPr algn="ctr" defTabSz="1097192" eaLnBrk="0" hangingPunct="0"/>
              <a:endParaRPr lang="en-US" sz="2400" i="1">
                <a:solidFill>
                  <a:srgbClr val="FF00FF"/>
                </a:solidFill>
                <a:latin typeface="Times New Roman"/>
                <a:ea typeface="ＭＳ Ｐゴシック" charset="-128"/>
              </a:endParaRPr>
            </a:p>
          </p:txBody>
        </p:sp>
        <p:sp>
          <p:nvSpPr>
            <p:cNvPr id="65" name="Oval 47"/>
            <p:cNvSpPr>
              <a:spLocks noChangeArrowheads="1"/>
            </p:cNvSpPr>
            <p:nvPr/>
          </p:nvSpPr>
          <p:spPr bwMode="auto">
            <a:xfrm>
              <a:off x="2615515" y="1927766"/>
              <a:ext cx="76201" cy="90488"/>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lIns="91418" tIns="45708" rIns="91418" bIns="45708" anchor="ctr"/>
            <a:lstStyle/>
            <a:p>
              <a:pPr algn="ctr" defTabSz="1097192" eaLnBrk="0" hangingPunct="0"/>
              <a:endParaRPr lang="en-US" sz="2400" i="1">
                <a:solidFill>
                  <a:srgbClr val="FF00FF"/>
                </a:solidFill>
                <a:latin typeface="Times New Roman"/>
                <a:ea typeface="ＭＳ Ｐゴシック" charset="-128"/>
              </a:endParaRPr>
            </a:p>
          </p:txBody>
        </p:sp>
        <p:sp>
          <p:nvSpPr>
            <p:cNvPr id="66" name="Oval 47"/>
            <p:cNvSpPr>
              <a:spLocks noChangeArrowheads="1"/>
            </p:cNvSpPr>
            <p:nvPr/>
          </p:nvSpPr>
          <p:spPr bwMode="auto">
            <a:xfrm>
              <a:off x="2767919" y="2065902"/>
              <a:ext cx="76201" cy="90487"/>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lIns="91418" tIns="45708" rIns="91418" bIns="45708" anchor="ctr"/>
            <a:lstStyle/>
            <a:p>
              <a:pPr algn="ctr" defTabSz="1097192" eaLnBrk="0" hangingPunct="0"/>
              <a:endParaRPr lang="en-US" sz="2400" i="1">
                <a:solidFill>
                  <a:srgbClr val="FF00FF"/>
                </a:solidFill>
                <a:latin typeface="Times New Roman"/>
                <a:ea typeface="ＭＳ Ｐゴシック" charset="-128"/>
              </a:endParaRPr>
            </a:p>
          </p:txBody>
        </p:sp>
        <p:sp>
          <p:nvSpPr>
            <p:cNvPr id="67" name="Oval 47"/>
            <p:cNvSpPr>
              <a:spLocks noChangeArrowheads="1"/>
            </p:cNvSpPr>
            <p:nvPr/>
          </p:nvSpPr>
          <p:spPr bwMode="auto">
            <a:xfrm>
              <a:off x="2386915" y="1851566"/>
              <a:ext cx="76201" cy="90488"/>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lIns="91418" tIns="45708" rIns="91418" bIns="45708" anchor="ctr"/>
            <a:lstStyle/>
            <a:p>
              <a:pPr algn="ctr" defTabSz="1097192" eaLnBrk="0" hangingPunct="0"/>
              <a:endParaRPr lang="en-US" sz="2400" i="1">
                <a:solidFill>
                  <a:srgbClr val="FF00FF"/>
                </a:solidFill>
                <a:latin typeface="Times New Roman"/>
                <a:ea typeface="ＭＳ Ｐゴシック" charset="-128"/>
              </a:endParaRPr>
            </a:p>
          </p:txBody>
        </p:sp>
        <p:sp>
          <p:nvSpPr>
            <p:cNvPr id="68" name="Oval 47"/>
            <p:cNvSpPr>
              <a:spLocks noChangeArrowheads="1"/>
            </p:cNvSpPr>
            <p:nvPr/>
          </p:nvSpPr>
          <p:spPr bwMode="auto">
            <a:xfrm>
              <a:off x="2920316" y="2232566"/>
              <a:ext cx="76201" cy="90488"/>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lIns="91418" tIns="45708" rIns="91418" bIns="45708" anchor="ctr"/>
            <a:lstStyle/>
            <a:p>
              <a:pPr algn="ctr" defTabSz="1097192" eaLnBrk="0" hangingPunct="0"/>
              <a:endParaRPr lang="en-US" sz="2400" i="1">
                <a:solidFill>
                  <a:srgbClr val="FF00FF"/>
                </a:solidFill>
                <a:latin typeface="Times New Roman"/>
                <a:ea typeface="ＭＳ Ｐゴシック" charset="-128"/>
              </a:endParaRPr>
            </a:p>
          </p:txBody>
        </p:sp>
        <p:sp>
          <p:nvSpPr>
            <p:cNvPr id="69" name="Oval 47"/>
            <p:cNvSpPr>
              <a:spLocks noChangeArrowheads="1"/>
            </p:cNvSpPr>
            <p:nvPr/>
          </p:nvSpPr>
          <p:spPr bwMode="auto">
            <a:xfrm>
              <a:off x="2920316" y="1837302"/>
              <a:ext cx="76201" cy="90487"/>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lIns="91418" tIns="45708" rIns="91418" bIns="45708" anchor="ctr"/>
            <a:lstStyle/>
            <a:p>
              <a:pPr algn="ctr" defTabSz="1097192" eaLnBrk="0" hangingPunct="0"/>
              <a:endParaRPr lang="en-US" sz="2400" i="1">
                <a:solidFill>
                  <a:srgbClr val="FF00FF"/>
                </a:solidFill>
                <a:latin typeface="Times New Roman"/>
                <a:ea typeface="ＭＳ Ｐゴシック" charset="-128"/>
              </a:endParaRPr>
            </a:p>
          </p:txBody>
        </p:sp>
        <p:sp>
          <p:nvSpPr>
            <p:cNvPr id="70" name="Oval 47"/>
            <p:cNvSpPr>
              <a:spLocks noChangeArrowheads="1"/>
            </p:cNvSpPr>
            <p:nvPr/>
          </p:nvSpPr>
          <p:spPr bwMode="auto">
            <a:xfrm>
              <a:off x="2463116" y="2036166"/>
              <a:ext cx="76201" cy="90487"/>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lIns="91418" tIns="45708" rIns="91418" bIns="45708" anchor="ctr"/>
            <a:lstStyle/>
            <a:p>
              <a:pPr algn="ctr" defTabSz="1097192" eaLnBrk="0" hangingPunct="0"/>
              <a:endParaRPr lang="en-US" sz="2400" i="1">
                <a:solidFill>
                  <a:srgbClr val="FF00FF"/>
                </a:solidFill>
                <a:latin typeface="Times New Roman"/>
                <a:ea typeface="ＭＳ Ｐゴシック" charset="-128"/>
              </a:endParaRPr>
            </a:p>
          </p:txBody>
        </p:sp>
        <p:sp>
          <p:nvSpPr>
            <p:cNvPr id="71" name="Oval 47"/>
            <p:cNvSpPr>
              <a:spLocks noChangeArrowheads="1"/>
            </p:cNvSpPr>
            <p:nvPr/>
          </p:nvSpPr>
          <p:spPr bwMode="auto">
            <a:xfrm>
              <a:off x="2615515" y="2080166"/>
              <a:ext cx="76201" cy="90488"/>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lIns="91418" tIns="45708" rIns="91418" bIns="45708" anchor="ctr"/>
            <a:lstStyle/>
            <a:p>
              <a:pPr algn="ctr" defTabSz="1097192" eaLnBrk="0" hangingPunct="0"/>
              <a:endParaRPr lang="en-US" sz="2400" i="1">
                <a:solidFill>
                  <a:srgbClr val="FF00FF"/>
                </a:solidFill>
                <a:latin typeface="Times New Roman"/>
                <a:ea typeface="ＭＳ Ｐゴシック" charset="-128"/>
              </a:endParaRPr>
            </a:p>
          </p:txBody>
        </p:sp>
        <p:sp>
          <p:nvSpPr>
            <p:cNvPr id="72" name="Oval 47"/>
            <p:cNvSpPr>
              <a:spLocks noChangeArrowheads="1"/>
            </p:cNvSpPr>
            <p:nvPr/>
          </p:nvSpPr>
          <p:spPr bwMode="auto">
            <a:xfrm>
              <a:off x="3037793" y="2148452"/>
              <a:ext cx="76201" cy="90487"/>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lIns="91418" tIns="45708" rIns="91418" bIns="45708" anchor="ctr"/>
            <a:lstStyle/>
            <a:p>
              <a:pPr algn="ctr" defTabSz="1097192" eaLnBrk="0" hangingPunct="0"/>
              <a:endParaRPr lang="en-US" sz="2400" i="1">
                <a:solidFill>
                  <a:srgbClr val="FF00FF"/>
                </a:solidFill>
                <a:latin typeface="Times New Roman"/>
                <a:ea typeface="ＭＳ Ｐゴシック" charset="-128"/>
              </a:endParaRPr>
            </a:p>
          </p:txBody>
        </p:sp>
        <p:sp>
          <p:nvSpPr>
            <p:cNvPr id="74" name="Rectangle 73"/>
            <p:cNvSpPr/>
            <p:nvPr/>
          </p:nvSpPr>
          <p:spPr bwMode="auto">
            <a:xfrm>
              <a:off x="705749" y="2994566"/>
              <a:ext cx="2247902" cy="3352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lstStyle/>
            <a:p>
              <a:pPr algn="ctr" defTabSz="1097192">
                <a:defRPr/>
              </a:pPr>
              <a:endParaRPr lang="en-US" sz="4000" b="1" i="1">
                <a:solidFill>
                  <a:schemeClr val="bg1"/>
                </a:solidFill>
                <a:latin typeface="Arial" panose="020B0604020202020204" pitchFamily="34" charset="0"/>
                <a:ea typeface="ヒラギノ角ゴ Pro W3"/>
                <a:cs typeface="Arial" panose="020B0604020202020204" pitchFamily="34" charset="0"/>
              </a:endParaRPr>
            </a:p>
          </p:txBody>
        </p:sp>
        <p:sp>
          <p:nvSpPr>
            <p:cNvPr id="75" name="AutoShape 2"/>
            <p:cNvSpPr>
              <a:spLocks noChangeArrowheads="1"/>
            </p:cNvSpPr>
            <p:nvPr/>
          </p:nvSpPr>
          <p:spPr bwMode="auto">
            <a:xfrm flipH="1" flipV="1">
              <a:off x="924824" y="3550191"/>
              <a:ext cx="604839" cy="2451100"/>
            </a:xfrm>
            <a:prstGeom prst="can">
              <a:avLst>
                <a:gd name="adj" fmla="val 63784"/>
              </a:avLst>
            </a:prstGeom>
            <a:gradFill rotWithShape="0">
              <a:gsLst>
                <a:gs pos="0">
                  <a:srgbClr val="761800"/>
                </a:gs>
                <a:gs pos="50000">
                  <a:srgbClr val="FF3300"/>
                </a:gs>
                <a:gs pos="100000">
                  <a:srgbClr val="761800"/>
                </a:gs>
              </a:gsLst>
              <a:lin ang="0" scaled="1"/>
            </a:gradFill>
            <a:ln w="12699">
              <a:solidFill>
                <a:srgbClr val="FF3300"/>
              </a:solidFill>
              <a:round/>
              <a:headEnd type="none" w="sm" len="sm"/>
              <a:tailEnd type="none" w="sm" len="sm"/>
            </a:ln>
          </p:spPr>
          <p:txBody>
            <a:bodyPr wrap="none" anchor="ctr"/>
            <a:lstStyle/>
            <a:p>
              <a:pPr algn="ctr" defTabSz="1097192"/>
              <a:endParaRPr lang="en-US" sz="3600" i="1">
                <a:solidFill>
                  <a:srgbClr val="FFFF00"/>
                </a:solidFill>
                <a:latin typeface="Arial" pitchFamily="34" charset="0"/>
                <a:ea typeface="ＭＳ Ｐゴシック" charset="-128"/>
              </a:endParaRPr>
            </a:p>
          </p:txBody>
        </p:sp>
        <p:sp>
          <p:nvSpPr>
            <p:cNvPr id="76" name="Freeform 3"/>
            <p:cNvSpPr>
              <a:spLocks noChangeAspect="1"/>
            </p:cNvSpPr>
            <p:nvPr/>
          </p:nvSpPr>
          <p:spPr bwMode="auto">
            <a:xfrm rot="16200000">
              <a:off x="1717782" y="3512885"/>
              <a:ext cx="719138" cy="793751"/>
            </a:xfrm>
            <a:custGeom>
              <a:avLst/>
              <a:gdLst>
                <a:gd name="T0" fmla="*/ 2147483647 w 1787"/>
                <a:gd name="T1" fmla="*/ 2147483647 h 870"/>
                <a:gd name="T2" fmla="*/ 2147483647 w 1787"/>
                <a:gd name="T3" fmla="*/ 2147483647 h 870"/>
                <a:gd name="T4" fmla="*/ 2147483647 w 1787"/>
                <a:gd name="T5" fmla="*/ 2147483647 h 870"/>
                <a:gd name="T6" fmla="*/ 2147483647 w 1787"/>
                <a:gd name="T7" fmla="*/ 2147483647 h 870"/>
                <a:gd name="T8" fmla="*/ 2147483647 w 1787"/>
                <a:gd name="T9" fmla="*/ 2147483647 h 870"/>
                <a:gd name="T10" fmla="*/ 2147483647 w 1787"/>
                <a:gd name="T11" fmla="*/ 2147483647 h 870"/>
                <a:gd name="T12" fmla="*/ 2147483647 w 1787"/>
                <a:gd name="T13" fmla="*/ 2147483647 h 870"/>
                <a:gd name="T14" fmla="*/ 2147483647 w 1787"/>
                <a:gd name="T15" fmla="*/ 2147483647 h 870"/>
                <a:gd name="T16" fmla="*/ 2147483647 w 1787"/>
                <a:gd name="T17" fmla="*/ 2147483647 h 870"/>
                <a:gd name="T18" fmla="*/ 2147483647 w 1787"/>
                <a:gd name="T19" fmla="*/ 2147483647 h 870"/>
                <a:gd name="T20" fmla="*/ 2147483647 w 1787"/>
                <a:gd name="T21" fmla="*/ 2147483647 h 870"/>
                <a:gd name="T22" fmla="*/ 2147483647 w 1787"/>
                <a:gd name="T23" fmla="*/ 2147483647 h 870"/>
                <a:gd name="T24" fmla="*/ 2147483647 w 1787"/>
                <a:gd name="T25" fmla="*/ 2147483647 h 870"/>
                <a:gd name="T26" fmla="*/ 2147483647 w 1787"/>
                <a:gd name="T27" fmla="*/ 2147483647 h 870"/>
                <a:gd name="T28" fmla="*/ 2147483647 w 1787"/>
                <a:gd name="T29" fmla="*/ 2147483647 h 870"/>
                <a:gd name="T30" fmla="*/ 2147483647 w 1787"/>
                <a:gd name="T31" fmla="*/ 2147483647 h 870"/>
                <a:gd name="T32" fmla="*/ 2147483647 w 1787"/>
                <a:gd name="T33" fmla="*/ 2147483647 h 870"/>
                <a:gd name="T34" fmla="*/ 2147483647 w 1787"/>
                <a:gd name="T35" fmla="*/ 2147483647 h 870"/>
                <a:gd name="T36" fmla="*/ 2147483647 w 1787"/>
                <a:gd name="T37" fmla="*/ 2147483647 h 870"/>
                <a:gd name="T38" fmla="*/ 2147483647 w 1787"/>
                <a:gd name="T39" fmla="*/ 2147483647 h 870"/>
                <a:gd name="T40" fmla="*/ 2147483647 w 1787"/>
                <a:gd name="T41" fmla="*/ 2147483647 h 870"/>
                <a:gd name="T42" fmla="*/ 2147483647 w 1787"/>
                <a:gd name="T43" fmla="*/ 2147483647 h 870"/>
                <a:gd name="T44" fmla="*/ 2147483647 w 1787"/>
                <a:gd name="T45" fmla="*/ 2147483647 h 870"/>
                <a:gd name="T46" fmla="*/ 2147483647 w 1787"/>
                <a:gd name="T47" fmla="*/ 2147483647 h 870"/>
                <a:gd name="T48" fmla="*/ 2147483647 w 1787"/>
                <a:gd name="T49" fmla="*/ 2147483647 h 870"/>
                <a:gd name="T50" fmla="*/ 2147483647 w 1787"/>
                <a:gd name="T51" fmla="*/ 2147483647 h 870"/>
                <a:gd name="T52" fmla="*/ 2147483647 w 1787"/>
                <a:gd name="T53" fmla="*/ 2147483647 h 870"/>
                <a:gd name="T54" fmla="*/ 2147483647 w 1787"/>
                <a:gd name="T55" fmla="*/ 2147483647 h 870"/>
                <a:gd name="T56" fmla="*/ 2147483647 w 1787"/>
                <a:gd name="T57" fmla="*/ 2147483647 h 870"/>
                <a:gd name="T58" fmla="*/ 2147483647 w 1787"/>
                <a:gd name="T59" fmla="*/ 2147483647 h 870"/>
                <a:gd name="T60" fmla="*/ 2147483647 w 1787"/>
                <a:gd name="T61" fmla="*/ 2147483647 h 870"/>
                <a:gd name="T62" fmla="*/ 2147483647 w 1787"/>
                <a:gd name="T63" fmla="*/ 2147483647 h 8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87"/>
                <a:gd name="T97" fmla="*/ 0 h 870"/>
                <a:gd name="T98" fmla="*/ 1787 w 1787"/>
                <a:gd name="T99" fmla="*/ 870 h 8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87" h="870">
                  <a:moveTo>
                    <a:pt x="1781" y="692"/>
                  </a:moveTo>
                  <a:lnTo>
                    <a:pt x="892" y="693"/>
                  </a:lnTo>
                  <a:cubicBezTo>
                    <a:pt x="848" y="697"/>
                    <a:pt x="817" y="707"/>
                    <a:pt x="773" y="716"/>
                  </a:cubicBezTo>
                  <a:cubicBezTo>
                    <a:pt x="731" y="734"/>
                    <a:pt x="724" y="738"/>
                    <a:pt x="703" y="759"/>
                  </a:cubicBezTo>
                  <a:cubicBezTo>
                    <a:pt x="673" y="789"/>
                    <a:pt x="634" y="797"/>
                    <a:pt x="596" y="809"/>
                  </a:cubicBezTo>
                  <a:cubicBezTo>
                    <a:pt x="527" y="855"/>
                    <a:pt x="475" y="860"/>
                    <a:pt x="392" y="870"/>
                  </a:cubicBezTo>
                  <a:cubicBezTo>
                    <a:pt x="336" y="866"/>
                    <a:pt x="282" y="860"/>
                    <a:pt x="227" y="851"/>
                  </a:cubicBezTo>
                  <a:cubicBezTo>
                    <a:pt x="179" y="843"/>
                    <a:pt x="146" y="778"/>
                    <a:pt x="114" y="748"/>
                  </a:cubicBezTo>
                  <a:cubicBezTo>
                    <a:pt x="93" y="716"/>
                    <a:pt x="77" y="697"/>
                    <a:pt x="68" y="677"/>
                  </a:cubicBezTo>
                  <a:cubicBezTo>
                    <a:pt x="56" y="656"/>
                    <a:pt x="53" y="648"/>
                    <a:pt x="44" y="623"/>
                  </a:cubicBezTo>
                  <a:cubicBezTo>
                    <a:pt x="32" y="587"/>
                    <a:pt x="26" y="562"/>
                    <a:pt x="14" y="526"/>
                  </a:cubicBezTo>
                  <a:cubicBezTo>
                    <a:pt x="10" y="488"/>
                    <a:pt x="0" y="439"/>
                    <a:pt x="2" y="398"/>
                  </a:cubicBezTo>
                  <a:cubicBezTo>
                    <a:pt x="4" y="357"/>
                    <a:pt x="15" y="315"/>
                    <a:pt x="25" y="282"/>
                  </a:cubicBezTo>
                  <a:cubicBezTo>
                    <a:pt x="28" y="244"/>
                    <a:pt x="41" y="233"/>
                    <a:pt x="59" y="202"/>
                  </a:cubicBezTo>
                  <a:cubicBezTo>
                    <a:pt x="74" y="180"/>
                    <a:pt x="87" y="161"/>
                    <a:pt x="103" y="142"/>
                  </a:cubicBezTo>
                  <a:cubicBezTo>
                    <a:pt x="119" y="123"/>
                    <a:pt x="134" y="108"/>
                    <a:pt x="152" y="89"/>
                  </a:cubicBezTo>
                  <a:cubicBezTo>
                    <a:pt x="160" y="77"/>
                    <a:pt x="203" y="33"/>
                    <a:pt x="212" y="29"/>
                  </a:cubicBezTo>
                  <a:cubicBezTo>
                    <a:pt x="236" y="17"/>
                    <a:pt x="266" y="8"/>
                    <a:pt x="292" y="4"/>
                  </a:cubicBezTo>
                  <a:cubicBezTo>
                    <a:pt x="321" y="1"/>
                    <a:pt x="357" y="0"/>
                    <a:pt x="388" y="2"/>
                  </a:cubicBezTo>
                  <a:cubicBezTo>
                    <a:pt x="419" y="4"/>
                    <a:pt x="454" y="14"/>
                    <a:pt x="479" y="19"/>
                  </a:cubicBezTo>
                  <a:cubicBezTo>
                    <a:pt x="504" y="24"/>
                    <a:pt x="522" y="30"/>
                    <a:pt x="536" y="34"/>
                  </a:cubicBezTo>
                  <a:cubicBezTo>
                    <a:pt x="550" y="38"/>
                    <a:pt x="557" y="43"/>
                    <a:pt x="562" y="46"/>
                  </a:cubicBezTo>
                  <a:cubicBezTo>
                    <a:pt x="567" y="49"/>
                    <a:pt x="566" y="51"/>
                    <a:pt x="569" y="53"/>
                  </a:cubicBezTo>
                  <a:cubicBezTo>
                    <a:pt x="572" y="55"/>
                    <a:pt x="573" y="57"/>
                    <a:pt x="578" y="61"/>
                  </a:cubicBezTo>
                  <a:cubicBezTo>
                    <a:pt x="583" y="65"/>
                    <a:pt x="591" y="72"/>
                    <a:pt x="601" y="79"/>
                  </a:cubicBezTo>
                  <a:cubicBezTo>
                    <a:pt x="611" y="86"/>
                    <a:pt x="624" y="94"/>
                    <a:pt x="637" y="104"/>
                  </a:cubicBezTo>
                  <a:cubicBezTo>
                    <a:pt x="650" y="113"/>
                    <a:pt x="662" y="126"/>
                    <a:pt x="677" y="139"/>
                  </a:cubicBezTo>
                  <a:cubicBezTo>
                    <a:pt x="692" y="152"/>
                    <a:pt x="712" y="169"/>
                    <a:pt x="726" y="182"/>
                  </a:cubicBezTo>
                  <a:cubicBezTo>
                    <a:pt x="777" y="245"/>
                    <a:pt x="749" y="211"/>
                    <a:pt x="764" y="218"/>
                  </a:cubicBezTo>
                  <a:lnTo>
                    <a:pt x="818" y="227"/>
                  </a:lnTo>
                  <a:lnTo>
                    <a:pt x="1787" y="227"/>
                  </a:lnTo>
                  <a:lnTo>
                    <a:pt x="1781" y="692"/>
                  </a:lnTo>
                  <a:close/>
                </a:path>
              </a:pathLst>
            </a:custGeom>
            <a:solidFill>
              <a:schemeClr val="accent1">
                <a:lumMod val="40000"/>
                <a:lumOff val="60000"/>
              </a:schemeClr>
            </a:solidFill>
            <a:ln w="9525">
              <a:noFill/>
              <a:round/>
              <a:headEnd/>
              <a:tailEnd/>
            </a:ln>
          </p:spPr>
          <p:txBody>
            <a:bodyPr wrap="none" anchor="ctr"/>
            <a:lstStyle/>
            <a:p>
              <a:pPr algn="ctr" defTabSz="1097192" eaLnBrk="0" hangingPunct="0"/>
              <a:endParaRPr lang="en-US" sz="1600" b="1">
                <a:solidFill>
                  <a:srgbClr val="FFFFFF"/>
                </a:solidFill>
                <a:latin typeface="Times New Roman"/>
                <a:ea typeface="Osaka" charset="-128"/>
              </a:endParaRPr>
            </a:p>
          </p:txBody>
        </p:sp>
        <p:sp>
          <p:nvSpPr>
            <p:cNvPr id="77" name="Freeform 4"/>
            <p:cNvSpPr>
              <a:spLocks noChangeAspect="1"/>
            </p:cNvSpPr>
            <p:nvPr/>
          </p:nvSpPr>
          <p:spPr bwMode="auto">
            <a:xfrm>
              <a:off x="2323413" y="4393153"/>
              <a:ext cx="468313" cy="720725"/>
            </a:xfrm>
            <a:custGeom>
              <a:avLst/>
              <a:gdLst>
                <a:gd name="T0" fmla="*/ 2147483647 w 1366"/>
                <a:gd name="T1" fmla="*/ 2147483647 h 1185"/>
                <a:gd name="T2" fmla="*/ 2147483647 w 1366"/>
                <a:gd name="T3" fmla="*/ 2147483647 h 1185"/>
                <a:gd name="T4" fmla="*/ 2147483647 w 1366"/>
                <a:gd name="T5" fmla="*/ 2147483647 h 1185"/>
                <a:gd name="T6" fmla="*/ 2147483647 w 1366"/>
                <a:gd name="T7" fmla="*/ 2147483647 h 1185"/>
                <a:gd name="T8" fmla="*/ 2147483647 w 1366"/>
                <a:gd name="T9" fmla="*/ 2147483647 h 1185"/>
                <a:gd name="T10" fmla="*/ 2147483647 w 1366"/>
                <a:gd name="T11" fmla="*/ 2147483647 h 1185"/>
                <a:gd name="T12" fmla="*/ 2147483647 w 1366"/>
                <a:gd name="T13" fmla="*/ 2147483647 h 1185"/>
                <a:gd name="T14" fmla="*/ 2147483647 w 1366"/>
                <a:gd name="T15" fmla="*/ 2147483647 h 1185"/>
                <a:gd name="T16" fmla="*/ 2147483647 w 1366"/>
                <a:gd name="T17" fmla="*/ 2147483647 h 1185"/>
                <a:gd name="T18" fmla="*/ 2147483647 w 1366"/>
                <a:gd name="T19" fmla="*/ 2147483647 h 1185"/>
                <a:gd name="T20" fmla="*/ 2147483647 w 1366"/>
                <a:gd name="T21" fmla="*/ 2147483647 h 1185"/>
                <a:gd name="T22" fmla="*/ 2147483647 w 1366"/>
                <a:gd name="T23" fmla="*/ 2147483647 h 1185"/>
                <a:gd name="T24" fmla="*/ 2147483647 w 1366"/>
                <a:gd name="T25" fmla="*/ 2147483647 h 1185"/>
                <a:gd name="T26" fmla="*/ 2147483647 w 1366"/>
                <a:gd name="T27" fmla="*/ 2147483647 h 1185"/>
                <a:gd name="T28" fmla="*/ 2147483647 w 1366"/>
                <a:gd name="T29" fmla="*/ 2147483647 h 1185"/>
                <a:gd name="T30" fmla="*/ 2147483647 w 1366"/>
                <a:gd name="T31" fmla="*/ 2147483647 h 1185"/>
                <a:gd name="T32" fmla="*/ 2147483647 w 1366"/>
                <a:gd name="T33" fmla="*/ 2147483647 h 1185"/>
                <a:gd name="T34" fmla="*/ 2147483647 w 1366"/>
                <a:gd name="T35" fmla="*/ 2147483647 h 1185"/>
                <a:gd name="T36" fmla="*/ 2147483647 w 1366"/>
                <a:gd name="T37" fmla="*/ 2147483647 h 1185"/>
                <a:gd name="T38" fmla="*/ 2147483647 w 1366"/>
                <a:gd name="T39" fmla="*/ 2147483647 h 1185"/>
                <a:gd name="T40" fmla="*/ 2147483647 w 1366"/>
                <a:gd name="T41" fmla="*/ 2147483647 h 1185"/>
                <a:gd name="T42" fmla="*/ 2147483647 w 1366"/>
                <a:gd name="T43" fmla="*/ 2147483647 h 1185"/>
                <a:gd name="T44" fmla="*/ 2147483647 w 1366"/>
                <a:gd name="T45" fmla="*/ 2147483647 h 1185"/>
                <a:gd name="T46" fmla="*/ 2147483647 w 1366"/>
                <a:gd name="T47" fmla="*/ 2147483647 h 1185"/>
                <a:gd name="T48" fmla="*/ 2147483647 w 1366"/>
                <a:gd name="T49" fmla="*/ 2147483647 h 1185"/>
                <a:gd name="T50" fmla="*/ 2147483647 w 1366"/>
                <a:gd name="T51" fmla="*/ 2147483647 h 1185"/>
                <a:gd name="T52" fmla="*/ 2147483647 w 1366"/>
                <a:gd name="T53" fmla="*/ 2147483647 h 1185"/>
                <a:gd name="T54" fmla="*/ 2147483647 w 1366"/>
                <a:gd name="T55" fmla="*/ 2147483647 h 1185"/>
                <a:gd name="T56" fmla="*/ 2147483647 w 1366"/>
                <a:gd name="T57" fmla="*/ 2147483647 h 1185"/>
                <a:gd name="T58" fmla="*/ 2147483647 w 1366"/>
                <a:gd name="T59" fmla="*/ 2147483647 h 1185"/>
                <a:gd name="T60" fmla="*/ 2147483647 w 1366"/>
                <a:gd name="T61" fmla="*/ 2147483647 h 1185"/>
                <a:gd name="T62" fmla="*/ 2147483647 w 1366"/>
                <a:gd name="T63" fmla="*/ 2147483647 h 1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6"/>
                <a:gd name="T97" fmla="*/ 0 h 1185"/>
                <a:gd name="T98" fmla="*/ 1366 w 1366"/>
                <a:gd name="T99" fmla="*/ 1185 h 1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6" h="1185">
                  <a:moveTo>
                    <a:pt x="1366" y="943"/>
                  </a:moveTo>
                  <a:lnTo>
                    <a:pt x="682" y="944"/>
                  </a:lnTo>
                  <a:cubicBezTo>
                    <a:pt x="648" y="949"/>
                    <a:pt x="625" y="963"/>
                    <a:pt x="591" y="975"/>
                  </a:cubicBezTo>
                  <a:cubicBezTo>
                    <a:pt x="559" y="1000"/>
                    <a:pt x="553" y="1005"/>
                    <a:pt x="537" y="1034"/>
                  </a:cubicBezTo>
                  <a:cubicBezTo>
                    <a:pt x="514" y="1075"/>
                    <a:pt x="485" y="1086"/>
                    <a:pt x="456" y="1102"/>
                  </a:cubicBezTo>
                  <a:cubicBezTo>
                    <a:pt x="403" y="1165"/>
                    <a:pt x="363" y="1171"/>
                    <a:pt x="300" y="1185"/>
                  </a:cubicBezTo>
                  <a:cubicBezTo>
                    <a:pt x="257" y="1180"/>
                    <a:pt x="216" y="1171"/>
                    <a:pt x="174" y="1159"/>
                  </a:cubicBezTo>
                  <a:cubicBezTo>
                    <a:pt x="137" y="1148"/>
                    <a:pt x="112" y="1060"/>
                    <a:pt x="87" y="1019"/>
                  </a:cubicBezTo>
                  <a:cubicBezTo>
                    <a:pt x="71" y="975"/>
                    <a:pt x="59" y="949"/>
                    <a:pt x="52" y="922"/>
                  </a:cubicBezTo>
                  <a:cubicBezTo>
                    <a:pt x="43" y="894"/>
                    <a:pt x="41" y="883"/>
                    <a:pt x="34" y="849"/>
                  </a:cubicBezTo>
                  <a:cubicBezTo>
                    <a:pt x="24" y="800"/>
                    <a:pt x="20" y="765"/>
                    <a:pt x="11" y="716"/>
                  </a:cubicBezTo>
                  <a:cubicBezTo>
                    <a:pt x="8" y="665"/>
                    <a:pt x="0" y="598"/>
                    <a:pt x="2" y="542"/>
                  </a:cubicBezTo>
                  <a:cubicBezTo>
                    <a:pt x="3" y="486"/>
                    <a:pt x="11" y="429"/>
                    <a:pt x="19" y="384"/>
                  </a:cubicBezTo>
                  <a:cubicBezTo>
                    <a:pt x="21" y="332"/>
                    <a:pt x="31" y="317"/>
                    <a:pt x="45" y="275"/>
                  </a:cubicBezTo>
                  <a:cubicBezTo>
                    <a:pt x="57" y="245"/>
                    <a:pt x="67" y="219"/>
                    <a:pt x="79" y="193"/>
                  </a:cubicBezTo>
                  <a:cubicBezTo>
                    <a:pt x="91" y="168"/>
                    <a:pt x="102" y="147"/>
                    <a:pt x="116" y="121"/>
                  </a:cubicBezTo>
                  <a:cubicBezTo>
                    <a:pt x="122" y="105"/>
                    <a:pt x="155" y="45"/>
                    <a:pt x="162" y="40"/>
                  </a:cubicBezTo>
                  <a:cubicBezTo>
                    <a:pt x="180" y="23"/>
                    <a:pt x="203" y="11"/>
                    <a:pt x="223" y="5"/>
                  </a:cubicBezTo>
                  <a:cubicBezTo>
                    <a:pt x="245" y="1"/>
                    <a:pt x="273" y="0"/>
                    <a:pt x="297" y="3"/>
                  </a:cubicBezTo>
                  <a:cubicBezTo>
                    <a:pt x="320" y="5"/>
                    <a:pt x="347" y="19"/>
                    <a:pt x="366" y="26"/>
                  </a:cubicBezTo>
                  <a:cubicBezTo>
                    <a:pt x="385" y="33"/>
                    <a:pt x="399" y="41"/>
                    <a:pt x="410" y="46"/>
                  </a:cubicBezTo>
                  <a:cubicBezTo>
                    <a:pt x="420" y="52"/>
                    <a:pt x="426" y="59"/>
                    <a:pt x="430" y="63"/>
                  </a:cubicBezTo>
                  <a:cubicBezTo>
                    <a:pt x="433" y="67"/>
                    <a:pt x="433" y="69"/>
                    <a:pt x="435" y="72"/>
                  </a:cubicBezTo>
                  <a:cubicBezTo>
                    <a:pt x="437" y="75"/>
                    <a:pt x="438" y="78"/>
                    <a:pt x="442" y="83"/>
                  </a:cubicBezTo>
                  <a:cubicBezTo>
                    <a:pt x="446" y="89"/>
                    <a:pt x="452" y="98"/>
                    <a:pt x="459" y="108"/>
                  </a:cubicBezTo>
                  <a:cubicBezTo>
                    <a:pt x="467" y="117"/>
                    <a:pt x="477" y="128"/>
                    <a:pt x="487" y="142"/>
                  </a:cubicBezTo>
                  <a:cubicBezTo>
                    <a:pt x="497" y="154"/>
                    <a:pt x="506" y="172"/>
                    <a:pt x="518" y="189"/>
                  </a:cubicBezTo>
                  <a:cubicBezTo>
                    <a:pt x="529" y="207"/>
                    <a:pt x="544" y="230"/>
                    <a:pt x="555" y="248"/>
                  </a:cubicBezTo>
                  <a:cubicBezTo>
                    <a:pt x="594" y="334"/>
                    <a:pt x="573" y="287"/>
                    <a:pt x="584" y="297"/>
                  </a:cubicBezTo>
                  <a:lnTo>
                    <a:pt x="625" y="309"/>
                  </a:lnTo>
                  <a:lnTo>
                    <a:pt x="1366" y="309"/>
                  </a:lnTo>
                  <a:lnTo>
                    <a:pt x="1366" y="943"/>
                  </a:lnTo>
                  <a:close/>
                </a:path>
              </a:pathLst>
            </a:custGeom>
            <a:solidFill>
              <a:schemeClr val="accent1">
                <a:lumMod val="40000"/>
                <a:lumOff val="60000"/>
              </a:schemeClr>
            </a:solidFill>
            <a:ln w="9525">
              <a:noFill/>
              <a:round/>
              <a:headEnd/>
              <a:tailEnd/>
            </a:ln>
          </p:spPr>
          <p:txBody>
            <a:bodyPr wrap="none" anchor="ctr"/>
            <a:lstStyle/>
            <a:p>
              <a:pPr algn="ctr" defTabSz="1097192" eaLnBrk="0" hangingPunct="0"/>
              <a:endParaRPr lang="en-US" sz="1600" b="1">
                <a:solidFill>
                  <a:srgbClr val="FFFFFF"/>
                </a:solidFill>
                <a:latin typeface="Times New Roman"/>
                <a:ea typeface="Osaka" charset="-128"/>
              </a:endParaRPr>
            </a:p>
          </p:txBody>
        </p:sp>
        <p:sp>
          <p:nvSpPr>
            <p:cNvPr id="78" name="Freeform 5"/>
            <p:cNvSpPr>
              <a:spLocks noChangeAspect="1"/>
            </p:cNvSpPr>
            <p:nvPr/>
          </p:nvSpPr>
          <p:spPr bwMode="auto">
            <a:xfrm>
              <a:off x="1918600" y="5291679"/>
              <a:ext cx="869951" cy="903287"/>
            </a:xfrm>
            <a:custGeom>
              <a:avLst/>
              <a:gdLst>
                <a:gd name="T0" fmla="*/ 2147483647 w 1609"/>
                <a:gd name="T1" fmla="*/ 2147483647 h 1519"/>
                <a:gd name="T2" fmla="*/ 2147483647 w 1609"/>
                <a:gd name="T3" fmla="*/ 2147483647 h 1519"/>
                <a:gd name="T4" fmla="*/ 2147483647 w 1609"/>
                <a:gd name="T5" fmla="*/ 2147483647 h 1519"/>
                <a:gd name="T6" fmla="*/ 2147483647 w 1609"/>
                <a:gd name="T7" fmla="*/ 2147483647 h 1519"/>
                <a:gd name="T8" fmla="*/ 2147483647 w 1609"/>
                <a:gd name="T9" fmla="*/ 2147483647 h 1519"/>
                <a:gd name="T10" fmla="*/ 2147483647 w 1609"/>
                <a:gd name="T11" fmla="*/ 2147483647 h 1519"/>
                <a:gd name="T12" fmla="*/ 2147483647 w 1609"/>
                <a:gd name="T13" fmla="*/ 2147483647 h 1519"/>
                <a:gd name="T14" fmla="*/ 2147483647 w 1609"/>
                <a:gd name="T15" fmla="*/ 2147483647 h 1519"/>
                <a:gd name="T16" fmla="*/ 2147483647 w 1609"/>
                <a:gd name="T17" fmla="*/ 2147483647 h 1519"/>
                <a:gd name="T18" fmla="*/ 2147483647 w 1609"/>
                <a:gd name="T19" fmla="*/ 2147483647 h 1519"/>
                <a:gd name="T20" fmla="*/ 2147483647 w 1609"/>
                <a:gd name="T21" fmla="*/ 2147483647 h 1519"/>
                <a:gd name="T22" fmla="*/ 2147483647 w 1609"/>
                <a:gd name="T23" fmla="*/ 2147483647 h 1519"/>
                <a:gd name="T24" fmla="*/ 2147483647 w 1609"/>
                <a:gd name="T25" fmla="*/ 2147483647 h 1519"/>
                <a:gd name="T26" fmla="*/ 2147483647 w 1609"/>
                <a:gd name="T27" fmla="*/ 2147483647 h 1519"/>
                <a:gd name="T28" fmla="*/ 2147483647 w 1609"/>
                <a:gd name="T29" fmla="*/ 2147483647 h 1519"/>
                <a:gd name="T30" fmla="*/ 2147483647 w 1609"/>
                <a:gd name="T31" fmla="*/ 2147483647 h 1519"/>
                <a:gd name="T32" fmla="*/ 2147483647 w 1609"/>
                <a:gd name="T33" fmla="*/ 2147483647 h 1519"/>
                <a:gd name="T34" fmla="*/ 2147483647 w 1609"/>
                <a:gd name="T35" fmla="*/ 2147483647 h 1519"/>
                <a:gd name="T36" fmla="*/ 2147483647 w 1609"/>
                <a:gd name="T37" fmla="*/ 2147483647 h 1519"/>
                <a:gd name="T38" fmla="*/ 2147483647 w 1609"/>
                <a:gd name="T39" fmla="*/ 2147483647 h 1519"/>
                <a:gd name="T40" fmla="*/ 2147483647 w 1609"/>
                <a:gd name="T41" fmla="*/ 2147483647 h 1519"/>
                <a:gd name="T42" fmla="*/ 2147483647 w 1609"/>
                <a:gd name="T43" fmla="*/ 2147483647 h 1519"/>
                <a:gd name="T44" fmla="*/ 2147483647 w 1609"/>
                <a:gd name="T45" fmla="*/ 2147483647 h 1519"/>
                <a:gd name="T46" fmla="*/ 2147483647 w 1609"/>
                <a:gd name="T47" fmla="*/ 2147483647 h 1519"/>
                <a:gd name="T48" fmla="*/ 2147483647 w 1609"/>
                <a:gd name="T49" fmla="*/ 2147483647 h 1519"/>
                <a:gd name="T50" fmla="*/ 2147483647 w 1609"/>
                <a:gd name="T51" fmla="*/ 2147483647 h 1519"/>
                <a:gd name="T52" fmla="*/ 2147483647 w 1609"/>
                <a:gd name="T53" fmla="*/ 2147483647 h 1519"/>
                <a:gd name="T54" fmla="*/ 2147483647 w 1609"/>
                <a:gd name="T55" fmla="*/ 2147483647 h 1519"/>
                <a:gd name="T56" fmla="*/ 2147483647 w 1609"/>
                <a:gd name="T57" fmla="*/ 2147483647 h 1519"/>
                <a:gd name="T58" fmla="*/ 2147483647 w 1609"/>
                <a:gd name="T59" fmla="*/ 2147483647 h 1519"/>
                <a:gd name="T60" fmla="*/ 2147483647 w 1609"/>
                <a:gd name="T61" fmla="*/ 2147483647 h 1519"/>
                <a:gd name="T62" fmla="*/ 2147483647 w 1609"/>
                <a:gd name="T63" fmla="*/ 2147483647 h 1519"/>
                <a:gd name="T64" fmla="*/ 2147483647 w 1609"/>
                <a:gd name="T65" fmla="*/ 2147483647 h 15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9"/>
                <a:gd name="T100" fmla="*/ 0 h 1519"/>
                <a:gd name="T101" fmla="*/ 1609 w 1609"/>
                <a:gd name="T102" fmla="*/ 1519 h 15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9" h="1519">
                  <a:moveTo>
                    <a:pt x="1089" y="1518"/>
                  </a:moveTo>
                  <a:lnTo>
                    <a:pt x="694" y="1347"/>
                  </a:lnTo>
                  <a:cubicBezTo>
                    <a:pt x="656" y="1330"/>
                    <a:pt x="622" y="1330"/>
                    <a:pt x="580" y="1322"/>
                  </a:cubicBezTo>
                  <a:cubicBezTo>
                    <a:pt x="531" y="1328"/>
                    <a:pt x="521" y="1331"/>
                    <a:pt x="485" y="1352"/>
                  </a:cubicBezTo>
                  <a:cubicBezTo>
                    <a:pt x="433" y="1383"/>
                    <a:pt x="394" y="1376"/>
                    <a:pt x="354" y="1375"/>
                  </a:cubicBezTo>
                  <a:cubicBezTo>
                    <a:pt x="256" y="1410"/>
                    <a:pt x="211" y="1392"/>
                    <a:pt x="138" y="1366"/>
                  </a:cubicBezTo>
                  <a:cubicBezTo>
                    <a:pt x="99" y="1333"/>
                    <a:pt x="63" y="1297"/>
                    <a:pt x="29" y="1256"/>
                  </a:cubicBezTo>
                  <a:cubicBezTo>
                    <a:pt x="0" y="1219"/>
                    <a:pt x="38" y="1105"/>
                    <a:pt x="43" y="1044"/>
                  </a:cubicBezTo>
                  <a:cubicBezTo>
                    <a:pt x="58" y="985"/>
                    <a:pt x="64" y="949"/>
                    <a:pt x="77" y="914"/>
                  </a:cubicBezTo>
                  <a:cubicBezTo>
                    <a:pt x="88" y="876"/>
                    <a:pt x="94" y="863"/>
                    <a:pt x="111" y="821"/>
                  </a:cubicBezTo>
                  <a:cubicBezTo>
                    <a:pt x="137" y="760"/>
                    <a:pt x="157" y="720"/>
                    <a:pt x="183" y="659"/>
                  </a:cubicBezTo>
                  <a:cubicBezTo>
                    <a:pt x="217" y="600"/>
                    <a:pt x="257" y="521"/>
                    <a:pt x="299" y="460"/>
                  </a:cubicBezTo>
                  <a:cubicBezTo>
                    <a:pt x="341" y="399"/>
                    <a:pt x="390" y="341"/>
                    <a:pt x="430" y="296"/>
                  </a:cubicBezTo>
                  <a:cubicBezTo>
                    <a:pt x="469" y="240"/>
                    <a:pt x="489" y="229"/>
                    <a:pt x="534" y="191"/>
                  </a:cubicBezTo>
                  <a:cubicBezTo>
                    <a:pt x="567" y="166"/>
                    <a:pt x="595" y="144"/>
                    <a:pt x="626" y="122"/>
                  </a:cubicBezTo>
                  <a:cubicBezTo>
                    <a:pt x="657" y="102"/>
                    <a:pt x="683" y="86"/>
                    <a:pt x="716" y="67"/>
                  </a:cubicBezTo>
                  <a:cubicBezTo>
                    <a:pt x="733" y="53"/>
                    <a:pt x="809" y="7"/>
                    <a:pt x="820" y="6"/>
                  </a:cubicBezTo>
                  <a:cubicBezTo>
                    <a:pt x="850" y="0"/>
                    <a:pt x="882" y="1"/>
                    <a:pt x="906" y="8"/>
                  </a:cubicBezTo>
                  <a:cubicBezTo>
                    <a:pt x="931" y="18"/>
                    <a:pt x="959" y="34"/>
                    <a:pt x="981" y="52"/>
                  </a:cubicBezTo>
                  <a:cubicBezTo>
                    <a:pt x="1004" y="71"/>
                    <a:pt x="1021" y="103"/>
                    <a:pt x="1034" y="123"/>
                  </a:cubicBezTo>
                  <a:cubicBezTo>
                    <a:pt x="1049" y="143"/>
                    <a:pt x="1057" y="161"/>
                    <a:pt x="1064" y="174"/>
                  </a:cubicBezTo>
                  <a:cubicBezTo>
                    <a:pt x="1070" y="186"/>
                    <a:pt x="1071" y="198"/>
                    <a:pt x="1072" y="205"/>
                  </a:cubicBezTo>
                  <a:cubicBezTo>
                    <a:pt x="1073" y="212"/>
                    <a:pt x="1070" y="215"/>
                    <a:pt x="1071" y="219"/>
                  </a:cubicBezTo>
                  <a:cubicBezTo>
                    <a:pt x="1070" y="223"/>
                    <a:pt x="1069" y="227"/>
                    <a:pt x="1070" y="236"/>
                  </a:cubicBezTo>
                  <a:cubicBezTo>
                    <a:pt x="1069" y="244"/>
                    <a:pt x="1069" y="259"/>
                    <a:pt x="1070" y="274"/>
                  </a:cubicBezTo>
                  <a:cubicBezTo>
                    <a:pt x="1070" y="290"/>
                    <a:pt x="1073" y="308"/>
                    <a:pt x="1073" y="330"/>
                  </a:cubicBezTo>
                  <a:cubicBezTo>
                    <a:pt x="1075" y="350"/>
                    <a:pt x="1071" y="376"/>
                    <a:pt x="1069" y="402"/>
                  </a:cubicBezTo>
                  <a:cubicBezTo>
                    <a:pt x="1069" y="429"/>
                    <a:pt x="1067" y="465"/>
                    <a:pt x="1065" y="491"/>
                  </a:cubicBezTo>
                  <a:cubicBezTo>
                    <a:pt x="1043" y="613"/>
                    <a:pt x="1054" y="547"/>
                    <a:pt x="1059" y="565"/>
                  </a:cubicBezTo>
                  <a:lnTo>
                    <a:pt x="1092" y="605"/>
                  </a:lnTo>
                  <a:lnTo>
                    <a:pt x="1604" y="912"/>
                  </a:lnTo>
                  <a:lnTo>
                    <a:pt x="1609" y="1519"/>
                  </a:lnTo>
                  <a:lnTo>
                    <a:pt x="1089" y="1518"/>
                  </a:lnTo>
                  <a:close/>
                </a:path>
              </a:pathLst>
            </a:custGeom>
            <a:solidFill>
              <a:schemeClr val="accent1">
                <a:lumMod val="40000"/>
                <a:lumOff val="60000"/>
              </a:schemeClr>
            </a:solidFill>
            <a:ln w="9525">
              <a:solidFill>
                <a:schemeClr val="accent1">
                  <a:lumMod val="60000"/>
                  <a:lumOff val="40000"/>
                </a:schemeClr>
              </a:solidFill>
              <a:round/>
              <a:headEnd/>
              <a:tailEnd/>
            </a:ln>
          </p:spPr>
          <p:txBody>
            <a:bodyPr wrap="none" anchor="ctr"/>
            <a:lstStyle/>
            <a:p>
              <a:pPr algn="ctr" defTabSz="1097192" eaLnBrk="0" hangingPunct="0"/>
              <a:endParaRPr lang="en-US" sz="1600" b="1">
                <a:solidFill>
                  <a:srgbClr val="FFFFFF"/>
                </a:solidFill>
                <a:latin typeface="Times New Roman"/>
                <a:ea typeface="Osaka" charset="-128"/>
              </a:endParaRPr>
            </a:p>
          </p:txBody>
        </p:sp>
        <p:sp>
          <p:nvSpPr>
            <p:cNvPr id="79" name="AutoShape 6"/>
            <p:cNvSpPr>
              <a:spLocks noChangeAspect="1" noChangeArrowheads="1"/>
            </p:cNvSpPr>
            <p:nvPr/>
          </p:nvSpPr>
          <p:spPr bwMode="auto">
            <a:xfrm>
              <a:off x="1404250" y="4659854"/>
              <a:ext cx="393700" cy="101600"/>
            </a:xfrm>
            <a:prstGeom prst="rightArrow">
              <a:avLst>
                <a:gd name="adj1" fmla="val 50000"/>
                <a:gd name="adj2" fmla="val 81608"/>
              </a:avLst>
            </a:prstGeom>
            <a:solidFill>
              <a:srgbClr val="00FF00"/>
            </a:solidFill>
            <a:ln w="9525">
              <a:solidFill>
                <a:srgbClr val="00FF00"/>
              </a:solidFill>
              <a:miter lim="800000"/>
              <a:headEnd/>
              <a:tailEnd/>
            </a:ln>
          </p:spPr>
          <p:txBody>
            <a:bodyPr rot="10800000" vert="eaVert" wrap="none" anchor="ctr"/>
            <a:lstStyle/>
            <a:p>
              <a:pPr algn="ctr" defTabSz="1097192"/>
              <a:endParaRPr lang="en-US" sz="3600" i="1">
                <a:solidFill>
                  <a:srgbClr val="FFFF00"/>
                </a:solidFill>
                <a:latin typeface="Arial" pitchFamily="34" charset="0"/>
                <a:ea typeface="ＭＳ Ｐゴシック" charset="-128"/>
              </a:endParaRPr>
            </a:p>
          </p:txBody>
        </p:sp>
        <p:sp>
          <p:nvSpPr>
            <p:cNvPr id="80" name="AutoShape 7"/>
            <p:cNvSpPr>
              <a:spLocks noChangeAspect="1" noChangeArrowheads="1"/>
            </p:cNvSpPr>
            <p:nvPr/>
          </p:nvSpPr>
          <p:spPr bwMode="auto">
            <a:xfrm flipH="1">
              <a:off x="1434412" y="4785266"/>
              <a:ext cx="217487" cy="80963"/>
            </a:xfrm>
            <a:prstGeom prst="rightArrow">
              <a:avLst>
                <a:gd name="adj1" fmla="val 50000"/>
                <a:gd name="adj2" fmla="val 56498"/>
              </a:avLst>
            </a:prstGeom>
            <a:solidFill>
              <a:srgbClr val="00FF00"/>
            </a:solidFill>
            <a:ln w="9525">
              <a:solidFill>
                <a:srgbClr val="00FF00"/>
              </a:solidFill>
              <a:miter lim="800000"/>
              <a:headEnd/>
              <a:tailEnd/>
            </a:ln>
          </p:spPr>
          <p:txBody>
            <a:bodyPr rot="10800000" vert="eaVert" wrap="none" anchor="ctr"/>
            <a:lstStyle/>
            <a:p>
              <a:pPr algn="ctr" defTabSz="1097192"/>
              <a:endParaRPr lang="en-US" sz="3600" i="1">
                <a:solidFill>
                  <a:srgbClr val="FFFF00"/>
                </a:solidFill>
                <a:latin typeface="Arial" pitchFamily="34" charset="0"/>
                <a:ea typeface="ＭＳ Ｐゴシック" charset="-128"/>
              </a:endParaRPr>
            </a:p>
          </p:txBody>
        </p:sp>
        <p:sp>
          <p:nvSpPr>
            <p:cNvPr id="81" name="Text Box 8"/>
            <p:cNvSpPr txBox="1">
              <a:spLocks noChangeAspect="1" noChangeArrowheads="1"/>
            </p:cNvSpPr>
            <p:nvPr/>
          </p:nvSpPr>
          <p:spPr bwMode="auto">
            <a:xfrm>
              <a:off x="707980" y="3012029"/>
              <a:ext cx="1148071" cy="523220"/>
            </a:xfrm>
            <a:prstGeom prst="rect">
              <a:avLst/>
            </a:prstGeom>
            <a:noFill/>
            <a:ln w="9525">
              <a:noFill/>
              <a:miter lim="800000"/>
              <a:headEnd/>
              <a:tailEnd/>
            </a:ln>
          </p:spPr>
          <p:txBody>
            <a:bodyPr wrap="none">
              <a:spAutoFit/>
            </a:bodyPr>
            <a:lstStyle/>
            <a:p>
              <a:pPr algn="ctr" defTabSz="1097192" eaLnBrk="0" hangingPunct="0"/>
              <a:r>
                <a:rPr lang="en-US" sz="1400" b="1" i="1">
                  <a:solidFill>
                    <a:schemeClr val="bg1"/>
                  </a:solidFill>
                  <a:latin typeface="Arial" panose="020B0604020202020204" pitchFamily="34" charset="0"/>
                  <a:ea typeface="ＭＳ Ｐゴシック" charset="-128"/>
                  <a:cs typeface="Arial" panose="020B0604020202020204" pitchFamily="34" charset="0"/>
                </a:rPr>
                <a:t>Capillary</a:t>
              </a:r>
            </a:p>
            <a:p>
              <a:pPr algn="ctr" defTabSz="1097192" eaLnBrk="0" hangingPunct="0"/>
              <a:r>
                <a:rPr lang="en-US" sz="1400" b="1" i="1">
                  <a:solidFill>
                    <a:schemeClr val="bg1"/>
                  </a:solidFill>
                  <a:latin typeface="Arial" panose="020B0604020202020204" pitchFamily="34" charset="0"/>
                  <a:ea typeface="ＭＳ Ｐゴシック" charset="-128"/>
                  <a:cs typeface="Arial" panose="020B0604020202020204" pitchFamily="34" charset="0"/>
                </a:rPr>
                <a:t>Blood Flow</a:t>
              </a:r>
            </a:p>
          </p:txBody>
        </p:sp>
        <p:sp>
          <p:nvSpPr>
            <p:cNvPr id="82" name="Text Box 9"/>
            <p:cNvSpPr txBox="1">
              <a:spLocks noChangeAspect="1" noChangeArrowheads="1"/>
            </p:cNvSpPr>
            <p:nvPr/>
          </p:nvSpPr>
          <p:spPr bwMode="auto">
            <a:xfrm>
              <a:off x="1559825" y="5005930"/>
              <a:ext cx="708848" cy="338554"/>
            </a:xfrm>
            <a:prstGeom prst="rect">
              <a:avLst/>
            </a:prstGeom>
            <a:noFill/>
            <a:ln w="9525">
              <a:noFill/>
              <a:miter lim="800000"/>
              <a:headEnd/>
              <a:tailEnd/>
            </a:ln>
          </p:spPr>
          <p:txBody>
            <a:bodyPr wrap="none">
              <a:spAutoFit/>
            </a:bodyPr>
            <a:lstStyle/>
            <a:p>
              <a:pPr defTabSz="1097192" eaLnBrk="0" hangingPunct="0"/>
              <a:r>
                <a:rPr lang="en-US" sz="1600" b="1" i="1">
                  <a:solidFill>
                    <a:schemeClr val="bg1"/>
                  </a:solidFill>
                  <a:latin typeface="Arial" panose="020B0604020202020204" pitchFamily="34" charset="0"/>
                  <a:ea typeface="ＭＳ Ｐゴシック" charset="-128"/>
                  <a:cs typeface="Arial" panose="020B0604020202020204" pitchFamily="34" charset="0"/>
                </a:rPr>
                <a:t>Brain</a:t>
              </a:r>
            </a:p>
          </p:txBody>
        </p:sp>
        <p:sp>
          <p:nvSpPr>
            <p:cNvPr id="83" name="Oval 10"/>
            <p:cNvSpPr>
              <a:spLocks noChangeArrowheads="1"/>
            </p:cNvSpPr>
            <p:nvPr/>
          </p:nvSpPr>
          <p:spPr bwMode="auto">
            <a:xfrm>
              <a:off x="1010550" y="3828004"/>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84" name="Oval 11"/>
            <p:cNvSpPr>
              <a:spLocks noChangeArrowheads="1"/>
            </p:cNvSpPr>
            <p:nvPr/>
          </p:nvSpPr>
          <p:spPr bwMode="auto">
            <a:xfrm>
              <a:off x="1242324" y="4555079"/>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85" name="Oval 16"/>
            <p:cNvSpPr>
              <a:spLocks noChangeArrowheads="1"/>
            </p:cNvSpPr>
            <p:nvPr/>
          </p:nvSpPr>
          <p:spPr bwMode="auto">
            <a:xfrm>
              <a:off x="2320238" y="4990054"/>
              <a:ext cx="66675" cy="71437"/>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86" name="Oval 17"/>
            <p:cNvSpPr>
              <a:spLocks noChangeArrowheads="1"/>
            </p:cNvSpPr>
            <p:nvPr/>
          </p:nvSpPr>
          <p:spPr bwMode="auto">
            <a:xfrm>
              <a:off x="1048649" y="4289966"/>
              <a:ext cx="66675" cy="71438"/>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87" name="Oval 18"/>
            <p:cNvSpPr>
              <a:spLocks noChangeArrowheads="1"/>
            </p:cNvSpPr>
            <p:nvPr/>
          </p:nvSpPr>
          <p:spPr bwMode="auto">
            <a:xfrm>
              <a:off x="2148788" y="5204366"/>
              <a:ext cx="68263" cy="71438"/>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88" name="Oval 21"/>
            <p:cNvSpPr>
              <a:spLocks noChangeArrowheads="1"/>
            </p:cNvSpPr>
            <p:nvPr/>
          </p:nvSpPr>
          <p:spPr bwMode="auto">
            <a:xfrm>
              <a:off x="1697937" y="5374229"/>
              <a:ext cx="68263" cy="71437"/>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89" name="Oval 22"/>
            <p:cNvSpPr>
              <a:spLocks noChangeArrowheads="1"/>
            </p:cNvSpPr>
            <p:nvPr/>
          </p:nvSpPr>
          <p:spPr bwMode="auto">
            <a:xfrm>
              <a:off x="2293250" y="4724941"/>
              <a:ext cx="68264" cy="71438"/>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90" name="Oval 23"/>
            <p:cNvSpPr>
              <a:spLocks noChangeArrowheads="1"/>
            </p:cNvSpPr>
            <p:nvPr/>
          </p:nvSpPr>
          <p:spPr bwMode="auto">
            <a:xfrm>
              <a:off x="1958288" y="5710779"/>
              <a:ext cx="68263"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91" name="AutoShape 24"/>
            <p:cNvSpPr>
              <a:spLocks noChangeAspect="1" noChangeArrowheads="1"/>
            </p:cNvSpPr>
            <p:nvPr/>
          </p:nvSpPr>
          <p:spPr bwMode="auto">
            <a:xfrm rot="5400000">
              <a:off x="1074843" y="5898898"/>
              <a:ext cx="344487" cy="165100"/>
            </a:xfrm>
            <a:prstGeom prst="rightArrow">
              <a:avLst>
                <a:gd name="adj1" fmla="val 50000"/>
                <a:gd name="adj2" fmla="val 62281"/>
              </a:avLst>
            </a:prstGeom>
            <a:solidFill>
              <a:srgbClr val="00FF00"/>
            </a:solidFill>
            <a:ln w="9525">
              <a:solidFill>
                <a:srgbClr val="00FF00"/>
              </a:solidFill>
              <a:miter lim="800000"/>
              <a:headEnd/>
              <a:tailEnd/>
            </a:ln>
          </p:spPr>
          <p:txBody>
            <a:bodyPr rot="10800000" vert="eaVert" wrap="none" anchor="ctr"/>
            <a:lstStyle/>
            <a:p>
              <a:pPr algn="ctr" defTabSz="1097192" eaLnBrk="0" hangingPunct="0"/>
              <a:endParaRPr lang="en-US" sz="2400" i="1">
                <a:solidFill>
                  <a:srgbClr val="6699FF"/>
                </a:solidFill>
                <a:latin typeface="Times New Roman"/>
                <a:ea typeface="ＭＳ Ｐゴシック" charset="-128"/>
              </a:endParaRPr>
            </a:p>
          </p:txBody>
        </p:sp>
        <p:sp>
          <p:nvSpPr>
            <p:cNvPr id="92" name="Oval 10"/>
            <p:cNvSpPr>
              <a:spLocks noChangeArrowheads="1"/>
            </p:cNvSpPr>
            <p:nvPr/>
          </p:nvSpPr>
          <p:spPr bwMode="auto">
            <a:xfrm>
              <a:off x="1162949" y="3980404"/>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93" name="Oval 10"/>
            <p:cNvSpPr>
              <a:spLocks noChangeArrowheads="1"/>
            </p:cNvSpPr>
            <p:nvPr/>
          </p:nvSpPr>
          <p:spPr bwMode="auto">
            <a:xfrm>
              <a:off x="1315349" y="4132804"/>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94" name="Oval 10"/>
            <p:cNvSpPr>
              <a:spLocks noChangeArrowheads="1"/>
            </p:cNvSpPr>
            <p:nvPr/>
          </p:nvSpPr>
          <p:spPr bwMode="auto">
            <a:xfrm>
              <a:off x="1277249" y="4372516"/>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95" name="Oval 10"/>
            <p:cNvSpPr>
              <a:spLocks noChangeArrowheads="1"/>
            </p:cNvSpPr>
            <p:nvPr/>
          </p:nvSpPr>
          <p:spPr bwMode="auto">
            <a:xfrm>
              <a:off x="1124849" y="4823366"/>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96" name="Oval 10"/>
            <p:cNvSpPr>
              <a:spLocks noChangeArrowheads="1"/>
            </p:cNvSpPr>
            <p:nvPr/>
          </p:nvSpPr>
          <p:spPr bwMode="auto">
            <a:xfrm>
              <a:off x="1277249" y="4982116"/>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97" name="Oval 10"/>
            <p:cNvSpPr>
              <a:spLocks noChangeArrowheads="1"/>
            </p:cNvSpPr>
            <p:nvPr/>
          </p:nvSpPr>
          <p:spPr bwMode="auto">
            <a:xfrm>
              <a:off x="1058174" y="5128166"/>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98" name="Oval 10"/>
            <p:cNvSpPr>
              <a:spLocks noChangeArrowheads="1"/>
            </p:cNvSpPr>
            <p:nvPr/>
          </p:nvSpPr>
          <p:spPr bwMode="auto">
            <a:xfrm>
              <a:off x="1353449" y="5286916"/>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99" name="Oval 10"/>
            <p:cNvSpPr>
              <a:spLocks noChangeArrowheads="1"/>
            </p:cNvSpPr>
            <p:nvPr/>
          </p:nvSpPr>
          <p:spPr bwMode="auto">
            <a:xfrm>
              <a:off x="1048649" y="5744116"/>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100" name="Oval 10"/>
            <p:cNvSpPr>
              <a:spLocks noChangeArrowheads="1"/>
            </p:cNvSpPr>
            <p:nvPr/>
          </p:nvSpPr>
          <p:spPr bwMode="auto">
            <a:xfrm>
              <a:off x="1353449" y="5737766"/>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101" name="Oval 10"/>
            <p:cNvSpPr>
              <a:spLocks noChangeArrowheads="1"/>
            </p:cNvSpPr>
            <p:nvPr/>
          </p:nvSpPr>
          <p:spPr bwMode="auto">
            <a:xfrm>
              <a:off x="1286774" y="3680366"/>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102" name="Oval 10"/>
            <p:cNvSpPr>
              <a:spLocks noChangeArrowheads="1"/>
            </p:cNvSpPr>
            <p:nvPr/>
          </p:nvSpPr>
          <p:spPr bwMode="auto">
            <a:xfrm>
              <a:off x="1124849" y="5356766"/>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103" name="Oval 10"/>
            <p:cNvSpPr>
              <a:spLocks noChangeArrowheads="1"/>
            </p:cNvSpPr>
            <p:nvPr/>
          </p:nvSpPr>
          <p:spPr bwMode="auto">
            <a:xfrm>
              <a:off x="2277375" y="4518566"/>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104" name="Oval 10"/>
            <p:cNvSpPr>
              <a:spLocks noChangeArrowheads="1"/>
            </p:cNvSpPr>
            <p:nvPr/>
          </p:nvSpPr>
          <p:spPr bwMode="auto">
            <a:xfrm>
              <a:off x="2124976" y="4366166"/>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sp>
          <p:nvSpPr>
            <p:cNvPr id="105" name="Oval 10"/>
            <p:cNvSpPr>
              <a:spLocks noChangeArrowheads="1"/>
            </p:cNvSpPr>
            <p:nvPr/>
          </p:nvSpPr>
          <p:spPr bwMode="auto">
            <a:xfrm>
              <a:off x="2115451" y="4905916"/>
              <a:ext cx="66675" cy="69850"/>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sz="2400" i="1">
                <a:solidFill>
                  <a:srgbClr val="FF00FF"/>
                </a:solidFill>
                <a:latin typeface="Times New Roman"/>
                <a:ea typeface="ＭＳ Ｐゴシック" charset="-128"/>
              </a:endParaRPr>
            </a:p>
          </p:txBody>
        </p:sp>
        <p:grpSp>
          <p:nvGrpSpPr>
            <p:cNvPr id="199" name="Group 198"/>
            <p:cNvGrpSpPr/>
            <p:nvPr/>
          </p:nvGrpSpPr>
          <p:grpSpPr>
            <a:xfrm>
              <a:off x="8113358" y="2424125"/>
              <a:ext cx="3436873" cy="3588987"/>
              <a:chOff x="6206871" y="2400358"/>
              <a:chExt cx="3054998" cy="3588987"/>
            </a:xfrm>
          </p:grpSpPr>
          <p:pic>
            <p:nvPicPr>
              <p:cNvPr id="216" name="Picture 791"/>
              <p:cNvPicPr preferRelativeResize="0">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72486" y="4455573"/>
                <a:ext cx="1066158" cy="1533772"/>
              </a:xfrm>
              <a:prstGeom prst="rect">
                <a:avLst/>
              </a:prstGeom>
              <a:noFill/>
              <a:ln w="9525">
                <a:noFill/>
                <a:miter lim="800000"/>
                <a:headEnd/>
                <a:tailEnd/>
              </a:ln>
            </p:spPr>
          </p:pic>
          <p:sp>
            <p:nvSpPr>
              <p:cNvPr id="217" name="AutoShape 22"/>
              <p:cNvSpPr>
                <a:spLocks noChangeArrowheads="1"/>
              </p:cNvSpPr>
              <p:nvPr/>
            </p:nvSpPr>
            <p:spPr bwMode="auto">
              <a:xfrm>
                <a:off x="7094310" y="3442888"/>
                <a:ext cx="1930587" cy="902952"/>
              </a:xfrm>
              <a:prstGeom prst="cube">
                <a:avLst>
                  <a:gd name="adj" fmla="val 25000"/>
                </a:avLst>
              </a:prstGeom>
              <a:gradFill flip="none" rotWithShape="1">
                <a:gsLst>
                  <a:gs pos="0">
                    <a:schemeClr val="bg2">
                      <a:lumMod val="65000"/>
                      <a:lumOff val="35000"/>
                      <a:shade val="30000"/>
                      <a:satMod val="115000"/>
                    </a:schemeClr>
                  </a:gs>
                  <a:gs pos="50000">
                    <a:schemeClr val="bg2">
                      <a:lumMod val="65000"/>
                      <a:lumOff val="35000"/>
                      <a:shade val="67500"/>
                      <a:satMod val="115000"/>
                    </a:schemeClr>
                  </a:gs>
                  <a:gs pos="100000">
                    <a:schemeClr val="bg2">
                      <a:lumMod val="65000"/>
                      <a:lumOff val="35000"/>
                      <a:shade val="100000"/>
                      <a:satMod val="115000"/>
                    </a:schemeClr>
                  </a:gs>
                </a:gsLst>
                <a:path path="circle">
                  <a:fillToRect l="50000" t="50000" r="50000" b="50000"/>
                </a:path>
                <a:tileRect/>
              </a:gradFill>
              <a:ln w="9525">
                <a:solidFill>
                  <a:schemeClr val="bg2"/>
                </a:solidFill>
                <a:miter lim="800000"/>
                <a:headEnd/>
                <a:tailEnd/>
              </a:ln>
              <a:effectLst/>
            </p:spPr>
            <p:txBody>
              <a:bodyPr wrap="none" anchor="ctr"/>
              <a:lstStyle/>
              <a:p>
                <a:pPr algn="ctr" defTabSz="1097192">
                  <a:defRPr/>
                </a:pPr>
                <a:endParaRPr lang="en-US" b="1" i="1">
                  <a:solidFill>
                    <a:srgbClr val="FFFF00"/>
                  </a:solidFill>
                  <a:ea typeface="ＭＳ Ｐゴシック" charset="-128"/>
                  <a:cs typeface="Times New Roman" panose="02020603050405020304" pitchFamily="18" charset="0"/>
                </a:endParaRPr>
              </a:p>
            </p:txBody>
          </p:sp>
          <p:sp>
            <p:nvSpPr>
              <p:cNvPr id="218" name="Oval 21"/>
              <p:cNvSpPr>
                <a:spLocks noChangeArrowheads="1"/>
              </p:cNvSpPr>
              <p:nvPr/>
            </p:nvSpPr>
            <p:spPr bwMode="auto">
              <a:xfrm>
                <a:off x="7811525" y="4872359"/>
                <a:ext cx="73497" cy="75260"/>
              </a:xfrm>
              <a:prstGeom prst="ellipse">
                <a:avLst/>
              </a:prstGeom>
              <a:gradFill rotWithShape="0">
                <a:gsLst>
                  <a:gs pos="0">
                    <a:srgbClr val="FFFF00"/>
                  </a:gs>
                  <a:gs pos="100000">
                    <a:srgbClr val="8A8A00"/>
                  </a:gs>
                </a:gsLst>
                <a:path path="rect">
                  <a:fillToRect l="100000" b="100000"/>
                </a:path>
              </a:gradFill>
              <a:ln w="9525">
                <a:solidFill>
                  <a:srgbClr val="FFFE06"/>
                </a:solidFill>
                <a:round/>
                <a:headEnd/>
                <a:tailEnd/>
              </a:ln>
            </p:spPr>
            <p:txBody>
              <a:bodyPr wrap="none" anchor="ctr"/>
              <a:lstStyle/>
              <a:p>
                <a:pPr algn="ctr" defTabSz="1097192" eaLnBrk="0" hangingPunct="0"/>
                <a:endParaRPr lang="en-US" sz="2400" b="1" i="1">
                  <a:solidFill>
                    <a:srgbClr val="FF00FF"/>
                  </a:solidFill>
                  <a:ea typeface="ＭＳ Ｐゴシック" charset="-128"/>
                  <a:cs typeface="Times New Roman" panose="02020603050405020304" pitchFamily="18" charset="0"/>
                </a:endParaRPr>
              </a:p>
            </p:txBody>
          </p:sp>
          <p:sp>
            <p:nvSpPr>
              <p:cNvPr id="219" name="Oval 23"/>
              <p:cNvSpPr>
                <a:spLocks noChangeArrowheads="1"/>
              </p:cNvSpPr>
              <p:nvPr/>
            </p:nvSpPr>
            <p:spPr bwMode="auto">
              <a:xfrm>
                <a:off x="8151274" y="5022879"/>
                <a:ext cx="74884" cy="75260"/>
              </a:xfrm>
              <a:prstGeom prst="ellipse">
                <a:avLst/>
              </a:prstGeom>
              <a:gradFill rotWithShape="0">
                <a:gsLst>
                  <a:gs pos="0">
                    <a:srgbClr val="FFFF00"/>
                  </a:gs>
                  <a:gs pos="100000">
                    <a:srgbClr val="8A8A00"/>
                  </a:gs>
                </a:gsLst>
                <a:path path="rect">
                  <a:fillToRect l="100000" b="100000"/>
                </a:path>
              </a:gradFill>
              <a:ln w="9525">
                <a:solidFill>
                  <a:srgbClr val="FFFE06"/>
                </a:solidFill>
                <a:round/>
                <a:headEnd/>
                <a:tailEnd/>
              </a:ln>
            </p:spPr>
            <p:txBody>
              <a:bodyPr wrap="none" anchor="ctr"/>
              <a:lstStyle/>
              <a:p>
                <a:pPr algn="ctr" defTabSz="1097192" eaLnBrk="0" hangingPunct="0"/>
                <a:endParaRPr lang="en-US" sz="2400" b="1" i="1">
                  <a:solidFill>
                    <a:srgbClr val="FF00FF"/>
                  </a:solidFill>
                  <a:ea typeface="ＭＳ Ｐゴシック" charset="-128"/>
                  <a:cs typeface="Times New Roman" panose="02020603050405020304" pitchFamily="18" charset="0"/>
                </a:endParaRPr>
              </a:p>
            </p:txBody>
          </p:sp>
          <p:sp>
            <p:nvSpPr>
              <p:cNvPr id="220" name="AutoShape 24"/>
              <p:cNvSpPr>
                <a:spLocks noChangeAspect="1" noChangeArrowheads="1"/>
              </p:cNvSpPr>
              <p:nvPr/>
            </p:nvSpPr>
            <p:spPr bwMode="auto">
              <a:xfrm rot="5400000" flipH="1" flipV="1">
                <a:off x="7739672" y="4442765"/>
                <a:ext cx="451559" cy="144220"/>
              </a:xfrm>
              <a:prstGeom prst="rightArrow">
                <a:avLst>
                  <a:gd name="adj1" fmla="val 50000"/>
                  <a:gd name="adj2" fmla="val 62276"/>
                </a:avLst>
              </a:prstGeom>
              <a:solidFill>
                <a:srgbClr val="FF0000"/>
              </a:solidFill>
              <a:ln w="9525">
                <a:solidFill>
                  <a:srgbClr val="FF0000"/>
                </a:solidFill>
                <a:miter lim="800000"/>
                <a:headEnd/>
                <a:tailEnd/>
              </a:ln>
            </p:spPr>
            <p:txBody>
              <a:bodyPr rot="10800000" vert="eaVert" wrap="none" anchor="ctr"/>
              <a:lstStyle/>
              <a:p>
                <a:pPr algn="ctr" defTabSz="1097192" eaLnBrk="0" hangingPunct="0"/>
                <a:endParaRPr lang="en-US" sz="2400" b="1" i="1">
                  <a:solidFill>
                    <a:srgbClr val="6699FF"/>
                  </a:solidFill>
                  <a:ea typeface="ＭＳ Ｐゴシック" charset="-128"/>
                  <a:cs typeface="Times New Roman" panose="02020603050405020304" pitchFamily="18" charset="0"/>
                </a:endParaRPr>
              </a:p>
            </p:txBody>
          </p:sp>
          <p:sp>
            <p:nvSpPr>
              <p:cNvPr id="278" name="Rectangle 792"/>
              <p:cNvSpPr>
                <a:spLocks noChangeArrowheads="1"/>
              </p:cNvSpPr>
              <p:nvPr/>
            </p:nvSpPr>
            <p:spPr bwMode="auto">
              <a:xfrm>
                <a:off x="6206871" y="2400358"/>
                <a:ext cx="2617640" cy="830997"/>
              </a:xfrm>
              <a:prstGeom prst="rect">
                <a:avLst/>
              </a:prstGeom>
              <a:solidFill>
                <a:srgbClr val="4472C4"/>
              </a:solidFill>
              <a:ln w="9525">
                <a:noFill/>
                <a:miter lim="800000"/>
                <a:headEnd/>
                <a:tailEnd/>
              </a:ln>
              <a:scene3d>
                <a:camera prst="orthographicFront"/>
                <a:lightRig rig="threePt" dir="t"/>
              </a:scene3d>
              <a:sp3d>
                <a:bevelT/>
              </a:sp3d>
            </p:spPr>
            <p:txBody>
              <a:bodyPr wrap="square">
                <a:spAutoFit/>
              </a:bodyPr>
              <a:lstStyle/>
              <a:p>
                <a:pPr algn="ctr" defTabSz="1097192"/>
                <a:r>
                  <a:rPr lang="en-US" sz="2400" b="1" dirty="0">
                    <a:solidFill>
                      <a:schemeClr val="bg1"/>
                    </a:solidFill>
                    <a:ea typeface="ＭＳ Ｐゴシック" charset="-128"/>
                    <a:cs typeface="Times New Roman" panose="02020603050405020304" pitchFamily="18" charset="0"/>
                  </a:rPr>
                  <a:t>Targets drugs, </a:t>
                </a:r>
                <a:br>
                  <a:rPr lang="en-US" sz="2400" b="1" dirty="0">
                    <a:solidFill>
                      <a:schemeClr val="bg1"/>
                    </a:solidFill>
                    <a:ea typeface="ＭＳ Ｐゴシック" charset="-128"/>
                    <a:cs typeface="Times New Roman" panose="02020603050405020304" pitchFamily="18" charset="0"/>
                  </a:rPr>
                </a:br>
                <a:r>
                  <a:rPr lang="en-US" sz="2400" b="1" dirty="0">
                    <a:solidFill>
                      <a:schemeClr val="bg1"/>
                    </a:solidFill>
                    <a:ea typeface="ＭＳ Ｐゴシック" charset="-128"/>
                    <a:cs typeface="Times New Roman" panose="02020603050405020304" pitchFamily="18" charset="0"/>
                  </a:rPr>
                  <a:t>not receptors</a:t>
                </a:r>
              </a:p>
            </p:txBody>
          </p:sp>
          <p:grpSp>
            <p:nvGrpSpPr>
              <p:cNvPr id="321" name="Group 320"/>
              <p:cNvGrpSpPr/>
              <p:nvPr/>
            </p:nvGrpSpPr>
            <p:grpSpPr>
              <a:xfrm>
                <a:off x="7298401" y="3786127"/>
                <a:ext cx="433387" cy="377206"/>
                <a:chOff x="2590801" y="4570413"/>
                <a:chExt cx="433387" cy="377206"/>
              </a:xfrm>
            </p:grpSpPr>
            <p:cxnSp>
              <p:nvCxnSpPr>
                <p:cNvPr id="322" name="Straight Connector 321"/>
                <p:cNvCxnSpPr/>
                <p:nvPr/>
              </p:nvCxnSpPr>
              <p:spPr>
                <a:xfrm>
                  <a:off x="2808091" y="4643788"/>
                  <a:ext cx="3005" cy="303831"/>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a:off x="2817271" y="4596120"/>
                  <a:ext cx="206917" cy="8396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H="1" flipV="1">
                  <a:off x="2590801" y="4570413"/>
                  <a:ext cx="226412" cy="12365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33" name="Group 332"/>
              <p:cNvGrpSpPr/>
              <p:nvPr/>
            </p:nvGrpSpPr>
            <p:grpSpPr>
              <a:xfrm rot="1892875">
                <a:off x="7723024" y="3953558"/>
                <a:ext cx="433387" cy="377206"/>
                <a:chOff x="2590801" y="4570413"/>
                <a:chExt cx="433387" cy="377206"/>
              </a:xfrm>
            </p:grpSpPr>
            <p:cxnSp>
              <p:nvCxnSpPr>
                <p:cNvPr id="334" name="Straight Connector 333"/>
                <p:cNvCxnSpPr/>
                <p:nvPr/>
              </p:nvCxnSpPr>
              <p:spPr>
                <a:xfrm>
                  <a:off x="2808091" y="4643788"/>
                  <a:ext cx="3005" cy="303831"/>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H="1">
                  <a:off x="2817271" y="4596120"/>
                  <a:ext cx="206917" cy="8396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H="1" flipV="1">
                  <a:off x="2590801" y="4570413"/>
                  <a:ext cx="226412" cy="12365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25" name="Group 324"/>
              <p:cNvGrpSpPr/>
              <p:nvPr/>
            </p:nvGrpSpPr>
            <p:grpSpPr>
              <a:xfrm rot="20358572">
                <a:off x="8153683" y="3798339"/>
                <a:ext cx="433387" cy="377206"/>
                <a:chOff x="2590801" y="4570413"/>
                <a:chExt cx="433387" cy="377206"/>
              </a:xfrm>
            </p:grpSpPr>
            <p:cxnSp>
              <p:nvCxnSpPr>
                <p:cNvPr id="326" name="Straight Connector 325"/>
                <p:cNvCxnSpPr/>
                <p:nvPr/>
              </p:nvCxnSpPr>
              <p:spPr>
                <a:xfrm>
                  <a:off x="2808091" y="4643788"/>
                  <a:ext cx="3005" cy="303831"/>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H="1">
                  <a:off x="2817271" y="4596120"/>
                  <a:ext cx="206917" cy="8396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flipH="1" flipV="1">
                  <a:off x="2590801" y="4570413"/>
                  <a:ext cx="226412" cy="12365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77" name="Oval 725"/>
              <p:cNvSpPr>
                <a:spLocks noChangeArrowheads="1"/>
              </p:cNvSpPr>
              <p:nvPr/>
            </p:nvSpPr>
            <p:spPr bwMode="auto">
              <a:xfrm rot="5012456">
                <a:off x="8009399" y="3713739"/>
                <a:ext cx="67420" cy="61016"/>
              </a:xfrm>
              <a:prstGeom prst="ellipse">
                <a:avLst/>
              </a:prstGeom>
              <a:gradFill rotWithShape="0">
                <a:gsLst>
                  <a:gs pos="0">
                    <a:srgbClr val="FFFF00"/>
                  </a:gs>
                  <a:gs pos="100000">
                    <a:srgbClr val="8A8A00"/>
                  </a:gs>
                </a:gsLst>
                <a:path path="rect">
                  <a:fillToRect l="100000" b="100000"/>
                </a:path>
              </a:gradFill>
              <a:ln w="9525">
                <a:solidFill>
                  <a:srgbClr val="FFFE06"/>
                </a:solidFill>
                <a:round/>
                <a:headEnd/>
                <a:tailEnd/>
              </a:ln>
            </p:spPr>
            <p:txBody>
              <a:bodyPr wrap="none" anchor="ctr"/>
              <a:lstStyle/>
              <a:p>
                <a:pPr algn="ctr" defTabSz="1097192" eaLnBrk="0" hangingPunct="0"/>
                <a:endParaRPr lang="en-US" b="1" i="1">
                  <a:solidFill>
                    <a:srgbClr val="FF00FF"/>
                  </a:solidFill>
                  <a:ea typeface="ＭＳ Ｐゴシック" charset="-128"/>
                  <a:cs typeface="Times New Roman" panose="02020603050405020304" pitchFamily="18" charset="0"/>
                </a:endParaRPr>
              </a:p>
            </p:txBody>
          </p:sp>
          <p:sp>
            <p:nvSpPr>
              <p:cNvPr id="270" name="Oval 723"/>
              <p:cNvSpPr>
                <a:spLocks noChangeArrowheads="1"/>
              </p:cNvSpPr>
              <p:nvPr/>
            </p:nvSpPr>
            <p:spPr bwMode="auto">
              <a:xfrm rot="5012456">
                <a:off x="8457558" y="3734506"/>
                <a:ext cx="67421" cy="59630"/>
              </a:xfrm>
              <a:prstGeom prst="ellipse">
                <a:avLst/>
              </a:prstGeom>
              <a:gradFill rotWithShape="0">
                <a:gsLst>
                  <a:gs pos="0">
                    <a:srgbClr val="FFFF00"/>
                  </a:gs>
                  <a:gs pos="100000">
                    <a:srgbClr val="8A8A00"/>
                  </a:gs>
                </a:gsLst>
                <a:path path="rect">
                  <a:fillToRect l="100000" b="100000"/>
                </a:path>
              </a:gradFill>
              <a:ln w="9525">
                <a:solidFill>
                  <a:srgbClr val="FFFE06"/>
                </a:solidFill>
                <a:round/>
                <a:headEnd/>
                <a:tailEnd/>
              </a:ln>
            </p:spPr>
            <p:txBody>
              <a:bodyPr wrap="none" anchor="ctr"/>
              <a:lstStyle/>
              <a:p>
                <a:pPr algn="ctr" defTabSz="1097192" eaLnBrk="0" hangingPunct="0"/>
                <a:endParaRPr lang="en-US" b="1" i="1">
                  <a:solidFill>
                    <a:srgbClr val="FF00FF"/>
                  </a:solidFill>
                  <a:ea typeface="ＭＳ Ｐゴシック" charset="-128"/>
                  <a:cs typeface="Times New Roman" panose="02020603050405020304" pitchFamily="18" charset="0"/>
                </a:endParaRPr>
              </a:p>
            </p:txBody>
          </p:sp>
          <p:sp>
            <p:nvSpPr>
              <p:cNvPr id="267" name="Oval 16"/>
              <p:cNvSpPr>
                <a:spLocks noChangeArrowheads="1"/>
              </p:cNvSpPr>
              <p:nvPr/>
            </p:nvSpPr>
            <p:spPr bwMode="auto">
              <a:xfrm rot="5012456">
                <a:off x="7697294" y="3751175"/>
                <a:ext cx="68988" cy="59629"/>
              </a:xfrm>
              <a:prstGeom prst="ellipse">
                <a:avLst/>
              </a:prstGeom>
              <a:gradFill rotWithShape="0">
                <a:gsLst>
                  <a:gs pos="0">
                    <a:srgbClr val="FFFF00"/>
                  </a:gs>
                  <a:gs pos="100000">
                    <a:srgbClr val="8A8A00"/>
                  </a:gs>
                </a:gsLst>
                <a:path path="rect">
                  <a:fillToRect l="100000" b="100000"/>
                </a:path>
              </a:gradFill>
              <a:ln w="9525">
                <a:solidFill>
                  <a:srgbClr val="FFFE06"/>
                </a:solidFill>
                <a:round/>
                <a:headEnd/>
                <a:tailEnd/>
              </a:ln>
            </p:spPr>
            <p:txBody>
              <a:bodyPr wrap="none" anchor="ctr"/>
              <a:lstStyle/>
              <a:p>
                <a:pPr algn="ctr" defTabSz="1097192" eaLnBrk="0" hangingPunct="0"/>
                <a:endParaRPr lang="en-US" b="1" i="1">
                  <a:solidFill>
                    <a:srgbClr val="FF00FF"/>
                  </a:solidFill>
                  <a:ea typeface="ＭＳ Ｐゴシック" charset="-128"/>
                  <a:cs typeface="Times New Roman" panose="02020603050405020304" pitchFamily="18" charset="0"/>
                </a:endParaRPr>
              </a:p>
            </p:txBody>
          </p:sp>
          <p:sp>
            <p:nvSpPr>
              <p:cNvPr id="265" name="Oval 13"/>
              <p:cNvSpPr>
                <a:spLocks noChangeArrowheads="1"/>
              </p:cNvSpPr>
              <p:nvPr/>
            </p:nvSpPr>
            <p:spPr bwMode="auto">
              <a:xfrm rot="5012456">
                <a:off x="7893607" y="4126792"/>
                <a:ext cx="67421" cy="59630"/>
              </a:xfrm>
              <a:prstGeom prst="ellipse">
                <a:avLst/>
              </a:prstGeom>
              <a:gradFill rotWithShape="0">
                <a:gsLst>
                  <a:gs pos="0">
                    <a:srgbClr val="FFFF00"/>
                  </a:gs>
                  <a:gs pos="100000">
                    <a:srgbClr val="8A8A00"/>
                  </a:gs>
                </a:gsLst>
                <a:path path="rect">
                  <a:fillToRect l="100000" b="100000"/>
                </a:path>
              </a:gradFill>
              <a:ln w="9525">
                <a:solidFill>
                  <a:srgbClr val="FFFE06"/>
                </a:solidFill>
                <a:round/>
                <a:headEnd/>
                <a:tailEnd/>
              </a:ln>
            </p:spPr>
            <p:txBody>
              <a:bodyPr wrap="none" anchor="ctr"/>
              <a:lstStyle/>
              <a:p>
                <a:pPr algn="ctr" defTabSz="1097192" eaLnBrk="0" hangingPunct="0"/>
                <a:endParaRPr lang="en-US" b="1" i="1">
                  <a:solidFill>
                    <a:srgbClr val="FF00FF"/>
                  </a:solidFill>
                  <a:ea typeface="ＭＳ Ｐゴシック" charset="-128"/>
                  <a:cs typeface="Times New Roman" panose="02020603050405020304" pitchFamily="18" charset="0"/>
                </a:endParaRPr>
              </a:p>
            </p:txBody>
          </p:sp>
          <p:sp>
            <p:nvSpPr>
              <p:cNvPr id="276" name="Oval 725"/>
              <p:cNvSpPr>
                <a:spLocks noChangeArrowheads="1"/>
              </p:cNvSpPr>
              <p:nvPr/>
            </p:nvSpPr>
            <p:spPr bwMode="auto">
              <a:xfrm rot="5012456">
                <a:off x="7841859" y="3837347"/>
                <a:ext cx="67421" cy="61016"/>
              </a:xfrm>
              <a:prstGeom prst="ellipse">
                <a:avLst/>
              </a:prstGeom>
              <a:gradFill rotWithShape="0">
                <a:gsLst>
                  <a:gs pos="0">
                    <a:srgbClr val="FFFF00"/>
                  </a:gs>
                  <a:gs pos="100000">
                    <a:srgbClr val="8A8A00"/>
                  </a:gs>
                </a:gsLst>
                <a:path path="rect">
                  <a:fillToRect l="100000" b="100000"/>
                </a:path>
              </a:gradFill>
              <a:ln w="9525">
                <a:solidFill>
                  <a:srgbClr val="FFFE06"/>
                </a:solidFill>
                <a:round/>
                <a:headEnd/>
                <a:tailEnd/>
              </a:ln>
            </p:spPr>
            <p:txBody>
              <a:bodyPr wrap="none" anchor="ctr"/>
              <a:lstStyle/>
              <a:p>
                <a:pPr algn="ctr" defTabSz="1097192" eaLnBrk="0" hangingPunct="0"/>
                <a:endParaRPr lang="en-US" b="1" i="1">
                  <a:solidFill>
                    <a:srgbClr val="FF00FF"/>
                  </a:solidFill>
                  <a:ea typeface="ＭＳ Ｐゴシック" charset="-128"/>
                  <a:cs typeface="Times New Roman" panose="02020603050405020304" pitchFamily="18" charset="0"/>
                </a:endParaRPr>
              </a:p>
            </p:txBody>
          </p:sp>
          <p:sp>
            <p:nvSpPr>
              <p:cNvPr id="266" name="Oval 14"/>
              <p:cNvSpPr>
                <a:spLocks noChangeArrowheads="1"/>
              </p:cNvSpPr>
              <p:nvPr/>
            </p:nvSpPr>
            <p:spPr bwMode="auto">
              <a:xfrm rot="5012456">
                <a:off x="7674355" y="4029774"/>
                <a:ext cx="65852" cy="59630"/>
              </a:xfrm>
              <a:prstGeom prst="ellipse">
                <a:avLst/>
              </a:prstGeom>
              <a:gradFill rotWithShape="0">
                <a:gsLst>
                  <a:gs pos="0">
                    <a:srgbClr val="FFFF00"/>
                  </a:gs>
                  <a:gs pos="100000">
                    <a:srgbClr val="8A8A00"/>
                  </a:gs>
                </a:gsLst>
                <a:path path="rect">
                  <a:fillToRect l="100000" b="100000"/>
                </a:path>
              </a:gradFill>
              <a:ln w="9525">
                <a:solidFill>
                  <a:srgbClr val="FFFE06"/>
                </a:solidFill>
                <a:round/>
                <a:headEnd/>
                <a:tailEnd/>
              </a:ln>
            </p:spPr>
            <p:txBody>
              <a:bodyPr wrap="none" anchor="ctr"/>
              <a:lstStyle/>
              <a:p>
                <a:pPr algn="ctr" defTabSz="1097192" eaLnBrk="0" hangingPunct="0"/>
                <a:endParaRPr lang="en-US" b="1" i="1">
                  <a:solidFill>
                    <a:srgbClr val="FF00FF"/>
                  </a:solidFill>
                  <a:ea typeface="ＭＳ Ｐゴシック" charset="-128"/>
                  <a:cs typeface="Times New Roman" panose="02020603050405020304" pitchFamily="18" charset="0"/>
                </a:endParaRPr>
              </a:p>
            </p:txBody>
          </p:sp>
          <p:sp>
            <p:nvSpPr>
              <p:cNvPr id="271" name="Oval 726"/>
              <p:cNvSpPr>
                <a:spLocks noChangeArrowheads="1"/>
              </p:cNvSpPr>
              <p:nvPr/>
            </p:nvSpPr>
            <p:spPr bwMode="auto">
              <a:xfrm rot="5012456">
                <a:off x="8086140" y="3866916"/>
                <a:ext cx="68988" cy="58243"/>
              </a:xfrm>
              <a:prstGeom prst="ellipse">
                <a:avLst/>
              </a:prstGeom>
              <a:gradFill rotWithShape="0">
                <a:gsLst>
                  <a:gs pos="0">
                    <a:srgbClr val="FFFF00"/>
                  </a:gs>
                  <a:gs pos="100000">
                    <a:srgbClr val="8A8A00"/>
                  </a:gs>
                </a:gsLst>
                <a:path path="rect">
                  <a:fillToRect l="100000" b="100000"/>
                </a:path>
              </a:gradFill>
              <a:ln w="9525">
                <a:solidFill>
                  <a:srgbClr val="FFFE06"/>
                </a:solidFill>
                <a:round/>
                <a:headEnd/>
                <a:tailEnd/>
              </a:ln>
            </p:spPr>
            <p:txBody>
              <a:bodyPr wrap="none" anchor="ctr"/>
              <a:lstStyle/>
              <a:p>
                <a:pPr algn="ctr" defTabSz="1097192" eaLnBrk="0" hangingPunct="0"/>
                <a:endParaRPr lang="en-US" b="1" i="1">
                  <a:solidFill>
                    <a:srgbClr val="FF00FF"/>
                  </a:solidFill>
                  <a:ea typeface="ＭＳ Ｐゴシック" charset="-128"/>
                  <a:cs typeface="Times New Roman" panose="02020603050405020304" pitchFamily="18" charset="0"/>
                </a:endParaRPr>
              </a:p>
            </p:txBody>
          </p:sp>
          <p:sp>
            <p:nvSpPr>
              <p:cNvPr id="272" name="Oval 15"/>
              <p:cNvSpPr>
                <a:spLocks noChangeArrowheads="1"/>
              </p:cNvSpPr>
              <p:nvPr/>
            </p:nvSpPr>
            <p:spPr bwMode="auto">
              <a:xfrm rot="5012456">
                <a:off x="7298978" y="3758719"/>
                <a:ext cx="67421" cy="59629"/>
              </a:xfrm>
              <a:prstGeom prst="ellipse">
                <a:avLst/>
              </a:prstGeom>
              <a:gradFill rotWithShape="0">
                <a:gsLst>
                  <a:gs pos="0">
                    <a:srgbClr val="FFFF00"/>
                  </a:gs>
                  <a:gs pos="100000">
                    <a:srgbClr val="8A8A00"/>
                  </a:gs>
                </a:gsLst>
                <a:path path="rect">
                  <a:fillToRect l="100000" b="100000"/>
                </a:path>
              </a:gradFill>
              <a:ln w="9525">
                <a:solidFill>
                  <a:srgbClr val="FFFE06"/>
                </a:solidFill>
                <a:round/>
                <a:headEnd/>
                <a:tailEnd/>
              </a:ln>
            </p:spPr>
            <p:txBody>
              <a:bodyPr wrap="none" anchor="ctr"/>
              <a:lstStyle/>
              <a:p>
                <a:pPr algn="ctr" defTabSz="1097192" eaLnBrk="0" hangingPunct="0"/>
                <a:endParaRPr lang="en-US" b="1" i="1">
                  <a:solidFill>
                    <a:srgbClr val="FF00FF"/>
                  </a:solidFill>
                  <a:ea typeface="ＭＳ Ｐゴシック" charset="-128"/>
                  <a:cs typeface="Times New Roman" panose="02020603050405020304" pitchFamily="18" charset="0"/>
                </a:endParaRPr>
              </a:p>
            </p:txBody>
          </p:sp>
          <p:sp>
            <p:nvSpPr>
              <p:cNvPr id="273" name="Oval 724"/>
              <p:cNvSpPr>
                <a:spLocks noChangeArrowheads="1"/>
              </p:cNvSpPr>
              <p:nvPr/>
            </p:nvSpPr>
            <p:spPr bwMode="auto">
              <a:xfrm rot="5012456">
                <a:off x="8220527" y="4086168"/>
                <a:ext cx="65852" cy="59630"/>
              </a:xfrm>
              <a:prstGeom prst="ellipse">
                <a:avLst/>
              </a:prstGeom>
              <a:gradFill rotWithShape="0">
                <a:gsLst>
                  <a:gs pos="0">
                    <a:srgbClr val="FFFF00"/>
                  </a:gs>
                  <a:gs pos="100000">
                    <a:srgbClr val="8A8A00"/>
                  </a:gs>
                </a:gsLst>
                <a:path path="rect">
                  <a:fillToRect l="100000" b="100000"/>
                </a:path>
              </a:gradFill>
              <a:ln w="9525">
                <a:solidFill>
                  <a:srgbClr val="FFFE06"/>
                </a:solidFill>
                <a:round/>
                <a:headEnd/>
                <a:tailEnd/>
              </a:ln>
            </p:spPr>
            <p:txBody>
              <a:bodyPr wrap="none" anchor="ctr"/>
              <a:lstStyle/>
              <a:p>
                <a:pPr algn="ctr" defTabSz="1097192" eaLnBrk="0" hangingPunct="0"/>
                <a:endParaRPr lang="en-US" b="1" i="1">
                  <a:solidFill>
                    <a:srgbClr val="FF00FF"/>
                  </a:solidFill>
                  <a:ea typeface="ＭＳ Ｐゴシック" charset="-128"/>
                  <a:cs typeface="Times New Roman" panose="02020603050405020304" pitchFamily="18" charset="0"/>
                </a:endParaRPr>
              </a:p>
            </p:txBody>
          </p:sp>
          <p:pic>
            <p:nvPicPr>
              <p:cNvPr id="5122" name="Picture 2" descr="C:\Documents and Settings\georgejil\Local Settings\Temporary Internet Files\Content.IE5\OF836751\MC90029255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32592">
                <a:off x="7756387" y="2708654"/>
                <a:ext cx="1505482" cy="731921"/>
              </a:xfrm>
              <a:prstGeom prst="rect">
                <a:avLst/>
              </a:prstGeom>
              <a:noFill/>
              <a:extLst>
                <a:ext uri="{909E8E84-426E-40DD-AFC4-6F175D3DCCD1}">
                  <a14:hiddenFill xmlns:a14="http://schemas.microsoft.com/office/drawing/2010/main">
                    <a:solidFill>
                      <a:srgbClr val="FFFFFF"/>
                    </a:solidFill>
                  </a14:hiddenFill>
                </a:ext>
              </a:extLst>
            </p:spPr>
          </p:pic>
        </p:grpSp>
        <p:pic>
          <p:nvPicPr>
            <p:cNvPr id="357" name="Picture 2" descr="C:\Documents and Settings\georgejil\Local Settings\Temporary Internet Files\Content.IE5\OF836751\MC90029255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32592">
              <a:off x="2932015" y="1380557"/>
              <a:ext cx="925830" cy="400100"/>
            </a:xfrm>
            <a:prstGeom prst="rect">
              <a:avLst/>
            </a:prstGeom>
            <a:noFill/>
            <a:extLst>
              <a:ext uri="{909E8E84-426E-40DD-AFC4-6F175D3DCCD1}">
                <a14:hiddenFill xmlns:a14="http://schemas.microsoft.com/office/drawing/2010/main">
                  <a:solidFill>
                    <a:srgbClr val="FFFFFF"/>
                  </a:solidFill>
                </a14:hiddenFill>
              </a:ext>
            </a:extLst>
          </p:spPr>
        </p:pic>
        <p:cxnSp>
          <p:nvCxnSpPr>
            <p:cNvPr id="470" name="Straight Connector 2111"/>
            <p:cNvCxnSpPr>
              <a:cxnSpLocks noChangeShapeType="1"/>
            </p:cNvCxnSpPr>
            <p:nvPr/>
          </p:nvCxnSpPr>
          <p:spPr bwMode="auto">
            <a:xfrm rot="10800000" flipV="1">
              <a:off x="3179767" y="2122725"/>
              <a:ext cx="931839" cy="5050"/>
            </a:xfrm>
            <a:prstGeom prst="line">
              <a:avLst/>
            </a:prstGeom>
            <a:noFill/>
            <a:ln w="57150">
              <a:solidFill>
                <a:srgbClr val="FF0000"/>
              </a:solidFill>
              <a:prstDash val="sysDot"/>
              <a:round/>
              <a:headEnd/>
              <a:tailEnd/>
            </a:ln>
          </p:spPr>
        </p:cxnSp>
        <p:cxnSp>
          <p:nvCxnSpPr>
            <p:cNvPr id="471" name="Straight Connector 2112"/>
            <p:cNvCxnSpPr>
              <a:cxnSpLocks noChangeShapeType="1"/>
            </p:cNvCxnSpPr>
            <p:nvPr/>
          </p:nvCxnSpPr>
          <p:spPr bwMode="auto">
            <a:xfrm flipH="1">
              <a:off x="5602661" y="2118766"/>
              <a:ext cx="831481" cy="9008"/>
            </a:xfrm>
            <a:prstGeom prst="line">
              <a:avLst/>
            </a:prstGeom>
            <a:noFill/>
            <a:ln w="57150">
              <a:solidFill>
                <a:srgbClr val="FF0000"/>
              </a:solidFill>
              <a:prstDash val="sysDot"/>
              <a:round/>
              <a:headEnd/>
              <a:tailEnd/>
            </a:ln>
          </p:spPr>
        </p:cxnSp>
        <p:grpSp>
          <p:nvGrpSpPr>
            <p:cNvPr id="473" name="Group 472"/>
            <p:cNvGrpSpPr/>
            <p:nvPr/>
          </p:nvGrpSpPr>
          <p:grpSpPr>
            <a:xfrm>
              <a:off x="3815319" y="2345392"/>
              <a:ext cx="487560" cy="377206"/>
              <a:chOff x="2590801" y="4570413"/>
              <a:chExt cx="433387" cy="377206"/>
            </a:xfrm>
          </p:grpSpPr>
          <p:cxnSp>
            <p:nvCxnSpPr>
              <p:cNvPr id="525" name="Straight Connector 524"/>
              <p:cNvCxnSpPr/>
              <p:nvPr/>
            </p:nvCxnSpPr>
            <p:spPr>
              <a:xfrm>
                <a:off x="2808091" y="4643788"/>
                <a:ext cx="3005" cy="303831"/>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flipH="1">
                <a:off x="2817271" y="4596120"/>
                <a:ext cx="206917" cy="83963"/>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flipH="1" flipV="1">
                <a:off x="2590801" y="4570413"/>
                <a:ext cx="226412" cy="123652"/>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grpSp>
        <p:sp>
          <p:nvSpPr>
            <p:cNvPr id="489" name="Rectangle 488"/>
            <p:cNvSpPr/>
            <p:nvPr/>
          </p:nvSpPr>
          <p:spPr bwMode="auto">
            <a:xfrm>
              <a:off x="5295904" y="3056689"/>
              <a:ext cx="2247901" cy="3352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lstStyle/>
            <a:p>
              <a:pPr algn="ctr" defTabSz="1097192">
                <a:defRPr/>
              </a:pPr>
              <a:endParaRPr lang="en-US" sz="4000" b="1" i="1">
                <a:ea typeface="ヒラギノ角ゴ Pro W3"/>
                <a:cs typeface="Times New Roman" panose="02020603050405020304" pitchFamily="18" charset="0"/>
              </a:endParaRPr>
            </a:p>
          </p:txBody>
        </p:sp>
        <p:grpSp>
          <p:nvGrpSpPr>
            <p:cNvPr id="490" name="Group 2002"/>
            <p:cNvGrpSpPr>
              <a:grpSpLocks/>
            </p:cNvGrpSpPr>
            <p:nvPr/>
          </p:nvGrpSpPr>
          <p:grpSpPr bwMode="auto">
            <a:xfrm>
              <a:off x="5333874" y="3117014"/>
              <a:ext cx="2209931" cy="3046413"/>
              <a:chOff x="4152619" y="3489325"/>
              <a:chExt cx="2209989" cy="3046413"/>
            </a:xfrm>
          </p:grpSpPr>
          <p:sp>
            <p:nvSpPr>
              <p:cNvPr id="503" name="Text Box 9"/>
              <p:cNvSpPr txBox="1">
                <a:spLocks noChangeAspect="1" noChangeArrowheads="1"/>
              </p:cNvSpPr>
              <p:nvPr/>
            </p:nvSpPr>
            <p:spPr bwMode="auto">
              <a:xfrm>
                <a:off x="4152619" y="3489325"/>
                <a:ext cx="1148102" cy="523220"/>
              </a:xfrm>
              <a:prstGeom prst="rect">
                <a:avLst/>
              </a:prstGeom>
              <a:noFill/>
              <a:ln w="9525">
                <a:noFill/>
                <a:miter lim="800000"/>
                <a:headEnd/>
                <a:tailEnd/>
              </a:ln>
            </p:spPr>
            <p:txBody>
              <a:bodyPr wrap="none">
                <a:spAutoFit/>
              </a:bodyPr>
              <a:lstStyle/>
              <a:p>
                <a:pPr algn="ctr" defTabSz="1097192" eaLnBrk="0" hangingPunct="0"/>
                <a:r>
                  <a:rPr lang="en-US" sz="1400" b="1" i="1" dirty="0">
                    <a:solidFill>
                      <a:schemeClr val="bg1"/>
                    </a:solidFill>
                    <a:latin typeface="Arial" panose="020B0604020202020204" pitchFamily="34" charset="0"/>
                    <a:ea typeface="ＭＳ Ｐゴシック" charset="-128"/>
                    <a:cs typeface="Arial" panose="020B0604020202020204" pitchFamily="34" charset="0"/>
                  </a:rPr>
                  <a:t>Capillary</a:t>
                </a:r>
              </a:p>
              <a:p>
                <a:pPr algn="ctr" defTabSz="1097192" eaLnBrk="0" hangingPunct="0"/>
                <a:r>
                  <a:rPr lang="en-US" sz="1400" b="1" i="1" dirty="0">
                    <a:solidFill>
                      <a:schemeClr val="bg1"/>
                    </a:solidFill>
                    <a:latin typeface="Arial" panose="020B0604020202020204" pitchFamily="34" charset="0"/>
                    <a:ea typeface="ＭＳ Ｐゴシック" charset="-128"/>
                    <a:cs typeface="Arial" panose="020B0604020202020204" pitchFamily="34" charset="0"/>
                  </a:rPr>
                  <a:t>Blood Flow</a:t>
                </a:r>
              </a:p>
            </p:txBody>
          </p:sp>
          <p:sp>
            <p:nvSpPr>
              <p:cNvPr id="504" name="AutoShape 3"/>
              <p:cNvSpPr>
                <a:spLocks noChangeArrowheads="1"/>
              </p:cNvSpPr>
              <p:nvPr/>
            </p:nvSpPr>
            <p:spPr bwMode="auto">
              <a:xfrm flipH="1" flipV="1">
                <a:off x="4481371" y="3971925"/>
                <a:ext cx="615966" cy="2376488"/>
              </a:xfrm>
              <a:prstGeom prst="can">
                <a:avLst>
                  <a:gd name="adj" fmla="val 63784"/>
                </a:avLst>
              </a:prstGeom>
              <a:gradFill rotWithShape="0">
                <a:gsLst>
                  <a:gs pos="0">
                    <a:srgbClr val="761800"/>
                  </a:gs>
                  <a:gs pos="50000">
                    <a:srgbClr val="FF3300"/>
                  </a:gs>
                  <a:gs pos="100000">
                    <a:srgbClr val="761800"/>
                  </a:gs>
                </a:gsLst>
                <a:lin ang="0" scaled="1"/>
              </a:gradFill>
              <a:ln w="12699">
                <a:solidFill>
                  <a:srgbClr val="FF3300"/>
                </a:solidFill>
                <a:round/>
                <a:headEnd type="none" w="sm" len="sm"/>
                <a:tailEnd type="none" w="sm" len="sm"/>
              </a:ln>
            </p:spPr>
            <p:txBody>
              <a:bodyPr wrap="none" anchor="ctr"/>
              <a:lstStyle/>
              <a:p>
                <a:pPr algn="ctr" defTabSz="1097192"/>
                <a:endParaRPr lang="en-US" b="1" i="1">
                  <a:ea typeface="ＭＳ Ｐゴシック" charset="-128"/>
                  <a:cs typeface="Times New Roman" panose="02020603050405020304" pitchFamily="18" charset="0"/>
                </a:endParaRPr>
              </a:p>
            </p:txBody>
          </p:sp>
          <p:sp>
            <p:nvSpPr>
              <p:cNvPr id="505" name="Freeform 4"/>
              <p:cNvSpPr>
                <a:spLocks noChangeAspect="1"/>
              </p:cNvSpPr>
              <p:nvPr/>
            </p:nvSpPr>
            <p:spPr bwMode="auto">
              <a:xfrm rot="-5400000">
                <a:off x="5285470" y="3915558"/>
                <a:ext cx="696913" cy="809646"/>
              </a:xfrm>
              <a:custGeom>
                <a:avLst/>
                <a:gdLst>
                  <a:gd name="T0" fmla="*/ 2147483647 w 1787"/>
                  <a:gd name="T1" fmla="*/ 2147483647 h 870"/>
                  <a:gd name="T2" fmla="*/ 2147483647 w 1787"/>
                  <a:gd name="T3" fmla="*/ 2147483647 h 870"/>
                  <a:gd name="T4" fmla="*/ 2147483647 w 1787"/>
                  <a:gd name="T5" fmla="*/ 2147483647 h 870"/>
                  <a:gd name="T6" fmla="*/ 2147483647 w 1787"/>
                  <a:gd name="T7" fmla="*/ 2147483647 h 870"/>
                  <a:gd name="T8" fmla="*/ 2147483647 w 1787"/>
                  <a:gd name="T9" fmla="*/ 2147483647 h 870"/>
                  <a:gd name="T10" fmla="*/ 2147483647 w 1787"/>
                  <a:gd name="T11" fmla="*/ 2147483647 h 870"/>
                  <a:gd name="T12" fmla="*/ 2147483647 w 1787"/>
                  <a:gd name="T13" fmla="*/ 2147483647 h 870"/>
                  <a:gd name="T14" fmla="*/ 2147483647 w 1787"/>
                  <a:gd name="T15" fmla="*/ 2147483647 h 870"/>
                  <a:gd name="T16" fmla="*/ 2147483647 w 1787"/>
                  <a:gd name="T17" fmla="*/ 2147483647 h 870"/>
                  <a:gd name="T18" fmla="*/ 2147483647 w 1787"/>
                  <a:gd name="T19" fmla="*/ 2147483647 h 870"/>
                  <a:gd name="T20" fmla="*/ 2147483647 w 1787"/>
                  <a:gd name="T21" fmla="*/ 2147483647 h 870"/>
                  <a:gd name="T22" fmla="*/ 0 w 1787"/>
                  <a:gd name="T23" fmla="*/ 2147483647 h 870"/>
                  <a:gd name="T24" fmla="*/ 2147483647 w 1787"/>
                  <a:gd name="T25" fmla="*/ 2147483647 h 870"/>
                  <a:gd name="T26" fmla="*/ 2147483647 w 1787"/>
                  <a:gd name="T27" fmla="*/ 2147483647 h 870"/>
                  <a:gd name="T28" fmla="*/ 2147483647 w 1787"/>
                  <a:gd name="T29" fmla="*/ 2147483647 h 870"/>
                  <a:gd name="T30" fmla="*/ 2147483647 w 1787"/>
                  <a:gd name="T31" fmla="*/ 2147483647 h 870"/>
                  <a:gd name="T32" fmla="*/ 2147483647 w 1787"/>
                  <a:gd name="T33" fmla="*/ 2147483647 h 870"/>
                  <a:gd name="T34" fmla="*/ 2147483647 w 1787"/>
                  <a:gd name="T35" fmla="*/ 2147483647 h 870"/>
                  <a:gd name="T36" fmla="*/ 2147483647 w 1787"/>
                  <a:gd name="T37" fmla="*/ 2147483647 h 870"/>
                  <a:gd name="T38" fmla="*/ 2147483647 w 1787"/>
                  <a:gd name="T39" fmla="*/ 2147483647 h 870"/>
                  <a:gd name="T40" fmla="*/ 2147483647 w 1787"/>
                  <a:gd name="T41" fmla="*/ 2147483647 h 870"/>
                  <a:gd name="T42" fmla="*/ 2147483647 w 1787"/>
                  <a:gd name="T43" fmla="*/ 2147483647 h 870"/>
                  <a:gd name="T44" fmla="*/ 2147483647 w 1787"/>
                  <a:gd name="T45" fmla="*/ 2147483647 h 870"/>
                  <a:gd name="T46" fmla="*/ 2147483647 w 1787"/>
                  <a:gd name="T47" fmla="*/ 2147483647 h 870"/>
                  <a:gd name="T48" fmla="*/ 2147483647 w 1787"/>
                  <a:gd name="T49" fmla="*/ 2147483647 h 870"/>
                  <a:gd name="T50" fmla="*/ 2147483647 w 1787"/>
                  <a:gd name="T51" fmla="*/ 2147483647 h 870"/>
                  <a:gd name="T52" fmla="*/ 2147483647 w 1787"/>
                  <a:gd name="T53" fmla="*/ 2147483647 h 870"/>
                  <a:gd name="T54" fmla="*/ 2147483647 w 1787"/>
                  <a:gd name="T55" fmla="*/ 2147483647 h 870"/>
                  <a:gd name="T56" fmla="*/ 2147483647 w 1787"/>
                  <a:gd name="T57" fmla="*/ 2147483647 h 870"/>
                  <a:gd name="T58" fmla="*/ 2147483647 w 1787"/>
                  <a:gd name="T59" fmla="*/ 2147483647 h 870"/>
                  <a:gd name="T60" fmla="*/ 2147483647 w 1787"/>
                  <a:gd name="T61" fmla="*/ 2147483647 h 870"/>
                  <a:gd name="T62" fmla="*/ 2147483647 w 1787"/>
                  <a:gd name="T63" fmla="*/ 2147483647 h 8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87"/>
                  <a:gd name="T97" fmla="*/ 0 h 870"/>
                  <a:gd name="T98" fmla="*/ 1787 w 1787"/>
                  <a:gd name="T99" fmla="*/ 870 h 8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87" h="870">
                    <a:moveTo>
                      <a:pt x="1781" y="692"/>
                    </a:moveTo>
                    <a:lnTo>
                      <a:pt x="892" y="693"/>
                    </a:lnTo>
                    <a:cubicBezTo>
                      <a:pt x="848" y="697"/>
                      <a:pt x="817" y="707"/>
                      <a:pt x="773" y="716"/>
                    </a:cubicBezTo>
                    <a:cubicBezTo>
                      <a:pt x="731" y="734"/>
                      <a:pt x="724" y="738"/>
                      <a:pt x="703" y="759"/>
                    </a:cubicBezTo>
                    <a:cubicBezTo>
                      <a:pt x="673" y="789"/>
                      <a:pt x="634" y="797"/>
                      <a:pt x="596" y="809"/>
                    </a:cubicBezTo>
                    <a:cubicBezTo>
                      <a:pt x="527" y="855"/>
                      <a:pt x="475" y="860"/>
                      <a:pt x="392" y="870"/>
                    </a:cubicBezTo>
                    <a:cubicBezTo>
                      <a:pt x="336" y="866"/>
                      <a:pt x="282" y="860"/>
                      <a:pt x="227" y="851"/>
                    </a:cubicBezTo>
                    <a:cubicBezTo>
                      <a:pt x="179" y="843"/>
                      <a:pt x="146" y="778"/>
                      <a:pt x="114" y="748"/>
                    </a:cubicBezTo>
                    <a:cubicBezTo>
                      <a:pt x="93" y="716"/>
                      <a:pt x="77" y="697"/>
                      <a:pt x="68" y="677"/>
                    </a:cubicBezTo>
                    <a:cubicBezTo>
                      <a:pt x="56" y="656"/>
                      <a:pt x="53" y="648"/>
                      <a:pt x="44" y="623"/>
                    </a:cubicBezTo>
                    <a:cubicBezTo>
                      <a:pt x="32" y="587"/>
                      <a:pt x="26" y="562"/>
                      <a:pt x="14" y="526"/>
                    </a:cubicBezTo>
                    <a:cubicBezTo>
                      <a:pt x="10" y="488"/>
                      <a:pt x="0" y="439"/>
                      <a:pt x="2" y="398"/>
                    </a:cubicBezTo>
                    <a:cubicBezTo>
                      <a:pt x="4" y="357"/>
                      <a:pt x="15" y="315"/>
                      <a:pt x="25" y="282"/>
                    </a:cubicBezTo>
                    <a:cubicBezTo>
                      <a:pt x="28" y="244"/>
                      <a:pt x="41" y="233"/>
                      <a:pt x="59" y="202"/>
                    </a:cubicBezTo>
                    <a:cubicBezTo>
                      <a:pt x="74" y="180"/>
                      <a:pt x="87" y="161"/>
                      <a:pt x="103" y="142"/>
                    </a:cubicBezTo>
                    <a:cubicBezTo>
                      <a:pt x="119" y="123"/>
                      <a:pt x="134" y="108"/>
                      <a:pt x="152" y="89"/>
                    </a:cubicBezTo>
                    <a:cubicBezTo>
                      <a:pt x="160" y="77"/>
                      <a:pt x="203" y="33"/>
                      <a:pt x="212" y="29"/>
                    </a:cubicBezTo>
                    <a:cubicBezTo>
                      <a:pt x="236" y="17"/>
                      <a:pt x="266" y="8"/>
                      <a:pt x="292" y="4"/>
                    </a:cubicBezTo>
                    <a:cubicBezTo>
                      <a:pt x="321" y="1"/>
                      <a:pt x="357" y="0"/>
                      <a:pt x="388" y="2"/>
                    </a:cubicBezTo>
                    <a:cubicBezTo>
                      <a:pt x="419" y="4"/>
                      <a:pt x="454" y="14"/>
                      <a:pt x="479" y="19"/>
                    </a:cubicBezTo>
                    <a:cubicBezTo>
                      <a:pt x="504" y="24"/>
                      <a:pt x="522" y="30"/>
                      <a:pt x="536" y="34"/>
                    </a:cubicBezTo>
                    <a:cubicBezTo>
                      <a:pt x="550" y="38"/>
                      <a:pt x="557" y="43"/>
                      <a:pt x="562" y="46"/>
                    </a:cubicBezTo>
                    <a:cubicBezTo>
                      <a:pt x="567" y="49"/>
                      <a:pt x="566" y="51"/>
                      <a:pt x="569" y="53"/>
                    </a:cubicBezTo>
                    <a:cubicBezTo>
                      <a:pt x="572" y="55"/>
                      <a:pt x="573" y="57"/>
                      <a:pt x="578" y="61"/>
                    </a:cubicBezTo>
                    <a:cubicBezTo>
                      <a:pt x="583" y="65"/>
                      <a:pt x="591" y="72"/>
                      <a:pt x="601" y="79"/>
                    </a:cubicBezTo>
                    <a:cubicBezTo>
                      <a:pt x="611" y="86"/>
                      <a:pt x="624" y="94"/>
                      <a:pt x="637" y="104"/>
                    </a:cubicBezTo>
                    <a:cubicBezTo>
                      <a:pt x="650" y="113"/>
                      <a:pt x="662" y="126"/>
                      <a:pt x="677" y="139"/>
                    </a:cubicBezTo>
                    <a:cubicBezTo>
                      <a:pt x="692" y="152"/>
                      <a:pt x="712" y="169"/>
                      <a:pt x="726" y="182"/>
                    </a:cubicBezTo>
                    <a:cubicBezTo>
                      <a:pt x="777" y="245"/>
                      <a:pt x="749" y="211"/>
                      <a:pt x="764" y="218"/>
                    </a:cubicBezTo>
                    <a:lnTo>
                      <a:pt x="818" y="227"/>
                    </a:lnTo>
                    <a:lnTo>
                      <a:pt x="1787" y="227"/>
                    </a:lnTo>
                    <a:lnTo>
                      <a:pt x="1781" y="692"/>
                    </a:lnTo>
                    <a:close/>
                  </a:path>
                </a:pathLst>
              </a:custGeom>
              <a:solidFill>
                <a:schemeClr val="accent1">
                  <a:lumMod val="40000"/>
                  <a:lumOff val="60000"/>
                </a:schemeClr>
              </a:solidFill>
              <a:ln w="9525">
                <a:noFill/>
                <a:round/>
                <a:headEnd/>
                <a:tailEnd/>
              </a:ln>
            </p:spPr>
            <p:txBody>
              <a:bodyPr wrap="none" anchor="ctr"/>
              <a:lstStyle/>
              <a:p>
                <a:pPr algn="ctr" defTabSz="1097192" eaLnBrk="0" hangingPunct="0"/>
                <a:endParaRPr lang="en-US" sz="1600" b="1">
                  <a:ea typeface="Osaka" charset="-128"/>
                  <a:cs typeface="Times New Roman" panose="02020603050405020304" pitchFamily="18" charset="0"/>
                </a:endParaRPr>
              </a:p>
            </p:txBody>
          </p:sp>
          <p:sp>
            <p:nvSpPr>
              <p:cNvPr id="506" name="Freeform 5"/>
              <p:cNvSpPr>
                <a:spLocks noChangeAspect="1"/>
              </p:cNvSpPr>
              <p:nvPr/>
            </p:nvSpPr>
            <p:spPr bwMode="auto">
              <a:xfrm>
                <a:off x="5884758" y="4789488"/>
                <a:ext cx="477850" cy="698500"/>
              </a:xfrm>
              <a:custGeom>
                <a:avLst/>
                <a:gdLst>
                  <a:gd name="T0" fmla="*/ 2147483647 w 1366"/>
                  <a:gd name="T1" fmla="*/ 2147483647 h 1185"/>
                  <a:gd name="T2" fmla="*/ 2147483647 w 1366"/>
                  <a:gd name="T3" fmla="*/ 2147483647 h 1185"/>
                  <a:gd name="T4" fmla="*/ 2147483647 w 1366"/>
                  <a:gd name="T5" fmla="*/ 2147483647 h 1185"/>
                  <a:gd name="T6" fmla="*/ 2147483647 w 1366"/>
                  <a:gd name="T7" fmla="*/ 2147483647 h 1185"/>
                  <a:gd name="T8" fmla="*/ 2147483647 w 1366"/>
                  <a:gd name="T9" fmla="*/ 2147483647 h 1185"/>
                  <a:gd name="T10" fmla="*/ 2147483647 w 1366"/>
                  <a:gd name="T11" fmla="*/ 2147483647 h 1185"/>
                  <a:gd name="T12" fmla="*/ 2147483647 w 1366"/>
                  <a:gd name="T13" fmla="*/ 2147483647 h 1185"/>
                  <a:gd name="T14" fmla="*/ 2147483647 w 1366"/>
                  <a:gd name="T15" fmla="*/ 2147483647 h 1185"/>
                  <a:gd name="T16" fmla="*/ 2147483647 w 1366"/>
                  <a:gd name="T17" fmla="*/ 2147483647 h 1185"/>
                  <a:gd name="T18" fmla="*/ 2147483647 w 1366"/>
                  <a:gd name="T19" fmla="*/ 2147483647 h 1185"/>
                  <a:gd name="T20" fmla="*/ 2147483647 w 1366"/>
                  <a:gd name="T21" fmla="*/ 2147483647 h 1185"/>
                  <a:gd name="T22" fmla="*/ 0 w 1366"/>
                  <a:gd name="T23" fmla="*/ 2147483647 h 1185"/>
                  <a:gd name="T24" fmla="*/ 2147483647 w 1366"/>
                  <a:gd name="T25" fmla="*/ 2147483647 h 1185"/>
                  <a:gd name="T26" fmla="*/ 2147483647 w 1366"/>
                  <a:gd name="T27" fmla="*/ 2147483647 h 1185"/>
                  <a:gd name="T28" fmla="*/ 2147483647 w 1366"/>
                  <a:gd name="T29" fmla="*/ 2147483647 h 1185"/>
                  <a:gd name="T30" fmla="*/ 2147483647 w 1366"/>
                  <a:gd name="T31" fmla="*/ 2147483647 h 1185"/>
                  <a:gd name="T32" fmla="*/ 2147483647 w 1366"/>
                  <a:gd name="T33" fmla="*/ 2147483647 h 1185"/>
                  <a:gd name="T34" fmla="*/ 2147483647 w 1366"/>
                  <a:gd name="T35" fmla="*/ 2147483647 h 1185"/>
                  <a:gd name="T36" fmla="*/ 2147483647 w 1366"/>
                  <a:gd name="T37" fmla="*/ 2147483647 h 1185"/>
                  <a:gd name="T38" fmla="*/ 2147483647 w 1366"/>
                  <a:gd name="T39" fmla="*/ 2147483647 h 1185"/>
                  <a:gd name="T40" fmla="*/ 2147483647 w 1366"/>
                  <a:gd name="T41" fmla="*/ 2147483647 h 1185"/>
                  <a:gd name="T42" fmla="*/ 2147483647 w 1366"/>
                  <a:gd name="T43" fmla="*/ 2147483647 h 1185"/>
                  <a:gd name="T44" fmla="*/ 2147483647 w 1366"/>
                  <a:gd name="T45" fmla="*/ 2147483647 h 1185"/>
                  <a:gd name="T46" fmla="*/ 2147483647 w 1366"/>
                  <a:gd name="T47" fmla="*/ 2147483647 h 1185"/>
                  <a:gd name="T48" fmla="*/ 2147483647 w 1366"/>
                  <a:gd name="T49" fmla="*/ 2147483647 h 1185"/>
                  <a:gd name="T50" fmla="*/ 2147483647 w 1366"/>
                  <a:gd name="T51" fmla="*/ 2147483647 h 1185"/>
                  <a:gd name="T52" fmla="*/ 2147483647 w 1366"/>
                  <a:gd name="T53" fmla="*/ 2147483647 h 1185"/>
                  <a:gd name="T54" fmla="*/ 2147483647 w 1366"/>
                  <a:gd name="T55" fmla="*/ 2147483647 h 1185"/>
                  <a:gd name="T56" fmla="*/ 2147483647 w 1366"/>
                  <a:gd name="T57" fmla="*/ 2147483647 h 1185"/>
                  <a:gd name="T58" fmla="*/ 2147483647 w 1366"/>
                  <a:gd name="T59" fmla="*/ 2147483647 h 1185"/>
                  <a:gd name="T60" fmla="*/ 2147483647 w 1366"/>
                  <a:gd name="T61" fmla="*/ 2147483647 h 1185"/>
                  <a:gd name="T62" fmla="*/ 2147483647 w 1366"/>
                  <a:gd name="T63" fmla="*/ 2147483647 h 1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6"/>
                  <a:gd name="T97" fmla="*/ 0 h 1185"/>
                  <a:gd name="T98" fmla="*/ 1366 w 1366"/>
                  <a:gd name="T99" fmla="*/ 1185 h 1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6" h="1185">
                    <a:moveTo>
                      <a:pt x="1366" y="943"/>
                    </a:moveTo>
                    <a:lnTo>
                      <a:pt x="682" y="944"/>
                    </a:lnTo>
                    <a:cubicBezTo>
                      <a:pt x="648" y="949"/>
                      <a:pt x="625" y="963"/>
                      <a:pt x="591" y="975"/>
                    </a:cubicBezTo>
                    <a:cubicBezTo>
                      <a:pt x="559" y="1000"/>
                      <a:pt x="553" y="1005"/>
                      <a:pt x="537" y="1034"/>
                    </a:cubicBezTo>
                    <a:cubicBezTo>
                      <a:pt x="514" y="1075"/>
                      <a:pt x="485" y="1086"/>
                      <a:pt x="456" y="1102"/>
                    </a:cubicBezTo>
                    <a:cubicBezTo>
                      <a:pt x="403" y="1165"/>
                      <a:pt x="363" y="1171"/>
                      <a:pt x="300" y="1185"/>
                    </a:cubicBezTo>
                    <a:cubicBezTo>
                      <a:pt x="257" y="1180"/>
                      <a:pt x="216" y="1171"/>
                      <a:pt x="174" y="1159"/>
                    </a:cubicBezTo>
                    <a:cubicBezTo>
                      <a:pt x="137" y="1148"/>
                      <a:pt x="112" y="1060"/>
                      <a:pt x="87" y="1019"/>
                    </a:cubicBezTo>
                    <a:cubicBezTo>
                      <a:pt x="71" y="975"/>
                      <a:pt x="59" y="949"/>
                      <a:pt x="52" y="922"/>
                    </a:cubicBezTo>
                    <a:cubicBezTo>
                      <a:pt x="43" y="894"/>
                      <a:pt x="41" y="883"/>
                      <a:pt x="34" y="849"/>
                    </a:cubicBezTo>
                    <a:cubicBezTo>
                      <a:pt x="24" y="800"/>
                      <a:pt x="20" y="765"/>
                      <a:pt x="11" y="716"/>
                    </a:cubicBezTo>
                    <a:cubicBezTo>
                      <a:pt x="8" y="665"/>
                      <a:pt x="0" y="598"/>
                      <a:pt x="2" y="542"/>
                    </a:cubicBezTo>
                    <a:cubicBezTo>
                      <a:pt x="3" y="486"/>
                      <a:pt x="11" y="429"/>
                      <a:pt x="19" y="384"/>
                    </a:cubicBezTo>
                    <a:cubicBezTo>
                      <a:pt x="21" y="332"/>
                      <a:pt x="31" y="317"/>
                      <a:pt x="45" y="275"/>
                    </a:cubicBezTo>
                    <a:cubicBezTo>
                      <a:pt x="57" y="245"/>
                      <a:pt x="67" y="219"/>
                      <a:pt x="79" y="193"/>
                    </a:cubicBezTo>
                    <a:cubicBezTo>
                      <a:pt x="91" y="168"/>
                      <a:pt x="102" y="147"/>
                      <a:pt x="116" y="121"/>
                    </a:cubicBezTo>
                    <a:cubicBezTo>
                      <a:pt x="122" y="105"/>
                      <a:pt x="155" y="45"/>
                      <a:pt x="162" y="40"/>
                    </a:cubicBezTo>
                    <a:cubicBezTo>
                      <a:pt x="180" y="23"/>
                      <a:pt x="203" y="11"/>
                      <a:pt x="223" y="5"/>
                    </a:cubicBezTo>
                    <a:cubicBezTo>
                      <a:pt x="245" y="1"/>
                      <a:pt x="273" y="0"/>
                      <a:pt x="297" y="3"/>
                    </a:cubicBezTo>
                    <a:cubicBezTo>
                      <a:pt x="320" y="5"/>
                      <a:pt x="347" y="19"/>
                      <a:pt x="366" y="26"/>
                    </a:cubicBezTo>
                    <a:cubicBezTo>
                      <a:pt x="385" y="33"/>
                      <a:pt x="399" y="41"/>
                      <a:pt x="410" y="46"/>
                    </a:cubicBezTo>
                    <a:cubicBezTo>
                      <a:pt x="420" y="52"/>
                      <a:pt x="426" y="59"/>
                      <a:pt x="430" y="63"/>
                    </a:cubicBezTo>
                    <a:cubicBezTo>
                      <a:pt x="433" y="67"/>
                      <a:pt x="433" y="69"/>
                      <a:pt x="435" y="72"/>
                    </a:cubicBezTo>
                    <a:cubicBezTo>
                      <a:pt x="437" y="75"/>
                      <a:pt x="438" y="78"/>
                      <a:pt x="442" y="83"/>
                    </a:cubicBezTo>
                    <a:cubicBezTo>
                      <a:pt x="446" y="89"/>
                      <a:pt x="452" y="98"/>
                      <a:pt x="459" y="108"/>
                    </a:cubicBezTo>
                    <a:cubicBezTo>
                      <a:pt x="467" y="117"/>
                      <a:pt x="477" y="128"/>
                      <a:pt x="487" y="142"/>
                    </a:cubicBezTo>
                    <a:cubicBezTo>
                      <a:pt x="497" y="154"/>
                      <a:pt x="506" y="172"/>
                      <a:pt x="518" y="189"/>
                    </a:cubicBezTo>
                    <a:cubicBezTo>
                      <a:pt x="529" y="207"/>
                      <a:pt x="544" y="230"/>
                      <a:pt x="555" y="248"/>
                    </a:cubicBezTo>
                    <a:cubicBezTo>
                      <a:pt x="594" y="334"/>
                      <a:pt x="573" y="287"/>
                      <a:pt x="584" y="297"/>
                    </a:cubicBezTo>
                    <a:lnTo>
                      <a:pt x="625" y="309"/>
                    </a:lnTo>
                    <a:lnTo>
                      <a:pt x="1366" y="309"/>
                    </a:lnTo>
                    <a:lnTo>
                      <a:pt x="1366" y="943"/>
                    </a:lnTo>
                    <a:close/>
                  </a:path>
                </a:pathLst>
              </a:custGeom>
              <a:solidFill>
                <a:schemeClr val="accent1">
                  <a:lumMod val="40000"/>
                  <a:lumOff val="60000"/>
                </a:schemeClr>
              </a:solidFill>
              <a:ln w="9525">
                <a:noFill/>
                <a:round/>
                <a:headEnd/>
                <a:tailEnd/>
              </a:ln>
            </p:spPr>
            <p:txBody>
              <a:bodyPr wrap="none" anchor="ctr"/>
              <a:lstStyle/>
              <a:p>
                <a:pPr algn="ctr" defTabSz="1097192" eaLnBrk="0" hangingPunct="0"/>
                <a:endParaRPr lang="en-US" sz="1600" b="1">
                  <a:ea typeface="Osaka" charset="-128"/>
                  <a:cs typeface="Times New Roman" panose="02020603050405020304" pitchFamily="18" charset="0"/>
                </a:endParaRPr>
              </a:p>
            </p:txBody>
          </p:sp>
          <p:sp>
            <p:nvSpPr>
              <p:cNvPr id="507" name="Freeform 6"/>
              <p:cNvSpPr>
                <a:spLocks noChangeAspect="1"/>
              </p:cNvSpPr>
              <p:nvPr/>
            </p:nvSpPr>
            <p:spPr bwMode="auto">
              <a:xfrm>
                <a:off x="5471998" y="5661025"/>
                <a:ext cx="887435" cy="874713"/>
              </a:xfrm>
              <a:custGeom>
                <a:avLst/>
                <a:gdLst>
                  <a:gd name="T0" fmla="*/ 2147483647 w 1609"/>
                  <a:gd name="T1" fmla="*/ 2147483647 h 1519"/>
                  <a:gd name="T2" fmla="*/ 2147483647 w 1609"/>
                  <a:gd name="T3" fmla="*/ 2147483647 h 1519"/>
                  <a:gd name="T4" fmla="*/ 2147483647 w 1609"/>
                  <a:gd name="T5" fmla="*/ 2147483647 h 1519"/>
                  <a:gd name="T6" fmla="*/ 2147483647 w 1609"/>
                  <a:gd name="T7" fmla="*/ 2147483647 h 1519"/>
                  <a:gd name="T8" fmla="*/ 2147483647 w 1609"/>
                  <a:gd name="T9" fmla="*/ 2147483647 h 1519"/>
                  <a:gd name="T10" fmla="*/ 2147483647 w 1609"/>
                  <a:gd name="T11" fmla="*/ 2147483647 h 1519"/>
                  <a:gd name="T12" fmla="*/ 2147483647 w 1609"/>
                  <a:gd name="T13" fmla="*/ 2147483647 h 1519"/>
                  <a:gd name="T14" fmla="*/ 2147483647 w 1609"/>
                  <a:gd name="T15" fmla="*/ 2147483647 h 1519"/>
                  <a:gd name="T16" fmla="*/ 2147483647 w 1609"/>
                  <a:gd name="T17" fmla="*/ 2147483647 h 1519"/>
                  <a:gd name="T18" fmla="*/ 2147483647 w 1609"/>
                  <a:gd name="T19" fmla="*/ 2147483647 h 1519"/>
                  <a:gd name="T20" fmla="*/ 2147483647 w 1609"/>
                  <a:gd name="T21" fmla="*/ 2147483647 h 1519"/>
                  <a:gd name="T22" fmla="*/ 2147483647 w 1609"/>
                  <a:gd name="T23" fmla="*/ 2147483647 h 1519"/>
                  <a:gd name="T24" fmla="*/ 2147483647 w 1609"/>
                  <a:gd name="T25" fmla="*/ 2147483647 h 1519"/>
                  <a:gd name="T26" fmla="*/ 2147483647 w 1609"/>
                  <a:gd name="T27" fmla="*/ 2147483647 h 1519"/>
                  <a:gd name="T28" fmla="*/ 2147483647 w 1609"/>
                  <a:gd name="T29" fmla="*/ 2147483647 h 1519"/>
                  <a:gd name="T30" fmla="*/ 2147483647 w 1609"/>
                  <a:gd name="T31" fmla="*/ 2147483647 h 1519"/>
                  <a:gd name="T32" fmla="*/ 2147483647 w 1609"/>
                  <a:gd name="T33" fmla="*/ 2147483647 h 1519"/>
                  <a:gd name="T34" fmla="*/ 2147483647 w 1609"/>
                  <a:gd name="T35" fmla="*/ 2147483647 h 1519"/>
                  <a:gd name="T36" fmla="*/ 2147483647 w 1609"/>
                  <a:gd name="T37" fmla="*/ 2147483647 h 1519"/>
                  <a:gd name="T38" fmla="*/ 2147483647 w 1609"/>
                  <a:gd name="T39" fmla="*/ 2147483647 h 1519"/>
                  <a:gd name="T40" fmla="*/ 2147483647 w 1609"/>
                  <a:gd name="T41" fmla="*/ 2147483647 h 1519"/>
                  <a:gd name="T42" fmla="*/ 2147483647 w 1609"/>
                  <a:gd name="T43" fmla="*/ 2147483647 h 1519"/>
                  <a:gd name="T44" fmla="*/ 2147483647 w 1609"/>
                  <a:gd name="T45" fmla="*/ 2147483647 h 1519"/>
                  <a:gd name="T46" fmla="*/ 2147483647 w 1609"/>
                  <a:gd name="T47" fmla="*/ 2147483647 h 1519"/>
                  <a:gd name="T48" fmla="*/ 2147483647 w 1609"/>
                  <a:gd name="T49" fmla="*/ 2147483647 h 1519"/>
                  <a:gd name="T50" fmla="*/ 2147483647 w 1609"/>
                  <a:gd name="T51" fmla="*/ 2147483647 h 1519"/>
                  <a:gd name="T52" fmla="*/ 2147483647 w 1609"/>
                  <a:gd name="T53" fmla="*/ 2147483647 h 1519"/>
                  <a:gd name="T54" fmla="*/ 2147483647 w 1609"/>
                  <a:gd name="T55" fmla="*/ 2147483647 h 1519"/>
                  <a:gd name="T56" fmla="*/ 2147483647 w 1609"/>
                  <a:gd name="T57" fmla="*/ 2147483647 h 1519"/>
                  <a:gd name="T58" fmla="*/ 2147483647 w 1609"/>
                  <a:gd name="T59" fmla="*/ 2147483647 h 1519"/>
                  <a:gd name="T60" fmla="*/ 2147483647 w 1609"/>
                  <a:gd name="T61" fmla="*/ 2147483647 h 1519"/>
                  <a:gd name="T62" fmla="*/ 2147483647 w 1609"/>
                  <a:gd name="T63" fmla="*/ 2147483647 h 1519"/>
                  <a:gd name="T64" fmla="*/ 2147483647 w 1609"/>
                  <a:gd name="T65" fmla="*/ 2147483647 h 15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9"/>
                  <a:gd name="T100" fmla="*/ 0 h 1519"/>
                  <a:gd name="T101" fmla="*/ 1609 w 1609"/>
                  <a:gd name="T102" fmla="*/ 1519 h 15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9" h="1519">
                    <a:moveTo>
                      <a:pt x="1089" y="1518"/>
                    </a:moveTo>
                    <a:lnTo>
                      <a:pt x="694" y="1347"/>
                    </a:lnTo>
                    <a:cubicBezTo>
                      <a:pt x="656" y="1330"/>
                      <a:pt x="622" y="1330"/>
                      <a:pt x="580" y="1322"/>
                    </a:cubicBezTo>
                    <a:cubicBezTo>
                      <a:pt x="531" y="1328"/>
                      <a:pt x="521" y="1331"/>
                      <a:pt x="485" y="1352"/>
                    </a:cubicBezTo>
                    <a:cubicBezTo>
                      <a:pt x="433" y="1383"/>
                      <a:pt x="394" y="1376"/>
                      <a:pt x="354" y="1375"/>
                    </a:cubicBezTo>
                    <a:cubicBezTo>
                      <a:pt x="256" y="1410"/>
                      <a:pt x="211" y="1392"/>
                      <a:pt x="138" y="1366"/>
                    </a:cubicBezTo>
                    <a:cubicBezTo>
                      <a:pt x="99" y="1333"/>
                      <a:pt x="63" y="1297"/>
                      <a:pt x="29" y="1256"/>
                    </a:cubicBezTo>
                    <a:cubicBezTo>
                      <a:pt x="0" y="1219"/>
                      <a:pt x="38" y="1105"/>
                      <a:pt x="43" y="1044"/>
                    </a:cubicBezTo>
                    <a:cubicBezTo>
                      <a:pt x="58" y="985"/>
                      <a:pt x="64" y="949"/>
                      <a:pt x="77" y="914"/>
                    </a:cubicBezTo>
                    <a:cubicBezTo>
                      <a:pt x="88" y="876"/>
                      <a:pt x="94" y="863"/>
                      <a:pt x="111" y="821"/>
                    </a:cubicBezTo>
                    <a:cubicBezTo>
                      <a:pt x="137" y="760"/>
                      <a:pt x="157" y="720"/>
                      <a:pt x="183" y="659"/>
                    </a:cubicBezTo>
                    <a:cubicBezTo>
                      <a:pt x="217" y="600"/>
                      <a:pt x="257" y="521"/>
                      <a:pt x="299" y="460"/>
                    </a:cubicBezTo>
                    <a:cubicBezTo>
                      <a:pt x="341" y="399"/>
                      <a:pt x="390" y="341"/>
                      <a:pt x="430" y="296"/>
                    </a:cubicBezTo>
                    <a:cubicBezTo>
                      <a:pt x="469" y="240"/>
                      <a:pt x="489" y="229"/>
                      <a:pt x="534" y="191"/>
                    </a:cubicBezTo>
                    <a:cubicBezTo>
                      <a:pt x="567" y="166"/>
                      <a:pt x="595" y="144"/>
                      <a:pt x="626" y="122"/>
                    </a:cubicBezTo>
                    <a:cubicBezTo>
                      <a:pt x="657" y="102"/>
                      <a:pt x="683" y="86"/>
                      <a:pt x="716" y="67"/>
                    </a:cubicBezTo>
                    <a:cubicBezTo>
                      <a:pt x="733" y="53"/>
                      <a:pt x="809" y="7"/>
                      <a:pt x="820" y="6"/>
                    </a:cubicBezTo>
                    <a:cubicBezTo>
                      <a:pt x="850" y="0"/>
                      <a:pt x="882" y="1"/>
                      <a:pt x="906" y="8"/>
                    </a:cubicBezTo>
                    <a:cubicBezTo>
                      <a:pt x="931" y="18"/>
                      <a:pt x="959" y="34"/>
                      <a:pt x="981" y="52"/>
                    </a:cubicBezTo>
                    <a:cubicBezTo>
                      <a:pt x="1004" y="71"/>
                      <a:pt x="1021" y="103"/>
                      <a:pt x="1034" y="123"/>
                    </a:cubicBezTo>
                    <a:cubicBezTo>
                      <a:pt x="1049" y="143"/>
                      <a:pt x="1057" y="161"/>
                      <a:pt x="1064" y="174"/>
                    </a:cubicBezTo>
                    <a:cubicBezTo>
                      <a:pt x="1070" y="186"/>
                      <a:pt x="1071" y="198"/>
                      <a:pt x="1072" y="205"/>
                    </a:cubicBezTo>
                    <a:cubicBezTo>
                      <a:pt x="1073" y="212"/>
                      <a:pt x="1070" y="215"/>
                      <a:pt x="1071" y="219"/>
                    </a:cubicBezTo>
                    <a:cubicBezTo>
                      <a:pt x="1070" y="223"/>
                      <a:pt x="1069" y="227"/>
                      <a:pt x="1070" y="236"/>
                    </a:cubicBezTo>
                    <a:cubicBezTo>
                      <a:pt x="1069" y="244"/>
                      <a:pt x="1069" y="259"/>
                      <a:pt x="1070" y="274"/>
                    </a:cubicBezTo>
                    <a:cubicBezTo>
                      <a:pt x="1070" y="290"/>
                      <a:pt x="1073" y="308"/>
                      <a:pt x="1073" y="330"/>
                    </a:cubicBezTo>
                    <a:cubicBezTo>
                      <a:pt x="1075" y="350"/>
                      <a:pt x="1071" y="376"/>
                      <a:pt x="1069" y="402"/>
                    </a:cubicBezTo>
                    <a:cubicBezTo>
                      <a:pt x="1069" y="429"/>
                      <a:pt x="1067" y="465"/>
                      <a:pt x="1065" y="491"/>
                    </a:cubicBezTo>
                    <a:cubicBezTo>
                      <a:pt x="1043" y="613"/>
                      <a:pt x="1054" y="547"/>
                      <a:pt x="1059" y="565"/>
                    </a:cubicBezTo>
                    <a:lnTo>
                      <a:pt x="1092" y="605"/>
                    </a:lnTo>
                    <a:lnTo>
                      <a:pt x="1604" y="912"/>
                    </a:lnTo>
                    <a:lnTo>
                      <a:pt x="1609" y="1519"/>
                    </a:lnTo>
                    <a:lnTo>
                      <a:pt x="1089" y="1518"/>
                    </a:lnTo>
                    <a:close/>
                  </a:path>
                </a:pathLst>
              </a:custGeom>
              <a:solidFill>
                <a:schemeClr val="accent1">
                  <a:lumMod val="40000"/>
                  <a:lumOff val="60000"/>
                </a:schemeClr>
              </a:solidFill>
              <a:ln w="9525">
                <a:noFill/>
                <a:round/>
                <a:headEnd/>
                <a:tailEnd/>
              </a:ln>
            </p:spPr>
            <p:txBody>
              <a:bodyPr wrap="none" anchor="ctr"/>
              <a:lstStyle/>
              <a:p>
                <a:pPr algn="ctr" defTabSz="1097192" eaLnBrk="0" hangingPunct="0"/>
                <a:endParaRPr lang="en-US" sz="1600" b="1">
                  <a:ea typeface="Osaka" charset="-128"/>
                  <a:cs typeface="Times New Roman" panose="02020603050405020304" pitchFamily="18" charset="0"/>
                </a:endParaRPr>
              </a:p>
            </p:txBody>
          </p:sp>
          <p:sp>
            <p:nvSpPr>
              <p:cNvPr id="508" name="AutoShape 7"/>
              <p:cNvSpPr>
                <a:spLocks noChangeAspect="1" noChangeArrowheads="1"/>
              </p:cNvSpPr>
              <p:nvPr/>
            </p:nvSpPr>
            <p:spPr bwMode="auto">
              <a:xfrm flipH="1" flipV="1">
                <a:off x="4905245" y="5046663"/>
                <a:ext cx="398473" cy="98425"/>
              </a:xfrm>
              <a:prstGeom prst="rightArrow">
                <a:avLst>
                  <a:gd name="adj1" fmla="val 50000"/>
                  <a:gd name="adj2" fmla="val 81607"/>
                </a:avLst>
              </a:prstGeom>
              <a:solidFill>
                <a:srgbClr val="00FF00"/>
              </a:solidFill>
              <a:ln w="9525">
                <a:solidFill>
                  <a:srgbClr val="00FF00"/>
                </a:solidFill>
                <a:miter lim="800000"/>
                <a:headEnd/>
                <a:tailEnd/>
              </a:ln>
            </p:spPr>
            <p:txBody>
              <a:bodyPr rot="10800000" vert="eaVert" wrap="none" anchor="ctr"/>
              <a:lstStyle/>
              <a:p>
                <a:pPr algn="ctr" defTabSz="1097192"/>
                <a:endParaRPr lang="en-US" b="1" i="1">
                  <a:ea typeface="ＭＳ Ｐゴシック" charset="-128"/>
                  <a:cs typeface="Times New Roman" panose="02020603050405020304" pitchFamily="18" charset="0"/>
                </a:endParaRPr>
              </a:p>
            </p:txBody>
          </p:sp>
          <p:sp>
            <p:nvSpPr>
              <p:cNvPr id="509" name="AutoShape 8"/>
              <p:cNvSpPr>
                <a:spLocks noChangeAspect="1" noChangeArrowheads="1"/>
              </p:cNvSpPr>
              <p:nvPr/>
            </p:nvSpPr>
            <p:spPr bwMode="auto">
              <a:xfrm>
                <a:off x="5030660" y="5127192"/>
                <a:ext cx="339044" cy="121084"/>
              </a:xfrm>
              <a:prstGeom prst="rightArrow">
                <a:avLst>
                  <a:gd name="adj1" fmla="val 50000"/>
                  <a:gd name="adj2" fmla="val 56494"/>
                </a:avLst>
              </a:prstGeom>
              <a:solidFill>
                <a:srgbClr val="00FF00"/>
              </a:solidFill>
              <a:ln w="9525">
                <a:solidFill>
                  <a:srgbClr val="00FF00"/>
                </a:solidFill>
                <a:miter lim="800000"/>
                <a:headEnd/>
                <a:tailEnd/>
              </a:ln>
            </p:spPr>
            <p:txBody>
              <a:bodyPr rot="10800000" vert="eaVert" wrap="none" anchor="ctr"/>
              <a:lstStyle/>
              <a:p>
                <a:pPr algn="ctr" defTabSz="1097192"/>
                <a:endParaRPr lang="en-US" b="1" i="1">
                  <a:ea typeface="ＭＳ Ｐゴシック" charset="-128"/>
                  <a:cs typeface="Times New Roman" panose="02020603050405020304" pitchFamily="18" charset="0"/>
                </a:endParaRPr>
              </a:p>
            </p:txBody>
          </p:sp>
          <p:sp>
            <p:nvSpPr>
              <p:cNvPr id="510" name="Text Box 10"/>
              <p:cNvSpPr txBox="1">
                <a:spLocks noChangeAspect="1" noChangeArrowheads="1"/>
              </p:cNvSpPr>
              <p:nvPr/>
            </p:nvSpPr>
            <p:spPr bwMode="auto">
              <a:xfrm>
                <a:off x="5141790" y="5332413"/>
                <a:ext cx="643142" cy="307777"/>
              </a:xfrm>
              <a:prstGeom prst="rect">
                <a:avLst/>
              </a:prstGeom>
              <a:noFill/>
              <a:ln w="9525">
                <a:noFill/>
                <a:miter lim="800000"/>
                <a:headEnd/>
                <a:tailEnd/>
              </a:ln>
            </p:spPr>
            <p:txBody>
              <a:bodyPr wrap="none">
                <a:spAutoFit/>
              </a:bodyPr>
              <a:lstStyle/>
              <a:p>
                <a:pPr defTabSz="1097192" eaLnBrk="0" hangingPunct="0"/>
                <a:r>
                  <a:rPr lang="en-US" sz="1400" b="1" i="1">
                    <a:solidFill>
                      <a:schemeClr val="bg1"/>
                    </a:solidFill>
                    <a:latin typeface="Arial" panose="020B0604020202020204" pitchFamily="34" charset="0"/>
                    <a:ea typeface="ＭＳ Ｐゴシック" charset="-128"/>
                    <a:cs typeface="Arial" panose="020B0604020202020204" pitchFamily="34" charset="0"/>
                  </a:rPr>
                  <a:t>Brain</a:t>
                </a:r>
              </a:p>
            </p:txBody>
          </p:sp>
          <p:sp>
            <p:nvSpPr>
              <p:cNvPr id="511" name="Oval 11"/>
              <p:cNvSpPr>
                <a:spLocks noChangeArrowheads="1"/>
              </p:cNvSpPr>
              <p:nvPr/>
            </p:nvSpPr>
            <p:spPr bwMode="auto">
              <a:xfrm>
                <a:off x="5838719" y="5086350"/>
                <a:ext cx="68265" cy="68263"/>
              </a:xfrm>
              <a:prstGeom prst="ellipse">
                <a:avLst/>
              </a:prstGeom>
              <a:gradFill rotWithShape="0">
                <a:gsLst>
                  <a:gs pos="0">
                    <a:srgbClr val="FFFF00"/>
                  </a:gs>
                  <a:gs pos="100000">
                    <a:srgbClr val="8A8A00"/>
                  </a:gs>
                </a:gsLst>
                <a:path path="rect">
                  <a:fillToRect l="100000" b="100000"/>
                </a:path>
              </a:gradFill>
              <a:ln w="9525">
                <a:solidFill>
                  <a:srgbClr val="FFFE06"/>
                </a:solidFill>
                <a:round/>
                <a:headEnd/>
                <a:tailEnd/>
              </a:ln>
            </p:spPr>
            <p:txBody>
              <a:bodyPr wrap="none" anchor="ctr"/>
              <a:lstStyle/>
              <a:p>
                <a:pPr algn="ctr" defTabSz="1097192" eaLnBrk="0" hangingPunct="0"/>
                <a:endParaRPr lang="en-US" b="1" i="1">
                  <a:ea typeface="ＭＳ Ｐゴシック" charset="-128"/>
                  <a:cs typeface="Times New Roman" panose="02020603050405020304" pitchFamily="18" charset="0"/>
                </a:endParaRPr>
              </a:p>
            </p:txBody>
          </p:sp>
          <p:sp>
            <p:nvSpPr>
              <p:cNvPr id="512" name="Oval 12"/>
              <p:cNvSpPr>
                <a:spLocks noChangeArrowheads="1"/>
              </p:cNvSpPr>
              <p:nvPr/>
            </p:nvSpPr>
            <p:spPr bwMode="auto">
              <a:xfrm>
                <a:off x="4595674" y="6092825"/>
                <a:ext cx="66677" cy="68263"/>
              </a:xfrm>
              <a:prstGeom prst="ellipse">
                <a:avLst/>
              </a:prstGeom>
              <a:gradFill rotWithShape="0">
                <a:gsLst>
                  <a:gs pos="0">
                    <a:srgbClr val="FFFF00"/>
                  </a:gs>
                  <a:gs pos="100000">
                    <a:srgbClr val="8A8A00"/>
                  </a:gs>
                </a:gsLst>
                <a:path path="rect">
                  <a:fillToRect l="100000" b="100000"/>
                </a:path>
              </a:gradFill>
              <a:ln w="9525">
                <a:solidFill>
                  <a:schemeClr val="tx2"/>
                </a:solidFill>
                <a:round/>
                <a:headEnd/>
                <a:tailEnd/>
              </a:ln>
            </p:spPr>
            <p:txBody>
              <a:bodyPr wrap="none" anchor="ctr"/>
              <a:lstStyle/>
              <a:p>
                <a:pPr algn="ctr" defTabSz="1097192" eaLnBrk="0" hangingPunct="0"/>
                <a:endParaRPr lang="en-US" b="1" i="1">
                  <a:ea typeface="ＭＳ Ｐゴシック" charset="-128"/>
                  <a:cs typeface="Times New Roman" panose="02020603050405020304" pitchFamily="18" charset="0"/>
                </a:endParaRPr>
              </a:p>
            </p:txBody>
          </p:sp>
          <p:sp>
            <p:nvSpPr>
              <p:cNvPr id="513" name="Oval 13"/>
              <p:cNvSpPr>
                <a:spLocks noChangeArrowheads="1"/>
              </p:cNvSpPr>
              <p:nvPr/>
            </p:nvSpPr>
            <p:spPr bwMode="auto">
              <a:xfrm>
                <a:off x="4592499" y="5214938"/>
                <a:ext cx="68264" cy="68262"/>
              </a:xfrm>
              <a:prstGeom prst="ellipse">
                <a:avLst/>
              </a:prstGeom>
              <a:gradFill rotWithShape="0">
                <a:gsLst>
                  <a:gs pos="0">
                    <a:srgbClr val="FFFF00"/>
                  </a:gs>
                  <a:gs pos="100000">
                    <a:srgbClr val="8A8A00"/>
                  </a:gs>
                </a:gsLst>
                <a:path path="rect">
                  <a:fillToRect l="100000" b="100000"/>
                </a:path>
              </a:gradFill>
              <a:ln w="9525">
                <a:solidFill>
                  <a:schemeClr val="tx2"/>
                </a:solidFill>
                <a:round/>
                <a:headEnd/>
                <a:tailEnd/>
              </a:ln>
            </p:spPr>
            <p:txBody>
              <a:bodyPr wrap="none" anchor="ctr"/>
              <a:lstStyle/>
              <a:p>
                <a:pPr algn="ctr" defTabSz="1097192" eaLnBrk="0" hangingPunct="0"/>
                <a:endParaRPr lang="en-US" b="1" i="1">
                  <a:ea typeface="ＭＳ Ｐゴシック" charset="-128"/>
                  <a:cs typeface="Times New Roman" panose="02020603050405020304" pitchFamily="18" charset="0"/>
                </a:endParaRPr>
              </a:p>
            </p:txBody>
          </p:sp>
          <p:sp>
            <p:nvSpPr>
              <p:cNvPr id="514" name="Oval 14"/>
              <p:cNvSpPr>
                <a:spLocks noChangeArrowheads="1"/>
              </p:cNvSpPr>
              <p:nvPr/>
            </p:nvSpPr>
            <p:spPr bwMode="auto">
              <a:xfrm>
                <a:off x="4641713" y="4421188"/>
                <a:ext cx="68265" cy="68262"/>
              </a:xfrm>
              <a:prstGeom prst="ellipse">
                <a:avLst/>
              </a:prstGeom>
              <a:gradFill rotWithShape="0">
                <a:gsLst>
                  <a:gs pos="0">
                    <a:srgbClr val="FFFF00"/>
                  </a:gs>
                  <a:gs pos="100000">
                    <a:srgbClr val="8A8A00"/>
                  </a:gs>
                </a:gsLst>
                <a:path path="rect">
                  <a:fillToRect l="100000" b="100000"/>
                </a:path>
              </a:gradFill>
              <a:ln w="9525">
                <a:solidFill>
                  <a:schemeClr val="tx2"/>
                </a:solidFill>
                <a:round/>
                <a:headEnd/>
                <a:tailEnd/>
              </a:ln>
            </p:spPr>
            <p:txBody>
              <a:bodyPr wrap="none" anchor="ctr"/>
              <a:lstStyle/>
              <a:p>
                <a:pPr algn="ctr" defTabSz="1097192" eaLnBrk="0" hangingPunct="0"/>
                <a:endParaRPr lang="en-US" b="1" i="1">
                  <a:ea typeface="ＭＳ Ｐゴシック" charset="-128"/>
                  <a:cs typeface="Times New Roman" panose="02020603050405020304" pitchFamily="18" charset="0"/>
                </a:endParaRPr>
              </a:p>
            </p:txBody>
          </p:sp>
          <p:sp>
            <p:nvSpPr>
              <p:cNvPr id="515" name="Oval 16"/>
              <p:cNvSpPr>
                <a:spLocks noChangeArrowheads="1"/>
              </p:cNvSpPr>
              <p:nvPr/>
            </p:nvSpPr>
            <p:spPr bwMode="auto">
              <a:xfrm>
                <a:off x="4816342" y="5211763"/>
                <a:ext cx="69852" cy="68262"/>
              </a:xfrm>
              <a:prstGeom prst="ellipse">
                <a:avLst/>
              </a:prstGeom>
              <a:gradFill rotWithShape="0">
                <a:gsLst>
                  <a:gs pos="0">
                    <a:srgbClr val="FFFF00"/>
                  </a:gs>
                  <a:gs pos="100000">
                    <a:srgbClr val="8A8A00"/>
                  </a:gs>
                </a:gsLst>
                <a:path path="rect">
                  <a:fillToRect l="100000" b="100000"/>
                </a:path>
              </a:gradFill>
              <a:ln w="9525">
                <a:solidFill>
                  <a:schemeClr val="tx2"/>
                </a:solidFill>
                <a:round/>
                <a:headEnd/>
                <a:tailEnd/>
              </a:ln>
            </p:spPr>
            <p:txBody>
              <a:bodyPr wrap="none" anchor="ctr"/>
              <a:lstStyle/>
              <a:p>
                <a:pPr algn="ctr" defTabSz="1097192" eaLnBrk="0" hangingPunct="0"/>
                <a:endParaRPr lang="en-US" b="1" i="1">
                  <a:ea typeface="ＭＳ Ｐゴシック" charset="-128"/>
                  <a:cs typeface="Times New Roman" panose="02020603050405020304" pitchFamily="18" charset="0"/>
                </a:endParaRPr>
              </a:p>
            </p:txBody>
          </p:sp>
          <p:sp>
            <p:nvSpPr>
              <p:cNvPr id="516" name="Oval 18"/>
              <p:cNvSpPr>
                <a:spLocks noChangeArrowheads="1"/>
              </p:cNvSpPr>
              <p:nvPr/>
            </p:nvSpPr>
            <p:spPr bwMode="auto">
              <a:xfrm>
                <a:off x="5432308" y="5730875"/>
                <a:ext cx="68265" cy="68263"/>
              </a:xfrm>
              <a:prstGeom prst="ellipse">
                <a:avLst/>
              </a:prstGeom>
              <a:gradFill rotWithShape="0">
                <a:gsLst>
                  <a:gs pos="0">
                    <a:srgbClr val="FFFF00"/>
                  </a:gs>
                  <a:gs pos="100000">
                    <a:srgbClr val="8A8A00"/>
                  </a:gs>
                </a:gsLst>
                <a:path path="rect">
                  <a:fillToRect l="100000" b="100000"/>
                </a:path>
              </a:gradFill>
              <a:ln w="9525">
                <a:solidFill>
                  <a:srgbClr val="FFFE06"/>
                </a:solidFill>
                <a:round/>
                <a:headEnd/>
                <a:tailEnd/>
              </a:ln>
            </p:spPr>
            <p:txBody>
              <a:bodyPr wrap="none" anchor="ctr"/>
              <a:lstStyle/>
              <a:p>
                <a:pPr algn="ctr" defTabSz="1097192" eaLnBrk="0" hangingPunct="0"/>
                <a:endParaRPr lang="en-US" b="1" i="1">
                  <a:ea typeface="ＭＳ Ｐゴシック" charset="-128"/>
                  <a:cs typeface="Times New Roman" panose="02020603050405020304" pitchFamily="18" charset="0"/>
                </a:endParaRPr>
              </a:p>
            </p:txBody>
          </p:sp>
          <p:sp>
            <p:nvSpPr>
              <p:cNvPr id="517" name="AutoShape 729"/>
              <p:cNvSpPr>
                <a:spLocks noChangeAspect="1" noChangeArrowheads="1"/>
              </p:cNvSpPr>
              <p:nvPr/>
            </p:nvSpPr>
            <p:spPr bwMode="auto">
              <a:xfrm rot="5400000">
                <a:off x="4621873" y="6244430"/>
                <a:ext cx="333375" cy="166692"/>
              </a:xfrm>
              <a:prstGeom prst="rightArrow">
                <a:avLst>
                  <a:gd name="adj1" fmla="val 50000"/>
                  <a:gd name="adj2" fmla="val 62285"/>
                </a:avLst>
              </a:prstGeom>
              <a:solidFill>
                <a:srgbClr val="00FF00"/>
              </a:solidFill>
              <a:ln w="9525">
                <a:solidFill>
                  <a:srgbClr val="00FF00"/>
                </a:solidFill>
                <a:miter lim="800000"/>
                <a:headEnd/>
                <a:tailEnd/>
              </a:ln>
            </p:spPr>
            <p:txBody>
              <a:bodyPr rot="10800000" vert="eaVert" wrap="none" anchor="ctr"/>
              <a:lstStyle/>
              <a:p>
                <a:pPr algn="ctr" defTabSz="1097192" eaLnBrk="0" hangingPunct="0"/>
                <a:endParaRPr lang="en-US" b="1" i="1">
                  <a:ea typeface="ＭＳ Ｐゴシック" charset="-128"/>
                  <a:cs typeface="Times New Roman" panose="02020603050405020304" pitchFamily="18" charset="0"/>
                </a:endParaRPr>
              </a:p>
            </p:txBody>
          </p:sp>
          <p:sp>
            <p:nvSpPr>
              <p:cNvPr id="518" name="Oval 723"/>
              <p:cNvSpPr>
                <a:spLocks noChangeArrowheads="1"/>
              </p:cNvSpPr>
              <p:nvPr/>
            </p:nvSpPr>
            <p:spPr bwMode="auto">
              <a:xfrm>
                <a:off x="4914770" y="4165600"/>
                <a:ext cx="68265" cy="68263"/>
              </a:xfrm>
              <a:prstGeom prst="ellipse">
                <a:avLst/>
              </a:prstGeom>
              <a:gradFill rotWithShape="0">
                <a:gsLst>
                  <a:gs pos="0">
                    <a:srgbClr val="FFFF00"/>
                  </a:gs>
                  <a:gs pos="100000">
                    <a:srgbClr val="8A8A00"/>
                  </a:gs>
                </a:gsLst>
                <a:path path="rect">
                  <a:fillToRect l="100000" b="100000"/>
                </a:path>
              </a:gradFill>
              <a:ln w="9525">
                <a:solidFill>
                  <a:srgbClr val="FFFF00"/>
                </a:solidFill>
                <a:round/>
                <a:headEnd/>
                <a:tailEnd/>
              </a:ln>
            </p:spPr>
            <p:txBody>
              <a:bodyPr wrap="none" anchor="ctr"/>
              <a:lstStyle/>
              <a:p>
                <a:pPr algn="ctr" defTabSz="1097192" eaLnBrk="0" hangingPunct="0"/>
                <a:endParaRPr lang="en-US" b="1" i="1">
                  <a:ea typeface="ＭＳ Ｐゴシック" charset="-128"/>
                  <a:cs typeface="Times New Roman" panose="02020603050405020304" pitchFamily="18" charset="0"/>
                </a:endParaRPr>
              </a:p>
            </p:txBody>
          </p:sp>
          <p:sp>
            <p:nvSpPr>
              <p:cNvPr id="519" name="Oval 726"/>
              <p:cNvSpPr>
                <a:spLocks noChangeArrowheads="1"/>
              </p:cNvSpPr>
              <p:nvPr/>
            </p:nvSpPr>
            <p:spPr bwMode="auto">
              <a:xfrm>
                <a:off x="4632187" y="4206875"/>
                <a:ext cx="69852" cy="66675"/>
              </a:xfrm>
              <a:prstGeom prst="ellipse">
                <a:avLst/>
              </a:prstGeom>
              <a:gradFill rotWithShape="0">
                <a:gsLst>
                  <a:gs pos="0">
                    <a:srgbClr val="FFFF00"/>
                  </a:gs>
                  <a:gs pos="100000">
                    <a:srgbClr val="8A8A00"/>
                  </a:gs>
                </a:gsLst>
                <a:path path="rect">
                  <a:fillToRect l="100000" b="100000"/>
                </a:path>
              </a:gradFill>
              <a:ln w="9525">
                <a:solidFill>
                  <a:schemeClr val="tx2"/>
                </a:solidFill>
                <a:round/>
                <a:headEnd/>
                <a:tailEnd/>
              </a:ln>
            </p:spPr>
            <p:txBody>
              <a:bodyPr wrap="none" anchor="ctr"/>
              <a:lstStyle/>
              <a:p>
                <a:pPr algn="ctr" defTabSz="1097192" eaLnBrk="0" hangingPunct="0"/>
                <a:endParaRPr lang="en-US" b="1" i="1">
                  <a:ea typeface="ＭＳ Ｐゴシック" charset="-128"/>
                  <a:cs typeface="Times New Roman" panose="02020603050405020304" pitchFamily="18" charset="0"/>
                </a:endParaRPr>
              </a:p>
            </p:txBody>
          </p:sp>
          <p:sp>
            <p:nvSpPr>
              <p:cNvPr id="520" name="Oval 15"/>
              <p:cNvSpPr>
                <a:spLocks noChangeArrowheads="1"/>
              </p:cNvSpPr>
              <p:nvPr/>
            </p:nvSpPr>
            <p:spPr bwMode="auto">
              <a:xfrm>
                <a:off x="4679814" y="4910138"/>
                <a:ext cx="68265" cy="68262"/>
              </a:xfrm>
              <a:prstGeom prst="ellipse">
                <a:avLst/>
              </a:prstGeom>
              <a:gradFill rotWithShape="0">
                <a:gsLst>
                  <a:gs pos="0">
                    <a:srgbClr val="FFFF00"/>
                  </a:gs>
                  <a:gs pos="100000">
                    <a:srgbClr val="8A8A00"/>
                  </a:gs>
                </a:gsLst>
                <a:path path="rect">
                  <a:fillToRect l="100000" b="100000"/>
                </a:path>
              </a:gradFill>
              <a:ln w="9525">
                <a:solidFill>
                  <a:schemeClr val="tx2"/>
                </a:solidFill>
                <a:round/>
                <a:headEnd/>
                <a:tailEnd/>
              </a:ln>
            </p:spPr>
            <p:txBody>
              <a:bodyPr wrap="none" anchor="ctr"/>
              <a:lstStyle/>
              <a:p>
                <a:pPr algn="ctr" defTabSz="1097192" eaLnBrk="0" hangingPunct="0"/>
                <a:endParaRPr lang="en-US" b="1" i="1">
                  <a:ea typeface="ＭＳ Ｐゴシック" charset="-128"/>
                  <a:cs typeface="Times New Roman" panose="02020603050405020304" pitchFamily="18" charset="0"/>
                </a:endParaRPr>
              </a:p>
            </p:txBody>
          </p:sp>
          <p:sp>
            <p:nvSpPr>
              <p:cNvPr id="521" name="Oval 724"/>
              <p:cNvSpPr>
                <a:spLocks noChangeArrowheads="1"/>
              </p:cNvSpPr>
              <p:nvPr/>
            </p:nvSpPr>
            <p:spPr bwMode="auto">
              <a:xfrm>
                <a:off x="4760779" y="4683125"/>
                <a:ext cx="68264" cy="68263"/>
              </a:xfrm>
              <a:prstGeom prst="ellipse">
                <a:avLst/>
              </a:prstGeom>
              <a:gradFill rotWithShape="0">
                <a:gsLst>
                  <a:gs pos="0">
                    <a:srgbClr val="FFFF00"/>
                  </a:gs>
                  <a:gs pos="100000">
                    <a:srgbClr val="8A8A00"/>
                  </a:gs>
                </a:gsLst>
                <a:path path="rect">
                  <a:fillToRect l="100000" b="100000"/>
                </a:path>
              </a:gradFill>
              <a:ln w="9525">
                <a:solidFill>
                  <a:schemeClr val="tx2"/>
                </a:solidFill>
                <a:round/>
                <a:headEnd/>
                <a:tailEnd/>
              </a:ln>
            </p:spPr>
            <p:txBody>
              <a:bodyPr wrap="none" anchor="ctr"/>
              <a:lstStyle/>
              <a:p>
                <a:pPr algn="ctr" defTabSz="1097192" eaLnBrk="0" hangingPunct="0"/>
                <a:endParaRPr lang="en-US" b="1" i="1">
                  <a:ea typeface="ＭＳ Ｐゴシック" charset="-128"/>
                  <a:cs typeface="Times New Roman" panose="02020603050405020304" pitchFamily="18" charset="0"/>
                </a:endParaRPr>
              </a:p>
            </p:txBody>
          </p:sp>
          <p:sp>
            <p:nvSpPr>
              <p:cNvPr id="522" name="Oval 725"/>
              <p:cNvSpPr>
                <a:spLocks noChangeArrowheads="1"/>
              </p:cNvSpPr>
              <p:nvPr/>
            </p:nvSpPr>
            <p:spPr bwMode="auto">
              <a:xfrm>
                <a:off x="4521059" y="4751388"/>
                <a:ext cx="66677" cy="69850"/>
              </a:xfrm>
              <a:prstGeom prst="ellipse">
                <a:avLst/>
              </a:prstGeom>
              <a:gradFill rotWithShape="0">
                <a:gsLst>
                  <a:gs pos="0">
                    <a:srgbClr val="FFFF00"/>
                  </a:gs>
                  <a:gs pos="100000">
                    <a:srgbClr val="8A8A00"/>
                  </a:gs>
                </a:gsLst>
                <a:path path="rect">
                  <a:fillToRect l="100000" b="100000"/>
                </a:path>
              </a:gradFill>
              <a:ln w="9525">
                <a:solidFill>
                  <a:schemeClr val="tx2"/>
                </a:solidFill>
                <a:round/>
                <a:headEnd/>
                <a:tailEnd/>
              </a:ln>
            </p:spPr>
            <p:txBody>
              <a:bodyPr wrap="none" anchor="ctr"/>
              <a:lstStyle/>
              <a:p>
                <a:pPr algn="ctr" defTabSz="1097192" eaLnBrk="0" hangingPunct="0"/>
                <a:endParaRPr lang="en-US" b="1" i="1">
                  <a:ea typeface="ＭＳ Ｐゴシック" charset="-128"/>
                  <a:cs typeface="Times New Roman" panose="02020603050405020304" pitchFamily="18" charset="0"/>
                </a:endParaRPr>
              </a:p>
            </p:txBody>
          </p:sp>
          <p:sp>
            <p:nvSpPr>
              <p:cNvPr id="523" name="Oval 17"/>
              <p:cNvSpPr>
                <a:spLocks noChangeArrowheads="1"/>
              </p:cNvSpPr>
              <p:nvPr/>
            </p:nvSpPr>
            <p:spPr bwMode="auto">
              <a:xfrm>
                <a:off x="4751254" y="5535613"/>
                <a:ext cx="68264" cy="68262"/>
              </a:xfrm>
              <a:prstGeom prst="ellipse">
                <a:avLst/>
              </a:prstGeom>
              <a:gradFill rotWithShape="0">
                <a:gsLst>
                  <a:gs pos="0">
                    <a:srgbClr val="FFFF00"/>
                  </a:gs>
                  <a:gs pos="100000">
                    <a:srgbClr val="8A8A00"/>
                  </a:gs>
                </a:gsLst>
                <a:path path="rect">
                  <a:fillToRect l="100000" b="100000"/>
                </a:path>
              </a:gradFill>
              <a:ln w="9525">
                <a:solidFill>
                  <a:schemeClr val="tx2"/>
                </a:solidFill>
                <a:round/>
                <a:headEnd/>
                <a:tailEnd/>
              </a:ln>
            </p:spPr>
            <p:txBody>
              <a:bodyPr wrap="none" anchor="ctr"/>
              <a:lstStyle/>
              <a:p>
                <a:pPr algn="ctr" defTabSz="1097192" eaLnBrk="0" hangingPunct="0"/>
                <a:endParaRPr lang="en-US" b="1" i="1">
                  <a:ea typeface="ＭＳ Ｐゴシック" charset="-128"/>
                  <a:cs typeface="Times New Roman" panose="02020603050405020304" pitchFamily="18" charset="0"/>
                </a:endParaRPr>
              </a:p>
            </p:txBody>
          </p:sp>
          <p:sp>
            <p:nvSpPr>
              <p:cNvPr id="524" name="Oval 19"/>
              <p:cNvSpPr>
                <a:spLocks noChangeArrowheads="1"/>
              </p:cNvSpPr>
              <p:nvPr/>
            </p:nvSpPr>
            <p:spPr bwMode="auto">
              <a:xfrm>
                <a:off x="4549635" y="5643563"/>
                <a:ext cx="69852" cy="69850"/>
              </a:xfrm>
              <a:prstGeom prst="ellipse">
                <a:avLst/>
              </a:prstGeom>
              <a:gradFill rotWithShape="0">
                <a:gsLst>
                  <a:gs pos="0">
                    <a:srgbClr val="FFFF00"/>
                  </a:gs>
                  <a:gs pos="100000">
                    <a:srgbClr val="8A8A00"/>
                  </a:gs>
                </a:gsLst>
                <a:path path="rect">
                  <a:fillToRect l="100000" b="100000"/>
                </a:path>
              </a:gradFill>
              <a:ln w="9525">
                <a:solidFill>
                  <a:schemeClr val="tx2"/>
                </a:solidFill>
                <a:round/>
                <a:headEnd/>
                <a:tailEnd/>
              </a:ln>
            </p:spPr>
            <p:txBody>
              <a:bodyPr wrap="none" anchor="ctr"/>
              <a:lstStyle/>
              <a:p>
                <a:pPr algn="ctr" defTabSz="1097192" eaLnBrk="0" hangingPunct="0"/>
                <a:endParaRPr lang="en-US" b="1" i="1">
                  <a:ea typeface="ＭＳ Ｐゴシック" charset="-128"/>
                  <a:cs typeface="Times New Roman" panose="02020603050405020304" pitchFamily="18" charset="0"/>
                </a:endParaRPr>
              </a:p>
            </p:txBody>
          </p:sp>
        </p:grpSp>
        <p:grpSp>
          <p:nvGrpSpPr>
            <p:cNvPr id="491" name="Group 490"/>
            <p:cNvGrpSpPr/>
            <p:nvPr/>
          </p:nvGrpSpPr>
          <p:grpSpPr>
            <a:xfrm rot="20622773">
              <a:off x="5849503" y="3854011"/>
              <a:ext cx="389107" cy="317166"/>
              <a:chOff x="2590801" y="4570413"/>
              <a:chExt cx="433387" cy="377206"/>
            </a:xfrm>
          </p:grpSpPr>
          <p:cxnSp>
            <p:nvCxnSpPr>
              <p:cNvPr id="500" name="Straight Connector 499"/>
              <p:cNvCxnSpPr/>
              <p:nvPr/>
            </p:nvCxnSpPr>
            <p:spPr>
              <a:xfrm>
                <a:off x="2808091" y="4643788"/>
                <a:ext cx="3005" cy="303831"/>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flipH="1">
                <a:off x="2817271" y="4596120"/>
                <a:ext cx="206917" cy="83963"/>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p:cNvCxnSpPr/>
              <p:nvPr/>
            </p:nvCxnSpPr>
            <p:spPr>
              <a:xfrm flipH="1" flipV="1">
                <a:off x="2590801" y="4570413"/>
                <a:ext cx="226412" cy="123652"/>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grpSp>
        <p:grpSp>
          <p:nvGrpSpPr>
            <p:cNvPr id="492" name="Group 491"/>
            <p:cNvGrpSpPr/>
            <p:nvPr/>
          </p:nvGrpSpPr>
          <p:grpSpPr>
            <a:xfrm rot="17223172">
              <a:off x="5982305" y="4374310"/>
              <a:ext cx="274320" cy="308610"/>
              <a:chOff x="2590801" y="4570413"/>
              <a:chExt cx="433387" cy="377206"/>
            </a:xfrm>
          </p:grpSpPr>
          <p:cxnSp>
            <p:nvCxnSpPr>
              <p:cNvPr id="497" name="Straight Connector 496"/>
              <p:cNvCxnSpPr/>
              <p:nvPr/>
            </p:nvCxnSpPr>
            <p:spPr>
              <a:xfrm>
                <a:off x="2808091" y="4643788"/>
                <a:ext cx="3005" cy="303831"/>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flipH="1">
                <a:off x="2817271" y="4596120"/>
                <a:ext cx="206917" cy="83963"/>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flipH="1" flipV="1">
                <a:off x="2590801" y="4570413"/>
                <a:ext cx="226412" cy="123652"/>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grpSp>
        <p:grpSp>
          <p:nvGrpSpPr>
            <p:cNvPr id="493" name="Group 492"/>
            <p:cNvGrpSpPr/>
            <p:nvPr/>
          </p:nvGrpSpPr>
          <p:grpSpPr>
            <a:xfrm rot="19410465">
              <a:off x="5841103" y="5250249"/>
              <a:ext cx="308610" cy="365760"/>
              <a:chOff x="2590801" y="4570413"/>
              <a:chExt cx="433387" cy="377206"/>
            </a:xfrm>
          </p:grpSpPr>
          <p:cxnSp>
            <p:nvCxnSpPr>
              <p:cNvPr id="494" name="Straight Connector 493"/>
              <p:cNvCxnSpPr/>
              <p:nvPr/>
            </p:nvCxnSpPr>
            <p:spPr>
              <a:xfrm>
                <a:off x="2808091" y="4643788"/>
                <a:ext cx="3005" cy="303831"/>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flipH="1">
                <a:off x="2817271" y="4596120"/>
                <a:ext cx="206917" cy="83963"/>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flipH="1" flipV="1">
                <a:off x="2590801" y="4570413"/>
                <a:ext cx="226412" cy="123652"/>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grpSp>
        <p:sp>
          <p:nvSpPr>
            <p:cNvPr id="477" name="TextBox 2014"/>
            <p:cNvSpPr txBox="1">
              <a:spLocks noChangeArrowheads="1"/>
            </p:cNvSpPr>
            <p:nvPr/>
          </p:nvSpPr>
          <p:spPr bwMode="auto">
            <a:xfrm>
              <a:off x="4152294" y="1913689"/>
              <a:ext cx="1377300" cy="369332"/>
            </a:xfrm>
            <a:prstGeom prst="rect">
              <a:avLst/>
            </a:prstGeom>
            <a:noFill/>
            <a:ln w="9525">
              <a:noFill/>
              <a:miter lim="800000"/>
              <a:headEnd/>
              <a:tailEnd/>
            </a:ln>
          </p:spPr>
          <p:txBody>
            <a:bodyPr wrap="none">
              <a:spAutoFit/>
            </a:bodyPr>
            <a:lstStyle/>
            <a:p>
              <a:pPr defTabSz="1097192"/>
              <a:r>
                <a:rPr lang="en-US" b="1" i="1" dirty="0">
                  <a:latin typeface="Arial" panose="020B0604020202020204" pitchFamily="34" charset="0"/>
                  <a:ea typeface="ＭＳ Ｐゴシック" charset="-128"/>
                  <a:cs typeface="Arial" panose="020B0604020202020204" pitchFamily="34" charset="0"/>
                </a:rPr>
                <a:t>Antibodies</a:t>
              </a:r>
            </a:p>
          </p:txBody>
        </p:sp>
        <p:cxnSp>
          <p:nvCxnSpPr>
            <p:cNvPr id="478" name="Straight Connector 2121"/>
            <p:cNvCxnSpPr>
              <a:cxnSpLocks noChangeShapeType="1"/>
            </p:cNvCxnSpPr>
            <p:nvPr/>
          </p:nvCxnSpPr>
          <p:spPr bwMode="auto">
            <a:xfrm rot="16200000" flipV="1">
              <a:off x="5944345" y="2581946"/>
              <a:ext cx="931863" cy="5050"/>
            </a:xfrm>
            <a:prstGeom prst="line">
              <a:avLst/>
            </a:prstGeom>
            <a:noFill/>
            <a:ln w="57150">
              <a:solidFill>
                <a:srgbClr val="CC0000"/>
              </a:solidFill>
              <a:prstDash val="sysDot"/>
              <a:round/>
              <a:headEnd/>
              <a:tailEnd/>
            </a:ln>
          </p:spPr>
        </p:cxnSp>
        <p:cxnSp>
          <p:nvCxnSpPr>
            <p:cNvPr id="479" name="Straight Connector 2122"/>
            <p:cNvCxnSpPr>
              <a:cxnSpLocks noChangeShapeType="1"/>
            </p:cNvCxnSpPr>
            <p:nvPr/>
          </p:nvCxnSpPr>
          <p:spPr bwMode="auto">
            <a:xfrm>
              <a:off x="7526433" y="5190289"/>
              <a:ext cx="1890591" cy="0"/>
            </a:xfrm>
            <a:prstGeom prst="line">
              <a:avLst/>
            </a:prstGeom>
            <a:noFill/>
            <a:ln w="57150">
              <a:solidFill>
                <a:srgbClr val="CC0000"/>
              </a:solidFill>
              <a:prstDash val="sysDot"/>
              <a:round/>
              <a:headEnd/>
              <a:tailEnd type="arrow" w="med" len="med"/>
            </a:ln>
          </p:spPr>
        </p:cxnSp>
        <p:cxnSp>
          <p:nvCxnSpPr>
            <p:cNvPr id="486" name="Straight Connector 485"/>
            <p:cNvCxnSpPr/>
            <p:nvPr/>
          </p:nvCxnSpPr>
          <p:spPr>
            <a:xfrm>
              <a:off x="4847777" y="2452075"/>
              <a:ext cx="3381" cy="303831"/>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flipH="1">
              <a:off x="4858105" y="2404407"/>
              <a:ext cx="232781" cy="83963"/>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flipV="1">
              <a:off x="4603326" y="2378700"/>
              <a:ext cx="254713" cy="123652"/>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grpSp>
          <p:nvGrpSpPr>
            <p:cNvPr id="481" name="Group 480"/>
            <p:cNvGrpSpPr/>
            <p:nvPr/>
          </p:nvGrpSpPr>
          <p:grpSpPr>
            <a:xfrm>
              <a:off x="5434941" y="2400813"/>
              <a:ext cx="487560" cy="377206"/>
              <a:chOff x="2590801" y="4570413"/>
              <a:chExt cx="433387" cy="377206"/>
            </a:xfrm>
          </p:grpSpPr>
          <p:cxnSp>
            <p:nvCxnSpPr>
              <p:cNvPr id="483" name="Straight Connector 482"/>
              <p:cNvCxnSpPr/>
              <p:nvPr/>
            </p:nvCxnSpPr>
            <p:spPr>
              <a:xfrm>
                <a:off x="2808091" y="4643788"/>
                <a:ext cx="3005" cy="303831"/>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flipH="1">
                <a:off x="2817271" y="4596120"/>
                <a:ext cx="206917" cy="83963"/>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flipH="1" flipV="1">
                <a:off x="2590801" y="4570413"/>
                <a:ext cx="226412" cy="123652"/>
              </a:xfrm>
              <a:prstGeom prst="line">
                <a:avLst/>
              </a:prstGeom>
              <a:ln w="76200">
                <a:solidFill>
                  <a:srgbClr val="20558A"/>
                </a:solidFill>
              </a:ln>
            </p:spPr>
            <p:style>
              <a:lnRef idx="1">
                <a:schemeClr val="accent1"/>
              </a:lnRef>
              <a:fillRef idx="0">
                <a:schemeClr val="accent1"/>
              </a:fillRef>
              <a:effectRef idx="0">
                <a:schemeClr val="accent1"/>
              </a:effectRef>
              <a:fontRef idx="minor">
                <a:schemeClr val="tx1"/>
              </a:fontRef>
            </p:style>
          </p:cxnSp>
        </p:grpSp>
        <p:sp>
          <p:nvSpPr>
            <p:cNvPr id="482" name="TextBox 2271"/>
            <p:cNvSpPr txBox="1">
              <a:spLocks noChangeArrowheads="1"/>
            </p:cNvSpPr>
            <p:nvPr/>
          </p:nvSpPr>
          <p:spPr bwMode="auto">
            <a:xfrm>
              <a:off x="4142554" y="1382174"/>
              <a:ext cx="1370085" cy="510778"/>
            </a:xfrm>
            <a:prstGeom prst="flowChartAlternateProcess">
              <a:avLst/>
            </a:prstGeom>
            <a:solidFill>
              <a:srgbClr val="4472C4"/>
            </a:solidFill>
            <a:ln w="9525">
              <a:noFill/>
              <a:miter lim="800000"/>
              <a:headEnd/>
              <a:tailEnd/>
            </a:ln>
            <a:scene3d>
              <a:camera prst="orthographicFront"/>
              <a:lightRig rig="threePt" dir="t"/>
            </a:scene3d>
            <a:sp3d>
              <a:bevelT/>
            </a:sp3d>
          </p:spPr>
          <p:txBody>
            <a:bodyPr wrap="none">
              <a:spAutoFit/>
            </a:bodyPr>
            <a:lstStyle/>
            <a:p>
              <a:pPr defTabSz="1097192"/>
              <a:r>
                <a:rPr lang="en-US" sz="2400" b="1" dirty="0">
                  <a:solidFill>
                    <a:schemeClr val="bg1"/>
                  </a:solidFill>
                  <a:latin typeface="Arial" panose="020B0604020202020204" pitchFamily="34" charset="0"/>
                  <a:ea typeface="ＭＳ Ｐゴシック" charset="-128"/>
                  <a:cs typeface="Arial" panose="020B0604020202020204" pitchFamily="34" charset="0"/>
                </a:rPr>
                <a:t>Vaccine</a:t>
              </a:r>
            </a:p>
          </p:txBody>
        </p:sp>
        <p:grpSp>
          <p:nvGrpSpPr>
            <p:cNvPr id="198" name="Group 197"/>
            <p:cNvGrpSpPr/>
            <p:nvPr/>
          </p:nvGrpSpPr>
          <p:grpSpPr>
            <a:xfrm>
              <a:off x="3734032" y="2208770"/>
              <a:ext cx="2281317" cy="808356"/>
              <a:chOff x="2472457" y="2719401"/>
              <a:chExt cx="2027837" cy="808356"/>
            </a:xfrm>
          </p:grpSpPr>
          <p:sp>
            <p:nvSpPr>
              <p:cNvPr id="528" name="Rectangle 527"/>
              <p:cNvSpPr/>
              <p:nvPr/>
            </p:nvSpPr>
            <p:spPr>
              <a:xfrm>
                <a:off x="2645093" y="3158425"/>
                <a:ext cx="1646572" cy="369332"/>
              </a:xfrm>
              <a:prstGeom prst="rect">
                <a:avLst/>
              </a:prstGeom>
              <a:solidFill>
                <a:schemeClr val="accent4"/>
              </a:solidFill>
              <a:ln>
                <a:noFill/>
              </a:ln>
            </p:spPr>
            <p:txBody>
              <a:bodyPr wrap="square">
                <a:spAutoFit/>
              </a:bodyPr>
              <a:lstStyle/>
              <a:p>
                <a:pPr algn="ctr" defTabSz="1097192"/>
                <a:r>
                  <a:rPr lang="en-US" b="1" dirty="0">
                    <a:cs typeface="Times New Roman" panose="02020603050405020304" pitchFamily="18" charset="0"/>
                  </a:rPr>
                  <a:t>Binding sites </a:t>
                </a:r>
              </a:p>
            </p:txBody>
          </p:sp>
          <p:sp>
            <p:nvSpPr>
              <p:cNvPr id="529" name="Oval 528"/>
              <p:cNvSpPr/>
              <p:nvPr/>
            </p:nvSpPr>
            <p:spPr>
              <a:xfrm>
                <a:off x="4317414" y="2813360"/>
                <a:ext cx="182880" cy="182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192"/>
                <a:endParaRPr lang="en-US">
                  <a:solidFill>
                    <a:schemeClr val="tx1"/>
                  </a:solidFill>
                </a:endParaRPr>
              </a:p>
            </p:txBody>
          </p:sp>
          <p:sp>
            <p:nvSpPr>
              <p:cNvPr id="530" name="Oval 529"/>
              <p:cNvSpPr/>
              <p:nvPr/>
            </p:nvSpPr>
            <p:spPr>
              <a:xfrm>
                <a:off x="3937535" y="2777732"/>
                <a:ext cx="182880" cy="182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192"/>
                <a:endParaRPr lang="en-US">
                  <a:solidFill>
                    <a:schemeClr val="tx1"/>
                  </a:solidFill>
                </a:endParaRPr>
              </a:p>
            </p:txBody>
          </p:sp>
          <p:sp>
            <p:nvSpPr>
              <p:cNvPr id="531" name="Oval 530"/>
              <p:cNvSpPr/>
              <p:nvPr/>
            </p:nvSpPr>
            <p:spPr>
              <a:xfrm>
                <a:off x="3575104" y="2742107"/>
                <a:ext cx="182880" cy="182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192"/>
                <a:endParaRPr lang="en-US">
                  <a:solidFill>
                    <a:schemeClr val="tx1"/>
                  </a:solidFill>
                </a:endParaRPr>
              </a:p>
            </p:txBody>
          </p:sp>
          <p:sp>
            <p:nvSpPr>
              <p:cNvPr id="532" name="Oval 531"/>
              <p:cNvSpPr/>
              <p:nvPr/>
            </p:nvSpPr>
            <p:spPr>
              <a:xfrm>
                <a:off x="3175502" y="2754475"/>
                <a:ext cx="182880" cy="182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192"/>
                <a:endParaRPr lang="en-US">
                  <a:solidFill>
                    <a:schemeClr val="tx1"/>
                  </a:solidFill>
                </a:endParaRPr>
              </a:p>
            </p:txBody>
          </p:sp>
          <p:sp>
            <p:nvSpPr>
              <p:cNvPr id="533" name="Oval 532"/>
              <p:cNvSpPr/>
              <p:nvPr/>
            </p:nvSpPr>
            <p:spPr>
              <a:xfrm>
                <a:off x="2886672" y="2719401"/>
                <a:ext cx="182880" cy="182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192"/>
                <a:endParaRPr lang="en-US">
                  <a:solidFill>
                    <a:schemeClr val="tx1"/>
                  </a:solidFill>
                </a:endParaRPr>
              </a:p>
            </p:txBody>
          </p:sp>
          <p:sp>
            <p:nvSpPr>
              <p:cNvPr id="534" name="Oval 533"/>
              <p:cNvSpPr/>
              <p:nvPr/>
            </p:nvSpPr>
            <p:spPr>
              <a:xfrm>
                <a:off x="2472457" y="2719401"/>
                <a:ext cx="182880" cy="182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192"/>
                <a:endParaRPr lang="en-US">
                  <a:solidFill>
                    <a:schemeClr val="tx1"/>
                  </a:solidFill>
                </a:endParaRPr>
              </a:p>
            </p:txBody>
          </p:sp>
        </p:grpSp>
      </p:grpSp>
    </p:spTree>
    <p:extLst>
      <p:ext uri="{BB962C8B-B14F-4D97-AF65-F5344CB8AC3E}">
        <p14:creationId xmlns:p14="http://schemas.microsoft.com/office/powerpoint/2010/main" val="151015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3F187B-4965-4DE2-8A81-F9E853B174E9}"/>
              </a:ext>
            </a:extLst>
          </p:cNvPr>
          <p:cNvPicPr>
            <a:picLocks noChangeAspect="1"/>
          </p:cNvPicPr>
          <p:nvPr/>
        </p:nvPicPr>
        <p:blipFill>
          <a:blip r:embed="rId2"/>
          <a:stretch>
            <a:fillRect/>
          </a:stretch>
        </p:blipFill>
        <p:spPr>
          <a:xfrm>
            <a:off x="2964429" y="1070533"/>
            <a:ext cx="5768091" cy="5665547"/>
          </a:xfrm>
          <a:prstGeom prst="rect">
            <a:avLst/>
          </a:prstGeom>
        </p:spPr>
      </p:pic>
      <p:sp>
        <p:nvSpPr>
          <p:cNvPr id="3" name="Rectangle 2">
            <a:extLst>
              <a:ext uri="{FF2B5EF4-FFF2-40B4-BE49-F238E27FC236}">
                <a16:creationId xmlns:a16="http://schemas.microsoft.com/office/drawing/2014/main" id="{E66CE9AF-02F5-4A52-AA3C-FB726E36DEA7}"/>
              </a:ext>
            </a:extLst>
          </p:cNvPr>
          <p:cNvSpPr/>
          <p:nvPr/>
        </p:nvSpPr>
        <p:spPr>
          <a:xfrm>
            <a:off x="112643" y="121920"/>
            <a:ext cx="11966713" cy="584775"/>
          </a:xfrm>
          <a:prstGeom prst="rect">
            <a:avLst/>
          </a:prstGeom>
        </p:spPr>
        <p:txBody>
          <a:bodyPr wrap="square">
            <a:spAutoFit/>
          </a:bodyPr>
          <a:lstStyle/>
          <a:p>
            <a:r>
              <a:rPr lang="en-US" sz="3200" b="1" dirty="0">
                <a:solidFill>
                  <a:srgbClr val="2869AB"/>
                </a:solidFill>
                <a:latin typeface="Source Sans Pro" panose="020B0503030403020204" pitchFamily="34" charset="0"/>
              </a:rPr>
              <a:t>Transcranial Magnetic Stimulation: Methamphetamine Addiction</a:t>
            </a:r>
            <a:endParaRPr lang="en-US" sz="3200" b="1" i="0" u="none" strike="noStrike" dirty="0">
              <a:solidFill>
                <a:srgbClr val="2869AB"/>
              </a:solidFill>
              <a:effectLst/>
              <a:latin typeface="Source Sans Pro" panose="020B0503030403020204" pitchFamily="34" charset="0"/>
            </a:endParaRPr>
          </a:p>
        </p:txBody>
      </p:sp>
      <p:sp>
        <p:nvSpPr>
          <p:cNvPr id="4" name="TextBox 3">
            <a:extLst>
              <a:ext uri="{FF2B5EF4-FFF2-40B4-BE49-F238E27FC236}">
                <a16:creationId xmlns:a16="http://schemas.microsoft.com/office/drawing/2014/main" id="{E312273F-F607-4058-A8E4-8731F1713538}"/>
              </a:ext>
            </a:extLst>
          </p:cNvPr>
          <p:cNvSpPr txBox="1"/>
          <p:nvPr/>
        </p:nvSpPr>
        <p:spPr>
          <a:xfrm>
            <a:off x="9212255" y="6427708"/>
            <a:ext cx="2495683" cy="338554"/>
          </a:xfrm>
          <a:prstGeom prst="rect">
            <a:avLst/>
          </a:prstGeom>
          <a:noFill/>
        </p:spPr>
        <p:txBody>
          <a:bodyPr wrap="none" rtlCol="0">
            <a:spAutoFit/>
          </a:bodyPr>
          <a:lstStyle/>
          <a:p>
            <a:r>
              <a:rPr lang="en-US" sz="1600" b="1" i="1" dirty="0" err="1">
                <a:solidFill>
                  <a:srgbClr val="FFC000"/>
                </a:solidFill>
                <a:latin typeface="Arial" panose="020B0604020202020204" pitchFamily="34" charset="0"/>
                <a:cs typeface="Arial" panose="020B0604020202020204" pitchFamily="34" charset="0"/>
              </a:rPr>
              <a:t>Wadman</a:t>
            </a:r>
            <a:r>
              <a:rPr lang="en-US" sz="1600" b="1" i="1" dirty="0">
                <a:solidFill>
                  <a:srgbClr val="FFC000"/>
                </a:solidFill>
                <a:latin typeface="Arial" panose="020B0604020202020204" pitchFamily="34" charset="0"/>
                <a:cs typeface="Arial" panose="020B0604020202020204" pitchFamily="34" charset="0"/>
              </a:rPr>
              <a:t>, Science 2017.</a:t>
            </a:r>
          </a:p>
        </p:txBody>
      </p:sp>
    </p:spTree>
    <p:extLst>
      <p:ext uri="{BB962C8B-B14F-4D97-AF65-F5344CB8AC3E}">
        <p14:creationId xmlns:p14="http://schemas.microsoft.com/office/powerpoint/2010/main" val="3460691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1" y="3847936"/>
            <a:ext cx="4326551" cy="2716898"/>
          </a:xfrm>
          <a:prstGeom prst="rect">
            <a:avLst/>
          </a:prstGeom>
          <a:noFill/>
        </p:spPr>
        <p:txBody>
          <a:bodyPr wrap="square" rtlCol="0">
            <a:spAutoFit/>
          </a:bodyPr>
          <a:lstStyle/>
          <a:p>
            <a:pPr>
              <a:lnSpc>
                <a:spcPct val="60000"/>
              </a:lnSpc>
              <a:spcAft>
                <a:spcPts val="800"/>
              </a:spcAft>
            </a:pPr>
            <a:r>
              <a:rPr lang="en-US" sz="2400" dirty="0">
                <a:solidFill>
                  <a:srgbClr val="005494"/>
                </a:solidFill>
                <a:latin typeface="Arial" panose="020B0604020202020204" pitchFamily="34" charset="0"/>
                <a:cs typeface="Arial" panose="020B0604020202020204" pitchFamily="34" charset="0"/>
              </a:rPr>
              <a:t>Early Substance Abuse</a:t>
            </a:r>
          </a:p>
          <a:p>
            <a:pPr>
              <a:lnSpc>
                <a:spcPct val="60000"/>
              </a:lnSpc>
              <a:spcAft>
                <a:spcPts val="800"/>
              </a:spcAft>
            </a:pPr>
            <a:r>
              <a:rPr lang="en-US" sz="2400" dirty="0">
                <a:solidFill>
                  <a:srgbClr val="005494"/>
                </a:solidFill>
                <a:latin typeface="Arial" panose="020B0604020202020204" pitchFamily="34" charset="0"/>
                <a:cs typeface="Arial" panose="020B0604020202020204" pitchFamily="34" charset="0"/>
              </a:rPr>
              <a:t>Early Aggressive  Behavior</a:t>
            </a:r>
          </a:p>
          <a:p>
            <a:pPr>
              <a:lnSpc>
                <a:spcPct val="60000"/>
              </a:lnSpc>
              <a:spcAft>
                <a:spcPts val="800"/>
              </a:spcAft>
            </a:pPr>
            <a:r>
              <a:rPr lang="en-US" sz="2400" dirty="0">
                <a:solidFill>
                  <a:srgbClr val="005494"/>
                </a:solidFill>
                <a:latin typeface="Arial" panose="020B0604020202020204" pitchFamily="34" charset="0"/>
                <a:cs typeface="Arial" panose="020B0604020202020204" pitchFamily="34" charset="0"/>
              </a:rPr>
              <a:t>Poor Social Skills</a:t>
            </a:r>
          </a:p>
          <a:p>
            <a:pPr>
              <a:lnSpc>
                <a:spcPct val="60000"/>
              </a:lnSpc>
            </a:pPr>
            <a:endParaRPr lang="en-US" sz="2400" dirty="0">
              <a:solidFill>
                <a:srgbClr val="005494"/>
              </a:solidFill>
              <a:latin typeface="Arial" panose="020B0604020202020204" pitchFamily="34" charset="0"/>
              <a:cs typeface="Arial" panose="020B0604020202020204" pitchFamily="34" charset="0"/>
            </a:endParaRPr>
          </a:p>
          <a:p>
            <a:pPr>
              <a:lnSpc>
                <a:spcPct val="60000"/>
              </a:lnSpc>
              <a:spcAft>
                <a:spcPts val="800"/>
              </a:spcAft>
            </a:pPr>
            <a:r>
              <a:rPr lang="en-US" sz="2400" dirty="0">
                <a:solidFill>
                  <a:srgbClr val="005494"/>
                </a:solidFill>
                <a:latin typeface="Arial" panose="020B0604020202020204" pitchFamily="34" charset="0"/>
                <a:cs typeface="Arial" panose="020B0604020202020204" pitchFamily="34" charset="0"/>
              </a:rPr>
              <a:t>Lack of Parental Supervision</a:t>
            </a:r>
          </a:p>
          <a:p>
            <a:pPr>
              <a:lnSpc>
                <a:spcPct val="60000"/>
              </a:lnSpc>
              <a:spcAft>
                <a:spcPts val="800"/>
              </a:spcAft>
            </a:pPr>
            <a:r>
              <a:rPr lang="en-US" sz="2400" dirty="0">
                <a:solidFill>
                  <a:srgbClr val="005494"/>
                </a:solidFill>
                <a:latin typeface="Arial" panose="020B0604020202020204" pitchFamily="34" charset="0"/>
                <a:cs typeface="Arial" panose="020B0604020202020204" pitchFamily="34" charset="0"/>
              </a:rPr>
              <a:t>Drug Use in Family</a:t>
            </a:r>
          </a:p>
          <a:p>
            <a:pPr>
              <a:lnSpc>
                <a:spcPct val="60000"/>
              </a:lnSpc>
            </a:pPr>
            <a:endParaRPr lang="en-US" sz="2400" dirty="0">
              <a:solidFill>
                <a:srgbClr val="005494"/>
              </a:solidFill>
              <a:latin typeface="Arial" panose="020B0604020202020204" pitchFamily="34" charset="0"/>
              <a:cs typeface="Arial" panose="020B0604020202020204" pitchFamily="34" charset="0"/>
            </a:endParaRPr>
          </a:p>
          <a:p>
            <a:pPr>
              <a:lnSpc>
                <a:spcPct val="60000"/>
              </a:lnSpc>
              <a:spcAft>
                <a:spcPts val="800"/>
              </a:spcAft>
            </a:pPr>
            <a:r>
              <a:rPr lang="en-US" sz="2400" dirty="0">
                <a:solidFill>
                  <a:srgbClr val="005494"/>
                </a:solidFill>
                <a:latin typeface="Arial" panose="020B0604020202020204" pitchFamily="34" charset="0"/>
                <a:cs typeface="Arial" panose="020B0604020202020204" pitchFamily="34" charset="0"/>
              </a:rPr>
              <a:t>Drug Availability</a:t>
            </a:r>
          </a:p>
          <a:p>
            <a:pPr>
              <a:lnSpc>
                <a:spcPct val="60000"/>
              </a:lnSpc>
              <a:spcAft>
                <a:spcPts val="800"/>
              </a:spcAft>
            </a:pPr>
            <a:r>
              <a:rPr lang="en-US" sz="2400" b="1" dirty="0">
                <a:solidFill>
                  <a:srgbClr val="C00000"/>
                </a:solidFill>
                <a:latin typeface="Arial" panose="020B0604020202020204" pitchFamily="34" charset="0"/>
                <a:cs typeface="Arial" panose="020B0604020202020204" pitchFamily="34" charset="0"/>
              </a:rPr>
              <a:t>Poverty</a:t>
            </a:r>
          </a:p>
        </p:txBody>
      </p:sp>
      <p:sp>
        <p:nvSpPr>
          <p:cNvPr id="5" name="TextBox 4"/>
          <p:cNvSpPr txBox="1"/>
          <p:nvPr/>
        </p:nvSpPr>
        <p:spPr>
          <a:xfrm>
            <a:off x="1651602" y="74319"/>
            <a:ext cx="226181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RISK</a:t>
            </a:r>
          </a:p>
        </p:txBody>
      </p:sp>
      <p:sp>
        <p:nvSpPr>
          <p:cNvPr id="16" name="TextBox 15"/>
          <p:cNvSpPr txBox="1"/>
          <p:nvPr/>
        </p:nvSpPr>
        <p:spPr>
          <a:xfrm>
            <a:off x="7745274" y="4188771"/>
            <a:ext cx="4903925" cy="2456057"/>
          </a:xfrm>
          <a:prstGeom prst="rect">
            <a:avLst/>
          </a:prstGeom>
          <a:noFill/>
        </p:spPr>
        <p:txBody>
          <a:bodyPr wrap="square" rtlCol="0">
            <a:spAutoFit/>
          </a:bodyPr>
          <a:lstStyle/>
          <a:p>
            <a:pPr>
              <a:lnSpc>
                <a:spcPct val="60000"/>
              </a:lnSpc>
            </a:pPr>
            <a:r>
              <a:rPr lang="en-US" sz="2400" dirty="0">
                <a:solidFill>
                  <a:srgbClr val="005494"/>
                </a:solidFill>
                <a:latin typeface="Arial" panose="020B0604020202020204" pitchFamily="34" charset="0"/>
                <a:cs typeface="Arial" panose="020B0604020202020204" pitchFamily="34" charset="0"/>
              </a:rPr>
              <a:t>Self Control</a:t>
            </a:r>
          </a:p>
          <a:p>
            <a:pPr>
              <a:lnSpc>
                <a:spcPct val="60000"/>
              </a:lnSpc>
            </a:pPr>
            <a:endParaRPr lang="en-US" sz="2400" dirty="0">
              <a:solidFill>
                <a:srgbClr val="005494"/>
              </a:solidFill>
              <a:latin typeface="Arial" panose="020B0604020202020204" pitchFamily="34" charset="0"/>
              <a:cs typeface="Arial" panose="020B0604020202020204" pitchFamily="34" charset="0"/>
            </a:endParaRPr>
          </a:p>
          <a:p>
            <a:pPr>
              <a:lnSpc>
                <a:spcPct val="60000"/>
              </a:lnSpc>
            </a:pPr>
            <a:r>
              <a:rPr lang="en-US" sz="2400" dirty="0">
                <a:solidFill>
                  <a:srgbClr val="005494"/>
                </a:solidFill>
                <a:latin typeface="Arial" panose="020B0604020202020204" pitchFamily="34" charset="0"/>
                <a:cs typeface="Arial" panose="020B0604020202020204" pitchFamily="34" charset="0"/>
              </a:rPr>
              <a:t>Parental Monitoring &amp; Support</a:t>
            </a:r>
          </a:p>
          <a:p>
            <a:pPr>
              <a:lnSpc>
                <a:spcPct val="60000"/>
              </a:lnSpc>
            </a:pPr>
            <a:endParaRPr lang="en-US" sz="2400" dirty="0">
              <a:solidFill>
                <a:srgbClr val="005494"/>
              </a:solidFill>
              <a:latin typeface="Arial" panose="020B0604020202020204" pitchFamily="34" charset="0"/>
              <a:cs typeface="Arial" panose="020B0604020202020204" pitchFamily="34" charset="0"/>
            </a:endParaRPr>
          </a:p>
          <a:p>
            <a:pPr>
              <a:lnSpc>
                <a:spcPct val="60000"/>
              </a:lnSpc>
            </a:pPr>
            <a:r>
              <a:rPr lang="en-US" sz="2400" dirty="0">
                <a:solidFill>
                  <a:srgbClr val="005494"/>
                </a:solidFill>
                <a:latin typeface="Arial" panose="020B0604020202020204" pitchFamily="34" charset="0"/>
                <a:cs typeface="Arial" panose="020B0604020202020204" pitchFamily="34" charset="0"/>
              </a:rPr>
              <a:t>Positive Relationships</a:t>
            </a:r>
          </a:p>
          <a:p>
            <a:pPr>
              <a:lnSpc>
                <a:spcPct val="60000"/>
              </a:lnSpc>
            </a:pPr>
            <a:endParaRPr lang="en-US" sz="2400" dirty="0">
              <a:solidFill>
                <a:srgbClr val="005494"/>
              </a:solidFill>
              <a:latin typeface="Arial" panose="020B0604020202020204" pitchFamily="34" charset="0"/>
              <a:cs typeface="Arial" panose="020B0604020202020204" pitchFamily="34" charset="0"/>
            </a:endParaRPr>
          </a:p>
          <a:p>
            <a:pPr>
              <a:lnSpc>
                <a:spcPct val="60000"/>
              </a:lnSpc>
            </a:pPr>
            <a:r>
              <a:rPr lang="en-US" sz="2400" dirty="0">
                <a:solidFill>
                  <a:srgbClr val="005494"/>
                </a:solidFill>
                <a:latin typeface="Arial" panose="020B0604020202020204" pitchFamily="34" charset="0"/>
                <a:cs typeface="Arial" panose="020B0604020202020204" pitchFamily="34" charset="0"/>
              </a:rPr>
              <a:t>Academic Competence</a:t>
            </a:r>
          </a:p>
          <a:p>
            <a:pPr>
              <a:lnSpc>
                <a:spcPct val="60000"/>
              </a:lnSpc>
            </a:pPr>
            <a:endParaRPr lang="en-US" sz="2400" dirty="0">
              <a:solidFill>
                <a:srgbClr val="005494"/>
              </a:solidFill>
              <a:latin typeface="Arial" panose="020B0604020202020204" pitchFamily="34" charset="0"/>
              <a:cs typeface="Arial" panose="020B0604020202020204" pitchFamily="34" charset="0"/>
            </a:endParaRPr>
          </a:p>
          <a:p>
            <a:pPr>
              <a:lnSpc>
                <a:spcPct val="80000"/>
              </a:lnSpc>
            </a:pPr>
            <a:r>
              <a:rPr lang="en-US" sz="2400" dirty="0">
                <a:solidFill>
                  <a:srgbClr val="005494"/>
                </a:solidFill>
                <a:latin typeface="Arial" panose="020B0604020202020204" pitchFamily="34" charset="0"/>
                <a:cs typeface="Arial" panose="020B0604020202020204" pitchFamily="34" charset="0"/>
              </a:rPr>
              <a:t>Anti-Drug Use Policies</a:t>
            </a:r>
          </a:p>
          <a:p>
            <a:pPr>
              <a:lnSpc>
                <a:spcPct val="80000"/>
              </a:lnSpc>
            </a:pPr>
            <a:r>
              <a:rPr lang="en-US" sz="2400" dirty="0">
                <a:solidFill>
                  <a:srgbClr val="005494"/>
                </a:solidFill>
                <a:latin typeface="Arial" panose="020B0604020202020204" pitchFamily="34" charset="0"/>
                <a:cs typeface="Arial" panose="020B0604020202020204" pitchFamily="34" charset="0"/>
              </a:rPr>
              <a:t>Strong Neighborhood</a:t>
            </a:r>
          </a:p>
        </p:txBody>
      </p:sp>
      <p:sp>
        <p:nvSpPr>
          <p:cNvPr id="19" name="TextBox 18"/>
          <p:cNvSpPr txBox="1"/>
          <p:nvPr/>
        </p:nvSpPr>
        <p:spPr>
          <a:xfrm>
            <a:off x="7239710" y="152461"/>
            <a:ext cx="6176722" cy="769441"/>
          </a:xfrm>
          <a:prstGeom prst="rect">
            <a:avLst/>
          </a:prstGeom>
          <a:noFill/>
        </p:spPr>
        <p:txBody>
          <a:bodyPr wrap="square" rtlCol="0">
            <a:spAutoFit/>
          </a:bodyPr>
          <a:lstStyle/>
          <a:p>
            <a:r>
              <a:rPr lang="en-US" sz="4400" b="1" dirty="0">
                <a:solidFill>
                  <a:srgbClr val="005494"/>
                </a:solidFill>
                <a:latin typeface="Arial" panose="020B0604020202020204" pitchFamily="34" charset="0"/>
                <a:cs typeface="Arial" panose="020B0604020202020204" pitchFamily="34" charset="0"/>
              </a:rPr>
              <a:t>PROTECTION</a:t>
            </a:r>
          </a:p>
        </p:txBody>
      </p:sp>
      <p:pic>
        <p:nvPicPr>
          <p:cNvPr id="50" name="Picture 2" descr="http://photos.pennlive.com/photos/patriot-news/fbcc3e810061226a8b9b507e84f845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9499" y="1112556"/>
            <a:ext cx="2475627" cy="154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Isosceles Triangle 30"/>
          <p:cNvSpPr/>
          <p:nvPr/>
        </p:nvSpPr>
        <p:spPr bwMode="auto">
          <a:xfrm>
            <a:off x="4842122" y="2583773"/>
            <a:ext cx="2265539" cy="1786964"/>
          </a:xfrm>
          <a:prstGeom prst="triangle">
            <a:avLst/>
          </a:prstGeom>
          <a:solidFill>
            <a:schemeClr val="tx1"/>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66" eaLnBrk="0" hangingPunct="0"/>
            <a:endParaRPr lang="en-US" sz="2400" b="0" i="0" u="sng">
              <a:solidFill>
                <a:schemeClr val="bg1"/>
              </a:solidFill>
              <a:latin typeface="Times" pitchFamily="1" charset="0"/>
            </a:endParaRPr>
          </a:p>
        </p:txBody>
      </p:sp>
      <p:sp>
        <p:nvSpPr>
          <p:cNvPr id="33" name="TextBox 32"/>
          <p:cNvSpPr txBox="1"/>
          <p:nvPr/>
        </p:nvSpPr>
        <p:spPr>
          <a:xfrm>
            <a:off x="4612148" y="4417029"/>
            <a:ext cx="2601451" cy="2246769"/>
          </a:xfrm>
          <a:prstGeom prst="rect">
            <a:avLst/>
          </a:prstGeom>
          <a:noFill/>
        </p:spPr>
        <p:txBody>
          <a:bodyPr wrap="square" rtlCol="0">
            <a:spAutoFit/>
          </a:bodyPr>
          <a:lstStyle/>
          <a:p>
            <a:pPr algn="ctr"/>
            <a:r>
              <a:rPr lang="en-US" sz="2800" b="1" dirty="0">
                <a:effectLst>
                  <a:outerShdw blurRad="50800" dist="38100" algn="l" rotWithShape="0">
                    <a:prstClr val="black">
                      <a:alpha val="40000"/>
                    </a:prstClr>
                  </a:outerShdw>
                </a:effectLst>
                <a:latin typeface="Arial" panose="020B0604020202020204" pitchFamily="34" charset="0"/>
                <a:cs typeface="Arial" panose="020B0604020202020204" pitchFamily="34" charset="0"/>
              </a:rPr>
              <a:t>Individual</a:t>
            </a:r>
          </a:p>
          <a:p>
            <a:pPr algn="ctr"/>
            <a:r>
              <a:rPr lang="en-US" sz="2800" b="1" dirty="0">
                <a:effectLst>
                  <a:outerShdw blurRad="50800" dist="38100" algn="l" rotWithShape="0">
                    <a:prstClr val="black">
                      <a:alpha val="40000"/>
                    </a:prstClr>
                  </a:outerShdw>
                </a:effectLst>
                <a:latin typeface="Arial" panose="020B0604020202020204" pitchFamily="34" charset="0"/>
                <a:cs typeface="Arial" panose="020B0604020202020204" pitchFamily="34" charset="0"/>
              </a:rPr>
              <a:t>Family</a:t>
            </a:r>
          </a:p>
          <a:p>
            <a:pPr algn="ctr"/>
            <a:r>
              <a:rPr lang="en-US" sz="2800" b="1" dirty="0">
                <a:effectLst>
                  <a:outerShdw blurRad="50800" dist="38100" algn="l" rotWithShape="0">
                    <a:prstClr val="black">
                      <a:alpha val="40000"/>
                    </a:prstClr>
                  </a:outerShdw>
                </a:effectLst>
                <a:latin typeface="Arial" panose="020B0604020202020204" pitchFamily="34" charset="0"/>
                <a:cs typeface="Arial" panose="020B0604020202020204" pitchFamily="34" charset="0"/>
              </a:rPr>
              <a:t>Peer</a:t>
            </a:r>
          </a:p>
          <a:p>
            <a:pPr algn="ctr"/>
            <a:r>
              <a:rPr lang="en-US" sz="2800" b="1" dirty="0">
                <a:effectLst>
                  <a:outerShdw blurRad="50800" dist="38100" algn="l" rotWithShape="0">
                    <a:prstClr val="black">
                      <a:alpha val="40000"/>
                    </a:prstClr>
                  </a:outerShdw>
                </a:effectLst>
                <a:latin typeface="Arial" panose="020B0604020202020204" pitchFamily="34" charset="0"/>
                <a:cs typeface="Arial" panose="020B0604020202020204" pitchFamily="34" charset="0"/>
              </a:rPr>
              <a:t>School</a:t>
            </a:r>
          </a:p>
          <a:p>
            <a:pPr algn="ctr"/>
            <a:r>
              <a:rPr lang="en-US" sz="2800" b="1" dirty="0">
                <a:effectLst>
                  <a:outerShdw blurRad="50800" dist="38100" algn="l" rotWithShape="0">
                    <a:prstClr val="black">
                      <a:alpha val="40000"/>
                    </a:prstClr>
                  </a:outerShdw>
                </a:effectLst>
                <a:latin typeface="Arial" panose="020B0604020202020204" pitchFamily="34" charset="0"/>
                <a:cs typeface="Arial" panose="020B0604020202020204" pitchFamily="34" charset="0"/>
              </a:rPr>
              <a:t>Community</a:t>
            </a:r>
          </a:p>
        </p:txBody>
      </p:sp>
      <p:cxnSp>
        <p:nvCxnSpPr>
          <p:cNvPr id="10" name="Straight Arrow Connector 9"/>
          <p:cNvCxnSpPr/>
          <p:nvPr/>
        </p:nvCxnSpPr>
        <p:spPr bwMode="auto">
          <a:xfrm>
            <a:off x="11041917" y="2096448"/>
            <a:ext cx="0" cy="2240423"/>
          </a:xfrm>
          <a:prstGeom prst="straightConnector1">
            <a:avLst/>
          </a:prstGeom>
          <a:solidFill>
            <a:schemeClr val="accent1"/>
          </a:solidFill>
          <a:ln w="76200" cap="flat" cmpd="sng" algn="ctr">
            <a:solidFill>
              <a:srgbClr val="005494"/>
            </a:solidFill>
            <a:prstDash val="solid"/>
            <a:round/>
            <a:headEnd type="none" w="med" len="med"/>
            <a:tailEnd type="arrow"/>
          </a:ln>
          <a:effectLst/>
        </p:spPr>
      </p:cxnSp>
      <p:cxnSp>
        <p:nvCxnSpPr>
          <p:cNvPr id="24" name="Straight Arrow Connector 23"/>
          <p:cNvCxnSpPr/>
          <p:nvPr/>
        </p:nvCxnSpPr>
        <p:spPr bwMode="auto">
          <a:xfrm>
            <a:off x="11427145" y="2116232"/>
            <a:ext cx="0" cy="2478598"/>
          </a:xfrm>
          <a:prstGeom prst="straightConnector1">
            <a:avLst/>
          </a:prstGeom>
          <a:solidFill>
            <a:schemeClr val="accent1"/>
          </a:solidFill>
          <a:ln w="76200" cap="flat" cmpd="sng" algn="ctr">
            <a:solidFill>
              <a:srgbClr val="005494"/>
            </a:solidFill>
            <a:prstDash val="solid"/>
            <a:round/>
            <a:headEnd type="none" w="med" len="med"/>
            <a:tailEnd type="arrow"/>
          </a:ln>
          <a:effectLst/>
        </p:spPr>
      </p:cxnSp>
      <p:pic>
        <p:nvPicPr>
          <p:cNvPr id="51" name="Picture 50"/>
          <p:cNvPicPr>
            <a:picLocks noChangeAspect="1"/>
          </p:cNvPicPr>
          <p:nvPr/>
        </p:nvPicPr>
        <p:blipFill>
          <a:blip r:embed="rId4"/>
          <a:stretch>
            <a:fillRect/>
          </a:stretch>
        </p:blipFill>
        <p:spPr>
          <a:xfrm>
            <a:off x="283371" y="1194434"/>
            <a:ext cx="2825751" cy="1921511"/>
          </a:xfrm>
          <a:prstGeom prst="rect">
            <a:avLst/>
          </a:prstGeom>
        </p:spPr>
      </p:pic>
      <p:cxnSp>
        <p:nvCxnSpPr>
          <p:cNvPr id="25" name="Straight Arrow Connector 24"/>
          <p:cNvCxnSpPr/>
          <p:nvPr/>
        </p:nvCxnSpPr>
        <p:spPr bwMode="auto">
          <a:xfrm flipV="1">
            <a:off x="1843623" y="694278"/>
            <a:ext cx="0" cy="3043196"/>
          </a:xfrm>
          <a:prstGeom prst="straightConnector1">
            <a:avLst/>
          </a:prstGeom>
          <a:solidFill>
            <a:schemeClr val="accent1"/>
          </a:solidFill>
          <a:ln w="76200" cap="flat" cmpd="sng" algn="ctr">
            <a:solidFill>
              <a:srgbClr val="C00000"/>
            </a:solidFill>
            <a:prstDash val="solid"/>
            <a:round/>
            <a:headEnd type="none" w="med" len="med"/>
            <a:tailEnd type="arrow"/>
          </a:ln>
          <a:effectLst/>
        </p:spPr>
      </p:cxnSp>
      <p:cxnSp>
        <p:nvCxnSpPr>
          <p:cNvPr id="27" name="Straight Arrow Connector 26"/>
          <p:cNvCxnSpPr/>
          <p:nvPr/>
        </p:nvCxnSpPr>
        <p:spPr bwMode="auto">
          <a:xfrm flipV="1">
            <a:off x="2241555" y="941016"/>
            <a:ext cx="0" cy="2796458"/>
          </a:xfrm>
          <a:prstGeom prst="straightConnector1">
            <a:avLst/>
          </a:prstGeom>
          <a:solidFill>
            <a:schemeClr val="accent1"/>
          </a:solidFill>
          <a:ln w="76200" cap="flat" cmpd="sng" algn="ctr">
            <a:solidFill>
              <a:srgbClr val="C00000"/>
            </a:solidFill>
            <a:prstDash val="solid"/>
            <a:round/>
            <a:headEnd type="none" w="med" len="med"/>
            <a:tailEnd type="arrow"/>
          </a:ln>
          <a:effectLst/>
        </p:spPr>
      </p:cxnSp>
      <p:pic>
        <p:nvPicPr>
          <p:cNvPr id="49" name="Picture 48"/>
          <p:cNvPicPr>
            <a:picLocks noChangeAspect="1"/>
          </p:cNvPicPr>
          <p:nvPr/>
        </p:nvPicPr>
        <p:blipFill rotWithShape="1">
          <a:blip r:embed="rId5"/>
          <a:srcRect l="21389" t="23455" r="48434" b="13479"/>
          <a:stretch/>
        </p:blipFill>
        <p:spPr>
          <a:xfrm>
            <a:off x="3044146" y="1188203"/>
            <a:ext cx="1552915" cy="2148759"/>
          </a:xfrm>
          <a:prstGeom prst="rect">
            <a:avLst/>
          </a:prstGeom>
        </p:spPr>
      </p:pic>
      <p:pic>
        <p:nvPicPr>
          <p:cNvPr id="52" name="Picture 51"/>
          <p:cNvPicPr>
            <a:picLocks noChangeAspect="1"/>
          </p:cNvPicPr>
          <p:nvPr/>
        </p:nvPicPr>
        <p:blipFill>
          <a:blip r:embed="rId6"/>
          <a:stretch>
            <a:fillRect/>
          </a:stretch>
        </p:blipFill>
        <p:spPr>
          <a:xfrm>
            <a:off x="7233083" y="1138604"/>
            <a:ext cx="2120696" cy="2021730"/>
          </a:xfrm>
          <a:prstGeom prst="rect">
            <a:avLst/>
          </a:prstGeom>
        </p:spPr>
      </p:pic>
      <p:pic>
        <p:nvPicPr>
          <p:cNvPr id="53" name="Picture 52"/>
          <p:cNvPicPr>
            <a:picLocks noChangeAspect="1"/>
          </p:cNvPicPr>
          <p:nvPr/>
        </p:nvPicPr>
        <p:blipFill>
          <a:blip r:embed="rId7"/>
          <a:stretch>
            <a:fillRect/>
          </a:stretch>
        </p:blipFill>
        <p:spPr>
          <a:xfrm>
            <a:off x="5464627" y="419319"/>
            <a:ext cx="973281" cy="1946561"/>
          </a:xfrm>
          <a:prstGeom prst="rect">
            <a:avLst/>
          </a:prstGeom>
        </p:spPr>
      </p:pic>
      <p:cxnSp>
        <p:nvCxnSpPr>
          <p:cNvPr id="28" name="Straight Connector 27"/>
          <p:cNvCxnSpPr>
            <a:cxnSpLocks/>
          </p:cNvCxnSpPr>
          <p:nvPr/>
        </p:nvCxnSpPr>
        <p:spPr bwMode="auto">
          <a:xfrm>
            <a:off x="2617887" y="960755"/>
            <a:ext cx="6343233" cy="3144795"/>
          </a:xfrm>
          <a:prstGeom prst="line">
            <a:avLst/>
          </a:prstGeom>
          <a:solidFill>
            <a:schemeClr val="accent1"/>
          </a:solidFill>
          <a:ln w="762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61952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232A-730A-46D5-9803-8E7E71A160CA}"/>
              </a:ext>
            </a:extLst>
          </p:cNvPr>
          <p:cNvSpPr txBox="1">
            <a:spLocks/>
          </p:cNvSpPr>
          <p:nvPr/>
        </p:nvSpPr>
        <p:spPr>
          <a:xfrm>
            <a:off x="448376" y="91605"/>
            <a:ext cx="12286804" cy="1325563"/>
          </a:xfrm>
          <a:prstGeom prst="rect">
            <a:avLst/>
          </a:prstGeom>
        </p:spPr>
        <p:txBody>
          <a:bodyPr>
            <a:normAutofit fontScale="97500"/>
          </a:bodyPr>
          <a:lstStyle>
            <a:lvl1pPr algn="l" defTabSz="457200" rtl="0" eaLnBrk="1" latinLnBrk="0" hangingPunct="1">
              <a:spcBef>
                <a:spcPct val="0"/>
              </a:spcBef>
              <a:buNone/>
              <a:defRPr sz="3200" b="1" kern="1200">
                <a:solidFill>
                  <a:schemeClr val="bg1"/>
                </a:solidFill>
                <a:latin typeface="+mj-lt"/>
                <a:ea typeface="+mj-ea"/>
                <a:cs typeface="+mj-cs"/>
              </a:defRPr>
            </a:lvl1pPr>
          </a:lstStyle>
          <a:p>
            <a:pPr defTabSz="609585"/>
            <a:r>
              <a:rPr lang="en-US" sz="4000" dirty="0">
                <a:solidFill>
                  <a:srgbClr val="20558A"/>
                </a:solidFill>
                <a:latin typeface="Calibri" panose="020F0502020204030204" pitchFamily="34" charset="0"/>
              </a:rPr>
              <a:t>Social Interaction Preferred Over Methamphetamine</a:t>
            </a:r>
          </a:p>
        </p:txBody>
      </p:sp>
      <p:pic>
        <p:nvPicPr>
          <p:cNvPr id="3" name="Picture 2">
            <a:extLst>
              <a:ext uri="{FF2B5EF4-FFF2-40B4-BE49-F238E27FC236}">
                <a16:creationId xmlns:a16="http://schemas.microsoft.com/office/drawing/2014/main" id="{BD00B440-1661-4A59-B132-72AF3AF0A3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0448" y="965217"/>
            <a:ext cx="2192829" cy="2908747"/>
          </a:xfrm>
          <a:prstGeom prst="rect">
            <a:avLst/>
          </a:prstGeom>
        </p:spPr>
      </p:pic>
      <p:sp>
        <p:nvSpPr>
          <p:cNvPr id="4" name="Rectangle 175">
            <a:extLst>
              <a:ext uri="{FF2B5EF4-FFF2-40B4-BE49-F238E27FC236}">
                <a16:creationId xmlns:a16="http://schemas.microsoft.com/office/drawing/2014/main" id="{D7410D62-610F-4F29-B516-AC0E884DB78C}"/>
              </a:ext>
            </a:extLst>
          </p:cNvPr>
          <p:cNvSpPr>
            <a:spLocks noChangeArrowheads="1"/>
          </p:cNvSpPr>
          <p:nvPr/>
        </p:nvSpPr>
        <p:spPr bwMode="auto">
          <a:xfrm>
            <a:off x="9109175" y="6504498"/>
            <a:ext cx="19003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defTabSz="914377">
              <a:spcBef>
                <a:spcPct val="0"/>
              </a:spcBef>
              <a:buNone/>
              <a:defRPr/>
            </a:pPr>
            <a:r>
              <a:rPr lang="en-US" altLang="en-US" sz="1200" b="1" kern="0" dirty="0">
                <a:latin typeface="+mn-lt"/>
                <a:cs typeface="Arial" panose="020B0604020202020204" pitchFamily="34" charset="0"/>
              </a:rPr>
              <a:t>Venniro et al., 2018 </a:t>
            </a:r>
          </a:p>
        </p:txBody>
      </p:sp>
      <p:grpSp>
        <p:nvGrpSpPr>
          <p:cNvPr id="5" name="Group 4">
            <a:extLst>
              <a:ext uri="{FF2B5EF4-FFF2-40B4-BE49-F238E27FC236}">
                <a16:creationId xmlns:a16="http://schemas.microsoft.com/office/drawing/2014/main" id="{730B9150-008F-4752-BD21-F00A6E298994}"/>
              </a:ext>
            </a:extLst>
          </p:cNvPr>
          <p:cNvGrpSpPr>
            <a:grpSpLocks noChangeAspect="1"/>
          </p:cNvGrpSpPr>
          <p:nvPr/>
        </p:nvGrpSpPr>
        <p:grpSpPr>
          <a:xfrm>
            <a:off x="7847525" y="4021159"/>
            <a:ext cx="3928472" cy="2398135"/>
            <a:chOff x="269875" y="1609725"/>
            <a:chExt cx="4132263" cy="2522538"/>
          </a:xfrm>
        </p:grpSpPr>
        <p:pic>
          <p:nvPicPr>
            <p:cNvPr id="6" name="Picture 91">
              <a:extLst>
                <a:ext uri="{FF2B5EF4-FFF2-40B4-BE49-F238E27FC236}">
                  <a16:creationId xmlns:a16="http://schemas.microsoft.com/office/drawing/2014/main" id="{4CE6B914-21D1-4E09-AC56-6B1BAABEBF5F}"/>
                </a:ext>
              </a:extLst>
            </p:cNvPr>
            <p:cNvPicPr>
              <a:picLocks noChangeAspect="1"/>
            </p:cNvPicPr>
            <p:nvPr/>
          </p:nvPicPr>
          <p:blipFill>
            <a:blip r:embed="rId3">
              <a:extLst>
                <a:ext uri="{28A0092B-C50C-407E-A947-70E740481C1C}">
                  <a14:useLocalDpi xmlns:a14="http://schemas.microsoft.com/office/drawing/2010/main" val="0"/>
                </a:ext>
              </a:extLst>
            </a:blip>
            <a:srcRect l="3261" r="7845" b="15733"/>
            <a:stretch>
              <a:fillRect/>
            </a:stretch>
          </p:blipFill>
          <p:spPr bwMode="auto">
            <a:xfrm>
              <a:off x="528638" y="1609725"/>
              <a:ext cx="3548062" cy="2522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CasellaDiTesto 34">
              <a:extLst>
                <a:ext uri="{FF2B5EF4-FFF2-40B4-BE49-F238E27FC236}">
                  <a16:creationId xmlns:a16="http://schemas.microsoft.com/office/drawing/2014/main" id="{D60E0CE5-25BA-4699-AA20-9E5966AF6E64}"/>
                </a:ext>
              </a:extLst>
            </p:cNvPr>
            <p:cNvSpPr txBox="1">
              <a:spLocks noChangeArrowheads="1"/>
            </p:cNvSpPr>
            <p:nvPr/>
          </p:nvSpPr>
          <p:spPr bwMode="auto">
            <a:xfrm>
              <a:off x="1242919" y="2794891"/>
              <a:ext cx="1672737" cy="67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defTabSz="914377">
                <a:spcBef>
                  <a:spcPct val="0"/>
                </a:spcBef>
                <a:buClrTx/>
                <a:buSzTx/>
                <a:buNone/>
                <a:defRPr/>
              </a:pPr>
              <a:r>
                <a:rPr lang="en-US" altLang="en-US" sz="1200" b="1" dirty="0">
                  <a:solidFill>
                    <a:srgbClr val="FFC000"/>
                  </a:solidFill>
                  <a:latin typeface="Calibri" panose="020F0502020204030204" pitchFamily="34" charset="0"/>
                  <a:ea typeface="MS PGothic" panose="020B0600070205080204" pitchFamily="34" charset="-128"/>
                  <a:cs typeface="Arial" panose="020B0604020202020204" pitchFamily="34" charset="0"/>
                </a:rPr>
                <a:t>Resident </a:t>
              </a:r>
            </a:p>
            <a:p>
              <a:pPr algn="ctr" defTabSz="914377">
                <a:spcBef>
                  <a:spcPct val="0"/>
                </a:spcBef>
                <a:buClrTx/>
                <a:buSzTx/>
                <a:buNone/>
                <a:defRPr/>
              </a:pPr>
              <a:r>
                <a:rPr lang="en-US" altLang="en-US" sz="1200" b="1" dirty="0">
                  <a:solidFill>
                    <a:srgbClr val="FFC000"/>
                  </a:solidFill>
                  <a:latin typeface="Calibri" panose="020F0502020204030204" pitchFamily="34" charset="0"/>
                  <a:ea typeface="MS PGothic" panose="020B0600070205080204" pitchFamily="34" charset="-128"/>
                  <a:cs typeface="Arial" panose="020B0604020202020204" pitchFamily="34" charset="0"/>
                </a:rPr>
                <a:t>self-administration chamber </a:t>
              </a:r>
            </a:p>
          </p:txBody>
        </p:sp>
        <p:sp>
          <p:nvSpPr>
            <p:cNvPr id="8" name="CasellaDiTesto 34">
              <a:extLst>
                <a:ext uri="{FF2B5EF4-FFF2-40B4-BE49-F238E27FC236}">
                  <a16:creationId xmlns:a16="http://schemas.microsoft.com/office/drawing/2014/main" id="{25590860-F45D-4539-8703-3C7DADE4432F}"/>
                </a:ext>
              </a:extLst>
            </p:cNvPr>
            <p:cNvSpPr txBox="1">
              <a:spLocks noChangeArrowheads="1"/>
            </p:cNvSpPr>
            <p:nvPr/>
          </p:nvSpPr>
          <p:spPr bwMode="auto">
            <a:xfrm>
              <a:off x="2852738" y="1958976"/>
              <a:ext cx="1549400" cy="48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defTabSz="914377">
                <a:spcBef>
                  <a:spcPct val="0"/>
                </a:spcBef>
                <a:buClrTx/>
                <a:buSzTx/>
                <a:buNone/>
                <a:defRPr/>
              </a:pPr>
              <a:r>
                <a:rPr lang="en-US" altLang="en-US" sz="1200" b="1" dirty="0">
                  <a:solidFill>
                    <a:srgbClr val="FFC000"/>
                  </a:solidFill>
                  <a:latin typeface="Calibri" panose="020F0502020204030204" pitchFamily="34" charset="0"/>
                  <a:ea typeface="MS PGothic" panose="020B0600070205080204" pitchFamily="34" charset="-128"/>
                  <a:cs typeface="Arial" panose="020B0604020202020204" pitchFamily="34" charset="0"/>
                </a:rPr>
                <a:t>Partner </a:t>
              </a:r>
            </a:p>
            <a:p>
              <a:pPr algn="ctr" defTabSz="914377">
                <a:spcBef>
                  <a:spcPct val="0"/>
                </a:spcBef>
                <a:buClrTx/>
                <a:buSzTx/>
                <a:buNone/>
                <a:defRPr/>
              </a:pPr>
              <a:r>
                <a:rPr lang="en-US" altLang="en-US" sz="1200" b="1" dirty="0">
                  <a:solidFill>
                    <a:srgbClr val="FFC000"/>
                  </a:solidFill>
                  <a:latin typeface="Calibri" panose="020F0502020204030204" pitchFamily="34" charset="0"/>
                  <a:ea typeface="MS PGothic" panose="020B0600070205080204" pitchFamily="34" charset="-128"/>
                  <a:cs typeface="Arial" panose="020B0604020202020204" pitchFamily="34" charset="0"/>
                </a:rPr>
                <a:t>chamber </a:t>
              </a:r>
            </a:p>
          </p:txBody>
        </p:sp>
        <p:cxnSp>
          <p:nvCxnSpPr>
            <p:cNvPr id="9" name="Straight Connector 3">
              <a:extLst>
                <a:ext uri="{FF2B5EF4-FFF2-40B4-BE49-F238E27FC236}">
                  <a16:creationId xmlns:a16="http://schemas.microsoft.com/office/drawing/2014/main" id="{0E59357C-2D01-4316-B36A-D84C61F2F4E3}"/>
                </a:ext>
              </a:extLst>
            </p:cNvPr>
            <p:cNvCxnSpPr>
              <a:cxnSpLocks/>
              <a:endCxn id="8" idx="2"/>
            </p:cNvCxnSpPr>
            <p:nvPr/>
          </p:nvCxnSpPr>
          <p:spPr bwMode="auto">
            <a:xfrm flipV="1">
              <a:off x="3352800" y="2444590"/>
              <a:ext cx="274638" cy="370052"/>
            </a:xfrm>
            <a:prstGeom prst="line">
              <a:avLst/>
            </a:prstGeom>
            <a:noFill/>
            <a:ln w="19050" algn="ctr">
              <a:solidFill>
                <a:srgbClr val="FFC000"/>
              </a:solidFill>
              <a:round/>
              <a:headEnd/>
              <a:tailEnd/>
            </a:ln>
            <a:extLst>
              <a:ext uri="{909E8E84-426E-40DD-AFC4-6F175D3DCCD1}">
                <a14:hiddenFill xmlns:a14="http://schemas.microsoft.com/office/drawing/2010/main">
                  <a:noFill/>
                </a14:hiddenFill>
              </a:ext>
            </a:extLst>
          </p:spPr>
        </p:cxnSp>
        <p:sp>
          <p:nvSpPr>
            <p:cNvPr id="10" name="CasellaDiTesto 34">
              <a:extLst>
                <a:ext uri="{FF2B5EF4-FFF2-40B4-BE49-F238E27FC236}">
                  <a16:creationId xmlns:a16="http://schemas.microsoft.com/office/drawing/2014/main" id="{97C5F85F-BAC3-4B78-80B3-DE7CA7878A37}"/>
                </a:ext>
              </a:extLst>
            </p:cNvPr>
            <p:cNvSpPr txBox="1">
              <a:spLocks noChangeArrowheads="1"/>
            </p:cNvSpPr>
            <p:nvPr/>
          </p:nvSpPr>
          <p:spPr bwMode="auto">
            <a:xfrm>
              <a:off x="2527301" y="3359150"/>
              <a:ext cx="1549400" cy="32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defTabSz="914377">
                <a:spcBef>
                  <a:spcPct val="0"/>
                </a:spcBef>
                <a:buClrTx/>
                <a:buSzTx/>
                <a:buNone/>
                <a:defRPr/>
              </a:pPr>
              <a:r>
                <a:rPr lang="en-US" altLang="en-US" sz="1400" b="1" dirty="0">
                  <a:solidFill>
                    <a:srgbClr val="FFC000"/>
                  </a:solidFill>
                  <a:latin typeface="Calibri" panose="020F0502020204030204" pitchFamily="34" charset="0"/>
                  <a:ea typeface="MS PGothic" panose="020B0600070205080204" pitchFamily="34" charset="-128"/>
                  <a:cs typeface="Arial" panose="020B0604020202020204" pitchFamily="34" charset="0"/>
                </a:rPr>
                <a:t>Social lever</a:t>
              </a:r>
            </a:p>
          </p:txBody>
        </p:sp>
        <p:sp>
          <p:nvSpPr>
            <p:cNvPr id="11" name="CasellaDiTesto 34">
              <a:extLst>
                <a:ext uri="{FF2B5EF4-FFF2-40B4-BE49-F238E27FC236}">
                  <a16:creationId xmlns:a16="http://schemas.microsoft.com/office/drawing/2014/main" id="{5354EDFB-81BC-4779-9793-A50FA3750845}"/>
                </a:ext>
              </a:extLst>
            </p:cNvPr>
            <p:cNvSpPr txBox="1">
              <a:spLocks noChangeArrowheads="1"/>
            </p:cNvSpPr>
            <p:nvPr/>
          </p:nvSpPr>
          <p:spPr bwMode="auto">
            <a:xfrm>
              <a:off x="269875" y="3359150"/>
              <a:ext cx="1549400" cy="32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defTabSz="914377">
                <a:spcBef>
                  <a:spcPct val="0"/>
                </a:spcBef>
                <a:buClrTx/>
                <a:buSzTx/>
                <a:buNone/>
                <a:defRPr/>
              </a:pPr>
              <a:r>
                <a:rPr lang="en-US" altLang="en-US" sz="1400" b="1" dirty="0">
                  <a:solidFill>
                    <a:srgbClr val="FFC000"/>
                  </a:solidFill>
                  <a:latin typeface="Calibri" panose="020F0502020204030204" pitchFamily="34" charset="0"/>
                  <a:ea typeface="MS PGothic" panose="020B0600070205080204" pitchFamily="34" charset="-128"/>
                  <a:cs typeface="Arial" panose="020B0604020202020204" pitchFamily="34" charset="0"/>
                </a:rPr>
                <a:t>Drug lever</a:t>
              </a:r>
            </a:p>
          </p:txBody>
        </p:sp>
        <p:sp>
          <p:nvSpPr>
            <p:cNvPr id="12" name="CasellaDiTesto 34">
              <a:extLst>
                <a:ext uri="{FF2B5EF4-FFF2-40B4-BE49-F238E27FC236}">
                  <a16:creationId xmlns:a16="http://schemas.microsoft.com/office/drawing/2014/main" id="{6EAA0AE7-F44E-4C23-BBB6-04CD5CCBE8C3}"/>
                </a:ext>
              </a:extLst>
            </p:cNvPr>
            <p:cNvSpPr txBox="1">
              <a:spLocks noChangeArrowheads="1"/>
            </p:cNvSpPr>
            <p:nvPr/>
          </p:nvSpPr>
          <p:spPr bwMode="auto">
            <a:xfrm>
              <a:off x="1625599" y="1668463"/>
              <a:ext cx="1549400" cy="55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defTabSz="914377">
                <a:spcBef>
                  <a:spcPct val="0"/>
                </a:spcBef>
                <a:buClrTx/>
                <a:buSzTx/>
                <a:buNone/>
                <a:defRPr/>
              </a:pPr>
              <a:r>
                <a:rPr lang="en-US" altLang="en-US" sz="1400" b="1" dirty="0">
                  <a:solidFill>
                    <a:srgbClr val="FFC000"/>
                  </a:solidFill>
                  <a:latin typeface="Calibri" panose="020F0502020204030204" pitchFamily="34" charset="0"/>
                  <a:ea typeface="MS PGothic" panose="020B0600070205080204" pitchFamily="34" charset="-128"/>
                  <a:cs typeface="Arial" panose="020B0604020202020204" pitchFamily="34" charset="0"/>
                </a:rPr>
                <a:t>Sliding</a:t>
              </a:r>
            </a:p>
            <a:p>
              <a:pPr algn="ctr" defTabSz="914377">
                <a:spcBef>
                  <a:spcPct val="0"/>
                </a:spcBef>
                <a:buClrTx/>
                <a:buSzTx/>
                <a:buNone/>
                <a:defRPr/>
              </a:pPr>
              <a:r>
                <a:rPr lang="en-US" altLang="en-US" sz="1400" b="1" dirty="0">
                  <a:solidFill>
                    <a:srgbClr val="FFC000"/>
                  </a:solidFill>
                  <a:latin typeface="Calibri" panose="020F0502020204030204" pitchFamily="34" charset="0"/>
                  <a:ea typeface="MS PGothic" panose="020B0600070205080204" pitchFamily="34" charset="-128"/>
                  <a:cs typeface="Arial" panose="020B0604020202020204" pitchFamily="34" charset="0"/>
                </a:rPr>
                <a:t>door</a:t>
              </a:r>
            </a:p>
          </p:txBody>
        </p:sp>
      </p:grpSp>
      <p:sp>
        <p:nvSpPr>
          <p:cNvPr id="13" name="Title 1">
            <a:extLst>
              <a:ext uri="{FF2B5EF4-FFF2-40B4-BE49-F238E27FC236}">
                <a16:creationId xmlns:a16="http://schemas.microsoft.com/office/drawing/2014/main" id="{E03138DB-53A4-4397-B941-B5242664F2A1}"/>
              </a:ext>
            </a:extLst>
          </p:cNvPr>
          <p:cNvSpPr txBox="1">
            <a:spLocks/>
          </p:cNvSpPr>
          <p:nvPr/>
        </p:nvSpPr>
        <p:spPr>
          <a:xfrm>
            <a:off x="1646457" y="1210853"/>
            <a:ext cx="608307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defRPr/>
            </a:pPr>
            <a:r>
              <a:rPr lang="en-US" sz="2800" b="1" dirty="0">
                <a:latin typeface="Calibri" panose="020F0502020204030204" pitchFamily="34" charset="0"/>
              </a:rPr>
              <a:t>Drug preference increases when </a:t>
            </a:r>
          </a:p>
          <a:p>
            <a:pPr algn="ctr" defTabSz="914377">
              <a:defRPr/>
            </a:pPr>
            <a:r>
              <a:rPr lang="en-US" sz="2800" b="1" dirty="0">
                <a:latin typeface="Calibri" panose="020F0502020204030204" pitchFamily="34" charset="0"/>
              </a:rPr>
              <a:t>social reward is devalued by </a:t>
            </a:r>
          </a:p>
          <a:p>
            <a:pPr algn="ctr" defTabSz="914377">
              <a:defRPr/>
            </a:pPr>
            <a:r>
              <a:rPr lang="en-US" sz="2800" b="1" dirty="0">
                <a:latin typeface="Calibri" panose="020F0502020204030204" pitchFamily="34" charset="0"/>
              </a:rPr>
              <a:t>delay or punishment</a:t>
            </a:r>
          </a:p>
        </p:txBody>
      </p:sp>
      <p:pic>
        <p:nvPicPr>
          <p:cNvPr id="14" name="Picture 13">
            <a:extLst>
              <a:ext uri="{FF2B5EF4-FFF2-40B4-BE49-F238E27FC236}">
                <a16:creationId xmlns:a16="http://schemas.microsoft.com/office/drawing/2014/main" id="{FED90D24-A2AF-43DA-86D2-480F4315FBA8}"/>
              </a:ext>
            </a:extLst>
          </p:cNvPr>
          <p:cNvPicPr>
            <a:picLocks noChangeAspect="1"/>
          </p:cNvPicPr>
          <p:nvPr/>
        </p:nvPicPr>
        <p:blipFill>
          <a:blip r:embed="rId4"/>
          <a:stretch>
            <a:fillRect/>
          </a:stretch>
        </p:blipFill>
        <p:spPr>
          <a:xfrm>
            <a:off x="804478" y="2879414"/>
            <a:ext cx="6657975" cy="3533775"/>
          </a:xfrm>
          <a:prstGeom prst="rect">
            <a:avLst/>
          </a:prstGeom>
        </p:spPr>
      </p:pic>
    </p:spTree>
    <p:extLst>
      <p:ext uri="{BB962C8B-B14F-4D97-AF65-F5344CB8AC3E}">
        <p14:creationId xmlns:p14="http://schemas.microsoft.com/office/powerpoint/2010/main" val="142317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99A4-29BF-884F-AA33-9AEF61DBFE54}"/>
              </a:ext>
            </a:extLst>
          </p:cNvPr>
          <p:cNvSpPr>
            <a:spLocks noGrp="1"/>
          </p:cNvSpPr>
          <p:nvPr>
            <p:ph type="title"/>
          </p:nvPr>
        </p:nvSpPr>
        <p:spPr/>
        <p:txBody>
          <a:bodyPr/>
          <a:lstStyle/>
          <a:p>
            <a:r>
              <a:rPr lang="en-US" b="1" dirty="0">
                <a:solidFill>
                  <a:srgbClr val="20558A"/>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46778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7FAC02-13A7-4E76-BDCD-3F8D461F4FFA}"/>
              </a:ext>
            </a:extLst>
          </p:cNvPr>
          <p:cNvSpPr txBox="1"/>
          <p:nvPr/>
        </p:nvSpPr>
        <p:spPr>
          <a:xfrm>
            <a:off x="685800" y="18477"/>
            <a:ext cx="11201400" cy="927100"/>
          </a:xfrm>
          <a:prstGeom prst="rect">
            <a:avLst/>
          </a:prstGeom>
          <a:noFill/>
        </p:spPr>
        <p:txBody>
          <a:bodyPr vert="horz" rtlCol="0" anchor="ctr">
            <a:noAutofit/>
          </a:bodyPr>
          <a:lstStyle/>
          <a:p>
            <a:r>
              <a:rPr lang="en-US" sz="3600" b="1" dirty="0">
                <a:solidFill>
                  <a:srgbClr val="005494"/>
                </a:solidFill>
                <a:latin typeface="`"/>
              </a:rPr>
              <a:t>Cocaine Use</a:t>
            </a:r>
            <a:endParaRPr lang="en-US" sz="3600" b="1" strike="sngStrike" dirty="0">
              <a:solidFill>
                <a:srgbClr val="005494"/>
              </a:solidFill>
              <a:latin typeface="`"/>
            </a:endParaRPr>
          </a:p>
        </p:txBody>
      </p:sp>
      <p:pic>
        <p:nvPicPr>
          <p:cNvPr id="14" name="Picture 13">
            <a:extLst>
              <a:ext uri="{FF2B5EF4-FFF2-40B4-BE49-F238E27FC236}">
                <a16:creationId xmlns:a16="http://schemas.microsoft.com/office/drawing/2014/main" id="{734129B3-E975-4198-83FF-7D8D9835EA37}"/>
              </a:ext>
            </a:extLst>
          </p:cNvPr>
          <p:cNvPicPr>
            <a:picLocks noChangeAspect="1"/>
          </p:cNvPicPr>
          <p:nvPr/>
        </p:nvPicPr>
        <p:blipFill>
          <a:blip r:embed="rId3"/>
          <a:stretch>
            <a:fillRect/>
          </a:stretch>
        </p:blipFill>
        <p:spPr>
          <a:xfrm>
            <a:off x="304800" y="826397"/>
            <a:ext cx="5389708" cy="5870957"/>
          </a:xfrm>
          <a:prstGeom prst="rect">
            <a:avLst/>
          </a:prstGeom>
        </p:spPr>
      </p:pic>
      <p:sp>
        <p:nvSpPr>
          <p:cNvPr id="4" name="TextBox 3">
            <a:extLst>
              <a:ext uri="{FF2B5EF4-FFF2-40B4-BE49-F238E27FC236}">
                <a16:creationId xmlns:a16="http://schemas.microsoft.com/office/drawing/2014/main" id="{F08E3CD3-3FBA-3E41-9313-272FDA92D469}"/>
              </a:ext>
            </a:extLst>
          </p:cNvPr>
          <p:cNvSpPr txBox="1"/>
          <p:nvPr/>
        </p:nvSpPr>
        <p:spPr>
          <a:xfrm>
            <a:off x="6389915" y="-44631"/>
            <a:ext cx="5184802" cy="927100"/>
          </a:xfrm>
          <a:prstGeom prst="rect">
            <a:avLst/>
          </a:prstGeom>
          <a:noFill/>
        </p:spPr>
        <p:txBody>
          <a:bodyPr vert="horz" rtlCol="0" anchor="ctr">
            <a:noAutofit/>
          </a:bodyPr>
          <a:lstStyle/>
          <a:p>
            <a:r>
              <a:rPr lang="en-US" sz="3600" b="1" dirty="0">
                <a:solidFill>
                  <a:srgbClr val="005494"/>
                </a:solidFill>
              </a:rPr>
              <a:t>Methamphetamine Use</a:t>
            </a:r>
          </a:p>
        </p:txBody>
      </p:sp>
      <p:pic>
        <p:nvPicPr>
          <p:cNvPr id="5" name="Picture 4">
            <a:extLst>
              <a:ext uri="{FF2B5EF4-FFF2-40B4-BE49-F238E27FC236}">
                <a16:creationId xmlns:a16="http://schemas.microsoft.com/office/drawing/2014/main" id="{5C9FF143-6E3C-524E-886F-61441760E692}"/>
              </a:ext>
            </a:extLst>
          </p:cNvPr>
          <p:cNvPicPr>
            <a:picLocks noChangeAspect="1"/>
          </p:cNvPicPr>
          <p:nvPr/>
        </p:nvPicPr>
        <p:blipFill>
          <a:blip r:embed="rId4"/>
          <a:stretch>
            <a:fillRect/>
          </a:stretch>
        </p:blipFill>
        <p:spPr>
          <a:xfrm>
            <a:off x="6497491" y="780215"/>
            <a:ext cx="5389709" cy="5870957"/>
          </a:xfrm>
          <a:prstGeom prst="rect">
            <a:avLst/>
          </a:prstGeom>
        </p:spPr>
      </p:pic>
    </p:spTree>
    <p:extLst>
      <p:ext uri="{BB962C8B-B14F-4D97-AF65-F5344CB8AC3E}">
        <p14:creationId xmlns:p14="http://schemas.microsoft.com/office/powerpoint/2010/main" val="428252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E68F1A-ED12-425B-B98E-265999FB2683}"/>
              </a:ext>
            </a:extLst>
          </p:cNvPr>
          <p:cNvSpPr>
            <a:spLocks noGrp="1"/>
          </p:cNvSpPr>
          <p:nvPr>
            <p:ph type="sldNum" sz="quarter" idx="12"/>
          </p:nvPr>
        </p:nvSpPr>
        <p:spPr/>
        <p:txBody>
          <a:bodyPr/>
          <a:lstStyle/>
          <a:p>
            <a:endParaRPr lang="en-US" dirty="0"/>
          </a:p>
        </p:txBody>
      </p:sp>
      <p:graphicFrame>
        <p:nvGraphicFramePr>
          <p:cNvPr id="6" name="Chart 5">
            <a:extLst>
              <a:ext uri="{FF2B5EF4-FFF2-40B4-BE49-F238E27FC236}">
                <a16:creationId xmlns:a16="http://schemas.microsoft.com/office/drawing/2014/main" id="{477D859B-8583-4178-B414-91FA123DDA9D}"/>
              </a:ext>
            </a:extLst>
          </p:cNvPr>
          <p:cNvGraphicFramePr/>
          <p:nvPr>
            <p:extLst>
              <p:ext uri="{D42A27DB-BD31-4B8C-83A1-F6EECF244321}">
                <p14:modId xmlns:p14="http://schemas.microsoft.com/office/powerpoint/2010/main" val="512281598"/>
              </p:ext>
            </p:extLst>
          </p:nvPr>
        </p:nvGraphicFramePr>
        <p:xfrm>
          <a:off x="1986477" y="383412"/>
          <a:ext cx="8725066" cy="63918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6AA96F8-6F3E-4A6D-AA05-C4AFC326C73E}"/>
              </a:ext>
            </a:extLst>
          </p:cNvPr>
          <p:cNvSpPr txBox="1"/>
          <p:nvPr/>
        </p:nvSpPr>
        <p:spPr>
          <a:xfrm rot="16200000">
            <a:off x="-1005391" y="3045915"/>
            <a:ext cx="5287054" cy="369332"/>
          </a:xfrm>
          <a:prstGeom prst="rect">
            <a:avLst/>
          </a:prstGeom>
          <a:noFill/>
        </p:spPr>
        <p:txBody>
          <a:bodyPr wrap="square" rtlCol="0">
            <a:spAutoFit/>
          </a:bodyPr>
          <a:lstStyle/>
          <a:p>
            <a:r>
              <a:rPr lang="en-US" dirty="0"/>
              <a:t>Proportion of Specimens Testing Positive</a:t>
            </a:r>
          </a:p>
        </p:txBody>
      </p:sp>
      <p:sp>
        <p:nvSpPr>
          <p:cNvPr id="9" name="TextBox 8">
            <a:extLst>
              <a:ext uri="{FF2B5EF4-FFF2-40B4-BE49-F238E27FC236}">
                <a16:creationId xmlns:a16="http://schemas.microsoft.com/office/drawing/2014/main" id="{CDF2106E-B2E5-464A-95DB-F34C8939BB54}"/>
              </a:ext>
            </a:extLst>
          </p:cNvPr>
          <p:cNvSpPr txBox="1"/>
          <p:nvPr/>
        </p:nvSpPr>
        <p:spPr>
          <a:xfrm>
            <a:off x="5372100" y="6545720"/>
            <a:ext cx="6172200" cy="215444"/>
          </a:xfrm>
          <a:prstGeom prst="rect">
            <a:avLst/>
          </a:prstGeom>
          <a:noFill/>
        </p:spPr>
        <p:txBody>
          <a:bodyPr wrap="square">
            <a:spAutoFit/>
          </a:bodyPr>
          <a:lstStyle/>
          <a:p>
            <a:r>
              <a:rPr lang="en-US" sz="800" b="0" i="0" u="none" strike="noStrike" baseline="0" dirty="0">
                <a:solidFill>
                  <a:srgbClr val="000000"/>
                </a:solidFill>
                <a:latin typeface="GuardianSans-Semibold"/>
              </a:rPr>
              <a:t>JAMA </a:t>
            </a:r>
            <a:r>
              <a:rPr lang="en-US" sz="800" b="0" i="0" u="none" strike="noStrike" baseline="0" dirty="0">
                <a:solidFill>
                  <a:srgbClr val="000000"/>
                </a:solidFill>
                <a:latin typeface="GuardianSansGR-Regular"/>
              </a:rPr>
              <a:t>October 27, 2020 Volume 324, Number 16 </a:t>
            </a:r>
            <a:r>
              <a:rPr lang="en-US" sz="800" b="0" i="0" u="none" strike="noStrike" baseline="0" dirty="0">
                <a:solidFill>
                  <a:srgbClr val="FFFFFF"/>
                </a:solidFill>
                <a:latin typeface="GuardianSans-Semibold"/>
              </a:rPr>
              <a:t>(</a:t>
            </a:r>
            <a:endParaRPr lang="en-US" dirty="0"/>
          </a:p>
        </p:txBody>
      </p:sp>
      <p:sp>
        <p:nvSpPr>
          <p:cNvPr id="11" name="TextBox 10">
            <a:extLst>
              <a:ext uri="{FF2B5EF4-FFF2-40B4-BE49-F238E27FC236}">
                <a16:creationId xmlns:a16="http://schemas.microsoft.com/office/drawing/2014/main" id="{B4B3CB8C-E252-4F23-8467-6B8E53AB1EB2}"/>
              </a:ext>
            </a:extLst>
          </p:cNvPr>
          <p:cNvSpPr txBox="1"/>
          <p:nvPr/>
        </p:nvSpPr>
        <p:spPr>
          <a:xfrm>
            <a:off x="476250" y="76497"/>
            <a:ext cx="11715750" cy="954107"/>
          </a:xfrm>
          <a:prstGeom prst="rect">
            <a:avLst/>
          </a:prstGeom>
          <a:noFill/>
        </p:spPr>
        <p:txBody>
          <a:bodyPr wrap="square">
            <a:spAutoFit/>
          </a:bodyPr>
          <a:lstStyle/>
          <a:p>
            <a:pPr algn="l"/>
            <a:r>
              <a:rPr lang="en-US" sz="2800" b="1" i="0" u="none" strike="noStrike" baseline="0" dirty="0">
                <a:solidFill>
                  <a:srgbClr val="005494"/>
                </a:solidFill>
              </a:rPr>
              <a:t>Analysis of Drug Test Results Before and After the US Declaration of a National Emergency Concerning the COVID-19 Outbreak</a:t>
            </a:r>
            <a:endParaRPr lang="en-US" sz="2800" b="1" dirty="0">
              <a:solidFill>
                <a:srgbClr val="005494"/>
              </a:solidFill>
            </a:endParaRPr>
          </a:p>
        </p:txBody>
      </p:sp>
    </p:spTree>
    <p:extLst>
      <p:ext uri="{BB962C8B-B14F-4D97-AF65-F5344CB8AC3E}">
        <p14:creationId xmlns:p14="http://schemas.microsoft.com/office/powerpoint/2010/main" val="1836846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52B5C5E-50C5-4455-9A94-B5E72892DA35}"/>
              </a:ext>
            </a:extLst>
          </p:cNvPr>
          <p:cNvSpPr txBox="1"/>
          <p:nvPr/>
        </p:nvSpPr>
        <p:spPr>
          <a:xfrm>
            <a:off x="440266" y="49836"/>
            <a:ext cx="1120083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Children (1-18 years old) from Parents who were in </a:t>
            </a:r>
            <a:r>
              <a:rPr lang="en-US" sz="2400" b="1" i="1" dirty="0">
                <a:solidFill>
                  <a:srgbClr val="C00000"/>
                </a:solidFill>
                <a:latin typeface="Arial" panose="020B0604020202020204" pitchFamily="34" charset="0"/>
                <a:cs typeface="Arial" panose="020B0604020202020204" pitchFamily="34" charset="0"/>
              </a:rPr>
              <a:t>Raising Healthy Children Intervention</a:t>
            </a:r>
            <a:r>
              <a:rPr lang="en-US" sz="2400" b="1" dirty="0">
                <a:solidFill>
                  <a:srgbClr val="FFC000"/>
                </a:solidFill>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in Grades 1-6 (n=72) Compared to </a:t>
            </a:r>
            <a:r>
              <a:rPr lang="en-US" sz="2400" b="1" dirty="0">
                <a:solidFill>
                  <a:srgbClr val="005494"/>
                </a:solidFill>
                <a:latin typeface="Arial" panose="020B0604020202020204" pitchFamily="34" charset="0"/>
                <a:cs typeface="Arial" panose="020B0604020202020204" pitchFamily="34" charset="0"/>
              </a:rPr>
              <a:t>Controls</a:t>
            </a:r>
            <a:r>
              <a:rPr lang="en-US" sz="2400" b="1" dirty="0">
                <a:solidFill>
                  <a:srgbClr val="00B9FF"/>
                </a:solidFill>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(n=110)</a:t>
            </a:r>
          </a:p>
        </p:txBody>
      </p:sp>
      <p:graphicFrame>
        <p:nvGraphicFramePr>
          <p:cNvPr id="19" name="Chart 18">
            <a:extLst>
              <a:ext uri="{FF2B5EF4-FFF2-40B4-BE49-F238E27FC236}">
                <a16:creationId xmlns:a16="http://schemas.microsoft.com/office/drawing/2014/main" id="{CC38A0FD-6B1F-4274-A9F8-574384AD5F18}"/>
              </a:ext>
            </a:extLst>
          </p:cNvPr>
          <p:cNvGraphicFramePr/>
          <p:nvPr/>
        </p:nvGraphicFramePr>
        <p:xfrm>
          <a:off x="581442" y="2298340"/>
          <a:ext cx="11200829" cy="40700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4BC3466E-DD03-4B36-92AF-0FEA9A23FF27}"/>
              </a:ext>
            </a:extLst>
          </p:cNvPr>
          <p:cNvGraphicFramePr/>
          <p:nvPr/>
        </p:nvGraphicFramePr>
        <p:xfrm>
          <a:off x="1077596" y="857678"/>
          <a:ext cx="9810537" cy="17126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a:extLst>
              <a:ext uri="{FF2B5EF4-FFF2-40B4-BE49-F238E27FC236}">
                <a16:creationId xmlns:a16="http://schemas.microsoft.com/office/drawing/2014/main" id="{88C81587-70FD-45C5-8A9E-38498684D2E1}"/>
              </a:ext>
            </a:extLst>
          </p:cNvPr>
          <p:cNvGraphicFramePr/>
          <p:nvPr/>
        </p:nvGraphicFramePr>
        <p:xfrm>
          <a:off x="490156" y="2861741"/>
          <a:ext cx="10885716" cy="3506647"/>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25C2C065-4D58-4B68-B675-C88C19881345}"/>
              </a:ext>
            </a:extLst>
          </p:cNvPr>
          <p:cNvSpPr/>
          <p:nvPr/>
        </p:nvSpPr>
        <p:spPr>
          <a:xfrm>
            <a:off x="8793056" y="6554652"/>
            <a:ext cx="2861168" cy="307777"/>
          </a:xfrm>
          <a:prstGeom prst="rect">
            <a:avLst/>
          </a:prstGeom>
        </p:spPr>
        <p:txBody>
          <a:bodyPr wrap="none">
            <a:spAutoFit/>
          </a:bodyPr>
          <a:lstStyle/>
          <a:p>
            <a:r>
              <a:rPr lang="en-US" sz="1400" i="1" dirty="0">
                <a:latin typeface="Arial" panose="020B0604020202020204" pitchFamily="34" charset="0"/>
                <a:cs typeface="Arial" panose="020B0604020202020204" pitchFamily="34" charset="0"/>
              </a:rPr>
              <a:t>Hill KG et al., JAMA </a:t>
            </a:r>
            <a:r>
              <a:rPr lang="en-US" sz="1400" i="1" dirty="0" err="1">
                <a:latin typeface="Arial" panose="020B0604020202020204" pitchFamily="34" charset="0"/>
                <a:cs typeface="Arial" panose="020B0604020202020204" pitchFamily="34" charset="0"/>
              </a:rPr>
              <a:t>Pediatr</a:t>
            </a:r>
            <a:r>
              <a:rPr lang="en-US" sz="1400" i="1" dirty="0">
                <a:latin typeface="Arial" panose="020B0604020202020204" pitchFamily="34" charset="0"/>
                <a:cs typeface="Arial" panose="020B0604020202020204" pitchFamily="34" charset="0"/>
              </a:rPr>
              <a:t>. 2020</a:t>
            </a:r>
          </a:p>
        </p:txBody>
      </p:sp>
    </p:spTree>
    <p:extLst>
      <p:ext uri="{BB962C8B-B14F-4D97-AF65-F5344CB8AC3E}">
        <p14:creationId xmlns:p14="http://schemas.microsoft.com/office/powerpoint/2010/main" val="3584296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 name="Title 9">
            <a:extLst>
              <a:ext uri="{FF2B5EF4-FFF2-40B4-BE49-F238E27FC236}">
                <a16:creationId xmlns:a16="http://schemas.microsoft.com/office/drawing/2014/main" id="{8104E5DA-8A77-431E-BBB4-5C051C0E0D91}"/>
              </a:ext>
            </a:extLst>
          </p:cNvPr>
          <p:cNvSpPr txBox="1">
            <a:spLocks noGrp="1"/>
          </p:cNvSpPr>
          <p:nvPr>
            <p:ph type="title"/>
          </p:nvPr>
        </p:nvSpPr>
        <p:spPr>
          <a:xfrm>
            <a:off x="571151" y="205777"/>
            <a:ext cx="12636848" cy="588433"/>
          </a:xfrm>
          <a:prstGeom prst="rect">
            <a:avLst/>
          </a:prstGeom>
        </p:spPr>
        <p:txBody>
          <a:bodyPr vert="horz" lIns="91440" tIns="45720" rIns="91440" bIns="45720" rtlCol="0" anchor="ctr">
            <a:noAutofit/>
          </a:bodyPr>
          <a:lstStyle/>
          <a:p>
            <a:pPr defTabSz="914377">
              <a:spcAft>
                <a:spcPts val="600"/>
              </a:spcAft>
              <a:defRPr/>
            </a:pPr>
            <a:r>
              <a:rPr lang="en-US" sz="3200" b="1" cap="none" dirty="0">
                <a:solidFill>
                  <a:srgbClr val="20558A"/>
                </a:solidFill>
                <a:latin typeface="Arial" panose="020B0604020202020204" pitchFamily="34" charset="0"/>
                <a:ea typeface="ＭＳ Ｐゴシック" pitchFamily="34" charset="-128"/>
                <a:cs typeface="Arial" panose="020B0604020202020204" pitchFamily="34" charset="0"/>
              </a:rPr>
              <a:t>Adolescent Brain Cognitive Development (ABCD) Study </a:t>
            </a:r>
          </a:p>
        </p:txBody>
      </p:sp>
      <p:pic>
        <p:nvPicPr>
          <p:cNvPr id="11" name="Picture 10">
            <a:extLst>
              <a:ext uri="{FF2B5EF4-FFF2-40B4-BE49-F238E27FC236}">
                <a16:creationId xmlns:a16="http://schemas.microsoft.com/office/drawing/2014/main" id="{9F5AED8E-1F40-4A4C-8DBD-40C4FF40F7AD}"/>
              </a:ext>
            </a:extLst>
          </p:cNvPr>
          <p:cNvPicPr>
            <a:picLocks noChangeAspect="1"/>
          </p:cNvPicPr>
          <p:nvPr/>
        </p:nvPicPr>
        <p:blipFill>
          <a:blip r:embed="rId2"/>
          <a:stretch>
            <a:fillRect/>
          </a:stretch>
        </p:blipFill>
        <p:spPr>
          <a:xfrm>
            <a:off x="791763" y="878876"/>
            <a:ext cx="6244099" cy="3261054"/>
          </a:xfrm>
          <a:prstGeom prst="rect">
            <a:avLst/>
          </a:prstGeom>
        </p:spPr>
      </p:pic>
      <p:grpSp>
        <p:nvGrpSpPr>
          <p:cNvPr id="12" name="Group 11">
            <a:extLst>
              <a:ext uri="{FF2B5EF4-FFF2-40B4-BE49-F238E27FC236}">
                <a16:creationId xmlns:a16="http://schemas.microsoft.com/office/drawing/2014/main" id="{A7B12FCA-0E39-44AE-93E9-DDDFA7D72C0C}"/>
              </a:ext>
            </a:extLst>
          </p:cNvPr>
          <p:cNvGrpSpPr/>
          <p:nvPr/>
        </p:nvGrpSpPr>
        <p:grpSpPr>
          <a:xfrm>
            <a:off x="1120840" y="4120476"/>
            <a:ext cx="4772947" cy="1959025"/>
            <a:chOff x="315791" y="3098369"/>
            <a:chExt cx="10610312" cy="4296670"/>
          </a:xfrm>
        </p:grpSpPr>
        <p:sp>
          <p:nvSpPr>
            <p:cNvPr id="13" name="Rectangle 135">
              <a:extLst>
                <a:ext uri="{FF2B5EF4-FFF2-40B4-BE49-F238E27FC236}">
                  <a16:creationId xmlns:a16="http://schemas.microsoft.com/office/drawing/2014/main" id="{A2F06590-276F-49A2-80FF-CC59BC5DD19C}"/>
                </a:ext>
              </a:extLst>
            </p:cNvPr>
            <p:cNvSpPr>
              <a:spLocks noChangeArrowheads="1"/>
            </p:cNvSpPr>
            <p:nvPr/>
          </p:nvSpPr>
          <p:spPr bwMode="auto">
            <a:xfrm>
              <a:off x="561701" y="5621711"/>
              <a:ext cx="10114610" cy="282596"/>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defTabSz="1219120">
                <a:defRPr/>
              </a:pPr>
              <a:endParaRPr lang="en-US" sz="3333">
                <a:solidFill>
                  <a:prstClr val="black"/>
                </a:solidFill>
              </a:endParaRPr>
            </a:p>
          </p:txBody>
        </p:sp>
        <p:sp>
          <p:nvSpPr>
            <p:cNvPr id="14" name="Pentagon 780">
              <a:extLst>
                <a:ext uri="{FF2B5EF4-FFF2-40B4-BE49-F238E27FC236}">
                  <a16:creationId xmlns:a16="http://schemas.microsoft.com/office/drawing/2014/main" id="{34D33F2E-9ED2-4FC8-A698-03F16556F09F}"/>
                </a:ext>
              </a:extLst>
            </p:cNvPr>
            <p:cNvSpPr>
              <a:spLocks noChangeArrowheads="1"/>
            </p:cNvSpPr>
            <p:nvPr/>
          </p:nvSpPr>
          <p:spPr bwMode="auto">
            <a:xfrm>
              <a:off x="9129547" y="5381084"/>
              <a:ext cx="1763908" cy="402909"/>
            </a:xfrm>
            <a:prstGeom prst="homePlate">
              <a:avLst>
                <a:gd name="adj" fmla="val 40316"/>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457171" algn="ctr" defTabSz="1219120"/>
              <a:endParaRPr lang="en-US" sz="3333" noProof="1">
                <a:solidFill>
                  <a:prstClr val="black"/>
                </a:solidFill>
              </a:endParaRPr>
            </a:p>
          </p:txBody>
        </p:sp>
        <p:grpSp>
          <p:nvGrpSpPr>
            <p:cNvPr id="15" name="Gruppe 75">
              <a:extLst>
                <a:ext uri="{FF2B5EF4-FFF2-40B4-BE49-F238E27FC236}">
                  <a16:creationId xmlns:a16="http://schemas.microsoft.com/office/drawing/2014/main" id="{30B7B30B-BE69-4064-BADC-C5A0BBDDF608}"/>
                </a:ext>
              </a:extLst>
            </p:cNvPr>
            <p:cNvGrpSpPr>
              <a:grpSpLocks/>
            </p:cNvGrpSpPr>
            <p:nvPr/>
          </p:nvGrpSpPr>
          <p:grpSpPr bwMode="auto">
            <a:xfrm>
              <a:off x="550172" y="5381084"/>
              <a:ext cx="8569750" cy="402909"/>
              <a:chOff x="272143" y="2949958"/>
              <a:chExt cx="8556211" cy="457921"/>
            </a:xfrm>
          </p:grpSpPr>
          <p:sp>
            <p:nvSpPr>
              <p:cNvPr id="43" name="Rectangle 445">
                <a:extLst>
                  <a:ext uri="{FF2B5EF4-FFF2-40B4-BE49-F238E27FC236}">
                    <a16:creationId xmlns:a16="http://schemas.microsoft.com/office/drawing/2014/main" id="{78CAF958-A8DA-4B47-A4CB-B0E3E3BC3BA0}"/>
                  </a:ext>
                </a:extLst>
              </p:cNvPr>
              <p:cNvSpPr>
                <a:spLocks noChangeArrowheads="1"/>
              </p:cNvSpPr>
              <p:nvPr/>
            </p:nvSpPr>
            <p:spPr bwMode="auto">
              <a:xfrm>
                <a:off x="1985304" y="2949958"/>
                <a:ext cx="1707405"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457171" algn="ctr" defTabSz="1219120"/>
                <a:endParaRPr lang="en-US" sz="3333" noProof="1">
                  <a:solidFill>
                    <a:prstClr val="black"/>
                  </a:solidFill>
                </a:endParaRPr>
              </a:p>
            </p:txBody>
          </p:sp>
          <p:sp>
            <p:nvSpPr>
              <p:cNvPr id="44" name="Rectangle 446">
                <a:extLst>
                  <a:ext uri="{FF2B5EF4-FFF2-40B4-BE49-F238E27FC236}">
                    <a16:creationId xmlns:a16="http://schemas.microsoft.com/office/drawing/2014/main" id="{1469708E-BE67-4C56-9E63-D0D9F88E3EFD}"/>
                  </a:ext>
                </a:extLst>
              </p:cNvPr>
              <p:cNvSpPr>
                <a:spLocks noChangeArrowheads="1"/>
              </p:cNvSpPr>
              <p:nvPr/>
            </p:nvSpPr>
            <p:spPr bwMode="auto">
              <a:xfrm>
                <a:off x="3694626" y="2949958"/>
                <a:ext cx="1709324"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457171" algn="ctr" defTabSz="1219120"/>
                <a:endParaRPr lang="en-US" sz="3333" noProof="1">
                  <a:solidFill>
                    <a:prstClr val="black"/>
                  </a:solidFill>
                </a:endParaRPr>
              </a:p>
            </p:txBody>
          </p:sp>
          <p:sp>
            <p:nvSpPr>
              <p:cNvPr id="45" name="Rectangle 447">
                <a:extLst>
                  <a:ext uri="{FF2B5EF4-FFF2-40B4-BE49-F238E27FC236}">
                    <a16:creationId xmlns:a16="http://schemas.microsoft.com/office/drawing/2014/main" id="{14C3821B-297B-4BE0-B172-51B39953DDE1}"/>
                  </a:ext>
                </a:extLst>
              </p:cNvPr>
              <p:cNvSpPr>
                <a:spLocks noChangeArrowheads="1"/>
              </p:cNvSpPr>
              <p:nvPr/>
            </p:nvSpPr>
            <p:spPr bwMode="auto">
              <a:xfrm>
                <a:off x="5405867" y="2949958"/>
                <a:ext cx="1709324"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457171" algn="ctr" defTabSz="1219120"/>
                <a:endParaRPr lang="en-US" sz="3333" noProof="1">
                  <a:solidFill>
                    <a:prstClr val="black"/>
                  </a:solidFill>
                </a:endParaRPr>
              </a:p>
            </p:txBody>
          </p:sp>
          <p:sp>
            <p:nvSpPr>
              <p:cNvPr id="46" name="Rectangle 448">
                <a:extLst>
                  <a:ext uri="{FF2B5EF4-FFF2-40B4-BE49-F238E27FC236}">
                    <a16:creationId xmlns:a16="http://schemas.microsoft.com/office/drawing/2014/main" id="{ED065E0F-B513-484D-848C-CC7BC5157A3F}"/>
                  </a:ext>
                </a:extLst>
              </p:cNvPr>
              <p:cNvSpPr>
                <a:spLocks noChangeArrowheads="1"/>
              </p:cNvSpPr>
              <p:nvPr/>
            </p:nvSpPr>
            <p:spPr bwMode="auto">
              <a:xfrm>
                <a:off x="7119028" y="2949958"/>
                <a:ext cx="1709322"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457171" algn="ctr" defTabSz="1219120"/>
                <a:endParaRPr lang="en-US" sz="3333" noProof="1">
                  <a:solidFill>
                    <a:prstClr val="black"/>
                  </a:solidFill>
                </a:endParaRPr>
              </a:p>
            </p:txBody>
          </p:sp>
          <p:sp>
            <p:nvSpPr>
              <p:cNvPr id="47" name="Rectangle 445">
                <a:extLst>
                  <a:ext uri="{FF2B5EF4-FFF2-40B4-BE49-F238E27FC236}">
                    <a16:creationId xmlns:a16="http://schemas.microsoft.com/office/drawing/2014/main" id="{94DA6099-8AF1-4EBC-BCC5-D9E8004C6CD9}"/>
                  </a:ext>
                </a:extLst>
              </p:cNvPr>
              <p:cNvSpPr>
                <a:spLocks noChangeArrowheads="1"/>
              </p:cNvSpPr>
              <p:nvPr/>
            </p:nvSpPr>
            <p:spPr bwMode="auto">
              <a:xfrm>
                <a:off x="272143" y="2949958"/>
                <a:ext cx="1707405"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457171" algn="ctr" defTabSz="1219120"/>
                <a:endParaRPr lang="en-US" sz="3333" noProof="1">
                  <a:solidFill>
                    <a:prstClr val="black"/>
                  </a:solidFill>
                </a:endParaRPr>
              </a:p>
            </p:txBody>
          </p:sp>
        </p:grpSp>
        <p:sp>
          <p:nvSpPr>
            <p:cNvPr id="16" name="Rectangle 445">
              <a:extLst>
                <a:ext uri="{FF2B5EF4-FFF2-40B4-BE49-F238E27FC236}">
                  <a16:creationId xmlns:a16="http://schemas.microsoft.com/office/drawing/2014/main" id="{556A66F4-49B9-4A7E-89C7-75B5AD3F4534}"/>
                </a:ext>
              </a:extLst>
            </p:cNvPr>
            <p:cNvSpPr>
              <a:spLocks noChangeArrowheads="1"/>
            </p:cNvSpPr>
            <p:nvPr/>
          </p:nvSpPr>
          <p:spPr bwMode="auto">
            <a:xfrm>
              <a:off x="2427459" y="5463632"/>
              <a:ext cx="1710107" cy="264410"/>
            </a:xfrm>
            <a:prstGeom prst="rect">
              <a:avLst/>
            </a:prstGeom>
            <a:noFill/>
            <a:ln w="9525">
              <a:noFill/>
              <a:miter lim="800000"/>
              <a:headEnd/>
              <a:tailEnd/>
            </a:ln>
          </p:spPr>
          <p:txBody>
            <a:bodyPr anchor="ctr"/>
            <a:lstStyle/>
            <a:p>
              <a:pPr defTabSz="1219120"/>
              <a:endParaRPr lang="en-US" sz="3333" noProof="1">
                <a:solidFill>
                  <a:srgbClr val="1F497D"/>
                </a:solidFill>
              </a:endParaRPr>
            </a:p>
          </p:txBody>
        </p:sp>
        <p:sp>
          <p:nvSpPr>
            <p:cNvPr id="17" name="Rectangle 446">
              <a:extLst>
                <a:ext uri="{FF2B5EF4-FFF2-40B4-BE49-F238E27FC236}">
                  <a16:creationId xmlns:a16="http://schemas.microsoft.com/office/drawing/2014/main" id="{94FB543F-C2E5-4066-9377-AE16ED8720BA}"/>
                </a:ext>
              </a:extLst>
            </p:cNvPr>
            <p:cNvSpPr>
              <a:spLocks noChangeArrowheads="1"/>
            </p:cNvSpPr>
            <p:nvPr/>
          </p:nvSpPr>
          <p:spPr bwMode="auto">
            <a:xfrm>
              <a:off x="4139489" y="5463632"/>
              <a:ext cx="1712029" cy="264410"/>
            </a:xfrm>
            <a:prstGeom prst="rect">
              <a:avLst/>
            </a:prstGeom>
            <a:noFill/>
            <a:ln w="9525">
              <a:noFill/>
              <a:miter lim="800000"/>
              <a:headEnd/>
              <a:tailEnd/>
            </a:ln>
          </p:spPr>
          <p:txBody>
            <a:bodyPr anchor="ctr"/>
            <a:lstStyle/>
            <a:p>
              <a:pPr defTabSz="1219120"/>
              <a:endParaRPr lang="en-US" sz="3333" noProof="1">
                <a:solidFill>
                  <a:srgbClr val="1F497D"/>
                </a:solidFill>
              </a:endParaRPr>
            </a:p>
          </p:txBody>
        </p:sp>
        <p:sp>
          <p:nvSpPr>
            <p:cNvPr id="18" name="Rectangle 447">
              <a:extLst>
                <a:ext uri="{FF2B5EF4-FFF2-40B4-BE49-F238E27FC236}">
                  <a16:creationId xmlns:a16="http://schemas.microsoft.com/office/drawing/2014/main" id="{E53B3DA6-EAE1-4831-AEFD-5EDF609680E6}"/>
                </a:ext>
              </a:extLst>
            </p:cNvPr>
            <p:cNvSpPr>
              <a:spLocks noChangeArrowheads="1"/>
            </p:cNvSpPr>
            <p:nvPr/>
          </p:nvSpPr>
          <p:spPr bwMode="auto">
            <a:xfrm>
              <a:off x="5853436" y="5463632"/>
              <a:ext cx="1712029" cy="264410"/>
            </a:xfrm>
            <a:prstGeom prst="rect">
              <a:avLst/>
            </a:prstGeom>
            <a:noFill/>
            <a:ln w="9525">
              <a:noFill/>
              <a:miter lim="800000"/>
              <a:headEnd/>
              <a:tailEnd/>
            </a:ln>
          </p:spPr>
          <p:txBody>
            <a:bodyPr anchor="ctr"/>
            <a:lstStyle/>
            <a:p>
              <a:pPr defTabSz="1219120"/>
              <a:endParaRPr lang="en-US" sz="3333" noProof="1">
                <a:solidFill>
                  <a:srgbClr val="1F497D"/>
                </a:solidFill>
              </a:endParaRPr>
            </a:p>
          </p:txBody>
        </p:sp>
        <p:sp>
          <p:nvSpPr>
            <p:cNvPr id="19" name="Rectangle 448">
              <a:extLst>
                <a:ext uri="{FF2B5EF4-FFF2-40B4-BE49-F238E27FC236}">
                  <a16:creationId xmlns:a16="http://schemas.microsoft.com/office/drawing/2014/main" id="{3DA2F80A-8E74-4DD0-AAD8-7AFF5AD628EA}"/>
                </a:ext>
              </a:extLst>
            </p:cNvPr>
            <p:cNvSpPr>
              <a:spLocks noChangeArrowheads="1"/>
            </p:cNvSpPr>
            <p:nvPr/>
          </p:nvSpPr>
          <p:spPr bwMode="auto">
            <a:xfrm>
              <a:off x="7569298" y="5463632"/>
              <a:ext cx="1712028" cy="264410"/>
            </a:xfrm>
            <a:prstGeom prst="rect">
              <a:avLst/>
            </a:prstGeom>
            <a:noFill/>
            <a:ln w="9525">
              <a:noFill/>
              <a:miter lim="800000"/>
              <a:headEnd/>
              <a:tailEnd/>
            </a:ln>
          </p:spPr>
          <p:txBody>
            <a:bodyPr anchor="ctr"/>
            <a:lstStyle/>
            <a:p>
              <a:pPr indent="-457171" defTabSz="1219120"/>
              <a:endParaRPr lang="en-US" sz="3333" noProof="1">
                <a:solidFill>
                  <a:srgbClr val="1F497D"/>
                </a:solidFill>
              </a:endParaRPr>
            </a:p>
          </p:txBody>
        </p:sp>
        <p:sp>
          <p:nvSpPr>
            <p:cNvPr id="20" name="Rectangle 445">
              <a:extLst>
                <a:ext uri="{FF2B5EF4-FFF2-40B4-BE49-F238E27FC236}">
                  <a16:creationId xmlns:a16="http://schemas.microsoft.com/office/drawing/2014/main" id="{FF41B835-6C22-4560-AE69-02C594C32051}"/>
                </a:ext>
              </a:extLst>
            </p:cNvPr>
            <p:cNvSpPr>
              <a:spLocks noChangeArrowheads="1"/>
            </p:cNvSpPr>
            <p:nvPr/>
          </p:nvSpPr>
          <p:spPr bwMode="auto">
            <a:xfrm>
              <a:off x="703900" y="5463632"/>
              <a:ext cx="1710107" cy="264410"/>
            </a:xfrm>
            <a:prstGeom prst="rect">
              <a:avLst/>
            </a:prstGeom>
            <a:noFill/>
            <a:ln w="9525">
              <a:noFill/>
              <a:miter lim="800000"/>
              <a:headEnd/>
              <a:tailEnd/>
            </a:ln>
          </p:spPr>
          <p:txBody>
            <a:bodyPr anchor="ctr"/>
            <a:lstStyle/>
            <a:p>
              <a:pPr defTabSz="1219120"/>
              <a:endParaRPr lang="en-US" sz="3333" noProof="1">
                <a:solidFill>
                  <a:srgbClr val="1F497D"/>
                </a:solidFill>
              </a:endParaRPr>
            </a:p>
          </p:txBody>
        </p:sp>
        <p:sp>
          <p:nvSpPr>
            <p:cNvPr id="21" name="Nedadgående pil 95">
              <a:extLst>
                <a:ext uri="{FF2B5EF4-FFF2-40B4-BE49-F238E27FC236}">
                  <a16:creationId xmlns:a16="http://schemas.microsoft.com/office/drawing/2014/main" id="{33EAB62B-B24F-4FB7-8755-3741CB406EE2}"/>
                </a:ext>
              </a:extLst>
            </p:cNvPr>
            <p:cNvSpPr>
              <a:spLocks noChangeArrowheads="1"/>
            </p:cNvSpPr>
            <p:nvPr/>
          </p:nvSpPr>
          <p:spPr bwMode="auto">
            <a:xfrm>
              <a:off x="2483949" y="4767016"/>
              <a:ext cx="303592" cy="474257"/>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457171" algn="ctr" defTabSz="1219120">
                <a:buFont typeface="Calibri" pitchFamily="-111" charset="0"/>
                <a:buAutoNum type="arabicPeriod"/>
                <a:defRPr/>
              </a:pPr>
              <a:endParaRPr lang="en-US" sz="3333">
                <a:solidFill>
                  <a:srgbClr val="FFFFFF"/>
                </a:solidFill>
              </a:endParaRPr>
            </a:p>
          </p:txBody>
        </p:sp>
        <p:sp>
          <p:nvSpPr>
            <p:cNvPr id="22" name="Nedadgående pil 229">
              <a:extLst>
                <a:ext uri="{FF2B5EF4-FFF2-40B4-BE49-F238E27FC236}">
                  <a16:creationId xmlns:a16="http://schemas.microsoft.com/office/drawing/2014/main" id="{5B1495B2-6C88-4919-8227-6B7CCCB830A1}"/>
                </a:ext>
              </a:extLst>
            </p:cNvPr>
            <p:cNvSpPr>
              <a:spLocks noChangeArrowheads="1"/>
            </p:cNvSpPr>
            <p:nvPr/>
          </p:nvSpPr>
          <p:spPr bwMode="auto">
            <a:xfrm>
              <a:off x="5626070" y="4767016"/>
              <a:ext cx="303592" cy="474257"/>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457171" algn="ctr" defTabSz="1219120">
                <a:buFont typeface="Calibri" pitchFamily="-111" charset="0"/>
                <a:buAutoNum type="arabicPeriod"/>
                <a:defRPr/>
              </a:pPr>
              <a:endParaRPr lang="en-US" sz="3333">
                <a:solidFill>
                  <a:srgbClr val="FFFFFF"/>
                </a:solidFill>
              </a:endParaRPr>
            </a:p>
          </p:txBody>
        </p:sp>
        <p:sp>
          <p:nvSpPr>
            <p:cNvPr id="23" name="Nedadgående pil 296">
              <a:extLst>
                <a:ext uri="{FF2B5EF4-FFF2-40B4-BE49-F238E27FC236}">
                  <a16:creationId xmlns:a16="http://schemas.microsoft.com/office/drawing/2014/main" id="{871D575A-A23F-4E88-99F5-3352F56DC027}"/>
                </a:ext>
              </a:extLst>
            </p:cNvPr>
            <p:cNvSpPr>
              <a:spLocks noChangeArrowheads="1"/>
            </p:cNvSpPr>
            <p:nvPr/>
          </p:nvSpPr>
          <p:spPr bwMode="auto">
            <a:xfrm>
              <a:off x="8768192" y="4767016"/>
              <a:ext cx="301671" cy="474257"/>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457171" algn="ctr" defTabSz="1219120">
                <a:buFont typeface="Calibri" pitchFamily="-111" charset="0"/>
                <a:buAutoNum type="arabicPeriod"/>
                <a:defRPr/>
              </a:pPr>
              <a:endParaRPr lang="en-US" sz="3333">
                <a:solidFill>
                  <a:srgbClr val="FFFFFF"/>
                </a:solidFill>
              </a:endParaRPr>
            </a:p>
          </p:txBody>
        </p:sp>
        <p:sp>
          <p:nvSpPr>
            <p:cNvPr id="24" name="Nedadgående pil 363">
              <a:extLst>
                <a:ext uri="{FF2B5EF4-FFF2-40B4-BE49-F238E27FC236}">
                  <a16:creationId xmlns:a16="http://schemas.microsoft.com/office/drawing/2014/main" id="{601E7497-0A83-4FA0-8291-861B98F12ACA}"/>
                </a:ext>
              </a:extLst>
            </p:cNvPr>
            <p:cNvSpPr>
              <a:spLocks noChangeArrowheads="1"/>
            </p:cNvSpPr>
            <p:nvPr/>
          </p:nvSpPr>
          <p:spPr bwMode="auto">
            <a:xfrm rot="10800000">
              <a:off x="3199897" y="5711246"/>
              <a:ext cx="301670" cy="474257"/>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457171" algn="ctr" defTabSz="1219120">
                <a:buFont typeface="Calibri" pitchFamily="-111" charset="0"/>
                <a:buAutoNum type="arabicPeriod"/>
                <a:defRPr/>
              </a:pPr>
              <a:endParaRPr lang="en-US" sz="3333">
                <a:solidFill>
                  <a:srgbClr val="FFFFFF"/>
                </a:solidFill>
              </a:endParaRPr>
            </a:p>
          </p:txBody>
        </p:sp>
        <p:sp>
          <p:nvSpPr>
            <p:cNvPr id="25" name="Nedadgående pil 430">
              <a:extLst>
                <a:ext uri="{FF2B5EF4-FFF2-40B4-BE49-F238E27FC236}">
                  <a16:creationId xmlns:a16="http://schemas.microsoft.com/office/drawing/2014/main" id="{C81668CE-41BE-4ECC-9985-B9AC2A8E2DB0}"/>
                </a:ext>
              </a:extLst>
            </p:cNvPr>
            <p:cNvSpPr>
              <a:spLocks noChangeArrowheads="1"/>
            </p:cNvSpPr>
            <p:nvPr/>
          </p:nvSpPr>
          <p:spPr bwMode="auto">
            <a:xfrm rot="10800000">
              <a:off x="6347262" y="5691661"/>
              <a:ext cx="303592" cy="474257"/>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457171" algn="ctr" defTabSz="1219120">
                <a:buFont typeface="Calibri" pitchFamily="-111" charset="0"/>
                <a:buAutoNum type="arabicPeriod"/>
                <a:defRPr/>
              </a:pPr>
              <a:endParaRPr lang="en-US" sz="3333">
                <a:solidFill>
                  <a:srgbClr val="FFFFFF"/>
                </a:solidFill>
              </a:endParaRPr>
            </a:p>
          </p:txBody>
        </p:sp>
        <p:sp>
          <p:nvSpPr>
            <p:cNvPr id="26" name="Nedadgående pil 497">
              <a:extLst>
                <a:ext uri="{FF2B5EF4-FFF2-40B4-BE49-F238E27FC236}">
                  <a16:creationId xmlns:a16="http://schemas.microsoft.com/office/drawing/2014/main" id="{4AD537E0-FB5B-468C-9BE5-813FDA94CD9C}"/>
                </a:ext>
              </a:extLst>
            </p:cNvPr>
            <p:cNvSpPr>
              <a:spLocks noChangeArrowheads="1"/>
            </p:cNvSpPr>
            <p:nvPr/>
          </p:nvSpPr>
          <p:spPr bwMode="auto">
            <a:xfrm rot="10800000">
              <a:off x="9656031" y="5701452"/>
              <a:ext cx="301670" cy="474257"/>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457171" algn="ctr" defTabSz="1219120">
                <a:buFont typeface="Calibri" pitchFamily="-111" charset="0"/>
                <a:buAutoNum type="arabicPeriod"/>
                <a:defRPr/>
              </a:pPr>
              <a:endParaRPr lang="en-US" sz="3333">
                <a:solidFill>
                  <a:srgbClr val="FFFFFF"/>
                </a:solidFill>
              </a:endParaRPr>
            </a:p>
          </p:txBody>
        </p:sp>
        <p:sp>
          <p:nvSpPr>
            <p:cNvPr id="27" name="Rektangel 763">
              <a:extLst>
                <a:ext uri="{FF2B5EF4-FFF2-40B4-BE49-F238E27FC236}">
                  <a16:creationId xmlns:a16="http://schemas.microsoft.com/office/drawing/2014/main" id="{AE76DC63-38D9-4FD9-A84A-1466864FA253}"/>
                </a:ext>
              </a:extLst>
            </p:cNvPr>
            <p:cNvSpPr>
              <a:spLocks noChangeArrowheads="1"/>
            </p:cNvSpPr>
            <p:nvPr/>
          </p:nvSpPr>
          <p:spPr bwMode="auto">
            <a:xfrm>
              <a:off x="315791" y="5177218"/>
              <a:ext cx="10286346" cy="810045"/>
            </a:xfrm>
            <a:prstGeom prst="rect">
              <a:avLst/>
            </a:prstGeom>
            <a:noFill/>
            <a:ln w="9525">
              <a:noFill/>
              <a:miter lim="800000"/>
              <a:headEnd/>
              <a:tailEnd/>
            </a:ln>
          </p:spPr>
          <p:txBody>
            <a:bodyPr wrap="square">
              <a:spAutoFit/>
            </a:bodyPr>
            <a:lstStyle/>
            <a:p>
              <a:pPr algn="ctr" defTabSz="1068848">
                <a:spcBef>
                  <a:spcPct val="20000"/>
                </a:spcBef>
              </a:pPr>
              <a:r>
                <a:rPr lang="en-US" b="1" noProof="1">
                  <a:solidFill>
                    <a:srgbClr val="080808"/>
                  </a:solidFill>
                  <a:cs typeface="Arial" charset="0"/>
                </a:rPr>
                <a:t>Time</a:t>
              </a:r>
            </a:p>
          </p:txBody>
        </p:sp>
        <p:sp>
          <p:nvSpPr>
            <p:cNvPr id="28" name="Rectangle 448">
              <a:extLst>
                <a:ext uri="{FF2B5EF4-FFF2-40B4-BE49-F238E27FC236}">
                  <a16:creationId xmlns:a16="http://schemas.microsoft.com/office/drawing/2014/main" id="{45E2FDAE-44E7-4A48-888E-2D2CD745D115}"/>
                </a:ext>
              </a:extLst>
            </p:cNvPr>
            <p:cNvSpPr>
              <a:spLocks noChangeArrowheads="1"/>
            </p:cNvSpPr>
            <p:nvPr/>
          </p:nvSpPr>
          <p:spPr bwMode="auto">
            <a:xfrm>
              <a:off x="9214075" y="5460835"/>
              <a:ext cx="1712028" cy="264410"/>
            </a:xfrm>
            <a:prstGeom prst="rect">
              <a:avLst/>
            </a:prstGeom>
            <a:noFill/>
            <a:ln w="9525">
              <a:noFill/>
              <a:miter lim="800000"/>
              <a:headEnd/>
              <a:tailEnd/>
            </a:ln>
          </p:spPr>
          <p:txBody>
            <a:bodyPr anchor="ctr"/>
            <a:lstStyle/>
            <a:p>
              <a:pPr indent="-457171" defTabSz="1219120"/>
              <a:endParaRPr lang="en-US" sz="3333" noProof="1">
                <a:solidFill>
                  <a:srgbClr val="1F497D"/>
                </a:solidFill>
              </a:endParaRPr>
            </a:p>
          </p:txBody>
        </p:sp>
        <p:pic>
          <p:nvPicPr>
            <p:cNvPr id="29" name="Picture 2">
              <a:extLst>
                <a:ext uri="{FF2B5EF4-FFF2-40B4-BE49-F238E27FC236}">
                  <a16:creationId xmlns:a16="http://schemas.microsoft.com/office/drawing/2014/main" id="{C2348D13-F924-46BB-A67E-8BA4A386C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61" y="3098369"/>
              <a:ext cx="1932997" cy="141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a:extLst>
                <a:ext uri="{FF2B5EF4-FFF2-40B4-BE49-F238E27FC236}">
                  <a16:creationId xmlns:a16="http://schemas.microsoft.com/office/drawing/2014/main" id="{3DECA757-6CC3-4DB5-ADDF-54B2C6C67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266" y="3098369"/>
              <a:ext cx="1932997" cy="141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a:extLst>
                <a:ext uri="{FF2B5EF4-FFF2-40B4-BE49-F238E27FC236}">
                  <a16:creationId xmlns:a16="http://schemas.microsoft.com/office/drawing/2014/main" id="{02C2A0BC-F8C0-421F-B437-720138AC7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009" y="3098369"/>
              <a:ext cx="1932997" cy="141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a:extLst>
                <a:ext uri="{FF2B5EF4-FFF2-40B4-BE49-F238E27FC236}">
                  <a16:creationId xmlns:a16="http://schemas.microsoft.com/office/drawing/2014/main" id="{B226FA06-C4D9-4DD9-A9F6-004E71C95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8441" y="6392920"/>
              <a:ext cx="2064560" cy="1002114"/>
            </a:xfrm>
            <a:prstGeom prst="rect">
              <a:avLst/>
            </a:prstGeom>
          </p:spPr>
        </p:pic>
        <p:pic>
          <p:nvPicPr>
            <p:cNvPr id="33" name="Picture 5">
              <a:extLst>
                <a:ext uri="{FF2B5EF4-FFF2-40B4-BE49-F238E27FC236}">
                  <a16:creationId xmlns:a16="http://schemas.microsoft.com/office/drawing/2014/main" id="{34AD409D-A539-4855-8797-977E5B1F44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743" y="6390565"/>
              <a:ext cx="2065579" cy="10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6">
              <a:extLst>
                <a:ext uri="{FF2B5EF4-FFF2-40B4-BE49-F238E27FC236}">
                  <a16:creationId xmlns:a16="http://schemas.microsoft.com/office/drawing/2014/main" id="{9CB23482-5BE4-459E-A5DB-378F8D82FD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4427" y="6390565"/>
              <a:ext cx="2065579" cy="10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 descr="O:\Documents and Settings\lthomas1\Local Settings\Temporary Internet Files\Content.IE5\JLBS73UO\MP900314313[1].jpg">
              <a:extLst>
                <a:ext uri="{FF2B5EF4-FFF2-40B4-BE49-F238E27FC236}">
                  <a16:creationId xmlns:a16="http://schemas.microsoft.com/office/drawing/2014/main" id="{6DE0B4B5-F1F9-4460-BD7A-08F90B78DB9B}"/>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17164" y="3807663"/>
              <a:ext cx="640786" cy="706362"/>
            </a:xfrm>
            <a:prstGeom prst="rect">
              <a:avLst/>
            </a:prstGeom>
            <a:noFill/>
          </p:spPr>
        </p:pic>
        <p:pic>
          <p:nvPicPr>
            <p:cNvPr id="36" name="Picture 2">
              <a:extLst>
                <a:ext uri="{FF2B5EF4-FFF2-40B4-BE49-F238E27FC236}">
                  <a16:creationId xmlns:a16="http://schemas.microsoft.com/office/drawing/2014/main" id="{25F3B98A-C71F-46EA-AAA9-29D636F83BC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6085" y="3807657"/>
              <a:ext cx="523918" cy="57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6" descr="pills-prescriptions-medications-drug-pill-prescription-medication-drugs1.jpg">
              <a:extLst>
                <a:ext uri="{FF2B5EF4-FFF2-40B4-BE49-F238E27FC236}">
                  <a16:creationId xmlns:a16="http://schemas.microsoft.com/office/drawing/2014/main" id="{F189051C-1565-4ADF-8C8D-09F6F6D9D8A9}"/>
                </a:ext>
              </a:extLst>
            </p:cNvPr>
            <p:cNvPicPr>
              <a:picLocks noChangeAspect="1"/>
            </p:cNvPicPr>
            <p:nvPr/>
          </p:nvPicPr>
          <p:blipFill>
            <a:blip r:embed="rId8" cstate="print"/>
            <a:srcRect r="15431"/>
            <a:stretch>
              <a:fillRect/>
            </a:stretch>
          </p:blipFill>
          <p:spPr>
            <a:xfrm>
              <a:off x="10141746" y="3807662"/>
              <a:ext cx="694771" cy="765873"/>
            </a:xfrm>
            <a:prstGeom prst="teardrop">
              <a:avLst/>
            </a:prstGeom>
            <a:ln>
              <a:noFill/>
            </a:ln>
            <a:effectLst>
              <a:outerShdw blurRad="292100" dist="139700" dir="2700000" algn="tl" rotWithShape="0">
                <a:srgbClr val="333333">
                  <a:alpha val="65000"/>
                </a:srgbClr>
              </a:outerShdw>
              <a:softEdge rad="127000"/>
            </a:effectLst>
          </p:spPr>
        </p:pic>
        <p:pic>
          <p:nvPicPr>
            <p:cNvPr id="38" name="Picture 4" descr="http://www.ecigarettedirect.co.uk/ashtray-blog/wp-content/uploads/2014/03/burning-cigarette.jpeg">
              <a:extLst>
                <a:ext uri="{FF2B5EF4-FFF2-40B4-BE49-F238E27FC236}">
                  <a16:creationId xmlns:a16="http://schemas.microsoft.com/office/drawing/2014/main" id="{A3D91951-1E24-40B4-A1E7-35A05591DE2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3572" y="3807656"/>
              <a:ext cx="650588" cy="717167"/>
            </a:xfrm>
            <a:prstGeom prst="rect">
              <a:avLst/>
            </a:prstGeom>
            <a:noFill/>
            <a:extLst>
              <a:ext uri="{909E8E84-426E-40DD-AFC4-6F175D3DCCD1}">
                <a14:hiddenFill xmlns:a14="http://schemas.microsoft.com/office/drawing/2010/main">
                  <a:solidFill>
                    <a:srgbClr val="FFFFFF"/>
                  </a:solidFill>
                </a14:hiddenFill>
              </a:ext>
            </a:extLst>
          </p:spPr>
        </p:pic>
        <p:sp>
          <p:nvSpPr>
            <p:cNvPr id="39" name="Nedadgående pil 296">
              <a:extLst>
                <a:ext uri="{FF2B5EF4-FFF2-40B4-BE49-F238E27FC236}">
                  <a16:creationId xmlns:a16="http://schemas.microsoft.com/office/drawing/2014/main" id="{E2703570-97AB-414E-A6E3-94461064CC1F}"/>
                </a:ext>
              </a:extLst>
            </p:cNvPr>
            <p:cNvSpPr>
              <a:spLocks noChangeArrowheads="1"/>
            </p:cNvSpPr>
            <p:nvPr/>
          </p:nvSpPr>
          <p:spPr bwMode="auto">
            <a:xfrm>
              <a:off x="10338296" y="4767016"/>
              <a:ext cx="301671" cy="474257"/>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457171" algn="ctr" defTabSz="1219120">
                <a:buFont typeface="Calibri" pitchFamily="-111" charset="0"/>
                <a:buAutoNum type="arabicPeriod"/>
                <a:defRPr/>
              </a:pPr>
              <a:endParaRPr lang="en-US" sz="3333">
                <a:solidFill>
                  <a:srgbClr val="FFFFFF"/>
                </a:solidFill>
              </a:endParaRPr>
            </a:p>
          </p:txBody>
        </p:sp>
        <p:sp>
          <p:nvSpPr>
            <p:cNvPr id="40" name="Nedadgående pil 296">
              <a:extLst>
                <a:ext uri="{FF2B5EF4-FFF2-40B4-BE49-F238E27FC236}">
                  <a16:creationId xmlns:a16="http://schemas.microsoft.com/office/drawing/2014/main" id="{48B2F356-6677-4055-BEBE-9C86AE436068}"/>
                </a:ext>
              </a:extLst>
            </p:cNvPr>
            <p:cNvSpPr>
              <a:spLocks noChangeArrowheads="1"/>
            </p:cNvSpPr>
            <p:nvPr/>
          </p:nvSpPr>
          <p:spPr bwMode="auto">
            <a:xfrm>
              <a:off x="7198088" y="4767016"/>
              <a:ext cx="301671" cy="474257"/>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457171" algn="ctr" defTabSz="1219120">
                <a:buFont typeface="Calibri" pitchFamily="-111" charset="0"/>
                <a:buAutoNum type="arabicPeriod"/>
                <a:defRPr/>
              </a:pPr>
              <a:endParaRPr lang="en-US" sz="3333">
                <a:solidFill>
                  <a:srgbClr val="FFFFFF"/>
                </a:solidFill>
              </a:endParaRPr>
            </a:p>
          </p:txBody>
        </p:sp>
        <p:sp>
          <p:nvSpPr>
            <p:cNvPr id="41" name="Nedadgående pil 296">
              <a:extLst>
                <a:ext uri="{FF2B5EF4-FFF2-40B4-BE49-F238E27FC236}">
                  <a16:creationId xmlns:a16="http://schemas.microsoft.com/office/drawing/2014/main" id="{790BC8FC-B979-4354-B4B0-C98BE5F4738B}"/>
                </a:ext>
              </a:extLst>
            </p:cNvPr>
            <p:cNvSpPr>
              <a:spLocks noChangeArrowheads="1"/>
            </p:cNvSpPr>
            <p:nvPr/>
          </p:nvSpPr>
          <p:spPr bwMode="auto">
            <a:xfrm>
              <a:off x="4055958" y="4767016"/>
              <a:ext cx="301671" cy="474257"/>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457171" algn="ctr" defTabSz="1219120">
                <a:buFont typeface="Calibri" pitchFamily="-111" charset="0"/>
                <a:buAutoNum type="arabicPeriod"/>
                <a:defRPr/>
              </a:pPr>
              <a:endParaRPr lang="en-US" sz="3333">
                <a:solidFill>
                  <a:srgbClr val="FFFFFF"/>
                </a:solidFill>
              </a:endParaRPr>
            </a:p>
          </p:txBody>
        </p:sp>
        <p:sp>
          <p:nvSpPr>
            <p:cNvPr id="42" name="Nedadgående pil 296">
              <a:extLst>
                <a:ext uri="{FF2B5EF4-FFF2-40B4-BE49-F238E27FC236}">
                  <a16:creationId xmlns:a16="http://schemas.microsoft.com/office/drawing/2014/main" id="{F101A4E5-08E8-4B61-963B-DC6125281940}"/>
                </a:ext>
              </a:extLst>
            </p:cNvPr>
            <p:cNvSpPr>
              <a:spLocks noChangeArrowheads="1"/>
            </p:cNvSpPr>
            <p:nvPr/>
          </p:nvSpPr>
          <p:spPr bwMode="auto">
            <a:xfrm>
              <a:off x="913829" y="4767016"/>
              <a:ext cx="301671" cy="474257"/>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457171" algn="ctr" defTabSz="1219120">
                <a:buFont typeface="Calibri" pitchFamily="-111" charset="0"/>
                <a:buAutoNum type="arabicPeriod"/>
                <a:defRPr/>
              </a:pPr>
              <a:endParaRPr lang="en-US" sz="3333">
                <a:solidFill>
                  <a:srgbClr val="FFFFFF"/>
                </a:solidFill>
              </a:endParaRPr>
            </a:p>
          </p:txBody>
        </p:sp>
      </p:grpSp>
      <p:pic>
        <p:nvPicPr>
          <p:cNvPr id="48" name="Picture 47">
            <a:extLst>
              <a:ext uri="{FF2B5EF4-FFF2-40B4-BE49-F238E27FC236}">
                <a16:creationId xmlns:a16="http://schemas.microsoft.com/office/drawing/2014/main" id="{06789D0A-A807-429C-9056-F9FA35CFAC9F}"/>
              </a:ext>
            </a:extLst>
          </p:cNvPr>
          <p:cNvPicPr>
            <a:picLocks noChangeAspect="1"/>
          </p:cNvPicPr>
          <p:nvPr/>
        </p:nvPicPr>
        <p:blipFill rotWithShape="1">
          <a:blip r:embed="rId10"/>
          <a:srcRect l="17669" r="17383" b="1"/>
          <a:stretch/>
        </p:blipFill>
        <p:spPr>
          <a:xfrm>
            <a:off x="7375426" y="1178154"/>
            <a:ext cx="3219043" cy="2356507"/>
          </a:xfrm>
          <a:prstGeom prst="rect">
            <a:avLst/>
          </a:prstGeom>
        </p:spPr>
      </p:pic>
      <p:pic>
        <p:nvPicPr>
          <p:cNvPr id="49" name="Picture 48">
            <a:extLst>
              <a:ext uri="{FF2B5EF4-FFF2-40B4-BE49-F238E27FC236}">
                <a16:creationId xmlns:a16="http://schemas.microsoft.com/office/drawing/2014/main" id="{22D6A136-A65C-4380-8101-C1008A494687}"/>
              </a:ext>
            </a:extLst>
          </p:cNvPr>
          <p:cNvPicPr>
            <a:picLocks noChangeAspect="1"/>
          </p:cNvPicPr>
          <p:nvPr/>
        </p:nvPicPr>
        <p:blipFill rotWithShape="1">
          <a:blip r:embed="rId11"/>
          <a:srcRect l="13702" r="9523" b="2"/>
          <a:stretch/>
        </p:blipFill>
        <p:spPr>
          <a:xfrm>
            <a:off x="7473367" y="3792826"/>
            <a:ext cx="3121102" cy="2286675"/>
          </a:xfrm>
          <a:prstGeom prst="rect">
            <a:avLst/>
          </a:prstGeom>
        </p:spPr>
      </p:pic>
    </p:spTree>
    <p:extLst>
      <p:ext uri="{BB962C8B-B14F-4D97-AF65-F5344CB8AC3E}">
        <p14:creationId xmlns:p14="http://schemas.microsoft.com/office/powerpoint/2010/main" val="111440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C0B9AB6-FC9A-49E1-B825-6FD98D091ADD}"/>
              </a:ext>
            </a:extLst>
          </p:cNvPr>
          <p:cNvSpPr>
            <a:spLocks noGrp="1" noChangeArrowheads="1"/>
          </p:cNvSpPr>
          <p:nvPr>
            <p:ph type="title"/>
          </p:nvPr>
        </p:nvSpPr>
        <p:spPr>
          <a:xfrm>
            <a:off x="381000" y="365125"/>
            <a:ext cx="11506200" cy="487363"/>
          </a:xfrm>
        </p:spPr>
        <p:txBody>
          <a:bodyPr>
            <a:normAutofit fontScale="90000"/>
          </a:bodyPr>
          <a:lstStyle/>
          <a:p>
            <a:r>
              <a:rPr lang="en-US" sz="4000" dirty="0">
                <a:latin typeface="Arial" charset="0"/>
              </a:rPr>
              <a:t>Evolution of Drivers of Overdose Deaths, All Ages</a:t>
            </a:r>
            <a:br>
              <a:rPr lang="en-US" sz="3200" dirty="0">
                <a:latin typeface="Arial" charset="0"/>
              </a:rPr>
            </a:br>
            <a:r>
              <a:rPr lang="en-US" sz="2700" b="0" dirty="0">
                <a:latin typeface="Arial" charset="0"/>
              </a:rPr>
              <a:t>Analgesics		Heroin		Fentanyl	   Stimulants</a:t>
            </a:r>
            <a:endParaRPr lang="en-US" sz="3200" b="0" dirty="0">
              <a:latin typeface="Arial" charset="0"/>
            </a:endParaRPr>
          </a:p>
        </p:txBody>
      </p:sp>
      <p:sp>
        <p:nvSpPr>
          <p:cNvPr id="5" name="Arrow: Right 9">
            <a:extLst>
              <a:ext uri="{FF2B5EF4-FFF2-40B4-BE49-F238E27FC236}">
                <a16:creationId xmlns:a16="http://schemas.microsoft.com/office/drawing/2014/main" id="{58758C27-F26D-475D-8529-121F200A25AE}"/>
              </a:ext>
            </a:extLst>
          </p:cNvPr>
          <p:cNvSpPr>
            <a:spLocks noChangeArrowheads="1"/>
          </p:cNvSpPr>
          <p:nvPr/>
        </p:nvSpPr>
        <p:spPr bwMode="auto">
          <a:xfrm>
            <a:off x="2289729" y="744374"/>
            <a:ext cx="476250" cy="204180"/>
          </a:xfrm>
          <a:prstGeom prst="rightArrow">
            <a:avLst>
              <a:gd name="adj1" fmla="val 50000"/>
              <a:gd name="adj2" fmla="val 50043"/>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68580" tIns="34290" rIns="68580" bIns="34290" anchor="ctr"/>
          <a:lstStyle/>
          <a:p>
            <a:pPr marL="0" marR="0" lvl="0" indent="0" algn="ctr" defTabSz="685800" rtl="0" eaLnBrk="1" fontAlgn="base" latinLnBrk="0" hangingPunct="1">
              <a:lnSpc>
                <a:spcPct val="80000"/>
              </a:lnSpc>
              <a:spcBef>
                <a:spcPct val="0"/>
              </a:spcBef>
              <a:spcAft>
                <a:spcPct val="0"/>
              </a:spcAft>
              <a:buClr>
                <a:srgbClr val="FF0000"/>
              </a:buClr>
              <a:buSzPct val="150000"/>
              <a:buFontTx/>
              <a:buNone/>
              <a:tabLst/>
              <a:defRPr/>
            </a:pPr>
            <a:endParaRPr kumimoji="0" lang="en-US" sz="1400" b="1" i="1"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6" name="Arrow: Right 9">
            <a:extLst>
              <a:ext uri="{FF2B5EF4-FFF2-40B4-BE49-F238E27FC236}">
                <a16:creationId xmlns:a16="http://schemas.microsoft.com/office/drawing/2014/main" id="{BCE40471-BD77-4466-A9C1-CB8C14D445E3}"/>
              </a:ext>
            </a:extLst>
          </p:cNvPr>
          <p:cNvSpPr>
            <a:spLocks noChangeArrowheads="1"/>
          </p:cNvSpPr>
          <p:nvPr/>
        </p:nvSpPr>
        <p:spPr bwMode="auto">
          <a:xfrm>
            <a:off x="4237878" y="744374"/>
            <a:ext cx="476250" cy="204180"/>
          </a:xfrm>
          <a:prstGeom prst="rightArrow">
            <a:avLst>
              <a:gd name="adj1" fmla="val 50000"/>
              <a:gd name="adj2" fmla="val 50043"/>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68580" tIns="34290" rIns="68580" bIns="34290" anchor="ctr"/>
          <a:lstStyle/>
          <a:p>
            <a:pPr marL="0" marR="0" lvl="0" indent="0" algn="ctr" defTabSz="685800" rtl="0" eaLnBrk="1" fontAlgn="base" latinLnBrk="0" hangingPunct="1">
              <a:lnSpc>
                <a:spcPct val="80000"/>
              </a:lnSpc>
              <a:spcBef>
                <a:spcPct val="0"/>
              </a:spcBef>
              <a:spcAft>
                <a:spcPct val="0"/>
              </a:spcAft>
              <a:buClr>
                <a:srgbClr val="FF0000"/>
              </a:buClr>
              <a:buSzPct val="150000"/>
              <a:buFontTx/>
              <a:buNone/>
              <a:tabLst/>
              <a:defRPr/>
            </a:pPr>
            <a:endParaRPr kumimoji="0" lang="en-US" sz="1400" b="1" i="1"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7" name="Arrow: Right 9">
            <a:extLst>
              <a:ext uri="{FF2B5EF4-FFF2-40B4-BE49-F238E27FC236}">
                <a16:creationId xmlns:a16="http://schemas.microsoft.com/office/drawing/2014/main" id="{00D4B038-0B23-43BF-8044-1388DD73A47E}"/>
              </a:ext>
            </a:extLst>
          </p:cNvPr>
          <p:cNvSpPr>
            <a:spLocks noChangeArrowheads="1"/>
          </p:cNvSpPr>
          <p:nvPr/>
        </p:nvSpPr>
        <p:spPr bwMode="auto">
          <a:xfrm>
            <a:off x="6371383" y="739563"/>
            <a:ext cx="476250" cy="204180"/>
          </a:xfrm>
          <a:prstGeom prst="rightArrow">
            <a:avLst>
              <a:gd name="adj1" fmla="val 50000"/>
              <a:gd name="adj2" fmla="val 50043"/>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68580" tIns="34290" rIns="68580" bIns="34290" anchor="ctr"/>
          <a:lstStyle/>
          <a:p>
            <a:pPr marL="0" marR="0" lvl="0" indent="0" algn="ctr" defTabSz="685800" rtl="0" eaLnBrk="1" fontAlgn="base" latinLnBrk="0" hangingPunct="1">
              <a:lnSpc>
                <a:spcPct val="80000"/>
              </a:lnSpc>
              <a:spcBef>
                <a:spcPct val="0"/>
              </a:spcBef>
              <a:spcAft>
                <a:spcPct val="0"/>
              </a:spcAft>
              <a:buClr>
                <a:srgbClr val="FF0000"/>
              </a:buClr>
              <a:buSzPct val="150000"/>
              <a:buFontTx/>
              <a:buNone/>
              <a:tabLst/>
              <a:defRPr/>
            </a:pPr>
            <a:endParaRPr kumimoji="0" lang="en-US" sz="1400" b="1" i="1" u="none" strike="noStrike" kern="1200" cap="none" spc="0" normalizeH="0" baseline="0" noProof="0">
              <a:ln>
                <a:noFill/>
              </a:ln>
              <a:solidFill>
                <a:srgbClr val="000000"/>
              </a:solidFill>
              <a:effectLst/>
              <a:uLnTx/>
              <a:uFillTx/>
              <a:latin typeface="Times New Roman" charset="0"/>
              <a:ea typeface="+mn-ea"/>
              <a:cs typeface="+mn-cs"/>
            </a:endParaRPr>
          </a:p>
        </p:txBody>
      </p:sp>
      <p:graphicFrame>
        <p:nvGraphicFramePr>
          <p:cNvPr id="8" name="Chart 3">
            <a:extLst>
              <a:ext uri="{FF2B5EF4-FFF2-40B4-BE49-F238E27FC236}">
                <a16:creationId xmlns:a16="http://schemas.microsoft.com/office/drawing/2014/main" id="{A0AAA26F-A1E3-4D05-8881-0CE5BEA6A8F6}"/>
              </a:ext>
            </a:extLst>
          </p:cNvPr>
          <p:cNvGraphicFramePr>
            <a:graphicFrameLocks/>
          </p:cNvGraphicFramePr>
          <p:nvPr/>
        </p:nvGraphicFramePr>
        <p:xfrm>
          <a:off x="914400" y="1235242"/>
          <a:ext cx="10634472" cy="455595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917EE3A1-4CAC-4FB6-A18C-2291D8ECE3E5}"/>
              </a:ext>
            </a:extLst>
          </p:cNvPr>
          <p:cNvSpPr/>
          <p:nvPr/>
        </p:nvSpPr>
        <p:spPr>
          <a:xfrm>
            <a:off x="2185105" y="1668568"/>
            <a:ext cx="5747040" cy="707886"/>
          </a:xfrm>
          <a:prstGeom prst="rect">
            <a:avLst/>
          </a:prstGeom>
          <a:noFill/>
        </p:spPr>
        <p:txBody>
          <a:bodyPr wrap="square">
            <a:spAutoFit/>
          </a:bodyPr>
          <a:lstStyle/>
          <a:p>
            <a:pPr algn="ctr" defTabSz="685800">
              <a:buSzPct val="100000"/>
              <a:defRPr/>
            </a:pPr>
            <a:r>
              <a:rPr lang="en-US" sz="2000" b="1" dirty="0">
                <a:solidFill>
                  <a:srgbClr val="C00000"/>
                </a:solidFill>
                <a:ea typeface="MS PGothic" panose="020B0600070205080204" pitchFamily="34" charset="-128"/>
                <a:cs typeface="Arial"/>
              </a:rPr>
              <a:t>70,630 Deaths in 2019</a:t>
            </a:r>
            <a:endParaRPr lang="en-US" sz="2000" b="1" dirty="0">
              <a:solidFill>
                <a:srgbClr val="C00000"/>
              </a:solidFill>
              <a:ea typeface="Osaka" charset="-128"/>
              <a:cs typeface="Arial"/>
            </a:endParaRPr>
          </a:p>
          <a:p>
            <a:pPr marL="0" marR="0" lvl="0" indent="0" algn="ctr" defTabSz="685800" rtl="0" eaLnBrk="1" fontAlgn="auto" latinLnBrk="0" hangingPunct="1">
              <a:lnSpc>
                <a:spcPct val="100000"/>
              </a:lnSpc>
              <a:spcBef>
                <a:spcPts val="0"/>
              </a:spcBef>
              <a:spcAft>
                <a:spcPts val="0"/>
              </a:spcAft>
              <a:buClrTx/>
              <a:buSzPct val="100000"/>
              <a:buFontTx/>
              <a:buNone/>
              <a:tabLst/>
              <a:defRPr/>
            </a:pPr>
            <a:r>
              <a:rPr kumimoji="0" lang="en-US" sz="2000" b="1" u="none" strike="noStrike" kern="1200" cap="none" spc="0" normalizeH="0" baseline="0" noProof="0" dirty="0">
                <a:ln>
                  <a:noFill/>
                </a:ln>
                <a:solidFill>
                  <a:srgbClr val="C00000"/>
                </a:solidFill>
                <a:uLnTx/>
                <a:uFillTx/>
                <a:latin typeface="Arial"/>
                <a:ea typeface="MS PGothic" panose="020B0600070205080204" pitchFamily="34" charset="-128"/>
                <a:cs typeface="Arial"/>
              </a:rPr>
              <a:t>49,860 from Opioids (Prescription and Illicit)</a:t>
            </a:r>
            <a:endParaRPr kumimoji="0" lang="en-US" sz="2000" b="1" u="none" strike="noStrike" kern="1200" cap="none" spc="0" normalizeH="0" baseline="0" noProof="0" dirty="0">
              <a:ln>
                <a:noFill/>
              </a:ln>
              <a:solidFill>
                <a:srgbClr val="C00000"/>
              </a:solidFill>
              <a:uLnTx/>
              <a:uFillTx/>
              <a:latin typeface="Arial"/>
              <a:ea typeface="Osaka" charset="-128"/>
              <a:cs typeface="Arial"/>
            </a:endParaRPr>
          </a:p>
        </p:txBody>
      </p:sp>
      <p:sp>
        <p:nvSpPr>
          <p:cNvPr id="10" name="Rectangle 9">
            <a:extLst>
              <a:ext uri="{FF2B5EF4-FFF2-40B4-BE49-F238E27FC236}">
                <a16:creationId xmlns:a16="http://schemas.microsoft.com/office/drawing/2014/main" id="{2EBF3089-DE99-4E21-98B2-911DBCF6DD0B}"/>
              </a:ext>
            </a:extLst>
          </p:cNvPr>
          <p:cNvSpPr/>
          <p:nvPr/>
        </p:nvSpPr>
        <p:spPr>
          <a:xfrm>
            <a:off x="174982" y="5952668"/>
            <a:ext cx="11842036" cy="584775"/>
          </a:xfrm>
          <a:prstGeom prst="rect">
            <a:avLst/>
          </a:prstGeom>
        </p:spPr>
        <p:txBody>
          <a:bodyPr wrap="square" anchor="ctr">
            <a:spAutoFit/>
          </a:bodyPr>
          <a:lstStyle/>
          <a:p>
            <a:pPr algn="ctr" fontAlgn="base"/>
            <a:r>
              <a:rPr lang="en-US" sz="1600" dirty="0">
                <a:solidFill>
                  <a:schemeClr val="bg1">
                    <a:lumMod val="50000"/>
                  </a:schemeClr>
                </a:solidFill>
                <a:latin typeface="Open Sans"/>
              </a:rPr>
              <a:t>Source: The Multiple Cause of Death data are produced by the Division of Vital Statistics, National Center for Health Statistics (NCHS), Centers for Disease Control and Prevention (CDC), United States Department of Health and Human Services (US DHHS). </a:t>
            </a:r>
            <a:endParaRPr lang="en-US" sz="1600" b="0" i="0" dirty="0">
              <a:solidFill>
                <a:schemeClr val="bg1">
                  <a:lumMod val="50000"/>
                </a:schemeClr>
              </a:solidFill>
              <a:effectLst/>
              <a:latin typeface="Open Sans"/>
            </a:endParaRPr>
          </a:p>
        </p:txBody>
      </p:sp>
    </p:spTree>
    <p:extLst>
      <p:ext uri="{BB962C8B-B14F-4D97-AF65-F5344CB8AC3E}">
        <p14:creationId xmlns:p14="http://schemas.microsoft.com/office/powerpoint/2010/main" val="165520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0" dur="500"/>
                                        <p:tgtEl>
                                          <p:spTgt spid="8">
                                            <p:graphicEl>
                                              <a:chart seriesIdx="0"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3" dur="500"/>
                                        <p:tgtEl>
                                          <p:spTgt spid="8">
                                            <p:graphicEl>
                                              <a:chart seriesIdx="1" categoryIdx="-4" bldStep="series"/>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fade">
                                      <p:cBhvr>
                                        <p:cTn id="16" dur="500"/>
                                        <p:tgtEl>
                                          <p:spTgt spid="8">
                                            <p:graphicEl>
                                              <a:chart seriesIdx="2" categoryIdx="-4" bldStep="series"/>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fade">
                                      <p:cBhvr>
                                        <p:cTn id="19" dur="500"/>
                                        <p:tgtEl>
                                          <p:spTgt spid="8">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15BF-8616-A941-BCBB-1849382B080A}"/>
              </a:ext>
            </a:extLst>
          </p:cNvPr>
          <p:cNvSpPr>
            <a:spLocks noGrp="1"/>
          </p:cNvSpPr>
          <p:nvPr>
            <p:ph type="title"/>
          </p:nvPr>
        </p:nvSpPr>
        <p:spPr>
          <a:xfrm>
            <a:off x="101771" y="-50508"/>
            <a:ext cx="12022935" cy="1158874"/>
          </a:xfrm>
        </p:spPr>
        <p:txBody>
          <a:bodyPr/>
          <a:lstStyle/>
          <a:p>
            <a:r>
              <a:rPr lang="en-US" sz="3000" dirty="0"/>
              <a:t>Age-adjusted Rates Of Drug Overdose Deaths Involving Cocaine and Methamphetamine By Race And Ethnicity: US, 2009–2018</a:t>
            </a:r>
          </a:p>
        </p:txBody>
      </p:sp>
      <p:pic>
        <p:nvPicPr>
          <p:cNvPr id="5" name="Picture 4" descr="Chart, line chart&#10;&#10;Description automatically generated">
            <a:extLst>
              <a:ext uri="{FF2B5EF4-FFF2-40B4-BE49-F238E27FC236}">
                <a16:creationId xmlns:a16="http://schemas.microsoft.com/office/drawing/2014/main" id="{07842387-9ED1-4D4E-88E2-90D4CEB113F0}"/>
              </a:ext>
            </a:extLst>
          </p:cNvPr>
          <p:cNvPicPr>
            <a:picLocks noChangeAspect="1"/>
          </p:cNvPicPr>
          <p:nvPr/>
        </p:nvPicPr>
        <p:blipFill>
          <a:blip r:embed="rId2"/>
          <a:stretch>
            <a:fillRect/>
          </a:stretch>
        </p:blipFill>
        <p:spPr>
          <a:xfrm>
            <a:off x="0" y="1174470"/>
            <a:ext cx="5301072" cy="5149931"/>
          </a:xfrm>
          <a:prstGeom prst="rect">
            <a:avLst/>
          </a:prstGeom>
        </p:spPr>
      </p:pic>
      <p:sp>
        <p:nvSpPr>
          <p:cNvPr id="3" name="TextBox 2">
            <a:extLst>
              <a:ext uri="{FF2B5EF4-FFF2-40B4-BE49-F238E27FC236}">
                <a16:creationId xmlns:a16="http://schemas.microsoft.com/office/drawing/2014/main" id="{DDD84DA3-4C9C-C045-9E0F-CE77CC5FA371}"/>
              </a:ext>
            </a:extLst>
          </p:cNvPr>
          <p:cNvSpPr txBox="1"/>
          <p:nvPr/>
        </p:nvSpPr>
        <p:spPr>
          <a:xfrm>
            <a:off x="1786856" y="1249970"/>
            <a:ext cx="1382110" cy="461665"/>
          </a:xfrm>
          <a:prstGeom prst="rect">
            <a:avLst/>
          </a:prstGeom>
          <a:noFill/>
        </p:spPr>
        <p:txBody>
          <a:bodyPr wrap="none" rtlCol="0">
            <a:spAutoFit/>
          </a:bodyPr>
          <a:lstStyle/>
          <a:p>
            <a:r>
              <a:rPr lang="en-US" sz="2400" b="1" dirty="0">
                <a:solidFill>
                  <a:srgbClr val="C00000"/>
                </a:solidFill>
              </a:rPr>
              <a:t>Cocaine</a:t>
            </a:r>
          </a:p>
        </p:txBody>
      </p:sp>
      <p:graphicFrame>
        <p:nvGraphicFramePr>
          <p:cNvPr id="6" name="Content Placeholder 7">
            <a:extLst>
              <a:ext uri="{FF2B5EF4-FFF2-40B4-BE49-F238E27FC236}">
                <a16:creationId xmlns:a16="http://schemas.microsoft.com/office/drawing/2014/main" id="{9EDD40E7-1DE6-A04F-94A0-A2EB90C256BC}"/>
              </a:ext>
            </a:extLst>
          </p:cNvPr>
          <p:cNvGraphicFramePr>
            <a:graphicFrameLocks/>
          </p:cNvGraphicFramePr>
          <p:nvPr>
            <p:extLst>
              <p:ext uri="{D42A27DB-BD31-4B8C-83A1-F6EECF244321}">
                <p14:modId xmlns:p14="http://schemas.microsoft.com/office/powerpoint/2010/main" val="627134940"/>
              </p:ext>
            </p:extLst>
          </p:nvPr>
        </p:nvGraphicFramePr>
        <p:xfrm>
          <a:off x="5578679" y="1427148"/>
          <a:ext cx="6613321" cy="58634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06546A0-0340-4158-B77A-78C5B88F37F3}"/>
              </a:ext>
            </a:extLst>
          </p:cNvPr>
          <p:cNvSpPr txBox="1"/>
          <p:nvPr/>
        </p:nvSpPr>
        <p:spPr>
          <a:xfrm>
            <a:off x="3770417" y="6541506"/>
            <a:ext cx="6187044" cy="276999"/>
          </a:xfrm>
          <a:prstGeom prst="rect">
            <a:avLst/>
          </a:prstGeom>
          <a:noFill/>
        </p:spPr>
        <p:txBody>
          <a:bodyPr wrap="square">
            <a:spAutoFit/>
          </a:bodyPr>
          <a:lstStyle/>
          <a:p>
            <a:r>
              <a:rPr lang="en-US" sz="1200" dirty="0"/>
              <a:t>CDC, NCHS Data Brief No. 384, October 2020</a:t>
            </a:r>
          </a:p>
        </p:txBody>
      </p:sp>
      <p:sp>
        <p:nvSpPr>
          <p:cNvPr id="8" name="TextBox 7">
            <a:extLst>
              <a:ext uri="{FF2B5EF4-FFF2-40B4-BE49-F238E27FC236}">
                <a16:creationId xmlns:a16="http://schemas.microsoft.com/office/drawing/2014/main" id="{3FA9E2EA-97A5-944A-8A4F-BE404BBFE1D1}"/>
              </a:ext>
            </a:extLst>
          </p:cNvPr>
          <p:cNvSpPr txBox="1"/>
          <p:nvPr/>
        </p:nvSpPr>
        <p:spPr>
          <a:xfrm>
            <a:off x="7180192" y="1249970"/>
            <a:ext cx="2887329" cy="461665"/>
          </a:xfrm>
          <a:prstGeom prst="rect">
            <a:avLst/>
          </a:prstGeom>
          <a:noFill/>
        </p:spPr>
        <p:txBody>
          <a:bodyPr wrap="none" rtlCol="0">
            <a:spAutoFit/>
          </a:bodyPr>
          <a:lstStyle/>
          <a:p>
            <a:r>
              <a:rPr lang="en-US" sz="2400" b="1" dirty="0">
                <a:solidFill>
                  <a:srgbClr val="C00000"/>
                </a:solidFill>
              </a:rPr>
              <a:t>Methamphetamine</a:t>
            </a:r>
          </a:p>
        </p:txBody>
      </p:sp>
    </p:spTree>
    <p:extLst>
      <p:ext uri="{BB962C8B-B14F-4D97-AF65-F5344CB8AC3E}">
        <p14:creationId xmlns:p14="http://schemas.microsoft.com/office/powerpoint/2010/main" val="289661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7F566A-3342-E04A-9EC7-4A9AF7165933}"/>
              </a:ext>
            </a:extLst>
          </p:cNvPr>
          <p:cNvPicPr>
            <a:picLocks noChangeAspect="1"/>
          </p:cNvPicPr>
          <p:nvPr/>
        </p:nvPicPr>
        <p:blipFill rotWithShape="1">
          <a:blip r:embed="rId2"/>
          <a:srcRect b="9373"/>
          <a:stretch/>
        </p:blipFill>
        <p:spPr>
          <a:xfrm>
            <a:off x="57096" y="75575"/>
            <a:ext cx="4004912" cy="3290755"/>
          </a:xfrm>
          <a:prstGeom prst="rect">
            <a:avLst/>
          </a:prstGeom>
        </p:spPr>
      </p:pic>
      <p:pic>
        <p:nvPicPr>
          <p:cNvPr id="126" name="Picture 7">
            <a:extLst>
              <a:ext uri="{FF2B5EF4-FFF2-40B4-BE49-F238E27FC236}">
                <a16:creationId xmlns:a16="http://schemas.microsoft.com/office/drawing/2014/main" id="{D3035606-5B99-6945-BE7E-E245AE57CA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773"/>
          <a:stretch/>
        </p:blipFill>
        <p:spPr bwMode="auto">
          <a:xfrm>
            <a:off x="4062008" y="1086876"/>
            <a:ext cx="7842149" cy="528036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A4D2554A-2452-424F-BF7B-0D620B98D6E2}"/>
              </a:ext>
            </a:extLst>
          </p:cNvPr>
          <p:cNvSpPr/>
          <p:nvPr/>
        </p:nvSpPr>
        <p:spPr>
          <a:xfrm>
            <a:off x="4286774" y="1720952"/>
            <a:ext cx="1031846" cy="478173"/>
          </a:xfrm>
          <a:prstGeom prst="ellipse">
            <a:avLst/>
          </a:prstGeom>
          <a:noFill/>
          <a:ln w="76200">
            <a:solidFill>
              <a:srgbClr val="F9A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1D5CD9E0-9CE8-DD4A-8413-CC67C5BCCADD}"/>
              </a:ext>
            </a:extLst>
          </p:cNvPr>
          <p:cNvSpPr/>
          <p:nvPr/>
        </p:nvSpPr>
        <p:spPr>
          <a:xfrm>
            <a:off x="7308209" y="3429000"/>
            <a:ext cx="1114338" cy="608713"/>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D6D924-BDB0-6A4C-9E7D-E10E5DBDDD06}"/>
              </a:ext>
            </a:extLst>
          </p:cNvPr>
          <p:cNvSpPr txBox="1"/>
          <p:nvPr/>
        </p:nvSpPr>
        <p:spPr>
          <a:xfrm>
            <a:off x="8246377" y="4345498"/>
            <a:ext cx="630301" cy="461665"/>
          </a:xfrm>
          <a:prstGeom prst="rect">
            <a:avLst/>
          </a:prstGeom>
          <a:solidFill>
            <a:schemeClr val="bg1"/>
          </a:solidFill>
        </p:spPr>
        <p:txBody>
          <a:bodyPr wrap="none" rtlCol="0">
            <a:spAutoFit/>
          </a:bodyPr>
          <a:lstStyle/>
          <a:p>
            <a:r>
              <a:rPr lang="en-US" sz="2400" b="1" dirty="0">
                <a:solidFill>
                  <a:srgbClr val="FF0000"/>
                </a:solidFill>
              </a:rPr>
              <a:t>DA</a:t>
            </a:r>
          </a:p>
        </p:txBody>
      </p:sp>
      <p:sp>
        <p:nvSpPr>
          <p:cNvPr id="6" name="TextBox 5">
            <a:extLst>
              <a:ext uri="{FF2B5EF4-FFF2-40B4-BE49-F238E27FC236}">
                <a16:creationId xmlns:a16="http://schemas.microsoft.com/office/drawing/2014/main" id="{C499BC94-CA5B-1C47-9945-BC5288E98945}"/>
              </a:ext>
            </a:extLst>
          </p:cNvPr>
          <p:cNvSpPr txBox="1"/>
          <p:nvPr/>
        </p:nvSpPr>
        <p:spPr>
          <a:xfrm>
            <a:off x="3877191" y="104172"/>
            <a:ext cx="7842149" cy="954107"/>
          </a:xfrm>
          <a:prstGeom prst="rect">
            <a:avLst/>
          </a:prstGeom>
          <a:noFill/>
        </p:spPr>
        <p:txBody>
          <a:bodyPr wrap="square" rtlCol="0">
            <a:spAutoFit/>
          </a:bodyPr>
          <a:lstStyle/>
          <a:p>
            <a:r>
              <a:rPr lang="en-US" sz="2800" b="1" dirty="0">
                <a:solidFill>
                  <a:srgbClr val="005494"/>
                </a:solidFill>
              </a:rPr>
              <a:t>Drugs Increase Dopamine (DA) in </a:t>
            </a:r>
            <a:r>
              <a:rPr lang="en-US" sz="2800" b="1" dirty="0" err="1">
                <a:solidFill>
                  <a:srgbClr val="005494"/>
                </a:solidFill>
              </a:rPr>
              <a:t>Accumbens</a:t>
            </a:r>
            <a:r>
              <a:rPr lang="en-US" sz="2800" b="1" dirty="0">
                <a:solidFill>
                  <a:srgbClr val="005494"/>
                </a:solidFill>
              </a:rPr>
              <a:t> (NA</a:t>
            </a:r>
            <a:r>
              <a:rPr lang="en-US" sz="2800" b="1" baseline="-25000" dirty="0">
                <a:solidFill>
                  <a:srgbClr val="005494"/>
                </a:solidFill>
              </a:rPr>
              <a:t>C</a:t>
            </a:r>
            <a:r>
              <a:rPr lang="en-US" sz="2800" b="1" dirty="0">
                <a:solidFill>
                  <a:srgbClr val="005494"/>
                </a:solidFill>
              </a:rPr>
              <a:t>) Main Brain Reward Region</a:t>
            </a:r>
          </a:p>
        </p:txBody>
      </p:sp>
    </p:spTree>
    <p:extLst>
      <p:ext uri="{BB962C8B-B14F-4D97-AF65-F5344CB8AC3E}">
        <p14:creationId xmlns:p14="http://schemas.microsoft.com/office/powerpoint/2010/main" val="253601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1633ECB-58D3-43E5-928A-614EEBDBCF1A}"/>
              </a:ext>
            </a:extLst>
          </p:cNvPr>
          <p:cNvGrpSpPr/>
          <p:nvPr/>
        </p:nvGrpSpPr>
        <p:grpSpPr>
          <a:xfrm>
            <a:off x="1" y="7242"/>
            <a:ext cx="12192000" cy="6858000"/>
            <a:chOff x="956945" y="672931"/>
            <a:chExt cx="1913890" cy="2321612"/>
          </a:xfrm>
        </p:grpSpPr>
        <p:sp>
          <p:nvSpPr>
            <p:cNvPr id="14" name="Freeform 4">
              <a:extLst>
                <a:ext uri="{FF2B5EF4-FFF2-40B4-BE49-F238E27FC236}">
                  <a16:creationId xmlns:a16="http://schemas.microsoft.com/office/drawing/2014/main" id="{1F131C07-2940-4F98-A6FA-DB84E1CD3158}"/>
                </a:ext>
              </a:extLst>
            </p:cNvPr>
            <p:cNvSpPr/>
            <p:nvPr/>
          </p:nvSpPr>
          <p:spPr>
            <a:xfrm>
              <a:off x="956945" y="672931"/>
              <a:ext cx="1913890" cy="2321612"/>
            </a:xfrm>
            <a:custGeom>
              <a:avLst/>
              <a:gdLst/>
              <a:ahLst/>
              <a:cxnLst/>
              <a:rect l="l" t="t" r="r" b="b"/>
              <a:pathLst>
                <a:path w="1913890" h="2321612">
                  <a:moveTo>
                    <a:pt x="0" y="0"/>
                  </a:moveTo>
                  <a:lnTo>
                    <a:pt x="1913890" y="0"/>
                  </a:lnTo>
                  <a:lnTo>
                    <a:pt x="1913890" y="2321612"/>
                  </a:lnTo>
                  <a:lnTo>
                    <a:pt x="0" y="2321612"/>
                  </a:lnTo>
                  <a:close/>
                </a:path>
              </a:pathLst>
            </a:custGeom>
            <a:solidFill>
              <a:srgbClr val="2F1144"/>
            </a:solidFill>
          </p:spPr>
          <p:txBody>
            <a:bodyPr/>
            <a:lstStyle/>
            <a:p>
              <a:endParaRPr lang="en-US" dirty="0"/>
            </a:p>
          </p:txBody>
        </p:sp>
      </p:grpSp>
      <p:pic>
        <p:nvPicPr>
          <p:cNvPr id="2" name="Picture 2"/>
          <p:cNvPicPr>
            <a:picLocks noChangeAspect="1"/>
          </p:cNvPicPr>
          <p:nvPr/>
        </p:nvPicPr>
        <p:blipFill>
          <a:blip r:embed="rId3">
            <a:duotone>
              <a:prstClr val="black"/>
              <a:srgbClr val="571E6F">
                <a:tint val="45000"/>
                <a:satMod val="400000"/>
              </a:srgbClr>
            </a:duotone>
          </a:blip>
          <a:srcRect l="28610" r="26115"/>
          <a:stretch>
            <a:fillRect/>
          </a:stretch>
        </p:blipFill>
        <p:spPr>
          <a:xfrm>
            <a:off x="128988" y="484917"/>
            <a:ext cx="4019932" cy="6039134"/>
          </a:xfrm>
          <a:prstGeom prst="rect">
            <a:avLst/>
          </a:prstGeom>
          <a:ln>
            <a:noFill/>
          </a:ln>
        </p:spPr>
      </p:pic>
      <p:sp>
        <p:nvSpPr>
          <p:cNvPr id="5" name="Rectangle 4">
            <a:extLst>
              <a:ext uri="{FF2B5EF4-FFF2-40B4-BE49-F238E27FC236}">
                <a16:creationId xmlns:a16="http://schemas.microsoft.com/office/drawing/2014/main" id="{5CD3ADF3-FA62-4BF7-B0E3-A942850459C6}"/>
              </a:ext>
            </a:extLst>
          </p:cNvPr>
          <p:cNvSpPr/>
          <p:nvPr/>
        </p:nvSpPr>
        <p:spPr>
          <a:xfrm>
            <a:off x="8203628" y="484917"/>
            <a:ext cx="3888290" cy="6039134"/>
          </a:xfrm>
          <a:prstGeom prst="rect">
            <a:avLst/>
          </a:prstGeom>
          <a:solidFill>
            <a:srgbClr val="431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8462940" y="2308203"/>
            <a:ext cx="3437913" cy="2551852"/>
          </a:xfrm>
          <a:prstGeom prst="rect">
            <a:avLst/>
          </a:prstGeom>
          <a:noFill/>
        </p:spPr>
        <p:txBody>
          <a:bodyPr wrap="square" lIns="0" tIns="0" rIns="0" bIns="0" rtlCol="0" anchor="t">
            <a:spAutoFit/>
          </a:bodyPr>
          <a:lstStyle/>
          <a:p>
            <a:pPr defTabSz="609630">
              <a:lnSpc>
                <a:spcPts val="5120"/>
              </a:lnSpc>
            </a:pPr>
            <a:r>
              <a:rPr lang="en-US" sz="3400" b="1" spc="128" dirty="0">
                <a:solidFill>
                  <a:schemeClr val="bg1"/>
                </a:solidFill>
              </a:rPr>
              <a:t>Intersection </a:t>
            </a:r>
          </a:p>
          <a:p>
            <a:pPr defTabSz="609630">
              <a:lnSpc>
                <a:spcPts val="5120"/>
              </a:lnSpc>
            </a:pPr>
            <a:r>
              <a:rPr lang="en-US" sz="3400" b="1" spc="128" dirty="0">
                <a:solidFill>
                  <a:schemeClr val="bg1"/>
                </a:solidFill>
              </a:rPr>
              <a:t>Between </a:t>
            </a:r>
          </a:p>
          <a:p>
            <a:pPr defTabSz="609630">
              <a:lnSpc>
                <a:spcPts val="5120"/>
              </a:lnSpc>
            </a:pPr>
            <a:r>
              <a:rPr lang="en-US" sz="3400" b="1" spc="128" dirty="0">
                <a:solidFill>
                  <a:schemeClr val="bg1"/>
                </a:solidFill>
              </a:rPr>
              <a:t>Drug Crisis and </a:t>
            </a:r>
            <a:r>
              <a:rPr lang="en-US" sz="3200" b="1" spc="128" dirty="0">
                <a:solidFill>
                  <a:schemeClr val="bg1"/>
                </a:solidFill>
              </a:rPr>
              <a:t>COVID-19</a:t>
            </a:r>
            <a:r>
              <a:rPr lang="en-US" sz="3400" b="1" spc="128" dirty="0">
                <a:solidFill>
                  <a:schemeClr val="bg1"/>
                </a:solidFill>
              </a:rPr>
              <a:t> </a:t>
            </a:r>
          </a:p>
        </p:txBody>
      </p:sp>
      <p:pic>
        <p:nvPicPr>
          <p:cNvPr id="4" name="Picture 4"/>
          <p:cNvPicPr>
            <a:picLocks noChangeAspect="1"/>
          </p:cNvPicPr>
          <p:nvPr/>
        </p:nvPicPr>
        <p:blipFill rotWithShape="1">
          <a:blip r:embed="rId4">
            <a:duotone>
              <a:prstClr val="black"/>
              <a:schemeClr val="accent5">
                <a:tint val="45000"/>
                <a:satMod val="400000"/>
              </a:schemeClr>
            </a:duotone>
            <a:extLst>
              <a:ext uri="{BEBA8EAE-BF5A-486C-A8C5-ECC9F3942E4B}">
                <a14:imgProps xmlns:a14="http://schemas.microsoft.com/office/drawing/2010/main">
                  <a14:imgLayer r:embed="rId5">
                    <a14:imgEffect>
                      <a14:colorTemperature colorTemp="5900"/>
                    </a14:imgEffect>
                  </a14:imgLayer>
                </a14:imgProps>
              </a:ext>
            </a:extLst>
          </a:blip>
          <a:srcRect l="31060" r="28677"/>
          <a:stretch/>
        </p:blipFill>
        <p:spPr>
          <a:xfrm>
            <a:off x="4353630" y="471269"/>
            <a:ext cx="3631630" cy="5943603"/>
          </a:xfrm>
          <a:prstGeom prst="rect">
            <a:avLst/>
          </a:prstGeom>
          <a:ln>
            <a:noFill/>
          </a:ln>
          <a:scene3d>
            <a:camera prst="orthographicFront"/>
            <a:lightRig rig="threePt" dir="t"/>
          </a:scene3d>
          <a:sp3d extrusionH="127000">
            <a:extrusionClr>
              <a:srgbClr val="431755"/>
            </a:extrusionClr>
          </a:sp3d>
        </p:spPr>
      </p:pic>
    </p:spTree>
    <p:custDataLst>
      <p:tags r:id="rId1"/>
    </p:custDataLst>
    <p:extLst>
      <p:ext uri="{BB962C8B-B14F-4D97-AF65-F5344CB8AC3E}">
        <p14:creationId xmlns:p14="http://schemas.microsoft.com/office/powerpoint/2010/main" val="270159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9A2AE7-037B-4435-8DA4-5B43F342C438}"/>
              </a:ext>
            </a:extLst>
          </p:cNvPr>
          <p:cNvSpPr txBox="1"/>
          <p:nvPr/>
        </p:nvSpPr>
        <p:spPr>
          <a:xfrm>
            <a:off x="1143000" y="224135"/>
            <a:ext cx="11201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Office of Field Operations Nationwide Drug Seizures</a:t>
            </a:r>
          </a:p>
        </p:txBody>
      </p:sp>
      <p:graphicFrame>
        <p:nvGraphicFramePr>
          <p:cNvPr id="8" name="Chart 7">
            <a:extLst>
              <a:ext uri="{FF2B5EF4-FFF2-40B4-BE49-F238E27FC236}">
                <a16:creationId xmlns:a16="http://schemas.microsoft.com/office/drawing/2014/main" id="{7DBD5003-1E62-42D2-B094-69EE6E6A5C2E}"/>
              </a:ext>
            </a:extLst>
          </p:cNvPr>
          <p:cNvGraphicFramePr/>
          <p:nvPr>
            <p:extLst>
              <p:ext uri="{D42A27DB-BD31-4B8C-83A1-F6EECF244321}">
                <p14:modId xmlns:p14="http://schemas.microsoft.com/office/powerpoint/2010/main" val="413400953"/>
              </p:ext>
            </p:extLst>
          </p:nvPr>
        </p:nvGraphicFramePr>
        <p:xfrm>
          <a:off x="1080247" y="1969532"/>
          <a:ext cx="5181600" cy="43491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8A6DB129-5CA1-40EB-A72C-D1C53170B00C}"/>
              </a:ext>
            </a:extLst>
          </p:cNvPr>
          <p:cNvGraphicFramePr/>
          <p:nvPr>
            <p:extLst>
              <p:ext uri="{D42A27DB-BD31-4B8C-83A1-F6EECF244321}">
                <p14:modId xmlns:p14="http://schemas.microsoft.com/office/powerpoint/2010/main" val="371906862"/>
              </p:ext>
            </p:extLst>
          </p:nvPr>
        </p:nvGraphicFramePr>
        <p:xfrm>
          <a:off x="6096000" y="3270656"/>
          <a:ext cx="47244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D40A960-D542-4C3B-AD57-3A1A5E135C04}"/>
              </a:ext>
            </a:extLst>
          </p:cNvPr>
          <p:cNvSpPr txBox="1"/>
          <p:nvPr/>
        </p:nvSpPr>
        <p:spPr>
          <a:xfrm>
            <a:off x="762000" y="30540"/>
            <a:ext cx="1120140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TOTAL DRUG SEIZURES NATIONWIDE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Office of Field Operations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(FY14 to FY20)</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US Border Patrol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(FY14 to FY20)</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Air and Marine Operations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(FY17 to FY 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63662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796FC7E-9361-40D3-BE21-6A161B70AADB}"/>
              </a:ext>
            </a:extLst>
          </p:cNvPr>
          <p:cNvGrpSpPr/>
          <p:nvPr/>
        </p:nvGrpSpPr>
        <p:grpSpPr>
          <a:xfrm>
            <a:off x="149015" y="1036647"/>
            <a:ext cx="5282559" cy="4374803"/>
            <a:chOff x="2641447" y="1541564"/>
            <a:chExt cx="6855321" cy="3490358"/>
          </a:xfrm>
        </p:grpSpPr>
        <p:pic>
          <p:nvPicPr>
            <p:cNvPr id="5" name="Picture 4">
              <a:extLst>
                <a:ext uri="{FF2B5EF4-FFF2-40B4-BE49-F238E27FC236}">
                  <a16:creationId xmlns:a16="http://schemas.microsoft.com/office/drawing/2014/main" id="{24B4D677-9101-471D-B92D-DCCE539A4646}"/>
                </a:ext>
              </a:extLst>
            </p:cNvPr>
            <p:cNvPicPr>
              <a:picLocks noChangeAspect="1"/>
            </p:cNvPicPr>
            <p:nvPr/>
          </p:nvPicPr>
          <p:blipFill>
            <a:blip r:embed="rId2"/>
            <a:stretch>
              <a:fillRect/>
            </a:stretch>
          </p:blipFill>
          <p:spPr>
            <a:xfrm>
              <a:off x="2641447" y="1541564"/>
              <a:ext cx="6826404" cy="3490358"/>
            </a:xfrm>
            <a:prstGeom prst="rect">
              <a:avLst/>
            </a:prstGeom>
          </p:spPr>
        </p:pic>
        <p:sp>
          <p:nvSpPr>
            <p:cNvPr id="6" name="TextBox 5">
              <a:extLst>
                <a:ext uri="{FF2B5EF4-FFF2-40B4-BE49-F238E27FC236}">
                  <a16:creationId xmlns:a16="http://schemas.microsoft.com/office/drawing/2014/main" id="{A47FF98D-C4C3-4606-8994-C61D87989EE2}"/>
                </a:ext>
              </a:extLst>
            </p:cNvPr>
            <p:cNvSpPr txBox="1"/>
            <p:nvPr/>
          </p:nvSpPr>
          <p:spPr>
            <a:xfrm>
              <a:off x="8493526" y="1907928"/>
              <a:ext cx="1003241" cy="239415"/>
            </a:xfrm>
            <a:prstGeom prst="rect">
              <a:avLst/>
            </a:prstGeom>
            <a:noFill/>
          </p:spPr>
          <p:txBody>
            <a:bodyPr wrap="square" rtlCol="0">
              <a:spAutoFit/>
            </a:bodyPr>
            <a:lstStyle/>
            <a:p>
              <a:pPr defTabSz="342900"/>
              <a:r>
                <a:rPr lang="en-US" sz="1350" b="1" dirty="0">
                  <a:solidFill>
                    <a:srgbClr val="ED7D31"/>
                  </a:solidFill>
                  <a:latin typeface="Calibri" panose="020F0502020204030204"/>
                </a:rPr>
                <a:t>31.96%</a:t>
              </a:r>
            </a:p>
          </p:txBody>
        </p:sp>
        <p:sp>
          <p:nvSpPr>
            <p:cNvPr id="7" name="TextBox 6">
              <a:extLst>
                <a:ext uri="{FF2B5EF4-FFF2-40B4-BE49-F238E27FC236}">
                  <a16:creationId xmlns:a16="http://schemas.microsoft.com/office/drawing/2014/main" id="{6B0A1B1B-3502-44CF-8645-8054B2C6A106}"/>
                </a:ext>
              </a:extLst>
            </p:cNvPr>
            <p:cNvSpPr txBox="1"/>
            <p:nvPr/>
          </p:nvSpPr>
          <p:spPr>
            <a:xfrm>
              <a:off x="8493527" y="2950183"/>
              <a:ext cx="1003241" cy="239415"/>
            </a:xfrm>
            <a:prstGeom prst="rect">
              <a:avLst/>
            </a:prstGeom>
            <a:noFill/>
          </p:spPr>
          <p:txBody>
            <a:bodyPr wrap="square" rtlCol="0">
              <a:spAutoFit/>
            </a:bodyPr>
            <a:lstStyle/>
            <a:p>
              <a:pPr defTabSz="342900"/>
              <a:r>
                <a:rPr lang="en-US" sz="1350" b="1" dirty="0">
                  <a:solidFill>
                    <a:prstClr val="black"/>
                  </a:solidFill>
                  <a:latin typeface="Calibri" panose="020F0502020204030204"/>
                </a:rPr>
                <a:t>19.96%</a:t>
              </a:r>
            </a:p>
          </p:txBody>
        </p:sp>
        <p:sp>
          <p:nvSpPr>
            <p:cNvPr id="8" name="TextBox 7">
              <a:extLst>
                <a:ext uri="{FF2B5EF4-FFF2-40B4-BE49-F238E27FC236}">
                  <a16:creationId xmlns:a16="http://schemas.microsoft.com/office/drawing/2014/main" id="{F377D197-4E59-4DDE-93D8-B016E3E944FA}"/>
                </a:ext>
              </a:extLst>
            </p:cNvPr>
            <p:cNvSpPr txBox="1"/>
            <p:nvPr/>
          </p:nvSpPr>
          <p:spPr>
            <a:xfrm>
              <a:off x="8464611" y="3493138"/>
              <a:ext cx="1003240" cy="239415"/>
            </a:xfrm>
            <a:prstGeom prst="rect">
              <a:avLst/>
            </a:prstGeom>
            <a:noFill/>
          </p:spPr>
          <p:txBody>
            <a:bodyPr wrap="square" rtlCol="0">
              <a:spAutoFit/>
            </a:bodyPr>
            <a:lstStyle/>
            <a:p>
              <a:pPr defTabSz="342900"/>
              <a:r>
                <a:rPr lang="en-US" sz="1350" b="1" dirty="0">
                  <a:solidFill>
                    <a:srgbClr val="70AD47">
                      <a:lumMod val="75000"/>
                    </a:srgbClr>
                  </a:solidFill>
                  <a:latin typeface="Calibri" panose="020F0502020204030204"/>
                </a:rPr>
                <a:t>10.06%</a:t>
              </a:r>
            </a:p>
          </p:txBody>
        </p:sp>
      </p:grpSp>
      <p:sp>
        <p:nvSpPr>
          <p:cNvPr id="11" name="Title 1">
            <a:extLst>
              <a:ext uri="{FF2B5EF4-FFF2-40B4-BE49-F238E27FC236}">
                <a16:creationId xmlns:a16="http://schemas.microsoft.com/office/drawing/2014/main" id="{29B44072-E2CB-4848-B123-E09C27543C9F}"/>
              </a:ext>
            </a:extLst>
          </p:cNvPr>
          <p:cNvSpPr txBox="1">
            <a:spLocks/>
          </p:cNvSpPr>
          <p:nvPr/>
        </p:nvSpPr>
        <p:spPr>
          <a:xfrm>
            <a:off x="0" y="82317"/>
            <a:ext cx="7836301" cy="705866"/>
          </a:xfrm>
          <a:prstGeom prst="rect">
            <a:avLst/>
          </a:prstGeom>
          <a:noFill/>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74320">
              <a:spcBef>
                <a:spcPts val="450"/>
              </a:spcBef>
              <a:spcAft>
                <a:spcPts val="450"/>
              </a:spcAft>
              <a:defRPr sz="1200" b="0" i="0" u="none" strike="noStrike" kern="1200" baseline="0">
                <a:solidFill>
                  <a:prstClr val="white">
                    <a:lumMod val="50000"/>
                  </a:prstClr>
                </a:solidFill>
                <a:latin typeface="+mn-lt"/>
                <a:ea typeface="+mn-ea"/>
                <a:cs typeface="+mn-cs"/>
              </a:defRPr>
            </a:pPr>
            <a:r>
              <a:rPr lang="en-US" sz="3600" b="1" dirty="0">
                <a:solidFill>
                  <a:srgbClr val="20558A"/>
                </a:solidFill>
                <a:latin typeface="Arial" panose="020B0604020202020204" pitchFamily="34" charset="0"/>
                <a:ea typeface="+mn-ea"/>
                <a:cs typeface="Arial" panose="020B0604020202020204" pitchFamily="34" charset="0"/>
              </a:rPr>
              <a:t>Drug Use Increase During COVID</a:t>
            </a:r>
          </a:p>
        </p:txBody>
      </p:sp>
      <p:sp>
        <p:nvSpPr>
          <p:cNvPr id="12" name="Rectangle 11">
            <a:extLst>
              <a:ext uri="{FF2B5EF4-FFF2-40B4-BE49-F238E27FC236}">
                <a16:creationId xmlns:a16="http://schemas.microsoft.com/office/drawing/2014/main" id="{544B021F-9BF9-4DC0-91F3-A8DC89834237}"/>
              </a:ext>
            </a:extLst>
          </p:cNvPr>
          <p:cNvSpPr/>
          <p:nvPr/>
        </p:nvSpPr>
        <p:spPr>
          <a:xfrm>
            <a:off x="149016" y="5273369"/>
            <a:ext cx="5260276" cy="1169551"/>
          </a:xfrm>
          <a:prstGeom prst="rect">
            <a:avLst/>
          </a:prstGeom>
          <a:solidFill>
            <a:schemeClr val="bg1"/>
          </a:solidFill>
        </p:spPr>
        <p:txBody>
          <a:bodyPr wrap="square">
            <a:spAutoFit/>
          </a:bodyPr>
          <a:lstStyle/>
          <a:p>
            <a:pPr defTabSz="342900"/>
            <a:endParaRPr lang="en-US" sz="1600" dirty="0">
              <a:solidFill>
                <a:srgbClr val="000000"/>
              </a:solidFill>
              <a:latin typeface="AvenirNext LT Pro Bold"/>
            </a:endParaRPr>
          </a:p>
          <a:p>
            <a:pPr defTabSz="342900"/>
            <a:r>
              <a:rPr lang="en-US" b="1" dirty="0">
                <a:solidFill>
                  <a:srgbClr val="404041"/>
                </a:solidFill>
                <a:latin typeface="AvenirNext LT Pro Bold"/>
              </a:rPr>
              <a:t>Millennium Health Signals Report™ </a:t>
            </a:r>
            <a:r>
              <a:rPr lang="en-US" b="1" dirty="0">
                <a:solidFill>
                  <a:srgbClr val="F57E27"/>
                </a:solidFill>
                <a:latin typeface="AvenirNext LT Pro Bold"/>
              </a:rPr>
              <a:t>COVID-19 Special Edition: </a:t>
            </a:r>
            <a:r>
              <a:rPr lang="en-US" b="1" dirty="0">
                <a:solidFill>
                  <a:srgbClr val="404041"/>
                </a:solidFill>
                <a:latin typeface="AvenirNext LT Pro Regular"/>
              </a:rPr>
              <a:t>Significant Changes in Drug Use During the Pandemic Volume 2.1  Published July 2020 </a:t>
            </a:r>
            <a:endParaRPr lang="en-US" dirty="0">
              <a:solidFill>
                <a:prstClr val="black"/>
              </a:solidFill>
              <a:latin typeface="Calibri" panose="020F0502020204030204"/>
            </a:endParaRPr>
          </a:p>
        </p:txBody>
      </p:sp>
      <p:sp>
        <p:nvSpPr>
          <p:cNvPr id="14" name="TextBox 13">
            <a:extLst>
              <a:ext uri="{FF2B5EF4-FFF2-40B4-BE49-F238E27FC236}">
                <a16:creationId xmlns:a16="http://schemas.microsoft.com/office/drawing/2014/main" id="{73C81C22-E0DD-914D-8570-23C3AE458590}"/>
              </a:ext>
            </a:extLst>
          </p:cNvPr>
          <p:cNvSpPr txBox="1"/>
          <p:nvPr/>
        </p:nvSpPr>
        <p:spPr>
          <a:xfrm>
            <a:off x="4462393" y="3925182"/>
            <a:ext cx="773075" cy="300082"/>
          </a:xfrm>
          <a:prstGeom prst="rect">
            <a:avLst/>
          </a:prstGeom>
          <a:noFill/>
        </p:spPr>
        <p:txBody>
          <a:bodyPr wrap="square" rtlCol="0">
            <a:spAutoFit/>
          </a:bodyPr>
          <a:lstStyle/>
          <a:p>
            <a:pPr defTabSz="342900"/>
            <a:r>
              <a:rPr lang="en-US" sz="1350" b="1" dirty="0">
                <a:solidFill>
                  <a:srgbClr val="4472C4"/>
                </a:solidFill>
                <a:latin typeface="Calibri" panose="020F0502020204030204"/>
              </a:rPr>
              <a:t>12.52%</a:t>
            </a:r>
          </a:p>
        </p:txBody>
      </p:sp>
      <p:sp>
        <p:nvSpPr>
          <p:cNvPr id="15" name="TextBox 14">
            <a:extLst>
              <a:ext uri="{FF2B5EF4-FFF2-40B4-BE49-F238E27FC236}">
                <a16:creationId xmlns:a16="http://schemas.microsoft.com/office/drawing/2014/main" id="{78CE14C9-702E-D64B-810E-208D9F137927}"/>
              </a:ext>
            </a:extLst>
          </p:cNvPr>
          <p:cNvSpPr txBox="1"/>
          <p:nvPr/>
        </p:nvSpPr>
        <p:spPr>
          <a:xfrm>
            <a:off x="5909660" y="6584704"/>
            <a:ext cx="4962119" cy="276999"/>
          </a:xfrm>
          <a:prstGeom prst="rect">
            <a:avLst/>
          </a:prstGeom>
          <a:noFill/>
        </p:spPr>
        <p:txBody>
          <a:bodyPr wrap="square" rtlCol="0">
            <a:spAutoFit/>
          </a:bodyPr>
          <a:lstStyle/>
          <a:p>
            <a:r>
              <a:rPr lang="en-US" sz="1200" dirty="0"/>
              <a:t>Niles JK et al., Population Health Management, 2020. </a:t>
            </a:r>
          </a:p>
        </p:txBody>
      </p:sp>
      <p:pic>
        <p:nvPicPr>
          <p:cNvPr id="20" name="Picture 2">
            <a:hlinkClick r:id="rId3"/>
            <a:extLst>
              <a:ext uri="{FF2B5EF4-FFF2-40B4-BE49-F238E27FC236}">
                <a16:creationId xmlns:a16="http://schemas.microsoft.com/office/drawing/2014/main" id="{B56414FB-6061-F646-B091-68C0F61AB3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428" y="1795928"/>
            <a:ext cx="4392267" cy="475226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0C33828C-1D90-3247-A194-2E5CE5FFF68C}"/>
              </a:ext>
            </a:extLst>
          </p:cNvPr>
          <p:cNvSpPr/>
          <p:nvPr/>
        </p:nvSpPr>
        <p:spPr>
          <a:xfrm>
            <a:off x="6642490" y="834370"/>
            <a:ext cx="5158757" cy="830997"/>
          </a:xfrm>
          <a:prstGeom prst="rect">
            <a:avLst/>
          </a:prstGeom>
        </p:spPr>
        <p:txBody>
          <a:bodyPr wrap="square">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Fentanyl Positivity with Other Drugs Before and During COVID</a:t>
            </a:r>
          </a:p>
        </p:txBody>
      </p:sp>
    </p:spTree>
    <p:extLst>
      <p:ext uri="{BB962C8B-B14F-4D97-AF65-F5344CB8AC3E}">
        <p14:creationId xmlns:p14="http://schemas.microsoft.com/office/powerpoint/2010/main" val="4210262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068E8F2-F218-41D0-8A26-A7001B183143}"/>
              </a:ext>
            </a:extLst>
          </p:cNvPr>
          <p:cNvSpPr>
            <a:spLocks noGrp="1"/>
          </p:cNvSpPr>
          <p:nvPr>
            <p:ph type="title"/>
          </p:nvPr>
        </p:nvSpPr>
        <p:spPr>
          <a:xfrm>
            <a:off x="374073" y="92167"/>
            <a:ext cx="11430000" cy="962230"/>
          </a:xfrm>
        </p:spPr>
        <p:txBody>
          <a:bodyPr/>
          <a:lstStyle/>
          <a:p>
            <a:r>
              <a:rPr lang="en-US" dirty="0"/>
              <a:t>Drug-involved Overdose Deaths* Continue to Increase</a:t>
            </a:r>
          </a:p>
        </p:txBody>
      </p:sp>
      <p:graphicFrame>
        <p:nvGraphicFramePr>
          <p:cNvPr id="9" name="Content Placeholder 8">
            <a:extLst>
              <a:ext uri="{FF2B5EF4-FFF2-40B4-BE49-F238E27FC236}">
                <a16:creationId xmlns:a16="http://schemas.microsoft.com/office/drawing/2014/main" id="{03C14FD5-BDFC-477F-B448-6E53CEE08979}"/>
              </a:ext>
            </a:extLst>
          </p:cNvPr>
          <p:cNvGraphicFramePr>
            <a:graphicFrameLocks noGrp="1"/>
          </p:cNvGraphicFramePr>
          <p:nvPr>
            <p:ph idx="1"/>
          </p:nvPr>
        </p:nvGraphicFramePr>
        <p:xfrm>
          <a:off x="174609" y="1232659"/>
          <a:ext cx="11826893" cy="4092426"/>
        </p:xfrm>
        <a:graphic>
          <a:graphicData uri="http://schemas.openxmlformats.org/drawingml/2006/table">
            <a:tbl>
              <a:tblPr/>
              <a:tblGrid>
                <a:gridCol w="1622293">
                  <a:extLst>
                    <a:ext uri="{9D8B030D-6E8A-4147-A177-3AD203B41FA5}">
                      <a16:colId xmlns:a16="http://schemas.microsoft.com/office/drawing/2014/main" val="2305153355"/>
                    </a:ext>
                  </a:extLst>
                </a:gridCol>
                <a:gridCol w="1244010">
                  <a:extLst>
                    <a:ext uri="{9D8B030D-6E8A-4147-A177-3AD203B41FA5}">
                      <a16:colId xmlns:a16="http://schemas.microsoft.com/office/drawing/2014/main" val="2444868791"/>
                    </a:ext>
                  </a:extLst>
                </a:gridCol>
                <a:gridCol w="1124672">
                  <a:extLst>
                    <a:ext uri="{9D8B030D-6E8A-4147-A177-3AD203B41FA5}">
                      <a16:colId xmlns:a16="http://schemas.microsoft.com/office/drawing/2014/main" val="2306209472"/>
                    </a:ext>
                  </a:extLst>
                </a:gridCol>
                <a:gridCol w="1571625">
                  <a:extLst>
                    <a:ext uri="{9D8B030D-6E8A-4147-A177-3AD203B41FA5}">
                      <a16:colId xmlns:a16="http://schemas.microsoft.com/office/drawing/2014/main" val="1941017200"/>
                    </a:ext>
                  </a:extLst>
                </a:gridCol>
                <a:gridCol w="1477852">
                  <a:extLst>
                    <a:ext uri="{9D8B030D-6E8A-4147-A177-3AD203B41FA5}">
                      <a16:colId xmlns:a16="http://schemas.microsoft.com/office/drawing/2014/main" val="4079685133"/>
                    </a:ext>
                  </a:extLst>
                </a:gridCol>
                <a:gridCol w="1542320">
                  <a:extLst>
                    <a:ext uri="{9D8B030D-6E8A-4147-A177-3AD203B41FA5}">
                      <a16:colId xmlns:a16="http://schemas.microsoft.com/office/drawing/2014/main" val="3916479451"/>
                    </a:ext>
                  </a:extLst>
                </a:gridCol>
                <a:gridCol w="1329677">
                  <a:extLst>
                    <a:ext uri="{9D8B030D-6E8A-4147-A177-3AD203B41FA5}">
                      <a16:colId xmlns:a16="http://schemas.microsoft.com/office/drawing/2014/main" val="2170741806"/>
                    </a:ext>
                  </a:extLst>
                </a:gridCol>
                <a:gridCol w="1914444">
                  <a:extLst>
                    <a:ext uri="{9D8B030D-6E8A-4147-A177-3AD203B41FA5}">
                      <a16:colId xmlns:a16="http://schemas.microsoft.com/office/drawing/2014/main" val="2923302960"/>
                    </a:ext>
                  </a:extLst>
                </a:gridCol>
              </a:tblGrid>
              <a:tr h="688445">
                <a:tc>
                  <a:txBody>
                    <a:bodyPr/>
                    <a:lstStyle/>
                    <a:p>
                      <a:pPr algn="ctr" fontAlgn="b">
                        <a:spcBef>
                          <a:spcPts val="0"/>
                        </a:spcBef>
                        <a:spcAft>
                          <a:spcPts val="0"/>
                        </a:spcAft>
                      </a:pPr>
                      <a:endParaRPr lang="en-US" sz="2000" b="0" i="0" u="none" strike="noStrike" dirty="0">
                        <a:solidFill>
                          <a:schemeClr val="bg1"/>
                        </a:solidFill>
                        <a:effectLst/>
                        <a:latin typeface="Calibri" panose="020F0502020204030204" pitchFamily="34" charset="0"/>
                        <a:cs typeface="Calibri" panose="020F0502020204030204" pitchFamily="34" charset="0"/>
                      </a:endParaRPr>
                    </a:p>
                  </a:txBody>
                  <a:tcPr marL="12843" marR="12843" marT="12254" marB="0" anchor="ctr">
                    <a:lnL>
                      <a:noFill/>
                    </a:lnL>
                    <a:lnR>
                      <a:noFill/>
                    </a:lnR>
                    <a:lnT>
                      <a:noFill/>
                    </a:lnT>
                    <a:lnB>
                      <a:noFill/>
                    </a:lnB>
                    <a:solidFill>
                      <a:srgbClr val="255E91"/>
                    </a:solidFill>
                  </a:tcPr>
                </a:tc>
                <a:tc>
                  <a:txBody>
                    <a:bodyPr/>
                    <a:lstStyle/>
                    <a:p>
                      <a:pPr algn="ctr" fontAlgn="ctr">
                        <a:spcBef>
                          <a:spcPts val="0"/>
                        </a:spcBef>
                        <a:spcAft>
                          <a:spcPts val="0"/>
                        </a:spcAft>
                      </a:pPr>
                      <a:r>
                        <a:rPr lang="en-US" sz="2000" b="0" i="0" u="none" strike="noStrike" dirty="0">
                          <a:solidFill>
                            <a:schemeClr val="bg1"/>
                          </a:solidFill>
                          <a:effectLst/>
                          <a:latin typeface="Calibri" panose="020F0502020204030204" pitchFamily="34" charset="0"/>
                          <a:cs typeface="Calibri" panose="020F0502020204030204" pitchFamily="34" charset="0"/>
                        </a:rPr>
                        <a:t>ALL </a:t>
                      </a:r>
                    </a:p>
                    <a:p>
                      <a:pPr algn="ctr" fontAlgn="ctr">
                        <a:spcBef>
                          <a:spcPts val="0"/>
                        </a:spcBef>
                        <a:spcAft>
                          <a:spcPts val="0"/>
                        </a:spcAft>
                      </a:pPr>
                      <a:r>
                        <a:rPr lang="en-US" sz="2000" b="0" i="0" u="none" strike="noStrike" dirty="0">
                          <a:solidFill>
                            <a:schemeClr val="bg1"/>
                          </a:solidFill>
                          <a:effectLst/>
                          <a:latin typeface="Calibri" panose="020F0502020204030204" pitchFamily="34" charset="0"/>
                          <a:cs typeface="Calibri" panose="020F0502020204030204" pitchFamily="34" charset="0"/>
                        </a:rPr>
                        <a:t>DRUGS</a:t>
                      </a:r>
                      <a:endParaRPr lang="en-US" sz="3200" b="0" i="0" u="none" strike="noStrike" dirty="0">
                        <a:solidFill>
                          <a:schemeClr val="bg1"/>
                        </a:solidFill>
                        <a:effectLst/>
                        <a:latin typeface="Calibri" panose="020F0502020204030204" pitchFamily="34" charset="0"/>
                        <a:cs typeface="Calibri" panose="020F050202020403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a:noFill/>
                    </a:lnB>
                    <a:solidFill>
                      <a:srgbClr val="255E91"/>
                    </a:solidFill>
                  </a:tcPr>
                </a:tc>
                <a:tc>
                  <a:txBody>
                    <a:bodyPr/>
                    <a:lstStyle/>
                    <a:p>
                      <a:pPr algn="ctr" fontAlgn="ctr">
                        <a:spcBef>
                          <a:spcPts val="0"/>
                        </a:spcBef>
                        <a:spcAft>
                          <a:spcPts val="0"/>
                        </a:spcAft>
                      </a:pPr>
                      <a:r>
                        <a:rPr lang="en-US" sz="2000" b="0" i="0" u="none" strike="noStrike" dirty="0">
                          <a:solidFill>
                            <a:schemeClr val="bg1"/>
                          </a:solidFill>
                          <a:effectLst/>
                          <a:latin typeface="Calibri" panose="020F0502020204030204" pitchFamily="34" charset="0"/>
                          <a:cs typeface="Calibri" panose="020F0502020204030204" pitchFamily="34" charset="0"/>
                        </a:rPr>
                        <a:t>HEROIN</a:t>
                      </a: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a:noFill/>
                    </a:lnB>
                    <a:solidFill>
                      <a:srgbClr val="255E91"/>
                    </a:solidFill>
                  </a:tcPr>
                </a:tc>
                <a:tc>
                  <a:txBody>
                    <a:bodyPr/>
                    <a:lstStyle/>
                    <a:p>
                      <a:pPr algn="ctr" fontAlgn="ctr">
                        <a:spcBef>
                          <a:spcPts val="0"/>
                        </a:spcBef>
                        <a:spcAft>
                          <a:spcPts val="0"/>
                        </a:spcAft>
                      </a:pPr>
                      <a:r>
                        <a:rPr lang="en-US" sz="2000" b="0" i="0" u="none" strike="noStrike" dirty="0">
                          <a:solidFill>
                            <a:schemeClr val="bg1"/>
                          </a:solidFill>
                          <a:effectLst/>
                          <a:latin typeface="Calibri" panose="020F0502020204030204" pitchFamily="34" charset="0"/>
                          <a:cs typeface="Calibri" panose="020F0502020204030204" pitchFamily="34" charset="0"/>
                        </a:rPr>
                        <a:t>NAT &amp; SEMI –SYNTHETIC</a:t>
                      </a: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a:noFill/>
                    </a:lnB>
                    <a:solidFill>
                      <a:srgbClr val="255E91"/>
                    </a:solidFill>
                  </a:tcPr>
                </a:tc>
                <a:tc>
                  <a:txBody>
                    <a:bodyPr/>
                    <a:lstStyle/>
                    <a:p>
                      <a:pPr algn="ctr" fontAlgn="ctr">
                        <a:spcBef>
                          <a:spcPts val="0"/>
                        </a:spcBef>
                        <a:spcAft>
                          <a:spcPts val="0"/>
                        </a:spcAft>
                      </a:pPr>
                      <a:r>
                        <a:rPr lang="en-US" sz="2000" b="0" i="0" u="none" strike="noStrike" dirty="0">
                          <a:solidFill>
                            <a:schemeClr val="bg1"/>
                          </a:solidFill>
                          <a:effectLst/>
                          <a:latin typeface="Calibri" panose="020F0502020204030204" pitchFamily="34" charset="0"/>
                          <a:cs typeface="Calibri" panose="020F0502020204030204" pitchFamily="34" charset="0"/>
                        </a:rPr>
                        <a:t>METHADONE</a:t>
                      </a: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a:noFill/>
                    </a:lnB>
                    <a:solidFill>
                      <a:srgbClr val="255E91"/>
                    </a:solidFill>
                  </a:tcPr>
                </a:tc>
                <a:tc>
                  <a:txBody>
                    <a:bodyPr/>
                    <a:lstStyle/>
                    <a:p>
                      <a:pPr algn="ctr" fontAlgn="ctr">
                        <a:spcBef>
                          <a:spcPts val="0"/>
                        </a:spcBef>
                        <a:spcAft>
                          <a:spcPts val="0"/>
                        </a:spcAft>
                      </a:pPr>
                      <a:r>
                        <a:rPr lang="en-US" sz="2000" b="0" i="0" u="none" strike="noStrike" dirty="0">
                          <a:solidFill>
                            <a:schemeClr val="bg1"/>
                          </a:solidFill>
                          <a:effectLst/>
                          <a:latin typeface="Calibri" panose="020F0502020204030204" pitchFamily="34" charset="0"/>
                          <a:cs typeface="Calibri" panose="020F0502020204030204" pitchFamily="34" charset="0"/>
                        </a:rPr>
                        <a:t>SYNTHETIC OPIOIDS</a:t>
                      </a: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a:noFill/>
                    </a:lnB>
                    <a:solidFill>
                      <a:srgbClr val="255E91"/>
                    </a:solidFill>
                  </a:tcPr>
                </a:tc>
                <a:tc>
                  <a:txBody>
                    <a:bodyPr/>
                    <a:lstStyle/>
                    <a:p>
                      <a:pPr algn="ctr" fontAlgn="ctr">
                        <a:spcBef>
                          <a:spcPts val="0"/>
                        </a:spcBef>
                        <a:spcAft>
                          <a:spcPts val="0"/>
                        </a:spcAft>
                      </a:pPr>
                      <a:r>
                        <a:rPr lang="en-US" sz="2000" b="0" i="0" u="none" strike="noStrike" dirty="0">
                          <a:solidFill>
                            <a:schemeClr val="bg1"/>
                          </a:solidFill>
                          <a:effectLst/>
                          <a:latin typeface="Calibri" panose="020F0502020204030204" pitchFamily="34" charset="0"/>
                          <a:cs typeface="Calibri" panose="020F0502020204030204" pitchFamily="34" charset="0"/>
                        </a:rPr>
                        <a:t>COCAINE</a:t>
                      </a: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a:noFill/>
                    </a:lnB>
                    <a:solidFill>
                      <a:srgbClr val="255E91"/>
                    </a:solidFill>
                  </a:tcPr>
                </a:tc>
                <a:tc>
                  <a:txBody>
                    <a:bodyPr/>
                    <a:lstStyle/>
                    <a:p>
                      <a:pPr algn="ctr" fontAlgn="ctr">
                        <a:spcBef>
                          <a:spcPts val="0"/>
                        </a:spcBef>
                        <a:spcAft>
                          <a:spcPts val="0"/>
                        </a:spcAft>
                      </a:pPr>
                      <a:r>
                        <a:rPr lang="en-US" sz="2000" b="0" i="0" u="none" strike="noStrike" dirty="0">
                          <a:solidFill>
                            <a:schemeClr val="bg1"/>
                          </a:solidFill>
                          <a:effectLst/>
                          <a:latin typeface="Calibri" panose="020F0502020204030204" pitchFamily="34" charset="0"/>
                          <a:cs typeface="Calibri" panose="020F0502020204030204" pitchFamily="34" charset="0"/>
                        </a:rPr>
                        <a:t>OTHER PSYCHO-STIMULANTS (mainly meth)</a:t>
                      </a: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a:noFill/>
                    </a:lnB>
                    <a:solidFill>
                      <a:srgbClr val="255E91"/>
                    </a:solidFill>
                  </a:tcPr>
                </a:tc>
                <a:extLst>
                  <a:ext uri="{0D108BD9-81ED-4DB2-BD59-A6C34878D82A}">
                    <a16:rowId xmlns:a16="http://schemas.microsoft.com/office/drawing/2014/main" val="550926658"/>
                  </a:ext>
                </a:extLst>
              </a:tr>
              <a:tr h="729864">
                <a:tc>
                  <a:txBody>
                    <a:bodyPr/>
                    <a:lstStyle/>
                    <a:p>
                      <a:pPr algn="ctr" fontAlgn="b">
                        <a:spcBef>
                          <a:spcPts val="0"/>
                        </a:spcBef>
                        <a:spcAft>
                          <a:spcPts val="0"/>
                        </a:spcAft>
                      </a:pPr>
                      <a:r>
                        <a:rPr lang="en-US" sz="2100" b="0" i="0" u="none" strike="noStrike" dirty="0">
                          <a:solidFill>
                            <a:schemeClr val="tx1"/>
                          </a:solidFill>
                          <a:effectLst/>
                          <a:latin typeface="Calibri" panose="020F0502020204030204" pitchFamily="34" charset="0"/>
                        </a:rPr>
                        <a:t>1/2020*</a:t>
                      </a:r>
                      <a:endParaRPr lang="en-US" sz="3500" b="0" i="0" u="none" strike="noStrike" dirty="0">
                        <a:solidFill>
                          <a:schemeClr val="tx1"/>
                        </a:solidFill>
                        <a:effectLst/>
                        <a:latin typeface="Arial" panose="020B0604020202020204" pitchFamily="34" charset="0"/>
                      </a:endParaRPr>
                    </a:p>
                  </a:txBody>
                  <a:tcPr marL="12843" marR="12843" marT="12254" marB="0" anchor="ctr">
                    <a:lnL>
                      <a:noFill/>
                    </a:lnL>
                    <a:lnR>
                      <a:noFill/>
                    </a:lnR>
                    <a:lnT>
                      <a:noFill/>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72,757</a:t>
                      </a:r>
                      <a:endParaRPr lang="en-US" sz="3500" b="0" i="0" u="none" strike="noStrike" dirty="0">
                        <a:effectLst/>
                        <a:latin typeface="Arial" panose="020B0604020202020204" pitchFamily="34" charset="0"/>
                      </a:endParaRPr>
                    </a:p>
                  </a:txBody>
                  <a:tcPr marL="12843" marR="12843" marT="12254" marB="0" anchor="ctr">
                    <a:lnL>
                      <a:noFill/>
                    </a:lnL>
                    <a:lnR>
                      <a:noFill/>
                    </a:lnR>
                    <a:lnT>
                      <a:noFill/>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14,183</a:t>
                      </a:r>
                      <a:endParaRPr lang="en-US" sz="3500" b="0" i="0" u="none" strike="noStrike" dirty="0">
                        <a:effectLst/>
                        <a:latin typeface="Arial" panose="020B0604020202020204" pitchFamily="34" charset="0"/>
                      </a:endParaRPr>
                    </a:p>
                  </a:txBody>
                  <a:tcPr marL="12843" marR="12843" marT="12254" marB="0" anchor="ctr">
                    <a:lnL>
                      <a:noFill/>
                    </a:lnL>
                    <a:lnR>
                      <a:noFill/>
                    </a:lnR>
                    <a:lnT>
                      <a:noFill/>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12,118</a:t>
                      </a:r>
                      <a:endParaRPr lang="en-US" sz="3500" b="0" i="0" u="none" strike="noStrike" dirty="0">
                        <a:effectLst/>
                        <a:latin typeface="Arial" panose="020B0604020202020204" pitchFamily="34" charset="0"/>
                      </a:endParaRPr>
                    </a:p>
                  </a:txBody>
                  <a:tcPr marL="12843" marR="12843" marT="12254" marB="0" anchor="ctr">
                    <a:lnL>
                      <a:noFill/>
                    </a:lnL>
                    <a:lnR>
                      <a:noFill/>
                    </a:lnR>
                    <a:lnT>
                      <a:noFill/>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2,793</a:t>
                      </a:r>
                      <a:endParaRPr lang="en-US" sz="3500" b="0" i="0" u="none" strike="noStrike" dirty="0">
                        <a:effectLst/>
                        <a:latin typeface="Arial" panose="020B0604020202020204" pitchFamily="34" charset="0"/>
                      </a:endParaRPr>
                    </a:p>
                  </a:txBody>
                  <a:tcPr marL="12843" marR="12843" marT="12254" marB="0" anchor="ctr">
                    <a:lnL>
                      <a:noFill/>
                    </a:lnL>
                    <a:lnR>
                      <a:noFill/>
                    </a:lnR>
                    <a:lnT>
                      <a:noFill/>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38,071</a:t>
                      </a:r>
                      <a:endParaRPr lang="en-US" sz="3500" b="0" i="0" u="none" strike="noStrike" dirty="0">
                        <a:effectLst/>
                        <a:latin typeface="Arial" panose="020B0604020202020204" pitchFamily="34" charset="0"/>
                      </a:endParaRPr>
                    </a:p>
                  </a:txBody>
                  <a:tcPr marL="12843" marR="12843" marT="12254" marB="0" anchor="ctr">
                    <a:lnL>
                      <a:noFill/>
                    </a:lnL>
                    <a:lnR>
                      <a:noFill/>
                    </a:lnR>
                    <a:lnT>
                      <a:noFill/>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a:solidFill>
                            <a:srgbClr val="000000"/>
                          </a:solidFill>
                          <a:effectLst/>
                          <a:latin typeface="Calibri" panose="020F0502020204030204" pitchFamily="34" charset="0"/>
                        </a:rPr>
                        <a:t>16,537</a:t>
                      </a:r>
                      <a:endParaRPr lang="en-US" sz="3500" b="0" i="0" u="none" strike="noStrike">
                        <a:effectLst/>
                        <a:latin typeface="Arial" panose="020B0604020202020204" pitchFamily="34" charset="0"/>
                      </a:endParaRPr>
                    </a:p>
                  </a:txBody>
                  <a:tcPr marL="12843" marR="12843" marT="12254" marB="0" anchor="ctr">
                    <a:lnL>
                      <a:noFill/>
                    </a:lnL>
                    <a:lnR>
                      <a:noFill/>
                    </a:lnR>
                    <a:lnT>
                      <a:noFill/>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a:solidFill>
                            <a:srgbClr val="000000"/>
                          </a:solidFill>
                          <a:effectLst/>
                          <a:latin typeface="Calibri" panose="020F0502020204030204" pitchFamily="34" charset="0"/>
                        </a:rPr>
                        <a:t>16,888</a:t>
                      </a:r>
                      <a:endParaRPr lang="en-US" sz="3500" b="0" i="0" u="none" strike="noStrike">
                        <a:effectLst/>
                        <a:latin typeface="Arial" panose="020B0604020202020204" pitchFamily="34" charset="0"/>
                      </a:endParaRPr>
                    </a:p>
                  </a:txBody>
                  <a:tcPr marL="12843" marR="12843" marT="12254" marB="0" anchor="ctr">
                    <a:lnL>
                      <a:noFill/>
                    </a:lnL>
                    <a:lnR>
                      <a:noFill/>
                    </a:lnR>
                    <a:lnT>
                      <a:noFill/>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73684057"/>
                  </a:ext>
                </a:extLst>
              </a:tr>
              <a:tr h="701534">
                <a:tc>
                  <a:txBody>
                    <a:bodyPr/>
                    <a:lstStyle/>
                    <a:p>
                      <a:pPr algn="ctr" fontAlgn="b">
                        <a:spcBef>
                          <a:spcPts val="0"/>
                        </a:spcBef>
                        <a:spcAft>
                          <a:spcPts val="0"/>
                        </a:spcAft>
                      </a:pPr>
                      <a:r>
                        <a:rPr lang="en-US" sz="2100" b="0" i="0" u="none" strike="noStrike" dirty="0">
                          <a:solidFill>
                            <a:schemeClr val="tx1"/>
                          </a:solidFill>
                          <a:effectLst/>
                          <a:latin typeface="Calibri" panose="020F0502020204030204" pitchFamily="34" charset="0"/>
                        </a:rPr>
                        <a:t>7/2020*</a:t>
                      </a:r>
                      <a:endParaRPr lang="en-US" sz="3500" b="0" i="0" u="none" strike="noStrike" dirty="0">
                        <a:solidFill>
                          <a:schemeClr val="tx1"/>
                        </a:solidFill>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86,502</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14,640</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13,274</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3,329</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50,703</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19,757</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a:solidFill>
                            <a:srgbClr val="000000"/>
                          </a:solidFill>
                          <a:effectLst/>
                          <a:latin typeface="Calibri" panose="020F0502020204030204" pitchFamily="34" charset="0"/>
                        </a:rPr>
                        <a:t>21,279</a:t>
                      </a:r>
                      <a:endParaRPr lang="en-US" sz="3500" b="0" i="0" u="none" strike="noStrike">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65455258"/>
                  </a:ext>
                </a:extLst>
              </a:tr>
              <a:tr h="762000">
                <a:tc>
                  <a:txBody>
                    <a:bodyPr/>
                    <a:lstStyle/>
                    <a:p>
                      <a:pPr algn="ctr" fontAlgn="b">
                        <a:spcBef>
                          <a:spcPts val="0"/>
                        </a:spcBef>
                        <a:spcAft>
                          <a:spcPts val="0"/>
                        </a:spcAft>
                      </a:pPr>
                      <a:r>
                        <a:rPr lang="en-US" sz="2100" b="0" i="0" u="none" strike="noStrike" dirty="0">
                          <a:solidFill>
                            <a:schemeClr val="tx1"/>
                          </a:solidFill>
                          <a:effectLst/>
                          <a:latin typeface="Calibri" panose="020F0502020204030204" pitchFamily="34" charset="0"/>
                        </a:rPr>
                        <a:t>1/2021*</a:t>
                      </a:r>
                      <a:endParaRPr lang="en-US" sz="3500" b="0" i="0" u="none" strike="noStrike" dirty="0">
                        <a:solidFill>
                          <a:schemeClr val="tx1"/>
                        </a:solidFill>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spcBef>
                          <a:spcPts val="0"/>
                        </a:spcBef>
                        <a:spcAft>
                          <a:spcPts val="0"/>
                        </a:spcAft>
                      </a:pPr>
                      <a:r>
                        <a:rPr lang="en-US" sz="2100" b="0" i="0" u="none" strike="noStrike">
                          <a:solidFill>
                            <a:srgbClr val="000000"/>
                          </a:solidFill>
                          <a:effectLst/>
                          <a:latin typeface="Calibri" panose="020F0502020204030204" pitchFamily="34" charset="0"/>
                        </a:rPr>
                        <a:t>95,230</a:t>
                      </a:r>
                      <a:endParaRPr lang="en-US" sz="3500" b="0" i="0" u="none" strike="noStrike">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a:solidFill>
                            <a:srgbClr val="000000"/>
                          </a:solidFill>
                          <a:effectLst/>
                          <a:latin typeface="Calibri" panose="020F0502020204030204" pitchFamily="34" charset="0"/>
                        </a:rPr>
                        <a:t>13,182</a:t>
                      </a:r>
                      <a:endParaRPr lang="en-US" sz="3500" b="0" i="0" u="none" strike="noStrike">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13,699</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3,677</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a:solidFill>
                            <a:srgbClr val="000000"/>
                          </a:solidFill>
                          <a:effectLst/>
                          <a:latin typeface="Calibri" panose="020F0502020204030204" pitchFamily="34" charset="0"/>
                        </a:rPr>
                        <a:t>59,420</a:t>
                      </a:r>
                      <a:endParaRPr lang="en-US" sz="3500" b="0" i="0" u="none" strike="noStrike">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20,076</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fontAlgn="ctr">
                        <a:spcBef>
                          <a:spcPts val="0"/>
                        </a:spcBef>
                        <a:spcAft>
                          <a:spcPts val="0"/>
                        </a:spcAft>
                      </a:pPr>
                      <a:r>
                        <a:rPr lang="en-US" sz="2100" b="0" i="0" u="none" strike="noStrike" dirty="0">
                          <a:solidFill>
                            <a:srgbClr val="000000"/>
                          </a:solidFill>
                          <a:effectLst/>
                          <a:latin typeface="Calibri" panose="020F0502020204030204" pitchFamily="34" charset="0"/>
                        </a:rPr>
                        <a:t>25,300</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5589195"/>
                  </a:ext>
                </a:extLst>
              </a:tr>
              <a:tr h="729864">
                <a:tc>
                  <a:txBody>
                    <a:bodyPr/>
                    <a:lstStyle/>
                    <a:p>
                      <a:pPr algn="ctr" fontAlgn="b">
                        <a:spcBef>
                          <a:spcPts val="0"/>
                        </a:spcBef>
                        <a:spcAft>
                          <a:spcPts val="0"/>
                        </a:spcAft>
                      </a:pPr>
                      <a:r>
                        <a:rPr lang="en-US" sz="2100" b="0" i="0" u="none" strike="noStrike" dirty="0">
                          <a:solidFill>
                            <a:schemeClr val="tx1"/>
                          </a:solidFill>
                          <a:effectLst/>
                          <a:latin typeface="Calibri" panose="020F0502020204030204" pitchFamily="34" charset="0"/>
                        </a:rPr>
                        <a:t>Percent Change </a:t>
                      </a:r>
                    </a:p>
                    <a:p>
                      <a:pPr algn="ctr" fontAlgn="b">
                        <a:spcBef>
                          <a:spcPts val="0"/>
                        </a:spcBef>
                        <a:spcAft>
                          <a:spcPts val="0"/>
                        </a:spcAft>
                      </a:pPr>
                      <a:r>
                        <a:rPr lang="en-US" sz="2100" b="0" i="0" u="none" strike="noStrike" dirty="0">
                          <a:solidFill>
                            <a:schemeClr val="tx1"/>
                          </a:solidFill>
                          <a:effectLst/>
                          <a:latin typeface="Calibri" panose="020F0502020204030204" pitchFamily="34" charset="0"/>
                        </a:rPr>
                        <a:t>1/20-1/21</a:t>
                      </a:r>
                      <a:endParaRPr lang="en-US" sz="3500" b="0" i="0" u="none" strike="noStrike" dirty="0">
                        <a:solidFill>
                          <a:schemeClr val="tx1"/>
                        </a:solidFill>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spcBef>
                          <a:spcPts val="0"/>
                        </a:spcBef>
                        <a:spcAft>
                          <a:spcPts val="0"/>
                        </a:spcAft>
                      </a:pPr>
                      <a:r>
                        <a:rPr lang="en-US" sz="2100" b="1" i="0" u="none" strike="noStrike" dirty="0">
                          <a:solidFill>
                            <a:srgbClr val="C00000"/>
                          </a:solidFill>
                          <a:effectLst/>
                          <a:latin typeface="Calibri" panose="020F0502020204030204" pitchFamily="34" charset="0"/>
                        </a:rPr>
                        <a:t>30.9%</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Bef>
                          <a:spcPts val="0"/>
                        </a:spcBef>
                        <a:spcAft>
                          <a:spcPts val="0"/>
                        </a:spcAft>
                      </a:pPr>
                      <a:r>
                        <a:rPr lang="en-US" sz="2100" b="1" i="0" u="none" strike="noStrike" dirty="0">
                          <a:solidFill>
                            <a:srgbClr val="548235"/>
                          </a:solidFill>
                          <a:effectLst/>
                          <a:latin typeface="Calibri" panose="020F0502020204030204" pitchFamily="34" charset="0"/>
                        </a:rPr>
                        <a:t>-7.1%</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Bef>
                          <a:spcPts val="0"/>
                        </a:spcBef>
                        <a:spcAft>
                          <a:spcPts val="0"/>
                        </a:spcAft>
                      </a:pPr>
                      <a:r>
                        <a:rPr lang="en-US" sz="2100" b="1" i="0" u="none" strike="noStrike" dirty="0">
                          <a:solidFill>
                            <a:srgbClr val="C00000"/>
                          </a:solidFill>
                          <a:effectLst/>
                          <a:latin typeface="Calibri" panose="020F0502020204030204" pitchFamily="34" charset="0"/>
                        </a:rPr>
                        <a:t>13.0%</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Bef>
                          <a:spcPts val="0"/>
                        </a:spcBef>
                        <a:spcAft>
                          <a:spcPts val="0"/>
                        </a:spcAft>
                      </a:pPr>
                      <a:r>
                        <a:rPr lang="en-US" sz="2100" b="1" i="0" u="none" strike="noStrike" dirty="0">
                          <a:solidFill>
                            <a:srgbClr val="C00000"/>
                          </a:solidFill>
                          <a:effectLst/>
                          <a:latin typeface="Calibri" panose="020F0502020204030204" pitchFamily="34" charset="0"/>
                        </a:rPr>
                        <a:t>31.7%</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Bef>
                          <a:spcPts val="0"/>
                        </a:spcBef>
                        <a:spcAft>
                          <a:spcPts val="0"/>
                        </a:spcAft>
                      </a:pPr>
                      <a:r>
                        <a:rPr lang="en-US" sz="2100" b="1" i="0" u="none" strike="noStrike" dirty="0">
                          <a:solidFill>
                            <a:srgbClr val="C00000"/>
                          </a:solidFill>
                          <a:effectLst/>
                          <a:latin typeface="Calibri" panose="020F0502020204030204" pitchFamily="34" charset="0"/>
                        </a:rPr>
                        <a:t>56.1%</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Bef>
                          <a:spcPts val="0"/>
                        </a:spcBef>
                        <a:spcAft>
                          <a:spcPts val="0"/>
                        </a:spcAft>
                      </a:pPr>
                      <a:r>
                        <a:rPr lang="en-US" sz="2100" b="1" i="0" u="none" strike="noStrike" dirty="0">
                          <a:solidFill>
                            <a:srgbClr val="C00000"/>
                          </a:solidFill>
                          <a:effectLst/>
                          <a:latin typeface="Calibri" panose="020F0502020204030204" pitchFamily="34" charset="0"/>
                        </a:rPr>
                        <a:t>21.4%</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Bef>
                          <a:spcPts val="0"/>
                        </a:spcBef>
                        <a:spcAft>
                          <a:spcPts val="0"/>
                        </a:spcAft>
                      </a:pPr>
                      <a:r>
                        <a:rPr lang="en-US" sz="2100" b="1" i="0" u="none" strike="noStrike" dirty="0">
                          <a:solidFill>
                            <a:srgbClr val="C00000"/>
                          </a:solidFill>
                          <a:effectLst/>
                          <a:latin typeface="Calibri" panose="020F0502020204030204" pitchFamily="34" charset="0"/>
                        </a:rPr>
                        <a:t>49.8%</a:t>
                      </a:r>
                      <a:endParaRPr lang="en-US" sz="3500" b="0" i="0" u="none" strike="noStrike" dirty="0">
                        <a:effectLst/>
                        <a:latin typeface="Arial" panose="020B0604020202020204" pitchFamily="34" charset="0"/>
                      </a:endParaRPr>
                    </a:p>
                  </a:txBody>
                  <a:tcPr marL="12843" marR="12843" marT="12254"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1092061"/>
                  </a:ext>
                </a:extLst>
              </a:tr>
            </a:tbl>
          </a:graphicData>
        </a:graphic>
      </p:graphicFrame>
      <p:sp>
        <p:nvSpPr>
          <p:cNvPr id="10" name="Rectangle 9">
            <a:extLst>
              <a:ext uri="{FF2B5EF4-FFF2-40B4-BE49-F238E27FC236}">
                <a16:creationId xmlns:a16="http://schemas.microsoft.com/office/drawing/2014/main" id="{144F5E2B-C80C-4BE1-A9AD-096126965BFC}"/>
              </a:ext>
            </a:extLst>
          </p:cNvPr>
          <p:cNvSpPr/>
          <p:nvPr/>
        </p:nvSpPr>
        <p:spPr>
          <a:xfrm>
            <a:off x="456241" y="5857809"/>
            <a:ext cx="11561150" cy="646331"/>
          </a:xfrm>
          <a:prstGeom prst="rect">
            <a:avLst/>
          </a:prstGeom>
        </p:spPr>
        <p:txBody>
          <a:bodyPr wrap="square">
            <a:spAutoFit/>
          </a:bodyPr>
          <a:lstStyle/>
          <a:p>
            <a:pPr lvl="0">
              <a:defRPr/>
            </a:pPr>
            <a:r>
              <a:rPr lang="en-US" dirty="0">
                <a:solidFill>
                  <a:schemeClr val="bg1">
                    <a:lumMod val="50000"/>
                  </a:schemeClr>
                </a:solidFill>
                <a:latin typeface="Calibri" panose="020F0502020204030204" pitchFamily="34" charset="0"/>
                <a:cs typeface="Calibri" panose="020F0502020204030204" pitchFamily="34" charset="0"/>
              </a:rPr>
              <a:t>*NCHS </a:t>
            </a:r>
            <a:r>
              <a:rPr kumimoji="0" lang="en-US"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Provisional </a:t>
            </a:r>
            <a:r>
              <a:rPr lang="en-US" dirty="0">
                <a:solidFill>
                  <a:schemeClr val="bg1">
                    <a:lumMod val="50000"/>
                  </a:schemeClr>
                </a:solidFill>
                <a:latin typeface="Calibri" panose="020F0502020204030204" pitchFamily="34" charset="0"/>
                <a:cs typeface="Calibri" panose="020F0502020204030204" pitchFamily="34" charset="0"/>
              </a:rPr>
              <a:t>d</a:t>
            </a:r>
            <a:r>
              <a:rPr kumimoji="0" lang="en-US"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rug-involved overdose death counts are </a:t>
            </a:r>
            <a:r>
              <a:rPr kumimoji="0" lang="en-US" i="0" u="sng"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PREDICTED VALUES, </a:t>
            </a:r>
            <a:r>
              <a:rPr kumimoji="0" lang="en-US" i="0"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rPr>
              <a:t>12 months ending in select months.</a:t>
            </a:r>
          </a:p>
          <a:p>
            <a:pPr lvl="0">
              <a:defRPr/>
            </a:pPr>
            <a:r>
              <a:rPr lang="en-US" i="1" dirty="0">
                <a:solidFill>
                  <a:schemeClr val="bg1">
                    <a:lumMod val="50000"/>
                  </a:schemeClr>
                </a:solidFill>
                <a:latin typeface="Calibri" panose="020F0502020204030204" pitchFamily="34" charset="0"/>
                <a:cs typeface="Calibri" panose="020F0502020204030204" pitchFamily="34" charset="0"/>
                <a:hlinkClick r:id="rId2"/>
              </a:rPr>
              <a:t>https://www.cdc.gov/nchs/nvss/vsrr/drug-overdose-data.htm</a:t>
            </a:r>
            <a:r>
              <a:rPr lang="en-US" i="1" dirty="0">
                <a:solidFill>
                  <a:schemeClr val="bg1">
                    <a:lumMod val="50000"/>
                  </a:schemeClr>
                </a:solidFill>
                <a:latin typeface="Calibri" panose="020F0502020204030204" pitchFamily="34" charset="0"/>
                <a:cs typeface="Calibri" panose="020F0502020204030204" pitchFamily="34" charset="0"/>
              </a:rPr>
              <a:t> </a:t>
            </a:r>
            <a:endParaRPr kumimoji="0" lang="en-US" i="0" u="none" strike="noStrike" kern="1200" cap="none" spc="0" normalizeH="0" baseline="0" noProof="0" dirty="0">
              <a:ln>
                <a:noFill/>
              </a:ln>
              <a:solidFill>
                <a:schemeClr val="bg1">
                  <a:lumMod val="50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608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A4DE7521-55D7-4F5C-9553-A75509876180}"/>
              </a:ext>
            </a:extLst>
          </p:cNvPr>
          <p:cNvSpPr txBox="1">
            <a:spLocks noChangeArrowheads="1"/>
          </p:cNvSpPr>
          <p:nvPr/>
        </p:nvSpPr>
        <p:spPr bwMode="auto">
          <a:xfrm>
            <a:off x="63061" y="275890"/>
            <a:ext cx="120230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solidFill>
                  <a:srgbClr val="20558A"/>
                </a:solidFill>
                <a:latin typeface="Arial" panose="020B0604020202020204" pitchFamily="34" charset="0"/>
                <a:ea typeface="Osaka" pitchFamily="1" charset="-128"/>
                <a:cs typeface="Arial" panose="020B0604020202020204" pitchFamily="34" charset="0"/>
              </a:rPr>
              <a:t>Treating Psychostimulants Use Disorder &amp; Overdoses</a:t>
            </a:r>
          </a:p>
        </p:txBody>
      </p:sp>
      <p:sp>
        <p:nvSpPr>
          <p:cNvPr id="3" name="Text Box 5">
            <a:extLst>
              <a:ext uri="{FF2B5EF4-FFF2-40B4-BE49-F238E27FC236}">
                <a16:creationId xmlns:a16="http://schemas.microsoft.com/office/drawing/2014/main" id="{2072D660-64E1-47BC-806E-5D7B0E5091DB}"/>
              </a:ext>
            </a:extLst>
          </p:cNvPr>
          <p:cNvSpPr txBox="1">
            <a:spLocks noChangeArrowheads="1"/>
          </p:cNvSpPr>
          <p:nvPr/>
        </p:nvSpPr>
        <p:spPr bwMode="auto">
          <a:xfrm>
            <a:off x="167104" y="1367258"/>
            <a:ext cx="6371294" cy="5693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223838" indent="-223838">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457200">
              <a:buClr>
                <a:srgbClr val="C00000"/>
              </a:buClr>
              <a:buSzPct val="150000"/>
              <a:buFont typeface="Arial" panose="020B0604020202020204" pitchFamily="34" charset="0"/>
              <a:buChar char="•"/>
            </a:pPr>
            <a:r>
              <a:rPr lang="en-US" altLang="en-US" sz="2800" dirty="0"/>
              <a:t>No FDA approved medications for cocaine or methamphetamine use disorder</a:t>
            </a:r>
          </a:p>
          <a:p>
            <a:pPr marL="0" indent="-457200">
              <a:buClr>
                <a:srgbClr val="C00000"/>
              </a:buClr>
              <a:buSzPct val="150000"/>
              <a:buFont typeface="Arial" panose="020B0604020202020204" pitchFamily="34" charset="0"/>
              <a:buChar char="•"/>
            </a:pPr>
            <a:endParaRPr lang="en-US" altLang="en-US" sz="2800" dirty="0"/>
          </a:p>
          <a:p>
            <a:pPr marL="0" indent="-457200">
              <a:buClr>
                <a:srgbClr val="C00000"/>
              </a:buClr>
              <a:buSzPct val="150000"/>
              <a:buFont typeface="Arial" panose="020B0604020202020204" pitchFamily="34" charset="0"/>
              <a:buChar char="•"/>
            </a:pPr>
            <a:r>
              <a:rPr lang="en-US" altLang="en-US" sz="2800" dirty="0"/>
              <a:t>Behavioral therapies: </a:t>
            </a:r>
            <a:r>
              <a:rPr lang="en-US" sz="2800" dirty="0"/>
              <a:t>contingency management combined with a community reinforcement approach (</a:t>
            </a:r>
            <a:r>
              <a:rPr lang="en-US" sz="2800" dirty="0">
                <a:cs typeface="Arial" panose="020B0604020202020204" pitchFamily="34" charset="0"/>
              </a:rPr>
              <a:t>De </a:t>
            </a:r>
            <a:r>
              <a:rPr lang="en-US" sz="2800" dirty="0" err="1">
                <a:cs typeface="Arial" panose="020B0604020202020204" pitchFamily="34" charset="0"/>
              </a:rPr>
              <a:t>Crescenzo</a:t>
            </a:r>
            <a:r>
              <a:rPr lang="en-US" sz="2800" dirty="0">
                <a:cs typeface="Arial" panose="020B0604020202020204" pitchFamily="34" charset="0"/>
              </a:rPr>
              <a:t> et al., 2018)</a:t>
            </a:r>
            <a:r>
              <a:rPr lang="en-US" sz="2800" dirty="0"/>
              <a:t>.</a:t>
            </a:r>
          </a:p>
          <a:p>
            <a:pPr marL="0" indent="0">
              <a:buClr>
                <a:srgbClr val="C00000"/>
              </a:buClr>
              <a:buSzPct val="150000"/>
            </a:pPr>
            <a:r>
              <a:rPr lang="en-US" sz="2800" dirty="0"/>
              <a:t> </a:t>
            </a:r>
          </a:p>
          <a:p>
            <a:pPr marL="0" indent="-457200">
              <a:buClr>
                <a:srgbClr val="C00000"/>
              </a:buClr>
              <a:buSzPct val="150000"/>
              <a:buFont typeface="Arial" panose="020B0604020202020204" pitchFamily="34" charset="0"/>
              <a:buChar char="•"/>
            </a:pPr>
            <a:r>
              <a:rPr lang="en-US" altLang="en-US" sz="2800" dirty="0"/>
              <a:t>No overdoses reversal medications available for methamphetamine or cocaine use disorder</a:t>
            </a:r>
          </a:p>
          <a:p>
            <a:pPr marL="0" indent="-457200">
              <a:buClr>
                <a:srgbClr val="C00000"/>
              </a:buClr>
              <a:buSzPct val="150000"/>
              <a:buFont typeface="Arial" panose="020B0604020202020204" pitchFamily="34" charset="0"/>
              <a:buChar char="•"/>
            </a:pPr>
            <a:endParaRPr lang="en-US" altLang="en-US" sz="2800" dirty="0"/>
          </a:p>
        </p:txBody>
      </p:sp>
      <p:pic>
        <p:nvPicPr>
          <p:cNvPr id="4" name="Picture 3" descr="Chart&#10;&#10;Description automatically generated">
            <a:extLst>
              <a:ext uri="{FF2B5EF4-FFF2-40B4-BE49-F238E27FC236}">
                <a16:creationId xmlns:a16="http://schemas.microsoft.com/office/drawing/2014/main" id="{3BF5EF89-023F-0D46-A9AD-B52B7045C3F4}"/>
              </a:ext>
            </a:extLst>
          </p:cNvPr>
          <p:cNvPicPr>
            <a:picLocks noChangeAspect="1"/>
          </p:cNvPicPr>
          <p:nvPr/>
        </p:nvPicPr>
        <p:blipFill rotWithShape="1">
          <a:blip r:embed="rId2"/>
          <a:srcRect l="2726" t="3302" r="2515" b="62782"/>
          <a:stretch/>
        </p:blipFill>
        <p:spPr>
          <a:xfrm>
            <a:off x="7141820" y="4214191"/>
            <a:ext cx="5012734" cy="2035543"/>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95CE2A38-3F8B-7D47-9880-7A6F94CE4BF8}"/>
              </a:ext>
            </a:extLst>
          </p:cNvPr>
          <p:cNvPicPr>
            <a:picLocks noChangeAspect="1"/>
          </p:cNvPicPr>
          <p:nvPr/>
        </p:nvPicPr>
        <p:blipFill rotWithShape="1">
          <a:blip r:embed="rId3"/>
          <a:srcRect b="31975"/>
          <a:stretch/>
        </p:blipFill>
        <p:spPr>
          <a:xfrm>
            <a:off x="7222921" y="1540710"/>
            <a:ext cx="4701034" cy="2346747"/>
          </a:xfrm>
          <a:prstGeom prst="rect">
            <a:avLst/>
          </a:prstGeom>
        </p:spPr>
      </p:pic>
    </p:spTree>
    <p:extLst>
      <p:ext uri="{BB962C8B-B14F-4D97-AF65-F5344CB8AC3E}">
        <p14:creationId xmlns:p14="http://schemas.microsoft.com/office/powerpoint/2010/main" val="785825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DA-PPT-Template-051021" id="{D1571680-803F-904E-A208-B3A4BF316AD9}" vid="{F6EF318E-E6CC-964E-BB63-69E1B43B5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CE516E706B8441AAF8D1CD31048E5B" ma:contentTypeVersion="11" ma:contentTypeDescription="Create a new document." ma:contentTypeScope="" ma:versionID="49d361c8683eff39bdcf790a868da15f">
  <xsd:schema xmlns:xsd="http://www.w3.org/2001/XMLSchema" xmlns:xs="http://www.w3.org/2001/XMLSchema" xmlns:p="http://schemas.microsoft.com/office/2006/metadata/properties" xmlns:ns3="579d9f9d-1af6-44d4-bab5-6fcb7eb5d282" xmlns:ns4="236d6b1c-424c-4f62-8c60-7c47d59786a3" targetNamespace="http://schemas.microsoft.com/office/2006/metadata/properties" ma:root="true" ma:fieldsID="d76da5dc86c9bec7d44c23c6b429ad1b" ns3:_="" ns4:_="">
    <xsd:import namespace="579d9f9d-1af6-44d4-bab5-6fcb7eb5d282"/>
    <xsd:import namespace="236d6b1c-424c-4f62-8c60-7c47d59786a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d9f9d-1af6-44d4-bab5-6fcb7eb5d2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6d6b1c-424c-4f62-8c60-7c47d59786a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1BD298-6C88-4AAE-9CA0-27D4A880D4D9}">
  <ds:schemaRefs>
    <ds:schemaRef ds:uri="http://schemas.microsoft.com/sharepoint/v3/contenttype/forms"/>
  </ds:schemaRefs>
</ds:datastoreItem>
</file>

<file path=customXml/itemProps2.xml><?xml version="1.0" encoding="utf-8"?>
<ds:datastoreItem xmlns:ds="http://schemas.openxmlformats.org/officeDocument/2006/customXml" ds:itemID="{2A34A440-6C6A-4A97-8DE9-CCDACA634982}">
  <ds:schemaRefs>
    <ds:schemaRef ds:uri="236d6b1c-424c-4f62-8c60-7c47d59786a3"/>
    <ds:schemaRef ds:uri="http://schemas.microsoft.com/office/2006/metadata/properties"/>
    <ds:schemaRef ds:uri="http://purl.org/dc/terms/"/>
    <ds:schemaRef ds:uri="http://purl.org/dc/elements/1.1/"/>
    <ds:schemaRef ds:uri="http://purl.org/dc/dcmitype/"/>
    <ds:schemaRef ds:uri="http://www.w3.org/XML/1998/namespace"/>
    <ds:schemaRef ds:uri="579d9f9d-1af6-44d4-bab5-6fcb7eb5d282"/>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E5B1C6D-12FD-4B22-9D74-3CFFF98F4C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d9f9d-1af6-44d4-bab5-6fcb7eb5d282"/>
    <ds:schemaRef ds:uri="236d6b1c-424c-4f62-8c60-7c47d5978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NIDA-PPT-Template-051021</Template>
  <TotalTime>3457</TotalTime>
  <Words>671</Words>
  <Application>Microsoft Office PowerPoint</Application>
  <PresentationFormat>Widescreen</PresentationFormat>
  <Paragraphs>155</Paragraphs>
  <Slides>18</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vt:lpstr>
      <vt:lpstr>Arial</vt:lpstr>
      <vt:lpstr>AvenirNext LT Pro Bold</vt:lpstr>
      <vt:lpstr>AvenirNext LT Pro Regular</vt:lpstr>
      <vt:lpstr>Calibri</vt:lpstr>
      <vt:lpstr>GuardianSansGR-Regular</vt:lpstr>
      <vt:lpstr>GuardianSans-Semibold</vt:lpstr>
      <vt:lpstr>Open Sans</vt:lpstr>
      <vt:lpstr>Source Sans Pro</vt:lpstr>
      <vt:lpstr>Times</vt:lpstr>
      <vt:lpstr>Times New Roman</vt:lpstr>
      <vt:lpstr>Wingdings</vt:lpstr>
      <vt:lpstr>Wingdings 3</vt:lpstr>
      <vt:lpstr>Office Theme</vt:lpstr>
      <vt:lpstr>The Stimulant Resurgence:  Prevention and Treatment Efforts</vt:lpstr>
      <vt:lpstr>Evolution of Drivers of Overdose Deaths, All Ages Analgesics  Heroin  Fentanyl    Stimulants</vt:lpstr>
      <vt:lpstr>Age-adjusted Rates Of Drug Overdose Deaths Involving Cocaine and Methamphetamine By Race And Ethnicity: US, 2009–2018</vt:lpstr>
      <vt:lpstr>PowerPoint Presentation</vt:lpstr>
      <vt:lpstr>PowerPoint Presentation</vt:lpstr>
      <vt:lpstr>PowerPoint Presentation</vt:lpstr>
      <vt:lpstr>PowerPoint Presentation</vt:lpstr>
      <vt:lpstr>Drug-involved Overdose Deaths* Continue to Increase</vt:lpstr>
      <vt:lpstr>PowerPoint Presentation</vt:lpstr>
      <vt:lpstr>Treating Cocaine Addiction: Vaccines</vt:lpstr>
      <vt:lpstr>PowerPoint Presentation</vt:lpstr>
      <vt:lpstr>PowerPoint Presentation</vt:lpstr>
      <vt:lpstr>PowerPoint Presentation</vt:lpstr>
      <vt:lpstr>THANK YOU!</vt:lpstr>
      <vt:lpstr>PowerPoint Presentation</vt:lpstr>
      <vt:lpstr>PowerPoint Presentation</vt:lpstr>
      <vt:lpstr>PowerPoint Presentation</vt:lpstr>
      <vt:lpstr>Adolescent Brain Cognitive Development (ABCD) Study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Longer Presentation Title to Be Utilized Here, if Needed</dc:title>
  <dc:subject>NIDA Presentation Template</dc:subject>
  <dc:creator>Rancourt, Anne (NIH/NIDA) [E]</dc:creator>
  <cp:keywords>PowerPoint Template</cp:keywords>
  <cp:lastModifiedBy>Thomas, Linda (NIH/NIDA) [C]</cp:lastModifiedBy>
  <cp:revision>166</cp:revision>
  <dcterms:created xsi:type="dcterms:W3CDTF">2021-05-12T23:54:17Z</dcterms:created>
  <dcterms:modified xsi:type="dcterms:W3CDTF">2021-09-21T16:00:58Z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0x0101001BCE516E706B8441AAF8D1CD31048E5B</vt:lpwstr>
  </property>
</Properties>
</file>