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7"/>
  </p:notesMasterIdLst>
  <p:sldIdLst>
    <p:sldId id="265" r:id="rId5"/>
    <p:sldId id="275" r:id="rId6"/>
    <p:sldId id="267" r:id="rId7"/>
    <p:sldId id="268" r:id="rId8"/>
    <p:sldId id="272" r:id="rId9"/>
    <p:sldId id="274" r:id="rId10"/>
    <p:sldId id="277" r:id="rId11"/>
    <p:sldId id="276" r:id="rId12"/>
    <p:sldId id="270" r:id="rId13"/>
    <p:sldId id="278" r:id="rId14"/>
    <p:sldId id="273" r:id="rId15"/>
    <p:sldId id="27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2" charset="0"/>
        <a:ea typeface="ヒラギノ角ゴ ProN W3" pitchFamily="2" charset="-128"/>
        <a:cs typeface="+mn-cs"/>
        <a:sym typeface="Gill Sans" pitchFamily="2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2" charset="0"/>
        <a:ea typeface="ヒラギノ角ゴ ProN W3" pitchFamily="2" charset="-128"/>
        <a:cs typeface="+mn-cs"/>
        <a:sym typeface="Gill Sans" pitchFamily="2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2" charset="0"/>
        <a:ea typeface="ヒラギノ角ゴ ProN W3" pitchFamily="2" charset="-128"/>
        <a:cs typeface="+mn-cs"/>
        <a:sym typeface="Gill Sans" pitchFamily="2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2" charset="0"/>
        <a:ea typeface="ヒラギノ角ゴ ProN W3" pitchFamily="2" charset="-128"/>
        <a:cs typeface="+mn-cs"/>
        <a:sym typeface="Gill Sans" pitchFamily="2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2" charset="0"/>
        <a:ea typeface="ヒラギノ角ゴ ProN W3" pitchFamily="2" charset="-128"/>
        <a:cs typeface="+mn-cs"/>
        <a:sym typeface="Gill Sans" pitchFamily="2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pitchFamily="2" charset="0"/>
        <a:ea typeface="ヒラギノ角ゴ ProN W3" pitchFamily="2" charset="-128"/>
        <a:cs typeface="+mn-cs"/>
        <a:sym typeface="Gill Sans" pitchFamily="2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pitchFamily="2" charset="0"/>
        <a:ea typeface="ヒラギノ角ゴ ProN W3" pitchFamily="2" charset="-128"/>
        <a:cs typeface="+mn-cs"/>
        <a:sym typeface="Gill Sans" pitchFamily="2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pitchFamily="2" charset="0"/>
        <a:ea typeface="ヒラギノ角ゴ ProN W3" pitchFamily="2" charset="-128"/>
        <a:cs typeface="+mn-cs"/>
        <a:sym typeface="Gill Sans" pitchFamily="2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pitchFamily="2" charset="0"/>
        <a:ea typeface="ヒラギノ角ゴ ProN W3" pitchFamily="2" charset="-128"/>
        <a:cs typeface="+mn-cs"/>
        <a:sym typeface="Gill Sans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900"/>
    <a:srgbClr val="C60C30"/>
    <a:srgbClr val="928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99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76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F6DD20-4ECF-4D73-A0D5-E9F0FB4A71E1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B9B2ED-23CB-4699-BBFA-AF03C33EC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21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3046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38150"/>
            <a:ext cx="8229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 Bold" panose="020B0704020202020204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5625"/>
            <a:ext cx="82296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1028" name="Rectangle 1"/>
          <p:cNvSpPr>
            <a:spLocks/>
          </p:cNvSpPr>
          <p:nvPr userDrawn="1"/>
        </p:nvSpPr>
        <p:spPr bwMode="auto">
          <a:xfrm>
            <a:off x="457200" y="0"/>
            <a:ext cx="8242300" cy="2746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029" name="Rectangle 4"/>
          <p:cNvSpPr>
            <a:spLocks/>
          </p:cNvSpPr>
          <p:nvPr userDrawn="1"/>
        </p:nvSpPr>
        <p:spPr bwMode="auto">
          <a:xfrm>
            <a:off x="444500" y="6356350"/>
            <a:ext cx="1917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eaLnBrk="1" hangingPunct="1">
              <a:defRPr/>
            </a:pPr>
            <a:endParaRPr lang="en-US" altLang="en-US" sz="1200" dirty="0" smtClean="0">
              <a:solidFill>
                <a:srgbClr val="928B8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30" name="Rectangle 5"/>
          <p:cNvSpPr>
            <a:spLocks/>
          </p:cNvSpPr>
          <p:nvPr userDrawn="1"/>
        </p:nvSpPr>
        <p:spPr bwMode="auto">
          <a:xfrm>
            <a:off x="2295525" y="6356350"/>
            <a:ext cx="3733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eaLnBrk="1" hangingPunct="1">
              <a:defRPr/>
            </a:pPr>
            <a:endParaRPr lang="en-US" altLang="en-US" sz="1200" dirty="0" smtClean="0">
              <a:solidFill>
                <a:srgbClr val="928B8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31" name="Line 3"/>
          <p:cNvSpPr>
            <a:spLocks noChangeShapeType="1"/>
          </p:cNvSpPr>
          <p:nvPr userDrawn="1"/>
        </p:nvSpPr>
        <p:spPr bwMode="auto">
          <a:xfrm>
            <a:off x="457200" y="6232525"/>
            <a:ext cx="8229600" cy="1588"/>
          </a:xfrm>
          <a:prstGeom prst="line">
            <a:avLst/>
          </a:prstGeom>
          <a:noFill/>
          <a:ln w="12700">
            <a:solidFill>
              <a:srgbClr val="928B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32" name="Rectangle 5"/>
          <p:cNvSpPr>
            <a:spLocks/>
          </p:cNvSpPr>
          <p:nvPr userDrawn="1"/>
        </p:nvSpPr>
        <p:spPr bwMode="auto">
          <a:xfrm>
            <a:off x="7010400" y="6356350"/>
            <a:ext cx="1676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r" eaLnBrk="1" hangingPunct="1">
              <a:defRPr/>
            </a:pPr>
            <a:fld id="{91E388D9-BA5D-45B5-B34E-CB65C5AC7C12}" type="slidenum">
              <a:rPr lang="en-US" altLang="en-US" sz="1200" smtClean="0">
                <a:solidFill>
                  <a:srgbClr val="928B8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 smtClean="0">
              <a:solidFill>
                <a:srgbClr val="928B8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28B81"/>
          </a:solidFill>
          <a:latin typeface="+mj-lt"/>
          <a:ea typeface="+mj-ea"/>
          <a:cs typeface="+mj-cs"/>
          <a:sym typeface="Arial Bold" panose="020B07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28B81"/>
          </a:solidFill>
          <a:latin typeface="Arial Bold" pitchFamily="-84" charset="0"/>
          <a:ea typeface="ヒラギノ角ゴ ProN W6" pitchFamily="-84" charset="-128"/>
          <a:cs typeface="ヒラギノ角ゴ ProN W6" pitchFamily="-84" charset="-128"/>
          <a:sym typeface="Arial Bold" panose="020B07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28B81"/>
          </a:solidFill>
          <a:latin typeface="Arial Bold" pitchFamily="-84" charset="0"/>
          <a:ea typeface="ヒラギノ角ゴ ProN W6" pitchFamily="-84" charset="-128"/>
          <a:cs typeface="ヒラギノ角ゴ ProN W6" pitchFamily="-84" charset="-128"/>
          <a:sym typeface="Arial Bold" panose="020B07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28B81"/>
          </a:solidFill>
          <a:latin typeface="Arial Bold" pitchFamily="-84" charset="0"/>
          <a:ea typeface="ヒラギノ角ゴ ProN W6" pitchFamily="-84" charset="-128"/>
          <a:cs typeface="ヒラギノ角ゴ ProN W6" pitchFamily="-84" charset="-128"/>
          <a:sym typeface="Arial Bold" panose="020B07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28B81"/>
          </a:solidFill>
          <a:latin typeface="Arial Bold" pitchFamily="-84" charset="0"/>
          <a:ea typeface="ヒラギノ角ゴ ProN W6" pitchFamily="-84" charset="-128"/>
          <a:cs typeface="ヒラギノ角ゴ ProN W6" pitchFamily="-84" charset="-128"/>
          <a:sym typeface="Arial Bold" panose="020B07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928B81"/>
          </a:solidFill>
          <a:latin typeface="Arial Bold" pitchFamily="-84" charset="0"/>
          <a:ea typeface="ヒラギノ角ゴ ProN W6" pitchFamily="-84" charset="-128"/>
          <a:cs typeface="ヒラギノ角ゴ ProN W6" pitchFamily="-84" charset="-128"/>
          <a:sym typeface="Arial Bold" pitchFamily="-8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928B81"/>
          </a:solidFill>
          <a:latin typeface="Arial Bold" pitchFamily="-84" charset="0"/>
          <a:ea typeface="ヒラギノ角ゴ ProN W6" pitchFamily="-84" charset="-128"/>
          <a:cs typeface="ヒラギノ角ゴ ProN W6" pitchFamily="-84" charset="-128"/>
          <a:sym typeface="Arial Bold" pitchFamily="-8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928B81"/>
          </a:solidFill>
          <a:latin typeface="Arial Bold" pitchFamily="-84" charset="0"/>
          <a:ea typeface="ヒラギノ角ゴ ProN W6" pitchFamily="-84" charset="-128"/>
          <a:cs typeface="ヒラギノ角ゴ ProN W6" pitchFamily="-84" charset="-128"/>
          <a:sym typeface="Arial Bold" pitchFamily="-8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928B81"/>
          </a:solidFill>
          <a:latin typeface="Arial Bold" pitchFamily="-84" charset="0"/>
          <a:ea typeface="ヒラギノ角ゴ ProN W6" pitchFamily="-84" charset="-128"/>
          <a:cs typeface="ヒラギノ角ゴ ProN W6" pitchFamily="-84" charset="-128"/>
          <a:sym typeface="Arial Bold" pitchFamily="-8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04850" indent="-285750" algn="l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04900" indent="-228600" algn="l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62100" indent="-228600" algn="l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19300" indent="-228600" algn="l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476500" indent="-228600" algn="l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Arial" pitchFamily="-8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-84" charset="0"/>
        </a:defRPr>
      </a:lvl6pPr>
      <a:lvl7pPr marL="2933700" indent="-228600" algn="l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Arial" pitchFamily="-8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-84" charset="0"/>
        </a:defRPr>
      </a:lvl7pPr>
      <a:lvl8pPr marL="3390900" indent="-228600" algn="l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Arial" pitchFamily="-8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-84" charset="0"/>
        </a:defRPr>
      </a:lvl8pPr>
      <a:lvl9pPr marL="3848100" indent="-228600" algn="l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Arial" pitchFamily="-8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-8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nnemergmed.2020.06.046" TargetMode="External"/><Relationship Id="rId2" Type="http://schemas.openxmlformats.org/officeDocument/2006/relationships/hyperlink" Target="https://doi.org/10.1001/jamapsychiatry.2021.2588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i.org/10.1016/j.drugalcdep.2018.07.039" TargetMode="External"/><Relationship Id="rId4" Type="http://schemas.openxmlformats.org/officeDocument/2006/relationships/hyperlink" Target="https://doi.org/10.1016/j.socscimed.2014.03.02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drugalcdep.2018.08.029" TargetMode="External"/><Relationship Id="rId2" Type="http://schemas.openxmlformats.org/officeDocument/2006/relationships/hyperlink" Target="https://doi.org/10.1016/j.drugalcdep.2020.108384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i.org/10.1016/j.drugpo.2020.103098" TargetMode="External"/><Relationship Id="rId4" Type="http://schemas.openxmlformats.org/officeDocument/2006/relationships/hyperlink" Target="https://doi.org/10.1080/10826084.2021.194961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60C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2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itchFamily="2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itchFamily="2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itchFamily="2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itchFamily="2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itchFamily="2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itchFamily="2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itchFamily="2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itchFamily="2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itchFamily="2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200">
              <a:solidFill>
                <a:srgbClr val="000000"/>
              </a:solidFill>
              <a:latin typeface="Gill Sans" pitchFamily="2" charset="0"/>
              <a:sym typeface="Gill Sans" pitchFamily="2" charset="0"/>
            </a:endParaRPr>
          </a:p>
        </p:txBody>
      </p:sp>
      <p:pic>
        <p:nvPicPr>
          <p:cNvPr id="3075" name="Picture 7" descr="We_are_DPAlliance_Tra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97463"/>
            <a:ext cx="1168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1"/>
          <p:cNvSpPr txBox="1">
            <a:spLocks/>
          </p:cNvSpPr>
          <p:nvPr/>
        </p:nvSpPr>
        <p:spPr bwMode="auto">
          <a:xfrm>
            <a:off x="685800" y="490805"/>
            <a:ext cx="77724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2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itchFamily="2" charset="-128"/>
                <a:sym typeface="Arial" panose="020B0604020202020204" pitchFamily="34" charset="0"/>
              </a:defRPr>
            </a:lvl1pPr>
            <a:lvl2pPr marL="742950" indent="-285750" defTabSz="457200">
              <a:spcBef>
                <a:spcPts val="12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itchFamily="2" charset="-128"/>
                <a:sym typeface="Arial" panose="020B0604020202020204" pitchFamily="34" charset="0"/>
              </a:defRPr>
            </a:lvl2pPr>
            <a:lvl3pPr marL="1143000" indent="-228600" defTabSz="457200">
              <a:spcBef>
                <a:spcPts val="12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itchFamily="2" charset="-128"/>
                <a:sym typeface="Arial" panose="020B0604020202020204" pitchFamily="34" charset="0"/>
              </a:defRPr>
            </a:lvl3pPr>
            <a:lvl4pPr marL="1600200" indent="-228600" defTabSz="457200">
              <a:spcBef>
                <a:spcPts val="12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itchFamily="2" charset="-128"/>
                <a:sym typeface="Arial" panose="020B0604020202020204" pitchFamily="34" charset="0"/>
              </a:defRPr>
            </a:lvl4pPr>
            <a:lvl5pPr marL="2057400" indent="-228600" defTabSz="457200">
              <a:spcBef>
                <a:spcPts val="12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itchFamily="2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itchFamily="2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itchFamily="2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itchFamily="2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itchFamily="2" charset="-128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 smtClean="0">
                <a:solidFill>
                  <a:schemeClr val="bg1"/>
                </a:solidFill>
                <a:latin typeface="Arial Bold" panose="020B0704020202020204" pitchFamily="34" charset="0"/>
                <a:ea typeface="MS PGothic" panose="020B0600070205080204" pitchFamily="34" charset="-128"/>
                <a:sym typeface="Gill Sans" pitchFamily="2" charset="0"/>
              </a:rPr>
              <a:t>Stimulants: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 smtClean="0">
                <a:solidFill>
                  <a:srgbClr val="FFFFFF"/>
                </a:solidFill>
                <a:latin typeface="Arial Bold" panose="020B0704020202020204" pitchFamily="34" charset="0"/>
                <a:ea typeface="MS PGothic" panose="020B0600070205080204" pitchFamily="34" charset="-128"/>
                <a:sym typeface="Gill Sans" pitchFamily="2" charset="0"/>
              </a:rPr>
              <a:t>Evidence and Policy Considerations to </a:t>
            </a:r>
            <a:r>
              <a:rPr lang="en-US" altLang="en-US" sz="4400" b="1" dirty="0" smtClean="0">
                <a:solidFill>
                  <a:srgbClr val="FFFF00"/>
                </a:solidFill>
                <a:latin typeface="Arial Bold" panose="020B0704020202020204" pitchFamily="34" charset="0"/>
                <a:ea typeface="MS PGothic" panose="020B0600070205080204" pitchFamily="34" charset="-128"/>
                <a:sym typeface="Gill Sans" pitchFamily="2" charset="0"/>
              </a:rPr>
              <a:t>Save Lives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Bold" panose="020B0704020202020204" pitchFamily="34" charset="0"/>
                <a:ea typeface="MS PGothic" panose="020B0600070205080204" pitchFamily="34" charset="-128"/>
                <a:sym typeface="Gill Sans" pitchFamily="2" charset="0"/>
              </a:rPr>
              <a:t> in the </a:t>
            </a:r>
            <a:r>
              <a:rPr lang="en-US" altLang="en-US" sz="4400" b="1" dirty="0" smtClean="0">
                <a:solidFill>
                  <a:schemeClr val="bg1"/>
                </a:solidFill>
                <a:latin typeface="Arial Bold" panose="020B0704020202020204" pitchFamily="34" charset="0"/>
                <a:ea typeface="MS PGothic" panose="020B0600070205080204" pitchFamily="34" charset="-128"/>
                <a:sym typeface="Gill Sans" pitchFamily="2" charset="0"/>
              </a:rPr>
              <a:t>Fourth Wave</a:t>
            </a:r>
            <a:endParaRPr lang="en-US" altLang="en-US" sz="4400" b="1" dirty="0">
              <a:solidFill>
                <a:schemeClr val="bg1"/>
              </a:solidFill>
              <a:latin typeface="Arial Bold" panose="020B0704020202020204" pitchFamily="34" charset="0"/>
              <a:ea typeface="MS PGothic" panose="020B0600070205080204" pitchFamily="34" charset="-128"/>
              <a:sym typeface="Gill Sans" pitchFamily="2" charset="0"/>
            </a:endParaRPr>
          </a:p>
        </p:txBody>
      </p:sp>
      <p:sp>
        <p:nvSpPr>
          <p:cNvPr id="3077" name="Subtitle 2"/>
          <p:cNvSpPr txBox="1">
            <a:spLocks/>
          </p:cNvSpPr>
          <p:nvPr/>
        </p:nvSpPr>
        <p:spPr bwMode="auto">
          <a:xfrm>
            <a:off x="685800" y="3505200"/>
            <a:ext cx="64008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2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itchFamily="2" charset="-128"/>
                <a:sym typeface="Arial" panose="020B0604020202020204" pitchFamily="34" charset="0"/>
              </a:defRPr>
            </a:lvl1pPr>
            <a:lvl2pPr marL="742950" indent="-285750" defTabSz="457200">
              <a:spcBef>
                <a:spcPts val="12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itchFamily="2" charset="-128"/>
                <a:sym typeface="Arial" panose="020B0604020202020204" pitchFamily="34" charset="0"/>
              </a:defRPr>
            </a:lvl2pPr>
            <a:lvl3pPr marL="1143000" indent="-228600" defTabSz="457200">
              <a:spcBef>
                <a:spcPts val="12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itchFamily="2" charset="-128"/>
                <a:sym typeface="Arial" panose="020B0604020202020204" pitchFamily="34" charset="0"/>
              </a:defRPr>
            </a:lvl3pPr>
            <a:lvl4pPr marL="1600200" indent="-228600" defTabSz="457200">
              <a:spcBef>
                <a:spcPts val="12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itchFamily="2" charset="-128"/>
                <a:sym typeface="Arial" panose="020B0604020202020204" pitchFamily="34" charset="0"/>
              </a:defRPr>
            </a:lvl4pPr>
            <a:lvl5pPr marL="2057400" indent="-228600" defTabSz="457200">
              <a:spcBef>
                <a:spcPts val="12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itchFamily="2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itchFamily="2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itchFamily="2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itchFamily="2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itchFamily="2" charset="-128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FFFF"/>
                </a:solidFill>
                <a:ea typeface="MS PGothic" panose="020B0600070205080204" pitchFamily="34" charset="-128"/>
                <a:sym typeface="Gill Sans" pitchFamily="2" charset="0"/>
              </a:rPr>
              <a:t>Sheila P. Vakharia PhD MSW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FFFF"/>
                </a:solidFill>
                <a:ea typeface="MS PGothic" panose="020B0600070205080204" pitchFamily="34" charset="-128"/>
                <a:sym typeface="Gill Sans" pitchFamily="2" charset="0"/>
              </a:rPr>
              <a:t>Deputy Director, Department of Research and Academic Engagement</a:t>
            </a:r>
            <a:endParaRPr lang="en-US" altLang="en-US" sz="1800" dirty="0">
              <a:solidFill>
                <a:srgbClr val="FFFFFF"/>
              </a:solidFill>
              <a:ea typeface="MS PGothic" panose="020B0600070205080204" pitchFamily="34" charset="-128"/>
              <a:sym typeface="Gill San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contact with law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Decriminalize drugs;</a:t>
            </a:r>
          </a:p>
          <a:p>
            <a:r>
              <a:rPr lang="en-US" sz="2800" dirty="0" smtClean="0"/>
              <a:t>Explore regulatory models and safe supply models, including medication options;</a:t>
            </a:r>
          </a:p>
          <a:p>
            <a:r>
              <a:rPr lang="en-US" sz="2800" dirty="0" smtClean="0"/>
              <a:t>Divest funding from enforcement towards health-promoting options;</a:t>
            </a:r>
          </a:p>
          <a:p>
            <a:r>
              <a:rPr lang="en-US" sz="2800" dirty="0" smtClean="0"/>
              <a:t>Medical and mental health first responders to emergencies/overdoses; and </a:t>
            </a:r>
          </a:p>
          <a:p>
            <a:r>
              <a:rPr lang="en-US" sz="2800" dirty="0" smtClean="0"/>
              <a:t>Invest in community-building and response to crisis.</a:t>
            </a:r>
          </a:p>
        </p:txBody>
      </p:sp>
    </p:spTree>
    <p:extLst>
      <p:ext uri="{BB962C8B-B14F-4D97-AF65-F5344CB8AC3E}">
        <p14:creationId xmlns:p14="http://schemas.microsoft.com/office/powerpoint/2010/main" val="1170878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30000" dirty="0"/>
              <a:t>1 Han, Beth, Wilson M. Compton, Christopher M. Jones, Emily B. Einstein, and Nora D. Volkow. 2021. “Methamphetamine Use, Methamphetamine Use Disorder, and Associated Overdose Deaths Among US Adults.” JAMA Psychiatry, September. </a:t>
            </a:r>
            <a:r>
              <a:rPr lang="en-US" baseline="30000" dirty="0">
                <a:hlinkClick r:id="rId2"/>
              </a:rPr>
              <a:t>https://doi.org/10.1001/jamapsychiatry.2021.2588</a:t>
            </a:r>
            <a:r>
              <a:rPr lang="en-US" baseline="30000" dirty="0" smtClean="0"/>
              <a:t>.</a:t>
            </a:r>
          </a:p>
          <a:p>
            <a:pPr marL="0" indent="0">
              <a:buNone/>
            </a:pPr>
            <a:r>
              <a:rPr lang="en-US" baseline="30000" dirty="0" smtClean="0"/>
              <a:t>2 </a:t>
            </a:r>
            <a:r>
              <a:rPr lang="en-US" baseline="30000" dirty="0" err="1" smtClean="0"/>
              <a:t>Chawarski</a:t>
            </a:r>
            <a:r>
              <a:rPr lang="en-US" baseline="30000" dirty="0"/>
              <a:t>, Marek C., Kathryn Hawk, E. Jennifer Edelman, Patrick O’Connor, Patricia Owens, </a:t>
            </a:r>
            <a:r>
              <a:rPr lang="en-US" baseline="30000" dirty="0" err="1"/>
              <a:t>Shara</a:t>
            </a:r>
            <a:r>
              <a:rPr lang="en-US" baseline="30000" dirty="0"/>
              <a:t> Martel, Edouard </a:t>
            </a:r>
            <a:r>
              <a:rPr lang="en-US" baseline="30000" dirty="0" err="1"/>
              <a:t>Coupet</a:t>
            </a:r>
            <a:r>
              <a:rPr lang="en-US" baseline="30000" dirty="0"/>
              <a:t>, et al. 2020. “Use of Amphetamine-Type Stimulants Among Emergency Department Patients With Untreated Opioid Use Disorder.” Annals of Emergency Medicine 76 (6): 782–87. </a:t>
            </a:r>
            <a:r>
              <a:rPr lang="en-US" baseline="30000" dirty="0">
                <a:hlinkClick r:id="rId3"/>
              </a:rPr>
              <a:t>https://doi.org/10.1016/j.annemergmed.2020.06.046</a:t>
            </a:r>
            <a:r>
              <a:rPr lang="en-US" baseline="30000" dirty="0" smtClean="0"/>
              <a:t>. </a:t>
            </a:r>
            <a:endParaRPr lang="en-US" baseline="30000" dirty="0"/>
          </a:p>
          <a:p>
            <a:pPr marL="0" indent="0">
              <a:buNone/>
            </a:pPr>
            <a:r>
              <a:rPr lang="en-US" baseline="30000" dirty="0" smtClean="0"/>
              <a:t>3 </a:t>
            </a:r>
            <a:r>
              <a:rPr lang="en-US" baseline="30000" dirty="0"/>
              <a:t>Fast, </a:t>
            </a:r>
            <a:r>
              <a:rPr lang="en-US" baseline="30000" dirty="0" err="1"/>
              <a:t>Danya</a:t>
            </a:r>
            <a:r>
              <a:rPr lang="en-US" baseline="30000" dirty="0"/>
              <a:t>, Thomas Kerr, Evan Wood, and Will Small. 2014. “The Multiple Truths about Crystal Meth among Young People Entrenched in an Urban Drug Scene: A Longitudinal Ethnographic Investigation.” Social Science &amp; Medicine 110 (June): 41–48. </a:t>
            </a:r>
            <a:r>
              <a:rPr lang="en-US" baseline="30000" dirty="0">
                <a:hlinkClick r:id="rId4"/>
              </a:rPr>
              <a:t>https://doi.org/10.1016/j.socscimed.2014.03.029</a:t>
            </a:r>
            <a:r>
              <a:rPr lang="en-US" baseline="30000" dirty="0" smtClean="0"/>
              <a:t>.</a:t>
            </a:r>
          </a:p>
          <a:p>
            <a:pPr marL="0" indent="0">
              <a:buNone/>
            </a:pPr>
            <a:r>
              <a:rPr lang="en-US" baseline="30000" dirty="0"/>
              <a:t>4 Li, Michael J., </a:t>
            </a:r>
            <a:r>
              <a:rPr lang="en-US" baseline="30000" dirty="0" err="1"/>
              <a:t>Chukwuemeka</a:t>
            </a:r>
            <a:r>
              <a:rPr lang="en-US" baseline="30000" dirty="0"/>
              <a:t> N. Okafor, </a:t>
            </a:r>
            <a:r>
              <a:rPr lang="en-US" baseline="30000" dirty="0" err="1"/>
              <a:t>Pamina</a:t>
            </a:r>
            <a:r>
              <a:rPr lang="en-US" baseline="30000" dirty="0"/>
              <a:t> M. </a:t>
            </a:r>
            <a:r>
              <a:rPr lang="en-US" baseline="30000" dirty="0" err="1"/>
              <a:t>Gorbach</a:t>
            </a:r>
            <a:r>
              <a:rPr lang="en-US" baseline="30000" dirty="0"/>
              <a:t>, and Steve Shoptaw. 2018. “Intersecting Burdens: Homophobic Victimization, Unstable Housing, and Methamphetamine Use in a Cohort of Men of Color Who Have Sex with Men.” Drug and Alcohol Dependence 192 (November): 179–85. </a:t>
            </a:r>
            <a:r>
              <a:rPr lang="en-US" baseline="30000" dirty="0">
                <a:hlinkClick r:id="rId5"/>
              </a:rPr>
              <a:t>https://doi.org/10.1016/j.drugalcdep.2018.07.039</a:t>
            </a:r>
            <a:r>
              <a:rPr lang="en-US" baseline="30000" dirty="0" smtClean="0"/>
              <a:t>. </a:t>
            </a:r>
          </a:p>
          <a:p>
            <a:pPr marL="0" indent="0">
              <a:buNone/>
            </a:pPr>
            <a:r>
              <a:rPr lang="en-US" baseline="30000" dirty="0" smtClean="0"/>
              <a:t>5 Han, B. et</a:t>
            </a:r>
            <a:r>
              <a:rPr lang="en-US" baseline="30000" dirty="0"/>
              <a:t> </a:t>
            </a:r>
            <a:r>
              <a:rPr lang="en-US" baseline="30000" dirty="0" smtClean="0"/>
              <a:t>al., 2021</a:t>
            </a:r>
          </a:p>
          <a:p>
            <a:pPr marL="0" indent="0">
              <a:buNone/>
            </a:pPr>
            <a:r>
              <a:rPr lang="en-US" baseline="30000" dirty="0" smtClean="0"/>
              <a:t>6</a:t>
            </a:r>
            <a:r>
              <a:rPr lang="en-US" baseline="30000" dirty="0"/>
              <a:t>  Han, Benjamin H., and Joseph J. </a:t>
            </a:r>
            <a:r>
              <a:rPr lang="en-US" baseline="30000" dirty="0" err="1"/>
              <a:t>Palamar</a:t>
            </a:r>
            <a:r>
              <a:rPr lang="en-US" baseline="30000" dirty="0"/>
              <a:t>. 2021. “</a:t>
            </a:r>
            <a:r>
              <a:rPr lang="en-US" baseline="30000" dirty="0" err="1"/>
              <a:t>Multimorbidity</a:t>
            </a:r>
            <a:r>
              <a:rPr lang="en-US" baseline="30000" dirty="0"/>
              <a:t> Among US Adults Who Use Methamphetamine, 2015–2019.” Journal of General Internal Medicine, June. https://doi.org/10.1007/s11606-021-06910-6.</a:t>
            </a:r>
            <a:endParaRPr lang="en-US" baseline="30000" dirty="0" smtClean="0"/>
          </a:p>
          <a:p>
            <a:pPr marL="0" indent="0">
              <a:buNone/>
            </a:pP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186574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30000" dirty="0"/>
              <a:t>7 Cano, Manuel, and Ying Huang. 2021. “Overdose Deaths Involving Psychostimulants with Abuse Potential, Excluding Cocaine: State-Level Differences and the Role of Opioids.” Drug and Alcohol Dependence 218 (January): 108384. </a:t>
            </a:r>
            <a:r>
              <a:rPr lang="en-US" baseline="30000" dirty="0">
                <a:hlinkClick r:id="rId2"/>
              </a:rPr>
              <a:t>https://doi.org/10.1016/j.drugalcdep.2020.108384</a:t>
            </a:r>
            <a:r>
              <a:rPr lang="en-US" baseline="30000" dirty="0" smtClean="0"/>
              <a:t>.</a:t>
            </a:r>
          </a:p>
          <a:p>
            <a:pPr marL="0" indent="0">
              <a:buNone/>
            </a:pPr>
            <a:r>
              <a:rPr lang="en-US" baseline="30000" dirty="0"/>
              <a:t>8 Ellis, Matthew S., Zachary A. Kasper, and Theodore J. Cicero. 2018. “Twin Epidemics: The Surging Rise of Methamphetamine Use in Chronic Opioid Users.” Drug and Alcohol Dependence 193 (December): 14–20. </a:t>
            </a:r>
            <a:r>
              <a:rPr lang="en-US" baseline="30000" dirty="0">
                <a:hlinkClick r:id="rId3"/>
              </a:rPr>
              <a:t>https://doi.org/10.1016/j.drugalcdep.2018.08.029</a:t>
            </a:r>
            <a:r>
              <a:rPr lang="en-US" baseline="30000" dirty="0" smtClean="0"/>
              <a:t>.</a:t>
            </a:r>
          </a:p>
          <a:p>
            <a:pPr marL="0" indent="0">
              <a:buNone/>
            </a:pPr>
            <a:r>
              <a:rPr lang="en-US" baseline="30000" dirty="0"/>
              <a:t>9 Silverstein, Sydney M., </a:t>
            </a:r>
            <a:r>
              <a:rPr lang="en-US" baseline="30000" dirty="0" err="1"/>
              <a:t>Raminta</a:t>
            </a:r>
            <a:r>
              <a:rPr lang="en-US" baseline="30000" dirty="0"/>
              <a:t> </a:t>
            </a:r>
            <a:r>
              <a:rPr lang="en-US" baseline="30000" dirty="0" err="1"/>
              <a:t>Daniulaityte</a:t>
            </a:r>
            <a:r>
              <a:rPr lang="en-US" baseline="30000" dirty="0"/>
              <a:t>, Kylie Getz, and William </a:t>
            </a:r>
            <a:r>
              <a:rPr lang="en-US" baseline="30000" dirty="0" err="1"/>
              <a:t>Zule</a:t>
            </a:r>
            <a:r>
              <a:rPr lang="en-US" baseline="30000" dirty="0"/>
              <a:t>. 2021. “‘It’s Crazy What Meth Can Help You Do’: Lay Beliefs, Practices, and Experiences of Using Methamphetamine to Self-Treat Symptoms of Opioid Withdrawal.” Substance Use &amp; Misuse 0 (0): 1–10. </a:t>
            </a:r>
            <a:r>
              <a:rPr lang="en-US" baseline="30000" dirty="0">
                <a:hlinkClick r:id="rId4"/>
              </a:rPr>
              <a:t>https://doi.org/10.1080/10826084.2021.1949612</a:t>
            </a:r>
            <a:r>
              <a:rPr lang="en-US" baseline="30000" dirty="0" smtClean="0"/>
              <a:t>.</a:t>
            </a:r>
          </a:p>
          <a:p>
            <a:pPr marL="0" indent="0">
              <a:buNone/>
            </a:pPr>
            <a:r>
              <a:rPr lang="en-US" baseline="30000" dirty="0"/>
              <a:t>10 Lopez, Andrea M., </a:t>
            </a:r>
            <a:r>
              <a:rPr lang="en-US" baseline="30000" dirty="0" err="1"/>
              <a:t>Zena</a:t>
            </a:r>
            <a:r>
              <a:rPr lang="en-US" baseline="30000" dirty="0"/>
              <a:t> </a:t>
            </a:r>
            <a:r>
              <a:rPr lang="en-US" baseline="30000" dirty="0" err="1"/>
              <a:t>Dhatt</a:t>
            </a:r>
            <a:r>
              <a:rPr lang="en-US" baseline="30000" dirty="0"/>
              <a:t>, Mary Howe, </a:t>
            </a:r>
            <a:r>
              <a:rPr lang="en-US" baseline="30000" dirty="0" err="1"/>
              <a:t>Marwa</a:t>
            </a:r>
            <a:r>
              <a:rPr lang="en-US" baseline="30000" dirty="0"/>
              <a:t> Al-Nassir, Amy Billing, Eleanor Artigiani, and Eric D. Wish. 2021. “Co-Use of Methamphetamine and Opioids among People in Treatment in Oregon: A Qualitative Examination of Interrelated Structural, Community, and Individual-Level Factors.” International Journal of Drug Policy 91 (May): 103098. </a:t>
            </a:r>
            <a:r>
              <a:rPr lang="en-US" baseline="30000" dirty="0">
                <a:hlinkClick r:id="rId5"/>
              </a:rPr>
              <a:t>https://doi.org/10.1016/j.drugpo.2020.103098</a:t>
            </a:r>
            <a:r>
              <a:rPr lang="en-US" baseline="30000" dirty="0" smtClean="0"/>
              <a:t>. 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173476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use stimulants for reasons.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78" y="1371600"/>
            <a:ext cx="6849643" cy="4754563"/>
          </a:xfrm>
        </p:spPr>
      </p:pic>
    </p:spTree>
    <p:extLst>
      <p:ext uri="{BB962C8B-B14F-4D97-AF65-F5344CB8AC3E}">
        <p14:creationId xmlns:p14="http://schemas.microsoft.com/office/powerpoint/2010/main" val="3411521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Policy proposals to reduce stimulant-related harms must: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3200" dirty="0" smtClean="0"/>
              <a:t>Address Social Determinants of Health that can exacerbate harms,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3200" dirty="0" smtClean="0"/>
              <a:t>Increase access to health services (incl. harm reduction and treatment), and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3200" dirty="0" smtClean="0"/>
              <a:t>Reduce contact between marginalized people who use stimulants and law enforcement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Determinants of </a:t>
            </a:r>
            <a:r>
              <a:rPr lang="en-US" dirty="0" smtClean="0"/>
              <a:t>Health and Risk Environments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Understanding drivers for use:</a:t>
            </a:r>
          </a:p>
          <a:p>
            <a:r>
              <a:rPr lang="en-US" sz="2800" dirty="0" smtClean="0"/>
              <a:t>Housing instability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Job or income insecurity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Performance-enhancement</a:t>
            </a:r>
            <a:r>
              <a:rPr lang="en-US" sz="2800" baseline="30000" dirty="0"/>
              <a:t>3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Internalized and Institutional Homophobia and transphobia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Lack of health insurance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 and untreated health concerns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92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Solutions for </a:t>
            </a:r>
            <a:r>
              <a:rPr lang="en-US" dirty="0" err="1" smtClean="0"/>
              <a:t>SDoH</a:t>
            </a:r>
            <a:r>
              <a:rPr lang="en-US" dirty="0" smtClean="0"/>
              <a:t> and Risk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Low-threshold housing, including Housing First;</a:t>
            </a:r>
          </a:p>
          <a:p>
            <a:r>
              <a:rPr lang="en-US" sz="2800" dirty="0" smtClean="0"/>
              <a:t>Medicaid expansion in states;</a:t>
            </a:r>
          </a:p>
          <a:p>
            <a:r>
              <a:rPr lang="en-US" sz="2800" dirty="0" smtClean="0"/>
              <a:t>Waive state and federal barriers to SNAP and public benefits;</a:t>
            </a:r>
          </a:p>
          <a:p>
            <a:r>
              <a:rPr lang="en-US" sz="2800" dirty="0" smtClean="0"/>
              <a:t>Decriminalize sex work;</a:t>
            </a:r>
          </a:p>
          <a:p>
            <a:r>
              <a:rPr lang="en-US" sz="2800" dirty="0" smtClean="0"/>
              <a:t>Improved worker protections, paid leave and sick time policies;</a:t>
            </a:r>
          </a:p>
          <a:p>
            <a:r>
              <a:rPr lang="en-US" sz="2800" dirty="0" smtClean="0"/>
              <a:t>Fund LGBTQIA+ programs, centers, services.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131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</a:t>
            </a:r>
            <a:r>
              <a:rPr lang="en-US" dirty="0" smtClean="0"/>
              <a:t>harm reduction </a:t>
            </a:r>
            <a:r>
              <a:rPr lang="en-US" dirty="0"/>
              <a:t>and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sz="6000" b="1" i="1" dirty="0">
                <a:solidFill>
                  <a:srgbClr val="000000"/>
                </a:solidFill>
              </a:rPr>
              <a:t>“Our harm reduction playbook was built around opioids</a:t>
            </a:r>
            <a:r>
              <a:rPr lang="en-US" sz="6000" b="1" i="1" dirty="0" smtClean="0">
                <a:solidFill>
                  <a:srgbClr val="000000"/>
                </a:solidFill>
              </a:rPr>
              <a:t>”</a:t>
            </a:r>
          </a:p>
          <a:p>
            <a:pPr marL="0" lvl="0" indent="0" algn="r">
              <a:buNone/>
            </a:pPr>
            <a:r>
              <a:rPr lang="en-US" sz="1600" dirty="0" err="1">
                <a:solidFill>
                  <a:srgbClr val="000000"/>
                </a:solidFill>
              </a:rPr>
              <a:t>Shilo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Jama</a:t>
            </a:r>
            <a:r>
              <a:rPr lang="en-US" sz="1600" dirty="0">
                <a:solidFill>
                  <a:srgbClr val="000000"/>
                </a:solidFill>
              </a:rPr>
              <a:t>, Executive Director</a:t>
            </a:r>
          </a:p>
          <a:p>
            <a:pPr marL="0" lvl="0" indent="0" algn="r">
              <a:buNone/>
            </a:pPr>
            <a:r>
              <a:rPr lang="en-US" sz="1600" dirty="0">
                <a:solidFill>
                  <a:srgbClr val="000000"/>
                </a:solidFill>
              </a:rPr>
              <a:t> People’s Harm Reduction Alliance</a:t>
            </a:r>
          </a:p>
          <a:p>
            <a:pPr marL="0" lvl="0" indent="0" algn="r">
              <a:buNone/>
            </a:pPr>
            <a:r>
              <a:rPr lang="en-US" sz="1600" dirty="0">
                <a:solidFill>
                  <a:srgbClr val="000000"/>
                </a:solidFill>
              </a:rPr>
              <a:t>Seattle, WA</a:t>
            </a:r>
          </a:p>
          <a:p>
            <a:pPr marL="0" lvl="0" indent="0" algn="ctr">
              <a:buNone/>
            </a:pPr>
            <a:endParaRPr lang="en-US" sz="6000" b="1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2366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461267"/>
            <a:ext cx="4264672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54418"/>
            <a:ext cx="2316480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47569"/>
            <a:ext cx="2286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43000" y="6400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*Thanks to Kat Humphries, Harm Reduction Action Center, Denver CO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9920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harm reduction and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Stimulant-specific resources and support</a:t>
            </a:r>
          </a:p>
          <a:p>
            <a:pPr lvl="1"/>
            <a:r>
              <a:rPr lang="en-US" sz="2800" dirty="0" smtClean="0"/>
              <a:t>“</a:t>
            </a:r>
            <a:r>
              <a:rPr lang="en-US" sz="2800" i="1" dirty="0" smtClean="0"/>
              <a:t>Law of attraction</a:t>
            </a:r>
            <a:r>
              <a:rPr lang="en-US" sz="2800" dirty="0" smtClean="0"/>
              <a:t>” or “</a:t>
            </a:r>
            <a:r>
              <a:rPr lang="en-US" sz="2800" i="1" dirty="0" smtClean="0"/>
              <a:t>if you build it they will come</a:t>
            </a:r>
            <a:r>
              <a:rPr lang="en-US" sz="2800" dirty="0" smtClean="0"/>
              <a:t>”;</a:t>
            </a:r>
          </a:p>
          <a:p>
            <a:pPr lvl="1"/>
            <a:r>
              <a:rPr lang="en-US" sz="2800" dirty="0" smtClean="0"/>
              <a:t>Culturally-specific outreach efforts;</a:t>
            </a:r>
          </a:p>
          <a:p>
            <a:pPr lvl="1"/>
            <a:r>
              <a:rPr lang="en-US" sz="2800" dirty="0" smtClean="0"/>
              <a:t>Overamping education and resources.</a:t>
            </a:r>
            <a:endParaRPr lang="en-US" sz="2800" dirty="0"/>
          </a:p>
          <a:p>
            <a:r>
              <a:rPr lang="en-US" sz="2800" dirty="0" smtClean="0"/>
              <a:t>“Twin epidemics” and the interconnectedness between opioids and stimulants</a:t>
            </a:r>
            <a:r>
              <a:rPr lang="en-US" sz="2800" baseline="30000" dirty="0" smtClean="0"/>
              <a:t>7,8,9,10</a:t>
            </a:r>
          </a:p>
          <a:p>
            <a:pPr lvl="1"/>
            <a:r>
              <a:rPr lang="en-US" sz="2800" dirty="0" err="1" smtClean="0"/>
              <a:t>Underdosing</a:t>
            </a:r>
            <a:r>
              <a:rPr lang="en-US" sz="2800" dirty="0" smtClean="0"/>
              <a:t> and lack of access to MOUDs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4008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for harm reduction and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Decriminalize </a:t>
            </a:r>
            <a:r>
              <a:rPr lang="en-US" dirty="0" smtClean="0"/>
              <a:t>and fund all </a:t>
            </a:r>
            <a:r>
              <a:rPr lang="en-US" dirty="0"/>
              <a:t>drug using and checking </a:t>
            </a:r>
            <a:r>
              <a:rPr lang="en-US" dirty="0" smtClean="0"/>
              <a:t>equipment/supplies;</a:t>
            </a:r>
            <a:endParaRPr lang="en-US" dirty="0"/>
          </a:p>
          <a:p>
            <a:pPr lvl="1">
              <a:buFontTx/>
              <a:buChar char="-"/>
            </a:pPr>
            <a:r>
              <a:rPr lang="en-US" sz="1800" dirty="0"/>
              <a:t>Safer injecting </a:t>
            </a:r>
            <a:r>
              <a:rPr lang="en-US" sz="1800" dirty="0" smtClean="0"/>
              <a:t>equipment; Safer </a:t>
            </a:r>
            <a:r>
              <a:rPr lang="en-US" sz="1800" dirty="0"/>
              <a:t>smoking </a:t>
            </a:r>
            <a:r>
              <a:rPr lang="en-US" sz="1800" dirty="0" smtClean="0"/>
              <a:t>equipment; Drug-checking </a:t>
            </a:r>
            <a:r>
              <a:rPr lang="en-US" sz="1800" dirty="0"/>
              <a:t>equipment </a:t>
            </a:r>
          </a:p>
          <a:p>
            <a:r>
              <a:rPr lang="en-US" dirty="0" smtClean="0"/>
              <a:t>Overdose Prevention Centers;</a:t>
            </a:r>
          </a:p>
          <a:p>
            <a:r>
              <a:rPr lang="en-US" dirty="0" smtClean="0"/>
              <a:t>Insurance reimbursement for Contingency Management;</a:t>
            </a:r>
          </a:p>
          <a:p>
            <a:r>
              <a:rPr lang="en-US" dirty="0" smtClean="0"/>
              <a:t>Explore safe supply and medications;</a:t>
            </a:r>
          </a:p>
          <a:p>
            <a:r>
              <a:rPr lang="en-US" dirty="0" smtClean="0"/>
              <a:t>Over-the-counter naloxone;</a:t>
            </a:r>
          </a:p>
          <a:p>
            <a:r>
              <a:rPr lang="en-US" dirty="0" smtClean="0"/>
              <a:t>Decriminalize diverted MOUD;</a:t>
            </a:r>
          </a:p>
          <a:p>
            <a:r>
              <a:rPr lang="en-US" dirty="0" smtClean="0"/>
              <a:t>X-the-X and expand mobile and pharmacy-dispensed methadone;</a:t>
            </a:r>
          </a:p>
          <a:p>
            <a:r>
              <a:rPr lang="en-US" dirty="0" smtClean="0"/>
              <a:t>Fund stimulant-specific research.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21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- 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60C3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FAAAD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84" charset="0"/>
            <a:ea typeface="ヒラギノ角ゴ ProN W3" pitchFamily="-84" charset="-128"/>
            <a:cs typeface="ヒラギノ角ゴ ProN W3" pitchFamily="-84" charset="-128"/>
            <a:sym typeface="Gill Sans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84" charset="0"/>
            <a:ea typeface="ヒラギノ角ゴ ProN W3" pitchFamily="-84" charset="-128"/>
            <a:cs typeface="ヒラギノ角ゴ ProN W3" pitchFamily="-84" charset="-128"/>
            <a:sym typeface="Gill Sans" pitchFamily="-84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8E5FE69395A54E8E30952F538E6D84" ma:contentTypeVersion="14" ma:contentTypeDescription="Create a new document." ma:contentTypeScope="" ma:versionID="906ecfe1018375a5e33fcdd4ee154a60">
  <xsd:schema xmlns:xsd="http://www.w3.org/2001/XMLSchema" xmlns:xs="http://www.w3.org/2001/XMLSchema" xmlns:p="http://schemas.microsoft.com/office/2006/metadata/properties" xmlns:ns3="bb77d4fe-11c1-4bb8-903c-f1b94118e3c2" xmlns:ns4="2c1afd21-5d42-4d8f-b5e4-2f36a90a5642" targetNamespace="http://schemas.microsoft.com/office/2006/metadata/properties" ma:root="true" ma:fieldsID="05eb7cc8b8e05a744f98f7117d39461d" ns3:_="" ns4:_="">
    <xsd:import namespace="bb77d4fe-11c1-4bb8-903c-f1b94118e3c2"/>
    <xsd:import namespace="2c1afd21-5d42-4d8f-b5e4-2f36a90a564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77d4fe-11c1-4bb8-903c-f1b94118e3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afd21-5d42-4d8f-b5e4-2f36a90a564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03F999-709F-439E-B58C-440636515A5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c1afd21-5d42-4d8f-b5e4-2f36a90a5642"/>
    <ds:schemaRef ds:uri="bb77d4fe-11c1-4bb8-903c-f1b94118e3c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45DB534-076C-4D34-A95D-662EBACB43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8A276B-7E9F-43CD-908F-9FAD957137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77d4fe-11c1-4bb8-903c-f1b94118e3c2"/>
    <ds:schemaRef ds:uri="2c1afd21-5d42-4d8f-b5e4-2f36a90a56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Pages>0</Pages>
  <Words>869</Words>
  <Characters>0</Characters>
  <Application>Microsoft Office PowerPoint</Application>
  <PresentationFormat>On-screen Show (4:3)</PresentationFormat>
  <Lines>0</Lines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MS PGothic</vt:lpstr>
      <vt:lpstr>Arial</vt:lpstr>
      <vt:lpstr>Arial Bold</vt:lpstr>
      <vt:lpstr>Calibri</vt:lpstr>
      <vt:lpstr>Gill Sans</vt:lpstr>
      <vt:lpstr>ヒラギノ角ゴ ProN W3</vt:lpstr>
      <vt:lpstr>ヒラギノ角ゴ ProN W6</vt:lpstr>
      <vt:lpstr>Default - Title and Content</vt:lpstr>
      <vt:lpstr>PowerPoint Presentation</vt:lpstr>
      <vt:lpstr>People use stimulants for reasons.</vt:lpstr>
      <vt:lpstr>Policy proposals to reduce stimulant-related harms must:</vt:lpstr>
      <vt:lpstr>Social Determinants of Health and Risk Environments </vt:lpstr>
      <vt:lpstr>Policy Solutions for SDoH and Risk Environments</vt:lpstr>
      <vt:lpstr>Access to harm reduction and treatment</vt:lpstr>
      <vt:lpstr>PowerPoint Presentation</vt:lpstr>
      <vt:lpstr>Access to harm reduction and treatment</vt:lpstr>
      <vt:lpstr>Policies for harm reduction and treatment</vt:lpstr>
      <vt:lpstr>Reduce contact with law enforcement</vt:lpstr>
      <vt:lpstr>References: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title of presentation here. Key words can be highlighted in yellow.</dc:title>
  <dc:subject/>
  <dc:creator>Meghan Still</dc:creator>
  <cp:keywords/>
  <dc:description/>
  <cp:lastModifiedBy>Sheila Vakharia</cp:lastModifiedBy>
  <cp:revision>25</cp:revision>
  <dcterms:created xsi:type="dcterms:W3CDTF">2010-09-09T20:12:03Z</dcterms:created>
  <dcterms:modified xsi:type="dcterms:W3CDTF">2021-09-27T20:52:48Z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0x0101001D8E5FE69395A54E8E30952F538E6D84</vt:lpwstr>
  </property>
</Properties>
</file>