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92" r:id="rId2"/>
  </p:sldMasterIdLst>
  <p:notesMasterIdLst>
    <p:notesMasterId r:id="rId21"/>
  </p:notesMasterIdLst>
  <p:handoutMasterIdLst>
    <p:handoutMasterId r:id="rId22"/>
  </p:handoutMasterIdLst>
  <p:sldIdLst>
    <p:sldId id="312" r:id="rId3"/>
    <p:sldId id="340" r:id="rId4"/>
    <p:sldId id="334" r:id="rId5"/>
    <p:sldId id="337" r:id="rId6"/>
    <p:sldId id="330" r:id="rId7"/>
    <p:sldId id="322" r:id="rId8"/>
    <p:sldId id="338" r:id="rId9"/>
    <p:sldId id="320" r:id="rId10"/>
    <p:sldId id="335" r:id="rId11"/>
    <p:sldId id="339" r:id="rId12"/>
    <p:sldId id="319" r:id="rId13"/>
    <p:sldId id="323" r:id="rId14"/>
    <p:sldId id="331" r:id="rId15"/>
    <p:sldId id="336" r:id="rId16"/>
    <p:sldId id="326" r:id="rId17"/>
    <p:sldId id="332" r:id="rId18"/>
    <p:sldId id="327" r:id="rId19"/>
    <p:sldId id="329"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E3AC2B-83E5-3843-B012-0FC07C37E237}">
          <p14:sldIdLst>
            <p14:sldId id="312"/>
            <p14:sldId id="340"/>
            <p14:sldId id="334"/>
            <p14:sldId id="337"/>
            <p14:sldId id="330"/>
            <p14:sldId id="322"/>
            <p14:sldId id="338"/>
            <p14:sldId id="320"/>
            <p14:sldId id="335"/>
            <p14:sldId id="339"/>
            <p14:sldId id="319"/>
            <p14:sldId id="323"/>
            <p14:sldId id="331"/>
            <p14:sldId id="336"/>
            <p14:sldId id="326"/>
            <p14:sldId id="332"/>
            <p14:sldId id="327"/>
            <p14:sldId id="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AB8"/>
    <a:srgbClr val="DE5C04"/>
    <a:srgbClr val="00A3E5"/>
    <a:srgbClr val="DF4703"/>
    <a:srgbClr val="F33F02"/>
    <a:srgbClr val="F25D34"/>
    <a:srgbClr val="F79D22"/>
    <a:srgbClr val="F7921D"/>
    <a:srgbClr val="60B94D"/>
    <a:srgbClr val="F79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3"/>
    <p:restoredTop sz="71197"/>
  </p:normalViewPr>
  <p:slideViewPr>
    <p:cSldViewPr snapToGrid="0" snapToObjects="1">
      <p:cViewPr varScale="1">
        <p:scale>
          <a:sx n="86" d="100"/>
          <a:sy n="86" d="100"/>
        </p:scale>
        <p:origin x="1568"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Factors associated with follow-up attendance within 30 days of ED discharge for substance use related diagnosis</c:v>
                </c:pt>
              </c:strCache>
            </c:strRef>
          </c:tx>
          <c:spPr>
            <a:noFill/>
            <a:ln>
              <a:noFill/>
            </a:ln>
            <a:effectLst/>
          </c:spPr>
          <c:invertIfNegative val="0"/>
          <c:cat>
            <c:strRef>
              <c:f>Sheet1!$A$2:$A$7</c:f>
              <c:strCache>
                <c:ptCount val="6"/>
                <c:pt idx="0">
                  <c:v>Male</c:v>
                </c:pt>
                <c:pt idx="1">
                  <c:v>PCP</c:v>
                </c:pt>
                <c:pt idx="2">
                  <c:v>Meds given</c:v>
                </c:pt>
                <c:pt idx="3">
                  <c:v>Unknown race</c:v>
                </c:pt>
                <c:pt idx="4">
                  <c:v>Opioids</c:v>
                </c:pt>
                <c:pt idx="5">
                  <c:v>SUN</c:v>
                </c:pt>
              </c:strCache>
            </c:strRef>
          </c:cat>
          <c:val>
            <c:numRef>
              <c:f>Sheet1!$B$2:$B$7</c:f>
              <c:numCache>
                <c:formatCode>General</c:formatCode>
                <c:ptCount val="6"/>
                <c:pt idx="0">
                  <c:v>0.5</c:v>
                </c:pt>
                <c:pt idx="1">
                  <c:v>2.2999999999999998</c:v>
                </c:pt>
                <c:pt idx="2">
                  <c:v>2.1</c:v>
                </c:pt>
                <c:pt idx="3">
                  <c:v>2.2999999999999998</c:v>
                </c:pt>
                <c:pt idx="4">
                  <c:v>3</c:v>
                </c:pt>
                <c:pt idx="5">
                  <c:v>3.7</c:v>
                </c:pt>
              </c:numCache>
            </c:numRef>
          </c:val>
          <c:extLst>
            <c:ext xmlns:c16="http://schemas.microsoft.com/office/drawing/2014/chart" uri="{C3380CC4-5D6E-409C-BE32-E72D297353CC}">
              <c16:uniqueId val="{00000000-7B61-8C4F-9A68-EE98EC3C9DCD}"/>
            </c:ext>
          </c:extLst>
        </c:ser>
        <c:dLbls>
          <c:showLegendKey val="0"/>
          <c:showVal val="0"/>
          <c:showCatName val="0"/>
          <c:showSerName val="0"/>
          <c:showPercent val="0"/>
          <c:showBubbleSize val="0"/>
        </c:dLbls>
        <c:gapWidth val="219"/>
        <c:axId val="1720533824"/>
        <c:axId val="1719606624"/>
      </c:barChart>
      <c:scatterChart>
        <c:scatterStyle val="lineMarker"/>
        <c:varyColors val="0"/>
        <c:ser>
          <c:idx val="1"/>
          <c:order val="1"/>
          <c:spPr>
            <a:ln w="25400" cap="rnd">
              <a:noFill/>
              <a:round/>
            </a:ln>
            <a:effectLst/>
          </c:spPr>
          <c:marker>
            <c:symbol val="diamond"/>
            <c:size val="5"/>
            <c:spPr>
              <a:solidFill>
                <a:srgbClr val="0E5AB8"/>
              </a:solidFill>
              <a:ln w="50800">
                <a:solidFill>
                  <a:srgbClr val="0E5AB8"/>
                </a:solidFill>
              </a:ln>
              <a:effectLst/>
            </c:spPr>
          </c:marker>
          <c:errBars>
            <c:errDir val="x"/>
            <c:errBarType val="both"/>
            <c:errValType val="cust"/>
            <c:noEndCap val="0"/>
            <c:plus>
              <c:numRef>
                <c:f>Sheet1!$G$2:$G$7</c:f>
                <c:numCache>
                  <c:formatCode>General</c:formatCode>
                  <c:ptCount val="6"/>
                  <c:pt idx="0">
                    <c:v>0.30000000000000004</c:v>
                  </c:pt>
                  <c:pt idx="1">
                    <c:v>0.90000000000000036</c:v>
                  </c:pt>
                  <c:pt idx="2">
                    <c:v>1</c:v>
                  </c:pt>
                  <c:pt idx="3">
                    <c:v>1.5</c:v>
                  </c:pt>
                  <c:pt idx="4">
                    <c:v>1.4000000000000004</c:v>
                  </c:pt>
                  <c:pt idx="5">
                    <c:v>2.0999999999999996</c:v>
                  </c:pt>
                </c:numCache>
              </c:numRef>
            </c:plus>
            <c:minus>
              <c:numRef>
                <c:f>Sheet1!$F$2:$F$7</c:f>
                <c:numCache>
                  <c:formatCode>General</c:formatCode>
                  <c:ptCount val="6"/>
                  <c:pt idx="0">
                    <c:v>9.9999999999999978E-2</c:v>
                  </c:pt>
                  <c:pt idx="1">
                    <c:v>0.69999999999999973</c:v>
                  </c:pt>
                  <c:pt idx="2">
                    <c:v>0.70000000000000018</c:v>
                  </c:pt>
                  <c:pt idx="3">
                    <c:v>0.99999999999999978</c:v>
                  </c:pt>
                  <c:pt idx="4">
                    <c:v>1</c:v>
                  </c:pt>
                  <c:pt idx="5">
                    <c:v>1.3000000000000003</c:v>
                  </c:pt>
                </c:numCache>
              </c:numRef>
            </c:minus>
            <c:spPr>
              <a:noFill/>
              <a:ln w="38100" cap="flat" cmpd="sng" algn="ctr">
                <a:solidFill>
                  <a:srgbClr val="0E5AB8"/>
                </a:solidFill>
                <a:round/>
              </a:ln>
              <a:effectLst/>
            </c:spPr>
          </c:errBars>
          <c:xVal>
            <c:numRef>
              <c:f>Sheet1!$B$2:$B$7</c:f>
              <c:numCache>
                <c:formatCode>General</c:formatCode>
                <c:ptCount val="6"/>
                <c:pt idx="0">
                  <c:v>0.5</c:v>
                </c:pt>
                <c:pt idx="1">
                  <c:v>2.2999999999999998</c:v>
                </c:pt>
                <c:pt idx="2">
                  <c:v>2.1</c:v>
                </c:pt>
                <c:pt idx="3">
                  <c:v>2.2999999999999998</c:v>
                </c:pt>
                <c:pt idx="4">
                  <c:v>3</c:v>
                </c:pt>
                <c:pt idx="5">
                  <c:v>3.7</c:v>
                </c:pt>
              </c:numCache>
            </c:numRef>
          </c:xVal>
          <c:yVal>
            <c:numRef>
              <c:f>Sheet1!$H$2:$H$7</c:f>
              <c:numCache>
                <c:formatCode>General</c:formatCode>
                <c:ptCount val="6"/>
                <c:pt idx="0">
                  <c:v>0.5</c:v>
                </c:pt>
                <c:pt idx="1">
                  <c:v>1.5</c:v>
                </c:pt>
                <c:pt idx="2">
                  <c:v>2.5</c:v>
                </c:pt>
                <c:pt idx="3">
                  <c:v>3.5</c:v>
                </c:pt>
                <c:pt idx="4">
                  <c:v>4.5</c:v>
                </c:pt>
                <c:pt idx="5">
                  <c:v>5.5</c:v>
                </c:pt>
              </c:numCache>
            </c:numRef>
          </c:yVal>
          <c:smooth val="0"/>
          <c:extLst>
            <c:ext xmlns:c16="http://schemas.microsoft.com/office/drawing/2014/chart" uri="{C3380CC4-5D6E-409C-BE32-E72D297353CC}">
              <c16:uniqueId val="{00000003-7B61-8C4F-9A68-EE98EC3C9DCD}"/>
            </c:ext>
          </c:extLst>
        </c:ser>
        <c:dLbls>
          <c:showLegendKey val="0"/>
          <c:showVal val="0"/>
          <c:showCatName val="0"/>
          <c:showSerName val="0"/>
          <c:showPercent val="0"/>
          <c:showBubbleSize val="0"/>
        </c:dLbls>
        <c:axId val="1712919584"/>
        <c:axId val="1712917936"/>
      </c:scatterChart>
      <c:catAx>
        <c:axId val="1720533824"/>
        <c:scaling>
          <c:orientation val="minMax"/>
        </c:scaling>
        <c:delete val="0"/>
        <c:axPos val="l"/>
        <c:majorGridlines>
          <c:spPr>
            <a:ln w="9525" cap="flat" cmpd="sng" algn="ctr">
              <a:noFill/>
              <a:round/>
            </a:ln>
            <a:effectLst/>
          </c:spPr>
        </c:majorGridlines>
        <c:numFmt formatCode="General" sourceLinked="1"/>
        <c:majorTickMark val="none"/>
        <c:minorTickMark val="none"/>
        <c:tickLblPos val="low"/>
        <c:spPr>
          <a:noFill/>
          <a:ln w="19050" cap="flat" cmpd="sng" algn="ctr">
            <a:solidFill>
              <a:schemeClr val="tx1"/>
            </a:solidFill>
            <a:prstDash val="dash"/>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19606624"/>
        <c:crossesAt val="1"/>
        <c:auto val="1"/>
        <c:lblAlgn val="ctr"/>
        <c:lblOffset val="100"/>
        <c:noMultiLvlLbl val="0"/>
      </c:catAx>
      <c:valAx>
        <c:axId val="1719606624"/>
        <c:scaling>
          <c:orientation val="minMax"/>
          <c:max val="6"/>
          <c:min val="0"/>
        </c:scaling>
        <c:delete val="0"/>
        <c:axPos val="b"/>
        <c:majorGridlines>
          <c:spPr>
            <a:ln w="9525" cap="flat" cmpd="sng" algn="ctr">
              <a:noFill/>
              <a:round/>
            </a:ln>
            <a:effectLst/>
          </c:spPr>
        </c:majorGridlines>
        <c:title>
          <c:tx>
            <c:rich>
              <a:bodyPr rot="0" spcFirstLastPara="1" vertOverflow="ellipsis" vert="horz" wrap="square" anchor="b" anchorCtr="0"/>
              <a:lstStyle/>
              <a:p>
                <a:pPr>
                  <a:defRPr sz="1600" b="0" i="0" u="none" strike="noStrike" kern="1200" baseline="0">
                    <a:solidFill>
                      <a:schemeClr val="tx1">
                        <a:lumMod val="65000"/>
                        <a:lumOff val="35000"/>
                      </a:schemeClr>
                    </a:solidFill>
                    <a:latin typeface="+mn-lt"/>
                    <a:ea typeface="+mn-ea"/>
                    <a:cs typeface="+mn-cs"/>
                  </a:defRPr>
                </a:pPr>
                <a:r>
                  <a:rPr lang="en-US" dirty="0"/>
                  <a:t>Adjusted Odds Ratio (95% CI)</a:t>
                </a:r>
              </a:p>
            </c:rich>
          </c:tx>
          <c:overlay val="0"/>
          <c:spPr>
            <a:noFill/>
            <a:ln>
              <a:noFill/>
            </a:ln>
            <a:effectLst/>
          </c:spPr>
          <c:txPr>
            <a:bodyPr rot="0" spcFirstLastPara="1" vertOverflow="ellipsis" vert="horz" wrap="square" anchor="b" anchorCtr="0"/>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solidFill>
            <a:schemeClr val="bg1"/>
          </a:solidFill>
          <a:ln w="12700">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20533824"/>
        <c:crosses val="autoZero"/>
        <c:crossBetween val="between"/>
      </c:valAx>
      <c:valAx>
        <c:axId val="1712917936"/>
        <c:scaling>
          <c:orientation val="minMax"/>
          <c:max val="6"/>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12919584"/>
        <c:crosses val="max"/>
        <c:crossBetween val="midCat"/>
      </c:valAx>
      <c:valAx>
        <c:axId val="1712919584"/>
        <c:scaling>
          <c:orientation val="minMax"/>
        </c:scaling>
        <c:delete val="1"/>
        <c:axPos val="b"/>
        <c:numFmt formatCode="General" sourceLinked="1"/>
        <c:majorTickMark val="out"/>
        <c:minorTickMark val="none"/>
        <c:tickLblPos val="nextTo"/>
        <c:crossAx val="17129179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066B5-8B92-534B-925A-C5F89597EDE6}" type="datetimeFigureOut">
              <a:rPr lang="en-US" smtClean="0"/>
              <a:t>11/10/22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51F0C-5D1F-B749-8D31-61A68B0CFBF4}" type="slidenum">
              <a:rPr lang="en-US" smtClean="0"/>
              <a:t>‹#›</a:t>
            </a:fld>
            <a:endParaRPr lang="en-US"/>
          </a:p>
        </p:txBody>
      </p:sp>
    </p:spTree>
    <p:extLst>
      <p:ext uri="{BB962C8B-B14F-4D97-AF65-F5344CB8AC3E}">
        <p14:creationId xmlns:p14="http://schemas.microsoft.com/office/powerpoint/2010/main" val="68219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648D8-BF9C-B347-A82E-CE36CE0F581D}" type="datetimeFigureOut">
              <a:rPr lang="en-US" smtClean="0"/>
              <a:t>11/10/22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E3500-0A5E-3C40-8807-AB5005A241DB}" type="slidenum">
              <a:rPr lang="en-US" smtClean="0"/>
              <a:t>‹#›</a:t>
            </a:fld>
            <a:endParaRPr lang="en-US"/>
          </a:p>
        </p:txBody>
      </p:sp>
    </p:spTree>
    <p:extLst>
      <p:ext uri="{BB962C8B-B14F-4D97-AF65-F5344CB8AC3E}">
        <p14:creationId xmlns:p14="http://schemas.microsoft.com/office/powerpoint/2010/main" val="197329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1</a:t>
            </a:fld>
            <a:endParaRPr lang="en-US"/>
          </a:p>
        </p:txBody>
      </p:sp>
    </p:spTree>
    <p:extLst>
      <p:ext uri="{BB962C8B-B14F-4D97-AF65-F5344CB8AC3E}">
        <p14:creationId xmlns:p14="http://schemas.microsoft.com/office/powerpoint/2010/main" val="3418095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Overall, 60/119 (50.4%) of patients who had SUN consults attended follow up within 30 days after ED discharge, compared with 192/1,228 (15.9%) of without SUN consults (difference in proportions: 34.5%, 95% confidence interval [CI]: 25.3-43.8%, p&lt;0.001)</a:t>
            </a:r>
          </a:p>
          <a:p>
            <a:endParaRPr lang="en-US" sz="1800" b="0" i="0" u="none" strike="noStrike" dirty="0">
              <a:solidFill>
                <a:srgbClr val="000000"/>
              </a:solidFill>
              <a:effectLst/>
              <a:latin typeface="Arial" panose="020B0604020202020204" pitchFamily="34" charset="0"/>
            </a:endParaRPr>
          </a:p>
          <a:p>
            <a:pPr>
              <a:spcAft>
                <a:spcPts val="1800"/>
              </a:spcAft>
            </a:pPr>
            <a:r>
              <a:rPr lang="en-US" dirty="0"/>
              <a:t>35.7% difference overall at 7 days post-discharge</a:t>
            </a:r>
          </a:p>
          <a:p>
            <a:pPr>
              <a:spcAft>
                <a:spcPts val="1800"/>
              </a:spcAft>
            </a:pPr>
            <a:r>
              <a:rPr lang="en-US" dirty="0"/>
              <a:t>34.5% difference overall at 30 days post-discharge</a:t>
            </a:r>
          </a:p>
          <a:p>
            <a:pPr>
              <a:spcAft>
                <a:spcPts val="1800"/>
              </a:spcAft>
            </a:pPr>
            <a:r>
              <a:rPr lang="en-US" dirty="0"/>
              <a:t>Largest difference with alcohol </a:t>
            </a:r>
            <a:r>
              <a:rPr lang="en-US" dirty="0" err="1"/>
              <a:t>dxs</a:t>
            </a:r>
            <a:endParaRPr lang="en-US" dirty="0"/>
          </a:p>
          <a:p>
            <a:pPr>
              <a:spcAft>
                <a:spcPts val="1800"/>
              </a:spcAft>
            </a:pPr>
            <a:r>
              <a:rPr lang="en-US" dirty="0"/>
              <a:t>Opioids: 21.9% difference</a:t>
            </a:r>
          </a:p>
          <a:p>
            <a:pPr>
              <a:spcAft>
                <a:spcPts val="1800"/>
              </a:spcAft>
            </a:pPr>
            <a:r>
              <a:rPr lang="en-US" dirty="0"/>
              <a:t>Not significantly different for methamphetamine </a:t>
            </a:r>
            <a:r>
              <a:rPr lang="en-US" dirty="0" err="1"/>
              <a:t>dxs</a:t>
            </a:r>
            <a:endParaRPr lang="en-US" dirty="0"/>
          </a:p>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11</a:t>
            </a:fld>
            <a:endParaRPr lang="en-US"/>
          </a:p>
        </p:txBody>
      </p:sp>
    </p:spTree>
    <p:extLst>
      <p:ext uri="{BB962C8B-B14F-4D97-AF65-F5344CB8AC3E}">
        <p14:creationId xmlns:p14="http://schemas.microsoft.com/office/powerpoint/2010/main" val="20032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We pre-speciﬁed the regression model to contain follow up at 30 days as the dependent variable, with the following predictor variables: race and ethnicity, age, gender, assigned primary care provider, substance use diagnosis category (opioids, alcohol, methamphetamine, cocaine), homelessness, ED site, SUN consult, medications for addiction treatment administered in the ED, and medications for addiction treatment prescribed at ED discharge. </a:t>
            </a:r>
          </a:p>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12</a:t>
            </a:fld>
            <a:endParaRPr lang="en-US"/>
          </a:p>
        </p:txBody>
      </p:sp>
    </p:spTree>
    <p:extLst>
      <p:ext uri="{BB962C8B-B14F-4D97-AF65-F5344CB8AC3E}">
        <p14:creationId xmlns:p14="http://schemas.microsoft.com/office/powerpoint/2010/main" val="172535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13</a:t>
            </a:fld>
            <a:endParaRPr lang="en-US"/>
          </a:p>
        </p:txBody>
      </p:sp>
    </p:spTree>
    <p:extLst>
      <p:ext uri="{BB962C8B-B14F-4D97-AF65-F5344CB8AC3E}">
        <p14:creationId xmlns:p14="http://schemas.microsoft.com/office/powerpoint/2010/main" val="4122476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14</a:t>
            </a:fld>
            <a:endParaRPr lang="en-US"/>
          </a:p>
        </p:txBody>
      </p:sp>
    </p:spTree>
    <p:extLst>
      <p:ext uri="{BB962C8B-B14F-4D97-AF65-F5344CB8AC3E}">
        <p14:creationId xmlns:p14="http://schemas.microsoft.com/office/powerpoint/2010/main" val="2906463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15</a:t>
            </a:fld>
            <a:endParaRPr lang="en-US"/>
          </a:p>
        </p:txBody>
      </p:sp>
    </p:spTree>
    <p:extLst>
      <p:ext uri="{BB962C8B-B14F-4D97-AF65-F5344CB8AC3E}">
        <p14:creationId xmlns:p14="http://schemas.microsoft.com/office/powerpoint/2010/main" val="378212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17</a:t>
            </a:fld>
            <a:endParaRPr lang="en-US"/>
          </a:p>
        </p:txBody>
      </p:sp>
    </p:spTree>
    <p:extLst>
      <p:ext uri="{BB962C8B-B14F-4D97-AF65-F5344CB8AC3E}">
        <p14:creationId xmlns:p14="http://schemas.microsoft.com/office/powerpoint/2010/main" val="395798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2</a:t>
            </a:fld>
            <a:endParaRPr lang="en-US"/>
          </a:p>
        </p:txBody>
      </p:sp>
    </p:spTree>
    <p:extLst>
      <p:ext uri="{BB962C8B-B14F-4D97-AF65-F5344CB8AC3E}">
        <p14:creationId xmlns:p14="http://schemas.microsoft.com/office/powerpoint/2010/main" val="94470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3</a:t>
            </a:fld>
            <a:endParaRPr lang="en-US"/>
          </a:p>
        </p:txBody>
      </p:sp>
    </p:spTree>
    <p:extLst>
      <p:ext uri="{BB962C8B-B14F-4D97-AF65-F5344CB8AC3E}">
        <p14:creationId xmlns:p14="http://schemas.microsoft.com/office/powerpoint/2010/main" val="86632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an implementation study and we follow the STAR-I guidelines for reporting implementation research. </a:t>
            </a:r>
          </a:p>
        </p:txBody>
      </p:sp>
      <p:sp>
        <p:nvSpPr>
          <p:cNvPr id="4" name="Slide Number Placeholder 3"/>
          <p:cNvSpPr>
            <a:spLocks noGrp="1"/>
          </p:cNvSpPr>
          <p:nvPr>
            <p:ph type="sldNum" sz="quarter" idx="5"/>
          </p:nvPr>
        </p:nvSpPr>
        <p:spPr/>
        <p:txBody>
          <a:bodyPr/>
          <a:lstStyle/>
          <a:p>
            <a:fld id="{648E3500-0A5E-3C40-8807-AB5005A241DB}" type="slidenum">
              <a:rPr lang="en-US" smtClean="0"/>
              <a:t>4</a:t>
            </a:fld>
            <a:endParaRPr lang="en-US"/>
          </a:p>
        </p:txBody>
      </p:sp>
    </p:spTree>
    <p:extLst>
      <p:ext uri="{BB962C8B-B14F-4D97-AF65-F5344CB8AC3E}">
        <p14:creationId xmlns:p14="http://schemas.microsoft.com/office/powerpoint/2010/main" val="372473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an implementation study and we follow the STAR-I guidelines for reporting implementation research. </a:t>
            </a:r>
          </a:p>
        </p:txBody>
      </p:sp>
      <p:sp>
        <p:nvSpPr>
          <p:cNvPr id="4" name="Slide Number Placeholder 3"/>
          <p:cNvSpPr>
            <a:spLocks noGrp="1"/>
          </p:cNvSpPr>
          <p:nvPr>
            <p:ph type="sldNum" sz="quarter" idx="5"/>
          </p:nvPr>
        </p:nvSpPr>
        <p:spPr/>
        <p:txBody>
          <a:bodyPr/>
          <a:lstStyle/>
          <a:p>
            <a:fld id="{648E3500-0A5E-3C40-8807-AB5005A241DB}" type="slidenum">
              <a:rPr lang="en-US" smtClean="0"/>
              <a:t>5</a:t>
            </a:fld>
            <a:endParaRPr lang="en-US"/>
          </a:p>
        </p:txBody>
      </p:sp>
    </p:spTree>
    <p:extLst>
      <p:ext uri="{BB962C8B-B14F-4D97-AF65-F5344CB8AC3E}">
        <p14:creationId xmlns:p14="http://schemas.microsoft.com/office/powerpoint/2010/main" val="51146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Alameda Health System has 5 SUNs that together cover 10 hours a day, 6 days a week at three acute care hospitals; additionally, they also assist during business hours Monday through Friday at the Bridge Clinic.</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Training through CA Bridge, implementation with clinical champions. </a:t>
            </a:r>
          </a:p>
        </p:txBody>
      </p:sp>
      <p:sp>
        <p:nvSpPr>
          <p:cNvPr id="4" name="Slide Number Placeholder 3"/>
          <p:cNvSpPr>
            <a:spLocks noGrp="1"/>
          </p:cNvSpPr>
          <p:nvPr>
            <p:ph type="sldNum" sz="quarter" idx="5"/>
          </p:nvPr>
        </p:nvSpPr>
        <p:spPr/>
        <p:txBody>
          <a:bodyPr/>
          <a:lstStyle/>
          <a:p>
            <a:fld id="{648E3500-0A5E-3C40-8807-AB5005A241DB}" type="slidenum">
              <a:rPr lang="en-US" smtClean="0"/>
              <a:t>7</a:t>
            </a:fld>
            <a:endParaRPr lang="en-US"/>
          </a:p>
        </p:txBody>
      </p:sp>
    </p:spTree>
    <p:extLst>
      <p:ext uri="{BB962C8B-B14F-4D97-AF65-F5344CB8AC3E}">
        <p14:creationId xmlns:p14="http://schemas.microsoft.com/office/powerpoint/2010/main" val="237119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Alameda Health System has 5 SUNs that together cover 10 hours a day, 6 days a week at three acute care hospitals; additionally, they also assist during business hours Monday through Friday at the Bridge Clinic.</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Training through CA Bridge, implementation with clinical champions. </a:t>
            </a:r>
          </a:p>
        </p:txBody>
      </p:sp>
      <p:sp>
        <p:nvSpPr>
          <p:cNvPr id="4" name="Slide Number Placeholder 3"/>
          <p:cNvSpPr>
            <a:spLocks noGrp="1"/>
          </p:cNvSpPr>
          <p:nvPr>
            <p:ph type="sldNum" sz="quarter" idx="5"/>
          </p:nvPr>
        </p:nvSpPr>
        <p:spPr/>
        <p:txBody>
          <a:bodyPr/>
          <a:lstStyle/>
          <a:p>
            <a:fld id="{648E3500-0A5E-3C40-8807-AB5005A241DB}" type="slidenum">
              <a:rPr lang="en-US" smtClean="0"/>
              <a:t>8</a:t>
            </a:fld>
            <a:endParaRPr lang="en-US"/>
          </a:p>
        </p:txBody>
      </p:sp>
    </p:spTree>
    <p:extLst>
      <p:ext uri="{BB962C8B-B14F-4D97-AF65-F5344CB8AC3E}">
        <p14:creationId xmlns:p14="http://schemas.microsoft.com/office/powerpoint/2010/main" val="263958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Mean age: 41</a:t>
            </a:r>
          </a:p>
          <a:p>
            <a:r>
              <a:rPr lang="en-US" sz="1800" b="0" i="0" u="none" strike="noStrike" dirty="0">
                <a:solidFill>
                  <a:srgbClr val="000000"/>
                </a:solidFill>
                <a:effectLst/>
                <a:latin typeface="Arial" panose="020B0604020202020204" pitchFamily="34" charset="0"/>
              </a:rPr>
              <a:t>27.5% identified as female</a:t>
            </a:r>
          </a:p>
          <a:p>
            <a:r>
              <a:rPr lang="en-US" sz="1800" b="0" i="0" u="none" strike="noStrike" dirty="0">
                <a:solidFill>
                  <a:srgbClr val="000000"/>
                </a:solidFill>
                <a:effectLst/>
                <a:latin typeface="Arial" panose="020B0604020202020204" pitchFamily="34" charset="0"/>
              </a:rPr>
              <a:t>36.7% identified as black</a:t>
            </a:r>
          </a:p>
          <a:p>
            <a:r>
              <a:rPr lang="en-US" sz="1800" b="0" i="0" u="none" strike="noStrike" dirty="0">
                <a:solidFill>
                  <a:srgbClr val="000000"/>
                </a:solidFill>
                <a:effectLst/>
                <a:latin typeface="Arial" panose="020B0604020202020204" pitchFamily="34" charset="0"/>
              </a:rPr>
              <a:t>27.9% identified as Latinx</a:t>
            </a:r>
          </a:p>
          <a:p>
            <a:r>
              <a:rPr lang="en-US" sz="1800" b="0" i="0" u="none" strike="noStrike" dirty="0">
                <a:solidFill>
                  <a:srgbClr val="000000"/>
                </a:solidFill>
                <a:effectLst/>
                <a:latin typeface="Arial" panose="020B0604020202020204" pitchFamily="34" charset="0"/>
              </a:rPr>
              <a:t>22.3% identified as White</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51.9% Alcohol dx</a:t>
            </a:r>
          </a:p>
          <a:p>
            <a:r>
              <a:rPr lang="en-US" sz="1800" b="0" i="0" u="none" strike="noStrike" dirty="0">
                <a:solidFill>
                  <a:srgbClr val="000000"/>
                </a:solidFill>
                <a:effectLst/>
                <a:latin typeface="Arial" panose="020B0604020202020204" pitchFamily="34" charset="0"/>
              </a:rPr>
              <a:t>24.2% Opioid dx</a:t>
            </a:r>
          </a:p>
          <a:p>
            <a:r>
              <a:rPr lang="en-US" sz="1800" b="0" i="0" u="none" strike="noStrike" dirty="0">
                <a:solidFill>
                  <a:srgbClr val="000000"/>
                </a:solidFill>
                <a:effectLst/>
                <a:latin typeface="Arial" panose="020B0604020202020204" pitchFamily="34" charset="0"/>
              </a:rPr>
              <a:t>18.8% Meth dx</a:t>
            </a:r>
          </a:p>
          <a:p>
            <a:r>
              <a:rPr lang="en-US" sz="1800" b="0" i="0" u="none" strike="noStrike" dirty="0">
                <a:solidFill>
                  <a:srgbClr val="000000"/>
                </a:solidFill>
                <a:effectLst/>
                <a:latin typeface="Arial" panose="020B0604020202020204" pitchFamily="34" charset="0"/>
              </a:rPr>
              <a:t>5% cocaine dx</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119 received SUN visits</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We pre-speciﬁed the regression model to contain follow up at 30 days as the dependent variable, with the following predictor variables: race and ethnicity, age, gender, assigned primary care provider, substance use diagnosis category (opioids, alcohol, methamphetamine, cocaine), homelessness, ED site, SUN consult, medications for addiction treatment administered in the ED, and medications for addiction treatment prescribed at ED discharge. </a:t>
            </a:r>
          </a:p>
        </p:txBody>
      </p:sp>
      <p:sp>
        <p:nvSpPr>
          <p:cNvPr id="4" name="Slide Number Placeholder 3"/>
          <p:cNvSpPr>
            <a:spLocks noGrp="1"/>
          </p:cNvSpPr>
          <p:nvPr>
            <p:ph type="sldNum" sz="quarter" idx="5"/>
          </p:nvPr>
        </p:nvSpPr>
        <p:spPr/>
        <p:txBody>
          <a:bodyPr/>
          <a:lstStyle/>
          <a:p>
            <a:fld id="{648E3500-0A5E-3C40-8807-AB5005A241DB}" type="slidenum">
              <a:rPr lang="en-US" smtClean="0"/>
              <a:t>9</a:t>
            </a:fld>
            <a:endParaRPr lang="en-US"/>
          </a:p>
        </p:txBody>
      </p:sp>
    </p:spTree>
    <p:extLst>
      <p:ext uri="{BB962C8B-B14F-4D97-AF65-F5344CB8AC3E}">
        <p14:creationId xmlns:p14="http://schemas.microsoft.com/office/powerpoint/2010/main" val="45760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Mean age: 41</a:t>
            </a:r>
          </a:p>
          <a:p>
            <a:r>
              <a:rPr lang="en-US" sz="1800" b="0" i="0" u="none" strike="noStrike" dirty="0">
                <a:solidFill>
                  <a:srgbClr val="000000"/>
                </a:solidFill>
                <a:effectLst/>
                <a:latin typeface="Arial" panose="020B0604020202020204" pitchFamily="34" charset="0"/>
              </a:rPr>
              <a:t>27.5% identified as female</a:t>
            </a:r>
          </a:p>
          <a:p>
            <a:r>
              <a:rPr lang="en-US" sz="1800" b="0" i="0" u="none" strike="noStrike" dirty="0">
                <a:solidFill>
                  <a:srgbClr val="000000"/>
                </a:solidFill>
                <a:effectLst/>
                <a:latin typeface="Arial" panose="020B0604020202020204" pitchFamily="34" charset="0"/>
              </a:rPr>
              <a:t>36.7% identified as black</a:t>
            </a:r>
          </a:p>
          <a:p>
            <a:r>
              <a:rPr lang="en-US" sz="1800" b="0" i="0" u="none" strike="noStrike" dirty="0">
                <a:solidFill>
                  <a:srgbClr val="000000"/>
                </a:solidFill>
                <a:effectLst/>
                <a:latin typeface="Arial" panose="020B0604020202020204" pitchFamily="34" charset="0"/>
              </a:rPr>
              <a:t>27.9% identified as Latinx</a:t>
            </a:r>
          </a:p>
          <a:p>
            <a:r>
              <a:rPr lang="en-US" sz="1800" b="0" i="0" u="none" strike="noStrike" dirty="0">
                <a:solidFill>
                  <a:srgbClr val="000000"/>
                </a:solidFill>
                <a:effectLst/>
                <a:latin typeface="Arial" panose="020B0604020202020204" pitchFamily="34" charset="0"/>
              </a:rPr>
              <a:t>22.3% identified as White</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51.9% Alcohol dx</a:t>
            </a:r>
          </a:p>
          <a:p>
            <a:r>
              <a:rPr lang="en-US" sz="1800" b="0" i="0" u="none" strike="noStrike" dirty="0">
                <a:solidFill>
                  <a:srgbClr val="000000"/>
                </a:solidFill>
                <a:effectLst/>
                <a:latin typeface="Arial" panose="020B0604020202020204" pitchFamily="34" charset="0"/>
              </a:rPr>
              <a:t>24.2% Opioid dx</a:t>
            </a:r>
          </a:p>
          <a:p>
            <a:r>
              <a:rPr lang="en-US" sz="1800" b="0" i="0" u="none" strike="noStrike" dirty="0">
                <a:solidFill>
                  <a:srgbClr val="000000"/>
                </a:solidFill>
                <a:effectLst/>
                <a:latin typeface="Arial" panose="020B0604020202020204" pitchFamily="34" charset="0"/>
              </a:rPr>
              <a:t>18.8% Meth dx</a:t>
            </a:r>
          </a:p>
          <a:p>
            <a:r>
              <a:rPr lang="en-US" sz="1800" b="0" i="0" u="none" strike="noStrike" dirty="0">
                <a:solidFill>
                  <a:srgbClr val="000000"/>
                </a:solidFill>
                <a:effectLst/>
                <a:latin typeface="Arial" panose="020B0604020202020204" pitchFamily="34" charset="0"/>
              </a:rPr>
              <a:t>5% cocaine dx</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119 received SUN visits</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We pre-speciﬁed the regression model to contain follow up at 30 days as the dependent variable, with the following predictor variables: race and ethnicity, age, gender, assigned primary care provider, substance use diagnosis category (opioids, alcohol, methamphetamine, cocaine), homelessness, ED site, SUN consult, medications for addiction treatment administered in the ED, and medications for addiction treatment prescribed at ED discharge. </a:t>
            </a:r>
          </a:p>
        </p:txBody>
      </p:sp>
      <p:sp>
        <p:nvSpPr>
          <p:cNvPr id="4" name="Slide Number Placeholder 3"/>
          <p:cNvSpPr>
            <a:spLocks noGrp="1"/>
          </p:cNvSpPr>
          <p:nvPr>
            <p:ph type="sldNum" sz="quarter" idx="5"/>
          </p:nvPr>
        </p:nvSpPr>
        <p:spPr/>
        <p:txBody>
          <a:bodyPr/>
          <a:lstStyle/>
          <a:p>
            <a:fld id="{648E3500-0A5E-3C40-8807-AB5005A241DB}" type="slidenum">
              <a:rPr lang="en-US" smtClean="0"/>
              <a:t>10</a:t>
            </a:fld>
            <a:endParaRPr lang="en-US"/>
          </a:p>
        </p:txBody>
      </p:sp>
    </p:spTree>
    <p:extLst>
      <p:ext uri="{BB962C8B-B14F-4D97-AF65-F5344CB8AC3E}">
        <p14:creationId xmlns:p14="http://schemas.microsoft.com/office/powerpoint/2010/main" val="119443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8515"/>
            <a:ext cx="9313628" cy="2387600"/>
          </a:xfrm>
        </p:spPr>
        <p:txBody>
          <a:bodyPr anchor="b">
            <a:normAutofit/>
          </a:bodyPr>
          <a:lstStyle>
            <a:lvl1pPr algn="ctr">
              <a:defRPr sz="5400" spc="-100" baseline="0"/>
            </a:lvl1pPr>
          </a:lstStyle>
          <a:p>
            <a:r>
              <a:rPr lang="en-US"/>
              <a:t>Click to edit Master title style</a:t>
            </a:r>
            <a:endParaRPr lang="en-US" dirty="0"/>
          </a:p>
        </p:txBody>
      </p:sp>
      <p:sp>
        <p:nvSpPr>
          <p:cNvPr id="3" name="Subtitle 2"/>
          <p:cNvSpPr>
            <a:spLocks noGrp="1"/>
          </p:cNvSpPr>
          <p:nvPr>
            <p:ph type="subTitle" idx="1"/>
          </p:nvPr>
        </p:nvSpPr>
        <p:spPr>
          <a:xfrm>
            <a:off x="1524000" y="4417584"/>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22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693" y="1516955"/>
            <a:ext cx="10996291" cy="919373"/>
          </a:xfrm>
        </p:spPr>
        <p:txBody>
          <a:bodyPr/>
          <a:lstStyle/>
          <a:p>
            <a:r>
              <a:rPr lang="en-US"/>
              <a:t>Click to edit Master title style</a:t>
            </a:r>
            <a:endParaRPr lang="en-US" dirty="0"/>
          </a:p>
        </p:txBody>
      </p:sp>
      <p:sp>
        <p:nvSpPr>
          <p:cNvPr id="3" name="Content Placeholder 2"/>
          <p:cNvSpPr>
            <a:spLocks noGrp="1"/>
          </p:cNvSpPr>
          <p:nvPr>
            <p:ph idx="1"/>
          </p:nvPr>
        </p:nvSpPr>
        <p:spPr>
          <a:xfrm>
            <a:off x="590694" y="2463950"/>
            <a:ext cx="10996290" cy="396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884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590693" y="1516955"/>
            <a:ext cx="10996291" cy="919373"/>
          </a:xfrm>
        </p:spPr>
        <p:txBody>
          <a:bodyPr/>
          <a:lstStyle/>
          <a:p>
            <a:r>
              <a:rPr lang="en-US"/>
              <a:t>Click to edit Master title style</a:t>
            </a:r>
            <a:endParaRPr lang="en-US" dirty="0"/>
          </a:p>
        </p:txBody>
      </p:sp>
      <p:sp>
        <p:nvSpPr>
          <p:cNvPr id="3" name="Content Placeholder 2"/>
          <p:cNvSpPr>
            <a:spLocks noGrp="1"/>
          </p:cNvSpPr>
          <p:nvPr>
            <p:ph idx="1"/>
          </p:nvPr>
        </p:nvSpPr>
        <p:spPr>
          <a:xfrm>
            <a:off x="590693" y="2463950"/>
            <a:ext cx="5365264" cy="396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221720" y="2463950"/>
            <a:ext cx="5365264" cy="396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590694" y="1516955"/>
            <a:ext cx="7448226" cy="919373"/>
          </a:xfrm>
        </p:spPr>
        <p:txBody>
          <a:bodyPr/>
          <a:lstStyle/>
          <a:p>
            <a:r>
              <a:rPr lang="en-US"/>
              <a:t>Click to edit Master title style</a:t>
            </a:r>
            <a:endParaRPr lang="en-US" dirty="0"/>
          </a:p>
        </p:txBody>
      </p:sp>
      <p:sp>
        <p:nvSpPr>
          <p:cNvPr id="3" name="Content Placeholder 2"/>
          <p:cNvSpPr>
            <a:spLocks noGrp="1"/>
          </p:cNvSpPr>
          <p:nvPr>
            <p:ph idx="1"/>
          </p:nvPr>
        </p:nvSpPr>
        <p:spPr>
          <a:xfrm>
            <a:off x="590694" y="2463950"/>
            <a:ext cx="7448225" cy="396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BDB3080-5A2C-D7CA-6CAC-D5B0B0D6A974}"/>
              </a:ext>
            </a:extLst>
          </p:cNvPr>
          <p:cNvSpPr/>
          <p:nvPr userDrawn="1"/>
        </p:nvSpPr>
        <p:spPr>
          <a:xfrm>
            <a:off x="8617095" y="163002"/>
            <a:ext cx="3574905" cy="6694998"/>
          </a:xfrm>
          <a:prstGeom prst="rect">
            <a:avLst/>
          </a:prstGeom>
          <a:solidFill>
            <a:schemeClr val="bg1"/>
          </a:solidFill>
          <a:ln>
            <a:noFill/>
          </a:ln>
          <a:effectLst>
            <a:outerShdw blurRad="1905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a:xfrm>
            <a:off x="8621136" y="698740"/>
            <a:ext cx="3568749" cy="6159259"/>
          </a:xfrm>
        </p:spPr>
        <p:txBody>
          <a:bodyPr/>
          <a:lstStyle/>
          <a:p>
            <a:r>
              <a:rPr lang="en-US"/>
              <a:t>Click icon to add picture</a:t>
            </a:r>
            <a:endParaRPr lang="en-US" dirty="0"/>
          </a:p>
        </p:txBody>
      </p:sp>
      <p:sp>
        <p:nvSpPr>
          <p:cNvPr id="7" name="Rectangle 6">
            <a:extLst>
              <a:ext uri="{FF2B5EF4-FFF2-40B4-BE49-F238E27FC236}">
                <a16:creationId xmlns:a16="http://schemas.microsoft.com/office/drawing/2014/main" id="{F26B19D8-29B7-F808-D4CC-33CFFAA74674}"/>
              </a:ext>
            </a:extLst>
          </p:cNvPr>
          <p:cNvSpPr/>
          <p:nvPr userDrawn="1"/>
        </p:nvSpPr>
        <p:spPr>
          <a:xfrm>
            <a:off x="8617096" y="163003"/>
            <a:ext cx="3574904" cy="537734"/>
          </a:xfrm>
          <a:prstGeom prst="rect">
            <a:avLst/>
          </a:prstGeom>
          <a:solidFill>
            <a:srgbClr val="DE5C04"/>
          </a:solidFill>
          <a:ln>
            <a:noFill/>
          </a:ln>
          <a:effectLst>
            <a:outerShdw blurRad="50800" dist="254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8C5D368-12EA-BD99-55A8-7301D99011FB}"/>
              </a:ext>
            </a:extLst>
          </p:cNvPr>
          <p:cNvGrpSpPr/>
          <p:nvPr userDrawn="1"/>
        </p:nvGrpSpPr>
        <p:grpSpPr>
          <a:xfrm>
            <a:off x="8646147" y="579903"/>
            <a:ext cx="3514657" cy="55608"/>
            <a:chOff x="8621136" y="601340"/>
            <a:chExt cx="3514657" cy="55608"/>
          </a:xfrm>
        </p:grpSpPr>
        <p:sp>
          <p:nvSpPr>
            <p:cNvPr id="9" name="Oval 8">
              <a:extLst>
                <a:ext uri="{FF2B5EF4-FFF2-40B4-BE49-F238E27FC236}">
                  <a16:creationId xmlns:a16="http://schemas.microsoft.com/office/drawing/2014/main" id="{BA9795C6-7692-3E69-3F44-D8DA58E9CC5F}"/>
                </a:ext>
              </a:extLst>
            </p:cNvPr>
            <p:cNvSpPr/>
            <p:nvPr userDrawn="1"/>
          </p:nvSpPr>
          <p:spPr>
            <a:xfrm>
              <a:off x="862113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7946B-6820-2714-E01B-FB9B382EB3AD}"/>
                </a:ext>
              </a:extLst>
            </p:cNvPr>
            <p:cNvSpPr/>
            <p:nvPr userDrawn="1"/>
          </p:nvSpPr>
          <p:spPr>
            <a:xfrm>
              <a:off x="8765559"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B8923B3-82D9-063B-E30A-B9E3BD234460}"/>
                </a:ext>
              </a:extLst>
            </p:cNvPr>
            <p:cNvSpPr/>
            <p:nvPr userDrawn="1"/>
          </p:nvSpPr>
          <p:spPr>
            <a:xfrm>
              <a:off x="8909982"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3857653-1805-BECA-6B49-E6AF287B4814}"/>
                </a:ext>
              </a:extLst>
            </p:cNvPr>
            <p:cNvSpPr/>
            <p:nvPr userDrawn="1"/>
          </p:nvSpPr>
          <p:spPr>
            <a:xfrm>
              <a:off x="9054404"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87A5E7-4ED3-D4E7-6515-387A85566735}"/>
                </a:ext>
              </a:extLst>
            </p:cNvPr>
            <p:cNvSpPr/>
            <p:nvPr userDrawn="1"/>
          </p:nvSpPr>
          <p:spPr>
            <a:xfrm>
              <a:off x="9198827"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2B1C4E9-E851-AE6D-6092-07D13911CA12}"/>
                </a:ext>
              </a:extLst>
            </p:cNvPr>
            <p:cNvSpPr/>
            <p:nvPr userDrawn="1"/>
          </p:nvSpPr>
          <p:spPr>
            <a:xfrm>
              <a:off x="9343250"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3C908D-3E27-6467-720A-C484FB355C98}"/>
                </a:ext>
              </a:extLst>
            </p:cNvPr>
            <p:cNvSpPr/>
            <p:nvPr userDrawn="1"/>
          </p:nvSpPr>
          <p:spPr>
            <a:xfrm>
              <a:off x="9487673"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0E25AE4-3FF6-6603-FD30-4E22F352ABE8}"/>
                </a:ext>
              </a:extLst>
            </p:cNvPr>
            <p:cNvSpPr/>
            <p:nvPr userDrawn="1"/>
          </p:nvSpPr>
          <p:spPr>
            <a:xfrm>
              <a:off x="963209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5ABB69-1458-4545-4DCF-933795C0A3FB}"/>
                </a:ext>
              </a:extLst>
            </p:cNvPr>
            <p:cNvSpPr/>
            <p:nvPr userDrawn="1"/>
          </p:nvSpPr>
          <p:spPr>
            <a:xfrm>
              <a:off x="9776519"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39851D7-85F5-AA6E-1652-1A5082E8A338}"/>
                </a:ext>
              </a:extLst>
            </p:cNvPr>
            <p:cNvSpPr/>
            <p:nvPr userDrawn="1"/>
          </p:nvSpPr>
          <p:spPr>
            <a:xfrm>
              <a:off x="9920942"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857564A-9FDC-5A39-F665-86C0D1817ED4}"/>
                </a:ext>
              </a:extLst>
            </p:cNvPr>
            <p:cNvSpPr/>
            <p:nvPr userDrawn="1"/>
          </p:nvSpPr>
          <p:spPr>
            <a:xfrm>
              <a:off x="10065365"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002CB20-0C76-4A59-5D2B-B8BC21333D1F}"/>
                </a:ext>
              </a:extLst>
            </p:cNvPr>
            <p:cNvSpPr/>
            <p:nvPr userDrawn="1"/>
          </p:nvSpPr>
          <p:spPr>
            <a:xfrm>
              <a:off x="10209788"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C6D9B2-CE1F-9E29-9526-7471C4BDF4C5}"/>
                </a:ext>
              </a:extLst>
            </p:cNvPr>
            <p:cNvSpPr/>
            <p:nvPr userDrawn="1"/>
          </p:nvSpPr>
          <p:spPr>
            <a:xfrm>
              <a:off x="10354211"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7C8DA08-8940-CC63-0D64-FA4A3D7782B6}"/>
                </a:ext>
              </a:extLst>
            </p:cNvPr>
            <p:cNvSpPr/>
            <p:nvPr userDrawn="1"/>
          </p:nvSpPr>
          <p:spPr>
            <a:xfrm>
              <a:off x="10498634"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7FF6565-F99D-76E0-5F36-FFB507E95C0B}"/>
                </a:ext>
              </a:extLst>
            </p:cNvPr>
            <p:cNvSpPr/>
            <p:nvPr userDrawn="1"/>
          </p:nvSpPr>
          <p:spPr>
            <a:xfrm>
              <a:off x="10643057"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13D9827-C260-FF67-8802-CADD57D75E3C}"/>
                </a:ext>
              </a:extLst>
            </p:cNvPr>
            <p:cNvSpPr/>
            <p:nvPr userDrawn="1"/>
          </p:nvSpPr>
          <p:spPr>
            <a:xfrm>
              <a:off x="10787480"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6C4EF36-1D1E-0D71-7C7A-9CB62AC3625E}"/>
                </a:ext>
              </a:extLst>
            </p:cNvPr>
            <p:cNvSpPr/>
            <p:nvPr userDrawn="1"/>
          </p:nvSpPr>
          <p:spPr>
            <a:xfrm>
              <a:off x="10931903"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9BFD94F-CFEF-51C5-DD82-FCF94B7CF951}"/>
                </a:ext>
              </a:extLst>
            </p:cNvPr>
            <p:cNvSpPr/>
            <p:nvPr userDrawn="1"/>
          </p:nvSpPr>
          <p:spPr>
            <a:xfrm>
              <a:off x="1107632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D5FAC7C-AB18-DD0E-C7DE-017E91F19242}"/>
                </a:ext>
              </a:extLst>
            </p:cNvPr>
            <p:cNvSpPr/>
            <p:nvPr userDrawn="1"/>
          </p:nvSpPr>
          <p:spPr>
            <a:xfrm>
              <a:off x="11220749"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9B8F490-6C2B-ACAC-3613-363F88BB9607}"/>
                </a:ext>
              </a:extLst>
            </p:cNvPr>
            <p:cNvSpPr/>
            <p:nvPr userDrawn="1"/>
          </p:nvSpPr>
          <p:spPr>
            <a:xfrm>
              <a:off x="11365172"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934AC2-C30A-44DD-6BB7-A69654E59ED0}"/>
                </a:ext>
              </a:extLst>
            </p:cNvPr>
            <p:cNvSpPr/>
            <p:nvPr userDrawn="1"/>
          </p:nvSpPr>
          <p:spPr>
            <a:xfrm>
              <a:off x="11509595"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12311CA-DB75-E70A-8694-A1123B8D067C}"/>
                </a:ext>
              </a:extLst>
            </p:cNvPr>
            <p:cNvSpPr/>
            <p:nvPr userDrawn="1"/>
          </p:nvSpPr>
          <p:spPr>
            <a:xfrm>
              <a:off x="11654018"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0A26C1C-5675-25BF-691A-3908732A706B}"/>
                </a:ext>
              </a:extLst>
            </p:cNvPr>
            <p:cNvSpPr/>
            <p:nvPr userDrawn="1"/>
          </p:nvSpPr>
          <p:spPr>
            <a:xfrm>
              <a:off x="11798441"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47D0457-CB1F-257E-3685-F328E2E17109}"/>
                </a:ext>
              </a:extLst>
            </p:cNvPr>
            <p:cNvSpPr/>
            <p:nvPr userDrawn="1"/>
          </p:nvSpPr>
          <p:spPr>
            <a:xfrm>
              <a:off x="11939613" y="601340"/>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AC49B14-D62A-221E-D4FA-664EF2698F42}"/>
                </a:ext>
              </a:extLst>
            </p:cNvPr>
            <p:cNvSpPr/>
            <p:nvPr userDrawn="1"/>
          </p:nvSpPr>
          <p:spPr>
            <a:xfrm>
              <a:off x="1208018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6" name="Rectangle 5"/>
          <p:cNvSpPr/>
          <p:nvPr userDrawn="1"/>
        </p:nvSpPr>
        <p:spPr>
          <a:xfrm>
            <a:off x="8617095" y="163002"/>
            <a:ext cx="3251199" cy="6416701"/>
          </a:xfrm>
          <a:prstGeom prst="rect">
            <a:avLst/>
          </a:prstGeom>
          <a:solidFill>
            <a:schemeClr val="bg1"/>
          </a:solidFill>
          <a:ln>
            <a:noFill/>
          </a:ln>
          <a:effectLst>
            <a:outerShdw blurRad="1905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0808A5B-EDE5-9373-3C7E-C1CC81D5450F}"/>
              </a:ext>
            </a:extLst>
          </p:cNvPr>
          <p:cNvSpPr/>
          <p:nvPr userDrawn="1"/>
        </p:nvSpPr>
        <p:spPr>
          <a:xfrm>
            <a:off x="8617096" y="163003"/>
            <a:ext cx="3251199" cy="537734"/>
          </a:xfrm>
          <a:prstGeom prst="rect">
            <a:avLst/>
          </a:prstGeom>
          <a:solidFill>
            <a:srgbClr val="DE5C04"/>
          </a:solidFill>
          <a:ln>
            <a:noFill/>
          </a:ln>
          <a:effectLst>
            <a:outerShdw blurRad="50800" dist="254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B1C7D042-A6B1-9E38-8227-DBDD77827BA4}"/>
              </a:ext>
            </a:extLst>
          </p:cNvPr>
          <p:cNvGrpSpPr/>
          <p:nvPr userDrawn="1"/>
        </p:nvGrpSpPr>
        <p:grpSpPr>
          <a:xfrm>
            <a:off x="8621136" y="601341"/>
            <a:ext cx="3232912" cy="55607"/>
            <a:chOff x="8944841" y="6672162"/>
            <a:chExt cx="3232912" cy="55607"/>
          </a:xfrm>
        </p:grpSpPr>
        <p:sp>
          <p:nvSpPr>
            <p:cNvPr id="72" name="Oval 71">
              <a:extLst>
                <a:ext uri="{FF2B5EF4-FFF2-40B4-BE49-F238E27FC236}">
                  <a16:creationId xmlns:a16="http://schemas.microsoft.com/office/drawing/2014/main" id="{0C7FA905-C60A-72EC-338E-3E09CE6D8D31}"/>
                </a:ext>
              </a:extLst>
            </p:cNvPr>
            <p:cNvSpPr/>
            <p:nvPr userDrawn="1"/>
          </p:nvSpPr>
          <p:spPr>
            <a:xfrm>
              <a:off x="8944841"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1BFDD62-268C-39D1-5643-CF38FB7DFABD}"/>
                </a:ext>
              </a:extLst>
            </p:cNvPr>
            <p:cNvSpPr/>
            <p:nvPr userDrawn="1"/>
          </p:nvSpPr>
          <p:spPr>
            <a:xfrm>
              <a:off x="9089264"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E06C6DA-434F-E716-1BBE-3E9051B7E769}"/>
                </a:ext>
              </a:extLst>
            </p:cNvPr>
            <p:cNvSpPr/>
            <p:nvPr userDrawn="1"/>
          </p:nvSpPr>
          <p:spPr>
            <a:xfrm>
              <a:off x="9233687"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8F3F187-32CF-F979-A246-A89D053BB1B5}"/>
                </a:ext>
              </a:extLst>
            </p:cNvPr>
            <p:cNvSpPr/>
            <p:nvPr userDrawn="1"/>
          </p:nvSpPr>
          <p:spPr>
            <a:xfrm>
              <a:off x="9378109"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A5FB810-97C0-A2BB-D628-916C18B1848F}"/>
                </a:ext>
              </a:extLst>
            </p:cNvPr>
            <p:cNvSpPr/>
            <p:nvPr userDrawn="1"/>
          </p:nvSpPr>
          <p:spPr>
            <a:xfrm>
              <a:off x="9522532"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CE9A7D9-5147-5F8A-6D7F-C882EDEBC7F8}"/>
                </a:ext>
              </a:extLst>
            </p:cNvPr>
            <p:cNvSpPr/>
            <p:nvPr userDrawn="1"/>
          </p:nvSpPr>
          <p:spPr>
            <a:xfrm>
              <a:off x="9666955"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0604951-1E45-D1EB-CA0F-C47880D9153B}"/>
                </a:ext>
              </a:extLst>
            </p:cNvPr>
            <p:cNvSpPr/>
            <p:nvPr userDrawn="1"/>
          </p:nvSpPr>
          <p:spPr>
            <a:xfrm>
              <a:off x="9811378"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C07088C-17FF-0957-D474-3DFBB09FA813}"/>
                </a:ext>
              </a:extLst>
            </p:cNvPr>
            <p:cNvSpPr/>
            <p:nvPr userDrawn="1"/>
          </p:nvSpPr>
          <p:spPr>
            <a:xfrm>
              <a:off x="9955801"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F4BD469-2468-A149-F748-38B1D9D229C6}"/>
                </a:ext>
              </a:extLst>
            </p:cNvPr>
            <p:cNvSpPr/>
            <p:nvPr userDrawn="1"/>
          </p:nvSpPr>
          <p:spPr>
            <a:xfrm>
              <a:off x="10100224"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298AFA1-C4AA-A8C8-5C0E-E4460A70B525}"/>
                </a:ext>
              </a:extLst>
            </p:cNvPr>
            <p:cNvSpPr/>
            <p:nvPr userDrawn="1"/>
          </p:nvSpPr>
          <p:spPr>
            <a:xfrm>
              <a:off x="10244647"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BBF326B-3997-99E9-8EEA-299305D68117}"/>
                </a:ext>
              </a:extLst>
            </p:cNvPr>
            <p:cNvSpPr/>
            <p:nvPr userDrawn="1"/>
          </p:nvSpPr>
          <p:spPr>
            <a:xfrm>
              <a:off x="10389070"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15FF426-68EC-DC77-ADB6-3965F08A0F28}"/>
                </a:ext>
              </a:extLst>
            </p:cNvPr>
            <p:cNvSpPr/>
            <p:nvPr userDrawn="1"/>
          </p:nvSpPr>
          <p:spPr>
            <a:xfrm>
              <a:off x="10533493"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071B2CF-E446-9DD7-A1BF-C2B684911D35}"/>
                </a:ext>
              </a:extLst>
            </p:cNvPr>
            <p:cNvSpPr/>
            <p:nvPr userDrawn="1"/>
          </p:nvSpPr>
          <p:spPr>
            <a:xfrm>
              <a:off x="10677916"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F3D02E9-24C5-56B9-F425-72C0A07EED15}"/>
                </a:ext>
              </a:extLst>
            </p:cNvPr>
            <p:cNvSpPr/>
            <p:nvPr userDrawn="1"/>
          </p:nvSpPr>
          <p:spPr>
            <a:xfrm>
              <a:off x="10822339"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EC1DC57-D814-93F2-191A-5DA94EB01CF7}"/>
                </a:ext>
              </a:extLst>
            </p:cNvPr>
            <p:cNvSpPr/>
            <p:nvPr userDrawn="1"/>
          </p:nvSpPr>
          <p:spPr>
            <a:xfrm>
              <a:off x="10966762"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ADFCB9D-4839-6895-C407-64AD5C116762}"/>
                </a:ext>
              </a:extLst>
            </p:cNvPr>
            <p:cNvSpPr/>
            <p:nvPr userDrawn="1"/>
          </p:nvSpPr>
          <p:spPr>
            <a:xfrm>
              <a:off x="11111185"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A59800F-B4A2-2D77-B388-73759BAD6735}"/>
                </a:ext>
              </a:extLst>
            </p:cNvPr>
            <p:cNvSpPr/>
            <p:nvPr userDrawn="1"/>
          </p:nvSpPr>
          <p:spPr>
            <a:xfrm>
              <a:off x="11255608"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062532D4-6D4D-F08C-C7B5-53146F18AA45}"/>
                </a:ext>
              </a:extLst>
            </p:cNvPr>
            <p:cNvSpPr/>
            <p:nvPr userDrawn="1"/>
          </p:nvSpPr>
          <p:spPr>
            <a:xfrm>
              <a:off x="11400031"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6EAB3FB-66E2-7265-BB1A-F4D3F8F53BC5}"/>
                </a:ext>
              </a:extLst>
            </p:cNvPr>
            <p:cNvSpPr/>
            <p:nvPr userDrawn="1"/>
          </p:nvSpPr>
          <p:spPr>
            <a:xfrm>
              <a:off x="11544454"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F390532-7156-8613-7F95-23AB3B2B1213}"/>
                </a:ext>
              </a:extLst>
            </p:cNvPr>
            <p:cNvSpPr/>
            <p:nvPr userDrawn="1"/>
          </p:nvSpPr>
          <p:spPr>
            <a:xfrm>
              <a:off x="11688877"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EE3B7DF9-EA55-9410-8427-5FA510180607}"/>
                </a:ext>
              </a:extLst>
            </p:cNvPr>
            <p:cNvSpPr/>
            <p:nvPr userDrawn="1"/>
          </p:nvSpPr>
          <p:spPr>
            <a:xfrm>
              <a:off x="11833300"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9E5A3949-AE98-A312-FE60-64B4BF0AE0F2}"/>
                </a:ext>
              </a:extLst>
            </p:cNvPr>
            <p:cNvSpPr/>
            <p:nvPr userDrawn="1"/>
          </p:nvSpPr>
          <p:spPr>
            <a:xfrm>
              <a:off x="11977723"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C834636-5C53-2216-701E-F3BFE5C0C965}"/>
                </a:ext>
              </a:extLst>
            </p:cNvPr>
            <p:cNvSpPr/>
            <p:nvPr userDrawn="1"/>
          </p:nvSpPr>
          <p:spPr>
            <a:xfrm>
              <a:off x="12122146"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title"/>
          </p:nvPr>
        </p:nvSpPr>
        <p:spPr>
          <a:xfrm>
            <a:off x="590694" y="1516955"/>
            <a:ext cx="7678664" cy="919373"/>
          </a:xfrm>
        </p:spPr>
        <p:txBody>
          <a:bodyPr/>
          <a:lstStyle/>
          <a:p>
            <a:r>
              <a:rPr lang="en-US"/>
              <a:t>Click to edit Master title style</a:t>
            </a:r>
          </a:p>
        </p:txBody>
      </p:sp>
      <p:sp>
        <p:nvSpPr>
          <p:cNvPr id="3" name="Content Placeholder 2"/>
          <p:cNvSpPr>
            <a:spLocks noGrp="1"/>
          </p:cNvSpPr>
          <p:nvPr userDrawn="1">
            <p:ph idx="1"/>
          </p:nvPr>
        </p:nvSpPr>
        <p:spPr>
          <a:xfrm>
            <a:off x="590693" y="2463950"/>
            <a:ext cx="7678665" cy="3965867"/>
          </a:xfrm>
        </p:spPr>
        <p:txBody>
          <a:bodyPr/>
          <a:lstStyle>
            <a:lvl1pPr>
              <a:defRPr sz="1600"/>
            </a:lvl1pPr>
            <a:lvl2pPr>
              <a:defRPr sz="1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userDrawn="1">
            <p:ph type="body" sz="quarter" idx="11" hasCustomPrompt="1"/>
          </p:nvPr>
        </p:nvSpPr>
        <p:spPr>
          <a:xfrm>
            <a:off x="8880770" y="1483890"/>
            <a:ext cx="2768600" cy="4594882"/>
          </a:xfrm>
        </p:spPr>
        <p:txBody>
          <a:bodyPr lIns="91440">
            <a:normAutofit/>
          </a:bodyPr>
          <a:lstStyle>
            <a:lvl1pPr marL="137160" indent="-137160">
              <a:defRPr sz="1600">
                <a:solidFill>
                  <a:schemeClr val="tx1">
                    <a:lumMod val="85000"/>
                    <a:lumOff val="15000"/>
                    <a:alpha val="90000"/>
                  </a:schemeClr>
                </a:solidFill>
              </a:defRPr>
            </a:lvl1pPr>
            <a:lvl2pPr marL="274320" indent="-182880">
              <a:defRPr sz="1400">
                <a:solidFill>
                  <a:schemeClr val="tx1">
                    <a:lumMod val="85000"/>
                    <a:lumOff val="15000"/>
                    <a:alpha val="90000"/>
                  </a:schemeClr>
                </a:solidFill>
              </a:defRPr>
            </a:lvl2pPr>
            <a:lvl3pPr>
              <a:defRPr sz="1600"/>
            </a:lvl3pPr>
            <a:lvl4pPr>
              <a:defRPr sz="1600"/>
            </a:lvl4pPr>
            <a:lvl5pPr>
              <a:defRPr sz="1600"/>
            </a:lvl5pPr>
          </a:lstStyle>
          <a:p>
            <a:pPr lvl="0"/>
            <a:r>
              <a:rPr lang="en-US" dirty="0"/>
              <a:t>Click to edit styles</a:t>
            </a:r>
          </a:p>
          <a:p>
            <a:pPr lvl="1"/>
            <a:r>
              <a:rPr lang="en-US" dirty="0"/>
              <a:t>Second level</a:t>
            </a:r>
          </a:p>
        </p:txBody>
      </p:sp>
      <p:sp>
        <p:nvSpPr>
          <p:cNvPr id="11" name="Text Placeholder 10"/>
          <p:cNvSpPr>
            <a:spLocks noGrp="1"/>
          </p:cNvSpPr>
          <p:nvPr userDrawn="1">
            <p:ph type="body" sz="quarter" idx="10" hasCustomPrompt="1"/>
          </p:nvPr>
        </p:nvSpPr>
        <p:spPr>
          <a:xfrm>
            <a:off x="8880770" y="815009"/>
            <a:ext cx="2768600" cy="661100"/>
          </a:xfrm>
        </p:spPr>
        <p:txBody>
          <a:bodyPr anchor="ctr" anchorCtr="0">
            <a:normAutofit/>
          </a:bodyPr>
          <a:lstStyle>
            <a:lvl1pPr marL="0" indent="0" algn="l">
              <a:buFontTx/>
              <a:buNone/>
              <a:defRPr sz="1800" b="1" baseline="0">
                <a:solidFill>
                  <a:schemeClr val="tx1">
                    <a:lumMod val="50000"/>
                    <a:lumOff val="50000"/>
                  </a:schemeClr>
                </a:solidFill>
              </a:defRPr>
            </a:lvl1pPr>
          </a:lstStyle>
          <a:p>
            <a:pPr lvl="0"/>
            <a:r>
              <a:rPr lang="en-US" dirty="0"/>
              <a:t>Sidebar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0693" y="1516955"/>
            <a:ext cx="10996291" cy="919373"/>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04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Photo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5B814-BDB9-A0D3-1FB4-D97ADBF30AEA}"/>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3445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ogo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500E8-D9C3-4002-9DCE-984C3CA8276C}"/>
              </a:ext>
            </a:extLst>
          </p:cNvPr>
          <p:cNvPicPr>
            <a:picLocks noChangeAspect="1"/>
          </p:cNvPicPr>
          <p:nvPr userDrawn="1"/>
        </p:nvPicPr>
        <p:blipFill>
          <a:blip r:embed="rId2"/>
          <a:srcRect/>
          <a:stretch/>
        </p:blipFill>
        <p:spPr>
          <a:xfrm>
            <a:off x="4856922" y="2144985"/>
            <a:ext cx="2350936" cy="3526406"/>
          </a:xfrm>
          <a:prstGeom prst="rect">
            <a:avLst/>
          </a:prstGeom>
        </p:spPr>
      </p:pic>
      <p:sp>
        <p:nvSpPr>
          <p:cNvPr id="4" name="Rectangle 3">
            <a:extLst>
              <a:ext uri="{FF2B5EF4-FFF2-40B4-BE49-F238E27FC236}">
                <a16:creationId xmlns:a16="http://schemas.microsoft.com/office/drawing/2014/main" id="{2B7544FB-5277-DD23-7DC2-488F7F1D3E6B}"/>
              </a:ext>
            </a:extLst>
          </p:cNvPr>
          <p:cNvSpPr/>
          <p:nvPr userDrawn="1"/>
        </p:nvSpPr>
        <p:spPr>
          <a:xfrm>
            <a:off x="0" y="0"/>
            <a:ext cx="12192000" cy="795129"/>
          </a:xfrm>
          <a:prstGeom prst="rect">
            <a:avLst/>
          </a:prstGeom>
          <a:solidFill>
            <a:srgbClr val="0E5AB8"/>
          </a:solidFill>
          <a:ln>
            <a:noFill/>
          </a:ln>
          <a:effectLst>
            <a:outerShdw blurRad="50800" dist="254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5BD64B27-8713-0E9F-0245-7D904D197FA5}"/>
              </a:ext>
            </a:extLst>
          </p:cNvPr>
          <p:cNvGrpSpPr/>
          <p:nvPr userDrawn="1"/>
        </p:nvGrpSpPr>
        <p:grpSpPr>
          <a:xfrm>
            <a:off x="76824" y="567272"/>
            <a:ext cx="11990584" cy="95416"/>
            <a:chOff x="108233" y="1113183"/>
            <a:chExt cx="11990584" cy="95416"/>
          </a:xfrm>
          <a:solidFill>
            <a:schemeClr val="bg1">
              <a:alpha val="30000"/>
            </a:schemeClr>
          </a:solidFill>
        </p:grpSpPr>
        <p:sp>
          <p:nvSpPr>
            <p:cNvPr id="8" name="Oval 7">
              <a:extLst>
                <a:ext uri="{FF2B5EF4-FFF2-40B4-BE49-F238E27FC236}">
                  <a16:creationId xmlns:a16="http://schemas.microsoft.com/office/drawing/2014/main" id="{235E5604-B77F-0882-2515-65E2FD8AC521}"/>
                </a:ext>
              </a:extLst>
            </p:cNvPr>
            <p:cNvSpPr/>
            <p:nvPr userDrawn="1"/>
          </p:nvSpPr>
          <p:spPr>
            <a:xfrm>
              <a:off x="10823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74054EA-1A7C-33E1-C648-41F951153671}"/>
                </a:ext>
              </a:extLst>
            </p:cNvPr>
            <p:cNvSpPr/>
            <p:nvPr userDrawn="1"/>
          </p:nvSpPr>
          <p:spPr>
            <a:xfrm>
              <a:off x="35604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E85D450-AE8F-6584-AF06-D322AE625595}"/>
                </a:ext>
              </a:extLst>
            </p:cNvPr>
            <p:cNvSpPr/>
            <p:nvPr userDrawn="1"/>
          </p:nvSpPr>
          <p:spPr>
            <a:xfrm>
              <a:off x="60386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2620840-C51F-1B52-7FB4-74F0AC13F974}"/>
                </a:ext>
              </a:extLst>
            </p:cNvPr>
            <p:cNvSpPr/>
            <p:nvPr userDrawn="1"/>
          </p:nvSpPr>
          <p:spPr>
            <a:xfrm>
              <a:off x="85168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A1064A-F701-E9D9-9859-47F4D3B2D5EB}"/>
                </a:ext>
              </a:extLst>
            </p:cNvPr>
            <p:cNvSpPr/>
            <p:nvPr userDrawn="1"/>
          </p:nvSpPr>
          <p:spPr>
            <a:xfrm>
              <a:off x="109949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5ADE0B0-4A18-C61F-6B06-BC5477326EA8}"/>
                </a:ext>
              </a:extLst>
            </p:cNvPr>
            <p:cNvSpPr/>
            <p:nvPr userDrawn="1"/>
          </p:nvSpPr>
          <p:spPr>
            <a:xfrm>
              <a:off x="134731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7A4D628-199D-6BF7-FA07-CA158F29D84E}"/>
                </a:ext>
              </a:extLst>
            </p:cNvPr>
            <p:cNvSpPr/>
            <p:nvPr userDrawn="1"/>
          </p:nvSpPr>
          <p:spPr>
            <a:xfrm>
              <a:off x="159512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196325E-F7DB-C6BA-9D9D-B1577B0149EB}"/>
                </a:ext>
              </a:extLst>
            </p:cNvPr>
            <p:cNvSpPr/>
            <p:nvPr userDrawn="1"/>
          </p:nvSpPr>
          <p:spPr>
            <a:xfrm>
              <a:off x="184294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565B56E-0A69-55F1-8B72-E290B36FDE4D}"/>
                </a:ext>
              </a:extLst>
            </p:cNvPr>
            <p:cNvSpPr/>
            <p:nvPr userDrawn="1"/>
          </p:nvSpPr>
          <p:spPr>
            <a:xfrm>
              <a:off x="209076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14E8F9-9096-553D-0029-A7EF23E2467F}"/>
                </a:ext>
              </a:extLst>
            </p:cNvPr>
            <p:cNvSpPr/>
            <p:nvPr userDrawn="1"/>
          </p:nvSpPr>
          <p:spPr>
            <a:xfrm>
              <a:off x="233857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FC1735-3853-892F-FCCA-71B38D65186C}"/>
                </a:ext>
              </a:extLst>
            </p:cNvPr>
            <p:cNvSpPr/>
            <p:nvPr userDrawn="1"/>
          </p:nvSpPr>
          <p:spPr>
            <a:xfrm>
              <a:off x="258639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993525E-632E-15AF-4255-73369F3846D9}"/>
                </a:ext>
              </a:extLst>
            </p:cNvPr>
            <p:cNvSpPr/>
            <p:nvPr userDrawn="1"/>
          </p:nvSpPr>
          <p:spPr>
            <a:xfrm>
              <a:off x="283420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CE450D8-0359-C5E3-7B7C-BBD82A611857}"/>
                </a:ext>
              </a:extLst>
            </p:cNvPr>
            <p:cNvSpPr/>
            <p:nvPr userDrawn="1"/>
          </p:nvSpPr>
          <p:spPr>
            <a:xfrm>
              <a:off x="308202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F43F6AF-6285-F1D4-A3B0-7AAC3EFFB25E}"/>
                </a:ext>
              </a:extLst>
            </p:cNvPr>
            <p:cNvSpPr/>
            <p:nvPr userDrawn="1"/>
          </p:nvSpPr>
          <p:spPr>
            <a:xfrm>
              <a:off x="332984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12118-DD89-80EC-0C57-1B076A218C78}"/>
                </a:ext>
              </a:extLst>
            </p:cNvPr>
            <p:cNvSpPr/>
            <p:nvPr userDrawn="1"/>
          </p:nvSpPr>
          <p:spPr>
            <a:xfrm>
              <a:off x="357765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894466D-1A92-A2C4-57EE-B25A03C3EF91}"/>
                </a:ext>
              </a:extLst>
            </p:cNvPr>
            <p:cNvSpPr/>
            <p:nvPr userDrawn="1"/>
          </p:nvSpPr>
          <p:spPr>
            <a:xfrm>
              <a:off x="382547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2ACEB08-7E4E-40EC-49B6-6F0F3BCCBE5B}"/>
                </a:ext>
              </a:extLst>
            </p:cNvPr>
            <p:cNvSpPr/>
            <p:nvPr userDrawn="1"/>
          </p:nvSpPr>
          <p:spPr>
            <a:xfrm>
              <a:off x="407328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B0B17FD-C360-A7C6-4638-470C670BA865}"/>
                </a:ext>
              </a:extLst>
            </p:cNvPr>
            <p:cNvSpPr/>
            <p:nvPr userDrawn="1"/>
          </p:nvSpPr>
          <p:spPr>
            <a:xfrm>
              <a:off x="432110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5287084-FCD7-FC79-F769-6686C9FC3209}"/>
                </a:ext>
              </a:extLst>
            </p:cNvPr>
            <p:cNvSpPr/>
            <p:nvPr userDrawn="1"/>
          </p:nvSpPr>
          <p:spPr>
            <a:xfrm>
              <a:off x="456892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087FB32-5071-CAEB-6854-9A3EF209B57D}"/>
                </a:ext>
              </a:extLst>
            </p:cNvPr>
            <p:cNvSpPr/>
            <p:nvPr userDrawn="1"/>
          </p:nvSpPr>
          <p:spPr>
            <a:xfrm>
              <a:off x="481673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01F4D1E-4C41-63DD-705B-DDB1DF31C77D}"/>
                </a:ext>
              </a:extLst>
            </p:cNvPr>
            <p:cNvSpPr/>
            <p:nvPr userDrawn="1"/>
          </p:nvSpPr>
          <p:spPr>
            <a:xfrm>
              <a:off x="506455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ACA4E0B-C7AD-4833-8437-8C590ABF0B50}"/>
                </a:ext>
              </a:extLst>
            </p:cNvPr>
            <p:cNvSpPr/>
            <p:nvPr userDrawn="1"/>
          </p:nvSpPr>
          <p:spPr>
            <a:xfrm>
              <a:off x="531236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D046888-CD9A-ACBB-17B3-44F5F3703A19}"/>
                </a:ext>
              </a:extLst>
            </p:cNvPr>
            <p:cNvSpPr/>
            <p:nvPr userDrawn="1"/>
          </p:nvSpPr>
          <p:spPr>
            <a:xfrm>
              <a:off x="556018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C1D13AA-2DDA-5292-260C-74B61E98EEEF}"/>
                </a:ext>
              </a:extLst>
            </p:cNvPr>
            <p:cNvSpPr/>
            <p:nvPr userDrawn="1"/>
          </p:nvSpPr>
          <p:spPr>
            <a:xfrm>
              <a:off x="580800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63876A5-FBDC-44B1-B6E6-A9CE206F367D}"/>
                </a:ext>
              </a:extLst>
            </p:cNvPr>
            <p:cNvSpPr/>
            <p:nvPr userDrawn="1"/>
          </p:nvSpPr>
          <p:spPr>
            <a:xfrm>
              <a:off x="605581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EA2B3D7-AC53-E19D-2846-39CCA703233C}"/>
                </a:ext>
              </a:extLst>
            </p:cNvPr>
            <p:cNvSpPr/>
            <p:nvPr userDrawn="1"/>
          </p:nvSpPr>
          <p:spPr>
            <a:xfrm>
              <a:off x="630363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FCB9F29-33D7-73EB-5C59-A1AFCABE3F3B}"/>
                </a:ext>
              </a:extLst>
            </p:cNvPr>
            <p:cNvSpPr/>
            <p:nvPr userDrawn="1"/>
          </p:nvSpPr>
          <p:spPr>
            <a:xfrm>
              <a:off x="655144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B96FFEA-6313-3F95-0986-1D11FF4085EA}"/>
                </a:ext>
              </a:extLst>
            </p:cNvPr>
            <p:cNvSpPr/>
            <p:nvPr userDrawn="1"/>
          </p:nvSpPr>
          <p:spPr>
            <a:xfrm>
              <a:off x="679926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1136F09-5DB7-20CC-0DCB-23906F2D94A5}"/>
                </a:ext>
              </a:extLst>
            </p:cNvPr>
            <p:cNvSpPr/>
            <p:nvPr userDrawn="1"/>
          </p:nvSpPr>
          <p:spPr>
            <a:xfrm>
              <a:off x="704708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560E655-7972-3731-6F8A-A5B9BA3C61FF}"/>
                </a:ext>
              </a:extLst>
            </p:cNvPr>
            <p:cNvSpPr/>
            <p:nvPr userDrawn="1"/>
          </p:nvSpPr>
          <p:spPr>
            <a:xfrm>
              <a:off x="729489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1BF06CC-657F-3C40-EFD2-E209C541996C}"/>
                </a:ext>
              </a:extLst>
            </p:cNvPr>
            <p:cNvSpPr/>
            <p:nvPr userDrawn="1"/>
          </p:nvSpPr>
          <p:spPr>
            <a:xfrm>
              <a:off x="754271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A3E9055-C839-3066-4B80-CBC137BFD3FE}"/>
                </a:ext>
              </a:extLst>
            </p:cNvPr>
            <p:cNvSpPr/>
            <p:nvPr userDrawn="1"/>
          </p:nvSpPr>
          <p:spPr>
            <a:xfrm>
              <a:off x="779052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2BE04BA-88BC-64CA-1E74-3C2F2620A66E}"/>
                </a:ext>
              </a:extLst>
            </p:cNvPr>
            <p:cNvSpPr/>
            <p:nvPr userDrawn="1"/>
          </p:nvSpPr>
          <p:spPr>
            <a:xfrm>
              <a:off x="803834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FC6E3E7-FEBE-CCE2-C285-CEC1B4065F43}"/>
                </a:ext>
              </a:extLst>
            </p:cNvPr>
            <p:cNvSpPr/>
            <p:nvPr userDrawn="1"/>
          </p:nvSpPr>
          <p:spPr>
            <a:xfrm>
              <a:off x="828616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EF53A09-49C3-3CC1-D07C-2E0C7A56E3AC}"/>
                </a:ext>
              </a:extLst>
            </p:cNvPr>
            <p:cNvSpPr/>
            <p:nvPr userDrawn="1"/>
          </p:nvSpPr>
          <p:spPr>
            <a:xfrm>
              <a:off x="853397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3B0BE9A-97C3-0550-2465-126446EE672F}"/>
                </a:ext>
              </a:extLst>
            </p:cNvPr>
            <p:cNvSpPr/>
            <p:nvPr userDrawn="1"/>
          </p:nvSpPr>
          <p:spPr>
            <a:xfrm>
              <a:off x="878179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0AA58EA-5725-B82A-0B39-E159FA1743AC}"/>
                </a:ext>
              </a:extLst>
            </p:cNvPr>
            <p:cNvSpPr/>
            <p:nvPr userDrawn="1"/>
          </p:nvSpPr>
          <p:spPr>
            <a:xfrm>
              <a:off x="902960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6677CA1-8439-C0DF-65F0-BE4F723D35FB}"/>
                </a:ext>
              </a:extLst>
            </p:cNvPr>
            <p:cNvSpPr/>
            <p:nvPr userDrawn="1"/>
          </p:nvSpPr>
          <p:spPr>
            <a:xfrm>
              <a:off x="927742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68B44C1-E78A-6959-EE0E-71590966F331}"/>
                </a:ext>
              </a:extLst>
            </p:cNvPr>
            <p:cNvSpPr/>
            <p:nvPr userDrawn="1"/>
          </p:nvSpPr>
          <p:spPr>
            <a:xfrm>
              <a:off x="952524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E43B0AF-DB07-B8A7-EFE6-302098307AB7}"/>
                </a:ext>
              </a:extLst>
            </p:cNvPr>
            <p:cNvSpPr/>
            <p:nvPr userDrawn="1"/>
          </p:nvSpPr>
          <p:spPr>
            <a:xfrm>
              <a:off x="977305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99A6C0F-6CD3-30D3-81DA-59813819C713}"/>
                </a:ext>
              </a:extLst>
            </p:cNvPr>
            <p:cNvSpPr/>
            <p:nvPr userDrawn="1"/>
          </p:nvSpPr>
          <p:spPr>
            <a:xfrm>
              <a:off x="1002087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0373317-1694-047C-846F-E9DA70030854}"/>
                </a:ext>
              </a:extLst>
            </p:cNvPr>
            <p:cNvSpPr/>
            <p:nvPr userDrawn="1"/>
          </p:nvSpPr>
          <p:spPr>
            <a:xfrm>
              <a:off x="1026868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46E877D-1A8F-8746-391D-42D5858969D8}"/>
                </a:ext>
              </a:extLst>
            </p:cNvPr>
            <p:cNvSpPr/>
            <p:nvPr userDrawn="1"/>
          </p:nvSpPr>
          <p:spPr>
            <a:xfrm>
              <a:off x="1051650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ADB4C24-C507-30A1-65D5-D90719FC5B8A}"/>
                </a:ext>
              </a:extLst>
            </p:cNvPr>
            <p:cNvSpPr/>
            <p:nvPr userDrawn="1"/>
          </p:nvSpPr>
          <p:spPr>
            <a:xfrm>
              <a:off x="1076432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9B3EE6E-4792-1F89-F44E-7A1F0BDC3855}"/>
                </a:ext>
              </a:extLst>
            </p:cNvPr>
            <p:cNvSpPr/>
            <p:nvPr userDrawn="1"/>
          </p:nvSpPr>
          <p:spPr>
            <a:xfrm>
              <a:off x="1101213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E2F2146-E211-185B-4785-5E027155572F}"/>
                </a:ext>
              </a:extLst>
            </p:cNvPr>
            <p:cNvSpPr/>
            <p:nvPr userDrawn="1"/>
          </p:nvSpPr>
          <p:spPr>
            <a:xfrm>
              <a:off x="1125995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4FC9CF2-4FD9-21E4-E056-5E2FE726A623}"/>
                </a:ext>
              </a:extLst>
            </p:cNvPr>
            <p:cNvSpPr/>
            <p:nvPr userDrawn="1"/>
          </p:nvSpPr>
          <p:spPr>
            <a:xfrm>
              <a:off x="1150776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3F2D60E-9CB0-8F11-F641-4A44E58CD514}"/>
                </a:ext>
              </a:extLst>
            </p:cNvPr>
            <p:cNvSpPr/>
            <p:nvPr userDrawn="1"/>
          </p:nvSpPr>
          <p:spPr>
            <a:xfrm>
              <a:off x="1175558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80F34FD-E91B-A6AE-7FD0-6F4EFC7515B3}"/>
                </a:ext>
              </a:extLst>
            </p:cNvPr>
            <p:cNvSpPr/>
            <p:nvPr userDrawn="1"/>
          </p:nvSpPr>
          <p:spPr>
            <a:xfrm>
              <a:off x="1200340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0693" y="1643442"/>
            <a:ext cx="10996291" cy="9193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0693" y="2672818"/>
            <a:ext cx="10996291" cy="37626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07877DE-5A24-48E7-A6BB-9C33E4721A8F}"/>
              </a:ext>
            </a:extLst>
          </p:cNvPr>
          <p:cNvSpPr/>
          <p:nvPr userDrawn="1"/>
        </p:nvSpPr>
        <p:spPr>
          <a:xfrm>
            <a:off x="2702" y="-31812"/>
            <a:ext cx="12192000" cy="341979"/>
          </a:xfrm>
          <a:prstGeom prst="rect">
            <a:avLst/>
          </a:prstGeom>
          <a:solidFill>
            <a:srgbClr val="0E5AB8"/>
          </a:solidFill>
          <a:ln>
            <a:noFill/>
          </a:ln>
          <a:effectLst>
            <a:outerShdw blurRad="50800" dist="254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67BFEB58-0199-FD1C-91C4-3689ED08D989}"/>
              </a:ext>
            </a:extLst>
          </p:cNvPr>
          <p:cNvGrpSpPr/>
          <p:nvPr userDrawn="1"/>
        </p:nvGrpSpPr>
        <p:grpSpPr>
          <a:xfrm>
            <a:off x="76824" y="205477"/>
            <a:ext cx="12042714" cy="60902"/>
            <a:chOff x="76824" y="567272"/>
            <a:chExt cx="12042714" cy="60902"/>
          </a:xfrm>
        </p:grpSpPr>
        <p:sp>
          <p:nvSpPr>
            <p:cNvPr id="13" name="Oval 12">
              <a:extLst>
                <a:ext uri="{FF2B5EF4-FFF2-40B4-BE49-F238E27FC236}">
                  <a16:creationId xmlns:a16="http://schemas.microsoft.com/office/drawing/2014/main" id="{B0469D93-01CA-4474-5705-4240E57984DF}"/>
                </a:ext>
              </a:extLst>
            </p:cNvPr>
            <p:cNvSpPr/>
            <p:nvPr userDrawn="1"/>
          </p:nvSpPr>
          <p:spPr>
            <a:xfrm>
              <a:off x="7682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BFD769-4E24-6D12-4F03-567825EE8D5A}"/>
                </a:ext>
              </a:extLst>
            </p:cNvPr>
            <p:cNvSpPr/>
            <p:nvPr userDrawn="1"/>
          </p:nvSpPr>
          <p:spPr>
            <a:xfrm>
              <a:off x="22124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B143B99-53BB-F3D1-B361-20BBA6016EDB}"/>
                </a:ext>
              </a:extLst>
            </p:cNvPr>
            <p:cNvSpPr/>
            <p:nvPr userDrawn="1"/>
          </p:nvSpPr>
          <p:spPr>
            <a:xfrm>
              <a:off x="36567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44F457E-366D-FC50-748D-CE4E856A5CB6}"/>
                </a:ext>
              </a:extLst>
            </p:cNvPr>
            <p:cNvSpPr/>
            <p:nvPr userDrawn="1"/>
          </p:nvSpPr>
          <p:spPr>
            <a:xfrm>
              <a:off x="51009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41F8F6C-252F-4ACA-0C47-1F782FC2988B}"/>
                </a:ext>
              </a:extLst>
            </p:cNvPr>
            <p:cNvSpPr/>
            <p:nvPr userDrawn="1"/>
          </p:nvSpPr>
          <p:spPr>
            <a:xfrm>
              <a:off x="65451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254BC85-357B-319D-C410-9B03C06F3FBF}"/>
                </a:ext>
              </a:extLst>
            </p:cNvPr>
            <p:cNvSpPr/>
            <p:nvPr userDrawn="1"/>
          </p:nvSpPr>
          <p:spPr>
            <a:xfrm>
              <a:off x="79893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7486A56-9F10-69C7-3520-80A9966211D2}"/>
                </a:ext>
              </a:extLst>
            </p:cNvPr>
            <p:cNvSpPr/>
            <p:nvPr userDrawn="1"/>
          </p:nvSpPr>
          <p:spPr>
            <a:xfrm>
              <a:off x="94336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84F477F-0F6F-3437-44F7-83CBF3DE1C19}"/>
                </a:ext>
              </a:extLst>
            </p:cNvPr>
            <p:cNvSpPr/>
            <p:nvPr userDrawn="1"/>
          </p:nvSpPr>
          <p:spPr>
            <a:xfrm>
              <a:off x="108778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762833B-A8B9-681E-525A-74DD1E70ECBF}"/>
                </a:ext>
              </a:extLst>
            </p:cNvPr>
            <p:cNvSpPr/>
            <p:nvPr userDrawn="1"/>
          </p:nvSpPr>
          <p:spPr>
            <a:xfrm>
              <a:off x="123220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6B33351-9423-5400-EA8E-1252B368BE53}"/>
                </a:ext>
              </a:extLst>
            </p:cNvPr>
            <p:cNvSpPr/>
            <p:nvPr userDrawn="1"/>
          </p:nvSpPr>
          <p:spPr>
            <a:xfrm>
              <a:off x="137663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F38B2CA-3091-653D-2AEF-6621E1506388}"/>
                </a:ext>
              </a:extLst>
            </p:cNvPr>
            <p:cNvSpPr/>
            <p:nvPr userDrawn="1"/>
          </p:nvSpPr>
          <p:spPr>
            <a:xfrm>
              <a:off x="152105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66DB8E1-C51F-9A18-7361-27CE29B0E05E}"/>
                </a:ext>
              </a:extLst>
            </p:cNvPr>
            <p:cNvSpPr/>
            <p:nvPr userDrawn="1"/>
          </p:nvSpPr>
          <p:spPr>
            <a:xfrm>
              <a:off x="166547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2994DE0-5B1A-B742-85F8-86C254E42214}"/>
                </a:ext>
              </a:extLst>
            </p:cNvPr>
            <p:cNvSpPr/>
            <p:nvPr userDrawn="1"/>
          </p:nvSpPr>
          <p:spPr>
            <a:xfrm>
              <a:off x="180990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43191A6-0625-1BDC-40E5-A64FE5DD230D}"/>
                </a:ext>
              </a:extLst>
            </p:cNvPr>
            <p:cNvSpPr/>
            <p:nvPr userDrawn="1"/>
          </p:nvSpPr>
          <p:spPr>
            <a:xfrm>
              <a:off x="195432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4EB9D67-6BBE-4D2C-A3A8-A336B155989D}"/>
                </a:ext>
              </a:extLst>
            </p:cNvPr>
            <p:cNvSpPr/>
            <p:nvPr userDrawn="1"/>
          </p:nvSpPr>
          <p:spPr>
            <a:xfrm>
              <a:off x="209874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BD65B95-7347-8983-E759-9922A8A81948}"/>
                </a:ext>
              </a:extLst>
            </p:cNvPr>
            <p:cNvSpPr/>
            <p:nvPr userDrawn="1"/>
          </p:nvSpPr>
          <p:spPr>
            <a:xfrm>
              <a:off x="224316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94A1801-BEF2-51FD-EF59-AD5080393911}"/>
                </a:ext>
              </a:extLst>
            </p:cNvPr>
            <p:cNvSpPr/>
            <p:nvPr userDrawn="1"/>
          </p:nvSpPr>
          <p:spPr>
            <a:xfrm>
              <a:off x="238759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0217435-4C9E-D900-E377-D6FA018955E7}"/>
                </a:ext>
              </a:extLst>
            </p:cNvPr>
            <p:cNvSpPr/>
            <p:nvPr userDrawn="1"/>
          </p:nvSpPr>
          <p:spPr>
            <a:xfrm>
              <a:off x="253201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27B66F4-DA3B-830B-312B-F65EE1A71538}"/>
                </a:ext>
              </a:extLst>
            </p:cNvPr>
            <p:cNvSpPr/>
            <p:nvPr userDrawn="1"/>
          </p:nvSpPr>
          <p:spPr>
            <a:xfrm>
              <a:off x="267643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4CE6D9A-DC47-6B27-7A8D-FED3056D0D17}"/>
                </a:ext>
              </a:extLst>
            </p:cNvPr>
            <p:cNvSpPr/>
            <p:nvPr userDrawn="1"/>
          </p:nvSpPr>
          <p:spPr>
            <a:xfrm>
              <a:off x="282086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60E9DF2-ED0E-A986-A6AF-6FA8236E6194}"/>
                </a:ext>
              </a:extLst>
            </p:cNvPr>
            <p:cNvSpPr/>
            <p:nvPr userDrawn="1"/>
          </p:nvSpPr>
          <p:spPr>
            <a:xfrm>
              <a:off x="296528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C01AED5-821B-E751-EAE0-2BCA65E980DF}"/>
                </a:ext>
              </a:extLst>
            </p:cNvPr>
            <p:cNvSpPr/>
            <p:nvPr userDrawn="1"/>
          </p:nvSpPr>
          <p:spPr>
            <a:xfrm>
              <a:off x="310970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B988329-11DF-2B85-68A6-100BA2CE24F5}"/>
                </a:ext>
              </a:extLst>
            </p:cNvPr>
            <p:cNvSpPr/>
            <p:nvPr userDrawn="1"/>
          </p:nvSpPr>
          <p:spPr>
            <a:xfrm>
              <a:off x="325413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34BEF62-A65A-AF25-6121-1C09F578B264}"/>
                </a:ext>
              </a:extLst>
            </p:cNvPr>
            <p:cNvSpPr/>
            <p:nvPr userDrawn="1"/>
          </p:nvSpPr>
          <p:spPr>
            <a:xfrm>
              <a:off x="339855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B6CA78B-1007-CBF7-ECBE-5B3F971FC1E4}"/>
                </a:ext>
              </a:extLst>
            </p:cNvPr>
            <p:cNvSpPr/>
            <p:nvPr userDrawn="1"/>
          </p:nvSpPr>
          <p:spPr>
            <a:xfrm>
              <a:off x="354297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DE38896-E66F-D429-EC13-144161C4F0CF}"/>
                </a:ext>
              </a:extLst>
            </p:cNvPr>
            <p:cNvSpPr/>
            <p:nvPr userDrawn="1"/>
          </p:nvSpPr>
          <p:spPr>
            <a:xfrm>
              <a:off x="368739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3D87882-088F-4FCC-FD03-4F138F02FC30}"/>
                </a:ext>
              </a:extLst>
            </p:cNvPr>
            <p:cNvSpPr/>
            <p:nvPr userDrawn="1"/>
          </p:nvSpPr>
          <p:spPr>
            <a:xfrm>
              <a:off x="383182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6E59126-1A82-3E74-B2A3-767EF695CF35}"/>
                </a:ext>
              </a:extLst>
            </p:cNvPr>
            <p:cNvSpPr/>
            <p:nvPr userDrawn="1"/>
          </p:nvSpPr>
          <p:spPr>
            <a:xfrm>
              <a:off x="397624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C25B745-3834-1686-2529-AFAFC7EEA3E2}"/>
                </a:ext>
              </a:extLst>
            </p:cNvPr>
            <p:cNvSpPr/>
            <p:nvPr userDrawn="1"/>
          </p:nvSpPr>
          <p:spPr>
            <a:xfrm>
              <a:off x="412066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F91386E-91A1-7F59-413B-5BF05D2CA84B}"/>
                </a:ext>
              </a:extLst>
            </p:cNvPr>
            <p:cNvSpPr/>
            <p:nvPr userDrawn="1"/>
          </p:nvSpPr>
          <p:spPr>
            <a:xfrm>
              <a:off x="426509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372B032-F4C5-BE01-CD33-1FDBE757C249}"/>
                </a:ext>
              </a:extLst>
            </p:cNvPr>
            <p:cNvSpPr/>
            <p:nvPr userDrawn="1"/>
          </p:nvSpPr>
          <p:spPr>
            <a:xfrm>
              <a:off x="440951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B645EAF-6843-E9A4-2B9C-A536FA272466}"/>
                </a:ext>
              </a:extLst>
            </p:cNvPr>
            <p:cNvSpPr/>
            <p:nvPr userDrawn="1"/>
          </p:nvSpPr>
          <p:spPr>
            <a:xfrm>
              <a:off x="455393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3A03702-569D-2095-114A-2F0EE259D7B0}"/>
                </a:ext>
              </a:extLst>
            </p:cNvPr>
            <p:cNvSpPr/>
            <p:nvPr userDrawn="1"/>
          </p:nvSpPr>
          <p:spPr>
            <a:xfrm>
              <a:off x="469835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0EB9BEC-9B8B-B890-DC94-925064A1703A}"/>
                </a:ext>
              </a:extLst>
            </p:cNvPr>
            <p:cNvSpPr/>
            <p:nvPr userDrawn="1"/>
          </p:nvSpPr>
          <p:spPr>
            <a:xfrm>
              <a:off x="484278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570EDEC-82C2-EB1E-037D-DE7D688ACED8}"/>
                </a:ext>
              </a:extLst>
            </p:cNvPr>
            <p:cNvSpPr/>
            <p:nvPr userDrawn="1"/>
          </p:nvSpPr>
          <p:spPr>
            <a:xfrm>
              <a:off x="498720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5D2A88C-A896-23C4-E3DF-83770BF104DA}"/>
                </a:ext>
              </a:extLst>
            </p:cNvPr>
            <p:cNvSpPr/>
            <p:nvPr userDrawn="1"/>
          </p:nvSpPr>
          <p:spPr>
            <a:xfrm>
              <a:off x="513162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417816-3A9D-9F7C-4FA6-B240FE1F2A92}"/>
                </a:ext>
              </a:extLst>
            </p:cNvPr>
            <p:cNvSpPr/>
            <p:nvPr userDrawn="1"/>
          </p:nvSpPr>
          <p:spPr>
            <a:xfrm>
              <a:off x="527605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DCDD1A4-9B86-F9C8-4CD1-6CB2BDF37675}"/>
                </a:ext>
              </a:extLst>
            </p:cNvPr>
            <p:cNvSpPr/>
            <p:nvPr userDrawn="1"/>
          </p:nvSpPr>
          <p:spPr>
            <a:xfrm>
              <a:off x="542047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B029D62-FE84-694B-F3EC-335853FAA47C}"/>
                </a:ext>
              </a:extLst>
            </p:cNvPr>
            <p:cNvSpPr/>
            <p:nvPr userDrawn="1"/>
          </p:nvSpPr>
          <p:spPr>
            <a:xfrm>
              <a:off x="556489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231F073-78B0-443C-052E-467D09461107}"/>
                </a:ext>
              </a:extLst>
            </p:cNvPr>
            <p:cNvSpPr/>
            <p:nvPr userDrawn="1"/>
          </p:nvSpPr>
          <p:spPr>
            <a:xfrm>
              <a:off x="570932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4B87CFE-004E-B30B-353F-F8AA1F57C1AD}"/>
                </a:ext>
              </a:extLst>
            </p:cNvPr>
            <p:cNvSpPr/>
            <p:nvPr userDrawn="1"/>
          </p:nvSpPr>
          <p:spPr>
            <a:xfrm>
              <a:off x="585374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15DDB31-F7DA-01DE-4F57-81892606E67D}"/>
                </a:ext>
              </a:extLst>
            </p:cNvPr>
            <p:cNvSpPr/>
            <p:nvPr userDrawn="1"/>
          </p:nvSpPr>
          <p:spPr>
            <a:xfrm>
              <a:off x="599816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D1018AF-A372-8FFB-2B3D-FEECB332056C}"/>
                </a:ext>
              </a:extLst>
            </p:cNvPr>
            <p:cNvSpPr/>
            <p:nvPr userDrawn="1"/>
          </p:nvSpPr>
          <p:spPr>
            <a:xfrm>
              <a:off x="614258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82FF31C-CBF2-BB2F-5DC2-4B8A227E003A}"/>
                </a:ext>
              </a:extLst>
            </p:cNvPr>
            <p:cNvSpPr/>
            <p:nvPr userDrawn="1"/>
          </p:nvSpPr>
          <p:spPr>
            <a:xfrm>
              <a:off x="628701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8FCABB9-5FE8-FFCA-B496-10ECEA22264E}"/>
                </a:ext>
              </a:extLst>
            </p:cNvPr>
            <p:cNvSpPr/>
            <p:nvPr userDrawn="1"/>
          </p:nvSpPr>
          <p:spPr>
            <a:xfrm>
              <a:off x="643143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B47069E-F5D8-9D19-8D10-53D82F2D91E6}"/>
                </a:ext>
              </a:extLst>
            </p:cNvPr>
            <p:cNvSpPr/>
            <p:nvPr userDrawn="1"/>
          </p:nvSpPr>
          <p:spPr>
            <a:xfrm>
              <a:off x="657585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8D74A589-9080-0A6A-6FC6-0450B7E9640C}"/>
                </a:ext>
              </a:extLst>
            </p:cNvPr>
            <p:cNvSpPr/>
            <p:nvPr userDrawn="1"/>
          </p:nvSpPr>
          <p:spPr>
            <a:xfrm>
              <a:off x="672028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10D8639-BE77-6244-C648-6CFE26FEC164}"/>
                </a:ext>
              </a:extLst>
            </p:cNvPr>
            <p:cNvSpPr/>
            <p:nvPr userDrawn="1"/>
          </p:nvSpPr>
          <p:spPr>
            <a:xfrm>
              <a:off x="686470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9C21E59-FAD7-5334-CC04-AB85E3D064C7}"/>
                </a:ext>
              </a:extLst>
            </p:cNvPr>
            <p:cNvSpPr/>
            <p:nvPr userDrawn="1"/>
          </p:nvSpPr>
          <p:spPr>
            <a:xfrm>
              <a:off x="700912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47EBC6F5-D1CB-616F-16E4-1F4CDCFB9E1F}"/>
                </a:ext>
              </a:extLst>
            </p:cNvPr>
            <p:cNvSpPr/>
            <p:nvPr userDrawn="1"/>
          </p:nvSpPr>
          <p:spPr>
            <a:xfrm>
              <a:off x="715355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8E4D39B-134D-7B7A-B7EA-2B1D01F31E9B}"/>
                </a:ext>
              </a:extLst>
            </p:cNvPr>
            <p:cNvSpPr/>
            <p:nvPr userDrawn="1"/>
          </p:nvSpPr>
          <p:spPr>
            <a:xfrm>
              <a:off x="729797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B69FBEB-DE53-1FFE-0DE1-AF87F20F237D}"/>
                </a:ext>
              </a:extLst>
            </p:cNvPr>
            <p:cNvSpPr/>
            <p:nvPr userDrawn="1"/>
          </p:nvSpPr>
          <p:spPr>
            <a:xfrm>
              <a:off x="744239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94381DB9-91B4-2B92-2330-A416F2999223}"/>
                </a:ext>
              </a:extLst>
            </p:cNvPr>
            <p:cNvSpPr/>
            <p:nvPr userDrawn="1"/>
          </p:nvSpPr>
          <p:spPr>
            <a:xfrm>
              <a:off x="758681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99D200B-5DCA-D7AA-739E-5E7DE3783989}"/>
                </a:ext>
              </a:extLst>
            </p:cNvPr>
            <p:cNvSpPr/>
            <p:nvPr userDrawn="1"/>
          </p:nvSpPr>
          <p:spPr>
            <a:xfrm>
              <a:off x="773124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FB544CD-BC95-B4A4-6897-4ABDD4E42E0D}"/>
                </a:ext>
              </a:extLst>
            </p:cNvPr>
            <p:cNvSpPr/>
            <p:nvPr userDrawn="1"/>
          </p:nvSpPr>
          <p:spPr>
            <a:xfrm>
              <a:off x="7875665"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4A6D7CF-89E4-1C34-1B03-75FE60186F14}"/>
                </a:ext>
              </a:extLst>
            </p:cNvPr>
            <p:cNvSpPr/>
            <p:nvPr userDrawn="1"/>
          </p:nvSpPr>
          <p:spPr>
            <a:xfrm>
              <a:off x="8020088"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B16BD63-DFF6-1C52-2971-7A7525EF9A48}"/>
                </a:ext>
              </a:extLst>
            </p:cNvPr>
            <p:cNvSpPr/>
            <p:nvPr userDrawn="1"/>
          </p:nvSpPr>
          <p:spPr>
            <a:xfrm>
              <a:off x="8164511"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E85FA79-4A57-8557-9B62-DBC262F38621}"/>
                </a:ext>
              </a:extLst>
            </p:cNvPr>
            <p:cNvSpPr/>
            <p:nvPr userDrawn="1"/>
          </p:nvSpPr>
          <p:spPr>
            <a:xfrm>
              <a:off x="8308934"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6DCAAF9B-DEFE-945C-CA5E-C2037C497FDC}"/>
                </a:ext>
              </a:extLst>
            </p:cNvPr>
            <p:cNvSpPr/>
            <p:nvPr userDrawn="1"/>
          </p:nvSpPr>
          <p:spPr>
            <a:xfrm>
              <a:off x="8453357"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6BEFBB5-558A-672C-AB0D-6EEFF10D9FB7}"/>
                </a:ext>
              </a:extLst>
            </p:cNvPr>
            <p:cNvSpPr/>
            <p:nvPr userDrawn="1"/>
          </p:nvSpPr>
          <p:spPr>
            <a:xfrm>
              <a:off x="859778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7892011-45D9-7412-AF9E-2136EEE23491}"/>
                </a:ext>
              </a:extLst>
            </p:cNvPr>
            <p:cNvSpPr/>
            <p:nvPr userDrawn="1"/>
          </p:nvSpPr>
          <p:spPr>
            <a:xfrm>
              <a:off x="874220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4FA0AB1-873B-B90F-E490-BF5244108A8F}"/>
                </a:ext>
              </a:extLst>
            </p:cNvPr>
            <p:cNvSpPr/>
            <p:nvPr userDrawn="1"/>
          </p:nvSpPr>
          <p:spPr>
            <a:xfrm>
              <a:off x="888662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980FF46-B818-9BE6-8F34-80272B8F23A6}"/>
                </a:ext>
              </a:extLst>
            </p:cNvPr>
            <p:cNvSpPr/>
            <p:nvPr userDrawn="1"/>
          </p:nvSpPr>
          <p:spPr>
            <a:xfrm>
              <a:off x="903104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59BE7AD-0BC1-9D12-ECB7-D1D1F1096685}"/>
                </a:ext>
              </a:extLst>
            </p:cNvPr>
            <p:cNvSpPr/>
            <p:nvPr userDrawn="1"/>
          </p:nvSpPr>
          <p:spPr>
            <a:xfrm>
              <a:off x="917547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ABC4783-EBE6-6A02-1C20-C0D95E5C8B9A}"/>
                </a:ext>
              </a:extLst>
            </p:cNvPr>
            <p:cNvSpPr/>
            <p:nvPr userDrawn="1"/>
          </p:nvSpPr>
          <p:spPr>
            <a:xfrm>
              <a:off x="9319894"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D8A36AF-A3C8-FDEB-8248-454489B98A97}"/>
                </a:ext>
              </a:extLst>
            </p:cNvPr>
            <p:cNvSpPr/>
            <p:nvPr userDrawn="1"/>
          </p:nvSpPr>
          <p:spPr>
            <a:xfrm>
              <a:off x="9464317"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09F685D-A296-289A-075E-129D78BE57FC}"/>
                </a:ext>
              </a:extLst>
            </p:cNvPr>
            <p:cNvSpPr/>
            <p:nvPr userDrawn="1"/>
          </p:nvSpPr>
          <p:spPr>
            <a:xfrm>
              <a:off x="960874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50AE3AE-1FDA-C0AD-71E1-4911D0C1F654}"/>
                </a:ext>
              </a:extLst>
            </p:cNvPr>
            <p:cNvSpPr/>
            <p:nvPr userDrawn="1"/>
          </p:nvSpPr>
          <p:spPr>
            <a:xfrm>
              <a:off x="975316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CCA276E-5F82-6C61-9D63-9C91DC9A1EE4}"/>
                </a:ext>
              </a:extLst>
            </p:cNvPr>
            <p:cNvSpPr/>
            <p:nvPr userDrawn="1"/>
          </p:nvSpPr>
          <p:spPr>
            <a:xfrm>
              <a:off x="989758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F547865B-4F12-204B-8D48-49253D5C7EFC}"/>
                </a:ext>
              </a:extLst>
            </p:cNvPr>
            <p:cNvSpPr/>
            <p:nvPr userDrawn="1"/>
          </p:nvSpPr>
          <p:spPr>
            <a:xfrm>
              <a:off x="1004200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86D2C23-569E-9724-B5F0-260F97490F70}"/>
                </a:ext>
              </a:extLst>
            </p:cNvPr>
            <p:cNvSpPr/>
            <p:nvPr userDrawn="1"/>
          </p:nvSpPr>
          <p:spPr>
            <a:xfrm>
              <a:off x="1018643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2C92670-F34F-E337-B998-7CCDDC62DAAC}"/>
                </a:ext>
              </a:extLst>
            </p:cNvPr>
            <p:cNvSpPr/>
            <p:nvPr userDrawn="1"/>
          </p:nvSpPr>
          <p:spPr>
            <a:xfrm>
              <a:off x="10330855"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792A39E-0283-6C1B-45BF-5DDDE9AFF04E}"/>
                </a:ext>
              </a:extLst>
            </p:cNvPr>
            <p:cNvSpPr/>
            <p:nvPr userDrawn="1"/>
          </p:nvSpPr>
          <p:spPr>
            <a:xfrm>
              <a:off x="10475278"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18CBE23A-4E2E-8756-0584-6F08CFF258A1}"/>
                </a:ext>
              </a:extLst>
            </p:cNvPr>
            <p:cNvSpPr/>
            <p:nvPr userDrawn="1"/>
          </p:nvSpPr>
          <p:spPr>
            <a:xfrm>
              <a:off x="10619701"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A2F5E57A-09F9-0D7C-A6D7-AC647C338703}"/>
                </a:ext>
              </a:extLst>
            </p:cNvPr>
            <p:cNvSpPr/>
            <p:nvPr userDrawn="1"/>
          </p:nvSpPr>
          <p:spPr>
            <a:xfrm>
              <a:off x="10764124"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DB0A994-4D08-576A-934A-04F1C2D982E8}"/>
                </a:ext>
              </a:extLst>
            </p:cNvPr>
            <p:cNvSpPr/>
            <p:nvPr userDrawn="1"/>
          </p:nvSpPr>
          <p:spPr>
            <a:xfrm>
              <a:off x="10908547"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854FA8D-17F0-1F39-5DDF-04B648B3BBC3}"/>
                </a:ext>
              </a:extLst>
            </p:cNvPr>
            <p:cNvSpPr/>
            <p:nvPr userDrawn="1"/>
          </p:nvSpPr>
          <p:spPr>
            <a:xfrm>
              <a:off x="1105297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865DBA29-BDA5-F9B3-F215-CF797CE9E513}"/>
                </a:ext>
              </a:extLst>
            </p:cNvPr>
            <p:cNvSpPr/>
            <p:nvPr userDrawn="1"/>
          </p:nvSpPr>
          <p:spPr>
            <a:xfrm>
              <a:off x="1119739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25289E8-F2DC-4972-B559-DD27154AC44E}"/>
                </a:ext>
              </a:extLst>
            </p:cNvPr>
            <p:cNvSpPr/>
            <p:nvPr userDrawn="1"/>
          </p:nvSpPr>
          <p:spPr>
            <a:xfrm>
              <a:off x="1134181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A9F3AD27-DE12-E642-E541-A155EDBDC76A}"/>
                </a:ext>
              </a:extLst>
            </p:cNvPr>
            <p:cNvSpPr/>
            <p:nvPr userDrawn="1"/>
          </p:nvSpPr>
          <p:spPr>
            <a:xfrm>
              <a:off x="1148623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E4F82CC-4104-6C50-9405-32A6693447CD}"/>
                </a:ext>
              </a:extLst>
            </p:cNvPr>
            <p:cNvSpPr/>
            <p:nvPr userDrawn="1"/>
          </p:nvSpPr>
          <p:spPr>
            <a:xfrm>
              <a:off x="1163066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3328A8E7-C397-BB4B-CDC6-3905C80A262E}"/>
                </a:ext>
              </a:extLst>
            </p:cNvPr>
            <p:cNvSpPr/>
            <p:nvPr userDrawn="1"/>
          </p:nvSpPr>
          <p:spPr>
            <a:xfrm>
              <a:off x="11775085"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5EFB50D-A9E5-943C-8A37-890705CCC80E}"/>
                </a:ext>
              </a:extLst>
            </p:cNvPr>
            <p:cNvSpPr/>
            <p:nvPr userDrawn="1"/>
          </p:nvSpPr>
          <p:spPr>
            <a:xfrm>
              <a:off x="11919508"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208FA019-DBCF-A4DD-56AA-185EBC73DF5F}"/>
                </a:ext>
              </a:extLst>
            </p:cNvPr>
            <p:cNvSpPr/>
            <p:nvPr userDrawn="1"/>
          </p:nvSpPr>
          <p:spPr>
            <a:xfrm>
              <a:off x="12063931"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3877918B-FD1C-42F9-9EE0-AE97F94AFA01}"/>
              </a:ext>
            </a:extLst>
          </p:cNvPr>
          <p:cNvPicPr>
            <a:picLocks noChangeAspect="1"/>
          </p:cNvPicPr>
          <p:nvPr userDrawn="1"/>
        </p:nvPicPr>
        <p:blipFill>
          <a:blip r:embed="rId9"/>
          <a:srcRect/>
          <a:stretch/>
        </p:blipFill>
        <p:spPr>
          <a:xfrm>
            <a:off x="565700" y="446174"/>
            <a:ext cx="2627294" cy="853870"/>
          </a:xfrm>
          <a:prstGeom prst="rect">
            <a:avLst/>
          </a:prstGeom>
        </p:spPr>
      </p:pic>
      <p:pic>
        <p:nvPicPr>
          <p:cNvPr id="5" name="Picture 4">
            <a:extLst>
              <a:ext uri="{FF2B5EF4-FFF2-40B4-BE49-F238E27FC236}">
                <a16:creationId xmlns:a16="http://schemas.microsoft.com/office/drawing/2014/main" id="{2FED5935-D665-BB67-C073-E50E4E9FBE96}"/>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612711" y="699681"/>
            <a:ext cx="1977683" cy="34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40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91" r:id="rId3"/>
    <p:sldLayoutId id="2147483694" r:id="rId4"/>
    <p:sldLayoutId id="2147483690" r:id="rId5"/>
    <p:sldLayoutId id="2147483696" r:id="rId6"/>
    <p:sldLayoutId id="2147483675" r:id="rId7"/>
  </p:sldLayoutIdLst>
  <p:txStyles>
    <p:titleStyle>
      <a:lvl1pPr algn="l" defTabSz="914400" rtl="0" eaLnBrk="1" latinLnBrk="0" hangingPunct="1">
        <a:lnSpc>
          <a:spcPct val="90000"/>
        </a:lnSpc>
        <a:spcBef>
          <a:spcPct val="0"/>
        </a:spcBef>
        <a:buNone/>
        <a:defRPr sz="3200" b="1" kern="1200" spc="-80" baseline="0">
          <a:solidFill>
            <a:srgbClr val="0E5AB8"/>
          </a:solidFill>
          <a:latin typeface="Arial" charset="0"/>
          <a:ea typeface="Arial" charset="0"/>
          <a:cs typeface="Arial" charset="0"/>
        </a:defRPr>
      </a:lvl1pPr>
    </p:titleStyle>
    <p:bodyStyle>
      <a:lvl1pPr marL="228600" indent="-228600" algn="l" defTabSz="914400" rtl="0" eaLnBrk="1" latinLnBrk="0" hangingPunct="1">
        <a:lnSpc>
          <a:spcPct val="110000"/>
        </a:lnSpc>
        <a:spcBef>
          <a:spcPts val="1000"/>
        </a:spcBef>
        <a:buClr>
          <a:schemeClr val="accent2"/>
        </a:buClr>
        <a:buSzPct val="85000"/>
        <a:buFontTx/>
        <a:buBlip>
          <a:blip r:embed="rId11"/>
        </a:buBlip>
        <a:defRPr sz="1600" kern="1200" spc="-20" baseline="0">
          <a:solidFill>
            <a:schemeClr val="tx1">
              <a:lumMod val="85000"/>
              <a:lumOff val="1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12"/>
        </a:buBlip>
        <a:defRPr sz="1400" kern="1200" spc="-20" baseline="0">
          <a:solidFill>
            <a:schemeClr val="tx1">
              <a:lumMod val="85000"/>
              <a:lumOff val="1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12"/>
        </a:buBlip>
        <a:defRPr sz="1400" kern="1200" spc="-20" baseline="0">
          <a:solidFill>
            <a:schemeClr val="tx1">
              <a:lumMod val="85000"/>
              <a:lumOff val="1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12"/>
        </a:buBlip>
        <a:defRPr sz="1400" kern="1200" spc="-20" baseline="0">
          <a:solidFill>
            <a:schemeClr val="tx1">
              <a:lumMod val="85000"/>
              <a:lumOff val="1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12"/>
        </a:buBlip>
        <a:defRPr sz="1400" kern="1200" spc="-20" baseline="0">
          <a:solidFill>
            <a:schemeClr val="tx1">
              <a:lumMod val="85000"/>
              <a:lumOff val="1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714572"/>
      </p:ext>
    </p:extLst>
  </p:cSld>
  <p:clrMap bg1="lt1" tx1="dk1" bg2="lt2" tx2="dk2" accent1="accent1" accent2="accent2" accent3="accent3" accent4="accent4" accent5="accent5" accent6="accent6" hlink="hlink" folHlink="folHlink"/>
  <p:sldLayoutIdLst>
    <p:sldLayoutId id="2147483693"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r. Andrew Herring of Highland Hospital in Oakland, Calif., left, gave a dose of buprenorphine, a drug that eases the symptoms of opioid withdrawal, to a homeless man who collected cans to pay for bus fare to get to the hospital.">
            <a:extLst>
              <a:ext uri="{FF2B5EF4-FFF2-40B4-BE49-F238E27FC236}">
                <a16:creationId xmlns:a16="http://schemas.microsoft.com/office/drawing/2014/main" id="{60CAFEB7-6F93-975A-9CDE-35E0977EBA50}"/>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t="30225" b="3412"/>
          <a:stretch/>
        </p:blipFill>
        <p:spPr bwMode="auto">
          <a:xfrm>
            <a:off x="-2152" y="1463040"/>
            <a:ext cx="12194152" cy="5394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9743" y="1665627"/>
            <a:ext cx="11422505" cy="2090103"/>
          </a:xfrm>
        </p:spPr>
        <p:txBody>
          <a:bodyPr>
            <a:normAutofit fontScale="90000"/>
          </a:bodyPr>
          <a:lstStyle/>
          <a:p>
            <a:pPr>
              <a:lnSpc>
                <a:spcPct val="80000"/>
              </a:lnSpc>
            </a:pPr>
            <a:r>
              <a:rPr lang="en-US" sz="5400" b="1" spc="-150" dirty="0">
                <a:solidFill>
                  <a:srgbClr val="0E5AB8"/>
                </a:solidFill>
                <a:latin typeface="Arial" panose="020B0604020202020204" pitchFamily="34" charset="0"/>
                <a:cs typeface="Arial" panose="020B0604020202020204" pitchFamily="34" charset="0"/>
              </a:rPr>
              <a:t>Effectiveness of Substance Use Navigation for Emergency Department Patients with Substance Use Disorders</a:t>
            </a:r>
          </a:p>
        </p:txBody>
      </p:sp>
      <p:sp>
        <p:nvSpPr>
          <p:cNvPr id="3" name="Subtitle 2"/>
          <p:cNvSpPr>
            <a:spLocks noGrp="1"/>
          </p:cNvSpPr>
          <p:nvPr>
            <p:ph type="subTitle" idx="1"/>
          </p:nvPr>
        </p:nvSpPr>
        <p:spPr>
          <a:xfrm>
            <a:off x="0" y="5883029"/>
            <a:ext cx="12191999" cy="1257300"/>
          </a:xfrm>
        </p:spPr>
        <p:txBody>
          <a:bodyPr>
            <a:normAutofit/>
          </a:bodyPr>
          <a:lstStyle/>
          <a:p>
            <a:endParaRPr lang="en-US" sz="1400" dirty="0"/>
          </a:p>
          <a:p>
            <a:r>
              <a:rPr lang="en-US" sz="1400" dirty="0"/>
              <a:t>Erik Anderson, Evan </a:t>
            </a:r>
            <a:r>
              <a:rPr lang="en-US" sz="1400" dirty="0" err="1"/>
              <a:t>Rusoja</a:t>
            </a:r>
            <a:r>
              <a:rPr lang="en-US" sz="1400" dirty="0"/>
              <a:t>, Joshua </a:t>
            </a:r>
            <a:r>
              <a:rPr lang="en-US" sz="1400" dirty="0" err="1"/>
              <a:t>Luftig</a:t>
            </a:r>
            <a:r>
              <a:rPr lang="en-US" sz="1400" dirty="0"/>
              <a:t>, Monish </a:t>
            </a:r>
            <a:r>
              <a:rPr lang="en-US" sz="1400" dirty="0" err="1"/>
              <a:t>Ullal</a:t>
            </a:r>
            <a:r>
              <a:rPr lang="en-US" sz="1400" dirty="0"/>
              <a:t>, Ranjana </a:t>
            </a:r>
            <a:r>
              <a:rPr lang="en-US" sz="1400" dirty="0" err="1"/>
              <a:t>Shardha</a:t>
            </a:r>
            <a:r>
              <a:rPr lang="en-US" sz="1400" dirty="0"/>
              <a:t>, Henry Schwimmer, Alexandra Friedman, Christian </a:t>
            </a:r>
            <a:r>
              <a:rPr lang="en-US" sz="1400" dirty="0" err="1"/>
              <a:t>Hailozian</a:t>
            </a:r>
            <a:r>
              <a:rPr lang="en-US" sz="1400" dirty="0"/>
              <a:t>, Andrew Herring</a:t>
            </a:r>
          </a:p>
        </p:txBody>
      </p:sp>
      <p:pic>
        <p:nvPicPr>
          <p:cNvPr id="5" name="Picture 4" descr="Text&#10;&#10;Description automatically generated with medium confidence">
            <a:extLst>
              <a:ext uri="{FF2B5EF4-FFF2-40B4-BE49-F238E27FC236}">
                <a16:creationId xmlns:a16="http://schemas.microsoft.com/office/drawing/2014/main" id="{FC202DFD-0F84-BD8C-51B1-D197151FF80D}"/>
              </a:ext>
            </a:extLst>
          </p:cNvPr>
          <p:cNvPicPr>
            <a:picLocks noChangeAspect="1"/>
          </p:cNvPicPr>
          <p:nvPr/>
        </p:nvPicPr>
        <p:blipFill>
          <a:blip r:embed="rId4"/>
          <a:stretch>
            <a:fillRect/>
          </a:stretch>
        </p:blipFill>
        <p:spPr>
          <a:xfrm>
            <a:off x="148028" y="362049"/>
            <a:ext cx="3914306" cy="1067538"/>
          </a:xfrm>
          <a:prstGeom prst="rect">
            <a:avLst/>
          </a:prstGeom>
        </p:spPr>
      </p:pic>
      <p:sp>
        <p:nvSpPr>
          <p:cNvPr id="6" name="Title 1">
            <a:extLst>
              <a:ext uri="{FF2B5EF4-FFF2-40B4-BE49-F238E27FC236}">
                <a16:creationId xmlns:a16="http://schemas.microsoft.com/office/drawing/2014/main" id="{2AB22BBD-2BCB-50B5-FAEA-B8C4468989A8}"/>
              </a:ext>
            </a:extLst>
          </p:cNvPr>
          <p:cNvSpPr txBox="1">
            <a:spLocks/>
          </p:cNvSpPr>
          <p:nvPr/>
        </p:nvSpPr>
        <p:spPr>
          <a:xfrm>
            <a:off x="383671" y="3768640"/>
            <a:ext cx="11422505" cy="54123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5400" b="1" kern="1200" spc="-100" baseline="0">
                <a:solidFill>
                  <a:srgbClr val="0E5AB8"/>
                </a:solidFill>
                <a:latin typeface="Arial" charset="0"/>
                <a:ea typeface="Arial" charset="0"/>
                <a:cs typeface="Arial" charset="0"/>
              </a:defRPr>
            </a:lvl1pPr>
          </a:lstStyle>
          <a:p>
            <a:pPr>
              <a:lnSpc>
                <a:spcPct val="80000"/>
              </a:lnSpc>
            </a:pPr>
            <a:r>
              <a:rPr lang="en-US" sz="3000" spc="-150" dirty="0">
                <a:latin typeface="Arial" panose="020B0604020202020204" pitchFamily="34" charset="0"/>
                <a:cs typeface="Arial" panose="020B0604020202020204" pitchFamily="34" charset="0"/>
              </a:rPr>
              <a:t>An Implementation Study</a:t>
            </a:r>
          </a:p>
        </p:txBody>
      </p:sp>
      <p:sp>
        <p:nvSpPr>
          <p:cNvPr id="7" name="TextBox 6">
            <a:extLst>
              <a:ext uri="{FF2B5EF4-FFF2-40B4-BE49-F238E27FC236}">
                <a16:creationId xmlns:a16="http://schemas.microsoft.com/office/drawing/2014/main" id="{F381CE0A-CF52-0778-9CFD-A40E4755761D}"/>
              </a:ext>
            </a:extLst>
          </p:cNvPr>
          <p:cNvSpPr txBox="1"/>
          <p:nvPr/>
        </p:nvSpPr>
        <p:spPr>
          <a:xfrm>
            <a:off x="3231802" y="4592208"/>
            <a:ext cx="5726242" cy="1200329"/>
          </a:xfrm>
          <a:prstGeom prst="rect">
            <a:avLst/>
          </a:prstGeom>
          <a:noFill/>
        </p:spPr>
        <p:txBody>
          <a:bodyPr wrap="square" rtlCol="0">
            <a:spAutoFit/>
          </a:bodyPr>
          <a:lstStyle/>
          <a:p>
            <a:pPr algn="ctr"/>
            <a:r>
              <a:rPr lang="en-US" sz="2400" b="1" dirty="0"/>
              <a:t>Erik S. Anderson, MD</a:t>
            </a:r>
          </a:p>
          <a:p>
            <a:pPr algn="ctr"/>
            <a:r>
              <a:rPr lang="en-US" sz="2400" b="1" dirty="0"/>
              <a:t>Highland Hospital</a:t>
            </a:r>
          </a:p>
          <a:p>
            <a:pPr algn="ctr"/>
            <a:r>
              <a:rPr lang="en-US" sz="2400" b="1" dirty="0"/>
              <a:t>Emergency Medicine &amp; Addiction Medicine</a:t>
            </a:r>
          </a:p>
        </p:txBody>
      </p:sp>
    </p:spTree>
    <p:extLst>
      <p:ext uri="{BB962C8B-B14F-4D97-AF65-F5344CB8AC3E}">
        <p14:creationId xmlns:p14="http://schemas.microsoft.com/office/powerpoint/2010/main" val="106313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917949B-5D47-0421-0F0C-4710E0FC34A2}"/>
              </a:ext>
            </a:extLst>
          </p:cNvPr>
          <p:cNvSpPr txBox="1">
            <a:spLocks/>
          </p:cNvSpPr>
          <p:nvPr/>
        </p:nvSpPr>
        <p:spPr>
          <a:xfrm>
            <a:off x="590694" y="2463951"/>
            <a:ext cx="3919522" cy="400542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2"/>
              </a:buClr>
              <a:buSzPct val="85000"/>
              <a:buFontTx/>
              <a:buBlip>
                <a:blip r:embed="rId3"/>
              </a:buBlip>
              <a:defRPr sz="1600" kern="1200" spc="-20" baseline="0">
                <a:solidFill>
                  <a:schemeClr val="tx1">
                    <a:lumMod val="85000"/>
                    <a:lumOff val="1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400" dirty="0"/>
          </a:p>
        </p:txBody>
      </p:sp>
      <p:sp>
        <p:nvSpPr>
          <p:cNvPr id="2" name="Title 1">
            <a:extLst>
              <a:ext uri="{FF2B5EF4-FFF2-40B4-BE49-F238E27FC236}">
                <a16:creationId xmlns:a16="http://schemas.microsoft.com/office/drawing/2014/main" id="{67AB9FA4-5551-953E-282B-4A2DBD120446}"/>
              </a:ext>
            </a:extLst>
          </p:cNvPr>
          <p:cNvSpPr>
            <a:spLocks noGrp="1"/>
          </p:cNvSpPr>
          <p:nvPr>
            <p:ph type="title"/>
          </p:nvPr>
        </p:nvSpPr>
        <p:spPr>
          <a:xfrm>
            <a:off x="148027" y="1516955"/>
            <a:ext cx="11438957" cy="919373"/>
          </a:xfrm>
        </p:spPr>
        <p:txBody>
          <a:bodyPr anchor="ctr">
            <a:normAutofit/>
          </a:bodyPr>
          <a:lstStyle/>
          <a:p>
            <a:r>
              <a:rPr lang="en-US" dirty="0"/>
              <a:t>Effectiveness Analysis: Primary and secondary outcomes</a:t>
            </a:r>
          </a:p>
        </p:txBody>
      </p:sp>
      <p:pic>
        <p:nvPicPr>
          <p:cNvPr id="3" name="Picture 2" descr="Text&#10;&#10;Description automatically generated with medium confidence">
            <a:extLst>
              <a:ext uri="{FF2B5EF4-FFF2-40B4-BE49-F238E27FC236}">
                <a16:creationId xmlns:a16="http://schemas.microsoft.com/office/drawing/2014/main" id="{62FC5CA1-955D-9371-90F3-12FE69F856D8}"/>
              </a:ext>
            </a:extLst>
          </p:cNvPr>
          <p:cNvPicPr>
            <a:picLocks noChangeAspect="1"/>
          </p:cNvPicPr>
          <p:nvPr/>
        </p:nvPicPr>
        <p:blipFill>
          <a:blip r:embed="rId5"/>
          <a:stretch>
            <a:fillRect/>
          </a:stretch>
        </p:blipFill>
        <p:spPr>
          <a:xfrm>
            <a:off x="148028" y="362049"/>
            <a:ext cx="3914306" cy="1067538"/>
          </a:xfrm>
          <a:prstGeom prst="rect">
            <a:avLst/>
          </a:prstGeom>
        </p:spPr>
      </p:pic>
      <p:sp>
        <p:nvSpPr>
          <p:cNvPr id="4" name="Content Placeholder 2">
            <a:extLst>
              <a:ext uri="{FF2B5EF4-FFF2-40B4-BE49-F238E27FC236}">
                <a16:creationId xmlns:a16="http://schemas.microsoft.com/office/drawing/2014/main" id="{17704D19-BA1B-4C69-0025-909A3A00E699}"/>
              </a:ext>
            </a:extLst>
          </p:cNvPr>
          <p:cNvSpPr txBox="1">
            <a:spLocks/>
          </p:cNvSpPr>
          <p:nvPr/>
        </p:nvSpPr>
        <p:spPr>
          <a:xfrm>
            <a:off x="148027" y="2263516"/>
            <a:ext cx="11304457" cy="431079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2"/>
              </a:buClr>
              <a:buSzPct val="85000"/>
              <a:buFontTx/>
              <a:buBlip>
                <a:blip r:embed="rId3"/>
              </a:buBlip>
              <a:defRPr sz="1600" kern="1200" spc="-20" baseline="0">
                <a:solidFill>
                  <a:schemeClr val="tx1">
                    <a:lumMod val="85000"/>
                    <a:lumOff val="1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b="0" i="0" u="none" strike="noStrike" dirty="0">
              <a:solidFill>
                <a:srgbClr val="000000"/>
              </a:solidFill>
              <a:effectLst/>
              <a:latin typeface="Arial" panose="020B0604020202020204" pitchFamily="34" charset="0"/>
            </a:endParaRPr>
          </a:p>
        </p:txBody>
      </p:sp>
      <p:sp>
        <p:nvSpPr>
          <p:cNvPr id="5" name="Content Placeholder 2">
            <a:extLst>
              <a:ext uri="{FF2B5EF4-FFF2-40B4-BE49-F238E27FC236}">
                <a16:creationId xmlns:a16="http://schemas.microsoft.com/office/drawing/2014/main" id="{7C92E096-D377-B5B4-75B9-92BBB85B2589}"/>
              </a:ext>
            </a:extLst>
          </p:cNvPr>
          <p:cNvSpPr txBox="1">
            <a:spLocks/>
          </p:cNvSpPr>
          <p:nvPr/>
        </p:nvSpPr>
        <p:spPr>
          <a:xfrm>
            <a:off x="300427" y="2415916"/>
            <a:ext cx="11304457" cy="431079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2"/>
              </a:buClr>
              <a:buSzPct val="85000"/>
              <a:buFontTx/>
              <a:buBlip>
                <a:blip r:embed="rId3"/>
              </a:buBlip>
              <a:defRPr sz="1600" kern="1200" spc="-20" baseline="0">
                <a:solidFill>
                  <a:schemeClr val="tx1">
                    <a:lumMod val="85000"/>
                    <a:lumOff val="1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0" i="0" u="none" strike="noStrike" dirty="0">
                <a:solidFill>
                  <a:srgbClr val="000000"/>
                </a:solidFill>
                <a:effectLst/>
                <a:latin typeface="Arial" panose="020B0604020202020204" pitchFamily="34" charset="0"/>
              </a:rPr>
              <a:t>30 Day Engagement in Addiction Treatment: </a:t>
            </a:r>
          </a:p>
          <a:p>
            <a:pPr lvl="1"/>
            <a:r>
              <a:rPr lang="en-US" sz="2600" b="1" i="0" u="none" strike="noStrike" dirty="0">
                <a:solidFill>
                  <a:srgbClr val="000000"/>
                </a:solidFill>
                <a:effectLst/>
                <a:latin typeface="Arial" panose="020B0604020202020204" pitchFamily="34" charset="0"/>
              </a:rPr>
              <a:t>50% with SUN </a:t>
            </a:r>
            <a:r>
              <a:rPr lang="en-US" sz="2600" b="0" i="0" u="none" strike="noStrike" dirty="0">
                <a:solidFill>
                  <a:srgbClr val="000000"/>
                </a:solidFill>
                <a:effectLst/>
                <a:latin typeface="Arial" panose="020B0604020202020204" pitchFamily="34" charset="0"/>
              </a:rPr>
              <a:t>vs 16% without SUN</a:t>
            </a:r>
          </a:p>
          <a:p>
            <a:pPr marL="457200" lvl="1" indent="0">
              <a:buNone/>
            </a:pPr>
            <a:endParaRPr lang="en-US" sz="2600" b="0" i="0" u="none" strike="noStrike" dirty="0">
              <a:solidFill>
                <a:srgbClr val="000000"/>
              </a:solidFill>
              <a:effectLst/>
              <a:latin typeface="Arial" panose="020B0604020202020204" pitchFamily="34" charset="0"/>
            </a:endParaRPr>
          </a:p>
          <a:p>
            <a:r>
              <a:rPr lang="en-US" sz="2800" dirty="0">
                <a:solidFill>
                  <a:srgbClr val="000000"/>
                </a:solidFill>
                <a:latin typeface="Arial" panose="020B0604020202020204" pitchFamily="34" charset="0"/>
              </a:rPr>
              <a:t>Medication for SUD administered:</a:t>
            </a:r>
          </a:p>
          <a:p>
            <a:pPr lvl="1"/>
            <a:r>
              <a:rPr lang="en-US" sz="2600" b="0" i="0" u="none" strike="noStrike" dirty="0">
                <a:solidFill>
                  <a:srgbClr val="000000"/>
                </a:solidFill>
                <a:effectLst/>
                <a:latin typeface="Arial" panose="020B0604020202020204" pitchFamily="34" charset="0"/>
              </a:rPr>
              <a:t> </a:t>
            </a:r>
            <a:r>
              <a:rPr lang="en-US" sz="2600" b="1" i="0" u="none" strike="noStrike" dirty="0">
                <a:solidFill>
                  <a:srgbClr val="000000"/>
                </a:solidFill>
                <a:effectLst/>
                <a:latin typeface="Arial" panose="020B0604020202020204" pitchFamily="34" charset="0"/>
              </a:rPr>
              <a:t>40% with SUN </a:t>
            </a:r>
            <a:r>
              <a:rPr lang="en-US" sz="2600" b="0" i="0" u="none" strike="noStrike" dirty="0">
                <a:solidFill>
                  <a:srgbClr val="000000"/>
                </a:solidFill>
                <a:effectLst/>
                <a:latin typeface="Arial" panose="020B0604020202020204" pitchFamily="34" charset="0"/>
              </a:rPr>
              <a:t>vs 17% without SUN</a:t>
            </a:r>
          </a:p>
          <a:p>
            <a:r>
              <a:rPr lang="en-US" sz="2800" dirty="0">
                <a:solidFill>
                  <a:srgbClr val="000000"/>
                </a:solidFill>
                <a:latin typeface="Arial" panose="020B0604020202020204" pitchFamily="34" charset="0"/>
              </a:rPr>
              <a:t>Medication for SUD prescribed at discharge:</a:t>
            </a:r>
          </a:p>
          <a:p>
            <a:pPr lvl="1"/>
            <a:r>
              <a:rPr lang="en-US" sz="2600" b="1" dirty="0">
                <a:solidFill>
                  <a:srgbClr val="000000"/>
                </a:solidFill>
                <a:latin typeface="Arial" panose="020B0604020202020204" pitchFamily="34" charset="0"/>
              </a:rPr>
              <a:t>47% with SUN </a:t>
            </a:r>
            <a:r>
              <a:rPr lang="en-US" sz="2600" dirty="0">
                <a:solidFill>
                  <a:srgbClr val="000000"/>
                </a:solidFill>
                <a:latin typeface="Arial" panose="020B0604020202020204" pitchFamily="34" charset="0"/>
              </a:rPr>
              <a:t>vs 21% without SUN</a:t>
            </a:r>
          </a:p>
          <a:p>
            <a:pPr lvl="1"/>
            <a:endParaRPr lang="en-US" sz="2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7847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medium confidence">
            <a:extLst>
              <a:ext uri="{FF2B5EF4-FFF2-40B4-BE49-F238E27FC236}">
                <a16:creationId xmlns:a16="http://schemas.microsoft.com/office/drawing/2014/main" id="{B133CB70-5201-E8C7-1B75-5C4D054A0510}"/>
              </a:ext>
            </a:extLst>
          </p:cNvPr>
          <p:cNvPicPr>
            <a:picLocks noChangeAspect="1"/>
          </p:cNvPicPr>
          <p:nvPr/>
        </p:nvPicPr>
        <p:blipFill>
          <a:blip r:embed="rId3"/>
          <a:stretch>
            <a:fillRect/>
          </a:stretch>
        </p:blipFill>
        <p:spPr>
          <a:xfrm>
            <a:off x="148028" y="362049"/>
            <a:ext cx="3914306" cy="1067538"/>
          </a:xfrm>
          <a:prstGeom prst="rect">
            <a:avLst/>
          </a:prstGeom>
        </p:spPr>
      </p:pic>
      <p:pic>
        <p:nvPicPr>
          <p:cNvPr id="11" name="Content Placeholder 10" descr="Chart, bar chart&#10;&#10;Description automatically generated">
            <a:extLst>
              <a:ext uri="{FF2B5EF4-FFF2-40B4-BE49-F238E27FC236}">
                <a16:creationId xmlns:a16="http://schemas.microsoft.com/office/drawing/2014/main" id="{9C3D9D4B-8FB0-2CC1-2519-606F7E797ECA}"/>
              </a:ext>
            </a:extLst>
          </p:cNvPr>
          <p:cNvPicPr>
            <a:picLocks noGrp="1" noChangeAspect="1"/>
          </p:cNvPicPr>
          <p:nvPr>
            <p:ph idx="1"/>
          </p:nvPr>
        </p:nvPicPr>
        <p:blipFill>
          <a:blip r:embed="rId4"/>
          <a:stretch>
            <a:fillRect/>
          </a:stretch>
        </p:blipFill>
        <p:spPr>
          <a:xfrm>
            <a:off x="1283220" y="0"/>
            <a:ext cx="9449737" cy="6876571"/>
          </a:xfrm>
        </p:spPr>
      </p:pic>
    </p:spTree>
    <p:extLst>
      <p:ext uri="{BB962C8B-B14F-4D97-AF65-F5344CB8AC3E}">
        <p14:creationId xmlns:p14="http://schemas.microsoft.com/office/powerpoint/2010/main" val="306468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C715-E032-35FD-778A-CC4B5F93AFC5}"/>
              </a:ext>
            </a:extLst>
          </p:cNvPr>
          <p:cNvSpPr>
            <a:spLocks noGrp="1"/>
          </p:cNvSpPr>
          <p:nvPr>
            <p:ph type="title"/>
          </p:nvPr>
        </p:nvSpPr>
        <p:spPr/>
        <p:txBody>
          <a:bodyPr/>
          <a:lstStyle/>
          <a:p>
            <a:r>
              <a:rPr lang="en-US" dirty="0"/>
              <a:t>Factors associated with 30-day follow-up</a:t>
            </a:r>
          </a:p>
        </p:txBody>
      </p:sp>
      <p:graphicFrame>
        <p:nvGraphicFramePr>
          <p:cNvPr id="9" name="Chart 8">
            <a:extLst>
              <a:ext uri="{FF2B5EF4-FFF2-40B4-BE49-F238E27FC236}">
                <a16:creationId xmlns:a16="http://schemas.microsoft.com/office/drawing/2014/main" id="{CF388655-421D-1455-D0C1-C43DF4B838D6}"/>
              </a:ext>
            </a:extLst>
          </p:cNvPr>
          <p:cNvGraphicFramePr/>
          <p:nvPr>
            <p:extLst>
              <p:ext uri="{D42A27DB-BD31-4B8C-83A1-F6EECF244321}">
                <p14:modId xmlns:p14="http://schemas.microsoft.com/office/powerpoint/2010/main" val="808163621"/>
              </p:ext>
            </p:extLst>
          </p:nvPr>
        </p:nvGraphicFramePr>
        <p:xfrm>
          <a:off x="1777167" y="2436327"/>
          <a:ext cx="8017997" cy="4257595"/>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Text&#10;&#10;Description automatically generated with medium confidence">
            <a:extLst>
              <a:ext uri="{FF2B5EF4-FFF2-40B4-BE49-F238E27FC236}">
                <a16:creationId xmlns:a16="http://schemas.microsoft.com/office/drawing/2014/main" id="{7BC3A7B8-81F1-EBBE-F1A6-350E0496D5BC}"/>
              </a:ext>
            </a:extLst>
          </p:cNvPr>
          <p:cNvPicPr>
            <a:picLocks noChangeAspect="1"/>
          </p:cNvPicPr>
          <p:nvPr/>
        </p:nvPicPr>
        <p:blipFill>
          <a:blip r:embed="rId4"/>
          <a:stretch>
            <a:fillRect/>
          </a:stretch>
        </p:blipFill>
        <p:spPr>
          <a:xfrm>
            <a:off x="148028" y="362049"/>
            <a:ext cx="3914306" cy="1067538"/>
          </a:xfrm>
          <a:prstGeom prst="rect">
            <a:avLst/>
          </a:prstGeom>
        </p:spPr>
      </p:pic>
      <p:sp>
        <p:nvSpPr>
          <p:cNvPr id="4" name="Rectangle 3">
            <a:extLst>
              <a:ext uri="{FF2B5EF4-FFF2-40B4-BE49-F238E27FC236}">
                <a16:creationId xmlns:a16="http://schemas.microsoft.com/office/drawing/2014/main" id="{98D4F37C-6908-1A1E-8DDA-B08007BF8552}"/>
              </a:ext>
            </a:extLst>
          </p:cNvPr>
          <p:cNvSpPr/>
          <p:nvPr/>
        </p:nvSpPr>
        <p:spPr>
          <a:xfrm>
            <a:off x="9503764" y="2293495"/>
            <a:ext cx="291400" cy="407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21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5C9C-C797-D4E0-5C8F-952C0B7B13D5}"/>
              </a:ext>
            </a:extLst>
          </p:cNvPr>
          <p:cNvSpPr>
            <a:spLocks noGrp="1"/>
          </p:cNvSpPr>
          <p:nvPr>
            <p:ph type="title"/>
          </p:nvPr>
        </p:nvSpPr>
        <p:spPr/>
        <p:txBody>
          <a:bodyPr/>
          <a:lstStyle/>
          <a:p>
            <a:r>
              <a:rPr lang="en-US" dirty="0"/>
              <a:t>Propensity Score Analysis</a:t>
            </a:r>
          </a:p>
        </p:txBody>
      </p:sp>
      <p:sp>
        <p:nvSpPr>
          <p:cNvPr id="3" name="Content Placeholder 2">
            <a:extLst>
              <a:ext uri="{FF2B5EF4-FFF2-40B4-BE49-F238E27FC236}">
                <a16:creationId xmlns:a16="http://schemas.microsoft.com/office/drawing/2014/main" id="{76706364-6A14-7017-1D17-48653D2D73F6}"/>
              </a:ext>
            </a:extLst>
          </p:cNvPr>
          <p:cNvSpPr>
            <a:spLocks noGrp="1"/>
          </p:cNvSpPr>
          <p:nvPr>
            <p:ph idx="1"/>
          </p:nvPr>
        </p:nvSpPr>
        <p:spPr/>
        <p:txBody>
          <a:bodyPr>
            <a:normAutofit/>
          </a:bodyPr>
          <a:lstStyle/>
          <a:p>
            <a:r>
              <a:rPr lang="en-US" sz="2400" dirty="0"/>
              <a:t>Nearest neighbor matching without replacement</a:t>
            </a:r>
          </a:p>
          <a:p>
            <a:r>
              <a:rPr lang="en-US" sz="2400" dirty="0"/>
              <a:t>2 cohorts of 119 patients, all on-support</a:t>
            </a:r>
          </a:p>
          <a:p>
            <a:r>
              <a:rPr lang="en-US" sz="2400" dirty="0"/>
              <a:t>17.6% improvement in follow up with SUNs</a:t>
            </a:r>
          </a:p>
          <a:p>
            <a:r>
              <a:rPr lang="en-US" sz="2400" dirty="0"/>
              <a:t>Associated with 2.1 (1.2-3.5) higher odds of 30-day treatment engagement </a:t>
            </a:r>
          </a:p>
        </p:txBody>
      </p:sp>
      <p:pic>
        <p:nvPicPr>
          <p:cNvPr id="4" name="Picture 3" descr="Text&#10;&#10;Description automatically generated with medium confidence">
            <a:extLst>
              <a:ext uri="{FF2B5EF4-FFF2-40B4-BE49-F238E27FC236}">
                <a16:creationId xmlns:a16="http://schemas.microsoft.com/office/drawing/2014/main" id="{AB49DA41-C954-8188-09DA-3A45295FA482}"/>
              </a:ext>
            </a:extLst>
          </p:cNvPr>
          <p:cNvPicPr>
            <a:picLocks noChangeAspect="1"/>
          </p:cNvPicPr>
          <p:nvPr/>
        </p:nvPicPr>
        <p:blipFill>
          <a:blip r:embed="rId3"/>
          <a:stretch>
            <a:fillRect/>
          </a:stretch>
        </p:blipFill>
        <p:spPr>
          <a:xfrm>
            <a:off x="148028" y="362049"/>
            <a:ext cx="3914306" cy="1067538"/>
          </a:xfrm>
          <a:prstGeom prst="rect">
            <a:avLst/>
          </a:prstGeom>
        </p:spPr>
      </p:pic>
    </p:spTree>
    <p:extLst>
      <p:ext uri="{BB962C8B-B14F-4D97-AF65-F5344CB8AC3E}">
        <p14:creationId xmlns:p14="http://schemas.microsoft.com/office/powerpoint/2010/main" val="148881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5C9C-C797-D4E0-5C8F-952C0B7B13D5}"/>
              </a:ext>
            </a:extLst>
          </p:cNvPr>
          <p:cNvSpPr>
            <a:spLocks noGrp="1"/>
          </p:cNvSpPr>
          <p:nvPr>
            <p:ph type="title"/>
          </p:nvPr>
        </p:nvSpPr>
        <p:spPr/>
        <p:txBody>
          <a:bodyPr/>
          <a:lstStyle/>
          <a:p>
            <a:r>
              <a:rPr lang="en-US" dirty="0"/>
              <a:t>Implementation and Sustainability</a:t>
            </a:r>
          </a:p>
        </p:txBody>
      </p:sp>
      <p:sp>
        <p:nvSpPr>
          <p:cNvPr id="3" name="Content Placeholder 2">
            <a:extLst>
              <a:ext uri="{FF2B5EF4-FFF2-40B4-BE49-F238E27FC236}">
                <a16:creationId xmlns:a16="http://schemas.microsoft.com/office/drawing/2014/main" id="{76706364-6A14-7017-1D17-48653D2D73F6}"/>
              </a:ext>
            </a:extLst>
          </p:cNvPr>
          <p:cNvSpPr>
            <a:spLocks noGrp="1"/>
          </p:cNvSpPr>
          <p:nvPr>
            <p:ph idx="1"/>
          </p:nvPr>
        </p:nvSpPr>
        <p:spPr/>
        <p:txBody>
          <a:bodyPr>
            <a:normAutofit/>
          </a:bodyPr>
          <a:lstStyle/>
          <a:p>
            <a:r>
              <a:rPr lang="en-US" sz="2800" dirty="0"/>
              <a:t>Collaboration with California Quality Incentive Program</a:t>
            </a:r>
          </a:p>
          <a:p>
            <a:pPr lvl="1"/>
            <a:r>
              <a:rPr lang="en-US" sz="2400" dirty="0"/>
              <a:t>Multidisciplinary committee to oversee ongoing implementation and alignment with institutional goals and metrics</a:t>
            </a:r>
          </a:p>
          <a:p>
            <a:pPr lvl="1"/>
            <a:r>
              <a:rPr lang="en-US" sz="2400" dirty="0"/>
              <a:t>Access to validated electronic health data</a:t>
            </a:r>
          </a:p>
          <a:p>
            <a:pPr lvl="1"/>
            <a:r>
              <a:rPr lang="en-US" sz="2400" dirty="0"/>
              <a:t>Alignment with metrics tied to supplementary funding</a:t>
            </a:r>
          </a:p>
          <a:p>
            <a:pPr lvl="1"/>
            <a:endParaRPr lang="en-US" sz="2400" dirty="0"/>
          </a:p>
          <a:p>
            <a:r>
              <a:rPr lang="en-US" sz="2800" dirty="0"/>
              <a:t>SUNs are now funded by health system</a:t>
            </a:r>
          </a:p>
          <a:p>
            <a:pPr lvl="1"/>
            <a:r>
              <a:rPr lang="en-US" sz="2400" dirty="0"/>
              <a:t>Alignment with quality outcomes and demonstration of effectiveness</a:t>
            </a:r>
          </a:p>
          <a:p>
            <a:endParaRPr lang="en-US" sz="2400" dirty="0"/>
          </a:p>
        </p:txBody>
      </p:sp>
      <p:pic>
        <p:nvPicPr>
          <p:cNvPr id="4" name="Picture 3" descr="Text&#10;&#10;Description automatically generated with medium confidence">
            <a:extLst>
              <a:ext uri="{FF2B5EF4-FFF2-40B4-BE49-F238E27FC236}">
                <a16:creationId xmlns:a16="http://schemas.microsoft.com/office/drawing/2014/main" id="{AB49DA41-C954-8188-09DA-3A45295FA482}"/>
              </a:ext>
            </a:extLst>
          </p:cNvPr>
          <p:cNvPicPr>
            <a:picLocks noChangeAspect="1"/>
          </p:cNvPicPr>
          <p:nvPr/>
        </p:nvPicPr>
        <p:blipFill>
          <a:blip r:embed="rId3"/>
          <a:stretch>
            <a:fillRect/>
          </a:stretch>
        </p:blipFill>
        <p:spPr>
          <a:xfrm>
            <a:off x="148028" y="362049"/>
            <a:ext cx="3914306" cy="1067538"/>
          </a:xfrm>
          <a:prstGeom prst="rect">
            <a:avLst/>
          </a:prstGeom>
        </p:spPr>
      </p:pic>
    </p:spTree>
    <p:extLst>
      <p:ext uri="{BB962C8B-B14F-4D97-AF65-F5344CB8AC3E}">
        <p14:creationId xmlns:p14="http://schemas.microsoft.com/office/powerpoint/2010/main" val="145792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3486-E72E-B313-6853-7314BADA3C36}"/>
              </a:ext>
            </a:extLst>
          </p:cNvPr>
          <p:cNvSpPr>
            <a:spLocks noGrp="1"/>
          </p:cNvSpPr>
          <p:nvPr>
            <p:ph type="title"/>
          </p:nvPr>
        </p:nvSpPr>
        <p:spPr>
          <a:xfrm>
            <a:off x="590693" y="1516955"/>
            <a:ext cx="10996291" cy="919373"/>
          </a:xfrm>
        </p:spPr>
        <p:txBody>
          <a:bodyPr anchor="ctr">
            <a:normAutofit/>
          </a:bodyPr>
          <a:lstStyle/>
          <a:p>
            <a:r>
              <a:rPr lang="en-US" dirty="0"/>
              <a:t>Conclusions</a:t>
            </a:r>
          </a:p>
        </p:txBody>
      </p:sp>
      <p:pic>
        <p:nvPicPr>
          <p:cNvPr id="3" name="Picture 2" descr="Text&#10;&#10;Description automatically generated with medium confidence">
            <a:extLst>
              <a:ext uri="{FF2B5EF4-FFF2-40B4-BE49-F238E27FC236}">
                <a16:creationId xmlns:a16="http://schemas.microsoft.com/office/drawing/2014/main" id="{4738B4AC-578F-CB4E-2738-5EE33B697325}"/>
              </a:ext>
            </a:extLst>
          </p:cNvPr>
          <p:cNvPicPr>
            <a:picLocks noChangeAspect="1"/>
          </p:cNvPicPr>
          <p:nvPr/>
        </p:nvPicPr>
        <p:blipFill>
          <a:blip r:embed="rId3"/>
          <a:stretch>
            <a:fillRect/>
          </a:stretch>
        </p:blipFill>
        <p:spPr>
          <a:xfrm>
            <a:off x="148028" y="362049"/>
            <a:ext cx="3914306" cy="1067538"/>
          </a:xfrm>
          <a:prstGeom prst="rect">
            <a:avLst/>
          </a:prstGeom>
        </p:spPr>
      </p:pic>
      <p:sp>
        <p:nvSpPr>
          <p:cNvPr id="7" name="Content Placeholder 2">
            <a:extLst>
              <a:ext uri="{FF2B5EF4-FFF2-40B4-BE49-F238E27FC236}">
                <a16:creationId xmlns:a16="http://schemas.microsoft.com/office/drawing/2014/main" id="{07399197-2134-C31E-DBBF-A38FB936A3A3}"/>
              </a:ext>
            </a:extLst>
          </p:cNvPr>
          <p:cNvSpPr>
            <a:spLocks noGrp="1"/>
          </p:cNvSpPr>
          <p:nvPr>
            <p:ph idx="1"/>
          </p:nvPr>
        </p:nvSpPr>
        <p:spPr>
          <a:xfrm>
            <a:off x="590694" y="2463950"/>
            <a:ext cx="10996290" cy="3965867"/>
          </a:xfrm>
        </p:spPr>
        <p:txBody>
          <a:bodyPr>
            <a:normAutofit/>
          </a:bodyPr>
          <a:lstStyle/>
          <a:p>
            <a:r>
              <a:rPr lang="en-US" sz="2400" dirty="0"/>
              <a:t>SUN Intervention associated with higher rates of engagement in outpatient addiction treatment</a:t>
            </a:r>
          </a:p>
          <a:p>
            <a:pPr lvl="1"/>
            <a:r>
              <a:rPr lang="en-US" sz="2200" dirty="0"/>
              <a:t>Most effective for alcohol and opioid related diagnoses</a:t>
            </a:r>
          </a:p>
          <a:p>
            <a:r>
              <a:rPr lang="en-US" sz="2400" dirty="0"/>
              <a:t>Administration of SUD (opioid, alcohol, methamphetamine, or cocaine) medications in the ED associated with higher rates of engagement in outpatient addiction treatment</a:t>
            </a:r>
          </a:p>
          <a:p>
            <a:r>
              <a:rPr lang="en-US" sz="2400" dirty="0"/>
              <a:t>Hospital systems should consider similar approaches to SUD navigation for ED patients</a:t>
            </a:r>
          </a:p>
          <a:p>
            <a:endParaRPr lang="en-US" sz="2400" dirty="0"/>
          </a:p>
        </p:txBody>
      </p:sp>
    </p:spTree>
    <p:extLst>
      <p:ext uri="{BB962C8B-B14F-4D97-AF65-F5344CB8AC3E}">
        <p14:creationId xmlns:p14="http://schemas.microsoft.com/office/powerpoint/2010/main" val="320192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7498-C06E-CD8A-5478-935DFD793FB6}"/>
              </a:ext>
            </a:extLst>
          </p:cNvPr>
          <p:cNvSpPr>
            <a:spLocks noGrp="1"/>
          </p:cNvSpPr>
          <p:nvPr>
            <p:ph type="title"/>
          </p:nvPr>
        </p:nvSpPr>
        <p:spPr>
          <a:xfrm>
            <a:off x="590693" y="1516955"/>
            <a:ext cx="10996291" cy="919373"/>
          </a:xfrm>
        </p:spPr>
        <p:txBody>
          <a:bodyPr anchor="ctr">
            <a:normAutofit/>
          </a:bodyPr>
          <a:lstStyle/>
          <a:p>
            <a:r>
              <a:rPr lang="en-US" dirty="0"/>
              <a:t>Thanks! Questions?</a:t>
            </a:r>
          </a:p>
        </p:txBody>
      </p:sp>
      <p:pic>
        <p:nvPicPr>
          <p:cNvPr id="1026" name="Picture 2" descr="Highland Hospital, Oakland, CA. | From Wikipedia-- &quot;In 1927,… | Flickr">
            <a:extLst>
              <a:ext uri="{FF2B5EF4-FFF2-40B4-BE49-F238E27FC236}">
                <a16:creationId xmlns:a16="http://schemas.microsoft.com/office/drawing/2014/main" id="{8FCE35C5-D26B-34E5-BCD8-29D860EBC7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46" r="1" b="32167"/>
          <a:stretch/>
        </p:blipFill>
        <p:spPr bwMode="auto">
          <a:xfrm>
            <a:off x="590694" y="2463950"/>
            <a:ext cx="10996290" cy="3965867"/>
          </a:xfrm>
          <a:prstGeom prst="rect">
            <a:avLst/>
          </a:prstGeom>
          <a:solidFill>
            <a:srgbClr val="FFFFFF"/>
          </a:solidFill>
        </p:spPr>
      </p:pic>
      <p:pic>
        <p:nvPicPr>
          <p:cNvPr id="9" name="Picture 8" descr="Text&#10;&#10;Description automatically generated with medium confidence">
            <a:extLst>
              <a:ext uri="{FF2B5EF4-FFF2-40B4-BE49-F238E27FC236}">
                <a16:creationId xmlns:a16="http://schemas.microsoft.com/office/drawing/2014/main" id="{FCF27357-400B-C58D-C565-C027710DC739}"/>
              </a:ext>
            </a:extLst>
          </p:cNvPr>
          <p:cNvPicPr>
            <a:picLocks noChangeAspect="1"/>
          </p:cNvPicPr>
          <p:nvPr/>
        </p:nvPicPr>
        <p:blipFill>
          <a:blip r:embed="rId3"/>
          <a:stretch>
            <a:fillRect/>
          </a:stretch>
        </p:blipFill>
        <p:spPr>
          <a:xfrm>
            <a:off x="148028" y="362049"/>
            <a:ext cx="3914306" cy="1067538"/>
          </a:xfrm>
          <a:prstGeom prst="rect">
            <a:avLst/>
          </a:prstGeom>
        </p:spPr>
      </p:pic>
    </p:spTree>
    <p:extLst>
      <p:ext uri="{BB962C8B-B14F-4D97-AF65-F5344CB8AC3E}">
        <p14:creationId xmlns:p14="http://schemas.microsoft.com/office/powerpoint/2010/main" val="21043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59CC508-440A-F599-75A6-CEA6E45A51E3}"/>
              </a:ext>
            </a:extLst>
          </p:cNvPr>
          <p:cNvGraphicFramePr>
            <a:graphicFrameLocks noChangeAspect="1"/>
          </p:cNvGraphicFramePr>
          <p:nvPr>
            <p:extLst>
              <p:ext uri="{D42A27DB-BD31-4B8C-83A1-F6EECF244321}">
                <p14:modId xmlns:p14="http://schemas.microsoft.com/office/powerpoint/2010/main" val="506021011"/>
              </p:ext>
            </p:extLst>
          </p:nvPr>
        </p:nvGraphicFramePr>
        <p:xfrm>
          <a:off x="896508" y="1501083"/>
          <a:ext cx="10398983" cy="12234307"/>
        </p:xfrm>
        <a:graphic>
          <a:graphicData uri="http://schemas.openxmlformats.org/presentationml/2006/ole">
            <mc:AlternateContent xmlns:mc="http://schemas.openxmlformats.org/markup-compatibility/2006">
              <mc:Choice xmlns:v="urn:schemas-microsoft-com:vml" Requires="v">
                <p:oleObj name="Document" r:id="rId3" imgW="7264400" imgH="8547100" progId="Word.Document.12">
                  <p:embed/>
                </p:oleObj>
              </mc:Choice>
              <mc:Fallback>
                <p:oleObj name="Document" r:id="rId3" imgW="7264400" imgH="8547100" progId="Word.Document.12">
                  <p:embed/>
                  <p:pic>
                    <p:nvPicPr>
                      <p:cNvPr id="0" name=""/>
                      <p:cNvPicPr/>
                      <p:nvPr/>
                    </p:nvPicPr>
                    <p:blipFill>
                      <a:blip r:embed="rId4"/>
                      <a:stretch>
                        <a:fillRect/>
                      </a:stretch>
                    </p:blipFill>
                    <p:spPr>
                      <a:xfrm>
                        <a:off x="896508" y="1501083"/>
                        <a:ext cx="10398983" cy="12234307"/>
                      </a:xfrm>
                      <a:prstGeom prst="rect">
                        <a:avLst/>
                      </a:prstGeom>
                    </p:spPr>
                  </p:pic>
                </p:oleObj>
              </mc:Fallback>
            </mc:AlternateContent>
          </a:graphicData>
        </a:graphic>
      </p:graphicFrame>
    </p:spTree>
    <p:extLst>
      <p:ext uri="{BB962C8B-B14F-4D97-AF65-F5344CB8AC3E}">
        <p14:creationId xmlns:p14="http://schemas.microsoft.com/office/powerpoint/2010/main" val="253135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receipt&#10;&#10;Description automatically generated">
            <a:extLst>
              <a:ext uri="{FF2B5EF4-FFF2-40B4-BE49-F238E27FC236}">
                <a16:creationId xmlns:a16="http://schemas.microsoft.com/office/drawing/2014/main" id="{C8232A9D-F8CE-606C-9981-06468F3397CD}"/>
              </a:ext>
            </a:extLst>
          </p:cNvPr>
          <p:cNvPicPr>
            <a:picLocks noChangeAspect="1"/>
          </p:cNvPicPr>
          <p:nvPr/>
        </p:nvPicPr>
        <p:blipFill>
          <a:blip r:embed="rId2"/>
          <a:stretch>
            <a:fillRect/>
          </a:stretch>
        </p:blipFill>
        <p:spPr>
          <a:xfrm>
            <a:off x="429304" y="1549400"/>
            <a:ext cx="5666696" cy="4948382"/>
          </a:xfrm>
          <a:prstGeom prst="rect">
            <a:avLst/>
          </a:prstGeom>
        </p:spPr>
      </p:pic>
      <p:pic>
        <p:nvPicPr>
          <p:cNvPr id="6" name="Picture 5" descr="A picture containing text, receipt, screenshot&#10;&#10;Description automatically generated">
            <a:extLst>
              <a:ext uri="{FF2B5EF4-FFF2-40B4-BE49-F238E27FC236}">
                <a16:creationId xmlns:a16="http://schemas.microsoft.com/office/drawing/2014/main" id="{DF2FFB39-BEF0-20DA-BE1E-837A70F99F23}"/>
              </a:ext>
            </a:extLst>
          </p:cNvPr>
          <p:cNvPicPr>
            <a:picLocks noChangeAspect="1"/>
          </p:cNvPicPr>
          <p:nvPr/>
        </p:nvPicPr>
        <p:blipFill>
          <a:blip r:embed="rId3"/>
          <a:stretch>
            <a:fillRect/>
          </a:stretch>
        </p:blipFill>
        <p:spPr>
          <a:xfrm>
            <a:off x="6096000" y="2575792"/>
            <a:ext cx="5751303" cy="3576782"/>
          </a:xfrm>
          <a:prstGeom prst="rect">
            <a:avLst/>
          </a:prstGeom>
        </p:spPr>
      </p:pic>
      <p:pic>
        <p:nvPicPr>
          <p:cNvPr id="7" name="Picture 6" descr="A picture containing text, receipt&#10;&#10;Description automatically generated">
            <a:extLst>
              <a:ext uri="{FF2B5EF4-FFF2-40B4-BE49-F238E27FC236}">
                <a16:creationId xmlns:a16="http://schemas.microsoft.com/office/drawing/2014/main" id="{F84B98ED-9D7F-D45C-072A-159BCED380A5}"/>
              </a:ext>
            </a:extLst>
          </p:cNvPr>
          <p:cNvPicPr>
            <a:picLocks noChangeAspect="1"/>
          </p:cNvPicPr>
          <p:nvPr/>
        </p:nvPicPr>
        <p:blipFill rotWithShape="1">
          <a:blip r:embed="rId2"/>
          <a:srcRect t="6766" b="80915"/>
          <a:stretch/>
        </p:blipFill>
        <p:spPr>
          <a:xfrm>
            <a:off x="6096000" y="1884218"/>
            <a:ext cx="5666696" cy="609600"/>
          </a:xfrm>
          <a:prstGeom prst="rect">
            <a:avLst/>
          </a:prstGeom>
        </p:spPr>
      </p:pic>
    </p:spTree>
    <p:extLst>
      <p:ext uri="{BB962C8B-B14F-4D97-AF65-F5344CB8AC3E}">
        <p14:creationId xmlns:p14="http://schemas.microsoft.com/office/powerpoint/2010/main" val="34043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1740.JPG">
            <a:extLst>
              <a:ext uri="{FF2B5EF4-FFF2-40B4-BE49-F238E27FC236}">
                <a16:creationId xmlns:a16="http://schemas.microsoft.com/office/drawing/2014/main" id="{63ED73D8-5288-808F-00A1-4E4EBB041A85}"/>
              </a:ext>
            </a:extLst>
          </p:cNvPr>
          <p:cNvPicPr>
            <a:picLocks noChangeAspect="1"/>
          </p:cNvPicPr>
          <p:nvPr/>
        </p:nvPicPr>
        <p:blipFill rotWithShape="1">
          <a:blip r:embed="rId3">
            <a:alphaModFix amt="38000"/>
            <a:extLst>
              <a:ext uri="{28A0092B-C50C-407E-A947-70E740481C1C}">
                <a14:useLocalDpi xmlns:a14="http://schemas.microsoft.com/office/drawing/2010/main" val="0"/>
              </a:ext>
            </a:extLst>
          </a:blip>
          <a:srcRect t="27343" b="35268"/>
          <a:stretch/>
        </p:blipFill>
        <p:spPr>
          <a:xfrm>
            <a:off x="20" y="10861"/>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pic>
        <p:nvPicPr>
          <p:cNvPr id="3" name="Picture 2" descr="Text&#10;&#10;Description automatically generated with medium confidence">
            <a:extLst>
              <a:ext uri="{FF2B5EF4-FFF2-40B4-BE49-F238E27FC236}">
                <a16:creationId xmlns:a16="http://schemas.microsoft.com/office/drawing/2014/main" id="{4ED43ABD-2D57-ADFE-0C2A-3D2FF47800FE}"/>
              </a:ext>
            </a:extLst>
          </p:cNvPr>
          <p:cNvPicPr>
            <a:picLocks noChangeAspect="1"/>
          </p:cNvPicPr>
          <p:nvPr/>
        </p:nvPicPr>
        <p:blipFill>
          <a:blip r:embed="rId4"/>
          <a:stretch>
            <a:fillRect/>
          </a:stretch>
        </p:blipFill>
        <p:spPr>
          <a:xfrm>
            <a:off x="148028" y="362049"/>
            <a:ext cx="3914306" cy="1067538"/>
          </a:xfrm>
          <a:prstGeom prst="rect">
            <a:avLst/>
          </a:prstGeom>
        </p:spPr>
      </p:pic>
      <p:sp>
        <p:nvSpPr>
          <p:cNvPr id="10" name="Content Placeholder 9">
            <a:extLst>
              <a:ext uri="{FF2B5EF4-FFF2-40B4-BE49-F238E27FC236}">
                <a16:creationId xmlns:a16="http://schemas.microsoft.com/office/drawing/2014/main" id="{B0B186B8-115A-CC51-6941-8BD6F037490B}"/>
              </a:ext>
            </a:extLst>
          </p:cNvPr>
          <p:cNvSpPr>
            <a:spLocks noGrp="1"/>
          </p:cNvSpPr>
          <p:nvPr>
            <p:ph idx="1"/>
          </p:nvPr>
        </p:nvSpPr>
        <p:spPr>
          <a:xfrm>
            <a:off x="590693" y="3517082"/>
            <a:ext cx="10996290" cy="2972481"/>
          </a:xfrm>
        </p:spPr>
        <p:txBody>
          <a:bodyPr>
            <a:noAutofit/>
          </a:bodyPr>
          <a:lstStyle/>
          <a:p>
            <a:r>
              <a:rPr lang="en-US" sz="2800" dirty="0"/>
              <a:t>No conflicts of interest</a:t>
            </a:r>
          </a:p>
        </p:txBody>
      </p:sp>
    </p:spTree>
    <p:extLst>
      <p:ext uri="{BB962C8B-B14F-4D97-AF65-F5344CB8AC3E}">
        <p14:creationId xmlns:p14="http://schemas.microsoft.com/office/powerpoint/2010/main" val="7258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IMG_1740.JPG">
            <a:extLst>
              <a:ext uri="{FF2B5EF4-FFF2-40B4-BE49-F238E27FC236}">
                <a16:creationId xmlns:a16="http://schemas.microsoft.com/office/drawing/2014/main" id="{63ED73D8-5288-808F-00A1-4E4EBB041A85}"/>
              </a:ext>
            </a:extLst>
          </p:cNvPr>
          <p:cNvPicPr>
            <a:picLocks noChangeAspect="1"/>
          </p:cNvPicPr>
          <p:nvPr/>
        </p:nvPicPr>
        <p:blipFill rotWithShape="1">
          <a:blip r:embed="rId3">
            <a:alphaModFix amt="38000"/>
            <a:extLst>
              <a:ext uri="{28A0092B-C50C-407E-A947-70E740481C1C}">
                <a14:useLocalDpi xmlns:a14="http://schemas.microsoft.com/office/drawing/2010/main" val="0"/>
              </a:ext>
            </a:extLst>
          </a:blip>
          <a:srcRect t="27343" b="35268"/>
          <a:stretch/>
        </p:blipFill>
        <p:spPr>
          <a:xfrm>
            <a:off x="20" y="10861"/>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sp>
        <p:nvSpPr>
          <p:cNvPr id="2" name="Title 1">
            <a:extLst>
              <a:ext uri="{FF2B5EF4-FFF2-40B4-BE49-F238E27FC236}">
                <a16:creationId xmlns:a16="http://schemas.microsoft.com/office/drawing/2014/main" id="{34A127FA-4D86-0C48-2E45-0503BB9EC2A2}"/>
              </a:ext>
            </a:extLst>
          </p:cNvPr>
          <p:cNvSpPr>
            <a:spLocks noGrp="1"/>
          </p:cNvSpPr>
          <p:nvPr>
            <p:ph type="title"/>
          </p:nvPr>
        </p:nvSpPr>
        <p:spPr/>
        <p:txBody>
          <a:bodyPr>
            <a:normAutofit/>
          </a:bodyPr>
          <a:lstStyle/>
          <a:p>
            <a:r>
              <a:rPr lang="en-US" dirty="0"/>
              <a:t>Emergency Department an Entry Point for SUD Services</a:t>
            </a:r>
          </a:p>
        </p:txBody>
      </p:sp>
      <p:pic>
        <p:nvPicPr>
          <p:cNvPr id="3" name="Picture 2" descr="Text&#10;&#10;Description automatically generated with medium confidence">
            <a:extLst>
              <a:ext uri="{FF2B5EF4-FFF2-40B4-BE49-F238E27FC236}">
                <a16:creationId xmlns:a16="http://schemas.microsoft.com/office/drawing/2014/main" id="{4ED43ABD-2D57-ADFE-0C2A-3D2FF47800FE}"/>
              </a:ext>
            </a:extLst>
          </p:cNvPr>
          <p:cNvPicPr>
            <a:picLocks noChangeAspect="1"/>
          </p:cNvPicPr>
          <p:nvPr/>
        </p:nvPicPr>
        <p:blipFill>
          <a:blip r:embed="rId4"/>
          <a:stretch>
            <a:fillRect/>
          </a:stretch>
        </p:blipFill>
        <p:spPr>
          <a:xfrm>
            <a:off x="148028" y="362049"/>
            <a:ext cx="3914306" cy="1067538"/>
          </a:xfrm>
          <a:prstGeom prst="rect">
            <a:avLst/>
          </a:prstGeom>
        </p:spPr>
      </p:pic>
      <p:sp>
        <p:nvSpPr>
          <p:cNvPr id="10" name="Content Placeholder 9">
            <a:extLst>
              <a:ext uri="{FF2B5EF4-FFF2-40B4-BE49-F238E27FC236}">
                <a16:creationId xmlns:a16="http://schemas.microsoft.com/office/drawing/2014/main" id="{B0B186B8-115A-CC51-6941-8BD6F037490B}"/>
              </a:ext>
            </a:extLst>
          </p:cNvPr>
          <p:cNvSpPr>
            <a:spLocks noGrp="1"/>
          </p:cNvSpPr>
          <p:nvPr>
            <p:ph idx="1"/>
          </p:nvPr>
        </p:nvSpPr>
        <p:spPr>
          <a:xfrm>
            <a:off x="590693" y="3517082"/>
            <a:ext cx="10996290" cy="2972481"/>
          </a:xfrm>
        </p:spPr>
        <p:txBody>
          <a:bodyPr>
            <a:noAutofit/>
          </a:bodyPr>
          <a:lstStyle/>
          <a:p>
            <a:r>
              <a:rPr lang="en-US" sz="2800" dirty="0"/>
              <a:t>Large body of evidence for ED-based interventions</a:t>
            </a:r>
          </a:p>
          <a:p>
            <a:pPr lvl="1"/>
            <a:r>
              <a:rPr lang="en-US" sz="2400" dirty="0"/>
              <a:t>SBIRT model</a:t>
            </a:r>
          </a:p>
          <a:p>
            <a:pPr lvl="1"/>
            <a:r>
              <a:rPr lang="en-US" sz="2400" dirty="0"/>
              <a:t>Buprenorphine initiation</a:t>
            </a:r>
          </a:p>
          <a:p>
            <a:pPr lvl="1"/>
            <a:endParaRPr lang="en-US" sz="2800" dirty="0"/>
          </a:p>
          <a:p>
            <a:r>
              <a:rPr lang="en-US" sz="2800" dirty="0"/>
              <a:t>Many institution utilize substance use navigators (SUNs), less evidence around widespread implementation for multiple SUDs</a:t>
            </a:r>
          </a:p>
        </p:txBody>
      </p:sp>
    </p:spTree>
    <p:extLst>
      <p:ext uri="{BB962C8B-B14F-4D97-AF65-F5344CB8AC3E}">
        <p14:creationId xmlns:p14="http://schemas.microsoft.com/office/powerpoint/2010/main" val="356862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046D-EFCE-08AD-15F4-2B24E1FE6810}"/>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02675C5B-4CAA-ECCD-9ED1-B79D461674C5}"/>
              </a:ext>
            </a:extLst>
          </p:cNvPr>
          <p:cNvSpPr>
            <a:spLocks noGrp="1"/>
          </p:cNvSpPr>
          <p:nvPr>
            <p:ph idx="1"/>
          </p:nvPr>
        </p:nvSpPr>
        <p:spPr>
          <a:xfrm>
            <a:off x="148028" y="2463950"/>
            <a:ext cx="11934044" cy="3965867"/>
          </a:xfrm>
        </p:spPr>
        <p:txBody>
          <a:bodyPr>
            <a:normAutofit lnSpcReduction="10000"/>
          </a:bodyPr>
          <a:lstStyle/>
          <a:p>
            <a:r>
              <a:rPr lang="en-US" sz="2800" dirty="0"/>
              <a:t>Implementation study of Substance Use Navigator (SUN) - delivered intervention for ED patients with SUD-related diagnosis within an integrated public health system in Alameda County, California</a:t>
            </a:r>
          </a:p>
          <a:p>
            <a:pPr marL="0" indent="0">
              <a:buNone/>
            </a:pPr>
            <a:endParaRPr lang="en-US" sz="2800" dirty="0"/>
          </a:p>
          <a:p>
            <a:r>
              <a:rPr lang="en-US" sz="2800" b="1" dirty="0"/>
              <a:t>Implementation</a:t>
            </a:r>
            <a:r>
              <a:rPr lang="en-US" sz="2800" dirty="0"/>
              <a:t> of SUN Program for all patients with SUD diagnosis</a:t>
            </a:r>
          </a:p>
          <a:p>
            <a:r>
              <a:rPr lang="en-US" sz="2800" b="1" dirty="0"/>
              <a:t>Effectiveness</a:t>
            </a:r>
            <a:r>
              <a:rPr lang="en-US" sz="2800" dirty="0"/>
              <a:t> evaluation of patients discharged from ED with opioid, alcohol, methamphetamine, or cocaine related diagnoses between 9/2021-1/2022</a:t>
            </a:r>
          </a:p>
          <a:p>
            <a:pPr marL="457200" lvl="1" indent="0">
              <a:buNone/>
            </a:pPr>
            <a:endParaRPr lang="en-US" sz="2400" dirty="0"/>
          </a:p>
        </p:txBody>
      </p:sp>
      <p:pic>
        <p:nvPicPr>
          <p:cNvPr id="4" name="Picture 3" descr="Text&#10;&#10;Description automatically generated with medium confidence">
            <a:extLst>
              <a:ext uri="{FF2B5EF4-FFF2-40B4-BE49-F238E27FC236}">
                <a16:creationId xmlns:a16="http://schemas.microsoft.com/office/drawing/2014/main" id="{2C47AA5E-3B4F-E0F7-6E3E-F118AC7F70D3}"/>
              </a:ext>
            </a:extLst>
          </p:cNvPr>
          <p:cNvPicPr>
            <a:picLocks noChangeAspect="1"/>
          </p:cNvPicPr>
          <p:nvPr/>
        </p:nvPicPr>
        <p:blipFill>
          <a:blip r:embed="rId3"/>
          <a:stretch>
            <a:fillRect/>
          </a:stretch>
        </p:blipFill>
        <p:spPr>
          <a:xfrm>
            <a:off x="148028" y="362049"/>
            <a:ext cx="3914306" cy="1067538"/>
          </a:xfrm>
          <a:prstGeom prst="rect">
            <a:avLst/>
          </a:prstGeom>
        </p:spPr>
      </p:pic>
    </p:spTree>
    <p:extLst>
      <p:ext uri="{BB962C8B-B14F-4D97-AF65-F5344CB8AC3E}">
        <p14:creationId xmlns:p14="http://schemas.microsoft.com/office/powerpoint/2010/main" val="396136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046D-EFCE-08AD-15F4-2B24E1FE6810}"/>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02675C5B-4CAA-ECCD-9ED1-B79D461674C5}"/>
              </a:ext>
            </a:extLst>
          </p:cNvPr>
          <p:cNvSpPr>
            <a:spLocks noGrp="1"/>
          </p:cNvSpPr>
          <p:nvPr>
            <p:ph idx="1"/>
          </p:nvPr>
        </p:nvSpPr>
        <p:spPr>
          <a:xfrm>
            <a:off x="148028" y="2463950"/>
            <a:ext cx="11934044" cy="3965867"/>
          </a:xfrm>
        </p:spPr>
        <p:txBody>
          <a:bodyPr>
            <a:normAutofit/>
          </a:bodyPr>
          <a:lstStyle/>
          <a:p>
            <a:r>
              <a:rPr lang="en-US" sz="2800" dirty="0"/>
              <a:t>Implementation Outcomes:</a:t>
            </a:r>
          </a:p>
          <a:p>
            <a:pPr lvl="1"/>
            <a:r>
              <a:rPr lang="en-US" sz="2600" dirty="0"/>
              <a:t>Reach: proportion of ED visits with SUN intervention</a:t>
            </a:r>
          </a:p>
          <a:p>
            <a:pPr lvl="1"/>
            <a:r>
              <a:rPr lang="en-US" sz="2600" dirty="0"/>
              <a:t>Sustainability of program</a:t>
            </a:r>
          </a:p>
          <a:p>
            <a:r>
              <a:rPr lang="en-US" sz="2800" dirty="0"/>
              <a:t>Effectiveness Outcomes:</a:t>
            </a:r>
          </a:p>
          <a:p>
            <a:pPr lvl="1"/>
            <a:r>
              <a:rPr lang="en-US" sz="2600" dirty="0"/>
              <a:t>Primary – engagement in addiction treatment within 30 days of ED discharge</a:t>
            </a:r>
          </a:p>
          <a:p>
            <a:pPr lvl="1"/>
            <a:r>
              <a:rPr lang="en-US" sz="2600" dirty="0"/>
              <a:t>Secondary – SUD medications administered and prescribed; logistic regression &amp; propensity score analysis</a:t>
            </a:r>
          </a:p>
          <a:p>
            <a:pPr marL="457200" lvl="1" indent="0">
              <a:buNone/>
            </a:pPr>
            <a:endParaRPr lang="en-US" sz="2400" dirty="0"/>
          </a:p>
        </p:txBody>
      </p:sp>
      <p:pic>
        <p:nvPicPr>
          <p:cNvPr id="4" name="Picture 3" descr="Text&#10;&#10;Description automatically generated with medium confidence">
            <a:extLst>
              <a:ext uri="{FF2B5EF4-FFF2-40B4-BE49-F238E27FC236}">
                <a16:creationId xmlns:a16="http://schemas.microsoft.com/office/drawing/2014/main" id="{2C47AA5E-3B4F-E0F7-6E3E-F118AC7F70D3}"/>
              </a:ext>
            </a:extLst>
          </p:cNvPr>
          <p:cNvPicPr>
            <a:picLocks noChangeAspect="1"/>
          </p:cNvPicPr>
          <p:nvPr/>
        </p:nvPicPr>
        <p:blipFill>
          <a:blip r:embed="rId3"/>
          <a:stretch>
            <a:fillRect/>
          </a:stretch>
        </p:blipFill>
        <p:spPr>
          <a:xfrm>
            <a:off x="148028" y="362049"/>
            <a:ext cx="3914306" cy="1067538"/>
          </a:xfrm>
          <a:prstGeom prst="rect">
            <a:avLst/>
          </a:prstGeom>
        </p:spPr>
      </p:pic>
    </p:spTree>
    <p:extLst>
      <p:ext uri="{BB962C8B-B14F-4D97-AF65-F5344CB8AC3E}">
        <p14:creationId xmlns:p14="http://schemas.microsoft.com/office/powerpoint/2010/main" val="416784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2189-25A0-FD4C-FAE6-BDF537715EB8}"/>
              </a:ext>
            </a:extLst>
          </p:cNvPr>
          <p:cNvSpPr>
            <a:spLocks noGrp="1"/>
          </p:cNvSpPr>
          <p:nvPr>
            <p:ph type="title"/>
          </p:nvPr>
        </p:nvSpPr>
        <p:spPr>
          <a:xfrm>
            <a:off x="590693" y="1516955"/>
            <a:ext cx="10996291" cy="919373"/>
          </a:xfrm>
        </p:spPr>
        <p:txBody>
          <a:bodyPr anchor="ctr">
            <a:normAutofit/>
          </a:bodyPr>
          <a:lstStyle/>
          <a:p>
            <a:r>
              <a:rPr lang="en-US"/>
              <a:t>Control: Standard Care for ED patients with SUDs</a:t>
            </a:r>
            <a:endParaRPr lang="en-US" dirty="0"/>
          </a:p>
        </p:txBody>
      </p:sp>
      <p:sp>
        <p:nvSpPr>
          <p:cNvPr id="3" name="Content Placeholder 2">
            <a:extLst>
              <a:ext uri="{FF2B5EF4-FFF2-40B4-BE49-F238E27FC236}">
                <a16:creationId xmlns:a16="http://schemas.microsoft.com/office/drawing/2014/main" id="{CF60820C-16EA-FBAB-A7EA-73C6EE17A3CD}"/>
              </a:ext>
            </a:extLst>
          </p:cNvPr>
          <p:cNvSpPr>
            <a:spLocks noGrp="1"/>
          </p:cNvSpPr>
          <p:nvPr>
            <p:ph idx="10"/>
          </p:nvPr>
        </p:nvSpPr>
        <p:spPr>
          <a:xfrm>
            <a:off x="6221720" y="2463950"/>
            <a:ext cx="5365264" cy="4248044"/>
          </a:xfrm>
        </p:spPr>
        <p:txBody>
          <a:bodyPr>
            <a:normAutofit/>
          </a:bodyPr>
          <a:lstStyle/>
          <a:p>
            <a:r>
              <a:rPr lang="en-US" sz="2800" dirty="0"/>
              <a:t>SBIRT model</a:t>
            </a:r>
          </a:p>
          <a:p>
            <a:r>
              <a:rPr lang="en-US" sz="2800" dirty="0"/>
              <a:t>Training for providers on medication treatment for opioid, alcohol, cocaine and methamphetamine use disorders</a:t>
            </a:r>
          </a:p>
          <a:p>
            <a:r>
              <a:rPr lang="en-US" sz="2800" dirty="0"/>
              <a:t>Low-threshold Bridge Clinic accessible to any patient M-F</a:t>
            </a:r>
          </a:p>
          <a:p>
            <a:endParaRPr lang="en-US" sz="2800" dirty="0"/>
          </a:p>
          <a:p>
            <a:pPr lvl="1"/>
            <a:endParaRPr lang="en-US" sz="2800" dirty="0"/>
          </a:p>
          <a:p>
            <a:endParaRPr lang="en-US" sz="2800" dirty="0"/>
          </a:p>
        </p:txBody>
      </p:sp>
      <p:pic>
        <p:nvPicPr>
          <p:cNvPr id="4" name="Picture 3" descr="Text&#10;&#10;Description automatically generated with medium confidence">
            <a:extLst>
              <a:ext uri="{FF2B5EF4-FFF2-40B4-BE49-F238E27FC236}">
                <a16:creationId xmlns:a16="http://schemas.microsoft.com/office/drawing/2014/main" id="{9091A748-13A9-53CA-232A-B3D2C625C0E4}"/>
              </a:ext>
            </a:extLst>
          </p:cNvPr>
          <p:cNvPicPr>
            <a:picLocks noChangeAspect="1"/>
          </p:cNvPicPr>
          <p:nvPr/>
        </p:nvPicPr>
        <p:blipFill>
          <a:blip r:embed="rId2"/>
          <a:stretch>
            <a:fillRect/>
          </a:stretch>
        </p:blipFill>
        <p:spPr>
          <a:xfrm>
            <a:off x="148028" y="362049"/>
            <a:ext cx="3914306" cy="1067538"/>
          </a:xfrm>
          <a:prstGeom prst="rect">
            <a:avLst/>
          </a:prstGeom>
        </p:spPr>
      </p:pic>
      <p:pic>
        <p:nvPicPr>
          <p:cNvPr id="5" name="Picture 2" descr="A blackboard on a wall&#10;&#10;Description automatically generated with low confidence">
            <a:extLst>
              <a:ext uri="{FF2B5EF4-FFF2-40B4-BE49-F238E27FC236}">
                <a16:creationId xmlns:a16="http://schemas.microsoft.com/office/drawing/2014/main" id="{9AD6DB8A-FCB8-7A29-FF6A-3ABDB8D1D0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78" r="12291" b="-1"/>
          <a:stretch/>
        </p:blipFill>
        <p:spPr bwMode="auto">
          <a:xfrm>
            <a:off x="716412" y="2463950"/>
            <a:ext cx="5379588" cy="42480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D618174-0635-E6F8-C651-DAB594F0261A}"/>
              </a:ext>
            </a:extLst>
          </p:cNvPr>
          <p:cNvSpPr/>
          <p:nvPr/>
        </p:nvSpPr>
        <p:spPr>
          <a:xfrm>
            <a:off x="1873771" y="4242217"/>
            <a:ext cx="1259173" cy="17388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9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DC9B-4737-8D3E-0ED1-F15BE4796819}"/>
              </a:ext>
            </a:extLst>
          </p:cNvPr>
          <p:cNvSpPr>
            <a:spLocks noGrp="1"/>
          </p:cNvSpPr>
          <p:nvPr>
            <p:ph type="title"/>
          </p:nvPr>
        </p:nvSpPr>
        <p:spPr>
          <a:xfrm>
            <a:off x="0" y="1429587"/>
            <a:ext cx="12192000" cy="919373"/>
          </a:xfrm>
        </p:spPr>
        <p:txBody>
          <a:bodyPr>
            <a:normAutofit fontScale="90000"/>
          </a:bodyPr>
          <a:lstStyle/>
          <a:p>
            <a:r>
              <a:rPr lang="en-US" dirty="0"/>
              <a:t>Implementation of Intervention Delivered by Substance Use Navigators</a:t>
            </a:r>
          </a:p>
        </p:txBody>
      </p:sp>
      <p:sp>
        <p:nvSpPr>
          <p:cNvPr id="3" name="Content Placeholder 2">
            <a:extLst>
              <a:ext uri="{FF2B5EF4-FFF2-40B4-BE49-F238E27FC236}">
                <a16:creationId xmlns:a16="http://schemas.microsoft.com/office/drawing/2014/main" id="{6E018553-93F9-073F-3A86-F8063230EDE3}"/>
              </a:ext>
            </a:extLst>
          </p:cNvPr>
          <p:cNvSpPr>
            <a:spLocks noGrp="1"/>
          </p:cNvSpPr>
          <p:nvPr>
            <p:ph idx="1"/>
          </p:nvPr>
        </p:nvSpPr>
        <p:spPr>
          <a:xfrm>
            <a:off x="0" y="2436328"/>
            <a:ext cx="8004748" cy="4310790"/>
          </a:xfrm>
        </p:spPr>
        <p:txBody>
          <a:bodyPr>
            <a:noAutofit/>
          </a:bodyPr>
          <a:lstStyle/>
          <a:p>
            <a:r>
              <a:rPr lang="en-US" sz="2800" dirty="0"/>
              <a:t>Training and initial funding through CA Bridge</a:t>
            </a:r>
          </a:p>
          <a:p>
            <a:r>
              <a:rPr lang="en-US" sz="2800" dirty="0"/>
              <a:t>Development of ED protocols for opioid, alcohol, methamphetamine, and cocaine related diagnoses</a:t>
            </a:r>
          </a:p>
          <a:p>
            <a:r>
              <a:rPr lang="en-US" sz="2800" dirty="0"/>
              <a:t>Led by a lead SUN and Clinician champions</a:t>
            </a:r>
          </a:p>
          <a:p>
            <a:r>
              <a:rPr lang="en-US" sz="2800" dirty="0"/>
              <a:t>Mature program, continuous growth since 2017</a:t>
            </a:r>
            <a:endParaRPr lang="en-US" sz="2400" dirty="0"/>
          </a:p>
        </p:txBody>
      </p:sp>
      <p:pic>
        <p:nvPicPr>
          <p:cNvPr id="1026" name="Picture 2">
            <a:extLst>
              <a:ext uri="{FF2B5EF4-FFF2-40B4-BE49-F238E27FC236}">
                <a16:creationId xmlns:a16="http://schemas.microsoft.com/office/drawing/2014/main" id="{5E3E2DC2-917B-F0AA-1D32-0DD6167776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47" r="10966"/>
          <a:stretch/>
        </p:blipFill>
        <p:spPr bwMode="auto">
          <a:xfrm>
            <a:off x="7899549" y="2436328"/>
            <a:ext cx="4092170" cy="40367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with medium confidence">
            <a:extLst>
              <a:ext uri="{FF2B5EF4-FFF2-40B4-BE49-F238E27FC236}">
                <a16:creationId xmlns:a16="http://schemas.microsoft.com/office/drawing/2014/main" id="{ABF7CC14-70D0-0720-A606-B95F2F226754}"/>
              </a:ext>
            </a:extLst>
          </p:cNvPr>
          <p:cNvPicPr>
            <a:picLocks noChangeAspect="1"/>
          </p:cNvPicPr>
          <p:nvPr/>
        </p:nvPicPr>
        <p:blipFill>
          <a:blip r:embed="rId4"/>
          <a:stretch>
            <a:fillRect/>
          </a:stretch>
        </p:blipFill>
        <p:spPr>
          <a:xfrm>
            <a:off x="148028" y="362049"/>
            <a:ext cx="3914306" cy="1067538"/>
          </a:xfrm>
          <a:prstGeom prst="rect">
            <a:avLst/>
          </a:prstGeom>
        </p:spPr>
      </p:pic>
    </p:spTree>
    <p:extLst>
      <p:ext uri="{BB962C8B-B14F-4D97-AF65-F5344CB8AC3E}">
        <p14:creationId xmlns:p14="http://schemas.microsoft.com/office/powerpoint/2010/main" val="325389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DC9B-4737-8D3E-0ED1-F15BE4796819}"/>
              </a:ext>
            </a:extLst>
          </p:cNvPr>
          <p:cNvSpPr>
            <a:spLocks noGrp="1"/>
          </p:cNvSpPr>
          <p:nvPr>
            <p:ph type="title"/>
          </p:nvPr>
        </p:nvSpPr>
        <p:spPr>
          <a:xfrm>
            <a:off x="148028" y="1429587"/>
            <a:ext cx="12368759" cy="919373"/>
          </a:xfrm>
        </p:spPr>
        <p:txBody>
          <a:bodyPr>
            <a:normAutofit fontScale="90000"/>
          </a:bodyPr>
          <a:lstStyle/>
          <a:p>
            <a:r>
              <a:rPr lang="en-US" dirty="0"/>
              <a:t>Implementation of Intervention Delivered by Substance Use Navigators</a:t>
            </a:r>
          </a:p>
        </p:txBody>
      </p:sp>
      <p:sp>
        <p:nvSpPr>
          <p:cNvPr id="3" name="Content Placeholder 2">
            <a:extLst>
              <a:ext uri="{FF2B5EF4-FFF2-40B4-BE49-F238E27FC236}">
                <a16:creationId xmlns:a16="http://schemas.microsoft.com/office/drawing/2014/main" id="{6E018553-93F9-073F-3A86-F8063230EDE3}"/>
              </a:ext>
            </a:extLst>
          </p:cNvPr>
          <p:cNvSpPr>
            <a:spLocks noGrp="1"/>
          </p:cNvSpPr>
          <p:nvPr>
            <p:ph idx="1"/>
          </p:nvPr>
        </p:nvSpPr>
        <p:spPr>
          <a:xfrm>
            <a:off x="0" y="2263516"/>
            <a:ext cx="8004748" cy="4310790"/>
          </a:xfrm>
        </p:spPr>
        <p:txBody>
          <a:bodyPr>
            <a:noAutofit/>
          </a:bodyPr>
          <a:lstStyle/>
          <a:p>
            <a:r>
              <a:rPr lang="en-US" sz="2800" dirty="0"/>
              <a:t>Informed by Whole Person Care model</a:t>
            </a:r>
          </a:p>
          <a:p>
            <a:pPr lvl="1"/>
            <a:r>
              <a:rPr lang="en-US" sz="2400" dirty="0"/>
              <a:t>Person-focused &amp; relationship-based</a:t>
            </a:r>
          </a:p>
          <a:p>
            <a:pPr lvl="1"/>
            <a:r>
              <a:rPr lang="en-US" sz="2400" dirty="0"/>
              <a:t>CA Bridge facilitated trainings</a:t>
            </a:r>
          </a:p>
          <a:p>
            <a:r>
              <a:rPr lang="en-US" sz="2800" dirty="0"/>
              <a:t>Bedside Intervention</a:t>
            </a:r>
          </a:p>
          <a:p>
            <a:pPr lvl="1"/>
            <a:r>
              <a:rPr lang="en-US" sz="2400" dirty="0"/>
              <a:t>Motivational interviewing, strengths-based counseling</a:t>
            </a:r>
          </a:p>
          <a:p>
            <a:pPr lvl="1"/>
            <a:r>
              <a:rPr lang="en-US" sz="2400" dirty="0"/>
              <a:t>Harm reduction approach</a:t>
            </a:r>
          </a:p>
          <a:p>
            <a:r>
              <a:rPr lang="en-US" sz="2800" dirty="0"/>
              <a:t>Vertically Integrated Treatment</a:t>
            </a:r>
          </a:p>
          <a:p>
            <a:pPr lvl="1"/>
            <a:r>
              <a:rPr lang="en-US" sz="2400" dirty="0"/>
              <a:t>Shared clinical responsibilities across ED, inpatient, ambulatory care settings</a:t>
            </a:r>
          </a:p>
        </p:txBody>
      </p:sp>
      <p:pic>
        <p:nvPicPr>
          <p:cNvPr id="1026" name="Picture 2">
            <a:extLst>
              <a:ext uri="{FF2B5EF4-FFF2-40B4-BE49-F238E27FC236}">
                <a16:creationId xmlns:a16="http://schemas.microsoft.com/office/drawing/2014/main" id="{5E3E2DC2-917B-F0AA-1D32-0DD6167776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47" r="10966"/>
          <a:stretch/>
        </p:blipFill>
        <p:spPr bwMode="auto">
          <a:xfrm>
            <a:off x="7899549" y="2436328"/>
            <a:ext cx="4092170" cy="40367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with medium confidence">
            <a:extLst>
              <a:ext uri="{FF2B5EF4-FFF2-40B4-BE49-F238E27FC236}">
                <a16:creationId xmlns:a16="http://schemas.microsoft.com/office/drawing/2014/main" id="{ABF7CC14-70D0-0720-A606-B95F2F226754}"/>
              </a:ext>
            </a:extLst>
          </p:cNvPr>
          <p:cNvPicPr>
            <a:picLocks noChangeAspect="1"/>
          </p:cNvPicPr>
          <p:nvPr/>
        </p:nvPicPr>
        <p:blipFill>
          <a:blip r:embed="rId4"/>
          <a:stretch>
            <a:fillRect/>
          </a:stretch>
        </p:blipFill>
        <p:spPr>
          <a:xfrm>
            <a:off x="148028" y="362049"/>
            <a:ext cx="3914306" cy="1067538"/>
          </a:xfrm>
          <a:prstGeom prst="rect">
            <a:avLst/>
          </a:prstGeom>
        </p:spPr>
      </p:pic>
    </p:spTree>
    <p:extLst>
      <p:ext uri="{BB962C8B-B14F-4D97-AF65-F5344CB8AC3E}">
        <p14:creationId xmlns:p14="http://schemas.microsoft.com/office/powerpoint/2010/main" val="318435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917949B-5D47-0421-0F0C-4710E0FC34A2}"/>
              </a:ext>
            </a:extLst>
          </p:cNvPr>
          <p:cNvSpPr txBox="1">
            <a:spLocks/>
          </p:cNvSpPr>
          <p:nvPr/>
        </p:nvSpPr>
        <p:spPr>
          <a:xfrm>
            <a:off x="590694" y="2463951"/>
            <a:ext cx="3919522" cy="400542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2"/>
              </a:buClr>
              <a:buSzPct val="85000"/>
              <a:buFontTx/>
              <a:buBlip>
                <a:blip r:embed="rId3"/>
              </a:buBlip>
              <a:defRPr sz="1600" kern="1200" spc="-20" baseline="0">
                <a:solidFill>
                  <a:schemeClr val="tx1">
                    <a:lumMod val="85000"/>
                    <a:lumOff val="1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400" dirty="0"/>
          </a:p>
        </p:txBody>
      </p:sp>
      <p:sp>
        <p:nvSpPr>
          <p:cNvPr id="2" name="Title 1">
            <a:extLst>
              <a:ext uri="{FF2B5EF4-FFF2-40B4-BE49-F238E27FC236}">
                <a16:creationId xmlns:a16="http://schemas.microsoft.com/office/drawing/2014/main" id="{67AB9FA4-5551-953E-282B-4A2DBD120446}"/>
              </a:ext>
            </a:extLst>
          </p:cNvPr>
          <p:cNvSpPr>
            <a:spLocks noGrp="1"/>
          </p:cNvSpPr>
          <p:nvPr>
            <p:ph type="title"/>
          </p:nvPr>
        </p:nvSpPr>
        <p:spPr>
          <a:xfrm>
            <a:off x="148027" y="1516955"/>
            <a:ext cx="11438957" cy="919373"/>
          </a:xfrm>
        </p:spPr>
        <p:txBody>
          <a:bodyPr anchor="ctr">
            <a:normAutofit/>
          </a:bodyPr>
          <a:lstStyle/>
          <a:p>
            <a:r>
              <a:rPr lang="en-US" dirty="0"/>
              <a:t>Effectiveness Analysis: Study population</a:t>
            </a:r>
          </a:p>
        </p:txBody>
      </p:sp>
      <p:pic>
        <p:nvPicPr>
          <p:cNvPr id="3" name="Picture 2" descr="Text&#10;&#10;Description automatically generated with medium confidence">
            <a:extLst>
              <a:ext uri="{FF2B5EF4-FFF2-40B4-BE49-F238E27FC236}">
                <a16:creationId xmlns:a16="http://schemas.microsoft.com/office/drawing/2014/main" id="{62FC5CA1-955D-9371-90F3-12FE69F856D8}"/>
              </a:ext>
            </a:extLst>
          </p:cNvPr>
          <p:cNvPicPr>
            <a:picLocks noChangeAspect="1"/>
          </p:cNvPicPr>
          <p:nvPr/>
        </p:nvPicPr>
        <p:blipFill>
          <a:blip r:embed="rId5"/>
          <a:stretch>
            <a:fillRect/>
          </a:stretch>
        </p:blipFill>
        <p:spPr>
          <a:xfrm>
            <a:off x="148028" y="362049"/>
            <a:ext cx="3914306" cy="1067538"/>
          </a:xfrm>
          <a:prstGeom prst="rect">
            <a:avLst/>
          </a:prstGeom>
        </p:spPr>
      </p:pic>
      <p:sp>
        <p:nvSpPr>
          <p:cNvPr id="4" name="Content Placeholder 2">
            <a:extLst>
              <a:ext uri="{FF2B5EF4-FFF2-40B4-BE49-F238E27FC236}">
                <a16:creationId xmlns:a16="http://schemas.microsoft.com/office/drawing/2014/main" id="{17704D19-BA1B-4C69-0025-909A3A00E699}"/>
              </a:ext>
            </a:extLst>
          </p:cNvPr>
          <p:cNvSpPr txBox="1">
            <a:spLocks/>
          </p:cNvSpPr>
          <p:nvPr/>
        </p:nvSpPr>
        <p:spPr>
          <a:xfrm>
            <a:off x="148027" y="2263516"/>
            <a:ext cx="11304457" cy="431079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2"/>
              </a:buClr>
              <a:buSzPct val="85000"/>
              <a:buFontTx/>
              <a:buBlip>
                <a:blip r:embed="rId3"/>
              </a:buBlip>
              <a:defRPr sz="1600" kern="1200" spc="-20" baseline="0">
                <a:solidFill>
                  <a:schemeClr val="tx1">
                    <a:lumMod val="85000"/>
                    <a:lumOff val="1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1,328 discharged with SUD diagnosis; 446 discharged while SUN available, 119 (27%) received SUN intervention</a:t>
            </a:r>
          </a:p>
          <a:p>
            <a:r>
              <a:rPr lang="en-US" sz="2800" dirty="0"/>
              <a:t>Mean age 41 </a:t>
            </a:r>
          </a:p>
          <a:p>
            <a:r>
              <a:rPr lang="en-US" sz="2800" b="0" i="0" u="none" strike="noStrike" dirty="0">
                <a:solidFill>
                  <a:srgbClr val="000000"/>
                </a:solidFill>
                <a:effectLst/>
                <a:latin typeface="Arial" panose="020B0604020202020204" pitchFamily="34" charset="0"/>
              </a:rPr>
              <a:t>27.5% identified as female</a:t>
            </a:r>
          </a:p>
          <a:p>
            <a:r>
              <a:rPr lang="en-US" sz="2800" b="0" i="0" u="none" strike="noStrike" dirty="0">
                <a:solidFill>
                  <a:srgbClr val="000000"/>
                </a:solidFill>
                <a:effectLst/>
                <a:latin typeface="Arial" panose="020B0604020202020204" pitchFamily="34" charset="0"/>
              </a:rPr>
              <a:t>36.7% identified as Black; 27.9% Latinx; 22.3% White</a:t>
            </a:r>
          </a:p>
          <a:p>
            <a:r>
              <a:rPr lang="en-US" sz="2800" dirty="0">
                <a:solidFill>
                  <a:srgbClr val="000000"/>
                </a:solidFill>
                <a:latin typeface="Arial" panose="020B0604020202020204" pitchFamily="34" charset="0"/>
              </a:rPr>
              <a:t>52% alcohol diagnoses; 24% opioids; 19% methamphetamine; 5% cocaine</a:t>
            </a:r>
            <a:endParaRPr lang="en-US" sz="2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13382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ROGRESS-INDICATOR-CONFIG__" val="Version20210509_1200 10 10 5 12 20 10 90;200;30 10;255;0 79;129;189 220;230;242 Calibri Oval 6 1 1 Full 1 0 0 0 0 1 1 1 90;200;30 10;255;0 0 0 0 10;255;0 220;230;242 220;230;242 1 1 1 All 0 0 0 0 0 0 Shapes"/>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_ACEP22_PRES_Template MC1786_0522.pptx" id="{2E48A835-A296-4103-AC8D-3123DC58E07D}" vid="{4A07C214-30FE-48D3-94CA-E7917A4245B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_ACEP22_PRES_Template MC1786_0522.pptx" id="{2E48A835-A296-4103-AC8D-3123DC58E07D}" vid="{2B38242D-F6EA-456E-8B62-BA386B16F7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35732</TotalTime>
  <Words>1150</Words>
  <Application>Microsoft Macintosh PowerPoint</Application>
  <PresentationFormat>Widescreen</PresentationFormat>
  <Paragraphs>139</Paragraphs>
  <Slides>18</Slides>
  <Notes>15</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Custom Design</vt:lpstr>
      <vt:lpstr>1_Custom Design</vt:lpstr>
      <vt:lpstr>Document</vt:lpstr>
      <vt:lpstr>Effectiveness of Substance Use Navigation for Emergency Department Patients with Substance Use Disorders</vt:lpstr>
      <vt:lpstr>PowerPoint Presentation</vt:lpstr>
      <vt:lpstr>Emergency Department an Entry Point for SUD Services</vt:lpstr>
      <vt:lpstr>Methods</vt:lpstr>
      <vt:lpstr>Methods</vt:lpstr>
      <vt:lpstr>Control: Standard Care for ED patients with SUDs</vt:lpstr>
      <vt:lpstr>Implementation of Intervention Delivered by Substance Use Navigators</vt:lpstr>
      <vt:lpstr>Implementation of Intervention Delivered by Substance Use Navigators</vt:lpstr>
      <vt:lpstr>Effectiveness Analysis: Study population</vt:lpstr>
      <vt:lpstr>Effectiveness Analysis: Primary and secondary outcomes</vt:lpstr>
      <vt:lpstr>PowerPoint Presentation</vt:lpstr>
      <vt:lpstr>Factors associated with 30-day follow-up</vt:lpstr>
      <vt:lpstr>Propensity Score Analysis</vt:lpstr>
      <vt:lpstr>Implementation and Sustainability</vt:lpstr>
      <vt:lpstr>Conclusions</vt:lpstr>
      <vt:lpstr>Thanks! Questions?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Henry David Schwimmer</dc:creator>
  <cp:keywords/>
  <dc:description/>
  <cp:lastModifiedBy>Erik Anderson</cp:lastModifiedBy>
  <cp:revision>32</cp:revision>
  <dcterms:created xsi:type="dcterms:W3CDTF">2022-09-05T13:02:49Z</dcterms:created>
  <dcterms:modified xsi:type="dcterms:W3CDTF">2022-11-10T18:15:04Z</dcterms:modified>
  <cp:category/>
</cp:coreProperties>
</file>