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6858000" cy="9144000"/>
  <p:embeddedFontLst>
    <p:embeddedFont>
      <p:font typeface="Gill Sans"/>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40">
          <p15:clr>
            <a:srgbClr val="A4A3A4"/>
          </p15:clr>
        </p15:guide>
        <p15:guide id="2" pos="3863">
          <p15:clr>
            <a:srgbClr val="A4A3A4"/>
          </p15:clr>
        </p15:guide>
      </p15:sldGuideLst>
    </p:ext>
    <p:ext uri="http://customooxmlschemas.google.com/">
      <go:slidesCustomData xmlns:go="http://customooxmlschemas.google.com/" r:id="rId24" roundtripDataSignature="AMtx7mjV3l1s5j1Pzp+kOZKdAr+Cj6ih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56C392-FC42-496D-A525-5A5DB90D0DDC}">
  <a:tblStyle styleId="{FE56C392-FC42-496D-A525-5A5DB90D0DD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40" orient="horz"/>
        <p:guide pos="386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font" Target="fonts/GillSans-regular.fntdata"/><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customschemas.google.com/relationships/presentationmetadata" Target="metadata"/><Relationship Id="rId12" Type="http://schemas.openxmlformats.org/officeDocument/2006/relationships/slide" Target="slides/slide5.xml"/><Relationship Id="rId23" Type="http://schemas.openxmlformats.org/officeDocument/2006/relationships/font" Target="fonts/GillSans-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254b1a39c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1254b1a39c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300"/>
              <a:t>Thank you all for joining today, I am excited to be here with you to discuss this very “special case”</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This is a case from last year when I was a fellow here in Boston working with Jess Gray in our Bridge clinic that revealed a major knowledge gap for me and the rest of our clinical team and was a reminder of how much our patients have to teach us</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It also highlighted a perk of living in the digital age, which is that we have access to global resources, and we really did not have any expertise in this area and had a hard time finding resources, but were able to connect with a team of experts in the UK, where ketamine use is much more common, who provided really valuable guidance and resources for further learning that I will share with you</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SzPts val="1100"/>
              <a:buNone/>
            </a:pPr>
            <a:r>
              <a:rPr lang="en-US" sz="1300"/>
              <a:t>So with that, lets dive in…</a:t>
            </a:r>
            <a:endParaRPr sz="1300"/>
          </a:p>
        </p:txBody>
      </p:sp>
      <p:sp>
        <p:nvSpPr>
          <p:cNvPr id="107" name="Google Shape;107;g1254b1a39c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7aad7d86a3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17aad7d86a3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300">
                <a:latin typeface="Gill Sans"/>
                <a:ea typeface="Gill Sans"/>
                <a:cs typeface="Gill Sans"/>
                <a:sym typeface="Gill Sans"/>
              </a:rPr>
              <a:t>So in terms of management, our first concern was withdrawal, and as it turns out, ketamine withdrawal is not well defined, but does not appear to be life threatening</a:t>
            </a:r>
            <a:endParaRPr sz="13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US" sz="1300">
                <a:latin typeface="Gill Sans"/>
                <a:ea typeface="Gill Sans"/>
                <a:cs typeface="Gill Sans"/>
                <a:sym typeface="Gill Sans"/>
              </a:rPr>
              <a:t>most people describe intense craving, irritability, anxiety, depression and insomnia, all of which our pt had experienced when she had tried to quit in the past</a:t>
            </a:r>
            <a:endParaRPr sz="13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US" sz="1300">
                <a:latin typeface="Gill Sans"/>
                <a:ea typeface="Gill Sans"/>
                <a:cs typeface="Gill Sans"/>
                <a:sym typeface="Gill Sans"/>
              </a:rPr>
              <a:t>Psychosocial support is essential through the withdrawal phase and long acting benzodiazepines can be helpful as well to alleviate distress</a:t>
            </a:r>
            <a:endParaRPr sz="13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US" sz="1300">
                <a:latin typeface="Gill Sans"/>
                <a:ea typeface="Gill Sans"/>
                <a:cs typeface="Gill Sans"/>
                <a:sym typeface="Gill Sans"/>
              </a:rPr>
              <a:t>Managing ketamine addiction, we learned, requires a longitudinal multidisciplinary approach</a:t>
            </a:r>
            <a:endParaRPr sz="13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US" sz="1300">
                <a:latin typeface="Gill Sans"/>
                <a:ea typeface="Gill Sans"/>
                <a:cs typeface="Gill Sans"/>
                <a:sym typeface="Gill Sans"/>
              </a:rPr>
              <a:t>There is no specific pharmacotherapy for ketamine addiction, so treatment should focus on addressing mental health, and symptoms that trigger use</a:t>
            </a:r>
            <a:endParaRPr sz="13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US" sz="1300">
                <a:latin typeface="Gill Sans"/>
                <a:ea typeface="Gill Sans"/>
                <a:cs typeface="Gill Sans"/>
                <a:sym typeface="Gill Sans"/>
              </a:rPr>
              <a:t>so for our patient this meant she connected with our psychiatrist for pharmacotherapy to address anxiety, depression and improve sleep, and worked with our psychologist to address PTSD</a:t>
            </a:r>
            <a:endParaRPr sz="13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US" sz="1300">
                <a:latin typeface="Gill Sans"/>
                <a:ea typeface="Gill Sans"/>
                <a:cs typeface="Gill Sans"/>
                <a:sym typeface="Gill Sans"/>
              </a:rPr>
              <a:t>As discussed, education around chronic harms is important and referrals if needed, our patient was referred to urology given frequent urinary symptoms, has not yet connected</a:t>
            </a:r>
            <a:endParaRPr sz="1300">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spcBef>
                <a:spcPts val="0"/>
              </a:spcBef>
              <a:spcAft>
                <a:spcPts val="0"/>
              </a:spcAft>
              <a:buClr>
                <a:schemeClr val="dk1"/>
              </a:buClr>
              <a:buSzPts val="1400"/>
              <a:buFont typeface="Arial"/>
              <a:buNone/>
            </a:pPr>
            <a:r>
              <a:rPr lang="en-US" sz="1300">
                <a:latin typeface="Gill Sans"/>
                <a:ea typeface="Gill Sans"/>
                <a:cs typeface="Gill Sans"/>
                <a:sym typeface="Gill Sans"/>
              </a:rPr>
              <a:t>With this approach, Pt was able to reduce use to ~ q2 weeks, no binges, returned to work, but then return to heavy use iso traumatic event and has been out of touch in recent months</a:t>
            </a:r>
            <a:endParaRPr sz="1300">
              <a:latin typeface="Gill Sans"/>
              <a:ea typeface="Gill Sans"/>
              <a:cs typeface="Gill Sans"/>
              <a:sym typeface="Gill Sans"/>
            </a:endParaRPr>
          </a:p>
        </p:txBody>
      </p:sp>
      <p:sp>
        <p:nvSpPr>
          <p:cNvPr id="175" name="Google Shape;175;g17aad7d86a3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65fed1a77c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165fed1a77c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00"/>
              <a:t>This is this fabulous group out of the UK that has a ton of free clinical resources, I would just google neptune </a:t>
            </a:r>
            <a:r>
              <a:rPr lang="en-US" sz="1300"/>
              <a:t>clinical</a:t>
            </a:r>
            <a:r>
              <a:rPr lang="en-US" sz="1300"/>
              <a:t> guide and it will lead you to all of </a:t>
            </a:r>
            <a:r>
              <a:rPr lang="en-US" sz="1300"/>
              <a:t>their</a:t>
            </a:r>
            <a:r>
              <a:rPr lang="en-US" sz="1300"/>
              <a:t> resources, if you take one thing away from this it should be knowing where to find these resources</a:t>
            </a:r>
            <a:endParaRPr sz="1300"/>
          </a:p>
        </p:txBody>
      </p:sp>
      <p:sp>
        <p:nvSpPr>
          <p:cNvPr id="182" name="Google Shape;182;g165fed1a77c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2272bab20e_0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2272bab20e_0_2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79400" lvl="0" marL="279400" rtl="0" algn="l">
              <a:lnSpc>
                <a:spcPct val="135000"/>
              </a:lnSpc>
              <a:spcBef>
                <a:spcPts val="0"/>
              </a:spcBef>
              <a:spcAft>
                <a:spcPts val="0"/>
              </a:spcAft>
              <a:buClr>
                <a:schemeClr val="dk1"/>
              </a:buClr>
              <a:buSzPts val="1100"/>
              <a:buFont typeface="Arial"/>
              <a:buNone/>
            </a:pPr>
            <a:r>
              <a:rPr lang="en-US" sz="1300"/>
              <a:t>This topic is a blind spot for many providers, we should be educating ourselves and there are great free resources available</a:t>
            </a:r>
            <a:endParaRPr sz="1300"/>
          </a:p>
          <a:p>
            <a:pPr indent="-279400" lvl="0" marL="279400" rtl="0" algn="l">
              <a:lnSpc>
                <a:spcPct val="135000"/>
              </a:lnSpc>
              <a:spcBef>
                <a:spcPts val="0"/>
              </a:spcBef>
              <a:spcAft>
                <a:spcPts val="0"/>
              </a:spcAft>
              <a:buClr>
                <a:schemeClr val="dk1"/>
              </a:buClr>
              <a:buSzPts val="1100"/>
              <a:buFont typeface="Arial"/>
              <a:buNone/>
            </a:pPr>
            <a:r>
              <a:t/>
            </a:r>
            <a:endParaRPr sz="1300"/>
          </a:p>
          <a:p>
            <a:pPr indent="-279400" lvl="0" marL="279400" rtl="0" algn="l">
              <a:lnSpc>
                <a:spcPct val="135000"/>
              </a:lnSpc>
              <a:spcBef>
                <a:spcPts val="0"/>
              </a:spcBef>
              <a:spcAft>
                <a:spcPts val="0"/>
              </a:spcAft>
              <a:buClr>
                <a:schemeClr val="dk1"/>
              </a:buClr>
              <a:buSzPts val="1100"/>
              <a:buFont typeface="Arial"/>
              <a:buNone/>
            </a:pPr>
            <a:r>
              <a:rPr lang="en-US" sz="1300"/>
              <a:t>Situational safety, sexual health, minimizing coingestsion and screening for harms of chronic use, esp uropathy are harm reduction priorities</a:t>
            </a:r>
            <a:endParaRPr sz="1300"/>
          </a:p>
          <a:p>
            <a:pPr indent="-279400" lvl="0" marL="279400" rtl="0" algn="l">
              <a:lnSpc>
                <a:spcPct val="135000"/>
              </a:lnSpc>
              <a:spcBef>
                <a:spcPts val="0"/>
              </a:spcBef>
              <a:spcAft>
                <a:spcPts val="0"/>
              </a:spcAft>
              <a:buClr>
                <a:schemeClr val="dk1"/>
              </a:buClr>
              <a:buSzPts val="1100"/>
              <a:buFont typeface="Arial"/>
              <a:buNone/>
            </a:pPr>
            <a:r>
              <a:t/>
            </a:r>
            <a:endParaRPr sz="1300"/>
          </a:p>
          <a:p>
            <a:pPr indent="-279400" lvl="0" marL="279400" rtl="0" algn="l">
              <a:lnSpc>
                <a:spcPct val="135000"/>
              </a:lnSpc>
              <a:spcBef>
                <a:spcPts val="0"/>
              </a:spcBef>
              <a:spcAft>
                <a:spcPts val="0"/>
              </a:spcAft>
              <a:buClr>
                <a:schemeClr val="dk1"/>
              </a:buClr>
              <a:buSzPts val="1100"/>
              <a:buFont typeface="Arial"/>
              <a:buNone/>
            </a:pPr>
            <a:r>
              <a:rPr lang="en-US" sz="1300"/>
              <a:t>Longitudinal, multidisciplinary care is essential for management of ketamine addiction</a:t>
            </a:r>
            <a:endParaRPr sz="1300"/>
          </a:p>
          <a:p>
            <a:pPr indent="-279400" lvl="0" marL="279400" rtl="0" algn="l">
              <a:lnSpc>
                <a:spcPct val="135000"/>
              </a:lnSpc>
              <a:spcBef>
                <a:spcPts val="0"/>
              </a:spcBef>
              <a:spcAft>
                <a:spcPts val="0"/>
              </a:spcAft>
              <a:buClr>
                <a:schemeClr val="dk1"/>
              </a:buClr>
              <a:buSzPts val="1100"/>
              <a:buFont typeface="Arial"/>
              <a:buNone/>
            </a:pPr>
            <a:r>
              <a:t/>
            </a:r>
            <a:endParaRPr sz="1300"/>
          </a:p>
          <a:p>
            <a:pPr indent="-279400" lvl="0" marL="279400" rtl="0" algn="l">
              <a:lnSpc>
                <a:spcPct val="135000"/>
              </a:lnSpc>
              <a:spcBef>
                <a:spcPts val="0"/>
              </a:spcBef>
              <a:spcAft>
                <a:spcPts val="0"/>
              </a:spcAft>
              <a:buClr>
                <a:schemeClr val="dk1"/>
              </a:buClr>
              <a:buSzPts val="1100"/>
              <a:buFont typeface="Arial"/>
              <a:buNone/>
            </a:pPr>
            <a:r>
              <a:rPr lang="en-US" sz="1300"/>
              <a:t>If you don’t have expertise in your network, reach out!</a:t>
            </a:r>
            <a:endParaRPr sz="1300"/>
          </a:p>
        </p:txBody>
      </p:sp>
      <p:sp>
        <p:nvSpPr>
          <p:cNvPr id="195" name="Google Shape;195;g12272bab20e_0_2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86888d66f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186888d66f5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79400" lvl="0" marL="279400" rtl="0" algn="l">
              <a:lnSpc>
                <a:spcPct val="135000"/>
              </a:lnSpc>
              <a:spcBef>
                <a:spcPts val="0"/>
              </a:spcBef>
              <a:spcAft>
                <a:spcPts val="0"/>
              </a:spcAft>
              <a:buClr>
                <a:schemeClr val="dk1"/>
              </a:buClr>
              <a:buSzPts val="1100"/>
              <a:buFont typeface="Arial"/>
              <a:buNone/>
            </a:pPr>
            <a:r>
              <a:t/>
            </a:r>
            <a:endParaRPr sz="2400"/>
          </a:p>
        </p:txBody>
      </p:sp>
      <p:sp>
        <p:nvSpPr>
          <p:cNvPr id="204" name="Google Shape;204;g186888d66f5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86888d66f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186888d66f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79400" lvl="0" marL="279400" rtl="0" algn="l">
              <a:lnSpc>
                <a:spcPct val="135000"/>
              </a:lnSpc>
              <a:spcBef>
                <a:spcPts val="0"/>
              </a:spcBef>
              <a:spcAft>
                <a:spcPts val="0"/>
              </a:spcAft>
              <a:buClr>
                <a:schemeClr val="dk1"/>
              </a:buClr>
              <a:buSzPts val="1100"/>
              <a:buFont typeface="Arial"/>
              <a:buNone/>
            </a:pPr>
            <a:r>
              <a:t/>
            </a:r>
            <a:endParaRPr sz="2400"/>
          </a:p>
        </p:txBody>
      </p:sp>
      <p:sp>
        <p:nvSpPr>
          <p:cNvPr id="213" name="Google Shape;213;g186888d66f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54b1a39c0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400"/>
          </a:p>
        </p:txBody>
      </p:sp>
      <p:sp>
        <p:nvSpPr>
          <p:cNvPr id="114" name="Google Shape;114;g1254b1a39c0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272bab20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lang="en-US" sz="1300"/>
              <a:t>Recognize ketamine as a rare, but increasingly common, recreational substance that many addiction providers have limited awareness of</a:t>
            </a:r>
            <a:endParaRPr sz="1300"/>
          </a:p>
          <a:p>
            <a:pPr indent="0" lvl="0" marL="0" rtl="0" algn="l">
              <a:lnSpc>
                <a:spcPct val="100000"/>
              </a:lnSpc>
              <a:spcBef>
                <a:spcPts val="1200"/>
              </a:spcBef>
              <a:spcAft>
                <a:spcPts val="0"/>
              </a:spcAft>
              <a:buClr>
                <a:schemeClr val="dk1"/>
              </a:buClr>
              <a:buSzPts val="1100"/>
              <a:buFont typeface="Arial"/>
              <a:buNone/>
            </a:pPr>
            <a:r>
              <a:rPr lang="en-US" sz="1300"/>
              <a:t>Describe risks associated with non-medical ketamine use and identify opportunities to practice harm reduction</a:t>
            </a:r>
            <a:endParaRPr sz="1300"/>
          </a:p>
          <a:p>
            <a:pPr indent="0" lvl="0" marL="0" rtl="0" algn="l">
              <a:lnSpc>
                <a:spcPct val="100000"/>
              </a:lnSpc>
              <a:spcBef>
                <a:spcPts val="1200"/>
              </a:spcBef>
              <a:spcAft>
                <a:spcPts val="0"/>
              </a:spcAft>
              <a:buSzPts val="1400"/>
              <a:buNone/>
            </a:pPr>
            <a:r>
              <a:rPr lang="en-US" sz="1300"/>
              <a:t>And since this is just a short presentation and there is so much to say, learning where to find resources on this topic is possibly the most important objective</a:t>
            </a:r>
            <a:endParaRPr sz="1300"/>
          </a:p>
        </p:txBody>
      </p:sp>
      <p:sp>
        <p:nvSpPr>
          <p:cNvPr id="121" name="Google Shape;121;g12272bab20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65fed1a77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165fed1a77c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300"/>
              <a:t>So, to go over some basics that will help contextualize the case,</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Ketamine is a dissociative anesthetic with analgesic, amnestic and hallucinogenic properties</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it is especially useful as an anesthetic because it is rapid onset, short acting and has minimal impact on respiratory drive and actually is a mild circulatory stimulant, in contrast to other anesthetics which tend to depress the circulatory system. Many other applications of ketamine are currently being explored currently and I think will be touched on in the next talk, so I will save that for them</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SzPts val="1400"/>
              <a:buNone/>
            </a:pPr>
            <a:r>
              <a:rPr lang="en-US" sz="1300"/>
              <a:t>Like with most drugs, the experience depends on dose, a persons tolerance and setting, and a person can experience wide range of effects from a pleasant high to pretty profound physical impairment including ataxia, total numbness, and complete dissociation/detachment from reality, which is known as the “k hole”</a:t>
            </a:r>
            <a:endParaRPr sz="1300"/>
          </a:p>
        </p:txBody>
      </p:sp>
      <p:sp>
        <p:nvSpPr>
          <p:cNvPr id="128" name="Google Shape;128;g165fed1a77c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46d98d9ca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1246d98d9ca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300"/>
              <a:t>So data on recreational ketamine use is limited, but what we do know is that that ketamine use is becoming more common, but still fairly rare overall in the US, and addiction to ketamine seems to be very rare as well</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Clr>
                <a:schemeClr val="dk1"/>
              </a:buClr>
              <a:buSzPts val="1100"/>
              <a:buFont typeface="Arial"/>
              <a:buNone/>
            </a:pPr>
            <a:r>
              <a:rPr lang="en-US" sz="1300"/>
              <a:t>However, ketamine use is much more common in the LGBTQ community, particularly among people who identify as gay men, with prevalence of use in the last year estimated at 1.15% in this group vs .13% in the general population</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Clr>
                <a:schemeClr val="dk1"/>
              </a:buClr>
              <a:buSzPts val="1100"/>
              <a:buFont typeface="Arial"/>
              <a:buNone/>
            </a:pPr>
            <a:r>
              <a:rPr lang="en-US" sz="1300"/>
              <a:t>For some context, that is a little higher than estimated prevalence of use of methamphetamine in the last year in the general public</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Clr>
                <a:schemeClr val="dk1"/>
              </a:buClr>
              <a:buSzPts val="1100"/>
              <a:buFont typeface="Arial"/>
              <a:buNone/>
            </a:pPr>
            <a:r>
              <a:rPr lang="en-US" sz="1300"/>
              <a:t>So, this topic really is important for all of us to be comfortable with in order to provide care that is responsive to the needs all of our patients, esp LGBTQ patients</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SzPts val="1400"/>
              <a:buNone/>
            </a:pPr>
            <a:r>
              <a:rPr lang="en-US" sz="1300"/>
              <a:t>anecdotally, colleagues in the UK have noted increasing numbers of young women with significant trauma history, many also with chronic pain who are using ketamine to self treat and then experiencing complications of use, which is a nice segue into the case</a:t>
            </a:r>
            <a:endParaRPr sz="1300"/>
          </a:p>
        </p:txBody>
      </p:sp>
      <p:sp>
        <p:nvSpPr>
          <p:cNvPr id="136" name="Google Shape;136;g1246d98d9ca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61b06e1c20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161b06e1c20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300"/>
              <a:t>So finally, lets dive into the case…</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Our patient was a 32 yo woman who came our low barrier substance use clinic for help with ketamine cessation.</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She had a hx of anxiety, depression, PTSD, chronic abdominal pain and recurrent UTI like symptoms</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She was taking prescribed lorazepam as needed for anxiety</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ketamine daily and occasionally drinking alcohol and using cocaine and prescription stimulants</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Regarding social history, she is a young white, cis gender, heterosexual woman, she does have significant trauma hx from childhood and more recently, and she recently lost her job, partially due to worsening mental health and increased ketamine use which has caused increased financial stress, and she has become more isolated socially in recent years</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SzPts val="1400"/>
              <a:buNone/>
            </a:pPr>
            <a:r>
              <a:rPr lang="en-US" sz="1300"/>
              <a:t>On exam, she had normal vitals, she was very restless and noted that she was feeling very anxious and irritable</a:t>
            </a:r>
            <a:endParaRPr sz="1300"/>
          </a:p>
        </p:txBody>
      </p:sp>
      <p:sp>
        <p:nvSpPr>
          <p:cNvPr id="143" name="Google Shape;143;g161b06e1c20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65fed1a77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165fed1a77c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300"/>
              <a:t>Diving deeper into her ketamine use history, she started using casually at raves years ago, but her use escalated following a traumatic event.</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At presentation, she had been using daily for 9 months, and currently was using 5-8 grams per day intranasally, which is the most common route of recreational use, and sometimes she would alternate to rectal use when she was experiencing nasal irritation.</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To qualify this, 5-8 grams a day is over 100x a typical anesthetic dose for a person of her size, but tolerance develops rapidly, so with daily use, it is not unusual to need to use this amount to achieve the desired effects, which becomes very expensive and for this patient was really exacerbating her financial stress and was a motivation to cut back</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For her,  use was primarily driven by desire to dissociate from the psychological distress she was experiencing. She also sometimes found ketamine helpful for abdominal pain, but noted that heavy use sometimes triggered intense suprapubic and epigastric pain.</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SzPts val="1400"/>
              <a:buNone/>
            </a:pPr>
            <a:r>
              <a:rPr lang="en-US" sz="1300"/>
              <a:t>Overall, she was at the point where she felt the harms were really outweighing the benefits for her, and she had been struggling to make changes on her own for months, which is why she ultimately decided to take a chance and come see us</a:t>
            </a:r>
            <a:endParaRPr sz="1300"/>
          </a:p>
        </p:txBody>
      </p:sp>
      <p:sp>
        <p:nvSpPr>
          <p:cNvPr id="150" name="Google Shape;150;g165fed1a77c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93622b5c0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1293622b5c0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300">
                <a:latin typeface="Gill Sans"/>
                <a:ea typeface="Gill Sans"/>
                <a:cs typeface="Gill Sans"/>
                <a:sym typeface="Gill Sans"/>
              </a:rPr>
              <a:t>So, we will come back to the case, but I wanted to pause here to discuss how we might approach harm reduction for ketamine use</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lang="en-US" sz="1300">
                <a:latin typeface="Gill Sans"/>
                <a:ea typeface="Gill Sans"/>
                <a:cs typeface="Gill Sans"/>
                <a:sym typeface="Gill Sans"/>
              </a:rPr>
              <a:t>This is not an exhaustive list by any means, but points out a few key areas to discuss with patients to help them be safe while using</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lang="en-US" sz="1300">
                <a:latin typeface="Gill Sans"/>
                <a:ea typeface="Gill Sans"/>
                <a:cs typeface="Gill Sans"/>
                <a:sym typeface="Gill Sans"/>
              </a:rPr>
              <a:t>Given the changes in perception, decreased sensation and physical impairment a person might be experiencing, there is increased risk of accidents and injury</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lang="en-US" sz="1300">
                <a:latin typeface="Gill Sans"/>
                <a:ea typeface="Gill Sans"/>
                <a:cs typeface="Gill Sans"/>
                <a:sym typeface="Gill Sans"/>
              </a:rPr>
              <a:t>Even something mundane, like a hot shower, could be risky if you can’t sense pain properly</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lang="en-US" sz="1300">
                <a:latin typeface="Gill Sans"/>
                <a:ea typeface="Gill Sans"/>
                <a:cs typeface="Gill Sans"/>
                <a:sym typeface="Gill Sans"/>
              </a:rPr>
              <a:t>so it can be helpful to inquire about situations that your patients are using in and take time to strategize with patients about how to minimize risks</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lang="en-US" sz="1300">
                <a:latin typeface="Gill Sans"/>
                <a:ea typeface="Gill Sans"/>
                <a:cs typeface="Gill Sans"/>
                <a:sym typeface="Gill Sans"/>
              </a:rPr>
              <a:t>It’s also important to note that Ketamine is commonly used to enhance sexual experiences which can put people at increased risk of STI, so it’s important to be able to talk openly about this with your patients and ensure you are offering STI testing and PrEP as indicated</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lang="en-US" sz="1300">
                <a:latin typeface="Gill Sans"/>
                <a:ea typeface="Gill Sans"/>
                <a:cs typeface="Gill Sans"/>
                <a:sym typeface="Gill Sans"/>
              </a:rPr>
              <a:t>Another important area to discuss would be the risk of overdose or adverse effects particularly with intentional or unintentional congestion of other substances that act synergistically with ketamine</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lang="en-US" sz="1300">
                <a:latin typeface="Gill Sans"/>
                <a:ea typeface="Gill Sans"/>
                <a:cs typeface="Gill Sans"/>
                <a:sym typeface="Gill Sans"/>
              </a:rPr>
              <a:t>While overdose is quite rare with ketamine used alone, it is very often used with other substances and there can be an additive effect with both respiratory depressants and circulatory stimulants that can increase risk</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rPr lang="en-US" sz="1300">
                <a:latin typeface="Gill Sans"/>
                <a:ea typeface="Gill Sans"/>
                <a:cs typeface="Gill Sans"/>
                <a:sym typeface="Gill Sans"/>
              </a:rPr>
              <a:t>And similarly, given our toxic drug supply, drug testing can be very helpful, this is one example here of a kit that our patient was using, which is one of the only ones on the market that can distinguish ketamine from other novel psychoactive substances and the kit also includes a fentanyl test strip, which is always useful</a:t>
            </a:r>
            <a:endParaRPr sz="13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t/>
            </a:r>
            <a:endParaRPr sz="1300">
              <a:latin typeface="Gill Sans"/>
              <a:ea typeface="Gill Sans"/>
              <a:cs typeface="Gill Sans"/>
              <a:sym typeface="Gill Sans"/>
            </a:endParaRPr>
          </a:p>
          <a:p>
            <a:pPr indent="0" lvl="0" marL="0" rtl="0" algn="l">
              <a:lnSpc>
                <a:spcPct val="100000"/>
              </a:lnSpc>
              <a:spcBef>
                <a:spcPts val="0"/>
              </a:spcBef>
              <a:spcAft>
                <a:spcPts val="0"/>
              </a:spcAft>
              <a:buNone/>
            </a:pPr>
            <a:r>
              <a:t/>
            </a:r>
            <a:endParaRPr sz="1300">
              <a:latin typeface="Gill Sans"/>
              <a:ea typeface="Gill Sans"/>
              <a:cs typeface="Gill Sans"/>
              <a:sym typeface="Gill Sans"/>
            </a:endParaRPr>
          </a:p>
        </p:txBody>
      </p:sp>
      <p:sp>
        <p:nvSpPr>
          <p:cNvPr id="157" name="Google Shape;157;g1293622b5c0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7aad7d86a3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7aad7d86a3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300"/>
              <a:t>So there are a few potential harms related specifically to chronic use that are important to be aware of so that we can share information with our patients and help them to make informed decisions around their use and know what symptoms to look out for and when to seek help</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None/>
            </a:pPr>
            <a:r>
              <a:rPr lang="en-US" sz="1300"/>
              <a:t>The one that shows up on the boards is uropathy, which is actually very common, affecting 20-30% of people who use regularly and 100% of those who use 5g or more daily, it is, you might have heard it called “ketamine bladder”, but it can affect any part of the urinary tract, and can be very serious to the point that people have lost their entire bladders, so you should ask about and counsel patients to look out for any irritative urinary symptoms, dysuria, urgency, frequency or hematuria and have a low threshold to refer to urology for further workup, unfortuantely, cessation is really the only way to stop this from progressing</a:t>
            </a:r>
            <a:endParaRPr sz="1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lnSpc>
                <a:spcPct val="115000"/>
              </a:lnSpc>
              <a:spcBef>
                <a:spcPts val="0"/>
              </a:spcBef>
              <a:spcAft>
                <a:spcPts val="0"/>
              </a:spcAft>
              <a:buClr>
                <a:schemeClr val="dk1"/>
              </a:buClr>
              <a:buSzPts val="1100"/>
              <a:buFont typeface="Arial"/>
              <a:buNone/>
            </a:pPr>
            <a:r>
              <a:rPr lang="en-US" sz="1300"/>
              <a:t>As our patient alluded to, severe abdominal cramping, or “k cramps” can be an effect of heavy ketamine use, you may also see LFT abnormalities, biliary dilation, but it is not clear how clinically significant these are</a:t>
            </a:r>
            <a:endParaRPr sz="1300"/>
          </a:p>
          <a:p>
            <a:pPr indent="0" lvl="0" marL="0" rtl="0" algn="l">
              <a:lnSpc>
                <a:spcPct val="115000"/>
              </a:lnSpc>
              <a:spcBef>
                <a:spcPts val="0"/>
              </a:spcBef>
              <a:spcAft>
                <a:spcPts val="0"/>
              </a:spcAft>
              <a:buNone/>
            </a:pPr>
            <a:r>
              <a:rPr lang="en-US" sz="1300"/>
              <a:t>It is also important to be aware that chronic ketamine use can be associated with cognitive impairment and depression</a:t>
            </a:r>
            <a:endParaRPr sz="1300"/>
          </a:p>
        </p:txBody>
      </p:sp>
      <p:sp>
        <p:nvSpPr>
          <p:cNvPr id="166" name="Google Shape;166;g17aad7d86a3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8" name="Google Shape;18;p2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32"/>
          <p:cNvSpPr/>
          <p:nvPr/>
        </p:nvSpPr>
        <p:spPr>
          <a:xfrm>
            <a:off x="0" y="0"/>
            <a:ext cx="60960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2"/>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1000"/>
              </a:spcBef>
              <a:spcAft>
                <a:spcPts val="0"/>
              </a:spcAft>
              <a:buSzPts val="1900"/>
              <a:buChar char="•"/>
              <a:defRPr sz="1900">
                <a:solidFill>
                  <a:schemeClr val="dk1"/>
                </a:solidFill>
              </a:defRPr>
            </a:lvl1pPr>
            <a:lvl2pPr indent="-330200" lvl="1" marL="914400" algn="l">
              <a:lnSpc>
                <a:spcPct val="100000"/>
              </a:lnSpc>
              <a:spcBef>
                <a:spcPts val="1000"/>
              </a:spcBef>
              <a:spcAft>
                <a:spcPts val="0"/>
              </a:spcAft>
              <a:buSzPts val="1600"/>
              <a:buChar char="•"/>
              <a:defRPr sz="1600">
                <a:solidFill>
                  <a:schemeClr val="dk1"/>
                </a:solidFill>
              </a:defRPr>
            </a:lvl2pPr>
            <a:lvl3pPr indent="-330200" lvl="2" marL="1371600" algn="l">
              <a:lnSpc>
                <a:spcPct val="100000"/>
              </a:lnSpc>
              <a:spcBef>
                <a:spcPts val="1000"/>
              </a:spcBef>
              <a:spcAft>
                <a:spcPts val="0"/>
              </a:spcAft>
              <a:buSzPts val="1600"/>
              <a:buChar char="•"/>
              <a:defRPr sz="1600">
                <a:solidFill>
                  <a:schemeClr val="dk1"/>
                </a:solidFill>
              </a:defRPr>
            </a:lvl3pPr>
            <a:lvl4pPr indent="-330200" lvl="3" marL="1828800" algn="l">
              <a:lnSpc>
                <a:spcPct val="100000"/>
              </a:lnSpc>
              <a:spcBef>
                <a:spcPts val="1000"/>
              </a:spcBef>
              <a:spcAft>
                <a:spcPts val="0"/>
              </a:spcAft>
              <a:buSzPts val="1600"/>
              <a:buChar char="•"/>
              <a:defRPr sz="1600">
                <a:solidFill>
                  <a:schemeClr val="dk1"/>
                </a:solidFill>
              </a:defRPr>
            </a:lvl4pPr>
            <a:lvl5pPr indent="-330200" lvl="4" marL="2286000" algn="l">
              <a:lnSpc>
                <a:spcPct val="100000"/>
              </a:lnSpc>
              <a:spcBef>
                <a:spcPts val="1000"/>
              </a:spcBef>
              <a:spcAft>
                <a:spcPts val="0"/>
              </a:spcAft>
              <a:buSzPts val="1600"/>
              <a:buChar char="•"/>
              <a:defRPr sz="1600">
                <a:solidFill>
                  <a:schemeClr val="dk1"/>
                </a:solidFill>
              </a:defRPr>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sp>
        <p:nvSpPr>
          <p:cNvPr id="80" name="Google Shape;80;p32"/>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81" name="Google Shape;81;p3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4" name="Shape 84"/>
        <p:cNvGrpSpPr/>
        <p:nvPr/>
      </p:nvGrpSpPr>
      <p:grpSpPr>
        <a:xfrm>
          <a:off x="0" y="0"/>
          <a:ext cx="0" cy="0"/>
          <a:chOff x="0" y="0"/>
          <a:chExt cx="0" cy="0"/>
        </a:xfrm>
      </p:grpSpPr>
      <p:sp>
        <p:nvSpPr>
          <p:cNvPr id="85" name="Google Shape;85;p33"/>
          <p:cNvSpPr/>
          <p:nvPr/>
        </p:nvSpPr>
        <p:spPr>
          <a:xfrm>
            <a:off x="0" y="0"/>
            <a:ext cx="6095999"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3"/>
          <p:cNvSpPr txBox="1"/>
          <p:nvPr>
            <p:ph type="title"/>
          </p:nvPr>
        </p:nvSpPr>
        <p:spPr>
          <a:xfrm>
            <a:off x="808523" y="2243828"/>
            <a:ext cx="4494998" cy="113464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3"/>
          <p:cNvSpPr/>
          <p:nvPr>
            <p:ph idx="2" type="pic"/>
          </p:nvPr>
        </p:nvSpPr>
        <p:spPr>
          <a:xfrm>
            <a:off x="6095999" y="0"/>
            <a:ext cx="6102097" cy="6858000"/>
          </a:xfrm>
          <a:prstGeom prst="rect">
            <a:avLst/>
          </a:prstGeom>
          <a:solidFill>
            <a:srgbClr val="BFBFBF"/>
          </a:solidFill>
          <a:ln>
            <a:noFill/>
          </a:ln>
        </p:spPr>
      </p:sp>
      <p:sp>
        <p:nvSpPr>
          <p:cNvPr id="88" name="Google Shape;88;p33"/>
          <p:cNvSpPr txBox="1"/>
          <p:nvPr>
            <p:ph idx="1" type="body"/>
          </p:nvPr>
        </p:nvSpPr>
        <p:spPr>
          <a:xfrm>
            <a:off x="1115568" y="3549918"/>
            <a:ext cx="3794760" cy="2194037"/>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89" name="Google Shape;89;p3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3"/>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3"/>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34"/>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4"/>
          <p:cNvSpPr txBox="1"/>
          <p:nvPr>
            <p:ph idx="1" type="body"/>
          </p:nvPr>
        </p:nvSpPr>
        <p:spPr>
          <a:xfrm rot="5400000">
            <a:off x="4545009" y="324172"/>
            <a:ext cx="3101983" cy="772972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95" name="Google Shape;95;p3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4"/>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35"/>
          <p:cNvSpPr txBox="1"/>
          <p:nvPr>
            <p:ph type="title"/>
          </p:nvPr>
        </p:nvSpPr>
        <p:spPr>
          <a:xfrm rot="5400000">
            <a:off x="6810676" y="2779696"/>
            <a:ext cx="4983480" cy="1298608"/>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5"/>
          <p:cNvSpPr txBox="1"/>
          <p:nvPr>
            <p:ph idx="1" type="body"/>
          </p:nvPr>
        </p:nvSpPr>
        <p:spPr>
          <a:xfrm rot="5400000">
            <a:off x="2838641" y="329756"/>
            <a:ext cx="4983480" cy="61984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01" name="Google Shape;101;p3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5"/>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g1254b1a39c0_0_114"/>
          <p:cNvSpPr txBox="1"/>
          <p:nvPr>
            <p:ph type="title"/>
          </p:nvPr>
        </p:nvSpPr>
        <p:spPr>
          <a:xfrm>
            <a:off x="2231136" y="964692"/>
            <a:ext cx="7729800" cy="1188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254b1a39c0_0_114"/>
          <p:cNvSpPr txBox="1"/>
          <p:nvPr>
            <p:ph idx="1" type="body"/>
          </p:nvPr>
        </p:nvSpPr>
        <p:spPr>
          <a:xfrm>
            <a:off x="2231136" y="2638044"/>
            <a:ext cx="7729800" cy="3102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24" name="Google Shape;24;g1254b1a39c0_0_114"/>
          <p:cNvSpPr txBox="1"/>
          <p:nvPr>
            <p:ph idx="10" type="dt"/>
          </p:nvPr>
        </p:nvSpPr>
        <p:spPr>
          <a:xfrm>
            <a:off x="7821429" y="6238816"/>
            <a:ext cx="2753700" cy="3240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1254b1a39c0_0_114"/>
          <p:cNvSpPr txBox="1"/>
          <p:nvPr>
            <p:ph idx="11" type="ftr"/>
          </p:nvPr>
        </p:nvSpPr>
        <p:spPr>
          <a:xfrm>
            <a:off x="1600200" y="6236208"/>
            <a:ext cx="5901300" cy="320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1254b1a39c0_0_114"/>
          <p:cNvSpPr/>
          <p:nvPr>
            <p:ph idx="12" type="sldNum"/>
          </p:nvPr>
        </p:nvSpPr>
        <p:spPr>
          <a:xfrm>
            <a:off x="10758922" y="6217920"/>
            <a:ext cx="365700" cy="365700"/>
          </a:xfrm>
          <a:prstGeom prst="ellipse">
            <a:avLst/>
          </a:prstGeom>
          <a:solidFill>
            <a:srgbClr val="1D1D1D">
              <a:alpha val="68627"/>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27"/>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7"/>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6" name="Google Shape;36;p27"/>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7"/>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25"/>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5"/>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42" name="Google Shape;42;p2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5"/>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3"/>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3"/>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28"/>
          <p:cNvSpPr txBox="1"/>
          <p:nvPr>
            <p:ph type="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 type="body"/>
          </p:nvPr>
        </p:nvSpPr>
        <p:spPr>
          <a:xfrm>
            <a:off x="2695194" y="4352465"/>
            <a:ext cx="6801612" cy="1265082"/>
          </a:xfrm>
          <a:prstGeom prst="rect">
            <a:avLst/>
          </a:prstGeom>
          <a:noFill/>
          <a:ln>
            <a:noFill/>
          </a:ln>
        </p:spPr>
        <p:txBody>
          <a:bodyPr anchorCtr="1"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2000"/>
              <a:buNone/>
              <a:defRPr sz="2000">
                <a:solidFill>
                  <a:schemeClr val="lt1"/>
                </a:solidFill>
              </a:defRPr>
            </a:lvl2pPr>
            <a:lvl3pPr indent="-228600" lvl="2" marL="1371600" algn="l">
              <a:lnSpc>
                <a:spcPct val="100000"/>
              </a:lnSpc>
              <a:spcBef>
                <a:spcPts val="1000"/>
              </a:spcBef>
              <a:spcAft>
                <a:spcPts val="0"/>
              </a:spcAft>
              <a:buSzPts val="1800"/>
              <a:buNone/>
              <a:defRPr sz="1800">
                <a:solidFill>
                  <a:schemeClr val="lt1"/>
                </a:solidFill>
              </a:defRPr>
            </a:lvl3pPr>
            <a:lvl4pPr indent="-228600" lvl="3" marL="1828800" algn="l">
              <a:lnSpc>
                <a:spcPct val="100000"/>
              </a:lnSpc>
              <a:spcBef>
                <a:spcPts val="1000"/>
              </a:spcBef>
              <a:spcAft>
                <a:spcPts val="0"/>
              </a:spcAft>
              <a:buSzPts val="1600"/>
              <a:buNone/>
              <a:defRPr sz="1600">
                <a:solidFill>
                  <a:schemeClr val="lt1"/>
                </a:solidFill>
              </a:defRPr>
            </a:lvl4pPr>
            <a:lvl5pPr indent="-228600" lvl="4" marL="2286000" algn="l">
              <a:lnSpc>
                <a:spcPct val="100000"/>
              </a:lnSpc>
              <a:spcBef>
                <a:spcPts val="1000"/>
              </a:spcBef>
              <a:spcAft>
                <a:spcPts val="0"/>
              </a:spcAft>
              <a:buSzPts val="1600"/>
              <a:buNone/>
              <a:defRPr sz="1600">
                <a:solidFill>
                  <a:schemeClr val="lt1"/>
                </a:solidFill>
              </a:defRPr>
            </a:lvl5pPr>
            <a:lvl6pPr indent="-228600" lvl="5" marL="2743200" algn="l">
              <a:lnSpc>
                <a:spcPct val="100000"/>
              </a:lnSpc>
              <a:spcBef>
                <a:spcPts val="1000"/>
              </a:spcBef>
              <a:spcAft>
                <a:spcPts val="0"/>
              </a:spcAft>
              <a:buSzPts val="1600"/>
              <a:buNone/>
              <a:defRPr sz="1600">
                <a:solidFill>
                  <a:schemeClr val="lt1"/>
                </a:solidFill>
              </a:defRPr>
            </a:lvl6pPr>
            <a:lvl7pPr indent="-228600" lvl="6" marL="3200400" algn="l">
              <a:lnSpc>
                <a:spcPct val="100000"/>
              </a:lnSpc>
              <a:spcBef>
                <a:spcPts val="1000"/>
              </a:spcBef>
              <a:spcAft>
                <a:spcPts val="0"/>
              </a:spcAft>
              <a:buSzPts val="1600"/>
              <a:buNone/>
              <a:defRPr sz="1600">
                <a:solidFill>
                  <a:schemeClr val="lt1"/>
                </a:solidFill>
              </a:defRPr>
            </a:lvl7pPr>
            <a:lvl8pPr indent="-228600" lvl="7" marL="3657600" algn="l">
              <a:lnSpc>
                <a:spcPct val="100000"/>
              </a:lnSpc>
              <a:spcBef>
                <a:spcPts val="1000"/>
              </a:spcBef>
              <a:spcAft>
                <a:spcPts val="0"/>
              </a:spcAft>
              <a:buSzPts val="1600"/>
              <a:buNone/>
              <a:defRPr sz="1600">
                <a:solidFill>
                  <a:schemeClr val="lt1"/>
                </a:solidFill>
              </a:defRPr>
            </a:lvl8pPr>
            <a:lvl9pPr indent="-228600" lvl="8" marL="4114800" algn="l">
              <a:lnSpc>
                <a:spcPct val="100000"/>
              </a:lnSpc>
              <a:spcBef>
                <a:spcPts val="1000"/>
              </a:spcBef>
              <a:spcAft>
                <a:spcPts val="0"/>
              </a:spcAft>
              <a:buSzPts val="1600"/>
              <a:buNone/>
              <a:defRPr sz="1600">
                <a:solidFill>
                  <a:schemeClr val="lt1"/>
                </a:solidFill>
              </a:defRPr>
            </a:lvl9pPr>
          </a:lstStyle>
          <a:p/>
        </p:txBody>
      </p:sp>
      <p:sp>
        <p:nvSpPr>
          <p:cNvPr id="53" name="Google Shape;53;p28"/>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8"/>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29"/>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9"/>
          <p:cNvSpPr txBox="1"/>
          <p:nvPr>
            <p:ph idx="1" type="body"/>
          </p:nvPr>
        </p:nvSpPr>
        <p:spPr>
          <a:xfrm>
            <a:off x="1581912" y="2638044"/>
            <a:ext cx="4271771"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9" name="Google Shape;59;p29"/>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0" name="Google Shape;60;p2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9"/>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30"/>
          <p:cNvSpPr txBox="1"/>
          <p:nvPr>
            <p:ph idx="1" type="body"/>
          </p:nvPr>
        </p:nvSpPr>
        <p:spPr>
          <a:xfrm>
            <a:off x="158343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rgbClr val="514DAA"/>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65" name="Google Shape;65;p30"/>
          <p:cNvSpPr txBox="1"/>
          <p:nvPr>
            <p:ph idx="2" type="body"/>
          </p:nvPr>
        </p:nvSpPr>
        <p:spPr>
          <a:xfrm>
            <a:off x="1583436" y="3143250"/>
            <a:ext cx="4270248"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6" name="Google Shape;66;p30"/>
          <p:cNvSpPr txBox="1"/>
          <p:nvPr>
            <p:ph idx="3" type="body"/>
          </p:nvPr>
        </p:nvSpPr>
        <p:spPr>
          <a:xfrm>
            <a:off x="6338316" y="3143250"/>
            <a:ext cx="4253484"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30200" lvl="4" marL="2286000" algn="l">
              <a:lnSpc>
                <a:spcPct val="100000"/>
              </a:lnSpc>
              <a:spcBef>
                <a:spcPts val="1000"/>
              </a:spcBef>
              <a:spcAft>
                <a:spcPts val="0"/>
              </a:spcAft>
              <a:buSzPts val="16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7" name="Google Shape;67;p30"/>
          <p:cNvSpPr txBox="1"/>
          <p:nvPr>
            <p:ph idx="4" type="body"/>
          </p:nvPr>
        </p:nvSpPr>
        <p:spPr>
          <a:xfrm>
            <a:off x="633831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rgbClr val="514DAA"/>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68" name="Google Shape;68;p3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0"/>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
        <p:nvSpPr>
          <p:cNvPr id="71" name="Google Shape;71;p30"/>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3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1"/>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2.xml"/><Relationship Id="rId12" Type="http://schemas.openxmlformats.org/officeDocument/2006/relationships/slideLayout" Target="../slideLayouts/slideLayout13.xml"/><Relationship Id="rId1" Type="http://schemas.openxmlformats.org/officeDocument/2006/relationships/image" Target="../media/image2.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FEFEFE"/>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9pPr>
          </a:lstStyle>
          <a:p/>
        </p:txBody>
      </p:sp>
      <p:sp>
        <p:nvSpPr>
          <p:cNvPr id="12" name="Google Shape;12;p2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9pPr>
          </a:lstStyle>
          <a:p/>
        </p:txBody>
      </p:sp>
      <p:sp>
        <p:nvSpPr>
          <p:cNvPr id="13" name="Google Shape;13;p2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Gill Sans"/>
                <a:ea typeface="Gill Sans"/>
                <a:cs typeface="Gill Sans"/>
                <a:sym typeface="Gill Sans"/>
              </a:defRPr>
            </a:lvl9pPr>
          </a:lstStyle>
          <a:p/>
        </p:txBody>
      </p:sp>
      <p:sp>
        <p:nvSpPr>
          <p:cNvPr id="14" name="Google Shape;14;p24"/>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7" name="Shape 27"/>
        <p:cNvGrpSpPr/>
        <p:nvPr/>
      </p:nvGrpSpPr>
      <p:grpSpPr>
        <a:xfrm>
          <a:off x="0" y="0"/>
          <a:ext cx="0" cy="0"/>
          <a:chOff x="0" y="0"/>
          <a:chExt cx="0" cy="0"/>
        </a:xfrm>
      </p:grpSpPr>
      <p:sp>
        <p:nvSpPr>
          <p:cNvPr id="28" name="Google Shape;28;p22"/>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22"/>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9pPr>
          </a:lstStyle>
          <a:p/>
        </p:txBody>
      </p:sp>
      <p:sp>
        <p:nvSpPr>
          <p:cNvPr id="30" name="Google Shape;30;p2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31" name="Google Shape;31;p22"/>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32" name="Google Shape;32;p22"/>
          <p:cNvSpPr/>
          <p:nvPr>
            <p:ph idx="12" type="sldNum"/>
          </p:nvPr>
        </p:nvSpPr>
        <p:spPr>
          <a:xfrm>
            <a:off x="10758922" y="6217920"/>
            <a:ext cx="365760" cy="365760"/>
          </a:xfrm>
          <a:prstGeom prst="ellipse">
            <a:avLst/>
          </a:prstGeom>
          <a:solidFill>
            <a:srgbClr val="1D1D1D">
              <a:alpha val="68235"/>
            </a:srgbClr>
          </a:solidFill>
          <a:ln>
            <a:noFill/>
          </a:ln>
        </p:spPr>
        <p:txBody>
          <a:bodyPr anchorCtr="0" anchor="ctr" bIns="45700" lIns="18275" spcFirstLastPara="1" rIns="18275" wrap="square" tIns="45700">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neptune-clinical-guidance.co.uk/" TargetMode="External"/><Relationship Id="rId4" Type="http://schemas.openxmlformats.org/officeDocument/2006/relationships/hyperlink" Target="https://doi.org/10.2105/AJPH.2021.306486" TargetMode="External"/><Relationship Id="rId9" Type="http://schemas.openxmlformats.org/officeDocument/2006/relationships/hyperlink" Target="https://doi.org/10.1080/02791072.2022.2058896" TargetMode="External"/><Relationship Id="rId5" Type="http://schemas.openxmlformats.org/officeDocument/2006/relationships/hyperlink" Target="https://doi.org/10.2105/AJPH.2021.306486" TargetMode="External"/><Relationship Id="rId6" Type="http://schemas.openxmlformats.org/officeDocument/2006/relationships/hyperlink" Target="https://doi.org/10.1097/PEC.0000000000000502" TargetMode="External"/><Relationship Id="rId7" Type="http://schemas.openxmlformats.org/officeDocument/2006/relationships/hyperlink" Target="https://doi.org/10.1097/PEC.0000000000000502" TargetMode="External"/><Relationship Id="rId8" Type="http://schemas.openxmlformats.org/officeDocument/2006/relationships/hyperlink" Target="https://doi.org/10.1080/02791072.2022.205889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neptune-clinical-guidance.co.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neptune-clinical-guidance.co.uk/"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neptune-clinical-guidance.co.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g1254b1a39c0_0_0"/>
          <p:cNvPicPr preferRelativeResize="0"/>
          <p:nvPr/>
        </p:nvPicPr>
        <p:blipFill rotWithShape="1">
          <a:blip r:embed="rId3">
            <a:alphaModFix/>
          </a:blip>
          <a:srcRect b="0" l="0" r="0" t="0"/>
          <a:stretch/>
        </p:blipFill>
        <p:spPr>
          <a:xfrm>
            <a:off x="0" y="-290020"/>
            <a:ext cx="12192000" cy="7438034"/>
          </a:xfrm>
          <a:prstGeom prst="rect">
            <a:avLst/>
          </a:prstGeom>
          <a:noFill/>
          <a:ln>
            <a:noFill/>
          </a:ln>
        </p:spPr>
      </p:pic>
      <p:sp>
        <p:nvSpPr>
          <p:cNvPr id="110" name="Google Shape;110;g1254b1a39c0_0_0"/>
          <p:cNvSpPr txBox="1"/>
          <p:nvPr>
            <p:ph idx="1" type="subTitle"/>
          </p:nvPr>
        </p:nvSpPr>
        <p:spPr>
          <a:xfrm>
            <a:off x="1949550" y="3927949"/>
            <a:ext cx="8292900" cy="1871100"/>
          </a:xfrm>
          <a:prstGeom prst="rect">
            <a:avLst/>
          </a:prstGeom>
          <a:solidFill>
            <a:srgbClr val="F2F2F2"/>
          </a:solidFill>
          <a:ln cap="flat" cmpd="sng" w="38100">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2400">
                <a:solidFill>
                  <a:schemeClr val="accent3"/>
                </a:solidFill>
              </a:rPr>
              <a:t>November 10, 2022</a:t>
            </a:r>
            <a:endParaRPr sz="2400">
              <a:solidFill>
                <a:schemeClr val="accent3"/>
              </a:solidFill>
            </a:endParaRPr>
          </a:p>
          <a:p>
            <a:pPr indent="0" lvl="0" marL="0" rtl="0" algn="ctr">
              <a:lnSpc>
                <a:spcPct val="100000"/>
              </a:lnSpc>
              <a:spcBef>
                <a:spcPts val="0"/>
              </a:spcBef>
              <a:spcAft>
                <a:spcPts val="0"/>
              </a:spcAft>
              <a:buSzPts val="3600"/>
              <a:buNone/>
            </a:pPr>
            <a:r>
              <a:rPr lang="en-US" sz="2400">
                <a:solidFill>
                  <a:schemeClr val="accent3"/>
                </a:solidFill>
              </a:rPr>
              <a:t>AMERSA Annual Conference, Boston, MA</a:t>
            </a:r>
            <a:endParaRPr sz="2400">
              <a:solidFill>
                <a:schemeClr val="accent3"/>
              </a:solidFill>
            </a:endParaRPr>
          </a:p>
          <a:p>
            <a:pPr indent="0" lvl="0" marL="0" rtl="0" algn="ctr">
              <a:lnSpc>
                <a:spcPct val="100000"/>
              </a:lnSpc>
              <a:spcBef>
                <a:spcPts val="0"/>
              </a:spcBef>
              <a:spcAft>
                <a:spcPts val="0"/>
              </a:spcAft>
              <a:buSzPts val="3000"/>
              <a:buNone/>
            </a:pPr>
            <a:r>
              <a:rPr lang="en-US" sz="2400">
                <a:solidFill>
                  <a:schemeClr val="accent3"/>
                </a:solidFill>
              </a:rPr>
              <a:t>Presenter: Maya Appley, MD, MPH </a:t>
            </a:r>
            <a:endParaRPr sz="2400">
              <a:solidFill>
                <a:schemeClr val="accent3"/>
              </a:solidFill>
            </a:endParaRPr>
          </a:p>
          <a:p>
            <a:pPr indent="0" lvl="0" marL="0" rtl="0" algn="ctr">
              <a:lnSpc>
                <a:spcPct val="100000"/>
              </a:lnSpc>
              <a:spcBef>
                <a:spcPts val="0"/>
              </a:spcBef>
              <a:spcAft>
                <a:spcPts val="0"/>
              </a:spcAft>
              <a:buSzPts val="3000"/>
              <a:buNone/>
            </a:pPr>
            <a:r>
              <a:rPr lang="en-US" sz="2400">
                <a:solidFill>
                  <a:schemeClr val="accent3"/>
                </a:solidFill>
              </a:rPr>
              <a:t>With significant contributions from Jessica Gray, MD</a:t>
            </a:r>
            <a:endParaRPr sz="2400">
              <a:solidFill>
                <a:schemeClr val="accent3"/>
              </a:solidFill>
            </a:endParaRPr>
          </a:p>
          <a:p>
            <a:pPr indent="0" lvl="0" marL="0" rtl="0" algn="ctr">
              <a:lnSpc>
                <a:spcPct val="100000"/>
              </a:lnSpc>
              <a:spcBef>
                <a:spcPts val="0"/>
              </a:spcBef>
              <a:spcAft>
                <a:spcPts val="0"/>
              </a:spcAft>
              <a:buSzPts val="3000"/>
              <a:buNone/>
            </a:pPr>
            <a:r>
              <a:t/>
            </a:r>
            <a:endParaRPr sz="2400">
              <a:solidFill>
                <a:schemeClr val="accent3"/>
              </a:solidFill>
            </a:endParaRPr>
          </a:p>
          <a:p>
            <a:pPr indent="0" lvl="0" marL="0" rtl="0" algn="l">
              <a:lnSpc>
                <a:spcPct val="100000"/>
              </a:lnSpc>
              <a:spcBef>
                <a:spcPts val="0"/>
              </a:spcBef>
              <a:spcAft>
                <a:spcPts val="0"/>
              </a:spcAft>
              <a:buSzPts val="3000"/>
              <a:buNone/>
            </a:pPr>
            <a:r>
              <a:t/>
            </a:r>
            <a:endParaRPr sz="2400"/>
          </a:p>
        </p:txBody>
      </p:sp>
      <p:sp>
        <p:nvSpPr>
          <p:cNvPr id="111" name="Google Shape;111;g1254b1a39c0_0_0"/>
          <p:cNvSpPr txBox="1"/>
          <p:nvPr>
            <p:ph type="ctrTitle"/>
          </p:nvPr>
        </p:nvSpPr>
        <p:spPr>
          <a:xfrm>
            <a:off x="1004325" y="823375"/>
            <a:ext cx="10256400" cy="2332800"/>
          </a:xfrm>
          <a:prstGeom prst="rect">
            <a:avLst/>
          </a:prstGeom>
          <a:solidFill>
            <a:srgbClr val="F2F2F2"/>
          </a:solidFill>
          <a:ln cap="flat" cmpd="sng" w="38100">
            <a:solidFill>
              <a:schemeClr val="accent3"/>
            </a:solidFill>
            <a:prstDash val="solid"/>
            <a:round/>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3800"/>
              <a:buFont typeface="Gill Sans"/>
              <a:buNone/>
            </a:pPr>
            <a:r>
              <a:rPr lang="en-US" sz="6133">
                <a:solidFill>
                  <a:schemeClr val="accent3"/>
                </a:solidFill>
              </a:rPr>
              <a:t>A Special K-ase:</a:t>
            </a:r>
            <a:endParaRPr sz="6133">
              <a:solidFill>
                <a:schemeClr val="accent3"/>
              </a:solidFill>
            </a:endParaRPr>
          </a:p>
          <a:p>
            <a:pPr indent="0" lvl="0" marL="0" rtl="0" algn="ctr">
              <a:lnSpc>
                <a:spcPct val="90000"/>
              </a:lnSpc>
              <a:spcBef>
                <a:spcPts val="0"/>
              </a:spcBef>
              <a:spcAft>
                <a:spcPts val="0"/>
              </a:spcAft>
              <a:buClr>
                <a:srgbClr val="262626"/>
              </a:buClr>
              <a:buSzPts val="3800"/>
              <a:buFont typeface="Gill Sans"/>
              <a:buNone/>
            </a:pPr>
            <a:r>
              <a:rPr lang="en-US" sz="3133">
                <a:solidFill>
                  <a:schemeClr val="accent3"/>
                </a:solidFill>
              </a:rPr>
              <a:t>Exploring recreational ketamine use and associated harms</a:t>
            </a:r>
            <a:endParaRPr>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76" name="Shape 176"/>
        <p:cNvGrpSpPr/>
        <p:nvPr/>
      </p:nvGrpSpPr>
      <p:grpSpPr>
        <a:xfrm>
          <a:off x="0" y="0"/>
          <a:ext cx="0" cy="0"/>
          <a:chOff x="0" y="0"/>
          <a:chExt cx="0" cy="0"/>
        </a:xfrm>
      </p:grpSpPr>
      <p:sp>
        <p:nvSpPr>
          <p:cNvPr id="177" name="Google Shape;177;g17aad7d86a3_0_4"/>
          <p:cNvSpPr txBox="1"/>
          <p:nvPr>
            <p:ph type="title"/>
          </p:nvPr>
        </p:nvSpPr>
        <p:spPr>
          <a:xfrm>
            <a:off x="643950" y="305975"/>
            <a:ext cx="10904100" cy="987900"/>
          </a:xfrm>
          <a:prstGeom prst="rect">
            <a:avLst/>
          </a:prstGeom>
          <a:solidFill>
            <a:srgbClr val="FFFFFF"/>
          </a:solidFill>
          <a:ln cap="sq" cmpd="sng" w="31750">
            <a:solidFill>
              <a:schemeClr val="accent3"/>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SzPts val="1800"/>
              <a:buNone/>
            </a:pPr>
            <a:r>
              <a:rPr lang="en-US">
                <a:solidFill>
                  <a:schemeClr val="accent3"/>
                </a:solidFill>
              </a:rPr>
              <a:t>MANAGEMENT </a:t>
            </a:r>
            <a:endParaRPr>
              <a:solidFill>
                <a:schemeClr val="accent3"/>
              </a:solidFill>
            </a:endParaRPr>
          </a:p>
        </p:txBody>
      </p:sp>
      <p:sp>
        <p:nvSpPr>
          <p:cNvPr id="178" name="Google Shape;178;g17aad7d86a3_0_4"/>
          <p:cNvSpPr txBox="1"/>
          <p:nvPr>
            <p:ph idx="1" type="body"/>
          </p:nvPr>
        </p:nvSpPr>
        <p:spPr>
          <a:xfrm>
            <a:off x="662700" y="1702500"/>
            <a:ext cx="10866600" cy="4440900"/>
          </a:xfrm>
          <a:prstGeom prst="rect">
            <a:avLst/>
          </a:prstGeom>
          <a:solidFill>
            <a:srgbClr val="F2F2F2"/>
          </a:solidFill>
          <a:ln cap="flat" cmpd="sng" w="381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381000" lvl="0" marL="457200" rtl="0" algn="l">
              <a:lnSpc>
                <a:spcPct val="115000"/>
              </a:lnSpc>
              <a:spcBef>
                <a:spcPts val="1200"/>
              </a:spcBef>
              <a:spcAft>
                <a:spcPts val="0"/>
              </a:spcAft>
              <a:buClr>
                <a:schemeClr val="accent3"/>
              </a:buClr>
              <a:buSzPts val="2400"/>
              <a:buFont typeface="Gill Sans"/>
              <a:buChar char="-"/>
            </a:pPr>
            <a:r>
              <a:rPr lang="en-US" sz="2400">
                <a:solidFill>
                  <a:schemeClr val="accent3"/>
                </a:solidFill>
              </a:rPr>
              <a:t>Withdrawal management</a:t>
            </a:r>
            <a:endParaRPr sz="2400">
              <a:solidFill>
                <a:schemeClr val="accent3"/>
              </a:solidFill>
            </a:endParaRPr>
          </a:p>
          <a:p>
            <a:pPr indent="-381000" lvl="1" marL="914400" rtl="0" algn="l">
              <a:lnSpc>
                <a:spcPct val="115000"/>
              </a:lnSpc>
              <a:spcBef>
                <a:spcPts val="0"/>
              </a:spcBef>
              <a:spcAft>
                <a:spcPts val="0"/>
              </a:spcAft>
              <a:buClr>
                <a:schemeClr val="accent3"/>
              </a:buClr>
              <a:buSzPts val="2400"/>
              <a:buFont typeface="Gill Sans"/>
              <a:buChar char="-"/>
            </a:pPr>
            <a:r>
              <a:rPr lang="en-US" sz="2400">
                <a:solidFill>
                  <a:schemeClr val="accent3"/>
                </a:solidFill>
              </a:rPr>
              <a:t>psychosocial support +/- long acting benzodiazepines as needed</a:t>
            </a:r>
            <a:endParaRPr sz="2400">
              <a:solidFill>
                <a:schemeClr val="accent3"/>
              </a:solidFill>
            </a:endParaRPr>
          </a:p>
          <a:p>
            <a:pPr indent="0" lvl="0" marL="0" rtl="0" algn="l">
              <a:lnSpc>
                <a:spcPct val="115000"/>
              </a:lnSpc>
              <a:spcBef>
                <a:spcPts val="0"/>
              </a:spcBef>
              <a:spcAft>
                <a:spcPts val="0"/>
              </a:spcAft>
              <a:buSzPts val="1800"/>
              <a:buNone/>
            </a:pPr>
            <a:r>
              <a:t/>
            </a:r>
            <a:endParaRPr sz="2400">
              <a:solidFill>
                <a:schemeClr val="accent3"/>
              </a:solidFill>
            </a:endParaRPr>
          </a:p>
          <a:p>
            <a:pPr indent="-381000" lvl="0" marL="457200" rtl="0" algn="l">
              <a:lnSpc>
                <a:spcPct val="115000"/>
              </a:lnSpc>
              <a:spcBef>
                <a:spcPts val="0"/>
              </a:spcBef>
              <a:spcAft>
                <a:spcPts val="0"/>
              </a:spcAft>
              <a:buClr>
                <a:schemeClr val="accent3"/>
              </a:buClr>
              <a:buSzPts val="2400"/>
              <a:buFont typeface="Gill Sans"/>
              <a:buChar char="-"/>
            </a:pPr>
            <a:r>
              <a:rPr lang="en-US" sz="2400">
                <a:solidFill>
                  <a:schemeClr val="accent3"/>
                </a:solidFill>
              </a:rPr>
              <a:t>Ketamine addiction management</a:t>
            </a:r>
            <a:endParaRPr sz="2400">
              <a:solidFill>
                <a:schemeClr val="accent3"/>
              </a:solidFill>
            </a:endParaRPr>
          </a:p>
          <a:p>
            <a:pPr indent="-381000" lvl="1" marL="914400" rtl="0" algn="l">
              <a:lnSpc>
                <a:spcPct val="115000"/>
              </a:lnSpc>
              <a:spcBef>
                <a:spcPts val="0"/>
              </a:spcBef>
              <a:spcAft>
                <a:spcPts val="0"/>
              </a:spcAft>
              <a:buClr>
                <a:schemeClr val="accent3"/>
              </a:buClr>
              <a:buSzPts val="2400"/>
              <a:buFont typeface="Gill Sans"/>
              <a:buChar char="-"/>
            </a:pPr>
            <a:r>
              <a:rPr lang="en-US" sz="2400">
                <a:solidFill>
                  <a:schemeClr val="accent3"/>
                </a:solidFill>
              </a:rPr>
              <a:t>psychosocial support </a:t>
            </a:r>
            <a:endParaRPr sz="2400">
              <a:solidFill>
                <a:schemeClr val="accent3"/>
              </a:solidFill>
            </a:endParaRPr>
          </a:p>
          <a:p>
            <a:pPr indent="-381000" lvl="1" marL="914400" rtl="0" algn="l">
              <a:lnSpc>
                <a:spcPct val="115000"/>
              </a:lnSpc>
              <a:spcBef>
                <a:spcPts val="0"/>
              </a:spcBef>
              <a:spcAft>
                <a:spcPts val="0"/>
              </a:spcAft>
              <a:buClr>
                <a:schemeClr val="accent3"/>
              </a:buClr>
              <a:buSzPts val="2400"/>
              <a:buChar char="-"/>
            </a:pPr>
            <a:r>
              <a:rPr lang="en-US" sz="2400">
                <a:solidFill>
                  <a:schemeClr val="accent3"/>
                </a:solidFill>
              </a:rPr>
              <a:t>no pharmacotherapy, treat mental and physical symptoms that trigger use</a:t>
            </a:r>
            <a:endParaRPr sz="2400">
              <a:solidFill>
                <a:schemeClr val="accent3"/>
              </a:solidFill>
            </a:endParaRPr>
          </a:p>
          <a:p>
            <a:pPr indent="-381000" lvl="1" marL="914400" rtl="0" algn="l">
              <a:lnSpc>
                <a:spcPct val="115000"/>
              </a:lnSpc>
              <a:spcBef>
                <a:spcPts val="0"/>
              </a:spcBef>
              <a:spcAft>
                <a:spcPts val="0"/>
              </a:spcAft>
              <a:buClr>
                <a:schemeClr val="accent3"/>
              </a:buClr>
              <a:buSzPts val="2400"/>
              <a:buChar char="-"/>
            </a:pPr>
            <a:r>
              <a:rPr lang="en-US" sz="2400">
                <a:solidFill>
                  <a:schemeClr val="accent3"/>
                </a:solidFill>
              </a:rPr>
              <a:t>education around chronic harms and referrals if needed </a:t>
            </a:r>
            <a:endParaRPr sz="2400">
              <a:solidFill>
                <a:schemeClr val="accent3"/>
              </a:solidFill>
            </a:endParaRPr>
          </a:p>
          <a:p>
            <a:pPr indent="0" lvl="0" marL="0" rtl="0" algn="l">
              <a:lnSpc>
                <a:spcPct val="115000"/>
              </a:lnSpc>
              <a:spcBef>
                <a:spcPts val="0"/>
              </a:spcBef>
              <a:spcAft>
                <a:spcPts val="0"/>
              </a:spcAft>
              <a:buNone/>
            </a:pPr>
            <a:r>
              <a:t/>
            </a:r>
            <a:endParaRPr sz="2400">
              <a:solidFill>
                <a:schemeClr val="accent3"/>
              </a:solidFill>
            </a:endParaRPr>
          </a:p>
          <a:p>
            <a:pPr indent="-381000" lvl="0" marL="457200" rtl="0" algn="l">
              <a:lnSpc>
                <a:spcPct val="115000"/>
              </a:lnSpc>
              <a:spcBef>
                <a:spcPts val="0"/>
              </a:spcBef>
              <a:spcAft>
                <a:spcPts val="0"/>
              </a:spcAft>
              <a:buClr>
                <a:schemeClr val="accent3"/>
              </a:buClr>
              <a:buSzPts val="2400"/>
              <a:buChar char="-"/>
            </a:pPr>
            <a:r>
              <a:rPr lang="en-US" sz="2400">
                <a:solidFill>
                  <a:schemeClr val="accent3"/>
                </a:solidFill>
              </a:rPr>
              <a:t>Pt was able to reduce use to ~q2 weeks, but had return to heavy use iso trauma</a:t>
            </a:r>
            <a:endParaRPr sz="2400">
              <a:solidFill>
                <a:schemeClr val="accent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83" name="Shape 183"/>
        <p:cNvGrpSpPr/>
        <p:nvPr/>
      </p:nvGrpSpPr>
      <p:grpSpPr>
        <a:xfrm>
          <a:off x="0" y="0"/>
          <a:ext cx="0" cy="0"/>
          <a:chOff x="0" y="0"/>
          <a:chExt cx="0" cy="0"/>
        </a:xfrm>
      </p:grpSpPr>
      <p:sp>
        <p:nvSpPr>
          <p:cNvPr id="184" name="Google Shape;184;g165fed1a77c_0_29"/>
          <p:cNvSpPr txBox="1"/>
          <p:nvPr>
            <p:ph type="title"/>
          </p:nvPr>
        </p:nvSpPr>
        <p:spPr>
          <a:xfrm>
            <a:off x="455150" y="117100"/>
            <a:ext cx="11181300" cy="804300"/>
          </a:xfrm>
          <a:prstGeom prst="rect">
            <a:avLst/>
          </a:prstGeom>
          <a:solidFill>
            <a:srgbClr val="FFFFFF"/>
          </a:solidFill>
          <a:ln cap="sq" cmpd="sng" w="31750">
            <a:solidFill>
              <a:schemeClr val="accent3"/>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SzPts val="1800"/>
              <a:buNone/>
            </a:pPr>
            <a:r>
              <a:rPr lang="en-US">
                <a:solidFill>
                  <a:schemeClr val="accent3"/>
                </a:solidFill>
              </a:rPr>
              <a:t>RESOURCES</a:t>
            </a:r>
            <a:endParaRPr>
              <a:solidFill>
                <a:schemeClr val="accent3"/>
              </a:solidFill>
            </a:endParaRPr>
          </a:p>
        </p:txBody>
      </p:sp>
      <p:pic>
        <p:nvPicPr>
          <p:cNvPr id="185" name="Google Shape;185;g165fed1a77c_0_29"/>
          <p:cNvPicPr preferRelativeResize="0"/>
          <p:nvPr/>
        </p:nvPicPr>
        <p:blipFill>
          <a:blip r:embed="rId3">
            <a:alphaModFix/>
          </a:blip>
          <a:stretch>
            <a:fillRect/>
          </a:stretch>
        </p:blipFill>
        <p:spPr>
          <a:xfrm>
            <a:off x="455150" y="528425"/>
            <a:ext cx="3760875" cy="6217576"/>
          </a:xfrm>
          <a:prstGeom prst="rect">
            <a:avLst/>
          </a:prstGeom>
          <a:noFill/>
          <a:ln>
            <a:noFill/>
          </a:ln>
        </p:spPr>
      </p:pic>
      <p:pic>
        <p:nvPicPr>
          <p:cNvPr id="186" name="Google Shape;186;g165fed1a77c_0_29"/>
          <p:cNvPicPr preferRelativeResize="0"/>
          <p:nvPr/>
        </p:nvPicPr>
        <p:blipFill rotWithShape="1">
          <a:blip r:embed="rId4">
            <a:alphaModFix/>
          </a:blip>
          <a:srcRect b="0" l="0" r="0" t="0"/>
          <a:stretch/>
        </p:blipFill>
        <p:spPr>
          <a:xfrm>
            <a:off x="5154575" y="1131800"/>
            <a:ext cx="6638700" cy="2860550"/>
          </a:xfrm>
          <a:prstGeom prst="rect">
            <a:avLst/>
          </a:prstGeom>
          <a:noFill/>
          <a:ln>
            <a:noFill/>
          </a:ln>
        </p:spPr>
      </p:pic>
      <p:sp>
        <p:nvSpPr>
          <p:cNvPr id="187" name="Google Shape;187;g165fed1a77c_0_29"/>
          <p:cNvSpPr txBox="1"/>
          <p:nvPr/>
        </p:nvSpPr>
        <p:spPr>
          <a:xfrm>
            <a:off x="5154575" y="3551050"/>
            <a:ext cx="6638700" cy="600300"/>
          </a:xfrm>
          <a:prstGeom prst="rect">
            <a:avLst/>
          </a:prstGeom>
          <a:solidFill>
            <a:srgbClr val="CFE2F3"/>
          </a:solidFill>
          <a:ln cap="flat" cmpd="sng" w="38100">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700">
                <a:solidFill>
                  <a:schemeClr val="accent3"/>
                </a:solidFill>
              </a:rPr>
              <a:t>http://neptune-clinical-guidance.co.uk/</a:t>
            </a:r>
            <a:endParaRPr sz="2700">
              <a:solidFill>
                <a:schemeClr val="accent3"/>
              </a:solidFill>
            </a:endParaRPr>
          </a:p>
        </p:txBody>
      </p:sp>
      <p:pic>
        <p:nvPicPr>
          <p:cNvPr id="188" name="Google Shape;188;g165fed1a77c_0_29"/>
          <p:cNvPicPr preferRelativeResize="0"/>
          <p:nvPr/>
        </p:nvPicPr>
        <p:blipFill>
          <a:blip r:embed="rId5">
            <a:alphaModFix/>
          </a:blip>
          <a:stretch>
            <a:fillRect/>
          </a:stretch>
        </p:blipFill>
        <p:spPr>
          <a:xfrm>
            <a:off x="7438965" y="4282601"/>
            <a:ext cx="4401660" cy="2463399"/>
          </a:xfrm>
          <a:prstGeom prst="rect">
            <a:avLst/>
          </a:prstGeom>
          <a:noFill/>
          <a:ln>
            <a:noFill/>
          </a:ln>
        </p:spPr>
      </p:pic>
      <p:sp>
        <p:nvSpPr>
          <p:cNvPr id="189" name="Google Shape;189;g165fed1a77c_0_29"/>
          <p:cNvSpPr txBox="1"/>
          <p:nvPr/>
        </p:nvSpPr>
        <p:spPr>
          <a:xfrm>
            <a:off x="1767550" y="5869000"/>
            <a:ext cx="5660700" cy="600300"/>
          </a:xfrm>
          <a:prstGeom prst="rect">
            <a:avLst/>
          </a:prstGeom>
          <a:solidFill>
            <a:srgbClr val="CFE2F3"/>
          </a:solidFill>
          <a:ln cap="flat" cmpd="sng" w="38100">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700">
                <a:solidFill>
                  <a:schemeClr val="accent3"/>
                </a:solidFill>
              </a:rPr>
              <a:t>https://elearninghub.rcpsych.ac.uk/</a:t>
            </a:r>
            <a:endParaRPr sz="2700">
              <a:solidFill>
                <a:schemeClr val="accent3"/>
              </a:solidFill>
            </a:endParaRPr>
          </a:p>
        </p:txBody>
      </p:sp>
      <p:sp>
        <p:nvSpPr>
          <p:cNvPr id="190" name="Google Shape;190;g165fed1a77c_0_29"/>
          <p:cNvSpPr/>
          <p:nvPr/>
        </p:nvSpPr>
        <p:spPr>
          <a:xfrm>
            <a:off x="2656000" y="2840775"/>
            <a:ext cx="234300" cy="234300"/>
          </a:xfrm>
          <a:prstGeom prst="smileyFace">
            <a:avLst>
              <a:gd fmla="val 4653"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C232"/>
              </a:solidFill>
            </a:endParaRPr>
          </a:p>
        </p:txBody>
      </p:sp>
      <p:sp>
        <p:nvSpPr>
          <p:cNvPr id="191" name="Google Shape;191;g165fed1a77c_0_29"/>
          <p:cNvSpPr/>
          <p:nvPr/>
        </p:nvSpPr>
        <p:spPr>
          <a:xfrm>
            <a:off x="2656000" y="4151350"/>
            <a:ext cx="234300" cy="234300"/>
          </a:xfrm>
          <a:prstGeom prst="smileyFace">
            <a:avLst>
              <a:gd fmla="val 4653"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C23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96" name="Shape 196"/>
        <p:cNvGrpSpPr/>
        <p:nvPr/>
      </p:nvGrpSpPr>
      <p:grpSpPr>
        <a:xfrm>
          <a:off x="0" y="0"/>
          <a:ext cx="0" cy="0"/>
          <a:chOff x="0" y="0"/>
          <a:chExt cx="0" cy="0"/>
        </a:xfrm>
      </p:grpSpPr>
      <p:sp>
        <p:nvSpPr>
          <p:cNvPr id="197" name="Google Shape;197;g12272bab20e_0_285"/>
          <p:cNvSpPr txBox="1"/>
          <p:nvPr>
            <p:ph type="title"/>
          </p:nvPr>
        </p:nvSpPr>
        <p:spPr>
          <a:xfrm>
            <a:off x="440625" y="274425"/>
            <a:ext cx="11383800" cy="811800"/>
          </a:xfrm>
          <a:prstGeom prst="rect">
            <a:avLst/>
          </a:prstGeom>
          <a:solidFill>
            <a:srgbClr val="FFFFFF"/>
          </a:solidFill>
          <a:ln cap="sq" cmpd="sng" w="31750">
            <a:solidFill>
              <a:schemeClr val="accent3"/>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SzPts val="1800"/>
              <a:buNone/>
            </a:pPr>
            <a:r>
              <a:rPr lang="en-US">
                <a:solidFill>
                  <a:schemeClr val="accent3"/>
                </a:solidFill>
              </a:rPr>
              <a:t>TAKE HOME POINTS</a:t>
            </a:r>
            <a:endParaRPr>
              <a:solidFill>
                <a:schemeClr val="accent3"/>
              </a:solidFill>
            </a:endParaRPr>
          </a:p>
        </p:txBody>
      </p:sp>
      <p:sp>
        <p:nvSpPr>
          <p:cNvPr id="198" name="Google Shape;198;g12272bab20e_0_285"/>
          <p:cNvSpPr txBox="1"/>
          <p:nvPr>
            <p:ph idx="1" type="body"/>
          </p:nvPr>
        </p:nvSpPr>
        <p:spPr>
          <a:xfrm>
            <a:off x="2231136" y="2638044"/>
            <a:ext cx="7729800" cy="3102000"/>
          </a:xfrm>
          <a:prstGeom prst="rect">
            <a:avLst/>
          </a:prstGeom>
          <a:noFill/>
          <a:ln>
            <a:noFill/>
          </a:ln>
        </p:spPr>
        <p:txBody>
          <a:bodyPr anchorCtr="0" anchor="t" bIns="45700" lIns="91425" spcFirstLastPara="1" rIns="91425" wrap="square" tIns="45700">
            <a:normAutofit/>
          </a:bodyPr>
          <a:lstStyle/>
          <a:p>
            <a:pPr indent="-279400" lvl="0" marL="279400" rtl="0" algn="l">
              <a:lnSpc>
                <a:spcPct val="135000"/>
              </a:lnSpc>
              <a:spcBef>
                <a:spcPts val="0"/>
              </a:spcBef>
              <a:spcAft>
                <a:spcPts val="0"/>
              </a:spcAft>
              <a:buSzPts val="1800"/>
              <a:buNone/>
            </a:pPr>
            <a:r>
              <a:t/>
            </a:r>
            <a:endParaRPr sz="700">
              <a:solidFill>
                <a:schemeClr val="dk1"/>
              </a:solidFill>
              <a:latin typeface="Arial"/>
              <a:ea typeface="Arial"/>
              <a:cs typeface="Arial"/>
              <a:sym typeface="Arial"/>
            </a:endParaRPr>
          </a:p>
          <a:p>
            <a:pPr indent="-279400" lvl="0" marL="279400" rtl="0" algn="l">
              <a:lnSpc>
                <a:spcPct val="135000"/>
              </a:lnSpc>
              <a:spcBef>
                <a:spcPts val="0"/>
              </a:spcBef>
              <a:spcAft>
                <a:spcPts val="0"/>
              </a:spcAft>
              <a:buClr>
                <a:schemeClr val="dk1"/>
              </a:buClr>
              <a:buSzPts val="1800"/>
              <a:buFont typeface="Arial"/>
              <a:buNone/>
            </a:pPr>
            <a:r>
              <a:t/>
            </a:r>
            <a:endParaRPr sz="1200">
              <a:solidFill>
                <a:schemeClr val="dk1"/>
              </a:solidFill>
              <a:latin typeface="Arial"/>
              <a:ea typeface="Arial"/>
              <a:cs typeface="Arial"/>
              <a:sym typeface="Arial"/>
            </a:endParaRPr>
          </a:p>
          <a:p>
            <a:pPr indent="-279400" lvl="0" marL="279400" rtl="0" algn="l">
              <a:lnSpc>
                <a:spcPct val="135000"/>
              </a:lnSpc>
              <a:spcBef>
                <a:spcPts val="0"/>
              </a:spcBef>
              <a:spcAft>
                <a:spcPts val="0"/>
              </a:spcAft>
              <a:buClr>
                <a:schemeClr val="dk1"/>
              </a:buClr>
              <a:buSzPts val="700"/>
              <a:buFont typeface="Arial"/>
              <a:buNone/>
            </a:pPr>
            <a:r>
              <a:t/>
            </a:r>
            <a:endParaRPr sz="700">
              <a:solidFill>
                <a:schemeClr val="dk1"/>
              </a:solidFill>
              <a:latin typeface="Arial"/>
              <a:ea typeface="Arial"/>
              <a:cs typeface="Arial"/>
              <a:sym typeface="Arial"/>
            </a:endParaRPr>
          </a:p>
          <a:p>
            <a:pPr indent="0" lvl="0" marL="0" rtl="0" algn="l">
              <a:lnSpc>
                <a:spcPct val="100000"/>
              </a:lnSpc>
              <a:spcBef>
                <a:spcPts val="1000"/>
              </a:spcBef>
              <a:spcAft>
                <a:spcPts val="0"/>
              </a:spcAft>
              <a:buSzPts val="1800"/>
              <a:buNone/>
            </a:pPr>
            <a:r>
              <a:t/>
            </a:r>
            <a:endParaRPr/>
          </a:p>
        </p:txBody>
      </p:sp>
      <p:sp>
        <p:nvSpPr>
          <p:cNvPr id="199" name="Google Shape;199;g12272bab20e_0_285"/>
          <p:cNvSpPr txBox="1"/>
          <p:nvPr/>
        </p:nvSpPr>
        <p:spPr>
          <a:xfrm>
            <a:off x="458175" y="1468400"/>
            <a:ext cx="11348700" cy="758700"/>
          </a:xfrm>
          <a:prstGeom prst="rect">
            <a:avLst/>
          </a:prstGeom>
          <a:solidFill>
            <a:srgbClr val="F2F2F2"/>
          </a:solidFill>
          <a:ln>
            <a:noFill/>
          </a:ln>
        </p:spPr>
        <p:txBody>
          <a:bodyPr anchorCtr="0" anchor="t" bIns="91425" lIns="91425" spcFirstLastPara="1" rIns="91425" wrap="square" tIns="91425">
            <a:spAutoFit/>
          </a:bodyPr>
          <a:lstStyle/>
          <a:p>
            <a:pPr indent="-279400" lvl="0" marL="279400" marR="0" rtl="0" algn="l">
              <a:lnSpc>
                <a:spcPct val="135000"/>
              </a:lnSpc>
              <a:spcBef>
                <a:spcPts val="0"/>
              </a:spcBef>
              <a:spcAft>
                <a:spcPts val="0"/>
              </a:spcAft>
              <a:buClr>
                <a:schemeClr val="dk1"/>
              </a:buClr>
              <a:buSzPts val="1100"/>
              <a:buFont typeface="Arial"/>
              <a:buNone/>
            </a:pPr>
            <a:r>
              <a:t/>
            </a:r>
            <a:endParaRPr sz="1800" u="sng">
              <a:solidFill>
                <a:schemeClr val="accent3"/>
              </a:solidFill>
              <a:latin typeface="Gill Sans"/>
              <a:ea typeface="Gill Sans"/>
              <a:cs typeface="Gill Sans"/>
              <a:sym typeface="Gill Sans"/>
            </a:endParaRPr>
          </a:p>
          <a:p>
            <a:pPr indent="-279400" lvl="0" marL="279400" marR="0" rtl="0" algn="l">
              <a:lnSpc>
                <a:spcPct val="135000"/>
              </a:lnSpc>
              <a:spcBef>
                <a:spcPts val="0"/>
              </a:spcBef>
              <a:spcAft>
                <a:spcPts val="0"/>
              </a:spcAft>
              <a:buClr>
                <a:srgbClr val="000000"/>
              </a:buClr>
              <a:buSzPts val="1300"/>
              <a:buFont typeface="Arial"/>
              <a:buNone/>
            </a:pPr>
            <a:r>
              <a:t/>
            </a:r>
            <a:endParaRPr b="1" sz="1300">
              <a:solidFill>
                <a:schemeClr val="accent3"/>
              </a:solidFill>
              <a:latin typeface="Gill Sans"/>
              <a:ea typeface="Gill Sans"/>
              <a:cs typeface="Gill Sans"/>
              <a:sym typeface="Gill Sans"/>
            </a:endParaRPr>
          </a:p>
        </p:txBody>
      </p:sp>
      <p:sp>
        <p:nvSpPr>
          <p:cNvPr id="200" name="Google Shape;200;g12272bab20e_0_285"/>
          <p:cNvSpPr txBox="1"/>
          <p:nvPr>
            <p:ph idx="1" type="body"/>
          </p:nvPr>
        </p:nvSpPr>
        <p:spPr>
          <a:xfrm>
            <a:off x="475800" y="1468400"/>
            <a:ext cx="11348700" cy="4440900"/>
          </a:xfrm>
          <a:prstGeom prst="rect">
            <a:avLst/>
          </a:prstGeom>
          <a:solidFill>
            <a:srgbClr val="F2F2F2"/>
          </a:solidFill>
          <a:ln cap="flat" cmpd="sng" w="381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Clr>
                <a:schemeClr val="accent3"/>
              </a:buClr>
              <a:buSzPts val="2400"/>
              <a:buChar char="-"/>
            </a:pPr>
            <a:r>
              <a:rPr lang="en-US" sz="2400">
                <a:solidFill>
                  <a:schemeClr val="accent3"/>
                </a:solidFill>
              </a:rPr>
              <a:t>Ketamine use is rare, but increasing</a:t>
            </a:r>
            <a:endParaRPr sz="2400">
              <a:solidFill>
                <a:schemeClr val="accent3"/>
              </a:solidFill>
            </a:endParaRPr>
          </a:p>
          <a:p>
            <a:pPr indent="0" lvl="0" marL="457200" rtl="0" algn="l">
              <a:lnSpc>
                <a:spcPct val="115000"/>
              </a:lnSpc>
              <a:spcBef>
                <a:spcPts val="0"/>
              </a:spcBef>
              <a:spcAft>
                <a:spcPts val="0"/>
              </a:spcAft>
              <a:buNone/>
            </a:pPr>
            <a:r>
              <a:t/>
            </a:r>
            <a:endParaRPr sz="2400">
              <a:solidFill>
                <a:schemeClr val="accent3"/>
              </a:solidFill>
            </a:endParaRPr>
          </a:p>
          <a:p>
            <a:pPr indent="-381000" lvl="0" marL="457200" rtl="0" algn="l">
              <a:lnSpc>
                <a:spcPct val="115000"/>
              </a:lnSpc>
              <a:spcBef>
                <a:spcPts val="0"/>
              </a:spcBef>
              <a:spcAft>
                <a:spcPts val="0"/>
              </a:spcAft>
              <a:buClr>
                <a:schemeClr val="accent3"/>
              </a:buClr>
              <a:buSzPts val="2400"/>
              <a:buChar char="-"/>
            </a:pPr>
            <a:r>
              <a:rPr lang="en-US" sz="2400">
                <a:solidFill>
                  <a:schemeClr val="accent3"/>
                </a:solidFill>
              </a:rPr>
              <a:t>This topic is a blind spot for many providers, must educate ourselves and normalize discussing ketamine and club drug use with our pts</a:t>
            </a:r>
            <a:endParaRPr sz="2400">
              <a:solidFill>
                <a:schemeClr val="accent3"/>
              </a:solidFill>
            </a:endParaRPr>
          </a:p>
          <a:p>
            <a:pPr indent="0" lvl="0" marL="457200" rtl="0" algn="l">
              <a:lnSpc>
                <a:spcPct val="115000"/>
              </a:lnSpc>
              <a:spcBef>
                <a:spcPts val="0"/>
              </a:spcBef>
              <a:spcAft>
                <a:spcPts val="0"/>
              </a:spcAft>
              <a:buNone/>
            </a:pPr>
            <a:r>
              <a:t/>
            </a:r>
            <a:endParaRPr sz="2400">
              <a:solidFill>
                <a:schemeClr val="accent3"/>
              </a:solidFill>
            </a:endParaRPr>
          </a:p>
          <a:p>
            <a:pPr indent="-381000" lvl="0" marL="457200" rtl="0" algn="l">
              <a:lnSpc>
                <a:spcPct val="115000"/>
              </a:lnSpc>
              <a:spcBef>
                <a:spcPts val="0"/>
              </a:spcBef>
              <a:spcAft>
                <a:spcPts val="0"/>
              </a:spcAft>
              <a:buClr>
                <a:schemeClr val="accent3"/>
              </a:buClr>
              <a:buSzPts val="2400"/>
              <a:buChar char="-"/>
            </a:pPr>
            <a:r>
              <a:rPr lang="en-US" sz="2400">
                <a:solidFill>
                  <a:schemeClr val="accent3"/>
                </a:solidFill>
              </a:rPr>
              <a:t>Harm reduction should focus on situational safety, sexual health, minimizing co-ingestion and screening for harms of chronic use</a:t>
            </a:r>
            <a:endParaRPr sz="2400">
              <a:solidFill>
                <a:schemeClr val="accent3"/>
              </a:solidFill>
            </a:endParaRPr>
          </a:p>
          <a:p>
            <a:pPr indent="0" lvl="0" marL="457200" rtl="0" algn="l">
              <a:lnSpc>
                <a:spcPct val="115000"/>
              </a:lnSpc>
              <a:spcBef>
                <a:spcPts val="0"/>
              </a:spcBef>
              <a:spcAft>
                <a:spcPts val="0"/>
              </a:spcAft>
              <a:buNone/>
            </a:pPr>
            <a:r>
              <a:t/>
            </a:r>
            <a:endParaRPr sz="2400">
              <a:solidFill>
                <a:schemeClr val="accent3"/>
              </a:solidFill>
            </a:endParaRPr>
          </a:p>
          <a:p>
            <a:pPr indent="-381000" lvl="0" marL="457200" rtl="0" algn="l">
              <a:lnSpc>
                <a:spcPct val="115000"/>
              </a:lnSpc>
              <a:spcBef>
                <a:spcPts val="0"/>
              </a:spcBef>
              <a:spcAft>
                <a:spcPts val="0"/>
              </a:spcAft>
              <a:buClr>
                <a:schemeClr val="accent3"/>
              </a:buClr>
              <a:buSzPts val="2400"/>
              <a:buChar char="-"/>
            </a:pPr>
            <a:r>
              <a:rPr lang="en-US" sz="2400">
                <a:solidFill>
                  <a:schemeClr val="accent3"/>
                </a:solidFill>
              </a:rPr>
              <a:t>Longitudinal, multidisciplinary care is needed for effective management of ketamine addiction</a:t>
            </a:r>
            <a:endParaRPr sz="2400">
              <a:solidFill>
                <a:schemeClr val="accent3"/>
              </a:solidFill>
            </a:endParaRPr>
          </a:p>
          <a:p>
            <a:pPr indent="0" lvl="0" marL="457200" rtl="0" algn="l">
              <a:lnSpc>
                <a:spcPct val="115000"/>
              </a:lnSpc>
              <a:spcBef>
                <a:spcPts val="0"/>
              </a:spcBef>
              <a:spcAft>
                <a:spcPts val="0"/>
              </a:spcAft>
              <a:buNone/>
            </a:pPr>
            <a:r>
              <a:t/>
            </a:r>
            <a:endParaRPr sz="2400">
              <a:solidFill>
                <a:schemeClr val="accent3"/>
              </a:solidFill>
            </a:endParaRPr>
          </a:p>
          <a:p>
            <a:pPr indent="-381000" lvl="0" marL="457200" rtl="0" algn="l">
              <a:lnSpc>
                <a:spcPct val="115000"/>
              </a:lnSpc>
              <a:spcBef>
                <a:spcPts val="0"/>
              </a:spcBef>
              <a:spcAft>
                <a:spcPts val="0"/>
              </a:spcAft>
              <a:buClr>
                <a:schemeClr val="accent3"/>
              </a:buClr>
              <a:buSzPts val="2400"/>
              <a:buChar char="-"/>
            </a:pPr>
            <a:r>
              <a:rPr lang="en-US" sz="2400">
                <a:solidFill>
                  <a:schemeClr val="accent3"/>
                </a:solidFill>
              </a:rPr>
              <a:t>Don’t be afraid to reach out to experts for guidance!</a:t>
            </a:r>
            <a:endParaRPr sz="2400">
              <a:solidFill>
                <a:schemeClr val="accent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05" name="Shape 205"/>
        <p:cNvGrpSpPr/>
        <p:nvPr/>
      </p:nvGrpSpPr>
      <p:grpSpPr>
        <a:xfrm>
          <a:off x="0" y="0"/>
          <a:ext cx="0" cy="0"/>
          <a:chOff x="0" y="0"/>
          <a:chExt cx="0" cy="0"/>
        </a:xfrm>
      </p:grpSpPr>
      <p:sp>
        <p:nvSpPr>
          <p:cNvPr id="206" name="Google Shape;206;g186888d66f5_0_7"/>
          <p:cNvSpPr txBox="1"/>
          <p:nvPr>
            <p:ph type="title"/>
          </p:nvPr>
        </p:nvSpPr>
        <p:spPr>
          <a:xfrm>
            <a:off x="440625" y="274425"/>
            <a:ext cx="11383800" cy="811800"/>
          </a:xfrm>
          <a:prstGeom prst="rect">
            <a:avLst/>
          </a:prstGeom>
          <a:solidFill>
            <a:srgbClr val="FFFFFF"/>
          </a:solidFill>
          <a:ln cap="sq" cmpd="sng" w="31750">
            <a:solidFill>
              <a:schemeClr val="accent3"/>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SzPts val="1800"/>
              <a:buNone/>
            </a:pPr>
            <a:r>
              <a:rPr lang="en-US">
                <a:solidFill>
                  <a:schemeClr val="accent3"/>
                </a:solidFill>
              </a:rPr>
              <a:t>ACKNOWLEDGEMENTS</a:t>
            </a:r>
            <a:endParaRPr>
              <a:solidFill>
                <a:schemeClr val="accent3"/>
              </a:solidFill>
            </a:endParaRPr>
          </a:p>
        </p:txBody>
      </p:sp>
      <p:sp>
        <p:nvSpPr>
          <p:cNvPr id="207" name="Google Shape;207;g186888d66f5_0_7"/>
          <p:cNvSpPr txBox="1"/>
          <p:nvPr>
            <p:ph idx="1" type="body"/>
          </p:nvPr>
        </p:nvSpPr>
        <p:spPr>
          <a:xfrm>
            <a:off x="2231136" y="2638044"/>
            <a:ext cx="7729800" cy="3102000"/>
          </a:xfrm>
          <a:prstGeom prst="rect">
            <a:avLst/>
          </a:prstGeom>
          <a:noFill/>
          <a:ln>
            <a:noFill/>
          </a:ln>
        </p:spPr>
        <p:txBody>
          <a:bodyPr anchorCtr="0" anchor="t" bIns="45700" lIns="91425" spcFirstLastPara="1" rIns="91425" wrap="square" tIns="45700">
            <a:normAutofit/>
          </a:bodyPr>
          <a:lstStyle/>
          <a:p>
            <a:pPr indent="-279400" lvl="0" marL="279400" rtl="0" algn="l">
              <a:lnSpc>
                <a:spcPct val="135000"/>
              </a:lnSpc>
              <a:spcBef>
                <a:spcPts val="0"/>
              </a:spcBef>
              <a:spcAft>
                <a:spcPts val="0"/>
              </a:spcAft>
              <a:buSzPts val="1800"/>
              <a:buNone/>
            </a:pPr>
            <a:r>
              <a:t/>
            </a:r>
            <a:endParaRPr sz="700">
              <a:solidFill>
                <a:schemeClr val="dk1"/>
              </a:solidFill>
              <a:latin typeface="Arial"/>
              <a:ea typeface="Arial"/>
              <a:cs typeface="Arial"/>
              <a:sym typeface="Arial"/>
            </a:endParaRPr>
          </a:p>
          <a:p>
            <a:pPr indent="-279400" lvl="0" marL="279400" rtl="0" algn="l">
              <a:lnSpc>
                <a:spcPct val="135000"/>
              </a:lnSpc>
              <a:spcBef>
                <a:spcPts val="0"/>
              </a:spcBef>
              <a:spcAft>
                <a:spcPts val="0"/>
              </a:spcAft>
              <a:buClr>
                <a:schemeClr val="dk1"/>
              </a:buClr>
              <a:buSzPts val="1800"/>
              <a:buFont typeface="Arial"/>
              <a:buNone/>
            </a:pPr>
            <a:r>
              <a:t/>
            </a:r>
            <a:endParaRPr sz="1200">
              <a:solidFill>
                <a:schemeClr val="dk1"/>
              </a:solidFill>
              <a:latin typeface="Arial"/>
              <a:ea typeface="Arial"/>
              <a:cs typeface="Arial"/>
              <a:sym typeface="Arial"/>
            </a:endParaRPr>
          </a:p>
          <a:p>
            <a:pPr indent="-279400" lvl="0" marL="279400" rtl="0" algn="l">
              <a:lnSpc>
                <a:spcPct val="135000"/>
              </a:lnSpc>
              <a:spcBef>
                <a:spcPts val="0"/>
              </a:spcBef>
              <a:spcAft>
                <a:spcPts val="0"/>
              </a:spcAft>
              <a:buClr>
                <a:schemeClr val="dk1"/>
              </a:buClr>
              <a:buSzPts val="700"/>
              <a:buFont typeface="Arial"/>
              <a:buNone/>
            </a:pPr>
            <a:r>
              <a:t/>
            </a:r>
            <a:endParaRPr sz="700">
              <a:solidFill>
                <a:schemeClr val="dk1"/>
              </a:solidFill>
              <a:latin typeface="Arial"/>
              <a:ea typeface="Arial"/>
              <a:cs typeface="Arial"/>
              <a:sym typeface="Arial"/>
            </a:endParaRPr>
          </a:p>
          <a:p>
            <a:pPr indent="0" lvl="0" marL="0" rtl="0" algn="l">
              <a:lnSpc>
                <a:spcPct val="100000"/>
              </a:lnSpc>
              <a:spcBef>
                <a:spcPts val="1000"/>
              </a:spcBef>
              <a:spcAft>
                <a:spcPts val="0"/>
              </a:spcAft>
              <a:buSzPts val="1800"/>
              <a:buNone/>
            </a:pPr>
            <a:r>
              <a:t/>
            </a:r>
            <a:endParaRPr/>
          </a:p>
        </p:txBody>
      </p:sp>
      <p:sp>
        <p:nvSpPr>
          <p:cNvPr id="208" name="Google Shape;208;g186888d66f5_0_7"/>
          <p:cNvSpPr txBox="1"/>
          <p:nvPr/>
        </p:nvSpPr>
        <p:spPr>
          <a:xfrm>
            <a:off x="458175" y="1468400"/>
            <a:ext cx="11348700" cy="758700"/>
          </a:xfrm>
          <a:prstGeom prst="rect">
            <a:avLst/>
          </a:prstGeom>
          <a:solidFill>
            <a:srgbClr val="F2F2F2"/>
          </a:solidFill>
          <a:ln>
            <a:noFill/>
          </a:ln>
        </p:spPr>
        <p:txBody>
          <a:bodyPr anchorCtr="0" anchor="t" bIns="91425" lIns="91425" spcFirstLastPara="1" rIns="91425" wrap="square" tIns="91425">
            <a:spAutoFit/>
          </a:bodyPr>
          <a:lstStyle/>
          <a:p>
            <a:pPr indent="-279400" lvl="0" marL="279400" marR="0" rtl="0" algn="l">
              <a:lnSpc>
                <a:spcPct val="135000"/>
              </a:lnSpc>
              <a:spcBef>
                <a:spcPts val="0"/>
              </a:spcBef>
              <a:spcAft>
                <a:spcPts val="0"/>
              </a:spcAft>
              <a:buClr>
                <a:schemeClr val="dk1"/>
              </a:buClr>
              <a:buSzPts val="1100"/>
              <a:buFont typeface="Arial"/>
              <a:buNone/>
            </a:pPr>
            <a:r>
              <a:t/>
            </a:r>
            <a:endParaRPr sz="1800" u="sng">
              <a:solidFill>
                <a:schemeClr val="accent3"/>
              </a:solidFill>
              <a:latin typeface="Gill Sans"/>
              <a:ea typeface="Gill Sans"/>
              <a:cs typeface="Gill Sans"/>
              <a:sym typeface="Gill Sans"/>
            </a:endParaRPr>
          </a:p>
          <a:p>
            <a:pPr indent="-279400" lvl="0" marL="279400" marR="0" rtl="0" algn="l">
              <a:lnSpc>
                <a:spcPct val="135000"/>
              </a:lnSpc>
              <a:spcBef>
                <a:spcPts val="0"/>
              </a:spcBef>
              <a:spcAft>
                <a:spcPts val="0"/>
              </a:spcAft>
              <a:buClr>
                <a:srgbClr val="000000"/>
              </a:buClr>
              <a:buSzPts val="1300"/>
              <a:buFont typeface="Arial"/>
              <a:buNone/>
            </a:pPr>
            <a:r>
              <a:t/>
            </a:r>
            <a:endParaRPr b="1" sz="1300">
              <a:solidFill>
                <a:schemeClr val="accent3"/>
              </a:solidFill>
              <a:latin typeface="Gill Sans"/>
              <a:ea typeface="Gill Sans"/>
              <a:cs typeface="Gill Sans"/>
              <a:sym typeface="Gill Sans"/>
            </a:endParaRPr>
          </a:p>
        </p:txBody>
      </p:sp>
      <p:sp>
        <p:nvSpPr>
          <p:cNvPr id="209" name="Google Shape;209;g186888d66f5_0_7"/>
          <p:cNvSpPr txBox="1"/>
          <p:nvPr>
            <p:ph idx="1" type="body"/>
          </p:nvPr>
        </p:nvSpPr>
        <p:spPr>
          <a:xfrm>
            <a:off x="662700" y="1702500"/>
            <a:ext cx="10866600" cy="4440900"/>
          </a:xfrm>
          <a:prstGeom prst="rect">
            <a:avLst/>
          </a:prstGeom>
          <a:solidFill>
            <a:srgbClr val="F2F2F2"/>
          </a:solidFill>
          <a:ln cap="flat" cmpd="sng" w="381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400">
                <a:solidFill>
                  <a:schemeClr val="accent3"/>
                </a:solidFill>
              </a:rPr>
              <a:t>Jessica Gray, MD</a:t>
            </a:r>
            <a:endParaRPr sz="2400">
              <a:solidFill>
                <a:schemeClr val="accent3"/>
              </a:solidFill>
            </a:endParaRPr>
          </a:p>
          <a:p>
            <a:pPr indent="0" lvl="0" marL="0" rtl="0" algn="l">
              <a:lnSpc>
                <a:spcPct val="115000"/>
              </a:lnSpc>
              <a:spcBef>
                <a:spcPts val="0"/>
              </a:spcBef>
              <a:spcAft>
                <a:spcPts val="0"/>
              </a:spcAft>
              <a:buNone/>
            </a:pPr>
            <a:r>
              <a:t/>
            </a:r>
            <a:endParaRPr sz="2400">
              <a:solidFill>
                <a:schemeClr val="accent3"/>
              </a:solidFill>
            </a:endParaRPr>
          </a:p>
          <a:p>
            <a:pPr indent="0" lvl="0" marL="0" rtl="0" algn="l">
              <a:lnSpc>
                <a:spcPct val="115000"/>
              </a:lnSpc>
              <a:spcBef>
                <a:spcPts val="0"/>
              </a:spcBef>
              <a:spcAft>
                <a:spcPts val="0"/>
              </a:spcAft>
              <a:buNone/>
            </a:pPr>
            <a:r>
              <a:rPr lang="en-US" sz="2400">
                <a:solidFill>
                  <a:schemeClr val="accent3"/>
                </a:solidFill>
              </a:rPr>
              <a:t>Owen Bowden Jones, FRCPsych, MSc, MBChB</a:t>
            </a:r>
            <a:endParaRPr sz="2400">
              <a:solidFill>
                <a:schemeClr val="accent3"/>
              </a:solidFill>
            </a:endParaRPr>
          </a:p>
          <a:p>
            <a:pPr indent="0" lvl="0" marL="0" rtl="0" algn="l">
              <a:lnSpc>
                <a:spcPct val="115000"/>
              </a:lnSpc>
              <a:spcBef>
                <a:spcPts val="0"/>
              </a:spcBef>
              <a:spcAft>
                <a:spcPts val="0"/>
              </a:spcAft>
              <a:buNone/>
            </a:pPr>
            <a:r>
              <a:t/>
            </a:r>
            <a:endParaRPr sz="2400">
              <a:solidFill>
                <a:schemeClr val="accent3"/>
              </a:solidFill>
            </a:endParaRPr>
          </a:p>
          <a:p>
            <a:pPr indent="0" lvl="0" marL="0" rtl="0" algn="l">
              <a:lnSpc>
                <a:spcPct val="115000"/>
              </a:lnSpc>
              <a:spcBef>
                <a:spcPts val="0"/>
              </a:spcBef>
              <a:spcAft>
                <a:spcPts val="0"/>
              </a:spcAft>
              <a:buNone/>
            </a:pPr>
            <a:r>
              <a:rPr lang="en-US" sz="2400">
                <a:solidFill>
                  <a:schemeClr val="accent3"/>
                </a:solidFill>
              </a:rPr>
              <a:t>Dima Abdulrahim, PhD</a:t>
            </a:r>
            <a:endParaRPr sz="2400">
              <a:solidFill>
                <a:schemeClr val="accent3"/>
              </a:solidFill>
            </a:endParaRPr>
          </a:p>
          <a:p>
            <a:pPr indent="0" lvl="0" marL="0" rtl="0" algn="l">
              <a:lnSpc>
                <a:spcPct val="115000"/>
              </a:lnSpc>
              <a:spcBef>
                <a:spcPts val="0"/>
              </a:spcBef>
              <a:spcAft>
                <a:spcPts val="0"/>
              </a:spcAft>
              <a:buNone/>
            </a:pPr>
            <a:r>
              <a:t/>
            </a:r>
            <a:endParaRPr sz="2400">
              <a:solidFill>
                <a:schemeClr val="accent3"/>
              </a:solidFill>
            </a:endParaRPr>
          </a:p>
          <a:p>
            <a:pPr indent="0" lvl="0" marL="0" rtl="0" algn="ctr">
              <a:spcBef>
                <a:spcPts val="0"/>
              </a:spcBef>
              <a:spcAft>
                <a:spcPts val="0"/>
              </a:spcAft>
              <a:buClr>
                <a:schemeClr val="dk1"/>
              </a:buClr>
              <a:buSzPts val="3000"/>
              <a:buFont typeface="Arial"/>
              <a:buNone/>
            </a:pPr>
            <a:r>
              <a:t/>
            </a:r>
            <a:endParaRPr sz="2400">
              <a:solidFill>
                <a:schemeClr val="accent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14" name="Shape 214"/>
        <p:cNvGrpSpPr/>
        <p:nvPr/>
      </p:nvGrpSpPr>
      <p:grpSpPr>
        <a:xfrm>
          <a:off x="0" y="0"/>
          <a:ext cx="0" cy="0"/>
          <a:chOff x="0" y="0"/>
          <a:chExt cx="0" cy="0"/>
        </a:xfrm>
      </p:grpSpPr>
      <p:sp>
        <p:nvSpPr>
          <p:cNvPr id="215" name="Google Shape;215;g186888d66f5_0_0"/>
          <p:cNvSpPr txBox="1"/>
          <p:nvPr>
            <p:ph type="title"/>
          </p:nvPr>
        </p:nvSpPr>
        <p:spPr>
          <a:xfrm>
            <a:off x="440625" y="274425"/>
            <a:ext cx="11383800" cy="811800"/>
          </a:xfrm>
          <a:prstGeom prst="rect">
            <a:avLst/>
          </a:prstGeom>
          <a:solidFill>
            <a:srgbClr val="FFFFFF"/>
          </a:solidFill>
          <a:ln cap="sq" cmpd="sng" w="31750">
            <a:solidFill>
              <a:schemeClr val="accent3"/>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SzPts val="1800"/>
              <a:buNone/>
            </a:pPr>
            <a:r>
              <a:rPr lang="en-US">
                <a:solidFill>
                  <a:schemeClr val="accent3"/>
                </a:solidFill>
              </a:rPr>
              <a:t>REFERENCES</a:t>
            </a:r>
            <a:endParaRPr>
              <a:solidFill>
                <a:schemeClr val="accent3"/>
              </a:solidFill>
            </a:endParaRPr>
          </a:p>
        </p:txBody>
      </p:sp>
      <p:sp>
        <p:nvSpPr>
          <p:cNvPr id="216" name="Google Shape;216;g186888d66f5_0_0"/>
          <p:cNvSpPr txBox="1"/>
          <p:nvPr>
            <p:ph idx="1" type="body"/>
          </p:nvPr>
        </p:nvSpPr>
        <p:spPr>
          <a:xfrm>
            <a:off x="2231136" y="2638044"/>
            <a:ext cx="7729800" cy="3102000"/>
          </a:xfrm>
          <a:prstGeom prst="rect">
            <a:avLst/>
          </a:prstGeom>
          <a:noFill/>
          <a:ln>
            <a:noFill/>
          </a:ln>
        </p:spPr>
        <p:txBody>
          <a:bodyPr anchorCtr="0" anchor="t" bIns="45700" lIns="91425" spcFirstLastPara="1" rIns="91425" wrap="square" tIns="45700">
            <a:normAutofit/>
          </a:bodyPr>
          <a:lstStyle/>
          <a:p>
            <a:pPr indent="-279400" lvl="0" marL="279400" rtl="0" algn="l">
              <a:lnSpc>
                <a:spcPct val="135000"/>
              </a:lnSpc>
              <a:spcBef>
                <a:spcPts val="0"/>
              </a:spcBef>
              <a:spcAft>
                <a:spcPts val="0"/>
              </a:spcAft>
              <a:buSzPts val="1800"/>
              <a:buNone/>
            </a:pPr>
            <a:r>
              <a:t/>
            </a:r>
            <a:endParaRPr sz="700">
              <a:solidFill>
                <a:schemeClr val="dk1"/>
              </a:solidFill>
              <a:latin typeface="Arial"/>
              <a:ea typeface="Arial"/>
              <a:cs typeface="Arial"/>
              <a:sym typeface="Arial"/>
            </a:endParaRPr>
          </a:p>
          <a:p>
            <a:pPr indent="-279400" lvl="0" marL="279400" rtl="0" algn="l">
              <a:lnSpc>
                <a:spcPct val="135000"/>
              </a:lnSpc>
              <a:spcBef>
                <a:spcPts val="0"/>
              </a:spcBef>
              <a:spcAft>
                <a:spcPts val="0"/>
              </a:spcAft>
              <a:buClr>
                <a:schemeClr val="dk1"/>
              </a:buClr>
              <a:buSzPts val="1800"/>
              <a:buFont typeface="Arial"/>
              <a:buNone/>
            </a:pPr>
            <a:r>
              <a:t/>
            </a:r>
            <a:endParaRPr sz="1200">
              <a:solidFill>
                <a:schemeClr val="dk1"/>
              </a:solidFill>
              <a:latin typeface="Arial"/>
              <a:ea typeface="Arial"/>
              <a:cs typeface="Arial"/>
              <a:sym typeface="Arial"/>
            </a:endParaRPr>
          </a:p>
          <a:p>
            <a:pPr indent="-279400" lvl="0" marL="279400" rtl="0" algn="l">
              <a:lnSpc>
                <a:spcPct val="135000"/>
              </a:lnSpc>
              <a:spcBef>
                <a:spcPts val="0"/>
              </a:spcBef>
              <a:spcAft>
                <a:spcPts val="0"/>
              </a:spcAft>
              <a:buClr>
                <a:schemeClr val="dk1"/>
              </a:buClr>
              <a:buSzPts val="700"/>
              <a:buFont typeface="Arial"/>
              <a:buNone/>
            </a:pPr>
            <a:r>
              <a:t/>
            </a:r>
            <a:endParaRPr sz="700">
              <a:solidFill>
                <a:schemeClr val="dk1"/>
              </a:solidFill>
              <a:latin typeface="Arial"/>
              <a:ea typeface="Arial"/>
              <a:cs typeface="Arial"/>
              <a:sym typeface="Arial"/>
            </a:endParaRPr>
          </a:p>
          <a:p>
            <a:pPr indent="0" lvl="0" marL="0" rtl="0" algn="l">
              <a:lnSpc>
                <a:spcPct val="100000"/>
              </a:lnSpc>
              <a:spcBef>
                <a:spcPts val="1000"/>
              </a:spcBef>
              <a:spcAft>
                <a:spcPts val="0"/>
              </a:spcAft>
              <a:buSzPts val="1800"/>
              <a:buNone/>
            </a:pPr>
            <a:r>
              <a:t/>
            </a:r>
            <a:endParaRPr/>
          </a:p>
        </p:txBody>
      </p:sp>
      <p:sp>
        <p:nvSpPr>
          <p:cNvPr id="217" name="Google Shape;217;g186888d66f5_0_0"/>
          <p:cNvSpPr txBox="1"/>
          <p:nvPr/>
        </p:nvSpPr>
        <p:spPr>
          <a:xfrm>
            <a:off x="458175" y="1468400"/>
            <a:ext cx="11348700" cy="5247300"/>
          </a:xfrm>
          <a:prstGeom prst="rect">
            <a:avLst/>
          </a:prstGeom>
          <a:solidFill>
            <a:srgbClr val="F2F2F2"/>
          </a:solidFill>
          <a:ln>
            <a:noFill/>
          </a:ln>
        </p:spPr>
        <p:txBody>
          <a:bodyPr anchorCtr="0" anchor="t" bIns="91425" lIns="91425" spcFirstLastPara="1" rIns="91425" wrap="square" tIns="91425">
            <a:spAutoFit/>
          </a:bodyPr>
          <a:lstStyle/>
          <a:p>
            <a:pPr indent="0" lvl="0" marL="0" marR="0" rtl="0" algn="l">
              <a:lnSpc>
                <a:spcPct val="135000"/>
              </a:lnSpc>
              <a:spcBef>
                <a:spcPts val="0"/>
              </a:spcBef>
              <a:spcAft>
                <a:spcPts val="0"/>
              </a:spcAft>
              <a:buClr>
                <a:srgbClr val="000000"/>
              </a:buClr>
              <a:buSzPts val="1300"/>
              <a:buFont typeface="Arial"/>
              <a:buNone/>
            </a:pPr>
            <a:r>
              <a:rPr b="0" i="0" lang="en-US" sz="1800" u="none" cap="none" strike="noStrike">
                <a:solidFill>
                  <a:schemeClr val="accent3"/>
                </a:solidFill>
                <a:latin typeface="Gill Sans"/>
                <a:ea typeface="Gill Sans"/>
                <a:cs typeface="Gill Sans"/>
                <a:sym typeface="Gill Sans"/>
              </a:rPr>
              <a:t>Novel Psychoactive Treatment UK Network: Guidance on the Clinical Management of Acute and Chronic Harms of Club Drugs and Novel Psychoactive Substances. 2015. </a:t>
            </a:r>
            <a:r>
              <a:rPr b="0" i="0" lang="en-US" sz="1800" u="sng" cap="none" strike="noStrike">
                <a:solidFill>
                  <a:schemeClr val="accent3"/>
                </a:solidFill>
                <a:latin typeface="Gill Sans"/>
                <a:ea typeface="Gill Sans"/>
                <a:cs typeface="Gill Sans"/>
                <a:sym typeface="Gill Sans"/>
                <a:hlinkClick r:id="rId3">
                  <a:extLst>
                    <a:ext uri="{A12FA001-AC4F-418D-AE19-62706E023703}">
                      <ahyp:hlinkClr val="tx"/>
                    </a:ext>
                  </a:extLst>
                </a:hlinkClick>
              </a:rPr>
              <a:t>http://neptune-clinical-guidance.co.uk/</a:t>
            </a:r>
            <a:r>
              <a:rPr b="0" i="0" lang="en-US" sz="1800" u="none" cap="none" strike="noStrike">
                <a:solidFill>
                  <a:schemeClr val="accent3"/>
                </a:solidFill>
                <a:latin typeface="Gill Sans"/>
                <a:ea typeface="Gill Sans"/>
                <a:cs typeface="Gill Sans"/>
                <a:sym typeface="Gill Sans"/>
              </a:rPr>
              <a:t>. 	 </a:t>
            </a:r>
            <a:endParaRPr b="0" i="0" sz="1800" u="none" cap="none" strike="noStrike">
              <a:solidFill>
                <a:schemeClr val="accent3"/>
              </a:solidFill>
              <a:latin typeface="Gill Sans"/>
              <a:ea typeface="Gill Sans"/>
              <a:cs typeface="Gill Sans"/>
              <a:sym typeface="Gill Sans"/>
            </a:endParaRPr>
          </a:p>
          <a:p>
            <a:pPr indent="-279400" lvl="0" marL="279400" marR="0" rtl="0" algn="l">
              <a:lnSpc>
                <a:spcPct val="135000"/>
              </a:lnSpc>
              <a:spcBef>
                <a:spcPts val="0"/>
              </a:spcBef>
              <a:spcAft>
                <a:spcPts val="0"/>
              </a:spcAft>
              <a:buClr>
                <a:srgbClr val="000000"/>
              </a:buClr>
              <a:buSzPts val="1300"/>
              <a:buFont typeface="Arial"/>
              <a:buNone/>
            </a:pPr>
            <a:r>
              <a:t/>
            </a:r>
            <a:endParaRPr sz="1800">
              <a:solidFill>
                <a:schemeClr val="accent3"/>
              </a:solidFill>
              <a:latin typeface="Gill Sans"/>
              <a:ea typeface="Gill Sans"/>
              <a:cs typeface="Gill Sans"/>
              <a:sym typeface="Gill Sans"/>
            </a:endParaRPr>
          </a:p>
          <a:p>
            <a:pPr indent="-279400" lvl="0" marL="279400" marR="0" rtl="0" algn="l">
              <a:lnSpc>
                <a:spcPct val="135000"/>
              </a:lnSpc>
              <a:spcBef>
                <a:spcPts val="0"/>
              </a:spcBef>
              <a:spcAft>
                <a:spcPts val="0"/>
              </a:spcAft>
              <a:buClr>
                <a:srgbClr val="000000"/>
              </a:buClr>
              <a:buSzPts val="1300"/>
              <a:buFont typeface="Arial"/>
              <a:buNone/>
            </a:pPr>
            <a:r>
              <a:rPr b="0" i="0" lang="en-US" sz="1800" u="none" cap="none" strike="noStrike">
                <a:solidFill>
                  <a:schemeClr val="accent3"/>
                </a:solidFill>
                <a:latin typeface="Gill Sans"/>
                <a:ea typeface="Gill Sans"/>
                <a:cs typeface="Gill Sans"/>
                <a:sym typeface="Gill Sans"/>
              </a:rPr>
              <a:t>Palamar, Joseph J, Caroline Rutherford, and Katherine M Keyes. “Trends in Ketamine Use, Exposures, and Seizures in the United States up to 2019.” </a:t>
            </a:r>
            <a:r>
              <a:rPr b="0" i="1" lang="en-US" sz="1800" u="none" cap="none" strike="noStrike">
                <a:solidFill>
                  <a:schemeClr val="accent3"/>
                </a:solidFill>
                <a:latin typeface="Gill Sans"/>
                <a:ea typeface="Gill Sans"/>
                <a:cs typeface="Gill Sans"/>
                <a:sym typeface="Gill Sans"/>
              </a:rPr>
              <a:t>American Journal of Public Health</a:t>
            </a:r>
            <a:r>
              <a:rPr b="0" i="0" lang="en-US" sz="1800" u="none" cap="none" strike="noStrike">
                <a:solidFill>
                  <a:schemeClr val="accent3"/>
                </a:solidFill>
                <a:latin typeface="Gill Sans"/>
                <a:ea typeface="Gill Sans"/>
                <a:cs typeface="Gill Sans"/>
                <a:sym typeface="Gill Sans"/>
              </a:rPr>
              <a:t> 111, no. 11 (November 2021): 2046–49.</a:t>
            </a:r>
            <a:r>
              <a:rPr b="0" i="0" lang="en-US" sz="1800" u="none" cap="none" strike="noStrike">
                <a:solidFill>
                  <a:schemeClr val="accent3"/>
                </a:solidFill>
                <a:uFill>
                  <a:noFill/>
                </a:uFill>
                <a:latin typeface="Gill Sans"/>
                <a:ea typeface="Gill Sans"/>
                <a:cs typeface="Gill Sans"/>
                <a:sym typeface="Gill Sans"/>
                <a:hlinkClick r:id="rId4">
                  <a:extLst>
                    <a:ext uri="{A12FA001-AC4F-418D-AE19-62706E023703}">
                      <ahyp:hlinkClr val="tx"/>
                    </a:ext>
                  </a:extLst>
                </a:hlinkClick>
              </a:rPr>
              <a:t> </a:t>
            </a:r>
            <a:r>
              <a:rPr b="0" i="0" lang="en-US" sz="1800" u="sng" cap="none" strike="noStrike">
                <a:solidFill>
                  <a:schemeClr val="accent3"/>
                </a:solidFill>
                <a:latin typeface="Gill Sans"/>
                <a:ea typeface="Gill Sans"/>
                <a:cs typeface="Gill Sans"/>
                <a:sym typeface="Gill Sans"/>
                <a:hlinkClick r:id="rId5">
                  <a:extLst>
                    <a:ext uri="{A12FA001-AC4F-418D-AE19-62706E023703}">
                      <ahyp:hlinkClr val="tx"/>
                    </a:ext>
                  </a:extLst>
                </a:hlinkClick>
              </a:rPr>
              <a:t>https://doi.org/10.2105/AJPH.2021.306486</a:t>
            </a:r>
            <a:r>
              <a:rPr b="0" i="0" lang="en-US" sz="1800" u="none" cap="none" strike="noStrike">
                <a:solidFill>
                  <a:schemeClr val="accent3"/>
                </a:solidFill>
                <a:latin typeface="Gill Sans"/>
                <a:ea typeface="Gill Sans"/>
                <a:cs typeface="Gill Sans"/>
                <a:sym typeface="Gill Sans"/>
              </a:rPr>
              <a:t>.</a:t>
            </a:r>
            <a:endParaRPr b="0" i="0" sz="1800" u="none" cap="none" strike="noStrike">
              <a:solidFill>
                <a:schemeClr val="accent3"/>
              </a:solidFill>
              <a:latin typeface="Gill Sans"/>
              <a:ea typeface="Gill Sans"/>
              <a:cs typeface="Gill Sans"/>
              <a:sym typeface="Gill Sans"/>
            </a:endParaRPr>
          </a:p>
          <a:p>
            <a:pPr indent="-279400" lvl="0" marL="279400" marR="0" rtl="0" algn="l">
              <a:lnSpc>
                <a:spcPct val="135000"/>
              </a:lnSpc>
              <a:spcBef>
                <a:spcPts val="0"/>
              </a:spcBef>
              <a:spcAft>
                <a:spcPts val="0"/>
              </a:spcAft>
              <a:buClr>
                <a:srgbClr val="000000"/>
              </a:buClr>
              <a:buSzPts val="1300"/>
              <a:buFont typeface="Arial"/>
              <a:buNone/>
            </a:pPr>
            <a:r>
              <a:t/>
            </a:r>
            <a:endParaRPr sz="1800">
              <a:solidFill>
                <a:schemeClr val="accent3"/>
              </a:solidFill>
              <a:latin typeface="Gill Sans"/>
              <a:ea typeface="Gill Sans"/>
              <a:cs typeface="Gill Sans"/>
              <a:sym typeface="Gill Sans"/>
            </a:endParaRPr>
          </a:p>
          <a:p>
            <a:pPr indent="-279400" lvl="0" marL="279400" marR="0" rtl="0" algn="l">
              <a:lnSpc>
                <a:spcPct val="135000"/>
              </a:lnSpc>
              <a:spcBef>
                <a:spcPts val="0"/>
              </a:spcBef>
              <a:spcAft>
                <a:spcPts val="0"/>
              </a:spcAft>
              <a:buClr>
                <a:schemeClr val="dk1"/>
              </a:buClr>
              <a:buSzPts val="1100"/>
              <a:buFont typeface="Arial"/>
              <a:buNone/>
            </a:pPr>
            <a:r>
              <a:rPr i="0" lang="en-US" sz="1800" u="none" cap="none" strike="noStrike">
                <a:solidFill>
                  <a:schemeClr val="accent3"/>
                </a:solidFill>
                <a:latin typeface="Gill Sans"/>
                <a:ea typeface="Gill Sans"/>
                <a:cs typeface="Gill Sans"/>
                <a:sym typeface="Gill Sans"/>
              </a:rPr>
              <a:t>Wang, Jessica W., Violetta Kivovich, and Laurie Gordon. “Ketamine Abuse Syndrome: Hepatobiliary and Urinary Pathology Among Adolescents in Flushing, NY.” </a:t>
            </a:r>
            <a:r>
              <a:rPr i="1" lang="en-US" sz="1800" u="none" cap="none" strike="noStrike">
                <a:solidFill>
                  <a:schemeClr val="accent3"/>
                </a:solidFill>
                <a:latin typeface="Gill Sans"/>
                <a:ea typeface="Gill Sans"/>
                <a:cs typeface="Gill Sans"/>
                <a:sym typeface="Gill Sans"/>
              </a:rPr>
              <a:t>Pediatric Emergency Care</a:t>
            </a:r>
            <a:r>
              <a:rPr i="0" lang="en-US" sz="1800" u="none" cap="none" strike="noStrike">
                <a:solidFill>
                  <a:schemeClr val="accent3"/>
                </a:solidFill>
                <a:latin typeface="Gill Sans"/>
                <a:ea typeface="Gill Sans"/>
                <a:cs typeface="Gill Sans"/>
                <a:sym typeface="Gill Sans"/>
              </a:rPr>
              <a:t> 33, no. 8 (August 2017): e24–26.</a:t>
            </a:r>
            <a:r>
              <a:rPr i="0" lang="en-US" sz="1800" u="none" cap="none" strike="noStrike">
                <a:solidFill>
                  <a:schemeClr val="accent3"/>
                </a:solidFill>
                <a:uFill>
                  <a:noFill/>
                </a:uFill>
                <a:latin typeface="Gill Sans"/>
                <a:ea typeface="Gill Sans"/>
                <a:cs typeface="Gill Sans"/>
                <a:sym typeface="Gill Sans"/>
                <a:hlinkClick r:id="rId6">
                  <a:extLst>
                    <a:ext uri="{A12FA001-AC4F-418D-AE19-62706E023703}">
                      <ahyp:hlinkClr val="tx"/>
                    </a:ext>
                  </a:extLst>
                </a:hlinkClick>
              </a:rPr>
              <a:t> </a:t>
            </a:r>
            <a:r>
              <a:rPr i="0" lang="en-US" sz="1800" u="sng" cap="none" strike="noStrike">
                <a:solidFill>
                  <a:schemeClr val="accent3"/>
                </a:solidFill>
                <a:latin typeface="Gill Sans"/>
                <a:ea typeface="Gill Sans"/>
                <a:cs typeface="Gill Sans"/>
                <a:sym typeface="Gill Sans"/>
                <a:hlinkClick r:id="rId7">
                  <a:extLst>
                    <a:ext uri="{A12FA001-AC4F-418D-AE19-62706E023703}">
                      <ahyp:hlinkClr val="tx"/>
                    </a:ext>
                  </a:extLst>
                </a:hlinkClick>
              </a:rPr>
              <a:t>https://doi.org/10.1097/PEC.0000000000000502</a:t>
            </a:r>
            <a:r>
              <a:rPr i="0" lang="en-US" sz="1800" u="none" cap="none" strike="noStrike">
                <a:solidFill>
                  <a:schemeClr val="accent3"/>
                </a:solidFill>
                <a:latin typeface="Gill Sans"/>
                <a:ea typeface="Gill Sans"/>
                <a:cs typeface="Gill Sans"/>
                <a:sym typeface="Gill Sans"/>
              </a:rPr>
              <a:t>.</a:t>
            </a:r>
            <a:endParaRPr i="0" sz="1800" u="none" cap="none" strike="noStrike">
              <a:solidFill>
                <a:schemeClr val="accent3"/>
              </a:solidFill>
              <a:latin typeface="Gill Sans"/>
              <a:ea typeface="Gill Sans"/>
              <a:cs typeface="Gill Sans"/>
              <a:sym typeface="Gill Sans"/>
            </a:endParaRPr>
          </a:p>
          <a:p>
            <a:pPr indent="-279400" lvl="0" marL="279400" marR="0" rtl="0" algn="l">
              <a:lnSpc>
                <a:spcPct val="135000"/>
              </a:lnSpc>
              <a:spcBef>
                <a:spcPts val="0"/>
              </a:spcBef>
              <a:spcAft>
                <a:spcPts val="0"/>
              </a:spcAft>
              <a:buClr>
                <a:schemeClr val="dk1"/>
              </a:buClr>
              <a:buSzPts val="1100"/>
              <a:buFont typeface="Arial"/>
              <a:buNone/>
            </a:pPr>
            <a:r>
              <a:t/>
            </a:r>
            <a:endParaRPr sz="1800">
              <a:solidFill>
                <a:schemeClr val="accent3"/>
              </a:solidFill>
              <a:latin typeface="Gill Sans"/>
              <a:ea typeface="Gill Sans"/>
              <a:cs typeface="Gill Sans"/>
              <a:sym typeface="Gill Sans"/>
            </a:endParaRPr>
          </a:p>
          <a:p>
            <a:pPr indent="-279400" lvl="0" marL="279400" marR="0" rtl="0" algn="l">
              <a:lnSpc>
                <a:spcPct val="135000"/>
              </a:lnSpc>
              <a:spcBef>
                <a:spcPts val="0"/>
              </a:spcBef>
              <a:spcAft>
                <a:spcPts val="0"/>
              </a:spcAft>
              <a:buClr>
                <a:schemeClr val="dk1"/>
              </a:buClr>
              <a:buSzPts val="1100"/>
              <a:buFont typeface="Arial"/>
              <a:buNone/>
            </a:pPr>
            <a:r>
              <a:rPr lang="en-US" sz="1800">
                <a:solidFill>
                  <a:schemeClr val="accent3"/>
                </a:solidFill>
                <a:latin typeface="Gill Sans"/>
                <a:ea typeface="Gill Sans"/>
                <a:cs typeface="Gill Sans"/>
                <a:sym typeface="Gill Sans"/>
              </a:rPr>
              <a:t>Yockey, R. Andrew (2022) Past-Year Ketamine Use: Evidence from a United States Population, 2015-2019, Journal of Psychoactive Drugs, DOI:</a:t>
            </a:r>
            <a:r>
              <a:rPr lang="en-US" sz="1800">
                <a:solidFill>
                  <a:schemeClr val="accent3"/>
                </a:solidFill>
                <a:uFill>
                  <a:noFill/>
                </a:uFill>
                <a:latin typeface="Gill Sans"/>
                <a:ea typeface="Gill Sans"/>
                <a:cs typeface="Gill Sans"/>
                <a:sym typeface="Gill Sans"/>
                <a:hlinkClick r:id="rId8">
                  <a:extLst>
                    <a:ext uri="{A12FA001-AC4F-418D-AE19-62706E023703}">
                      <ahyp:hlinkClr val="tx"/>
                    </a:ext>
                  </a:extLst>
                </a:hlinkClick>
              </a:rPr>
              <a:t> </a:t>
            </a:r>
            <a:r>
              <a:rPr lang="en-US" sz="1800" u="sng">
                <a:solidFill>
                  <a:schemeClr val="accent3"/>
                </a:solidFill>
                <a:latin typeface="Gill Sans"/>
                <a:ea typeface="Gill Sans"/>
                <a:cs typeface="Gill Sans"/>
                <a:sym typeface="Gill Sans"/>
                <a:hlinkClick r:id="rId9">
                  <a:extLst>
                    <a:ext uri="{A12FA001-AC4F-418D-AE19-62706E023703}">
                      <ahyp:hlinkClr val="tx"/>
                    </a:ext>
                  </a:extLst>
                </a:hlinkClick>
              </a:rPr>
              <a:t>10.1080/02791072.2022.2058896</a:t>
            </a:r>
            <a:endParaRPr sz="1800" u="sng">
              <a:solidFill>
                <a:schemeClr val="accent3"/>
              </a:solidFill>
              <a:latin typeface="Gill Sans"/>
              <a:ea typeface="Gill Sans"/>
              <a:cs typeface="Gill Sans"/>
              <a:sym typeface="Gill Sans"/>
            </a:endParaRPr>
          </a:p>
          <a:p>
            <a:pPr indent="-279400" lvl="0" marL="279400" marR="0" rtl="0" algn="l">
              <a:lnSpc>
                <a:spcPct val="135000"/>
              </a:lnSpc>
              <a:spcBef>
                <a:spcPts val="0"/>
              </a:spcBef>
              <a:spcAft>
                <a:spcPts val="0"/>
              </a:spcAft>
              <a:buClr>
                <a:srgbClr val="000000"/>
              </a:buClr>
              <a:buSzPts val="1300"/>
              <a:buFont typeface="Arial"/>
              <a:buNone/>
            </a:pPr>
            <a:r>
              <a:t/>
            </a:r>
            <a:endParaRPr b="1" sz="1300">
              <a:solidFill>
                <a:schemeClr val="accent3"/>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15" name="Shape 115"/>
        <p:cNvGrpSpPr/>
        <p:nvPr/>
      </p:nvGrpSpPr>
      <p:grpSpPr>
        <a:xfrm>
          <a:off x="0" y="0"/>
          <a:ext cx="0" cy="0"/>
          <a:chOff x="0" y="0"/>
          <a:chExt cx="0" cy="0"/>
        </a:xfrm>
      </p:grpSpPr>
      <p:sp>
        <p:nvSpPr>
          <p:cNvPr id="116" name="Google Shape;116;g1254b1a39c0_0_120"/>
          <p:cNvSpPr txBox="1"/>
          <p:nvPr>
            <p:ph type="title"/>
          </p:nvPr>
        </p:nvSpPr>
        <p:spPr>
          <a:xfrm>
            <a:off x="604200" y="510450"/>
            <a:ext cx="10983600" cy="1188600"/>
          </a:xfrm>
          <a:prstGeom prst="rect">
            <a:avLst/>
          </a:prstGeom>
          <a:solidFill>
            <a:schemeClr val="lt1"/>
          </a:solidFill>
          <a:ln cap="sq" cmpd="sng" w="31750">
            <a:solidFill>
              <a:schemeClr val="accent3"/>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solidFill>
                  <a:schemeClr val="accent3"/>
                </a:solidFill>
              </a:rPr>
              <a:t>DISCLOSURES</a:t>
            </a:r>
            <a:endParaRPr>
              <a:solidFill>
                <a:schemeClr val="accent3"/>
              </a:solidFill>
            </a:endParaRPr>
          </a:p>
        </p:txBody>
      </p:sp>
      <p:sp>
        <p:nvSpPr>
          <p:cNvPr id="117" name="Google Shape;117;g1254b1a39c0_0_120"/>
          <p:cNvSpPr txBox="1"/>
          <p:nvPr>
            <p:ph idx="1" type="body"/>
          </p:nvPr>
        </p:nvSpPr>
        <p:spPr>
          <a:xfrm>
            <a:off x="604200" y="2608800"/>
            <a:ext cx="10983600" cy="3102000"/>
          </a:xfrm>
          <a:prstGeom prst="rect">
            <a:avLst/>
          </a:prstGeom>
          <a:solidFill>
            <a:srgbClr val="F2F2F2"/>
          </a:solid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000"/>
              <a:buFont typeface="Arial"/>
              <a:buNone/>
            </a:pPr>
            <a:r>
              <a:rPr lang="en-US" sz="2400">
                <a:solidFill>
                  <a:schemeClr val="accent3"/>
                </a:solidFill>
              </a:rPr>
              <a:t>I have no disclosures to report </a:t>
            </a:r>
            <a:endParaRPr sz="2400">
              <a:solidFill>
                <a:schemeClr val="accent3"/>
              </a:solidFill>
            </a:endParaRPr>
          </a:p>
          <a:p>
            <a:pPr indent="0" lvl="0" marL="0" rtl="0" algn="ctr">
              <a:lnSpc>
                <a:spcPct val="100000"/>
              </a:lnSpc>
              <a:spcBef>
                <a:spcPts val="0"/>
              </a:spcBef>
              <a:spcAft>
                <a:spcPts val="0"/>
              </a:spcAft>
              <a:buClr>
                <a:schemeClr val="dk1"/>
              </a:buClr>
              <a:buSzPts val="30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3000"/>
              <a:buFont typeface="Arial"/>
              <a:buNone/>
            </a:pPr>
            <a:r>
              <a:t/>
            </a:r>
            <a:endParaRPr sz="2400">
              <a:solidFill>
                <a:schemeClr val="dk1"/>
              </a:solidFill>
            </a:endParaRPr>
          </a:p>
        </p:txBody>
      </p:sp>
      <p:sp>
        <p:nvSpPr>
          <p:cNvPr id="118" name="Google Shape;118;g1254b1a39c0_0_120"/>
          <p:cNvSpPr/>
          <p:nvPr/>
        </p:nvSpPr>
        <p:spPr>
          <a:xfrm>
            <a:off x="8149175" y="2608800"/>
            <a:ext cx="453900" cy="453300"/>
          </a:xfrm>
          <a:prstGeom prst="smileyFace">
            <a:avLst>
              <a:gd fmla="val 4653"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22" name="Shape 122"/>
        <p:cNvGrpSpPr/>
        <p:nvPr/>
      </p:nvGrpSpPr>
      <p:grpSpPr>
        <a:xfrm>
          <a:off x="0" y="0"/>
          <a:ext cx="0" cy="0"/>
          <a:chOff x="0" y="0"/>
          <a:chExt cx="0" cy="0"/>
        </a:xfrm>
      </p:grpSpPr>
      <p:sp>
        <p:nvSpPr>
          <p:cNvPr id="123" name="Google Shape;123;g12272bab20e_0_0"/>
          <p:cNvSpPr txBox="1"/>
          <p:nvPr>
            <p:ph type="title"/>
          </p:nvPr>
        </p:nvSpPr>
        <p:spPr>
          <a:xfrm>
            <a:off x="678300" y="385850"/>
            <a:ext cx="10835400" cy="787800"/>
          </a:xfrm>
          <a:prstGeom prst="rect">
            <a:avLst/>
          </a:prstGeom>
          <a:solidFill>
            <a:srgbClr val="FEFEFE"/>
          </a:solidFill>
          <a:ln cap="sq" cmpd="sng" w="31750">
            <a:solidFill>
              <a:schemeClr val="accent3"/>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solidFill>
                  <a:schemeClr val="accent3"/>
                </a:solidFill>
              </a:rPr>
              <a:t>LEARNING OBJECTIVES</a:t>
            </a:r>
            <a:endParaRPr>
              <a:solidFill>
                <a:schemeClr val="accent3"/>
              </a:solidFill>
            </a:endParaRPr>
          </a:p>
        </p:txBody>
      </p:sp>
      <p:sp>
        <p:nvSpPr>
          <p:cNvPr id="124" name="Google Shape;124;g12272bab20e_0_0"/>
          <p:cNvSpPr txBox="1"/>
          <p:nvPr>
            <p:ph idx="1" type="body"/>
          </p:nvPr>
        </p:nvSpPr>
        <p:spPr>
          <a:xfrm>
            <a:off x="678300" y="1571575"/>
            <a:ext cx="10835400" cy="4835700"/>
          </a:xfrm>
          <a:prstGeom prst="rect">
            <a:avLst/>
          </a:prstGeom>
          <a:solidFill>
            <a:srgbClr val="F2F2F2"/>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800"/>
              <a:buNone/>
            </a:pPr>
            <a:r>
              <a:rPr b="1" lang="en-US" sz="2800">
                <a:solidFill>
                  <a:schemeClr val="accent3"/>
                </a:solidFill>
              </a:rPr>
              <a:t>At the conclusion of this talk, participants will be better be able to: </a:t>
            </a:r>
            <a:endParaRPr sz="2800">
              <a:solidFill>
                <a:schemeClr val="accent3"/>
              </a:solidFill>
            </a:endParaRPr>
          </a:p>
          <a:p>
            <a:pPr indent="0" lvl="0" marL="457200" rtl="0" algn="l">
              <a:lnSpc>
                <a:spcPct val="100000"/>
              </a:lnSpc>
              <a:spcBef>
                <a:spcPts val="0"/>
              </a:spcBef>
              <a:spcAft>
                <a:spcPts val="0"/>
              </a:spcAft>
              <a:buNone/>
            </a:pPr>
            <a:r>
              <a:t/>
            </a:r>
            <a:endParaRPr sz="2800">
              <a:solidFill>
                <a:schemeClr val="accent3"/>
              </a:solidFill>
            </a:endParaRPr>
          </a:p>
          <a:p>
            <a:pPr indent="-406400" lvl="0" marL="457200" rtl="0" algn="l">
              <a:spcBef>
                <a:spcPts val="0"/>
              </a:spcBef>
              <a:spcAft>
                <a:spcPts val="0"/>
              </a:spcAft>
              <a:buClr>
                <a:schemeClr val="accent3"/>
              </a:buClr>
              <a:buSzPts val="2800"/>
              <a:buAutoNum type="arabicPeriod"/>
            </a:pPr>
            <a:r>
              <a:rPr lang="en-US" sz="2800">
                <a:solidFill>
                  <a:schemeClr val="accent3"/>
                </a:solidFill>
              </a:rPr>
              <a:t>Recognize ketamine as a rare, but increasingly common, recreational substance</a:t>
            </a:r>
            <a:endParaRPr sz="2800">
              <a:solidFill>
                <a:schemeClr val="accent3"/>
              </a:solidFill>
            </a:endParaRPr>
          </a:p>
          <a:p>
            <a:pPr indent="0" lvl="0" marL="457200" rtl="0" algn="l">
              <a:spcBef>
                <a:spcPts val="0"/>
              </a:spcBef>
              <a:spcAft>
                <a:spcPts val="0"/>
              </a:spcAft>
              <a:buNone/>
            </a:pPr>
            <a:r>
              <a:t/>
            </a:r>
            <a:endParaRPr sz="2800">
              <a:solidFill>
                <a:schemeClr val="accent3"/>
              </a:solidFill>
            </a:endParaRPr>
          </a:p>
          <a:p>
            <a:pPr indent="-406400" lvl="0" marL="457200" rtl="0" algn="l">
              <a:spcBef>
                <a:spcPts val="0"/>
              </a:spcBef>
              <a:spcAft>
                <a:spcPts val="0"/>
              </a:spcAft>
              <a:buClr>
                <a:schemeClr val="accent3"/>
              </a:buClr>
              <a:buSzPts val="2800"/>
              <a:buAutoNum type="arabicPeriod"/>
            </a:pPr>
            <a:r>
              <a:rPr lang="en-US" sz="2800">
                <a:solidFill>
                  <a:schemeClr val="accent3"/>
                </a:solidFill>
              </a:rPr>
              <a:t>Describe risks associated with non-medical ketamine use and identify opportunities for harm reduction</a:t>
            </a:r>
            <a:endParaRPr sz="2800">
              <a:solidFill>
                <a:schemeClr val="accent3"/>
              </a:solidFill>
            </a:endParaRPr>
          </a:p>
          <a:p>
            <a:pPr indent="0" lvl="0" marL="457200" rtl="0" algn="l">
              <a:spcBef>
                <a:spcPts val="0"/>
              </a:spcBef>
              <a:spcAft>
                <a:spcPts val="0"/>
              </a:spcAft>
              <a:buNone/>
            </a:pPr>
            <a:r>
              <a:t/>
            </a:r>
            <a:endParaRPr sz="2800">
              <a:solidFill>
                <a:schemeClr val="accent3"/>
              </a:solidFill>
            </a:endParaRPr>
          </a:p>
          <a:p>
            <a:pPr indent="-406400" lvl="0" marL="457200" rtl="0" algn="l">
              <a:spcBef>
                <a:spcPts val="0"/>
              </a:spcBef>
              <a:spcAft>
                <a:spcPts val="0"/>
              </a:spcAft>
              <a:buClr>
                <a:schemeClr val="accent3"/>
              </a:buClr>
              <a:buSzPts val="2800"/>
              <a:buAutoNum type="arabicPeriod"/>
            </a:pPr>
            <a:r>
              <a:rPr lang="en-US" sz="2800">
                <a:solidFill>
                  <a:schemeClr val="accent3"/>
                </a:solidFill>
              </a:rPr>
              <a:t>Identify resources for further learning on this topic</a:t>
            </a:r>
            <a:endParaRPr sz="2800">
              <a:solidFill>
                <a:schemeClr val="accent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29" name="Shape 129"/>
        <p:cNvGrpSpPr/>
        <p:nvPr/>
      </p:nvGrpSpPr>
      <p:grpSpPr>
        <a:xfrm>
          <a:off x="0" y="0"/>
          <a:ext cx="0" cy="0"/>
          <a:chOff x="0" y="0"/>
          <a:chExt cx="0" cy="0"/>
        </a:xfrm>
      </p:grpSpPr>
      <p:sp>
        <p:nvSpPr>
          <p:cNvPr id="130" name="Google Shape;130;g165fed1a77c_0_17"/>
          <p:cNvSpPr txBox="1"/>
          <p:nvPr>
            <p:ph type="title"/>
          </p:nvPr>
        </p:nvSpPr>
        <p:spPr>
          <a:xfrm>
            <a:off x="347325" y="242725"/>
            <a:ext cx="11570400" cy="892200"/>
          </a:xfrm>
          <a:prstGeom prst="rect">
            <a:avLst/>
          </a:prstGeom>
          <a:solidFill>
            <a:srgbClr val="FFFFFF"/>
          </a:solidFill>
          <a:ln cap="sq" cmpd="sng" w="31750">
            <a:solidFill>
              <a:schemeClr val="accent3"/>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SzPts val="1800"/>
              <a:buNone/>
            </a:pPr>
            <a:r>
              <a:rPr lang="en-US">
                <a:solidFill>
                  <a:schemeClr val="accent3"/>
                </a:solidFill>
              </a:rPr>
              <a:t>KETAMINE BASICS</a:t>
            </a:r>
            <a:endParaRPr>
              <a:solidFill>
                <a:schemeClr val="accent3"/>
              </a:solidFill>
            </a:endParaRPr>
          </a:p>
        </p:txBody>
      </p:sp>
      <p:sp>
        <p:nvSpPr>
          <p:cNvPr id="131" name="Google Shape;131;g165fed1a77c_0_17"/>
          <p:cNvSpPr txBox="1"/>
          <p:nvPr>
            <p:ph idx="1" type="body"/>
          </p:nvPr>
        </p:nvSpPr>
        <p:spPr>
          <a:xfrm>
            <a:off x="310800" y="1649350"/>
            <a:ext cx="11570400" cy="45831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accent3"/>
              </a:buClr>
              <a:buSzPts val="2400"/>
              <a:buChar char="-"/>
            </a:pPr>
            <a:r>
              <a:rPr lang="en-US" sz="2400">
                <a:solidFill>
                  <a:schemeClr val="accent3"/>
                </a:solidFill>
              </a:rPr>
              <a:t>Rapid onset, short acting dissociative anesthetic with analgesic, amnestic and hallucinogenic properties</a:t>
            </a:r>
            <a:endParaRPr sz="2400">
              <a:solidFill>
                <a:schemeClr val="accent3"/>
              </a:solidFill>
            </a:endParaRPr>
          </a:p>
          <a:p>
            <a:pPr indent="0" lvl="0" marL="457200" rtl="0" algn="l">
              <a:lnSpc>
                <a:spcPct val="100000"/>
              </a:lnSpc>
              <a:spcBef>
                <a:spcPts val="1000"/>
              </a:spcBef>
              <a:spcAft>
                <a:spcPts val="0"/>
              </a:spcAft>
              <a:buNone/>
            </a:pPr>
            <a:r>
              <a:t/>
            </a:r>
            <a:endParaRPr sz="2400">
              <a:solidFill>
                <a:schemeClr val="accent3"/>
              </a:solidFill>
            </a:endParaRPr>
          </a:p>
          <a:p>
            <a:pPr indent="-381000" lvl="0" marL="457200" rtl="0" algn="l">
              <a:lnSpc>
                <a:spcPct val="100000"/>
              </a:lnSpc>
              <a:spcBef>
                <a:spcPts val="1000"/>
              </a:spcBef>
              <a:spcAft>
                <a:spcPts val="0"/>
              </a:spcAft>
              <a:buClr>
                <a:schemeClr val="accent3"/>
              </a:buClr>
              <a:buSzPts val="2400"/>
              <a:buChar char="-"/>
            </a:pPr>
            <a:r>
              <a:rPr lang="en-US" sz="2400">
                <a:solidFill>
                  <a:schemeClr val="accent3"/>
                </a:solidFill>
              </a:rPr>
              <a:t>Minimal respiratory depressant effect, mild circulatory stimulant</a:t>
            </a:r>
            <a:endParaRPr sz="2400">
              <a:solidFill>
                <a:schemeClr val="accent3"/>
              </a:solidFill>
            </a:endParaRPr>
          </a:p>
          <a:p>
            <a:pPr indent="0" lvl="0" marL="457200" rtl="0" algn="l">
              <a:lnSpc>
                <a:spcPct val="100000"/>
              </a:lnSpc>
              <a:spcBef>
                <a:spcPts val="1000"/>
              </a:spcBef>
              <a:spcAft>
                <a:spcPts val="0"/>
              </a:spcAft>
              <a:buSzPts val="1800"/>
              <a:buNone/>
            </a:pPr>
            <a:r>
              <a:t/>
            </a:r>
            <a:endParaRPr sz="2400">
              <a:solidFill>
                <a:schemeClr val="accent3"/>
              </a:solidFill>
            </a:endParaRPr>
          </a:p>
          <a:p>
            <a:pPr indent="-381000" lvl="0" marL="457200" rtl="0" algn="l">
              <a:lnSpc>
                <a:spcPct val="100000"/>
              </a:lnSpc>
              <a:spcBef>
                <a:spcPts val="1000"/>
              </a:spcBef>
              <a:spcAft>
                <a:spcPts val="0"/>
              </a:spcAft>
              <a:buClr>
                <a:schemeClr val="accent3"/>
              </a:buClr>
              <a:buSzPts val="2400"/>
              <a:buChar char="-"/>
            </a:pPr>
            <a:r>
              <a:rPr lang="en-US" sz="2400">
                <a:solidFill>
                  <a:schemeClr val="accent3"/>
                </a:solidFill>
              </a:rPr>
              <a:t>Medical uses: anesthesia, increasing use in mental health tx, pain mgmt, ?tx of SUDs</a:t>
            </a:r>
            <a:endParaRPr sz="2400">
              <a:solidFill>
                <a:schemeClr val="accent3"/>
              </a:solidFill>
            </a:endParaRPr>
          </a:p>
          <a:p>
            <a:pPr indent="0" lvl="0" marL="0" rtl="0" algn="l">
              <a:lnSpc>
                <a:spcPct val="100000"/>
              </a:lnSpc>
              <a:spcBef>
                <a:spcPts val="0"/>
              </a:spcBef>
              <a:spcAft>
                <a:spcPts val="0"/>
              </a:spcAft>
              <a:buNone/>
            </a:pPr>
            <a:r>
              <a:t/>
            </a:r>
            <a:endParaRPr sz="2400">
              <a:solidFill>
                <a:schemeClr val="accent3"/>
              </a:solidFill>
            </a:endParaRPr>
          </a:p>
          <a:p>
            <a:pPr indent="0" lvl="0" marL="0" rtl="0" algn="l">
              <a:lnSpc>
                <a:spcPct val="100000"/>
              </a:lnSpc>
              <a:spcBef>
                <a:spcPts val="0"/>
              </a:spcBef>
              <a:spcAft>
                <a:spcPts val="0"/>
              </a:spcAft>
              <a:buSzPts val="1800"/>
              <a:buNone/>
            </a:pPr>
            <a:r>
              <a:t/>
            </a:r>
            <a:endParaRPr sz="2400">
              <a:solidFill>
                <a:schemeClr val="accent3"/>
              </a:solidFill>
            </a:endParaRPr>
          </a:p>
          <a:p>
            <a:pPr indent="-381000" lvl="0" marL="457200" rtl="0" algn="l">
              <a:lnSpc>
                <a:spcPct val="100000"/>
              </a:lnSpc>
              <a:spcBef>
                <a:spcPts val="0"/>
              </a:spcBef>
              <a:spcAft>
                <a:spcPts val="0"/>
              </a:spcAft>
              <a:buClr>
                <a:schemeClr val="accent3"/>
              </a:buClr>
              <a:buSzPts val="2400"/>
              <a:buChar char="-"/>
            </a:pPr>
            <a:r>
              <a:rPr lang="en-US" sz="2400">
                <a:solidFill>
                  <a:schemeClr val="accent3"/>
                </a:solidFill>
              </a:rPr>
              <a:t>Effects vary depending on dose, tolerance, setting</a:t>
            </a:r>
            <a:endParaRPr sz="2400">
              <a:solidFill>
                <a:schemeClr val="accent3"/>
              </a:solidFill>
            </a:endParaRPr>
          </a:p>
          <a:p>
            <a:pPr indent="-381000" lvl="1" marL="914400" rtl="0" algn="l">
              <a:lnSpc>
                <a:spcPct val="100000"/>
              </a:lnSpc>
              <a:spcBef>
                <a:spcPts val="0"/>
              </a:spcBef>
              <a:spcAft>
                <a:spcPts val="0"/>
              </a:spcAft>
              <a:buClr>
                <a:schemeClr val="accent3"/>
              </a:buClr>
              <a:buSzPts val="2400"/>
              <a:buChar char="-"/>
            </a:pPr>
            <a:r>
              <a:rPr lang="en-US" sz="2400">
                <a:solidFill>
                  <a:schemeClr val="accent3"/>
                </a:solidFill>
              </a:rPr>
              <a:t>Pleasant mental/body high → impairment/complete detachment from reality (k-hole)</a:t>
            </a:r>
            <a:endParaRPr sz="2400">
              <a:solidFill>
                <a:schemeClr val="accent3"/>
              </a:solidFill>
            </a:endParaRPr>
          </a:p>
        </p:txBody>
      </p:sp>
      <p:sp>
        <p:nvSpPr>
          <p:cNvPr id="132" name="Google Shape;132;g165fed1a77c_0_17"/>
          <p:cNvSpPr txBox="1"/>
          <p:nvPr/>
        </p:nvSpPr>
        <p:spPr>
          <a:xfrm>
            <a:off x="58375" y="6450325"/>
            <a:ext cx="62061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200"/>
              <a:buFont typeface="Arial"/>
              <a:buNone/>
            </a:pPr>
            <a:r>
              <a:rPr b="0" i="0" lang="en-US" sz="1000" u="none" cap="none" strike="noStrike">
                <a:solidFill>
                  <a:schemeClr val="dk1"/>
                </a:solidFill>
                <a:latin typeface="Arial"/>
                <a:ea typeface="Arial"/>
                <a:cs typeface="Arial"/>
                <a:sym typeface="Arial"/>
              </a:rPr>
              <a:t>NEPTUNE Guide, 2015. </a:t>
            </a:r>
            <a:r>
              <a:rPr b="0" i="0" lang="en-US" sz="1000" u="sng" cap="none" strike="noStrike">
                <a:solidFill>
                  <a:schemeClr val="hlink"/>
                </a:solidFill>
                <a:latin typeface="Arial"/>
                <a:ea typeface="Arial"/>
                <a:cs typeface="Arial"/>
                <a:sym typeface="Arial"/>
                <a:hlinkClick r:id="rId3"/>
              </a:rPr>
              <a:t>http://neptune-clinical-guidance.co.uk/</a:t>
            </a:r>
            <a:r>
              <a:rPr b="0" i="0" lang="en-US"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37" name="Shape 137"/>
        <p:cNvGrpSpPr/>
        <p:nvPr/>
      </p:nvGrpSpPr>
      <p:grpSpPr>
        <a:xfrm>
          <a:off x="0" y="0"/>
          <a:ext cx="0" cy="0"/>
          <a:chOff x="0" y="0"/>
          <a:chExt cx="0" cy="0"/>
        </a:xfrm>
      </p:grpSpPr>
      <p:sp>
        <p:nvSpPr>
          <p:cNvPr id="138" name="Google Shape;138;g1246d98d9ca_0_75"/>
          <p:cNvSpPr txBox="1"/>
          <p:nvPr>
            <p:ph type="title"/>
          </p:nvPr>
        </p:nvSpPr>
        <p:spPr>
          <a:xfrm>
            <a:off x="707100" y="321150"/>
            <a:ext cx="10878600" cy="911700"/>
          </a:xfrm>
          <a:prstGeom prst="rect">
            <a:avLst/>
          </a:prstGeom>
          <a:solidFill>
            <a:srgbClr val="FFFFFF"/>
          </a:solidFill>
          <a:ln cap="sq" cmpd="sng" w="31750">
            <a:solidFill>
              <a:schemeClr val="accent3"/>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SzPts val="1800"/>
              <a:buNone/>
            </a:pPr>
            <a:r>
              <a:rPr lang="en-US">
                <a:solidFill>
                  <a:schemeClr val="accent3"/>
                </a:solidFill>
              </a:rPr>
              <a:t>EPIDEMIOLOGY AND DEI</a:t>
            </a:r>
            <a:endParaRPr>
              <a:solidFill>
                <a:schemeClr val="accent3"/>
              </a:solidFill>
            </a:endParaRPr>
          </a:p>
        </p:txBody>
      </p:sp>
      <p:sp>
        <p:nvSpPr>
          <p:cNvPr id="139" name="Google Shape;139;g1246d98d9ca_0_75"/>
          <p:cNvSpPr txBox="1"/>
          <p:nvPr>
            <p:ph idx="1" type="body"/>
          </p:nvPr>
        </p:nvSpPr>
        <p:spPr>
          <a:xfrm>
            <a:off x="693225" y="1545925"/>
            <a:ext cx="10878600" cy="5060400"/>
          </a:xfrm>
          <a:prstGeom prst="rect">
            <a:avLst/>
          </a:prstGeom>
          <a:solidFill>
            <a:srgbClr val="F2F2F2"/>
          </a:solidFill>
          <a:ln>
            <a:noFill/>
          </a:ln>
        </p:spPr>
        <p:txBody>
          <a:bodyPr anchorCtr="0" anchor="t" bIns="45700" lIns="91425" spcFirstLastPara="1" rIns="91425" wrap="square" tIns="45700">
            <a:noAutofit/>
          </a:bodyPr>
          <a:lstStyle/>
          <a:p>
            <a:pPr indent="-381000" lvl="0" marL="457200" rtl="0" algn="l">
              <a:lnSpc>
                <a:spcPct val="115000"/>
              </a:lnSpc>
              <a:spcBef>
                <a:spcPts val="1200"/>
              </a:spcBef>
              <a:spcAft>
                <a:spcPts val="0"/>
              </a:spcAft>
              <a:buClr>
                <a:schemeClr val="accent3"/>
              </a:buClr>
              <a:buSzPts val="2400"/>
              <a:buChar char="-"/>
            </a:pPr>
            <a:r>
              <a:rPr lang="en-US" sz="2400">
                <a:solidFill>
                  <a:schemeClr val="accent3"/>
                </a:solidFill>
              </a:rPr>
              <a:t>Ketamine use rare in US, but </a:t>
            </a:r>
            <a:r>
              <a:rPr lang="en-US" sz="2400">
                <a:solidFill>
                  <a:schemeClr val="accent3"/>
                </a:solidFill>
              </a:rPr>
              <a:t>prevalence</a:t>
            </a:r>
            <a:r>
              <a:rPr lang="en-US" sz="2400">
                <a:solidFill>
                  <a:schemeClr val="accent3"/>
                </a:solidFill>
              </a:rPr>
              <a:t> rising </a:t>
            </a:r>
            <a:r>
              <a:rPr lang="en-US" sz="2400">
                <a:solidFill>
                  <a:schemeClr val="accent3"/>
                </a:solidFill>
              </a:rPr>
              <a:t>(Palamar, 2021)</a:t>
            </a:r>
            <a:endParaRPr sz="2400">
              <a:solidFill>
                <a:schemeClr val="accent3"/>
              </a:solidFill>
            </a:endParaRPr>
          </a:p>
          <a:p>
            <a:pPr indent="0" lvl="0" marL="457200" rtl="0" algn="l">
              <a:lnSpc>
                <a:spcPct val="115000"/>
              </a:lnSpc>
              <a:spcBef>
                <a:spcPts val="1200"/>
              </a:spcBef>
              <a:spcAft>
                <a:spcPts val="0"/>
              </a:spcAft>
              <a:buNone/>
            </a:pPr>
            <a:r>
              <a:t/>
            </a:r>
            <a:endParaRPr sz="2400">
              <a:solidFill>
                <a:schemeClr val="accent3"/>
              </a:solidFill>
            </a:endParaRPr>
          </a:p>
          <a:p>
            <a:pPr indent="-381000" lvl="0" marL="457200" rtl="0" algn="l">
              <a:lnSpc>
                <a:spcPct val="115000"/>
              </a:lnSpc>
              <a:spcBef>
                <a:spcPts val="1200"/>
              </a:spcBef>
              <a:spcAft>
                <a:spcPts val="0"/>
              </a:spcAft>
              <a:buClr>
                <a:schemeClr val="accent3"/>
              </a:buClr>
              <a:buSzPts val="2400"/>
              <a:buChar char="-"/>
            </a:pPr>
            <a:r>
              <a:rPr lang="en-US" sz="2400">
                <a:solidFill>
                  <a:schemeClr val="accent3"/>
                </a:solidFill>
              </a:rPr>
              <a:t>Limited data, but addiction seems to be rare</a:t>
            </a:r>
            <a:endParaRPr sz="2400">
              <a:solidFill>
                <a:schemeClr val="accent3"/>
              </a:solidFill>
            </a:endParaRPr>
          </a:p>
          <a:p>
            <a:pPr indent="0" lvl="0" marL="457200" rtl="0" algn="l">
              <a:lnSpc>
                <a:spcPct val="115000"/>
              </a:lnSpc>
              <a:spcBef>
                <a:spcPts val="1200"/>
              </a:spcBef>
              <a:spcAft>
                <a:spcPts val="0"/>
              </a:spcAft>
              <a:buNone/>
            </a:pPr>
            <a:r>
              <a:t/>
            </a:r>
            <a:endParaRPr sz="2400">
              <a:solidFill>
                <a:schemeClr val="accent3"/>
              </a:solidFill>
            </a:endParaRPr>
          </a:p>
          <a:p>
            <a:pPr indent="-381000" lvl="0" marL="457200" rtl="0" algn="l">
              <a:lnSpc>
                <a:spcPct val="115000"/>
              </a:lnSpc>
              <a:spcBef>
                <a:spcPts val="1200"/>
              </a:spcBef>
              <a:spcAft>
                <a:spcPts val="0"/>
              </a:spcAft>
              <a:buClr>
                <a:schemeClr val="accent3"/>
              </a:buClr>
              <a:buSzPts val="2400"/>
              <a:buChar char="-"/>
            </a:pPr>
            <a:r>
              <a:rPr lang="en-US" sz="2400">
                <a:solidFill>
                  <a:schemeClr val="accent3"/>
                </a:solidFill>
              </a:rPr>
              <a:t>Use most common among gay men</a:t>
            </a:r>
            <a:endParaRPr sz="2400">
              <a:solidFill>
                <a:schemeClr val="accent3"/>
              </a:solidFill>
            </a:endParaRPr>
          </a:p>
          <a:p>
            <a:pPr indent="-381000" lvl="1" marL="914400" rtl="0" algn="l">
              <a:lnSpc>
                <a:spcPct val="115000"/>
              </a:lnSpc>
              <a:spcBef>
                <a:spcPts val="1200"/>
              </a:spcBef>
              <a:spcAft>
                <a:spcPts val="0"/>
              </a:spcAft>
              <a:buClr>
                <a:schemeClr val="accent3"/>
              </a:buClr>
              <a:buSzPts val="2400"/>
              <a:buChar char="-"/>
            </a:pPr>
            <a:r>
              <a:rPr lang="en-US" sz="2400">
                <a:solidFill>
                  <a:schemeClr val="accent3"/>
                </a:solidFill>
              </a:rPr>
              <a:t>prev in last year ~ 0.13% in gen pop vs 1.15% among gay men (Yockey, 2022)</a:t>
            </a:r>
            <a:endParaRPr sz="2400">
              <a:solidFill>
                <a:schemeClr val="accent3"/>
              </a:solidFill>
            </a:endParaRPr>
          </a:p>
          <a:p>
            <a:pPr indent="-381000" lvl="1" marL="914400" rtl="0" algn="l">
              <a:lnSpc>
                <a:spcPct val="115000"/>
              </a:lnSpc>
              <a:spcBef>
                <a:spcPts val="1200"/>
              </a:spcBef>
              <a:spcAft>
                <a:spcPts val="0"/>
              </a:spcAft>
              <a:buClr>
                <a:schemeClr val="accent3"/>
              </a:buClr>
              <a:buSzPts val="2400"/>
              <a:buChar char="-"/>
            </a:pPr>
            <a:r>
              <a:rPr lang="en-US" sz="2400">
                <a:solidFill>
                  <a:schemeClr val="accent3"/>
                </a:solidFill>
              </a:rPr>
              <a:t>must</a:t>
            </a:r>
            <a:r>
              <a:rPr lang="en-US" sz="2400">
                <a:solidFill>
                  <a:schemeClr val="accent3"/>
                </a:solidFill>
              </a:rPr>
              <a:t> educate ourselves on this topic to provide quality care for LGBTQ pts</a:t>
            </a:r>
            <a:endParaRPr sz="2400">
              <a:solidFill>
                <a:schemeClr val="accent3"/>
              </a:solidFill>
            </a:endParaRPr>
          </a:p>
          <a:p>
            <a:pPr indent="0" lvl="0" marL="914400" rtl="0" algn="l">
              <a:lnSpc>
                <a:spcPct val="115000"/>
              </a:lnSpc>
              <a:spcBef>
                <a:spcPts val="1200"/>
              </a:spcBef>
              <a:spcAft>
                <a:spcPts val="0"/>
              </a:spcAft>
              <a:buNone/>
            </a:pPr>
            <a:r>
              <a:t/>
            </a:r>
            <a:endParaRPr sz="2400">
              <a:solidFill>
                <a:schemeClr val="accent3"/>
              </a:solidFill>
            </a:endParaRPr>
          </a:p>
          <a:p>
            <a:pPr indent="-381000" lvl="0" marL="457200" rtl="0" algn="l">
              <a:lnSpc>
                <a:spcPct val="115000"/>
              </a:lnSpc>
              <a:spcBef>
                <a:spcPts val="1200"/>
              </a:spcBef>
              <a:spcAft>
                <a:spcPts val="0"/>
              </a:spcAft>
              <a:buClr>
                <a:schemeClr val="accent3"/>
              </a:buClr>
              <a:buSzPts val="2400"/>
              <a:buChar char="-"/>
            </a:pPr>
            <a:r>
              <a:rPr lang="en-US" sz="2400">
                <a:solidFill>
                  <a:schemeClr val="accent3"/>
                </a:solidFill>
              </a:rPr>
              <a:t>K</a:t>
            </a:r>
            <a:r>
              <a:rPr lang="en-US" sz="2400">
                <a:solidFill>
                  <a:schemeClr val="accent3"/>
                </a:solidFill>
              </a:rPr>
              <a:t>etamine use may be increasing among other vulnerable groups</a:t>
            </a:r>
            <a:endParaRPr sz="2400">
              <a:solidFill>
                <a:schemeClr val="accent3"/>
              </a:solidFill>
            </a:endParaRPr>
          </a:p>
          <a:p>
            <a:pPr indent="0" lvl="0" marL="0" rtl="0" algn="l">
              <a:lnSpc>
                <a:spcPct val="115000"/>
              </a:lnSpc>
              <a:spcBef>
                <a:spcPts val="1200"/>
              </a:spcBef>
              <a:spcAft>
                <a:spcPts val="0"/>
              </a:spcAft>
              <a:buNone/>
            </a:pPr>
            <a:r>
              <a:t/>
            </a:r>
            <a:endParaRPr sz="2400">
              <a:solidFill>
                <a:schemeClr val="accent3"/>
              </a:solidFill>
            </a:endParaRPr>
          </a:p>
          <a:p>
            <a:pPr indent="0" lvl="0" marL="0" rtl="0" algn="l">
              <a:lnSpc>
                <a:spcPct val="115000"/>
              </a:lnSpc>
              <a:spcBef>
                <a:spcPts val="1200"/>
              </a:spcBef>
              <a:spcAft>
                <a:spcPts val="0"/>
              </a:spcAft>
              <a:buNone/>
            </a:pPr>
            <a:r>
              <a:t/>
            </a:r>
            <a:endParaRPr sz="2400">
              <a:solidFill>
                <a:schemeClr val="accent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44" name="Shape 144"/>
        <p:cNvGrpSpPr/>
        <p:nvPr/>
      </p:nvGrpSpPr>
      <p:grpSpPr>
        <a:xfrm>
          <a:off x="0" y="0"/>
          <a:ext cx="0" cy="0"/>
          <a:chOff x="0" y="0"/>
          <a:chExt cx="0" cy="0"/>
        </a:xfrm>
      </p:grpSpPr>
      <p:sp>
        <p:nvSpPr>
          <p:cNvPr id="145" name="Google Shape;145;g161b06e1c20_0_45"/>
          <p:cNvSpPr txBox="1"/>
          <p:nvPr>
            <p:ph type="title"/>
          </p:nvPr>
        </p:nvSpPr>
        <p:spPr>
          <a:xfrm>
            <a:off x="592650" y="242475"/>
            <a:ext cx="11202900" cy="1019700"/>
          </a:xfrm>
          <a:prstGeom prst="rect">
            <a:avLst/>
          </a:prstGeom>
          <a:solidFill>
            <a:srgbClr val="FFFFFF"/>
          </a:solidFill>
          <a:ln cap="sq" cmpd="sng" w="31750">
            <a:solidFill>
              <a:schemeClr val="accent3"/>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SzPts val="1800"/>
              <a:buNone/>
            </a:pPr>
            <a:r>
              <a:rPr lang="en-US">
                <a:solidFill>
                  <a:schemeClr val="accent3"/>
                </a:solidFill>
              </a:rPr>
              <a:t>CASE PRESENTATION</a:t>
            </a:r>
            <a:endParaRPr>
              <a:solidFill>
                <a:schemeClr val="accent3"/>
              </a:solidFill>
            </a:endParaRPr>
          </a:p>
        </p:txBody>
      </p:sp>
      <p:sp>
        <p:nvSpPr>
          <p:cNvPr id="146" name="Google Shape;146;g161b06e1c20_0_45"/>
          <p:cNvSpPr txBox="1"/>
          <p:nvPr/>
        </p:nvSpPr>
        <p:spPr>
          <a:xfrm>
            <a:off x="543975" y="1768850"/>
            <a:ext cx="11177100" cy="4617600"/>
          </a:xfrm>
          <a:prstGeom prst="rect">
            <a:avLst/>
          </a:prstGeom>
          <a:solidFill>
            <a:srgbClr val="F2F2F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accent3"/>
                </a:solidFill>
                <a:latin typeface="Gill Sans"/>
                <a:ea typeface="Gill Sans"/>
                <a:cs typeface="Gill Sans"/>
                <a:sym typeface="Gill Sans"/>
              </a:rPr>
              <a:t>ID</a:t>
            </a:r>
            <a:r>
              <a:rPr b="1" i="0" lang="en-US" sz="2400" u="none" cap="none" strike="noStrike">
                <a:solidFill>
                  <a:schemeClr val="accent3"/>
                </a:solidFill>
                <a:latin typeface="Gill Sans"/>
                <a:ea typeface="Gill Sans"/>
                <a:cs typeface="Gill Sans"/>
                <a:sym typeface="Gill Sans"/>
              </a:rPr>
              <a:t>: </a:t>
            </a:r>
            <a:r>
              <a:rPr b="0" i="0" lang="en-US" sz="2400" u="none" cap="none" strike="noStrike">
                <a:solidFill>
                  <a:schemeClr val="accent3"/>
                </a:solidFill>
                <a:latin typeface="Gill Sans"/>
                <a:ea typeface="Gill Sans"/>
                <a:cs typeface="Gill Sans"/>
                <a:sym typeface="Gill Sans"/>
              </a:rPr>
              <a:t>32 year-old woman presents for assistance with ketamine cessation.</a:t>
            </a:r>
            <a:endParaRPr b="0" i="0" sz="24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accent3"/>
                </a:solidFill>
                <a:latin typeface="Gill Sans"/>
                <a:ea typeface="Gill Sans"/>
                <a:cs typeface="Gill Sans"/>
                <a:sym typeface="Gill Sans"/>
              </a:rPr>
              <a:t>PMHx: </a:t>
            </a:r>
            <a:r>
              <a:rPr b="0" i="0" lang="en-US" sz="2400" u="none" cap="none" strike="noStrike">
                <a:solidFill>
                  <a:schemeClr val="accent3"/>
                </a:solidFill>
                <a:latin typeface="Gill Sans"/>
                <a:ea typeface="Gill Sans"/>
                <a:cs typeface="Gill Sans"/>
                <a:sym typeface="Gill Sans"/>
              </a:rPr>
              <a:t>anxiety, depression, PTSD, chronic abdominal pain, recurrent UTI</a:t>
            </a:r>
            <a:endParaRPr b="0" i="0" sz="24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accent3"/>
                </a:solidFill>
                <a:latin typeface="Gill Sans"/>
                <a:ea typeface="Gill Sans"/>
                <a:cs typeface="Gill Sans"/>
                <a:sym typeface="Gill Sans"/>
              </a:rPr>
              <a:t>Meds/treatment:</a:t>
            </a:r>
            <a:r>
              <a:rPr b="0" i="0" lang="en-US" sz="2400" u="none" cap="none" strike="noStrike">
                <a:solidFill>
                  <a:schemeClr val="accent3"/>
                </a:solidFill>
                <a:latin typeface="Gill Sans"/>
                <a:ea typeface="Gill Sans"/>
                <a:cs typeface="Gill Sans"/>
                <a:sym typeface="Gill Sans"/>
              </a:rPr>
              <a:t> lorazepam 0.5 mg TID PRN</a:t>
            </a:r>
            <a:endParaRPr b="0" i="0" sz="24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accent3"/>
                </a:solidFill>
                <a:latin typeface="Gill Sans"/>
                <a:ea typeface="Gill Sans"/>
                <a:cs typeface="Gill Sans"/>
                <a:sym typeface="Gill Sans"/>
              </a:rPr>
              <a:t>Substance use: </a:t>
            </a:r>
            <a:r>
              <a:rPr lang="en-US" sz="2400">
                <a:solidFill>
                  <a:schemeClr val="accent3"/>
                </a:solidFill>
                <a:latin typeface="Gill Sans"/>
                <a:ea typeface="Gill Sans"/>
                <a:cs typeface="Gill Sans"/>
                <a:sym typeface="Gill Sans"/>
              </a:rPr>
              <a:t>daily </a:t>
            </a:r>
            <a:r>
              <a:rPr b="0" i="0" lang="en-US" sz="2400" u="none" cap="none" strike="noStrike">
                <a:solidFill>
                  <a:schemeClr val="accent3"/>
                </a:solidFill>
                <a:latin typeface="Gill Sans"/>
                <a:ea typeface="Gill Sans"/>
                <a:cs typeface="Gill Sans"/>
                <a:sym typeface="Gill Sans"/>
              </a:rPr>
              <a:t>IN ketamine daily, occasional EtOH and stim</a:t>
            </a:r>
            <a:r>
              <a:rPr lang="en-US" sz="2400">
                <a:solidFill>
                  <a:schemeClr val="accent3"/>
                </a:solidFill>
                <a:latin typeface="Gill Sans"/>
                <a:ea typeface="Gill Sans"/>
                <a:cs typeface="Gill Sans"/>
                <a:sym typeface="Gill Sans"/>
              </a:rPr>
              <a:t> </a:t>
            </a:r>
            <a:r>
              <a:rPr b="0" i="0" lang="en-US" sz="2400" u="none" cap="none" strike="noStrike">
                <a:solidFill>
                  <a:schemeClr val="accent3"/>
                </a:solidFill>
                <a:latin typeface="Gill Sans"/>
                <a:ea typeface="Gill Sans"/>
                <a:cs typeface="Gill Sans"/>
                <a:sym typeface="Gill Sans"/>
              </a:rPr>
              <a:t>use</a:t>
            </a:r>
            <a:endParaRPr b="0" i="0" sz="24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accent3"/>
                </a:solidFill>
                <a:latin typeface="Gill Sans"/>
                <a:ea typeface="Gill Sans"/>
                <a:cs typeface="Gill Sans"/>
                <a:sym typeface="Gill Sans"/>
              </a:rPr>
              <a:t>Social Hx: </a:t>
            </a:r>
            <a:r>
              <a:rPr b="0" i="0" lang="en-US" sz="2400" u="none" cap="none" strike="noStrike">
                <a:solidFill>
                  <a:schemeClr val="accent3"/>
                </a:solidFill>
                <a:latin typeface="Gill Sans"/>
                <a:ea typeface="Gill Sans"/>
                <a:cs typeface="Gill Sans"/>
                <a:sym typeface="Gill Sans"/>
              </a:rPr>
              <a:t>white, cis/het woman, </a:t>
            </a:r>
            <a:r>
              <a:rPr lang="en-US" sz="2400">
                <a:solidFill>
                  <a:schemeClr val="accent3"/>
                </a:solidFill>
                <a:latin typeface="Gill Sans"/>
                <a:ea typeface="Gill Sans"/>
                <a:cs typeface="Gill Sans"/>
                <a:sym typeface="Gill Sans"/>
              </a:rPr>
              <a:t>++</a:t>
            </a:r>
            <a:r>
              <a:rPr b="0" i="0" lang="en-US" sz="2400" u="none" cap="none" strike="noStrike">
                <a:solidFill>
                  <a:schemeClr val="accent3"/>
                </a:solidFill>
                <a:latin typeface="Gill Sans"/>
                <a:ea typeface="Gill Sans"/>
                <a:cs typeface="Gill Sans"/>
                <a:sym typeface="Gill Sans"/>
              </a:rPr>
              <a:t>trauma hx, housed</a:t>
            </a:r>
            <a:r>
              <a:rPr lang="en-US" sz="2400">
                <a:solidFill>
                  <a:schemeClr val="accent3"/>
                </a:solidFill>
                <a:latin typeface="Gill Sans"/>
                <a:ea typeface="Gill Sans"/>
                <a:cs typeface="Gill Sans"/>
                <a:sym typeface="Gill Sans"/>
              </a:rPr>
              <a:t>, </a:t>
            </a:r>
            <a:r>
              <a:rPr b="0" i="0" lang="en-US" sz="2400" u="none" cap="none" strike="noStrike">
                <a:solidFill>
                  <a:schemeClr val="accent3"/>
                </a:solidFill>
                <a:latin typeface="Gill Sans"/>
                <a:ea typeface="Gill Sans"/>
                <a:cs typeface="Gill Sans"/>
                <a:sym typeface="Gill Sans"/>
              </a:rPr>
              <a:t>loss of career → $ stress, limited social support</a:t>
            </a:r>
            <a:endParaRPr b="0" i="0" sz="24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accent3"/>
                </a:solidFill>
                <a:latin typeface="Gill Sans"/>
                <a:ea typeface="Gill Sans"/>
                <a:cs typeface="Gill Sans"/>
                <a:sym typeface="Gill Sans"/>
              </a:rPr>
              <a:t>Exam: </a:t>
            </a:r>
            <a:r>
              <a:rPr b="0" i="0" lang="en-US" sz="2400" u="none" cap="none" strike="noStrike">
                <a:solidFill>
                  <a:schemeClr val="accent3"/>
                </a:solidFill>
                <a:latin typeface="Gill Sans"/>
                <a:ea typeface="Gill Sans"/>
                <a:cs typeface="Gill Sans"/>
                <a:sym typeface="Gill Sans"/>
              </a:rPr>
              <a:t>normal vitals, anxious, restless, irritable</a:t>
            </a:r>
            <a:endParaRPr b="0" i="0" sz="2400" u="none" cap="none" strike="noStrike">
              <a:solidFill>
                <a:schemeClr val="accent3"/>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51" name="Shape 151"/>
        <p:cNvGrpSpPr/>
        <p:nvPr/>
      </p:nvGrpSpPr>
      <p:grpSpPr>
        <a:xfrm>
          <a:off x="0" y="0"/>
          <a:ext cx="0" cy="0"/>
          <a:chOff x="0" y="0"/>
          <a:chExt cx="0" cy="0"/>
        </a:xfrm>
      </p:grpSpPr>
      <p:sp>
        <p:nvSpPr>
          <p:cNvPr id="152" name="Google Shape;152;g165fed1a77c_0_10"/>
          <p:cNvSpPr txBox="1"/>
          <p:nvPr>
            <p:ph type="title"/>
          </p:nvPr>
        </p:nvSpPr>
        <p:spPr>
          <a:xfrm>
            <a:off x="347325" y="242725"/>
            <a:ext cx="11480100" cy="987600"/>
          </a:xfrm>
          <a:prstGeom prst="rect">
            <a:avLst/>
          </a:prstGeom>
          <a:solidFill>
            <a:srgbClr val="FFFFFF"/>
          </a:solidFill>
          <a:ln cap="sq" cmpd="sng" w="31750">
            <a:solidFill>
              <a:schemeClr val="accent3"/>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SzPts val="1800"/>
              <a:buNone/>
            </a:pPr>
            <a:r>
              <a:rPr lang="en-US">
                <a:solidFill>
                  <a:schemeClr val="accent3"/>
                </a:solidFill>
              </a:rPr>
              <a:t>KETAMINE USE HISTORY</a:t>
            </a:r>
            <a:endParaRPr>
              <a:solidFill>
                <a:schemeClr val="accent3"/>
              </a:solidFill>
            </a:endParaRPr>
          </a:p>
        </p:txBody>
      </p:sp>
      <p:sp>
        <p:nvSpPr>
          <p:cNvPr id="153" name="Google Shape;153;g165fed1a77c_0_10"/>
          <p:cNvSpPr txBox="1"/>
          <p:nvPr>
            <p:ph idx="1" type="body"/>
          </p:nvPr>
        </p:nvSpPr>
        <p:spPr>
          <a:xfrm>
            <a:off x="386100" y="1840425"/>
            <a:ext cx="11441400" cy="4935900"/>
          </a:xfrm>
          <a:prstGeom prst="rect">
            <a:avLst/>
          </a:prstGeom>
          <a:solidFill>
            <a:srgbClr val="F2F2F2"/>
          </a:solid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chemeClr val="accent3"/>
              </a:buClr>
              <a:buSzPts val="2400"/>
              <a:buChar char="-"/>
            </a:pPr>
            <a:r>
              <a:rPr lang="en-US" sz="2400">
                <a:solidFill>
                  <a:schemeClr val="accent3"/>
                </a:solidFill>
              </a:rPr>
              <a:t>Began with casual use</a:t>
            </a:r>
            <a:r>
              <a:rPr lang="en-US" sz="2400">
                <a:solidFill>
                  <a:schemeClr val="accent3"/>
                </a:solidFill>
              </a:rPr>
              <a:t> at raves years ago</a:t>
            </a:r>
            <a:endParaRPr sz="2400">
              <a:solidFill>
                <a:schemeClr val="accent3"/>
              </a:solidFill>
            </a:endParaRPr>
          </a:p>
          <a:p>
            <a:pPr indent="0" lvl="0" marL="457200" rtl="0" algn="l">
              <a:lnSpc>
                <a:spcPct val="100000"/>
              </a:lnSpc>
              <a:spcBef>
                <a:spcPts val="0"/>
              </a:spcBef>
              <a:spcAft>
                <a:spcPts val="0"/>
              </a:spcAft>
              <a:buSzPts val="1800"/>
              <a:buNone/>
            </a:pPr>
            <a:r>
              <a:t/>
            </a:r>
            <a:endParaRPr sz="2400">
              <a:solidFill>
                <a:schemeClr val="accent3"/>
              </a:solidFill>
            </a:endParaRPr>
          </a:p>
          <a:p>
            <a:pPr indent="-381000" lvl="0" marL="457200" rtl="0" algn="l">
              <a:lnSpc>
                <a:spcPct val="100000"/>
              </a:lnSpc>
              <a:spcBef>
                <a:spcPts val="0"/>
              </a:spcBef>
              <a:spcAft>
                <a:spcPts val="0"/>
              </a:spcAft>
              <a:buClr>
                <a:schemeClr val="accent3"/>
              </a:buClr>
              <a:buSzPts val="2400"/>
              <a:buChar char="-"/>
            </a:pPr>
            <a:r>
              <a:rPr lang="en-US" sz="2400">
                <a:solidFill>
                  <a:schemeClr val="accent3"/>
                </a:solidFill>
              </a:rPr>
              <a:t>Use escalated following trauma, using daily for 9 months, 5-8g IN, occasionally </a:t>
            </a:r>
            <a:r>
              <a:rPr lang="en-US" sz="2400">
                <a:solidFill>
                  <a:schemeClr val="accent3"/>
                </a:solidFill>
                <a:extLst>
                  <a:ext uri="http://customooxmlschemas.google.com/">
                    <go:slidesCustomData xmlns:go="http://customooxmlschemas.google.com/" textRoundtripDataId="0"/>
                  </a:ext>
                </a:extLst>
              </a:rPr>
              <a:t>PR</a:t>
            </a:r>
            <a:endParaRPr sz="2400">
              <a:solidFill>
                <a:schemeClr val="accent3"/>
              </a:solidFill>
            </a:endParaRPr>
          </a:p>
          <a:p>
            <a:pPr indent="0" lvl="0" marL="457200" rtl="0" algn="l">
              <a:lnSpc>
                <a:spcPct val="100000"/>
              </a:lnSpc>
              <a:spcBef>
                <a:spcPts val="0"/>
              </a:spcBef>
              <a:spcAft>
                <a:spcPts val="0"/>
              </a:spcAft>
              <a:buSzPts val="1800"/>
              <a:buNone/>
            </a:pPr>
            <a:r>
              <a:t/>
            </a:r>
            <a:endParaRPr sz="2400">
              <a:solidFill>
                <a:schemeClr val="accent3"/>
              </a:solidFill>
            </a:endParaRPr>
          </a:p>
          <a:p>
            <a:pPr indent="-381000" lvl="0" marL="457200" rtl="0" algn="l">
              <a:lnSpc>
                <a:spcPct val="100000"/>
              </a:lnSpc>
              <a:spcBef>
                <a:spcPts val="0"/>
              </a:spcBef>
              <a:spcAft>
                <a:spcPts val="0"/>
              </a:spcAft>
              <a:buClr>
                <a:schemeClr val="accent3"/>
              </a:buClr>
              <a:buSzPts val="2400"/>
              <a:buChar char="-"/>
            </a:pPr>
            <a:r>
              <a:rPr lang="en-US" sz="2400">
                <a:solidFill>
                  <a:schemeClr val="accent3"/>
                </a:solidFill>
              </a:rPr>
              <a:t>Driven by desire to dissociate from psychological distress, also relief for chronic abdominal pain</a:t>
            </a:r>
            <a:endParaRPr sz="2400">
              <a:solidFill>
                <a:schemeClr val="accent3"/>
              </a:solidFill>
            </a:endParaRPr>
          </a:p>
          <a:p>
            <a:pPr indent="0" lvl="0" marL="457200" rtl="0" algn="l">
              <a:lnSpc>
                <a:spcPct val="100000"/>
              </a:lnSpc>
              <a:spcBef>
                <a:spcPts val="0"/>
              </a:spcBef>
              <a:spcAft>
                <a:spcPts val="0"/>
              </a:spcAft>
              <a:buSzPts val="1800"/>
              <a:buNone/>
            </a:pPr>
            <a:r>
              <a:t/>
            </a:r>
            <a:endParaRPr sz="2400">
              <a:solidFill>
                <a:schemeClr val="accent3"/>
              </a:solidFill>
            </a:endParaRPr>
          </a:p>
          <a:p>
            <a:pPr indent="-381000" lvl="0" marL="457200" rtl="0" algn="l">
              <a:lnSpc>
                <a:spcPct val="100000"/>
              </a:lnSpc>
              <a:spcBef>
                <a:spcPts val="0"/>
              </a:spcBef>
              <a:spcAft>
                <a:spcPts val="0"/>
              </a:spcAft>
              <a:buClr>
                <a:schemeClr val="accent3"/>
              </a:buClr>
              <a:buSzPts val="2400"/>
              <a:buChar char="-"/>
            </a:pPr>
            <a:r>
              <a:rPr lang="en-US" sz="2400">
                <a:solidFill>
                  <a:schemeClr val="accent3"/>
                </a:solidFill>
              </a:rPr>
              <a:t>Use exacerbated financial stress, interfering with daily life</a:t>
            </a:r>
            <a:endParaRPr sz="2400">
              <a:solidFill>
                <a:schemeClr val="accent3"/>
              </a:solidFill>
            </a:endParaRPr>
          </a:p>
          <a:p>
            <a:pPr indent="0" lvl="0" marL="457200" rtl="0" algn="l">
              <a:lnSpc>
                <a:spcPct val="100000"/>
              </a:lnSpc>
              <a:spcBef>
                <a:spcPts val="0"/>
              </a:spcBef>
              <a:spcAft>
                <a:spcPts val="0"/>
              </a:spcAft>
              <a:buSzPts val="1800"/>
              <a:buNone/>
            </a:pPr>
            <a:r>
              <a:t/>
            </a:r>
            <a:endParaRPr sz="2400">
              <a:solidFill>
                <a:schemeClr val="accent3"/>
              </a:solidFill>
            </a:endParaRPr>
          </a:p>
          <a:p>
            <a:pPr indent="-381000" lvl="0" marL="457200" rtl="0" algn="l">
              <a:lnSpc>
                <a:spcPct val="100000"/>
              </a:lnSpc>
              <a:spcBef>
                <a:spcPts val="0"/>
              </a:spcBef>
              <a:spcAft>
                <a:spcPts val="0"/>
              </a:spcAft>
              <a:buClr>
                <a:schemeClr val="accent3"/>
              </a:buClr>
              <a:buSzPts val="2400"/>
              <a:buChar char="-"/>
            </a:pPr>
            <a:r>
              <a:rPr lang="en-US" sz="2400">
                <a:solidFill>
                  <a:schemeClr val="accent3"/>
                </a:solidFill>
              </a:rPr>
              <a:t>Unable to stop on own; severe cravings, insomnia, worsening mood/PTSD </a:t>
            </a:r>
            <a:endParaRPr sz="2400">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58" name="Shape 158"/>
        <p:cNvGrpSpPr/>
        <p:nvPr/>
      </p:nvGrpSpPr>
      <p:grpSpPr>
        <a:xfrm>
          <a:off x="0" y="0"/>
          <a:ext cx="0" cy="0"/>
          <a:chOff x="0" y="0"/>
          <a:chExt cx="0" cy="0"/>
        </a:xfrm>
      </p:grpSpPr>
      <p:sp>
        <p:nvSpPr>
          <p:cNvPr id="159" name="Google Shape;159;g1293622b5c0_0_11"/>
          <p:cNvSpPr txBox="1"/>
          <p:nvPr/>
        </p:nvSpPr>
        <p:spPr>
          <a:xfrm>
            <a:off x="58375" y="6450325"/>
            <a:ext cx="4724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200"/>
              <a:buFont typeface="Arial"/>
              <a:buNone/>
            </a:pPr>
            <a:r>
              <a:rPr b="0" i="0" lang="en-US" sz="1000" u="none" cap="none" strike="noStrike">
                <a:solidFill>
                  <a:schemeClr val="dk1"/>
                </a:solidFill>
                <a:latin typeface="Arial"/>
                <a:ea typeface="Arial"/>
                <a:cs typeface="Arial"/>
                <a:sym typeface="Arial"/>
              </a:rPr>
              <a:t>NEPTUNE Guide, 2015. </a:t>
            </a:r>
            <a:r>
              <a:rPr b="0" i="0" lang="en-US" sz="1000" u="sng" cap="none" strike="noStrike">
                <a:solidFill>
                  <a:schemeClr val="hlink"/>
                </a:solidFill>
                <a:latin typeface="Arial"/>
                <a:ea typeface="Arial"/>
                <a:cs typeface="Arial"/>
                <a:sym typeface="Arial"/>
                <a:hlinkClick r:id="rId3"/>
              </a:rPr>
              <a:t>http://neptune-clinical-guidance.co.uk/</a:t>
            </a:r>
            <a:r>
              <a:rPr b="0" i="0" lang="en-US"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p:txBody>
      </p:sp>
      <p:graphicFrame>
        <p:nvGraphicFramePr>
          <p:cNvPr id="160" name="Google Shape;160;g1293622b5c0_0_11"/>
          <p:cNvGraphicFramePr/>
          <p:nvPr/>
        </p:nvGraphicFramePr>
        <p:xfrm>
          <a:off x="170613" y="136580"/>
          <a:ext cx="3000000" cy="3000000"/>
        </p:xfrm>
        <a:graphic>
          <a:graphicData uri="http://schemas.openxmlformats.org/drawingml/2006/table">
            <a:tbl>
              <a:tblPr>
                <a:noFill/>
                <a:tableStyleId>{FE56C392-FC42-496D-A525-5A5DB90D0DDC}</a:tableStyleId>
              </a:tblPr>
              <a:tblGrid>
                <a:gridCol w="3786475"/>
                <a:gridCol w="8064300"/>
              </a:tblGrid>
              <a:tr h="575100">
                <a:tc>
                  <a:txBody>
                    <a:bodyPr/>
                    <a:lstStyle/>
                    <a:p>
                      <a:pPr indent="0" lvl="0" marL="0" marR="0" rtl="0" algn="l">
                        <a:lnSpc>
                          <a:spcPct val="100000"/>
                        </a:lnSpc>
                        <a:spcBef>
                          <a:spcPts val="0"/>
                        </a:spcBef>
                        <a:spcAft>
                          <a:spcPts val="0"/>
                        </a:spcAft>
                        <a:buClr>
                          <a:srgbClr val="000000"/>
                        </a:buClr>
                        <a:buSzPts val="3600"/>
                        <a:buFont typeface="Arial"/>
                        <a:buNone/>
                      </a:pPr>
                      <a:r>
                        <a:rPr b="1" lang="en-US" sz="3600">
                          <a:solidFill>
                            <a:schemeClr val="accent3"/>
                          </a:solidFill>
                        </a:rPr>
                        <a:t>Potential harms</a:t>
                      </a:r>
                      <a:endParaRPr b="1" sz="3600" cap="none" strike="noStrike">
                        <a:solidFill>
                          <a:schemeClr val="accent3"/>
                        </a:solidFill>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Clr>
                          <a:srgbClr val="000000"/>
                        </a:buClr>
                        <a:buSzPts val="3600"/>
                        <a:buFont typeface="Arial"/>
                        <a:buNone/>
                      </a:pPr>
                      <a:r>
                        <a:rPr b="1" lang="en-US" sz="3600" u="none" cap="none" strike="noStrike">
                          <a:solidFill>
                            <a:srgbClr val="514DAA"/>
                          </a:solidFill>
                        </a:rPr>
                        <a:t>Harm reduction measures</a:t>
                      </a:r>
                      <a:endParaRPr b="1" sz="3600" u="none" cap="none" strike="noStrike">
                        <a:solidFill>
                          <a:srgbClr val="514DAA"/>
                        </a:solidFill>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rgbClr val="D9D2E9"/>
                    </a:solidFill>
                  </a:tcPr>
                </a:tc>
              </a:tr>
              <a:tr h="22270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chemeClr val="accent3"/>
                          </a:solidFill>
                          <a:latin typeface="Gill Sans"/>
                          <a:ea typeface="Gill Sans"/>
                          <a:cs typeface="Gill Sans"/>
                          <a:sym typeface="Gill Sans"/>
                        </a:rPr>
                        <a:t>Increased r</a:t>
                      </a:r>
                      <a:r>
                        <a:rPr lang="en-US" sz="2400" u="none" cap="none" strike="noStrike">
                          <a:solidFill>
                            <a:schemeClr val="accent3"/>
                          </a:solidFill>
                          <a:latin typeface="Gill Sans"/>
                          <a:ea typeface="Gill Sans"/>
                          <a:cs typeface="Gill Sans"/>
                          <a:sym typeface="Gill Sans"/>
                        </a:rPr>
                        <a:t>isk of </a:t>
                      </a:r>
                      <a:r>
                        <a:rPr b="1" lang="en-US" sz="2400" u="none" cap="none" strike="noStrike">
                          <a:solidFill>
                            <a:schemeClr val="accent3"/>
                          </a:solidFill>
                          <a:latin typeface="Gill Sans"/>
                          <a:ea typeface="Gill Sans"/>
                          <a:cs typeface="Gill Sans"/>
                          <a:sym typeface="Gill Sans"/>
                        </a:rPr>
                        <a:t>accident and injury </a:t>
                      </a:r>
                      <a:endParaRPr b="1" sz="2400" u="none" cap="none" strike="noStrike">
                        <a:solidFill>
                          <a:schemeClr val="accent3"/>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accent3"/>
                        </a:solidFill>
                        <a:latin typeface="Gill Sans"/>
                        <a:ea typeface="Gill Sans"/>
                        <a:cs typeface="Gill Sans"/>
                        <a:sym typeface="Gill Sans"/>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solidFill>
                            <a:srgbClr val="514DAA"/>
                          </a:solidFill>
                          <a:latin typeface="Gill Sans"/>
                          <a:ea typeface="Gill Sans"/>
                          <a:cs typeface="Gill Sans"/>
                          <a:sym typeface="Gill Sans"/>
                        </a:rPr>
                        <a:t>Inquire </a:t>
                      </a:r>
                      <a:r>
                        <a:rPr lang="en-US" sz="2400" u="none" cap="none" strike="noStrike">
                          <a:solidFill>
                            <a:srgbClr val="514DAA"/>
                          </a:solidFill>
                          <a:latin typeface="Gill Sans"/>
                          <a:ea typeface="Gill Sans"/>
                          <a:cs typeface="Gill Sans"/>
                          <a:sym typeface="Gill Sans"/>
                        </a:rPr>
                        <a:t>about </a:t>
                      </a:r>
                      <a:r>
                        <a:rPr b="1" lang="en-US" sz="2400" u="none" cap="none" strike="noStrike">
                          <a:solidFill>
                            <a:srgbClr val="514DAA"/>
                          </a:solidFill>
                          <a:latin typeface="Gill Sans"/>
                          <a:ea typeface="Gill Sans"/>
                          <a:cs typeface="Gill Sans"/>
                          <a:sym typeface="Gill Sans"/>
                        </a:rPr>
                        <a:t>situational safety</a:t>
                      </a:r>
                      <a:endParaRPr b="1" sz="2400" u="none" cap="none" strike="noStrike">
                        <a:solidFill>
                          <a:srgbClr val="514DAA"/>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rgbClr val="514DAA"/>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lang="en-US" sz="2400" u="none" cap="none" strike="noStrike">
                          <a:solidFill>
                            <a:srgbClr val="514DAA"/>
                          </a:solidFill>
                          <a:latin typeface="Gill Sans"/>
                          <a:ea typeface="Gill Sans"/>
                          <a:cs typeface="Gill Sans"/>
                          <a:sym typeface="Gill Sans"/>
                        </a:rPr>
                        <a:t>Discuss unique risks</a:t>
                      </a:r>
                      <a:r>
                        <a:rPr lang="en-US" sz="2400" u="none" cap="none" strike="noStrike">
                          <a:solidFill>
                            <a:srgbClr val="514DAA"/>
                          </a:solidFill>
                          <a:latin typeface="Gill Sans"/>
                          <a:ea typeface="Gill Sans"/>
                          <a:cs typeface="Gill Sans"/>
                          <a:sym typeface="Gill Sans"/>
                        </a:rPr>
                        <a:t> due to changes in </a:t>
                      </a:r>
                      <a:r>
                        <a:rPr b="1" lang="en-US" sz="2400" u="none" cap="none" strike="noStrike">
                          <a:solidFill>
                            <a:srgbClr val="514DAA"/>
                          </a:solidFill>
                          <a:latin typeface="Gill Sans"/>
                          <a:ea typeface="Gill Sans"/>
                          <a:cs typeface="Gill Sans"/>
                          <a:sym typeface="Gill Sans"/>
                        </a:rPr>
                        <a:t>perception</a:t>
                      </a:r>
                      <a:r>
                        <a:rPr lang="en-US" sz="2400" u="none" cap="none" strike="noStrike">
                          <a:solidFill>
                            <a:srgbClr val="514DAA"/>
                          </a:solidFill>
                          <a:latin typeface="Gill Sans"/>
                          <a:ea typeface="Gill Sans"/>
                          <a:cs typeface="Gill Sans"/>
                          <a:sym typeface="Gill Sans"/>
                        </a:rPr>
                        <a:t>, </a:t>
                      </a:r>
                      <a:r>
                        <a:rPr b="1" lang="en-US" sz="2400" u="none" cap="none" strike="noStrike">
                          <a:solidFill>
                            <a:srgbClr val="514DAA"/>
                          </a:solidFill>
                          <a:latin typeface="Gill Sans"/>
                          <a:ea typeface="Gill Sans"/>
                          <a:cs typeface="Gill Sans"/>
                          <a:sym typeface="Gill Sans"/>
                        </a:rPr>
                        <a:t>anesthetic</a:t>
                      </a:r>
                      <a:r>
                        <a:rPr lang="en-US" sz="2400" u="none" cap="none" strike="noStrike">
                          <a:solidFill>
                            <a:srgbClr val="514DAA"/>
                          </a:solidFill>
                          <a:latin typeface="Gill Sans"/>
                          <a:ea typeface="Gill Sans"/>
                          <a:cs typeface="Gill Sans"/>
                          <a:sym typeface="Gill Sans"/>
                        </a:rPr>
                        <a:t> effects, </a:t>
                      </a:r>
                      <a:r>
                        <a:rPr b="1" lang="en-US" sz="2400" u="none" cap="none" strike="noStrike">
                          <a:solidFill>
                            <a:srgbClr val="514DAA"/>
                          </a:solidFill>
                          <a:latin typeface="Gill Sans"/>
                          <a:ea typeface="Gill Sans"/>
                          <a:cs typeface="Gill Sans"/>
                          <a:sym typeface="Gill Sans"/>
                        </a:rPr>
                        <a:t>dissociation</a:t>
                      </a:r>
                      <a:r>
                        <a:rPr lang="en-US" sz="2400" u="none" cap="none" strike="noStrike">
                          <a:solidFill>
                            <a:srgbClr val="514DAA"/>
                          </a:solidFill>
                          <a:latin typeface="Gill Sans"/>
                          <a:ea typeface="Gill Sans"/>
                          <a:cs typeface="Gill Sans"/>
                          <a:sym typeface="Gill Sans"/>
                        </a:rPr>
                        <a:t> and </a:t>
                      </a:r>
                      <a:r>
                        <a:rPr b="1" lang="en-US" sz="2400" u="none" cap="none" strike="noStrike">
                          <a:solidFill>
                            <a:srgbClr val="514DAA"/>
                          </a:solidFill>
                          <a:latin typeface="Gill Sans"/>
                          <a:ea typeface="Gill Sans"/>
                          <a:cs typeface="Gill Sans"/>
                          <a:sym typeface="Gill Sans"/>
                        </a:rPr>
                        <a:t>physical impairment </a:t>
                      </a:r>
                      <a:endParaRPr b="1" sz="2400" u="none" cap="none" strike="noStrike">
                        <a:solidFill>
                          <a:srgbClr val="514DAA"/>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rgbClr val="514DAA"/>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Arial"/>
                        <a:buNone/>
                      </a:pPr>
                      <a:r>
                        <a:rPr b="1" lang="en-US" sz="2400" u="none" cap="none" strike="noStrike">
                          <a:solidFill>
                            <a:srgbClr val="514DAA"/>
                          </a:solidFill>
                          <a:latin typeface="Gill Sans"/>
                          <a:ea typeface="Gill Sans"/>
                          <a:cs typeface="Gill Sans"/>
                          <a:sym typeface="Gill Sans"/>
                        </a:rPr>
                        <a:t>Strategize with pt </a:t>
                      </a:r>
                      <a:r>
                        <a:rPr lang="en-US" sz="2400" u="none" cap="none" strike="noStrike">
                          <a:solidFill>
                            <a:srgbClr val="514DAA"/>
                          </a:solidFill>
                          <a:latin typeface="Gill Sans"/>
                          <a:ea typeface="Gill Sans"/>
                          <a:cs typeface="Gill Sans"/>
                          <a:sym typeface="Gill Sans"/>
                        </a:rPr>
                        <a:t>for how to mitigate risk</a:t>
                      </a:r>
                      <a:endParaRPr b="1" sz="1800" u="none" cap="none" strike="noStrike">
                        <a:solidFill>
                          <a:srgbClr val="514DAA"/>
                        </a:solidFill>
                        <a:latin typeface="Gill Sans"/>
                        <a:ea typeface="Gill Sans"/>
                        <a:cs typeface="Gill Sans"/>
                        <a:sym typeface="Gill Sans"/>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rgbClr val="D9D2E9"/>
                    </a:solidFill>
                  </a:tcPr>
                </a:tc>
              </a:tr>
              <a:tr h="13097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chemeClr val="accent3"/>
                          </a:solidFill>
                        </a:rPr>
                        <a:t>Increased risk of </a:t>
                      </a:r>
                      <a:r>
                        <a:rPr b="1" lang="en-US" sz="2400" u="none" cap="none" strike="noStrike">
                          <a:solidFill>
                            <a:schemeClr val="accent3"/>
                          </a:solidFill>
                        </a:rPr>
                        <a:t>STI</a:t>
                      </a:r>
                      <a:endParaRPr b="1" sz="2400" u="none" cap="none" strike="noStrike">
                        <a:solidFill>
                          <a:schemeClr val="accent3"/>
                        </a:solidFill>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solidFill>
                            <a:srgbClr val="514DAA"/>
                          </a:solidFill>
                          <a:latin typeface="Gill Sans"/>
                          <a:ea typeface="Gill Sans"/>
                          <a:cs typeface="Gill Sans"/>
                          <a:sym typeface="Gill Sans"/>
                        </a:rPr>
                        <a:t>Inquire</a:t>
                      </a:r>
                      <a:r>
                        <a:rPr lang="en-US" sz="2400" u="none" cap="none" strike="noStrike">
                          <a:solidFill>
                            <a:srgbClr val="514DAA"/>
                          </a:solidFill>
                          <a:latin typeface="Gill Sans"/>
                          <a:ea typeface="Gill Sans"/>
                          <a:cs typeface="Gill Sans"/>
                          <a:sym typeface="Gill Sans"/>
                        </a:rPr>
                        <a:t> about sexual practices/chemsex </a:t>
                      </a:r>
                      <a:endParaRPr sz="2400" u="none" cap="none" strike="noStrike">
                        <a:solidFill>
                          <a:srgbClr val="514DAA"/>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t/>
                      </a:r>
                      <a:endParaRPr i="1" sz="1600" u="none" cap="none" strike="noStrike">
                        <a:solidFill>
                          <a:srgbClr val="514DAA"/>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Arial"/>
                        <a:buNone/>
                      </a:pPr>
                      <a:r>
                        <a:rPr lang="en-US" sz="2400" u="none" cap="none" strike="noStrike">
                          <a:solidFill>
                            <a:srgbClr val="514DAA"/>
                          </a:solidFill>
                          <a:latin typeface="Gill Sans"/>
                          <a:ea typeface="Gill Sans"/>
                          <a:cs typeface="Gill Sans"/>
                          <a:sym typeface="Gill Sans"/>
                        </a:rPr>
                        <a:t>Offer STI </a:t>
                      </a:r>
                      <a:r>
                        <a:rPr b="1" lang="en-US" sz="2400" u="none" cap="none" strike="noStrike">
                          <a:solidFill>
                            <a:srgbClr val="514DAA"/>
                          </a:solidFill>
                          <a:latin typeface="Gill Sans"/>
                          <a:ea typeface="Gill Sans"/>
                          <a:cs typeface="Gill Sans"/>
                          <a:sym typeface="Gill Sans"/>
                        </a:rPr>
                        <a:t>testing</a:t>
                      </a:r>
                      <a:r>
                        <a:rPr lang="en-US" sz="2400" u="none" cap="none" strike="noStrike">
                          <a:solidFill>
                            <a:srgbClr val="514DAA"/>
                          </a:solidFill>
                          <a:latin typeface="Gill Sans"/>
                          <a:ea typeface="Gill Sans"/>
                          <a:cs typeface="Gill Sans"/>
                          <a:sym typeface="Gill Sans"/>
                        </a:rPr>
                        <a:t>, viral infection screenings, </a:t>
                      </a:r>
                      <a:r>
                        <a:rPr b="1" lang="en-US" sz="2400" u="none" cap="none" strike="noStrike">
                          <a:solidFill>
                            <a:srgbClr val="514DAA"/>
                          </a:solidFill>
                          <a:latin typeface="Gill Sans"/>
                          <a:ea typeface="Gill Sans"/>
                          <a:cs typeface="Gill Sans"/>
                          <a:sym typeface="Gill Sans"/>
                        </a:rPr>
                        <a:t>PrEP </a:t>
                      </a:r>
                      <a:r>
                        <a:rPr lang="en-US" sz="2400" u="none" cap="none" strike="noStrike">
                          <a:solidFill>
                            <a:srgbClr val="514DAA"/>
                          </a:solidFill>
                          <a:latin typeface="Gill Sans"/>
                          <a:ea typeface="Gill Sans"/>
                          <a:cs typeface="Gill Sans"/>
                          <a:sym typeface="Gill Sans"/>
                        </a:rPr>
                        <a:t>as indicated</a:t>
                      </a:r>
                      <a:endParaRPr sz="2400" u="none" cap="none" strike="noStrike">
                        <a:solidFill>
                          <a:srgbClr val="514DAA"/>
                        </a:solidFill>
                        <a:latin typeface="Gill Sans"/>
                        <a:ea typeface="Gill Sans"/>
                        <a:cs typeface="Gill Sans"/>
                        <a:sym typeface="Gill Sans"/>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rgbClr val="D9D2E9"/>
                    </a:solidFill>
                  </a:tcPr>
                </a:tc>
              </a:tr>
              <a:tr h="729925">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solidFill>
                            <a:schemeClr val="accent3"/>
                          </a:solidFill>
                        </a:rPr>
                        <a:t>Overdose</a:t>
                      </a:r>
                      <a:r>
                        <a:rPr lang="en-US" sz="2400" u="none" cap="none" strike="noStrike">
                          <a:solidFill>
                            <a:schemeClr val="accent3"/>
                          </a:solidFill>
                        </a:rPr>
                        <a:t>, unexpected effects due to </a:t>
                      </a:r>
                      <a:r>
                        <a:rPr b="1" lang="en-US" sz="2400" u="none" cap="none" strike="noStrike">
                          <a:solidFill>
                            <a:schemeClr val="accent3"/>
                          </a:solidFill>
                        </a:rPr>
                        <a:t>co-ingestion,</a:t>
                      </a:r>
                      <a:r>
                        <a:rPr lang="en-US" sz="2400" u="none" cap="none" strike="noStrike">
                          <a:solidFill>
                            <a:schemeClr val="accent3"/>
                          </a:solidFill>
                        </a:rPr>
                        <a:t> </a:t>
                      </a:r>
                      <a:r>
                        <a:rPr b="1" lang="en-US" sz="2400" u="none" cap="none" strike="noStrike">
                          <a:solidFill>
                            <a:schemeClr val="accent3"/>
                          </a:solidFill>
                        </a:rPr>
                        <a:t>contaminants</a:t>
                      </a:r>
                      <a:r>
                        <a:rPr lang="en-US" sz="2400" u="none" cap="none" strike="noStrike">
                          <a:solidFill>
                            <a:schemeClr val="accent3"/>
                          </a:solidFill>
                        </a:rPr>
                        <a:t> </a:t>
                      </a:r>
                      <a:endParaRPr sz="2400" u="none" cap="none" strike="noStrike">
                        <a:solidFill>
                          <a:schemeClr val="accent3"/>
                        </a:solidFill>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solidFill>
                            <a:srgbClr val="514DAA"/>
                          </a:solidFill>
                          <a:latin typeface="Gill Sans"/>
                          <a:ea typeface="Gill Sans"/>
                          <a:cs typeface="Gill Sans"/>
                          <a:sym typeface="Gill Sans"/>
                        </a:rPr>
                        <a:t>Discuss</a:t>
                      </a:r>
                      <a:r>
                        <a:rPr lang="en-US" sz="2400" u="none" cap="none" strike="noStrike">
                          <a:solidFill>
                            <a:srgbClr val="514DAA"/>
                          </a:solidFill>
                          <a:latin typeface="Gill Sans"/>
                          <a:ea typeface="Gill Sans"/>
                          <a:cs typeface="Gill Sans"/>
                          <a:sym typeface="Gill Sans"/>
                        </a:rPr>
                        <a:t> effects of common </a:t>
                      </a:r>
                      <a:r>
                        <a:rPr b="1" lang="en-US" sz="2400" u="none" cap="none" strike="noStrike">
                          <a:solidFill>
                            <a:srgbClr val="514DAA"/>
                          </a:solidFill>
                          <a:latin typeface="Gill Sans"/>
                          <a:ea typeface="Gill Sans"/>
                          <a:cs typeface="Gill Sans"/>
                          <a:sym typeface="Gill Sans"/>
                        </a:rPr>
                        <a:t>co-ingestants/contaminants</a:t>
                      </a:r>
                      <a:endParaRPr b="1" sz="2400" u="none" cap="none" strike="noStrike">
                        <a:solidFill>
                          <a:srgbClr val="514DAA"/>
                        </a:solidFill>
                        <a:latin typeface="Gill Sans"/>
                        <a:ea typeface="Gill Sans"/>
                        <a:cs typeface="Gill Sans"/>
                        <a:sym typeface="Gill Sans"/>
                      </a:endParaRPr>
                    </a:p>
                    <a:p>
                      <a:pPr indent="0" lvl="0" marL="0" marR="0" rtl="0" algn="l">
                        <a:lnSpc>
                          <a:spcPct val="100000"/>
                        </a:lnSpc>
                        <a:spcBef>
                          <a:spcPts val="1000"/>
                        </a:spcBef>
                        <a:spcAft>
                          <a:spcPts val="0"/>
                        </a:spcAft>
                        <a:buClr>
                          <a:srgbClr val="000000"/>
                        </a:buClr>
                        <a:buSzPts val="2400"/>
                        <a:buFont typeface="Arial"/>
                        <a:buNone/>
                      </a:pPr>
                      <a:r>
                        <a:rPr lang="en-US" sz="2400" u="none" cap="none" strike="noStrike">
                          <a:solidFill>
                            <a:srgbClr val="514DAA"/>
                          </a:solidFill>
                          <a:latin typeface="Gill Sans"/>
                          <a:ea typeface="Gill Sans"/>
                          <a:cs typeface="Gill Sans"/>
                          <a:sym typeface="Gill Sans"/>
                        </a:rPr>
                        <a:t>Discuss </a:t>
                      </a:r>
                      <a:r>
                        <a:rPr b="1" lang="en-US" sz="2400" u="none" cap="none" strike="noStrike">
                          <a:solidFill>
                            <a:srgbClr val="514DAA"/>
                          </a:solidFill>
                          <a:latin typeface="Gill Sans"/>
                          <a:ea typeface="Gill Sans"/>
                          <a:cs typeface="Gill Sans"/>
                          <a:sym typeface="Gill Sans"/>
                        </a:rPr>
                        <a:t>drug testing</a:t>
                      </a:r>
                      <a:r>
                        <a:rPr lang="en-US" sz="2400" u="none" cap="none" strike="noStrike">
                          <a:solidFill>
                            <a:srgbClr val="514DAA"/>
                          </a:solidFill>
                          <a:latin typeface="Gill Sans"/>
                          <a:ea typeface="Gill Sans"/>
                          <a:cs typeface="Gill Sans"/>
                          <a:sym typeface="Gill Sans"/>
                        </a:rPr>
                        <a:t> options</a:t>
                      </a:r>
                      <a:endParaRPr sz="2400" u="none" cap="none" strike="noStrike">
                        <a:solidFill>
                          <a:srgbClr val="514DAA"/>
                        </a:solidFill>
                        <a:latin typeface="Gill Sans"/>
                        <a:ea typeface="Gill Sans"/>
                        <a:cs typeface="Gill Sans"/>
                        <a:sym typeface="Gill Sans"/>
                      </a:endParaRPr>
                    </a:p>
                    <a:p>
                      <a:pPr indent="0" lvl="0" marL="0" marR="0" rtl="0" algn="l">
                        <a:lnSpc>
                          <a:spcPct val="100000"/>
                        </a:lnSpc>
                        <a:spcBef>
                          <a:spcPts val="1000"/>
                        </a:spcBef>
                        <a:spcAft>
                          <a:spcPts val="0"/>
                        </a:spcAft>
                        <a:buClr>
                          <a:srgbClr val="000000"/>
                        </a:buClr>
                        <a:buSzPts val="2400"/>
                        <a:buFont typeface="Arial"/>
                        <a:buNone/>
                      </a:pPr>
                      <a:r>
                        <a:rPr lang="en-US" sz="2400" u="none" cap="none" strike="noStrike">
                          <a:solidFill>
                            <a:srgbClr val="514DAA"/>
                          </a:solidFill>
                          <a:latin typeface="Gill Sans"/>
                          <a:ea typeface="Gill Sans"/>
                          <a:cs typeface="Gill Sans"/>
                          <a:sym typeface="Gill Sans"/>
                        </a:rPr>
                        <a:t>Provide </a:t>
                      </a:r>
                      <a:r>
                        <a:rPr b="1" lang="en-US" sz="2400" u="none" cap="none" strike="noStrike">
                          <a:solidFill>
                            <a:srgbClr val="514DAA"/>
                          </a:solidFill>
                          <a:latin typeface="Gill Sans"/>
                          <a:ea typeface="Gill Sans"/>
                          <a:cs typeface="Gill Sans"/>
                          <a:sym typeface="Gill Sans"/>
                        </a:rPr>
                        <a:t>naloxone</a:t>
                      </a:r>
                      <a:endParaRPr b="1" sz="2400" u="none" cap="none" strike="noStrike">
                        <a:solidFill>
                          <a:srgbClr val="514DAA"/>
                        </a:solidFill>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rgbClr val="D9D2E9"/>
                    </a:solidFill>
                  </a:tcPr>
                </a:tc>
              </a:tr>
            </a:tbl>
          </a:graphicData>
        </a:graphic>
      </p:graphicFrame>
      <p:pic>
        <p:nvPicPr>
          <p:cNvPr id="161" name="Google Shape;161;g1293622b5c0_0_11"/>
          <p:cNvPicPr preferRelativeResize="0"/>
          <p:nvPr/>
        </p:nvPicPr>
        <p:blipFill rotWithShape="1">
          <a:blip r:embed="rId4">
            <a:alphaModFix/>
          </a:blip>
          <a:srcRect b="0" l="0" r="0" t="0"/>
          <a:stretch/>
        </p:blipFill>
        <p:spPr>
          <a:xfrm>
            <a:off x="9937750" y="5095475"/>
            <a:ext cx="1579199" cy="1693551"/>
          </a:xfrm>
          <a:prstGeom prst="rect">
            <a:avLst/>
          </a:prstGeom>
          <a:noFill/>
          <a:ln>
            <a:noFill/>
          </a:ln>
        </p:spPr>
      </p:pic>
      <p:cxnSp>
        <p:nvCxnSpPr>
          <p:cNvPr id="162" name="Google Shape;162;g1293622b5c0_0_11"/>
          <p:cNvCxnSpPr/>
          <p:nvPr/>
        </p:nvCxnSpPr>
        <p:spPr>
          <a:xfrm flipH="1" rot="10800000">
            <a:off x="7983750" y="5350700"/>
            <a:ext cx="1784100" cy="6900"/>
          </a:xfrm>
          <a:prstGeom prst="straightConnector1">
            <a:avLst/>
          </a:prstGeom>
          <a:noFill/>
          <a:ln cap="flat" cmpd="sng" w="38100">
            <a:solidFill>
              <a:schemeClr val="accent1"/>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67" name="Shape 167"/>
        <p:cNvGrpSpPr/>
        <p:nvPr/>
      </p:nvGrpSpPr>
      <p:grpSpPr>
        <a:xfrm>
          <a:off x="0" y="0"/>
          <a:ext cx="0" cy="0"/>
          <a:chOff x="0" y="0"/>
          <a:chExt cx="0" cy="0"/>
        </a:xfrm>
      </p:grpSpPr>
      <p:sp>
        <p:nvSpPr>
          <p:cNvPr id="168" name="Google Shape;168;g17aad7d86a3_0_16"/>
          <p:cNvSpPr txBox="1"/>
          <p:nvPr>
            <p:ph type="title"/>
          </p:nvPr>
        </p:nvSpPr>
        <p:spPr>
          <a:xfrm>
            <a:off x="643950" y="305975"/>
            <a:ext cx="10904100" cy="9561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SzPts val="1800"/>
              <a:buNone/>
            </a:pPr>
            <a:r>
              <a:rPr lang="en-US">
                <a:solidFill>
                  <a:schemeClr val="accent3"/>
                </a:solidFill>
              </a:rPr>
              <a:t>HARMS ASSOCIATED WITH CHRONIC KETAMINE USE</a:t>
            </a:r>
            <a:endParaRPr>
              <a:solidFill>
                <a:schemeClr val="accent3"/>
              </a:solidFill>
            </a:endParaRPr>
          </a:p>
        </p:txBody>
      </p:sp>
      <p:sp>
        <p:nvSpPr>
          <p:cNvPr id="169" name="Google Shape;169;g17aad7d86a3_0_16"/>
          <p:cNvSpPr txBox="1"/>
          <p:nvPr/>
        </p:nvSpPr>
        <p:spPr>
          <a:xfrm>
            <a:off x="58375" y="6450325"/>
            <a:ext cx="4724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200"/>
              <a:buFont typeface="Arial"/>
              <a:buNone/>
            </a:pPr>
            <a:r>
              <a:rPr b="0" i="0" lang="en-US" sz="1000" u="none" cap="none" strike="noStrike">
                <a:solidFill>
                  <a:schemeClr val="dk1"/>
                </a:solidFill>
                <a:latin typeface="Arial"/>
                <a:ea typeface="Arial"/>
                <a:cs typeface="Arial"/>
                <a:sym typeface="Arial"/>
              </a:rPr>
              <a:t>NEPTUNE Guide, 2015. </a:t>
            </a:r>
            <a:r>
              <a:rPr b="0" i="0" lang="en-US" sz="1000" u="sng" cap="none" strike="noStrike">
                <a:solidFill>
                  <a:schemeClr val="hlink"/>
                </a:solidFill>
                <a:latin typeface="Arial"/>
                <a:ea typeface="Arial"/>
                <a:cs typeface="Arial"/>
                <a:sym typeface="Arial"/>
                <a:hlinkClick r:id="rId3"/>
              </a:rPr>
              <a:t>http://neptune-clinical-guidance.co.uk/</a:t>
            </a:r>
            <a:r>
              <a:rPr b="0" i="0" lang="en-US"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p:txBody>
      </p:sp>
      <p:sp>
        <p:nvSpPr>
          <p:cNvPr id="170" name="Google Shape;170;g17aad7d86a3_0_16"/>
          <p:cNvSpPr txBox="1"/>
          <p:nvPr/>
        </p:nvSpPr>
        <p:spPr>
          <a:xfrm>
            <a:off x="8528550" y="2473450"/>
            <a:ext cx="3019500" cy="3140100"/>
          </a:xfrm>
          <a:prstGeom prst="rect">
            <a:avLst/>
          </a:prstGeom>
          <a:solidFill>
            <a:srgbClr val="D9D2E9"/>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rgbClr val="674EA7"/>
                </a:solidFill>
                <a:latin typeface="Gill Sans"/>
                <a:ea typeface="Gill Sans"/>
                <a:cs typeface="Gill Sans"/>
                <a:sym typeface="Gill Sans"/>
              </a:rPr>
              <a:t>Inform</a:t>
            </a:r>
            <a:endParaRPr sz="2400">
              <a:solidFill>
                <a:srgbClr val="674EA7"/>
              </a:solidFill>
              <a:latin typeface="Gill Sans"/>
              <a:ea typeface="Gill Sans"/>
              <a:cs typeface="Gill Sans"/>
              <a:sym typeface="Gill Sans"/>
            </a:endParaRPr>
          </a:p>
          <a:p>
            <a:pPr indent="0" lvl="0" marL="0" rtl="0" algn="l">
              <a:spcBef>
                <a:spcPts val="0"/>
              </a:spcBef>
              <a:spcAft>
                <a:spcPts val="0"/>
              </a:spcAft>
              <a:buNone/>
            </a:pPr>
            <a:r>
              <a:rPr lang="en-US" sz="2400">
                <a:solidFill>
                  <a:srgbClr val="674EA7"/>
                </a:solidFill>
                <a:latin typeface="Gill Sans"/>
                <a:ea typeface="Gill Sans"/>
                <a:cs typeface="Gill Sans"/>
                <a:sym typeface="Gill Sans"/>
              </a:rPr>
              <a:t>Screen</a:t>
            </a:r>
            <a:endParaRPr sz="2400">
              <a:solidFill>
                <a:srgbClr val="674EA7"/>
              </a:solidFill>
              <a:latin typeface="Gill Sans"/>
              <a:ea typeface="Gill Sans"/>
              <a:cs typeface="Gill Sans"/>
              <a:sym typeface="Gill Sans"/>
            </a:endParaRPr>
          </a:p>
          <a:p>
            <a:pPr indent="0" lvl="0" marL="0" rtl="0" algn="l">
              <a:spcBef>
                <a:spcPts val="0"/>
              </a:spcBef>
              <a:spcAft>
                <a:spcPts val="0"/>
              </a:spcAft>
              <a:buNone/>
            </a:pPr>
            <a:r>
              <a:rPr lang="en-US" sz="2400">
                <a:solidFill>
                  <a:srgbClr val="674EA7"/>
                </a:solidFill>
                <a:latin typeface="Gill Sans"/>
                <a:ea typeface="Gill Sans"/>
                <a:cs typeface="Gill Sans"/>
                <a:sym typeface="Gill Sans"/>
              </a:rPr>
              <a:t>Counsel </a:t>
            </a:r>
            <a:endParaRPr sz="2400">
              <a:solidFill>
                <a:srgbClr val="674EA7"/>
              </a:solidFill>
              <a:latin typeface="Gill Sans"/>
              <a:ea typeface="Gill Sans"/>
              <a:cs typeface="Gill Sans"/>
              <a:sym typeface="Gill Sans"/>
            </a:endParaRPr>
          </a:p>
          <a:p>
            <a:pPr indent="0" lvl="0" marL="0" rtl="0" algn="l">
              <a:spcBef>
                <a:spcPts val="0"/>
              </a:spcBef>
              <a:spcAft>
                <a:spcPts val="0"/>
              </a:spcAft>
              <a:buNone/>
            </a:pPr>
            <a:r>
              <a:t/>
            </a:r>
            <a:endParaRPr sz="2400">
              <a:solidFill>
                <a:srgbClr val="674EA7"/>
              </a:solidFill>
              <a:latin typeface="Gill Sans"/>
              <a:ea typeface="Gill Sans"/>
              <a:cs typeface="Gill Sans"/>
              <a:sym typeface="Gill Sans"/>
            </a:endParaRPr>
          </a:p>
          <a:p>
            <a:pPr indent="0" lvl="0" marL="0" rtl="0" algn="l">
              <a:spcBef>
                <a:spcPts val="0"/>
              </a:spcBef>
              <a:spcAft>
                <a:spcPts val="0"/>
              </a:spcAft>
              <a:buNone/>
            </a:pPr>
            <a:r>
              <a:t/>
            </a:r>
            <a:endParaRPr sz="2400">
              <a:solidFill>
                <a:srgbClr val="674EA7"/>
              </a:solidFill>
              <a:latin typeface="Gill Sans"/>
              <a:ea typeface="Gill Sans"/>
              <a:cs typeface="Gill Sans"/>
              <a:sym typeface="Gill Sans"/>
            </a:endParaRPr>
          </a:p>
          <a:p>
            <a:pPr indent="0" lvl="0" marL="0" rtl="0" algn="l">
              <a:spcBef>
                <a:spcPts val="0"/>
              </a:spcBef>
              <a:spcAft>
                <a:spcPts val="0"/>
              </a:spcAft>
              <a:buNone/>
            </a:pPr>
            <a:r>
              <a:rPr lang="en-US" sz="2400">
                <a:solidFill>
                  <a:srgbClr val="674EA7"/>
                </a:solidFill>
                <a:latin typeface="Gill Sans"/>
                <a:ea typeface="Gill Sans"/>
                <a:cs typeface="Gill Sans"/>
                <a:sym typeface="Gill Sans"/>
              </a:rPr>
              <a:t>*UA, urgent referral to urology if c/f uropathy</a:t>
            </a:r>
            <a:endParaRPr sz="2400">
              <a:solidFill>
                <a:srgbClr val="674EA7"/>
              </a:solidFill>
              <a:latin typeface="Gill Sans"/>
              <a:ea typeface="Gill Sans"/>
              <a:cs typeface="Gill Sans"/>
              <a:sym typeface="Gill Sans"/>
            </a:endParaRPr>
          </a:p>
        </p:txBody>
      </p:sp>
      <p:sp>
        <p:nvSpPr>
          <p:cNvPr id="171" name="Google Shape;171;g17aad7d86a3_0_16"/>
          <p:cNvSpPr/>
          <p:nvPr/>
        </p:nvSpPr>
        <p:spPr>
          <a:xfrm>
            <a:off x="643950" y="1597675"/>
            <a:ext cx="7748100" cy="4519200"/>
          </a:xfrm>
          <a:prstGeom prst="rightArrowCallout">
            <a:avLst>
              <a:gd fmla="val 20095" name="adj1"/>
              <a:gd fmla="val 27506" name="adj2"/>
              <a:gd fmla="val 25000" name="adj3"/>
              <a:gd fmla="val 79024" name="adj4"/>
            </a:avLst>
          </a:prstGeom>
          <a:solidFill>
            <a:srgbClr val="CFE2F3"/>
          </a:solid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accent3"/>
                </a:solidFill>
              </a:rPr>
              <a:t>Uropathy* (direct toxicity → irritative sympt)</a:t>
            </a:r>
            <a:endParaRPr sz="2400">
              <a:solidFill>
                <a:schemeClr val="accent3"/>
              </a:solidFill>
            </a:endParaRPr>
          </a:p>
          <a:p>
            <a:pPr indent="0" lvl="0" marL="0" rtl="0" algn="l">
              <a:spcBef>
                <a:spcPts val="0"/>
              </a:spcBef>
              <a:spcAft>
                <a:spcPts val="0"/>
              </a:spcAft>
              <a:buClr>
                <a:schemeClr val="dk1"/>
              </a:buClr>
              <a:buSzPts val="1100"/>
              <a:buFont typeface="Arial"/>
              <a:buNone/>
            </a:pPr>
            <a:r>
              <a:t/>
            </a:r>
            <a:endParaRPr sz="2400">
              <a:solidFill>
                <a:schemeClr val="accent3"/>
              </a:solidFill>
            </a:endParaRPr>
          </a:p>
          <a:p>
            <a:pPr indent="0" lvl="0" marL="0" rtl="0" algn="l">
              <a:spcBef>
                <a:spcPts val="0"/>
              </a:spcBef>
              <a:spcAft>
                <a:spcPts val="0"/>
              </a:spcAft>
              <a:buClr>
                <a:schemeClr val="dk1"/>
              </a:buClr>
              <a:buSzPts val="1100"/>
              <a:buFont typeface="Arial"/>
              <a:buNone/>
            </a:pPr>
            <a:r>
              <a:rPr lang="en-US" sz="2400">
                <a:solidFill>
                  <a:schemeClr val="accent3"/>
                </a:solidFill>
              </a:rPr>
              <a:t>GI toxicity (K-cramps, LFT abn, bil dil)</a:t>
            </a:r>
            <a:endParaRPr sz="2400">
              <a:solidFill>
                <a:schemeClr val="accent3"/>
              </a:solidFill>
            </a:endParaRPr>
          </a:p>
          <a:p>
            <a:pPr indent="0" lvl="0" marL="0" rtl="0" algn="l">
              <a:spcBef>
                <a:spcPts val="0"/>
              </a:spcBef>
              <a:spcAft>
                <a:spcPts val="0"/>
              </a:spcAft>
              <a:buClr>
                <a:schemeClr val="dk1"/>
              </a:buClr>
              <a:buSzPts val="1100"/>
              <a:buFont typeface="Arial"/>
              <a:buNone/>
            </a:pPr>
            <a:r>
              <a:t/>
            </a:r>
            <a:endParaRPr sz="2400">
              <a:solidFill>
                <a:schemeClr val="accent3"/>
              </a:solidFill>
            </a:endParaRPr>
          </a:p>
          <a:p>
            <a:pPr indent="0" lvl="0" marL="0" rtl="0" algn="l">
              <a:spcBef>
                <a:spcPts val="0"/>
              </a:spcBef>
              <a:spcAft>
                <a:spcPts val="0"/>
              </a:spcAft>
              <a:buClr>
                <a:schemeClr val="dk1"/>
              </a:buClr>
              <a:buSzPts val="1100"/>
              <a:buFont typeface="Arial"/>
              <a:buNone/>
            </a:pPr>
            <a:r>
              <a:rPr lang="en-US" sz="2400">
                <a:solidFill>
                  <a:schemeClr val="accent3"/>
                </a:solidFill>
              </a:rPr>
              <a:t>Neurotoxicity/cognitive impairment</a:t>
            </a:r>
            <a:endParaRPr sz="2400">
              <a:solidFill>
                <a:schemeClr val="accent3"/>
              </a:solidFill>
            </a:endParaRPr>
          </a:p>
          <a:p>
            <a:pPr indent="0" lvl="0" marL="0" rtl="0" algn="l">
              <a:spcBef>
                <a:spcPts val="0"/>
              </a:spcBef>
              <a:spcAft>
                <a:spcPts val="0"/>
              </a:spcAft>
              <a:buClr>
                <a:schemeClr val="dk1"/>
              </a:buClr>
              <a:buSzPts val="1100"/>
              <a:buFont typeface="Arial"/>
              <a:buNone/>
            </a:pPr>
            <a:r>
              <a:t/>
            </a:r>
            <a:endParaRPr sz="2400">
              <a:solidFill>
                <a:schemeClr val="accent3"/>
              </a:solidFill>
            </a:endParaRPr>
          </a:p>
          <a:p>
            <a:pPr indent="0" lvl="0" marL="0" rtl="0" algn="l">
              <a:spcBef>
                <a:spcPts val="0"/>
              </a:spcBef>
              <a:spcAft>
                <a:spcPts val="0"/>
              </a:spcAft>
              <a:buClr>
                <a:schemeClr val="dk1"/>
              </a:buClr>
              <a:buSzPts val="1100"/>
              <a:buFont typeface="Arial"/>
              <a:buNone/>
            </a:pPr>
            <a:r>
              <a:rPr lang="en-US" sz="2400">
                <a:solidFill>
                  <a:schemeClr val="accent3"/>
                </a:solidFill>
              </a:rPr>
              <a:t>Worsening mood symptoms</a:t>
            </a:r>
            <a:r>
              <a:rPr lang="en-US" sz="3000">
                <a:solidFill>
                  <a:schemeClr val="accent3"/>
                </a:solidFill>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cel">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cel">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2020-11-08T18:40:50Z</dcterms:created>
  <dc:creator>Rozansky, Hallie</dc:creator>
</cp:coreProperties>
</file>