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8" r:id="rId3"/>
    <p:sldId id="337" r:id="rId4"/>
    <p:sldId id="258" r:id="rId5"/>
    <p:sldId id="268" r:id="rId6"/>
    <p:sldId id="278" r:id="rId7"/>
    <p:sldId id="276" r:id="rId8"/>
    <p:sldId id="343" r:id="rId9"/>
    <p:sldId id="286" r:id="rId10"/>
    <p:sldId id="287" r:id="rId11"/>
    <p:sldId id="290" r:id="rId12"/>
    <p:sldId id="295" r:id="rId13"/>
    <p:sldId id="296" r:id="rId14"/>
    <p:sldId id="298" r:id="rId15"/>
    <p:sldId id="344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23"/>
    <p:restoredTop sz="90439"/>
  </p:normalViewPr>
  <p:slideViewPr>
    <p:cSldViewPr snapToGrid="0" snapToObjects="1">
      <p:cViewPr>
        <p:scale>
          <a:sx n="135" d="100"/>
          <a:sy n="135" d="100"/>
        </p:scale>
        <p:origin x="288" y="-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9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athybarnett/Desktop/Excel%20for%20Defens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Book1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 in the FTC Program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A7B-874B-AE41-E0F288C9FF8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7B-874B-AE41-E0F288C9FF8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AA7B-874B-AE41-E0F288C9FF8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A7B-874B-AE41-E0F288C9FF8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Nongraduates: 166</c:v>
                </c:pt>
                <c:pt idx="1">
                  <c:v>Graduates: 155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166</c:v>
                </c:pt>
                <c:pt idx="1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B-874B-AE41-E0F288C9FF8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Graduates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Sheet1!$A$2:$A$34</c:f>
              <c:numCache>
                <c:formatCode>General</c:formatCode>
                <c:ptCount val="33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  <c:pt idx="21">
                  <c:v>40</c:v>
                </c:pt>
                <c:pt idx="22">
                  <c:v>41</c:v>
                </c:pt>
                <c:pt idx="23">
                  <c:v>42</c:v>
                </c:pt>
                <c:pt idx="24">
                  <c:v>43</c:v>
                </c:pt>
                <c:pt idx="25">
                  <c:v>44</c:v>
                </c:pt>
                <c:pt idx="26">
                  <c:v>45</c:v>
                </c:pt>
                <c:pt idx="27">
                  <c:v>46</c:v>
                </c:pt>
                <c:pt idx="28">
                  <c:v>47</c:v>
                </c:pt>
                <c:pt idx="29">
                  <c:v>48</c:v>
                </c:pt>
                <c:pt idx="30">
                  <c:v>49</c:v>
                </c:pt>
                <c:pt idx="31">
                  <c:v>50</c:v>
                </c:pt>
                <c:pt idx="32">
                  <c:v>58</c:v>
                </c:pt>
              </c:numCache>
            </c:numRef>
          </c:cat>
          <c:val>
            <c:numRef>
              <c:f>Sheet1!$B$2:$B$34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-2</c:v>
                </c:pt>
                <c:pt idx="4">
                  <c:v>0</c:v>
                </c:pt>
                <c:pt idx="5">
                  <c:v>-4</c:v>
                </c:pt>
                <c:pt idx="6">
                  <c:v>-5</c:v>
                </c:pt>
                <c:pt idx="7">
                  <c:v>-2</c:v>
                </c:pt>
                <c:pt idx="8">
                  <c:v>-5</c:v>
                </c:pt>
                <c:pt idx="9">
                  <c:v>-8</c:v>
                </c:pt>
                <c:pt idx="10">
                  <c:v>-11</c:v>
                </c:pt>
                <c:pt idx="11">
                  <c:v>-8</c:v>
                </c:pt>
                <c:pt idx="12">
                  <c:v>-10</c:v>
                </c:pt>
                <c:pt idx="13">
                  <c:v>-11</c:v>
                </c:pt>
                <c:pt idx="14">
                  <c:v>-8</c:v>
                </c:pt>
                <c:pt idx="15">
                  <c:v>-14</c:v>
                </c:pt>
                <c:pt idx="16">
                  <c:v>-7</c:v>
                </c:pt>
                <c:pt idx="17">
                  <c:v>-5</c:v>
                </c:pt>
                <c:pt idx="18">
                  <c:v>-10</c:v>
                </c:pt>
                <c:pt idx="19">
                  <c:v>-6</c:v>
                </c:pt>
                <c:pt idx="20">
                  <c:v>-6</c:v>
                </c:pt>
                <c:pt idx="21">
                  <c:v>-7</c:v>
                </c:pt>
                <c:pt idx="22">
                  <c:v>-6</c:v>
                </c:pt>
                <c:pt idx="23">
                  <c:v>-2</c:v>
                </c:pt>
                <c:pt idx="24">
                  <c:v>-5</c:v>
                </c:pt>
                <c:pt idx="25">
                  <c:v>-1</c:v>
                </c:pt>
                <c:pt idx="26">
                  <c:v>-1</c:v>
                </c:pt>
                <c:pt idx="27">
                  <c:v>-2</c:v>
                </c:pt>
                <c:pt idx="28">
                  <c:v>-1</c:v>
                </c:pt>
                <c:pt idx="29">
                  <c:v>-1</c:v>
                </c:pt>
                <c:pt idx="30">
                  <c:v>-2</c:v>
                </c:pt>
                <c:pt idx="31">
                  <c:v>0</c:v>
                </c:pt>
                <c:pt idx="32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6-1541-8A16-744AD04A3A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Nongraduates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Sheet1!$A$2:$A$34</c:f>
              <c:numCache>
                <c:formatCode>General</c:formatCode>
                <c:ptCount val="33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  <c:pt idx="21">
                  <c:v>40</c:v>
                </c:pt>
                <c:pt idx="22">
                  <c:v>41</c:v>
                </c:pt>
                <c:pt idx="23">
                  <c:v>42</c:v>
                </c:pt>
                <c:pt idx="24">
                  <c:v>43</c:v>
                </c:pt>
                <c:pt idx="25">
                  <c:v>44</c:v>
                </c:pt>
                <c:pt idx="26">
                  <c:v>45</c:v>
                </c:pt>
                <c:pt idx="27">
                  <c:v>46</c:v>
                </c:pt>
                <c:pt idx="28">
                  <c:v>47</c:v>
                </c:pt>
                <c:pt idx="29">
                  <c:v>48</c:v>
                </c:pt>
                <c:pt idx="30">
                  <c:v>49</c:v>
                </c:pt>
                <c:pt idx="31">
                  <c:v>50</c:v>
                </c:pt>
                <c:pt idx="32">
                  <c:v>58</c:v>
                </c:pt>
              </c:numCache>
            </c:numRef>
          </c:cat>
          <c:val>
            <c:numRef>
              <c:f>Sheet1!$C$2:$C$34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  <c:pt idx="7">
                  <c:v>4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  <c:pt idx="16">
                  <c:v>4</c:v>
                </c:pt>
                <c:pt idx="17">
                  <c:v>9</c:v>
                </c:pt>
                <c:pt idx="18">
                  <c:v>11</c:v>
                </c:pt>
                <c:pt idx="19">
                  <c:v>4</c:v>
                </c:pt>
                <c:pt idx="20">
                  <c:v>3</c:v>
                </c:pt>
                <c:pt idx="21">
                  <c:v>6</c:v>
                </c:pt>
                <c:pt idx="22">
                  <c:v>3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E6-1541-8A16-744AD04A3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88878239"/>
        <c:axId val="1197701183"/>
      </c:barChart>
      <c:catAx>
        <c:axId val="1188878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7701183"/>
        <c:crosses val="autoZero"/>
        <c:auto val="1"/>
        <c:lblAlgn val="ctr"/>
        <c:lblOffset val="100"/>
        <c:noMultiLvlLbl val="0"/>
      </c:catAx>
      <c:valAx>
        <c:axId val="11977011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878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25787760136541"/>
          <c:y val="0.92332903659375198"/>
          <c:w val="0.3132395335828923"/>
          <c:h val="6.1408444475316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23541708617821E-2"/>
          <c:y val="2.2239550842170931E-2"/>
          <c:w val="0.95595824052180667"/>
          <c:h val="0.90442919525888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Graduates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Caucasian</c:v>
                </c:pt>
                <c:pt idx="1">
                  <c:v>African American</c:v>
                </c:pt>
                <c:pt idx="2">
                  <c:v>Hispanic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123</c:v>
                </c:pt>
                <c:pt idx="1">
                  <c:v>27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0-4B4A-8F79-3A09FFC34D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Nongraduates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Caucasian</c:v>
                </c:pt>
                <c:pt idx="1">
                  <c:v>African American</c:v>
                </c:pt>
                <c:pt idx="2">
                  <c:v>Hispanic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114</c:v>
                </c:pt>
                <c:pt idx="1">
                  <c:v>46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40-4B4A-8F79-3A09FFC34D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937353791"/>
        <c:axId val="1937355439"/>
      </c:barChart>
      <c:catAx>
        <c:axId val="193735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7355439"/>
        <c:crosses val="autoZero"/>
        <c:auto val="1"/>
        <c:lblAlgn val="ctr"/>
        <c:lblOffset val="100"/>
        <c:noMultiLvlLbl val="0"/>
      </c:catAx>
      <c:valAx>
        <c:axId val="19373554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735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343909522514538"/>
          <c:y val="3.0412956022418595E-3"/>
          <c:w val="0.54110348320881196"/>
          <c:h val="0.21558765307175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Graduates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Halfway House</c:v>
                </c:pt>
                <c:pt idx="1">
                  <c:v>Homeless</c:v>
                </c:pt>
                <c:pt idx="2">
                  <c:v>Lives with Family</c:v>
                </c:pt>
                <c:pt idx="3">
                  <c:v>Permanent</c:v>
                </c:pt>
                <c:pt idx="4">
                  <c:v>Supportive Housing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7</c:v>
                </c:pt>
                <c:pt idx="3">
                  <c:v>119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5-4A47-9F13-4CF65B09CF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Nongraduates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Halfway House</c:v>
                </c:pt>
                <c:pt idx="1">
                  <c:v>Homeless</c:v>
                </c:pt>
                <c:pt idx="2">
                  <c:v>Lives with Family</c:v>
                </c:pt>
                <c:pt idx="3">
                  <c:v>Permanent</c:v>
                </c:pt>
                <c:pt idx="4">
                  <c:v>Supportive Housing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21</c:v>
                </c:pt>
                <c:pt idx="2">
                  <c:v>23</c:v>
                </c:pt>
                <c:pt idx="3">
                  <c:v>95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75-4A47-9F13-4CF65B09C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8309887"/>
        <c:axId val="1988056223"/>
        <c:axId val="1996688047"/>
      </c:bar3DChart>
      <c:catAx>
        <c:axId val="1948309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056223"/>
        <c:crosses val="autoZero"/>
        <c:auto val="1"/>
        <c:lblAlgn val="ctr"/>
        <c:lblOffset val="100"/>
        <c:noMultiLvlLbl val="0"/>
      </c:catAx>
      <c:valAx>
        <c:axId val="1988056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8309887"/>
        <c:crosses val="autoZero"/>
        <c:crossBetween val="between"/>
      </c:valAx>
      <c:serAx>
        <c:axId val="1996688047"/>
        <c:scaling>
          <c:orientation val="minMax"/>
        </c:scaling>
        <c:delete val="1"/>
        <c:axPos val="b"/>
        <c:majorTickMark val="none"/>
        <c:minorTickMark val="none"/>
        <c:tickLblPos val="nextTo"/>
        <c:crossAx val="1988056223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25722746501862E-2"/>
          <c:y val="0.15657026607733512"/>
          <c:w val="0.96833963122355993"/>
          <c:h val="0.76379533413341916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Graduates</c:v>
                </c:pt>
                <c:pt idx="1">
                  <c:v>Nongraduates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D9-AC4E-AA3A-ADF94639AAAF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Graduates</c:v>
                </c:pt>
                <c:pt idx="1">
                  <c:v>Nongraduates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129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9-AC4E-AA3A-ADF94639AA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03280335"/>
        <c:axId val="2010343407"/>
      </c:barChart>
      <c:catAx>
        <c:axId val="20032803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343407"/>
        <c:crosses val="autoZero"/>
        <c:auto val="1"/>
        <c:lblAlgn val="ctr"/>
        <c:lblOffset val="100"/>
        <c:noMultiLvlLbl val="0"/>
      </c:catAx>
      <c:valAx>
        <c:axId val="201034340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0328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Graduates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Foster Care</c:v>
                </c:pt>
                <c:pt idx="1">
                  <c:v>Living with Family</c:v>
                </c:pt>
                <c:pt idx="2">
                  <c:v>Living with Parent</c:v>
                </c:pt>
                <c:pt idx="3">
                  <c:v>Living with Spouse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25</c:v>
                </c:pt>
                <c:pt idx="2">
                  <c:v>53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9-FF44-A2CF-E8346DBCE9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Nongraduates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Foster Care</c:v>
                </c:pt>
                <c:pt idx="1">
                  <c:v>Living with Family</c:v>
                </c:pt>
                <c:pt idx="2">
                  <c:v>Living with Parent</c:v>
                </c:pt>
                <c:pt idx="3">
                  <c:v>Living with Spouse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99</c:v>
                </c:pt>
                <c:pt idx="1">
                  <c:v>28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9-FF44-A2CF-E8346DBCE9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026291295"/>
        <c:axId val="2026028991"/>
        <c:axId val="1969637567"/>
      </c:bar3DChart>
      <c:catAx>
        <c:axId val="2026291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6028991"/>
        <c:crosses val="autoZero"/>
        <c:auto val="1"/>
        <c:lblAlgn val="ctr"/>
        <c:lblOffset val="100"/>
        <c:noMultiLvlLbl val="0"/>
      </c:catAx>
      <c:valAx>
        <c:axId val="202602899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26291295"/>
        <c:crosses val="autoZero"/>
        <c:crossBetween val="between"/>
      </c:valAx>
      <c:serAx>
        <c:axId val="196963756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6028991"/>
        <c:crosses val="autoZero"/>
      </c:ser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Odds of Not Graduating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CBT 5.16</c:v>
                </c:pt>
                <c:pt idx="1">
                  <c:v>African Americans 2.14                           </c:v>
                </c:pt>
                <c:pt idx="2">
                  <c:v>Hispanics 11.24                                                                                                                            </c:v>
                </c:pt>
                <c:pt idx="3">
                  <c:v>Homeless 1.45</c:v>
                </c:pt>
                <c:pt idx="4">
                  <c:v>Living with Family 3.33                                                  </c:v>
                </c:pt>
                <c:pt idx="5">
                  <c:v>Did not graduate HS 3.00                                                   </c:v>
                </c:pt>
                <c:pt idx="6">
                  <c:v>Children living in Foster Care 3.10                                                    </c:v>
                </c:pt>
                <c:pt idx="7">
                  <c:v>Children remained with parent 3.55</c:v>
                </c:pt>
                <c:pt idx="8">
                  <c:v>Total number of days in program 1.01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1">
                  <c:v>-2.14</c:v>
                </c:pt>
                <c:pt idx="2">
                  <c:v>-11.24</c:v>
                </c:pt>
                <c:pt idx="4">
                  <c:v>-3.33</c:v>
                </c:pt>
                <c:pt idx="5">
                  <c:v>-3</c:v>
                </c:pt>
                <c:pt idx="6">
                  <c:v>-3.1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C-6F46-955E-FB68BA92E6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Odds of Graduating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CBT 5.16</c:v>
                </c:pt>
                <c:pt idx="1">
                  <c:v>African Americans 2.14                           </c:v>
                </c:pt>
                <c:pt idx="2">
                  <c:v>Hispanics 11.24                                                                                                                            </c:v>
                </c:pt>
                <c:pt idx="3">
                  <c:v>Homeless 1.45</c:v>
                </c:pt>
                <c:pt idx="4">
                  <c:v>Living with Family 3.33                                                  </c:v>
                </c:pt>
                <c:pt idx="5">
                  <c:v>Did not graduate HS 3.00                                                   </c:v>
                </c:pt>
                <c:pt idx="6">
                  <c:v>Children living in Foster Care 3.10                                                    </c:v>
                </c:pt>
                <c:pt idx="7">
                  <c:v>Children remained with parent 3.55</c:v>
                </c:pt>
                <c:pt idx="8">
                  <c:v>Total number of days in program 1.01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5.16</c:v>
                </c:pt>
                <c:pt idx="3">
                  <c:v>1.45</c:v>
                </c:pt>
                <c:pt idx="7">
                  <c:v>3.55</c:v>
                </c:pt>
                <c:pt idx="8">
                  <c:v>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5C-6F46-955E-FB68BA92E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59487760"/>
        <c:axId val="1467800992"/>
      </c:barChart>
      <c:catAx>
        <c:axId val="145948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800992"/>
        <c:crosses val="autoZero"/>
        <c:auto val="1"/>
        <c:lblAlgn val="ctr"/>
        <c:lblOffset val="100"/>
        <c:noMultiLvlLbl val="0"/>
      </c:catAx>
      <c:valAx>
        <c:axId val="1467800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48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Sheet1!$A$2:$A$279</cx:f>
        <cx:lvl ptCount="278" formatCode="0">
          <cx:pt idx="2">665</cx:pt>
          <cx:pt idx="3">829</cx:pt>
          <cx:pt idx="4">1220</cx:pt>
          <cx:pt idx="6">613</cx:pt>
          <cx:pt idx="9">878</cx:pt>
          <cx:pt idx="13">549</cx:pt>
          <cx:pt idx="14">899</cx:pt>
          <cx:pt idx="15">824</cx:pt>
          <cx:pt idx="16">726</cx:pt>
          <cx:pt idx="20">686</cx:pt>
          <cx:pt idx="21">592</cx:pt>
          <cx:pt idx="23">595</cx:pt>
          <cx:pt idx="26">809</cx:pt>
          <cx:pt idx="27">545</cx:pt>
          <cx:pt idx="29">728</cx:pt>
          <cx:pt idx="30">623</cx:pt>
          <cx:pt idx="36">656</cx:pt>
          <cx:pt idx="37">813</cx:pt>
          <cx:pt idx="38">681</cx:pt>
          <cx:pt idx="39">327</cx:pt>
          <cx:pt idx="40">1043</cx:pt>
          <cx:pt idx="42">628</cx:pt>
          <cx:pt idx="44">630</cx:pt>
          <cx:pt idx="47">477</cx:pt>
          <cx:pt idx="48">762</cx:pt>
          <cx:pt idx="52">259</cx:pt>
          <cx:pt idx="54">477</cx:pt>
          <cx:pt idx="56">546</cx:pt>
          <cx:pt idx="57">477</cx:pt>
          <cx:pt idx="58">603</cx:pt>
          <cx:pt idx="61">294</cx:pt>
          <cx:pt idx="63">433</cx:pt>
          <cx:pt idx="65">655</cx:pt>
          <cx:pt idx="66">976</cx:pt>
          <cx:pt idx="68">426</cx:pt>
          <cx:pt idx="69">825</cx:pt>
          <cx:pt idx="70">637</cx:pt>
          <cx:pt idx="71">868</cx:pt>
          <cx:pt idx="72">605</cx:pt>
          <cx:pt idx="73">822</cx:pt>
          <cx:pt idx="74">634</cx:pt>
          <cx:pt idx="75">1007</cx:pt>
          <cx:pt idx="76">924</cx:pt>
          <cx:pt idx="77">1079</cx:pt>
          <cx:pt idx="78">672</cx:pt>
          <cx:pt idx="79">629</cx:pt>
          <cx:pt idx="80">606</cx:pt>
          <cx:pt idx="81">591</cx:pt>
          <cx:pt idx="82">525</cx:pt>
          <cx:pt idx="83">587</cx:pt>
          <cx:pt idx="84">606</cx:pt>
          <cx:pt idx="85">944</cx:pt>
          <cx:pt idx="86">993</cx:pt>
          <cx:pt idx="87">1077</cx:pt>
          <cx:pt idx="88">792</cx:pt>
          <cx:pt idx="89">551</cx:pt>
          <cx:pt idx="90">447</cx:pt>
          <cx:pt idx="91">590</cx:pt>
          <cx:pt idx="92">546</cx:pt>
          <cx:pt idx="93">616</cx:pt>
          <cx:pt idx="94">499</cx:pt>
          <cx:pt idx="95">625</cx:pt>
          <cx:pt idx="96">461</cx:pt>
          <cx:pt idx="97">578</cx:pt>
          <cx:pt idx="98">707</cx:pt>
          <cx:pt idx="99">518</cx:pt>
          <cx:pt idx="100">676</cx:pt>
          <cx:pt idx="101">619</cx:pt>
          <cx:pt idx="102">732</cx:pt>
          <cx:pt idx="103">607</cx:pt>
          <cx:pt idx="104">584</cx:pt>
          <cx:pt idx="105">576</cx:pt>
          <cx:pt idx="106">768</cx:pt>
          <cx:pt idx="107">633</cx:pt>
          <cx:pt idx="108">622</cx:pt>
          <cx:pt idx="109">607</cx:pt>
          <cx:pt idx="110">905</cx:pt>
          <cx:pt idx="111">500</cx:pt>
          <cx:pt idx="112">723</cx:pt>
          <cx:pt idx="113">704</cx:pt>
          <cx:pt idx="114">1083</cx:pt>
          <cx:pt idx="115">825</cx:pt>
          <cx:pt idx="116">595</cx:pt>
          <cx:pt idx="117">1021</cx:pt>
          <cx:pt idx="118">658</cx:pt>
          <cx:pt idx="119">713</cx:pt>
          <cx:pt idx="120">718</cx:pt>
          <cx:pt idx="182">458</cx:pt>
          <cx:pt idx="184">268</cx:pt>
          <cx:pt idx="186">861</cx:pt>
          <cx:pt idx="188">616</cx:pt>
          <cx:pt idx="193">997</cx:pt>
          <cx:pt idx="195">884</cx:pt>
          <cx:pt idx="197">714</cx:pt>
          <cx:pt idx="201">950</cx:pt>
          <cx:pt idx="202">422</cx:pt>
          <cx:pt idx="204">833</cx:pt>
          <cx:pt idx="206">506</cx:pt>
          <cx:pt idx="207">432</cx:pt>
          <cx:pt idx="209">749</cx:pt>
          <cx:pt idx="210">665</cx:pt>
          <cx:pt idx="212">388</cx:pt>
          <cx:pt idx="213">598</cx:pt>
          <cx:pt idx="214">766</cx:pt>
          <cx:pt idx="216">763</cx:pt>
          <cx:pt idx="217">966</cx:pt>
          <cx:pt idx="219">714</cx:pt>
          <cx:pt idx="221">462</cx:pt>
          <cx:pt idx="222">539</cx:pt>
          <cx:pt idx="224">619</cx:pt>
          <cx:pt idx="227">569</cx:pt>
          <cx:pt idx="234">499</cx:pt>
          <cx:pt idx="241">2119</cx:pt>
          <cx:pt idx="245">763</cx:pt>
          <cx:pt idx="246">896</cx:pt>
          <cx:pt idx="248">941</cx:pt>
          <cx:pt idx="249">593</cx:pt>
          <cx:pt idx="250">855</cx:pt>
          <cx:pt idx="251">343</cx:pt>
          <cx:pt idx="253">546</cx:pt>
          <cx:pt idx="255">847</cx:pt>
          <cx:pt idx="256">469</cx:pt>
          <cx:pt idx="257">1078</cx:pt>
          <cx:pt idx="261">595</cx:pt>
          <cx:pt idx="263">569</cx:pt>
          <cx:pt idx="264">596</cx:pt>
          <cx:pt idx="265">752</cx:pt>
          <cx:pt idx="266">498</cx:pt>
          <cx:pt idx="267">288</cx:pt>
          <cx:pt idx="269">812</cx:pt>
          <cx:pt idx="273">469</cx:pt>
          <cx:pt idx="274">679</cx:pt>
          <cx:pt idx="275">735</cx:pt>
          <cx:pt idx="276">638</cx:pt>
        </cx:lvl>
      </cx:numDim>
    </cx:data>
    <cx:data id="1">
      <cx:numDim type="val">
        <cx:f>Sheet1!$B$2:$B$279</cx:f>
        <cx:lvl ptCount="278" formatCode="General">
          <cx:pt idx="0">1249</cx:pt>
          <cx:pt idx="1">33</cx:pt>
          <cx:pt idx="5">207</cx:pt>
          <cx:pt idx="7">384</cx:pt>
          <cx:pt idx="8">130</cx:pt>
          <cx:pt idx="10">241</cx:pt>
          <cx:pt idx="11">160</cx:pt>
          <cx:pt idx="12">60</cx:pt>
          <cx:pt idx="17">71</cx:pt>
          <cx:pt idx="18">45</cx:pt>
          <cx:pt idx="19">202</cx:pt>
          <cx:pt idx="22">378</cx:pt>
          <cx:pt idx="24">147</cx:pt>
          <cx:pt idx="25">783</cx:pt>
          <cx:pt idx="28">383</cx:pt>
          <cx:pt idx="31">350</cx:pt>
          <cx:pt idx="32">258</cx:pt>
          <cx:pt idx="33">474</cx:pt>
          <cx:pt idx="34">281</cx:pt>
          <cx:pt idx="35">620</cx:pt>
          <cx:pt idx="41">181</cx:pt>
          <cx:pt idx="43">404</cx:pt>
          <cx:pt idx="45">112</cx:pt>
          <cx:pt idx="46">115</cx:pt>
          <cx:pt idx="49">162</cx:pt>
          <cx:pt idx="50">828</cx:pt>
          <cx:pt idx="51">127</cx:pt>
          <cx:pt idx="53">113</cx:pt>
          <cx:pt idx="55">813</cx:pt>
          <cx:pt idx="59">357</cx:pt>
          <cx:pt idx="60">63</cx:pt>
          <cx:pt idx="62">126</cx:pt>
          <cx:pt idx="64">71</cx:pt>
          <cx:pt idx="67">198</cx:pt>
          <cx:pt idx="121">283</cx:pt>
          <cx:pt idx="122">195</cx:pt>
          <cx:pt idx="123">126</cx:pt>
          <cx:pt idx="124">606</cx:pt>
          <cx:pt idx="125">278</cx:pt>
          <cx:pt idx="126">655</cx:pt>
          <cx:pt idx="127">42</cx:pt>
          <cx:pt idx="128">365</cx:pt>
          <cx:pt idx="129">164</cx:pt>
          <cx:pt idx="130">77</cx:pt>
          <cx:pt idx="131">665</cx:pt>
          <cx:pt idx="132">133</cx:pt>
          <cx:pt idx="133">21</cx:pt>
          <cx:pt idx="134">112</cx:pt>
          <cx:pt idx="135">301</cx:pt>
          <cx:pt idx="136">108</cx:pt>
          <cx:pt idx="137">280</cx:pt>
          <cx:pt idx="138">17</cx:pt>
          <cx:pt idx="139">500</cx:pt>
          <cx:pt idx="140">363</cx:pt>
          <cx:pt idx="141">154</cx:pt>
          <cx:pt idx="142">126</cx:pt>
          <cx:pt idx="143">497</cx:pt>
          <cx:pt idx="144">245</cx:pt>
          <cx:pt idx="145">448</cx:pt>
          <cx:pt idx="146">152</cx:pt>
          <cx:pt idx="147">168</cx:pt>
          <cx:pt idx="148">476</cx:pt>
          <cx:pt idx="149">294</cx:pt>
          <cx:pt idx="150">67</cx:pt>
          <cx:pt idx="151">512</cx:pt>
          <cx:pt idx="152">532</cx:pt>
          <cx:pt idx="153">567</cx:pt>
          <cx:pt idx="154">126</cx:pt>
          <cx:pt idx="155">69</cx:pt>
          <cx:pt idx="156">933</cx:pt>
          <cx:pt idx="157">154</cx:pt>
          <cx:pt idx="158">311</cx:pt>
          <cx:pt idx="159">136</cx:pt>
          <cx:pt idx="160">210</cx:pt>
          <cx:pt idx="161">142</cx:pt>
          <cx:pt idx="162">508</cx:pt>
          <cx:pt idx="163">361</cx:pt>
          <cx:pt idx="164">231</cx:pt>
          <cx:pt idx="165">529</cx:pt>
          <cx:pt idx="166">644</cx:pt>
          <cx:pt idx="167">289</cx:pt>
          <cx:pt idx="168">707</cx:pt>
          <cx:pt idx="169">480</cx:pt>
          <cx:pt idx="170">693</cx:pt>
          <cx:pt idx="171">69</cx:pt>
          <cx:pt idx="172">457</cx:pt>
          <cx:pt idx="173">355</cx:pt>
          <cx:pt idx="174">454</cx:pt>
          <cx:pt idx="175">48</cx:pt>
          <cx:pt idx="176">403</cx:pt>
          <cx:pt idx="177">54</cx:pt>
          <cx:pt idx="178">112</cx:pt>
          <cx:pt idx="179">73</cx:pt>
          <cx:pt idx="180">126</cx:pt>
          <cx:pt idx="181">91</cx:pt>
          <cx:pt idx="183">639</cx:pt>
          <cx:pt idx="185">714</cx:pt>
          <cx:pt idx="187">528</cx:pt>
          <cx:pt idx="189">623</cx:pt>
          <cx:pt idx="190">308</cx:pt>
          <cx:pt idx="191">272</cx:pt>
          <cx:pt idx="192">1069</cx:pt>
          <cx:pt idx="194">225</cx:pt>
          <cx:pt idx="196">173</cx:pt>
          <cx:pt idx="198">91</cx:pt>
          <cx:pt idx="199">621</cx:pt>
          <cx:pt idx="200">398</cx:pt>
          <cx:pt idx="203">159</cx:pt>
          <cx:pt idx="205">538</cx:pt>
          <cx:pt idx="208">671</cx:pt>
          <cx:pt idx="211">749</cx:pt>
          <cx:pt idx="215">434</cx:pt>
          <cx:pt idx="218">417</cx:pt>
          <cx:pt idx="220">224</cx:pt>
          <cx:pt idx="223">436</cx:pt>
          <cx:pt idx="225">99</cx:pt>
          <cx:pt idx="226">168</cx:pt>
          <cx:pt idx="228">417</cx:pt>
          <cx:pt idx="229">224</cx:pt>
          <cx:pt idx="230">717</cx:pt>
          <cx:pt idx="231">983</cx:pt>
          <cx:pt idx="232">14</cx:pt>
          <cx:pt idx="233">714</cx:pt>
          <cx:pt idx="235">105</cx:pt>
          <cx:pt idx="236">588</cx:pt>
          <cx:pt idx="237">232</cx:pt>
          <cx:pt idx="238">370</cx:pt>
          <cx:pt idx="239">701</cx:pt>
          <cx:pt idx="240">1055</cx:pt>
          <cx:pt idx="242">224</cx:pt>
          <cx:pt idx="243">427</cx:pt>
          <cx:pt idx="244">126</cx:pt>
          <cx:pt idx="247">777</cx:pt>
          <cx:pt idx="252">133</cx:pt>
          <cx:pt idx="254">560</cx:pt>
          <cx:pt idx="258">393</cx:pt>
          <cx:pt idx="259">1043</cx:pt>
          <cx:pt idx="260">630</cx:pt>
          <cx:pt idx="262">91</cx:pt>
          <cx:pt idx="268">259</cx:pt>
          <cx:pt idx="270">688</cx:pt>
          <cx:pt idx="271">644</cx:pt>
          <cx:pt idx="272">299</cx:pt>
          <cx:pt idx="277">826</cx:pt>
        </cx:lvl>
      </cx:numDim>
    </cx:data>
  </cx:chartData>
  <cx:chart>
    <cx:plotArea>
      <cx:plotAreaRegion>
        <cx:series layoutId="boxWhisker" uniqueId="{10D7D010-2AA7-CF4A-AC6E-0B43E47460F9}">
          <cx:tx>
            <cx:txData>
              <cx:f>Sheet1!$A$1</cx:f>
              <cx:v>Gaduates</cx:v>
            </cx:txData>
          </cx:tx>
          <cx:spPr>
            <a:solidFill>
              <a:schemeClr val="accent3"/>
            </a:solidFill>
          </cx:spPr>
          <cx:dataId val="0"/>
          <cx:layoutPr>
            <cx:visibility meanLine="0" meanMarker="0" nonoutliers="0" outliers="1"/>
            <cx:statistics quartileMethod="exclusive"/>
          </cx:layoutPr>
        </cx:series>
        <cx:series layoutId="boxWhisker" uniqueId="{D1A047FE-489B-B24A-A99E-7B0593C97BFD}">
          <cx:tx>
            <cx:txData>
              <cx:f>Sheet1!$B$1</cx:f>
              <cx:v>Nongraduates</cx:v>
            </cx:txData>
          </cx:tx>
          <cx:spPr>
            <a:solidFill>
              <a:schemeClr val="accent1"/>
            </a:solidFill>
          </cx:spPr>
          <cx:dataId val="1"/>
          <cx:layoutPr>
            <cx:visibility meanLine="0" meanMarker="0" nonoutliers="0" outliers="1"/>
            <cx:statistics quartileMethod="exclusive"/>
          </cx:layoutPr>
        </cx:series>
      </cx:plotAreaRegion>
      <cx:axis id="0" hidden="1">
        <cx:catScaling gapWidth="1.5"/>
        <cx:tickLabels/>
      </cx:axis>
      <cx:axis id="1">
        <cx:valScaling/>
        <cx:majorGridlines/>
        <cx:tickLabels/>
      </cx:axis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/>
          </a:pPr>
          <a:endParaRPr lang="en-US" sz="2000" b="0" i="0" u="none" strike="noStrike" baseline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40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dk1"/>
    </cs:fontRef>
    <cs:defRPr sz="9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345-0331-9749-A858-D093A1481D7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B743F-F617-1B41-B123-D177EDCA0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83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CD256-7655-1048-BC49-6E1C7EC13CED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1D2A1-80FC-5B4B-A3E9-8F9CFDB2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D2A1-80FC-5B4B-A3E9-8F9CFDB267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5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statistically significant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Chi-square test indicated that rates of graduation from the FTC program significantly differed by place of residence c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275) = 29.10,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 .001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1D2A1-80FC-5B4B-A3E9-8F9CFDB267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08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statistically significant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Chi-square test indicated that rates of graduation from the FTC program significantly differed by participants who were enrolled in Cognitive Behavioral Therapy c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275) = 36.69,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 .001. 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1D2A1-80FC-5B4B-A3E9-8F9CFDB267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22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Chi-square test indicated that rates of graduation from the FTC program significantly differed by status of children c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276) = 40.76,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 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1D2A1-80FC-5B4B-A3E9-8F9CFDB267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8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days in the program was significantly correlated with graduation from the program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(276)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0.56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 .001. With both age and total number of days as continuous variables, as the age and total number of days increased, the likelihood of graduation increased. 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1D2A1-80FC-5B4B-A3E9-8F9CFDB267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42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results partially supported the hypothesis.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1D2A1-80FC-5B4B-A3E9-8F9CFDB267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1D2A1-80FC-5B4B-A3E9-8F9CFDB267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3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Family Treatment Court</a:t>
            </a:r>
            <a:r>
              <a:rPr lang="en-US" sz="1200" dirty="0"/>
              <a:t> (FTC) is unique court model developed in the 1990s to provide substance addicted mothers, who have committed a minor crime or have delinquency charges against them, an alternative to incarceration, access to substance addiction treatment, and reunification with their minor children. Over </a:t>
            </a:r>
            <a:r>
              <a:rPr lang="en-US" dirty="0"/>
              <a:t>500 FTC programs are in operation today across the country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Goal is Parental Rehabilitation and Family Reunification</a:t>
            </a:r>
            <a:endParaRPr lang="en-US" dirty="0"/>
          </a:p>
          <a:p>
            <a:r>
              <a:rPr lang="en-US" dirty="0"/>
              <a:t>Mothers and Fathers – enter court because of delinquency of their minor children or for minor criminal charges</a:t>
            </a:r>
          </a:p>
          <a:p>
            <a:r>
              <a:rPr lang="en-US" dirty="0"/>
              <a:t>Different than drug courts</a:t>
            </a:r>
          </a:p>
          <a:p>
            <a:r>
              <a:rPr lang="en-US" dirty="0"/>
              <a:t>FTCs also known as Family Dependency Courts Family Drug Courts</a:t>
            </a:r>
          </a:p>
          <a:p>
            <a:r>
              <a:rPr lang="en-US" dirty="0"/>
              <a:t>Utilizes Judicial Court System in combination with Substance Addiction Treatment, counseling social work and more</a:t>
            </a:r>
          </a:p>
          <a:p>
            <a:r>
              <a:rPr lang="en-US" dirty="0"/>
              <a:t>Non adversarial</a:t>
            </a:r>
          </a:p>
          <a:p>
            <a:r>
              <a:rPr lang="en-US" dirty="0"/>
              <a:t>Provides Incentives and Sanctions as motivation for behavior</a:t>
            </a:r>
          </a:p>
          <a:p>
            <a:r>
              <a:rPr lang="en-US" dirty="0"/>
              <a:t>Incentives: More visitation with children, community resources, </a:t>
            </a:r>
          </a:p>
          <a:p>
            <a:r>
              <a:rPr lang="en-US" dirty="0"/>
              <a:t>Sanctions: If positive drug screen or noncompliance to program sanctions will be implemented including loss of visitation to children, restrictions to travel increased treatment sessions, increased court appearances etc. </a:t>
            </a:r>
          </a:p>
          <a:p>
            <a:r>
              <a:rPr lang="en-US" sz="1200" dirty="0"/>
              <a:t>									</a:t>
            </a:r>
            <a:r>
              <a:rPr lang="en-US" dirty="0"/>
              <a:t>													(Marlowe et al., 2014; Lipari &amp; Van Horn, 2017)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1D2A1-80FC-5B4B-A3E9-8F9CFDB267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was collected from five FTC programs in the southeastern united states examining 14 characteristics and graduation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D2A1-80FC-5B4B-A3E9-8F9CFDB267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3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D2A1-80FC-5B4B-A3E9-8F9CFDB267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9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Graduation equals success</a:t>
            </a:r>
          </a:p>
          <a:p>
            <a:r>
              <a:rPr lang="en-US" dirty="0"/>
              <a:t>Categories are based on categories set up in Court System for data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1D2A1-80FC-5B4B-A3E9-8F9CFDB267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1D2A1-80FC-5B4B-A3E9-8F9CFDB267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8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Bivariate analysis these 7 variables were found to be statistically significant and were included as potential predictors in the logistic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1D2A1-80FC-5B4B-A3E9-8F9CFDB267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22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was significantly correlated with graduation from the FTC program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(315)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0.189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 .001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1D2A1-80FC-5B4B-A3E9-8F9CFDB267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03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Chi-square test indicated that rates of graduation from the FTC program significantly differed by race c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317) = 8.17,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 .017.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1D2A1-80FC-5B4B-A3E9-8F9CFDB267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4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181" y="2090176"/>
            <a:ext cx="8825658" cy="2677648"/>
          </a:xfrm>
        </p:spPr>
        <p:txBody>
          <a:bodyPr/>
          <a:lstStyle/>
          <a:p>
            <a:r>
              <a:rPr lang="en-US" dirty="0"/>
              <a:t>Characteristics of Mothers with Substance Addiction that Predict Graduation from the Family Treatment Court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6555" y="4625788"/>
            <a:ext cx="8825658" cy="155840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Kathy Barnett, DNS, RN</a:t>
            </a:r>
          </a:p>
          <a:p>
            <a:pPr algn="r"/>
            <a:r>
              <a:rPr lang="en-US" dirty="0"/>
              <a:t>Assistant Professor of Nursing</a:t>
            </a:r>
          </a:p>
          <a:p>
            <a:pPr algn="r"/>
            <a:r>
              <a:rPr lang="en-US" dirty="0"/>
              <a:t>Kennesaw State University </a:t>
            </a:r>
          </a:p>
          <a:p>
            <a:pPr algn="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74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4A32-4104-A643-95B4-B8855EFC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93" y="788137"/>
            <a:ext cx="8761413" cy="706964"/>
          </a:xfrm>
        </p:spPr>
        <p:txBody>
          <a:bodyPr/>
          <a:lstStyle/>
          <a:p>
            <a:r>
              <a:rPr lang="en-US" dirty="0"/>
              <a:t>Race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EDD4AD-3ED0-9D48-947F-34D936D81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169125"/>
              </p:ext>
            </p:extLst>
          </p:nvPr>
        </p:nvGraphicFramePr>
        <p:xfrm>
          <a:off x="1278890" y="2534920"/>
          <a:ext cx="9634220" cy="407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089C3B5-666E-1842-BEE0-68B8DF3502A4}"/>
              </a:ext>
            </a:extLst>
          </p:cNvPr>
          <p:cNvSpPr txBox="1"/>
          <p:nvPr/>
        </p:nvSpPr>
        <p:spPr>
          <a:xfrm>
            <a:off x="8804534" y="2350254"/>
            <a:ext cx="338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30000" dirty="0"/>
              <a:t>2</a:t>
            </a:r>
            <a:r>
              <a:rPr lang="en-US" dirty="0"/>
              <a:t>(2, </a:t>
            </a:r>
            <a:r>
              <a:rPr lang="en-US" i="1" dirty="0"/>
              <a:t>N</a:t>
            </a:r>
            <a:r>
              <a:rPr lang="en-US" dirty="0"/>
              <a:t> = 317) = 8.17, </a:t>
            </a:r>
            <a:r>
              <a:rPr lang="en-US" i="1" dirty="0"/>
              <a:t>p</a:t>
            </a:r>
            <a:r>
              <a:rPr lang="en-US" dirty="0"/>
              <a:t> &lt; .017</a:t>
            </a:r>
          </a:p>
        </p:txBody>
      </p:sp>
    </p:spTree>
    <p:extLst>
      <p:ext uri="{BB962C8B-B14F-4D97-AF65-F5344CB8AC3E}">
        <p14:creationId xmlns:p14="http://schemas.microsoft.com/office/powerpoint/2010/main" val="111623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1497-A051-1745-B064-F115DA444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97" y="867650"/>
            <a:ext cx="8761413" cy="706964"/>
          </a:xfrm>
        </p:spPr>
        <p:txBody>
          <a:bodyPr/>
          <a:lstStyle/>
          <a:p>
            <a:r>
              <a:rPr lang="en-US" dirty="0"/>
              <a:t>Place of Residence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DB52CF-7369-C54D-BF88-391E181CE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045173"/>
              </p:ext>
            </p:extLst>
          </p:nvPr>
        </p:nvGraphicFramePr>
        <p:xfrm>
          <a:off x="548640" y="2354580"/>
          <a:ext cx="11155680" cy="4124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BDBE1F-CE71-F344-99CF-87541A5B58F3}"/>
              </a:ext>
            </a:extLst>
          </p:cNvPr>
          <p:cNvSpPr txBox="1"/>
          <p:nvPr/>
        </p:nvSpPr>
        <p:spPr>
          <a:xfrm>
            <a:off x="7132320" y="6479177"/>
            <a:ext cx="3515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30000" dirty="0"/>
              <a:t>2</a:t>
            </a:r>
            <a:r>
              <a:rPr lang="en-US" dirty="0"/>
              <a:t>(5, </a:t>
            </a:r>
            <a:r>
              <a:rPr lang="en-US" i="1" dirty="0"/>
              <a:t>N</a:t>
            </a:r>
            <a:r>
              <a:rPr lang="en-US" dirty="0"/>
              <a:t> = 275) = 29.10, </a:t>
            </a:r>
            <a:r>
              <a:rPr lang="en-US" i="1" dirty="0"/>
              <a:t>p</a:t>
            </a:r>
            <a:r>
              <a:rPr lang="en-US" dirty="0"/>
              <a:t> &lt; .001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14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410C-D0D4-E143-9604-547A1EA9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95" y="838200"/>
            <a:ext cx="8761413" cy="706964"/>
          </a:xfrm>
        </p:spPr>
        <p:txBody>
          <a:bodyPr/>
          <a:lstStyle/>
          <a:p>
            <a:r>
              <a:rPr lang="en-US" dirty="0"/>
              <a:t>Cognitive Behavioral Therapy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E0F4C3-87F8-9444-AE37-5FA07FF989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912070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F880F94-F266-4D43-B6CA-7C1F8AC60055}"/>
              </a:ext>
            </a:extLst>
          </p:cNvPr>
          <p:cNvSpPr/>
          <p:nvPr/>
        </p:nvSpPr>
        <p:spPr>
          <a:xfrm>
            <a:off x="7759184" y="6212085"/>
            <a:ext cx="3485249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sz="32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(1,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= 275) = 36.69,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&lt; 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6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9E29-F9A4-5C47-8579-FDBBE7A3B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2" y="838200"/>
            <a:ext cx="8761413" cy="706964"/>
          </a:xfrm>
        </p:spPr>
        <p:txBody>
          <a:bodyPr/>
          <a:lstStyle/>
          <a:p>
            <a:r>
              <a:rPr lang="en-US" dirty="0"/>
              <a:t>Status of Children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A7192A-DA90-B441-A215-B95E0CD83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657096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BDB3E8A-9BA7-EB49-8CE2-E872B47E7B4B}"/>
              </a:ext>
            </a:extLst>
          </p:cNvPr>
          <p:cNvSpPr txBox="1"/>
          <p:nvPr/>
        </p:nvSpPr>
        <p:spPr>
          <a:xfrm>
            <a:off x="6096000" y="6296297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30000" dirty="0"/>
              <a:t>2</a:t>
            </a:r>
            <a:r>
              <a:rPr lang="en-US" dirty="0"/>
              <a:t>(3, </a:t>
            </a:r>
            <a:r>
              <a:rPr lang="en-US" i="1" dirty="0"/>
              <a:t>N</a:t>
            </a:r>
            <a:r>
              <a:rPr lang="en-US" dirty="0"/>
              <a:t> = 276) = 40.76, </a:t>
            </a:r>
            <a:r>
              <a:rPr lang="en-US" i="1" dirty="0"/>
              <a:t>p</a:t>
            </a:r>
            <a:r>
              <a:rPr lang="en-US" dirty="0"/>
              <a:t> &lt; .001</a:t>
            </a:r>
          </a:p>
        </p:txBody>
      </p:sp>
    </p:spTree>
    <p:extLst>
      <p:ext uri="{BB962C8B-B14F-4D97-AF65-F5344CB8AC3E}">
        <p14:creationId xmlns:p14="http://schemas.microsoft.com/office/powerpoint/2010/main" val="549749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1FDE-0222-C246-8300-0243F433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15" y="801390"/>
            <a:ext cx="8761413" cy="706964"/>
          </a:xfrm>
        </p:spPr>
        <p:txBody>
          <a:bodyPr/>
          <a:lstStyle/>
          <a:p>
            <a:r>
              <a:rPr lang="en-US" dirty="0"/>
              <a:t>Total Number of Days in Program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B8A63F8F-8763-F74E-9633-066B9CB4E0C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27985544"/>
                  </p:ext>
                </p:extLst>
              </p:nvPr>
            </p:nvGraphicFramePr>
            <p:xfrm>
              <a:off x="1018018" y="2448732"/>
              <a:ext cx="8761413" cy="41807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B8A63F8F-8763-F74E-9633-066B9CB4E0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018" y="2448732"/>
                <a:ext cx="8761413" cy="4180776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9D6E4E6-FA5F-6841-8CDB-39084D064602}"/>
              </a:ext>
            </a:extLst>
          </p:cNvPr>
          <p:cNvSpPr txBox="1"/>
          <p:nvPr/>
        </p:nvSpPr>
        <p:spPr>
          <a:xfrm>
            <a:off x="9729466" y="5884332"/>
            <a:ext cx="246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dirty="0"/>
              <a:t>(276)</a:t>
            </a:r>
            <a:r>
              <a:rPr lang="en-US" i="1" dirty="0"/>
              <a:t> </a:t>
            </a:r>
            <a:r>
              <a:rPr lang="en-US" dirty="0"/>
              <a:t>= 0.56 </a:t>
            </a:r>
            <a:r>
              <a:rPr lang="en-US" i="1" dirty="0"/>
              <a:t>p</a:t>
            </a:r>
            <a:r>
              <a:rPr lang="en-US" dirty="0"/>
              <a:t> &lt; .001</a:t>
            </a:r>
          </a:p>
        </p:txBody>
      </p:sp>
    </p:spTree>
    <p:extLst>
      <p:ext uri="{BB962C8B-B14F-4D97-AF65-F5344CB8AC3E}">
        <p14:creationId xmlns:p14="http://schemas.microsoft.com/office/powerpoint/2010/main" val="218748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BD87DCD-42A2-A149-90E7-B10145A82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" y="71941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1C0C2-82B0-564E-893C-2A84F80E3034}"/>
              </a:ext>
            </a:extLst>
          </p:cNvPr>
          <p:cNvSpPr txBox="1"/>
          <p:nvPr/>
        </p:nvSpPr>
        <p:spPr>
          <a:xfrm>
            <a:off x="8365173" y="3260527"/>
            <a:ext cx="38268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References</a:t>
            </a:r>
          </a:p>
          <a:p>
            <a:r>
              <a:rPr lang="en-US" sz="1200" dirty="0"/>
              <a:t>CBT: Yes</a:t>
            </a:r>
          </a:p>
          <a:p>
            <a:r>
              <a:rPr lang="en-US" sz="1200" dirty="0"/>
              <a:t>Race: Caucasian</a:t>
            </a:r>
          </a:p>
          <a:p>
            <a:r>
              <a:rPr lang="en-US" sz="1200" dirty="0"/>
              <a:t>Status of Children: Children with Family Members</a:t>
            </a:r>
          </a:p>
          <a:p>
            <a:r>
              <a:rPr lang="en-US" sz="1200" dirty="0"/>
              <a:t>Residence: Permanent Residence</a:t>
            </a:r>
          </a:p>
          <a:p>
            <a:r>
              <a:rPr lang="en-US" sz="1200" dirty="0"/>
              <a:t>Education Level: Completed High School</a:t>
            </a:r>
          </a:p>
          <a:p>
            <a:r>
              <a:rPr lang="en-US" sz="1200" dirty="0"/>
              <a:t>Residence: Permanent Residence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9074BD-20DB-F743-A9A6-007D288E7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576012"/>
              </p:ext>
            </p:extLst>
          </p:nvPr>
        </p:nvGraphicFramePr>
        <p:xfrm>
          <a:off x="822960" y="2606040"/>
          <a:ext cx="8300450" cy="339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3411F1-C397-0741-B6AE-C97462B3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3194231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5B5E-55FC-1943-A8CC-818CDDC5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93" y="818182"/>
            <a:ext cx="8761413" cy="706964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Content Placeholder 6" descr="Light Gray Question mark">
                <a:extLst>
                  <a:ext uri="{FF2B5EF4-FFF2-40B4-BE49-F238E27FC236}">
                    <a16:creationId xmlns:a16="http://schemas.microsoft.com/office/drawing/2014/main" id="{53A7177B-A766-3748-8E59-A0190021713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5849290"/>
                  </p:ext>
                </p:extLst>
              </p:nvPr>
            </p:nvGraphicFramePr>
            <p:xfrm>
              <a:off x="4719919" y="2936963"/>
              <a:ext cx="1696474" cy="274937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696474" cy="2749373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4162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Content Placeholder 6" descr="Light Gray Question mark">
                <a:extLst>
                  <a:ext uri="{FF2B5EF4-FFF2-40B4-BE49-F238E27FC236}">
                    <a16:creationId xmlns:a16="http://schemas.microsoft.com/office/drawing/2014/main" id="{53A7177B-A766-3748-8E59-A019002171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9919" y="2936963"/>
                <a:ext cx="1696474" cy="27493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91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A1FE-784A-1465-7972-B3F1A7E2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9169D-26F2-1F45-0CA0-A0FF6DE48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 have no personal or financial disclosures to declare.</a:t>
            </a:r>
          </a:p>
        </p:txBody>
      </p:sp>
    </p:spTree>
    <p:extLst>
      <p:ext uri="{BB962C8B-B14F-4D97-AF65-F5344CB8AC3E}">
        <p14:creationId xmlns:p14="http://schemas.microsoft.com/office/powerpoint/2010/main" val="360884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roup 1035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8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9" name="Rectangle 1039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0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051" name="Rectangle 1043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2D1FB-23F0-FC44-86DB-A423734D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497749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Family Treatment Court</a:t>
            </a:r>
          </a:p>
        </p:txBody>
      </p:sp>
      <p:pic>
        <p:nvPicPr>
          <p:cNvPr id="4" name="Picture 3" descr="Gavel resting on block">
            <a:extLst>
              <a:ext uri="{FF2B5EF4-FFF2-40B4-BE49-F238E27FC236}">
                <a16:creationId xmlns:a16="http://schemas.microsoft.com/office/drawing/2014/main" id="{17C330DC-C967-F151-8614-2D65AF37A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63" y="1267777"/>
            <a:ext cx="6470907" cy="43193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727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50" y="838200"/>
            <a:ext cx="8761413" cy="706964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en-US" sz="5800" dirty="0"/>
              <a:t>The purpose of this descriptive, non-experimental study was to identify characteristics of mothers with substance addiction that may predict graduation from the FTC program. </a:t>
            </a:r>
          </a:p>
        </p:txBody>
      </p:sp>
    </p:spTree>
    <p:extLst>
      <p:ext uri="{BB962C8B-B14F-4D97-AF65-F5344CB8AC3E}">
        <p14:creationId xmlns:p14="http://schemas.microsoft.com/office/powerpoint/2010/main" val="373404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sz="2000" b="1" dirty="0"/>
              <a:t>Sample: </a:t>
            </a:r>
          </a:p>
          <a:p>
            <a:pPr lvl="2"/>
            <a:r>
              <a:rPr lang="en-US" sz="2800" dirty="0"/>
              <a:t>Participants from Five Family Treatment Courts in the southeastern U.S. </a:t>
            </a:r>
          </a:p>
          <a:p>
            <a:pPr lvl="2"/>
            <a:r>
              <a:rPr lang="en-US" sz="2800" dirty="0"/>
              <a:t>At least 18 years of age or older</a:t>
            </a:r>
          </a:p>
          <a:p>
            <a:pPr lvl="2"/>
            <a:r>
              <a:rPr lang="en-US" sz="2800" dirty="0"/>
              <a:t>Mother of at least one child under the age of 18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850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641" y="834068"/>
            <a:ext cx="8761413" cy="706964"/>
          </a:xfrm>
        </p:spPr>
        <p:txBody>
          <a:bodyPr/>
          <a:lstStyle/>
          <a:p>
            <a:r>
              <a:rPr lang="en-US" dirty="0"/>
              <a:t>Characteristics that predict Graduation from FTC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941046" cy="3964725"/>
          </a:xfrm>
        </p:spPr>
        <p:txBody>
          <a:bodyPr>
            <a:normAutofit/>
          </a:bodyPr>
          <a:lstStyle/>
          <a:p>
            <a:r>
              <a:rPr lang="en-US" dirty="0"/>
              <a:t>Age</a:t>
            </a:r>
          </a:p>
          <a:p>
            <a:r>
              <a:rPr lang="en-US" dirty="0"/>
              <a:t>Race</a:t>
            </a:r>
          </a:p>
          <a:p>
            <a:r>
              <a:rPr lang="en-US" dirty="0"/>
              <a:t>Marital Status</a:t>
            </a:r>
          </a:p>
          <a:p>
            <a:r>
              <a:rPr lang="en-US" dirty="0"/>
              <a:t>Employment Status</a:t>
            </a:r>
          </a:p>
          <a:p>
            <a:r>
              <a:rPr lang="en-US" dirty="0"/>
              <a:t>Place of Residence</a:t>
            </a:r>
          </a:p>
          <a:p>
            <a:r>
              <a:rPr lang="en-US" dirty="0"/>
              <a:t>Education Level</a:t>
            </a:r>
          </a:p>
          <a:p>
            <a:r>
              <a:rPr lang="en-US" dirty="0"/>
              <a:t>Drug of Choice</a:t>
            </a:r>
          </a:p>
          <a:p>
            <a:r>
              <a:rPr lang="en-US" dirty="0"/>
              <a:t>Previous Criminal History</a:t>
            </a:r>
          </a:p>
          <a:p>
            <a:r>
              <a:rPr lang="en-US" dirty="0"/>
              <a:t>Previously Participated in FTC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92826" y="2603500"/>
            <a:ext cx="4941045" cy="2127457"/>
          </a:xfrm>
        </p:spPr>
        <p:txBody>
          <a:bodyPr>
            <a:normAutofit/>
          </a:bodyPr>
          <a:lstStyle/>
          <a:p>
            <a:r>
              <a:rPr lang="en-US" dirty="0"/>
              <a:t>Mental Health Diagnosis</a:t>
            </a:r>
          </a:p>
          <a:p>
            <a:r>
              <a:rPr lang="en-US" dirty="0"/>
              <a:t>LSI-R Score</a:t>
            </a:r>
          </a:p>
          <a:p>
            <a:r>
              <a:rPr lang="en-US" dirty="0"/>
              <a:t>Participated in CBI</a:t>
            </a:r>
          </a:p>
          <a:p>
            <a:r>
              <a:rPr lang="en-US" dirty="0"/>
              <a:t>Status of Children</a:t>
            </a:r>
          </a:p>
          <a:p>
            <a:r>
              <a:rPr lang="en-US" dirty="0"/>
              <a:t>Total Days in Program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05ADAAF-B0FB-2F41-97BC-01BE332FB414}"/>
              </a:ext>
            </a:extLst>
          </p:cNvPr>
          <p:cNvSpPr/>
          <p:nvPr/>
        </p:nvSpPr>
        <p:spPr>
          <a:xfrm>
            <a:off x="5853934" y="4969931"/>
            <a:ext cx="5422004" cy="95642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F3C62-662A-BC46-8D27-4420BEEEBA3F}"/>
              </a:ext>
            </a:extLst>
          </p:cNvPr>
          <p:cNvSpPr txBox="1"/>
          <p:nvPr/>
        </p:nvSpPr>
        <p:spPr>
          <a:xfrm>
            <a:off x="6092826" y="5301118"/>
            <a:ext cx="51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Graduation from the Family Treatment Court</a:t>
            </a:r>
          </a:p>
        </p:txBody>
      </p:sp>
    </p:spTree>
    <p:extLst>
      <p:ext uri="{BB962C8B-B14F-4D97-AF65-F5344CB8AC3E}">
        <p14:creationId xmlns:p14="http://schemas.microsoft.com/office/powerpoint/2010/main" val="156840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17" y="825500"/>
            <a:ext cx="8761413" cy="706964"/>
          </a:xfrm>
        </p:spPr>
        <p:txBody>
          <a:bodyPr/>
          <a:lstStyle/>
          <a:p>
            <a:r>
              <a:rPr lang="en-US" dirty="0"/>
              <a:t>Sample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17" y="3016250"/>
            <a:ext cx="3856257" cy="32245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Total FTC Participants: 317</a:t>
            </a:r>
          </a:p>
          <a:p>
            <a:pPr marL="0" indent="0" algn="ctr">
              <a:buNone/>
            </a:pPr>
            <a:endParaRPr lang="en-US" sz="4000" dirty="0"/>
          </a:p>
          <a:p>
            <a:pPr algn="ctr"/>
            <a:endParaRPr lang="en-US" sz="40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E24B164-1A09-AF48-BA56-8862E9D0E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495593"/>
              </p:ext>
            </p:extLst>
          </p:nvPr>
        </p:nvGraphicFramePr>
        <p:xfrm>
          <a:off x="4525175" y="2434168"/>
          <a:ext cx="6997907" cy="359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315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DC82134-AF13-DD45-9B6A-66EFB13915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20C7DC-C3BA-4C44-B4C8-A158F2866BFB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8917F-937C-E14C-8C6D-580299BAA525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ED344-3EBF-774D-8C6C-AB6B4A996FF5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60F7B-6CE7-2448-BCF4-6140BD2EEFA3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D55658-19CE-C44B-A451-6AA9717689BB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7D23E-CD33-154B-90A1-9F612F21FDC4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  <a:latin typeface="Times-Roman" pitchFamily="2" charset="0"/>
              </a:rPr>
              <a:t> 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6E276F-13A7-DD46-A0E9-F408D18B6C2F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7800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505F-5341-804E-A280-BDD269B5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37" y="854399"/>
            <a:ext cx="8761413" cy="706964"/>
          </a:xfrm>
        </p:spPr>
        <p:txBody>
          <a:bodyPr/>
          <a:lstStyle/>
          <a:p>
            <a:r>
              <a:rPr lang="en-US" dirty="0"/>
              <a:t>Age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4608B81-AE9D-0A4B-B06B-9F91E65D49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358626"/>
              </p:ext>
            </p:extLst>
          </p:nvPr>
        </p:nvGraphicFramePr>
        <p:xfrm>
          <a:off x="571500" y="2339340"/>
          <a:ext cx="8366760" cy="416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F15BC11-E8B2-024C-BF3A-FC8FB6FC3093}"/>
              </a:ext>
            </a:extLst>
          </p:cNvPr>
          <p:cNvSpPr txBox="1"/>
          <p:nvPr/>
        </p:nvSpPr>
        <p:spPr>
          <a:xfrm>
            <a:off x="8938260" y="2339339"/>
            <a:ext cx="2880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FTC Participants:</a:t>
            </a:r>
          </a:p>
          <a:p>
            <a:r>
              <a:rPr lang="en-US" sz="2000" dirty="0"/>
              <a:t>Mean Age 33</a:t>
            </a:r>
          </a:p>
          <a:p>
            <a:r>
              <a:rPr lang="en-US" sz="2000" dirty="0"/>
              <a:t>Range 19-58</a:t>
            </a:r>
          </a:p>
          <a:p>
            <a:endParaRPr lang="en-US" sz="2000" dirty="0"/>
          </a:p>
          <a:p>
            <a:r>
              <a:rPr lang="en-US" sz="2000" dirty="0"/>
              <a:t>Graduates:</a:t>
            </a:r>
          </a:p>
          <a:p>
            <a:r>
              <a:rPr lang="en-US" sz="2000" dirty="0"/>
              <a:t>Mean Age 34</a:t>
            </a:r>
          </a:p>
          <a:p>
            <a:r>
              <a:rPr lang="en-US" sz="2000" dirty="0"/>
              <a:t>Range 22-58</a:t>
            </a:r>
          </a:p>
          <a:p>
            <a:endParaRPr lang="en-US" sz="2000" dirty="0"/>
          </a:p>
          <a:p>
            <a:r>
              <a:rPr lang="en-US" sz="2000" dirty="0"/>
              <a:t>Nongraduates:</a:t>
            </a:r>
          </a:p>
          <a:p>
            <a:r>
              <a:rPr lang="en-US" sz="2000" dirty="0"/>
              <a:t>Mean Age 32</a:t>
            </a:r>
          </a:p>
          <a:p>
            <a:r>
              <a:rPr lang="en-US" sz="2000" dirty="0"/>
              <a:t>Range 19-50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005AB-CC2D-234D-AE21-689CBCD393C2}"/>
              </a:ext>
            </a:extLst>
          </p:cNvPr>
          <p:cNvSpPr txBox="1"/>
          <p:nvPr/>
        </p:nvSpPr>
        <p:spPr>
          <a:xfrm>
            <a:off x="9029726" y="6396335"/>
            <a:ext cx="2590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dirty="0"/>
              <a:t>(315)</a:t>
            </a:r>
            <a:r>
              <a:rPr lang="en-US" i="1" dirty="0"/>
              <a:t> </a:t>
            </a:r>
            <a:r>
              <a:rPr lang="en-US" dirty="0"/>
              <a:t>= 0.189 </a:t>
            </a:r>
            <a:r>
              <a:rPr lang="en-US" i="1" dirty="0"/>
              <a:t>p</a:t>
            </a:r>
            <a:r>
              <a:rPr lang="en-US" dirty="0"/>
              <a:t> &lt; .001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88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25849</TotalTime>
  <Words>816</Words>
  <Application>Microsoft Macintosh PowerPoint</Application>
  <PresentationFormat>Widescreen</PresentationFormat>
  <Paragraphs>122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Times-Roman</vt:lpstr>
      <vt:lpstr>Wingdings 3</vt:lpstr>
      <vt:lpstr>Ion Boardroom</vt:lpstr>
      <vt:lpstr>Characteristics of Mothers with Substance Addiction that Predict Graduation from the Family Treatment Court</vt:lpstr>
      <vt:lpstr>Disclosures</vt:lpstr>
      <vt:lpstr>Family Treatment Court</vt:lpstr>
      <vt:lpstr>Purpose</vt:lpstr>
      <vt:lpstr>Methods</vt:lpstr>
      <vt:lpstr>Characteristics that predict Graduation from FTC</vt:lpstr>
      <vt:lpstr>Sample Population</vt:lpstr>
      <vt:lpstr>PowerPoint Presentation</vt:lpstr>
      <vt:lpstr>Age</vt:lpstr>
      <vt:lpstr>Race</vt:lpstr>
      <vt:lpstr>Place of Residence</vt:lpstr>
      <vt:lpstr>Cognitive Behavioral Therapy</vt:lpstr>
      <vt:lpstr>Status of Children</vt:lpstr>
      <vt:lpstr>Total Number of Days in Program</vt:lpstr>
      <vt:lpstr>Logistic Regression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that Influence Graduation from Family Drug Court Treatment Programs</dc:title>
  <dc:creator>Kathy Barnett</dc:creator>
  <cp:lastModifiedBy>Kathy Barnett</cp:lastModifiedBy>
  <cp:revision>141</cp:revision>
  <cp:lastPrinted>2021-12-01T02:24:04Z</cp:lastPrinted>
  <dcterms:created xsi:type="dcterms:W3CDTF">2015-11-09T01:10:44Z</dcterms:created>
  <dcterms:modified xsi:type="dcterms:W3CDTF">2022-11-10T04:23:45Z</dcterms:modified>
</cp:coreProperties>
</file>