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29"/>
  </p:notesMasterIdLst>
  <p:sldIdLst>
    <p:sldId id="258" r:id="rId5"/>
    <p:sldId id="259" r:id="rId6"/>
    <p:sldId id="260" r:id="rId7"/>
    <p:sldId id="261" r:id="rId8"/>
    <p:sldId id="262" r:id="rId9"/>
    <p:sldId id="263" r:id="rId10"/>
    <p:sldId id="279" r:id="rId11"/>
    <p:sldId id="275" r:id="rId12"/>
    <p:sldId id="264" r:id="rId13"/>
    <p:sldId id="270" r:id="rId14"/>
    <p:sldId id="265" r:id="rId15"/>
    <p:sldId id="266" r:id="rId16"/>
    <p:sldId id="267" r:id="rId17"/>
    <p:sldId id="268" r:id="rId18"/>
    <p:sldId id="271" r:id="rId19"/>
    <p:sldId id="277" r:id="rId20"/>
    <p:sldId id="272" r:id="rId21"/>
    <p:sldId id="280" r:id="rId22"/>
    <p:sldId id="281" r:id="rId23"/>
    <p:sldId id="276" r:id="rId24"/>
    <p:sldId id="274" r:id="rId25"/>
    <p:sldId id="278" r:id="rId26"/>
    <p:sldId id="269" r:id="rId27"/>
    <p:sldId id="273" r:id="rId2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7805"/>
    <p:restoredTop sz="77281"/>
  </p:normalViewPr>
  <p:slideViewPr>
    <p:cSldViewPr snapToGrid="0" snapToObjects="1">
      <p:cViewPr varScale="1">
        <p:scale>
          <a:sx n="75" d="100"/>
          <a:sy n="75" d="100"/>
        </p:scale>
        <p:origin x="1832" y="176"/>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charts/_rels/chart1.xml.rels><?xml version="1.0" encoding="UTF-8" standalone="yes"?>
<Relationships xmlns="http://schemas.openxmlformats.org/package/2006/relationships"><Relationship Id="rId3" Type="http://schemas.openxmlformats.org/officeDocument/2006/relationships/oleObject" Target="Book2"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2"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 Weekly</a:t>
            </a:r>
            <a:r>
              <a:rPr lang="en-US" baseline="0"/>
              <a:t> volume of drinking over time</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Sheet1!$G$5</c:f>
              <c:strCache>
                <c:ptCount val="1"/>
                <c:pt idx="0">
                  <c:v>control (V)</c:v>
                </c:pt>
              </c:strCache>
            </c:strRef>
          </c:tx>
          <c:spPr>
            <a:ln w="28575" cap="rnd">
              <a:solidFill>
                <a:schemeClr val="accent1"/>
              </a:solidFill>
              <a:round/>
            </a:ln>
            <a:effectLst/>
          </c:spPr>
          <c:marker>
            <c:symbol val="none"/>
          </c:marker>
          <c:cat>
            <c:strRef>
              <c:f>Sheet1!$H$4:$K$4</c:f>
              <c:strCache>
                <c:ptCount val="4"/>
                <c:pt idx="0">
                  <c:v>baseline</c:v>
                </c:pt>
                <c:pt idx="1">
                  <c:v>3 months</c:v>
                </c:pt>
                <c:pt idx="2">
                  <c:v>6 months</c:v>
                </c:pt>
                <c:pt idx="3">
                  <c:v>12 months</c:v>
                </c:pt>
              </c:strCache>
            </c:strRef>
          </c:cat>
          <c:val>
            <c:numRef>
              <c:f>Sheet1!$H$5:$K$5</c:f>
              <c:numCache>
                <c:formatCode>General</c:formatCode>
                <c:ptCount val="4"/>
                <c:pt idx="0">
                  <c:v>8.25</c:v>
                </c:pt>
                <c:pt idx="1">
                  <c:v>10.8</c:v>
                </c:pt>
                <c:pt idx="2">
                  <c:v>7.68</c:v>
                </c:pt>
                <c:pt idx="3">
                  <c:v>7.59</c:v>
                </c:pt>
              </c:numCache>
            </c:numRef>
          </c:val>
          <c:smooth val="0"/>
          <c:extLst>
            <c:ext xmlns:c16="http://schemas.microsoft.com/office/drawing/2014/chart" uri="{C3380CC4-5D6E-409C-BE32-E72D297353CC}">
              <c16:uniqueId val="{00000000-1476-034F-B55C-0A5BF3751254}"/>
            </c:ext>
          </c:extLst>
        </c:ser>
        <c:ser>
          <c:idx val="1"/>
          <c:order val="1"/>
          <c:tx>
            <c:strRef>
              <c:f>Sheet1!$G$6</c:f>
              <c:strCache>
                <c:ptCount val="1"/>
                <c:pt idx="0">
                  <c:v>intervention (V)</c:v>
                </c:pt>
              </c:strCache>
            </c:strRef>
          </c:tx>
          <c:spPr>
            <a:ln w="28575" cap="rnd">
              <a:solidFill>
                <a:schemeClr val="accent2"/>
              </a:solidFill>
              <a:round/>
            </a:ln>
            <a:effectLst/>
          </c:spPr>
          <c:marker>
            <c:symbol val="none"/>
          </c:marker>
          <c:cat>
            <c:strRef>
              <c:f>Sheet1!$H$4:$K$4</c:f>
              <c:strCache>
                <c:ptCount val="4"/>
                <c:pt idx="0">
                  <c:v>baseline</c:v>
                </c:pt>
                <c:pt idx="1">
                  <c:v>3 months</c:v>
                </c:pt>
                <c:pt idx="2">
                  <c:v>6 months</c:v>
                </c:pt>
                <c:pt idx="3">
                  <c:v>12 months</c:v>
                </c:pt>
              </c:strCache>
            </c:strRef>
          </c:cat>
          <c:val>
            <c:numRef>
              <c:f>Sheet1!$H$6:$K$6</c:f>
              <c:numCache>
                <c:formatCode>General</c:formatCode>
                <c:ptCount val="4"/>
                <c:pt idx="0">
                  <c:v>8.93</c:v>
                </c:pt>
                <c:pt idx="1">
                  <c:v>10.07</c:v>
                </c:pt>
                <c:pt idx="2">
                  <c:v>7.11</c:v>
                </c:pt>
                <c:pt idx="3">
                  <c:v>7.04</c:v>
                </c:pt>
              </c:numCache>
            </c:numRef>
          </c:val>
          <c:smooth val="0"/>
          <c:extLst>
            <c:ext xmlns:c16="http://schemas.microsoft.com/office/drawing/2014/chart" uri="{C3380CC4-5D6E-409C-BE32-E72D297353CC}">
              <c16:uniqueId val="{00000001-1476-034F-B55C-0A5BF3751254}"/>
            </c:ext>
          </c:extLst>
        </c:ser>
        <c:dLbls>
          <c:showLegendKey val="0"/>
          <c:showVal val="0"/>
          <c:showCatName val="0"/>
          <c:showSerName val="0"/>
          <c:showPercent val="0"/>
          <c:showBubbleSize val="0"/>
        </c:dLbls>
        <c:smooth val="0"/>
        <c:axId val="1781555903"/>
        <c:axId val="1781557583"/>
      </c:lineChart>
      <c:catAx>
        <c:axId val="17815559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81557583"/>
        <c:crosses val="autoZero"/>
        <c:auto val="1"/>
        <c:lblAlgn val="ctr"/>
        <c:lblOffset val="100"/>
        <c:noMultiLvlLbl val="0"/>
      </c:catAx>
      <c:valAx>
        <c:axId val="1781557583"/>
        <c:scaling>
          <c:orientation val="minMax"/>
          <c:min val="5"/>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8155590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Heavy drinking days per month, over time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Sheet1!$G$9</c:f>
              <c:strCache>
                <c:ptCount val="1"/>
                <c:pt idx="0">
                  <c:v>control (HDD)</c:v>
                </c:pt>
              </c:strCache>
            </c:strRef>
          </c:tx>
          <c:spPr>
            <a:ln w="28575" cap="rnd">
              <a:solidFill>
                <a:schemeClr val="accent1"/>
              </a:solidFill>
              <a:round/>
            </a:ln>
            <a:effectLst/>
          </c:spPr>
          <c:marker>
            <c:symbol val="none"/>
          </c:marker>
          <c:cat>
            <c:strRef>
              <c:f>Sheet1!$H$8:$K$8</c:f>
              <c:strCache>
                <c:ptCount val="4"/>
                <c:pt idx="0">
                  <c:v>baseline</c:v>
                </c:pt>
                <c:pt idx="1">
                  <c:v>3 months</c:v>
                </c:pt>
                <c:pt idx="2">
                  <c:v>6 months</c:v>
                </c:pt>
                <c:pt idx="3">
                  <c:v>12 months</c:v>
                </c:pt>
              </c:strCache>
            </c:strRef>
          </c:cat>
          <c:val>
            <c:numRef>
              <c:f>Sheet1!$H$9:$K$9</c:f>
              <c:numCache>
                <c:formatCode>General</c:formatCode>
                <c:ptCount val="4"/>
                <c:pt idx="0">
                  <c:v>3.48</c:v>
                </c:pt>
                <c:pt idx="1">
                  <c:v>4.54</c:v>
                </c:pt>
                <c:pt idx="2">
                  <c:v>3.39</c:v>
                </c:pt>
                <c:pt idx="3">
                  <c:v>3.26</c:v>
                </c:pt>
              </c:numCache>
            </c:numRef>
          </c:val>
          <c:smooth val="0"/>
          <c:extLst>
            <c:ext xmlns:c16="http://schemas.microsoft.com/office/drawing/2014/chart" uri="{C3380CC4-5D6E-409C-BE32-E72D297353CC}">
              <c16:uniqueId val="{00000000-C8B4-2541-ABB9-CCF531375382}"/>
            </c:ext>
          </c:extLst>
        </c:ser>
        <c:ser>
          <c:idx val="1"/>
          <c:order val="1"/>
          <c:tx>
            <c:strRef>
              <c:f>Sheet1!$G$10</c:f>
              <c:strCache>
                <c:ptCount val="1"/>
                <c:pt idx="0">
                  <c:v>intervention (HDD)</c:v>
                </c:pt>
              </c:strCache>
            </c:strRef>
          </c:tx>
          <c:spPr>
            <a:ln w="28575" cap="rnd">
              <a:solidFill>
                <a:schemeClr val="accent2"/>
              </a:solidFill>
              <a:round/>
            </a:ln>
            <a:effectLst/>
          </c:spPr>
          <c:marker>
            <c:symbol val="none"/>
          </c:marker>
          <c:cat>
            <c:strRef>
              <c:f>Sheet1!$H$8:$K$8</c:f>
              <c:strCache>
                <c:ptCount val="4"/>
                <c:pt idx="0">
                  <c:v>baseline</c:v>
                </c:pt>
                <c:pt idx="1">
                  <c:v>3 months</c:v>
                </c:pt>
                <c:pt idx="2">
                  <c:v>6 months</c:v>
                </c:pt>
                <c:pt idx="3">
                  <c:v>12 months</c:v>
                </c:pt>
              </c:strCache>
            </c:strRef>
          </c:cat>
          <c:val>
            <c:numRef>
              <c:f>Sheet1!$H$10:$K$10</c:f>
              <c:numCache>
                <c:formatCode>General</c:formatCode>
                <c:ptCount val="4"/>
                <c:pt idx="0">
                  <c:v>3.58</c:v>
                </c:pt>
                <c:pt idx="1">
                  <c:v>4.1500000000000004</c:v>
                </c:pt>
                <c:pt idx="2">
                  <c:v>3.02</c:v>
                </c:pt>
                <c:pt idx="3">
                  <c:v>3.07</c:v>
                </c:pt>
              </c:numCache>
            </c:numRef>
          </c:val>
          <c:smooth val="0"/>
          <c:extLst>
            <c:ext xmlns:c16="http://schemas.microsoft.com/office/drawing/2014/chart" uri="{C3380CC4-5D6E-409C-BE32-E72D297353CC}">
              <c16:uniqueId val="{00000001-C8B4-2541-ABB9-CCF531375382}"/>
            </c:ext>
          </c:extLst>
        </c:ser>
        <c:dLbls>
          <c:showLegendKey val="0"/>
          <c:showVal val="0"/>
          <c:showCatName val="0"/>
          <c:showSerName val="0"/>
          <c:showPercent val="0"/>
          <c:showBubbleSize val="0"/>
        </c:dLbls>
        <c:smooth val="0"/>
        <c:axId val="1765935247"/>
        <c:axId val="1783698463"/>
      </c:lineChart>
      <c:catAx>
        <c:axId val="17659352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83698463"/>
        <c:crosses val="autoZero"/>
        <c:auto val="1"/>
        <c:lblAlgn val="ctr"/>
        <c:lblOffset val="100"/>
        <c:noMultiLvlLbl val="0"/>
      </c:catAx>
      <c:valAx>
        <c:axId val="1783698463"/>
        <c:scaling>
          <c:orientation val="minMax"/>
          <c:min val="2.5"/>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6593524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H"/>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069D8B-37F1-C849-9BF0-4617E10D2899}" type="datetimeFigureOut">
              <a:rPr lang="fr-CH" smtClean="0"/>
              <a:t>10.11.22</a:t>
            </a:fld>
            <a:endParaRPr lang="fr-CH"/>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CH"/>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H"/>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329EB1-EE11-2D41-B904-81D2097803D2}" type="slidenum">
              <a:rPr lang="fr-CH" smtClean="0"/>
              <a:t>‹#›</a:t>
            </a:fld>
            <a:endParaRPr lang="fr-CH"/>
          </a:p>
        </p:txBody>
      </p:sp>
    </p:spTree>
    <p:extLst>
      <p:ext uri="{BB962C8B-B14F-4D97-AF65-F5344CB8AC3E}">
        <p14:creationId xmlns:p14="http://schemas.microsoft.com/office/powerpoint/2010/main" val="23174736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H" dirty="0"/>
              <a:t>Talk </a:t>
            </a:r>
            <a:r>
              <a:rPr lang="fr-CH" dirty="0" err="1"/>
              <a:t>here</a:t>
            </a:r>
            <a:r>
              <a:rPr lang="fr-CH" dirty="0"/>
              <a:t> about the </a:t>
            </a:r>
            <a:r>
              <a:rPr lang="fr-CH" dirty="0" err="1"/>
              <a:t>spectrum</a:t>
            </a:r>
            <a:r>
              <a:rPr lang="fr-CH" dirty="0"/>
              <a:t>: </a:t>
            </a:r>
            <a:r>
              <a:rPr lang="fr-CH" dirty="0" err="1"/>
              <a:t>strucural</a:t>
            </a:r>
            <a:r>
              <a:rPr lang="fr-CH" dirty="0"/>
              <a:t> </a:t>
            </a:r>
            <a:r>
              <a:rPr lang="fr-CH" dirty="0" err="1"/>
              <a:t>measures</a:t>
            </a:r>
            <a:r>
              <a:rPr lang="fr-CH" dirty="0"/>
              <a:t> </a:t>
            </a:r>
            <a:r>
              <a:rPr lang="fr-CH" dirty="0">
                <a:sym typeface="Wingdings" pitchFamily="2" charset="2"/>
              </a:rPr>
              <a:t> </a:t>
            </a:r>
            <a:r>
              <a:rPr lang="fr-CH" dirty="0" err="1">
                <a:sym typeface="Wingdings" pitchFamily="2" charset="2"/>
              </a:rPr>
              <a:t>individualized</a:t>
            </a:r>
            <a:r>
              <a:rPr lang="fr-CH" dirty="0">
                <a:sym typeface="Wingdings" pitchFamily="2" charset="2"/>
              </a:rPr>
              <a:t> </a:t>
            </a:r>
            <a:r>
              <a:rPr lang="fr-CH" dirty="0" err="1">
                <a:sym typeface="Wingdings" pitchFamily="2" charset="2"/>
              </a:rPr>
              <a:t>treatment</a:t>
            </a:r>
            <a:endParaRPr lang="fr-CH" dirty="0"/>
          </a:p>
        </p:txBody>
      </p:sp>
      <p:sp>
        <p:nvSpPr>
          <p:cNvPr id="4" name="Slide Number Placeholder 3"/>
          <p:cNvSpPr>
            <a:spLocks noGrp="1"/>
          </p:cNvSpPr>
          <p:nvPr>
            <p:ph type="sldNum" sz="quarter" idx="5"/>
          </p:nvPr>
        </p:nvSpPr>
        <p:spPr/>
        <p:txBody>
          <a:bodyPr/>
          <a:lstStyle/>
          <a:p>
            <a:fld id="{D3329EB1-EE11-2D41-B904-81D2097803D2}" type="slidenum">
              <a:rPr lang="fr-CH" smtClean="0"/>
              <a:t>4</a:t>
            </a:fld>
            <a:endParaRPr lang="fr-CH"/>
          </a:p>
        </p:txBody>
      </p:sp>
    </p:spTree>
    <p:extLst>
      <p:ext uri="{BB962C8B-B14F-4D97-AF65-F5344CB8AC3E}">
        <p14:creationId xmlns:p14="http://schemas.microsoft.com/office/powerpoint/2010/main" val="24965334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was reported as the mean number of standard drinks per week over the past 30 days. </a:t>
            </a:r>
          </a:p>
          <a:p>
            <a:r>
              <a:rPr lang="en-US" dirty="0"/>
              <a:t>It was assessed with a validated quantity/frequency measure (Rehm 1998). </a:t>
            </a:r>
          </a:p>
          <a:p>
            <a:r>
              <a:rPr lang="en-US" dirty="0"/>
              <a:t>In Switzerland, a standard drink contains 10 gr of ethanol. Participants were provided with visual aides for standard drinks. </a:t>
            </a:r>
          </a:p>
          <a:p>
            <a:r>
              <a:rPr lang="en-US" dirty="0"/>
              <a:t>Academic performance was measured with the following question: “How do you rate your performance in comparison with your fellow students?” (with response options : Much worse, Worse, Similar, Better, Much better).</a:t>
            </a:r>
            <a:endParaRPr lang="fr-CH" dirty="0"/>
          </a:p>
        </p:txBody>
      </p:sp>
      <p:sp>
        <p:nvSpPr>
          <p:cNvPr id="4" name="Slide Number Placeholder 3"/>
          <p:cNvSpPr>
            <a:spLocks noGrp="1"/>
          </p:cNvSpPr>
          <p:nvPr>
            <p:ph type="sldNum" sz="quarter" idx="5"/>
          </p:nvPr>
        </p:nvSpPr>
        <p:spPr/>
        <p:txBody>
          <a:bodyPr/>
          <a:lstStyle/>
          <a:p>
            <a:fld id="{D3329EB1-EE11-2D41-B904-81D2097803D2}" type="slidenum">
              <a:rPr lang="fr-CH" smtClean="0"/>
              <a:t>9</a:t>
            </a:fld>
            <a:endParaRPr lang="fr-CH"/>
          </a:p>
        </p:txBody>
      </p:sp>
    </p:spTree>
    <p:extLst>
      <p:ext uri="{BB962C8B-B14F-4D97-AF65-F5344CB8AC3E}">
        <p14:creationId xmlns:p14="http://schemas.microsoft.com/office/powerpoint/2010/main" val="7325857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volume of drinking, HDD, maximum number of drinks and alcohol-related consequences, fits of GLMM with Poisson and negative binomial distributions were estimated and compared. The negative binomial model was retained because it was found to best fit the distribution of the sample. For academic performance, the distribution was approximately normal and a Gaussian distribution was used. </a:t>
            </a:r>
          </a:p>
          <a:p>
            <a:r>
              <a:rPr lang="en-US" dirty="0"/>
              <a:t>(MI). Ten MI datasets were imputed with the </a:t>
            </a:r>
            <a:r>
              <a:rPr lang="en-US" dirty="0" err="1"/>
              <a:t>countimp</a:t>
            </a:r>
            <a:r>
              <a:rPr lang="en-US" dirty="0"/>
              <a:t> 2.0.7 package (</a:t>
            </a:r>
            <a:r>
              <a:rPr lang="en-US" dirty="0" err="1"/>
              <a:t>Kleinke</a:t>
            </a:r>
            <a:r>
              <a:rPr lang="en-US" dirty="0"/>
              <a:t> and Reinecke 2019). The </a:t>
            </a:r>
            <a:r>
              <a:rPr lang="en-US" dirty="0" err="1"/>
              <a:t>countimp</a:t>
            </a:r>
            <a:r>
              <a:rPr lang="en-US" dirty="0"/>
              <a:t> package is an add-on for the conditional modelling MI R package mice providing additional function to impute count data (van </a:t>
            </a:r>
            <a:r>
              <a:rPr lang="en-US" dirty="0" err="1"/>
              <a:t>Buuren</a:t>
            </a:r>
            <a:r>
              <a:rPr lang="en-US" dirty="0"/>
              <a:t> and </a:t>
            </a:r>
            <a:r>
              <a:rPr lang="en-US" dirty="0" err="1"/>
              <a:t>Groothuis-Oudshoorn</a:t>
            </a:r>
            <a:r>
              <a:rPr lang="en-US" dirty="0"/>
              <a:t> 2011). </a:t>
            </a:r>
            <a:endParaRPr lang="fr-CH" dirty="0"/>
          </a:p>
        </p:txBody>
      </p:sp>
      <p:sp>
        <p:nvSpPr>
          <p:cNvPr id="4" name="Slide Number Placeholder 3"/>
          <p:cNvSpPr>
            <a:spLocks noGrp="1"/>
          </p:cNvSpPr>
          <p:nvPr>
            <p:ph type="sldNum" sz="quarter" idx="5"/>
          </p:nvPr>
        </p:nvSpPr>
        <p:spPr/>
        <p:txBody>
          <a:bodyPr/>
          <a:lstStyle/>
          <a:p>
            <a:fld id="{D3329EB1-EE11-2D41-B904-81D2097803D2}" type="slidenum">
              <a:rPr lang="fr-CH" smtClean="0"/>
              <a:t>10</a:t>
            </a:fld>
            <a:endParaRPr lang="fr-CH"/>
          </a:p>
        </p:txBody>
      </p:sp>
    </p:spTree>
    <p:extLst>
      <p:ext uri="{BB962C8B-B14F-4D97-AF65-F5344CB8AC3E}">
        <p14:creationId xmlns:p14="http://schemas.microsoft.com/office/powerpoint/2010/main" val="30454722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dirty="0"/>
          </a:p>
        </p:txBody>
      </p:sp>
      <p:sp>
        <p:nvSpPr>
          <p:cNvPr id="4" name="Slide Number Placeholder 3"/>
          <p:cNvSpPr>
            <a:spLocks noGrp="1"/>
          </p:cNvSpPr>
          <p:nvPr>
            <p:ph type="sldNum" sz="quarter" idx="5"/>
          </p:nvPr>
        </p:nvSpPr>
        <p:spPr/>
        <p:txBody>
          <a:bodyPr/>
          <a:lstStyle/>
          <a:p>
            <a:fld id="{D3329EB1-EE11-2D41-B904-81D2097803D2}" type="slidenum">
              <a:rPr lang="fr-CH" smtClean="0"/>
              <a:t>11</a:t>
            </a:fld>
            <a:endParaRPr lang="fr-CH"/>
          </a:p>
        </p:txBody>
      </p:sp>
    </p:spTree>
    <p:extLst>
      <p:ext uri="{BB962C8B-B14F-4D97-AF65-F5344CB8AC3E}">
        <p14:creationId xmlns:p14="http://schemas.microsoft.com/office/powerpoint/2010/main" val="42223333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dirty="0"/>
          </a:p>
        </p:txBody>
      </p:sp>
      <p:sp>
        <p:nvSpPr>
          <p:cNvPr id="4" name="Slide Number Placeholder 3"/>
          <p:cNvSpPr>
            <a:spLocks noGrp="1"/>
          </p:cNvSpPr>
          <p:nvPr>
            <p:ph type="sldNum" sz="quarter" idx="5"/>
          </p:nvPr>
        </p:nvSpPr>
        <p:spPr/>
        <p:txBody>
          <a:bodyPr/>
          <a:lstStyle/>
          <a:p>
            <a:fld id="{D3329EB1-EE11-2D41-B904-81D2097803D2}" type="slidenum">
              <a:rPr lang="fr-CH" smtClean="0"/>
              <a:t>15</a:t>
            </a:fld>
            <a:endParaRPr lang="fr-CH"/>
          </a:p>
        </p:txBody>
      </p:sp>
    </p:spTree>
    <p:extLst>
      <p:ext uri="{BB962C8B-B14F-4D97-AF65-F5344CB8AC3E}">
        <p14:creationId xmlns:p14="http://schemas.microsoft.com/office/powerpoint/2010/main" val="18053851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general increase in drinking observed at 3 months, followed by decreases at 6 and 12 months, provides some reassurance that the reductions reported were not entirely driven by assessment effects.</a:t>
            </a:r>
            <a:endParaRPr lang="fr-CH" dirty="0"/>
          </a:p>
        </p:txBody>
      </p:sp>
      <p:sp>
        <p:nvSpPr>
          <p:cNvPr id="4" name="Slide Number Placeholder 3"/>
          <p:cNvSpPr>
            <a:spLocks noGrp="1"/>
          </p:cNvSpPr>
          <p:nvPr>
            <p:ph type="sldNum" sz="quarter" idx="5"/>
          </p:nvPr>
        </p:nvSpPr>
        <p:spPr/>
        <p:txBody>
          <a:bodyPr/>
          <a:lstStyle/>
          <a:p>
            <a:fld id="{D3329EB1-EE11-2D41-B904-81D2097803D2}" type="slidenum">
              <a:rPr lang="fr-CH" smtClean="0"/>
              <a:t>17</a:t>
            </a:fld>
            <a:endParaRPr lang="fr-CH"/>
          </a:p>
        </p:txBody>
      </p:sp>
    </p:spTree>
    <p:extLst>
      <p:ext uri="{BB962C8B-B14F-4D97-AF65-F5344CB8AC3E}">
        <p14:creationId xmlns:p14="http://schemas.microsoft.com/office/powerpoint/2010/main" val="19538091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dirty="0"/>
          </a:p>
        </p:txBody>
      </p:sp>
      <p:sp>
        <p:nvSpPr>
          <p:cNvPr id="4" name="Slide Number Placeholder 3"/>
          <p:cNvSpPr>
            <a:spLocks noGrp="1"/>
          </p:cNvSpPr>
          <p:nvPr>
            <p:ph type="sldNum" sz="quarter" idx="5"/>
          </p:nvPr>
        </p:nvSpPr>
        <p:spPr/>
        <p:txBody>
          <a:bodyPr/>
          <a:lstStyle/>
          <a:p>
            <a:fld id="{D3329EB1-EE11-2D41-B904-81D2097803D2}" type="slidenum">
              <a:rPr lang="fr-CH" smtClean="0"/>
              <a:t>22</a:t>
            </a:fld>
            <a:endParaRPr lang="fr-CH"/>
          </a:p>
        </p:txBody>
      </p:sp>
    </p:spTree>
    <p:extLst>
      <p:ext uri="{BB962C8B-B14F-4D97-AF65-F5344CB8AC3E}">
        <p14:creationId xmlns:p14="http://schemas.microsoft.com/office/powerpoint/2010/main" val="4261862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bg>
      <p:bgPr>
        <a:blipFill dpi="0" rotWithShape="1">
          <a:blip r:embed="rId2" cstate="print">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F50D25F-DE0D-8E4A-922F-0D623F796165}"/>
              </a:ext>
            </a:extLst>
          </p:cNvPr>
          <p:cNvSpPr>
            <a:spLocks noGrp="1"/>
          </p:cNvSpPr>
          <p:nvPr>
            <p:ph type="ctrTitle" hasCustomPrompt="1"/>
          </p:nvPr>
        </p:nvSpPr>
        <p:spPr>
          <a:xfrm>
            <a:off x="7218408" y="1315736"/>
            <a:ext cx="4607010" cy="1526318"/>
          </a:xfrm>
        </p:spPr>
        <p:txBody>
          <a:bodyPr anchor="t">
            <a:normAutofit/>
          </a:bodyPr>
          <a:lstStyle>
            <a:lvl1pPr algn="l">
              <a:defRPr sz="3200">
                <a:latin typeface="Arial" panose="020B0604020202020204" pitchFamily="34" charset="0"/>
                <a:cs typeface="Arial" panose="020B0604020202020204" pitchFamily="34" charset="0"/>
              </a:defRPr>
            </a:lvl1pPr>
          </a:lstStyle>
          <a:p>
            <a:r>
              <a:rPr lang="fr-FR" dirty="0"/>
              <a:t>Modifiez le style du titre, sur deux lignes </a:t>
            </a:r>
            <a:br>
              <a:rPr lang="fr-FR" dirty="0"/>
            </a:br>
            <a:r>
              <a:rPr lang="fr-FR" dirty="0"/>
              <a:t>ou plus. </a:t>
            </a:r>
          </a:p>
        </p:txBody>
      </p:sp>
      <p:sp>
        <p:nvSpPr>
          <p:cNvPr id="9" name="ZoneTexte 8">
            <a:extLst>
              <a:ext uri="{FF2B5EF4-FFF2-40B4-BE49-F238E27FC236}">
                <a16:creationId xmlns:a16="http://schemas.microsoft.com/office/drawing/2014/main" id="{6D5084EA-C07A-3049-A4CE-EDEB24FC3508}"/>
              </a:ext>
            </a:extLst>
          </p:cNvPr>
          <p:cNvSpPr txBox="1"/>
          <p:nvPr userDrawn="1"/>
        </p:nvSpPr>
        <p:spPr>
          <a:xfrm>
            <a:off x="7181337" y="333634"/>
            <a:ext cx="4607010"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latin typeface="Arial" panose="020B0604020202020204" pitchFamily="34" charset="0"/>
                <a:cs typeface="Arial" panose="020B0604020202020204" pitchFamily="34" charset="0"/>
              </a:rPr>
              <a:t>Service de médecine des addictions</a:t>
            </a:r>
          </a:p>
        </p:txBody>
      </p:sp>
    </p:spTree>
    <p:extLst>
      <p:ext uri="{BB962C8B-B14F-4D97-AF65-F5344CB8AC3E}">
        <p14:creationId xmlns:p14="http://schemas.microsoft.com/office/powerpoint/2010/main" val="42778649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A6B81C-10F9-A047-AA2C-3DD970198235}"/>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782B6E9B-F43E-6D41-BCEE-BEA0142D4FC7}"/>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BA967DF-6A95-6A48-A8D2-971CBAAFA332}"/>
              </a:ext>
            </a:extLst>
          </p:cNvPr>
          <p:cNvSpPr>
            <a:spLocks noGrp="1"/>
          </p:cNvSpPr>
          <p:nvPr>
            <p:ph type="dt" sz="half" idx="10"/>
          </p:nvPr>
        </p:nvSpPr>
        <p:spPr/>
        <p:txBody>
          <a:bodyPr/>
          <a:lstStyle/>
          <a:p>
            <a:fld id="{BE7291D9-5CF6-4F49-A8B8-F86E4CE9F47B}" type="datetimeFigureOut">
              <a:rPr lang="fr-FR" smtClean="0"/>
              <a:t>10/11/2022</a:t>
            </a:fld>
            <a:endParaRPr lang="fr-FR"/>
          </a:p>
        </p:txBody>
      </p:sp>
      <p:sp>
        <p:nvSpPr>
          <p:cNvPr id="5" name="Espace réservé du pied de page 4">
            <a:extLst>
              <a:ext uri="{FF2B5EF4-FFF2-40B4-BE49-F238E27FC236}">
                <a16:creationId xmlns:a16="http://schemas.microsoft.com/office/drawing/2014/main" id="{486D3BC1-3F4A-B54E-94A5-538F5534D2B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884E1D2-C08F-AD42-954C-E345ED511907}"/>
              </a:ext>
            </a:extLst>
          </p:cNvPr>
          <p:cNvSpPr>
            <a:spLocks noGrp="1"/>
          </p:cNvSpPr>
          <p:nvPr>
            <p:ph type="sldNum" sz="quarter" idx="12"/>
          </p:nvPr>
        </p:nvSpPr>
        <p:spPr/>
        <p:txBody>
          <a:bodyPr/>
          <a:lstStyle/>
          <a:p>
            <a:fld id="{333134A0-B7E5-544F-BCBF-8ECC0B32DAAD}" type="slidenum">
              <a:rPr lang="fr-FR" smtClean="0"/>
              <a:t>‹#›</a:t>
            </a:fld>
            <a:endParaRPr lang="fr-FR"/>
          </a:p>
        </p:txBody>
      </p:sp>
    </p:spTree>
    <p:extLst>
      <p:ext uri="{BB962C8B-B14F-4D97-AF65-F5344CB8AC3E}">
        <p14:creationId xmlns:p14="http://schemas.microsoft.com/office/powerpoint/2010/main" val="835110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A4AC1144-595B-0040-AB9F-D4B1C7CE5E16}"/>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33FDE214-88A4-4F4D-84EA-997515E728A9}"/>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80ED05D-60C5-4D40-BD5F-46F6D148D7C9}"/>
              </a:ext>
            </a:extLst>
          </p:cNvPr>
          <p:cNvSpPr>
            <a:spLocks noGrp="1"/>
          </p:cNvSpPr>
          <p:nvPr>
            <p:ph type="dt" sz="half" idx="10"/>
          </p:nvPr>
        </p:nvSpPr>
        <p:spPr/>
        <p:txBody>
          <a:bodyPr/>
          <a:lstStyle/>
          <a:p>
            <a:fld id="{BE7291D9-5CF6-4F49-A8B8-F86E4CE9F47B}" type="datetimeFigureOut">
              <a:rPr lang="fr-FR" smtClean="0"/>
              <a:t>10/11/2022</a:t>
            </a:fld>
            <a:endParaRPr lang="fr-FR"/>
          </a:p>
        </p:txBody>
      </p:sp>
      <p:sp>
        <p:nvSpPr>
          <p:cNvPr id="5" name="Espace réservé du pied de page 4">
            <a:extLst>
              <a:ext uri="{FF2B5EF4-FFF2-40B4-BE49-F238E27FC236}">
                <a16:creationId xmlns:a16="http://schemas.microsoft.com/office/drawing/2014/main" id="{F52FB5F5-613E-2A4D-A862-C8697E4675B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E5E4535-2E28-AD45-B665-D0D7BA3CCDCC}"/>
              </a:ext>
            </a:extLst>
          </p:cNvPr>
          <p:cNvSpPr>
            <a:spLocks noGrp="1"/>
          </p:cNvSpPr>
          <p:nvPr>
            <p:ph type="sldNum" sz="quarter" idx="12"/>
          </p:nvPr>
        </p:nvSpPr>
        <p:spPr/>
        <p:txBody>
          <a:bodyPr/>
          <a:lstStyle/>
          <a:p>
            <a:fld id="{333134A0-B7E5-544F-BCBF-8ECC0B32DAAD}" type="slidenum">
              <a:rPr lang="fr-FR" smtClean="0"/>
              <a:t>‹#›</a:t>
            </a:fld>
            <a:endParaRPr lang="fr-FR"/>
          </a:p>
        </p:txBody>
      </p:sp>
    </p:spTree>
    <p:extLst>
      <p:ext uri="{BB962C8B-B14F-4D97-AF65-F5344CB8AC3E}">
        <p14:creationId xmlns:p14="http://schemas.microsoft.com/office/powerpoint/2010/main" val="1267726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B38FF82-D36C-5F4D-9F96-209FAF126FE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0CEA8D06-7DAF-F044-BC99-B121E43550DF}"/>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FFF4315-5DB9-8B45-A0AE-BBB32EB65EA7}"/>
              </a:ext>
            </a:extLst>
          </p:cNvPr>
          <p:cNvSpPr>
            <a:spLocks noGrp="1"/>
          </p:cNvSpPr>
          <p:nvPr>
            <p:ph type="dt" sz="half" idx="10"/>
          </p:nvPr>
        </p:nvSpPr>
        <p:spPr/>
        <p:txBody>
          <a:bodyPr/>
          <a:lstStyle/>
          <a:p>
            <a:fld id="{BE7291D9-5CF6-4F49-A8B8-F86E4CE9F47B}" type="datetimeFigureOut">
              <a:rPr lang="fr-FR" smtClean="0"/>
              <a:t>10/11/2022</a:t>
            </a:fld>
            <a:endParaRPr lang="fr-FR"/>
          </a:p>
        </p:txBody>
      </p:sp>
      <p:sp>
        <p:nvSpPr>
          <p:cNvPr id="5" name="Espace réservé du pied de page 4">
            <a:extLst>
              <a:ext uri="{FF2B5EF4-FFF2-40B4-BE49-F238E27FC236}">
                <a16:creationId xmlns:a16="http://schemas.microsoft.com/office/drawing/2014/main" id="{0AC2DEAC-525D-9547-A215-A2A61643B9E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EC3CC12-014B-0741-99A8-09A117A41D5D}"/>
              </a:ext>
            </a:extLst>
          </p:cNvPr>
          <p:cNvSpPr>
            <a:spLocks noGrp="1"/>
          </p:cNvSpPr>
          <p:nvPr>
            <p:ph type="sldNum" sz="quarter" idx="12"/>
          </p:nvPr>
        </p:nvSpPr>
        <p:spPr/>
        <p:txBody>
          <a:bodyPr/>
          <a:lstStyle/>
          <a:p>
            <a:fld id="{333134A0-B7E5-544F-BCBF-8ECC0B32DAAD}" type="slidenum">
              <a:rPr lang="fr-FR" smtClean="0"/>
              <a:t>‹#›</a:t>
            </a:fld>
            <a:endParaRPr lang="fr-FR"/>
          </a:p>
        </p:txBody>
      </p:sp>
    </p:spTree>
    <p:extLst>
      <p:ext uri="{BB962C8B-B14F-4D97-AF65-F5344CB8AC3E}">
        <p14:creationId xmlns:p14="http://schemas.microsoft.com/office/powerpoint/2010/main" val="2617439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9249534-1B77-8947-A2DA-4D6C3C98AD00}"/>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2CDECBD8-44F3-B04A-9F49-E73E041A093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19A3CFC7-D0B9-5B46-A1C9-A8C93172DC6C}"/>
              </a:ext>
            </a:extLst>
          </p:cNvPr>
          <p:cNvSpPr>
            <a:spLocks noGrp="1"/>
          </p:cNvSpPr>
          <p:nvPr>
            <p:ph type="dt" sz="half" idx="10"/>
          </p:nvPr>
        </p:nvSpPr>
        <p:spPr/>
        <p:txBody>
          <a:bodyPr/>
          <a:lstStyle/>
          <a:p>
            <a:fld id="{BE7291D9-5CF6-4F49-A8B8-F86E4CE9F47B}" type="datetimeFigureOut">
              <a:rPr lang="fr-FR" smtClean="0"/>
              <a:t>10/11/2022</a:t>
            </a:fld>
            <a:endParaRPr lang="fr-FR"/>
          </a:p>
        </p:txBody>
      </p:sp>
      <p:sp>
        <p:nvSpPr>
          <p:cNvPr id="5" name="Espace réservé du pied de page 4">
            <a:extLst>
              <a:ext uri="{FF2B5EF4-FFF2-40B4-BE49-F238E27FC236}">
                <a16:creationId xmlns:a16="http://schemas.microsoft.com/office/drawing/2014/main" id="{E1A6F87A-91A0-3544-B360-D5D04534FEF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3E6401E-974F-7749-A246-CBD4109531D8}"/>
              </a:ext>
            </a:extLst>
          </p:cNvPr>
          <p:cNvSpPr>
            <a:spLocks noGrp="1"/>
          </p:cNvSpPr>
          <p:nvPr>
            <p:ph type="sldNum" sz="quarter" idx="12"/>
          </p:nvPr>
        </p:nvSpPr>
        <p:spPr/>
        <p:txBody>
          <a:bodyPr/>
          <a:lstStyle/>
          <a:p>
            <a:fld id="{333134A0-B7E5-544F-BCBF-8ECC0B32DAAD}" type="slidenum">
              <a:rPr lang="fr-FR" smtClean="0"/>
              <a:t>‹#›</a:t>
            </a:fld>
            <a:endParaRPr lang="fr-FR"/>
          </a:p>
        </p:txBody>
      </p:sp>
    </p:spTree>
    <p:extLst>
      <p:ext uri="{BB962C8B-B14F-4D97-AF65-F5344CB8AC3E}">
        <p14:creationId xmlns:p14="http://schemas.microsoft.com/office/powerpoint/2010/main" val="3512561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241B6E-D1FF-154C-901F-44B6E22EBAC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8DB8D57-3384-C84C-B8B8-AA895ACF263A}"/>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5592BE57-8AFD-8F49-A261-96DDABA49EE1}"/>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DA196F80-F0B7-9849-9273-49D7BA47B865}"/>
              </a:ext>
            </a:extLst>
          </p:cNvPr>
          <p:cNvSpPr>
            <a:spLocks noGrp="1"/>
          </p:cNvSpPr>
          <p:nvPr>
            <p:ph type="dt" sz="half" idx="10"/>
          </p:nvPr>
        </p:nvSpPr>
        <p:spPr/>
        <p:txBody>
          <a:bodyPr/>
          <a:lstStyle/>
          <a:p>
            <a:fld id="{BE7291D9-5CF6-4F49-A8B8-F86E4CE9F47B}" type="datetimeFigureOut">
              <a:rPr lang="fr-FR" smtClean="0"/>
              <a:t>10/11/2022</a:t>
            </a:fld>
            <a:endParaRPr lang="fr-FR"/>
          </a:p>
        </p:txBody>
      </p:sp>
      <p:sp>
        <p:nvSpPr>
          <p:cNvPr id="6" name="Espace réservé du pied de page 5">
            <a:extLst>
              <a:ext uri="{FF2B5EF4-FFF2-40B4-BE49-F238E27FC236}">
                <a16:creationId xmlns:a16="http://schemas.microsoft.com/office/drawing/2014/main" id="{26FA2E11-B43F-194E-BFDC-CDB7EEB0870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4236BFE-1795-2F46-83C5-0791B0029452}"/>
              </a:ext>
            </a:extLst>
          </p:cNvPr>
          <p:cNvSpPr>
            <a:spLocks noGrp="1"/>
          </p:cNvSpPr>
          <p:nvPr>
            <p:ph type="sldNum" sz="quarter" idx="12"/>
          </p:nvPr>
        </p:nvSpPr>
        <p:spPr/>
        <p:txBody>
          <a:bodyPr/>
          <a:lstStyle/>
          <a:p>
            <a:fld id="{333134A0-B7E5-544F-BCBF-8ECC0B32DAAD}" type="slidenum">
              <a:rPr lang="fr-FR" smtClean="0"/>
              <a:t>‹#›</a:t>
            </a:fld>
            <a:endParaRPr lang="fr-FR"/>
          </a:p>
        </p:txBody>
      </p:sp>
    </p:spTree>
    <p:extLst>
      <p:ext uri="{BB962C8B-B14F-4D97-AF65-F5344CB8AC3E}">
        <p14:creationId xmlns:p14="http://schemas.microsoft.com/office/powerpoint/2010/main" val="1643382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BD77E00-40D8-234C-86BF-8D547C9D0404}"/>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3B0B3200-6D65-704E-BCAD-F628063BDE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7D6ED5B5-2105-A146-9B43-DE6278EE2D92}"/>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CEAAAEF8-5EE4-9540-B7A1-9D29399291F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9FBE9C53-E142-B245-980E-9295FF20DCE3}"/>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B8A8510C-CF0F-8B48-9D63-0B858113267B}"/>
              </a:ext>
            </a:extLst>
          </p:cNvPr>
          <p:cNvSpPr>
            <a:spLocks noGrp="1"/>
          </p:cNvSpPr>
          <p:nvPr>
            <p:ph type="dt" sz="half" idx="10"/>
          </p:nvPr>
        </p:nvSpPr>
        <p:spPr/>
        <p:txBody>
          <a:bodyPr/>
          <a:lstStyle/>
          <a:p>
            <a:fld id="{BE7291D9-5CF6-4F49-A8B8-F86E4CE9F47B}" type="datetimeFigureOut">
              <a:rPr lang="fr-FR" smtClean="0"/>
              <a:t>10/11/2022</a:t>
            </a:fld>
            <a:endParaRPr lang="fr-FR"/>
          </a:p>
        </p:txBody>
      </p:sp>
      <p:sp>
        <p:nvSpPr>
          <p:cNvPr id="8" name="Espace réservé du pied de page 7">
            <a:extLst>
              <a:ext uri="{FF2B5EF4-FFF2-40B4-BE49-F238E27FC236}">
                <a16:creationId xmlns:a16="http://schemas.microsoft.com/office/drawing/2014/main" id="{A1581363-67A8-5140-9FB1-8F9847265954}"/>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A8AD6E3F-D698-0C40-B3A4-BB5B8944832A}"/>
              </a:ext>
            </a:extLst>
          </p:cNvPr>
          <p:cNvSpPr>
            <a:spLocks noGrp="1"/>
          </p:cNvSpPr>
          <p:nvPr>
            <p:ph type="sldNum" sz="quarter" idx="12"/>
          </p:nvPr>
        </p:nvSpPr>
        <p:spPr/>
        <p:txBody>
          <a:bodyPr/>
          <a:lstStyle/>
          <a:p>
            <a:fld id="{333134A0-B7E5-544F-BCBF-8ECC0B32DAAD}" type="slidenum">
              <a:rPr lang="fr-FR" smtClean="0"/>
              <a:t>‹#›</a:t>
            </a:fld>
            <a:endParaRPr lang="fr-FR"/>
          </a:p>
        </p:txBody>
      </p:sp>
    </p:spTree>
    <p:extLst>
      <p:ext uri="{BB962C8B-B14F-4D97-AF65-F5344CB8AC3E}">
        <p14:creationId xmlns:p14="http://schemas.microsoft.com/office/powerpoint/2010/main" val="3080326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E1C26FF-3583-A54D-8BDB-05507E098C1E}"/>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8AD6AA5D-6042-3348-8F3D-C7FB060DC4DA}"/>
              </a:ext>
            </a:extLst>
          </p:cNvPr>
          <p:cNvSpPr>
            <a:spLocks noGrp="1"/>
          </p:cNvSpPr>
          <p:nvPr>
            <p:ph type="dt" sz="half" idx="10"/>
          </p:nvPr>
        </p:nvSpPr>
        <p:spPr/>
        <p:txBody>
          <a:bodyPr/>
          <a:lstStyle/>
          <a:p>
            <a:fld id="{BE7291D9-5CF6-4F49-A8B8-F86E4CE9F47B}" type="datetimeFigureOut">
              <a:rPr lang="fr-FR" smtClean="0"/>
              <a:t>10/11/2022</a:t>
            </a:fld>
            <a:endParaRPr lang="fr-FR"/>
          </a:p>
        </p:txBody>
      </p:sp>
      <p:sp>
        <p:nvSpPr>
          <p:cNvPr id="4" name="Espace réservé du pied de page 3">
            <a:extLst>
              <a:ext uri="{FF2B5EF4-FFF2-40B4-BE49-F238E27FC236}">
                <a16:creationId xmlns:a16="http://schemas.microsoft.com/office/drawing/2014/main" id="{8F7E2866-C595-B44C-877F-6730C7EC45D9}"/>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0F69171A-51A6-B847-A536-DDD7FBFBDB31}"/>
              </a:ext>
            </a:extLst>
          </p:cNvPr>
          <p:cNvSpPr>
            <a:spLocks noGrp="1"/>
          </p:cNvSpPr>
          <p:nvPr>
            <p:ph type="sldNum" sz="quarter" idx="12"/>
          </p:nvPr>
        </p:nvSpPr>
        <p:spPr/>
        <p:txBody>
          <a:bodyPr/>
          <a:lstStyle/>
          <a:p>
            <a:fld id="{333134A0-B7E5-544F-BCBF-8ECC0B32DAAD}" type="slidenum">
              <a:rPr lang="fr-FR" smtClean="0"/>
              <a:t>‹#›</a:t>
            </a:fld>
            <a:endParaRPr lang="fr-FR"/>
          </a:p>
        </p:txBody>
      </p:sp>
    </p:spTree>
    <p:extLst>
      <p:ext uri="{BB962C8B-B14F-4D97-AF65-F5344CB8AC3E}">
        <p14:creationId xmlns:p14="http://schemas.microsoft.com/office/powerpoint/2010/main" val="1569477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DBCA84E7-3891-014C-9B3B-00A34807BEE2}"/>
              </a:ext>
            </a:extLst>
          </p:cNvPr>
          <p:cNvSpPr>
            <a:spLocks noGrp="1"/>
          </p:cNvSpPr>
          <p:nvPr>
            <p:ph type="dt" sz="half" idx="10"/>
          </p:nvPr>
        </p:nvSpPr>
        <p:spPr/>
        <p:txBody>
          <a:bodyPr/>
          <a:lstStyle/>
          <a:p>
            <a:fld id="{BE7291D9-5CF6-4F49-A8B8-F86E4CE9F47B}" type="datetimeFigureOut">
              <a:rPr lang="fr-FR" smtClean="0"/>
              <a:t>10/11/2022</a:t>
            </a:fld>
            <a:endParaRPr lang="fr-FR"/>
          </a:p>
        </p:txBody>
      </p:sp>
      <p:sp>
        <p:nvSpPr>
          <p:cNvPr id="3" name="Espace réservé du pied de page 2">
            <a:extLst>
              <a:ext uri="{FF2B5EF4-FFF2-40B4-BE49-F238E27FC236}">
                <a16:creationId xmlns:a16="http://schemas.microsoft.com/office/drawing/2014/main" id="{0C386BFF-BC4B-694E-9FAD-E2ACAEBD7C58}"/>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5C02F50A-5C4C-044A-ADA6-F151250DE488}"/>
              </a:ext>
            </a:extLst>
          </p:cNvPr>
          <p:cNvSpPr>
            <a:spLocks noGrp="1"/>
          </p:cNvSpPr>
          <p:nvPr>
            <p:ph type="sldNum" sz="quarter" idx="12"/>
          </p:nvPr>
        </p:nvSpPr>
        <p:spPr/>
        <p:txBody>
          <a:bodyPr/>
          <a:lstStyle/>
          <a:p>
            <a:fld id="{333134A0-B7E5-544F-BCBF-8ECC0B32DAAD}" type="slidenum">
              <a:rPr lang="fr-FR" smtClean="0"/>
              <a:t>‹#›</a:t>
            </a:fld>
            <a:endParaRPr lang="fr-FR"/>
          </a:p>
        </p:txBody>
      </p:sp>
    </p:spTree>
    <p:extLst>
      <p:ext uri="{BB962C8B-B14F-4D97-AF65-F5344CB8AC3E}">
        <p14:creationId xmlns:p14="http://schemas.microsoft.com/office/powerpoint/2010/main" val="4032244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EC7198-AAFC-F046-A55D-6FE1840D922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870C1F8D-BFC0-5047-8C41-EDE728F4A6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B789D1FA-9C98-9041-B2A5-6A06CA139C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FFEA5E53-C0DA-5245-B58D-013FE29378EB}"/>
              </a:ext>
            </a:extLst>
          </p:cNvPr>
          <p:cNvSpPr>
            <a:spLocks noGrp="1"/>
          </p:cNvSpPr>
          <p:nvPr>
            <p:ph type="dt" sz="half" idx="10"/>
          </p:nvPr>
        </p:nvSpPr>
        <p:spPr/>
        <p:txBody>
          <a:bodyPr/>
          <a:lstStyle/>
          <a:p>
            <a:fld id="{BE7291D9-5CF6-4F49-A8B8-F86E4CE9F47B}" type="datetimeFigureOut">
              <a:rPr lang="fr-FR" smtClean="0"/>
              <a:t>10/11/2022</a:t>
            </a:fld>
            <a:endParaRPr lang="fr-FR"/>
          </a:p>
        </p:txBody>
      </p:sp>
      <p:sp>
        <p:nvSpPr>
          <p:cNvPr id="6" name="Espace réservé du pied de page 5">
            <a:extLst>
              <a:ext uri="{FF2B5EF4-FFF2-40B4-BE49-F238E27FC236}">
                <a16:creationId xmlns:a16="http://schemas.microsoft.com/office/drawing/2014/main" id="{136214AE-0F6E-1843-8211-79B211618D5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A0E8661C-C6F0-B348-88D4-C5682F424312}"/>
              </a:ext>
            </a:extLst>
          </p:cNvPr>
          <p:cNvSpPr>
            <a:spLocks noGrp="1"/>
          </p:cNvSpPr>
          <p:nvPr>
            <p:ph type="sldNum" sz="quarter" idx="12"/>
          </p:nvPr>
        </p:nvSpPr>
        <p:spPr/>
        <p:txBody>
          <a:bodyPr/>
          <a:lstStyle/>
          <a:p>
            <a:fld id="{333134A0-B7E5-544F-BCBF-8ECC0B32DAAD}" type="slidenum">
              <a:rPr lang="fr-FR" smtClean="0"/>
              <a:t>‹#›</a:t>
            </a:fld>
            <a:endParaRPr lang="fr-FR"/>
          </a:p>
        </p:txBody>
      </p:sp>
    </p:spTree>
    <p:extLst>
      <p:ext uri="{BB962C8B-B14F-4D97-AF65-F5344CB8AC3E}">
        <p14:creationId xmlns:p14="http://schemas.microsoft.com/office/powerpoint/2010/main" val="12029618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9384A0-14D9-EB43-AD4B-A502E2F409A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E1BAA30E-6035-3842-9F1D-07DB672D61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sp>
        <p:nvSpPr>
          <p:cNvPr id="4" name="Espace réservé du texte 3">
            <a:extLst>
              <a:ext uri="{FF2B5EF4-FFF2-40B4-BE49-F238E27FC236}">
                <a16:creationId xmlns:a16="http://schemas.microsoft.com/office/drawing/2014/main" id="{C02A59A0-E515-D14F-9766-098FD0CD37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39148BA-1CFA-6649-B910-B7A1C7FE301D}"/>
              </a:ext>
            </a:extLst>
          </p:cNvPr>
          <p:cNvSpPr>
            <a:spLocks noGrp="1"/>
          </p:cNvSpPr>
          <p:nvPr>
            <p:ph type="dt" sz="half" idx="10"/>
          </p:nvPr>
        </p:nvSpPr>
        <p:spPr/>
        <p:txBody>
          <a:bodyPr/>
          <a:lstStyle/>
          <a:p>
            <a:fld id="{BE7291D9-5CF6-4F49-A8B8-F86E4CE9F47B}" type="datetimeFigureOut">
              <a:rPr lang="fr-FR" smtClean="0"/>
              <a:t>10/11/2022</a:t>
            </a:fld>
            <a:endParaRPr lang="fr-FR"/>
          </a:p>
        </p:txBody>
      </p:sp>
      <p:sp>
        <p:nvSpPr>
          <p:cNvPr id="6" name="Espace réservé du pied de page 5">
            <a:extLst>
              <a:ext uri="{FF2B5EF4-FFF2-40B4-BE49-F238E27FC236}">
                <a16:creationId xmlns:a16="http://schemas.microsoft.com/office/drawing/2014/main" id="{142EF4AA-1DB1-9E47-B2E3-B60DB38D61F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C1D6D31-7507-B446-8B96-E597EFD74E14}"/>
              </a:ext>
            </a:extLst>
          </p:cNvPr>
          <p:cNvSpPr>
            <a:spLocks noGrp="1"/>
          </p:cNvSpPr>
          <p:nvPr>
            <p:ph type="sldNum" sz="quarter" idx="12"/>
          </p:nvPr>
        </p:nvSpPr>
        <p:spPr/>
        <p:txBody>
          <a:bodyPr/>
          <a:lstStyle/>
          <a:p>
            <a:fld id="{333134A0-B7E5-544F-BCBF-8ECC0B32DAAD}" type="slidenum">
              <a:rPr lang="fr-FR" smtClean="0"/>
              <a:t>‹#›</a:t>
            </a:fld>
            <a:endParaRPr lang="fr-FR"/>
          </a:p>
        </p:txBody>
      </p:sp>
    </p:spTree>
    <p:extLst>
      <p:ext uri="{BB962C8B-B14F-4D97-AF65-F5344CB8AC3E}">
        <p14:creationId xmlns:p14="http://schemas.microsoft.com/office/powerpoint/2010/main" val="18098385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2BA22A5E-CA75-CE4A-BB77-303D2DC4C38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B2C8FD24-61C3-B24C-8028-38476C92D3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F5FD15A-90CA-7D40-8370-7EAD7546C4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291D9-5CF6-4F49-A8B8-F86E4CE9F47B}" type="datetimeFigureOut">
              <a:rPr lang="fr-FR" smtClean="0"/>
              <a:t>10/11/2022</a:t>
            </a:fld>
            <a:endParaRPr lang="fr-FR"/>
          </a:p>
        </p:txBody>
      </p:sp>
      <p:sp>
        <p:nvSpPr>
          <p:cNvPr id="5" name="Espace réservé du pied de page 4">
            <a:extLst>
              <a:ext uri="{FF2B5EF4-FFF2-40B4-BE49-F238E27FC236}">
                <a16:creationId xmlns:a16="http://schemas.microsoft.com/office/drawing/2014/main" id="{150A58BF-5FA9-8C4F-AACA-BE33DB45A0D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B944B316-DF74-BF40-9A17-3B86BBC50B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3134A0-B7E5-544F-BCBF-8ECC0B32DAAD}" type="slidenum">
              <a:rPr lang="fr-FR" smtClean="0"/>
              <a:t>‹#›</a:t>
            </a:fld>
            <a:endParaRPr lang="fr-FR"/>
          </a:p>
        </p:txBody>
      </p:sp>
      <p:pic>
        <p:nvPicPr>
          <p:cNvPr id="7" name="Image 6">
            <a:extLst>
              <a:ext uri="{FF2B5EF4-FFF2-40B4-BE49-F238E27FC236}">
                <a16:creationId xmlns:a16="http://schemas.microsoft.com/office/drawing/2014/main" id="{F7DEE66E-AA69-8C4A-8B17-C32019D12D3E}"/>
              </a:ext>
            </a:extLst>
          </p:cNvPr>
          <p:cNvPicPr>
            <a:picLocks noChangeAspect="1"/>
          </p:cNvPicPr>
          <p:nvPr userDrawn="1"/>
        </p:nvPicPr>
        <p:blipFill>
          <a:blip r:embed="rId13" cstate="print">
            <a:extLst>
              <a:ext uri="{28A0092B-C50C-407E-A947-70E740481C1C}">
                <a14:useLocalDpi xmlns:a14="http://schemas.microsoft.com/office/drawing/2010/main"/>
              </a:ext>
            </a:extLst>
          </a:blip>
          <a:stretch>
            <a:fillRect/>
          </a:stretch>
        </p:blipFill>
        <p:spPr>
          <a:xfrm>
            <a:off x="11072425" y="6160286"/>
            <a:ext cx="821023" cy="443796"/>
          </a:xfrm>
          <a:prstGeom prst="rect">
            <a:avLst/>
          </a:prstGeom>
        </p:spPr>
      </p:pic>
      <p:pic>
        <p:nvPicPr>
          <p:cNvPr id="8" name="Image 7">
            <a:extLst>
              <a:ext uri="{FF2B5EF4-FFF2-40B4-BE49-F238E27FC236}">
                <a16:creationId xmlns:a16="http://schemas.microsoft.com/office/drawing/2014/main" id="{B8F21E1A-2368-554E-B2EE-C6F415614418}"/>
              </a:ext>
            </a:extLst>
          </p:cNvPr>
          <p:cNvPicPr>
            <a:picLocks noChangeAspect="1"/>
          </p:cNvPicPr>
          <p:nvPr userDrawn="1"/>
        </p:nvPicPr>
        <p:blipFill>
          <a:blip r:embed="rId14" cstate="print">
            <a:extLst>
              <a:ext uri="{28A0092B-C50C-407E-A947-70E740481C1C}">
                <a14:useLocalDpi xmlns:a14="http://schemas.microsoft.com/office/drawing/2010/main"/>
              </a:ext>
            </a:extLst>
          </a:blip>
          <a:stretch>
            <a:fillRect/>
          </a:stretch>
        </p:blipFill>
        <p:spPr>
          <a:xfrm>
            <a:off x="255521" y="5758751"/>
            <a:ext cx="250958" cy="845331"/>
          </a:xfrm>
          <a:prstGeom prst="rect">
            <a:avLst/>
          </a:prstGeom>
        </p:spPr>
      </p:pic>
    </p:spTree>
    <p:extLst>
      <p:ext uri="{BB962C8B-B14F-4D97-AF65-F5344CB8AC3E}">
        <p14:creationId xmlns:p14="http://schemas.microsoft.com/office/powerpoint/2010/main" val="33398301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AB2C82F-D404-FF43-9BED-5190471E9440}"/>
              </a:ext>
            </a:extLst>
          </p:cNvPr>
          <p:cNvSpPr>
            <a:spLocks noGrp="1"/>
          </p:cNvSpPr>
          <p:nvPr>
            <p:ph type="ctrTitle"/>
          </p:nvPr>
        </p:nvSpPr>
        <p:spPr/>
        <p:txBody>
          <a:bodyPr>
            <a:normAutofit fontScale="90000"/>
          </a:bodyPr>
          <a:lstStyle/>
          <a:p>
            <a:r>
              <a:rPr lang="en-US" b="1" dirty="0"/>
              <a:t>Smartphone-based secondary prevention intervention for university students with unhealthy alcohol use: a randomized controlled trial</a:t>
            </a:r>
            <a:br>
              <a:rPr lang="en-US" dirty="0"/>
            </a:br>
            <a:br>
              <a:rPr lang="en-US" dirty="0"/>
            </a:br>
            <a:r>
              <a:rPr lang="de-CH" sz="1600" dirty="0"/>
              <a:t>Nicolas Bertholet</a:t>
            </a:r>
            <a:br>
              <a:rPr lang="en-US" sz="1600" dirty="0"/>
            </a:br>
            <a:r>
              <a:rPr lang="de-CH" sz="1600" dirty="0"/>
              <a:t>Elodie Schmutz</a:t>
            </a:r>
            <a:br>
              <a:rPr lang="en-US" sz="1600" dirty="0"/>
            </a:br>
            <a:r>
              <a:rPr lang="de-CH" sz="1600" dirty="0"/>
              <a:t>Joseph Studer</a:t>
            </a:r>
            <a:br>
              <a:rPr lang="en-US" sz="1600" dirty="0"/>
            </a:br>
            <a:r>
              <a:rPr lang="en-US" sz="1600" dirty="0" err="1"/>
              <a:t>Angéline</a:t>
            </a:r>
            <a:r>
              <a:rPr lang="en-US" sz="1600" dirty="0"/>
              <a:t> Adam</a:t>
            </a:r>
            <a:br>
              <a:rPr lang="en-US" sz="1600" dirty="0"/>
            </a:br>
            <a:r>
              <a:rPr lang="en-US" sz="1600" dirty="0"/>
              <a:t>Gerhard </a:t>
            </a:r>
            <a:r>
              <a:rPr lang="en-US" sz="1600" dirty="0" err="1"/>
              <a:t>Gmel</a:t>
            </a:r>
            <a:br>
              <a:rPr lang="en-US" sz="1600" dirty="0"/>
            </a:br>
            <a:r>
              <a:rPr lang="en-US" sz="1600" dirty="0"/>
              <a:t>John A Cunningham</a:t>
            </a:r>
            <a:br>
              <a:rPr lang="en-US" sz="1600" dirty="0"/>
            </a:br>
            <a:r>
              <a:rPr lang="en-US" sz="1600" dirty="0"/>
              <a:t>Jennifer McNeely</a:t>
            </a:r>
            <a:br>
              <a:rPr lang="en-US" sz="1600" dirty="0"/>
            </a:br>
            <a:r>
              <a:rPr lang="en-US" sz="1600" dirty="0"/>
              <a:t>Jean-Bernard </a:t>
            </a:r>
            <a:r>
              <a:rPr lang="en-US" sz="1600" dirty="0" err="1"/>
              <a:t>Daeppen</a:t>
            </a:r>
            <a:br>
              <a:rPr lang="en-US" dirty="0"/>
            </a:br>
            <a:endParaRPr lang="fr-FR" dirty="0"/>
          </a:p>
        </p:txBody>
      </p:sp>
    </p:spTree>
    <p:extLst>
      <p:ext uri="{BB962C8B-B14F-4D97-AF65-F5344CB8AC3E}">
        <p14:creationId xmlns:p14="http://schemas.microsoft.com/office/powerpoint/2010/main" val="28957492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83CE6-64B7-B73E-F72F-321ADE4088D2}"/>
              </a:ext>
            </a:extLst>
          </p:cNvPr>
          <p:cNvSpPr>
            <a:spLocks noGrp="1"/>
          </p:cNvSpPr>
          <p:nvPr>
            <p:ph type="title"/>
          </p:nvPr>
        </p:nvSpPr>
        <p:spPr/>
        <p:txBody>
          <a:bodyPr/>
          <a:lstStyle/>
          <a:p>
            <a:r>
              <a:rPr lang="fr-CH" dirty="0"/>
              <a:t>Methods</a:t>
            </a:r>
          </a:p>
        </p:txBody>
      </p:sp>
      <p:sp>
        <p:nvSpPr>
          <p:cNvPr id="3" name="Content Placeholder 2">
            <a:extLst>
              <a:ext uri="{FF2B5EF4-FFF2-40B4-BE49-F238E27FC236}">
                <a16:creationId xmlns:a16="http://schemas.microsoft.com/office/drawing/2014/main" id="{1FE0166F-BD96-CD9D-74A7-045DAE4AACA9}"/>
              </a:ext>
            </a:extLst>
          </p:cNvPr>
          <p:cNvSpPr>
            <a:spLocks noGrp="1"/>
          </p:cNvSpPr>
          <p:nvPr>
            <p:ph idx="1"/>
          </p:nvPr>
        </p:nvSpPr>
        <p:spPr/>
        <p:txBody>
          <a:bodyPr>
            <a:normAutofit/>
          </a:bodyPr>
          <a:lstStyle/>
          <a:p>
            <a:r>
              <a:rPr lang="en-US" dirty="0"/>
              <a:t>The intervention effect on the outcomes was tested using generalized linear mixed models (GLMM). </a:t>
            </a:r>
          </a:p>
          <a:p>
            <a:r>
              <a:rPr lang="en-US" dirty="0"/>
              <a:t>Participants and recruitment sites were entered as random effects and intervention and time as fixed effects, with an intervention by time interaction term. </a:t>
            </a:r>
          </a:p>
          <a:p>
            <a:r>
              <a:rPr lang="en-US" dirty="0"/>
              <a:t>Models were adjusted for age and sex. </a:t>
            </a:r>
          </a:p>
          <a:p>
            <a:r>
              <a:rPr lang="en-US" dirty="0"/>
              <a:t>Missing data were handled using multiple imputation</a:t>
            </a:r>
          </a:p>
          <a:p>
            <a:endParaRPr lang="fr-CH" dirty="0"/>
          </a:p>
        </p:txBody>
      </p:sp>
    </p:spTree>
    <p:extLst>
      <p:ext uri="{BB962C8B-B14F-4D97-AF65-F5344CB8AC3E}">
        <p14:creationId xmlns:p14="http://schemas.microsoft.com/office/powerpoint/2010/main" val="29445729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3FDF4-6E2F-5074-ACA0-00AF2A226F47}"/>
              </a:ext>
            </a:extLst>
          </p:cNvPr>
          <p:cNvSpPr>
            <a:spLocks noGrp="1"/>
          </p:cNvSpPr>
          <p:nvPr>
            <p:ph type="title"/>
          </p:nvPr>
        </p:nvSpPr>
        <p:spPr/>
        <p:txBody>
          <a:bodyPr/>
          <a:lstStyle/>
          <a:p>
            <a:r>
              <a:rPr lang="fr-CH" dirty="0" err="1"/>
              <a:t>Results</a:t>
            </a:r>
            <a:r>
              <a:rPr lang="fr-CH" dirty="0"/>
              <a:t>: flow</a:t>
            </a:r>
          </a:p>
        </p:txBody>
      </p:sp>
      <p:sp>
        <p:nvSpPr>
          <p:cNvPr id="4" name="Rectangle 3">
            <a:extLst>
              <a:ext uri="{FF2B5EF4-FFF2-40B4-BE49-F238E27FC236}">
                <a16:creationId xmlns:a16="http://schemas.microsoft.com/office/drawing/2014/main" id="{A7D95484-F762-2BCE-4E43-952C89E23217}"/>
              </a:ext>
            </a:extLst>
          </p:cNvPr>
          <p:cNvSpPr>
            <a:spLocks noChangeArrowheads="1"/>
          </p:cNvSpPr>
          <p:nvPr/>
        </p:nvSpPr>
        <p:spPr bwMode="auto">
          <a:xfrm>
            <a:off x="5020768" y="736985"/>
            <a:ext cx="3373306" cy="543554"/>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CH"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Screening </a:t>
            </a:r>
            <a:r>
              <a:rPr kumimoji="0" lang="fr-CH" altLang="en-US" sz="1400" b="0" i="0" u="none" strike="noStrike" cap="none" normalizeH="0" baseline="0" dirty="0" err="1">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completed</a:t>
            </a:r>
            <a:r>
              <a:rPr lang="fr-CH" altLang="en-US" sz="1400" dirty="0"/>
              <a:t> </a:t>
            </a:r>
            <a:r>
              <a:rPr kumimoji="0" lang="fr-CH"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N=3714</a:t>
            </a:r>
            <a:endParaRPr kumimoji="0" lang="fr-CH" altLang="en-US" sz="3200" b="0" i="0" u="none" strike="noStrike" cap="none" normalizeH="0" baseline="0" dirty="0">
              <a:ln>
                <a:noFill/>
              </a:ln>
              <a:solidFill>
                <a:schemeClr val="tx1"/>
              </a:solidFill>
              <a:effectLst/>
              <a:latin typeface="Arial" panose="020B0604020202020204" pitchFamily="34" charset="0"/>
            </a:endParaRPr>
          </a:p>
        </p:txBody>
      </p:sp>
      <p:sp>
        <p:nvSpPr>
          <p:cNvPr id="5" name="Rectangle 4">
            <a:extLst>
              <a:ext uri="{FF2B5EF4-FFF2-40B4-BE49-F238E27FC236}">
                <a16:creationId xmlns:a16="http://schemas.microsoft.com/office/drawing/2014/main" id="{2DAA42AD-8AA5-EDC1-89A3-24D84048137F}"/>
              </a:ext>
            </a:extLst>
          </p:cNvPr>
          <p:cNvSpPr>
            <a:spLocks noChangeArrowheads="1"/>
          </p:cNvSpPr>
          <p:nvPr/>
        </p:nvSpPr>
        <p:spPr bwMode="auto">
          <a:xfrm>
            <a:off x="5020768" y="2456574"/>
            <a:ext cx="3373306" cy="543553"/>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CH"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Eligible participants</a:t>
            </a:r>
            <a:r>
              <a:rPr lang="fr-CH" altLang="en-US" sz="1400" dirty="0"/>
              <a:t> </a:t>
            </a:r>
            <a:r>
              <a:rPr kumimoji="0" lang="fr-CH"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N=2364</a:t>
            </a:r>
            <a:endParaRPr kumimoji="0" lang="fr-CH" altLang="en-US" sz="3200" b="0" i="0" u="none" strike="noStrike" cap="none" normalizeH="0" baseline="0" dirty="0">
              <a:ln>
                <a:noFill/>
              </a:ln>
              <a:solidFill>
                <a:schemeClr val="tx1"/>
              </a:solidFill>
              <a:effectLst/>
              <a:latin typeface="Arial" panose="020B0604020202020204" pitchFamily="34" charset="0"/>
            </a:endParaRPr>
          </a:p>
        </p:txBody>
      </p:sp>
      <p:sp>
        <p:nvSpPr>
          <p:cNvPr id="6" name="Rectangle 5">
            <a:extLst>
              <a:ext uri="{FF2B5EF4-FFF2-40B4-BE49-F238E27FC236}">
                <a16:creationId xmlns:a16="http://schemas.microsoft.com/office/drawing/2014/main" id="{E662E50B-EB24-27F3-5AFB-8B736EF98037}"/>
              </a:ext>
            </a:extLst>
          </p:cNvPr>
          <p:cNvSpPr>
            <a:spLocks noChangeArrowheads="1"/>
          </p:cNvSpPr>
          <p:nvPr/>
        </p:nvSpPr>
        <p:spPr bwMode="auto">
          <a:xfrm>
            <a:off x="5020768" y="3157039"/>
            <a:ext cx="3373306" cy="543554"/>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CH"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Accepted participation, </a:t>
            </a:r>
            <a:r>
              <a:rPr kumimoji="0" lang="fr-CH" altLang="en-US" sz="1400" b="0" i="0" u="none" strike="noStrike" cap="none" normalizeH="0" baseline="0" dirty="0" err="1">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randomized</a:t>
            </a:r>
            <a:r>
              <a:rPr lang="fr-CH" altLang="en-US" sz="1400" dirty="0"/>
              <a:t> </a:t>
            </a:r>
            <a:r>
              <a:rPr kumimoji="0" lang="fr-CH"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N=1770</a:t>
            </a:r>
            <a:endParaRPr kumimoji="0" lang="fr-CH" altLang="en-US" sz="3200" b="0" i="0" u="none" strike="noStrike" cap="none" normalizeH="0" baseline="0" dirty="0">
              <a:ln>
                <a:noFill/>
              </a:ln>
              <a:solidFill>
                <a:schemeClr val="tx1"/>
              </a:solidFill>
              <a:effectLst/>
              <a:latin typeface="Arial" panose="020B0604020202020204" pitchFamily="34" charset="0"/>
            </a:endParaRPr>
          </a:p>
        </p:txBody>
      </p:sp>
      <p:sp>
        <p:nvSpPr>
          <p:cNvPr id="7" name="Rectangle 6">
            <a:extLst>
              <a:ext uri="{FF2B5EF4-FFF2-40B4-BE49-F238E27FC236}">
                <a16:creationId xmlns:a16="http://schemas.microsoft.com/office/drawing/2014/main" id="{852AB248-9D19-D769-4489-E69954BC99D2}"/>
              </a:ext>
            </a:extLst>
          </p:cNvPr>
          <p:cNvSpPr>
            <a:spLocks noChangeArrowheads="1"/>
          </p:cNvSpPr>
          <p:nvPr/>
        </p:nvSpPr>
        <p:spPr bwMode="auto">
          <a:xfrm>
            <a:off x="2442951" y="3976520"/>
            <a:ext cx="3978461" cy="543554"/>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Intervention group</a:t>
            </a:r>
            <a:r>
              <a:rPr lang="en-US" altLang="en-US" sz="1400" dirty="0"/>
              <a:t> </a:t>
            </a:r>
            <a:r>
              <a:rPr kumimoji="0" lang="en-US"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N=884</a:t>
            </a:r>
            <a:endParaRPr kumimoji="0" lang="en-US" altLang="en-US" sz="1400" b="0" i="0" u="none" strike="noStrike" cap="none" normalizeH="0" baseline="0" dirty="0">
              <a:ln>
                <a:noFill/>
              </a:ln>
              <a:solidFill>
                <a:schemeClr val="tx1"/>
              </a:solidFill>
              <a:effectLst/>
            </a:endParaRPr>
          </a:p>
        </p:txBody>
      </p:sp>
      <p:sp>
        <p:nvSpPr>
          <p:cNvPr id="8" name="Rectangle 7">
            <a:extLst>
              <a:ext uri="{FF2B5EF4-FFF2-40B4-BE49-F238E27FC236}">
                <a16:creationId xmlns:a16="http://schemas.microsoft.com/office/drawing/2014/main" id="{769BFA02-9EDB-5732-FDC3-C8A7EC53FBAA}"/>
              </a:ext>
            </a:extLst>
          </p:cNvPr>
          <p:cNvSpPr>
            <a:spLocks noChangeArrowheads="1"/>
          </p:cNvSpPr>
          <p:nvPr/>
        </p:nvSpPr>
        <p:spPr bwMode="auto">
          <a:xfrm>
            <a:off x="6967042" y="3976520"/>
            <a:ext cx="3978461" cy="543554"/>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Control group</a:t>
            </a:r>
            <a:r>
              <a:rPr lang="en-US" altLang="en-US" sz="1400" dirty="0"/>
              <a:t> </a:t>
            </a:r>
            <a:r>
              <a:rPr kumimoji="0" lang="en-US"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N=886</a:t>
            </a:r>
            <a:endParaRPr kumimoji="0" lang="en-US" altLang="en-US" sz="1400" b="0" i="0" u="none" strike="noStrike" cap="none" normalizeH="0" baseline="0" dirty="0">
              <a:ln>
                <a:noFill/>
              </a:ln>
              <a:solidFill>
                <a:schemeClr val="tx1"/>
              </a:solidFill>
              <a:effectLst/>
            </a:endParaRPr>
          </a:p>
        </p:txBody>
      </p:sp>
      <p:sp>
        <p:nvSpPr>
          <p:cNvPr id="9" name="Rectangle 8">
            <a:extLst>
              <a:ext uri="{FF2B5EF4-FFF2-40B4-BE49-F238E27FC236}">
                <a16:creationId xmlns:a16="http://schemas.microsoft.com/office/drawing/2014/main" id="{C5FB37AF-FE12-92DD-FD34-80A88794A1E4}"/>
              </a:ext>
            </a:extLst>
          </p:cNvPr>
          <p:cNvSpPr>
            <a:spLocks noChangeArrowheads="1"/>
          </p:cNvSpPr>
          <p:nvPr/>
        </p:nvSpPr>
        <p:spPr bwMode="auto">
          <a:xfrm>
            <a:off x="2442951" y="4643317"/>
            <a:ext cx="3978461" cy="543554"/>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 months assessment completed</a:t>
            </a:r>
            <a:r>
              <a:rPr lang="en-US" altLang="en-US" sz="1400" dirty="0"/>
              <a:t> </a:t>
            </a:r>
            <a:r>
              <a:rPr kumimoji="0" lang="en-US"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N=846, 96% </a:t>
            </a:r>
            <a:endParaRPr kumimoji="0" lang="en-US" altLang="en-US" sz="1400" b="0" i="0" u="none" strike="noStrike" cap="none" normalizeH="0" baseline="0" dirty="0">
              <a:ln>
                <a:noFill/>
              </a:ln>
              <a:solidFill>
                <a:schemeClr val="tx1"/>
              </a:solidFill>
              <a:effectLst/>
            </a:endParaRPr>
          </a:p>
        </p:txBody>
      </p:sp>
      <p:sp>
        <p:nvSpPr>
          <p:cNvPr id="10" name="Rectangle 9">
            <a:extLst>
              <a:ext uri="{FF2B5EF4-FFF2-40B4-BE49-F238E27FC236}">
                <a16:creationId xmlns:a16="http://schemas.microsoft.com/office/drawing/2014/main" id="{B0FD47A3-91D0-3F6E-AD8C-AA07C0BA07B4}"/>
              </a:ext>
            </a:extLst>
          </p:cNvPr>
          <p:cNvSpPr>
            <a:spLocks noChangeArrowheads="1"/>
          </p:cNvSpPr>
          <p:nvPr/>
        </p:nvSpPr>
        <p:spPr bwMode="auto">
          <a:xfrm>
            <a:off x="6967042" y="4643317"/>
            <a:ext cx="3978461" cy="543554"/>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 months assessment completed</a:t>
            </a:r>
            <a:r>
              <a:rPr lang="en-US" altLang="en-US" sz="1400" dirty="0"/>
              <a:t> </a:t>
            </a:r>
            <a:r>
              <a:rPr kumimoji="0" lang="en-US"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N=860, 97%</a:t>
            </a:r>
            <a:endParaRPr kumimoji="0" lang="en-US" altLang="en-US" sz="1400" b="0" i="0" u="none" strike="noStrike" cap="none" normalizeH="0" baseline="0" dirty="0">
              <a:ln>
                <a:noFill/>
              </a:ln>
              <a:solidFill>
                <a:schemeClr val="tx1"/>
              </a:solidFill>
              <a:effectLst/>
            </a:endParaRPr>
          </a:p>
        </p:txBody>
      </p:sp>
      <p:sp>
        <p:nvSpPr>
          <p:cNvPr id="11" name="Rectangle 10">
            <a:extLst>
              <a:ext uri="{FF2B5EF4-FFF2-40B4-BE49-F238E27FC236}">
                <a16:creationId xmlns:a16="http://schemas.microsoft.com/office/drawing/2014/main" id="{F60734FA-7EF4-6379-7281-E16F8D5EF944}"/>
              </a:ext>
            </a:extLst>
          </p:cNvPr>
          <p:cNvSpPr>
            <a:spLocks noChangeArrowheads="1"/>
          </p:cNvSpPr>
          <p:nvPr/>
        </p:nvSpPr>
        <p:spPr bwMode="auto">
          <a:xfrm>
            <a:off x="2442951" y="5323762"/>
            <a:ext cx="3978461" cy="543554"/>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 months assessment completed</a:t>
            </a:r>
            <a:r>
              <a:rPr lang="en-US" altLang="en-US" sz="1400" dirty="0"/>
              <a:t> </a:t>
            </a:r>
            <a:r>
              <a:rPr kumimoji="0" lang="en-US"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N=846, 96%</a:t>
            </a:r>
            <a:endParaRPr kumimoji="0" lang="en-US" altLang="en-US" sz="1400" b="0" i="0" u="none" strike="noStrike" cap="none" normalizeH="0" baseline="0" dirty="0">
              <a:ln>
                <a:noFill/>
              </a:ln>
              <a:solidFill>
                <a:schemeClr val="tx1"/>
              </a:solidFill>
              <a:effectLst/>
            </a:endParaRPr>
          </a:p>
        </p:txBody>
      </p:sp>
      <p:sp>
        <p:nvSpPr>
          <p:cNvPr id="12" name="Rectangle 11">
            <a:extLst>
              <a:ext uri="{FF2B5EF4-FFF2-40B4-BE49-F238E27FC236}">
                <a16:creationId xmlns:a16="http://schemas.microsoft.com/office/drawing/2014/main" id="{FA1136E7-EC68-D249-825A-6D6CCE10AD67}"/>
              </a:ext>
            </a:extLst>
          </p:cNvPr>
          <p:cNvSpPr>
            <a:spLocks noChangeArrowheads="1"/>
          </p:cNvSpPr>
          <p:nvPr/>
        </p:nvSpPr>
        <p:spPr bwMode="auto">
          <a:xfrm>
            <a:off x="6967042" y="5323762"/>
            <a:ext cx="3978461" cy="543554"/>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 months assessment completed</a:t>
            </a:r>
            <a:r>
              <a:rPr lang="en-US" altLang="en-US" sz="1400" dirty="0"/>
              <a:t> </a:t>
            </a:r>
            <a:r>
              <a:rPr kumimoji="0" lang="en-US"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N=851, 96%</a:t>
            </a:r>
            <a:endParaRPr kumimoji="0" lang="en-US" altLang="en-US" sz="1400" b="0" i="0" u="none" strike="noStrike" cap="none" normalizeH="0" baseline="0" dirty="0">
              <a:ln>
                <a:noFill/>
              </a:ln>
              <a:solidFill>
                <a:schemeClr val="tx1"/>
              </a:solidFill>
              <a:effectLst/>
            </a:endParaRPr>
          </a:p>
        </p:txBody>
      </p:sp>
      <p:sp>
        <p:nvSpPr>
          <p:cNvPr id="13" name="Rectangle 12">
            <a:extLst>
              <a:ext uri="{FF2B5EF4-FFF2-40B4-BE49-F238E27FC236}">
                <a16:creationId xmlns:a16="http://schemas.microsoft.com/office/drawing/2014/main" id="{E6A001D5-6D37-841E-7C47-F7464CCC3AC5}"/>
              </a:ext>
            </a:extLst>
          </p:cNvPr>
          <p:cNvSpPr>
            <a:spLocks noChangeArrowheads="1"/>
          </p:cNvSpPr>
          <p:nvPr/>
        </p:nvSpPr>
        <p:spPr bwMode="auto">
          <a:xfrm>
            <a:off x="2442951" y="6007381"/>
            <a:ext cx="3978461" cy="543554"/>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12 months assessment completed</a:t>
            </a:r>
            <a:r>
              <a:rPr lang="en-US" altLang="en-US" sz="1400" dirty="0"/>
              <a:t> </a:t>
            </a:r>
            <a:r>
              <a:rPr kumimoji="0" lang="en-US"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N=827, 94%</a:t>
            </a:r>
            <a:endParaRPr kumimoji="0" lang="en-US" altLang="en-US" sz="1400" b="0" i="0" u="none" strike="noStrike" cap="none" normalizeH="0" baseline="0" dirty="0">
              <a:ln>
                <a:noFill/>
              </a:ln>
              <a:solidFill>
                <a:schemeClr val="tx1"/>
              </a:solidFill>
              <a:effectLst/>
            </a:endParaRPr>
          </a:p>
        </p:txBody>
      </p:sp>
      <p:sp>
        <p:nvSpPr>
          <p:cNvPr id="14" name="Rectangle 13">
            <a:extLst>
              <a:ext uri="{FF2B5EF4-FFF2-40B4-BE49-F238E27FC236}">
                <a16:creationId xmlns:a16="http://schemas.microsoft.com/office/drawing/2014/main" id="{4B7E6AA8-52C3-4ED1-91AE-32DD23B9A3BA}"/>
              </a:ext>
            </a:extLst>
          </p:cNvPr>
          <p:cNvSpPr>
            <a:spLocks noChangeArrowheads="1"/>
          </p:cNvSpPr>
          <p:nvPr/>
        </p:nvSpPr>
        <p:spPr bwMode="auto">
          <a:xfrm>
            <a:off x="6967042" y="6007381"/>
            <a:ext cx="3978461" cy="543554"/>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12 months assessment completed</a:t>
            </a:r>
            <a:r>
              <a:rPr lang="en-US" altLang="en-US" sz="1400" dirty="0"/>
              <a:t> </a:t>
            </a:r>
            <a:r>
              <a:rPr kumimoji="0" lang="en-US"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N=833, 94%</a:t>
            </a:r>
            <a:endParaRPr kumimoji="0" lang="en-US" altLang="en-US" sz="1400" b="0" i="0" u="none" strike="noStrike" cap="none" normalizeH="0" baseline="0" dirty="0">
              <a:ln>
                <a:noFill/>
              </a:ln>
              <a:solidFill>
                <a:schemeClr val="tx1"/>
              </a:solidFill>
              <a:effectLst/>
            </a:endParaRPr>
          </a:p>
        </p:txBody>
      </p:sp>
      <p:sp>
        <p:nvSpPr>
          <p:cNvPr id="15" name="Rectangle 14">
            <a:extLst>
              <a:ext uri="{FF2B5EF4-FFF2-40B4-BE49-F238E27FC236}">
                <a16:creationId xmlns:a16="http://schemas.microsoft.com/office/drawing/2014/main" id="{68D17668-294D-5AE8-C147-C7F884609705}"/>
              </a:ext>
            </a:extLst>
          </p:cNvPr>
          <p:cNvSpPr>
            <a:spLocks noChangeArrowheads="1"/>
          </p:cNvSpPr>
          <p:nvPr/>
        </p:nvSpPr>
        <p:spPr bwMode="auto">
          <a:xfrm>
            <a:off x="5020768" y="1435816"/>
            <a:ext cx="3373306" cy="543554"/>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CH" altLang="en-US" sz="1400" b="0" i="0" u="none" strike="noStrike" cap="none" normalizeH="0" baseline="0" dirty="0" err="1">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Unhealthy</a:t>
            </a:r>
            <a:r>
              <a:rPr kumimoji="0" lang="fr-CH"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fr-CH" altLang="en-US" sz="1400" b="0" i="0" u="none" strike="noStrike" cap="none" normalizeH="0" baseline="0" dirty="0" err="1">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alcohol</a:t>
            </a:r>
            <a:r>
              <a:rPr kumimoji="0" lang="fr-CH"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use</a:t>
            </a:r>
            <a:r>
              <a:rPr lang="fr-CH" altLang="en-US" sz="1400" dirty="0"/>
              <a:t> </a:t>
            </a:r>
            <a:r>
              <a:rPr kumimoji="0" lang="fr-CH"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N=2694</a:t>
            </a:r>
            <a:endParaRPr kumimoji="0" lang="fr-CH" altLang="en-US" sz="3200" b="0" i="0" u="none" strike="noStrike" cap="none" normalizeH="0" baseline="0" dirty="0">
              <a:ln>
                <a:noFill/>
              </a:ln>
              <a:solidFill>
                <a:schemeClr val="tx1"/>
              </a:solidFill>
              <a:effectLst/>
              <a:latin typeface="Arial" panose="020B0604020202020204" pitchFamily="34" charset="0"/>
            </a:endParaRPr>
          </a:p>
        </p:txBody>
      </p:sp>
      <p:sp>
        <p:nvSpPr>
          <p:cNvPr id="16" name="Rectangle 15">
            <a:extLst>
              <a:ext uri="{FF2B5EF4-FFF2-40B4-BE49-F238E27FC236}">
                <a16:creationId xmlns:a16="http://schemas.microsoft.com/office/drawing/2014/main" id="{DAB46DF1-8EB0-5809-6804-62DAD5FC8AC1}"/>
              </a:ext>
            </a:extLst>
          </p:cNvPr>
          <p:cNvSpPr>
            <a:spLocks noChangeArrowheads="1"/>
          </p:cNvSpPr>
          <p:nvPr/>
        </p:nvSpPr>
        <p:spPr bwMode="auto">
          <a:xfrm>
            <a:off x="8843738" y="1499106"/>
            <a:ext cx="1386080" cy="1473667"/>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Ineligible:</a:t>
            </a:r>
            <a:endParaRPr kumimoji="0" lang="en-US" altLang="en-US" sz="1400" b="0" i="0" u="none" strike="noStrike" cap="none" normalizeH="0" baseline="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No smartphone: N=42</a:t>
            </a:r>
            <a:endParaRPr kumimoji="0" lang="en-US" altLang="en-US" sz="1400" b="0" i="0" u="none" strike="noStrike" cap="none" normalizeH="0" baseline="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Not willing to complete assessments: N=288</a:t>
            </a:r>
            <a:endParaRPr kumimoji="0" lang="en-US" altLang="en-US" sz="3200" b="0" i="0" u="none" strike="noStrike" cap="none" normalizeH="0" baseline="0">
              <a:ln>
                <a:noFill/>
              </a:ln>
              <a:solidFill>
                <a:schemeClr val="tx1"/>
              </a:solidFill>
              <a:effectLst/>
              <a:latin typeface="Arial" panose="020B0604020202020204" pitchFamily="34" charset="0"/>
            </a:endParaRPr>
          </a:p>
        </p:txBody>
      </p:sp>
      <p:cxnSp>
        <p:nvCxnSpPr>
          <p:cNvPr id="45" name="Straight Arrow Connector 44">
            <a:extLst>
              <a:ext uri="{FF2B5EF4-FFF2-40B4-BE49-F238E27FC236}">
                <a16:creationId xmlns:a16="http://schemas.microsoft.com/office/drawing/2014/main" id="{A8425F8A-2455-744A-5A38-7053DF8E47D0}"/>
              </a:ext>
            </a:extLst>
          </p:cNvPr>
          <p:cNvCxnSpPr>
            <a:stCxn id="4" idx="2"/>
            <a:endCxn id="15" idx="0"/>
          </p:cNvCxnSpPr>
          <p:nvPr/>
        </p:nvCxnSpPr>
        <p:spPr>
          <a:xfrm>
            <a:off x="6707421" y="1280539"/>
            <a:ext cx="0" cy="1552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a:extLst>
              <a:ext uri="{FF2B5EF4-FFF2-40B4-BE49-F238E27FC236}">
                <a16:creationId xmlns:a16="http://schemas.microsoft.com/office/drawing/2014/main" id="{A80817AF-E02F-1E47-F803-80DB92DF8F46}"/>
              </a:ext>
            </a:extLst>
          </p:cNvPr>
          <p:cNvCxnSpPr>
            <a:stCxn id="15" idx="2"/>
            <a:endCxn id="5" idx="0"/>
          </p:cNvCxnSpPr>
          <p:nvPr/>
        </p:nvCxnSpPr>
        <p:spPr>
          <a:xfrm>
            <a:off x="6707421" y="1979370"/>
            <a:ext cx="0" cy="4772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3CAD4705-F174-3D51-49D3-EE797DE6301F}"/>
              </a:ext>
            </a:extLst>
          </p:cNvPr>
          <p:cNvCxnSpPr>
            <a:stCxn id="5" idx="2"/>
            <a:endCxn id="6" idx="0"/>
          </p:cNvCxnSpPr>
          <p:nvPr/>
        </p:nvCxnSpPr>
        <p:spPr>
          <a:xfrm>
            <a:off x="6707421" y="3000127"/>
            <a:ext cx="0" cy="1569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0363CF07-E72A-B318-C66C-586E59DBC7C8}"/>
              </a:ext>
            </a:extLst>
          </p:cNvPr>
          <p:cNvCxnSpPr>
            <a:cxnSpLocks/>
            <a:stCxn id="6" idx="2"/>
            <a:endCxn id="7" idx="0"/>
          </p:cNvCxnSpPr>
          <p:nvPr/>
        </p:nvCxnSpPr>
        <p:spPr>
          <a:xfrm flipH="1">
            <a:off x="4432182" y="3700593"/>
            <a:ext cx="2275239" cy="2759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781AC7E0-8BA3-8D10-8D1E-E996BBAB45C3}"/>
              </a:ext>
            </a:extLst>
          </p:cNvPr>
          <p:cNvCxnSpPr>
            <a:cxnSpLocks/>
            <a:stCxn id="6" idx="2"/>
            <a:endCxn id="8" idx="0"/>
          </p:cNvCxnSpPr>
          <p:nvPr/>
        </p:nvCxnSpPr>
        <p:spPr>
          <a:xfrm>
            <a:off x="6707421" y="3700593"/>
            <a:ext cx="2248852" cy="2759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AE98A7D1-2BCD-F46F-D205-8E9F4412A03C}"/>
              </a:ext>
            </a:extLst>
          </p:cNvPr>
          <p:cNvCxnSpPr>
            <a:stCxn id="7" idx="2"/>
            <a:endCxn id="9" idx="0"/>
          </p:cNvCxnSpPr>
          <p:nvPr/>
        </p:nvCxnSpPr>
        <p:spPr>
          <a:xfrm>
            <a:off x="4432182" y="4520074"/>
            <a:ext cx="0" cy="1232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6E1F8D1B-33AC-256A-49C2-97B0EB474967}"/>
              </a:ext>
            </a:extLst>
          </p:cNvPr>
          <p:cNvCxnSpPr>
            <a:stCxn id="8" idx="2"/>
            <a:endCxn id="10" idx="0"/>
          </p:cNvCxnSpPr>
          <p:nvPr/>
        </p:nvCxnSpPr>
        <p:spPr>
          <a:xfrm>
            <a:off x="8956273" y="4520074"/>
            <a:ext cx="0" cy="1232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AB174CA5-CEB5-983A-7E49-9BF0764DA9D7}"/>
              </a:ext>
            </a:extLst>
          </p:cNvPr>
          <p:cNvCxnSpPr>
            <a:stCxn id="9" idx="2"/>
            <a:endCxn id="11" idx="0"/>
          </p:cNvCxnSpPr>
          <p:nvPr/>
        </p:nvCxnSpPr>
        <p:spPr>
          <a:xfrm>
            <a:off x="4432182" y="5186871"/>
            <a:ext cx="0" cy="1368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5FFD482C-6EE9-4608-AA61-5A3B3A2317AE}"/>
              </a:ext>
            </a:extLst>
          </p:cNvPr>
          <p:cNvCxnSpPr>
            <a:stCxn id="10" idx="2"/>
            <a:endCxn id="12" idx="0"/>
          </p:cNvCxnSpPr>
          <p:nvPr/>
        </p:nvCxnSpPr>
        <p:spPr>
          <a:xfrm>
            <a:off x="8956273" y="5186871"/>
            <a:ext cx="0" cy="1368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F509722C-6A46-B698-0554-E7FB3BD02D5B}"/>
              </a:ext>
            </a:extLst>
          </p:cNvPr>
          <p:cNvCxnSpPr>
            <a:stCxn id="11" idx="2"/>
            <a:endCxn id="13" idx="0"/>
          </p:cNvCxnSpPr>
          <p:nvPr/>
        </p:nvCxnSpPr>
        <p:spPr>
          <a:xfrm>
            <a:off x="4432182" y="5867316"/>
            <a:ext cx="0" cy="1400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E2500E31-6314-CCB5-FA4C-E903BFC6E513}"/>
              </a:ext>
            </a:extLst>
          </p:cNvPr>
          <p:cNvCxnSpPr>
            <a:stCxn id="12" idx="2"/>
            <a:endCxn id="14" idx="0"/>
          </p:cNvCxnSpPr>
          <p:nvPr/>
        </p:nvCxnSpPr>
        <p:spPr>
          <a:xfrm>
            <a:off x="8956273" y="5867316"/>
            <a:ext cx="0" cy="1400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72905232-3C63-5A0A-5C9C-DA936656FF45}"/>
              </a:ext>
            </a:extLst>
          </p:cNvPr>
          <p:cNvCxnSpPr>
            <a:cxnSpLocks/>
            <a:endCxn id="16" idx="1"/>
          </p:cNvCxnSpPr>
          <p:nvPr/>
        </p:nvCxnSpPr>
        <p:spPr>
          <a:xfrm>
            <a:off x="6707421" y="2235940"/>
            <a:ext cx="213631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23058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BC23F-7661-9273-7103-4DE53FAE4DD8}"/>
              </a:ext>
            </a:extLst>
          </p:cNvPr>
          <p:cNvSpPr>
            <a:spLocks noGrp="1"/>
          </p:cNvSpPr>
          <p:nvPr>
            <p:ph type="title"/>
          </p:nvPr>
        </p:nvSpPr>
        <p:spPr/>
        <p:txBody>
          <a:bodyPr/>
          <a:lstStyle/>
          <a:p>
            <a:r>
              <a:rPr lang="fr-CH" dirty="0"/>
              <a:t>Participants </a:t>
            </a:r>
            <a:r>
              <a:rPr lang="fr-CH" dirty="0" err="1"/>
              <a:t>baseline</a:t>
            </a:r>
            <a:r>
              <a:rPr lang="fr-CH" dirty="0"/>
              <a:t> </a:t>
            </a:r>
            <a:r>
              <a:rPr lang="fr-CH" dirty="0" err="1"/>
              <a:t>characteristics</a:t>
            </a:r>
            <a:endParaRPr lang="fr-CH" dirty="0"/>
          </a:p>
        </p:txBody>
      </p:sp>
      <p:graphicFrame>
        <p:nvGraphicFramePr>
          <p:cNvPr id="4" name="Content Placeholder 3">
            <a:extLst>
              <a:ext uri="{FF2B5EF4-FFF2-40B4-BE49-F238E27FC236}">
                <a16:creationId xmlns:a16="http://schemas.microsoft.com/office/drawing/2014/main" id="{A5DED31B-56E2-DF26-58D0-66B9977B2957}"/>
              </a:ext>
            </a:extLst>
          </p:cNvPr>
          <p:cNvGraphicFramePr>
            <a:graphicFrameLocks noGrp="1"/>
          </p:cNvGraphicFramePr>
          <p:nvPr>
            <p:ph idx="1"/>
            <p:extLst>
              <p:ext uri="{D42A27DB-BD31-4B8C-83A1-F6EECF244321}">
                <p14:modId xmlns:p14="http://schemas.microsoft.com/office/powerpoint/2010/main" val="4192265733"/>
              </p:ext>
            </p:extLst>
          </p:nvPr>
        </p:nvGraphicFramePr>
        <p:xfrm>
          <a:off x="838199" y="1520850"/>
          <a:ext cx="9654153" cy="4145280"/>
        </p:xfrm>
        <a:graphic>
          <a:graphicData uri="http://schemas.openxmlformats.org/drawingml/2006/table">
            <a:tbl>
              <a:tblPr firstRow="1" firstCol="1" bandRow="1">
                <a:tableStyleId>{5C22544A-7EE6-4342-B048-85BDC9FD1C3A}</a:tableStyleId>
              </a:tblPr>
              <a:tblGrid>
                <a:gridCol w="6661058">
                  <a:extLst>
                    <a:ext uri="{9D8B030D-6E8A-4147-A177-3AD203B41FA5}">
                      <a16:colId xmlns:a16="http://schemas.microsoft.com/office/drawing/2014/main" val="1953417178"/>
                    </a:ext>
                  </a:extLst>
                </a:gridCol>
                <a:gridCol w="1612620">
                  <a:extLst>
                    <a:ext uri="{9D8B030D-6E8A-4147-A177-3AD203B41FA5}">
                      <a16:colId xmlns:a16="http://schemas.microsoft.com/office/drawing/2014/main" val="3815093156"/>
                    </a:ext>
                  </a:extLst>
                </a:gridCol>
                <a:gridCol w="1380475">
                  <a:extLst>
                    <a:ext uri="{9D8B030D-6E8A-4147-A177-3AD203B41FA5}">
                      <a16:colId xmlns:a16="http://schemas.microsoft.com/office/drawing/2014/main" val="2705862042"/>
                    </a:ext>
                  </a:extLst>
                </a:gridCol>
              </a:tblGrid>
              <a:tr h="217751">
                <a:tc>
                  <a:txBody>
                    <a:bodyPr/>
                    <a:lstStyle/>
                    <a:p>
                      <a:pPr marL="0" marR="0">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marL="0" marR="0">
                        <a:spcBef>
                          <a:spcPts val="0"/>
                        </a:spcBef>
                        <a:spcAft>
                          <a:spcPts val="0"/>
                        </a:spcAft>
                      </a:pPr>
                      <a:r>
                        <a:rPr lang="en-US" sz="1600">
                          <a:effectLst/>
                        </a:rPr>
                        <a:t>Full Sample (N = 1770)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fr-CH"/>
                    </a:p>
                  </a:txBody>
                  <a:tcPr/>
                </a:tc>
                <a:extLst>
                  <a:ext uri="{0D108BD9-81ED-4DB2-BD59-A6C34878D82A}">
                    <a16:rowId xmlns:a16="http://schemas.microsoft.com/office/drawing/2014/main" val="1557442305"/>
                  </a:ext>
                </a:extLst>
              </a:tr>
              <a:tr h="217751">
                <a:tc>
                  <a:txBody>
                    <a:bodyPr/>
                    <a:lstStyle/>
                    <a:p>
                      <a:pPr marL="0" marR="0">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Mean / 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SD /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55361415"/>
                  </a:ext>
                </a:extLst>
              </a:tr>
              <a:tr h="217751">
                <a:tc>
                  <a:txBody>
                    <a:bodyPr/>
                    <a:lstStyle/>
                    <a:p>
                      <a:pPr marL="0" marR="0">
                        <a:spcBef>
                          <a:spcPts val="0"/>
                        </a:spcBef>
                        <a:spcAft>
                          <a:spcPts val="0"/>
                        </a:spcAft>
                      </a:pPr>
                      <a:r>
                        <a:rPr lang="en-US" sz="1600">
                          <a:effectLst/>
                        </a:rPr>
                        <a:t>Age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22.35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3.07</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78103467"/>
                  </a:ext>
                </a:extLst>
              </a:tr>
              <a:tr h="217751">
                <a:tc>
                  <a:txBody>
                    <a:bodyPr/>
                    <a:lstStyle/>
                    <a:p>
                      <a:pPr marL="0" marR="0">
                        <a:spcBef>
                          <a:spcPts val="0"/>
                        </a:spcBef>
                        <a:spcAft>
                          <a:spcPts val="0"/>
                        </a:spcAft>
                      </a:pPr>
                      <a:r>
                        <a:rPr lang="en-US" sz="1600" dirty="0">
                          <a:effectLst/>
                        </a:rPr>
                        <a:t>Sex</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en-US" sz="1600" dirty="0">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1600" dirty="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13774464"/>
                  </a:ext>
                </a:extLst>
              </a:tr>
              <a:tr h="217751">
                <a:tc>
                  <a:txBody>
                    <a:bodyPr/>
                    <a:lstStyle/>
                    <a:p>
                      <a:pPr marL="0" marR="0" indent="105410">
                        <a:spcBef>
                          <a:spcPts val="0"/>
                        </a:spcBef>
                        <a:spcAft>
                          <a:spcPts val="0"/>
                        </a:spcAft>
                      </a:pPr>
                      <a:r>
                        <a:rPr lang="en-US" sz="1600">
                          <a:effectLst/>
                        </a:rPr>
                        <a:t>Female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958</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54.1%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02085223"/>
                  </a:ext>
                </a:extLst>
              </a:tr>
              <a:tr h="217751">
                <a:tc>
                  <a:txBody>
                    <a:bodyPr/>
                    <a:lstStyle/>
                    <a:p>
                      <a:pPr marL="0" marR="0" indent="105410">
                        <a:spcBef>
                          <a:spcPts val="0"/>
                        </a:spcBef>
                        <a:spcAft>
                          <a:spcPts val="0"/>
                        </a:spcAft>
                      </a:pPr>
                      <a:r>
                        <a:rPr lang="en-US" sz="1600" dirty="0">
                          <a:effectLst/>
                        </a:rPr>
                        <a:t>Male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812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45.9%</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51774788"/>
                  </a:ext>
                </a:extLst>
              </a:tr>
              <a:tr h="217751">
                <a:tc>
                  <a:txBody>
                    <a:bodyPr/>
                    <a:lstStyle/>
                    <a:p>
                      <a:pPr marL="0" marR="0">
                        <a:spcBef>
                          <a:spcPts val="0"/>
                        </a:spcBef>
                        <a:spcAft>
                          <a:spcPts val="0"/>
                        </a:spcAft>
                      </a:pPr>
                      <a:r>
                        <a:rPr lang="en-US" sz="1600">
                          <a:effectLst/>
                        </a:rPr>
                        <a:t>Education program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en-US" sz="16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160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99340516"/>
                  </a:ext>
                </a:extLst>
              </a:tr>
              <a:tr h="217751">
                <a:tc>
                  <a:txBody>
                    <a:bodyPr/>
                    <a:lstStyle/>
                    <a:p>
                      <a:pPr marL="0" marR="0" indent="105410">
                        <a:spcBef>
                          <a:spcPts val="0"/>
                        </a:spcBef>
                        <a:spcAft>
                          <a:spcPts val="0"/>
                        </a:spcAft>
                      </a:pPr>
                      <a:r>
                        <a:rPr lang="en-US" sz="1600">
                          <a:effectLst/>
                        </a:rPr>
                        <a:t>Bachelor</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1169</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66.0%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51482194"/>
                  </a:ext>
                </a:extLst>
              </a:tr>
              <a:tr h="217751">
                <a:tc>
                  <a:txBody>
                    <a:bodyPr/>
                    <a:lstStyle/>
                    <a:p>
                      <a:pPr marL="0" marR="0" indent="105410">
                        <a:spcBef>
                          <a:spcPts val="0"/>
                        </a:spcBef>
                        <a:spcAft>
                          <a:spcPts val="0"/>
                        </a:spcAft>
                      </a:pPr>
                      <a:r>
                        <a:rPr lang="en-US" sz="1600">
                          <a:effectLst/>
                        </a:rPr>
                        <a:t>Master</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533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30.1%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96793112"/>
                  </a:ext>
                </a:extLst>
              </a:tr>
              <a:tr h="217751">
                <a:tc>
                  <a:txBody>
                    <a:bodyPr/>
                    <a:lstStyle/>
                    <a:p>
                      <a:pPr marL="0" marR="0" indent="105410">
                        <a:spcBef>
                          <a:spcPts val="0"/>
                        </a:spcBef>
                        <a:spcAft>
                          <a:spcPts val="0"/>
                        </a:spcAft>
                      </a:pPr>
                      <a:r>
                        <a:rPr lang="en-US" sz="1600">
                          <a:effectLst/>
                        </a:rPr>
                        <a:t>Doctorate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43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2.4%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81136387"/>
                  </a:ext>
                </a:extLst>
              </a:tr>
              <a:tr h="217751">
                <a:tc>
                  <a:txBody>
                    <a:bodyPr/>
                    <a:lstStyle/>
                    <a:p>
                      <a:pPr marL="0" marR="0" indent="105410">
                        <a:spcBef>
                          <a:spcPts val="0"/>
                        </a:spcBef>
                        <a:spcAft>
                          <a:spcPts val="0"/>
                        </a:spcAft>
                      </a:pPr>
                      <a:r>
                        <a:rPr lang="en-US" sz="1600">
                          <a:effectLst/>
                        </a:rPr>
                        <a:t>Other</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25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1.4%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76110065"/>
                  </a:ext>
                </a:extLst>
              </a:tr>
              <a:tr h="217751">
                <a:tc>
                  <a:txBody>
                    <a:bodyPr/>
                    <a:lstStyle/>
                    <a:p>
                      <a:pPr marL="0" marR="0">
                        <a:spcBef>
                          <a:spcPts val="0"/>
                        </a:spcBef>
                        <a:spcAft>
                          <a:spcPts val="0"/>
                        </a:spcAft>
                      </a:pPr>
                      <a:r>
                        <a:rPr lang="en-US" sz="1600">
                          <a:effectLst/>
                        </a:rPr>
                        <a:t>AUDIT score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9.60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4.70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21133831"/>
                  </a:ext>
                </a:extLst>
              </a:tr>
              <a:tr h="217751">
                <a:tc>
                  <a:txBody>
                    <a:bodyPr/>
                    <a:lstStyle/>
                    <a:p>
                      <a:pPr marL="0" marR="0">
                        <a:spcBef>
                          <a:spcPts val="0"/>
                        </a:spcBef>
                        <a:spcAft>
                          <a:spcPts val="0"/>
                        </a:spcAft>
                      </a:pPr>
                      <a:r>
                        <a:rPr lang="en-US" sz="1600">
                          <a:effectLst/>
                        </a:rPr>
                        <a:t>Number of standard drinks per week</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8.59</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8.18</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32819196"/>
                  </a:ext>
                </a:extLst>
              </a:tr>
              <a:tr h="217751">
                <a:tc>
                  <a:txBody>
                    <a:bodyPr/>
                    <a:lstStyle/>
                    <a:p>
                      <a:pPr marL="0" marR="0">
                        <a:spcBef>
                          <a:spcPts val="0"/>
                        </a:spcBef>
                        <a:spcAft>
                          <a:spcPts val="0"/>
                        </a:spcAft>
                      </a:pPr>
                      <a:r>
                        <a:rPr lang="en-US" sz="1600">
                          <a:effectLst/>
                        </a:rPr>
                        <a:t>Number of heavy drinking days past 30 days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3.53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4.02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286639"/>
                  </a:ext>
                </a:extLst>
              </a:tr>
              <a:tr h="218062">
                <a:tc>
                  <a:txBody>
                    <a:bodyPr/>
                    <a:lstStyle/>
                    <a:p>
                      <a:pPr marL="0" marR="0">
                        <a:spcBef>
                          <a:spcPts val="0"/>
                        </a:spcBef>
                        <a:spcAft>
                          <a:spcPts val="0"/>
                        </a:spcAft>
                      </a:pPr>
                      <a:r>
                        <a:rPr lang="en-US" sz="1600">
                          <a:effectLst/>
                        </a:rPr>
                        <a:t>Maximum number of drinks on one occasion, past 30 days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7.40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4.13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80453437"/>
                  </a:ext>
                </a:extLst>
              </a:tr>
              <a:tr h="217751">
                <a:tc>
                  <a:txBody>
                    <a:bodyPr/>
                    <a:lstStyle/>
                    <a:p>
                      <a:pPr marL="0" marR="0">
                        <a:spcBef>
                          <a:spcPts val="0"/>
                        </a:spcBef>
                        <a:spcAft>
                          <a:spcPts val="0"/>
                        </a:spcAft>
                      </a:pPr>
                      <a:r>
                        <a:rPr lang="en-US" sz="1600">
                          <a:effectLst/>
                        </a:rPr>
                        <a:t>Alcohol-related consequences**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3.83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3.96</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50686200"/>
                  </a:ext>
                </a:extLst>
              </a:tr>
              <a:tr h="217751">
                <a:tc>
                  <a:txBody>
                    <a:bodyPr/>
                    <a:lstStyle/>
                    <a:p>
                      <a:pPr marL="0" marR="0">
                        <a:spcBef>
                          <a:spcPts val="0"/>
                        </a:spcBef>
                        <a:spcAft>
                          <a:spcPts val="0"/>
                        </a:spcAft>
                      </a:pPr>
                      <a:r>
                        <a:rPr lang="en-US" sz="1600">
                          <a:effectLst/>
                        </a:rPr>
                        <a:t>Academic performance***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3.18</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dirty="0">
                          <a:effectLst/>
                        </a:rPr>
                        <a:t>0.79</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3166267"/>
                  </a:ext>
                </a:extLst>
              </a:tr>
            </a:tbl>
          </a:graphicData>
        </a:graphic>
      </p:graphicFrame>
      <p:sp>
        <p:nvSpPr>
          <p:cNvPr id="6" name="TextBox 5">
            <a:extLst>
              <a:ext uri="{FF2B5EF4-FFF2-40B4-BE49-F238E27FC236}">
                <a16:creationId xmlns:a16="http://schemas.microsoft.com/office/drawing/2014/main" id="{5BEF4A57-22DE-4ECD-FC53-96899132EBC1}"/>
              </a:ext>
            </a:extLst>
          </p:cNvPr>
          <p:cNvSpPr txBox="1"/>
          <p:nvPr/>
        </p:nvSpPr>
        <p:spPr>
          <a:xfrm>
            <a:off x="838200" y="5811863"/>
            <a:ext cx="9609308" cy="830997"/>
          </a:xfrm>
          <a:prstGeom prst="rect">
            <a:avLst/>
          </a:prstGeom>
          <a:noFill/>
        </p:spPr>
        <p:txBody>
          <a:bodyPr wrap="square" rtlCol="0">
            <a:spAutoFit/>
          </a:bodyPr>
          <a:lstStyle/>
          <a:p>
            <a:r>
              <a:rPr lang="en-US" sz="1200" dirty="0"/>
              <a:t>**: alcohol related consequences were measured with the Short Inventory of Problems (SIP-2R). The minimum possible score is 0, the maximum is 45. The timeframe is the past 3 months.</a:t>
            </a:r>
          </a:p>
          <a:p>
            <a:r>
              <a:rPr lang="en-US" sz="1200" dirty="0"/>
              <a:t>***: Academic performance was measured on a 1 to 5 scale with the following question: “How do you rate your performance in comparison with your fellow students?” (with response options : Much worse, Worse, Similar, Better, Much better). </a:t>
            </a:r>
            <a:endParaRPr lang="fr-CH" sz="1200" dirty="0"/>
          </a:p>
        </p:txBody>
      </p:sp>
    </p:spTree>
    <p:extLst>
      <p:ext uri="{BB962C8B-B14F-4D97-AF65-F5344CB8AC3E}">
        <p14:creationId xmlns:p14="http://schemas.microsoft.com/office/powerpoint/2010/main" val="10771964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C1B13-4C6F-33A0-24AA-3AF18855D8AF}"/>
              </a:ext>
            </a:extLst>
          </p:cNvPr>
          <p:cNvSpPr>
            <a:spLocks noGrp="1"/>
          </p:cNvSpPr>
          <p:nvPr>
            <p:ph type="title"/>
          </p:nvPr>
        </p:nvSpPr>
        <p:spPr/>
        <p:txBody>
          <a:bodyPr>
            <a:normAutofit/>
          </a:bodyPr>
          <a:lstStyle/>
          <a:p>
            <a:r>
              <a:rPr lang="en-US" sz="3600" b="1" dirty="0"/>
              <a:t>Outcome measures at baseline, 3, 6 and 12 months</a:t>
            </a:r>
            <a:endParaRPr lang="fr-CH" sz="3600" dirty="0"/>
          </a:p>
        </p:txBody>
      </p:sp>
      <p:graphicFrame>
        <p:nvGraphicFramePr>
          <p:cNvPr id="4" name="Content Placeholder 3">
            <a:extLst>
              <a:ext uri="{FF2B5EF4-FFF2-40B4-BE49-F238E27FC236}">
                <a16:creationId xmlns:a16="http://schemas.microsoft.com/office/drawing/2014/main" id="{C5122887-23CE-9F71-BE39-EB9012628D90}"/>
              </a:ext>
            </a:extLst>
          </p:cNvPr>
          <p:cNvGraphicFramePr>
            <a:graphicFrameLocks noGrp="1"/>
          </p:cNvGraphicFramePr>
          <p:nvPr>
            <p:ph idx="1"/>
            <p:extLst>
              <p:ext uri="{D42A27DB-BD31-4B8C-83A1-F6EECF244321}">
                <p14:modId xmlns:p14="http://schemas.microsoft.com/office/powerpoint/2010/main" val="1786317612"/>
              </p:ext>
            </p:extLst>
          </p:nvPr>
        </p:nvGraphicFramePr>
        <p:xfrm>
          <a:off x="1084092" y="4456498"/>
          <a:ext cx="9609308" cy="2064386"/>
        </p:xfrm>
        <a:graphic>
          <a:graphicData uri="http://schemas.openxmlformats.org/drawingml/2006/table">
            <a:tbl>
              <a:tblPr firstRow="1" firstCol="1" bandRow="1">
                <a:tableStyleId>{5C22544A-7EE6-4342-B048-85BDC9FD1C3A}</a:tableStyleId>
              </a:tblPr>
              <a:tblGrid>
                <a:gridCol w="2879708">
                  <a:extLst>
                    <a:ext uri="{9D8B030D-6E8A-4147-A177-3AD203B41FA5}">
                      <a16:colId xmlns:a16="http://schemas.microsoft.com/office/drawing/2014/main" val="4206837057"/>
                    </a:ext>
                  </a:extLst>
                </a:gridCol>
                <a:gridCol w="1682400">
                  <a:extLst>
                    <a:ext uri="{9D8B030D-6E8A-4147-A177-3AD203B41FA5}">
                      <a16:colId xmlns:a16="http://schemas.microsoft.com/office/drawing/2014/main" val="1890113688"/>
                    </a:ext>
                  </a:extLst>
                </a:gridCol>
                <a:gridCol w="1682400">
                  <a:extLst>
                    <a:ext uri="{9D8B030D-6E8A-4147-A177-3AD203B41FA5}">
                      <a16:colId xmlns:a16="http://schemas.microsoft.com/office/drawing/2014/main" val="3573843292"/>
                    </a:ext>
                  </a:extLst>
                </a:gridCol>
                <a:gridCol w="1682400">
                  <a:extLst>
                    <a:ext uri="{9D8B030D-6E8A-4147-A177-3AD203B41FA5}">
                      <a16:colId xmlns:a16="http://schemas.microsoft.com/office/drawing/2014/main" val="46287370"/>
                    </a:ext>
                  </a:extLst>
                </a:gridCol>
                <a:gridCol w="1682400">
                  <a:extLst>
                    <a:ext uri="{9D8B030D-6E8A-4147-A177-3AD203B41FA5}">
                      <a16:colId xmlns:a16="http://schemas.microsoft.com/office/drawing/2014/main" val="2251225280"/>
                    </a:ext>
                  </a:extLst>
                </a:gridCol>
              </a:tblGrid>
              <a:tr h="385851">
                <a:tc>
                  <a:txBody>
                    <a:bodyPr/>
                    <a:lstStyle/>
                    <a:p>
                      <a:pPr marL="0" marR="0">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100">
                          <a:effectLst/>
                        </a:rPr>
                        <a:t>Baseline (N = 1770; control: n = 886; intervention: n = 884)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100">
                          <a:effectLst/>
                        </a:rPr>
                        <a:t>3 months (N = 1706; control: n = 860; intervention: n = 846)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100">
                          <a:effectLst/>
                        </a:rPr>
                        <a:t>6 months (N = 1697; control: n = 851; intervention: n = 846)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100">
                          <a:effectLst/>
                        </a:rPr>
                        <a:t>12 months (N = 1660; control: n = 833; intervention: n = 827)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extLst>
                  <a:ext uri="{0D108BD9-81ED-4DB2-BD59-A6C34878D82A}">
                    <a16:rowId xmlns:a16="http://schemas.microsoft.com/office/drawing/2014/main" val="569999787"/>
                  </a:ext>
                </a:extLst>
              </a:tr>
              <a:tr h="120579">
                <a:tc>
                  <a:txBody>
                    <a:bodyPr/>
                    <a:lstStyle/>
                    <a:p>
                      <a:pPr marL="0" marR="0">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100">
                          <a:effectLst/>
                        </a:rPr>
                        <a:t>Mean (SD)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100">
                          <a:effectLst/>
                        </a:rPr>
                        <a:t>Mean (SD)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100">
                          <a:effectLst/>
                        </a:rPr>
                        <a:t>Mean (SD)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100">
                          <a:effectLst/>
                        </a:rPr>
                        <a:t>Mean (SD)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extLst>
                  <a:ext uri="{0D108BD9-81ED-4DB2-BD59-A6C34878D82A}">
                    <a16:rowId xmlns:a16="http://schemas.microsoft.com/office/drawing/2014/main" val="429156339"/>
                  </a:ext>
                </a:extLst>
              </a:tr>
              <a:tr h="193993">
                <a:tc>
                  <a:txBody>
                    <a:bodyPr/>
                    <a:lstStyle/>
                    <a:p>
                      <a:pPr marL="0" marR="0">
                        <a:spcBef>
                          <a:spcPts val="0"/>
                        </a:spcBef>
                        <a:spcAft>
                          <a:spcPts val="0"/>
                        </a:spcAft>
                      </a:pPr>
                      <a:r>
                        <a:rPr lang="en-US" sz="1100">
                          <a:effectLst/>
                        </a:rPr>
                        <a:t>Number of standard drinks per week</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endParaRPr lang="en-US" sz="1100">
                        <a:effectLst/>
                        <a:latin typeface="Calibri" panose="020F0502020204030204" pitchFamily="34" charset="0"/>
                        <a:cs typeface="Times New Roman" panose="02020603050405020304" pitchFamily="18" charset="0"/>
                      </a:endParaRPr>
                    </a:p>
                  </a:txBody>
                  <a:tcPr marL="61383" marR="61383" marT="0" marB="0"/>
                </a:tc>
                <a:tc>
                  <a:txBody>
                    <a:bodyPr/>
                    <a:lstStyle/>
                    <a:p>
                      <a:endParaRPr lang="en-US" sz="1100">
                        <a:effectLst/>
                        <a:latin typeface="Calibri" panose="020F0502020204030204" pitchFamily="34" charset="0"/>
                        <a:cs typeface="Times New Roman" panose="02020603050405020304" pitchFamily="18" charset="0"/>
                      </a:endParaRPr>
                    </a:p>
                  </a:txBody>
                  <a:tcPr marL="61383" marR="61383" marT="0" marB="0"/>
                </a:tc>
                <a:tc>
                  <a:txBody>
                    <a:bodyPr/>
                    <a:lstStyle/>
                    <a:p>
                      <a:endParaRPr lang="en-US" sz="1100">
                        <a:effectLst/>
                        <a:latin typeface="Calibri" panose="020F0502020204030204" pitchFamily="34" charset="0"/>
                        <a:cs typeface="Times New Roman" panose="02020603050405020304" pitchFamily="18" charset="0"/>
                      </a:endParaRPr>
                    </a:p>
                  </a:txBody>
                  <a:tcPr marL="61383" marR="61383" marT="0" marB="0"/>
                </a:tc>
                <a:tc>
                  <a:txBody>
                    <a:bodyPr/>
                    <a:lstStyle/>
                    <a:p>
                      <a:endParaRPr lang="en-US" sz="1100">
                        <a:effectLst/>
                        <a:latin typeface="Calibri" panose="020F0502020204030204" pitchFamily="34" charset="0"/>
                        <a:cs typeface="Times New Roman" panose="02020603050405020304" pitchFamily="18" charset="0"/>
                      </a:endParaRPr>
                    </a:p>
                  </a:txBody>
                  <a:tcPr marL="61383" marR="61383" marT="0" marB="0"/>
                </a:tc>
                <a:extLst>
                  <a:ext uri="{0D108BD9-81ED-4DB2-BD59-A6C34878D82A}">
                    <a16:rowId xmlns:a16="http://schemas.microsoft.com/office/drawing/2014/main" val="3281997903"/>
                  </a:ext>
                </a:extLst>
              </a:tr>
              <a:tr h="120579">
                <a:tc>
                  <a:txBody>
                    <a:bodyPr/>
                    <a:lstStyle/>
                    <a:p>
                      <a:pPr marL="0" marR="0">
                        <a:spcBef>
                          <a:spcPts val="0"/>
                        </a:spcBef>
                        <a:spcAft>
                          <a:spcPts val="0"/>
                        </a:spcAft>
                      </a:pPr>
                      <a:r>
                        <a:rPr lang="en-US" sz="1100">
                          <a:effectLst/>
                        </a:rPr>
                        <a:t>Total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100">
                          <a:effectLst/>
                        </a:rPr>
                        <a:t>8.59 (8.18)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100">
                          <a:effectLst/>
                        </a:rPr>
                        <a:t>10.44 (10.85)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100">
                          <a:effectLst/>
                        </a:rPr>
                        <a:t>7.39 (7.26)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100">
                          <a:effectLst/>
                        </a:rPr>
                        <a:t>7.32 (7.12)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extLst>
                  <a:ext uri="{0D108BD9-81ED-4DB2-BD59-A6C34878D82A}">
                    <a16:rowId xmlns:a16="http://schemas.microsoft.com/office/drawing/2014/main" val="701294764"/>
                  </a:ext>
                </a:extLst>
              </a:tr>
              <a:tr h="120579">
                <a:tc>
                  <a:txBody>
                    <a:bodyPr/>
                    <a:lstStyle/>
                    <a:p>
                      <a:pPr marL="0" marR="0">
                        <a:spcBef>
                          <a:spcPts val="0"/>
                        </a:spcBef>
                        <a:spcAft>
                          <a:spcPts val="0"/>
                        </a:spcAft>
                      </a:pPr>
                      <a:r>
                        <a:rPr lang="en-US" sz="1100">
                          <a:effectLst/>
                        </a:rPr>
                        <a:t>Control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100">
                          <a:effectLst/>
                        </a:rPr>
                        <a:t>8.25 (7.65)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100">
                          <a:effectLst/>
                        </a:rPr>
                        <a:t>10.80 (11.33)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100">
                          <a:effectLst/>
                        </a:rPr>
                        <a:t>7.68 (8.11)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100">
                          <a:effectLst/>
                        </a:rPr>
                        <a:t>7.59 (7.88)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extLst>
                  <a:ext uri="{0D108BD9-81ED-4DB2-BD59-A6C34878D82A}">
                    <a16:rowId xmlns:a16="http://schemas.microsoft.com/office/drawing/2014/main" val="979977043"/>
                  </a:ext>
                </a:extLst>
              </a:tr>
              <a:tr h="120579">
                <a:tc>
                  <a:txBody>
                    <a:bodyPr/>
                    <a:lstStyle/>
                    <a:p>
                      <a:pPr marL="0" marR="0">
                        <a:spcBef>
                          <a:spcPts val="0"/>
                        </a:spcBef>
                        <a:spcAft>
                          <a:spcPts val="0"/>
                        </a:spcAft>
                      </a:pPr>
                      <a:r>
                        <a:rPr lang="en-US" sz="1100">
                          <a:effectLst/>
                        </a:rPr>
                        <a:t>Intervention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100">
                          <a:effectLst/>
                        </a:rPr>
                        <a:t>8.93 (8.66)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100">
                          <a:effectLst/>
                        </a:rPr>
                        <a:t>10.07 (10.33)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100">
                          <a:effectLst/>
                        </a:rPr>
                        <a:t>7.11 (6.29)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100">
                          <a:effectLst/>
                        </a:rPr>
                        <a:t>7.04 (6.25)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extLst>
                  <a:ext uri="{0D108BD9-81ED-4DB2-BD59-A6C34878D82A}">
                    <a16:rowId xmlns:a16="http://schemas.microsoft.com/office/drawing/2014/main" val="4162552545"/>
                  </a:ext>
                </a:extLst>
              </a:tr>
              <a:tr h="193993">
                <a:tc>
                  <a:txBody>
                    <a:bodyPr/>
                    <a:lstStyle/>
                    <a:p>
                      <a:pPr marL="0" marR="0">
                        <a:spcBef>
                          <a:spcPts val="0"/>
                        </a:spcBef>
                        <a:spcAft>
                          <a:spcPts val="0"/>
                        </a:spcAft>
                      </a:pPr>
                      <a:r>
                        <a:rPr lang="en-US" sz="1100">
                          <a:effectLst/>
                        </a:rPr>
                        <a:t>Number of heavy drinking days past 30 days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endParaRPr lang="en-US" sz="1100">
                        <a:effectLst/>
                        <a:latin typeface="Calibri" panose="020F0502020204030204" pitchFamily="34" charset="0"/>
                        <a:cs typeface="Times New Roman" panose="02020603050405020304" pitchFamily="18" charset="0"/>
                      </a:endParaRPr>
                    </a:p>
                  </a:txBody>
                  <a:tcPr marL="61383" marR="61383" marT="0" marB="0"/>
                </a:tc>
                <a:tc>
                  <a:txBody>
                    <a:bodyPr/>
                    <a:lstStyle/>
                    <a:p>
                      <a:endParaRPr lang="en-US" sz="1100">
                        <a:effectLst/>
                        <a:latin typeface="Calibri" panose="020F0502020204030204" pitchFamily="34" charset="0"/>
                        <a:cs typeface="Times New Roman" panose="02020603050405020304" pitchFamily="18" charset="0"/>
                      </a:endParaRPr>
                    </a:p>
                  </a:txBody>
                  <a:tcPr marL="61383" marR="61383" marT="0" marB="0"/>
                </a:tc>
                <a:tc>
                  <a:txBody>
                    <a:bodyPr/>
                    <a:lstStyle/>
                    <a:p>
                      <a:endParaRPr lang="en-US" sz="1100">
                        <a:effectLst/>
                        <a:latin typeface="Calibri" panose="020F0502020204030204" pitchFamily="34" charset="0"/>
                        <a:cs typeface="Times New Roman" panose="02020603050405020304" pitchFamily="18" charset="0"/>
                      </a:endParaRPr>
                    </a:p>
                  </a:txBody>
                  <a:tcPr marL="61383" marR="61383" marT="0" marB="0"/>
                </a:tc>
                <a:tc>
                  <a:txBody>
                    <a:bodyPr/>
                    <a:lstStyle/>
                    <a:p>
                      <a:endParaRPr lang="en-US" sz="1100">
                        <a:effectLst/>
                        <a:latin typeface="Calibri" panose="020F0502020204030204" pitchFamily="34" charset="0"/>
                        <a:cs typeface="Times New Roman" panose="02020603050405020304" pitchFamily="18" charset="0"/>
                      </a:endParaRPr>
                    </a:p>
                  </a:txBody>
                  <a:tcPr marL="61383" marR="61383" marT="0" marB="0"/>
                </a:tc>
                <a:extLst>
                  <a:ext uri="{0D108BD9-81ED-4DB2-BD59-A6C34878D82A}">
                    <a16:rowId xmlns:a16="http://schemas.microsoft.com/office/drawing/2014/main" val="2967762182"/>
                  </a:ext>
                </a:extLst>
              </a:tr>
              <a:tr h="120579">
                <a:tc>
                  <a:txBody>
                    <a:bodyPr/>
                    <a:lstStyle/>
                    <a:p>
                      <a:pPr marL="0" marR="0">
                        <a:spcBef>
                          <a:spcPts val="0"/>
                        </a:spcBef>
                        <a:spcAft>
                          <a:spcPts val="0"/>
                        </a:spcAft>
                      </a:pPr>
                      <a:r>
                        <a:rPr lang="en-US" sz="1100">
                          <a:effectLst/>
                        </a:rPr>
                        <a:t>Total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100">
                          <a:effectLst/>
                        </a:rPr>
                        <a:t>3.53 (4.02)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100">
                          <a:effectLst/>
                        </a:rPr>
                        <a:t>4.35 (4.93)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100">
                          <a:effectLst/>
                        </a:rPr>
                        <a:t>3.21 (3.43)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100">
                          <a:effectLst/>
                        </a:rPr>
                        <a:t>3.17 (3.46)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extLst>
                  <a:ext uri="{0D108BD9-81ED-4DB2-BD59-A6C34878D82A}">
                    <a16:rowId xmlns:a16="http://schemas.microsoft.com/office/drawing/2014/main" val="2739128459"/>
                  </a:ext>
                </a:extLst>
              </a:tr>
              <a:tr h="120579">
                <a:tc>
                  <a:txBody>
                    <a:bodyPr/>
                    <a:lstStyle/>
                    <a:p>
                      <a:pPr marL="0" marR="0">
                        <a:spcBef>
                          <a:spcPts val="0"/>
                        </a:spcBef>
                        <a:spcAft>
                          <a:spcPts val="0"/>
                        </a:spcAft>
                      </a:pPr>
                      <a:r>
                        <a:rPr lang="en-US" sz="1100">
                          <a:effectLst/>
                        </a:rPr>
                        <a:t>Control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100">
                          <a:effectLst/>
                        </a:rPr>
                        <a:t>3.48 (3.83)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100">
                          <a:effectLst/>
                        </a:rPr>
                        <a:t>4.54 (5.13)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100">
                          <a:effectLst/>
                        </a:rPr>
                        <a:t>3.39 (3.65)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100">
                          <a:effectLst/>
                        </a:rPr>
                        <a:t>3.26 (3.47)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extLst>
                  <a:ext uri="{0D108BD9-81ED-4DB2-BD59-A6C34878D82A}">
                    <a16:rowId xmlns:a16="http://schemas.microsoft.com/office/drawing/2014/main" val="3506968919"/>
                  </a:ext>
                </a:extLst>
              </a:tr>
              <a:tr h="120579">
                <a:tc>
                  <a:txBody>
                    <a:bodyPr/>
                    <a:lstStyle/>
                    <a:p>
                      <a:pPr marL="0" marR="0">
                        <a:spcBef>
                          <a:spcPts val="0"/>
                        </a:spcBef>
                        <a:spcAft>
                          <a:spcPts val="0"/>
                        </a:spcAft>
                      </a:pPr>
                      <a:r>
                        <a:rPr lang="en-US" sz="1100">
                          <a:effectLst/>
                        </a:rPr>
                        <a:t>Intervention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100">
                          <a:effectLst/>
                        </a:rPr>
                        <a:t>3.58 (4.19)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100">
                          <a:effectLst/>
                        </a:rPr>
                        <a:t>4.15 (4.71)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100">
                          <a:effectLst/>
                        </a:rPr>
                        <a:t>3.02 (3.18)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100" dirty="0">
                          <a:effectLst/>
                        </a:rPr>
                        <a:t>3.07 (3.45)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extLst>
                  <a:ext uri="{0D108BD9-81ED-4DB2-BD59-A6C34878D82A}">
                    <a16:rowId xmlns:a16="http://schemas.microsoft.com/office/drawing/2014/main" val="4229009275"/>
                  </a:ext>
                </a:extLst>
              </a:tr>
            </a:tbl>
          </a:graphicData>
        </a:graphic>
      </p:graphicFrame>
      <p:graphicFrame>
        <p:nvGraphicFramePr>
          <p:cNvPr id="7" name="Chart 6">
            <a:extLst>
              <a:ext uri="{FF2B5EF4-FFF2-40B4-BE49-F238E27FC236}">
                <a16:creationId xmlns:a16="http://schemas.microsoft.com/office/drawing/2014/main" id="{302A7F21-9A16-6017-72E0-FB57452230E8}"/>
              </a:ext>
            </a:extLst>
          </p:cNvPr>
          <p:cNvGraphicFramePr>
            <a:graphicFrameLocks/>
          </p:cNvGraphicFramePr>
          <p:nvPr>
            <p:extLst>
              <p:ext uri="{D42A27DB-BD31-4B8C-83A1-F6EECF244321}">
                <p14:modId xmlns:p14="http://schemas.microsoft.com/office/powerpoint/2010/main" val="4105441870"/>
              </p:ext>
            </p:extLst>
          </p:nvPr>
        </p:nvGraphicFramePr>
        <p:xfrm>
          <a:off x="1703961" y="1320664"/>
          <a:ext cx="3799192" cy="299964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a:extLst>
              <a:ext uri="{FF2B5EF4-FFF2-40B4-BE49-F238E27FC236}">
                <a16:creationId xmlns:a16="http://schemas.microsoft.com/office/drawing/2014/main" id="{2FE71DC3-E9D6-8719-548F-589AB3B33AAA}"/>
              </a:ext>
            </a:extLst>
          </p:cNvPr>
          <p:cNvGraphicFramePr>
            <a:graphicFrameLocks/>
          </p:cNvGraphicFramePr>
          <p:nvPr>
            <p:extLst>
              <p:ext uri="{D42A27DB-BD31-4B8C-83A1-F6EECF244321}">
                <p14:modId xmlns:p14="http://schemas.microsoft.com/office/powerpoint/2010/main" val="4110047064"/>
              </p:ext>
            </p:extLst>
          </p:nvPr>
        </p:nvGraphicFramePr>
        <p:xfrm>
          <a:off x="6095999" y="1396188"/>
          <a:ext cx="4262651" cy="299964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042651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FB06A-B2BF-917A-7483-E885F11623CB}"/>
              </a:ext>
            </a:extLst>
          </p:cNvPr>
          <p:cNvSpPr>
            <a:spLocks noGrp="1"/>
          </p:cNvSpPr>
          <p:nvPr>
            <p:ph type="title"/>
          </p:nvPr>
        </p:nvSpPr>
        <p:spPr/>
        <p:txBody>
          <a:bodyPr/>
          <a:lstStyle/>
          <a:p>
            <a:r>
              <a:rPr lang="en-US" b="1" dirty="0"/>
              <a:t>assessment of intervention efficacy, intention-to-treat analysis</a:t>
            </a:r>
            <a:endParaRPr lang="fr-CH" dirty="0"/>
          </a:p>
        </p:txBody>
      </p:sp>
      <p:graphicFrame>
        <p:nvGraphicFramePr>
          <p:cNvPr id="4" name="Content Placeholder 3">
            <a:extLst>
              <a:ext uri="{FF2B5EF4-FFF2-40B4-BE49-F238E27FC236}">
                <a16:creationId xmlns:a16="http://schemas.microsoft.com/office/drawing/2014/main" id="{6F855722-D5F5-047C-8ED4-15F88EB3DC7A}"/>
              </a:ext>
            </a:extLst>
          </p:cNvPr>
          <p:cNvGraphicFramePr>
            <a:graphicFrameLocks noGrp="1"/>
          </p:cNvGraphicFramePr>
          <p:nvPr>
            <p:ph idx="1"/>
            <p:extLst>
              <p:ext uri="{D42A27DB-BD31-4B8C-83A1-F6EECF244321}">
                <p14:modId xmlns:p14="http://schemas.microsoft.com/office/powerpoint/2010/main" val="352549808"/>
              </p:ext>
            </p:extLst>
          </p:nvPr>
        </p:nvGraphicFramePr>
        <p:xfrm>
          <a:off x="838200" y="2098475"/>
          <a:ext cx="10095685" cy="4053840"/>
        </p:xfrm>
        <a:graphic>
          <a:graphicData uri="http://schemas.openxmlformats.org/drawingml/2006/table">
            <a:tbl>
              <a:tblPr firstRow="1" firstCol="1" bandRow="1">
                <a:tableStyleId>{5C22544A-7EE6-4342-B048-85BDC9FD1C3A}</a:tableStyleId>
              </a:tblPr>
              <a:tblGrid>
                <a:gridCol w="1803777">
                  <a:extLst>
                    <a:ext uri="{9D8B030D-6E8A-4147-A177-3AD203B41FA5}">
                      <a16:colId xmlns:a16="http://schemas.microsoft.com/office/drawing/2014/main" val="2527763009"/>
                    </a:ext>
                  </a:extLst>
                </a:gridCol>
                <a:gridCol w="607662">
                  <a:extLst>
                    <a:ext uri="{9D8B030D-6E8A-4147-A177-3AD203B41FA5}">
                      <a16:colId xmlns:a16="http://schemas.microsoft.com/office/drawing/2014/main" val="703627370"/>
                    </a:ext>
                  </a:extLst>
                </a:gridCol>
                <a:gridCol w="988841">
                  <a:extLst>
                    <a:ext uri="{9D8B030D-6E8A-4147-A177-3AD203B41FA5}">
                      <a16:colId xmlns:a16="http://schemas.microsoft.com/office/drawing/2014/main" val="2457576763"/>
                    </a:ext>
                  </a:extLst>
                </a:gridCol>
                <a:gridCol w="607662">
                  <a:extLst>
                    <a:ext uri="{9D8B030D-6E8A-4147-A177-3AD203B41FA5}">
                      <a16:colId xmlns:a16="http://schemas.microsoft.com/office/drawing/2014/main" val="949111739"/>
                    </a:ext>
                  </a:extLst>
                </a:gridCol>
                <a:gridCol w="988841">
                  <a:extLst>
                    <a:ext uri="{9D8B030D-6E8A-4147-A177-3AD203B41FA5}">
                      <a16:colId xmlns:a16="http://schemas.microsoft.com/office/drawing/2014/main" val="2413738445"/>
                    </a:ext>
                  </a:extLst>
                </a:gridCol>
                <a:gridCol w="607662">
                  <a:extLst>
                    <a:ext uri="{9D8B030D-6E8A-4147-A177-3AD203B41FA5}">
                      <a16:colId xmlns:a16="http://schemas.microsoft.com/office/drawing/2014/main" val="1235949303"/>
                    </a:ext>
                  </a:extLst>
                </a:gridCol>
                <a:gridCol w="988841">
                  <a:extLst>
                    <a:ext uri="{9D8B030D-6E8A-4147-A177-3AD203B41FA5}">
                      <a16:colId xmlns:a16="http://schemas.microsoft.com/office/drawing/2014/main" val="3472095574"/>
                    </a:ext>
                  </a:extLst>
                </a:gridCol>
                <a:gridCol w="607662">
                  <a:extLst>
                    <a:ext uri="{9D8B030D-6E8A-4147-A177-3AD203B41FA5}">
                      <a16:colId xmlns:a16="http://schemas.microsoft.com/office/drawing/2014/main" val="1902661491"/>
                    </a:ext>
                  </a:extLst>
                </a:gridCol>
                <a:gridCol w="988841">
                  <a:extLst>
                    <a:ext uri="{9D8B030D-6E8A-4147-A177-3AD203B41FA5}">
                      <a16:colId xmlns:a16="http://schemas.microsoft.com/office/drawing/2014/main" val="420702099"/>
                    </a:ext>
                  </a:extLst>
                </a:gridCol>
                <a:gridCol w="607662">
                  <a:extLst>
                    <a:ext uri="{9D8B030D-6E8A-4147-A177-3AD203B41FA5}">
                      <a16:colId xmlns:a16="http://schemas.microsoft.com/office/drawing/2014/main" val="1193966105"/>
                    </a:ext>
                  </a:extLst>
                </a:gridCol>
                <a:gridCol w="1298234">
                  <a:extLst>
                    <a:ext uri="{9D8B030D-6E8A-4147-A177-3AD203B41FA5}">
                      <a16:colId xmlns:a16="http://schemas.microsoft.com/office/drawing/2014/main" val="3449072065"/>
                    </a:ext>
                  </a:extLst>
                </a:gridCol>
              </a:tblGrid>
              <a:tr h="187325">
                <a:tc>
                  <a:txBody>
                    <a:bodyPr/>
                    <a:lstStyle/>
                    <a:p>
                      <a:pPr marL="0" marR="0">
                        <a:spcBef>
                          <a:spcPts val="0"/>
                        </a:spcBef>
                        <a:spcAft>
                          <a:spcPts val="0"/>
                        </a:spcAft>
                      </a:pPr>
                      <a:r>
                        <a:rPr lang="en-US" sz="1400">
                          <a:effectLst/>
                        </a:rPr>
                        <a:t> </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marL="0" marR="0">
                        <a:spcBef>
                          <a:spcPts val="0"/>
                        </a:spcBef>
                        <a:spcAft>
                          <a:spcPts val="0"/>
                        </a:spcAft>
                      </a:pPr>
                      <a:r>
                        <a:rPr lang="en-US" sz="1400">
                          <a:effectLst/>
                        </a:rPr>
                        <a:t>Standard drinks per week</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fr-CH"/>
                    </a:p>
                  </a:txBody>
                  <a:tcPr/>
                </a:tc>
                <a:tc gridSpan="2">
                  <a:txBody>
                    <a:bodyPr/>
                    <a:lstStyle/>
                    <a:p>
                      <a:pPr marL="0" marR="0">
                        <a:spcBef>
                          <a:spcPts val="0"/>
                        </a:spcBef>
                        <a:spcAft>
                          <a:spcPts val="0"/>
                        </a:spcAft>
                      </a:pPr>
                      <a:r>
                        <a:rPr lang="en-US" sz="1400">
                          <a:effectLst/>
                        </a:rPr>
                        <a:t>heavy drinking days, past 30 days</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fr-CH"/>
                    </a:p>
                  </a:txBody>
                  <a:tcPr/>
                </a:tc>
                <a:tc gridSpan="2">
                  <a:txBody>
                    <a:bodyPr/>
                    <a:lstStyle/>
                    <a:p>
                      <a:pPr marL="0" marR="0">
                        <a:spcBef>
                          <a:spcPts val="0"/>
                        </a:spcBef>
                        <a:spcAft>
                          <a:spcPts val="0"/>
                        </a:spcAft>
                      </a:pPr>
                      <a:r>
                        <a:rPr lang="en-US" sz="1400">
                          <a:effectLst/>
                        </a:rPr>
                        <a:t>Maximum number of drinks, past 30 days</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fr-CH"/>
                    </a:p>
                  </a:txBody>
                  <a:tcPr/>
                </a:tc>
                <a:tc gridSpan="2">
                  <a:txBody>
                    <a:bodyPr/>
                    <a:lstStyle/>
                    <a:p>
                      <a:pPr marL="0" marR="0">
                        <a:spcBef>
                          <a:spcPts val="0"/>
                        </a:spcBef>
                        <a:spcAft>
                          <a:spcPts val="0"/>
                        </a:spcAft>
                      </a:pPr>
                      <a:r>
                        <a:rPr lang="en-US" sz="1400">
                          <a:effectLst/>
                        </a:rPr>
                        <a:t>Alcohol-related consequences*</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fr-CH"/>
                    </a:p>
                  </a:txBody>
                  <a:tcPr/>
                </a:tc>
                <a:tc gridSpan="2">
                  <a:txBody>
                    <a:bodyPr/>
                    <a:lstStyle/>
                    <a:p>
                      <a:pPr marL="0" marR="0">
                        <a:spcBef>
                          <a:spcPts val="0"/>
                        </a:spcBef>
                        <a:spcAft>
                          <a:spcPts val="0"/>
                        </a:spcAft>
                      </a:pPr>
                      <a:r>
                        <a:rPr lang="en-US" sz="1400">
                          <a:effectLst/>
                        </a:rPr>
                        <a:t>Academic performance**</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fr-CH"/>
                    </a:p>
                  </a:txBody>
                  <a:tcPr/>
                </a:tc>
                <a:extLst>
                  <a:ext uri="{0D108BD9-81ED-4DB2-BD59-A6C34878D82A}">
                    <a16:rowId xmlns:a16="http://schemas.microsoft.com/office/drawing/2014/main" val="867435096"/>
                  </a:ext>
                </a:extLst>
              </a:tr>
              <a:tr h="187325">
                <a:tc>
                  <a:txBody>
                    <a:bodyPr/>
                    <a:lstStyle/>
                    <a:p>
                      <a:pPr marL="0" marR="0">
                        <a:spcBef>
                          <a:spcPts val="0"/>
                        </a:spcBef>
                        <a:spcAft>
                          <a:spcPts val="0"/>
                        </a:spcAft>
                      </a:pPr>
                      <a:r>
                        <a:rPr lang="en-US" sz="1400">
                          <a:effectLst/>
                        </a:rPr>
                        <a:t> </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IRR</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95% CI</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IRR</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95% CI</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IRR</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95% CI</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IRR</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95% CI</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b</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95% CI</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57872914"/>
                  </a:ext>
                </a:extLst>
              </a:tr>
              <a:tr h="187325">
                <a:tc>
                  <a:txBody>
                    <a:bodyPr/>
                    <a:lstStyle/>
                    <a:p>
                      <a:pPr marL="0" marR="0">
                        <a:spcBef>
                          <a:spcPts val="0"/>
                        </a:spcBef>
                        <a:spcAft>
                          <a:spcPts val="0"/>
                        </a:spcAft>
                      </a:pPr>
                      <a:r>
                        <a:rPr lang="en-US" sz="1400">
                          <a:effectLst/>
                        </a:rPr>
                        <a:t>Intervention (ref. control)</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1.05</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0.96, 1.14</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1.00</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0.90, 1.11</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0.99</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0.94, 1.04</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0.96</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0.86, 1.07</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-0.01</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-0.08, 0.06</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0222691"/>
                  </a:ext>
                </a:extLst>
              </a:tr>
              <a:tr h="187325">
                <a:tc>
                  <a:txBody>
                    <a:bodyPr/>
                    <a:lstStyle/>
                    <a:p>
                      <a:pPr marL="0" marR="0">
                        <a:spcBef>
                          <a:spcPts val="0"/>
                        </a:spcBef>
                        <a:spcAft>
                          <a:spcPts val="0"/>
                        </a:spcAft>
                      </a:pPr>
                      <a:r>
                        <a:rPr lang="en-US" sz="1400">
                          <a:effectLst/>
                        </a:rPr>
                        <a:t>Time (ref. baseline)</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en-US" sz="28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28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28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28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28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28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28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28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28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280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50953392"/>
                  </a:ext>
                </a:extLst>
              </a:tr>
              <a:tr h="187325">
                <a:tc>
                  <a:txBody>
                    <a:bodyPr/>
                    <a:lstStyle/>
                    <a:p>
                      <a:pPr marL="0" marR="0">
                        <a:spcBef>
                          <a:spcPts val="0"/>
                        </a:spcBef>
                        <a:spcAft>
                          <a:spcPts val="0"/>
                        </a:spcAft>
                      </a:pPr>
                      <a:r>
                        <a:rPr lang="en-US" sz="1400">
                          <a:effectLst/>
                        </a:rPr>
                        <a:t>3 months</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1.26</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1.19, 1.33</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1.26</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1.18, 1.35</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1.02</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0.98, 1.05</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0.87</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0.82, 0.93</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0.07</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0.02, 0.11</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04386293"/>
                  </a:ext>
                </a:extLst>
              </a:tr>
              <a:tr h="187325">
                <a:tc>
                  <a:txBody>
                    <a:bodyPr/>
                    <a:lstStyle/>
                    <a:p>
                      <a:pPr marL="0" marR="0">
                        <a:spcBef>
                          <a:spcPts val="0"/>
                        </a:spcBef>
                        <a:spcAft>
                          <a:spcPts val="0"/>
                        </a:spcAft>
                      </a:pPr>
                      <a:r>
                        <a:rPr lang="en-US" sz="1400">
                          <a:effectLst/>
                        </a:rPr>
                        <a:t>6 months</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0.91</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0.86, 0.96</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0.97</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0.90, 1.04</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0.98</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0.94, 1.01</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0.94</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0.89, 1.00</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0.00</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-0.04, 0.04</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61900258"/>
                  </a:ext>
                </a:extLst>
              </a:tr>
              <a:tr h="187325">
                <a:tc>
                  <a:txBody>
                    <a:bodyPr/>
                    <a:lstStyle/>
                    <a:p>
                      <a:pPr marL="0" marR="0">
                        <a:spcBef>
                          <a:spcPts val="0"/>
                        </a:spcBef>
                        <a:spcAft>
                          <a:spcPts val="0"/>
                        </a:spcAft>
                      </a:pPr>
                      <a:r>
                        <a:rPr lang="en-US" sz="1400">
                          <a:effectLst/>
                        </a:rPr>
                        <a:t>12 months</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0.89</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0.84, 0.95</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0.94</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0.87, 1.01</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0.95</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0.92, 0.99</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0.91</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0.86, 0.97</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0.02</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-0.02, 0.06</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54987731"/>
                  </a:ext>
                </a:extLst>
              </a:tr>
              <a:tr h="187325">
                <a:tc>
                  <a:txBody>
                    <a:bodyPr/>
                    <a:lstStyle/>
                    <a:p>
                      <a:pPr marL="0" marR="0">
                        <a:spcBef>
                          <a:spcPts val="0"/>
                        </a:spcBef>
                        <a:spcAft>
                          <a:spcPts val="0"/>
                        </a:spcAft>
                      </a:pPr>
                      <a:r>
                        <a:rPr lang="en-US" sz="1400">
                          <a:effectLst/>
                        </a:rPr>
                        <a:t>Time by Intervention interaction</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en-US" sz="28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28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28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28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28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28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28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28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28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280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3324886"/>
                  </a:ext>
                </a:extLst>
              </a:tr>
              <a:tr h="187325">
                <a:tc>
                  <a:txBody>
                    <a:bodyPr/>
                    <a:lstStyle/>
                    <a:p>
                      <a:pPr marL="0" marR="0">
                        <a:spcBef>
                          <a:spcPts val="0"/>
                        </a:spcBef>
                        <a:spcAft>
                          <a:spcPts val="0"/>
                        </a:spcAft>
                      </a:pPr>
                      <a:r>
                        <a:rPr lang="en-US" sz="1400">
                          <a:effectLst/>
                        </a:rPr>
                        <a:t>Intervention by 3 months</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b="1" dirty="0">
                          <a:effectLst/>
                        </a:rPr>
                        <a:t>0.89</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b="1" dirty="0">
                          <a:effectLst/>
                        </a:rPr>
                        <a:t>0.82, 0.96</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b="1" dirty="0">
                          <a:effectLst/>
                        </a:rPr>
                        <a:t>0.90</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b="1" dirty="0">
                          <a:effectLst/>
                        </a:rPr>
                        <a:t>0.82, 0.99</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b="1" dirty="0">
                          <a:effectLst/>
                        </a:rPr>
                        <a:t>0.94</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b="1" dirty="0">
                          <a:effectLst/>
                        </a:rPr>
                        <a:t>0.89, 0.99</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0.96</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0.88, 1.04</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0.01</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-0.05, 0.07</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29713952"/>
                  </a:ext>
                </a:extLst>
              </a:tr>
              <a:tr h="187325">
                <a:tc>
                  <a:txBody>
                    <a:bodyPr/>
                    <a:lstStyle/>
                    <a:p>
                      <a:pPr marL="0" marR="0">
                        <a:spcBef>
                          <a:spcPts val="0"/>
                        </a:spcBef>
                        <a:spcAft>
                          <a:spcPts val="0"/>
                        </a:spcAft>
                      </a:pPr>
                      <a:r>
                        <a:rPr lang="en-US" sz="1400">
                          <a:effectLst/>
                        </a:rPr>
                        <a:t>Intervention by 6 months</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b="1" dirty="0">
                          <a:effectLst/>
                        </a:rPr>
                        <a:t>0.88</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b="1" dirty="0">
                          <a:effectLst/>
                        </a:rPr>
                        <a:t>0.81, 0.96</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b="1">
                          <a:effectLst/>
                        </a:rPr>
                        <a:t>0.88</a:t>
                      </a:r>
                      <a:endParaRPr lang="en-US" sz="2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b="1" dirty="0">
                          <a:effectLst/>
                        </a:rPr>
                        <a:t>0.80, 0.97</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0.96</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0.91, 1.01</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1.01</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0.93, 1.10</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0.04</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-0.02, 0.09</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4074186"/>
                  </a:ext>
                </a:extLst>
              </a:tr>
              <a:tr h="187325">
                <a:tc>
                  <a:txBody>
                    <a:bodyPr/>
                    <a:lstStyle/>
                    <a:p>
                      <a:pPr marL="0" marR="0">
                        <a:spcBef>
                          <a:spcPts val="0"/>
                        </a:spcBef>
                        <a:spcAft>
                          <a:spcPts val="0"/>
                        </a:spcAft>
                      </a:pPr>
                      <a:r>
                        <a:rPr lang="en-US" sz="1400">
                          <a:effectLst/>
                        </a:rPr>
                        <a:t>Intervention by 12 months</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b="1">
                          <a:effectLst/>
                        </a:rPr>
                        <a:t>0.88</a:t>
                      </a:r>
                      <a:endParaRPr lang="en-US" sz="2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b="1" dirty="0">
                          <a:effectLst/>
                        </a:rPr>
                        <a:t>0.81, 0.96</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0.91</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0.82, 1.01</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0.98</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0.93, 1.03</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0.92</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0.84, 1.01</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0.00</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rPr>
                        <a:t>-0.06, 0.06</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01697622"/>
                  </a:ext>
                </a:extLst>
              </a:tr>
            </a:tbl>
          </a:graphicData>
        </a:graphic>
      </p:graphicFrame>
    </p:spTree>
    <p:extLst>
      <p:ext uri="{BB962C8B-B14F-4D97-AF65-F5344CB8AC3E}">
        <p14:creationId xmlns:p14="http://schemas.microsoft.com/office/powerpoint/2010/main" val="41972627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8CC29-3B1E-D5BA-D426-814201C39C87}"/>
              </a:ext>
            </a:extLst>
          </p:cNvPr>
          <p:cNvSpPr>
            <a:spLocks noGrp="1"/>
          </p:cNvSpPr>
          <p:nvPr>
            <p:ph type="title"/>
          </p:nvPr>
        </p:nvSpPr>
        <p:spPr/>
        <p:txBody>
          <a:bodyPr/>
          <a:lstStyle/>
          <a:p>
            <a:r>
              <a:rPr lang="fr-CH" dirty="0"/>
              <a:t>Conclusions</a:t>
            </a:r>
          </a:p>
        </p:txBody>
      </p:sp>
      <p:sp>
        <p:nvSpPr>
          <p:cNvPr id="3" name="Content Placeholder 2">
            <a:extLst>
              <a:ext uri="{FF2B5EF4-FFF2-40B4-BE49-F238E27FC236}">
                <a16:creationId xmlns:a16="http://schemas.microsoft.com/office/drawing/2014/main" id="{94F5B77B-CEBF-A28A-1C3A-C88C4729492E}"/>
              </a:ext>
            </a:extLst>
          </p:cNvPr>
          <p:cNvSpPr>
            <a:spLocks noGrp="1"/>
          </p:cNvSpPr>
          <p:nvPr>
            <p:ph idx="1"/>
          </p:nvPr>
        </p:nvSpPr>
        <p:spPr/>
        <p:txBody>
          <a:bodyPr>
            <a:normAutofit fontScale="92500" lnSpcReduction="10000"/>
          </a:bodyPr>
          <a:lstStyle/>
          <a:p>
            <a:r>
              <a:rPr lang="en-US" dirty="0"/>
              <a:t>In this study, giving access to a smartphone application was associated with less drinking </a:t>
            </a:r>
          </a:p>
          <a:p>
            <a:r>
              <a:rPr lang="en-US" dirty="0"/>
              <a:t>The impact on drinking was found at the primary time point (6 months follow-up) on the primary outcome measure (number of standard drinks per week) and on the secondary outcome measure (heavy drinking days). </a:t>
            </a:r>
          </a:p>
          <a:p>
            <a:r>
              <a:rPr lang="en-US" dirty="0"/>
              <a:t>The impact was sustained at 12 months for the primary outcome (number of standard drinks per week) but not for heavy drinking days. </a:t>
            </a:r>
          </a:p>
          <a:p>
            <a:r>
              <a:rPr lang="en-US" dirty="0"/>
              <a:t>There was a significant impact on the maximum number of drinks per occasion at 3 months. </a:t>
            </a:r>
          </a:p>
          <a:p>
            <a:r>
              <a:rPr lang="en-US" dirty="0"/>
              <a:t>No impact was observed on alcohol related consequences or on self-reported academic performance.</a:t>
            </a:r>
            <a:endParaRPr lang="fr-CH" dirty="0"/>
          </a:p>
        </p:txBody>
      </p:sp>
    </p:spTree>
    <p:extLst>
      <p:ext uri="{BB962C8B-B14F-4D97-AF65-F5344CB8AC3E}">
        <p14:creationId xmlns:p14="http://schemas.microsoft.com/office/powerpoint/2010/main" val="22252131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52804-4000-8F90-1558-39DE0B50236F}"/>
              </a:ext>
            </a:extLst>
          </p:cNvPr>
          <p:cNvSpPr>
            <a:spLocks noGrp="1"/>
          </p:cNvSpPr>
          <p:nvPr>
            <p:ph type="title"/>
          </p:nvPr>
        </p:nvSpPr>
        <p:spPr/>
        <p:txBody>
          <a:bodyPr/>
          <a:lstStyle/>
          <a:p>
            <a:r>
              <a:rPr lang="fr-CH" dirty="0"/>
              <a:t>Conclusions</a:t>
            </a:r>
          </a:p>
        </p:txBody>
      </p:sp>
      <p:sp>
        <p:nvSpPr>
          <p:cNvPr id="3" name="Content Placeholder 2">
            <a:extLst>
              <a:ext uri="{FF2B5EF4-FFF2-40B4-BE49-F238E27FC236}">
                <a16:creationId xmlns:a16="http://schemas.microsoft.com/office/drawing/2014/main" id="{90A063C1-301F-30F9-EEEC-171D5315480D}"/>
              </a:ext>
            </a:extLst>
          </p:cNvPr>
          <p:cNvSpPr>
            <a:spLocks noGrp="1"/>
          </p:cNvSpPr>
          <p:nvPr>
            <p:ph idx="1"/>
          </p:nvPr>
        </p:nvSpPr>
        <p:spPr/>
        <p:txBody>
          <a:bodyPr/>
          <a:lstStyle/>
          <a:p>
            <a:r>
              <a:rPr lang="en-US" dirty="0"/>
              <a:t>The studied intervention requires fewer resources than face-to-face interventions (limited costs, no need to specifically hire and train health care providers to perform screening and brief interventions), can be offered to large groups using existing communication channels (emails, social media)  and has good adoption. </a:t>
            </a:r>
          </a:p>
          <a:p>
            <a:endParaRPr lang="en-US" dirty="0"/>
          </a:p>
          <a:p>
            <a:r>
              <a:rPr lang="en-US" dirty="0">
                <a:sym typeface="Wingdings" pitchFamily="2" charset="2"/>
              </a:rPr>
              <a:t> </a:t>
            </a:r>
            <a:r>
              <a:rPr lang="en-US" dirty="0"/>
              <a:t>Potential for widespread implementation </a:t>
            </a:r>
            <a:endParaRPr lang="fr-CH" dirty="0"/>
          </a:p>
        </p:txBody>
      </p:sp>
    </p:spTree>
    <p:extLst>
      <p:ext uri="{BB962C8B-B14F-4D97-AF65-F5344CB8AC3E}">
        <p14:creationId xmlns:p14="http://schemas.microsoft.com/office/powerpoint/2010/main" val="41977001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13440-9189-D77F-480E-F52AF656D675}"/>
              </a:ext>
            </a:extLst>
          </p:cNvPr>
          <p:cNvSpPr>
            <a:spLocks noGrp="1"/>
          </p:cNvSpPr>
          <p:nvPr>
            <p:ph type="title"/>
          </p:nvPr>
        </p:nvSpPr>
        <p:spPr/>
        <p:txBody>
          <a:bodyPr/>
          <a:lstStyle/>
          <a:p>
            <a:r>
              <a:rPr lang="fr-CH" dirty="0" err="1"/>
              <a:t>Caveats</a:t>
            </a:r>
            <a:endParaRPr lang="fr-CH" dirty="0"/>
          </a:p>
        </p:txBody>
      </p:sp>
      <p:sp>
        <p:nvSpPr>
          <p:cNvPr id="3" name="Content Placeholder 2">
            <a:extLst>
              <a:ext uri="{FF2B5EF4-FFF2-40B4-BE49-F238E27FC236}">
                <a16:creationId xmlns:a16="http://schemas.microsoft.com/office/drawing/2014/main" id="{55F11E54-2674-51A3-5458-DFD3BD885CC0}"/>
              </a:ext>
            </a:extLst>
          </p:cNvPr>
          <p:cNvSpPr>
            <a:spLocks noGrp="1"/>
          </p:cNvSpPr>
          <p:nvPr>
            <p:ph idx="1"/>
          </p:nvPr>
        </p:nvSpPr>
        <p:spPr/>
        <p:txBody>
          <a:bodyPr>
            <a:normAutofit/>
          </a:bodyPr>
          <a:lstStyle/>
          <a:p>
            <a:r>
              <a:rPr lang="en-US" dirty="0"/>
              <a:t>Assessments based on self report only</a:t>
            </a:r>
          </a:p>
          <a:p>
            <a:r>
              <a:rPr lang="en-US" dirty="0"/>
              <a:t>The study was conducted during the COVID-19 pandemic (although not at its height) </a:t>
            </a:r>
          </a:p>
          <a:p>
            <a:pPr lvl="1"/>
            <a:r>
              <a:rPr lang="en-US" dirty="0"/>
              <a:t>Recruitment started when students came back on campuses after a lockdown period and at a time when restrictions related to COVID-19 were being partially lifted. </a:t>
            </a:r>
          </a:p>
          <a:p>
            <a:pPr lvl="1"/>
            <a:r>
              <a:rPr lang="en-US" dirty="0"/>
              <a:t>This may explain the observed general increase in drinking observed at 3 months in the control and intervention groups, and matched the lifting of restrictions on alcohol availability. </a:t>
            </a:r>
          </a:p>
          <a:p>
            <a:endParaRPr lang="fr-CH" dirty="0"/>
          </a:p>
        </p:txBody>
      </p:sp>
    </p:spTree>
    <p:extLst>
      <p:ext uri="{BB962C8B-B14F-4D97-AF65-F5344CB8AC3E}">
        <p14:creationId xmlns:p14="http://schemas.microsoft.com/office/powerpoint/2010/main" val="9576053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13658-0FB5-F583-775B-4B828CFC37CB}"/>
              </a:ext>
            </a:extLst>
          </p:cNvPr>
          <p:cNvSpPr>
            <a:spLocks noGrp="1"/>
          </p:cNvSpPr>
          <p:nvPr>
            <p:ph type="title"/>
          </p:nvPr>
        </p:nvSpPr>
        <p:spPr/>
        <p:txBody>
          <a:bodyPr/>
          <a:lstStyle/>
          <a:p>
            <a:endParaRPr lang="fr-CH"/>
          </a:p>
        </p:txBody>
      </p:sp>
      <p:sp>
        <p:nvSpPr>
          <p:cNvPr id="3" name="Content Placeholder 2">
            <a:extLst>
              <a:ext uri="{FF2B5EF4-FFF2-40B4-BE49-F238E27FC236}">
                <a16:creationId xmlns:a16="http://schemas.microsoft.com/office/drawing/2014/main" id="{A5304C1A-C543-75AF-7072-6DDE2BA22DA7}"/>
              </a:ext>
            </a:extLst>
          </p:cNvPr>
          <p:cNvSpPr>
            <a:spLocks noGrp="1"/>
          </p:cNvSpPr>
          <p:nvPr>
            <p:ph idx="1"/>
          </p:nvPr>
        </p:nvSpPr>
        <p:spPr/>
        <p:txBody>
          <a:bodyPr/>
          <a:lstStyle/>
          <a:p>
            <a:endParaRPr lang="fr-CH"/>
          </a:p>
        </p:txBody>
      </p:sp>
    </p:spTree>
    <p:extLst>
      <p:ext uri="{BB962C8B-B14F-4D97-AF65-F5344CB8AC3E}">
        <p14:creationId xmlns:p14="http://schemas.microsoft.com/office/powerpoint/2010/main" val="38382036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 name="Group 44">
            <a:extLst>
              <a:ext uri="{FF2B5EF4-FFF2-40B4-BE49-F238E27FC236}">
                <a16:creationId xmlns:a16="http://schemas.microsoft.com/office/drawing/2014/main" id="{14663D47-E318-1384-307E-A1A6246750C9}"/>
              </a:ext>
            </a:extLst>
          </p:cNvPr>
          <p:cNvGrpSpPr/>
          <p:nvPr/>
        </p:nvGrpSpPr>
        <p:grpSpPr>
          <a:xfrm>
            <a:off x="1049867" y="947103"/>
            <a:ext cx="8139218" cy="5521430"/>
            <a:chOff x="0" y="0"/>
            <a:chExt cx="6186170" cy="4963795"/>
          </a:xfrm>
        </p:grpSpPr>
        <p:sp>
          <p:nvSpPr>
            <p:cNvPr id="46" name="Rectangle 45">
              <a:extLst>
                <a:ext uri="{FF2B5EF4-FFF2-40B4-BE49-F238E27FC236}">
                  <a16:creationId xmlns:a16="http://schemas.microsoft.com/office/drawing/2014/main" id="{0F607835-39F8-964C-A856-6155DC523136}"/>
                </a:ext>
              </a:extLst>
            </p:cNvPr>
            <p:cNvSpPr>
              <a:spLocks noChangeArrowheads="1"/>
            </p:cNvSpPr>
            <p:nvPr/>
          </p:nvSpPr>
          <p:spPr bwMode="auto">
            <a:xfrm>
              <a:off x="0" y="0"/>
              <a:ext cx="6186170" cy="4963795"/>
            </a:xfrm>
            <a:prstGeom prst="rect">
              <a:avLst/>
            </a:prstGeom>
            <a:noFill/>
            <a:ln w="12700">
              <a:solidFill>
                <a:schemeClr val="tx1">
                  <a:lumMod val="100000"/>
                  <a:lumOff val="0"/>
                </a:schemeClr>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ctr" anchorCtr="0" upright="1">
              <a:noAutofit/>
            </a:bodyPr>
            <a:lstStyle/>
            <a:p>
              <a:endParaRPr lang="en-US"/>
            </a:p>
          </p:txBody>
        </p:sp>
        <p:sp>
          <p:nvSpPr>
            <p:cNvPr id="47" name="Text Box 96">
              <a:extLst>
                <a:ext uri="{FF2B5EF4-FFF2-40B4-BE49-F238E27FC236}">
                  <a16:creationId xmlns:a16="http://schemas.microsoft.com/office/drawing/2014/main" id="{8BEE5C34-464B-A22C-66A7-8056AFBCD8A6}"/>
                </a:ext>
              </a:extLst>
            </p:cNvPr>
            <p:cNvSpPr txBox="1">
              <a:spLocks noChangeArrowheads="1"/>
            </p:cNvSpPr>
            <p:nvPr/>
          </p:nvSpPr>
          <p:spPr bwMode="auto">
            <a:xfrm rot="10800000">
              <a:off x="118533" y="2810933"/>
              <a:ext cx="5848152" cy="1076838"/>
            </a:xfrm>
            <a:prstGeom prst="rect">
              <a:avLst/>
            </a:prstGeom>
            <a:solidFill>
              <a:schemeClr val="bg1">
                <a:lumMod val="8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eaVert" wrap="square" lIns="91440" tIns="45720" rIns="91440" bIns="45720" anchor="t" anchorCtr="0" upright="1">
              <a:noAutofit/>
            </a:bodyPr>
            <a:lstStyle/>
            <a:p>
              <a:pPr marL="0" marR="0" algn="ctr">
                <a:spcBef>
                  <a:spcPts val="0"/>
                </a:spcBef>
                <a:spcAft>
                  <a:spcPts val="0"/>
                </a:spcAft>
              </a:pPr>
              <a:r>
                <a:rPr lang="fr-CH" sz="900">
                  <a:effectLst/>
                  <a:latin typeface="Calibri" panose="020F0502020204030204" pitchFamily="34" charset="0"/>
                  <a:ea typeface="Calibri" panose="020F0502020204030204" pitchFamily="34" charset="0"/>
                  <a:cs typeface="Times New Roman" panose="02020603050405020304" pitchFamily="18" charset="0"/>
                </a:rPr>
                <a:t>TEST 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8" name="Text Box 93">
              <a:extLst>
                <a:ext uri="{FF2B5EF4-FFF2-40B4-BE49-F238E27FC236}">
                  <a16:creationId xmlns:a16="http://schemas.microsoft.com/office/drawing/2014/main" id="{119E2BCF-3A4B-3E19-4BCD-24D357826B31}"/>
                </a:ext>
              </a:extLst>
            </p:cNvPr>
            <p:cNvSpPr txBox="1">
              <a:spLocks noChangeArrowheads="1"/>
            </p:cNvSpPr>
            <p:nvPr/>
          </p:nvSpPr>
          <p:spPr bwMode="auto">
            <a:xfrm rot="10800000">
              <a:off x="118533" y="1600200"/>
              <a:ext cx="5848152" cy="1073091"/>
            </a:xfrm>
            <a:prstGeom prst="rect">
              <a:avLst/>
            </a:prstGeom>
            <a:solidFill>
              <a:schemeClr val="bg1">
                <a:lumMod val="8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eaVert" wrap="square" lIns="91440" tIns="45720" rIns="91440" bIns="45720" anchor="t" anchorCtr="0" upright="1">
              <a:noAutofit/>
            </a:bodyPr>
            <a:lstStyle/>
            <a:p>
              <a:pPr marL="0" marR="0" algn="ctr">
                <a:spcBef>
                  <a:spcPts val="0"/>
                </a:spcBef>
                <a:spcAft>
                  <a:spcPts val="0"/>
                </a:spcAft>
              </a:pPr>
              <a:r>
                <a:rPr lang="fr-CH" sz="900">
                  <a:effectLst/>
                  <a:latin typeface="Calibri" panose="020F0502020204030204" pitchFamily="34" charset="0"/>
                  <a:ea typeface="Calibri" panose="020F0502020204030204" pitchFamily="34" charset="0"/>
                  <a:cs typeface="Times New Roman" panose="02020603050405020304" pitchFamily="18" charset="0"/>
                </a:rPr>
                <a:t>TEST 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49" name="Group 48">
              <a:extLst>
                <a:ext uri="{FF2B5EF4-FFF2-40B4-BE49-F238E27FC236}">
                  <a16:creationId xmlns:a16="http://schemas.microsoft.com/office/drawing/2014/main" id="{CDC50A82-D464-517C-658F-C8B9AD31B8D9}"/>
                </a:ext>
              </a:extLst>
            </p:cNvPr>
            <p:cNvGrpSpPr/>
            <p:nvPr/>
          </p:nvGrpSpPr>
          <p:grpSpPr>
            <a:xfrm>
              <a:off x="474133" y="2116666"/>
              <a:ext cx="5260340" cy="1135380"/>
              <a:chOff x="0" y="0"/>
              <a:chExt cx="5260371" cy="1135796"/>
            </a:xfrm>
          </p:grpSpPr>
          <p:cxnSp>
            <p:nvCxnSpPr>
              <p:cNvPr id="84" name="Curved Connector 83">
                <a:extLst>
                  <a:ext uri="{FF2B5EF4-FFF2-40B4-BE49-F238E27FC236}">
                    <a16:creationId xmlns:a16="http://schemas.microsoft.com/office/drawing/2014/main" id="{47F2D2F4-5891-8864-50A1-833E6ECD556F}"/>
                  </a:ext>
                </a:extLst>
              </p:cNvPr>
              <p:cNvCxnSpPr>
                <a:cxnSpLocks noChangeShapeType="1"/>
              </p:cNvCxnSpPr>
              <p:nvPr/>
            </p:nvCxnSpPr>
            <p:spPr bwMode="auto">
              <a:xfrm flipH="1">
                <a:off x="0" y="584616"/>
                <a:ext cx="5260340" cy="551180"/>
              </a:xfrm>
              <a:prstGeom prst="curvedConnector3">
                <a:avLst>
                  <a:gd name="adj1" fmla="val 107773"/>
                </a:avLst>
              </a:prstGeom>
              <a:noFill/>
              <a:ln w="15875">
                <a:solidFill>
                  <a:schemeClr val="tx1">
                    <a:lumMod val="100000"/>
                    <a:lumOff val="0"/>
                  </a:schemeClr>
                </a:solidFill>
                <a:prstDash val="sysDot"/>
                <a:miter lim="800000"/>
                <a:headEnd/>
                <a:tailEnd type="triangle" w="med" len="med"/>
              </a:ln>
              <a:extLst>
                <a:ext uri="{909E8E84-426E-40DD-AFC4-6F175D3DCCD1}">
                  <a14:hiddenFill xmlns:a14="http://schemas.microsoft.com/office/drawing/2010/main">
                    <a:noFill/>
                  </a14:hiddenFill>
                </a:ext>
              </a:extLst>
            </p:spPr>
          </p:cxnSp>
          <p:cxnSp>
            <p:nvCxnSpPr>
              <p:cNvPr id="85" name="Curved Connector 84">
                <a:extLst>
                  <a:ext uri="{FF2B5EF4-FFF2-40B4-BE49-F238E27FC236}">
                    <a16:creationId xmlns:a16="http://schemas.microsoft.com/office/drawing/2014/main" id="{0D0BF1A1-B77D-665D-2B0A-3574086FE1AA}"/>
                  </a:ext>
                </a:extLst>
              </p:cNvPr>
              <p:cNvCxnSpPr>
                <a:cxnSpLocks noChangeShapeType="1"/>
              </p:cNvCxnSpPr>
              <p:nvPr/>
            </p:nvCxnSpPr>
            <p:spPr bwMode="auto">
              <a:xfrm>
                <a:off x="4684426" y="0"/>
                <a:ext cx="575945" cy="586740"/>
              </a:xfrm>
              <a:prstGeom prst="curvedConnector3">
                <a:avLst>
                  <a:gd name="adj1" fmla="val 155940"/>
                </a:avLst>
              </a:prstGeom>
              <a:noFill/>
              <a:ln w="15875">
                <a:solidFill>
                  <a:schemeClr val="tx1">
                    <a:lumMod val="100000"/>
                    <a:lumOff val="0"/>
                  </a:schemeClr>
                </a:solidFill>
                <a:prstDash val="sysDot"/>
                <a:miter lim="800000"/>
                <a:headEnd/>
                <a:tailEnd/>
              </a:ln>
              <a:extLst>
                <a:ext uri="{909E8E84-426E-40DD-AFC4-6F175D3DCCD1}">
                  <a14:hiddenFill xmlns:a14="http://schemas.microsoft.com/office/drawing/2010/main">
                    <a:noFill/>
                  </a14:hiddenFill>
                </a:ext>
              </a:extLst>
            </p:spPr>
          </p:cxnSp>
        </p:grpSp>
        <p:cxnSp>
          <p:nvCxnSpPr>
            <p:cNvPr id="50" name="Straight Arrow Connector 49">
              <a:extLst>
                <a:ext uri="{FF2B5EF4-FFF2-40B4-BE49-F238E27FC236}">
                  <a16:creationId xmlns:a16="http://schemas.microsoft.com/office/drawing/2014/main" id="{F334B9A1-6E72-8CD3-3CF6-26FFAE95B633}"/>
                </a:ext>
              </a:extLst>
            </p:cNvPr>
            <p:cNvCxnSpPr>
              <a:cxnSpLocks noChangeShapeType="1"/>
            </p:cNvCxnSpPr>
            <p:nvPr/>
          </p:nvCxnSpPr>
          <p:spPr bwMode="auto">
            <a:xfrm>
              <a:off x="1507066" y="4351866"/>
              <a:ext cx="187455" cy="0"/>
            </a:xfrm>
            <a:prstGeom prst="straightConnector1">
              <a:avLst/>
            </a:prstGeom>
            <a:noFill/>
            <a:ln w="6350">
              <a:solidFill>
                <a:schemeClr val="tx1">
                  <a:lumMod val="100000"/>
                  <a:lumOff val="0"/>
                </a:schemeClr>
              </a:solidFill>
              <a:miter lim="800000"/>
              <a:headEnd/>
              <a:tailEnd type="triangle" w="med" len="med"/>
            </a:ln>
            <a:extLst>
              <a:ext uri="{909E8E84-426E-40DD-AFC4-6F175D3DCCD1}">
                <a14:hiddenFill xmlns:a14="http://schemas.microsoft.com/office/drawing/2010/main">
                  <a:noFill/>
                </a14:hiddenFill>
              </a:ext>
            </a:extLst>
          </p:spPr>
        </p:cxnSp>
        <p:sp>
          <p:nvSpPr>
            <p:cNvPr id="51" name="Text Box 63">
              <a:extLst>
                <a:ext uri="{FF2B5EF4-FFF2-40B4-BE49-F238E27FC236}">
                  <a16:creationId xmlns:a16="http://schemas.microsoft.com/office/drawing/2014/main" id="{797AE0D0-86C8-B70D-9C08-4FF8B3851B96}"/>
                </a:ext>
              </a:extLst>
            </p:cNvPr>
            <p:cNvSpPr txBox="1">
              <a:spLocks noChangeArrowheads="1"/>
            </p:cNvSpPr>
            <p:nvPr/>
          </p:nvSpPr>
          <p:spPr bwMode="auto">
            <a:xfrm>
              <a:off x="1693333" y="4072466"/>
              <a:ext cx="1124211" cy="554058"/>
            </a:xfrm>
            <a:prstGeom prst="rect">
              <a:avLst/>
            </a:prstGeom>
            <a:solidFill>
              <a:schemeClr val="bg1">
                <a:lumMod val="95000"/>
              </a:schemeClr>
            </a:solidFill>
            <a:ln w="9525">
              <a:solidFill>
                <a:schemeClr val="tx1">
                  <a:lumMod val="100000"/>
                  <a:lumOff val="0"/>
                </a:schemeClr>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fr-CH" sz="800">
                  <a:effectLst/>
                  <a:latin typeface="Calibri" panose="020F0502020204030204" pitchFamily="34" charset="0"/>
                  <a:ea typeface="Calibri" panose="020F0502020204030204" pitchFamily="34" charset="0"/>
                  <a:cs typeface="Times New Roman" panose="02020603050405020304" pitchFamily="18" charset="0"/>
                </a:rPr>
                <a:t>PHASE II (randomized trial)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2" name="Oval 51">
              <a:extLst>
                <a:ext uri="{FF2B5EF4-FFF2-40B4-BE49-F238E27FC236}">
                  <a16:creationId xmlns:a16="http://schemas.microsoft.com/office/drawing/2014/main" id="{D6EDFE2D-8896-3B90-8D50-2A8B9D7A73B5}"/>
                </a:ext>
              </a:extLst>
            </p:cNvPr>
            <p:cNvSpPr>
              <a:spLocks noChangeArrowheads="1"/>
            </p:cNvSpPr>
            <p:nvPr/>
          </p:nvSpPr>
          <p:spPr bwMode="auto">
            <a:xfrm>
              <a:off x="474133" y="4080933"/>
              <a:ext cx="1031004" cy="550997"/>
            </a:xfrm>
            <a:prstGeom prst="ellipse">
              <a:avLst/>
            </a:prstGeom>
            <a:solidFill>
              <a:schemeClr val="bg1">
                <a:lumMod val="95000"/>
              </a:schemeClr>
            </a:solidFill>
            <a:ln w="12700">
              <a:solidFill>
                <a:schemeClr val="tx1">
                  <a:lumMod val="100000"/>
                  <a:lumOff val="0"/>
                </a:schemeClr>
              </a:solidFill>
              <a:miter lim="800000"/>
              <a:headEnd/>
              <a:tailEnd/>
            </a:ln>
          </p:spPr>
          <p:txBody>
            <a:bodyPr rot="0" vert="horz" wrap="square" lIns="91440" tIns="45720" rIns="91440" bIns="45720" anchor="ctr" anchorCtr="0" upright="1">
              <a:noAutofit/>
            </a:bodyPr>
            <a:lstStyle/>
            <a:p>
              <a:endParaRPr lang="en-US"/>
            </a:p>
          </p:txBody>
        </p:sp>
        <p:sp>
          <p:nvSpPr>
            <p:cNvPr id="53" name="Oval 52">
              <a:extLst>
                <a:ext uri="{FF2B5EF4-FFF2-40B4-BE49-F238E27FC236}">
                  <a16:creationId xmlns:a16="http://schemas.microsoft.com/office/drawing/2014/main" id="{6C05FE0D-5E04-A135-A8A1-0CD601BEA5C0}"/>
                </a:ext>
              </a:extLst>
            </p:cNvPr>
            <p:cNvSpPr>
              <a:spLocks noChangeArrowheads="1"/>
            </p:cNvSpPr>
            <p:nvPr/>
          </p:nvSpPr>
          <p:spPr bwMode="auto">
            <a:xfrm>
              <a:off x="474133" y="2980266"/>
              <a:ext cx="1031004" cy="550997"/>
            </a:xfrm>
            <a:prstGeom prst="ellipse">
              <a:avLst/>
            </a:prstGeom>
            <a:solidFill>
              <a:schemeClr val="bg1">
                <a:lumMod val="95000"/>
              </a:schemeClr>
            </a:solidFill>
            <a:ln w="12700">
              <a:solidFill>
                <a:schemeClr val="tx1">
                  <a:lumMod val="100000"/>
                  <a:lumOff val="0"/>
                </a:schemeClr>
              </a:solidFill>
              <a:miter lim="800000"/>
              <a:headEnd/>
              <a:tailEnd/>
            </a:ln>
          </p:spPr>
          <p:txBody>
            <a:bodyPr rot="0" vert="horz" wrap="square" lIns="91440" tIns="45720" rIns="91440" bIns="45720" anchor="ctr" anchorCtr="0" upright="1">
              <a:noAutofit/>
            </a:bodyPr>
            <a:lstStyle/>
            <a:p>
              <a:endParaRPr lang="en-US"/>
            </a:p>
          </p:txBody>
        </p:sp>
        <p:sp>
          <p:nvSpPr>
            <p:cNvPr id="54" name="Oval 53">
              <a:extLst>
                <a:ext uri="{FF2B5EF4-FFF2-40B4-BE49-F238E27FC236}">
                  <a16:creationId xmlns:a16="http://schemas.microsoft.com/office/drawing/2014/main" id="{29CB630E-1F8B-02CB-8842-2A0EE8D7DE95}"/>
                </a:ext>
              </a:extLst>
            </p:cNvPr>
            <p:cNvSpPr>
              <a:spLocks noChangeArrowheads="1"/>
            </p:cNvSpPr>
            <p:nvPr/>
          </p:nvSpPr>
          <p:spPr bwMode="auto">
            <a:xfrm>
              <a:off x="474133" y="1820333"/>
              <a:ext cx="1031004" cy="550997"/>
            </a:xfrm>
            <a:prstGeom prst="ellipse">
              <a:avLst/>
            </a:prstGeom>
            <a:solidFill>
              <a:schemeClr val="bg1">
                <a:lumMod val="95000"/>
              </a:schemeClr>
            </a:solidFill>
            <a:ln w="12700">
              <a:solidFill>
                <a:schemeClr val="tx1">
                  <a:lumMod val="100000"/>
                  <a:lumOff val="0"/>
                </a:schemeClr>
              </a:solidFill>
              <a:miter lim="800000"/>
              <a:headEnd/>
              <a:tailEnd/>
            </a:ln>
          </p:spPr>
          <p:txBody>
            <a:bodyPr rot="0" vert="horz" wrap="square" lIns="91440" tIns="45720" rIns="91440" bIns="45720" anchor="ctr" anchorCtr="0" upright="1">
              <a:noAutofit/>
            </a:bodyPr>
            <a:lstStyle/>
            <a:p>
              <a:endParaRPr lang="en-US"/>
            </a:p>
          </p:txBody>
        </p:sp>
        <p:sp>
          <p:nvSpPr>
            <p:cNvPr id="55" name="Text Box 67">
              <a:extLst>
                <a:ext uri="{FF2B5EF4-FFF2-40B4-BE49-F238E27FC236}">
                  <a16:creationId xmlns:a16="http://schemas.microsoft.com/office/drawing/2014/main" id="{BAC3B168-BD68-2F22-8A65-F4D221329E71}"/>
                </a:ext>
              </a:extLst>
            </p:cNvPr>
            <p:cNvSpPr txBox="1">
              <a:spLocks noChangeArrowheads="1"/>
            </p:cNvSpPr>
            <p:nvPr/>
          </p:nvSpPr>
          <p:spPr bwMode="auto">
            <a:xfrm>
              <a:off x="558800" y="1871133"/>
              <a:ext cx="937276" cy="443246"/>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fr-CH" sz="800">
                  <a:effectLst/>
                  <a:latin typeface="Calibri" panose="020F0502020204030204" pitchFamily="34" charset="0"/>
                  <a:ea typeface="Calibri" panose="020F0502020204030204" pitchFamily="34" charset="0"/>
                  <a:cs typeface="Times New Roman" panose="02020603050405020304" pitchFamily="18" charset="0"/>
                </a:rPr>
                <a:t>Development of prototype 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6" name="Text Box 68">
              <a:extLst>
                <a:ext uri="{FF2B5EF4-FFF2-40B4-BE49-F238E27FC236}">
                  <a16:creationId xmlns:a16="http://schemas.microsoft.com/office/drawing/2014/main" id="{DFAC1E80-DAD1-DE4B-A8CE-9978EDDB0E9E}"/>
                </a:ext>
              </a:extLst>
            </p:cNvPr>
            <p:cNvSpPr txBox="1">
              <a:spLocks noChangeArrowheads="1"/>
            </p:cNvSpPr>
            <p:nvPr/>
          </p:nvSpPr>
          <p:spPr bwMode="auto">
            <a:xfrm>
              <a:off x="567266" y="4131733"/>
              <a:ext cx="937276" cy="43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fr-CH" sz="800">
                  <a:effectLst/>
                  <a:latin typeface="Calibri" panose="020F0502020204030204" pitchFamily="34" charset="0"/>
                  <a:ea typeface="Calibri" panose="020F0502020204030204" pitchFamily="34" charset="0"/>
                  <a:cs typeface="Times New Roman" panose="02020603050405020304" pitchFamily="18" charset="0"/>
                </a:rPr>
                <a:t>Development of final application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7" name="Text Box 69">
              <a:extLst>
                <a:ext uri="{FF2B5EF4-FFF2-40B4-BE49-F238E27FC236}">
                  <a16:creationId xmlns:a16="http://schemas.microsoft.com/office/drawing/2014/main" id="{D97694AD-8A6A-4505-2610-9C786655480A}"/>
                </a:ext>
              </a:extLst>
            </p:cNvPr>
            <p:cNvSpPr txBox="1">
              <a:spLocks noChangeArrowheads="1"/>
            </p:cNvSpPr>
            <p:nvPr/>
          </p:nvSpPr>
          <p:spPr bwMode="auto">
            <a:xfrm>
              <a:off x="558800" y="3031066"/>
              <a:ext cx="937276" cy="443246"/>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fr-CH" sz="800">
                  <a:effectLst/>
                  <a:latin typeface="Calibri" panose="020F0502020204030204" pitchFamily="34" charset="0"/>
                  <a:ea typeface="Calibri" panose="020F0502020204030204" pitchFamily="34" charset="0"/>
                  <a:cs typeface="Times New Roman" panose="02020603050405020304" pitchFamily="18" charset="0"/>
                </a:rPr>
                <a:t>Development of prototype 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8" name="Text Box 70">
              <a:extLst>
                <a:ext uri="{FF2B5EF4-FFF2-40B4-BE49-F238E27FC236}">
                  <a16:creationId xmlns:a16="http://schemas.microsoft.com/office/drawing/2014/main" id="{C4FCEBFC-FD70-E06A-24C3-6E3A5082029B}"/>
                </a:ext>
              </a:extLst>
            </p:cNvPr>
            <p:cNvSpPr txBox="1">
              <a:spLocks noChangeArrowheads="1"/>
            </p:cNvSpPr>
            <p:nvPr/>
          </p:nvSpPr>
          <p:spPr bwMode="auto">
            <a:xfrm>
              <a:off x="1684866" y="1820332"/>
              <a:ext cx="1124211" cy="677939"/>
            </a:xfrm>
            <a:prstGeom prst="rect">
              <a:avLst/>
            </a:prstGeom>
            <a:solidFill>
              <a:schemeClr val="bg1">
                <a:lumMod val="100000"/>
                <a:lumOff val="0"/>
              </a:schemeClr>
            </a:solidFill>
            <a:ln w="9525">
              <a:solidFill>
                <a:schemeClr val="tx1">
                  <a:lumMod val="100000"/>
                  <a:lumOff val="0"/>
                </a:schemeClr>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10 individual semi-structured interviews (after &gt;= 2weeks of use)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9" name="Text Box 71">
              <a:extLst>
                <a:ext uri="{FF2B5EF4-FFF2-40B4-BE49-F238E27FC236}">
                  <a16:creationId xmlns:a16="http://schemas.microsoft.com/office/drawing/2014/main" id="{CF2D63FD-11BD-B95F-1F91-ECE892716B1A}"/>
                </a:ext>
              </a:extLst>
            </p:cNvPr>
            <p:cNvSpPr txBox="1">
              <a:spLocks noChangeArrowheads="1"/>
            </p:cNvSpPr>
            <p:nvPr/>
          </p:nvSpPr>
          <p:spPr bwMode="auto">
            <a:xfrm>
              <a:off x="2997200" y="1820333"/>
              <a:ext cx="1124211" cy="677938"/>
            </a:xfrm>
            <a:prstGeom prst="rect">
              <a:avLst/>
            </a:prstGeom>
            <a:solidFill>
              <a:schemeClr val="bg1">
                <a:lumMod val="100000"/>
                <a:lumOff val="0"/>
              </a:schemeClr>
            </a:solidFill>
            <a:ln w="9525">
              <a:solidFill>
                <a:schemeClr val="tx1">
                  <a:lumMod val="100000"/>
                  <a:lumOff val="0"/>
                </a:schemeClr>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Analysis + research team group discussion on suggested modifications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0" name="Text Box 72">
              <a:extLst>
                <a:ext uri="{FF2B5EF4-FFF2-40B4-BE49-F238E27FC236}">
                  <a16:creationId xmlns:a16="http://schemas.microsoft.com/office/drawing/2014/main" id="{46B7EABA-3248-9102-C6A9-32EF4139E483}"/>
                </a:ext>
              </a:extLst>
            </p:cNvPr>
            <p:cNvSpPr txBox="1">
              <a:spLocks noChangeArrowheads="1"/>
            </p:cNvSpPr>
            <p:nvPr/>
          </p:nvSpPr>
          <p:spPr bwMode="auto">
            <a:xfrm>
              <a:off x="4318000" y="1820333"/>
              <a:ext cx="1124211" cy="677938"/>
            </a:xfrm>
            <a:prstGeom prst="rect">
              <a:avLst/>
            </a:prstGeom>
            <a:solidFill>
              <a:schemeClr val="bg1">
                <a:lumMod val="100000"/>
                <a:lumOff val="0"/>
              </a:schemeClr>
            </a:solidFill>
            <a:ln w="9525">
              <a:solidFill>
                <a:schemeClr val="tx1">
                  <a:lumMod val="100000"/>
                  <a:lumOff val="0"/>
                </a:schemeClr>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Validation with the  application developers team (practicability)</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1" name="Text Box 73">
              <a:extLst>
                <a:ext uri="{FF2B5EF4-FFF2-40B4-BE49-F238E27FC236}">
                  <a16:creationId xmlns:a16="http://schemas.microsoft.com/office/drawing/2014/main" id="{0FCB70AC-1AD4-B084-757A-487CE7D5235C}"/>
                </a:ext>
              </a:extLst>
            </p:cNvPr>
            <p:cNvSpPr txBox="1">
              <a:spLocks noChangeArrowheads="1"/>
            </p:cNvSpPr>
            <p:nvPr/>
          </p:nvSpPr>
          <p:spPr bwMode="auto">
            <a:xfrm>
              <a:off x="1693333" y="2980266"/>
              <a:ext cx="1124211" cy="693662"/>
            </a:xfrm>
            <a:prstGeom prst="rect">
              <a:avLst/>
            </a:prstGeom>
            <a:solidFill>
              <a:schemeClr val="bg1">
                <a:lumMod val="100000"/>
                <a:lumOff val="0"/>
              </a:schemeClr>
            </a:solidFill>
            <a:ln w="9525">
              <a:solidFill>
                <a:schemeClr val="tx1">
                  <a:lumMod val="100000"/>
                  <a:lumOff val="0"/>
                </a:schemeClr>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11* individual semi-structured interviews (after &gt;= 2weeks of use)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2" name="Text Box 74">
              <a:extLst>
                <a:ext uri="{FF2B5EF4-FFF2-40B4-BE49-F238E27FC236}">
                  <a16:creationId xmlns:a16="http://schemas.microsoft.com/office/drawing/2014/main" id="{B8BFE132-3F97-BC83-C09C-2AF8E78747C6}"/>
                </a:ext>
              </a:extLst>
            </p:cNvPr>
            <p:cNvSpPr txBox="1">
              <a:spLocks noChangeArrowheads="1"/>
            </p:cNvSpPr>
            <p:nvPr/>
          </p:nvSpPr>
          <p:spPr bwMode="auto">
            <a:xfrm>
              <a:off x="2988733" y="2980265"/>
              <a:ext cx="1124211" cy="693663"/>
            </a:xfrm>
            <a:prstGeom prst="rect">
              <a:avLst/>
            </a:prstGeom>
            <a:solidFill>
              <a:schemeClr val="bg1">
                <a:lumMod val="100000"/>
                <a:lumOff val="0"/>
              </a:schemeClr>
            </a:solidFill>
            <a:ln w="9525">
              <a:solidFill>
                <a:schemeClr val="tx1">
                  <a:lumMod val="100000"/>
                  <a:lumOff val="0"/>
                </a:schemeClr>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Analysis + research team group discussion on suggested modifications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63" name="Straight Arrow Connector 62">
              <a:extLst>
                <a:ext uri="{FF2B5EF4-FFF2-40B4-BE49-F238E27FC236}">
                  <a16:creationId xmlns:a16="http://schemas.microsoft.com/office/drawing/2014/main" id="{3BAB9B8B-40EF-8A49-28ED-E81F65F3BDE9}"/>
                </a:ext>
              </a:extLst>
            </p:cNvPr>
            <p:cNvCxnSpPr>
              <a:cxnSpLocks noChangeShapeType="1"/>
            </p:cNvCxnSpPr>
            <p:nvPr/>
          </p:nvCxnSpPr>
          <p:spPr bwMode="auto">
            <a:xfrm>
              <a:off x="1498600" y="2091266"/>
              <a:ext cx="187455" cy="0"/>
            </a:xfrm>
            <a:prstGeom prst="straightConnector1">
              <a:avLst/>
            </a:prstGeom>
            <a:noFill/>
            <a:ln w="6350">
              <a:solidFill>
                <a:schemeClr val="tx1">
                  <a:lumMod val="100000"/>
                  <a:lumOff val="0"/>
                </a:schemeClr>
              </a:solidFill>
              <a:miter lim="800000"/>
              <a:headEnd/>
              <a:tailEnd type="triangle" w="med" len="med"/>
            </a:ln>
            <a:extLst>
              <a:ext uri="{909E8E84-426E-40DD-AFC4-6F175D3DCCD1}">
                <a14:hiddenFill xmlns:a14="http://schemas.microsoft.com/office/drawing/2010/main">
                  <a:noFill/>
                </a14:hiddenFill>
              </a:ext>
            </a:extLst>
          </p:spPr>
        </p:cxnSp>
        <p:cxnSp>
          <p:nvCxnSpPr>
            <p:cNvPr id="64" name="Straight Arrow Connector 63">
              <a:extLst>
                <a:ext uri="{FF2B5EF4-FFF2-40B4-BE49-F238E27FC236}">
                  <a16:creationId xmlns:a16="http://schemas.microsoft.com/office/drawing/2014/main" id="{512FD5FC-F99F-6A7D-3FD8-6E722B40CCE1}"/>
                </a:ext>
              </a:extLst>
            </p:cNvPr>
            <p:cNvCxnSpPr>
              <a:cxnSpLocks noChangeShapeType="1"/>
            </p:cNvCxnSpPr>
            <p:nvPr/>
          </p:nvCxnSpPr>
          <p:spPr bwMode="auto">
            <a:xfrm>
              <a:off x="2810933" y="2091266"/>
              <a:ext cx="187455" cy="0"/>
            </a:xfrm>
            <a:prstGeom prst="straightConnector1">
              <a:avLst/>
            </a:prstGeom>
            <a:noFill/>
            <a:ln w="6350">
              <a:solidFill>
                <a:schemeClr val="tx1">
                  <a:lumMod val="100000"/>
                  <a:lumOff val="0"/>
                </a:schemeClr>
              </a:solidFill>
              <a:miter lim="800000"/>
              <a:headEnd/>
              <a:tailEnd type="triangle" w="med" len="med"/>
            </a:ln>
            <a:extLst>
              <a:ext uri="{909E8E84-426E-40DD-AFC4-6F175D3DCCD1}">
                <a14:hiddenFill xmlns:a14="http://schemas.microsoft.com/office/drawing/2010/main">
                  <a:noFill/>
                </a14:hiddenFill>
              </a:ext>
            </a:extLst>
          </p:spPr>
        </p:cxnSp>
        <p:cxnSp>
          <p:nvCxnSpPr>
            <p:cNvPr id="65" name="Straight Arrow Connector 64">
              <a:extLst>
                <a:ext uri="{FF2B5EF4-FFF2-40B4-BE49-F238E27FC236}">
                  <a16:creationId xmlns:a16="http://schemas.microsoft.com/office/drawing/2014/main" id="{B9C1F7EC-DCBE-6510-9651-1EC56FB51B5F}"/>
                </a:ext>
              </a:extLst>
            </p:cNvPr>
            <p:cNvCxnSpPr>
              <a:cxnSpLocks noChangeShapeType="1"/>
            </p:cNvCxnSpPr>
            <p:nvPr/>
          </p:nvCxnSpPr>
          <p:spPr bwMode="auto">
            <a:xfrm>
              <a:off x="4123266" y="2091266"/>
              <a:ext cx="187455" cy="0"/>
            </a:xfrm>
            <a:prstGeom prst="straightConnector1">
              <a:avLst/>
            </a:prstGeom>
            <a:noFill/>
            <a:ln w="6350">
              <a:solidFill>
                <a:schemeClr val="tx1">
                  <a:lumMod val="100000"/>
                  <a:lumOff val="0"/>
                </a:schemeClr>
              </a:solidFill>
              <a:miter lim="800000"/>
              <a:headEnd/>
              <a:tailEnd type="triangle" w="med" len="med"/>
            </a:ln>
            <a:extLst>
              <a:ext uri="{909E8E84-426E-40DD-AFC4-6F175D3DCCD1}">
                <a14:hiddenFill xmlns:a14="http://schemas.microsoft.com/office/drawing/2010/main">
                  <a:noFill/>
                </a14:hiddenFill>
              </a:ext>
            </a:extLst>
          </p:spPr>
        </p:cxnSp>
        <p:cxnSp>
          <p:nvCxnSpPr>
            <p:cNvPr id="66" name="Straight Arrow Connector 65">
              <a:extLst>
                <a:ext uri="{FF2B5EF4-FFF2-40B4-BE49-F238E27FC236}">
                  <a16:creationId xmlns:a16="http://schemas.microsoft.com/office/drawing/2014/main" id="{3F387473-B78F-2FFD-4667-32D6D0F3CB57}"/>
                </a:ext>
              </a:extLst>
            </p:cNvPr>
            <p:cNvCxnSpPr>
              <a:cxnSpLocks noChangeShapeType="1"/>
            </p:cNvCxnSpPr>
            <p:nvPr/>
          </p:nvCxnSpPr>
          <p:spPr bwMode="auto">
            <a:xfrm>
              <a:off x="1498600" y="3251200"/>
              <a:ext cx="187455" cy="0"/>
            </a:xfrm>
            <a:prstGeom prst="straightConnector1">
              <a:avLst/>
            </a:prstGeom>
            <a:noFill/>
            <a:ln w="6350">
              <a:solidFill>
                <a:schemeClr val="tx1">
                  <a:lumMod val="100000"/>
                  <a:lumOff val="0"/>
                </a:schemeClr>
              </a:solidFill>
              <a:miter lim="800000"/>
              <a:headEnd/>
              <a:tailEnd type="triangle" w="med" len="med"/>
            </a:ln>
            <a:extLst>
              <a:ext uri="{909E8E84-426E-40DD-AFC4-6F175D3DCCD1}">
                <a14:hiddenFill xmlns:a14="http://schemas.microsoft.com/office/drawing/2010/main">
                  <a:noFill/>
                </a14:hiddenFill>
              </a:ext>
            </a:extLst>
          </p:spPr>
        </p:cxnSp>
        <p:cxnSp>
          <p:nvCxnSpPr>
            <p:cNvPr id="67" name="Straight Arrow Connector 66">
              <a:extLst>
                <a:ext uri="{FF2B5EF4-FFF2-40B4-BE49-F238E27FC236}">
                  <a16:creationId xmlns:a16="http://schemas.microsoft.com/office/drawing/2014/main" id="{4F9FFEF1-752C-5AA5-091C-FD85EE78BA13}"/>
                </a:ext>
              </a:extLst>
            </p:cNvPr>
            <p:cNvCxnSpPr>
              <a:cxnSpLocks noChangeShapeType="1"/>
            </p:cNvCxnSpPr>
            <p:nvPr/>
          </p:nvCxnSpPr>
          <p:spPr bwMode="auto">
            <a:xfrm>
              <a:off x="2810933" y="3251200"/>
              <a:ext cx="187455" cy="0"/>
            </a:xfrm>
            <a:prstGeom prst="straightConnector1">
              <a:avLst/>
            </a:prstGeom>
            <a:noFill/>
            <a:ln w="6350">
              <a:solidFill>
                <a:schemeClr val="tx1">
                  <a:lumMod val="100000"/>
                  <a:lumOff val="0"/>
                </a:schemeClr>
              </a:solidFill>
              <a:miter lim="800000"/>
              <a:headEnd/>
              <a:tailEnd type="triangle" w="med" len="med"/>
            </a:ln>
            <a:extLst>
              <a:ext uri="{909E8E84-426E-40DD-AFC4-6F175D3DCCD1}">
                <a14:hiddenFill xmlns:a14="http://schemas.microsoft.com/office/drawing/2010/main">
                  <a:noFill/>
                </a14:hiddenFill>
              </a:ext>
            </a:extLst>
          </p:spPr>
        </p:cxnSp>
        <p:cxnSp>
          <p:nvCxnSpPr>
            <p:cNvPr id="68" name="Straight Arrow Connector 67">
              <a:extLst>
                <a:ext uri="{FF2B5EF4-FFF2-40B4-BE49-F238E27FC236}">
                  <a16:creationId xmlns:a16="http://schemas.microsoft.com/office/drawing/2014/main" id="{1C5788D3-6879-664D-FA4B-8C8C6A7DC9A5}"/>
                </a:ext>
              </a:extLst>
            </p:cNvPr>
            <p:cNvCxnSpPr>
              <a:cxnSpLocks noChangeShapeType="1"/>
            </p:cNvCxnSpPr>
            <p:nvPr/>
          </p:nvCxnSpPr>
          <p:spPr bwMode="auto">
            <a:xfrm>
              <a:off x="4123266" y="3251200"/>
              <a:ext cx="187455" cy="0"/>
            </a:xfrm>
            <a:prstGeom prst="straightConnector1">
              <a:avLst/>
            </a:prstGeom>
            <a:noFill/>
            <a:ln w="6350">
              <a:solidFill>
                <a:schemeClr val="tx1">
                  <a:lumMod val="100000"/>
                  <a:lumOff val="0"/>
                </a:schemeClr>
              </a:solidFill>
              <a:miter lim="800000"/>
              <a:headEnd/>
              <a:tailEnd type="triangle" w="med" len="med"/>
            </a:ln>
            <a:extLst>
              <a:ext uri="{909E8E84-426E-40DD-AFC4-6F175D3DCCD1}">
                <a14:hiddenFill xmlns:a14="http://schemas.microsoft.com/office/drawing/2010/main">
                  <a:noFill/>
                </a14:hiddenFill>
              </a:ext>
            </a:extLst>
          </p:spPr>
        </p:cxnSp>
        <p:sp>
          <p:nvSpPr>
            <p:cNvPr id="69" name="Text Box 82">
              <a:extLst>
                <a:ext uri="{FF2B5EF4-FFF2-40B4-BE49-F238E27FC236}">
                  <a16:creationId xmlns:a16="http://schemas.microsoft.com/office/drawing/2014/main" id="{29D23195-AC25-03E1-09EB-99265A972934}"/>
                </a:ext>
              </a:extLst>
            </p:cNvPr>
            <p:cNvSpPr txBox="1">
              <a:spLocks noChangeArrowheads="1"/>
            </p:cNvSpPr>
            <p:nvPr/>
          </p:nvSpPr>
          <p:spPr bwMode="auto">
            <a:xfrm>
              <a:off x="2997200" y="990600"/>
              <a:ext cx="1031028" cy="551077"/>
            </a:xfrm>
            <a:prstGeom prst="rect">
              <a:avLst/>
            </a:prstGeom>
            <a:solidFill>
              <a:schemeClr val="bg1">
                <a:lumMod val="95000"/>
                <a:lumOff val="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fr-CH" sz="800">
                  <a:effectLst/>
                  <a:latin typeface="Calibri" panose="020F0502020204030204" pitchFamily="34" charset="0"/>
                  <a:ea typeface="Calibri" panose="020F0502020204030204" pitchFamily="34" charset="0"/>
                  <a:cs typeface="Times New Roman" panose="02020603050405020304" pitchFamily="18" charset="0"/>
                </a:rPr>
                <a:t>Literature review, expert meetings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0" name="Text Box 83">
              <a:extLst>
                <a:ext uri="{FF2B5EF4-FFF2-40B4-BE49-F238E27FC236}">
                  <a16:creationId xmlns:a16="http://schemas.microsoft.com/office/drawing/2014/main" id="{87A89E58-6E92-3E99-E18D-F1F3C7321A37}"/>
                </a:ext>
              </a:extLst>
            </p:cNvPr>
            <p:cNvSpPr txBox="1">
              <a:spLocks noChangeArrowheads="1"/>
            </p:cNvSpPr>
            <p:nvPr/>
          </p:nvSpPr>
          <p:spPr bwMode="auto">
            <a:xfrm>
              <a:off x="3005666" y="228600"/>
              <a:ext cx="1031028" cy="551077"/>
            </a:xfrm>
            <a:prstGeom prst="rect">
              <a:avLst/>
            </a:prstGeom>
            <a:solidFill>
              <a:schemeClr val="bg1">
                <a:lumMod val="95000"/>
                <a:lumOff val="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fr-CH" sz="800">
                  <a:effectLst/>
                  <a:latin typeface="Calibri" panose="020F0502020204030204" pitchFamily="34" charset="0"/>
                  <a:ea typeface="Calibri" panose="020F0502020204030204" pitchFamily="34" charset="0"/>
                  <a:cs typeface="Times New Roman" panose="02020603050405020304" pitchFamily="18" charset="0"/>
                </a:rPr>
                <a:t>Pilot study</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1" name="Text Box 84">
              <a:extLst>
                <a:ext uri="{FF2B5EF4-FFF2-40B4-BE49-F238E27FC236}">
                  <a16:creationId xmlns:a16="http://schemas.microsoft.com/office/drawing/2014/main" id="{9B25C573-3DB9-6718-BC91-9A6BA94F4DBB}"/>
                </a:ext>
              </a:extLst>
            </p:cNvPr>
            <p:cNvSpPr txBox="1">
              <a:spLocks noChangeArrowheads="1"/>
            </p:cNvSpPr>
            <p:nvPr/>
          </p:nvSpPr>
          <p:spPr bwMode="auto">
            <a:xfrm>
              <a:off x="558800" y="228600"/>
              <a:ext cx="1031028" cy="551077"/>
            </a:xfrm>
            <a:prstGeom prst="rect">
              <a:avLst/>
            </a:prstGeom>
            <a:solidFill>
              <a:schemeClr val="bg1">
                <a:lumMod val="95000"/>
                <a:lumOff val="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fr-CH" sz="800">
                  <a:effectLst/>
                  <a:latin typeface="Calibri" panose="020F0502020204030204" pitchFamily="34" charset="0"/>
                  <a:ea typeface="Calibri" panose="020F0502020204030204" pitchFamily="34" charset="0"/>
                  <a:cs typeface="Times New Roman" panose="02020603050405020304" pitchFamily="18" charset="0"/>
                </a:rPr>
                <a:t>Internet based intervention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2" name="Text Box 85">
              <a:extLst>
                <a:ext uri="{FF2B5EF4-FFF2-40B4-BE49-F238E27FC236}">
                  <a16:creationId xmlns:a16="http://schemas.microsoft.com/office/drawing/2014/main" id="{28C2E0C3-18F5-30D8-7F6F-94D399C4311F}"/>
                </a:ext>
              </a:extLst>
            </p:cNvPr>
            <p:cNvSpPr txBox="1">
              <a:spLocks noChangeArrowheads="1"/>
            </p:cNvSpPr>
            <p:nvPr/>
          </p:nvSpPr>
          <p:spPr bwMode="auto">
            <a:xfrm>
              <a:off x="1778000" y="228600"/>
              <a:ext cx="1031028" cy="551077"/>
            </a:xfrm>
            <a:prstGeom prst="rect">
              <a:avLst/>
            </a:prstGeom>
            <a:solidFill>
              <a:schemeClr val="bg1">
                <a:lumMod val="95000"/>
                <a:lumOff val="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fr-CH" sz="800">
                  <a:effectLst/>
                  <a:latin typeface="Calibri" panose="020F0502020204030204" pitchFamily="34" charset="0"/>
                  <a:ea typeface="Calibri" panose="020F0502020204030204" pitchFamily="34" charset="0"/>
                  <a:cs typeface="Times New Roman" panose="02020603050405020304" pitchFamily="18" charset="0"/>
                </a:rPr>
                <a:t>Prototype “0”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73" name="Straight Arrow Connector 72">
              <a:extLst>
                <a:ext uri="{FF2B5EF4-FFF2-40B4-BE49-F238E27FC236}">
                  <a16:creationId xmlns:a16="http://schemas.microsoft.com/office/drawing/2014/main" id="{85AFAD1B-37D7-A193-42E1-A971C4C77453}"/>
                </a:ext>
              </a:extLst>
            </p:cNvPr>
            <p:cNvCxnSpPr>
              <a:cxnSpLocks noChangeShapeType="1"/>
            </p:cNvCxnSpPr>
            <p:nvPr/>
          </p:nvCxnSpPr>
          <p:spPr bwMode="auto">
            <a:xfrm>
              <a:off x="1591733" y="440266"/>
              <a:ext cx="186939" cy="0"/>
            </a:xfrm>
            <a:prstGeom prst="straightConnector1">
              <a:avLst/>
            </a:prstGeom>
            <a:noFill/>
            <a:ln w="6350">
              <a:solidFill>
                <a:schemeClr val="tx1">
                  <a:lumMod val="100000"/>
                  <a:lumOff val="0"/>
                </a:schemeClr>
              </a:solidFill>
              <a:miter lim="800000"/>
              <a:headEnd/>
              <a:tailEnd type="triangle" w="med" len="med"/>
            </a:ln>
            <a:extLst>
              <a:ext uri="{909E8E84-426E-40DD-AFC4-6F175D3DCCD1}">
                <a14:hiddenFill xmlns:a14="http://schemas.microsoft.com/office/drawing/2010/main">
                  <a:noFill/>
                </a14:hiddenFill>
              </a:ext>
            </a:extLst>
          </p:spPr>
        </p:cxnSp>
        <p:cxnSp>
          <p:nvCxnSpPr>
            <p:cNvPr id="74" name="Straight Arrow Connector 73">
              <a:extLst>
                <a:ext uri="{FF2B5EF4-FFF2-40B4-BE49-F238E27FC236}">
                  <a16:creationId xmlns:a16="http://schemas.microsoft.com/office/drawing/2014/main" id="{7C1E1041-632C-DD44-16E6-12EDD44FA266}"/>
                </a:ext>
              </a:extLst>
            </p:cNvPr>
            <p:cNvCxnSpPr>
              <a:cxnSpLocks noChangeShapeType="1"/>
            </p:cNvCxnSpPr>
            <p:nvPr/>
          </p:nvCxnSpPr>
          <p:spPr bwMode="auto">
            <a:xfrm>
              <a:off x="2810933" y="440266"/>
              <a:ext cx="186939" cy="0"/>
            </a:xfrm>
            <a:prstGeom prst="straightConnector1">
              <a:avLst/>
            </a:prstGeom>
            <a:noFill/>
            <a:ln w="6350">
              <a:solidFill>
                <a:schemeClr val="tx1">
                  <a:lumMod val="100000"/>
                  <a:lumOff val="0"/>
                </a:schemeClr>
              </a:solidFill>
              <a:miter lim="800000"/>
              <a:headEnd/>
              <a:tailEnd type="triangle" w="med" len="med"/>
            </a:ln>
            <a:extLst>
              <a:ext uri="{909E8E84-426E-40DD-AFC4-6F175D3DCCD1}">
                <a14:hiddenFill xmlns:a14="http://schemas.microsoft.com/office/drawing/2010/main">
                  <a:noFill/>
                </a14:hiddenFill>
              </a:ext>
            </a:extLst>
          </p:spPr>
        </p:cxnSp>
        <p:grpSp>
          <p:nvGrpSpPr>
            <p:cNvPr id="75" name="Group 74">
              <a:extLst>
                <a:ext uri="{FF2B5EF4-FFF2-40B4-BE49-F238E27FC236}">
                  <a16:creationId xmlns:a16="http://schemas.microsoft.com/office/drawing/2014/main" id="{91DA6F7E-21D2-38DC-9862-0C5852483F1A}"/>
                </a:ext>
              </a:extLst>
            </p:cNvPr>
            <p:cNvGrpSpPr>
              <a:grpSpLocks/>
            </p:cNvGrpSpPr>
            <p:nvPr/>
          </p:nvGrpSpPr>
          <p:grpSpPr bwMode="auto">
            <a:xfrm>
              <a:off x="474133" y="778933"/>
              <a:ext cx="2625874" cy="1212103"/>
              <a:chOff x="0" y="0"/>
              <a:chExt cx="3202154" cy="1257024"/>
            </a:xfrm>
          </p:grpSpPr>
          <p:cxnSp>
            <p:nvCxnSpPr>
              <p:cNvPr id="80" name="Curved Connector 79">
                <a:extLst>
                  <a:ext uri="{FF2B5EF4-FFF2-40B4-BE49-F238E27FC236}">
                    <a16:creationId xmlns:a16="http://schemas.microsoft.com/office/drawing/2014/main" id="{72D80EB6-EC0F-EDE2-4BF9-66B11BB2F771}"/>
                  </a:ext>
                </a:extLst>
              </p:cNvPr>
              <p:cNvCxnSpPr>
                <a:cxnSpLocks noChangeShapeType="1"/>
              </p:cNvCxnSpPr>
              <p:nvPr/>
            </p:nvCxnSpPr>
            <p:spPr bwMode="auto">
              <a:xfrm flipH="1">
                <a:off x="0" y="452674"/>
                <a:ext cx="1827046" cy="804350"/>
              </a:xfrm>
              <a:prstGeom prst="curvedConnector3">
                <a:avLst>
                  <a:gd name="adj1" fmla="val 105444"/>
                </a:avLst>
              </a:prstGeom>
              <a:noFill/>
              <a:ln w="15875">
                <a:solidFill>
                  <a:schemeClr val="tx1">
                    <a:lumMod val="100000"/>
                    <a:lumOff val="0"/>
                  </a:schemeClr>
                </a:solidFill>
                <a:prstDash val="sysDot"/>
                <a:miter lim="800000"/>
                <a:headEnd/>
                <a:tailEnd type="triangle" w="med" len="med"/>
              </a:ln>
              <a:extLst>
                <a:ext uri="{909E8E84-426E-40DD-AFC4-6F175D3DCCD1}">
                  <a14:hiddenFill xmlns:a14="http://schemas.microsoft.com/office/drawing/2010/main">
                    <a:noFill/>
                  </a14:hiddenFill>
                </a:ext>
              </a:extLst>
            </p:spPr>
          </p:cxnSp>
          <p:cxnSp>
            <p:nvCxnSpPr>
              <p:cNvPr id="81" name="Curved Connector 80">
                <a:extLst>
                  <a:ext uri="{FF2B5EF4-FFF2-40B4-BE49-F238E27FC236}">
                    <a16:creationId xmlns:a16="http://schemas.microsoft.com/office/drawing/2014/main" id="{4C87F351-17FF-BA99-39F8-ABCD5E77FC31}"/>
                  </a:ext>
                </a:extLst>
              </p:cNvPr>
              <p:cNvCxnSpPr>
                <a:cxnSpLocks noChangeShapeType="1"/>
              </p:cNvCxnSpPr>
              <p:nvPr/>
            </p:nvCxnSpPr>
            <p:spPr bwMode="auto">
              <a:xfrm flipH="1">
                <a:off x="1711105" y="0"/>
                <a:ext cx="685291" cy="454082"/>
              </a:xfrm>
              <a:prstGeom prst="curvedConnector3">
                <a:avLst>
                  <a:gd name="adj1" fmla="val 50000"/>
                </a:avLst>
              </a:prstGeom>
              <a:noFill/>
              <a:ln w="15875">
                <a:solidFill>
                  <a:schemeClr val="tx1">
                    <a:lumMod val="100000"/>
                    <a:lumOff val="0"/>
                  </a:schemeClr>
                </a:solidFill>
                <a:prstDash val="sysDot"/>
                <a:miter lim="800000"/>
                <a:headEnd/>
                <a:tailEnd/>
              </a:ln>
              <a:extLst>
                <a:ext uri="{909E8E84-426E-40DD-AFC4-6F175D3DCCD1}">
                  <a14:hiddenFill xmlns:a14="http://schemas.microsoft.com/office/drawing/2010/main">
                    <a:noFill/>
                  </a14:hiddenFill>
                </a:ext>
              </a:extLst>
            </p:spPr>
          </p:cxnSp>
          <p:cxnSp>
            <p:nvCxnSpPr>
              <p:cNvPr id="82" name="Curved Connector 81">
                <a:extLst>
                  <a:ext uri="{FF2B5EF4-FFF2-40B4-BE49-F238E27FC236}">
                    <a16:creationId xmlns:a16="http://schemas.microsoft.com/office/drawing/2014/main" id="{92ED5BD0-A775-2979-F03B-A4FE655A8ADA}"/>
                  </a:ext>
                </a:extLst>
              </p:cNvPr>
              <p:cNvCxnSpPr>
                <a:cxnSpLocks noChangeShapeType="1"/>
              </p:cNvCxnSpPr>
              <p:nvPr/>
            </p:nvCxnSpPr>
            <p:spPr bwMode="auto">
              <a:xfrm flipH="1">
                <a:off x="1711105" y="0"/>
                <a:ext cx="1491049" cy="454082"/>
              </a:xfrm>
              <a:prstGeom prst="curvedConnector3">
                <a:avLst>
                  <a:gd name="adj1" fmla="val 50000"/>
                </a:avLst>
              </a:prstGeom>
              <a:noFill/>
              <a:ln w="15875">
                <a:solidFill>
                  <a:schemeClr val="tx1">
                    <a:lumMod val="100000"/>
                    <a:lumOff val="0"/>
                  </a:schemeClr>
                </a:solidFill>
                <a:prstDash val="sysDot"/>
                <a:miter lim="800000"/>
                <a:headEnd/>
                <a:tailEnd/>
              </a:ln>
              <a:extLst>
                <a:ext uri="{909E8E84-426E-40DD-AFC4-6F175D3DCCD1}">
                  <a14:hiddenFill xmlns:a14="http://schemas.microsoft.com/office/drawing/2010/main">
                    <a:noFill/>
                  </a14:hiddenFill>
                </a:ext>
              </a:extLst>
            </p:spPr>
          </p:cxnSp>
          <p:cxnSp>
            <p:nvCxnSpPr>
              <p:cNvPr id="83" name="Curved Connector 82">
                <a:extLst>
                  <a:ext uri="{FF2B5EF4-FFF2-40B4-BE49-F238E27FC236}">
                    <a16:creationId xmlns:a16="http://schemas.microsoft.com/office/drawing/2014/main" id="{9E7F9A90-EC28-0324-EC52-A68F526FC412}"/>
                  </a:ext>
                </a:extLst>
              </p:cNvPr>
              <p:cNvCxnSpPr>
                <a:cxnSpLocks noChangeShapeType="1"/>
              </p:cNvCxnSpPr>
              <p:nvPr/>
            </p:nvCxnSpPr>
            <p:spPr bwMode="auto">
              <a:xfrm flipH="1" flipV="1">
                <a:off x="1828800" y="452674"/>
                <a:ext cx="1255546" cy="230008"/>
              </a:xfrm>
              <a:prstGeom prst="curvedConnector3">
                <a:avLst>
                  <a:gd name="adj1" fmla="val 50000"/>
                </a:avLst>
              </a:prstGeom>
              <a:noFill/>
              <a:ln w="15875">
                <a:solidFill>
                  <a:schemeClr val="tx1">
                    <a:lumMod val="100000"/>
                    <a:lumOff val="0"/>
                  </a:schemeClr>
                </a:solidFill>
                <a:prstDash val="sysDot"/>
                <a:miter lim="800000"/>
                <a:headEnd/>
                <a:tailEnd/>
              </a:ln>
              <a:extLst>
                <a:ext uri="{909E8E84-426E-40DD-AFC4-6F175D3DCCD1}">
                  <a14:hiddenFill xmlns:a14="http://schemas.microsoft.com/office/drawing/2010/main">
                    <a:noFill/>
                  </a14:hiddenFill>
                </a:ext>
              </a:extLst>
            </p:spPr>
          </p:cxnSp>
        </p:grpSp>
        <p:grpSp>
          <p:nvGrpSpPr>
            <p:cNvPr id="76" name="Group 75">
              <a:extLst>
                <a:ext uri="{FF2B5EF4-FFF2-40B4-BE49-F238E27FC236}">
                  <a16:creationId xmlns:a16="http://schemas.microsoft.com/office/drawing/2014/main" id="{4227DF2C-BDC7-5E6E-9811-DEB19B8B42AC}"/>
                </a:ext>
              </a:extLst>
            </p:cNvPr>
            <p:cNvGrpSpPr/>
            <p:nvPr/>
          </p:nvGrpSpPr>
          <p:grpSpPr>
            <a:xfrm>
              <a:off x="465666" y="3251200"/>
              <a:ext cx="5260371" cy="1135796"/>
              <a:chOff x="0" y="0"/>
              <a:chExt cx="5260371" cy="1135796"/>
            </a:xfrm>
          </p:grpSpPr>
          <p:cxnSp>
            <p:nvCxnSpPr>
              <p:cNvPr id="78" name="Curved Connector 77">
                <a:extLst>
                  <a:ext uri="{FF2B5EF4-FFF2-40B4-BE49-F238E27FC236}">
                    <a16:creationId xmlns:a16="http://schemas.microsoft.com/office/drawing/2014/main" id="{26234456-DB8F-9084-F68E-050D97156276}"/>
                  </a:ext>
                </a:extLst>
              </p:cNvPr>
              <p:cNvCxnSpPr>
                <a:cxnSpLocks noChangeShapeType="1"/>
              </p:cNvCxnSpPr>
              <p:nvPr/>
            </p:nvCxnSpPr>
            <p:spPr bwMode="auto">
              <a:xfrm flipH="1">
                <a:off x="0" y="584616"/>
                <a:ext cx="5260340" cy="551180"/>
              </a:xfrm>
              <a:prstGeom prst="curvedConnector3">
                <a:avLst>
                  <a:gd name="adj1" fmla="val 107773"/>
                </a:avLst>
              </a:prstGeom>
              <a:noFill/>
              <a:ln w="15875">
                <a:solidFill>
                  <a:schemeClr val="tx1">
                    <a:lumMod val="100000"/>
                    <a:lumOff val="0"/>
                  </a:schemeClr>
                </a:solidFill>
                <a:prstDash val="sysDot"/>
                <a:miter lim="800000"/>
                <a:headEnd/>
                <a:tailEnd type="triangle" w="med" len="med"/>
              </a:ln>
              <a:extLst>
                <a:ext uri="{909E8E84-426E-40DD-AFC4-6F175D3DCCD1}">
                  <a14:hiddenFill xmlns:a14="http://schemas.microsoft.com/office/drawing/2010/main">
                    <a:noFill/>
                  </a14:hiddenFill>
                </a:ext>
              </a:extLst>
            </p:spPr>
          </p:cxnSp>
          <p:cxnSp>
            <p:nvCxnSpPr>
              <p:cNvPr id="79" name="Curved Connector 78">
                <a:extLst>
                  <a:ext uri="{FF2B5EF4-FFF2-40B4-BE49-F238E27FC236}">
                    <a16:creationId xmlns:a16="http://schemas.microsoft.com/office/drawing/2014/main" id="{29036E55-D7B2-63DE-A933-FCBDB73DAAF6}"/>
                  </a:ext>
                </a:extLst>
              </p:cNvPr>
              <p:cNvCxnSpPr>
                <a:cxnSpLocks noChangeShapeType="1"/>
              </p:cNvCxnSpPr>
              <p:nvPr/>
            </p:nvCxnSpPr>
            <p:spPr bwMode="auto">
              <a:xfrm>
                <a:off x="4684426" y="0"/>
                <a:ext cx="575945" cy="586740"/>
              </a:xfrm>
              <a:prstGeom prst="curvedConnector3">
                <a:avLst>
                  <a:gd name="adj1" fmla="val 155940"/>
                </a:avLst>
              </a:prstGeom>
              <a:noFill/>
              <a:ln w="15875">
                <a:solidFill>
                  <a:schemeClr val="tx1">
                    <a:lumMod val="100000"/>
                    <a:lumOff val="0"/>
                  </a:schemeClr>
                </a:solidFill>
                <a:prstDash val="sysDot"/>
                <a:miter lim="800000"/>
                <a:headEnd/>
                <a:tailEnd/>
              </a:ln>
              <a:extLst>
                <a:ext uri="{909E8E84-426E-40DD-AFC4-6F175D3DCCD1}">
                  <a14:hiddenFill xmlns:a14="http://schemas.microsoft.com/office/drawing/2010/main">
                    <a:noFill/>
                  </a14:hiddenFill>
                </a:ext>
              </a:extLst>
            </p:spPr>
          </p:cxnSp>
        </p:grpSp>
        <p:sp>
          <p:nvSpPr>
            <p:cNvPr id="77" name="Text Box 75">
              <a:extLst>
                <a:ext uri="{FF2B5EF4-FFF2-40B4-BE49-F238E27FC236}">
                  <a16:creationId xmlns:a16="http://schemas.microsoft.com/office/drawing/2014/main" id="{A98D9C67-9AE5-19CC-99E8-37C9FD639FD4}"/>
                </a:ext>
              </a:extLst>
            </p:cNvPr>
            <p:cNvSpPr txBox="1">
              <a:spLocks noChangeArrowheads="1"/>
            </p:cNvSpPr>
            <p:nvPr/>
          </p:nvSpPr>
          <p:spPr bwMode="auto">
            <a:xfrm>
              <a:off x="4318000" y="2980266"/>
              <a:ext cx="1124211" cy="693662"/>
            </a:xfrm>
            <a:prstGeom prst="rect">
              <a:avLst/>
            </a:prstGeom>
            <a:solidFill>
              <a:schemeClr val="bg1">
                <a:lumMod val="100000"/>
                <a:lumOff val="0"/>
              </a:schemeClr>
            </a:solidFill>
            <a:ln w="9525">
              <a:solidFill>
                <a:schemeClr val="tx1">
                  <a:lumMod val="100000"/>
                  <a:lumOff val="0"/>
                </a:schemeClr>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Validation with the  application developers team (practicability)</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3130520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CH"/>
          </a:p>
        </p:txBody>
      </p:sp>
      <p:sp>
        <p:nvSpPr>
          <p:cNvPr id="3" name="Espace réservé du contenu 2"/>
          <p:cNvSpPr>
            <a:spLocks noGrp="1"/>
          </p:cNvSpPr>
          <p:nvPr>
            <p:ph idx="1"/>
          </p:nvPr>
        </p:nvSpPr>
        <p:spPr/>
        <p:txBody>
          <a:bodyPr/>
          <a:lstStyle/>
          <a:p>
            <a:r>
              <a:rPr lang="en-US" dirty="0"/>
              <a:t>Funding: Swiss National Science Foundation, grant 176295 </a:t>
            </a:r>
          </a:p>
          <a:p>
            <a:r>
              <a:rPr lang="en-US" dirty="0"/>
              <a:t>Trial registration: ISRCTN 10007691</a:t>
            </a:r>
          </a:p>
          <a:p>
            <a:endParaRPr lang="en-US" dirty="0"/>
          </a:p>
          <a:p>
            <a:endParaRPr lang="en-US" dirty="0"/>
          </a:p>
          <a:p>
            <a:r>
              <a:rPr lang="en-US" dirty="0"/>
              <a:t>No conflict of interest to report</a:t>
            </a:r>
            <a:endParaRPr lang="fr-CH" dirty="0"/>
          </a:p>
        </p:txBody>
      </p:sp>
    </p:spTree>
    <p:extLst>
      <p:ext uri="{BB962C8B-B14F-4D97-AF65-F5344CB8AC3E}">
        <p14:creationId xmlns:p14="http://schemas.microsoft.com/office/powerpoint/2010/main" val="28557992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BC23F-7661-9273-7103-4DE53FAE4DD8}"/>
              </a:ext>
            </a:extLst>
          </p:cNvPr>
          <p:cNvSpPr>
            <a:spLocks noGrp="1"/>
          </p:cNvSpPr>
          <p:nvPr>
            <p:ph type="title"/>
          </p:nvPr>
        </p:nvSpPr>
        <p:spPr/>
        <p:txBody>
          <a:bodyPr/>
          <a:lstStyle/>
          <a:p>
            <a:r>
              <a:rPr lang="fr-CH" dirty="0"/>
              <a:t>Participants </a:t>
            </a:r>
            <a:r>
              <a:rPr lang="fr-CH" dirty="0" err="1"/>
              <a:t>baseline</a:t>
            </a:r>
            <a:r>
              <a:rPr lang="fr-CH" dirty="0"/>
              <a:t> </a:t>
            </a:r>
            <a:r>
              <a:rPr lang="fr-CH" dirty="0" err="1"/>
              <a:t>characteristics</a:t>
            </a:r>
            <a:endParaRPr lang="fr-CH" dirty="0"/>
          </a:p>
        </p:txBody>
      </p:sp>
      <p:graphicFrame>
        <p:nvGraphicFramePr>
          <p:cNvPr id="4" name="Content Placeholder 3">
            <a:extLst>
              <a:ext uri="{FF2B5EF4-FFF2-40B4-BE49-F238E27FC236}">
                <a16:creationId xmlns:a16="http://schemas.microsoft.com/office/drawing/2014/main" id="{A5DED31B-56E2-DF26-58D0-66B9977B2957}"/>
              </a:ext>
            </a:extLst>
          </p:cNvPr>
          <p:cNvGraphicFramePr>
            <a:graphicFrameLocks noGrp="1"/>
          </p:cNvGraphicFramePr>
          <p:nvPr>
            <p:ph idx="1"/>
          </p:nvPr>
        </p:nvGraphicFramePr>
        <p:xfrm>
          <a:off x="838200" y="1520849"/>
          <a:ext cx="8186530" cy="4881880"/>
        </p:xfrm>
        <a:graphic>
          <a:graphicData uri="http://schemas.openxmlformats.org/drawingml/2006/table">
            <a:tbl>
              <a:tblPr firstRow="1" firstCol="1" bandRow="1">
                <a:tableStyleId>{5C22544A-7EE6-4342-B048-85BDC9FD1C3A}</a:tableStyleId>
              </a:tblPr>
              <a:tblGrid>
                <a:gridCol w="2825286">
                  <a:extLst>
                    <a:ext uri="{9D8B030D-6E8A-4147-A177-3AD203B41FA5}">
                      <a16:colId xmlns:a16="http://schemas.microsoft.com/office/drawing/2014/main" val="1953417178"/>
                    </a:ext>
                  </a:extLst>
                </a:gridCol>
                <a:gridCol w="825365">
                  <a:extLst>
                    <a:ext uri="{9D8B030D-6E8A-4147-A177-3AD203B41FA5}">
                      <a16:colId xmlns:a16="http://schemas.microsoft.com/office/drawing/2014/main" val="3815093156"/>
                    </a:ext>
                  </a:extLst>
                </a:gridCol>
                <a:gridCol w="706549">
                  <a:extLst>
                    <a:ext uri="{9D8B030D-6E8A-4147-A177-3AD203B41FA5}">
                      <a16:colId xmlns:a16="http://schemas.microsoft.com/office/drawing/2014/main" val="2705862042"/>
                    </a:ext>
                  </a:extLst>
                </a:gridCol>
                <a:gridCol w="608592">
                  <a:extLst>
                    <a:ext uri="{9D8B030D-6E8A-4147-A177-3AD203B41FA5}">
                      <a16:colId xmlns:a16="http://schemas.microsoft.com/office/drawing/2014/main" val="545731537"/>
                    </a:ext>
                  </a:extLst>
                </a:gridCol>
                <a:gridCol w="673898">
                  <a:extLst>
                    <a:ext uri="{9D8B030D-6E8A-4147-A177-3AD203B41FA5}">
                      <a16:colId xmlns:a16="http://schemas.microsoft.com/office/drawing/2014/main" val="1899778187"/>
                    </a:ext>
                  </a:extLst>
                </a:gridCol>
                <a:gridCol w="683874">
                  <a:extLst>
                    <a:ext uri="{9D8B030D-6E8A-4147-A177-3AD203B41FA5}">
                      <a16:colId xmlns:a16="http://schemas.microsoft.com/office/drawing/2014/main" val="44501848"/>
                    </a:ext>
                  </a:extLst>
                </a:gridCol>
                <a:gridCol w="770038">
                  <a:extLst>
                    <a:ext uri="{9D8B030D-6E8A-4147-A177-3AD203B41FA5}">
                      <a16:colId xmlns:a16="http://schemas.microsoft.com/office/drawing/2014/main" val="83960593"/>
                    </a:ext>
                  </a:extLst>
                </a:gridCol>
                <a:gridCol w="1092928">
                  <a:extLst>
                    <a:ext uri="{9D8B030D-6E8A-4147-A177-3AD203B41FA5}">
                      <a16:colId xmlns:a16="http://schemas.microsoft.com/office/drawing/2014/main" val="2129046537"/>
                    </a:ext>
                  </a:extLst>
                </a:gridCol>
              </a:tblGrid>
              <a:tr h="238760">
                <a:tc>
                  <a:txBody>
                    <a:bodyPr/>
                    <a:lstStyle/>
                    <a:p>
                      <a:pPr marL="0" marR="0">
                        <a:spcBef>
                          <a:spcPts val="0"/>
                        </a:spcBef>
                        <a:spcAft>
                          <a:spcPts val="0"/>
                        </a:spcAft>
                      </a:pPr>
                      <a:r>
                        <a:rPr lang="en-US" sz="12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marL="0" marR="0">
                        <a:spcBef>
                          <a:spcPts val="0"/>
                        </a:spcBef>
                        <a:spcAft>
                          <a:spcPts val="0"/>
                        </a:spcAft>
                      </a:pPr>
                      <a:r>
                        <a:rPr lang="en-US" sz="1200">
                          <a:effectLst/>
                        </a:rPr>
                        <a:t>Full Sample (N = 1770)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fr-CH"/>
                    </a:p>
                  </a:txBody>
                  <a:tcPr/>
                </a:tc>
                <a:tc gridSpan="2">
                  <a:txBody>
                    <a:bodyPr/>
                    <a:lstStyle/>
                    <a:p>
                      <a:pPr marL="0" marR="0">
                        <a:spcBef>
                          <a:spcPts val="0"/>
                        </a:spcBef>
                        <a:spcAft>
                          <a:spcPts val="0"/>
                        </a:spcAft>
                      </a:pPr>
                      <a:r>
                        <a:rPr lang="en-US" sz="1200">
                          <a:effectLst/>
                        </a:rPr>
                        <a:t>Intervention group (N = 884)</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fr-CH"/>
                    </a:p>
                  </a:txBody>
                  <a:tcPr/>
                </a:tc>
                <a:tc gridSpan="2">
                  <a:txBody>
                    <a:bodyPr/>
                    <a:lstStyle/>
                    <a:p>
                      <a:pPr marL="0" marR="0">
                        <a:spcBef>
                          <a:spcPts val="0"/>
                        </a:spcBef>
                        <a:spcAft>
                          <a:spcPts val="0"/>
                        </a:spcAft>
                      </a:pPr>
                      <a:r>
                        <a:rPr lang="en-US" sz="1200">
                          <a:effectLst/>
                        </a:rPr>
                        <a:t>Control group (N = 886)</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fr-CH"/>
                    </a:p>
                  </a:txBody>
                  <a:tcPr/>
                </a:tc>
                <a:tc>
                  <a:txBody>
                    <a:bodyPr/>
                    <a:lstStyle/>
                    <a:p>
                      <a:pPr marL="0" marR="0">
                        <a:spcBef>
                          <a:spcPts val="0"/>
                        </a:spcBef>
                        <a:spcAft>
                          <a:spcPts val="0"/>
                        </a:spcAft>
                      </a:pPr>
                      <a:r>
                        <a:rPr lang="en-US" sz="1200">
                          <a:effectLst/>
                        </a:rPr>
                        <a:t>Comparison Intervention vs. Control</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57442305"/>
                  </a:ext>
                </a:extLst>
              </a:tr>
              <a:tr h="238760">
                <a:tc>
                  <a:txBody>
                    <a:bodyPr/>
                    <a:lstStyle/>
                    <a:p>
                      <a:pPr marL="0" marR="0">
                        <a:spcBef>
                          <a:spcPts val="0"/>
                        </a:spcBef>
                        <a:spcAft>
                          <a:spcPts val="0"/>
                        </a:spcAft>
                      </a:pPr>
                      <a:r>
                        <a:rPr lang="en-US" sz="12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Mean / N</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SD /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Mean / N</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SD /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Mean / N</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SD /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P-value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55361415"/>
                  </a:ext>
                </a:extLst>
              </a:tr>
              <a:tr h="238760">
                <a:tc>
                  <a:txBody>
                    <a:bodyPr/>
                    <a:lstStyle/>
                    <a:p>
                      <a:pPr marL="0" marR="0">
                        <a:spcBef>
                          <a:spcPts val="0"/>
                        </a:spcBef>
                        <a:spcAft>
                          <a:spcPts val="0"/>
                        </a:spcAft>
                      </a:pPr>
                      <a:r>
                        <a:rPr lang="en-US" sz="1200">
                          <a:effectLst/>
                        </a:rPr>
                        <a:t>Age</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22.35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3.07</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22.24</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2.85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22.45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3.27</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.157</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78103467"/>
                  </a:ext>
                </a:extLst>
              </a:tr>
              <a:tr h="238760">
                <a:tc>
                  <a:txBody>
                    <a:bodyPr/>
                    <a:lstStyle/>
                    <a:p>
                      <a:pPr marL="0" marR="0">
                        <a:spcBef>
                          <a:spcPts val="0"/>
                        </a:spcBef>
                        <a:spcAft>
                          <a:spcPts val="0"/>
                        </a:spcAft>
                      </a:pPr>
                      <a:r>
                        <a:rPr lang="en-US" sz="1200">
                          <a:effectLst/>
                        </a:rPr>
                        <a:t>Gender</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en-US" sz="20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20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20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20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20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2000">
                        <a:effectLst/>
                        <a:latin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.199</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13774464"/>
                  </a:ext>
                </a:extLst>
              </a:tr>
              <a:tr h="238760">
                <a:tc>
                  <a:txBody>
                    <a:bodyPr/>
                    <a:lstStyle/>
                    <a:p>
                      <a:pPr marL="0" marR="0" indent="105410">
                        <a:spcBef>
                          <a:spcPts val="0"/>
                        </a:spcBef>
                        <a:spcAft>
                          <a:spcPts val="0"/>
                        </a:spcAft>
                      </a:pPr>
                      <a:r>
                        <a:rPr lang="en-US" sz="1200">
                          <a:effectLst/>
                        </a:rPr>
                        <a:t>Female</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958</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54.1%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465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52.6%</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493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55.6%</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02085223"/>
                  </a:ext>
                </a:extLst>
              </a:tr>
              <a:tr h="238760">
                <a:tc>
                  <a:txBody>
                    <a:bodyPr/>
                    <a:lstStyle/>
                    <a:p>
                      <a:pPr marL="0" marR="0" indent="105410">
                        <a:spcBef>
                          <a:spcPts val="0"/>
                        </a:spcBef>
                        <a:spcAft>
                          <a:spcPts val="0"/>
                        </a:spcAft>
                      </a:pPr>
                      <a:r>
                        <a:rPr lang="en-US" sz="1200">
                          <a:effectLst/>
                        </a:rPr>
                        <a:t>Male</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812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45.9%</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419</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47.4%</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393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44.4%</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51774788"/>
                  </a:ext>
                </a:extLst>
              </a:tr>
              <a:tr h="238760">
                <a:tc>
                  <a:txBody>
                    <a:bodyPr/>
                    <a:lstStyle/>
                    <a:p>
                      <a:pPr marL="0" marR="0">
                        <a:spcBef>
                          <a:spcPts val="0"/>
                        </a:spcBef>
                        <a:spcAft>
                          <a:spcPts val="0"/>
                        </a:spcAft>
                      </a:pPr>
                      <a:r>
                        <a:rPr lang="en-US" sz="1200">
                          <a:effectLst/>
                        </a:rPr>
                        <a:t>Education program</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en-US" sz="20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20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20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20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20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2000">
                        <a:effectLst/>
                        <a:latin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.385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99340516"/>
                  </a:ext>
                </a:extLst>
              </a:tr>
              <a:tr h="238760">
                <a:tc>
                  <a:txBody>
                    <a:bodyPr/>
                    <a:lstStyle/>
                    <a:p>
                      <a:pPr marL="0" marR="0" indent="105410">
                        <a:spcBef>
                          <a:spcPts val="0"/>
                        </a:spcBef>
                        <a:spcAft>
                          <a:spcPts val="0"/>
                        </a:spcAft>
                      </a:pPr>
                      <a:r>
                        <a:rPr lang="en-US" sz="1200">
                          <a:effectLst/>
                        </a:rPr>
                        <a:t>Bachelor</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1169</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66.0%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598</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67.6%</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571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64.4%</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51482194"/>
                  </a:ext>
                </a:extLst>
              </a:tr>
              <a:tr h="238760">
                <a:tc>
                  <a:txBody>
                    <a:bodyPr/>
                    <a:lstStyle/>
                    <a:p>
                      <a:pPr marL="0" marR="0" indent="105410">
                        <a:spcBef>
                          <a:spcPts val="0"/>
                        </a:spcBef>
                        <a:spcAft>
                          <a:spcPts val="0"/>
                        </a:spcAft>
                      </a:pPr>
                      <a:r>
                        <a:rPr lang="en-US" sz="1200">
                          <a:effectLst/>
                        </a:rPr>
                        <a:t>Master</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533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30.1%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253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28.6%</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280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31.6%</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96793112"/>
                  </a:ext>
                </a:extLst>
              </a:tr>
              <a:tr h="238760">
                <a:tc>
                  <a:txBody>
                    <a:bodyPr/>
                    <a:lstStyle/>
                    <a:p>
                      <a:pPr marL="0" marR="0" indent="105410">
                        <a:spcBef>
                          <a:spcPts val="0"/>
                        </a:spcBef>
                        <a:spcAft>
                          <a:spcPts val="0"/>
                        </a:spcAft>
                      </a:pPr>
                      <a:r>
                        <a:rPr lang="en-US" sz="1200">
                          <a:effectLst/>
                        </a:rPr>
                        <a:t>Doctorate</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43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2.4%</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20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2.3%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23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2.6%</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81136387"/>
                  </a:ext>
                </a:extLst>
              </a:tr>
              <a:tr h="238760">
                <a:tc>
                  <a:txBody>
                    <a:bodyPr/>
                    <a:lstStyle/>
                    <a:p>
                      <a:pPr marL="0" marR="0" indent="105410">
                        <a:spcBef>
                          <a:spcPts val="0"/>
                        </a:spcBef>
                        <a:spcAft>
                          <a:spcPts val="0"/>
                        </a:spcAft>
                      </a:pPr>
                      <a:r>
                        <a:rPr lang="en-US" sz="1200">
                          <a:effectLst/>
                        </a:rPr>
                        <a:t>Other</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25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1.4%</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13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1.5%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12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1.4%</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76110065"/>
                  </a:ext>
                </a:extLst>
              </a:tr>
              <a:tr h="238760">
                <a:tc>
                  <a:txBody>
                    <a:bodyPr/>
                    <a:lstStyle/>
                    <a:p>
                      <a:pPr marL="0" marR="0">
                        <a:spcBef>
                          <a:spcPts val="0"/>
                        </a:spcBef>
                        <a:spcAft>
                          <a:spcPts val="0"/>
                        </a:spcAft>
                      </a:pPr>
                      <a:r>
                        <a:rPr lang="en-US" sz="1200">
                          <a:effectLst/>
                        </a:rPr>
                        <a:t>AUDIT score</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9.60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4.70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9.67</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4.84</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9.53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4.55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.863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21133831"/>
                  </a:ext>
                </a:extLst>
              </a:tr>
              <a:tr h="238760">
                <a:tc>
                  <a:txBody>
                    <a:bodyPr/>
                    <a:lstStyle/>
                    <a:p>
                      <a:pPr marL="0" marR="0">
                        <a:spcBef>
                          <a:spcPts val="0"/>
                        </a:spcBef>
                        <a:spcAft>
                          <a:spcPts val="0"/>
                        </a:spcAft>
                      </a:pPr>
                      <a:r>
                        <a:rPr lang="en-US" sz="1200">
                          <a:effectLst/>
                        </a:rPr>
                        <a:t>Number of standard drinks per week</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8.59</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8.18</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8.93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8.66</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8.25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7.65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.470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32819196"/>
                  </a:ext>
                </a:extLst>
              </a:tr>
              <a:tr h="238760">
                <a:tc>
                  <a:txBody>
                    <a:bodyPr/>
                    <a:lstStyle/>
                    <a:p>
                      <a:pPr marL="0" marR="0">
                        <a:spcBef>
                          <a:spcPts val="0"/>
                        </a:spcBef>
                        <a:spcAft>
                          <a:spcPts val="0"/>
                        </a:spcAft>
                      </a:pPr>
                      <a:r>
                        <a:rPr lang="en-US" sz="1200">
                          <a:effectLst/>
                        </a:rPr>
                        <a:t>Number of heavy drinking days past 30 days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3.53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4.02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3.58</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4.19</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3.48</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3.83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.953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286639"/>
                  </a:ext>
                </a:extLst>
              </a:tr>
              <a:tr h="238760">
                <a:tc>
                  <a:txBody>
                    <a:bodyPr/>
                    <a:lstStyle/>
                    <a:p>
                      <a:pPr marL="0" marR="0">
                        <a:spcBef>
                          <a:spcPts val="0"/>
                        </a:spcBef>
                        <a:spcAft>
                          <a:spcPts val="0"/>
                        </a:spcAft>
                      </a:pPr>
                      <a:r>
                        <a:rPr lang="en-US" sz="1200">
                          <a:effectLst/>
                        </a:rPr>
                        <a:t>Maximum number of drinks on one occasion, past 30 days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7.40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4.13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7.41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4.16</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7.39</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4.10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.942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80453437"/>
                  </a:ext>
                </a:extLst>
              </a:tr>
              <a:tr h="238760">
                <a:tc>
                  <a:txBody>
                    <a:bodyPr/>
                    <a:lstStyle/>
                    <a:p>
                      <a:pPr marL="0" marR="0">
                        <a:spcBef>
                          <a:spcPts val="0"/>
                        </a:spcBef>
                        <a:spcAft>
                          <a:spcPts val="0"/>
                        </a:spcAft>
                      </a:pPr>
                      <a:r>
                        <a:rPr lang="en-US" sz="1200">
                          <a:effectLst/>
                        </a:rPr>
                        <a:t>Alcohol-related consequences**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3.83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3.96</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3.82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4.05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3.84</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3.88</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.993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50686200"/>
                  </a:ext>
                </a:extLst>
              </a:tr>
              <a:tr h="238760">
                <a:tc>
                  <a:txBody>
                    <a:bodyPr/>
                    <a:lstStyle/>
                    <a:p>
                      <a:pPr marL="0" marR="0">
                        <a:spcBef>
                          <a:spcPts val="0"/>
                        </a:spcBef>
                        <a:spcAft>
                          <a:spcPts val="0"/>
                        </a:spcAft>
                      </a:pPr>
                      <a:r>
                        <a:rPr lang="en-US" sz="1200">
                          <a:effectLst/>
                        </a:rPr>
                        <a:t>Academic performance***</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3.18</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0.79</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3.18</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0.80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3.19</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0.78</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dirty="0">
                          <a:effectLst/>
                        </a:rPr>
                        <a:t>.913</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3166267"/>
                  </a:ext>
                </a:extLst>
              </a:tr>
            </a:tbl>
          </a:graphicData>
        </a:graphic>
      </p:graphicFrame>
    </p:spTree>
    <p:extLst>
      <p:ext uri="{BB962C8B-B14F-4D97-AF65-F5344CB8AC3E}">
        <p14:creationId xmlns:p14="http://schemas.microsoft.com/office/powerpoint/2010/main" val="39782402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C1B13-4C6F-33A0-24AA-3AF18855D8AF}"/>
              </a:ext>
            </a:extLst>
          </p:cNvPr>
          <p:cNvSpPr>
            <a:spLocks noGrp="1"/>
          </p:cNvSpPr>
          <p:nvPr>
            <p:ph type="title"/>
          </p:nvPr>
        </p:nvSpPr>
        <p:spPr/>
        <p:txBody>
          <a:bodyPr/>
          <a:lstStyle/>
          <a:p>
            <a:r>
              <a:rPr lang="en-US" b="1" dirty="0"/>
              <a:t>outcome measures at baseline, 3, 6 and 12 months</a:t>
            </a:r>
            <a:endParaRPr lang="fr-CH" dirty="0"/>
          </a:p>
        </p:txBody>
      </p:sp>
      <p:graphicFrame>
        <p:nvGraphicFramePr>
          <p:cNvPr id="4" name="Content Placeholder 3">
            <a:extLst>
              <a:ext uri="{FF2B5EF4-FFF2-40B4-BE49-F238E27FC236}">
                <a16:creationId xmlns:a16="http://schemas.microsoft.com/office/drawing/2014/main" id="{C5122887-23CE-9F71-BE39-EB9012628D90}"/>
              </a:ext>
            </a:extLst>
          </p:cNvPr>
          <p:cNvGraphicFramePr>
            <a:graphicFrameLocks noGrp="1"/>
          </p:cNvGraphicFramePr>
          <p:nvPr>
            <p:ph idx="1"/>
            <p:extLst>
              <p:ext uri="{D42A27DB-BD31-4B8C-83A1-F6EECF244321}">
                <p14:modId xmlns:p14="http://schemas.microsoft.com/office/powerpoint/2010/main" val="2809046267"/>
              </p:ext>
            </p:extLst>
          </p:nvPr>
        </p:nvGraphicFramePr>
        <p:xfrm>
          <a:off x="838200" y="1825625"/>
          <a:ext cx="9609308" cy="3100462"/>
        </p:xfrm>
        <a:graphic>
          <a:graphicData uri="http://schemas.openxmlformats.org/drawingml/2006/table">
            <a:tbl>
              <a:tblPr firstRow="1" firstCol="1" bandRow="1">
                <a:tableStyleId>{5C22544A-7EE6-4342-B048-85BDC9FD1C3A}</a:tableStyleId>
              </a:tblPr>
              <a:tblGrid>
                <a:gridCol w="2879708">
                  <a:extLst>
                    <a:ext uri="{9D8B030D-6E8A-4147-A177-3AD203B41FA5}">
                      <a16:colId xmlns:a16="http://schemas.microsoft.com/office/drawing/2014/main" val="4206837057"/>
                    </a:ext>
                  </a:extLst>
                </a:gridCol>
                <a:gridCol w="1682400">
                  <a:extLst>
                    <a:ext uri="{9D8B030D-6E8A-4147-A177-3AD203B41FA5}">
                      <a16:colId xmlns:a16="http://schemas.microsoft.com/office/drawing/2014/main" val="1890113688"/>
                    </a:ext>
                  </a:extLst>
                </a:gridCol>
                <a:gridCol w="1682400">
                  <a:extLst>
                    <a:ext uri="{9D8B030D-6E8A-4147-A177-3AD203B41FA5}">
                      <a16:colId xmlns:a16="http://schemas.microsoft.com/office/drawing/2014/main" val="3573843292"/>
                    </a:ext>
                  </a:extLst>
                </a:gridCol>
                <a:gridCol w="1682400">
                  <a:extLst>
                    <a:ext uri="{9D8B030D-6E8A-4147-A177-3AD203B41FA5}">
                      <a16:colId xmlns:a16="http://schemas.microsoft.com/office/drawing/2014/main" val="46287370"/>
                    </a:ext>
                  </a:extLst>
                </a:gridCol>
                <a:gridCol w="1682400">
                  <a:extLst>
                    <a:ext uri="{9D8B030D-6E8A-4147-A177-3AD203B41FA5}">
                      <a16:colId xmlns:a16="http://schemas.microsoft.com/office/drawing/2014/main" val="2251225280"/>
                    </a:ext>
                  </a:extLst>
                </a:gridCol>
              </a:tblGrid>
              <a:tr h="723022">
                <a:tc>
                  <a:txBody>
                    <a:bodyPr/>
                    <a:lstStyle/>
                    <a:p>
                      <a:pPr marL="0" marR="0">
                        <a:spcBef>
                          <a:spcPts val="0"/>
                        </a:spcBef>
                        <a:spcAft>
                          <a:spcPts val="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200">
                          <a:effectLst/>
                        </a:rPr>
                        <a:t>Baseline (N = 1770; control: n = 886; intervention: n = 884)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200">
                          <a:effectLst/>
                        </a:rPr>
                        <a:t>3 months (N = 1706; control: n = 860; intervention: n = 846)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200">
                          <a:effectLst/>
                        </a:rPr>
                        <a:t>6 months (N = 1697; control: n = 851; intervention: n = 846)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200">
                          <a:effectLst/>
                        </a:rPr>
                        <a:t>12 months (N = 1660; control: n = 833; intervention: n = 827)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extLst>
                  <a:ext uri="{0D108BD9-81ED-4DB2-BD59-A6C34878D82A}">
                    <a16:rowId xmlns:a16="http://schemas.microsoft.com/office/drawing/2014/main" val="569999787"/>
                  </a:ext>
                </a:extLst>
              </a:tr>
              <a:tr h="245530">
                <a:tc>
                  <a:txBody>
                    <a:bodyPr/>
                    <a:lstStyle/>
                    <a:p>
                      <a:pPr marL="0" marR="0">
                        <a:spcBef>
                          <a:spcPts val="0"/>
                        </a:spcBef>
                        <a:spcAft>
                          <a:spcPts val="0"/>
                        </a:spcAft>
                      </a:pPr>
                      <a:r>
                        <a:rPr lang="en-US" sz="1200">
                          <a:effectLst/>
                        </a:rPr>
                        <a:t>Maximum number of drinks on one occasion, past 30 days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endParaRPr lang="en-US" sz="1200">
                        <a:effectLst/>
                        <a:latin typeface="Calibri" panose="020F0502020204030204" pitchFamily="34" charset="0"/>
                        <a:cs typeface="Times New Roman" panose="02020603050405020304" pitchFamily="18" charset="0"/>
                      </a:endParaRPr>
                    </a:p>
                  </a:txBody>
                  <a:tcPr marL="61383" marR="61383" marT="0" marB="0"/>
                </a:tc>
                <a:tc>
                  <a:txBody>
                    <a:bodyPr/>
                    <a:lstStyle/>
                    <a:p>
                      <a:endParaRPr lang="en-US" sz="1200">
                        <a:effectLst/>
                        <a:latin typeface="Calibri" panose="020F0502020204030204" pitchFamily="34" charset="0"/>
                        <a:cs typeface="Times New Roman" panose="02020603050405020304" pitchFamily="18" charset="0"/>
                      </a:endParaRPr>
                    </a:p>
                  </a:txBody>
                  <a:tcPr marL="61383" marR="61383" marT="0" marB="0"/>
                </a:tc>
                <a:tc>
                  <a:txBody>
                    <a:bodyPr/>
                    <a:lstStyle/>
                    <a:p>
                      <a:endParaRPr lang="en-US" sz="1200">
                        <a:effectLst/>
                        <a:latin typeface="Calibri" panose="020F0502020204030204" pitchFamily="34" charset="0"/>
                        <a:cs typeface="Times New Roman" panose="02020603050405020304" pitchFamily="18" charset="0"/>
                      </a:endParaRPr>
                    </a:p>
                  </a:txBody>
                  <a:tcPr marL="61383" marR="61383" marT="0" marB="0"/>
                </a:tc>
                <a:tc>
                  <a:txBody>
                    <a:bodyPr/>
                    <a:lstStyle/>
                    <a:p>
                      <a:endParaRPr lang="en-US" sz="1200" dirty="0">
                        <a:effectLst/>
                        <a:latin typeface="Calibri" panose="020F0502020204030204" pitchFamily="34" charset="0"/>
                        <a:cs typeface="Times New Roman" panose="02020603050405020304" pitchFamily="18" charset="0"/>
                      </a:endParaRPr>
                    </a:p>
                  </a:txBody>
                  <a:tcPr marL="61383" marR="61383" marT="0" marB="0"/>
                </a:tc>
                <a:extLst>
                  <a:ext uri="{0D108BD9-81ED-4DB2-BD59-A6C34878D82A}">
                    <a16:rowId xmlns:a16="http://schemas.microsoft.com/office/drawing/2014/main" val="924299643"/>
                  </a:ext>
                </a:extLst>
              </a:tr>
              <a:tr h="170507">
                <a:tc>
                  <a:txBody>
                    <a:bodyPr/>
                    <a:lstStyle/>
                    <a:p>
                      <a:pPr marL="0" marR="0">
                        <a:spcBef>
                          <a:spcPts val="0"/>
                        </a:spcBef>
                        <a:spcAft>
                          <a:spcPts val="0"/>
                        </a:spcAft>
                      </a:pPr>
                      <a:r>
                        <a:rPr lang="en-US" sz="1200">
                          <a:effectLst/>
                        </a:rPr>
                        <a:t>Total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200">
                          <a:effectLst/>
                        </a:rPr>
                        <a:t>7.40 (4.13)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200">
                          <a:effectLst/>
                        </a:rPr>
                        <a:t>7.34 (4.46)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200">
                          <a:effectLst/>
                        </a:rPr>
                        <a:t>7.09 (4.28)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200">
                          <a:effectLst/>
                        </a:rPr>
                        <a:t>6.97 (4.26)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extLst>
                  <a:ext uri="{0D108BD9-81ED-4DB2-BD59-A6C34878D82A}">
                    <a16:rowId xmlns:a16="http://schemas.microsoft.com/office/drawing/2014/main" val="3218820769"/>
                  </a:ext>
                </a:extLst>
              </a:tr>
              <a:tr h="170507">
                <a:tc>
                  <a:txBody>
                    <a:bodyPr/>
                    <a:lstStyle/>
                    <a:p>
                      <a:pPr marL="0" marR="0">
                        <a:spcBef>
                          <a:spcPts val="0"/>
                        </a:spcBef>
                        <a:spcAft>
                          <a:spcPts val="0"/>
                        </a:spcAft>
                      </a:pPr>
                      <a:r>
                        <a:rPr lang="en-US" sz="1200">
                          <a:effectLst/>
                        </a:rPr>
                        <a:t>Control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200">
                          <a:effectLst/>
                        </a:rPr>
                        <a:t>7.39 (4.10)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200">
                          <a:effectLst/>
                        </a:rPr>
                        <a:t>7.59 (4.83)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200">
                          <a:effectLst/>
                        </a:rPr>
                        <a:t>7.25 (4.41)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200">
                          <a:effectLst/>
                        </a:rPr>
                        <a:t>7.05 (4.49)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extLst>
                  <a:ext uri="{0D108BD9-81ED-4DB2-BD59-A6C34878D82A}">
                    <a16:rowId xmlns:a16="http://schemas.microsoft.com/office/drawing/2014/main" val="3544868937"/>
                  </a:ext>
                </a:extLst>
              </a:tr>
              <a:tr h="170507">
                <a:tc>
                  <a:txBody>
                    <a:bodyPr/>
                    <a:lstStyle/>
                    <a:p>
                      <a:pPr marL="0" marR="0">
                        <a:spcBef>
                          <a:spcPts val="0"/>
                        </a:spcBef>
                        <a:spcAft>
                          <a:spcPts val="0"/>
                        </a:spcAft>
                      </a:pPr>
                      <a:r>
                        <a:rPr lang="en-US" sz="1200">
                          <a:effectLst/>
                        </a:rPr>
                        <a:t>Intervention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200">
                          <a:effectLst/>
                        </a:rPr>
                        <a:t>7.41 (4.16)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200">
                          <a:effectLst/>
                        </a:rPr>
                        <a:t>7.09 (4.04)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200">
                          <a:effectLst/>
                        </a:rPr>
                        <a:t>6.93 (4.14)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200">
                          <a:effectLst/>
                        </a:rPr>
                        <a:t>6.90 (4.02)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extLst>
                  <a:ext uri="{0D108BD9-81ED-4DB2-BD59-A6C34878D82A}">
                    <a16:rowId xmlns:a16="http://schemas.microsoft.com/office/drawing/2014/main" val="2237189617"/>
                  </a:ext>
                </a:extLst>
              </a:tr>
              <a:tr h="170507">
                <a:tc>
                  <a:txBody>
                    <a:bodyPr/>
                    <a:lstStyle/>
                    <a:p>
                      <a:pPr marL="0" marR="0">
                        <a:spcBef>
                          <a:spcPts val="0"/>
                        </a:spcBef>
                        <a:spcAft>
                          <a:spcPts val="0"/>
                        </a:spcAft>
                      </a:pPr>
                      <a:r>
                        <a:rPr lang="en-US" sz="1200">
                          <a:effectLst/>
                        </a:rPr>
                        <a:t>Alcohol-related consequences*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endParaRPr lang="en-US" sz="1200">
                        <a:effectLst/>
                        <a:latin typeface="Calibri" panose="020F0502020204030204" pitchFamily="34" charset="0"/>
                        <a:cs typeface="Times New Roman" panose="02020603050405020304" pitchFamily="18" charset="0"/>
                      </a:endParaRPr>
                    </a:p>
                  </a:txBody>
                  <a:tcPr marL="61383" marR="61383" marT="0" marB="0"/>
                </a:tc>
                <a:tc>
                  <a:txBody>
                    <a:bodyPr/>
                    <a:lstStyle/>
                    <a:p>
                      <a:endParaRPr lang="en-US" sz="1200">
                        <a:effectLst/>
                        <a:latin typeface="Calibri" panose="020F0502020204030204" pitchFamily="34" charset="0"/>
                        <a:cs typeface="Times New Roman" panose="02020603050405020304" pitchFamily="18" charset="0"/>
                      </a:endParaRPr>
                    </a:p>
                  </a:txBody>
                  <a:tcPr marL="61383" marR="61383" marT="0" marB="0"/>
                </a:tc>
                <a:tc>
                  <a:txBody>
                    <a:bodyPr/>
                    <a:lstStyle/>
                    <a:p>
                      <a:endParaRPr lang="en-US" sz="1200">
                        <a:effectLst/>
                        <a:latin typeface="Calibri" panose="020F0502020204030204" pitchFamily="34" charset="0"/>
                        <a:cs typeface="Times New Roman" panose="02020603050405020304" pitchFamily="18" charset="0"/>
                      </a:endParaRPr>
                    </a:p>
                  </a:txBody>
                  <a:tcPr marL="61383" marR="61383" marT="0" marB="0"/>
                </a:tc>
                <a:tc>
                  <a:txBody>
                    <a:bodyPr/>
                    <a:lstStyle/>
                    <a:p>
                      <a:endParaRPr lang="en-US" sz="1200">
                        <a:effectLst/>
                        <a:latin typeface="Calibri" panose="020F0502020204030204" pitchFamily="34" charset="0"/>
                        <a:cs typeface="Times New Roman" panose="02020603050405020304" pitchFamily="18" charset="0"/>
                      </a:endParaRPr>
                    </a:p>
                  </a:txBody>
                  <a:tcPr marL="61383" marR="61383" marT="0" marB="0"/>
                </a:tc>
                <a:extLst>
                  <a:ext uri="{0D108BD9-81ED-4DB2-BD59-A6C34878D82A}">
                    <a16:rowId xmlns:a16="http://schemas.microsoft.com/office/drawing/2014/main" val="4112729139"/>
                  </a:ext>
                </a:extLst>
              </a:tr>
              <a:tr h="170507">
                <a:tc>
                  <a:txBody>
                    <a:bodyPr/>
                    <a:lstStyle/>
                    <a:p>
                      <a:pPr marL="0" marR="0">
                        <a:spcBef>
                          <a:spcPts val="0"/>
                        </a:spcBef>
                        <a:spcAft>
                          <a:spcPts val="0"/>
                        </a:spcAft>
                      </a:pPr>
                      <a:r>
                        <a:rPr lang="en-US" sz="1200">
                          <a:effectLst/>
                        </a:rPr>
                        <a:t>Total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200">
                          <a:effectLst/>
                        </a:rPr>
                        <a:t>3.83 (3.96)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200">
                          <a:effectLst/>
                        </a:rPr>
                        <a:t>3.32 (3.78)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200">
                          <a:effectLst/>
                        </a:rPr>
                        <a:t>3.65 (4.13)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200">
                          <a:effectLst/>
                        </a:rPr>
                        <a:t>3.33 (3.76)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extLst>
                  <a:ext uri="{0D108BD9-81ED-4DB2-BD59-A6C34878D82A}">
                    <a16:rowId xmlns:a16="http://schemas.microsoft.com/office/drawing/2014/main" val="382294098"/>
                  </a:ext>
                </a:extLst>
              </a:tr>
              <a:tr h="170507">
                <a:tc>
                  <a:txBody>
                    <a:bodyPr/>
                    <a:lstStyle/>
                    <a:p>
                      <a:pPr marL="0" marR="0">
                        <a:spcBef>
                          <a:spcPts val="0"/>
                        </a:spcBef>
                        <a:spcAft>
                          <a:spcPts val="0"/>
                        </a:spcAft>
                      </a:pPr>
                      <a:r>
                        <a:rPr lang="en-US" sz="1200">
                          <a:effectLst/>
                        </a:rPr>
                        <a:t>Control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200">
                          <a:effectLst/>
                        </a:rPr>
                        <a:t>3.84 (3.88)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200">
                          <a:effectLst/>
                        </a:rPr>
                        <a:t>3.37 (3.73)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200">
                          <a:effectLst/>
                        </a:rPr>
                        <a:t>3.62 (3.92)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200">
                          <a:effectLst/>
                        </a:rPr>
                        <a:t>3.46 (3.85)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extLst>
                  <a:ext uri="{0D108BD9-81ED-4DB2-BD59-A6C34878D82A}">
                    <a16:rowId xmlns:a16="http://schemas.microsoft.com/office/drawing/2014/main" val="675551213"/>
                  </a:ext>
                </a:extLst>
              </a:tr>
              <a:tr h="170507">
                <a:tc>
                  <a:txBody>
                    <a:bodyPr/>
                    <a:lstStyle/>
                    <a:p>
                      <a:pPr marL="0" marR="0">
                        <a:spcBef>
                          <a:spcPts val="0"/>
                        </a:spcBef>
                        <a:spcAft>
                          <a:spcPts val="0"/>
                        </a:spcAft>
                      </a:pPr>
                      <a:r>
                        <a:rPr lang="en-US" sz="1200">
                          <a:effectLst/>
                        </a:rPr>
                        <a:t>Intervention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200">
                          <a:effectLst/>
                        </a:rPr>
                        <a:t>3.82 (4.05)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200">
                          <a:effectLst/>
                        </a:rPr>
                        <a:t>3.26 (3.84)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200">
                          <a:effectLst/>
                        </a:rPr>
                        <a:t>3.67 (4.33)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200">
                          <a:effectLst/>
                        </a:rPr>
                        <a:t>3.20 (3.67)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extLst>
                  <a:ext uri="{0D108BD9-81ED-4DB2-BD59-A6C34878D82A}">
                    <a16:rowId xmlns:a16="http://schemas.microsoft.com/office/drawing/2014/main" val="4027788036"/>
                  </a:ext>
                </a:extLst>
              </a:tr>
              <a:tr h="170507">
                <a:tc>
                  <a:txBody>
                    <a:bodyPr/>
                    <a:lstStyle/>
                    <a:p>
                      <a:pPr marL="0" marR="0">
                        <a:spcBef>
                          <a:spcPts val="0"/>
                        </a:spcBef>
                        <a:spcAft>
                          <a:spcPts val="0"/>
                        </a:spcAft>
                      </a:pPr>
                      <a:r>
                        <a:rPr lang="en-US" sz="1200">
                          <a:effectLst/>
                        </a:rPr>
                        <a:t>Academic performance**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endParaRPr lang="en-US" sz="1200">
                        <a:effectLst/>
                        <a:latin typeface="Calibri" panose="020F0502020204030204" pitchFamily="34" charset="0"/>
                        <a:cs typeface="Times New Roman" panose="02020603050405020304" pitchFamily="18" charset="0"/>
                      </a:endParaRPr>
                    </a:p>
                  </a:txBody>
                  <a:tcPr marL="61383" marR="61383" marT="0" marB="0"/>
                </a:tc>
                <a:tc>
                  <a:txBody>
                    <a:bodyPr/>
                    <a:lstStyle/>
                    <a:p>
                      <a:endParaRPr lang="en-US" sz="1200">
                        <a:effectLst/>
                        <a:latin typeface="Calibri" panose="020F0502020204030204" pitchFamily="34" charset="0"/>
                        <a:cs typeface="Times New Roman" panose="02020603050405020304" pitchFamily="18" charset="0"/>
                      </a:endParaRPr>
                    </a:p>
                  </a:txBody>
                  <a:tcPr marL="61383" marR="61383" marT="0" marB="0"/>
                </a:tc>
                <a:tc>
                  <a:txBody>
                    <a:bodyPr/>
                    <a:lstStyle/>
                    <a:p>
                      <a:endParaRPr lang="en-US" sz="1200">
                        <a:effectLst/>
                        <a:latin typeface="Calibri" panose="020F0502020204030204" pitchFamily="34" charset="0"/>
                        <a:cs typeface="Times New Roman" panose="02020603050405020304" pitchFamily="18" charset="0"/>
                      </a:endParaRPr>
                    </a:p>
                  </a:txBody>
                  <a:tcPr marL="61383" marR="61383" marT="0" marB="0"/>
                </a:tc>
                <a:tc>
                  <a:txBody>
                    <a:bodyPr/>
                    <a:lstStyle/>
                    <a:p>
                      <a:endParaRPr lang="en-US" sz="1200" dirty="0">
                        <a:effectLst/>
                        <a:latin typeface="Calibri" panose="020F0502020204030204" pitchFamily="34" charset="0"/>
                        <a:cs typeface="Times New Roman" panose="02020603050405020304" pitchFamily="18" charset="0"/>
                      </a:endParaRPr>
                    </a:p>
                  </a:txBody>
                  <a:tcPr marL="61383" marR="61383" marT="0" marB="0"/>
                </a:tc>
                <a:extLst>
                  <a:ext uri="{0D108BD9-81ED-4DB2-BD59-A6C34878D82A}">
                    <a16:rowId xmlns:a16="http://schemas.microsoft.com/office/drawing/2014/main" val="542477154"/>
                  </a:ext>
                </a:extLst>
              </a:tr>
              <a:tr h="170507">
                <a:tc>
                  <a:txBody>
                    <a:bodyPr/>
                    <a:lstStyle/>
                    <a:p>
                      <a:pPr marL="0" marR="0">
                        <a:spcBef>
                          <a:spcPts val="0"/>
                        </a:spcBef>
                        <a:spcAft>
                          <a:spcPts val="0"/>
                        </a:spcAft>
                      </a:pPr>
                      <a:r>
                        <a:rPr lang="en-US" sz="1200">
                          <a:effectLst/>
                        </a:rPr>
                        <a:t>Total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200">
                          <a:effectLst/>
                        </a:rPr>
                        <a:t>3.18 (0.79)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200">
                          <a:effectLst/>
                        </a:rPr>
                        <a:t>3.25 (0.79)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200">
                          <a:effectLst/>
                        </a:rPr>
                        <a:t>3.20 (0.73)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200">
                          <a:effectLst/>
                        </a:rPr>
                        <a:t>3.21 (0.73)a</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extLst>
                  <a:ext uri="{0D108BD9-81ED-4DB2-BD59-A6C34878D82A}">
                    <a16:rowId xmlns:a16="http://schemas.microsoft.com/office/drawing/2014/main" val="1877748416"/>
                  </a:ext>
                </a:extLst>
              </a:tr>
              <a:tr h="170507">
                <a:tc>
                  <a:txBody>
                    <a:bodyPr/>
                    <a:lstStyle/>
                    <a:p>
                      <a:pPr marL="0" marR="0">
                        <a:spcBef>
                          <a:spcPts val="0"/>
                        </a:spcBef>
                        <a:spcAft>
                          <a:spcPts val="0"/>
                        </a:spcAft>
                      </a:pPr>
                      <a:r>
                        <a:rPr lang="en-US" sz="1200">
                          <a:effectLst/>
                        </a:rPr>
                        <a:t>Control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200">
                          <a:effectLst/>
                        </a:rPr>
                        <a:t>3.19 (0.78)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200">
                          <a:effectLst/>
                        </a:rPr>
                        <a:t>3.25 (0.79)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200">
                          <a:effectLst/>
                        </a:rPr>
                        <a:t>3.19 (0.74)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200">
                          <a:effectLst/>
                        </a:rPr>
                        <a:t>3.21 (0.72)b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extLst>
                  <a:ext uri="{0D108BD9-81ED-4DB2-BD59-A6C34878D82A}">
                    <a16:rowId xmlns:a16="http://schemas.microsoft.com/office/drawing/2014/main" val="337511513"/>
                  </a:ext>
                </a:extLst>
              </a:tr>
              <a:tr h="170507">
                <a:tc>
                  <a:txBody>
                    <a:bodyPr/>
                    <a:lstStyle/>
                    <a:p>
                      <a:pPr marL="0" marR="0">
                        <a:spcBef>
                          <a:spcPts val="0"/>
                        </a:spcBef>
                        <a:spcAft>
                          <a:spcPts val="0"/>
                        </a:spcAft>
                      </a:pPr>
                      <a:r>
                        <a:rPr lang="en-US" sz="1200">
                          <a:effectLst/>
                        </a:rPr>
                        <a:t>Intervention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200">
                          <a:effectLst/>
                        </a:rPr>
                        <a:t>3.18 (0.80)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200">
                          <a:effectLst/>
                        </a:rPr>
                        <a:t>3.25 (0.78)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200">
                          <a:effectLst/>
                        </a:rPr>
                        <a:t>3.21 (0.73)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tc>
                  <a:txBody>
                    <a:bodyPr/>
                    <a:lstStyle/>
                    <a:p>
                      <a:pPr marL="0" marR="0">
                        <a:spcBef>
                          <a:spcPts val="0"/>
                        </a:spcBef>
                        <a:spcAft>
                          <a:spcPts val="0"/>
                        </a:spcAft>
                      </a:pPr>
                      <a:r>
                        <a:rPr lang="en-US" sz="1200" dirty="0">
                          <a:effectLst/>
                        </a:rPr>
                        <a:t>3.21 (0.73)c</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383" marR="61383" marT="0" marB="0"/>
                </a:tc>
                <a:extLst>
                  <a:ext uri="{0D108BD9-81ED-4DB2-BD59-A6C34878D82A}">
                    <a16:rowId xmlns:a16="http://schemas.microsoft.com/office/drawing/2014/main" val="2062157092"/>
                  </a:ext>
                </a:extLst>
              </a:tr>
            </a:tbl>
          </a:graphicData>
        </a:graphic>
      </p:graphicFrame>
      <p:sp>
        <p:nvSpPr>
          <p:cNvPr id="3" name="TextBox 2">
            <a:extLst>
              <a:ext uri="{FF2B5EF4-FFF2-40B4-BE49-F238E27FC236}">
                <a16:creationId xmlns:a16="http://schemas.microsoft.com/office/drawing/2014/main" id="{1B9F14CE-4975-40A0-372E-516F88B52BA4}"/>
              </a:ext>
            </a:extLst>
          </p:cNvPr>
          <p:cNvSpPr txBox="1"/>
          <p:nvPr/>
        </p:nvSpPr>
        <p:spPr>
          <a:xfrm>
            <a:off x="838200" y="5501898"/>
            <a:ext cx="9609308" cy="830997"/>
          </a:xfrm>
          <a:prstGeom prst="rect">
            <a:avLst/>
          </a:prstGeom>
          <a:noFill/>
        </p:spPr>
        <p:txBody>
          <a:bodyPr wrap="square" rtlCol="0">
            <a:spAutoFit/>
          </a:bodyPr>
          <a:lstStyle/>
          <a:p>
            <a:r>
              <a:rPr lang="en-US" sz="1200" dirty="0"/>
              <a:t>**: alcohol related consequences were measured with the Short Inventory of Problems (SIP-2R). The minimum possible score is 0, the maximum is 45. The timeframe is the past 3 months.</a:t>
            </a:r>
          </a:p>
          <a:p>
            <a:r>
              <a:rPr lang="en-US" sz="1200" dirty="0"/>
              <a:t>***: Academic performance was measured on a 1 to 5 scale with the following question: “How do you rate your performance in comparison with your fellow students?” (with response options : Much worse, Worse, Similar, Better, Much better). </a:t>
            </a:r>
            <a:endParaRPr lang="fr-CH" sz="1200" dirty="0"/>
          </a:p>
        </p:txBody>
      </p:sp>
    </p:spTree>
    <p:extLst>
      <p:ext uri="{BB962C8B-B14F-4D97-AF65-F5344CB8AC3E}">
        <p14:creationId xmlns:p14="http://schemas.microsoft.com/office/powerpoint/2010/main" val="11908340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3FDF4-6E2F-5074-ACA0-00AF2A226F47}"/>
              </a:ext>
            </a:extLst>
          </p:cNvPr>
          <p:cNvSpPr>
            <a:spLocks noGrp="1"/>
          </p:cNvSpPr>
          <p:nvPr>
            <p:ph type="title"/>
          </p:nvPr>
        </p:nvSpPr>
        <p:spPr/>
        <p:txBody>
          <a:bodyPr/>
          <a:lstStyle/>
          <a:p>
            <a:r>
              <a:rPr lang="fr-CH" dirty="0" err="1"/>
              <a:t>Results</a:t>
            </a:r>
            <a:r>
              <a:rPr lang="fr-CH" dirty="0"/>
              <a:t>: flow</a:t>
            </a:r>
          </a:p>
        </p:txBody>
      </p:sp>
      <p:sp>
        <p:nvSpPr>
          <p:cNvPr id="4" name="Rectangle 3">
            <a:extLst>
              <a:ext uri="{FF2B5EF4-FFF2-40B4-BE49-F238E27FC236}">
                <a16:creationId xmlns:a16="http://schemas.microsoft.com/office/drawing/2014/main" id="{A7D95484-F762-2BCE-4E43-952C89E23217}"/>
              </a:ext>
            </a:extLst>
          </p:cNvPr>
          <p:cNvSpPr>
            <a:spLocks noChangeArrowheads="1"/>
          </p:cNvSpPr>
          <p:nvPr/>
        </p:nvSpPr>
        <p:spPr bwMode="auto">
          <a:xfrm>
            <a:off x="5020768" y="736985"/>
            <a:ext cx="3373306" cy="543554"/>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CH"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Screening </a:t>
            </a:r>
            <a:r>
              <a:rPr kumimoji="0" lang="fr-CH" altLang="en-US" sz="1400" b="0" i="0" u="none" strike="noStrike" cap="none" normalizeH="0" baseline="0" dirty="0" err="1">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completed</a:t>
            </a:r>
            <a:r>
              <a:rPr lang="fr-CH" altLang="en-US" sz="1400" dirty="0"/>
              <a:t> </a:t>
            </a:r>
            <a:r>
              <a:rPr kumimoji="0" lang="fr-CH"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N=3714</a:t>
            </a:r>
            <a:endParaRPr kumimoji="0" lang="fr-CH" altLang="en-US" sz="3200" b="0" i="0" u="none" strike="noStrike" cap="none" normalizeH="0" baseline="0" dirty="0">
              <a:ln>
                <a:noFill/>
              </a:ln>
              <a:solidFill>
                <a:schemeClr val="tx1"/>
              </a:solidFill>
              <a:effectLst/>
              <a:latin typeface="Arial" panose="020B0604020202020204" pitchFamily="34" charset="0"/>
            </a:endParaRPr>
          </a:p>
        </p:txBody>
      </p:sp>
      <p:sp>
        <p:nvSpPr>
          <p:cNvPr id="5" name="Rectangle 4">
            <a:extLst>
              <a:ext uri="{FF2B5EF4-FFF2-40B4-BE49-F238E27FC236}">
                <a16:creationId xmlns:a16="http://schemas.microsoft.com/office/drawing/2014/main" id="{2DAA42AD-8AA5-EDC1-89A3-24D84048137F}"/>
              </a:ext>
            </a:extLst>
          </p:cNvPr>
          <p:cNvSpPr>
            <a:spLocks noChangeArrowheads="1"/>
          </p:cNvSpPr>
          <p:nvPr/>
        </p:nvSpPr>
        <p:spPr bwMode="auto">
          <a:xfrm>
            <a:off x="5020768" y="2456574"/>
            <a:ext cx="3373306" cy="543553"/>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CH"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Eligible participants</a:t>
            </a:r>
            <a:r>
              <a:rPr lang="fr-CH" altLang="en-US" sz="1400" dirty="0"/>
              <a:t> </a:t>
            </a:r>
            <a:r>
              <a:rPr kumimoji="0" lang="fr-CH"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N=2364</a:t>
            </a:r>
            <a:endParaRPr kumimoji="0" lang="fr-CH" altLang="en-US" sz="3200" b="0" i="0" u="none" strike="noStrike" cap="none" normalizeH="0" baseline="0" dirty="0">
              <a:ln>
                <a:noFill/>
              </a:ln>
              <a:solidFill>
                <a:schemeClr val="tx1"/>
              </a:solidFill>
              <a:effectLst/>
              <a:latin typeface="Arial" panose="020B0604020202020204" pitchFamily="34" charset="0"/>
            </a:endParaRPr>
          </a:p>
        </p:txBody>
      </p:sp>
      <p:sp>
        <p:nvSpPr>
          <p:cNvPr id="6" name="Rectangle 5">
            <a:extLst>
              <a:ext uri="{FF2B5EF4-FFF2-40B4-BE49-F238E27FC236}">
                <a16:creationId xmlns:a16="http://schemas.microsoft.com/office/drawing/2014/main" id="{E662E50B-EB24-27F3-5AFB-8B736EF98037}"/>
              </a:ext>
            </a:extLst>
          </p:cNvPr>
          <p:cNvSpPr>
            <a:spLocks noChangeArrowheads="1"/>
          </p:cNvSpPr>
          <p:nvPr/>
        </p:nvSpPr>
        <p:spPr bwMode="auto">
          <a:xfrm>
            <a:off x="5020768" y="3157039"/>
            <a:ext cx="3373306" cy="543554"/>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CH"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Accepted participation, </a:t>
            </a:r>
            <a:r>
              <a:rPr kumimoji="0" lang="fr-CH" altLang="en-US" sz="1400" b="0" i="0" u="none" strike="noStrike" cap="none" normalizeH="0" baseline="0" dirty="0" err="1">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randomized</a:t>
            </a:r>
            <a:r>
              <a:rPr lang="fr-CH" altLang="en-US" sz="1400" dirty="0"/>
              <a:t> </a:t>
            </a:r>
            <a:r>
              <a:rPr kumimoji="0" lang="fr-CH"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N=1770</a:t>
            </a:r>
            <a:endParaRPr kumimoji="0" lang="fr-CH" altLang="en-US" sz="3200" b="0" i="0" u="none" strike="noStrike" cap="none" normalizeH="0" baseline="0" dirty="0">
              <a:ln>
                <a:noFill/>
              </a:ln>
              <a:solidFill>
                <a:schemeClr val="tx1"/>
              </a:solidFill>
              <a:effectLst/>
              <a:latin typeface="Arial" panose="020B0604020202020204" pitchFamily="34" charset="0"/>
            </a:endParaRPr>
          </a:p>
        </p:txBody>
      </p:sp>
      <p:sp>
        <p:nvSpPr>
          <p:cNvPr id="7" name="Rectangle 6">
            <a:extLst>
              <a:ext uri="{FF2B5EF4-FFF2-40B4-BE49-F238E27FC236}">
                <a16:creationId xmlns:a16="http://schemas.microsoft.com/office/drawing/2014/main" id="{852AB248-9D19-D769-4489-E69954BC99D2}"/>
              </a:ext>
            </a:extLst>
          </p:cNvPr>
          <p:cNvSpPr>
            <a:spLocks noChangeArrowheads="1"/>
          </p:cNvSpPr>
          <p:nvPr/>
        </p:nvSpPr>
        <p:spPr bwMode="auto">
          <a:xfrm>
            <a:off x="2442951" y="3976520"/>
            <a:ext cx="3978461" cy="543554"/>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Intervention group</a:t>
            </a:r>
            <a:r>
              <a:rPr lang="en-US" altLang="en-US" sz="1400" dirty="0"/>
              <a:t> </a:t>
            </a:r>
            <a:r>
              <a:rPr kumimoji="0" lang="en-US"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N=884</a:t>
            </a:r>
            <a:endParaRPr kumimoji="0" lang="en-US" altLang="en-US" sz="14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(app downloaded n=738, 83%)</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
        <p:nvSpPr>
          <p:cNvPr id="8" name="Rectangle 7">
            <a:extLst>
              <a:ext uri="{FF2B5EF4-FFF2-40B4-BE49-F238E27FC236}">
                <a16:creationId xmlns:a16="http://schemas.microsoft.com/office/drawing/2014/main" id="{769BFA02-9EDB-5732-FDC3-C8A7EC53FBAA}"/>
              </a:ext>
            </a:extLst>
          </p:cNvPr>
          <p:cNvSpPr>
            <a:spLocks noChangeArrowheads="1"/>
          </p:cNvSpPr>
          <p:nvPr/>
        </p:nvSpPr>
        <p:spPr bwMode="auto">
          <a:xfrm>
            <a:off x="6967042" y="3976520"/>
            <a:ext cx="3978461" cy="543554"/>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Control group</a:t>
            </a:r>
            <a:r>
              <a:rPr lang="en-US" altLang="en-US" sz="1400" dirty="0"/>
              <a:t> </a:t>
            </a:r>
            <a:r>
              <a:rPr kumimoji="0" lang="en-US"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N=886</a:t>
            </a:r>
            <a:endParaRPr kumimoji="0" lang="en-US" altLang="en-US" sz="14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(control procedure completed n=846, 95%)</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
        <p:nvSpPr>
          <p:cNvPr id="9" name="Rectangle 8">
            <a:extLst>
              <a:ext uri="{FF2B5EF4-FFF2-40B4-BE49-F238E27FC236}">
                <a16:creationId xmlns:a16="http://schemas.microsoft.com/office/drawing/2014/main" id="{C5FB37AF-FE12-92DD-FD34-80A88794A1E4}"/>
              </a:ext>
            </a:extLst>
          </p:cNvPr>
          <p:cNvSpPr>
            <a:spLocks noChangeArrowheads="1"/>
          </p:cNvSpPr>
          <p:nvPr/>
        </p:nvSpPr>
        <p:spPr bwMode="auto">
          <a:xfrm>
            <a:off x="2442951" y="4643317"/>
            <a:ext cx="3978461" cy="543554"/>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 months assessment completed</a:t>
            </a:r>
            <a:r>
              <a:rPr lang="en-US" altLang="en-US" sz="1400" dirty="0"/>
              <a:t> </a:t>
            </a:r>
            <a:r>
              <a:rPr kumimoji="0" lang="en-US"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N=846, 96% </a:t>
            </a:r>
            <a:endParaRPr kumimoji="0" lang="en-US" altLang="en-US" sz="14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Included in analyses N=884</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
        <p:nvSpPr>
          <p:cNvPr id="10" name="Rectangle 9">
            <a:extLst>
              <a:ext uri="{FF2B5EF4-FFF2-40B4-BE49-F238E27FC236}">
                <a16:creationId xmlns:a16="http://schemas.microsoft.com/office/drawing/2014/main" id="{B0FD47A3-91D0-3F6E-AD8C-AA07C0BA07B4}"/>
              </a:ext>
            </a:extLst>
          </p:cNvPr>
          <p:cNvSpPr>
            <a:spLocks noChangeArrowheads="1"/>
          </p:cNvSpPr>
          <p:nvPr/>
        </p:nvSpPr>
        <p:spPr bwMode="auto">
          <a:xfrm>
            <a:off x="6967042" y="4643317"/>
            <a:ext cx="3978461" cy="543554"/>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 months assessment completed</a:t>
            </a:r>
            <a:r>
              <a:rPr lang="en-US" altLang="en-US" sz="1400" dirty="0"/>
              <a:t> </a:t>
            </a:r>
            <a:r>
              <a:rPr kumimoji="0" lang="en-US"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N=860, 97%</a:t>
            </a:r>
            <a:endParaRPr kumimoji="0" lang="en-US" altLang="en-US" sz="14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Included in analyses N=886</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
        <p:nvSpPr>
          <p:cNvPr id="11" name="Rectangle 10">
            <a:extLst>
              <a:ext uri="{FF2B5EF4-FFF2-40B4-BE49-F238E27FC236}">
                <a16:creationId xmlns:a16="http://schemas.microsoft.com/office/drawing/2014/main" id="{F60734FA-7EF4-6379-7281-E16F8D5EF944}"/>
              </a:ext>
            </a:extLst>
          </p:cNvPr>
          <p:cNvSpPr>
            <a:spLocks noChangeArrowheads="1"/>
          </p:cNvSpPr>
          <p:nvPr/>
        </p:nvSpPr>
        <p:spPr bwMode="auto">
          <a:xfrm>
            <a:off x="2442951" y="5323762"/>
            <a:ext cx="3978461" cy="543554"/>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 months assessment completed</a:t>
            </a:r>
            <a:r>
              <a:rPr lang="en-US" altLang="en-US" sz="1400" dirty="0"/>
              <a:t> </a:t>
            </a:r>
            <a:r>
              <a:rPr kumimoji="0" lang="en-US"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N=846, 96%</a:t>
            </a:r>
            <a:endParaRPr kumimoji="0" lang="en-US" altLang="en-US" sz="14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Included in analyses N=884</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
        <p:nvSpPr>
          <p:cNvPr id="12" name="Rectangle 11">
            <a:extLst>
              <a:ext uri="{FF2B5EF4-FFF2-40B4-BE49-F238E27FC236}">
                <a16:creationId xmlns:a16="http://schemas.microsoft.com/office/drawing/2014/main" id="{FA1136E7-EC68-D249-825A-6D6CCE10AD67}"/>
              </a:ext>
            </a:extLst>
          </p:cNvPr>
          <p:cNvSpPr>
            <a:spLocks noChangeArrowheads="1"/>
          </p:cNvSpPr>
          <p:nvPr/>
        </p:nvSpPr>
        <p:spPr bwMode="auto">
          <a:xfrm>
            <a:off x="6967042" y="5323762"/>
            <a:ext cx="3978461" cy="543554"/>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 months assessment completed</a:t>
            </a:r>
            <a:r>
              <a:rPr lang="en-US" altLang="en-US" sz="1400" dirty="0"/>
              <a:t> </a:t>
            </a:r>
            <a:r>
              <a:rPr kumimoji="0" lang="en-US"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N=851, 96%</a:t>
            </a:r>
            <a:endParaRPr kumimoji="0" lang="en-US" altLang="en-US" sz="14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Included in analyses N=886</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
        <p:nvSpPr>
          <p:cNvPr id="13" name="Rectangle 12">
            <a:extLst>
              <a:ext uri="{FF2B5EF4-FFF2-40B4-BE49-F238E27FC236}">
                <a16:creationId xmlns:a16="http://schemas.microsoft.com/office/drawing/2014/main" id="{E6A001D5-6D37-841E-7C47-F7464CCC3AC5}"/>
              </a:ext>
            </a:extLst>
          </p:cNvPr>
          <p:cNvSpPr>
            <a:spLocks noChangeArrowheads="1"/>
          </p:cNvSpPr>
          <p:nvPr/>
        </p:nvSpPr>
        <p:spPr bwMode="auto">
          <a:xfrm>
            <a:off x="2442951" y="6007381"/>
            <a:ext cx="3978461" cy="543554"/>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12 months assessment completed</a:t>
            </a:r>
            <a:r>
              <a:rPr lang="en-US" altLang="en-US" sz="1400" dirty="0"/>
              <a:t> </a:t>
            </a:r>
            <a:r>
              <a:rPr kumimoji="0" lang="en-US"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N=827, 94%</a:t>
            </a:r>
            <a:endParaRPr kumimoji="0" lang="en-US" altLang="en-US" sz="14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Included in analyses N=884</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
        <p:nvSpPr>
          <p:cNvPr id="14" name="Rectangle 13">
            <a:extLst>
              <a:ext uri="{FF2B5EF4-FFF2-40B4-BE49-F238E27FC236}">
                <a16:creationId xmlns:a16="http://schemas.microsoft.com/office/drawing/2014/main" id="{4B7E6AA8-52C3-4ED1-91AE-32DD23B9A3BA}"/>
              </a:ext>
            </a:extLst>
          </p:cNvPr>
          <p:cNvSpPr>
            <a:spLocks noChangeArrowheads="1"/>
          </p:cNvSpPr>
          <p:nvPr/>
        </p:nvSpPr>
        <p:spPr bwMode="auto">
          <a:xfrm>
            <a:off x="6967042" y="6007381"/>
            <a:ext cx="3978461" cy="543554"/>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12 months assessment completed</a:t>
            </a:r>
            <a:r>
              <a:rPr lang="en-US" altLang="en-US" sz="1400" dirty="0"/>
              <a:t> </a:t>
            </a:r>
            <a:r>
              <a:rPr kumimoji="0" lang="en-US"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N=833, 94%</a:t>
            </a:r>
            <a:endParaRPr kumimoji="0" lang="en-US" altLang="en-US" sz="14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Included in analyses N=886</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
        <p:nvSpPr>
          <p:cNvPr id="15" name="Rectangle 14">
            <a:extLst>
              <a:ext uri="{FF2B5EF4-FFF2-40B4-BE49-F238E27FC236}">
                <a16:creationId xmlns:a16="http://schemas.microsoft.com/office/drawing/2014/main" id="{68D17668-294D-5AE8-C147-C7F884609705}"/>
              </a:ext>
            </a:extLst>
          </p:cNvPr>
          <p:cNvSpPr>
            <a:spLocks noChangeArrowheads="1"/>
          </p:cNvSpPr>
          <p:nvPr/>
        </p:nvSpPr>
        <p:spPr bwMode="auto">
          <a:xfrm>
            <a:off x="5020768" y="1435816"/>
            <a:ext cx="3373306" cy="543554"/>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CH" altLang="en-US" sz="1400" b="0" i="0" u="none" strike="noStrike" cap="none" normalizeH="0" baseline="0" dirty="0" err="1">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Unhealthy</a:t>
            </a:r>
            <a:r>
              <a:rPr kumimoji="0" lang="fr-CH"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fr-CH" altLang="en-US" sz="1400" b="0" i="0" u="none" strike="noStrike" cap="none" normalizeH="0" baseline="0" dirty="0" err="1">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alcohol</a:t>
            </a:r>
            <a:r>
              <a:rPr kumimoji="0" lang="fr-CH"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use</a:t>
            </a:r>
            <a:r>
              <a:rPr lang="fr-CH" altLang="en-US" sz="1400" dirty="0"/>
              <a:t> </a:t>
            </a:r>
            <a:r>
              <a:rPr kumimoji="0" lang="fr-CH" altLang="en-US" sz="1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N=2694</a:t>
            </a:r>
            <a:endParaRPr kumimoji="0" lang="fr-CH" altLang="en-US" sz="3200" b="0" i="0" u="none" strike="noStrike" cap="none" normalizeH="0" baseline="0" dirty="0">
              <a:ln>
                <a:noFill/>
              </a:ln>
              <a:solidFill>
                <a:schemeClr val="tx1"/>
              </a:solidFill>
              <a:effectLst/>
              <a:latin typeface="Arial" panose="020B0604020202020204" pitchFamily="34" charset="0"/>
            </a:endParaRPr>
          </a:p>
        </p:txBody>
      </p:sp>
      <p:sp>
        <p:nvSpPr>
          <p:cNvPr id="16" name="Rectangle 15">
            <a:extLst>
              <a:ext uri="{FF2B5EF4-FFF2-40B4-BE49-F238E27FC236}">
                <a16:creationId xmlns:a16="http://schemas.microsoft.com/office/drawing/2014/main" id="{DAB46DF1-8EB0-5809-6804-62DAD5FC8AC1}"/>
              </a:ext>
            </a:extLst>
          </p:cNvPr>
          <p:cNvSpPr>
            <a:spLocks noChangeArrowheads="1"/>
          </p:cNvSpPr>
          <p:nvPr/>
        </p:nvSpPr>
        <p:spPr bwMode="auto">
          <a:xfrm>
            <a:off x="8843738" y="1499106"/>
            <a:ext cx="1386080" cy="1473667"/>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Ineligible:</a:t>
            </a:r>
            <a:endParaRPr kumimoji="0" lang="en-US" altLang="en-US" sz="1400" b="0" i="0" u="none" strike="noStrike" cap="none" normalizeH="0" baseline="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No smartphone: N=42</a:t>
            </a:r>
            <a:endParaRPr kumimoji="0" lang="en-US" altLang="en-US" sz="1400" b="0" i="0" u="none" strike="noStrike" cap="none" normalizeH="0" baseline="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Not willing to complete assessments: N=288</a:t>
            </a:r>
            <a:endParaRPr kumimoji="0" lang="en-US" altLang="en-US" sz="3200" b="0" i="0" u="none" strike="noStrike" cap="none" normalizeH="0" baseline="0">
              <a:ln>
                <a:noFill/>
              </a:ln>
              <a:solidFill>
                <a:schemeClr val="tx1"/>
              </a:solidFill>
              <a:effectLst/>
              <a:latin typeface="Arial" panose="020B0604020202020204" pitchFamily="34" charset="0"/>
            </a:endParaRPr>
          </a:p>
        </p:txBody>
      </p:sp>
      <p:cxnSp>
        <p:nvCxnSpPr>
          <p:cNvPr id="45" name="Straight Arrow Connector 44">
            <a:extLst>
              <a:ext uri="{FF2B5EF4-FFF2-40B4-BE49-F238E27FC236}">
                <a16:creationId xmlns:a16="http://schemas.microsoft.com/office/drawing/2014/main" id="{A8425F8A-2455-744A-5A38-7053DF8E47D0}"/>
              </a:ext>
            </a:extLst>
          </p:cNvPr>
          <p:cNvCxnSpPr>
            <a:stCxn id="4" idx="2"/>
            <a:endCxn id="15" idx="0"/>
          </p:cNvCxnSpPr>
          <p:nvPr/>
        </p:nvCxnSpPr>
        <p:spPr>
          <a:xfrm>
            <a:off x="6707421" y="1280539"/>
            <a:ext cx="0" cy="1552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a:extLst>
              <a:ext uri="{FF2B5EF4-FFF2-40B4-BE49-F238E27FC236}">
                <a16:creationId xmlns:a16="http://schemas.microsoft.com/office/drawing/2014/main" id="{A80817AF-E02F-1E47-F803-80DB92DF8F46}"/>
              </a:ext>
            </a:extLst>
          </p:cNvPr>
          <p:cNvCxnSpPr>
            <a:stCxn id="15" idx="2"/>
            <a:endCxn id="5" idx="0"/>
          </p:cNvCxnSpPr>
          <p:nvPr/>
        </p:nvCxnSpPr>
        <p:spPr>
          <a:xfrm>
            <a:off x="6707421" y="1979370"/>
            <a:ext cx="0" cy="4772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3CAD4705-F174-3D51-49D3-EE797DE6301F}"/>
              </a:ext>
            </a:extLst>
          </p:cNvPr>
          <p:cNvCxnSpPr>
            <a:stCxn id="5" idx="2"/>
            <a:endCxn id="6" idx="0"/>
          </p:cNvCxnSpPr>
          <p:nvPr/>
        </p:nvCxnSpPr>
        <p:spPr>
          <a:xfrm>
            <a:off x="6707421" y="3000127"/>
            <a:ext cx="0" cy="1569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0363CF07-E72A-B318-C66C-586E59DBC7C8}"/>
              </a:ext>
            </a:extLst>
          </p:cNvPr>
          <p:cNvCxnSpPr>
            <a:cxnSpLocks/>
            <a:stCxn id="6" idx="2"/>
            <a:endCxn id="7" idx="0"/>
          </p:cNvCxnSpPr>
          <p:nvPr/>
        </p:nvCxnSpPr>
        <p:spPr>
          <a:xfrm flipH="1">
            <a:off x="4432182" y="3700593"/>
            <a:ext cx="2275239" cy="2759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781AC7E0-8BA3-8D10-8D1E-E996BBAB45C3}"/>
              </a:ext>
            </a:extLst>
          </p:cNvPr>
          <p:cNvCxnSpPr>
            <a:cxnSpLocks/>
            <a:stCxn id="6" idx="2"/>
            <a:endCxn id="8" idx="0"/>
          </p:cNvCxnSpPr>
          <p:nvPr/>
        </p:nvCxnSpPr>
        <p:spPr>
          <a:xfrm>
            <a:off x="6707421" y="3700593"/>
            <a:ext cx="2248852" cy="2759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AE98A7D1-2BCD-F46F-D205-8E9F4412A03C}"/>
              </a:ext>
            </a:extLst>
          </p:cNvPr>
          <p:cNvCxnSpPr>
            <a:stCxn id="7" idx="2"/>
            <a:endCxn id="9" idx="0"/>
          </p:cNvCxnSpPr>
          <p:nvPr/>
        </p:nvCxnSpPr>
        <p:spPr>
          <a:xfrm>
            <a:off x="4432182" y="4520074"/>
            <a:ext cx="0" cy="1232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6E1F8D1B-33AC-256A-49C2-97B0EB474967}"/>
              </a:ext>
            </a:extLst>
          </p:cNvPr>
          <p:cNvCxnSpPr>
            <a:stCxn id="8" idx="2"/>
            <a:endCxn id="10" idx="0"/>
          </p:cNvCxnSpPr>
          <p:nvPr/>
        </p:nvCxnSpPr>
        <p:spPr>
          <a:xfrm>
            <a:off x="8956273" y="4520074"/>
            <a:ext cx="0" cy="1232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AB174CA5-CEB5-983A-7E49-9BF0764DA9D7}"/>
              </a:ext>
            </a:extLst>
          </p:cNvPr>
          <p:cNvCxnSpPr>
            <a:stCxn id="9" idx="2"/>
            <a:endCxn id="11" idx="0"/>
          </p:cNvCxnSpPr>
          <p:nvPr/>
        </p:nvCxnSpPr>
        <p:spPr>
          <a:xfrm>
            <a:off x="4432182" y="5186871"/>
            <a:ext cx="0" cy="1368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5FFD482C-6EE9-4608-AA61-5A3B3A2317AE}"/>
              </a:ext>
            </a:extLst>
          </p:cNvPr>
          <p:cNvCxnSpPr>
            <a:stCxn id="10" idx="2"/>
            <a:endCxn id="12" idx="0"/>
          </p:cNvCxnSpPr>
          <p:nvPr/>
        </p:nvCxnSpPr>
        <p:spPr>
          <a:xfrm>
            <a:off x="8956273" y="5186871"/>
            <a:ext cx="0" cy="1368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F509722C-6A46-B698-0554-E7FB3BD02D5B}"/>
              </a:ext>
            </a:extLst>
          </p:cNvPr>
          <p:cNvCxnSpPr>
            <a:stCxn id="11" idx="2"/>
            <a:endCxn id="13" idx="0"/>
          </p:cNvCxnSpPr>
          <p:nvPr/>
        </p:nvCxnSpPr>
        <p:spPr>
          <a:xfrm>
            <a:off x="4432182" y="5867316"/>
            <a:ext cx="0" cy="1400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E2500E31-6314-CCB5-FA4C-E903BFC6E513}"/>
              </a:ext>
            </a:extLst>
          </p:cNvPr>
          <p:cNvCxnSpPr>
            <a:stCxn id="12" idx="2"/>
            <a:endCxn id="14" idx="0"/>
          </p:cNvCxnSpPr>
          <p:nvPr/>
        </p:nvCxnSpPr>
        <p:spPr>
          <a:xfrm>
            <a:off x="8956273" y="5867316"/>
            <a:ext cx="0" cy="1400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72905232-3C63-5A0A-5C9C-DA936656FF45}"/>
              </a:ext>
            </a:extLst>
          </p:cNvPr>
          <p:cNvCxnSpPr>
            <a:cxnSpLocks/>
            <a:endCxn id="16" idx="1"/>
          </p:cNvCxnSpPr>
          <p:nvPr/>
        </p:nvCxnSpPr>
        <p:spPr>
          <a:xfrm>
            <a:off x="6707421" y="2235940"/>
            <a:ext cx="213631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03374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71E9FA-5893-B65A-B40D-B970ED89D0B5}"/>
              </a:ext>
            </a:extLst>
          </p:cNvPr>
          <p:cNvSpPr>
            <a:spLocks noGrp="1"/>
          </p:cNvSpPr>
          <p:nvPr>
            <p:ph type="title"/>
          </p:nvPr>
        </p:nvSpPr>
        <p:spPr/>
        <p:txBody>
          <a:bodyPr/>
          <a:lstStyle/>
          <a:p>
            <a:r>
              <a:rPr lang="en-US" b="1" dirty="0"/>
              <a:t>assessment of intervention efficacy, per-protocol analysis</a:t>
            </a:r>
            <a:endParaRPr lang="fr-CH" dirty="0"/>
          </a:p>
        </p:txBody>
      </p:sp>
      <p:graphicFrame>
        <p:nvGraphicFramePr>
          <p:cNvPr id="4" name="Content Placeholder 3">
            <a:extLst>
              <a:ext uri="{FF2B5EF4-FFF2-40B4-BE49-F238E27FC236}">
                <a16:creationId xmlns:a16="http://schemas.microsoft.com/office/drawing/2014/main" id="{41DD61B6-439B-A9FE-A00E-079B4E5A243A}"/>
              </a:ext>
            </a:extLst>
          </p:cNvPr>
          <p:cNvGraphicFramePr>
            <a:graphicFrameLocks noGrp="1"/>
          </p:cNvGraphicFramePr>
          <p:nvPr>
            <p:ph idx="1"/>
            <p:extLst>
              <p:ext uri="{D42A27DB-BD31-4B8C-83A1-F6EECF244321}">
                <p14:modId xmlns:p14="http://schemas.microsoft.com/office/powerpoint/2010/main" val="3474967873"/>
              </p:ext>
            </p:extLst>
          </p:nvPr>
        </p:nvGraphicFramePr>
        <p:xfrm>
          <a:off x="838199" y="1828799"/>
          <a:ext cx="10515599" cy="4091556"/>
        </p:xfrm>
        <a:graphic>
          <a:graphicData uri="http://schemas.openxmlformats.org/drawingml/2006/table">
            <a:tbl>
              <a:tblPr firstRow="1" firstCol="1" bandRow="1">
                <a:tableStyleId>{5C22544A-7EE6-4342-B048-85BDC9FD1C3A}</a:tableStyleId>
              </a:tblPr>
              <a:tblGrid>
                <a:gridCol w="1721175">
                  <a:extLst>
                    <a:ext uri="{9D8B030D-6E8A-4147-A177-3AD203B41FA5}">
                      <a16:colId xmlns:a16="http://schemas.microsoft.com/office/drawing/2014/main" val="4226926733"/>
                    </a:ext>
                  </a:extLst>
                </a:gridCol>
                <a:gridCol w="563543">
                  <a:extLst>
                    <a:ext uri="{9D8B030D-6E8A-4147-A177-3AD203B41FA5}">
                      <a16:colId xmlns:a16="http://schemas.microsoft.com/office/drawing/2014/main" val="962557072"/>
                    </a:ext>
                  </a:extLst>
                </a:gridCol>
                <a:gridCol w="1150258">
                  <a:extLst>
                    <a:ext uri="{9D8B030D-6E8A-4147-A177-3AD203B41FA5}">
                      <a16:colId xmlns:a16="http://schemas.microsoft.com/office/drawing/2014/main" val="1611839542"/>
                    </a:ext>
                  </a:extLst>
                </a:gridCol>
                <a:gridCol w="620423">
                  <a:extLst>
                    <a:ext uri="{9D8B030D-6E8A-4147-A177-3AD203B41FA5}">
                      <a16:colId xmlns:a16="http://schemas.microsoft.com/office/drawing/2014/main" val="704676390"/>
                    </a:ext>
                  </a:extLst>
                </a:gridCol>
                <a:gridCol w="1151313">
                  <a:extLst>
                    <a:ext uri="{9D8B030D-6E8A-4147-A177-3AD203B41FA5}">
                      <a16:colId xmlns:a16="http://schemas.microsoft.com/office/drawing/2014/main" val="220472597"/>
                    </a:ext>
                  </a:extLst>
                </a:gridCol>
                <a:gridCol w="620423">
                  <a:extLst>
                    <a:ext uri="{9D8B030D-6E8A-4147-A177-3AD203B41FA5}">
                      <a16:colId xmlns:a16="http://schemas.microsoft.com/office/drawing/2014/main" val="198467518"/>
                    </a:ext>
                  </a:extLst>
                </a:gridCol>
                <a:gridCol w="1151313">
                  <a:extLst>
                    <a:ext uri="{9D8B030D-6E8A-4147-A177-3AD203B41FA5}">
                      <a16:colId xmlns:a16="http://schemas.microsoft.com/office/drawing/2014/main" val="1602236432"/>
                    </a:ext>
                  </a:extLst>
                </a:gridCol>
                <a:gridCol w="620423">
                  <a:extLst>
                    <a:ext uri="{9D8B030D-6E8A-4147-A177-3AD203B41FA5}">
                      <a16:colId xmlns:a16="http://schemas.microsoft.com/office/drawing/2014/main" val="2337474177"/>
                    </a:ext>
                  </a:extLst>
                </a:gridCol>
                <a:gridCol w="1227154">
                  <a:extLst>
                    <a:ext uri="{9D8B030D-6E8A-4147-A177-3AD203B41FA5}">
                      <a16:colId xmlns:a16="http://schemas.microsoft.com/office/drawing/2014/main" val="668271376"/>
                    </a:ext>
                  </a:extLst>
                </a:gridCol>
                <a:gridCol w="563543">
                  <a:extLst>
                    <a:ext uri="{9D8B030D-6E8A-4147-A177-3AD203B41FA5}">
                      <a16:colId xmlns:a16="http://schemas.microsoft.com/office/drawing/2014/main" val="3494644870"/>
                    </a:ext>
                  </a:extLst>
                </a:gridCol>
                <a:gridCol w="1126031">
                  <a:extLst>
                    <a:ext uri="{9D8B030D-6E8A-4147-A177-3AD203B41FA5}">
                      <a16:colId xmlns:a16="http://schemas.microsoft.com/office/drawing/2014/main" val="690886650"/>
                    </a:ext>
                  </a:extLst>
                </a:gridCol>
              </a:tblGrid>
              <a:tr h="414116">
                <a:tc>
                  <a:txBody>
                    <a:bodyPr/>
                    <a:lstStyle/>
                    <a:p>
                      <a:pPr marL="0" marR="0">
                        <a:spcBef>
                          <a:spcPts val="0"/>
                        </a:spcBef>
                        <a:spcAft>
                          <a:spcPts val="0"/>
                        </a:spcAft>
                      </a:pPr>
                      <a:r>
                        <a:rPr lang="en-US" sz="11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marL="0" marR="0">
                        <a:spcBef>
                          <a:spcPts val="0"/>
                        </a:spcBef>
                        <a:spcAft>
                          <a:spcPts val="0"/>
                        </a:spcAft>
                      </a:pPr>
                      <a:r>
                        <a:rPr lang="en-US" sz="1100">
                          <a:effectLst/>
                        </a:rPr>
                        <a:t>Standard drinks per week</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fr-CH"/>
                    </a:p>
                  </a:txBody>
                  <a:tcPr/>
                </a:tc>
                <a:tc gridSpan="2">
                  <a:txBody>
                    <a:bodyPr/>
                    <a:lstStyle/>
                    <a:p>
                      <a:pPr marL="0" marR="0">
                        <a:spcBef>
                          <a:spcPts val="0"/>
                        </a:spcBef>
                        <a:spcAft>
                          <a:spcPts val="0"/>
                        </a:spcAft>
                      </a:pPr>
                      <a:r>
                        <a:rPr lang="en-US" sz="1100">
                          <a:effectLst/>
                        </a:rPr>
                        <a:t>heavy drinking days, past 30 days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fr-CH"/>
                    </a:p>
                  </a:txBody>
                  <a:tcPr/>
                </a:tc>
                <a:tc gridSpan="2">
                  <a:txBody>
                    <a:bodyPr/>
                    <a:lstStyle/>
                    <a:p>
                      <a:pPr marL="0" marR="0">
                        <a:spcBef>
                          <a:spcPts val="0"/>
                        </a:spcBef>
                        <a:spcAft>
                          <a:spcPts val="0"/>
                        </a:spcAft>
                      </a:pPr>
                      <a:r>
                        <a:rPr lang="en-US" sz="1100">
                          <a:effectLst/>
                        </a:rPr>
                        <a:t>Maximum number of drinks, past 30 days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fr-CH"/>
                    </a:p>
                  </a:txBody>
                  <a:tcPr/>
                </a:tc>
                <a:tc gridSpan="2">
                  <a:txBody>
                    <a:bodyPr/>
                    <a:lstStyle/>
                    <a:p>
                      <a:pPr marL="0" marR="0">
                        <a:spcBef>
                          <a:spcPts val="0"/>
                        </a:spcBef>
                        <a:spcAft>
                          <a:spcPts val="0"/>
                        </a:spcAft>
                      </a:pPr>
                      <a:r>
                        <a:rPr lang="en-US" sz="1100">
                          <a:effectLst/>
                        </a:rPr>
                        <a:t>Alcohol-related consequences*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fr-CH"/>
                    </a:p>
                  </a:txBody>
                  <a:tcPr/>
                </a:tc>
                <a:tc gridSpan="2">
                  <a:txBody>
                    <a:bodyPr/>
                    <a:lstStyle/>
                    <a:p>
                      <a:pPr marL="0" marR="0">
                        <a:spcBef>
                          <a:spcPts val="0"/>
                        </a:spcBef>
                        <a:spcAft>
                          <a:spcPts val="0"/>
                        </a:spcAft>
                      </a:pPr>
                      <a:r>
                        <a:rPr lang="en-US" sz="1100">
                          <a:effectLst/>
                        </a:rPr>
                        <a:t>Academic performance**</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fr-CH"/>
                    </a:p>
                  </a:txBody>
                  <a:tcPr/>
                </a:tc>
                <a:extLst>
                  <a:ext uri="{0D108BD9-81ED-4DB2-BD59-A6C34878D82A}">
                    <a16:rowId xmlns:a16="http://schemas.microsoft.com/office/drawing/2014/main" val="1886509865"/>
                  </a:ext>
                </a:extLst>
              </a:tr>
              <a:tr h="321372">
                <a:tc>
                  <a:txBody>
                    <a:bodyPr/>
                    <a:lstStyle/>
                    <a:p>
                      <a:pPr marL="0" marR="0">
                        <a:spcBef>
                          <a:spcPts val="0"/>
                        </a:spcBef>
                        <a:spcAft>
                          <a:spcPts val="0"/>
                        </a:spcAft>
                      </a:pPr>
                      <a:r>
                        <a:rPr lang="en-US" sz="11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IRR</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95% CI</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IRR</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95% CI</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IRR</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95% CI</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IRR</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95% CI</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b</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95% CI</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32352712"/>
                  </a:ext>
                </a:extLst>
              </a:tr>
              <a:tr h="414116">
                <a:tc>
                  <a:txBody>
                    <a:bodyPr/>
                    <a:lstStyle/>
                    <a:p>
                      <a:pPr marL="0" marR="0">
                        <a:spcBef>
                          <a:spcPts val="0"/>
                        </a:spcBef>
                        <a:spcAft>
                          <a:spcPts val="0"/>
                        </a:spcAft>
                      </a:pPr>
                      <a:r>
                        <a:rPr lang="en-US" sz="1100">
                          <a:effectLst/>
                        </a:rPr>
                        <a:t>Intervention (ref. control)</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1.04</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0.95, 1.13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1.02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0.91, 1.13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1.00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0.94, 1.05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0.96</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0.86, 1.08</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-0.01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-0.08, 0.07</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29845811"/>
                  </a:ext>
                </a:extLst>
              </a:tr>
              <a:tr h="321372">
                <a:tc>
                  <a:txBody>
                    <a:bodyPr/>
                    <a:lstStyle/>
                    <a:p>
                      <a:pPr marL="0" marR="0">
                        <a:spcBef>
                          <a:spcPts val="0"/>
                        </a:spcBef>
                        <a:spcAft>
                          <a:spcPts val="0"/>
                        </a:spcAft>
                      </a:pPr>
                      <a:r>
                        <a:rPr lang="en-US" sz="1100">
                          <a:effectLst/>
                        </a:rPr>
                        <a:t>Time (ref. baseline)</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en-US" sz="20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20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20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20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20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20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20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20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20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n-US" sz="200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28282995"/>
                  </a:ext>
                </a:extLst>
              </a:tr>
              <a:tr h="321372">
                <a:tc>
                  <a:txBody>
                    <a:bodyPr/>
                    <a:lstStyle/>
                    <a:p>
                      <a:pPr marL="0" marR="0">
                        <a:spcBef>
                          <a:spcPts val="0"/>
                        </a:spcBef>
                        <a:spcAft>
                          <a:spcPts val="0"/>
                        </a:spcAft>
                      </a:pPr>
                      <a:r>
                        <a:rPr lang="en-US" sz="1100">
                          <a:effectLst/>
                        </a:rPr>
                        <a:t>3 months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1.26</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1.19, 1.33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1.30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1.21, 1.39</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1.03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0.99, 1.07</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0.87</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0.82, 0.93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0.07</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0.02, 0.11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36194828"/>
                  </a:ext>
                </a:extLst>
              </a:tr>
              <a:tr h="321372">
                <a:tc>
                  <a:txBody>
                    <a:bodyPr/>
                    <a:lstStyle/>
                    <a:p>
                      <a:pPr marL="0" marR="0">
                        <a:spcBef>
                          <a:spcPts val="0"/>
                        </a:spcBef>
                        <a:spcAft>
                          <a:spcPts val="0"/>
                        </a:spcAft>
                      </a:pPr>
                      <a:r>
                        <a:rPr lang="en-US" sz="1100">
                          <a:effectLst/>
                        </a:rPr>
                        <a:t>6 months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0.92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0.86, 0.97</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1.00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0.93, 1.07</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0.99</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0.95, 1.03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0.94</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0.88, 1.00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0.01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-0.05, 0.03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86002217"/>
                  </a:ext>
                </a:extLst>
              </a:tr>
              <a:tr h="321372">
                <a:tc>
                  <a:txBody>
                    <a:bodyPr/>
                    <a:lstStyle/>
                    <a:p>
                      <a:pPr marL="0" marR="0">
                        <a:spcBef>
                          <a:spcPts val="0"/>
                        </a:spcBef>
                        <a:spcAft>
                          <a:spcPts val="0"/>
                        </a:spcAft>
                      </a:pPr>
                      <a:r>
                        <a:rPr lang="en-US" sz="1100">
                          <a:effectLst/>
                        </a:rPr>
                        <a:t>12 months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0.90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0.85, 0.96</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0.97</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0.90, 1.05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0.97</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0.93, 1.00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0.92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0.86, 0.99</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0.01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-0.03, 0.06</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29667796"/>
                  </a:ext>
                </a:extLst>
              </a:tr>
              <a:tr h="414116">
                <a:tc>
                  <a:txBody>
                    <a:bodyPr/>
                    <a:lstStyle/>
                    <a:p>
                      <a:pPr marL="0" marR="0">
                        <a:spcBef>
                          <a:spcPts val="0"/>
                        </a:spcBef>
                        <a:spcAft>
                          <a:spcPts val="0"/>
                        </a:spcAft>
                      </a:pPr>
                      <a:r>
                        <a:rPr lang="en-US" sz="1100">
                          <a:effectLst/>
                        </a:rPr>
                        <a:t>Time by Intervention interaction</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35037860"/>
                  </a:ext>
                </a:extLst>
              </a:tr>
              <a:tr h="414116">
                <a:tc>
                  <a:txBody>
                    <a:bodyPr/>
                    <a:lstStyle/>
                    <a:p>
                      <a:pPr marL="0" marR="0">
                        <a:spcBef>
                          <a:spcPts val="0"/>
                        </a:spcBef>
                        <a:spcAft>
                          <a:spcPts val="0"/>
                        </a:spcAft>
                      </a:pPr>
                      <a:r>
                        <a:rPr lang="en-US" sz="1100">
                          <a:effectLst/>
                        </a:rPr>
                        <a:t>Intervention by 3 months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b="1" dirty="0">
                          <a:effectLst/>
                        </a:rPr>
                        <a:t>0.89</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b="1" dirty="0">
                          <a:effectLst/>
                        </a:rPr>
                        <a:t>0.82, 0.97</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b="1" dirty="0">
                          <a:effectLst/>
                        </a:rPr>
                        <a:t>0.86</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b="1" dirty="0">
                          <a:effectLst/>
                        </a:rPr>
                        <a:t>0.77, 0.95</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b="1" dirty="0">
                          <a:effectLst/>
                        </a:rPr>
                        <a:t>0.92</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b="1" dirty="0">
                          <a:effectLst/>
                        </a:rPr>
                        <a:t>0.87, 0.97</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0.95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0.86, 1.04</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0.00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-0.06, 0.07</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90475155"/>
                  </a:ext>
                </a:extLst>
              </a:tr>
              <a:tr h="414116">
                <a:tc>
                  <a:txBody>
                    <a:bodyPr/>
                    <a:lstStyle/>
                    <a:p>
                      <a:pPr marL="0" marR="0">
                        <a:spcBef>
                          <a:spcPts val="0"/>
                        </a:spcBef>
                        <a:spcAft>
                          <a:spcPts val="0"/>
                        </a:spcAft>
                      </a:pPr>
                      <a:r>
                        <a:rPr lang="en-US" sz="1100">
                          <a:effectLst/>
                        </a:rPr>
                        <a:t>Intervention by 6 months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b="1">
                          <a:effectLst/>
                        </a:rPr>
                        <a:t>0.87</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b="1">
                          <a:effectLst/>
                        </a:rPr>
                        <a:t>0.80, 0.94</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b="1">
                          <a:effectLst/>
                        </a:rPr>
                        <a:t>0.84</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b="1">
                          <a:effectLst/>
                        </a:rPr>
                        <a:t>0.75, 0.93</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b="1">
                          <a:effectLst/>
                        </a:rPr>
                        <a:t>0.94</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b="1" dirty="0">
                          <a:effectLst/>
                        </a:rPr>
                        <a:t>0.89, 0.99</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1.00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0.91, 1.10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0.04</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-0.03, 0.10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56091656"/>
                  </a:ext>
                </a:extLst>
              </a:tr>
              <a:tr h="414116">
                <a:tc>
                  <a:txBody>
                    <a:bodyPr/>
                    <a:lstStyle/>
                    <a:p>
                      <a:pPr marL="0" marR="0">
                        <a:spcBef>
                          <a:spcPts val="0"/>
                        </a:spcBef>
                        <a:spcAft>
                          <a:spcPts val="0"/>
                        </a:spcAft>
                      </a:pPr>
                      <a:r>
                        <a:rPr lang="en-US" sz="1100">
                          <a:effectLst/>
                        </a:rPr>
                        <a:t>Intervention by 12 months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b="1">
                          <a:effectLst/>
                        </a:rPr>
                        <a:t>0.86</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b="1">
                          <a:effectLst/>
                        </a:rPr>
                        <a:t>0.79, 0.94</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b="1">
                          <a:effectLst/>
                        </a:rPr>
                        <a:t>0.87</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b="1" dirty="0">
                          <a:effectLst/>
                        </a:rPr>
                        <a:t>0.78, 0.97</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0.95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0.90, 1.00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0.89</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0.81, 0.98</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0.00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dirty="0">
                          <a:effectLst/>
                        </a:rPr>
                        <a:t>-0.06, 0.06</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18903024"/>
                  </a:ext>
                </a:extLst>
              </a:tr>
            </a:tbl>
          </a:graphicData>
        </a:graphic>
      </p:graphicFrame>
    </p:spTree>
    <p:extLst>
      <p:ext uri="{BB962C8B-B14F-4D97-AF65-F5344CB8AC3E}">
        <p14:creationId xmlns:p14="http://schemas.microsoft.com/office/powerpoint/2010/main" val="35200003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7ACE89BF-3A7C-5554-F8C3-937E56431BD4}"/>
              </a:ext>
            </a:extLst>
          </p:cNvPr>
          <p:cNvSpPr/>
          <p:nvPr/>
        </p:nvSpPr>
        <p:spPr>
          <a:xfrm>
            <a:off x="1358448" y="2771876"/>
            <a:ext cx="9226184" cy="1584037"/>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fr-CH" sz="1600" dirty="0" err="1"/>
              <a:t>Study</a:t>
            </a:r>
            <a:r>
              <a:rPr lang="fr-CH" sz="1600" dirty="0"/>
              <a:t> </a:t>
            </a:r>
            <a:r>
              <a:rPr lang="fr-CH" sz="1600" dirty="0" err="1"/>
              <a:t>website</a:t>
            </a:r>
            <a:endParaRPr lang="fr-CH" sz="1600" dirty="0"/>
          </a:p>
        </p:txBody>
      </p:sp>
      <p:sp>
        <p:nvSpPr>
          <p:cNvPr id="4" name="Rectangle 3">
            <a:extLst>
              <a:ext uri="{FF2B5EF4-FFF2-40B4-BE49-F238E27FC236}">
                <a16:creationId xmlns:a16="http://schemas.microsoft.com/office/drawing/2014/main" id="{4B20F0AB-ECC5-F340-1B62-BC3309B0FE81}"/>
              </a:ext>
            </a:extLst>
          </p:cNvPr>
          <p:cNvSpPr/>
          <p:nvPr/>
        </p:nvSpPr>
        <p:spPr>
          <a:xfrm>
            <a:off x="1466635" y="3217914"/>
            <a:ext cx="1528351" cy="9885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1400" dirty="0"/>
              <a:t>Anonymous screening and </a:t>
            </a:r>
            <a:r>
              <a:rPr lang="fr-CH" sz="1400" dirty="0" err="1"/>
              <a:t>eligibility</a:t>
            </a:r>
            <a:r>
              <a:rPr lang="fr-CH" sz="1400" dirty="0"/>
              <a:t> </a:t>
            </a:r>
            <a:r>
              <a:rPr lang="fr-CH" sz="1400" dirty="0" err="1"/>
              <a:t>assessment</a:t>
            </a:r>
            <a:endParaRPr lang="fr-CH" sz="1400" dirty="0"/>
          </a:p>
        </p:txBody>
      </p:sp>
      <p:sp>
        <p:nvSpPr>
          <p:cNvPr id="5" name="Rectangle 4">
            <a:extLst>
              <a:ext uri="{FF2B5EF4-FFF2-40B4-BE49-F238E27FC236}">
                <a16:creationId xmlns:a16="http://schemas.microsoft.com/office/drawing/2014/main" id="{A65FF992-740B-EBD3-E610-79249C28E736}"/>
              </a:ext>
            </a:extLst>
          </p:cNvPr>
          <p:cNvSpPr/>
          <p:nvPr/>
        </p:nvSpPr>
        <p:spPr>
          <a:xfrm>
            <a:off x="3576517" y="3217914"/>
            <a:ext cx="1192216" cy="9885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1400" dirty="0"/>
              <a:t>Baseline </a:t>
            </a:r>
            <a:r>
              <a:rPr lang="fr-CH" sz="1400" dirty="0" err="1"/>
              <a:t>assessment</a:t>
            </a:r>
            <a:endParaRPr lang="fr-CH" sz="1400" dirty="0"/>
          </a:p>
        </p:txBody>
      </p:sp>
      <p:sp>
        <p:nvSpPr>
          <p:cNvPr id="6" name="Rectangle 5">
            <a:extLst>
              <a:ext uri="{FF2B5EF4-FFF2-40B4-BE49-F238E27FC236}">
                <a16:creationId xmlns:a16="http://schemas.microsoft.com/office/drawing/2014/main" id="{83B6AE59-315A-2487-300A-64BB7BAED86D}"/>
              </a:ext>
            </a:extLst>
          </p:cNvPr>
          <p:cNvSpPr/>
          <p:nvPr/>
        </p:nvSpPr>
        <p:spPr>
          <a:xfrm>
            <a:off x="4823742" y="3217914"/>
            <a:ext cx="374055" cy="9885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r-CH" sz="1100" dirty="0" err="1"/>
              <a:t>Randomization</a:t>
            </a:r>
            <a:r>
              <a:rPr lang="fr-CH" sz="1600" dirty="0"/>
              <a:t> </a:t>
            </a:r>
          </a:p>
        </p:txBody>
      </p:sp>
      <p:sp>
        <p:nvSpPr>
          <p:cNvPr id="7" name="Rectangle 6">
            <a:extLst>
              <a:ext uri="{FF2B5EF4-FFF2-40B4-BE49-F238E27FC236}">
                <a16:creationId xmlns:a16="http://schemas.microsoft.com/office/drawing/2014/main" id="{CD971FEF-C666-9878-0FA9-F30C13484184}"/>
              </a:ext>
            </a:extLst>
          </p:cNvPr>
          <p:cNvSpPr/>
          <p:nvPr/>
        </p:nvSpPr>
        <p:spPr>
          <a:xfrm>
            <a:off x="6161362" y="3217914"/>
            <a:ext cx="4316355" cy="9885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CH" sz="1400" dirty="0"/>
              <a:t>FU </a:t>
            </a:r>
            <a:r>
              <a:rPr lang="fr-CH" sz="1400" dirty="0" err="1"/>
              <a:t>assessemnts</a:t>
            </a:r>
            <a:r>
              <a:rPr lang="fr-CH" sz="1400" dirty="0"/>
              <a:t>:</a:t>
            </a:r>
          </a:p>
          <a:p>
            <a:r>
              <a:rPr lang="fr-CH" sz="1400" dirty="0"/>
              <a:t>3, 6, 12 </a:t>
            </a:r>
            <a:r>
              <a:rPr lang="fr-CH" sz="1400" dirty="0" err="1"/>
              <a:t>months</a:t>
            </a:r>
            <a:endParaRPr lang="fr-CH" sz="1400" dirty="0"/>
          </a:p>
        </p:txBody>
      </p:sp>
      <p:cxnSp>
        <p:nvCxnSpPr>
          <p:cNvPr id="13" name="Straight Arrow Connector 12">
            <a:extLst>
              <a:ext uri="{FF2B5EF4-FFF2-40B4-BE49-F238E27FC236}">
                <a16:creationId xmlns:a16="http://schemas.microsoft.com/office/drawing/2014/main" id="{0FEF33AE-E919-B53D-AD2F-997207F0EDF3}"/>
              </a:ext>
            </a:extLst>
          </p:cNvPr>
          <p:cNvCxnSpPr>
            <a:cxnSpLocks/>
            <a:stCxn id="4" idx="3"/>
            <a:endCxn id="5" idx="1"/>
          </p:cNvCxnSpPr>
          <p:nvPr/>
        </p:nvCxnSpPr>
        <p:spPr>
          <a:xfrm>
            <a:off x="2994986" y="3712181"/>
            <a:ext cx="58153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2DCDF3BE-C7A7-DB52-8F70-47621417F94C}"/>
              </a:ext>
            </a:extLst>
          </p:cNvPr>
          <p:cNvCxnSpPr>
            <a:cxnSpLocks/>
            <a:stCxn id="6" idx="3"/>
            <a:endCxn id="7" idx="1"/>
          </p:cNvCxnSpPr>
          <p:nvPr/>
        </p:nvCxnSpPr>
        <p:spPr>
          <a:xfrm>
            <a:off x="5197797" y="3712181"/>
            <a:ext cx="96356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837AAD12-BA87-DDE3-A6EF-574682FEEBEF}"/>
              </a:ext>
            </a:extLst>
          </p:cNvPr>
          <p:cNvSpPr/>
          <p:nvPr/>
        </p:nvSpPr>
        <p:spPr>
          <a:xfrm>
            <a:off x="1363851" y="1410346"/>
            <a:ext cx="5024422" cy="4883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CH" dirty="0" err="1"/>
              <a:t>Study</a:t>
            </a:r>
            <a:r>
              <a:rPr lang="fr-CH" dirty="0"/>
              <a:t> </a:t>
            </a:r>
            <a:r>
              <a:rPr lang="fr-CH" dirty="0" err="1"/>
              <a:t>announcement</a:t>
            </a:r>
            <a:r>
              <a:rPr lang="fr-CH" dirty="0"/>
              <a:t>: email/social media/posters </a:t>
            </a:r>
          </a:p>
        </p:txBody>
      </p:sp>
      <p:sp>
        <p:nvSpPr>
          <p:cNvPr id="29" name="Rectangle 28">
            <a:extLst>
              <a:ext uri="{FF2B5EF4-FFF2-40B4-BE49-F238E27FC236}">
                <a16:creationId xmlns:a16="http://schemas.microsoft.com/office/drawing/2014/main" id="{BD6F7491-6DF7-14AA-8E6A-7205E6700BD3}"/>
              </a:ext>
            </a:extLst>
          </p:cNvPr>
          <p:cNvSpPr/>
          <p:nvPr/>
        </p:nvSpPr>
        <p:spPr>
          <a:xfrm>
            <a:off x="5248105" y="4597199"/>
            <a:ext cx="5229612" cy="46334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1400" dirty="0"/>
              <a:t>Access to the app (</a:t>
            </a:r>
            <a:r>
              <a:rPr lang="fr-CH" sz="1400" dirty="0" err="1"/>
              <a:t>link</a:t>
            </a:r>
            <a:r>
              <a:rPr lang="fr-CH" sz="1400" dirty="0"/>
              <a:t>)</a:t>
            </a:r>
          </a:p>
        </p:txBody>
      </p:sp>
      <p:sp>
        <p:nvSpPr>
          <p:cNvPr id="30" name="Rectangle 29">
            <a:extLst>
              <a:ext uri="{FF2B5EF4-FFF2-40B4-BE49-F238E27FC236}">
                <a16:creationId xmlns:a16="http://schemas.microsoft.com/office/drawing/2014/main" id="{3767294D-8785-8E99-85D2-83A2F63E7D8F}"/>
              </a:ext>
            </a:extLst>
          </p:cNvPr>
          <p:cNvSpPr/>
          <p:nvPr/>
        </p:nvSpPr>
        <p:spPr>
          <a:xfrm>
            <a:off x="5248105" y="5203202"/>
            <a:ext cx="5229612" cy="46334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1400" dirty="0"/>
              <a:t>No </a:t>
            </a:r>
            <a:r>
              <a:rPr lang="fr-CH" sz="1400" dirty="0" err="1"/>
              <a:t>access</a:t>
            </a:r>
            <a:r>
              <a:rPr lang="fr-CH" sz="1400" dirty="0"/>
              <a:t> to the app</a:t>
            </a:r>
          </a:p>
        </p:txBody>
      </p:sp>
      <p:sp>
        <p:nvSpPr>
          <p:cNvPr id="34" name="Rectangle 33">
            <a:extLst>
              <a:ext uri="{FF2B5EF4-FFF2-40B4-BE49-F238E27FC236}">
                <a16:creationId xmlns:a16="http://schemas.microsoft.com/office/drawing/2014/main" id="{297CB218-70FD-138F-21F7-58951F19EB8A}"/>
              </a:ext>
            </a:extLst>
          </p:cNvPr>
          <p:cNvSpPr/>
          <p:nvPr/>
        </p:nvSpPr>
        <p:spPr>
          <a:xfrm rot="16200000">
            <a:off x="7518640" y="3564097"/>
            <a:ext cx="868471" cy="280185"/>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1200" dirty="0"/>
              <a:t>email</a:t>
            </a:r>
          </a:p>
        </p:txBody>
      </p:sp>
      <p:sp>
        <p:nvSpPr>
          <p:cNvPr id="35" name="Rectangle 34">
            <a:extLst>
              <a:ext uri="{FF2B5EF4-FFF2-40B4-BE49-F238E27FC236}">
                <a16:creationId xmlns:a16="http://schemas.microsoft.com/office/drawing/2014/main" id="{E5569873-6460-C588-DE53-C21F5F0975FF}"/>
              </a:ext>
            </a:extLst>
          </p:cNvPr>
          <p:cNvSpPr/>
          <p:nvPr/>
        </p:nvSpPr>
        <p:spPr>
          <a:xfrm rot="16200000">
            <a:off x="8380356" y="3564097"/>
            <a:ext cx="868471" cy="280185"/>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1200" dirty="0"/>
              <a:t>email</a:t>
            </a:r>
          </a:p>
        </p:txBody>
      </p:sp>
      <p:sp>
        <p:nvSpPr>
          <p:cNvPr id="36" name="Rectangle 35">
            <a:extLst>
              <a:ext uri="{FF2B5EF4-FFF2-40B4-BE49-F238E27FC236}">
                <a16:creationId xmlns:a16="http://schemas.microsoft.com/office/drawing/2014/main" id="{BED19435-D9D3-8DDF-71F2-59B78E536FC9}"/>
              </a:ext>
            </a:extLst>
          </p:cNvPr>
          <p:cNvSpPr/>
          <p:nvPr/>
        </p:nvSpPr>
        <p:spPr>
          <a:xfrm rot="16200000">
            <a:off x="9807045" y="3564097"/>
            <a:ext cx="868471" cy="280185"/>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1200" dirty="0"/>
              <a:t>email</a:t>
            </a:r>
          </a:p>
        </p:txBody>
      </p:sp>
      <p:cxnSp>
        <p:nvCxnSpPr>
          <p:cNvPr id="38" name="Straight Arrow Connector 37">
            <a:extLst>
              <a:ext uri="{FF2B5EF4-FFF2-40B4-BE49-F238E27FC236}">
                <a16:creationId xmlns:a16="http://schemas.microsoft.com/office/drawing/2014/main" id="{8AF6CB4F-F5D7-C699-EBD7-50AFF695E331}"/>
              </a:ext>
            </a:extLst>
          </p:cNvPr>
          <p:cNvCxnSpPr/>
          <p:nvPr/>
        </p:nvCxnSpPr>
        <p:spPr>
          <a:xfrm>
            <a:off x="2097131" y="1980414"/>
            <a:ext cx="0" cy="5603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77CE05EC-9884-ADEE-B99F-8B9B44DDB8FD}"/>
              </a:ext>
            </a:extLst>
          </p:cNvPr>
          <p:cNvCxnSpPr>
            <a:cxnSpLocks/>
          </p:cNvCxnSpPr>
          <p:nvPr/>
        </p:nvCxnSpPr>
        <p:spPr>
          <a:xfrm>
            <a:off x="5001316" y="4324753"/>
            <a:ext cx="10066" cy="810847"/>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0FC7310A-B086-7FF9-8C1F-9659858CD234}"/>
              </a:ext>
            </a:extLst>
          </p:cNvPr>
          <p:cNvCxnSpPr>
            <a:cxnSpLocks/>
            <a:endCxn id="29" idx="1"/>
          </p:cNvCxnSpPr>
          <p:nvPr/>
        </p:nvCxnSpPr>
        <p:spPr>
          <a:xfrm flipV="1">
            <a:off x="4999164" y="4828869"/>
            <a:ext cx="248941" cy="3067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F377D470-CBC7-9306-6D59-9AA605B0687D}"/>
              </a:ext>
            </a:extLst>
          </p:cNvPr>
          <p:cNvCxnSpPr>
            <a:cxnSpLocks/>
            <a:endCxn id="30" idx="1"/>
          </p:cNvCxnSpPr>
          <p:nvPr/>
        </p:nvCxnSpPr>
        <p:spPr>
          <a:xfrm>
            <a:off x="5010742" y="5135600"/>
            <a:ext cx="237363" cy="2992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55" name="Picture 4" descr="Identity ‒ Overview ‐ EPFL">
            <a:extLst>
              <a:ext uri="{FF2B5EF4-FFF2-40B4-BE49-F238E27FC236}">
                <a16:creationId xmlns:a16="http://schemas.microsoft.com/office/drawing/2014/main" id="{28968590-2C36-0A1E-A9A4-7841B7B355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47606" y="1344913"/>
            <a:ext cx="886505" cy="498659"/>
          </a:xfrm>
          <a:prstGeom prst="rect">
            <a:avLst/>
          </a:prstGeom>
          <a:noFill/>
          <a:extLst>
            <a:ext uri="{909E8E84-426E-40DD-AFC4-6F175D3DCCD1}">
              <a14:hiddenFill xmlns:a14="http://schemas.microsoft.com/office/drawing/2010/main">
                <a:solidFill>
                  <a:srgbClr val="FFFFFF"/>
                </a:solidFill>
              </a14:hiddenFill>
            </a:ext>
          </a:extLst>
        </p:spPr>
      </p:pic>
      <p:pic>
        <p:nvPicPr>
          <p:cNvPr id="57" name="Picture 2">
            <a:extLst>
              <a:ext uri="{FF2B5EF4-FFF2-40B4-BE49-F238E27FC236}">
                <a16:creationId xmlns:a16="http://schemas.microsoft.com/office/drawing/2014/main" id="{7ED27089-9557-DA4D-0E98-0261BF67CB1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24874" y="1414526"/>
            <a:ext cx="1051854" cy="394445"/>
          </a:xfrm>
          <a:prstGeom prst="rect">
            <a:avLst/>
          </a:prstGeom>
          <a:noFill/>
          <a:extLst>
            <a:ext uri="{909E8E84-426E-40DD-AFC4-6F175D3DCCD1}">
              <a14:hiddenFill xmlns:a14="http://schemas.microsoft.com/office/drawing/2010/main">
                <a:solidFill>
                  <a:srgbClr val="FFFFFF"/>
                </a:solidFill>
              </a14:hiddenFill>
            </a:ext>
          </a:extLst>
        </p:spPr>
      </p:pic>
      <p:pic>
        <p:nvPicPr>
          <p:cNvPr id="58" name="Picture 6" descr="École hôtelière de Lausanne - Wikipedia">
            <a:extLst>
              <a:ext uri="{FF2B5EF4-FFF2-40B4-BE49-F238E27FC236}">
                <a16:creationId xmlns:a16="http://schemas.microsoft.com/office/drawing/2014/main" id="{E409C85A-FACE-60CD-912F-4B74376E328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06095" y="1253402"/>
            <a:ext cx="672383" cy="591667"/>
          </a:xfrm>
          <a:prstGeom prst="rect">
            <a:avLst/>
          </a:prstGeom>
          <a:noFill/>
          <a:extLst>
            <a:ext uri="{909E8E84-426E-40DD-AFC4-6F175D3DCCD1}">
              <a14:hiddenFill xmlns:a14="http://schemas.microsoft.com/office/drawing/2010/main">
                <a:solidFill>
                  <a:srgbClr val="FFFFFF"/>
                </a:solidFill>
              </a14:hiddenFill>
            </a:ext>
          </a:extLst>
        </p:spPr>
      </p:pic>
      <p:pic>
        <p:nvPicPr>
          <p:cNvPr id="59" name="Picture 12">
            <a:extLst>
              <a:ext uri="{FF2B5EF4-FFF2-40B4-BE49-F238E27FC236}">
                <a16:creationId xmlns:a16="http://schemas.microsoft.com/office/drawing/2014/main" id="{2667695E-C82C-F566-424C-5A1120A7534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86490" y="1403752"/>
            <a:ext cx="748794" cy="4159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12414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CAFF8-4B3F-7569-D668-A68F6872A40E}"/>
              </a:ext>
            </a:extLst>
          </p:cNvPr>
          <p:cNvSpPr>
            <a:spLocks noGrp="1"/>
          </p:cNvSpPr>
          <p:nvPr>
            <p:ph type="title"/>
          </p:nvPr>
        </p:nvSpPr>
        <p:spPr/>
        <p:txBody>
          <a:bodyPr/>
          <a:lstStyle/>
          <a:p>
            <a:r>
              <a:rPr lang="fr-CH" dirty="0"/>
              <a:t>Background</a:t>
            </a:r>
          </a:p>
        </p:txBody>
      </p:sp>
      <p:sp>
        <p:nvSpPr>
          <p:cNvPr id="3" name="Content Placeholder 2">
            <a:extLst>
              <a:ext uri="{FF2B5EF4-FFF2-40B4-BE49-F238E27FC236}">
                <a16:creationId xmlns:a16="http://schemas.microsoft.com/office/drawing/2014/main" id="{3255DDE7-CCE1-D17F-4402-4DD559BA6465}"/>
              </a:ext>
            </a:extLst>
          </p:cNvPr>
          <p:cNvSpPr>
            <a:spLocks noGrp="1"/>
          </p:cNvSpPr>
          <p:nvPr>
            <p:ph idx="1"/>
          </p:nvPr>
        </p:nvSpPr>
        <p:spPr/>
        <p:txBody>
          <a:bodyPr>
            <a:normAutofit/>
          </a:bodyPr>
          <a:lstStyle/>
          <a:p>
            <a:r>
              <a:rPr lang="fr-CH" dirty="0" err="1"/>
              <a:t>Electronic</a:t>
            </a:r>
            <a:r>
              <a:rPr lang="fr-CH" dirty="0"/>
              <a:t> screening and brief intervention </a:t>
            </a:r>
            <a:r>
              <a:rPr lang="fr-CH" dirty="0" err="1"/>
              <a:t>is</a:t>
            </a:r>
            <a:r>
              <a:rPr lang="fr-CH" dirty="0"/>
              <a:t> </a:t>
            </a:r>
            <a:r>
              <a:rPr lang="fr-CH" dirty="0" err="1"/>
              <a:t>considered</a:t>
            </a:r>
            <a:r>
              <a:rPr lang="fr-CH" dirty="0"/>
              <a:t> an effective </a:t>
            </a:r>
            <a:r>
              <a:rPr lang="fr-CH" dirty="0" err="1"/>
              <a:t>method</a:t>
            </a:r>
            <a:r>
              <a:rPr lang="fr-CH" dirty="0"/>
              <a:t> for </a:t>
            </a:r>
            <a:r>
              <a:rPr lang="fr-CH" dirty="0" err="1"/>
              <a:t>reducing</a:t>
            </a:r>
            <a:r>
              <a:rPr lang="fr-CH" dirty="0"/>
              <a:t> </a:t>
            </a:r>
            <a:r>
              <a:rPr lang="fr-CH" dirty="0" err="1"/>
              <a:t>unhealthy</a:t>
            </a:r>
            <a:r>
              <a:rPr lang="fr-CH" dirty="0"/>
              <a:t> </a:t>
            </a:r>
            <a:r>
              <a:rPr lang="fr-CH" dirty="0" err="1"/>
              <a:t>alcohol</a:t>
            </a:r>
            <a:r>
              <a:rPr lang="fr-CH" dirty="0"/>
              <a:t> use </a:t>
            </a:r>
          </a:p>
          <a:p>
            <a:r>
              <a:rPr lang="fr-CH" dirty="0"/>
              <a:t>Smartphone applications:</a:t>
            </a:r>
          </a:p>
          <a:p>
            <a:pPr lvl="1"/>
            <a:r>
              <a:rPr lang="fr-CH" dirty="0"/>
              <a:t>May </a:t>
            </a:r>
            <a:r>
              <a:rPr lang="fr-CH" dirty="0" err="1"/>
              <a:t>be</a:t>
            </a:r>
            <a:r>
              <a:rPr lang="fr-CH" dirty="0"/>
              <a:t> </a:t>
            </a:r>
            <a:r>
              <a:rPr lang="fr-CH" dirty="0" err="1"/>
              <a:t>readily</a:t>
            </a:r>
            <a:r>
              <a:rPr lang="fr-CH" dirty="0"/>
              <a:t> </a:t>
            </a:r>
            <a:r>
              <a:rPr lang="fr-CH" dirty="0" err="1"/>
              <a:t>adopted</a:t>
            </a:r>
            <a:r>
              <a:rPr lang="fr-CH" dirty="0"/>
              <a:t>, </a:t>
            </a:r>
            <a:r>
              <a:rPr lang="fr-CH" dirty="0" err="1"/>
              <a:t>especially</a:t>
            </a:r>
            <a:r>
              <a:rPr lang="fr-CH" dirty="0"/>
              <a:t> </a:t>
            </a:r>
            <a:r>
              <a:rPr lang="fr-CH" dirty="0" err="1"/>
              <a:t>among</a:t>
            </a:r>
            <a:r>
              <a:rPr lang="fr-CH" dirty="0"/>
              <a:t> </a:t>
            </a:r>
            <a:r>
              <a:rPr lang="fr-CH" dirty="0" err="1"/>
              <a:t>young</a:t>
            </a:r>
            <a:r>
              <a:rPr lang="fr-CH" dirty="0"/>
              <a:t> </a:t>
            </a:r>
            <a:r>
              <a:rPr lang="fr-CH" dirty="0" err="1"/>
              <a:t>individuals</a:t>
            </a:r>
            <a:endParaRPr lang="fr-CH" dirty="0"/>
          </a:p>
          <a:p>
            <a:pPr lvl="1"/>
            <a:r>
              <a:rPr lang="fr-CH" dirty="0" err="1"/>
              <a:t>Allow</a:t>
            </a:r>
            <a:r>
              <a:rPr lang="fr-CH" dirty="0"/>
              <a:t> for multiple-contact and proactive or ‘</a:t>
            </a:r>
            <a:r>
              <a:rPr lang="fr-CH" dirty="0" err="1"/>
              <a:t>just</a:t>
            </a:r>
            <a:r>
              <a:rPr lang="fr-CH" dirty="0"/>
              <a:t> in time’ interventions</a:t>
            </a:r>
          </a:p>
          <a:p>
            <a:pPr lvl="1"/>
            <a:r>
              <a:rPr lang="fr-CH" dirty="0"/>
              <a:t>Linkage possible to </a:t>
            </a:r>
            <a:r>
              <a:rPr lang="fr-CH" dirty="0" err="1"/>
              <a:t>additional</a:t>
            </a:r>
            <a:r>
              <a:rPr lang="fr-CH" dirty="0"/>
              <a:t> services</a:t>
            </a:r>
          </a:p>
          <a:p>
            <a:r>
              <a:rPr lang="fr-CH" dirty="0" err="1"/>
              <a:t>Current</a:t>
            </a:r>
            <a:r>
              <a:rPr lang="fr-CH" dirty="0"/>
              <a:t> </a:t>
            </a:r>
            <a:r>
              <a:rPr lang="fr-CH" dirty="0" err="1"/>
              <a:t>evidence</a:t>
            </a:r>
            <a:r>
              <a:rPr lang="fr-CH" dirty="0"/>
              <a:t> for smartphone-</a:t>
            </a:r>
            <a:r>
              <a:rPr lang="fr-CH" dirty="0" err="1"/>
              <a:t>based</a:t>
            </a:r>
            <a:r>
              <a:rPr lang="fr-CH" dirty="0"/>
              <a:t> interventions </a:t>
            </a:r>
            <a:r>
              <a:rPr lang="fr-CH" dirty="0" err="1"/>
              <a:t>efficacy</a:t>
            </a:r>
            <a:r>
              <a:rPr lang="fr-CH" dirty="0"/>
              <a:t> </a:t>
            </a:r>
            <a:r>
              <a:rPr lang="fr-CH" dirty="0" err="1"/>
              <a:t>is</a:t>
            </a:r>
            <a:r>
              <a:rPr lang="fr-CH" dirty="0"/>
              <a:t> </a:t>
            </a:r>
            <a:r>
              <a:rPr lang="fr-CH" dirty="0" err="1"/>
              <a:t>inconclusive</a:t>
            </a:r>
            <a:r>
              <a:rPr lang="fr-CH" dirty="0"/>
              <a:t> </a:t>
            </a:r>
          </a:p>
          <a:p>
            <a:r>
              <a:rPr lang="fr-CH" dirty="0"/>
              <a:t>In addition, </a:t>
            </a:r>
            <a:r>
              <a:rPr lang="fr-CH" dirty="0" err="1"/>
              <a:t>many</a:t>
            </a:r>
            <a:r>
              <a:rPr lang="fr-CH" dirty="0"/>
              <a:t> applications </a:t>
            </a:r>
            <a:r>
              <a:rPr lang="fr-CH" dirty="0" err="1"/>
              <a:t>that</a:t>
            </a:r>
            <a:r>
              <a:rPr lang="fr-CH" dirty="0"/>
              <a:t> are </a:t>
            </a:r>
            <a:r>
              <a:rPr lang="fr-CH" dirty="0" err="1"/>
              <a:t>currently</a:t>
            </a:r>
            <a:r>
              <a:rPr lang="fr-CH" dirty="0"/>
              <a:t> </a:t>
            </a:r>
            <a:r>
              <a:rPr lang="fr-CH" dirty="0" err="1"/>
              <a:t>available</a:t>
            </a:r>
            <a:r>
              <a:rPr lang="fr-CH" dirty="0"/>
              <a:t> </a:t>
            </a:r>
            <a:r>
              <a:rPr lang="fr-CH" dirty="0" err="1"/>
              <a:t>may</a:t>
            </a:r>
            <a:r>
              <a:rPr lang="fr-CH" dirty="0"/>
              <a:t> have </a:t>
            </a:r>
            <a:r>
              <a:rPr lang="fr-CH" dirty="0" err="1"/>
              <a:t>harmful</a:t>
            </a:r>
            <a:r>
              <a:rPr lang="fr-CH" dirty="0"/>
              <a:t> </a:t>
            </a:r>
            <a:r>
              <a:rPr lang="fr-CH" dirty="0" err="1"/>
              <a:t>effects</a:t>
            </a:r>
            <a:r>
              <a:rPr lang="fr-CH" dirty="0"/>
              <a:t> as </a:t>
            </a:r>
            <a:r>
              <a:rPr lang="fr-CH" dirty="0" err="1"/>
              <a:t>they</a:t>
            </a:r>
            <a:r>
              <a:rPr lang="fr-CH" dirty="0"/>
              <a:t> </a:t>
            </a:r>
            <a:r>
              <a:rPr lang="fr-CH" dirty="0" err="1"/>
              <a:t>promote</a:t>
            </a:r>
            <a:r>
              <a:rPr lang="fr-CH" dirty="0"/>
              <a:t> </a:t>
            </a:r>
            <a:r>
              <a:rPr lang="fr-CH" dirty="0" err="1"/>
              <a:t>drinking</a:t>
            </a:r>
            <a:endParaRPr lang="fr-CH" dirty="0"/>
          </a:p>
        </p:txBody>
      </p:sp>
    </p:spTree>
    <p:extLst>
      <p:ext uri="{BB962C8B-B14F-4D97-AF65-F5344CB8AC3E}">
        <p14:creationId xmlns:p14="http://schemas.microsoft.com/office/powerpoint/2010/main" val="2491189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967CE-F107-B855-989F-82E7D91D8212}"/>
              </a:ext>
            </a:extLst>
          </p:cNvPr>
          <p:cNvSpPr>
            <a:spLocks noGrp="1"/>
          </p:cNvSpPr>
          <p:nvPr>
            <p:ph type="title"/>
          </p:nvPr>
        </p:nvSpPr>
        <p:spPr/>
        <p:txBody>
          <a:bodyPr/>
          <a:lstStyle/>
          <a:p>
            <a:r>
              <a:rPr lang="fr-CH" dirty="0"/>
              <a:t>Methods</a:t>
            </a:r>
          </a:p>
        </p:txBody>
      </p:sp>
      <p:sp>
        <p:nvSpPr>
          <p:cNvPr id="3" name="Content Placeholder 2">
            <a:extLst>
              <a:ext uri="{FF2B5EF4-FFF2-40B4-BE49-F238E27FC236}">
                <a16:creationId xmlns:a16="http://schemas.microsoft.com/office/drawing/2014/main" id="{6FF5AD37-2A0C-A0BA-2038-27DC49D227A2}"/>
              </a:ext>
            </a:extLst>
          </p:cNvPr>
          <p:cNvSpPr>
            <a:spLocks noGrp="1"/>
          </p:cNvSpPr>
          <p:nvPr>
            <p:ph idx="1"/>
          </p:nvPr>
        </p:nvSpPr>
        <p:spPr/>
        <p:txBody>
          <a:bodyPr/>
          <a:lstStyle/>
          <a:p>
            <a:r>
              <a:rPr lang="fr-CH" dirty="0"/>
              <a:t>The </a:t>
            </a:r>
            <a:r>
              <a:rPr lang="fr-CH" dirty="0" err="1"/>
              <a:t>present</a:t>
            </a:r>
            <a:r>
              <a:rPr lang="fr-CH" dirty="0"/>
              <a:t> </a:t>
            </a:r>
            <a:r>
              <a:rPr lang="fr-CH" dirty="0" err="1"/>
              <a:t>study</a:t>
            </a:r>
            <a:r>
              <a:rPr lang="fr-CH" dirty="0"/>
              <a:t> </a:t>
            </a:r>
            <a:r>
              <a:rPr lang="fr-CH" dirty="0" err="1"/>
              <a:t>assessed</a:t>
            </a:r>
            <a:r>
              <a:rPr lang="fr-CH" dirty="0"/>
              <a:t> the impact of </a:t>
            </a:r>
            <a:r>
              <a:rPr lang="fr-CH" u="sng" dirty="0" err="1"/>
              <a:t>providing</a:t>
            </a:r>
            <a:r>
              <a:rPr lang="fr-CH" u="sng" dirty="0"/>
              <a:t> </a:t>
            </a:r>
            <a:r>
              <a:rPr lang="fr-CH" u="sng" dirty="0" err="1"/>
              <a:t>access</a:t>
            </a:r>
            <a:r>
              <a:rPr lang="fr-CH" u="sng" dirty="0"/>
              <a:t> </a:t>
            </a:r>
            <a:r>
              <a:rPr lang="fr-CH" dirty="0"/>
              <a:t>to a smartphone app for </a:t>
            </a:r>
            <a:r>
              <a:rPr lang="fr-CH" dirty="0" err="1"/>
              <a:t>unhealthy</a:t>
            </a:r>
            <a:r>
              <a:rPr lang="fr-CH" dirty="0"/>
              <a:t> </a:t>
            </a:r>
            <a:r>
              <a:rPr lang="fr-CH" dirty="0" err="1"/>
              <a:t>alcohol</a:t>
            </a:r>
            <a:r>
              <a:rPr lang="fr-CH" dirty="0"/>
              <a:t> use. </a:t>
            </a:r>
          </a:p>
          <a:p>
            <a:pPr marL="457200" lvl="1" indent="0">
              <a:buNone/>
            </a:pPr>
            <a:endParaRPr lang="fr-CH" dirty="0"/>
          </a:p>
          <a:p>
            <a:endParaRPr lang="fr-CH" dirty="0"/>
          </a:p>
          <a:p>
            <a:r>
              <a:rPr lang="fr-CH" dirty="0"/>
              <a:t>The app </a:t>
            </a:r>
            <a:r>
              <a:rPr lang="fr-CH" dirty="0" err="1"/>
              <a:t>was</a:t>
            </a:r>
            <a:r>
              <a:rPr lang="fr-CH" dirty="0"/>
              <a:t> </a:t>
            </a:r>
            <a:r>
              <a:rPr lang="fr-CH" dirty="0" err="1"/>
              <a:t>adapted</a:t>
            </a:r>
            <a:r>
              <a:rPr lang="fr-CH" dirty="0"/>
              <a:t> </a:t>
            </a:r>
            <a:r>
              <a:rPr lang="fr-CH" dirty="0" err="1"/>
              <a:t>from</a:t>
            </a:r>
            <a:r>
              <a:rPr lang="fr-CH" dirty="0"/>
              <a:t> a </a:t>
            </a:r>
            <a:r>
              <a:rPr lang="fr-CH" dirty="0" err="1"/>
              <a:t>previous</a:t>
            </a:r>
            <a:r>
              <a:rPr lang="fr-CH" dirty="0"/>
              <a:t> version and </a:t>
            </a:r>
            <a:r>
              <a:rPr lang="fr-CH" dirty="0" err="1"/>
              <a:t>co-developped</a:t>
            </a:r>
            <a:r>
              <a:rPr lang="fr-CH" dirty="0"/>
              <a:t> </a:t>
            </a:r>
            <a:r>
              <a:rPr lang="fr-CH" dirty="0" err="1"/>
              <a:t>with</a:t>
            </a:r>
            <a:r>
              <a:rPr lang="fr-CH" dirty="0"/>
              <a:t> </a:t>
            </a:r>
            <a:r>
              <a:rPr lang="fr-CH" dirty="0" err="1"/>
              <a:t>students</a:t>
            </a:r>
            <a:r>
              <a:rPr lang="fr-CH" dirty="0"/>
              <a:t>. </a:t>
            </a:r>
          </a:p>
          <a:p>
            <a:r>
              <a:rPr lang="fr-CH" dirty="0"/>
              <a:t>The </a:t>
            </a:r>
            <a:r>
              <a:rPr lang="fr-CH" dirty="0" err="1"/>
              <a:t>study</a:t>
            </a:r>
            <a:r>
              <a:rPr lang="fr-CH" dirty="0"/>
              <a:t> </a:t>
            </a:r>
            <a:r>
              <a:rPr lang="fr-CH" dirty="0" err="1"/>
              <a:t>was</a:t>
            </a:r>
            <a:r>
              <a:rPr lang="fr-CH" dirty="0"/>
              <a:t> </a:t>
            </a:r>
            <a:r>
              <a:rPr lang="fr-CH" dirty="0" err="1"/>
              <a:t>conducted</a:t>
            </a:r>
            <a:r>
              <a:rPr lang="fr-CH" dirty="0"/>
              <a:t> </a:t>
            </a:r>
            <a:r>
              <a:rPr lang="fr-CH" dirty="0" err="1"/>
              <a:t>among</a:t>
            </a:r>
            <a:r>
              <a:rPr lang="fr-CH" dirty="0"/>
              <a:t> </a:t>
            </a:r>
            <a:r>
              <a:rPr lang="fr-CH" dirty="0" err="1"/>
              <a:t>university</a:t>
            </a:r>
            <a:r>
              <a:rPr lang="fr-CH" dirty="0"/>
              <a:t> </a:t>
            </a:r>
            <a:r>
              <a:rPr lang="fr-CH" dirty="0" err="1"/>
              <a:t>students</a:t>
            </a:r>
            <a:r>
              <a:rPr lang="fr-CH" dirty="0"/>
              <a:t> </a:t>
            </a:r>
            <a:r>
              <a:rPr lang="fr-CH" dirty="0" err="1"/>
              <a:t>with</a:t>
            </a:r>
            <a:r>
              <a:rPr lang="fr-CH" dirty="0"/>
              <a:t> </a:t>
            </a:r>
            <a:r>
              <a:rPr lang="fr-CH" dirty="0" err="1"/>
              <a:t>unhealthy</a:t>
            </a:r>
            <a:r>
              <a:rPr lang="fr-CH" dirty="0"/>
              <a:t> </a:t>
            </a:r>
            <a:r>
              <a:rPr lang="fr-CH" dirty="0" err="1"/>
              <a:t>alcohol</a:t>
            </a:r>
            <a:r>
              <a:rPr lang="fr-CH" dirty="0"/>
              <a:t> use, </a:t>
            </a:r>
            <a:r>
              <a:rPr lang="fr-CH" dirty="0" err="1"/>
              <a:t>identified</a:t>
            </a:r>
            <a:r>
              <a:rPr lang="fr-CH" dirty="0"/>
              <a:t> by screening, in four </a:t>
            </a:r>
            <a:r>
              <a:rPr lang="fr-CH" dirty="0" err="1"/>
              <a:t>higher</a:t>
            </a:r>
            <a:r>
              <a:rPr lang="fr-CH" dirty="0"/>
              <a:t> </a:t>
            </a:r>
            <a:r>
              <a:rPr lang="fr-CH" dirty="0" err="1"/>
              <a:t>education</a:t>
            </a:r>
            <a:r>
              <a:rPr lang="fr-CH" dirty="0"/>
              <a:t> institutions in </a:t>
            </a:r>
            <a:r>
              <a:rPr lang="fr-CH" dirty="0" err="1"/>
              <a:t>Switzerland</a:t>
            </a:r>
            <a:r>
              <a:rPr lang="fr-CH" dirty="0"/>
              <a:t>. </a:t>
            </a:r>
          </a:p>
        </p:txBody>
      </p:sp>
    </p:spTree>
    <p:extLst>
      <p:ext uri="{BB962C8B-B14F-4D97-AF65-F5344CB8AC3E}">
        <p14:creationId xmlns:p14="http://schemas.microsoft.com/office/powerpoint/2010/main" val="1310578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7876C-73A8-9821-2D90-72EDCF83CD11}"/>
              </a:ext>
            </a:extLst>
          </p:cNvPr>
          <p:cNvSpPr>
            <a:spLocks noGrp="1"/>
          </p:cNvSpPr>
          <p:nvPr>
            <p:ph type="title"/>
          </p:nvPr>
        </p:nvSpPr>
        <p:spPr/>
        <p:txBody>
          <a:bodyPr/>
          <a:lstStyle/>
          <a:p>
            <a:r>
              <a:rPr lang="fr-CH" dirty="0"/>
              <a:t>Methods</a:t>
            </a:r>
          </a:p>
        </p:txBody>
      </p:sp>
      <p:sp>
        <p:nvSpPr>
          <p:cNvPr id="3" name="Content Placeholder 2">
            <a:extLst>
              <a:ext uri="{FF2B5EF4-FFF2-40B4-BE49-F238E27FC236}">
                <a16:creationId xmlns:a16="http://schemas.microsoft.com/office/drawing/2014/main" id="{F4503811-6CBF-8596-2AAB-26BC3C5B8915}"/>
              </a:ext>
            </a:extLst>
          </p:cNvPr>
          <p:cNvSpPr>
            <a:spLocks noGrp="1"/>
          </p:cNvSpPr>
          <p:nvPr>
            <p:ph idx="1"/>
          </p:nvPr>
        </p:nvSpPr>
        <p:spPr/>
        <p:txBody>
          <a:bodyPr/>
          <a:lstStyle/>
          <a:p>
            <a:r>
              <a:rPr lang="en-US" dirty="0"/>
              <a:t>The study primary hypothesis was that participants randomized to </a:t>
            </a:r>
            <a:r>
              <a:rPr lang="en-US" u="sng" dirty="0"/>
              <a:t>receive access</a:t>
            </a:r>
            <a:r>
              <a:rPr lang="en-US" dirty="0"/>
              <a:t> to the smartphone app for unhealthy alcohol use would report less drinking 6 months later, compared to participants who did not receive access to the app.</a:t>
            </a:r>
          </a:p>
          <a:p>
            <a:endParaRPr lang="en-US" dirty="0"/>
          </a:p>
        </p:txBody>
      </p:sp>
    </p:spTree>
    <p:extLst>
      <p:ext uri="{BB962C8B-B14F-4D97-AF65-F5344CB8AC3E}">
        <p14:creationId xmlns:p14="http://schemas.microsoft.com/office/powerpoint/2010/main" val="37618250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EF0D2-62E0-17ED-E765-1A2CD87E3BC6}"/>
              </a:ext>
            </a:extLst>
          </p:cNvPr>
          <p:cNvSpPr>
            <a:spLocks noGrp="1"/>
          </p:cNvSpPr>
          <p:nvPr>
            <p:ph type="title"/>
          </p:nvPr>
        </p:nvSpPr>
        <p:spPr/>
        <p:txBody>
          <a:bodyPr/>
          <a:lstStyle/>
          <a:p>
            <a:r>
              <a:rPr lang="fr-CH" dirty="0"/>
              <a:t>Methods</a:t>
            </a:r>
          </a:p>
        </p:txBody>
      </p:sp>
      <p:sp>
        <p:nvSpPr>
          <p:cNvPr id="3" name="Content Placeholder 2">
            <a:extLst>
              <a:ext uri="{FF2B5EF4-FFF2-40B4-BE49-F238E27FC236}">
                <a16:creationId xmlns:a16="http://schemas.microsoft.com/office/drawing/2014/main" id="{D3767ABD-1521-6AC0-2932-B40D8DE7C033}"/>
              </a:ext>
            </a:extLst>
          </p:cNvPr>
          <p:cNvSpPr>
            <a:spLocks noGrp="1"/>
          </p:cNvSpPr>
          <p:nvPr>
            <p:ph idx="1"/>
          </p:nvPr>
        </p:nvSpPr>
        <p:spPr/>
        <p:txBody>
          <a:bodyPr>
            <a:normAutofit fontScale="92500" lnSpcReduction="10000"/>
          </a:bodyPr>
          <a:lstStyle/>
          <a:p>
            <a:r>
              <a:rPr lang="en-US" dirty="0"/>
              <a:t>Participants were recruited at 4 higher education institutions in Switzerland</a:t>
            </a:r>
          </a:p>
          <a:p>
            <a:endParaRPr lang="en-US" dirty="0"/>
          </a:p>
          <a:p>
            <a:r>
              <a:rPr lang="en-US" dirty="0"/>
              <a:t>The study was presented on the website/social media of student associations + email</a:t>
            </a:r>
          </a:p>
          <a:p>
            <a:endParaRPr lang="en-US" dirty="0"/>
          </a:p>
          <a:p>
            <a:r>
              <a:rPr lang="en-US" dirty="0"/>
              <a:t>Eligibility criteria were: </a:t>
            </a:r>
          </a:p>
          <a:p>
            <a:pPr lvl="1"/>
            <a:r>
              <a:rPr lang="en-US" dirty="0"/>
              <a:t>Being a student at the time of recruitment in the study</a:t>
            </a:r>
          </a:p>
          <a:p>
            <a:pPr lvl="1"/>
            <a:r>
              <a:rPr lang="en-US" dirty="0"/>
              <a:t>Screening positive for unhealthy alcohol use (defined as AUDIT-C score ≥4 for men and ≥3 for women)</a:t>
            </a:r>
          </a:p>
          <a:p>
            <a:pPr lvl="1"/>
            <a:r>
              <a:rPr lang="en-US" dirty="0"/>
              <a:t>Reporting smartphone ownership</a:t>
            </a:r>
          </a:p>
          <a:p>
            <a:pPr lvl="1"/>
            <a:r>
              <a:rPr lang="en-US" dirty="0"/>
              <a:t>Being willing to complete the follow-up assessments.</a:t>
            </a:r>
            <a:endParaRPr lang="fr-CH" dirty="0"/>
          </a:p>
        </p:txBody>
      </p:sp>
    </p:spTree>
    <p:extLst>
      <p:ext uri="{BB962C8B-B14F-4D97-AF65-F5344CB8AC3E}">
        <p14:creationId xmlns:p14="http://schemas.microsoft.com/office/powerpoint/2010/main" val="3052014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EF0D2-62E0-17ED-E765-1A2CD87E3BC6}"/>
              </a:ext>
            </a:extLst>
          </p:cNvPr>
          <p:cNvSpPr>
            <a:spLocks noGrp="1"/>
          </p:cNvSpPr>
          <p:nvPr>
            <p:ph type="title"/>
          </p:nvPr>
        </p:nvSpPr>
        <p:spPr/>
        <p:txBody>
          <a:bodyPr/>
          <a:lstStyle/>
          <a:p>
            <a:r>
              <a:rPr lang="fr-CH" dirty="0"/>
              <a:t>Methods</a:t>
            </a:r>
          </a:p>
        </p:txBody>
      </p:sp>
      <p:sp>
        <p:nvSpPr>
          <p:cNvPr id="3" name="Content Placeholder 2">
            <a:extLst>
              <a:ext uri="{FF2B5EF4-FFF2-40B4-BE49-F238E27FC236}">
                <a16:creationId xmlns:a16="http://schemas.microsoft.com/office/drawing/2014/main" id="{D3767ABD-1521-6AC0-2932-B40D8DE7C033}"/>
              </a:ext>
            </a:extLst>
          </p:cNvPr>
          <p:cNvSpPr>
            <a:spLocks noGrp="1"/>
          </p:cNvSpPr>
          <p:nvPr>
            <p:ph idx="1"/>
          </p:nvPr>
        </p:nvSpPr>
        <p:spPr/>
        <p:txBody>
          <a:bodyPr/>
          <a:lstStyle/>
          <a:p>
            <a:r>
              <a:rPr lang="fr-CH" dirty="0"/>
              <a:t>The </a:t>
            </a:r>
            <a:r>
              <a:rPr lang="fr-CH" dirty="0" err="1"/>
              <a:t>entire</a:t>
            </a:r>
            <a:r>
              <a:rPr lang="fr-CH" dirty="0"/>
              <a:t> </a:t>
            </a:r>
            <a:r>
              <a:rPr lang="fr-CH" dirty="0" err="1"/>
              <a:t>study</a:t>
            </a:r>
            <a:r>
              <a:rPr lang="fr-CH" dirty="0"/>
              <a:t> </a:t>
            </a:r>
            <a:r>
              <a:rPr lang="fr-CH" dirty="0" err="1"/>
              <a:t>was</a:t>
            </a:r>
            <a:r>
              <a:rPr lang="fr-CH" dirty="0"/>
              <a:t> </a:t>
            </a:r>
            <a:r>
              <a:rPr lang="fr-CH" dirty="0" err="1"/>
              <a:t>conducted</a:t>
            </a:r>
            <a:r>
              <a:rPr lang="fr-CH" dirty="0"/>
              <a:t> </a:t>
            </a:r>
            <a:r>
              <a:rPr lang="fr-CH" dirty="0" err="1"/>
              <a:t>electronically</a:t>
            </a:r>
            <a:r>
              <a:rPr lang="fr-CH" dirty="0"/>
              <a:t> </a:t>
            </a:r>
          </a:p>
          <a:p>
            <a:r>
              <a:rPr lang="fr-CH" dirty="0"/>
              <a:t>Follow-up at 3, 6 and 12 </a:t>
            </a:r>
            <a:r>
              <a:rPr lang="fr-CH" dirty="0" err="1"/>
              <a:t>months</a:t>
            </a:r>
            <a:endParaRPr lang="fr-CH" dirty="0"/>
          </a:p>
        </p:txBody>
      </p:sp>
    </p:spTree>
    <p:extLst>
      <p:ext uri="{BB962C8B-B14F-4D97-AF65-F5344CB8AC3E}">
        <p14:creationId xmlns:p14="http://schemas.microsoft.com/office/powerpoint/2010/main" val="3832863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4EBBE-1BE9-5FD3-999C-F231F2776007}"/>
              </a:ext>
            </a:extLst>
          </p:cNvPr>
          <p:cNvSpPr>
            <a:spLocks noGrp="1"/>
          </p:cNvSpPr>
          <p:nvPr>
            <p:ph type="title"/>
          </p:nvPr>
        </p:nvSpPr>
        <p:spPr/>
        <p:txBody>
          <a:bodyPr/>
          <a:lstStyle/>
          <a:p>
            <a:r>
              <a:rPr lang="fr-CH" dirty="0"/>
              <a:t>Smartphone app</a:t>
            </a:r>
          </a:p>
        </p:txBody>
      </p:sp>
      <p:sp>
        <p:nvSpPr>
          <p:cNvPr id="3" name="Content Placeholder 2">
            <a:extLst>
              <a:ext uri="{FF2B5EF4-FFF2-40B4-BE49-F238E27FC236}">
                <a16:creationId xmlns:a16="http://schemas.microsoft.com/office/drawing/2014/main" id="{3E0F5312-D4C1-062B-4896-3EE4CFE46164}"/>
              </a:ext>
            </a:extLst>
          </p:cNvPr>
          <p:cNvSpPr>
            <a:spLocks noGrp="1"/>
          </p:cNvSpPr>
          <p:nvPr>
            <p:ph idx="1"/>
          </p:nvPr>
        </p:nvSpPr>
        <p:spPr>
          <a:xfrm>
            <a:off x="3090536" y="1825625"/>
            <a:ext cx="8263264" cy="4351338"/>
          </a:xfrm>
        </p:spPr>
        <p:txBody>
          <a:bodyPr/>
          <a:lstStyle/>
          <a:p>
            <a:r>
              <a:rPr lang="en-US" dirty="0"/>
              <a:t>6 modules:</a:t>
            </a:r>
          </a:p>
          <a:p>
            <a:pPr lvl="1"/>
            <a:r>
              <a:rPr lang="en-US" dirty="0"/>
              <a:t>Personalized feedback</a:t>
            </a:r>
          </a:p>
          <a:p>
            <a:pPr lvl="2"/>
            <a:r>
              <a:rPr lang="en-US" dirty="0"/>
              <a:t>Normative feedback</a:t>
            </a:r>
          </a:p>
          <a:p>
            <a:pPr lvl="2"/>
            <a:r>
              <a:rPr lang="en-US" dirty="0"/>
              <a:t>Feedback on calorific content of the reported consumption</a:t>
            </a:r>
          </a:p>
          <a:p>
            <a:pPr lvl="2"/>
            <a:r>
              <a:rPr lang="en-US" dirty="0"/>
              <a:t>Feedback on health risks</a:t>
            </a:r>
          </a:p>
          <a:p>
            <a:pPr lvl="1"/>
            <a:r>
              <a:rPr lang="en-US" dirty="0"/>
              <a:t>Blood alcohol content computation module</a:t>
            </a:r>
          </a:p>
          <a:p>
            <a:pPr lvl="1"/>
            <a:r>
              <a:rPr lang="en-US" dirty="0"/>
              <a:t>Self-monitoring tool</a:t>
            </a:r>
          </a:p>
          <a:p>
            <a:pPr lvl="1"/>
            <a:r>
              <a:rPr lang="en-US" dirty="0"/>
              <a:t>Goal-setting tool</a:t>
            </a:r>
          </a:p>
          <a:p>
            <a:pPr lvl="1"/>
            <a:r>
              <a:rPr lang="en-US" dirty="0"/>
              <a:t>Designated driver tool</a:t>
            </a:r>
          </a:p>
          <a:p>
            <a:pPr lvl="1"/>
            <a:r>
              <a:rPr lang="en-US" dirty="0"/>
              <a:t>Fact sheets, contacts </a:t>
            </a:r>
            <a:endParaRPr lang="fr-CH" dirty="0"/>
          </a:p>
        </p:txBody>
      </p:sp>
      <p:pic>
        <p:nvPicPr>
          <p:cNvPr id="4" name="Picture 3" descr="Graphical user interface, application, website&#10;&#10;Description automatically generated">
            <a:extLst>
              <a:ext uri="{FF2B5EF4-FFF2-40B4-BE49-F238E27FC236}">
                <a16:creationId xmlns:a16="http://schemas.microsoft.com/office/drawing/2014/main" id="{38560B18-D61B-F328-CBB8-1E06243D3FA8}"/>
              </a:ext>
            </a:extLst>
          </p:cNvPr>
          <p:cNvPicPr>
            <a:picLocks noChangeAspect="1"/>
          </p:cNvPicPr>
          <p:nvPr/>
        </p:nvPicPr>
        <p:blipFill>
          <a:blip r:embed="rId2"/>
          <a:stretch>
            <a:fillRect/>
          </a:stretch>
        </p:blipFill>
        <p:spPr>
          <a:xfrm>
            <a:off x="838200" y="1380355"/>
            <a:ext cx="2252336" cy="4577326"/>
          </a:xfrm>
          <a:prstGeom prst="rect">
            <a:avLst/>
          </a:prstGeom>
          <a:scene3d>
            <a:camera prst="orthographicFront"/>
            <a:lightRig rig="threePt" dir="t"/>
          </a:scene3d>
          <a:sp3d prstMaterial="dkEdge"/>
        </p:spPr>
      </p:pic>
    </p:spTree>
    <p:extLst>
      <p:ext uri="{BB962C8B-B14F-4D97-AF65-F5344CB8AC3E}">
        <p14:creationId xmlns:p14="http://schemas.microsoft.com/office/powerpoint/2010/main" val="3565068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E0FAC-2EE5-1E45-0CEF-39C0EF20D05E}"/>
              </a:ext>
            </a:extLst>
          </p:cNvPr>
          <p:cNvSpPr>
            <a:spLocks noGrp="1"/>
          </p:cNvSpPr>
          <p:nvPr>
            <p:ph type="title"/>
          </p:nvPr>
        </p:nvSpPr>
        <p:spPr/>
        <p:txBody>
          <a:bodyPr/>
          <a:lstStyle/>
          <a:p>
            <a:r>
              <a:rPr lang="fr-CH" dirty="0"/>
              <a:t>Methods</a:t>
            </a:r>
          </a:p>
        </p:txBody>
      </p:sp>
      <p:sp>
        <p:nvSpPr>
          <p:cNvPr id="3" name="Content Placeholder 2">
            <a:extLst>
              <a:ext uri="{FF2B5EF4-FFF2-40B4-BE49-F238E27FC236}">
                <a16:creationId xmlns:a16="http://schemas.microsoft.com/office/drawing/2014/main" id="{EE4167ED-B44D-D32C-2BC9-91EE2B4D9F54}"/>
              </a:ext>
            </a:extLst>
          </p:cNvPr>
          <p:cNvSpPr>
            <a:spLocks noGrp="1"/>
          </p:cNvSpPr>
          <p:nvPr>
            <p:ph idx="1"/>
          </p:nvPr>
        </p:nvSpPr>
        <p:spPr/>
        <p:txBody>
          <a:bodyPr>
            <a:normAutofit/>
          </a:bodyPr>
          <a:lstStyle/>
          <a:p>
            <a:r>
              <a:rPr lang="en-US" dirty="0"/>
              <a:t>Primary outcome: weekly volume of drinking, in standard drinks, measured at 6 months </a:t>
            </a:r>
          </a:p>
          <a:p>
            <a:r>
              <a:rPr lang="en-US" dirty="0"/>
              <a:t>Secondary outcome: number of heavy drinking days (HDD; i.e. days with 5 drinks or more for men / 4 drinks or more for women) over the past 30 days, at 6 months </a:t>
            </a:r>
          </a:p>
          <a:p>
            <a:r>
              <a:rPr lang="en-US" dirty="0"/>
              <a:t>Additional outcomes: maximum number of drinks on any day over the past 30 days, alcohol related consequences (measured with the Short Inventory of Problems (SIP-2R), and academic performance. </a:t>
            </a:r>
            <a:endParaRPr lang="fr-CH" dirty="0"/>
          </a:p>
        </p:txBody>
      </p:sp>
    </p:spTree>
    <p:extLst>
      <p:ext uri="{BB962C8B-B14F-4D97-AF65-F5344CB8AC3E}">
        <p14:creationId xmlns:p14="http://schemas.microsoft.com/office/powerpoint/2010/main" val="171661875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ésentation1" id="{AE445218-29EA-CF42-BB82-453D95B20F4F}" vid="{E94F8827-9A56-5E4C-B9F6-5DA3DE63D59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TbContenuDoc" ma:contentTypeID="0x010100028AE0C13B1FB840B42613FBAB0EF5960100D726D746650A444D941F8869561AE332" ma:contentTypeVersion="108" ma:contentTypeDescription="Type de contenu pour les assets associés à un contenu Tribu" ma:contentTypeScope="" ma:versionID="63b545e64f69c7a54eb6d207fba1efd8">
  <xsd:schema xmlns:xsd="http://www.w3.org/2001/XMLSchema" xmlns:xs="http://www.w3.org/2001/XMLSchema" xmlns:p="http://schemas.microsoft.com/office/2006/metadata/properties" xmlns:ns1="http://schemas.microsoft.com/sharepoint/v3" xmlns:ns2="2ad74405-6339-41b1-8380-c3603ef526e3" xmlns:ns3="8d4848bd-9106-49f9-b0a2-2751f5452501" xmlns:ns5="e868c651-99ae-4e03-8f7a-6a6e1b2dce2b" xmlns:ns6="314c4fea-e991-4c57-ae9e-2c7dc9d6080c" xmlns:ns7="e62c6926-7c17-4711-aeae-e9569f6bb3fd" xmlns:ns8="f53adf55-202c-474a-b04b-8745b43fccba" targetNamespace="http://schemas.microsoft.com/office/2006/metadata/properties" ma:root="true" ma:fieldsID="fe5340e13f9923c64b23b44320702570" ns1:_="" ns2:_="" ns3:_="" ns5:_="" ns6:_="" ns7:_="" ns8:_="">
    <xsd:import namespace="http://schemas.microsoft.com/sharepoint/v3"/>
    <xsd:import namespace="2ad74405-6339-41b1-8380-c3603ef526e3"/>
    <xsd:import namespace="8d4848bd-9106-49f9-b0a2-2751f5452501"/>
    <xsd:import namespace="e868c651-99ae-4e03-8f7a-6a6e1b2dce2b"/>
    <xsd:import namespace="314c4fea-e991-4c57-ae9e-2c7dc9d6080c"/>
    <xsd:import namespace="e62c6926-7c17-4711-aeae-e9569f6bb3fd"/>
    <xsd:import namespace="f53adf55-202c-474a-b04b-8745b43fccba"/>
    <xsd:element name="properties">
      <xsd:complexType>
        <xsd:sequence>
          <xsd:element name="documentManagement">
            <xsd:complexType>
              <xsd:all>
                <xsd:element ref="ns2:TbRefContentId" minOccurs="0"/>
                <xsd:element ref="ns2:TbAssetOrder" minOccurs="0"/>
                <xsd:element ref="ns2:TbIdTribu" minOccurs="0"/>
                <xsd:element ref="ns2:TbAuthor" minOccurs="0"/>
                <xsd:element ref="ns1:KpiDescription" minOccurs="0"/>
                <xsd:element ref="ns2:TbMainText" minOccurs="0"/>
                <xsd:element ref="ns2:TbPublicationStartDate" minOccurs="0"/>
                <xsd:element ref="ns2:TbPublicationEndDate" minOccurs="0"/>
                <xsd:element ref="ns2:TbSecretary" minOccurs="0"/>
                <xsd:element ref="ns2:TbEvEndDate" minOccurs="0"/>
                <xsd:element ref="ns2:TbEvStartDate" minOccurs="0"/>
                <xsd:element ref="ns2:TbIpCompleteTitle" minOccurs="0"/>
                <xsd:element ref="ns2:TbContacts" minOccurs="0"/>
                <xsd:element ref="ns2:TbContactMembers" minOccurs="0"/>
                <xsd:element ref="ns5:TbContentVersion" minOccurs="0"/>
                <xsd:element ref="ns2:TbIpIsValidatedForPublic" minOccurs="0"/>
                <xsd:element ref="ns2:TbIpObjectives" minOccurs="0"/>
                <xsd:element ref="ns2:TbIpPrintshopNumber" minOccurs="0"/>
                <xsd:element ref="ns2:TbIpProductionDate" minOccurs="0"/>
                <xsd:element ref="ns2:TbValidationDate" minOccurs="0"/>
                <xsd:element ref="ns2:TbIpSamNumber" minOccurs="0"/>
                <xsd:element ref="ns2:TbNeColor" minOccurs="0"/>
                <xsd:element ref="ns2:TbNeSortOrder" minOccurs="0"/>
                <xsd:element ref="ns3:TaxCatchAll" minOccurs="0"/>
                <xsd:element ref="ns2:if448e4efef04e18b49ac88f7af36e06" minOccurs="0"/>
                <xsd:element ref="ns3:TaxCatchAllLabel" minOccurs="0"/>
                <xsd:element ref="ns2:TbButtonLink" minOccurs="0"/>
                <xsd:element ref="ns2:TbSummary" minOccurs="0"/>
                <xsd:element ref="ns2:d4e7179a5537466a8039ea639f92414e" minOccurs="0"/>
                <xsd:element ref="ns2:TbIpDistributionChannels" minOccurs="0"/>
                <xsd:element ref="ns2:TbIpDistributionPublic" minOccurs="0"/>
                <xsd:element ref="ns2:TbIpIsForensic" minOccurs="0"/>
                <xsd:element ref="ns2:c2bf661082bd45f89229c0d8a070bdd4" minOccurs="0"/>
                <xsd:element ref="ns2:TbIpPhysicalDimension" minOccurs="0"/>
                <xsd:element ref="ns2:id2a751e45274ee2a23548892e261b3a" minOccurs="0"/>
                <xsd:element ref="ns2:TbLink" minOccurs="0"/>
                <xsd:element ref="ns2:TbAoApplicationAccessUrl" minOccurs="0"/>
                <xsd:element ref="ns2:TbPageLink" minOccurs="0"/>
                <xsd:element ref="ns2:TbAoApplicationUrl" minOccurs="0"/>
                <xsd:element ref="ns2:d60b3f66cea24d8fad8935f254be22e5" minOccurs="0"/>
                <xsd:element ref="ns2:TbIpOrigin" minOccurs="0"/>
                <xsd:element ref="ns2:pfc93d24a5d744ccaed9ba628de232d2" minOccurs="0"/>
                <xsd:element ref="ns2:n762d346db3044fbb3935d0c39f3a847" minOccurs="0"/>
                <xsd:element ref="ns2:TbIpSupportType" minOccurs="0"/>
                <xsd:element ref="ns2:jf4535ce25864efdbab412bd04c4f674" minOccurs="0"/>
                <xsd:element ref="ns2:n43543c21d8b44b090e2cbc23d979419" minOccurs="0"/>
                <xsd:element ref="ns2:TbEvLocation" minOccurs="0"/>
                <xsd:element ref="ns5:TbIpTechnicalFormat" minOccurs="0"/>
                <xsd:element ref="ns5:TbIpOtherPhysicalDimension" minOccurs="0"/>
                <xsd:element ref="ns5:TbWebSiteSection" minOccurs="0"/>
                <xsd:element ref="ns5:p96425f63f04464fa9d0c82524203793" minOccurs="0"/>
                <xsd:element ref="ns5:TbResponsibleEntity" minOccurs="0"/>
                <xsd:element ref="ns5:TbIpResponsibleEntity" minOccurs="0"/>
                <xsd:element ref="ns5:TbIpIsSponsored" minOccurs="0"/>
                <xsd:element ref="ns5:TbIsAcceptedCharte" minOccurs="0"/>
                <xsd:element ref="ns5:TbAuthoringEntity" minOccurs="0"/>
                <xsd:element ref="ns2:TbApprovalStatus" minOccurs="0"/>
                <xsd:element ref="ns6:TbArianeId" minOccurs="0"/>
                <xsd:element ref="ns5:k813aceff69445fd8735713f6314ea5d" minOccurs="0"/>
                <xsd:element ref="ns2:TbComments" minOccurs="0"/>
                <xsd:element ref="ns2:TbExtendedMeta" minOccurs="0"/>
                <xsd:element ref="ns5:TbDataCompilationVersion" minOccurs="0"/>
                <xsd:element ref="ns7:TbLastCompilationDate" minOccurs="0"/>
                <xsd:element ref="ns2:TbExternalLink" minOccurs="0"/>
                <xsd:element ref="ns5:k74c95939c464471a12854043a3f1269" minOccurs="0"/>
                <xsd:element ref="ns3:TaxKeywordTaxHTField" minOccurs="0"/>
                <xsd:element ref="ns5:f1900c21d8c54efcb6408069920b748f" minOccurs="0"/>
                <xsd:element ref="ns8:h38d1e1507ab435fa39e46e13ab9a8ad" minOccurs="0"/>
                <xsd:element ref="ns3:TbIpCommandeType" minOccurs="0"/>
                <xsd:element ref="ns3:a8c04bdf532d41cf93745f5e463f45fd" minOccurs="0"/>
                <xsd:element ref="ns3:TbMainTextPubHTM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KpiDescription" ma:index="9" nillable="true" ma:displayName="Description" ma:description="La description fournit des informations sur le but de cet objectif." ma:internalName="KpiDescription">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ad74405-6339-41b1-8380-c3603ef526e3" elementFormDefault="qualified">
    <xsd:import namespace="http://schemas.microsoft.com/office/2006/documentManagement/types"/>
    <xsd:import namespace="http://schemas.microsoft.com/office/infopath/2007/PartnerControls"/>
    <xsd:element name="TbRefContentId" ma:index="2" nillable="true" ma:displayName="Id contenu associé" ma:description="Id (Guid) du contenu Tribu de référence. Utilisé pour lié un asset à un contenu Tribu" ma:indexed="true" ma:internalName="TbRefContentId">
      <xsd:simpleType>
        <xsd:restriction base="dms:Text">
          <xsd:maxLength value="38"/>
        </xsd:restriction>
      </xsd:simpleType>
    </xsd:element>
    <xsd:element name="TbAssetOrder" ma:index="3" nillable="true" ma:displayName="Ordre" ma:decimals="0" ma:default="0" ma:description="Ordre d'affichage de l'asset (quand plusieurs disponibles)" ma:internalName="TbAssetOrder" ma:percentage="FALSE">
      <xsd:simpleType>
        <xsd:restriction base="dms:Number">
          <xsd:minInclusive value="0"/>
        </xsd:restriction>
      </xsd:simpleType>
    </xsd:element>
    <xsd:element name="TbIdTribu" ma:index="6" nillable="true" ma:displayName="Id Tribu1" ma:decimals="0" ma:default="0" ma:description="Ancien Id Tribu" ma:indexed="true" ma:internalName="TbIdTribu" ma:percentage="FALSE">
      <xsd:simpleType>
        <xsd:restriction base="dms:Number"/>
      </xsd:simpleType>
    </xsd:element>
    <xsd:element name="TbAuthor" ma:index="8" nillable="true" ma:displayName="Auteur du contenu" ma:description="Auteur au sens Tribu" ma:SharePointGroup="0" ma:internalName="TbAutho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TbMainText" ma:index="10" nillable="true" ma:displayName="Texte principal" ma:description="Texte principal du contenu" ma:internalName="TbMainText">
      <xsd:simpleType>
        <xsd:restriction base="dms:Note"/>
      </xsd:simpleType>
    </xsd:element>
    <xsd:element name="TbPublicationStartDate" ma:index="11" nillable="true" ma:displayName="Début de publication" ma:default="[today]" ma:description="Date et heure de début de publication" ma:format="DateTime" ma:indexed="true" ma:internalName="TbPublicationStartDate">
      <xsd:simpleType>
        <xsd:restriction base="dms:DateTime"/>
      </xsd:simpleType>
    </xsd:element>
    <xsd:element name="TbPublicationEndDate" ma:index="12" nillable="true" ma:displayName="Fin de publication" ma:default="[today]" ma:description="Date et heure de fin de publication" ma:format="DateTime" ma:indexed="true" ma:internalName="TbPublicationEndDate">
      <xsd:simpleType>
        <xsd:restriction base="dms:DateTime"/>
      </xsd:simpleType>
    </xsd:element>
    <xsd:element name="TbSecretary" ma:index="13" nillable="true" ma:displayName="Secrétaire" ma:SharePointGroup="0" ma:internalName="TbSecretary"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TbEvEndDate" ma:index="14" nillable="true" ma:displayName="Date de fin d'événement" ma:default="[today]" ma:format="DateTime" ma:internalName="TbEvEndDate">
      <xsd:simpleType>
        <xsd:restriction base="dms:DateTime"/>
      </xsd:simpleType>
    </xsd:element>
    <xsd:element name="TbEvStartDate" ma:index="15" nillable="true" ma:displayName="Date de début d'événement" ma:default="[today]" ma:format="DateTime" ma:internalName="TbEvStartDate">
      <xsd:simpleType>
        <xsd:restriction base="dms:DateTime"/>
      </xsd:simpleType>
    </xsd:element>
    <xsd:element name="TbIpCompleteTitle" ma:index="16" nillable="true" ma:displayName="Titre Complet" ma:internalName="TbIpCompleteTitle">
      <xsd:simpleType>
        <xsd:restriction base="dms:Text">
          <xsd:maxLength value="255"/>
        </xsd:restriction>
      </xsd:simpleType>
    </xsd:element>
    <xsd:element name="TbContacts" ma:index="17" nillable="true" ma:displayName="Personne(s) de contact" ma:description="TbContacts" ma:internalName="TbContacts">
      <xsd:simpleType>
        <xsd:restriction base="dms:Note"/>
      </xsd:simpleType>
    </xsd:element>
    <xsd:element name="TbContactMembers" ma:index="18" nillable="true" ma:displayName="Liste des membres de l'équipe" ma:description="TbContactMembers" ma:internalName="TbContactMembers">
      <xsd:simpleType>
        <xsd:restriction base="dms:Note"/>
      </xsd:simpleType>
    </xsd:element>
    <xsd:element name="TbIpIsValidatedForPublic" ma:index="20" nillable="true" ma:displayName="Validé pour le public" ma:default="0" ma:description="Info Patient, validé pour distribution publique" ma:internalName="TbIpIsValidatedForPublic">
      <xsd:simpleType>
        <xsd:restriction base="dms:Boolean"/>
      </xsd:simpleType>
    </xsd:element>
    <xsd:element name="TbIpObjectives" ma:index="21" nillable="true" ma:displayName="Objectifs de la ressource" ma:description="Info Patient, objectifs de la ressource" ma:internalName="TbIpObjectives">
      <xsd:simpleType>
        <xsd:restriction base="dms:Note">
          <xsd:maxLength value="255"/>
        </xsd:restriction>
      </xsd:simpleType>
    </xsd:element>
    <xsd:element name="TbIpPrintshopNumber" ma:index="22" nillable="true" ma:displayName="Numéro CIR PrintShop" ma:description="Info Patient numéro, PrintShop" ma:internalName="TbIpPrintshopNumber">
      <xsd:simpleType>
        <xsd:restriction base="dms:Text">
          <xsd:maxLength value="255"/>
        </xsd:restriction>
      </xsd:simpleType>
    </xsd:element>
    <xsd:element name="TbIpProductionDate" ma:index="23" nillable="true" ma:displayName="Date de production" ma:default="[today]" ma:description="Info Patient, date de production du document" ma:format="DateOnly" ma:internalName="TbIpProductionDate">
      <xsd:simpleType>
        <xsd:restriction base="dms:DateTime"/>
      </xsd:simpleType>
    </xsd:element>
    <xsd:element name="TbValidationDate" ma:index="24" nillable="true" ma:displayName="Date de validation" ma:description="Date de validation" ma:format="DateOnly" ma:internalName="TbValidationDate">
      <xsd:simpleType>
        <xsd:restriction base="dms:DateTime"/>
      </xsd:simpleType>
    </xsd:element>
    <xsd:element name="TbIpSamNumber" ma:index="25" nillable="true" ma:displayName="Numéro projet SAM" ma:description="Info Patient, numéro projet SAM" ma:internalName="TbIpSamNumber">
      <xsd:simpleType>
        <xsd:restriction base="dms:Text">
          <xsd:maxLength value="255"/>
        </xsd:restriction>
      </xsd:simpleType>
    </xsd:element>
    <xsd:element name="TbNeColor" ma:index="26" nillable="true" ma:displayName="Couleur utilisée" ma:default="#000000" ma:description="Couleur pour les bandeaux, teasers, etc." ma:internalName="TbNeColor">
      <xsd:simpleType>
        <xsd:restriction base="dms:Text">
          <xsd:maxLength value="7"/>
        </xsd:restriction>
      </xsd:simpleType>
    </xsd:element>
    <xsd:element name="TbNeSortOrder" ma:index="27" nillable="true" ma:displayName="Ordre dans la liste" ma:decimals="0" ma:description="Ordre du bandeau, du teaser, etc." ma:internalName="TbNeSortOrder" ma:percentage="FALSE">
      <xsd:simpleType>
        <xsd:restriction base="dms:Number"/>
      </xsd:simpleType>
    </xsd:element>
    <xsd:element name="if448e4efef04e18b49ac88f7af36e06" ma:index="30" nillable="true" ma:taxonomy="true" ma:internalName="if448e4efef04e18b49ac88f7af36e06" ma:taxonomyFieldName="TbContentType" ma:displayName="Type de Contenu (TB)" ma:indexed="true" ma:default="" ma:fieldId="{2f448e4e-fef0-4e18-b49a-c88f7af36e06}" ma:sspId="dfe6d8f9-dfea-485a-a40b-c9b37250a2fd" ma:termSetId="a378f947-0d00-4110-90a7-6365cee4e136" ma:anchorId="00000000-0000-0000-0000-000000000000" ma:open="false" ma:isKeyword="false">
      <xsd:complexType>
        <xsd:sequence>
          <xsd:element ref="pc:Terms" minOccurs="0" maxOccurs="1"/>
        </xsd:sequence>
      </xsd:complexType>
    </xsd:element>
    <xsd:element name="TbButtonLink" ma:index="33" nillable="true" ma:displayName="Lien du Bouton" ma:description="Action pour le bouton sur certains contenus" ma:format="Hyperlink" ma:internalName="TbButtonLink">
      <xsd:complexType>
        <xsd:complexContent>
          <xsd:extension base="dms:URL">
            <xsd:sequence>
              <xsd:element name="Url" type="dms:ValidUrl" minOccurs="0" nillable="true"/>
              <xsd:element name="Description" type="xsd:string" nillable="true"/>
            </xsd:sequence>
          </xsd:extension>
        </xsd:complexContent>
      </xsd:complexType>
    </xsd:element>
    <xsd:element name="TbSummary" ma:index="34" nillable="true" ma:displayName="Résumé" ma:description="Résumé" ma:internalName="TbSummary">
      <xsd:simpleType>
        <xsd:restriction base="dms:Note">
          <xsd:maxLength value="255"/>
        </xsd:restriction>
      </xsd:simpleType>
    </xsd:element>
    <xsd:element name="d4e7179a5537466a8039ea639f92414e" ma:index="35" nillable="true" ma:taxonomy="true" ma:internalName="d4e7179a5537466a8039ea639f92414e" ma:taxonomyFieldName="TbSiteGeo" ma:displayName="Site géographique" ma:default="" ma:fieldId="{d4e7179a-5537-466a-8039-ea639f92414e}" ma:taxonomyMulti="true" ma:sspId="dfe6d8f9-dfea-485a-a40b-c9b37250a2fd" ma:termSetId="d7b9c895-f545-4386-907c-485cfa0328bf" ma:anchorId="00000000-0000-0000-0000-000000000000" ma:open="false" ma:isKeyword="false">
      <xsd:complexType>
        <xsd:sequence>
          <xsd:element ref="pc:Terms" minOccurs="0" maxOccurs="1"/>
        </xsd:sequence>
      </xsd:complexType>
    </xsd:element>
    <xsd:element name="TbIpDistributionChannels" ma:index="37" nillable="true" ma:displayName="Canaux de distribution" ma:description="Info patient, Canaux de distribution" ma:internalName="TbIpDistributionChannels">
      <xsd:complexType>
        <xsd:complexContent>
          <xsd:extension base="dms:MultiChoice">
            <xsd:sequence>
              <xsd:element name="Value" maxOccurs="unbounded" minOccurs="0" nillable="true">
                <xsd:simpleType>
                  <xsd:restriction base="dms:Choice">
                    <xsd:enumeration value="Consultation"/>
                    <xsd:enumeration value="Hospitalisation"/>
                    <xsd:enumeration value="Envoi postal"/>
                    <xsd:enumeration value="Internet"/>
                    <xsd:enumeration value="Ecrans dynamiques"/>
                    <xsd:enumeration value="Libre service"/>
                    <xsd:enumeration value="Professionnels partenaires"/>
                  </xsd:restriction>
                </xsd:simpleType>
              </xsd:element>
            </xsd:sequence>
          </xsd:extension>
        </xsd:complexContent>
      </xsd:complexType>
    </xsd:element>
    <xsd:element name="TbIpDistributionPublic" ma:index="38" nillable="true" ma:displayName="Public cible" ma:description="Info patient, Public cible" ma:internalName="TbIpDistributionPublic">
      <xsd:complexType>
        <xsd:complexContent>
          <xsd:extension base="dms:MultiChoice">
            <xsd:sequence>
              <xsd:element name="Value" maxOccurs="unbounded" minOccurs="0" nillable="true">
                <xsd:simpleType>
                  <xsd:restriction base="dms:Choice">
                    <xsd:enumeration value="Patient"/>
                    <xsd:enumeration value="Enfant"/>
                    <xsd:enumeration value="Proches"/>
                    <xsd:enumeration value="Parents"/>
                    <xsd:enumeration value="Professionnels partenaires"/>
                    <xsd:enumeration value="Grand public"/>
                  </xsd:restriction>
                </xsd:simpleType>
              </xsd:element>
            </xsd:sequence>
          </xsd:extension>
        </xsd:complexContent>
      </xsd:complexType>
    </xsd:element>
    <xsd:element name="TbIpIsForensic" ma:index="39" nillable="true" ma:displayName="Caractère médicolégal" ma:default="0" ma:description="Info Patient, contenu à caractère médico-légal" ma:internalName="TbIpIsForensic">
      <xsd:simpleType>
        <xsd:restriction base="dms:Boolean"/>
      </xsd:simpleType>
    </xsd:element>
    <xsd:element name="c2bf661082bd45f89229c0d8a070bdd4" ma:index="40" nillable="true" ma:taxonomy="true" ma:internalName="c2bf661082bd45f89229c0d8a070bdd4" ma:taxonomyFieldName="TbPersonnelCategories" ma:displayName="Catégorie de personnel" ma:default="" ma:fieldId="{c2bf6610-82bd-45f8-9229-c0d8a070bdd4}" ma:taxonomyMulti="true" ma:sspId="dfe6d8f9-dfea-485a-a40b-c9b37250a2fd" ma:termSetId="8a6d412a-077d-4196-ac6b-6d4362feafa4" ma:anchorId="00000000-0000-0000-0000-000000000000" ma:open="false" ma:isKeyword="false">
      <xsd:complexType>
        <xsd:sequence>
          <xsd:element ref="pc:Terms" minOccurs="0" maxOccurs="1"/>
        </xsd:sequence>
      </xsd:complexType>
    </xsd:element>
    <xsd:element name="TbIpPhysicalDimension" ma:index="42" nillable="true" ma:displayName="Dimension" ma:description="Dimension du support de référence" ma:format="RadioButtons" ma:internalName="TbIpPhysicalDimension">
      <xsd:simpleType>
        <xsd:restriction base="dms:Choice">
          <xsd:enumeration value="A3"/>
          <xsd:enumeration value="A4"/>
          <xsd:enumeration value="A5"/>
          <xsd:enumeration value="A6"/>
          <xsd:enumeration value="A7"/>
          <xsd:enumeration value="Autre"/>
        </xsd:restriction>
      </xsd:simpleType>
    </xsd:element>
    <xsd:element name="id2a751e45274ee2a23548892e261b3a" ma:index="43" nillable="true" ma:taxonomy="true" ma:internalName="id2a751e45274ee2a23548892e261b3a" ma:taxonomyFieldName="TbDomains" ma:displayName="Domaines" ma:default="" ma:fieldId="{2d2a751e-4527-4ee2-a235-48892e261b3a}" ma:taxonomyMulti="true" ma:sspId="dfe6d8f9-dfea-485a-a40b-c9b37250a2fd" ma:termSetId="14100f27-5fd4-4187-b9a6-448f74bfb666" ma:anchorId="00000000-0000-0000-0000-000000000000" ma:open="false" ma:isKeyword="false">
      <xsd:complexType>
        <xsd:sequence>
          <xsd:element ref="pc:Terms" minOccurs="0" maxOccurs="1"/>
        </xsd:sequence>
      </xsd:complexType>
    </xsd:element>
    <xsd:element name="TbLink" ma:index="45" nillable="true" ma:displayName="Lien attaché" ma:description="Lien attaché au contenu, e.g. bouton d'action" ma:format="Hyperlink" ma:internalName="TbLink">
      <xsd:complexType>
        <xsd:complexContent>
          <xsd:extension base="dms:URL">
            <xsd:sequence>
              <xsd:element name="Url" type="dms:ValidUrl" minOccurs="0" nillable="true"/>
              <xsd:element name="Description" type="xsd:string" nillable="true"/>
            </xsd:sequence>
          </xsd:extension>
        </xsd:complexContent>
      </xsd:complexType>
    </xsd:element>
    <xsd:element name="TbAoApplicationAccessUrl" ma:index="46" nillable="true" ma:displayName="Lien vers la demande d'accès" ma:description="Application/Outil Lien vers la demande d'accès à l'application" ma:format="Hyperlink" ma:internalName="TbAoApplicationAccessUrl">
      <xsd:complexType>
        <xsd:complexContent>
          <xsd:extension base="dms:URL">
            <xsd:sequence>
              <xsd:element name="Url" type="dms:ValidUrl" minOccurs="0" nillable="true"/>
              <xsd:element name="Description" type="xsd:string" nillable="true"/>
            </xsd:sequence>
          </xsd:extension>
        </xsd:complexContent>
      </xsd:complexType>
    </xsd:element>
    <xsd:element name="TbPageLink" ma:index="47" nillable="true" ma:displayName="Lien vers la page de menu" ma:description="Lien vers la page" ma:format="Hyperlink" ma:internalName="TbPageLink">
      <xsd:complexType>
        <xsd:complexContent>
          <xsd:extension base="dms:URL">
            <xsd:sequence>
              <xsd:element name="Url" type="dms:ValidUrl" minOccurs="0" nillable="true"/>
              <xsd:element name="Description" type="xsd:string" nillable="true"/>
            </xsd:sequence>
          </xsd:extension>
        </xsd:complexContent>
      </xsd:complexType>
    </xsd:element>
    <xsd:element name="TbAoApplicationUrl" ma:index="48" nillable="true" ma:displayName="Lien vers l'application" ma:description="Application/Outil: lien d'accès" ma:format="Hyperlink" ma:internalName="TbAoApplicationUrl">
      <xsd:complexType>
        <xsd:complexContent>
          <xsd:extension base="dms:URL">
            <xsd:sequence>
              <xsd:element name="Url" type="dms:ValidUrl" minOccurs="0" nillable="true"/>
              <xsd:element name="Description" type="xsd:string" nillable="true"/>
            </xsd:sequence>
          </xsd:extension>
        </xsd:complexContent>
      </xsd:complexType>
    </xsd:element>
    <xsd:element name="d60b3f66cea24d8fad8935f254be22e5" ma:index="49" nillable="true" ma:taxonomy="true" ma:internalName="d60b3f66cea24d8fad8935f254be22e5" ma:taxonomyFieldName="TbIpSponsoredBy" ma:displayName="Liste des sponsors" ma:default="" ma:fieldId="{d60b3f66-cea2-4d8f-ad89-35f254be22e5}" ma:taxonomyMulti="true" ma:sspId="dfe6d8f9-dfea-485a-a40b-c9b37250a2fd" ma:termSetId="180ffa65-77b0-40d8-9afe-7a2448650169" ma:anchorId="00000000-0000-0000-0000-000000000000" ma:open="true" ma:isKeyword="false">
      <xsd:complexType>
        <xsd:sequence>
          <xsd:element ref="pc:Terms" minOccurs="0" maxOccurs="1"/>
        </xsd:sequence>
      </xsd:complexType>
    </xsd:element>
    <xsd:element name="TbIpOrigin" ma:index="51" nillable="true" ma:displayName="Origine" ma:default="CHUV" ma:description="Info Patient, origine du document lié" ma:format="RadioButtons" ma:internalName="TbIpOrigin">
      <xsd:simpleType>
        <xsd:restriction base="dms:Choice">
          <xsd:enumeration value="CHUV"/>
          <xsd:enumeration value="EXTERNE"/>
        </xsd:restriction>
      </xsd:simpleType>
    </xsd:element>
    <xsd:element name="pfc93d24a5d744ccaed9ba628de232d2" ma:index="52" nillable="true" ma:taxonomy="true" ma:internalName="pfc93d24a5d744ccaed9ba628de232d2" ma:taxonomyFieldName="TbTargetAudiences" ma:displayName="Populations cibles" ma:fieldId="{9fc93d24-a5d7-44cc-aed9-ba628de232d2}" ma:taxonomyMulti="true" ma:sspId="dfe6d8f9-dfea-485a-a40b-c9b37250a2fd" ma:termSetId="45ff01f3-dd4e-4593-b97f-d971e7b70ac2" ma:anchorId="00000000-0000-0000-0000-000000000000" ma:open="false" ma:isKeyword="false">
      <xsd:complexType>
        <xsd:sequence>
          <xsd:element ref="pc:Terms" minOccurs="0" maxOccurs="1"/>
        </xsd:sequence>
      </xsd:complexType>
    </xsd:element>
    <xsd:element name="n762d346db3044fbb3935d0c39f3a847" ma:index="54" nillable="true" ma:taxonomy="true" ma:internalName="n762d346db3044fbb3935d0c39f3a847" ma:taxonomyFieldName="TbIpScientificSource" ma:displayName="Sources scientifiques" ma:default="" ma:fieldId="{7762d346-db30-44fb-b393-5d0c39f3a847}" ma:taxonomyMulti="true" ma:sspId="dfe6d8f9-dfea-485a-a40b-c9b37250a2fd" ma:termSetId="a4d12924-07a5-466b-a7ec-00d0f4ea375e" ma:anchorId="00000000-0000-0000-0000-000000000000" ma:open="true" ma:isKeyword="false">
      <xsd:complexType>
        <xsd:sequence>
          <xsd:element ref="pc:Terms" minOccurs="0" maxOccurs="1"/>
        </xsd:sequence>
      </xsd:complexType>
    </xsd:element>
    <xsd:element name="TbIpSupportType" ma:index="56" nillable="true" ma:displayName="Support" ma:default="Imprimé" ma:description="Info Patient, support du document de référence" ma:format="RadioButtons" ma:internalName="TbIpSupportType">
      <xsd:simpleType>
        <xsd:restriction base="dms:Choice">
          <xsd:enumeration value="Imprimé"/>
          <xsd:enumeration value="Numérique"/>
          <xsd:enumeration value="Vidéo"/>
        </xsd:restriction>
      </xsd:simpleType>
    </xsd:element>
    <xsd:element name="jf4535ce25864efdbab412bd04c4f674" ma:index="57" nillable="true" ma:taxonomy="true" ma:internalName="jf4535ce25864efdbab412bd04c4f674" ma:taxonomyFieldName="TbCommunities" ma:displayName="Communautés" ma:default="" ma:fieldId="{3f4535ce-2586-4efd-bab4-12bd04c4f674}" ma:taxonomyMulti="true" ma:sspId="dfe6d8f9-dfea-485a-a40b-c9b37250a2fd" ma:termSetId="93159c1a-1b94-4ccd-b776-37d47fc15de0" ma:anchorId="00000000-0000-0000-0000-000000000000" ma:open="false" ma:isKeyword="false">
      <xsd:complexType>
        <xsd:sequence>
          <xsd:element ref="pc:Terms" minOccurs="0" maxOccurs="1"/>
        </xsd:sequence>
      </xsd:complexType>
    </xsd:element>
    <xsd:element name="n43543c21d8b44b090e2cbc23d979419" ma:index="59" nillable="true" ma:taxonomy="true" ma:internalName="n43543c21d8b44b090e2cbc23d979419" ma:taxonomyFieldName="TbRequestedCommunities" ma:displayName="Communautés à valider" ma:default="" ma:fieldId="{743543c2-1d8b-44b0-90e2-cbc23d979419}" ma:taxonomyMulti="true" ma:sspId="dfe6d8f9-dfea-485a-a40b-c9b37250a2fd" ma:termSetId="93159c1a-1b94-4ccd-b776-37d47fc15de0" ma:anchorId="00000000-0000-0000-0000-000000000000" ma:open="false" ma:isKeyword="false">
      <xsd:complexType>
        <xsd:sequence>
          <xsd:element ref="pc:Terms" minOccurs="0" maxOccurs="1"/>
        </xsd:sequence>
      </xsd:complexType>
    </xsd:element>
    <xsd:element name="TbEvLocation" ma:index="61" nillable="true" ma:displayName="Lieu" ma:description="Lieu de l'événement" ma:internalName="TbEvLocation">
      <xsd:simpleType>
        <xsd:restriction base="dms:Text">
          <xsd:maxLength value="255"/>
        </xsd:restriction>
      </xsd:simpleType>
    </xsd:element>
    <xsd:element name="TbApprovalStatus" ma:index="74" nillable="true" ma:displayName="Statut d'approbation" ma:decimals="0" ma:default="0" ma:description="Statut d'approbation 0:Draft 1:Submit for approval 2:Approved 3:Rejected" ma:indexed="true" ma:internalName="TbApprovalStatus" ma:percentage="FALSE">
      <xsd:simpleType>
        <xsd:restriction base="dms:Number">
          <xsd:minInclusive value="0"/>
        </xsd:restriction>
      </xsd:simpleType>
    </xsd:element>
    <xsd:element name="TbComments" ma:index="79" nillable="true" ma:displayName="TbComments" ma:description="TbComments" ma:internalName="TbComments">
      <xsd:simpleType>
        <xsd:restriction base="dms:Note"/>
      </xsd:simpleType>
    </xsd:element>
    <xsd:element name="TbExtendedMeta" ma:index="80" nillable="true" ma:displayName="TbExtendedMeta" ma:description="Value" ma:internalName="TbExtendedMeta">
      <xsd:simpleType>
        <xsd:restriction base="dms:Note"/>
      </xsd:simpleType>
    </xsd:element>
    <xsd:element name="TbExternalLink" ma:index="83" nillable="true" ma:displayName="TbExternalLink" ma:description="TbExternalLink" ma:format="Hyperlink" ma:internalName="TbExterna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d4848bd-9106-49f9-b0a2-2751f5452501" elementFormDefault="qualified">
    <xsd:import namespace="http://schemas.microsoft.com/office/2006/documentManagement/types"/>
    <xsd:import namespace="http://schemas.microsoft.com/office/infopath/2007/PartnerControls"/>
    <xsd:element name="TaxCatchAll" ma:index="29" nillable="true" ma:displayName="Taxonomy Catch All Column" ma:description="" ma:hidden="true" ma:list="{1f024971-d043-4a00-a4a9-b6f99724c2da}" ma:internalName="TaxCatchAll" ma:showField="CatchAllData" ma:web="8d4848bd-9106-49f9-b0a2-2751f5452501">
      <xsd:complexType>
        <xsd:complexContent>
          <xsd:extension base="dms:MultiChoiceLookup">
            <xsd:sequence>
              <xsd:element name="Value" type="dms:Lookup" maxOccurs="unbounded" minOccurs="0" nillable="true"/>
            </xsd:sequence>
          </xsd:extension>
        </xsd:complexContent>
      </xsd:complexType>
    </xsd:element>
    <xsd:element name="TaxCatchAllLabel" ma:index="31" nillable="true" ma:displayName="Taxonomy Catch All Column1" ma:description="" ma:hidden="true" ma:list="{1f024971-d043-4a00-a4a9-b6f99724c2da}" ma:internalName="TaxCatchAllLabel" ma:readOnly="true" ma:showField="CatchAllDataLabel" ma:web="8d4848bd-9106-49f9-b0a2-2751f5452501">
      <xsd:complexType>
        <xsd:complexContent>
          <xsd:extension base="dms:MultiChoiceLookup">
            <xsd:sequence>
              <xsd:element name="Value" type="dms:Lookup" maxOccurs="unbounded" minOccurs="0" nillable="true"/>
            </xsd:sequence>
          </xsd:extension>
        </xsd:complexContent>
      </xsd:complexType>
    </xsd:element>
    <xsd:element name="TaxKeywordTaxHTField" ma:index="85" nillable="true" ma:taxonomy="true" ma:internalName="TaxKeywordTaxHTField" ma:taxonomyFieldName="TaxKeyword" ma:displayName="Mots clés d’entreprise" ma:fieldId="{23f27201-bee3-471e-b2e7-b64fd8b7ca38}" ma:taxonomyMulti="true" ma:sspId="dfe6d8f9-dfea-485a-a40b-c9b37250a2fd" ma:termSetId="00000000-0000-0000-0000-000000000000" ma:anchorId="00000000-0000-0000-0000-000000000000" ma:open="true" ma:isKeyword="true">
      <xsd:complexType>
        <xsd:sequence>
          <xsd:element ref="pc:Terms" minOccurs="0" maxOccurs="1"/>
        </xsd:sequence>
      </xsd:complexType>
    </xsd:element>
    <xsd:element name="TbIpCommandeType" ma:index="93" nillable="true" ma:displayName="TbIpCommandeType" ma:internalName="TbIpCommandeType">
      <xsd:simpleType>
        <xsd:restriction base="dms:Text">
          <xsd:maxLength value="255"/>
        </xsd:restriction>
      </xsd:simpleType>
    </xsd:element>
    <xsd:element name="a8c04bdf532d41cf93745f5e463f45fd" ma:index="94" nillable="true" ma:taxonomy="true" ma:internalName="a8c04bdf532d41cf93745f5e463f45fd" ma:taxonomyFieldName="TbKeywords" ma:displayName="TbKeywords" ma:readOnly="false" ma:fieldId="{a8c04bdf-532d-41cf-9374-5f5e463f45fd}" ma:taxonomyMulti="true" ma:sspId="dfe6d8f9-dfea-485a-a40b-c9b37250a2fd" ma:termSetId="de868bb4-7019-4dde-9f56-60311ffc776b" ma:anchorId="00000000-0000-0000-0000-000000000000" ma:open="false" ma:isKeyword="false">
      <xsd:complexType>
        <xsd:sequence>
          <xsd:element ref="pc:Terms" minOccurs="0" maxOccurs="1"/>
        </xsd:sequence>
      </xsd:complexType>
    </xsd:element>
    <xsd:element name="TbMainTextPubHTML" ma:index="96" nillable="true" ma:displayName="TbMainTextPubHTML" ma:internalName="TbMainTextPubHTML" ma:readOnly="fals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868c651-99ae-4e03-8f7a-6a6e1b2dce2b" elementFormDefault="qualified">
    <xsd:import namespace="http://schemas.microsoft.com/office/2006/documentManagement/types"/>
    <xsd:import namespace="http://schemas.microsoft.com/office/infopath/2007/PartnerControls"/>
    <xsd:element name="TbContentVersion" ma:index="19" nillable="true" ma:displayName="TbContentVersion" ma:decimals="0" ma:default="1" ma:description="Versions du contenu" ma:internalName="TbContentVersion" ma:readOnly="false" ma:percentage="FALSE">
      <xsd:simpleType>
        <xsd:restriction base="dms:Number"/>
      </xsd:simpleType>
    </xsd:element>
    <xsd:element name="TbIpTechnicalFormat" ma:index="62" nillable="true" ma:displayName="Format Technique" ma:description="Info Patient, format technique" ma:format="RadioButtons" ma:internalName="TbIpTechnicalFormat">
      <xsd:simpleType>
        <xsd:restriction base="dms:Choice">
          <xsd:enumeration value="Brochure"/>
          <xsd:enumeration value="Dépliant"/>
          <xsd:enumeration value="Flyer"/>
          <xsd:enumeration value="Affiche"/>
          <xsd:enumeration value="Texte d'information"/>
          <xsd:enumeration value="Formulaire"/>
          <xsd:enumeration value="Ebook"/>
        </xsd:restriction>
      </xsd:simpleType>
    </xsd:element>
    <xsd:element name="TbIpOtherPhysicalDimension" ma:index="63" nillable="true" ma:displayName="Autre Dimension" ma:description="Info Patient, autre dimension pour document de référence" ma:internalName="TbIpOtherPhysicalDimension">
      <xsd:simpleType>
        <xsd:restriction base="dms:Text">
          <xsd:maxLength value="255"/>
        </xsd:restriction>
      </xsd:simpleType>
    </xsd:element>
    <xsd:element name="TbWebSiteSection" ma:index="64" nillable="true" ma:displayName="Sections du site web" ma:description="Dans quelle(s) section(s) du site web voulez-vous publier" ma:internalName="TbWebSiteSection">
      <xsd:complexType>
        <xsd:complexContent>
          <xsd:extension base="dms:MultiChoice">
            <xsd:sequence>
              <xsd:element name="Value" maxOccurs="unbounded" minOccurs="0" nillable="true">
                <xsd:simpleType>
                  <xsd:restriction base="dms:Choice">
                    <xsd:enumeration value="Formation"/>
                    <xsd:enumeration value="Patient et famille"/>
                    <xsd:enumeration value="Professionnels"/>
                    <xsd:enumeration value="Recherche"/>
                  </xsd:restriction>
                </xsd:simpleType>
              </xsd:element>
            </xsd:sequence>
          </xsd:extension>
        </xsd:complexContent>
      </xsd:complexType>
    </xsd:element>
    <xsd:element name="p96425f63f04464fa9d0c82524203793" ma:index="66" nillable="true" ma:taxonomy="true" ma:internalName="p96425f63f04464fa9d0c82524203793" ma:taxonomyFieldName="TbRejectedCommunities" ma:displayName="Communautés rejetées" ma:default="" ma:fieldId="{996425f6-3f04-464f-a9d0-c82524203793}" ma:taxonomyMulti="true" ma:sspId="dfe6d8f9-dfea-485a-a40b-c9b37250a2fd" ma:termSetId="93159c1a-1b94-4ccd-b776-37d47fc15de0" ma:anchorId="00000000-0000-0000-0000-000000000000" ma:open="false" ma:isKeyword="false">
      <xsd:complexType>
        <xsd:sequence>
          <xsd:element ref="pc:Terms" minOccurs="0" maxOccurs="1"/>
        </xsd:sequence>
      </xsd:complexType>
    </xsd:element>
    <xsd:element name="TbResponsibleEntity" ma:index="68" nillable="true" ma:displayName="TbResponsibleEntity" ma:internalName="TbResponsibleEntity">
      <xsd:simpleType>
        <xsd:restriction base="dms:Text">
          <xsd:maxLength value="255"/>
        </xsd:restriction>
      </xsd:simpleType>
    </xsd:element>
    <xsd:element name="TbIpResponsibleEntity" ma:index="69" nillable="true" ma:displayName="TbIpResponsibleEntity" ma:internalName="TbIpResponsibleEntity">
      <xsd:simpleType>
        <xsd:restriction base="dms:Text">
          <xsd:maxLength value="255"/>
        </xsd:restriction>
      </xsd:simpleType>
    </xsd:element>
    <xsd:element name="TbIpIsSponsored" ma:index="70" nillable="true" ma:displayName="TbIpIsSponsored" ma:default="0" ma:internalName="TbIpIsSponsored">
      <xsd:simpleType>
        <xsd:restriction base="dms:Boolean"/>
      </xsd:simpleType>
    </xsd:element>
    <xsd:element name="TbIsAcceptedCharte" ma:index="71" nillable="true" ma:displayName="TbIsAcceptedCharte" ma:default="0" ma:internalName="TbIsAcceptedCharte">
      <xsd:simpleType>
        <xsd:restriction base="dms:Boolean"/>
      </xsd:simpleType>
    </xsd:element>
    <xsd:element name="TbAuthoringEntity" ma:index="72" nillable="true" ma:displayName="TbAuthoringEntity" ma:internalName="TbAuthoringEntity">
      <xsd:simpleType>
        <xsd:restriction base="dms:Text">
          <xsd:maxLength value="255"/>
        </xsd:restriction>
      </xsd:simpleType>
    </xsd:element>
    <xsd:element name="k813aceff69445fd8735713f6314ea5d" ma:index="77" nillable="true" ma:taxonomy="true" ma:internalName="k813aceff69445fd8735713f6314ea5d" ma:taxonomyFieldName="TbMainCommunity" ma:displayName="TbMainCommunity" ma:indexed="true" ma:fieldId="{4813acef-f694-45fd-8735-713f6314ea5d}" ma:sspId="dfe6d8f9-dfea-485a-a40b-c9b37250a2fd" ma:termSetId="93159c1a-1b94-4ccd-b776-37d47fc15de0" ma:anchorId="00000000-0000-0000-0000-000000000000" ma:open="false" ma:isKeyword="false">
      <xsd:complexType>
        <xsd:sequence>
          <xsd:element ref="pc:Terms" minOccurs="0" maxOccurs="1"/>
        </xsd:sequence>
      </xsd:complexType>
    </xsd:element>
    <xsd:element name="TbDataCompilationVersion" ma:index="81" nillable="true" ma:displayName="TbDataCompilationVersion" ma:decimals="0" ma:default="0" ma:description="Versions du compilateur extended meta" ma:indexed="true" ma:internalName="TbDataCompilationVersion" ma:percentage="FALSE">
      <xsd:simpleType>
        <xsd:restriction base="dms:Number"/>
      </xsd:simpleType>
    </xsd:element>
    <xsd:element name="k74c95939c464471a12854043a3f1269" ma:index="84" nillable="true" ma:displayName="TbSecondCommunity_0" ma:hidden="true" ma:internalName="k74c95939c464471a12854043a3f1269">
      <xsd:simpleType>
        <xsd:restriction base="dms:Note"/>
      </xsd:simpleType>
    </xsd:element>
    <xsd:element name="f1900c21d8c54efcb6408069920b748f" ma:index="86" nillable="true" ma:taxonomy="true" ma:internalName="f1900c21d8c54efcb6408069920b748f" ma:taxonomyFieldName="TbRequestedCommunitiesValByEntities" ma:displayName="RequestedCommunitiesValByEntities" ma:default="" ma:fieldId="{f1900c21-d8c5-4efc-b640-8069920b748f}" ma:taxonomyMulti="true" ma:sspId="dfe6d8f9-dfea-485a-a40b-c9b37250a2fd" ma:termSetId="93159c1a-1b94-4ccd-b776-37d47fc15de0"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14c4fea-e991-4c57-ae9e-2c7dc9d6080c" elementFormDefault="qualified">
    <xsd:import namespace="http://schemas.microsoft.com/office/2006/documentManagement/types"/>
    <xsd:import namespace="http://schemas.microsoft.com/office/infopath/2007/PartnerControls"/>
    <xsd:element name="TbArianeId" ma:index="75" nillable="true" ma:displayName="TbArianeId" ma:description="Unique Id du menu pour le fil d'araine" ma:internalName="TbArianeId">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62c6926-7c17-4711-aeae-e9569f6bb3fd" elementFormDefault="qualified">
    <xsd:import namespace="http://schemas.microsoft.com/office/2006/documentManagement/types"/>
    <xsd:import namespace="http://schemas.microsoft.com/office/infopath/2007/PartnerControls"/>
    <xsd:element name="TbLastCompilationDate" ma:index="82" nillable="true" ma:displayName="TbLastCompilationDate" ma:format="DateTime" ma:indexed="true" ma:internalName="TbLastCompilation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f53adf55-202c-474a-b04b-8745b43fccba" elementFormDefault="qualified">
    <xsd:import namespace="http://schemas.microsoft.com/office/2006/documentManagement/types"/>
    <xsd:import namespace="http://schemas.microsoft.com/office/infopath/2007/PartnerControls"/>
    <xsd:element name="h38d1e1507ab435fa39e46e13ab9a8ad" ma:index="88" nillable="true" ma:taxonomy="true" ma:internalName="h38d1e1507ab435fa39e46e13ab9a8ad" ma:taxonomyFieldName="TbLangues" ma:displayName="TbLangues" ma:default="" ma:fieldId="{138d1e15-07ab-435f-a39e-46e13ab9a8ad}" ma:taxonomyMulti="true" ma:sspId="dfe6d8f9-dfea-485a-a40b-c9b37250a2fd" ma:termSetId="d8b9c895-f545-4386-907c-485cfa0328bf"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7" ma:displayName="Auteur"/>
        <xsd:element ref="dcterms:created" minOccurs="0" maxOccurs="1"/>
        <xsd:element ref="dc:identifier" minOccurs="0" maxOccurs="1"/>
        <xsd:element name="contentType" minOccurs="0" maxOccurs="1" type="xsd:string" ma:index="28" ma:displayName="Type de contenu"/>
        <xsd:element ref="dc:title" maxOccurs="1" ma:index="4" ma:displayName="Titre"/>
        <xsd:element ref="dc:subject" minOccurs="0" maxOccurs="1"/>
        <xsd:element ref="dc:description" minOccurs="0" maxOccurs="1" ma:index="32" ma:displayName="Commentaires"/>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bIpTechnicalFormat xmlns="e868c651-99ae-4e03-8f7a-6a6e1b2dce2b" xsi:nil="true"/>
    <TbPublicationStartDate xmlns="2ad74405-6339-41b1-8380-c3603ef526e3">2022-06-21T12:29:03Z</TbPublicationStartDate>
    <TbIpSupportType xmlns="2ad74405-6339-41b1-8380-c3603ef526e3" xsi:nil="true"/>
    <TbContentVersion xmlns="e868c651-99ae-4e03-8f7a-6a6e1b2dce2b">-1</TbContentVersion>
    <TbIpDistributionChannels xmlns="2ad74405-6339-41b1-8380-c3603ef526e3"/>
    <TbIpCommandeType xmlns="8d4848bd-9106-49f9-b0a2-2751f5452501" xsi:nil="true"/>
    <TbIpIsSponsored xmlns="e868c651-99ae-4e03-8f7a-6a6e1b2dce2b" xsi:nil="true"/>
    <TbMainTextPubHTML xmlns="8d4848bd-9106-49f9-b0a2-2751f5452501" xsi:nil="true"/>
    <jf4535ce25864efdbab412bd04c4f674 xmlns="2ad74405-6339-41b1-8380-c3603ef526e3">
      <Terms xmlns="http://schemas.microsoft.com/office/infopath/2007/PartnerControls">
        <TermInfo xmlns="http://schemas.microsoft.com/office/infopath/2007/PartnerControls">
          <TermName xmlns="http://schemas.microsoft.com/office/infopath/2007/PartnerControls">#Psychiatrie</TermName>
          <TermId xmlns="http://schemas.microsoft.com/office/infopath/2007/PartnerControls">dbf8b5ac-c655-45e7-8914-2bd76c6de77c</TermId>
        </TermInfo>
      </Terms>
    </jf4535ce25864efdbab412bd04c4f674>
    <TbAuthoringEntity xmlns="e868c651-99ae-4e03-8f7a-6a6e1b2dce2b">cb79ca73-8d02-470d-8055-b4106214aa42</TbAuthoringEntity>
    <TbIpOtherPhysicalDimension xmlns="e868c651-99ae-4e03-8f7a-6a6e1b2dce2b" xsi:nil="true"/>
    <TbContacts xmlns="2ad74405-6339-41b1-8380-c3603ef526e3" xsi:nil="true"/>
    <c2bf661082bd45f89229c0d8a070bdd4 xmlns="2ad74405-6339-41b1-8380-c3603ef526e3">
      <Terms xmlns="http://schemas.microsoft.com/office/infopath/2007/PartnerControls"/>
    </c2bf661082bd45f89229c0d8a070bdd4>
    <TaxKeywordTaxHTField xmlns="8d4848bd-9106-49f9-b0a2-2751f5452501">
      <Terms xmlns="http://schemas.microsoft.com/office/infopath/2007/PartnerControls"/>
    </TaxKeywordTaxHTField>
    <TbPublicationEndDate xmlns="2ad74405-6339-41b1-8380-c3603ef526e3">2023-06-21T12:29:03+00:00</TbPublicationEndDate>
    <TbAoApplicationAccessUrl xmlns="2ad74405-6339-41b1-8380-c3603ef526e3">
      <Url xsi:nil="true"/>
      <Description xsi:nil="true"/>
    </TbAoApplicationAccessUrl>
    <TbValidationDate xmlns="2ad74405-6339-41b1-8380-c3603ef526e3">2022-06-23T12:31:36+00:00</TbValidationDate>
    <TbIdTribu xmlns="2ad74405-6339-41b1-8380-c3603ef526e3" xsi:nil="true"/>
    <TbAuthor xmlns="2ad74405-6339-41b1-8380-c3603ef526e3">
      <UserInfo>
        <DisplayName>Rigollet Faux Christel</DisplayName>
        <AccountId>47</AccountId>
        <AccountType/>
      </UserInfo>
    </TbAuthor>
    <TbSummary xmlns="2ad74405-6339-41b1-8380-c3603ef526e3">Voici un modèle de base à utiliser pour toutes vos présentations powerpoint représentant le service de médecine des addictions. 
Ce modèle est en fond bleu. </TbSummary>
    <f1900c21d8c54efcb6408069920b748f xmlns="e868c651-99ae-4e03-8f7a-6a6e1b2dce2b">
      <Terms xmlns="http://schemas.microsoft.com/office/infopath/2007/PartnerControls"/>
    </f1900c21d8c54efcb6408069920b748f>
    <k813aceff69445fd8735713f6314ea5d xmlns="e868c651-99ae-4e03-8f7a-6a6e1b2dce2b">
      <Terms xmlns="http://schemas.microsoft.com/office/infopath/2007/PartnerControls">
        <TermInfo xmlns="http://schemas.microsoft.com/office/infopath/2007/PartnerControls">
          <TermName xmlns="http://schemas.microsoft.com/office/infopath/2007/PartnerControls">Psychiatrie</TermName>
          <TermId xmlns="http://schemas.microsoft.com/office/infopath/2007/PartnerControls">dbf8b5ac-c655-45e7-8914-2bd76c6de77c</TermId>
        </TermInfo>
      </Terms>
    </k813aceff69445fd8735713f6314ea5d>
    <id2a751e45274ee2a23548892e261b3a xmlns="2ad74405-6339-41b1-8380-c3603ef526e3">
      <Terms xmlns="http://schemas.microsoft.com/office/infopath/2007/PartnerControls">
        <TermInfo xmlns="http://schemas.microsoft.com/office/infopath/2007/PartnerControls">
          <TermName xmlns="http://schemas.microsoft.com/office/infopath/2007/PartnerControls">#Gestion documentaire</TermName>
          <TermId xmlns="http://schemas.microsoft.com/office/infopath/2007/PartnerControls">1443eb49-cd65-4341-b493-51769f004fc1</TermId>
        </TermInfo>
      </Terms>
    </id2a751e45274ee2a23548892e261b3a>
    <TbIpSamNumber xmlns="2ad74405-6339-41b1-8380-c3603ef526e3" xsi:nil="true"/>
    <TbExternalLink xmlns="2ad74405-6339-41b1-8380-c3603ef526e3">
      <Url xsi:nil="true"/>
      <Description xsi:nil="true"/>
    </TbExternalLink>
    <if448e4efef04e18b49ac88f7af36e06 xmlns="2ad74405-6339-41b1-8380-c3603ef526e3">
      <Terms xmlns="http://schemas.microsoft.com/office/infopath/2007/PartnerControls">
        <TermInfo xmlns="http://schemas.microsoft.com/office/infopath/2007/PartnerControls">
          <TermName xmlns="http://schemas.microsoft.com/office/infopath/2007/PartnerControls">Formulaires, modèles et checklists</TermName>
          <TermId xmlns="http://schemas.microsoft.com/office/infopath/2007/PartnerControls">39b2f4d5-d58f-41a7-9a74-45dd15e6b287</TermId>
        </TermInfo>
      </Terms>
    </if448e4efef04e18b49ac88f7af36e06>
    <TbIpPhysicalDimension xmlns="2ad74405-6339-41b1-8380-c3603ef526e3" xsi:nil="true"/>
    <TbEvEndDate xmlns="2ad74405-6339-41b1-8380-c3603ef526e3" xsi:nil="true"/>
    <d4e7179a5537466a8039ea639f92414e xmlns="2ad74405-6339-41b1-8380-c3603ef526e3">
      <Terms xmlns="http://schemas.microsoft.com/office/infopath/2007/PartnerControls"/>
    </d4e7179a5537466a8039ea639f92414e>
    <TbExtendedMeta xmlns="2ad74405-6339-41b1-8380-c3603ef526e3">{"AuthorFullName":"Rigollet Faux Christel","TbAuthorEmail":"Christel.Faux@chuv.ch","TbAgCodeUtil":"cfaux","EntityResponsableName":"Médecine des addictions","EntityResponsableUniqueId":"cb79ca73-8d02-470d-8055-b4106214aa42","Links":[],"IsDiffusionContenu":false,"SitesInternet":[]}</TbExtendedMeta>
    <a8c04bdf532d41cf93745f5e463f45fd xmlns="8d4848bd-9106-49f9-b0a2-2751f5452501">
      <Terms xmlns="http://schemas.microsoft.com/office/infopath/2007/PartnerControls">
        <TermInfo xmlns="http://schemas.microsoft.com/office/infopath/2007/PartnerControls">
          <TermName xmlns="http://schemas.microsoft.com/office/infopath/2007/PartnerControls">#SMA</TermName>
          <TermId xmlns="http://schemas.microsoft.com/office/infopath/2007/PartnerControls">404f7b0f-0b9e-4e21-af9d-51b8b5f662df</TermId>
        </TermInfo>
        <TermInfo xmlns="http://schemas.microsoft.com/office/infopath/2007/PartnerControls">
          <TermName xmlns="http://schemas.microsoft.com/office/infopath/2007/PartnerControls">#addiction</TermName>
          <TermId xmlns="http://schemas.microsoft.com/office/infopath/2007/PartnerControls">6d4e5d2e-0567-42bf-9320-20325277a571</TermId>
        </TermInfo>
      </Terms>
    </a8c04bdf532d41cf93745f5e463f45fd>
    <TbIpObjectives xmlns="2ad74405-6339-41b1-8380-c3603ef526e3" xsi:nil="true"/>
    <TbIpProductionDate xmlns="2ad74405-6339-41b1-8380-c3603ef526e3">2022-06-21T01:00:00+00:00</TbIpProductionDate>
    <n43543c21d8b44b090e2cbc23d979419 xmlns="2ad74405-6339-41b1-8380-c3603ef526e3">
      <Terms xmlns="http://schemas.microsoft.com/office/infopath/2007/PartnerControls"/>
    </n43543c21d8b44b090e2cbc23d979419>
    <TbIpIsValidatedForPublic xmlns="2ad74405-6339-41b1-8380-c3603ef526e3" xsi:nil="true"/>
    <TbButtonLink xmlns="2ad74405-6339-41b1-8380-c3603ef526e3">
      <Url xsi:nil="true"/>
      <Description xsi:nil="true"/>
    </TbButtonLink>
    <TbNeColor xmlns="2ad74405-6339-41b1-8380-c3603ef526e3">#000000</TbNeColor>
    <TbEvLocation xmlns="2ad74405-6339-41b1-8380-c3603ef526e3" xsi:nil="true"/>
    <TbIpPrintshopNumber xmlns="2ad74405-6339-41b1-8380-c3603ef526e3" xsi:nil="true"/>
    <TbIpIsForensic xmlns="2ad74405-6339-41b1-8380-c3603ef526e3" xsi:nil="true"/>
    <TbAoApplicationUrl xmlns="2ad74405-6339-41b1-8380-c3603ef526e3">
      <Url xsi:nil="true"/>
      <Description xsi:nil="true"/>
    </TbAoApplicationUrl>
    <TbResponsibleEntity xmlns="e868c651-99ae-4e03-8f7a-6a6e1b2dce2b" xsi:nil="true"/>
    <TbApprovalStatus xmlns="2ad74405-6339-41b1-8380-c3603ef526e3">2</TbApprovalStatus>
    <TbIpDistributionPublic xmlns="2ad74405-6339-41b1-8380-c3603ef526e3"/>
    <TbIpOrigin xmlns="2ad74405-6339-41b1-8380-c3603ef526e3" xsi:nil="true"/>
    <TbIpResponsibleEntity xmlns="e868c651-99ae-4e03-8f7a-6a6e1b2dce2b">2.26.232.MAD</TbIpResponsibleEntity>
    <TbComments xmlns="2ad74405-6339-41b1-8380-c3603ef526e3">test upload modele bleu PPT</TbComments>
    <TbIsAcceptedCharte xmlns="e868c651-99ae-4e03-8f7a-6a6e1b2dce2b">true</TbIsAcceptedCharte>
    <TbIpCompleteTitle xmlns="2ad74405-6339-41b1-8380-c3603ef526e3" xsi:nil="true"/>
    <TbContactMembers xmlns="2ad74405-6339-41b1-8380-c3603ef526e3" xsi:nil="true"/>
    <pfc93d24a5d744ccaed9ba628de232d2 xmlns="2ad74405-6339-41b1-8380-c3603ef526e3">
      <Terms xmlns="http://schemas.microsoft.com/office/infopath/2007/PartnerControls"/>
    </pfc93d24a5d744ccaed9ba628de232d2>
    <TaxCatchAll xmlns="8d4848bd-9106-49f9-b0a2-2751f5452501">
      <Value>39157</Value>
      <Value>33576</Value>
      <Value>388</Value>
      <Value>128</Value>
      <Value>693</Value>
    </TaxCatchAll>
    <TbArianeId xmlns="314c4fea-e991-4c57-ae9e-2c7dc9d6080c" xsi:nil="true"/>
    <TbEvStartDate xmlns="2ad74405-6339-41b1-8380-c3603ef526e3" xsi:nil="true"/>
    <d60b3f66cea24d8fad8935f254be22e5 xmlns="2ad74405-6339-41b1-8380-c3603ef526e3">
      <Terms xmlns="http://schemas.microsoft.com/office/infopath/2007/PartnerControls"/>
    </d60b3f66cea24d8fad8935f254be22e5>
    <p96425f63f04464fa9d0c82524203793 xmlns="e868c651-99ae-4e03-8f7a-6a6e1b2dce2b">
      <Terms xmlns="http://schemas.microsoft.com/office/infopath/2007/PartnerControls"/>
    </p96425f63f04464fa9d0c82524203793>
    <KpiDescription xmlns="http://schemas.microsoft.com/sharepoint/v3" xsi:nil="true"/>
    <TbWebSiteSection xmlns="e868c651-99ae-4e03-8f7a-6a6e1b2dce2b"/>
    <TbLastCompilationDate xmlns="e62c6926-7c17-4711-aeae-e9569f6bb3fd" xsi:nil="true"/>
    <k74c95939c464471a12854043a3f1269 xmlns="e868c651-99ae-4e03-8f7a-6a6e1b2dce2b" xsi:nil="true"/>
    <TbAssetOrder xmlns="2ad74405-6339-41b1-8380-c3603ef526e3">0</TbAssetOrder>
    <TbSecretary xmlns="2ad74405-6339-41b1-8380-c3603ef526e3">
      <UserInfo>
        <DisplayName/>
        <AccountId xsi:nil="true"/>
        <AccountType/>
      </UserInfo>
    </TbSecretary>
    <TbPageLink xmlns="2ad74405-6339-41b1-8380-c3603ef526e3">
      <Url xsi:nil="true"/>
      <Description xsi:nil="true"/>
    </TbPageLink>
    <TbNeSortOrder xmlns="2ad74405-6339-41b1-8380-c3603ef526e3" xsi:nil="true"/>
    <TbLink xmlns="2ad74405-6339-41b1-8380-c3603ef526e3">
      <Url xsi:nil="true"/>
      <Description xsi:nil="true"/>
    </TbLink>
    <TbDataCompilationVersion xmlns="e868c651-99ae-4e03-8f7a-6a6e1b2dce2b">0</TbDataCompilationVersion>
    <TbRefContentId xmlns="2ad74405-6339-41b1-8380-c3603ef526e3" xsi:nil="true"/>
    <TbMainText xmlns="2ad74405-6339-41b1-8380-c3603ef526e3" xsi:nil="true"/>
    <h38d1e1507ab435fa39e46e13ab9a8ad xmlns="f53adf55-202c-474a-b04b-8745b43fccba">
      <Terms xmlns="http://schemas.microsoft.com/office/infopath/2007/PartnerControls"/>
    </h38d1e1507ab435fa39e46e13ab9a8ad>
    <n762d346db3044fbb3935d0c39f3a847 xmlns="2ad74405-6339-41b1-8380-c3603ef526e3">
      <Terms xmlns="http://schemas.microsoft.com/office/infopath/2007/PartnerControls"/>
    </n762d346db3044fbb3935d0c39f3a847>
  </documentManagement>
</p:properties>
</file>

<file path=customXml/itemProps1.xml><?xml version="1.0" encoding="utf-8"?>
<ds:datastoreItem xmlns:ds="http://schemas.openxmlformats.org/officeDocument/2006/customXml" ds:itemID="{75F99F93-DC11-4C5C-80E1-751433F82A4E}">
  <ds:schemaRefs>
    <ds:schemaRef ds:uri="http://schemas.microsoft.com/sharepoint/v3/contenttype/forms"/>
  </ds:schemaRefs>
</ds:datastoreItem>
</file>

<file path=customXml/itemProps2.xml><?xml version="1.0" encoding="utf-8"?>
<ds:datastoreItem xmlns:ds="http://schemas.openxmlformats.org/officeDocument/2006/customXml" ds:itemID="{9E2CBB90-42BB-4FE3-9873-F1E49CDF79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2ad74405-6339-41b1-8380-c3603ef526e3"/>
    <ds:schemaRef ds:uri="8d4848bd-9106-49f9-b0a2-2751f5452501"/>
    <ds:schemaRef ds:uri="e868c651-99ae-4e03-8f7a-6a6e1b2dce2b"/>
    <ds:schemaRef ds:uri="314c4fea-e991-4c57-ae9e-2c7dc9d6080c"/>
    <ds:schemaRef ds:uri="e62c6926-7c17-4711-aeae-e9569f6bb3fd"/>
    <ds:schemaRef ds:uri="f53adf55-202c-474a-b04b-8745b43fcc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94AEB1E-480C-47A3-9948-8297A985E64F}">
  <ds:schemaRefs>
    <ds:schemaRef ds:uri="http://schemas.microsoft.com/office/2006/metadata/properties"/>
    <ds:schemaRef ds:uri="http://schemas.microsoft.com/office/infopath/2007/PartnerControls"/>
    <ds:schemaRef ds:uri="e868c651-99ae-4e03-8f7a-6a6e1b2dce2b"/>
    <ds:schemaRef ds:uri="2ad74405-6339-41b1-8380-c3603ef526e3"/>
    <ds:schemaRef ds:uri="8d4848bd-9106-49f9-b0a2-2751f5452501"/>
    <ds:schemaRef ds:uri="314c4fea-e991-4c57-ae9e-2c7dc9d6080c"/>
    <ds:schemaRef ds:uri="http://schemas.microsoft.com/sharepoint/v3"/>
    <ds:schemaRef ds:uri="e62c6926-7c17-4711-aeae-e9569f6bb3fd"/>
    <ds:schemaRef ds:uri="f53adf55-202c-474a-b04b-8745b43fccba"/>
  </ds:schemaRefs>
</ds:datastoreItem>
</file>

<file path=docProps/app.xml><?xml version="1.0" encoding="utf-8"?>
<Properties xmlns="http://schemas.openxmlformats.org/officeDocument/2006/extended-properties" xmlns:vt="http://schemas.openxmlformats.org/officeDocument/2006/docPropsVTypes">
  <Template>Thème Office</Template>
  <TotalTime>0</TotalTime>
  <Words>2873</Words>
  <Application>Microsoft Macintosh PowerPoint</Application>
  <PresentationFormat>Widescreen</PresentationFormat>
  <Paragraphs>631</Paragraphs>
  <Slides>24</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Calibri Light</vt:lpstr>
      <vt:lpstr>Thème Office</vt:lpstr>
      <vt:lpstr>Smartphone-based secondary prevention intervention for university students with unhealthy alcohol use: a randomized controlled trial  Nicolas Bertholet Elodie Schmutz Joseph Studer Angéline Adam Gerhard Gmel John A Cunningham Jennifer McNeely Jean-Bernard Daeppen </vt:lpstr>
      <vt:lpstr>PowerPoint Presentation</vt:lpstr>
      <vt:lpstr>Background</vt:lpstr>
      <vt:lpstr>Methods</vt:lpstr>
      <vt:lpstr>Methods</vt:lpstr>
      <vt:lpstr>Methods</vt:lpstr>
      <vt:lpstr>Methods</vt:lpstr>
      <vt:lpstr>Smartphone app</vt:lpstr>
      <vt:lpstr>Methods</vt:lpstr>
      <vt:lpstr>Methods</vt:lpstr>
      <vt:lpstr>Results: flow</vt:lpstr>
      <vt:lpstr>Participants baseline characteristics</vt:lpstr>
      <vt:lpstr>Outcome measures at baseline, 3, 6 and 12 months</vt:lpstr>
      <vt:lpstr>assessment of intervention efficacy, intention-to-treat analysis</vt:lpstr>
      <vt:lpstr>Conclusions</vt:lpstr>
      <vt:lpstr>Conclusions</vt:lpstr>
      <vt:lpstr>Caveats</vt:lpstr>
      <vt:lpstr>PowerPoint Presentation</vt:lpstr>
      <vt:lpstr>PowerPoint Presentation</vt:lpstr>
      <vt:lpstr>Participants baseline characteristics</vt:lpstr>
      <vt:lpstr>outcome measures at baseline, 3, 6 and 12 months</vt:lpstr>
      <vt:lpstr>Results: flow</vt:lpstr>
      <vt:lpstr>assessment of intervention efficacy, per-protocol analysis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Modèle powerpoint (bleu) - Service de médecine des addictions</dc:title>
  <dc:creator/>
  <cp:lastModifiedBy/>
  <cp:revision>1</cp:revision>
  <dcterms:created xsi:type="dcterms:W3CDTF">2022-06-21T10:10:42Z</dcterms:created>
  <dcterms:modified xsi:type="dcterms:W3CDTF">2022-11-11T03:24:29Z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axKeyword">
    <vt:lpwstr/>
  </property>
  <property fmtid="{D5CDD505-2E9C-101B-9397-08002B2CF9AE}" pid="3" name="TbMainCommunity">
    <vt:lpwstr>128;#Psychiatrie|dbf8b5ac-c655-45e7-8914-2bd76c6de77c</vt:lpwstr>
  </property>
  <property fmtid="{D5CDD505-2E9C-101B-9397-08002B2CF9AE}" pid="4" name="TbRequestedCommunitiesValByEntities">
    <vt:lpwstr/>
  </property>
  <property fmtid="{D5CDD505-2E9C-101B-9397-08002B2CF9AE}" pid="5" name="TbPersonnelCategories">
    <vt:lpwstr/>
  </property>
  <property fmtid="{D5CDD505-2E9C-101B-9397-08002B2CF9AE}" pid="6" name="ContentTypeId">
    <vt:lpwstr>0x010100028AE0C13B1FB840B42613FBAB0EF5960100D726D746650A444D941F8869561AE332</vt:lpwstr>
  </property>
  <property fmtid="{D5CDD505-2E9C-101B-9397-08002B2CF9AE}" pid="7" name="TbKeywords">
    <vt:lpwstr>39157;##SMA|404f7b0f-0b9e-4e21-af9d-51b8b5f662df;#33576;##addiction|6d4e5d2e-0567-42bf-9320-20325277a571</vt:lpwstr>
  </property>
  <property fmtid="{D5CDD505-2E9C-101B-9397-08002B2CF9AE}" pid="8" name="TbDomains">
    <vt:lpwstr>388;##Gestion documentaire|1443eb49-cd65-4341-b493-51769f004fc1</vt:lpwstr>
  </property>
  <property fmtid="{D5CDD505-2E9C-101B-9397-08002B2CF9AE}" pid="9" name="TbTargetAudiences">
    <vt:lpwstr/>
  </property>
  <property fmtid="{D5CDD505-2E9C-101B-9397-08002B2CF9AE}" pid="10" name="TbSiteGeo">
    <vt:lpwstr/>
  </property>
  <property fmtid="{D5CDD505-2E9C-101B-9397-08002B2CF9AE}" pid="11" name="TbContentType">
    <vt:lpwstr>693;#Formulaires, modèles et checklists|39b2f4d5-d58f-41a7-9a74-45dd15e6b287</vt:lpwstr>
  </property>
  <property fmtid="{D5CDD505-2E9C-101B-9397-08002B2CF9AE}" pid="12" name="TbCommunities">
    <vt:lpwstr>128;##Psychiatrie|dbf8b5ac-c655-45e7-8914-2bd76c6de77c</vt:lpwstr>
  </property>
  <property fmtid="{D5CDD505-2E9C-101B-9397-08002B2CF9AE}" pid="13" name="TbRequestedCommunities">
    <vt:lpwstr/>
  </property>
  <property fmtid="{D5CDD505-2E9C-101B-9397-08002B2CF9AE}" pid="14" name="TbIpScientificSource">
    <vt:lpwstr/>
  </property>
  <property fmtid="{D5CDD505-2E9C-101B-9397-08002B2CF9AE}" pid="15" name="TbLangues">
    <vt:lpwstr/>
  </property>
  <property fmtid="{D5CDD505-2E9C-101B-9397-08002B2CF9AE}" pid="16" name="TbRejectedCommunities">
    <vt:lpwstr/>
  </property>
  <property fmtid="{D5CDD505-2E9C-101B-9397-08002B2CF9AE}" pid="17" name="TbIpSponsoredBy">
    <vt:lpwstr/>
  </property>
</Properties>
</file>