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handoutMasterIdLst>
    <p:handoutMasterId r:id="rId21"/>
  </p:handoutMasterIdLst>
  <p:sldIdLst>
    <p:sldId id="256" r:id="rId2"/>
    <p:sldId id="259" r:id="rId3"/>
    <p:sldId id="277" r:id="rId4"/>
    <p:sldId id="260" r:id="rId5"/>
    <p:sldId id="261" r:id="rId6"/>
    <p:sldId id="266" r:id="rId7"/>
    <p:sldId id="262" r:id="rId8"/>
    <p:sldId id="267" r:id="rId9"/>
    <p:sldId id="269" r:id="rId10"/>
    <p:sldId id="278" r:id="rId11"/>
    <p:sldId id="279" r:id="rId12"/>
    <p:sldId id="272" r:id="rId13"/>
    <p:sldId id="281" r:id="rId14"/>
    <p:sldId id="273" r:id="rId15"/>
    <p:sldId id="274" r:id="rId16"/>
    <p:sldId id="263" r:id="rId17"/>
    <p:sldId id="275"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985"/>
    <a:srgbClr val="0E4B87"/>
    <a:srgbClr val="104E8A"/>
    <a:srgbClr val="125290"/>
    <a:srgbClr val="1364B4"/>
    <a:srgbClr val="1668B8"/>
    <a:srgbClr val="154F84"/>
    <a:srgbClr val="185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4298"/>
  </p:normalViewPr>
  <p:slideViewPr>
    <p:cSldViewPr snapToGrid="0" snapToObjects="1" showGuides="1">
      <p:cViewPr varScale="1">
        <p:scale>
          <a:sx n="90" d="100"/>
          <a:sy n="90" d="100"/>
        </p:scale>
        <p:origin x="1176" y="192"/>
      </p:cViewPr>
      <p:guideLst>
        <p:guide orient="horz" pos="2160"/>
        <p:guide pos="4860"/>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FB1C9F-D697-A140-85B6-E40DD2B1E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CDEDBC-7C3D-E643-AE76-B3D562C077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9ED942-54C6-FC41-97B3-B9AD745AF5DD}" type="datetimeFigureOut">
              <a:rPr lang="en-US" smtClean="0"/>
              <a:t>11/9/22</a:t>
            </a:fld>
            <a:endParaRPr lang="en-US"/>
          </a:p>
        </p:txBody>
      </p:sp>
      <p:sp>
        <p:nvSpPr>
          <p:cNvPr id="4" name="Footer Placeholder 3">
            <a:extLst>
              <a:ext uri="{FF2B5EF4-FFF2-40B4-BE49-F238E27FC236}">
                <a16:creationId xmlns:a16="http://schemas.microsoft.com/office/drawing/2014/main" id="{C51FC59E-9FB4-8941-95D7-3864363340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190F67A-0C3F-BF44-B730-12A95A4443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AD7601-39F2-B14A-AF16-BA905FC38F7E}" type="slidenum">
              <a:rPr lang="en-US" smtClean="0"/>
              <a:t>‹#›</a:t>
            </a:fld>
            <a:endParaRPr lang="en-US"/>
          </a:p>
        </p:txBody>
      </p:sp>
    </p:spTree>
    <p:extLst>
      <p:ext uri="{BB962C8B-B14F-4D97-AF65-F5344CB8AC3E}">
        <p14:creationId xmlns:p14="http://schemas.microsoft.com/office/powerpoint/2010/main" val="373885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7D03F-1CC0-D440-A653-C7468185409E}" type="datetimeFigureOut">
              <a:rPr lang="en-US" smtClean="0"/>
              <a:t>11/9/22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EDF2C-1831-2847-885C-91CB912CFA10}" type="slidenum">
              <a:rPr lang="en-US" smtClean="0"/>
              <a:t>‹#›</a:t>
            </a:fld>
            <a:endParaRPr lang="en-US"/>
          </a:p>
        </p:txBody>
      </p:sp>
    </p:spTree>
    <p:extLst>
      <p:ext uri="{BB962C8B-B14F-4D97-AF65-F5344CB8AC3E}">
        <p14:creationId xmlns:p14="http://schemas.microsoft.com/office/powerpoint/2010/main" val="336844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EDF2C-1831-2847-885C-91CB912CFA10}" type="slidenum">
              <a:rPr lang="en-US" smtClean="0"/>
              <a:t>0</a:t>
            </a:fld>
            <a:endParaRPr lang="en-US"/>
          </a:p>
        </p:txBody>
      </p:sp>
    </p:spTree>
    <p:extLst>
      <p:ext uri="{BB962C8B-B14F-4D97-AF65-F5344CB8AC3E}">
        <p14:creationId xmlns:p14="http://schemas.microsoft.com/office/powerpoint/2010/main" val="31464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Camara Phyllis Jones, MD, MPH, PhD, “The Gardener’s Tale”, We can’t keep blaming flowers for not growing, and need to re-evaluate the institutional factors that have separated the soil into different pots and not put them in a situation to thrive.</a:t>
            </a:r>
          </a:p>
          <a:p>
            <a:endParaRPr lang="en-US" dirty="0"/>
          </a:p>
          <a:p>
            <a:r>
              <a:rPr lang="en-US" dirty="0"/>
              <a:t>“I think this clearly highlights the implications of the racist war on drugs, as well as Dr. Camara Phyllis Jones’ plant metaphor. Until we start to change the soil that black communities are planted in we will not address the blaring health and social disparities that this population faces.”</a:t>
            </a:r>
          </a:p>
          <a:p>
            <a:r>
              <a:rPr lang="en-US" dirty="0"/>
              <a:t>Cocaine comprises 23.8% of drug violations 2019</a:t>
            </a:r>
          </a:p>
          <a:p>
            <a:r>
              <a:rPr lang="en-US" dirty="0"/>
              <a:t>Drug abuse violations Total- </a:t>
            </a:r>
            <a:r>
              <a:rPr lang="en-US" dirty="0">
                <a:solidFill>
                  <a:srgbClr val="4A4949"/>
                </a:solidFill>
                <a:effectLst/>
              </a:rPr>
              <a:t>1,052,101 White- 748,874 Black- 274,670</a:t>
            </a:r>
          </a:p>
          <a:p>
            <a:endParaRPr lang="en-US" dirty="0">
              <a:solidFill>
                <a:srgbClr val="4A4949"/>
              </a:solidFill>
              <a:effectLst/>
            </a:endParaRPr>
          </a:p>
          <a:p>
            <a:r>
              <a:rPr lang="en-US" dirty="0">
                <a:solidFill>
                  <a:srgbClr val="4A4949"/>
                </a:solidFill>
                <a:effectLst/>
              </a:rPr>
              <a:t>Total drug abuse violations black: 274,670</a:t>
            </a:r>
          </a:p>
          <a:p>
            <a:r>
              <a:rPr lang="en-US" dirty="0">
                <a:solidFill>
                  <a:srgbClr val="4A4949"/>
                </a:solidFill>
                <a:effectLst/>
              </a:rPr>
              <a:t>Total number black people 2019: 29,865,596 </a:t>
            </a:r>
          </a:p>
          <a:p>
            <a:r>
              <a:rPr lang="en-US" dirty="0">
                <a:solidFill>
                  <a:srgbClr val="4A4949"/>
                </a:solidFill>
                <a:effectLst/>
              </a:rPr>
              <a:t>% 0.91</a:t>
            </a:r>
          </a:p>
          <a:p>
            <a:endParaRPr lang="en-US" dirty="0">
              <a:solidFill>
                <a:srgbClr val="4A4949"/>
              </a:solidFill>
              <a:effectLst/>
            </a:endParaRPr>
          </a:p>
          <a:p>
            <a:r>
              <a:rPr lang="en-US" dirty="0">
                <a:solidFill>
                  <a:srgbClr val="4A4949"/>
                </a:solidFill>
                <a:effectLst/>
              </a:rPr>
              <a:t>Total drug violations white: 748,874</a:t>
            </a:r>
          </a:p>
          <a:p>
            <a:r>
              <a:rPr lang="en-US" dirty="0">
                <a:solidFill>
                  <a:srgbClr val="4A4949"/>
                </a:solidFill>
                <a:effectLst/>
              </a:rPr>
              <a:t>Total number white people 2019: 172,301,516</a:t>
            </a:r>
          </a:p>
          <a:p>
            <a:r>
              <a:rPr lang="en-US" dirty="0">
                <a:solidFill>
                  <a:srgbClr val="4A4949"/>
                </a:solidFill>
                <a:effectLst/>
              </a:rPr>
              <a:t>%0.43</a:t>
            </a:r>
          </a:p>
          <a:p>
            <a:endParaRPr lang="en-US" dirty="0">
              <a:solidFill>
                <a:srgbClr val="4A4949"/>
              </a:solidFill>
              <a:effectLst/>
            </a:endParaRPr>
          </a:p>
          <a:p>
            <a:r>
              <a:rPr lang="en-US" dirty="0"/>
              <a:t>https://</a:t>
            </a:r>
            <a:r>
              <a:rPr lang="en-US" dirty="0" err="1"/>
              <a:t>ucr.fbi.gov</a:t>
            </a:r>
            <a:r>
              <a:rPr lang="en-US" dirty="0"/>
              <a:t>/crime-in-the-</a:t>
            </a:r>
            <a:r>
              <a:rPr lang="en-US" dirty="0" err="1"/>
              <a:t>u.s</a:t>
            </a:r>
            <a:r>
              <a:rPr lang="en-US" dirty="0"/>
              <a:t>/2019/crime-in-the-u.s.-2019/topic-pages/tables/table-43</a:t>
            </a:r>
            <a:endParaRPr lang="en-US" dirty="0">
              <a:solidFill>
                <a:srgbClr val="4A4949"/>
              </a:solidFill>
              <a:effectLst/>
            </a:endParaRPr>
          </a:p>
          <a:p>
            <a:endParaRPr lang="en-US" dirty="0"/>
          </a:p>
        </p:txBody>
      </p:sp>
      <p:sp>
        <p:nvSpPr>
          <p:cNvPr id="4" name="Slide Number Placeholder 3"/>
          <p:cNvSpPr>
            <a:spLocks noGrp="1"/>
          </p:cNvSpPr>
          <p:nvPr>
            <p:ph type="sldNum" sz="quarter" idx="5"/>
          </p:nvPr>
        </p:nvSpPr>
        <p:spPr/>
        <p:txBody>
          <a:bodyPr/>
          <a:lstStyle/>
          <a:p>
            <a:fld id="{5A3EDF2C-1831-2847-885C-91CB912CFA10}" type="slidenum">
              <a:rPr lang="en-US" smtClean="0"/>
              <a:t>4</a:t>
            </a:fld>
            <a:endParaRPr lang="en-US"/>
          </a:p>
        </p:txBody>
      </p:sp>
    </p:spTree>
    <p:extLst>
      <p:ext uri="{BB962C8B-B14F-4D97-AF65-F5344CB8AC3E}">
        <p14:creationId xmlns:p14="http://schemas.microsoft.com/office/powerpoint/2010/main" val="424151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Buprenorphine NNT to prevent one death is less than 3.</a:t>
            </a:r>
          </a:p>
          <a:p>
            <a:r>
              <a:rPr lang="en-US" dirty="0"/>
              <a:t>SSRIs in depression NNT</a:t>
            </a:r>
          </a:p>
          <a:p>
            <a:endParaRPr lang="en-US" dirty="0"/>
          </a:p>
          <a:p>
            <a:r>
              <a:rPr lang="en-US" dirty="0"/>
              <a:t>CM vs TAU At longest follow-up OR 1.10 (0.83-1.46)</a:t>
            </a:r>
          </a:p>
          <a:p>
            <a:r>
              <a:rPr lang="en-US" dirty="0"/>
              <a:t>CM + CRA At longest follow-up OR 3.08 (1.33-7.17)</a:t>
            </a:r>
          </a:p>
        </p:txBody>
      </p:sp>
      <p:sp>
        <p:nvSpPr>
          <p:cNvPr id="4" name="Slide Number Placeholder 3"/>
          <p:cNvSpPr>
            <a:spLocks noGrp="1"/>
          </p:cNvSpPr>
          <p:nvPr>
            <p:ph type="sldNum" sz="quarter" idx="5"/>
          </p:nvPr>
        </p:nvSpPr>
        <p:spPr/>
        <p:txBody>
          <a:bodyPr/>
          <a:lstStyle/>
          <a:p>
            <a:fld id="{5A3EDF2C-1831-2847-885C-91CB912CFA10}" type="slidenum">
              <a:rPr lang="en-US" smtClean="0"/>
              <a:t>5</a:t>
            </a:fld>
            <a:endParaRPr lang="en-US"/>
          </a:p>
        </p:txBody>
      </p:sp>
    </p:spTree>
    <p:extLst>
      <p:ext uri="{BB962C8B-B14F-4D97-AF65-F5344CB8AC3E}">
        <p14:creationId xmlns:p14="http://schemas.microsoft.com/office/powerpoint/2010/main" val="151248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”escalating rewards”</a:t>
            </a:r>
          </a:p>
        </p:txBody>
      </p:sp>
      <p:sp>
        <p:nvSpPr>
          <p:cNvPr id="4" name="Slide Number Placeholder 3"/>
          <p:cNvSpPr>
            <a:spLocks noGrp="1"/>
          </p:cNvSpPr>
          <p:nvPr>
            <p:ph type="sldNum" sz="quarter" idx="5"/>
          </p:nvPr>
        </p:nvSpPr>
        <p:spPr/>
        <p:txBody>
          <a:bodyPr/>
          <a:lstStyle/>
          <a:p>
            <a:fld id="{5A3EDF2C-1831-2847-885C-91CB912CFA10}" type="slidenum">
              <a:rPr lang="en-US" smtClean="0"/>
              <a:t>9</a:t>
            </a:fld>
            <a:endParaRPr lang="en-US"/>
          </a:p>
        </p:txBody>
      </p:sp>
    </p:spTree>
    <p:extLst>
      <p:ext uri="{BB962C8B-B14F-4D97-AF65-F5344CB8AC3E}">
        <p14:creationId xmlns:p14="http://schemas.microsoft.com/office/powerpoint/2010/main" val="35804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 Petry has a Contingency Management Competency Scale, rolled in project MIMIC</a:t>
            </a:r>
          </a:p>
          <a:p>
            <a:endParaRPr lang="en-US" dirty="0"/>
          </a:p>
          <a:p>
            <a:r>
              <a:rPr lang="en-US" b="1" i="0" dirty="0">
                <a:solidFill>
                  <a:srgbClr val="242424"/>
                </a:solidFill>
                <a:effectLst/>
                <a:latin typeface="Calibri" panose="020F0502020204030204" pitchFamily="34" charset="0"/>
              </a:rPr>
              <a:t>Real world</a:t>
            </a:r>
            <a:r>
              <a:rPr lang="en-US" b="0" i="0" dirty="0">
                <a:solidFill>
                  <a:srgbClr val="242424"/>
                </a:solidFill>
                <a:effectLst/>
                <a:latin typeface="Calibri" panose="020F0502020204030204" pitchFamily="34" charset="0"/>
              </a:rPr>
              <a:t> intervention, rather than a research study in which research assistants are checking on patients every week, following up on missed appointments, etcetera.</a:t>
            </a:r>
            <a:endParaRPr lang="en-US" dirty="0"/>
          </a:p>
        </p:txBody>
      </p:sp>
      <p:sp>
        <p:nvSpPr>
          <p:cNvPr id="4" name="Slide Number Placeholder 3"/>
          <p:cNvSpPr>
            <a:spLocks noGrp="1"/>
          </p:cNvSpPr>
          <p:nvPr>
            <p:ph type="sldNum" sz="quarter" idx="5"/>
          </p:nvPr>
        </p:nvSpPr>
        <p:spPr/>
        <p:txBody>
          <a:bodyPr/>
          <a:lstStyle/>
          <a:p>
            <a:fld id="{5A3EDF2C-1831-2847-885C-91CB912CFA10}" type="slidenum">
              <a:rPr lang="en-US" smtClean="0"/>
              <a:t>12</a:t>
            </a:fld>
            <a:endParaRPr lang="en-US"/>
          </a:p>
        </p:txBody>
      </p:sp>
    </p:spTree>
    <p:extLst>
      <p:ext uri="{BB962C8B-B14F-4D97-AF65-F5344CB8AC3E}">
        <p14:creationId xmlns:p14="http://schemas.microsoft.com/office/powerpoint/2010/main" val="114891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 sustained a CM program with minimal funding and administrative support, providing a model that could be implemented at academic (residency based) outpatient clinics throughout the United States. Exposed ## residents (17 per year since 2015) to CM, not to mention other multidisciplinary learners Integrating CM programs into academic outpatient clinics and FQHCs will be critical to expanding patient accessibility to this evidence-based treatment.</a:t>
            </a:r>
          </a:p>
        </p:txBody>
      </p:sp>
      <p:sp>
        <p:nvSpPr>
          <p:cNvPr id="4" name="Slide Number Placeholder 3"/>
          <p:cNvSpPr>
            <a:spLocks noGrp="1"/>
          </p:cNvSpPr>
          <p:nvPr>
            <p:ph type="sldNum" sz="quarter" idx="5"/>
          </p:nvPr>
        </p:nvSpPr>
        <p:spPr/>
        <p:txBody>
          <a:bodyPr/>
          <a:lstStyle/>
          <a:p>
            <a:fld id="{5A3EDF2C-1831-2847-885C-91CB912CFA10}" type="slidenum">
              <a:rPr lang="en-US" smtClean="0"/>
              <a:t>14</a:t>
            </a:fld>
            <a:endParaRPr lang="en-US"/>
          </a:p>
        </p:txBody>
      </p:sp>
    </p:spTree>
    <p:extLst>
      <p:ext uri="{BB962C8B-B14F-4D97-AF65-F5344CB8AC3E}">
        <p14:creationId xmlns:p14="http://schemas.microsoft.com/office/powerpoint/2010/main" val="28663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EDF2C-1831-2847-885C-91CB912CFA10}" type="slidenum">
              <a:rPr lang="en-US" smtClean="0"/>
              <a:t>15</a:t>
            </a:fld>
            <a:endParaRPr lang="en-US"/>
          </a:p>
        </p:txBody>
      </p:sp>
    </p:spTree>
    <p:extLst>
      <p:ext uri="{BB962C8B-B14F-4D97-AF65-F5344CB8AC3E}">
        <p14:creationId xmlns:p14="http://schemas.microsoft.com/office/powerpoint/2010/main" val="373651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1C57-F399-7548-BF40-BA9C78574C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FBF8DB-A7AA-A142-AF13-A5B25B3F3C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91FB10E3-3AB3-E349-9344-2895DFDF0332}"/>
              </a:ext>
            </a:extLst>
          </p:cNvPr>
          <p:cNvSpPr>
            <a:spLocks noGrp="1"/>
          </p:cNvSpPr>
          <p:nvPr>
            <p:ph type="sldNum" sz="quarter" idx="12"/>
          </p:nvPr>
        </p:nvSpPr>
        <p:spPr>
          <a:xfrm>
            <a:off x="386861" y="6309459"/>
            <a:ext cx="407466" cy="365125"/>
          </a:xfrm>
          <a:prstGeom prst="rect">
            <a:avLst/>
          </a:prstGeom>
        </p:spPr>
        <p:txBody>
          <a:bodyPr/>
          <a:lstStyle/>
          <a:p>
            <a:fld id="{F55E13C6-A4BF-A842-9635-B1271B30A9E0}" type="slidenum">
              <a:rPr lang="en-US" smtClean="0"/>
              <a:t>‹#›</a:t>
            </a:fld>
            <a:endParaRPr lang="en-US"/>
          </a:p>
        </p:txBody>
      </p:sp>
    </p:spTree>
    <p:extLst>
      <p:ext uri="{BB962C8B-B14F-4D97-AF65-F5344CB8AC3E}">
        <p14:creationId xmlns:p14="http://schemas.microsoft.com/office/powerpoint/2010/main" val="8310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C06E-022D-4944-AEC1-C4C18C1F5233}"/>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B4EAA46F-3B3F-1240-9262-8ADA629D9791}"/>
              </a:ext>
            </a:extLst>
          </p:cNvPr>
          <p:cNvSpPr>
            <a:spLocks noGrp="1"/>
          </p:cNvSpPr>
          <p:nvPr>
            <p:ph sz="half" idx="1"/>
          </p:nvPr>
        </p:nvSpPr>
        <p:spPr>
          <a:xfrm>
            <a:off x="391257" y="16002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1B092-B1B3-B646-BABF-BF3C86759AEA}"/>
              </a:ext>
            </a:extLst>
          </p:cNvPr>
          <p:cNvSpPr>
            <a:spLocks noGrp="1"/>
          </p:cNvSpPr>
          <p:nvPr>
            <p:ph sz="half" idx="2"/>
          </p:nvPr>
        </p:nvSpPr>
        <p:spPr>
          <a:xfrm>
            <a:off x="4418135" y="16002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B2E8F16-3608-C449-B4A6-F9F32791C4F5}"/>
              </a:ext>
            </a:extLst>
          </p:cNvPr>
          <p:cNvCxnSpPr/>
          <p:nvPr userDrawn="1"/>
        </p:nvCxnSpPr>
        <p:spPr>
          <a:xfrm>
            <a:off x="0" y="628073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CF629B20-AFD7-5342-B67F-88B6CCCB700B}"/>
              </a:ext>
            </a:extLst>
          </p:cNvPr>
          <p:cNvSpPr>
            <a:spLocks noGrp="1"/>
          </p:cNvSpPr>
          <p:nvPr>
            <p:ph type="sldNum" sz="quarter" idx="12"/>
          </p:nvPr>
        </p:nvSpPr>
        <p:spPr>
          <a:xfrm>
            <a:off x="386861" y="6471674"/>
            <a:ext cx="333575" cy="365125"/>
          </a:xfrm>
          <a:prstGeom prst="rect">
            <a:avLst/>
          </a:prstGeom>
        </p:spPr>
        <p:txBody>
          <a:bodyPr/>
          <a:lstStyle/>
          <a:p>
            <a:fld id="{F55E13C6-A4BF-A842-9635-B1271B30A9E0}" type="slidenum">
              <a:rPr lang="en-US" smtClean="0"/>
              <a:t>‹#›</a:t>
            </a:fld>
            <a:endParaRPr lang="en-US"/>
          </a:p>
        </p:txBody>
      </p:sp>
      <p:cxnSp>
        <p:nvCxnSpPr>
          <p:cNvPr id="13" name="Straight Connector 12">
            <a:extLst>
              <a:ext uri="{FF2B5EF4-FFF2-40B4-BE49-F238E27FC236}">
                <a16:creationId xmlns:a16="http://schemas.microsoft.com/office/drawing/2014/main" id="{C696652B-2CF9-3448-90CE-7DF291769957}"/>
              </a:ext>
            </a:extLst>
          </p:cNvPr>
          <p:cNvCxnSpPr/>
          <p:nvPr userDrawn="1"/>
        </p:nvCxnSpPr>
        <p:spPr>
          <a:xfrm>
            <a:off x="0" y="1196826"/>
            <a:ext cx="9144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D57026D-C03D-7D47-86EB-AFE5EF8830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536" y="6368205"/>
            <a:ext cx="1004687" cy="384908"/>
          </a:xfrm>
          <a:prstGeom prst="rect">
            <a:avLst/>
          </a:prstGeom>
        </p:spPr>
      </p:pic>
    </p:spTree>
    <p:extLst>
      <p:ext uri="{BB962C8B-B14F-4D97-AF65-F5344CB8AC3E}">
        <p14:creationId xmlns:p14="http://schemas.microsoft.com/office/powerpoint/2010/main" val="19913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C06E-022D-4944-AEC1-C4C18C1F5233}"/>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B4EAA46F-3B3F-1240-9262-8ADA629D9791}"/>
              </a:ext>
            </a:extLst>
          </p:cNvPr>
          <p:cNvSpPr>
            <a:spLocks noGrp="1"/>
          </p:cNvSpPr>
          <p:nvPr>
            <p:ph sz="half" idx="1"/>
          </p:nvPr>
        </p:nvSpPr>
        <p:spPr>
          <a:xfrm>
            <a:off x="391257" y="16002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1B092-B1B3-B646-BABF-BF3C86759AEA}"/>
              </a:ext>
            </a:extLst>
          </p:cNvPr>
          <p:cNvSpPr>
            <a:spLocks noGrp="1"/>
          </p:cNvSpPr>
          <p:nvPr>
            <p:ph sz="half" idx="2"/>
          </p:nvPr>
        </p:nvSpPr>
        <p:spPr>
          <a:xfrm>
            <a:off x="4418135" y="16002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B2E8F16-3608-C449-B4A6-F9F32791C4F5}"/>
              </a:ext>
            </a:extLst>
          </p:cNvPr>
          <p:cNvCxnSpPr/>
          <p:nvPr userDrawn="1"/>
        </p:nvCxnSpPr>
        <p:spPr>
          <a:xfrm>
            <a:off x="0" y="628073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CF629B20-AFD7-5342-B67F-88B6CCCB700B}"/>
              </a:ext>
            </a:extLst>
          </p:cNvPr>
          <p:cNvSpPr>
            <a:spLocks noGrp="1"/>
          </p:cNvSpPr>
          <p:nvPr>
            <p:ph type="sldNum" sz="quarter" idx="12"/>
          </p:nvPr>
        </p:nvSpPr>
        <p:spPr>
          <a:xfrm>
            <a:off x="386861" y="6471674"/>
            <a:ext cx="333575" cy="365125"/>
          </a:xfrm>
          <a:prstGeom prst="rect">
            <a:avLst/>
          </a:prstGeom>
        </p:spPr>
        <p:txBody>
          <a:bodyPr/>
          <a:lstStyle/>
          <a:p>
            <a:fld id="{F55E13C6-A4BF-A842-9635-B1271B30A9E0}" type="slidenum">
              <a:rPr lang="en-US" smtClean="0"/>
              <a:t>‹#›</a:t>
            </a:fld>
            <a:endParaRPr lang="en-US"/>
          </a:p>
        </p:txBody>
      </p:sp>
      <p:cxnSp>
        <p:nvCxnSpPr>
          <p:cNvPr id="13" name="Straight Connector 12">
            <a:extLst>
              <a:ext uri="{FF2B5EF4-FFF2-40B4-BE49-F238E27FC236}">
                <a16:creationId xmlns:a16="http://schemas.microsoft.com/office/drawing/2014/main" id="{C696652B-2CF9-3448-90CE-7DF291769957}"/>
              </a:ext>
            </a:extLst>
          </p:cNvPr>
          <p:cNvCxnSpPr/>
          <p:nvPr userDrawn="1"/>
        </p:nvCxnSpPr>
        <p:spPr>
          <a:xfrm>
            <a:off x="0" y="1196826"/>
            <a:ext cx="9144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D79160E-0785-B245-8FC8-A295CDBB97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536" y="6368205"/>
            <a:ext cx="1004687" cy="384908"/>
          </a:xfrm>
          <a:prstGeom prst="rect">
            <a:avLst/>
          </a:prstGeom>
        </p:spPr>
      </p:pic>
    </p:spTree>
    <p:extLst>
      <p:ext uri="{BB962C8B-B14F-4D97-AF65-F5344CB8AC3E}">
        <p14:creationId xmlns:p14="http://schemas.microsoft.com/office/powerpoint/2010/main" val="387985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C06E-022D-4944-AEC1-C4C18C1F5233}"/>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B4EAA46F-3B3F-1240-9262-8ADA629D9791}"/>
              </a:ext>
            </a:extLst>
          </p:cNvPr>
          <p:cNvSpPr>
            <a:spLocks noGrp="1"/>
          </p:cNvSpPr>
          <p:nvPr>
            <p:ph sz="half" idx="1"/>
          </p:nvPr>
        </p:nvSpPr>
        <p:spPr>
          <a:xfrm>
            <a:off x="391257" y="16002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1B092-B1B3-B646-BABF-BF3C86759AEA}"/>
              </a:ext>
            </a:extLst>
          </p:cNvPr>
          <p:cNvSpPr>
            <a:spLocks noGrp="1"/>
          </p:cNvSpPr>
          <p:nvPr>
            <p:ph sz="half" idx="2"/>
          </p:nvPr>
        </p:nvSpPr>
        <p:spPr>
          <a:xfrm>
            <a:off x="4418135" y="160020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5B2E8F16-3608-C449-B4A6-F9F32791C4F5}"/>
              </a:ext>
            </a:extLst>
          </p:cNvPr>
          <p:cNvCxnSpPr/>
          <p:nvPr userDrawn="1"/>
        </p:nvCxnSpPr>
        <p:spPr>
          <a:xfrm>
            <a:off x="0" y="6280730"/>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CF629B20-AFD7-5342-B67F-88B6CCCB700B}"/>
              </a:ext>
            </a:extLst>
          </p:cNvPr>
          <p:cNvSpPr>
            <a:spLocks noGrp="1"/>
          </p:cNvSpPr>
          <p:nvPr>
            <p:ph type="sldNum" sz="quarter" idx="12"/>
          </p:nvPr>
        </p:nvSpPr>
        <p:spPr>
          <a:xfrm>
            <a:off x="386861" y="6471674"/>
            <a:ext cx="333575" cy="365125"/>
          </a:xfrm>
          <a:prstGeom prst="rect">
            <a:avLst/>
          </a:prstGeom>
        </p:spPr>
        <p:txBody>
          <a:bodyPr/>
          <a:lstStyle/>
          <a:p>
            <a:fld id="{F55E13C6-A4BF-A842-9635-B1271B30A9E0}" type="slidenum">
              <a:rPr lang="en-US" smtClean="0"/>
              <a:t>‹#›</a:t>
            </a:fld>
            <a:endParaRPr lang="en-US"/>
          </a:p>
        </p:txBody>
      </p:sp>
      <p:cxnSp>
        <p:nvCxnSpPr>
          <p:cNvPr id="13" name="Straight Connector 12">
            <a:extLst>
              <a:ext uri="{FF2B5EF4-FFF2-40B4-BE49-F238E27FC236}">
                <a16:creationId xmlns:a16="http://schemas.microsoft.com/office/drawing/2014/main" id="{C696652B-2CF9-3448-90CE-7DF291769957}"/>
              </a:ext>
            </a:extLst>
          </p:cNvPr>
          <p:cNvCxnSpPr/>
          <p:nvPr userDrawn="1"/>
        </p:nvCxnSpPr>
        <p:spPr>
          <a:xfrm>
            <a:off x="0" y="1196826"/>
            <a:ext cx="9144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DCE76B-83CE-F64B-80A2-159CDC186D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536" y="6368205"/>
            <a:ext cx="1004687" cy="384908"/>
          </a:xfrm>
          <a:prstGeom prst="rect">
            <a:avLst/>
          </a:prstGeom>
        </p:spPr>
      </p:pic>
    </p:spTree>
    <p:extLst>
      <p:ext uri="{BB962C8B-B14F-4D97-AF65-F5344CB8AC3E}">
        <p14:creationId xmlns:p14="http://schemas.microsoft.com/office/powerpoint/2010/main" val="608170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52373C-2DF0-3C46-836E-BD4EC05A1752}"/>
              </a:ext>
            </a:extLst>
          </p:cNvPr>
          <p:cNvSpPr>
            <a:spLocks noGrp="1"/>
          </p:cNvSpPr>
          <p:nvPr>
            <p:ph type="title"/>
          </p:nvPr>
        </p:nvSpPr>
        <p:spPr>
          <a:xfrm>
            <a:off x="391259" y="254294"/>
            <a:ext cx="8412480" cy="90096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5639BE-57D3-454B-B948-57502CD289C7}"/>
              </a:ext>
            </a:extLst>
          </p:cNvPr>
          <p:cNvSpPr>
            <a:spLocks noGrp="1"/>
          </p:cNvSpPr>
          <p:nvPr>
            <p:ph type="body" idx="1"/>
          </p:nvPr>
        </p:nvSpPr>
        <p:spPr>
          <a:xfrm>
            <a:off x="391259" y="1600200"/>
            <a:ext cx="841248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D391659C-3399-BA42-85E8-79844D7DCA22}"/>
              </a:ext>
            </a:extLst>
          </p:cNvPr>
          <p:cNvSpPr>
            <a:spLocks noGrp="1"/>
          </p:cNvSpPr>
          <p:nvPr>
            <p:ph type="sldNum" sz="quarter" idx="4"/>
          </p:nvPr>
        </p:nvSpPr>
        <p:spPr>
          <a:xfrm>
            <a:off x="312970" y="6493164"/>
            <a:ext cx="361284" cy="214326"/>
          </a:xfrm>
          <a:prstGeom prst="rect">
            <a:avLst/>
          </a:prstGeom>
        </p:spPr>
        <p:txBody>
          <a:bodyPr/>
          <a:lstStyle>
            <a:lvl1pPr>
              <a:defRPr sz="800">
                <a:solidFill>
                  <a:schemeClr val="bg2">
                    <a:lumMod val="90000"/>
                  </a:schemeClr>
                </a:solidFill>
              </a:defRPr>
            </a:lvl1pPr>
          </a:lstStyle>
          <a:p>
            <a:fld id="{F55E13C6-A4BF-A842-9635-B1271B30A9E0}" type="slidenum">
              <a:rPr lang="en-US" smtClean="0"/>
              <a:pPr/>
              <a:t>‹#›</a:t>
            </a:fld>
            <a:endParaRPr lang="en-US"/>
          </a:p>
        </p:txBody>
      </p:sp>
    </p:spTree>
    <p:extLst>
      <p:ext uri="{BB962C8B-B14F-4D97-AF65-F5344CB8AC3E}">
        <p14:creationId xmlns:p14="http://schemas.microsoft.com/office/powerpoint/2010/main" val="86848657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9" r:id="rId3"/>
    <p:sldLayoutId id="2147483660" r:id="rId4"/>
  </p:sldLayoutIdLst>
  <p:hf hdr="0" ftr="0" dt="0"/>
  <p:txStyles>
    <p:titleStyle>
      <a:lvl1pPr algn="l" defTabSz="685800" rtl="0" eaLnBrk="1" latinLnBrk="0" hangingPunct="1">
        <a:lnSpc>
          <a:spcPct val="90000"/>
        </a:lnSpc>
        <a:spcBef>
          <a:spcPct val="0"/>
        </a:spcBef>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SzPct val="60000"/>
        <a:buFont typeface="LucidaGrande"/>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CambriaMath"/>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science/article/pii/S03768716183007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933157-086B-DD43-8FAC-2C35FA0AB816}"/>
              </a:ext>
            </a:extLst>
          </p:cNvPr>
          <p:cNvSpPr>
            <a:spLocks noGrp="1"/>
          </p:cNvSpPr>
          <p:nvPr>
            <p:ph type="subTitle" idx="1"/>
          </p:nvPr>
        </p:nvSpPr>
        <p:spPr>
          <a:xfrm>
            <a:off x="720429" y="5340348"/>
            <a:ext cx="7650646" cy="1241822"/>
          </a:xfrm>
        </p:spPr>
        <p:txBody>
          <a:bodyPr>
            <a:normAutofit lnSpcReduction="10000"/>
          </a:bodyPr>
          <a:lstStyle/>
          <a:p>
            <a:r>
              <a:rPr lang="en-U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Nicholaus Christian, MD, MBA </a:t>
            </a:r>
          </a:p>
          <a:p>
            <a:r>
              <a:rPr lang="en-U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Dana Cavallo, PhD </a:t>
            </a:r>
          </a:p>
          <a:p>
            <a:r>
              <a:rPr lang="en-U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Stephen Holt, MD, MS</a:t>
            </a:r>
          </a:p>
        </p:txBody>
      </p:sp>
      <p:sp>
        <p:nvSpPr>
          <p:cNvPr id="6" name="Text Placeholder 5">
            <a:extLst>
              <a:ext uri="{FF2B5EF4-FFF2-40B4-BE49-F238E27FC236}">
                <a16:creationId xmlns:a16="http://schemas.microsoft.com/office/drawing/2014/main" id="{1D47C9BE-394D-A644-B2EE-455C1AC024EB}"/>
              </a:ext>
            </a:extLst>
          </p:cNvPr>
          <p:cNvSpPr txBox="1">
            <a:spLocks/>
          </p:cNvSpPr>
          <p:nvPr/>
        </p:nvSpPr>
        <p:spPr>
          <a:xfrm>
            <a:off x="6266143" y="6474355"/>
            <a:ext cx="2535625" cy="29260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i="1" dirty="0"/>
              <a:t>AMERSA, 11/12/22</a:t>
            </a:r>
          </a:p>
        </p:txBody>
      </p:sp>
      <p:sp>
        <p:nvSpPr>
          <p:cNvPr id="7" name="Title 1">
            <a:extLst>
              <a:ext uri="{FF2B5EF4-FFF2-40B4-BE49-F238E27FC236}">
                <a16:creationId xmlns:a16="http://schemas.microsoft.com/office/drawing/2014/main" id="{B17959FA-3DF2-AF4C-852E-D529F794AD49}"/>
              </a:ext>
            </a:extLst>
          </p:cNvPr>
          <p:cNvSpPr txBox="1">
            <a:spLocks/>
          </p:cNvSpPr>
          <p:nvPr/>
        </p:nvSpPr>
        <p:spPr>
          <a:xfrm>
            <a:off x="365884" y="3560111"/>
            <a:ext cx="7818368" cy="82106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endParaRPr lang="en-US" sz="2800" i="1" dirty="0">
              <a:solidFill>
                <a:schemeClr val="accent1"/>
              </a:solidFill>
              <a:latin typeface="YaleNew" panose="02000602050000020003" pitchFamily="2" charset="77"/>
            </a:endParaRPr>
          </a:p>
        </p:txBody>
      </p:sp>
      <p:sp>
        <p:nvSpPr>
          <p:cNvPr id="8" name="Title 1">
            <a:extLst>
              <a:ext uri="{FF2B5EF4-FFF2-40B4-BE49-F238E27FC236}">
                <a16:creationId xmlns:a16="http://schemas.microsoft.com/office/drawing/2014/main" id="{784E931F-11F1-CE4D-A665-EB3B03FEA02B}"/>
              </a:ext>
            </a:extLst>
          </p:cNvPr>
          <p:cNvSpPr txBox="1">
            <a:spLocks/>
          </p:cNvSpPr>
          <p:nvPr/>
        </p:nvSpPr>
        <p:spPr>
          <a:xfrm>
            <a:off x="492039" y="2957220"/>
            <a:ext cx="8107427" cy="202400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600" b="1" dirty="0"/>
              <a:t>Integrating Contingency Management Into an Academic Outpatient Addiction Clinic for Patients With Cocaine Use Disorder</a:t>
            </a:r>
          </a:p>
        </p:txBody>
      </p:sp>
      <p:pic>
        <p:nvPicPr>
          <p:cNvPr id="11" name="Picture 10">
            <a:extLst>
              <a:ext uri="{FF2B5EF4-FFF2-40B4-BE49-F238E27FC236}">
                <a16:creationId xmlns:a16="http://schemas.microsoft.com/office/drawing/2014/main" id="{85981B47-3E5C-4A4B-9AE3-99D99FC6E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931" y="258454"/>
            <a:ext cx="4923084" cy="1886094"/>
          </a:xfrm>
          <a:prstGeom prst="rect">
            <a:avLst/>
          </a:prstGeom>
        </p:spPr>
      </p:pic>
    </p:spTree>
    <p:extLst>
      <p:ext uri="{BB962C8B-B14F-4D97-AF65-F5344CB8AC3E}">
        <p14:creationId xmlns:p14="http://schemas.microsoft.com/office/powerpoint/2010/main" val="408350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7B3A59-716F-07DC-106D-063D3C2E87DF}"/>
              </a:ext>
            </a:extLst>
          </p:cNvPr>
          <p:cNvSpPr/>
          <p:nvPr/>
        </p:nvSpPr>
        <p:spPr>
          <a:xfrm>
            <a:off x="0" y="6053240"/>
            <a:ext cx="9144000" cy="80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25045-2A60-8B83-3F2B-AA3C33B36486}"/>
              </a:ext>
            </a:extLst>
          </p:cNvPr>
          <p:cNvSpPr>
            <a:spLocks noGrp="1"/>
          </p:cNvSpPr>
          <p:nvPr>
            <p:ph type="title"/>
          </p:nvPr>
        </p:nvSpPr>
        <p:spPr>
          <a:xfrm>
            <a:off x="311048" y="254294"/>
            <a:ext cx="8752742" cy="900967"/>
          </a:xfrm>
        </p:spPr>
        <p:txBody>
          <a:bodyPr>
            <a:normAutofit/>
          </a:bodyPr>
          <a:lstStyle/>
          <a:p>
            <a:r>
              <a:rPr lang="en-US" sz="3000" dirty="0"/>
              <a:t>2. Incentivize When Target Behavior Occurs</a:t>
            </a:r>
          </a:p>
        </p:txBody>
      </p:sp>
      <p:sp>
        <p:nvSpPr>
          <p:cNvPr id="5" name="Slide Number Placeholder 4">
            <a:extLst>
              <a:ext uri="{FF2B5EF4-FFF2-40B4-BE49-F238E27FC236}">
                <a16:creationId xmlns:a16="http://schemas.microsoft.com/office/drawing/2014/main" id="{5693CEEA-939A-AF80-79E1-C759739EFE65}"/>
              </a:ext>
            </a:extLst>
          </p:cNvPr>
          <p:cNvSpPr>
            <a:spLocks noGrp="1"/>
          </p:cNvSpPr>
          <p:nvPr>
            <p:ph type="sldNum" sz="quarter" idx="12"/>
          </p:nvPr>
        </p:nvSpPr>
        <p:spPr/>
        <p:txBody>
          <a:bodyPr/>
          <a:lstStyle/>
          <a:p>
            <a:fld id="{F55E13C6-A4BF-A842-9635-B1271B30A9E0}" type="slidenum">
              <a:rPr lang="en-US" smtClean="0"/>
              <a:t>9</a:t>
            </a:fld>
            <a:endParaRPr lang="en-US"/>
          </a:p>
        </p:txBody>
      </p:sp>
      <p:graphicFrame>
        <p:nvGraphicFramePr>
          <p:cNvPr id="6" name="Content Placeholder 3">
            <a:extLst>
              <a:ext uri="{FF2B5EF4-FFF2-40B4-BE49-F238E27FC236}">
                <a16:creationId xmlns:a16="http://schemas.microsoft.com/office/drawing/2014/main" id="{550606D8-FC9C-C30C-9D67-7E36C3587D00}"/>
              </a:ext>
            </a:extLst>
          </p:cNvPr>
          <p:cNvGraphicFramePr>
            <a:graphicFrameLocks/>
          </p:cNvGraphicFramePr>
          <p:nvPr>
            <p:extLst>
              <p:ext uri="{D42A27DB-BD31-4B8C-83A1-F6EECF244321}">
                <p14:modId xmlns:p14="http://schemas.microsoft.com/office/powerpoint/2010/main" val="3565043890"/>
              </p:ext>
            </p:extLst>
          </p:nvPr>
        </p:nvGraphicFramePr>
        <p:xfrm>
          <a:off x="246746" y="2631530"/>
          <a:ext cx="8666678" cy="1571742"/>
        </p:xfrm>
        <a:graphic>
          <a:graphicData uri="http://schemas.openxmlformats.org/drawingml/2006/table">
            <a:tbl>
              <a:tblPr/>
              <a:tblGrid>
                <a:gridCol w="1476826">
                  <a:extLst>
                    <a:ext uri="{9D8B030D-6E8A-4147-A177-3AD203B41FA5}">
                      <a16:colId xmlns:a16="http://schemas.microsoft.com/office/drawing/2014/main" val="1496715198"/>
                    </a:ext>
                  </a:extLst>
                </a:gridCol>
                <a:gridCol w="679532">
                  <a:extLst>
                    <a:ext uri="{9D8B030D-6E8A-4147-A177-3AD203B41FA5}">
                      <a16:colId xmlns:a16="http://schemas.microsoft.com/office/drawing/2014/main" val="1212584862"/>
                    </a:ext>
                  </a:extLst>
                </a:gridCol>
                <a:gridCol w="569308">
                  <a:extLst>
                    <a:ext uri="{9D8B030D-6E8A-4147-A177-3AD203B41FA5}">
                      <a16:colId xmlns:a16="http://schemas.microsoft.com/office/drawing/2014/main" val="1470372798"/>
                    </a:ext>
                  </a:extLst>
                </a:gridCol>
                <a:gridCol w="670303">
                  <a:extLst>
                    <a:ext uri="{9D8B030D-6E8A-4147-A177-3AD203B41FA5}">
                      <a16:colId xmlns:a16="http://schemas.microsoft.com/office/drawing/2014/main" val="4075351158"/>
                    </a:ext>
                  </a:extLst>
                </a:gridCol>
                <a:gridCol w="684503">
                  <a:extLst>
                    <a:ext uri="{9D8B030D-6E8A-4147-A177-3AD203B41FA5}">
                      <a16:colId xmlns:a16="http://schemas.microsoft.com/office/drawing/2014/main" val="1657368568"/>
                    </a:ext>
                  </a:extLst>
                </a:gridCol>
                <a:gridCol w="673412">
                  <a:extLst>
                    <a:ext uri="{9D8B030D-6E8A-4147-A177-3AD203B41FA5}">
                      <a16:colId xmlns:a16="http://schemas.microsoft.com/office/drawing/2014/main" val="3631838945"/>
                    </a:ext>
                  </a:extLst>
                </a:gridCol>
                <a:gridCol w="673412">
                  <a:extLst>
                    <a:ext uri="{9D8B030D-6E8A-4147-A177-3AD203B41FA5}">
                      <a16:colId xmlns:a16="http://schemas.microsoft.com/office/drawing/2014/main" val="1981813980"/>
                    </a:ext>
                  </a:extLst>
                </a:gridCol>
                <a:gridCol w="673412">
                  <a:extLst>
                    <a:ext uri="{9D8B030D-6E8A-4147-A177-3AD203B41FA5}">
                      <a16:colId xmlns:a16="http://schemas.microsoft.com/office/drawing/2014/main" val="3467628723"/>
                    </a:ext>
                  </a:extLst>
                </a:gridCol>
                <a:gridCol w="673412">
                  <a:extLst>
                    <a:ext uri="{9D8B030D-6E8A-4147-A177-3AD203B41FA5}">
                      <a16:colId xmlns:a16="http://schemas.microsoft.com/office/drawing/2014/main" val="2238424040"/>
                    </a:ext>
                  </a:extLst>
                </a:gridCol>
                <a:gridCol w="273132">
                  <a:extLst>
                    <a:ext uri="{9D8B030D-6E8A-4147-A177-3AD203B41FA5}">
                      <a16:colId xmlns:a16="http://schemas.microsoft.com/office/drawing/2014/main" val="1456583273"/>
                    </a:ext>
                  </a:extLst>
                </a:gridCol>
                <a:gridCol w="833519">
                  <a:extLst>
                    <a:ext uri="{9D8B030D-6E8A-4147-A177-3AD203B41FA5}">
                      <a16:colId xmlns:a16="http://schemas.microsoft.com/office/drawing/2014/main" val="2178147479"/>
                    </a:ext>
                  </a:extLst>
                </a:gridCol>
                <a:gridCol w="785907">
                  <a:extLst>
                    <a:ext uri="{9D8B030D-6E8A-4147-A177-3AD203B41FA5}">
                      <a16:colId xmlns:a16="http://schemas.microsoft.com/office/drawing/2014/main" val="3381073917"/>
                    </a:ext>
                  </a:extLst>
                </a:gridCol>
              </a:tblGrid>
              <a:tr h="256201">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WEEK</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gridSpan="2">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hMerge="1">
                  <a:txBody>
                    <a:bodyPr/>
                    <a:lstStyle/>
                    <a:p>
                      <a:endParaRPr lang="en-US"/>
                    </a:p>
                  </a:txBody>
                  <a:tcPr/>
                </a:tc>
                <a:tc gridSpan="2">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hMerge="1">
                  <a:txBody>
                    <a:bodyPr/>
                    <a:lstStyle/>
                    <a:p>
                      <a:endParaRPr lang="en-US"/>
                    </a:p>
                  </a:txBody>
                  <a:tcPr/>
                </a:tc>
                <a:tc gridSpan="2">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3</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hMerge="1">
                  <a:txBody>
                    <a:bodyPr/>
                    <a:lstStyle/>
                    <a:p>
                      <a:endParaRPr lang="en-US"/>
                    </a:p>
                  </a:txBody>
                  <a:tcPr/>
                </a:tc>
                <a:tc gridSpan="2">
                  <a:txBody>
                    <a:bodyPr/>
                    <a:lstStyle/>
                    <a:p>
                      <a:pPr algn="ctr" rtl="0" fontAlgn="b">
                        <a:spcBef>
                          <a:spcPts val="0"/>
                        </a:spcBef>
                        <a:spcAft>
                          <a:spcPts val="0"/>
                        </a:spcAft>
                      </a:pPr>
                      <a:r>
                        <a:rPr lang="en-US" sz="1800" b="1" i="0" u="none" strike="noStrike">
                          <a:solidFill>
                            <a:srgbClr val="000000"/>
                          </a:solidFill>
                          <a:effectLst/>
                          <a:latin typeface="Arial" panose="020B0604020202020204" pitchFamily="34" charset="0"/>
                        </a:rPr>
                        <a:t>4</a:t>
                      </a:r>
                      <a:endParaRPr lang="en-US" sz="18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hMerge="1">
                  <a:txBody>
                    <a:bodyPr/>
                    <a:lstStyle/>
                    <a:p>
                      <a:endParaRPr lang="en-US"/>
                    </a:p>
                  </a:txBody>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gridSpan="2">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12</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hMerge="1">
                  <a:txBody>
                    <a:bodyPr/>
                    <a:lstStyle/>
                    <a:p>
                      <a:endParaRPr lang="en-US"/>
                    </a:p>
                  </a:txBody>
                  <a:tcPr/>
                </a:tc>
                <a:extLst>
                  <a:ext uri="{0D108BD9-81ED-4DB2-BD59-A6C34878D82A}">
                    <a16:rowId xmlns:a16="http://schemas.microsoft.com/office/drawing/2014/main" val="238452785"/>
                  </a:ext>
                </a:extLst>
              </a:tr>
              <a:tr h="256201">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VISIT</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3</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4</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5</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6</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7</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8</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dirty="0">
                          <a:effectLst/>
                        </a:rPr>
                        <a:t>…</a:t>
                      </a: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23</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24</a:t>
                      </a:r>
                      <a:endParaRPr lang="en-US" sz="18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86115858"/>
                  </a:ext>
                </a:extLst>
              </a:tr>
              <a:tr h="474455">
                <a:tc>
                  <a:txBody>
                    <a:bodyPr/>
                    <a:lstStyle/>
                    <a:p>
                      <a:pPr rtl="0" fontAlgn="b">
                        <a:spcBef>
                          <a:spcPts val="0"/>
                        </a:spcBef>
                        <a:spcAft>
                          <a:spcPts val="0"/>
                        </a:spcAft>
                      </a:pPr>
                      <a:r>
                        <a:rPr lang="en-US" sz="1400" b="0" i="0" u="none" strike="noStrike">
                          <a:solidFill>
                            <a:srgbClr val="000000"/>
                          </a:solidFill>
                          <a:effectLst/>
                          <a:latin typeface="Arial" panose="020B0604020202020204" pitchFamily="34" charset="0"/>
                        </a:rPr>
                        <a:t>MAX EARNINGS</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$2.50</a:t>
                      </a:r>
                      <a:endParaRPr lang="en-US" sz="1800" b="1"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$3.75</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$5.00</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$6.25</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$7.50</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$8.75</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$10.00</a:t>
                      </a:r>
                      <a:endParaRPr lang="en-US" sz="140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$11.25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1400" dirty="0">
                          <a:effectLst/>
                        </a:rPr>
                        <a:t>…</a:t>
                      </a: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$30.00</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$31.25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044648"/>
                  </a:ext>
                </a:extLst>
              </a:tr>
              <a:tr h="474455">
                <a:tc>
                  <a:txBody>
                    <a:bodyPr/>
                    <a:lstStyle/>
                    <a:p>
                      <a:pPr rtl="0" fontAlgn="b">
                        <a:spcBef>
                          <a:spcPts val="0"/>
                        </a:spcBef>
                        <a:spcAft>
                          <a:spcPts val="0"/>
                        </a:spcAft>
                      </a:pPr>
                      <a:r>
                        <a:rPr lang="en-US" sz="1400" b="0" i="0" u="none" strike="noStrike" dirty="0">
                          <a:solidFill>
                            <a:srgbClr val="000000"/>
                          </a:solidFill>
                          <a:effectLst/>
                          <a:latin typeface="Arial" panose="020B0604020202020204" pitchFamily="34" charset="0"/>
                        </a:rPr>
                        <a:t>CUMULATIVE EARNINGS</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$2.50</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$6.25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$11.25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$17.50</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$25.00</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$33.75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$43.75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$55.00</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1400" dirty="0">
                          <a:effectLst/>
                        </a:rPr>
                        <a:t>…</a:t>
                      </a: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$373.755</a:t>
                      </a:r>
                      <a:endParaRPr lang="en-US" sz="1400"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$405</a:t>
                      </a:r>
                      <a:endParaRPr lang="en-US" sz="1800" b="1" dirty="0">
                        <a:effectLst/>
                      </a:endParaRPr>
                    </a:p>
                  </a:txBody>
                  <a:tcPr marL="27822" marR="27822" marT="18548" marB="18548"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338090"/>
                  </a:ext>
                </a:extLst>
              </a:tr>
            </a:tbl>
          </a:graphicData>
        </a:graphic>
      </p:graphicFrame>
      <p:graphicFrame>
        <p:nvGraphicFramePr>
          <p:cNvPr id="8" name="Table 7">
            <a:extLst>
              <a:ext uri="{FF2B5EF4-FFF2-40B4-BE49-F238E27FC236}">
                <a16:creationId xmlns:a16="http://schemas.microsoft.com/office/drawing/2014/main" id="{1D78A642-EDE6-E07A-2A09-92A37B132C2D}"/>
              </a:ext>
            </a:extLst>
          </p:cNvPr>
          <p:cNvGraphicFramePr>
            <a:graphicFrameLocks noGrp="1"/>
          </p:cNvGraphicFramePr>
          <p:nvPr>
            <p:extLst>
              <p:ext uri="{D42A27DB-BD31-4B8C-83A1-F6EECF244321}">
                <p14:modId xmlns:p14="http://schemas.microsoft.com/office/powerpoint/2010/main" val="867812988"/>
              </p:ext>
            </p:extLst>
          </p:nvPr>
        </p:nvGraphicFramePr>
        <p:xfrm>
          <a:off x="371441" y="5529601"/>
          <a:ext cx="8380388" cy="1040727"/>
        </p:xfrm>
        <a:graphic>
          <a:graphicData uri="http://schemas.openxmlformats.org/drawingml/2006/table">
            <a:tbl>
              <a:tblPr/>
              <a:tblGrid>
                <a:gridCol w="2260926">
                  <a:extLst>
                    <a:ext uri="{9D8B030D-6E8A-4147-A177-3AD203B41FA5}">
                      <a16:colId xmlns:a16="http://schemas.microsoft.com/office/drawing/2014/main" val="2354755981"/>
                    </a:ext>
                  </a:extLst>
                </a:gridCol>
                <a:gridCol w="962300">
                  <a:extLst>
                    <a:ext uri="{9D8B030D-6E8A-4147-A177-3AD203B41FA5}">
                      <a16:colId xmlns:a16="http://schemas.microsoft.com/office/drawing/2014/main" val="2035499883"/>
                    </a:ext>
                  </a:extLst>
                </a:gridCol>
                <a:gridCol w="859527">
                  <a:extLst>
                    <a:ext uri="{9D8B030D-6E8A-4147-A177-3AD203B41FA5}">
                      <a16:colId xmlns:a16="http://schemas.microsoft.com/office/drawing/2014/main" val="2517002364"/>
                    </a:ext>
                  </a:extLst>
                </a:gridCol>
                <a:gridCol w="859527">
                  <a:extLst>
                    <a:ext uri="{9D8B030D-6E8A-4147-A177-3AD203B41FA5}">
                      <a16:colId xmlns:a16="http://schemas.microsoft.com/office/drawing/2014/main" val="204616370"/>
                    </a:ext>
                  </a:extLst>
                </a:gridCol>
                <a:gridCol w="859527">
                  <a:extLst>
                    <a:ext uri="{9D8B030D-6E8A-4147-A177-3AD203B41FA5}">
                      <a16:colId xmlns:a16="http://schemas.microsoft.com/office/drawing/2014/main" val="1203231272"/>
                    </a:ext>
                  </a:extLst>
                </a:gridCol>
                <a:gridCol w="859527">
                  <a:extLst>
                    <a:ext uri="{9D8B030D-6E8A-4147-A177-3AD203B41FA5}">
                      <a16:colId xmlns:a16="http://schemas.microsoft.com/office/drawing/2014/main" val="2240739733"/>
                    </a:ext>
                  </a:extLst>
                </a:gridCol>
                <a:gridCol w="859527">
                  <a:extLst>
                    <a:ext uri="{9D8B030D-6E8A-4147-A177-3AD203B41FA5}">
                      <a16:colId xmlns:a16="http://schemas.microsoft.com/office/drawing/2014/main" val="1167601645"/>
                    </a:ext>
                  </a:extLst>
                </a:gridCol>
                <a:gridCol w="859527">
                  <a:extLst>
                    <a:ext uri="{9D8B030D-6E8A-4147-A177-3AD203B41FA5}">
                      <a16:colId xmlns:a16="http://schemas.microsoft.com/office/drawing/2014/main" val="1639612814"/>
                    </a:ext>
                  </a:extLst>
                </a:gridCol>
              </a:tblGrid>
              <a:tr h="242278">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WEEK/VISIT</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a:solidFill>
                            <a:srgbClr val="000000"/>
                          </a:solidFill>
                          <a:effectLst/>
                          <a:latin typeface="Arial" panose="020B0604020202020204" pitchFamily="34" charset="0"/>
                        </a:rPr>
                        <a:t>3</a:t>
                      </a:r>
                      <a:endParaRPr lang="en-US" sz="18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4</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dirty="0">
                          <a:effectLst/>
                        </a:rPr>
                        <a:t>…</a:t>
                      </a: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11</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12</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extLst>
                  <a:ext uri="{0D108BD9-81ED-4DB2-BD59-A6C34878D82A}">
                    <a16:rowId xmlns:a16="http://schemas.microsoft.com/office/drawing/2014/main" val="144707411"/>
                  </a:ext>
                </a:extLst>
              </a:tr>
              <a:tr h="242278">
                <a:tc>
                  <a:txBody>
                    <a:bodyPr/>
                    <a:lstStyle/>
                    <a:p>
                      <a:pPr rtl="0" fontAlgn="b">
                        <a:spcBef>
                          <a:spcPts val="0"/>
                        </a:spcBef>
                        <a:spcAft>
                          <a:spcPts val="0"/>
                        </a:spcAft>
                      </a:pPr>
                      <a:r>
                        <a:rPr lang="en-US" sz="1400" b="0" i="0" u="none" strike="noStrike">
                          <a:solidFill>
                            <a:srgbClr val="000000"/>
                          </a:solidFill>
                          <a:effectLst/>
                          <a:latin typeface="Arial" panose="020B0604020202020204" pitchFamily="34" charset="0"/>
                        </a:rPr>
                        <a:t>MAX EARNINGS</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$5.00</a:t>
                      </a:r>
                      <a:endParaRPr lang="en-US" sz="1800" b="1"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$10.00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$15.00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$20.00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1400" dirty="0">
                          <a:effectLst/>
                        </a:rPr>
                        <a:t>…</a:t>
                      </a: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$60.00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607923"/>
                  </a:ext>
                </a:extLst>
              </a:tr>
              <a:tr h="416031">
                <a:tc>
                  <a:txBody>
                    <a:bodyPr/>
                    <a:lstStyle/>
                    <a:p>
                      <a:pPr rtl="0" fontAlgn="b">
                        <a:spcBef>
                          <a:spcPts val="0"/>
                        </a:spcBef>
                        <a:spcAft>
                          <a:spcPts val="0"/>
                        </a:spcAft>
                      </a:pPr>
                      <a:r>
                        <a:rPr lang="en-US" sz="1400" b="0" i="0" u="none" strike="noStrike" dirty="0">
                          <a:solidFill>
                            <a:srgbClr val="000000"/>
                          </a:solidFill>
                          <a:effectLst/>
                          <a:latin typeface="Arial" panose="020B0604020202020204" pitchFamily="34" charset="0"/>
                        </a:rPr>
                        <a:t>CUMULATIVE EARNINGS</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$5.00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$15.00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$30.00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$50.00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1400" dirty="0">
                          <a:effectLst/>
                        </a:rPr>
                        <a:t>…</a:t>
                      </a: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$330.00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$390</a:t>
                      </a:r>
                      <a:endParaRPr lang="en-US" sz="1400" b="1"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392034"/>
                  </a:ext>
                </a:extLst>
              </a:tr>
            </a:tbl>
          </a:graphicData>
        </a:graphic>
      </p:graphicFrame>
      <p:sp>
        <p:nvSpPr>
          <p:cNvPr id="9" name="TextBox 8">
            <a:extLst>
              <a:ext uri="{FF2B5EF4-FFF2-40B4-BE49-F238E27FC236}">
                <a16:creationId xmlns:a16="http://schemas.microsoft.com/office/drawing/2014/main" id="{04F5126C-35B6-B025-9FD1-617E01BD93DE}"/>
              </a:ext>
            </a:extLst>
          </p:cNvPr>
          <p:cNvSpPr txBox="1"/>
          <p:nvPr/>
        </p:nvSpPr>
        <p:spPr>
          <a:xfrm>
            <a:off x="246747" y="1665678"/>
            <a:ext cx="3909617"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Original Payment Schedule</a:t>
            </a:r>
          </a:p>
        </p:txBody>
      </p:sp>
      <p:sp>
        <p:nvSpPr>
          <p:cNvPr id="10" name="TextBox 9">
            <a:extLst>
              <a:ext uri="{FF2B5EF4-FFF2-40B4-BE49-F238E27FC236}">
                <a16:creationId xmlns:a16="http://schemas.microsoft.com/office/drawing/2014/main" id="{9BC75EF7-4E42-589E-F312-CDFD7C5763C6}"/>
              </a:ext>
            </a:extLst>
          </p:cNvPr>
          <p:cNvSpPr txBox="1"/>
          <p:nvPr/>
        </p:nvSpPr>
        <p:spPr>
          <a:xfrm>
            <a:off x="246746" y="4661592"/>
            <a:ext cx="4657763"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Post-COVID Payment Schedule</a:t>
            </a:r>
          </a:p>
        </p:txBody>
      </p:sp>
      <p:sp>
        <p:nvSpPr>
          <p:cNvPr id="12" name="Curved Down Arrow 11">
            <a:extLst>
              <a:ext uri="{FF2B5EF4-FFF2-40B4-BE49-F238E27FC236}">
                <a16:creationId xmlns:a16="http://schemas.microsoft.com/office/drawing/2014/main" id="{11FDD354-E5CC-1BD4-2DFE-D38AEF8D4B61}"/>
              </a:ext>
            </a:extLst>
          </p:cNvPr>
          <p:cNvSpPr/>
          <p:nvPr/>
        </p:nvSpPr>
        <p:spPr>
          <a:xfrm>
            <a:off x="2022764" y="2332329"/>
            <a:ext cx="831272" cy="56327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82960B8-E201-AE19-9BD2-46AC75E88C4F}"/>
              </a:ext>
            </a:extLst>
          </p:cNvPr>
          <p:cNvSpPr txBox="1"/>
          <p:nvPr/>
        </p:nvSpPr>
        <p:spPr>
          <a:xfrm>
            <a:off x="1801079" y="1951883"/>
            <a:ext cx="1260764" cy="461665"/>
          </a:xfrm>
          <a:prstGeom prst="rect">
            <a:avLst/>
          </a:prstGeom>
          <a:noFill/>
        </p:spPr>
        <p:txBody>
          <a:bodyPr wrap="square" rtlCol="0">
            <a:spAutoFit/>
          </a:bodyPr>
          <a:lstStyle/>
          <a:p>
            <a:r>
              <a:rPr lang="en-US" sz="2400" b="1" dirty="0">
                <a:solidFill>
                  <a:schemeClr val="accent6">
                    <a:lumMod val="75000"/>
                  </a:schemeClr>
                </a:solidFill>
              </a:rPr>
              <a:t>+$1.25</a:t>
            </a:r>
          </a:p>
        </p:txBody>
      </p:sp>
      <p:sp>
        <p:nvSpPr>
          <p:cNvPr id="14" name="Curved Down Arrow 13">
            <a:extLst>
              <a:ext uri="{FF2B5EF4-FFF2-40B4-BE49-F238E27FC236}">
                <a16:creationId xmlns:a16="http://schemas.microsoft.com/office/drawing/2014/main" id="{7130E61F-9ACC-979D-AC64-006DEDC56412}"/>
              </a:ext>
            </a:extLst>
          </p:cNvPr>
          <p:cNvSpPr/>
          <p:nvPr/>
        </p:nvSpPr>
        <p:spPr>
          <a:xfrm>
            <a:off x="3186538" y="5319562"/>
            <a:ext cx="831272" cy="56327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ADE0C6EB-FF39-3009-65A8-7CB38A2C94AE}"/>
              </a:ext>
            </a:extLst>
          </p:cNvPr>
          <p:cNvSpPr txBox="1"/>
          <p:nvPr/>
        </p:nvSpPr>
        <p:spPr>
          <a:xfrm>
            <a:off x="2964853" y="4939116"/>
            <a:ext cx="1260764" cy="461665"/>
          </a:xfrm>
          <a:prstGeom prst="rect">
            <a:avLst/>
          </a:prstGeom>
          <a:noFill/>
        </p:spPr>
        <p:txBody>
          <a:bodyPr wrap="square" rtlCol="0">
            <a:spAutoFit/>
          </a:bodyPr>
          <a:lstStyle/>
          <a:p>
            <a:r>
              <a:rPr lang="en-US" sz="2400" b="1" dirty="0">
                <a:solidFill>
                  <a:schemeClr val="accent6">
                    <a:lumMod val="75000"/>
                  </a:schemeClr>
                </a:solidFill>
              </a:rPr>
              <a:t>+$5.00</a:t>
            </a:r>
          </a:p>
        </p:txBody>
      </p:sp>
    </p:spTree>
    <p:extLst>
      <p:ext uri="{BB962C8B-B14F-4D97-AF65-F5344CB8AC3E}">
        <p14:creationId xmlns:p14="http://schemas.microsoft.com/office/powerpoint/2010/main" val="36383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5045-2A60-8B83-3F2B-AA3C33B36486}"/>
              </a:ext>
            </a:extLst>
          </p:cNvPr>
          <p:cNvSpPr>
            <a:spLocks noGrp="1"/>
          </p:cNvSpPr>
          <p:nvPr>
            <p:ph type="title"/>
          </p:nvPr>
        </p:nvSpPr>
        <p:spPr/>
        <p:txBody>
          <a:bodyPr>
            <a:normAutofit fontScale="90000"/>
          </a:bodyPr>
          <a:lstStyle/>
          <a:p>
            <a:pPr algn="ctr"/>
            <a:r>
              <a:rPr lang="en-US" sz="3000" dirty="0"/>
              <a:t>3. Remove Incentive When Target Behavior Does Not Occur</a:t>
            </a:r>
          </a:p>
        </p:txBody>
      </p:sp>
      <p:sp>
        <p:nvSpPr>
          <p:cNvPr id="5" name="Slide Number Placeholder 4">
            <a:extLst>
              <a:ext uri="{FF2B5EF4-FFF2-40B4-BE49-F238E27FC236}">
                <a16:creationId xmlns:a16="http://schemas.microsoft.com/office/drawing/2014/main" id="{5693CEEA-939A-AF80-79E1-C759739EFE65}"/>
              </a:ext>
            </a:extLst>
          </p:cNvPr>
          <p:cNvSpPr>
            <a:spLocks noGrp="1"/>
          </p:cNvSpPr>
          <p:nvPr>
            <p:ph type="sldNum" sz="quarter" idx="12"/>
          </p:nvPr>
        </p:nvSpPr>
        <p:spPr/>
        <p:txBody>
          <a:bodyPr/>
          <a:lstStyle/>
          <a:p>
            <a:fld id="{F55E13C6-A4BF-A842-9635-B1271B30A9E0}" type="slidenum">
              <a:rPr lang="en-US" smtClean="0"/>
              <a:t>10</a:t>
            </a:fld>
            <a:endParaRPr lang="en-US"/>
          </a:p>
        </p:txBody>
      </p:sp>
      <p:sp>
        <p:nvSpPr>
          <p:cNvPr id="3" name="Rectangle 2">
            <a:extLst>
              <a:ext uri="{FF2B5EF4-FFF2-40B4-BE49-F238E27FC236}">
                <a16:creationId xmlns:a16="http://schemas.microsoft.com/office/drawing/2014/main" id="{7A497CD8-FB7D-75D9-8FA5-0427C82E1A95}"/>
              </a:ext>
            </a:extLst>
          </p:cNvPr>
          <p:cNvSpPr/>
          <p:nvPr/>
        </p:nvSpPr>
        <p:spPr>
          <a:xfrm>
            <a:off x="0" y="6053240"/>
            <a:ext cx="9144000" cy="80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CCA1FBCD-F7AD-018D-7FBD-F33121A0DAE1}"/>
              </a:ext>
            </a:extLst>
          </p:cNvPr>
          <p:cNvGraphicFramePr>
            <a:graphicFrameLocks noGrp="1"/>
          </p:cNvGraphicFramePr>
          <p:nvPr>
            <p:extLst>
              <p:ext uri="{D42A27DB-BD31-4B8C-83A1-F6EECF244321}">
                <p14:modId xmlns:p14="http://schemas.microsoft.com/office/powerpoint/2010/main" val="1138255965"/>
              </p:ext>
            </p:extLst>
          </p:nvPr>
        </p:nvGraphicFramePr>
        <p:xfrm>
          <a:off x="407305" y="3974428"/>
          <a:ext cx="8380388" cy="979767"/>
        </p:xfrm>
        <a:graphic>
          <a:graphicData uri="http://schemas.openxmlformats.org/drawingml/2006/table">
            <a:tbl>
              <a:tblPr/>
              <a:tblGrid>
                <a:gridCol w="2260926">
                  <a:extLst>
                    <a:ext uri="{9D8B030D-6E8A-4147-A177-3AD203B41FA5}">
                      <a16:colId xmlns:a16="http://schemas.microsoft.com/office/drawing/2014/main" val="2354755981"/>
                    </a:ext>
                  </a:extLst>
                </a:gridCol>
                <a:gridCol w="962300">
                  <a:extLst>
                    <a:ext uri="{9D8B030D-6E8A-4147-A177-3AD203B41FA5}">
                      <a16:colId xmlns:a16="http://schemas.microsoft.com/office/drawing/2014/main" val="2035499883"/>
                    </a:ext>
                  </a:extLst>
                </a:gridCol>
                <a:gridCol w="859527">
                  <a:extLst>
                    <a:ext uri="{9D8B030D-6E8A-4147-A177-3AD203B41FA5}">
                      <a16:colId xmlns:a16="http://schemas.microsoft.com/office/drawing/2014/main" val="2517002364"/>
                    </a:ext>
                  </a:extLst>
                </a:gridCol>
                <a:gridCol w="859527">
                  <a:extLst>
                    <a:ext uri="{9D8B030D-6E8A-4147-A177-3AD203B41FA5}">
                      <a16:colId xmlns:a16="http://schemas.microsoft.com/office/drawing/2014/main" val="204616370"/>
                    </a:ext>
                  </a:extLst>
                </a:gridCol>
                <a:gridCol w="859527">
                  <a:extLst>
                    <a:ext uri="{9D8B030D-6E8A-4147-A177-3AD203B41FA5}">
                      <a16:colId xmlns:a16="http://schemas.microsoft.com/office/drawing/2014/main" val="1203231272"/>
                    </a:ext>
                  </a:extLst>
                </a:gridCol>
                <a:gridCol w="859527">
                  <a:extLst>
                    <a:ext uri="{9D8B030D-6E8A-4147-A177-3AD203B41FA5}">
                      <a16:colId xmlns:a16="http://schemas.microsoft.com/office/drawing/2014/main" val="2240739733"/>
                    </a:ext>
                  </a:extLst>
                </a:gridCol>
                <a:gridCol w="859527">
                  <a:extLst>
                    <a:ext uri="{9D8B030D-6E8A-4147-A177-3AD203B41FA5}">
                      <a16:colId xmlns:a16="http://schemas.microsoft.com/office/drawing/2014/main" val="1167601645"/>
                    </a:ext>
                  </a:extLst>
                </a:gridCol>
                <a:gridCol w="859527">
                  <a:extLst>
                    <a:ext uri="{9D8B030D-6E8A-4147-A177-3AD203B41FA5}">
                      <a16:colId xmlns:a16="http://schemas.microsoft.com/office/drawing/2014/main" val="1639612814"/>
                    </a:ext>
                  </a:extLst>
                </a:gridCol>
              </a:tblGrid>
              <a:tr h="242278">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WEEK/VISIT</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3</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4</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dirty="0">
                          <a:effectLst/>
                        </a:rPr>
                        <a:t>…</a:t>
                      </a: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11</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12</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extLst>
                  <a:ext uri="{0D108BD9-81ED-4DB2-BD59-A6C34878D82A}">
                    <a16:rowId xmlns:a16="http://schemas.microsoft.com/office/drawing/2014/main" val="144707411"/>
                  </a:ext>
                </a:extLst>
              </a:tr>
              <a:tr h="242278">
                <a:tc>
                  <a:txBody>
                    <a:bodyPr/>
                    <a:lstStyle/>
                    <a:p>
                      <a:pPr rtl="0" fontAlgn="b">
                        <a:spcBef>
                          <a:spcPts val="0"/>
                        </a:spcBef>
                        <a:spcAft>
                          <a:spcPts val="0"/>
                        </a:spcAft>
                      </a:pPr>
                      <a:r>
                        <a:rPr lang="en-US" sz="1400" b="0" i="0" u="none" strike="noStrike" dirty="0">
                          <a:solidFill>
                            <a:srgbClr val="000000"/>
                          </a:solidFill>
                          <a:effectLst/>
                          <a:latin typeface="Arial" panose="020B0604020202020204" pitchFamily="34" charset="0"/>
                        </a:rPr>
                        <a:t>MAX EARNINGS</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$5.00</a:t>
                      </a:r>
                      <a:endParaRPr lang="en-US" sz="1400" b="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$10.00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$15.00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$20.00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1400" dirty="0">
                          <a:effectLst/>
                        </a:rPr>
                        <a:t>…</a:t>
                      </a: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$60.00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607923"/>
                  </a:ext>
                </a:extLst>
              </a:tr>
              <a:tr h="416031">
                <a:tc>
                  <a:txBody>
                    <a:bodyPr/>
                    <a:lstStyle/>
                    <a:p>
                      <a:pPr rtl="0" fontAlgn="b">
                        <a:spcBef>
                          <a:spcPts val="0"/>
                        </a:spcBef>
                        <a:spcAft>
                          <a:spcPts val="0"/>
                        </a:spcAft>
                      </a:pPr>
                      <a:r>
                        <a:rPr lang="en-US" sz="1400" b="0" i="0" u="none" strike="noStrike" dirty="0">
                          <a:solidFill>
                            <a:srgbClr val="000000"/>
                          </a:solidFill>
                          <a:effectLst/>
                          <a:latin typeface="Arial" panose="020B0604020202020204" pitchFamily="34" charset="0"/>
                        </a:rPr>
                        <a:t>CUMULATIVE EARNINGS</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$15.00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$30.00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$50.00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
                        <a:spcBef>
                          <a:spcPts val="0"/>
                        </a:spcBef>
                        <a:spcAft>
                          <a:spcPts val="0"/>
                        </a:spcAft>
                      </a:pPr>
                      <a:r>
                        <a:rPr lang="en-US" sz="1400" dirty="0">
                          <a:effectLst/>
                        </a:rPr>
                        <a:t>…</a:t>
                      </a: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$330.00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$390</a:t>
                      </a:r>
                      <a:endParaRPr lang="en-US" sz="1400" b="1"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392034"/>
                  </a:ext>
                </a:extLst>
              </a:tr>
            </a:tbl>
          </a:graphicData>
        </a:graphic>
      </p:graphicFrame>
      <p:graphicFrame>
        <p:nvGraphicFramePr>
          <p:cNvPr id="9" name="Table 8">
            <a:extLst>
              <a:ext uri="{FF2B5EF4-FFF2-40B4-BE49-F238E27FC236}">
                <a16:creationId xmlns:a16="http://schemas.microsoft.com/office/drawing/2014/main" id="{AE84F07C-DE65-2F57-9549-7301F22AD7F7}"/>
              </a:ext>
            </a:extLst>
          </p:cNvPr>
          <p:cNvGraphicFramePr>
            <a:graphicFrameLocks noGrp="1"/>
          </p:cNvGraphicFramePr>
          <p:nvPr>
            <p:extLst>
              <p:ext uri="{D42A27DB-BD31-4B8C-83A1-F6EECF244321}">
                <p14:modId xmlns:p14="http://schemas.microsoft.com/office/powerpoint/2010/main" val="629228875"/>
              </p:ext>
            </p:extLst>
          </p:nvPr>
        </p:nvGraphicFramePr>
        <p:xfrm>
          <a:off x="390525" y="2145628"/>
          <a:ext cx="3223226" cy="979767"/>
        </p:xfrm>
        <a:graphic>
          <a:graphicData uri="http://schemas.openxmlformats.org/drawingml/2006/table">
            <a:tbl>
              <a:tblPr/>
              <a:tblGrid>
                <a:gridCol w="2260926">
                  <a:extLst>
                    <a:ext uri="{9D8B030D-6E8A-4147-A177-3AD203B41FA5}">
                      <a16:colId xmlns:a16="http://schemas.microsoft.com/office/drawing/2014/main" val="2917746668"/>
                    </a:ext>
                  </a:extLst>
                </a:gridCol>
                <a:gridCol w="962300">
                  <a:extLst>
                    <a:ext uri="{9D8B030D-6E8A-4147-A177-3AD203B41FA5}">
                      <a16:colId xmlns:a16="http://schemas.microsoft.com/office/drawing/2014/main" val="3573708327"/>
                    </a:ext>
                  </a:extLst>
                </a:gridCol>
              </a:tblGrid>
              <a:tr h="242278">
                <a:tc>
                  <a:txBody>
                    <a:bodyPr/>
                    <a:lstStyle/>
                    <a:p>
                      <a:pPr algn="r" rtl="0" fontAlgn="b">
                        <a:spcBef>
                          <a:spcPts val="0"/>
                        </a:spcBef>
                        <a:spcAft>
                          <a:spcPts val="0"/>
                        </a:spcAft>
                      </a:pPr>
                      <a:r>
                        <a:rPr lang="en-US" sz="1800" b="1" i="0" u="none" strike="noStrike" dirty="0">
                          <a:solidFill>
                            <a:srgbClr val="000000"/>
                          </a:solidFill>
                          <a:effectLst/>
                          <a:latin typeface="Arial" panose="020B0604020202020204" pitchFamily="34" charset="0"/>
                        </a:rPr>
                        <a:t>WEEK/VISIT</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1</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extLst>
                  <a:ext uri="{0D108BD9-81ED-4DB2-BD59-A6C34878D82A}">
                    <a16:rowId xmlns:a16="http://schemas.microsoft.com/office/drawing/2014/main" val="1083096943"/>
                  </a:ext>
                </a:extLst>
              </a:tr>
              <a:tr h="242278">
                <a:tc>
                  <a:txBody>
                    <a:bodyPr/>
                    <a:lstStyle/>
                    <a:p>
                      <a:pPr rtl="0" fontAlgn="b">
                        <a:spcBef>
                          <a:spcPts val="0"/>
                        </a:spcBef>
                        <a:spcAft>
                          <a:spcPts val="0"/>
                        </a:spcAft>
                      </a:pPr>
                      <a:r>
                        <a:rPr lang="en-US" sz="1400" b="0" i="0" u="none" strike="noStrike" dirty="0">
                          <a:solidFill>
                            <a:srgbClr val="000000"/>
                          </a:solidFill>
                          <a:effectLst/>
                          <a:latin typeface="Arial" panose="020B0604020202020204" pitchFamily="34" charset="0"/>
                        </a:rPr>
                        <a:t>MAX EARNINGS</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$5.00</a:t>
                      </a:r>
                      <a:endParaRPr lang="en-US" sz="1400" b="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684331"/>
                  </a:ext>
                </a:extLst>
              </a:tr>
              <a:tr h="416031">
                <a:tc>
                  <a:txBody>
                    <a:bodyPr/>
                    <a:lstStyle/>
                    <a:p>
                      <a:pPr rtl="0" fontAlgn="b">
                        <a:spcBef>
                          <a:spcPts val="0"/>
                        </a:spcBef>
                        <a:spcAft>
                          <a:spcPts val="0"/>
                        </a:spcAft>
                      </a:pPr>
                      <a:r>
                        <a:rPr lang="en-US" sz="1400" b="0" i="0" u="none" strike="noStrike" dirty="0">
                          <a:solidFill>
                            <a:srgbClr val="000000"/>
                          </a:solidFill>
                          <a:effectLst/>
                          <a:latin typeface="Arial" panose="020B0604020202020204" pitchFamily="34" charset="0"/>
                        </a:rPr>
                        <a:t>CUMULATIVE EARNINGS</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522830"/>
                  </a:ext>
                </a:extLst>
              </a:tr>
            </a:tbl>
          </a:graphicData>
        </a:graphic>
      </p:graphicFrame>
      <p:graphicFrame>
        <p:nvGraphicFramePr>
          <p:cNvPr id="10" name="Table 9">
            <a:extLst>
              <a:ext uri="{FF2B5EF4-FFF2-40B4-BE49-F238E27FC236}">
                <a16:creationId xmlns:a16="http://schemas.microsoft.com/office/drawing/2014/main" id="{AF3A7CEB-9333-E0AD-869F-0C671EEB99EF}"/>
              </a:ext>
            </a:extLst>
          </p:cNvPr>
          <p:cNvGraphicFramePr>
            <a:graphicFrameLocks noGrp="1"/>
          </p:cNvGraphicFramePr>
          <p:nvPr>
            <p:extLst>
              <p:ext uri="{D42A27DB-BD31-4B8C-83A1-F6EECF244321}">
                <p14:modId xmlns:p14="http://schemas.microsoft.com/office/powerpoint/2010/main" val="3706206407"/>
              </p:ext>
            </p:extLst>
          </p:nvPr>
        </p:nvGraphicFramePr>
        <p:xfrm>
          <a:off x="3613751" y="2145628"/>
          <a:ext cx="859527" cy="979767"/>
        </p:xfrm>
        <a:graphic>
          <a:graphicData uri="http://schemas.openxmlformats.org/drawingml/2006/table">
            <a:tbl>
              <a:tblPr/>
              <a:tblGrid>
                <a:gridCol w="859527">
                  <a:extLst>
                    <a:ext uri="{9D8B030D-6E8A-4147-A177-3AD203B41FA5}">
                      <a16:colId xmlns:a16="http://schemas.microsoft.com/office/drawing/2014/main" val="2829097935"/>
                    </a:ext>
                  </a:extLst>
                </a:gridCol>
              </a:tblGrid>
              <a:tr h="242278">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2</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extLst>
                  <a:ext uri="{0D108BD9-81ED-4DB2-BD59-A6C34878D82A}">
                    <a16:rowId xmlns:a16="http://schemas.microsoft.com/office/drawing/2014/main" val="515576905"/>
                  </a:ext>
                </a:extLst>
              </a:tr>
              <a:tr h="242278">
                <a:tc>
                  <a:txBody>
                    <a:bodyPr/>
                    <a:lstStyle/>
                    <a:p>
                      <a:pPr algn="r" rtl="0" fontAlgn="b">
                        <a:spcBef>
                          <a:spcPts val="0"/>
                        </a:spcBef>
                        <a:spcAft>
                          <a:spcPts val="0"/>
                        </a:spcAft>
                      </a:pPr>
                      <a:r>
                        <a:rPr lang="en-US" sz="1400" b="0" i="0" u="none" strike="noStrike">
                          <a:solidFill>
                            <a:srgbClr val="000000"/>
                          </a:solidFill>
                          <a:effectLst/>
                          <a:latin typeface="Arial" panose="020B0604020202020204" pitchFamily="34" charset="0"/>
                        </a:rPr>
                        <a:t>$10.00</a:t>
                      </a:r>
                      <a:endParaRPr lang="en-US" sz="140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532158"/>
                  </a:ext>
                </a:extLst>
              </a:tr>
              <a:tr h="416031">
                <a:tc>
                  <a:txBody>
                    <a:bodyPr/>
                    <a:lstStyle/>
                    <a:p>
                      <a:pPr algn="r" rtl="0" fontAlgn="b">
                        <a:spcBef>
                          <a:spcPts val="0"/>
                        </a:spcBef>
                        <a:spcAft>
                          <a:spcPts val="0"/>
                        </a:spcAft>
                      </a:pPr>
                      <a:r>
                        <a:rPr lang="en-US" sz="1400" b="0" i="0" u="none" strike="noStrike" dirty="0">
                          <a:solidFill>
                            <a:srgbClr val="000000"/>
                          </a:solidFill>
                          <a:effectLst/>
                          <a:latin typeface="Arial" panose="020B0604020202020204" pitchFamily="34" charset="0"/>
                        </a:rPr>
                        <a:t>$15.00</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354914"/>
                  </a:ext>
                </a:extLst>
              </a:tr>
            </a:tbl>
          </a:graphicData>
        </a:graphic>
      </p:graphicFrame>
      <p:graphicFrame>
        <p:nvGraphicFramePr>
          <p:cNvPr id="11" name="Table 10">
            <a:extLst>
              <a:ext uri="{FF2B5EF4-FFF2-40B4-BE49-F238E27FC236}">
                <a16:creationId xmlns:a16="http://schemas.microsoft.com/office/drawing/2014/main" id="{DF283084-71E6-FF71-B5E2-A36F9DA606E0}"/>
              </a:ext>
            </a:extLst>
          </p:cNvPr>
          <p:cNvGraphicFramePr>
            <a:graphicFrameLocks noGrp="1"/>
          </p:cNvGraphicFramePr>
          <p:nvPr>
            <p:extLst>
              <p:ext uri="{D42A27DB-BD31-4B8C-83A1-F6EECF244321}">
                <p14:modId xmlns:p14="http://schemas.microsoft.com/office/powerpoint/2010/main" val="1577403264"/>
              </p:ext>
            </p:extLst>
          </p:nvPr>
        </p:nvGraphicFramePr>
        <p:xfrm>
          <a:off x="4464653" y="2145628"/>
          <a:ext cx="859527" cy="979767"/>
        </p:xfrm>
        <a:graphic>
          <a:graphicData uri="http://schemas.openxmlformats.org/drawingml/2006/table">
            <a:tbl>
              <a:tblPr/>
              <a:tblGrid>
                <a:gridCol w="859527">
                  <a:extLst>
                    <a:ext uri="{9D8B030D-6E8A-4147-A177-3AD203B41FA5}">
                      <a16:colId xmlns:a16="http://schemas.microsoft.com/office/drawing/2014/main" val="139570912"/>
                    </a:ext>
                  </a:extLst>
                </a:gridCol>
              </a:tblGrid>
              <a:tr h="242278">
                <a:tc>
                  <a:txBody>
                    <a:bodyPr/>
                    <a:lstStyle/>
                    <a:p>
                      <a:pPr algn="ctr" rtl="0" fontAlgn="b">
                        <a:spcBef>
                          <a:spcPts val="0"/>
                        </a:spcBef>
                        <a:spcAft>
                          <a:spcPts val="0"/>
                        </a:spcAft>
                      </a:pPr>
                      <a:r>
                        <a:rPr lang="en-US" sz="1800" b="1" i="0" u="none" strike="noStrike" dirty="0">
                          <a:solidFill>
                            <a:srgbClr val="000000"/>
                          </a:solidFill>
                          <a:effectLst/>
                          <a:latin typeface="Arial" panose="020B0604020202020204" pitchFamily="34" charset="0"/>
                        </a:rPr>
                        <a:t>3</a:t>
                      </a:r>
                      <a:endParaRPr lang="en-US" sz="18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285F4"/>
                    </a:solidFill>
                  </a:tcPr>
                </a:tc>
                <a:extLst>
                  <a:ext uri="{0D108BD9-81ED-4DB2-BD59-A6C34878D82A}">
                    <a16:rowId xmlns:a16="http://schemas.microsoft.com/office/drawing/2014/main" val="3916686290"/>
                  </a:ext>
                </a:extLst>
              </a:tr>
              <a:tr h="242278">
                <a:tc>
                  <a:txBody>
                    <a:bodyPr/>
                    <a:lstStyle/>
                    <a:p>
                      <a:pPr algn="ctr" rtl="0" fontAlgn="b">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58470"/>
                  </a:ext>
                </a:extLst>
              </a:tr>
              <a:tr h="416031">
                <a:tc>
                  <a:txBody>
                    <a:bodyPr/>
                    <a:lstStyle/>
                    <a:p>
                      <a:pPr algn="ctr" rtl="0" fontAlgn="b">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dirty="0">
                        <a:effectLst/>
                      </a:endParaRPr>
                    </a:p>
                  </a:txBody>
                  <a:tcPr marL="28521" marR="28521" marT="19014" marB="1901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663225"/>
                  </a:ext>
                </a:extLst>
              </a:tr>
            </a:tbl>
          </a:graphicData>
        </a:graphic>
      </p:graphicFrame>
      <p:pic>
        <p:nvPicPr>
          <p:cNvPr id="2050" name="Picture 2" descr="Chutes And Ladders Images – Browse 689 Stock Photos, Vectors, and Video |  Adobe Stock">
            <a:extLst>
              <a:ext uri="{FF2B5EF4-FFF2-40B4-BE49-F238E27FC236}">
                <a16:creationId xmlns:a16="http://schemas.microsoft.com/office/drawing/2014/main" id="{764C3575-915A-A557-42DA-9B3A4E36EA8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444" b="83056" l="32500" r="81667">
                        <a14:foregroundMark x1="81944" y1="76667" x2="81944" y2="76667"/>
                        <a14:foregroundMark x1="70278" y1="83056" x2="70278" y2="83056"/>
                        <a14:foregroundMark x1="34444" y1="36111" x2="34444" y2="36111"/>
                        <a14:foregroundMark x1="32500" y1="24444" x2="32500" y2="24444"/>
                      </a14:backgroundRemoval>
                    </a14:imgEffect>
                  </a14:imgLayer>
                </a14:imgProps>
              </a:ext>
              <a:ext uri="{28A0092B-C50C-407E-A947-70E740481C1C}">
                <a14:useLocalDpi xmlns:a14="http://schemas.microsoft.com/office/drawing/2010/main" val="0"/>
              </a:ext>
            </a:extLst>
          </a:blip>
          <a:srcRect l="30116" t="21944" r="15865" b="14393"/>
          <a:stretch/>
        </p:blipFill>
        <p:spPr bwMode="auto">
          <a:xfrm flipH="1">
            <a:off x="3204598" y="2948266"/>
            <a:ext cx="1602676" cy="1032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02C3D20-3E12-5A8F-78C8-3EBF4E49E4AF}"/>
              </a:ext>
            </a:extLst>
          </p:cNvPr>
          <p:cNvSpPr txBox="1"/>
          <p:nvPr/>
        </p:nvSpPr>
        <p:spPr>
          <a:xfrm>
            <a:off x="2983832" y="1481587"/>
            <a:ext cx="629919" cy="584775"/>
          </a:xfrm>
          <a:prstGeom prst="rect">
            <a:avLst/>
          </a:prstGeom>
          <a:noFill/>
        </p:spPr>
        <p:txBody>
          <a:bodyPr wrap="square" rtlCol="0">
            <a:spAutoFit/>
          </a:bodyPr>
          <a:lstStyle/>
          <a:p>
            <a:r>
              <a:rPr lang="en-US" sz="3200" b="1" dirty="0">
                <a:solidFill>
                  <a:schemeClr val="accent6">
                    <a:lumMod val="75000"/>
                  </a:schemeClr>
                </a:solidFill>
              </a:rPr>
              <a:t>-</a:t>
            </a:r>
          </a:p>
        </p:txBody>
      </p:sp>
      <p:sp>
        <p:nvSpPr>
          <p:cNvPr id="13" name="TextBox 12">
            <a:extLst>
              <a:ext uri="{FF2B5EF4-FFF2-40B4-BE49-F238E27FC236}">
                <a16:creationId xmlns:a16="http://schemas.microsoft.com/office/drawing/2014/main" id="{BA380880-434B-205E-C769-6E6BFDE57B31}"/>
              </a:ext>
            </a:extLst>
          </p:cNvPr>
          <p:cNvSpPr txBox="1"/>
          <p:nvPr/>
        </p:nvSpPr>
        <p:spPr>
          <a:xfrm>
            <a:off x="3858124" y="1457525"/>
            <a:ext cx="629919" cy="584775"/>
          </a:xfrm>
          <a:prstGeom prst="rect">
            <a:avLst/>
          </a:prstGeom>
          <a:noFill/>
        </p:spPr>
        <p:txBody>
          <a:bodyPr wrap="square" rtlCol="0">
            <a:spAutoFit/>
          </a:bodyPr>
          <a:lstStyle/>
          <a:p>
            <a:r>
              <a:rPr lang="en-US" sz="3200" b="1" dirty="0">
                <a:solidFill>
                  <a:schemeClr val="accent6">
                    <a:lumMod val="75000"/>
                  </a:schemeClr>
                </a:solidFill>
              </a:rPr>
              <a:t>-</a:t>
            </a:r>
          </a:p>
        </p:txBody>
      </p:sp>
      <p:sp>
        <p:nvSpPr>
          <p:cNvPr id="14" name="TextBox 13">
            <a:extLst>
              <a:ext uri="{FF2B5EF4-FFF2-40B4-BE49-F238E27FC236}">
                <a16:creationId xmlns:a16="http://schemas.microsoft.com/office/drawing/2014/main" id="{9EFBE132-FE86-7AE1-5EDB-174718F23C75}"/>
              </a:ext>
            </a:extLst>
          </p:cNvPr>
          <p:cNvSpPr txBox="1"/>
          <p:nvPr/>
        </p:nvSpPr>
        <p:spPr>
          <a:xfrm>
            <a:off x="4732416" y="1451922"/>
            <a:ext cx="629919" cy="584775"/>
          </a:xfrm>
          <a:prstGeom prst="rect">
            <a:avLst/>
          </a:prstGeom>
          <a:noFill/>
        </p:spPr>
        <p:txBody>
          <a:bodyPr wrap="square" rtlCol="0">
            <a:spAutoFit/>
          </a:bodyPr>
          <a:lstStyle/>
          <a:p>
            <a:r>
              <a:rPr lang="en-US" sz="3200" b="1" dirty="0">
                <a:solidFill>
                  <a:srgbClr val="FF0000"/>
                </a:solidFill>
              </a:rPr>
              <a:t>+</a:t>
            </a:r>
          </a:p>
        </p:txBody>
      </p:sp>
    </p:spTree>
    <p:extLst>
      <p:ext uri="{BB962C8B-B14F-4D97-AF65-F5344CB8AC3E}">
        <p14:creationId xmlns:p14="http://schemas.microsoft.com/office/powerpoint/2010/main" val="14156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FC662C-7CA6-DCFB-6D71-1E188BF60279}"/>
              </a:ext>
            </a:extLst>
          </p:cNvPr>
          <p:cNvSpPr/>
          <p:nvPr/>
        </p:nvSpPr>
        <p:spPr>
          <a:xfrm>
            <a:off x="0" y="6053240"/>
            <a:ext cx="9144000" cy="80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3C975F87-32DB-2BFF-135D-5E94A31C8A71}"/>
              </a:ext>
            </a:extLst>
          </p:cNvPr>
          <p:cNvSpPr/>
          <p:nvPr/>
        </p:nvSpPr>
        <p:spPr>
          <a:xfrm>
            <a:off x="637771" y="5454516"/>
            <a:ext cx="7932626" cy="12598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8318158-EF02-B7BF-E2A3-86A5AA6CDAE9}"/>
              </a:ext>
            </a:extLst>
          </p:cNvPr>
          <p:cNvSpPr/>
          <p:nvPr/>
        </p:nvSpPr>
        <p:spPr>
          <a:xfrm>
            <a:off x="637771" y="2958320"/>
            <a:ext cx="7932626" cy="23203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A52664A3-B4E7-D1BD-0F7E-C9BAF2533D70}"/>
              </a:ext>
            </a:extLst>
          </p:cNvPr>
          <p:cNvSpPr/>
          <p:nvPr/>
        </p:nvSpPr>
        <p:spPr>
          <a:xfrm>
            <a:off x="585732" y="1361462"/>
            <a:ext cx="7932626" cy="13977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54678-8AD1-CFA0-2C9B-158857F62CC0}"/>
              </a:ext>
            </a:extLst>
          </p:cNvPr>
          <p:cNvSpPr>
            <a:spLocks noGrp="1"/>
          </p:cNvSpPr>
          <p:nvPr>
            <p:ph type="title"/>
          </p:nvPr>
        </p:nvSpPr>
        <p:spPr/>
        <p:txBody>
          <a:bodyPr>
            <a:normAutofit/>
          </a:bodyPr>
          <a:lstStyle/>
          <a:p>
            <a:r>
              <a:rPr lang="en-US" sz="3600" dirty="0"/>
              <a:t>Results </a:t>
            </a:r>
            <a:r>
              <a:rPr lang="en-US" sz="2800" dirty="0"/>
              <a:t>(2015-2021)</a:t>
            </a:r>
            <a:endParaRPr lang="en-US" sz="3600" dirty="0"/>
          </a:p>
        </p:txBody>
      </p:sp>
      <p:sp>
        <p:nvSpPr>
          <p:cNvPr id="5" name="Slide Number Placeholder 4">
            <a:extLst>
              <a:ext uri="{FF2B5EF4-FFF2-40B4-BE49-F238E27FC236}">
                <a16:creationId xmlns:a16="http://schemas.microsoft.com/office/drawing/2014/main" id="{861769D3-27BC-A585-CEAF-B195873CA825}"/>
              </a:ext>
            </a:extLst>
          </p:cNvPr>
          <p:cNvSpPr>
            <a:spLocks noGrp="1"/>
          </p:cNvSpPr>
          <p:nvPr>
            <p:ph type="sldNum" sz="quarter" idx="12"/>
          </p:nvPr>
        </p:nvSpPr>
        <p:spPr>
          <a:xfrm>
            <a:off x="418945" y="6439590"/>
            <a:ext cx="333575" cy="365125"/>
          </a:xfrm>
        </p:spPr>
        <p:txBody>
          <a:bodyPr/>
          <a:lstStyle/>
          <a:p>
            <a:fld id="{F55E13C6-A4BF-A842-9635-B1271B30A9E0}" type="slidenum">
              <a:rPr lang="en-US" smtClean="0"/>
              <a:t>11</a:t>
            </a:fld>
            <a:endParaRPr lang="en-US"/>
          </a:p>
        </p:txBody>
      </p:sp>
      <p:sp>
        <p:nvSpPr>
          <p:cNvPr id="7" name="TextBox 6">
            <a:extLst>
              <a:ext uri="{FF2B5EF4-FFF2-40B4-BE49-F238E27FC236}">
                <a16:creationId xmlns:a16="http://schemas.microsoft.com/office/drawing/2014/main" id="{EE9013B7-A9F3-FF07-4F55-DE06E79DADE9}"/>
              </a:ext>
            </a:extLst>
          </p:cNvPr>
          <p:cNvSpPr txBox="1"/>
          <p:nvPr/>
        </p:nvSpPr>
        <p:spPr>
          <a:xfrm>
            <a:off x="815999" y="5845290"/>
            <a:ext cx="6162633" cy="830997"/>
          </a:xfrm>
          <a:prstGeom prst="rect">
            <a:avLst/>
          </a:prstGeom>
          <a:noFill/>
        </p:spPr>
        <p:txBody>
          <a:bodyPr wrap="square">
            <a:spAutoFit/>
          </a:bodyPr>
          <a:lstStyle/>
          <a:p>
            <a:r>
              <a:rPr lang="en-US" sz="3000" dirty="0">
                <a:latin typeface="Verdana" panose="020B0604030504040204" pitchFamily="34" charset="0"/>
                <a:ea typeface="Verdana" panose="020B0604030504040204" pitchFamily="34" charset="0"/>
                <a:cs typeface="Verdana" panose="020B0604030504040204" pitchFamily="34" charset="0"/>
              </a:rPr>
              <a:t>Total program cost </a:t>
            </a:r>
            <a:r>
              <a:rPr lang="en-US" sz="3000" b="1" dirty="0">
                <a:latin typeface="Verdana" panose="020B0604030504040204" pitchFamily="34" charset="0"/>
                <a:ea typeface="Verdana" panose="020B0604030504040204" pitchFamily="34" charset="0"/>
                <a:cs typeface="Verdana" panose="020B0604030504040204" pitchFamily="34" charset="0"/>
              </a:rPr>
              <a:t>$3,394.50 </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A2568C04-C2F8-933A-3BAC-F1ABB609A795}"/>
              </a:ext>
            </a:extLst>
          </p:cNvPr>
          <p:cNvSpPr txBox="1"/>
          <p:nvPr/>
        </p:nvSpPr>
        <p:spPr>
          <a:xfrm>
            <a:off x="3245885" y="1361462"/>
            <a:ext cx="252251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29 </a:t>
            </a:r>
            <a:r>
              <a:rPr kumimoji="0" lang="en-US" sz="3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patients</a:t>
            </a:r>
          </a:p>
        </p:txBody>
      </p:sp>
      <p:pic>
        <p:nvPicPr>
          <p:cNvPr id="8" name="Picture 7" descr="Calendar&#10;&#10;Description automatically generated">
            <a:extLst>
              <a:ext uri="{FF2B5EF4-FFF2-40B4-BE49-F238E27FC236}">
                <a16:creationId xmlns:a16="http://schemas.microsoft.com/office/drawing/2014/main" id="{138C0EC8-7864-D0BA-F433-EADF5FC6358B}"/>
              </a:ext>
            </a:extLst>
          </p:cNvPr>
          <p:cNvPicPr>
            <a:picLocks noChangeAspect="1"/>
          </p:cNvPicPr>
          <p:nvPr/>
        </p:nvPicPr>
        <p:blipFill>
          <a:blip r:embed="rId2">
            <a:graysc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6673" y="3309405"/>
            <a:ext cx="3003041" cy="1668356"/>
          </a:xfrm>
          <a:prstGeom prst="rect">
            <a:avLst/>
          </a:prstGeom>
        </p:spPr>
      </p:pic>
      <p:sp>
        <p:nvSpPr>
          <p:cNvPr id="10" name="TextBox 9">
            <a:extLst>
              <a:ext uri="{FF2B5EF4-FFF2-40B4-BE49-F238E27FC236}">
                <a16:creationId xmlns:a16="http://schemas.microsoft.com/office/drawing/2014/main" id="{EE1C57E7-3682-E958-E066-F4695BA75808}"/>
              </a:ext>
            </a:extLst>
          </p:cNvPr>
          <p:cNvSpPr txBox="1"/>
          <p:nvPr/>
        </p:nvSpPr>
        <p:spPr>
          <a:xfrm>
            <a:off x="864814" y="2062959"/>
            <a:ext cx="8210865"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4</a:t>
            </a:r>
            <a:r>
              <a:rPr kumimoji="0" lang="en-US" sz="3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completed 12-weeks </a:t>
            </a: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(14% completion)</a:t>
            </a:r>
          </a:p>
        </p:txBody>
      </p:sp>
      <p:sp>
        <p:nvSpPr>
          <p:cNvPr id="12" name="TextBox 11">
            <a:extLst>
              <a:ext uri="{FF2B5EF4-FFF2-40B4-BE49-F238E27FC236}">
                <a16:creationId xmlns:a16="http://schemas.microsoft.com/office/drawing/2014/main" id="{09A5A2C1-F6F2-C181-04F7-2D1F69E3AA7E}"/>
              </a:ext>
            </a:extLst>
          </p:cNvPr>
          <p:cNvSpPr txBox="1"/>
          <p:nvPr/>
        </p:nvSpPr>
        <p:spPr>
          <a:xfrm>
            <a:off x="3147126" y="3267404"/>
            <a:ext cx="5804369"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Avg engagement </a:t>
            </a:r>
            <a:r>
              <a:rPr kumimoji="0" lang="en-US" sz="3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33</a:t>
            </a:r>
            <a:r>
              <a:rPr kumimoji="0" lang="en-US" sz="3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days</a:t>
            </a:r>
          </a:p>
          <a:p>
            <a:pPr>
              <a:defRPr/>
            </a:pPr>
            <a:r>
              <a:rPr lang="en-US" sz="2200" dirty="0">
                <a:latin typeface="Verdana" panose="020B0604030504040204" pitchFamily="34" charset="0"/>
                <a:ea typeface="Verdana" panose="020B0604030504040204" pitchFamily="34" charset="0"/>
                <a:cs typeface="Verdana" panose="020B0604030504040204" pitchFamily="34" charset="0"/>
              </a:rPr>
              <a:t>	-”Visits too frequent”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40A62307-4C40-A803-2F5F-CEC2D7C9EED7}"/>
              </a:ext>
            </a:extLst>
          </p:cNvPr>
          <p:cNvSpPr txBox="1"/>
          <p:nvPr/>
        </p:nvSpPr>
        <p:spPr>
          <a:xfrm>
            <a:off x="3108244" y="4279348"/>
            <a:ext cx="458804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Avg earnings </a:t>
            </a:r>
            <a:r>
              <a:rPr kumimoji="0" lang="en-US" sz="3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$117</a:t>
            </a:r>
          </a:p>
        </p:txBody>
      </p:sp>
      <p:pic>
        <p:nvPicPr>
          <p:cNvPr id="3076" name="Picture 4" descr="Free Clipart Pictures Source - Cost Effective Icon Png Transparent PNG -  1602x1499 - Free Download on NicePNG">
            <a:extLst>
              <a:ext uri="{FF2B5EF4-FFF2-40B4-BE49-F238E27FC236}">
                <a16:creationId xmlns:a16="http://schemas.microsoft.com/office/drawing/2014/main" id="{9128A5CC-4645-289A-4BF7-94A8B8C14D5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8" b="96871" l="1220" r="96220">
                        <a14:foregroundMark x1="5854" y1="80183" x2="5854" y2="80183"/>
                        <a14:foregroundMark x1="15854" y1="92829" x2="15854" y2="92829"/>
                        <a14:foregroundMark x1="1707" y1="80443" x2="1707" y2="80443"/>
                        <a14:foregroundMark x1="16707" y1="96871" x2="16707" y2="96871"/>
                        <a14:foregroundMark x1="92195" y1="53325" x2="92195" y2="53325"/>
                        <a14:foregroundMark x1="96220" y1="51760" x2="96220" y2="51760"/>
                        <a14:foregroundMark x1="67317" y1="41460" x2="67317" y2="41460"/>
                        <a14:foregroundMark x1="83293" y1="18514" x2="83293" y2="18514"/>
                        <a14:foregroundMark x1="77195" y1="6258" x2="77195" y2="6258"/>
                      </a14:backgroundRemoval>
                    </a14:imgEffect>
                  </a14:imgLayer>
                </a14:imgProps>
              </a:ext>
              <a:ext uri="{28A0092B-C50C-407E-A947-70E740481C1C}">
                <a14:useLocalDpi xmlns:a14="http://schemas.microsoft.com/office/drawing/2010/main" val="0"/>
              </a:ext>
            </a:extLst>
          </a:blip>
          <a:srcRect/>
          <a:stretch>
            <a:fillRect/>
          </a:stretch>
        </p:blipFill>
        <p:spPr bwMode="auto">
          <a:xfrm>
            <a:off x="7030420" y="3843810"/>
            <a:ext cx="1345328" cy="12582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5443DD9-0DA3-A9F9-AF56-60E5B4C1E45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3" b="92995" l="9881" r="89921">
                        <a14:foregroundMark x1="56719" y1="92995" x2="56719" y2="92995"/>
                      </a14:backgroundRemoval>
                    </a14:imgEffect>
                  </a14:imgLayer>
                </a14:imgProps>
              </a:ext>
            </a:extLst>
          </a:blip>
          <a:stretch>
            <a:fillRect/>
          </a:stretch>
        </p:blipFill>
        <p:spPr>
          <a:xfrm>
            <a:off x="6549814" y="5428279"/>
            <a:ext cx="1527543" cy="896923"/>
          </a:xfrm>
          <a:prstGeom prst="rect">
            <a:avLst/>
          </a:prstGeom>
        </p:spPr>
      </p:pic>
    </p:spTree>
    <p:extLst>
      <p:ext uri="{BB962C8B-B14F-4D97-AF65-F5344CB8AC3E}">
        <p14:creationId xmlns:p14="http://schemas.microsoft.com/office/powerpoint/2010/main" val="39045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5" grpId="0"/>
      <p:bldP spid="7" grpId="0"/>
      <p:bldP spid="4"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766-70B4-F85F-9157-34244FB340D1}"/>
              </a:ext>
            </a:extLst>
          </p:cNvPr>
          <p:cNvSpPr>
            <a:spLocks noGrp="1"/>
          </p:cNvSpPr>
          <p:nvPr>
            <p:ph type="title"/>
          </p:nvPr>
        </p:nvSpPr>
        <p:spPr/>
        <p:txBody>
          <a:bodyPr>
            <a:normAutofit/>
          </a:bodyPr>
          <a:lstStyle/>
          <a:p>
            <a:r>
              <a:rPr lang="en-US" sz="3600" dirty="0"/>
              <a:t>Challenges</a:t>
            </a:r>
          </a:p>
        </p:txBody>
      </p:sp>
      <p:sp>
        <p:nvSpPr>
          <p:cNvPr id="5" name="Slide Number Placeholder 4">
            <a:extLst>
              <a:ext uri="{FF2B5EF4-FFF2-40B4-BE49-F238E27FC236}">
                <a16:creationId xmlns:a16="http://schemas.microsoft.com/office/drawing/2014/main" id="{A7CCE34C-A898-DB6B-BF9E-330D2AAEA432}"/>
              </a:ext>
            </a:extLst>
          </p:cNvPr>
          <p:cNvSpPr>
            <a:spLocks noGrp="1"/>
          </p:cNvSpPr>
          <p:nvPr>
            <p:ph type="sldNum" sz="quarter" idx="12"/>
          </p:nvPr>
        </p:nvSpPr>
        <p:spPr/>
        <p:txBody>
          <a:bodyPr/>
          <a:lstStyle/>
          <a:p>
            <a:fld id="{F55E13C6-A4BF-A842-9635-B1271B30A9E0}" type="slidenum">
              <a:rPr lang="en-US" smtClean="0"/>
              <a:t>12</a:t>
            </a:fld>
            <a:endParaRPr lang="en-US"/>
          </a:p>
        </p:txBody>
      </p:sp>
      <p:sp>
        <p:nvSpPr>
          <p:cNvPr id="3" name="TextBox 2">
            <a:extLst>
              <a:ext uri="{FF2B5EF4-FFF2-40B4-BE49-F238E27FC236}">
                <a16:creationId xmlns:a16="http://schemas.microsoft.com/office/drawing/2014/main" id="{DB06D6BE-E630-DE5B-B856-EC3DBEBED5E0}"/>
              </a:ext>
            </a:extLst>
          </p:cNvPr>
          <p:cNvSpPr txBox="1"/>
          <p:nvPr/>
        </p:nvSpPr>
        <p:spPr>
          <a:xfrm>
            <a:off x="210398" y="1568258"/>
            <a:ext cx="4570149" cy="1200329"/>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Challenges starting program due to sensitive UDS</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hlinkClick r:id="rId3"/>
            <a:extLst>
              <a:ext uri="{FF2B5EF4-FFF2-40B4-BE49-F238E27FC236}">
                <a16:creationId xmlns:a16="http://schemas.microsoft.com/office/drawing/2014/main" id="{D1CE1931-0400-09A7-7E3D-16DEA3934534}"/>
              </a:ext>
            </a:extLst>
          </p:cNvPr>
          <p:cNvPicPr>
            <a:picLocks noChangeAspect="1"/>
          </p:cNvPicPr>
          <p:nvPr/>
        </p:nvPicPr>
        <p:blipFill>
          <a:blip r:embed="rId4"/>
          <a:stretch>
            <a:fillRect/>
          </a:stretch>
        </p:blipFill>
        <p:spPr>
          <a:xfrm>
            <a:off x="4374230" y="3339560"/>
            <a:ext cx="4698487" cy="2589274"/>
          </a:xfrm>
          <a:prstGeom prst="rect">
            <a:avLst/>
          </a:prstGeom>
        </p:spPr>
      </p:pic>
      <p:sp>
        <p:nvSpPr>
          <p:cNvPr id="8" name="TextBox 7">
            <a:extLst>
              <a:ext uri="{FF2B5EF4-FFF2-40B4-BE49-F238E27FC236}">
                <a16:creationId xmlns:a16="http://schemas.microsoft.com/office/drawing/2014/main" id="{BE5756F7-856D-12F3-FE43-993D8E23E53A}"/>
              </a:ext>
            </a:extLst>
          </p:cNvPr>
          <p:cNvSpPr txBox="1"/>
          <p:nvPr/>
        </p:nvSpPr>
        <p:spPr>
          <a:xfrm>
            <a:off x="5438274" y="5896750"/>
            <a:ext cx="4588042" cy="369332"/>
          </a:xfrm>
          <a:prstGeom prst="rect">
            <a:avLst/>
          </a:prstGeom>
          <a:noFill/>
        </p:spPr>
        <p:txBody>
          <a:bodyPr wrap="square">
            <a:spAutoFit/>
          </a:bodyPr>
          <a:lstStyle/>
          <a:p>
            <a:r>
              <a:rPr lang="en-US" dirty="0" err="1">
                <a:solidFill>
                  <a:schemeClr val="bg1">
                    <a:lumMod val="50000"/>
                  </a:schemeClr>
                </a:solidFill>
              </a:rPr>
              <a:t>DePhilippis</a:t>
            </a:r>
            <a:r>
              <a:rPr lang="en-US" dirty="0">
                <a:solidFill>
                  <a:schemeClr val="bg1">
                    <a:lumMod val="50000"/>
                  </a:schemeClr>
                </a:solidFill>
              </a:rPr>
              <a:t>, Petry (2018)</a:t>
            </a:r>
          </a:p>
        </p:txBody>
      </p:sp>
      <p:pic>
        <p:nvPicPr>
          <p:cNvPr id="4098" name="Picture 2" descr="Urine drug tests: Uses, procedure, detection times, and results">
            <a:extLst>
              <a:ext uri="{FF2B5EF4-FFF2-40B4-BE49-F238E27FC236}">
                <a16:creationId xmlns:a16="http://schemas.microsoft.com/office/drawing/2014/main" id="{6DC267A4-F80D-3D23-57F3-8B0C92EF51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439" t="16846" b="8630"/>
          <a:stretch/>
        </p:blipFill>
        <p:spPr bwMode="auto">
          <a:xfrm>
            <a:off x="5228588" y="1292553"/>
            <a:ext cx="3048430" cy="20149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82CC75-0902-6386-67B6-F73166C4C99A}"/>
              </a:ext>
            </a:extLst>
          </p:cNvPr>
          <p:cNvSpPr txBox="1"/>
          <p:nvPr/>
        </p:nvSpPr>
        <p:spPr>
          <a:xfrm>
            <a:off x="210398" y="2659938"/>
            <a:ext cx="5013700" cy="1569660"/>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Retention rates lower than most CM studies</a:t>
            </a:r>
          </a:p>
          <a:p>
            <a:r>
              <a:rPr lang="en-US" sz="2400" dirty="0">
                <a:latin typeface="Verdana" panose="020B0604030504040204" pitchFamily="34" charset="0"/>
                <a:ea typeface="Verdana" panose="020B0604030504040204" pitchFamily="34" charset="0"/>
                <a:cs typeface="Verdana" panose="020B0604030504040204" pitchFamily="34" charset="0"/>
              </a:rPr>
              <a:t>	-Fidelity?</a:t>
            </a:r>
          </a:p>
          <a:p>
            <a:r>
              <a:rPr lang="en-US" sz="2400" dirty="0">
                <a:latin typeface="Verdana" panose="020B0604030504040204" pitchFamily="34" charset="0"/>
                <a:ea typeface="Verdana" panose="020B0604030504040204" pitchFamily="34" charset="0"/>
                <a:cs typeface="Verdana" panose="020B0604030504040204" pitchFamily="34" charset="0"/>
              </a:rPr>
              <a:t>	-Selection bias?</a:t>
            </a:r>
          </a:p>
        </p:txBody>
      </p:sp>
      <p:sp>
        <p:nvSpPr>
          <p:cNvPr id="10" name="TextBox 9">
            <a:extLst>
              <a:ext uri="{FF2B5EF4-FFF2-40B4-BE49-F238E27FC236}">
                <a16:creationId xmlns:a16="http://schemas.microsoft.com/office/drawing/2014/main" id="{D0C4F360-6EAB-2836-549E-B2741D172DAA}"/>
              </a:ext>
            </a:extLst>
          </p:cNvPr>
          <p:cNvSpPr txBox="1"/>
          <p:nvPr/>
        </p:nvSpPr>
        <p:spPr>
          <a:xfrm>
            <a:off x="210398" y="4652511"/>
            <a:ext cx="5013700" cy="461665"/>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Track % neg screens </a:t>
            </a:r>
            <a:endParaRPr lang="en-US" sz="2400" dirty="0"/>
          </a:p>
        </p:txBody>
      </p:sp>
      <p:sp>
        <p:nvSpPr>
          <p:cNvPr id="12" name="TextBox 11">
            <a:extLst>
              <a:ext uri="{FF2B5EF4-FFF2-40B4-BE49-F238E27FC236}">
                <a16:creationId xmlns:a16="http://schemas.microsoft.com/office/drawing/2014/main" id="{8ADC397E-1FFC-7825-AD81-FAE18F0548D5}"/>
              </a:ext>
            </a:extLst>
          </p:cNvPr>
          <p:cNvSpPr txBox="1"/>
          <p:nvPr/>
        </p:nvSpPr>
        <p:spPr>
          <a:xfrm>
            <a:off x="210398" y="5435085"/>
            <a:ext cx="5013700" cy="461665"/>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Sustainability</a:t>
            </a:r>
            <a:endParaRPr lang="en-US" sz="2400" dirty="0"/>
          </a:p>
        </p:txBody>
      </p:sp>
    </p:spTree>
    <p:extLst>
      <p:ext uri="{BB962C8B-B14F-4D97-AF65-F5344CB8AC3E}">
        <p14:creationId xmlns:p14="http://schemas.microsoft.com/office/powerpoint/2010/main" val="3073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766-70B4-F85F-9157-34244FB340D1}"/>
              </a:ext>
            </a:extLst>
          </p:cNvPr>
          <p:cNvSpPr>
            <a:spLocks noGrp="1"/>
          </p:cNvSpPr>
          <p:nvPr>
            <p:ph type="title"/>
          </p:nvPr>
        </p:nvSpPr>
        <p:spPr/>
        <p:txBody>
          <a:bodyPr>
            <a:normAutofit/>
          </a:bodyPr>
          <a:lstStyle/>
          <a:p>
            <a:r>
              <a:rPr lang="en-US" sz="3600" dirty="0"/>
              <a:t>Next Steps</a:t>
            </a:r>
          </a:p>
        </p:txBody>
      </p:sp>
      <p:sp>
        <p:nvSpPr>
          <p:cNvPr id="5" name="Slide Number Placeholder 4">
            <a:extLst>
              <a:ext uri="{FF2B5EF4-FFF2-40B4-BE49-F238E27FC236}">
                <a16:creationId xmlns:a16="http://schemas.microsoft.com/office/drawing/2014/main" id="{A7CCE34C-A898-DB6B-BF9E-330D2AAEA432}"/>
              </a:ext>
            </a:extLst>
          </p:cNvPr>
          <p:cNvSpPr>
            <a:spLocks noGrp="1"/>
          </p:cNvSpPr>
          <p:nvPr>
            <p:ph type="sldNum" sz="quarter" idx="12"/>
          </p:nvPr>
        </p:nvSpPr>
        <p:spPr/>
        <p:txBody>
          <a:bodyPr/>
          <a:lstStyle/>
          <a:p>
            <a:fld id="{F55E13C6-A4BF-A842-9635-B1271B30A9E0}" type="slidenum">
              <a:rPr lang="en-US" smtClean="0"/>
              <a:t>13</a:t>
            </a:fld>
            <a:endParaRPr lang="en-US"/>
          </a:p>
        </p:txBody>
      </p:sp>
      <p:sp>
        <p:nvSpPr>
          <p:cNvPr id="7" name="TextBox 6">
            <a:extLst>
              <a:ext uri="{FF2B5EF4-FFF2-40B4-BE49-F238E27FC236}">
                <a16:creationId xmlns:a16="http://schemas.microsoft.com/office/drawing/2014/main" id="{917F7897-908A-1337-B9A8-7FD982A5FCB4}"/>
              </a:ext>
            </a:extLst>
          </p:cNvPr>
          <p:cNvSpPr txBox="1"/>
          <p:nvPr/>
        </p:nvSpPr>
        <p:spPr>
          <a:xfrm>
            <a:off x="386861" y="1648706"/>
            <a:ext cx="4590788" cy="3416320"/>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Apply for further funding</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Expand treatment to other SUDs</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Incentivize health behaviors (pro-social behaviors)</a:t>
            </a:r>
          </a:p>
          <a:p>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Consider telehealth options</a:t>
            </a:r>
          </a:p>
        </p:txBody>
      </p:sp>
      <p:pic>
        <p:nvPicPr>
          <p:cNvPr id="5122" name="Picture 2" descr="Program — DynamiCare Health">
            <a:extLst>
              <a:ext uri="{FF2B5EF4-FFF2-40B4-BE49-F238E27FC236}">
                <a16:creationId xmlns:a16="http://schemas.microsoft.com/office/drawing/2014/main" id="{EE56E9D4-08E8-EF6D-F924-F6D885829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181" y="1844842"/>
            <a:ext cx="3793958" cy="379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32C1E96-FBEE-FAB9-116B-1292A96BD7A5}"/>
              </a:ext>
            </a:extLst>
          </p:cNvPr>
          <p:cNvSpPr/>
          <p:nvPr/>
        </p:nvSpPr>
        <p:spPr>
          <a:xfrm>
            <a:off x="162271" y="1736012"/>
            <a:ext cx="5292045" cy="395893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A4E18-A8A4-FA10-A62B-9C15E40C58F0}"/>
              </a:ext>
            </a:extLst>
          </p:cNvPr>
          <p:cNvSpPr>
            <a:spLocks noGrp="1"/>
          </p:cNvSpPr>
          <p:nvPr>
            <p:ph type="title"/>
          </p:nvPr>
        </p:nvSpPr>
        <p:spPr/>
        <p:txBody>
          <a:bodyPr>
            <a:normAutofit/>
          </a:bodyPr>
          <a:lstStyle/>
          <a:p>
            <a:r>
              <a:rPr lang="en-US" sz="3600" dirty="0"/>
              <a:t>Conclusions</a:t>
            </a:r>
          </a:p>
        </p:txBody>
      </p:sp>
      <p:sp>
        <p:nvSpPr>
          <p:cNvPr id="5" name="Slide Number Placeholder 4">
            <a:extLst>
              <a:ext uri="{FF2B5EF4-FFF2-40B4-BE49-F238E27FC236}">
                <a16:creationId xmlns:a16="http://schemas.microsoft.com/office/drawing/2014/main" id="{F1741DF3-9FD4-7CF4-EDAF-015C06FCAA7D}"/>
              </a:ext>
            </a:extLst>
          </p:cNvPr>
          <p:cNvSpPr>
            <a:spLocks noGrp="1"/>
          </p:cNvSpPr>
          <p:nvPr>
            <p:ph type="sldNum" sz="quarter" idx="12"/>
          </p:nvPr>
        </p:nvSpPr>
        <p:spPr/>
        <p:txBody>
          <a:bodyPr/>
          <a:lstStyle/>
          <a:p>
            <a:fld id="{F55E13C6-A4BF-A842-9635-B1271B30A9E0}" type="slidenum">
              <a:rPr lang="en-US" smtClean="0"/>
              <a:t>14</a:t>
            </a:fld>
            <a:endParaRPr lang="en-US"/>
          </a:p>
        </p:txBody>
      </p:sp>
      <p:sp>
        <p:nvSpPr>
          <p:cNvPr id="7" name="TextBox 6">
            <a:extLst>
              <a:ext uri="{FF2B5EF4-FFF2-40B4-BE49-F238E27FC236}">
                <a16:creationId xmlns:a16="http://schemas.microsoft.com/office/drawing/2014/main" id="{4DA27B88-19B6-4303-2023-BE33546F0905}"/>
              </a:ext>
            </a:extLst>
          </p:cNvPr>
          <p:cNvSpPr txBox="1"/>
          <p:nvPr/>
        </p:nvSpPr>
        <p:spPr>
          <a:xfrm>
            <a:off x="205135" y="1968272"/>
            <a:ext cx="5163707" cy="4247317"/>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Contingency management is effective and evidence-based.</a:t>
            </a:r>
          </a:p>
          <a:p>
            <a:pPr marL="285750" indent="-285750">
              <a:spcAft>
                <a:spcPts val="12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ARC is proof that CM can be utilized in residency-based outpatient clinics</a:t>
            </a:r>
          </a:p>
          <a:p>
            <a:pPr lvl="1">
              <a:spcAft>
                <a:spcPts val="1200"/>
              </a:spcAft>
            </a:pPr>
            <a:r>
              <a:rPr lang="en-US" sz="2000" dirty="0">
                <a:latin typeface="Verdana" panose="020B0604030504040204" pitchFamily="34" charset="0"/>
                <a:ea typeface="Verdana" panose="020B0604030504040204" pitchFamily="34" charset="0"/>
                <a:cs typeface="Verdana" panose="020B0604030504040204" pitchFamily="34" charset="0"/>
              </a:rPr>
              <a:t>-Exposed over 120 residents to CM</a:t>
            </a:r>
          </a:p>
          <a:p>
            <a:pPr lvl="1">
              <a:spcAft>
                <a:spcPts val="1200"/>
              </a:spcAft>
            </a:pPr>
            <a:r>
              <a:rPr lang="en-US" sz="2000" dirty="0">
                <a:latin typeface="Verdana" panose="020B0604030504040204" pitchFamily="34" charset="0"/>
                <a:ea typeface="Verdana" panose="020B0604030504040204" pitchFamily="34" charset="0"/>
                <a:cs typeface="Verdana" panose="020B0604030504040204" pitchFamily="34" charset="0"/>
              </a:rPr>
              <a:t>-Inexpensive</a:t>
            </a:r>
          </a:p>
          <a:p>
            <a:pPr marL="285750" indent="-285750">
              <a:spcAft>
                <a:spcPts val="12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We must increase access to this evidence-based treatment!</a:t>
            </a:r>
          </a:p>
          <a:p>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The Time Is Now Now Is The Time GIF - The Time Is Now Now Is The Time Now -  Discover &amp; Share GIFs">
            <a:extLst>
              <a:ext uri="{FF2B5EF4-FFF2-40B4-BE49-F238E27FC236}">
                <a16:creationId xmlns:a16="http://schemas.microsoft.com/office/drawing/2014/main" id="{C97ACCDA-EC20-D737-995A-E14BED840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46" y="1655802"/>
            <a:ext cx="3115093" cy="278386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B1FBE31-C32F-26C4-1B42-ACF0D1AADD5B}"/>
              </a:ext>
            </a:extLst>
          </p:cNvPr>
          <p:cNvSpPr/>
          <p:nvPr/>
        </p:nvSpPr>
        <p:spPr>
          <a:xfrm>
            <a:off x="5576352" y="4471751"/>
            <a:ext cx="3455354" cy="117506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T</a:t>
            </a:r>
            <a:r>
              <a:rPr lang="en-US" sz="2000" b="1" u="sng" dirty="0">
                <a:solidFill>
                  <a:schemeClr val="bg1"/>
                </a:solidFill>
              </a:rPr>
              <a:t>hank you!</a:t>
            </a:r>
          </a:p>
          <a:p>
            <a:pPr algn="ctr"/>
            <a:r>
              <a:rPr lang="en-US" sz="2000" b="1" dirty="0">
                <a:solidFill>
                  <a:schemeClr val="bg1"/>
                </a:solidFill>
              </a:rPr>
              <a:t>Nick Christian, MD, MBA</a:t>
            </a:r>
          </a:p>
          <a:p>
            <a:pPr algn="ctr"/>
            <a:r>
              <a:rPr lang="en-US" sz="2000" dirty="0" err="1">
                <a:solidFill>
                  <a:schemeClr val="bg1"/>
                </a:solidFill>
              </a:rPr>
              <a:t>Nicholaus.Christian@yale.edu</a:t>
            </a:r>
            <a:endParaRPr lang="en-US" sz="2000" dirty="0">
              <a:solidFill>
                <a:schemeClr val="bg1"/>
              </a:solidFill>
            </a:endParaRPr>
          </a:p>
        </p:txBody>
      </p:sp>
    </p:spTree>
    <p:extLst>
      <p:ext uri="{BB962C8B-B14F-4D97-AF65-F5344CB8AC3E}">
        <p14:creationId xmlns:p14="http://schemas.microsoft.com/office/powerpoint/2010/main" val="40087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61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60C7-BFF5-294E-9102-7E8BAA11E4D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26894C2-DA96-364B-BA56-4C1623452CB4}"/>
              </a:ext>
            </a:extLst>
          </p:cNvPr>
          <p:cNvSpPr>
            <a:spLocks noGrp="1"/>
          </p:cNvSpPr>
          <p:nvPr>
            <p:ph sz="half" idx="1"/>
          </p:nvPr>
        </p:nvSpPr>
        <p:spPr>
          <a:xfrm>
            <a:off x="391257" y="1352226"/>
            <a:ext cx="8412480" cy="4351338"/>
          </a:xfrm>
        </p:spPr>
        <p:txBody>
          <a:bodyPr>
            <a:noAutofit/>
          </a:bodyPr>
          <a:lstStyle/>
          <a:p>
            <a:pPr marL="0" indent="0">
              <a:buNone/>
            </a:pPr>
            <a:r>
              <a:rPr lang="en-US" sz="1200" dirty="0"/>
              <a:t>Center for Behavioral Health Statistics and Quality. (2020). Results from the 2019 National Survey on Drug Use and Health: Detailed tables. </a:t>
            </a:r>
          </a:p>
          <a:p>
            <a:pPr marL="0" indent="0">
              <a:buNone/>
            </a:pPr>
            <a:r>
              <a:rPr lang="en-US" sz="1200" dirty="0"/>
              <a:t>De </a:t>
            </a:r>
            <a:r>
              <a:rPr lang="en-US" sz="1200" dirty="0" err="1"/>
              <a:t>Crescenzo</a:t>
            </a:r>
            <a:r>
              <a:rPr lang="en-US" sz="1200" dirty="0"/>
              <a:t>, F., </a:t>
            </a:r>
            <a:r>
              <a:rPr lang="en-US" sz="1200" dirty="0" err="1"/>
              <a:t>Ciabattini</a:t>
            </a:r>
            <a:r>
              <a:rPr lang="en-US" sz="1200" dirty="0"/>
              <a:t>, M., </a:t>
            </a:r>
            <a:r>
              <a:rPr lang="en-US" sz="1200" dirty="0" err="1"/>
              <a:t>D'Alo</a:t>
            </a:r>
            <a:r>
              <a:rPr lang="en-US" sz="1200" dirty="0"/>
              <a:t>, G. L., De Giorgi, R., Del </a:t>
            </a:r>
            <a:r>
              <a:rPr lang="en-US" sz="1200" dirty="0" err="1"/>
              <a:t>Giovane</a:t>
            </a:r>
            <a:r>
              <a:rPr lang="en-US" sz="1200" dirty="0"/>
              <a:t>, C., </a:t>
            </a:r>
            <a:r>
              <a:rPr lang="en-US" sz="1200" dirty="0" err="1"/>
              <a:t>Cassar</a:t>
            </a:r>
            <a:r>
              <a:rPr lang="en-US" sz="1200" dirty="0"/>
              <a:t>, C., </a:t>
            </a:r>
            <a:r>
              <a:rPr lang="en-US" sz="1200" dirty="0" err="1"/>
              <a:t>Janiri</a:t>
            </a:r>
            <a:r>
              <a:rPr lang="en-US" sz="1200" dirty="0"/>
              <a:t>, L., Clark, N., </a:t>
            </a:r>
            <a:r>
              <a:rPr lang="en-US" sz="1200" dirty="0" err="1"/>
              <a:t>Ostacher</a:t>
            </a:r>
            <a:r>
              <a:rPr lang="en-US" sz="1200" dirty="0"/>
              <a:t>, M. J., &amp; Cipriani, A. (2018). Comparative efficacy and acceptability of psychosocial interventions for individuals with cocaine and amphetamine addiction: A systematic review and network meta-analysis. </a:t>
            </a:r>
            <a:r>
              <a:rPr lang="en-US" sz="1200" dirty="0" err="1"/>
              <a:t>PLoS</a:t>
            </a:r>
            <a:r>
              <a:rPr lang="en-US" sz="1200" dirty="0"/>
              <a:t> Med, 15(12), e1002715.</a:t>
            </a:r>
          </a:p>
          <a:p>
            <a:pPr marL="0" indent="0">
              <a:buNone/>
            </a:pPr>
            <a:r>
              <a:rPr lang="en-US" sz="1200" dirty="0"/>
              <a:t>Dominick </a:t>
            </a:r>
            <a:r>
              <a:rPr lang="en-US" sz="1200" dirty="0" err="1"/>
              <a:t>DePhilippis</a:t>
            </a:r>
            <a:r>
              <a:rPr lang="en-US" sz="1200" dirty="0"/>
              <a:t>, Nancy M. Petry, Marcel O. Bonn-Miller, Sarah B. Rosenbach, James R. McKay, The national implementation of Contingency Management (CM) in the Department of Veterans Affairs: Attendance at CM sessions and substance use outcomes, Drug and Alcohol Dependence, Volume 185, 2018, Pages 367-373.</a:t>
            </a:r>
          </a:p>
          <a:p>
            <a:pPr marL="0" indent="0">
              <a:buNone/>
            </a:pPr>
            <a:r>
              <a:rPr lang="en-US" sz="1200" dirty="0"/>
              <a:t>Federal Bureau of Investigation. (2020). Crime in the United States, 2019. https://</a:t>
            </a:r>
            <a:r>
              <a:rPr lang="en-US" sz="1200" dirty="0" err="1"/>
              <a:t>ucr.fbi.gov</a:t>
            </a:r>
            <a:r>
              <a:rPr lang="en-US" sz="1200" dirty="0"/>
              <a:t>/crime-in-the-</a:t>
            </a:r>
            <a:r>
              <a:rPr lang="en-US" sz="1200" dirty="0" err="1"/>
              <a:t>u.s</a:t>
            </a:r>
            <a:r>
              <a:rPr lang="en-US" sz="1200" dirty="0"/>
              <a:t>/2019/crime-in-the-u.s.-2019/topic-pages/tables/table-43 </a:t>
            </a:r>
          </a:p>
          <a:p>
            <a:pPr marL="0" indent="0">
              <a:buNone/>
            </a:pPr>
            <a:r>
              <a:rPr lang="en-US" sz="1200" dirty="0"/>
              <a:t>Holt, S. R., Segar, N., Cavallo, D. A., &amp; </a:t>
            </a:r>
            <a:r>
              <a:rPr lang="en-US" sz="1200" dirty="0" err="1"/>
              <a:t>Tetrault</a:t>
            </a:r>
            <a:r>
              <a:rPr lang="en-US" sz="1200" dirty="0"/>
              <a:t>, J. M. (2017). The Addiction Recovery Clinic: A Novel, Primary-Care-Based Approach to Teaching Addiction Medicine. </a:t>
            </a:r>
            <a:r>
              <a:rPr lang="en-US" sz="1200" dirty="0" err="1"/>
              <a:t>Acad</a:t>
            </a:r>
            <a:r>
              <a:rPr lang="en-US" sz="1200" dirty="0"/>
              <a:t> Med, 92(5), 680-683.</a:t>
            </a:r>
          </a:p>
          <a:p>
            <a:pPr marL="0" indent="0">
              <a:buNone/>
            </a:pPr>
            <a:r>
              <a:rPr lang="en-US" sz="1200" dirty="0"/>
              <a:t>Jones, C. P. (2000). Levels of racism: a theoretic framework and a gardener's tale. Am J Public Health, 90(8), 1212-1215.</a:t>
            </a:r>
          </a:p>
          <a:p>
            <a:pPr marL="0" indent="0">
              <a:buNone/>
            </a:pPr>
            <a:r>
              <a:rPr lang="en-US" sz="1200" dirty="0"/>
              <a:t>Ronsley, C., Nolan, S., Knight, R., Hayashi, K., </a:t>
            </a:r>
            <a:r>
              <a:rPr lang="en-US" sz="1200" dirty="0" err="1"/>
              <a:t>Klimas</a:t>
            </a:r>
            <a:r>
              <a:rPr lang="en-US" sz="1200" dirty="0"/>
              <a:t>, J., Walley, A., Wood, E., &amp; Fairbairn, N. (2020). Treatment of stimulant use disorder: A systematic review of reviews. </a:t>
            </a:r>
            <a:r>
              <a:rPr lang="en-US" sz="1200" dirty="0" err="1"/>
              <a:t>PLoS</a:t>
            </a:r>
            <a:r>
              <a:rPr lang="en-US" sz="1200" dirty="0"/>
              <a:t> One, 15(6), e0234809.</a:t>
            </a:r>
          </a:p>
          <a:p>
            <a:pPr marL="0" indent="0">
              <a:buNone/>
            </a:pPr>
            <a:r>
              <a:rPr lang="en-US" sz="1200" dirty="0" err="1"/>
              <a:t>Schierenberg</a:t>
            </a:r>
            <a:r>
              <a:rPr lang="en-US" sz="1200" dirty="0"/>
              <a:t>, A., van Amsterdam, J., van den Brink, W., &amp; </a:t>
            </a:r>
            <a:r>
              <a:rPr lang="en-US" sz="1200" dirty="0" err="1"/>
              <a:t>Goudriaan</a:t>
            </a:r>
            <a:r>
              <a:rPr lang="en-US" sz="1200" dirty="0"/>
              <a:t>, A. E. (2012). Efficacy of contingency management for cocaine dependence treatment: a review of the evidence. </a:t>
            </a:r>
            <a:r>
              <a:rPr lang="en-US" sz="1200" dirty="0" err="1"/>
              <a:t>Curr</a:t>
            </a:r>
            <a:r>
              <a:rPr lang="en-US" sz="1200" dirty="0"/>
              <a:t> Drug Abuse Rev, 5(4), 320-331.</a:t>
            </a:r>
          </a:p>
          <a:p>
            <a:pPr marL="0" indent="0">
              <a:buNone/>
            </a:pPr>
            <a:r>
              <a:rPr lang="en-US" sz="1200" dirty="0" err="1"/>
              <a:t>Twillman</a:t>
            </a:r>
            <a:r>
              <a:rPr lang="en-US" sz="1200" dirty="0"/>
              <a:t>, R. K., Dawson, E., LaRue, L., Guevara, M. G., Whitley, P., &amp; Huskey, A. (2020). Evaluation of Trends of Near-Real-Time Urine Drug Test Results for Methamphetamine, Cocaine, Heroin, and Fentanyl. JAMA </a:t>
            </a:r>
            <a:r>
              <a:rPr lang="en-US" sz="1200" dirty="0" err="1"/>
              <a:t>Netw</a:t>
            </a:r>
            <a:r>
              <a:rPr lang="en-US" sz="1200" dirty="0"/>
              <a:t> Open, 3(1), e1918514.</a:t>
            </a:r>
          </a:p>
          <a:p>
            <a:pPr marL="0" indent="0">
              <a:buNone/>
            </a:pPr>
            <a:endParaRPr lang="en-US" sz="1200" dirty="0"/>
          </a:p>
          <a:p>
            <a:pPr marL="0" indent="0">
              <a:buNone/>
            </a:pPr>
            <a:endParaRPr lang="en-US" sz="1200" dirty="0"/>
          </a:p>
        </p:txBody>
      </p:sp>
      <p:sp>
        <p:nvSpPr>
          <p:cNvPr id="5" name="Slide Number Placeholder 4">
            <a:extLst>
              <a:ext uri="{FF2B5EF4-FFF2-40B4-BE49-F238E27FC236}">
                <a16:creationId xmlns:a16="http://schemas.microsoft.com/office/drawing/2014/main" id="{D2C5918A-7671-FC48-BAC4-DCB863B992BE}"/>
              </a:ext>
            </a:extLst>
          </p:cNvPr>
          <p:cNvSpPr>
            <a:spLocks noGrp="1"/>
          </p:cNvSpPr>
          <p:nvPr>
            <p:ph type="sldNum" sz="quarter" idx="12"/>
          </p:nvPr>
        </p:nvSpPr>
        <p:spPr/>
        <p:txBody>
          <a:bodyPr/>
          <a:lstStyle/>
          <a:p>
            <a:fld id="{F55E13C6-A4BF-A842-9635-B1271B30A9E0}" type="slidenum">
              <a:rPr lang="en-US" smtClean="0"/>
              <a:t>15</a:t>
            </a:fld>
            <a:endParaRPr lang="en-US"/>
          </a:p>
        </p:txBody>
      </p:sp>
    </p:spTree>
    <p:extLst>
      <p:ext uri="{BB962C8B-B14F-4D97-AF65-F5344CB8AC3E}">
        <p14:creationId xmlns:p14="http://schemas.microsoft.com/office/powerpoint/2010/main" val="90181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B301-959A-DC47-B2BF-E2F33BC63FC8}"/>
              </a:ext>
            </a:extLst>
          </p:cNvPr>
          <p:cNvSpPr>
            <a:spLocks noGrp="1"/>
          </p:cNvSpPr>
          <p:nvPr>
            <p:ph type="title"/>
          </p:nvPr>
        </p:nvSpPr>
        <p:spPr/>
        <p:txBody>
          <a:bodyPr/>
          <a:lstStyle/>
          <a:p>
            <a:r>
              <a:rPr lang="en-US"/>
              <a:t>Link for POC UDS</a:t>
            </a:r>
          </a:p>
        </p:txBody>
      </p:sp>
      <p:pic>
        <p:nvPicPr>
          <p:cNvPr id="7" name="Content Placeholder 6" descr="Qr code&#10;&#10;Description automatically generated">
            <a:extLst>
              <a:ext uri="{FF2B5EF4-FFF2-40B4-BE49-F238E27FC236}">
                <a16:creationId xmlns:a16="http://schemas.microsoft.com/office/drawing/2014/main" id="{C48BF07F-2621-1B74-9C1F-F564CC7D5A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56113" y="1870869"/>
            <a:ext cx="3810000" cy="3810000"/>
          </a:xfrm>
        </p:spPr>
      </p:pic>
      <p:sp>
        <p:nvSpPr>
          <p:cNvPr id="5" name="Slide Number Placeholder 4">
            <a:extLst>
              <a:ext uri="{FF2B5EF4-FFF2-40B4-BE49-F238E27FC236}">
                <a16:creationId xmlns:a16="http://schemas.microsoft.com/office/drawing/2014/main" id="{32244CBF-56B9-EAF4-946E-80D19DA7E4F0}"/>
              </a:ext>
            </a:extLst>
          </p:cNvPr>
          <p:cNvSpPr>
            <a:spLocks noGrp="1"/>
          </p:cNvSpPr>
          <p:nvPr>
            <p:ph type="sldNum" sz="quarter" idx="12"/>
          </p:nvPr>
        </p:nvSpPr>
        <p:spPr/>
        <p:txBody>
          <a:bodyPr/>
          <a:lstStyle/>
          <a:p>
            <a:fld id="{F55E13C6-A4BF-A842-9635-B1271B30A9E0}" type="slidenum">
              <a:rPr lang="en-US" smtClean="0"/>
              <a:t>16</a:t>
            </a:fld>
            <a:endParaRPr lang="en-US"/>
          </a:p>
        </p:txBody>
      </p:sp>
      <p:pic>
        <p:nvPicPr>
          <p:cNvPr id="8" name="Picture 7">
            <a:extLst>
              <a:ext uri="{FF2B5EF4-FFF2-40B4-BE49-F238E27FC236}">
                <a16:creationId xmlns:a16="http://schemas.microsoft.com/office/drawing/2014/main" id="{35722D90-1B9B-8A29-F9C6-0FE7EF9BB9D7}"/>
              </a:ext>
            </a:extLst>
          </p:cNvPr>
          <p:cNvPicPr>
            <a:picLocks noChangeAspect="1"/>
          </p:cNvPicPr>
          <p:nvPr/>
        </p:nvPicPr>
        <p:blipFill>
          <a:blip r:embed="rId3"/>
          <a:stretch>
            <a:fillRect/>
          </a:stretch>
        </p:blipFill>
        <p:spPr>
          <a:xfrm>
            <a:off x="1217621" y="1490598"/>
            <a:ext cx="1630854" cy="4531236"/>
          </a:xfrm>
          <a:prstGeom prst="rect">
            <a:avLst/>
          </a:prstGeom>
        </p:spPr>
      </p:pic>
    </p:spTree>
    <p:extLst>
      <p:ext uri="{BB962C8B-B14F-4D97-AF65-F5344CB8AC3E}">
        <p14:creationId xmlns:p14="http://schemas.microsoft.com/office/powerpoint/2010/main" val="61528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38A8-AE4A-B4EA-39C0-8E26D1F20A8A}"/>
              </a:ext>
            </a:extLst>
          </p:cNvPr>
          <p:cNvSpPr>
            <a:spLocks noGrp="1"/>
          </p:cNvSpPr>
          <p:nvPr>
            <p:ph type="title"/>
          </p:nvPr>
        </p:nvSpPr>
        <p:spPr/>
        <p:txBody>
          <a:bodyPr/>
          <a:lstStyle/>
          <a:p>
            <a:r>
              <a:rPr lang="en-US" dirty="0"/>
              <a:t>Reimbursement</a:t>
            </a:r>
          </a:p>
        </p:txBody>
      </p:sp>
      <p:sp>
        <p:nvSpPr>
          <p:cNvPr id="3" name="Content Placeholder 2">
            <a:extLst>
              <a:ext uri="{FF2B5EF4-FFF2-40B4-BE49-F238E27FC236}">
                <a16:creationId xmlns:a16="http://schemas.microsoft.com/office/drawing/2014/main" id="{0B0CBC75-185E-B586-B964-498BDE2A661C}"/>
              </a:ext>
            </a:extLst>
          </p:cNvPr>
          <p:cNvSpPr>
            <a:spLocks noGrp="1"/>
          </p:cNvSpPr>
          <p:nvPr>
            <p:ph sz="half" idx="1"/>
          </p:nvPr>
        </p:nvSpPr>
        <p:spPr>
          <a:xfrm>
            <a:off x="391257" y="1600200"/>
            <a:ext cx="5752368" cy="4351338"/>
          </a:xfrm>
        </p:spPr>
        <p:txBody>
          <a:bodyPr/>
          <a:lstStyle/>
          <a:p>
            <a:pPr marL="0" indent="0">
              <a:buNone/>
            </a:pPr>
            <a:r>
              <a:rPr lang="en-US" dirty="0"/>
              <a:t>CM encounters were billed using standard E&amp;M billing codes, according to how much time was spent with the patient:</a:t>
            </a:r>
          </a:p>
          <a:p>
            <a:r>
              <a:rPr lang="en-US" dirty="0"/>
              <a:t>Established patient encounter:</a:t>
            </a:r>
          </a:p>
          <a:p>
            <a:pPr lvl="1"/>
            <a:r>
              <a:rPr lang="en-US" dirty="0"/>
              <a:t>99213: 20-29 min ($90.00)</a:t>
            </a:r>
          </a:p>
          <a:p>
            <a:pPr lvl="1"/>
            <a:r>
              <a:rPr lang="en-US" dirty="0"/>
              <a:t>99214: 30-39 min ($107.20)</a:t>
            </a:r>
          </a:p>
          <a:p>
            <a:pPr lvl="1"/>
            <a:r>
              <a:rPr lang="en-US" dirty="0"/>
              <a:t>99215: 40-55 min ($144.80)</a:t>
            </a:r>
          </a:p>
        </p:txBody>
      </p:sp>
      <p:sp>
        <p:nvSpPr>
          <p:cNvPr id="5" name="Slide Number Placeholder 4">
            <a:extLst>
              <a:ext uri="{FF2B5EF4-FFF2-40B4-BE49-F238E27FC236}">
                <a16:creationId xmlns:a16="http://schemas.microsoft.com/office/drawing/2014/main" id="{CF815907-5433-1A7B-F64E-B97500B3B89D}"/>
              </a:ext>
            </a:extLst>
          </p:cNvPr>
          <p:cNvSpPr>
            <a:spLocks noGrp="1"/>
          </p:cNvSpPr>
          <p:nvPr>
            <p:ph type="sldNum" sz="quarter" idx="12"/>
          </p:nvPr>
        </p:nvSpPr>
        <p:spPr/>
        <p:txBody>
          <a:bodyPr/>
          <a:lstStyle/>
          <a:p>
            <a:fld id="{F55E13C6-A4BF-A842-9635-B1271B30A9E0}" type="slidenum">
              <a:rPr lang="en-US" smtClean="0"/>
              <a:t>17</a:t>
            </a:fld>
            <a:endParaRPr lang="en-US"/>
          </a:p>
        </p:txBody>
      </p:sp>
    </p:spTree>
    <p:extLst>
      <p:ext uri="{BB962C8B-B14F-4D97-AF65-F5344CB8AC3E}">
        <p14:creationId xmlns:p14="http://schemas.microsoft.com/office/powerpoint/2010/main" val="35110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184C-AC83-EA44-96F7-36ABABF85995}"/>
              </a:ext>
            </a:extLst>
          </p:cNvPr>
          <p:cNvSpPr>
            <a:spLocks noGrp="1"/>
          </p:cNvSpPr>
          <p:nvPr>
            <p:ph type="title"/>
          </p:nvPr>
        </p:nvSpPr>
        <p:spPr/>
        <p:txBody>
          <a:bodyPr>
            <a:normAutofit/>
          </a:bodyPr>
          <a:lstStyle/>
          <a:p>
            <a:r>
              <a:rPr lang="en-US" sz="3600" dirty="0"/>
              <a:t>Conflicts of Interest</a:t>
            </a:r>
          </a:p>
        </p:txBody>
      </p:sp>
      <p:sp>
        <p:nvSpPr>
          <p:cNvPr id="3" name="Content Placeholder 2">
            <a:extLst>
              <a:ext uri="{FF2B5EF4-FFF2-40B4-BE49-F238E27FC236}">
                <a16:creationId xmlns:a16="http://schemas.microsoft.com/office/drawing/2014/main" id="{FE342F04-72A8-FF4D-9DC3-621994E61B61}"/>
              </a:ext>
            </a:extLst>
          </p:cNvPr>
          <p:cNvSpPr>
            <a:spLocks noGrp="1"/>
          </p:cNvSpPr>
          <p:nvPr>
            <p:ph sz="half" idx="1"/>
          </p:nvPr>
        </p:nvSpPr>
        <p:spPr>
          <a:xfrm>
            <a:off x="391256" y="1600200"/>
            <a:ext cx="7170523" cy="4351338"/>
          </a:xfrm>
        </p:spPr>
        <p:txBody>
          <a:bodyPr/>
          <a:lstStyle/>
          <a:p>
            <a:r>
              <a:rPr lang="en-US" dirty="0"/>
              <a:t>The authors have no conflicts of interest to disclose.</a:t>
            </a:r>
          </a:p>
          <a:p>
            <a:endParaRPr lang="en-US" dirty="0"/>
          </a:p>
        </p:txBody>
      </p:sp>
      <p:sp>
        <p:nvSpPr>
          <p:cNvPr id="5" name="Slide Number Placeholder 4">
            <a:extLst>
              <a:ext uri="{FF2B5EF4-FFF2-40B4-BE49-F238E27FC236}">
                <a16:creationId xmlns:a16="http://schemas.microsoft.com/office/drawing/2014/main" id="{C802BB59-0199-E242-BFD7-CC8BB8BE117A}"/>
              </a:ext>
            </a:extLst>
          </p:cNvPr>
          <p:cNvSpPr>
            <a:spLocks noGrp="1"/>
          </p:cNvSpPr>
          <p:nvPr>
            <p:ph type="sldNum" sz="quarter" idx="12"/>
          </p:nvPr>
        </p:nvSpPr>
        <p:spPr/>
        <p:txBody>
          <a:bodyPr/>
          <a:lstStyle/>
          <a:p>
            <a:fld id="{F55E13C6-A4BF-A842-9635-B1271B30A9E0}" type="slidenum">
              <a:rPr lang="en-US" smtClean="0"/>
              <a:t>1</a:t>
            </a:fld>
            <a:endParaRPr lang="en-US"/>
          </a:p>
        </p:txBody>
      </p:sp>
      <p:sp>
        <p:nvSpPr>
          <p:cNvPr id="7" name="TextBox 6">
            <a:extLst>
              <a:ext uri="{FF2B5EF4-FFF2-40B4-BE49-F238E27FC236}">
                <a16:creationId xmlns:a16="http://schemas.microsoft.com/office/drawing/2014/main" id="{1E8B6C89-C424-A79C-5A21-C5529804908E}"/>
              </a:ext>
            </a:extLst>
          </p:cNvPr>
          <p:cNvSpPr txBox="1"/>
          <p:nvPr/>
        </p:nvSpPr>
        <p:spPr>
          <a:xfrm>
            <a:off x="2293706" y="3246902"/>
            <a:ext cx="458741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45343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ADDB42-8FB2-9634-B3D2-C20759704E78}"/>
              </a:ext>
            </a:extLst>
          </p:cNvPr>
          <p:cNvSpPr>
            <a:spLocks noGrp="1"/>
          </p:cNvSpPr>
          <p:nvPr>
            <p:ph type="sldNum" sz="quarter" idx="12"/>
          </p:nvPr>
        </p:nvSpPr>
        <p:spPr/>
        <p:txBody>
          <a:bodyPr/>
          <a:lstStyle/>
          <a:p>
            <a:fld id="{F55E13C6-A4BF-A842-9635-B1271B30A9E0}" type="slidenum">
              <a:rPr lang="en-US" smtClean="0"/>
              <a:t>2</a:t>
            </a:fld>
            <a:endParaRPr lang="en-US"/>
          </a:p>
        </p:txBody>
      </p:sp>
      <p:sp>
        <p:nvSpPr>
          <p:cNvPr id="6" name="Title 1">
            <a:extLst>
              <a:ext uri="{FF2B5EF4-FFF2-40B4-BE49-F238E27FC236}">
                <a16:creationId xmlns:a16="http://schemas.microsoft.com/office/drawing/2014/main" id="{4ACDE2CF-EC66-4BCC-7319-6D78E62C9BB4}"/>
              </a:ext>
            </a:extLst>
          </p:cNvPr>
          <p:cNvSpPr txBox="1">
            <a:spLocks/>
          </p:cNvSpPr>
          <p:nvPr/>
        </p:nvSpPr>
        <p:spPr>
          <a:xfrm>
            <a:off x="1143000" y="2489650"/>
            <a:ext cx="7076326" cy="23876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t>What was the most common non-prescribed substance present in urine drug screens in primary care from 2013-2019?</a:t>
            </a:r>
            <a:endParaRPr lang="en-US" sz="2800" dirty="0"/>
          </a:p>
        </p:txBody>
      </p:sp>
      <p:sp>
        <p:nvSpPr>
          <p:cNvPr id="7" name="Title 1">
            <a:extLst>
              <a:ext uri="{FF2B5EF4-FFF2-40B4-BE49-F238E27FC236}">
                <a16:creationId xmlns:a16="http://schemas.microsoft.com/office/drawing/2014/main" id="{D2151063-9F28-7812-A7F4-7C46E34AAE46}"/>
              </a:ext>
            </a:extLst>
          </p:cNvPr>
          <p:cNvSpPr>
            <a:spLocks noGrp="1"/>
          </p:cNvSpPr>
          <p:nvPr>
            <p:ph type="title"/>
          </p:nvPr>
        </p:nvSpPr>
        <p:spPr>
          <a:xfrm>
            <a:off x="391259" y="254294"/>
            <a:ext cx="8412480" cy="900967"/>
          </a:xfrm>
        </p:spPr>
        <p:txBody>
          <a:bodyPr>
            <a:normAutofit/>
          </a:bodyPr>
          <a:lstStyle/>
          <a:p>
            <a:r>
              <a:rPr lang="en-US" sz="4000" dirty="0"/>
              <a:t>Question:</a:t>
            </a:r>
          </a:p>
        </p:txBody>
      </p:sp>
    </p:spTree>
    <p:extLst>
      <p:ext uri="{BB962C8B-B14F-4D97-AF65-F5344CB8AC3E}">
        <p14:creationId xmlns:p14="http://schemas.microsoft.com/office/powerpoint/2010/main" val="73455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08A42E-C007-296A-255B-CE51167046D5}"/>
              </a:ext>
            </a:extLst>
          </p:cNvPr>
          <p:cNvSpPr/>
          <p:nvPr/>
        </p:nvSpPr>
        <p:spPr>
          <a:xfrm>
            <a:off x="0" y="6053240"/>
            <a:ext cx="9144000" cy="80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3C7F0-28AA-C54F-96FC-374558B3F421}"/>
              </a:ext>
            </a:extLst>
          </p:cNvPr>
          <p:cNvSpPr>
            <a:spLocks noGrp="1"/>
          </p:cNvSpPr>
          <p:nvPr>
            <p:ph type="title"/>
          </p:nvPr>
        </p:nvSpPr>
        <p:spPr/>
        <p:txBody>
          <a:bodyPr>
            <a:normAutofit/>
          </a:bodyPr>
          <a:lstStyle/>
          <a:p>
            <a:r>
              <a:rPr lang="en-US" sz="4000" dirty="0"/>
              <a:t>Answer: Cocaine</a:t>
            </a:r>
          </a:p>
        </p:txBody>
      </p:sp>
      <p:sp>
        <p:nvSpPr>
          <p:cNvPr id="5" name="Slide Number Placeholder 4">
            <a:extLst>
              <a:ext uri="{FF2B5EF4-FFF2-40B4-BE49-F238E27FC236}">
                <a16:creationId xmlns:a16="http://schemas.microsoft.com/office/drawing/2014/main" id="{45F52983-C4E7-6E49-BA8E-9B770CCB3ABD}"/>
              </a:ext>
            </a:extLst>
          </p:cNvPr>
          <p:cNvSpPr>
            <a:spLocks noGrp="1"/>
          </p:cNvSpPr>
          <p:nvPr>
            <p:ph type="sldNum" sz="quarter" idx="12"/>
          </p:nvPr>
        </p:nvSpPr>
        <p:spPr/>
        <p:txBody>
          <a:bodyPr/>
          <a:lstStyle/>
          <a:p>
            <a:fld id="{F55E13C6-A4BF-A842-9635-B1271B30A9E0}" type="slidenum">
              <a:rPr lang="en-US" smtClean="0"/>
              <a:t>3</a:t>
            </a:fld>
            <a:endParaRPr lang="en-US"/>
          </a:p>
        </p:txBody>
      </p:sp>
      <p:pic>
        <p:nvPicPr>
          <p:cNvPr id="3" name="Picture 2">
            <a:extLst>
              <a:ext uri="{FF2B5EF4-FFF2-40B4-BE49-F238E27FC236}">
                <a16:creationId xmlns:a16="http://schemas.microsoft.com/office/drawing/2014/main" id="{1DBC291E-ED67-406C-184D-16CB48D6E2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0" r="11718" b="2654"/>
          <a:stretch/>
        </p:blipFill>
        <p:spPr bwMode="auto">
          <a:xfrm>
            <a:off x="529741" y="1262261"/>
            <a:ext cx="7957044" cy="557476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166C14AD-0E87-C1F1-700C-7CFC6C35D811}"/>
              </a:ext>
            </a:extLst>
          </p:cNvPr>
          <p:cNvSpPr txBox="1">
            <a:spLocks/>
          </p:cNvSpPr>
          <p:nvPr/>
        </p:nvSpPr>
        <p:spPr>
          <a:xfrm>
            <a:off x="6470963" y="664670"/>
            <a:ext cx="2630184" cy="4905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SzPct val="60000"/>
              <a:buFont typeface="LucidaGrande"/>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CambriaMath"/>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600" dirty="0" err="1"/>
              <a:t>Twillman</a:t>
            </a:r>
            <a:r>
              <a:rPr lang="en-US" sz="1600" dirty="0"/>
              <a:t> et al, (2020)</a:t>
            </a:r>
          </a:p>
        </p:txBody>
      </p:sp>
    </p:spTree>
    <p:extLst>
      <p:ext uri="{BB962C8B-B14F-4D97-AF65-F5344CB8AC3E}">
        <p14:creationId xmlns:p14="http://schemas.microsoft.com/office/powerpoint/2010/main" val="406845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B455-65FB-6F41-8A8E-F5EDDE19D4A9}"/>
              </a:ext>
            </a:extLst>
          </p:cNvPr>
          <p:cNvSpPr>
            <a:spLocks noGrp="1"/>
          </p:cNvSpPr>
          <p:nvPr>
            <p:ph type="title"/>
          </p:nvPr>
        </p:nvSpPr>
        <p:spPr/>
        <p:txBody>
          <a:bodyPr>
            <a:normAutofit/>
          </a:bodyPr>
          <a:lstStyle/>
          <a:p>
            <a:r>
              <a:rPr lang="en-US" sz="3600" dirty="0"/>
              <a:t>Cocaine Use &amp; Institutional Racism</a:t>
            </a:r>
          </a:p>
        </p:txBody>
      </p:sp>
      <p:sp>
        <p:nvSpPr>
          <p:cNvPr id="4" name="Content Placeholder 3">
            <a:extLst>
              <a:ext uri="{FF2B5EF4-FFF2-40B4-BE49-F238E27FC236}">
                <a16:creationId xmlns:a16="http://schemas.microsoft.com/office/drawing/2014/main" id="{B5A86048-2940-2A4A-BBD1-BB54E1907B82}"/>
              </a:ext>
            </a:extLst>
          </p:cNvPr>
          <p:cNvSpPr>
            <a:spLocks noGrp="1"/>
          </p:cNvSpPr>
          <p:nvPr>
            <p:ph sz="half" idx="2"/>
          </p:nvPr>
        </p:nvSpPr>
        <p:spPr>
          <a:xfrm>
            <a:off x="6946129" y="1771994"/>
            <a:ext cx="1891818" cy="524952"/>
          </a:xfrm>
        </p:spPr>
        <p:txBody>
          <a:bodyPr/>
          <a:lstStyle/>
          <a:p>
            <a:pPr marL="0" indent="0">
              <a:buNone/>
            </a:pPr>
            <a:r>
              <a:rPr lang="en-US" sz="2400" u="sng" dirty="0"/>
              <a:t>Black</a:t>
            </a:r>
          </a:p>
        </p:txBody>
      </p:sp>
      <p:sp>
        <p:nvSpPr>
          <p:cNvPr id="5" name="Slide Number Placeholder 4">
            <a:extLst>
              <a:ext uri="{FF2B5EF4-FFF2-40B4-BE49-F238E27FC236}">
                <a16:creationId xmlns:a16="http://schemas.microsoft.com/office/drawing/2014/main" id="{9F400D8E-D435-DE41-8608-3E198A598727}"/>
              </a:ext>
            </a:extLst>
          </p:cNvPr>
          <p:cNvSpPr>
            <a:spLocks noGrp="1"/>
          </p:cNvSpPr>
          <p:nvPr>
            <p:ph type="sldNum" sz="quarter" idx="12"/>
          </p:nvPr>
        </p:nvSpPr>
        <p:spPr/>
        <p:txBody>
          <a:bodyPr/>
          <a:lstStyle/>
          <a:p>
            <a:fld id="{F55E13C6-A4BF-A842-9635-B1271B30A9E0}" type="slidenum">
              <a:rPr lang="en-US" smtClean="0"/>
              <a:t>4</a:t>
            </a:fld>
            <a:endParaRPr lang="en-US"/>
          </a:p>
        </p:txBody>
      </p:sp>
      <p:sp>
        <p:nvSpPr>
          <p:cNvPr id="6" name="Content Placeholder 3">
            <a:extLst>
              <a:ext uri="{FF2B5EF4-FFF2-40B4-BE49-F238E27FC236}">
                <a16:creationId xmlns:a16="http://schemas.microsoft.com/office/drawing/2014/main" id="{E1E7D2B2-5977-4900-D3AC-A0E707C7A877}"/>
              </a:ext>
            </a:extLst>
          </p:cNvPr>
          <p:cNvSpPr txBox="1">
            <a:spLocks/>
          </p:cNvSpPr>
          <p:nvPr/>
        </p:nvSpPr>
        <p:spPr>
          <a:xfrm>
            <a:off x="4306996" y="1771994"/>
            <a:ext cx="1714994" cy="4843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SzPct val="60000"/>
              <a:buFont typeface="LucidaGrande"/>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CambriaMath"/>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u="sng" dirty="0"/>
              <a:t>White</a:t>
            </a:r>
            <a:endParaRPr lang="en-US" sz="2400" dirty="0"/>
          </a:p>
        </p:txBody>
      </p:sp>
      <p:pic>
        <p:nvPicPr>
          <p:cNvPr id="2050" name="Picture 2">
            <a:extLst>
              <a:ext uri="{FF2B5EF4-FFF2-40B4-BE49-F238E27FC236}">
                <a16:creationId xmlns:a16="http://schemas.microsoft.com/office/drawing/2014/main" id="{F9153761-E6C3-7E96-2CD9-6E90D8D09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446" y="4373734"/>
            <a:ext cx="1803944" cy="18869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655864CD-D0A5-22BD-777F-CCB995C495D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08" b="87462" l="15883" r="67503">
                        <a14:foregroundMark x1="36573" y1="87462" x2="36573" y2="87462"/>
                        <a14:foregroundMark x1="28527" y1="86308" x2="29363" y2="86462"/>
                        <a14:foregroundMark x1="15987" y1="80385" x2="15987" y2="80385"/>
                        <a14:foregroundMark x1="62278" y1="13923" x2="62278" y2="13923"/>
                        <a14:foregroundMark x1="63741" y1="18000" x2="63741" y2="18000"/>
                        <a14:foregroundMark x1="60711" y1="9308" x2="60711" y2="9308"/>
                        <a14:foregroundMark x1="52142" y1="49692" x2="52142" y2="49692"/>
                      </a14:backgroundRemoval>
                    </a14:imgEffect>
                  </a14:imgLayer>
                </a14:imgProps>
              </a:ext>
              <a:ext uri="{28A0092B-C50C-407E-A947-70E740481C1C}">
                <a14:useLocalDpi xmlns:a14="http://schemas.microsoft.com/office/drawing/2010/main" val="0"/>
              </a:ext>
            </a:extLst>
          </a:blip>
          <a:srcRect l="11138" t="3622" r="26011" b="8118"/>
          <a:stretch/>
        </p:blipFill>
        <p:spPr bwMode="auto">
          <a:xfrm>
            <a:off x="6722791" y="3967720"/>
            <a:ext cx="1202008" cy="2292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265FD1-7053-BB56-185B-9E0138607E88}"/>
              </a:ext>
            </a:extLst>
          </p:cNvPr>
          <p:cNvSpPr txBox="1"/>
          <p:nvPr/>
        </p:nvSpPr>
        <p:spPr>
          <a:xfrm>
            <a:off x="103877" y="5968849"/>
            <a:ext cx="4588624" cy="276999"/>
          </a:xfrm>
          <a:prstGeom prst="rect">
            <a:avLst/>
          </a:prstGeom>
          <a:noFill/>
        </p:spPr>
        <p:txBody>
          <a:bodyPr wrap="square">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FBI (2020); NSDUH (2020); Jones, CP (2000)</a:t>
            </a:r>
          </a:p>
        </p:txBody>
      </p:sp>
      <p:graphicFrame>
        <p:nvGraphicFramePr>
          <p:cNvPr id="7" name="Table 8">
            <a:extLst>
              <a:ext uri="{FF2B5EF4-FFF2-40B4-BE49-F238E27FC236}">
                <a16:creationId xmlns:a16="http://schemas.microsoft.com/office/drawing/2014/main" id="{1C0A0AC8-D4EE-8164-0A69-2AD6223151E3}"/>
              </a:ext>
            </a:extLst>
          </p:cNvPr>
          <p:cNvGraphicFramePr>
            <a:graphicFrameLocks noGrp="1"/>
          </p:cNvGraphicFramePr>
          <p:nvPr>
            <p:extLst>
              <p:ext uri="{D42A27DB-BD31-4B8C-83A1-F6EECF244321}">
                <p14:modId xmlns:p14="http://schemas.microsoft.com/office/powerpoint/2010/main" val="1105106155"/>
              </p:ext>
            </p:extLst>
          </p:nvPr>
        </p:nvGraphicFramePr>
        <p:xfrm>
          <a:off x="386861" y="2296946"/>
          <a:ext cx="8092121" cy="940870"/>
        </p:xfrm>
        <a:graphic>
          <a:graphicData uri="http://schemas.openxmlformats.org/drawingml/2006/table">
            <a:tbl>
              <a:tblPr firstRow="1" bandRow="1">
                <a:tableStyleId>{5940675A-B579-460E-94D1-54222C63F5DA}</a:tableStyleId>
              </a:tblPr>
              <a:tblGrid>
                <a:gridCol w="3852630">
                  <a:extLst>
                    <a:ext uri="{9D8B030D-6E8A-4147-A177-3AD203B41FA5}">
                      <a16:colId xmlns:a16="http://schemas.microsoft.com/office/drawing/2014/main" val="3623990105"/>
                    </a:ext>
                  </a:extLst>
                </a:gridCol>
                <a:gridCol w="2691253">
                  <a:extLst>
                    <a:ext uri="{9D8B030D-6E8A-4147-A177-3AD203B41FA5}">
                      <a16:colId xmlns:a16="http://schemas.microsoft.com/office/drawing/2014/main" val="3069111007"/>
                    </a:ext>
                  </a:extLst>
                </a:gridCol>
                <a:gridCol w="1548238">
                  <a:extLst>
                    <a:ext uri="{9D8B030D-6E8A-4147-A177-3AD203B41FA5}">
                      <a16:colId xmlns:a16="http://schemas.microsoft.com/office/drawing/2014/main" val="976489540"/>
                    </a:ext>
                  </a:extLst>
                </a:gridCol>
              </a:tblGrid>
              <a:tr h="940870">
                <a:tc>
                  <a:txBody>
                    <a:bodyPr/>
                    <a:lstStyle/>
                    <a:p>
                      <a:r>
                        <a:rPr lang="en-US" sz="2400" dirty="0">
                          <a:latin typeface="Verdana" panose="020B0604030504040204" pitchFamily="34" charset="0"/>
                          <a:ea typeface="Verdana" panose="020B0604030504040204" pitchFamily="34" charset="0"/>
                          <a:cs typeface="Verdana" panose="020B0604030504040204" pitchFamily="34" charset="0"/>
                        </a:rPr>
                        <a:t>Rate of lifetime cocaine use by race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18.3%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Verdana" panose="020B0604030504040204" pitchFamily="34" charset="0"/>
                          <a:ea typeface="Verdana" panose="020B0604030504040204" pitchFamily="34" charset="0"/>
                          <a:cs typeface="Verdana" panose="020B0604030504040204" pitchFamily="34" charset="0"/>
                        </a:rPr>
                        <a:t>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0462172"/>
                  </a:ext>
                </a:extLst>
              </a:tr>
            </a:tbl>
          </a:graphicData>
        </a:graphic>
      </p:graphicFrame>
      <p:graphicFrame>
        <p:nvGraphicFramePr>
          <p:cNvPr id="11" name="Table 10">
            <a:extLst>
              <a:ext uri="{FF2B5EF4-FFF2-40B4-BE49-F238E27FC236}">
                <a16:creationId xmlns:a16="http://schemas.microsoft.com/office/drawing/2014/main" id="{64589C10-B48E-37FE-ADF0-E1E7B0AAFF7F}"/>
              </a:ext>
            </a:extLst>
          </p:cNvPr>
          <p:cNvGraphicFramePr>
            <a:graphicFrameLocks noGrp="1"/>
          </p:cNvGraphicFramePr>
          <p:nvPr>
            <p:extLst>
              <p:ext uri="{D42A27DB-BD31-4B8C-83A1-F6EECF244321}">
                <p14:modId xmlns:p14="http://schemas.microsoft.com/office/powerpoint/2010/main" val="3291164434"/>
              </p:ext>
            </p:extLst>
          </p:nvPr>
        </p:nvGraphicFramePr>
        <p:xfrm>
          <a:off x="390525" y="3262743"/>
          <a:ext cx="8092121" cy="940870"/>
        </p:xfrm>
        <a:graphic>
          <a:graphicData uri="http://schemas.openxmlformats.org/drawingml/2006/table">
            <a:tbl>
              <a:tblPr firstRow="1" bandRow="1">
                <a:tableStyleId>{5940675A-B579-460E-94D1-54222C63F5DA}</a:tableStyleId>
              </a:tblPr>
              <a:tblGrid>
                <a:gridCol w="3852630">
                  <a:extLst>
                    <a:ext uri="{9D8B030D-6E8A-4147-A177-3AD203B41FA5}">
                      <a16:colId xmlns:a16="http://schemas.microsoft.com/office/drawing/2014/main" val="2942639541"/>
                    </a:ext>
                  </a:extLst>
                </a:gridCol>
                <a:gridCol w="2691253">
                  <a:extLst>
                    <a:ext uri="{9D8B030D-6E8A-4147-A177-3AD203B41FA5}">
                      <a16:colId xmlns:a16="http://schemas.microsoft.com/office/drawing/2014/main" val="183824199"/>
                    </a:ext>
                  </a:extLst>
                </a:gridCol>
                <a:gridCol w="1548238">
                  <a:extLst>
                    <a:ext uri="{9D8B030D-6E8A-4147-A177-3AD203B41FA5}">
                      <a16:colId xmlns:a16="http://schemas.microsoft.com/office/drawing/2014/main" val="652226186"/>
                    </a:ext>
                  </a:extLst>
                </a:gridCol>
              </a:tblGrid>
              <a:tr h="940870">
                <a:tc>
                  <a:txBody>
                    <a:bodyPr/>
                    <a:lstStyle/>
                    <a:p>
                      <a:r>
                        <a:rPr lang="en-US" sz="2400" dirty="0">
                          <a:latin typeface="Verdana" panose="020B0604030504040204" pitchFamily="34" charset="0"/>
                          <a:ea typeface="Verdana" panose="020B0604030504040204" pitchFamily="34" charset="0"/>
                          <a:cs typeface="Verdana" panose="020B0604030504040204" pitchFamily="34" charset="0"/>
                        </a:rPr>
                        <a:t>Rate of drug violations by race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latin typeface="Verdana" panose="020B0604030504040204" pitchFamily="34" charset="0"/>
                          <a:ea typeface="Verdana" panose="020B0604030504040204" pitchFamily="34" charset="0"/>
                          <a:cs typeface="Verdana" panose="020B0604030504040204" pitchFamily="34" charset="0"/>
                        </a:rPr>
                        <a:t>0.43%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1" dirty="0">
                          <a:latin typeface="Verdana" panose="020B0604030504040204" pitchFamily="34" charset="0"/>
                          <a:ea typeface="Verdana" panose="020B0604030504040204" pitchFamily="34" charset="0"/>
                          <a:cs typeface="Verdana" panose="020B0604030504040204" pitchFamily="34" charset="0"/>
                        </a:rPr>
                        <a:t>0.91%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98564486"/>
                  </a:ext>
                </a:extLst>
              </a:tr>
            </a:tbl>
          </a:graphicData>
        </a:graphic>
      </p:graphicFrame>
    </p:spTree>
    <p:extLst>
      <p:ext uri="{BB962C8B-B14F-4D97-AF65-F5344CB8AC3E}">
        <p14:creationId xmlns:p14="http://schemas.microsoft.com/office/powerpoint/2010/main" val="18574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A658CE-5B94-C949-65DD-1C842BBA5667}"/>
              </a:ext>
            </a:extLst>
          </p:cNvPr>
          <p:cNvSpPr txBox="1">
            <a:spLocks/>
          </p:cNvSpPr>
          <p:nvPr/>
        </p:nvSpPr>
        <p:spPr>
          <a:xfrm>
            <a:off x="4049486" y="5331801"/>
            <a:ext cx="902526" cy="90096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a:t>???</a:t>
            </a:r>
          </a:p>
        </p:txBody>
      </p:sp>
      <p:sp>
        <p:nvSpPr>
          <p:cNvPr id="2" name="Title 1">
            <a:extLst>
              <a:ext uri="{FF2B5EF4-FFF2-40B4-BE49-F238E27FC236}">
                <a16:creationId xmlns:a16="http://schemas.microsoft.com/office/drawing/2014/main" id="{8F4DFFBF-0F7E-A2BD-837A-FA8F5E94E59E}"/>
              </a:ext>
            </a:extLst>
          </p:cNvPr>
          <p:cNvSpPr>
            <a:spLocks noGrp="1"/>
          </p:cNvSpPr>
          <p:nvPr>
            <p:ph type="title"/>
          </p:nvPr>
        </p:nvSpPr>
        <p:spPr>
          <a:xfrm>
            <a:off x="178130" y="254294"/>
            <a:ext cx="8775865" cy="900967"/>
          </a:xfrm>
        </p:spPr>
        <p:txBody>
          <a:bodyPr>
            <a:normAutofit fontScale="90000"/>
          </a:bodyPr>
          <a:lstStyle/>
          <a:p>
            <a:r>
              <a:rPr lang="en-US" sz="3600" dirty="0"/>
              <a:t>This Treatment for Cocaine Use Disorder…</a:t>
            </a:r>
            <a:endParaRPr lang="en-US" sz="3200" dirty="0"/>
          </a:p>
        </p:txBody>
      </p:sp>
      <p:sp>
        <p:nvSpPr>
          <p:cNvPr id="5" name="Slide Number Placeholder 4">
            <a:extLst>
              <a:ext uri="{FF2B5EF4-FFF2-40B4-BE49-F238E27FC236}">
                <a16:creationId xmlns:a16="http://schemas.microsoft.com/office/drawing/2014/main" id="{C30ECDDA-6581-4689-8CC0-A435335502BB}"/>
              </a:ext>
            </a:extLst>
          </p:cNvPr>
          <p:cNvSpPr>
            <a:spLocks noGrp="1"/>
          </p:cNvSpPr>
          <p:nvPr>
            <p:ph type="sldNum" sz="quarter" idx="12"/>
          </p:nvPr>
        </p:nvSpPr>
        <p:spPr/>
        <p:txBody>
          <a:bodyPr/>
          <a:lstStyle/>
          <a:p>
            <a:fld id="{F55E13C6-A4BF-A842-9635-B1271B30A9E0}" type="slidenum">
              <a:rPr lang="en-US" smtClean="0"/>
              <a:t>5</a:t>
            </a:fld>
            <a:endParaRPr lang="en-US"/>
          </a:p>
        </p:txBody>
      </p:sp>
      <p:sp>
        <p:nvSpPr>
          <p:cNvPr id="7" name="TextBox 6">
            <a:extLst>
              <a:ext uri="{FF2B5EF4-FFF2-40B4-BE49-F238E27FC236}">
                <a16:creationId xmlns:a16="http://schemas.microsoft.com/office/drawing/2014/main" id="{346D4180-082B-5E47-99FD-0BBB8E90CEE7}"/>
              </a:ext>
            </a:extLst>
          </p:cNvPr>
          <p:cNvSpPr txBox="1"/>
          <p:nvPr/>
        </p:nvSpPr>
        <p:spPr>
          <a:xfrm>
            <a:off x="1769426" y="6365431"/>
            <a:ext cx="6106625" cy="369332"/>
          </a:xfrm>
          <a:prstGeom prst="rect">
            <a:avLst/>
          </a:prstGeom>
          <a:noFill/>
        </p:spPr>
        <p:txBody>
          <a:bodyPr wrap="square">
            <a:spAutoFit/>
          </a:bodyPr>
          <a:lstStyle/>
          <a:p>
            <a:r>
              <a:rPr lang="en-US" dirty="0" err="1">
                <a:solidFill>
                  <a:schemeClr val="bg1">
                    <a:lumMod val="75000"/>
                  </a:schemeClr>
                </a:solidFill>
              </a:rPr>
              <a:t>Schierenberg</a:t>
            </a:r>
            <a:r>
              <a:rPr lang="en-US" dirty="0">
                <a:solidFill>
                  <a:schemeClr val="bg1">
                    <a:lumMod val="75000"/>
                  </a:schemeClr>
                </a:solidFill>
              </a:rPr>
              <a:t>, (2012); De </a:t>
            </a:r>
            <a:r>
              <a:rPr lang="en-US" dirty="0" err="1">
                <a:solidFill>
                  <a:schemeClr val="bg1">
                    <a:lumMod val="75000"/>
                  </a:schemeClr>
                </a:solidFill>
              </a:rPr>
              <a:t>Crescenzo</a:t>
            </a:r>
            <a:r>
              <a:rPr lang="en-US" dirty="0">
                <a:solidFill>
                  <a:schemeClr val="bg1">
                    <a:lumMod val="75000"/>
                  </a:schemeClr>
                </a:solidFill>
              </a:rPr>
              <a:t> (2018); Ronsley, (2020) </a:t>
            </a:r>
          </a:p>
        </p:txBody>
      </p:sp>
      <p:graphicFrame>
        <p:nvGraphicFramePr>
          <p:cNvPr id="8" name="Table 7">
            <a:extLst>
              <a:ext uri="{FF2B5EF4-FFF2-40B4-BE49-F238E27FC236}">
                <a16:creationId xmlns:a16="http://schemas.microsoft.com/office/drawing/2014/main" id="{D2C92C69-A4EC-2825-9570-B811518025EA}"/>
              </a:ext>
            </a:extLst>
          </p:cNvPr>
          <p:cNvGraphicFramePr>
            <a:graphicFrameLocks noGrp="1"/>
          </p:cNvGraphicFramePr>
          <p:nvPr>
            <p:extLst>
              <p:ext uri="{D42A27DB-BD31-4B8C-83A1-F6EECF244321}">
                <p14:modId xmlns:p14="http://schemas.microsoft.com/office/powerpoint/2010/main" val="2751545238"/>
              </p:ext>
            </p:extLst>
          </p:nvPr>
        </p:nvGraphicFramePr>
        <p:xfrm>
          <a:off x="390790" y="3021206"/>
          <a:ext cx="8325695" cy="1478280"/>
        </p:xfrm>
        <a:graphic>
          <a:graphicData uri="http://schemas.openxmlformats.org/drawingml/2006/table">
            <a:tbl>
              <a:tblPr/>
              <a:tblGrid>
                <a:gridCol w="3373685">
                  <a:extLst>
                    <a:ext uri="{9D8B030D-6E8A-4147-A177-3AD203B41FA5}">
                      <a16:colId xmlns:a16="http://schemas.microsoft.com/office/drawing/2014/main" val="2427692293"/>
                    </a:ext>
                  </a:extLst>
                </a:gridCol>
                <a:gridCol w="2505693">
                  <a:extLst>
                    <a:ext uri="{9D8B030D-6E8A-4147-A177-3AD203B41FA5}">
                      <a16:colId xmlns:a16="http://schemas.microsoft.com/office/drawing/2014/main" val="699976023"/>
                    </a:ext>
                  </a:extLst>
                </a:gridCol>
                <a:gridCol w="2446317">
                  <a:extLst>
                    <a:ext uri="{9D8B030D-6E8A-4147-A177-3AD203B41FA5}">
                      <a16:colId xmlns:a16="http://schemas.microsoft.com/office/drawing/2014/main" val="1762954293"/>
                    </a:ext>
                  </a:extLst>
                </a:gridCol>
              </a:tblGrid>
              <a:tr h="561975">
                <a:tc>
                  <a:txBody>
                    <a:bodyPr/>
                    <a:lstStyle/>
                    <a:p>
                      <a:pPr algn="ctr" fontAlgn="t"/>
                      <a:r>
                        <a:rPr lang="en-US" sz="1800" b="1" dirty="0">
                          <a:effectLs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Abstinence </a:t>
                      </a:r>
                    </a:p>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at 12 Weeks</a:t>
                      </a:r>
                      <a:endParaRPr lang="en-US" sz="1800" b="1"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Abstinence </a:t>
                      </a:r>
                    </a:p>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End of Treatment</a:t>
                      </a:r>
                      <a:endParaRPr lang="en-US" sz="1800" b="1"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44117681"/>
                  </a:ext>
                </a:extLst>
              </a:tr>
              <a:tr h="44767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Treatment </a:t>
                      </a:r>
                    </a:p>
                    <a:p>
                      <a:pPr rtl="0" fontAlgn="t">
                        <a:spcBef>
                          <a:spcPts val="0"/>
                        </a:spcBef>
                        <a:spcAft>
                          <a:spcPts val="0"/>
                        </a:spcAft>
                      </a:pPr>
                      <a:r>
                        <a:rPr lang="en-US" sz="1800" b="0" i="0" u="none" strike="noStrike" dirty="0">
                          <a:solidFill>
                            <a:srgbClr val="000000"/>
                          </a:solidFill>
                          <a:effectLst/>
                          <a:latin typeface="Arial" panose="020B0604020202020204" pitchFamily="34" charset="0"/>
                        </a:rPr>
                        <a:t>vs TAU</a:t>
                      </a:r>
                      <a:endParaRPr lang="en-US" sz="18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OR 2.29 (1.62-3.24)</a:t>
                      </a:r>
                      <a:endParaRPr lang="en-US" sz="18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OR 2.22 (1.59-3.10)</a:t>
                      </a:r>
                      <a:endParaRPr lang="en-US" sz="18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97450521"/>
                  </a:ext>
                </a:extLst>
              </a:tr>
            </a:tbl>
          </a:graphicData>
        </a:graphic>
      </p:graphicFrame>
      <p:sp>
        <p:nvSpPr>
          <p:cNvPr id="9" name="Rectangle 1">
            <a:extLst>
              <a:ext uri="{FF2B5EF4-FFF2-40B4-BE49-F238E27FC236}">
                <a16:creationId xmlns:a16="http://schemas.microsoft.com/office/drawing/2014/main" id="{C35E1485-DDC2-CA2F-5AB6-5CBFD3BE32C3}"/>
              </a:ext>
            </a:extLst>
          </p:cNvPr>
          <p:cNvSpPr>
            <a:spLocks noChangeArrowheads="1"/>
          </p:cNvSpPr>
          <p:nvPr/>
        </p:nvSpPr>
        <p:spPr bwMode="auto">
          <a:xfrm>
            <a:off x="826167" y="37129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31295AED-D117-182F-D6BD-39709E93D70D}"/>
              </a:ext>
            </a:extLst>
          </p:cNvPr>
          <p:cNvSpPr txBox="1"/>
          <p:nvPr/>
        </p:nvSpPr>
        <p:spPr>
          <a:xfrm>
            <a:off x="493737" y="1293180"/>
            <a:ext cx="7984572" cy="400110"/>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NNT between 3-8 for sustained remission</a:t>
            </a:r>
          </a:p>
        </p:txBody>
      </p:sp>
      <p:sp>
        <p:nvSpPr>
          <p:cNvPr id="13" name="TextBox 12">
            <a:extLst>
              <a:ext uri="{FF2B5EF4-FFF2-40B4-BE49-F238E27FC236}">
                <a16:creationId xmlns:a16="http://schemas.microsoft.com/office/drawing/2014/main" id="{FB48FC6C-A807-B669-80DD-A6A818711BC3}"/>
              </a:ext>
            </a:extLst>
          </p:cNvPr>
          <p:cNvSpPr txBox="1"/>
          <p:nvPr/>
        </p:nvSpPr>
        <p:spPr>
          <a:xfrm>
            <a:off x="485106" y="2441455"/>
            <a:ext cx="7764185" cy="40011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Meta-analysis of 50 clinical studies (6,943 participants) </a:t>
            </a:r>
          </a:p>
        </p:txBody>
      </p:sp>
      <p:graphicFrame>
        <p:nvGraphicFramePr>
          <p:cNvPr id="14" name="Table 13">
            <a:extLst>
              <a:ext uri="{FF2B5EF4-FFF2-40B4-BE49-F238E27FC236}">
                <a16:creationId xmlns:a16="http://schemas.microsoft.com/office/drawing/2014/main" id="{492C872A-FF79-0A12-1D64-5FF1879A421B}"/>
              </a:ext>
            </a:extLst>
          </p:cNvPr>
          <p:cNvGraphicFramePr>
            <a:graphicFrameLocks noGrp="1"/>
          </p:cNvGraphicFramePr>
          <p:nvPr>
            <p:extLst>
              <p:ext uri="{D42A27DB-BD31-4B8C-83A1-F6EECF244321}">
                <p14:modId xmlns:p14="http://schemas.microsoft.com/office/powerpoint/2010/main" val="1225983729"/>
              </p:ext>
            </p:extLst>
          </p:nvPr>
        </p:nvGraphicFramePr>
        <p:xfrm>
          <a:off x="390790" y="4499248"/>
          <a:ext cx="8325695" cy="1013460"/>
        </p:xfrm>
        <a:graphic>
          <a:graphicData uri="http://schemas.openxmlformats.org/drawingml/2006/table">
            <a:tbl>
              <a:tblPr/>
              <a:tblGrid>
                <a:gridCol w="3361809">
                  <a:extLst>
                    <a:ext uri="{9D8B030D-6E8A-4147-A177-3AD203B41FA5}">
                      <a16:colId xmlns:a16="http://schemas.microsoft.com/office/drawing/2014/main" val="2286584528"/>
                    </a:ext>
                  </a:extLst>
                </a:gridCol>
                <a:gridCol w="2529445">
                  <a:extLst>
                    <a:ext uri="{9D8B030D-6E8A-4147-A177-3AD203B41FA5}">
                      <a16:colId xmlns:a16="http://schemas.microsoft.com/office/drawing/2014/main" val="3803710723"/>
                    </a:ext>
                  </a:extLst>
                </a:gridCol>
                <a:gridCol w="2434441">
                  <a:extLst>
                    <a:ext uri="{9D8B030D-6E8A-4147-A177-3AD203B41FA5}">
                      <a16:colId xmlns:a16="http://schemas.microsoft.com/office/drawing/2014/main" val="3387817405"/>
                    </a:ext>
                  </a:extLst>
                </a:gridCol>
              </a:tblGrid>
              <a:tr h="56197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rPr>
                        <a:t>Treatment + Community Reinforcement Approach </a:t>
                      </a:r>
                    </a:p>
                    <a:p>
                      <a:pPr rtl="0" fontAlgn="t">
                        <a:spcBef>
                          <a:spcPts val="0"/>
                        </a:spcBef>
                        <a:spcAft>
                          <a:spcPts val="0"/>
                        </a:spcAft>
                      </a:pPr>
                      <a:r>
                        <a:rPr lang="en-US" sz="1800" b="0" i="0" u="none" strike="noStrike" dirty="0">
                          <a:solidFill>
                            <a:srgbClr val="000000"/>
                          </a:solidFill>
                          <a:effectLst/>
                          <a:latin typeface="Arial" panose="020B0604020202020204" pitchFamily="34" charset="0"/>
                        </a:rPr>
                        <a:t>vs TAU</a:t>
                      </a:r>
                      <a:endParaRPr lang="en-US" sz="18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OR 7.60 (2.03-28.37)</a:t>
                      </a:r>
                      <a:endParaRPr lang="en-US" sz="18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800" b="0" i="0" u="none" strike="noStrike" dirty="0">
                          <a:solidFill>
                            <a:srgbClr val="000000"/>
                          </a:solidFill>
                          <a:effectLst/>
                          <a:latin typeface="Arial" panose="020B0604020202020204" pitchFamily="34" charset="0"/>
                        </a:rPr>
                        <a:t>OR 2.84 (1.24-6.51)</a:t>
                      </a:r>
                      <a:endParaRPr lang="en-US" sz="18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285702942"/>
                  </a:ext>
                </a:extLst>
              </a:tr>
            </a:tbl>
          </a:graphicData>
        </a:graphic>
      </p:graphicFrame>
      <p:sp>
        <p:nvSpPr>
          <p:cNvPr id="4" name="TextBox 3">
            <a:extLst>
              <a:ext uri="{FF2B5EF4-FFF2-40B4-BE49-F238E27FC236}">
                <a16:creationId xmlns:a16="http://schemas.microsoft.com/office/drawing/2014/main" id="{35A5A19C-16D0-6FCF-1410-084A9765C18F}"/>
              </a:ext>
            </a:extLst>
          </p:cNvPr>
          <p:cNvSpPr txBox="1"/>
          <p:nvPr/>
        </p:nvSpPr>
        <p:spPr>
          <a:xfrm>
            <a:off x="485105" y="1761144"/>
            <a:ext cx="7554489" cy="646331"/>
          </a:xfrm>
          <a:prstGeom prst="rect">
            <a:avLst/>
          </a:prstGeom>
          <a:noFill/>
        </p:spPr>
        <p:txBody>
          <a:bodyPr wrap="square">
            <a:spAutoFit/>
          </a:bodyPr>
          <a:lstStyle/>
          <a:p>
            <a:pPr marL="342900" indent="-34290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The Biden-Harris administration &amp; HHS has pledged to address policy barriers to expand access</a:t>
            </a:r>
          </a:p>
        </p:txBody>
      </p:sp>
      <p:sp>
        <p:nvSpPr>
          <p:cNvPr id="6" name="Title 1">
            <a:extLst>
              <a:ext uri="{FF2B5EF4-FFF2-40B4-BE49-F238E27FC236}">
                <a16:creationId xmlns:a16="http://schemas.microsoft.com/office/drawing/2014/main" id="{8E81FDEE-666C-59AE-E924-67D1CF9459AD}"/>
              </a:ext>
            </a:extLst>
          </p:cNvPr>
          <p:cNvSpPr txBox="1">
            <a:spLocks/>
          </p:cNvSpPr>
          <p:nvPr/>
        </p:nvSpPr>
        <p:spPr>
          <a:xfrm>
            <a:off x="1232700" y="5292411"/>
            <a:ext cx="7089824" cy="90096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a:highlight>
                  <a:srgbClr val="FFFF00"/>
                </a:highlight>
              </a:rPr>
              <a:t>Contingency Management (CM)</a:t>
            </a:r>
          </a:p>
        </p:txBody>
      </p:sp>
      <p:pic>
        <p:nvPicPr>
          <p:cNvPr id="1026" name="Picture 2">
            <a:extLst>
              <a:ext uri="{FF2B5EF4-FFF2-40B4-BE49-F238E27FC236}">
                <a16:creationId xmlns:a16="http://schemas.microsoft.com/office/drawing/2014/main" id="{E7FC7BBC-8F3E-5C47-0D62-ACF2C32D5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234" y="114553"/>
            <a:ext cx="1648806" cy="4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p:bldP spid="1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7211-4705-4849-AB13-F240CF9F31EC}"/>
              </a:ext>
            </a:extLst>
          </p:cNvPr>
          <p:cNvSpPr>
            <a:spLocks noGrp="1"/>
          </p:cNvSpPr>
          <p:nvPr>
            <p:ph type="title"/>
          </p:nvPr>
        </p:nvSpPr>
        <p:spPr/>
        <p:txBody>
          <a:bodyPr>
            <a:normAutofit/>
          </a:bodyPr>
          <a:lstStyle/>
          <a:p>
            <a:r>
              <a:rPr lang="en-US" sz="4000" dirty="0"/>
              <a:t>What is CM?</a:t>
            </a:r>
          </a:p>
        </p:txBody>
      </p:sp>
      <p:sp>
        <p:nvSpPr>
          <p:cNvPr id="3" name="Content Placeholder 2">
            <a:extLst>
              <a:ext uri="{FF2B5EF4-FFF2-40B4-BE49-F238E27FC236}">
                <a16:creationId xmlns:a16="http://schemas.microsoft.com/office/drawing/2014/main" id="{65051AC9-896B-0348-B40F-3D01D9CB7768}"/>
              </a:ext>
            </a:extLst>
          </p:cNvPr>
          <p:cNvSpPr>
            <a:spLocks noGrp="1"/>
          </p:cNvSpPr>
          <p:nvPr>
            <p:ph sz="half" idx="1"/>
          </p:nvPr>
        </p:nvSpPr>
        <p:spPr>
          <a:xfrm>
            <a:off x="77705" y="1655616"/>
            <a:ext cx="5131604" cy="4351338"/>
          </a:xfrm>
        </p:spPr>
        <p:txBody>
          <a:bodyPr>
            <a:normAutofit/>
          </a:bodyPr>
          <a:lstStyle/>
          <a:p>
            <a:pPr marL="457200" indent="-457200">
              <a:buFont typeface="+mj-lt"/>
              <a:buAutoNum type="arabicPeriod"/>
            </a:pPr>
            <a:r>
              <a:rPr lang="en-US" b="1" dirty="0"/>
              <a:t>Frequently monitor target behavior</a:t>
            </a:r>
          </a:p>
          <a:p>
            <a:pPr lvl="1"/>
            <a:r>
              <a:rPr lang="en-US" dirty="0"/>
              <a:t>Urine/saliva drug screens</a:t>
            </a:r>
          </a:p>
          <a:p>
            <a:pPr lvl="1"/>
            <a:r>
              <a:rPr lang="en-US" dirty="0"/>
              <a:t>Clinic attendance</a:t>
            </a:r>
          </a:p>
          <a:p>
            <a:pPr marL="342900" lvl="1" indent="0">
              <a:buNone/>
            </a:pPr>
            <a:endParaRPr lang="en-US" dirty="0"/>
          </a:p>
          <a:p>
            <a:pPr marL="457200" indent="-457200">
              <a:buFont typeface="+mj-lt"/>
              <a:buAutoNum type="arabicPeriod"/>
            </a:pPr>
            <a:r>
              <a:rPr lang="en-US" b="1" dirty="0"/>
              <a:t>Provide incentive when target behavior occurs</a:t>
            </a:r>
          </a:p>
          <a:p>
            <a:pPr lvl="1"/>
            <a:r>
              <a:rPr lang="en-US" dirty="0"/>
              <a:t>Cash/Voucher</a:t>
            </a:r>
          </a:p>
          <a:p>
            <a:pPr lvl="1"/>
            <a:r>
              <a:rPr lang="en-US" dirty="0"/>
              <a:t>Points/privileges</a:t>
            </a:r>
          </a:p>
          <a:p>
            <a:pPr lvl="1"/>
            <a:r>
              <a:rPr lang="en-US" dirty="0"/>
              <a:t>Fish-bowl (Petry) </a:t>
            </a:r>
          </a:p>
          <a:p>
            <a:pPr marL="342900" lvl="1" indent="0">
              <a:buNone/>
            </a:pPr>
            <a:endParaRPr lang="en-US" dirty="0"/>
          </a:p>
          <a:p>
            <a:pPr marL="457200" indent="-457200">
              <a:buFont typeface="+mj-lt"/>
              <a:buAutoNum type="arabicPeriod"/>
            </a:pPr>
            <a:r>
              <a:rPr lang="en-US" b="1" dirty="0"/>
              <a:t>Remove incentive when target behavior does not occur</a:t>
            </a:r>
          </a:p>
          <a:p>
            <a:pPr marL="0" indent="0">
              <a:buNone/>
            </a:pPr>
            <a:endParaRPr lang="en-US" dirty="0"/>
          </a:p>
        </p:txBody>
      </p:sp>
      <p:sp>
        <p:nvSpPr>
          <p:cNvPr id="5" name="Slide Number Placeholder 4">
            <a:extLst>
              <a:ext uri="{FF2B5EF4-FFF2-40B4-BE49-F238E27FC236}">
                <a16:creationId xmlns:a16="http://schemas.microsoft.com/office/drawing/2014/main" id="{830FB856-CA0D-664E-9ECB-2145A2DCE027}"/>
              </a:ext>
            </a:extLst>
          </p:cNvPr>
          <p:cNvSpPr>
            <a:spLocks noGrp="1"/>
          </p:cNvSpPr>
          <p:nvPr>
            <p:ph type="sldNum" sz="quarter" idx="12"/>
          </p:nvPr>
        </p:nvSpPr>
        <p:spPr/>
        <p:txBody>
          <a:bodyPr/>
          <a:lstStyle/>
          <a:p>
            <a:fld id="{F55E13C6-A4BF-A842-9635-B1271B30A9E0}" type="slidenum">
              <a:rPr lang="en-US" smtClean="0"/>
              <a:t>6</a:t>
            </a:fld>
            <a:endParaRPr lang="en-US"/>
          </a:p>
        </p:txBody>
      </p:sp>
      <p:pic>
        <p:nvPicPr>
          <p:cNvPr id="4098" name="Picture 2">
            <a:extLst>
              <a:ext uri="{FF2B5EF4-FFF2-40B4-BE49-F238E27FC236}">
                <a16:creationId xmlns:a16="http://schemas.microsoft.com/office/drawing/2014/main" id="{BFC2078F-34BA-1106-D11D-4D63F00E1F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9" t="19298" r="53403" b="7459"/>
          <a:stretch/>
        </p:blipFill>
        <p:spPr bwMode="auto">
          <a:xfrm>
            <a:off x="5167749" y="1773381"/>
            <a:ext cx="3843129" cy="3768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10;&#10;Description automatically generated">
            <a:extLst>
              <a:ext uri="{FF2B5EF4-FFF2-40B4-BE49-F238E27FC236}">
                <a16:creationId xmlns:a16="http://schemas.microsoft.com/office/drawing/2014/main" id="{CFE3836F-1547-AEFB-487E-3CECFF245579}"/>
              </a:ext>
            </a:extLst>
          </p:cNvPr>
          <p:cNvPicPr>
            <a:picLocks noChangeAspect="1"/>
          </p:cNvPicPr>
          <p:nvPr/>
        </p:nvPicPr>
        <p:blipFill rotWithShape="1">
          <a:blip r:embed="rId3">
            <a:extLst>
              <a:ext uri="{28A0092B-C50C-407E-A947-70E740481C1C}">
                <a14:useLocalDpi xmlns:a14="http://schemas.microsoft.com/office/drawing/2010/main" val="0"/>
              </a:ext>
            </a:extLst>
          </a:blip>
          <a:srcRect l="7091" t="6545" r="7818" b="9091"/>
          <a:stretch/>
        </p:blipFill>
        <p:spPr>
          <a:xfrm>
            <a:off x="7938658" y="104230"/>
            <a:ext cx="1003630" cy="995052"/>
          </a:xfrm>
          <a:prstGeom prst="rect">
            <a:avLst/>
          </a:prstGeom>
        </p:spPr>
      </p:pic>
      <p:sp>
        <p:nvSpPr>
          <p:cNvPr id="7" name="TextBox 6">
            <a:extLst>
              <a:ext uri="{FF2B5EF4-FFF2-40B4-BE49-F238E27FC236}">
                <a16:creationId xmlns:a16="http://schemas.microsoft.com/office/drawing/2014/main" id="{F2FCDE3F-BE75-8ABE-3C36-AC7227265B3C}"/>
              </a:ext>
            </a:extLst>
          </p:cNvPr>
          <p:cNvSpPr txBox="1"/>
          <p:nvPr/>
        </p:nvSpPr>
        <p:spPr>
          <a:xfrm>
            <a:off x="4940967" y="5887452"/>
            <a:ext cx="4262415" cy="307777"/>
          </a:xfrm>
          <a:prstGeom prst="rect">
            <a:avLst/>
          </a:prstGeom>
          <a:noFill/>
        </p:spPr>
        <p:txBody>
          <a:bodyPr wrap="square" rtlCol="0">
            <a:spAutoFit/>
          </a:bodyPr>
          <a:lstStyle/>
          <a:p>
            <a:r>
              <a:rPr lang="en-US"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Vermont Center for Behavioral Health (2021)</a:t>
            </a:r>
          </a:p>
        </p:txBody>
      </p:sp>
    </p:spTree>
    <p:extLst>
      <p:ext uri="{BB962C8B-B14F-4D97-AF65-F5344CB8AC3E}">
        <p14:creationId xmlns:p14="http://schemas.microsoft.com/office/powerpoint/2010/main" val="1115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5C1042-5CDA-8509-F81C-772DBD5427A1}"/>
              </a:ext>
            </a:extLst>
          </p:cNvPr>
          <p:cNvSpPr/>
          <p:nvPr/>
        </p:nvSpPr>
        <p:spPr>
          <a:xfrm>
            <a:off x="0" y="6053240"/>
            <a:ext cx="9144000" cy="80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DFFBF-0F7E-A2BD-837A-FA8F5E94E59E}"/>
              </a:ext>
            </a:extLst>
          </p:cNvPr>
          <p:cNvSpPr>
            <a:spLocks noGrp="1"/>
          </p:cNvSpPr>
          <p:nvPr>
            <p:ph type="title"/>
          </p:nvPr>
        </p:nvSpPr>
        <p:spPr>
          <a:xfrm>
            <a:off x="211145" y="254294"/>
            <a:ext cx="8412480" cy="900967"/>
          </a:xfrm>
        </p:spPr>
        <p:txBody>
          <a:bodyPr>
            <a:normAutofit/>
          </a:bodyPr>
          <a:lstStyle/>
          <a:p>
            <a:r>
              <a:rPr lang="en-US" sz="3600" dirty="0"/>
              <a:t>Addiction Recovery Clinic (ARC)</a:t>
            </a:r>
          </a:p>
        </p:txBody>
      </p:sp>
      <p:sp>
        <p:nvSpPr>
          <p:cNvPr id="3" name="Content Placeholder 2">
            <a:extLst>
              <a:ext uri="{FF2B5EF4-FFF2-40B4-BE49-F238E27FC236}">
                <a16:creationId xmlns:a16="http://schemas.microsoft.com/office/drawing/2014/main" id="{3F36B422-4212-4D0E-A329-0366BDAE61AE}"/>
              </a:ext>
            </a:extLst>
          </p:cNvPr>
          <p:cNvSpPr>
            <a:spLocks noGrp="1"/>
          </p:cNvSpPr>
          <p:nvPr>
            <p:ph sz="half" idx="1"/>
          </p:nvPr>
        </p:nvSpPr>
        <p:spPr>
          <a:xfrm>
            <a:off x="256167" y="1547607"/>
            <a:ext cx="4126083" cy="2581742"/>
          </a:xfrm>
        </p:spPr>
        <p:txBody>
          <a:bodyPr>
            <a:noAutofit/>
          </a:bodyPr>
          <a:lstStyle/>
          <a:p>
            <a:pPr marL="0" indent="0">
              <a:buNone/>
            </a:pPr>
            <a:r>
              <a:rPr lang="en-US" dirty="0"/>
              <a:t>An </a:t>
            </a:r>
            <a:r>
              <a:rPr lang="en-US" b="1" dirty="0"/>
              <a:t>addiction specialty clinic </a:t>
            </a:r>
            <a:r>
              <a:rPr lang="en-US" dirty="0"/>
              <a:t>embedded within Yale’s Primary Care Internal Medicine Residency Program, located within a Federally Qualified Health Center.</a:t>
            </a:r>
          </a:p>
        </p:txBody>
      </p:sp>
      <p:sp>
        <p:nvSpPr>
          <p:cNvPr id="5" name="Slide Number Placeholder 4">
            <a:extLst>
              <a:ext uri="{FF2B5EF4-FFF2-40B4-BE49-F238E27FC236}">
                <a16:creationId xmlns:a16="http://schemas.microsoft.com/office/drawing/2014/main" id="{C30ECDDA-6581-4689-8CC0-A435335502BB}"/>
              </a:ext>
            </a:extLst>
          </p:cNvPr>
          <p:cNvSpPr>
            <a:spLocks noGrp="1"/>
          </p:cNvSpPr>
          <p:nvPr>
            <p:ph type="sldNum" sz="quarter" idx="12"/>
          </p:nvPr>
        </p:nvSpPr>
        <p:spPr/>
        <p:txBody>
          <a:bodyPr/>
          <a:lstStyle/>
          <a:p>
            <a:fld id="{F55E13C6-A4BF-A842-9635-B1271B30A9E0}" type="slidenum">
              <a:rPr lang="en-US" smtClean="0"/>
              <a:t>7</a:t>
            </a:fld>
            <a:endParaRPr lang="en-US"/>
          </a:p>
        </p:txBody>
      </p:sp>
      <p:sp>
        <p:nvSpPr>
          <p:cNvPr id="6" name="TextBox 5">
            <a:extLst>
              <a:ext uri="{FF2B5EF4-FFF2-40B4-BE49-F238E27FC236}">
                <a16:creationId xmlns:a16="http://schemas.microsoft.com/office/drawing/2014/main" id="{51BE9E94-D39E-2C50-A92C-80FEC54091CC}"/>
              </a:ext>
            </a:extLst>
          </p:cNvPr>
          <p:cNvSpPr txBox="1"/>
          <p:nvPr/>
        </p:nvSpPr>
        <p:spPr>
          <a:xfrm>
            <a:off x="256167" y="3602412"/>
            <a:ext cx="4036037" cy="168251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Dual purpose</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Addiction clinical services</a:t>
            </a: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Educational venue</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for treatment of addiction</a:t>
            </a:r>
            <a:endPar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Qr code&#10;&#10;Description automatically generated">
            <a:extLst>
              <a:ext uri="{FF2B5EF4-FFF2-40B4-BE49-F238E27FC236}">
                <a16:creationId xmlns:a16="http://schemas.microsoft.com/office/drawing/2014/main" id="{5C927C54-C021-3F48-62C8-88F732404F12}"/>
              </a:ext>
            </a:extLst>
          </p:cNvPr>
          <p:cNvPicPr>
            <a:picLocks noChangeAspect="1"/>
          </p:cNvPicPr>
          <p:nvPr/>
        </p:nvPicPr>
        <p:blipFill rotWithShape="1">
          <a:blip r:embed="rId2">
            <a:extLst>
              <a:ext uri="{28A0092B-C50C-407E-A947-70E740481C1C}">
                <a14:useLocalDpi xmlns:a14="http://schemas.microsoft.com/office/drawing/2010/main" val="0"/>
              </a:ext>
            </a:extLst>
          </a:blip>
          <a:srcRect l="11534" t="9344" r="11863" b="30103"/>
          <a:stretch/>
        </p:blipFill>
        <p:spPr>
          <a:xfrm>
            <a:off x="7827471" y="59583"/>
            <a:ext cx="1114816" cy="1095678"/>
          </a:xfrm>
          <a:prstGeom prst="rect">
            <a:avLst/>
          </a:prstGeom>
        </p:spPr>
      </p:pic>
      <p:pic>
        <p:nvPicPr>
          <p:cNvPr id="1026" name="Picture 2">
            <a:extLst>
              <a:ext uri="{FF2B5EF4-FFF2-40B4-BE49-F238E27FC236}">
                <a16:creationId xmlns:a16="http://schemas.microsoft.com/office/drawing/2014/main" id="{565E6C10-511C-F2B9-2F4A-6351E8ECC1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62" r="6153"/>
          <a:stretch/>
        </p:blipFill>
        <p:spPr bwMode="auto">
          <a:xfrm>
            <a:off x="4552096" y="2027240"/>
            <a:ext cx="4309162" cy="28383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1CAFDD6-9540-CA05-E58B-7E41F87BE228}"/>
              </a:ext>
            </a:extLst>
          </p:cNvPr>
          <p:cNvSpPr txBox="1">
            <a:spLocks/>
          </p:cNvSpPr>
          <p:nvPr/>
        </p:nvSpPr>
        <p:spPr>
          <a:xfrm>
            <a:off x="167918" y="6024206"/>
            <a:ext cx="8808164" cy="547724"/>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800" dirty="0">
                <a:highlight>
                  <a:srgbClr val="FFFF00"/>
                </a:highlight>
              </a:rPr>
              <a:t>In 2015, received $5k gift to implement CM into the ARC.</a:t>
            </a:r>
          </a:p>
        </p:txBody>
      </p:sp>
    </p:spTree>
    <p:extLst>
      <p:ext uri="{BB962C8B-B14F-4D97-AF65-F5344CB8AC3E}">
        <p14:creationId xmlns:p14="http://schemas.microsoft.com/office/powerpoint/2010/main" val="18016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FFBF-0F7E-A2BD-837A-FA8F5E94E59E}"/>
              </a:ext>
            </a:extLst>
          </p:cNvPr>
          <p:cNvSpPr>
            <a:spLocks noGrp="1"/>
          </p:cNvSpPr>
          <p:nvPr>
            <p:ph type="title"/>
          </p:nvPr>
        </p:nvSpPr>
        <p:spPr/>
        <p:txBody>
          <a:bodyPr>
            <a:normAutofit/>
          </a:bodyPr>
          <a:lstStyle/>
          <a:p>
            <a:r>
              <a:rPr lang="en-US" sz="2800" dirty="0"/>
              <a:t>1. Frequently Monitor Target Behavior</a:t>
            </a:r>
          </a:p>
        </p:txBody>
      </p:sp>
      <p:sp>
        <p:nvSpPr>
          <p:cNvPr id="3" name="Content Placeholder 2">
            <a:extLst>
              <a:ext uri="{FF2B5EF4-FFF2-40B4-BE49-F238E27FC236}">
                <a16:creationId xmlns:a16="http://schemas.microsoft.com/office/drawing/2014/main" id="{3F36B422-4212-4D0E-A329-0366BDAE61AE}"/>
              </a:ext>
            </a:extLst>
          </p:cNvPr>
          <p:cNvSpPr>
            <a:spLocks noGrp="1"/>
          </p:cNvSpPr>
          <p:nvPr>
            <p:ph sz="half" idx="1"/>
          </p:nvPr>
        </p:nvSpPr>
        <p:spPr>
          <a:xfrm>
            <a:off x="391257" y="1600200"/>
            <a:ext cx="6369762" cy="2417618"/>
          </a:xfrm>
        </p:spPr>
        <p:txBody>
          <a:bodyPr/>
          <a:lstStyle/>
          <a:p>
            <a:pPr marL="0" indent="0">
              <a:buNone/>
            </a:pPr>
            <a:r>
              <a:rPr lang="en-US" b="1" dirty="0"/>
              <a:t>Patient Eligibility</a:t>
            </a:r>
          </a:p>
          <a:p>
            <a:r>
              <a:rPr lang="en-US" dirty="0"/>
              <a:t>Age &gt; 18 and patient at the primary care clinic </a:t>
            </a:r>
          </a:p>
          <a:p>
            <a:r>
              <a:rPr lang="en-US" dirty="0"/>
              <a:t>Diagnosis of cocaine use disorder</a:t>
            </a:r>
          </a:p>
          <a:p>
            <a:r>
              <a:rPr lang="en-US" dirty="0"/>
              <a:t>Presence of cocaine on at least one UDS, and </a:t>
            </a:r>
          </a:p>
          <a:p>
            <a:r>
              <a:rPr lang="en-US" dirty="0"/>
              <a:t>Willingness to attend twice-weekly (eventually once-weekly) clinic appointments</a:t>
            </a:r>
          </a:p>
        </p:txBody>
      </p:sp>
      <p:sp>
        <p:nvSpPr>
          <p:cNvPr id="5" name="Slide Number Placeholder 4">
            <a:extLst>
              <a:ext uri="{FF2B5EF4-FFF2-40B4-BE49-F238E27FC236}">
                <a16:creationId xmlns:a16="http://schemas.microsoft.com/office/drawing/2014/main" id="{C30ECDDA-6581-4689-8CC0-A435335502BB}"/>
              </a:ext>
            </a:extLst>
          </p:cNvPr>
          <p:cNvSpPr>
            <a:spLocks noGrp="1"/>
          </p:cNvSpPr>
          <p:nvPr>
            <p:ph type="sldNum" sz="quarter" idx="12"/>
          </p:nvPr>
        </p:nvSpPr>
        <p:spPr/>
        <p:txBody>
          <a:bodyPr/>
          <a:lstStyle/>
          <a:p>
            <a:fld id="{F55E13C6-A4BF-A842-9635-B1271B30A9E0}" type="slidenum">
              <a:rPr lang="en-US" smtClean="0"/>
              <a:t>8</a:t>
            </a:fld>
            <a:endParaRPr lang="en-US"/>
          </a:p>
        </p:txBody>
      </p:sp>
      <p:pic>
        <p:nvPicPr>
          <p:cNvPr id="6" name="Content Placeholder 5" descr="Qr code&#10;&#10;Description automatically generated">
            <a:extLst>
              <a:ext uri="{FF2B5EF4-FFF2-40B4-BE49-F238E27FC236}">
                <a16:creationId xmlns:a16="http://schemas.microsoft.com/office/drawing/2014/main" id="{FA1F2E96-BF62-65DB-E60D-B46DBAD1D341}"/>
              </a:ext>
            </a:extLst>
          </p:cNvPr>
          <p:cNvPicPr>
            <a:picLocks noChangeAspect="1"/>
          </p:cNvPicPr>
          <p:nvPr/>
        </p:nvPicPr>
        <p:blipFill rotWithShape="1">
          <a:blip r:embed="rId2">
            <a:extLst>
              <a:ext uri="{28A0092B-C50C-407E-A947-70E740481C1C}">
                <a14:useLocalDpi xmlns:a14="http://schemas.microsoft.com/office/drawing/2010/main" val="0"/>
              </a:ext>
            </a:extLst>
          </a:blip>
          <a:srcRect l="7659" t="7443" r="7519" b="7406"/>
          <a:stretch/>
        </p:blipFill>
        <p:spPr>
          <a:xfrm>
            <a:off x="6088955" y="4039540"/>
            <a:ext cx="1032791" cy="1036794"/>
          </a:xfrm>
          <a:prstGeom prst="rect">
            <a:avLst/>
          </a:prstGeom>
        </p:spPr>
      </p:pic>
      <p:sp>
        <p:nvSpPr>
          <p:cNvPr id="8" name="TextBox 7">
            <a:extLst>
              <a:ext uri="{FF2B5EF4-FFF2-40B4-BE49-F238E27FC236}">
                <a16:creationId xmlns:a16="http://schemas.microsoft.com/office/drawing/2014/main" id="{DF792A3B-2DAE-30B9-A5F5-31F7D3F2FA4B}"/>
              </a:ext>
            </a:extLst>
          </p:cNvPr>
          <p:cNvSpPr txBox="1"/>
          <p:nvPr/>
        </p:nvSpPr>
        <p:spPr>
          <a:xfrm>
            <a:off x="356942" y="4039540"/>
            <a:ext cx="5184876" cy="1015663"/>
          </a:xfrm>
          <a:prstGeom prst="rect">
            <a:avLst/>
          </a:prstGeom>
          <a:noFill/>
        </p:spPr>
        <p:txBody>
          <a:bodyPr wrap="square">
            <a:spAutoFit/>
          </a:bodyPr>
          <a:lstStyle/>
          <a:p>
            <a:pPr marL="0" indent="0">
              <a:buNone/>
            </a:pPr>
            <a:r>
              <a:rPr lang="en-US" sz="2000" b="1" dirty="0">
                <a:latin typeface="Verdana" panose="020B0604030504040204" pitchFamily="34" charset="0"/>
                <a:ea typeface="Verdana" panose="020B0604030504040204" pitchFamily="34" charset="0"/>
                <a:cs typeface="Verdana" panose="020B0604030504040204" pitchFamily="34" charset="0"/>
              </a:rPr>
              <a:t>Sign Patient Agreement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Outlines program, example here</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Initiation and maintenance phases</a:t>
            </a:r>
          </a:p>
        </p:txBody>
      </p:sp>
      <p:sp>
        <p:nvSpPr>
          <p:cNvPr id="9" name="TextBox 8">
            <a:extLst>
              <a:ext uri="{FF2B5EF4-FFF2-40B4-BE49-F238E27FC236}">
                <a16:creationId xmlns:a16="http://schemas.microsoft.com/office/drawing/2014/main" id="{E17F2D7A-90A7-A688-9E33-D39E86D10C70}"/>
              </a:ext>
            </a:extLst>
          </p:cNvPr>
          <p:cNvSpPr txBox="1"/>
          <p:nvPr/>
        </p:nvSpPr>
        <p:spPr>
          <a:xfrm>
            <a:off x="386861" y="5257800"/>
            <a:ext cx="4592782" cy="707886"/>
          </a:xfrm>
          <a:prstGeom prst="rect">
            <a:avLst/>
          </a:prstGeom>
          <a:noFill/>
        </p:spPr>
        <p:txBody>
          <a:bodyPr wrap="square">
            <a:spAutoFit/>
          </a:bodyPr>
          <a:lstStyle/>
          <a:p>
            <a:pPr marL="0" indent="0">
              <a:buNone/>
            </a:pPr>
            <a:r>
              <a:rPr lang="en-US" sz="2000" b="1" dirty="0">
                <a:latin typeface="Verdana" panose="020B0604030504040204" pitchFamily="34" charset="0"/>
                <a:ea typeface="Verdana" panose="020B0604030504040204" pitchFamily="34" charset="0"/>
                <a:cs typeface="Verdana" panose="020B0604030504040204" pitchFamily="34" charset="0"/>
              </a:rPr>
              <a:t>Urine Drug Testing</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Only monitor cocaine</a:t>
            </a:r>
          </a:p>
        </p:txBody>
      </p:sp>
      <p:pic>
        <p:nvPicPr>
          <p:cNvPr id="10" name="Picture 9">
            <a:extLst>
              <a:ext uri="{FF2B5EF4-FFF2-40B4-BE49-F238E27FC236}">
                <a16:creationId xmlns:a16="http://schemas.microsoft.com/office/drawing/2014/main" id="{94371B97-C2A1-DB9F-406A-CAA96C193EE0}"/>
              </a:ext>
            </a:extLst>
          </p:cNvPr>
          <p:cNvPicPr>
            <a:picLocks noChangeAspect="1"/>
          </p:cNvPicPr>
          <p:nvPr/>
        </p:nvPicPr>
        <p:blipFill>
          <a:blip r:embed="rId3"/>
          <a:stretch>
            <a:fillRect/>
          </a:stretch>
        </p:blipFill>
        <p:spPr>
          <a:xfrm>
            <a:off x="7668884" y="1431347"/>
            <a:ext cx="1416396" cy="4764240"/>
          </a:xfrm>
          <a:prstGeom prst="rect">
            <a:avLst/>
          </a:prstGeom>
        </p:spPr>
      </p:pic>
      <p:sp>
        <p:nvSpPr>
          <p:cNvPr id="12" name="Right Arrow 11">
            <a:extLst>
              <a:ext uri="{FF2B5EF4-FFF2-40B4-BE49-F238E27FC236}">
                <a16:creationId xmlns:a16="http://schemas.microsoft.com/office/drawing/2014/main" id="{1AD91E93-6A3C-EFB8-5E55-7E2A8A9481D8}"/>
              </a:ext>
            </a:extLst>
          </p:cNvPr>
          <p:cNvSpPr/>
          <p:nvPr/>
        </p:nvSpPr>
        <p:spPr>
          <a:xfrm>
            <a:off x="5127704" y="4409622"/>
            <a:ext cx="828225" cy="27549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3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2" grpId="0" animBg="1"/>
    </p:bldLst>
  </p:timing>
</p:sld>
</file>

<file path=ppt/theme/theme1.xml><?xml version="1.0" encoding="utf-8"?>
<a:theme xmlns:a="http://schemas.openxmlformats.org/drawingml/2006/main" name="Office Theme">
  <a:themeElements>
    <a:clrScheme name="LCM Yale Blues">
      <a:dk1>
        <a:srgbClr val="000000"/>
      </a:dk1>
      <a:lt1>
        <a:srgbClr val="FFFFFF"/>
      </a:lt1>
      <a:dk2>
        <a:srgbClr val="44546A"/>
      </a:dk2>
      <a:lt2>
        <a:srgbClr val="E7E6E6"/>
      </a:lt2>
      <a:accent1>
        <a:srgbClr val="1C619E"/>
      </a:accent1>
      <a:accent2>
        <a:srgbClr val="FF9300"/>
      </a:accent2>
      <a:accent3>
        <a:srgbClr val="8E867B"/>
      </a:accent3>
      <a:accent4>
        <a:srgbClr val="FFC000"/>
      </a:accent4>
      <a:accent5>
        <a:srgbClr val="09345F"/>
      </a:accent5>
      <a:accent6>
        <a:srgbClr val="70AD47"/>
      </a:accent6>
      <a:hlink>
        <a:srgbClr val="013562"/>
      </a:hlink>
      <a:folHlink>
        <a:srgbClr val="9416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SM_PPT_template_PAM" id="{398E2718-2B90-3E40-8051-E55A7DE4346D}" vid="{A9727BAC-CF6C-1540-8A26-915222383B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1582</Words>
  <Application>Microsoft Macintosh PowerPoint</Application>
  <PresentationFormat>On-screen Show (4:3)</PresentationFormat>
  <Paragraphs>281</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CambriaMath</vt:lpstr>
      <vt:lpstr>LucidaGrande</vt:lpstr>
      <vt:lpstr>Verdana</vt:lpstr>
      <vt:lpstr>YaleNew</vt:lpstr>
      <vt:lpstr>Office Theme</vt:lpstr>
      <vt:lpstr>PowerPoint Presentation</vt:lpstr>
      <vt:lpstr>Conflicts of Interest</vt:lpstr>
      <vt:lpstr>Question:</vt:lpstr>
      <vt:lpstr>Answer: Cocaine</vt:lpstr>
      <vt:lpstr>Cocaine Use &amp; Institutional Racism</vt:lpstr>
      <vt:lpstr>This Treatment for Cocaine Use Disorder…</vt:lpstr>
      <vt:lpstr>What is CM?</vt:lpstr>
      <vt:lpstr>Addiction Recovery Clinic (ARC)</vt:lpstr>
      <vt:lpstr>1. Frequently Monitor Target Behavior</vt:lpstr>
      <vt:lpstr>2. Incentivize When Target Behavior Occurs</vt:lpstr>
      <vt:lpstr>3. Remove Incentive When Target Behavior Does Not Occur</vt:lpstr>
      <vt:lpstr>Results (2015-2021)</vt:lpstr>
      <vt:lpstr>Challenges</vt:lpstr>
      <vt:lpstr>Next Steps</vt:lpstr>
      <vt:lpstr>Conclusions</vt:lpstr>
      <vt:lpstr>References</vt:lpstr>
      <vt:lpstr>Link for POC UDS</vt:lpstr>
      <vt:lpstr>Reimbursement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 Program in Addiction Medicine</dc:title>
  <dc:creator>Biegacki, Emma</dc:creator>
  <cp:lastModifiedBy>Christian, Nicholaus</cp:lastModifiedBy>
  <cp:revision>6</cp:revision>
  <dcterms:created xsi:type="dcterms:W3CDTF">2019-11-06T21:23:28Z</dcterms:created>
  <dcterms:modified xsi:type="dcterms:W3CDTF">2022-11-10T00:24:37Z</dcterms:modified>
</cp:coreProperties>
</file>