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4" r:id="rId1"/>
    <p:sldMasterId id="2147483698" r:id="rId2"/>
    <p:sldMasterId id="2147483707" r:id="rId3"/>
    <p:sldMasterId id="2147483719" r:id="rId4"/>
    <p:sldMasterId id="2147483727" r:id="rId5"/>
    <p:sldMasterId id="2147483739" r:id="rId6"/>
  </p:sldMasterIdLst>
  <p:notesMasterIdLst>
    <p:notesMasterId r:id="rId26"/>
  </p:notesMasterIdLst>
  <p:handoutMasterIdLst>
    <p:handoutMasterId r:id="rId27"/>
  </p:handoutMasterIdLst>
  <p:sldIdLst>
    <p:sldId id="256" r:id="rId7"/>
    <p:sldId id="800" r:id="rId8"/>
    <p:sldId id="817" r:id="rId9"/>
    <p:sldId id="285" r:id="rId10"/>
    <p:sldId id="6838" r:id="rId11"/>
    <p:sldId id="278" r:id="rId12"/>
    <p:sldId id="6839" r:id="rId13"/>
    <p:sldId id="808" r:id="rId14"/>
    <p:sldId id="6833" r:id="rId15"/>
    <p:sldId id="6823" r:id="rId16"/>
    <p:sldId id="6832" r:id="rId17"/>
    <p:sldId id="6843" r:id="rId18"/>
    <p:sldId id="809" r:id="rId19"/>
    <p:sldId id="6799" r:id="rId20"/>
    <p:sldId id="6844" r:id="rId21"/>
    <p:sldId id="6845" r:id="rId22"/>
    <p:sldId id="6840" r:id="rId23"/>
    <p:sldId id="6841" r:id="rId24"/>
    <p:sldId id="283"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iellin, David" initials="" lastIdx="19" clrIdx="0"/>
  <p:cmAuthor id="1" name="David Fiellin" initials="DF" lastIdx="66" clrIdx="1">
    <p:extLst>
      <p:ext uri="{19B8F6BF-5375-455C-9EA6-DF929625EA0E}">
        <p15:presenceInfo xmlns:p15="http://schemas.microsoft.com/office/powerpoint/2012/main" userId="David Fiellin" providerId="None"/>
      </p:ext>
    </p:extLst>
  </p:cmAuthor>
  <p:cmAuthor id="2" name="Martel, Shara" initials="MS" lastIdx="1" clrIdx="2">
    <p:extLst>
      <p:ext uri="{19B8F6BF-5375-455C-9EA6-DF929625EA0E}">
        <p15:presenceInfo xmlns:p15="http://schemas.microsoft.com/office/powerpoint/2012/main" userId="S::shara.martel@yale.edu::77968706-a4ae-49a1-a5e1-104e0eb06f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399"/>
    <a:srgbClr val="1D2C72"/>
    <a:srgbClr val="FFFFCC"/>
    <a:srgbClr val="FF8021"/>
    <a:srgbClr val="00A44A"/>
    <a:srgbClr val="003399"/>
    <a:srgbClr val="2A3B72"/>
    <a:srgbClr val="0000B8"/>
    <a:srgbClr val="00B050"/>
    <a:srgbClr val="AFA4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3" autoAdjust="0"/>
    <p:restoredTop sz="96015" autoAdjust="0"/>
  </p:normalViewPr>
  <p:slideViewPr>
    <p:cSldViewPr snapToGrid="0">
      <p:cViewPr varScale="1">
        <p:scale>
          <a:sx n="77" d="100"/>
          <a:sy n="77" d="100"/>
        </p:scale>
        <p:origin x="296" y="84"/>
      </p:cViewPr>
      <p:guideLst>
        <p:guide orient="horz" pos="2160"/>
        <p:guide pos="3840"/>
      </p:guideLst>
    </p:cSldViewPr>
  </p:slideViewPr>
  <p:notesTextViewPr>
    <p:cViewPr>
      <p:scale>
        <a:sx n="1" d="1"/>
        <a:sy n="1" d="1"/>
      </p:scale>
      <p:origin x="0" y="0"/>
    </p:cViewPr>
  </p:notesTextViewPr>
  <p:sorterViewPr>
    <p:cViewPr>
      <p:scale>
        <a:sx n="120" d="100"/>
        <a:sy n="120" d="100"/>
      </p:scale>
      <p:origin x="0" y="-32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med1\home\728011\EmergMed\Martel\0069\0069%20Data%20for%20Nora%20talk%20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oleObject" Target="../embeddings/oleObject2.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shm26\AppData\Local\Microsoft\Windows\INetCache\Content.Outlook\6CL61DUE\Outcomes%200069%20Nov%202021.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4368631055949"/>
          <c:y val="8.1941978725119199E-2"/>
          <c:w val="0.77574321959755033"/>
          <c:h val="0.78900009230092205"/>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00A44A"/>
              </a:solidFill>
              <a:ln>
                <a:noFill/>
              </a:ln>
              <a:effectLst/>
            </c:spPr>
            <c:extLst>
              <c:ext xmlns:c16="http://schemas.microsoft.com/office/drawing/2014/chart" uri="{C3380CC4-5D6E-409C-BE32-E72D297353CC}">
                <c16:uniqueId val="{00000001-80ED-4629-A7DE-62B09C9C9DB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Sheet1!$C$17:$D$17</c:f>
              <c:strCache>
                <c:ptCount val="2"/>
                <c:pt idx="0">
                  <c:v>Baseline Evaluation Period</c:v>
                </c:pt>
                <c:pt idx="1">
                  <c:v>IF Evaluation Period</c:v>
                </c:pt>
              </c:strCache>
            </c:strRef>
          </c:cat>
          <c:val>
            <c:numRef>
              <c:f>Sheet1!$C$18:$D$18</c:f>
              <c:numCache>
                <c:formatCode>General</c:formatCode>
                <c:ptCount val="2"/>
                <c:pt idx="0">
                  <c:v>259</c:v>
                </c:pt>
                <c:pt idx="1">
                  <c:v>1256</c:v>
                </c:pt>
              </c:numCache>
            </c:numRef>
          </c:val>
          <c:extLst>
            <c:ext xmlns:c16="http://schemas.microsoft.com/office/drawing/2014/chart" uri="{C3380CC4-5D6E-409C-BE32-E72D297353CC}">
              <c16:uniqueId val="{00000000-91B4-469D-8E45-01EE62AEA16D}"/>
            </c:ext>
          </c:extLst>
        </c:ser>
        <c:dLbls>
          <c:dLblPos val="outEnd"/>
          <c:showLegendKey val="0"/>
          <c:showVal val="1"/>
          <c:showCatName val="0"/>
          <c:showSerName val="0"/>
          <c:showPercent val="0"/>
          <c:showBubbleSize val="0"/>
        </c:dLbls>
        <c:gapWidth val="219"/>
        <c:overlap val="-27"/>
        <c:axId val="299971832"/>
        <c:axId val="299968880"/>
      </c:barChart>
      <c:catAx>
        <c:axId val="299971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299968880"/>
        <c:crosses val="autoZero"/>
        <c:auto val="1"/>
        <c:lblAlgn val="ctr"/>
        <c:lblOffset val="100"/>
        <c:noMultiLvlLbl val="0"/>
      </c:catAx>
      <c:valAx>
        <c:axId val="299968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1" dirty="0">
                    <a:solidFill>
                      <a:schemeClr val="tx1"/>
                    </a:solidFill>
                  </a:rPr>
                  <a:t>Number of ED Visits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99971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24136769750718"/>
          <c:y val="5.3614084125410896E-2"/>
          <c:w val="0.82980654745256222"/>
          <c:h val="0.79797533242624974"/>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00A44A"/>
              </a:solidFill>
              <a:ln>
                <a:noFill/>
              </a:ln>
              <a:effectLst/>
            </c:spPr>
            <c:extLst>
              <c:ext xmlns:c16="http://schemas.microsoft.com/office/drawing/2014/chart" uri="{C3380CC4-5D6E-409C-BE32-E72D297353CC}">
                <c16:uniqueId val="{00000001-EF5A-4688-83AF-9B16EFE2E05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PowerPoint]Sheet1'!$C$36:$D$36</c:f>
              <c:strCache>
                <c:ptCount val="2"/>
                <c:pt idx="0">
                  <c:v>Baseline Evaluation Period</c:v>
                </c:pt>
                <c:pt idx="1">
                  <c:v>IF Evaluation Period</c:v>
                </c:pt>
              </c:strCache>
            </c:strRef>
          </c:cat>
          <c:val>
            <c:numRef>
              <c:f>'[Chart in Microsoft PowerPoint]Sheet1'!$C$37:$D$37</c:f>
              <c:numCache>
                <c:formatCode>General</c:formatCode>
                <c:ptCount val="2"/>
                <c:pt idx="0">
                  <c:v>162</c:v>
                </c:pt>
                <c:pt idx="1">
                  <c:v>449</c:v>
                </c:pt>
              </c:numCache>
            </c:numRef>
          </c:val>
          <c:extLst>
            <c:ext xmlns:c16="http://schemas.microsoft.com/office/drawing/2014/chart" uri="{C3380CC4-5D6E-409C-BE32-E72D297353CC}">
              <c16:uniqueId val="{00000000-EF5A-4688-83AF-9B16EFE2E05F}"/>
            </c:ext>
          </c:extLst>
        </c:ser>
        <c:dLbls>
          <c:showLegendKey val="0"/>
          <c:showVal val="0"/>
          <c:showCatName val="0"/>
          <c:showSerName val="0"/>
          <c:showPercent val="0"/>
          <c:showBubbleSize val="0"/>
        </c:dLbls>
        <c:gapWidth val="219"/>
        <c:overlap val="-27"/>
        <c:axId val="1013256335"/>
        <c:axId val="1013251343"/>
      </c:barChart>
      <c:catAx>
        <c:axId val="1013256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1013251343"/>
        <c:crosses val="autoZero"/>
        <c:auto val="1"/>
        <c:lblAlgn val="ctr"/>
        <c:lblOffset val="100"/>
        <c:noMultiLvlLbl val="0"/>
      </c:catAx>
      <c:valAx>
        <c:axId val="10132513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1" dirty="0">
                    <a:solidFill>
                      <a:schemeClr val="tx1"/>
                    </a:solidFill>
                  </a:rPr>
                  <a:t>Number of Clinicians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132563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3240873276497"/>
          <c:y val="7.0570449424590592E-2"/>
          <c:w val="0.85467594832891147"/>
          <c:h val="0.7855429446712936"/>
        </c:manualLayout>
      </c:layout>
      <c:barChart>
        <c:barDir val="col"/>
        <c:grouping val="clustered"/>
        <c:varyColors val="0"/>
        <c:ser>
          <c:idx val="0"/>
          <c:order val="0"/>
          <c:tx>
            <c:strRef>
              <c:f>Sheet1!$B$24</c:f>
              <c:strCache>
                <c:ptCount val="1"/>
                <c:pt idx="0">
                  <c:v>Dispensed</c:v>
                </c:pt>
              </c:strCache>
            </c:strRef>
          </c:tx>
          <c:spPr>
            <a:solidFill>
              <a:schemeClr val="accent1"/>
            </a:solidFill>
            <a:ln>
              <a:noFill/>
            </a:ln>
            <a:effectLst/>
          </c:spPr>
          <c:invertIfNegative val="0"/>
          <c:dPt>
            <c:idx val="1"/>
            <c:invertIfNegative val="0"/>
            <c:bubble3D val="0"/>
            <c:spPr>
              <a:solidFill>
                <a:srgbClr val="00A44A"/>
              </a:solidFill>
              <a:ln>
                <a:noFill/>
              </a:ln>
              <a:effectLst/>
            </c:spPr>
            <c:extLst>
              <c:ext xmlns:c16="http://schemas.microsoft.com/office/drawing/2014/chart" uri="{C3380CC4-5D6E-409C-BE32-E72D297353CC}">
                <c16:uniqueId val="{00000001-0DC9-42B3-89C9-961694C21CF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Sheet1!$C$23:$D$23</c:f>
              <c:strCache>
                <c:ptCount val="2"/>
                <c:pt idx="0">
                  <c:v>Baseline Evaluation Period</c:v>
                </c:pt>
                <c:pt idx="1">
                  <c:v>IF Evaluation Period</c:v>
                </c:pt>
              </c:strCache>
            </c:strRef>
          </c:cat>
          <c:val>
            <c:numRef>
              <c:f>Sheet1!$C$24:$D$24</c:f>
              <c:numCache>
                <c:formatCode>General</c:formatCode>
                <c:ptCount val="2"/>
                <c:pt idx="0">
                  <c:v>535</c:v>
                </c:pt>
                <c:pt idx="1">
                  <c:v>1091</c:v>
                </c:pt>
              </c:numCache>
            </c:numRef>
          </c:val>
          <c:extLst>
            <c:ext xmlns:c16="http://schemas.microsoft.com/office/drawing/2014/chart" uri="{C3380CC4-5D6E-409C-BE32-E72D297353CC}">
              <c16:uniqueId val="{00000002-0DC9-42B3-89C9-961694C21CF0}"/>
            </c:ext>
          </c:extLst>
        </c:ser>
        <c:dLbls>
          <c:dLblPos val="outEnd"/>
          <c:showLegendKey val="0"/>
          <c:showVal val="1"/>
          <c:showCatName val="0"/>
          <c:showSerName val="0"/>
          <c:showPercent val="0"/>
          <c:showBubbleSize val="0"/>
        </c:dLbls>
        <c:gapWidth val="219"/>
        <c:overlap val="-27"/>
        <c:axId val="431324520"/>
        <c:axId val="431323864"/>
      </c:barChart>
      <c:catAx>
        <c:axId val="431324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431323864"/>
        <c:crosses val="autoZero"/>
        <c:auto val="1"/>
        <c:lblAlgn val="ctr"/>
        <c:lblOffset val="100"/>
        <c:noMultiLvlLbl val="0"/>
      </c:catAx>
      <c:valAx>
        <c:axId val="431323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solidFill>
                      <a:schemeClr val="tx1"/>
                    </a:solidFill>
                  </a:rPr>
                  <a:t>Number of ED Visits</a:t>
                </a:r>
              </a:p>
            </c:rich>
          </c:tx>
          <c:layout>
            <c:manualLayout>
              <c:xMode val="edge"/>
              <c:yMode val="edge"/>
              <c:x val="2.9241821175818673E-2"/>
              <c:y val="0.248250375986197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31324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47693295628183"/>
          <c:y val="7.773201909779584E-2"/>
          <c:w val="0.811200952084564"/>
          <c:h val="0.82902996500437443"/>
        </c:manualLayout>
      </c:layout>
      <c:barChart>
        <c:barDir val="col"/>
        <c:grouping val="clustered"/>
        <c:varyColors val="0"/>
        <c:ser>
          <c:idx val="0"/>
          <c:order val="0"/>
          <c:tx>
            <c:strRef>
              <c:f>Sheet1!$C$28</c:f>
              <c:strCache>
                <c:ptCount val="1"/>
                <c:pt idx="0">
                  <c:v>Baseline Evaluation Period</c:v>
                </c:pt>
              </c:strCache>
            </c:strRef>
          </c:tx>
          <c:spPr>
            <a:solidFill>
              <a:srgbClr val="200399"/>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7735-4E1F-990B-BB6892E21DFB}"/>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7735-4E1F-990B-BB6892E21DF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Sheet1!$B$29:$B$30</c:f>
              <c:strCache>
                <c:ptCount val="2"/>
                <c:pt idx="0">
                  <c:v>Physicians </c:v>
                </c:pt>
                <c:pt idx="1">
                  <c:v>PAs/APRNs</c:v>
                </c:pt>
              </c:strCache>
            </c:strRef>
          </c:cat>
          <c:val>
            <c:numRef>
              <c:f>Sheet1!$C$29:$C$30</c:f>
              <c:numCache>
                <c:formatCode>General</c:formatCode>
                <c:ptCount val="2"/>
                <c:pt idx="0">
                  <c:v>10</c:v>
                </c:pt>
                <c:pt idx="1">
                  <c:v>1</c:v>
                </c:pt>
              </c:numCache>
            </c:numRef>
          </c:val>
          <c:extLst>
            <c:ext xmlns:c16="http://schemas.microsoft.com/office/drawing/2014/chart" uri="{C3380CC4-5D6E-409C-BE32-E72D297353CC}">
              <c16:uniqueId val="{00000000-7735-4E1F-990B-BB6892E21DFB}"/>
            </c:ext>
          </c:extLst>
        </c:ser>
        <c:ser>
          <c:idx val="1"/>
          <c:order val="1"/>
          <c:tx>
            <c:strRef>
              <c:f>Sheet1!$D$28</c:f>
              <c:strCache>
                <c:ptCount val="1"/>
                <c:pt idx="0">
                  <c:v>IF Evaluation</c:v>
                </c:pt>
              </c:strCache>
            </c:strRef>
          </c:tx>
          <c:spPr>
            <a:solidFill>
              <a:srgbClr val="00B050"/>
            </a:solidFill>
            <a:ln>
              <a:no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35-4E1F-990B-BB6892E21DF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Sheet1!$B$29:$B$30</c:f>
              <c:strCache>
                <c:ptCount val="2"/>
                <c:pt idx="0">
                  <c:v>Physicians </c:v>
                </c:pt>
                <c:pt idx="1">
                  <c:v>PAs/APRNs</c:v>
                </c:pt>
              </c:strCache>
            </c:strRef>
          </c:cat>
          <c:val>
            <c:numRef>
              <c:f>Sheet1!$D$29:$D$30</c:f>
              <c:numCache>
                <c:formatCode>General</c:formatCode>
                <c:ptCount val="2"/>
                <c:pt idx="0">
                  <c:v>161</c:v>
                </c:pt>
                <c:pt idx="1">
                  <c:v>35</c:v>
                </c:pt>
              </c:numCache>
            </c:numRef>
          </c:val>
          <c:extLst>
            <c:ext xmlns:c16="http://schemas.microsoft.com/office/drawing/2014/chart" uri="{C3380CC4-5D6E-409C-BE32-E72D297353CC}">
              <c16:uniqueId val="{00000001-7735-4E1F-990B-BB6892E21DFB}"/>
            </c:ext>
          </c:extLst>
        </c:ser>
        <c:dLbls>
          <c:showLegendKey val="0"/>
          <c:showVal val="0"/>
          <c:showCatName val="0"/>
          <c:showSerName val="0"/>
          <c:showPercent val="0"/>
          <c:showBubbleSize val="0"/>
        </c:dLbls>
        <c:gapWidth val="121"/>
        <c:overlap val="-7"/>
        <c:axId val="1151166415"/>
        <c:axId val="1151158927"/>
      </c:barChart>
      <c:catAx>
        <c:axId val="1151166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j-lt"/>
                <a:ea typeface="+mn-ea"/>
                <a:cs typeface="+mn-cs"/>
              </a:defRPr>
            </a:pPr>
            <a:endParaRPr lang="en-US"/>
          </a:p>
        </c:txPr>
        <c:crossAx val="1151158927"/>
        <c:crosses val="autoZero"/>
        <c:auto val="1"/>
        <c:lblAlgn val="ctr"/>
        <c:lblOffset val="100"/>
        <c:noMultiLvlLbl val="0"/>
      </c:catAx>
      <c:valAx>
        <c:axId val="1151158927"/>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solidFill>
                      <a:schemeClr val="tx1"/>
                    </a:solidFill>
                  </a:rPr>
                  <a:t>Number of ED Clinicians</a:t>
                </a:r>
              </a:p>
            </c:rich>
          </c:tx>
          <c:layout>
            <c:manualLayout>
              <c:xMode val="edge"/>
              <c:yMode val="edge"/>
              <c:x val="3.0539543422911177E-2"/>
              <c:y val="0.2117873876724341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1151166415"/>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119207828360285E-2"/>
          <c:y val="0.10108200526402451"/>
          <c:w val="0.90053858561751476"/>
          <c:h val="0.77904180029439141"/>
        </c:manualLayout>
      </c:layout>
      <c:barChart>
        <c:barDir val="col"/>
        <c:grouping val="clustered"/>
        <c:varyColors val="0"/>
        <c:ser>
          <c:idx val="0"/>
          <c:order val="0"/>
          <c:tx>
            <c:strRef>
              <c:f>Sheet1!$H$3</c:f>
              <c:strCache>
                <c:ptCount val="1"/>
                <c:pt idx="0">
                  <c:v>Baseline</c:v>
                </c:pt>
              </c:strCache>
            </c:strRef>
          </c:tx>
          <c:spPr>
            <a:solidFill>
              <a:schemeClr val="accent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23C1-41E1-8B49-B2B5B095FE3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Sheet1!$I$2:$M$2</c:f>
              <c:strCache>
                <c:ptCount val="5"/>
                <c:pt idx="0">
                  <c:v>All sites</c:v>
                </c:pt>
                <c:pt idx="1">
                  <c:v>A</c:v>
                </c:pt>
                <c:pt idx="2">
                  <c:v>B</c:v>
                </c:pt>
                <c:pt idx="3">
                  <c:v>C</c:v>
                </c:pt>
                <c:pt idx="4">
                  <c:v>D</c:v>
                </c:pt>
              </c:strCache>
            </c:strRef>
          </c:cat>
          <c:val>
            <c:numRef>
              <c:f>Sheet1!$I$3:$M$3</c:f>
              <c:numCache>
                <c:formatCode>0%</c:formatCode>
                <c:ptCount val="5"/>
                <c:pt idx="0" formatCode="0.00%">
                  <c:v>5.0000000000000001E-3</c:v>
                </c:pt>
                <c:pt idx="1">
                  <c:v>0.01</c:v>
                </c:pt>
                <c:pt idx="2">
                  <c:v>0</c:v>
                </c:pt>
                <c:pt idx="3">
                  <c:v>0</c:v>
                </c:pt>
                <c:pt idx="4">
                  <c:v>0.01</c:v>
                </c:pt>
              </c:numCache>
            </c:numRef>
          </c:val>
          <c:extLst>
            <c:ext xmlns:c16="http://schemas.microsoft.com/office/drawing/2014/chart" uri="{C3380CC4-5D6E-409C-BE32-E72D297353CC}">
              <c16:uniqueId val="{00000002-23C1-41E1-8B49-B2B5B095FE32}"/>
            </c:ext>
          </c:extLst>
        </c:ser>
        <c:ser>
          <c:idx val="1"/>
          <c:order val="1"/>
          <c:tx>
            <c:strRef>
              <c:f>Sheet1!$H$4</c:f>
              <c:strCache>
                <c:ptCount val="1"/>
                <c:pt idx="0">
                  <c:v>IF evaluation</c:v>
                </c:pt>
              </c:strCache>
            </c:strRef>
          </c:tx>
          <c:spPr>
            <a:solidFill>
              <a:schemeClr val="accent2"/>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4-23C1-41E1-8B49-B2B5B095FE32}"/>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Sheet1!$I$2:$M$2</c:f>
              <c:strCache>
                <c:ptCount val="5"/>
                <c:pt idx="0">
                  <c:v>All sites</c:v>
                </c:pt>
                <c:pt idx="1">
                  <c:v>A</c:v>
                </c:pt>
                <c:pt idx="2">
                  <c:v>B</c:v>
                </c:pt>
                <c:pt idx="3">
                  <c:v>C</c:v>
                </c:pt>
                <c:pt idx="4">
                  <c:v>D</c:v>
                </c:pt>
              </c:strCache>
            </c:strRef>
          </c:cat>
          <c:val>
            <c:numRef>
              <c:f>Sheet1!$I$4:$M$4</c:f>
              <c:numCache>
                <c:formatCode>0%</c:formatCode>
                <c:ptCount val="5"/>
                <c:pt idx="0" formatCode="0.00%">
                  <c:v>0.14499999999999999</c:v>
                </c:pt>
                <c:pt idx="1">
                  <c:v>7.0000000000000007E-2</c:v>
                </c:pt>
                <c:pt idx="2">
                  <c:v>0</c:v>
                </c:pt>
                <c:pt idx="3">
                  <c:v>0.11</c:v>
                </c:pt>
                <c:pt idx="4">
                  <c:v>0.33</c:v>
                </c:pt>
              </c:numCache>
            </c:numRef>
          </c:val>
          <c:extLst>
            <c:ext xmlns:c16="http://schemas.microsoft.com/office/drawing/2014/chart" uri="{C3380CC4-5D6E-409C-BE32-E72D297353CC}">
              <c16:uniqueId val="{00000005-23C1-41E1-8B49-B2B5B095FE32}"/>
            </c:ext>
          </c:extLst>
        </c:ser>
        <c:dLbls>
          <c:showLegendKey val="0"/>
          <c:showVal val="0"/>
          <c:showCatName val="0"/>
          <c:showSerName val="0"/>
          <c:showPercent val="0"/>
          <c:showBubbleSize val="0"/>
        </c:dLbls>
        <c:gapWidth val="219"/>
        <c:overlap val="-27"/>
        <c:axId val="638037264"/>
        <c:axId val="638031360"/>
      </c:barChart>
      <c:catAx>
        <c:axId val="63803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8031360"/>
        <c:crosses val="autoZero"/>
        <c:auto val="1"/>
        <c:lblAlgn val="ctr"/>
        <c:lblOffset val="100"/>
        <c:noMultiLvlLbl val="0"/>
      </c:catAx>
      <c:valAx>
        <c:axId val="638031360"/>
        <c:scaling>
          <c:orientation val="minMax"/>
          <c:max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400">
                    <a:solidFill>
                      <a:sysClr val="windowText" lastClr="000000"/>
                    </a:solidFill>
                    <a:latin typeface="Arial" panose="020B0604020202020204" pitchFamily="34" charset="0"/>
                    <a:cs typeface="Arial" panose="020B0604020202020204" pitchFamily="34" charset="0"/>
                  </a:rPr>
                  <a:t>Received ED-initiatied buprenorphine for OUD</a:t>
                </a:r>
              </a:p>
            </c:rich>
          </c:tx>
          <c:layout>
            <c:manualLayout>
              <c:xMode val="edge"/>
              <c:yMode val="edge"/>
              <c:x val="1.0536439933069703E-3"/>
              <c:y val="0.2314328556644807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38037264"/>
        <c:crosses val="autoZero"/>
        <c:crossBetween val="between"/>
      </c:valAx>
      <c:spPr>
        <a:noFill/>
        <a:ln>
          <a:noFill/>
        </a:ln>
        <a:effectLst/>
      </c:spPr>
    </c:plotArea>
    <c:legend>
      <c:legendPos val="b"/>
      <c:layout>
        <c:manualLayout>
          <c:xMode val="edge"/>
          <c:yMode val="edge"/>
          <c:x val="0.53500072463904502"/>
          <c:y val="0.93783307441018504"/>
          <c:w val="0.26812475074358672"/>
          <c:h val="6.074556555160626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23088678410618"/>
          <c:y val="0.12121346746871903"/>
          <c:w val="0.85574450274881175"/>
          <c:h val="0.74525521663151195"/>
        </c:manualLayout>
      </c:layout>
      <c:barChart>
        <c:barDir val="col"/>
        <c:grouping val="clustered"/>
        <c:varyColors val="0"/>
        <c:ser>
          <c:idx val="0"/>
          <c:order val="0"/>
          <c:tx>
            <c:strRef>
              <c:f>Sheet1!$H$9</c:f>
              <c:strCache>
                <c:ptCount val="1"/>
                <c:pt idx="0">
                  <c:v>Baseline</c:v>
                </c:pt>
              </c:strCache>
            </c:strRef>
          </c:tx>
          <c:spPr>
            <a:solidFill>
              <a:schemeClr val="accent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CCD1-43A3-BA9E-2E162029962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Sheet1!$I$8:$M$8</c:f>
              <c:strCache>
                <c:ptCount val="5"/>
                <c:pt idx="0">
                  <c:v>All sites</c:v>
                </c:pt>
                <c:pt idx="1">
                  <c:v>A</c:v>
                </c:pt>
                <c:pt idx="2">
                  <c:v>B</c:v>
                </c:pt>
                <c:pt idx="3">
                  <c:v>C</c:v>
                </c:pt>
                <c:pt idx="4">
                  <c:v>D</c:v>
                </c:pt>
              </c:strCache>
            </c:strRef>
          </c:cat>
          <c:val>
            <c:numRef>
              <c:f>Sheet1!$I$9:$M$9</c:f>
              <c:numCache>
                <c:formatCode>0%</c:formatCode>
                <c:ptCount val="5"/>
                <c:pt idx="0" formatCode="0.00%">
                  <c:v>0.10199999999999999</c:v>
                </c:pt>
                <c:pt idx="1">
                  <c:v>0.15</c:v>
                </c:pt>
                <c:pt idx="2">
                  <c:v>0.17</c:v>
                </c:pt>
                <c:pt idx="3">
                  <c:v>0.04</c:v>
                </c:pt>
                <c:pt idx="4">
                  <c:v>0.09</c:v>
                </c:pt>
              </c:numCache>
            </c:numRef>
          </c:val>
          <c:extLst>
            <c:ext xmlns:c16="http://schemas.microsoft.com/office/drawing/2014/chart" uri="{C3380CC4-5D6E-409C-BE32-E72D297353CC}">
              <c16:uniqueId val="{00000002-CCD1-43A3-BA9E-2E1620299623}"/>
            </c:ext>
          </c:extLst>
        </c:ser>
        <c:ser>
          <c:idx val="1"/>
          <c:order val="1"/>
          <c:tx>
            <c:strRef>
              <c:f>Sheet1!$H$10</c:f>
              <c:strCache>
                <c:ptCount val="1"/>
                <c:pt idx="0">
                  <c:v>IF evaluation</c:v>
                </c:pt>
              </c:strCache>
            </c:strRef>
          </c:tx>
          <c:spPr>
            <a:solidFill>
              <a:schemeClr val="accent2"/>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4-CCD1-43A3-BA9E-2E162029962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Sheet1!$I$8:$M$8</c:f>
              <c:strCache>
                <c:ptCount val="5"/>
                <c:pt idx="0">
                  <c:v>All sites</c:v>
                </c:pt>
                <c:pt idx="1">
                  <c:v>A</c:v>
                </c:pt>
                <c:pt idx="2">
                  <c:v>B</c:v>
                </c:pt>
                <c:pt idx="3">
                  <c:v>C</c:v>
                </c:pt>
                <c:pt idx="4">
                  <c:v>D</c:v>
                </c:pt>
              </c:strCache>
            </c:strRef>
          </c:cat>
          <c:val>
            <c:numRef>
              <c:f>Sheet1!$I$10:$M$10</c:f>
              <c:numCache>
                <c:formatCode>0%</c:formatCode>
                <c:ptCount val="5"/>
                <c:pt idx="0" formatCode="0.00%">
                  <c:v>0.16300000000000001</c:v>
                </c:pt>
                <c:pt idx="1">
                  <c:v>0.22</c:v>
                </c:pt>
                <c:pt idx="2">
                  <c:v>0.06</c:v>
                </c:pt>
                <c:pt idx="3">
                  <c:v>0.16</c:v>
                </c:pt>
                <c:pt idx="4">
                  <c:v>0.17</c:v>
                </c:pt>
              </c:numCache>
            </c:numRef>
          </c:val>
          <c:extLst>
            <c:ext xmlns:c16="http://schemas.microsoft.com/office/drawing/2014/chart" uri="{C3380CC4-5D6E-409C-BE32-E72D297353CC}">
              <c16:uniqueId val="{00000005-CCD1-43A3-BA9E-2E1620299623}"/>
            </c:ext>
          </c:extLst>
        </c:ser>
        <c:dLbls>
          <c:showLegendKey val="0"/>
          <c:showVal val="0"/>
          <c:showCatName val="0"/>
          <c:showSerName val="0"/>
          <c:showPercent val="0"/>
          <c:showBubbleSize val="0"/>
        </c:dLbls>
        <c:gapWidth val="219"/>
        <c:overlap val="-27"/>
        <c:axId val="639651584"/>
        <c:axId val="639652240"/>
      </c:barChart>
      <c:catAx>
        <c:axId val="63965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9652240"/>
        <c:crosses val="autoZero"/>
        <c:auto val="1"/>
        <c:lblAlgn val="ctr"/>
        <c:lblOffset val="100"/>
        <c:noMultiLvlLbl val="0"/>
      </c:catAx>
      <c:valAx>
        <c:axId val="639652240"/>
        <c:scaling>
          <c:orientation val="minMax"/>
          <c:max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400" dirty="0">
                    <a:solidFill>
                      <a:sysClr val="windowText" lastClr="000000"/>
                    </a:solidFill>
                    <a:latin typeface="Arial" panose="020B0604020202020204" pitchFamily="34" charset="0"/>
                    <a:cs typeface="Arial" panose="020B0604020202020204" pitchFamily="34" charset="0"/>
                  </a:rPr>
                  <a:t>In OUD Tx on day 30</a:t>
                </a:r>
                <a:r>
                  <a:rPr lang="en-US" sz="1400" baseline="0" dirty="0">
                    <a:solidFill>
                      <a:sysClr val="windowText" lastClr="000000"/>
                    </a:solidFill>
                    <a:latin typeface="Arial" panose="020B0604020202020204" pitchFamily="34" charset="0"/>
                    <a:cs typeface="Arial" panose="020B0604020202020204" pitchFamily="34" charset="0"/>
                  </a:rPr>
                  <a:t> post enrollment</a:t>
                </a:r>
                <a:endParaRPr lang="en-US" sz="1400" dirty="0">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39651584"/>
        <c:crosses val="autoZero"/>
        <c:crossBetween val="between"/>
      </c:valAx>
      <c:spPr>
        <a:noFill/>
        <a:ln>
          <a:noFill/>
        </a:ln>
        <a:effectLst/>
      </c:spPr>
    </c:plotArea>
    <c:legend>
      <c:legendPos val="b"/>
      <c:layout>
        <c:manualLayout>
          <c:xMode val="edge"/>
          <c:yMode val="edge"/>
          <c:x val="0.53935251765626735"/>
          <c:y val="0.91609129544267487"/>
          <c:w val="0.32424475065616798"/>
          <c:h val="5.779150037752130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40412808638563"/>
          <c:y val="2.4074129675461058E-2"/>
          <c:w val="0.81493244578125945"/>
          <c:h val="0.8670697131778623"/>
        </c:manualLayout>
      </c:layout>
      <c:barChart>
        <c:barDir val="col"/>
        <c:grouping val="stacked"/>
        <c:varyColors val="0"/>
        <c:ser>
          <c:idx val="0"/>
          <c:order val="0"/>
          <c:tx>
            <c:strRef>
              <c:f>Sheet1!$A$19</c:f>
              <c:strCache>
                <c:ptCount val="1"/>
                <c:pt idx="0">
                  <c:v>No ED-initiated Bup</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Georgia" panose="020405020504050203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Sheet1!$B$18:$C$18</c:f>
              <c:strCache>
                <c:ptCount val="2"/>
                <c:pt idx="0">
                  <c:v>Baseline Evaluation Period</c:v>
                </c:pt>
                <c:pt idx="1">
                  <c:v>IF Evaluation Period</c:v>
                </c:pt>
              </c:strCache>
            </c:strRef>
          </c:cat>
          <c:val>
            <c:numRef>
              <c:f>Sheet1!$B$19:$C$19</c:f>
              <c:numCache>
                <c:formatCode>0</c:formatCode>
                <c:ptCount val="2"/>
                <c:pt idx="0">
                  <c:v>39</c:v>
                </c:pt>
                <c:pt idx="1">
                  <c:v>40</c:v>
                </c:pt>
              </c:numCache>
            </c:numRef>
          </c:val>
          <c:extLst>
            <c:ext xmlns:c16="http://schemas.microsoft.com/office/drawing/2014/chart" uri="{C3380CC4-5D6E-409C-BE32-E72D297353CC}">
              <c16:uniqueId val="{00000000-D171-4D5C-B38B-FB3851167BD4}"/>
            </c:ext>
          </c:extLst>
        </c:ser>
        <c:ser>
          <c:idx val="1"/>
          <c:order val="1"/>
          <c:tx>
            <c:strRef>
              <c:f>Sheet1!$A$20</c:f>
              <c:strCache>
                <c:ptCount val="1"/>
                <c:pt idx="0">
                  <c:v>ED-initiated Bup</c:v>
                </c:pt>
              </c:strCache>
            </c:strRef>
          </c:tx>
          <c:spPr>
            <a:solidFill>
              <a:srgbClr val="00A44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Georgia" panose="020405020504050203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Sheet1!$B$18:$C$18</c:f>
              <c:strCache>
                <c:ptCount val="2"/>
                <c:pt idx="0">
                  <c:v>Baseline Evaluation Period</c:v>
                </c:pt>
                <c:pt idx="1">
                  <c:v>IF Evaluation Period</c:v>
                </c:pt>
              </c:strCache>
            </c:strRef>
          </c:cat>
          <c:val>
            <c:numRef>
              <c:f>Sheet1!$B$20:$C$20</c:f>
              <c:numCache>
                <c:formatCode>General</c:formatCode>
                <c:ptCount val="2"/>
                <c:pt idx="0">
                  <c:v>1</c:v>
                </c:pt>
                <c:pt idx="1">
                  <c:v>19</c:v>
                </c:pt>
              </c:numCache>
            </c:numRef>
          </c:val>
          <c:extLst>
            <c:ext xmlns:c16="http://schemas.microsoft.com/office/drawing/2014/chart" uri="{C3380CC4-5D6E-409C-BE32-E72D297353CC}">
              <c16:uniqueId val="{00000001-D171-4D5C-B38B-FB3851167BD4}"/>
            </c:ext>
          </c:extLst>
        </c:ser>
        <c:dLbls>
          <c:dLblPos val="ctr"/>
          <c:showLegendKey val="0"/>
          <c:showVal val="1"/>
          <c:showCatName val="0"/>
          <c:showSerName val="0"/>
          <c:showPercent val="0"/>
          <c:showBubbleSize val="0"/>
        </c:dLbls>
        <c:gapWidth val="150"/>
        <c:overlap val="100"/>
        <c:axId val="646632552"/>
        <c:axId val="646633208"/>
      </c:barChart>
      <c:catAx>
        <c:axId val="6466325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eorgia" panose="02040502050405020303" pitchFamily="18" charset="0"/>
                <a:ea typeface="+mn-ea"/>
                <a:cs typeface="+mn-cs"/>
              </a:defRPr>
            </a:pPr>
            <a:endParaRPr lang="en-US"/>
          </a:p>
        </c:txPr>
        <c:crossAx val="646633208"/>
        <c:crosses val="autoZero"/>
        <c:auto val="1"/>
        <c:lblAlgn val="ctr"/>
        <c:lblOffset val="100"/>
        <c:noMultiLvlLbl val="0"/>
      </c:catAx>
      <c:valAx>
        <c:axId val="646633208"/>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Georgia" panose="02040502050405020303" pitchFamily="18" charset="0"/>
                    <a:ea typeface="+mn-ea"/>
                    <a:cs typeface="+mn-cs"/>
                  </a:defRPr>
                </a:pPr>
                <a:r>
                  <a:rPr lang="en-US" sz="1000" b="1" baseline="0" dirty="0">
                    <a:solidFill>
                      <a:schemeClr val="tx1"/>
                    </a:solidFill>
                    <a:latin typeface="Georgia" panose="02040502050405020303" pitchFamily="18" charset="0"/>
                  </a:rPr>
                  <a:t>Number of patients in OUD treatment on day 30 post enrollment</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Georgia" panose="02040502050405020303" pitchFamily="18" charset="0"/>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Georgia" panose="02040502050405020303" pitchFamily="18" charset="0"/>
                <a:ea typeface="+mn-ea"/>
                <a:cs typeface="+mn-cs"/>
              </a:defRPr>
            </a:pPr>
            <a:endParaRPr lang="en-US"/>
          </a:p>
        </c:txPr>
        <c:crossAx val="646632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0573211676873"/>
          <c:y val="0.19681819508318013"/>
          <c:w val="0.87124873289090632"/>
          <c:h val="0.65657407407407409"/>
        </c:manualLayout>
      </c:layout>
      <c:barChart>
        <c:barDir val="col"/>
        <c:grouping val="clustered"/>
        <c:varyColors val="0"/>
        <c:ser>
          <c:idx val="0"/>
          <c:order val="0"/>
          <c:tx>
            <c:strRef>
              <c:f>Sheet1!$C$11</c:f>
              <c:strCache>
                <c:ptCount val="1"/>
                <c:pt idx="0">
                  <c:v>In OUD treatment on day 30</c:v>
                </c:pt>
              </c:strCache>
            </c:strRef>
          </c:tx>
          <c:spPr>
            <a:solidFill>
              <a:schemeClr val="accent6">
                <a:lumMod val="75000"/>
              </a:schemeClr>
            </a:solidFill>
            <a:ln>
              <a:solidFill>
                <a:srgbClr val="00A44A"/>
              </a:solidFill>
            </a:ln>
            <a:effectLst/>
          </c:spPr>
          <c:invertIfNegative val="0"/>
          <c:dPt>
            <c:idx val="1"/>
            <c:invertIfNegative val="0"/>
            <c:bubble3D val="0"/>
            <c:spPr>
              <a:solidFill>
                <a:srgbClr val="00A44A"/>
              </a:solidFill>
              <a:ln>
                <a:solidFill>
                  <a:srgbClr val="00A44A"/>
                </a:solidFill>
              </a:ln>
              <a:effectLst/>
            </c:spPr>
            <c:extLst>
              <c:ext xmlns:c16="http://schemas.microsoft.com/office/drawing/2014/chart" uri="{C3380CC4-5D6E-409C-BE32-E72D297353CC}">
                <c16:uniqueId val="{00000001-A788-4EEB-8AB0-EBB27F40C468}"/>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(Sheet1!$A$12,Sheet1!$A$13)</c:f>
              <c:strCache>
                <c:ptCount val="2"/>
                <c:pt idx="0">
                  <c:v>Have not received ED-initiated Bup</c:v>
                </c:pt>
                <c:pt idx="1">
                  <c:v>Received ED-initiated Bup</c:v>
                </c:pt>
              </c:strCache>
            </c:strRef>
          </c:cat>
          <c:val>
            <c:numRef>
              <c:f>(Sheet1!$C$12,Sheet1!$C$13)</c:f>
              <c:numCache>
                <c:formatCode>0.0%</c:formatCode>
                <c:ptCount val="2"/>
                <c:pt idx="0">
                  <c:v>0.129</c:v>
                </c:pt>
                <c:pt idx="1">
                  <c:v>0.35799999999999998</c:v>
                </c:pt>
              </c:numCache>
            </c:numRef>
          </c:val>
          <c:extLst>
            <c:ext xmlns:c16="http://schemas.microsoft.com/office/drawing/2014/chart" uri="{C3380CC4-5D6E-409C-BE32-E72D297353CC}">
              <c16:uniqueId val="{00000002-A788-4EEB-8AB0-EBB27F40C468}"/>
            </c:ext>
          </c:extLst>
        </c:ser>
        <c:dLbls>
          <c:showLegendKey val="0"/>
          <c:showVal val="0"/>
          <c:showCatName val="0"/>
          <c:showSerName val="0"/>
          <c:showPercent val="0"/>
          <c:showBubbleSize val="0"/>
        </c:dLbls>
        <c:gapWidth val="219"/>
        <c:overlap val="-27"/>
        <c:axId val="735297848"/>
        <c:axId val="735298504"/>
      </c:barChart>
      <c:catAx>
        <c:axId val="735297848"/>
        <c:scaling>
          <c:orientation val="minMax"/>
        </c:scaling>
        <c:delete val="1"/>
        <c:axPos val="b"/>
        <c:numFmt formatCode="General" sourceLinked="1"/>
        <c:majorTickMark val="none"/>
        <c:minorTickMark val="none"/>
        <c:tickLblPos val="nextTo"/>
        <c:crossAx val="735298504"/>
        <c:crosses val="autoZero"/>
        <c:auto val="1"/>
        <c:lblAlgn val="ctr"/>
        <c:lblOffset val="100"/>
        <c:noMultiLvlLbl val="0"/>
      </c:catAx>
      <c:valAx>
        <c:axId val="73529850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Georgia" panose="02040502050405020303" pitchFamily="18" charset="0"/>
                    <a:ea typeface="+mn-ea"/>
                    <a:cs typeface="+mn-cs"/>
                  </a:defRPr>
                </a:pPr>
                <a:r>
                  <a:rPr lang="en-US" sz="1000" b="1" i="0" baseline="0" dirty="0">
                    <a:solidFill>
                      <a:schemeClr val="tx1"/>
                    </a:solidFill>
                    <a:effectLst/>
                    <a:latin typeface="Georgia" panose="02040502050405020303" pitchFamily="18" charset="0"/>
                  </a:rPr>
                  <a:t>Proportion of patients in OUD treatment on day 30 post enrollment</a:t>
                </a:r>
                <a:endParaRPr lang="en-US" sz="1000" b="1" baseline="0" dirty="0">
                  <a:solidFill>
                    <a:schemeClr val="tx1"/>
                  </a:solidFill>
                  <a:effectLst/>
                  <a:latin typeface="Georgia" panose="02040502050405020303" pitchFamily="18" charset="0"/>
                </a:endParaRPr>
              </a:p>
            </c:rich>
          </c:tx>
          <c:layout>
            <c:manualLayout>
              <c:xMode val="edge"/>
              <c:yMode val="edge"/>
              <c:x val="1.0320762364579886E-2"/>
              <c:y val="0.19866170212400713"/>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Georgia" panose="02040502050405020303" pitchFamily="18"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35297848"/>
        <c:crosses val="autoZero"/>
        <c:crossBetween val="between"/>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2.xml.rels><?xml version="1.0" encoding="UTF-8" standalone="yes"?>
<Relationships xmlns="http://schemas.openxmlformats.org/package/2006/relationships"><Relationship Id="rId1" Type="http://schemas.openxmlformats.org/officeDocument/2006/relationships/image" Target="../media/image26.tmp"/></Relationships>
</file>

<file path=ppt/drawings/_rels/drawing3.xml.rels><?xml version="1.0" encoding="UTF-8" standalone="yes"?>
<Relationships xmlns="http://schemas.openxmlformats.org/package/2006/relationships"><Relationship Id="rId1" Type="http://schemas.openxmlformats.org/officeDocument/2006/relationships/image" Target="../media/image26.tmp"/></Relationships>
</file>

<file path=ppt/drawings/drawing1.xml><?xml version="1.0" encoding="utf-8"?>
<c:userShapes xmlns:c="http://schemas.openxmlformats.org/drawingml/2006/chart">
  <cdr:relSizeAnchor xmlns:cdr="http://schemas.openxmlformats.org/drawingml/2006/chartDrawing">
    <cdr:from>
      <cdr:x>0.77109</cdr:x>
      <cdr:y>0.65269</cdr:y>
    </cdr:from>
    <cdr:to>
      <cdr:x>0.89402</cdr:x>
      <cdr:y>0.73518</cdr:y>
    </cdr:to>
    <cdr:sp macro="" textlink="">
      <cdr:nvSpPr>
        <cdr:cNvPr id="2" name="TextBox 1">
          <a:extLst xmlns:a="http://schemas.openxmlformats.org/drawingml/2006/main">
            <a:ext uri="{FF2B5EF4-FFF2-40B4-BE49-F238E27FC236}">
              <a16:creationId xmlns:a16="http://schemas.microsoft.com/office/drawing/2014/main" id="{DF85E3FF-CBA8-498C-90D8-72BB4B6352C0}"/>
            </a:ext>
          </a:extLst>
        </cdr:cNvPr>
        <cdr:cNvSpPr txBox="1"/>
      </cdr:nvSpPr>
      <cdr:spPr>
        <a:xfrm xmlns:a="http://schemas.openxmlformats.org/drawingml/2006/main">
          <a:off x="4104315" y="2540744"/>
          <a:ext cx="654322" cy="3211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t>35</a:t>
          </a:r>
        </a:p>
      </cdr:txBody>
    </cdr:sp>
  </cdr:relSizeAnchor>
  <cdr:relSizeAnchor xmlns:cdr="http://schemas.openxmlformats.org/drawingml/2006/chartDrawing">
    <cdr:from>
      <cdr:x>0.36369</cdr:x>
      <cdr:y>0.00754</cdr:y>
    </cdr:from>
    <cdr:to>
      <cdr:x>0.53678</cdr:x>
      <cdr:y>0.09003</cdr:y>
    </cdr:to>
    <cdr:sp macro="" textlink="">
      <cdr:nvSpPr>
        <cdr:cNvPr id="3" name="TextBox 1">
          <a:extLst xmlns:a="http://schemas.openxmlformats.org/drawingml/2006/main">
            <a:ext uri="{FF2B5EF4-FFF2-40B4-BE49-F238E27FC236}">
              <a16:creationId xmlns:a16="http://schemas.microsoft.com/office/drawing/2014/main" id="{348AACAB-02DD-49C7-A76B-15F605C19044}"/>
            </a:ext>
          </a:extLst>
        </cdr:cNvPr>
        <cdr:cNvSpPr txBox="1"/>
      </cdr:nvSpPr>
      <cdr:spPr>
        <a:xfrm xmlns:a="http://schemas.openxmlformats.org/drawingml/2006/main">
          <a:off x="2184207" y="32931"/>
          <a:ext cx="1039511" cy="3600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161</a:t>
          </a:r>
        </a:p>
      </cdr:txBody>
    </cdr:sp>
  </cdr:relSizeAnchor>
</c:userShapes>
</file>

<file path=ppt/drawings/drawing2.xml><?xml version="1.0" encoding="utf-8"?>
<c:userShapes xmlns:c="http://schemas.openxmlformats.org/drawingml/2006/chart">
  <cdr:relSizeAnchor xmlns:cdr="http://schemas.openxmlformats.org/drawingml/2006/chartDrawing">
    <cdr:from>
      <cdr:x>0.14993</cdr:x>
      <cdr:y>0.45843</cdr:y>
    </cdr:from>
    <cdr:to>
      <cdr:x>0.32936</cdr:x>
      <cdr:y>0.54156</cdr:y>
    </cdr:to>
    <cdr:sp macro="" textlink="">
      <cdr:nvSpPr>
        <cdr:cNvPr id="2" name="Text Box 1"/>
        <cdr:cNvSpPr txBox="1"/>
      </cdr:nvSpPr>
      <cdr:spPr>
        <a:xfrm xmlns:a="http://schemas.openxmlformats.org/drawingml/2006/main">
          <a:off x="1630526" y="2764705"/>
          <a:ext cx="1951407" cy="5013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latin typeface="Arial" panose="020B0604020202020204" pitchFamily="34" charset="0"/>
              <a:cs typeface="Arial" panose="020B0604020202020204" pitchFamily="34" charset="0"/>
            </a:rPr>
            <a:t>p&lt;.0001</a:t>
          </a:r>
        </a:p>
      </cdr:txBody>
    </cdr:sp>
  </cdr:relSizeAnchor>
  <cdr:relSizeAnchor xmlns:cdr="http://schemas.openxmlformats.org/drawingml/2006/chartDrawing">
    <cdr:from>
      <cdr:x>0.57816</cdr:x>
      <cdr:y>0.45843</cdr:y>
    </cdr:from>
    <cdr:to>
      <cdr:x>0.75758</cdr:x>
      <cdr:y>0.54157</cdr:y>
    </cdr:to>
    <cdr:sp macro="" textlink="">
      <cdr:nvSpPr>
        <cdr:cNvPr id="3" name="Text Box 1"/>
        <cdr:cNvSpPr txBox="1"/>
      </cdr:nvSpPr>
      <cdr:spPr>
        <a:xfrm xmlns:a="http://schemas.openxmlformats.org/drawingml/2006/main">
          <a:off x="6287870" y="2764675"/>
          <a:ext cx="1951298" cy="5013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p&lt;.0001</a:t>
          </a:r>
        </a:p>
      </cdr:txBody>
    </cdr:sp>
  </cdr:relSizeAnchor>
  <cdr:relSizeAnchor xmlns:cdr="http://schemas.openxmlformats.org/drawingml/2006/chartDrawing">
    <cdr:from>
      <cdr:x>0.08159</cdr:x>
      <cdr:y>0.94195</cdr:y>
    </cdr:from>
    <cdr:to>
      <cdr:x>0.34713</cdr:x>
      <cdr:y>0.98166</cdr:y>
    </cdr:to>
    <cdr:pic>
      <cdr:nvPicPr>
        <cdr:cNvPr id="5" name="Picture 4">
          <a:extLst xmlns:a="http://schemas.openxmlformats.org/drawingml/2006/main">
            <a:ext uri="{FF2B5EF4-FFF2-40B4-BE49-F238E27FC236}">
              <a16:creationId xmlns:a16="http://schemas.microsoft.com/office/drawing/2014/main" id="{D18F9ECD-3D83-2434-762B-EB704F2B8F66}"/>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t="20969" b="32900"/>
        <a:stretch xmlns:a="http://schemas.openxmlformats.org/drawingml/2006/main"/>
      </cdr:blipFill>
      <cdr:spPr>
        <a:xfrm xmlns:a="http://schemas.openxmlformats.org/drawingml/2006/main">
          <a:off x="887384" y="5680642"/>
          <a:ext cx="2887905" cy="239481"/>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0.16012</cdr:x>
      <cdr:y>0.37678</cdr:y>
    </cdr:from>
    <cdr:to>
      <cdr:x>0.36013</cdr:x>
      <cdr:y>0.4389</cdr:y>
    </cdr:to>
    <cdr:sp macro="" textlink="">
      <cdr:nvSpPr>
        <cdr:cNvPr id="2" name="Text Box 1"/>
        <cdr:cNvSpPr txBox="1"/>
      </cdr:nvSpPr>
      <cdr:spPr>
        <a:xfrm xmlns:a="http://schemas.openxmlformats.org/drawingml/2006/main">
          <a:off x="1643875" y="2231226"/>
          <a:ext cx="2053453" cy="3678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p=0.011</a:t>
          </a:r>
        </a:p>
      </cdr:txBody>
    </cdr:sp>
  </cdr:relSizeAnchor>
  <cdr:relSizeAnchor xmlns:cdr="http://schemas.openxmlformats.org/drawingml/2006/chartDrawing">
    <cdr:from>
      <cdr:x>0.64778</cdr:x>
      <cdr:y>0.34379</cdr:y>
    </cdr:from>
    <cdr:to>
      <cdr:x>0.90122</cdr:x>
      <cdr:y>0.42096</cdr:y>
    </cdr:to>
    <cdr:sp macro="" textlink="">
      <cdr:nvSpPr>
        <cdr:cNvPr id="3" name="Text Box 1"/>
        <cdr:cNvSpPr txBox="1"/>
      </cdr:nvSpPr>
      <cdr:spPr>
        <a:xfrm xmlns:a="http://schemas.openxmlformats.org/drawingml/2006/main">
          <a:off x="6650593" y="2035841"/>
          <a:ext cx="2602005" cy="4569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p=0.035</a:t>
          </a:r>
        </a:p>
      </cdr:txBody>
    </cdr:sp>
  </cdr:relSizeAnchor>
  <cdr:relSizeAnchor xmlns:cdr="http://schemas.openxmlformats.org/drawingml/2006/chartDrawing">
    <cdr:from>
      <cdr:x>0.07818</cdr:x>
      <cdr:y>0.90752</cdr:y>
    </cdr:from>
    <cdr:to>
      <cdr:x>0.38222</cdr:x>
      <cdr:y>1</cdr:y>
    </cdr:to>
    <cdr:pic>
      <cdr:nvPicPr>
        <cdr:cNvPr id="4" name="Picture 3">
          <a:extLst xmlns:a="http://schemas.openxmlformats.org/drawingml/2006/main">
            <a:ext uri="{FF2B5EF4-FFF2-40B4-BE49-F238E27FC236}">
              <a16:creationId xmlns:a16="http://schemas.microsoft.com/office/drawing/2014/main" id="{1E973A8A-85AC-0DDC-CD22-6E31947E746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802661" y="5374178"/>
          <a:ext cx="3121503" cy="547651"/>
        </a:xfrm>
        <a:prstGeom xmlns:a="http://schemas.openxmlformats.org/drawingml/2006/main" prst="rect">
          <a:avLst/>
        </a:prstGeom>
      </cdr:spPr>
    </cdr:pic>
  </cdr:relSizeAnchor>
  <cdr:relSizeAnchor xmlns:cdr="http://schemas.openxmlformats.org/drawingml/2006/chartDrawing">
    <cdr:from>
      <cdr:x>0.11897</cdr:x>
      <cdr:y>0.09875</cdr:y>
    </cdr:from>
    <cdr:to>
      <cdr:x>0.99371</cdr:x>
      <cdr:y>0.22262</cdr:y>
    </cdr:to>
    <cdr:sp macro="" textlink="">
      <cdr:nvSpPr>
        <cdr:cNvPr id="5" name="TextBox 7">
          <a:extLst xmlns:a="http://schemas.openxmlformats.org/drawingml/2006/main">
            <a:ext uri="{FF2B5EF4-FFF2-40B4-BE49-F238E27FC236}">
              <a16:creationId xmlns:a16="http://schemas.microsoft.com/office/drawing/2014/main" id="{D8BB7F2C-4357-4AAB-ACB9-8F09047B3B16}"/>
            </a:ext>
          </a:extLst>
        </cdr:cNvPr>
        <cdr:cNvSpPr txBox="1"/>
      </cdr:nvSpPr>
      <cdr:spPr>
        <a:xfrm xmlns:a="http://schemas.openxmlformats.org/drawingml/2006/main">
          <a:off x="1221404" y="584775"/>
          <a:ext cx="8980738" cy="73353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ts val="25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0399"/>
              </a:solidFill>
              <a:effectLst/>
              <a:uLnTx/>
              <a:uFillTx/>
              <a:latin typeface="Georgia" panose="02040502050405020303" pitchFamily="18" charset="0"/>
              <a:ea typeface="+mn-ea"/>
              <a:cs typeface="+mn-cs"/>
            </a:rPr>
            <a:t>% Engaged in Formal OUD Treatment on Day 30 </a:t>
          </a:r>
        </a:p>
        <a:p xmlns:a="http://schemas.openxmlformats.org/drawingml/2006/main">
          <a:pPr marL="0" marR="0" lvl="0" indent="0" algn="ctr" defTabSz="457200" rtl="0" eaLnBrk="1" fontAlgn="auto" latinLnBrk="0" hangingPunct="1">
            <a:lnSpc>
              <a:spcPts val="25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00399"/>
            </a:solidFill>
            <a:effectLst/>
            <a:uLnTx/>
            <a:uFillTx/>
            <a:latin typeface="Georgia" panose="02040502050405020303" pitchFamily="18" charset="0"/>
            <a:ea typeface="+mn-ea"/>
            <a:cs typeface="+mn-cs"/>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0.4096</cdr:x>
      <cdr:y>0.60615</cdr:y>
    </cdr:from>
    <cdr:to>
      <cdr:x>0.65326</cdr:x>
      <cdr:y>0.67752</cdr:y>
    </cdr:to>
    <cdr:sp macro="" textlink="">
      <cdr:nvSpPr>
        <cdr:cNvPr id="3" name="TextBox 9">
          <a:extLst xmlns:a="http://schemas.openxmlformats.org/drawingml/2006/main">
            <a:ext uri="{FF2B5EF4-FFF2-40B4-BE49-F238E27FC236}">
              <a16:creationId xmlns:a16="http://schemas.microsoft.com/office/drawing/2014/main" id="{02FCEBDD-B402-40A5-8E30-AE095B4FDFC7}"/>
            </a:ext>
          </a:extLst>
        </cdr:cNvPr>
        <cdr:cNvSpPr txBox="1"/>
      </cdr:nvSpPr>
      <cdr:spPr>
        <a:xfrm xmlns:a="http://schemas.openxmlformats.org/drawingml/2006/main">
          <a:off x="2380853" y="3531001"/>
          <a:ext cx="1416311" cy="41575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b="1" dirty="0"/>
            <a:t>p&lt;0.001</a:t>
          </a:r>
        </a:p>
      </cdr:txBody>
    </cdr:sp>
  </cdr:relSizeAnchor>
  <cdr:relSizeAnchor xmlns:cdr="http://schemas.openxmlformats.org/drawingml/2006/chartDrawing">
    <cdr:from>
      <cdr:x>0.22832</cdr:x>
      <cdr:y>0.90493</cdr:y>
    </cdr:from>
    <cdr:to>
      <cdr:x>0.61928</cdr:x>
      <cdr:y>0.9712</cdr:y>
    </cdr:to>
    <cdr:sp macro="" textlink="">
      <cdr:nvSpPr>
        <cdr:cNvPr id="2" name="TextBox 1">
          <a:extLst xmlns:a="http://schemas.openxmlformats.org/drawingml/2006/main">
            <a:ext uri="{FF2B5EF4-FFF2-40B4-BE49-F238E27FC236}">
              <a16:creationId xmlns:a16="http://schemas.microsoft.com/office/drawing/2014/main" id="{7E8692AB-8AE4-4274-8277-319068261766}"/>
            </a:ext>
          </a:extLst>
        </cdr:cNvPr>
        <cdr:cNvSpPr txBox="1"/>
      </cdr:nvSpPr>
      <cdr:spPr>
        <a:xfrm xmlns:a="http://schemas.openxmlformats.org/drawingml/2006/main">
          <a:off x="1327149" y="5271498"/>
          <a:ext cx="2272510" cy="3860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latin typeface="Georgia" panose="02040502050405020303" pitchFamily="18" charset="0"/>
            </a:rPr>
            <a:t>No ED BUP</a:t>
          </a:r>
        </a:p>
      </cdr:txBody>
    </cdr:sp>
  </cdr:relSizeAnchor>
  <cdr:relSizeAnchor xmlns:cdr="http://schemas.openxmlformats.org/drawingml/2006/chartDrawing">
    <cdr:from>
      <cdr:x>0.57385</cdr:x>
      <cdr:y>0.89853</cdr:y>
    </cdr:from>
    <cdr:to>
      <cdr:x>1</cdr:x>
      <cdr:y>0.95597</cdr:y>
    </cdr:to>
    <cdr:sp macro="" textlink="">
      <cdr:nvSpPr>
        <cdr:cNvPr id="4" name="TextBox 3">
          <a:extLst xmlns:a="http://schemas.openxmlformats.org/drawingml/2006/main">
            <a:ext uri="{FF2B5EF4-FFF2-40B4-BE49-F238E27FC236}">
              <a16:creationId xmlns:a16="http://schemas.microsoft.com/office/drawing/2014/main" id="{AEAC6BB3-C530-43A3-9096-E1896A8DA211}"/>
            </a:ext>
          </a:extLst>
        </cdr:cNvPr>
        <cdr:cNvSpPr txBox="1"/>
      </cdr:nvSpPr>
      <cdr:spPr>
        <a:xfrm xmlns:a="http://schemas.openxmlformats.org/drawingml/2006/main">
          <a:off x="3679372" y="5234191"/>
          <a:ext cx="2732314" cy="3346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latin typeface="Georgia" panose="02040502050405020303" pitchFamily="18" charset="0"/>
            </a:rPr>
            <a:t>Received ED BUP</a:t>
          </a:r>
        </a:p>
      </cdr:txBody>
    </cdr:sp>
  </cdr:relSizeAnchor>
  <cdr:relSizeAnchor xmlns:cdr="http://schemas.openxmlformats.org/drawingml/2006/chartDrawing">
    <cdr:from>
      <cdr:x>0.57998</cdr:x>
      <cdr:y>0.79436</cdr:y>
    </cdr:from>
    <cdr:to>
      <cdr:x>0.70331</cdr:x>
      <cdr:y>0.8535</cdr:y>
    </cdr:to>
    <cdr:sp macro="" textlink="">
      <cdr:nvSpPr>
        <cdr:cNvPr id="5" name="TextBox 4">
          <a:extLst xmlns:a="http://schemas.openxmlformats.org/drawingml/2006/main">
            <a:ext uri="{FF2B5EF4-FFF2-40B4-BE49-F238E27FC236}">
              <a16:creationId xmlns:a16="http://schemas.microsoft.com/office/drawing/2014/main" id="{31983883-9305-4A45-84D1-57D3FD46A331}"/>
            </a:ext>
          </a:extLst>
        </cdr:cNvPr>
        <cdr:cNvSpPr txBox="1"/>
      </cdr:nvSpPr>
      <cdr:spPr>
        <a:xfrm xmlns:a="http://schemas.openxmlformats.org/drawingml/2006/main">
          <a:off x="3371238" y="4627375"/>
          <a:ext cx="716860" cy="3445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19/53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659186-CBC3-4509-9D3E-F2FB060C43D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A59B8EF-889A-4F6F-B836-F6F0094E3377}"/>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B12B691-FB07-4502-BBA7-616CAF3F04FD}" type="datetimeFigureOut">
              <a:rPr lang="en-US" smtClean="0"/>
              <a:t>11/7/2022</a:t>
            </a:fld>
            <a:endParaRPr lang="en-US"/>
          </a:p>
        </p:txBody>
      </p:sp>
      <p:sp>
        <p:nvSpPr>
          <p:cNvPr id="4" name="Footer Placeholder 3">
            <a:extLst>
              <a:ext uri="{FF2B5EF4-FFF2-40B4-BE49-F238E27FC236}">
                <a16:creationId xmlns:a16="http://schemas.microsoft.com/office/drawing/2014/main" id="{DAF1C31C-79F8-4C91-B2F0-A991C21F88A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F90375-827F-4831-B273-67F472D5FA7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228C9E7-1727-4228-8390-E0981ACAA223}" type="slidenum">
              <a:rPr lang="en-US" smtClean="0"/>
              <a:t>‹#›</a:t>
            </a:fld>
            <a:endParaRPr lang="en-US"/>
          </a:p>
        </p:txBody>
      </p:sp>
    </p:spTree>
    <p:extLst>
      <p:ext uri="{BB962C8B-B14F-4D97-AF65-F5344CB8AC3E}">
        <p14:creationId xmlns:p14="http://schemas.microsoft.com/office/powerpoint/2010/main" val="679408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701EFE6-35D9-4285-AF01-E396BFF9FA45}" type="datetimeFigureOut">
              <a:rPr lang="en-US" smtClean="0"/>
              <a:t>11/7/2022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77F09DD-74BC-4DF3-AC25-D6C4CBFB6912}" type="slidenum">
              <a:rPr lang="en-US" smtClean="0"/>
              <a:t>‹#›</a:t>
            </a:fld>
            <a:endParaRPr lang="en-US"/>
          </a:p>
        </p:txBody>
      </p:sp>
    </p:spTree>
    <p:extLst>
      <p:ext uri="{BB962C8B-B14F-4D97-AF65-F5344CB8AC3E}">
        <p14:creationId xmlns:p14="http://schemas.microsoft.com/office/powerpoint/2010/main" val="400299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F09DD-74BC-4DF3-AC25-D6C4CBFB6912}" type="slidenum">
              <a:rPr lang="en-US" smtClean="0"/>
              <a:t>1</a:t>
            </a:fld>
            <a:endParaRPr lang="en-US"/>
          </a:p>
        </p:txBody>
      </p:sp>
    </p:spTree>
    <p:extLst>
      <p:ext uri="{BB962C8B-B14F-4D97-AF65-F5344CB8AC3E}">
        <p14:creationId xmlns:p14="http://schemas.microsoft.com/office/powerpoint/2010/main" val="592143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F09DD-74BC-4DF3-AC25-D6C4CBFB6912}" type="slidenum">
              <a:rPr lang="en-US" smtClean="0"/>
              <a:t>14</a:t>
            </a:fld>
            <a:endParaRPr lang="en-US"/>
          </a:p>
        </p:txBody>
      </p:sp>
    </p:spTree>
    <p:extLst>
      <p:ext uri="{BB962C8B-B14F-4D97-AF65-F5344CB8AC3E}">
        <p14:creationId xmlns:p14="http://schemas.microsoft.com/office/powerpoint/2010/main" val="3145373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F09DD-74BC-4DF3-AC25-D6C4CBFB6912}" type="slidenum">
              <a:rPr lang="en-US" smtClean="0"/>
              <a:t>15</a:t>
            </a:fld>
            <a:endParaRPr lang="en-US"/>
          </a:p>
        </p:txBody>
      </p:sp>
    </p:spTree>
    <p:extLst>
      <p:ext uri="{BB962C8B-B14F-4D97-AF65-F5344CB8AC3E}">
        <p14:creationId xmlns:p14="http://schemas.microsoft.com/office/powerpoint/2010/main" val="2238264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F09DD-74BC-4DF3-AC25-D6C4CBFB6912}" type="slidenum">
              <a:rPr lang="en-US" smtClean="0"/>
              <a:t>16</a:t>
            </a:fld>
            <a:endParaRPr lang="en-US"/>
          </a:p>
        </p:txBody>
      </p:sp>
    </p:spTree>
    <p:extLst>
      <p:ext uri="{BB962C8B-B14F-4D97-AF65-F5344CB8AC3E}">
        <p14:creationId xmlns:p14="http://schemas.microsoft.com/office/powerpoint/2010/main" val="188430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Because a very specific data pattern was present in the collected data when analyzing the hypothesized IF effectiveness effect indicating that the effectiveness of IF was driven entirely by the patients who received ED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Bup</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during the IF evaluation period, an additional explanatory analysis was conducted to evaluate comparative effectiveness of ED-initiated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Bup</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vs. Standard Care without ED-initiated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Bup</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Contributions of the two groups of patients to the overall increase in the effectiveness outcome from 10% to 16% during the IF evaluation period needed to be separated and disentangled.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IF Evaluation, the rates of engagement in treatment on the 30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day post enrollment among participants who received ED-initiated BUP was 19/53 (35.8%) compared to those who did not receive ED-initiated BUP, 40/309 (12.9%), p&lt;0.001</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7F09DD-74BC-4DF3-AC25-D6C4CBFB6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8034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7F09DD-74BC-4DF3-AC25-D6C4CBFB6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36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732F91-20BE-4D86-ADD0-EA0900478554}" type="slidenum">
              <a:rPr lang="en-US" altLang="en-US" smtClean="0"/>
              <a:pPr/>
              <a:t>19</a:t>
            </a:fld>
            <a:endParaRPr lang="en-US" altLang="en-US"/>
          </a:p>
        </p:txBody>
      </p:sp>
    </p:spTree>
    <p:extLst>
      <p:ext uri="{BB962C8B-B14F-4D97-AF65-F5344CB8AC3E}">
        <p14:creationId xmlns:p14="http://schemas.microsoft.com/office/powerpoint/2010/main" val="134001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F09DD-74BC-4DF3-AC25-D6C4CBFB6912}" type="slidenum">
              <a:rPr lang="en-US" smtClean="0"/>
              <a:t>3</a:t>
            </a:fld>
            <a:endParaRPr lang="en-US"/>
          </a:p>
        </p:txBody>
      </p:sp>
    </p:spTree>
    <p:extLst>
      <p:ext uri="{BB962C8B-B14F-4D97-AF65-F5344CB8AC3E}">
        <p14:creationId xmlns:p14="http://schemas.microsoft.com/office/powerpoint/2010/main" val="121378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0069 was born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732F91-20BE-4D86-ADD0-EA090047855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359652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7F09DD-74BC-4DF3-AC25-D6C4CBFB6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0758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732F91-20BE-4D86-ADD0-EA090047855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53219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732F91-20BE-4D86-ADD0-EA0900478554}"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7145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F09DD-74BC-4DF3-AC25-D6C4CBFB6912}" type="slidenum">
              <a:rPr lang="en-US" smtClean="0"/>
              <a:t>8</a:t>
            </a:fld>
            <a:endParaRPr lang="en-US"/>
          </a:p>
        </p:txBody>
      </p:sp>
    </p:spTree>
    <p:extLst>
      <p:ext uri="{BB962C8B-B14F-4D97-AF65-F5344CB8AC3E}">
        <p14:creationId xmlns:p14="http://schemas.microsoft.com/office/powerpoint/2010/main" val="1446487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F09DD-74BC-4DF3-AC25-D6C4CBFB6912}" type="slidenum">
              <a:rPr lang="en-US" smtClean="0"/>
              <a:t>10</a:t>
            </a:fld>
            <a:endParaRPr lang="en-US"/>
          </a:p>
        </p:txBody>
      </p:sp>
    </p:spTree>
    <p:extLst>
      <p:ext uri="{BB962C8B-B14F-4D97-AF65-F5344CB8AC3E}">
        <p14:creationId xmlns:p14="http://schemas.microsoft.com/office/powerpoint/2010/main" val="893432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Figure  1A &amp; 1B pages 5-6</a:t>
            </a:r>
          </a:p>
          <a:p>
            <a:r>
              <a:rPr lang="en-US" dirty="0"/>
              <a:t>Ineligible = </a:t>
            </a:r>
            <a:r>
              <a:rPr lang="en-US" dirty="0" err="1"/>
              <a:t>Ineglibible</a:t>
            </a:r>
            <a:r>
              <a:rPr lang="en-US" dirty="0"/>
              <a:t> + eligible but not enrolled</a:t>
            </a:r>
          </a:p>
        </p:txBody>
      </p:sp>
      <p:sp>
        <p:nvSpPr>
          <p:cNvPr id="4" name="Slide Number Placeholder 3"/>
          <p:cNvSpPr>
            <a:spLocks noGrp="1"/>
          </p:cNvSpPr>
          <p:nvPr>
            <p:ph type="sldNum" sz="quarter" idx="5"/>
          </p:nvPr>
        </p:nvSpPr>
        <p:spPr/>
        <p:txBody>
          <a:bodyPr/>
          <a:lstStyle/>
          <a:p>
            <a:fld id="{D77F09DD-74BC-4DF3-AC25-D6C4CBFB6912}" type="slidenum">
              <a:rPr lang="en-US" smtClean="0"/>
              <a:t>13</a:t>
            </a:fld>
            <a:endParaRPr lang="en-US"/>
          </a:p>
        </p:txBody>
      </p:sp>
    </p:spTree>
    <p:extLst>
      <p:ext uri="{BB962C8B-B14F-4D97-AF65-F5344CB8AC3E}">
        <p14:creationId xmlns:p14="http://schemas.microsoft.com/office/powerpoint/2010/main" val="1375770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ECD5E94F-75FA-42F2-BECA-B55F314A8D3D}" type="datetimeFigureOut">
              <a:rPr lang="en-US" altLang="en-US"/>
              <a:pPr/>
              <a:t>11/7/2022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8936821-DF09-4EC6-BA2F-7B6160B23079}" type="slidenum">
              <a:rPr lang="en-US" altLang="en-US"/>
              <a:pPr/>
              <a:t>‹#›</a:t>
            </a:fld>
            <a:endParaRPr lang="en-US" altLang="en-US"/>
          </a:p>
        </p:txBody>
      </p:sp>
    </p:spTree>
    <p:extLst>
      <p:ext uri="{BB962C8B-B14F-4D97-AF65-F5344CB8AC3E}">
        <p14:creationId xmlns:p14="http://schemas.microsoft.com/office/powerpoint/2010/main" val="1102868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C442592-138B-458E-9F57-B0FD216E8F84}" type="datetimeFigureOut">
              <a:rPr lang="en-US" altLang="en-US"/>
              <a:pPr/>
              <a:t>11/7/2022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53514EC-29EB-442D-A2D7-045366D42273}" type="slidenum">
              <a:rPr lang="en-US" altLang="en-US"/>
              <a:pPr/>
              <a:t>‹#›</a:t>
            </a:fld>
            <a:endParaRPr lang="en-US" altLang="en-US"/>
          </a:p>
        </p:txBody>
      </p:sp>
    </p:spTree>
    <p:extLst>
      <p:ext uri="{BB962C8B-B14F-4D97-AF65-F5344CB8AC3E}">
        <p14:creationId xmlns:p14="http://schemas.microsoft.com/office/powerpoint/2010/main" val="134215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F5D874-B506-4DA4-950D-C899931D7798}" type="datetimeFigureOut">
              <a:rPr lang="en-US" altLang="en-US"/>
              <a:pPr/>
              <a:t>11/7/2022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E059168-9AEE-42EA-9A5F-5E6200116417}" type="slidenum">
              <a:rPr lang="en-US" altLang="en-US"/>
              <a:pPr/>
              <a:t>‹#›</a:t>
            </a:fld>
            <a:endParaRPr lang="en-US" altLang="en-US"/>
          </a:p>
        </p:txBody>
      </p:sp>
    </p:spTree>
    <p:extLst>
      <p:ext uri="{BB962C8B-B14F-4D97-AF65-F5344CB8AC3E}">
        <p14:creationId xmlns:p14="http://schemas.microsoft.com/office/powerpoint/2010/main" val="345453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pPr>
              <a:defRPr/>
            </a:pPr>
            <a:fld id="{D21BDCE9-EAC8-412F-ADCB-37C619D8A21F}" type="datetimeFigureOut">
              <a:rPr lang="en-US"/>
              <a:pPr>
                <a:defRPr/>
              </a:pPr>
              <a:t>11/7/2022</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d:\bumc presentation\bumc grand rounds 3.10.11.pptm</a:t>
            </a:r>
          </a:p>
        </p:txBody>
      </p:sp>
      <p:sp>
        <p:nvSpPr>
          <p:cNvPr id="6" name="Rectangle 6"/>
          <p:cNvSpPr>
            <a:spLocks noGrp="1" noChangeArrowheads="1"/>
          </p:cNvSpPr>
          <p:nvPr>
            <p:ph type="sldNum" sz="quarter" idx="12"/>
          </p:nvPr>
        </p:nvSpPr>
        <p:spPr/>
        <p:txBody>
          <a:bodyPr/>
          <a:lstStyle>
            <a:lvl1pPr>
              <a:defRPr/>
            </a:lvl1pPr>
          </a:lstStyle>
          <a:p>
            <a:fld id="{D48EBD7D-2FE4-45D7-BEE2-DF12EC8AA933}" type="slidenum">
              <a:rPr lang="en-US" altLang="en-US"/>
              <a:pPr/>
              <a:t>‹#›</a:t>
            </a:fld>
            <a:endParaRPr lang="en-US" altLang="en-US"/>
          </a:p>
        </p:txBody>
      </p:sp>
    </p:spTree>
    <p:extLst>
      <p:ext uri="{BB962C8B-B14F-4D97-AF65-F5344CB8AC3E}">
        <p14:creationId xmlns:p14="http://schemas.microsoft.com/office/powerpoint/2010/main" val="3751426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447803"/>
            <a:ext cx="10972800" cy="4525963"/>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pPr>
              <a:defRPr/>
            </a:pPr>
            <a:fld id="{A6B51E00-16E5-47B8-943D-3E450B87D638}" type="datetimeFigureOut">
              <a:rPr lang="en-US"/>
              <a:pPr>
                <a:defRPr/>
              </a:pPr>
              <a:t>11/7/2022</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d:\bumc presentation\bumc grand rounds 3.10.11.pptm</a:t>
            </a:r>
          </a:p>
        </p:txBody>
      </p:sp>
      <p:sp>
        <p:nvSpPr>
          <p:cNvPr id="6" name="Rectangle 6"/>
          <p:cNvSpPr>
            <a:spLocks noGrp="1" noChangeArrowheads="1"/>
          </p:cNvSpPr>
          <p:nvPr>
            <p:ph type="sldNum" sz="quarter" idx="12"/>
          </p:nvPr>
        </p:nvSpPr>
        <p:spPr/>
        <p:txBody>
          <a:bodyPr/>
          <a:lstStyle>
            <a:lvl1pPr>
              <a:defRPr/>
            </a:lvl1pPr>
          </a:lstStyle>
          <a:p>
            <a:fld id="{5672F0B0-4CCA-43F4-B481-80C0AC7B033E}" type="slidenum">
              <a:rPr lang="en-US" altLang="en-US"/>
              <a:pPr/>
              <a:t>‹#›</a:t>
            </a:fld>
            <a:endParaRPr lang="en-US" altLang="en-US"/>
          </a:p>
        </p:txBody>
      </p:sp>
    </p:spTree>
    <p:extLst>
      <p:ext uri="{BB962C8B-B14F-4D97-AF65-F5344CB8AC3E}">
        <p14:creationId xmlns:p14="http://schemas.microsoft.com/office/powerpoint/2010/main" val="580837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p:cNvSpPr>
            <a:spLocks noChangeArrowheads="1"/>
          </p:cNvSpPr>
          <p:nvPr userDrawn="1"/>
        </p:nvSpPr>
        <p:spPr bwMode="auto">
          <a:xfrm>
            <a:off x="0" y="6011870"/>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351" dirty="0">
              <a:solidFill>
                <a:schemeClr val="lt1"/>
              </a:solidFill>
              <a:latin typeface="+mn-lt"/>
              <a:ea typeface="+mn-ea"/>
            </a:endParaRPr>
          </a:p>
        </p:txBody>
      </p:sp>
      <p:sp>
        <p:nvSpPr>
          <p:cNvPr id="9" name="Rectangle 3"/>
          <p:cNvSpPr>
            <a:spLocks noChangeArrowheads="1"/>
          </p:cNvSpPr>
          <p:nvPr userDrawn="1"/>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351" dirty="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351" dirty="0"/>
          </a:p>
        </p:txBody>
      </p:sp>
      <p:pic>
        <p:nvPicPr>
          <p:cNvPr id="11" name="Picture 12" descr="YSM_Shield_CMYK.jpg"/>
          <p:cNvPicPr>
            <a:picLocks noChangeAspect="1"/>
          </p:cNvPicPr>
          <p:nvPr userDrawn="1"/>
        </p:nvPicPr>
        <p:blipFill>
          <a:blip r:embed="rId2" cstate="print"/>
          <a:srcRect/>
          <a:stretch>
            <a:fillRect/>
          </a:stretch>
        </p:blipFill>
        <p:spPr bwMode="auto">
          <a:xfrm>
            <a:off x="11125200" y="6143632"/>
            <a:ext cx="7620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711205" y="6343363"/>
            <a:ext cx="4870449" cy="266993"/>
          </a:xfrm>
          <a:prstGeom prst="rect">
            <a:avLst/>
          </a:prstGeom>
          <a:noFill/>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685783" rtl="0" eaLnBrk="1" latinLnBrk="0" hangingPunct="1">
              <a:spcBef>
                <a:spcPct val="0"/>
              </a:spcBef>
              <a:buNone/>
              <a:defRPr lang="en-US" sz="33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257168" marR="0" indent="-257168" algn="l" defTabSz="685783" rtl="0" eaLnBrk="1" fontAlgn="base" latinLnBrk="0" hangingPunct="1">
              <a:lnSpc>
                <a:spcPct val="100000"/>
              </a:lnSpc>
              <a:spcBef>
                <a:spcPct val="0"/>
              </a:spcBef>
              <a:spcAft>
                <a:spcPct val="0"/>
              </a:spcAft>
              <a:buClrTx/>
              <a:buSzTx/>
              <a:buFont typeface="Arial" pitchFamily="34" charset="0"/>
              <a:buNone/>
              <a:tabLst/>
              <a:defRPr lang="en-US" sz="1500" kern="1200" noProof="0">
                <a:solidFill>
                  <a:schemeClr val="bg1"/>
                </a:solidFill>
                <a:latin typeface="Georgia" pitchFamily="18" charset="0"/>
                <a:ea typeface="ＭＳ Ｐゴシック" pitchFamily="34" charset="-128"/>
              </a:defRPr>
            </a:lvl1pPr>
          </a:lstStyle>
          <a:p>
            <a:pPr marL="257168" marR="0" lvl="0" indent="-257168" algn="l" defTabSz="685783" rtl="0" eaLnBrk="1" fontAlgn="base" latinLnBrk="0" hangingPunct="1">
              <a:lnSpc>
                <a:spcPct val="100000"/>
              </a:lnSpc>
              <a:spcBef>
                <a:spcPct val="0"/>
              </a:spcBef>
              <a:spcAft>
                <a:spcPct val="0"/>
              </a:spcAft>
              <a:buClrTx/>
              <a:buSzTx/>
              <a:buFont typeface="Arial" pitchFamily="34" charset="0"/>
              <a:buNone/>
              <a:tabLst/>
              <a:defRPr/>
            </a:pPr>
            <a:r>
              <a:rPr lang="en-US" sz="18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351" i="1" kern="1200" baseline="0" dirty="0" smtClean="0">
                <a:solidFill>
                  <a:schemeClr val="bg1"/>
                </a:solidFill>
                <a:latin typeface="Georgia" pitchFamily="18" charset="0"/>
                <a:ea typeface="ＭＳ Ｐゴシック" pitchFamily="34" charset="-128"/>
                <a:cs typeface="+mn-cs"/>
              </a:defRPr>
            </a:lvl1pPr>
          </a:lstStyle>
          <a:p>
            <a:pPr marL="257168" lvl="0" indent="-257168" algn="l" defTabSz="685783"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82298103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172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12192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ntent Placeholder 2"/>
          <p:cNvSpPr>
            <a:spLocks noGrp="1"/>
          </p:cNvSpPr>
          <p:nvPr>
            <p:ph idx="1"/>
          </p:nvPr>
        </p:nvSpPr>
        <p:spPr>
          <a:xfrm>
            <a:off x="717555" y="152400"/>
            <a:ext cx="10830983"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108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p:cNvSpPr>
            <a:spLocks noChangeArrowheads="1"/>
          </p:cNvSpPr>
          <p:nvPr userDrawn="1"/>
        </p:nvSpPr>
        <p:spPr bwMode="auto">
          <a:xfrm>
            <a:off x="0" y="6011870"/>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351" dirty="0">
              <a:solidFill>
                <a:schemeClr val="lt1"/>
              </a:solidFill>
              <a:latin typeface="+mn-lt"/>
              <a:ea typeface="+mn-ea"/>
            </a:endParaRPr>
          </a:p>
        </p:txBody>
      </p:sp>
      <p:sp>
        <p:nvSpPr>
          <p:cNvPr id="9" name="Rectangle 3"/>
          <p:cNvSpPr>
            <a:spLocks noChangeArrowheads="1"/>
          </p:cNvSpPr>
          <p:nvPr userDrawn="1"/>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351" dirty="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351" dirty="0"/>
          </a:p>
        </p:txBody>
      </p:sp>
      <p:pic>
        <p:nvPicPr>
          <p:cNvPr id="11" name="Picture 12" descr="YSM_Shield_CMYK.jpg"/>
          <p:cNvPicPr>
            <a:picLocks noChangeAspect="1"/>
          </p:cNvPicPr>
          <p:nvPr userDrawn="1"/>
        </p:nvPicPr>
        <p:blipFill>
          <a:blip r:embed="rId2" cstate="print"/>
          <a:srcRect/>
          <a:stretch>
            <a:fillRect/>
          </a:stretch>
        </p:blipFill>
        <p:spPr bwMode="auto">
          <a:xfrm>
            <a:off x="11125200" y="6143632"/>
            <a:ext cx="7620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711205" y="6343363"/>
            <a:ext cx="4870449" cy="266993"/>
          </a:xfrm>
          <a:prstGeom prst="rect">
            <a:avLst/>
          </a:prstGeom>
          <a:noFill/>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685783" rtl="0" eaLnBrk="1" latinLnBrk="0" hangingPunct="1">
              <a:spcBef>
                <a:spcPct val="0"/>
              </a:spcBef>
              <a:buNone/>
              <a:defRPr lang="en-US" sz="33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257168" marR="0" indent="-257168" algn="l" defTabSz="685783" rtl="0" eaLnBrk="1" fontAlgn="base" latinLnBrk="0" hangingPunct="1">
              <a:lnSpc>
                <a:spcPct val="100000"/>
              </a:lnSpc>
              <a:spcBef>
                <a:spcPct val="0"/>
              </a:spcBef>
              <a:spcAft>
                <a:spcPct val="0"/>
              </a:spcAft>
              <a:buClrTx/>
              <a:buSzTx/>
              <a:buFont typeface="Arial" pitchFamily="34" charset="0"/>
              <a:buNone/>
              <a:tabLst/>
              <a:defRPr lang="en-US" sz="1500" kern="1200" noProof="0">
                <a:solidFill>
                  <a:schemeClr val="bg1"/>
                </a:solidFill>
                <a:latin typeface="Georgia" pitchFamily="18" charset="0"/>
                <a:ea typeface="ＭＳ Ｐゴシック" pitchFamily="34" charset="-128"/>
              </a:defRPr>
            </a:lvl1pPr>
          </a:lstStyle>
          <a:p>
            <a:pPr marL="257168" marR="0" lvl="0" indent="-257168" algn="l" defTabSz="685783" rtl="0" eaLnBrk="1" fontAlgn="base" latinLnBrk="0" hangingPunct="1">
              <a:lnSpc>
                <a:spcPct val="100000"/>
              </a:lnSpc>
              <a:spcBef>
                <a:spcPct val="0"/>
              </a:spcBef>
              <a:spcAft>
                <a:spcPct val="0"/>
              </a:spcAft>
              <a:buClrTx/>
              <a:buSzTx/>
              <a:buFont typeface="Arial" pitchFamily="34" charset="0"/>
              <a:buNone/>
              <a:tabLst/>
              <a:defRPr/>
            </a:pPr>
            <a:r>
              <a:rPr lang="en-US" sz="18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351" i="1" kern="1200" baseline="0" dirty="0" smtClean="0">
                <a:solidFill>
                  <a:schemeClr val="bg1"/>
                </a:solidFill>
                <a:latin typeface="Georgia" pitchFamily="18" charset="0"/>
                <a:ea typeface="ＭＳ Ｐゴシック" pitchFamily="34" charset="-128"/>
                <a:cs typeface="+mn-cs"/>
              </a:defRPr>
            </a:lvl1pPr>
          </a:lstStyle>
          <a:p>
            <a:pPr marL="257168" lvl="0" indent="-257168" algn="l" defTabSz="685783"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213821266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6" y="273629"/>
            <a:ext cx="10968959" cy="1143480"/>
          </a:xfrm>
        </p:spPr>
        <p:txBody>
          <a:bodyPr/>
          <a:lstStyle/>
          <a:p>
            <a:r>
              <a:rPr lang="en-US"/>
              <a:t>Click to edit Master title style</a:t>
            </a:r>
          </a:p>
        </p:txBody>
      </p:sp>
      <p:sp>
        <p:nvSpPr>
          <p:cNvPr id="3" name="Content Placeholder 2"/>
          <p:cNvSpPr>
            <a:spLocks noGrp="1"/>
          </p:cNvSpPr>
          <p:nvPr>
            <p:ph sz="half" idx="1"/>
          </p:nvPr>
        </p:nvSpPr>
        <p:spPr>
          <a:xfrm>
            <a:off x="608646" y="1604337"/>
            <a:ext cx="10968959"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6" y="3935934"/>
            <a:ext cx="10968959"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1763401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183BBA-8D66-4A5D-A473-62F6BCF2C49E}"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267536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10972800" cy="1143000"/>
          </a:xfrm>
        </p:spPr>
        <p:txBody>
          <a:bodyPr/>
          <a:lstStyle>
            <a:lvl1pPr>
              <a:defRPr sz="4000" b="1">
                <a:solidFill>
                  <a:srgbClr val="200399"/>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4934DAE6-A834-4460-962A-BA51E208C6B1}" type="datetimeFigureOut">
              <a:rPr lang="en-US" altLang="en-US"/>
              <a:pPr/>
              <a:t>11/7/2022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A99602-7087-4C75-9200-EE13C57E19EB}" type="slidenum">
              <a:rPr lang="en-US" altLang="en-US"/>
              <a:pPr/>
              <a:t>‹#›</a:t>
            </a:fld>
            <a:endParaRPr lang="en-US" altLang="en-US"/>
          </a:p>
        </p:txBody>
      </p:sp>
    </p:spTree>
    <p:extLst>
      <p:ext uri="{BB962C8B-B14F-4D97-AF65-F5344CB8AC3E}">
        <p14:creationId xmlns:p14="http://schemas.microsoft.com/office/powerpoint/2010/main" val="127782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94B5-BA64-4E89-87D9-BFAB0939DD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768709-ED92-4AA0-87F8-E5C96B0794E5}"/>
              </a:ext>
            </a:extLst>
          </p:cNvPr>
          <p:cNvSpPr>
            <a:spLocks noGrp="1"/>
          </p:cNvSpPr>
          <p:nvPr>
            <p:ph type="dt" sz="half" idx="10"/>
          </p:nvPr>
        </p:nvSpPr>
        <p:spPr/>
        <p:txBody>
          <a:bodyPr/>
          <a:lstStyle/>
          <a:p>
            <a:fld id="{2BBEF260-5A2B-4756-8427-39F3ECA5A494}" type="datetimeFigureOut">
              <a:rPr lang="en-US" smtClean="0"/>
              <a:t>11/7/2022</a:t>
            </a:fld>
            <a:endParaRPr lang="en-US"/>
          </a:p>
        </p:txBody>
      </p:sp>
      <p:sp>
        <p:nvSpPr>
          <p:cNvPr id="4" name="Footer Placeholder 3">
            <a:extLst>
              <a:ext uri="{FF2B5EF4-FFF2-40B4-BE49-F238E27FC236}">
                <a16:creationId xmlns:a16="http://schemas.microsoft.com/office/drawing/2014/main" id="{4A9FE6DC-6D2D-46B9-A317-F711036E33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2E8A4-3498-4E34-84D0-F76180F1A878}"/>
              </a:ext>
            </a:extLst>
          </p:cNvPr>
          <p:cNvSpPr>
            <a:spLocks noGrp="1"/>
          </p:cNvSpPr>
          <p:nvPr>
            <p:ph type="sldNum" sz="quarter" idx="12"/>
          </p:nvPr>
        </p:nvSpPr>
        <p:spPr/>
        <p:txBody>
          <a:bodyPr/>
          <a:lstStyle/>
          <a:p>
            <a:fld id="{E7ED5AA5-BC79-4A69-B167-4936C4BD762D}" type="slidenum">
              <a:rPr lang="en-US" smtClean="0"/>
              <a:t>‹#›</a:t>
            </a:fld>
            <a:endParaRPr lang="en-US"/>
          </a:p>
        </p:txBody>
      </p:sp>
    </p:spTree>
    <p:extLst>
      <p:ext uri="{BB962C8B-B14F-4D97-AF65-F5344CB8AC3E}">
        <p14:creationId xmlns:p14="http://schemas.microsoft.com/office/powerpoint/2010/main" val="2201089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183BBA-8D66-4A5D-A473-62F6BCF2C49E}"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4055640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183BBA-8D66-4A5D-A473-62F6BCF2C49E}"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4099199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183BBA-8D66-4A5D-A473-62F6BCF2C49E}"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1665138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183BBA-8D66-4A5D-A473-62F6BCF2C49E}"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2788079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183BBA-8D66-4A5D-A473-62F6BCF2C49E}"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668282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183BBA-8D66-4A5D-A473-62F6BCF2C49E}"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3291931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83BBA-8D66-4A5D-A473-62F6BCF2C49E}"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1648755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183BBA-8D66-4A5D-A473-62F6BCF2C49E}"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1565586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183BBA-8D66-4A5D-A473-62F6BCF2C49E}"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3376124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5CD33C0-8B6F-4D53-97B7-CEE9DE58DE58}" type="datetimeFigureOut">
              <a:rPr lang="en-US" altLang="en-US"/>
              <a:pPr/>
              <a:t>11/7/2022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423FE72-2B00-4B2E-91B3-328B5A031EF9}" type="slidenum">
              <a:rPr lang="en-US" altLang="en-US"/>
              <a:pPr/>
              <a:t>‹#›</a:t>
            </a:fld>
            <a:endParaRPr lang="en-US" altLang="en-US"/>
          </a:p>
        </p:txBody>
      </p:sp>
    </p:spTree>
    <p:extLst>
      <p:ext uri="{BB962C8B-B14F-4D97-AF65-F5344CB8AC3E}">
        <p14:creationId xmlns:p14="http://schemas.microsoft.com/office/powerpoint/2010/main" val="2648593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183BBA-8D66-4A5D-A473-62F6BCF2C49E}"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214608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183BBA-8D66-4A5D-A473-62F6BCF2C49E}"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1572467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38515"/>
            <a:ext cx="9144000" cy="2387600"/>
          </a:xfrm>
        </p:spPr>
        <p:txBody>
          <a:bodyPr anchor="b">
            <a:normAutofit/>
          </a:bodyPr>
          <a:lstStyle>
            <a:lvl1pPr algn="ctr">
              <a:defRPr sz="6000" spc="-100" baseline="0"/>
            </a:lvl1pPr>
          </a:lstStyle>
          <a:p>
            <a:r>
              <a:rPr lang="en-US" dirty="0"/>
              <a:t>Click to edit Master title style</a:t>
            </a:r>
          </a:p>
        </p:txBody>
      </p:sp>
      <p:sp>
        <p:nvSpPr>
          <p:cNvPr id="3" name="Subtitle 2"/>
          <p:cNvSpPr>
            <a:spLocks noGrp="1"/>
          </p:cNvSpPr>
          <p:nvPr>
            <p:ph type="subTitle" idx="1"/>
          </p:nvPr>
        </p:nvSpPr>
        <p:spPr>
          <a:xfrm>
            <a:off x="1524000" y="4417588"/>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711127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9"/>
            <a:ext cx="10996291" cy="919373"/>
          </a:xfrm>
        </p:spPr>
        <p:txBody>
          <a:bodyPr/>
          <a:lstStyle/>
          <a:p>
            <a:r>
              <a:rPr lang="en-US" dirty="0"/>
              <a:t>Click to edit Master title style</a:t>
            </a:r>
          </a:p>
        </p:txBody>
      </p:sp>
      <p:sp>
        <p:nvSpPr>
          <p:cNvPr id="3" name="Content Placeholder 2"/>
          <p:cNvSpPr>
            <a:spLocks noGrp="1"/>
          </p:cNvSpPr>
          <p:nvPr>
            <p:ph idx="1"/>
          </p:nvPr>
        </p:nvSpPr>
        <p:spPr>
          <a:xfrm>
            <a:off x="590693" y="2377274"/>
            <a:ext cx="10996291"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9899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9"/>
            <a:ext cx="10996291" cy="919373"/>
          </a:xfrm>
        </p:spPr>
        <p:txBody>
          <a:bodyPr/>
          <a:lstStyle/>
          <a:p>
            <a:r>
              <a:rPr lang="en-US" dirty="0"/>
              <a:t>Click to edit Master title style</a:t>
            </a:r>
          </a:p>
        </p:txBody>
      </p:sp>
      <p:sp>
        <p:nvSpPr>
          <p:cNvPr id="3" name="Content Placeholder 2"/>
          <p:cNvSpPr>
            <a:spLocks noGrp="1"/>
          </p:cNvSpPr>
          <p:nvPr>
            <p:ph idx="1"/>
          </p:nvPr>
        </p:nvSpPr>
        <p:spPr>
          <a:xfrm>
            <a:off x="590693" y="2377274"/>
            <a:ext cx="5365264"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0"/>
          </p:nvPr>
        </p:nvSpPr>
        <p:spPr>
          <a:xfrm>
            <a:off x="6221720" y="2377274"/>
            <a:ext cx="5365264"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991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541952" y="1204625"/>
            <a:ext cx="3650048" cy="5653377"/>
          </a:xfrm>
        </p:spPr>
        <p:txBody>
          <a:bodyPr/>
          <a:lstStyle/>
          <a:p>
            <a:endParaRPr lang="en-US" dirty="0"/>
          </a:p>
        </p:txBody>
      </p:sp>
      <p:sp>
        <p:nvSpPr>
          <p:cNvPr id="2" name="Title 1"/>
          <p:cNvSpPr>
            <a:spLocks noGrp="1"/>
          </p:cNvSpPr>
          <p:nvPr>
            <p:ph type="title"/>
          </p:nvPr>
        </p:nvSpPr>
        <p:spPr>
          <a:xfrm>
            <a:off x="590693" y="1430279"/>
            <a:ext cx="7704811" cy="919373"/>
          </a:xfrm>
        </p:spPr>
        <p:txBody>
          <a:bodyPr/>
          <a:lstStyle/>
          <a:p>
            <a:r>
              <a:rPr lang="en-US" dirty="0"/>
              <a:t>Click to edit Master title style</a:t>
            </a:r>
          </a:p>
        </p:txBody>
      </p:sp>
      <p:sp>
        <p:nvSpPr>
          <p:cNvPr id="3" name="Content Placeholder 2"/>
          <p:cNvSpPr>
            <a:spLocks noGrp="1"/>
          </p:cNvSpPr>
          <p:nvPr>
            <p:ph idx="1"/>
          </p:nvPr>
        </p:nvSpPr>
        <p:spPr>
          <a:xfrm>
            <a:off x="590693" y="2377274"/>
            <a:ext cx="7704811" cy="3965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395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Sidebar">
    <p:spTree>
      <p:nvGrpSpPr>
        <p:cNvPr id="1" name=""/>
        <p:cNvGrpSpPr/>
        <p:nvPr/>
      </p:nvGrpSpPr>
      <p:grpSpPr>
        <a:xfrm>
          <a:off x="0" y="0"/>
          <a:ext cx="0" cy="0"/>
          <a:chOff x="0" y="0"/>
          <a:chExt cx="0" cy="0"/>
        </a:xfrm>
      </p:grpSpPr>
      <p:sp>
        <p:nvSpPr>
          <p:cNvPr id="6" name="Rectangle 5"/>
          <p:cNvSpPr/>
          <p:nvPr userDrawn="1"/>
        </p:nvSpPr>
        <p:spPr>
          <a:xfrm>
            <a:off x="8940803" y="1208601"/>
            <a:ext cx="3257863" cy="5649401"/>
          </a:xfrm>
          <a:prstGeom prst="rect">
            <a:avLst/>
          </a:prstGeom>
          <a:solidFill>
            <a:srgbClr val="F7921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90695" y="1430279"/>
            <a:ext cx="8149653" cy="919373"/>
          </a:xfrm>
        </p:spPr>
        <p:txBody>
          <a:bodyPr/>
          <a:lstStyle/>
          <a:p>
            <a:r>
              <a:rPr lang="en-US"/>
              <a:t>Click to edit Master title style</a:t>
            </a:r>
          </a:p>
        </p:txBody>
      </p:sp>
      <p:sp>
        <p:nvSpPr>
          <p:cNvPr id="3" name="Content Placeholder 2"/>
          <p:cNvSpPr>
            <a:spLocks noGrp="1"/>
          </p:cNvSpPr>
          <p:nvPr>
            <p:ph idx="1"/>
          </p:nvPr>
        </p:nvSpPr>
        <p:spPr>
          <a:xfrm>
            <a:off x="590695" y="2377274"/>
            <a:ext cx="8149653" cy="3965867"/>
          </a:xfrm>
        </p:spPr>
        <p:txBody>
          <a:bodyPr/>
          <a:lstStyle>
            <a:lvl1pPr>
              <a:defRPr sz="1600"/>
            </a:lvl1pPr>
            <a:lvl2pPr>
              <a:defRPr sz="14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1" hasCustomPrompt="1"/>
          </p:nvPr>
        </p:nvSpPr>
        <p:spPr>
          <a:xfrm>
            <a:off x="9235441" y="2377270"/>
            <a:ext cx="2668587" cy="3965868"/>
          </a:xfrm>
        </p:spPr>
        <p:txBody>
          <a:bodyPr lIns="91440">
            <a:normAutofit/>
          </a:bodyPr>
          <a:lstStyle>
            <a:lvl1pPr marL="137157" indent="-137157">
              <a:defRPr sz="1600">
                <a:solidFill>
                  <a:schemeClr val="tx1">
                    <a:lumMod val="85000"/>
                    <a:lumOff val="15000"/>
                    <a:alpha val="90000"/>
                  </a:schemeClr>
                </a:solidFill>
              </a:defRPr>
            </a:lvl1pPr>
            <a:lvl2pPr marL="274313" indent="-182875">
              <a:defRPr sz="1400">
                <a:solidFill>
                  <a:schemeClr val="tx1">
                    <a:lumMod val="85000"/>
                    <a:lumOff val="15000"/>
                    <a:alpha val="90000"/>
                  </a:schemeClr>
                </a:solidFill>
              </a:defRPr>
            </a:lvl2pPr>
            <a:lvl3pPr>
              <a:defRPr sz="1600"/>
            </a:lvl3pPr>
            <a:lvl4pPr>
              <a:defRPr sz="1600"/>
            </a:lvl4pPr>
            <a:lvl5pPr>
              <a:defRPr sz="1600"/>
            </a:lvl5pPr>
          </a:lstStyle>
          <a:p>
            <a:pPr lvl="0"/>
            <a:r>
              <a:rPr lang="en-US" dirty="0"/>
              <a:t>Click to edit styles</a:t>
            </a:r>
          </a:p>
          <a:p>
            <a:pPr lvl="1"/>
            <a:r>
              <a:rPr lang="en-US" dirty="0"/>
              <a:t>Second level</a:t>
            </a:r>
          </a:p>
        </p:txBody>
      </p:sp>
      <p:sp>
        <p:nvSpPr>
          <p:cNvPr id="11" name="Text Placeholder 10"/>
          <p:cNvSpPr>
            <a:spLocks noGrp="1"/>
          </p:cNvSpPr>
          <p:nvPr>
            <p:ph type="body" sz="quarter" idx="10" hasCustomPrompt="1"/>
          </p:nvPr>
        </p:nvSpPr>
        <p:spPr>
          <a:xfrm>
            <a:off x="9235440" y="1430275"/>
            <a:ext cx="2768600" cy="832022"/>
          </a:xfrm>
        </p:spPr>
        <p:txBody>
          <a:bodyPr anchor="ctr" anchorCtr="0">
            <a:normAutofit/>
          </a:bodyPr>
          <a:lstStyle>
            <a:lvl1pPr marL="0" indent="0" algn="l">
              <a:buFontTx/>
              <a:buNone/>
              <a:defRPr sz="1800" b="1" baseline="0">
                <a:solidFill>
                  <a:schemeClr val="tx1">
                    <a:lumMod val="50000"/>
                    <a:lumOff val="50000"/>
                  </a:schemeClr>
                </a:solidFill>
              </a:defRPr>
            </a:lvl1pPr>
          </a:lstStyle>
          <a:p>
            <a:pPr lvl="0"/>
            <a:r>
              <a:rPr lang="en-US" dirty="0"/>
              <a:t>Sidebar Title Style</a:t>
            </a:r>
          </a:p>
        </p:txBody>
      </p:sp>
    </p:spTree>
    <p:extLst>
      <p:ext uri="{BB962C8B-B14F-4D97-AF65-F5344CB8AC3E}">
        <p14:creationId xmlns:p14="http://schemas.microsoft.com/office/powerpoint/2010/main" val="3626557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9"/>
            <a:ext cx="10996291" cy="919373"/>
          </a:xfrm>
        </p:spPr>
        <p:txBody>
          <a:bodyPr/>
          <a:lstStyle/>
          <a:p>
            <a:r>
              <a:rPr lang="en-US"/>
              <a:t>Click to edit Master title style</a:t>
            </a:r>
          </a:p>
        </p:txBody>
      </p:sp>
    </p:spTree>
    <p:extLst>
      <p:ext uri="{BB962C8B-B14F-4D97-AF65-F5344CB8AC3E}">
        <p14:creationId xmlns:p14="http://schemas.microsoft.com/office/powerpoint/2010/main" val="1700063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605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222C1-1EEB-499B-BECC-7D7F77351932}"/>
              </a:ext>
            </a:extLst>
          </p:cNvPr>
          <p:cNvSpPr>
            <a:spLocks noGrp="1"/>
          </p:cNvSpPr>
          <p:nvPr>
            <p:ph type="ctrTitle"/>
          </p:nvPr>
        </p:nvSpPr>
        <p:spPr>
          <a:xfrm>
            <a:off x="1524000" y="1122363"/>
            <a:ext cx="9144000" cy="2387600"/>
          </a:xfrm>
        </p:spPr>
        <p:txBody>
          <a:bodyPr anchor="b"/>
          <a:lstStyle>
            <a:lvl1pPr algn="ctr">
              <a:defRPr sz="6000">
                <a:solidFill>
                  <a:srgbClr val="000099"/>
                </a:solidFill>
                <a:latin typeface="Franklin Gothic Medium" panose="020B0603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870BEA5-20F5-420B-A28D-6CAA29D4076E}"/>
              </a:ext>
            </a:extLst>
          </p:cNvPr>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45E104C-EB14-470A-990A-3A62A6871086}"/>
              </a:ext>
            </a:extLst>
          </p:cNvPr>
          <p:cNvSpPr>
            <a:spLocks noGrp="1"/>
          </p:cNvSpPr>
          <p:nvPr>
            <p:ph type="dt" sz="half" idx="10"/>
          </p:nvPr>
        </p:nvSpPr>
        <p:spPr/>
        <p:txBody>
          <a:bodyPr/>
          <a:lstStyle/>
          <a:p>
            <a:fld id="{4A77AAD9-5B7A-4F00-AD70-C51E110CE0C0}" type="datetimeFigureOut">
              <a:rPr lang="en-US" smtClean="0"/>
              <a:t>11/7/2022</a:t>
            </a:fld>
            <a:endParaRPr lang="en-US"/>
          </a:p>
        </p:txBody>
      </p:sp>
      <p:sp>
        <p:nvSpPr>
          <p:cNvPr id="5" name="Footer Placeholder 4">
            <a:extLst>
              <a:ext uri="{FF2B5EF4-FFF2-40B4-BE49-F238E27FC236}">
                <a16:creationId xmlns:a16="http://schemas.microsoft.com/office/drawing/2014/main" id="{C533089C-351C-40A3-8640-21B96E0F1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F0FAB-01F1-4B2C-B17B-C83C4CA10B41}"/>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2765841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746E553-7A2B-4BBE-A91C-28DBC209FFF3}" type="datetimeFigureOut">
              <a:rPr lang="en-US" altLang="en-US"/>
              <a:pPr/>
              <a:t>11/7/2022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A84D162-40D0-4765-875D-50A8373F3C43}" type="slidenum">
              <a:rPr lang="en-US" altLang="en-US"/>
              <a:pPr/>
              <a:t>‹#›</a:t>
            </a:fld>
            <a:endParaRPr lang="en-US" altLang="en-US"/>
          </a:p>
        </p:txBody>
      </p:sp>
    </p:spTree>
    <p:extLst>
      <p:ext uri="{BB962C8B-B14F-4D97-AF65-F5344CB8AC3E}">
        <p14:creationId xmlns:p14="http://schemas.microsoft.com/office/powerpoint/2010/main" val="13258543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9C64E-3639-4888-A445-359ECCE65A92}"/>
              </a:ext>
            </a:extLst>
          </p:cNvPr>
          <p:cNvSpPr>
            <a:spLocks noGrp="1"/>
          </p:cNvSpPr>
          <p:nvPr>
            <p:ph type="title"/>
          </p:nvPr>
        </p:nvSpPr>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28EA72-ACA9-441B-A95B-AB775064F849}"/>
              </a:ext>
            </a:extLst>
          </p:cNvPr>
          <p:cNvSpPr>
            <a:spLocks noGrp="1"/>
          </p:cNvSpPr>
          <p:nvPr>
            <p:ph idx="1"/>
          </p:nvPr>
        </p:nvSpPr>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DACA74-AC7F-4B14-8E3C-8E32251AF208}"/>
              </a:ext>
            </a:extLst>
          </p:cNvPr>
          <p:cNvSpPr>
            <a:spLocks noGrp="1"/>
          </p:cNvSpPr>
          <p:nvPr>
            <p:ph type="dt" sz="half" idx="10"/>
          </p:nvPr>
        </p:nvSpPr>
        <p:spPr/>
        <p:txBody>
          <a:bodyPr/>
          <a:lstStyle/>
          <a:p>
            <a:fld id="{4A77AAD9-5B7A-4F00-AD70-C51E110CE0C0}" type="datetimeFigureOut">
              <a:rPr lang="en-US" smtClean="0"/>
              <a:t>11/7/2022</a:t>
            </a:fld>
            <a:endParaRPr lang="en-US"/>
          </a:p>
        </p:txBody>
      </p:sp>
      <p:sp>
        <p:nvSpPr>
          <p:cNvPr id="5" name="Footer Placeholder 4">
            <a:extLst>
              <a:ext uri="{FF2B5EF4-FFF2-40B4-BE49-F238E27FC236}">
                <a16:creationId xmlns:a16="http://schemas.microsoft.com/office/drawing/2014/main" id="{05F40DC7-81BC-40A9-A8C8-005086393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D5E85-9A6E-4A50-A506-406396D80C63}"/>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2648512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3211-5A2C-4990-9954-DADA81027040}"/>
              </a:ext>
            </a:extLst>
          </p:cNvPr>
          <p:cNvSpPr>
            <a:spLocks noGrp="1"/>
          </p:cNvSpPr>
          <p:nvPr>
            <p:ph type="title"/>
          </p:nvPr>
        </p:nvSpPr>
        <p:spPr>
          <a:xfrm>
            <a:off x="831851" y="1709742"/>
            <a:ext cx="10515600" cy="2852737"/>
          </a:xfrm>
        </p:spPr>
        <p:txBody>
          <a:bodyPr anchor="b"/>
          <a:lstStyle>
            <a:lvl1pPr>
              <a:defRPr sz="6000">
                <a:solidFill>
                  <a:srgbClr val="000099"/>
                </a:solidFill>
                <a:latin typeface="Franklin Gothic Medium" panose="020B0603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94F2D2D-0820-48A1-89FC-FF6093CB968A}"/>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D64036B-B869-459F-98AB-6E3C036ABE3C}"/>
              </a:ext>
            </a:extLst>
          </p:cNvPr>
          <p:cNvSpPr>
            <a:spLocks noGrp="1"/>
          </p:cNvSpPr>
          <p:nvPr>
            <p:ph type="dt" sz="half" idx="10"/>
          </p:nvPr>
        </p:nvSpPr>
        <p:spPr/>
        <p:txBody>
          <a:bodyPr/>
          <a:lstStyle/>
          <a:p>
            <a:fld id="{4A77AAD9-5B7A-4F00-AD70-C51E110CE0C0}" type="datetimeFigureOut">
              <a:rPr lang="en-US" smtClean="0"/>
              <a:t>11/7/2022</a:t>
            </a:fld>
            <a:endParaRPr lang="en-US"/>
          </a:p>
        </p:txBody>
      </p:sp>
      <p:sp>
        <p:nvSpPr>
          <p:cNvPr id="5" name="Footer Placeholder 4">
            <a:extLst>
              <a:ext uri="{FF2B5EF4-FFF2-40B4-BE49-F238E27FC236}">
                <a16:creationId xmlns:a16="http://schemas.microsoft.com/office/drawing/2014/main" id="{B5757484-5C71-4902-8037-76EBFD9C1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7382C-F8AB-43D3-8522-E389DDF9D30F}"/>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1193568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C9FA-1AE1-46DE-918F-7B0B32774803}"/>
              </a:ext>
            </a:extLst>
          </p:cNvPr>
          <p:cNvSpPr>
            <a:spLocks noGrp="1"/>
          </p:cNvSpPr>
          <p:nvPr>
            <p:ph type="title"/>
          </p:nvPr>
        </p:nvSpPr>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9E03F53-CE78-46C9-AF4A-A2BA3254D4E8}"/>
              </a:ext>
            </a:extLst>
          </p:cNvPr>
          <p:cNvSpPr>
            <a:spLocks noGrp="1"/>
          </p:cNvSpPr>
          <p:nvPr>
            <p:ph sz="half" idx="1"/>
          </p:nvPr>
        </p:nvSpPr>
        <p:spPr>
          <a:xfrm>
            <a:off x="838200" y="1825625"/>
            <a:ext cx="5181600" cy="4351338"/>
          </a:xfrm>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E9DEEAB-DD4D-4E0F-973C-809E27252587}"/>
              </a:ext>
            </a:extLst>
          </p:cNvPr>
          <p:cNvSpPr>
            <a:spLocks noGrp="1"/>
          </p:cNvSpPr>
          <p:nvPr>
            <p:ph sz="half" idx="2"/>
          </p:nvPr>
        </p:nvSpPr>
        <p:spPr>
          <a:xfrm>
            <a:off x="6172200" y="1825625"/>
            <a:ext cx="5181600" cy="4351338"/>
          </a:xfrm>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94D657D-3704-4327-B308-C6AE1B618EE8}"/>
              </a:ext>
            </a:extLst>
          </p:cNvPr>
          <p:cNvSpPr>
            <a:spLocks noGrp="1"/>
          </p:cNvSpPr>
          <p:nvPr>
            <p:ph type="dt" sz="half" idx="10"/>
          </p:nvPr>
        </p:nvSpPr>
        <p:spPr/>
        <p:txBody>
          <a:bodyPr/>
          <a:lstStyle/>
          <a:p>
            <a:fld id="{4A77AAD9-5B7A-4F00-AD70-C51E110CE0C0}" type="datetimeFigureOut">
              <a:rPr lang="en-US" smtClean="0"/>
              <a:t>11/7/2022</a:t>
            </a:fld>
            <a:endParaRPr lang="en-US"/>
          </a:p>
        </p:txBody>
      </p:sp>
      <p:sp>
        <p:nvSpPr>
          <p:cNvPr id="6" name="Footer Placeholder 5">
            <a:extLst>
              <a:ext uri="{FF2B5EF4-FFF2-40B4-BE49-F238E27FC236}">
                <a16:creationId xmlns:a16="http://schemas.microsoft.com/office/drawing/2014/main" id="{28117620-44F3-4794-98C2-D7A48FC5A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96DD78-C96B-498D-95FD-11722D5327B6}"/>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3958814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14DC-7F49-4018-8DFF-E16A1A7C8AE2}"/>
              </a:ext>
            </a:extLst>
          </p:cNvPr>
          <p:cNvSpPr>
            <a:spLocks noGrp="1"/>
          </p:cNvSpPr>
          <p:nvPr>
            <p:ph type="title"/>
          </p:nvPr>
        </p:nvSpPr>
        <p:spPr>
          <a:xfrm>
            <a:off x="839788" y="365129"/>
            <a:ext cx="10515600" cy="1325563"/>
          </a:xfrm>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5108BA3-F467-4598-9059-D461510562C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2F36392-F041-4EB7-9AD8-DB39C3770EC9}"/>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E1702-586A-4C22-B6FE-73996065A9A1}"/>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AE6E0D-6428-475E-ADF4-00896454F998}"/>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3D8499-EA5C-456E-AA6A-3FD51F20F226}"/>
              </a:ext>
            </a:extLst>
          </p:cNvPr>
          <p:cNvSpPr>
            <a:spLocks noGrp="1"/>
          </p:cNvSpPr>
          <p:nvPr>
            <p:ph type="dt" sz="half" idx="10"/>
          </p:nvPr>
        </p:nvSpPr>
        <p:spPr/>
        <p:txBody>
          <a:bodyPr/>
          <a:lstStyle/>
          <a:p>
            <a:fld id="{4A77AAD9-5B7A-4F00-AD70-C51E110CE0C0}" type="datetimeFigureOut">
              <a:rPr lang="en-US" smtClean="0"/>
              <a:t>11/7/2022</a:t>
            </a:fld>
            <a:endParaRPr lang="en-US"/>
          </a:p>
        </p:txBody>
      </p:sp>
      <p:sp>
        <p:nvSpPr>
          <p:cNvPr id="8" name="Footer Placeholder 7">
            <a:extLst>
              <a:ext uri="{FF2B5EF4-FFF2-40B4-BE49-F238E27FC236}">
                <a16:creationId xmlns:a16="http://schemas.microsoft.com/office/drawing/2014/main" id="{1E97500E-0F2A-4B91-9936-68AA6AFDB8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3370C-4ADA-4E5C-ABD4-DEED95F1BE40}"/>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1436288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FCD2B-1E8B-4D67-8FD9-8C12DC1CB967}"/>
              </a:ext>
            </a:extLst>
          </p:cNvPr>
          <p:cNvSpPr>
            <a:spLocks noGrp="1"/>
          </p:cNvSpPr>
          <p:nvPr>
            <p:ph type="title"/>
          </p:nvPr>
        </p:nvSpPr>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C66986EA-B395-4EB0-B66A-87DB3DE1925E}"/>
              </a:ext>
            </a:extLst>
          </p:cNvPr>
          <p:cNvSpPr>
            <a:spLocks noGrp="1"/>
          </p:cNvSpPr>
          <p:nvPr>
            <p:ph type="dt" sz="half" idx="10"/>
          </p:nvPr>
        </p:nvSpPr>
        <p:spPr/>
        <p:txBody>
          <a:bodyPr/>
          <a:lstStyle/>
          <a:p>
            <a:fld id="{4A77AAD9-5B7A-4F00-AD70-C51E110CE0C0}" type="datetimeFigureOut">
              <a:rPr lang="en-US" smtClean="0"/>
              <a:t>11/7/2022</a:t>
            </a:fld>
            <a:endParaRPr lang="en-US"/>
          </a:p>
        </p:txBody>
      </p:sp>
      <p:sp>
        <p:nvSpPr>
          <p:cNvPr id="4" name="Footer Placeholder 3">
            <a:extLst>
              <a:ext uri="{FF2B5EF4-FFF2-40B4-BE49-F238E27FC236}">
                <a16:creationId xmlns:a16="http://schemas.microsoft.com/office/drawing/2014/main" id="{0761F1D0-090B-4F73-8A16-C820937971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ED2D1A-154A-4B26-A3DB-D83B2C6C4960}"/>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3106987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5E396A-863F-45D6-A574-C6A597261EB5}"/>
              </a:ext>
            </a:extLst>
          </p:cNvPr>
          <p:cNvSpPr>
            <a:spLocks noGrp="1"/>
          </p:cNvSpPr>
          <p:nvPr>
            <p:ph type="dt" sz="half" idx="10"/>
          </p:nvPr>
        </p:nvSpPr>
        <p:spPr/>
        <p:txBody>
          <a:bodyPr/>
          <a:lstStyle/>
          <a:p>
            <a:fld id="{4A77AAD9-5B7A-4F00-AD70-C51E110CE0C0}" type="datetimeFigureOut">
              <a:rPr lang="en-US" smtClean="0"/>
              <a:t>11/7/2022</a:t>
            </a:fld>
            <a:endParaRPr lang="en-US"/>
          </a:p>
        </p:txBody>
      </p:sp>
      <p:sp>
        <p:nvSpPr>
          <p:cNvPr id="3" name="Footer Placeholder 2">
            <a:extLst>
              <a:ext uri="{FF2B5EF4-FFF2-40B4-BE49-F238E27FC236}">
                <a16:creationId xmlns:a16="http://schemas.microsoft.com/office/drawing/2014/main" id="{0C30C671-FAC2-4908-A4DC-6C4C68707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ED6E99-621F-46E9-96FF-A3B0620F0551}"/>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1377377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1E06-14D7-4795-B6AE-D0B67E5111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A55176-8328-49EF-A868-FF5E4036946E}"/>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7B116-2C6C-4177-AD31-6C3C3BC23B2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B275AF-A05C-4688-B53A-B4FB41083AB6}"/>
              </a:ext>
            </a:extLst>
          </p:cNvPr>
          <p:cNvSpPr>
            <a:spLocks noGrp="1"/>
          </p:cNvSpPr>
          <p:nvPr>
            <p:ph type="dt" sz="half" idx="10"/>
          </p:nvPr>
        </p:nvSpPr>
        <p:spPr/>
        <p:txBody>
          <a:bodyPr/>
          <a:lstStyle/>
          <a:p>
            <a:fld id="{4A77AAD9-5B7A-4F00-AD70-C51E110CE0C0}" type="datetimeFigureOut">
              <a:rPr lang="en-US" smtClean="0"/>
              <a:t>11/7/2022</a:t>
            </a:fld>
            <a:endParaRPr lang="en-US"/>
          </a:p>
        </p:txBody>
      </p:sp>
      <p:sp>
        <p:nvSpPr>
          <p:cNvPr id="6" name="Footer Placeholder 5">
            <a:extLst>
              <a:ext uri="{FF2B5EF4-FFF2-40B4-BE49-F238E27FC236}">
                <a16:creationId xmlns:a16="http://schemas.microsoft.com/office/drawing/2014/main" id="{E95F3204-F60A-4D07-8BAA-566E34017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6E8EE-8A3B-4377-8F48-2CABDCE2CE7B}"/>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2819632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5EBE-89E5-4B84-A8E8-F3FB36BEC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448DB3-CFF5-478F-902C-F7884C72D0E7}"/>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50B8DBB-8F77-48A2-80A2-2A83D1596E0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7F00E1-BC8B-415A-ACBD-FD0873229E14}"/>
              </a:ext>
            </a:extLst>
          </p:cNvPr>
          <p:cNvSpPr>
            <a:spLocks noGrp="1"/>
          </p:cNvSpPr>
          <p:nvPr>
            <p:ph type="dt" sz="half" idx="10"/>
          </p:nvPr>
        </p:nvSpPr>
        <p:spPr/>
        <p:txBody>
          <a:bodyPr/>
          <a:lstStyle/>
          <a:p>
            <a:fld id="{4A77AAD9-5B7A-4F00-AD70-C51E110CE0C0}" type="datetimeFigureOut">
              <a:rPr lang="en-US" smtClean="0"/>
              <a:t>11/7/2022</a:t>
            </a:fld>
            <a:endParaRPr lang="en-US"/>
          </a:p>
        </p:txBody>
      </p:sp>
      <p:sp>
        <p:nvSpPr>
          <p:cNvPr id="6" name="Footer Placeholder 5">
            <a:extLst>
              <a:ext uri="{FF2B5EF4-FFF2-40B4-BE49-F238E27FC236}">
                <a16:creationId xmlns:a16="http://schemas.microsoft.com/office/drawing/2014/main" id="{E7DDC7A2-DB96-4A11-AE43-1155B9AF8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12955-1A32-4CD9-95A6-6F5DE54F93E6}"/>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1204838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5813-8941-4C33-883F-42ABF15369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7E2AC7-04F0-47ED-AE20-D165E2694E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97580-B35A-42AD-9D5E-0BE1144E65A6}"/>
              </a:ext>
            </a:extLst>
          </p:cNvPr>
          <p:cNvSpPr>
            <a:spLocks noGrp="1"/>
          </p:cNvSpPr>
          <p:nvPr>
            <p:ph type="dt" sz="half" idx="10"/>
          </p:nvPr>
        </p:nvSpPr>
        <p:spPr/>
        <p:txBody>
          <a:bodyPr/>
          <a:lstStyle/>
          <a:p>
            <a:fld id="{4A77AAD9-5B7A-4F00-AD70-C51E110CE0C0}" type="datetimeFigureOut">
              <a:rPr lang="en-US" smtClean="0"/>
              <a:t>11/7/2022</a:t>
            </a:fld>
            <a:endParaRPr lang="en-US"/>
          </a:p>
        </p:txBody>
      </p:sp>
      <p:sp>
        <p:nvSpPr>
          <p:cNvPr id="5" name="Footer Placeholder 4">
            <a:extLst>
              <a:ext uri="{FF2B5EF4-FFF2-40B4-BE49-F238E27FC236}">
                <a16:creationId xmlns:a16="http://schemas.microsoft.com/office/drawing/2014/main" id="{240E2BDA-10DD-4837-8196-0BB90527D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04351-BE97-4644-908E-76C950A63926}"/>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3543304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77C39A-F060-43F7-AFF8-1EF70021B50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9890AF-1F18-4889-966C-C4F71E2DC286}"/>
              </a:ext>
            </a:extLst>
          </p:cNvPr>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EAD15-0950-4C41-B840-70965DCB2BB4}"/>
              </a:ext>
            </a:extLst>
          </p:cNvPr>
          <p:cNvSpPr>
            <a:spLocks noGrp="1"/>
          </p:cNvSpPr>
          <p:nvPr>
            <p:ph type="dt" sz="half" idx="10"/>
          </p:nvPr>
        </p:nvSpPr>
        <p:spPr/>
        <p:txBody>
          <a:bodyPr/>
          <a:lstStyle/>
          <a:p>
            <a:fld id="{4A77AAD9-5B7A-4F00-AD70-C51E110CE0C0}" type="datetimeFigureOut">
              <a:rPr lang="en-US" smtClean="0"/>
              <a:t>11/7/2022</a:t>
            </a:fld>
            <a:endParaRPr lang="en-US"/>
          </a:p>
        </p:txBody>
      </p:sp>
      <p:sp>
        <p:nvSpPr>
          <p:cNvPr id="5" name="Footer Placeholder 4">
            <a:extLst>
              <a:ext uri="{FF2B5EF4-FFF2-40B4-BE49-F238E27FC236}">
                <a16:creationId xmlns:a16="http://schemas.microsoft.com/office/drawing/2014/main" id="{800E175A-653E-4A2D-80FC-CFB671297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67F33-02BF-43DD-AF7B-86F984859EFD}"/>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183295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52B964B-2932-423B-854D-E23CC072ED81}" type="datetimeFigureOut">
              <a:rPr lang="en-US" altLang="en-US"/>
              <a:pPr/>
              <a:t>11/7/2022</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F812778-8206-4239-B839-5C0541DD2D4E}" type="slidenum">
              <a:rPr lang="en-US" altLang="en-US"/>
              <a:pPr/>
              <a:t>‹#›</a:t>
            </a:fld>
            <a:endParaRPr lang="en-US" altLang="en-US"/>
          </a:p>
        </p:txBody>
      </p:sp>
    </p:spTree>
    <p:extLst>
      <p:ext uri="{BB962C8B-B14F-4D97-AF65-F5344CB8AC3E}">
        <p14:creationId xmlns:p14="http://schemas.microsoft.com/office/powerpoint/2010/main" val="3097769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a:spLocks noChangeArrowheads="1"/>
          </p:cNvSpPr>
          <p:nvPr userDrawn="1"/>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dirty="0">
              <a:solidFill>
                <a:schemeClr val="lt1"/>
              </a:solidFill>
              <a:latin typeface="+mn-lt"/>
              <a:ea typeface="+mn-ea"/>
            </a:endParaRPr>
          </a:p>
        </p:txBody>
      </p:sp>
      <p:sp>
        <p:nvSpPr>
          <p:cNvPr id="9" name="Rectangle 3"/>
          <p:cNvSpPr>
            <a:spLocks noChangeArrowheads="1"/>
          </p:cNvSpPr>
          <p:nvPr userDrawn="1"/>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dirty="0"/>
          </a:p>
        </p:txBody>
      </p:sp>
      <p:pic>
        <p:nvPicPr>
          <p:cNvPr id="11" name="Picture 12" descr="YSM_Shield_CMYK.jpg"/>
          <p:cNvPicPr>
            <a:picLocks noChangeAspect="1"/>
          </p:cNvPicPr>
          <p:nvPr userDrawn="1"/>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711201" y="6343357"/>
            <a:ext cx="4870449" cy="266993"/>
          </a:xfrm>
          <a:prstGeom prst="rect">
            <a:avLst/>
          </a:prstGeom>
          <a:noFill/>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1465489701"/>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3299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12192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717551" y="152400"/>
            <a:ext cx="10830983"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216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a:spLocks noChangeArrowheads="1"/>
          </p:cNvSpPr>
          <p:nvPr userDrawn="1"/>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dirty="0">
              <a:solidFill>
                <a:schemeClr val="lt1"/>
              </a:solidFill>
              <a:latin typeface="+mn-lt"/>
              <a:ea typeface="+mn-ea"/>
            </a:endParaRPr>
          </a:p>
        </p:txBody>
      </p:sp>
      <p:sp>
        <p:nvSpPr>
          <p:cNvPr id="9" name="Rectangle 3"/>
          <p:cNvSpPr>
            <a:spLocks noChangeArrowheads="1"/>
          </p:cNvSpPr>
          <p:nvPr userDrawn="1"/>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dirty="0"/>
          </a:p>
        </p:txBody>
      </p:sp>
      <p:pic>
        <p:nvPicPr>
          <p:cNvPr id="11" name="Picture 12" descr="YSM_Shield_CMYK.jpg"/>
          <p:cNvPicPr>
            <a:picLocks noChangeAspect="1"/>
          </p:cNvPicPr>
          <p:nvPr userDrawn="1"/>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711201" y="6343357"/>
            <a:ext cx="4870449" cy="266993"/>
          </a:xfrm>
          <a:prstGeom prst="rect">
            <a:avLst/>
          </a:prstGeom>
          <a:noFill/>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3418618482"/>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2" y="273629"/>
            <a:ext cx="10968959" cy="1143480"/>
          </a:xfrm>
        </p:spPr>
        <p:txBody>
          <a:bodyPr/>
          <a:lstStyle/>
          <a:p>
            <a:r>
              <a:rPr lang="en-US"/>
              <a:t>Click to edit Master title style</a:t>
            </a:r>
          </a:p>
        </p:txBody>
      </p:sp>
      <p:sp>
        <p:nvSpPr>
          <p:cNvPr id="3" name="Content Placeholder 2"/>
          <p:cNvSpPr>
            <a:spLocks noGrp="1"/>
          </p:cNvSpPr>
          <p:nvPr>
            <p:ph sz="half" idx="1"/>
          </p:nvPr>
        </p:nvSpPr>
        <p:spPr>
          <a:xfrm>
            <a:off x="608642" y="1604331"/>
            <a:ext cx="10968959"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2" y="3935934"/>
            <a:ext cx="10968959"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1761767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183BBA-8D66-4A5D-A473-62F6BCF2C49E}"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3937964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B159F91D-0546-4630-8A18-584E55874E6F}" type="datetimeFigureOut">
              <a:rPr lang="en-US"/>
              <a:pPr>
                <a:defRPr/>
              </a:pPr>
              <a:t>11/7/2022</a:t>
            </a:fld>
            <a:endParaRPr lang="en-US"/>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EED7F12A-04CB-43E9-B2EE-AD36238E03EB}" type="slidenum">
              <a:rPr lang="en-US" altLang="en-US"/>
              <a:pPr>
                <a:defRPr/>
              </a:pPr>
              <a:t>‹#›</a:t>
            </a:fld>
            <a:endParaRPr lang="en-US" altLang="en-US"/>
          </a:p>
        </p:txBody>
      </p:sp>
    </p:spTree>
    <p:extLst>
      <p:ext uri="{BB962C8B-B14F-4D97-AF65-F5344CB8AC3E}">
        <p14:creationId xmlns:p14="http://schemas.microsoft.com/office/powerpoint/2010/main" val="234168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299F3E1-7C92-48D5-856E-66DEBA9C084A}" type="datetimeFigureOut">
              <a:rPr lang="en-US" altLang="en-US"/>
              <a:pPr/>
              <a:t>11/7/2022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32FDC6D-AC57-4F71-B0DE-CEA0B25E005B}" type="slidenum">
              <a:rPr lang="en-US" altLang="en-US"/>
              <a:pPr/>
              <a:t>‹#›</a:t>
            </a:fld>
            <a:endParaRPr lang="en-US" altLang="en-US"/>
          </a:p>
        </p:txBody>
      </p:sp>
    </p:spTree>
    <p:extLst>
      <p:ext uri="{BB962C8B-B14F-4D97-AF65-F5344CB8AC3E}">
        <p14:creationId xmlns:p14="http://schemas.microsoft.com/office/powerpoint/2010/main" val="381504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ABB193B-67F8-4C8A-908A-3CC41B71AB50}" type="datetimeFigureOut">
              <a:rPr lang="en-US" altLang="en-US"/>
              <a:pPr/>
              <a:t>11/7/2022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8A305CE-B926-40AC-9BC6-A76E2E52B49F}" type="slidenum">
              <a:rPr lang="en-US" altLang="en-US"/>
              <a:pPr/>
              <a:t>‹#›</a:t>
            </a:fld>
            <a:endParaRPr lang="en-US" altLang="en-US"/>
          </a:p>
        </p:txBody>
      </p:sp>
    </p:spTree>
    <p:extLst>
      <p:ext uri="{BB962C8B-B14F-4D97-AF65-F5344CB8AC3E}">
        <p14:creationId xmlns:p14="http://schemas.microsoft.com/office/powerpoint/2010/main" val="1173989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8C7C49C-828C-440C-A388-FE6C905FA5F7}" type="datetimeFigureOut">
              <a:rPr lang="en-US" altLang="en-US"/>
              <a:pPr/>
              <a:t>11/7/2022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D2BA97C-F64D-4119-990C-81A04DB37FED}" type="slidenum">
              <a:rPr lang="en-US" altLang="en-US"/>
              <a:pPr/>
              <a:t>‹#›</a:t>
            </a:fld>
            <a:endParaRPr lang="en-US" altLang="en-US"/>
          </a:p>
        </p:txBody>
      </p:sp>
    </p:spTree>
    <p:extLst>
      <p:ext uri="{BB962C8B-B14F-4D97-AF65-F5344CB8AC3E}">
        <p14:creationId xmlns:p14="http://schemas.microsoft.com/office/powerpoint/2010/main" val="1184741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02E7AC2-9A67-4EFE-89F9-60252C83A578}" type="datetimeFigureOut">
              <a:rPr lang="en-US" altLang="en-US"/>
              <a:pPr/>
              <a:t>11/7/2022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EEF4CDC-DD7C-4A69-B89A-AA3869A28166}" type="slidenum">
              <a:rPr lang="en-US" altLang="en-US"/>
              <a:pPr/>
              <a:t>‹#›</a:t>
            </a:fld>
            <a:endParaRPr lang="en-US" altLang="en-US"/>
          </a:p>
        </p:txBody>
      </p:sp>
    </p:spTree>
    <p:extLst>
      <p:ext uri="{BB962C8B-B14F-4D97-AF65-F5344CB8AC3E}">
        <p14:creationId xmlns:p14="http://schemas.microsoft.com/office/powerpoint/2010/main" val="845484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6.png"/><Relationship Id="rId5" Type="http://schemas.openxmlformats.org/officeDocument/2006/relationships/slideLayout" Target="../slideLayouts/slideLayout36.xml"/><Relationship Id="rId10" Type="http://schemas.openxmlformats.org/officeDocument/2006/relationships/image" Target="../media/image5.png"/><Relationship Id="rId4" Type="http://schemas.openxmlformats.org/officeDocument/2006/relationships/slideLayout" Target="../slideLayouts/slideLayout35.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B316116D-C272-4056-9B8E-8DF81455B647}" type="datetimeFigureOut">
              <a:rPr lang="en-US" altLang="en-US"/>
              <a:pPr/>
              <a:t>11/7/2022</a:t>
            </a:fld>
            <a:endParaRPr lang="en-US" alt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341D361A-61AF-4351-B139-F3755E01B73C}" type="slidenum">
              <a:rPr lang="en-US" altLang="en-US"/>
              <a:pPr/>
              <a:t>‹#›</a:t>
            </a:fld>
            <a:endParaRPr lang="en-US" altLang="en-US"/>
          </a:p>
        </p:txBody>
      </p:sp>
    </p:spTree>
    <p:extLst>
      <p:ext uri="{BB962C8B-B14F-4D97-AF65-F5344CB8AC3E}">
        <p14:creationId xmlns:p14="http://schemas.microsoft.com/office/powerpoint/2010/main" val="5312682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351" dirty="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12192000" cy="1163638"/>
          </a:xfrm>
          <a:prstGeom prst="rect">
            <a:avLst/>
          </a:prstGeom>
          <a:solidFill>
            <a:schemeClr val="accent6"/>
          </a:solidFill>
          <a:ln w="9525">
            <a:noFill/>
            <a:miter lim="800000"/>
            <a:headEnd/>
            <a:tailEnd/>
          </a:ln>
          <a:effectLst/>
        </p:spPr>
        <p:txBody>
          <a:bodyPr wrap="none" anchor="ctr"/>
          <a:lstStyle/>
          <a:p>
            <a:pPr>
              <a:defRPr/>
            </a:pPr>
            <a:endParaRPr lang="en-US" sz="1351" dirty="0">
              <a:latin typeface="Arial" charset="0"/>
              <a:ea typeface="MS PGothic" pitchFamily="34" charset="-128"/>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5" y="1447800"/>
            <a:ext cx="10830983"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10272184" y="6584952"/>
            <a:ext cx="1727200" cy="184666"/>
          </a:xfrm>
          <a:prstGeom prst="rect">
            <a:avLst/>
          </a:prstGeom>
          <a:noFill/>
          <a:ln w="9525" algn="ctr">
            <a:noFill/>
            <a:miter lim="800000"/>
            <a:headEnd/>
            <a:tailEnd/>
          </a:ln>
          <a:effectLst/>
        </p:spPr>
        <p:txBody>
          <a:bodyPr>
            <a:spAutoFit/>
          </a:bodyPr>
          <a:lstStyle/>
          <a:p>
            <a:pPr algn="r">
              <a:spcBef>
                <a:spcPct val="50000"/>
              </a:spcBef>
            </a:pPr>
            <a:r>
              <a:rPr lang="en-US" altLang="ko-KR" sz="600" b="1" dirty="0">
                <a:solidFill>
                  <a:schemeClr val="tx2"/>
                </a:solidFill>
                <a:latin typeface="Georgia" pitchFamily="18" charset="0"/>
                <a:ea typeface="Gulim" pitchFamily="34" charset="-127"/>
              </a:rPr>
              <a:t>S L I D E  </a:t>
            </a:r>
            <a:fld id="{B6E65EB1-8770-4D6F-9BAC-B5A9D136F4D3}" type="slidenum">
              <a:rPr lang="en-US" altLang="ko-KR" sz="600" b="1">
                <a:solidFill>
                  <a:schemeClr val="tx2"/>
                </a:solidFill>
                <a:latin typeface="Georgia" pitchFamily="18" charset="0"/>
                <a:ea typeface="Gulim" pitchFamily="34" charset="-127"/>
              </a:rPr>
              <a:pPr algn="r">
                <a:spcBef>
                  <a:spcPct val="50000"/>
                </a:spcBef>
              </a:pPr>
              <a:t>‹#›</a:t>
            </a:fld>
            <a:endParaRPr lang="en-US" altLang="ko-KR" sz="6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12192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351" dirty="0">
              <a:latin typeface="Arial" charset="0"/>
              <a:ea typeface="MS PGothic" pitchFamily="34" charset="-128"/>
            </a:endParaRPr>
          </a:p>
        </p:txBody>
      </p:sp>
      <p:pic>
        <p:nvPicPr>
          <p:cNvPr id="1032" name="Picture 9" descr="YSM_Black_80%.eps"/>
          <p:cNvPicPr>
            <a:picLocks noChangeAspect="1"/>
          </p:cNvPicPr>
          <p:nvPr/>
        </p:nvPicPr>
        <p:blipFill>
          <a:blip r:embed="rId9" cstate="print"/>
          <a:srcRect/>
          <a:stretch>
            <a:fillRect/>
          </a:stretch>
        </p:blipFill>
        <p:spPr bwMode="auto">
          <a:xfrm>
            <a:off x="717551" y="6591300"/>
            <a:ext cx="2872316" cy="160338"/>
          </a:xfrm>
          <a:prstGeom prst="rect">
            <a:avLst/>
          </a:prstGeom>
          <a:noFill/>
          <a:ln w="9525">
            <a:noFill/>
            <a:miter lim="800000"/>
            <a:headEnd/>
            <a:tailEnd/>
          </a:ln>
        </p:spPr>
      </p:pic>
    </p:spTree>
    <p:extLst>
      <p:ext uri="{BB962C8B-B14F-4D97-AF65-F5344CB8AC3E}">
        <p14:creationId xmlns:p14="http://schemas.microsoft.com/office/powerpoint/2010/main" val="27805857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3" r:id="rId4"/>
    <p:sldLayoutId id="2147483704" r:id="rId5"/>
    <p:sldLayoutId id="2147483705" r:id="rId6"/>
    <p:sldLayoutId id="2147483706" r:id="rId7"/>
  </p:sldLayoutIdLst>
  <p:txStyles>
    <p:titleStyle>
      <a:lvl1pPr algn="l" rtl="0" eaLnBrk="1" fontAlgn="base" hangingPunct="1">
        <a:spcBef>
          <a:spcPct val="0"/>
        </a:spcBef>
        <a:spcAft>
          <a:spcPct val="0"/>
        </a:spcAft>
        <a:defRPr sz="1951">
          <a:solidFill>
            <a:schemeClr val="bg1"/>
          </a:solidFill>
          <a:latin typeface="+mj-lt"/>
          <a:ea typeface="+mj-ea"/>
          <a:cs typeface="+mj-cs"/>
        </a:defRPr>
      </a:lvl1pPr>
      <a:lvl2pPr algn="l" rtl="0" eaLnBrk="1" fontAlgn="base" hangingPunct="1">
        <a:spcBef>
          <a:spcPct val="0"/>
        </a:spcBef>
        <a:spcAft>
          <a:spcPct val="0"/>
        </a:spcAft>
        <a:defRPr sz="1951">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1951">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1951">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1951">
          <a:solidFill>
            <a:schemeClr val="bg1"/>
          </a:solidFill>
          <a:latin typeface="Georgia" pitchFamily="-111" charset="0"/>
          <a:ea typeface="Gulim" pitchFamily="34" charset="-127"/>
          <a:cs typeface="Gulim" pitchFamily="34" charset="-127"/>
        </a:defRPr>
      </a:lvl5pPr>
      <a:lvl6pPr marL="342891" algn="l" rtl="0" eaLnBrk="1" fontAlgn="base" hangingPunct="1">
        <a:spcBef>
          <a:spcPct val="0"/>
        </a:spcBef>
        <a:spcAft>
          <a:spcPct val="0"/>
        </a:spcAft>
        <a:defRPr sz="1951">
          <a:solidFill>
            <a:schemeClr val="bg1"/>
          </a:solidFill>
          <a:latin typeface="Georgia" pitchFamily="-111" charset="0"/>
          <a:ea typeface="Gulim" pitchFamily="34" charset="-127"/>
          <a:cs typeface="Gulim" pitchFamily="34" charset="-127"/>
        </a:defRPr>
      </a:lvl6pPr>
      <a:lvl7pPr marL="685783" algn="l" rtl="0" eaLnBrk="1" fontAlgn="base" hangingPunct="1">
        <a:spcBef>
          <a:spcPct val="0"/>
        </a:spcBef>
        <a:spcAft>
          <a:spcPct val="0"/>
        </a:spcAft>
        <a:defRPr sz="1951">
          <a:solidFill>
            <a:schemeClr val="bg1"/>
          </a:solidFill>
          <a:latin typeface="Georgia" pitchFamily="-111" charset="0"/>
          <a:ea typeface="Gulim" pitchFamily="34" charset="-127"/>
          <a:cs typeface="Gulim" pitchFamily="34" charset="-127"/>
        </a:defRPr>
      </a:lvl7pPr>
      <a:lvl8pPr marL="1028674" algn="l" rtl="0" eaLnBrk="1" fontAlgn="base" hangingPunct="1">
        <a:spcBef>
          <a:spcPct val="0"/>
        </a:spcBef>
        <a:spcAft>
          <a:spcPct val="0"/>
        </a:spcAft>
        <a:defRPr sz="1951">
          <a:solidFill>
            <a:schemeClr val="bg1"/>
          </a:solidFill>
          <a:latin typeface="Georgia" pitchFamily="-111" charset="0"/>
          <a:ea typeface="Gulim" pitchFamily="34" charset="-127"/>
          <a:cs typeface="Gulim" pitchFamily="34" charset="-127"/>
        </a:defRPr>
      </a:lvl8pPr>
      <a:lvl9pPr marL="1371566" algn="l" rtl="0" eaLnBrk="1" fontAlgn="base" hangingPunct="1">
        <a:spcBef>
          <a:spcPct val="0"/>
        </a:spcBef>
        <a:spcAft>
          <a:spcPct val="0"/>
        </a:spcAft>
        <a:defRPr sz="1951">
          <a:solidFill>
            <a:schemeClr val="bg1"/>
          </a:solidFill>
          <a:latin typeface="Georgia" pitchFamily="-111" charset="0"/>
          <a:ea typeface="Gulim" pitchFamily="34" charset="-127"/>
          <a:cs typeface="Gulim" pitchFamily="34" charset="-127"/>
        </a:defRPr>
      </a:lvl9pPr>
    </p:titleStyle>
    <p:bodyStyle>
      <a:lvl1pPr marL="257168" indent="-257168" algn="l" rtl="0" eaLnBrk="1" fontAlgn="base" hangingPunct="1">
        <a:lnSpc>
          <a:spcPct val="90000"/>
        </a:lnSpc>
        <a:spcBef>
          <a:spcPct val="30000"/>
        </a:spcBef>
        <a:spcAft>
          <a:spcPct val="0"/>
        </a:spcAft>
        <a:buChar char="•"/>
        <a:defRPr sz="1500">
          <a:solidFill>
            <a:schemeClr val="tx2"/>
          </a:solidFill>
          <a:latin typeface="+mn-lt"/>
          <a:ea typeface="ＭＳ Ｐゴシック" charset="-128"/>
          <a:cs typeface="ＭＳ Ｐゴシック"/>
        </a:defRPr>
      </a:lvl1pPr>
      <a:lvl2pPr marL="557199" indent="-214308"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857229" indent="-171446" algn="l" rtl="0" eaLnBrk="1" fontAlgn="base" hangingPunct="1">
        <a:lnSpc>
          <a:spcPct val="90000"/>
        </a:lnSpc>
        <a:spcBef>
          <a:spcPct val="20000"/>
        </a:spcBef>
        <a:spcAft>
          <a:spcPct val="0"/>
        </a:spcAft>
        <a:buChar char="•"/>
        <a:defRPr sz="1200">
          <a:solidFill>
            <a:schemeClr val="tx2"/>
          </a:solidFill>
          <a:latin typeface="+mn-lt"/>
          <a:ea typeface="ＭＳ Ｐゴシック" charset="-128"/>
          <a:cs typeface="ＭＳ Ｐゴシック"/>
        </a:defRPr>
      </a:lvl3pPr>
      <a:lvl4pPr marL="1200121" indent="-171446" algn="l" rtl="0" eaLnBrk="1" fontAlgn="base" hangingPunct="1">
        <a:lnSpc>
          <a:spcPct val="90000"/>
        </a:lnSpc>
        <a:spcBef>
          <a:spcPct val="20000"/>
        </a:spcBef>
        <a:spcAft>
          <a:spcPct val="0"/>
        </a:spcAft>
        <a:buChar char="–"/>
        <a:defRPr sz="1200">
          <a:solidFill>
            <a:schemeClr val="tx2"/>
          </a:solidFill>
          <a:latin typeface="+mn-lt"/>
          <a:ea typeface="ＭＳ Ｐゴシック" charset="-128"/>
          <a:cs typeface="ＭＳ Ｐゴシック"/>
        </a:defRPr>
      </a:lvl4pPr>
      <a:lvl5pPr marL="1543012" indent="-171446" algn="l" rtl="0" eaLnBrk="1" fontAlgn="base" hangingPunct="1">
        <a:lnSpc>
          <a:spcPct val="90000"/>
        </a:lnSpc>
        <a:spcBef>
          <a:spcPct val="20000"/>
        </a:spcBef>
        <a:spcAft>
          <a:spcPct val="0"/>
        </a:spcAft>
        <a:buChar char="•"/>
        <a:defRPr sz="1200">
          <a:solidFill>
            <a:schemeClr val="tx2"/>
          </a:solidFill>
          <a:latin typeface="+mn-lt"/>
          <a:ea typeface="ＭＳ Ｐゴシック" charset="-128"/>
          <a:cs typeface="ＭＳ Ｐゴシック"/>
        </a:defRPr>
      </a:lvl5pPr>
      <a:lvl6pPr marL="1885904" indent="-171446" algn="l" rtl="0" eaLnBrk="1" fontAlgn="base" hangingPunct="1">
        <a:lnSpc>
          <a:spcPct val="90000"/>
        </a:lnSpc>
        <a:spcBef>
          <a:spcPct val="20000"/>
        </a:spcBef>
        <a:spcAft>
          <a:spcPct val="0"/>
        </a:spcAft>
        <a:buChar char="•"/>
        <a:defRPr sz="1200">
          <a:solidFill>
            <a:srgbClr val="555555"/>
          </a:solidFill>
          <a:latin typeface="+mn-lt"/>
          <a:ea typeface="ＭＳ Ｐゴシック" pitchFamily="-111" charset="-128"/>
        </a:defRPr>
      </a:lvl6pPr>
      <a:lvl7pPr marL="2228795" indent="-171446" algn="l" rtl="0" eaLnBrk="1" fontAlgn="base" hangingPunct="1">
        <a:lnSpc>
          <a:spcPct val="90000"/>
        </a:lnSpc>
        <a:spcBef>
          <a:spcPct val="20000"/>
        </a:spcBef>
        <a:spcAft>
          <a:spcPct val="0"/>
        </a:spcAft>
        <a:buChar char="•"/>
        <a:defRPr sz="1200">
          <a:solidFill>
            <a:srgbClr val="555555"/>
          </a:solidFill>
          <a:latin typeface="+mn-lt"/>
          <a:ea typeface="ＭＳ Ｐゴシック" pitchFamily="-111" charset="-128"/>
        </a:defRPr>
      </a:lvl7pPr>
      <a:lvl8pPr marL="2571686" indent="-171446" algn="l" rtl="0" eaLnBrk="1" fontAlgn="base" hangingPunct="1">
        <a:lnSpc>
          <a:spcPct val="90000"/>
        </a:lnSpc>
        <a:spcBef>
          <a:spcPct val="20000"/>
        </a:spcBef>
        <a:spcAft>
          <a:spcPct val="0"/>
        </a:spcAft>
        <a:buChar char="•"/>
        <a:defRPr sz="1200">
          <a:solidFill>
            <a:srgbClr val="555555"/>
          </a:solidFill>
          <a:latin typeface="+mn-lt"/>
          <a:ea typeface="ＭＳ Ｐゴシック" pitchFamily="-111" charset="-128"/>
        </a:defRPr>
      </a:lvl8pPr>
      <a:lvl9pPr marL="2914578" indent="-171446" algn="l" rtl="0" eaLnBrk="1" fontAlgn="base" hangingPunct="1">
        <a:lnSpc>
          <a:spcPct val="90000"/>
        </a:lnSpc>
        <a:spcBef>
          <a:spcPct val="20000"/>
        </a:spcBef>
        <a:spcAft>
          <a:spcPct val="0"/>
        </a:spcAft>
        <a:buChar char="•"/>
        <a:defRPr sz="1200">
          <a:solidFill>
            <a:srgbClr val="555555"/>
          </a:solidFill>
          <a:latin typeface="+mn-lt"/>
          <a:ea typeface="ＭＳ Ｐゴシック" pitchFamily="-111" charset="-128"/>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83BBA-8D66-4A5D-A473-62F6BCF2C49E}" type="datetimeFigureOut">
              <a:rPr lang="en-US" smtClean="0"/>
              <a:t>11/7/2022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C9F59-7B89-4DFB-BF51-14F97CD60B75}" type="slidenum">
              <a:rPr lang="en-US" smtClean="0"/>
              <a:t>‹#›</a:t>
            </a:fld>
            <a:endParaRPr lang="en-US"/>
          </a:p>
        </p:txBody>
      </p:sp>
    </p:spTree>
    <p:extLst>
      <p:ext uri="{BB962C8B-B14F-4D97-AF65-F5344CB8AC3E}">
        <p14:creationId xmlns:p14="http://schemas.microsoft.com/office/powerpoint/2010/main" val="231865755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84FF4E-82C8-46A9-9785-5FDCD393B5A7}"/>
              </a:ext>
            </a:extLst>
          </p:cNvPr>
          <p:cNvSpPr/>
          <p:nvPr userDrawn="1"/>
        </p:nvSpPr>
        <p:spPr>
          <a:xfrm>
            <a:off x="10477169" y="78114"/>
            <a:ext cx="833563" cy="367251"/>
          </a:xfrm>
          <a:prstGeom prst="rect">
            <a:avLst/>
          </a:prstGeom>
          <a:noFill/>
          <a:ln w="6350">
            <a:solidFill>
              <a:srgbClr val="60B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5C13127D-2B1B-4542-A4FE-9A315C30C002}"/>
              </a:ext>
            </a:extLst>
          </p:cNvPr>
          <p:cNvSpPr/>
          <p:nvPr userDrawn="1"/>
        </p:nvSpPr>
        <p:spPr>
          <a:xfrm>
            <a:off x="9660836" y="135173"/>
            <a:ext cx="962709" cy="452792"/>
          </a:xfrm>
          <a:prstGeom prst="rect">
            <a:avLst/>
          </a:prstGeom>
          <a:noFill/>
          <a:ln w="6350">
            <a:solidFill>
              <a:srgbClr val="F79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27FC683C-CC82-4739-BDDD-FADC3AF220F5}"/>
              </a:ext>
            </a:extLst>
          </p:cNvPr>
          <p:cNvSpPr/>
          <p:nvPr userDrawn="1"/>
        </p:nvSpPr>
        <p:spPr>
          <a:xfrm>
            <a:off x="10177669" y="91442"/>
            <a:ext cx="707667" cy="731518"/>
          </a:xfrm>
          <a:prstGeom prst="rect">
            <a:avLst/>
          </a:prstGeom>
          <a:noFill/>
          <a:ln w="6350">
            <a:solidFill>
              <a:srgbClr val="0E5A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90693" y="1331420"/>
            <a:ext cx="10996291" cy="919373"/>
          </a:xfrm>
          <a:prstGeom prst="rect">
            <a:avLst/>
          </a:prstGeom>
        </p:spPr>
        <p:txBody>
          <a:bodyPr vert="horz" lIns="91440" tIns="45720" rIns="91440" bIns="45720" rtlCol="0" anchor="ctr">
            <a:normAutofit/>
          </a:bodyPr>
          <a:lstStyle/>
          <a:p>
            <a:r>
              <a:rPr lang="en-US" dirty="0"/>
              <a:t>Click to edit Master title style </a:t>
            </a:r>
          </a:p>
        </p:txBody>
      </p:sp>
      <p:sp>
        <p:nvSpPr>
          <p:cNvPr id="3" name="Text Placeholder 2"/>
          <p:cNvSpPr>
            <a:spLocks noGrp="1"/>
          </p:cNvSpPr>
          <p:nvPr>
            <p:ph type="body" idx="1"/>
          </p:nvPr>
        </p:nvSpPr>
        <p:spPr>
          <a:xfrm>
            <a:off x="590693" y="2360798"/>
            <a:ext cx="10996291" cy="39658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877918B-FD1C-42F9-9EE0-AE97F94AFA0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670209" y="253293"/>
            <a:ext cx="2454657" cy="904347"/>
          </a:xfrm>
          <a:prstGeom prst="rect">
            <a:avLst/>
          </a:prstGeom>
        </p:spPr>
      </p:pic>
      <p:sp>
        <p:nvSpPr>
          <p:cNvPr id="8" name="Rectangle 7">
            <a:extLst>
              <a:ext uri="{FF2B5EF4-FFF2-40B4-BE49-F238E27FC236}">
                <a16:creationId xmlns:a16="http://schemas.microsoft.com/office/drawing/2014/main" id="{AD529329-E57A-461E-8D1F-3139E0F1B81C}"/>
              </a:ext>
            </a:extLst>
          </p:cNvPr>
          <p:cNvSpPr/>
          <p:nvPr userDrawn="1"/>
        </p:nvSpPr>
        <p:spPr>
          <a:xfrm>
            <a:off x="0" y="5"/>
            <a:ext cx="12192000" cy="206733"/>
          </a:xfrm>
          <a:prstGeom prst="rect">
            <a:avLst/>
          </a:prstGeom>
          <a:gradFill>
            <a:gsLst>
              <a:gs pos="0">
                <a:srgbClr val="DB821F"/>
              </a:gs>
              <a:gs pos="76000">
                <a:srgbClr val="F7921E"/>
              </a:gs>
            </a:gsLst>
            <a:lin ang="5400000" scaled="1"/>
          </a:gradFill>
          <a:ln>
            <a:noFill/>
          </a:ln>
          <a:effectLst>
            <a:outerShdw blurRad="50800" dist="25400" dir="5400000" algn="t"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0" name="Straight Connector 9">
            <a:extLst>
              <a:ext uri="{FF2B5EF4-FFF2-40B4-BE49-F238E27FC236}">
                <a16:creationId xmlns:a16="http://schemas.microsoft.com/office/drawing/2014/main" id="{8595D51D-524E-4502-A314-BA51AB1990C7}"/>
              </a:ext>
            </a:extLst>
          </p:cNvPr>
          <p:cNvCxnSpPr>
            <a:cxnSpLocks/>
          </p:cNvCxnSpPr>
          <p:nvPr userDrawn="1"/>
        </p:nvCxnSpPr>
        <p:spPr>
          <a:xfrm>
            <a:off x="-35780" y="1204191"/>
            <a:ext cx="12260911"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237016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Lst>
  <p:txStyles>
    <p:titleStyle>
      <a:lvl1pPr algn="l" defTabSz="914377" rtl="0" eaLnBrk="1" latinLnBrk="0" hangingPunct="1">
        <a:lnSpc>
          <a:spcPct val="90000"/>
        </a:lnSpc>
        <a:spcBef>
          <a:spcPct val="0"/>
        </a:spcBef>
        <a:buNone/>
        <a:defRPr sz="3200" b="1" kern="1200" spc="-80" baseline="0">
          <a:solidFill>
            <a:srgbClr val="F7921E"/>
          </a:solidFill>
          <a:latin typeface="Arial" charset="0"/>
          <a:ea typeface="Arial" charset="0"/>
          <a:cs typeface="Arial" charset="0"/>
        </a:defRPr>
      </a:lvl1pPr>
    </p:titleStyle>
    <p:bodyStyle>
      <a:lvl1pPr marL="228594" indent="-228594" algn="l" defTabSz="914377" rtl="0" eaLnBrk="1" latinLnBrk="0" hangingPunct="1">
        <a:lnSpc>
          <a:spcPct val="110000"/>
        </a:lnSpc>
        <a:spcBef>
          <a:spcPts val="1000"/>
        </a:spcBef>
        <a:buClr>
          <a:schemeClr val="accent2"/>
        </a:buClr>
        <a:buSzPct val="85000"/>
        <a:buFontTx/>
        <a:buBlip>
          <a:blip r:embed="rId10"/>
        </a:buBlip>
        <a:defRPr sz="1600" kern="1200" spc="-20" baseline="0">
          <a:solidFill>
            <a:schemeClr val="tx1">
              <a:lumMod val="85000"/>
              <a:lumOff val="15000"/>
            </a:schemeClr>
          </a:solidFill>
          <a:latin typeface="Arial" charset="0"/>
          <a:ea typeface="Arial" charset="0"/>
          <a:cs typeface="Arial" charset="0"/>
        </a:defRPr>
      </a:lvl1pPr>
      <a:lvl2pPr marL="685783" indent="-228594" algn="l" defTabSz="914377" rtl="0" eaLnBrk="1" latinLnBrk="0" hangingPunct="1">
        <a:lnSpc>
          <a:spcPct val="90000"/>
        </a:lnSpc>
        <a:spcBef>
          <a:spcPts val="500"/>
        </a:spcBef>
        <a:buSzPct val="100000"/>
        <a:buFontTx/>
        <a:buBlip>
          <a:blip r:embed="rId11"/>
        </a:buBlip>
        <a:defRPr sz="1400" kern="1200" spc="-20" baseline="0">
          <a:solidFill>
            <a:schemeClr val="tx1">
              <a:lumMod val="85000"/>
              <a:lumOff val="1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SzPct val="100000"/>
        <a:buFontTx/>
        <a:buBlip>
          <a:blip r:embed="rId11"/>
        </a:buBlip>
        <a:defRPr sz="1400" kern="1200" spc="-20" baseline="0">
          <a:solidFill>
            <a:schemeClr val="tx1">
              <a:lumMod val="85000"/>
              <a:lumOff val="1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SzPct val="100000"/>
        <a:buFontTx/>
        <a:buBlip>
          <a:blip r:embed="rId11"/>
        </a:buBlip>
        <a:defRPr sz="1400" kern="1200" spc="-20" baseline="0">
          <a:solidFill>
            <a:schemeClr val="tx1">
              <a:lumMod val="85000"/>
              <a:lumOff val="1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SzPct val="100000"/>
        <a:buFontTx/>
        <a:buBlip>
          <a:blip r:embed="rId11"/>
        </a:buBlip>
        <a:defRPr sz="1400" kern="1200" spc="-20" baseline="0">
          <a:solidFill>
            <a:schemeClr val="tx1">
              <a:lumMod val="85000"/>
              <a:lumOff val="1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745B06-529D-456F-B176-AEC3AF2180B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B9856A-B36F-4100-BEC6-DD9DEE48B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56F62-1CFB-4A2D-BBEA-74F0EEFF2495}"/>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7AAD9-5B7A-4F00-AD70-C51E110CE0C0}" type="datetimeFigureOut">
              <a:rPr lang="en-US" smtClean="0"/>
              <a:t>11/7/2022</a:t>
            </a:fld>
            <a:endParaRPr lang="en-US"/>
          </a:p>
        </p:txBody>
      </p:sp>
      <p:sp>
        <p:nvSpPr>
          <p:cNvPr id="5" name="Footer Placeholder 4">
            <a:extLst>
              <a:ext uri="{FF2B5EF4-FFF2-40B4-BE49-F238E27FC236}">
                <a16:creationId xmlns:a16="http://schemas.microsoft.com/office/drawing/2014/main" id="{1A1B892B-5530-4CD7-B1E7-F5F905D2423C}"/>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E0CDB-7C59-4B34-AE41-A4948AD2880A}"/>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E5690-A8C5-4471-9A4B-CA82B9263375}" type="slidenum">
              <a:rPr lang="en-US" smtClean="0"/>
              <a:t>‹#›</a:t>
            </a:fld>
            <a:endParaRPr lang="en-US"/>
          </a:p>
        </p:txBody>
      </p:sp>
    </p:spTree>
    <p:extLst>
      <p:ext uri="{BB962C8B-B14F-4D97-AF65-F5344CB8AC3E}">
        <p14:creationId xmlns:p14="http://schemas.microsoft.com/office/powerpoint/2010/main" val="203787233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12192000" cy="1163638"/>
          </a:xfrm>
          <a:prstGeom prst="rect">
            <a:avLst/>
          </a:prstGeom>
          <a:solidFill>
            <a:schemeClr val="accent6"/>
          </a:solidFill>
          <a:ln w="9525">
            <a:noFill/>
            <a:miter lim="800000"/>
            <a:headEnd/>
            <a:tailEnd/>
          </a:ln>
          <a:effectLst/>
        </p:spPr>
        <p:txBody>
          <a:bodyPr wrap="none" anchor="ctr"/>
          <a:lstStyle/>
          <a:p>
            <a:pPr>
              <a:defRPr/>
            </a:pPr>
            <a:endParaRPr lang="en-US" sz="1800" dirty="0">
              <a:latin typeface="Arial" charset="0"/>
              <a:ea typeface="MS PGothic" pitchFamily="34" charset="-128"/>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10272184" y="6584951"/>
            <a:ext cx="17272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12192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800" dirty="0">
              <a:latin typeface="Arial" charset="0"/>
              <a:ea typeface="MS PGothic" pitchFamily="34" charset="-128"/>
            </a:endParaRPr>
          </a:p>
        </p:txBody>
      </p:sp>
      <p:pic>
        <p:nvPicPr>
          <p:cNvPr id="1032" name="Picture 9" descr="YSM_Black_80%.eps"/>
          <p:cNvPicPr>
            <a:picLocks noChangeAspect="1"/>
          </p:cNvPicPr>
          <p:nvPr/>
        </p:nvPicPr>
        <p:blipFill>
          <a:blip r:embed="rId9" cstate="print"/>
          <a:srcRect/>
          <a:stretch>
            <a:fillRect/>
          </a:stretch>
        </p:blipFill>
        <p:spPr bwMode="auto">
          <a:xfrm>
            <a:off x="717551" y="6591300"/>
            <a:ext cx="2872316" cy="160338"/>
          </a:xfrm>
          <a:prstGeom prst="rect">
            <a:avLst/>
          </a:prstGeom>
          <a:noFill/>
          <a:ln w="9525">
            <a:noFill/>
            <a:miter lim="800000"/>
            <a:headEnd/>
            <a:tailEnd/>
          </a:ln>
        </p:spPr>
      </p:pic>
    </p:spTree>
    <p:extLst>
      <p:ext uri="{BB962C8B-B14F-4D97-AF65-F5344CB8AC3E}">
        <p14:creationId xmlns:p14="http://schemas.microsoft.com/office/powerpoint/2010/main" val="296312162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tmp"/><Relationship Id="rId7"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tmp"/><Relationship Id="rId10" Type="http://schemas.openxmlformats.org/officeDocument/2006/relationships/image" Target="../media/image18.jpeg"/><Relationship Id="rId4" Type="http://schemas.openxmlformats.org/officeDocument/2006/relationships/image" Target="../media/image12.jfif"/><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3B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194B-5748-4D41-8431-EC1773D9ACB7}"/>
              </a:ext>
            </a:extLst>
          </p:cNvPr>
          <p:cNvSpPr>
            <a:spLocks noGrp="1"/>
          </p:cNvSpPr>
          <p:nvPr>
            <p:ph type="ctrTitle"/>
          </p:nvPr>
        </p:nvSpPr>
        <p:spPr>
          <a:xfrm>
            <a:off x="1589233" y="3410982"/>
            <a:ext cx="10065491" cy="1534239"/>
          </a:xfrm>
          <a:noFill/>
        </p:spPr>
        <p:txBody>
          <a:bodyPr anchor="ctr">
            <a:noAutofit/>
          </a:bodyPr>
          <a:lstStyle/>
          <a:p>
            <a:pPr hangingPunct="0">
              <a:lnSpc>
                <a:spcPct val="100000"/>
              </a:lnSpc>
              <a:spcBef>
                <a:spcPts val="600"/>
              </a:spcBef>
            </a:pPr>
            <a:br>
              <a:rPr lang="en-US" sz="3200" b="1" dirty="0">
                <a:solidFill>
                  <a:schemeClr val="bg1"/>
                </a:solidFill>
                <a:latin typeface="Georgia" panose="02040502050405020303" pitchFamily="18" charset="0"/>
              </a:rPr>
            </a:br>
            <a:br>
              <a:rPr lang="en-US" sz="3200" b="1" dirty="0">
                <a:solidFill>
                  <a:schemeClr val="bg1"/>
                </a:solidFill>
                <a:latin typeface="Georgia" panose="02040502050405020303" pitchFamily="18" charset="0"/>
              </a:rPr>
            </a:br>
            <a:br>
              <a:rPr lang="en-US" sz="3200" b="1" dirty="0">
                <a:solidFill>
                  <a:schemeClr val="bg1"/>
                </a:solidFill>
                <a:latin typeface="Georgia" panose="02040502050405020303" pitchFamily="18" charset="0"/>
              </a:rPr>
            </a:br>
            <a:r>
              <a:rPr lang="en-US" sz="3600" b="1" dirty="0">
                <a:solidFill>
                  <a:schemeClr val="bg1"/>
                </a:solidFill>
                <a:latin typeface="Georgia" panose="02040502050405020303" pitchFamily="18" charset="0"/>
              </a:rPr>
              <a:t>Implementation of ED-Initiated Buprenorphine for Opioid Use Disorder</a:t>
            </a:r>
            <a:br>
              <a:rPr lang="en-US" sz="3600" b="1" dirty="0">
                <a:solidFill>
                  <a:schemeClr val="bg1"/>
                </a:solidFill>
                <a:latin typeface="Georgia" panose="02040502050405020303" pitchFamily="18" charset="0"/>
              </a:rPr>
            </a:br>
            <a:r>
              <a:rPr lang="en-US" sz="3600" b="1" dirty="0">
                <a:solidFill>
                  <a:schemeClr val="bg1"/>
                </a:solidFill>
                <a:latin typeface="Georgia" panose="02040502050405020303" pitchFamily="18" charset="0"/>
              </a:rPr>
              <a:t> </a:t>
            </a:r>
            <a:br>
              <a:rPr lang="en-US" sz="3600" b="1" dirty="0">
                <a:solidFill>
                  <a:schemeClr val="bg1"/>
                </a:solidFill>
                <a:latin typeface="Georgia" panose="02040502050405020303" pitchFamily="18" charset="0"/>
              </a:rPr>
            </a:br>
            <a:endParaRPr lang="en-US" sz="4000" b="1" dirty="0">
              <a:solidFill>
                <a:schemeClr val="bg1"/>
              </a:solidFill>
              <a:latin typeface="Georgia" panose="02040502050405020303" pitchFamily="18" charset="0"/>
            </a:endParaRPr>
          </a:p>
        </p:txBody>
      </p:sp>
      <p:sp>
        <p:nvSpPr>
          <p:cNvPr id="3" name="Subtitle 2">
            <a:extLst>
              <a:ext uri="{FF2B5EF4-FFF2-40B4-BE49-F238E27FC236}">
                <a16:creationId xmlns:a16="http://schemas.microsoft.com/office/drawing/2014/main" id="{6EEAFA96-9028-4B2B-B181-ED6925B3FF6D}"/>
              </a:ext>
            </a:extLst>
          </p:cNvPr>
          <p:cNvSpPr>
            <a:spLocks noGrp="1"/>
          </p:cNvSpPr>
          <p:nvPr>
            <p:ph type="subTitle" idx="1"/>
          </p:nvPr>
        </p:nvSpPr>
        <p:spPr>
          <a:xfrm>
            <a:off x="3105184" y="5530704"/>
            <a:ext cx="7033591" cy="521399"/>
          </a:xfrm>
        </p:spPr>
        <p:txBody>
          <a:bodyPr>
            <a:noAutofit/>
          </a:bodyPr>
          <a:lstStyle/>
          <a:p>
            <a:r>
              <a:rPr lang="en-US" altLang="en-US" sz="2000" b="1" dirty="0">
                <a:solidFill>
                  <a:schemeClr val="accent5">
                    <a:lumMod val="40000"/>
                    <a:lumOff val="60000"/>
                  </a:schemeClr>
                </a:solidFill>
                <a:latin typeface="Georgia" panose="02040502050405020303" pitchFamily="18" charset="0"/>
              </a:rPr>
              <a:t>Gail D’</a:t>
            </a:r>
            <a:r>
              <a:rPr lang="en-US" altLang="ja-JP" sz="2000" b="1" dirty="0">
                <a:solidFill>
                  <a:schemeClr val="accent5">
                    <a:lumMod val="40000"/>
                    <a:lumOff val="60000"/>
                  </a:schemeClr>
                </a:solidFill>
                <a:latin typeface="Georgia" panose="02040502050405020303" pitchFamily="18" charset="0"/>
              </a:rPr>
              <a:t>Onofrio MD, MS </a:t>
            </a:r>
          </a:p>
          <a:p>
            <a:pPr algn="l"/>
            <a:endParaRPr lang="en-US" sz="1500" dirty="0">
              <a:solidFill>
                <a:srgbClr val="4C75A3"/>
              </a:solidFill>
            </a:endParaRPr>
          </a:p>
        </p:txBody>
      </p:sp>
      <p:sp>
        <p:nvSpPr>
          <p:cNvPr id="9" name="TextBox 8">
            <a:extLst>
              <a:ext uri="{FF2B5EF4-FFF2-40B4-BE49-F238E27FC236}">
                <a16:creationId xmlns:a16="http://schemas.microsoft.com/office/drawing/2014/main" id="{807C05CE-C5F4-4BA0-A784-B3A4DDC79FFE}"/>
              </a:ext>
            </a:extLst>
          </p:cNvPr>
          <p:cNvSpPr txBox="1"/>
          <p:nvPr/>
        </p:nvSpPr>
        <p:spPr>
          <a:xfrm>
            <a:off x="4986658" y="5894964"/>
            <a:ext cx="6036237" cy="400110"/>
          </a:xfrm>
          <a:prstGeom prst="rect">
            <a:avLst/>
          </a:prstGeom>
          <a:noFill/>
        </p:spPr>
        <p:txBody>
          <a:bodyPr wrap="square" rtlCol="0">
            <a:spAutoFit/>
          </a:bodyPr>
          <a:lstStyle/>
          <a:p>
            <a:r>
              <a:rPr lang="en-US" sz="2000" b="1" dirty="0">
                <a:solidFill>
                  <a:schemeClr val="bg1">
                    <a:lumMod val="85000"/>
                  </a:schemeClr>
                </a:solidFill>
                <a:latin typeface="YaleNew" panose="02000602050000020003" pitchFamily="50" charset="0"/>
              </a:rPr>
              <a:t>Yale University School of Medicine</a:t>
            </a:r>
          </a:p>
        </p:txBody>
      </p:sp>
      <p:sp>
        <p:nvSpPr>
          <p:cNvPr id="5" name="TextBox 4">
            <a:extLst>
              <a:ext uri="{FF2B5EF4-FFF2-40B4-BE49-F238E27FC236}">
                <a16:creationId xmlns:a16="http://schemas.microsoft.com/office/drawing/2014/main" id="{DD3241BB-AEED-41DD-A9B1-1854CA5658B5}"/>
              </a:ext>
            </a:extLst>
          </p:cNvPr>
          <p:cNvSpPr txBox="1"/>
          <p:nvPr/>
        </p:nvSpPr>
        <p:spPr>
          <a:xfrm>
            <a:off x="5768265" y="6394851"/>
            <a:ext cx="2421384"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Nov 10, 2022</a:t>
            </a:r>
          </a:p>
        </p:txBody>
      </p:sp>
      <p:pic>
        <p:nvPicPr>
          <p:cNvPr id="14" name="Picture 13" descr="A picture containing text, outdoor&#10;&#10;Description automatically generated">
            <a:extLst>
              <a:ext uri="{FF2B5EF4-FFF2-40B4-BE49-F238E27FC236}">
                <a16:creationId xmlns:a16="http://schemas.microsoft.com/office/drawing/2014/main" id="{9E9DCD28-5D05-4C5E-B1F4-493555721CAE}"/>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25383" b="28104"/>
          <a:stretch/>
        </p:blipFill>
        <p:spPr>
          <a:xfrm>
            <a:off x="190593" y="3"/>
            <a:ext cx="12122331" cy="3189755"/>
          </a:xfrm>
          <a:prstGeom prst="rect">
            <a:avLst/>
          </a:prstGeom>
        </p:spPr>
      </p:pic>
      <p:sp>
        <p:nvSpPr>
          <p:cNvPr id="4" name="TextBox 3">
            <a:extLst>
              <a:ext uri="{FF2B5EF4-FFF2-40B4-BE49-F238E27FC236}">
                <a16:creationId xmlns:a16="http://schemas.microsoft.com/office/drawing/2014/main" id="{2FB00332-BFCC-4EAB-B148-FF7CA9BB1988}"/>
              </a:ext>
            </a:extLst>
          </p:cNvPr>
          <p:cNvSpPr txBox="1"/>
          <p:nvPr/>
        </p:nvSpPr>
        <p:spPr>
          <a:xfrm>
            <a:off x="301244" y="6456407"/>
            <a:ext cx="3267307" cy="677108"/>
          </a:xfrm>
          <a:prstGeom prst="rect">
            <a:avLst/>
          </a:prstGeom>
          <a:noFill/>
        </p:spPr>
        <p:txBody>
          <a:bodyPr wrap="square" rtlCol="0">
            <a:spAutoFit/>
          </a:bodyPr>
          <a:lstStyle/>
          <a:p>
            <a:r>
              <a:rPr lang="en-US" sz="2000" b="0" i="0" u="none" strike="noStrike" dirty="0">
                <a:solidFill>
                  <a:schemeClr val="bg1"/>
                </a:solidFill>
                <a:effectLst/>
                <a:latin typeface="Georgia" panose="02040502050405020303" pitchFamily="18" charset="0"/>
              </a:rPr>
              <a:t>2 UG1 DA015831</a:t>
            </a:r>
          </a:p>
          <a:p>
            <a:endParaRPr lang="en-US" dirty="0">
              <a:solidFill>
                <a:schemeClr val="bg1"/>
              </a:solidFill>
            </a:endParaRPr>
          </a:p>
        </p:txBody>
      </p:sp>
    </p:spTree>
    <p:extLst>
      <p:ext uri="{BB962C8B-B14F-4D97-AF65-F5344CB8AC3E}">
        <p14:creationId xmlns:p14="http://schemas.microsoft.com/office/powerpoint/2010/main" val="4254229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05CE3-B1CF-4AFC-BF18-3D2D95C47477}"/>
              </a:ext>
            </a:extLst>
          </p:cNvPr>
          <p:cNvGraphicFramePr>
            <a:graphicFrameLocks noGrp="1"/>
          </p:cNvGraphicFramePr>
          <p:nvPr>
            <p:ph idx="1"/>
            <p:extLst>
              <p:ext uri="{D42A27DB-BD31-4B8C-83A1-F6EECF244321}">
                <p14:modId xmlns:p14="http://schemas.microsoft.com/office/powerpoint/2010/main" val="1305029732"/>
              </p:ext>
            </p:extLst>
          </p:nvPr>
        </p:nvGraphicFramePr>
        <p:xfrm>
          <a:off x="1146662" y="2343711"/>
          <a:ext cx="5273593" cy="358894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7FBAF22E-504B-4916-98D9-579E45204A6C}"/>
              </a:ext>
            </a:extLst>
          </p:cNvPr>
          <p:cNvSpPr>
            <a:spLocks noGrp="1"/>
          </p:cNvSpPr>
          <p:nvPr>
            <p:ph type="title"/>
          </p:nvPr>
        </p:nvSpPr>
        <p:spPr>
          <a:xfrm>
            <a:off x="1702340" y="267210"/>
            <a:ext cx="8688793" cy="838200"/>
          </a:xfrm>
        </p:spPr>
        <p:txBody>
          <a:bodyPr/>
          <a:lstStyle/>
          <a:p>
            <a:r>
              <a:rPr lang="en-US" sz="2800" dirty="0">
                <a:latin typeface="Georgia" panose="02040502050405020303" pitchFamily="18" charset="0"/>
              </a:rPr>
              <a:t>Results: Implementation of ED-initiated Buprenorphine </a:t>
            </a:r>
            <a:br>
              <a:rPr lang="en-US" sz="2400" dirty="0">
                <a:latin typeface="Georgia" panose="02040502050405020303" pitchFamily="18" charset="0"/>
              </a:rPr>
            </a:br>
            <a:endParaRPr lang="en-US" sz="2400" dirty="0">
              <a:latin typeface="Georgia" panose="02040502050405020303" pitchFamily="18" charset="0"/>
            </a:endParaRPr>
          </a:p>
        </p:txBody>
      </p:sp>
      <p:grpSp>
        <p:nvGrpSpPr>
          <p:cNvPr id="7" name="Group 6">
            <a:extLst>
              <a:ext uri="{FF2B5EF4-FFF2-40B4-BE49-F238E27FC236}">
                <a16:creationId xmlns:a16="http://schemas.microsoft.com/office/drawing/2014/main" id="{616E10C5-6018-46CC-B6DD-092F13961331}"/>
              </a:ext>
            </a:extLst>
          </p:cNvPr>
          <p:cNvGrpSpPr/>
          <p:nvPr/>
        </p:nvGrpSpPr>
        <p:grpSpPr>
          <a:xfrm>
            <a:off x="574671" y="1277652"/>
            <a:ext cx="4571259" cy="646336"/>
            <a:chOff x="8960610" y="2690742"/>
            <a:chExt cx="4055029" cy="375390"/>
          </a:xfrm>
        </p:grpSpPr>
        <p:sp>
          <p:nvSpPr>
            <p:cNvPr id="8" name="Rounded Rectangle 6">
              <a:extLst>
                <a:ext uri="{FF2B5EF4-FFF2-40B4-BE49-F238E27FC236}">
                  <a16:creationId xmlns:a16="http://schemas.microsoft.com/office/drawing/2014/main" id="{0FD0C7AA-67A8-4FE1-962F-31BB7ED546AA}"/>
                </a:ext>
              </a:extLst>
            </p:cNvPr>
            <p:cNvSpPr/>
            <p:nvPr/>
          </p:nvSpPr>
          <p:spPr>
            <a:xfrm>
              <a:off x="9466442" y="2696803"/>
              <a:ext cx="2899621" cy="369329"/>
            </a:xfrm>
            <a:custGeom>
              <a:avLst/>
              <a:gdLst>
                <a:gd name="connsiteX0" fmla="*/ 0 w 2899621"/>
                <a:gd name="connsiteY0" fmla="*/ 0 h 369329"/>
                <a:gd name="connsiteX1" fmla="*/ 550928 w 2899621"/>
                <a:gd name="connsiteY1" fmla="*/ 0 h 369329"/>
                <a:gd name="connsiteX2" fmla="*/ 1130852 w 2899621"/>
                <a:gd name="connsiteY2" fmla="*/ 0 h 369329"/>
                <a:gd name="connsiteX3" fmla="*/ 1739773 w 2899621"/>
                <a:gd name="connsiteY3" fmla="*/ 0 h 369329"/>
                <a:gd name="connsiteX4" fmla="*/ 2348693 w 2899621"/>
                <a:gd name="connsiteY4" fmla="*/ 0 h 369329"/>
                <a:gd name="connsiteX5" fmla="*/ 2899621 w 2899621"/>
                <a:gd name="connsiteY5" fmla="*/ 0 h 369329"/>
                <a:gd name="connsiteX6" fmla="*/ 2899621 w 2899621"/>
                <a:gd name="connsiteY6" fmla="*/ 369329 h 369329"/>
                <a:gd name="connsiteX7" fmla="*/ 2261704 w 2899621"/>
                <a:gd name="connsiteY7" fmla="*/ 369329 h 369329"/>
                <a:gd name="connsiteX8" fmla="*/ 1623788 w 2899621"/>
                <a:gd name="connsiteY8" fmla="*/ 369329 h 369329"/>
                <a:gd name="connsiteX9" fmla="*/ 1043864 w 2899621"/>
                <a:gd name="connsiteY9" fmla="*/ 369329 h 369329"/>
                <a:gd name="connsiteX10" fmla="*/ 0 w 2899621"/>
                <a:gd name="connsiteY10" fmla="*/ 369329 h 369329"/>
                <a:gd name="connsiteX11" fmla="*/ 0 w 2899621"/>
                <a:gd name="connsiteY11" fmla="*/ 0 h 36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621" h="369329" fill="none" extrusionOk="0">
                  <a:moveTo>
                    <a:pt x="0" y="0"/>
                  </a:moveTo>
                  <a:cubicBezTo>
                    <a:pt x="274037" y="-14043"/>
                    <a:pt x="424729" y="53029"/>
                    <a:pt x="550928" y="0"/>
                  </a:cubicBezTo>
                  <a:cubicBezTo>
                    <a:pt x="677127" y="-53029"/>
                    <a:pt x="862557" y="17261"/>
                    <a:pt x="1130852" y="0"/>
                  </a:cubicBezTo>
                  <a:cubicBezTo>
                    <a:pt x="1399147" y="-17261"/>
                    <a:pt x="1444725" y="4389"/>
                    <a:pt x="1739773" y="0"/>
                  </a:cubicBezTo>
                  <a:cubicBezTo>
                    <a:pt x="2034821" y="-4389"/>
                    <a:pt x="2065671" y="56786"/>
                    <a:pt x="2348693" y="0"/>
                  </a:cubicBezTo>
                  <a:cubicBezTo>
                    <a:pt x="2631715" y="-56786"/>
                    <a:pt x="2669290" y="55056"/>
                    <a:pt x="2899621" y="0"/>
                  </a:cubicBezTo>
                  <a:cubicBezTo>
                    <a:pt x="2914446" y="120188"/>
                    <a:pt x="2873015" y="214063"/>
                    <a:pt x="2899621" y="369329"/>
                  </a:cubicBezTo>
                  <a:cubicBezTo>
                    <a:pt x="2703697" y="384235"/>
                    <a:pt x="2462343" y="334930"/>
                    <a:pt x="2261704" y="369329"/>
                  </a:cubicBezTo>
                  <a:cubicBezTo>
                    <a:pt x="2061065" y="403728"/>
                    <a:pt x="1866605" y="315138"/>
                    <a:pt x="1623788" y="369329"/>
                  </a:cubicBezTo>
                  <a:cubicBezTo>
                    <a:pt x="1380971" y="423520"/>
                    <a:pt x="1172129" y="345527"/>
                    <a:pt x="1043864" y="369329"/>
                  </a:cubicBezTo>
                  <a:cubicBezTo>
                    <a:pt x="915599" y="393131"/>
                    <a:pt x="297391" y="346587"/>
                    <a:pt x="0" y="369329"/>
                  </a:cubicBezTo>
                  <a:cubicBezTo>
                    <a:pt x="-31202" y="284746"/>
                    <a:pt x="18540" y="150867"/>
                    <a:pt x="0" y="0"/>
                  </a:cubicBezTo>
                  <a:close/>
                </a:path>
                <a:path w="2899621" h="369329" stroke="0" extrusionOk="0">
                  <a:moveTo>
                    <a:pt x="0" y="0"/>
                  </a:moveTo>
                  <a:cubicBezTo>
                    <a:pt x="164640" y="-41936"/>
                    <a:pt x="370871" y="7356"/>
                    <a:pt x="550928" y="0"/>
                  </a:cubicBezTo>
                  <a:cubicBezTo>
                    <a:pt x="730985" y="-7356"/>
                    <a:pt x="907260" y="29872"/>
                    <a:pt x="1043864" y="0"/>
                  </a:cubicBezTo>
                  <a:cubicBezTo>
                    <a:pt x="1180468" y="-29872"/>
                    <a:pt x="1454574" y="48019"/>
                    <a:pt x="1681780" y="0"/>
                  </a:cubicBezTo>
                  <a:cubicBezTo>
                    <a:pt x="1908986" y="-48019"/>
                    <a:pt x="2023377" y="45884"/>
                    <a:pt x="2232708" y="0"/>
                  </a:cubicBezTo>
                  <a:cubicBezTo>
                    <a:pt x="2442039" y="-45884"/>
                    <a:pt x="2761395" y="38114"/>
                    <a:pt x="2899621" y="0"/>
                  </a:cubicBezTo>
                  <a:cubicBezTo>
                    <a:pt x="2912001" y="108118"/>
                    <a:pt x="2865174" y="188991"/>
                    <a:pt x="2899621" y="369329"/>
                  </a:cubicBezTo>
                  <a:cubicBezTo>
                    <a:pt x="2762837" y="430302"/>
                    <a:pt x="2562763" y="302093"/>
                    <a:pt x="2319697" y="369329"/>
                  </a:cubicBezTo>
                  <a:cubicBezTo>
                    <a:pt x="2076631" y="436565"/>
                    <a:pt x="1982508" y="352204"/>
                    <a:pt x="1681780" y="369329"/>
                  </a:cubicBezTo>
                  <a:cubicBezTo>
                    <a:pt x="1381052" y="386454"/>
                    <a:pt x="1424856" y="352685"/>
                    <a:pt x="1188845" y="369329"/>
                  </a:cubicBezTo>
                  <a:cubicBezTo>
                    <a:pt x="952834" y="385973"/>
                    <a:pt x="810374" y="330402"/>
                    <a:pt x="608920" y="369329"/>
                  </a:cubicBezTo>
                  <a:cubicBezTo>
                    <a:pt x="407467" y="408256"/>
                    <a:pt x="182051" y="356069"/>
                    <a:pt x="0" y="369329"/>
                  </a:cubicBezTo>
                  <a:cubicBezTo>
                    <a:pt x="-14503" y="198403"/>
                    <a:pt x="27452" y="162028"/>
                    <a:pt x="0" y="0"/>
                  </a:cubicBezTo>
                  <a:close/>
                </a:path>
              </a:pathLst>
            </a:custGeom>
            <a:solidFill>
              <a:srgbClr val="1D2C72"/>
            </a:solidFill>
            <a:ln w="25400">
              <a:solidFill>
                <a:schemeClr val="accent3">
                  <a:lumMod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lIns="182880" tIns="1005840" rIns="182880" rtlCol="0" anchor="t"/>
            <a:lstStyle/>
            <a:p>
              <a:pPr lvl="0" algn="ctr"/>
              <a:endParaRPr lang="en-US" dirty="0"/>
            </a:p>
          </p:txBody>
        </p:sp>
        <p:sp>
          <p:nvSpPr>
            <p:cNvPr id="9" name="TextBox 8">
              <a:extLst>
                <a:ext uri="{FF2B5EF4-FFF2-40B4-BE49-F238E27FC236}">
                  <a16:creationId xmlns:a16="http://schemas.microsoft.com/office/drawing/2014/main" id="{B0995369-029C-4637-81D0-767F4AE959D1}"/>
                </a:ext>
              </a:extLst>
            </p:cNvPr>
            <p:cNvSpPr txBox="1"/>
            <p:nvPr/>
          </p:nvSpPr>
          <p:spPr>
            <a:xfrm>
              <a:off x="8960610" y="2690742"/>
              <a:ext cx="4055029" cy="375387"/>
            </a:xfrm>
            <a:prstGeom prst="rect">
              <a:avLst/>
            </a:prstGeom>
            <a:noFill/>
          </p:spPr>
          <p:txBody>
            <a:bodyPr wrap="square" rtlCol="0">
              <a:spAutoFit/>
            </a:bodyPr>
            <a:lstStyle/>
            <a:p>
              <a:pPr algn="ctr"/>
              <a:r>
                <a:rPr lang="en-US" b="1" dirty="0">
                  <a:solidFill>
                    <a:schemeClr val="bg1"/>
                  </a:solidFill>
                </a:rPr>
                <a:t>Buprenorphine</a:t>
              </a:r>
            </a:p>
            <a:p>
              <a:pPr algn="ctr"/>
              <a:r>
                <a:rPr lang="en-US" b="1" dirty="0">
                  <a:solidFill>
                    <a:schemeClr val="bg1"/>
                  </a:solidFill>
                </a:rPr>
                <a:t>Administered/prescribed </a:t>
              </a:r>
            </a:p>
          </p:txBody>
        </p:sp>
      </p:grpSp>
      <p:grpSp>
        <p:nvGrpSpPr>
          <p:cNvPr id="15" name="Group 14">
            <a:extLst>
              <a:ext uri="{FF2B5EF4-FFF2-40B4-BE49-F238E27FC236}">
                <a16:creationId xmlns:a16="http://schemas.microsoft.com/office/drawing/2014/main" id="{51371276-CD45-467B-BEA2-D584B07E3687}"/>
              </a:ext>
            </a:extLst>
          </p:cNvPr>
          <p:cNvGrpSpPr/>
          <p:nvPr/>
        </p:nvGrpSpPr>
        <p:grpSpPr>
          <a:xfrm>
            <a:off x="8060298" y="1261297"/>
            <a:ext cx="2496205" cy="662686"/>
            <a:chOff x="9036156" y="4200372"/>
            <a:chExt cx="2899621" cy="367219"/>
          </a:xfrm>
        </p:grpSpPr>
        <p:sp>
          <p:nvSpPr>
            <p:cNvPr id="16" name="Rounded Rectangle 6">
              <a:extLst>
                <a:ext uri="{FF2B5EF4-FFF2-40B4-BE49-F238E27FC236}">
                  <a16:creationId xmlns:a16="http://schemas.microsoft.com/office/drawing/2014/main" id="{E4759689-C969-467F-ADE0-48FF2012D84A}"/>
                </a:ext>
                <a:ext uri="{C183D7F6-B498-43B3-948B-1728B52AA6E4}">
                  <adec:decorative xmlns:adec="http://schemas.microsoft.com/office/drawing/2017/decorative" val="1"/>
                </a:ext>
              </a:extLst>
            </p:cNvPr>
            <p:cNvSpPr/>
            <p:nvPr/>
          </p:nvSpPr>
          <p:spPr>
            <a:xfrm>
              <a:off x="9036156" y="4200372"/>
              <a:ext cx="2899621" cy="352376"/>
            </a:xfrm>
            <a:custGeom>
              <a:avLst/>
              <a:gdLst>
                <a:gd name="connsiteX0" fmla="*/ 0 w 2899621"/>
                <a:gd name="connsiteY0" fmla="*/ 0 h 352376"/>
                <a:gd name="connsiteX1" fmla="*/ 550928 w 2899621"/>
                <a:gd name="connsiteY1" fmla="*/ 0 h 352376"/>
                <a:gd name="connsiteX2" fmla="*/ 1130852 w 2899621"/>
                <a:gd name="connsiteY2" fmla="*/ 0 h 352376"/>
                <a:gd name="connsiteX3" fmla="*/ 1739773 w 2899621"/>
                <a:gd name="connsiteY3" fmla="*/ 0 h 352376"/>
                <a:gd name="connsiteX4" fmla="*/ 2348693 w 2899621"/>
                <a:gd name="connsiteY4" fmla="*/ 0 h 352376"/>
                <a:gd name="connsiteX5" fmla="*/ 2899621 w 2899621"/>
                <a:gd name="connsiteY5" fmla="*/ 0 h 352376"/>
                <a:gd name="connsiteX6" fmla="*/ 2899621 w 2899621"/>
                <a:gd name="connsiteY6" fmla="*/ 352376 h 352376"/>
                <a:gd name="connsiteX7" fmla="*/ 2261704 w 2899621"/>
                <a:gd name="connsiteY7" fmla="*/ 352376 h 352376"/>
                <a:gd name="connsiteX8" fmla="*/ 1623788 w 2899621"/>
                <a:gd name="connsiteY8" fmla="*/ 352376 h 352376"/>
                <a:gd name="connsiteX9" fmla="*/ 1043864 w 2899621"/>
                <a:gd name="connsiteY9" fmla="*/ 352376 h 352376"/>
                <a:gd name="connsiteX10" fmla="*/ 0 w 2899621"/>
                <a:gd name="connsiteY10" fmla="*/ 352376 h 352376"/>
                <a:gd name="connsiteX11" fmla="*/ 0 w 2899621"/>
                <a:gd name="connsiteY11" fmla="*/ 0 h 35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621" h="352376" fill="none" extrusionOk="0">
                  <a:moveTo>
                    <a:pt x="0" y="0"/>
                  </a:moveTo>
                  <a:cubicBezTo>
                    <a:pt x="274037" y="-14043"/>
                    <a:pt x="424729" y="53029"/>
                    <a:pt x="550928" y="0"/>
                  </a:cubicBezTo>
                  <a:cubicBezTo>
                    <a:pt x="677127" y="-53029"/>
                    <a:pt x="862557" y="17261"/>
                    <a:pt x="1130852" y="0"/>
                  </a:cubicBezTo>
                  <a:cubicBezTo>
                    <a:pt x="1399147" y="-17261"/>
                    <a:pt x="1444725" y="4389"/>
                    <a:pt x="1739773" y="0"/>
                  </a:cubicBezTo>
                  <a:cubicBezTo>
                    <a:pt x="2034821" y="-4389"/>
                    <a:pt x="2065671" y="56786"/>
                    <a:pt x="2348693" y="0"/>
                  </a:cubicBezTo>
                  <a:cubicBezTo>
                    <a:pt x="2631715" y="-56786"/>
                    <a:pt x="2669290" y="55056"/>
                    <a:pt x="2899621" y="0"/>
                  </a:cubicBezTo>
                  <a:cubicBezTo>
                    <a:pt x="2935380" y="117778"/>
                    <a:pt x="2862133" y="237652"/>
                    <a:pt x="2899621" y="352376"/>
                  </a:cubicBezTo>
                  <a:cubicBezTo>
                    <a:pt x="2703697" y="367282"/>
                    <a:pt x="2462343" y="317977"/>
                    <a:pt x="2261704" y="352376"/>
                  </a:cubicBezTo>
                  <a:cubicBezTo>
                    <a:pt x="2061065" y="386775"/>
                    <a:pt x="1866605" y="298185"/>
                    <a:pt x="1623788" y="352376"/>
                  </a:cubicBezTo>
                  <a:cubicBezTo>
                    <a:pt x="1380971" y="406567"/>
                    <a:pt x="1172129" y="328574"/>
                    <a:pt x="1043864" y="352376"/>
                  </a:cubicBezTo>
                  <a:cubicBezTo>
                    <a:pt x="915599" y="376178"/>
                    <a:pt x="297391" y="329634"/>
                    <a:pt x="0" y="352376"/>
                  </a:cubicBezTo>
                  <a:cubicBezTo>
                    <a:pt x="-13809" y="192463"/>
                    <a:pt x="26139" y="103702"/>
                    <a:pt x="0" y="0"/>
                  </a:cubicBezTo>
                  <a:close/>
                </a:path>
                <a:path w="2899621" h="352376" stroke="0" extrusionOk="0">
                  <a:moveTo>
                    <a:pt x="0" y="0"/>
                  </a:moveTo>
                  <a:cubicBezTo>
                    <a:pt x="164640" y="-41936"/>
                    <a:pt x="370871" y="7356"/>
                    <a:pt x="550928" y="0"/>
                  </a:cubicBezTo>
                  <a:cubicBezTo>
                    <a:pt x="730985" y="-7356"/>
                    <a:pt x="907260" y="29872"/>
                    <a:pt x="1043864" y="0"/>
                  </a:cubicBezTo>
                  <a:cubicBezTo>
                    <a:pt x="1180468" y="-29872"/>
                    <a:pt x="1454574" y="48019"/>
                    <a:pt x="1681780" y="0"/>
                  </a:cubicBezTo>
                  <a:cubicBezTo>
                    <a:pt x="1908986" y="-48019"/>
                    <a:pt x="2023377" y="45884"/>
                    <a:pt x="2232708" y="0"/>
                  </a:cubicBezTo>
                  <a:cubicBezTo>
                    <a:pt x="2442039" y="-45884"/>
                    <a:pt x="2761395" y="38114"/>
                    <a:pt x="2899621" y="0"/>
                  </a:cubicBezTo>
                  <a:cubicBezTo>
                    <a:pt x="2912428" y="165775"/>
                    <a:pt x="2858925" y="222953"/>
                    <a:pt x="2899621" y="352376"/>
                  </a:cubicBezTo>
                  <a:cubicBezTo>
                    <a:pt x="2762837" y="413349"/>
                    <a:pt x="2562763" y="285140"/>
                    <a:pt x="2319697" y="352376"/>
                  </a:cubicBezTo>
                  <a:cubicBezTo>
                    <a:pt x="2076631" y="419612"/>
                    <a:pt x="1982508" y="335251"/>
                    <a:pt x="1681780" y="352376"/>
                  </a:cubicBezTo>
                  <a:cubicBezTo>
                    <a:pt x="1381052" y="369501"/>
                    <a:pt x="1424856" y="335732"/>
                    <a:pt x="1188845" y="352376"/>
                  </a:cubicBezTo>
                  <a:cubicBezTo>
                    <a:pt x="952834" y="369020"/>
                    <a:pt x="810374" y="313449"/>
                    <a:pt x="608920" y="352376"/>
                  </a:cubicBezTo>
                  <a:cubicBezTo>
                    <a:pt x="407467" y="391303"/>
                    <a:pt x="182051" y="339116"/>
                    <a:pt x="0" y="352376"/>
                  </a:cubicBezTo>
                  <a:cubicBezTo>
                    <a:pt x="-34367" y="263117"/>
                    <a:pt x="38199" y="99959"/>
                    <a:pt x="0" y="0"/>
                  </a:cubicBezTo>
                  <a:close/>
                </a:path>
              </a:pathLst>
            </a:custGeom>
            <a:solidFill>
              <a:srgbClr val="1D2C72"/>
            </a:solidFill>
            <a:ln w="25400">
              <a:solidFill>
                <a:schemeClr val="accent3">
                  <a:lumMod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lIns="182880" tIns="1005840" rIns="182880" rtlCol="0" anchor="t"/>
            <a:lstStyle/>
            <a:p>
              <a:pPr lvl="0" algn="ctr"/>
              <a:endParaRPr lang="en-US" dirty="0">
                <a:solidFill>
                  <a:schemeClr val="bg1"/>
                </a:solidFill>
              </a:endParaRPr>
            </a:p>
          </p:txBody>
        </p:sp>
        <p:sp>
          <p:nvSpPr>
            <p:cNvPr id="17" name="TextBox 16">
              <a:extLst>
                <a:ext uri="{FF2B5EF4-FFF2-40B4-BE49-F238E27FC236}">
                  <a16:creationId xmlns:a16="http://schemas.microsoft.com/office/drawing/2014/main" id="{013F9B60-36F7-4710-B49D-9803D4236635}"/>
                </a:ext>
                <a:ext uri="{C183D7F6-B498-43B3-948B-1728B52AA6E4}">
                  <adec:decorative xmlns:adec="http://schemas.microsoft.com/office/drawing/2017/decorative" val="1"/>
                </a:ext>
              </a:extLst>
            </p:cNvPr>
            <p:cNvSpPr txBox="1"/>
            <p:nvPr/>
          </p:nvSpPr>
          <p:spPr>
            <a:xfrm>
              <a:off x="9289422" y="4243545"/>
              <a:ext cx="2393087" cy="324046"/>
            </a:xfrm>
            <a:prstGeom prst="rect">
              <a:avLst/>
            </a:prstGeom>
            <a:noFill/>
          </p:spPr>
          <p:txBody>
            <a:bodyPr wrap="square" rtlCol="0">
              <a:spAutoFit/>
            </a:bodyPr>
            <a:lstStyle/>
            <a:p>
              <a:pPr algn="ctr"/>
              <a:r>
                <a:rPr lang="en-US" sz="1600" b="1" dirty="0">
                  <a:solidFill>
                    <a:schemeClr val="bg1"/>
                  </a:solidFill>
                </a:rPr>
                <a:t>Unique ED</a:t>
              </a:r>
            </a:p>
            <a:p>
              <a:pPr algn="ctr"/>
              <a:r>
                <a:rPr lang="en-US" sz="1600" b="1" dirty="0">
                  <a:solidFill>
                    <a:schemeClr val="bg1"/>
                  </a:solidFill>
                </a:rPr>
                <a:t>Clinicians</a:t>
              </a:r>
            </a:p>
          </p:txBody>
        </p:sp>
      </p:grpSp>
      <p:graphicFrame>
        <p:nvGraphicFramePr>
          <p:cNvPr id="18" name="Chart 17">
            <a:extLst>
              <a:ext uri="{FF2B5EF4-FFF2-40B4-BE49-F238E27FC236}">
                <a16:creationId xmlns:a16="http://schemas.microsoft.com/office/drawing/2014/main" id="{F23D7BB9-D0C3-475D-B240-D06432BEE97A}"/>
              </a:ext>
            </a:extLst>
          </p:cNvPr>
          <p:cNvGraphicFramePr>
            <a:graphicFrameLocks/>
          </p:cNvGraphicFramePr>
          <p:nvPr>
            <p:extLst>
              <p:ext uri="{D42A27DB-BD31-4B8C-83A1-F6EECF244321}">
                <p14:modId xmlns:p14="http://schemas.microsoft.com/office/powerpoint/2010/main" val="469256400"/>
              </p:ext>
            </p:extLst>
          </p:nvPr>
        </p:nvGraphicFramePr>
        <p:xfrm>
          <a:off x="6370416" y="2481209"/>
          <a:ext cx="5273593" cy="35201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19836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8BBB3-E989-48F7-99E9-A79B41EB2A42}"/>
              </a:ext>
            </a:extLst>
          </p:cNvPr>
          <p:cNvSpPr>
            <a:spLocks noGrp="1"/>
          </p:cNvSpPr>
          <p:nvPr>
            <p:ph type="title"/>
          </p:nvPr>
        </p:nvSpPr>
        <p:spPr>
          <a:xfrm>
            <a:off x="778933" y="-277146"/>
            <a:ext cx="10972800" cy="1143000"/>
          </a:xfrm>
        </p:spPr>
        <p:txBody>
          <a:bodyPr/>
          <a:lstStyle/>
          <a:p>
            <a:br>
              <a:rPr lang="en-US" sz="3600" dirty="0">
                <a:latin typeface="Georgia" panose="02040502050405020303" pitchFamily="18" charset="0"/>
              </a:rPr>
            </a:br>
            <a:r>
              <a:rPr lang="en-US" sz="3600" dirty="0">
                <a:latin typeface="Georgia" panose="02040502050405020303" pitchFamily="18" charset="0"/>
              </a:rPr>
              <a:t>Implementation Data</a:t>
            </a:r>
          </a:p>
        </p:txBody>
      </p:sp>
      <p:grpSp>
        <p:nvGrpSpPr>
          <p:cNvPr id="4" name="Group 3">
            <a:extLst>
              <a:ext uri="{FF2B5EF4-FFF2-40B4-BE49-F238E27FC236}">
                <a16:creationId xmlns:a16="http://schemas.microsoft.com/office/drawing/2014/main" id="{CA3155A7-667D-4D5D-BF49-8022113D5778}"/>
              </a:ext>
            </a:extLst>
          </p:cNvPr>
          <p:cNvGrpSpPr/>
          <p:nvPr/>
        </p:nvGrpSpPr>
        <p:grpSpPr>
          <a:xfrm>
            <a:off x="947175" y="1135149"/>
            <a:ext cx="3571057" cy="926195"/>
            <a:chOff x="8834882" y="4288223"/>
            <a:chExt cx="2899621" cy="450004"/>
          </a:xfrm>
        </p:grpSpPr>
        <p:sp>
          <p:nvSpPr>
            <p:cNvPr id="5" name="Rounded Rectangle 6">
              <a:extLst>
                <a:ext uri="{FF2B5EF4-FFF2-40B4-BE49-F238E27FC236}">
                  <a16:creationId xmlns:a16="http://schemas.microsoft.com/office/drawing/2014/main" id="{EAADE7B3-37DC-4C35-9AAD-E1664059B6CA}"/>
                </a:ext>
                <a:ext uri="{C183D7F6-B498-43B3-948B-1728B52AA6E4}">
                  <adec:decorative xmlns:adec="http://schemas.microsoft.com/office/drawing/2017/decorative" val="1"/>
                </a:ext>
              </a:extLst>
            </p:cNvPr>
            <p:cNvSpPr/>
            <p:nvPr/>
          </p:nvSpPr>
          <p:spPr>
            <a:xfrm>
              <a:off x="8834882" y="4288223"/>
              <a:ext cx="2899621" cy="352376"/>
            </a:xfrm>
            <a:custGeom>
              <a:avLst/>
              <a:gdLst>
                <a:gd name="connsiteX0" fmla="*/ 0 w 2899621"/>
                <a:gd name="connsiteY0" fmla="*/ 0 h 352376"/>
                <a:gd name="connsiteX1" fmla="*/ 550928 w 2899621"/>
                <a:gd name="connsiteY1" fmla="*/ 0 h 352376"/>
                <a:gd name="connsiteX2" fmla="*/ 1130852 w 2899621"/>
                <a:gd name="connsiteY2" fmla="*/ 0 h 352376"/>
                <a:gd name="connsiteX3" fmla="*/ 1739773 w 2899621"/>
                <a:gd name="connsiteY3" fmla="*/ 0 h 352376"/>
                <a:gd name="connsiteX4" fmla="*/ 2348693 w 2899621"/>
                <a:gd name="connsiteY4" fmla="*/ 0 h 352376"/>
                <a:gd name="connsiteX5" fmla="*/ 2899621 w 2899621"/>
                <a:gd name="connsiteY5" fmla="*/ 0 h 352376"/>
                <a:gd name="connsiteX6" fmla="*/ 2899621 w 2899621"/>
                <a:gd name="connsiteY6" fmla="*/ 352376 h 352376"/>
                <a:gd name="connsiteX7" fmla="*/ 2261704 w 2899621"/>
                <a:gd name="connsiteY7" fmla="*/ 352376 h 352376"/>
                <a:gd name="connsiteX8" fmla="*/ 1623788 w 2899621"/>
                <a:gd name="connsiteY8" fmla="*/ 352376 h 352376"/>
                <a:gd name="connsiteX9" fmla="*/ 1043864 w 2899621"/>
                <a:gd name="connsiteY9" fmla="*/ 352376 h 352376"/>
                <a:gd name="connsiteX10" fmla="*/ 0 w 2899621"/>
                <a:gd name="connsiteY10" fmla="*/ 352376 h 352376"/>
                <a:gd name="connsiteX11" fmla="*/ 0 w 2899621"/>
                <a:gd name="connsiteY11" fmla="*/ 0 h 35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621" h="352376" fill="none" extrusionOk="0">
                  <a:moveTo>
                    <a:pt x="0" y="0"/>
                  </a:moveTo>
                  <a:cubicBezTo>
                    <a:pt x="274037" y="-14043"/>
                    <a:pt x="424729" y="53029"/>
                    <a:pt x="550928" y="0"/>
                  </a:cubicBezTo>
                  <a:cubicBezTo>
                    <a:pt x="677127" y="-53029"/>
                    <a:pt x="862557" y="17261"/>
                    <a:pt x="1130852" y="0"/>
                  </a:cubicBezTo>
                  <a:cubicBezTo>
                    <a:pt x="1399147" y="-17261"/>
                    <a:pt x="1444725" y="4389"/>
                    <a:pt x="1739773" y="0"/>
                  </a:cubicBezTo>
                  <a:cubicBezTo>
                    <a:pt x="2034821" y="-4389"/>
                    <a:pt x="2065671" y="56786"/>
                    <a:pt x="2348693" y="0"/>
                  </a:cubicBezTo>
                  <a:cubicBezTo>
                    <a:pt x="2631715" y="-56786"/>
                    <a:pt x="2669290" y="55056"/>
                    <a:pt x="2899621" y="0"/>
                  </a:cubicBezTo>
                  <a:cubicBezTo>
                    <a:pt x="2935380" y="117778"/>
                    <a:pt x="2862133" y="237652"/>
                    <a:pt x="2899621" y="352376"/>
                  </a:cubicBezTo>
                  <a:cubicBezTo>
                    <a:pt x="2703697" y="367282"/>
                    <a:pt x="2462343" y="317977"/>
                    <a:pt x="2261704" y="352376"/>
                  </a:cubicBezTo>
                  <a:cubicBezTo>
                    <a:pt x="2061065" y="386775"/>
                    <a:pt x="1866605" y="298185"/>
                    <a:pt x="1623788" y="352376"/>
                  </a:cubicBezTo>
                  <a:cubicBezTo>
                    <a:pt x="1380971" y="406567"/>
                    <a:pt x="1172129" y="328574"/>
                    <a:pt x="1043864" y="352376"/>
                  </a:cubicBezTo>
                  <a:cubicBezTo>
                    <a:pt x="915599" y="376178"/>
                    <a:pt x="297391" y="329634"/>
                    <a:pt x="0" y="352376"/>
                  </a:cubicBezTo>
                  <a:cubicBezTo>
                    <a:pt x="-13809" y="192463"/>
                    <a:pt x="26139" y="103702"/>
                    <a:pt x="0" y="0"/>
                  </a:cubicBezTo>
                  <a:close/>
                </a:path>
                <a:path w="2899621" h="352376" stroke="0" extrusionOk="0">
                  <a:moveTo>
                    <a:pt x="0" y="0"/>
                  </a:moveTo>
                  <a:cubicBezTo>
                    <a:pt x="164640" y="-41936"/>
                    <a:pt x="370871" y="7356"/>
                    <a:pt x="550928" y="0"/>
                  </a:cubicBezTo>
                  <a:cubicBezTo>
                    <a:pt x="730985" y="-7356"/>
                    <a:pt x="907260" y="29872"/>
                    <a:pt x="1043864" y="0"/>
                  </a:cubicBezTo>
                  <a:cubicBezTo>
                    <a:pt x="1180468" y="-29872"/>
                    <a:pt x="1454574" y="48019"/>
                    <a:pt x="1681780" y="0"/>
                  </a:cubicBezTo>
                  <a:cubicBezTo>
                    <a:pt x="1908986" y="-48019"/>
                    <a:pt x="2023377" y="45884"/>
                    <a:pt x="2232708" y="0"/>
                  </a:cubicBezTo>
                  <a:cubicBezTo>
                    <a:pt x="2442039" y="-45884"/>
                    <a:pt x="2761395" y="38114"/>
                    <a:pt x="2899621" y="0"/>
                  </a:cubicBezTo>
                  <a:cubicBezTo>
                    <a:pt x="2912428" y="165775"/>
                    <a:pt x="2858925" y="222953"/>
                    <a:pt x="2899621" y="352376"/>
                  </a:cubicBezTo>
                  <a:cubicBezTo>
                    <a:pt x="2762837" y="413349"/>
                    <a:pt x="2562763" y="285140"/>
                    <a:pt x="2319697" y="352376"/>
                  </a:cubicBezTo>
                  <a:cubicBezTo>
                    <a:pt x="2076631" y="419612"/>
                    <a:pt x="1982508" y="335251"/>
                    <a:pt x="1681780" y="352376"/>
                  </a:cubicBezTo>
                  <a:cubicBezTo>
                    <a:pt x="1381052" y="369501"/>
                    <a:pt x="1424856" y="335732"/>
                    <a:pt x="1188845" y="352376"/>
                  </a:cubicBezTo>
                  <a:cubicBezTo>
                    <a:pt x="952834" y="369020"/>
                    <a:pt x="810374" y="313449"/>
                    <a:pt x="608920" y="352376"/>
                  </a:cubicBezTo>
                  <a:cubicBezTo>
                    <a:pt x="407467" y="391303"/>
                    <a:pt x="182051" y="339116"/>
                    <a:pt x="0" y="352376"/>
                  </a:cubicBezTo>
                  <a:cubicBezTo>
                    <a:pt x="-34367" y="263117"/>
                    <a:pt x="38199" y="99959"/>
                    <a:pt x="0" y="0"/>
                  </a:cubicBezTo>
                  <a:close/>
                </a:path>
              </a:pathLst>
            </a:custGeom>
            <a:solidFill>
              <a:srgbClr val="1D2C72"/>
            </a:solidFill>
            <a:ln w="25400">
              <a:solidFill>
                <a:schemeClr val="accent3">
                  <a:lumMod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lIns="182880" tIns="1005840" rIns="18288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25F20465-4141-492D-8EFB-067187F64964}"/>
                </a:ext>
                <a:ext uri="{C183D7F6-B498-43B3-948B-1728B52AA6E4}">
                  <adec:decorative xmlns:adec="http://schemas.microsoft.com/office/drawing/2017/decorative" val="1"/>
                </a:ext>
              </a:extLst>
            </p:cNvPr>
            <p:cNvSpPr txBox="1"/>
            <p:nvPr/>
          </p:nvSpPr>
          <p:spPr>
            <a:xfrm>
              <a:off x="9080972" y="4334476"/>
              <a:ext cx="2393087" cy="4037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Naloxone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Arial"/>
                </a:rPr>
                <a:t>Dispensed/Prescribed </a:t>
              </a: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grpSp>
      <p:graphicFrame>
        <p:nvGraphicFramePr>
          <p:cNvPr id="7" name="Chart 6">
            <a:extLst>
              <a:ext uri="{FF2B5EF4-FFF2-40B4-BE49-F238E27FC236}">
                <a16:creationId xmlns:a16="http://schemas.microsoft.com/office/drawing/2014/main" id="{966FFA95-B416-4F1F-A256-EAFBAE27F62E}"/>
              </a:ext>
            </a:extLst>
          </p:cNvPr>
          <p:cNvGraphicFramePr>
            <a:graphicFrameLocks/>
          </p:cNvGraphicFramePr>
          <p:nvPr/>
        </p:nvGraphicFramePr>
        <p:xfrm>
          <a:off x="0" y="2097711"/>
          <a:ext cx="6186311" cy="42016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3">
            <a:extLst>
              <a:ext uri="{FF2B5EF4-FFF2-40B4-BE49-F238E27FC236}">
                <a16:creationId xmlns:a16="http://schemas.microsoft.com/office/drawing/2014/main" id="{F3A8E293-A181-4A54-B618-1AF6C6C4B5CB}"/>
              </a:ext>
            </a:extLst>
          </p:cNvPr>
          <p:cNvGraphicFramePr>
            <a:graphicFrameLocks/>
          </p:cNvGraphicFramePr>
          <p:nvPr/>
        </p:nvGraphicFramePr>
        <p:xfrm>
          <a:off x="6186311" y="1828416"/>
          <a:ext cx="6005689" cy="4365351"/>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B29F91D2-0C22-476B-8839-1D5A182A820D}"/>
              </a:ext>
            </a:extLst>
          </p:cNvPr>
          <p:cNvGrpSpPr/>
          <p:nvPr/>
        </p:nvGrpSpPr>
        <p:grpSpPr>
          <a:xfrm>
            <a:off x="8791191" y="1094916"/>
            <a:ext cx="2150559" cy="685416"/>
            <a:chOff x="435248" y="1761704"/>
            <a:chExt cx="1813993" cy="249714"/>
          </a:xfrm>
        </p:grpSpPr>
        <p:sp>
          <p:nvSpPr>
            <p:cNvPr id="11" name="Rounded Rectangle 6">
              <a:extLst>
                <a:ext uri="{FF2B5EF4-FFF2-40B4-BE49-F238E27FC236}">
                  <a16:creationId xmlns:a16="http://schemas.microsoft.com/office/drawing/2014/main" id="{805E9A10-4B89-46D6-9DAC-BF8BCF7ACA76}"/>
                </a:ext>
              </a:extLst>
            </p:cNvPr>
            <p:cNvSpPr/>
            <p:nvPr/>
          </p:nvSpPr>
          <p:spPr>
            <a:xfrm>
              <a:off x="435248" y="1761704"/>
              <a:ext cx="1813993" cy="249714"/>
            </a:xfrm>
            <a:custGeom>
              <a:avLst/>
              <a:gdLst>
                <a:gd name="connsiteX0" fmla="*/ 0 w 1813993"/>
                <a:gd name="connsiteY0" fmla="*/ 0 h 249714"/>
                <a:gd name="connsiteX1" fmla="*/ 435358 w 1813993"/>
                <a:gd name="connsiteY1" fmla="*/ 0 h 249714"/>
                <a:gd name="connsiteX2" fmla="*/ 888857 w 1813993"/>
                <a:gd name="connsiteY2" fmla="*/ 0 h 249714"/>
                <a:gd name="connsiteX3" fmla="*/ 1342355 w 1813993"/>
                <a:gd name="connsiteY3" fmla="*/ 0 h 249714"/>
                <a:gd name="connsiteX4" fmla="*/ 1813993 w 1813993"/>
                <a:gd name="connsiteY4" fmla="*/ 0 h 249714"/>
                <a:gd name="connsiteX5" fmla="*/ 1813993 w 1813993"/>
                <a:gd name="connsiteY5" fmla="*/ 249714 h 249714"/>
                <a:gd name="connsiteX6" fmla="*/ 1360495 w 1813993"/>
                <a:gd name="connsiteY6" fmla="*/ 249714 h 249714"/>
                <a:gd name="connsiteX7" fmla="*/ 943276 w 1813993"/>
                <a:gd name="connsiteY7" fmla="*/ 249714 h 249714"/>
                <a:gd name="connsiteX8" fmla="*/ 526058 w 1813993"/>
                <a:gd name="connsiteY8" fmla="*/ 249714 h 249714"/>
                <a:gd name="connsiteX9" fmla="*/ 0 w 1813993"/>
                <a:gd name="connsiteY9" fmla="*/ 249714 h 249714"/>
                <a:gd name="connsiteX10" fmla="*/ 0 w 1813993"/>
                <a:gd name="connsiteY10" fmla="*/ 0 h 24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3993" h="249714" fill="none" extrusionOk="0">
                  <a:moveTo>
                    <a:pt x="0" y="0"/>
                  </a:moveTo>
                  <a:cubicBezTo>
                    <a:pt x="126705" y="-13865"/>
                    <a:pt x="343305" y="46151"/>
                    <a:pt x="435358" y="0"/>
                  </a:cubicBezTo>
                  <a:cubicBezTo>
                    <a:pt x="527411" y="-46151"/>
                    <a:pt x="775853" y="25513"/>
                    <a:pt x="888857" y="0"/>
                  </a:cubicBezTo>
                  <a:cubicBezTo>
                    <a:pt x="1001861" y="-25513"/>
                    <a:pt x="1188973" y="11812"/>
                    <a:pt x="1342355" y="0"/>
                  </a:cubicBezTo>
                  <a:cubicBezTo>
                    <a:pt x="1495737" y="-11812"/>
                    <a:pt x="1685715" y="18178"/>
                    <a:pt x="1813993" y="0"/>
                  </a:cubicBezTo>
                  <a:cubicBezTo>
                    <a:pt x="1827596" y="113667"/>
                    <a:pt x="1784033" y="149978"/>
                    <a:pt x="1813993" y="249714"/>
                  </a:cubicBezTo>
                  <a:cubicBezTo>
                    <a:pt x="1720301" y="303369"/>
                    <a:pt x="1487570" y="198858"/>
                    <a:pt x="1360495" y="249714"/>
                  </a:cubicBezTo>
                  <a:cubicBezTo>
                    <a:pt x="1233420" y="300570"/>
                    <a:pt x="1149092" y="224039"/>
                    <a:pt x="943276" y="249714"/>
                  </a:cubicBezTo>
                  <a:cubicBezTo>
                    <a:pt x="737460" y="275389"/>
                    <a:pt x="613704" y="227905"/>
                    <a:pt x="526058" y="249714"/>
                  </a:cubicBezTo>
                  <a:cubicBezTo>
                    <a:pt x="438412" y="271523"/>
                    <a:pt x="238069" y="197530"/>
                    <a:pt x="0" y="249714"/>
                  </a:cubicBezTo>
                  <a:cubicBezTo>
                    <a:pt x="-7392" y="196544"/>
                    <a:pt x="23821" y="121206"/>
                    <a:pt x="0" y="0"/>
                  </a:cubicBezTo>
                  <a:close/>
                </a:path>
                <a:path w="1813993" h="249714" stroke="0" extrusionOk="0">
                  <a:moveTo>
                    <a:pt x="0" y="0"/>
                  </a:moveTo>
                  <a:cubicBezTo>
                    <a:pt x="133671" y="-24525"/>
                    <a:pt x="325615" y="27128"/>
                    <a:pt x="435358" y="0"/>
                  </a:cubicBezTo>
                  <a:cubicBezTo>
                    <a:pt x="545101" y="-27128"/>
                    <a:pt x="658586" y="35624"/>
                    <a:pt x="834437" y="0"/>
                  </a:cubicBezTo>
                  <a:cubicBezTo>
                    <a:pt x="1010288" y="-35624"/>
                    <a:pt x="1179081" y="34827"/>
                    <a:pt x="1324215" y="0"/>
                  </a:cubicBezTo>
                  <a:cubicBezTo>
                    <a:pt x="1469349" y="-34827"/>
                    <a:pt x="1703017" y="51835"/>
                    <a:pt x="1813993" y="0"/>
                  </a:cubicBezTo>
                  <a:cubicBezTo>
                    <a:pt x="1821671" y="108541"/>
                    <a:pt x="1791991" y="136626"/>
                    <a:pt x="1813993" y="249714"/>
                  </a:cubicBezTo>
                  <a:cubicBezTo>
                    <a:pt x="1646486" y="257470"/>
                    <a:pt x="1538856" y="230343"/>
                    <a:pt x="1396775" y="249714"/>
                  </a:cubicBezTo>
                  <a:cubicBezTo>
                    <a:pt x="1254694" y="269085"/>
                    <a:pt x="1084444" y="207141"/>
                    <a:pt x="979556" y="249714"/>
                  </a:cubicBezTo>
                  <a:cubicBezTo>
                    <a:pt x="874668" y="292287"/>
                    <a:pt x="689897" y="246491"/>
                    <a:pt x="489778" y="249714"/>
                  </a:cubicBezTo>
                  <a:cubicBezTo>
                    <a:pt x="289659" y="252937"/>
                    <a:pt x="232466" y="234212"/>
                    <a:pt x="0" y="249714"/>
                  </a:cubicBezTo>
                  <a:cubicBezTo>
                    <a:pt x="-23028" y="142038"/>
                    <a:pt x="26513" y="118011"/>
                    <a:pt x="0" y="0"/>
                  </a:cubicBezTo>
                  <a:close/>
                </a:path>
              </a:pathLst>
            </a:custGeom>
            <a:solidFill>
              <a:srgbClr val="1D2C72"/>
            </a:solidFill>
            <a:ln w="25400">
              <a:solidFill>
                <a:schemeClr val="accent3">
                  <a:lumMod val="50000"/>
                </a:schemeClr>
              </a:solidFill>
            </a:ln>
          </p:spPr>
          <p:style>
            <a:lnRef idx="2">
              <a:schemeClr val="dk1">
                <a:shade val="50000"/>
              </a:schemeClr>
            </a:lnRef>
            <a:fillRef idx="1">
              <a:schemeClr val="dk1"/>
            </a:fillRef>
            <a:effectRef idx="0">
              <a:schemeClr val="dk1"/>
            </a:effectRef>
            <a:fontRef idx="minor">
              <a:schemeClr val="lt1"/>
            </a:fontRef>
          </p:style>
          <p:txBody>
            <a:bodyPr lIns="182880" tIns="1005840" rIns="18288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Box 12">
              <a:extLst>
                <a:ext uri="{FF2B5EF4-FFF2-40B4-BE49-F238E27FC236}">
                  <a16:creationId xmlns:a16="http://schemas.microsoft.com/office/drawing/2014/main" id="{47C76CCF-EED3-4D26-A5D8-220584F739BB}"/>
                </a:ext>
              </a:extLst>
            </p:cNvPr>
            <p:cNvSpPr txBox="1"/>
            <p:nvPr/>
          </p:nvSpPr>
          <p:spPr>
            <a:xfrm>
              <a:off x="537407" y="1829251"/>
              <a:ext cx="1591311" cy="1233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X-Waivered</a:t>
              </a:r>
            </a:p>
          </p:txBody>
        </p:sp>
      </p:grpSp>
    </p:spTree>
    <p:extLst>
      <p:ext uri="{BB962C8B-B14F-4D97-AF65-F5344CB8AC3E}">
        <p14:creationId xmlns:p14="http://schemas.microsoft.com/office/powerpoint/2010/main" val="2393493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B687AC-D921-4D13-9F5A-2793064DF430}"/>
              </a:ext>
            </a:extLst>
          </p:cNvPr>
          <p:cNvSpPr txBox="1"/>
          <p:nvPr/>
        </p:nvSpPr>
        <p:spPr>
          <a:xfrm>
            <a:off x="3028616" y="178295"/>
            <a:ext cx="613476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0399"/>
                </a:solidFill>
                <a:effectLst/>
                <a:uLnTx/>
                <a:uFillTx/>
                <a:latin typeface="Georgia" panose="02040502050405020303" pitchFamily="18" charset="0"/>
                <a:ea typeface="+mn-ea"/>
                <a:cs typeface="+mn-cs"/>
              </a:rPr>
              <a:t>Inclusion/Exclusion Criteria </a:t>
            </a:r>
            <a:endParaRPr kumimoji="0" lang="en-US" sz="2800" b="1" i="0" u="none" strike="noStrike" kern="1200" cap="none" spc="0" normalizeH="0" baseline="0" noProof="0" dirty="0">
              <a:ln>
                <a:noFill/>
              </a:ln>
              <a:solidFill>
                <a:srgbClr val="200399"/>
              </a:solidFill>
              <a:effectLst/>
              <a:uLnTx/>
              <a:uFillTx/>
              <a:latin typeface="Arial"/>
              <a:ea typeface="+mn-ea"/>
              <a:cs typeface="+mn-cs"/>
            </a:endParaRPr>
          </a:p>
        </p:txBody>
      </p:sp>
      <p:sp>
        <p:nvSpPr>
          <p:cNvPr id="10" name="TextBox 9">
            <a:extLst>
              <a:ext uri="{FF2B5EF4-FFF2-40B4-BE49-F238E27FC236}">
                <a16:creationId xmlns:a16="http://schemas.microsoft.com/office/drawing/2014/main" id="{AAEEBCD9-87B5-41A9-9287-B004C8A0BEC9}"/>
              </a:ext>
            </a:extLst>
          </p:cNvPr>
          <p:cNvSpPr txBox="1"/>
          <p:nvPr/>
        </p:nvSpPr>
        <p:spPr>
          <a:xfrm>
            <a:off x="7062709" y="1977401"/>
            <a:ext cx="4897082" cy="2800767"/>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Non-English speaking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Requires hospitalization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Cognitively impaired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Requires opioids for pain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Police custody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Currently (past 30 days) enrolled in formal addiction treatment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Urine test for fentanyl only </a:t>
            </a:r>
          </a:p>
        </p:txBody>
      </p:sp>
      <p:sp>
        <p:nvSpPr>
          <p:cNvPr id="11" name="TextBox 10">
            <a:extLst>
              <a:ext uri="{FF2B5EF4-FFF2-40B4-BE49-F238E27FC236}">
                <a16:creationId xmlns:a16="http://schemas.microsoft.com/office/drawing/2014/main" id="{F0C14189-C41B-4317-9363-82FAF21E9351}"/>
              </a:ext>
            </a:extLst>
          </p:cNvPr>
          <p:cNvSpPr txBox="1"/>
          <p:nvPr/>
        </p:nvSpPr>
        <p:spPr>
          <a:xfrm>
            <a:off x="6906700" y="1253703"/>
            <a:ext cx="41423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Exclusion Criteria  </a:t>
            </a:r>
          </a:p>
        </p:txBody>
      </p:sp>
      <p:pic>
        <p:nvPicPr>
          <p:cNvPr id="22" name="Picture 21" descr="Diagram&#10;&#10;Description automatically generated">
            <a:extLst>
              <a:ext uri="{FF2B5EF4-FFF2-40B4-BE49-F238E27FC236}">
                <a16:creationId xmlns:a16="http://schemas.microsoft.com/office/drawing/2014/main" id="{A5642896-A9EC-4FFE-A4B7-573E69255190}"/>
              </a:ext>
            </a:extLst>
          </p:cNvPr>
          <p:cNvPicPr>
            <a:picLocks noChangeAspect="1"/>
          </p:cNvPicPr>
          <p:nvPr/>
        </p:nvPicPr>
        <p:blipFill rotWithShape="1">
          <a:blip r:embed="rId2">
            <a:extLst>
              <a:ext uri="{28A0092B-C50C-407E-A947-70E740481C1C}">
                <a14:useLocalDpi xmlns:a14="http://schemas.microsoft.com/office/drawing/2010/main" val="0"/>
              </a:ext>
            </a:extLst>
          </a:blip>
          <a:srcRect b="2386"/>
          <a:stretch/>
        </p:blipFill>
        <p:spPr>
          <a:xfrm>
            <a:off x="0" y="1029093"/>
            <a:ext cx="6645442" cy="5196192"/>
          </a:xfrm>
          <a:prstGeom prst="rect">
            <a:avLst/>
          </a:prstGeom>
        </p:spPr>
      </p:pic>
    </p:spTree>
    <p:extLst>
      <p:ext uri="{BB962C8B-B14F-4D97-AF65-F5344CB8AC3E}">
        <p14:creationId xmlns:p14="http://schemas.microsoft.com/office/powerpoint/2010/main" val="1125426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5435E-BD1C-433C-8B66-B0EAD81AA962}"/>
              </a:ext>
            </a:extLst>
          </p:cNvPr>
          <p:cNvSpPr>
            <a:spLocks noGrp="1"/>
          </p:cNvSpPr>
          <p:nvPr>
            <p:ph type="title"/>
          </p:nvPr>
        </p:nvSpPr>
        <p:spPr>
          <a:xfrm>
            <a:off x="-64181" y="180364"/>
            <a:ext cx="6528067" cy="650112"/>
          </a:xfrm>
        </p:spPr>
        <p:txBody>
          <a:bodyPr/>
          <a:lstStyle/>
          <a:p>
            <a:r>
              <a:rPr lang="en-US" sz="2400" dirty="0">
                <a:solidFill>
                  <a:srgbClr val="0000B8"/>
                </a:solidFill>
                <a:latin typeface="Georgia" panose="02040502050405020303" pitchFamily="18" charset="0"/>
              </a:rPr>
              <a:t>Baseline Evaluation Period</a:t>
            </a:r>
          </a:p>
        </p:txBody>
      </p:sp>
      <p:sp>
        <p:nvSpPr>
          <p:cNvPr id="30" name="Title 1">
            <a:extLst>
              <a:ext uri="{FF2B5EF4-FFF2-40B4-BE49-F238E27FC236}">
                <a16:creationId xmlns:a16="http://schemas.microsoft.com/office/drawing/2014/main" id="{535AE333-5301-47C3-A7E3-295EB54D86FB}"/>
              </a:ext>
            </a:extLst>
          </p:cNvPr>
          <p:cNvSpPr txBox="1">
            <a:spLocks/>
          </p:cNvSpPr>
          <p:nvPr/>
        </p:nvSpPr>
        <p:spPr bwMode="auto">
          <a:xfrm>
            <a:off x="5243163" y="120968"/>
            <a:ext cx="6528067" cy="65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rgbClr val="200399"/>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377"/>
            <a:r>
              <a:rPr lang="en-US" sz="2400" dirty="0">
                <a:solidFill>
                  <a:srgbClr val="00B050"/>
                </a:solidFill>
                <a:latin typeface="Georgia" panose="02040502050405020303" pitchFamily="18" charset="0"/>
              </a:rPr>
              <a:t>IF Evaluation Period</a:t>
            </a:r>
          </a:p>
        </p:txBody>
      </p:sp>
      <p:grpSp>
        <p:nvGrpSpPr>
          <p:cNvPr id="65" name="Group 64">
            <a:extLst>
              <a:ext uri="{FF2B5EF4-FFF2-40B4-BE49-F238E27FC236}">
                <a16:creationId xmlns:a16="http://schemas.microsoft.com/office/drawing/2014/main" id="{E5492B6F-18D6-493E-A2A0-81C1AA693171}"/>
              </a:ext>
            </a:extLst>
          </p:cNvPr>
          <p:cNvGrpSpPr/>
          <p:nvPr/>
        </p:nvGrpSpPr>
        <p:grpSpPr>
          <a:xfrm>
            <a:off x="481201" y="791025"/>
            <a:ext cx="5272227" cy="5517737"/>
            <a:chOff x="632401" y="884232"/>
            <a:chExt cx="4862461" cy="5287663"/>
          </a:xfrm>
        </p:grpSpPr>
        <p:sp>
          <p:nvSpPr>
            <p:cNvPr id="39" name="Freeform: Shape 38">
              <a:extLst>
                <a:ext uri="{FF2B5EF4-FFF2-40B4-BE49-F238E27FC236}">
                  <a16:creationId xmlns:a16="http://schemas.microsoft.com/office/drawing/2014/main" id="{BD8637D8-C6BC-442E-90DA-BCEE6FFA663F}"/>
                </a:ext>
              </a:extLst>
            </p:cNvPr>
            <p:cNvSpPr/>
            <p:nvPr/>
          </p:nvSpPr>
          <p:spPr>
            <a:xfrm>
              <a:off x="632401" y="4779460"/>
              <a:ext cx="2254341" cy="1392435"/>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noFill/>
            <a:ln w="28575">
              <a:solidFill>
                <a:srgbClr val="0000B8"/>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spcBef>
                  <a:spcPct val="0"/>
                </a:spcBef>
              </a:pPr>
              <a:r>
                <a:rPr lang="en-US" sz="1600" b="1" dirty="0">
                  <a:solidFill>
                    <a:schemeClr val="tx1"/>
                  </a:solidFill>
                </a:rPr>
                <a:t>Included in Primary Implementation Outcome Analysis</a:t>
              </a:r>
            </a:p>
            <a:p>
              <a:pPr algn="ctr" defTabSz="844530">
                <a:spcBef>
                  <a:spcPct val="0"/>
                </a:spcBef>
              </a:pPr>
              <a:r>
                <a:rPr lang="en-US" sz="1600" dirty="0">
                  <a:solidFill>
                    <a:schemeClr val="tx1"/>
                  </a:solidFill>
                </a:rPr>
                <a:t>(N=394)</a:t>
              </a:r>
            </a:p>
          </p:txBody>
        </p:sp>
        <p:grpSp>
          <p:nvGrpSpPr>
            <p:cNvPr id="64" name="Group 63">
              <a:extLst>
                <a:ext uri="{FF2B5EF4-FFF2-40B4-BE49-F238E27FC236}">
                  <a16:creationId xmlns:a16="http://schemas.microsoft.com/office/drawing/2014/main" id="{B6792E6E-F00F-4A41-96BF-B2A364B0B57C}"/>
                </a:ext>
              </a:extLst>
            </p:cNvPr>
            <p:cNvGrpSpPr/>
            <p:nvPr/>
          </p:nvGrpSpPr>
          <p:grpSpPr>
            <a:xfrm>
              <a:off x="900706" y="884232"/>
              <a:ext cx="4594156" cy="5287663"/>
              <a:chOff x="804453" y="920509"/>
              <a:chExt cx="4594156" cy="5287663"/>
            </a:xfrm>
          </p:grpSpPr>
          <p:grpSp>
            <p:nvGrpSpPr>
              <p:cNvPr id="34" name="Group 33">
                <a:extLst>
                  <a:ext uri="{FF2B5EF4-FFF2-40B4-BE49-F238E27FC236}">
                    <a16:creationId xmlns:a16="http://schemas.microsoft.com/office/drawing/2014/main" id="{6942D478-5E7C-4713-97FD-E80103D98968}"/>
                  </a:ext>
                </a:extLst>
              </p:cNvPr>
              <p:cNvGrpSpPr/>
              <p:nvPr/>
            </p:nvGrpSpPr>
            <p:grpSpPr>
              <a:xfrm>
                <a:off x="804453" y="920509"/>
                <a:ext cx="3394420" cy="3844915"/>
                <a:chOff x="713868" y="1587607"/>
                <a:chExt cx="3370262" cy="3844915"/>
              </a:xfrm>
            </p:grpSpPr>
            <p:grpSp>
              <p:nvGrpSpPr>
                <p:cNvPr id="29" name="Group 28">
                  <a:extLst>
                    <a:ext uri="{FF2B5EF4-FFF2-40B4-BE49-F238E27FC236}">
                      <a16:creationId xmlns:a16="http://schemas.microsoft.com/office/drawing/2014/main" id="{177C21BE-B482-4DEB-9F8C-0C6E0192210E}"/>
                    </a:ext>
                  </a:extLst>
                </p:cNvPr>
                <p:cNvGrpSpPr/>
                <p:nvPr/>
              </p:nvGrpSpPr>
              <p:grpSpPr>
                <a:xfrm>
                  <a:off x="713868" y="1587607"/>
                  <a:ext cx="3370262" cy="2881956"/>
                  <a:chOff x="1104290" y="1034725"/>
                  <a:chExt cx="3209480" cy="2959265"/>
                </a:xfrm>
              </p:grpSpPr>
              <p:grpSp>
                <p:nvGrpSpPr>
                  <p:cNvPr id="28" name="Group 27">
                    <a:extLst>
                      <a:ext uri="{FF2B5EF4-FFF2-40B4-BE49-F238E27FC236}">
                        <a16:creationId xmlns:a16="http://schemas.microsoft.com/office/drawing/2014/main" id="{91CB8FAC-3B60-4FB4-BA36-E596D2C76400}"/>
                      </a:ext>
                    </a:extLst>
                  </p:cNvPr>
                  <p:cNvGrpSpPr/>
                  <p:nvPr/>
                </p:nvGrpSpPr>
                <p:grpSpPr>
                  <a:xfrm>
                    <a:off x="1104290" y="1034725"/>
                    <a:ext cx="3209480" cy="2959265"/>
                    <a:chOff x="1248668" y="1478004"/>
                    <a:chExt cx="3209480" cy="2959265"/>
                  </a:xfrm>
                </p:grpSpPr>
                <p:sp>
                  <p:nvSpPr>
                    <p:cNvPr id="17" name="Freeform: Shape 16">
                      <a:extLst>
                        <a:ext uri="{FF2B5EF4-FFF2-40B4-BE49-F238E27FC236}">
                          <a16:creationId xmlns:a16="http://schemas.microsoft.com/office/drawing/2014/main" id="{DB3AFD2C-842F-45C5-9F71-1B734C474E6D}"/>
                        </a:ext>
                      </a:extLst>
                    </p:cNvPr>
                    <p:cNvSpPr/>
                    <p:nvPr/>
                  </p:nvSpPr>
                  <p:spPr>
                    <a:xfrm>
                      <a:off x="1374301" y="3787156"/>
                      <a:ext cx="1425893" cy="650113"/>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noFill/>
                    <a:ln w="28575">
                      <a:solidFill>
                        <a:srgbClr val="0000B8"/>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spcBef>
                          <a:spcPct val="0"/>
                        </a:spcBef>
                      </a:pPr>
                      <a:r>
                        <a:rPr lang="en-US" sz="1600" b="1" dirty="0">
                          <a:solidFill>
                            <a:schemeClr val="tx1"/>
                          </a:solidFill>
                        </a:rPr>
                        <a:t>Enrolled</a:t>
                      </a:r>
                    </a:p>
                    <a:p>
                      <a:pPr algn="ctr" defTabSz="844530">
                        <a:spcBef>
                          <a:spcPct val="0"/>
                        </a:spcBef>
                      </a:pPr>
                      <a:r>
                        <a:rPr lang="en-US" sz="1400" dirty="0">
                          <a:solidFill>
                            <a:schemeClr val="tx1"/>
                          </a:solidFill>
                        </a:rPr>
                        <a:t>(N=394)</a:t>
                      </a:r>
                    </a:p>
                  </p:txBody>
                </p:sp>
                <p:grpSp>
                  <p:nvGrpSpPr>
                    <p:cNvPr id="20" name="Group 19">
                      <a:extLst>
                        <a:ext uri="{FF2B5EF4-FFF2-40B4-BE49-F238E27FC236}">
                          <a16:creationId xmlns:a16="http://schemas.microsoft.com/office/drawing/2014/main" id="{C8B15588-EAA1-4AB4-B0C1-B22A73CC0B11}"/>
                        </a:ext>
                      </a:extLst>
                    </p:cNvPr>
                    <p:cNvGrpSpPr/>
                    <p:nvPr/>
                  </p:nvGrpSpPr>
                  <p:grpSpPr>
                    <a:xfrm>
                      <a:off x="1248668" y="1478004"/>
                      <a:ext cx="3209480" cy="2292395"/>
                      <a:chOff x="959910" y="1460705"/>
                      <a:chExt cx="3209480" cy="2292395"/>
                    </a:xfrm>
                  </p:grpSpPr>
                  <p:grpSp>
                    <p:nvGrpSpPr>
                      <p:cNvPr id="10" name="Group 9">
                        <a:extLst>
                          <a:ext uri="{FF2B5EF4-FFF2-40B4-BE49-F238E27FC236}">
                            <a16:creationId xmlns:a16="http://schemas.microsoft.com/office/drawing/2014/main" id="{60C75BC4-2DC7-4388-94C5-E8CBF9BA77C9}"/>
                          </a:ext>
                        </a:extLst>
                      </p:cNvPr>
                      <p:cNvGrpSpPr/>
                      <p:nvPr/>
                    </p:nvGrpSpPr>
                    <p:grpSpPr>
                      <a:xfrm>
                        <a:off x="959910" y="1460705"/>
                        <a:ext cx="3209480" cy="1371996"/>
                        <a:chOff x="1102603" y="1504248"/>
                        <a:chExt cx="3209480" cy="1371996"/>
                      </a:xfrm>
                    </p:grpSpPr>
                    <p:sp>
                      <p:nvSpPr>
                        <p:cNvPr id="12" name="Freeform: Shape 11">
                          <a:extLst>
                            <a:ext uri="{FF2B5EF4-FFF2-40B4-BE49-F238E27FC236}">
                              <a16:creationId xmlns:a16="http://schemas.microsoft.com/office/drawing/2014/main" id="{EA5693D3-3D8B-47F3-AECE-B5D3DBA2224A}"/>
                            </a:ext>
                          </a:extLst>
                        </p:cNvPr>
                        <p:cNvSpPr/>
                        <p:nvPr/>
                      </p:nvSpPr>
                      <p:spPr>
                        <a:xfrm>
                          <a:off x="1102603" y="1504248"/>
                          <a:ext cx="1677161" cy="650112"/>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noFill/>
                        <a:ln w="28575">
                          <a:solidFill>
                            <a:srgbClr val="0000B8"/>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spcBef>
                              <a:spcPct val="0"/>
                            </a:spcBef>
                          </a:pPr>
                          <a:r>
                            <a:rPr lang="en-US" sz="1600" b="1" dirty="0">
                              <a:solidFill>
                                <a:schemeClr val="tx1"/>
                              </a:solidFill>
                            </a:rPr>
                            <a:t>Screened</a:t>
                          </a:r>
                        </a:p>
                        <a:p>
                          <a:pPr algn="ctr" defTabSz="844530">
                            <a:spcBef>
                              <a:spcPct val="0"/>
                            </a:spcBef>
                          </a:pPr>
                          <a:r>
                            <a:rPr lang="en-US" sz="1400" dirty="0">
                              <a:solidFill>
                                <a:schemeClr val="tx1"/>
                              </a:solidFill>
                            </a:rPr>
                            <a:t>(N=27,827)</a:t>
                          </a:r>
                        </a:p>
                      </p:txBody>
                    </p:sp>
                    <p:sp>
                      <p:nvSpPr>
                        <p:cNvPr id="13" name="Freeform: Shape 12">
                          <a:extLst>
                            <a:ext uri="{FF2B5EF4-FFF2-40B4-BE49-F238E27FC236}">
                              <a16:creationId xmlns:a16="http://schemas.microsoft.com/office/drawing/2014/main" id="{064C37AF-AD0C-4E2E-82FB-F130DB061B50}"/>
                            </a:ext>
                          </a:extLst>
                        </p:cNvPr>
                        <p:cNvSpPr/>
                        <p:nvPr/>
                      </p:nvSpPr>
                      <p:spPr>
                        <a:xfrm>
                          <a:off x="2980432" y="2226132"/>
                          <a:ext cx="1331651" cy="650112"/>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noFill/>
                        <a:ln w="28575">
                          <a:solidFill>
                            <a:srgbClr val="0000B8"/>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lnSpc>
                              <a:spcPct val="90000"/>
                            </a:lnSpc>
                            <a:spcBef>
                              <a:spcPct val="0"/>
                            </a:spcBef>
                            <a:spcAft>
                              <a:spcPct val="35000"/>
                            </a:spcAft>
                          </a:pPr>
                          <a:r>
                            <a:rPr lang="en-US" sz="1600" b="1" dirty="0">
                              <a:solidFill>
                                <a:schemeClr val="tx1"/>
                              </a:solidFill>
                            </a:rPr>
                            <a:t>Ineligible</a:t>
                          </a:r>
                          <a:r>
                            <a:rPr lang="en-US" sz="1400" dirty="0">
                              <a:solidFill>
                                <a:schemeClr val="tx1"/>
                              </a:solidFill>
                            </a:rPr>
                            <a:t> (N=27,428)</a:t>
                          </a:r>
                        </a:p>
                      </p:txBody>
                    </p:sp>
                  </p:grpSp>
                  <p:cxnSp>
                    <p:nvCxnSpPr>
                      <p:cNvPr id="19" name="Straight Connector 18">
                        <a:extLst>
                          <a:ext uri="{FF2B5EF4-FFF2-40B4-BE49-F238E27FC236}">
                            <a16:creationId xmlns:a16="http://schemas.microsoft.com/office/drawing/2014/main" id="{495B190B-5A9C-4929-AA42-F0F730C51341}"/>
                          </a:ext>
                        </a:extLst>
                      </p:cNvPr>
                      <p:cNvCxnSpPr>
                        <a:cxnSpLocks/>
                      </p:cNvCxnSpPr>
                      <p:nvPr/>
                    </p:nvCxnSpPr>
                    <p:spPr>
                      <a:xfrm flipH="1">
                        <a:off x="1755828" y="2131495"/>
                        <a:ext cx="4674" cy="1621605"/>
                      </a:xfrm>
                      <a:prstGeom prst="line">
                        <a:avLst/>
                      </a:prstGeom>
                      <a:ln w="57150">
                        <a:solidFill>
                          <a:srgbClr val="0000B8"/>
                        </a:solidFill>
                        <a:tailEnd type="stealth"/>
                      </a:ln>
                    </p:spPr>
                    <p:style>
                      <a:lnRef idx="1">
                        <a:schemeClr val="accent1"/>
                      </a:lnRef>
                      <a:fillRef idx="0">
                        <a:schemeClr val="accent1"/>
                      </a:fillRef>
                      <a:effectRef idx="0">
                        <a:schemeClr val="accent1"/>
                      </a:effectRef>
                      <a:fontRef idx="minor">
                        <a:schemeClr val="tx1"/>
                      </a:fontRef>
                    </p:style>
                  </p:cxnSp>
                </p:grpSp>
              </p:grpSp>
              <p:cxnSp>
                <p:nvCxnSpPr>
                  <p:cNvPr id="25" name="Straight Connector 24">
                    <a:extLst>
                      <a:ext uri="{FF2B5EF4-FFF2-40B4-BE49-F238E27FC236}">
                        <a16:creationId xmlns:a16="http://schemas.microsoft.com/office/drawing/2014/main" id="{B25EEDC2-83D5-43F7-ABB4-A23DF66E5735}"/>
                      </a:ext>
                    </a:extLst>
                  </p:cNvPr>
                  <p:cNvCxnSpPr>
                    <a:cxnSpLocks/>
                  </p:cNvCxnSpPr>
                  <p:nvPr/>
                </p:nvCxnSpPr>
                <p:spPr>
                  <a:xfrm>
                    <a:off x="1903510" y="2029522"/>
                    <a:ext cx="1078609" cy="0"/>
                  </a:xfrm>
                  <a:prstGeom prst="line">
                    <a:avLst/>
                  </a:prstGeom>
                  <a:ln w="57150">
                    <a:solidFill>
                      <a:srgbClr val="0000B8"/>
                    </a:solidFill>
                    <a:tailEnd type="stealth"/>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43D35557-9695-44BD-A126-F98C13E3C518}"/>
                    </a:ext>
                  </a:extLst>
                </p:cNvPr>
                <p:cNvCxnSpPr>
                  <a:cxnSpLocks/>
                </p:cNvCxnSpPr>
                <p:nvPr/>
              </p:nvCxnSpPr>
              <p:spPr>
                <a:xfrm>
                  <a:off x="1598300" y="4469563"/>
                  <a:ext cx="0" cy="962959"/>
                </a:xfrm>
                <a:prstGeom prst="line">
                  <a:avLst/>
                </a:prstGeom>
                <a:ln w="57150">
                  <a:solidFill>
                    <a:srgbClr val="0000B8"/>
                  </a:solidFill>
                  <a:tailEnd type="stealth"/>
                </a:ln>
              </p:spPr>
              <p:style>
                <a:lnRef idx="1">
                  <a:schemeClr val="accent1"/>
                </a:lnRef>
                <a:fillRef idx="0">
                  <a:schemeClr val="accent1"/>
                </a:fillRef>
                <a:effectRef idx="0">
                  <a:schemeClr val="accent1"/>
                </a:effectRef>
                <a:fontRef idx="minor">
                  <a:schemeClr val="tx1"/>
                </a:fontRef>
              </p:style>
            </p:cxnSp>
          </p:grpSp>
          <p:cxnSp>
            <p:nvCxnSpPr>
              <p:cNvPr id="38" name="Connector: Elbow 37">
                <a:extLst>
                  <a:ext uri="{FF2B5EF4-FFF2-40B4-BE49-F238E27FC236}">
                    <a16:creationId xmlns:a16="http://schemas.microsoft.com/office/drawing/2014/main" id="{C3FF2201-E5E6-4B9E-9525-3021D6ABE1F0}"/>
                  </a:ext>
                </a:extLst>
              </p:cNvPr>
              <p:cNvCxnSpPr>
                <a:cxnSpLocks/>
              </p:cNvCxnSpPr>
              <p:nvPr/>
            </p:nvCxnSpPr>
            <p:spPr>
              <a:xfrm>
                <a:off x="1720481" y="4172540"/>
                <a:ext cx="2789976" cy="567426"/>
              </a:xfrm>
              <a:prstGeom prst="bentConnector3">
                <a:avLst>
                  <a:gd name="adj1" fmla="val 100171"/>
                </a:avLst>
              </a:prstGeom>
              <a:ln w="57150">
                <a:solidFill>
                  <a:srgbClr val="0000B8"/>
                </a:solidFill>
                <a:tailEnd type="stealth"/>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E0AF4885-0302-400A-805F-CB9C73177941}"/>
                  </a:ext>
                </a:extLst>
              </p:cNvPr>
              <p:cNvSpPr/>
              <p:nvPr/>
            </p:nvSpPr>
            <p:spPr>
              <a:xfrm>
                <a:off x="3144268" y="4815737"/>
                <a:ext cx="2254341" cy="1392435"/>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noFill/>
              <a:ln w="28575">
                <a:solidFill>
                  <a:srgbClr val="0000B8"/>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spcBef>
                    <a:spcPct val="0"/>
                  </a:spcBef>
                </a:pPr>
                <a:r>
                  <a:rPr lang="en-US" sz="1600" b="1" dirty="0">
                    <a:solidFill>
                      <a:schemeClr val="tx1"/>
                    </a:solidFill>
                  </a:rPr>
                  <a:t>Included in Primary Effectiveness Outcome Analysis</a:t>
                </a:r>
              </a:p>
              <a:p>
                <a:pPr algn="ctr" defTabSz="844530">
                  <a:spcBef>
                    <a:spcPct val="0"/>
                  </a:spcBef>
                </a:pPr>
                <a:r>
                  <a:rPr lang="en-US" sz="1600" dirty="0">
                    <a:solidFill>
                      <a:schemeClr val="tx1"/>
                    </a:solidFill>
                  </a:rPr>
                  <a:t>(N=394)</a:t>
                </a:r>
              </a:p>
            </p:txBody>
          </p:sp>
        </p:grpSp>
      </p:grpSp>
      <p:grpSp>
        <p:nvGrpSpPr>
          <p:cNvPr id="66" name="Group 65">
            <a:extLst>
              <a:ext uri="{FF2B5EF4-FFF2-40B4-BE49-F238E27FC236}">
                <a16:creationId xmlns:a16="http://schemas.microsoft.com/office/drawing/2014/main" id="{6E5F9E13-2BF8-4879-BECD-7D2D0B3290DB}"/>
              </a:ext>
            </a:extLst>
          </p:cNvPr>
          <p:cNvGrpSpPr/>
          <p:nvPr/>
        </p:nvGrpSpPr>
        <p:grpSpPr>
          <a:xfrm>
            <a:off x="6539179" y="839861"/>
            <a:ext cx="5317755" cy="5426991"/>
            <a:chOff x="668521" y="960763"/>
            <a:chExt cx="5038390" cy="5220470"/>
          </a:xfrm>
        </p:grpSpPr>
        <p:sp>
          <p:nvSpPr>
            <p:cNvPr id="67" name="Freeform: Shape 66">
              <a:extLst>
                <a:ext uri="{FF2B5EF4-FFF2-40B4-BE49-F238E27FC236}">
                  <a16:creationId xmlns:a16="http://schemas.microsoft.com/office/drawing/2014/main" id="{D1BAE1CE-5F7D-4D2F-967A-8502DF5736CE}"/>
                </a:ext>
              </a:extLst>
            </p:cNvPr>
            <p:cNvSpPr/>
            <p:nvPr/>
          </p:nvSpPr>
          <p:spPr>
            <a:xfrm>
              <a:off x="668521" y="4571823"/>
              <a:ext cx="2332680" cy="1609410"/>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noFill/>
            <a:ln w="28575">
              <a:solidFill>
                <a:srgbClr val="00B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spcBef>
                  <a:spcPct val="0"/>
                </a:spcBef>
              </a:pPr>
              <a:r>
                <a:rPr lang="en-US" sz="1600" b="1" dirty="0">
                  <a:solidFill>
                    <a:schemeClr val="tx1"/>
                  </a:solidFill>
                </a:rPr>
                <a:t>Included in Primary Implementation Outcome Analysis</a:t>
              </a:r>
            </a:p>
            <a:p>
              <a:pPr algn="ctr" defTabSz="844530">
                <a:spcBef>
                  <a:spcPct val="0"/>
                </a:spcBef>
              </a:pPr>
              <a:r>
                <a:rPr lang="en-US" sz="1600" dirty="0">
                  <a:solidFill>
                    <a:schemeClr val="tx1"/>
                  </a:solidFill>
                </a:rPr>
                <a:t>(N=362)</a:t>
              </a:r>
            </a:p>
          </p:txBody>
        </p:sp>
        <p:grpSp>
          <p:nvGrpSpPr>
            <p:cNvPr id="68" name="Group 67">
              <a:extLst>
                <a:ext uri="{FF2B5EF4-FFF2-40B4-BE49-F238E27FC236}">
                  <a16:creationId xmlns:a16="http://schemas.microsoft.com/office/drawing/2014/main" id="{97374738-E81E-4916-B977-7264CA90533C}"/>
                </a:ext>
              </a:extLst>
            </p:cNvPr>
            <p:cNvGrpSpPr/>
            <p:nvPr/>
          </p:nvGrpSpPr>
          <p:grpSpPr>
            <a:xfrm>
              <a:off x="832587" y="960763"/>
              <a:ext cx="4874324" cy="5219472"/>
              <a:chOff x="736334" y="997040"/>
              <a:chExt cx="4874324" cy="5219472"/>
            </a:xfrm>
          </p:grpSpPr>
          <p:grpSp>
            <p:nvGrpSpPr>
              <p:cNvPr id="69" name="Group 68">
                <a:extLst>
                  <a:ext uri="{FF2B5EF4-FFF2-40B4-BE49-F238E27FC236}">
                    <a16:creationId xmlns:a16="http://schemas.microsoft.com/office/drawing/2014/main" id="{8F880616-CB06-4039-AE23-D2260E4BCF13}"/>
                  </a:ext>
                </a:extLst>
              </p:cNvPr>
              <p:cNvGrpSpPr/>
              <p:nvPr/>
            </p:nvGrpSpPr>
            <p:grpSpPr>
              <a:xfrm>
                <a:off x="736334" y="997040"/>
                <a:ext cx="3739573" cy="3611059"/>
                <a:chOff x="646234" y="1664138"/>
                <a:chExt cx="3712958" cy="3611059"/>
              </a:xfrm>
            </p:grpSpPr>
            <p:grpSp>
              <p:nvGrpSpPr>
                <p:cNvPr id="72" name="Group 71">
                  <a:extLst>
                    <a:ext uri="{FF2B5EF4-FFF2-40B4-BE49-F238E27FC236}">
                      <a16:creationId xmlns:a16="http://schemas.microsoft.com/office/drawing/2014/main" id="{F8F44E64-929C-4244-AB1F-3786BBABC06E}"/>
                    </a:ext>
                  </a:extLst>
                </p:cNvPr>
                <p:cNvGrpSpPr/>
                <p:nvPr/>
              </p:nvGrpSpPr>
              <p:grpSpPr>
                <a:xfrm>
                  <a:off x="646234" y="1664138"/>
                  <a:ext cx="3712958" cy="2848816"/>
                  <a:chOff x="1039883" y="1113309"/>
                  <a:chExt cx="3535828" cy="2925237"/>
                </a:xfrm>
              </p:grpSpPr>
              <p:grpSp>
                <p:nvGrpSpPr>
                  <p:cNvPr id="75" name="Group 74">
                    <a:extLst>
                      <a:ext uri="{FF2B5EF4-FFF2-40B4-BE49-F238E27FC236}">
                        <a16:creationId xmlns:a16="http://schemas.microsoft.com/office/drawing/2014/main" id="{B8AAF7C4-C49C-4B92-8A2A-000D4C8EDAC4}"/>
                      </a:ext>
                    </a:extLst>
                  </p:cNvPr>
                  <p:cNvGrpSpPr/>
                  <p:nvPr/>
                </p:nvGrpSpPr>
                <p:grpSpPr>
                  <a:xfrm>
                    <a:off x="1039883" y="1113309"/>
                    <a:ext cx="3535828" cy="2925237"/>
                    <a:chOff x="1184261" y="1556588"/>
                    <a:chExt cx="3535828" cy="2925237"/>
                  </a:xfrm>
                </p:grpSpPr>
                <p:sp>
                  <p:nvSpPr>
                    <p:cNvPr id="83" name="Freeform: Shape 82">
                      <a:extLst>
                        <a:ext uri="{FF2B5EF4-FFF2-40B4-BE49-F238E27FC236}">
                          <a16:creationId xmlns:a16="http://schemas.microsoft.com/office/drawing/2014/main" id="{E61C5350-779A-489A-8E6D-15605E91D375}"/>
                        </a:ext>
                      </a:extLst>
                    </p:cNvPr>
                    <p:cNvSpPr/>
                    <p:nvPr/>
                  </p:nvSpPr>
                  <p:spPr>
                    <a:xfrm>
                      <a:off x="1381947" y="3831713"/>
                      <a:ext cx="1425892" cy="650112"/>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noFill/>
                    <a:ln w="28575">
                      <a:solidFill>
                        <a:srgbClr val="00B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spcBef>
                          <a:spcPct val="0"/>
                        </a:spcBef>
                      </a:pPr>
                      <a:r>
                        <a:rPr lang="en-US" sz="1600" b="1" dirty="0">
                          <a:solidFill>
                            <a:schemeClr val="tx1"/>
                          </a:solidFill>
                        </a:rPr>
                        <a:t>Enrolled</a:t>
                      </a:r>
                    </a:p>
                    <a:p>
                      <a:pPr algn="ctr" defTabSz="844530">
                        <a:spcBef>
                          <a:spcPct val="0"/>
                        </a:spcBef>
                      </a:pPr>
                      <a:r>
                        <a:rPr lang="en-US" sz="1400" dirty="0">
                          <a:solidFill>
                            <a:schemeClr val="tx1"/>
                          </a:solidFill>
                        </a:rPr>
                        <a:t>(N=362)</a:t>
                      </a:r>
                    </a:p>
                  </p:txBody>
                </p:sp>
                <p:grpSp>
                  <p:nvGrpSpPr>
                    <p:cNvPr id="78" name="Group 77">
                      <a:extLst>
                        <a:ext uri="{FF2B5EF4-FFF2-40B4-BE49-F238E27FC236}">
                          <a16:creationId xmlns:a16="http://schemas.microsoft.com/office/drawing/2014/main" id="{83D9D437-5BF7-4070-B61A-A3CAC43D5F6D}"/>
                        </a:ext>
                      </a:extLst>
                    </p:cNvPr>
                    <p:cNvGrpSpPr/>
                    <p:nvPr/>
                  </p:nvGrpSpPr>
                  <p:grpSpPr>
                    <a:xfrm>
                      <a:off x="1184261" y="1556588"/>
                      <a:ext cx="3535828" cy="2269694"/>
                      <a:chOff x="895503" y="1539289"/>
                      <a:chExt cx="3535828" cy="2269694"/>
                    </a:xfrm>
                  </p:grpSpPr>
                  <p:grpSp>
                    <p:nvGrpSpPr>
                      <p:cNvPr id="79" name="Group 78">
                        <a:extLst>
                          <a:ext uri="{FF2B5EF4-FFF2-40B4-BE49-F238E27FC236}">
                            <a16:creationId xmlns:a16="http://schemas.microsoft.com/office/drawing/2014/main" id="{5B26EA30-5230-4F02-A845-CB965FAD5370}"/>
                          </a:ext>
                        </a:extLst>
                      </p:cNvPr>
                      <p:cNvGrpSpPr/>
                      <p:nvPr/>
                    </p:nvGrpSpPr>
                    <p:grpSpPr>
                      <a:xfrm>
                        <a:off x="895503" y="1539289"/>
                        <a:ext cx="3535828" cy="1266911"/>
                        <a:chOff x="1038196" y="1582832"/>
                        <a:chExt cx="3535828" cy="1266911"/>
                      </a:xfrm>
                    </p:grpSpPr>
                    <p:sp>
                      <p:nvSpPr>
                        <p:cNvPr id="81" name="Freeform: Shape 80">
                          <a:extLst>
                            <a:ext uri="{FF2B5EF4-FFF2-40B4-BE49-F238E27FC236}">
                              <a16:creationId xmlns:a16="http://schemas.microsoft.com/office/drawing/2014/main" id="{90FCBEFC-6B7F-4002-8BA6-8AC6DF10268D}"/>
                            </a:ext>
                          </a:extLst>
                        </p:cNvPr>
                        <p:cNvSpPr/>
                        <p:nvPr/>
                      </p:nvSpPr>
                      <p:spPr>
                        <a:xfrm>
                          <a:off x="1038196" y="1582832"/>
                          <a:ext cx="1821264" cy="650112"/>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solidFill>
                          <a:schemeClr val="bg1"/>
                        </a:solidFill>
                        <a:ln w="28575">
                          <a:solidFill>
                            <a:srgbClr val="00B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spcBef>
                              <a:spcPct val="0"/>
                            </a:spcBef>
                          </a:pPr>
                          <a:r>
                            <a:rPr lang="en-US" sz="1600" b="1" dirty="0">
                              <a:solidFill>
                                <a:schemeClr val="tx1"/>
                              </a:solidFill>
                            </a:rPr>
                            <a:t>Screened</a:t>
                          </a:r>
                        </a:p>
                        <a:p>
                          <a:pPr algn="ctr" defTabSz="844530">
                            <a:spcBef>
                              <a:spcPct val="0"/>
                            </a:spcBef>
                          </a:pPr>
                          <a:r>
                            <a:rPr lang="en-US" sz="1400" dirty="0">
                              <a:solidFill>
                                <a:schemeClr val="tx1"/>
                              </a:solidFill>
                            </a:rPr>
                            <a:t>(N=26,377)</a:t>
                          </a:r>
                          <a:r>
                            <a:rPr lang="en-US" sz="1400" dirty="0"/>
                            <a:t>)</a:t>
                          </a:r>
                        </a:p>
                      </p:txBody>
                    </p:sp>
                    <p:sp>
                      <p:nvSpPr>
                        <p:cNvPr id="82" name="Freeform: Shape 81">
                          <a:extLst>
                            <a:ext uri="{FF2B5EF4-FFF2-40B4-BE49-F238E27FC236}">
                              <a16:creationId xmlns:a16="http://schemas.microsoft.com/office/drawing/2014/main" id="{803DC4B7-C63B-4A26-8235-61BC943FB280}"/>
                            </a:ext>
                          </a:extLst>
                        </p:cNvPr>
                        <p:cNvSpPr/>
                        <p:nvPr/>
                      </p:nvSpPr>
                      <p:spPr>
                        <a:xfrm>
                          <a:off x="3168339" y="2216605"/>
                          <a:ext cx="1405685" cy="633138"/>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solidFill>
                          <a:schemeClr val="bg1"/>
                        </a:solidFill>
                        <a:ln w="28575">
                          <a:solidFill>
                            <a:srgbClr val="00B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spcBef>
                              <a:spcPct val="0"/>
                            </a:spcBef>
                          </a:pPr>
                          <a:r>
                            <a:rPr lang="en-US" sz="1600" b="1" dirty="0">
                              <a:solidFill>
                                <a:schemeClr val="tx1"/>
                              </a:solidFill>
                            </a:rPr>
                            <a:t>Ineligible</a:t>
                          </a:r>
                          <a:r>
                            <a:rPr lang="en-US" sz="1400" dirty="0">
                              <a:solidFill>
                                <a:schemeClr val="tx1"/>
                              </a:solidFill>
                            </a:rPr>
                            <a:t> </a:t>
                          </a:r>
                        </a:p>
                        <a:p>
                          <a:pPr algn="ctr" defTabSz="844530">
                            <a:lnSpc>
                              <a:spcPct val="90000"/>
                            </a:lnSpc>
                            <a:spcBef>
                              <a:spcPct val="0"/>
                            </a:spcBef>
                            <a:spcAft>
                              <a:spcPct val="35000"/>
                            </a:spcAft>
                          </a:pPr>
                          <a:r>
                            <a:rPr lang="en-US" sz="1400" dirty="0">
                              <a:solidFill>
                                <a:schemeClr val="tx1"/>
                              </a:solidFill>
                            </a:rPr>
                            <a:t>(N=25,998)</a:t>
                          </a:r>
                        </a:p>
                      </p:txBody>
                    </p:sp>
                  </p:grpSp>
                  <p:cxnSp>
                    <p:nvCxnSpPr>
                      <p:cNvPr id="80" name="Straight Connector 79">
                        <a:extLst>
                          <a:ext uri="{FF2B5EF4-FFF2-40B4-BE49-F238E27FC236}">
                            <a16:creationId xmlns:a16="http://schemas.microsoft.com/office/drawing/2014/main" id="{CCB1633D-B879-4DF3-A93C-368B816FEDC0}"/>
                          </a:ext>
                        </a:extLst>
                      </p:cNvPr>
                      <p:cNvCxnSpPr>
                        <a:cxnSpLocks/>
                      </p:cNvCxnSpPr>
                      <p:nvPr/>
                    </p:nvCxnSpPr>
                    <p:spPr>
                      <a:xfrm>
                        <a:off x="1759131" y="2203266"/>
                        <a:ext cx="4758" cy="1605717"/>
                      </a:xfrm>
                      <a:prstGeom prst="line">
                        <a:avLst/>
                      </a:prstGeom>
                      <a:ln w="57150">
                        <a:solidFill>
                          <a:srgbClr val="00B050"/>
                        </a:solidFill>
                        <a:tailEnd type="stealth"/>
                      </a:ln>
                    </p:spPr>
                    <p:style>
                      <a:lnRef idx="1">
                        <a:schemeClr val="accent1"/>
                      </a:lnRef>
                      <a:fillRef idx="0">
                        <a:schemeClr val="accent1"/>
                      </a:fillRef>
                      <a:effectRef idx="0">
                        <a:schemeClr val="accent1"/>
                      </a:effectRef>
                      <a:fontRef idx="minor">
                        <a:schemeClr val="tx1"/>
                      </a:fontRef>
                    </p:style>
                  </p:cxnSp>
                </p:grpSp>
              </p:grpSp>
              <p:cxnSp>
                <p:nvCxnSpPr>
                  <p:cNvPr id="76" name="Straight Connector 75">
                    <a:extLst>
                      <a:ext uri="{FF2B5EF4-FFF2-40B4-BE49-F238E27FC236}">
                        <a16:creationId xmlns:a16="http://schemas.microsoft.com/office/drawing/2014/main" id="{123BFDCD-7426-4B69-9BE3-7286B462433B}"/>
                      </a:ext>
                    </a:extLst>
                  </p:cNvPr>
                  <p:cNvCxnSpPr>
                    <a:cxnSpLocks/>
                  </p:cNvCxnSpPr>
                  <p:nvPr/>
                </p:nvCxnSpPr>
                <p:spPr>
                  <a:xfrm>
                    <a:off x="1908269" y="2067495"/>
                    <a:ext cx="1267887" cy="0"/>
                  </a:xfrm>
                  <a:prstGeom prst="line">
                    <a:avLst/>
                  </a:prstGeom>
                  <a:ln w="57150">
                    <a:solidFill>
                      <a:srgbClr val="00B050"/>
                    </a:solidFill>
                    <a:tailEnd type="stealth"/>
                  </a:ln>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F128C37D-CD00-48F7-AD7C-2A5DA2ED9B76}"/>
                    </a:ext>
                  </a:extLst>
                </p:cNvPr>
                <p:cNvCxnSpPr>
                  <a:cxnSpLocks/>
                </p:cNvCxnSpPr>
                <p:nvPr/>
              </p:nvCxnSpPr>
              <p:spPr>
                <a:xfrm>
                  <a:off x="1602484" y="4510073"/>
                  <a:ext cx="0" cy="765124"/>
                </a:xfrm>
                <a:prstGeom prst="line">
                  <a:avLst/>
                </a:prstGeom>
                <a:ln w="57150">
                  <a:solidFill>
                    <a:srgbClr val="00B050"/>
                  </a:solidFill>
                  <a:tailEnd type="stealth"/>
                </a:ln>
              </p:spPr>
              <p:style>
                <a:lnRef idx="1">
                  <a:schemeClr val="accent1"/>
                </a:lnRef>
                <a:fillRef idx="0">
                  <a:schemeClr val="accent1"/>
                </a:fillRef>
                <a:effectRef idx="0">
                  <a:schemeClr val="accent1"/>
                </a:effectRef>
                <a:fontRef idx="minor">
                  <a:schemeClr val="tx1"/>
                </a:fontRef>
              </p:style>
            </p:cxnSp>
          </p:grpSp>
          <p:cxnSp>
            <p:nvCxnSpPr>
              <p:cNvPr id="70" name="Connector: Elbow 69">
                <a:extLst>
                  <a:ext uri="{FF2B5EF4-FFF2-40B4-BE49-F238E27FC236}">
                    <a16:creationId xmlns:a16="http://schemas.microsoft.com/office/drawing/2014/main" id="{C4BCB07E-2471-4B7D-B436-A8D4261BB48C}"/>
                  </a:ext>
                </a:extLst>
              </p:cNvPr>
              <p:cNvCxnSpPr>
                <a:cxnSpLocks/>
              </p:cNvCxnSpPr>
              <p:nvPr/>
            </p:nvCxnSpPr>
            <p:spPr>
              <a:xfrm>
                <a:off x="1676724" y="4163965"/>
                <a:ext cx="2900287" cy="443138"/>
              </a:xfrm>
              <a:prstGeom prst="bentConnector3">
                <a:avLst>
                  <a:gd name="adj1" fmla="val 99430"/>
                </a:avLst>
              </a:prstGeom>
              <a:ln w="57150">
                <a:solidFill>
                  <a:srgbClr val="00B050"/>
                </a:solidFill>
                <a:tailEnd type="stealth"/>
              </a:ln>
            </p:spPr>
            <p:style>
              <a:lnRef idx="1">
                <a:schemeClr val="accent1"/>
              </a:lnRef>
              <a:fillRef idx="0">
                <a:schemeClr val="accent1"/>
              </a:fillRef>
              <a:effectRef idx="0">
                <a:schemeClr val="accent1"/>
              </a:effectRef>
              <a:fontRef idx="minor">
                <a:schemeClr val="tx1"/>
              </a:fontRef>
            </p:style>
          </p:cxnSp>
          <p:sp>
            <p:nvSpPr>
              <p:cNvPr id="71" name="Freeform: Shape 70">
                <a:extLst>
                  <a:ext uri="{FF2B5EF4-FFF2-40B4-BE49-F238E27FC236}">
                    <a16:creationId xmlns:a16="http://schemas.microsoft.com/office/drawing/2014/main" id="{8D04ED08-F914-451A-84FA-21111C0EF9E2}"/>
                  </a:ext>
                </a:extLst>
              </p:cNvPr>
              <p:cNvSpPr/>
              <p:nvPr/>
            </p:nvSpPr>
            <p:spPr>
              <a:xfrm>
                <a:off x="3356317" y="4607103"/>
                <a:ext cx="2254341" cy="1609409"/>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noFill/>
              <a:ln w="28575">
                <a:solidFill>
                  <a:srgbClr val="00B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spcBef>
                    <a:spcPct val="0"/>
                  </a:spcBef>
                </a:pPr>
                <a:r>
                  <a:rPr lang="en-US" sz="1600" b="1" dirty="0">
                    <a:solidFill>
                      <a:schemeClr val="tx1"/>
                    </a:solidFill>
                  </a:rPr>
                  <a:t>Included in Primary Effectiveness Outcome Analysis</a:t>
                </a:r>
              </a:p>
              <a:p>
                <a:pPr algn="ctr" defTabSz="844530">
                  <a:spcBef>
                    <a:spcPct val="0"/>
                  </a:spcBef>
                </a:pPr>
                <a:r>
                  <a:rPr lang="en-US" sz="1600" dirty="0">
                    <a:solidFill>
                      <a:schemeClr val="tx1"/>
                    </a:solidFill>
                  </a:rPr>
                  <a:t>(N=362)</a:t>
                </a:r>
              </a:p>
            </p:txBody>
          </p:sp>
        </p:grpSp>
      </p:grpSp>
      <p:cxnSp>
        <p:nvCxnSpPr>
          <p:cNvPr id="4" name="Straight Arrow Connector 3">
            <a:extLst>
              <a:ext uri="{FF2B5EF4-FFF2-40B4-BE49-F238E27FC236}">
                <a16:creationId xmlns:a16="http://schemas.microsoft.com/office/drawing/2014/main" id="{4B4E7909-2D96-40DB-9CB5-6C2FB1238FBA}"/>
              </a:ext>
            </a:extLst>
          </p:cNvPr>
          <p:cNvCxnSpPr>
            <a:cxnSpLocks/>
          </p:cNvCxnSpPr>
          <p:nvPr/>
        </p:nvCxnSpPr>
        <p:spPr>
          <a:xfrm>
            <a:off x="1681908" y="2575659"/>
            <a:ext cx="1243615" cy="0"/>
          </a:xfrm>
          <a:prstGeom prst="straightConnector1">
            <a:avLst/>
          </a:prstGeom>
          <a:ln w="57150">
            <a:solidFill>
              <a:srgbClr val="0000B8"/>
            </a:solidFill>
            <a:tailEnd type="stealth"/>
          </a:ln>
        </p:spPr>
        <p:style>
          <a:lnRef idx="1">
            <a:schemeClr val="dk1"/>
          </a:lnRef>
          <a:fillRef idx="0">
            <a:schemeClr val="dk1"/>
          </a:fillRef>
          <a:effectRef idx="0">
            <a:schemeClr val="dk1"/>
          </a:effectRef>
          <a:fontRef idx="minor">
            <a:schemeClr val="tx1"/>
          </a:fontRef>
        </p:style>
      </p:cxnSp>
      <p:sp>
        <p:nvSpPr>
          <p:cNvPr id="47" name="Freeform: Shape 46">
            <a:extLst>
              <a:ext uri="{FF2B5EF4-FFF2-40B4-BE49-F238E27FC236}">
                <a16:creationId xmlns:a16="http://schemas.microsoft.com/office/drawing/2014/main" id="{EB1DC000-3BCF-44B6-9F9D-5C2D3FF2B627}"/>
              </a:ext>
            </a:extLst>
          </p:cNvPr>
          <p:cNvSpPr/>
          <p:nvPr/>
        </p:nvSpPr>
        <p:spPr>
          <a:xfrm>
            <a:off x="2907767" y="2273095"/>
            <a:ext cx="1597139" cy="723897"/>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solidFill>
            <a:schemeClr val="bg1"/>
          </a:solidFill>
          <a:ln w="28575">
            <a:solidFill>
              <a:srgbClr val="0000B8"/>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spcBef>
                <a:spcPct val="0"/>
              </a:spcBef>
            </a:pPr>
            <a:endParaRPr lang="en-US" sz="1600" b="1" dirty="0">
              <a:solidFill>
                <a:schemeClr val="tx1"/>
              </a:solidFill>
            </a:endParaRPr>
          </a:p>
          <a:p>
            <a:pPr algn="ctr" defTabSz="844530">
              <a:spcBef>
                <a:spcPct val="0"/>
              </a:spcBef>
            </a:pPr>
            <a:r>
              <a:rPr lang="en-US" sz="1600" b="1" dirty="0">
                <a:solidFill>
                  <a:schemeClr val="tx1"/>
                </a:solidFill>
              </a:rPr>
              <a:t>Eligible</a:t>
            </a:r>
            <a:r>
              <a:rPr lang="en-US" sz="1600" dirty="0">
                <a:solidFill>
                  <a:schemeClr val="tx1"/>
                </a:solidFill>
              </a:rPr>
              <a:t> </a:t>
            </a:r>
          </a:p>
          <a:p>
            <a:pPr algn="ctr" defTabSz="844530">
              <a:spcBef>
                <a:spcPct val="0"/>
              </a:spcBef>
            </a:pPr>
            <a:r>
              <a:rPr lang="en-US" sz="1051" dirty="0">
                <a:solidFill>
                  <a:schemeClr val="tx1"/>
                </a:solidFill>
              </a:rPr>
              <a:t> not enrolled/other</a:t>
            </a:r>
          </a:p>
          <a:p>
            <a:pPr algn="ctr" defTabSz="844530">
              <a:spcBef>
                <a:spcPct val="0"/>
              </a:spcBef>
            </a:pPr>
            <a:r>
              <a:rPr lang="en-US" sz="1051" dirty="0">
                <a:solidFill>
                  <a:schemeClr val="tx1"/>
                </a:solidFill>
              </a:rPr>
              <a:t> (N=57)</a:t>
            </a:r>
          </a:p>
          <a:p>
            <a:pPr algn="ctr" defTabSz="844530">
              <a:spcBef>
                <a:spcPct val="0"/>
              </a:spcBef>
            </a:pPr>
            <a:endParaRPr lang="en-US" sz="1051" dirty="0">
              <a:solidFill>
                <a:schemeClr val="tx1"/>
              </a:solidFill>
            </a:endParaRPr>
          </a:p>
          <a:p>
            <a:pPr algn="ctr" defTabSz="844530">
              <a:spcBef>
                <a:spcPct val="0"/>
              </a:spcBef>
            </a:pPr>
            <a:endParaRPr lang="en-US" sz="1051" dirty="0">
              <a:solidFill>
                <a:schemeClr val="tx1"/>
              </a:solidFill>
            </a:endParaRPr>
          </a:p>
        </p:txBody>
      </p:sp>
      <p:sp>
        <p:nvSpPr>
          <p:cNvPr id="48" name="Freeform: Shape 47">
            <a:extLst>
              <a:ext uri="{FF2B5EF4-FFF2-40B4-BE49-F238E27FC236}">
                <a16:creationId xmlns:a16="http://schemas.microsoft.com/office/drawing/2014/main" id="{3BFD3DD8-86DA-4E5D-9B0A-6A6865DB5E95}"/>
              </a:ext>
            </a:extLst>
          </p:cNvPr>
          <p:cNvSpPr/>
          <p:nvPr/>
        </p:nvSpPr>
        <p:spPr>
          <a:xfrm>
            <a:off x="9076786" y="2273091"/>
            <a:ext cx="1667835" cy="701372"/>
          </a:xfrm>
          <a:custGeom>
            <a:avLst/>
            <a:gdLst>
              <a:gd name="connsiteX0" fmla="*/ 0 w 2131516"/>
              <a:gd name="connsiteY0" fmla="*/ 0 h 650112"/>
              <a:gd name="connsiteX1" fmla="*/ 2131516 w 2131516"/>
              <a:gd name="connsiteY1" fmla="*/ 0 h 650112"/>
              <a:gd name="connsiteX2" fmla="*/ 2131516 w 2131516"/>
              <a:gd name="connsiteY2" fmla="*/ 650112 h 650112"/>
              <a:gd name="connsiteX3" fmla="*/ 0 w 2131516"/>
              <a:gd name="connsiteY3" fmla="*/ 650112 h 650112"/>
              <a:gd name="connsiteX4" fmla="*/ 0 w 2131516"/>
              <a:gd name="connsiteY4" fmla="*/ 0 h 6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16" h="650112">
                <a:moveTo>
                  <a:pt x="0" y="0"/>
                </a:moveTo>
                <a:lnTo>
                  <a:pt x="2131516" y="0"/>
                </a:lnTo>
                <a:lnTo>
                  <a:pt x="2131516" y="650112"/>
                </a:lnTo>
                <a:lnTo>
                  <a:pt x="0" y="650112"/>
                </a:lnTo>
                <a:lnTo>
                  <a:pt x="0" y="0"/>
                </a:lnTo>
                <a:close/>
              </a:path>
            </a:pathLst>
          </a:custGeom>
          <a:solidFill>
            <a:schemeClr val="bg1"/>
          </a:solidFill>
          <a:ln w="28575">
            <a:solidFill>
              <a:srgbClr val="00B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algn="ctr" defTabSz="844530">
              <a:spcBef>
                <a:spcPct val="0"/>
              </a:spcBef>
            </a:pPr>
            <a:r>
              <a:rPr lang="en-US" sz="1600" b="1" dirty="0">
                <a:solidFill>
                  <a:schemeClr val="tx1"/>
                </a:solidFill>
              </a:rPr>
              <a:t>Eligible</a:t>
            </a:r>
          </a:p>
          <a:p>
            <a:pPr algn="ctr" defTabSz="844530">
              <a:lnSpc>
                <a:spcPct val="90000"/>
              </a:lnSpc>
              <a:spcBef>
                <a:spcPct val="0"/>
              </a:spcBef>
            </a:pPr>
            <a:r>
              <a:rPr lang="en-US" sz="1051" dirty="0">
                <a:solidFill>
                  <a:schemeClr val="tx1"/>
                </a:solidFill>
              </a:rPr>
              <a:t>Not enrolled/other</a:t>
            </a:r>
          </a:p>
          <a:p>
            <a:pPr algn="ctr" defTabSz="844530">
              <a:spcBef>
                <a:spcPct val="0"/>
              </a:spcBef>
            </a:pPr>
            <a:r>
              <a:rPr lang="en-US" sz="1051" dirty="0">
                <a:solidFill>
                  <a:schemeClr val="tx1"/>
                </a:solidFill>
              </a:rPr>
              <a:t>(N=112)</a:t>
            </a:r>
          </a:p>
        </p:txBody>
      </p:sp>
      <p:cxnSp>
        <p:nvCxnSpPr>
          <p:cNvPr id="49" name="Straight Arrow Connector 48">
            <a:extLst>
              <a:ext uri="{FF2B5EF4-FFF2-40B4-BE49-F238E27FC236}">
                <a16:creationId xmlns:a16="http://schemas.microsoft.com/office/drawing/2014/main" id="{CFE32342-F695-40E0-9818-1CB6DAD5BABB}"/>
              </a:ext>
            </a:extLst>
          </p:cNvPr>
          <p:cNvCxnSpPr>
            <a:cxnSpLocks/>
          </p:cNvCxnSpPr>
          <p:nvPr/>
        </p:nvCxnSpPr>
        <p:spPr>
          <a:xfrm>
            <a:off x="7676379" y="2575659"/>
            <a:ext cx="1367068" cy="0"/>
          </a:xfrm>
          <a:prstGeom prst="straightConnector1">
            <a:avLst/>
          </a:prstGeom>
          <a:ln w="57150">
            <a:solidFill>
              <a:srgbClr val="00B050"/>
            </a:solidFill>
            <a:tailEnd type="stealt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56444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64DE71-9559-45A0-813C-1F8EC185EB24}"/>
              </a:ext>
            </a:extLst>
          </p:cNvPr>
          <p:cNvSpPr txBox="1"/>
          <p:nvPr/>
        </p:nvSpPr>
        <p:spPr>
          <a:xfrm>
            <a:off x="1928949" y="-82582"/>
            <a:ext cx="8334103" cy="523220"/>
          </a:xfrm>
          <a:prstGeom prst="rect">
            <a:avLst/>
          </a:prstGeom>
          <a:noFill/>
        </p:spPr>
        <p:txBody>
          <a:bodyPr wrap="square" rtlCol="0">
            <a:spAutoFit/>
          </a:bodyPr>
          <a:lstStyle/>
          <a:p>
            <a:pPr algn="ctr" defTabSz="914377">
              <a:defRPr/>
            </a:pPr>
            <a:r>
              <a:rPr lang="en-US" sz="2800" b="1" dirty="0">
                <a:solidFill>
                  <a:srgbClr val="000099"/>
                </a:solidFill>
                <a:latin typeface="Georgia" panose="02040502050405020303" pitchFamily="18" charset="0"/>
                <a:cs typeface="Arial" panose="020B0604020202020204" pitchFamily="34" charset="0"/>
              </a:rPr>
              <a:t>Summary of Patient Characteristics  </a:t>
            </a:r>
          </a:p>
        </p:txBody>
      </p:sp>
      <p:graphicFrame>
        <p:nvGraphicFramePr>
          <p:cNvPr id="13" name="Table 12">
            <a:extLst>
              <a:ext uri="{FF2B5EF4-FFF2-40B4-BE49-F238E27FC236}">
                <a16:creationId xmlns:a16="http://schemas.microsoft.com/office/drawing/2014/main" id="{C481AAFB-0B85-4C21-9D13-71A2080EE857}"/>
              </a:ext>
            </a:extLst>
          </p:cNvPr>
          <p:cNvGraphicFramePr>
            <a:graphicFrameLocks noGrp="1"/>
          </p:cNvGraphicFramePr>
          <p:nvPr>
            <p:extLst>
              <p:ext uri="{D42A27DB-BD31-4B8C-83A1-F6EECF244321}">
                <p14:modId xmlns:p14="http://schemas.microsoft.com/office/powerpoint/2010/main" val="1430914393"/>
              </p:ext>
            </p:extLst>
          </p:nvPr>
        </p:nvGraphicFramePr>
        <p:xfrm>
          <a:off x="546965" y="440640"/>
          <a:ext cx="11098068" cy="6107809"/>
        </p:xfrm>
        <a:graphic>
          <a:graphicData uri="http://schemas.openxmlformats.org/drawingml/2006/table">
            <a:tbl>
              <a:tblPr/>
              <a:tblGrid>
                <a:gridCol w="5835188">
                  <a:extLst>
                    <a:ext uri="{9D8B030D-6E8A-4147-A177-3AD203B41FA5}">
                      <a16:colId xmlns:a16="http://schemas.microsoft.com/office/drawing/2014/main" val="367007791"/>
                    </a:ext>
                  </a:extLst>
                </a:gridCol>
                <a:gridCol w="3017520">
                  <a:extLst>
                    <a:ext uri="{9D8B030D-6E8A-4147-A177-3AD203B41FA5}">
                      <a16:colId xmlns:a16="http://schemas.microsoft.com/office/drawing/2014/main" val="2423725472"/>
                    </a:ext>
                  </a:extLst>
                </a:gridCol>
                <a:gridCol w="2245360">
                  <a:extLst>
                    <a:ext uri="{9D8B030D-6E8A-4147-A177-3AD203B41FA5}">
                      <a16:colId xmlns:a16="http://schemas.microsoft.com/office/drawing/2014/main" val="4157766089"/>
                    </a:ext>
                  </a:extLst>
                </a:gridCol>
              </a:tblGrid>
              <a:tr h="447040">
                <a:tc>
                  <a:txBody>
                    <a:bodyPr/>
                    <a:lstStyle/>
                    <a:p>
                      <a:pPr marL="0" marR="0" algn="l" hangingPunct="0">
                        <a:lnSpc>
                          <a:spcPct val="107000"/>
                        </a:lnSpc>
                        <a:spcBef>
                          <a:spcPts val="400"/>
                        </a:spcBef>
                        <a:spcAft>
                          <a:spcPts val="400"/>
                        </a:spcAft>
                      </a:pPr>
                      <a:r>
                        <a:rPr lang="en-US"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hangingPunct="0">
                        <a:lnSpc>
                          <a:spcPct val="100000"/>
                        </a:lnSpc>
                        <a:spcBef>
                          <a:spcPts val="0"/>
                        </a:spcBef>
                        <a:spcAft>
                          <a:spcPts val="0"/>
                        </a:spcAft>
                      </a:pPr>
                      <a:r>
                        <a:rPr lang="en-US" sz="1500" b="1" dirty="0">
                          <a:solidFill>
                            <a:srgbClr val="200399"/>
                          </a:solidFill>
                          <a:effectLst/>
                          <a:latin typeface="Georgia" panose="02040502050405020303" pitchFamily="18" charset="0"/>
                          <a:ea typeface="Times New Roman" panose="02020603050405020304" pitchFamily="18" charset="0"/>
                          <a:cs typeface="Times New Roman" panose="02020603050405020304" pitchFamily="18" charset="0"/>
                        </a:rPr>
                        <a:t>Baseline Evaluation Period</a:t>
                      </a:r>
                    </a:p>
                    <a:p>
                      <a:pPr marL="0" marR="0" algn="ctr" hangingPunct="0">
                        <a:lnSpc>
                          <a:spcPct val="100000"/>
                        </a:lnSpc>
                        <a:spcBef>
                          <a:spcPts val="0"/>
                        </a:spcBef>
                        <a:spcAft>
                          <a:spcPts val="0"/>
                        </a:spcAft>
                      </a:pPr>
                      <a:r>
                        <a:rPr lang="en-US" sz="1500" b="1" dirty="0">
                          <a:solidFill>
                            <a:srgbClr val="200399"/>
                          </a:solidFill>
                          <a:effectLst/>
                          <a:latin typeface="Georgia" panose="02040502050405020303" pitchFamily="18" charset="0"/>
                          <a:ea typeface="Times New Roman" panose="02020603050405020304" pitchFamily="18" charset="0"/>
                          <a:cs typeface="Times New Roman" panose="02020603050405020304" pitchFamily="18" charset="0"/>
                        </a:rPr>
                        <a:t>(N=394)</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hangingPunct="0">
                        <a:lnSpc>
                          <a:spcPct val="100000"/>
                        </a:lnSpc>
                        <a:spcBef>
                          <a:spcPts val="0"/>
                        </a:spcBef>
                        <a:spcAft>
                          <a:spcPts val="0"/>
                        </a:spcAft>
                      </a:pPr>
                      <a:r>
                        <a:rPr lang="en-US" sz="1500" b="1" dirty="0">
                          <a:solidFill>
                            <a:srgbClr val="00A44A"/>
                          </a:solidFill>
                          <a:effectLst/>
                          <a:latin typeface="Georgia" panose="02040502050405020303" pitchFamily="18" charset="0"/>
                          <a:ea typeface="Times New Roman" panose="02020603050405020304" pitchFamily="18" charset="0"/>
                          <a:cs typeface="Times New Roman" panose="02020603050405020304" pitchFamily="18" charset="0"/>
                        </a:rPr>
                        <a:t>IF Evaluation Period (N=362)</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8736230"/>
                  </a:ext>
                </a:extLst>
              </a:tr>
              <a:tr h="242063">
                <a:tc>
                  <a:txBody>
                    <a:bodyPr/>
                    <a:lstStyle/>
                    <a:p>
                      <a:pPr marL="0" marR="0" algn="l" hangingPunct="0">
                        <a:lnSpc>
                          <a:spcPct val="107000"/>
                        </a:lnSpc>
                        <a:spcBef>
                          <a:spcPts val="400"/>
                        </a:spcBef>
                        <a:spcAft>
                          <a:spcPts val="400"/>
                        </a:spcAft>
                      </a:pPr>
                      <a:r>
                        <a:rPr lang="en-US" sz="15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Sex</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endParaRPr lang="en-US" sz="1600" dirty="0">
                        <a:solidFill>
                          <a:srgbClr val="00A44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46754405"/>
                  </a:ext>
                </a:extLst>
              </a:tr>
              <a:tr h="242063">
                <a:tc>
                  <a:txBody>
                    <a:bodyPr/>
                    <a:lstStyle/>
                    <a:p>
                      <a:pPr marL="228600" marR="0" algn="l" hangingPunct="0">
                        <a:lnSpc>
                          <a:spcPct val="107000"/>
                        </a:lnSpc>
                        <a:spcBef>
                          <a:spcPts val="400"/>
                        </a:spcBef>
                        <a:spcAft>
                          <a:spcPts val="40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Male</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273 (69%)</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267 (74%)</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3869639"/>
                  </a:ext>
                </a:extLst>
              </a:tr>
              <a:tr h="242063">
                <a:tc>
                  <a:txBody>
                    <a:bodyPr/>
                    <a:lstStyle/>
                    <a:p>
                      <a:pPr marL="0" marR="0" algn="l" hangingPunct="0">
                        <a:lnSpc>
                          <a:spcPct val="107000"/>
                        </a:lnSpc>
                        <a:spcBef>
                          <a:spcPts val="400"/>
                        </a:spcBef>
                        <a:spcAft>
                          <a:spcPts val="400"/>
                        </a:spcAft>
                      </a:pPr>
                      <a:r>
                        <a:rPr lang="en-US" sz="15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Age [ Mean (SD) ]</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                   39 (12)</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            40 (12)</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44047729"/>
                  </a:ext>
                </a:extLst>
              </a:tr>
              <a:tr h="242063">
                <a:tc>
                  <a:txBody>
                    <a:bodyPr/>
                    <a:lstStyle/>
                    <a:p>
                      <a:pPr marL="0" marR="0" algn="l" hangingPunct="0">
                        <a:lnSpc>
                          <a:spcPct val="107000"/>
                        </a:lnSpc>
                        <a:spcBef>
                          <a:spcPts val="400"/>
                        </a:spcBef>
                        <a:spcAft>
                          <a:spcPts val="400"/>
                        </a:spcAft>
                      </a:pPr>
                      <a:r>
                        <a:rPr lang="en-US" sz="15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Ethnicity</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7056348"/>
                  </a:ext>
                </a:extLst>
              </a:tr>
              <a:tr h="242063">
                <a:tc>
                  <a:txBody>
                    <a:bodyPr/>
                    <a:lstStyle/>
                    <a:p>
                      <a:pPr marL="228600" marR="0" algn="l" hangingPunct="0">
                        <a:lnSpc>
                          <a:spcPct val="107000"/>
                        </a:lnSpc>
                        <a:spcBef>
                          <a:spcPts val="400"/>
                        </a:spcBef>
                        <a:spcAft>
                          <a:spcPts val="40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Hispanic or Latino</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49 (12%)</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            39 (11%)</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80554439"/>
                  </a:ext>
                </a:extLst>
              </a:tr>
              <a:tr h="242063">
                <a:tc>
                  <a:txBody>
                    <a:bodyPr/>
                    <a:lstStyle/>
                    <a:p>
                      <a:pPr marL="0" marR="0" algn="l" hangingPunct="0">
                        <a:lnSpc>
                          <a:spcPct val="107000"/>
                        </a:lnSpc>
                        <a:spcBef>
                          <a:spcPts val="400"/>
                        </a:spcBef>
                        <a:spcAft>
                          <a:spcPts val="400"/>
                        </a:spcAft>
                      </a:pPr>
                      <a:r>
                        <a:rPr lang="en-US" sz="15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Race</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968296"/>
                  </a:ext>
                </a:extLst>
              </a:tr>
              <a:tr h="242063">
                <a:tc>
                  <a:txBody>
                    <a:bodyPr/>
                    <a:lstStyle/>
                    <a:p>
                      <a:pPr marL="228600" marR="0" algn="l" hangingPunct="0">
                        <a:lnSpc>
                          <a:spcPct val="107000"/>
                        </a:lnSpc>
                        <a:spcBef>
                          <a:spcPts val="400"/>
                        </a:spcBef>
                        <a:spcAft>
                          <a:spcPts val="40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Black or African American</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110 (28%)</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113 (31%)</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979876"/>
                  </a:ext>
                </a:extLst>
              </a:tr>
              <a:tr h="242063">
                <a:tc>
                  <a:txBody>
                    <a:bodyPr/>
                    <a:lstStyle/>
                    <a:p>
                      <a:pPr marL="228600" marR="0" algn="l" hangingPunct="0">
                        <a:lnSpc>
                          <a:spcPct val="107000"/>
                        </a:lnSpc>
                        <a:spcBef>
                          <a:spcPts val="400"/>
                        </a:spcBef>
                        <a:spcAft>
                          <a:spcPts val="40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White</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206 (52%)</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188 (52%)</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2380524"/>
                  </a:ext>
                </a:extLst>
              </a:tr>
              <a:tr h="242063">
                <a:tc>
                  <a:txBody>
                    <a:bodyPr/>
                    <a:lstStyle/>
                    <a:p>
                      <a:pPr marL="228600" marR="0" algn="l" hangingPunct="0">
                        <a:lnSpc>
                          <a:spcPct val="107000"/>
                        </a:lnSpc>
                        <a:spcBef>
                          <a:spcPts val="400"/>
                        </a:spcBef>
                        <a:spcAft>
                          <a:spcPts val="40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American Indian or Alaska Native</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12 (3%)</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15 (4%)</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9154133"/>
                  </a:ext>
                </a:extLst>
              </a:tr>
              <a:tr h="242063">
                <a:tc>
                  <a:txBody>
                    <a:bodyPr/>
                    <a:lstStyle/>
                    <a:p>
                      <a:pPr marL="228600" marR="0" algn="l" hangingPunct="0">
                        <a:lnSpc>
                          <a:spcPct val="107000"/>
                        </a:lnSpc>
                        <a:spcBef>
                          <a:spcPts val="400"/>
                        </a:spcBef>
                        <a:spcAft>
                          <a:spcPts val="400"/>
                        </a:spcAft>
                      </a:pPr>
                      <a:r>
                        <a:rPr lang="en-US" sz="1500" dirty="0">
                          <a:effectLst/>
                          <a:latin typeface="Arial" panose="020B0604020202020204" pitchFamily="34" charset="0"/>
                          <a:ea typeface="Times New Roman" panose="02020603050405020304" pitchFamily="18" charset="0"/>
                          <a:cs typeface="Times New Roman" panose="02020603050405020304" pitchFamily="18" charset="0"/>
                        </a:rPr>
                        <a:t>Multiracial</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14 (4%)</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16 (4%)</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7552830"/>
                  </a:ext>
                </a:extLst>
              </a:tr>
              <a:tr h="305676">
                <a:tc>
                  <a:txBody>
                    <a:bodyPr/>
                    <a:lstStyle/>
                    <a:p>
                      <a:pPr marL="0" marR="0" algn="l" hangingPunct="0">
                        <a:lnSpc>
                          <a:spcPct val="107000"/>
                        </a:lnSpc>
                        <a:spcBef>
                          <a:spcPts val="400"/>
                        </a:spcBef>
                        <a:spcAft>
                          <a:spcPts val="400"/>
                        </a:spcAft>
                      </a:pPr>
                      <a:r>
                        <a:rPr lang="en-US" sz="1500" b="1" dirty="0">
                          <a:effectLst/>
                          <a:latin typeface="Arial" panose="020B0604020202020204" pitchFamily="34" charset="0"/>
                          <a:ea typeface="Times New Roman" panose="02020603050405020304" pitchFamily="18" charset="0"/>
                          <a:cs typeface="Times New Roman" panose="02020603050405020304" pitchFamily="18" charset="0"/>
                        </a:rPr>
                        <a:t>Employment</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55557375"/>
                  </a:ext>
                </a:extLst>
              </a:tr>
              <a:tr h="243840">
                <a:tc>
                  <a:txBody>
                    <a:bodyPr/>
                    <a:lstStyle/>
                    <a:p>
                      <a:pPr marL="228600" marR="0" algn="l" hangingPunct="0">
                        <a:lnSpc>
                          <a:spcPct val="107000"/>
                        </a:lnSpc>
                        <a:spcBef>
                          <a:spcPts val="400"/>
                        </a:spcBef>
                        <a:spcAft>
                          <a:spcPts val="400"/>
                        </a:spcAft>
                      </a:pPr>
                      <a:r>
                        <a:rPr lang="en-US" sz="1500" dirty="0">
                          <a:effectLst/>
                          <a:latin typeface="Arial" panose="020B0604020202020204" pitchFamily="34" charset="0"/>
                          <a:ea typeface="Times New Roman" panose="02020603050405020304" pitchFamily="18" charset="0"/>
                          <a:cs typeface="Times New Roman" panose="02020603050405020304" pitchFamily="18" charset="0"/>
                        </a:rPr>
                        <a:t>Unemployed</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hangingPunct="0">
                        <a:spcBef>
                          <a:spcPts val="400"/>
                        </a:spcBef>
                        <a:spcAft>
                          <a:spcPts val="400"/>
                        </a:spcAft>
                        <a:buFont typeface="Arial" panose="020B0604020202020204" pitchFamily="34" charset="0"/>
                        <a:buNone/>
                      </a:pPr>
                      <a:r>
                        <a:rPr lang="en-US" sz="1600" dirty="0">
                          <a:solidFill>
                            <a:srgbClr val="000000"/>
                          </a:solidFill>
                          <a:effectLst/>
                          <a:latin typeface="Arial" panose="020B0604020202020204" pitchFamily="34" charset="0"/>
                          <a:ea typeface="Times New Roman" panose="02020603050405020304" pitchFamily="18" charset="0"/>
                        </a:rPr>
                        <a:t>                228 </a:t>
                      </a:r>
                      <a:r>
                        <a:rPr lang="en-US" sz="1600" dirty="0">
                          <a:solidFill>
                            <a:srgbClr val="000000"/>
                          </a:solidFill>
                          <a:effectLst/>
                          <a:highlight>
                            <a:srgbClr val="FFFF00"/>
                          </a:highlight>
                          <a:latin typeface="Arial" panose="020B0604020202020204" pitchFamily="34" charset="0"/>
                          <a:ea typeface="Times New Roman" panose="02020603050405020304" pitchFamily="18" charset="0"/>
                        </a:rPr>
                        <a:t>(58%)</a:t>
                      </a:r>
                      <a:endParaRPr lang="en-US" sz="1600" dirty="0">
                        <a:effectLst/>
                        <a:highlight>
                          <a:srgbClr val="FFFF00"/>
                        </a:highligh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hangingPunct="0">
                        <a:spcBef>
                          <a:spcPts val="400"/>
                        </a:spcBef>
                        <a:spcAft>
                          <a:spcPts val="400"/>
                        </a:spcAft>
                      </a:pPr>
                      <a:r>
                        <a:rPr lang="en-US" sz="1600" dirty="0">
                          <a:solidFill>
                            <a:srgbClr val="000000"/>
                          </a:solidFill>
                          <a:effectLst/>
                          <a:latin typeface="Arial" panose="020B0604020202020204" pitchFamily="34" charset="0"/>
                          <a:ea typeface="Times New Roman" panose="02020603050405020304" pitchFamily="18" charset="0"/>
                        </a:rPr>
                        <a:t>         192 </a:t>
                      </a:r>
                      <a:r>
                        <a:rPr lang="en-US" sz="1600" dirty="0">
                          <a:solidFill>
                            <a:srgbClr val="000000"/>
                          </a:solidFill>
                          <a:effectLst/>
                          <a:highlight>
                            <a:srgbClr val="FFFF00"/>
                          </a:highlight>
                          <a:latin typeface="Arial" panose="020B0604020202020204" pitchFamily="34" charset="0"/>
                          <a:ea typeface="Times New Roman" panose="02020603050405020304" pitchFamily="18" charset="0"/>
                        </a:rPr>
                        <a:t>(53%)</a:t>
                      </a:r>
                      <a:endParaRPr lang="en-US" sz="1600" dirty="0">
                        <a:effectLst/>
                        <a:highlight>
                          <a:srgbClr val="FFFF00"/>
                        </a:highligh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428585"/>
                  </a:ext>
                </a:extLst>
              </a:tr>
              <a:tr h="243840">
                <a:tc>
                  <a:txBody>
                    <a:bodyPr/>
                    <a:lstStyle/>
                    <a:p>
                      <a:pPr marL="228600" marR="0" algn="l" hangingPunct="0">
                        <a:lnSpc>
                          <a:spcPct val="107000"/>
                        </a:lnSpc>
                        <a:spcBef>
                          <a:spcPts val="400"/>
                        </a:spcBef>
                        <a:spcAft>
                          <a:spcPts val="400"/>
                        </a:spcAft>
                      </a:pPr>
                      <a:r>
                        <a:rPr lang="en-US" sz="1500" b="0" dirty="0">
                          <a:effectLst/>
                          <a:latin typeface="Arial" panose="020B0604020202020204" pitchFamily="34" charset="0"/>
                          <a:ea typeface="Times New Roman" panose="02020603050405020304" pitchFamily="18" charset="0"/>
                          <a:cs typeface="Times New Roman" panose="02020603050405020304" pitchFamily="18" charset="0"/>
                        </a:rPr>
                        <a:t>Working now</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solidFill>
                            <a:srgbClr val="000000"/>
                          </a:solidFill>
                          <a:effectLst/>
                          <a:latin typeface="Arial" panose="020B0604020202020204" pitchFamily="34" charset="0"/>
                          <a:ea typeface="Times New Roman" panose="02020603050405020304" pitchFamily="18" charset="0"/>
                        </a:rPr>
                        <a:t>63 (16%)</a:t>
                      </a:r>
                      <a:endParaRPr lang="en-US" sz="1600" dirty="0">
                        <a:effectLs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solidFill>
                            <a:srgbClr val="000000"/>
                          </a:solidFill>
                          <a:effectLst/>
                          <a:latin typeface="Arial" panose="020B0604020202020204" pitchFamily="34" charset="0"/>
                          <a:ea typeface="Times New Roman" panose="02020603050405020304" pitchFamily="18" charset="0"/>
                        </a:rPr>
                        <a:t>66 (18%)</a:t>
                      </a:r>
                      <a:endParaRPr lang="en-US" sz="1600" dirty="0">
                        <a:effectLs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4413881"/>
                  </a:ext>
                </a:extLst>
              </a:tr>
              <a:tr h="242063">
                <a:tc>
                  <a:txBody>
                    <a:bodyPr/>
                    <a:lstStyle/>
                    <a:p>
                      <a:pPr marL="0" marR="0" algn="l" hangingPunct="0">
                        <a:lnSpc>
                          <a:spcPct val="107000"/>
                        </a:lnSpc>
                        <a:spcBef>
                          <a:spcPts val="400"/>
                        </a:spcBef>
                        <a:spcAft>
                          <a:spcPts val="400"/>
                        </a:spcAft>
                      </a:pPr>
                      <a:r>
                        <a:rPr lang="en-US" sz="1500" b="1" dirty="0">
                          <a:effectLst/>
                          <a:latin typeface="Arial" panose="020B0604020202020204" pitchFamily="34" charset="0"/>
                          <a:ea typeface="Times New Roman" panose="02020603050405020304" pitchFamily="18" charset="0"/>
                          <a:cs typeface="Times New Roman" panose="02020603050405020304" pitchFamily="18" charset="0"/>
                        </a:rPr>
                        <a:t>Education Completed</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lnSpc>
                          <a:spcPct val="107000"/>
                        </a:lnSpc>
                        <a:spcBef>
                          <a:spcPts val="400"/>
                        </a:spcBef>
                        <a:spcAft>
                          <a:spcPts val="400"/>
                        </a:spcAft>
                      </a:pP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026506"/>
                  </a:ext>
                </a:extLst>
              </a:tr>
              <a:tr h="243840">
                <a:tc>
                  <a:txBody>
                    <a:bodyPr/>
                    <a:lstStyle/>
                    <a:p>
                      <a:pPr marL="228600" marR="0" algn="l" hangingPunct="0">
                        <a:lnSpc>
                          <a:spcPct val="107000"/>
                        </a:lnSpc>
                        <a:spcBef>
                          <a:spcPts val="400"/>
                        </a:spcBef>
                        <a:spcAft>
                          <a:spcPts val="400"/>
                        </a:spcAft>
                      </a:pPr>
                      <a:r>
                        <a:rPr lang="en-US" sz="1500" dirty="0">
                          <a:effectLst/>
                          <a:latin typeface="Arial" panose="020B0604020202020204" pitchFamily="34" charset="0"/>
                          <a:ea typeface="Times New Roman" panose="02020603050405020304" pitchFamily="18" charset="0"/>
                          <a:cs typeface="Times New Roman" panose="02020603050405020304" pitchFamily="18" charset="0"/>
                        </a:rPr>
                        <a:t>Less than high school diploma</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solidFill>
                            <a:srgbClr val="000000"/>
                          </a:solidFill>
                          <a:effectLst/>
                          <a:latin typeface="Arial" panose="020B0604020202020204" pitchFamily="34" charset="0"/>
                          <a:ea typeface="Times New Roman" panose="02020603050405020304" pitchFamily="18" charset="0"/>
                        </a:rPr>
                        <a:t>140 </a:t>
                      </a:r>
                      <a:r>
                        <a:rPr lang="en-US" sz="1600" dirty="0">
                          <a:solidFill>
                            <a:srgbClr val="000000"/>
                          </a:solidFill>
                          <a:effectLst/>
                          <a:highlight>
                            <a:srgbClr val="FFFF00"/>
                          </a:highlight>
                          <a:latin typeface="Arial" panose="020B0604020202020204" pitchFamily="34" charset="0"/>
                          <a:ea typeface="Times New Roman" panose="02020603050405020304" pitchFamily="18" charset="0"/>
                        </a:rPr>
                        <a:t>(36%)</a:t>
                      </a:r>
                      <a:endParaRPr lang="en-US" sz="1600" dirty="0">
                        <a:effectLst/>
                        <a:highlight>
                          <a:srgbClr val="FFFF00"/>
                        </a:highligh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solidFill>
                            <a:srgbClr val="000000"/>
                          </a:solidFill>
                          <a:effectLst/>
                          <a:latin typeface="Arial" panose="020B0604020202020204" pitchFamily="34" charset="0"/>
                          <a:ea typeface="Times New Roman" panose="02020603050405020304" pitchFamily="18" charset="0"/>
                        </a:rPr>
                        <a:t>126 </a:t>
                      </a:r>
                      <a:r>
                        <a:rPr lang="en-US" sz="1600" dirty="0">
                          <a:solidFill>
                            <a:srgbClr val="000000"/>
                          </a:solidFill>
                          <a:effectLst/>
                          <a:highlight>
                            <a:srgbClr val="FFFF00"/>
                          </a:highlight>
                          <a:latin typeface="Arial" panose="020B0604020202020204" pitchFamily="34" charset="0"/>
                          <a:ea typeface="Times New Roman" panose="02020603050405020304" pitchFamily="18" charset="0"/>
                        </a:rPr>
                        <a:t>(35%)</a:t>
                      </a:r>
                      <a:endParaRPr lang="en-US" sz="1600" dirty="0">
                        <a:effectLst/>
                        <a:highlight>
                          <a:srgbClr val="FFFF00"/>
                        </a:highligh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37075875"/>
                  </a:ext>
                </a:extLst>
              </a:tr>
              <a:tr h="243840">
                <a:tc>
                  <a:txBody>
                    <a:bodyPr/>
                    <a:lstStyle/>
                    <a:p>
                      <a:pPr marL="228600" marR="0" algn="l" hangingPunct="0">
                        <a:lnSpc>
                          <a:spcPct val="107000"/>
                        </a:lnSpc>
                        <a:spcBef>
                          <a:spcPts val="400"/>
                        </a:spcBef>
                        <a:spcAft>
                          <a:spcPts val="400"/>
                        </a:spcAft>
                      </a:pPr>
                      <a:r>
                        <a:rPr lang="en-US" sz="1500" dirty="0">
                          <a:effectLst/>
                          <a:latin typeface="Arial" panose="020B0604020202020204" pitchFamily="34" charset="0"/>
                          <a:ea typeface="Times New Roman" panose="02020603050405020304" pitchFamily="18" charset="0"/>
                          <a:cs typeface="Times New Roman" panose="02020603050405020304" pitchFamily="18" charset="0"/>
                        </a:rPr>
                        <a:t>Highschool graduate or greater</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solidFill>
                            <a:srgbClr val="000000"/>
                          </a:solidFill>
                          <a:effectLst/>
                          <a:latin typeface="Arial" panose="020B0604020202020204" pitchFamily="34" charset="0"/>
                          <a:ea typeface="Times New Roman" panose="02020603050405020304" pitchFamily="18" charset="0"/>
                        </a:rPr>
                        <a:t> 254 (65%)</a:t>
                      </a:r>
                      <a:endParaRPr lang="en-US" sz="1600" dirty="0">
                        <a:effectLs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solidFill>
                            <a:srgbClr val="000000"/>
                          </a:solidFill>
                          <a:effectLst/>
                          <a:latin typeface="Arial" panose="020B0604020202020204" pitchFamily="34" charset="0"/>
                          <a:ea typeface="Times New Roman" panose="02020603050405020304" pitchFamily="18" charset="0"/>
                        </a:rPr>
                        <a:t> 236 (65%)</a:t>
                      </a:r>
                      <a:endParaRPr lang="en-US" sz="1600" dirty="0">
                        <a:effectLs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17466521"/>
                  </a:ext>
                </a:extLst>
              </a:tr>
              <a:tr h="243840">
                <a:tc>
                  <a:txBody>
                    <a:bodyPr/>
                    <a:lstStyle/>
                    <a:p>
                      <a:pPr marL="0" marR="0" algn="l" hangingPunct="0">
                        <a:lnSpc>
                          <a:spcPct val="107000"/>
                        </a:lnSpc>
                        <a:spcBef>
                          <a:spcPts val="400"/>
                        </a:spcBef>
                        <a:spcAft>
                          <a:spcPts val="400"/>
                        </a:spcAft>
                      </a:pPr>
                      <a:r>
                        <a:rPr lang="en-US" sz="1500" b="1" dirty="0">
                          <a:effectLst/>
                          <a:latin typeface="Arial" panose="020B0604020202020204" pitchFamily="34" charset="0"/>
                          <a:ea typeface="Times New Roman" panose="02020603050405020304" pitchFamily="18" charset="0"/>
                          <a:cs typeface="Times New Roman" panose="02020603050405020304" pitchFamily="18" charset="0"/>
                        </a:rPr>
                        <a:t>Housing Status</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endParaRPr lang="en-US" sz="1600" dirty="0">
                        <a:effectLs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endParaRPr lang="en-US" sz="1600" dirty="0">
                        <a:effectLs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0726607"/>
                  </a:ext>
                </a:extLst>
              </a:tr>
              <a:tr h="243840">
                <a:tc>
                  <a:txBody>
                    <a:bodyPr/>
                    <a:lstStyle/>
                    <a:p>
                      <a:pPr marL="0" marR="0" algn="l" hangingPunct="0">
                        <a:lnSpc>
                          <a:spcPct val="107000"/>
                        </a:lnSpc>
                        <a:spcBef>
                          <a:spcPts val="400"/>
                        </a:spcBef>
                        <a:spcAft>
                          <a:spcPts val="400"/>
                        </a:spcAft>
                      </a:pPr>
                      <a:r>
                        <a:rPr lang="en-US" sz="15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500" b="0" dirty="0">
                          <a:effectLst/>
                          <a:latin typeface="Arial" panose="020B0604020202020204" pitchFamily="34" charset="0"/>
                          <a:ea typeface="Times New Roman" panose="02020603050405020304" pitchFamily="18" charset="0"/>
                          <a:cs typeface="Times New Roman" panose="02020603050405020304" pitchFamily="18" charset="0"/>
                        </a:rPr>
                        <a:t>Shelter/on the street/emergency/ transitional housing</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effectLst/>
                          <a:latin typeface="Arial" panose="020B0604020202020204" pitchFamily="34" charset="0"/>
                          <a:ea typeface="Times New Roman" panose="02020603050405020304" pitchFamily="18" charset="0"/>
                        </a:rPr>
                        <a:t>244 </a:t>
                      </a:r>
                      <a:r>
                        <a:rPr lang="en-US" sz="1600" dirty="0">
                          <a:effectLst/>
                          <a:highlight>
                            <a:srgbClr val="FFFF00"/>
                          </a:highlight>
                          <a:latin typeface="Arial" panose="020B0604020202020204" pitchFamily="34" charset="0"/>
                          <a:ea typeface="Times New Roman" panose="02020603050405020304" pitchFamily="18" charset="0"/>
                        </a:rPr>
                        <a:t>(62%)</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effectLst/>
                          <a:latin typeface="Arial" panose="020B0604020202020204" pitchFamily="34" charset="0"/>
                          <a:ea typeface="Times New Roman" panose="02020603050405020304" pitchFamily="18" charset="0"/>
                        </a:rPr>
                        <a:t>231 </a:t>
                      </a:r>
                      <a:r>
                        <a:rPr lang="en-US" sz="1600" dirty="0">
                          <a:effectLst/>
                          <a:highlight>
                            <a:srgbClr val="FFFF00"/>
                          </a:highlight>
                          <a:latin typeface="Arial" panose="020B0604020202020204" pitchFamily="34" charset="0"/>
                          <a:ea typeface="Times New Roman" panose="02020603050405020304" pitchFamily="18" charset="0"/>
                        </a:rPr>
                        <a:t>(63%)</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1119290"/>
                  </a:ext>
                </a:extLst>
              </a:tr>
              <a:tr h="243840">
                <a:tc>
                  <a:txBody>
                    <a:bodyPr/>
                    <a:lstStyle/>
                    <a:p>
                      <a:pPr marL="0" marR="0" algn="l" hangingPunct="0">
                        <a:lnSpc>
                          <a:spcPct val="107000"/>
                        </a:lnSpc>
                        <a:spcBef>
                          <a:spcPts val="400"/>
                        </a:spcBef>
                        <a:spcAft>
                          <a:spcPts val="400"/>
                        </a:spcAft>
                      </a:pPr>
                      <a:r>
                        <a:rPr lang="en-US" sz="1500" b="1" dirty="0">
                          <a:effectLst/>
                          <a:latin typeface="Arial" panose="020B0604020202020204" pitchFamily="34" charset="0"/>
                          <a:ea typeface="Times New Roman" panose="02020603050405020304" pitchFamily="18" charset="0"/>
                          <a:cs typeface="Times New Roman" panose="02020603050405020304" pitchFamily="18" charset="0"/>
                        </a:rPr>
                        <a:t>Insurance</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endParaRPr lang="en-US" sz="1600" dirty="0">
                        <a:effectLs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endParaRPr lang="en-US" sz="1600" dirty="0">
                        <a:effectLs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5078483"/>
                  </a:ext>
                </a:extLst>
              </a:tr>
              <a:tr h="131025">
                <a:tc>
                  <a:txBody>
                    <a:bodyPr/>
                    <a:lstStyle/>
                    <a:p>
                      <a:pPr marL="0" marR="0" algn="l" hangingPunct="0">
                        <a:lnSpc>
                          <a:spcPct val="107000"/>
                        </a:lnSpc>
                        <a:spcBef>
                          <a:spcPts val="400"/>
                        </a:spcBef>
                        <a:spcAft>
                          <a:spcPts val="400"/>
                        </a:spcAft>
                      </a:pPr>
                      <a:r>
                        <a:rPr lang="en-US" sz="1500" b="0" dirty="0">
                          <a:effectLst/>
                          <a:latin typeface="Arial" panose="020B0604020202020204" pitchFamily="34" charset="0"/>
                          <a:ea typeface="Times New Roman" panose="02020603050405020304" pitchFamily="18" charset="0"/>
                          <a:cs typeface="Times New Roman" panose="02020603050405020304" pitchFamily="18" charset="0"/>
                        </a:rPr>
                        <a:t>       Medicaid</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solidFill>
                            <a:srgbClr val="000000"/>
                          </a:solidFill>
                          <a:effectLst/>
                          <a:latin typeface="Arial" panose="020B0604020202020204" pitchFamily="34" charset="0"/>
                          <a:ea typeface="Times New Roman" panose="02020603050405020304" pitchFamily="18" charset="0"/>
                        </a:rPr>
                        <a:t>287 </a:t>
                      </a:r>
                      <a:r>
                        <a:rPr lang="en-US" sz="1600" dirty="0">
                          <a:solidFill>
                            <a:srgbClr val="000000"/>
                          </a:solidFill>
                          <a:effectLst/>
                          <a:highlight>
                            <a:srgbClr val="FFFF00"/>
                          </a:highlight>
                          <a:latin typeface="Arial" panose="020B0604020202020204" pitchFamily="34" charset="0"/>
                          <a:ea typeface="Times New Roman" panose="02020603050405020304" pitchFamily="18" charset="0"/>
                        </a:rPr>
                        <a:t>(73%)</a:t>
                      </a:r>
                      <a:endParaRPr lang="en-US" sz="1600" dirty="0">
                        <a:effectLst/>
                        <a:highlight>
                          <a:srgbClr val="FFFF00"/>
                        </a:highligh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solidFill>
                            <a:srgbClr val="000000"/>
                          </a:solidFill>
                          <a:effectLst/>
                          <a:latin typeface="Arial" panose="020B0604020202020204" pitchFamily="34" charset="0"/>
                          <a:ea typeface="Times New Roman" panose="02020603050405020304" pitchFamily="18" charset="0"/>
                        </a:rPr>
                        <a:t>254 </a:t>
                      </a:r>
                      <a:r>
                        <a:rPr lang="en-US" sz="1600" dirty="0">
                          <a:solidFill>
                            <a:srgbClr val="000000"/>
                          </a:solidFill>
                          <a:effectLst/>
                          <a:highlight>
                            <a:srgbClr val="FFFF00"/>
                          </a:highlight>
                          <a:latin typeface="Arial" panose="020B0604020202020204" pitchFamily="34" charset="0"/>
                          <a:ea typeface="Times New Roman" panose="02020603050405020304" pitchFamily="18" charset="0"/>
                        </a:rPr>
                        <a:t>(70%)</a:t>
                      </a:r>
                      <a:endParaRPr lang="en-US" sz="1600" dirty="0">
                        <a:effectLst/>
                        <a:highlight>
                          <a:srgbClr val="FFFF00"/>
                        </a:highlight>
                        <a:latin typeface="Arial" panose="020B0604020202020204" pitchFamily="34" charset="0"/>
                        <a:ea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1852265"/>
                  </a:ext>
                </a:extLst>
              </a:tr>
              <a:tr h="131025">
                <a:tc>
                  <a:txBody>
                    <a:bodyPr/>
                    <a:lstStyle/>
                    <a:p>
                      <a:pPr marL="0" marR="0" lvl="0" indent="0" algn="l" defTabSz="914400" rtl="0" eaLnBrk="1" fontAlgn="auto" latinLnBrk="0" hangingPunct="0">
                        <a:lnSpc>
                          <a:spcPct val="107000"/>
                        </a:lnSpc>
                        <a:spcBef>
                          <a:spcPts val="400"/>
                        </a:spcBef>
                        <a:spcAft>
                          <a:spcPts val="400"/>
                        </a:spcAft>
                        <a:buClrTx/>
                        <a:buSzTx/>
                        <a:buFontTx/>
                        <a:buNone/>
                        <a:tabLst/>
                        <a:defRPr/>
                      </a:pPr>
                      <a:r>
                        <a:rPr lang="en-US" sz="1500" b="1" kern="1200" dirty="0">
                          <a:solidFill>
                            <a:schemeClr val="tx1"/>
                          </a:solidFill>
                          <a:effectLst/>
                          <a:latin typeface="Arial" panose="020B0604020202020204" pitchFamily="34" charset="0"/>
                          <a:ea typeface="+mn-ea"/>
                          <a:cs typeface="Arial" panose="020B0604020202020204" pitchFamily="34" charset="0"/>
                        </a:rPr>
                        <a:t>Overdose</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endParaRPr lang="en-US" sz="16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endParaRPr lang="en-US" sz="16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67328568"/>
                  </a:ext>
                </a:extLst>
              </a:tr>
              <a:tr h="131025">
                <a:tc>
                  <a:txBody>
                    <a:bodyPr/>
                    <a:lstStyle/>
                    <a:p>
                      <a:pPr marL="228600" marR="0" lvl="0" indent="0" algn="l" defTabSz="914400" rtl="0" eaLnBrk="1" fontAlgn="auto" latinLnBrk="0" hangingPunct="0">
                        <a:lnSpc>
                          <a:spcPct val="107000"/>
                        </a:lnSpc>
                        <a:spcBef>
                          <a:spcPts val="400"/>
                        </a:spcBef>
                        <a:spcAft>
                          <a:spcPts val="400"/>
                        </a:spcAft>
                        <a:buClrTx/>
                        <a:buSzTx/>
                        <a:buFontTx/>
                        <a:buNone/>
                        <a:tabLst/>
                        <a:defRPr/>
                      </a:pPr>
                      <a:r>
                        <a:rPr lang="en-US" sz="1500" kern="1200" dirty="0">
                          <a:solidFill>
                            <a:schemeClr val="tx1"/>
                          </a:solidFill>
                          <a:effectLst/>
                          <a:latin typeface="Arial" panose="020B0604020202020204" pitchFamily="34" charset="0"/>
                          <a:ea typeface="+mn-ea"/>
                          <a:cs typeface="Arial" panose="020B0604020202020204" pitchFamily="34" charset="0"/>
                        </a:rPr>
                        <a:t>Overdosed at least once in the past 30 days</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108</a:t>
                      </a:r>
                      <a:r>
                        <a:rPr lang="en-US" sz="16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 (24%)</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106 </a:t>
                      </a:r>
                      <a:r>
                        <a:rPr lang="en-US" sz="16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(29%)</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44848918"/>
                  </a:ext>
                </a:extLst>
              </a:tr>
              <a:tr h="131025">
                <a:tc>
                  <a:txBody>
                    <a:bodyPr/>
                    <a:lstStyle/>
                    <a:p>
                      <a:pPr marL="228600" marR="0" algn="l" hangingPunct="0">
                        <a:lnSpc>
                          <a:spcPct val="107000"/>
                        </a:lnSpc>
                        <a:spcBef>
                          <a:spcPts val="400"/>
                        </a:spcBef>
                        <a:spcAft>
                          <a:spcPts val="400"/>
                        </a:spcAft>
                      </a:pPr>
                      <a:r>
                        <a:rPr lang="en-US" sz="1500" dirty="0">
                          <a:effectLst/>
                          <a:latin typeface="Arial" panose="020B0604020202020204" pitchFamily="34" charset="0"/>
                          <a:ea typeface="Times New Roman" panose="02020603050405020304" pitchFamily="18" charset="0"/>
                          <a:cs typeface="Arial" panose="020B0604020202020204" pitchFamily="34" charset="0"/>
                        </a:rPr>
                        <a:t>Report a medical intervention overdose</a:t>
                      </a:r>
                    </a:p>
                  </a:txBody>
                  <a:tcPr marL="50800" marR="50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84 </a:t>
                      </a:r>
                      <a:r>
                        <a:rPr lang="en-US" sz="16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(21%)</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hangingPunct="0">
                        <a:spcBef>
                          <a:spcPts val="400"/>
                        </a:spcBef>
                        <a:spcAft>
                          <a:spcPts val="4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79 </a:t>
                      </a:r>
                      <a:r>
                        <a:rPr lang="en-US" sz="16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(22%)</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685866"/>
                  </a:ext>
                </a:extLst>
              </a:tr>
            </a:tbl>
          </a:graphicData>
        </a:graphic>
      </p:graphicFrame>
    </p:spTree>
    <p:extLst>
      <p:ext uri="{BB962C8B-B14F-4D97-AF65-F5344CB8AC3E}">
        <p14:creationId xmlns:p14="http://schemas.microsoft.com/office/powerpoint/2010/main" val="3334571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29A3530-FD15-4B49-9EF4-99ACEC444029}"/>
              </a:ext>
            </a:extLst>
          </p:cNvPr>
          <p:cNvGraphicFramePr/>
          <p:nvPr>
            <p:extLst>
              <p:ext uri="{D42A27DB-BD31-4B8C-83A1-F6EECF244321}">
                <p14:modId xmlns:p14="http://schemas.microsoft.com/office/powerpoint/2010/main" val="3437823707"/>
              </p:ext>
            </p:extLst>
          </p:nvPr>
        </p:nvGraphicFramePr>
        <p:xfrm>
          <a:off x="533400" y="736792"/>
          <a:ext cx="10875590" cy="603074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A47A392-DABB-BB7C-27B7-24FF55D0437B}"/>
              </a:ext>
            </a:extLst>
          </p:cNvPr>
          <p:cNvSpPr txBox="1"/>
          <p:nvPr/>
        </p:nvSpPr>
        <p:spPr>
          <a:xfrm>
            <a:off x="1315708" y="550486"/>
            <a:ext cx="10625980" cy="584775"/>
          </a:xfrm>
          <a:prstGeom prst="rect">
            <a:avLst/>
          </a:prstGeom>
          <a:noFill/>
        </p:spPr>
        <p:txBody>
          <a:bodyPr wrap="square">
            <a:spAutoFit/>
          </a:bodyPr>
          <a:lstStyle/>
          <a:p>
            <a:pPr algn="ctr"/>
            <a:r>
              <a:rPr kumimoji="0" lang="en-US" sz="3200" b="1" i="0" u="none" strike="noStrike" kern="1200" cap="none" spc="0" normalizeH="0" baseline="0" noProof="0" dirty="0">
                <a:ln>
                  <a:noFill/>
                </a:ln>
                <a:solidFill>
                  <a:srgbClr val="200399"/>
                </a:solidFill>
                <a:effectLst/>
                <a:uLnTx/>
                <a:uFillTx/>
                <a:latin typeface="Georgia" panose="02040502050405020303" pitchFamily="18" charset="0"/>
                <a:ea typeface="MS PGothic" panose="020B0600070205080204" pitchFamily="34" charset="-128"/>
              </a:rPr>
              <a:t> Implementation</a:t>
            </a:r>
            <a:endParaRPr lang="en-US" sz="2800" dirty="0"/>
          </a:p>
        </p:txBody>
      </p:sp>
      <p:sp>
        <p:nvSpPr>
          <p:cNvPr id="5" name="TextBox 4">
            <a:extLst>
              <a:ext uri="{FF2B5EF4-FFF2-40B4-BE49-F238E27FC236}">
                <a16:creationId xmlns:a16="http://schemas.microsoft.com/office/drawing/2014/main" id="{79D77185-B90A-4FE5-D545-2C1B715CFC1D}"/>
              </a:ext>
            </a:extLst>
          </p:cNvPr>
          <p:cNvSpPr txBox="1"/>
          <p:nvPr/>
        </p:nvSpPr>
        <p:spPr>
          <a:xfrm>
            <a:off x="2590800" y="1383123"/>
            <a:ext cx="7734300" cy="461665"/>
          </a:xfrm>
          <a:prstGeom prst="rect">
            <a:avLst/>
          </a:prstGeom>
          <a:noFill/>
        </p:spPr>
        <p:txBody>
          <a:bodyPr wrap="square" rtlCol="0">
            <a:spAutoFit/>
          </a:bodyPr>
          <a:lstStyle/>
          <a:p>
            <a:pPr algn="ctr"/>
            <a:r>
              <a:rPr lang="en-US" sz="2400" b="1" dirty="0">
                <a:solidFill>
                  <a:srgbClr val="200399"/>
                </a:solidFill>
                <a:latin typeface="Georgia" panose="02040502050405020303" pitchFamily="18" charset="0"/>
                <a:cs typeface="Arial" panose="020B0604020202020204" pitchFamily="34" charset="0"/>
              </a:rPr>
              <a:t>% received ED-Initiated Bup with Referral </a:t>
            </a:r>
          </a:p>
        </p:txBody>
      </p:sp>
      <p:sp>
        <p:nvSpPr>
          <p:cNvPr id="3" name="TextBox 2">
            <a:extLst>
              <a:ext uri="{FF2B5EF4-FFF2-40B4-BE49-F238E27FC236}">
                <a16:creationId xmlns:a16="http://schemas.microsoft.com/office/drawing/2014/main" id="{436F6599-0DC9-DD98-5929-E885454F3CCE}"/>
              </a:ext>
            </a:extLst>
          </p:cNvPr>
          <p:cNvSpPr txBox="1"/>
          <p:nvPr/>
        </p:nvSpPr>
        <p:spPr>
          <a:xfrm>
            <a:off x="392084" y="107086"/>
            <a:ext cx="2326178" cy="646331"/>
          </a:xfrm>
          <a:prstGeom prst="rect">
            <a:avLst/>
          </a:prstGeom>
          <a:noFill/>
        </p:spPr>
        <p:txBody>
          <a:bodyPr wrap="square" rtlCol="0">
            <a:spAutoFit/>
          </a:bodyPr>
          <a:lstStyle/>
          <a:p>
            <a:r>
              <a:rPr lang="en-US" sz="3600" b="1" dirty="0">
                <a:solidFill>
                  <a:srgbClr val="200399"/>
                </a:solidFill>
              </a:rPr>
              <a:t>Outcomes</a:t>
            </a:r>
          </a:p>
        </p:txBody>
      </p:sp>
    </p:spTree>
    <p:extLst>
      <p:ext uri="{BB962C8B-B14F-4D97-AF65-F5344CB8AC3E}">
        <p14:creationId xmlns:p14="http://schemas.microsoft.com/office/powerpoint/2010/main" val="412342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CA0FFC6-8F48-461F-BEC2-6F52D16FA857}"/>
              </a:ext>
            </a:extLst>
          </p:cNvPr>
          <p:cNvGraphicFramePr/>
          <p:nvPr>
            <p:extLst>
              <p:ext uri="{D42A27DB-BD31-4B8C-83A1-F6EECF244321}">
                <p14:modId xmlns:p14="http://schemas.microsoft.com/office/powerpoint/2010/main" val="4146529550"/>
              </p:ext>
            </p:extLst>
          </p:nvPr>
        </p:nvGraphicFramePr>
        <p:xfrm>
          <a:off x="892629" y="683085"/>
          <a:ext cx="10266751" cy="592182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52386EC-4202-3C50-E6B0-31416DAE2DE9}"/>
              </a:ext>
            </a:extLst>
          </p:cNvPr>
          <p:cNvSpPr txBox="1"/>
          <p:nvPr/>
        </p:nvSpPr>
        <p:spPr>
          <a:xfrm>
            <a:off x="1032620" y="570784"/>
            <a:ext cx="10625980" cy="584775"/>
          </a:xfrm>
          <a:prstGeom prst="rect">
            <a:avLst/>
          </a:prstGeom>
          <a:noFill/>
        </p:spPr>
        <p:txBody>
          <a:bodyPr wrap="square">
            <a:spAutoFit/>
          </a:bodyPr>
          <a:lstStyle/>
          <a:p>
            <a:pPr algn="ctr"/>
            <a:r>
              <a:rPr lang="en-US" sz="3200" b="1" dirty="0">
                <a:solidFill>
                  <a:srgbClr val="200399"/>
                </a:solidFill>
                <a:latin typeface="Georgia" panose="02040502050405020303" pitchFamily="18" charset="0"/>
                <a:ea typeface="MS PGothic" panose="020B0600070205080204" pitchFamily="34" charset="-128"/>
              </a:rPr>
              <a:t>Effectiveness</a:t>
            </a:r>
            <a:endParaRPr lang="en-US" sz="2000" dirty="0"/>
          </a:p>
        </p:txBody>
      </p:sp>
      <p:sp>
        <p:nvSpPr>
          <p:cNvPr id="3" name="TextBox 2">
            <a:extLst>
              <a:ext uri="{FF2B5EF4-FFF2-40B4-BE49-F238E27FC236}">
                <a16:creationId xmlns:a16="http://schemas.microsoft.com/office/drawing/2014/main" id="{43A0C1C5-471C-F8BF-4491-C4D56DCEF61F}"/>
              </a:ext>
            </a:extLst>
          </p:cNvPr>
          <p:cNvSpPr txBox="1"/>
          <p:nvPr/>
        </p:nvSpPr>
        <p:spPr>
          <a:xfrm>
            <a:off x="133003" y="143841"/>
            <a:ext cx="2369128" cy="646331"/>
          </a:xfrm>
          <a:prstGeom prst="rect">
            <a:avLst/>
          </a:prstGeom>
          <a:noFill/>
        </p:spPr>
        <p:txBody>
          <a:bodyPr wrap="square" rtlCol="0">
            <a:spAutoFit/>
          </a:bodyPr>
          <a:lstStyle/>
          <a:p>
            <a:r>
              <a:rPr lang="en-US" sz="3600" b="1" dirty="0">
                <a:solidFill>
                  <a:srgbClr val="200399"/>
                </a:solidFill>
              </a:rPr>
              <a:t>Outcomes</a:t>
            </a:r>
            <a:r>
              <a:rPr lang="en-US" sz="3600" dirty="0"/>
              <a:t> </a:t>
            </a:r>
          </a:p>
        </p:txBody>
      </p:sp>
    </p:spTree>
    <p:extLst>
      <p:ext uri="{BB962C8B-B14F-4D97-AF65-F5344CB8AC3E}">
        <p14:creationId xmlns:p14="http://schemas.microsoft.com/office/powerpoint/2010/main" val="938166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BFEE-BF21-4F59-BCEB-BB135F7E2B8A}"/>
              </a:ext>
            </a:extLst>
          </p:cNvPr>
          <p:cNvSpPr>
            <a:spLocks noGrp="1"/>
          </p:cNvSpPr>
          <p:nvPr>
            <p:ph type="title"/>
          </p:nvPr>
        </p:nvSpPr>
        <p:spPr>
          <a:xfrm>
            <a:off x="764943" y="276132"/>
            <a:ext cx="10972800" cy="1143000"/>
          </a:xfrm>
        </p:spPr>
        <p:txBody>
          <a:bodyPr/>
          <a:lstStyle/>
          <a:p>
            <a:r>
              <a:rPr lang="en-US" sz="2800" dirty="0">
                <a:latin typeface="Georgia" panose="02040502050405020303" pitchFamily="18" charset="0"/>
              </a:rPr>
              <a:t>Comparison Analysis of Patients Receiving BUP versus </a:t>
            </a:r>
            <a:br>
              <a:rPr lang="en-US" sz="2800" dirty="0">
                <a:latin typeface="Georgia" panose="02040502050405020303" pitchFamily="18" charset="0"/>
              </a:rPr>
            </a:br>
            <a:r>
              <a:rPr lang="en-US" sz="2800" dirty="0">
                <a:latin typeface="Georgia" panose="02040502050405020303" pitchFamily="18" charset="0"/>
              </a:rPr>
              <a:t>No BUP in Engagement in Treatment </a:t>
            </a:r>
            <a:br>
              <a:rPr lang="en-US" sz="2800" dirty="0">
                <a:latin typeface="Georgia" panose="02040502050405020303" pitchFamily="18" charset="0"/>
              </a:rPr>
            </a:br>
            <a:endParaRPr lang="en-US" sz="2800" dirty="0"/>
          </a:p>
        </p:txBody>
      </p:sp>
      <p:graphicFrame>
        <p:nvGraphicFramePr>
          <p:cNvPr id="6" name="Chart 5">
            <a:extLst>
              <a:ext uri="{FF2B5EF4-FFF2-40B4-BE49-F238E27FC236}">
                <a16:creationId xmlns:a16="http://schemas.microsoft.com/office/drawing/2014/main" id="{4549A888-99C5-4CF9-956D-03D86C19865E}"/>
              </a:ext>
            </a:extLst>
          </p:cNvPr>
          <p:cNvGraphicFramePr>
            <a:graphicFrameLocks/>
          </p:cNvGraphicFramePr>
          <p:nvPr/>
        </p:nvGraphicFramePr>
        <p:xfrm>
          <a:off x="442097" y="1484212"/>
          <a:ext cx="5653903" cy="419653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94878A48-C6DD-48C9-A5C8-368079BE2F25}"/>
              </a:ext>
            </a:extLst>
          </p:cNvPr>
          <p:cNvSpPr/>
          <p:nvPr/>
        </p:nvSpPr>
        <p:spPr>
          <a:xfrm>
            <a:off x="1687285" y="5888397"/>
            <a:ext cx="163286" cy="185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A92208A5-1466-41ED-9E04-6C543A8C38DE}"/>
              </a:ext>
            </a:extLst>
          </p:cNvPr>
          <p:cNvSpPr/>
          <p:nvPr/>
        </p:nvSpPr>
        <p:spPr>
          <a:xfrm>
            <a:off x="3429855" y="5906335"/>
            <a:ext cx="163286" cy="185058"/>
          </a:xfrm>
          <a:prstGeom prst="rect">
            <a:avLst/>
          </a:prstGeom>
          <a:solidFill>
            <a:srgbClr val="00A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A75E7DDB-30C0-4AF7-A390-6D29C47905E0}"/>
              </a:ext>
            </a:extLst>
          </p:cNvPr>
          <p:cNvSpPr txBox="1"/>
          <p:nvPr/>
        </p:nvSpPr>
        <p:spPr>
          <a:xfrm>
            <a:off x="1998183" y="5844975"/>
            <a:ext cx="13096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No ED BUP</a:t>
            </a:r>
          </a:p>
        </p:txBody>
      </p:sp>
      <p:sp>
        <p:nvSpPr>
          <p:cNvPr id="11" name="TextBox 10">
            <a:extLst>
              <a:ext uri="{FF2B5EF4-FFF2-40B4-BE49-F238E27FC236}">
                <a16:creationId xmlns:a16="http://schemas.microsoft.com/office/drawing/2014/main" id="{0597A8A0-C30B-4084-B4D8-A20EB0DFF267}"/>
              </a:ext>
            </a:extLst>
          </p:cNvPr>
          <p:cNvSpPr txBox="1"/>
          <p:nvPr/>
        </p:nvSpPr>
        <p:spPr>
          <a:xfrm>
            <a:off x="3715147" y="5841856"/>
            <a:ext cx="17819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Received ED BUP</a:t>
            </a:r>
          </a:p>
        </p:txBody>
      </p:sp>
      <p:graphicFrame>
        <p:nvGraphicFramePr>
          <p:cNvPr id="12" name="Chart 11">
            <a:extLst>
              <a:ext uri="{FF2B5EF4-FFF2-40B4-BE49-F238E27FC236}">
                <a16:creationId xmlns:a16="http://schemas.microsoft.com/office/drawing/2014/main" id="{418B1E8A-7718-4683-8140-731B57DEE52C}"/>
              </a:ext>
            </a:extLst>
          </p:cNvPr>
          <p:cNvGraphicFramePr>
            <a:graphicFrameLocks/>
          </p:cNvGraphicFramePr>
          <p:nvPr/>
        </p:nvGraphicFramePr>
        <p:xfrm>
          <a:off x="5937251" y="516345"/>
          <a:ext cx="5812652" cy="582531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B912E7FB-AC93-4FC3-9CE3-369FF2AC1BAB}"/>
              </a:ext>
            </a:extLst>
          </p:cNvPr>
          <p:cNvSpPr txBox="1"/>
          <p:nvPr/>
        </p:nvSpPr>
        <p:spPr>
          <a:xfrm>
            <a:off x="6539821" y="5180452"/>
            <a:ext cx="150222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40/309</a:t>
            </a:r>
          </a:p>
        </p:txBody>
      </p:sp>
      <p:sp>
        <p:nvSpPr>
          <p:cNvPr id="4" name="TextBox 3">
            <a:extLst>
              <a:ext uri="{FF2B5EF4-FFF2-40B4-BE49-F238E27FC236}">
                <a16:creationId xmlns:a16="http://schemas.microsoft.com/office/drawing/2014/main" id="{901F1F4C-665C-413D-B1CD-BC47376FC6FF}"/>
              </a:ext>
            </a:extLst>
          </p:cNvPr>
          <p:cNvSpPr txBox="1"/>
          <p:nvPr/>
        </p:nvSpPr>
        <p:spPr>
          <a:xfrm>
            <a:off x="7164729" y="2025570"/>
            <a:ext cx="3669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During the IF Evaluation Period </a:t>
            </a:r>
          </a:p>
        </p:txBody>
      </p:sp>
      <p:grpSp>
        <p:nvGrpSpPr>
          <p:cNvPr id="7" name="Group 6">
            <a:extLst>
              <a:ext uri="{FF2B5EF4-FFF2-40B4-BE49-F238E27FC236}">
                <a16:creationId xmlns:a16="http://schemas.microsoft.com/office/drawing/2014/main" id="{7B6F98DB-0C95-4E1A-BB5B-F15203A498EF}"/>
              </a:ext>
            </a:extLst>
          </p:cNvPr>
          <p:cNvGrpSpPr/>
          <p:nvPr/>
        </p:nvGrpSpPr>
        <p:grpSpPr>
          <a:xfrm>
            <a:off x="3715147" y="1323352"/>
            <a:ext cx="2655589" cy="2700929"/>
            <a:chOff x="3593141" y="1484212"/>
            <a:chExt cx="2655589" cy="2700929"/>
          </a:xfrm>
        </p:grpSpPr>
        <p:sp>
          <p:nvSpPr>
            <p:cNvPr id="3" name="Oval 2">
              <a:extLst>
                <a:ext uri="{FF2B5EF4-FFF2-40B4-BE49-F238E27FC236}">
                  <a16:creationId xmlns:a16="http://schemas.microsoft.com/office/drawing/2014/main" id="{879EB871-A6F3-4D77-A1DD-9EC23F04DF64}"/>
                </a:ext>
              </a:extLst>
            </p:cNvPr>
            <p:cNvSpPr/>
            <p:nvPr/>
          </p:nvSpPr>
          <p:spPr>
            <a:xfrm>
              <a:off x="3674953" y="2414443"/>
              <a:ext cx="1677786" cy="1770698"/>
            </a:xfrm>
            <a:prstGeom prst="ellipse">
              <a:avLst/>
            </a:prstGeom>
            <a:no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Speech Bubble: Rectangle 4">
              <a:extLst>
                <a:ext uri="{FF2B5EF4-FFF2-40B4-BE49-F238E27FC236}">
                  <a16:creationId xmlns:a16="http://schemas.microsoft.com/office/drawing/2014/main" id="{E2843C5F-1FDC-4C4E-9C88-AE442D61BEF4}"/>
                </a:ext>
              </a:extLst>
            </p:cNvPr>
            <p:cNvSpPr/>
            <p:nvPr/>
          </p:nvSpPr>
          <p:spPr>
            <a:xfrm>
              <a:off x="3593141" y="1484212"/>
              <a:ext cx="2655589" cy="811545"/>
            </a:xfrm>
            <a:prstGeom prst="wedgeRect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Arial"/>
                  <a:ea typeface="+mn-ea"/>
                  <a:cs typeface="+mn-cs"/>
                </a:rPr>
                <a:t>The difference during IF is driven by ED BUP</a:t>
              </a:r>
            </a:p>
          </p:txBody>
        </p:sp>
      </p:grpSp>
    </p:spTree>
    <p:extLst>
      <p:ext uri="{BB962C8B-B14F-4D97-AF65-F5344CB8AC3E}">
        <p14:creationId xmlns:p14="http://schemas.microsoft.com/office/powerpoint/2010/main" val="32722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F17A-1F0A-4D5C-A77A-8B1BDD6CE584}"/>
              </a:ext>
            </a:extLst>
          </p:cNvPr>
          <p:cNvSpPr>
            <a:spLocks noGrp="1"/>
          </p:cNvSpPr>
          <p:nvPr>
            <p:ph type="title"/>
          </p:nvPr>
        </p:nvSpPr>
        <p:spPr>
          <a:xfrm>
            <a:off x="427211" y="23019"/>
            <a:ext cx="10972800" cy="1143000"/>
          </a:xfrm>
        </p:spPr>
        <p:txBody>
          <a:bodyPr/>
          <a:lstStyle/>
          <a:p>
            <a:r>
              <a:rPr lang="en-US" dirty="0">
                <a:latin typeface="Georgia" panose="02040502050405020303" pitchFamily="18" charset="0"/>
              </a:rPr>
              <a:t>Conclusions</a:t>
            </a:r>
          </a:p>
        </p:txBody>
      </p:sp>
      <p:sp>
        <p:nvSpPr>
          <p:cNvPr id="3" name="Content Placeholder 2">
            <a:extLst>
              <a:ext uri="{FF2B5EF4-FFF2-40B4-BE49-F238E27FC236}">
                <a16:creationId xmlns:a16="http://schemas.microsoft.com/office/drawing/2014/main" id="{56936B91-A9E7-4D4D-B9ED-808AA39F4291}"/>
              </a:ext>
            </a:extLst>
          </p:cNvPr>
          <p:cNvSpPr>
            <a:spLocks noGrp="1"/>
          </p:cNvSpPr>
          <p:nvPr>
            <p:ph idx="1"/>
          </p:nvPr>
        </p:nvSpPr>
        <p:spPr>
          <a:xfrm>
            <a:off x="231500" y="951719"/>
            <a:ext cx="11751953" cy="6253091"/>
          </a:xfrm>
        </p:spPr>
        <p:txBody>
          <a:bodyPr/>
          <a:lstStyle/>
          <a:p>
            <a:pPr marL="0" indent="0">
              <a:lnSpc>
                <a:spcPct val="150000"/>
              </a:lnSpc>
              <a:buNone/>
            </a:pPr>
            <a:r>
              <a:rPr lang="en-US" sz="2800" b="1" dirty="0">
                <a:solidFill>
                  <a:srgbClr val="003399"/>
                </a:solidFill>
                <a:latin typeface="Georgia" panose="02040502050405020303" pitchFamily="18" charset="0"/>
              </a:rPr>
              <a:t>Implementation at the ED level</a:t>
            </a:r>
          </a:p>
          <a:p>
            <a:pPr marL="548640"/>
            <a:r>
              <a:rPr lang="en-US" sz="2200" dirty="0">
                <a:latin typeface="Georgia" panose="02040502050405020303" pitchFamily="18" charset="0"/>
              </a:rPr>
              <a:t>Overall, 4 EDs implemented ED protocols for ED-initiated buprenorphine and naloxone distribution into clinical practice.</a:t>
            </a:r>
          </a:p>
          <a:p>
            <a:pPr marL="548640"/>
            <a:r>
              <a:rPr lang="en-US" sz="2200" dirty="0">
                <a:latin typeface="Georgia" panose="02040502050405020303" pitchFamily="18" charset="0"/>
              </a:rPr>
              <a:t>Increases in clinician obtaining X-waivers occurred </a:t>
            </a:r>
          </a:p>
          <a:p>
            <a:pPr marL="548640"/>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rPr>
              <a:t>The traditional grand rounds format did not change clinician practice. </a:t>
            </a:r>
          </a:p>
          <a:p>
            <a:pPr marL="0" indent="0">
              <a:lnSpc>
                <a:spcPct val="150000"/>
              </a:lnSpc>
              <a:buNone/>
            </a:pPr>
            <a:r>
              <a:rPr lang="en-US" sz="2800" b="1" dirty="0">
                <a:solidFill>
                  <a:srgbClr val="003399"/>
                </a:solidFill>
                <a:latin typeface="Georgia" panose="02040502050405020303" pitchFamily="18" charset="0"/>
              </a:rPr>
              <a:t>Observational Cohorts Study </a:t>
            </a:r>
          </a:p>
          <a:p>
            <a:pPr marL="548640"/>
            <a:r>
              <a:rPr lang="en-US" sz="2200" dirty="0">
                <a:latin typeface="Georgia" panose="02040502050405020303" pitchFamily="18" charset="0"/>
              </a:rPr>
              <a:t>More patients received ED-Initiated BUP with referral during IF evaluation period</a:t>
            </a:r>
          </a:p>
          <a:p>
            <a:pPr marL="548640"/>
            <a:r>
              <a:rPr lang="en-US" sz="2200" dirty="0">
                <a:latin typeface="Georgia" panose="02040502050405020303" pitchFamily="18" charset="0"/>
              </a:rPr>
              <a:t>There were significant site effects on both evaluated outcomes</a:t>
            </a:r>
          </a:p>
          <a:p>
            <a:pPr marL="548640"/>
            <a:r>
              <a:rPr lang="en-US" sz="2200" b="1" dirty="0">
                <a:latin typeface="Georgia" panose="02040502050405020303" pitchFamily="18" charset="0"/>
              </a:rPr>
              <a:t>Patients who received ED-initiated BUP across all sites during the IF evaluation period were nearly 3 times more likely (13%-36%) to be engaged in OUD treatment on the 30</a:t>
            </a:r>
            <a:r>
              <a:rPr lang="en-US" sz="2200" b="1" baseline="30000" dirty="0">
                <a:latin typeface="Georgia" panose="02040502050405020303" pitchFamily="18" charset="0"/>
              </a:rPr>
              <a:t>th</a:t>
            </a:r>
            <a:r>
              <a:rPr lang="en-US" sz="2200" b="1" dirty="0">
                <a:latin typeface="Georgia" panose="02040502050405020303" pitchFamily="18" charset="0"/>
              </a:rPr>
              <a:t> day post enrollment</a:t>
            </a:r>
          </a:p>
        </p:txBody>
      </p:sp>
    </p:spTree>
    <p:extLst>
      <p:ext uri="{BB962C8B-B14F-4D97-AF65-F5344CB8AC3E}">
        <p14:creationId xmlns:p14="http://schemas.microsoft.com/office/powerpoint/2010/main" val="3290528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3" y="685801"/>
            <a:ext cx="7963771"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3363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55BB2-A538-453D-ACB9-EB9376BF7E8A}"/>
              </a:ext>
            </a:extLst>
          </p:cNvPr>
          <p:cNvSpPr txBox="1"/>
          <p:nvPr/>
        </p:nvSpPr>
        <p:spPr>
          <a:xfrm>
            <a:off x="2343150" y="152400"/>
            <a:ext cx="6324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399"/>
                </a:solidFill>
                <a:effectLst/>
                <a:uLnTx/>
                <a:uFillTx/>
                <a:latin typeface="Georgia"/>
                <a:ea typeface="+mn-ea"/>
                <a:cs typeface="+mn-cs"/>
              </a:rPr>
              <a:t>Disclosure Statement</a:t>
            </a:r>
          </a:p>
        </p:txBody>
      </p:sp>
      <p:sp>
        <p:nvSpPr>
          <p:cNvPr id="3" name="TextBox 2">
            <a:extLst>
              <a:ext uri="{FF2B5EF4-FFF2-40B4-BE49-F238E27FC236}">
                <a16:creationId xmlns:a16="http://schemas.microsoft.com/office/drawing/2014/main" id="{0061EBA1-3793-471B-B1BD-B1E23A3C51A4}"/>
              </a:ext>
            </a:extLst>
          </p:cNvPr>
          <p:cNvSpPr txBox="1"/>
          <p:nvPr/>
        </p:nvSpPr>
        <p:spPr>
          <a:xfrm>
            <a:off x="1932972" y="1251541"/>
            <a:ext cx="80103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solidFill>
                <a:latin typeface="Georgia"/>
              </a:rPr>
              <a:t>No Disclosures except funding source  </a:t>
            </a:r>
            <a:endParaRPr kumimoji="0" lang="en-US" sz="2800" b="1" i="0" u="none" strike="noStrike" kern="1200" cap="none" spc="0" normalizeH="0" baseline="0" noProof="0" dirty="0">
              <a:ln>
                <a:noFill/>
              </a:ln>
              <a:solidFill>
                <a:srgbClr val="000000"/>
              </a:solidFill>
              <a:effectLst/>
              <a:uLnTx/>
              <a:uFillTx/>
              <a:latin typeface="Georgia"/>
              <a:ea typeface="+mn-ea"/>
              <a:cs typeface="+mn-cs"/>
            </a:endParaRPr>
          </a:p>
        </p:txBody>
      </p:sp>
      <p:pic>
        <p:nvPicPr>
          <p:cNvPr id="7" name="Picture 6" descr="A close up of a sign&#10;&#10;Description generated with very high confidence">
            <a:extLst>
              <a:ext uri="{FF2B5EF4-FFF2-40B4-BE49-F238E27FC236}">
                <a16:creationId xmlns:a16="http://schemas.microsoft.com/office/drawing/2014/main" id="{8D87716F-9F47-40DF-B83F-29284E43AD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0202" y="2527895"/>
            <a:ext cx="3520111" cy="3476711"/>
          </a:xfrm>
          <a:prstGeom prst="rect">
            <a:avLst/>
          </a:prstGeom>
        </p:spPr>
      </p:pic>
    </p:spTree>
    <p:extLst>
      <p:ext uri="{BB962C8B-B14F-4D97-AF65-F5344CB8AC3E}">
        <p14:creationId xmlns:p14="http://schemas.microsoft.com/office/powerpoint/2010/main" val="847708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08C1AC-25A5-4F56-AC32-ABD07B80A04F}"/>
              </a:ext>
            </a:extLst>
          </p:cNvPr>
          <p:cNvSpPr txBox="1"/>
          <p:nvPr/>
        </p:nvSpPr>
        <p:spPr>
          <a:xfrm>
            <a:off x="2879835" y="265971"/>
            <a:ext cx="6096000" cy="646331"/>
          </a:xfrm>
          <a:prstGeom prst="rect">
            <a:avLst/>
          </a:prstGeom>
          <a:noFill/>
        </p:spPr>
        <p:txBody>
          <a:bodyPr wrap="square">
            <a:spAutoFit/>
          </a:bodyPr>
          <a:lstStyle/>
          <a:p>
            <a:pPr algn="ctr" defTabSz="914377">
              <a:lnSpc>
                <a:spcPct val="90000"/>
              </a:lnSpc>
              <a:spcBef>
                <a:spcPct val="0"/>
              </a:spcBef>
              <a:defRPr/>
            </a:pPr>
            <a:r>
              <a:rPr lang="en-US" sz="4000" b="1" spc="-80" dirty="0">
                <a:solidFill>
                  <a:srgbClr val="200399"/>
                </a:solidFill>
                <a:latin typeface="Georgia" panose="02040502050405020303" pitchFamily="18" charset="0"/>
                <a:cs typeface="Arial" charset="0"/>
              </a:rPr>
              <a:t>Background</a:t>
            </a:r>
          </a:p>
        </p:txBody>
      </p:sp>
      <p:sp>
        <p:nvSpPr>
          <p:cNvPr id="4" name="Rounded Rectangle 6">
            <a:extLst>
              <a:ext uri="{FF2B5EF4-FFF2-40B4-BE49-F238E27FC236}">
                <a16:creationId xmlns:a16="http://schemas.microsoft.com/office/drawing/2014/main" id="{492706AF-AAB8-446F-A512-1359C9D38B96}"/>
              </a:ext>
            </a:extLst>
          </p:cNvPr>
          <p:cNvSpPr/>
          <p:nvPr/>
        </p:nvSpPr>
        <p:spPr>
          <a:xfrm>
            <a:off x="861848" y="2159820"/>
            <a:ext cx="2899621" cy="4058937"/>
          </a:xfrm>
          <a:custGeom>
            <a:avLst/>
            <a:gdLst>
              <a:gd name="connsiteX0" fmla="*/ 0 w 2899621"/>
              <a:gd name="connsiteY0" fmla="*/ 0 h 4058937"/>
              <a:gd name="connsiteX1" fmla="*/ 492936 w 2899621"/>
              <a:gd name="connsiteY1" fmla="*/ 0 h 4058937"/>
              <a:gd name="connsiteX2" fmla="*/ 1130852 w 2899621"/>
              <a:gd name="connsiteY2" fmla="*/ 0 h 4058937"/>
              <a:gd name="connsiteX3" fmla="*/ 1739773 w 2899621"/>
              <a:gd name="connsiteY3" fmla="*/ 0 h 4058937"/>
              <a:gd name="connsiteX4" fmla="*/ 2232708 w 2899621"/>
              <a:gd name="connsiteY4" fmla="*/ 0 h 4058937"/>
              <a:gd name="connsiteX5" fmla="*/ 2899621 w 2899621"/>
              <a:gd name="connsiteY5" fmla="*/ 0 h 4058937"/>
              <a:gd name="connsiteX6" fmla="*/ 2899621 w 2899621"/>
              <a:gd name="connsiteY6" fmla="*/ 661027 h 4058937"/>
              <a:gd name="connsiteX7" fmla="*/ 2899621 w 2899621"/>
              <a:gd name="connsiteY7" fmla="*/ 1281464 h 4058937"/>
              <a:gd name="connsiteX8" fmla="*/ 2899621 w 2899621"/>
              <a:gd name="connsiteY8" fmla="*/ 1780134 h 4058937"/>
              <a:gd name="connsiteX9" fmla="*/ 2899621 w 2899621"/>
              <a:gd name="connsiteY9" fmla="*/ 2238214 h 4058937"/>
              <a:gd name="connsiteX10" fmla="*/ 2899621 w 2899621"/>
              <a:gd name="connsiteY10" fmla="*/ 2736883 h 4058937"/>
              <a:gd name="connsiteX11" fmla="*/ 2899621 w 2899621"/>
              <a:gd name="connsiteY11" fmla="*/ 3357321 h 4058937"/>
              <a:gd name="connsiteX12" fmla="*/ 2899621 w 2899621"/>
              <a:gd name="connsiteY12" fmla="*/ 4058937 h 4058937"/>
              <a:gd name="connsiteX13" fmla="*/ 2406685 w 2899621"/>
              <a:gd name="connsiteY13" fmla="*/ 4058937 h 4058937"/>
              <a:gd name="connsiteX14" fmla="*/ 1913750 w 2899621"/>
              <a:gd name="connsiteY14" fmla="*/ 4058937 h 4058937"/>
              <a:gd name="connsiteX15" fmla="*/ 1304829 w 2899621"/>
              <a:gd name="connsiteY15" fmla="*/ 4058937 h 4058937"/>
              <a:gd name="connsiteX16" fmla="*/ 811894 w 2899621"/>
              <a:gd name="connsiteY16" fmla="*/ 4058937 h 4058937"/>
              <a:gd name="connsiteX17" fmla="*/ 0 w 2899621"/>
              <a:gd name="connsiteY17" fmla="*/ 4058937 h 4058937"/>
              <a:gd name="connsiteX18" fmla="*/ 0 w 2899621"/>
              <a:gd name="connsiteY18" fmla="*/ 3560268 h 4058937"/>
              <a:gd name="connsiteX19" fmla="*/ 0 w 2899621"/>
              <a:gd name="connsiteY19" fmla="*/ 3102188 h 4058937"/>
              <a:gd name="connsiteX20" fmla="*/ 0 w 2899621"/>
              <a:gd name="connsiteY20" fmla="*/ 2522339 h 4058937"/>
              <a:gd name="connsiteX21" fmla="*/ 0 w 2899621"/>
              <a:gd name="connsiteY21" fmla="*/ 1861313 h 4058937"/>
              <a:gd name="connsiteX22" fmla="*/ 0 w 2899621"/>
              <a:gd name="connsiteY22" fmla="*/ 1322054 h 4058937"/>
              <a:gd name="connsiteX23" fmla="*/ 0 w 2899621"/>
              <a:gd name="connsiteY23" fmla="*/ 782795 h 4058937"/>
              <a:gd name="connsiteX24" fmla="*/ 0 w 2899621"/>
              <a:gd name="connsiteY24" fmla="*/ 0 h 405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99621" h="4058937" fill="none" extrusionOk="0">
                <a:moveTo>
                  <a:pt x="0" y="0"/>
                </a:moveTo>
                <a:cubicBezTo>
                  <a:pt x="222749" y="-31304"/>
                  <a:pt x="281774" y="56980"/>
                  <a:pt x="492936" y="0"/>
                </a:cubicBezTo>
                <a:cubicBezTo>
                  <a:pt x="704098" y="-56980"/>
                  <a:pt x="901053" y="11587"/>
                  <a:pt x="1130852" y="0"/>
                </a:cubicBezTo>
                <a:cubicBezTo>
                  <a:pt x="1360651" y="-11587"/>
                  <a:pt x="1596189" y="4841"/>
                  <a:pt x="1739773" y="0"/>
                </a:cubicBezTo>
                <a:cubicBezTo>
                  <a:pt x="1883357" y="-4841"/>
                  <a:pt x="1993607" y="10475"/>
                  <a:pt x="2232708" y="0"/>
                </a:cubicBezTo>
                <a:cubicBezTo>
                  <a:pt x="2471809" y="-10475"/>
                  <a:pt x="2593956" y="62896"/>
                  <a:pt x="2899621" y="0"/>
                </a:cubicBezTo>
                <a:cubicBezTo>
                  <a:pt x="2963368" y="139805"/>
                  <a:pt x="2843909" y="400008"/>
                  <a:pt x="2899621" y="661027"/>
                </a:cubicBezTo>
                <a:cubicBezTo>
                  <a:pt x="2955333" y="922046"/>
                  <a:pt x="2837699" y="1045257"/>
                  <a:pt x="2899621" y="1281464"/>
                </a:cubicBezTo>
                <a:cubicBezTo>
                  <a:pt x="2961543" y="1517671"/>
                  <a:pt x="2898746" y="1539127"/>
                  <a:pt x="2899621" y="1780134"/>
                </a:cubicBezTo>
                <a:cubicBezTo>
                  <a:pt x="2900496" y="2021141"/>
                  <a:pt x="2858578" y="2098398"/>
                  <a:pt x="2899621" y="2238214"/>
                </a:cubicBezTo>
                <a:cubicBezTo>
                  <a:pt x="2940664" y="2378030"/>
                  <a:pt x="2864610" y="2633944"/>
                  <a:pt x="2899621" y="2736883"/>
                </a:cubicBezTo>
                <a:cubicBezTo>
                  <a:pt x="2934632" y="2839822"/>
                  <a:pt x="2854130" y="3054443"/>
                  <a:pt x="2899621" y="3357321"/>
                </a:cubicBezTo>
                <a:cubicBezTo>
                  <a:pt x="2945112" y="3660199"/>
                  <a:pt x="2833407" y="3793036"/>
                  <a:pt x="2899621" y="4058937"/>
                </a:cubicBezTo>
                <a:cubicBezTo>
                  <a:pt x="2654523" y="4097152"/>
                  <a:pt x="2647424" y="4056029"/>
                  <a:pt x="2406685" y="4058937"/>
                </a:cubicBezTo>
                <a:cubicBezTo>
                  <a:pt x="2165946" y="4061845"/>
                  <a:pt x="2052157" y="4019268"/>
                  <a:pt x="1913750" y="4058937"/>
                </a:cubicBezTo>
                <a:cubicBezTo>
                  <a:pt x="1775343" y="4098606"/>
                  <a:pt x="1587250" y="4017460"/>
                  <a:pt x="1304829" y="4058937"/>
                </a:cubicBezTo>
                <a:cubicBezTo>
                  <a:pt x="1022408" y="4100414"/>
                  <a:pt x="1023293" y="4041382"/>
                  <a:pt x="811894" y="4058937"/>
                </a:cubicBezTo>
                <a:cubicBezTo>
                  <a:pt x="600495" y="4076492"/>
                  <a:pt x="234356" y="3973149"/>
                  <a:pt x="0" y="4058937"/>
                </a:cubicBezTo>
                <a:cubicBezTo>
                  <a:pt x="-7683" y="3891828"/>
                  <a:pt x="33976" y="3693254"/>
                  <a:pt x="0" y="3560268"/>
                </a:cubicBezTo>
                <a:cubicBezTo>
                  <a:pt x="-33976" y="3427282"/>
                  <a:pt x="11748" y="3216640"/>
                  <a:pt x="0" y="3102188"/>
                </a:cubicBezTo>
                <a:cubicBezTo>
                  <a:pt x="-11748" y="2987736"/>
                  <a:pt x="59766" y="2750434"/>
                  <a:pt x="0" y="2522339"/>
                </a:cubicBezTo>
                <a:cubicBezTo>
                  <a:pt x="-59766" y="2294244"/>
                  <a:pt x="3703" y="1994534"/>
                  <a:pt x="0" y="1861313"/>
                </a:cubicBezTo>
                <a:cubicBezTo>
                  <a:pt x="-3703" y="1728092"/>
                  <a:pt x="21479" y="1481341"/>
                  <a:pt x="0" y="1322054"/>
                </a:cubicBezTo>
                <a:cubicBezTo>
                  <a:pt x="-21479" y="1162767"/>
                  <a:pt x="26549" y="1002448"/>
                  <a:pt x="0" y="782795"/>
                </a:cubicBezTo>
                <a:cubicBezTo>
                  <a:pt x="-26549" y="563142"/>
                  <a:pt x="4928" y="245870"/>
                  <a:pt x="0" y="0"/>
                </a:cubicBezTo>
                <a:close/>
              </a:path>
              <a:path w="2899621" h="4058937" stroke="0" extrusionOk="0">
                <a:moveTo>
                  <a:pt x="0" y="0"/>
                </a:moveTo>
                <a:cubicBezTo>
                  <a:pt x="164640" y="-41936"/>
                  <a:pt x="370871" y="7356"/>
                  <a:pt x="550928" y="0"/>
                </a:cubicBezTo>
                <a:cubicBezTo>
                  <a:pt x="730985" y="-7356"/>
                  <a:pt x="907260" y="29872"/>
                  <a:pt x="1043864" y="0"/>
                </a:cubicBezTo>
                <a:cubicBezTo>
                  <a:pt x="1180468" y="-29872"/>
                  <a:pt x="1454574" y="48019"/>
                  <a:pt x="1681780" y="0"/>
                </a:cubicBezTo>
                <a:cubicBezTo>
                  <a:pt x="1908986" y="-48019"/>
                  <a:pt x="2023377" y="45884"/>
                  <a:pt x="2232708" y="0"/>
                </a:cubicBezTo>
                <a:cubicBezTo>
                  <a:pt x="2442039" y="-45884"/>
                  <a:pt x="2761395" y="38114"/>
                  <a:pt x="2899621" y="0"/>
                </a:cubicBezTo>
                <a:cubicBezTo>
                  <a:pt x="2927249" y="201869"/>
                  <a:pt x="2898373" y="406879"/>
                  <a:pt x="2899621" y="661027"/>
                </a:cubicBezTo>
                <a:cubicBezTo>
                  <a:pt x="2900869" y="915175"/>
                  <a:pt x="2867464" y="1010938"/>
                  <a:pt x="2899621" y="1240875"/>
                </a:cubicBezTo>
                <a:cubicBezTo>
                  <a:pt x="2931778" y="1470812"/>
                  <a:pt x="2866831" y="1585598"/>
                  <a:pt x="2899621" y="1820723"/>
                </a:cubicBezTo>
                <a:cubicBezTo>
                  <a:pt x="2932411" y="2055848"/>
                  <a:pt x="2885837" y="2186277"/>
                  <a:pt x="2899621" y="2319393"/>
                </a:cubicBezTo>
                <a:cubicBezTo>
                  <a:pt x="2913405" y="2452509"/>
                  <a:pt x="2876636" y="2648079"/>
                  <a:pt x="2899621" y="2818062"/>
                </a:cubicBezTo>
                <a:cubicBezTo>
                  <a:pt x="2922606" y="2988045"/>
                  <a:pt x="2842911" y="3244470"/>
                  <a:pt x="2899621" y="3397910"/>
                </a:cubicBezTo>
                <a:cubicBezTo>
                  <a:pt x="2956331" y="3551350"/>
                  <a:pt x="2821025" y="3819038"/>
                  <a:pt x="2899621" y="4058937"/>
                </a:cubicBezTo>
                <a:cubicBezTo>
                  <a:pt x="2660290" y="4080173"/>
                  <a:pt x="2602687" y="4030660"/>
                  <a:pt x="2406685" y="4058937"/>
                </a:cubicBezTo>
                <a:cubicBezTo>
                  <a:pt x="2210683" y="4087214"/>
                  <a:pt x="2087713" y="3987360"/>
                  <a:pt x="1768769" y="4058937"/>
                </a:cubicBezTo>
                <a:cubicBezTo>
                  <a:pt x="1449825" y="4130514"/>
                  <a:pt x="1411643" y="4014401"/>
                  <a:pt x="1246837" y="4058937"/>
                </a:cubicBezTo>
                <a:cubicBezTo>
                  <a:pt x="1082031" y="4103473"/>
                  <a:pt x="822484" y="4005688"/>
                  <a:pt x="666913" y="4058937"/>
                </a:cubicBezTo>
                <a:cubicBezTo>
                  <a:pt x="511342" y="4112186"/>
                  <a:pt x="207338" y="4034779"/>
                  <a:pt x="0" y="4058937"/>
                </a:cubicBezTo>
                <a:cubicBezTo>
                  <a:pt x="-22244" y="3831804"/>
                  <a:pt x="24666" y="3765372"/>
                  <a:pt x="0" y="3479089"/>
                </a:cubicBezTo>
                <a:cubicBezTo>
                  <a:pt x="-24666" y="3192806"/>
                  <a:pt x="9308" y="3189667"/>
                  <a:pt x="0" y="2980419"/>
                </a:cubicBezTo>
                <a:cubicBezTo>
                  <a:pt x="-9308" y="2771171"/>
                  <a:pt x="1171" y="2678924"/>
                  <a:pt x="0" y="2481750"/>
                </a:cubicBezTo>
                <a:cubicBezTo>
                  <a:pt x="-1171" y="2284576"/>
                  <a:pt x="30541" y="2147875"/>
                  <a:pt x="0" y="1942491"/>
                </a:cubicBezTo>
                <a:cubicBezTo>
                  <a:pt x="-30541" y="1737107"/>
                  <a:pt x="7531" y="1565574"/>
                  <a:pt x="0" y="1281464"/>
                </a:cubicBezTo>
                <a:cubicBezTo>
                  <a:pt x="-7531" y="997354"/>
                  <a:pt x="56738" y="902817"/>
                  <a:pt x="0" y="701616"/>
                </a:cubicBezTo>
                <a:cubicBezTo>
                  <a:pt x="-56738" y="500415"/>
                  <a:pt x="48327" y="206890"/>
                  <a:pt x="0" y="0"/>
                </a:cubicBezTo>
                <a:close/>
              </a:path>
            </a:pathLst>
          </a:custGeom>
          <a:solidFill>
            <a:srgbClr val="1D2C72"/>
          </a:solidFill>
          <a:ln w="25400">
            <a:solidFill>
              <a:schemeClr val="accent3">
                <a:lumMod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lIns="182880" tIns="1005840" rIns="182880" rtlCol="0" anchor="t"/>
          <a:lstStyle/>
          <a:p>
            <a:pPr lvl="0" algn="ctr"/>
            <a:r>
              <a:rPr lang="en-US" b="1" dirty="0"/>
              <a:t>Untreated Opioid Use Disorder (OUD) is an escalating public health problem</a:t>
            </a:r>
          </a:p>
        </p:txBody>
      </p:sp>
      <p:sp>
        <p:nvSpPr>
          <p:cNvPr id="7" name="Rounded Rectangle 10">
            <a:extLst>
              <a:ext uri="{FF2B5EF4-FFF2-40B4-BE49-F238E27FC236}">
                <a16:creationId xmlns:a16="http://schemas.microsoft.com/office/drawing/2014/main" id="{95254471-4C34-4FEC-BB43-EED852F1E038}"/>
              </a:ext>
            </a:extLst>
          </p:cNvPr>
          <p:cNvSpPr/>
          <p:nvPr/>
        </p:nvSpPr>
        <p:spPr>
          <a:xfrm>
            <a:off x="7439717" y="2159821"/>
            <a:ext cx="3072239" cy="4072815"/>
          </a:xfrm>
          <a:custGeom>
            <a:avLst/>
            <a:gdLst>
              <a:gd name="connsiteX0" fmla="*/ 0 w 3072239"/>
              <a:gd name="connsiteY0" fmla="*/ 0 h 4072815"/>
              <a:gd name="connsiteX1" fmla="*/ 573485 w 3072239"/>
              <a:gd name="connsiteY1" fmla="*/ 0 h 4072815"/>
              <a:gd name="connsiteX2" fmla="*/ 993357 w 3072239"/>
              <a:gd name="connsiteY2" fmla="*/ 0 h 4072815"/>
              <a:gd name="connsiteX3" fmla="*/ 1536120 w 3072239"/>
              <a:gd name="connsiteY3" fmla="*/ 0 h 4072815"/>
              <a:gd name="connsiteX4" fmla="*/ 1955992 w 3072239"/>
              <a:gd name="connsiteY4" fmla="*/ 0 h 4072815"/>
              <a:gd name="connsiteX5" fmla="*/ 2437310 w 3072239"/>
              <a:gd name="connsiteY5" fmla="*/ 0 h 4072815"/>
              <a:gd name="connsiteX6" fmla="*/ 3072239 w 3072239"/>
              <a:gd name="connsiteY6" fmla="*/ 0 h 4072815"/>
              <a:gd name="connsiteX7" fmla="*/ 3072239 w 3072239"/>
              <a:gd name="connsiteY7" fmla="*/ 500374 h 4072815"/>
              <a:gd name="connsiteX8" fmla="*/ 3072239 w 3072239"/>
              <a:gd name="connsiteY8" fmla="*/ 960021 h 4072815"/>
              <a:gd name="connsiteX9" fmla="*/ 3072239 w 3072239"/>
              <a:gd name="connsiteY9" fmla="*/ 1460395 h 4072815"/>
              <a:gd name="connsiteX10" fmla="*/ 3072239 w 3072239"/>
              <a:gd name="connsiteY10" fmla="*/ 2123682 h 4072815"/>
              <a:gd name="connsiteX11" fmla="*/ 3072239 w 3072239"/>
              <a:gd name="connsiteY11" fmla="*/ 2705513 h 4072815"/>
              <a:gd name="connsiteX12" fmla="*/ 3072239 w 3072239"/>
              <a:gd name="connsiteY12" fmla="*/ 3205887 h 4072815"/>
              <a:gd name="connsiteX13" fmla="*/ 3072239 w 3072239"/>
              <a:gd name="connsiteY13" fmla="*/ 4072815 h 4072815"/>
              <a:gd name="connsiteX14" fmla="*/ 2652366 w 3072239"/>
              <a:gd name="connsiteY14" fmla="*/ 4072815 h 4072815"/>
              <a:gd name="connsiteX15" fmla="*/ 2109604 w 3072239"/>
              <a:gd name="connsiteY15" fmla="*/ 4072815 h 4072815"/>
              <a:gd name="connsiteX16" fmla="*/ 1597564 w 3072239"/>
              <a:gd name="connsiteY16" fmla="*/ 4072815 h 4072815"/>
              <a:gd name="connsiteX17" fmla="*/ 1116247 w 3072239"/>
              <a:gd name="connsiteY17" fmla="*/ 4072815 h 4072815"/>
              <a:gd name="connsiteX18" fmla="*/ 665652 w 3072239"/>
              <a:gd name="connsiteY18" fmla="*/ 4072815 h 4072815"/>
              <a:gd name="connsiteX19" fmla="*/ 0 w 3072239"/>
              <a:gd name="connsiteY19" fmla="*/ 4072815 h 4072815"/>
              <a:gd name="connsiteX20" fmla="*/ 0 w 3072239"/>
              <a:gd name="connsiteY20" fmla="*/ 3572441 h 4072815"/>
              <a:gd name="connsiteX21" fmla="*/ 0 w 3072239"/>
              <a:gd name="connsiteY21" fmla="*/ 2949882 h 4072815"/>
              <a:gd name="connsiteX22" fmla="*/ 0 w 3072239"/>
              <a:gd name="connsiteY22" fmla="*/ 2490235 h 4072815"/>
              <a:gd name="connsiteX23" fmla="*/ 0 w 3072239"/>
              <a:gd name="connsiteY23" fmla="*/ 1949133 h 4072815"/>
              <a:gd name="connsiteX24" fmla="*/ 0 w 3072239"/>
              <a:gd name="connsiteY24" fmla="*/ 1285846 h 4072815"/>
              <a:gd name="connsiteX25" fmla="*/ 0 w 3072239"/>
              <a:gd name="connsiteY25" fmla="*/ 785471 h 4072815"/>
              <a:gd name="connsiteX26" fmla="*/ 0 w 3072239"/>
              <a:gd name="connsiteY26" fmla="*/ 0 h 407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2239" h="4072815" fill="none" extrusionOk="0">
                <a:moveTo>
                  <a:pt x="0" y="0"/>
                </a:moveTo>
                <a:cubicBezTo>
                  <a:pt x="278231" y="-9519"/>
                  <a:pt x="410837" y="40513"/>
                  <a:pt x="573485" y="0"/>
                </a:cubicBezTo>
                <a:cubicBezTo>
                  <a:pt x="736133" y="-40513"/>
                  <a:pt x="818613" y="32658"/>
                  <a:pt x="993357" y="0"/>
                </a:cubicBezTo>
                <a:cubicBezTo>
                  <a:pt x="1168101" y="-32658"/>
                  <a:pt x="1391668" y="45892"/>
                  <a:pt x="1536120" y="0"/>
                </a:cubicBezTo>
                <a:cubicBezTo>
                  <a:pt x="1680572" y="-45892"/>
                  <a:pt x="1746133" y="46583"/>
                  <a:pt x="1955992" y="0"/>
                </a:cubicBezTo>
                <a:cubicBezTo>
                  <a:pt x="2165851" y="-46583"/>
                  <a:pt x="2271678" y="44640"/>
                  <a:pt x="2437310" y="0"/>
                </a:cubicBezTo>
                <a:cubicBezTo>
                  <a:pt x="2602942" y="-44640"/>
                  <a:pt x="2860637" y="25701"/>
                  <a:pt x="3072239" y="0"/>
                </a:cubicBezTo>
                <a:cubicBezTo>
                  <a:pt x="3095769" y="154512"/>
                  <a:pt x="3033585" y="374566"/>
                  <a:pt x="3072239" y="500374"/>
                </a:cubicBezTo>
                <a:cubicBezTo>
                  <a:pt x="3110893" y="626182"/>
                  <a:pt x="3044103" y="853170"/>
                  <a:pt x="3072239" y="960021"/>
                </a:cubicBezTo>
                <a:cubicBezTo>
                  <a:pt x="3100375" y="1066872"/>
                  <a:pt x="3061259" y="1360102"/>
                  <a:pt x="3072239" y="1460395"/>
                </a:cubicBezTo>
                <a:cubicBezTo>
                  <a:pt x="3083219" y="1560688"/>
                  <a:pt x="3045287" y="1916193"/>
                  <a:pt x="3072239" y="2123682"/>
                </a:cubicBezTo>
                <a:cubicBezTo>
                  <a:pt x="3099191" y="2331171"/>
                  <a:pt x="3027715" y="2572924"/>
                  <a:pt x="3072239" y="2705513"/>
                </a:cubicBezTo>
                <a:cubicBezTo>
                  <a:pt x="3116763" y="2838102"/>
                  <a:pt x="3040864" y="3041358"/>
                  <a:pt x="3072239" y="3205887"/>
                </a:cubicBezTo>
                <a:cubicBezTo>
                  <a:pt x="3103614" y="3370416"/>
                  <a:pt x="2986014" y="3786807"/>
                  <a:pt x="3072239" y="4072815"/>
                </a:cubicBezTo>
                <a:cubicBezTo>
                  <a:pt x="2866898" y="4077082"/>
                  <a:pt x="2797593" y="4044700"/>
                  <a:pt x="2652366" y="4072815"/>
                </a:cubicBezTo>
                <a:cubicBezTo>
                  <a:pt x="2507139" y="4100930"/>
                  <a:pt x="2301821" y="4009435"/>
                  <a:pt x="2109604" y="4072815"/>
                </a:cubicBezTo>
                <a:cubicBezTo>
                  <a:pt x="1917387" y="4136195"/>
                  <a:pt x="1835063" y="4069499"/>
                  <a:pt x="1597564" y="4072815"/>
                </a:cubicBezTo>
                <a:cubicBezTo>
                  <a:pt x="1360065" y="4076131"/>
                  <a:pt x="1291657" y="4016669"/>
                  <a:pt x="1116247" y="4072815"/>
                </a:cubicBezTo>
                <a:cubicBezTo>
                  <a:pt x="940837" y="4128961"/>
                  <a:pt x="776786" y="4030164"/>
                  <a:pt x="665652" y="4072815"/>
                </a:cubicBezTo>
                <a:cubicBezTo>
                  <a:pt x="554518" y="4115466"/>
                  <a:pt x="187493" y="4049728"/>
                  <a:pt x="0" y="4072815"/>
                </a:cubicBezTo>
                <a:cubicBezTo>
                  <a:pt x="-19323" y="3875320"/>
                  <a:pt x="22664" y="3703070"/>
                  <a:pt x="0" y="3572441"/>
                </a:cubicBezTo>
                <a:cubicBezTo>
                  <a:pt x="-22664" y="3441812"/>
                  <a:pt x="71723" y="3131615"/>
                  <a:pt x="0" y="2949882"/>
                </a:cubicBezTo>
                <a:cubicBezTo>
                  <a:pt x="-71723" y="2768149"/>
                  <a:pt x="27450" y="2678467"/>
                  <a:pt x="0" y="2490235"/>
                </a:cubicBezTo>
                <a:cubicBezTo>
                  <a:pt x="-27450" y="2302003"/>
                  <a:pt x="53807" y="2062748"/>
                  <a:pt x="0" y="1949133"/>
                </a:cubicBezTo>
                <a:cubicBezTo>
                  <a:pt x="-53807" y="1835518"/>
                  <a:pt x="66366" y="1451978"/>
                  <a:pt x="0" y="1285846"/>
                </a:cubicBezTo>
                <a:cubicBezTo>
                  <a:pt x="-66366" y="1119714"/>
                  <a:pt x="1188" y="962215"/>
                  <a:pt x="0" y="785471"/>
                </a:cubicBezTo>
                <a:cubicBezTo>
                  <a:pt x="-1188" y="608728"/>
                  <a:pt x="93535" y="290935"/>
                  <a:pt x="0" y="0"/>
                </a:cubicBezTo>
                <a:close/>
              </a:path>
              <a:path w="3072239" h="4072815" stroke="0" extrusionOk="0">
                <a:moveTo>
                  <a:pt x="0" y="0"/>
                </a:moveTo>
                <a:cubicBezTo>
                  <a:pt x="195520" y="-34946"/>
                  <a:pt x="389876" y="40155"/>
                  <a:pt x="512040" y="0"/>
                </a:cubicBezTo>
                <a:cubicBezTo>
                  <a:pt x="634204" y="-40155"/>
                  <a:pt x="773129" y="22457"/>
                  <a:pt x="931912" y="0"/>
                </a:cubicBezTo>
                <a:cubicBezTo>
                  <a:pt x="1090695" y="-22457"/>
                  <a:pt x="1354214" y="27418"/>
                  <a:pt x="1505397" y="0"/>
                </a:cubicBezTo>
                <a:cubicBezTo>
                  <a:pt x="1656581" y="-27418"/>
                  <a:pt x="1806659" y="9597"/>
                  <a:pt x="1955992" y="0"/>
                </a:cubicBezTo>
                <a:cubicBezTo>
                  <a:pt x="2105325" y="-9597"/>
                  <a:pt x="2279447" y="358"/>
                  <a:pt x="2498754" y="0"/>
                </a:cubicBezTo>
                <a:cubicBezTo>
                  <a:pt x="2718061" y="-358"/>
                  <a:pt x="2845907" y="22666"/>
                  <a:pt x="3072239" y="0"/>
                </a:cubicBezTo>
                <a:cubicBezTo>
                  <a:pt x="3139822" y="246509"/>
                  <a:pt x="3061465" y="420284"/>
                  <a:pt x="3072239" y="581831"/>
                </a:cubicBezTo>
                <a:cubicBezTo>
                  <a:pt x="3083013" y="743378"/>
                  <a:pt x="3048064" y="974865"/>
                  <a:pt x="3072239" y="1163661"/>
                </a:cubicBezTo>
                <a:cubicBezTo>
                  <a:pt x="3096414" y="1352457"/>
                  <a:pt x="3056100" y="1508640"/>
                  <a:pt x="3072239" y="1623308"/>
                </a:cubicBezTo>
                <a:cubicBezTo>
                  <a:pt x="3088378" y="1737976"/>
                  <a:pt x="3046464" y="1861596"/>
                  <a:pt x="3072239" y="2082954"/>
                </a:cubicBezTo>
                <a:cubicBezTo>
                  <a:pt x="3098014" y="2304312"/>
                  <a:pt x="3056514" y="2509204"/>
                  <a:pt x="3072239" y="2705513"/>
                </a:cubicBezTo>
                <a:cubicBezTo>
                  <a:pt x="3087964" y="2901822"/>
                  <a:pt x="3035255" y="3151785"/>
                  <a:pt x="3072239" y="3287344"/>
                </a:cubicBezTo>
                <a:cubicBezTo>
                  <a:pt x="3109223" y="3422903"/>
                  <a:pt x="3025624" y="3902974"/>
                  <a:pt x="3072239" y="4072815"/>
                </a:cubicBezTo>
                <a:cubicBezTo>
                  <a:pt x="2946517" y="4085672"/>
                  <a:pt x="2670869" y="4046488"/>
                  <a:pt x="2560199" y="4072815"/>
                </a:cubicBezTo>
                <a:cubicBezTo>
                  <a:pt x="2449529" y="4099142"/>
                  <a:pt x="2296636" y="4035782"/>
                  <a:pt x="2140327" y="4072815"/>
                </a:cubicBezTo>
                <a:cubicBezTo>
                  <a:pt x="1984018" y="4109848"/>
                  <a:pt x="1790829" y="4041311"/>
                  <a:pt x="1689731" y="4072815"/>
                </a:cubicBezTo>
                <a:cubicBezTo>
                  <a:pt x="1588633" y="4104319"/>
                  <a:pt x="1452777" y="4056825"/>
                  <a:pt x="1239136" y="4072815"/>
                </a:cubicBezTo>
                <a:cubicBezTo>
                  <a:pt x="1025495" y="4088805"/>
                  <a:pt x="854557" y="4009441"/>
                  <a:pt x="696374" y="4072815"/>
                </a:cubicBezTo>
                <a:cubicBezTo>
                  <a:pt x="538191" y="4136189"/>
                  <a:pt x="255487" y="4033182"/>
                  <a:pt x="0" y="4072815"/>
                </a:cubicBezTo>
                <a:cubicBezTo>
                  <a:pt x="-18269" y="3783214"/>
                  <a:pt x="47037" y="3612211"/>
                  <a:pt x="0" y="3409528"/>
                </a:cubicBezTo>
                <a:cubicBezTo>
                  <a:pt x="-47037" y="3206845"/>
                  <a:pt x="32524" y="2947092"/>
                  <a:pt x="0" y="2827697"/>
                </a:cubicBezTo>
                <a:cubicBezTo>
                  <a:pt x="-32524" y="2708302"/>
                  <a:pt x="26200" y="2440488"/>
                  <a:pt x="0" y="2327323"/>
                </a:cubicBezTo>
                <a:cubicBezTo>
                  <a:pt x="-26200" y="2214158"/>
                  <a:pt x="31911" y="2034021"/>
                  <a:pt x="0" y="1786220"/>
                </a:cubicBezTo>
                <a:cubicBezTo>
                  <a:pt x="-31911" y="1538419"/>
                  <a:pt x="21418" y="1311607"/>
                  <a:pt x="0" y="1163661"/>
                </a:cubicBezTo>
                <a:cubicBezTo>
                  <a:pt x="-21418" y="1015715"/>
                  <a:pt x="5965" y="738254"/>
                  <a:pt x="0" y="541103"/>
                </a:cubicBezTo>
                <a:cubicBezTo>
                  <a:pt x="-5965" y="343952"/>
                  <a:pt x="5641" y="192202"/>
                  <a:pt x="0" y="0"/>
                </a:cubicBezTo>
                <a:close/>
              </a:path>
            </a:pathLst>
          </a:custGeom>
          <a:solidFill>
            <a:srgbClr val="1D2C72"/>
          </a:solidFill>
          <a:ln w="25400">
            <a:solidFill>
              <a:schemeClr val="accent3">
                <a:lumMod val="50000"/>
              </a:schemeClr>
            </a:solidFill>
            <a:extLst>
              <a:ext uri="{C807C97D-BFC1-408E-A445-0C87EB9F89A2}">
                <ask:lineSketchStyleProps xmlns:ask="http://schemas.microsoft.com/office/drawing/2018/sketchyshapes" sd="1001342919">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lIns="182880" tIns="1005840" rIns="182880" rtlCol="0" anchor="t"/>
          <a:lstStyle/>
          <a:p>
            <a:pPr algn="ctr" defTabSz="914377">
              <a:defRPr/>
            </a:pPr>
            <a:r>
              <a:rPr lang="en-US" b="1" dirty="0">
                <a:solidFill>
                  <a:prstClr val="white"/>
                </a:solidFill>
                <a:latin typeface="Arial" panose="020B0604020202020204" pitchFamily="34" charset="0"/>
                <a:cs typeface="Arial" panose="020B0604020202020204" pitchFamily="34" charset="0"/>
              </a:rPr>
              <a:t>BUP-initiation in the ED</a:t>
            </a:r>
          </a:p>
          <a:p>
            <a:pPr algn="ctr" defTabSz="914377">
              <a:spcAft>
                <a:spcPts val="600"/>
              </a:spcAft>
              <a:defRPr/>
            </a:pPr>
            <a:r>
              <a:rPr lang="en-US" b="1" dirty="0">
                <a:solidFill>
                  <a:prstClr val="white"/>
                </a:solidFill>
                <a:latin typeface="Arial" panose="020B0604020202020204" pitchFamily="34" charset="0"/>
                <a:cs typeface="Arial" panose="020B0604020202020204" pitchFamily="34" charset="0"/>
              </a:rPr>
              <a:t>(+BI &amp; referral)</a:t>
            </a:r>
          </a:p>
          <a:p>
            <a:pPr marL="285744" indent="-285744" defTabSz="914377">
              <a:buFont typeface="Wingdings" panose="05000000000000000000" pitchFamily="2" charset="2"/>
              <a:buChar char="§"/>
              <a:defRPr/>
            </a:pPr>
            <a:r>
              <a:rPr lang="en-US" b="1" dirty="0">
                <a:solidFill>
                  <a:prstClr val="white"/>
                </a:solidFill>
                <a:latin typeface="Arial" panose="020B0604020202020204" pitchFamily="34" charset="0"/>
                <a:cs typeface="Arial" panose="020B0604020202020204" pitchFamily="34" charset="0"/>
              </a:rPr>
              <a:t>Improved engagement in formal addiction treatment</a:t>
            </a:r>
          </a:p>
          <a:p>
            <a:pPr marL="285744" indent="-285744" defTabSz="914377">
              <a:buFont typeface="Wingdings" panose="05000000000000000000" pitchFamily="2" charset="2"/>
              <a:buChar char="§"/>
              <a:defRPr/>
            </a:pPr>
            <a:endParaRPr lang="en-US" b="1" dirty="0">
              <a:solidFill>
                <a:prstClr val="white"/>
              </a:solidFill>
              <a:latin typeface="Arial" panose="020B0604020202020204" pitchFamily="34" charset="0"/>
              <a:cs typeface="Arial" panose="020B0604020202020204" pitchFamily="34" charset="0"/>
            </a:endParaRPr>
          </a:p>
          <a:p>
            <a:pPr marL="285744" indent="-285744" defTabSz="914377">
              <a:buFont typeface="Wingdings" panose="05000000000000000000" pitchFamily="2" charset="2"/>
              <a:buChar char="§"/>
              <a:defRPr/>
            </a:pPr>
            <a:r>
              <a:rPr lang="en-US" b="1" dirty="0">
                <a:solidFill>
                  <a:prstClr val="white"/>
                </a:solidFill>
                <a:latin typeface="Arial" panose="020B0604020202020204" pitchFamily="34" charset="0"/>
                <a:cs typeface="Arial" panose="020B0604020202020204" pitchFamily="34" charset="0"/>
              </a:rPr>
              <a:t>Reduced illicit opioid use at 30 days</a:t>
            </a:r>
          </a:p>
        </p:txBody>
      </p:sp>
      <p:sp>
        <p:nvSpPr>
          <p:cNvPr id="9" name="Rounded Rectangle 10">
            <a:extLst>
              <a:ext uri="{FF2B5EF4-FFF2-40B4-BE49-F238E27FC236}">
                <a16:creationId xmlns:a16="http://schemas.microsoft.com/office/drawing/2014/main" id="{64213F4E-4B15-4BEC-A2DF-638110DA100B}"/>
              </a:ext>
            </a:extLst>
          </p:cNvPr>
          <p:cNvSpPr/>
          <p:nvPr/>
        </p:nvSpPr>
        <p:spPr>
          <a:xfrm>
            <a:off x="4386631" y="2030329"/>
            <a:ext cx="2570959" cy="4188429"/>
          </a:xfrm>
          <a:custGeom>
            <a:avLst/>
            <a:gdLst>
              <a:gd name="connsiteX0" fmla="*/ 0 w 2570959"/>
              <a:gd name="connsiteY0" fmla="*/ 0 h 4188429"/>
              <a:gd name="connsiteX1" fmla="*/ 539901 w 2570959"/>
              <a:gd name="connsiteY1" fmla="*/ 0 h 4188429"/>
              <a:gd name="connsiteX2" fmla="*/ 1079803 w 2570959"/>
              <a:gd name="connsiteY2" fmla="*/ 0 h 4188429"/>
              <a:gd name="connsiteX3" fmla="*/ 1542575 w 2570959"/>
              <a:gd name="connsiteY3" fmla="*/ 0 h 4188429"/>
              <a:gd name="connsiteX4" fmla="*/ 1979638 w 2570959"/>
              <a:gd name="connsiteY4" fmla="*/ 0 h 4188429"/>
              <a:gd name="connsiteX5" fmla="*/ 2570959 w 2570959"/>
              <a:gd name="connsiteY5" fmla="*/ 0 h 4188429"/>
              <a:gd name="connsiteX6" fmla="*/ 2570959 w 2570959"/>
              <a:gd name="connsiteY6" fmla="*/ 472694 h 4188429"/>
              <a:gd name="connsiteX7" fmla="*/ 2570959 w 2570959"/>
              <a:gd name="connsiteY7" fmla="*/ 987273 h 4188429"/>
              <a:gd name="connsiteX8" fmla="*/ 2570959 w 2570959"/>
              <a:gd name="connsiteY8" fmla="*/ 1543735 h 4188429"/>
              <a:gd name="connsiteX9" fmla="*/ 2570959 w 2570959"/>
              <a:gd name="connsiteY9" fmla="*/ 2183967 h 4188429"/>
              <a:gd name="connsiteX10" fmla="*/ 2570959 w 2570959"/>
              <a:gd name="connsiteY10" fmla="*/ 2656661 h 4188429"/>
              <a:gd name="connsiteX11" fmla="*/ 2570959 w 2570959"/>
              <a:gd name="connsiteY11" fmla="*/ 3171239 h 4188429"/>
              <a:gd name="connsiteX12" fmla="*/ 2570959 w 2570959"/>
              <a:gd name="connsiteY12" fmla="*/ 4188429 h 4188429"/>
              <a:gd name="connsiteX13" fmla="*/ 2056767 w 2570959"/>
              <a:gd name="connsiteY13" fmla="*/ 4188429 h 4188429"/>
              <a:gd name="connsiteX14" fmla="*/ 1568285 w 2570959"/>
              <a:gd name="connsiteY14" fmla="*/ 4188429 h 4188429"/>
              <a:gd name="connsiteX15" fmla="*/ 1054093 w 2570959"/>
              <a:gd name="connsiteY15" fmla="*/ 4188429 h 4188429"/>
              <a:gd name="connsiteX16" fmla="*/ 565611 w 2570959"/>
              <a:gd name="connsiteY16" fmla="*/ 4188429 h 4188429"/>
              <a:gd name="connsiteX17" fmla="*/ 0 w 2570959"/>
              <a:gd name="connsiteY17" fmla="*/ 4188429 h 4188429"/>
              <a:gd name="connsiteX18" fmla="*/ 0 w 2570959"/>
              <a:gd name="connsiteY18" fmla="*/ 3590082 h 4188429"/>
              <a:gd name="connsiteX19" fmla="*/ 0 w 2570959"/>
              <a:gd name="connsiteY19" fmla="*/ 2907966 h 4188429"/>
              <a:gd name="connsiteX20" fmla="*/ 0 w 2570959"/>
              <a:gd name="connsiteY20" fmla="*/ 2351504 h 4188429"/>
              <a:gd name="connsiteX21" fmla="*/ 0 w 2570959"/>
              <a:gd name="connsiteY21" fmla="*/ 1753157 h 4188429"/>
              <a:gd name="connsiteX22" fmla="*/ 0 w 2570959"/>
              <a:gd name="connsiteY22" fmla="*/ 1154810 h 4188429"/>
              <a:gd name="connsiteX23" fmla="*/ 0 w 2570959"/>
              <a:gd name="connsiteY23" fmla="*/ 514578 h 4188429"/>
              <a:gd name="connsiteX24" fmla="*/ 0 w 2570959"/>
              <a:gd name="connsiteY24" fmla="*/ 0 h 418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70959" h="4188429" fill="none" extrusionOk="0">
                <a:moveTo>
                  <a:pt x="0" y="0"/>
                </a:moveTo>
                <a:cubicBezTo>
                  <a:pt x="189902" y="-18369"/>
                  <a:pt x="415198" y="42543"/>
                  <a:pt x="539901" y="0"/>
                </a:cubicBezTo>
                <a:cubicBezTo>
                  <a:pt x="664604" y="-42543"/>
                  <a:pt x="949922" y="51984"/>
                  <a:pt x="1079803" y="0"/>
                </a:cubicBezTo>
                <a:cubicBezTo>
                  <a:pt x="1209684" y="-51984"/>
                  <a:pt x="1425788" y="27080"/>
                  <a:pt x="1542575" y="0"/>
                </a:cubicBezTo>
                <a:cubicBezTo>
                  <a:pt x="1659362" y="-27080"/>
                  <a:pt x="1795548" y="8975"/>
                  <a:pt x="1979638" y="0"/>
                </a:cubicBezTo>
                <a:cubicBezTo>
                  <a:pt x="2163728" y="-8975"/>
                  <a:pt x="2388662" y="40899"/>
                  <a:pt x="2570959" y="0"/>
                </a:cubicBezTo>
                <a:cubicBezTo>
                  <a:pt x="2599695" y="148835"/>
                  <a:pt x="2567334" y="321662"/>
                  <a:pt x="2570959" y="472694"/>
                </a:cubicBezTo>
                <a:cubicBezTo>
                  <a:pt x="2574584" y="623726"/>
                  <a:pt x="2530464" y="811816"/>
                  <a:pt x="2570959" y="987273"/>
                </a:cubicBezTo>
                <a:cubicBezTo>
                  <a:pt x="2611454" y="1162730"/>
                  <a:pt x="2557373" y="1268803"/>
                  <a:pt x="2570959" y="1543735"/>
                </a:cubicBezTo>
                <a:cubicBezTo>
                  <a:pt x="2584545" y="1818667"/>
                  <a:pt x="2539415" y="1902756"/>
                  <a:pt x="2570959" y="2183967"/>
                </a:cubicBezTo>
                <a:cubicBezTo>
                  <a:pt x="2602503" y="2465178"/>
                  <a:pt x="2548968" y="2492152"/>
                  <a:pt x="2570959" y="2656661"/>
                </a:cubicBezTo>
                <a:cubicBezTo>
                  <a:pt x="2592950" y="2821170"/>
                  <a:pt x="2510735" y="3027008"/>
                  <a:pt x="2570959" y="3171239"/>
                </a:cubicBezTo>
                <a:cubicBezTo>
                  <a:pt x="2631183" y="3315470"/>
                  <a:pt x="2468139" y="3857155"/>
                  <a:pt x="2570959" y="4188429"/>
                </a:cubicBezTo>
                <a:cubicBezTo>
                  <a:pt x="2428291" y="4208353"/>
                  <a:pt x="2273659" y="4145307"/>
                  <a:pt x="2056767" y="4188429"/>
                </a:cubicBezTo>
                <a:cubicBezTo>
                  <a:pt x="1839875" y="4231551"/>
                  <a:pt x="1779003" y="4160266"/>
                  <a:pt x="1568285" y="4188429"/>
                </a:cubicBezTo>
                <a:cubicBezTo>
                  <a:pt x="1357567" y="4216592"/>
                  <a:pt x="1260723" y="4171093"/>
                  <a:pt x="1054093" y="4188429"/>
                </a:cubicBezTo>
                <a:cubicBezTo>
                  <a:pt x="847463" y="4205765"/>
                  <a:pt x="772468" y="4172301"/>
                  <a:pt x="565611" y="4188429"/>
                </a:cubicBezTo>
                <a:cubicBezTo>
                  <a:pt x="358754" y="4204557"/>
                  <a:pt x="190655" y="4126011"/>
                  <a:pt x="0" y="4188429"/>
                </a:cubicBezTo>
                <a:cubicBezTo>
                  <a:pt x="-52125" y="3997565"/>
                  <a:pt x="25654" y="3782012"/>
                  <a:pt x="0" y="3590082"/>
                </a:cubicBezTo>
                <a:cubicBezTo>
                  <a:pt x="-25654" y="3398152"/>
                  <a:pt x="60966" y="3047146"/>
                  <a:pt x="0" y="2907966"/>
                </a:cubicBezTo>
                <a:cubicBezTo>
                  <a:pt x="-60966" y="2768786"/>
                  <a:pt x="42834" y="2519596"/>
                  <a:pt x="0" y="2351504"/>
                </a:cubicBezTo>
                <a:cubicBezTo>
                  <a:pt x="-42834" y="2183412"/>
                  <a:pt x="46642" y="2049563"/>
                  <a:pt x="0" y="1753157"/>
                </a:cubicBezTo>
                <a:cubicBezTo>
                  <a:pt x="-46642" y="1456751"/>
                  <a:pt x="1243" y="1400153"/>
                  <a:pt x="0" y="1154810"/>
                </a:cubicBezTo>
                <a:cubicBezTo>
                  <a:pt x="-1243" y="909467"/>
                  <a:pt x="12605" y="658070"/>
                  <a:pt x="0" y="514578"/>
                </a:cubicBezTo>
                <a:cubicBezTo>
                  <a:pt x="-12605" y="371086"/>
                  <a:pt x="49360" y="122390"/>
                  <a:pt x="0" y="0"/>
                </a:cubicBezTo>
                <a:close/>
              </a:path>
              <a:path w="2570959" h="4188429" stroke="0" extrusionOk="0">
                <a:moveTo>
                  <a:pt x="0" y="0"/>
                </a:moveTo>
                <a:cubicBezTo>
                  <a:pt x="223172" y="-59949"/>
                  <a:pt x="271511" y="27257"/>
                  <a:pt x="514192" y="0"/>
                </a:cubicBezTo>
                <a:cubicBezTo>
                  <a:pt x="756873" y="-27257"/>
                  <a:pt x="807310" y="42424"/>
                  <a:pt x="951255" y="0"/>
                </a:cubicBezTo>
                <a:cubicBezTo>
                  <a:pt x="1095200" y="-42424"/>
                  <a:pt x="1341758" y="10145"/>
                  <a:pt x="1516866" y="0"/>
                </a:cubicBezTo>
                <a:cubicBezTo>
                  <a:pt x="1691974" y="-10145"/>
                  <a:pt x="1782587" y="52402"/>
                  <a:pt x="1979638" y="0"/>
                </a:cubicBezTo>
                <a:cubicBezTo>
                  <a:pt x="2176689" y="-52402"/>
                  <a:pt x="2407322" y="22596"/>
                  <a:pt x="2570959" y="0"/>
                </a:cubicBezTo>
                <a:cubicBezTo>
                  <a:pt x="2617161" y="113666"/>
                  <a:pt x="2518465" y="296656"/>
                  <a:pt x="2570959" y="556463"/>
                </a:cubicBezTo>
                <a:cubicBezTo>
                  <a:pt x="2623453" y="816270"/>
                  <a:pt x="2554854" y="869155"/>
                  <a:pt x="2570959" y="1071041"/>
                </a:cubicBezTo>
                <a:cubicBezTo>
                  <a:pt x="2587064" y="1272927"/>
                  <a:pt x="2568158" y="1495016"/>
                  <a:pt x="2570959" y="1669388"/>
                </a:cubicBezTo>
                <a:cubicBezTo>
                  <a:pt x="2573760" y="1843760"/>
                  <a:pt x="2525888" y="1964868"/>
                  <a:pt x="2570959" y="2142082"/>
                </a:cubicBezTo>
                <a:cubicBezTo>
                  <a:pt x="2616030" y="2319296"/>
                  <a:pt x="2525445" y="2417772"/>
                  <a:pt x="2570959" y="2614776"/>
                </a:cubicBezTo>
                <a:cubicBezTo>
                  <a:pt x="2616473" y="2811780"/>
                  <a:pt x="2565013" y="3095277"/>
                  <a:pt x="2570959" y="3255008"/>
                </a:cubicBezTo>
                <a:cubicBezTo>
                  <a:pt x="2576905" y="3414739"/>
                  <a:pt x="2549588" y="3988978"/>
                  <a:pt x="2570959" y="4188429"/>
                </a:cubicBezTo>
                <a:cubicBezTo>
                  <a:pt x="2321112" y="4246982"/>
                  <a:pt x="2212700" y="4140997"/>
                  <a:pt x="2031058" y="4188429"/>
                </a:cubicBezTo>
                <a:cubicBezTo>
                  <a:pt x="1849416" y="4235861"/>
                  <a:pt x="1696652" y="4130168"/>
                  <a:pt x="1516866" y="4188429"/>
                </a:cubicBezTo>
                <a:cubicBezTo>
                  <a:pt x="1337080" y="4246690"/>
                  <a:pt x="1291327" y="4173319"/>
                  <a:pt x="1079803" y="4188429"/>
                </a:cubicBezTo>
                <a:cubicBezTo>
                  <a:pt x="868279" y="4203539"/>
                  <a:pt x="737816" y="4173191"/>
                  <a:pt x="617030" y="4188429"/>
                </a:cubicBezTo>
                <a:cubicBezTo>
                  <a:pt x="496244" y="4203667"/>
                  <a:pt x="289263" y="4155532"/>
                  <a:pt x="0" y="4188429"/>
                </a:cubicBezTo>
                <a:cubicBezTo>
                  <a:pt x="-25291" y="3964601"/>
                  <a:pt x="9197" y="3816726"/>
                  <a:pt x="0" y="3548198"/>
                </a:cubicBezTo>
                <a:cubicBezTo>
                  <a:pt x="-9197" y="3279670"/>
                  <a:pt x="11830" y="3109815"/>
                  <a:pt x="0" y="2949851"/>
                </a:cubicBezTo>
                <a:cubicBezTo>
                  <a:pt x="-11830" y="2789887"/>
                  <a:pt x="46886" y="2691485"/>
                  <a:pt x="0" y="2435272"/>
                </a:cubicBezTo>
                <a:cubicBezTo>
                  <a:pt x="-46886" y="2179059"/>
                  <a:pt x="33528" y="2030997"/>
                  <a:pt x="0" y="1836925"/>
                </a:cubicBezTo>
                <a:cubicBezTo>
                  <a:pt x="-33528" y="1642853"/>
                  <a:pt x="22573" y="1458669"/>
                  <a:pt x="0" y="1322347"/>
                </a:cubicBezTo>
                <a:cubicBezTo>
                  <a:pt x="-22573" y="1186025"/>
                  <a:pt x="24706" y="909320"/>
                  <a:pt x="0" y="765884"/>
                </a:cubicBezTo>
                <a:cubicBezTo>
                  <a:pt x="-24706" y="622448"/>
                  <a:pt x="1383" y="288799"/>
                  <a:pt x="0" y="0"/>
                </a:cubicBezTo>
                <a:close/>
              </a:path>
            </a:pathLst>
          </a:custGeom>
          <a:solidFill>
            <a:srgbClr val="1D2C72"/>
          </a:solidFill>
          <a:ln w="25400">
            <a:solidFill>
              <a:schemeClr val="accent3">
                <a:lumMod val="50000"/>
              </a:schemeClr>
            </a:solidFill>
            <a:extLst>
              <a:ext uri="{C807C97D-BFC1-408E-A445-0C87EB9F89A2}">
                <ask:lineSketchStyleProps xmlns:ask="http://schemas.microsoft.com/office/drawing/2018/sketchyshapes" sd="1001342919">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lIns="182880" tIns="1005840" rIns="182880" rtlCol="0" anchor="t"/>
          <a:lstStyle/>
          <a:p>
            <a:pPr lvl="0" algn="ctr"/>
            <a:r>
              <a:rPr lang="en-US" b="1" dirty="0"/>
              <a:t>Patients with untreated OUD frequently receive care in ED</a:t>
            </a:r>
          </a:p>
        </p:txBody>
      </p:sp>
      <p:pic>
        <p:nvPicPr>
          <p:cNvPr id="8" name="Picture 7">
            <a:extLst>
              <a:ext uri="{FF2B5EF4-FFF2-40B4-BE49-F238E27FC236}">
                <a16:creationId xmlns:a16="http://schemas.microsoft.com/office/drawing/2014/main" id="{71535B31-2D6A-46DD-8A79-57EF0ECE96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 t="2348" r="-1773" b="29133"/>
          <a:stretch/>
        </p:blipFill>
        <p:spPr bwMode="auto">
          <a:xfrm rot="2055638">
            <a:off x="8685884" y="406538"/>
            <a:ext cx="3480503" cy="2644819"/>
          </a:xfrm>
          <a:prstGeom prst="rect">
            <a:avLst/>
          </a:prstGeom>
          <a:noFill/>
          <a:extLst>
            <a:ext uri="{909E8E84-426E-40dd-AFC4-6F175D3DCCD1}">
              <a14:hiddenFill xmlns:a14="http://schemas.microsoft.com/office/drawing/2010/main" xmlns="" xmlns:lc="http://schemas.openxmlformats.org/drawingml/2006/lockedCanvas">
                <a:solidFill>
                  <a:srgbClr val="FFFFFF"/>
                </a:solidFill>
              </a14:hiddenFill>
            </a:ext>
          </a:extLst>
        </p:spPr>
      </p:pic>
      <p:sp>
        <p:nvSpPr>
          <p:cNvPr id="10" name="Oval 9">
            <a:extLst>
              <a:ext uri="{FF2B5EF4-FFF2-40B4-BE49-F238E27FC236}">
                <a16:creationId xmlns:a16="http://schemas.microsoft.com/office/drawing/2014/main" id="{28D6104A-AF07-4D25-B3CC-9B8E3BF3E691}"/>
              </a:ext>
            </a:extLst>
          </p:cNvPr>
          <p:cNvSpPr/>
          <p:nvPr/>
        </p:nvSpPr>
        <p:spPr>
          <a:xfrm>
            <a:off x="1603764" y="1073491"/>
            <a:ext cx="1633292" cy="1633292"/>
          </a:xfrm>
          <a:prstGeom prst="ellipse">
            <a:avLst/>
          </a:prstGeom>
          <a:solidFill>
            <a:srgbClr val="EA973B"/>
          </a:solidFill>
          <a:ln>
            <a:noFill/>
          </a:ln>
          <a:effectLst>
            <a:outerShdw blurRad="254000" dist="114300" dir="54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91440" rtlCol="0" anchor="ctr" anchorCtr="0"/>
          <a:lstStyle/>
          <a:p>
            <a:pPr algn="ctr"/>
            <a:r>
              <a:rPr lang="en-US" sz="8800" b="1" dirty="0">
                <a:solidFill>
                  <a:schemeClr val="bg1"/>
                </a:solidFill>
                <a:latin typeface="Segoe UI Black" panose="020B0A02040204020203" pitchFamily="34" charset="0"/>
                <a:ea typeface="Segoe UI Black" panose="020B0A02040204020203" pitchFamily="34" charset="0"/>
              </a:rPr>
              <a:t>1</a:t>
            </a:r>
          </a:p>
        </p:txBody>
      </p:sp>
      <p:sp>
        <p:nvSpPr>
          <p:cNvPr id="11" name="Oval 10">
            <a:extLst>
              <a:ext uri="{FF2B5EF4-FFF2-40B4-BE49-F238E27FC236}">
                <a16:creationId xmlns:a16="http://schemas.microsoft.com/office/drawing/2014/main" id="{78B68819-0A15-4C43-B3BB-635A384BFE7E}"/>
              </a:ext>
            </a:extLst>
          </p:cNvPr>
          <p:cNvSpPr/>
          <p:nvPr/>
        </p:nvSpPr>
        <p:spPr>
          <a:xfrm>
            <a:off x="4889223" y="1073491"/>
            <a:ext cx="1633292" cy="1633292"/>
          </a:xfrm>
          <a:prstGeom prst="ellipse">
            <a:avLst/>
          </a:prstGeom>
          <a:solidFill>
            <a:srgbClr val="EA973B"/>
          </a:solidFill>
          <a:ln>
            <a:noFill/>
          </a:ln>
          <a:effectLst>
            <a:outerShdw blurRad="254000" dist="114300" dir="54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91440" rtlCol="0" anchor="ctr" anchorCtr="0"/>
          <a:lstStyle/>
          <a:p>
            <a:pPr algn="ctr"/>
            <a:r>
              <a:rPr lang="en-US" sz="8800" b="1" dirty="0">
                <a:solidFill>
                  <a:schemeClr val="bg1"/>
                </a:solidFill>
                <a:latin typeface="Segoe UI Black" panose="020B0A02040204020203" pitchFamily="34" charset="0"/>
                <a:ea typeface="Segoe UI Black" panose="020B0A02040204020203" pitchFamily="34" charset="0"/>
              </a:rPr>
              <a:t>2</a:t>
            </a:r>
          </a:p>
        </p:txBody>
      </p:sp>
      <p:sp>
        <p:nvSpPr>
          <p:cNvPr id="12" name="Oval 11">
            <a:extLst>
              <a:ext uri="{FF2B5EF4-FFF2-40B4-BE49-F238E27FC236}">
                <a16:creationId xmlns:a16="http://schemas.microsoft.com/office/drawing/2014/main" id="{10DA9E6C-09AF-442E-818E-1803D897735C}"/>
              </a:ext>
            </a:extLst>
          </p:cNvPr>
          <p:cNvSpPr/>
          <p:nvPr/>
        </p:nvSpPr>
        <p:spPr>
          <a:xfrm>
            <a:off x="8082719" y="1155291"/>
            <a:ext cx="1633292" cy="1633292"/>
          </a:xfrm>
          <a:prstGeom prst="ellipse">
            <a:avLst/>
          </a:prstGeom>
          <a:solidFill>
            <a:srgbClr val="EA973B"/>
          </a:solidFill>
          <a:ln>
            <a:noFill/>
          </a:ln>
          <a:effectLst>
            <a:outerShdw blurRad="254000" dist="114300" dir="54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91440" rtlCol="0" anchor="ctr" anchorCtr="0"/>
          <a:lstStyle/>
          <a:p>
            <a:pPr algn="ctr"/>
            <a:r>
              <a:rPr lang="en-US" sz="8800" b="1" dirty="0">
                <a:solidFill>
                  <a:schemeClr val="bg1"/>
                </a:solidFill>
                <a:latin typeface="Segoe UI Black" panose="020B0A02040204020203" pitchFamily="34" charset="0"/>
                <a:ea typeface="Segoe UI Black" panose="020B0A02040204020203" pitchFamily="34" charset="0"/>
              </a:rPr>
              <a:t>3</a:t>
            </a:r>
          </a:p>
        </p:txBody>
      </p:sp>
      <p:sp>
        <p:nvSpPr>
          <p:cNvPr id="13" name="Rectangle 12">
            <a:extLst>
              <a:ext uri="{FF2B5EF4-FFF2-40B4-BE49-F238E27FC236}">
                <a16:creationId xmlns:a16="http://schemas.microsoft.com/office/drawing/2014/main" id="{8B187E87-47B5-463C-B906-501057264F62}"/>
              </a:ext>
            </a:extLst>
          </p:cNvPr>
          <p:cNvSpPr/>
          <p:nvPr/>
        </p:nvSpPr>
        <p:spPr>
          <a:xfrm>
            <a:off x="8660264" y="6488667"/>
            <a:ext cx="3531736" cy="369332"/>
          </a:xfrm>
          <a:prstGeom prst="rect">
            <a:avLst/>
          </a:prstGeom>
        </p:spPr>
        <p:txBody>
          <a:bodyPr wrap="none">
            <a:spAutoFit/>
          </a:bodyPr>
          <a:lstStyle/>
          <a:p>
            <a:pPr lvl="0"/>
            <a:r>
              <a:rPr lang="en-US" dirty="0"/>
              <a:t>JAMA. 2015;313(16):1636-1644 </a:t>
            </a:r>
          </a:p>
        </p:txBody>
      </p:sp>
    </p:spTree>
    <p:extLst>
      <p:ext uri="{BB962C8B-B14F-4D97-AF65-F5344CB8AC3E}">
        <p14:creationId xmlns:p14="http://schemas.microsoft.com/office/powerpoint/2010/main" val="9750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7007" y="1375212"/>
            <a:ext cx="853798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Design: </a:t>
            </a: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Hybrid Type 3 Implementation-Effectiveness Study </a:t>
            </a:r>
          </a:p>
        </p:txBody>
      </p:sp>
      <p:sp>
        <p:nvSpPr>
          <p:cNvPr id="3" name="Rectangle 2"/>
          <p:cNvSpPr/>
          <p:nvPr/>
        </p:nvSpPr>
        <p:spPr>
          <a:xfrm>
            <a:off x="1132115" y="176110"/>
            <a:ext cx="9744891"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00399"/>
                </a:solidFill>
                <a:effectLst/>
                <a:uLnTx/>
                <a:uFillTx/>
                <a:latin typeface="Georgia" panose="02040502050405020303" pitchFamily="18" charset="0"/>
                <a:ea typeface="MS PGothic" panose="020B0600070205080204" pitchFamily="34" charset="-128"/>
                <a:cs typeface="+mn-cs"/>
              </a:rPr>
              <a:t>CTN 0069:</a:t>
            </a:r>
            <a:r>
              <a:rPr kumimoji="0" lang="en-US" altLang="en-US" sz="3200" b="1" i="0" u="none" strike="noStrike" kern="1200" cap="none" spc="0" normalizeH="0" baseline="0" noProof="0" dirty="0">
                <a:ln>
                  <a:noFill/>
                </a:ln>
                <a:solidFill>
                  <a:srgbClr val="200399"/>
                </a:solidFill>
                <a:effectLst/>
                <a:uLnTx/>
                <a:uFillTx/>
                <a:latin typeface="Georgia" panose="02040502050405020303" pitchFamily="18" charset="0"/>
                <a:ea typeface="MS PGothic" panose="020B0600070205080204" pitchFamily="34" charset="-128"/>
                <a:cs typeface="Arial" panose="020B0604020202020204" pitchFamily="34" charset="0"/>
              </a:rPr>
              <a:t> Opioid Use Disorder in the 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eorgia" panose="02040502050405020303" pitchFamily="18" charset="0"/>
                <a:ea typeface="MS PGothic" panose="020B0600070205080204" pitchFamily="34" charset="-128"/>
                <a:cs typeface="Arial" panose="020B0604020202020204" pitchFamily="34" charset="0"/>
              </a:rPr>
              <a:t>Project ED Health</a:t>
            </a:r>
            <a:endParaRPr kumimoji="0" lang="en-US" sz="2400" b="1" i="0" u="none" strike="noStrike" kern="1200" cap="none" spc="0" normalizeH="0" baseline="0" noProof="0" dirty="0">
              <a:ln>
                <a:noFill/>
              </a:ln>
              <a:solidFill>
                <a:srgbClr val="C00000"/>
              </a:solidFill>
              <a:effectLst/>
              <a:uLnTx/>
              <a:uFillTx/>
              <a:latin typeface="Georgia" panose="02040502050405020303" pitchFamily="18" charset="0"/>
              <a:ea typeface="MS PGothic" panose="020B0600070205080204" pitchFamily="34" charset="-128"/>
              <a:cs typeface="+mn-cs"/>
            </a:endParaRPr>
          </a:p>
        </p:txBody>
      </p:sp>
      <p:sp>
        <p:nvSpPr>
          <p:cNvPr id="4" name="Rectangle 3"/>
          <p:cNvSpPr/>
          <p:nvPr/>
        </p:nvSpPr>
        <p:spPr>
          <a:xfrm>
            <a:off x="1253269" y="2095773"/>
            <a:ext cx="10142662"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Overall Implementation of ED-Initiated buprenorphine into practice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 4 geographically diverse, urban-academic Emergency Departments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endParaRPr>
          </a:p>
        </p:txBody>
      </p:sp>
      <p:sp>
        <p:nvSpPr>
          <p:cNvPr id="5" name="TextBox 4"/>
          <p:cNvSpPr txBox="1"/>
          <p:nvPr/>
        </p:nvSpPr>
        <p:spPr>
          <a:xfrm>
            <a:off x="1355167" y="3517286"/>
            <a:ext cx="10232973" cy="1231106"/>
          </a:xfrm>
          <a:prstGeom prst="rect">
            <a:avLst/>
          </a:prstGeom>
          <a:solidFill>
            <a:schemeClr val="accent2">
              <a:lumMod val="20000"/>
              <a:lumOff val="80000"/>
            </a:schemeClr>
          </a:solid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Testing of an implementation strategy while observing and gathering information on the intervention’s impact on clinical outcomes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Emphasizing implementation over effectiveness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97" t="19167" r="-1"/>
          <a:stretch/>
        </p:blipFill>
        <p:spPr>
          <a:xfrm>
            <a:off x="3476519" y="5410200"/>
            <a:ext cx="5696163" cy="1271690"/>
          </a:xfrm>
          <a:prstGeom prst="rect">
            <a:avLst/>
          </a:prstGeom>
        </p:spPr>
      </p:pic>
    </p:spTree>
    <p:extLst>
      <p:ext uri="{BB962C8B-B14F-4D97-AF65-F5344CB8AC3E}">
        <p14:creationId xmlns:p14="http://schemas.microsoft.com/office/powerpoint/2010/main" val="3784585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AD2142-669F-485E-BB12-CAC399DB9122}"/>
              </a:ext>
            </a:extLst>
          </p:cNvPr>
          <p:cNvPicPr>
            <a:picLocks noChangeAspect="1"/>
          </p:cNvPicPr>
          <p:nvPr/>
        </p:nvPicPr>
        <p:blipFill rotWithShape="1">
          <a:blip r:embed="rId3">
            <a:extLst>
              <a:ext uri="{28A0092B-C50C-407E-A947-70E740481C1C}">
                <a14:useLocalDpi xmlns:a14="http://schemas.microsoft.com/office/drawing/2010/main" val="0"/>
              </a:ext>
            </a:extLst>
          </a:blip>
          <a:srcRect t="8885"/>
          <a:stretch/>
        </p:blipFill>
        <p:spPr>
          <a:xfrm>
            <a:off x="2242067" y="637404"/>
            <a:ext cx="9656956" cy="5700621"/>
          </a:xfrm>
          <a:prstGeom prst="rect">
            <a:avLst/>
          </a:prstGeom>
        </p:spPr>
      </p:pic>
      <p:sp>
        <p:nvSpPr>
          <p:cNvPr id="2" name="TextBox 1">
            <a:extLst>
              <a:ext uri="{FF2B5EF4-FFF2-40B4-BE49-F238E27FC236}">
                <a16:creationId xmlns:a16="http://schemas.microsoft.com/office/drawing/2014/main" id="{BDCA4066-13B2-402B-945F-0D01A8ABA1C8}"/>
              </a:ext>
            </a:extLst>
          </p:cNvPr>
          <p:cNvSpPr txBox="1"/>
          <p:nvPr/>
        </p:nvSpPr>
        <p:spPr>
          <a:xfrm>
            <a:off x="5203166" y="6388187"/>
            <a:ext cx="1915571" cy="446276"/>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67FCC">
                    <a:lumMod val="75000"/>
                  </a:srgbClr>
                </a:solidFill>
                <a:effectLst/>
                <a:uLnTx/>
                <a:uFillTx/>
                <a:latin typeface="Arial" panose="020B0604020202020204" pitchFamily="34" charset="0"/>
                <a:ea typeface="+mn-ea"/>
                <a:cs typeface="Arial" panose="020B0604020202020204" pitchFamily="34" charset="0"/>
              </a:rPr>
              <a:t>Caroline Freiermuth MD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University of Cincinnati</a:t>
            </a:r>
          </a:p>
        </p:txBody>
      </p:sp>
      <p:pic>
        <p:nvPicPr>
          <p:cNvPr id="4" name="Picture 3">
            <a:extLst>
              <a:ext uri="{FF2B5EF4-FFF2-40B4-BE49-F238E27FC236}">
                <a16:creationId xmlns:a16="http://schemas.microsoft.com/office/drawing/2014/main" id="{3263BBEB-C12D-4C76-BE1F-7EED8D2D4CD3}"/>
              </a:ext>
            </a:extLst>
          </p:cNvPr>
          <p:cNvPicPr>
            <a:picLocks noChangeAspect="1"/>
          </p:cNvPicPr>
          <p:nvPr/>
        </p:nvPicPr>
        <p:blipFill rotWithShape="1">
          <a:blip r:embed="rId4">
            <a:extLst>
              <a:ext uri="{28A0092B-C50C-407E-A947-70E740481C1C}">
                <a14:useLocalDpi xmlns:a14="http://schemas.microsoft.com/office/drawing/2010/main" val="0"/>
              </a:ext>
            </a:extLst>
          </a:blip>
          <a:srcRect l="12860" t="9432" r="7907" b="16875"/>
          <a:stretch/>
        </p:blipFill>
        <p:spPr>
          <a:xfrm>
            <a:off x="5794075" y="5309888"/>
            <a:ext cx="828136" cy="1078303"/>
          </a:xfrm>
          <a:prstGeom prst="rect">
            <a:avLst/>
          </a:prstGeom>
        </p:spPr>
      </p:pic>
      <p:sp>
        <p:nvSpPr>
          <p:cNvPr id="3" name="TextBox 2">
            <a:extLst>
              <a:ext uri="{FF2B5EF4-FFF2-40B4-BE49-F238E27FC236}">
                <a16:creationId xmlns:a16="http://schemas.microsoft.com/office/drawing/2014/main" id="{3817FC19-B7B6-4D78-8384-E853A2D79438}"/>
              </a:ext>
            </a:extLst>
          </p:cNvPr>
          <p:cNvSpPr txBox="1"/>
          <p:nvPr/>
        </p:nvSpPr>
        <p:spPr>
          <a:xfrm>
            <a:off x="4657025" y="23539"/>
            <a:ext cx="28779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00399"/>
                </a:solidFill>
                <a:effectLst/>
                <a:uLnTx/>
                <a:uFillTx/>
                <a:latin typeface="Georgia"/>
                <a:ea typeface="+mn-ea"/>
                <a:cs typeface="+mn-cs"/>
              </a:rPr>
              <a:t>Study Team</a:t>
            </a:r>
          </a:p>
        </p:txBody>
      </p:sp>
      <p:pic>
        <p:nvPicPr>
          <p:cNvPr id="7" name="Picture 6" descr="A person in a suit and tie&#10;&#10;Description automatically generated with medium confidence">
            <a:extLst>
              <a:ext uri="{FF2B5EF4-FFF2-40B4-BE49-F238E27FC236}">
                <a16:creationId xmlns:a16="http://schemas.microsoft.com/office/drawing/2014/main" id="{F2BEF23E-A52F-4FA5-9549-554CBE51B837}"/>
              </a:ext>
            </a:extLst>
          </p:cNvPr>
          <p:cNvPicPr>
            <a:picLocks noChangeAspect="1"/>
          </p:cNvPicPr>
          <p:nvPr/>
        </p:nvPicPr>
        <p:blipFill rotWithShape="1">
          <a:blip r:embed="rId5">
            <a:extLst>
              <a:ext uri="{28A0092B-C50C-407E-A947-70E740481C1C}">
                <a14:useLocalDpi xmlns:a14="http://schemas.microsoft.com/office/drawing/2010/main" val="0"/>
              </a:ext>
            </a:extLst>
          </a:blip>
          <a:srcRect l="12727" r="21815"/>
          <a:stretch/>
        </p:blipFill>
        <p:spPr>
          <a:xfrm>
            <a:off x="11205208" y="754250"/>
            <a:ext cx="516168" cy="852857"/>
          </a:xfrm>
          <a:prstGeom prst="rect">
            <a:avLst/>
          </a:prstGeom>
        </p:spPr>
      </p:pic>
      <p:pic>
        <p:nvPicPr>
          <p:cNvPr id="13" name="Picture 12">
            <a:extLst>
              <a:ext uri="{FF2B5EF4-FFF2-40B4-BE49-F238E27FC236}">
                <a16:creationId xmlns:a16="http://schemas.microsoft.com/office/drawing/2014/main" id="{0F6C006C-5766-4A47-B5D7-502D4D558EA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90467" y="115681"/>
            <a:ext cx="670323" cy="833111"/>
          </a:xfrm>
          <a:prstGeom prst="rect">
            <a:avLst/>
          </a:prstGeom>
        </p:spPr>
      </p:pic>
      <p:pic>
        <p:nvPicPr>
          <p:cNvPr id="14" name="Picture 13">
            <a:extLst>
              <a:ext uri="{FF2B5EF4-FFF2-40B4-BE49-F238E27FC236}">
                <a16:creationId xmlns:a16="http://schemas.microsoft.com/office/drawing/2014/main" id="{530CD0E2-2C30-4F07-A8AD-4EEFA1E0CAB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18720"/>
          <a:stretch/>
        </p:blipFill>
        <p:spPr>
          <a:xfrm>
            <a:off x="1529224" y="115681"/>
            <a:ext cx="722033" cy="833111"/>
          </a:xfrm>
          <a:prstGeom prst="rect">
            <a:avLst/>
          </a:prstGeom>
        </p:spPr>
      </p:pic>
      <p:sp>
        <p:nvSpPr>
          <p:cNvPr id="8" name="TextBox 7">
            <a:extLst>
              <a:ext uri="{FF2B5EF4-FFF2-40B4-BE49-F238E27FC236}">
                <a16:creationId xmlns:a16="http://schemas.microsoft.com/office/drawing/2014/main" id="{2459CBC7-5B8B-4482-8883-67E5C0DEFB2D}"/>
              </a:ext>
            </a:extLst>
          </p:cNvPr>
          <p:cNvSpPr txBox="1"/>
          <p:nvPr/>
        </p:nvSpPr>
        <p:spPr>
          <a:xfrm>
            <a:off x="283787" y="996012"/>
            <a:ext cx="2323946" cy="369332"/>
          </a:xfrm>
          <a:prstGeom prst="rect">
            <a:avLst/>
          </a:prstGeom>
          <a:solidFill>
            <a:srgbClr val="FFFFC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Lead Investigators</a:t>
            </a:r>
          </a:p>
        </p:txBody>
      </p:sp>
      <p:pic>
        <p:nvPicPr>
          <p:cNvPr id="9" name="Picture 8" descr="A person in a suit and tie&#10;&#10;Description automatically generated with medium confidence">
            <a:extLst>
              <a:ext uri="{FF2B5EF4-FFF2-40B4-BE49-F238E27FC236}">
                <a16:creationId xmlns:a16="http://schemas.microsoft.com/office/drawing/2014/main" id="{0C39131C-48D4-4F95-BE48-37E24A6317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0177" y="5222427"/>
            <a:ext cx="840236" cy="1078303"/>
          </a:xfrm>
          <a:prstGeom prst="rect">
            <a:avLst/>
          </a:prstGeom>
        </p:spPr>
      </p:pic>
      <p:sp>
        <p:nvSpPr>
          <p:cNvPr id="12" name="TextBox 11">
            <a:extLst>
              <a:ext uri="{FF2B5EF4-FFF2-40B4-BE49-F238E27FC236}">
                <a16:creationId xmlns:a16="http://schemas.microsoft.com/office/drawing/2014/main" id="{E64280A3-0622-4615-841B-5D3796C50573}"/>
              </a:ext>
            </a:extLst>
          </p:cNvPr>
          <p:cNvSpPr txBox="1"/>
          <p:nvPr/>
        </p:nvSpPr>
        <p:spPr>
          <a:xfrm>
            <a:off x="7016369" y="6300730"/>
            <a:ext cx="2069837" cy="446276"/>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67FCC">
                    <a:lumMod val="75000"/>
                  </a:srgbClr>
                </a:solidFill>
                <a:effectLst/>
                <a:uLnTx/>
                <a:uFillTx/>
                <a:latin typeface="Arial" panose="020B0604020202020204" pitchFamily="34" charset="0"/>
                <a:ea typeface="+mn-ea"/>
                <a:cs typeface="Arial" panose="020B0604020202020204" pitchFamily="34" charset="0"/>
              </a:rPr>
              <a:t>T. John Winhusen PhD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University of Cincinnati</a:t>
            </a:r>
          </a:p>
        </p:txBody>
      </p:sp>
      <p:pic>
        <p:nvPicPr>
          <p:cNvPr id="11" name="Picture 10" descr="A close-up of a person smiling&#10;&#10;Description automatically generated">
            <a:extLst>
              <a:ext uri="{FF2B5EF4-FFF2-40B4-BE49-F238E27FC236}">
                <a16:creationId xmlns:a16="http://schemas.microsoft.com/office/drawing/2014/main" id="{82B7F604-0469-444D-A3EB-6430588B5313}"/>
              </a:ext>
            </a:extLst>
          </p:cNvPr>
          <p:cNvPicPr>
            <a:picLocks noChangeAspect="1"/>
          </p:cNvPicPr>
          <p:nvPr/>
        </p:nvPicPr>
        <p:blipFill rotWithShape="1">
          <a:blip r:embed="rId9">
            <a:extLst>
              <a:ext uri="{28A0092B-C50C-407E-A947-70E740481C1C}">
                <a14:useLocalDpi xmlns:a14="http://schemas.microsoft.com/office/drawing/2010/main" val="0"/>
              </a:ext>
            </a:extLst>
          </a:blip>
          <a:srcRect l="12357"/>
          <a:stretch/>
        </p:blipFill>
        <p:spPr>
          <a:xfrm>
            <a:off x="2407299" y="2173086"/>
            <a:ext cx="791515" cy="903113"/>
          </a:xfrm>
          <a:prstGeom prst="rect">
            <a:avLst/>
          </a:prstGeom>
        </p:spPr>
      </p:pic>
      <p:sp>
        <p:nvSpPr>
          <p:cNvPr id="15" name="TextBox 14">
            <a:extLst>
              <a:ext uri="{FF2B5EF4-FFF2-40B4-BE49-F238E27FC236}">
                <a16:creationId xmlns:a16="http://schemas.microsoft.com/office/drawing/2014/main" id="{CAB2FC17-4A80-4414-84CC-318D0FEE7C03}"/>
              </a:ext>
            </a:extLst>
          </p:cNvPr>
          <p:cNvSpPr txBox="1"/>
          <p:nvPr/>
        </p:nvSpPr>
        <p:spPr>
          <a:xfrm>
            <a:off x="1714899" y="3098063"/>
            <a:ext cx="1785668" cy="615553"/>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67FCC">
                    <a:lumMod val="75000"/>
                  </a:srgbClr>
                </a:solidFill>
                <a:effectLst/>
                <a:uLnTx/>
                <a:uFillTx/>
                <a:latin typeface="Arial" panose="020B0604020202020204" pitchFamily="34" charset="0"/>
                <a:ea typeface="+mn-ea"/>
                <a:cs typeface="Arial" panose="020B0604020202020204" pitchFamily="34" charset="0"/>
              </a:rPr>
              <a:t>Judith </a:t>
            </a:r>
            <a:r>
              <a:rPr kumimoji="0" lang="en-US" sz="1200" b="1" i="0" u="none" strike="noStrike" kern="1200" cap="none" spc="0" normalizeH="0" baseline="0" noProof="0" dirty="0" err="1">
                <a:ln>
                  <a:noFill/>
                </a:ln>
                <a:solidFill>
                  <a:srgbClr val="467FCC">
                    <a:lumMod val="75000"/>
                  </a:srgbClr>
                </a:solidFill>
                <a:effectLst/>
                <a:uLnTx/>
                <a:uFillTx/>
                <a:latin typeface="Arial" panose="020B0604020202020204" pitchFamily="34" charset="0"/>
                <a:ea typeface="+mn-ea"/>
                <a:cs typeface="Arial" panose="020B0604020202020204" pitchFamily="34" charset="0"/>
              </a:rPr>
              <a:t>Tsui</a:t>
            </a:r>
            <a:r>
              <a:rPr kumimoji="0" lang="en-US" sz="1200" b="1" i="0" u="none" strike="noStrike" kern="1200" cap="none" spc="0" normalizeH="0" baseline="0" noProof="0" dirty="0">
                <a:ln>
                  <a:noFill/>
                </a:ln>
                <a:solidFill>
                  <a:srgbClr val="467FCC">
                    <a:lumMod val="75000"/>
                  </a:srgbClr>
                </a:solidFill>
                <a:effectLst/>
                <a:uLnTx/>
                <a:uFillTx/>
                <a:latin typeface="Arial" panose="020B0604020202020204" pitchFamily="34" charset="0"/>
                <a:ea typeface="+mn-ea"/>
                <a:cs typeface="Arial" panose="020B0604020202020204" pitchFamily="34" charset="0"/>
              </a:rPr>
              <a:t> MD, MPH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University of Washington</a:t>
            </a:r>
          </a:p>
        </p:txBody>
      </p:sp>
      <p:pic>
        <p:nvPicPr>
          <p:cNvPr id="17" name="Picture 16" descr="A person in a suit and tie&#10;&#10;Description automatically generated with medium confidence">
            <a:extLst>
              <a:ext uri="{FF2B5EF4-FFF2-40B4-BE49-F238E27FC236}">
                <a16:creationId xmlns:a16="http://schemas.microsoft.com/office/drawing/2014/main" id="{BA65BCEC-DC7F-48F6-B581-6E1120399CC5}"/>
              </a:ext>
            </a:extLst>
          </p:cNvPr>
          <p:cNvPicPr>
            <a:picLocks noChangeAspect="1"/>
          </p:cNvPicPr>
          <p:nvPr/>
        </p:nvPicPr>
        <p:blipFill rotWithShape="1">
          <a:blip r:embed="rId10">
            <a:extLst>
              <a:ext uri="{28A0092B-C50C-407E-A947-70E740481C1C}">
                <a14:useLocalDpi xmlns:a14="http://schemas.microsoft.com/office/drawing/2010/main" val="0"/>
              </a:ext>
            </a:extLst>
          </a:blip>
          <a:srcRect b="30543"/>
          <a:stretch/>
        </p:blipFill>
        <p:spPr>
          <a:xfrm>
            <a:off x="11049335" y="1834297"/>
            <a:ext cx="962271" cy="911404"/>
          </a:xfrm>
          <a:prstGeom prst="rect">
            <a:avLst/>
          </a:prstGeom>
        </p:spPr>
      </p:pic>
      <p:sp>
        <p:nvSpPr>
          <p:cNvPr id="20" name="TextBox 19">
            <a:extLst>
              <a:ext uri="{FF2B5EF4-FFF2-40B4-BE49-F238E27FC236}">
                <a16:creationId xmlns:a16="http://schemas.microsoft.com/office/drawing/2014/main" id="{EC1549BC-3E09-4F86-9895-A6423AC0FDBE}"/>
              </a:ext>
            </a:extLst>
          </p:cNvPr>
          <p:cNvSpPr txBox="1"/>
          <p:nvPr/>
        </p:nvSpPr>
        <p:spPr>
          <a:xfrm>
            <a:off x="11049335" y="2774898"/>
            <a:ext cx="1141645" cy="630942"/>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67FCC">
                    <a:lumMod val="75000"/>
                  </a:srgbClr>
                </a:solidFill>
                <a:effectLst/>
                <a:uLnTx/>
                <a:uFillTx/>
                <a:latin typeface="Arial" panose="020B0604020202020204" pitchFamily="34" charset="0"/>
                <a:ea typeface="+mn-ea"/>
                <a:cs typeface="Arial" panose="020B0604020202020204" pitchFamily="34" charset="0"/>
              </a:rPr>
              <a:t>Edwin </a:t>
            </a:r>
            <a:r>
              <a:rPr kumimoji="0" lang="en-US" sz="1200" b="1" i="0" u="none" strike="noStrike" kern="1200" cap="none" spc="0" normalizeH="0" baseline="0" noProof="0" dirty="0" err="1">
                <a:ln>
                  <a:noFill/>
                </a:ln>
                <a:solidFill>
                  <a:srgbClr val="467FCC">
                    <a:lumMod val="75000"/>
                  </a:srgbClr>
                </a:solidFill>
                <a:effectLst/>
                <a:uLnTx/>
                <a:uFillTx/>
                <a:latin typeface="Arial" panose="020B0604020202020204" pitchFamily="34" charset="0"/>
                <a:ea typeface="+mn-ea"/>
                <a:cs typeface="Arial" panose="020B0604020202020204" pitchFamily="34" charset="0"/>
              </a:rPr>
              <a:t>Salstiz</a:t>
            </a:r>
            <a:r>
              <a:rPr kumimoji="0" lang="en-US" sz="1200" b="1" i="0" u="none" strike="noStrike" kern="1200" cap="none" spc="0" normalizeH="0" baseline="0" noProof="0" dirty="0">
                <a:ln>
                  <a:noFill/>
                </a:ln>
                <a:solidFill>
                  <a:srgbClr val="467FCC">
                    <a:lumMod val="75000"/>
                  </a:srgbClr>
                </a:solidFill>
                <a:effectLst/>
                <a:uLnTx/>
                <a:uFillTx/>
                <a:latin typeface="Arial" panose="020B0604020202020204" pitchFamily="34" charset="0"/>
                <a:ea typeface="+mn-ea"/>
                <a:cs typeface="Arial" panose="020B0604020202020204" pitchFamily="34" charset="0"/>
              </a:rPr>
              <a:t> MD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Mt. Sinai</a:t>
            </a:r>
          </a:p>
        </p:txBody>
      </p:sp>
      <p:pic>
        <p:nvPicPr>
          <p:cNvPr id="22" name="Picture 21" descr="A picture containing person, person, wall, indoor&#10;&#10;Description automatically generated">
            <a:extLst>
              <a:ext uri="{FF2B5EF4-FFF2-40B4-BE49-F238E27FC236}">
                <a16:creationId xmlns:a16="http://schemas.microsoft.com/office/drawing/2014/main" id="{B33ECB7B-DA4F-4313-B397-DFAEAED4A54C}"/>
              </a:ext>
            </a:extLst>
          </p:cNvPr>
          <p:cNvPicPr>
            <a:picLocks noChangeAspect="1"/>
          </p:cNvPicPr>
          <p:nvPr/>
        </p:nvPicPr>
        <p:blipFill rotWithShape="1">
          <a:blip r:embed="rId11">
            <a:extLst>
              <a:ext uri="{28A0092B-C50C-407E-A947-70E740481C1C}">
                <a14:useLocalDpi xmlns:a14="http://schemas.microsoft.com/office/drawing/2010/main" val="0"/>
              </a:ext>
            </a:extLst>
          </a:blip>
          <a:srcRect l="20918" r="15509" b="22909"/>
          <a:stretch/>
        </p:blipFill>
        <p:spPr>
          <a:xfrm>
            <a:off x="10902165" y="4369339"/>
            <a:ext cx="887907" cy="1345900"/>
          </a:xfrm>
          <a:prstGeom prst="rect">
            <a:avLst/>
          </a:prstGeom>
        </p:spPr>
      </p:pic>
      <p:sp>
        <p:nvSpPr>
          <p:cNvPr id="24" name="TextBox 23">
            <a:extLst>
              <a:ext uri="{FF2B5EF4-FFF2-40B4-BE49-F238E27FC236}">
                <a16:creationId xmlns:a16="http://schemas.microsoft.com/office/drawing/2014/main" id="{223C48BA-80EF-4924-8BAF-6C712F405568}"/>
              </a:ext>
            </a:extLst>
          </p:cNvPr>
          <p:cNvSpPr txBox="1"/>
          <p:nvPr/>
        </p:nvSpPr>
        <p:spPr>
          <a:xfrm>
            <a:off x="10329332" y="5715239"/>
            <a:ext cx="1785667" cy="461665"/>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67FCC">
                    <a:lumMod val="75000"/>
                  </a:srgbClr>
                </a:solidFill>
                <a:effectLst/>
                <a:uLnTx/>
                <a:uFillTx/>
                <a:latin typeface="Arial" panose="020B0604020202020204" pitchFamily="34" charset="0"/>
                <a:ea typeface="+mn-ea"/>
                <a:cs typeface="Arial" panose="020B0604020202020204" pitchFamily="34" charset="0"/>
              </a:rPr>
              <a:t>Robert Schwartz MD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67FCC">
                    <a:lumMod val="75000"/>
                  </a:srgbClr>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Johns Hopkins</a:t>
            </a:r>
          </a:p>
        </p:txBody>
      </p:sp>
      <p:sp>
        <p:nvSpPr>
          <p:cNvPr id="6" name="TextBox 5">
            <a:extLst>
              <a:ext uri="{FF2B5EF4-FFF2-40B4-BE49-F238E27FC236}">
                <a16:creationId xmlns:a16="http://schemas.microsoft.com/office/drawing/2014/main" id="{6F68D0B6-FB42-443A-850F-A46E179F4D5A}"/>
              </a:ext>
            </a:extLst>
          </p:cNvPr>
          <p:cNvSpPr txBox="1"/>
          <p:nvPr/>
        </p:nvSpPr>
        <p:spPr>
          <a:xfrm>
            <a:off x="3031958" y="996012"/>
            <a:ext cx="511845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8525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Georgia" panose="02040502050405020303" pitchFamily="18" charset="0"/>
              </a:rPr>
              <a:t>Specific Aims</a:t>
            </a:r>
          </a:p>
        </p:txBody>
      </p:sp>
      <p:sp>
        <p:nvSpPr>
          <p:cNvPr id="5" name="Rectangle 4"/>
          <p:cNvSpPr/>
          <p:nvPr/>
        </p:nvSpPr>
        <p:spPr>
          <a:xfrm>
            <a:off x="5107412" y="4275872"/>
            <a:ext cx="5167877" cy="1661993"/>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Patient engagement in formal addiction treatment on the 30</a:t>
            </a:r>
            <a:r>
              <a:rPr kumimoji="0" lang="en-US" sz="2000" b="0" i="0" u="none" strike="noStrike" kern="1200" cap="none" spc="0" normalizeH="0" baseline="30000" noProof="0" dirty="0">
                <a:ln>
                  <a:noFill/>
                </a:ln>
                <a:solidFill>
                  <a:prstClr val="black"/>
                </a:solidFill>
                <a:effectLst/>
                <a:uLnTx/>
                <a:uFillTx/>
                <a:latin typeface="Georgia" panose="02040502050405020303" pitchFamily="18" charset="0"/>
                <a:ea typeface="MS PGothic" panose="020B0600070205080204" pitchFamily="34" charset="-128"/>
                <a:cs typeface="+mn-cs"/>
              </a:rPr>
              <a:t>th</a:t>
            </a: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 day post enrollment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    Observational Cohorts </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4" name="AutoShape 2" descr="Image result for AIMS"/>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6" name="Rectangle 5">
            <a:extLst>
              <a:ext uri="{FF2B5EF4-FFF2-40B4-BE49-F238E27FC236}">
                <a16:creationId xmlns:a16="http://schemas.microsoft.com/office/drawing/2014/main" id="{BF2A86D7-6D89-4AE6-A5BD-1259B97140DD}"/>
              </a:ext>
            </a:extLst>
          </p:cNvPr>
          <p:cNvSpPr/>
          <p:nvPr/>
        </p:nvSpPr>
        <p:spPr>
          <a:xfrm>
            <a:off x="812800" y="1355060"/>
            <a:ext cx="11620982"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To compare the impact of  2 implementation strategies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Grand Rounds versus Implementation Facilitation (IF) on rates of:</a:t>
            </a:r>
          </a:p>
        </p:txBody>
      </p:sp>
      <p:sp>
        <p:nvSpPr>
          <p:cNvPr id="8" name="TextBox 7">
            <a:extLst>
              <a:ext uri="{FF2B5EF4-FFF2-40B4-BE49-F238E27FC236}">
                <a16:creationId xmlns:a16="http://schemas.microsoft.com/office/drawing/2014/main" id="{2285E8BE-62AE-4609-B028-62A6FCCFD6B8}"/>
              </a:ext>
            </a:extLst>
          </p:cNvPr>
          <p:cNvSpPr txBox="1"/>
          <p:nvPr/>
        </p:nvSpPr>
        <p:spPr>
          <a:xfrm>
            <a:off x="1306286" y="2517767"/>
            <a:ext cx="369294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Implementation</a:t>
            </a:r>
          </a:p>
        </p:txBody>
      </p:sp>
      <p:sp>
        <p:nvSpPr>
          <p:cNvPr id="9" name="TextBox 8">
            <a:extLst>
              <a:ext uri="{FF2B5EF4-FFF2-40B4-BE49-F238E27FC236}">
                <a16:creationId xmlns:a16="http://schemas.microsoft.com/office/drawing/2014/main" id="{FA7CCD6E-BA72-429B-AD9F-BD97C25826C0}"/>
              </a:ext>
            </a:extLst>
          </p:cNvPr>
          <p:cNvSpPr txBox="1"/>
          <p:nvPr/>
        </p:nvSpPr>
        <p:spPr>
          <a:xfrm>
            <a:off x="1467087" y="4522094"/>
            <a:ext cx="337134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Effectiveness</a:t>
            </a:r>
            <a:r>
              <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p>
        </p:txBody>
      </p:sp>
      <p:sp>
        <p:nvSpPr>
          <p:cNvPr id="3" name="Rectangle 2">
            <a:extLst>
              <a:ext uri="{FF2B5EF4-FFF2-40B4-BE49-F238E27FC236}">
                <a16:creationId xmlns:a16="http://schemas.microsoft.com/office/drawing/2014/main" id="{8495454E-3A74-4D7B-9DE5-5B53749D0375}"/>
              </a:ext>
            </a:extLst>
          </p:cNvPr>
          <p:cNvSpPr/>
          <p:nvPr/>
        </p:nvSpPr>
        <p:spPr>
          <a:xfrm>
            <a:off x="5107412" y="2644656"/>
            <a:ext cx="5560591" cy="1631216"/>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12745"/>
                </a:solidFill>
                <a:effectLst/>
                <a:uLnTx/>
                <a:uFillTx/>
                <a:latin typeface="Georgia" panose="02040502050405020303" pitchFamily="18" charset="0"/>
                <a:ea typeface="MS PGothic" panose="020B0600070205080204" pitchFamily="34" charset="-128"/>
                <a:cs typeface="+mn-cs"/>
              </a:rPr>
              <a:t>P</a:t>
            </a: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rovision of ED-initiated buprenorphine (BUP) with referral for ongoing medications for opioid use disorder treatment </a:t>
            </a:r>
          </a:p>
          <a:p>
            <a:pPr marL="342900" marR="0" lvl="0" indent="-342900" algn="l" defTabSz="914377"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Overall change in ED practice  24/7</a:t>
            </a:r>
          </a:p>
          <a:p>
            <a:pPr marL="342900" marR="0" lvl="0" indent="-342900" algn="l" defTabSz="914377"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Observational Cohorts </a:t>
            </a:r>
          </a:p>
        </p:txBody>
      </p:sp>
    </p:spTree>
    <p:extLst>
      <p:ext uri="{BB962C8B-B14F-4D97-AF65-F5344CB8AC3E}">
        <p14:creationId xmlns:p14="http://schemas.microsoft.com/office/powerpoint/2010/main" val="192579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569" y="120689"/>
            <a:ext cx="6013356" cy="396875"/>
          </a:xfrm>
        </p:spPr>
        <p:txBody>
          <a:bodyPr>
            <a:normAutofit fontScale="90000"/>
          </a:bodyPr>
          <a:lstStyle/>
          <a:p>
            <a:r>
              <a:rPr lang="en-US" dirty="0">
                <a:latin typeface="Georgia" panose="02040502050405020303" pitchFamily="18" charset="0"/>
              </a:rPr>
              <a:t>Methods: Population</a:t>
            </a:r>
          </a:p>
        </p:txBody>
      </p:sp>
      <p:sp>
        <p:nvSpPr>
          <p:cNvPr id="3" name="Content Placeholder 2"/>
          <p:cNvSpPr>
            <a:spLocks noGrp="1"/>
          </p:cNvSpPr>
          <p:nvPr>
            <p:ph idx="1"/>
          </p:nvPr>
        </p:nvSpPr>
        <p:spPr>
          <a:xfrm>
            <a:off x="1304207" y="1609460"/>
            <a:ext cx="8621485" cy="2680169"/>
          </a:xfrm>
        </p:spPr>
        <p:txBody>
          <a:bodyPr>
            <a:normAutofit/>
          </a:bodyPr>
          <a:lstStyle/>
          <a:p>
            <a:pPr marL="342891" lvl="1" indent="-342891">
              <a:lnSpc>
                <a:spcPct val="110000"/>
              </a:lnSpc>
              <a:spcBef>
                <a:spcPts val="0"/>
              </a:spcBef>
              <a:spcAft>
                <a:spcPts val="0"/>
              </a:spcAft>
              <a:buSzPct val="100000"/>
              <a:buFont typeface="Arial" panose="020B0604020202020204" pitchFamily="34" charset="0"/>
              <a:buChar char="•"/>
              <a:tabLst>
                <a:tab pos="457189" algn="l"/>
              </a:tabLst>
            </a:pPr>
            <a:r>
              <a:rPr lang="en-US" sz="2000" dirty="0">
                <a:latin typeface="Georgia" panose="02040502050405020303" pitchFamily="18" charset="0"/>
                <a:ea typeface="Calibri" panose="020F0502020204030204" pitchFamily="34" charset="0"/>
                <a:cs typeface="Times New Roman" panose="02020603050405020304" pitchFamily="18" charset="0"/>
              </a:rPr>
              <a:t>ED clinicians and staff involved in the treatment of patients with OUD</a:t>
            </a:r>
          </a:p>
          <a:p>
            <a:pPr marL="342891" lvl="1" indent="-342891">
              <a:lnSpc>
                <a:spcPct val="110000"/>
              </a:lnSpc>
              <a:spcBef>
                <a:spcPts val="0"/>
              </a:spcBef>
              <a:spcAft>
                <a:spcPts val="0"/>
              </a:spcAft>
              <a:buSzPct val="100000"/>
              <a:buFont typeface="Arial" panose="020B0604020202020204" pitchFamily="34" charset="0"/>
              <a:buChar char="•"/>
              <a:tabLst>
                <a:tab pos="457189" algn="l"/>
              </a:tabLst>
            </a:pPr>
            <a:r>
              <a:rPr lang="en-US" sz="2000" dirty="0">
                <a:latin typeface="Georgia" panose="02040502050405020303" pitchFamily="18" charset="0"/>
                <a:ea typeface="Calibri" panose="020F0502020204030204" pitchFamily="34" charset="0"/>
                <a:cs typeface="Times New Roman" panose="02020603050405020304" pitchFamily="18" charset="0"/>
              </a:rPr>
              <a:t>ED patients with OUD </a:t>
            </a:r>
          </a:p>
          <a:p>
            <a:pPr marL="342900" lvl="1" indent="-342900">
              <a:lnSpc>
                <a:spcPct val="110000"/>
              </a:lnSpc>
              <a:spcBef>
                <a:spcPts val="0"/>
              </a:spcBef>
              <a:spcAft>
                <a:spcPts val="0"/>
              </a:spcAft>
              <a:buSzPct val="100000"/>
              <a:buFont typeface="Arial" panose="020B0604020202020204" pitchFamily="34" charset="0"/>
              <a:buChar char="•"/>
              <a:tabLst>
                <a:tab pos="457189" algn="l"/>
              </a:tabLst>
            </a:pPr>
            <a:r>
              <a:rPr lang="en-US" sz="2000" dirty="0">
                <a:latin typeface="Georgia" panose="02040502050405020303" pitchFamily="18" charset="0"/>
                <a:ea typeface="Calibri" panose="020F0502020204030204" pitchFamily="34" charset="0"/>
                <a:cs typeface="Times New Roman" panose="02020603050405020304" pitchFamily="18" charset="0"/>
              </a:rPr>
              <a:t>Community opioid treatment clinicians involved in </a:t>
            </a:r>
          </a:p>
          <a:p>
            <a:pPr marL="0" lvl="1" indent="0">
              <a:lnSpc>
                <a:spcPct val="110000"/>
              </a:lnSpc>
              <a:spcBef>
                <a:spcPts val="0"/>
              </a:spcBef>
              <a:spcAft>
                <a:spcPts val="0"/>
              </a:spcAft>
              <a:buSzPct val="100000"/>
              <a:buNone/>
              <a:tabLst>
                <a:tab pos="457189" algn="l"/>
              </a:tabLst>
            </a:pPr>
            <a:r>
              <a:rPr lang="en-US" sz="2000" dirty="0">
                <a:latin typeface="Georgia" panose="02040502050405020303" pitchFamily="18" charset="0"/>
                <a:ea typeface="Calibri" panose="020F0502020204030204" pitchFamily="34" charset="0"/>
                <a:cs typeface="Times New Roman" panose="02020603050405020304" pitchFamily="18" charset="0"/>
              </a:rPr>
              <a:t>        ED patient referral care</a:t>
            </a:r>
          </a:p>
          <a:p>
            <a:pPr marL="0" lvl="1" indent="0">
              <a:lnSpc>
                <a:spcPct val="110000"/>
              </a:lnSpc>
              <a:spcBef>
                <a:spcPts val="0"/>
              </a:spcBef>
              <a:spcAft>
                <a:spcPts val="0"/>
              </a:spcAft>
              <a:buSzPct val="100000"/>
              <a:buNone/>
              <a:tabLst>
                <a:tab pos="457189" algn="l"/>
              </a:tabLst>
            </a:pPr>
            <a:endParaRPr lang="en-US" sz="2000" dirty="0">
              <a:latin typeface="Georgia" panose="02040502050405020303" pitchFamily="18" charset="0"/>
              <a:ea typeface="Calibri" panose="020F0502020204030204" pitchFamily="34" charset="0"/>
              <a:cs typeface="Times New Roman" panose="02020603050405020304" pitchFamily="18" charset="0"/>
            </a:endParaRPr>
          </a:p>
          <a:p>
            <a:pPr marL="0" lvl="1" indent="0">
              <a:lnSpc>
                <a:spcPct val="90000"/>
              </a:lnSpc>
              <a:spcBef>
                <a:spcPts val="0"/>
              </a:spcBef>
              <a:spcAft>
                <a:spcPts val="1200"/>
              </a:spcAft>
              <a:buSzPct val="100000"/>
              <a:buNone/>
              <a:tabLst>
                <a:tab pos="457189" algn="l"/>
              </a:tabLst>
            </a:pPr>
            <a:endParaRPr lang="en-US" sz="2000" dirty="0">
              <a:latin typeface="Georgia" panose="02040502050405020303" pitchFamily="18" charset="0"/>
              <a:ea typeface="Calibri" panose="020F0502020204030204" pitchFamily="34" charset="0"/>
              <a:cs typeface="Times New Roman" panose="02020603050405020304" pitchFamily="18" charset="0"/>
            </a:endParaRPr>
          </a:p>
          <a:p>
            <a:pPr marL="0" lvl="1" indent="0">
              <a:lnSpc>
                <a:spcPct val="90000"/>
              </a:lnSpc>
              <a:spcBef>
                <a:spcPts val="0"/>
              </a:spcBef>
              <a:spcAft>
                <a:spcPts val="1200"/>
              </a:spcAft>
              <a:buSzPct val="100000"/>
              <a:buNone/>
              <a:tabLst>
                <a:tab pos="457189" algn="l"/>
              </a:tabLst>
            </a:pPr>
            <a:endParaRPr lang="en-US" sz="2200" dirty="0">
              <a:latin typeface="Georgia" panose="02040502050405020303"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191115" y="1086565"/>
            <a:ext cx="7775837" cy="424732"/>
          </a:xfrm>
          <a:prstGeom prst="rect">
            <a:avLst/>
          </a:prstGeom>
          <a:noFill/>
        </p:spPr>
        <p:txBody>
          <a:bodyPr wrap="square" rtlCol="0">
            <a:spAutoFit/>
          </a:bodyPr>
          <a:lstStyle/>
          <a:p>
            <a:pPr marL="0" marR="0" lvl="0" indent="457189" algn="l"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Times New Roman" panose="02020603050405020304" pitchFamily="18" charset="0"/>
              </a:rPr>
              <a:t>     Focus Groups &amp; Surveys to inform IF</a:t>
            </a:r>
          </a:p>
        </p:txBody>
      </p:sp>
      <p:sp>
        <p:nvSpPr>
          <p:cNvPr id="9" name="TextBox 8"/>
          <p:cNvSpPr txBox="1"/>
          <p:nvPr/>
        </p:nvSpPr>
        <p:spPr>
          <a:xfrm>
            <a:off x="-57804" y="5359756"/>
            <a:ext cx="6013356" cy="424732"/>
          </a:xfrm>
          <a:prstGeom prst="rect">
            <a:avLst/>
          </a:prstGeom>
          <a:noFill/>
        </p:spPr>
        <p:txBody>
          <a:bodyPr wrap="square" rtlCol="0">
            <a:spAutoFit/>
          </a:bodyPr>
          <a:lstStyle/>
          <a:p>
            <a:pPr marL="0" marR="0" lvl="0" indent="457189" algn="l"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eorgia" panose="02040502050405020303" pitchFamily="18" charset="0"/>
                <a:ea typeface="Calibri" panose="020F0502020204030204" pitchFamily="34" charset="0"/>
                <a:cs typeface="Times New Roman" panose="02020603050405020304" pitchFamily="18" charset="0"/>
              </a:rPr>
              <a:t>Patient Observational Cohorts </a:t>
            </a:r>
            <a:r>
              <a:rPr kumimoji="0" lang="en-US" sz="2400" b="1" i="0" u="none" strike="noStrike" kern="1200" cap="none" spc="0" normalizeH="0" baseline="0" noProof="0" dirty="0">
                <a:ln>
                  <a:noFill/>
                </a:ln>
                <a:solidFill>
                  <a:srgbClr val="C00000"/>
                </a:solidFill>
                <a:effectLst/>
                <a:uLnTx/>
                <a:uFillTx/>
                <a:latin typeface="Arial"/>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47F998C3-EE85-47B4-8B91-56DB119A6F40}"/>
              </a:ext>
            </a:extLst>
          </p:cNvPr>
          <p:cNvSpPr txBox="1"/>
          <p:nvPr/>
        </p:nvSpPr>
        <p:spPr>
          <a:xfrm>
            <a:off x="1368230" y="5972102"/>
            <a:ext cx="8317456" cy="1132618"/>
          </a:xfrm>
          <a:prstGeom prst="rect">
            <a:avLst/>
          </a:prstGeom>
          <a:noFill/>
        </p:spPr>
        <p:txBody>
          <a:bodyPr wrap="square" rtlCol="0">
            <a:spAutoFit/>
          </a:bodyPr>
          <a:lstStyle/>
          <a:p>
            <a:pPr marL="342891" marR="0" lvl="1" indent="-342891" algn="l" defTabSz="914400" rtl="0" eaLnBrk="0" fontAlgn="base" latinLnBrk="0" hangingPunct="0">
              <a:lnSpc>
                <a:spcPct val="90000"/>
              </a:lnSpc>
              <a:spcBef>
                <a:spcPts val="0"/>
              </a:spcBef>
              <a:spcAft>
                <a:spcPts val="1200"/>
              </a:spcAft>
              <a:buClrTx/>
              <a:buSzPct val="100000"/>
              <a:buFont typeface="Arial" panose="020B0604020202020204" pitchFamily="34" charset="0"/>
              <a:buChar char="•"/>
              <a:tabLst>
                <a:tab pos="457189" algn="l"/>
              </a:tabLst>
              <a:defRPr/>
            </a:pPr>
            <a:r>
              <a:rPr kumimoji="0" lang="en-US" sz="22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Times New Roman" panose="02020603050405020304" pitchFamily="18" charset="0"/>
              </a:rPr>
              <a:t>756 of a planned 960 ED patients with moderate to severe OUD were enrolled – Baseline and Post IF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1FAD0B48-8D57-47FA-9879-16EC1147156C}"/>
              </a:ext>
            </a:extLst>
          </p:cNvPr>
          <p:cNvSpPr txBox="1"/>
          <p:nvPr/>
        </p:nvSpPr>
        <p:spPr>
          <a:xfrm>
            <a:off x="1368230" y="4912872"/>
            <a:ext cx="6096000" cy="369332"/>
          </a:xfrm>
          <a:prstGeom prst="rect">
            <a:avLst/>
          </a:prstGeom>
          <a:noFill/>
        </p:spPr>
        <p:txBody>
          <a:bodyPr wrap="square">
            <a:spAutoFit/>
          </a:bodyPr>
          <a:lstStyle/>
          <a:p>
            <a:pPr marL="342900" marR="0" lvl="1" indent="-342900" algn="l" defTabSz="457200" rtl="0" eaLnBrk="1" fontAlgn="auto" latinLnBrk="0" hangingPunct="1">
              <a:lnSpc>
                <a:spcPct val="90000"/>
              </a:lnSpc>
              <a:spcBef>
                <a:spcPts val="0"/>
              </a:spcBef>
              <a:spcAft>
                <a:spcPts val="1200"/>
              </a:spcAft>
              <a:buClrTx/>
              <a:buSzPct val="100000"/>
              <a:buFont typeface="Arial" panose="020B0604020202020204" pitchFamily="34" charset="0"/>
              <a:buChar char="•"/>
              <a:tabLst>
                <a:tab pos="457189" algn="l"/>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Times New Roman" panose="02020603050405020304" pitchFamily="18" charset="0"/>
              </a:rPr>
              <a:t>X waiver training </a:t>
            </a:r>
          </a:p>
        </p:txBody>
      </p:sp>
      <p:sp>
        <p:nvSpPr>
          <p:cNvPr id="12" name="TextBox 11">
            <a:extLst>
              <a:ext uri="{FF2B5EF4-FFF2-40B4-BE49-F238E27FC236}">
                <a16:creationId xmlns:a16="http://schemas.microsoft.com/office/drawing/2014/main" id="{E9C0F136-B462-484F-A6C1-E473CFC6768C}"/>
              </a:ext>
            </a:extLst>
          </p:cNvPr>
          <p:cNvSpPr txBox="1"/>
          <p:nvPr/>
        </p:nvSpPr>
        <p:spPr>
          <a:xfrm>
            <a:off x="1368230" y="3552883"/>
            <a:ext cx="6096000" cy="800219"/>
          </a:xfrm>
          <a:prstGeom prst="rect">
            <a:avLst/>
          </a:prstGeom>
          <a:noFill/>
        </p:spPr>
        <p:txBody>
          <a:bodyPr wrap="square">
            <a:spAutoFit/>
          </a:bodyPr>
          <a:lstStyle/>
          <a:p>
            <a:pPr marL="342900" marR="0" lvl="1" indent="-342900" algn="l" defTabSz="457200" rtl="0" eaLnBrk="1" fontAlgn="auto" latinLnBrk="0" hangingPunct="1">
              <a:lnSpc>
                <a:spcPct val="90000"/>
              </a:lnSpc>
              <a:spcBef>
                <a:spcPts val="0"/>
              </a:spcBef>
              <a:spcAft>
                <a:spcPts val="1200"/>
              </a:spcAft>
              <a:buClrTx/>
              <a:buSzPct val="100000"/>
              <a:buFont typeface="Arial" panose="020B0604020202020204" pitchFamily="34" charset="0"/>
              <a:buChar char="•"/>
              <a:tabLst>
                <a:tab pos="457189" algn="l"/>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Times New Roman" panose="02020603050405020304" pitchFamily="18" charset="0"/>
              </a:rPr>
              <a:t>Buprenorphine (administration/prescribed)</a:t>
            </a:r>
          </a:p>
          <a:p>
            <a:pPr marL="342900" marR="0" lvl="1" indent="-342900" algn="l" defTabSz="457200" rtl="0" eaLnBrk="1" fontAlgn="auto" latinLnBrk="0" hangingPunct="1">
              <a:lnSpc>
                <a:spcPct val="90000"/>
              </a:lnSpc>
              <a:spcBef>
                <a:spcPts val="0"/>
              </a:spcBef>
              <a:spcAft>
                <a:spcPts val="1200"/>
              </a:spcAft>
              <a:buClrTx/>
              <a:buSzPct val="100000"/>
              <a:buFont typeface="Arial" panose="020B0604020202020204" pitchFamily="34" charset="0"/>
              <a:buChar char="•"/>
              <a:tabLst>
                <a:tab pos="457189" algn="l"/>
              </a:tabLst>
              <a:defRPr/>
            </a:pPr>
            <a:r>
              <a:rPr lang="en-US" sz="2000" dirty="0">
                <a:solidFill>
                  <a:prstClr val="black"/>
                </a:solidFill>
                <a:latin typeface="Georgia" panose="02040502050405020303" pitchFamily="18" charset="0"/>
                <a:ea typeface="Calibri" panose="020F0502020204030204" pitchFamily="34" charset="0"/>
                <a:cs typeface="Times New Roman" panose="02020603050405020304" pitchFamily="18" charset="0"/>
              </a:rPr>
              <a:t>Naloxone (dispensed/prescribed)</a:t>
            </a:r>
            <a:endPar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Times New Roman" panose="02020603050405020304" pitchFamily="18" charset="0"/>
            </a:endParaRPr>
          </a:p>
        </p:txBody>
      </p:sp>
      <p:pic>
        <p:nvPicPr>
          <p:cNvPr id="14" name="Graphic 13" descr="Group of people with solid fill">
            <a:extLst>
              <a:ext uri="{FF2B5EF4-FFF2-40B4-BE49-F238E27FC236}">
                <a16:creationId xmlns:a16="http://schemas.microsoft.com/office/drawing/2014/main" id="{1ED79650-42E5-4118-A2A8-F233377A57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7051" y="2018371"/>
            <a:ext cx="3723105" cy="3648230"/>
          </a:xfrm>
          <a:prstGeom prst="rect">
            <a:avLst/>
          </a:prstGeom>
        </p:spPr>
      </p:pic>
      <p:sp>
        <p:nvSpPr>
          <p:cNvPr id="15" name="TextBox 14">
            <a:extLst>
              <a:ext uri="{FF2B5EF4-FFF2-40B4-BE49-F238E27FC236}">
                <a16:creationId xmlns:a16="http://schemas.microsoft.com/office/drawing/2014/main" id="{128908E5-F383-48CD-99A6-80CE0EFFBBEE}"/>
              </a:ext>
            </a:extLst>
          </p:cNvPr>
          <p:cNvSpPr txBox="1"/>
          <p:nvPr/>
        </p:nvSpPr>
        <p:spPr>
          <a:xfrm>
            <a:off x="1139311" y="3011708"/>
            <a:ext cx="6096000" cy="424732"/>
          </a:xfrm>
          <a:prstGeom prst="rect">
            <a:avLst/>
          </a:prstGeom>
          <a:noFill/>
        </p:spPr>
        <p:txBody>
          <a:bodyPr wrap="square">
            <a:spAutoFit/>
          </a:bodyPr>
          <a:lstStyle/>
          <a:p>
            <a:pPr marL="0" marR="0" lvl="1" indent="0" algn="l" defTabSz="457200" rtl="0" eaLnBrk="1" fontAlgn="auto" latinLnBrk="0" hangingPunct="1">
              <a:lnSpc>
                <a:spcPct val="90000"/>
              </a:lnSpc>
              <a:spcBef>
                <a:spcPts val="0"/>
              </a:spcBef>
              <a:spcAft>
                <a:spcPts val="1200"/>
              </a:spcAft>
              <a:buClrTx/>
              <a:buSzPct val="100000"/>
              <a:buFontTx/>
              <a:buNone/>
              <a:tabLst>
                <a:tab pos="457189" algn="l"/>
              </a:tabLst>
              <a:defRPr/>
            </a:pPr>
            <a:r>
              <a:rPr kumimoji="0" lang="en-US" sz="2400" b="1"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Times New Roman" panose="02020603050405020304" pitchFamily="18" charset="0"/>
              </a:rPr>
              <a:t>EHR Data</a:t>
            </a:r>
          </a:p>
        </p:txBody>
      </p:sp>
      <p:sp>
        <p:nvSpPr>
          <p:cNvPr id="17" name="TextBox 16">
            <a:extLst>
              <a:ext uri="{FF2B5EF4-FFF2-40B4-BE49-F238E27FC236}">
                <a16:creationId xmlns:a16="http://schemas.microsoft.com/office/drawing/2014/main" id="{D747A7FF-6A55-47AF-B6FB-81F909916F89}"/>
              </a:ext>
            </a:extLst>
          </p:cNvPr>
          <p:cNvSpPr txBox="1"/>
          <p:nvPr/>
        </p:nvSpPr>
        <p:spPr>
          <a:xfrm>
            <a:off x="-99126" y="574011"/>
            <a:ext cx="6096000" cy="480131"/>
          </a:xfrm>
          <a:prstGeom prst="rect">
            <a:avLst/>
          </a:prstGeom>
          <a:noFill/>
        </p:spPr>
        <p:txBody>
          <a:bodyPr wrap="square">
            <a:spAutoFit/>
          </a:bodyPr>
          <a:lstStyle/>
          <a:p>
            <a:pPr marL="0" marR="0" lvl="0" indent="457189" algn="l"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eorgia" panose="02040502050405020303" pitchFamily="18" charset="0"/>
                <a:ea typeface="Calibri" panose="020F0502020204030204" pitchFamily="34" charset="0"/>
                <a:cs typeface="Times New Roman" panose="02020603050405020304" pitchFamily="18" charset="0"/>
              </a:rPr>
              <a:t>Clinicians </a:t>
            </a:r>
          </a:p>
        </p:txBody>
      </p:sp>
      <p:sp>
        <p:nvSpPr>
          <p:cNvPr id="4" name="TextBox 3">
            <a:extLst>
              <a:ext uri="{FF2B5EF4-FFF2-40B4-BE49-F238E27FC236}">
                <a16:creationId xmlns:a16="http://schemas.microsoft.com/office/drawing/2014/main" id="{0FFFFF13-9022-424A-BD83-CB3AC1DA6B5D}"/>
              </a:ext>
            </a:extLst>
          </p:cNvPr>
          <p:cNvSpPr txBox="1"/>
          <p:nvPr/>
        </p:nvSpPr>
        <p:spPr>
          <a:xfrm>
            <a:off x="1139311" y="4451207"/>
            <a:ext cx="31873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Training</a:t>
            </a:r>
          </a:p>
        </p:txBody>
      </p:sp>
    </p:spTree>
    <p:extLst>
      <p:ext uri="{BB962C8B-B14F-4D97-AF65-F5344CB8AC3E}">
        <p14:creationId xmlns:p14="http://schemas.microsoft.com/office/powerpoint/2010/main" val="3998982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72BAF7-B87F-4C08-B4FD-6BBE16714184}"/>
              </a:ext>
            </a:extLst>
          </p:cNvPr>
          <p:cNvSpPr>
            <a:spLocks noGrp="1"/>
          </p:cNvSpPr>
          <p:nvPr>
            <p:ph type="title"/>
          </p:nvPr>
        </p:nvSpPr>
        <p:spPr>
          <a:xfrm>
            <a:off x="928291" y="163313"/>
            <a:ext cx="4766331" cy="1454051"/>
          </a:xfrm>
        </p:spPr>
        <p:txBody>
          <a:bodyPr>
            <a:normAutofit/>
          </a:bodyPr>
          <a:lstStyle/>
          <a:p>
            <a:pPr>
              <a:lnSpc>
                <a:spcPct val="90000"/>
              </a:lnSpc>
            </a:pPr>
            <a:r>
              <a:rPr lang="en-US" sz="3100" dirty="0">
                <a:latin typeface="Georgia" panose="02040502050405020303" pitchFamily="18" charset="0"/>
              </a:rPr>
              <a:t>Implementation Facilitation Activities</a:t>
            </a:r>
            <a:br>
              <a:rPr lang="en-US" sz="3100" dirty="0">
                <a:latin typeface="Georgia" panose="02040502050405020303" pitchFamily="18" charset="0"/>
              </a:rPr>
            </a:br>
            <a:endParaRPr lang="en-US" sz="3100" dirty="0">
              <a:latin typeface="Georgia" panose="02040502050405020303" pitchFamily="18" charset="0"/>
            </a:endParaRPr>
          </a:p>
        </p:txBody>
      </p:sp>
      <p:sp>
        <p:nvSpPr>
          <p:cNvPr id="3" name="Content Placeholder 2">
            <a:extLst>
              <a:ext uri="{FF2B5EF4-FFF2-40B4-BE49-F238E27FC236}">
                <a16:creationId xmlns:a16="http://schemas.microsoft.com/office/drawing/2014/main" id="{842780F8-9CD5-4F54-84F5-FFA966B55AF7}"/>
              </a:ext>
            </a:extLst>
          </p:cNvPr>
          <p:cNvSpPr>
            <a:spLocks noGrp="1"/>
          </p:cNvSpPr>
          <p:nvPr>
            <p:ph idx="1"/>
          </p:nvPr>
        </p:nvSpPr>
        <p:spPr>
          <a:xfrm>
            <a:off x="804673" y="1617363"/>
            <a:ext cx="7877315" cy="4157796"/>
          </a:xfrm>
        </p:spPr>
        <p:txBody>
          <a:bodyPr anchor="t">
            <a:normAutofit/>
          </a:bodyPr>
          <a:lstStyle/>
          <a:p>
            <a:pPr eaLnBrk="1" fontAlgn="ctr" hangingPunct="1">
              <a:lnSpc>
                <a:spcPct val="90000"/>
              </a:lnSpc>
              <a:buClr>
                <a:srgbClr val="00B050"/>
              </a:buClr>
              <a:buSzPct val="114000"/>
              <a:buFont typeface="Wingdings" panose="05000000000000000000" pitchFamily="2" charset="2"/>
              <a:buChar char="ü"/>
            </a:pPr>
            <a:r>
              <a:rPr lang="en-US" sz="2400" b="1" dirty="0">
                <a:solidFill>
                  <a:schemeClr val="tx2"/>
                </a:solidFill>
                <a:latin typeface="Georgia" panose="02040502050405020303" pitchFamily="18" charset="0"/>
              </a:rPr>
              <a:t>External Facilitators</a:t>
            </a:r>
            <a:endParaRPr lang="en-US" sz="2400" dirty="0">
              <a:solidFill>
                <a:schemeClr val="tx2"/>
              </a:solidFill>
              <a:latin typeface="Georgia" panose="02040502050405020303" pitchFamily="18" charset="0"/>
            </a:endParaRPr>
          </a:p>
          <a:p>
            <a:pPr eaLnBrk="1" fontAlgn="ctr" hangingPunct="1">
              <a:lnSpc>
                <a:spcPct val="90000"/>
              </a:lnSpc>
              <a:buClr>
                <a:srgbClr val="00B050"/>
              </a:buClr>
              <a:buSzPct val="114000"/>
              <a:buFont typeface="Wingdings" panose="05000000000000000000" pitchFamily="2" charset="2"/>
              <a:buChar char="ü"/>
            </a:pPr>
            <a:r>
              <a:rPr lang="en-US" sz="2400" b="1" dirty="0">
                <a:solidFill>
                  <a:schemeClr val="tx2"/>
                </a:solidFill>
                <a:latin typeface="Georgia" panose="02040502050405020303" pitchFamily="18" charset="0"/>
              </a:rPr>
              <a:t>Formative Evaluation</a:t>
            </a:r>
            <a:endParaRPr lang="en-US" sz="2400" dirty="0">
              <a:solidFill>
                <a:schemeClr val="tx2"/>
              </a:solidFill>
              <a:latin typeface="Georgia" panose="02040502050405020303" pitchFamily="18" charset="0"/>
            </a:endParaRPr>
          </a:p>
          <a:p>
            <a:pPr eaLnBrk="1" fontAlgn="ctr" hangingPunct="1">
              <a:lnSpc>
                <a:spcPct val="90000"/>
              </a:lnSpc>
              <a:buClr>
                <a:srgbClr val="00B050"/>
              </a:buClr>
              <a:buSzPct val="114000"/>
              <a:buFont typeface="Wingdings" panose="05000000000000000000" pitchFamily="2" charset="2"/>
              <a:buChar char="ü"/>
            </a:pPr>
            <a:r>
              <a:rPr lang="en-US" sz="2400" b="1" dirty="0">
                <a:solidFill>
                  <a:schemeClr val="tx2"/>
                </a:solidFill>
                <a:latin typeface="Georgia" panose="02040502050405020303" pitchFamily="18" charset="0"/>
              </a:rPr>
              <a:t>Local Champions</a:t>
            </a:r>
            <a:endParaRPr lang="en-US" sz="2400" dirty="0">
              <a:solidFill>
                <a:schemeClr val="tx2"/>
              </a:solidFill>
              <a:latin typeface="Georgia" panose="02040502050405020303" pitchFamily="18" charset="0"/>
            </a:endParaRPr>
          </a:p>
          <a:p>
            <a:pPr eaLnBrk="1" fontAlgn="ctr" hangingPunct="1">
              <a:lnSpc>
                <a:spcPct val="90000"/>
              </a:lnSpc>
              <a:buClr>
                <a:srgbClr val="00B050"/>
              </a:buClr>
              <a:buSzPct val="114000"/>
              <a:buFont typeface="Wingdings" panose="05000000000000000000" pitchFamily="2" charset="2"/>
              <a:buChar char="ü"/>
            </a:pPr>
            <a:r>
              <a:rPr lang="en-US" sz="2400" b="1" dirty="0">
                <a:solidFill>
                  <a:schemeClr val="tx2"/>
                </a:solidFill>
                <a:latin typeface="Georgia" panose="02040502050405020303" pitchFamily="18" charset="0"/>
              </a:rPr>
              <a:t>Stakeholder Engagement</a:t>
            </a:r>
            <a:endParaRPr lang="en-US" sz="2400" dirty="0">
              <a:solidFill>
                <a:schemeClr val="tx2"/>
              </a:solidFill>
              <a:latin typeface="Georgia" panose="02040502050405020303" pitchFamily="18" charset="0"/>
            </a:endParaRPr>
          </a:p>
          <a:p>
            <a:pPr eaLnBrk="1" fontAlgn="ctr" hangingPunct="1">
              <a:lnSpc>
                <a:spcPct val="90000"/>
              </a:lnSpc>
              <a:buClr>
                <a:srgbClr val="00B050"/>
              </a:buClr>
              <a:buSzPct val="114000"/>
              <a:buFont typeface="Wingdings" panose="05000000000000000000" pitchFamily="2" charset="2"/>
              <a:buChar char="ü"/>
            </a:pPr>
            <a:r>
              <a:rPr lang="en-US" sz="2400" b="1" dirty="0">
                <a:solidFill>
                  <a:schemeClr val="tx2"/>
                </a:solidFill>
                <a:latin typeface="Georgia" panose="02040502050405020303" pitchFamily="18" charset="0"/>
              </a:rPr>
              <a:t>Tailor Program to Site</a:t>
            </a:r>
            <a:endParaRPr lang="en-US" sz="2400" dirty="0">
              <a:solidFill>
                <a:schemeClr val="tx2"/>
              </a:solidFill>
              <a:latin typeface="Georgia" panose="02040502050405020303" pitchFamily="18" charset="0"/>
            </a:endParaRPr>
          </a:p>
          <a:p>
            <a:pPr eaLnBrk="1" fontAlgn="ctr" hangingPunct="1">
              <a:lnSpc>
                <a:spcPct val="90000"/>
              </a:lnSpc>
              <a:buClr>
                <a:srgbClr val="00B050"/>
              </a:buClr>
              <a:buSzPct val="114000"/>
              <a:buFont typeface="Wingdings" panose="05000000000000000000" pitchFamily="2" charset="2"/>
              <a:buChar char="ü"/>
            </a:pPr>
            <a:r>
              <a:rPr lang="en-US" sz="2400" b="1" dirty="0">
                <a:solidFill>
                  <a:schemeClr val="tx2"/>
                </a:solidFill>
                <a:latin typeface="Georgia" panose="02040502050405020303" pitchFamily="18" charset="0"/>
              </a:rPr>
              <a:t>Provider Education &amp; Academic Detailing </a:t>
            </a:r>
            <a:endParaRPr lang="en-US" sz="2400" dirty="0">
              <a:solidFill>
                <a:schemeClr val="tx2"/>
              </a:solidFill>
              <a:latin typeface="Georgia" panose="02040502050405020303" pitchFamily="18" charset="0"/>
            </a:endParaRPr>
          </a:p>
          <a:p>
            <a:pPr eaLnBrk="1" fontAlgn="ctr" hangingPunct="1">
              <a:lnSpc>
                <a:spcPct val="90000"/>
              </a:lnSpc>
              <a:buClr>
                <a:srgbClr val="00B050"/>
              </a:buClr>
              <a:buSzPct val="114000"/>
              <a:buFont typeface="Wingdings" panose="05000000000000000000" pitchFamily="2" charset="2"/>
              <a:buChar char="ü"/>
            </a:pPr>
            <a:r>
              <a:rPr lang="en-US" sz="2400" b="1" dirty="0">
                <a:solidFill>
                  <a:schemeClr val="tx2"/>
                </a:solidFill>
                <a:latin typeface="Georgia" panose="02040502050405020303" pitchFamily="18" charset="0"/>
              </a:rPr>
              <a:t>Performance Monitoring and Feedback</a:t>
            </a:r>
            <a:endParaRPr lang="en-US" sz="2400" dirty="0">
              <a:solidFill>
                <a:schemeClr val="tx2"/>
              </a:solidFill>
              <a:latin typeface="Georgia" panose="02040502050405020303" pitchFamily="18" charset="0"/>
            </a:endParaRPr>
          </a:p>
          <a:p>
            <a:pPr eaLnBrk="1" fontAlgn="ctr" hangingPunct="1">
              <a:lnSpc>
                <a:spcPct val="90000"/>
              </a:lnSpc>
              <a:buClr>
                <a:srgbClr val="00B050"/>
              </a:buClr>
              <a:buSzPct val="114000"/>
              <a:buFont typeface="Wingdings" panose="05000000000000000000" pitchFamily="2" charset="2"/>
              <a:buChar char="ü"/>
            </a:pPr>
            <a:r>
              <a:rPr lang="en-US" sz="2400" b="1" dirty="0">
                <a:solidFill>
                  <a:schemeClr val="tx2"/>
                </a:solidFill>
                <a:latin typeface="Georgia" panose="02040502050405020303" pitchFamily="18" charset="0"/>
              </a:rPr>
              <a:t>Learning collaborative</a:t>
            </a:r>
            <a:endParaRPr lang="en-US" sz="2400" dirty="0">
              <a:solidFill>
                <a:schemeClr val="tx2"/>
              </a:solidFill>
              <a:latin typeface="Georgia" panose="02040502050405020303" pitchFamily="18" charset="0"/>
            </a:endParaRPr>
          </a:p>
          <a:p>
            <a:pPr eaLnBrk="1" fontAlgn="ctr" hangingPunct="1">
              <a:lnSpc>
                <a:spcPct val="90000"/>
              </a:lnSpc>
              <a:buClr>
                <a:srgbClr val="00B050"/>
              </a:buClr>
              <a:buSzPct val="114000"/>
              <a:buFont typeface="Wingdings" panose="05000000000000000000" pitchFamily="2" charset="2"/>
              <a:buChar char="ü"/>
            </a:pPr>
            <a:r>
              <a:rPr lang="en-US" sz="2400" b="1" dirty="0">
                <a:solidFill>
                  <a:schemeClr val="tx2"/>
                </a:solidFill>
                <a:latin typeface="Georgia" panose="02040502050405020303" pitchFamily="18" charset="0"/>
              </a:rPr>
              <a:t>Problem-solving</a:t>
            </a:r>
            <a:endParaRPr lang="en-US" sz="2400" dirty="0">
              <a:solidFill>
                <a:schemeClr val="tx2"/>
              </a:solidFill>
              <a:latin typeface="Georgia" panose="02040502050405020303" pitchFamily="18" charset="0"/>
            </a:endParaRPr>
          </a:p>
          <a:p>
            <a:pPr eaLnBrk="1" fontAlgn="ctr" hangingPunct="1">
              <a:lnSpc>
                <a:spcPct val="90000"/>
              </a:lnSpc>
              <a:buClr>
                <a:srgbClr val="00B050"/>
              </a:buClr>
              <a:buSzPct val="114000"/>
              <a:buFont typeface="Wingdings" panose="05000000000000000000" pitchFamily="2" charset="2"/>
              <a:buChar char="ü"/>
            </a:pPr>
            <a:r>
              <a:rPr lang="en-US" sz="2400" b="1" dirty="0">
                <a:solidFill>
                  <a:schemeClr val="tx2"/>
                </a:solidFill>
                <a:latin typeface="Georgia" panose="02040502050405020303" pitchFamily="18" charset="0"/>
              </a:rPr>
              <a:t>Program Marketing</a:t>
            </a:r>
            <a:endParaRPr lang="en-US" sz="2400" dirty="0">
              <a:solidFill>
                <a:schemeClr val="tx2"/>
              </a:solidFill>
              <a:latin typeface="Georgia" panose="02040502050405020303" pitchFamily="18" charset="0"/>
            </a:endParaRPr>
          </a:p>
          <a:p>
            <a:pPr>
              <a:lnSpc>
                <a:spcPct val="90000"/>
              </a:lnSpc>
            </a:pPr>
            <a:endParaRPr lang="en-US" sz="1500" dirty="0">
              <a:solidFill>
                <a:schemeClr val="tx2"/>
              </a:solidFill>
            </a:endParaRP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1" y="-16715"/>
            <a:ext cx="6373761" cy="6874715"/>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descr="Checklist outline">
            <a:extLst>
              <a:ext uri="{FF2B5EF4-FFF2-40B4-BE49-F238E27FC236}">
                <a16:creationId xmlns:a16="http://schemas.microsoft.com/office/drawing/2014/main" id="{A145F610-ED9C-40D0-B79D-1884764D84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8392" y="1819656"/>
            <a:ext cx="4142232" cy="4142232"/>
          </a:xfrm>
          <a:prstGeom prst="rect">
            <a:avLst/>
          </a:prstGeom>
        </p:spPr>
      </p:pic>
    </p:spTree>
    <p:extLst>
      <p:ext uri="{BB962C8B-B14F-4D97-AF65-F5344CB8AC3E}">
        <p14:creationId xmlns:p14="http://schemas.microsoft.com/office/powerpoint/2010/main" val="1271387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D744-BE81-4F73-806A-BD5B32065263}"/>
              </a:ext>
            </a:extLst>
          </p:cNvPr>
          <p:cNvSpPr>
            <a:spLocks noGrp="1"/>
          </p:cNvSpPr>
          <p:nvPr>
            <p:ph type="title"/>
          </p:nvPr>
        </p:nvSpPr>
        <p:spPr/>
        <p:txBody>
          <a:bodyPr/>
          <a:lstStyle/>
          <a:p>
            <a:r>
              <a:rPr lang="en-US" b="1" dirty="0">
                <a:solidFill>
                  <a:srgbClr val="2D129F"/>
                </a:solidFill>
                <a:latin typeface="Georgia" panose="02040502050405020303" pitchFamily="18" charset="0"/>
                <a:cs typeface="Arial" panose="020B0604020202020204" pitchFamily="34" charset="0"/>
              </a:rPr>
              <a:t>Timeline and Overview of Events</a:t>
            </a:r>
          </a:p>
        </p:txBody>
      </p:sp>
      <p:pic>
        <p:nvPicPr>
          <p:cNvPr id="5" name="Picture 4" descr="Timeline&#10;&#10;Description automatically generated">
            <a:extLst>
              <a:ext uri="{FF2B5EF4-FFF2-40B4-BE49-F238E27FC236}">
                <a16:creationId xmlns:a16="http://schemas.microsoft.com/office/drawing/2014/main" id="{8EE486B1-005C-420A-B1AF-6A020FE0D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70" y="1547550"/>
            <a:ext cx="11526859" cy="3762900"/>
          </a:xfrm>
          <a:prstGeom prst="rect">
            <a:avLst/>
          </a:prstGeom>
        </p:spPr>
      </p:pic>
    </p:spTree>
    <p:extLst>
      <p:ext uri="{BB962C8B-B14F-4D97-AF65-F5344CB8AC3E}">
        <p14:creationId xmlns:p14="http://schemas.microsoft.com/office/powerpoint/2010/main" val="3715052595"/>
      </p:ext>
    </p:extLst>
  </p:cSld>
  <p:clrMapOvr>
    <a:masterClrMapping/>
  </p:clrMapOvr>
</p:sld>
</file>

<file path=ppt/theme/theme1.xml><?xml version="1.0" encoding="utf-8"?>
<a:theme xmlns:a="http://schemas.openxmlformats.org/drawingml/2006/main" name="2_Office Theme">
  <a:themeElements>
    <a:clrScheme name="Custom 1">
      <a:dk1>
        <a:sysClr val="windowText" lastClr="000000"/>
      </a:dk1>
      <a:lt1>
        <a:sysClr val="window" lastClr="FFFFFF"/>
      </a:lt1>
      <a:dk2>
        <a:srgbClr val="212745"/>
      </a:dk2>
      <a:lt2>
        <a:srgbClr val="B4DCFA"/>
      </a:lt2>
      <a:accent1>
        <a:srgbClr val="31479F"/>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69288</TotalTime>
  <Words>1160</Words>
  <Application>Microsoft Office PowerPoint</Application>
  <PresentationFormat>Widescreen</PresentationFormat>
  <Paragraphs>250</Paragraphs>
  <Slides>19</Slides>
  <Notes>15</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19</vt:i4>
      </vt:variant>
    </vt:vector>
  </HeadingPairs>
  <TitlesOfParts>
    <vt:vector size="33" baseType="lpstr">
      <vt:lpstr>Arial</vt:lpstr>
      <vt:lpstr>Calibri</vt:lpstr>
      <vt:lpstr>Calibri Light</vt:lpstr>
      <vt:lpstr>Franklin Gothic Medium</vt:lpstr>
      <vt:lpstr>Georgia</vt:lpstr>
      <vt:lpstr>Segoe UI Black</vt:lpstr>
      <vt:lpstr>Wingdings</vt:lpstr>
      <vt:lpstr>YaleNew</vt:lpstr>
      <vt:lpstr>2_Office Theme</vt:lpstr>
      <vt:lpstr>Content Slides</vt:lpstr>
      <vt:lpstr>Office Theme</vt:lpstr>
      <vt:lpstr>Custom Design</vt:lpstr>
      <vt:lpstr>3_Office Theme</vt:lpstr>
      <vt:lpstr>2_Content Slides</vt:lpstr>
      <vt:lpstr>   Implementation of ED-Initiated Buprenorphine for Opioid Use Disorder   </vt:lpstr>
      <vt:lpstr>PowerPoint Presentation</vt:lpstr>
      <vt:lpstr>PowerPoint Presentation</vt:lpstr>
      <vt:lpstr>PowerPoint Presentation</vt:lpstr>
      <vt:lpstr>PowerPoint Presentation</vt:lpstr>
      <vt:lpstr>Specific Aims</vt:lpstr>
      <vt:lpstr>Methods: Population</vt:lpstr>
      <vt:lpstr>Implementation Facilitation Activities </vt:lpstr>
      <vt:lpstr>Timeline and Overview of Events</vt:lpstr>
      <vt:lpstr>Results: Implementation of ED-initiated Buprenorphine  </vt:lpstr>
      <vt:lpstr> Implementation Data</vt:lpstr>
      <vt:lpstr>PowerPoint Presentation</vt:lpstr>
      <vt:lpstr>Baseline Evaluation Period</vt:lpstr>
      <vt:lpstr>PowerPoint Presentation</vt:lpstr>
      <vt:lpstr>PowerPoint Presentation</vt:lpstr>
      <vt:lpstr>PowerPoint Presentation</vt:lpstr>
      <vt:lpstr>Comparison Analysis of Patients Receiving BUP versus  No BUP in Engagement in Treatment  </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CTN-0069 Implementation of  ED-Initiated Buprenorphine for  Opioid Use Disorder</dc:title>
  <dc:creator>Martel, Shara</dc:creator>
  <cp:lastModifiedBy>D'Onofrio, Gail</cp:lastModifiedBy>
  <cp:revision>322</cp:revision>
  <cp:lastPrinted>2022-11-04T15:43:27Z</cp:lastPrinted>
  <dcterms:created xsi:type="dcterms:W3CDTF">2018-01-17T16:52:09Z</dcterms:created>
  <dcterms:modified xsi:type="dcterms:W3CDTF">2022-11-08T03:28:16Z</dcterms:modified>
</cp:coreProperties>
</file>