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57" r:id="rId3"/>
    <p:sldId id="258" r:id="rId4"/>
    <p:sldId id="259" r:id="rId5"/>
    <p:sldId id="298" r:id="rId6"/>
    <p:sldId id="261" r:id="rId7"/>
    <p:sldId id="299" r:id="rId8"/>
    <p:sldId id="291" r:id="rId9"/>
    <p:sldId id="294" r:id="rId10"/>
    <p:sldId id="268" r:id="rId11"/>
    <p:sldId id="295" r:id="rId12"/>
    <p:sldId id="289" r:id="rId13"/>
    <p:sldId id="274" r:id="rId14"/>
    <p:sldId id="280" r:id="rId15"/>
    <p:sldId id="281" r:id="rId16"/>
    <p:sldId id="283" r:id="rId17"/>
    <p:sldId id="275" r:id="rId18"/>
    <p:sldId id="277" r:id="rId19"/>
    <p:sldId id="290" r:id="rId20"/>
  </p:sldIdLst>
  <p:sldSz cx="12192000" cy="6858000"/>
  <p:notesSz cx="6858000" cy="9144000"/>
  <p:embeddedFontLst>
    <p:embeddedFont>
      <p:font typeface="Arial Black" panose="020B0604020202020204" pitchFamily="34" charset="0"/>
      <p:regular r:id="rId22"/>
      <p:bold r:id="rId23"/>
    </p:embeddedFont>
    <p:embeddedFont>
      <p:font typeface="Calibri" panose="020F0502020204030204" pitchFamily="34" charset="0"/>
      <p:regular r:id="rId24"/>
      <p:bold r:id="rId25"/>
      <p:italic r:id="rId26"/>
      <p:boldItalic r:id="rId27"/>
    </p:embeddedFont>
    <p:embeddedFont>
      <p:font typeface="Helvetica Neue" panose="02000503000000020004"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8" roundtripDataSignature="AMtx7mix/0Ylkt+igy5fTYxzi9JP8IvPX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ina Dahlem" initials="" lastIdx="1" clrIdx="0"/>
  <p:cmAuthor id="1" name="Mary Dwan" initials="" lastIdx="4" clrIdx="1"/>
  <p:cmAuthor id="2" name="Dahlem, Gina" initials="DG" lastIdx="6" clrIdx="2">
    <p:extLst>
      <p:ext uri="{19B8F6BF-5375-455C-9EA6-DF929625EA0E}">
        <p15:presenceInfo xmlns:p15="http://schemas.microsoft.com/office/powerpoint/2012/main" userId="S::ginayi@umich.edu::368e96ce-52fb-40a2-9c53-c0c0744ec550" providerId="AD"/>
      </p:ext>
    </p:extLst>
  </p:cmAuthor>
  <p:cmAuthor id="3" name="Dwan, Mary" initials="DM" lastIdx="13" clrIdx="3">
    <p:extLst>
      <p:ext uri="{19B8F6BF-5375-455C-9EA6-DF929625EA0E}">
        <p15:presenceInfo xmlns:p15="http://schemas.microsoft.com/office/powerpoint/2012/main" userId="S::marydwan@umich.edu::9f29b188-09a5-4fe2-83bb-7ff7e64e58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E1803"/>
    <a:srgbClr val="E5EFF8"/>
    <a:srgbClr val="4262D8"/>
    <a:srgbClr val="3D71D8"/>
    <a:srgbClr val="3B6E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61D33C4-C495-4ED9-AF0F-08C8F90FBE0A}">
  <a:tblStyle styleId="{F61D33C4-C495-4ED9-AF0F-08C8F90FBE0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2383E8C-2290-44ED-8503-339A8CBB6F4B}"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77"/>
    <p:restoredTop sz="88300"/>
  </p:normalViewPr>
  <p:slideViewPr>
    <p:cSldViewPr snapToGrid="0">
      <p:cViewPr varScale="1">
        <p:scale>
          <a:sx n="97" d="100"/>
          <a:sy n="97" d="100"/>
        </p:scale>
        <p:origin x="1248" y="19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commentAuthors" Target="commentAuthors.xml"/><Relationship Id="rId21" Type="http://schemas.openxmlformats.org/officeDocument/2006/relationships/notesMaster" Target="notesMasters/notesMaster1.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8"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Users/marydwan/Library/Mobile%20Documents/com~apple~CloudDocs/Research%20Assistant/AMERSA%20Update%209-1-2022/AMERSA%20Data%20update%209-1-202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marydwan/Library/Mobile%20Documents/com~apple~CloudDocs/Research%20Assistant/AMERSA%20Update%209-1-2022/AMERSA%20Data%20update%209-1-202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marydwan/Library/Mobile%20Documents/com~apple~CloudDocs/Research%20Assistant/AMERSA%20Update%209-1-2022/AMERSA%20Data%20update%209-1-202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marydwan/Dropbox%20(University%20of%20Michigan)/AMERSA%20Presentation/AMERSA%20Data%20update%209-1-202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marydwan/Library/Mobile%20Documents/com~apple~CloudDocs/Research%20Assistant/AMERSA%20Update%209-1-2022/AMERSA%20Data%20update%209-1-202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marydwan/Library/Mobile%20Documents/com~apple~CloudDocs/Research%20Assistant/AMERSA%20Update%209-1-2022/AMERSA%20Data%20update%209-1-2022.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3" Type="http://schemas.openxmlformats.org/officeDocument/2006/relationships/oleObject" Target="file:////Users/marydwan/Library/Mobile%20Documents/com~apple~CloudDocs/Research%20Assistant/AMERSA%20Update%209-1-2022/AMERSA%20Data%20update%209-1-2022.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Users/marydwan/Library/Mobile%20Documents/com~apple~CloudDocs/Research%20Assistant/AMERSA%20Update%209-1-2022/AMERSA%20Data%20update%209-1-2022.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000" b="0" i="0" u="none" strike="noStrike" kern="1200" spc="0" baseline="0">
                <a:solidFill>
                  <a:schemeClr val="tx1"/>
                </a:solidFill>
                <a:latin typeface="+mn-lt"/>
                <a:ea typeface="+mn-ea"/>
                <a:cs typeface="+mn-cs"/>
              </a:defRPr>
            </a:pPr>
            <a:r>
              <a:rPr lang="en-US" sz="3000" dirty="0">
                <a:solidFill>
                  <a:schemeClr val="tx1"/>
                </a:solidFill>
              </a:rPr>
              <a:t>Reasons</a:t>
            </a:r>
            <a:r>
              <a:rPr lang="en-US" sz="3000" baseline="0" dirty="0">
                <a:solidFill>
                  <a:schemeClr val="tx1"/>
                </a:solidFill>
              </a:rPr>
              <a:t> ROOT was Unable to Engage</a:t>
            </a:r>
          </a:p>
        </c:rich>
      </c:tx>
      <c:layout>
        <c:manualLayout>
          <c:xMode val="edge"/>
          <c:yMode val="edge"/>
          <c:x val="2.5877193799778628E-2"/>
          <c:y val="9.9618844182949775E-3"/>
        </c:manualLayout>
      </c:layout>
      <c:overlay val="0"/>
      <c:spPr>
        <a:noFill/>
        <a:ln>
          <a:noFill/>
        </a:ln>
        <a:effectLst/>
      </c:spPr>
      <c:txPr>
        <a:bodyPr rot="0" spcFirstLastPara="1" vertOverflow="ellipsis" vert="horz" wrap="square" anchor="ctr" anchorCtr="1"/>
        <a:lstStyle/>
        <a:p>
          <a:pPr>
            <a:defRPr sz="30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'no engagement'!$K$49</c:f>
              <c:strCache>
                <c:ptCount val="1"/>
                <c:pt idx="0">
                  <c:v>Contacts Attempted (n=289)</c:v>
                </c:pt>
              </c:strCache>
            </c:strRef>
          </c:tx>
          <c:spPr>
            <a:solidFill>
              <a:schemeClr val="accent5">
                <a:lumMod val="75000"/>
              </a:schemeClr>
            </a:solidFill>
            <a:ln w="9525">
              <a:solidFill>
                <a:schemeClr val="tx1"/>
              </a:solidFill>
            </a:ln>
            <a:effectLst/>
          </c:spPr>
          <c:invertIfNegative val="0"/>
          <c:dLbls>
            <c:dLbl>
              <c:idx val="0"/>
              <c:tx>
                <c:rich>
                  <a:bodyPr/>
                  <a:lstStyle/>
                  <a:p>
                    <a:fld id="{B2BCC0E2-8064-D144-ACC7-F17DC4D642D3}" type="VALUE">
                      <a:rPr lang="en-US" smtClean="0"/>
                      <a:pPr/>
                      <a:t>[VALUE]</a:t>
                    </a:fld>
                    <a:r>
                      <a:rPr lang="en-US"/>
                      <a:t>(130)</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742-F440-B682-CC9E17D989E6}"/>
                </c:ext>
              </c:extLst>
            </c:dLbl>
            <c:dLbl>
              <c:idx val="1"/>
              <c:tx>
                <c:rich>
                  <a:bodyPr/>
                  <a:lstStyle/>
                  <a:p>
                    <a:fld id="{DAEE565A-73FC-EE41-BEBB-C6A0E6643DC4}" type="VALUE">
                      <a:rPr lang="en-US" smtClean="0"/>
                      <a:pPr/>
                      <a:t>[VALUE]</a:t>
                    </a:fld>
                    <a:r>
                      <a:rPr lang="en-US"/>
                      <a:t>(94)</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742-F440-B682-CC9E17D989E6}"/>
                </c:ext>
              </c:extLst>
            </c:dLbl>
            <c:dLbl>
              <c:idx val="2"/>
              <c:tx>
                <c:rich>
                  <a:bodyPr/>
                  <a:lstStyle/>
                  <a:p>
                    <a:fld id="{06B10322-2B97-0A42-9455-5E532BE48204}" type="VALUE">
                      <a:rPr lang="en-US" smtClean="0"/>
                      <a:pPr/>
                      <a:t>[VALUE]</a:t>
                    </a:fld>
                    <a:r>
                      <a:rPr lang="en-US"/>
                      <a:t>(33)</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742-F440-B682-CC9E17D989E6}"/>
                </c:ext>
              </c:extLst>
            </c:dLbl>
            <c:dLbl>
              <c:idx val="3"/>
              <c:tx>
                <c:rich>
                  <a:bodyPr/>
                  <a:lstStyle/>
                  <a:p>
                    <a:fld id="{F33F70B5-C775-F141-BD71-AAF4EDC353C3}" type="VALUE">
                      <a:rPr lang="en-US" smtClean="0"/>
                      <a:pPr/>
                      <a:t>[VALUE]</a:t>
                    </a:fld>
                    <a:r>
                      <a:rPr lang="en-US"/>
                      <a:t>(25)</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742-F440-B682-CC9E17D989E6}"/>
                </c:ext>
              </c:extLst>
            </c:dLbl>
            <c:dLbl>
              <c:idx val="4"/>
              <c:layout>
                <c:manualLayout>
                  <c:x val="4.9734941094914994E-3"/>
                  <c:y val="-2.0259950180894978E-3"/>
                </c:manualLayout>
              </c:layout>
              <c:tx>
                <c:rich>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fld id="{E67D2385-D2E7-1043-8F85-0E27BA8F6C5F}" type="VALUE">
                      <a:rPr lang="en-US" sz="1600" smtClean="0">
                        <a:solidFill>
                          <a:schemeClr val="tx1"/>
                        </a:solidFill>
                      </a:rPr>
                      <a:pPr>
                        <a:defRPr sz="1600">
                          <a:solidFill>
                            <a:schemeClr val="tx1"/>
                          </a:solidFill>
                        </a:defRPr>
                      </a:pPr>
                      <a:t>[VALUE]</a:t>
                    </a:fld>
                    <a:r>
                      <a:rPr lang="en-US" sz="1600" dirty="0">
                        <a:solidFill>
                          <a:schemeClr val="tx1"/>
                        </a:solidFill>
                      </a:rPr>
                      <a:t>(7)</a:t>
                    </a:r>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7.8897826419144793E-2"/>
                      <c:h val="3.6651692857272759E-2"/>
                    </c:manualLayout>
                  </c15:layout>
                  <c15:dlblFieldTable/>
                  <c15:showDataLabelsRange val="0"/>
                </c:ext>
                <c:ext xmlns:c16="http://schemas.microsoft.com/office/drawing/2014/chart" uri="{C3380CC4-5D6E-409C-BE32-E72D297353CC}">
                  <c16:uniqueId val="{00000001-5742-F440-B682-CC9E17D989E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'no engagement'!$I$50:$I$54</c:f>
              <c:strCache>
                <c:ptCount val="5"/>
                <c:pt idx="0">
                  <c:v>Phone
 Issues</c:v>
                </c:pt>
                <c:pt idx="1">
                  <c:v>Address
 Issues</c:v>
                </c:pt>
                <c:pt idx="2">
                  <c:v>Hospital
 Issues</c:v>
                </c:pt>
                <c:pt idx="3">
                  <c:v>Client
 Reasons</c:v>
                </c:pt>
                <c:pt idx="4">
                  <c:v>Community
 Issues</c:v>
                </c:pt>
              </c:strCache>
            </c:strRef>
          </c:cat>
          <c:val>
            <c:numRef>
              <c:f>'no engagement'!$K$50:$K$54</c:f>
              <c:numCache>
                <c:formatCode>0%</c:formatCode>
                <c:ptCount val="5"/>
                <c:pt idx="0">
                  <c:v>0.44982698961937717</c:v>
                </c:pt>
                <c:pt idx="1">
                  <c:v>0.32525951557093424</c:v>
                </c:pt>
                <c:pt idx="2">
                  <c:v>0.11418685121107267</c:v>
                </c:pt>
                <c:pt idx="3">
                  <c:v>8.6505190311418678E-2</c:v>
                </c:pt>
                <c:pt idx="4">
                  <c:v>2.4221453287197232E-2</c:v>
                </c:pt>
              </c:numCache>
            </c:numRef>
          </c:val>
          <c:extLst>
            <c:ext xmlns:c16="http://schemas.microsoft.com/office/drawing/2014/chart" uri="{C3380CC4-5D6E-409C-BE32-E72D297353CC}">
              <c16:uniqueId val="{00000000-5742-F440-B682-CC9E17D989E6}"/>
            </c:ext>
          </c:extLst>
        </c:ser>
        <c:dLbls>
          <c:dLblPos val="ctr"/>
          <c:showLegendKey val="0"/>
          <c:showVal val="1"/>
          <c:showCatName val="0"/>
          <c:showSerName val="0"/>
          <c:showPercent val="0"/>
          <c:showBubbleSize val="0"/>
        </c:dLbls>
        <c:gapWidth val="25"/>
        <c:axId val="1380811599"/>
        <c:axId val="1797505008"/>
      </c:barChart>
      <c:catAx>
        <c:axId val="138081159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797505008"/>
        <c:crosses val="autoZero"/>
        <c:auto val="1"/>
        <c:lblAlgn val="ctr"/>
        <c:lblOffset val="100"/>
        <c:noMultiLvlLbl val="0"/>
      </c:catAx>
      <c:valAx>
        <c:axId val="1797505008"/>
        <c:scaling>
          <c:orientation val="minMax"/>
        </c:scaling>
        <c:delete val="0"/>
        <c:axPos val="b"/>
        <c:majorGridlines>
          <c:spPr>
            <a:ln w="9525" cap="flat" cmpd="sng" algn="ctr">
              <a:solidFill>
                <a:schemeClr val="tx1">
                  <a:alpha val="19161"/>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3808115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567729408260564E-2"/>
          <c:y val="5.0925925925925923E-2"/>
          <c:w val="0.69099764145914533"/>
          <c:h val="0.84731481481481485"/>
        </c:manualLayout>
      </c:layout>
      <c:barChart>
        <c:barDir val="bar"/>
        <c:grouping val="percentStacked"/>
        <c:varyColors val="0"/>
        <c:ser>
          <c:idx val="0"/>
          <c:order val="0"/>
          <c:tx>
            <c:strRef>
              <c:f>demographics!$G$35</c:f>
              <c:strCache>
                <c:ptCount val="1"/>
                <c:pt idx="0">
                  <c:v>Male</c:v>
                </c:pt>
              </c:strCache>
            </c:strRef>
          </c:tx>
          <c:spPr>
            <a:solidFill>
              <a:schemeClr val="accent1"/>
            </a:solidFill>
            <a:ln>
              <a:noFill/>
            </a:ln>
            <a:effectLst/>
          </c:spPr>
          <c:invertIfNegative val="0"/>
          <c:dPt>
            <c:idx val="0"/>
            <c:invertIfNegative val="0"/>
            <c:bubble3D val="0"/>
            <c:spPr>
              <a:solidFill>
                <a:schemeClr val="accent3">
                  <a:lumMod val="75000"/>
                </a:schemeClr>
              </a:solidFill>
              <a:ln>
                <a:noFill/>
              </a:ln>
              <a:effectLst/>
            </c:spPr>
            <c:extLst>
              <c:ext xmlns:c16="http://schemas.microsoft.com/office/drawing/2014/chart" uri="{C3380CC4-5D6E-409C-BE32-E72D297353CC}">
                <c16:uniqueId val="{00000017-1F62-B04F-85BB-79E2E7A81E57}"/>
              </c:ext>
            </c:extLst>
          </c:dPt>
          <c:dLbls>
            <c:dLbl>
              <c:idx val="0"/>
              <c:tx>
                <c:rich>
                  <a:bodyPr/>
                  <a:lstStyle/>
                  <a:p>
                    <a:fld id="{9841A3CC-921B-C44C-874F-0E0E2EFC3FC5}" type="SERIESNAME">
                      <a:rPr lang="en-US"/>
                      <a:pPr/>
                      <a:t>[SERIES NAME]</a:t>
                    </a:fld>
                    <a:r>
                      <a:rPr lang="en-US" baseline="0" dirty="0"/>
                      <a:t>, </a:t>
                    </a:r>
                    <a:fld id="{39FC89F8-E33E-214B-9C1D-1178D31F1D9E}" type="VALUE">
                      <a:rPr lang="en-US" baseline="0" smtClean="0"/>
                      <a:pPr/>
                      <a:t>[VALUE]</a:t>
                    </a:fld>
                    <a:r>
                      <a:rPr lang="en-US" baseline="0" dirty="0"/>
                      <a:t> (161)</a:t>
                    </a:r>
                  </a:p>
                </c:rich>
              </c:tx>
              <c:dLblPos val="ct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7-1F62-B04F-85BB-79E2E7A81E57}"/>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demographics!$H$34:$J$34</c:f>
              <c:strCache>
                <c:ptCount val="3"/>
                <c:pt idx="0">
                  <c:v>Sex (n=226)</c:v>
                </c:pt>
                <c:pt idx="1">
                  <c:v>Race (n=162)</c:v>
                </c:pt>
                <c:pt idx="2">
                  <c:v>Housing Status 
(n=105)</c:v>
                </c:pt>
              </c:strCache>
            </c:strRef>
          </c:cat>
          <c:val>
            <c:numRef>
              <c:f>demographics!$H$35:$J$35</c:f>
              <c:numCache>
                <c:formatCode>General</c:formatCode>
                <c:ptCount val="3"/>
                <c:pt idx="0" formatCode="0%">
                  <c:v>0.71238938053097345</c:v>
                </c:pt>
              </c:numCache>
            </c:numRef>
          </c:val>
          <c:extLst>
            <c:ext xmlns:c16="http://schemas.microsoft.com/office/drawing/2014/chart" uri="{C3380CC4-5D6E-409C-BE32-E72D297353CC}">
              <c16:uniqueId val="{00000000-1F62-B04F-85BB-79E2E7A81E57}"/>
            </c:ext>
          </c:extLst>
        </c:ser>
        <c:ser>
          <c:idx val="1"/>
          <c:order val="1"/>
          <c:tx>
            <c:strRef>
              <c:f>demographics!$G$36</c:f>
              <c:strCache>
                <c:ptCount val="1"/>
                <c:pt idx="0">
                  <c:v>Female</c:v>
                </c:pt>
              </c:strCache>
            </c:strRef>
          </c:tx>
          <c:spPr>
            <a:solidFill>
              <a:schemeClr val="accent2"/>
            </a:solidFill>
            <a:ln>
              <a:noFill/>
            </a:ln>
            <a:effectLst/>
          </c:spPr>
          <c:invertIfNegative val="0"/>
          <c:dLbls>
            <c:dLbl>
              <c:idx val="0"/>
              <c:tx>
                <c:rich>
                  <a:bodyPr/>
                  <a:lstStyle/>
                  <a:p>
                    <a:fld id="{6FCA24CC-1D65-944D-9C78-B5B220E86FBA}" type="SERIESNAME">
                      <a:rPr lang="en-US"/>
                      <a:pPr/>
                      <a:t>[SERIES NAME]</a:t>
                    </a:fld>
                    <a:r>
                      <a:rPr lang="en-US" baseline="0" dirty="0"/>
                      <a:t>, </a:t>
                    </a:r>
                    <a:fld id="{8602EB4E-774A-8F4A-BCBB-CA70AC0FF0FB}" type="VALUE">
                      <a:rPr lang="en-US" baseline="0" smtClean="0"/>
                      <a:pPr/>
                      <a:t>[VALUE]</a:t>
                    </a:fld>
                    <a:r>
                      <a:rPr lang="en-US" baseline="0" dirty="0"/>
                      <a:t> (64)</a:t>
                    </a:r>
                  </a:p>
                </c:rich>
              </c:tx>
              <c:dLblPos val="ct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8-1F62-B04F-85BB-79E2E7A81E57}"/>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demographics!$H$34:$J$34</c:f>
              <c:strCache>
                <c:ptCount val="3"/>
                <c:pt idx="0">
                  <c:v>Sex (n=226)</c:v>
                </c:pt>
                <c:pt idx="1">
                  <c:v>Race (n=162)</c:v>
                </c:pt>
                <c:pt idx="2">
                  <c:v>Housing Status 
(n=105)</c:v>
                </c:pt>
              </c:strCache>
            </c:strRef>
          </c:cat>
          <c:val>
            <c:numRef>
              <c:f>demographics!$H$36:$J$36</c:f>
              <c:numCache>
                <c:formatCode>General</c:formatCode>
                <c:ptCount val="3"/>
                <c:pt idx="0" formatCode="0%">
                  <c:v>0.2831858407079646</c:v>
                </c:pt>
              </c:numCache>
            </c:numRef>
          </c:val>
          <c:extLst>
            <c:ext xmlns:c16="http://schemas.microsoft.com/office/drawing/2014/chart" uri="{C3380CC4-5D6E-409C-BE32-E72D297353CC}">
              <c16:uniqueId val="{00000001-1F62-B04F-85BB-79E2E7A81E57}"/>
            </c:ext>
          </c:extLst>
        </c:ser>
        <c:ser>
          <c:idx val="2"/>
          <c:order val="2"/>
          <c:tx>
            <c:strRef>
              <c:f>demographics!$G$37</c:f>
              <c:strCache>
                <c:ptCount val="1"/>
                <c:pt idx="0">
                  <c:v>Transgender</c:v>
                </c:pt>
              </c:strCache>
            </c:strRef>
          </c:tx>
          <c:spPr>
            <a:solidFill>
              <a:schemeClr val="accent3"/>
            </a:solidFill>
            <a:ln>
              <a:noFill/>
            </a:ln>
            <a:effectLst/>
          </c:spPr>
          <c:invertIfNegative val="0"/>
          <c:dLbls>
            <c:dLbl>
              <c:idx val="0"/>
              <c:layout>
                <c:manualLayout>
                  <c:x val="8.5334276534659692E-2"/>
                  <c:y val="9.2592592592592587E-3"/>
                </c:manualLayout>
              </c:layout>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fld id="{44CA574D-E85F-FF43-8FFB-9A0329E61F68}" type="SERIESNAME">
                      <a:rPr lang="en-US">
                        <a:solidFill>
                          <a:schemeClr val="tx1"/>
                        </a:solidFill>
                      </a:rPr>
                      <a:pPr>
                        <a:defRPr>
                          <a:solidFill>
                            <a:schemeClr val="tx1"/>
                          </a:solidFill>
                        </a:defRPr>
                      </a:pPr>
                      <a:t>[SERIES NAME]</a:t>
                    </a:fld>
                    <a:r>
                      <a:rPr lang="en-US" baseline="0" dirty="0">
                        <a:solidFill>
                          <a:schemeClr val="tx1"/>
                        </a:solidFill>
                      </a:rPr>
                      <a:t>, </a:t>
                    </a:r>
                    <a:fld id="{8E9A1E16-7989-4340-B979-E51E81250819}" type="VALUE">
                      <a:rPr lang="en-US" baseline="0" smtClean="0">
                        <a:solidFill>
                          <a:schemeClr val="tx1"/>
                        </a:solidFill>
                      </a:rPr>
                      <a:pPr>
                        <a:defRPr>
                          <a:solidFill>
                            <a:schemeClr val="tx1"/>
                          </a:solidFill>
                        </a:defRPr>
                      </a:pPr>
                      <a:t>[VALUE]</a:t>
                    </a:fld>
                    <a:r>
                      <a:rPr lang="en-US" baseline="0" dirty="0">
                        <a:solidFill>
                          <a:schemeClr val="tx1"/>
                        </a:solidFill>
                      </a:rPr>
                      <a:t> (1)</a:t>
                    </a:r>
                  </a:p>
                </c:rich>
              </c:tx>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1F62-B04F-85BB-79E2E7A81E57}"/>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demographics!$H$34:$J$34</c:f>
              <c:strCache>
                <c:ptCount val="3"/>
                <c:pt idx="0">
                  <c:v>Sex (n=226)</c:v>
                </c:pt>
                <c:pt idx="1">
                  <c:v>Race (n=162)</c:v>
                </c:pt>
                <c:pt idx="2">
                  <c:v>Housing Status 
(n=105)</c:v>
                </c:pt>
              </c:strCache>
            </c:strRef>
          </c:cat>
          <c:val>
            <c:numRef>
              <c:f>demographics!$H$37:$J$37</c:f>
              <c:numCache>
                <c:formatCode>General</c:formatCode>
                <c:ptCount val="3"/>
                <c:pt idx="0" formatCode="0.0%">
                  <c:v>4.4247787610619468E-3</c:v>
                </c:pt>
              </c:numCache>
            </c:numRef>
          </c:val>
          <c:extLst>
            <c:ext xmlns:c16="http://schemas.microsoft.com/office/drawing/2014/chart" uri="{C3380CC4-5D6E-409C-BE32-E72D297353CC}">
              <c16:uniqueId val="{00000002-1F62-B04F-85BB-79E2E7A81E57}"/>
            </c:ext>
          </c:extLst>
        </c:ser>
        <c:ser>
          <c:idx val="3"/>
          <c:order val="3"/>
          <c:tx>
            <c:strRef>
              <c:f>demographics!$G$38</c:f>
              <c:strCache>
                <c:ptCount val="1"/>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demographics!$H$34:$J$34</c:f>
              <c:strCache>
                <c:ptCount val="3"/>
                <c:pt idx="0">
                  <c:v>Sex (n=226)</c:v>
                </c:pt>
                <c:pt idx="1">
                  <c:v>Race (n=162)</c:v>
                </c:pt>
                <c:pt idx="2">
                  <c:v>Housing Status 
(n=105)</c:v>
                </c:pt>
              </c:strCache>
            </c:strRef>
          </c:cat>
          <c:val>
            <c:numRef>
              <c:f>demographics!$H$38:$J$38</c:f>
              <c:numCache>
                <c:formatCode>General</c:formatCode>
                <c:ptCount val="3"/>
              </c:numCache>
            </c:numRef>
          </c:val>
          <c:extLst>
            <c:ext xmlns:c16="http://schemas.microsoft.com/office/drawing/2014/chart" uri="{C3380CC4-5D6E-409C-BE32-E72D297353CC}">
              <c16:uniqueId val="{00000003-1F62-B04F-85BB-79E2E7A81E57}"/>
            </c:ext>
          </c:extLst>
        </c:ser>
        <c:ser>
          <c:idx val="4"/>
          <c:order val="4"/>
          <c:tx>
            <c:strRef>
              <c:f>demographics!$G$39</c:f>
              <c:strCache>
                <c:ptCount val="1"/>
                <c:pt idx="0">
                  <c:v>White</c:v>
                </c:pt>
              </c:strCache>
            </c:strRef>
          </c:tx>
          <c:spPr>
            <a:solidFill>
              <a:schemeClr val="accent4"/>
            </a:solidFill>
            <a:ln>
              <a:noFill/>
            </a:ln>
            <a:effectLst/>
          </c:spPr>
          <c:invertIfNegative val="0"/>
          <c:dLbls>
            <c:dLbl>
              <c:idx val="1"/>
              <c:tx>
                <c:rich>
                  <a:bodyPr/>
                  <a:lstStyle/>
                  <a:p>
                    <a:fld id="{D0599B4E-3B07-6B4A-BED9-BDC2F1E07D68}" type="SERIESNAME">
                      <a:rPr lang="en-US"/>
                      <a:pPr/>
                      <a:t>[SERIES NAME]</a:t>
                    </a:fld>
                    <a:r>
                      <a:rPr lang="en-US" baseline="0" dirty="0"/>
                      <a:t>, </a:t>
                    </a:r>
                    <a:fld id="{2F122E85-43AD-AD47-8519-DBA19FA2A48A}" type="VALUE">
                      <a:rPr lang="en-US" baseline="0" smtClean="0"/>
                      <a:pPr/>
                      <a:t>[VALUE]</a:t>
                    </a:fld>
                    <a:r>
                      <a:rPr lang="en-US" baseline="0" dirty="0"/>
                      <a:t> (108)</a:t>
                    </a:r>
                  </a:p>
                </c:rich>
              </c:tx>
              <c:dLblPos val="ct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9-1F62-B04F-85BB-79E2E7A81E57}"/>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demographics!$H$34:$J$34</c:f>
              <c:strCache>
                <c:ptCount val="3"/>
                <c:pt idx="0">
                  <c:v>Sex (n=226)</c:v>
                </c:pt>
                <c:pt idx="1">
                  <c:v>Race (n=162)</c:v>
                </c:pt>
                <c:pt idx="2">
                  <c:v>Housing Status 
(n=105)</c:v>
                </c:pt>
              </c:strCache>
            </c:strRef>
          </c:cat>
          <c:val>
            <c:numRef>
              <c:f>demographics!$H$39:$J$39</c:f>
              <c:numCache>
                <c:formatCode>0%</c:formatCode>
                <c:ptCount val="3"/>
                <c:pt idx="1">
                  <c:v>0.66666666666666663</c:v>
                </c:pt>
              </c:numCache>
            </c:numRef>
          </c:val>
          <c:extLst>
            <c:ext xmlns:c16="http://schemas.microsoft.com/office/drawing/2014/chart" uri="{C3380CC4-5D6E-409C-BE32-E72D297353CC}">
              <c16:uniqueId val="{00000004-1F62-B04F-85BB-79E2E7A81E57}"/>
            </c:ext>
          </c:extLst>
        </c:ser>
        <c:ser>
          <c:idx val="5"/>
          <c:order val="5"/>
          <c:tx>
            <c:strRef>
              <c:f>demographics!$G$40</c:f>
              <c:strCache>
                <c:ptCount val="1"/>
                <c:pt idx="0">
                  <c:v>African American</c:v>
                </c:pt>
              </c:strCache>
            </c:strRef>
          </c:tx>
          <c:spPr>
            <a:solidFill>
              <a:schemeClr val="accent6"/>
            </a:solidFill>
            <a:ln>
              <a:noFill/>
            </a:ln>
            <a:effectLst/>
          </c:spPr>
          <c:invertIfNegative val="0"/>
          <c:dLbls>
            <c:dLbl>
              <c:idx val="1"/>
              <c:tx>
                <c:rich>
                  <a:bodyPr/>
                  <a:lstStyle/>
                  <a:p>
                    <a:fld id="{01ABE130-5A2B-2540-9125-5A27815A3220}" type="SERIESNAME">
                      <a:rPr lang="en-US"/>
                      <a:pPr/>
                      <a:t>[SERIES NAME]</a:t>
                    </a:fld>
                    <a:r>
                      <a:rPr lang="en-US" baseline="0" dirty="0"/>
                      <a:t>, </a:t>
                    </a:r>
                    <a:fld id="{57557D5D-A99B-9D4A-8C15-8AC891CB3422}" type="VALUE">
                      <a:rPr lang="en-US" baseline="0" smtClean="0"/>
                      <a:pPr/>
                      <a:t>[VALUE]</a:t>
                    </a:fld>
                    <a:r>
                      <a:rPr lang="en-US" baseline="0" dirty="0"/>
                      <a:t> (43)</a:t>
                    </a:r>
                  </a:p>
                </c:rich>
              </c:tx>
              <c:dLblPos val="ctr"/>
              <c:showLegendKey val="0"/>
              <c:showVal val="1"/>
              <c:showCatName val="0"/>
              <c:showSerName val="1"/>
              <c:showPercent val="0"/>
              <c:showBubbleSize val="0"/>
              <c:extLst>
                <c:ext xmlns:c15="http://schemas.microsoft.com/office/drawing/2012/chart" uri="{CE6537A1-D6FC-4f65-9D91-7224C49458BB}">
                  <c15:layout>
                    <c:manualLayout>
                      <c:w val="0.13268346690275368"/>
                      <c:h val="0.22263888888888889"/>
                    </c:manualLayout>
                  </c15:layout>
                  <c15:dlblFieldTable/>
                  <c15:showDataLabelsRange val="0"/>
                </c:ext>
                <c:ext xmlns:c16="http://schemas.microsoft.com/office/drawing/2014/chart" uri="{C3380CC4-5D6E-409C-BE32-E72D297353CC}">
                  <c16:uniqueId val="{00000012-1F62-B04F-85BB-79E2E7A81E57}"/>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demographics!$H$34:$J$34</c:f>
              <c:strCache>
                <c:ptCount val="3"/>
                <c:pt idx="0">
                  <c:v>Sex (n=226)</c:v>
                </c:pt>
                <c:pt idx="1">
                  <c:v>Race (n=162)</c:v>
                </c:pt>
                <c:pt idx="2">
                  <c:v>Housing Status 
(n=105)</c:v>
                </c:pt>
              </c:strCache>
            </c:strRef>
          </c:cat>
          <c:val>
            <c:numRef>
              <c:f>demographics!$H$40:$J$40</c:f>
              <c:numCache>
                <c:formatCode>0%</c:formatCode>
                <c:ptCount val="3"/>
                <c:pt idx="1">
                  <c:v>0.26543209876543211</c:v>
                </c:pt>
              </c:numCache>
            </c:numRef>
          </c:val>
          <c:extLst>
            <c:ext xmlns:c16="http://schemas.microsoft.com/office/drawing/2014/chart" uri="{C3380CC4-5D6E-409C-BE32-E72D297353CC}">
              <c16:uniqueId val="{00000005-1F62-B04F-85BB-79E2E7A81E57}"/>
            </c:ext>
          </c:extLst>
        </c:ser>
        <c:ser>
          <c:idx val="6"/>
          <c:order val="6"/>
          <c:tx>
            <c:strRef>
              <c:f>demographics!$G$43</c:f>
              <c:strCache>
                <c:ptCount val="1"/>
                <c:pt idx="0">
                  <c:v>Hispanic</c:v>
                </c:pt>
              </c:strCache>
            </c:strRef>
          </c:tx>
          <c:spPr>
            <a:solidFill>
              <a:schemeClr val="accent1">
                <a:lumMod val="60000"/>
              </a:schemeClr>
            </a:solidFill>
            <a:ln>
              <a:noFill/>
            </a:ln>
            <a:effectLst/>
          </c:spPr>
          <c:invertIfNegative val="0"/>
          <c:dLbls>
            <c:dLbl>
              <c:idx val="1"/>
              <c:layout>
                <c:manualLayout>
                  <c:x val="0.10922787396436441"/>
                  <c:y val="8.9355376673580927E-2"/>
                </c:manualLayout>
              </c:layout>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fld id="{AD1FFD38-83D1-E34D-85BB-2F9A51E25DFD}" type="SERIESNAME">
                      <a:rPr lang="en-US" dirty="0">
                        <a:solidFill>
                          <a:schemeClr val="tx1"/>
                        </a:solidFill>
                      </a:rPr>
                      <a:pPr>
                        <a:defRPr>
                          <a:solidFill>
                            <a:schemeClr val="tx1"/>
                          </a:solidFill>
                        </a:defRPr>
                      </a:pPr>
                      <a:t>[SERIES NAME]</a:t>
                    </a:fld>
                    <a:r>
                      <a:rPr lang="en-US" baseline="0" dirty="0">
                        <a:solidFill>
                          <a:schemeClr val="tx1"/>
                        </a:solidFill>
                      </a:rPr>
                      <a:t>, </a:t>
                    </a:r>
                    <a:fld id="{E0246D94-CA83-5942-8AFD-581E97F568D0}" type="VALUE">
                      <a:rPr lang="en-US" baseline="0" smtClean="0">
                        <a:solidFill>
                          <a:schemeClr val="tx1"/>
                        </a:solidFill>
                      </a:rPr>
                      <a:pPr>
                        <a:defRPr>
                          <a:solidFill>
                            <a:schemeClr val="tx1"/>
                          </a:solidFill>
                        </a:defRPr>
                      </a:pPr>
                      <a:t>[VALUE]</a:t>
                    </a:fld>
                    <a:r>
                      <a:rPr lang="en-US" baseline="0" dirty="0">
                        <a:solidFill>
                          <a:schemeClr val="tx1"/>
                        </a:solidFill>
                      </a:rPr>
                      <a:t> (1)</a:t>
                    </a:r>
                  </a:p>
                </c:rich>
              </c:tx>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1F62-B04F-85BB-79E2E7A81E57}"/>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demographics!$H$34:$J$34</c:f>
              <c:strCache>
                <c:ptCount val="3"/>
                <c:pt idx="0">
                  <c:v>Sex (n=226)</c:v>
                </c:pt>
                <c:pt idx="1">
                  <c:v>Race (n=162)</c:v>
                </c:pt>
                <c:pt idx="2">
                  <c:v>Housing Status 
(n=105)</c:v>
                </c:pt>
              </c:strCache>
            </c:strRef>
          </c:cat>
          <c:val>
            <c:numRef>
              <c:f>demographics!$H$43:$J$43</c:f>
              <c:numCache>
                <c:formatCode>0%</c:formatCode>
                <c:ptCount val="3"/>
                <c:pt idx="1">
                  <c:v>6.1728395061728392E-3</c:v>
                </c:pt>
              </c:numCache>
            </c:numRef>
          </c:val>
          <c:extLst>
            <c:ext xmlns:c16="http://schemas.microsoft.com/office/drawing/2014/chart" uri="{C3380CC4-5D6E-409C-BE32-E72D297353CC}">
              <c16:uniqueId val="{00000006-1F62-B04F-85BB-79E2E7A81E57}"/>
            </c:ext>
          </c:extLst>
        </c:ser>
        <c:ser>
          <c:idx val="7"/>
          <c:order val="7"/>
          <c:tx>
            <c:strRef>
              <c:f>demographics!$G$42</c:f>
              <c:strCache>
                <c:ptCount val="1"/>
                <c:pt idx="0">
                  <c:v>Arab American</c:v>
                </c:pt>
              </c:strCache>
            </c:strRef>
          </c:tx>
          <c:spPr>
            <a:solidFill>
              <a:schemeClr val="accent2">
                <a:lumMod val="60000"/>
              </a:schemeClr>
            </a:solidFill>
            <a:ln>
              <a:noFill/>
            </a:ln>
            <a:effectLst/>
          </c:spPr>
          <c:invertIfNegative val="0"/>
          <c:dLbls>
            <c:dLbl>
              <c:idx val="1"/>
              <c:layout>
                <c:manualLayout>
                  <c:x val="0.11719240644093265"/>
                  <c:y val="-8.7962962962962965E-2"/>
                </c:manualLayout>
              </c:layout>
              <c:tx>
                <c:rich>
                  <a:bodyPr/>
                  <a:lstStyle/>
                  <a:p>
                    <a:fld id="{8980B938-BE37-3143-89E9-7884E515FC93}" type="SERIESNAME">
                      <a:rPr lang="en-US"/>
                      <a:pPr/>
                      <a:t>[SERIES NAME]</a:t>
                    </a:fld>
                    <a:r>
                      <a:rPr lang="en-US" baseline="0" dirty="0"/>
                      <a:t>, </a:t>
                    </a:r>
                    <a:fld id="{661CFC79-89BA-3D4A-9D89-CF619F93BFDA}" type="VALUE">
                      <a:rPr lang="en-US" baseline="0" smtClean="0"/>
                      <a:pPr/>
                      <a:t>[VALUE]</a:t>
                    </a:fld>
                    <a:r>
                      <a:rPr lang="en-US" baseline="0" dirty="0"/>
                      <a:t> (3)</a:t>
                    </a:r>
                  </a:p>
                </c:rich>
              </c:tx>
              <c:dLblPos val="ct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1F62-B04F-85BB-79E2E7A81E57}"/>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demographics!$H$34:$J$34</c:f>
              <c:strCache>
                <c:ptCount val="3"/>
                <c:pt idx="0">
                  <c:v>Sex (n=226)</c:v>
                </c:pt>
                <c:pt idx="1">
                  <c:v>Race (n=162)</c:v>
                </c:pt>
                <c:pt idx="2">
                  <c:v>Housing Status 
(n=105)</c:v>
                </c:pt>
              </c:strCache>
            </c:strRef>
          </c:cat>
          <c:val>
            <c:numRef>
              <c:f>demographics!$H$42:$J$42</c:f>
              <c:numCache>
                <c:formatCode>0%</c:formatCode>
                <c:ptCount val="3"/>
                <c:pt idx="1">
                  <c:v>1.8518518518518517E-2</c:v>
                </c:pt>
              </c:numCache>
            </c:numRef>
          </c:val>
          <c:extLst>
            <c:ext xmlns:c16="http://schemas.microsoft.com/office/drawing/2014/chart" uri="{C3380CC4-5D6E-409C-BE32-E72D297353CC}">
              <c16:uniqueId val="{00000007-1F62-B04F-85BB-79E2E7A81E57}"/>
            </c:ext>
          </c:extLst>
        </c:ser>
        <c:ser>
          <c:idx val="8"/>
          <c:order val="8"/>
          <c:tx>
            <c:strRef>
              <c:f>demographics!$G$41</c:f>
              <c:strCache>
                <c:ptCount val="1"/>
                <c:pt idx="0">
                  <c:v>Unknown</c:v>
                </c:pt>
              </c:strCache>
            </c:strRef>
          </c:tx>
          <c:spPr>
            <a:solidFill>
              <a:schemeClr val="accent1"/>
            </a:solidFill>
            <a:ln>
              <a:noFill/>
            </a:ln>
            <a:effectLst/>
          </c:spPr>
          <c:invertIfNegative val="0"/>
          <c:dLbls>
            <c:dLbl>
              <c:idx val="1"/>
              <c:layout>
                <c:manualLayout>
                  <c:x val="8.0783115119477847E-2"/>
                  <c:y val="-5.8999622854987747E-3"/>
                </c:manualLayout>
              </c:layout>
              <c:tx>
                <c:rich>
                  <a:bodyPr/>
                  <a:lstStyle/>
                  <a:p>
                    <a:fld id="{F6584EDC-D2C3-874A-96A0-7CAFE29271AA}" type="SERIESNAME">
                      <a:rPr lang="en-US"/>
                      <a:pPr/>
                      <a:t>[SERIES NAME]</a:t>
                    </a:fld>
                    <a:r>
                      <a:rPr lang="en-US" baseline="0" dirty="0"/>
                      <a:t>, </a:t>
                    </a:r>
                    <a:fld id="{67D00DDD-5DA4-6547-96EE-EE59EEAA8036}" type="VALUE">
                      <a:rPr lang="en-US" baseline="0" smtClean="0"/>
                      <a:pPr/>
                      <a:t>[VALUE]</a:t>
                    </a:fld>
                    <a:r>
                      <a:rPr lang="en-US" baseline="0" dirty="0"/>
                      <a:t> (7)</a:t>
                    </a:r>
                  </a:p>
                </c:rich>
              </c:tx>
              <c:dLblPos val="ct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1F62-B04F-85BB-79E2E7A81E57}"/>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demographics!$H$34:$J$34</c:f>
              <c:strCache>
                <c:ptCount val="3"/>
                <c:pt idx="0">
                  <c:v>Sex (n=226)</c:v>
                </c:pt>
                <c:pt idx="1">
                  <c:v>Race (n=162)</c:v>
                </c:pt>
                <c:pt idx="2">
                  <c:v>Housing Status 
(n=105)</c:v>
                </c:pt>
              </c:strCache>
            </c:strRef>
          </c:cat>
          <c:val>
            <c:numRef>
              <c:f>demographics!$H$41:$J$41</c:f>
              <c:numCache>
                <c:formatCode>0%</c:formatCode>
                <c:ptCount val="3"/>
                <c:pt idx="1">
                  <c:v>4.3209876543209874E-2</c:v>
                </c:pt>
              </c:numCache>
            </c:numRef>
          </c:val>
          <c:extLst>
            <c:ext xmlns:c16="http://schemas.microsoft.com/office/drawing/2014/chart" uri="{C3380CC4-5D6E-409C-BE32-E72D297353CC}">
              <c16:uniqueId val="{00000008-1F62-B04F-85BB-79E2E7A81E57}"/>
            </c:ext>
          </c:extLst>
        </c:ser>
        <c:ser>
          <c:idx val="9"/>
          <c:order val="9"/>
          <c:tx>
            <c:strRef>
              <c:f>demographics!$G$44</c:f>
              <c:strCache>
                <c:ptCount val="1"/>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demographics!$H$34:$J$34</c:f>
              <c:strCache>
                <c:ptCount val="3"/>
                <c:pt idx="0">
                  <c:v>Sex (n=226)</c:v>
                </c:pt>
                <c:pt idx="1">
                  <c:v>Race (n=162)</c:v>
                </c:pt>
                <c:pt idx="2">
                  <c:v>Housing Status 
(n=105)</c:v>
                </c:pt>
              </c:strCache>
            </c:strRef>
          </c:cat>
          <c:val>
            <c:numRef>
              <c:f>demographics!$H$44:$J$44</c:f>
              <c:numCache>
                <c:formatCode>General</c:formatCode>
                <c:ptCount val="3"/>
              </c:numCache>
            </c:numRef>
          </c:val>
          <c:extLst>
            <c:ext xmlns:c16="http://schemas.microsoft.com/office/drawing/2014/chart" uri="{C3380CC4-5D6E-409C-BE32-E72D297353CC}">
              <c16:uniqueId val="{00000009-1F62-B04F-85BB-79E2E7A81E57}"/>
            </c:ext>
          </c:extLst>
        </c:ser>
        <c:ser>
          <c:idx val="10"/>
          <c:order val="10"/>
          <c:tx>
            <c:strRef>
              <c:f>demographics!$G$45</c:f>
              <c:strCache>
                <c:ptCount val="1"/>
                <c:pt idx="0">
                  <c:v>Rent/Own home</c:v>
                </c:pt>
              </c:strCache>
            </c:strRef>
          </c:tx>
          <c:spPr>
            <a:solidFill>
              <a:schemeClr val="accent5">
                <a:lumMod val="60000"/>
              </a:schemeClr>
            </a:solidFill>
            <a:ln>
              <a:noFill/>
            </a:ln>
            <a:effectLst/>
          </c:spPr>
          <c:invertIfNegative val="0"/>
          <c:dLbls>
            <c:dLbl>
              <c:idx val="2"/>
              <c:tx>
                <c:rich>
                  <a:bodyPr/>
                  <a:lstStyle/>
                  <a:p>
                    <a:fld id="{B50A4CF1-0CD0-7748-84BA-5B3D7F4554AF}" type="SERIESNAME">
                      <a:rPr lang="en-US"/>
                      <a:pPr/>
                      <a:t>[SERIES NAME]</a:t>
                    </a:fld>
                    <a:r>
                      <a:rPr lang="en-US" baseline="0"/>
                      <a:t>, </a:t>
                    </a:r>
                    <a:fld id="{C1CD3D80-F1A0-0544-BE36-151ACF37C771}" type="VALUE">
                      <a:rPr lang="en-US" baseline="0" smtClean="0"/>
                      <a:pPr/>
                      <a:t>[VALUE]</a:t>
                    </a:fld>
                    <a:r>
                      <a:rPr lang="en-US" baseline="0"/>
                      <a:t> (47)</a:t>
                    </a:r>
                  </a:p>
                </c:rich>
              </c:tx>
              <c:dLblPos val="ct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A-1F62-B04F-85BB-79E2E7A81E57}"/>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demographics!$H$34:$J$34</c:f>
              <c:strCache>
                <c:ptCount val="3"/>
                <c:pt idx="0">
                  <c:v>Sex (n=226)</c:v>
                </c:pt>
                <c:pt idx="1">
                  <c:v>Race (n=162)</c:v>
                </c:pt>
                <c:pt idx="2">
                  <c:v>Housing Status 
(n=105)</c:v>
                </c:pt>
              </c:strCache>
            </c:strRef>
          </c:cat>
          <c:val>
            <c:numRef>
              <c:f>demographics!$H$45:$J$45</c:f>
              <c:numCache>
                <c:formatCode>General</c:formatCode>
                <c:ptCount val="3"/>
                <c:pt idx="2" formatCode="0%">
                  <c:v>0.44761904761904764</c:v>
                </c:pt>
              </c:numCache>
            </c:numRef>
          </c:val>
          <c:extLst>
            <c:ext xmlns:c16="http://schemas.microsoft.com/office/drawing/2014/chart" uri="{C3380CC4-5D6E-409C-BE32-E72D297353CC}">
              <c16:uniqueId val="{0000000A-1F62-B04F-85BB-79E2E7A81E57}"/>
            </c:ext>
          </c:extLst>
        </c:ser>
        <c:ser>
          <c:idx val="11"/>
          <c:order val="11"/>
          <c:tx>
            <c:strRef>
              <c:f>demographics!$G$46</c:f>
              <c:strCache>
                <c:ptCount val="1"/>
                <c:pt idx="0">
                  <c:v>Living with a friend/family</c:v>
                </c:pt>
              </c:strCache>
            </c:strRef>
          </c:tx>
          <c:spPr>
            <a:solidFill>
              <a:schemeClr val="accent6">
                <a:lumMod val="60000"/>
              </a:schemeClr>
            </a:solidFill>
            <a:ln>
              <a:noFill/>
            </a:ln>
            <a:effectLst/>
          </c:spPr>
          <c:invertIfNegative val="0"/>
          <c:dLbls>
            <c:dLbl>
              <c:idx val="2"/>
              <c:tx>
                <c:rich>
                  <a:bodyPr/>
                  <a:lstStyle/>
                  <a:p>
                    <a:fld id="{4FD96889-76DB-A54F-B96F-02C733B8A417}" type="SERIESNAME">
                      <a:rPr lang="en-US"/>
                      <a:pPr/>
                      <a:t>[SERIES NAME]</a:t>
                    </a:fld>
                    <a:r>
                      <a:rPr lang="en-US" baseline="0"/>
                      <a:t>, </a:t>
                    </a:r>
                    <a:fld id="{AFF93EA5-69C1-2141-B94E-76E78C66DA17}" type="VALUE">
                      <a:rPr lang="en-US" baseline="0" smtClean="0"/>
                      <a:pPr/>
                      <a:t>[VALUE]</a:t>
                    </a:fld>
                    <a:r>
                      <a:rPr lang="en-US" baseline="0"/>
                      <a:t> (31)</a:t>
                    </a:r>
                  </a:p>
                </c:rich>
              </c:tx>
              <c:dLblPos val="ct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B-1F62-B04F-85BB-79E2E7A81E57}"/>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demographics!$H$34:$J$34</c:f>
              <c:strCache>
                <c:ptCount val="3"/>
                <c:pt idx="0">
                  <c:v>Sex (n=226)</c:v>
                </c:pt>
                <c:pt idx="1">
                  <c:v>Race (n=162)</c:v>
                </c:pt>
                <c:pt idx="2">
                  <c:v>Housing Status 
(n=105)</c:v>
                </c:pt>
              </c:strCache>
            </c:strRef>
          </c:cat>
          <c:val>
            <c:numRef>
              <c:f>demographics!$H$46:$J$46</c:f>
              <c:numCache>
                <c:formatCode>General</c:formatCode>
                <c:ptCount val="3"/>
                <c:pt idx="2" formatCode="0%">
                  <c:v>0.29523809523809524</c:v>
                </c:pt>
              </c:numCache>
            </c:numRef>
          </c:val>
          <c:extLst>
            <c:ext xmlns:c16="http://schemas.microsoft.com/office/drawing/2014/chart" uri="{C3380CC4-5D6E-409C-BE32-E72D297353CC}">
              <c16:uniqueId val="{0000000B-1F62-B04F-85BB-79E2E7A81E57}"/>
            </c:ext>
          </c:extLst>
        </c:ser>
        <c:ser>
          <c:idx val="12"/>
          <c:order val="12"/>
          <c:tx>
            <c:strRef>
              <c:f>demographics!$G$47</c:f>
              <c:strCache>
                <c:ptCount val="1"/>
                <c:pt idx="0">
                  <c:v>Shelter/On the street</c:v>
                </c:pt>
              </c:strCache>
            </c:strRef>
          </c:tx>
          <c:spPr>
            <a:solidFill>
              <a:schemeClr val="accent5"/>
            </a:solidFill>
            <a:ln>
              <a:noFill/>
            </a:ln>
            <a:effectLst/>
          </c:spPr>
          <c:invertIfNegative val="0"/>
          <c:dLbls>
            <c:dLbl>
              <c:idx val="2"/>
              <c:tx>
                <c:rich>
                  <a:bodyPr/>
                  <a:lstStyle/>
                  <a:p>
                    <a:fld id="{CBF68DC0-CCE7-F549-A28C-5BF724FDCAD5}" type="SERIESNAME">
                      <a:rPr lang="en-US"/>
                      <a:pPr/>
                      <a:t>[SERIES NAME]</a:t>
                    </a:fld>
                    <a:r>
                      <a:rPr lang="en-US" baseline="0" dirty="0"/>
                      <a:t>, </a:t>
                    </a:r>
                    <a:fld id="{86906975-2AD5-4345-A8BD-EDE7A57DC526}" type="VALUE">
                      <a:rPr lang="en-US" baseline="0" smtClean="0"/>
                      <a:pPr/>
                      <a:t>[VALUE]</a:t>
                    </a:fld>
                    <a:r>
                      <a:rPr lang="en-US" baseline="0" dirty="0"/>
                      <a:t> (22)</a:t>
                    </a:r>
                  </a:p>
                </c:rich>
              </c:tx>
              <c:dLblPos val="ctr"/>
              <c:showLegendKey val="0"/>
              <c:showVal val="1"/>
              <c:showCatName val="0"/>
              <c:showSerName val="1"/>
              <c:showPercent val="0"/>
              <c:showBubbleSize val="0"/>
              <c:extLst>
                <c:ext xmlns:c15="http://schemas.microsoft.com/office/drawing/2012/chart" uri="{CE6537A1-D6FC-4f65-9D91-7224C49458BB}">
                  <c15:layout>
                    <c:manualLayout>
                      <c:w val="0.12398501485309156"/>
                      <c:h val="0.18560185185185185"/>
                    </c:manualLayout>
                  </c15:layout>
                  <c15:dlblFieldTable/>
                  <c15:showDataLabelsRange val="0"/>
                </c:ext>
                <c:ext xmlns:c16="http://schemas.microsoft.com/office/drawing/2014/chart" uri="{C3380CC4-5D6E-409C-BE32-E72D297353CC}">
                  <c16:uniqueId val="{0000000F-1F62-B04F-85BB-79E2E7A81E57}"/>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demographics!$H$34:$J$34</c:f>
              <c:strCache>
                <c:ptCount val="3"/>
                <c:pt idx="0">
                  <c:v>Sex (n=226)</c:v>
                </c:pt>
                <c:pt idx="1">
                  <c:v>Race (n=162)</c:v>
                </c:pt>
                <c:pt idx="2">
                  <c:v>Housing Status 
(n=105)</c:v>
                </c:pt>
              </c:strCache>
            </c:strRef>
          </c:cat>
          <c:val>
            <c:numRef>
              <c:f>demographics!$H$47:$J$47</c:f>
              <c:numCache>
                <c:formatCode>General</c:formatCode>
                <c:ptCount val="3"/>
                <c:pt idx="2" formatCode="0%">
                  <c:v>0.20952380952380953</c:v>
                </c:pt>
              </c:numCache>
            </c:numRef>
          </c:val>
          <c:extLst>
            <c:ext xmlns:c16="http://schemas.microsoft.com/office/drawing/2014/chart" uri="{C3380CC4-5D6E-409C-BE32-E72D297353CC}">
              <c16:uniqueId val="{0000000C-1F62-B04F-85BB-79E2E7A81E57}"/>
            </c:ext>
          </c:extLst>
        </c:ser>
        <c:ser>
          <c:idx val="13"/>
          <c:order val="13"/>
          <c:tx>
            <c:strRef>
              <c:f>demographics!$G$48</c:f>
              <c:strCache>
                <c:ptCount val="1"/>
                <c:pt idx="0">
                  <c:v>Recovery housing</c:v>
                </c:pt>
              </c:strCache>
            </c:strRef>
          </c:tx>
          <c:spPr>
            <a:solidFill>
              <a:schemeClr val="accent2">
                <a:lumMod val="80000"/>
                <a:lumOff val="20000"/>
              </a:schemeClr>
            </a:solidFill>
            <a:ln>
              <a:noFill/>
            </a:ln>
            <a:effectLst/>
          </c:spPr>
          <c:invertIfNegative val="0"/>
          <c:dLbls>
            <c:dLbl>
              <c:idx val="2"/>
              <c:layout>
                <c:manualLayout>
                  <c:x val="0.11491682573334172"/>
                  <c:y val="-7.8703703703703706E-2"/>
                </c:manualLayout>
              </c:layout>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fld id="{3FAA0F0F-F658-A340-83C5-96E81364E7D3}" type="SERIESNAME">
                      <a:rPr lang="en-US">
                        <a:solidFill>
                          <a:schemeClr val="tx1"/>
                        </a:solidFill>
                      </a:rPr>
                      <a:pPr>
                        <a:defRPr>
                          <a:solidFill>
                            <a:schemeClr val="tx1"/>
                          </a:solidFill>
                        </a:defRPr>
                      </a:pPr>
                      <a:t>[SERIES NAME]</a:t>
                    </a:fld>
                    <a:r>
                      <a:rPr lang="en-US" baseline="0" dirty="0">
                        <a:solidFill>
                          <a:schemeClr val="tx1"/>
                        </a:solidFill>
                      </a:rPr>
                      <a:t>, </a:t>
                    </a:r>
                    <a:fld id="{EC5C2B5B-DE0A-554D-84D6-6D4311200127}" type="VALUE">
                      <a:rPr lang="en-US" baseline="0" smtClean="0">
                        <a:solidFill>
                          <a:schemeClr val="tx1"/>
                        </a:solidFill>
                      </a:rPr>
                      <a:pPr>
                        <a:defRPr>
                          <a:solidFill>
                            <a:schemeClr val="tx1"/>
                          </a:solidFill>
                        </a:defRPr>
                      </a:pPr>
                      <a:t>[VALUE]</a:t>
                    </a:fld>
                    <a:r>
                      <a:rPr lang="en-US" baseline="0" dirty="0">
                        <a:solidFill>
                          <a:schemeClr val="tx1"/>
                        </a:solidFill>
                      </a:rPr>
                      <a:t> (4)</a:t>
                    </a:r>
                  </a:p>
                </c:rich>
              </c:tx>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1F62-B04F-85BB-79E2E7A81E57}"/>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demographics!$H$34:$J$34</c:f>
              <c:strCache>
                <c:ptCount val="3"/>
                <c:pt idx="0">
                  <c:v>Sex (n=226)</c:v>
                </c:pt>
                <c:pt idx="1">
                  <c:v>Race (n=162)</c:v>
                </c:pt>
                <c:pt idx="2">
                  <c:v>Housing Status 
(n=105)</c:v>
                </c:pt>
              </c:strCache>
            </c:strRef>
          </c:cat>
          <c:val>
            <c:numRef>
              <c:f>demographics!$H$48:$J$48</c:f>
              <c:numCache>
                <c:formatCode>General</c:formatCode>
                <c:ptCount val="3"/>
                <c:pt idx="2" formatCode="0%">
                  <c:v>3.8095238095238099E-2</c:v>
                </c:pt>
              </c:numCache>
            </c:numRef>
          </c:val>
          <c:extLst>
            <c:ext xmlns:c16="http://schemas.microsoft.com/office/drawing/2014/chart" uri="{C3380CC4-5D6E-409C-BE32-E72D297353CC}">
              <c16:uniqueId val="{0000000D-1F62-B04F-85BB-79E2E7A81E57}"/>
            </c:ext>
          </c:extLst>
        </c:ser>
        <c:ser>
          <c:idx val="14"/>
          <c:order val="14"/>
          <c:tx>
            <c:strRef>
              <c:f>demographics!$G$49</c:f>
              <c:strCache>
                <c:ptCount val="1"/>
                <c:pt idx="0">
                  <c:v>Incarcerated</c:v>
                </c:pt>
              </c:strCache>
            </c:strRef>
          </c:tx>
          <c:spPr>
            <a:solidFill>
              <a:schemeClr val="accent3">
                <a:lumMod val="80000"/>
                <a:lumOff val="20000"/>
              </a:schemeClr>
            </a:solidFill>
            <a:ln>
              <a:noFill/>
            </a:ln>
            <a:effectLst/>
          </c:spPr>
          <c:invertIfNegative val="0"/>
          <c:dLbls>
            <c:dLbl>
              <c:idx val="2"/>
              <c:layout>
                <c:manualLayout>
                  <c:x val="7.9645324765682382E-2"/>
                  <c:y val="2.0798663492362812E-2"/>
                </c:manualLayout>
              </c:layout>
              <c:tx>
                <c:rich>
                  <a:bodyPr/>
                  <a:lstStyle/>
                  <a:p>
                    <a:fld id="{ED01E7BF-FFD9-FA44-95FC-6280C2EEEEBC}" type="SERIESNAME">
                      <a:rPr lang="en-US"/>
                      <a:pPr/>
                      <a:t>[SERIES NAME]</a:t>
                    </a:fld>
                    <a:r>
                      <a:rPr lang="en-US" baseline="0" dirty="0"/>
                      <a:t>, </a:t>
                    </a:r>
                    <a:fld id="{9836951E-2FD6-6044-85F7-F4A6E4971845}" type="VALUE">
                      <a:rPr lang="en-US" baseline="0" smtClean="0"/>
                      <a:pPr/>
                      <a:t>[VALUE]</a:t>
                    </a:fld>
                    <a:r>
                      <a:rPr lang="en-US" baseline="0" dirty="0"/>
                      <a:t> (1)</a:t>
                    </a:r>
                  </a:p>
                </c:rich>
              </c:tx>
              <c:dLblPos val="ct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1F62-B04F-85BB-79E2E7A81E57}"/>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demographics!$H$34:$J$34</c:f>
              <c:strCache>
                <c:ptCount val="3"/>
                <c:pt idx="0">
                  <c:v>Sex (n=226)</c:v>
                </c:pt>
                <c:pt idx="1">
                  <c:v>Race (n=162)</c:v>
                </c:pt>
                <c:pt idx="2">
                  <c:v>Housing Status 
(n=105)</c:v>
                </c:pt>
              </c:strCache>
            </c:strRef>
          </c:cat>
          <c:val>
            <c:numRef>
              <c:f>demographics!$H$49:$J$49</c:f>
              <c:numCache>
                <c:formatCode>General</c:formatCode>
                <c:ptCount val="3"/>
                <c:pt idx="2" formatCode="0%">
                  <c:v>9.5238095238095247E-3</c:v>
                </c:pt>
              </c:numCache>
            </c:numRef>
          </c:val>
          <c:extLst>
            <c:ext xmlns:c16="http://schemas.microsoft.com/office/drawing/2014/chart" uri="{C3380CC4-5D6E-409C-BE32-E72D297353CC}">
              <c16:uniqueId val="{0000000E-1F62-B04F-85BB-79E2E7A81E57}"/>
            </c:ext>
          </c:extLst>
        </c:ser>
        <c:dLbls>
          <c:dLblPos val="ctr"/>
          <c:showLegendKey val="0"/>
          <c:showVal val="1"/>
          <c:showCatName val="0"/>
          <c:showSerName val="0"/>
          <c:showPercent val="0"/>
          <c:showBubbleSize val="0"/>
        </c:dLbls>
        <c:gapWidth val="10"/>
        <c:overlap val="100"/>
        <c:axId val="1688131952"/>
        <c:axId val="1943166080"/>
      </c:barChart>
      <c:catAx>
        <c:axId val="16881319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943166080"/>
        <c:crosses val="autoZero"/>
        <c:auto val="1"/>
        <c:lblAlgn val="ctr"/>
        <c:lblOffset val="100"/>
        <c:noMultiLvlLbl val="0"/>
      </c:catAx>
      <c:valAx>
        <c:axId val="19431660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88131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000" b="0" i="0" u="none" strike="noStrike" kern="1200" spc="0" baseline="0">
                <a:solidFill>
                  <a:schemeClr val="tx1">
                    <a:lumMod val="65000"/>
                    <a:lumOff val="35000"/>
                  </a:schemeClr>
                </a:solidFill>
                <a:latin typeface="+mn-lt"/>
                <a:ea typeface="+mn-ea"/>
                <a:cs typeface="+mn-cs"/>
              </a:defRPr>
            </a:pPr>
            <a:r>
              <a:rPr lang="en-US" sz="3000" dirty="0"/>
              <a:t>Engaged Client Final Outcomes (n=131)</a:t>
            </a:r>
          </a:p>
        </c:rich>
      </c:tx>
      <c:layout>
        <c:manualLayout>
          <c:xMode val="edge"/>
          <c:yMode val="edge"/>
          <c:x val="8.6557250656167956E-2"/>
          <c:y val="1.7580452874311758E-2"/>
        </c:manualLayout>
      </c:layout>
      <c:overlay val="0"/>
      <c:spPr>
        <a:noFill/>
        <a:ln>
          <a:noFill/>
        </a:ln>
        <a:effectLst/>
      </c:spPr>
      <c:txPr>
        <a:bodyPr rot="0" spcFirstLastPara="1" vertOverflow="ellipsis" vert="horz" wrap="square" anchor="ctr" anchorCtr="1"/>
        <a:lstStyle/>
        <a:p>
          <a:pPr>
            <a:defRPr sz="3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5000000000000001E-2"/>
          <c:y val="0.16558371794739676"/>
          <c:w val="0.8520833333333333"/>
          <c:h val="0.75769198646658886"/>
        </c:manualLayout>
      </c:layout>
      <c:ofPieChart>
        <c:ofPieType val="pie"/>
        <c:varyColors val="1"/>
        <c:dLbls>
          <c:dLblPos val="bestFit"/>
          <c:showLegendKey val="0"/>
          <c:showVal val="0"/>
          <c:showCatName val="1"/>
          <c:showSerName val="0"/>
          <c:showPercent val="1"/>
          <c:showBubbleSize val="0"/>
          <c:showLeaderLines val="0"/>
        </c:dLbls>
        <c:gapWidth val="100"/>
        <c:splitType val="pos"/>
        <c:splitPos val="5"/>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lvl="0">
              <a:defRPr sz="1400" b="0" i="0" u="none" strike="noStrike" kern="1200" baseline="0">
                <a:solidFill>
                  <a:srgbClr val="757575"/>
                </a:solidFill>
                <a:latin typeface="+mn-lt"/>
                <a:ea typeface="+mn-ea"/>
                <a:cs typeface="+mn-cs"/>
              </a:defRPr>
            </a:pPr>
            <a:r>
              <a:rPr lang="en-US" sz="3000" b="0" i="0" dirty="0">
                <a:solidFill>
                  <a:srgbClr val="757575"/>
                </a:solidFill>
                <a:latin typeface="+mn-lt"/>
              </a:rPr>
              <a:t>Effectiveness:</a:t>
            </a:r>
            <a:r>
              <a:rPr lang="en-US" sz="3000" b="0" i="0" baseline="0" dirty="0">
                <a:solidFill>
                  <a:srgbClr val="757575"/>
                </a:solidFill>
                <a:latin typeface="+mn-lt"/>
              </a:rPr>
              <a:t> </a:t>
            </a:r>
            <a:r>
              <a:rPr lang="en-US" sz="3000" b="0" i="0" dirty="0">
                <a:solidFill>
                  <a:srgbClr val="757575"/>
                </a:solidFill>
                <a:latin typeface="+mn-lt"/>
              </a:rPr>
              <a:t>Engaged Client Outcomes at 90 Days (n=131)</a:t>
            </a:r>
          </a:p>
        </c:rich>
      </c:tx>
      <c:layout>
        <c:manualLayout>
          <c:xMode val="edge"/>
          <c:yMode val="edge"/>
          <c:x val="5.1115899861868416E-2"/>
          <c:y val="1.6666666666666666E-2"/>
        </c:manualLayout>
      </c:layout>
      <c:overlay val="0"/>
      <c:spPr>
        <a:noFill/>
        <a:ln>
          <a:noFill/>
        </a:ln>
        <a:effectLst/>
      </c:spPr>
      <c:txPr>
        <a:bodyPr rot="0" spcFirstLastPara="1" vertOverflow="ellipsis" vert="horz" wrap="square" anchor="ctr" anchorCtr="1"/>
        <a:lstStyle/>
        <a:p>
          <a:pPr lvl="0">
            <a:defRPr sz="1400" b="0" i="0" u="none" strike="noStrike" kern="1200" baseline="0">
              <a:solidFill>
                <a:srgbClr val="757575"/>
              </a:solidFill>
              <a:latin typeface="+mn-lt"/>
              <a:ea typeface="+mn-ea"/>
              <a:cs typeface="+mn-cs"/>
            </a:defRPr>
          </a:pPr>
          <a:endParaRPr lang="en-US"/>
        </a:p>
      </c:txPr>
    </c:title>
    <c:autoTitleDeleted val="0"/>
    <c:plotArea>
      <c:layout>
        <c:manualLayout>
          <c:layoutTarget val="inner"/>
          <c:xMode val="edge"/>
          <c:yMode val="edge"/>
          <c:x val="6.209437605603909E-2"/>
          <c:y val="0.16392927967337417"/>
          <c:w val="0.82812514994464814"/>
          <c:h val="0.74341921843102943"/>
        </c:manualLayout>
      </c:layout>
      <c:ofPieChart>
        <c:ofPieType val="pie"/>
        <c:varyColors val="1"/>
        <c:ser>
          <c:idx val="0"/>
          <c:order val="0"/>
          <c:tx>
            <c:strRef>
              <c:f>'completed clients'!$J$101</c:f>
              <c:strCache>
                <c:ptCount val="1"/>
                <c:pt idx="0">
                  <c:v># of Clients</c:v>
                </c:pt>
              </c:strCache>
            </c:strRef>
          </c:tx>
          <c:dPt>
            <c:idx val="0"/>
            <c:bubble3D val="0"/>
            <c:spPr>
              <a:solidFill>
                <a:schemeClr val="accent6"/>
              </a:solidFill>
              <a:ln>
                <a:noFill/>
              </a:ln>
              <a:effectLst/>
            </c:spPr>
            <c:extLst>
              <c:ext xmlns:c16="http://schemas.microsoft.com/office/drawing/2014/chart" uri="{C3380CC4-5D6E-409C-BE32-E72D297353CC}">
                <c16:uniqueId val="{00000001-FEEE-8445-99D2-A87B611245EC}"/>
              </c:ext>
            </c:extLst>
          </c:dPt>
          <c:dPt>
            <c:idx val="1"/>
            <c:bubble3D val="0"/>
            <c:spPr>
              <a:solidFill>
                <a:schemeClr val="accent5"/>
              </a:solidFill>
              <a:ln>
                <a:noFill/>
              </a:ln>
              <a:effectLst/>
            </c:spPr>
            <c:extLst>
              <c:ext xmlns:c16="http://schemas.microsoft.com/office/drawing/2014/chart" uri="{C3380CC4-5D6E-409C-BE32-E72D297353CC}">
                <c16:uniqueId val="{00000003-FEEE-8445-99D2-A87B611245EC}"/>
              </c:ext>
            </c:extLst>
          </c:dPt>
          <c:dPt>
            <c:idx val="2"/>
            <c:bubble3D val="0"/>
            <c:spPr>
              <a:solidFill>
                <a:schemeClr val="accent4"/>
              </a:solidFill>
              <a:ln>
                <a:noFill/>
              </a:ln>
              <a:effectLst/>
            </c:spPr>
            <c:extLst>
              <c:ext xmlns:c16="http://schemas.microsoft.com/office/drawing/2014/chart" uri="{C3380CC4-5D6E-409C-BE32-E72D297353CC}">
                <c16:uniqueId val="{00000005-FEEE-8445-99D2-A87B611245EC}"/>
              </c:ext>
            </c:extLst>
          </c:dPt>
          <c:dPt>
            <c:idx val="3"/>
            <c:bubble3D val="0"/>
            <c:spPr>
              <a:solidFill>
                <a:schemeClr val="accent6">
                  <a:lumMod val="60000"/>
                </a:schemeClr>
              </a:solidFill>
              <a:ln>
                <a:noFill/>
              </a:ln>
              <a:effectLst/>
            </c:spPr>
            <c:extLst>
              <c:ext xmlns:c16="http://schemas.microsoft.com/office/drawing/2014/chart" uri="{C3380CC4-5D6E-409C-BE32-E72D297353CC}">
                <c16:uniqueId val="{00000007-FEEE-8445-99D2-A87B611245EC}"/>
              </c:ext>
            </c:extLst>
          </c:dPt>
          <c:dPt>
            <c:idx val="4"/>
            <c:bubble3D val="0"/>
            <c:spPr>
              <a:solidFill>
                <a:schemeClr val="accent5">
                  <a:lumMod val="60000"/>
                </a:schemeClr>
              </a:solidFill>
              <a:ln>
                <a:noFill/>
              </a:ln>
              <a:effectLst/>
            </c:spPr>
            <c:extLst>
              <c:ext xmlns:c16="http://schemas.microsoft.com/office/drawing/2014/chart" uri="{C3380CC4-5D6E-409C-BE32-E72D297353CC}">
                <c16:uniqueId val="{00000009-FEEE-8445-99D2-A87B611245EC}"/>
              </c:ext>
            </c:extLst>
          </c:dPt>
          <c:dPt>
            <c:idx val="5"/>
            <c:bubble3D val="0"/>
            <c:spPr>
              <a:solidFill>
                <a:schemeClr val="accent4">
                  <a:lumMod val="60000"/>
                </a:schemeClr>
              </a:solidFill>
              <a:ln>
                <a:noFill/>
              </a:ln>
              <a:effectLst/>
            </c:spPr>
            <c:extLst>
              <c:ext xmlns:c16="http://schemas.microsoft.com/office/drawing/2014/chart" uri="{C3380CC4-5D6E-409C-BE32-E72D297353CC}">
                <c16:uniqueId val="{0000000B-FEEE-8445-99D2-A87B611245EC}"/>
              </c:ext>
            </c:extLst>
          </c:dPt>
          <c:dPt>
            <c:idx val="6"/>
            <c:bubble3D val="0"/>
            <c:spPr>
              <a:solidFill>
                <a:schemeClr val="accent6">
                  <a:lumMod val="80000"/>
                  <a:lumOff val="20000"/>
                </a:schemeClr>
              </a:solidFill>
              <a:ln>
                <a:noFill/>
              </a:ln>
              <a:effectLst/>
            </c:spPr>
            <c:extLst>
              <c:ext xmlns:c16="http://schemas.microsoft.com/office/drawing/2014/chart" uri="{C3380CC4-5D6E-409C-BE32-E72D297353CC}">
                <c16:uniqueId val="{0000000D-FEEE-8445-99D2-A87B611245EC}"/>
              </c:ext>
            </c:extLst>
          </c:dPt>
          <c:dPt>
            <c:idx val="7"/>
            <c:bubble3D val="0"/>
            <c:spPr>
              <a:solidFill>
                <a:schemeClr val="accent5">
                  <a:lumMod val="80000"/>
                  <a:lumOff val="20000"/>
                </a:schemeClr>
              </a:solidFill>
              <a:ln>
                <a:noFill/>
              </a:ln>
              <a:effectLst/>
            </c:spPr>
            <c:extLst>
              <c:ext xmlns:c16="http://schemas.microsoft.com/office/drawing/2014/chart" uri="{C3380CC4-5D6E-409C-BE32-E72D297353CC}">
                <c16:uniqueId val="{0000000F-FEEE-8445-99D2-A87B611245EC}"/>
              </c:ext>
            </c:extLst>
          </c:dPt>
          <c:dPt>
            <c:idx val="8"/>
            <c:bubble3D val="0"/>
            <c:spPr>
              <a:solidFill>
                <a:schemeClr val="accent4">
                  <a:lumMod val="80000"/>
                  <a:lumOff val="20000"/>
                </a:schemeClr>
              </a:solidFill>
              <a:ln>
                <a:noFill/>
              </a:ln>
              <a:effectLst/>
            </c:spPr>
            <c:extLst>
              <c:ext xmlns:c16="http://schemas.microsoft.com/office/drawing/2014/chart" uri="{C3380CC4-5D6E-409C-BE32-E72D297353CC}">
                <c16:uniqueId val="{00000011-FEEE-8445-99D2-A87B611245EC}"/>
              </c:ext>
            </c:extLst>
          </c:dPt>
          <c:dPt>
            <c:idx val="9"/>
            <c:bubble3D val="0"/>
            <c:spPr>
              <a:solidFill>
                <a:schemeClr val="accent6">
                  <a:lumMod val="80000"/>
                </a:schemeClr>
              </a:solidFill>
              <a:ln>
                <a:noFill/>
              </a:ln>
              <a:effectLst/>
            </c:spPr>
            <c:extLst>
              <c:ext xmlns:c16="http://schemas.microsoft.com/office/drawing/2014/chart" uri="{C3380CC4-5D6E-409C-BE32-E72D297353CC}">
                <c16:uniqueId val="{00000013-FEEE-8445-99D2-A87B611245EC}"/>
              </c:ext>
            </c:extLst>
          </c:dPt>
          <c:dPt>
            <c:idx val="10"/>
            <c:bubble3D val="0"/>
            <c:spPr>
              <a:solidFill>
                <a:schemeClr val="accent5">
                  <a:lumMod val="80000"/>
                </a:schemeClr>
              </a:solidFill>
              <a:ln>
                <a:noFill/>
              </a:ln>
              <a:effectLst/>
            </c:spPr>
            <c:extLst>
              <c:ext xmlns:c16="http://schemas.microsoft.com/office/drawing/2014/chart" uri="{C3380CC4-5D6E-409C-BE32-E72D297353CC}">
                <c16:uniqueId val="{00000015-FEEE-8445-99D2-A87B611245EC}"/>
              </c:ext>
            </c:extLst>
          </c:dPt>
          <c:dPt>
            <c:idx val="11"/>
            <c:bubble3D val="0"/>
            <c:spPr>
              <a:solidFill>
                <a:schemeClr val="accent4">
                  <a:lumMod val="80000"/>
                </a:schemeClr>
              </a:solidFill>
              <a:ln>
                <a:noFill/>
              </a:ln>
              <a:effectLst/>
            </c:spPr>
            <c:extLst>
              <c:ext xmlns:c16="http://schemas.microsoft.com/office/drawing/2014/chart" uri="{C3380CC4-5D6E-409C-BE32-E72D297353CC}">
                <c16:uniqueId val="{00000016-FEEE-8445-99D2-A87B611245EC}"/>
              </c:ext>
            </c:extLst>
          </c:dPt>
          <c:dPt>
            <c:idx val="12"/>
            <c:bubble3D val="0"/>
            <c:spPr>
              <a:solidFill>
                <a:schemeClr val="accent6">
                  <a:lumMod val="60000"/>
                  <a:lumOff val="40000"/>
                </a:schemeClr>
              </a:solidFill>
              <a:ln>
                <a:noFill/>
              </a:ln>
              <a:effectLst/>
            </c:spPr>
            <c:extLst>
              <c:ext xmlns:c16="http://schemas.microsoft.com/office/drawing/2014/chart" uri="{C3380CC4-5D6E-409C-BE32-E72D297353CC}">
                <c16:uniqueId val="{00000018-FEEE-8445-99D2-A87B611245EC}"/>
              </c:ext>
            </c:extLst>
          </c:dPt>
          <c:dLbls>
            <c:dLbl>
              <c:idx val="0"/>
              <c:layout>
                <c:manualLayout>
                  <c:x val="-4.8438324182933411E-3"/>
                  <c:y val="4.2819480898221053E-2"/>
                </c:manualLayout>
              </c:layout>
              <c:tx>
                <c:rich>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fld id="{A25ED180-D65C-D84B-8AD0-EE704E8C54A0}" type="CATEGORYNAME">
                      <a:rPr lang="en-US"/>
                      <a:pPr>
                        <a:defRPr sz="1600"/>
                      </a:pPr>
                      <a:t>[CATEGORY NAME]</a:t>
                    </a:fld>
                    <a:r>
                      <a:rPr lang="en-US" baseline="0" dirty="0"/>
                      <a:t>, n=</a:t>
                    </a:r>
                    <a:fld id="{75632434-5256-FE41-8A75-65C43DFBC95B}" type="VALUE">
                      <a:rPr lang="en-US" baseline="0" smtClean="0"/>
                      <a:pPr>
                        <a:defRPr sz="1600"/>
                      </a:pPr>
                      <a:t>[VALUE]</a:t>
                    </a:fld>
                    <a:r>
                      <a:rPr lang="en-US" baseline="0" dirty="0"/>
                      <a:t>, </a:t>
                    </a:r>
                    <a:fld id="{9866F917-8FBC-A54C-AF8C-88254CC80D23}" type="PERCENTAGE">
                      <a:rPr lang="en-US" baseline="0"/>
                      <a:pPr>
                        <a:defRPr sz="1600"/>
                      </a:pPr>
                      <a:t>[PERCENTAGE]</a:t>
                    </a:fld>
                    <a:endParaRPr lang="en-US" baseline="0" dirty="0"/>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13229167751736201"/>
                      <c:h val="9.7018518518518518E-2"/>
                    </c:manualLayout>
                  </c15:layout>
                  <c15:dlblFieldTable/>
                  <c15:showDataLabelsRange val="0"/>
                </c:ext>
                <c:ext xmlns:c16="http://schemas.microsoft.com/office/drawing/2014/chart" uri="{C3380CC4-5D6E-409C-BE32-E72D297353CC}">
                  <c16:uniqueId val="{00000001-FEEE-8445-99D2-A87B611245EC}"/>
                </c:ext>
              </c:extLst>
            </c:dLbl>
            <c:dLbl>
              <c:idx val="1"/>
              <c:layout>
                <c:manualLayout>
                  <c:x val="-1.6782727754488826E-3"/>
                  <c:y val="7.1869932925051033E-2"/>
                </c:manualLayout>
              </c:layout>
              <c:tx>
                <c:rich>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fld id="{78E2224F-A6D7-3640-9880-2D0A53D1D35E}" type="CATEGORYNAME">
                      <a:rPr lang="en-US"/>
                      <a:pPr>
                        <a:defRPr sz="1600"/>
                      </a:pPr>
                      <a:t>[CATEGORY NAME]</a:t>
                    </a:fld>
                    <a:r>
                      <a:rPr lang="en-US" baseline="0" dirty="0"/>
                      <a:t>, n=</a:t>
                    </a:r>
                    <a:fld id="{CFC1BD87-187C-5A44-AF92-FACF4268C2AA}" type="VALUE">
                      <a:rPr lang="en-US" baseline="0" smtClean="0"/>
                      <a:pPr>
                        <a:defRPr sz="1600"/>
                      </a:pPr>
                      <a:t>[VALUE]</a:t>
                    </a:fld>
                    <a:r>
                      <a:rPr lang="en-US" baseline="0" dirty="0"/>
                      <a:t>, </a:t>
                    </a:r>
                    <a:fld id="{F0256722-36EA-B744-877F-01112F3B270D}" type="PERCENTAGE">
                      <a:rPr lang="en-US" baseline="0"/>
                      <a:pPr>
                        <a:defRPr sz="1600"/>
                      </a:pPr>
                      <a:t>[PERCENTAGE]</a:t>
                    </a:fld>
                    <a:endParaRPr lang="en-US" baseline="0" dirty="0"/>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9.5942675192148538E-2"/>
                      <c:h val="0.13035185185185186"/>
                    </c:manualLayout>
                  </c15:layout>
                  <c15:dlblFieldTable/>
                  <c15:showDataLabelsRange val="0"/>
                </c:ext>
                <c:ext xmlns:c16="http://schemas.microsoft.com/office/drawing/2014/chart" uri="{C3380CC4-5D6E-409C-BE32-E72D297353CC}">
                  <c16:uniqueId val="{00000003-FEEE-8445-99D2-A87B611245EC}"/>
                </c:ext>
              </c:extLst>
            </c:dLbl>
            <c:dLbl>
              <c:idx val="2"/>
              <c:layout>
                <c:manualLayout>
                  <c:x val="0.12448137998000545"/>
                  <c:y val="-0.16375794692330131"/>
                </c:manualLayout>
              </c:layout>
              <c:tx>
                <c:rich>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fld id="{24CA2A0E-DCBD-2A49-9C97-7DE2BE640FBF}" type="CATEGORYNAME">
                      <a:rPr lang="en-US"/>
                      <a:pPr>
                        <a:defRPr sz="1600"/>
                      </a:pPr>
                      <a:t>[CATEGORY NAME]</a:t>
                    </a:fld>
                    <a:r>
                      <a:rPr lang="en-US" baseline="0" dirty="0"/>
                      <a:t>, n=</a:t>
                    </a:r>
                    <a:fld id="{BC90C419-BB60-DB44-AF26-E46903A4B9CA}" type="VALUE">
                      <a:rPr lang="en-US" baseline="0" smtClean="0"/>
                      <a:pPr>
                        <a:defRPr sz="1600"/>
                      </a:pPr>
                      <a:t>[VALUE]</a:t>
                    </a:fld>
                    <a:r>
                      <a:rPr lang="en-US" baseline="0" dirty="0"/>
                      <a:t>, </a:t>
                    </a:r>
                    <a:fld id="{08FE31E4-E67B-2849-9101-758A36AD7461}" type="PERCENTAGE">
                      <a:rPr lang="en-US" baseline="0"/>
                      <a:pPr>
                        <a:defRPr sz="1600"/>
                      </a:pPr>
                      <a:t>[PERCENTAGE]</a:t>
                    </a:fld>
                    <a:endParaRPr lang="en-US" baseline="0" dirty="0"/>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10640328232624542"/>
                      <c:h val="0.10442592592592592"/>
                    </c:manualLayout>
                  </c15:layout>
                  <c15:dlblFieldTable/>
                  <c15:showDataLabelsRange val="0"/>
                </c:ext>
                <c:ext xmlns:c16="http://schemas.microsoft.com/office/drawing/2014/chart" uri="{C3380CC4-5D6E-409C-BE32-E72D297353CC}">
                  <c16:uniqueId val="{00000005-FEEE-8445-99D2-A87B611245EC}"/>
                </c:ext>
              </c:extLst>
            </c:dLbl>
            <c:dLbl>
              <c:idx val="3"/>
              <c:layout>
                <c:manualLayout>
                  <c:x val="-5.6772058015089201E-2"/>
                  <c:y val="3.0351414406532516E-2"/>
                </c:manualLayout>
              </c:layout>
              <c:tx>
                <c:rich>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fld id="{686251D6-191E-2949-BDBF-91A428377CB6}" type="CATEGORYNAME">
                      <a:rPr lang="en-US"/>
                      <a:pPr>
                        <a:defRPr sz="1600"/>
                      </a:pPr>
                      <a:t>[CATEGORY NAME]</a:t>
                    </a:fld>
                    <a:r>
                      <a:rPr lang="en-US" baseline="0" dirty="0"/>
                      <a:t>, n=</a:t>
                    </a:r>
                    <a:fld id="{8BCC6C26-18FA-2C40-B3CE-8E4DBAE10F81}" type="VALUE">
                      <a:rPr lang="en-US" baseline="0" smtClean="0"/>
                      <a:pPr>
                        <a:defRPr sz="1600"/>
                      </a:pPr>
                      <a:t>[VALUE]</a:t>
                    </a:fld>
                    <a:r>
                      <a:rPr lang="en-US" baseline="0" dirty="0"/>
                      <a:t>, </a:t>
                    </a:r>
                    <a:fld id="{C0A1DC49-EEA2-B74A-8B23-16462D0534EB}" type="PERCENTAGE">
                      <a:rPr lang="en-US" baseline="0"/>
                      <a:pPr>
                        <a:defRPr sz="1600"/>
                      </a:pPr>
                      <a:t>[PERCENTAGE]</a:t>
                    </a:fld>
                    <a:endParaRPr lang="en-US" baseline="0" dirty="0"/>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11459371883288041"/>
                      <c:h val="9.7018518518518518E-2"/>
                    </c:manualLayout>
                  </c15:layout>
                  <c15:dlblFieldTable/>
                  <c15:showDataLabelsRange val="0"/>
                </c:ext>
                <c:ext xmlns:c16="http://schemas.microsoft.com/office/drawing/2014/chart" uri="{C3380CC4-5D6E-409C-BE32-E72D297353CC}">
                  <c16:uniqueId val="{00000007-FEEE-8445-99D2-A87B611245EC}"/>
                </c:ext>
              </c:extLst>
            </c:dLbl>
            <c:dLbl>
              <c:idx val="4"/>
              <c:tx>
                <c:rich>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fld id="{5F2DA221-0868-B446-B0AE-B18BED81BE57}" type="CATEGORYNAME">
                      <a:rPr lang="en-US"/>
                      <a:pPr>
                        <a:defRPr sz="1600">
                          <a:solidFill>
                            <a:schemeClr val="bg1"/>
                          </a:solidFill>
                        </a:defRPr>
                      </a:pPr>
                      <a:t>[CATEGORY NAME]</a:t>
                    </a:fld>
                    <a:r>
                      <a:rPr lang="en-US" baseline="0"/>
                      <a:t>, n=</a:t>
                    </a:r>
                    <a:fld id="{731CA001-2B3E-344D-88DC-B721DC96FF1E}" type="VALUE">
                      <a:rPr lang="en-US" baseline="0" smtClean="0"/>
                      <a:pPr>
                        <a:defRPr sz="1600">
                          <a:solidFill>
                            <a:schemeClr val="bg1"/>
                          </a:solidFill>
                        </a:defRPr>
                      </a:pPr>
                      <a:t>[VALUE]</a:t>
                    </a:fld>
                    <a:r>
                      <a:rPr lang="en-US" baseline="0" dirty="0"/>
                      <a:t>, </a:t>
                    </a:r>
                    <a:fld id="{8DFC4BCC-1B05-B943-A5A8-E9AD56DD44C1}" type="PERCENTAGE">
                      <a:rPr lang="en-US" baseline="0"/>
                      <a:pPr>
                        <a:defRPr sz="1600">
                          <a:solidFill>
                            <a:schemeClr val="bg1"/>
                          </a:solidFill>
                        </a:defRPr>
                      </a:pPr>
                      <a:t>[PERCENTAGE]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FEEE-8445-99D2-A87B611245EC}"/>
                </c:ext>
              </c:extLst>
            </c:dLbl>
            <c:dLbl>
              <c:idx val="5"/>
              <c:layout>
                <c:manualLayout>
                  <c:x val="-0.10520834196262654"/>
                  <c:y val="9.4762175561388162E-2"/>
                </c:manualLayout>
              </c:layout>
              <c:tx>
                <c:rich>
                  <a:bodyPr rot="0" spcFirstLastPara="1" vertOverflow="ellipsis" vert="horz" wrap="square" lIns="38100" tIns="19050" rIns="38100" bIns="19050" anchor="ctr" anchorCtr="1">
                    <a:noAutofit/>
                  </a:bodyPr>
                  <a:lstStyle/>
                  <a:p>
                    <a:pPr>
                      <a:defRPr sz="1600" b="0" i="0" u="none" strike="noStrike" kern="1200" baseline="0">
                        <a:solidFill>
                          <a:schemeClr val="bg1"/>
                        </a:solidFill>
                        <a:latin typeface="+mn-lt"/>
                        <a:ea typeface="+mn-ea"/>
                        <a:cs typeface="+mn-cs"/>
                      </a:defRPr>
                    </a:pPr>
                    <a:fld id="{1DBD105D-9D4E-DA46-8915-907767A4891F}" type="CATEGORYNAME">
                      <a:rPr lang="en-US"/>
                      <a:pPr>
                        <a:defRPr sz="1600">
                          <a:solidFill>
                            <a:schemeClr val="bg1"/>
                          </a:solidFill>
                        </a:defRPr>
                      </a:pPr>
                      <a:t>[CATEGORY NAME]</a:t>
                    </a:fld>
                    <a:r>
                      <a:rPr lang="en-US" baseline="0"/>
                      <a:t>, n=</a:t>
                    </a:r>
                    <a:fld id="{D9F6D285-274D-EB47-AD76-A60158663385}" type="VALUE">
                      <a:rPr lang="en-US" baseline="0" smtClean="0"/>
                      <a:pPr>
                        <a:defRPr sz="1600">
                          <a:solidFill>
                            <a:schemeClr val="bg1"/>
                          </a:solidFill>
                        </a:defRPr>
                      </a:pPr>
                      <a:t>[VALUE]</a:t>
                    </a:fld>
                    <a:r>
                      <a:rPr lang="en-US" baseline="0" dirty="0"/>
                      <a:t>, </a:t>
                    </a:r>
                    <a:fld id="{0B0A4052-9A1C-5E42-A443-9A852654ABEA}" type="PERCENTAGE">
                      <a:rPr lang="en-US" baseline="0"/>
                      <a:pPr>
                        <a:defRPr sz="1600">
                          <a:solidFill>
                            <a:schemeClr val="bg1"/>
                          </a:solidFill>
                        </a:defRPr>
                      </a:pPr>
                      <a:t>[PERCENTAGE]</a:t>
                    </a:fld>
                    <a:endParaRPr lang="en-US" baseline="0" dirty="0"/>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10651042540275799"/>
                      <c:h val="0.10694444444444444"/>
                    </c:manualLayout>
                  </c15:layout>
                  <c15:dlblFieldTable/>
                  <c15:showDataLabelsRange val="0"/>
                </c:ext>
                <c:ext xmlns:c16="http://schemas.microsoft.com/office/drawing/2014/chart" uri="{C3380CC4-5D6E-409C-BE32-E72D297353CC}">
                  <c16:uniqueId val="{0000000B-FEEE-8445-99D2-A87B611245EC}"/>
                </c:ext>
              </c:extLst>
            </c:dLbl>
            <c:dLbl>
              <c:idx val="6"/>
              <c:delete val="1"/>
              <c:extLst>
                <c:ext xmlns:c15="http://schemas.microsoft.com/office/drawing/2012/chart" uri="{CE6537A1-D6FC-4f65-9D91-7224C49458BB}"/>
                <c:ext xmlns:c16="http://schemas.microsoft.com/office/drawing/2014/chart" uri="{C3380CC4-5D6E-409C-BE32-E72D297353CC}">
                  <c16:uniqueId val="{0000000D-FEEE-8445-99D2-A87B611245EC}"/>
                </c:ext>
              </c:extLst>
            </c:dLbl>
            <c:dLbl>
              <c:idx val="7"/>
              <c:layout>
                <c:manualLayout>
                  <c:x val="5.1387389385448602E-2"/>
                  <c:y val="-0.16464231554389036"/>
                </c:manualLayout>
              </c:layout>
              <c:tx>
                <c:rich>
                  <a:bodyPr/>
                  <a:lstStyle/>
                  <a:p>
                    <a:fld id="{4BA964D5-5CA2-1645-B03B-B82E5E774811}" type="CATEGORYNAME">
                      <a:rPr lang="en-US">
                        <a:solidFill>
                          <a:schemeClr val="bg1"/>
                        </a:solidFill>
                      </a:rPr>
                      <a:pPr/>
                      <a:t>[CATEGORY NAME]</a:t>
                    </a:fld>
                    <a:r>
                      <a:rPr lang="en-US" baseline="0" dirty="0">
                        <a:solidFill>
                          <a:schemeClr val="bg1"/>
                        </a:solidFill>
                      </a:rPr>
                      <a:t>, n=</a:t>
                    </a:r>
                    <a:fld id="{8B10FF5B-E6C9-0343-B41D-99FCB8A650A6}" type="VALUE">
                      <a:rPr lang="en-US" baseline="0" smtClean="0">
                        <a:solidFill>
                          <a:schemeClr val="bg1"/>
                        </a:solidFill>
                      </a:rPr>
                      <a:pPr/>
                      <a:t>[VALUE]</a:t>
                    </a:fld>
                    <a:r>
                      <a:rPr lang="en-US" baseline="0" dirty="0">
                        <a:solidFill>
                          <a:schemeClr val="bg1"/>
                        </a:solidFill>
                      </a:rPr>
                      <a:t>, </a:t>
                    </a:r>
                    <a:fld id="{668A6CF4-B923-AD40-8102-D2EFF431AD84}" type="PERCENTAGE">
                      <a:rPr lang="en-US" baseline="0">
                        <a:solidFill>
                          <a:schemeClr val="bg1"/>
                        </a:solidFill>
                      </a:rPr>
                      <a:pPr/>
                      <a:t>[PERCENTAGE]</a:t>
                    </a:fld>
                    <a:endParaRPr lang="en-US" baseline="0" dirty="0">
                      <a:solidFill>
                        <a:schemeClr val="bg1"/>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FEEE-8445-99D2-A87B611245EC}"/>
                </c:ext>
              </c:extLst>
            </c:dLbl>
            <c:dLbl>
              <c:idx val="8"/>
              <c:layout>
                <c:manualLayout>
                  <c:x val="9.8580142600077164E-2"/>
                  <c:y val="0.14362802566345872"/>
                </c:manualLayout>
              </c:layout>
              <c:tx>
                <c:rich>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fld id="{1194BF3B-ED5D-8243-A504-9BF54B9ACAD3}" type="CATEGORYNAME">
                      <a:rPr lang="en-US"/>
                      <a:pPr>
                        <a:defRPr sz="1600"/>
                      </a:pPr>
                      <a:t>[CATEGORY NAME]</a:t>
                    </a:fld>
                    <a:r>
                      <a:rPr lang="en-US" baseline="0" dirty="0"/>
                      <a:t>, n=</a:t>
                    </a:r>
                    <a:fld id="{D5FC4D27-6640-0544-89EA-1B9BFBFA2867}" type="VALUE">
                      <a:rPr lang="en-US" baseline="0" smtClean="0"/>
                      <a:pPr>
                        <a:defRPr sz="1600"/>
                      </a:pPr>
                      <a:t>[VALUE]</a:t>
                    </a:fld>
                    <a:r>
                      <a:rPr lang="en-US" baseline="0" dirty="0"/>
                      <a:t>, </a:t>
                    </a:r>
                    <a:fld id="{DF070586-83DE-0C48-85CE-58256ED94F74}" type="PERCENTAGE">
                      <a:rPr lang="en-US" baseline="0"/>
                      <a:pPr>
                        <a:defRPr sz="1600"/>
                      </a:pPr>
                      <a:t>[PERCENTAGE]</a:t>
                    </a:fld>
                    <a:endParaRPr lang="en-US" baseline="0" dirty="0"/>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1179323423500937"/>
                      <c:h val="8.7759259259259259E-2"/>
                    </c:manualLayout>
                  </c15:layout>
                  <c15:dlblFieldTable/>
                  <c15:showDataLabelsRange val="0"/>
                </c:ext>
                <c:ext xmlns:c16="http://schemas.microsoft.com/office/drawing/2014/chart" uri="{C3380CC4-5D6E-409C-BE32-E72D297353CC}">
                  <c16:uniqueId val="{00000011-FEEE-8445-99D2-A87B611245EC}"/>
                </c:ext>
              </c:extLst>
            </c:dLbl>
            <c:dLbl>
              <c:idx val="9"/>
              <c:layout>
                <c:manualLayout>
                  <c:x val="4.652477415721573E-3"/>
                  <c:y val="-9.0030621172353456E-3"/>
                </c:manualLayout>
              </c:layout>
              <c:tx>
                <c:rich>
                  <a:bodyPr/>
                  <a:lstStyle/>
                  <a:p>
                    <a:fld id="{2D1F8C2F-1EDC-674D-9607-B394C2E52CF0}" type="CATEGORYNAME">
                      <a:rPr lang="en-US"/>
                      <a:pPr/>
                      <a:t>[CATEGORY NAME]</a:t>
                    </a:fld>
                    <a:r>
                      <a:rPr lang="en-US" baseline="0" dirty="0"/>
                      <a:t>, n=</a:t>
                    </a:r>
                    <a:fld id="{66136B75-A1F6-5141-B9B5-2E92806CDF8B}" type="VALUE">
                      <a:rPr lang="en-US" baseline="0" smtClean="0"/>
                      <a:pPr/>
                      <a:t>[VALUE]</a:t>
                    </a:fld>
                    <a:r>
                      <a:rPr lang="en-US" baseline="0" dirty="0"/>
                      <a:t>, </a:t>
                    </a:r>
                    <a:fld id="{F6A04406-DB20-B340-B01B-6FF0B8E4D91C}" type="PERCENTAGE">
                      <a:rPr lang="en-US" baseline="0"/>
                      <a:pPr/>
                      <a:t>[PERCENTAGE]</a:t>
                    </a:fld>
                    <a:endParaRPr lang="en-US" baseline="0" dirty="0"/>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FEEE-8445-99D2-A87B611245EC}"/>
                </c:ext>
              </c:extLst>
            </c:dLbl>
            <c:dLbl>
              <c:idx val="10"/>
              <c:tx>
                <c:rich>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fld id="{569B8C29-1DF1-564F-B1C9-CC6EBED7E2A6}" type="CATEGORYNAME">
                      <a:rPr lang="en-US"/>
                      <a:pPr>
                        <a:defRPr sz="1600"/>
                      </a:pPr>
                      <a:t>[CATEGORY NAME]</a:t>
                    </a:fld>
                    <a:r>
                      <a:rPr lang="en-US" baseline="0" dirty="0"/>
                      <a:t>, n=</a:t>
                    </a:r>
                    <a:fld id="{F799371B-794E-EE4D-BA85-25B61CF7B54E}" type="VALUE">
                      <a:rPr lang="en-US" baseline="0" smtClean="0"/>
                      <a:pPr>
                        <a:defRPr sz="1600"/>
                      </a:pPr>
                      <a:t>[VALUE]</a:t>
                    </a:fld>
                    <a:r>
                      <a:rPr lang="en-US" baseline="0" dirty="0"/>
                      <a:t>, </a:t>
                    </a:r>
                    <a:fld id="{7BF961D4-BF86-BE47-8AAD-AF51658714A6}" type="PERCENTAGE">
                      <a:rPr lang="en-US" baseline="0"/>
                      <a:pPr>
                        <a:defRPr sz="1600"/>
                      </a:pPr>
                      <a:t>[PERCENTAGE]</a:t>
                    </a:fld>
                    <a:endParaRPr lang="en-US" baseline="0" dirty="0"/>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11119792578723145"/>
                      <c:h val="0.1162037037037037"/>
                    </c:manualLayout>
                  </c15:layout>
                  <c15:dlblFieldTable/>
                  <c15:showDataLabelsRange val="0"/>
                </c:ext>
                <c:ext xmlns:c16="http://schemas.microsoft.com/office/drawing/2014/chart" uri="{C3380CC4-5D6E-409C-BE32-E72D297353CC}">
                  <c16:uniqueId val="{00000015-FEEE-8445-99D2-A87B611245EC}"/>
                </c:ext>
              </c:extLst>
            </c:dLbl>
            <c:dLbl>
              <c:idx val="11"/>
              <c:layout>
                <c:manualLayout>
                  <c:x val="-1.2680447234288651E-4"/>
                  <c:y val="4.2089822105570135E-2"/>
                </c:manualLayout>
              </c:layout>
              <c:tx>
                <c:rich>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fld id="{6F6C9EA2-F79D-BD44-9D29-4B3E031EB74B}" type="CATEGORYNAME">
                      <a:rPr lang="en-US"/>
                      <a:pPr>
                        <a:defRPr sz="1600"/>
                      </a:pPr>
                      <a:t>[CATEGORY NAME]</a:t>
                    </a:fld>
                    <a:r>
                      <a:rPr lang="en-US" baseline="0" dirty="0"/>
                      <a:t>, n=</a:t>
                    </a:r>
                    <a:fld id="{28DAC0CB-E90A-704D-B3CF-8085060C6368}" type="VALUE">
                      <a:rPr lang="en-US" baseline="0" smtClean="0"/>
                      <a:pPr>
                        <a:defRPr sz="1600"/>
                      </a:pPr>
                      <a:t>[VALUE]</a:t>
                    </a:fld>
                    <a:r>
                      <a:rPr lang="en-US" baseline="0" dirty="0"/>
                      <a:t>, </a:t>
                    </a:r>
                    <a:fld id="{F903F976-CB17-8345-937D-051B4F602F0A}" type="PERCENTAGE">
                      <a:rPr lang="en-US" baseline="0"/>
                      <a:pPr>
                        <a:defRPr sz="1600"/>
                      </a:pPr>
                      <a:t>[PERCENTAGE]</a:t>
                    </a:fld>
                    <a:endParaRPr lang="en-US" baseline="0" dirty="0"/>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10708850943967434"/>
                      <c:h val="0.15329629629629629"/>
                    </c:manualLayout>
                  </c15:layout>
                  <c15:dlblFieldTable/>
                  <c15:showDataLabelsRange val="0"/>
                </c:ext>
                <c:ext xmlns:c16="http://schemas.microsoft.com/office/drawing/2014/chart" uri="{C3380CC4-5D6E-409C-BE32-E72D297353CC}">
                  <c16:uniqueId val="{00000016-FEEE-8445-99D2-A87B611245EC}"/>
                </c:ext>
              </c:extLst>
            </c:dLbl>
            <c:dLbl>
              <c:idx val="12"/>
              <c:tx>
                <c:rich>
                  <a:bodyPr/>
                  <a:lstStyle/>
                  <a:p>
                    <a:r>
                      <a:rPr lang="en-US">
                        <a:solidFill>
                          <a:schemeClr val="tx1"/>
                        </a:solidFill>
                      </a:rPr>
                      <a:t>In Treatment</a:t>
                    </a:r>
                    <a:r>
                      <a:rPr lang="en-US" baseline="0">
                        <a:solidFill>
                          <a:schemeClr val="tx1"/>
                        </a:solidFill>
                      </a:rPr>
                      <a:t>, n=</a:t>
                    </a:r>
                    <a:fld id="{7F992183-7630-754C-BBFE-0DDCB36C8DA6}" type="VALUE">
                      <a:rPr lang="en-US" baseline="0" smtClean="0">
                        <a:solidFill>
                          <a:schemeClr val="tx1"/>
                        </a:solidFill>
                      </a:rPr>
                      <a:pPr/>
                      <a:t>[VALUE]</a:t>
                    </a:fld>
                    <a:r>
                      <a:rPr lang="en-US" baseline="0" dirty="0">
                        <a:solidFill>
                          <a:schemeClr val="tx1"/>
                        </a:solidFill>
                      </a:rPr>
                      <a:t>, </a:t>
                    </a:r>
                    <a:fld id="{F3281DBC-2B87-3E4A-8FA8-301EC2A5028C}" type="PERCENTAGE">
                      <a:rPr lang="en-US" baseline="0">
                        <a:solidFill>
                          <a:schemeClr val="tx1"/>
                        </a:solidFill>
                      </a:rPr>
                      <a:pPr/>
                      <a:t>[PERCENTAGE]</a:t>
                    </a:fld>
                    <a:endParaRPr lang="en-US" baseline="0" dirty="0">
                      <a:solidFill>
                        <a:schemeClr val="tx1"/>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8-FEEE-8445-99D2-A87B611245EC}"/>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1"/>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'completed clients'!$I$102:$I$113</c:f>
              <c:strCache>
                <c:ptCount val="12"/>
                <c:pt idx="0">
                  <c:v>Incarcerated</c:v>
                </c:pt>
                <c:pt idx="1">
                  <c:v>Deceased</c:v>
                </c:pt>
                <c:pt idx="2">
                  <c:v>Unengaged</c:v>
                </c:pt>
                <c:pt idx="3">
                  <c:v>In recovery</c:v>
                </c:pt>
                <c:pt idx="4">
                  <c:v>Engaged</c:v>
                </c:pt>
                <c:pt idx="5">
                  <c:v>Unknown</c:v>
                </c:pt>
                <c:pt idx="7">
                  <c:v>OP Tx</c:v>
                </c:pt>
                <c:pt idx="8">
                  <c:v>Residential</c:v>
                </c:pt>
                <c:pt idx="9">
                  <c:v>MOUD</c:v>
                </c:pt>
                <c:pt idx="10">
                  <c:v>Engagement Center</c:v>
                </c:pt>
                <c:pt idx="11">
                  <c:v>Intensive Outpatient</c:v>
                </c:pt>
              </c:strCache>
            </c:strRef>
          </c:cat>
          <c:val>
            <c:numRef>
              <c:f>'completed clients'!$J$102:$J$113</c:f>
              <c:numCache>
                <c:formatCode>General</c:formatCode>
                <c:ptCount val="12"/>
                <c:pt idx="0">
                  <c:v>2</c:v>
                </c:pt>
                <c:pt idx="1">
                  <c:v>4</c:v>
                </c:pt>
                <c:pt idx="2">
                  <c:v>84</c:v>
                </c:pt>
                <c:pt idx="3">
                  <c:v>8</c:v>
                </c:pt>
                <c:pt idx="4">
                  <c:v>12</c:v>
                </c:pt>
                <c:pt idx="5">
                  <c:v>13</c:v>
                </c:pt>
                <c:pt idx="7">
                  <c:v>6</c:v>
                </c:pt>
                <c:pt idx="8">
                  <c:v>4</c:v>
                </c:pt>
                <c:pt idx="9">
                  <c:v>1</c:v>
                </c:pt>
                <c:pt idx="10">
                  <c:v>1</c:v>
                </c:pt>
                <c:pt idx="11">
                  <c:v>1</c:v>
                </c:pt>
              </c:numCache>
            </c:numRef>
          </c:val>
          <c:extLst>
            <c:ext xmlns:c16="http://schemas.microsoft.com/office/drawing/2014/chart" uri="{C3380CC4-5D6E-409C-BE32-E72D297353CC}">
              <c16:uniqueId val="{00000017-FEEE-8445-99D2-A87B611245EC}"/>
            </c:ext>
          </c:extLst>
        </c:ser>
        <c:dLbls>
          <c:dLblPos val="bestFit"/>
          <c:showLegendKey val="0"/>
          <c:showVal val="0"/>
          <c:showCatName val="1"/>
          <c:showSerName val="0"/>
          <c:showPercent val="1"/>
          <c:showBubbleSize val="0"/>
          <c:showLeaderLines val="1"/>
        </c:dLbls>
        <c:gapWidth val="90"/>
        <c:splitType val="pos"/>
        <c:splitPos val="6"/>
        <c:secondPieSize val="65"/>
        <c:serLines>
          <c:spPr>
            <a:ln w="9525" cap="flat" cmpd="sng" algn="ctr">
              <a:solidFill>
                <a:schemeClr val="tx1">
                  <a:shade val="95000"/>
                  <a:satMod val="105000"/>
                </a:schemeClr>
              </a:solidFill>
              <a:prstDash val="solid"/>
              <a:round/>
            </a:ln>
            <a:effectLst/>
          </c:spPr>
        </c:serLines>
      </c:ofPieChart>
      <c:spPr>
        <a:noFill/>
        <a:ln>
          <a:noFill/>
        </a:ln>
        <a:effectLst/>
      </c:spPr>
    </c:plotArea>
    <c:plotVisOnly val="1"/>
    <c:dispBlanksAs val="zero"/>
    <c:showDLblsOverMax val="1"/>
  </c:chart>
  <c:spPr>
    <a:noFill/>
    <a:ln w="9525" cap="flat" cmpd="sng" algn="ctr">
      <a:noFill/>
      <a:prstDash val="soli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solidFill>
                <a:latin typeface="+mn-lt"/>
                <a:ea typeface="+mn-ea"/>
                <a:cs typeface="+mn-cs"/>
              </a:defRPr>
            </a:pPr>
            <a:r>
              <a:rPr lang="en-US" sz="2800" dirty="0"/>
              <a:t>Services Referred to Engaged Survivors/Families (n=131)</a:t>
            </a:r>
          </a:p>
        </c:rich>
      </c:tx>
      <c:layout>
        <c:manualLayout>
          <c:xMode val="edge"/>
          <c:yMode val="edge"/>
          <c:x val="5.2805570352359069E-2"/>
          <c:y val="0"/>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solidFill>
              <a:latin typeface="+mn-lt"/>
              <a:ea typeface="+mn-ea"/>
              <a:cs typeface="+mn-cs"/>
            </a:defRPr>
          </a:pPr>
          <a:endParaRPr lang="en-US"/>
        </a:p>
      </c:txPr>
    </c:title>
    <c:autoTitleDeleted val="0"/>
    <c:plotArea>
      <c:layout/>
      <c:barChart>
        <c:barDir val="col"/>
        <c:grouping val="stacked"/>
        <c:varyColors val="0"/>
        <c:ser>
          <c:idx val="0"/>
          <c:order val="0"/>
          <c:tx>
            <c:strRef>
              <c:f>'completed clients1'!$A$146</c:f>
              <c:strCache>
                <c:ptCount val="1"/>
                <c:pt idx="0">
                  <c:v>Recovery Meetings</c:v>
                </c:pt>
              </c:strCache>
            </c:strRef>
          </c:tx>
          <c:spPr>
            <a:solidFill>
              <a:schemeClr val="accent1"/>
            </a:solidFill>
            <a:ln>
              <a:noFill/>
            </a:ln>
            <a:effectLst/>
          </c:spPr>
          <c:invertIfNegative val="0"/>
          <c:dLbls>
            <c:dLbl>
              <c:idx val="0"/>
              <c:tx>
                <c:rich>
                  <a:bodyPr/>
                  <a:lstStyle/>
                  <a:p>
                    <a:fld id="{1F4DD8AA-B09C-0C40-AF7F-407D9DB5CCA1}" type="VALUE">
                      <a:rPr lang="en-US" smtClean="0"/>
                      <a:pPr/>
                      <a:t>[VALUE]</a:t>
                    </a:fld>
                    <a:r>
                      <a:rPr lang="en-US" baseline="0" dirty="0"/>
                      <a:t> </a:t>
                    </a:r>
                    <a:r>
                      <a:rPr lang="en-US" dirty="0"/>
                      <a:t>(57)</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AECE-B845-92AA-2F9171024E81}"/>
                </c:ext>
              </c:extLst>
            </c:dLbl>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'completed clients1'!$B$145:$G$145</c:f>
              <c:strCache>
                <c:ptCount val="6"/>
                <c:pt idx="0">
                  <c:v>Agency
 Referrals</c:v>
                </c:pt>
                <c:pt idx="1">
                  <c:v>Harm
 Reduction</c:v>
                </c:pt>
                <c:pt idx="2">
                  <c:v>Case Management</c:v>
                </c:pt>
                <c:pt idx="3">
                  <c:v>Final Recovery Plan</c:v>
                </c:pt>
                <c:pt idx="4">
                  <c:v>Treatment Referrals</c:v>
                </c:pt>
                <c:pt idx="5">
                  <c:v>Gift Card </c:v>
                </c:pt>
              </c:strCache>
            </c:strRef>
          </c:cat>
          <c:val>
            <c:numRef>
              <c:f>'completed clients1'!$B$146:$G$146</c:f>
              <c:numCache>
                <c:formatCode>General</c:formatCode>
                <c:ptCount val="6"/>
                <c:pt idx="0" formatCode="0%">
                  <c:v>0.4351145038167939</c:v>
                </c:pt>
              </c:numCache>
            </c:numRef>
          </c:val>
          <c:extLst>
            <c:ext xmlns:c16="http://schemas.microsoft.com/office/drawing/2014/chart" uri="{C3380CC4-5D6E-409C-BE32-E72D297353CC}">
              <c16:uniqueId val="{00000000-AECE-B845-92AA-2F9171024E81}"/>
            </c:ext>
          </c:extLst>
        </c:ser>
        <c:ser>
          <c:idx val="1"/>
          <c:order val="1"/>
          <c:tx>
            <c:strRef>
              <c:f>'completed clients1'!$A$147</c:f>
              <c:strCache>
                <c:ptCount val="1"/>
                <c:pt idx="0">
                  <c:v>Community Agencies</c:v>
                </c:pt>
              </c:strCache>
            </c:strRef>
          </c:tx>
          <c:spPr>
            <a:solidFill>
              <a:schemeClr val="accent2"/>
            </a:solidFill>
            <a:ln>
              <a:noFill/>
            </a:ln>
            <a:effectLst/>
          </c:spPr>
          <c:invertIfNegative val="0"/>
          <c:dLbls>
            <c:dLbl>
              <c:idx val="0"/>
              <c:tx>
                <c:rich>
                  <a:bodyPr/>
                  <a:lstStyle/>
                  <a:p>
                    <a:fld id="{079BB331-7E4F-4F4E-95AE-8612E9A765D2}" type="VALUE">
                      <a:rPr lang="en-US" smtClean="0"/>
                      <a:pPr/>
                      <a:t>[VALUE]</a:t>
                    </a:fld>
                    <a:r>
                      <a:rPr lang="en-US" baseline="0" dirty="0"/>
                      <a:t> </a:t>
                    </a:r>
                    <a:r>
                      <a:rPr lang="en-US" dirty="0"/>
                      <a:t>(36)</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AECE-B845-92AA-2F9171024E81}"/>
                </c:ext>
              </c:extLst>
            </c:dLbl>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'completed clients1'!$B$145:$G$145</c:f>
              <c:strCache>
                <c:ptCount val="6"/>
                <c:pt idx="0">
                  <c:v>Agency
 Referrals</c:v>
                </c:pt>
                <c:pt idx="1">
                  <c:v>Harm
 Reduction</c:v>
                </c:pt>
                <c:pt idx="2">
                  <c:v>Case Management</c:v>
                </c:pt>
                <c:pt idx="3">
                  <c:v>Final Recovery Plan</c:v>
                </c:pt>
                <c:pt idx="4">
                  <c:v>Treatment Referrals</c:v>
                </c:pt>
                <c:pt idx="5">
                  <c:v>Gift Card </c:v>
                </c:pt>
              </c:strCache>
            </c:strRef>
          </c:cat>
          <c:val>
            <c:numRef>
              <c:f>'completed clients1'!$B$147:$G$147</c:f>
              <c:numCache>
                <c:formatCode>General</c:formatCode>
                <c:ptCount val="6"/>
                <c:pt idx="0" formatCode="0%">
                  <c:v>0.27480916030534353</c:v>
                </c:pt>
              </c:numCache>
            </c:numRef>
          </c:val>
          <c:extLst>
            <c:ext xmlns:c16="http://schemas.microsoft.com/office/drawing/2014/chart" uri="{C3380CC4-5D6E-409C-BE32-E72D297353CC}">
              <c16:uniqueId val="{00000001-AECE-B845-92AA-2F9171024E81}"/>
            </c:ext>
          </c:extLst>
        </c:ser>
        <c:ser>
          <c:idx val="2"/>
          <c:order val="2"/>
          <c:tx>
            <c:strRef>
              <c:f>'completed clients1'!$A$148</c:f>
              <c:strCache>
                <c:ptCount val="1"/>
                <c:pt idx="0">
                  <c:v>Social Services </c:v>
                </c:pt>
              </c:strCache>
            </c:strRef>
          </c:tx>
          <c:spPr>
            <a:solidFill>
              <a:schemeClr val="accent3"/>
            </a:solidFill>
            <a:ln>
              <a:noFill/>
            </a:ln>
            <a:effectLst/>
          </c:spPr>
          <c:invertIfNegative val="0"/>
          <c:dLbls>
            <c:dLbl>
              <c:idx val="0"/>
              <c:tx>
                <c:rich>
                  <a:bodyPr/>
                  <a:lstStyle/>
                  <a:p>
                    <a:fld id="{E9DA70AF-7A73-FF48-BC43-CEDF16BA3869}" type="VALUE">
                      <a:rPr lang="en-US" smtClean="0"/>
                      <a:pPr/>
                      <a:t>[VALUE]</a:t>
                    </a:fld>
                    <a:r>
                      <a:rPr lang="en-US" baseline="0" dirty="0"/>
                      <a:t> (22)</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AECE-B845-92AA-2F9171024E81}"/>
                </c:ext>
              </c:extLst>
            </c:dLbl>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'completed clients1'!$B$145:$G$145</c:f>
              <c:strCache>
                <c:ptCount val="6"/>
                <c:pt idx="0">
                  <c:v>Agency
 Referrals</c:v>
                </c:pt>
                <c:pt idx="1">
                  <c:v>Harm
 Reduction</c:v>
                </c:pt>
                <c:pt idx="2">
                  <c:v>Case Management</c:v>
                </c:pt>
                <c:pt idx="3">
                  <c:v>Final Recovery Plan</c:v>
                </c:pt>
                <c:pt idx="4">
                  <c:v>Treatment Referrals</c:v>
                </c:pt>
                <c:pt idx="5">
                  <c:v>Gift Card </c:v>
                </c:pt>
              </c:strCache>
            </c:strRef>
          </c:cat>
          <c:val>
            <c:numRef>
              <c:f>'completed clients1'!$B$148:$G$148</c:f>
              <c:numCache>
                <c:formatCode>General</c:formatCode>
                <c:ptCount val="6"/>
                <c:pt idx="0" formatCode="0%">
                  <c:v>0.16793893129770993</c:v>
                </c:pt>
              </c:numCache>
            </c:numRef>
          </c:val>
          <c:extLst>
            <c:ext xmlns:c16="http://schemas.microsoft.com/office/drawing/2014/chart" uri="{C3380CC4-5D6E-409C-BE32-E72D297353CC}">
              <c16:uniqueId val="{00000002-AECE-B845-92AA-2F9171024E81}"/>
            </c:ext>
          </c:extLst>
        </c:ser>
        <c:ser>
          <c:idx val="3"/>
          <c:order val="3"/>
          <c:tx>
            <c:strRef>
              <c:f>'completed clients1'!$A$149</c:f>
              <c:strCache>
                <c:ptCount val="1"/>
                <c:pt idx="0">
                  <c:v>Housing</c:v>
                </c:pt>
              </c:strCache>
            </c:strRef>
          </c:tx>
          <c:spPr>
            <a:solidFill>
              <a:schemeClr val="accent4"/>
            </a:solidFill>
            <a:ln>
              <a:noFill/>
            </a:ln>
            <a:effectLst/>
          </c:spPr>
          <c:invertIfNegative val="0"/>
          <c:dLbls>
            <c:dLbl>
              <c:idx val="0"/>
              <c:tx>
                <c:rich>
                  <a:bodyPr/>
                  <a:lstStyle/>
                  <a:p>
                    <a:fld id="{AA8DCD89-793C-CC4E-9B9C-8D02F1E65FDE}" type="VALUE">
                      <a:rPr lang="en-US" smtClean="0"/>
                      <a:pPr/>
                      <a:t>[VALUE]</a:t>
                    </a:fld>
                    <a:r>
                      <a:rPr lang="en-US"/>
                      <a:t> (9)</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AECE-B845-92AA-2F9171024E81}"/>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'completed clients1'!$B$145:$G$145</c:f>
              <c:strCache>
                <c:ptCount val="6"/>
                <c:pt idx="0">
                  <c:v>Agency
 Referrals</c:v>
                </c:pt>
                <c:pt idx="1">
                  <c:v>Harm
 Reduction</c:v>
                </c:pt>
                <c:pt idx="2">
                  <c:v>Case Management</c:v>
                </c:pt>
                <c:pt idx="3">
                  <c:v>Final Recovery Plan</c:v>
                </c:pt>
                <c:pt idx="4">
                  <c:v>Treatment Referrals</c:v>
                </c:pt>
                <c:pt idx="5">
                  <c:v>Gift Card </c:v>
                </c:pt>
              </c:strCache>
            </c:strRef>
          </c:cat>
          <c:val>
            <c:numRef>
              <c:f>'completed clients1'!$B$149:$G$149</c:f>
              <c:numCache>
                <c:formatCode>General</c:formatCode>
                <c:ptCount val="6"/>
                <c:pt idx="0" formatCode="0%">
                  <c:v>6.8702290076335881E-2</c:v>
                </c:pt>
              </c:numCache>
            </c:numRef>
          </c:val>
          <c:extLst>
            <c:ext xmlns:c16="http://schemas.microsoft.com/office/drawing/2014/chart" uri="{C3380CC4-5D6E-409C-BE32-E72D297353CC}">
              <c16:uniqueId val="{00000003-AECE-B845-92AA-2F9171024E81}"/>
            </c:ext>
          </c:extLst>
        </c:ser>
        <c:ser>
          <c:idx val="4"/>
          <c:order val="4"/>
          <c:tx>
            <c:strRef>
              <c:f>'completed clients1'!$A$150</c:f>
              <c:strCache>
                <c:ptCount val="1"/>
                <c:pt idx="0">
                  <c:v>Treatment Referrals</c:v>
                </c:pt>
              </c:strCache>
            </c:strRef>
          </c:tx>
          <c:spPr>
            <a:solidFill>
              <a:schemeClr val="accent5"/>
            </a:solidFill>
            <a:ln>
              <a:noFill/>
            </a:ln>
            <a:effectLst/>
          </c:spPr>
          <c:invertIfNegative val="0"/>
          <c:dLbls>
            <c:dLbl>
              <c:idx val="4"/>
              <c:tx>
                <c:rich>
                  <a:bodyPr/>
                  <a:lstStyle/>
                  <a:p>
                    <a:fld id="{2AB08813-CF27-3D46-9381-F3400FAC203D}" type="VALUE">
                      <a:rPr lang="en-US" smtClean="0"/>
                      <a:pPr/>
                      <a:t>[VALUE]</a:t>
                    </a:fld>
                    <a:r>
                      <a:rPr lang="en-US" dirty="0"/>
                      <a:t> (32)</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AECE-B845-92AA-2F9171024E81}"/>
                </c:ext>
              </c:extLst>
            </c:dLbl>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'completed clients1'!$B$145:$G$145</c:f>
              <c:strCache>
                <c:ptCount val="6"/>
                <c:pt idx="0">
                  <c:v>Agency
 Referrals</c:v>
                </c:pt>
                <c:pt idx="1">
                  <c:v>Harm
 Reduction</c:v>
                </c:pt>
                <c:pt idx="2">
                  <c:v>Case Management</c:v>
                </c:pt>
                <c:pt idx="3">
                  <c:v>Final Recovery Plan</c:v>
                </c:pt>
                <c:pt idx="4">
                  <c:v>Treatment Referrals</c:v>
                </c:pt>
                <c:pt idx="5">
                  <c:v>Gift Card </c:v>
                </c:pt>
              </c:strCache>
            </c:strRef>
          </c:cat>
          <c:val>
            <c:numRef>
              <c:f>'completed clients1'!$B$150:$G$150</c:f>
              <c:numCache>
                <c:formatCode>General</c:formatCode>
                <c:ptCount val="6"/>
                <c:pt idx="4" formatCode="0%">
                  <c:v>0.24427480916030533</c:v>
                </c:pt>
              </c:numCache>
            </c:numRef>
          </c:val>
          <c:extLst>
            <c:ext xmlns:c16="http://schemas.microsoft.com/office/drawing/2014/chart" uri="{C3380CC4-5D6E-409C-BE32-E72D297353CC}">
              <c16:uniqueId val="{00000004-AECE-B845-92AA-2F9171024E81}"/>
            </c:ext>
          </c:extLst>
        </c:ser>
        <c:ser>
          <c:idx val="5"/>
          <c:order val="5"/>
          <c:tx>
            <c:strRef>
              <c:f>'completed clients1'!$A$151</c:f>
              <c:strCache>
                <c:ptCount val="1"/>
                <c:pt idx="0">
                  <c:v>Recovery Coach Support </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'completed clients1'!$B$145:$G$145</c:f>
              <c:strCache>
                <c:ptCount val="6"/>
                <c:pt idx="0">
                  <c:v>Agency
 Referrals</c:v>
                </c:pt>
                <c:pt idx="1">
                  <c:v>Harm
 Reduction</c:v>
                </c:pt>
                <c:pt idx="2">
                  <c:v>Case Management</c:v>
                </c:pt>
                <c:pt idx="3">
                  <c:v>Final Recovery Plan</c:v>
                </c:pt>
                <c:pt idx="4">
                  <c:v>Treatment Referrals</c:v>
                </c:pt>
                <c:pt idx="5">
                  <c:v>Gift Card </c:v>
                </c:pt>
              </c:strCache>
            </c:strRef>
          </c:cat>
          <c:val>
            <c:numRef>
              <c:f>'completed clients1'!$B$151:$G$151</c:f>
              <c:numCache>
                <c:formatCode>General</c:formatCode>
                <c:ptCount val="6"/>
              </c:numCache>
            </c:numRef>
          </c:val>
          <c:extLst>
            <c:ext xmlns:c16="http://schemas.microsoft.com/office/drawing/2014/chart" uri="{C3380CC4-5D6E-409C-BE32-E72D297353CC}">
              <c16:uniqueId val="{00000005-AECE-B845-92AA-2F9171024E81}"/>
            </c:ext>
          </c:extLst>
        </c:ser>
        <c:ser>
          <c:idx val="6"/>
          <c:order val="6"/>
          <c:tx>
            <c:strRef>
              <c:f>'completed clients1'!$A$152</c:f>
              <c:strCache>
                <c:ptCount val="1"/>
                <c:pt idx="0">
                  <c:v>Case Management</c:v>
                </c:pt>
              </c:strCache>
            </c:strRef>
          </c:tx>
          <c:spPr>
            <a:solidFill>
              <a:schemeClr val="accent1">
                <a:lumMod val="60000"/>
              </a:schemeClr>
            </a:solidFill>
            <a:ln>
              <a:noFill/>
            </a:ln>
            <a:effectLst/>
          </c:spPr>
          <c:invertIfNegative val="0"/>
          <c:dLbls>
            <c:dLbl>
              <c:idx val="2"/>
              <c:tx>
                <c:rich>
                  <a:bodyPr/>
                  <a:lstStyle/>
                  <a:p>
                    <a:fld id="{A8A9F211-9E4C-DE4F-A9DB-339A4A3FBB6E}" type="VALUE">
                      <a:rPr lang="en-US" smtClean="0"/>
                      <a:pPr/>
                      <a:t>[VALUE]</a:t>
                    </a:fld>
                    <a:r>
                      <a:rPr lang="en-US" baseline="0" dirty="0"/>
                      <a:t> </a:t>
                    </a:r>
                    <a:r>
                      <a:rPr lang="en-US" dirty="0"/>
                      <a:t>(69)</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AECE-B845-92AA-2F9171024E81}"/>
                </c:ext>
              </c:extLst>
            </c:dLbl>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'completed clients1'!$B$145:$G$145</c:f>
              <c:strCache>
                <c:ptCount val="6"/>
                <c:pt idx="0">
                  <c:v>Agency
 Referrals</c:v>
                </c:pt>
                <c:pt idx="1">
                  <c:v>Harm
 Reduction</c:v>
                </c:pt>
                <c:pt idx="2">
                  <c:v>Case Management</c:v>
                </c:pt>
                <c:pt idx="3">
                  <c:v>Final Recovery Plan</c:v>
                </c:pt>
                <c:pt idx="4">
                  <c:v>Treatment Referrals</c:v>
                </c:pt>
                <c:pt idx="5">
                  <c:v>Gift Card </c:v>
                </c:pt>
              </c:strCache>
            </c:strRef>
          </c:cat>
          <c:val>
            <c:numRef>
              <c:f>'completed clients1'!$B$152:$G$152</c:f>
              <c:numCache>
                <c:formatCode>General</c:formatCode>
                <c:ptCount val="6"/>
                <c:pt idx="2" formatCode="0%">
                  <c:v>0.52671755725190839</c:v>
                </c:pt>
              </c:numCache>
            </c:numRef>
          </c:val>
          <c:extLst>
            <c:ext xmlns:c16="http://schemas.microsoft.com/office/drawing/2014/chart" uri="{C3380CC4-5D6E-409C-BE32-E72D297353CC}">
              <c16:uniqueId val="{00000006-AECE-B845-92AA-2F9171024E81}"/>
            </c:ext>
          </c:extLst>
        </c:ser>
        <c:ser>
          <c:idx val="7"/>
          <c:order val="7"/>
          <c:tx>
            <c:strRef>
              <c:f>'completed clients1'!$A$153</c:f>
              <c:strCache>
                <c:ptCount val="1"/>
                <c:pt idx="0">
                  <c:v>Final Recovery Plan</c:v>
                </c:pt>
              </c:strCache>
            </c:strRef>
          </c:tx>
          <c:spPr>
            <a:solidFill>
              <a:schemeClr val="accent2">
                <a:lumMod val="60000"/>
              </a:schemeClr>
            </a:solidFill>
            <a:ln>
              <a:noFill/>
            </a:ln>
            <a:effectLst/>
          </c:spPr>
          <c:invertIfNegative val="0"/>
          <c:dLbls>
            <c:dLbl>
              <c:idx val="3"/>
              <c:tx>
                <c:rich>
                  <a:bodyPr/>
                  <a:lstStyle/>
                  <a:p>
                    <a:fld id="{069FB99E-3D3A-DC43-8CC6-46FCE39A45A0}" type="VALUE">
                      <a:rPr lang="en-US" smtClean="0"/>
                      <a:pPr/>
                      <a:t>[VALUE]</a:t>
                    </a:fld>
                    <a:r>
                      <a:rPr lang="en-US" baseline="0" dirty="0"/>
                      <a:t> </a:t>
                    </a:r>
                    <a:r>
                      <a:rPr lang="en-US" dirty="0"/>
                      <a:t>(39)</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AECE-B845-92AA-2F9171024E81}"/>
                </c:ext>
              </c:extLst>
            </c:dLbl>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'completed clients1'!$B$145:$G$145</c:f>
              <c:strCache>
                <c:ptCount val="6"/>
                <c:pt idx="0">
                  <c:v>Agency
 Referrals</c:v>
                </c:pt>
                <c:pt idx="1">
                  <c:v>Harm
 Reduction</c:v>
                </c:pt>
                <c:pt idx="2">
                  <c:v>Case Management</c:v>
                </c:pt>
                <c:pt idx="3">
                  <c:v>Final Recovery Plan</c:v>
                </c:pt>
                <c:pt idx="4">
                  <c:v>Treatment Referrals</c:v>
                </c:pt>
                <c:pt idx="5">
                  <c:v>Gift Card </c:v>
                </c:pt>
              </c:strCache>
            </c:strRef>
          </c:cat>
          <c:val>
            <c:numRef>
              <c:f>'completed clients1'!$B$153:$G$153</c:f>
              <c:numCache>
                <c:formatCode>General</c:formatCode>
                <c:ptCount val="6"/>
                <c:pt idx="3" formatCode="0%">
                  <c:v>0.29770992366412213</c:v>
                </c:pt>
              </c:numCache>
            </c:numRef>
          </c:val>
          <c:extLst>
            <c:ext xmlns:c16="http://schemas.microsoft.com/office/drawing/2014/chart" uri="{C3380CC4-5D6E-409C-BE32-E72D297353CC}">
              <c16:uniqueId val="{00000007-AECE-B845-92AA-2F9171024E81}"/>
            </c:ext>
          </c:extLst>
        </c:ser>
        <c:ser>
          <c:idx val="8"/>
          <c:order val="8"/>
          <c:tx>
            <c:strRef>
              <c:f>'completed clients1'!$A$154</c:f>
              <c:strCache>
                <c:ptCount val="1"/>
                <c:pt idx="0">
                  <c:v>Gift Card</c:v>
                </c:pt>
              </c:strCache>
            </c:strRef>
          </c:tx>
          <c:spPr>
            <a:solidFill>
              <a:schemeClr val="accent3">
                <a:lumMod val="60000"/>
              </a:schemeClr>
            </a:solidFill>
            <a:ln>
              <a:noFill/>
            </a:ln>
            <a:effectLst/>
          </c:spPr>
          <c:invertIfNegative val="0"/>
          <c:dLbls>
            <c:dLbl>
              <c:idx val="5"/>
              <c:tx>
                <c:rich>
                  <a:bodyPr/>
                  <a:lstStyle/>
                  <a:p>
                    <a:fld id="{8566B718-0429-744C-90AF-C878B5FB27E5}" type="VALUE">
                      <a:rPr lang="en-US" smtClean="0"/>
                      <a:pPr/>
                      <a:t>[VALUE]</a:t>
                    </a:fld>
                    <a:r>
                      <a:rPr lang="en-US"/>
                      <a:t> (15)</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AECE-B845-92AA-2F9171024E81}"/>
                </c:ext>
              </c:extLst>
            </c:dLbl>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'completed clients1'!$B$145:$G$145</c:f>
              <c:strCache>
                <c:ptCount val="6"/>
                <c:pt idx="0">
                  <c:v>Agency
 Referrals</c:v>
                </c:pt>
                <c:pt idx="1">
                  <c:v>Harm
 Reduction</c:v>
                </c:pt>
                <c:pt idx="2">
                  <c:v>Case Management</c:v>
                </c:pt>
                <c:pt idx="3">
                  <c:v>Final Recovery Plan</c:v>
                </c:pt>
                <c:pt idx="4">
                  <c:v>Treatment Referrals</c:v>
                </c:pt>
                <c:pt idx="5">
                  <c:v>Gift Card </c:v>
                </c:pt>
              </c:strCache>
            </c:strRef>
          </c:cat>
          <c:val>
            <c:numRef>
              <c:f>'completed clients1'!$B$154:$G$154</c:f>
              <c:numCache>
                <c:formatCode>General</c:formatCode>
                <c:ptCount val="6"/>
                <c:pt idx="5" formatCode="0%">
                  <c:v>0.11450381679389313</c:v>
                </c:pt>
              </c:numCache>
            </c:numRef>
          </c:val>
          <c:extLst>
            <c:ext xmlns:c16="http://schemas.microsoft.com/office/drawing/2014/chart" uri="{C3380CC4-5D6E-409C-BE32-E72D297353CC}">
              <c16:uniqueId val="{00000008-AECE-B845-92AA-2F9171024E81}"/>
            </c:ext>
          </c:extLst>
        </c:ser>
        <c:ser>
          <c:idx val="9"/>
          <c:order val="9"/>
          <c:tx>
            <c:strRef>
              <c:f>'completed clients1'!$A$155</c:f>
              <c:strCache>
                <c:ptCount val="1"/>
                <c:pt idx="0">
                  <c:v>Naloxone Kits</c:v>
                </c:pt>
              </c:strCache>
            </c:strRef>
          </c:tx>
          <c:spPr>
            <a:solidFill>
              <a:schemeClr val="accent4">
                <a:lumMod val="60000"/>
              </a:schemeClr>
            </a:solidFill>
            <a:ln>
              <a:noFill/>
            </a:ln>
            <a:effectLst/>
          </c:spPr>
          <c:invertIfNegative val="0"/>
          <c:dLbls>
            <c:dLbl>
              <c:idx val="1"/>
              <c:tx>
                <c:rich>
                  <a:bodyPr/>
                  <a:lstStyle/>
                  <a:p>
                    <a:fld id="{9044B2C1-0AA5-AC46-B016-49D47BA7812D}" type="VALUE">
                      <a:rPr lang="en-US" smtClean="0"/>
                      <a:pPr/>
                      <a:t>[VALUE]</a:t>
                    </a:fld>
                    <a:r>
                      <a:rPr lang="en-US" baseline="0" dirty="0"/>
                      <a:t> </a:t>
                    </a:r>
                    <a:r>
                      <a:rPr lang="en-US" dirty="0"/>
                      <a:t>(63)</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AECE-B845-92AA-2F9171024E81}"/>
                </c:ext>
              </c:extLst>
            </c:dLbl>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'completed clients1'!$B$145:$G$145</c:f>
              <c:strCache>
                <c:ptCount val="6"/>
                <c:pt idx="0">
                  <c:v>Agency
 Referrals</c:v>
                </c:pt>
                <c:pt idx="1">
                  <c:v>Harm
 Reduction</c:v>
                </c:pt>
                <c:pt idx="2">
                  <c:v>Case Management</c:v>
                </c:pt>
                <c:pt idx="3">
                  <c:v>Final Recovery Plan</c:v>
                </c:pt>
                <c:pt idx="4">
                  <c:v>Treatment Referrals</c:v>
                </c:pt>
                <c:pt idx="5">
                  <c:v>Gift Card </c:v>
                </c:pt>
              </c:strCache>
            </c:strRef>
          </c:cat>
          <c:val>
            <c:numRef>
              <c:f>'completed clients1'!$B$155:$G$155</c:f>
              <c:numCache>
                <c:formatCode>0%</c:formatCode>
                <c:ptCount val="6"/>
                <c:pt idx="1">
                  <c:v>0.48091603053435117</c:v>
                </c:pt>
              </c:numCache>
            </c:numRef>
          </c:val>
          <c:extLst>
            <c:ext xmlns:c16="http://schemas.microsoft.com/office/drawing/2014/chart" uri="{C3380CC4-5D6E-409C-BE32-E72D297353CC}">
              <c16:uniqueId val="{00000009-AECE-B845-92AA-2F9171024E81}"/>
            </c:ext>
          </c:extLst>
        </c:ser>
        <c:ser>
          <c:idx val="10"/>
          <c:order val="10"/>
          <c:tx>
            <c:strRef>
              <c:f>'completed clients1'!$A$156</c:f>
              <c:strCache>
                <c:ptCount val="1"/>
                <c:pt idx="0">
                  <c:v>Fentanyl Test Strips</c:v>
                </c:pt>
              </c:strCache>
            </c:strRef>
          </c:tx>
          <c:spPr>
            <a:solidFill>
              <a:schemeClr val="accent5">
                <a:lumMod val="60000"/>
              </a:schemeClr>
            </a:solidFill>
            <a:ln>
              <a:noFill/>
            </a:ln>
            <a:effectLst/>
          </c:spPr>
          <c:invertIfNegative val="0"/>
          <c:dLbls>
            <c:dLbl>
              <c:idx val="1"/>
              <c:tx>
                <c:rich>
                  <a:bodyPr/>
                  <a:lstStyle/>
                  <a:p>
                    <a:fld id="{55D47E52-03D7-AE40-A118-C9D7F098F810}" type="VALUE">
                      <a:rPr lang="en-US" smtClean="0"/>
                      <a:pPr/>
                      <a:t>[VALUE]</a:t>
                    </a:fld>
                    <a:r>
                      <a:rPr lang="en-US"/>
                      <a:t> (9)</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AECE-B845-92AA-2F9171024E81}"/>
                </c:ext>
              </c:extLst>
            </c:dLbl>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'completed clients1'!$B$145:$G$145</c:f>
              <c:strCache>
                <c:ptCount val="6"/>
                <c:pt idx="0">
                  <c:v>Agency
 Referrals</c:v>
                </c:pt>
                <c:pt idx="1">
                  <c:v>Harm
 Reduction</c:v>
                </c:pt>
                <c:pt idx="2">
                  <c:v>Case Management</c:v>
                </c:pt>
                <c:pt idx="3">
                  <c:v>Final Recovery Plan</c:v>
                </c:pt>
                <c:pt idx="4">
                  <c:v>Treatment Referrals</c:v>
                </c:pt>
                <c:pt idx="5">
                  <c:v>Gift Card </c:v>
                </c:pt>
              </c:strCache>
            </c:strRef>
          </c:cat>
          <c:val>
            <c:numRef>
              <c:f>'completed clients1'!$B$156:$G$156</c:f>
              <c:numCache>
                <c:formatCode>0%</c:formatCode>
                <c:ptCount val="6"/>
                <c:pt idx="1">
                  <c:v>6.8702290076335881E-2</c:v>
                </c:pt>
              </c:numCache>
            </c:numRef>
          </c:val>
          <c:extLst>
            <c:ext xmlns:c16="http://schemas.microsoft.com/office/drawing/2014/chart" uri="{C3380CC4-5D6E-409C-BE32-E72D297353CC}">
              <c16:uniqueId val="{0000000A-AECE-B845-92AA-2F9171024E81}"/>
            </c:ext>
          </c:extLst>
        </c:ser>
        <c:ser>
          <c:idx val="11"/>
          <c:order val="11"/>
          <c:tx>
            <c:strRef>
              <c:f>'completed clients1'!$A$157</c:f>
              <c:strCache>
                <c:ptCount val="1"/>
                <c:pt idx="0">
                  <c:v>Syringe Services</c:v>
                </c:pt>
              </c:strCache>
            </c:strRef>
          </c:tx>
          <c:spPr>
            <a:solidFill>
              <a:schemeClr val="accent6">
                <a:lumMod val="60000"/>
              </a:schemeClr>
            </a:solidFill>
            <a:ln>
              <a:noFill/>
            </a:ln>
            <a:effectLst/>
          </c:spPr>
          <c:invertIfNegative val="0"/>
          <c:dLbls>
            <c:dLbl>
              <c:idx val="1"/>
              <c:layout>
                <c:manualLayout>
                  <c:x val="-4.0811245252920105E-17"/>
                  <c:y val="-4.7916654518862935E-2"/>
                </c:manualLayout>
              </c:layout>
              <c:tx>
                <c:rich>
                  <a:bodyPr/>
                  <a:lstStyle/>
                  <a:p>
                    <a:fld id="{35C9841C-BB69-5B42-8EC3-F65BC5F2AA23}" type="VALUE">
                      <a:rPr lang="en-US" smtClean="0"/>
                      <a:pPr/>
                      <a:t>[VALUE]</a:t>
                    </a:fld>
                    <a:r>
                      <a:rPr lang="en-US" baseline="0" dirty="0"/>
                      <a:t> (5)</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AECE-B845-92AA-2F9171024E81}"/>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'completed clients1'!$B$145:$G$145</c:f>
              <c:strCache>
                <c:ptCount val="6"/>
                <c:pt idx="0">
                  <c:v>Agency
 Referrals</c:v>
                </c:pt>
                <c:pt idx="1">
                  <c:v>Harm
 Reduction</c:v>
                </c:pt>
                <c:pt idx="2">
                  <c:v>Case Management</c:v>
                </c:pt>
                <c:pt idx="3">
                  <c:v>Final Recovery Plan</c:v>
                </c:pt>
                <c:pt idx="4">
                  <c:v>Treatment Referrals</c:v>
                </c:pt>
                <c:pt idx="5">
                  <c:v>Gift Card </c:v>
                </c:pt>
              </c:strCache>
            </c:strRef>
          </c:cat>
          <c:val>
            <c:numRef>
              <c:f>'completed clients1'!$B$157:$G$157</c:f>
              <c:numCache>
                <c:formatCode>0%</c:formatCode>
                <c:ptCount val="6"/>
                <c:pt idx="1">
                  <c:v>3.8167938931297711E-2</c:v>
                </c:pt>
              </c:numCache>
            </c:numRef>
          </c:val>
          <c:extLst>
            <c:ext xmlns:c16="http://schemas.microsoft.com/office/drawing/2014/chart" uri="{C3380CC4-5D6E-409C-BE32-E72D297353CC}">
              <c16:uniqueId val="{0000000B-AECE-B845-92AA-2F9171024E81}"/>
            </c:ext>
          </c:extLst>
        </c:ser>
        <c:dLbls>
          <c:dLblPos val="ctr"/>
          <c:showLegendKey val="0"/>
          <c:showVal val="1"/>
          <c:showCatName val="0"/>
          <c:showSerName val="0"/>
          <c:showPercent val="0"/>
          <c:showBubbleSize val="0"/>
        </c:dLbls>
        <c:gapWidth val="70"/>
        <c:overlap val="100"/>
        <c:axId val="91003759"/>
        <c:axId val="90294927"/>
      </c:barChart>
      <c:catAx>
        <c:axId val="91003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90294927"/>
        <c:crosses val="autoZero"/>
        <c:auto val="1"/>
        <c:lblAlgn val="ctr"/>
        <c:lblOffset val="100"/>
        <c:noMultiLvlLbl val="0"/>
      </c:catAx>
      <c:valAx>
        <c:axId val="90294927"/>
        <c:scaling>
          <c:orientation val="minMax"/>
        </c:scaling>
        <c:delete val="0"/>
        <c:axPos val="l"/>
        <c:majorGridlines>
          <c:spPr>
            <a:ln w="9525" cap="flat" cmpd="sng" algn="ctr">
              <a:solidFill>
                <a:schemeClr val="tx1">
                  <a:alpha val="23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91003759"/>
        <c:crosses val="autoZero"/>
        <c:crossBetween val="between"/>
        <c:majorUnit val="0.2"/>
      </c:valAx>
      <c:spPr>
        <a:noFill/>
        <a:ln>
          <a:noFill/>
        </a:ln>
        <a:effectLst/>
      </c:spPr>
    </c:plotArea>
    <c:legend>
      <c:legendPos val="b"/>
      <c:legendEntry>
        <c:idx val="4"/>
        <c:delete val="1"/>
      </c:legendEntry>
      <c:legendEntry>
        <c:idx val="5"/>
        <c:delete val="1"/>
      </c:legendEntry>
      <c:legendEntry>
        <c:idx val="6"/>
        <c:delete val="1"/>
      </c:legendEntry>
      <c:legendEntry>
        <c:idx val="7"/>
        <c:delete val="1"/>
      </c:legendEntry>
      <c:legendEntry>
        <c:idx val="8"/>
        <c:delete val="1"/>
      </c:legendEntry>
      <c:layout>
        <c:manualLayout>
          <c:xMode val="edge"/>
          <c:yMode val="edge"/>
          <c:x val="0.62843841634646846"/>
          <c:y val="0.13866230406084418"/>
          <c:w val="0.30298571741827124"/>
          <c:h val="0.37804885577978781"/>
        </c:manualLayout>
      </c:layout>
      <c:overlay val="0"/>
      <c:spPr>
        <a:solidFill>
          <a:schemeClr val="lt1"/>
        </a:solidFill>
        <a:ln>
          <a:solidFill>
            <a:schemeClr val="tx1">
              <a:alpha val="50080"/>
            </a:schemeClr>
          </a:solid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2200" b="1" i="0" u="none" strike="noStrike" kern="1200" baseline="0">
                <a:solidFill>
                  <a:srgbClr val="0070C0"/>
                </a:solidFill>
                <a:latin typeface="+mn-lt"/>
                <a:ea typeface="+mn-ea"/>
                <a:cs typeface="+mn-cs"/>
              </a:defRPr>
            </a:pPr>
            <a:r>
              <a:rPr lang="en-US" sz="3000" baseline="0" dirty="0">
                <a:solidFill>
                  <a:srgbClr val="0070C0"/>
                </a:solidFill>
              </a:rPr>
              <a:t>ROOT Referrals and Engagement by Month</a:t>
            </a:r>
            <a:endParaRPr lang="en-US" sz="3000" dirty="0">
              <a:solidFill>
                <a:srgbClr val="0070C0"/>
              </a:solidFill>
            </a:endParaRPr>
          </a:p>
        </c:rich>
      </c:tx>
      <c:layout>
        <c:manualLayout>
          <c:xMode val="edge"/>
          <c:yMode val="edge"/>
          <c:x val="7.0976210941672849E-2"/>
          <c:y val="1.9682540764944124E-3"/>
        </c:manualLayout>
      </c:layout>
      <c:overlay val="0"/>
      <c:spPr>
        <a:noFill/>
        <a:ln>
          <a:noFill/>
        </a:ln>
        <a:effectLst/>
      </c:spPr>
      <c:txPr>
        <a:bodyPr rot="0" spcFirstLastPara="1" vertOverflow="ellipsis" vert="horz" wrap="square" anchor="ctr" anchorCtr="1"/>
        <a:lstStyle/>
        <a:p>
          <a:pPr>
            <a:defRPr sz="2200" b="1" i="0" u="none" strike="noStrike" kern="1200" baseline="0">
              <a:solidFill>
                <a:srgbClr val="0070C0"/>
              </a:solidFill>
              <a:latin typeface="+mn-lt"/>
              <a:ea typeface="+mn-ea"/>
              <a:cs typeface="+mn-cs"/>
            </a:defRPr>
          </a:pPr>
          <a:endParaRPr lang="en-US"/>
        </a:p>
      </c:txPr>
    </c:title>
    <c:autoTitleDeleted val="0"/>
    <c:plotArea>
      <c:layout>
        <c:manualLayout>
          <c:layoutTarget val="inner"/>
          <c:xMode val="edge"/>
          <c:yMode val="edge"/>
          <c:x val="3.5234763458364342E-2"/>
          <c:y val="0.11303683161307411"/>
          <c:w val="0.95410792101200526"/>
          <c:h val="0.75284664557586856"/>
        </c:manualLayout>
      </c:layout>
      <c:lineChart>
        <c:grouping val="standard"/>
        <c:varyColors val="0"/>
        <c:ser>
          <c:idx val="0"/>
          <c:order val="0"/>
          <c:tx>
            <c:strRef>
              <c:f>'some graphs'!$B$2</c:f>
              <c:strCache>
                <c:ptCount val="1"/>
                <c:pt idx="0">
                  <c:v>ROOT Referrals (n=262)</c:v>
                </c:pt>
              </c:strCache>
            </c:strRef>
          </c:tx>
          <c:spPr>
            <a:ln w="63500" cap="rnd">
              <a:solidFill>
                <a:schemeClr val="accent1">
                  <a:lumMod val="75000"/>
                </a:schemeClr>
              </a:solidFill>
              <a:prstDash val="sysDot"/>
              <a:round/>
            </a:ln>
            <a:effectLst/>
          </c:spPr>
          <c:marker>
            <c:symbol val="none"/>
          </c:marker>
          <c:cat>
            <c:numRef>
              <c:f>'some graphs'!$A$3:$A$14</c:f>
              <c:numCache>
                <c:formatCode>mmm\-yy</c:formatCode>
                <c:ptCount val="12"/>
                <c:pt idx="0">
                  <c:v>44166</c:v>
                </c:pt>
                <c:pt idx="1">
                  <c:v>44197</c:v>
                </c:pt>
                <c:pt idx="2">
                  <c:v>44228</c:v>
                </c:pt>
                <c:pt idx="3">
                  <c:v>44256</c:v>
                </c:pt>
                <c:pt idx="4">
                  <c:v>44287</c:v>
                </c:pt>
                <c:pt idx="5">
                  <c:v>44317</c:v>
                </c:pt>
                <c:pt idx="6">
                  <c:v>44348</c:v>
                </c:pt>
                <c:pt idx="7">
                  <c:v>44378</c:v>
                </c:pt>
                <c:pt idx="8">
                  <c:v>44409</c:v>
                </c:pt>
                <c:pt idx="9">
                  <c:v>44440</c:v>
                </c:pt>
                <c:pt idx="10">
                  <c:v>44470</c:v>
                </c:pt>
                <c:pt idx="11">
                  <c:v>44501</c:v>
                </c:pt>
              </c:numCache>
            </c:numRef>
          </c:cat>
          <c:val>
            <c:numRef>
              <c:f>'some graphs'!$B$3:$B$14</c:f>
              <c:numCache>
                <c:formatCode>General</c:formatCode>
                <c:ptCount val="12"/>
                <c:pt idx="0">
                  <c:v>3</c:v>
                </c:pt>
                <c:pt idx="1">
                  <c:v>18</c:v>
                </c:pt>
                <c:pt idx="2">
                  <c:v>16</c:v>
                </c:pt>
                <c:pt idx="3">
                  <c:v>31</c:v>
                </c:pt>
                <c:pt idx="4">
                  <c:v>20</c:v>
                </c:pt>
                <c:pt idx="5">
                  <c:v>18</c:v>
                </c:pt>
                <c:pt idx="6">
                  <c:v>36</c:v>
                </c:pt>
                <c:pt idx="7">
                  <c:v>32</c:v>
                </c:pt>
                <c:pt idx="8">
                  <c:v>24</c:v>
                </c:pt>
                <c:pt idx="9">
                  <c:v>26</c:v>
                </c:pt>
                <c:pt idx="10">
                  <c:v>15</c:v>
                </c:pt>
                <c:pt idx="11">
                  <c:v>23</c:v>
                </c:pt>
              </c:numCache>
            </c:numRef>
          </c:val>
          <c:smooth val="0"/>
          <c:extLst>
            <c:ext xmlns:c16="http://schemas.microsoft.com/office/drawing/2014/chart" uri="{C3380CC4-5D6E-409C-BE32-E72D297353CC}">
              <c16:uniqueId val="{00000000-E71E-294E-958B-8538CCC49CC7}"/>
            </c:ext>
          </c:extLst>
        </c:ser>
        <c:ser>
          <c:idx val="1"/>
          <c:order val="1"/>
          <c:tx>
            <c:strRef>
              <c:f>'some graphs'!$C$2</c:f>
              <c:strCache>
                <c:ptCount val="1"/>
                <c:pt idx="0">
                  <c:v>Probable Overdoses (n=299)</c:v>
                </c:pt>
              </c:strCache>
            </c:strRef>
          </c:tx>
          <c:spPr>
            <a:ln w="63500" cap="rnd">
              <a:solidFill>
                <a:schemeClr val="accent4">
                  <a:lumMod val="60000"/>
                  <a:lumOff val="40000"/>
                </a:schemeClr>
              </a:solidFill>
              <a:prstDash val="solid"/>
              <a:round/>
            </a:ln>
            <a:effectLst/>
          </c:spPr>
          <c:marker>
            <c:symbol val="none"/>
          </c:marker>
          <c:cat>
            <c:numRef>
              <c:f>'some graphs'!$A$3:$A$14</c:f>
              <c:numCache>
                <c:formatCode>mmm\-yy</c:formatCode>
                <c:ptCount val="12"/>
                <c:pt idx="0">
                  <c:v>44166</c:v>
                </c:pt>
                <c:pt idx="1">
                  <c:v>44197</c:v>
                </c:pt>
                <c:pt idx="2">
                  <c:v>44228</c:v>
                </c:pt>
                <c:pt idx="3">
                  <c:v>44256</c:v>
                </c:pt>
                <c:pt idx="4">
                  <c:v>44287</c:v>
                </c:pt>
                <c:pt idx="5">
                  <c:v>44317</c:v>
                </c:pt>
                <c:pt idx="6">
                  <c:v>44348</c:v>
                </c:pt>
                <c:pt idx="7">
                  <c:v>44378</c:v>
                </c:pt>
                <c:pt idx="8">
                  <c:v>44409</c:v>
                </c:pt>
                <c:pt idx="9">
                  <c:v>44440</c:v>
                </c:pt>
                <c:pt idx="10">
                  <c:v>44470</c:v>
                </c:pt>
                <c:pt idx="11">
                  <c:v>44501</c:v>
                </c:pt>
              </c:numCache>
            </c:numRef>
          </c:cat>
          <c:val>
            <c:numRef>
              <c:f>'some graphs'!$C$3:$C$14</c:f>
              <c:numCache>
                <c:formatCode>General</c:formatCode>
                <c:ptCount val="12"/>
                <c:pt idx="0">
                  <c:v>14</c:v>
                </c:pt>
                <c:pt idx="1">
                  <c:v>17</c:v>
                </c:pt>
                <c:pt idx="2">
                  <c:v>19</c:v>
                </c:pt>
                <c:pt idx="3">
                  <c:v>36</c:v>
                </c:pt>
                <c:pt idx="4">
                  <c:v>23</c:v>
                </c:pt>
                <c:pt idx="5">
                  <c:v>20</c:v>
                </c:pt>
                <c:pt idx="6">
                  <c:v>39</c:v>
                </c:pt>
                <c:pt idx="7">
                  <c:v>34</c:v>
                </c:pt>
                <c:pt idx="8">
                  <c:v>30</c:v>
                </c:pt>
                <c:pt idx="9">
                  <c:v>28</c:v>
                </c:pt>
                <c:pt idx="10">
                  <c:v>14</c:v>
                </c:pt>
                <c:pt idx="11">
                  <c:v>23</c:v>
                </c:pt>
              </c:numCache>
            </c:numRef>
          </c:val>
          <c:smooth val="0"/>
          <c:extLst>
            <c:ext xmlns:c16="http://schemas.microsoft.com/office/drawing/2014/chart" uri="{C3380CC4-5D6E-409C-BE32-E72D297353CC}">
              <c16:uniqueId val="{00000001-E71E-294E-958B-8538CCC49CC7}"/>
            </c:ext>
          </c:extLst>
        </c:ser>
        <c:ser>
          <c:idx val="2"/>
          <c:order val="2"/>
          <c:tx>
            <c:strRef>
              <c:f>'some graphs'!$D$2</c:f>
              <c:strCache>
                <c:ptCount val="1"/>
                <c:pt idx="0">
                  <c:v>Engaged Survivors</c:v>
                </c:pt>
              </c:strCache>
            </c:strRef>
          </c:tx>
          <c:spPr>
            <a:ln w="63500" cap="rnd">
              <a:solidFill>
                <a:schemeClr val="bg2">
                  <a:lumMod val="50000"/>
                  <a:lumOff val="50000"/>
                </a:schemeClr>
              </a:solidFill>
              <a:prstDash val="dash"/>
              <a:round/>
            </a:ln>
            <a:effectLst/>
          </c:spPr>
          <c:marker>
            <c:symbol val="none"/>
          </c:marker>
          <c:cat>
            <c:numRef>
              <c:f>'some graphs'!$A$3:$A$14</c:f>
              <c:numCache>
                <c:formatCode>mmm\-yy</c:formatCode>
                <c:ptCount val="12"/>
                <c:pt idx="0">
                  <c:v>44166</c:v>
                </c:pt>
                <c:pt idx="1">
                  <c:v>44197</c:v>
                </c:pt>
                <c:pt idx="2">
                  <c:v>44228</c:v>
                </c:pt>
                <c:pt idx="3">
                  <c:v>44256</c:v>
                </c:pt>
                <c:pt idx="4">
                  <c:v>44287</c:v>
                </c:pt>
                <c:pt idx="5">
                  <c:v>44317</c:v>
                </c:pt>
                <c:pt idx="6">
                  <c:v>44348</c:v>
                </c:pt>
                <c:pt idx="7">
                  <c:v>44378</c:v>
                </c:pt>
                <c:pt idx="8">
                  <c:v>44409</c:v>
                </c:pt>
                <c:pt idx="9">
                  <c:v>44440</c:v>
                </c:pt>
                <c:pt idx="10">
                  <c:v>44470</c:v>
                </c:pt>
                <c:pt idx="11">
                  <c:v>44501</c:v>
                </c:pt>
              </c:numCache>
            </c:numRef>
          </c:cat>
          <c:val>
            <c:numRef>
              <c:f>'some graphs'!$D$3:$D$14</c:f>
              <c:numCache>
                <c:formatCode>General</c:formatCode>
                <c:ptCount val="12"/>
                <c:pt idx="0">
                  <c:v>2</c:v>
                </c:pt>
                <c:pt idx="1">
                  <c:v>8</c:v>
                </c:pt>
                <c:pt idx="2">
                  <c:v>14</c:v>
                </c:pt>
                <c:pt idx="3">
                  <c:v>19</c:v>
                </c:pt>
                <c:pt idx="4">
                  <c:v>14</c:v>
                </c:pt>
                <c:pt idx="5">
                  <c:v>15</c:v>
                </c:pt>
                <c:pt idx="6">
                  <c:v>22</c:v>
                </c:pt>
                <c:pt idx="7">
                  <c:v>18</c:v>
                </c:pt>
                <c:pt idx="8">
                  <c:v>17</c:v>
                </c:pt>
                <c:pt idx="9">
                  <c:v>10</c:v>
                </c:pt>
                <c:pt idx="10">
                  <c:v>7</c:v>
                </c:pt>
                <c:pt idx="11">
                  <c:v>10</c:v>
                </c:pt>
              </c:numCache>
            </c:numRef>
          </c:val>
          <c:smooth val="0"/>
          <c:extLst>
            <c:ext xmlns:c16="http://schemas.microsoft.com/office/drawing/2014/chart" uri="{C3380CC4-5D6E-409C-BE32-E72D297353CC}">
              <c16:uniqueId val="{00000002-E71E-294E-958B-8538CCC49CC7}"/>
            </c:ext>
          </c:extLst>
        </c:ser>
        <c:dLbls>
          <c:showLegendKey val="0"/>
          <c:showVal val="0"/>
          <c:showCatName val="0"/>
          <c:showSerName val="0"/>
          <c:showPercent val="0"/>
          <c:showBubbleSize val="0"/>
        </c:dLbls>
        <c:smooth val="0"/>
        <c:axId val="934622479"/>
        <c:axId val="934624127"/>
      </c:lineChart>
      <c:dateAx>
        <c:axId val="934622479"/>
        <c:scaling>
          <c:orientation val="minMax"/>
        </c:scaling>
        <c:delete val="0"/>
        <c:axPos val="b"/>
        <c:numFmt formatCode="mmm\-yy"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rgbClr val="0070C0"/>
                </a:solidFill>
                <a:latin typeface="+mn-lt"/>
                <a:ea typeface="+mn-ea"/>
                <a:cs typeface="+mn-cs"/>
              </a:defRPr>
            </a:pPr>
            <a:endParaRPr lang="en-US"/>
          </a:p>
        </c:txPr>
        <c:crossAx val="934624127"/>
        <c:crosses val="autoZero"/>
        <c:auto val="1"/>
        <c:lblOffset val="100"/>
        <c:baseTimeUnit val="months"/>
      </c:dateAx>
      <c:valAx>
        <c:axId val="934624127"/>
        <c:scaling>
          <c:orientation val="minMax"/>
        </c:scaling>
        <c:delete val="0"/>
        <c:axPos val="l"/>
        <c:majorGridlines>
          <c:spPr>
            <a:ln w="9525" cap="flat" cmpd="sng" algn="ctr">
              <a:solidFill>
                <a:schemeClr val="accent1">
                  <a:lumMod val="40000"/>
                  <a:lumOff val="60000"/>
                </a:schemeClr>
              </a:solidFill>
              <a:prstDash val="lgDash"/>
              <a:round/>
            </a:ln>
            <a:effectLst/>
          </c:spPr>
        </c:majorGridlines>
        <c:numFmt formatCode="General" sourceLinked="1"/>
        <c:majorTickMark val="none"/>
        <c:minorTickMark val="none"/>
        <c:tickLblPos val="nextTo"/>
        <c:spPr>
          <a:solidFill>
            <a:schemeClr val="bg1"/>
          </a:solidFill>
          <a:ln w="25400">
            <a:noFill/>
          </a:ln>
          <a:effectLst/>
        </c:spPr>
        <c:txPr>
          <a:bodyPr rot="-60000000" spcFirstLastPara="1" vertOverflow="ellipsis" vert="horz" wrap="square" anchor="ctr" anchorCtr="1"/>
          <a:lstStyle/>
          <a:p>
            <a:pPr>
              <a:defRPr sz="1600" b="0" i="0" u="none" strike="noStrike" kern="1200" baseline="0">
                <a:solidFill>
                  <a:srgbClr val="0070C0"/>
                </a:solidFill>
                <a:latin typeface="+mn-lt"/>
                <a:ea typeface="+mn-ea"/>
                <a:cs typeface="+mn-cs"/>
              </a:defRPr>
            </a:pPr>
            <a:endParaRPr lang="en-US"/>
          </a:p>
        </c:txPr>
        <c:crossAx val="934622479"/>
        <c:crosses val="autoZero"/>
        <c:crossBetween val="between"/>
      </c:valAx>
      <c:spPr>
        <a:noFill/>
        <a:ln>
          <a:solidFill>
            <a:schemeClr val="bg1"/>
          </a:solid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rgbClr val="0070C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2500" b="0" i="0" u="none" strike="noStrike" kern="1200" spc="0" baseline="0">
                <a:solidFill>
                  <a:schemeClr val="tx1">
                    <a:lumMod val="90000"/>
                    <a:lumOff val="10000"/>
                  </a:schemeClr>
                </a:solidFill>
                <a:latin typeface="+mn-lt"/>
                <a:ea typeface="+mn-ea"/>
                <a:cs typeface="+mn-cs"/>
              </a:defRPr>
            </a:pPr>
            <a:r>
              <a:rPr lang="en-US" sz="2500" dirty="0">
                <a:solidFill>
                  <a:schemeClr val="tx1">
                    <a:lumMod val="90000"/>
                    <a:lumOff val="10000"/>
                  </a:schemeClr>
                </a:solidFill>
              </a:rPr>
              <a:t>Who referred survivors to ROOT? (n=264)</a:t>
            </a:r>
          </a:p>
        </c:rich>
      </c:tx>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2500" b="0" i="0" u="none" strike="noStrike" kern="1200" spc="0" baseline="0">
              <a:solidFill>
                <a:schemeClr val="tx1">
                  <a:lumMod val="90000"/>
                  <a:lumOff val="10000"/>
                </a:schemeClr>
              </a:solidFill>
              <a:latin typeface="+mn-lt"/>
              <a:ea typeface="+mn-ea"/>
              <a:cs typeface="+mn-cs"/>
            </a:defRPr>
          </a:pPr>
          <a:endParaRPr lang="en-US"/>
        </a:p>
      </c:txPr>
    </c:title>
    <c:autoTitleDeleted val="0"/>
    <c:plotArea>
      <c:layout/>
      <c:barChart>
        <c:barDir val="bar"/>
        <c:grouping val="clustered"/>
        <c:varyColors val="0"/>
        <c:ser>
          <c:idx val="0"/>
          <c:order val="0"/>
          <c:tx>
            <c:strRef>
              <c:f>'answered qs'!$C$45:$C$46</c:f>
              <c:strCache>
                <c:ptCount val="2"/>
                <c:pt idx="1">
                  <c:v>% OD referrals</c:v>
                </c:pt>
              </c:strCache>
            </c:strRef>
          </c:tx>
          <c:spPr>
            <a:solidFill>
              <a:schemeClr val="accent4"/>
            </a:solidFill>
            <a:ln>
              <a:noFill/>
            </a:ln>
            <a:effectLst/>
          </c:spPr>
          <c:invertIfNegative val="0"/>
          <c:dLbls>
            <c:dLbl>
              <c:idx val="0"/>
              <c:tx>
                <c:rich>
                  <a:bodyPr/>
                  <a:lstStyle/>
                  <a:p>
                    <a:fld id="{08A97FCC-8AC6-2441-B257-7641D76A26DD}" type="VALUE">
                      <a:rPr lang="en-US" smtClean="0"/>
                      <a:pPr/>
                      <a:t>[VALUE]</a:t>
                    </a:fld>
                    <a:r>
                      <a:rPr lang="en-US" dirty="0"/>
                      <a:t>(162)</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F30-DA4D-A737-E4D1CFDB24CD}"/>
                </c:ext>
              </c:extLst>
            </c:dLbl>
            <c:dLbl>
              <c:idx val="1"/>
              <c:tx>
                <c:rich>
                  <a:bodyPr/>
                  <a:lstStyle/>
                  <a:p>
                    <a:fld id="{32A5479F-9773-D348-B0F3-6157B77727DC}" type="VALUE">
                      <a:rPr lang="en-US" smtClean="0"/>
                      <a:pPr/>
                      <a:t>[VALUE]</a:t>
                    </a:fld>
                    <a:r>
                      <a:rPr lang="en-US" dirty="0"/>
                      <a:t>(65)</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F30-DA4D-A737-E4D1CFDB24CD}"/>
                </c:ext>
              </c:extLst>
            </c:dLbl>
            <c:dLbl>
              <c:idx val="2"/>
              <c:layout>
                <c:manualLayout>
                  <c:x val="1.2577936372212939E-2"/>
                  <c:y val="-8.8031783932294634E-17"/>
                </c:manualLayout>
              </c:layout>
              <c:tx>
                <c:rich>
                  <a:bodyPr/>
                  <a:lstStyle/>
                  <a:p>
                    <a:fld id="{0DA856BE-1B67-4849-B7B5-81FF3CFF2665}" type="VALUE">
                      <a:rPr lang="en-US" smtClean="0"/>
                      <a:pPr/>
                      <a:t>[VALUE]</a:t>
                    </a:fld>
                    <a:r>
                      <a:rPr lang="en-US" dirty="0"/>
                      <a:t>(33)</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F30-DA4D-A737-E4D1CFDB24CD}"/>
                </c:ext>
              </c:extLst>
            </c:dLbl>
            <c:dLbl>
              <c:idx val="3"/>
              <c:tx>
                <c:rich>
                  <a:bodyPr/>
                  <a:lstStyle/>
                  <a:p>
                    <a:fld id="{F4CE8C0C-992E-6748-9C29-1C121C949E69}" type="VALUE">
                      <a:rPr lang="en-US" smtClean="0"/>
                      <a:pPr/>
                      <a:t>[VALUE]</a:t>
                    </a:fld>
                    <a:r>
                      <a:rPr lang="en-US" dirty="0"/>
                      <a:t>(2)</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FF30-DA4D-A737-E4D1CFDB24CD}"/>
                </c:ext>
              </c:extLst>
            </c:dLbl>
            <c:dLbl>
              <c:idx val="4"/>
              <c:tx>
                <c:rich>
                  <a:bodyPr/>
                  <a:lstStyle/>
                  <a:p>
                    <a:fld id="{93FA153C-3D67-1C44-B70B-1BFD6882E466}" type="VALUE">
                      <a:rPr lang="en-US" smtClean="0"/>
                      <a:pPr/>
                      <a:t>[VALUE]</a:t>
                    </a:fld>
                    <a:r>
                      <a:rPr lang="en-US" dirty="0"/>
                      <a:t>(2)</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F30-DA4D-A737-E4D1CFDB24CD}"/>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'answered qs'!$A$47:$A$51</c:f>
              <c:strCache>
                <c:ptCount val="5"/>
                <c:pt idx="0">
                  <c:v>EMS</c:v>
                </c:pt>
                <c:pt idx="1">
                  <c:v>Crisis Team</c:v>
                </c:pt>
                <c:pt idx="2">
                  <c:v>Police</c:v>
                </c:pt>
                <c:pt idx="3">
                  <c:v>Project Assert</c:v>
                </c:pt>
                <c:pt idx="4">
                  <c:v>Hospital ED</c:v>
                </c:pt>
              </c:strCache>
            </c:strRef>
          </c:cat>
          <c:val>
            <c:numRef>
              <c:f>'answered qs'!$C$47:$C$51</c:f>
              <c:numCache>
                <c:formatCode>0%</c:formatCode>
                <c:ptCount val="5"/>
                <c:pt idx="0">
                  <c:v>0.61363636363636365</c:v>
                </c:pt>
                <c:pt idx="1">
                  <c:v>0.24621212121212122</c:v>
                </c:pt>
                <c:pt idx="2">
                  <c:v>0.125</c:v>
                </c:pt>
                <c:pt idx="3">
                  <c:v>7.575757575757576E-3</c:v>
                </c:pt>
                <c:pt idx="4">
                  <c:v>7.575757575757576E-3</c:v>
                </c:pt>
              </c:numCache>
            </c:numRef>
          </c:val>
          <c:extLst>
            <c:ext xmlns:c16="http://schemas.microsoft.com/office/drawing/2014/chart" uri="{C3380CC4-5D6E-409C-BE32-E72D297353CC}">
              <c16:uniqueId val="{00000000-9619-5145-A5C6-8DB41AC4BC67}"/>
            </c:ext>
          </c:extLst>
        </c:ser>
        <c:dLbls>
          <c:dLblPos val="ctr"/>
          <c:showLegendKey val="0"/>
          <c:showVal val="1"/>
          <c:showCatName val="0"/>
          <c:showSerName val="0"/>
          <c:showPercent val="0"/>
          <c:showBubbleSize val="0"/>
        </c:dLbls>
        <c:gapWidth val="100"/>
        <c:overlap val="89"/>
        <c:axId val="1534678640"/>
        <c:axId val="1379664512"/>
      </c:barChart>
      <c:catAx>
        <c:axId val="15346786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90000"/>
                    <a:lumOff val="10000"/>
                  </a:schemeClr>
                </a:solidFill>
                <a:latin typeface="+mn-lt"/>
                <a:ea typeface="+mn-ea"/>
                <a:cs typeface="+mn-cs"/>
              </a:defRPr>
            </a:pPr>
            <a:endParaRPr lang="en-US"/>
          </a:p>
        </c:txPr>
        <c:crossAx val="1379664512"/>
        <c:crosses val="autoZero"/>
        <c:auto val="1"/>
        <c:lblAlgn val="ctr"/>
        <c:lblOffset val="100"/>
        <c:noMultiLvlLbl val="0"/>
      </c:catAx>
      <c:valAx>
        <c:axId val="137966451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90000"/>
                    <a:lumOff val="10000"/>
                  </a:schemeClr>
                </a:solidFill>
                <a:latin typeface="+mn-lt"/>
                <a:ea typeface="+mn-ea"/>
                <a:cs typeface="+mn-cs"/>
              </a:defRPr>
            </a:pPr>
            <a:endParaRPr lang="en-US"/>
          </a:p>
        </c:txPr>
        <c:crossAx val="1534678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90000"/>
                  <a:lumOff val="1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500" b="0" i="0" u="none" strike="noStrike" kern="1200" spc="0" baseline="0">
                <a:solidFill>
                  <a:schemeClr val="tx1">
                    <a:lumMod val="90000"/>
                    <a:lumOff val="10000"/>
                  </a:schemeClr>
                </a:solidFill>
                <a:latin typeface="+mn-lt"/>
                <a:ea typeface="+mn-ea"/>
                <a:cs typeface="+mn-cs"/>
              </a:defRPr>
            </a:pPr>
            <a:r>
              <a:rPr lang="en-US" sz="2500" dirty="0">
                <a:solidFill>
                  <a:schemeClr val="tx1">
                    <a:lumMod val="90000"/>
                    <a:lumOff val="10000"/>
                  </a:schemeClr>
                </a:solidFill>
              </a:rPr>
              <a:t>Who</a:t>
            </a:r>
            <a:r>
              <a:rPr lang="en-US" sz="2500" baseline="0" dirty="0">
                <a:solidFill>
                  <a:schemeClr val="tx1">
                    <a:lumMod val="90000"/>
                    <a:lumOff val="10000"/>
                  </a:schemeClr>
                </a:solidFill>
              </a:rPr>
              <a:t> rescued the survivor? (n=215)</a:t>
            </a:r>
            <a:endParaRPr lang="en-US" sz="2500" dirty="0">
              <a:solidFill>
                <a:schemeClr val="tx1">
                  <a:lumMod val="90000"/>
                  <a:lumOff val="10000"/>
                </a:schemeClr>
              </a:solidFill>
            </a:endParaRPr>
          </a:p>
        </c:rich>
      </c:tx>
      <c:overlay val="0"/>
      <c:spPr>
        <a:noFill/>
        <a:ln>
          <a:noFill/>
        </a:ln>
        <a:effectLst/>
      </c:spPr>
      <c:txPr>
        <a:bodyPr rot="0" spcFirstLastPara="1" vertOverflow="ellipsis" vert="horz" wrap="square" anchor="ctr" anchorCtr="1"/>
        <a:lstStyle/>
        <a:p>
          <a:pPr>
            <a:defRPr sz="2500" b="0" i="0" u="none" strike="noStrike" kern="1200" spc="0" baseline="0">
              <a:solidFill>
                <a:schemeClr val="tx1">
                  <a:lumMod val="90000"/>
                  <a:lumOff val="10000"/>
                </a:schemeClr>
              </a:solidFill>
              <a:latin typeface="+mn-lt"/>
              <a:ea typeface="+mn-ea"/>
              <a:cs typeface="+mn-cs"/>
            </a:defRPr>
          </a:pPr>
          <a:endParaRPr lang="en-US"/>
        </a:p>
      </c:txPr>
    </c:title>
    <c:autoTitleDeleted val="0"/>
    <c:plotArea>
      <c:layout/>
      <c:barChart>
        <c:barDir val="bar"/>
        <c:grouping val="clustered"/>
        <c:varyColors val="0"/>
        <c:ser>
          <c:idx val="0"/>
          <c:order val="0"/>
          <c:tx>
            <c:strRef>
              <c:f>'answered qs'!$C$35</c:f>
              <c:strCache>
                <c:ptCount val="1"/>
                <c:pt idx="0">
                  <c:v>% Rescues</c:v>
                </c:pt>
              </c:strCache>
            </c:strRef>
          </c:tx>
          <c:spPr>
            <a:solidFill>
              <a:schemeClr val="accent5"/>
            </a:solidFill>
            <a:ln>
              <a:noFill/>
            </a:ln>
            <a:effectLst/>
          </c:spPr>
          <c:invertIfNegative val="0"/>
          <c:dLbls>
            <c:dLbl>
              <c:idx val="0"/>
              <c:tx>
                <c:rich>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fld id="{8462CF45-7A99-C544-A806-C87B6839B472}" type="VALUE">
                      <a:rPr lang="en-US" smtClean="0">
                        <a:solidFill>
                          <a:schemeClr val="bg1"/>
                        </a:solidFill>
                      </a:rPr>
                      <a:pPr>
                        <a:defRPr sz="1600">
                          <a:solidFill>
                            <a:schemeClr val="bg1"/>
                          </a:solidFill>
                        </a:defRPr>
                      </a:pPr>
                      <a:t>[VALUE]</a:t>
                    </a:fld>
                    <a:r>
                      <a:rPr lang="en-US" sz="1400" b="0" i="0" u="none" strike="noStrike" kern="1200" baseline="0" dirty="0">
                        <a:solidFill>
                          <a:schemeClr val="bg1"/>
                        </a:solidFill>
                      </a:rPr>
                      <a:t>(118)</a:t>
                    </a:r>
                  </a:p>
                </c:rich>
              </c:tx>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326-E84E-BBED-7D5441242691}"/>
                </c:ext>
              </c:extLst>
            </c:dLbl>
            <c:dLbl>
              <c:idx val="1"/>
              <c:tx>
                <c:rich>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fld id="{65F283A9-A499-E445-BE1A-A4F845F253B0}" type="VALUE">
                      <a:rPr lang="en-US" smtClean="0">
                        <a:solidFill>
                          <a:schemeClr val="bg1"/>
                        </a:solidFill>
                      </a:rPr>
                      <a:pPr>
                        <a:defRPr sz="1600">
                          <a:solidFill>
                            <a:schemeClr val="bg1"/>
                          </a:solidFill>
                        </a:defRPr>
                      </a:pPr>
                      <a:t>[VALUE]</a:t>
                    </a:fld>
                    <a:r>
                      <a:rPr lang="en-US">
                        <a:solidFill>
                          <a:schemeClr val="bg1"/>
                        </a:solidFill>
                      </a:rPr>
                      <a:t>(88)</a:t>
                    </a:r>
                  </a:p>
                </c:rich>
              </c:tx>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326-E84E-BBED-7D5441242691}"/>
                </c:ext>
              </c:extLst>
            </c:dLbl>
            <c:dLbl>
              <c:idx val="2"/>
              <c:layout>
                <c:manualLayout>
                  <c:x val="2.2416389675122838E-2"/>
                  <c:y val="0"/>
                </c:manualLayout>
              </c:layout>
              <c:tx>
                <c:rich>
                  <a:bodyPr/>
                  <a:lstStyle/>
                  <a:p>
                    <a:fld id="{18B11C4D-D2CE-C34C-889E-5B92E2F5C827}" type="VALUE">
                      <a:rPr lang="en-US" smtClean="0"/>
                      <a:pPr/>
                      <a:t>[VALUE]</a:t>
                    </a:fld>
                    <a:r>
                      <a:rPr lang="en-US" dirty="0"/>
                      <a:t>(7)</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326-E84E-BBED-7D5441242691}"/>
                </c:ext>
              </c:extLst>
            </c:dLbl>
            <c:dLbl>
              <c:idx val="3"/>
              <c:layout>
                <c:manualLayout>
                  <c:x val="5.009411705999888E-3"/>
                  <c:y val="-4.8017900468344671E-3"/>
                </c:manualLayout>
              </c:layout>
              <c:tx>
                <c:rich>
                  <a:bodyPr/>
                  <a:lstStyle/>
                  <a:p>
                    <a:fld id="{76D8F77C-875E-DF40-8185-E11DF6AD9C2A}" type="VALUE">
                      <a:rPr lang="en-US" smtClean="0"/>
                      <a:pPr/>
                      <a:t>[VALUE]</a:t>
                    </a:fld>
                    <a:r>
                      <a:rPr lang="en-US"/>
                      <a:t>(5)</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326-E84E-BBED-7D5441242691}"/>
                </c:ext>
              </c:extLst>
            </c:dLbl>
            <c:dLbl>
              <c:idx val="4"/>
              <c:layout>
                <c:manualLayout>
                  <c:x val="6.2080527609981121E-3"/>
                  <c:y val="-2.4008950234172778E-3"/>
                </c:manualLayout>
              </c:layout>
              <c:tx>
                <c:rich>
                  <a:bodyPr/>
                  <a:lstStyle/>
                  <a:p>
                    <a:fld id="{CAAC44AB-A497-2449-BE6A-1C1C51BC07E2}" type="VALUE">
                      <a:rPr lang="en-US" smtClean="0"/>
                      <a:pPr/>
                      <a:t>[VALUE]</a:t>
                    </a:fld>
                    <a:r>
                      <a:rPr lang="en-US"/>
                      <a:t>(4)</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326-E84E-BBED-7D5441242691}"/>
                </c:ext>
              </c:extLst>
            </c:dLbl>
            <c:dLbl>
              <c:idx val="5"/>
              <c:tx>
                <c:rich>
                  <a:bodyPr/>
                  <a:lstStyle/>
                  <a:p>
                    <a:fld id="{37F2BDC5-82AF-5548-A3BB-9FF9BC1BE49E}" type="VALUE">
                      <a:rPr lang="en-US" smtClean="0"/>
                      <a:pPr/>
                      <a:t>[VALUE]</a:t>
                    </a:fld>
                    <a:r>
                      <a:rPr lang="en-US" dirty="0"/>
                      <a:t>(1)</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326-E84E-BBED-7D5441242691}"/>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'answered qs'!$A$36:$A$41</c:f>
              <c:strCache>
                <c:ptCount val="6"/>
                <c:pt idx="0">
                  <c:v>Police</c:v>
                </c:pt>
                <c:pt idx="1">
                  <c:v>EMS</c:v>
                </c:pt>
                <c:pt idx="2">
                  <c:v>Friend</c:v>
                </c:pt>
                <c:pt idx="3">
                  <c:v>Family 
Member</c:v>
                </c:pt>
                <c:pt idx="4">
                  <c:v>Significant 
Other</c:v>
                </c:pt>
                <c:pt idx="5">
                  <c:v>Community 
Member</c:v>
                </c:pt>
              </c:strCache>
            </c:strRef>
          </c:cat>
          <c:val>
            <c:numRef>
              <c:f>'answered qs'!$C$36:$C$41</c:f>
              <c:numCache>
                <c:formatCode>0%</c:formatCode>
                <c:ptCount val="6"/>
                <c:pt idx="0">
                  <c:v>0.5488372093023256</c:v>
                </c:pt>
                <c:pt idx="1">
                  <c:v>0.40930232558139534</c:v>
                </c:pt>
                <c:pt idx="2">
                  <c:v>3.255813953488372E-2</c:v>
                </c:pt>
                <c:pt idx="3">
                  <c:v>2.3255813953488372E-2</c:v>
                </c:pt>
                <c:pt idx="4">
                  <c:v>1.8604651162790697E-2</c:v>
                </c:pt>
                <c:pt idx="5" formatCode="0.0%">
                  <c:v>4.6511627906976744E-3</c:v>
                </c:pt>
              </c:numCache>
            </c:numRef>
          </c:val>
          <c:extLst>
            <c:ext xmlns:c16="http://schemas.microsoft.com/office/drawing/2014/chart" uri="{C3380CC4-5D6E-409C-BE32-E72D297353CC}">
              <c16:uniqueId val="{00000000-BCD7-CA4F-8A9C-B6A7850DB930}"/>
            </c:ext>
          </c:extLst>
        </c:ser>
        <c:dLbls>
          <c:dLblPos val="ctr"/>
          <c:showLegendKey val="0"/>
          <c:showVal val="1"/>
          <c:showCatName val="0"/>
          <c:showSerName val="0"/>
          <c:showPercent val="0"/>
          <c:showBubbleSize val="0"/>
        </c:dLbls>
        <c:gapWidth val="100"/>
        <c:overlap val="-100"/>
        <c:axId val="1631338320"/>
        <c:axId val="1515805248"/>
      </c:barChart>
      <c:catAx>
        <c:axId val="16313383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90000"/>
                    <a:lumOff val="10000"/>
                  </a:schemeClr>
                </a:solidFill>
                <a:latin typeface="+mn-lt"/>
                <a:ea typeface="+mn-ea"/>
                <a:cs typeface="+mn-cs"/>
              </a:defRPr>
            </a:pPr>
            <a:endParaRPr lang="en-US"/>
          </a:p>
        </c:txPr>
        <c:crossAx val="1515805248"/>
        <c:crosses val="autoZero"/>
        <c:auto val="1"/>
        <c:lblAlgn val="ctr"/>
        <c:lblOffset val="100"/>
        <c:noMultiLvlLbl val="0"/>
      </c:catAx>
      <c:valAx>
        <c:axId val="151580524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90000"/>
                    <a:lumOff val="10000"/>
                  </a:schemeClr>
                </a:solidFill>
                <a:latin typeface="+mn-lt"/>
                <a:ea typeface="+mn-ea"/>
                <a:cs typeface="+mn-cs"/>
              </a:defRPr>
            </a:pPr>
            <a:endParaRPr lang="en-US"/>
          </a:p>
        </c:txPr>
        <c:crossAx val="1631338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90000"/>
                  <a:lumOff val="1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a:solidFill>
        <a:schemeClr val="accent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7">
  <a:schemeClr val="accent4"/>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0.15479</cdr:x>
      <cdr:y>0.13987</cdr:y>
    </cdr:from>
    <cdr:to>
      <cdr:x>0.15479</cdr:x>
      <cdr:y>0.87936</cdr:y>
    </cdr:to>
    <cdr:cxnSp macro="">
      <cdr:nvCxnSpPr>
        <cdr:cNvPr id="2" name="Straight Connector 1">
          <a:extLst xmlns:a="http://schemas.openxmlformats.org/drawingml/2006/main">
            <a:ext uri="{FF2B5EF4-FFF2-40B4-BE49-F238E27FC236}">
              <a16:creationId xmlns:a16="http://schemas.microsoft.com/office/drawing/2014/main" id="{98A7C10B-EA0A-39B4-0627-85E0B6F1CF29}"/>
            </a:ext>
          </a:extLst>
        </cdr:cNvPr>
        <cdr:cNvCxnSpPr/>
      </cdr:nvCxnSpPr>
      <cdr:spPr>
        <a:xfrm xmlns:a="http://schemas.openxmlformats.org/drawingml/2006/main" flipV="1">
          <a:off x="1844545" y="902497"/>
          <a:ext cx="0" cy="4771513"/>
        </a:xfrm>
        <a:prstGeom xmlns:a="http://schemas.openxmlformats.org/drawingml/2006/main" prst="line">
          <a:avLst/>
        </a:prstGeom>
        <a:ln xmlns:a="http://schemas.openxmlformats.org/drawingml/2006/main" w="3810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0.38875</cdr:x>
      <cdr:y>0.13631</cdr:y>
    </cdr:from>
    <cdr:to>
      <cdr:x>0.38875</cdr:x>
      <cdr:y>0.87581</cdr:y>
    </cdr:to>
    <cdr:cxnSp macro="">
      <cdr:nvCxnSpPr>
        <cdr:cNvPr id="3" name="Straight Connector 2">
          <a:extLst xmlns:a="http://schemas.openxmlformats.org/drawingml/2006/main">
            <a:ext uri="{FF2B5EF4-FFF2-40B4-BE49-F238E27FC236}">
              <a16:creationId xmlns:a16="http://schemas.microsoft.com/office/drawing/2014/main" id="{35201DBD-F3FC-0585-2784-AD3ADCF1260F}"/>
            </a:ext>
          </a:extLst>
        </cdr:cNvPr>
        <cdr:cNvCxnSpPr/>
      </cdr:nvCxnSpPr>
      <cdr:spPr>
        <a:xfrm xmlns:a="http://schemas.openxmlformats.org/drawingml/2006/main" flipV="1">
          <a:off x="4689958" y="879556"/>
          <a:ext cx="0" cy="4771513"/>
        </a:xfrm>
        <a:prstGeom xmlns:a="http://schemas.openxmlformats.org/drawingml/2006/main" prst="line">
          <a:avLst/>
        </a:prstGeom>
        <a:ln xmlns:a="http://schemas.openxmlformats.org/drawingml/2006/main" w="38100">
          <a:solidFill>
            <a:schemeClr val="accent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0.71027</cdr:x>
      <cdr:y>0.13174</cdr:y>
    </cdr:from>
    <cdr:to>
      <cdr:x>0.71027</cdr:x>
      <cdr:y>0.87123</cdr:y>
    </cdr:to>
    <cdr:cxnSp macro="">
      <cdr:nvCxnSpPr>
        <cdr:cNvPr id="4" name="Straight Connector 3">
          <a:extLst xmlns:a="http://schemas.openxmlformats.org/drawingml/2006/main">
            <a:ext uri="{FF2B5EF4-FFF2-40B4-BE49-F238E27FC236}">
              <a16:creationId xmlns:a16="http://schemas.microsoft.com/office/drawing/2014/main" id="{35201DBD-F3FC-0585-2784-AD3ADCF1260F}"/>
            </a:ext>
          </a:extLst>
        </cdr:cNvPr>
        <cdr:cNvCxnSpPr/>
      </cdr:nvCxnSpPr>
      <cdr:spPr>
        <a:xfrm xmlns:a="http://schemas.openxmlformats.org/drawingml/2006/main" flipV="1">
          <a:off x="8568785" y="850059"/>
          <a:ext cx="0" cy="4771513"/>
        </a:xfrm>
        <a:prstGeom xmlns:a="http://schemas.openxmlformats.org/drawingml/2006/main" prst="line">
          <a:avLst/>
        </a:prstGeom>
        <a:ln xmlns:a="http://schemas.openxmlformats.org/drawingml/2006/main" w="38100" cmpd="sng">
          <a:solidFill>
            <a:schemeClr val="accent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0.1745</cdr:x>
      <cdr:y>0.14857</cdr:y>
    </cdr:from>
    <cdr:to>
      <cdr:x>0.29455</cdr:x>
      <cdr:y>0.24686</cdr:y>
    </cdr:to>
    <cdr:sp macro="" textlink="">
      <cdr:nvSpPr>
        <cdr:cNvPr id="5" name="TextBox 4">
          <a:extLst xmlns:a="http://schemas.openxmlformats.org/drawingml/2006/main">
            <a:ext uri="{FF2B5EF4-FFF2-40B4-BE49-F238E27FC236}">
              <a16:creationId xmlns:a16="http://schemas.microsoft.com/office/drawing/2014/main" id="{83128AA4-5E34-7A17-EBAF-B60D7BFDF196}"/>
            </a:ext>
          </a:extLst>
        </cdr:cNvPr>
        <cdr:cNvSpPr txBox="1"/>
      </cdr:nvSpPr>
      <cdr:spPr>
        <a:xfrm xmlns:a="http://schemas.openxmlformats.org/drawingml/2006/main">
          <a:off x="2079523" y="958646"/>
          <a:ext cx="1430594" cy="634181"/>
        </a:xfrm>
        <a:prstGeom xmlns:a="http://schemas.openxmlformats.org/drawingml/2006/main" prst="rect">
          <a:avLst/>
        </a:prstGeom>
        <a:solidFill xmlns:a="http://schemas.openxmlformats.org/drawingml/2006/main">
          <a:schemeClr val="lt1"/>
        </a:solidFill>
        <a:ln xmlns:a="http://schemas.openxmlformats.org/drawingml/2006/main">
          <a:solidFill>
            <a:schemeClr val="bg2"/>
          </a:solidFill>
        </a:ln>
      </cdr:spPr>
      <cdr:txBody>
        <a:bodyPr xmlns:a="http://schemas.openxmlformats.org/drawingml/2006/main" vertOverflow="clip" wrap="square" rtlCol="0"/>
        <a:lstStyle xmlns:a="http://schemas.openxmlformats.org/drawingml/2006/main"/>
        <a:p xmlns:a="http://schemas.openxmlformats.org/drawingml/2006/main">
          <a:r>
            <a:rPr lang="en-US" sz="1600" dirty="0"/>
            <a:t>EMS referrals began</a:t>
          </a:r>
        </a:p>
      </cdr:txBody>
    </cdr:sp>
  </cdr:relSizeAnchor>
  <cdr:relSizeAnchor xmlns:cdr="http://schemas.openxmlformats.org/drawingml/2006/chartDrawing">
    <cdr:from>
      <cdr:x>0.1547</cdr:x>
      <cdr:y>0.14317</cdr:y>
    </cdr:from>
    <cdr:to>
      <cdr:x>0.1547</cdr:x>
      <cdr:y>0.88266</cdr:y>
    </cdr:to>
    <cdr:cxnSp macro="">
      <cdr:nvCxnSpPr>
        <cdr:cNvPr id="6" name="Straight Connector 5">
          <a:extLst xmlns:a="http://schemas.openxmlformats.org/drawingml/2006/main">
            <a:ext uri="{FF2B5EF4-FFF2-40B4-BE49-F238E27FC236}">
              <a16:creationId xmlns:a16="http://schemas.microsoft.com/office/drawing/2014/main" id="{35201DBD-F3FC-0585-2784-AD3ADCF1260F}"/>
            </a:ext>
          </a:extLst>
        </cdr:cNvPr>
        <cdr:cNvCxnSpPr/>
      </cdr:nvCxnSpPr>
      <cdr:spPr>
        <a:xfrm xmlns:a="http://schemas.openxmlformats.org/drawingml/2006/main" flipV="1">
          <a:off x="1843520" y="923801"/>
          <a:ext cx="0" cy="4771513"/>
        </a:xfrm>
        <a:prstGeom xmlns:a="http://schemas.openxmlformats.org/drawingml/2006/main" prst="line">
          <a:avLst/>
        </a:prstGeom>
        <a:ln xmlns:a="http://schemas.openxmlformats.org/drawingml/2006/main" w="38100">
          <a:solidFill>
            <a:schemeClr val="accent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0.40525</cdr:x>
      <cdr:y>0.11987</cdr:y>
    </cdr:from>
    <cdr:to>
      <cdr:x>0.51856</cdr:x>
      <cdr:y>0.27886</cdr:y>
    </cdr:to>
    <cdr:sp macro="" textlink="">
      <cdr:nvSpPr>
        <cdr:cNvPr id="7" name="TextBox 1">
          <a:extLst xmlns:a="http://schemas.openxmlformats.org/drawingml/2006/main">
            <a:ext uri="{FF2B5EF4-FFF2-40B4-BE49-F238E27FC236}">
              <a16:creationId xmlns:a16="http://schemas.microsoft.com/office/drawing/2014/main" id="{8CED25A9-C2C0-96F2-CB98-CB945822DFD8}"/>
            </a:ext>
          </a:extLst>
        </cdr:cNvPr>
        <cdr:cNvSpPr txBox="1"/>
      </cdr:nvSpPr>
      <cdr:spPr>
        <a:xfrm xmlns:a="http://schemas.openxmlformats.org/drawingml/2006/main">
          <a:off x="4829276" y="773472"/>
          <a:ext cx="1350297" cy="1025831"/>
        </a:xfrm>
        <a:prstGeom xmlns:a="http://schemas.openxmlformats.org/drawingml/2006/main" prst="rect">
          <a:avLst/>
        </a:prstGeom>
        <a:solidFill xmlns:a="http://schemas.openxmlformats.org/drawingml/2006/main">
          <a:schemeClr val="lt1"/>
        </a:solidFill>
        <a:ln xmlns:a="http://schemas.openxmlformats.org/drawingml/2006/main">
          <a:solidFill>
            <a:schemeClr val="bg2"/>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t>Fentanyl test strip distribution began </a:t>
          </a:r>
        </a:p>
      </cdr:txBody>
    </cdr:sp>
  </cdr:relSizeAnchor>
  <cdr:relSizeAnchor xmlns:cdr="http://schemas.openxmlformats.org/drawingml/2006/chartDrawing">
    <cdr:from>
      <cdr:x>0.72827</cdr:x>
      <cdr:y>0.12444</cdr:y>
    </cdr:from>
    <cdr:to>
      <cdr:x>0.83045</cdr:x>
      <cdr:y>0.26743</cdr:y>
    </cdr:to>
    <cdr:sp macro="" textlink="">
      <cdr:nvSpPr>
        <cdr:cNvPr id="8" name="TextBox 1">
          <a:extLst xmlns:a="http://schemas.openxmlformats.org/drawingml/2006/main">
            <a:ext uri="{FF2B5EF4-FFF2-40B4-BE49-F238E27FC236}">
              <a16:creationId xmlns:a16="http://schemas.microsoft.com/office/drawing/2014/main" id="{8CED25A9-C2C0-96F2-CB98-CB945822DFD8}"/>
            </a:ext>
          </a:extLst>
        </cdr:cNvPr>
        <cdr:cNvSpPr txBox="1"/>
      </cdr:nvSpPr>
      <cdr:spPr>
        <a:xfrm xmlns:a="http://schemas.openxmlformats.org/drawingml/2006/main">
          <a:off x="8678607" y="802969"/>
          <a:ext cx="1217562" cy="922594"/>
        </a:xfrm>
        <a:prstGeom xmlns:a="http://schemas.openxmlformats.org/drawingml/2006/main" prst="rect">
          <a:avLst/>
        </a:prstGeom>
        <a:solidFill xmlns:a="http://schemas.openxmlformats.org/drawingml/2006/main">
          <a:schemeClr val="lt1"/>
        </a:solidFill>
        <a:ln xmlns:a="http://schemas.openxmlformats.org/drawingml/2006/main">
          <a:solidFill>
            <a:schemeClr val="bg2"/>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t>Incentive distribution began</a:t>
          </a:r>
        </a:p>
      </cdr:txBody>
    </cdr:sp>
  </cdr:relSizeAnchor>
  <cdr:relSizeAnchor xmlns:cdr="http://schemas.openxmlformats.org/drawingml/2006/chartDrawing">
    <cdr:from>
      <cdr:x>0.15594</cdr:x>
      <cdr:y>0.19771</cdr:y>
    </cdr:from>
    <cdr:to>
      <cdr:x>0.1745</cdr:x>
      <cdr:y>0.21714</cdr:y>
    </cdr:to>
    <cdr:cxnSp macro="">
      <cdr:nvCxnSpPr>
        <cdr:cNvPr id="11" name="Straight Connector 10">
          <a:extLst xmlns:a="http://schemas.openxmlformats.org/drawingml/2006/main">
            <a:ext uri="{FF2B5EF4-FFF2-40B4-BE49-F238E27FC236}">
              <a16:creationId xmlns:a16="http://schemas.microsoft.com/office/drawing/2014/main" id="{BC178EE0-5FCB-21D3-3573-2DB6CC8BF370}"/>
            </a:ext>
          </a:extLst>
        </cdr:cNvPr>
        <cdr:cNvCxnSpPr>
          <a:stCxn xmlns:a="http://schemas.openxmlformats.org/drawingml/2006/main" id="5" idx="1"/>
        </cdr:cNvCxnSpPr>
      </cdr:nvCxnSpPr>
      <cdr:spPr>
        <a:xfrm xmlns:a="http://schemas.openxmlformats.org/drawingml/2006/main" flipH="1">
          <a:off x="1858297" y="1275737"/>
          <a:ext cx="221226" cy="125361"/>
        </a:xfrm>
        <a:prstGeom xmlns:a="http://schemas.openxmlformats.org/drawingml/2006/main" prst="line">
          <a:avLst/>
        </a:prstGeom>
        <a:ln xmlns:a="http://schemas.openxmlformats.org/drawingml/2006/main" w="25400">
          <a:solidFill>
            <a:schemeClr val="accent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0.38793</cdr:x>
      <cdr:y>0.1873</cdr:y>
    </cdr:from>
    <cdr:to>
      <cdr:x>0.40649</cdr:x>
      <cdr:y>0.20673</cdr:y>
    </cdr:to>
    <cdr:cxnSp macro="">
      <cdr:nvCxnSpPr>
        <cdr:cNvPr id="13" name="Straight Connector 12">
          <a:extLst xmlns:a="http://schemas.openxmlformats.org/drawingml/2006/main">
            <a:ext uri="{FF2B5EF4-FFF2-40B4-BE49-F238E27FC236}">
              <a16:creationId xmlns:a16="http://schemas.microsoft.com/office/drawing/2014/main" id="{F0703E3A-25A5-EFAA-04CB-9702AE6A246B}"/>
            </a:ext>
          </a:extLst>
        </cdr:cNvPr>
        <cdr:cNvCxnSpPr/>
      </cdr:nvCxnSpPr>
      <cdr:spPr>
        <a:xfrm xmlns:a="http://schemas.openxmlformats.org/drawingml/2006/main" flipH="1">
          <a:off x="4622800" y="1208549"/>
          <a:ext cx="221226" cy="125361"/>
        </a:xfrm>
        <a:prstGeom xmlns:a="http://schemas.openxmlformats.org/drawingml/2006/main" prst="line">
          <a:avLst/>
        </a:prstGeom>
        <a:ln xmlns:a="http://schemas.openxmlformats.org/drawingml/2006/main" w="25400">
          <a:solidFill>
            <a:schemeClr val="accent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0.70847</cdr:x>
      <cdr:y>0.19644</cdr:y>
    </cdr:from>
    <cdr:to>
      <cdr:x>0.72704</cdr:x>
      <cdr:y>0.21587</cdr:y>
    </cdr:to>
    <cdr:cxnSp macro="">
      <cdr:nvCxnSpPr>
        <cdr:cNvPr id="14" name="Straight Connector 13">
          <a:extLst xmlns:a="http://schemas.openxmlformats.org/drawingml/2006/main">
            <a:ext uri="{FF2B5EF4-FFF2-40B4-BE49-F238E27FC236}">
              <a16:creationId xmlns:a16="http://schemas.microsoft.com/office/drawing/2014/main" id="{F0703E3A-25A5-EFAA-04CB-9702AE6A246B}"/>
            </a:ext>
          </a:extLst>
        </cdr:cNvPr>
        <cdr:cNvCxnSpPr/>
      </cdr:nvCxnSpPr>
      <cdr:spPr>
        <a:xfrm xmlns:a="http://schemas.openxmlformats.org/drawingml/2006/main" flipH="1">
          <a:off x="8442632" y="1267543"/>
          <a:ext cx="221226" cy="125361"/>
        </a:xfrm>
        <a:prstGeom xmlns:a="http://schemas.openxmlformats.org/drawingml/2006/main" prst="line">
          <a:avLst/>
        </a:prstGeom>
        <a:ln xmlns:a="http://schemas.openxmlformats.org/drawingml/2006/main" w="25400">
          <a:solidFill>
            <a:schemeClr val="accent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0.55345</cdr:x>
      <cdr:y>0.11368</cdr:y>
    </cdr:from>
    <cdr:to>
      <cdr:x>0.55345</cdr:x>
      <cdr:y>0.85318</cdr:y>
    </cdr:to>
    <cdr:cxnSp macro="">
      <cdr:nvCxnSpPr>
        <cdr:cNvPr id="9" name="Straight Connector 8">
          <a:extLst xmlns:a="http://schemas.openxmlformats.org/drawingml/2006/main">
            <a:ext uri="{FF2B5EF4-FFF2-40B4-BE49-F238E27FC236}">
              <a16:creationId xmlns:a16="http://schemas.microsoft.com/office/drawing/2014/main" id="{0F5413A1-3FC9-2FB9-2A45-FE0522E5C969}"/>
            </a:ext>
          </a:extLst>
        </cdr:cNvPr>
        <cdr:cNvCxnSpPr/>
      </cdr:nvCxnSpPr>
      <cdr:spPr>
        <a:xfrm xmlns:a="http://schemas.openxmlformats.org/drawingml/2006/main" flipV="1">
          <a:off x="6595344" y="733503"/>
          <a:ext cx="0" cy="4771564"/>
        </a:xfrm>
        <a:prstGeom xmlns:a="http://schemas.openxmlformats.org/drawingml/2006/main" prst="line">
          <a:avLst/>
        </a:prstGeom>
        <a:ln xmlns:a="http://schemas.openxmlformats.org/drawingml/2006/main" w="38100">
          <a:solidFill>
            <a:schemeClr val="accent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0.57242</cdr:x>
      <cdr:y>0.1256</cdr:y>
    </cdr:from>
    <cdr:to>
      <cdr:x>0.68094</cdr:x>
      <cdr:y>0.22255</cdr:y>
    </cdr:to>
    <cdr:sp macro="" textlink="">
      <cdr:nvSpPr>
        <cdr:cNvPr id="12" name="TextBox 1">
          <a:extLst xmlns:a="http://schemas.openxmlformats.org/drawingml/2006/main">
            <a:ext uri="{FF2B5EF4-FFF2-40B4-BE49-F238E27FC236}">
              <a16:creationId xmlns:a16="http://schemas.microsoft.com/office/drawing/2014/main" id="{97300A70-F9DB-E934-9BE3-960EBA2229F1}"/>
            </a:ext>
          </a:extLst>
        </cdr:cNvPr>
        <cdr:cNvSpPr txBox="1"/>
      </cdr:nvSpPr>
      <cdr:spPr>
        <a:xfrm xmlns:a="http://schemas.openxmlformats.org/drawingml/2006/main">
          <a:off x="6821352" y="810397"/>
          <a:ext cx="1293188" cy="625561"/>
        </a:xfrm>
        <a:prstGeom xmlns:a="http://schemas.openxmlformats.org/drawingml/2006/main" prst="rect">
          <a:avLst/>
        </a:prstGeom>
        <a:solidFill xmlns:a="http://schemas.openxmlformats.org/drawingml/2006/main">
          <a:schemeClr val="lt1"/>
        </a:solidFill>
        <a:ln xmlns:a="http://schemas.openxmlformats.org/drawingml/2006/main">
          <a:solidFill>
            <a:schemeClr val="bg2"/>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t>Qualitative interviews</a:t>
          </a:r>
        </a:p>
      </cdr:txBody>
    </cdr:sp>
  </cdr:relSizeAnchor>
  <cdr:relSizeAnchor xmlns:cdr="http://schemas.openxmlformats.org/drawingml/2006/chartDrawing">
    <cdr:from>
      <cdr:x>0.5538</cdr:x>
      <cdr:y>0.178</cdr:y>
    </cdr:from>
    <cdr:to>
      <cdr:x>0.57236</cdr:x>
      <cdr:y>0.19743</cdr:y>
    </cdr:to>
    <cdr:cxnSp macro="">
      <cdr:nvCxnSpPr>
        <cdr:cNvPr id="15" name="Straight Connector 14">
          <a:extLst xmlns:a="http://schemas.openxmlformats.org/drawingml/2006/main">
            <a:ext uri="{FF2B5EF4-FFF2-40B4-BE49-F238E27FC236}">
              <a16:creationId xmlns:a16="http://schemas.microsoft.com/office/drawing/2014/main" id="{9D4D5D92-DB24-F0F4-D442-FFCEC9357600}"/>
            </a:ext>
          </a:extLst>
        </cdr:cNvPr>
        <cdr:cNvCxnSpPr/>
      </cdr:nvCxnSpPr>
      <cdr:spPr>
        <a:xfrm xmlns:a="http://schemas.openxmlformats.org/drawingml/2006/main" flipH="1">
          <a:off x="6599426" y="1148502"/>
          <a:ext cx="221174" cy="125371"/>
        </a:xfrm>
        <a:prstGeom xmlns:a="http://schemas.openxmlformats.org/drawingml/2006/main" prst="line">
          <a:avLst/>
        </a:prstGeom>
        <a:ln xmlns:a="http://schemas.openxmlformats.org/drawingml/2006/main" w="25400">
          <a:solidFill>
            <a:schemeClr val="accent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 name="Google Shape;6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i="0" dirty="0">
                <a:solidFill>
                  <a:schemeClr val="dk1"/>
                </a:solidFill>
                <a:latin typeface="Calibri"/>
                <a:ea typeface="Calibri"/>
                <a:cs typeface="Calibri"/>
                <a:sym typeface="Calibri"/>
              </a:rPr>
              <a:t>The total time period for each paper presentation is 15 minutes. Please plan a </a:t>
            </a:r>
            <a:r>
              <a:rPr lang="en-US" sz="1200" b="1" i="0" dirty="0">
                <a:solidFill>
                  <a:schemeClr val="dk1"/>
                </a:solidFill>
                <a:latin typeface="Calibri"/>
                <a:ea typeface="Calibri"/>
                <a:cs typeface="Calibri"/>
                <a:sym typeface="Calibri"/>
              </a:rPr>
              <a:t>10-minute oral presentation allowing 5 minutes for questions</a:t>
            </a:r>
            <a:r>
              <a:rPr lang="en-US" sz="1200" b="0" i="0" dirty="0">
                <a:solidFill>
                  <a:schemeClr val="dk1"/>
                </a:solidFill>
                <a:latin typeface="Calibri"/>
                <a:ea typeface="Calibri"/>
                <a:cs typeface="Calibri"/>
                <a:sym typeface="Calibri"/>
              </a:rPr>
              <a:t>. Please note, the abstract session moderators are under strict instructions to keep each speaker to 10 minutes.  </a:t>
            </a:r>
            <a:endParaRPr dirty="0"/>
          </a:p>
          <a:p>
            <a:pPr marL="0" lvl="0" indent="0" algn="l" rtl="0">
              <a:lnSpc>
                <a:spcPct val="100000"/>
              </a:lnSpc>
              <a:spcBef>
                <a:spcPts val="0"/>
              </a:spcBef>
              <a:spcAft>
                <a:spcPts val="0"/>
              </a:spcAft>
              <a:buSzPts val="1400"/>
              <a:buNone/>
            </a:pPr>
            <a:r>
              <a:rPr lang="en-US" sz="1200" b="0" i="0" dirty="0">
                <a:solidFill>
                  <a:schemeClr val="dk1"/>
                </a:solidFill>
                <a:latin typeface="Calibri"/>
                <a:ea typeface="Calibri"/>
                <a:cs typeface="Calibri"/>
                <a:sym typeface="Calibri"/>
              </a:rPr>
              <a:t>An effective 10-minute presentation typically consists of 10-14 slides; with no more than 6 lines of text per slide and font sizes no smaller than 24 points.</a:t>
            </a:r>
            <a:endParaRPr dirty="0"/>
          </a:p>
          <a:p>
            <a:pPr marL="0" lvl="0" indent="0" algn="l" rtl="0">
              <a:lnSpc>
                <a:spcPct val="100000"/>
              </a:lnSpc>
              <a:spcBef>
                <a:spcPts val="0"/>
              </a:spcBef>
              <a:spcAft>
                <a:spcPts val="0"/>
              </a:spcAft>
              <a:buSzPts val="1400"/>
              <a:buNone/>
            </a:pPr>
            <a:r>
              <a:rPr lang="en-US" sz="1200" b="0" i="0" dirty="0">
                <a:solidFill>
                  <a:schemeClr val="dk1"/>
                </a:solidFill>
                <a:latin typeface="Calibri"/>
                <a:ea typeface="Calibri"/>
                <a:cs typeface="Calibri"/>
                <a:sym typeface="Calibri"/>
              </a:rPr>
              <a:t>The room will be preset with a computer, LCD projector, screen and laser pointer. </a:t>
            </a:r>
            <a:r>
              <a:rPr lang="en-US" sz="1200" b="1" i="1" dirty="0">
                <a:solidFill>
                  <a:schemeClr val="dk1"/>
                </a:solidFill>
                <a:latin typeface="Calibri"/>
                <a:ea typeface="Calibri"/>
                <a:cs typeface="Calibri"/>
                <a:sym typeface="Calibri"/>
              </a:rPr>
              <a:t>Presenters are responsible for bringing their presentation on a USB to the conference.</a:t>
            </a:r>
            <a:endParaRPr sz="1200" b="0" i="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
        <p:nvSpPr>
          <p:cNvPr id="66" name="Google Shape;6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516afdb3e3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g1516afdb3e3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9" name="Google Shape;199;g1516afdb3e3_0_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56410c5562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g156410c5562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5" name="Google Shape;205;g156410c5562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Tree>
    <p:extLst>
      <p:ext uri="{BB962C8B-B14F-4D97-AF65-F5344CB8AC3E}">
        <p14:creationId xmlns:p14="http://schemas.microsoft.com/office/powerpoint/2010/main" val="1438496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56410c5562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156410c5562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Engagement refers to if the person had an OD and had any engagement with ROOT, even outside of month</a:t>
            </a:r>
            <a:endParaRPr dirty="0"/>
          </a:p>
        </p:txBody>
      </p:sp>
      <p:sp>
        <p:nvSpPr>
          <p:cNvPr id="216" name="Google Shape;216;g156410c5562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12</a:t>
            </a:fld>
            <a:endParaRPr/>
          </a:p>
        </p:txBody>
      </p:sp>
    </p:spTree>
    <p:extLst>
      <p:ext uri="{BB962C8B-B14F-4D97-AF65-F5344CB8AC3E}">
        <p14:creationId xmlns:p14="http://schemas.microsoft.com/office/powerpoint/2010/main" val="3693399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t>Implementation – How was ROOT+ adapted? HOW much will (did) it </a:t>
            </a:r>
            <a:r>
              <a:rPr lang="en-US" sz="1200" u="sng" dirty="0"/>
              <a:t>cost</a:t>
            </a:r>
            <a:r>
              <a:rPr lang="en-US" sz="1200" dirty="0"/>
              <a:t>?</a:t>
            </a:r>
            <a:br>
              <a:rPr lang="en-US" dirty="0"/>
            </a:br>
            <a:r>
              <a:rPr lang="en-US" dirty="0"/>
              <a:t>Barriers and facilitators to engagement</a:t>
            </a:r>
          </a:p>
          <a:p>
            <a:pPr marL="0" lvl="0" indent="0" algn="l" rtl="0">
              <a:lnSpc>
                <a:spcPct val="100000"/>
              </a:lnSpc>
              <a:spcBef>
                <a:spcPts val="0"/>
              </a:spcBef>
              <a:spcAft>
                <a:spcPts val="0"/>
              </a:spcAft>
              <a:buSzPts val="1400"/>
              <a:buNone/>
            </a:pPr>
            <a:endParaRPr dirty="0"/>
          </a:p>
        </p:txBody>
      </p:sp>
      <p:sp>
        <p:nvSpPr>
          <p:cNvPr id="233" name="Google Shape;23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t>Implementation – How was ROOT+ adapted? HOW much will (did) it </a:t>
            </a:r>
            <a:r>
              <a:rPr lang="en-US" sz="1200" u="sng" dirty="0"/>
              <a:t>cost</a:t>
            </a:r>
            <a:r>
              <a:rPr lang="en-US" sz="1200" dirty="0"/>
              <a:t>?</a:t>
            </a:r>
            <a:br>
              <a:rPr lang="en-US" dirty="0"/>
            </a:br>
            <a:r>
              <a:rPr lang="en-US" dirty="0"/>
              <a:t>Barriers and facilitators to engagement</a:t>
            </a:r>
          </a:p>
          <a:p>
            <a:pPr marL="0" lvl="0" indent="0" algn="l" rtl="0">
              <a:lnSpc>
                <a:spcPct val="100000"/>
              </a:lnSpc>
              <a:spcBef>
                <a:spcPts val="0"/>
              </a:spcBef>
              <a:spcAft>
                <a:spcPts val="0"/>
              </a:spcAft>
              <a:buSzPts val="1400"/>
              <a:buNone/>
            </a:pPr>
            <a:endParaRPr dirty="0"/>
          </a:p>
        </p:txBody>
      </p:sp>
      <p:sp>
        <p:nvSpPr>
          <p:cNvPr id="233" name="Google Shape;23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3810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t>Implementation – How was ROOT+ adapted? HOW much will (did) it </a:t>
            </a:r>
            <a:r>
              <a:rPr lang="en-US" sz="1200" u="sng" dirty="0"/>
              <a:t>cost</a:t>
            </a:r>
            <a:r>
              <a:rPr lang="en-US" sz="1200" dirty="0"/>
              <a:t>?</a:t>
            </a:r>
            <a:br>
              <a:rPr lang="en-US" dirty="0"/>
            </a:br>
            <a:r>
              <a:rPr lang="en-US" dirty="0"/>
              <a:t>Barriers and facilitators to engagement</a:t>
            </a:r>
          </a:p>
          <a:p>
            <a:pPr marL="0" lvl="0" indent="0" algn="l" rtl="0">
              <a:lnSpc>
                <a:spcPct val="100000"/>
              </a:lnSpc>
              <a:spcBef>
                <a:spcPts val="0"/>
              </a:spcBef>
              <a:spcAft>
                <a:spcPts val="0"/>
              </a:spcAft>
              <a:buSzPts val="1400"/>
              <a:buNone/>
            </a:pPr>
            <a:endParaRPr dirty="0"/>
          </a:p>
        </p:txBody>
      </p:sp>
      <p:sp>
        <p:nvSpPr>
          <p:cNvPr id="233" name="Google Shape;23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92467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t>Implementation – How was ROOT+ adapted? HOW much will (did) it </a:t>
            </a:r>
            <a:r>
              <a:rPr lang="en-US" sz="1200" u="sng" dirty="0"/>
              <a:t>cost</a:t>
            </a:r>
            <a:r>
              <a:rPr lang="en-US" sz="1200" dirty="0"/>
              <a:t>?</a:t>
            </a:r>
            <a:br>
              <a:rPr lang="en-US" dirty="0"/>
            </a:br>
            <a:r>
              <a:rPr lang="en-US" dirty="0"/>
              <a:t>Barriers and facilitators to engagement</a:t>
            </a:r>
          </a:p>
          <a:p>
            <a:pPr marL="0" lvl="0" indent="0" algn="l" rtl="0">
              <a:lnSpc>
                <a:spcPct val="100000"/>
              </a:lnSpc>
              <a:spcBef>
                <a:spcPts val="0"/>
              </a:spcBef>
              <a:spcAft>
                <a:spcPts val="0"/>
              </a:spcAft>
              <a:buSzPts val="1400"/>
              <a:buNone/>
            </a:pPr>
            <a:endParaRPr dirty="0"/>
          </a:p>
        </p:txBody>
      </p:sp>
      <p:sp>
        <p:nvSpPr>
          <p:cNvPr id="233" name="Google Shape;23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02026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2" name="Google Shape;25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How well did the program fit with other organizational priorities and existing workflows?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lvl="0" indent="0" algn="l" rtl="0">
              <a:lnSpc>
                <a:spcPct val="100000"/>
              </a:lnSpc>
              <a:spcBef>
                <a:spcPts val="0"/>
              </a:spcBef>
              <a:spcAft>
                <a:spcPts val="0"/>
              </a:spcAft>
              <a:buSzPts val="1400"/>
              <a:buNone/>
            </a:pPr>
            <a:endParaRPr dirty="0"/>
          </a:p>
        </p:txBody>
      </p:sp>
      <p:sp>
        <p:nvSpPr>
          <p:cNvPr id="227" name="Google Shape;22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60125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4" name="Google Shape;7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 name="Google Shape;8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extLst>
      <p:ext uri="{BB962C8B-B14F-4D97-AF65-F5344CB8AC3E}">
        <p14:creationId xmlns:p14="http://schemas.microsoft.com/office/powerpoint/2010/main" val="4257065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0" name="Google Shape;13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56410c5562_0_5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g156410c5562_0_5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464646"/>
              </a:buClr>
              <a:buSzPct val="108108"/>
              <a:buChar char="•"/>
            </a:pPr>
            <a:r>
              <a:rPr lang="en-US" dirty="0"/>
              <a:t>Final outcomes for repeat ODs:</a:t>
            </a:r>
          </a:p>
          <a:p>
            <a:pPr marL="685800" lvl="1" indent="-228600" algn="l" rtl="0">
              <a:lnSpc>
                <a:spcPct val="90000"/>
              </a:lnSpc>
              <a:spcBef>
                <a:spcPts val="0"/>
              </a:spcBef>
              <a:spcAft>
                <a:spcPts val="0"/>
              </a:spcAft>
              <a:buClr>
                <a:srgbClr val="464646"/>
              </a:buClr>
              <a:buSzPct val="108108"/>
              <a:buChar char="•"/>
            </a:pPr>
            <a:r>
              <a:rPr lang="en-US" dirty="0"/>
              <a:t>In treatment = 4; Incarcerated = 1; Deceased = 3; unengaged = 11; In recovery = 2; Engaged = 1; Unknown = 3</a:t>
            </a:r>
          </a:p>
          <a:p>
            <a:pPr marL="685800" lvl="1" indent="-228600" algn="l" rtl="0">
              <a:lnSpc>
                <a:spcPct val="90000"/>
              </a:lnSpc>
              <a:spcBef>
                <a:spcPts val="0"/>
              </a:spcBef>
              <a:spcAft>
                <a:spcPts val="0"/>
              </a:spcAft>
              <a:buClr>
                <a:srgbClr val="464646"/>
              </a:buClr>
              <a:buSzPct val="108108"/>
              <a:buChar char="•"/>
            </a:pPr>
            <a:endParaRPr lang="en-US" dirty="0"/>
          </a:p>
          <a:p>
            <a:pPr marL="228600" lvl="0" indent="-228600" algn="l" rtl="0">
              <a:lnSpc>
                <a:spcPct val="90000"/>
              </a:lnSpc>
              <a:spcBef>
                <a:spcPts val="0"/>
              </a:spcBef>
              <a:spcAft>
                <a:spcPts val="0"/>
              </a:spcAft>
              <a:buClr>
                <a:srgbClr val="464646"/>
              </a:buClr>
              <a:buSzPct val="108108"/>
              <a:buChar char="•"/>
            </a:pPr>
            <a:r>
              <a:rPr lang="en-US" dirty="0"/>
              <a:t>Who was referred?</a:t>
            </a:r>
          </a:p>
          <a:p>
            <a:pPr marL="685800" lvl="1" indent="-228600" algn="l" rtl="0">
              <a:lnSpc>
                <a:spcPct val="90000"/>
              </a:lnSpc>
              <a:spcBef>
                <a:spcPts val="500"/>
              </a:spcBef>
              <a:spcAft>
                <a:spcPts val="0"/>
              </a:spcAft>
              <a:buClr>
                <a:srgbClr val="464646"/>
              </a:buClr>
              <a:buSzPct val="108108"/>
              <a:buChar char="•"/>
            </a:pPr>
            <a:r>
              <a:rPr lang="en-US" dirty="0"/>
              <a:t>88.3% = 264 client referrals received/ 299 total number of OD within County</a:t>
            </a:r>
          </a:p>
          <a:p>
            <a:pPr marL="228600" lvl="0" indent="-228600" algn="l" rtl="0">
              <a:lnSpc>
                <a:spcPct val="90000"/>
              </a:lnSpc>
              <a:spcBef>
                <a:spcPts val="1000"/>
              </a:spcBef>
              <a:spcAft>
                <a:spcPts val="0"/>
              </a:spcAft>
              <a:buClr>
                <a:srgbClr val="464646"/>
              </a:buClr>
              <a:buSzPct val="108108"/>
              <a:buChar char="•"/>
            </a:pPr>
            <a:r>
              <a:rPr lang="en-US" dirty="0"/>
              <a:t>Who participated?</a:t>
            </a:r>
          </a:p>
          <a:p>
            <a:pPr marL="685800" lvl="1" indent="-228600" algn="l" rtl="0">
              <a:lnSpc>
                <a:spcPct val="90000"/>
              </a:lnSpc>
              <a:spcBef>
                <a:spcPts val="500"/>
              </a:spcBef>
              <a:spcAft>
                <a:spcPts val="0"/>
              </a:spcAft>
              <a:buClr>
                <a:srgbClr val="464646"/>
              </a:buClr>
              <a:buSzPct val="108108"/>
              <a:buChar char="•"/>
            </a:pPr>
            <a:r>
              <a:rPr lang="en-US" dirty="0"/>
              <a:t>Engaged (Did you see or talk to the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0"/>
                  </a:ext>
                </a:extLst>
              </a:rPr>
              <a:t>client</a:t>
            </a:r>
            <a:r>
              <a:rPr lang="en-US" dirty="0"/>
              <a:t>/family?)</a:t>
            </a:r>
          </a:p>
          <a:p>
            <a:pPr marL="685800" lvl="1" indent="-228600" algn="l" rtl="0">
              <a:lnSpc>
                <a:spcPct val="90000"/>
              </a:lnSpc>
              <a:spcBef>
                <a:spcPts val="500"/>
              </a:spcBef>
              <a:spcAft>
                <a:spcPts val="0"/>
              </a:spcAft>
              <a:buClr>
                <a:srgbClr val="464646"/>
              </a:buClr>
              <a:buSzPct val="108108"/>
              <a:buChar char="•"/>
            </a:pPr>
            <a:r>
              <a:rPr lang="en-US" dirty="0"/>
              <a:t>58.2% = 131 of clients who engaged/ 225 total clients referred</a:t>
            </a:r>
          </a:p>
          <a:p>
            <a:pPr marL="228600" lvl="0" indent="-228600" algn="l" rtl="0">
              <a:lnSpc>
                <a:spcPct val="90000"/>
              </a:lnSpc>
              <a:spcBef>
                <a:spcPts val="1000"/>
              </a:spcBef>
              <a:spcAft>
                <a:spcPts val="0"/>
              </a:spcAft>
              <a:buClr>
                <a:srgbClr val="464646"/>
              </a:buClr>
              <a:buSzPct val="108108"/>
              <a:buChar char="•"/>
            </a:pPr>
            <a:r>
              <a:rPr lang="en-US" dirty="0"/>
              <a:t>Who did not participate?</a:t>
            </a:r>
          </a:p>
          <a:p>
            <a:pPr marL="685800" lvl="1" indent="-228600" algn="l" rtl="0">
              <a:lnSpc>
                <a:spcPct val="90000"/>
              </a:lnSpc>
              <a:spcBef>
                <a:spcPts val="500"/>
              </a:spcBef>
              <a:spcAft>
                <a:spcPts val="0"/>
              </a:spcAft>
              <a:buClr>
                <a:srgbClr val="464646"/>
              </a:buClr>
              <a:buSzPct val="108108"/>
              <a:buChar char="•"/>
            </a:pPr>
            <a:r>
              <a:rPr lang="en-US" dirty="0"/>
              <a:t>Unengaged</a:t>
            </a:r>
          </a:p>
          <a:p>
            <a:pPr marL="685800" lvl="1" indent="-228600" algn="l" rtl="0">
              <a:lnSpc>
                <a:spcPct val="90000"/>
              </a:lnSpc>
              <a:spcBef>
                <a:spcPts val="500"/>
              </a:spcBef>
              <a:spcAft>
                <a:spcPts val="0"/>
              </a:spcAft>
              <a:buClr>
                <a:srgbClr val="464646"/>
              </a:buClr>
              <a:buSzPct val="108108"/>
              <a:buChar char="•"/>
            </a:pPr>
            <a:r>
              <a:rPr lang="en-US" dirty="0"/>
              <a:t>41.8% = 94 of clients who did not engage/ 225 total clients referred</a:t>
            </a:r>
          </a:p>
          <a:p>
            <a:pPr marL="228600" lvl="0" indent="-228600" algn="l" rtl="0">
              <a:lnSpc>
                <a:spcPct val="90000"/>
              </a:lnSpc>
              <a:spcBef>
                <a:spcPts val="1000"/>
              </a:spcBef>
              <a:spcAft>
                <a:spcPts val="0"/>
              </a:spcAft>
              <a:buClr>
                <a:srgbClr val="464646"/>
              </a:buClr>
              <a:buSzPct val="108108"/>
              <a:buChar char="•"/>
            </a:pPr>
            <a:r>
              <a:rPr lang="en-US" dirty="0"/>
              <a:t>Reasons for </a:t>
            </a:r>
            <a:r>
              <a:rPr lang="en-US" dirty="0" err="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
                  </a:ext>
                </a:extLst>
              </a:rPr>
              <a:t>unengagement</a:t>
            </a:r>
            <a:endParaRPr lang="en-US" dirty="0"/>
          </a:p>
          <a:p>
            <a:pPr marL="228600" lvl="0" indent="-228600" algn="l" rtl="0">
              <a:lnSpc>
                <a:spcPct val="90000"/>
              </a:lnSpc>
              <a:spcBef>
                <a:spcPts val="0"/>
              </a:spcBef>
              <a:spcAft>
                <a:spcPts val="0"/>
              </a:spcAft>
              <a:buSzPct val="108108"/>
              <a:buChar char="•"/>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Individual</a:t>
            </a:r>
            <a:r>
              <a:rPr lang="en-US" dirty="0"/>
              <a:t> level:</a:t>
            </a:r>
          </a:p>
          <a:p>
            <a:pPr marL="685800" lvl="1" indent="-228600" algn="l" rtl="0">
              <a:lnSpc>
                <a:spcPct val="90000"/>
              </a:lnSpc>
              <a:spcBef>
                <a:spcPts val="500"/>
              </a:spcBef>
              <a:spcAft>
                <a:spcPts val="0"/>
              </a:spcAft>
              <a:buSzPct val="108108"/>
              <a:buChar char="•"/>
            </a:pPr>
            <a:r>
              <a:rPr lang="en-US" dirty="0"/>
              <a:t>Are there demographic differences between the 2 groups (engaged vs unengaged)?</a:t>
            </a:r>
          </a:p>
          <a:p>
            <a:pPr marL="0" lvl="0" indent="0" algn="l" rtl="0">
              <a:lnSpc>
                <a:spcPct val="100000"/>
              </a:lnSpc>
              <a:spcBef>
                <a:spcPts val="0"/>
              </a:spcBef>
              <a:spcAft>
                <a:spcPts val="0"/>
              </a:spcAft>
              <a:buSzPts val="1400"/>
              <a:buNone/>
            </a:pPr>
            <a:endParaRPr dirty="0"/>
          </a:p>
        </p:txBody>
      </p:sp>
      <p:sp>
        <p:nvSpPr>
          <p:cNvPr id="145" name="Google Shape;145;g156410c5562_0_5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a:p>
        </p:txBody>
      </p:sp>
    </p:spTree>
    <p:extLst>
      <p:ext uri="{BB962C8B-B14F-4D97-AF65-F5344CB8AC3E}">
        <p14:creationId xmlns:p14="http://schemas.microsoft.com/office/powerpoint/2010/main" val="1222788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71315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MRCS: case management : financial, transportation, housing, safe, ID, access to medical PCP; SDOH</a:t>
            </a:r>
          </a:p>
          <a:p>
            <a:r>
              <a:rPr lang="en-US" dirty="0"/>
              <a:t>PEER: - goals, supports, enjoyment about recovery</a:t>
            </a:r>
          </a:p>
          <a:p>
            <a:r>
              <a:rPr lang="en-US" dirty="0"/>
              <a:t>If 3 or less – weekly contact. </a:t>
            </a:r>
          </a:p>
          <a:p>
            <a:endParaRPr lang="en-US" dirty="0"/>
          </a:p>
          <a:p>
            <a:r>
              <a:rPr lang="en-US" dirty="0"/>
              <a:t>12/22 are on the street</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174490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1" type="title">
  <p:cSld name="TITLE">
    <p:bg>
      <p:bgPr>
        <a:solidFill>
          <a:schemeClr val="lt1"/>
        </a:solidFill>
        <a:effectLst/>
      </p:bgPr>
    </p:bg>
    <p:spTree>
      <p:nvGrpSpPr>
        <p:cNvPr id="1" name="Shape 14"/>
        <p:cNvGrpSpPr/>
        <p:nvPr/>
      </p:nvGrpSpPr>
      <p:grpSpPr>
        <a:xfrm>
          <a:off x="0" y="0"/>
          <a:ext cx="0" cy="0"/>
          <a:chOff x="0" y="0"/>
          <a:chExt cx="0" cy="0"/>
        </a:xfrm>
      </p:grpSpPr>
      <p:pic>
        <p:nvPicPr>
          <p:cNvPr id="15" name="Google Shape;15;p15"/>
          <p:cNvPicPr preferRelativeResize="0"/>
          <p:nvPr/>
        </p:nvPicPr>
        <p:blipFill rotWithShape="1">
          <a:blip r:embed="rId2">
            <a:alphaModFix/>
          </a:blip>
          <a:srcRect t="15625"/>
          <a:stretch/>
        </p:blipFill>
        <p:spPr>
          <a:xfrm>
            <a:off x="0" y="0"/>
            <a:ext cx="12192000" cy="6858000"/>
          </a:xfrm>
          <a:prstGeom prst="rect">
            <a:avLst/>
          </a:prstGeom>
          <a:noFill/>
          <a:ln>
            <a:noFill/>
          </a:ln>
        </p:spPr>
      </p:pic>
      <p:sp>
        <p:nvSpPr>
          <p:cNvPr id="16" name="Google Shape;16;p15"/>
          <p:cNvSpPr/>
          <p:nvPr/>
        </p:nvSpPr>
        <p:spPr>
          <a:xfrm>
            <a:off x="0" y="2"/>
            <a:ext cx="12192000" cy="6857999"/>
          </a:xfrm>
          <a:prstGeom prst="rect">
            <a:avLst/>
          </a:prstGeom>
          <a:solidFill>
            <a:srgbClr val="00274C">
              <a:alpha val="80000"/>
            </a:srgbClr>
          </a:solidFill>
          <a:ln w="12700" cap="flat" cmpd="sng">
            <a:solidFill>
              <a:srgbClr val="4444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 name="Google Shape;17;p15"/>
          <p:cNvSpPr txBox="1">
            <a:spLocks noGrp="1"/>
          </p:cNvSpPr>
          <p:nvPr>
            <p:ph type="ctrTitle"/>
          </p:nvPr>
        </p:nvSpPr>
        <p:spPr>
          <a:xfrm>
            <a:off x="838200" y="2649973"/>
            <a:ext cx="9585960"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8000"/>
              <a:buFont typeface="Arial Black"/>
              <a:buNone/>
              <a:defRPr sz="8000" b="1" i="0">
                <a:solidFill>
                  <a:schemeClr val="lt1"/>
                </a:solidFill>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5"/>
          <p:cNvSpPr txBox="1">
            <a:spLocks noGrp="1"/>
          </p:cNvSpPr>
          <p:nvPr>
            <p:ph type="subTitle" idx="1"/>
          </p:nvPr>
        </p:nvSpPr>
        <p:spPr>
          <a:xfrm>
            <a:off x="838200" y="5236010"/>
            <a:ext cx="9144000" cy="102255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800"/>
              <a:buNone/>
              <a:defRPr sz="2800" b="0" i="0">
                <a:solidFill>
                  <a:schemeClr val="lt1"/>
                </a:solidFill>
              </a:defRPr>
            </a:lvl1pPr>
            <a:lvl2pPr lvl="1" algn="ctr">
              <a:lnSpc>
                <a:spcPct val="90000"/>
              </a:lnSpc>
              <a:spcBef>
                <a:spcPts val="500"/>
              </a:spcBef>
              <a:spcAft>
                <a:spcPts val="0"/>
              </a:spcAft>
              <a:buClr>
                <a:srgbClr val="464646"/>
              </a:buClr>
              <a:buSzPts val="2000"/>
              <a:buNone/>
              <a:defRPr sz="2000"/>
            </a:lvl2pPr>
            <a:lvl3pPr lvl="2" algn="ctr">
              <a:lnSpc>
                <a:spcPct val="90000"/>
              </a:lnSpc>
              <a:spcBef>
                <a:spcPts val="500"/>
              </a:spcBef>
              <a:spcAft>
                <a:spcPts val="0"/>
              </a:spcAft>
              <a:buClr>
                <a:srgbClr val="464646"/>
              </a:buClr>
              <a:buSzPts val="1800"/>
              <a:buNone/>
              <a:defRPr sz="1800"/>
            </a:lvl3pPr>
            <a:lvl4pPr lvl="3" algn="ctr">
              <a:lnSpc>
                <a:spcPct val="90000"/>
              </a:lnSpc>
              <a:spcBef>
                <a:spcPts val="500"/>
              </a:spcBef>
              <a:spcAft>
                <a:spcPts val="0"/>
              </a:spcAft>
              <a:buClr>
                <a:srgbClr val="464646"/>
              </a:buClr>
              <a:buSzPts val="1600"/>
              <a:buNone/>
              <a:defRPr sz="1600"/>
            </a:lvl4pPr>
            <a:lvl5pPr lvl="4" algn="ctr">
              <a:lnSpc>
                <a:spcPct val="90000"/>
              </a:lnSpc>
              <a:spcBef>
                <a:spcPts val="500"/>
              </a:spcBef>
              <a:spcAft>
                <a:spcPts val="0"/>
              </a:spcAft>
              <a:buClr>
                <a:srgbClr val="464646"/>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19" name="Google Shape;19;p15"/>
          <p:cNvCxnSpPr/>
          <p:nvPr/>
        </p:nvCxnSpPr>
        <p:spPr>
          <a:xfrm>
            <a:off x="838200" y="342901"/>
            <a:ext cx="10515600" cy="0"/>
          </a:xfrm>
          <a:prstGeom prst="straightConnector1">
            <a:avLst/>
          </a:prstGeom>
          <a:noFill/>
          <a:ln w="38100" cap="flat" cmpd="sng">
            <a:solidFill>
              <a:srgbClr val="00B2A9"/>
            </a:solidFill>
            <a:prstDash val="solid"/>
            <a:miter lim="800000"/>
            <a:headEnd type="none" w="sm" len="sm"/>
            <a:tailEnd type="none" w="sm" len="sm"/>
          </a:ln>
        </p:spPr>
      </p:cxnSp>
      <p:pic>
        <p:nvPicPr>
          <p:cNvPr id="20" name="Google Shape;20;p15"/>
          <p:cNvPicPr preferRelativeResize="0"/>
          <p:nvPr/>
        </p:nvPicPr>
        <p:blipFill rotWithShape="1">
          <a:blip r:embed="rId3">
            <a:alphaModFix/>
          </a:blip>
          <a:srcRect/>
          <a:stretch/>
        </p:blipFill>
        <p:spPr>
          <a:xfrm>
            <a:off x="9619129" y="463630"/>
            <a:ext cx="1748491" cy="55686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7"/>
        <p:cNvGrpSpPr/>
        <p:nvPr/>
      </p:nvGrpSpPr>
      <p:grpSpPr>
        <a:xfrm>
          <a:off x="0" y="0"/>
          <a:ext cx="0" cy="0"/>
          <a:chOff x="0" y="0"/>
          <a:chExt cx="0" cy="0"/>
        </a:xfrm>
      </p:grpSpPr>
      <p:sp>
        <p:nvSpPr>
          <p:cNvPr id="58" name="Google Shape;58;p25"/>
          <p:cNvSpPr txBox="1">
            <a:spLocks noGrp="1"/>
          </p:cNvSpPr>
          <p:nvPr>
            <p:ph type="ctrTitle"/>
          </p:nvPr>
        </p:nvSpPr>
        <p:spPr>
          <a:xfrm>
            <a:off x="1524000" y="1454057"/>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5"/>
          <p:cNvSpPr txBox="1">
            <a:spLocks noGrp="1"/>
          </p:cNvSpPr>
          <p:nvPr>
            <p:ph type="subTitle" idx="1"/>
          </p:nvPr>
        </p:nvSpPr>
        <p:spPr>
          <a:xfrm>
            <a:off x="1524000" y="3933732"/>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464646"/>
              </a:buClr>
              <a:buSzPts val="2400"/>
              <a:buNone/>
              <a:defRPr sz="2400"/>
            </a:lvl1pPr>
            <a:lvl2pPr lvl="1" algn="ctr">
              <a:lnSpc>
                <a:spcPct val="90000"/>
              </a:lnSpc>
              <a:spcBef>
                <a:spcPts val="500"/>
              </a:spcBef>
              <a:spcAft>
                <a:spcPts val="0"/>
              </a:spcAft>
              <a:buClr>
                <a:srgbClr val="464646"/>
              </a:buClr>
              <a:buSzPts val="2000"/>
              <a:buNone/>
              <a:defRPr sz="2000"/>
            </a:lvl2pPr>
            <a:lvl3pPr lvl="2" algn="ctr">
              <a:lnSpc>
                <a:spcPct val="90000"/>
              </a:lnSpc>
              <a:spcBef>
                <a:spcPts val="500"/>
              </a:spcBef>
              <a:spcAft>
                <a:spcPts val="0"/>
              </a:spcAft>
              <a:buClr>
                <a:srgbClr val="464646"/>
              </a:buClr>
              <a:buSzPts val="1800"/>
              <a:buNone/>
              <a:defRPr sz="1800"/>
            </a:lvl3pPr>
            <a:lvl4pPr lvl="3" algn="ctr">
              <a:lnSpc>
                <a:spcPct val="90000"/>
              </a:lnSpc>
              <a:spcBef>
                <a:spcPts val="500"/>
              </a:spcBef>
              <a:spcAft>
                <a:spcPts val="0"/>
              </a:spcAft>
              <a:buClr>
                <a:srgbClr val="464646"/>
              </a:buClr>
              <a:buSzPts val="1600"/>
              <a:buNone/>
              <a:defRPr sz="1600"/>
            </a:lvl4pPr>
            <a:lvl5pPr lvl="4" algn="ctr">
              <a:lnSpc>
                <a:spcPct val="90000"/>
              </a:lnSpc>
              <a:spcBef>
                <a:spcPts val="500"/>
              </a:spcBef>
              <a:spcAft>
                <a:spcPts val="0"/>
              </a:spcAft>
              <a:buClr>
                <a:srgbClr val="464646"/>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0" name="Google Shape;6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1" name="Google Shape;6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2" name="Google Shape;6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17"/>
          <p:cNvSpPr txBox="1">
            <a:spLocks noGrp="1"/>
          </p:cNvSpPr>
          <p:nvPr>
            <p:ph type="title"/>
          </p:nvPr>
        </p:nvSpPr>
        <p:spPr>
          <a:xfrm>
            <a:off x="838200" y="1242306"/>
            <a:ext cx="10515600" cy="3868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4400"/>
              <a:buFont typeface="Arial"/>
              <a:buNone/>
              <a:defRPr b="1"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7"/>
          <p:cNvSpPr txBox="1">
            <a:spLocks noGrp="1"/>
          </p:cNvSpPr>
          <p:nvPr>
            <p:ph type="body" idx="1"/>
          </p:nvPr>
        </p:nvSpPr>
        <p:spPr>
          <a:xfrm>
            <a:off x="838200" y="1808481"/>
            <a:ext cx="10515600" cy="4539927"/>
          </a:xfrm>
          <a:prstGeom prst="rect">
            <a:avLst/>
          </a:prstGeom>
          <a:noFill/>
          <a:ln>
            <a:noFill/>
          </a:ln>
        </p:spPr>
        <p:txBody>
          <a:bodyPr spcFirstLastPara="1" wrap="square" lIns="91425" tIns="45700" rIns="91425" bIns="45700" anchor="t" anchorCtr="0">
            <a:normAutofit/>
          </a:bodyPr>
          <a:lstStyle>
            <a:lvl1pPr marL="457189" lvl="0" indent="-406390" algn="l">
              <a:lnSpc>
                <a:spcPct val="90000"/>
              </a:lnSpc>
              <a:spcBef>
                <a:spcPts val="1000"/>
              </a:spcBef>
              <a:spcAft>
                <a:spcPts val="0"/>
              </a:spcAft>
              <a:buClr>
                <a:srgbClr val="464646"/>
              </a:buClr>
              <a:buSzPts val="2800"/>
              <a:buChar char="•"/>
              <a:defRPr b="0" i="0">
                <a:solidFill>
                  <a:srgbClr val="464646"/>
                </a:solidFill>
              </a:defRPr>
            </a:lvl1pPr>
            <a:lvl2pPr marL="914377" lvl="1" indent="-380990" algn="l">
              <a:lnSpc>
                <a:spcPct val="90000"/>
              </a:lnSpc>
              <a:spcBef>
                <a:spcPts val="500"/>
              </a:spcBef>
              <a:spcAft>
                <a:spcPts val="0"/>
              </a:spcAft>
              <a:buClr>
                <a:srgbClr val="464646"/>
              </a:buClr>
              <a:buSzPts val="2400"/>
              <a:buChar char="•"/>
              <a:defRPr b="0" i="0">
                <a:solidFill>
                  <a:srgbClr val="464646"/>
                </a:solidFill>
              </a:defRPr>
            </a:lvl2pPr>
            <a:lvl3pPr marL="1371566" lvl="2" indent="-355591" algn="l">
              <a:lnSpc>
                <a:spcPct val="90000"/>
              </a:lnSpc>
              <a:spcBef>
                <a:spcPts val="500"/>
              </a:spcBef>
              <a:spcAft>
                <a:spcPts val="0"/>
              </a:spcAft>
              <a:buClr>
                <a:srgbClr val="464646"/>
              </a:buClr>
              <a:buSzPts val="2000"/>
              <a:buChar char="•"/>
              <a:defRPr b="0" i="0">
                <a:solidFill>
                  <a:srgbClr val="464646"/>
                </a:solidFill>
              </a:defRPr>
            </a:lvl3pPr>
            <a:lvl4pPr marL="1828754" lvl="3" indent="-342891" algn="l">
              <a:lnSpc>
                <a:spcPct val="90000"/>
              </a:lnSpc>
              <a:spcBef>
                <a:spcPts val="500"/>
              </a:spcBef>
              <a:spcAft>
                <a:spcPts val="0"/>
              </a:spcAft>
              <a:buClr>
                <a:srgbClr val="464646"/>
              </a:buClr>
              <a:buSzPts val="1800"/>
              <a:buChar char="•"/>
              <a:defRPr b="0" i="0">
                <a:solidFill>
                  <a:srgbClr val="464646"/>
                </a:solidFill>
              </a:defRPr>
            </a:lvl4pPr>
            <a:lvl5pPr marL="2285943" lvl="4" indent="-342891" algn="l">
              <a:lnSpc>
                <a:spcPct val="90000"/>
              </a:lnSpc>
              <a:spcBef>
                <a:spcPts val="500"/>
              </a:spcBef>
              <a:spcAft>
                <a:spcPts val="0"/>
              </a:spcAft>
              <a:buClr>
                <a:srgbClr val="464646"/>
              </a:buClr>
              <a:buSzPts val="1800"/>
              <a:buChar char="•"/>
              <a:defRPr b="0" i="0">
                <a:solidFill>
                  <a:srgbClr val="464646"/>
                </a:solidFill>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act">
  <p:cSld name="Contact">
    <p:spTree>
      <p:nvGrpSpPr>
        <p:cNvPr id="1" name="Shape 25"/>
        <p:cNvGrpSpPr/>
        <p:nvPr/>
      </p:nvGrpSpPr>
      <p:grpSpPr>
        <a:xfrm>
          <a:off x="0" y="0"/>
          <a:ext cx="0" cy="0"/>
          <a:chOff x="0" y="0"/>
          <a:chExt cx="0" cy="0"/>
        </a:xfrm>
      </p:grpSpPr>
      <p:sp>
        <p:nvSpPr>
          <p:cNvPr id="26" name="Google Shape;26;p18"/>
          <p:cNvSpPr txBox="1">
            <a:spLocks noGrp="1"/>
          </p:cNvSpPr>
          <p:nvPr>
            <p:ph type="title"/>
          </p:nvPr>
        </p:nvSpPr>
        <p:spPr>
          <a:xfrm>
            <a:off x="736600" y="924951"/>
            <a:ext cx="5044440" cy="3868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4400"/>
              <a:buFont typeface="Arial"/>
              <a:buNone/>
              <a:defRPr b="1"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7" name="Google Shape;27;p18"/>
          <p:cNvCxnSpPr/>
          <p:nvPr/>
        </p:nvCxnSpPr>
        <p:spPr>
          <a:xfrm>
            <a:off x="736600" y="1757680"/>
            <a:ext cx="4221480" cy="0"/>
          </a:xfrm>
          <a:prstGeom prst="straightConnector1">
            <a:avLst/>
          </a:prstGeom>
          <a:noFill/>
          <a:ln w="76200" cap="flat" cmpd="sng">
            <a:solidFill>
              <a:schemeClr val="accent1"/>
            </a:solidFill>
            <a:prstDash val="solid"/>
            <a:miter lim="800000"/>
            <a:headEnd type="none" w="sm" len="sm"/>
            <a:tailEnd type="none" w="sm" len="sm"/>
          </a:ln>
        </p:spPr>
      </p:cxnSp>
      <p:pic>
        <p:nvPicPr>
          <p:cNvPr id="28" name="Google Shape;28;p18"/>
          <p:cNvPicPr preferRelativeResize="0"/>
          <p:nvPr/>
        </p:nvPicPr>
        <p:blipFill rotWithShape="1">
          <a:blip r:embed="rId2">
            <a:alphaModFix/>
          </a:blip>
          <a:srcRect/>
          <a:stretch/>
        </p:blipFill>
        <p:spPr>
          <a:xfrm>
            <a:off x="7664824" y="0"/>
            <a:ext cx="4527176" cy="6790764"/>
          </a:xfrm>
          <a:prstGeom prst="rect">
            <a:avLst/>
          </a:prstGeom>
          <a:noFill/>
          <a:ln>
            <a:noFill/>
          </a:ln>
        </p:spPr>
      </p:pic>
      <p:sp>
        <p:nvSpPr>
          <p:cNvPr id="29" name="Google Shape;29;p18"/>
          <p:cNvSpPr/>
          <p:nvPr/>
        </p:nvSpPr>
        <p:spPr>
          <a:xfrm>
            <a:off x="0" y="5638800"/>
            <a:ext cx="12192000" cy="1219200"/>
          </a:xfrm>
          <a:prstGeom prst="rect">
            <a:avLst/>
          </a:prstGeom>
          <a:solidFill>
            <a:srgbClr val="00274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0" name="Google Shape;30;p18"/>
          <p:cNvCxnSpPr/>
          <p:nvPr/>
        </p:nvCxnSpPr>
        <p:spPr>
          <a:xfrm>
            <a:off x="838200" y="342901"/>
            <a:ext cx="10515600" cy="0"/>
          </a:xfrm>
          <a:prstGeom prst="straightConnector1">
            <a:avLst/>
          </a:prstGeom>
          <a:noFill/>
          <a:ln w="38100" cap="flat" cmpd="sng">
            <a:solidFill>
              <a:srgbClr val="00B2A9"/>
            </a:solidFill>
            <a:prstDash val="solid"/>
            <a:miter lim="800000"/>
            <a:headEnd type="none" w="sm" len="sm"/>
            <a:tailEnd type="none" w="sm" len="sm"/>
          </a:ln>
        </p:spPr>
      </p:cxnSp>
      <p:sp>
        <p:nvSpPr>
          <p:cNvPr id="31" name="Google Shape;31;p18"/>
          <p:cNvSpPr txBox="1">
            <a:spLocks noGrp="1"/>
          </p:cNvSpPr>
          <p:nvPr>
            <p:ph type="body" idx="1"/>
          </p:nvPr>
        </p:nvSpPr>
        <p:spPr>
          <a:xfrm>
            <a:off x="736600" y="2055594"/>
            <a:ext cx="5359400" cy="3519115"/>
          </a:xfrm>
          <a:prstGeom prst="rect">
            <a:avLst/>
          </a:prstGeom>
          <a:noFill/>
          <a:ln>
            <a:noFill/>
          </a:ln>
        </p:spPr>
        <p:txBody>
          <a:bodyPr spcFirstLastPara="1" wrap="square" lIns="91425" tIns="45700" rIns="91425" bIns="45700" anchor="t" anchorCtr="0">
            <a:noAutofit/>
          </a:bodyPr>
          <a:lstStyle>
            <a:lvl1pPr marL="457189" lvl="0" indent="-228594" algn="l">
              <a:lnSpc>
                <a:spcPct val="100000"/>
              </a:lnSpc>
              <a:spcBef>
                <a:spcPts val="1000"/>
              </a:spcBef>
              <a:spcAft>
                <a:spcPts val="0"/>
              </a:spcAft>
              <a:buClr>
                <a:schemeClr val="dk1"/>
              </a:buClr>
              <a:buSzPts val="1800"/>
              <a:buNone/>
              <a:defRPr sz="1800" b="0" i="0">
                <a:solidFill>
                  <a:schemeClr val="dk1"/>
                </a:solidFill>
                <a:latin typeface="Arial"/>
                <a:ea typeface="Arial"/>
                <a:cs typeface="Arial"/>
                <a:sym typeface="Arial"/>
              </a:defRPr>
            </a:lvl1pPr>
            <a:lvl2pPr marL="914377" lvl="1" indent="-228594" algn="l">
              <a:lnSpc>
                <a:spcPct val="90000"/>
              </a:lnSpc>
              <a:spcBef>
                <a:spcPts val="500"/>
              </a:spcBef>
              <a:spcAft>
                <a:spcPts val="0"/>
              </a:spcAft>
              <a:buClr>
                <a:srgbClr val="464646"/>
              </a:buClr>
              <a:buSzPts val="1400"/>
              <a:buNone/>
              <a:defRPr sz="1400"/>
            </a:lvl2pPr>
            <a:lvl3pPr marL="1371566" lvl="2" indent="-228594" algn="l">
              <a:lnSpc>
                <a:spcPct val="90000"/>
              </a:lnSpc>
              <a:spcBef>
                <a:spcPts val="500"/>
              </a:spcBef>
              <a:spcAft>
                <a:spcPts val="0"/>
              </a:spcAft>
              <a:buClr>
                <a:srgbClr val="464646"/>
              </a:buClr>
              <a:buSzPts val="1200"/>
              <a:buNone/>
              <a:defRPr sz="1200"/>
            </a:lvl3pPr>
            <a:lvl4pPr marL="1828754" lvl="3" indent="-228594" algn="l">
              <a:lnSpc>
                <a:spcPct val="90000"/>
              </a:lnSpc>
              <a:spcBef>
                <a:spcPts val="500"/>
              </a:spcBef>
              <a:spcAft>
                <a:spcPts val="0"/>
              </a:spcAft>
              <a:buClr>
                <a:srgbClr val="464646"/>
              </a:buClr>
              <a:buSzPts val="1000"/>
              <a:buNone/>
              <a:defRPr sz="1000"/>
            </a:lvl4pPr>
            <a:lvl5pPr marL="2285943" lvl="4" indent="-228594" algn="l">
              <a:lnSpc>
                <a:spcPct val="90000"/>
              </a:lnSpc>
              <a:spcBef>
                <a:spcPts val="500"/>
              </a:spcBef>
              <a:spcAft>
                <a:spcPts val="0"/>
              </a:spcAft>
              <a:buClr>
                <a:srgbClr val="464646"/>
              </a:buClr>
              <a:buSzPts val="1000"/>
              <a:buNone/>
              <a:defRPr sz="1000"/>
            </a:lvl5pPr>
            <a:lvl6pPr marL="2743131" lvl="5" indent="-228594" algn="l">
              <a:lnSpc>
                <a:spcPct val="90000"/>
              </a:lnSpc>
              <a:spcBef>
                <a:spcPts val="500"/>
              </a:spcBef>
              <a:spcAft>
                <a:spcPts val="0"/>
              </a:spcAft>
              <a:buClr>
                <a:schemeClr val="dk1"/>
              </a:buClr>
              <a:buSzPts val="1000"/>
              <a:buNone/>
              <a:defRPr sz="1000"/>
            </a:lvl6pPr>
            <a:lvl7pPr marL="3200320" lvl="6" indent="-228594" algn="l">
              <a:lnSpc>
                <a:spcPct val="90000"/>
              </a:lnSpc>
              <a:spcBef>
                <a:spcPts val="500"/>
              </a:spcBef>
              <a:spcAft>
                <a:spcPts val="0"/>
              </a:spcAft>
              <a:buClr>
                <a:schemeClr val="dk1"/>
              </a:buClr>
              <a:buSzPts val="1000"/>
              <a:buNone/>
              <a:defRPr sz="1000"/>
            </a:lvl7pPr>
            <a:lvl8pPr marL="3657509" lvl="7" indent="-228594" algn="l">
              <a:lnSpc>
                <a:spcPct val="90000"/>
              </a:lnSpc>
              <a:spcBef>
                <a:spcPts val="500"/>
              </a:spcBef>
              <a:spcAft>
                <a:spcPts val="0"/>
              </a:spcAft>
              <a:buClr>
                <a:schemeClr val="dk1"/>
              </a:buClr>
              <a:buSzPts val="1000"/>
              <a:buNone/>
              <a:defRPr sz="1000"/>
            </a:lvl8pPr>
            <a:lvl9pPr marL="4114697" lvl="8" indent="-228594" algn="l">
              <a:lnSpc>
                <a:spcPct val="90000"/>
              </a:lnSpc>
              <a:spcBef>
                <a:spcPts val="500"/>
              </a:spcBef>
              <a:spcAft>
                <a:spcPts val="0"/>
              </a:spcAft>
              <a:buClr>
                <a:schemeClr val="dk1"/>
              </a:buClr>
              <a:buSzPts val="1000"/>
              <a:buNone/>
              <a:defRPr sz="1000"/>
            </a:lvl9pPr>
          </a:lstStyle>
          <a:p>
            <a:endParaRPr/>
          </a:p>
        </p:txBody>
      </p:sp>
      <p:pic>
        <p:nvPicPr>
          <p:cNvPr id="32" name="Google Shape;32;p18"/>
          <p:cNvPicPr preferRelativeResize="0"/>
          <p:nvPr/>
        </p:nvPicPr>
        <p:blipFill rotWithShape="1">
          <a:blip r:embed="rId3">
            <a:alphaModFix/>
          </a:blip>
          <a:srcRect/>
          <a:stretch/>
        </p:blipFill>
        <p:spPr>
          <a:xfrm>
            <a:off x="9619129" y="463630"/>
            <a:ext cx="1748491" cy="55686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2">
  <p:cSld name="Title Slide-2">
    <p:bg>
      <p:bgPr>
        <a:solidFill>
          <a:schemeClr val="lt1"/>
        </a:solidFill>
        <a:effectLst/>
      </p:bgPr>
    </p:bg>
    <p:spTree>
      <p:nvGrpSpPr>
        <p:cNvPr id="1" name="Shape 33"/>
        <p:cNvGrpSpPr/>
        <p:nvPr/>
      </p:nvGrpSpPr>
      <p:grpSpPr>
        <a:xfrm>
          <a:off x="0" y="0"/>
          <a:ext cx="0" cy="0"/>
          <a:chOff x="0" y="0"/>
          <a:chExt cx="0" cy="0"/>
        </a:xfrm>
      </p:grpSpPr>
      <p:sp>
        <p:nvSpPr>
          <p:cNvPr id="34" name="Google Shape;34;p19"/>
          <p:cNvSpPr txBox="1">
            <a:spLocks noGrp="1"/>
          </p:cNvSpPr>
          <p:nvPr>
            <p:ph type="ctrTitle"/>
          </p:nvPr>
        </p:nvSpPr>
        <p:spPr>
          <a:xfrm>
            <a:off x="838200" y="1806693"/>
            <a:ext cx="9616440"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274C"/>
              </a:buClr>
              <a:buSzPts val="8000"/>
              <a:buFont typeface="Arial Black"/>
              <a:buNone/>
              <a:defRPr sz="8000" b="1" i="0">
                <a:solidFill>
                  <a:srgbClr val="00274C"/>
                </a:solidFill>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9"/>
          <p:cNvSpPr txBox="1">
            <a:spLocks noGrp="1"/>
          </p:cNvSpPr>
          <p:nvPr>
            <p:ph type="subTitle" idx="1"/>
          </p:nvPr>
        </p:nvSpPr>
        <p:spPr>
          <a:xfrm>
            <a:off x="838200" y="4392730"/>
            <a:ext cx="9144000" cy="102255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464646"/>
              </a:buClr>
              <a:buSzPts val="2800"/>
              <a:buNone/>
              <a:defRPr sz="2800" b="0" i="0">
                <a:solidFill>
                  <a:srgbClr val="464646"/>
                </a:solidFill>
              </a:defRPr>
            </a:lvl1pPr>
            <a:lvl2pPr lvl="1" algn="ctr">
              <a:lnSpc>
                <a:spcPct val="90000"/>
              </a:lnSpc>
              <a:spcBef>
                <a:spcPts val="500"/>
              </a:spcBef>
              <a:spcAft>
                <a:spcPts val="0"/>
              </a:spcAft>
              <a:buClr>
                <a:srgbClr val="464646"/>
              </a:buClr>
              <a:buSzPts val="2000"/>
              <a:buNone/>
              <a:defRPr sz="2000"/>
            </a:lvl2pPr>
            <a:lvl3pPr lvl="2" algn="ctr">
              <a:lnSpc>
                <a:spcPct val="90000"/>
              </a:lnSpc>
              <a:spcBef>
                <a:spcPts val="500"/>
              </a:spcBef>
              <a:spcAft>
                <a:spcPts val="0"/>
              </a:spcAft>
              <a:buClr>
                <a:srgbClr val="464646"/>
              </a:buClr>
              <a:buSzPts val="1800"/>
              <a:buNone/>
              <a:defRPr sz="1800"/>
            </a:lvl3pPr>
            <a:lvl4pPr lvl="3" algn="ctr">
              <a:lnSpc>
                <a:spcPct val="90000"/>
              </a:lnSpc>
              <a:spcBef>
                <a:spcPts val="500"/>
              </a:spcBef>
              <a:spcAft>
                <a:spcPts val="0"/>
              </a:spcAft>
              <a:buClr>
                <a:srgbClr val="464646"/>
              </a:buClr>
              <a:buSzPts val="1600"/>
              <a:buNone/>
              <a:defRPr sz="1600"/>
            </a:lvl4pPr>
            <a:lvl5pPr lvl="4" algn="ctr">
              <a:lnSpc>
                <a:spcPct val="90000"/>
              </a:lnSpc>
              <a:spcBef>
                <a:spcPts val="500"/>
              </a:spcBef>
              <a:spcAft>
                <a:spcPts val="0"/>
              </a:spcAft>
              <a:buClr>
                <a:srgbClr val="464646"/>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6" name="Google Shape;36;p19"/>
          <p:cNvSpPr/>
          <p:nvPr/>
        </p:nvSpPr>
        <p:spPr>
          <a:xfrm>
            <a:off x="0" y="6451600"/>
            <a:ext cx="12192000" cy="406400"/>
          </a:xfrm>
          <a:prstGeom prst="rect">
            <a:avLst/>
          </a:prstGeom>
          <a:solidFill>
            <a:srgbClr val="00274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0"/>
          <p:cNvSpPr txBox="1">
            <a:spLocks noGrp="1"/>
          </p:cNvSpPr>
          <p:nvPr>
            <p:ph type="title"/>
          </p:nvPr>
        </p:nvSpPr>
        <p:spPr>
          <a:xfrm>
            <a:off x="838200" y="1242306"/>
            <a:ext cx="10515600" cy="3868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4400"/>
              <a:buFont typeface="Arial"/>
              <a:buNone/>
              <a:defRPr b="1"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189" lvl="0" indent="-406390" algn="l">
              <a:lnSpc>
                <a:spcPct val="90000"/>
              </a:lnSpc>
              <a:spcBef>
                <a:spcPts val="1000"/>
              </a:spcBef>
              <a:spcAft>
                <a:spcPts val="0"/>
              </a:spcAft>
              <a:buClr>
                <a:srgbClr val="464646"/>
              </a:buClr>
              <a:buSzPts val="2800"/>
              <a:buChar char="•"/>
              <a:defRPr b="0" i="0">
                <a:solidFill>
                  <a:srgbClr val="464646"/>
                </a:solidFill>
              </a:defRPr>
            </a:lvl1pPr>
            <a:lvl2pPr marL="914377" lvl="1" indent="-380990" algn="l">
              <a:lnSpc>
                <a:spcPct val="90000"/>
              </a:lnSpc>
              <a:spcBef>
                <a:spcPts val="500"/>
              </a:spcBef>
              <a:spcAft>
                <a:spcPts val="0"/>
              </a:spcAft>
              <a:buClr>
                <a:srgbClr val="464646"/>
              </a:buClr>
              <a:buSzPts val="2400"/>
              <a:buChar char="•"/>
              <a:defRPr b="0" i="0">
                <a:solidFill>
                  <a:srgbClr val="464646"/>
                </a:solidFill>
              </a:defRPr>
            </a:lvl2pPr>
            <a:lvl3pPr marL="1371566" lvl="2" indent="-355591" algn="l">
              <a:lnSpc>
                <a:spcPct val="90000"/>
              </a:lnSpc>
              <a:spcBef>
                <a:spcPts val="500"/>
              </a:spcBef>
              <a:spcAft>
                <a:spcPts val="0"/>
              </a:spcAft>
              <a:buClr>
                <a:srgbClr val="464646"/>
              </a:buClr>
              <a:buSzPts val="2000"/>
              <a:buChar char="•"/>
              <a:defRPr b="0" i="0">
                <a:solidFill>
                  <a:srgbClr val="464646"/>
                </a:solidFill>
              </a:defRPr>
            </a:lvl3pPr>
            <a:lvl4pPr marL="1828754" lvl="3" indent="-342891" algn="l">
              <a:lnSpc>
                <a:spcPct val="90000"/>
              </a:lnSpc>
              <a:spcBef>
                <a:spcPts val="500"/>
              </a:spcBef>
              <a:spcAft>
                <a:spcPts val="0"/>
              </a:spcAft>
              <a:buClr>
                <a:srgbClr val="464646"/>
              </a:buClr>
              <a:buSzPts val="1800"/>
              <a:buChar char="•"/>
              <a:defRPr b="0" i="0">
                <a:solidFill>
                  <a:srgbClr val="464646"/>
                </a:solidFill>
              </a:defRPr>
            </a:lvl4pPr>
            <a:lvl5pPr marL="2285943" lvl="4" indent="-342891" algn="l">
              <a:lnSpc>
                <a:spcPct val="90000"/>
              </a:lnSpc>
              <a:spcBef>
                <a:spcPts val="500"/>
              </a:spcBef>
              <a:spcAft>
                <a:spcPts val="0"/>
              </a:spcAft>
              <a:buClr>
                <a:srgbClr val="464646"/>
              </a:buClr>
              <a:buSzPts val="1800"/>
              <a:buChar char="•"/>
              <a:defRPr b="0" i="0">
                <a:solidFill>
                  <a:srgbClr val="464646"/>
                </a:solidFill>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40" name="Google Shape;40;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189" lvl="0" indent="-406390" algn="l">
              <a:lnSpc>
                <a:spcPct val="90000"/>
              </a:lnSpc>
              <a:spcBef>
                <a:spcPts val="1000"/>
              </a:spcBef>
              <a:spcAft>
                <a:spcPts val="0"/>
              </a:spcAft>
              <a:buClr>
                <a:srgbClr val="464646"/>
              </a:buClr>
              <a:buSzPts val="2800"/>
              <a:buChar char="•"/>
              <a:defRPr b="0" i="0">
                <a:solidFill>
                  <a:srgbClr val="464646"/>
                </a:solidFill>
              </a:defRPr>
            </a:lvl1pPr>
            <a:lvl2pPr marL="914377" lvl="1" indent="-380990" algn="l">
              <a:lnSpc>
                <a:spcPct val="90000"/>
              </a:lnSpc>
              <a:spcBef>
                <a:spcPts val="500"/>
              </a:spcBef>
              <a:spcAft>
                <a:spcPts val="0"/>
              </a:spcAft>
              <a:buClr>
                <a:srgbClr val="464646"/>
              </a:buClr>
              <a:buSzPts val="2400"/>
              <a:buChar char="•"/>
              <a:defRPr b="0" i="0">
                <a:solidFill>
                  <a:srgbClr val="464646"/>
                </a:solidFill>
              </a:defRPr>
            </a:lvl2pPr>
            <a:lvl3pPr marL="1371566" lvl="2" indent="-355591" algn="l">
              <a:lnSpc>
                <a:spcPct val="90000"/>
              </a:lnSpc>
              <a:spcBef>
                <a:spcPts val="500"/>
              </a:spcBef>
              <a:spcAft>
                <a:spcPts val="0"/>
              </a:spcAft>
              <a:buClr>
                <a:srgbClr val="464646"/>
              </a:buClr>
              <a:buSzPts val="2000"/>
              <a:buChar char="•"/>
              <a:defRPr b="0" i="0">
                <a:solidFill>
                  <a:srgbClr val="464646"/>
                </a:solidFill>
              </a:defRPr>
            </a:lvl3pPr>
            <a:lvl4pPr marL="1828754" lvl="3" indent="-342891" algn="l">
              <a:lnSpc>
                <a:spcPct val="90000"/>
              </a:lnSpc>
              <a:spcBef>
                <a:spcPts val="500"/>
              </a:spcBef>
              <a:spcAft>
                <a:spcPts val="0"/>
              </a:spcAft>
              <a:buClr>
                <a:srgbClr val="464646"/>
              </a:buClr>
              <a:buSzPts val="1800"/>
              <a:buChar char="•"/>
              <a:defRPr b="0" i="0">
                <a:solidFill>
                  <a:srgbClr val="464646"/>
                </a:solidFill>
              </a:defRPr>
            </a:lvl4pPr>
            <a:lvl5pPr marL="2285943" lvl="4" indent="-342891" algn="l">
              <a:lnSpc>
                <a:spcPct val="90000"/>
              </a:lnSpc>
              <a:spcBef>
                <a:spcPts val="500"/>
              </a:spcBef>
              <a:spcAft>
                <a:spcPts val="0"/>
              </a:spcAft>
              <a:buClr>
                <a:srgbClr val="464646"/>
              </a:buClr>
              <a:buSzPts val="1800"/>
              <a:buChar char="•"/>
              <a:defRPr b="0" i="0">
                <a:solidFill>
                  <a:srgbClr val="464646"/>
                </a:solidFill>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3"/>
        <p:cNvGrpSpPr/>
        <p:nvPr/>
      </p:nvGrpSpPr>
      <p:grpSpPr>
        <a:xfrm>
          <a:off x="0" y="0"/>
          <a:ext cx="0" cy="0"/>
          <a:chOff x="0" y="0"/>
          <a:chExt cx="0" cy="0"/>
        </a:xfrm>
      </p:grpSpPr>
      <p:sp>
        <p:nvSpPr>
          <p:cNvPr id="44" name="Google Shape;44;p22"/>
          <p:cNvSpPr txBox="1">
            <a:spLocks noGrp="1"/>
          </p:cNvSpPr>
          <p:nvPr>
            <p:ph type="title"/>
          </p:nvPr>
        </p:nvSpPr>
        <p:spPr>
          <a:xfrm>
            <a:off x="839788" y="987426"/>
            <a:ext cx="3932237" cy="115161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274C"/>
              </a:buClr>
              <a:buSzPts val="3200"/>
              <a:buFont typeface="Arial"/>
              <a:buNone/>
              <a:defRPr sz="3200" b="1" i="0">
                <a:solidFill>
                  <a:srgbClr val="00274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2"/>
          <p:cNvSpPr txBox="1">
            <a:spLocks noGrp="1"/>
          </p:cNvSpPr>
          <p:nvPr>
            <p:ph type="body" idx="1"/>
          </p:nvPr>
        </p:nvSpPr>
        <p:spPr>
          <a:xfrm>
            <a:off x="5183188" y="1640543"/>
            <a:ext cx="6172200" cy="4310087"/>
          </a:xfrm>
          <a:prstGeom prst="rect">
            <a:avLst/>
          </a:prstGeom>
          <a:noFill/>
          <a:ln>
            <a:noFill/>
          </a:ln>
        </p:spPr>
        <p:txBody>
          <a:bodyPr spcFirstLastPara="1" wrap="square" lIns="91425" tIns="45700" rIns="91425" bIns="45700" anchor="t" anchorCtr="0">
            <a:normAutofit/>
          </a:bodyPr>
          <a:lstStyle>
            <a:lvl1pPr marL="457189" lvl="0" indent="-431789" algn="l">
              <a:lnSpc>
                <a:spcPct val="90000"/>
              </a:lnSpc>
              <a:spcBef>
                <a:spcPts val="1000"/>
              </a:spcBef>
              <a:spcAft>
                <a:spcPts val="0"/>
              </a:spcAft>
              <a:buClr>
                <a:srgbClr val="464646"/>
              </a:buClr>
              <a:buSzPts val="3200"/>
              <a:buChar char="•"/>
              <a:defRPr sz="3200" b="0" i="0"/>
            </a:lvl1pPr>
            <a:lvl2pPr marL="914377" lvl="1" indent="-406390" algn="l">
              <a:lnSpc>
                <a:spcPct val="90000"/>
              </a:lnSpc>
              <a:spcBef>
                <a:spcPts val="500"/>
              </a:spcBef>
              <a:spcAft>
                <a:spcPts val="0"/>
              </a:spcAft>
              <a:buClr>
                <a:srgbClr val="464646"/>
              </a:buClr>
              <a:buSzPts val="2800"/>
              <a:buChar char="•"/>
              <a:defRPr sz="2800" b="0" i="0"/>
            </a:lvl2pPr>
            <a:lvl3pPr marL="1371566" lvl="2" indent="-380990" algn="l">
              <a:lnSpc>
                <a:spcPct val="90000"/>
              </a:lnSpc>
              <a:spcBef>
                <a:spcPts val="500"/>
              </a:spcBef>
              <a:spcAft>
                <a:spcPts val="0"/>
              </a:spcAft>
              <a:buClr>
                <a:srgbClr val="464646"/>
              </a:buClr>
              <a:buSzPts val="2400"/>
              <a:buChar char="•"/>
              <a:defRPr sz="2400" b="0" i="0"/>
            </a:lvl3pPr>
            <a:lvl4pPr marL="1828754" lvl="3" indent="-355591" algn="l">
              <a:lnSpc>
                <a:spcPct val="90000"/>
              </a:lnSpc>
              <a:spcBef>
                <a:spcPts val="500"/>
              </a:spcBef>
              <a:spcAft>
                <a:spcPts val="0"/>
              </a:spcAft>
              <a:buClr>
                <a:srgbClr val="464646"/>
              </a:buClr>
              <a:buSzPts val="2000"/>
              <a:buChar char="•"/>
              <a:defRPr sz="2000" b="0" i="0"/>
            </a:lvl4pPr>
            <a:lvl5pPr marL="2285943" lvl="4" indent="-355591" algn="l">
              <a:lnSpc>
                <a:spcPct val="90000"/>
              </a:lnSpc>
              <a:spcBef>
                <a:spcPts val="500"/>
              </a:spcBef>
              <a:spcAft>
                <a:spcPts val="0"/>
              </a:spcAft>
              <a:buClr>
                <a:srgbClr val="464646"/>
              </a:buClr>
              <a:buSzPts val="2000"/>
              <a:buChar char="•"/>
              <a:defRPr sz="2000" b="0" i="0"/>
            </a:lvl5pPr>
            <a:lvl6pPr marL="2743131" lvl="5" indent="-355591" algn="l">
              <a:lnSpc>
                <a:spcPct val="90000"/>
              </a:lnSpc>
              <a:spcBef>
                <a:spcPts val="500"/>
              </a:spcBef>
              <a:spcAft>
                <a:spcPts val="0"/>
              </a:spcAft>
              <a:buClr>
                <a:schemeClr val="dk1"/>
              </a:buClr>
              <a:buSzPts val="2000"/>
              <a:buChar char="•"/>
              <a:defRPr sz="2000"/>
            </a:lvl6pPr>
            <a:lvl7pPr marL="3200320" lvl="6" indent="-355591" algn="l">
              <a:lnSpc>
                <a:spcPct val="90000"/>
              </a:lnSpc>
              <a:spcBef>
                <a:spcPts val="500"/>
              </a:spcBef>
              <a:spcAft>
                <a:spcPts val="0"/>
              </a:spcAft>
              <a:buClr>
                <a:schemeClr val="dk1"/>
              </a:buClr>
              <a:buSzPts val="2000"/>
              <a:buChar char="•"/>
              <a:defRPr sz="2000"/>
            </a:lvl7pPr>
            <a:lvl8pPr marL="3657509" lvl="7" indent="-355591" algn="l">
              <a:lnSpc>
                <a:spcPct val="90000"/>
              </a:lnSpc>
              <a:spcBef>
                <a:spcPts val="500"/>
              </a:spcBef>
              <a:spcAft>
                <a:spcPts val="0"/>
              </a:spcAft>
              <a:buClr>
                <a:schemeClr val="dk1"/>
              </a:buClr>
              <a:buSzPts val="2000"/>
              <a:buChar char="•"/>
              <a:defRPr sz="2000"/>
            </a:lvl8pPr>
            <a:lvl9pPr marL="4114697" lvl="8" indent="-355591" algn="l">
              <a:lnSpc>
                <a:spcPct val="90000"/>
              </a:lnSpc>
              <a:spcBef>
                <a:spcPts val="500"/>
              </a:spcBef>
              <a:spcAft>
                <a:spcPts val="0"/>
              </a:spcAft>
              <a:buClr>
                <a:schemeClr val="dk1"/>
              </a:buClr>
              <a:buSzPts val="2000"/>
              <a:buChar char="•"/>
              <a:defRPr sz="2000"/>
            </a:lvl9pPr>
          </a:lstStyle>
          <a:p>
            <a:endParaRPr/>
          </a:p>
        </p:txBody>
      </p:sp>
      <p:sp>
        <p:nvSpPr>
          <p:cNvPr id="46" name="Google Shape;46;p22"/>
          <p:cNvSpPr txBox="1">
            <a:spLocks noGrp="1"/>
          </p:cNvSpPr>
          <p:nvPr>
            <p:ph type="body" idx="2"/>
          </p:nvPr>
        </p:nvSpPr>
        <p:spPr>
          <a:xfrm>
            <a:off x="839788" y="2286000"/>
            <a:ext cx="3932237" cy="3664628"/>
          </a:xfrm>
          <a:prstGeom prst="rect">
            <a:avLst/>
          </a:prstGeom>
          <a:noFill/>
          <a:ln>
            <a:noFill/>
          </a:ln>
        </p:spPr>
        <p:txBody>
          <a:bodyPr spcFirstLastPara="1" wrap="square" lIns="91425" tIns="45700" rIns="91425" bIns="45700" anchor="t" anchorCtr="0">
            <a:normAutofit/>
          </a:bodyPr>
          <a:lstStyle>
            <a:lvl1pPr marL="457189" lvl="0" indent="-228594" algn="l">
              <a:lnSpc>
                <a:spcPct val="90000"/>
              </a:lnSpc>
              <a:spcBef>
                <a:spcPts val="1000"/>
              </a:spcBef>
              <a:spcAft>
                <a:spcPts val="0"/>
              </a:spcAft>
              <a:buClr>
                <a:srgbClr val="464646"/>
              </a:buClr>
              <a:buSzPts val="1600"/>
              <a:buNone/>
              <a:defRPr sz="1600" b="0" i="0"/>
            </a:lvl1pPr>
            <a:lvl2pPr marL="914377" lvl="1" indent="-228594" algn="l">
              <a:lnSpc>
                <a:spcPct val="90000"/>
              </a:lnSpc>
              <a:spcBef>
                <a:spcPts val="500"/>
              </a:spcBef>
              <a:spcAft>
                <a:spcPts val="0"/>
              </a:spcAft>
              <a:buClr>
                <a:srgbClr val="464646"/>
              </a:buClr>
              <a:buSzPts val="1400"/>
              <a:buNone/>
              <a:defRPr sz="1400"/>
            </a:lvl2pPr>
            <a:lvl3pPr marL="1371566" lvl="2" indent="-228594" algn="l">
              <a:lnSpc>
                <a:spcPct val="90000"/>
              </a:lnSpc>
              <a:spcBef>
                <a:spcPts val="500"/>
              </a:spcBef>
              <a:spcAft>
                <a:spcPts val="0"/>
              </a:spcAft>
              <a:buClr>
                <a:srgbClr val="464646"/>
              </a:buClr>
              <a:buSzPts val="1200"/>
              <a:buNone/>
              <a:defRPr sz="1200"/>
            </a:lvl3pPr>
            <a:lvl4pPr marL="1828754" lvl="3" indent="-228594" algn="l">
              <a:lnSpc>
                <a:spcPct val="90000"/>
              </a:lnSpc>
              <a:spcBef>
                <a:spcPts val="500"/>
              </a:spcBef>
              <a:spcAft>
                <a:spcPts val="0"/>
              </a:spcAft>
              <a:buClr>
                <a:srgbClr val="464646"/>
              </a:buClr>
              <a:buSzPts val="1000"/>
              <a:buNone/>
              <a:defRPr sz="1000"/>
            </a:lvl4pPr>
            <a:lvl5pPr marL="2285943" lvl="4" indent="-228594" algn="l">
              <a:lnSpc>
                <a:spcPct val="90000"/>
              </a:lnSpc>
              <a:spcBef>
                <a:spcPts val="500"/>
              </a:spcBef>
              <a:spcAft>
                <a:spcPts val="0"/>
              </a:spcAft>
              <a:buClr>
                <a:srgbClr val="464646"/>
              </a:buClr>
              <a:buSzPts val="1000"/>
              <a:buNone/>
              <a:defRPr sz="1000"/>
            </a:lvl5pPr>
            <a:lvl6pPr marL="2743131" lvl="5" indent="-228594" algn="l">
              <a:lnSpc>
                <a:spcPct val="90000"/>
              </a:lnSpc>
              <a:spcBef>
                <a:spcPts val="500"/>
              </a:spcBef>
              <a:spcAft>
                <a:spcPts val="0"/>
              </a:spcAft>
              <a:buClr>
                <a:schemeClr val="dk1"/>
              </a:buClr>
              <a:buSzPts val="1000"/>
              <a:buNone/>
              <a:defRPr sz="1000"/>
            </a:lvl6pPr>
            <a:lvl7pPr marL="3200320" lvl="6" indent="-228594" algn="l">
              <a:lnSpc>
                <a:spcPct val="90000"/>
              </a:lnSpc>
              <a:spcBef>
                <a:spcPts val="500"/>
              </a:spcBef>
              <a:spcAft>
                <a:spcPts val="0"/>
              </a:spcAft>
              <a:buClr>
                <a:schemeClr val="dk1"/>
              </a:buClr>
              <a:buSzPts val="1000"/>
              <a:buNone/>
              <a:defRPr sz="1000"/>
            </a:lvl7pPr>
            <a:lvl8pPr marL="3657509" lvl="7" indent="-228594" algn="l">
              <a:lnSpc>
                <a:spcPct val="90000"/>
              </a:lnSpc>
              <a:spcBef>
                <a:spcPts val="500"/>
              </a:spcBef>
              <a:spcAft>
                <a:spcPts val="0"/>
              </a:spcAft>
              <a:buClr>
                <a:schemeClr val="dk1"/>
              </a:buClr>
              <a:buSzPts val="1000"/>
              <a:buNone/>
              <a:defRPr sz="1000"/>
            </a:lvl8pPr>
            <a:lvl9pPr marL="4114697" lvl="8" indent="-228594"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7"/>
        <p:cNvGrpSpPr/>
        <p:nvPr/>
      </p:nvGrpSpPr>
      <p:grpSpPr>
        <a:xfrm>
          <a:off x="0" y="0"/>
          <a:ext cx="0" cy="0"/>
          <a:chOff x="0" y="0"/>
          <a:chExt cx="0" cy="0"/>
        </a:xfrm>
      </p:grpSpPr>
      <p:sp>
        <p:nvSpPr>
          <p:cNvPr id="48" name="Google Shape;48;p23"/>
          <p:cNvSpPr txBox="1">
            <a:spLocks noGrp="1"/>
          </p:cNvSpPr>
          <p:nvPr>
            <p:ph type="title"/>
          </p:nvPr>
        </p:nvSpPr>
        <p:spPr>
          <a:xfrm>
            <a:off x="839788" y="987426"/>
            <a:ext cx="3932237" cy="115161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274C"/>
              </a:buClr>
              <a:buSzPts val="3200"/>
              <a:buFont typeface="Arial"/>
              <a:buNone/>
              <a:defRPr sz="3200" b="1" i="0">
                <a:solidFill>
                  <a:srgbClr val="00274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3"/>
          <p:cNvSpPr>
            <a:spLocks noGrp="1"/>
          </p:cNvSpPr>
          <p:nvPr>
            <p:ph type="pic" idx="2"/>
          </p:nvPr>
        </p:nvSpPr>
        <p:spPr>
          <a:xfrm>
            <a:off x="5183188" y="1524000"/>
            <a:ext cx="6172200" cy="4426628"/>
          </a:xfrm>
          <a:prstGeom prst="rect">
            <a:avLst/>
          </a:prstGeom>
          <a:noFill/>
          <a:ln>
            <a:noFill/>
          </a:ln>
        </p:spPr>
      </p:sp>
      <p:sp>
        <p:nvSpPr>
          <p:cNvPr id="50" name="Google Shape;50;p23"/>
          <p:cNvSpPr txBox="1">
            <a:spLocks noGrp="1"/>
          </p:cNvSpPr>
          <p:nvPr>
            <p:ph type="body" idx="1"/>
          </p:nvPr>
        </p:nvSpPr>
        <p:spPr>
          <a:xfrm>
            <a:off x="839788" y="2286000"/>
            <a:ext cx="3932237" cy="3664628"/>
          </a:xfrm>
          <a:prstGeom prst="rect">
            <a:avLst/>
          </a:prstGeom>
          <a:noFill/>
          <a:ln>
            <a:noFill/>
          </a:ln>
        </p:spPr>
        <p:txBody>
          <a:bodyPr spcFirstLastPara="1" wrap="square" lIns="91425" tIns="45700" rIns="91425" bIns="45700" anchor="t" anchorCtr="0">
            <a:normAutofit/>
          </a:bodyPr>
          <a:lstStyle>
            <a:lvl1pPr marL="457189" lvl="0" indent="-228594" algn="l">
              <a:lnSpc>
                <a:spcPct val="90000"/>
              </a:lnSpc>
              <a:spcBef>
                <a:spcPts val="1000"/>
              </a:spcBef>
              <a:spcAft>
                <a:spcPts val="0"/>
              </a:spcAft>
              <a:buClr>
                <a:srgbClr val="464646"/>
              </a:buClr>
              <a:buSzPts val="1600"/>
              <a:buNone/>
              <a:defRPr sz="1600" b="0" i="0"/>
            </a:lvl1pPr>
            <a:lvl2pPr marL="914377" lvl="1" indent="-228594" algn="l">
              <a:lnSpc>
                <a:spcPct val="90000"/>
              </a:lnSpc>
              <a:spcBef>
                <a:spcPts val="500"/>
              </a:spcBef>
              <a:spcAft>
                <a:spcPts val="0"/>
              </a:spcAft>
              <a:buClr>
                <a:srgbClr val="464646"/>
              </a:buClr>
              <a:buSzPts val="1400"/>
              <a:buNone/>
              <a:defRPr sz="1400"/>
            </a:lvl2pPr>
            <a:lvl3pPr marL="1371566" lvl="2" indent="-228594" algn="l">
              <a:lnSpc>
                <a:spcPct val="90000"/>
              </a:lnSpc>
              <a:spcBef>
                <a:spcPts val="500"/>
              </a:spcBef>
              <a:spcAft>
                <a:spcPts val="0"/>
              </a:spcAft>
              <a:buClr>
                <a:srgbClr val="464646"/>
              </a:buClr>
              <a:buSzPts val="1200"/>
              <a:buNone/>
              <a:defRPr sz="1200"/>
            </a:lvl3pPr>
            <a:lvl4pPr marL="1828754" lvl="3" indent="-228594" algn="l">
              <a:lnSpc>
                <a:spcPct val="90000"/>
              </a:lnSpc>
              <a:spcBef>
                <a:spcPts val="500"/>
              </a:spcBef>
              <a:spcAft>
                <a:spcPts val="0"/>
              </a:spcAft>
              <a:buClr>
                <a:srgbClr val="464646"/>
              </a:buClr>
              <a:buSzPts val="1000"/>
              <a:buNone/>
              <a:defRPr sz="1000"/>
            </a:lvl4pPr>
            <a:lvl5pPr marL="2285943" lvl="4" indent="-228594" algn="l">
              <a:lnSpc>
                <a:spcPct val="90000"/>
              </a:lnSpc>
              <a:spcBef>
                <a:spcPts val="500"/>
              </a:spcBef>
              <a:spcAft>
                <a:spcPts val="0"/>
              </a:spcAft>
              <a:buClr>
                <a:srgbClr val="464646"/>
              </a:buClr>
              <a:buSzPts val="1000"/>
              <a:buNone/>
              <a:defRPr sz="1000"/>
            </a:lvl5pPr>
            <a:lvl6pPr marL="2743131" lvl="5" indent="-228594" algn="l">
              <a:lnSpc>
                <a:spcPct val="90000"/>
              </a:lnSpc>
              <a:spcBef>
                <a:spcPts val="500"/>
              </a:spcBef>
              <a:spcAft>
                <a:spcPts val="0"/>
              </a:spcAft>
              <a:buClr>
                <a:schemeClr val="dk1"/>
              </a:buClr>
              <a:buSzPts val="1000"/>
              <a:buNone/>
              <a:defRPr sz="1000"/>
            </a:lvl6pPr>
            <a:lvl7pPr marL="3200320" lvl="6" indent="-228594" algn="l">
              <a:lnSpc>
                <a:spcPct val="90000"/>
              </a:lnSpc>
              <a:spcBef>
                <a:spcPts val="500"/>
              </a:spcBef>
              <a:spcAft>
                <a:spcPts val="0"/>
              </a:spcAft>
              <a:buClr>
                <a:schemeClr val="dk1"/>
              </a:buClr>
              <a:buSzPts val="1000"/>
              <a:buNone/>
              <a:defRPr sz="1000"/>
            </a:lvl7pPr>
            <a:lvl8pPr marL="3657509" lvl="7" indent="-228594" algn="l">
              <a:lnSpc>
                <a:spcPct val="90000"/>
              </a:lnSpc>
              <a:spcBef>
                <a:spcPts val="500"/>
              </a:spcBef>
              <a:spcAft>
                <a:spcPts val="0"/>
              </a:spcAft>
              <a:buClr>
                <a:schemeClr val="dk1"/>
              </a:buClr>
              <a:buSzPts val="1000"/>
              <a:buNone/>
              <a:defRPr sz="1000"/>
            </a:lvl8pPr>
            <a:lvl9pPr marL="4114697" lvl="8" indent="-228594"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1"/>
        <p:cNvGrpSpPr/>
        <p:nvPr/>
      </p:nvGrpSpPr>
      <p:grpSpPr>
        <a:xfrm>
          <a:off x="0" y="0"/>
          <a:ext cx="0" cy="0"/>
          <a:chOff x="0" y="0"/>
          <a:chExt cx="0" cy="0"/>
        </a:xfrm>
      </p:grpSpPr>
      <p:sp>
        <p:nvSpPr>
          <p:cNvPr id="52" name="Google Shape;52;p24"/>
          <p:cNvSpPr txBox="1">
            <a:spLocks noGrp="1"/>
          </p:cNvSpPr>
          <p:nvPr>
            <p:ph type="title"/>
          </p:nvPr>
        </p:nvSpPr>
        <p:spPr>
          <a:xfrm>
            <a:off x="838200" y="1666241"/>
            <a:ext cx="10515600" cy="2848372"/>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00B2A9"/>
              </a:buClr>
              <a:buSzPts val="4400"/>
              <a:buFont typeface="Arial"/>
              <a:buNone/>
              <a:defRPr b="0" i="0">
                <a:solidFill>
                  <a:srgbClr val="00B2A9"/>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4"/>
          <p:cNvSpPr/>
          <p:nvPr/>
        </p:nvSpPr>
        <p:spPr>
          <a:xfrm>
            <a:off x="0" y="5638800"/>
            <a:ext cx="12192000" cy="1219200"/>
          </a:xfrm>
          <a:prstGeom prst="rect">
            <a:avLst/>
          </a:prstGeom>
          <a:solidFill>
            <a:srgbClr val="00274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4" name="Google Shape;54;p24"/>
          <p:cNvSpPr/>
          <p:nvPr/>
        </p:nvSpPr>
        <p:spPr>
          <a:xfrm>
            <a:off x="0" y="0"/>
            <a:ext cx="12192000" cy="1219200"/>
          </a:xfrm>
          <a:prstGeom prst="rect">
            <a:avLst/>
          </a:prstGeom>
          <a:solidFill>
            <a:srgbClr val="00274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5" name="Google Shape;55;p24"/>
          <p:cNvSpPr txBox="1"/>
          <p:nvPr/>
        </p:nvSpPr>
        <p:spPr>
          <a:xfrm>
            <a:off x="5547360" y="-71120"/>
            <a:ext cx="619760"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0"/>
              <a:buFont typeface="Arial"/>
              <a:buNone/>
            </a:pPr>
            <a:r>
              <a:rPr lang="en-US" sz="12000" b="1" i="0" u="none" strike="noStrike" cap="none">
                <a:solidFill>
                  <a:schemeClr val="lt1"/>
                </a:solidFill>
                <a:latin typeface="Arial Black"/>
                <a:ea typeface="Arial Black"/>
                <a:cs typeface="Arial Black"/>
                <a:sym typeface="Arial Black"/>
              </a:rPr>
              <a:t>“</a:t>
            </a:r>
            <a:endParaRPr sz="1400" b="0" i="0" u="none" strike="noStrike" cap="none">
              <a:solidFill>
                <a:srgbClr val="000000"/>
              </a:solidFill>
              <a:latin typeface="Arial"/>
              <a:ea typeface="Arial"/>
              <a:cs typeface="Arial"/>
              <a:sym typeface="Arial"/>
            </a:endParaRPr>
          </a:p>
        </p:txBody>
      </p:sp>
      <p:sp>
        <p:nvSpPr>
          <p:cNvPr id="56" name="Google Shape;56;p24"/>
          <p:cNvSpPr txBox="1"/>
          <p:nvPr/>
        </p:nvSpPr>
        <p:spPr>
          <a:xfrm>
            <a:off x="5547360" y="5638802"/>
            <a:ext cx="619760"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0"/>
              <a:buFont typeface="Arial"/>
              <a:buNone/>
            </a:pPr>
            <a:r>
              <a:rPr lang="en-US" sz="12000" b="1" i="0" u="none" strike="noStrike" cap="none">
                <a:solidFill>
                  <a:schemeClr val="lt1"/>
                </a:solidFill>
                <a:latin typeface="Arial Black"/>
                <a:ea typeface="Arial Black"/>
                <a:cs typeface="Arial Black"/>
                <a:sym typeface="Arial Black"/>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838200" y="1242306"/>
            <a:ext cx="10515600" cy="38686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2"/>
              </a:buClr>
              <a:buSzPts val="4400"/>
              <a:buFont typeface="Arial"/>
              <a:buNone/>
              <a:defRPr sz="44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4"/>
          <p:cNvSpPr txBox="1">
            <a:spLocks noGrp="1"/>
          </p:cNvSpPr>
          <p:nvPr>
            <p:ph type="body" idx="1"/>
          </p:nvPr>
        </p:nvSpPr>
        <p:spPr>
          <a:xfrm>
            <a:off x="838200" y="1858261"/>
            <a:ext cx="10515600" cy="4490146"/>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464646"/>
              </a:buClr>
              <a:buSzPts val="2800"/>
              <a:buFont typeface="Arial"/>
              <a:buChar char="•"/>
              <a:defRPr sz="2800" b="0" i="0" u="none" strike="noStrike" cap="none">
                <a:solidFill>
                  <a:srgbClr val="464646"/>
                </a:solidFill>
                <a:latin typeface="Arial"/>
                <a:ea typeface="Arial"/>
                <a:cs typeface="Arial"/>
                <a:sym typeface="Arial"/>
              </a:defRPr>
            </a:lvl1pPr>
            <a:lvl2pPr marL="914400" marR="0" lvl="1" indent="-381000" algn="l" rtl="0">
              <a:lnSpc>
                <a:spcPct val="90000"/>
              </a:lnSpc>
              <a:spcBef>
                <a:spcPts val="500"/>
              </a:spcBef>
              <a:spcAft>
                <a:spcPts val="0"/>
              </a:spcAft>
              <a:buClr>
                <a:srgbClr val="464646"/>
              </a:buClr>
              <a:buSzPts val="2400"/>
              <a:buFont typeface="Arial"/>
              <a:buChar char="•"/>
              <a:defRPr sz="2400" b="0" i="0" u="none" strike="noStrike" cap="none">
                <a:solidFill>
                  <a:srgbClr val="464646"/>
                </a:solidFill>
                <a:latin typeface="Arial"/>
                <a:ea typeface="Arial"/>
                <a:cs typeface="Arial"/>
                <a:sym typeface="Arial"/>
              </a:defRPr>
            </a:lvl2pPr>
            <a:lvl3pPr marL="1371600" marR="0" lvl="2" indent="-355600" algn="l" rtl="0">
              <a:lnSpc>
                <a:spcPct val="90000"/>
              </a:lnSpc>
              <a:spcBef>
                <a:spcPts val="500"/>
              </a:spcBef>
              <a:spcAft>
                <a:spcPts val="0"/>
              </a:spcAft>
              <a:buClr>
                <a:srgbClr val="464646"/>
              </a:buClr>
              <a:buSzPts val="2000"/>
              <a:buFont typeface="Arial"/>
              <a:buChar char="•"/>
              <a:defRPr sz="2000" b="0" i="0" u="none" strike="noStrike" cap="none">
                <a:solidFill>
                  <a:srgbClr val="464646"/>
                </a:solidFill>
                <a:latin typeface="Arial"/>
                <a:ea typeface="Arial"/>
                <a:cs typeface="Arial"/>
                <a:sym typeface="Arial"/>
              </a:defRPr>
            </a:lvl3pPr>
            <a:lvl4pPr marL="1828800" marR="0" lvl="3" indent="-342900" algn="l" rtl="0">
              <a:lnSpc>
                <a:spcPct val="90000"/>
              </a:lnSpc>
              <a:spcBef>
                <a:spcPts val="500"/>
              </a:spcBef>
              <a:spcAft>
                <a:spcPts val="0"/>
              </a:spcAft>
              <a:buClr>
                <a:srgbClr val="464646"/>
              </a:buClr>
              <a:buSzPts val="1800"/>
              <a:buFont typeface="Arial"/>
              <a:buChar char="•"/>
              <a:defRPr sz="1800" b="0" i="0" u="none" strike="noStrike" cap="none">
                <a:solidFill>
                  <a:srgbClr val="464646"/>
                </a:solidFill>
                <a:latin typeface="Arial"/>
                <a:ea typeface="Arial"/>
                <a:cs typeface="Arial"/>
                <a:sym typeface="Arial"/>
              </a:defRPr>
            </a:lvl4pPr>
            <a:lvl5pPr marL="2286000" marR="0" lvl="4" indent="-342900" algn="l" rtl="0">
              <a:lnSpc>
                <a:spcPct val="90000"/>
              </a:lnSpc>
              <a:spcBef>
                <a:spcPts val="500"/>
              </a:spcBef>
              <a:spcAft>
                <a:spcPts val="0"/>
              </a:spcAft>
              <a:buClr>
                <a:srgbClr val="464646"/>
              </a:buClr>
              <a:buSzPts val="1800"/>
              <a:buFont typeface="Arial"/>
              <a:buChar char="•"/>
              <a:defRPr sz="1800" b="0" i="0" u="none" strike="noStrike" cap="none">
                <a:solidFill>
                  <a:srgbClr val="46464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cxnSp>
        <p:nvCxnSpPr>
          <p:cNvPr id="12" name="Google Shape;12;p14"/>
          <p:cNvCxnSpPr/>
          <p:nvPr/>
        </p:nvCxnSpPr>
        <p:spPr>
          <a:xfrm>
            <a:off x="838200" y="342901"/>
            <a:ext cx="10515600" cy="0"/>
          </a:xfrm>
          <a:prstGeom prst="straightConnector1">
            <a:avLst/>
          </a:prstGeom>
          <a:noFill/>
          <a:ln w="38100" cap="flat" cmpd="sng">
            <a:solidFill>
              <a:srgbClr val="00B2A9"/>
            </a:solidFill>
            <a:prstDash val="solid"/>
            <a:miter lim="800000"/>
            <a:headEnd type="none" w="sm" len="sm"/>
            <a:tailEnd type="none" w="sm" len="sm"/>
          </a:ln>
        </p:spPr>
      </p:cxnSp>
      <p:pic>
        <p:nvPicPr>
          <p:cNvPr id="13" name="Google Shape;13;p14"/>
          <p:cNvPicPr preferRelativeResize="0"/>
          <p:nvPr/>
        </p:nvPicPr>
        <p:blipFill rotWithShape="1">
          <a:blip r:embed="rId12">
            <a:alphaModFix/>
          </a:blip>
          <a:srcRect/>
          <a:stretch/>
        </p:blipFill>
        <p:spPr>
          <a:xfrm>
            <a:off x="9619130" y="468029"/>
            <a:ext cx="1734671" cy="55246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mailto:ginayi@umich.edu"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hyperlink" Target="mailto:dwanmary@umich.edu" TargetMode="External"/><Relationship Id="rId4" Type="http://schemas.openxmlformats.org/officeDocument/2006/relationships/hyperlink" Target="mailto:bdobbs@homeofnewvision.org" TargetMode="Externa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
          <p:cNvSpPr txBox="1">
            <a:spLocks noGrp="1"/>
          </p:cNvSpPr>
          <p:nvPr>
            <p:ph type="ctrTitle"/>
          </p:nvPr>
        </p:nvSpPr>
        <p:spPr>
          <a:xfrm>
            <a:off x="838200" y="2078473"/>
            <a:ext cx="9585960" cy="2387600"/>
          </a:xfrm>
          <a:prstGeom prst="rect">
            <a:avLst/>
          </a:prstGeom>
          <a:noFill/>
          <a:ln>
            <a:noFill/>
          </a:ln>
        </p:spPr>
        <p:txBody>
          <a:bodyPr spcFirstLastPara="1" wrap="square" lIns="91425" tIns="45700" rIns="91425" bIns="45700" anchor="b" anchorCtr="0">
            <a:normAutofit/>
          </a:bodyPr>
          <a:lstStyle/>
          <a:p>
            <a:pPr>
              <a:buSzPts val="3200"/>
            </a:pPr>
            <a:r>
              <a:rPr lang="en-US" sz="3200"/>
              <a:t>Process and Outcome Evaluation of Recovery Opioid Overdose Team Plus (ROOT+): A Post-Overdose Community Outreach Program Utilizing Peer Recovery Coaches</a:t>
            </a:r>
            <a:endParaRPr/>
          </a:p>
        </p:txBody>
      </p:sp>
      <p:sp>
        <p:nvSpPr>
          <p:cNvPr id="69" name="Google Shape;69;p1"/>
          <p:cNvSpPr txBox="1">
            <a:spLocks noGrp="1"/>
          </p:cNvSpPr>
          <p:nvPr>
            <p:ph type="subTitle" idx="1"/>
          </p:nvPr>
        </p:nvSpPr>
        <p:spPr>
          <a:xfrm>
            <a:off x="838200" y="5236010"/>
            <a:ext cx="3038061" cy="1022551"/>
          </a:xfrm>
          <a:prstGeom prst="rect">
            <a:avLst/>
          </a:prstGeom>
          <a:noFill/>
          <a:ln>
            <a:noFill/>
          </a:ln>
        </p:spPr>
        <p:txBody>
          <a:bodyPr spcFirstLastPara="1" wrap="square" lIns="91425" tIns="45700" rIns="91425" bIns="45700" anchor="t" anchorCtr="0">
            <a:normAutofit/>
          </a:bodyPr>
          <a:lstStyle/>
          <a:p>
            <a:pPr marL="0" indent="0">
              <a:spcBef>
                <a:spcPts val="0"/>
              </a:spcBef>
            </a:pPr>
            <a:r>
              <a:rPr lang="en-US"/>
              <a:t>Gina Dahlem</a:t>
            </a:r>
            <a:endParaRPr/>
          </a:p>
          <a:p>
            <a:pPr marL="0" indent="0"/>
            <a:r>
              <a:rPr lang="en-US"/>
              <a:t>School of Nursing</a:t>
            </a:r>
            <a:endParaRPr/>
          </a:p>
        </p:txBody>
      </p:sp>
      <p:sp>
        <p:nvSpPr>
          <p:cNvPr id="70" name="Google Shape;70;p1"/>
          <p:cNvSpPr txBox="1"/>
          <p:nvPr/>
        </p:nvSpPr>
        <p:spPr>
          <a:xfrm>
            <a:off x="4476843" y="5236010"/>
            <a:ext cx="3838899" cy="1022551"/>
          </a:xfrm>
          <a:prstGeom prst="rect">
            <a:avLst/>
          </a:prstGeom>
          <a:noFill/>
          <a:ln>
            <a:noFill/>
          </a:ln>
        </p:spPr>
        <p:txBody>
          <a:bodyPr spcFirstLastPara="1" wrap="square" lIns="91425" tIns="45700" rIns="91425" bIns="45700" anchor="t" anchorCtr="0">
            <a:noAutofit/>
          </a:bodyPr>
          <a:lstStyle/>
          <a:p>
            <a:pPr>
              <a:lnSpc>
                <a:spcPct val="90000"/>
              </a:lnSpc>
              <a:buClr>
                <a:schemeClr val="lt1"/>
              </a:buClr>
              <a:buSzPts val="2800"/>
            </a:pPr>
            <a:r>
              <a:rPr lang="en-US" sz="2800">
                <a:solidFill>
                  <a:schemeClr val="lt1"/>
                </a:solidFill>
              </a:rPr>
              <a:t>Brianna Dobbs</a:t>
            </a:r>
            <a:endParaRPr/>
          </a:p>
          <a:p>
            <a:pPr>
              <a:lnSpc>
                <a:spcPct val="90000"/>
              </a:lnSpc>
              <a:spcBef>
                <a:spcPts val="1000"/>
              </a:spcBef>
              <a:buClr>
                <a:schemeClr val="lt1"/>
              </a:buClr>
              <a:buSzPts val="2800"/>
            </a:pPr>
            <a:r>
              <a:rPr lang="en-US" sz="2800">
                <a:solidFill>
                  <a:schemeClr val="lt1"/>
                </a:solidFill>
              </a:rPr>
              <a:t>Home of New Vision</a:t>
            </a:r>
            <a:endParaRPr/>
          </a:p>
        </p:txBody>
      </p:sp>
      <p:sp>
        <p:nvSpPr>
          <p:cNvPr id="71" name="Google Shape;71;p1"/>
          <p:cNvSpPr txBox="1"/>
          <p:nvPr/>
        </p:nvSpPr>
        <p:spPr>
          <a:xfrm>
            <a:off x="8597202" y="5236010"/>
            <a:ext cx="3594799" cy="1022551"/>
          </a:xfrm>
          <a:prstGeom prst="rect">
            <a:avLst/>
          </a:prstGeom>
          <a:noFill/>
          <a:ln>
            <a:noFill/>
          </a:ln>
        </p:spPr>
        <p:txBody>
          <a:bodyPr spcFirstLastPara="1" wrap="square" lIns="91425" tIns="45700" rIns="91425" bIns="45700" anchor="t" anchorCtr="0">
            <a:noAutofit/>
          </a:bodyPr>
          <a:lstStyle/>
          <a:p>
            <a:pPr>
              <a:lnSpc>
                <a:spcPct val="90000"/>
              </a:lnSpc>
              <a:buClr>
                <a:schemeClr val="lt1"/>
              </a:buClr>
              <a:buSzPts val="2800"/>
            </a:pPr>
            <a:r>
              <a:rPr lang="en-US" sz="2800">
                <a:solidFill>
                  <a:schemeClr val="lt1"/>
                </a:solidFill>
              </a:rPr>
              <a:t>Mary Dwan</a:t>
            </a:r>
            <a:endParaRPr/>
          </a:p>
          <a:p>
            <a:pPr>
              <a:lnSpc>
                <a:spcPct val="90000"/>
              </a:lnSpc>
              <a:spcBef>
                <a:spcPts val="1000"/>
              </a:spcBef>
              <a:buClr>
                <a:schemeClr val="lt1"/>
              </a:buClr>
              <a:buSzPts val="2800"/>
            </a:pPr>
            <a:r>
              <a:rPr lang="en-US" sz="2800">
                <a:solidFill>
                  <a:schemeClr val="lt1"/>
                </a:solidFill>
              </a:rPr>
              <a:t>School of Nursing</a:t>
            </a:r>
            <a:endParaRPr/>
          </a:p>
        </p:txBody>
      </p:sp>
      <p:pic>
        <p:nvPicPr>
          <p:cNvPr id="1026" name="Picture 2" descr="Home of New Vision – Your Choice for Recovery and Change">
            <a:extLst>
              <a:ext uri="{FF2B5EF4-FFF2-40B4-BE49-F238E27FC236}">
                <a16:creationId xmlns:a16="http://schemas.microsoft.com/office/drawing/2014/main" id="{D2651244-50FC-ECE7-F18A-63CF6EEF87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75554"/>
            <a:ext cx="1899547" cy="10939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39AC7D1D-164C-7052-9144-78E755E1BBBB}"/>
              </a:ext>
            </a:extLst>
          </p:cNvPr>
          <p:cNvGraphicFramePr>
            <a:graphicFrameLocks/>
          </p:cNvGraphicFramePr>
          <p:nvPr>
            <p:extLst>
              <p:ext uri="{D42A27DB-BD31-4B8C-83A1-F6EECF244321}">
                <p14:modId xmlns:p14="http://schemas.microsoft.com/office/powerpoint/2010/main" val="2433653178"/>
              </p:ext>
            </p:extLst>
          </p:nvPr>
        </p:nvGraphicFramePr>
        <p:xfrm>
          <a:off x="-211393" y="-101600"/>
          <a:ext cx="12192000" cy="65015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00000000-0008-0000-0000-000054D32738}"/>
              </a:ext>
            </a:extLst>
          </p:cNvPr>
          <p:cNvGraphicFramePr>
            <a:graphicFrameLocks/>
          </p:cNvGraphicFramePr>
          <p:nvPr>
            <p:extLst>
              <p:ext uri="{D42A27DB-BD31-4B8C-83A1-F6EECF244321}">
                <p14:modId xmlns:p14="http://schemas.microsoft.com/office/powerpoint/2010/main" val="656540182"/>
              </p:ext>
            </p:extLst>
          </p:nvPr>
        </p:nvGraphicFramePr>
        <p:xfrm>
          <a:off x="-211392" y="333829"/>
          <a:ext cx="12191999" cy="68580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1F6F729F-0F6F-06FC-94E6-123551F67F1C}"/>
              </a:ext>
            </a:extLst>
          </p:cNvPr>
          <p:cNvGraphicFramePr>
            <a:graphicFrameLocks/>
          </p:cNvGraphicFramePr>
          <p:nvPr>
            <p:extLst>
              <p:ext uri="{D42A27DB-BD31-4B8C-83A1-F6EECF244321}">
                <p14:modId xmlns:p14="http://schemas.microsoft.com/office/powerpoint/2010/main" val="4077975220"/>
              </p:ext>
            </p:extLst>
          </p:nvPr>
        </p:nvGraphicFramePr>
        <p:xfrm>
          <a:off x="516835" y="583096"/>
          <a:ext cx="11410122" cy="61755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2567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217"/>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95476673-863D-FFDF-495A-459FEA8EF748}"/>
              </a:ext>
            </a:extLst>
          </p:cNvPr>
          <p:cNvGraphicFramePr>
            <a:graphicFrameLocks/>
          </p:cNvGraphicFramePr>
          <p:nvPr>
            <p:extLst>
              <p:ext uri="{D42A27DB-BD31-4B8C-83A1-F6EECF244321}">
                <p14:modId xmlns:p14="http://schemas.microsoft.com/office/powerpoint/2010/main" val="2044408275"/>
              </p:ext>
            </p:extLst>
          </p:nvPr>
        </p:nvGraphicFramePr>
        <p:xfrm>
          <a:off x="147484" y="309715"/>
          <a:ext cx="11916697" cy="64524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4866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0"/>
          <p:cNvSpPr txBox="1">
            <a:spLocks noGrp="1"/>
          </p:cNvSpPr>
          <p:nvPr>
            <p:ph type="title"/>
          </p:nvPr>
        </p:nvSpPr>
        <p:spPr>
          <a:xfrm>
            <a:off x="623889" y="1194014"/>
            <a:ext cx="10515600" cy="386863"/>
          </a:xfrm>
          <a:prstGeom prst="rect">
            <a:avLst/>
          </a:prstGeom>
          <a:noFill/>
          <a:ln>
            <a:noFill/>
          </a:ln>
        </p:spPr>
        <p:txBody>
          <a:bodyPr spcFirstLastPara="1" wrap="square" lIns="91425" tIns="45700" rIns="91425" bIns="45700" anchor="ctr" anchorCtr="0">
            <a:normAutofit fontScale="90000"/>
          </a:bodyPr>
          <a:lstStyle/>
          <a:p>
            <a:pPr>
              <a:lnSpc>
                <a:spcPct val="100000"/>
              </a:lnSpc>
              <a:buSzPct val="100000"/>
            </a:pPr>
            <a:r>
              <a:rPr lang="en-US" dirty="0"/>
              <a:t>Implementation</a:t>
            </a:r>
            <a:endParaRPr dirty="0"/>
          </a:p>
        </p:txBody>
      </p:sp>
      <p:sp>
        <p:nvSpPr>
          <p:cNvPr id="2" name="TextBox 1">
            <a:extLst>
              <a:ext uri="{FF2B5EF4-FFF2-40B4-BE49-F238E27FC236}">
                <a16:creationId xmlns:a16="http://schemas.microsoft.com/office/drawing/2014/main" id="{AC6835E0-3A38-0047-7BDB-8BC0EB22D4C4}"/>
              </a:ext>
            </a:extLst>
          </p:cNvPr>
          <p:cNvSpPr txBox="1"/>
          <p:nvPr/>
        </p:nvSpPr>
        <p:spPr>
          <a:xfrm>
            <a:off x="623889" y="1673816"/>
            <a:ext cx="3936569" cy="2554545"/>
          </a:xfrm>
          <a:prstGeom prst="rect">
            <a:avLst/>
          </a:prstGeom>
          <a:noFill/>
        </p:spPr>
        <p:txBody>
          <a:bodyPr wrap="square" rtlCol="0">
            <a:spAutoFit/>
          </a:bodyPr>
          <a:lstStyle/>
          <a:p>
            <a:r>
              <a:rPr lang="en-US" sz="3200" dirty="0"/>
              <a:t>Challenges</a:t>
            </a:r>
          </a:p>
          <a:p>
            <a:pPr marL="457189" indent="-457189">
              <a:buFont typeface="Arial" panose="020B0604020202020204" pitchFamily="34" charset="0"/>
              <a:buChar char="•"/>
            </a:pPr>
            <a:r>
              <a:rPr lang="en-US" sz="3200" dirty="0"/>
              <a:t>ROOT Activation from all stakeholders</a:t>
            </a:r>
          </a:p>
          <a:p>
            <a:pPr marL="457189" indent="-457189">
              <a:buFont typeface="Arial" panose="020B0604020202020204" pitchFamily="34" charset="0"/>
              <a:buChar char="•"/>
            </a:pPr>
            <a:endParaRPr lang="en-US" sz="3200" dirty="0"/>
          </a:p>
        </p:txBody>
      </p:sp>
      <p:sp>
        <p:nvSpPr>
          <p:cNvPr id="3" name="Oval Callout 2">
            <a:extLst>
              <a:ext uri="{FF2B5EF4-FFF2-40B4-BE49-F238E27FC236}">
                <a16:creationId xmlns:a16="http://schemas.microsoft.com/office/drawing/2014/main" id="{0A564E17-5467-903E-9969-7BE97E29B471}"/>
              </a:ext>
            </a:extLst>
          </p:cNvPr>
          <p:cNvSpPr/>
          <p:nvPr/>
        </p:nvSpPr>
        <p:spPr>
          <a:xfrm>
            <a:off x="4911508" y="1073360"/>
            <a:ext cx="6656603" cy="5129939"/>
          </a:xfrm>
          <a:prstGeom prst="wedgeEllipse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i="1" dirty="0"/>
              <a:t>So, sometimes we go to call (agency), and no one answers the phone. Say that happens one out of every two or three times I call (agency), no one answers, and that kind of puts you guys in a trick bag because you are obviously dealing with, um, the pressure of time.” -Law Enforcement Officer </a:t>
            </a:r>
            <a:endParaRPr lang="en-US" sz="2400" dirty="0"/>
          </a:p>
        </p:txBody>
      </p:sp>
      <p:sp>
        <p:nvSpPr>
          <p:cNvPr id="4" name="Oval Callout 3">
            <a:extLst>
              <a:ext uri="{FF2B5EF4-FFF2-40B4-BE49-F238E27FC236}">
                <a16:creationId xmlns:a16="http://schemas.microsoft.com/office/drawing/2014/main" id="{7B1C9EC4-D4EA-C27F-29A0-9B200D9FB385}"/>
              </a:ext>
            </a:extLst>
          </p:cNvPr>
          <p:cNvSpPr/>
          <p:nvPr/>
        </p:nvSpPr>
        <p:spPr>
          <a:xfrm>
            <a:off x="380961" y="3813178"/>
            <a:ext cx="4773479" cy="2554545"/>
          </a:xfrm>
          <a:prstGeom prst="wedgeEllipseCallou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2000" dirty="0">
              <a:solidFill>
                <a:schemeClr val="tx1"/>
              </a:solidFill>
            </a:endParaRPr>
          </a:p>
        </p:txBody>
      </p:sp>
      <p:sp>
        <p:nvSpPr>
          <p:cNvPr id="5" name="TextBox 4">
            <a:extLst>
              <a:ext uri="{FF2B5EF4-FFF2-40B4-BE49-F238E27FC236}">
                <a16:creationId xmlns:a16="http://schemas.microsoft.com/office/drawing/2014/main" id="{00AAD3C5-22EC-1649-829A-14DC15D267D1}"/>
              </a:ext>
            </a:extLst>
          </p:cNvPr>
          <p:cNvSpPr txBox="1"/>
          <p:nvPr/>
        </p:nvSpPr>
        <p:spPr>
          <a:xfrm>
            <a:off x="958458" y="4264307"/>
            <a:ext cx="361848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1" u="none" strike="noStrike" kern="0" cap="none" spc="0" normalizeH="0" baseline="0" noProof="0" dirty="0">
                <a:ln>
                  <a:noFill/>
                </a:ln>
                <a:solidFill>
                  <a:srgbClr val="00274C"/>
                </a:solidFill>
                <a:effectLst/>
                <a:uLnTx/>
                <a:uFillTx/>
                <a:latin typeface="Arial"/>
                <a:ea typeface="+mn-ea"/>
                <a:cs typeface="+mn-cs"/>
                <a:sym typeface="Arial"/>
              </a:rPr>
              <a:t>“I'm on the ROOT listserv too and they’ll like send the paper into the listserv and it will say did you contact ROOT? No. And it's like why not?”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1" u="none" strike="noStrike" kern="0" cap="none" spc="0" normalizeH="0" baseline="0" noProof="0" dirty="0">
                <a:ln>
                  <a:noFill/>
                </a:ln>
                <a:solidFill>
                  <a:srgbClr val="00274C"/>
                </a:solidFill>
                <a:effectLst/>
                <a:uLnTx/>
                <a:uFillTx/>
                <a:latin typeface="Arial"/>
                <a:ea typeface="+mn-ea"/>
                <a:cs typeface="+mn-cs"/>
                <a:sym typeface="Arial"/>
              </a:rPr>
              <a:t>- ROOT+</a:t>
            </a:r>
            <a:endParaRPr kumimoji="0" lang="en-US" sz="2000" b="0" i="0" u="none" strike="noStrike" kern="0" cap="none" spc="0" normalizeH="0" baseline="0" noProof="0" dirty="0">
              <a:ln>
                <a:noFill/>
              </a:ln>
              <a:solidFill>
                <a:srgbClr val="00274C"/>
              </a:solidFill>
              <a:effectLst/>
              <a:uLnTx/>
              <a:uFillTx/>
              <a:latin typeface="Arial"/>
              <a:ea typeface="+mn-ea"/>
              <a:cs typeface="+mn-cs"/>
              <a:sym typeface="Arial"/>
            </a:endParaRPr>
          </a:p>
        </p:txBody>
      </p:sp>
      <p:pic>
        <p:nvPicPr>
          <p:cNvPr id="6" name="Picture 2" descr="Home of New Vision – Your Choice for Recovery and Change">
            <a:extLst>
              <a:ext uri="{FF2B5EF4-FFF2-40B4-BE49-F238E27FC236}">
                <a16:creationId xmlns:a16="http://schemas.microsoft.com/office/drawing/2014/main" id="{6E6393E3-0AF1-2C03-8FDB-5367BB0E76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354" y="368172"/>
            <a:ext cx="1433945" cy="8258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0"/>
          <p:cNvSpPr txBox="1">
            <a:spLocks noGrp="1"/>
          </p:cNvSpPr>
          <p:nvPr>
            <p:ph type="title"/>
          </p:nvPr>
        </p:nvSpPr>
        <p:spPr>
          <a:xfrm>
            <a:off x="623887" y="1180610"/>
            <a:ext cx="10515600" cy="386863"/>
          </a:xfrm>
          <a:prstGeom prst="rect">
            <a:avLst/>
          </a:prstGeom>
          <a:noFill/>
          <a:ln>
            <a:noFill/>
          </a:ln>
        </p:spPr>
        <p:txBody>
          <a:bodyPr spcFirstLastPara="1" wrap="square" lIns="91425" tIns="45700" rIns="91425" bIns="45700" anchor="ctr" anchorCtr="0">
            <a:normAutofit fontScale="90000"/>
          </a:bodyPr>
          <a:lstStyle/>
          <a:p>
            <a:pPr>
              <a:lnSpc>
                <a:spcPct val="100000"/>
              </a:lnSpc>
              <a:buSzPct val="100000"/>
            </a:pPr>
            <a:r>
              <a:rPr lang="en-US" dirty="0"/>
              <a:t>Implementation</a:t>
            </a:r>
            <a:endParaRPr dirty="0"/>
          </a:p>
        </p:txBody>
      </p:sp>
      <p:sp>
        <p:nvSpPr>
          <p:cNvPr id="2" name="TextBox 1">
            <a:extLst>
              <a:ext uri="{FF2B5EF4-FFF2-40B4-BE49-F238E27FC236}">
                <a16:creationId xmlns:a16="http://schemas.microsoft.com/office/drawing/2014/main" id="{AC6835E0-3A38-0047-7BDB-8BC0EB22D4C4}"/>
              </a:ext>
            </a:extLst>
          </p:cNvPr>
          <p:cNvSpPr txBox="1"/>
          <p:nvPr/>
        </p:nvSpPr>
        <p:spPr>
          <a:xfrm>
            <a:off x="623887" y="2089454"/>
            <a:ext cx="3936569" cy="2062103"/>
          </a:xfrm>
          <a:prstGeom prst="rect">
            <a:avLst/>
          </a:prstGeom>
          <a:noFill/>
        </p:spPr>
        <p:txBody>
          <a:bodyPr wrap="square" rtlCol="0">
            <a:spAutoFit/>
          </a:bodyPr>
          <a:lstStyle/>
          <a:p>
            <a:r>
              <a:rPr lang="en-US" sz="3200" dirty="0"/>
              <a:t>Challenges</a:t>
            </a:r>
          </a:p>
          <a:p>
            <a:pPr marL="457189" indent="-457189">
              <a:buFont typeface="Arial" panose="020B0604020202020204" pitchFamily="34" charset="0"/>
              <a:buChar char="•"/>
            </a:pPr>
            <a:r>
              <a:rPr lang="en-US" sz="3200" dirty="0"/>
              <a:t>Lack of ROOT Awareness</a:t>
            </a:r>
          </a:p>
          <a:p>
            <a:pPr marL="457189" indent="-457189">
              <a:buFont typeface="Arial" panose="020B0604020202020204" pitchFamily="34" charset="0"/>
              <a:buChar char="•"/>
            </a:pPr>
            <a:endParaRPr lang="en-US" sz="3200" dirty="0"/>
          </a:p>
        </p:txBody>
      </p:sp>
      <p:sp>
        <p:nvSpPr>
          <p:cNvPr id="3" name="Oval Callout 2">
            <a:extLst>
              <a:ext uri="{FF2B5EF4-FFF2-40B4-BE49-F238E27FC236}">
                <a16:creationId xmlns:a16="http://schemas.microsoft.com/office/drawing/2014/main" id="{0A564E17-5467-903E-9969-7BE97E29B471}"/>
              </a:ext>
            </a:extLst>
          </p:cNvPr>
          <p:cNvSpPr/>
          <p:nvPr/>
        </p:nvSpPr>
        <p:spPr>
          <a:xfrm flipH="1">
            <a:off x="3825873" y="913694"/>
            <a:ext cx="7313614" cy="5483740"/>
          </a:xfrm>
          <a:prstGeom prst="wedgeEllipseCallout">
            <a:avLst>
              <a:gd name="adj1" fmla="val -37851"/>
              <a:gd name="adj2" fmla="val 57173"/>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200" i="1" dirty="0"/>
              <a:t>We had a [hospital] staff member, it was reported to us, that they called the access line to activate the ROOT team because it had already made it through the first responders, and no one had been notified. Called Crisis Line and the person that answered the phone had no idea what ROOT was. And they didn't know who to refer them to or how to even start that process.” </a:t>
            </a:r>
          </a:p>
          <a:p>
            <a:pPr algn="ctr"/>
            <a:r>
              <a:rPr lang="en-US" sz="2200" i="1" dirty="0"/>
              <a:t>-ROOT+ Program Manager </a:t>
            </a:r>
            <a:endParaRPr lang="en-US" sz="2200" dirty="0"/>
          </a:p>
        </p:txBody>
      </p:sp>
      <p:pic>
        <p:nvPicPr>
          <p:cNvPr id="4" name="Picture 2" descr="Home of New Vision – Your Choice for Recovery and Change">
            <a:extLst>
              <a:ext uri="{FF2B5EF4-FFF2-40B4-BE49-F238E27FC236}">
                <a16:creationId xmlns:a16="http://schemas.microsoft.com/office/drawing/2014/main" id="{945E3297-DD97-02B4-668B-2084CB0DAA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73" y="248424"/>
            <a:ext cx="1433945" cy="825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323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0"/>
          <p:cNvSpPr txBox="1">
            <a:spLocks noGrp="1"/>
          </p:cNvSpPr>
          <p:nvPr>
            <p:ph type="title"/>
          </p:nvPr>
        </p:nvSpPr>
        <p:spPr>
          <a:xfrm>
            <a:off x="610032" y="1449387"/>
            <a:ext cx="10515600" cy="386863"/>
          </a:xfrm>
          <a:prstGeom prst="rect">
            <a:avLst/>
          </a:prstGeom>
          <a:noFill/>
          <a:ln>
            <a:noFill/>
          </a:ln>
        </p:spPr>
        <p:txBody>
          <a:bodyPr spcFirstLastPara="1" wrap="square" lIns="91425" tIns="45700" rIns="91425" bIns="45700" anchor="ctr" anchorCtr="0">
            <a:normAutofit fontScale="90000"/>
          </a:bodyPr>
          <a:lstStyle/>
          <a:p>
            <a:pPr>
              <a:lnSpc>
                <a:spcPct val="100000"/>
              </a:lnSpc>
              <a:buSzPct val="100000"/>
            </a:pPr>
            <a:r>
              <a:rPr lang="en-US" dirty="0"/>
              <a:t>Implementation</a:t>
            </a:r>
            <a:endParaRPr dirty="0"/>
          </a:p>
        </p:txBody>
      </p:sp>
      <p:sp>
        <p:nvSpPr>
          <p:cNvPr id="2" name="TextBox 1">
            <a:extLst>
              <a:ext uri="{FF2B5EF4-FFF2-40B4-BE49-F238E27FC236}">
                <a16:creationId xmlns:a16="http://schemas.microsoft.com/office/drawing/2014/main" id="{AC6835E0-3A38-0047-7BDB-8BC0EB22D4C4}"/>
              </a:ext>
            </a:extLst>
          </p:cNvPr>
          <p:cNvSpPr txBox="1"/>
          <p:nvPr/>
        </p:nvSpPr>
        <p:spPr>
          <a:xfrm>
            <a:off x="333374" y="2094311"/>
            <a:ext cx="4413063" cy="4031873"/>
          </a:xfrm>
          <a:prstGeom prst="rect">
            <a:avLst/>
          </a:prstGeom>
          <a:noFill/>
        </p:spPr>
        <p:txBody>
          <a:bodyPr wrap="square" rtlCol="0">
            <a:spAutoFit/>
          </a:bodyPr>
          <a:lstStyle/>
          <a:p>
            <a:r>
              <a:rPr lang="en-US" sz="3200" dirty="0"/>
              <a:t>Outreach Challenges</a:t>
            </a:r>
          </a:p>
          <a:p>
            <a:pPr marL="457189" lvl="2" indent="-457189">
              <a:buFont typeface="Arial" panose="020B0604020202020204" pitchFamily="34" charset="0"/>
              <a:buChar char="•"/>
            </a:pPr>
            <a:r>
              <a:rPr lang="en-US" sz="2800" dirty="0"/>
              <a:t>Incorrect or missing contact info</a:t>
            </a:r>
          </a:p>
          <a:p>
            <a:pPr marL="457189" lvl="2" indent="-457189">
              <a:buFont typeface="Arial" panose="020B0604020202020204" pitchFamily="34" charset="0"/>
              <a:buChar char="•"/>
            </a:pPr>
            <a:r>
              <a:rPr lang="en-US" sz="2800" dirty="0"/>
              <a:t>Issues of confidentiality</a:t>
            </a:r>
          </a:p>
          <a:p>
            <a:pPr marL="457189" lvl="2" indent="-457189">
              <a:buFont typeface="Arial" panose="020B0604020202020204" pitchFamily="34" charset="0"/>
              <a:buChar char="•"/>
            </a:pPr>
            <a:r>
              <a:rPr lang="en-US" sz="2800" dirty="0"/>
              <a:t>Inconsistent housing</a:t>
            </a:r>
          </a:p>
          <a:p>
            <a:pPr marL="457189" lvl="2" indent="-457189">
              <a:buFont typeface="Arial" panose="020B0604020202020204" pitchFamily="34" charset="0"/>
              <a:buChar char="•"/>
            </a:pPr>
            <a:r>
              <a:rPr lang="en-US" sz="2800" dirty="0"/>
              <a:t>Lack of access or working phone</a:t>
            </a:r>
          </a:p>
          <a:p>
            <a:pPr marL="457189" lvl="2" indent="-457189">
              <a:buFont typeface="Arial" panose="020B0604020202020204" pitchFamily="34" charset="0"/>
              <a:buChar char="•"/>
            </a:pPr>
            <a:r>
              <a:rPr lang="en-US" sz="2800" dirty="0"/>
              <a:t>Resistance to engagement</a:t>
            </a:r>
          </a:p>
        </p:txBody>
      </p:sp>
      <p:sp>
        <p:nvSpPr>
          <p:cNvPr id="5" name="Rounded Rectangle 4">
            <a:extLst>
              <a:ext uri="{FF2B5EF4-FFF2-40B4-BE49-F238E27FC236}">
                <a16:creationId xmlns:a16="http://schemas.microsoft.com/office/drawing/2014/main" id="{874B1FD6-7F06-93EB-EEFD-5B99255E2519}"/>
              </a:ext>
            </a:extLst>
          </p:cNvPr>
          <p:cNvSpPr/>
          <p:nvPr/>
        </p:nvSpPr>
        <p:spPr>
          <a:xfrm>
            <a:off x="4746437" y="1191326"/>
            <a:ext cx="7140763" cy="493485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2400" i="1" dirty="0"/>
              <a:t>That's the biggest thing is not being able to have like accurate contact information or you know, we do have like a phone number and we're able to connect with that person and then it's out of service. I would say the other thing that has been challenging which there's not really anything we can do about is, um, confidentiality and trying to find a person without kind of exposing them or stating anything about who we are, because it could, yeah it's just kind of skirting around that confidentiality.” </a:t>
            </a:r>
            <a:r>
              <a:rPr lang="en-US" sz="2000" i="1" dirty="0"/>
              <a:t>-ROOT+ Coordinator</a:t>
            </a:r>
            <a:endParaRPr lang="en-US" sz="2000" dirty="0"/>
          </a:p>
        </p:txBody>
      </p:sp>
      <p:pic>
        <p:nvPicPr>
          <p:cNvPr id="3" name="Picture 2" descr="Home of New Vision – Your Choice for Recovery and Change">
            <a:extLst>
              <a:ext uri="{FF2B5EF4-FFF2-40B4-BE49-F238E27FC236}">
                <a16:creationId xmlns:a16="http://schemas.microsoft.com/office/drawing/2014/main" id="{9CD17153-20DD-8E34-8A08-4B94AE0A94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77813"/>
            <a:ext cx="1433945" cy="825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738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0"/>
          <p:cNvSpPr txBox="1">
            <a:spLocks noGrp="1"/>
          </p:cNvSpPr>
          <p:nvPr>
            <p:ph type="title"/>
          </p:nvPr>
        </p:nvSpPr>
        <p:spPr>
          <a:xfrm>
            <a:off x="623887" y="1301217"/>
            <a:ext cx="10515600" cy="386863"/>
          </a:xfrm>
          <a:prstGeom prst="rect">
            <a:avLst/>
          </a:prstGeom>
          <a:noFill/>
          <a:ln>
            <a:noFill/>
          </a:ln>
        </p:spPr>
        <p:txBody>
          <a:bodyPr spcFirstLastPara="1" wrap="square" lIns="91425" tIns="45700" rIns="91425" bIns="45700" anchor="ctr" anchorCtr="0">
            <a:normAutofit fontScale="90000"/>
          </a:bodyPr>
          <a:lstStyle/>
          <a:p>
            <a:pPr>
              <a:lnSpc>
                <a:spcPct val="100000"/>
              </a:lnSpc>
              <a:buSzPct val="100000"/>
            </a:pPr>
            <a:r>
              <a:rPr lang="en-US" dirty="0"/>
              <a:t>Implementation</a:t>
            </a:r>
            <a:endParaRPr dirty="0"/>
          </a:p>
        </p:txBody>
      </p:sp>
      <p:sp>
        <p:nvSpPr>
          <p:cNvPr id="2" name="TextBox 1">
            <a:extLst>
              <a:ext uri="{FF2B5EF4-FFF2-40B4-BE49-F238E27FC236}">
                <a16:creationId xmlns:a16="http://schemas.microsoft.com/office/drawing/2014/main" id="{AC6835E0-3A38-0047-7BDB-8BC0EB22D4C4}"/>
              </a:ext>
            </a:extLst>
          </p:cNvPr>
          <p:cNvSpPr txBox="1"/>
          <p:nvPr/>
        </p:nvSpPr>
        <p:spPr>
          <a:xfrm>
            <a:off x="333374" y="2122932"/>
            <a:ext cx="4413063" cy="3046988"/>
          </a:xfrm>
          <a:prstGeom prst="rect">
            <a:avLst/>
          </a:prstGeom>
          <a:noFill/>
        </p:spPr>
        <p:txBody>
          <a:bodyPr wrap="square" rtlCol="0">
            <a:spAutoFit/>
          </a:bodyPr>
          <a:lstStyle/>
          <a:p>
            <a:r>
              <a:rPr lang="en-US" sz="3200" dirty="0"/>
              <a:t>COVID 19</a:t>
            </a:r>
          </a:p>
          <a:p>
            <a:pPr marL="457189" indent="-457189">
              <a:buFont typeface="Arial" panose="020B0604020202020204" pitchFamily="34" charset="0"/>
              <a:buChar char="•"/>
            </a:pPr>
            <a:r>
              <a:rPr lang="en-US" sz="3200" dirty="0"/>
              <a:t>Inconsistent access to clients in the ED and in the community</a:t>
            </a:r>
          </a:p>
          <a:p>
            <a:pPr marL="457189" indent="-457189">
              <a:buFont typeface="Arial" panose="020B0604020202020204" pitchFamily="34" charset="0"/>
              <a:buChar char="•"/>
            </a:pPr>
            <a:endParaRPr lang="en-US" sz="3200" dirty="0"/>
          </a:p>
        </p:txBody>
      </p:sp>
      <p:sp>
        <p:nvSpPr>
          <p:cNvPr id="3" name="Oval Callout 2">
            <a:extLst>
              <a:ext uri="{FF2B5EF4-FFF2-40B4-BE49-F238E27FC236}">
                <a16:creationId xmlns:a16="http://schemas.microsoft.com/office/drawing/2014/main" id="{0A564E17-5467-903E-9969-7BE97E29B471}"/>
              </a:ext>
            </a:extLst>
          </p:cNvPr>
          <p:cNvSpPr/>
          <p:nvPr/>
        </p:nvSpPr>
        <p:spPr>
          <a:xfrm>
            <a:off x="4413062" y="913694"/>
            <a:ext cx="7445564" cy="5465465"/>
          </a:xfrm>
          <a:prstGeom prst="wedgeEllipseCallout">
            <a:avLst>
              <a:gd name="adj1" fmla="val -30044"/>
              <a:gd name="adj2" fmla="val 55994"/>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600" i="1" dirty="0"/>
              <a:t>“So that that was another huge, huge thing is sometimes I’d show up and whoever was at the front door would be like no visitors no matter what you can't be here. And then I’d show up the next day and they’d be like oh yeah, the ROOT team come on in.” </a:t>
            </a:r>
          </a:p>
          <a:p>
            <a:pPr algn="ctr"/>
            <a:r>
              <a:rPr lang="en-US" sz="2600" i="1" dirty="0"/>
              <a:t>-ROOT+ Case Manager</a:t>
            </a:r>
            <a:endParaRPr lang="en-US" sz="2600" dirty="0"/>
          </a:p>
        </p:txBody>
      </p:sp>
      <p:pic>
        <p:nvPicPr>
          <p:cNvPr id="4" name="Picture 2" descr="Home of New Vision – Your Choice for Recovery and Change">
            <a:extLst>
              <a:ext uri="{FF2B5EF4-FFF2-40B4-BE49-F238E27FC236}">
                <a16:creationId xmlns:a16="http://schemas.microsoft.com/office/drawing/2014/main" id="{7D6DF90F-A6F7-52D1-5C88-0F5958F3D3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77813"/>
            <a:ext cx="1433945" cy="825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868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1"/>
          <p:cNvSpPr txBox="1">
            <a:spLocks noGrp="1"/>
          </p:cNvSpPr>
          <p:nvPr>
            <p:ph type="title"/>
          </p:nvPr>
        </p:nvSpPr>
        <p:spPr>
          <a:xfrm>
            <a:off x="838200" y="1448246"/>
            <a:ext cx="10515600" cy="386863"/>
          </a:xfrm>
          <a:prstGeom prst="rect">
            <a:avLst/>
          </a:prstGeom>
          <a:noFill/>
          <a:ln>
            <a:noFill/>
          </a:ln>
        </p:spPr>
        <p:txBody>
          <a:bodyPr spcFirstLastPara="1" wrap="square" lIns="91425" tIns="45700" rIns="91425" bIns="45700" anchor="ctr" anchorCtr="0">
            <a:normAutofit fontScale="90000"/>
          </a:bodyPr>
          <a:lstStyle/>
          <a:p>
            <a:pPr>
              <a:buSzPct val="100000"/>
            </a:pPr>
            <a:r>
              <a:rPr lang="en-US" dirty="0"/>
              <a:t>Maintenance</a:t>
            </a:r>
            <a:endParaRPr dirty="0"/>
          </a:p>
        </p:txBody>
      </p:sp>
      <p:sp>
        <p:nvSpPr>
          <p:cNvPr id="242" name="Google Shape;242;p11"/>
          <p:cNvSpPr txBox="1">
            <a:spLocks noGrp="1"/>
          </p:cNvSpPr>
          <p:nvPr>
            <p:ph type="body" idx="1"/>
          </p:nvPr>
        </p:nvSpPr>
        <p:spPr>
          <a:xfrm>
            <a:off x="838200" y="2079700"/>
            <a:ext cx="10515600" cy="4778300"/>
          </a:xfrm>
          <a:prstGeom prst="rect">
            <a:avLst/>
          </a:prstGeom>
          <a:noFill/>
          <a:ln>
            <a:noFill/>
          </a:ln>
        </p:spPr>
        <p:txBody>
          <a:bodyPr spcFirstLastPara="1" wrap="square" lIns="91425" tIns="45700" rIns="91425" bIns="45700" anchor="t" anchorCtr="0">
            <a:normAutofit/>
          </a:bodyPr>
          <a:lstStyle/>
          <a:p>
            <a:pPr marL="228594" indent="-228594"/>
            <a:r>
              <a:rPr lang="en-US" dirty="0"/>
              <a:t>Recommendations from Stakeholder Interviews</a:t>
            </a:r>
          </a:p>
          <a:p>
            <a:pPr marL="685783" lvl="1" indent="-228594">
              <a:spcBef>
                <a:spcPts val="1000"/>
              </a:spcBef>
              <a:buSzPts val="2800"/>
            </a:pPr>
            <a:r>
              <a:rPr lang="en-US" dirty="0"/>
              <a:t>Create direct line to contact ROOT</a:t>
            </a:r>
          </a:p>
          <a:p>
            <a:pPr marL="685783" lvl="1" indent="-228594">
              <a:spcBef>
                <a:spcPts val="1000"/>
              </a:spcBef>
              <a:buSzPts val="2800"/>
            </a:pPr>
            <a:r>
              <a:rPr lang="en-US" dirty="0"/>
              <a:t>Hold meetings with partner agencies to increase awareness</a:t>
            </a:r>
          </a:p>
          <a:p>
            <a:pPr marL="685783" lvl="1" indent="-228594">
              <a:spcBef>
                <a:spcPts val="1000"/>
              </a:spcBef>
              <a:buSzPts val="2800"/>
            </a:pPr>
            <a:r>
              <a:rPr lang="en-US" dirty="0"/>
              <a:t>Create written informational brochures for dissemination</a:t>
            </a:r>
          </a:p>
          <a:p>
            <a:pPr marL="685783" lvl="1" indent="-228594">
              <a:spcBef>
                <a:spcPts val="1000"/>
              </a:spcBef>
              <a:buSzPts val="2800"/>
            </a:pPr>
            <a:r>
              <a:rPr lang="en-US" dirty="0"/>
              <a:t>Create a ROOT video to share with clients if unable to enter ED</a:t>
            </a:r>
          </a:p>
          <a:p>
            <a:pPr marL="685783" lvl="1" indent="-228594">
              <a:spcBef>
                <a:spcPts val="1000"/>
              </a:spcBef>
              <a:buSzPts val="2800"/>
            </a:pPr>
            <a:r>
              <a:rPr lang="en-US" dirty="0"/>
              <a:t>Continue re-visit incident locations and resident addresses</a:t>
            </a:r>
          </a:p>
          <a:p>
            <a:pPr marL="685783" lvl="1" indent="-228594">
              <a:spcBef>
                <a:spcPts val="1000"/>
              </a:spcBef>
              <a:buSzPts val="2800"/>
            </a:pPr>
            <a:r>
              <a:rPr lang="en-US" dirty="0"/>
              <a:t>Incorporate family support coach</a:t>
            </a:r>
          </a:p>
          <a:p>
            <a:pPr marL="685783" lvl="1" indent="-228594">
              <a:spcBef>
                <a:spcPts val="1000"/>
              </a:spcBef>
              <a:buSzPts val="2800"/>
            </a:pPr>
            <a:r>
              <a:rPr lang="en-US" dirty="0"/>
              <a:t>Create a resource bag and list of resources that goes beyond treatment</a:t>
            </a:r>
          </a:p>
          <a:p>
            <a:pPr marL="685783" lvl="1" indent="-228594">
              <a:spcBef>
                <a:spcPts val="1000"/>
              </a:spcBef>
              <a:buSzPts val="2800"/>
            </a:pPr>
            <a:endParaRPr lang="en-US" dirty="0"/>
          </a:p>
          <a:p>
            <a:pPr marL="685783" lvl="1" indent="-228594">
              <a:spcBef>
                <a:spcPts val="1000"/>
              </a:spcBef>
              <a:buSzPts val="2800"/>
            </a:pPr>
            <a:endParaRPr lang="en-US" dirty="0"/>
          </a:p>
          <a:p>
            <a:pPr marL="228594" indent="-228594"/>
            <a:endParaRPr dirty="0"/>
          </a:p>
        </p:txBody>
      </p:sp>
      <p:pic>
        <p:nvPicPr>
          <p:cNvPr id="2" name="Picture 2" descr="Home of New Vision – Your Choice for Recovery and Change">
            <a:extLst>
              <a:ext uri="{FF2B5EF4-FFF2-40B4-BE49-F238E27FC236}">
                <a16:creationId xmlns:a16="http://schemas.microsoft.com/office/drawing/2014/main" id="{5632B134-FAE6-6EB2-290F-A5C9B2E771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77813"/>
            <a:ext cx="1433945" cy="8258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3"/>
          <p:cNvSpPr txBox="1">
            <a:spLocks noGrp="1"/>
          </p:cNvSpPr>
          <p:nvPr>
            <p:ph type="title"/>
          </p:nvPr>
        </p:nvSpPr>
        <p:spPr>
          <a:xfrm>
            <a:off x="736600" y="924951"/>
            <a:ext cx="5044440" cy="386863"/>
          </a:xfrm>
          <a:prstGeom prst="rect">
            <a:avLst/>
          </a:prstGeom>
          <a:noFill/>
          <a:ln>
            <a:noFill/>
          </a:ln>
        </p:spPr>
        <p:txBody>
          <a:bodyPr spcFirstLastPara="1" wrap="square" lIns="91425" tIns="45700" rIns="91425" bIns="45700" anchor="ctr" anchorCtr="0">
            <a:normAutofit fontScale="90000"/>
          </a:bodyPr>
          <a:lstStyle/>
          <a:p>
            <a:pPr>
              <a:buSzPct val="100000"/>
            </a:pPr>
            <a:r>
              <a:rPr lang="en-US" dirty="0"/>
              <a:t>THANK YOU!!</a:t>
            </a:r>
            <a:endParaRPr dirty="0"/>
          </a:p>
        </p:txBody>
      </p:sp>
      <p:sp>
        <p:nvSpPr>
          <p:cNvPr id="255" name="Google Shape;255;p13"/>
          <p:cNvSpPr txBox="1">
            <a:spLocks noGrp="1"/>
          </p:cNvSpPr>
          <p:nvPr>
            <p:ph type="body" idx="1"/>
          </p:nvPr>
        </p:nvSpPr>
        <p:spPr>
          <a:xfrm>
            <a:off x="736600" y="2065709"/>
            <a:ext cx="5359400" cy="3039691"/>
          </a:xfrm>
          <a:prstGeom prst="rect">
            <a:avLst/>
          </a:prstGeom>
          <a:noFill/>
          <a:ln>
            <a:noFill/>
          </a:ln>
        </p:spPr>
        <p:txBody>
          <a:bodyPr spcFirstLastPara="1" wrap="square" lIns="91425" tIns="45700" rIns="91425" bIns="45700" anchor="t" anchorCtr="0">
            <a:noAutofit/>
          </a:bodyPr>
          <a:lstStyle/>
          <a:p>
            <a:pPr marL="0" indent="0">
              <a:spcBef>
                <a:spcPts val="0"/>
              </a:spcBef>
            </a:pPr>
            <a:r>
              <a:rPr lang="en-US" sz="2800" dirty="0"/>
              <a:t>Gina Dahlem: </a:t>
            </a:r>
            <a:r>
              <a:rPr lang="en-US" sz="2800" dirty="0">
                <a:hlinkClick r:id="rId3"/>
              </a:rPr>
              <a:t>ginayi@umich.edu</a:t>
            </a:r>
            <a:endParaRPr lang="en-US" sz="2800" dirty="0"/>
          </a:p>
          <a:p>
            <a:pPr marL="0" indent="0">
              <a:spcBef>
                <a:spcPts val="0"/>
              </a:spcBef>
            </a:pPr>
            <a:endParaRPr lang="en-US" sz="800" dirty="0"/>
          </a:p>
          <a:p>
            <a:pPr marL="0" indent="0">
              <a:spcBef>
                <a:spcPts val="0"/>
              </a:spcBef>
            </a:pPr>
            <a:r>
              <a:rPr lang="en-US" sz="2800" dirty="0"/>
              <a:t>Brianna Dobbs:</a:t>
            </a:r>
          </a:p>
          <a:p>
            <a:pPr marL="0" indent="0">
              <a:spcBef>
                <a:spcPts val="0"/>
              </a:spcBef>
            </a:pPr>
            <a:r>
              <a:rPr lang="en-US" sz="2800" dirty="0">
                <a:hlinkClick r:id="rId4"/>
              </a:rPr>
              <a:t>bdobbs@homeofnewvision.org</a:t>
            </a:r>
            <a:endParaRPr lang="en-US" sz="2800" dirty="0"/>
          </a:p>
          <a:p>
            <a:pPr marL="0" indent="0">
              <a:spcBef>
                <a:spcPts val="0"/>
              </a:spcBef>
            </a:pPr>
            <a:endParaRPr lang="en-US" sz="800" dirty="0"/>
          </a:p>
          <a:p>
            <a:pPr marL="0" indent="0">
              <a:spcBef>
                <a:spcPts val="0"/>
              </a:spcBef>
            </a:pPr>
            <a:r>
              <a:rPr lang="en-US" sz="2800" dirty="0"/>
              <a:t>Mary Dwan:</a:t>
            </a:r>
          </a:p>
          <a:p>
            <a:pPr marL="0" indent="0">
              <a:spcBef>
                <a:spcPts val="0"/>
              </a:spcBef>
            </a:pPr>
            <a:r>
              <a:rPr lang="en-US" sz="2800" dirty="0">
                <a:hlinkClick r:id="rId5"/>
              </a:rPr>
              <a:t>marydwan@umich.edu</a:t>
            </a:r>
            <a:endParaRPr lang="en-US" sz="2800" dirty="0"/>
          </a:p>
          <a:p>
            <a:pPr marL="0" indent="0">
              <a:spcBef>
                <a:spcPts val="0"/>
              </a:spcBef>
            </a:pPr>
            <a:endParaRPr lang="en-US" sz="2800" dirty="0"/>
          </a:p>
          <a:p>
            <a:pPr marL="0" indent="0">
              <a:spcBef>
                <a:spcPts val="0"/>
              </a:spcBef>
            </a:pPr>
            <a:endParaRPr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9"/>
          <p:cNvSpPr txBox="1">
            <a:spLocks noGrp="1"/>
          </p:cNvSpPr>
          <p:nvPr>
            <p:ph type="title"/>
          </p:nvPr>
        </p:nvSpPr>
        <p:spPr>
          <a:xfrm>
            <a:off x="838199" y="583336"/>
            <a:ext cx="10515600" cy="386863"/>
          </a:xfrm>
          <a:prstGeom prst="rect">
            <a:avLst/>
          </a:prstGeom>
          <a:noFill/>
          <a:ln>
            <a:noFill/>
          </a:ln>
        </p:spPr>
        <p:txBody>
          <a:bodyPr spcFirstLastPara="1" wrap="square" lIns="91425" tIns="45700" rIns="91425" bIns="45700" anchor="ctr" anchorCtr="0">
            <a:normAutofit fontScale="90000"/>
          </a:bodyPr>
          <a:lstStyle/>
          <a:p>
            <a:pPr>
              <a:buSzPct val="100000"/>
            </a:pPr>
            <a:r>
              <a:rPr lang="en-US" dirty="0">
                <a:solidFill>
                  <a:schemeClr val="tx1">
                    <a:lumMod val="90000"/>
                    <a:lumOff val="10000"/>
                  </a:schemeClr>
                </a:solidFill>
              </a:rPr>
              <a:t>Adoption</a:t>
            </a:r>
            <a:endParaRPr dirty="0">
              <a:solidFill>
                <a:schemeClr val="tx1">
                  <a:lumMod val="90000"/>
                  <a:lumOff val="10000"/>
                </a:schemeClr>
              </a:solidFill>
            </a:endParaRPr>
          </a:p>
        </p:txBody>
      </p:sp>
      <p:graphicFrame>
        <p:nvGraphicFramePr>
          <p:cNvPr id="3" name="Chart 2">
            <a:extLst>
              <a:ext uri="{FF2B5EF4-FFF2-40B4-BE49-F238E27FC236}">
                <a16:creationId xmlns:a16="http://schemas.microsoft.com/office/drawing/2014/main" id="{E1810B7B-0FA2-D793-17D3-9353CEBBCA8C}"/>
              </a:ext>
            </a:extLst>
          </p:cNvPr>
          <p:cNvGraphicFramePr>
            <a:graphicFrameLocks/>
          </p:cNvGraphicFramePr>
          <p:nvPr>
            <p:extLst>
              <p:ext uri="{D42A27DB-BD31-4B8C-83A1-F6EECF244321}">
                <p14:modId xmlns:p14="http://schemas.microsoft.com/office/powerpoint/2010/main" val="2220320962"/>
              </p:ext>
            </p:extLst>
          </p:nvPr>
        </p:nvGraphicFramePr>
        <p:xfrm>
          <a:off x="324464" y="1317581"/>
          <a:ext cx="5771535" cy="52896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103A95F1-8445-FEC4-6FFE-38456C42D393}"/>
              </a:ext>
            </a:extLst>
          </p:cNvPr>
          <p:cNvGraphicFramePr>
            <a:graphicFrameLocks/>
          </p:cNvGraphicFramePr>
          <p:nvPr>
            <p:extLst>
              <p:ext uri="{D42A27DB-BD31-4B8C-83A1-F6EECF244321}">
                <p14:modId xmlns:p14="http://schemas.microsoft.com/office/powerpoint/2010/main" val="2723092340"/>
              </p:ext>
            </p:extLst>
          </p:nvPr>
        </p:nvGraphicFramePr>
        <p:xfrm>
          <a:off x="6096000" y="1317581"/>
          <a:ext cx="5771536" cy="52896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14894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2"/>
          <p:cNvSpPr txBox="1"/>
          <p:nvPr/>
        </p:nvSpPr>
        <p:spPr>
          <a:xfrm>
            <a:off x="838200" y="1372899"/>
            <a:ext cx="10515600" cy="1325563"/>
          </a:xfrm>
          <a:prstGeom prst="rect">
            <a:avLst/>
          </a:prstGeom>
          <a:noFill/>
          <a:ln>
            <a:noFill/>
          </a:ln>
        </p:spPr>
        <p:txBody>
          <a:bodyPr spcFirstLastPara="1" wrap="square" lIns="91425" tIns="45700" rIns="91425" bIns="45700" anchor="ctr" anchorCtr="0">
            <a:normAutofit/>
          </a:bodyPr>
          <a:lstStyle/>
          <a:p>
            <a:pPr>
              <a:lnSpc>
                <a:spcPct val="90000"/>
              </a:lnSpc>
              <a:buClr>
                <a:schemeClr val="dk2"/>
              </a:buClr>
              <a:buSzPts val="4400"/>
            </a:pPr>
            <a:r>
              <a:rPr lang="en-US" sz="4400" b="1" dirty="0">
                <a:solidFill>
                  <a:schemeClr val="dk2"/>
                </a:solidFill>
              </a:rPr>
              <a:t>Conflict of Interest</a:t>
            </a:r>
            <a:endParaRPr sz="4400" b="1" dirty="0">
              <a:solidFill>
                <a:schemeClr val="dk2"/>
              </a:solidFill>
            </a:endParaRPr>
          </a:p>
        </p:txBody>
      </p:sp>
      <p:sp>
        <p:nvSpPr>
          <p:cNvPr id="77" name="Google Shape;77;p2"/>
          <p:cNvSpPr txBox="1"/>
          <p:nvPr/>
        </p:nvSpPr>
        <p:spPr>
          <a:xfrm>
            <a:off x="838200" y="2698462"/>
            <a:ext cx="10515600" cy="4351339"/>
          </a:xfrm>
          <a:prstGeom prst="rect">
            <a:avLst/>
          </a:prstGeom>
          <a:noFill/>
          <a:ln>
            <a:noFill/>
          </a:ln>
        </p:spPr>
        <p:txBody>
          <a:bodyPr spcFirstLastPara="1" wrap="square" lIns="91425" tIns="45700" rIns="91425" bIns="45700" anchor="t" anchorCtr="0">
            <a:normAutofit/>
          </a:bodyPr>
          <a:lstStyle/>
          <a:p>
            <a:pPr marL="228594" indent="-228594">
              <a:lnSpc>
                <a:spcPct val="90000"/>
              </a:lnSpc>
              <a:buClr>
                <a:srgbClr val="464646"/>
              </a:buClr>
              <a:buSzPts val="2800"/>
              <a:buFont typeface="Arial"/>
              <a:buChar char="•"/>
            </a:pPr>
            <a:r>
              <a:rPr lang="en-US" sz="2800" dirty="0">
                <a:solidFill>
                  <a:srgbClr val="464646"/>
                </a:solidFill>
              </a:rPr>
              <a:t>Brianna Dobbs and Mary Dwan have no conflict of interest that pertains to the information discussed in this lecture.</a:t>
            </a:r>
            <a:endParaRPr dirty="0"/>
          </a:p>
          <a:p>
            <a:pPr>
              <a:lnSpc>
                <a:spcPct val="90000"/>
              </a:lnSpc>
              <a:spcBef>
                <a:spcPts val="1000"/>
              </a:spcBef>
              <a:buClr>
                <a:srgbClr val="464646"/>
              </a:buClr>
              <a:buSzPts val="2800"/>
            </a:pPr>
            <a:endParaRPr sz="2800" dirty="0">
              <a:solidFill>
                <a:srgbClr val="464646"/>
              </a:solidFill>
            </a:endParaRPr>
          </a:p>
          <a:p>
            <a:pPr marL="228594" indent="-228594">
              <a:lnSpc>
                <a:spcPct val="90000"/>
              </a:lnSpc>
              <a:spcBef>
                <a:spcPts val="1000"/>
              </a:spcBef>
              <a:buClr>
                <a:srgbClr val="464646"/>
              </a:buClr>
              <a:buSzPts val="2800"/>
              <a:buFont typeface="Arial"/>
              <a:buChar char="•"/>
            </a:pPr>
            <a:r>
              <a:rPr lang="en-US" sz="2800" dirty="0">
                <a:solidFill>
                  <a:srgbClr val="464646"/>
                </a:solidFill>
              </a:rPr>
              <a:t>Gina Dahlem receives royalties as a co-inventor for Rapid Assessment for Adolescent Preventive Services health risk assessment tool – but has nothing to do with this lecture.</a:t>
            </a:r>
            <a:endParaRPr sz="2800" dirty="0">
              <a:solidFill>
                <a:srgbClr val="464646"/>
              </a:solidFill>
            </a:endParaRPr>
          </a:p>
        </p:txBody>
      </p:sp>
      <p:pic>
        <p:nvPicPr>
          <p:cNvPr id="2050" name="Picture 2" descr="Home of New Vision – Your Choice for Recovery and Change">
            <a:extLst>
              <a:ext uri="{FF2B5EF4-FFF2-40B4-BE49-F238E27FC236}">
                <a16:creationId xmlns:a16="http://schemas.microsoft.com/office/drawing/2014/main" id="{74F4659B-2FB2-F039-41DF-1491DA62D2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77813"/>
            <a:ext cx="1433945" cy="8258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3"/>
          <p:cNvSpPr txBox="1">
            <a:spLocks noGrp="1"/>
          </p:cNvSpPr>
          <p:nvPr>
            <p:ph type="title"/>
          </p:nvPr>
        </p:nvSpPr>
        <p:spPr>
          <a:xfrm>
            <a:off x="838200" y="1567432"/>
            <a:ext cx="10515600" cy="386863"/>
          </a:xfrm>
          <a:prstGeom prst="rect">
            <a:avLst/>
          </a:prstGeom>
          <a:noFill/>
          <a:ln>
            <a:noFill/>
          </a:ln>
        </p:spPr>
        <p:txBody>
          <a:bodyPr spcFirstLastPara="1" wrap="square" lIns="91425" tIns="45700" rIns="91425" bIns="45700" anchor="ctr" anchorCtr="0">
            <a:normAutofit fontScale="90000"/>
          </a:bodyPr>
          <a:lstStyle/>
          <a:p>
            <a:pPr>
              <a:buSzPct val="100000"/>
            </a:pPr>
            <a:r>
              <a:rPr lang="en-US" dirty="0"/>
              <a:t>Background</a:t>
            </a:r>
            <a:endParaRPr dirty="0"/>
          </a:p>
        </p:txBody>
      </p:sp>
      <p:sp>
        <p:nvSpPr>
          <p:cNvPr id="83" name="Google Shape;83;p3"/>
          <p:cNvSpPr txBox="1">
            <a:spLocks noGrp="1"/>
          </p:cNvSpPr>
          <p:nvPr>
            <p:ph type="body" idx="1"/>
          </p:nvPr>
        </p:nvSpPr>
        <p:spPr>
          <a:xfrm>
            <a:off x="838200" y="2318073"/>
            <a:ext cx="10650794" cy="4539927"/>
          </a:xfrm>
          <a:prstGeom prst="rect">
            <a:avLst/>
          </a:prstGeom>
          <a:noFill/>
          <a:ln>
            <a:noFill/>
          </a:ln>
        </p:spPr>
        <p:txBody>
          <a:bodyPr spcFirstLastPara="1" wrap="square" lIns="91425" tIns="45700" rIns="91425" bIns="45700" anchor="t" anchorCtr="0">
            <a:normAutofit/>
          </a:bodyPr>
          <a:lstStyle/>
          <a:p>
            <a:pPr marL="228594" indent="-228594">
              <a:spcBef>
                <a:spcPts val="0"/>
              </a:spcBef>
            </a:pPr>
            <a:r>
              <a:rPr lang="en-US" dirty="0"/>
              <a:t>Growing number of post-overdose interventions to connect overdose (OD) survivors to recovery and treatment support services</a:t>
            </a:r>
            <a:endParaRPr dirty="0"/>
          </a:p>
          <a:p>
            <a:pPr marL="228594" indent="-228594"/>
            <a:r>
              <a:rPr lang="en-US" dirty="0"/>
              <a:t>Different models exist</a:t>
            </a:r>
            <a:endParaRPr dirty="0"/>
          </a:p>
          <a:p>
            <a:pPr marL="685783" lvl="1" indent="-228594"/>
            <a:r>
              <a:rPr lang="en-US" dirty="0"/>
              <a:t>Small teams composed of peers, first responders, behavioral health, faith members</a:t>
            </a:r>
            <a:endParaRPr dirty="0"/>
          </a:p>
          <a:p>
            <a:pPr marL="228594" indent="-228594"/>
            <a:r>
              <a:rPr lang="en-US" dirty="0"/>
              <a:t>Goal</a:t>
            </a:r>
            <a:endParaRPr dirty="0"/>
          </a:p>
          <a:p>
            <a:pPr marL="685783" lvl="1" indent="-228594"/>
            <a:r>
              <a:rPr lang="en-US" dirty="0"/>
              <a:t>Engage with OD survivor and networks usually within 72 hours post-OD</a:t>
            </a:r>
            <a:endParaRPr dirty="0"/>
          </a:p>
          <a:p>
            <a:pPr marL="685783" lvl="1" indent="-228594"/>
            <a:r>
              <a:rPr lang="en-US" dirty="0"/>
              <a:t>Connect survivors to recovery supports and treatment services</a:t>
            </a:r>
            <a:endParaRPr dirty="0"/>
          </a:p>
        </p:txBody>
      </p:sp>
      <p:pic>
        <p:nvPicPr>
          <p:cNvPr id="2" name="Picture 2" descr="Home of New Vision – Your Choice for Recovery and Change">
            <a:extLst>
              <a:ext uri="{FF2B5EF4-FFF2-40B4-BE49-F238E27FC236}">
                <a16:creationId xmlns:a16="http://schemas.microsoft.com/office/drawing/2014/main" id="{6B8195A1-B074-2C2D-AF71-7C34159BEE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77813"/>
            <a:ext cx="1433945" cy="8258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4"/>
          <p:cNvSpPr txBox="1">
            <a:spLocks noGrp="1"/>
          </p:cNvSpPr>
          <p:nvPr>
            <p:ph type="title"/>
          </p:nvPr>
        </p:nvSpPr>
        <p:spPr>
          <a:xfrm>
            <a:off x="838200" y="1530410"/>
            <a:ext cx="10515600" cy="386863"/>
          </a:xfrm>
          <a:prstGeom prst="rect">
            <a:avLst/>
          </a:prstGeom>
          <a:noFill/>
          <a:ln>
            <a:noFill/>
          </a:ln>
        </p:spPr>
        <p:txBody>
          <a:bodyPr spcFirstLastPara="1" wrap="square" lIns="91425" tIns="45700" rIns="91425" bIns="45700" anchor="ctr" anchorCtr="0">
            <a:normAutofit fontScale="90000"/>
          </a:bodyPr>
          <a:lstStyle/>
          <a:p>
            <a:pPr>
              <a:buSzPct val="100000"/>
            </a:pPr>
            <a:r>
              <a:rPr lang="en-US" dirty="0"/>
              <a:t>Objective</a:t>
            </a:r>
            <a:endParaRPr dirty="0"/>
          </a:p>
        </p:txBody>
      </p:sp>
      <p:sp>
        <p:nvSpPr>
          <p:cNvPr id="89" name="Google Shape;89;p4"/>
          <p:cNvSpPr txBox="1">
            <a:spLocks noGrp="1"/>
          </p:cNvSpPr>
          <p:nvPr>
            <p:ph type="body" idx="1"/>
          </p:nvPr>
        </p:nvSpPr>
        <p:spPr>
          <a:xfrm>
            <a:off x="301336" y="2366179"/>
            <a:ext cx="3941618" cy="2961411"/>
          </a:xfrm>
          <a:prstGeom prst="rect">
            <a:avLst/>
          </a:prstGeom>
          <a:noFill/>
          <a:ln>
            <a:noFill/>
          </a:ln>
        </p:spPr>
        <p:txBody>
          <a:bodyPr spcFirstLastPara="1" wrap="square" lIns="91425" tIns="45700" rIns="91425" bIns="45700" anchor="t" anchorCtr="0">
            <a:normAutofit fontScale="85000" lnSpcReduction="10000"/>
          </a:bodyPr>
          <a:lstStyle/>
          <a:p>
            <a:pPr marL="228594" indent="-228594">
              <a:lnSpc>
                <a:spcPct val="120000"/>
              </a:lnSpc>
              <a:spcBef>
                <a:spcPts val="0"/>
              </a:spcBef>
            </a:pPr>
            <a:r>
              <a:rPr lang="en-US" dirty="0"/>
              <a:t>To examine the process and outcomes of a community post-overdose program, Recovery Opioid Overdose Team Plus (ROOT+) using peer recovery coaches</a:t>
            </a:r>
          </a:p>
        </p:txBody>
      </p:sp>
      <p:pic>
        <p:nvPicPr>
          <p:cNvPr id="4" name="Picture 3">
            <a:extLst>
              <a:ext uri="{FF2B5EF4-FFF2-40B4-BE49-F238E27FC236}">
                <a16:creationId xmlns:a16="http://schemas.microsoft.com/office/drawing/2014/main" id="{538AA3C0-5309-3DB7-DB23-A5C2E56270EE}"/>
              </a:ext>
            </a:extLst>
          </p:cNvPr>
          <p:cNvPicPr>
            <a:picLocks noChangeAspect="1"/>
          </p:cNvPicPr>
          <p:nvPr/>
        </p:nvPicPr>
        <p:blipFill>
          <a:blip r:embed="rId3"/>
          <a:stretch>
            <a:fillRect/>
          </a:stretch>
        </p:blipFill>
        <p:spPr>
          <a:xfrm>
            <a:off x="4223605" y="1180863"/>
            <a:ext cx="7450885" cy="5332041"/>
          </a:xfrm>
          <a:prstGeom prst="rect">
            <a:avLst/>
          </a:prstGeom>
        </p:spPr>
      </p:pic>
      <p:pic>
        <p:nvPicPr>
          <p:cNvPr id="2" name="Picture 2" descr="Home of New Vision – Your Choice for Recovery and Change">
            <a:extLst>
              <a:ext uri="{FF2B5EF4-FFF2-40B4-BE49-F238E27FC236}">
                <a16:creationId xmlns:a16="http://schemas.microsoft.com/office/drawing/2014/main" id="{FD2A96B3-AD1F-2471-21D2-9CB6899736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77813"/>
            <a:ext cx="1433945" cy="8258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14" name="Right Arrow 13">
            <a:extLst>
              <a:ext uri="{FF2B5EF4-FFF2-40B4-BE49-F238E27FC236}">
                <a16:creationId xmlns:a16="http://schemas.microsoft.com/office/drawing/2014/main" id="{215A23F8-36B8-F1F0-C00A-80C16A7212A9}"/>
              </a:ext>
            </a:extLst>
          </p:cNvPr>
          <p:cNvSpPr/>
          <p:nvPr/>
        </p:nvSpPr>
        <p:spPr>
          <a:xfrm>
            <a:off x="1933411" y="2862965"/>
            <a:ext cx="728870" cy="360150"/>
          </a:xfrm>
          <a:prstGeom prst="rightArrow">
            <a:avLst/>
          </a:prstGeom>
          <a:solidFill>
            <a:srgbClr val="FE1803"/>
          </a:solidFill>
          <a:ln>
            <a:solidFill>
              <a:srgbClr val="FE1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a:extLst>
              <a:ext uri="{FF2B5EF4-FFF2-40B4-BE49-F238E27FC236}">
                <a16:creationId xmlns:a16="http://schemas.microsoft.com/office/drawing/2014/main" id="{229393A1-5FE4-5876-AE4C-679233B4213F}"/>
              </a:ext>
            </a:extLst>
          </p:cNvPr>
          <p:cNvSpPr/>
          <p:nvPr/>
        </p:nvSpPr>
        <p:spPr>
          <a:xfrm>
            <a:off x="4257542" y="2874977"/>
            <a:ext cx="728870" cy="360150"/>
          </a:xfrm>
          <a:prstGeom prst="rightArrow">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586BE19D-A678-579B-3217-13621AE34B2C}"/>
              </a:ext>
            </a:extLst>
          </p:cNvPr>
          <p:cNvSpPr/>
          <p:nvPr/>
        </p:nvSpPr>
        <p:spPr>
          <a:xfrm>
            <a:off x="6613719" y="2866685"/>
            <a:ext cx="728870" cy="360150"/>
          </a:xfrm>
          <a:prstGeom prst="rightArrow">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a:extLst>
              <a:ext uri="{FF2B5EF4-FFF2-40B4-BE49-F238E27FC236}">
                <a16:creationId xmlns:a16="http://schemas.microsoft.com/office/drawing/2014/main" id="{7C6AB40B-9BD8-7642-EB65-666F041B7EB6}"/>
              </a:ext>
            </a:extLst>
          </p:cNvPr>
          <p:cNvSpPr/>
          <p:nvPr/>
        </p:nvSpPr>
        <p:spPr>
          <a:xfrm>
            <a:off x="8923011" y="2862965"/>
            <a:ext cx="728870" cy="360150"/>
          </a:xfrm>
          <a:prstGeom prst="rightArrow">
            <a:avLst/>
          </a:prstGeom>
          <a:solidFill>
            <a:srgbClr val="FE1803"/>
          </a:solidFill>
          <a:ln>
            <a:solidFill>
              <a:srgbClr val="FE1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Google Shape;95;p5"/>
          <p:cNvSpPr txBox="1">
            <a:spLocks noGrp="1"/>
          </p:cNvSpPr>
          <p:nvPr>
            <p:ph type="title"/>
          </p:nvPr>
        </p:nvSpPr>
        <p:spPr>
          <a:xfrm>
            <a:off x="838200" y="635330"/>
            <a:ext cx="10515600" cy="386863"/>
          </a:xfrm>
          <a:prstGeom prst="rect">
            <a:avLst/>
          </a:prstGeom>
          <a:noFill/>
          <a:ln>
            <a:noFill/>
          </a:ln>
        </p:spPr>
        <p:txBody>
          <a:bodyPr spcFirstLastPara="1" wrap="square" lIns="91425" tIns="45700" rIns="91425" bIns="45700" anchor="ctr" anchorCtr="0">
            <a:normAutofit fontScale="90000"/>
          </a:bodyPr>
          <a:lstStyle/>
          <a:p>
            <a:pPr>
              <a:buSzPct val="100000"/>
            </a:pPr>
            <a:r>
              <a:rPr lang="en-US" dirty="0">
                <a:solidFill>
                  <a:schemeClr val="tx1"/>
                </a:solidFill>
              </a:rPr>
              <a:t>Methods</a:t>
            </a:r>
            <a:endParaRPr dirty="0">
              <a:solidFill>
                <a:schemeClr val="tx1"/>
              </a:solidFill>
            </a:endParaRPr>
          </a:p>
        </p:txBody>
      </p:sp>
      <p:sp>
        <p:nvSpPr>
          <p:cNvPr id="35" name="Rounded Rectangle 34">
            <a:extLst>
              <a:ext uri="{FF2B5EF4-FFF2-40B4-BE49-F238E27FC236}">
                <a16:creationId xmlns:a16="http://schemas.microsoft.com/office/drawing/2014/main" id="{CD66A8FD-DD9D-88E5-29B2-043D219D8184}"/>
              </a:ext>
            </a:extLst>
          </p:cNvPr>
          <p:cNvSpPr/>
          <p:nvPr/>
        </p:nvSpPr>
        <p:spPr>
          <a:xfrm>
            <a:off x="453754" y="2269936"/>
            <a:ext cx="1737360" cy="1737360"/>
          </a:xfrm>
          <a:prstGeom prst="roundRect">
            <a:avLst/>
          </a:prstGeom>
          <a:solidFill>
            <a:schemeClr val="tx1">
              <a:lumMod val="10000"/>
              <a:lumOff val="9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a:p>
            <a:pPr algn="ctr"/>
            <a:endParaRPr lang="en-US" sz="1800" dirty="0">
              <a:solidFill>
                <a:schemeClr val="tx1"/>
              </a:solidFill>
            </a:endParaRPr>
          </a:p>
          <a:p>
            <a:pPr algn="ctr"/>
            <a:endParaRPr lang="en-US" sz="1800" dirty="0">
              <a:solidFill>
                <a:schemeClr val="tx1"/>
              </a:solidFill>
            </a:endParaRPr>
          </a:p>
          <a:p>
            <a:pPr algn="ctr"/>
            <a:endParaRPr lang="en-US" sz="2200" dirty="0">
              <a:solidFill>
                <a:schemeClr val="tx1"/>
              </a:solidFill>
            </a:endParaRPr>
          </a:p>
          <a:p>
            <a:pPr algn="ctr"/>
            <a:r>
              <a:rPr lang="en-US" sz="2200" dirty="0">
                <a:solidFill>
                  <a:schemeClr val="tx1"/>
                </a:solidFill>
              </a:rPr>
              <a:t>Reversal</a:t>
            </a:r>
          </a:p>
        </p:txBody>
      </p:sp>
      <p:sp>
        <p:nvSpPr>
          <p:cNvPr id="37" name="Rounded Rectangle 36">
            <a:extLst>
              <a:ext uri="{FF2B5EF4-FFF2-40B4-BE49-F238E27FC236}">
                <a16:creationId xmlns:a16="http://schemas.microsoft.com/office/drawing/2014/main" id="{3DC3B2D1-3B62-0062-DA9F-79576C7B904C}"/>
              </a:ext>
            </a:extLst>
          </p:cNvPr>
          <p:cNvSpPr/>
          <p:nvPr/>
        </p:nvSpPr>
        <p:spPr>
          <a:xfrm>
            <a:off x="2771957" y="2267829"/>
            <a:ext cx="1737360" cy="1737360"/>
          </a:xfrm>
          <a:prstGeom prst="roundRect">
            <a:avLst/>
          </a:prstGeom>
          <a:solidFill>
            <a:schemeClr val="tx1">
              <a:lumMod val="10000"/>
              <a:lumOff val="9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a:p>
            <a:pPr algn="ctr"/>
            <a:endParaRPr lang="en-US" sz="1800" dirty="0">
              <a:solidFill>
                <a:schemeClr val="tx1"/>
              </a:solidFill>
            </a:endParaRPr>
          </a:p>
          <a:p>
            <a:pPr algn="ctr"/>
            <a:endParaRPr lang="en-US" sz="1800" dirty="0">
              <a:solidFill>
                <a:schemeClr val="tx1"/>
              </a:solidFill>
            </a:endParaRPr>
          </a:p>
          <a:p>
            <a:pPr algn="ctr"/>
            <a:endParaRPr lang="en-US" sz="2200" dirty="0">
              <a:solidFill>
                <a:schemeClr val="tx1"/>
              </a:solidFill>
            </a:endParaRPr>
          </a:p>
          <a:p>
            <a:pPr algn="ctr"/>
            <a:r>
              <a:rPr lang="en-US" sz="2200" dirty="0">
                <a:solidFill>
                  <a:schemeClr val="tx1"/>
                </a:solidFill>
              </a:rPr>
              <a:t>Activation</a:t>
            </a:r>
          </a:p>
        </p:txBody>
      </p:sp>
      <p:pic>
        <p:nvPicPr>
          <p:cNvPr id="38" name="Google Shape;98;p5">
            <a:extLst>
              <a:ext uri="{FF2B5EF4-FFF2-40B4-BE49-F238E27FC236}">
                <a16:creationId xmlns:a16="http://schemas.microsoft.com/office/drawing/2014/main" id="{E3FC7941-E825-A0FA-A269-BE90F3724629}"/>
              </a:ext>
            </a:extLst>
          </p:cNvPr>
          <p:cNvPicPr preferRelativeResize="0"/>
          <p:nvPr/>
        </p:nvPicPr>
        <p:blipFill rotWithShape="1">
          <a:blip r:embed="rId3">
            <a:alphaModFix/>
          </a:blip>
          <a:srcRect/>
          <a:stretch/>
        </p:blipFill>
        <p:spPr>
          <a:xfrm>
            <a:off x="3074612" y="2438737"/>
            <a:ext cx="1131215" cy="1033192"/>
          </a:xfrm>
          <a:prstGeom prst="rect">
            <a:avLst/>
          </a:prstGeom>
          <a:noFill/>
          <a:ln>
            <a:noFill/>
          </a:ln>
        </p:spPr>
      </p:pic>
      <p:sp>
        <p:nvSpPr>
          <p:cNvPr id="53" name="Rounded Rectangle 52">
            <a:extLst>
              <a:ext uri="{FF2B5EF4-FFF2-40B4-BE49-F238E27FC236}">
                <a16:creationId xmlns:a16="http://schemas.microsoft.com/office/drawing/2014/main" id="{98036367-94A0-8450-3CB7-BE5A7A11D1B6}"/>
              </a:ext>
            </a:extLst>
          </p:cNvPr>
          <p:cNvSpPr/>
          <p:nvPr/>
        </p:nvSpPr>
        <p:spPr>
          <a:xfrm>
            <a:off x="5090160" y="2267829"/>
            <a:ext cx="1737360" cy="1737360"/>
          </a:xfrm>
          <a:prstGeom prst="roundRect">
            <a:avLst/>
          </a:prstGeom>
          <a:solidFill>
            <a:schemeClr val="tx1">
              <a:lumMod val="10000"/>
              <a:lumOff val="9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a:p>
            <a:pPr algn="ctr"/>
            <a:endParaRPr lang="en-US" sz="1800" dirty="0">
              <a:solidFill>
                <a:schemeClr val="tx1"/>
              </a:solidFill>
            </a:endParaRPr>
          </a:p>
          <a:p>
            <a:pPr algn="ctr"/>
            <a:endParaRPr lang="en-US" sz="1800" dirty="0">
              <a:solidFill>
                <a:schemeClr val="tx1"/>
              </a:solidFill>
            </a:endParaRPr>
          </a:p>
        </p:txBody>
      </p:sp>
      <p:pic>
        <p:nvPicPr>
          <p:cNvPr id="54" name="Google Shape;99;p5">
            <a:extLst>
              <a:ext uri="{FF2B5EF4-FFF2-40B4-BE49-F238E27FC236}">
                <a16:creationId xmlns:a16="http://schemas.microsoft.com/office/drawing/2014/main" id="{117A60B7-40CB-70A4-DAA3-5FE19CE253D6}"/>
              </a:ext>
            </a:extLst>
          </p:cNvPr>
          <p:cNvPicPr preferRelativeResize="0"/>
          <p:nvPr/>
        </p:nvPicPr>
        <p:blipFill rotWithShape="1">
          <a:blip r:embed="rId4">
            <a:alphaModFix/>
          </a:blip>
          <a:srcRect/>
          <a:stretch/>
        </p:blipFill>
        <p:spPr>
          <a:xfrm>
            <a:off x="5529280" y="2415482"/>
            <a:ext cx="859120" cy="810721"/>
          </a:xfrm>
          <a:prstGeom prst="rect">
            <a:avLst/>
          </a:prstGeom>
          <a:noFill/>
          <a:ln>
            <a:noFill/>
          </a:ln>
        </p:spPr>
      </p:pic>
      <p:sp>
        <p:nvSpPr>
          <p:cNvPr id="55" name="TextBox 54">
            <a:extLst>
              <a:ext uri="{FF2B5EF4-FFF2-40B4-BE49-F238E27FC236}">
                <a16:creationId xmlns:a16="http://schemas.microsoft.com/office/drawing/2014/main" id="{075DE507-D32F-5B32-C323-89BAA7663E6C}"/>
              </a:ext>
            </a:extLst>
          </p:cNvPr>
          <p:cNvSpPr txBox="1"/>
          <p:nvPr/>
        </p:nvSpPr>
        <p:spPr>
          <a:xfrm>
            <a:off x="4957796" y="3210595"/>
            <a:ext cx="2011680" cy="769441"/>
          </a:xfrm>
          <a:prstGeom prst="rect">
            <a:avLst/>
          </a:prstGeom>
          <a:noFill/>
        </p:spPr>
        <p:txBody>
          <a:bodyPr wrap="square" rtlCol="0">
            <a:spAutoFit/>
          </a:bodyPr>
          <a:lstStyle/>
          <a:p>
            <a:pPr algn="ctr"/>
            <a:r>
              <a:rPr lang="en-US" sz="2200" dirty="0">
                <a:solidFill>
                  <a:schemeClr val="tx1"/>
                </a:solidFill>
              </a:rPr>
              <a:t>Peer notified to ED</a:t>
            </a:r>
          </a:p>
        </p:txBody>
      </p:sp>
      <p:sp>
        <p:nvSpPr>
          <p:cNvPr id="65" name="Rounded Rectangle 64">
            <a:extLst>
              <a:ext uri="{FF2B5EF4-FFF2-40B4-BE49-F238E27FC236}">
                <a16:creationId xmlns:a16="http://schemas.microsoft.com/office/drawing/2014/main" id="{22B02FC7-C65E-3AE6-0698-E13DE947D0F7}"/>
              </a:ext>
            </a:extLst>
          </p:cNvPr>
          <p:cNvSpPr/>
          <p:nvPr/>
        </p:nvSpPr>
        <p:spPr>
          <a:xfrm>
            <a:off x="7408363" y="2238012"/>
            <a:ext cx="1737360" cy="1737360"/>
          </a:xfrm>
          <a:prstGeom prst="roundRect">
            <a:avLst/>
          </a:prstGeom>
          <a:solidFill>
            <a:schemeClr val="tx1">
              <a:lumMod val="10000"/>
              <a:lumOff val="90000"/>
            </a:schemeClr>
          </a:solidFill>
          <a:ln>
            <a:solidFill>
              <a:srgbClr val="FE1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a:p>
            <a:pPr algn="ctr"/>
            <a:endParaRPr lang="en-US" sz="1800" dirty="0">
              <a:solidFill>
                <a:schemeClr val="tx1"/>
              </a:solidFill>
            </a:endParaRPr>
          </a:p>
          <a:p>
            <a:pPr algn="ctr"/>
            <a:endParaRPr lang="en-US" sz="1800" dirty="0">
              <a:solidFill>
                <a:schemeClr val="tx1"/>
              </a:solidFill>
            </a:endParaRPr>
          </a:p>
        </p:txBody>
      </p:sp>
      <p:sp>
        <p:nvSpPr>
          <p:cNvPr id="66" name="TextBox 65">
            <a:extLst>
              <a:ext uri="{FF2B5EF4-FFF2-40B4-BE49-F238E27FC236}">
                <a16:creationId xmlns:a16="http://schemas.microsoft.com/office/drawing/2014/main" id="{71057B50-E19E-B022-E65D-EB5E5310FE03}"/>
              </a:ext>
            </a:extLst>
          </p:cNvPr>
          <p:cNvSpPr txBox="1"/>
          <p:nvPr/>
        </p:nvSpPr>
        <p:spPr>
          <a:xfrm>
            <a:off x="7284677" y="3167102"/>
            <a:ext cx="2011680" cy="769441"/>
          </a:xfrm>
          <a:prstGeom prst="rect">
            <a:avLst/>
          </a:prstGeom>
          <a:noFill/>
        </p:spPr>
        <p:txBody>
          <a:bodyPr wrap="square" rtlCol="0">
            <a:spAutoFit/>
          </a:bodyPr>
          <a:lstStyle/>
          <a:p>
            <a:pPr algn="ctr"/>
            <a:r>
              <a:rPr lang="en-US" sz="2200" dirty="0">
                <a:solidFill>
                  <a:srgbClr val="FE1803"/>
                </a:solidFill>
              </a:rPr>
              <a:t>Engagement</a:t>
            </a:r>
          </a:p>
          <a:p>
            <a:pPr algn="ctr"/>
            <a:r>
              <a:rPr lang="en-US" sz="2200" dirty="0">
                <a:solidFill>
                  <a:srgbClr val="FE1803"/>
                </a:solidFill>
              </a:rPr>
              <a:t>Screening</a:t>
            </a:r>
          </a:p>
        </p:txBody>
      </p:sp>
      <p:sp>
        <p:nvSpPr>
          <p:cNvPr id="68" name="Rounded Rectangle 67">
            <a:extLst>
              <a:ext uri="{FF2B5EF4-FFF2-40B4-BE49-F238E27FC236}">
                <a16:creationId xmlns:a16="http://schemas.microsoft.com/office/drawing/2014/main" id="{3AA13E59-26F1-BB6E-6F90-DC1B663F07F1}"/>
              </a:ext>
            </a:extLst>
          </p:cNvPr>
          <p:cNvSpPr/>
          <p:nvPr/>
        </p:nvSpPr>
        <p:spPr>
          <a:xfrm>
            <a:off x="9726566" y="2238012"/>
            <a:ext cx="1737360" cy="1737360"/>
          </a:xfrm>
          <a:prstGeom prst="roundRect">
            <a:avLst/>
          </a:prstGeom>
          <a:solidFill>
            <a:schemeClr val="tx1">
              <a:lumMod val="10000"/>
              <a:lumOff val="9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tx1"/>
              </a:solidFill>
            </a:endParaRPr>
          </a:p>
          <a:p>
            <a:pPr algn="ctr"/>
            <a:endParaRPr lang="en-US" sz="2200" dirty="0">
              <a:solidFill>
                <a:schemeClr val="tx1"/>
              </a:solidFill>
            </a:endParaRPr>
          </a:p>
          <a:p>
            <a:pPr algn="ctr"/>
            <a:endParaRPr lang="en-US" sz="1000" dirty="0">
              <a:solidFill>
                <a:schemeClr val="tx1"/>
              </a:solidFill>
            </a:endParaRPr>
          </a:p>
          <a:p>
            <a:pPr algn="ctr"/>
            <a:endParaRPr lang="en-US" sz="800" dirty="0">
              <a:solidFill>
                <a:schemeClr val="tx1"/>
              </a:solidFill>
            </a:endParaRPr>
          </a:p>
          <a:p>
            <a:pPr algn="ctr"/>
            <a:r>
              <a:rPr lang="en-US" sz="2200" dirty="0">
                <a:solidFill>
                  <a:schemeClr val="tx1"/>
                </a:solidFill>
              </a:rPr>
              <a:t>Recovery Supports</a:t>
            </a:r>
          </a:p>
        </p:txBody>
      </p:sp>
      <p:pic>
        <p:nvPicPr>
          <p:cNvPr id="22" name="Google Shape;97;p5">
            <a:extLst>
              <a:ext uri="{FF2B5EF4-FFF2-40B4-BE49-F238E27FC236}">
                <a16:creationId xmlns:a16="http://schemas.microsoft.com/office/drawing/2014/main" id="{FEAFB2B4-C050-37C7-5D5A-5DA09065774B}"/>
              </a:ext>
            </a:extLst>
          </p:cNvPr>
          <p:cNvPicPr preferRelativeResize="0"/>
          <p:nvPr/>
        </p:nvPicPr>
        <p:blipFill rotWithShape="1">
          <a:blip r:embed="rId5">
            <a:alphaModFix/>
          </a:blip>
          <a:srcRect/>
          <a:stretch/>
        </p:blipFill>
        <p:spPr>
          <a:xfrm>
            <a:off x="779453" y="2412952"/>
            <a:ext cx="1085963" cy="1084762"/>
          </a:xfrm>
          <a:prstGeom prst="rect">
            <a:avLst/>
          </a:prstGeom>
          <a:noFill/>
          <a:ln>
            <a:noFill/>
          </a:ln>
        </p:spPr>
      </p:pic>
      <p:pic>
        <p:nvPicPr>
          <p:cNvPr id="2" name="Google Shape;101;p5">
            <a:extLst>
              <a:ext uri="{FF2B5EF4-FFF2-40B4-BE49-F238E27FC236}">
                <a16:creationId xmlns:a16="http://schemas.microsoft.com/office/drawing/2014/main" id="{6D3C30A7-36A8-2059-65C7-74539F09B4AD}"/>
              </a:ext>
            </a:extLst>
          </p:cNvPr>
          <p:cNvPicPr preferRelativeResize="0"/>
          <p:nvPr/>
        </p:nvPicPr>
        <p:blipFill rotWithShape="1">
          <a:blip r:embed="rId6">
            <a:alphaModFix/>
          </a:blip>
          <a:srcRect t="23149" b="18834"/>
          <a:stretch/>
        </p:blipFill>
        <p:spPr>
          <a:xfrm>
            <a:off x="9984022" y="2328847"/>
            <a:ext cx="1222447" cy="872853"/>
          </a:xfrm>
          <a:prstGeom prst="rect">
            <a:avLst/>
          </a:prstGeom>
          <a:noFill/>
          <a:ln>
            <a:noFill/>
          </a:ln>
        </p:spPr>
      </p:pic>
      <p:pic>
        <p:nvPicPr>
          <p:cNvPr id="3" name="Google Shape;100;p5">
            <a:extLst>
              <a:ext uri="{FF2B5EF4-FFF2-40B4-BE49-F238E27FC236}">
                <a16:creationId xmlns:a16="http://schemas.microsoft.com/office/drawing/2014/main" id="{5EF9DED9-BB3A-A4FF-E739-9EA149DC4188}"/>
              </a:ext>
            </a:extLst>
          </p:cNvPr>
          <p:cNvPicPr preferRelativeResize="0"/>
          <p:nvPr/>
        </p:nvPicPr>
        <p:blipFill rotWithShape="1">
          <a:blip r:embed="rId7">
            <a:alphaModFix/>
          </a:blip>
          <a:srcRect/>
          <a:stretch/>
        </p:blipFill>
        <p:spPr>
          <a:xfrm>
            <a:off x="7811520" y="2319124"/>
            <a:ext cx="957994" cy="886807"/>
          </a:xfrm>
          <a:prstGeom prst="rect">
            <a:avLst/>
          </a:prstGeom>
          <a:noFill/>
          <a:ln>
            <a:noFill/>
          </a:ln>
        </p:spPr>
      </p:pic>
      <p:sp>
        <p:nvSpPr>
          <p:cNvPr id="4" name="Rounded Rectangle 3">
            <a:extLst>
              <a:ext uri="{FF2B5EF4-FFF2-40B4-BE49-F238E27FC236}">
                <a16:creationId xmlns:a16="http://schemas.microsoft.com/office/drawing/2014/main" id="{E7C51818-3091-02D9-F4AD-9018F06032EB}"/>
              </a:ext>
            </a:extLst>
          </p:cNvPr>
          <p:cNvSpPr/>
          <p:nvPr/>
        </p:nvSpPr>
        <p:spPr>
          <a:xfrm>
            <a:off x="2583898" y="5589179"/>
            <a:ext cx="2011679" cy="386862"/>
          </a:xfrm>
          <a:prstGeom prst="roundRect">
            <a:avLst/>
          </a:prstGeom>
          <a:solidFill>
            <a:schemeClr val="tx1">
              <a:lumMod val="10000"/>
              <a:lumOff val="9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EMS Reports</a:t>
            </a:r>
          </a:p>
        </p:txBody>
      </p:sp>
      <p:sp>
        <p:nvSpPr>
          <p:cNvPr id="5" name="Rounded Rectangle 4">
            <a:extLst>
              <a:ext uri="{FF2B5EF4-FFF2-40B4-BE49-F238E27FC236}">
                <a16:creationId xmlns:a16="http://schemas.microsoft.com/office/drawing/2014/main" id="{CDDA55E4-189F-D6F9-67BC-D31167329487}"/>
              </a:ext>
            </a:extLst>
          </p:cNvPr>
          <p:cNvSpPr/>
          <p:nvPr/>
        </p:nvSpPr>
        <p:spPr>
          <a:xfrm>
            <a:off x="2583898" y="5023927"/>
            <a:ext cx="2011680" cy="386862"/>
          </a:xfrm>
          <a:prstGeom prst="roundRect">
            <a:avLst/>
          </a:prstGeom>
          <a:solidFill>
            <a:schemeClr val="tx1">
              <a:lumMod val="10000"/>
              <a:lumOff val="9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24/7 Line</a:t>
            </a:r>
          </a:p>
        </p:txBody>
      </p:sp>
      <p:sp>
        <p:nvSpPr>
          <p:cNvPr id="6" name="Rounded Rectangle 5">
            <a:extLst>
              <a:ext uri="{FF2B5EF4-FFF2-40B4-BE49-F238E27FC236}">
                <a16:creationId xmlns:a16="http://schemas.microsoft.com/office/drawing/2014/main" id="{2F11D69F-17D1-E2D5-1249-472E331E1FDF}"/>
              </a:ext>
            </a:extLst>
          </p:cNvPr>
          <p:cNvSpPr/>
          <p:nvPr/>
        </p:nvSpPr>
        <p:spPr>
          <a:xfrm>
            <a:off x="2583898" y="4453075"/>
            <a:ext cx="2011680" cy="386862"/>
          </a:xfrm>
          <a:prstGeom prst="roundRect">
            <a:avLst/>
          </a:prstGeom>
          <a:solidFill>
            <a:schemeClr val="tx1">
              <a:lumMod val="10000"/>
              <a:lumOff val="9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Law Enforcement</a:t>
            </a:r>
          </a:p>
        </p:txBody>
      </p:sp>
      <p:sp>
        <p:nvSpPr>
          <p:cNvPr id="13" name="Double Brace 12">
            <a:extLst>
              <a:ext uri="{FF2B5EF4-FFF2-40B4-BE49-F238E27FC236}">
                <a16:creationId xmlns:a16="http://schemas.microsoft.com/office/drawing/2014/main" id="{BB9B3823-A1D0-5297-5653-4BB30855FFB1}"/>
              </a:ext>
            </a:extLst>
          </p:cNvPr>
          <p:cNvSpPr/>
          <p:nvPr/>
        </p:nvSpPr>
        <p:spPr>
          <a:xfrm rot="5400000">
            <a:off x="1831452" y="4605759"/>
            <a:ext cx="3607343" cy="2511809"/>
          </a:xfrm>
          <a:prstGeom prst="bracePair">
            <a:avLst/>
          </a:prstGeom>
          <a:ln w="635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C65F2345-12D0-7118-BDC2-353DDCC8CA0D}"/>
              </a:ext>
            </a:extLst>
          </p:cNvPr>
          <p:cNvSpPr/>
          <p:nvPr/>
        </p:nvSpPr>
        <p:spPr>
          <a:xfrm>
            <a:off x="1906049" y="1457301"/>
            <a:ext cx="8379899" cy="569844"/>
          </a:xfrm>
          <a:prstGeom prst="roundRect">
            <a:avLst/>
          </a:prstGeom>
          <a:solidFill>
            <a:schemeClr val="tx1">
              <a:lumMod val="10000"/>
              <a:lumOff val="9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0" i="0" u="none" strike="noStrike" kern="0" cap="none" spc="0" normalizeH="0" baseline="0" noProof="0" dirty="0">
                <a:ln>
                  <a:noFill/>
                </a:ln>
                <a:solidFill>
                  <a:srgbClr val="00274C"/>
                </a:solidFill>
                <a:effectLst/>
                <a:uLnTx/>
                <a:uFillTx/>
                <a:latin typeface="Arial"/>
                <a:ea typeface="+mn-ea"/>
                <a:cs typeface="+mn-cs"/>
                <a:sym typeface="Arial"/>
              </a:rPr>
              <a:t>ROOT and ROOT+ Protocol</a:t>
            </a:r>
          </a:p>
        </p:txBody>
      </p:sp>
      <p:sp>
        <p:nvSpPr>
          <p:cNvPr id="19" name="Bent Arrow 18">
            <a:extLst>
              <a:ext uri="{FF2B5EF4-FFF2-40B4-BE49-F238E27FC236}">
                <a16:creationId xmlns:a16="http://schemas.microsoft.com/office/drawing/2014/main" id="{EDF01C6D-267A-ACAB-A617-BAF0E9A12056}"/>
              </a:ext>
            </a:extLst>
          </p:cNvPr>
          <p:cNvSpPr/>
          <p:nvPr/>
        </p:nvSpPr>
        <p:spPr>
          <a:xfrm rot="5400000" flipH="1">
            <a:off x="6747098" y="1876654"/>
            <a:ext cx="1829743" cy="6132785"/>
          </a:xfrm>
          <a:prstGeom prst="bentArrow">
            <a:avLst>
              <a:gd name="adj1" fmla="val 7917"/>
              <a:gd name="adj2" fmla="val 12875"/>
              <a:gd name="adj3" fmla="val 21804"/>
              <a:gd name="adj4" fmla="val 63238"/>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7" name="Picture 2" descr="Home of New Vision – Your Choice for Recovery and Change">
            <a:extLst>
              <a:ext uri="{FF2B5EF4-FFF2-40B4-BE49-F238E27FC236}">
                <a16:creationId xmlns:a16="http://schemas.microsoft.com/office/drawing/2014/main" id="{48A953B4-B208-DD14-8F91-3D3ADE1AC01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52541" y="358447"/>
            <a:ext cx="1433945" cy="825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55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8" grpId="0" animBg="1"/>
      <p:bldP spid="16" grpId="0" animBg="1"/>
      <p:bldP spid="35" grpId="0" animBg="1"/>
      <p:bldP spid="37" grpId="0" animBg="1"/>
      <p:bldP spid="53" grpId="0" animBg="1"/>
      <p:bldP spid="55" grpId="0"/>
      <p:bldP spid="65" grpId="0" animBg="1"/>
      <p:bldP spid="66" grpId="0"/>
      <p:bldP spid="68" grpId="0" animBg="1"/>
      <p:bldP spid="4" grpId="0" animBg="1"/>
      <p:bldP spid="5" grpId="0" animBg="1"/>
      <p:bldP spid="6" grpId="0" animBg="1"/>
      <p:bldP spid="13" grpId="0" animBg="1"/>
      <p:bldP spid="15"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6"/>
          <p:cNvSpPr txBox="1">
            <a:spLocks noGrp="1"/>
          </p:cNvSpPr>
          <p:nvPr>
            <p:ph type="title"/>
          </p:nvPr>
        </p:nvSpPr>
        <p:spPr>
          <a:xfrm>
            <a:off x="838200" y="632706"/>
            <a:ext cx="10515600" cy="386863"/>
          </a:xfrm>
          <a:prstGeom prst="rect">
            <a:avLst/>
          </a:prstGeom>
          <a:noFill/>
          <a:ln>
            <a:noFill/>
          </a:ln>
        </p:spPr>
        <p:txBody>
          <a:bodyPr spcFirstLastPara="1" wrap="square" lIns="91425" tIns="45700" rIns="91425" bIns="45700" anchor="ctr" anchorCtr="0">
            <a:normAutofit fontScale="90000"/>
          </a:bodyPr>
          <a:lstStyle/>
          <a:p>
            <a:pPr>
              <a:buSzPct val="100000"/>
            </a:pPr>
            <a:r>
              <a:rPr lang="en-US"/>
              <a:t>Methods</a:t>
            </a:r>
            <a:endParaRPr/>
          </a:p>
        </p:txBody>
      </p:sp>
      <p:pic>
        <p:nvPicPr>
          <p:cNvPr id="133" name="Google Shape;133;p6" descr="A picture containing drawing&#10;&#10;Description automatically generated"/>
          <p:cNvPicPr preferRelativeResize="0">
            <a:picLocks noGrp="1"/>
          </p:cNvPicPr>
          <p:nvPr>
            <p:ph type="body" idx="1"/>
          </p:nvPr>
        </p:nvPicPr>
        <p:blipFill rotWithShape="1">
          <a:blip r:embed="rId3">
            <a:alphaModFix/>
          </a:blip>
          <a:srcRect/>
          <a:stretch/>
        </p:blipFill>
        <p:spPr>
          <a:xfrm>
            <a:off x="9148466" y="1242307"/>
            <a:ext cx="2747356" cy="2747356"/>
          </a:xfrm>
          <a:prstGeom prst="rect">
            <a:avLst/>
          </a:prstGeom>
          <a:noFill/>
          <a:ln>
            <a:noFill/>
          </a:ln>
        </p:spPr>
      </p:pic>
      <p:sp>
        <p:nvSpPr>
          <p:cNvPr id="134" name="Google Shape;134;p6"/>
          <p:cNvSpPr txBox="1"/>
          <p:nvPr/>
        </p:nvSpPr>
        <p:spPr>
          <a:xfrm flipH="1">
            <a:off x="838200" y="1580931"/>
            <a:ext cx="8310265" cy="5693826"/>
          </a:xfrm>
          <a:prstGeom prst="rect">
            <a:avLst/>
          </a:prstGeom>
          <a:noFill/>
          <a:ln>
            <a:noFill/>
          </a:ln>
        </p:spPr>
        <p:txBody>
          <a:bodyPr spcFirstLastPara="1" wrap="square" lIns="91425" tIns="45700" rIns="91425" bIns="45700" anchor="t" anchorCtr="0">
            <a:spAutoFit/>
          </a:bodyPr>
          <a:lstStyle/>
          <a:p>
            <a:pPr marL="457189" indent="-457189">
              <a:buClr>
                <a:schemeClr val="dk1"/>
              </a:buClr>
              <a:buSzPts val="2800"/>
              <a:buFont typeface="Arial"/>
              <a:buChar char="•"/>
            </a:pPr>
            <a:r>
              <a:rPr lang="en-US" sz="2800" dirty="0">
                <a:solidFill>
                  <a:schemeClr val="dk1"/>
                </a:solidFill>
              </a:rPr>
              <a:t>Utilized RE-AIM framework to evaluate ROOT+</a:t>
            </a:r>
          </a:p>
          <a:p>
            <a:pPr marL="457189" indent="-457189">
              <a:buClr>
                <a:schemeClr val="dk1"/>
              </a:buClr>
              <a:buSzPts val="2800"/>
              <a:buFont typeface="Arial"/>
              <a:buChar char="•"/>
            </a:pPr>
            <a:r>
              <a:rPr lang="en-US" sz="2800" dirty="0">
                <a:solidFill>
                  <a:schemeClr val="dk1"/>
                </a:solidFill>
              </a:rPr>
              <a:t>Multi-Phase Mixed Methods Study</a:t>
            </a:r>
            <a:endParaRPr dirty="0"/>
          </a:p>
          <a:p>
            <a:pPr marL="457189" indent="-457189">
              <a:buClr>
                <a:schemeClr val="dk1"/>
              </a:buClr>
              <a:buSzPts val="2800"/>
              <a:buFont typeface="Arial"/>
              <a:buChar char="•"/>
            </a:pPr>
            <a:r>
              <a:rPr lang="en-US" sz="2800" dirty="0">
                <a:solidFill>
                  <a:schemeClr val="dk1"/>
                </a:solidFill>
              </a:rPr>
              <a:t>Data collection</a:t>
            </a:r>
            <a:endParaRPr dirty="0"/>
          </a:p>
          <a:p>
            <a:pPr marL="914377" lvl="1" indent="-457189">
              <a:buClr>
                <a:schemeClr val="dk1"/>
              </a:buClr>
              <a:buSzPts val="2800"/>
              <a:buFont typeface="Arial"/>
              <a:buChar char="•"/>
            </a:pPr>
            <a:r>
              <a:rPr lang="en-US" sz="2800" dirty="0">
                <a:solidFill>
                  <a:schemeClr val="dk1"/>
                </a:solidFill>
              </a:rPr>
              <a:t>Quantitative data through </a:t>
            </a:r>
            <a:r>
              <a:rPr lang="en-US" sz="2800" dirty="0" err="1">
                <a:solidFill>
                  <a:schemeClr val="dk1"/>
                </a:solidFill>
              </a:rPr>
              <a:t>REDCap</a:t>
            </a:r>
            <a:r>
              <a:rPr lang="en-US" sz="2800" dirty="0">
                <a:solidFill>
                  <a:schemeClr val="dk1"/>
                </a:solidFill>
              </a:rPr>
              <a:t>:</a:t>
            </a:r>
            <a:endParaRPr dirty="0"/>
          </a:p>
          <a:p>
            <a:pPr marL="1371566" lvl="2" indent="-457189">
              <a:buClr>
                <a:schemeClr val="dk1"/>
              </a:buClr>
              <a:buSzPts val="2800"/>
              <a:buFont typeface="Arial"/>
              <a:buChar char="•"/>
            </a:pPr>
            <a:r>
              <a:rPr lang="en-US" sz="2800" dirty="0">
                <a:solidFill>
                  <a:schemeClr val="dk1"/>
                </a:solidFill>
              </a:rPr>
              <a:t>December 1</a:t>
            </a:r>
            <a:r>
              <a:rPr lang="en-US" sz="2800" baseline="30000" dirty="0">
                <a:solidFill>
                  <a:schemeClr val="dk1"/>
                </a:solidFill>
              </a:rPr>
              <a:t>st</a:t>
            </a:r>
            <a:r>
              <a:rPr lang="en-US" sz="2800" dirty="0">
                <a:solidFill>
                  <a:schemeClr val="dk1"/>
                </a:solidFill>
              </a:rPr>
              <a:t>, 2020- December 1st, 2021</a:t>
            </a:r>
            <a:endParaRPr dirty="0"/>
          </a:p>
          <a:p>
            <a:pPr marL="914377" lvl="1" indent="-457189">
              <a:buClr>
                <a:schemeClr val="dk1"/>
              </a:buClr>
              <a:buSzPts val="2800"/>
              <a:buFont typeface="Arial"/>
              <a:buChar char="•"/>
            </a:pPr>
            <a:r>
              <a:rPr lang="en-US" sz="2800" dirty="0">
                <a:solidFill>
                  <a:schemeClr val="dk1"/>
                </a:solidFill>
              </a:rPr>
              <a:t>At 6 months (June 2021), conducted face to face interviews with stakeholders (N=16) via zoom to explore implementation processes of ROOT+ and experiences with ROOT+</a:t>
            </a:r>
          </a:p>
          <a:p>
            <a:pPr marL="914377" lvl="1" indent="-457189">
              <a:buClr>
                <a:schemeClr val="dk1"/>
              </a:buClr>
              <a:buSzPts val="2800"/>
              <a:buFont typeface="Arial"/>
              <a:buChar char="•"/>
            </a:pPr>
            <a:r>
              <a:rPr lang="en-US" sz="2800" dirty="0">
                <a:solidFill>
                  <a:schemeClr val="dk1"/>
                </a:solidFill>
              </a:rPr>
              <a:t>Rapid Analysis used for qualitative analyses</a:t>
            </a:r>
            <a:endParaRPr dirty="0"/>
          </a:p>
          <a:p>
            <a:pPr>
              <a:buSzPts val="2800"/>
            </a:pPr>
            <a:br>
              <a:rPr lang="en-US" sz="2800" dirty="0">
                <a:solidFill>
                  <a:schemeClr val="dk1"/>
                </a:solidFill>
              </a:rPr>
            </a:br>
            <a:endParaRPr sz="2800" dirty="0">
              <a:solidFill>
                <a:schemeClr val="dk1"/>
              </a:solidFill>
            </a:endParaRPr>
          </a:p>
          <a:p>
            <a:pPr>
              <a:buSzPts val="2800"/>
            </a:pPr>
            <a:endParaRPr sz="2800" dirty="0">
              <a:solidFill>
                <a:schemeClr val="dk1"/>
              </a:solidFill>
            </a:endParaRPr>
          </a:p>
        </p:txBody>
      </p:sp>
      <p:pic>
        <p:nvPicPr>
          <p:cNvPr id="2" name="Picture 2" descr="Home of New Vision – Your Choice for Recovery and Change">
            <a:extLst>
              <a:ext uri="{FF2B5EF4-FFF2-40B4-BE49-F238E27FC236}">
                <a16:creationId xmlns:a16="http://schemas.microsoft.com/office/drawing/2014/main" id="{1D4AE4EF-BE91-EE0D-B1D9-195EDFD58D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0164" y="413216"/>
            <a:ext cx="1433945" cy="8258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63" name="Google Shape;163;g156410c5562_0_544"/>
          <p:cNvSpPr/>
          <p:nvPr/>
        </p:nvSpPr>
        <p:spPr>
          <a:xfrm>
            <a:off x="1825057" y="1842271"/>
            <a:ext cx="2179471" cy="1518206"/>
          </a:xfrm>
          <a:prstGeom prst="flowChartAlternateProcess">
            <a:avLst/>
          </a:prstGeom>
          <a:solidFill>
            <a:srgbClr val="FFE599"/>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algn="ctr"/>
            <a:r>
              <a:rPr lang="en-US" sz="2800" dirty="0">
                <a:solidFill>
                  <a:schemeClr val="tx1"/>
                </a:solidFill>
              </a:rPr>
              <a:t>8.4% </a:t>
            </a:r>
            <a:endParaRPr sz="2800" dirty="0">
              <a:solidFill>
                <a:schemeClr val="tx1"/>
              </a:solidFill>
            </a:endParaRPr>
          </a:p>
          <a:p>
            <a:pPr algn="ctr"/>
            <a:r>
              <a:rPr lang="en-US" sz="2800" dirty="0">
                <a:solidFill>
                  <a:schemeClr val="tx1"/>
                </a:solidFill>
              </a:rPr>
              <a:t>(19/227) </a:t>
            </a:r>
            <a:endParaRPr sz="2800" dirty="0">
              <a:solidFill>
                <a:schemeClr val="tx1"/>
              </a:solidFill>
            </a:endParaRPr>
          </a:p>
          <a:p>
            <a:pPr algn="ctr">
              <a:buSzPts val="2200"/>
            </a:pPr>
            <a:r>
              <a:rPr lang="en-US" sz="2800" dirty="0">
                <a:solidFill>
                  <a:schemeClr val="tx1"/>
                </a:solidFill>
              </a:rPr>
              <a:t>Family</a:t>
            </a:r>
            <a:endParaRPr sz="2800" dirty="0">
              <a:solidFill>
                <a:schemeClr val="tx1"/>
              </a:solidFill>
            </a:endParaRPr>
          </a:p>
        </p:txBody>
      </p:sp>
      <p:sp>
        <p:nvSpPr>
          <p:cNvPr id="4" name="TextBox 3">
            <a:extLst>
              <a:ext uri="{FF2B5EF4-FFF2-40B4-BE49-F238E27FC236}">
                <a16:creationId xmlns:a16="http://schemas.microsoft.com/office/drawing/2014/main" id="{DDB1BBC4-658E-8E18-BE6D-5EDA89EB6700}"/>
              </a:ext>
            </a:extLst>
          </p:cNvPr>
          <p:cNvSpPr txBox="1"/>
          <p:nvPr/>
        </p:nvSpPr>
        <p:spPr>
          <a:xfrm>
            <a:off x="470659" y="394087"/>
            <a:ext cx="6520041" cy="954107"/>
          </a:xfrm>
          <a:prstGeom prst="rect">
            <a:avLst/>
          </a:prstGeom>
          <a:noFill/>
        </p:spPr>
        <p:txBody>
          <a:bodyPr wrap="square" rtlCol="0">
            <a:spAutoFit/>
          </a:bodyPr>
          <a:lstStyle/>
          <a:p>
            <a:r>
              <a:rPr lang="en-US" sz="2800" b="1" dirty="0">
                <a:solidFill>
                  <a:schemeClr val="tx1">
                    <a:lumMod val="90000"/>
                    <a:lumOff val="10000"/>
                  </a:schemeClr>
                </a:solidFill>
              </a:rPr>
              <a:t>Reach – Who participated? And Not?</a:t>
            </a:r>
          </a:p>
          <a:p>
            <a:r>
              <a:rPr lang="en-US" sz="2800" b="1" dirty="0">
                <a:solidFill>
                  <a:schemeClr val="tx1">
                    <a:lumMod val="90000"/>
                    <a:lumOff val="10000"/>
                  </a:schemeClr>
                </a:solidFill>
              </a:rPr>
              <a:t>December 1, 2020-December 1, 2021</a:t>
            </a:r>
          </a:p>
        </p:txBody>
      </p:sp>
      <p:sp>
        <p:nvSpPr>
          <p:cNvPr id="16" name="TextBox 15">
            <a:extLst>
              <a:ext uri="{FF2B5EF4-FFF2-40B4-BE49-F238E27FC236}">
                <a16:creationId xmlns:a16="http://schemas.microsoft.com/office/drawing/2014/main" id="{4E878013-CA16-F843-CC6D-9148E630AACA}"/>
              </a:ext>
            </a:extLst>
          </p:cNvPr>
          <p:cNvSpPr txBox="1"/>
          <p:nvPr/>
        </p:nvSpPr>
        <p:spPr>
          <a:xfrm>
            <a:off x="4201818" y="2175752"/>
            <a:ext cx="444521" cy="769441"/>
          </a:xfrm>
          <a:prstGeom prst="rect">
            <a:avLst/>
          </a:prstGeom>
          <a:noFill/>
        </p:spPr>
        <p:txBody>
          <a:bodyPr wrap="square" rtlCol="0">
            <a:spAutoFit/>
          </a:bodyPr>
          <a:lstStyle/>
          <a:p>
            <a:r>
              <a:rPr lang="en-US" sz="4400" dirty="0">
                <a:solidFill>
                  <a:schemeClr val="tx1"/>
                </a:solidFill>
              </a:rPr>
              <a:t>+</a:t>
            </a:r>
          </a:p>
        </p:txBody>
      </p:sp>
      <p:sp>
        <p:nvSpPr>
          <p:cNvPr id="162" name="Google Shape;162;g156410c5562_0_544"/>
          <p:cNvSpPr/>
          <p:nvPr/>
        </p:nvSpPr>
        <p:spPr>
          <a:xfrm>
            <a:off x="4843629" y="1828800"/>
            <a:ext cx="2179471" cy="1518206"/>
          </a:xfrm>
          <a:prstGeom prst="flowChartAlternateProcess">
            <a:avLst/>
          </a:prstGeom>
          <a:solidFill>
            <a:srgbClr val="FFE599"/>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algn="ctr"/>
            <a:r>
              <a:rPr lang="en-US" sz="2800" dirty="0">
                <a:solidFill>
                  <a:schemeClr val="tx1"/>
                </a:solidFill>
              </a:rPr>
              <a:t>49.4% (112/227)  </a:t>
            </a:r>
          </a:p>
          <a:p>
            <a:pPr algn="ctr"/>
            <a:r>
              <a:rPr lang="en-US" sz="2800" dirty="0">
                <a:solidFill>
                  <a:schemeClr val="tx1"/>
                </a:solidFill>
              </a:rPr>
              <a:t>Survivors</a:t>
            </a:r>
            <a:endParaRPr sz="2800" dirty="0">
              <a:solidFill>
                <a:schemeClr val="tx1"/>
              </a:solidFill>
            </a:endParaRPr>
          </a:p>
        </p:txBody>
      </p:sp>
      <p:sp>
        <p:nvSpPr>
          <p:cNvPr id="151" name="Google Shape;151;g156410c5562_0_544"/>
          <p:cNvSpPr/>
          <p:nvPr/>
        </p:nvSpPr>
        <p:spPr>
          <a:xfrm>
            <a:off x="9308744" y="4519688"/>
            <a:ext cx="2179471" cy="1518206"/>
          </a:xfrm>
          <a:prstGeom prst="flowChartAlternateProcess">
            <a:avLst/>
          </a:prstGeom>
          <a:solidFill>
            <a:srgbClr val="FFE599"/>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algn="ctr">
              <a:buSzPts val="2600"/>
            </a:pPr>
            <a:r>
              <a:rPr lang="en-US" sz="2800" dirty="0">
                <a:solidFill>
                  <a:schemeClr val="tx1"/>
                </a:solidFill>
              </a:rPr>
              <a:t>42.3%</a:t>
            </a:r>
            <a:endParaRPr sz="2800" dirty="0">
              <a:solidFill>
                <a:schemeClr val="tx1"/>
              </a:solidFill>
            </a:endParaRPr>
          </a:p>
          <a:p>
            <a:pPr algn="ctr">
              <a:buSzPts val="2600"/>
            </a:pPr>
            <a:r>
              <a:rPr lang="en-US" sz="2800" dirty="0">
                <a:solidFill>
                  <a:schemeClr val="tx1"/>
                </a:solidFill>
              </a:rPr>
              <a:t>(96/227) Unengaged</a:t>
            </a:r>
            <a:endParaRPr sz="2800" dirty="0">
              <a:solidFill>
                <a:schemeClr val="tx1"/>
              </a:solidFill>
            </a:endParaRPr>
          </a:p>
        </p:txBody>
      </p:sp>
      <p:sp>
        <p:nvSpPr>
          <p:cNvPr id="149" name="Google Shape;149;g156410c5562_0_544"/>
          <p:cNvSpPr/>
          <p:nvPr/>
        </p:nvSpPr>
        <p:spPr>
          <a:xfrm>
            <a:off x="9308744" y="2415141"/>
            <a:ext cx="2179471" cy="1518206"/>
          </a:xfrm>
          <a:prstGeom prst="flowChartAlternateProcess">
            <a:avLst/>
          </a:prstGeom>
          <a:solidFill>
            <a:srgbClr val="FFE599"/>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algn="ctr">
              <a:buSzPts val="2600"/>
            </a:pPr>
            <a:r>
              <a:rPr lang="en-US" sz="2800" dirty="0">
                <a:solidFill>
                  <a:schemeClr val="tx1"/>
                </a:solidFill>
              </a:rPr>
              <a:t>57.7% (131/227) Engaged</a:t>
            </a:r>
            <a:endParaRPr sz="2800" dirty="0">
              <a:solidFill>
                <a:schemeClr val="tx1"/>
              </a:solidFill>
            </a:endParaRPr>
          </a:p>
        </p:txBody>
      </p:sp>
      <p:sp>
        <p:nvSpPr>
          <p:cNvPr id="150" name="Google Shape;150;g156410c5562_0_544"/>
          <p:cNvSpPr/>
          <p:nvPr/>
        </p:nvSpPr>
        <p:spPr>
          <a:xfrm>
            <a:off x="5753505" y="3933347"/>
            <a:ext cx="2179471" cy="1518206"/>
          </a:xfrm>
          <a:prstGeom prst="flowChartAlternateProcess">
            <a:avLst/>
          </a:prstGeom>
          <a:solidFill>
            <a:srgbClr val="FFE599"/>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algn="ctr">
              <a:buSzPts val="2600"/>
            </a:pPr>
            <a:r>
              <a:rPr lang="en-US" sz="2800" dirty="0">
                <a:solidFill>
                  <a:schemeClr val="tx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227 unique survivors </a:t>
            </a:r>
            <a:endParaRPr sz="2800" dirty="0">
              <a:solidFill>
                <a:schemeClr val="tx1"/>
              </a:solidFill>
            </a:endParaRPr>
          </a:p>
        </p:txBody>
      </p:sp>
      <p:sp>
        <p:nvSpPr>
          <p:cNvPr id="148" name="Google Shape;148;g156410c5562_0_544"/>
          <p:cNvSpPr/>
          <p:nvPr/>
        </p:nvSpPr>
        <p:spPr>
          <a:xfrm>
            <a:off x="3112082" y="3933347"/>
            <a:ext cx="2179471" cy="1518206"/>
          </a:xfrm>
          <a:prstGeom prst="flowChartAlternateProcess">
            <a:avLst/>
          </a:prstGeom>
          <a:solidFill>
            <a:srgbClr val="FFE599"/>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algn="ctr">
              <a:buSzPts val="2600"/>
            </a:pPr>
            <a:endParaRPr sz="1800" dirty="0">
              <a:solidFill>
                <a:schemeClr val="tx1"/>
              </a:solidFill>
            </a:endParaRPr>
          </a:p>
        </p:txBody>
      </p:sp>
      <p:sp>
        <p:nvSpPr>
          <p:cNvPr id="147" name="Google Shape;147;g156410c5562_0_544"/>
          <p:cNvSpPr/>
          <p:nvPr/>
        </p:nvSpPr>
        <p:spPr>
          <a:xfrm>
            <a:off x="470659" y="3933347"/>
            <a:ext cx="2179471" cy="1518206"/>
          </a:xfrm>
          <a:prstGeom prst="flowChartAlternateProcess">
            <a:avLst/>
          </a:prstGeom>
          <a:solidFill>
            <a:srgbClr val="FFE599"/>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algn="ctr">
              <a:buSzPts val="2600"/>
            </a:pPr>
            <a:r>
              <a:rPr lang="en-US" sz="2800" dirty="0">
                <a:solidFill>
                  <a:schemeClr val="tx1"/>
                </a:solidFill>
              </a:rPr>
              <a:t>299 probable overdoses</a:t>
            </a:r>
            <a:endParaRPr sz="2800" dirty="0">
              <a:solidFill>
                <a:schemeClr val="tx1"/>
              </a:solidFill>
            </a:endParaRPr>
          </a:p>
        </p:txBody>
      </p:sp>
      <p:cxnSp>
        <p:nvCxnSpPr>
          <p:cNvPr id="8" name="Straight Arrow Connector 7">
            <a:extLst>
              <a:ext uri="{FF2B5EF4-FFF2-40B4-BE49-F238E27FC236}">
                <a16:creationId xmlns:a16="http://schemas.microsoft.com/office/drawing/2014/main" id="{E73A9359-3506-33E9-B063-0B2684A86878}"/>
              </a:ext>
            </a:extLst>
          </p:cNvPr>
          <p:cNvCxnSpPr>
            <a:cxnSpLocks/>
            <a:stCxn id="147" idx="3"/>
            <a:endCxn id="148" idx="1"/>
          </p:cNvCxnSpPr>
          <p:nvPr/>
        </p:nvCxnSpPr>
        <p:spPr>
          <a:xfrm>
            <a:off x="2650130" y="4692450"/>
            <a:ext cx="461952"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86FDAAE-5497-5CCB-17C2-A07F3B5F55B4}"/>
              </a:ext>
            </a:extLst>
          </p:cNvPr>
          <p:cNvCxnSpPr>
            <a:cxnSpLocks/>
            <a:stCxn id="148" idx="3"/>
            <a:endCxn id="150" idx="1"/>
          </p:cNvCxnSpPr>
          <p:nvPr/>
        </p:nvCxnSpPr>
        <p:spPr>
          <a:xfrm>
            <a:off x="5291553" y="4692450"/>
            <a:ext cx="461952"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ED2FBAB-7927-C014-E875-E30AD4DB9F8A}"/>
              </a:ext>
            </a:extLst>
          </p:cNvPr>
          <p:cNvCxnSpPr>
            <a:cxnSpLocks/>
            <a:stCxn id="150" idx="3"/>
            <a:endCxn id="151" idx="1"/>
          </p:cNvCxnSpPr>
          <p:nvPr/>
        </p:nvCxnSpPr>
        <p:spPr>
          <a:xfrm>
            <a:off x="7932976" y="4692450"/>
            <a:ext cx="1375768" cy="586341"/>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BD009C6-C28C-117E-B0FD-89D927C02AC5}"/>
              </a:ext>
            </a:extLst>
          </p:cNvPr>
          <p:cNvCxnSpPr>
            <a:cxnSpLocks/>
            <a:stCxn id="150" idx="3"/>
            <a:endCxn id="149" idx="1"/>
          </p:cNvCxnSpPr>
          <p:nvPr/>
        </p:nvCxnSpPr>
        <p:spPr>
          <a:xfrm flipV="1">
            <a:off x="7932976" y="3174244"/>
            <a:ext cx="1375768" cy="1518206"/>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556574C-56AA-42F0-F1B0-C4E2894AFC1C}"/>
              </a:ext>
            </a:extLst>
          </p:cNvPr>
          <p:cNvCxnSpPr>
            <a:cxnSpLocks/>
            <a:stCxn id="149" idx="1"/>
            <a:endCxn id="162" idx="3"/>
          </p:cNvCxnSpPr>
          <p:nvPr/>
        </p:nvCxnSpPr>
        <p:spPr>
          <a:xfrm flipH="1" flipV="1">
            <a:off x="7023100" y="2587903"/>
            <a:ext cx="2285644" cy="586341"/>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05D5EFA-4EF4-7662-977F-8C16B8E5FBCD}"/>
              </a:ext>
            </a:extLst>
          </p:cNvPr>
          <p:cNvSpPr txBox="1"/>
          <p:nvPr/>
        </p:nvSpPr>
        <p:spPr>
          <a:xfrm>
            <a:off x="3095035" y="4066558"/>
            <a:ext cx="2196518"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Pts val="2600"/>
              <a:buFont typeface="Arial"/>
              <a:buNone/>
              <a:tabLst/>
              <a:defRPr/>
            </a:pPr>
            <a:r>
              <a:rPr kumimoji="0" lang="en-US" sz="2600" b="0" i="0" u="none" strike="noStrike" kern="0" cap="none" spc="0" normalizeH="0" baseline="0" noProof="0" dirty="0">
                <a:ln>
                  <a:noFill/>
                </a:ln>
                <a:solidFill>
                  <a:srgbClr val="00274C"/>
                </a:solidFill>
                <a:effectLst/>
                <a:uLnTx/>
                <a:uFillTx/>
                <a:latin typeface="Arial"/>
                <a:cs typeface="Arial"/>
                <a:sym typeface="Arial"/>
              </a:rPr>
              <a:t>264 referrals received</a:t>
            </a:r>
          </a:p>
          <a:p>
            <a:pPr marL="0" marR="0" lvl="0" indent="0" algn="ctr" defTabSz="914400" rtl="0" eaLnBrk="1" fontAlgn="auto" latinLnBrk="0" hangingPunct="1">
              <a:lnSpc>
                <a:spcPct val="100000"/>
              </a:lnSpc>
              <a:spcBef>
                <a:spcPts val="0"/>
              </a:spcBef>
              <a:spcAft>
                <a:spcPts val="0"/>
              </a:spcAft>
              <a:buClr>
                <a:srgbClr val="000000"/>
              </a:buClr>
              <a:buSzPts val="2600"/>
              <a:buFont typeface="Arial"/>
              <a:buNone/>
              <a:tabLst/>
              <a:defRPr/>
            </a:pPr>
            <a:r>
              <a:rPr kumimoji="0" lang="en-US" sz="1800" b="0" i="0" u="none" strike="noStrike" kern="0" cap="none" spc="0" normalizeH="0" baseline="0" noProof="0" dirty="0">
                <a:ln>
                  <a:noFill/>
                </a:ln>
                <a:solidFill>
                  <a:srgbClr val="00274C"/>
                </a:solidFill>
                <a:effectLst/>
                <a:uLnTx/>
                <a:uFillTx/>
                <a:latin typeface="Arial"/>
                <a:cs typeface="Arial"/>
                <a:sym typeface="Arial"/>
              </a:rPr>
              <a:t>(39 repeat ODs)</a:t>
            </a:r>
          </a:p>
          <a:p>
            <a:endParaRPr lang="en-US" dirty="0"/>
          </a:p>
        </p:txBody>
      </p:sp>
      <p:pic>
        <p:nvPicPr>
          <p:cNvPr id="2" name="Picture 2" descr="Home of New Vision – Your Choice for Recovery and Change">
            <a:extLst>
              <a:ext uri="{FF2B5EF4-FFF2-40B4-BE49-F238E27FC236}">
                <a16:creationId xmlns:a16="http://schemas.microsoft.com/office/drawing/2014/main" id="{6BA33CE6-D1EC-948E-288F-9D5E8082EF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5922" y="243855"/>
            <a:ext cx="1433945" cy="825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251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2;g156410c5562_0_544">
            <a:extLst>
              <a:ext uri="{FF2B5EF4-FFF2-40B4-BE49-F238E27FC236}">
                <a16:creationId xmlns:a16="http://schemas.microsoft.com/office/drawing/2014/main" id="{B14A6DA9-CE01-518B-8B55-962703F197E4}"/>
              </a:ext>
            </a:extLst>
          </p:cNvPr>
          <p:cNvSpPr/>
          <p:nvPr/>
        </p:nvSpPr>
        <p:spPr>
          <a:xfrm>
            <a:off x="8790037" y="5061062"/>
            <a:ext cx="3197941" cy="866201"/>
          </a:xfrm>
          <a:prstGeom prst="flowChartAlternateProcess">
            <a:avLst/>
          </a:prstGeom>
          <a:solidFill>
            <a:schemeClr val="accent5">
              <a:lumMod val="20000"/>
              <a:lumOff val="8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buSzPts val="2200"/>
            </a:pPr>
            <a:r>
              <a:rPr lang="en-US" sz="1800" b="1" dirty="0"/>
              <a:t>Phone</a:t>
            </a:r>
            <a:endParaRPr sz="1800" b="1" dirty="0"/>
          </a:p>
          <a:p>
            <a:pPr algn="ctr">
              <a:buSzPts val="2200"/>
            </a:pPr>
            <a:r>
              <a:rPr lang="en-US" sz="1600" dirty="0"/>
              <a:t>no answer, invalid #</a:t>
            </a:r>
            <a:endParaRPr sz="1600" dirty="0"/>
          </a:p>
        </p:txBody>
      </p:sp>
      <p:sp>
        <p:nvSpPr>
          <p:cNvPr id="4" name="Google Shape;153;g156410c5562_0_544">
            <a:extLst>
              <a:ext uri="{FF2B5EF4-FFF2-40B4-BE49-F238E27FC236}">
                <a16:creationId xmlns:a16="http://schemas.microsoft.com/office/drawing/2014/main" id="{ACC727D9-7BE8-D058-A557-95482B5E5C7D}"/>
              </a:ext>
            </a:extLst>
          </p:cNvPr>
          <p:cNvSpPr/>
          <p:nvPr/>
        </p:nvSpPr>
        <p:spPr>
          <a:xfrm>
            <a:off x="8790037" y="2091005"/>
            <a:ext cx="3197942" cy="866201"/>
          </a:xfrm>
          <a:prstGeom prst="flowChartAlternateProcess">
            <a:avLst/>
          </a:prstGeom>
          <a:solidFill>
            <a:schemeClr val="accent5">
              <a:lumMod val="20000"/>
              <a:lumOff val="8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buSzPts val="1700"/>
            </a:pPr>
            <a:r>
              <a:rPr lang="en-US" sz="1800" b="1" dirty="0"/>
              <a:t>Client</a:t>
            </a:r>
            <a:r>
              <a:rPr lang="en-US" sz="1800" dirty="0"/>
              <a:t> </a:t>
            </a:r>
            <a:endParaRPr sz="1800" dirty="0"/>
          </a:p>
          <a:p>
            <a:pPr algn="ctr">
              <a:buSzPts val="1500"/>
            </a:pPr>
            <a:r>
              <a:rPr lang="en-US" sz="1600" dirty="0"/>
              <a:t>deceased, incarcerated, not interested, claimed no OD</a:t>
            </a:r>
            <a:endParaRPr sz="1600" dirty="0"/>
          </a:p>
        </p:txBody>
      </p:sp>
      <p:sp>
        <p:nvSpPr>
          <p:cNvPr id="5" name="Google Shape;154;g156410c5562_0_544">
            <a:extLst>
              <a:ext uri="{FF2B5EF4-FFF2-40B4-BE49-F238E27FC236}">
                <a16:creationId xmlns:a16="http://schemas.microsoft.com/office/drawing/2014/main" id="{59164E8A-291A-6492-9BB5-AA71936F6839}"/>
              </a:ext>
            </a:extLst>
          </p:cNvPr>
          <p:cNvSpPr/>
          <p:nvPr/>
        </p:nvSpPr>
        <p:spPr>
          <a:xfrm>
            <a:off x="8790037" y="4071043"/>
            <a:ext cx="3197941" cy="866201"/>
          </a:xfrm>
          <a:prstGeom prst="flowChartAlternateProcess">
            <a:avLst/>
          </a:prstGeom>
          <a:solidFill>
            <a:schemeClr val="accent5">
              <a:lumMod val="20000"/>
              <a:lumOff val="8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buSzPts val="2000"/>
            </a:pPr>
            <a:r>
              <a:rPr lang="en-US" sz="1800" b="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Address</a:t>
            </a:r>
            <a:endParaRPr sz="1800" b="1" dirty="0"/>
          </a:p>
          <a:p>
            <a:pPr algn="ctr">
              <a:buSzPts val="2000"/>
            </a:pPr>
            <a:r>
              <a:rPr lang="en-US" sz="1600" dirty="0"/>
              <a:t>Wrong, unknown </a:t>
            </a:r>
            <a:endParaRPr sz="1600" dirty="0"/>
          </a:p>
        </p:txBody>
      </p:sp>
      <p:sp>
        <p:nvSpPr>
          <p:cNvPr id="6" name="Google Shape;159;g156410c5562_0_544">
            <a:extLst>
              <a:ext uri="{FF2B5EF4-FFF2-40B4-BE49-F238E27FC236}">
                <a16:creationId xmlns:a16="http://schemas.microsoft.com/office/drawing/2014/main" id="{620DFFE5-BFC4-A9BE-0565-B1AE21A5FCEA}"/>
              </a:ext>
            </a:extLst>
          </p:cNvPr>
          <p:cNvSpPr/>
          <p:nvPr/>
        </p:nvSpPr>
        <p:spPr>
          <a:xfrm>
            <a:off x="8790037" y="1100986"/>
            <a:ext cx="3197942" cy="866201"/>
          </a:xfrm>
          <a:prstGeom prst="flowChartAlternateProcess">
            <a:avLst/>
          </a:prstGeom>
          <a:solidFill>
            <a:schemeClr val="accent5">
              <a:lumMod val="20000"/>
              <a:lumOff val="8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buSzPts val="1600"/>
            </a:pPr>
            <a:r>
              <a:rPr lang="en-US" sz="1800" b="1" dirty="0"/>
              <a:t>Community</a:t>
            </a:r>
            <a:endParaRPr sz="1800" b="1" dirty="0"/>
          </a:p>
          <a:p>
            <a:pPr algn="ctr">
              <a:buSzPts val="1600"/>
            </a:pPr>
            <a:r>
              <a:rPr lang="en-US" sz="1600" dirty="0"/>
              <a:t>OD business or public location, checked out from motel</a:t>
            </a:r>
            <a:endParaRPr sz="1600" dirty="0"/>
          </a:p>
        </p:txBody>
      </p:sp>
      <p:sp>
        <p:nvSpPr>
          <p:cNvPr id="7" name="Google Shape;160;g156410c5562_0_544">
            <a:extLst>
              <a:ext uri="{FF2B5EF4-FFF2-40B4-BE49-F238E27FC236}">
                <a16:creationId xmlns:a16="http://schemas.microsoft.com/office/drawing/2014/main" id="{6098AD53-8C35-4877-E5B9-0A1082FB7681}"/>
              </a:ext>
            </a:extLst>
          </p:cNvPr>
          <p:cNvSpPr/>
          <p:nvPr/>
        </p:nvSpPr>
        <p:spPr>
          <a:xfrm>
            <a:off x="8790038" y="3081024"/>
            <a:ext cx="3197941" cy="866201"/>
          </a:xfrm>
          <a:prstGeom prst="flowChartAlternateProcess">
            <a:avLst/>
          </a:prstGeom>
          <a:solidFill>
            <a:schemeClr val="accent5">
              <a:lumMod val="20000"/>
              <a:lumOff val="8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buSzPts val="1800"/>
            </a:pPr>
            <a:r>
              <a:rPr lang="en-US" sz="1800" b="1" dirty="0"/>
              <a:t>Hospital</a:t>
            </a:r>
            <a:endParaRPr sz="1800" b="1" dirty="0"/>
          </a:p>
          <a:p>
            <a:pPr algn="ctr">
              <a:buSzPts val="1600"/>
            </a:pPr>
            <a:r>
              <a:rPr lang="en-US" sz="1600" dirty="0"/>
              <a:t>unresponsive, d/c, no show, ED refused </a:t>
            </a:r>
            <a:endParaRPr sz="1600" dirty="0"/>
          </a:p>
        </p:txBody>
      </p:sp>
      <p:graphicFrame>
        <p:nvGraphicFramePr>
          <p:cNvPr id="9" name="Chart 8">
            <a:extLst>
              <a:ext uri="{FF2B5EF4-FFF2-40B4-BE49-F238E27FC236}">
                <a16:creationId xmlns:a16="http://schemas.microsoft.com/office/drawing/2014/main" id="{30F9256B-086A-E2E0-7E25-EF99DAA716B4}"/>
              </a:ext>
            </a:extLst>
          </p:cNvPr>
          <p:cNvGraphicFramePr>
            <a:graphicFrameLocks/>
          </p:cNvGraphicFramePr>
          <p:nvPr>
            <p:extLst>
              <p:ext uri="{D42A27DB-BD31-4B8C-83A1-F6EECF244321}">
                <p14:modId xmlns:p14="http://schemas.microsoft.com/office/powerpoint/2010/main" val="696357766"/>
              </p:ext>
            </p:extLst>
          </p:nvPr>
        </p:nvGraphicFramePr>
        <p:xfrm>
          <a:off x="204021" y="384313"/>
          <a:ext cx="8586016" cy="6374296"/>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2" descr="Home of New Vision – Your Choice for Recovery and Change">
            <a:extLst>
              <a:ext uri="{FF2B5EF4-FFF2-40B4-BE49-F238E27FC236}">
                <a16:creationId xmlns:a16="http://schemas.microsoft.com/office/drawing/2014/main" id="{66E149EF-6D97-5F31-19F6-E42EB03C63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1055" y="269640"/>
            <a:ext cx="1433945" cy="825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691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B0C07DD-AAE9-CADC-7655-9A341F47BCC4}"/>
              </a:ext>
            </a:extLst>
          </p:cNvPr>
          <p:cNvGraphicFramePr>
            <a:graphicFrameLocks noGrp="1"/>
          </p:cNvGraphicFramePr>
          <p:nvPr>
            <p:extLst>
              <p:ext uri="{D42A27DB-BD31-4B8C-83A1-F6EECF244321}">
                <p14:modId xmlns:p14="http://schemas.microsoft.com/office/powerpoint/2010/main" val="2265266445"/>
              </p:ext>
            </p:extLst>
          </p:nvPr>
        </p:nvGraphicFramePr>
        <p:xfrm>
          <a:off x="2045110" y="4528051"/>
          <a:ext cx="8101780" cy="2114515"/>
        </p:xfrm>
        <a:graphic>
          <a:graphicData uri="http://schemas.openxmlformats.org/drawingml/2006/table">
            <a:tbl>
              <a:tblPr firstRow="1" bandRow="1">
                <a:tableStyleId>{17292A2E-F333-43FB-9621-5CBBE7FDCDCB}</a:tableStyleId>
              </a:tblPr>
              <a:tblGrid>
                <a:gridCol w="4825511">
                  <a:extLst>
                    <a:ext uri="{9D8B030D-6E8A-4147-A177-3AD203B41FA5}">
                      <a16:colId xmlns:a16="http://schemas.microsoft.com/office/drawing/2014/main" val="435318275"/>
                    </a:ext>
                  </a:extLst>
                </a:gridCol>
                <a:gridCol w="1625436">
                  <a:extLst>
                    <a:ext uri="{9D8B030D-6E8A-4147-A177-3AD203B41FA5}">
                      <a16:colId xmlns:a16="http://schemas.microsoft.com/office/drawing/2014/main" val="3592022227"/>
                    </a:ext>
                  </a:extLst>
                </a:gridCol>
                <a:gridCol w="1650833">
                  <a:extLst>
                    <a:ext uri="{9D8B030D-6E8A-4147-A177-3AD203B41FA5}">
                      <a16:colId xmlns:a16="http://schemas.microsoft.com/office/drawing/2014/main" val="1826740922"/>
                    </a:ext>
                  </a:extLst>
                </a:gridCol>
              </a:tblGrid>
              <a:tr h="392561">
                <a:tc>
                  <a:txBody>
                    <a:bodyPr/>
                    <a:lstStyle/>
                    <a:p>
                      <a:pPr marL="0" marR="0" lvl="0" indent="0" algn="l" rtl="0">
                        <a:lnSpc>
                          <a:spcPct val="100000"/>
                        </a:lnSpc>
                        <a:spcBef>
                          <a:spcPts val="0"/>
                        </a:spcBef>
                        <a:spcAft>
                          <a:spcPts val="0"/>
                        </a:spcAft>
                        <a:buNone/>
                      </a:pPr>
                      <a:r>
                        <a:rPr lang="en-US" sz="2000" u="none" strike="noStrike" cap="none" dirty="0"/>
                        <a:t> </a:t>
                      </a:r>
                      <a:endParaRPr sz="2000" b="0" i="0" u="none" strike="noStrike" cap="none" dirty="0">
                        <a:solidFill>
                          <a:srgbClr val="000000"/>
                        </a:solidFill>
                        <a:latin typeface="Helvetica Neue"/>
                        <a:ea typeface="Helvetica Neue"/>
                        <a:cs typeface="Helvetica Neue"/>
                        <a:sym typeface="Helvetica Neue"/>
                      </a:endParaRPr>
                    </a:p>
                  </a:txBody>
                  <a:tcPr marL="8125" marR="8125" marT="8125" marB="0" anchor="b"/>
                </a:tc>
                <a:tc>
                  <a:txBody>
                    <a:bodyPr/>
                    <a:lstStyle/>
                    <a:p>
                      <a:pPr marL="0" marR="0" lvl="0" indent="0" algn="ctr" rtl="0">
                        <a:lnSpc>
                          <a:spcPct val="100000"/>
                        </a:lnSpc>
                        <a:spcBef>
                          <a:spcPts val="0"/>
                        </a:spcBef>
                        <a:spcAft>
                          <a:spcPts val="0"/>
                        </a:spcAft>
                        <a:buNone/>
                      </a:pPr>
                      <a:r>
                        <a:rPr lang="en-US" sz="2000" b="1" u="none" strike="noStrike" cap="none" dirty="0"/>
                        <a:t>Median</a:t>
                      </a:r>
                      <a:endParaRPr sz="2000" b="1" i="0" u="none" strike="noStrike" cap="none" dirty="0">
                        <a:solidFill>
                          <a:srgbClr val="000000"/>
                        </a:solidFill>
                        <a:latin typeface="Calibri"/>
                        <a:ea typeface="Calibri"/>
                        <a:cs typeface="Calibri"/>
                        <a:sym typeface="Calibri"/>
                      </a:endParaRPr>
                    </a:p>
                  </a:txBody>
                  <a:tcPr marL="8125" marR="8125" marT="8125" marB="0" anchor="b"/>
                </a:tc>
                <a:tc>
                  <a:txBody>
                    <a:bodyPr/>
                    <a:lstStyle/>
                    <a:p>
                      <a:pPr marL="0" marR="0" lvl="0" indent="0" algn="ctr" rtl="0">
                        <a:lnSpc>
                          <a:spcPct val="100000"/>
                        </a:lnSpc>
                        <a:spcBef>
                          <a:spcPts val="0"/>
                        </a:spcBef>
                        <a:spcAft>
                          <a:spcPts val="0"/>
                        </a:spcAft>
                        <a:buNone/>
                      </a:pPr>
                      <a:r>
                        <a:rPr lang="en-US" sz="2000" b="1" u="none" strike="noStrike" cap="none" dirty="0"/>
                        <a:t>Range</a:t>
                      </a:r>
                      <a:endParaRPr sz="2000" b="1" i="0" u="none" strike="noStrike" cap="none" dirty="0">
                        <a:solidFill>
                          <a:srgbClr val="000000"/>
                        </a:solidFill>
                        <a:latin typeface="Calibri"/>
                        <a:ea typeface="Calibri"/>
                        <a:cs typeface="Calibri"/>
                        <a:sym typeface="Calibri"/>
                      </a:endParaRPr>
                    </a:p>
                  </a:txBody>
                  <a:tcPr marL="8125" marR="8125" marT="8125" marB="0" anchor="b"/>
                </a:tc>
                <a:extLst>
                  <a:ext uri="{0D108BD9-81ED-4DB2-BD59-A6C34878D82A}">
                    <a16:rowId xmlns:a16="http://schemas.microsoft.com/office/drawing/2014/main" val="287881609"/>
                  </a:ext>
                </a:extLst>
              </a:tr>
              <a:tr h="392561">
                <a:tc>
                  <a:txBody>
                    <a:bodyPr/>
                    <a:lstStyle/>
                    <a:p>
                      <a:pPr marL="0" marR="0" lvl="0" indent="0" algn="ctr" rtl="0">
                        <a:lnSpc>
                          <a:spcPct val="100000"/>
                        </a:lnSpc>
                        <a:spcBef>
                          <a:spcPts val="0"/>
                        </a:spcBef>
                        <a:spcAft>
                          <a:spcPts val="0"/>
                        </a:spcAft>
                        <a:buNone/>
                      </a:pPr>
                      <a:r>
                        <a:rPr lang="en-US" sz="2000" b="1" u="none" strike="noStrike" cap="none" dirty="0">
                          <a:solidFill>
                            <a:schemeClr val="tx1">
                              <a:lumMod val="90000"/>
                              <a:lumOff val="10000"/>
                            </a:schemeClr>
                          </a:solidFill>
                        </a:rPr>
                        <a:t>Age In Years (n=222)</a:t>
                      </a:r>
                    </a:p>
                  </a:txBody>
                  <a:tcPr marL="8125" marR="8125" marT="8125" marB="0" anchor="b"/>
                </a:tc>
                <a:tc>
                  <a:txBody>
                    <a:bodyPr/>
                    <a:lstStyle/>
                    <a:p>
                      <a:pPr marL="0" marR="0" lvl="0" indent="0" algn="ctr" rtl="0">
                        <a:lnSpc>
                          <a:spcPct val="100000"/>
                        </a:lnSpc>
                        <a:spcBef>
                          <a:spcPts val="0"/>
                        </a:spcBef>
                        <a:spcAft>
                          <a:spcPts val="0"/>
                        </a:spcAft>
                        <a:buNone/>
                      </a:pPr>
                      <a:r>
                        <a:rPr lang="en-US" sz="2000" u="none" strike="noStrike" cap="none" dirty="0">
                          <a:solidFill>
                            <a:schemeClr val="tx1">
                              <a:lumMod val="90000"/>
                              <a:lumOff val="10000"/>
                            </a:schemeClr>
                          </a:solidFill>
                        </a:rPr>
                        <a:t>36.5</a:t>
                      </a:r>
                      <a:endParaRPr sz="2000" b="0" i="0" u="none" strike="noStrike" cap="none" dirty="0">
                        <a:solidFill>
                          <a:schemeClr val="tx1">
                            <a:lumMod val="90000"/>
                            <a:lumOff val="10000"/>
                          </a:schemeClr>
                        </a:solidFill>
                        <a:latin typeface="Calibri"/>
                        <a:ea typeface="Calibri"/>
                        <a:cs typeface="Calibri"/>
                        <a:sym typeface="Calibri"/>
                      </a:endParaRPr>
                    </a:p>
                  </a:txBody>
                  <a:tcPr marL="8125" marR="8125" marT="8125" marB="0" anchor="b"/>
                </a:tc>
                <a:tc>
                  <a:txBody>
                    <a:bodyPr/>
                    <a:lstStyle/>
                    <a:p>
                      <a:pPr marL="0" marR="0" lvl="0" indent="0" algn="ctr" rtl="0">
                        <a:lnSpc>
                          <a:spcPct val="100000"/>
                        </a:lnSpc>
                        <a:spcBef>
                          <a:spcPts val="0"/>
                        </a:spcBef>
                        <a:spcAft>
                          <a:spcPts val="0"/>
                        </a:spcAft>
                        <a:buNone/>
                      </a:pPr>
                      <a:r>
                        <a:rPr lang="en-US" sz="2000" u="none" strike="noStrike" cap="none" dirty="0">
                          <a:solidFill>
                            <a:schemeClr val="tx1">
                              <a:lumMod val="90000"/>
                              <a:lumOff val="10000"/>
                            </a:schemeClr>
                          </a:solidFill>
                        </a:rPr>
                        <a:t>19-72</a:t>
                      </a:r>
                      <a:endParaRPr sz="2000" b="0" i="0" u="none" strike="noStrike" cap="none" dirty="0">
                        <a:solidFill>
                          <a:schemeClr val="tx1">
                            <a:lumMod val="90000"/>
                            <a:lumOff val="10000"/>
                          </a:schemeClr>
                        </a:solidFill>
                        <a:latin typeface="Calibri"/>
                        <a:ea typeface="Calibri"/>
                        <a:cs typeface="Calibri"/>
                        <a:sym typeface="Calibri"/>
                      </a:endParaRPr>
                    </a:p>
                  </a:txBody>
                  <a:tcPr marL="8125" marR="8125" marT="8125" marB="0" anchor="b"/>
                </a:tc>
                <a:extLst>
                  <a:ext uri="{0D108BD9-81ED-4DB2-BD59-A6C34878D82A}">
                    <a16:rowId xmlns:a16="http://schemas.microsoft.com/office/drawing/2014/main" val="327248182"/>
                  </a:ext>
                </a:extLst>
              </a:tr>
              <a:tr h="443131">
                <a:tc>
                  <a:txBody>
                    <a:bodyPr/>
                    <a:lstStyle/>
                    <a:p>
                      <a:pPr marL="0" marR="0" lvl="0" indent="0" algn="ctr" rtl="0">
                        <a:lnSpc>
                          <a:spcPct val="100000"/>
                        </a:lnSpc>
                        <a:spcBef>
                          <a:spcPts val="0"/>
                        </a:spcBef>
                        <a:spcAft>
                          <a:spcPts val="0"/>
                        </a:spcAft>
                        <a:buNone/>
                      </a:pPr>
                      <a:r>
                        <a:rPr lang="en-US" sz="2000" b="1" u="none" strike="noStrike" cap="none" dirty="0">
                          <a:solidFill>
                            <a:schemeClr val="tx1">
                              <a:lumMod val="90000"/>
                              <a:lumOff val="10000"/>
                            </a:schemeClr>
                          </a:solidFill>
                        </a:rPr>
                        <a:t># of ODs in the past year (n=40)</a:t>
                      </a:r>
                    </a:p>
                  </a:txBody>
                  <a:tcPr marL="8125" marR="8125" marT="8125" marB="0" anchor="b"/>
                </a:tc>
                <a:tc>
                  <a:txBody>
                    <a:bodyPr/>
                    <a:lstStyle/>
                    <a:p>
                      <a:pPr marL="0" marR="0" lvl="0" indent="0" algn="ctr" rtl="0">
                        <a:lnSpc>
                          <a:spcPct val="100000"/>
                        </a:lnSpc>
                        <a:spcBef>
                          <a:spcPts val="0"/>
                        </a:spcBef>
                        <a:spcAft>
                          <a:spcPts val="0"/>
                        </a:spcAft>
                        <a:buNone/>
                      </a:pPr>
                      <a:r>
                        <a:rPr lang="en-US" sz="2000" u="none" strike="noStrike" cap="none">
                          <a:solidFill>
                            <a:schemeClr val="tx1">
                              <a:lumMod val="90000"/>
                              <a:lumOff val="10000"/>
                            </a:schemeClr>
                          </a:solidFill>
                        </a:rPr>
                        <a:t>2</a:t>
                      </a:r>
                      <a:endParaRPr sz="2000" b="0" i="0" u="none" strike="noStrike" cap="none">
                        <a:solidFill>
                          <a:schemeClr val="tx1">
                            <a:lumMod val="90000"/>
                            <a:lumOff val="10000"/>
                          </a:schemeClr>
                        </a:solidFill>
                        <a:latin typeface="Calibri"/>
                        <a:ea typeface="Calibri"/>
                        <a:cs typeface="Calibri"/>
                        <a:sym typeface="Calibri"/>
                      </a:endParaRPr>
                    </a:p>
                  </a:txBody>
                  <a:tcPr marL="8125" marR="8125" marT="8125" marB="0" anchor="b"/>
                </a:tc>
                <a:tc>
                  <a:txBody>
                    <a:bodyPr/>
                    <a:lstStyle/>
                    <a:p>
                      <a:pPr marL="0" marR="0" lvl="0" indent="0" algn="ctr" rtl="0">
                        <a:lnSpc>
                          <a:spcPct val="100000"/>
                        </a:lnSpc>
                        <a:spcBef>
                          <a:spcPts val="0"/>
                        </a:spcBef>
                        <a:spcAft>
                          <a:spcPts val="0"/>
                        </a:spcAft>
                        <a:buNone/>
                      </a:pPr>
                      <a:r>
                        <a:rPr lang="en-US" sz="2000" u="none" strike="noStrike" cap="none" dirty="0">
                          <a:solidFill>
                            <a:schemeClr val="tx1">
                              <a:lumMod val="90000"/>
                              <a:lumOff val="10000"/>
                            </a:schemeClr>
                          </a:solidFill>
                        </a:rPr>
                        <a:t>0-3</a:t>
                      </a:r>
                      <a:endParaRPr sz="2000" b="0" i="0" u="none" strike="noStrike" cap="none" dirty="0">
                        <a:solidFill>
                          <a:schemeClr val="tx1">
                            <a:lumMod val="90000"/>
                            <a:lumOff val="10000"/>
                          </a:schemeClr>
                        </a:solidFill>
                        <a:latin typeface="Calibri"/>
                        <a:ea typeface="Calibri"/>
                        <a:cs typeface="Calibri"/>
                        <a:sym typeface="Calibri"/>
                      </a:endParaRPr>
                    </a:p>
                  </a:txBody>
                  <a:tcPr marL="8125" marR="8125" marT="8125" marB="0" anchor="b"/>
                </a:tc>
                <a:extLst>
                  <a:ext uri="{0D108BD9-81ED-4DB2-BD59-A6C34878D82A}">
                    <a16:rowId xmlns:a16="http://schemas.microsoft.com/office/drawing/2014/main" val="2669147106"/>
                  </a:ext>
                </a:extLst>
              </a:tr>
              <a:tr h="443131">
                <a:tc>
                  <a:txBody>
                    <a:bodyPr/>
                    <a:lstStyle/>
                    <a:p>
                      <a:pPr marL="0" marR="0" lvl="0" indent="0" algn="ctr" rtl="0">
                        <a:lnSpc>
                          <a:spcPct val="100000"/>
                        </a:lnSpc>
                        <a:spcBef>
                          <a:spcPts val="0"/>
                        </a:spcBef>
                        <a:spcAft>
                          <a:spcPts val="0"/>
                        </a:spcAft>
                        <a:buNone/>
                      </a:pPr>
                      <a:r>
                        <a:rPr lang="en-US" sz="2000" b="1" u="none" strike="noStrike" cap="none" dirty="0">
                          <a:solidFill>
                            <a:schemeClr val="tx1">
                              <a:lumMod val="90000"/>
                              <a:lumOff val="10000"/>
                            </a:schemeClr>
                          </a:solidFill>
                        </a:rPr>
                        <a:t>Motivation to seek treatment (n=34)</a:t>
                      </a:r>
                    </a:p>
                  </a:txBody>
                  <a:tcPr marL="8125" marR="8125" marT="8125" marB="0" anchor="b"/>
                </a:tc>
                <a:tc>
                  <a:txBody>
                    <a:bodyPr/>
                    <a:lstStyle/>
                    <a:p>
                      <a:pPr marL="0" marR="0" lvl="0" indent="0" algn="ctr" rtl="0">
                        <a:lnSpc>
                          <a:spcPct val="100000"/>
                        </a:lnSpc>
                        <a:spcBef>
                          <a:spcPts val="0"/>
                        </a:spcBef>
                        <a:spcAft>
                          <a:spcPts val="0"/>
                        </a:spcAft>
                        <a:buNone/>
                      </a:pPr>
                      <a:r>
                        <a:rPr lang="en-US" sz="2000" u="none" strike="noStrike" cap="none" dirty="0">
                          <a:solidFill>
                            <a:schemeClr val="tx1">
                              <a:lumMod val="90000"/>
                              <a:lumOff val="10000"/>
                            </a:schemeClr>
                          </a:solidFill>
                        </a:rPr>
                        <a:t>8</a:t>
                      </a:r>
                    </a:p>
                  </a:txBody>
                  <a:tcPr marL="8125" marR="8125" marT="8125" marB="0" anchor="b"/>
                </a:tc>
                <a:tc>
                  <a:txBody>
                    <a:bodyPr/>
                    <a:lstStyle/>
                    <a:p>
                      <a:pPr marL="0" marR="0" lvl="0" indent="0" algn="ctr" rtl="0">
                        <a:lnSpc>
                          <a:spcPct val="100000"/>
                        </a:lnSpc>
                        <a:spcBef>
                          <a:spcPts val="0"/>
                        </a:spcBef>
                        <a:spcAft>
                          <a:spcPts val="0"/>
                        </a:spcAft>
                        <a:buNone/>
                      </a:pPr>
                      <a:r>
                        <a:rPr lang="en-US" sz="2000" u="none" strike="noStrike" cap="none" dirty="0">
                          <a:solidFill>
                            <a:schemeClr val="tx1">
                              <a:lumMod val="90000"/>
                              <a:lumOff val="10000"/>
                            </a:schemeClr>
                          </a:solidFill>
                        </a:rPr>
                        <a:t>0-10</a:t>
                      </a:r>
                      <a:endParaRPr sz="2000" b="0" i="0" u="none" strike="noStrike" cap="none" dirty="0">
                        <a:solidFill>
                          <a:schemeClr val="tx1">
                            <a:lumMod val="90000"/>
                            <a:lumOff val="10000"/>
                          </a:schemeClr>
                        </a:solidFill>
                        <a:latin typeface="Calibri"/>
                        <a:ea typeface="Calibri"/>
                        <a:cs typeface="Calibri"/>
                        <a:sym typeface="Calibri"/>
                      </a:endParaRPr>
                    </a:p>
                  </a:txBody>
                  <a:tcPr marL="8125" marR="8125" marT="8125" marB="0" anchor="b"/>
                </a:tc>
                <a:extLst>
                  <a:ext uri="{0D108BD9-81ED-4DB2-BD59-A6C34878D82A}">
                    <a16:rowId xmlns:a16="http://schemas.microsoft.com/office/drawing/2014/main" val="1688903815"/>
                  </a:ext>
                </a:extLst>
              </a:tr>
              <a:tr h="443131">
                <a:tc>
                  <a:txBody>
                    <a:bodyPr/>
                    <a:lstStyle/>
                    <a:p>
                      <a:pPr marL="0" marR="0" lvl="0" indent="0" algn="ctr" rtl="0">
                        <a:lnSpc>
                          <a:spcPct val="100000"/>
                        </a:lnSpc>
                        <a:spcBef>
                          <a:spcPts val="0"/>
                        </a:spcBef>
                        <a:spcAft>
                          <a:spcPts val="0"/>
                        </a:spcAft>
                        <a:buNone/>
                      </a:pPr>
                      <a:r>
                        <a:rPr lang="en-US" sz="2000" b="1" u="none" strike="noStrike" cap="none" dirty="0">
                          <a:solidFill>
                            <a:schemeClr val="tx1">
                              <a:lumMod val="90000"/>
                              <a:lumOff val="10000"/>
                            </a:schemeClr>
                          </a:solidFill>
                        </a:rPr>
                        <a:t>Modified recovery capital scale (n=39)</a:t>
                      </a:r>
                      <a:endParaRPr lang="en-US" sz="2000" b="0" i="0" u="none" strike="noStrike" cap="none" dirty="0">
                        <a:solidFill>
                          <a:schemeClr val="tx1">
                            <a:lumMod val="90000"/>
                            <a:lumOff val="10000"/>
                          </a:schemeClr>
                        </a:solidFill>
                        <a:latin typeface="Calibri"/>
                        <a:ea typeface="Calibri"/>
                        <a:cs typeface="Calibri"/>
                        <a:sym typeface="Calibri"/>
                      </a:endParaRPr>
                    </a:p>
                  </a:txBody>
                  <a:tcPr marL="8125" marR="8125" marT="8125" marB="0" anchor="b"/>
                </a:tc>
                <a:tc>
                  <a:txBody>
                    <a:bodyPr/>
                    <a:lstStyle/>
                    <a:p>
                      <a:pPr marL="0" marR="0" lvl="0" indent="0" algn="ctr" rtl="0">
                        <a:lnSpc>
                          <a:spcPct val="100000"/>
                        </a:lnSpc>
                        <a:spcBef>
                          <a:spcPts val="0"/>
                        </a:spcBef>
                        <a:spcAft>
                          <a:spcPts val="0"/>
                        </a:spcAft>
                        <a:buNone/>
                      </a:pPr>
                      <a:r>
                        <a:rPr lang="en-US" sz="2000" u="none" strike="noStrike" cap="none" dirty="0">
                          <a:solidFill>
                            <a:schemeClr val="tx1">
                              <a:lumMod val="90000"/>
                              <a:lumOff val="10000"/>
                            </a:schemeClr>
                          </a:solidFill>
                        </a:rPr>
                        <a:t>3.2</a:t>
                      </a:r>
                      <a:endParaRPr sz="2000" b="0" i="0" u="none" strike="noStrike" cap="none" dirty="0">
                        <a:solidFill>
                          <a:schemeClr val="tx1">
                            <a:lumMod val="90000"/>
                            <a:lumOff val="10000"/>
                          </a:schemeClr>
                        </a:solidFill>
                        <a:latin typeface="Calibri"/>
                        <a:ea typeface="Calibri"/>
                        <a:cs typeface="Calibri"/>
                        <a:sym typeface="Calibri"/>
                      </a:endParaRPr>
                    </a:p>
                  </a:txBody>
                  <a:tcPr marL="8125" marR="8125" marT="8125" marB="0" anchor="b"/>
                </a:tc>
                <a:tc>
                  <a:txBody>
                    <a:bodyPr/>
                    <a:lstStyle/>
                    <a:p>
                      <a:pPr marL="0" marR="0" lvl="0" indent="0" algn="ctr" rtl="0">
                        <a:lnSpc>
                          <a:spcPct val="100000"/>
                        </a:lnSpc>
                        <a:spcBef>
                          <a:spcPts val="0"/>
                        </a:spcBef>
                        <a:spcAft>
                          <a:spcPts val="0"/>
                        </a:spcAft>
                        <a:buNone/>
                      </a:pPr>
                      <a:r>
                        <a:rPr lang="en-US" sz="2000" u="none" strike="noStrike" cap="none" dirty="0">
                          <a:solidFill>
                            <a:schemeClr val="tx1">
                              <a:lumMod val="90000"/>
                              <a:lumOff val="10000"/>
                            </a:schemeClr>
                          </a:solidFill>
                        </a:rPr>
                        <a:t>1.42-5.5</a:t>
                      </a:r>
                      <a:endParaRPr sz="2000" b="0" i="0" u="none" strike="noStrike" cap="none" dirty="0">
                        <a:solidFill>
                          <a:schemeClr val="tx1">
                            <a:lumMod val="90000"/>
                            <a:lumOff val="10000"/>
                          </a:schemeClr>
                        </a:solidFill>
                        <a:latin typeface="Calibri"/>
                        <a:ea typeface="Calibri"/>
                        <a:cs typeface="Calibri"/>
                        <a:sym typeface="Calibri"/>
                      </a:endParaRPr>
                    </a:p>
                  </a:txBody>
                  <a:tcPr marL="8125" marR="8125" marT="8125" marB="0" anchor="b"/>
                </a:tc>
                <a:extLst>
                  <a:ext uri="{0D108BD9-81ED-4DB2-BD59-A6C34878D82A}">
                    <a16:rowId xmlns:a16="http://schemas.microsoft.com/office/drawing/2014/main" val="652832027"/>
                  </a:ext>
                </a:extLst>
              </a:tr>
            </a:tbl>
          </a:graphicData>
        </a:graphic>
      </p:graphicFrame>
      <p:sp>
        <p:nvSpPr>
          <p:cNvPr id="4" name="TextBox 3">
            <a:extLst>
              <a:ext uri="{FF2B5EF4-FFF2-40B4-BE49-F238E27FC236}">
                <a16:creationId xmlns:a16="http://schemas.microsoft.com/office/drawing/2014/main" id="{445B27BA-6923-7867-FEC2-E211CFDDD264}"/>
              </a:ext>
            </a:extLst>
          </p:cNvPr>
          <p:cNvSpPr txBox="1"/>
          <p:nvPr/>
        </p:nvSpPr>
        <p:spPr>
          <a:xfrm>
            <a:off x="818204" y="356065"/>
            <a:ext cx="3184973" cy="646331"/>
          </a:xfrm>
          <a:prstGeom prst="rect">
            <a:avLst/>
          </a:prstGeom>
          <a:noFill/>
        </p:spPr>
        <p:txBody>
          <a:bodyPr wrap="square" rtlCol="0">
            <a:spAutoFit/>
          </a:bodyPr>
          <a:lstStyle/>
          <a:p>
            <a:r>
              <a:rPr lang="en-US" sz="3600" dirty="0">
                <a:solidFill>
                  <a:schemeClr val="tx1">
                    <a:lumMod val="90000"/>
                    <a:lumOff val="10000"/>
                  </a:schemeClr>
                </a:solidFill>
              </a:rPr>
              <a:t>Demographics</a:t>
            </a:r>
          </a:p>
        </p:txBody>
      </p:sp>
      <p:graphicFrame>
        <p:nvGraphicFramePr>
          <p:cNvPr id="7" name="Chart 6">
            <a:extLst>
              <a:ext uri="{FF2B5EF4-FFF2-40B4-BE49-F238E27FC236}">
                <a16:creationId xmlns:a16="http://schemas.microsoft.com/office/drawing/2014/main" id="{3438FE1A-5F71-BFA1-F765-A027C852041A}"/>
              </a:ext>
            </a:extLst>
          </p:cNvPr>
          <p:cNvGraphicFramePr>
            <a:graphicFrameLocks/>
          </p:cNvGraphicFramePr>
          <p:nvPr>
            <p:extLst>
              <p:ext uri="{D42A27DB-BD31-4B8C-83A1-F6EECF244321}">
                <p14:modId xmlns:p14="http://schemas.microsoft.com/office/powerpoint/2010/main" val="1500885897"/>
              </p:ext>
            </p:extLst>
          </p:nvPr>
        </p:nvGraphicFramePr>
        <p:xfrm>
          <a:off x="1159167" y="1002396"/>
          <a:ext cx="11161986" cy="3393920"/>
        </p:xfrm>
        <a:graphic>
          <a:graphicData uri="http://schemas.openxmlformats.org/drawingml/2006/chart">
            <c:chart xmlns:c="http://schemas.openxmlformats.org/drawingml/2006/chart" xmlns:r="http://schemas.openxmlformats.org/officeDocument/2006/relationships" r:id="rId3"/>
          </a:graphicData>
        </a:graphic>
      </p:graphicFrame>
      <p:pic>
        <p:nvPicPr>
          <p:cNvPr id="2" name="Picture 2" descr="Home of New Vision – Your Choice for Recovery and Change">
            <a:extLst>
              <a:ext uri="{FF2B5EF4-FFF2-40B4-BE49-F238E27FC236}">
                <a16:creationId xmlns:a16="http://schemas.microsoft.com/office/drawing/2014/main" id="{FDCF0C86-6DEB-C932-88F8-A610D3995B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4127" y="356065"/>
            <a:ext cx="1433945" cy="825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518278"/>
      </p:ext>
    </p:extLst>
  </p:cSld>
  <p:clrMapOvr>
    <a:masterClrMapping/>
  </p:clrMapOvr>
</p:sld>
</file>

<file path=ppt/theme/theme1.xml><?xml version="1.0" encoding="utf-8"?>
<a:theme xmlns:a="http://schemas.openxmlformats.org/drawingml/2006/main" name="Office Theme">
  <a:themeElements>
    <a:clrScheme name="U-M Nursing Palette">
      <a:dk1>
        <a:srgbClr val="00274C"/>
      </a:dk1>
      <a:lt1>
        <a:srgbClr val="FFFFFF"/>
      </a:lt1>
      <a:dk2>
        <a:srgbClr val="00274C"/>
      </a:dk2>
      <a:lt2>
        <a:srgbClr val="FEFFFF"/>
      </a:lt2>
      <a:accent1>
        <a:srgbClr val="5E5E5E"/>
      </a:accent1>
      <a:accent2>
        <a:srgbClr val="00B2A5"/>
      </a:accent2>
      <a:accent3>
        <a:srgbClr val="CC6600"/>
      </a:accent3>
      <a:accent4>
        <a:srgbClr val="FFC000"/>
      </a:accent4>
      <a:accent5>
        <a:srgbClr val="1769A5"/>
      </a:accent5>
      <a:accent6>
        <a:srgbClr val="83B2A7"/>
      </a:accent6>
      <a:hlink>
        <a:srgbClr val="929292"/>
      </a:hlink>
      <a:folHlink>
        <a:srgbClr val="929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31155</TotalTime>
  <Words>1672</Words>
  <Application>Microsoft Macintosh PowerPoint</Application>
  <PresentationFormat>Widescreen</PresentationFormat>
  <Paragraphs>237</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Arial Black</vt:lpstr>
      <vt:lpstr>Calibri</vt:lpstr>
      <vt:lpstr>Helvetica Neue</vt:lpstr>
      <vt:lpstr>Office Theme</vt:lpstr>
      <vt:lpstr>Process and Outcome Evaluation of Recovery Opioid Overdose Team Plus (ROOT+): A Post-Overdose Community Outreach Program Utilizing Peer Recovery Coaches</vt:lpstr>
      <vt:lpstr>PowerPoint Presentation</vt:lpstr>
      <vt:lpstr>Background</vt:lpstr>
      <vt:lpstr>Objective</vt:lpstr>
      <vt:lpstr>Methods</vt:lpstr>
      <vt:lpstr>Methods</vt:lpstr>
      <vt:lpstr>PowerPoint Presentation</vt:lpstr>
      <vt:lpstr>PowerPoint Presentation</vt:lpstr>
      <vt:lpstr>PowerPoint Presentation</vt:lpstr>
      <vt:lpstr>PowerPoint Presentation</vt:lpstr>
      <vt:lpstr>PowerPoint Presentation</vt:lpstr>
      <vt:lpstr>PowerPoint Presentation</vt:lpstr>
      <vt:lpstr>Implementation</vt:lpstr>
      <vt:lpstr>Implementation</vt:lpstr>
      <vt:lpstr>Implementation</vt:lpstr>
      <vt:lpstr>Implementation</vt:lpstr>
      <vt:lpstr>Maintenance</vt:lpstr>
      <vt:lpstr>THANK YOU!!</vt:lpstr>
      <vt:lpstr>Adoption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Process and Outcome Evaluation of Recovery Opioid Overdose Team Plus (ROOT+): A Post-Overdose Community Outreach Program Utilizing Peer Recovery Coaches</dc:title>
  <dc:creator>Microsoft Office User</dc:creator>
  <cp:lastModifiedBy>Dahlem, Gina</cp:lastModifiedBy>
  <cp:revision>58</cp:revision>
  <dcterms:created xsi:type="dcterms:W3CDTF">2019-08-14T12:24:17Z</dcterms:created>
  <dcterms:modified xsi:type="dcterms:W3CDTF">2022-11-12T14:03:11Z</dcterms:modified>
</cp:coreProperties>
</file>