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2"/>
  </p:notesMasterIdLst>
  <p:handoutMasterIdLst>
    <p:handoutMasterId r:id="rId23"/>
  </p:handoutMasterIdLst>
  <p:sldIdLst>
    <p:sldId id="287" r:id="rId2"/>
    <p:sldId id="259" r:id="rId3"/>
    <p:sldId id="260" r:id="rId4"/>
    <p:sldId id="277" r:id="rId5"/>
    <p:sldId id="278" r:id="rId6"/>
    <p:sldId id="265" r:id="rId7"/>
    <p:sldId id="261" r:id="rId8"/>
    <p:sldId id="263" r:id="rId9"/>
    <p:sldId id="271" r:id="rId10"/>
    <p:sldId id="270" r:id="rId11"/>
    <p:sldId id="289" r:id="rId12"/>
    <p:sldId id="281" r:id="rId13"/>
    <p:sldId id="282" r:id="rId14"/>
    <p:sldId id="283" r:id="rId15"/>
    <p:sldId id="284" r:id="rId16"/>
    <p:sldId id="285" r:id="rId17"/>
    <p:sldId id="286" r:id="rId18"/>
    <p:sldId id="272" r:id="rId19"/>
    <p:sldId id="273" r:id="rId20"/>
    <p:sldId id="26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4985"/>
    <a:srgbClr val="0E4B87"/>
    <a:srgbClr val="104E8A"/>
    <a:srgbClr val="125290"/>
    <a:srgbClr val="1364B4"/>
    <a:srgbClr val="1668B8"/>
    <a:srgbClr val="154F84"/>
    <a:srgbClr val="1856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09"/>
    <p:restoredTop sz="96341"/>
  </p:normalViewPr>
  <p:slideViewPr>
    <p:cSldViewPr snapToGrid="0">
      <p:cViewPr>
        <p:scale>
          <a:sx n="100" d="100"/>
          <a:sy n="100" d="100"/>
        </p:scale>
        <p:origin x="728" y="792"/>
      </p:cViewPr>
      <p:guideLst>
        <p:guide orient="horz" pos="2160"/>
        <p:guide pos="48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OPIOID</a:t>
            </a:r>
            <a:r>
              <a:rPr lang="en-US" sz="2000" b="1" baseline="0"/>
              <a:t> WITHDRAWAL DURING ADMISSION</a:t>
            </a:r>
            <a:endParaRPr lang="en-US" sz="2000" b="1"/>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Clinical Opioid Withdrawal Scale (COWS)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Sheet1!$A$2:$A$11</c:f>
              <c:numCache>
                <c:formatCode>General</c:formatCode>
                <c:ptCount val="10"/>
                <c:pt idx="0">
                  <c:v>0</c:v>
                </c:pt>
                <c:pt idx="1">
                  <c:v>12</c:v>
                </c:pt>
                <c:pt idx="2">
                  <c:v>14</c:v>
                </c:pt>
                <c:pt idx="3">
                  <c:v>15</c:v>
                </c:pt>
                <c:pt idx="4">
                  <c:v>34</c:v>
                </c:pt>
                <c:pt idx="5">
                  <c:v>35</c:v>
                </c:pt>
                <c:pt idx="6">
                  <c:v>40</c:v>
                </c:pt>
                <c:pt idx="7">
                  <c:v>41</c:v>
                </c:pt>
                <c:pt idx="8">
                  <c:v>61</c:v>
                </c:pt>
                <c:pt idx="9">
                  <c:v>63</c:v>
                </c:pt>
              </c:numCache>
            </c:numRef>
          </c:xVal>
          <c:yVal>
            <c:numRef>
              <c:f>Sheet1!$B$2:$B$11</c:f>
              <c:numCache>
                <c:formatCode>General</c:formatCode>
                <c:ptCount val="10"/>
                <c:pt idx="0">
                  <c:v>0</c:v>
                </c:pt>
                <c:pt idx="1">
                  <c:v>13</c:v>
                </c:pt>
                <c:pt idx="2">
                  <c:v>13</c:v>
                </c:pt>
                <c:pt idx="3">
                  <c:v>24</c:v>
                </c:pt>
                <c:pt idx="4">
                  <c:v>24</c:v>
                </c:pt>
                <c:pt idx="5">
                  <c:v>36</c:v>
                </c:pt>
                <c:pt idx="6">
                  <c:v>36</c:v>
                </c:pt>
                <c:pt idx="7">
                  <c:v>18</c:v>
                </c:pt>
                <c:pt idx="8">
                  <c:v>18</c:v>
                </c:pt>
                <c:pt idx="9">
                  <c:v>0</c:v>
                </c:pt>
              </c:numCache>
            </c:numRef>
          </c:yVal>
          <c:smooth val="0"/>
          <c:extLst>
            <c:ext xmlns:c16="http://schemas.microsoft.com/office/drawing/2014/chart" uri="{C3380CC4-5D6E-409C-BE32-E72D297353CC}">
              <c16:uniqueId val="{00000000-7F05-5540-AABF-0DCD6EBB587E}"/>
            </c:ext>
          </c:extLst>
        </c:ser>
        <c:dLbls>
          <c:showLegendKey val="0"/>
          <c:showVal val="0"/>
          <c:showCatName val="0"/>
          <c:showSerName val="0"/>
          <c:showPercent val="0"/>
          <c:showBubbleSize val="0"/>
        </c:dLbls>
        <c:axId val="828507904"/>
        <c:axId val="829153344"/>
      </c:scatterChart>
      <c:valAx>
        <c:axId val="828507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Hours Since Admission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9153344"/>
        <c:crosses val="autoZero"/>
        <c:crossBetween val="midCat"/>
      </c:valAx>
      <c:valAx>
        <c:axId val="829153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Clinical Opioid Withdrawal Scale (COWS)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85079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0.59316</cdr:x>
      <cdr:y>0.11979</cdr:y>
    </cdr:from>
    <cdr:to>
      <cdr:x>0.65193</cdr:x>
      <cdr:y>0.18499</cdr:y>
    </cdr:to>
    <cdr:cxnSp macro="">
      <cdr:nvCxnSpPr>
        <cdr:cNvPr id="2" name="Straight Connector 1">
          <a:extLst xmlns:a="http://schemas.openxmlformats.org/drawingml/2006/main">
            <a:ext uri="{FF2B5EF4-FFF2-40B4-BE49-F238E27FC236}">
              <a16:creationId xmlns:a16="http://schemas.microsoft.com/office/drawing/2014/main" id="{B0E561BB-B032-9B43-9B5E-6CD914A533F2}"/>
            </a:ext>
          </a:extLst>
        </cdr:cNvPr>
        <cdr:cNvCxnSpPr/>
      </cdr:nvCxnSpPr>
      <cdr:spPr>
        <a:xfrm xmlns:a="http://schemas.openxmlformats.org/drawingml/2006/main" flipV="1">
          <a:off x="4578239" y="603300"/>
          <a:ext cx="453658" cy="328373"/>
        </a:xfrm>
        <a:prstGeom xmlns:a="http://schemas.openxmlformats.org/drawingml/2006/main" prst="line">
          <a:avLst/>
        </a:prstGeom>
        <a:ln xmlns:a="http://schemas.openxmlformats.org/drawingml/2006/main" w="28575">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0.5642</cdr:x>
      <cdr:y>0.07124</cdr:y>
    </cdr:from>
    <cdr:to>
      <cdr:x>0.63232</cdr:x>
      <cdr:y>0.18722</cdr:y>
    </cdr:to>
    <cdr:cxnSp macro="">
      <cdr:nvCxnSpPr>
        <cdr:cNvPr id="4" name="Straight Connector 3">
          <a:extLst xmlns:a="http://schemas.openxmlformats.org/drawingml/2006/main">
            <a:ext uri="{FF2B5EF4-FFF2-40B4-BE49-F238E27FC236}">
              <a16:creationId xmlns:a16="http://schemas.microsoft.com/office/drawing/2014/main" id="{3236DAD8-4195-294D-8B7E-58A0D3AD15DA}"/>
            </a:ext>
          </a:extLst>
        </cdr:cNvPr>
        <cdr:cNvCxnSpPr/>
      </cdr:nvCxnSpPr>
      <cdr:spPr>
        <a:xfrm xmlns:a="http://schemas.openxmlformats.org/drawingml/2006/main" flipV="1">
          <a:off x="4354698" y="358775"/>
          <a:ext cx="525854" cy="584116"/>
        </a:xfrm>
        <a:prstGeom xmlns:a="http://schemas.openxmlformats.org/drawingml/2006/main" prst="line">
          <a:avLst/>
        </a:prstGeom>
        <a:ln xmlns:a="http://schemas.openxmlformats.org/drawingml/2006/main" w="28575">
          <a:solidFill>
            <a:srgbClr val="00B0F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FB1C9F-D697-A140-85B6-E40DD2B1E2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CDEDBC-7C3D-E643-AE76-B3D562C077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9ED942-54C6-FC41-97B3-B9AD745AF5DD}" type="datetimeFigureOut">
              <a:rPr lang="en-US" smtClean="0"/>
              <a:t>11/3/22</a:t>
            </a:fld>
            <a:endParaRPr lang="en-US"/>
          </a:p>
        </p:txBody>
      </p:sp>
      <p:sp>
        <p:nvSpPr>
          <p:cNvPr id="4" name="Footer Placeholder 3">
            <a:extLst>
              <a:ext uri="{FF2B5EF4-FFF2-40B4-BE49-F238E27FC236}">
                <a16:creationId xmlns:a16="http://schemas.microsoft.com/office/drawing/2014/main" id="{C51FC59E-9FB4-8941-95D7-3864363340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90F67A-0C3F-BF44-B730-12A95A4443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AD7601-39F2-B14A-AF16-BA905FC38F7E}" type="slidenum">
              <a:rPr lang="en-US" smtClean="0"/>
              <a:t>‹#›</a:t>
            </a:fld>
            <a:endParaRPr lang="en-US"/>
          </a:p>
        </p:txBody>
      </p:sp>
    </p:spTree>
    <p:extLst>
      <p:ext uri="{BB962C8B-B14F-4D97-AF65-F5344CB8AC3E}">
        <p14:creationId xmlns:p14="http://schemas.microsoft.com/office/powerpoint/2010/main" val="3738852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7D03F-1CC0-D440-A653-C7468185409E}" type="datetimeFigureOut">
              <a:rPr lang="en-US" smtClean="0"/>
              <a:t>11/3/22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EDF2C-1831-2847-885C-91CB912CFA10}" type="slidenum">
              <a:rPr lang="en-US" smtClean="0"/>
              <a:t>‹#›</a:t>
            </a:fld>
            <a:endParaRPr lang="en-US"/>
          </a:p>
        </p:txBody>
      </p:sp>
    </p:spTree>
    <p:extLst>
      <p:ext uri="{BB962C8B-B14F-4D97-AF65-F5344CB8AC3E}">
        <p14:creationId xmlns:p14="http://schemas.microsoft.com/office/powerpoint/2010/main" val="3368441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3EDF2C-1831-2847-885C-91CB912CFA10}" type="slidenum">
              <a:rPr lang="en-US" smtClean="0"/>
              <a:t>0</a:t>
            </a:fld>
            <a:endParaRPr lang="en-US"/>
          </a:p>
        </p:txBody>
      </p:sp>
    </p:spTree>
    <p:extLst>
      <p:ext uri="{BB962C8B-B14F-4D97-AF65-F5344CB8AC3E}">
        <p14:creationId xmlns:p14="http://schemas.microsoft.com/office/powerpoint/2010/main" val="212342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3EDF2C-1831-2847-885C-91CB912CFA10}" type="slidenum">
              <a:rPr lang="en-US" smtClean="0"/>
              <a:t>9</a:t>
            </a:fld>
            <a:endParaRPr lang="en-US"/>
          </a:p>
        </p:txBody>
      </p:sp>
    </p:spTree>
    <p:extLst>
      <p:ext uri="{BB962C8B-B14F-4D97-AF65-F5344CB8AC3E}">
        <p14:creationId xmlns:p14="http://schemas.microsoft.com/office/powerpoint/2010/main" val="1045782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3EDF2C-1831-2847-885C-91CB912CFA10}" type="slidenum">
              <a:rPr lang="en-US" smtClean="0"/>
              <a:t>10</a:t>
            </a:fld>
            <a:endParaRPr lang="en-US"/>
          </a:p>
        </p:txBody>
      </p:sp>
    </p:spTree>
    <p:extLst>
      <p:ext uri="{BB962C8B-B14F-4D97-AF65-F5344CB8AC3E}">
        <p14:creationId xmlns:p14="http://schemas.microsoft.com/office/powerpoint/2010/main" val="1423582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mechanism to treat POW: </a:t>
            </a:r>
          </a:p>
          <a:p>
            <a:pPr marL="228600" indent="-228600">
              <a:buFont typeface="+mj-lt"/>
              <a:buAutoNum type="arabicPeriod"/>
            </a:pPr>
            <a:r>
              <a:rPr lang="en-US" dirty="0"/>
              <a:t>Reduction in hyperalgesia </a:t>
            </a:r>
          </a:p>
          <a:p>
            <a:pPr marL="228600" indent="-228600">
              <a:buFont typeface="+mj-lt"/>
              <a:buAutoNum type="arabicPeriod"/>
            </a:pPr>
            <a:r>
              <a:rPr lang="en-US" dirty="0"/>
              <a:t>Synergistic potentiation of buprenorphine agonist mu opioid receptor </a:t>
            </a:r>
          </a:p>
          <a:p>
            <a:pPr marL="228600" indent="-228600">
              <a:buFont typeface="+mj-lt"/>
              <a:buAutoNum type="arabicPeriod"/>
            </a:pPr>
            <a:r>
              <a:rPr lang="en-US" dirty="0"/>
              <a:t>Increasing </a:t>
            </a:r>
            <a:r>
              <a:rPr lang="en-US" dirty="0" err="1"/>
              <a:t>resensitization</a:t>
            </a:r>
            <a:r>
              <a:rPr lang="en-US" dirty="0"/>
              <a:t> at mu opioid receptor </a:t>
            </a:r>
          </a:p>
          <a:p>
            <a:pPr marL="228600" indent="-228600">
              <a:buFont typeface="+mj-lt"/>
              <a:buAutoNum type="arabicPeriod"/>
            </a:pPr>
            <a:r>
              <a:rPr lang="en-US" dirty="0"/>
              <a:t>Decreasing depressive symptoms</a:t>
            </a:r>
          </a:p>
          <a:p>
            <a:pPr marL="228600" indent="-228600">
              <a:buFont typeface="+mj-lt"/>
              <a:buAutoNum type="arabicPeriod"/>
            </a:pPr>
            <a:endParaRPr lang="en-US" dirty="0"/>
          </a:p>
          <a:p>
            <a:pPr marL="0" indent="0">
              <a:buFont typeface="+mj-lt"/>
              <a:buNone/>
            </a:pPr>
            <a:r>
              <a:rPr lang="en-US" dirty="0"/>
              <a:t>Talk through the diagram about why ketamine works</a:t>
            </a:r>
          </a:p>
          <a:p>
            <a:pPr marL="0" indent="0">
              <a:buFont typeface="+mj-lt"/>
              <a:buNone/>
            </a:pPr>
            <a:endParaRPr lang="en-US" dirty="0"/>
          </a:p>
          <a:p>
            <a:r>
              <a:rPr lang="en-US" dirty="0"/>
              <a:t>Used by anesthesiology and emergency medicine frequently</a:t>
            </a:r>
          </a:p>
          <a:p>
            <a:r>
              <a:rPr lang="en-US" dirty="0"/>
              <a:t>During general anesthesia, known to decrease symptoms of opiate withdrawal</a:t>
            </a:r>
          </a:p>
          <a:p>
            <a:r>
              <a:rPr lang="en-US" dirty="0"/>
              <a:t>Effective for analgesia at sub-dissociative dose</a:t>
            </a:r>
          </a:p>
          <a:p>
            <a:r>
              <a:rPr lang="en-US" dirty="0"/>
              <a:t>Many receptors targeted, including mu opioid receptor</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11</a:t>
            </a:fld>
            <a:endParaRPr lang="en-US"/>
          </a:p>
        </p:txBody>
      </p:sp>
    </p:spTree>
    <p:extLst>
      <p:ext uri="{BB962C8B-B14F-4D97-AF65-F5344CB8AC3E}">
        <p14:creationId xmlns:p14="http://schemas.microsoft.com/office/powerpoint/2010/main" val="4216200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mechanism to treat POW: </a:t>
            </a:r>
          </a:p>
          <a:p>
            <a:pPr marL="228600" indent="-228600">
              <a:buFont typeface="+mj-lt"/>
              <a:buAutoNum type="arabicPeriod"/>
            </a:pPr>
            <a:r>
              <a:rPr lang="en-US" dirty="0"/>
              <a:t>Reduction in hyperalgesia </a:t>
            </a:r>
          </a:p>
          <a:p>
            <a:pPr marL="228600" indent="-228600">
              <a:buFont typeface="+mj-lt"/>
              <a:buAutoNum type="arabicPeriod"/>
            </a:pPr>
            <a:r>
              <a:rPr lang="en-US" dirty="0"/>
              <a:t>Synergistic potentiation of buprenorphine agonist mu opioid receptor </a:t>
            </a:r>
          </a:p>
          <a:p>
            <a:pPr marL="228600" indent="-228600">
              <a:buFont typeface="+mj-lt"/>
              <a:buAutoNum type="arabicPeriod"/>
            </a:pPr>
            <a:r>
              <a:rPr lang="en-US" dirty="0"/>
              <a:t>Increasing </a:t>
            </a:r>
            <a:r>
              <a:rPr lang="en-US" dirty="0" err="1"/>
              <a:t>resensitization</a:t>
            </a:r>
            <a:r>
              <a:rPr lang="en-US" dirty="0"/>
              <a:t> at mu opioid receptor </a:t>
            </a:r>
          </a:p>
          <a:p>
            <a:pPr marL="228600" indent="-228600">
              <a:buFont typeface="+mj-lt"/>
              <a:buAutoNum type="arabicPeriod"/>
            </a:pPr>
            <a:r>
              <a:rPr lang="en-US" dirty="0"/>
              <a:t>Decreasing depressive symptoms</a:t>
            </a:r>
          </a:p>
          <a:p>
            <a:pPr marL="228600" indent="-228600">
              <a:buFont typeface="+mj-lt"/>
              <a:buAutoNum type="arabicPeriod"/>
            </a:pPr>
            <a:endParaRPr lang="en-US" dirty="0"/>
          </a:p>
          <a:p>
            <a:pPr marL="0" indent="0">
              <a:buFont typeface="+mj-lt"/>
              <a:buNone/>
            </a:pPr>
            <a:r>
              <a:rPr lang="en-US" dirty="0"/>
              <a:t>Talk through the diagram about why ketamine works</a:t>
            </a:r>
          </a:p>
          <a:p>
            <a:pPr marL="0" indent="0">
              <a:buFont typeface="+mj-lt"/>
              <a:buNone/>
            </a:pPr>
            <a:endParaRPr lang="en-US" dirty="0"/>
          </a:p>
          <a:p>
            <a:r>
              <a:rPr lang="en-US" dirty="0"/>
              <a:t>Used by anesthesiology and emergency medicine frequently</a:t>
            </a:r>
          </a:p>
          <a:p>
            <a:r>
              <a:rPr lang="en-US" dirty="0"/>
              <a:t>During general anesthesia, known to decrease symptoms of opiate withdrawal</a:t>
            </a:r>
          </a:p>
          <a:p>
            <a:r>
              <a:rPr lang="en-US" dirty="0"/>
              <a:t>Effective for analgesia at sub-dissociative dose</a:t>
            </a:r>
          </a:p>
          <a:p>
            <a:r>
              <a:rPr lang="en-US" dirty="0"/>
              <a:t>Many receptors targeted, including mu opioid receptor</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12</a:t>
            </a:fld>
            <a:endParaRPr lang="en-US"/>
          </a:p>
        </p:txBody>
      </p:sp>
    </p:spTree>
    <p:extLst>
      <p:ext uri="{BB962C8B-B14F-4D97-AF65-F5344CB8AC3E}">
        <p14:creationId xmlns:p14="http://schemas.microsoft.com/office/powerpoint/2010/main" val="315732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mechanism to treat POW: </a:t>
            </a:r>
          </a:p>
          <a:p>
            <a:pPr marL="228600" indent="-228600">
              <a:buFont typeface="+mj-lt"/>
              <a:buAutoNum type="arabicPeriod"/>
            </a:pPr>
            <a:r>
              <a:rPr lang="en-US" dirty="0"/>
              <a:t>Reduction in hyperalgesia </a:t>
            </a:r>
          </a:p>
          <a:p>
            <a:pPr marL="228600" indent="-228600">
              <a:buFont typeface="+mj-lt"/>
              <a:buAutoNum type="arabicPeriod"/>
            </a:pPr>
            <a:r>
              <a:rPr lang="en-US" dirty="0"/>
              <a:t>Synergistic potentiation of buprenorphine agonist mu opioid receptor </a:t>
            </a:r>
          </a:p>
          <a:p>
            <a:pPr marL="228600" indent="-228600">
              <a:buFont typeface="+mj-lt"/>
              <a:buAutoNum type="arabicPeriod"/>
            </a:pPr>
            <a:r>
              <a:rPr lang="en-US" dirty="0"/>
              <a:t>Increasing </a:t>
            </a:r>
            <a:r>
              <a:rPr lang="en-US" dirty="0" err="1"/>
              <a:t>resensitization</a:t>
            </a:r>
            <a:r>
              <a:rPr lang="en-US" dirty="0"/>
              <a:t> at mu opioid receptor </a:t>
            </a:r>
          </a:p>
          <a:p>
            <a:pPr marL="228600" indent="-228600">
              <a:buFont typeface="+mj-lt"/>
              <a:buAutoNum type="arabicPeriod"/>
            </a:pPr>
            <a:r>
              <a:rPr lang="en-US" dirty="0"/>
              <a:t>Decreasing depressive symptoms</a:t>
            </a:r>
          </a:p>
          <a:p>
            <a:pPr marL="228600" indent="-228600">
              <a:buFont typeface="+mj-lt"/>
              <a:buAutoNum type="arabicPeriod"/>
            </a:pPr>
            <a:endParaRPr lang="en-US" dirty="0"/>
          </a:p>
          <a:p>
            <a:pPr marL="0" indent="0">
              <a:buFont typeface="+mj-lt"/>
              <a:buNone/>
            </a:pPr>
            <a:r>
              <a:rPr lang="en-US" dirty="0"/>
              <a:t>Talk through the diagram about why ketamine works</a:t>
            </a:r>
          </a:p>
          <a:p>
            <a:pPr marL="0" indent="0">
              <a:buFont typeface="+mj-lt"/>
              <a:buNone/>
            </a:pPr>
            <a:endParaRPr lang="en-US" dirty="0"/>
          </a:p>
          <a:p>
            <a:r>
              <a:rPr lang="en-US" dirty="0"/>
              <a:t>Used by anesthesiology and emergency medicine frequently</a:t>
            </a:r>
          </a:p>
          <a:p>
            <a:r>
              <a:rPr lang="en-US" dirty="0"/>
              <a:t>During general anesthesia, known to decrease symptoms of opiate withdrawal</a:t>
            </a:r>
          </a:p>
          <a:p>
            <a:r>
              <a:rPr lang="en-US" dirty="0"/>
              <a:t>Effective for analgesia at sub-dissociative dose</a:t>
            </a:r>
          </a:p>
          <a:p>
            <a:r>
              <a:rPr lang="en-US" dirty="0"/>
              <a:t>Many receptors targeted, including mu opioid receptor</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13</a:t>
            </a:fld>
            <a:endParaRPr lang="en-US"/>
          </a:p>
        </p:txBody>
      </p:sp>
    </p:spTree>
    <p:extLst>
      <p:ext uri="{BB962C8B-B14F-4D97-AF65-F5344CB8AC3E}">
        <p14:creationId xmlns:p14="http://schemas.microsoft.com/office/powerpoint/2010/main" val="2919612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mechanism to treat POW: </a:t>
            </a:r>
          </a:p>
          <a:p>
            <a:pPr marL="228600" indent="-228600">
              <a:buFont typeface="+mj-lt"/>
              <a:buAutoNum type="arabicPeriod"/>
            </a:pPr>
            <a:r>
              <a:rPr lang="en-US" dirty="0"/>
              <a:t>Reduction in hyperalgesia </a:t>
            </a:r>
          </a:p>
          <a:p>
            <a:pPr marL="228600" indent="-228600">
              <a:buFont typeface="+mj-lt"/>
              <a:buAutoNum type="arabicPeriod"/>
            </a:pPr>
            <a:r>
              <a:rPr lang="en-US" dirty="0"/>
              <a:t>Synergistic potentiation of buprenorphine agonist mu opioid receptor </a:t>
            </a:r>
          </a:p>
          <a:p>
            <a:pPr marL="228600" indent="-228600">
              <a:buFont typeface="+mj-lt"/>
              <a:buAutoNum type="arabicPeriod"/>
            </a:pPr>
            <a:r>
              <a:rPr lang="en-US" dirty="0"/>
              <a:t>Increasing </a:t>
            </a:r>
            <a:r>
              <a:rPr lang="en-US" dirty="0" err="1"/>
              <a:t>resensitization</a:t>
            </a:r>
            <a:r>
              <a:rPr lang="en-US" dirty="0"/>
              <a:t> at mu opioid receptor </a:t>
            </a:r>
          </a:p>
          <a:p>
            <a:pPr marL="228600" indent="-228600">
              <a:buFont typeface="+mj-lt"/>
              <a:buAutoNum type="arabicPeriod"/>
            </a:pPr>
            <a:r>
              <a:rPr lang="en-US" dirty="0"/>
              <a:t>Decreasing depressive symptoms</a:t>
            </a:r>
          </a:p>
          <a:p>
            <a:pPr marL="228600" indent="-228600">
              <a:buFont typeface="+mj-lt"/>
              <a:buAutoNum type="arabicPeriod"/>
            </a:pPr>
            <a:endParaRPr lang="en-US" dirty="0"/>
          </a:p>
          <a:p>
            <a:pPr marL="0" indent="0">
              <a:buFont typeface="+mj-lt"/>
              <a:buNone/>
            </a:pPr>
            <a:r>
              <a:rPr lang="en-US" dirty="0"/>
              <a:t>Talk through the diagram about why ketamine works</a:t>
            </a:r>
          </a:p>
          <a:p>
            <a:pPr marL="0" indent="0">
              <a:buFont typeface="+mj-lt"/>
              <a:buNone/>
            </a:pPr>
            <a:endParaRPr lang="en-US" dirty="0"/>
          </a:p>
          <a:p>
            <a:r>
              <a:rPr lang="en-US" dirty="0"/>
              <a:t>Used by anesthesiology and emergency medicine frequently</a:t>
            </a:r>
          </a:p>
          <a:p>
            <a:r>
              <a:rPr lang="en-US" dirty="0"/>
              <a:t>During general anesthesia, known to decrease symptoms of opiate withdrawal</a:t>
            </a:r>
          </a:p>
          <a:p>
            <a:r>
              <a:rPr lang="en-US" dirty="0"/>
              <a:t>Effective for analgesia at sub-dissociative dose</a:t>
            </a:r>
          </a:p>
          <a:p>
            <a:r>
              <a:rPr lang="en-US" dirty="0"/>
              <a:t>Many receptors targeted, including mu opioid receptor</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14</a:t>
            </a:fld>
            <a:endParaRPr lang="en-US"/>
          </a:p>
        </p:txBody>
      </p:sp>
    </p:spTree>
    <p:extLst>
      <p:ext uri="{BB962C8B-B14F-4D97-AF65-F5344CB8AC3E}">
        <p14:creationId xmlns:p14="http://schemas.microsoft.com/office/powerpoint/2010/main" val="84283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mechanism to treat POW: </a:t>
            </a:r>
          </a:p>
          <a:p>
            <a:pPr marL="228600" indent="-228600">
              <a:buFont typeface="+mj-lt"/>
              <a:buAutoNum type="arabicPeriod"/>
            </a:pPr>
            <a:r>
              <a:rPr lang="en-US" dirty="0"/>
              <a:t>Reduction in hyperalgesia </a:t>
            </a:r>
          </a:p>
          <a:p>
            <a:pPr marL="228600" indent="-228600">
              <a:buFont typeface="+mj-lt"/>
              <a:buAutoNum type="arabicPeriod"/>
            </a:pPr>
            <a:r>
              <a:rPr lang="en-US" dirty="0"/>
              <a:t>Synergistic potentiation of buprenorphine agonist mu opioid receptor </a:t>
            </a:r>
          </a:p>
          <a:p>
            <a:pPr marL="228600" indent="-228600">
              <a:buFont typeface="+mj-lt"/>
              <a:buAutoNum type="arabicPeriod"/>
            </a:pPr>
            <a:r>
              <a:rPr lang="en-US" dirty="0"/>
              <a:t>Increasing </a:t>
            </a:r>
            <a:r>
              <a:rPr lang="en-US" dirty="0" err="1"/>
              <a:t>resensitization</a:t>
            </a:r>
            <a:r>
              <a:rPr lang="en-US" dirty="0"/>
              <a:t> at mu opioid receptor </a:t>
            </a:r>
          </a:p>
          <a:p>
            <a:pPr marL="228600" indent="-228600">
              <a:buFont typeface="+mj-lt"/>
              <a:buAutoNum type="arabicPeriod"/>
            </a:pPr>
            <a:r>
              <a:rPr lang="en-US" dirty="0"/>
              <a:t>Decreasing depressive symptoms</a:t>
            </a:r>
          </a:p>
          <a:p>
            <a:pPr marL="228600" indent="-228600">
              <a:buFont typeface="+mj-lt"/>
              <a:buAutoNum type="arabicPeriod"/>
            </a:pPr>
            <a:endParaRPr lang="en-US" dirty="0"/>
          </a:p>
          <a:p>
            <a:pPr marL="0" indent="0">
              <a:buFont typeface="+mj-lt"/>
              <a:buNone/>
            </a:pPr>
            <a:r>
              <a:rPr lang="en-US" dirty="0"/>
              <a:t>Talk through the diagram about why ketamine works</a:t>
            </a:r>
          </a:p>
          <a:p>
            <a:pPr marL="0" indent="0">
              <a:buFont typeface="+mj-lt"/>
              <a:buNone/>
            </a:pPr>
            <a:endParaRPr lang="en-US" dirty="0"/>
          </a:p>
          <a:p>
            <a:r>
              <a:rPr lang="en-US" dirty="0"/>
              <a:t>Used by anesthesiology and emergency medicine frequently</a:t>
            </a:r>
          </a:p>
          <a:p>
            <a:r>
              <a:rPr lang="en-US" dirty="0"/>
              <a:t>During general anesthesia, known to decrease symptoms of opiate withdrawal</a:t>
            </a:r>
          </a:p>
          <a:p>
            <a:r>
              <a:rPr lang="en-US" dirty="0"/>
              <a:t>Effective for analgesia at sub-dissociative dose</a:t>
            </a:r>
          </a:p>
          <a:p>
            <a:r>
              <a:rPr lang="en-US" dirty="0"/>
              <a:t>Many receptors targeted, including mu opioid receptor</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15</a:t>
            </a:fld>
            <a:endParaRPr lang="en-US"/>
          </a:p>
        </p:txBody>
      </p:sp>
    </p:spTree>
    <p:extLst>
      <p:ext uri="{BB962C8B-B14F-4D97-AF65-F5344CB8AC3E}">
        <p14:creationId xmlns:p14="http://schemas.microsoft.com/office/powerpoint/2010/main" val="3771767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mechanism to treat POW: </a:t>
            </a:r>
          </a:p>
          <a:p>
            <a:pPr marL="228600" indent="-228600">
              <a:buFont typeface="+mj-lt"/>
              <a:buAutoNum type="arabicPeriod"/>
            </a:pPr>
            <a:r>
              <a:rPr lang="en-US" dirty="0"/>
              <a:t>Reduction in hyperalgesia </a:t>
            </a:r>
          </a:p>
          <a:p>
            <a:pPr marL="228600" indent="-228600">
              <a:buFont typeface="+mj-lt"/>
              <a:buAutoNum type="arabicPeriod"/>
            </a:pPr>
            <a:r>
              <a:rPr lang="en-US" dirty="0"/>
              <a:t>Synergistic potentiation of buprenorphine agonist mu opioid receptor </a:t>
            </a:r>
          </a:p>
          <a:p>
            <a:pPr marL="228600" indent="-228600">
              <a:buFont typeface="+mj-lt"/>
              <a:buAutoNum type="arabicPeriod"/>
            </a:pPr>
            <a:r>
              <a:rPr lang="en-US" dirty="0"/>
              <a:t>Increasing </a:t>
            </a:r>
            <a:r>
              <a:rPr lang="en-US" dirty="0" err="1"/>
              <a:t>resensitization</a:t>
            </a:r>
            <a:r>
              <a:rPr lang="en-US" dirty="0"/>
              <a:t> at mu opioid receptor </a:t>
            </a:r>
          </a:p>
          <a:p>
            <a:pPr marL="228600" indent="-228600">
              <a:buFont typeface="+mj-lt"/>
              <a:buAutoNum type="arabicPeriod"/>
            </a:pPr>
            <a:r>
              <a:rPr lang="en-US" dirty="0"/>
              <a:t>Decreasing depressive symptoms</a:t>
            </a:r>
          </a:p>
          <a:p>
            <a:pPr marL="228600" indent="-228600">
              <a:buFont typeface="+mj-lt"/>
              <a:buAutoNum type="arabicPeriod"/>
            </a:pPr>
            <a:endParaRPr lang="en-US" dirty="0"/>
          </a:p>
          <a:p>
            <a:pPr marL="0" indent="0">
              <a:buFont typeface="+mj-lt"/>
              <a:buNone/>
            </a:pPr>
            <a:r>
              <a:rPr lang="en-US" dirty="0"/>
              <a:t>Talk through the diagram about why ketamine works</a:t>
            </a:r>
          </a:p>
          <a:p>
            <a:pPr marL="0" indent="0">
              <a:buFont typeface="+mj-lt"/>
              <a:buNone/>
            </a:pPr>
            <a:endParaRPr lang="en-US" dirty="0"/>
          </a:p>
          <a:p>
            <a:r>
              <a:rPr lang="en-US" dirty="0"/>
              <a:t>Used by anesthesiology and emergency medicine frequently</a:t>
            </a:r>
          </a:p>
          <a:p>
            <a:r>
              <a:rPr lang="en-US" dirty="0"/>
              <a:t>During general anesthesia, known to decrease symptoms of opiate withdrawal</a:t>
            </a:r>
          </a:p>
          <a:p>
            <a:r>
              <a:rPr lang="en-US" dirty="0"/>
              <a:t>Effective for analgesia at sub-dissociative dose</a:t>
            </a:r>
          </a:p>
          <a:p>
            <a:r>
              <a:rPr lang="en-US" dirty="0"/>
              <a:t>Many receptors targeted, including mu opioid receptor</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16</a:t>
            </a:fld>
            <a:endParaRPr lang="en-US"/>
          </a:p>
        </p:txBody>
      </p:sp>
    </p:spTree>
    <p:extLst>
      <p:ext uri="{BB962C8B-B14F-4D97-AF65-F5344CB8AC3E}">
        <p14:creationId xmlns:p14="http://schemas.microsoft.com/office/powerpoint/2010/main" val="2132621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being treated with increasing doses of daily buprenorphine throughout hospital stay, he was discharged on buprenorphine 24mg daily</a:t>
            </a:r>
          </a:p>
        </p:txBody>
      </p:sp>
      <p:sp>
        <p:nvSpPr>
          <p:cNvPr id="4" name="Slide Number Placeholder 3"/>
          <p:cNvSpPr>
            <a:spLocks noGrp="1"/>
          </p:cNvSpPr>
          <p:nvPr>
            <p:ph type="sldNum" sz="quarter" idx="5"/>
          </p:nvPr>
        </p:nvSpPr>
        <p:spPr/>
        <p:txBody>
          <a:bodyPr/>
          <a:lstStyle/>
          <a:p>
            <a:fld id="{5A3EDF2C-1831-2847-885C-91CB912CFA10}" type="slidenum">
              <a:rPr lang="en-US" smtClean="0"/>
              <a:t>17</a:t>
            </a:fld>
            <a:endParaRPr lang="en-US"/>
          </a:p>
        </p:txBody>
      </p:sp>
    </p:spTree>
    <p:extLst>
      <p:ext uri="{BB962C8B-B14F-4D97-AF65-F5344CB8AC3E}">
        <p14:creationId xmlns:p14="http://schemas.microsoft.com/office/powerpoint/2010/main" val="298830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3EDF2C-1831-2847-885C-91CB912CFA10}" type="slidenum">
              <a:rPr lang="en-US" smtClean="0"/>
              <a:t>18</a:t>
            </a:fld>
            <a:endParaRPr lang="en-US"/>
          </a:p>
        </p:txBody>
      </p:sp>
    </p:spTree>
    <p:extLst>
      <p:ext uri="{BB962C8B-B14F-4D97-AF65-F5344CB8AC3E}">
        <p14:creationId xmlns:p14="http://schemas.microsoft.com/office/powerpoint/2010/main" val="188188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1</a:t>
            </a:fld>
            <a:endParaRPr lang="en-US"/>
          </a:p>
        </p:txBody>
      </p:sp>
    </p:spTree>
    <p:extLst>
      <p:ext uri="{BB962C8B-B14F-4D97-AF65-F5344CB8AC3E}">
        <p14:creationId xmlns:p14="http://schemas.microsoft.com/office/powerpoint/2010/main" val="344179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3EDF2C-1831-2847-885C-91CB912CFA10}" type="slidenum">
              <a:rPr lang="en-US" smtClean="0"/>
              <a:t>19</a:t>
            </a:fld>
            <a:endParaRPr lang="en-US"/>
          </a:p>
        </p:txBody>
      </p:sp>
    </p:spTree>
    <p:extLst>
      <p:ext uri="{BB962C8B-B14F-4D97-AF65-F5344CB8AC3E}">
        <p14:creationId xmlns:p14="http://schemas.microsoft.com/office/powerpoint/2010/main" val="275503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Connecticut Department of Public Health report charting the number of overdose deaths from 2019 to mid 2022, there continue be a large number of overdoses, and in particular there was an 11% increase from 2020 to 2021 in overdose deaths. 2021 is in yellow, and 2020 is in orange. </a:t>
            </a:r>
          </a:p>
          <a:p>
            <a:endParaRPr lang="en-US" dirty="0"/>
          </a:p>
          <a:p>
            <a:r>
              <a:rPr lang="en-US" dirty="0"/>
              <a:t>In these overdose deaths, fentanyl was involved in 84-87%, highlighting its lethality. </a:t>
            </a:r>
          </a:p>
          <a:p>
            <a:endParaRPr lang="en-US" dirty="0"/>
          </a:p>
          <a:p>
            <a:r>
              <a:rPr lang="en-US" dirty="0"/>
              <a:t>11% increase from 2020 to 2021 in overdose deaths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Fentanyl continues to be involved in a very high percentage of overdose deaths, 84-87% over the last 3 years</a:t>
            </a:r>
          </a:p>
        </p:txBody>
      </p:sp>
      <p:sp>
        <p:nvSpPr>
          <p:cNvPr id="4" name="Slide Number Placeholder 3"/>
          <p:cNvSpPr>
            <a:spLocks noGrp="1"/>
          </p:cNvSpPr>
          <p:nvPr>
            <p:ph type="sldNum" sz="quarter" idx="5"/>
          </p:nvPr>
        </p:nvSpPr>
        <p:spPr/>
        <p:txBody>
          <a:bodyPr/>
          <a:lstStyle/>
          <a:p>
            <a:fld id="{5A3EDF2C-1831-2847-885C-91CB912CFA10}" type="slidenum">
              <a:rPr lang="en-US" smtClean="0"/>
              <a:t>2</a:t>
            </a:fld>
            <a:endParaRPr lang="en-US"/>
          </a:p>
        </p:txBody>
      </p:sp>
    </p:spTree>
    <p:extLst>
      <p:ext uri="{BB962C8B-B14F-4D97-AF65-F5344CB8AC3E}">
        <p14:creationId xmlns:p14="http://schemas.microsoft.com/office/powerpoint/2010/main" val="638145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there is higher mortality in black individuals, shown here to have increased in the last 3 years.</a:t>
            </a:r>
          </a:p>
          <a:p>
            <a:r>
              <a:rPr lang="en-US" dirty="0"/>
              <a:t>The CDC also released a report showing that black individuals have the lowest rate of treatment for substance use at 8.3% in comparison to 14.3% across all race/ethnicities.</a:t>
            </a:r>
          </a:p>
          <a:p>
            <a:r>
              <a:rPr lang="en-US" dirty="0"/>
              <a:t>Of patients that do receive treatment, there is evidence suggesting that those that have adverse effects such as precipitated withdrawal when attempting to initiate treatment are less likely to continue medication assisted therapy.</a:t>
            </a:r>
          </a:p>
          <a:p>
            <a:endParaRPr lang="en-US" dirty="0"/>
          </a:p>
          <a:p>
            <a:r>
              <a:rPr lang="en-US" dirty="0"/>
              <a:t>Lowest rate of treatment for substance use at 8.3%, </a:t>
            </a:r>
            <a:r>
              <a:rPr lang="en-US" dirty="0" err="1"/>
              <a:t>Avg</a:t>
            </a:r>
            <a:r>
              <a:rPr lang="en-US" dirty="0"/>
              <a:t> 14.3% across all race/ethnicities (</a:t>
            </a:r>
            <a:r>
              <a:rPr lang="en-US" dirty="0" err="1"/>
              <a:t>Karisa</a:t>
            </a:r>
            <a:r>
              <a:rPr lang="en-US" dirty="0"/>
              <a:t>, 2022)</a:t>
            </a:r>
          </a:p>
          <a:p>
            <a:endParaRPr lang="en-US" dirty="0"/>
          </a:p>
          <a:p>
            <a:r>
              <a:rPr lang="en-US" dirty="0"/>
              <a:t>Highest rates of mortality and lowest rates of treatment</a:t>
            </a:r>
          </a:p>
        </p:txBody>
      </p:sp>
      <p:sp>
        <p:nvSpPr>
          <p:cNvPr id="4" name="Slide Number Placeholder 3"/>
          <p:cNvSpPr>
            <a:spLocks noGrp="1"/>
          </p:cNvSpPr>
          <p:nvPr>
            <p:ph type="sldNum" sz="quarter" idx="5"/>
          </p:nvPr>
        </p:nvSpPr>
        <p:spPr/>
        <p:txBody>
          <a:bodyPr/>
          <a:lstStyle/>
          <a:p>
            <a:fld id="{5A3EDF2C-1831-2847-885C-91CB912CFA10}" type="slidenum">
              <a:rPr lang="en-US" smtClean="0"/>
              <a:t>3</a:t>
            </a:fld>
            <a:endParaRPr lang="en-US"/>
          </a:p>
        </p:txBody>
      </p:sp>
    </p:spTree>
    <p:extLst>
      <p:ext uri="{BB962C8B-B14F-4D97-AF65-F5344CB8AC3E}">
        <p14:creationId xmlns:p14="http://schemas.microsoft.com/office/powerpoint/2010/main" val="2513869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Synthetic opiate that is highly lipophilic </a:t>
            </a:r>
          </a:p>
          <a:p>
            <a:pPr marL="171450" indent="-171450">
              <a:buFont typeface="Arial" panose="020B0604020202020204" pitchFamily="34" charset="0"/>
              <a:buChar char="•"/>
            </a:pPr>
            <a:r>
              <a:rPr lang="en-US" dirty="0"/>
              <a:t>High CNS penetration </a:t>
            </a:r>
          </a:p>
          <a:p>
            <a:pPr marL="171450" indent="-171450">
              <a:buFont typeface="Arial" panose="020B0604020202020204" pitchFamily="34" charset="0"/>
              <a:buChar char="•"/>
            </a:pPr>
            <a:r>
              <a:rPr lang="en-US" dirty="0"/>
              <a:t>Large volume of distribution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Daily fentanyl usage leads to accumulation in adipose tissue </a:t>
            </a:r>
          </a:p>
          <a:p>
            <a:pPr marL="171450" indent="-171450">
              <a:buFont typeface="Arial" panose="020B0604020202020204" pitchFamily="34" charset="0"/>
              <a:buChar char="•"/>
            </a:pPr>
            <a:r>
              <a:rPr lang="en-US" dirty="0"/>
              <a:t>Can act more as moderately long-acting opiate *** </a:t>
            </a:r>
          </a:p>
          <a:p>
            <a:pPr marL="171450" indent="-171450">
              <a:buFont typeface="Arial" panose="020B0604020202020204" pitchFamily="34" charset="0"/>
              <a:buChar char="•"/>
            </a:pPr>
            <a:r>
              <a:rPr lang="en-US" dirty="0"/>
              <a:t>Clearance is prolonged and variable </a:t>
            </a:r>
          </a:p>
          <a:p>
            <a:pPr marL="171450" indent="-171450">
              <a:buFont typeface="Arial" panose="020B0604020202020204" pitchFamily="34" charset="0"/>
              <a:buChar char="•"/>
            </a:pPr>
            <a:r>
              <a:rPr lang="en-US" dirty="0"/>
              <a:t>Half-life is thus not fixed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Talking about this to match pictures</a:t>
            </a:r>
          </a:p>
          <a:p>
            <a:pPr marL="171450" indent="-171450">
              <a:buFont typeface="Arial" panose="020B0604020202020204" pitchFamily="34" charset="0"/>
              <a:buChar char="•"/>
            </a:pPr>
            <a:r>
              <a:rPr lang="en-US" dirty="0"/>
              <a:t>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a:t>
            </a:r>
          </a:p>
          <a:p>
            <a:pPr marL="171450" indent="-171450">
              <a:buFont typeface="Arial" panose="020B0604020202020204" pitchFamily="34" charset="0"/>
              <a:buChar char="•"/>
            </a:pPr>
            <a:r>
              <a:rPr lang="en-US" dirty="0"/>
              <a:t>Affinity</a:t>
            </a:r>
          </a:p>
          <a:p>
            <a:pPr marL="171450" indent="-171450">
              <a:buFont typeface="Arial" panose="020B0604020202020204" pitchFamily="34" charset="0"/>
              <a:buChar char="•"/>
            </a:pPr>
            <a:r>
              <a:rPr lang="en-US" dirty="0"/>
              <a:t>Lipophilicity</a:t>
            </a:r>
          </a:p>
          <a:p>
            <a:pPr marL="171450" indent="-171450">
              <a:buFont typeface="Arial" panose="020B0604020202020204" pitchFamily="34" charset="0"/>
              <a:buChar char="•"/>
            </a:pPr>
            <a:r>
              <a:rPr lang="en-US" dirty="0"/>
              <a:t>Efficacy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Depending on what opiate you use </a:t>
            </a:r>
          </a:p>
          <a:p>
            <a:pPr marL="171450" indent="-171450">
              <a:buFont typeface="Arial" panose="020B0604020202020204" pitchFamily="34" charset="0"/>
              <a:buChar char="•"/>
            </a:pPr>
            <a:r>
              <a:rPr lang="en-US" dirty="0"/>
              <a:t>Precipitated withdrawal occurs because fentanyl has high accumulation within the adipose tissue and it has strong binding at opiate receptor and then giving partial agonist and then if not giving enough of the partial agonist, theoretical models suggest that people are going to have precipitated withdrawal. In this case, he got a decent dose and still had precipitated withdrawal. There are still a lot of unknowns about who is going to develop precipitated withdrawal, why are they going to develop it,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we really need to have better management of precipitated withdrawal. What do you do in these types of cases because our understanding of it is still really new.</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Describe what it is</a:t>
            </a:r>
          </a:p>
          <a:p>
            <a:pPr marL="171450" indent="-171450">
              <a:buFont typeface="Arial" panose="020B0604020202020204" pitchFamily="34" charset="0"/>
              <a:buChar char="•"/>
            </a:pPr>
            <a:r>
              <a:rPr lang="en-US" dirty="0"/>
              <a:t>Reiterate that this is an evolving science that we don’t much about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is it</a:t>
            </a:r>
          </a:p>
          <a:p>
            <a:pPr marL="171450" indent="-171450">
              <a:buFont typeface="Arial" panose="020B0604020202020204" pitchFamily="34" charset="0"/>
              <a:buChar char="•"/>
            </a:pPr>
            <a:r>
              <a:rPr lang="en-US" dirty="0"/>
              <a:t>Why does it happen</a:t>
            </a:r>
          </a:p>
          <a:p>
            <a:pPr marL="171450" indent="-171450">
              <a:buFont typeface="Arial" panose="020B0604020202020204" pitchFamily="34" charset="0"/>
              <a:buChar char="•"/>
            </a:pPr>
            <a:r>
              <a:rPr lang="en-US" dirty="0"/>
              <a:t>What are the gaps</a:t>
            </a:r>
          </a:p>
          <a:p>
            <a:pPr marL="171450" indent="-171450">
              <a:buFont typeface="Arial" panose="020B0604020202020204" pitchFamily="34" charset="0"/>
              <a:buChar char="•"/>
            </a:pPr>
            <a:r>
              <a:rPr lang="en-US" dirty="0"/>
              <a:t>Why do we need to care about this</a:t>
            </a:r>
          </a:p>
        </p:txBody>
      </p:sp>
      <p:sp>
        <p:nvSpPr>
          <p:cNvPr id="4" name="Slide Number Placeholder 3"/>
          <p:cNvSpPr>
            <a:spLocks noGrp="1"/>
          </p:cNvSpPr>
          <p:nvPr>
            <p:ph type="sldNum" sz="quarter" idx="5"/>
          </p:nvPr>
        </p:nvSpPr>
        <p:spPr/>
        <p:txBody>
          <a:bodyPr/>
          <a:lstStyle/>
          <a:p>
            <a:fld id="{5A3EDF2C-1831-2847-885C-91CB912CFA10}" type="slidenum">
              <a:rPr lang="en-US" smtClean="0"/>
              <a:t>4</a:t>
            </a:fld>
            <a:endParaRPr lang="en-US"/>
          </a:p>
        </p:txBody>
      </p:sp>
    </p:spTree>
    <p:extLst>
      <p:ext uri="{BB962C8B-B14F-4D97-AF65-F5344CB8AC3E}">
        <p14:creationId xmlns:p14="http://schemas.microsoft.com/office/powerpoint/2010/main" val="2373894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 don’t know which strategy is the best and each treatment option has limitations</a:t>
            </a:r>
          </a:p>
          <a:p>
            <a:endParaRPr lang="en-US" dirty="0"/>
          </a:p>
          <a:p>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5</a:t>
            </a:fld>
            <a:endParaRPr lang="en-US"/>
          </a:p>
        </p:txBody>
      </p:sp>
    </p:spTree>
    <p:extLst>
      <p:ext uri="{BB962C8B-B14F-4D97-AF65-F5344CB8AC3E}">
        <p14:creationId xmlns:p14="http://schemas.microsoft.com/office/powerpoint/2010/main" val="1135849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patient consented for his case to be presented and discussed.</a:t>
            </a:r>
          </a:p>
          <a:p>
            <a:endParaRPr lang="en-US" dirty="0"/>
          </a:p>
          <a:p>
            <a:r>
              <a:rPr lang="en-US" dirty="0"/>
              <a:t>32yo male with history of severe OUD and major depression presented with suicidality. Prior recent </a:t>
            </a:r>
            <a:r>
              <a:rPr lang="en-US" dirty="0" err="1"/>
              <a:t>hx</a:t>
            </a:r>
            <a:r>
              <a:rPr lang="en-US" dirty="0"/>
              <a:t> of difficulty initiating BNX in outpatient setting, each time triggering </a:t>
            </a:r>
            <a:r>
              <a:rPr lang="en-US" dirty="0" err="1"/>
              <a:t>sx</a:t>
            </a:r>
            <a:r>
              <a:rPr lang="en-US" dirty="0"/>
              <a:t> of withdrawal. Given suicidality he was admitted for a psychiatric hold. Soon after admission, he began to experience withdrawal with a COWS of 13. After being given buprenorphine 8-2, COWS worsened, after getting second dose, COWS now &gt;36. </a:t>
            </a:r>
          </a:p>
          <a:p>
            <a:endParaRPr lang="en-US" dirty="0"/>
          </a:p>
          <a:p>
            <a:r>
              <a:rPr lang="en-US" dirty="0"/>
              <a:t>Not withdrawing on admission. </a:t>
            </a:r>
          </a:p>
          <a:p>
            <a:endParaRPr lang="en-US" dirty="0"/>
          </a:p>
          <a:p>
            <a:r>
              <a:rPr lang="en-US" dirty="0"/>
              <a:t>Withdrawal </a:t>
            </a:r>
            <a:r>
              <a:rPr lang="en-US" dirty="0" err="1"/>
              <a:t>sx</a:t>
            </a:r>
            <a:r>
              <a:rPr lang="en-US" dirty="0"/>
              <a:t> included: diaphoresis, N/V, diarrhea, severe anxiety</a:t>
            </a:r>
          </a:p>
          <a:p>
            <a:endParaRPr lang="en-US" dirty="0"/>
          </a:p>
          <a:p>
            <a:r>
              <a:rPr lang="en-US" dirty="0"/>
              <a:t>Multiple attempts at initiating BNX in outpatient setting but not able to tolerate</a:t>
            </a:r>
          </a:p>
          <a:p>
            <a:endParaRPr lang="en-US" dirty="0"/>
          </a:p>
          <a:p>
            <a:r>
              <a:rPr lang="en-US" dirty="0"/>
              <a:t>Took BNX at 2:02pm on 3/27</a:t>
            </a:r>
          </a:p>
          <a:p>
            <a:r>
              <a:rPr lang="en-US" dirty="0"/>
              <a:t>Additional BNX 1:21pm on 3/28</a:t>
            </a:r>
          </a:p>
          <a:p>
            <a:r>
              <a:rPr lang="en-US" dirty="0"/>
              <a:t>Then additional BNX at 7:19pm on 3/28</a:t>
            </a:r>
          </a:p>
          <a:p>
            <a:endParaRPr lang="en-US" dirty="0"/>
          </a:p>
          <a:p>
            <a:r>
              <a:rPr lang="en-US" dirty="0"/>
              <a:t>COWS</a:t>
            </a:r>
          </a:p>
          <a:p>
            <a:endParaRPr lang="en-US" dirty="0"/>
          </a:p>
          <a:p>
            <a:r>
              <a:rPr lang="en-US" dirty="0"/>
              <a:t>First dose of BNX was then reportedly &gt;36h from last use</a:t>
            </a:r>
          </a:p>
          <a:p>
            <a:endParaRPr lang="en-US" dirty="0"/>
          </a:p>
          <a:p>
            <a:r>
              <a:rPr lang="en-US" dirty="0"/>
              <a:t>If 16 at once, maybe not precipitated withdrawal…</a:t>
            </a:r>
          </a:p>
          <a:p>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6</a:t>
            </a:fld>
            <a:endParaRPr lang="en-US"/>
          </a:p>
        </p:txBody>
      </p:sp>
    </p:spTree>
    <p:extLst>
      <p:ext uri="{BB962C8B-B14F-4D97-AF65-F5344CB8AC3E}">
        <p14:creationId xmlns:p14="http://schemas.microsoft.com/office/powerpoint/2010/main" val="1542097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COWS scoring is confusing per EMR?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a:ea typeface="Verdana"/>
              </a:rPr>
              <a:t>Given recent large dose of BNX, full-agonist opioids avoided</a:t>
            </a:r>
            <a:endParaRPr lang="en-US" dirty="0"/>
          </a:p>
          <a:p>
            <a:endParaRPr lang="en-US" dirty="0"/>
          </a:p>
          <a:p>
            <a:r>
              <a:rPr lang="en-US" dirty="0"/>
              <a:t>Chose this treatment because full agonists would not be effective or potentially dangerous.</a:t>
            </a:r>
          </a:p>
        </p:txBody>
      </p:sp>
      <p:sp>
        <p:nvSpPr>
          <p:cNvPr id="4" name="Slide Number Placeholder 3"/>
          <p:cNvSpPr>
            <a:spLocks noGrp="1"/>
          </p:cNvSpPr>
          <p:nvPr>
            <p:ph type="sldNum" sz="quarter" idx="5"/>
          </p:nvPr>
        </p:nvSpPr>
        <p:spPr/>
        <p:txBody>
          <a:bodyPr/>
          <a:lstStyle/>
          <a:p>
            <a:fld id="{5A3EDF2C-1831-2847-885C-91CB912CFA10}" type="slidenum">
              <a:rPr lang="en-US" smtClean="0"/>
              <a:t>7</a:t>
            </a:fld>
            <a:endParaRPr lang="en-US"/>
          </a:p>
        </p:txBody>
      </p:sp>
    </p:spTree>
    <p:extLst>
      <p:ext uri="{BB962C8B-B14F-4D97-AF65-F5344CB8AC3E}">
        <p14:creationId xmlns:p14="http://schemas.microsoft.com/office/powerpoint/2010/main" val="1171403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EDF2C-1831-2847-885C-91CB912CFA10}" type="slidenum">
              <a:rPr lang="en-US" smtClean="0"/>
              <a:t>8</a:t>
            </a:fld>
            <a:endParaRPr lang="en-US"/>
          </a:p>
        </p:txBody>
      </p:sp>
    </p:spTree>
    <p:extLst>
      <p:ext uri="{BB962C8B-B14F-4D97-AF65-F5344CB8AC3E}">
        <p14:creationId xmlns:p14="http://schemas.microsoft.com/office/powerpoint/2010/main" val="3626726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1C57-F399-7548-BF40-BA9C78574CC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FBF8DB-A7AA-A142-AF13-A5B25B3F3C5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91FB10E3-3AB3-E349-9344-2895DFDF0332}"/>
              </a:ext>
            </a:extLst>
          </p:cNvPr>
          <p:cNvSpPr>
            <a:spLocks noGrp="1"/>
          </p:cNvSpPr>
          <p:nvPr>
            <p:ph type="sldNum" sz="quarter" idx="12"/>
          </p:nvPr>
        </p:nvSpPr>
        <p:spPr>
          <a:xfrm>
            <a:off x="386861" y="6309459"/>
            <a:ext cx="407466" cy="365125"/>
          </a:xfrm>
          <a:prstGeom prst="rect">
            <a:avLst/>
          </a:prstGeom>
        </p:spPr>
        <p:txBody>
          <a:bodyPr/>
          <a:lstStyle/>
          <a:p>
            <a:fld id="{F55E13C6-A4BF-A842-9635-B1271B30A9E0}" type="slidenum">
              <a:rPr lang="en-US" smtClean="0"/>
              <a:t>‹#›</a:t>
            </a:fld>
            <a:endParaRPr lang="en-US"/>
          </a:p>
        </p:txBody>
      </p:sp>
    </p:spTree>
    <p:extLst>
      <p:ext uri="{BB962C8B-B14F-4D97-AF65-F5344CB8AC3E}">
        <p14:creationId xmlns:p14="http://schemas.microsoft.com/office/powerpoint/2010/main" val="83100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C06E-022D-4944-AEC1-C4C18C1F5233}"/>
              </a:ext>
            </a:extLst>
          </p:cNvPr>
          <p:cNvSpPr>
            <a:spLocks noGrp="1"/>
          </p:cNvSpPr>
          <p:nvPr>
            <p:ph type="title" hasCustomPrompt="1"/>
          </p:nvPr>
        </p:nvSpPr>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B4EAA46F-3B3F-1240-9262-8ADA629D9791}"/>
              </a:ext>
            </a:extLst>
          </p:cNvPr>
          <p:cNvSpPr>
            <a:spLocks noGrp="1"/>
          </p:cNvSpPr>
          <p:nvPr>
            <p:ph sz="half" idx="1"/>
          </p:nvPr>
        </p:nvSpPr>
        <p:spPr>
          <a:xfrm>
            <a:off x="391257" y="16002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31B092-B1B3-B646-BABF-BF3C86759AEA}"/>
              </a:ext>
            </a:extLst>
          </p:cNvPr>
          <p:cNvSpPr>
            <a:spLocks noGrp="1"/>
          </p:cNvSpPr>
          <p:nvPr>
            <p:ph sz="half" idx="2"/>
          </p:nvPr>
        </p:nvSpPr>
        <p:spPr>
          <a:xfrm>
            <a:off x="4418135" y="16002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5B2E8F16-3608-C449-B4A6-F9F32791C4F5}"/>
              </a:ext>
            </a:extLst>
          </p:cNvPr>
          <p:cNvCxnSpPr/>
          <p:nvPr userDrawn="1"/>
        </p:nvCxnSpPr>
        <p:spPr>
          <a:xfrm>
            <a:off x="0" y="628073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F629B20-AFD7-5342-B67F-88B6CCCB700B}"/>
              </a:ext>
            </a:extLst>
          </p:cNvPr>
          <p:cNvSpPr>
            <a:spLocks noGrp="1"/>
          </p:cNvSpPr>
          <p:nvPr>
            <p:ph type="sldNum" sz="quarter" idx="12"/>
          </p:nvPr>
        </p:nvSpPr>
        <p:spPr>
          <a:xfrm>
            <a:off x="386861" y="6471674"/>
            <a:ext cx="333575" cy="365125"/>
          </a:xfrm>
          <a:prstGeom prst="rect">
            <a:avLst/>
          </a:prstGeom>
        </p:spPr>
        <p:txBody>
          <a:bodyPr/>
          <a:lstStyle/>
          <a:p>
            <a:fld id="{F55E13C6-A4BF-A842-9635-B1271B30A9E0}" type="slidenum">
              <a:rPr lang="en-US" smtClean="0"/>
              <a:t>‹#›</a:t>
            </a:fld>
            <a:endParaRPr lang="en-US"/>
          </a:p>
        </p:txBody>
      </p:sp>
      <p:cxnSp>
        <p:nvCxnSpPr>
          <p:cNvPr id="13" name="Straight Connector 12">
            <a:extLst>
              <a:ext uri="{FF2B5EF4-FFF2-40B4-BE49-F238E27FC236}">
                <a16:creationId xmlns:a16="http://schemas.microsoft.com/office/drawing/2014/main" id="{C696652B-2CF9-3448-90CE-7DF291769957}"/>
              </a:ext>
            </a:extLst>
          </p:cNvPr>
          <p:cNvCxnSpPr/>
          <p:nvPr userDrawn="1"/>
        </p:nvCxnSpPr>
        <p:spPr>
          <a:xfrm>
            <a:off x="0" y="1196826"/>
            <a:ext cx="9144000"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D57026D-C03D-7D47-86EB-AFE5EF8830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3536" y="6368205"/>
            <a:ext cx="1004687" cy="384908"/>
          </a:xfrm>
          <a:prstGeom prst="rect">
            <a:avLst/>
          </a:prstGeom>
        </p:spPr>
      </p:pic>
    </p:spTree>
    <p:extLst>
      <p:ext uri="{BB962C8B-B14F-4D97-AF65-F5344CB8AC3E}">
        <p14:creationId xmlns:p14="http://schemas.microsoft.com/office/powerpoint/2010/main" val="1991323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C06E-022D-4944-AEC1-C4C18C1F5233}"/>
              </a:ext>
            </a:extLst>
          </p:cNvPr>
          <p:cNvSpPr>
            <a:spLocks noGrp="1"/>
          </p:cNvSpPr>
          <p:nvPr>
            <p:ph type="title" hasCustomPrompt="1"/>
          </p:nvPr>
        </p:nvSpPr>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B4EAA46F-3B3F-1240-9262-8ADA629D9791}"/>
              </a:ext>
            </a:extLst>
          </p:cNvPr>
          <p:cNvSpPr>
            <a:spLocks noGrp="1"/>
          </p:cNvSpPr>
          <p:nvPr>
            <p:ph sz="half" idx="1"/>
          </p:nvPr>
        </p:nvSpPr>
        <p:spPr>
          <a:xfrm>
            <a:off x="391257" y="16002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31B092-B1B3-B646-BABF-BF3C86759AEA}"/>
              </a:ext>
            </a:extLst>
          </p:cNvPr>
          <p:cNvSpPr>
            <a:spLocks noGrp="1"/>
          </p:cNvSpPr>
          <p:nvPr>
            <p:ph sz="half" idx="2"/>
          </p:nvPr>
        </p:nvSpPr>
        <p:spPr>
          <a:xfrm>
            <a:off x="4418135" y="16002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5B2E8F16-3608-C449-B4A6-F9F32791C4F5}"/>
              </a:ext>
            </a:extLst>
          </p:cNvPr>
          <p:cNvCxnSpPr/>
          <p:nvPr userDrawn="1"/>
        </p:nvCxnSpPr>
        <p:spPr>
          <a:xfrm>
            <a:off x="0" y="628073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F629B20-AFD7-5342-B67F-88B6CCCB700B}"/>
              </a:ext>
            </a:extLst>
          </p:cNvPr>
          <p:cNvSpPr>
            <a:spLocks noGrp="1"/>
          </p:cNvSpPr>
          <p:nvPr>
            <p:ph type="sldNum" sz="quarter" idx="12"/>
          </p:nvPr>
        </p:nvSpPr>
        <p:spPr>
          <a:xfrm>
            <a:off x="386861" y="6471674"/>
            <a:ext cx="333575" cy="365125"/>
          </a:xfrm>
          <a:prstGeom prst="rect">
            <a:avLst/>
          </a:prstGeom>
        </p:spPr>
        <p:txBody>
          <a:bodyPr/>
          <a:lstStyle/>
          <a:p>
            <a:fld id="{F55E13C6-A4BF-A842-9635-B1271B30A9E0}" type="slidenum">
              <a:rPr lang="en-US" smtClean="0"/>
              <a:t>‹#›</a:t>
            </a:fld>
            <a:endParaRPr lang="en-US"/>
          </a:p>
        </p:txBody>
      </p:sp>
      <p:cxnSp>
        <p:nvCxnSpPr>
          <p:cNvPr id="13" name="Straight Connector 12">
            <a:extLst>
              <a:ext uri="{FF2B5EF4-FFF2-40B4-BE49-F238E27FC236}">
                <a16:creationId xmlns:a16="http://schemas.microsoft.com/office/drawing/2014/main" id="{C696652B-2CF9-3448-90CE-7DF291769957}"/>
              </a:ext>
            </a:extLst>
          </p:cNvPr>
          <p:cNvCxnSpPr/>
          <p:nvPr userDrawn="1"/>
        </p:nvCxnSpPr>
        <p:spPr>
          <a:xfrm>
            <a:off x="0" y="1196826"/>
            <a:ext cx="9144000"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D79160E-0785-B245-8FC8-A295CDBB97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3536" y="6368205"/>
            <a:ext cx="1004687" cy="384908"/>
          </a:xfrm>
          <a:prstGeom prst="rect">
            <a:avLst/>
          </a:prstGeom>
        </p:spPr>
      </p:pic>
    </p:spTree>
    <p:extLst>
      <p:ext uri="{BB962C8B-B14F-4D97-AF65-F5344CB8AC3E}">
        <p14:creationId xmlns:p14="http://schemas.microsoft.com/office/powerpoint/2010/main" val="387985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C06E-022D-4944-AEC1-C4C18C1F5233}"/>
              </a:ext>
            </a:extLst>
          </p:cNvPr>
          <p:cNvSpPr>
            <a:spLocks noGrp="1"/>
          </p:cNvSpPr>
          <p:nvPr>
            <p:ph type="title" hasCustomPrompt="1"/>
          </p:nvPr>
        </p:nvSpPr>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B4EAA46F-3B3F-1240-9262-8ADA629D9791}"/>
              </a:ext>
            </a:extLst>
          </p:cNvPr>
          <p:cNvSpPr>
            <a:spLocks noGrp="1"/>
          </p:cNvSpPr>
          <p:nvPr>
            <p:ph sz="half" idx="1"/>
          </p:nvPr>
        </p:nvSpPr>
        <p:spPr>
          <a:xfrm>
            <a:off x="391257" y="16002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31B092-B1B3-B646-BABF-BF3C86759AEA}"/>
              </a:ext>
            </a:extLst>
          </p:cNvPr>
          <p:cNvSpPr>
            <a:spLocks noGrp="1"/>
          </p:cNvSpPr>
          <p:nvPr>
            <p:ph sz="half" idx="2"/>
          </p:nvPr>
        </p:nvSpPr>
        <p:spPr>
          <a:xfrm>
            <a:off x="4418135" y="16002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5B2E8F16-3608-C449-B4A6-F9F32791C4F5}"/>
              </a:ext>
            </a:extLst>
          </p:cNvPr>
          <p:cNvCxnSpPr/>
          <p:nvPr userDrawn="1"/>
        </p:nvCxnSpPr>
        <p:spPr>
          <a:xfrm>
            <a:off x="0" y="628073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F629B20-AFD7-5342-B67F-88B6CCCB700B}"/>
              </a:ext>
            </a:extLst>
          </p:cNvPr>
          <p:cNvSpPr>
            <a:spLocks noGrp="1"/>
          </p:cNvSpPr>
          <p:nvPr>
            <p:ph type="sldNum" sz="quarter" idx="12"/>
          </p:nvPr>
        </p:nvSpPr>
        <p:spPr>
          <a:xfrm>
            <a:off x="386861" y="6471674"/>
            <a:ext cx="333575" cy="365125"/>
          </a:xfrm>
          <a:prstGeom prst="rect">
            <a:avLst/>
          </a:prstGeom>
        </p:spPr>
        <p:txBody>
          <a:bodyPr/>
          <a:lstStyle/>
          <a:p>
            <a:fld id="{F55E13C6-A4BF-A842-9635-B1271B30A9E0}" type="slidenum">
              <a:rPr lang="en-US" smtClean="0"/>
              <a:t>‹#›</a:t>
            </a:fld>
            <a:endParaRPr lang="en-US"/>
          </a:p>
        </p:txBody>
      </p:sp>
      <p:cxnSp>
        <p:nvCxnSpPr>
          <p:cNvPr id="13" name="Straight Connector 12">
            <a:extLst>
              <a:ext uri="{FF2B5EF4-FFF2-40B4-BE49-F238E27FC236}">
                <a16:creationId xmlns:a16="http://schemas.microsoft.com/office/drawing/2014/main" id="{C696652B-2CF9-3448-90CE-7DF291769957}"/>
              </a:ext>
            </a:extLst>
          </p:cNvPr>
          <p:cNvCxnSpPr/>
          <p:nvPr userDrawn="1"/>
        </p:nvCxnSpPr>
        <p:spPr>
          <a:xfrm>
            <a:off x="0" y="1196826"/>
            <a:ext cx="9144000"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ADCE76B-83CE-F64B-80A2-159CDC186D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3536" y="6368205"/>
            <a:ext cx="1004687" cy="384908"/>
          </a:xfrm>
          <a:prstGeom prst="rect">
            <a:avLst/>
          </a:prstGeom>
        </p:spPr>
      </p:pic>
    </p:spTree>
    <p:extLst>
      <p:ext uri="{BB962C8B-B14F-4D97-AF65-F5344CB8AC3E}">
        <p14:creationId xmlns:p14="http://schemas.microsoft.com/office/powerpoint/2010/main" val="6081703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2373C-2DF0-3C46-836E-BD4EC05A1752}"/>
              </a:ext>
            </a:extLst>
          </p:cNvPr>
          <p:cNvSpPr>
            <a:spLocks noGrp="1"/>
          </p:cNvSpPr>
          <p:nvPr>
            <p:ph type="title"/>
          </p:nvPr>
        </p:nvSpPr>
        <p:spPr>
          <a:xfrm>
            <a:off x="391259" y="254294"/>
            <a:ext cx="8412480" cy="90096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665639BE-57D3-454B-B948-57502CD289C7}"/>
              </a:ext>
            </a:extLst>
          </p:cNvPr>
          <p:cNvSpPr>
            <a:spLocks noGrp="1"/>
          </p:cNvSpPr>
          <p:nvPr>
            <p:ph type="body" idx="1"/>
          </p:nvPr>
        </p:nvSpPr>
        <p:spPr>
          <a:xfrm>
            <a:off x="391259" y="1600200"/>
            <a:ext cx="841248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D391659C-3399-BA42-85E8-79844D7DCA22}"/>
              </a:ext>
            </a:extLst>
          </p:cNvPr>
          <p:cNvSpPr>
            <a:spLocks noGrp="1"/>
          </p:cNvSpPr>
          <p:nvPr>
            <p:ph type="sldNum" sz="quarter" idx="4"/>
          </p:nvPr>
        </p:nvSpPr>
        <p:spPr>
          <a:xfrm>
            <a:off x="312970" y="6493164"/>
            <a:ext cx="361284" cy="214326"/>
          </a:xfrm>
          <a:prstGeom prst="rect">
            <a:avLst/>
          </a:prstGeom>
        </p:spPr>
        <p:txBody>
          <a:bodyPr/>
          <a:lstStyle>
            <a:lvl1pPr>
              <a:defRPr sz="800">
                <a:solidFill>
                  <a:schemeClr val="bg2">
                    <a:lumMod val="90000"/>
                  </a:schemeClr>
                </a:solidFill>
              </a:defRPr>
            </a:lvl1pPr>
          </a:lstStyle>
          <a:p>
            <a:fld id="{F55E13C6-A4BF-A842-9635-B1271B30A9E0}" type="slidenum">
              <a:rPr lang="en-US" smtClean="0"/>
              <a:pPr/>
              <a:t>‹#›</a:t>
            </a:fld>
            <a:endParaRPr lang="en-US"/>
          </a:p>
        </p:txBody>
      </p:sp>
    </p:spTree>
    <p:extLst>
      <p:ext uri="{BB962C8B-B14F-4D97-AF65-F5344CB8AC3E}">
        <p14:creationId xmlns:p14="http://schemas.microsoft.com/office/powerpoint/2010/main" val="86848657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9" r:id="rId3"/>
    <p:sldLayoutId id="2147483660" r:id="rId4"/>
  </p:sldLayoutIdLst>
  <p:hf hdr="0" ftr="0" dt="0"/>
  <p:txStyles>
    <p:titleStyle>
      <a:lvl1pPr algn="l" defTabSz="685800" rtl="0" eaLnBrk="1" latinLnBrk="0" hangingPunct="1">
        <a:lnSpc>
          <a:spcPct val="90000"/>
        </a:lnSpc>
        <a:spcBef>
          <a:spcPct val="0"/>
        </a:spcBef>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SzPct val="60000"/>
        <a:buFont typeface="LucidaGrande"/>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CambriaMath"/>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5585/mmwr.mm7129e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hyperlink" Target="https://www.dea.gov/sites/default/files/2021-02/DIR-008-21%202020%20National%20Drug%20Threat%20Assessment_WEB.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933157-086B-DD43-8FAC-2C35FA0AB816}"/>
              </a:ext>
            </a:extLst>
          </p:cNvPr>
          <p:cNvSpPr>
            <a:spLocks noGrp="1"/>
          </p:cNvSpPr>
          <p:nvPr>
            <p:ph type="subTitle" idx="1"/>
          </p:nvPr>
        </p:nvSpPr>
        <p:spPr>
          <a:xfrm>
            <a:off x="365884" y="4882516"/>
            <a:ext cx="7650646" cy="1241822"/>
          </a:xfrm>
        </p:spPr>
        <p:txBody>
          <a:bodyPr>
            <a:normAutofit/>
          </a:bodyPr>
          <a:lstStyle/>
          <a:p>
            <a:pPr algn="l"/>
            <a:r>
              <a:rPr lang="en-US"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Mariah Evarts, MD; </a:t>
            </a:r>
            <a:r>
              <a:rPr lang="en-US"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Nicholaus</a:t>
            </a:r>
            <a:r>
              <a:rPr lang="en-US"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Christian, MD, MBA; Jenna Butner, MD; Melissa Weimer, DO, MCR, DFASAM</a:t>
            </a:r>
          </a:p>
        </p:txBody>
      </p:sp>
      <p:sp>
        <p:nvSpPr>
          <p:cNvPr id="6" name="Text Placeholder 5">
            <a:extLst>
              <a:ext uri="{FF2B5EF4-FFF2-40B4-BE49-F238E27FC236}">
                <a16:creationId xmlns:a16="http://schemas.microsoft.com/office/drawing/2014/main" id="{1D47C9BE-394D-A644-B2EE-455C1AC024EB}"/>
              </a:ext>
            </a:extLst>
          </p:cNvPr>
          <p:cNvSpPr txBox="1">
            <a:spLocks/>
          </p:cNvSpPr>
          <p:nvPr/>
        </p:nvSpPr>
        <p:spPr>
          <a:xfrm>
            <a:off x="5554827" y="5892546"/>
            <a:ext cx="2535625" cy="29260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800" dirty="0"/>
              <a:t>11/10/2022</a:t>
            </a:r>
          </a:p>
        </p:txBody>
      </p:sp>
      <p:sp>
        <p:nvSpPr>
          <p:cNvPr id="7" name="Title 1">
            <a:extLst>
              <a:ext uri="{FF2B5EF4-FFF2-40B4-BE49-F238E27FC236}">
                <a16:creationId xmlns:a16="http://schemas.microsoft.com/office/drawing/2014/main" id="{B17959FA-3DF2-AF4C-852E-D529F794AD49}"/>
              </a:ext>
            </a:extLst>
          </p:cNvPr>
          <p:cNvSpPr txBox="1">
            <a:spLocks/>
          </p:cNvSpPr>
          <p:nvPr/>
        </p:nvSpPr>
        <p:spPr>
          <a:xfrm>
            <a:off x="365884" y="3560111"/>
            <a:ext cx="7818368" cy="82106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l"/>
            <a:endParaRPr lang="en-US" sz="2800" i="1">
              <a:solidFill>
                <a:schemeClr val="accent1"/>
              </a:solidFill>
              <a:latin typeface="YaleNew" panose="02000602050000020003" pitchFamily="2" charset="77"/>
            </a:endParaRPr>
          </a:p>
        </p:txBody>
      </p:sp>
      <p:sp>
        <p:nvSpPr>
          <p:cNvPr id="8" name="Title 1">
            <a:extLst>
              <a:ext uri="{FF2B5EF4-FFF2-40B4-BE49-F238E27FC236}">
                <a16:creationId xmlns:a16="http://schemas.microsoft.com/office/drawing/2014/main" id="{784E931F-11F1-CE4D-A665-EB3B03FEA02B}"/>
              </a:ext>
            </a:extLst>
          </p:cNvPr>
          <p:cNvSpPr txBox="1">
            <a:spLocks/>
          </p:cNvSpPr>
          <p:nvPr/>
        </p:nvSpPr>
        <p:spPr>
          <a:xfrm>
            <a:off x="337930" y="3141609"/>
            <a:ext cx="8513970" cy="1490099"/>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l">
              <a:spcBef>
                <a:spcPts val="600"/>
              </a:spcBef>
            </a:pPr>
            <a:r>
              <a:rPr lang="en-US" sz="3000" b="1" dirty="0"/>
              <a:t>Complications in the Era of Fentanyl: </a:t>
            </a:r>
          </a:p>
          <a:p>
            <a:pPr algn="l">
              <a:spcBef>
                <a:spcPts val="600"/>
              </a:spcBef>
            </a:pPr>
            <a:r>
              <a:rPr lang="en-US" sz="2400" b="1" dirty="0"/>
              <a:t>A Case of Precipitated Opioid Withdrawal Treated With Ketamine in a Hospitalized Patient</a:t>
            </a:r>
          </a:p>
        </p:txBody>
      </p:sp>
      <p:pic>
        <p:nvPicPr>
          <p:cNvPr id="11" name="Picture 10">
            <a:extLst>
              <a:ext uri="{FF2B5EF4-FFF2-40B4-BE49-F238E27FC236}">
                <a16:creationId xmlns:a16="http://schemas.microsoft.com/office/drawing/2014/main" id="{85981B47-3E5C-4A4B-9AE3-99D99FC6E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268" y="1081816"/>
            <a:ext cx="4923084" cy="1886094"/>
          </a:xfrm>
          <a:prstGeom prst="rect">
            <a:avLst/>
          </a:prstGeom>
        </p:spPr>
      </p:pic>
      <p:pic>
        <p:nvPicPr>
          <p:cNvPr id="2" name="Picture 1">
            <a:extLst>
              <a:ext uri="{FF2B5EF4-FFF2-40B4-BE49-F238E27FC236}">
                <a16:creationId xmlns:a16="http://schemas.microsoft.com/office/drawing/2014/main" id="{B171F25A-4BD8-D34C-A17F-51A73FB75B92}"/>
              </a:ext>
            </a:extLst>
          </p:cNvPr>
          <p:cNvPicPr>
            <a:picLocks noChangeAspect="1"/>
          </p:cNvPicPr>
          <p:nvPr/>
        </p:nvPicPr>
        <p:blipFill>
          <a:blip r:embed="rId4"/>
          <a:stretch>
            <a:fillRect/>
          </a:stretch>
        </p:blipFill>
        <p:spPr>
          <a:xfrm>
            <a:off x="870855" y="888213"/>
            <a:ext cx="2187857" cy="2234656"/>
          </a:xfrm>
          <a:prstGeom prst="rect">
            <a:avLst/>
          </a:prstGeom>
        </p:spPr>
      </p:pic>
    </p:spTree>
    <p:extLst>
      <p:ext uri="{BB962C8B-B14F-4D97-AF65-F5344CB8AC3E}">
        <p14:creationId xmlns:p14="http://schemas.microsoft.com/office/powerpoint/2010/main" val="81472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ACB8EB-74BC-D3DE-1725-44C3AE04DDB9}"/>
              </a:ext>
            </a:extLst>
          </p:cNvPr>
          <p:cNvSpPr>
            <a:spLocks noGrp="1"/>
          </p:cNvSpPr>
          <p:nvPr>
            <p:ph type="sldNum" sz="quarter" idx="12"/>
          </p:nvPr>
        </p:nvSpPr>
        <p:spPr/>
        <p:txBody>
          <a:bodyPr/>
          <a:lstStyle/>
          <a:p>
            <a:fld id="{F55E13C6-A4BF-A842-9635-B1271B30A9E0}" type="slidenum">
              <a:rPr lang="en-US" smtClean="0"/>
              <a:t>9</a:t>
            </a:fld>
            <a:endParaRPr lang="en-US"/>
          </a:p>
        </p:txBody>
      </p:sp>
      <p:pic>
        <p:nvPicPr>
          <p:cNvPr id="6" name="Picture 5">
            <a:extLst>
              <a:ext uri="{FF2B5EF4-FFF2-40B4-BE49-F238E27FC236}">
                <a16:creationId xmlns:a16="http://schemas.microsoft.com/office/drawing/2014/main" id="{FB7F58C3-37BE-4148-A5CC-73EC651338D6}"/>
              </a:ext>
            </a:extLst>
          </p:cNvPr>
          <p:cNvPicPr>
            <a:picLocks noChangeAspect="1"/>
          </p:cNvPicPr>
          <p:nvPr/>
        </p:nvPicPr>
        <p:blipFill rotWithShape="1">
          <a:blip r:embed="rId3"/>
          <a:srcRect l="5615" r="6150" b="9686"/>
          <a:stretch/>
        </p:blipFill>
        <p:spPr>
          <a:xfrm>
            <a:off x="7429500" y="6358377"/>
            <a:ext cx="419100" cy="438150"/>
          </a:xfrm>
          <a:prstGeom prst="rect">
            <a:avLst/>
          </a:prstGeom>
        </p:spPr>
      </p:pic>
      <p:sp>
        <p:nvSpPr>
          <p:cNvPr id="10" name="Rectangle 9">
            <a:extLst>
              <a:ext uri="{FF2B5EF4-FFF2-40B4-BE49-F238E27FC236}">
                <a16:creationId xmlns:a16="http://schemas.microsoft.com/office/drawing/2014/main" id="{6F5604A2-9086-7644-B40F-C42EAF77FCD9}"/>
              </a:ext>
            </a:extLst>
          </p:cNvPr>
          <p:cNvSpPr/>
          <p:nvPr/>
        </p:nvSpPr>
        <p:spPr>
          <a:xfrm>
            <a:off x="0" y="812800"/>
            <a:ext cx="9144000" cy="66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hart 23">
            <a:extLst>
              <a:ext uri="{FF2B5EF4-FFF2-40B4-BE49-F238E27FC236}">
                <a16:creationId xmlns:a16="http://schemas.microsoft.com/office/drawing/2014/main" id="{CE01D693-9A04-964E-B1FF-756803872DE5}"/>
              </a:ext>
            </a:extLst>
          </p:cNvPr>
          <p:cNvGraphicFramePr>
            <a:graphicFrameLocks/>
          </p:cNvGraphicFramePr>
          <p:nvPr>
            <p:extLst>
              <p:ext uri="{D42A27DB-BD31-4B8C-83A1-F6EECF244321}">
                <p14:modId xmlns:p14="http://schemas.microsoft.com/office/powerpoint/2010/main" val="3156118755"/>
              </p:ext>
            </p:extLst>
          </p:nvPr>
        </p:nvGraphicFramePr>
        <p:xfrm>
          <a:off x="688975" y="1025525"/>
          <a:ext cx="7718425" cy="5036347"/>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B100281A-B7C2-244D-9DEA-F6ADA47FEB37}"/>
              </a:ext>
            </a:extLst>
          </p:cNvPr>
          <p:cNvSpPr txBox="1"/>
          <p:nvPr/>
        </p:nvSpPr>
        <p:spPr>
          <a:xfrm>
            <a:off x="2840037" y="4280555"/>
            <a:ext cx="855663" cy="615553"/>
          </a:xfrm>
          <a:prstGeom prst="rect">
            <a:avLst/>
          </a:prstGeom>
          <a:noFill/>
          <a:ln w="19050">
            <a:solidFill>
              <a:srgbClr val="C00000"/>
            </a:solidFill>
          </a:ln>
        </p:spPr>
        <p:txBody>
          <a:bodyPr wrap="square" rtlCol="0">
            <a:spAutoFit/>
          </a:bodyPr>
          <a:lstStyle/>
          <a:p>
            <a:pPr algn="ctr"/>
            <a:r>
              <a:rPr lang="en-US" sz="1700" dirty="0">
                <a:solidFill>
                  <a:srgbClr val="C00000"/>
                </a:solidFill>
                <a:latin typeface="Arial Rounded MT Bold" panose="020F0704030504030204" pitchFamily="34" charset="77"/>
              </a:rPr>
              <a:t>BNX</a:t>
            </a:r>
          </a:p>
          <a:p>
            <a:pPr algn="ctr"/>
            <a:r>
              <a:rPr lang="en-US" sz="1700" dirty="0">
                <a:solidFill>
                  <a:srgbClr val="C00000"/>
                </a:solidFill>
                <a:latin typeface="Arial Rounded MT Bold" panose="020F0704030504030204" pitchFamily="34" charset="77"/>
              </a:rPr>
              <a:t>8-2mg</a:t>
            </a:r>
          </a:p>
        </p:txBody>
      </p:sp>
      <p:sp>
        <p:nvSpPr>
          <p:cNvPr id="26" name="TextBox 25">
            <a:extLst>
              <a:ext uri="{FF2B5EF4-FFF2-40B4-BE49-F238E27FC236}">
                <a16:creationId xmlns:a16="http://schemas.microsoft.com/office/drawing/2014/main" id="{1F970EA2-732D-9845-941F-AFFD0A5D2A30}"/>
              </a:ext>
            </a:extLst>
          </p:cNvPr>
          <p:cNvSpPr txBox="1"/>
          <p:nvPr/>
        </p:nvSpPr>
        <p:spPr>
          <a:xfrm>
            <a:off x="4021137" y="3340755"/>
            <a:ext cx="855663" cy="615553"/>
          </a:xfrm>
          <a:prstGeom prst="rect">
            <a:avLst/>
          </a:prstGeom>
          <a:noFill/>
          <a:ln w="19050">
            <a:solidFill>
              <a:srgbClr val="C00000"/>
            </a:solidFill>
          </a:ln>
        </p:spPr>
        <p:txBody>
          <a:bodyPr wrap="square" rtlCol="0">
            <a:spAutoFit/>
          </a:bodyPr>
          <a:lstStyle/>
          <a:p>
            <a:pPr algn="ctr"/>
            <a:r>
              <a:rPr lang="en-US" sz="1700" dirty="0">
                <a:solidFill>
                  <a:srgbClr val="C00000"/>
                </a:solidFill>
                <a:latin typeface="Arial Rounded MT Bold" panose="020F0704030504030204" pitchFamily="34" charset="77"/>
              </a:rPr>
              <a:t>BNX</a:t>
            </a:r>
          </a:p>
          <a:p>
            <a:pPr algn="ctr"/>
            <a:r>
              <a:rPr lang="en-US" sz="1700" dirty="0">
                <a:solidFill>
                  <a:srgbClr val="C00000"/>
                </a:solidFill>
                <a:latin typeface="Arial Rounded MT Bold" panose="020F0704030504030204" pitchFamily="34" charset="77"/>
              </a:rPr>
              <a:t>8-2mg</a:t>
            </a:r>
          </a:p>
        </p:txBody>
      </p:sp>
      <p:sp>
        <p:nvSpPr>
          <p:cNvPr id="27" name="TextBox 26">
            <a:extLst>
              <a:ext uri="{FF2B5EF4-FFF2-40B4-BE49-F238E27FC236}">
                <a16:creationId xmlns:a16="http://schemas.microsoft.com/office/drawing/2014/main" id="{3ABB91FA-C947-4A49-8CCB-9016347478D6}"/>
              </a:ext>
            </a:extLst>
          </p:cNvPr>
          <p:cNvSpPr txBox="1"/>
          <p:nvPr/>
        </p:nvSpPr>
        <p:spPr>
          <a:xfrm>
            <a:off x="5720872" y="1628825"/>
            <a:ext cx="855663" cy="615553"/>
          </a:xfrm>
          <a:prstGeom prst="rect">
            <a:avLst/>
          </a:prstGeom>
          <a:noFill/>
          <a:ln w="19050">
            <a:solidFill>
              <a:srgbClr val="C00000"/>
            </a:solidFill>
          </a:ln>
        </p:spPr>
        <p:txBody>
          <a:bodyPr wrap="square" rtlCol="0">
            <a:spAutoFit/>
          </a:bodyPr>
          <a:lstStyle/>
          <a:p>
            <a:pPr algn="ctr"/>
            <a:r>
              <a:rPr lang="en-US" sz="1700" dirty="0">
                <a:solidFill>
                  <a:srgbClr val="C00000"/>
                </a:solidFill>
                <a:latin typeface="Arial Rounded MT Bold" panose="020F0704030504030204" pitchFamily="34" charset="77"/>
              </a:rPr>
              <a:t>BNX</a:t>
            </a:r>
          </a:p>
          <a:p>
            <a:pPr algn="ctr"/>
            <a:r>
              <a:rPr lang="en-US" sz="1700" dirty="0">
                <a:solidFill>
                  <a:srgbClr val="C00000"/>
                </a:solidFill>
                <a:latin typeface="Arial Rounded MT Bold" panose="020F0704030504030204" pitchFamily="34" charset="77"/>
              </a:rPr>
              <a:t>8-2mg</a:t>
            </a:r>
          </a:p>
        </p:txBody>
      </p:sp>
      <p:sp>
        <p:nvSpPr>
          <p:cNvPr id="28" name="TextBox 27">
            <a:extLst>
              <a:ext uri="{FF2B5EF4-FFF2-40B4-BE49-F238E27FC236}">
                <a16:creationId xmlns:a16="http://schemas.microsoft.com/office/drawing/2014/main" id="{96D1B75F-93AD-5543-9079-606A06A41C06}"/>
              </a:ext>
            </a:extLst>
          </p:cNvPr>
          <p:cNvSpPr txBox="1"/>
          <p:nvPr/>
        </p:nvSpPr>
        <p:spPr>
          <a:xfrm rot="5128455">
            <a:off x="4757102" y="2661857"/>
            <a:ext cx="1511300" cy="400110"/>
          </a:xfrm>
          <a:prstGeom prst="rect">
            <a:avLst/>
          </a:prstGeom>
          <a:noFill/>
        </p:spPr>
        <p:txBody>
          <a:bodyPr wrap="square" rtlCol="0">
            <a:spAutoFit/>
          </a:bodyPr>
          <a:lstStyle/>
          <a:p>
            <a:r>
              <a:rPr lang="en-US" sz="2000" dirty="0">
                <a:solidFill>
                  <a:schemeClr val="accent6">
                    <a:lumMod val="75000"/>
                  </a:schemeClr>
                </a:solidFill>
                <a:latin typeface="Arial Rounded MT Bold" panose="020F0704030504030204" pitchFamily="34" charset="77"/>
              </a:rPr>
              <a:t>Ketamine</a:t>
            </a:r>
          </a:p>
        </p:txBody>
      </p:sp>
      <p:sp>
        <p:nvSpPr>
          <p:cNvPr id="29" name="TextBox 28">
            <a:extLst>
              <a:ext uri="{FF2B5EF4-FFF2-40B4-BE49-F238E27FC236}">
                <a16:creationId xmlns:a16="http://schemas.microsoft.com/office/drawing/2014/main" id="{12E2A1A6-5070-6C46-8E90-B54B502526E9}"/>
              </a:ext>
            </a:extLst>
          </p:cNvPr>
          <p:cNvSpPr txBox="1"/>
          <p:nvPr/>
        </p:nvSpPr>
        <p:spPr>
          <a:xfrm rot="5037641">
            <a:off x="6870700" y="4388277"/>
            <a:ext cx="1511300" cy="400110"/>
          </a:xfrm>
          <a:prstGeom prst="rect">
            <a:avLst/>
          </a:prstGeom>
          <a:noFill/>
        </p:spPr>
        <p:txBody>
          <a:bodyPr wrap="square" rtlCol="0">
            <a:spAutoFit/>
          </a:bodyPr>
          <a:lstStyle/>
          <a:p>
            <a:r>
              <a:rPr lang="en-US" sz="2000" dirty="0">
                <a:solidFill>
                  <a:schemeClr val="accent6">
                    <a:lumMod val="75000"/>
                  </a:schemeClr>
                </a:solidFill>
                <a:latin typeface="Arial Rounded MT Bold" panose="020F0704030504030204" pitchFamily="34" charset="77"/>
              </a:rPr>
              <a:t>Ketamine</a:t>
            </a:r>
          </a:p>
        </p:txBody>
      </p:sp>
      <p:cxnSp>
        <p:nvCxnSpPr>
          <p:cNvPr id="30" name="Straight Arrow Connector 29">
            <a:extLst>
              <a:ext uri="{FF2B5EF4-FFF2-40B4-BE49-F238E27FC236}">
                <a16:creationId xmlns:a16="http://schemas.microsoft.com/office/drawing/2014/main" id="{2E00D02D-21C7-1A4A-942D-252FA58D7691}"/>
              </a:ext>
            </a:extLst>
          </p:cNvPr>
          <p:cNvCxnSpPr>
            <a:cxnSpLocks/>
          </p:cNvCxnSpPr>
          <p:nvPr/>
        </p:nvCxnSpPr>
        <p:spPr>
          <a:xfrm>
            <a:off x="3695700" y="2679700"/>
            <a:ext cx="0" cy="39370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D6054BB-C513-D049-B59D-A25D91F0525B}"/>
              </a:ext>
            </a:extLst>
          </p:cNvPr>
          <p:cNvCxnSpPr>
            <a:cxnSpLocks/>
          </p:cNvCxnSpPr>
          <p:nvPr/>
        </p:nvCxnSpPr>
        <p:spPr>
          <a:xfrm>
            <a:off x="5003800" y="1486555"/>
            <a:ext cx="0" cy="39370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1848F0F-9AF6-8C47-A93A-A5CD3DFD9300}"/>
              </a:ext>
            </a:extLst>
          </p:cNvPr>
          <p:cNvSpPr/>
          <p:nvPr/>
        </p:nvSpPr>
        <p:spPr>
          <a:xfrm>
            <a:off x="2133600" y="1117600"/>
            <a:ext cx="481330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893FB99D-8ADF-944F-B564-F753B68CB055}"/>
              </a:ext>
            </a:extLst>
          </p:cNvPr>
          <p:cNvPicPr>
            <a:picLocks noChangeAspect="1"/>
          </p:cNvPicPr>
          <p:nvPr/>
        </p:nvPicPr>
        <p:blipFill>
          <a:blip r:embed="rId5"/>
          <a:stretch>
            <a:fillRect/>
          </a:stretch>
        </p:blipFill>
        <p:spPr>
          <a:xfrm>
            <a:off x="2330450" y="776689"/>
            <a:ext cx="4787900" cy="355600"/>
          </a:xfrm>
          <a:prstGeom prst="rect">
            <a:avLst/>
          </a:prstGeom>
        </p:spPr>
      </p:pic>
      <p:sp>
        <p:nvSpPr>
          <p:cNvPr id="34" name="Diamond 33">
            <a:extLst>
              <a:ext uri="{FF2B5EF4-FFF2-40B4-BE49-F238E27FC236}">
                <a16:creationId xmlns:a16="http://schemas.microsoft.com/office/drawing/2014/main" id="{105B2797-6E4D-2B4A-B5BF-D51793F4C2DE}"/>
              </a:ext>
            </a:extLst>
          </p:cNvPr>
          <p:cNvSpPr/>
          <p:nvPr/>
        </p:nvSpPr>
        <p:spPr>
          <a:xfrm>
            <a:off x="5403510" y="1186116"/>
            <a:ext cx="368300" cy="36830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221D24F-E1BE-554B-966D-50085D7F6321}"/>
              </a:ext>
            </a:extLst>
          </p:cNvPr>
          <p:cNvCxnSpPr/>
          <p:nvPr/>
        </p:nvCxnSpPr>
        <p:spPr>
          <a:xfrm>
            <a:off x="2693324" y="4175067"/>
            <a:ext cx="146713" cy="1054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43D1BD-5716-DD49-8596-D6AA5B9D9FB8}"/>
              </a:ext>
            </a:extLst>
          </p:cNvPr>
          <p:cNvCxnSpPr>
            <a:cxnSpLocks/>
          </p:cNvCxnSpPr>
          <p:nvPr/>
        </p:nvCxnSpPr>
        <p:spPr>
          <a:xfrm flipH="1">
            <a:off x="4272742" y="3110849"/>
            <a:ext cx="378301" cy="2299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5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8" grpId="0"/>
      <p:bldP spid="29" grpId="0"/>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2D86-3A04-85D8-AB38-4705957A9C75}"/>
              </a:ext>
            </a:extLst>
          </p:cNvPr>
          <p:cNvSpPr>
            <a:spLocks noGrp="1"/>
          </p:cNvSpPr>
          <p:nvPr>
            <p:ph type="title"/>
          </p:nvPr>
        </p:nvSpPr>
        <p:spPr/>
        <p:txBody>
          <a:bodyPr/>
          <a:lstStyle/>
          <a:p>
            <a:r>
              <a:rPr lang="en-US">
                <a:latin typeface="Verdana"/>
                <a:ea typeface="Verdana"/>
              </a:rPr>
              <a:t>Ketamine</a:t>
            </a:r>
            <a:endParaRPr lang="en-US"/>
          </a:p>
        </p:txBody>
      </p:sp>
      <p:sp>
        <p:nvSpPr>
          <p:cNvPr id="3" name="Content Placeholder 2">
            <a:extLst>
              <a:ext uri="{FF2B5EF4-FFF2-40B4-BE49-F238E27FC236}">
                <a16:creationId xmlns:a16="http://schemas.microsoft.com/office/drawing/2014/main" id="{96334BCB-452E-BC39-7B5A-ECB23F9FFA66}"/>
              </a:ext>
            </a:extLst>
          </p:cNvPr>
          <p:cNvSpPr>
            <a:spLocks noGrp="1"/>
          </p:cNvSpPr>
          <p:nvPr>
            <p:ph sz="half" idx="1"/>
          </p:nvPr>
        </p:nvSpPr>
        <p:spPr>
          <a:xfrm>
            <a:off x="391256" y="1600200"/>
            <a:ext cx="7977491" cy="4351338"/>
          </a:xfrm>
        </p:spPr>
        <p:txBody>
          <a:bodyPr/>
          <a:lstStyle/>
          <a:p>
            <a:r>
              <a:rPr lang="en-US" dirty="0"/>
              <a:t>Used by anesthesiology and emergency medicine</a:t>
            </a:r>
          </a:p>
          <a:p>
            <a:r>
              <a:rPr lang="en-US" dirty="0"/>
              <a:t>Very effective for analgesia</a:t>
            </a:r>
          </a:p>
          <a:p>
            <a:r>
              <a:rPr lang="en-US" dirty="0"/>
              <a:t>NMDA receptor antagonist but many receptors targeted including mu opioid receptor</a:t>
            </a:r>
          </a:p>
          <a:p>
            <a:r>
              <a:rPr lang="en-US" dirty="0"/>
              <a:t>Known to decrease symptoms of opioid withdrawal</a:t>
            </a:r>
          </a:p>
          <a:p>
            <a:r>
              <a:rPr lang="en-US" dirty="0"/>
              <a:t>Side effects to be considered:</a:t>
            </a:r>
          </a:p>
          <a:p>
            <a:pPr lvl="1"/>
            <a:r>
              <a:rPr lang="en-US" dirty="0"/>
              <a:t>Bradycardia</a:t>
            </a:r>
          </a:p>
          <a:p>
            <a:pPr lvl="1"/>
            <a:r>
              <a:rPr lang="en-US" dirty="0"/>
              <a:t>Hypotension</a:t>
            </a:r>
          </a:p>
          <a:p>
            <a:pPr lvl="1"/>
            <a:r>
              <a:rPr lang="en-US" dirty="0"/>
              <a:t>Dissociative effect</a:t>
            </a:r>
          </a:p>
          <a:p>
            <a:pPr lvl="1"/>
            <a:endParaRPr lang="en-US" dirty="0"/>
          </a:p>
          <a:p>
            <a:endParaRPr lang="en-US" dirty="0"/>
          </a:p>
        </p:txBody>
      </p:sp>
      <p:sp>
        <p:nvSpPr>
          <p:cNvPr id="5" name="Slide Number Placeholder 4">
            <a:extLst>
              <a:ext uri="{FF2B5EF4-FFF2-40B4-BE49-F238E27FC236}">
                <a16:creationId xmlns:a16="http://schemas.microsoft.com/office/drawing/2014/main" id="{39ACB8EB-74BC-D3DE-1725-44C3AE04DDB9}"/>
              </a:ext>
            </a:extLst>
          </p:cNvPr>
          <p:cNvSpPr>
            <a:spLocks noGrp="1"/>
          </p:cNvSpPr>
          <p:nvPr>
            <p:ph type="sldNum" sz="quarter" idx="12"/>
          </p:nvPr>
        </p:nvSpPr>
        <p:spPr/>
        <p:txBody>
          <a:bodyPr/>
          <a:lstStyle/>
          <a:p>
            <a:fld id="{F55E13C6-A4BF-A842-9635-B1271B30A9E0}" type="slidenum">
              <a:rPr lang="en-US" smtClean="0"/>
              <a:t>10</a:t>
            </a:fld>
            <a:endParaRPr lang="en-US"/>
          </a:p>
        </p:txBody>
      </p:sp>
      <p:pic>
        <p:nvPicPr>
          <p:cNvPr id="6" name="Picture 5">
            <a:extLst>
              <a:ext uri="{FF2B5EF4-FFF2-40B4-BE49-F238E27FC236}">
                <a16:creationId xmlns:a16="http://schemas.microsoft.com/office/drawing/2014/main" id="{FB7F58C3-37BE-4148-A5CC-73EC651338D6}"/>
              </a:ext>
            </a:extLst>
          </p:cNvPr>
          <p:cNvPicPr>
            <a:picLocks noChangeAspect="1"/>
          </p:cNvPicPr>
          <p:nvPr/>
        </p:nvPicPr>
        <p:blipFill rotWithShape="1">
          <a:blip r:embed="rId3"/>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24050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BEFE-E3BC-C5A9-8532-D8AE714F6257}"/>
              </a:ext>
            </a:extLst>
          </p:cNvPr>
          <p:cNvSpPr>
            <a:spLocks noGrp="1"/>
          </p:cNvSpPr>
          <p:nvPr>
            <p:ph type="title"/>
          </p:nvPr>
        </p:nvSpPr>
        <p:spPr/>
        <p:txBody>
          <a:bodyPr/>
          <a:lstStyle/>
          <a:p>
            <a:r>
              <a:rPr lang="en-US">
                <a:latin typeface="Verdana"/>
                <a:ea typeface="Verdana"/>
              </a:rPr>
              <a:t>Ketamine and POW</a:t>
            </a:r>
            <a:endParaRPr lang="en-US"/>
          </a:p>
        </p:txBody>
      </p:sp>
      <p:sp>
        <p:nvSpPr>
          <p:cNvPr id="5" name="Slide Number Placeholder 4">
            <a:extLst>
              <a:ext uri="{FF2B5EF4-FFF2-40B4-BE49-F238E27FC236}">
                <a16:creationId xmlns:a16="http://schemas.microsoft.com/office/drawing/2014/main" id="{F119C7E8-DFB2-CF01-F9E8-DA1D5E26514A}"/>
              </a:ext>
            </a:extLst>
          </p:cNvPr>
          <p:cNvSpPr>
            <a:spLocks noGrp="1"/>
          </p:cNvSpPr>
          <p:nvPr>
            <p:ph type="sldNum" sz="quarter" idx="12"/>
          </p:nvPr>
        </p:nvSpPr>
        <p:spPr/>
        <p:txBody>
          <a:bodyPr/>
          <a:lstStyle/>
          <a:p>
            <a:fld id="{F55E13C6-A4BF-A842-9635-B1271B30A9E0}" type="slidenum">
              <a:rPr lang="en-US" smtClean="0"/>
              <a:t>11</a:t>
            </a:fld>
            <a:endParaRPr lang="en-US"/>
          </a:p>
        </p:txBody>
      </p:sp>
      <p:pic>
        <p:nvPicPr>
          <p:cNvPr id="4" name="Picture 3">
            <a:extLst>
              <a:ext uri="{FF2B5EF4-FFF2-40B4-BE49-F238E27FC236}">
                <a16:creationId xmlns:a16="http://schemas.microsoft.com/office/drawing/2014/main" id="{B0641AE3-706E-DD7B-B7D9-7494583F2616}"/>
              </a:ext>
            </a:extLst>
          </p:cNvPr>
          <p:cNvPicPr>
            <a:picLocks noChangeAspect="1"/>
          </p:cNvPicPr>
          <p:nvPr/>
        </p:nvPicPr>
        <p:blipFill rotWithShape="1">
          <a:blip r:embed="rId3"/>
          <a:srcRect t="14865"/>
          <a:stretch/>
        </p:blipFill>
        <p:spPr>
          <a:xfrm>
            <a:off x="1305524" y="1362502"/>
            <a:ext cx="5537259" cy="4435191"/>
          </a:xfrm>
          <a:prstGeom prst="rect">
            <a:avLst/>
          </a:prstGeom>
        </p:spPr>
      </p:pic>
      <p:sp>
        <p:nvSpPr>
          <p:cNvPr id="10" name="TextBox 9">
            <a:extLst>
              <a:ext uri="{FF2B5EF4-FFF2-40B4-BE49-F238E27FC236}">
                <a16:creationId xmlns:a16="http://schemas.microsoft.com/office/drawing/2014/main" id="{8F4851D2-A89E-7B49-AF81-A859A5EDAED8}"/>
              </a:ext>
            </a:extLst>
          </p:cNvPr>
          <p:cNvSpPr txBox="1"/>
          <p:nvPr/>
        </p:nvSpPr>
        <p:spPr>
          <a:xfrm>
            <a:off x="206360" y="5924693"/>
            <a:ext cx="77355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Verdana"/>
              </a:rPr>
              <a:t>Hailozian</a:t>
            </a:r>
            <a:r>
              <a:rPr lang="en-US" sz="1400" dirty="0">
                <a:latin typeface="Verdana"/>
              </a:rPr>
              <a:t> et al, 2021</a:t>
            </a:r>
            <a:endParaRPr lang="en-US" sz="1400" dirty="0"/>
          </a:p>
        </p:txBody>
      </p:sp>
      <p:sp>
        <p:nvSpPr>
          <p:cNvPr id="11" name="Rectangle 10">
            <a:extLst>
              <a:ext uri="{FF2B5EF4-FFF2-40B4-BE49-F238E27FC236}">
                <a16:creationId xmlns:a16="http://schemas.microsoft.com/office/drawing/2014/main" id="{4605AC7C-FC9D-334D-8297-D3EC9F72A622}"/>
              </a:ext>
            </a:extLst>
          </p:cNvPr>
          <p:cNvSpPr/>
          <p:nvPr/>
        </p:nvSpPr>
        <p:spPr>
          <a:xfrm>
            <a:off x="3708400" y="1562100"/>
            <a:ext cx="1651000" cy="82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D9A2D6-B064-CC45-BA49-6985EEBBFC0C}"/>
              </a:ext>
            </a:extLst>
          </p:cNvPr>
          <p:cNvSpPr/>
          <p:nvPr/>
        </p:nvSpPr>
        <p:spPr>
          <a:xfrm>
            <a:off x="5191783" y="1828800"/>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D09CCE-EA53-C14B-B0F6-A677E80FBD8A}"/>
              </a:ext>
            </a:extLst>
          </p:cNvPr>
          <p:cNvSpPr/>
          <p:nvPr/>
        </p:nvSpPr>
        <p:spPr>
          <a:xfrm>
            <a:off x="5359400" y="3813246"/>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DEF678-F2C3-B348-A9FA-4E802B3792F2}"/>
              </a:ext>
            </a:extLst>
          </p:cNvPr>
          <p:cNvSpPr/>
          <p:nvPr/>
        </p:nvSpPr>
        <p:spPr>
          <a:xfrm>
            <a:off x="3439183" y="4308618"/>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AC839B-3563-4440-9EB2-298A25FECEDE}"/>
              </a:ext>
            </a:extLst>
          </p:cNvPr>
          <p:cNvSpPr/>
          <p:nvPr/>
        </p:nvSpPr>
        <p:spPr>
          <a:xfrm>
            <a:off x="1788183" y="4889643"/>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F556D68-B3AB-4F45-A230-36D7B20B0F25}"/>
              </a:ext>
            </a:extLst>
          </p:cNvPr>
          <p:cNvPicPr>
            <a:picLocks noChangeAspect="1"/>
          </p:cNvPicPr>
          <p:nvPr/>
        </p:nvPicPr>
        <p:blipFill rotWithShape="1">
          <a:blip r:embed="rId4"/>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519548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BEFE-E3BC-C5A9-8532-D8AE714F6257}"/>
              </a:ext>
            </a:extLst>
          </p:cNvPr>
          <p:cNvSpPr>
            <a:spLocks noGrp="1"/>
          </p:cNvSpPr>
          <p:nvPr>
            <p:ph type="title"/>
          </p:nvPr>
        </p:nvSpPr>
        <p:spPr/>
        <p:txBody>
          <a:bodyPr/>
          <a:lstStyle/>
          <a:p>
            <a:r>
              <a:rPr lang="en-US">
                <a:latin typeface="Verdana"/>
                <a:ea typeface="Verdana"/>
              </a:rPr>
              <a:t>Ketamine and POW</a:t>
            </a:r>
            <a:endParaRPr lang="en-US"/>
          </a:p>
        </p:txBody>
      </p:sp>
      <p:sp>
        <p:nvSpPr>
          <p:cNvPr id="5" name="Slide Number Placeholder 4">
            <a:extLst>
              <a:ext uri="{FF2B5EF4-FFF2-40B4-BE49-F238E27FC236}">
                <a16:creationId xmlns:a16="http://schemas.microsoft.com/office/drawing/2014/main" id="{F119C7E8-DFB2-CF01-F9E8-DA1D5E26514A}"/>
              </a:ext>
            </a:extLst>
          </p:cNvPr>
          <p:cNvSpPr>
            <a:spLocks noGrp="1"/>
          </p:cNvSpPr>
          <p:nvPr>
            <p:ph type="sldNum" sz="quarter" idx="12"/>
          </p:nvPr>
        </p:nvSpPr>
        <p:spPr/>
        <p:txBody>
          <a:bodyPr/>
          <a:lstStyle/>
          <a:p>
            <a:fld id="{F55E13C6-A4BF-A842-9635-B1271B30A9E0}" type="slidenum">
              <a:rPr lang="en-US" smtClean="0"/>
              <a:t>12</a:t>
            </a:fld>
            <a:endParaRPr lang="en-US"/>
          </a:p>
        </p:txBody>
      </p:sp>
      <p:pic>
        <p:nvPicPr>
          <p:cNvPr id="4" name="Picture 3">
            <a:extLst>
              <a:ext uri="{FF2B5EF4-FFF2-40B4-BE49-F238E27FC236}">
                <a16:creationId xmlns:a16="http://schemas.microsoft.com/office/drawing/2014/main" id="{B0641AE3-706E-DD7B-B7D9-7494583F2616}"/>
              </a:ext>
            </a:extLst>
          </p:cNvPr>
          <p:cNvPicPr>
            <a:picLocks noChangeAspect="1"/>
          </p:cNvPicPr>
          <p:nvPr/>
        </p:nvPicPr>
        <p:blipFill rotWithShape="1">
          <a:blip r:embed="rId3"/>
          <a:srcRect t="14865"/>
          <a:stretch/>
        </p:blipFill>
        <p:spPr>
          <a:xfrm>
            <a:off x="1305524" y="1362502"/>
            <a:ext cx="5537259" cy="4435191"/>
          </a:xfrm>
          <a:prstGeom prst="rect">
            <a:avLst/>
          </a:prstGeom>
        </p:spPr>
      </p:pic>
      <p:sp>
        <p:nvSpPr>
          <p:cNvPr id="10" name="TextBox 9">
            <a:extLst>
              <a:ext uri="{FF2B5EF4-FFF2-40B4-BE49-F238E27FC236}">
                <a16:creationId xmlns:a16="http://schemas.microsoft.com/office/drawing/2014/main" id="{8F4851D2-A89E-7B49-AF81-A859A5EDAED8}"/>
              </a:ext>
            </a:extLst>
          </p:cNvPr>
          <p:cNvSpPr txBox="1"/>
          <p:nvPr/>
        </p:nvSpPr>
        <p:spPr>
          <a:xfrm>
            <a:off x="206360" y="5924693"/>
            <a:ext cx="77355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Verdana"/>
              </a:rPr>
              <a:t>Hailozian</a:t>
            </a:r>
            <a:r>
              <a:rPr lang="en-US" sz="1400" dirty="0">
                <a:latin typeface="Verdana"/>
              </a:rPr>
              <a:t> et al, 2021</a:t>
            </a:r>
            <a:endParaRPr lang="en-US" sz="1400" dirty="0"/>
          </a:p>
        </p:txBody>
      </p:sp>
      <p:sp>
        <p:nvSpPr>
          <p:cNvPr id="11" name="Rectangle 10">
            <a:extLst>
              <a:ext uri="{FF2B5EF4-FFF2-40B4-BE49-F238E27FC236}">
                <a16:creationId xmlns:a16="http://schemas.microsoft.com/office/drawing/2014/main" id="{4605AC7C-FC9D-334D-8297-D3EC9F72A622}"/>
              </a:ext>
            </a:extLst>
          </p:cNvPr>
          <p:cNvSpPr/>
          <p:nvPr/>
        </p:nvSpPr>
        <p:spPr>
          <a:xfrm>
            <a:off x="3708400" y="1562100"/>
            <a:ext cx="1651000" cy="82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D09CCE-EA53-C14B-B0F6-A677E80FBD8A}"/>
              </a:ext>
            </a:extLst>
          </p:cNvPr>
          <p:cNvSpPr/>
          <p:nvPr/>
        </p:nvSpPr>
        <p:spPr>
          <a:xfrm>
            <a:off x="5359400" y="3813246"/>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DEF678-F2C3-B348-A9FA-4E802B3792F2}"/>
              </a:ext>
            </a:extLst>
          </p:cNvPr>
          <p:cNvSpPr/>
          <p:nvPr/>
        </p:nvSpPr>
        <p:spPr>
          <a:xfrm>
            <a:off x="3439183" y="4308618"/>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AC839B-3563-4440-9EB2-298A25FECEDE}"/>
              </a:ext>
            </a:extLst>
          </p:cNvPr>
          <p:cNvSpPr/>
          <p:nvPr/>
        </p:nvSpPr>
        <p:spPr>
          <a:xfrm>
            <a:off x="1788183" y="4889643"/>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E43A42E-5230-AD4B-843B-E7381107090F}"/>
              </a:ext>
            </a:extLst>
          </p:cNvPr>
          <p:cNvPicPr>
            <a:picLocks noChangeAspect="1"/>
          </p:cNvPicPr>
          <p:nvPr/>
        </p:nvPicPr>
        <p:blipFill rotWithShape="1">
          <a:blip r:embed="rId4"/>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925430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BEFE-E3BC-C5A9-8532-D8AE714F6257}"/>
              </a:ext>
            </a:extLst>
          </p:cNvPr>
          <p:cNvSpPr>
            <a:spLocks noGrp="1"/>
          </p:cNvSpPr>
          <p:nvPr>
            <p:ph type="title"/>
          </p:nvPr>
        </p:nvSpPr>
        <p:spPr/>
        <p:txBody>
          <a:bodyPr/>
          <a:lstStyle/>
          <a:p>
            <a:r>
              <a:rPr lang="en-US">
                <a:latin typeface="Verdana"/>
                <a:ea typeface="Verdana"/>
              </a:rPr>
              <a:t>Ketamine and POW</a:t>
            </a:r>
            <a:endParaRPr lang="en-US"/>
          </a:p>
        </p:txBody>
      </p:sp>
      <p:sp>
        <p:nvSpPr>
          <p:cNvPr id="5" name="Slide Number Placeholder 4">
            <a:extLst>
              <a:ext uri="{FF2B5EF4-FFF2-40B4-BE49-F238E27FC236}">
                <a16:creationId xmlns:a16="http://schemas.microsoft.com/office/drawing/2014/main" id="{F119C7E8-DFB2-CF01-F9E8-DA1D5E26514A}"/>
              </a:ext>
            </a:extLst>
          </p:cNvPr>
          <p:cNvSpPr>
            <a:spLocks noGrp="1"/>
          </p:cNvSpPr>
          <p:nvPr>
            <p:ph type="sldNum" sz="quarter" idx="12"/>
          </p:nvPr>
        </p:nvSpPr>
        <p:spPr/>
        <p:txBody>
          <a:bodyPr/>
          <a:lstStyle/>
          <a:p>
            <a:fld id="{F55E13C6-A4BF-A842-9635-B1271B30A9E0}" type="slidenum">
              <a:rPr lang="en-US" smtClean="0"/>
              <a:t>13</a:t>
            </a:fld>
            <a:endParaRPr lang="en-US"/>
          </a:p>
        </p:txBody>
      </p:sp>
      <p:pic>
        <p:nvPicPr>
          <p:cNvPr id="4" name="Picture 3">
            <a:extLst>
              <a:ext uri="{FF2B5EF4-FFF2-40B4-BE49-F238E27FC236}">
                <a16:creationId xmlns:a16="http://schemas.microsoft.com/office/drawing/2014/main" id="{B0641AE3-706E-DD7B-B7D9-7494583F2616}"/>
              </a:ext>
            </a:extLst>
          </p:cNvPr>
          <p:cNvPicPr>
            <a:picLocks noChangeAspect="1"/>
          </p:cNvPicPr>
          <p:nvPr/>
        </p:nvPicPr>
        <p:blipFill rotWithShape="1">
          <a:blip r:embed="rId3"/>
          <a:srcRect t="14865"/>
          <a:stretch/>
        </p:blipFill>
        <p:spPr>
          <a:xfrm>
            <a:off x="1305524" y="1362502"/>
            <a:ext cx="5537259" cy="4435191"/>
          </a:xfrm>
          <a:prstGeom prst="rect">
            <a:avLst/>
          </a:prstGeom>
        </p:spPr>
      </p:pic>
      <p:sp>
        <p:nvSpPr>
          <p:cNvPr id="10" name="TextBox 9">
            <a:extLst>
              <a:ext uri="{FF2B5EF4-FFF2-40B4-BE49-F238E27FC236}">
                <a16:creationId xmlns:a16="http://schemas.microsoft.com/office/drawing/2014/main" id="{8F4851D2-A89E-7B49-AF81-A859A5EDAED8}"/>
              </a:ext>
            </a:extLst>
          </p:cNvPr>
          <p:cNvSpPr txBox="1"/>
          <p:nvPr/>
        </p:nvSpPr>
        <p:spPr>
          <a:xfrm>
            <a:off x="206360" y="5924693"/>
            <a:ext cx="77355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Verdana"/>
              </a:rPr>
              <a:t>Hailozian</a:t>
            </a:r>
            <a:r>
              <a:rPr lang="en-US" sz="1400" dirty="0">
                <a:latin typeface="Verdana"/>
              </a:rPr>
              <a:t> et al, 2021</a:t>
            </a:r>
            <a:endParaRPr lang="en-US" sz="1400" dirty="0"/>
          </a:p>
        </p:txBody>
      </p:sp>
      <p:sp>
        <p:nvSpPr>
          <p:cNvPr id="11" name="Rectangle 10">
            <a:extLst>
              <a:ext uri="{FF2B5EF4-FFF2-40B4-BE49-F238E27FC236}">
                <a16:creationId xmlns:a16="http://schemas.microsoft.com/office/drawing/2014/main" id="{4605AC7C-FC9D-334D-8297-D3EC9F72A622}"/>
              </a:ext>
            </a:extLst>
          </p:cNvPr>
          <p:cNvSpPr/>
          <p:nvPr/>
        </p:nvSpPr>
        <p:spPr>
          <a:xfrm>
            <a:off x="3708400" y="1562100"/>
            <a:ext cx="1651000" cy="82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DEF678-F2C3-B348-A9FA-4E802B3792F2}"/>
              </a:ext>
            </a:extLst>
          </p:cNvPr>
          <p:cNvSpPr/>
          <p:nvPr/>
        </p:nvSpPr>
        <p:spPr>
          <a:xfrm>
            <a:off x="3439183" y="4308618"/>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AC839B-3563-4440-9EB2-298A25FECEDE}"/>
              </a:ext>
            </a:extLst>
          </p:cNvPr>
          <p:cNvSpPr/>
          <p:nvPr/>
        </p:nvSpPr>
        <p:spPr>
          <a:xfrm>
            <a:off x="1788183" y="4889643"/>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94339A6-7D9E-4C49-BB88-75C5EE063794}"/>
              </a:ext>
            </a:extLst>
          </p:cNvPr>
          <p:cNvPicPr>
            <a:picLocks noChangeAspect="1"/>
          </p:cNvPicPr>
          <p:nvPr/>
        </p:nvPicPr>
        <p:blipFill rotWithShape="1">
          <a:blip r:embed="rId4"/>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2120880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BEFE-E3BC-C5A9-8532-D8AE714F6257}"/>
              </a:ext>
            </a:extLst>
          </p:cNvPr>
          <p:cNvSpPr>
            <a:spLocks noGrp="1"/>
          </p:cNvSpPr>
          <p:nvPr>
            <p:ph type="title"/>
          </p:nvPr>
        </p:nvSpPr>
        <p:spPr/>
        <p:txBody>
          <a:bodyPr/>
          <a:lstStyle/>
          <a:p>
            <a:r>
              <a:rPr lang="en-US">
                <a:latin typeface="Verdana"/>
                <a:ea typeface="Verdana"/>
              </a:rPr>
              <a:t>Ketamine and POW</a:t>
            </a:r>
            <a:endParaRPr lang="en-US"/>
          </a:p>
        </p:txBody>
      </p:sp>
      <p:sp>
        <p:nvSpPr>
          <p:cNvPr id="5" name="Slide Number Placeholder 4">
            <a:extLst>
              <a:ext uri="{FF2B5EF4-FFF2-40B4-BE49-F238E27FC236}">
                <a16:creationId xmlns:a16="http://schemas.microsoft.com/office/drawing/2014/main" id="{F119C7E8-DFB2-CF01-F9E8-DA1D5E26514A}"/>
              </a:ext>
            </a:extLst>
          </p:cNvPr>
          <p:cNvSpPr>
            <a:spLocks noGrp="1"/>
          </p:cNvSpPr>
          <p:nvPr>
            <p:ph type="sldNum" sz="quarter" idx="12"/>
          </p:nvPr>
        </p:nvSpPr>
        <p:spPr/>
        <p:txBody>
          <a:bodyPr/>
          <a:lstStyle/>
          <a:p>
            <a:fld id="{F55E13C6-A4BF-A842-9635-B1271B30A9E0}" type="slidenum">
              <a:rPr lang="en-US" smtClean="0"/>
              <a:t>14</a:t>
            </a:fld>
            <a:endParaRPr lang="en-US"/>
          </a:p>
        </p:txBody>
      </p:sp>
      <p:pic>
        <p:nvPicPr>
          <p:cNvPr id="4" name="Picture 3">
            <a:extLst>
              <a:ext uri="{FF2B5EF4-FFF2-40B4-BE49-F238E27FC236}">
                <a16:creationId xmlns:a16="http://schemas.microsoft.com/office/drawing/2014/main" id="{B0641AE3-706E-DD7B-B7D9-7494583F2616}"/>
              </a:ext>
            </a:extLst>
          </p:cNvPr>
          <p:cNvPicPr>
            <a:picLocks noChangeAspect="1"/>
          </p:cNvPicPr>
          <p:nvPr/>
        </p:nvPicPr>
        <p:blipFill rotWithShape="1">
          <a:blip r:embed="rId3"/>
          <a:srcRect t="14865"/>
          <a:stretch/>
        </p:blipFill>
        <p:spPr>
          <a:xfrm>
            <a:off x="1305524" y="1362502"/>
            <a:ext cx="5537259" cy="4435191"/>
          </a:xfrm>
          <a:prstGeom prst="rect">
            <a:avLst/>
          </a:prstGeom>
        </p:spPr>
      </p:pic>
      <p:sp>
        <p:nvSpPr>
          <p:cNvPr id="10" name="TextBox 9">
            <a:extLst>
              <a:ext uri="{FF2B5EF4-FFF2-40B4-BE49-F238E27FC236}">
                <a16:creationId xmlns:a16="http://schemas.microsoft.com/office/drawing/2014/main" id="{8F4851D2-A89E-7B49-AF81-A859A5EDAED8}"/>
              </a:ext>
            </a:extLst>
          </p:cNvPr>
          <p:cNvSpPr txBox="1"/>
          <p:nvPr/>
        </p:nvSpPr>
        <p:spPr>
          <a:xfrm>
            <a:off x="206360" y="5924693"/>
            <a:ext cx="77355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Verdana"/>
              </a:rPr>
              <a:t>Hailozian</a:t>
            </a:r>
            <a:r>
              <a:rPr lang="en-US" sz="1400" dirty="0">
                <a:latin typeface="Verdana"/>
              </a:rPr>
              <a:t> et al, 2021</a:t>
            </a:r>
            <a:endParaRPr lang="en-US" sz="1400" dirty="0"/>
          </a:p>
        </p:txBody>
      </p:sp>
      <p:sp>
        <p:nvSpPr>
          <p:cNvPr id="11" name="Rectangle 10">
            <a:extLst>
              <a:ext uri="{FF2B5EF4-FFF2-40B4-BE49-F238E27FC236}">
                <a16:creationId xmlns:a16="http://schemas.microsoft.com/office/drawing/2014/main" id="{4605AC7C-FC9D-334D-8297-D3EC9F72A622}"/>
              </a:ext>
            </a:extLst>
          </p:cNvPr>
          <p:cNvSpPr/>
          <p:nvPr/>
        </p:nvSpPr>
        <p:spPr>
          <a:xfrm>
            <a:off x="3708400" y="1562100"/>
            <a:ext cx="1651000" cy="82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DEF678-F2C3-B348-A9FA-4E802B3792F2}"/>
              </a:ext>
            </a:extLst>
          </p:cNvPr>
          <p:cNvSpPr/>
          <p:nvPr/>
        </p:nvSpPr>
        <p:spPr>
          <a:xfrm>
            <a:off x="3439183" y="4308618"/>
            <a:ext cx="1651000" cy="103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1FDAB09-8C8B-B74F-9ECB-E06BD0BCBE97}"/>
              </a:ext>
            </a:extLst>
          </p:cNvPr>
          <p:cNvPicPr>
            <a:picLocks noChangeAspect="1"/>
          </p:cNvPicPr>
          <p:nvPr/>
        </p:nvPicPr>
        <p:blipFill rotWithShape="1">
          <a:blip r:embed="rId4"/>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1779338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BEFE-E3BC-C5A9-8532-D8AE714F6257}"/>
              </a:ext>
            </a:extLst>
          </p:cNvPr>
          <p:cNvSpPr>
            <a:spLocks noGrp="1"/>
          </p:cNvSpPr>
          <p:nvPr>
            <p:ph type="title"/>
          </p:nvPr>
        </p:nvSpPr>
        <p:spPr/>
        <p:txBody>
          <a:bodyPr/>
          <a:lstStyle/>
          <a:p>
            <a:r>
              <a:rPr lang="en-US">
                <a:latin typeface="Verdana"/>
                <a:ea typeface="Verdana"/>
              </a:rPr>
              <a:t>Ketamine and POW</a:t>
            </a:r>
            <a:endParaRPr lang="en-US"/>
          </a:p>
        </p:txBody>
      </p:sp>
      <p:sp>
        <p:nvSpPr>
          <p:cNvPr id="5" name="Slide Number Placeholder 4">
            <a:extLst>
              <a:ext uri="{FF2B5EF4-FFF2-40B4-BE49-F238E27FC236}">
                <a16:creationId xmlns:a16="http://schemas.microsoft.com/office/drawing/2014/main" id="{F119C7E8-DFB2-CF01-F9E8-DA1D5E26514A}"/>
              </a:ext>
            </a:extLst>
          </p:cNvPr>
          <p:cNvSpPr>
            <a:spLocks noGrp="1"/>
          </p:cNvSpPr>
          <p:nvPr>
            <p:ph type="sldNum" sz="quarter" idx="12"/>
          </p:nvPr>
        </p:nvSpPr>
        <p:spPr/>
        <p:txBody>
          <a:bodyPr/>
          <a:lstStyle/>
          <a:p>
            <a:fld id="{F55E13C6-A4BF-A842-9635-B1271B30A9E0}" type="slidenum">
              <a:rPr lang="en-US" smtClean="0"/>
              <a:t>15</a:t>
            </a:fld>
            <a:endParaRPr lang="en-US"/>
          </a:p>
        </p:txBody>
      </p:sp>
      <p:pic>
        <p:nvPicPr>
          <p:cNvPr id="4" name="Picture 3">
            <a:extLst>
              <a:ext uri="{FF2B5EF4-FFF2-40B4-BE49-F238E27FC236}">
                <a16:creationId xmlns:a16="http://schemas.microsoft.com/office/drawing/2014/main" id="{B0641AE3-706E-DD7B-B7D9-7494583F2616}"/>
              </a:ext>
            </a:extLst>
          </p:cNvPr>
          <p:cNvPicPr>
            <a:picLocks noChangeAspect="1"/>
          </p:cNvPicPr>
          <p:nvPr/>
        </p:nvPicPr>
        <p:blipFill rotWithShape="1">
          <a:blip r:embed="rId3"/>
          <a:srcRect t="14865"/>
          <a:stretch/>
        </p:blipFill>
        <p:spPr>
          <a:xfrm>
            <a:off x="1305524" y="1362502"/>
            <a:ext cx="5537259" cy="4435191"/>
          </a:xfrm>
          <a:prstGeom prst="rect">
            <a:avLst/>
          </a:prstGeom>
        </p:spPr>
      </p:pic>
      <p:sp>
        <p:nvSpPr>
          <p:cNvPr id="10" name="TextBox 9">
            <a:extLst>
              <a:ext uri="{FF2B5EF4-FFF2-40B4-BE49-F238E27FC236}">
                <a16:creationId xmlns:a16="http://schemas.microsoft.com/office/drawing/2014/main" id="{8F4851D2-A89E-7B49-AF81-A859A5EDAED8}"/>
              </a:ext>
            </a:extLst>
          </p:cNvPr>
          <p:cNvSpPr txBox="1"/>
          <p:nvPr/>
        </p:nvSpPr>
        <p:spPr>
          <a:xfrm>
            <a:off x="206360" y="5924693"/>
            <a:ext cx="77355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Verdana"/>
              </a:rPr>
              <a:t>Hailozian</a:t>
            </a:r>
            <a:r>
              <a:rPr lang="en-US" sz="1400" dirty="0">
                <a:latin typeface="Verdana"/>
              </a:rPr>
              <a:t> et al, 2021</a:t>
            </a:r>
            <a:endParaRPr lang="en-US" sz="1400" dirty="0"/>
          </a:p>
        </p:txBody>
      </p:sp>
      <p:sp>
        <p:nvSpPr>
          <p:cNvPr id="11" name="Rectangle 10">
            <a:extLst>
              <a:ext uri="{FF2B5EF4-FFF2-40B4-BE49-F238E27FC236}">
                <a16:creationId xmlns:a16="http://schemas.microsoft.com/office/drawing/2014/main" id="{4605AC7C-FC9D-334D-8297-D3EC9F72A622}"/>
              </a:ext>
            </a:extLst>
          </p:cNvPr>
          <p:cNvSpPr/>
          <p:nvPr/>
        </p:nvSpPr>
        <p:spPr>
          <a:xfrm>
            <a:off x="3708400" y="1562100"/>
            <a:ext cx="1651000" cy="82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1774A38-AA99-8041-8E53-10B26DC0A3AC}"/>
              </a:ext>
            </a:extLst>
          </p:cNvPr>
          <p:cNvPicPr>
            <a:picLocks noChangeAspect="1"/>
          </p:cNvPicPr>
          <p:nvPr/>
        </p:nvPicPr>
        <p:blipFill rotWithShape="1">
          <a:blip r:embed="rId4"/>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2998875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BEFE-E3BC-C5A9-8532-D8AE714F6257}"/>
              </a:ext>
            </a:extLst>
          </p:cNvPr>
          <p:cNvSpPr>
            <a:spLocks noGrp="1"/>
          </p:cNvSpPr>
          <p:nvPr>
            <p:ph type="title"/>
          </p:nvPr>
        </p:nvSpPr>
        <p:spPr/>
        <p:txBody>
          <a:bodyPr/>
          <a:lstStyle/>
          <a:p>
            <a:r>
              <a:rPr lang="en-US">
                <a:latin typeface="Verdana"/>
                <a:ea typeface="Verdana"/>
              </a:rPr>
              <a:t>Ketamine and POW</a:t>
            </a:r>
            <a:endParaRPr lang="en-US"/>
          </a:p>
        </p:txBody>
      </p:sp>
      <p:sp>
        <p:nvSpPr>
          <p:cNvPr id="5" name="Slide Number Placeholder 4">
            <a:extLst>
              <a:ext uri="{FF2B5EF4-FFF2-40B4-BE49-F238E27FC236}">
                <a16:creationId xmlns:a16="http://schemas.microsoft.com/office/drawing/2014/main" id="{F119C7E8-DFB2-CF01-F9E8-DA1D5E26514A}"/>
              </a:ext>
            </a:extLst>
          </p:cNvPr>
          <p:cNvSpPr>
            <a:spLocks noGrp="1"/>
          </p:cNvSpPr>
          <p:nvPr>
            <p:ph type="sldNum" sz="quarter" idx="12"/>
          </p:nvPr>
        </p:nvSpPr>
        <p:spPr/>
        <p:txBody>
          <a:bodyPr/>
          <a:lstStyle/>
          <a:p>
            <a:fld id="{F55E13C6-A4BF-A842-9635-B1271B30A9E0}" type="slidenum">
              <a:rPr lang="en-US" smtClean="0"/>
              <a:t>16</a:t>
            </a:fld>
            <a:endParaRPr lang="en-US"/>
          </a:p>
        </p:txBody>
      </p:sp>
      <p:pic>
        <p:nvPicPr>
          <p:cNvPr id="4" name="Picture 3">
            <a:extLst>
              <a:ext uri="{FF2B5EF4-FFF2-40B4-BE49-F238E27FC236}">
                <a16:creationId xmlns:a16="http://schemas.microsoft.com/office/drawing/2014/main" id="{B0641AE3-706E-DD7B-B7D9-7494583F2616}"/>
              </a:ext>
            </a:extLst>
          </p:cNvPr>
          <p:cNvPicPr>
            <a:picLocks noChangeAspect="1"/>
          </p:cNvPicPr>
          <p:nvPr/>
        </p:nvPicPr>
        <p:blipFill rotWithShape="1">
          <a:blip r:embed="rId3"/>
          <a:srcRect t="14865"/>
          <a:stretch/>
        </p:blipFill>
        <p:spPr>
          <a:xfrm>
            <a:off x="1305524" y="1362502"/>
            <a:ext cx="5537259" cy="4435191"/>
          </a:xfrm>
          <a:prstGeom prst="rect">
            <a:avLst/>
          </a:prstGeom>
        </p:spPr>
      </p:pic>
      <p:sp>
        <p:nvSpPr>
          <p:cNvPr id="10" name="TextBox 9">
            <a:extLst>
              <a:ext uri="{FF2B5EF4-FFF2-40B4-BE49-F238E27FC236}">
                <a16:creationId xmlns:a16="http://schemas.microsoft.com/office/drawing/2014/main" id="{8F4851D2-A89E-7B49-AF81-A859A5EDAED8}"/>
              </a:ext>
            </a:extLst>
          </p:cNvPr>
          <p:cNvSpPr txBox="1"/>
          <p:nvPr/>
        </p:nvSpPr>
        <p:spPr>
          <a:xfrm>
            <a:off x="206360" y="5924693"/>
            <a:ext cx="77355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Verdana"/>
              </a:rPr>
              <a:t>Hailozian</a:t>
            </a:r>
            <a:r>
              <a:rPr lang="en-US" sz="1400" dirty="0">
                <a:latin typeface="Verdana"/>
              </a:rPr>
              <a:t> et al, 2021</a:t>
            </a:r>
            <a:endParaRPr lang="en-US" sz="1400" dirty="0"/>
          </a:p>
        </p:txBody>
      </p:sp>
      <p:pic>
        <p:nvPicPr>
          <p:cNvPr id="7" name="Picture 6">
            <a:extLst>
              <a:ext uri="{FF2B5EF4-FFF2-40B4-BE49-F238E27FC236}">
                <a16:creationId xmlns:a16="http://schemas.microsoft.com/office/drawing/2014/main" id="{D23CC9D0-D8F1-3F40-BB3C-B69CF14789D8}"/>
              </a:ext>
            </a:extLst>
          </p:cNvPr>
          <p:cNvPicPr>
            <a:picLocks noChangeAspect="1"/>
          </p:cNvPicPr>
          <p:nvPr/>
        </p:nvPicPr>
        <p:blipFill rotWithShape="1">
          <a:blip r:embed="rId4"/>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1014898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BEFE-E3BC-C5A9-8532-D8AE714F6257}"/>
              </a:ext>
            </a:extLst>
          </p:cNvPr>
          <p:cNvSpPr>
            <a:spLocks noGrp="1"/>
          </p:cNvSpPr>
          <p:nvPr>
            <p:ph type="title"/>
          </p:nvPr>
        </p:nvSpPr>
        <p:spPr>
          <a:xfrm>
            <a:off x="391259" y="254294"/>
            <a:ext cx="8412480" cy="900967"/>
          </a:xfrm>
        </p:spPr>
        <p:txBody>
          <a:bodyPr anchor="b">
            <a:normAutofit/>
          </a:bodyPr>
          <a:lstStyle/>
          <a:p>
            <a:r>
              <a:rPr lang="en-US"/>
              <a:t>Case Resolution</a:t>
            </a:r>
          </a:p>
        </p:txBody>
      </p:sp>
      <p:sp>
        <p:nvSpPr>
          <p:cNvPr id="3" name="Content Placeholder 2">
            <a:extLst>
              <a:ext uri="{FF2B5EF4-FFF2-40B4-BE49-F238E27FC236}">
                <a16:creationId xmlns:a16="http://schemas.microsoft.com/office/drawing/2014/main" id="{F026E893-9F47-E249-343C-04A4647DAEA4}"/>
              </a:ext>
            </a:extLst>
          </p:cNvPr>
          <p:cNvSpPr>
            <a:spLocks noGrp="1"/>
          </p:cNvSpPr>
          <p:nvPr>
            <p:ph sz="half" idx="1"/>
          </p:nvPr>
        </p:nvSpPr>
        <p:spPr>
          <a:xfrm>
            <a:off x="391256" y="1600200"/>
            <a:ext cx="8193943" cy="4351338"/>
          </a:xfrm>
        </p:spPr>
        <p:txBody>
          <a:bodyPr>
            <a:normAutofit/>
          </a:bodyPr>
          <a:lstStyle/>
          <a:p>
            <a:r>
              <a:rPr lang="en-US" dirty="0"/>
              <a:t>Reported complete resolution of withdrawal symptoms after ketamine infusion (COWS 0)</a:t>
            </a:r>
          </a:p>
          <a:p>
            <a:r>
              <a:rPr lang="en-US" dirty="0"/>
              <a:t>Started BNX 24-6mg as daily medication</a:t>
            </a:r>
          </a:p>
          <a:p>
            <a:r>
              <a:rPr lang="en-US" dirty="0"/>
              <a:t>Discharged on hospital day 5 with outpatient follow-up scheduled</a:t>
            </a:r>
          </a:p>
        </p:txBody>
      </p:sp>
      <p:sp>
        <p:nvSpPr>
          <p:cNvPr id="5" name="Slide Number Placeholder 4">
            <a:extLst>
              <a:ext uri="{FF2B5EF4-FFF2-40B4-BE49-F238E27FC236}">
                <a16:creationId xmlns:a16="http://schemas.microsoft.com/office/drawing/2014/main" id="{F119C7E8-DFB2-CF01-F9E8-DA1D5E26514A}"/>
              </a:ext>
            </a:extLst>
          </p:cNvPr>
          <p:cNvSpPr>
            <a:spLocks noGrp="1"/>
          </p:cNvSpPr>
          <p:nvPr>
            <p:ph type="sldNum" sz="quarter" idx="12"/>
          </p:nvPr>
        </p:nvSpPr>
        <p:spPr>
          <a:xfrm>
            <a:off x="386861" y="6471674"/>
            <a:ext cx="333575" cy="365125"/>
          </a:xfrm>
        </p:spPr>
        <p:txBody>
          <a:bodyPr>
            <a:normAutofit/>
          </a:bodyPr>
          <a:lstStyle/>
          <a:p>
            <a:pPr>
              <a:spcAft>
                <a:spcPts val="600"/>
              </a:spcAft>
            </a:pPr>
            <a:fld id="{F55E13C6-A4BF-A842-9635-B1271B30A9E0}" type="slidenum">
              <a:rPr lang="en-US" smtClean="0"/>
              <a:pPr>
                <a:spcAft>
                  <a:spcPts val="600"/>
                </a:spcAft>
              </a:pPr>
              <a:t>17</a:t>
            </a:fld>
            <a:endParaRPr lang="en-US"/>
          </a:p>
        </p:txBody>
      </p:sp>
      <p:pic>
        <p:nvPicPr>
          <p:cNvPr id="8" name="Picture 7">
            <a:extLst>
              <a:ext uri="{FF2B5EF4-FFF2-40B4-BE49-F238E27FC236}">
                <a16:creationId xmlns:a16="http://schemas.microsoft.com/office/drawing/2014/main" id="{8DC25E87-B180-AC40-A785-6806D4354894}"/>
              </a:ext>
            </a:extLst>
          </p:cNvPr>
          <p:cNvPicPr>
            <a:picLocks noChangeAspect="1"/>
          </p:cNvPicPr>
          <p:nvPr/>
        </p:nvPicPr>
        <p:blipFill rotWithShape="1">
          <a:blip r:embed="rId3"/>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19870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BEFE-E3BC-C5A9-8532-D8AE714F6257}"/>
              </a:ext>
            </a:extLst>
          </p:cNvPr>
          <p:cNvSpPr>
            <a:spLocks noGrp="1"/>
          </p:cNvSpPr>
          <p:nvPr>
            <p:ph type="title"/>
          </p:nvPr>
        </p:nvSpPr>
        <p:spPr/>
        <p:txBody>
          <a:bodyPr/>
          <a:lstStyle/>
          <a:p>
            <a:r>
              <a:rPr lang="en-US">
                <a:latin typeface="Verdana"/>
                <a:ea typeface="Verdana"/>
              </a:rPr>
              <a:t>Summary</a:t>
            </a:r>
            <a:endParaRPr lang="en-US"/>
          </a:p>
        </p:txBody>
      </p:sp>
      <p:sp>
        <p:nvSpPr>
          <p:cNvPr id="3" name="Content Placeholder 2">
            <a:extLst>
              <a:ext uri="{FF2B5EF4-FFF2-40B4-BE49-F238E27FC236}">
                <a16:creationId xmlns:a16="http://schemas.microsoft.com/office/drawing/2014/main" id="{F026E893-9F47-E249-343C-04A4647DAEA4}"/>
              </a:ext>
            </a:extLst>
          </p:cNvPr>
          <p:cNvSpPr>
            <a:spLocks noGrp="1"/>
          </p:cNvSpPr>
          <p:nvPr>
            <p:ph sz="half" idx="1"/>
          </p:nvPr>
        </p:nvSpPr>
        <p:spPr>
          <a:xfrm>
            <a:off x="391256" y="1600200"/>
            <a:ext cx="8086821" cy="4351338"/>
          </a:xfrm>
        </p:spPr>
        <p:txBody>
          <a:bodyPr/>
          <a:lstStyle/>
          <a:p>
            <a:r>
              <a:rPr lang="en-US" dirty="0"/>
              <a:t>POW is a rare complication of BNX initiation</a:t>
            </a:r>
          </a:p>
          <a:p>
            <a:r>
              <a:rPr lang="en-US" dirty="0"/>
              <a:t>POW can have long-term effects on patient’s engagement in treatment</a:t>
            </a:r>
          </a:p>
          <a:p>
            <a:r>
              <a:rPr lang="en-US" dirty="0"/>
              <a:t>POW can present with severe symptoms that are difficult to manage symptomatically or with full agonists</a:t>
            </a:r>
          </a:p>
          <a:p>
            <a:r>
              <a:rPr lang="en-US" dirty="0"/>
              <a:t>Ketamine may have synergistic effect with buprenorphine to decrease withdrawal symptoms and increase efficacy</a:t>
            </a:r>
          </a:p>
          <a:p>
            <a:r>
              <a:rPr lang="en-US" dirty="0"/>
              <a:t>More research is needed on novel methods of treatment of POW</a:t>
            </a:r>
          </a:p>
        </p:txBody>
      </p:sp>
      <p:sp>
        <p:nvSpPr>
          <p:cNvPr id="5" name="Slide Number Placeholder 4">
            <a:extLst>
              <a:ext uri="{FF2B5EF4-FFF2-40B4-BE49-F238E27FC236}">
                <a16:creationId xmlns:a16="http://schemas.microsoft.com/office/drawing/2014/main" id="{F119C7E8-DFB2-CF01-F9E8-DA1D5E26514A}"/>
              </a:ext>
            </a:extLst>
          </p:cNvPr>
          <p:cNvSpPr>
            <a:spLocks noGrp="1"/>
          </p:cNvSpPr>
          <p:nvPr>
            <p:ph type="sldNum" sz="quarter" idx="12"/>
          </p:nvPr>
        </p:nvSpPr>
        <p:spPr/>
        <p:txBody>
          <a:bodyPr/>
          <a:lstStyle/>
          <a:p>
            <a:fld id="{F55E13C6-A4BF-A842-9635-B1271B30A9E0}" type="slidenum">
              <a:rPr lang="en-US" smtClean="0"/>
              <a:t>18</a:t>
            </a:fld>
            <a:endParaRPr lang="en-US"/>
          </a:p>
        </p:txBody>
      </p:sp>
      <p:pic>
        <p:nvPicPr>
          <p:cNvPr id="6" name="Picture 5">
            <a:extLst>
              <a:ext uri="{FF2B5EF4-FFF2-40B4-BE49-F238E27FC236}">
                <a16:creationId xmlns:a16="http://schemas.microsoft.com/office/drawing/2014/main" id="{738FEFAC-1E87-1F43-83C0-C0EAA02366C6}"/>
              </a:ext>
            </a:extLst>
          </p:cNvPr>
          <p:cNvPicPr>
            <a:picLocks noChangeAspect="1"/>
          </p:cNvPicPr>
          <p:nvPr/>
        </p:nvPicPr>
        <p:blipFill rotWithShape="1">
          <a:blip r:embed="rId3"/>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389779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9184C-AC83-EA44-96F7-36ABABF85995}"/>
              </a:ext>
            </a:extLst>
          </p:cNvPr>
          <p:cNvSpPr>
            <a:spLocks noGrp="1"/>
          </p:cNvSpPr>
          <p:nvPr>
            <p:ph type="title"/>
          </p:nvPr>
        </p:nvSpPr>
        <p:spPr/>
        <p:txBody>
          <a:bodyPr/>
          <a:lstStyle/>
          <a:p>
            <a:r>
              <a:rPr lang="en-US"/>
              <a:t>Conflicts of Interest</a:t>
            </a:r>
          </a:p>
        </p:txBody>
      </p:sp>
      <p:sp>
        <p:nvSpPr>
          <p:cNvPr id="4" name="Content Placeholder 3">
            <a:extLst>
              <a:ext uri="{FF2B5EF4-FFF2-40B4-BE49-F238E27FC236}">
                <a16:creationId xmlns:a16="http://schemas.microsoft.com/office/drawing/2014/main" id="{DC456EE6-EF8A-D040-98E3-4E322C7BB4F6}"/>
              </a:ext>
            </a:extLst>
          </p:cNvPr>
          <p:cNvSpPr>
            <a:spLocks noGrp="1"/>
          </p:cNvSpPr>
          <p:nvPr>
            <p:ph sz="half" idx="2"/>
          </p:nvPr>
        </p:nvSpPr>
        <p:spPr>
          <a:xfrm>
            <a:off x="720436" y="1600200"/>
            <a:ext cx="7583899" cy="4351338"/>
          </a:xfrm>
        </p:spPr>
        <p:txBody>
          <a:bodyPr/>
          <a:lstStyle/>
          <a:p>
            <a:pPr marL="0" indent="0">
              <a:buNone/>
            </a:pPr>
            <a:r>
              <a:rPr lang="en-US" dirty="0"/>
              <a:t>No conflicts of interest</a:t>
            </a:r>
          </a:p>
        </p:txBody>
      </p:sp>
      <p:sp>
        <p:nvSpPr>
          <p:cNvPr id="5" name="Slide Number Placeholder 4">
            <a:extLst>
              <a:ext uri="{FF2B5EF4-FFF2-40B4-BE49-F238E27FC236}">
                <a16:creationId xmlns:a16="http://schemas.microsoft.com/office/drawing/2014/main" id="{C802BB59-0199-E242-BFD7-CC8BB8BE117A}"/>
              </a:ext>
            </a:extLst>
          </p:cNvPr>
          <p:cNvSpPr>
            <a:spLocks noGrp="1"/>
          </p:cNvSpPr>
          <p:nvPr>
            <p:ph type="sldNum" sz="quarter" idx="12"/>
          </p:nvPr>
        </p:nvSpPr>
        <p:spPr/>
        <p:txBody>
          <a:bodyPr/>
          <a:lstStyle/>
          <a:p>
            <a:fld id="{F55E13C6-A4BF-A842-9635-B1271B30A9E0}" type="slidenum">
              <a:rPr lang="en-US" smtClean="0"/>
              <a:t>1</a:t>
            </a:fld>
            <a:endParaRPr lang="en-US"/>
          </a:p>
        </p:txBody>
      </p:sp>
      <p:pic>
        <p:nvPicPr>
          <p:cNvPr id="6" name="Picture 5">
            <a:extLst>
              <a:ext uri="{FF2B5EF4-FFF2-40B4-BE49-F238E27FC236}">
                <a16:creationId xmlns:a16="http://schemas.microsoft.com/office/drawing/2014/main" id="{4E40808C-9C63-0B4F-B503-F70AEE135EA7}"/>
              </a:ext>
            </a:extLst>
          </p:cNvPr>
          <p:cNvPicPr>
            <a:picLocks noChangeAspect="1"/>
          </p:cNvPicPr>
          <p:nvPr/>
        </p:nvPicPr>
        <p:blipFill rotWithShape="1">
          <a:blip r:embed="rId3"/>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453436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0AC6-D8FB-1968-467B-0BBDF2F24D01}"/>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8AF635FA-E2A2-DA9F-DDCB-43DC6D875E5B}"/>
              </a:ext>
            </a:extLst>
          </p:cNvPr>
          <p:cNvSpPr>
            <a:spLocks noGrp="1"/>
          </p:cNvSpPr>
          <p:nvPr>
            <p:ph sz="half" idx="1"/>
          </p:nvPr>
        </p:nvSpPr>
        <p:spPr>
          <a:xfrm>
            <a:off x="391257" y="1600200"/>
            <a:ext cx="8127710" cy="4351338"/>
          </a:xfrm>
        </p:spPr>
        <p:txBody>
          <a:bodyPr>
            <a:noAutofit/>
          </a:bodyPr>
          <a:lstStyle/>
          <a:p>
            <a:pPr marL="0" indent="0">
              <a:lnSpc>
                <a:spcPct val="100000"/>
              </a:lnSpc>
              <a:spcBef>
                <a:spcPts val="600"/>
              </a:spcBef>
              <a:buNone/>
            </a:pPr>
            <a:r>
              <a:rPr lang="en-US" sz="1100" dirty="0"/>
              <a:t>Cohen SM, Weimer MB, Levander XA, </a:t>
            </a:r>
            <a:r>
              <a:rPr lang="en-US" sz="1100" dirty="0" err="1"/>
              <a:t>Peckham</a:t>
            </a:r>
            <a:r>
              <a:rPr lang="en-US" sz="1100" dirty="0"/>
              <a:t> AM, </a:t>
            </a:r>
            <a:r>
              <a:rPr lang="en-US" sz="1100" dirty="0" err="1"/>
              <a:t>Tetrault</a:t>
            </a:r>
            <a:r>
              <a:rPr lang="en-US" sz="1100" dirty="0"/>
              <a:t> JM, </a:t>
            </a:r>
            <a:r>
              <a:rPr lang="en-US" sz="1100" dirty="0" err="1"/>
              <a:t>Morford</a:t>
            </a:r>
            <a:r>
              <a:rPr lang="en-US" sz="1100" dirty="0"/>
              <a:t> KL. Low Dose Initiation of Buprenorphine: A Narrative Review and Practical Approach. </a:t>
            </a:r>
            <a:r>
              <a:rPr lang="en-US" sz="1100" i="1" dirty="0"/>
              <a:t>J Addict Med</a:t>
            </a:r>
            <a:r>
              <a:rPr lang="en-US" sz="1100" dirty="0"/>
              <a:t>. Jul-Aug 01 2022;16(4):399-406. doi:10.1097/ADM.0000000000000945</a:t>
            </a:r>
          </a:p>
          <a:p>
            <a:pPr marL="0" indent="0">
              <a:lnSpc>
                <a:spcPct val="100000"/>
              </a:lnSpc>
              <a:spcBef>
                <a:spcPts val="600"/>
              </a:spcBef>
              <a:buNone/>
            </a:pPr>
            <a:r>
              <a:rPr lang="en-US" sz="1100" dirty="0"/>
              <a:t>Greenwald MK, Herring AA, Perrone J, Nelson LS, Azar P. A Neuropharmacological Model to Explain Buprenorphine Induction Challenges. </a:t>
            </a:r>
            <a:r>
              <a:rPr lang="en-US" sz="1100" i="1" dirty="0"/>
              <a:t>Ann </a:t>
            </a:r>
            <a:r>
              <a:rPr lang="en-US" sz="1100" i="1" dirty="0" err="1"/>
              <a:t>Emerg</a:t>
            </a:r>
            <a:r>
              <a:rPr lang="en-US" sz="1100" i="1" dirty="0"/>
              <a:t> Med</a:t>
            </a:r>
            <a:r>
              <a:rPr lang="en-US" sz="1100" dirty="0"/>
              <a:t>. Aug 5 2022;doi:10.1016/j.annemergmed.2022.05.032</a:t>
            </a:r>
          </a:p>
          <a:p>
            <a:pPr marL="0" indent="0">
              <a:lnSpc>
                <a:spcPct val="100000"/>
              </a:lnSpc>
              <a:spcBef>
                <a:spcPts val="600"/>
              </a:spcBef>
              <a:buNone/>
            </a:pPr>
            <a:r>
              <a:rPr lang="en-US" sz="1100" dirty="0"/>
              <a:t>Gupta A, Devi LA, Gomes I. Potentiation of mu-opioid receptor-mediated signaling by ketamine. </a:t>
            </a:r>
            <a:r>
              <a:rPr lang="en-US" sz="1100" i="1" dirty="0"/>
              <a:t>J </a:t>
            </a:r>
            <a:r>
              <a:rPr lang="en-US" sz="1100" i="1" dirty="0" err="1"/>
              <a:t>Neurochem</a:t>
            </a:r>
            <a:r>
              <a:rPr lang="en-US" sz="1100" dirty="0"/>
              <a:t>. Oct 2011;119(2):294-302. doi:10.1111/j.1471-4159.2011.07361.x</a:t>
            </a:r>
          </a:p>
          <a:p>
            <a:pPr marL="0" indent="0">
              <a:lnSpc>
                <a:spcPct val="100000"/>
              </a:lnSpc>
              <a:spcBef>
                <a:spcPts val="600"/>
              </a:spcBef>
              <a:buNone/>
            </a:pPr>
            <a:r>
              <a:rPr lang="en-US" sz="1100" dirty="0" err="1"/>
              <a:t>Hailozian</a:t>
            </a:r>
            <a:r>
              <a:rPr lang="en-US" sz="1100" dirty="0"/>
              <a:t> C, </a:t>
            </a:r>
            <a:r>
              <a:rPr lang="en-US" sz="1100" dirty="0" err="1"/>
              <a:t>Luftig</a:t>
            </a:r>
            <a:r>
              <a:rPr lang="en-US" sz="1100" dirty="0"/>
              <a:t> J, Liang A, et al. Synergistic Effect of Ketamine and Buprenorphine Observed in the Treatment of Buprenorphine Precipitated Opioid Withdrawal in a Patient With Fentanyl Use. </a:t>
            </a:r>
            <a:r>
              <a:rPr lang="en-US" sz="1100" i="1" dirty="0"/>
              <a:t>J Addict Med</a:t>
            </a:r>
            <a:r>
              <a:rPr lang="en-US" sz="1100" dirty="0"/>
              <a:t>. Jul-Aug 01 2022;16(4):483-487. doi:10.1097/ADM.0000000000000929</a:t>
            </a:r>
          </a:p>
          <a:p>
            <a:pPr marL="0" indent="0">
              <a:lnSpc>
                <a:spcPct val="100000"/>
              </a:lnSpc>
              <a:spcBef>
                <a:spcPts val="600"/>
              </a:spcBef>
              <a:buNone/>
            </a:pPr>
            <a:r>
              <a:rPr lang="en-US" sz="1100" dirty="0" err="1"/>
              <a:t>Huhn</a:t>
            </a:r>
            <a:r>
              <a:rPr lang="en-US" sz="1100" dirty="0"/>
              <a:t> AS, </a:t>
            </a:r>
            <a:r>
              <a:rPr lang="en-US" sz="1100" dirty="0" err="1"/>
              <a:t>Hobelmann</a:t>
            </a:r>
            <a:r>
              <a:rPr lang="en-US" sz="1100" dirty="0"/>
              <a:t> JG, </a:t>
            </a:r>
            <a:r>
              <a:rPr lang="en-US" sz="1100" dirty="0" err="1"/>
              <a:t>Oyler</a:t>
            </a:r>
            <a:r>
              <a:rPr lang="en-US" sz="1100" dirty="0"/>
              <a:t> GA, Strain EC. Protracted renal clearance of fentanyl in persons with opioid use disorder. </a:t>
            </a:r>
            <a:r>
              <a:rPr lang="en-US" sz="1100" i="1" dirty="0"/>
              <a:t>Drug Alcohol Depend</a:t>
            </a:r>
            <a:r>
              <a:rPr lang="en-US" sz="1100" dirty="0"/>
              <a:t>. Sep 1 2020;214:108147. doi:10.1016/j.drugalcdep.2020.108147 </a:t>
            </a:r>
          </a:p>
          <a:p>
            <a:pPr marL="0" indent="0">
              <a:lnSpc>
                <a:spcPct val="100000"/>
              </a:lnSpc>
              <a:spcBef>
                <a:spcPts val="600"/>
              </a:spcBef>
              <a:buNone/>
            </a:pPr>
            <a:r>
              <a:rPr lang="en-US" sz="1100" dirty="0" err="1"/>
              <a:t>Kariisa</a:t>
            </a:r>
            <a:r>
              <a:rPr lang="en-US" sz="1100" dirty="0"/>
              <a:t>, M., Davis, N. L., Kumar, S., Seth, P., Mattson, C. L., Chowdhury, F., &amp; Jones, C. M. (2022). Vital Signs: Drug Overdose Deaths, by Selected Sociodemographic and Social Determinants of Health Characteristics - 25 States and the District of Columbia, 2019-2020. MMWR </a:t>
            </a:r>
            <a:r>
              <a:rPr lang="en-US" sz="1100" dirty="0" err="1"/>
              <a:t>Morb</a:t>
            </a:r>
            <a:r>
              <a:rPr lang="en-US" sz="1100" dirty="0"/>
              <a:t> Mortal </a:t>
            </a:r>
            <a:r>
              <a:rPr lang="en-US" sz="1100" dirty="0" err="1"/>
              <a:t>Wkly</a:t>
            </a:r>
            <a:r>
              <a:rPr lang="en-US" sz="1100" dirty="0"/>
              <a:t> Rep, 71(29), 940-947. </a:t>
            </a:r>
            <a:r>
              <a:rPr lang="en-US" sz="1100" dirty="0">
                <a:hlinkClick r:id="rId3"/>
              </a:rPr>
              <a:t>https://doi.org/10.15585/mmwr.mm7129e2</a:t>
            </a:r>
            <a:endParaRPr lang="en-US" sz="1100" dirty="0"/>
          </a:p>
          <a:p>
            <a:pPr marL="0" indent="0">
              <a:lnSpc>
                <a:spcPct val="100000"/>
              </a:lnSpc>
              <a:spcBef>
                <a:spcPts val="600"/>
              </a:spcBef>
              <a:buNone/>
            </a:pPr>
            <a:r>
              <a:rPr lang="en-US" sz="1100" dirty="0"/>
              <a:t>Whitley SD, </a:t>
            </a:r>
            <a:r>
              <a:rPr lang="en-US" sz="1100" dirty="0" err="1"/>
              <a:t>Sohler</a:t>
            </a:r>
            <a:r>
              <a:rPr lang="en-US" sz="1100" dirty="0"/>
              <a:t> NL, </a:t>
            </a:r>
            <a:r>
              <a:rPr lang="en-US" sz="1100" dirty="0" err="1"/>
              <a:t>Kunins</a:t>
            </a:r>
            <a:r>
              <a:rPr lang="en-US" sz="1100" dirty="0"/>
              <a:t> HV, et al. Factors associated with complicated buprenorphine inductions. </a:t>
            </a:r>
            <a:r>
              <a:rPr lang="en-US" sz="1100" i="1" dirty="0"/>
              <a:t>J </a:t>
            </a:r>
            <a:r>
              <a:rPr lang="en-US" sz="1100" i="1" dirty="0" err="1"/>
              <a:t>Subst</a:t>
            </a:r>
            <a:r>
              <a:rPr lang="en-US" sz="1100" i="1" dirty="0"/>
              <a:t> Abuse Treat</a:t>
            </a:r>
            <a:r>
              <a:rPr lang="en-US" sz="1100" dirty="0"/>
              <a:t>. Jul 2010;39(1):51-7. doi:10.1016/j.jsat.2010.04.001</a:t>
            </a:r>
          </a:p>
          <a:p>
            <a:pPr marL="0" indent="0">
              <a:lnSpc>
                <a:spcPct val="100000"/>
              </a:lnSpc>
              <a:spcBef>
                <a:spcPts val="600"/>
              </a:spcBef>
              <a:buNone/>
            </a:pPr>
            <a:r>
              <a:rPr lang="en-US" sz="1100" dirty="0"/>
              <a:t>U.S. Department of Justice Drug Enforcement Administration. (2021). 2020 Drug Enforcement Administration National Drug Threat Assessment. </a:t>
            </a:r>
            <a:r>
              <a:rPr lang="en-US" sz="1100" dirty="0">
                <a:hlinkClick r:id="rId4"/>
              </a:rPr>
              <a:t>https://www.dea.gov/sites/default/files/2021-02/DIR-008-21%202020%20National%20Drug%20Threat%20Assessment_WEB.pdf</a:t>
            </a:r>
            <a:endParaRPr lang="en-US" sz="1100" dirty="0"/>
          </a:p>
        </p:txBody>
      </p:sp>
      <p:sp>
        <p:nvSpPr>
          <p:cNvPr id="5" name="Slide Number Placeholder 4">
            <a:extLst>
              <a:ext uri="{FF2B5EF4-FFF2-40B4-BE49-F238E27FC236}">
                <a16:creationId xmlns:a16="http://schemas.microsoft.com/office/drawing/2014/main" id="{702016FC-CDB2-6D22-D42B-6E44395F40F6}"/>
              </a:ext>
            </a:extLst>
          </p:cNvPr>
          <p:cNvSpPr>
            <a:spLocks noGrp="1"/>
          </p:cNvSpPr>
          <p:nvPr>
            <p:ph type="sldNum" sz="quarter" idx="12"/>
          </p:nvPr>
        </p:nvSpPr>
        <p:spPr/>
        <p:txBody>
          <a:bodyPr/>
          <a:lstStyle/>
          <a:p>
            <a:fld id="{F55E13C6-A4BF-A842-9635-B1271B30A9E0}" type="slidenum">
              <a:rPr lang="en-US" smtClean="0"/>
              <a:t>19</a:t>
            </a:fld>
            <a:endParaRPr lang="en-US" dirty="0"/>
          </a:p>
        </p:txBody>
      </p:sp>
      <p:pic>
        <p:nvPicPr>
          <p:cNvPr id="6" name="Picture 5">
            <a:extLst>
              <a:ext uri="{FF2B5EF4-FFF2-40B4-BE49-F238E27FC236}">
                <a16:creationId xmlns:a16="http://schemas.microsoft.com/office/drawing/2014/main" id="{7EE12965-0F18-684A-AF91-9627A3B7EE72}"/>
              </a:ext>
            </a:extLst>
          </p:cNvPr>
          <p:cNvPicPr>
            <a:picLocks noChangeAspect="1"/>
          </p:cNvPicPr>
          <p:nvPr/>
        </p:nvPicPr>
        <p:blipFill rotWithShape="1">
          <a:blip r:embed="rId5"/>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2553569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C7F0-28AA-C54F-96FC-374558B3F421}"/>
              </a:ext>
            </a:extLst>
          </p:cNvPr>
          <p:cNvSpPr>
            <a:spLocks noGrp="1"/>
          </p:cNvSpPr>
          <p:nvPr>
            <p:ph type="title"/>
          </p:nvPr>
        </p:nvSpPr>
        <p:spPr/>
        <p:txBody>
          <a:bodyPr/>
          <a:lstStyle/>
          <a:p>
            <a:r>
              <a:rPr lang="en-US" dirty="0"/>
              <a:t>Increasing Number of Overdose Deaths in Connecticut</a:t>
            </a:r>
          </a:p>
        </p:txBody>
      </p:sp>
      <p:sp>
        <p:nvSpPr>
          <p:cNvPr id="5" name="Slide Number Placeholder 4">
            <a:extLst>
              <a:ext uri="{FF2B5EF4-FFF2-40B4-BE49-F238E27FC236}">
                <a16:creationId xmlns:a16="http://schemas.microsoft.com/office/drawing/2014/main" id="{45F52983-C4E7-6E49-BA8E-9B770CCB3ABD}"/>
              </a:ext>
            </a:extLst>
          </p:cNvPr>
          <p:cNvSpPr>
            <a:spLocks noGrp="1"/>
          </p:cNvSpPr>
          <p:nvPr>
            <p:ph type="sldNum" sz="quarter" idx="12"/>
          </p:nvPr>
        </p:nvSpPr>
        <p:spPr/>
        <p:txBody>
          <a:bodyPr/>
          <a:lstStyle/>
          <a:p>
            <a:fld id="{F55E13C6-A4BF-A842-9635-B1271B30A9E0}" type="slidenum">
              <a:rPr lang="en-US" smtClean="0"/>
              <a:t>2</a:t>
            </a:fld>
            <a:endParaRPr lang="en-US"/>
          </a:p>
        </p:txBody>
      </p:sp>
      <p:sp>
        <p:nvSpPr>
          <p:cNvPr id="8" name="TextBox 7">
            <a:extLst>
              <a:ext uri="{FF2B5EF4-FFF2-40B4-BE49-F238E27FC236}">
                <a16:creationId xmlns:a16="http://schemas.microsoft.com/office/drawing/2014/main" id="{EBE85B68-B88F-6C31-CC02-3295B07781F0}"/>
              </a:ext>
            </a:extLst>
          </p:cNvPr>
          <p:cNvSpPr txBox="1"/>
          <p:nvPr/>
        </p:nvSpPr>
        <p:spPr>
          <a:xfrm>
            <a:off x="206360" y="5924693"/>
            <a:ext cx="77355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Verdana"/>
              </a:rPr>
              <a:t>CT Dept Public Health, Drug Overdose Monthly Report, 2019-Aug 2022</a:t>
            </a:r>
            <a:endParaRPr lang="en-US" sz="1400" dirty="0"/>
          </a:p>
        </p:txBody>
      </p:sp>
      <p:pic>
        <p:nvPicPr>
          <p:cNvPr id="3" name="Picture 2">
            <a:extLst>
              <a:ext uri="{FF2B5EF4-FFF2-40B4-BE49-F238E27FC236}">
                <a16:creationId xmlns:a16="http://schemas.microsoft.com/office/drawing/2014/main" id="{8CD1E686-FCB3-D84A-A2E4-AA9B6221D5E1}"/>
              </a:ext>
            </a:extLst>
          </p:cNvPr>
          <p:cNvPicPr>
            <a:picLocks noChangeAspect="1"/>
          </p:cNvPicPr>
          <p:nvPr/>
        </p:nvPicPr>
        <p:blipFill>
          <a:blip r:embed="rId3"/>
          <a:stretch>
            <a:fillRect/>
          </a:stretch>
        </p:blipFill>
        <p:spPr>
          <a:xfrm>
            <a:off x="1253049" y="1360537"/>
            <a:ext cx="6688899" cy="4358880"/>
          </a:xfrm>
          <a:prstGeom prst="rect">
            <a:avLst/>
          </a:prstGeom>
        </p:spPr>
      </p:pic>
      <p:pic>
        <p:nvPicPr>
          <p:cNvPr id="7" name="Picture 6">
            <a:extLst>
              <a:ext uri="{FF2B5EF4-FFF2-40B4-BE49-F238E27FC236}">
                <a16:creationId xmlns:a16="http://schemas.microsoft.com/office/drawing/2014/main" id="{3D1B1631-27F6-E94D-B55B-CE748D19029B}"/>
              </a:ext>
            </a:extLst>
          </p:cNvPr>
          <p:cNvPicPr>
            <a:picLocks noChangeAspect="1"/>
          </p:cNvPicPr>
          <p:nvPr/>
        </p:nvPicPr>
        <p:blipFill rotWithShape="1">
          <a:blip r:embed="rId4"/>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406845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C7F0-28AA-C54F-96FC-374558B3F421}"/>
              </a:ext>
            </a:extLst>
          </p:cNvPr>
          <p:cNvSpPr>
            <a:spLocks noGrp="1"/>
          </p:cNvSpPr>
          <p:nvPr>
            <p:ph type="title"/>
          </p:nvPr>
        </p:nvSpPr>
        <p:spPr/>
        <p:txBody>
          <a:bodyPr/>
          <a:lstStyle/>
          <a:p>
            <a:r>
              <a:rPr lang="en-US" dirty="0"/>
              <a:t>Higher Mortality in Black Individuals</a:t>
            </a:r>
          </a:p>
        </p:txBody>
      </p:sp>
      <p:sp>
        <p:nvSpPr>
          <p:cNvPr id="5" name="Slide Number Placeholder 4">
            <a:extLst>
              <a:ext uri="{FF2B5EF4-FFF2-40B4-BE49-F238E27FC236}">
                <a16:creationId xmlns:a16="http://schemas.microsoft.com/office/drawing/2014/main" id="{45F52983-C4E7-6E49-BA8E-9B770CCB3ABD}"/>
              </a:ext>
            </a:extLst>
          </p:cNvPr>
          <p:cNvSpPr>
            <a:spLocks noGrp="1"/>
          </p:cNvSpPr>
          <p:nvPr>
            <p:ph type="sldNum" sz="quarter" idx="12"/>
          </p:nvPr>
        </p:nvSpPr>
        <p:spPr/>
        <p:txBody>
          <a:bodyPr/>
          <a:lstStyle/>
          <a:p>
            <a:fld id="{F55E13C6-A4BF-A842-9635-B1271B30A9E0}" type="slidenum">
              <a:rPr lang="en-US" smtClean="0"/>
              <a:t>3</a:t>
            </a:fld>
            <a:endParaRPr lang="en-US"/>
          </a:p>
        </p:txBody>
      </p:sp>
      <p:pic>
        <p:nvPicPr>
          <p:cNvPr id="3" name="Picture 2">
            <a:extLst>
              <a:ext uri="{FF2B5EF4-FFF2-40B4-BE49-F238E27FC236}">
                <a16:creationId xmlns:a16="http://schemas.microsoft.com/office/drawing/2014/main" id="{A1B40654-6976-2348-B2C2-09D2D2FE09E7}"/>
              </a:ext>
            </a:extLst>
          </p:cNvPr>
          <p:cNvPicPr>
            <a:picLocks noChangeAspect="1"/>
          </p:cNvPicPr>
          <p:nvPr/>
        </p:nvPicPr>
        <p:blipFill>
          <a:blip r:embed="rId3"/>
          <a:stretch>
            <a:fillRect/>
          </a:stretch>
        </p:blipFill>
        <p:spPr>
          <a:xfrm>
            <a:off x="1716659" y="1342584"/>
            <a:ext cx="5761679" cy="4545097"/>
          </a:xfrm>
          <a:prstGeom prst="rect">
            <a:avLst/>
          </a:prstGeom>
        </p:spPr>
      </p:pic>
      <p:sp>
        <p:nvSpPr>
          <p:cNvPr id="6" name="TextBox 5">
            <a:extLst>
              <a:ext uri="{FF2B5EF4-FFF2-40B4-BE49-F238E27FC236}">
                <a16:creationId xmlns:a16="http://schemas.microsoft.com/office/drawing/2014/main" id="{D4B59D78-528D-6B4D-A9D6-724BEBBAE1EB}"/>
              </a:ext>
            </a:extLst>
          </p:cNvPr>
          <p:cNvSpPr txBox="1"/>
          <p:nvPr/>
        </p:nvSpPr>
        <p:spPr>
          <a:xfrm>
            <a:off x="206360" y="5924693"/>
            <a:ext cx="77355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Verdana"/>
              </a:rPr>
              <a:t>CT Dept Public Health, Drug Overdose Monthly Report, 2019-Aug 2022</a:t>
            </a:r>
            <a:endParaRPr lang="en-US" sz="1400" dirty="0"/>
          </a:p>
        </p:txBody>
      </p:sp>
      <p:pic>
        <p:nvPicPr>
          <p:cNvPr id="7" name="Picture 6">
            <a:extLst>
              <a:ext uri="{FF2B5EF4-FFF2-40B4-BE49-F238E27FC236}">
                <a16:creationId xmlns:a16="http://schemas.microsoft.com/office/drawing/2014/main" id="{DAAB2FED-4598-3C4D-A63F-AB08E213EC00}"/>
              </a:ext>
            </a:extLst>
          </p:cNvPr>
          <p:cNvPicPr>
            <a:picLocks noChangeAspect="1"/>
          </p:cNvPicPr>
          <p:nvPr/>
        </p:nvPicPr>
        <p:blipFill rotWithShape="1">
          <a:blip r:embed="rId4"/>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22075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8C61ECE7-0722-3647-8A24-28BF0B65F1E7}"/>
              </a:ext>
            </a:extLst>
          </p:cNvPr>
          <p:cNvSpPr>
            <a:spLocks noGrp="1"/>
          </p:cNvSpPr>
          <p:nvPr>
            <p:ph type="title"/>
          </p:nvPr>
        </p:nvSpPr>
        <p:spPr>
          <a:xfrm>
            <a:off x="391259" y="254294"/>
            <a:ext cx="8412480" cy="900967"/>
          </a:xfrm>
        </p:spPr>
        <p:txBody>
          <a:bodyPr/>
          <a:lstStyle/>
          <a:p>
            <a:r>
              <a:rPr lang="en-US" dirty="0">
                <a:latin typeface="Verdana"/>
                <a:ea typeface="Verdana"/>
              </a:rPr>
              <a:t>Characteristics of Fentanyl</a:t>
            </a:r>
            <a:endParaRPr lang="en-US" dirty="0"/>
          </a:p>
        </p:txBody>
      </p:sp>
      <p:sp>
        <p:nvSpPr>
          <p:cNvPr id="35" name="Content Placeholder 2">
            <a:extLst>
              <a:ext uri="{FF2B5EF4-FFF2-40B4-BE49-F238E27FC236}">
                <a16:creationId xmlns:a16="http://schemas.microsoft.com/office/drawing/2014/main" id="{E8F94CE7-BE8D-9544-8F9C-7C565E94C213}"/>
              </a:ext>
            </a:extLst>
          </p:cNvPr>
          <p:cNvSpPr>
            <a:spLocks noGrp="1"/>
          </p:cNvSpPr>
          <p:nvPr>
            <p:ph sz="half" idx="1"/>
          </p:nvPr>
        </p:nvSpPr>
        <p:spPr>
          <a:xfrm>
            <a:off x="391256" y="1600200"/>
            <a:ext cx="8245848" cy="4351338"/>
          </a:xfrm>
        </p:spPr>
        <p:txBody>
          <a:bodyPr/>
          <a:lstStyle/>
          <a:p>
            <a:r>
              <a:rPr lang="en-US" dirty="0"/>
              <a:t>Fentanyl: full opioid agonist, highly lipophilic</a:t>
            </a:r>
          </a:p>
          <a:p>
            <a:pPr lvl="1"/>
            <a:r>
              <a:rPr lang="en-US" dirty="0"/>
              <a:t>Daily fentanyl usage leads to accumulation in adipose tissue</a:t>
            </a:r>
          </a:p>
          <a:p>
            <a:pPr lvl="1"/>
            <a:r>
              <a:rPr lang="en-US" dirty="0"/>
              <a:t>Clearance is prolonged and variable</a:t>
            </a:r>
          </a:p>
          <a:p>
            <a:pPr lvl="1"/>
            <a:r>
              <a:rPr lang="en-US" dirty="0"/>
              <a:t>As long as 1-2 weeks to clear</a:t>
            </a:r>
          </a:p>
          <a:p>
            <a:r>
              <a:rPr lang="en-US" dirty="0"/>
              <a:t>Buprenorphine: partial opioid agonist, high affinity</a:t>
            </a:r>
          </a:p>
        </p:txBody>
      </p:sp>
      <p:sp>
        <p:nvSpPr>
          <p:cNvPr id="36" name="TextBox 35">
            <a:extLst>
              <a:ext uri="{FF2B5EF4-FFF2-40B4-BE49-F238E27FC236}">
                <a16:creationId xmlns:a16="http://schemas.microsoft.com/office/drawing/2014/main" id="{F141D2AD-FC04-3C46-A58D-E96ACBE060A5}"/>
              </a:ext>
            </a:extLst>
          </p:cNvPr>
          <p:cNvSpPr txBox="1"/>
          <p:nvPr/>
        </p:nvSpPr>
        <p:spPr>
          <a:xfrm>
            <a:off x="206360" y="5725619"/>
            <a:ext cx="77355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Verdana"/>
              </a:rPr>
              <a:t>Huhn</a:t>
            </a:r>
            <a:r>
              <a:rPr lang="en-US" sz="1400" dirty="0">
                <a:latin typeface="Verdana"/>
              </a:rPr>
              <a:t>, 2020</a:t>
            </a:r>
          </a:p>
          <a:p>
            <a:r>
              <a:rPr lang="en-US" sz="1400" dirty="0">
                <a:latin typeface="Verdana"/>
              </a:rPr>
              <a:t>Cohen, 2022</a:t>
            </a:r>
            <a:endParaRPr lang="en-US" sz="1400" dirty="0"/>
          </a:p>
        </p:txBody>
      </p:sp>
      <p:pic>
        <p:nvPicPr>
          <p:cNvPr id="31" name="Picture 30">
            <a:extLst>
              <a:ext uri="{FF2B5EF4-FFF2-40B4-BE49-F238E27FC236}">
                <a16:creationId xmlns:a16="http://schemas.microsoft.com/office/drawing/2014/main" id="{4BEFF9EE-EB4D-5548-9DD2-359A3FAF1894}"/>
              </a:ext>
            </a:extLst>
          </p:cNvPr>
          <p:cNvPicPr>
            <a:picLocks noChangeAspect="1"/>
          </p:cNvPicPr>
          <p:nvPr/>
        </p:nvPicPr>
        <p:blipFill>
          <a:blip r:embed="rId3"/>
          <a:stretch>
            <a:fillRect/>
          </a:stretch>
        </p:blipFill>
        <p:spPr>
          <a:xfrm>
            <a:off x="1621465" y="3490036"/>
            <a:ext cx="5723467" cy="2032000"/>
          </a:xfrm>
          <a:prstGeom prst="rect">
            <a:avLst/>
          </a:prstGeom>
        </p:spPr>
      </p:pic>
      <p:pic>
        <p:nvPicPr>
          <p:cNvPr id="6" name="Picture 5">
            <a:extLst>
              <a:ext uri="{FF2B5EF4-FFF2-40B4-BE49-F238E27FC236}">
                <a16:creationId xmlns:a16="http://schemas.microsoft.com/office/drawing/2014/main" id="{C82B371D-C3DE-6049-85D0-621E461E71A3}"/>
              </a:ext>
            </a:extLst>
          </p:cNvPr>
          <p:cNvPicPr>
            <a:picLocks noChangeAspect="1"/>
          </p:cNvPicPr>
          <p:nvPr/>
        </p:nvPicPr>
        <p:blipFill rotWithShape="1">
          <a:blip r:embed="rId4"/>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323961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2D86-3A04-85D8-AB38-4705957A9C75}"/>
              </a:ext>
            </a:extLst>
          </p:cNvPr>
          <p:cNvSpPr>
            <a:spLocks noGrp="1"/>
          </p:cNvSpPr>
          <p:nvPr>
            <p:ph type="title"/>
          </p:nvPr>
        </p:nvSpPr>
        <p:spPr/>
        <p:txBody>
          <a:bodyPr/>
          <a:lstStyle/>
          <a:p>
            <a:r>
              <a:rPr lang="en-US" dirty="0">
                <a:latin typeface="Verdana"/>
                <a:ea typeface="Verdana"/>
              </a:rPr>
              <a:t>Treating Precipitated Opioid Withdrawal (POW)</a:t>
            </a:r>
            <a:endParaRPr lang="en-US" dirty="0"/>
          </a:p>
        </p:txBody>
      </p:sp>
      <p:sp>
        <p:nvSpPr>
          <p:cNvPr id="3" name="Content Placeholder 2">
            <a:extLst>
              <a:ext uri="{FF2B5EF4-FFF2-40B4-BE49-F238E27FC236}">
                <a16:creationId xmlns:a16="http://schemas.microsoft.com/office/drawing/2014/main" id="{96334BCB-452E-BC39-7B5A-ECB23F9FFA66}"/>
              </a:ext>
            </a:extLst>
          </p:cNvPr>
          <p:cNvSpPr>
            <a:spLocks noGrp="1"/>
          </p:cNvSpPr>
          <p:nvPr>
            <p:ph sz="half" idx="1"/>
          </p:nvPr>
        </p:nvSpPr>
        <p:spPr>
          <a:xfrm>
            <a:off x="391256" y="1600200"/>
            <a:ext cx="8116639" cy="4351338"/>
          </a:xfrm>
        </p:spPr>
        <p:txBody>
          <a:bodyPr/>
          <a:lstStyle/>
          <a:p>
            <a:r>
              <a:rPr lang="en-US" dirty="0"/>
              <a:t>Symptoms range from mild to severe</a:t>
            </a:r>
          </a:p>
          <a:p>
            <a:r>
              <a:rPr lang="en-US" dirty="0"/>
              <a:t>Risk factors associated with use of fentanyl, frequency of use, hours since last use, prior precipitated withdrawal</a:t>
            </a:r>
          </a:p>
          <a:p>
            <a:r>
              <a:rPr lang="en-US" dirty="0"/>
              <a:t>Once POW is suspected, treatment options include:</a:t>
            </a:r>
          </a:p>
          <a:p>
            <a:pPr lvl="1"/>
            <a:r>
              <a:rPr lang="en-US" dirty="0"/>
              <a:t>Stop buprenorphine-naloxone (BNX), initiate supportive care</a:t>
            </a:r>
          </a:p>
          <a:p>
            <a:pPr lvl="1"/>
            <a:r>
              <a:rPr lang="en-US" dirty="0"/>
              <a:t>Give more BNX</a:t>
            </a:r>
          </a:p>
          <a:p>
            <a:pPr lvl="1"/>
            <a:r>
              <a:rPr lang="en-US" dirty="0"/>
              <a:t>Give full agonist opioid (hydromorphone, fentanyl, methadone)</a:t>
            </a:r>
          </a:p>
          <a:p>
            <a:r>
              <a:rPr lang="en-US" dirty="0"/>
              <a:t>Each treatment option has limitations</a:t>
            </a:r>
          </a:p>
        </p:txBody>
      </p:sp>
      <p:sp>
        <p:nvSpPr>
          <p:cNvPr id="5" name="Slide Number Placeholder 4">
            <a:extLst>
              <a:ext uri="{FF2B5EF4-FFF2-40B4-BE49-F238E27FC236}">
                <a16:creationId xmlns:a16="http://schemas.microsoft.com/office/drawing/2014/main" id="{39ACB8EB-74BC-D3DE-1725-44C3AE04DDB9}"/>
              </a:ext>
            </a:extLst>
          </p:cNvPr>
          <p:cNvSpPr>
            <a:spLocks noGrp="1"/>
          </p:cNvSpPr>
          <p:nvPr>
            <p:ph type="sldNum" sz="quarter" idx="12"/>
          </p:nvPr>
        </p:nvSpPr>
        <p:spPr/>
        <p:txBody>
          <a:bodyPr/>
          <a:lstStyle/>
          <a:p>
            <a:fld id="{F55E13C6-A4BF-A842-9635-B1271B30A9E0}" type="slidenum">
              <a:rPr lang="en-US" smtClean="0"/>
              <a:t>5</a:t>
            </a:fld>
            <a:endParaRPr lang="en-US"/>
          </a:p>
        </p:txBody>
      </p:sp>
      <p:pic>
        <p:nvPicPr>
          <p:cNvPr id="6" name="Picture 5">
            <a:extLst>
              <a:ext uri="{FF2B5EF4-FFF2-40B4-BE49-F238E27FC236}">
                <a16:creationId xmlns:a16="http://schemas.microsoft.com/office/drawing/2014/main" id="{81A34E26-ACF7-6A4E-92C4-27D2CBAF85AD}"/>
              </a:ext>
            </a:extLst>
          </p:cNvPr>
          <p:cNvPicPr>
            <a:picLocks noChangeAspect="1"/>
          </p:cNvPicPr>
          <p:nvPr/>
        </p:nvPicPr>
        <p:blipFill rotWithShape="1">
          <a:blip r:embed="rId3"/>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45510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B455-65FB-6F41-8A8E-F5EDDE19D4A9}"/>
              </a:ext>
            </a:extLst>
          </p:cNvPr>
          <p:cNvSpPr>
            <a:spLocks noGrp="1"/>
          </p:cNvSpPr>
          <p:nvPr>
            <p:ph type="title"/>
          </p:nvPr>
        </p:nvSpPr>
        <p:spPr>
          <a:xfrm>
            <a:off x="391259" y="254294"/>
            <a:ext cx="8412480" cy="900967"/>
          </a:xfrm>
        </p:spPr>
        <p:txBody>
          <a:bodyPr anchor="b">
            <a:normAutofit/>
          </a:bodyPr>
          <a:lstStyle/>
          <a:p>
            <a:r>
              <a:rPr lang="en-US"/>
              <a:t>Case: 32-year-old male</a:t>
            </a:r>
          </a:p>
        </p:txBody>
      </p:sp>
      <p:sp>
        <p:nvSpPr>
          <p:cNvPr id="3" name="Content Placeholder 2">
            <a:extLst>
              <a:ext uri="{FF2B5EF4-FFF2-40B4-BE49-F238E27FC236}">
                <a16:creationId xmlns:a16="http://schemas.microsoft.com/office/drawing/2014/main" id="{340C5499-AC00-E240-AFC9-C9C39399DD80}"/>
              </a:ext>
            </a:extLst>
          </p:cNvPr>
          <p:cNvSpPr>
            <a:spLocks noGrp="1"/>
          </p:cNvSpPr>
          <p:nvPr>
            <p:ph sz="half" idx="2"/>
          </p:nvPr>
        </p:nvSpPr>
        <p:spPr>
          <a:xfrm>
            <a:off x="386862" y="1600200"/>
            <a:ext cx="8528538" cy="4871474"/>
          </a:xfrm>
        </p:spPr>
        <p:txBody>
          <a:bodyPr vert="horz" lIns="91440" tIns="45720" rIns="91440" bIns="45720" rtlCol="0">
            <a:normAutofit/>
          </a:bodyPr>
          <a:lstStyle/>
          <a:p>
            <a:r>
              <a:rPr lang="en-US" dirty="0"/>
              <a:t>Presented for suicidality</a:t>
            </a:r>
          </a:p>
          <a:p>
            <a:r>
              <a:rPr lang="en-US" dirty="0"/>
              <a:t>History of severe opioid use disorder and major depression</a:t>
            </a:r>
          </a:p>
          <a:p>
            <a:r>
              <a:rPr lang="en-US" dirty="0"/>
              <a:t>Recent difficulty initiating BNX in outpatient setting</a:t>
            </a:r>
          </a:p>
          <a:p>
            <a:r>
              <a:rPr lang="en-US" dirty="0"/>
              <a:t>Last fentanyl use 24 hours prior to presentation</a:t>
            </a:r>
          </a:p>
          <a:p>
            <a:pPr lvl="1"/>
            <a:r>
              <a:rPr lang="en-US" dirty="0"/>
              <a:t>5 bags inhaled fentanyl daily</a:t>
            </a:r>
          </a:p>
          <a:p>
            <a:r>
              <a:rPr lang="en-US" dirty="0"/>
              <a:t>12 hours after admission:</a:t>
            </a:r>
          </a:p>
          <a:p>
            <a:pPr lvl="1"/>
            <a:r>
              <a:rPr lang="en-US" dirty="0"/>
              <a:t>COWS 13</a:t>
            </a:r>
          </a:p>
          <a:p>
            <a:pPr lvl="1"/>
            <a:r>
              <a:rPr lang="en-US" dirty="0"/>
              <a:t>Given BNX 8-2mg x2</a:t>
            </a:r>
          </a:p>
          <a:p>
            <a:pPr lvl="1"/>
            <a:r>
              <a:rPr lang="en-US" dirty="0"/>
              <a:t>COWS worsened to &gt; 36</a:t>
            </a:r>
            <a:endParaRPr lang="en-US" sz="1700" dirty="0"/>
          </a:p>
        </p:txBody>
      </p:sp>
      <p:sp>
        <p:nvSpPr>
          <p:cNvPr id="5" name="Slide Number Placeholder 4">
            <a:extLst>
              <a:ext uri="{FF2B5EF4-FFF2-40B4-BE49-F238E27FC236}">
                <a16:creationId xmlns:a16="http://schemas.microsoft.com/office/drawing/2014/main" id="{9F400D8E-D435-DE41-8608-3E198A598727}"/>
              </a:ext>
            </a:extLst>
          </p:cNvPr>
          <p:cNvSpPr>
            <a:spLocks noGrp="1"/>
          </p:cNvSpPr>
          <p:nvPr>
            <p:ph type="sldNum" sz="quarter" idx="12"/>
          </p:nvPr>
        </p:nvSpPr>
        <p:spPr>
          <a:xfrm>
            <a:off x="386861" y="6471674"/>
            <a:ext cx="333575" cy="365125"/>
          </a:xfrm>
        </p:spPr>
        <p:txBody>
          <a:bodyPr>
            <a:normAutofit/>
          </a:bodyPr>
          <a:lstStyle/>
          <a:p>
            <a:pPr>
              <a:spcAft>
                <a:spcPts val="600"/>
              </a:spcAft>
            </a:pPr>
            <a:fld id="{F55E13C6-A4BF-A842-9635-B1271B30A9E0}" type="slidenum">
              <a:rPr lang="en-US" smtClean="0"/>
              <a:pPr>
                <a:spcAft>
                  <a:spcPts val="600"/>
                </a:spcAft>
              </a:pPr>
              <a:t>6</a:t>
            </a:fld>
            <a:endParaRPr lang="en-US"/>
          </a:p>
        </p:txBody>
      </p:sp>
      <p:pic>
        <p:nvPicPr>
          <p:cNvPr id="6" name="Picture 5">
            <a:extLst>
              <a:ext uri="{FF2B5EF4-FFF2-40B4-BE49-F238E27FC236}">
                <a16:creationId xmlns:a16="http://schemas.microsoft.com/office/drawing/2014/main" id="{ECA7737E-082C-1242-973A-B7A9C4DFA460}"/>
              </a:ext>
            </a:extLst>
          </p:cNvPr>
          <p:cNvPicPr>
            <a:picLocks noChangeAspect="1"/>
          </p:cNvPicPr>
          <p:nvPr/>
        </p:nvPicPr>
        <p:blipFill rotWithShape="1">
          <a:blip r:embed="rId3"/>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185740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60C7-BFF5-294E-9102-7E8BAA11E4DC}"/>
              </a:ext>
            </a:extLst>
          </p:cNvPr>
          <p:cNvSpPr>
            <a:spLocks noGrp="1"/>
          </p:cNvSpPr>
          <p:nvPr>
            <p:ph type="title"/>
          </p:nvPr>
        </p:nvSpPr>
        <p:spPr>
          <a:xfrm>
            <a:off x="391259" y="254294"/>
            <a:ext cx="8412480" cy="900967"/>
          </a:xfrm>
        </p:spPr>
        <p:txBody>
          <a:bodyPr anchor="b">
            <a:normAutofit/>
          </a:bodyPr>
          <a:lstStyle/>
          <a:p>
            <a:r>
              <a:rPr lang="en-US"/>
              <a:t>Case: Hospital day 2</a:t>
            </a:r>
          </a:p>
        </p:txBody>
      </p:sp>
      <p:sp>
        <p:nvSpPr>
          <p:cNvPr id="3" name="Content Placeholder 2">
            <a:extLst>
              <a:ext uri="{FF2B5EF4-FFF2-40B4-BE49-F238E27FC236}">
                <a16:creationId xmlns:a16="http://schemas.microsoft.com/office/drawing/2014/main" id="{E26894C2-DA96-364B-BA56-4C1623452CB4}"/>
              </a:ext>
            </a:extLst>
          </p:cNvPr>
          <p:cNvSpPr>
            <a:spLocks noGrp="1"/>
          </p:cNvSpPr>
          <p:nvPr>
            <p:ph sz="half" idx="1"/>
          </p:nvPr>
        </p:nvSpPr>
        <p:spPr>
          <a:xfrm>
            <a:off x="391256" y="1600200"/>
            <a:ext cx="8244743" cy="4351338"/>
          </a:xfrm>
        </p:spPr>
        <p:txBody>
          <a:bodyPr vert="horz" lIns="91440" tIns="45720" rIns="91440" bIns="45720" rtlCol="0" anchor="t">
            <a:normAutofit/>
          </a:bodyPr>
          <a:lstStyle/>
          <a:p>
            <a:r>
              <a:rPr lang="en-US" dirty="0">
                <a:latin typeface="Verdana"/>
                <a:ea typeface="Verdana"/>
              </a:rPr>
              <a:t>Symptoms initially attributed to psychiatric presentation treated with haloperidol and diazepam</a:t>
            </a:r>
          </a:p>
          <a:p>
            <a:r>
              <a:rPr lang="en-US" dirty="0">
                <a:latin typeface="Verdana"/>
                <a:ea typeface="Verdana"/>
              </a:rPr>
              <a:t>Addiction medicine service consulted on hospital day 2 for worsening agitation</a:t>
            </a:r>
          </a:p>
          <a:p>
            <a:r>
              <a:rPr lang="en-US" dirty="0">
                <a:latin typeface="Verdana"/>
                <a:ea typeface="Verdana"/>
              </a:rPr>
              <a:t>Diagnosed with precipitated opioid withdrawal (POW)</a:t>
            </a:r>
          </a:p>
          <a:p>
            <a:r>
              <a:rPr lang="en-US" dirty="0">
                <a:latin typeface="Verdana"/>
                <a:ea typeface="Verdana"/>
              </a:rPr>
              <a:t>Started off-label Ketamine 0.3 mg/kg over 15 minutes followed by slower infusion of ketamine 0.3 mg/kg for 1 hour in ED before transfer to general medicine floor</a:t>
            </a:r>
          </a:p>
          <a:p>
            <a:r>
              <a:rPr lang="en-US" dirty="0">
                <a:latin typeface="Verdana"/>
                <a:ea typeface="Verdana"/>
              </a:rPr>
              <a:t>COWS improved to 18</a:t>
            </a:r>
          </a:p>
        </p:txBody>
      </p:sp>
      <p:sp>
        <p:nvSpPr>
          <p:cNvPr id="5" name="Slide Number Placeholder 4">
            <a:extLst>
              <a:ext uri="{FF2B5EF4-FFF2-40B4-BE49-F238E27FC236}">
                <a16:creationId xmlns:a16="http://schemas.microsoft.com/office/drawing/2014/main" id="{D2C5918A-7671-FC48-BAC4-DCB863B992BE}"/>
              </a:ext>
            </a:extLst>
          </p:cNvPr>
          <p:cNvSpPr>
            <a:spLocks noGrp="1"/>
          </p:cNvSpPr>
          <p:nvPr>
            <p:ph type="sldNum" sz="quarter" idx="12"/>
          </p:nvPr>
        </p:nvSpPr>
        <p:spPr>
          <a:xfrm>
            <a:off x="386861" y="6471674"/>
            <a:ext cx="333575" cy="365125"/>
          </a:xfrm>
        </p:spPr>
        <p:txBody>
          <a:bodyPr>
            <a:normAutofit/>
          </a:bodyPr>
          <a:lstStyle/>
          <a:p>
            <a:pPr>
              <a:spcAft>
                <a:spcPts val="600"/>
              </a:spcAft>
            </a:pPr>
            <a:fld id="{F55E13C6-A4BF-A842-9635-B1271B30A9E0}" type="slidenum">
              <a:rPr lang="en-US" smtClean="0"/>
              <a:pPr>
                <a:spcAft>
                  <a:spcPts val="600"/>
                </a:spcAft>
              </a:pPr>
              <a:t>7</a:t>
            </a:fld>
            <a:endParaRPr lang="en-US"/>
          </a:p>
        </p:txBody>
      </p:sp>
      <p:pic>
        <p:nvPicPr>
          <p:cNvPr id="8" name="Picture 7">
            <a:extLst>
              <a:ext uri="{FF2B5EF4-FFF2-40B4-BE49-F238E27FC236}">
                <a16:creationId xmlns:a16="http://schemas.microsoft.com/office/drawing/2014/main" id="{94457C31-A5B3-9C4A-A4E0-40B6C03C4CE6}"/>
              </a:ext>
            </a:extLst>
          </p:cNvPr>
          <p:cNvPicPr>
            <a:picLocks noChangeAspect="1"/>
          </p:cNvPicPr>
          <p:nvPr/>
        </p:nvPicPr>
        <p:blipFill rotWithShape="1">
          <a:blip r:embed="rId3"/>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90181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60C7-BFF5-294E-9102-7E8BAA11E4DC}"/>
              </a:ext>
            </a:extLst>
          </p:cNvPr>
          <p:cNvSpPr>
            <a:spLocks noGrp="1"/>
          </p:cNvSpPr>
          <p:nvPr>
            <p:ph type="title"/>
          </p:nvPr>
        </p:nvSpPr>
        <p:spPr>
          <a:xfrm>
            <a:off x="391259" y="254294"/>
            <a:ext cx="8412480" cy="900967"/>
          </a:xfrm>
        </p:spPr>
        <p:txBody>
          <a:bodyPr anchor="b">
            <a:normAutofit/>
          </a:bodyPr>
          <a:lstStyle/>
          <a:p>
            <a:r>
              <a:rPr lang="en-US" dirty="0"/>
              <a:t>Case: Hospital day 3</a:t>
            </a:r>
          </a:p>
        </p:txBody>
      </p:sp>
      <p:sp>
        <p:nvSpPr>
          <p:cNvPr id="3" name="Content Placeholder 2">
            <a:extLst>
              <a:ext uri="{FF2B5EF4-FFF2-40B4-BE49-F238E27FC236}">
                <a16:creationId xmlns:a16="http://schemas.microsoft.com/office/drawing/2014/main" id="{E26894C2-DA96-364B-BA56-4C1623452CB4}"/>
              </a:ext>
            </a:extLst>
          </p:cNvPr>
          <p:cNvSpPr>
            <a:spLocks noGrp="1"/>
          </p:cNvSpPr>
          <p:nvPr>
            <p:ph sz="half" idx="2"/>
          </p:nvPr>
        </p:nvSpPr>
        <p:spPr>
          <a:xfrm>
            <a:off x="386861" y="1600200"/>
            <a:ext cx="7917474" cy="4351338"/>
          </a:xfrm>
        </p:spPr>
        <p:txBody>
          <a:bodyPr vert="horz" lIns="91440" tIns="45720" rIns="91440" bIns="45720" rtlCol="0">
            <a:normAutofit/>
          </a:bodyPr>
          <a:lstStyle/>
          <a:p>
            <a:r>
              <a:rPr lang="en-US" dirty="0"/>
              <a:t>Exam notable for jaw rigidity, tongue spasms, anxiety, body aches</a:t>
            </a:r>
          </a:p>
          <a:p>
            <a:r>
              <a:rPr lang="en-US" dirty="0"/>
              <a:t>Given diphenhydramine for acute dystonic reaction with resolution of rigidity</a:t>
            </a:r>
          </a:p>
          <a:p>
            <a:r>
              <a:rPr lang="en-US" dirty="0"/>
              <a:t>Continued to have severe anxiety and body aches consistent with prior opioid withdrawal</a:t>
            </a:r>
          </a:p>
          <a:p>
            <a:r>
              <a:rPr lang="en-US" dirty="0"/>
              <a:t>Transferred to medical ICU for additional dose of ketamine</a:t>
            </a:r>
          </a:p>
        </p:txBody>
      </p:sp>
      <p:sp>
        <p:nvSpPr>
          <p:cNvPr id="5" name="Slide Number Placeholder 4">
            <a:extLst>
              <a:ext uri="{FF2B5EF4-FFF2-40B4-BE49-F238E27FC236}">
                <a16:creationId xmlns:a16="http://schemas.microsoft.com/office/drawing/2014/main" id="{D2C5918A-7671-FC48-BAC4-DCB863B992BE}"/>
              </a:ext>
            </a:extLst>
          </p:cNvPr>
          <p:cNvSpPr>
            <a:spLocks noGrp="1"/>
          </p:cNvSpPr>
          <p:nvPr>
            <p:ph type="sldNum" sz="quarter" idx="12"/>
          </p:nvPr>
        </p:nvSpPr>
        <p:spPr>
          <a:xfrm>
            <a:off x="386861" y="6471674"/>
            <a:ext cx="333575" cy="365125"/>
          </a:xfrm>
        </p:spPr>
        <p:txBody>
          <a:bodyPr>
            <a:normAutofit/>
          </a:bodyPr>
          <a:lstStyle/>
          <a:p>
            <a:pPr>
              <a:spcAft>
                <a:spcPts val="600"/>
              </a:spcAft>
            </a:pPr>
            <a:fld id="{F55E13C6-A4BF-A842-9635-B1271B30A9E0}" type="slidenum">
              <a:rPr lang="en-US" smtClean="0"/>
              <a:pPr>
                <a:spcAft>
                  <a:spcPts val="600"/>
                </a:spcAft>
              </a:pPr>
              <a:t>8</a:t>
            </a:fld>
            <a:endParaRPr lang="en-US"/>
          </a:p>
        </p:txBody>
      </p:sp>
      <p:pic>
        <p:nvPicPr>
          <p:cNvPr id="6" name="Picture 5">
            <a:extLst>
              <a:ext uri="{FF2B5EF4-FFF2-40B4-BE49-F238E27FC236}">
                <a16:creationId xmlns:a16="http://schemas.microsoft.com/office/drawing/2014/main" id="{8BABB31F-047B-F146-BD96-611ED0F5FF16}"/>
              </a:ext>
            </a:extLst>
          </p:cNvPr>
          <p:cNvPicPr>
            <a:picLocks noChangeAspect="1"/>
          </p:cNvPicPr>
          <p:nvPr/>
        </p:nvPicPr>
        <p:blipFill rotWithShape="1">
          <a:blip r:embed="rId3"/>
          <a:srcRect l="5615" r="6150" b="9686"/>
          <a:stretch/>
        </p:blipFill>
        <p:spPr>
          <a:xfrm>
            <a:off x="7429500" y="6358377"/>
            <a:ext cx="419100" cy="438150"/>
          </a:xfrm>
          <a:prstGeom prst="rect">
            <a:avLst/>
          </a:prstGeom>
        </p:spPr>
      </p:pic>
    </p:spTree>
    <p:extLst>
      <p:ext uri="{BB962C8B-B14F-4D97-AF65-F5344CB8AC3E}">
        <p14:creationId xmlns:p14="http://schemas.microsoft.com/office/powerpoint/2010/main" val="6308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LCM Yale Blues">
      <a:dk1>
        <a:srgbClr val="000000"/>
      </a:dk1>
      <a:lt1>
        <a:srgbClr val="FFFFFF"/>
      </a:lt1>
      <a:dk2>
        <a:srgbClr val="44546A"/>
      </a:dk2>
      <a:lt2>
        <a:srgbClr val="E7E6E6"/>
      </a:lt2>
      <a:accent1>
        <a:srgbClr val="1C619E"/>
      </a:accent1>
      <a:accent2>
        <a:srgbClr val="FF9300"/>
      </a:accent2>
      <a:accent3>
        <a:srgbClr val="8E867B"/>
      </a:accent3>
      <a:accent4>
        <a:srgbClr val="FFC000"/>
      </a:accent4>
      <a:accent5>
        <a:srgbClr val="09345F"/>
      </a:accent5>
      <a:accent6>
        <a:srgbClr val="70AD47"/>
      </a:accent6>
      <a:hlink>
        <a:srgbClr val="013562"/>
      </a:hlink>
      <a:folHlink>
        <a:srgbClr val="94165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SM_PPT_template_PAM" id="{398E2718-2B90-3E40-8051-E55A7DE4346D}" vid="{A9727BAC-CF6C-1540-8A26-915222383B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10284</TotalTime>
  <Words>2065</Words>
  <Application>Microsoft Macintosh PowerPoint</Application>
  <PresentationFormat>On-screen Show (4:3)</PresentationFormat>
  <Paragraphs>277</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Rounded MT Bold</vt:lpstr>
      <vt:lpstr>Calibri</vt:lpstr>
      <vt:lpstr>CambriaMath</vt:lpstr>
      <vt:lpstr>LucidaGrande</vt:lpstr>
      <vt:lpstr>Verdana</vt:lpstr>
      <vt:lpstr>YaleNew</vt:lpstr>
      <vt:lpstr>Office Theme</vt:lpstr>
      <vt:lpstr>PowerPoint Presentation</vt:lpstr>
      <vt:lpstr>Conflicts of Interest</vt:lpstr>
      <vt:lpstr>Increasing Number of Overdose Deaths in Connecticut</vt:lpstr>
      <vt:lpstr>Higher Mortality in Black Individuals</vt:lpstr>
      <vt:lpstr>Characteristics of Fentanyl</vt:lpstr>
      <vt:lpstr>Treating Precipitated Opioid Withdrawal (POW)</vt:lpstr>
      <vt:lpstr>Case: 32-year-old male</vt:lpstr>
      <vt:lpstr>Case: Hospital day 2</vt:lpstr>
      <vt:lpstr>Case: Hospital day 3</vt:lpstr>
      <vt:lpstr>PowerPoint Presentation</vt:lpstr>
      <vt:lpstr>Ketamine</vt:lpstr>
      <vt:lpstr>Ketamine and POW</vt:lpstr>
      <vt:lpstr>Ketamine and POW</vt:lpstr>
      <vt:lpstr>Ketamine and POW</vt:lpstr>
      <vt:lpstr>Ketamine and POW</vt:lpstr>
      <vt:lpstr>Ketamine and POW</vt:lpstr>
      <vt:lpstr>Ketamine and POW</vt:lpstr>
      <vt:lpstr>Case Resolution</vt:lpstr>
      <vt:lpstr>Summary</vt:lpstr>
      <vt:lpstr>Works Cited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Yale Program in Addiction Medicine</dc:title>
  <dc:creator>Biegacki, Emma</dc:creator>
  <cp:lastModifiedBy>Mariah Evarts</cp:lastModifiedBy>
  <cp:revision>48</cp:revision>
  <cp:lastPrinted>2022-11-03T21:05:12Z</cp:lastPrinted>
  <dcterms:created xsi:type="dcterms:W3CDTF">2019-11-06T21:23:28Z</dcterms:created>
  <dcterms:modified xsi:type="dcterms:W3CDTF">2022-11-10T17:29:06Z</dcterms:modified>
</cp:coreProperties>
</file>