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1" r:id="rId4"/>
  </p:sldMasterIdLst>
  <p:notesMasterIdLst>
    <p:notesMasterId r:id="rId20"/>
  </p:notesMasterIdLst>
  <p:sldIdLst>
    <p:sldId id="256" r:id="rId5"/>
    <p:sldId id="257" r:id="rId6"/>
    <p:sldId id="258" r:id="rId7"/>
    <p:sldId id="259" r:id="rId8"/>
    <p:sldId id="260" r:id="rId9"/>
    <p:sldId id="261" r:id="rId10"/>
    <p:sldId id="262" r:id="rId11"/>
    <p:sldId id="270" r:id="rId12"/>
    <p:sldId id="264" r:id="rId13"/>
    <p:sldId id="265" r:id="rId14"/>
    <p:sldId id="266" r:id="rId15"/>
    <p:sldId id="263" r:id="rId16"/>
    <p:sldId id="267" r:id="rId17"/>
    <p:sldId id="268" r:id="rId18"/>
    <p:sldId id="26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Winograd"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D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480907-7CFC-4264-86E0-0A8BF1DA1F58}" v="2" dt="2022-11-12T12:48:28.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73" autoAdjust="0"/>
  </p:normalViewPr>
  <p:slideViewPr>
    <p:cSldViewPr snapToGrid="0">
      <p:cViewPr varScale="1">
        <p:scale>
          <a:sx n="69" d="100"/>
          <a:sy n="69" d="100"/>
        </p:scale>
        <p:origin x="120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ograd, Rachel" userId="0b9d5d2f-56a6-46ef-99e0-5b4902eb1ec8" providerId="ADAL" clId="{A3480907-7CFC-4264-86E0-0A8BF1DA1F58}"/>
    <pc:docChg chg="custSel mod addSld modSld">
      <pc:chgData name="Winograd, Rachel" userId="0b9d5d2f-56a6-46ef-99e0-5b4902eb1ec8" providerId="ADAL" clId="{A3480907-7CFC-4264-86E0-0A8BF1DA1F58}" dt="2022-11-12T16:47:24.934" v="2526" actId="1076"/>
      <pc:docMkLst>
        <pc:docMk/>
      </pc:docMkLst>
      <pc:sldChg chg="addSp modSp">
        <pc:chgData name="Winograd, Rachel" userId="0b9d5d2f-56a6-46ef-99e0-5b4902eb1ec8" providerId="ADAL" clId="{A3480907-7CFC-4264-86E0-0A8BF1DA1F58}" dt="2022-11-12T13:08:26.970" v="722" actId="1076"/>
        <pc:sldMkLst>
          <pc:docMk/>
          <pc:sldMk cId="0" sldId="257"/>
        </pc:sldMkLst>
        <pc:spChg chg="mod">
          <ac:chgData name="Winograd, Rachel" userId="0b9d5d2f-56a6-46ef-99e0-5b4902eb1ec8" providerId="ADAL" clId="{A3480907-7CFC-4264-86E0-0A8BF1DA1F58}" dt="2022-11-12T13:08:06.911" v="719" actId="6549"/>
          <ac:spMkLst>
            <pc:docMk/>
            <pc:sldMk cId="0" sldId="257"/>
            <ac:spMk id="65" creationId="{00000000-0000-0000-0000-000000000000}"/>
          </ac:spMkLst>
        </pc:spChg>
        <pc:picChg chg="add mod">
          <ac:chgData name="Winograd, Rachel" userId="0b9d5d2f-56a6-46ef-99e0-5b4902eb1ec8" providerId="ADAL" clId="{A3480907-7CFC-4264-86E0-0A8BF1DA1F58}" dt="2022-11-12T13:08:26.970" v="722" actId="1076"/>
          <ac:picMkLst>
            <pc:docMk/>
            <pc:sldMk cId="0" sldId="257"/>
            <ac:picMk id="7" creationId="{9864B557-99DC-4A28-9A5B-63D3E7BC402C}"/>
          </ac:picMkLst>
        </pc:picChg>
      </pc:sldChg>
      <pc:sldChg chg="modSp">
        <pc:chgData name="Winograd, Rachel" userId="0b9d5d2f-56a6-46ef-99e0-5b4902eb1ec8" providerId="ADAL" clId="{A3480907-7CFC-4264-86E0-0A8BF1DA1F58}" dt="2022-11-12T14:18:34.265" v="2156" actId="20577"/>
        <pc:sldMkLst>
          <pc:docMk/>
          <pc:sldMk cId="0" sldId="258"/>
        </pc:sldMkLst>
        <pc:spChg chg="mod">
          <ac:chgData name="Winograd, Rachel" userId="0b9d5d2f-56a6-46ef-99e0-5b4902eb1ec8" providerId="ADAL" clId="{A3480907-7CFC-4264-86E0-0A8BF1DA1F58}" dt="2022-11-12T14:18:00.719" v="2127" actId="1076"/>
          <ac:spMkLst>
            <pc:docMk/>
            <pc:sldMk cId="0" sldId="258"/>
            <ac:spMk id="72" creationId="{00000000-0000-0000-0000-000000000000}"/>
          </ac:spMkLst>
        </pc:spChg>
        <pc:spChg chg="mod">
          <ac:chgData name="Winograd, Rachel" userId="0b9d5d2f-56a6-46ef-99e0-5b4902eb1ec8" providerId="ADAL" clId="{A3480907-7CFC-4264-86E0-0A8BF1DA1F58}" dt="2022-11-12T14:18:34.265" v="2156" actId="20577"/>
          <ac:spMkLst>
            <pc:docMk/>
            <pc:sldMk cId="0" sldId="258"/>
            <ac:spMk id="73" creationId="{00000000-0000-0000-0000-000000000000}"/>
          </ac:spMkLst>
        </pc:spChg>
      </pc:sldChg>
      <pc:sldChg chg="modSp delCm modCm">
        <pc:chgData name="Winograd, Rachel" userId="0b9d5d2f-56a6-46ef-99e0-5b4902eb1ec8" providerId="ADAL" clId="{A3480907-7CFC-4264-86E0-0A8BF1DA1F58}" dt="2022-11-12T14:19:39.660" v="2193" actId="14100"/>
        <pc:sldMkLst>
          <pc:docMk/>
          <pc:sldMk cId="0" sldId="259"/>
        </pc:sldMkLst>
        <pc:spChg chg="mod">
          <ac:chgData name="Winograd, Rachel" userId="0b9d5d2f-56a6-46ef-99e0-5b4902eb1ec8" providerId="ADAL" clId="{A3480907-7CFC-4264-86E0-0A8BF1DA1F58}" dt="2022-11-12T13:13:53.762" v="1104" actId="1076"/>
          <ac:spMkLst>
            <pc:docMk/>
            <pc:sldMk cId="0" sldId="259"/>
            <ac:spMk id="80" creationId="{00000000-0000-0000-0000-000000000000}"/>
          </ac:spMkLst>
        </pc:spChg>
        <pc:spChg chg="mod">
          <ac:chgData name="Winograd, Rachel" userId="0b9d5d2f-56a6-46ef-99e0-5b4902eb1ec8" providerId="ADAL" clId="{A3480907-7CFC-4264-86E0-0A8BF1DA1F58}" dt="2022-11-12T14:19:39.660" v="2193" actId="14100"/>
          <ac:spMkLst>
            <pc:docMk/>
            <pc:sldMk cId="0" sldId="259"/>
            <ac:spMk id="81" creationId="{00000000-0000-0000-0000-000000000000}"/>
          </ac:spMkLst>
        </pc:spChg>
      </pc:sldChg>
      <pc:sldChg chg="modSp">
        <pc:chgData name="Winograd, Rachel" userId="0b9d5d2f-56a6-46ef-99e0-5b4902eb1ec8" providerId="ADAL" clId="{A3480907-7CFC-4264-86E0-0A8BF1DA1F58}" dt="2022-11-12T13:18:13.438" v="1251" actId="20577"/>
        <pc:sldMkLst>
          <pc:docMk/>
          <pc:sldMk cId="0" sldId="260"/>
        </pc:sldMkLst>
        <pc:spChg chg="mod">
          <ac:chgData name="Winograd, Rachel" userId="0b9d5d2f-56a6-46ef-99e0-5b4902eb1ec8" providerId="ADAL" clId="{A3480907-7CFC-4264-86E0-0A8BF1DA1F58}" dt="2022-11-12T13:18:13.438" v="1251" actId="20577"/>
          <ac:spMkLst>
            <pc:docMk/>
            <pc:sldMk cId="0" sldId="260"/>
            <ac:spMk id="87" creationId="{00000000-0000-0000-0000-000000000000}"/>
          </ac:spMkLst>
        </pc:spChg>
      </pc:sldChg>
      <pc:sldChg chg="modSp">
        <pc:chgData name="Winograd, Rachel" userId="0b9d5d2f-56a6-46ef-99e0-5b4902eb1ec8" providerId="ADAL" clId="{A3480907-7CFC-4264-86E0-0A8BF1DA1F58}" dt="2022-11-12T13:19:05.797" v="1287" actId="20577"/>
        <pc:sldMkLst>
          <pc:docMk/>
          <pc:sldMk cId="0" sldId="261"/>
        </pc:sldMkLst>
        <pc:spChg chg="mod">
          <ac:chgData name="Winograd, Rachel" userId="0b9d5d2f-56a6-46ef-99e0-5b4902eb1ec8" providerId="ADAL" clId="{A3480907-7CFC-4264-86E0-0A8BF1DA1F58}" dt="2022-11-12T13:19:05.797" v="1287" actId="20577"/>
          <ac:spMkLst>
            <pc:docMk/>
            <pc:sldMk cId="0" sldId="261"/>
            <ac:spMk id="93" creationId="{00000000-0000-0000-0000-000000000000}"/>
          </ac:spMkLst>
        </pc:spChg>
      </pc:sldChg>
      <pc:sldChg chg="modSp delCm">
        <pc:chgData name="Winograd, Rachel" userId="0b9d5d2f-56a6-46ef-99e0-5b4902eb1ec8" providerId="ADAL" clId="{A3480907-7CFC-4264-86E0-0A8BF1DA1F58}" dt="2022-11-12T14:15:14.974" v="2017" actId="27636"/>
        <pc:sldMkLst>
          <pc:docMk/>
          <pc:sldMk cId="0" sldId="262"/>
        </pc:sldMkLst>
        <pc:spChg chg="mod">
          <ac:chgData name="Winograd, Rachel" userId="0b9d5d2f-56a6-46ef-99e0-5b4902eb1ec8" providerId="ADAL" clId="{A3480907-7CFC-4264-86E0-0A8BF1DA1F58}" dt="2022-11-12T14:15:14.974" v="2017" actId="27636"/>
          <ac:spMkLst>
            <pc:docMk/>
            <pc:sldMk cId="0" sldId="262"/>
            <ac:spMk id="99" creationId="{00000000-0000-0000-0000-000000000000}"/>
          </ac:spMkLst>
        </pc:spChg>
      </pc:sldChg>
      <pc:sldChg chg="modSp">
        <pc:chgData name="Winograd, Rachel" userId="0b9d5d2f-56a6-46ef-99e0-5b4902eb1ec8" providerId="ADAL" clId="{A3480907-7CFC-4264-86E0-0A8BF1DA1F58}" dt="2022-11-12T14:26:42.944" v="2487" actId="1076"/>
        <pc:sldMkLst>
          <pc:docMk/>
          <pc:sldMk cId="0" sldId="263"/>
        </pc:sldMkLst>
        <pc:spChg chg="mod">
          <ac:chgData name="Winograd, Rachel" userId="0b9d5d2f-56a6-46ef-99e0-5b4902eb1ec8" providerId="ADAL" clId="{A3480907-7CFC-4264-86E0-0A8BF1DA1F58}" dt="2022-11-12T14:26:42.944" v="2487" actId="1076"/>
          <ac:spMkLst>
            <pc:docMk/>
            <pc:sldMk cId="0" sldId="263"/>
            <ac:spMk id="105" creationId="{00000000-0000-0000-0000-000000000000}"/>
          </ac:spMkLst>
        </pc:spChg>
      </pc:sldChg>
      <pc:sldChg chg="modSp">
        <pc:chgData name="Winograd, Rachel" userId="0b9d5d2f-56a6-46ef-99e0-5b4902eb1ec8" providerId="ADAL" clId="{A3480907-7CFC-4264-86E0-0A8BF1DA1F58}" dt="2022-11-12T14:21:31.868" v="2196" actId="1076"/>
        <pc:sldMkLst>
          <pc:docMk/>
          <pc:sldMk cId="0" sldId="264"/>
        </pc:sldMkLst>
        <pc:picChg chg="ord">
          <ac:chgData name="Winograd, Rachel" userId="0b9d5d2f-56a6-46ef-99e0-5b4902eb1ec8" providerId="ADAL" clId="{A3480907-7CFC-4264-86E0-0A8BF1DA1F58}" dt="2022-11-12T14:21:26.476" v="2194" actId="166"/>
          <ac:picMkLst>
            <pc:docMk/>
            <pc:sldMk cId="0" sldId="264"/>
            <ac:picMk id="113" creationId="{00000000-0000-0000-0000-000000000000}"/>
          </ac:picMkLst>
        </pc:picChg>
        <pc:picChg chg="mod">
          <ac:chgData name="Winograd, Rachel" userId="0b9d5d2f-56a6-46ef-99e0-5b4902eb1ec8" providerId="ADAL" clId="{A3480907-7CFC-4264-86E0-0A8BF1DA1F58}" dt="2022-11-12T14:21:29.987" v="2195" actId="1076"/>
          <ac:picMkLst>
            <pc:docMk/>
            <pc:sldMk cId="0" sldId="264"/>
            <ac:picMk id="115" creationId="{00000000-0000-0000-0000-000000000000}"/>
          </ac:picMkLst>
        </pc:picChg>
        <pc:picChg chg="mod">
          <ac:chgData name="Winograd, Rachel" userId="0b9d5d2f-56a6-46ef-99e0-5b4902eb1ec8" providerId="ADAL" clId="{A3480907-7CFC-4264-86E0-0A8BF1DA1F58}" dt="2022-11-12T14:21:31.868" v="2196" actId="1076"/>
          <ac:picMkLst>
            <pc:docMk/>
            <pc:sldMk cId="0" sldId="264"/>
            <ac:picMk id="116" creationId="{00000000-0000-0000-0000-000000000000}"/>
          </ac:picMkLst>
        </pc:picChg>
      </pc:sldChg>
      <pc:sldChg chg="modSp">
        <pc:chgData name="Winograd, Rachel" userId="0b9d5d2f-56a6-46ef-99e0-5b4902eb1ec8" providerId="ADAL" clId="{A3480907-7CFC-4264-86E0-0A8BF1DA1F58}" dt="2022-11-12T14:21:58.747" v="2246" actId="20577"/>
        <pc:sldMkLst>
          <pc:docMk/>
          <pc:sldMk cId="0" sldId="265"/>
        </pc:sldMkLst>
        <pc:spChg chg="mod">
          <ac:chgData name="Winograd, Rachel" userId="0b9d5d2f-56a6-46ef-99e0-5b4902eb1ec8" providerId="ADAL" clId="{A3480907-7CFC-4264-86E0-0A8BF1DA1F58}" dt="2022-11-12T13:24:10.575" v="1523" actId="27636"/>
          <ac:spMkLst>
            <pc:docMk/>
            <pc:sldMk cId="0" sldId="265"/>
            <ac:spMk id="121" creationId="{00000000-0000-0000-0000-000000000000}"/>
          </ac:spMkLst>
        </pc:spChg>
        <pc:spChg chg="mod">
          <ac:chgData name="Winograd, Rachel" userId="0b9d5d2f-56a6-46ef-99e0-5b4902eb1ec8" providerId="ADAL" clId="{A3480907-7CFC-4264-86E0-0A8BF1DA1F58}" dt="2022-11-12T14:21:58.747" v="2246" actId="20577"/>
          <ac:spMkLst>
            <pc:docMk/>
            <pc:sldMk cId="0" sldId="265"/>
            <ac:spMk id="122" creationId="{00000000-0000-0000-0000-000000000000}"/>
          </ac:spMkLst>
        </pc:spChg>
      </pc:sldChg>
      <pc:sldChg chg="addSp modSp modAnim modNotesTx">
        <pc:chgData name="Winograd, Rachel" userId="0b9d5d2f-56a6-46ef-99e0-5b4902eb1ec8" providerId="ADAL" clId="{A3480907-7CFC-4264-86E0-0A8BF1DA1F58}" dt="2022-11-12T16:47:24.934" v="2526" actId="1076"/>
        <pc:sldMkLst>
          <pc:docMk/>
          <pc:sldMk cId="0" sldId="266"/>
        </pc:sldMkLst>
        <pc:spChg chg="add mod">
          <ac:chgData name="Winograd, Rachel" userId="0b9d5d2f-56a6-46ef-99e0-5b4902eb1ec8" providerId="ADAL" clId="{A3480907-7CFC-4264-86E0-0A8BF1DA1F58}" dt="2022-11-12T14:23:30.803" v="2267" actId="692"/>
          <ac:spMkLst>
            <pc:docMk/>
            <pc:sldMk cId="0" sldId="266"/>
            <ac:spMk id="2" creationId="{DAE607B8-A94C-4B8B-AF21-8BEFA1ED6639}"/>
          </ac:spMkLst>
        </pc:spChg>
        <pc:spChg chg="add mod">
          <ac:chgData name="Winograd, Rachel" userId="0b9d5d2f-56a6-46ef-99e0-5b4902eb1ec8" providerId="ADAL" clId="{A3480907-7CFC-4264-86E0-0A8BF1DA1F58}" dt="2022-11-12T16:47:24.934" v="2526" actId="1076"/>
          <ac:spMkLst>
            <pc:docMk/>
            <pc:sldMk cId="0" sldId="266"/>
            <ac:spMk id="3" creationId="{7A17CF56-1890-4E2F-9C72-34051CCBCFE6}"/>
          </ac:spMkLst>
        </pc:spChg>
      </pc:sldChg>
      <pc:sldChg chg="modSp">
        <pc:chgData name="Winograd, Rachel" userId="0b9d5d2f-56a6-46ef-99e0-5b4902eb1ec8" providerId="ADAL" clId="{A3480907-7CFC-4264-86E0-0A8BF1DA1F58}" dt="2022-11-12T14:27:15.165" v="2520" actId="313"/>
        <pc:sldMkLst>
          <pc:docMk/>
          <pc:sldMk cId="0" sldId="267"/>
        </pc:sldMkLst>
        <pc:spChg chg="mod">
          <ac:chgData name="Winograd, Rachel" userId="0b9d5d2f-56a6-46ef-99e0-5b4902eb1ec8" providerId="ADAL" clId="{A3480907-7CFC-4264-86E0-0A8BF1DA1F58}" dt="2022-11-12T13:07:09.886" v="683" actId="122"/>
          <ac:spMkLst>
            <pc:docMk/>
            <pc:sldMk cId="0" sldId="267"/>
            <ac:spMk id="9" creationId="{2E316A00-9533-494E-BC73-9F832617BDF1}"/>
          </ac:spMkLst>
        </pc:spChg>
        <pc:spChg chg="mod">
          <ac:chgData name="Winograd, Rachel" userId="0b9d5d2f-56a6-46ef-99e0-5b4902eb1ec8" providerId="ADAL" clId="{A3480907-7CFC-4264-86E0-0A8BF1DA1F58}" dt="2022-11-12T13:06:55.192" v="678" actId="20577"/>
          <ac:spMkLst>
            <pc:docMk/>
            <pc:sldMk cId="0" sldId="267"/>
            <ac:spMk id="136" creationId="{00000000-0000-0000-0000-000000000000}"/>
          </ac:spMkLst>
        </pc:spChg>
        <pc:grpChg chg="mod">
          <ac:chgData name="Winograd, Rachel" userId="0b9d5d2f-56a6-46ef-99e0-5b4902eb1ec8" providerId="ADAL" clId="{A3480907-7CFC-4264-86E0-0A8BF1DA1F58}" dt="2022-11-12T13:07:14.431" v="684" actId="14100"/>
          <ac:grpSpMkLst>
            <pc:docMk/>
            <pc:sldMk cId="0" sldId="267"/>
            <ac:grpSpMk id="7" creationId="{137B5E02-FDD1-49C0-8EB0-DE025162F933}"/>
          </ac:grpSpMkLst>
        </pc:grpChg>
        <pc:graphicFrameChg chg="mod">
          <ac:chgData name="Winograd, Rachel" userId="0b9d5d2f-56a6-46ef-99e0-5b4902eb1ec8" providerId="ADAL" clId="{A3480907-7CFC-4264-86E0-0A8BF1DA1F58}" dt="2022-11-12T14:27:15.165" v="2520" actId="313"/>
          <ac:graphicFrameMkLst>
            <pc:docMk/>
            <pc:sldMk cId="0" sldId="267"/>
            <ac:graphicFrameMk id="139" creationId="{6EB9001D-4A6F-AC4D-CA57-DE9D092E8B27}"/>
          </ac:graphicFrameMkLst>
        </pc:graphicFrameChg>
      </pc:sldChg>
      <pc:sldChg chg="modSp">
        <pc:chgData name="Winograd, Rachel" userId="0b9d5d2f-56a6-46ef-99e0-5b4902eb1ec8" providerId="ADAL" clId="{A3480907-7CFC-4264-86E0-0A8BF1DA1F58}" dt="2022-11-12T14:27:31.184" v="2525" actId="20577"/>
        <pc:sldMkLst>
          <pc:docMk/>
          <pc:sldMk cId="0" sldId="268"/>
        </pc:sldMkLst>
        <pc:graphicFrameChg chg="mod">
          <ac:chgData name="Winograd, Rachel" userId="0b9d5d2f-56a6-46ef-99e0-5b4902eb1ec8" providerId="ADAL" clId="{A3480907-7CFC-4264-86E0-0A8BF1DA1F58}" dt="2022-11-12T14:27:31.184" v="2525" actId="20577"/>
          <ac:graphicFrameMkLst>
            <pc:docMk/>
            <pc:sldMk cId="0" sldId="268"/>
            <ac:graphicFrameMk id="145" creationId="{E46D2186-9F5C-C540-28A1-618460535612}"/>
          </ac:graphicFrameMkLst>
        </pc:graphicFrameChg>
      </pc:sldChg>
      <pc:sldChg chg="addSp delSp modSp">
        <pc:chgData name="Winograd, Rachel" userId="0b9d5d2f-56a6-46ef-99e0-5b4902eb1ec8" providerId="ADAL" clId="{A3480907-7CFC-4264-86E0-0A8BF1DA1F58}" dt="2022-11-12T13:06:46.045" v="677" actId="1076"/>
        <pc:sldMkLst>
          <pc:docMk/>
          <pc:sldMk cId="0" sldId="269"/>
        </pc:sldMkLst>
        <pc:spChg chg="mod">
          <ac:chgData name="Winograd, Rachel" userId="0b9d5d2f-56a6-46ef-99e0-5b4902eb1ec8" providerId="ADAL" clId="{A3480907-7CFC-4264-86E0-0A8BF1DA1F58}" dt="2022-11-12T13:00:30.149" v="209" actId="27636"/>
          <ac:spMkLst>
            <pc:docMk/>
            <pc:sldMk cId="0" sldId="269"/>
            <ac:spMk id="2" creationId="{A8CBED5C-FBA2-4F42-9652-25631C00AD7E}"/>
          </ac:spMkLst>
        </pc:spChg>
        <pc:spChg chg="mod">
          <ac:chgData name="Winograd, Rachel" userId="0b9d5d2f-56a6-46ef-99e0-5b4902eb1ec8" providerId="ADAL" clId="{A3480907-7CFC-4264-86E0-0A8BF1DA1F58}" dt="2022-11-12T12:58:25.761" v="63" actId="1076"/>
          <ac:spMkLst>
            <pc:docMk/>
            <pc:sldMk cId="0" sldId="269"/>
            <ac:spMk id="148" creationId="{00000000-0000-0000-0000-000000000000}"/>
          </ac:spMkLst>
        </pc:spChg>
        <pc:spChg chg="del">
          <ac:chgData name="Winograd, Rachel" userId="0b9d5d2f-56a6-46ef-99e0-5b4902eb1ec8" providerId="ADAL" clId="{A3480907-7CFC-4264-86E0-0A8BF1DA1F58}" dt="2022-11-12T12:56:39.259" v="3" actId="26606"/>
          <ac:spMkLst>
            <pc:docMk/>
            <pc:sldMk cId="0" sldId="269"/>
            <ac:spMk id="153" creationId="{84167985-D6E9-40FF-97C0-4B6D373E85C9}"/>
          </ac:spMkLst>
        </pc:spChg>
        <pc:spChg chg="del">
          <ac:chgData name="Winograd, Rachel" userId="0b9d5d2f-56a6-46ef-99e0-5b4902eb1ec8" providerId="ADAL" clId="{A3480907-7CFC-4264-86E0-0A8BF1DA1F58}" dt="2022-11-12T12:56:39.259" v="3" actId="26606"/>
          <ac:spMkLst>
            <pc:docMk/>
            <pc:sldMk cId="0" sldId="269"/>
            <ac:spMk id="155" creationId="{68801362-349C-44BE-BEF6-8E926E1D38BC}"/>
          </ac:spMkLst>
        </pc:spChg>
        <pc:spChg chg="add">
          <ac:chgData name="Winograd, Rachel" userId="0b9d5d2f-56a6-46ef-99e0-5b4902eb1ec8" providerId="ADAL" clId="{A3480907-7CFC-4264-86E0-0A8BF1DA1F58}" dt="2022-11-12T12:56:39.259" v="3" actId="26606"/>
          <ac:spMkLst>
            <pc:docMk/>
            <pc:sldMk cId="0" sldId="269"/>
            <ac:spMk id="160" creationId="{DA54A773-234B-4B6B-A63F-3EB3EA4ED104}"/>
          </ac:spMkLst>
        </pc:spChg>
        <pc:picChg chg="add mod">
          <ac:chgData name="Winograd, Rachel" userId="0b9d5d2f-56a6-46ef-99e0-5b4902eb1ec8" providerId="ADAL" clId="{A3480907-7CFC-4264-86E0-0A8BF1DA1F58}" dt="2022-11-12T13:06:44.131" v="676" actId="1076"/>
          <ac:picMkLst>
            <pc:docMk/>
            <pc:sldMk cId="0" sldId="269"/>
            <ac:picMk id="3" creationId="{DBE4AB1B-CC09-48D0-B86A-1E708B7B202C}"/>
          </ac:picMkLst>
        </pc:picChg>
        <pc:picChg chg="add mod">
          <ac:chgData name="Winograd, Rachel" userId="0b9d5d2f-56a6-46ef-99e0-5b4902eb1ec8" providerId="ADAL" clId="{A3480907-7CFC-4264-86E0-0A8BF1DA1F58}" dt="2022-11-12T13:00:47.690" v="216" actId="1076"/>
          <ac:picMkLst>
            <pc:docMk/>
            <pc:sldMk cId="0" sldId="269"/>
            <ac:picMk id="10" creationId="{5E57788A-B8FA-45DE-8FBF-6A15C65662BD}"/>
          </ac:picMkLst>
        </pc:picChg>
        <pc:picChg chg="add mod ord">
          <ac:chgData name="Winograd, Rachel" userId="0b9d5d2f-56a6-46ef-99e0-5b4902eb1ec8" providerId="ADAL" clId="{A3480907-7CFC-4264-86E0-0A8BF1DA1F58}" dt="2022-11-12T13:00:38.945" v="212" actId="1076"/>
          <ac:picMkLst>
            <pc:docMk/>
            <pc:sldMk cId="0" sldId="269"/>
            <ac:picMk id="11" creationId="{992D50B2-069C-413A-98D3-92D30FC3DBC5}"/>
          </ac:picMkLst>
        </pc:picChg>
        <pc:picChg chg="add mod">
          <ac:chgData name="Winograd, Rachel" userId="0b9d5d2f-56a6-46ef-99e0-5b4902eb1ec8" providerId="ADAL" clId="{A3480907-7CFC-4264-86E0-0A8BF1DA1F58}" dt="2022-11-12T13:06:38.226" v="674" actId="14100"/>
          <ac:picMkLst>
            <pc:docMk/>
            <pc:sldMk cId="0" sldId="269"/>
            <ac:picMk id="12" creationId="{3CA91396-27D3-41C7-913E-36A62B24954C}"/>
          </ac:picMkLst>
        </pc:picChg>
        <pc:picChg chg="add mod ord">
          <ac:chgData name="Winograd, Rachel" userId="0b9d5d2f-56a6-46ef-99e0-5b4902eb1ec8" providerId="ADAL" clId="{A3480907-7CFC-4264-86E0-0A8BF1DA1F58}" dt="2022-11-12T13:06:46.045" v="677" actId="1076"/>
          <ac:picMkLst>
            <pc:docMk/>
            <pc:sldMk cId="0" sldId="269"/>
            <ac:picMk id="13" creationId="{F09A8004-C5A2-4376-BA30-39891BD7CD91}"/>
          </ac:picMkLst>
        </pc:picChg>
        <pc:picChg chg="add del">
          <ac:chgData name="Winograd, Rachel" userId="0b9d5d2f-56a6-46ef-99e0-5b4902eb1ec8" providerId="ADAL" clId="{A3480907-7CFC-4264-86E0-0A8BF1DA1F58}" dt="2022-11-12T12:48:28.104" v="1"/>
          <ac:picMkLst>
            <pc:docMk/>
            <pc:sldMk cId="0" sldId="269"/>
            <ac:picMk id="1026" creationId="{6529E7FA-3E62-4652-A640-F5B65C274F23}"/>
          </ac:picMkLst>
        </pc:picChg>
        <pc:picChg chg="add del">
          <ac:chgData name="Winograd, Rachel" userId="0b9d5d2f-56a6-46ef-99e0-5b4902eb1ec8" providerId="ADAL" clId="{A3480907-7CFC-4264-86E0-0A8BF1DA1F58}" dt="2022-11-12T12:48:28.104" v="1"/>
          <ac:picMkLst>
            <pc:docMk/>
            <pc:sldMk cId="0" sldId="269"/>
            <ac:picMk id="1027" creationId="{2B9E2868-BAAC-4F2C-9D27-9210D33688CE}"/>
          </ac:picMkLst>
        </pc:picChg>
        <pc:picChg chg="add del">
          <ac:chgData name="Winograd, Rachel" userId="0b9d5d2f-56a6-46ef-99e0-5b4902eb1ec8" providerId="ADAL" clId="{A3480907-7CFC-4264-86E0-0A8BF1DA1F58}" dt="2022-11-12T12:48:28.104" v="1"/>
          <ac:picMkLst>
            <pc:docMk/>
            <pc:sldMk cId="0" sldId="269"/>
            <ac:picMk id="1028" creationId="{165B0089-F726-4994-84AC-4887169A56AA}"/>
          </ac:picMkLst>
        </pc:picChg>
        <pc:picChg chg="add del">
          <ac:chgData name="Winograd, Rachel" userId="0b9d5d2f-56a6-46ef-99e0-5b4902eb1ec8" providerId="ADAL" clId="{A3480907-7CFC-4264-86E0-0A8BF1DA1F58}" dt="2022-11-12T12:48:28.104" v="1"/>
          <ac:picMkLst>
            <pc:docMk/>
            <pc:sldMk cId="0" sldId="269"/>
            <ac:picMk id="1029" creationId="{F910C273-4B39-45BC-910D-53483464BBB5}"/>
          </ac:picMkLst>
        </pc:picChg>
        <pc:picChg chg="add del">
          <ac:chgData name="Winograd, Rachel" userId="0b9d5d2f-56a6-46ef-99e0-5b4902eb1ec8" providerId="ADAL" clId="{A3480907-7CFC-4264-86E0-0A8BF1DA1F58}" dt="2022-11-12T13:06:26.572" v="670"/>
          <ac:picMkLst>
            <pc:docMk/>
            <pc:sldMk cId="0" sldId="269"/>
            <ac:picMk id="1031" creationId="{29935944-5258-4896-B2E4-B476E657413C}"/>
          </ac:picMkLst>
        </pc:picChg>
      </pc:sldChg>
      <pc:sldChg chg="addSp delSp modSp add">
        <pc:chgData name="Winograd, Rachel" userId="0b9d5d2f-56a6-46ef-99e0-5b4902eb1ec8" providerId="ADAL" clId="{A3480907-7CFC-4264-86E0-0A8BF1DA1F58}" dt="2022-11-12T14:11:08.990" v="1938" actId="1076"/>
        <pc:sldMkLst>
          <pc:docMk/>
          <pc:sldMk cId="450702328" sldId="270"/>
        </pc:sldMkLst>
        <pc:spChg chg="mod">
          <ac:chgData name="Winograd, Rachel" userId="0b9d5d2f-56a6-46ef-99e0-5b4902eb1ec8" providerId="ADAL" clId="{A3480907-7CFC-4264-86E0-0A8BF1DA1F58}" dt="2022-11-12T13:23:05.864" v="1377" actId="20577"/>
          <ac:spMkLst>
            <pc:docMk/>
            <pc:sldMk cId="450702328" sldId="270"/>
            <ac:spMk id="2" creationId="{97600C8F-4C09-4BD8-9B7D-16B017FA3F7E}"/>
          </ac:spMkLst>
        </pc:spChg>
        <pc:spChg chg="del">
          <ac:chgData name="Winograd, Rachel" userId="0b9d5d2f-56a6-46ef-99e0-5b4902eb1ec8" providerId="ADAL" clId="{A3480907-7CFC-4264-86E0-0A8BF1DA1F58}" dt="2022-11-12T14:10:14.487" v="1932" actId="478"/>
          <ac:spMkLst>
            <pc:docMk/>
            <pc:sldMk cId="450702328" sldId="270"/>
            <ac:spMk id="3" creationId="{4FDD8161-DE8E-42CD-A5CD-286FC65C1DD8}"/>
          </ac:spMkLst>
        </pc:spChg>
        <pc:spChg chg="add del">
          <ac:chgData name="Winograd, Rachel" userId="0b9d5d2f-56a6-46ef-99e0-5b4902eb1ec8" providerId="ADAL" clId="{A3480907-7CFC-4264-86E0-0A8BF1DA1F58}" dt="2022-11-12T14:09:38.981" v="1926"/>
          <ac:spMkLst>
            <pc:docMk/>
            <pc:sldMk cId="450702328" sldId="270"/>
            <ac:spMk id="4" creationId="{E90A5B04-365F-4C2C-AF50-9DA486AFE8D1}"/>
          </ac:spMkLst>
        </pc:spChg>
        <pc:picChg chg="add mod modCrop">
          <ac:chgData name="Winograd, Rachel" userId="0b9d5d2f-56a6-46ef-99e0-5b4902eb1ec8" providerId="ADAL" clId="{A3480907-7CFC-4264-86E0-0A8BF1DA1F58}" dt="2022-11-12T14:10:12.535" v="1931" actId="1076"/>
          <ac:picMkLst>
            <pc:docMk/>
            <pc:sldMk cId="450702328" sldId="270"/>
            <ac:picMk id="5" creationId="{29CA3A84-D817-46DA-8648-F3ECA35F31F5}"/>
          </ac:picMkLst>
        </pc:picChg>
        <pc:picChg chg="add mod modCrop">
          <ac:chgData name="Winograd, Rachel" userId="0b9d5d2f-56a6-46ef-99e0-5b4902eb1ec8" providerId="ADAL" clId="{A3480907-7CFC-4264-86E0-0A8BF1DA1F58}" dt="2022-11-12T14:11:08.990" v="1938" actId="1076"/>
          <ac:picMkLst>
            <pc:docMk/>
            <pc:sldMk cId="450702328" sldId="270"/>
            <ac:picMk id="6" creationId="{AA2CC5C7-3148-47AB-89EE-3EAB993279A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4F2CB8-D600-4D99-A2A7-10A284152A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8BF0054-CC84-4501-BA0E-8EF29E6ADE32}">
      <dgm:prSet custT="1"/>
      <dgm:spPr/>
      <dgm:t>
        <a:bodyPr/>
        <a:lstStyle/>
        <a:p>
          <a:r>
            <a:rPr lang="en-US" sz="2000" dirty="0"/>
            <a:t>State laws around drug paraphernalia</a:t>
          </a:r>
        </a:p>
      </dgm:t>
    </dgm:pt>
    <dgm:pt modelId="{8A32CD0C-389D-4CE1-AF42-F8B246891C73}" type="parTrans" cxnId="{DC2599B1-515F-4B8D-A738-0D322E69F2A5}">
      <dgm:prSet/>
      <dgm:spPr/>
      <dgm:t>
        <a:bodyPr/>
        <a:lstStyle/>
        <a:p>
          <a:endParaRPr lang="en-US"/>
        </a:p>
      </dgm:t>
    </dgm:pt>
    <dgm:pt modelId="{0D8ACDDA-C519-4032-8A82-56B02D48E1DB}" type="sibTrans" cxnId="{DC2599B1-515F-4B8D-A738-0D322E69F2A5}">
      <dgm:prSet/>
      <dgm:spPr/>
      <dgm:t>
        <a:bodyPr/>
        <a:lstStyle/>
        <a:p>
          <a:endParaRPr lang="en-US"/>
        </a:p>
      </dgm:t>
    </dgm:pt>
    <dgm:pt modelId="{F09FCAF1-A280-4327-A6CA-34A481DB1AA0}">
      <dgm:prSet custT="1"/>
      <dgm:spPr/>
      <dgm:t>
        <a:bodyPr/>
        <a:lstStyle/>
        <a:p>
          <a:r>
            <a:rPr lang="en-US" sz="2000" dirty="0"/>
            <a:t>Careful wording needed – but there may be loopholes to explore</a:t>
          </a:r>
        </a:p>
      </dgm:t>
    </dgm:pt>
    <dgm:pt modelId="{FCD63F23-5D72-4439-8544-F9B48145BDC8}" type="parTrans" cxnId="{4CB58BDB-04C8-43EE-982D-800AC0546CFF}">
      <dgm:prSet/>
      <dgm:spPr/>
      <dgm:t>
        <a:bodyPr/>
        <a:lstStyle/>
        <a:p>
          <a:endParaRPr lang="en-US"/>
        </a:p>
      </dgm:t>
    </dgm:pt>
    <dgm:pt modelId="{B9B8C6A6-80CA-43E9-B048-B90B944F5C5B}" type="sibTrans" cxnId="{4CB58BDB-04C8-43EE-982D-800AC0546CFF}">
      <dgm:prSet/>
      <dgm:spPr/>
      <dgm:t>
        <a:bodyPr/>
        <a:lstStyle/>
        <a:p>
          <a:endParaRPr lang="en-US"/>
        </a:p>
      </dgm:t>
    </dgm:pt>
    <dgm:pt modelId="{25505EFB-EDD5-43CD-BDE0-F7BA9F137A4B}">
      <dgm:prSet custT="1"/>
      <dgm:spPr/>
      <dgm:t>
        <a:bodyPr/>
        <a:lstStyle/>
        <a:p>
          <a:r>
            <a:rPr lang="en-US" sz="2000" dirty="0"/>
            <a:t>Messaging</a:t>
          </a:r>
        </a:p>
      </dgm:t>
    </dgm:pt>
    <dgm:pt modelId="{C80FB8C8-2A1F-40AC-A8B7-D30933DB23DC}" type="parTrans" cxnId="{A061F434-584B-46D9-A0B8-CD569920336F}">
      <dgm:prSet/>
      <dgm:spPr/>
      <dgm:t>
        <a:bodyPr/>
        <a:lstStyle/>
        <a:p>
          <a:endParaRPr lang="en-US"/>
        </a:p>
      </dgm:t>
    </dgm:pt>
    <dgm:pt modelId="{6E03E780-40E3-4759-96BE-B87E3A6A54D4}" type="sibTrans" cxnId="{A061F434-584B-46D9-A0B8-CD569920336F}">
      <dgm:prSet/>
      <dgm:spPr/>
      <dgm:t>
        <a:bodyPr/>
        <a:lstStyle/>
        <a:p>
          <a:endParaRPr lang="en-US"/>
        </a:p>
      </dgm:t>
    </dgm:pt>
    <dgm:pt modelId="{7AB56852-D928-48E5-8346-2ECE7A2FB40E}">
      <dgm:prSet custT="1"/>
      <dgm:spPr/>
      <dgm:t>
        <a:bodyPr/>
        <a:lstStyle/>
        <a:p>
          <a:r>
            <a:rPr lang="en-US" sz="1800" dirty="0"/>
            <a:t>Substance</a:t>
          </a:r>
        </a:p>
      </dgm:t>
    </dgm:pt>
    <dgm:pt modelId="{9FBB7902-ED7C-4BBA-9579-E030CC09B3A6}" type="parTrans" cxnId="{55176B20-F379-4BA6-82BB-64D272E29EEB}">
      <dgm:prSet/>
      <dgm:spPr/>
      <dgm:t>
        <a:bodyPr/>
        <a:lstStyle/>
        <a:p>
          <a:endParaRPr lang="en-US"/>
        </a:p>
      </dgm:t>
    </dgm:pt>
    <dgm:pt modelId="{C20C89C1-85CC-4BDB-BC65-6F18B06EF43B}" type="sibTrans" cxnId="{55176B20-F379-4BA6-82BB-64D272E29EEB}">
      <dgm:prSet/>
      <dgm:spPr/>
      <dgm:t>
        <a:bodyPr/>
        <a:lstStyle/>
        <a:p>
          <a:endParaRPr lang="en-US"/>
        </a:p>
      </dgm:t>
    </dgm:pt>
    <dgm:pt modelId="{A06E7F16-8D18-4352-9A9C-11B19137D485}">
      <dgm:prSet custT="1"/>
      <dgm:spPr/>
      <dgm:t>
        <a:bodyPr/>
        <a:lstStyle/>
        <a:p>
          <a:r>
            <a:rPr lang="en-US" sz="1800" dirty="0"/>
            <a:t>Yes: People who use stimulants and pressed pills, without an opioid tolerance</a:t>
          </a:r>
        </a:p>
      </dgm:t>
    </dgm:pt>
    <dgm:pt modelId="{E411EDF7-539E-4D4E-AFB9-C3E5656AFDD8}" type="parTrans" cxnId="{944AB3FF-7658-484D-835B-A690F4C0921E}">
      <dgm:prSet/>
      <dgm:spPr/>
      <dgm:t>
        <a:bodyPr/>
        <a:lstStyle/>
        <a:p>
          <a:endParaRPr lang="en-US"/>
        </a:p>
      </dgm:t>
    </dgm:pt>
    <dgm:pt modelId="{54944FF0-A534-496C-85D0-C7699B4C7DCB}" type="sibTrans" cxnId="{944AB3FF-7658-484D-835B-A690F4C0921E}">
      <dgm:prSet/>
      <dgm:spPr/>
      <dgm:t>
        <a:bodyPr/>
        <a:lstStyle/>
        <a:p>
          <a:endParaRPr lang="en-US"/>
        </a:p>
      </dgm:t>
    </dgm:pt>
    <dgm:pt modelId="{6825B917-A775-4FA3-AD77-3AE790971B3E}">
      <dgm:prSet custT="1"/>
      <dgm:spPr/>
      <dgm:t>
        <a:bodyPr/>
        <a:lstStyle/>
        <a:p>
          <a:r>
            <a:rPr lang="en-US" sz="1800" dirty="0"/>
            <a:t>Not worth it: Opioid users who are expecting fentanyl (FTS already “old news”)</a:t>
          </a:r>
        </a:p>
      </dgm:t>
    </dgm:pt>
    <dgm:pt modelId="{F4D1761A-5E71-44F7-8DF6-47C45118E3A3}" type="parTrans" cxnId="{FFF9B00C-9984-4220-8830-20D8DB7AB40D}">
      <dgm:prSet/>
      <dgm:spPr/>
      <dgm:t>
        <a:bodyPr/>
        <a:lstStyle/>
        <a:p>
          <a:endParaRPr lang="en-US"/>
        </a:p>
      </dgm:t>
    </dgm:pt>
    <dgm:pt modelId="{6BD2EEE1-562C-4263-9095-92B53E828D47}" type="sibTrans" cxnId="{FFF9B00C-9984-4220-8830-20D8DB7AB40D}">
      <dgm:prSet/>
      <dgm:spPr/>
      <dgm:t>
        <a:bodyPr/>
        <a:lstStyle/>
        <a:p>
          <a:endParaRPr lang="en-US"/>
        </a:p>
      </dgm:t>
    </dgm:pt>
    <dgm:pt modelId="{29D3EC9F-7FFF-4557-898C-E6BD2899A7A5}">
      <dgm:prSet custT="1"/>
      <dgm:spPr/>
      <dgm:t>
        <a:bodyPr/>
        <a:lstStyle/>
        <a:p>
          <a:r>
            <a:rPr lang="en-US" sz="1800" dirty="0"/>
            <a:t>Instructions and Sensitivity</a:t>
          </a:r>
        </a:p>
      </dgm:t>
    </dgm:pt>
    <dgm:pt modelId="{32F2028D-0DF0-42E9-9A55-CAC30F7EE9C9}" type="parTrans" cxnId="{9A4AE712-A897-44CE-8A87-A3C23D906862}">
      <dgm:prSet/>
      <dgm:spPr/>
      <dgm:t>
        <a:bodyPr/>
        <a:lstStyle/>
        <a:p>
          <a:endParaRPr lang="en-US"/>
        </a:p>
      </dgm:t>
    </dgm:pt>
    <dgm:pt modelId="{A9320ADE-801C-44FE-8515-07B41F52350C}" type="sibTrans" cxnId="{9A4AE712-A897-44CE-8A87-A3C23D906862}">
      <dgm:prSet/>
      <dgm:spPr/>
      <dgm:t>
        <a:bodyPr/>
        <a:lstStyle/>
        <a:p>
          <a:endParaRPr lang="en-US"/>
        </a:p>
      </dgm:t>
    </dgm:pt>
    <dgm:pt modelId="{A507E8C4-CACA-4FC9-8449-004A45E69DE7}">
      <dgm:prSet custT="1"/>
      <dgm:spPr/>
      <dgm:t>
        <a:bodyPr/>
        <a:lstStyle/>
        <a:p>
          <a:r>
            <a:rPr lang="en-US" sz="1800" dirty="0"/>
            <a:t>Meth and MDMA: false positives common, follow instructions re: dilution</a:t>
          </a:r>
        </a:p>
      </dgm:t>
    </dgm:pt>
    <dgm:pt modelId="{45A3CF8F-0C2D-4655-88D5-B012D4A73596}" type="parTrans" cxnId="{FD538B24-020B-47C7-A13C-0809D10D45ED}">
      <dgm:prSet/>
      <dgm:spPr/>
      <dgm:t>
        <a:bodyPr/>
        <a:lstStyle/>
        <a:p>
          <a:endParaRPr lang="en-US"/>
        </a:p>
      </dgm:t>
    </dgm:pt>
    <dgm:pt modelId="{F26B0B6C-5018-49FD-B3EC-2506F37A71D9}" type="sibTrans" cxnId="{FD538B24-020B-47C7-A13C-0809D10D45ED}">
      <dgm:prSet/>
      <dgm:spPr/>
      <dgm:t>
        <a:bodyPr/>
        <a:lstStyle/>
        <a:p>
          <a:endParaRPr lang="en-US"/>
        </a:p>
      </dgm:t>
    </dgm:pt>
    <dgm:pt modelId="{33DAC188-FDD0-42BE-B6B9-D6D0CAF7CDC3}" type="pres">
      <dgm:prSet presAssocID="{614F2CB8-D600-4D99-A2A7-10A284152ACE}" presName="linear" presStyleCnt="0">
        <dgm:presLayoutVars>
          <dgm:animLvl val="lvl"/>
          <dgm:resizeHandles val="exact"/>
        </dgm:presLayoutVars>
      </dgm:prSet>
      <dgm:spPr/>
    </dgm:pt>
    <dgm:pt modelId="{5828D6AC-EB8B-40BF-A661-9061D45F5C76}" type="pres">
      <dgm:prSet presAssocID="{78BF0054-CC84-4501-BA0E-8EF29E6ADE32}" presName="parentText" presStyleLbl="node1" presStyleIdx="0" presStyleCnt="2" custScaleY="67270">
        <dgm:presLayoutVars>
          <dgm:chMax val="0"/>
          <dgm:bulletEnabled val="1"/>
        </dgm:presLayoutVars>
      </dgm:prSet>
      <dgm:spPr/>
    </dgm:pt>
    <dgm:pt modelId="{173935E8-A78F-46F5-899B-7B2656B7FABC}" type="pres">
      <dgm:prSet presAssocID="{78BF0054-CC84-4501-BA0E-8EF29E6ADE32}" presName="childText" presStyleLbl="revTx" presStyleIdx="0" presStyleCnt="2">
        <dgm:presLayoutVars>
          <dgm:bulletEnabled val="1"/>
        </dgm:presLayoutVars>
      </dgm:prSet>
      <dgm:spPr/>
    </dgm:pt>
    <dgm:pt modelId="{4AA83DD2-F215-4F93-A108-2A296E0D9BCE}" type="pres">
      <dgm:prSet presAssocID="{25505EFB-EDD5-43CD-BDE0-F7BA9F137A4B}" presName="parentText" presStyleLbl="node1" presStyleIdx="1" presStyleCnt="2" custScaleY="69336" custLinFactNeighborY="-22264">
        <dgm:presLayoutVars>
          <dgm:chMax val="0"/>
          <dgm:bulletEnabled val="1"/>
        </dgm:presLayoutVars>
      </dgm:prSet>
      <dgm:spPr/>
    </dgm:pt>
    <dgm:pt modelId="{2DA077D5-B1A3-44B2-8527-6484FE6F1A3C}" type="pres">
      <dgm:prSet presAssocID="{25505EFB-EDD5-43CD-BDE0-F7BA9F137A4B}" presName="childText" presStyleLbl="revTx" presStyleIdx="1" presStyleCnt="2" custLinFactNeighborY="-30489">
        <dgm:presLayoutVars>
          <dgm:bulletEnabled val="1"/>
        </dgm:presLayoutVars>
      </dgm:prSet>
      <dgm:spPr/>
    </dgm:pt>
  </dgm:ptLst>
  <dgm:cxnLst>
    <dgm:cxn modelId="{FFF9B00C-9984-4220-8830-20D8DB7AB40D}" srcId="{7AB56852-D928-48E5-8346-2ECE7A2FB40E}" destId="{6825B917-A775-4FA3-AD77-3AE790971B3E}" srcOrd="1" destOrd="0" parTransId="{F4D1761A-5E71-44F7-8DF6-47C45118E3A3}" sibTransId="{6BD2EEE1-562C-4263-9095-92B53E828D47}"/>
    <dgm:cxn modelId="{9A4AE712-A897-44CE-8A87-A3C23D906862}" srcId="{25505EFB-EDD5-43CD-BDE0-F7BA9F137A4B}" destId="{29D3EC9F-7FFF-4557-898C-E6BD2899A7A5}" srcOrd="1" destOrd="0" parTransId="{32F2028D-0DF0-42E9-9A55-CAC30F7EE9C9}" sibTransId="{A9320ADE-801C-44FE-8515-07B41F52350C}"/>
    <dgm:cxn modelId="{55176B20-F379-4BA6-82BB-64D272E29EEB}" srcId="{25505EFB-EDD5-43CD-BDE0-F7BA9F137A4B}" destId="{7AB56852-D928-48E5-8346-2ECE7A2FB40E}" srcOrd="0" destOrd="0" parTransId="{9FBB7902-ED7C-4BBA-9579-E030CC09B3A6}" sibTransId="{C20C89C1-85CC-4BDB-BC65-6F18B06EF43B}"/>
    <dgm:cxn modelId="{FD538B24-020B-47C7-A13C-0809D10D45ED}" srcId="{29D3EC9F-7FFF-4557-898C-E6BD2899A7A5}" destId="{A507E8C4-CACA-4FC9-8449-004A45E69DE7}" srcOrd="0" destOrd="0" parTransId="{45A3CF8F-0C2D-4655-88D5-B012D4A73596}" sibTransId="{F26B0B6C-5018-49FD-B3EC-2506F37A71D9}"/>
    <dgm:cxn modelId="{A061F434-584B-46D9-A0B8-CD569920336F}" srcId="{614F2CB8-D600-4D99-A2A7-10A284152ACE}" destId="{25505EFB-EDD5-43CD-BDE0-F7BA9F137A4B}" srcOrd="1" destOrd="0" parTransId="{C80FB8C8-2A1F-40AC-A8B7-D30933DB23DC}" sibTransId="{6E03E780-40E3-4759-96BE-B87E3A6A54D4}"/>
    <dgm:cxn modelId="{7FBB8F3C-40B0-43FB-B721-3060D86469A0}" type="presOf" srcId="{6825B917-A775-4FA3-AD77-3AE790971B3E}" destId="{2DA077D5-B1A3-44B2-8527-6484FE6F1A3C}" srcOrd="0" destOrd="2" presId="urn:microsoft.com/office/officeart/2005/8/layout/vList2"/>
    <dgm:cxn modelId="{55E1B13C-0ADE-4B5D-A08A-43B6A723EC8D}" type="presOf" srcId="{78BF0054-CC84-4501-BA0E-8EF29E6ADE32}" destId="{5828D6AC-EB8B-40BF-A661-9061D45F5C76}" srcOrd="0" destOrd="0" presId="urn:microsoft.com/office/officeart/2005/8/layout/vList2"/>
    <dgm:cxn modelId="{6342F868-A25C-43C2-B346-D72D8F1D3A6A}" type="presOf" srcId="{29D3EC9F-7FFF-4557-898C-E6BD2899A7A5}" destId="{2DA077D5-B1A3-44B2-8527-6484FE6F1A3C}" srcOrd="0" destOrd="3" presId="urn:microsoft.com/office/officeart/2005/8/layout/vList2"/>
    <dgm:cxn modelId="{F3123B82-EDC0-4CBE-8F12-BC274C58942A}" type="presOf" srcId="{A06E7F16-8D18-4352-9A9C-11B19137D485}" destId="{2DA077D5-B1A3-44B2-8527-6484FE6F1A3C}" srcOrd="0" destOrd="1" presId="urn:microsoft.com/office/officeart/2005/8/layout/vList2"/>
    <dgm:cxn modelId="{304AB384-4507-4045-A3F8-BEDED3D15EFB}" type="presOf" srcId="{7AB56852-D928-48E5-8346-2ECE7A2FB40E}" destId="{2DA077D5-B1A3-44B2-8527-6484FE6F1A3C}" srcOrd="0" destOrd="0" presId="urn:microsoft.com/office/officeart/2005/8/layout/vList2"/>
    <dgm:cxn modelId="{A057C188-449C-43DC-A80D-57F8AEFDC09A}" type="presOf" srcId="{A507E8C4-CACA-4FC9-8449-004A45E69DE7}" destId="{2DA077D5-B1A3-44B2-8527-6484FE6F1A3C}" srcOrd="0" destOrd="4" presId="urn:microsoft.com/office/officeart/2005/8/layout/vList2"/>
    <dgm:cxn modelId="{F231268A-C7CF-4625-9DC8-F90AA679E518}" type="presOf" srcId="{25505EFB-EDD5-43CD-BDE0-F7BA9F137A4B}" destId="{4AA83DD2-F215-4F93-A108-2A296E0D9BCE}" srcOrd="0" destOrd="0" presId="urn:microsoft.com/office/officeart/2005/8/layout/vList2"/>
    <dgm:cxn modelId="{DC2599B1-515F-4B8D-A738-0D322E69F2A5}" srcId="{614F2CB8-D600-4D99-A2A7-10A284152ACE}" destId="{78BF0054-CC84-4501-BA0E-8EF29E6ADE32}" srcOrd="0" destOrd="0" parTransId="{8A32CD0C-389D-4CE1-AF42-F8B246891C73}" sibTransId="{0D8ACDDA-C519-4032-8A82-56B02D48E1DB}"/>
    <dgm:cxn modelId="{4CB58BDB-04C8-43EE-982D-800AC0546CFF}" srcId="{78BF0054-CC84-4501-BA0E-8EF29E6ADE32}" destId="{F09FCAF1-A280-4327-A6CA-34A481DB1AA0}" srcOrd="0" destOrd="0" parTransId="{FCD63F23-5D72-4439-8544-F9B48145BDC8}" sibTransId="{B9B8C6A6-80CA-43E9-B048-B90B944F5C5B}"/>
    <dgm:cxn modelId="{5FCCEAE2-758B-4AA6-A3A3-CCA30AE5F9EC}" type="presOf" srcId="{F09FCAF1-A280-4327-A6CA-34A481DB1AA0}" destId="{173935E8-A78F-46F5-899B-7B2656B7FABC}" srcOrd="0" destOrd="0" presId="urn:microsoft.com/office/officeart/2005/8/layout/vList2"/>
    <dgm:cxn modelId="{B58610F7-48E8-4A06-919E-7725A46FD38F}" type="presOf" srcId="{614F2CB8-D600-4D99-A2A7-10A284152ACE}" destId="{33DAC188-FDD0-42BE-B6B9-D6D0CAF7CDC3}" srcOrd="0" destOrd="0" presId="urn:microsoft.com/office/officeart/2005/8/layout/vList2"/>
    <dgm:cxn modelId="{944AB3FF-7658-484D-835B-A690F4C0921E}" srcId="{7AB56852-D928-48E5-8346-2ECE7A2FB40E}" destId="{A06E7F16-8D18-4352-9A9C-11B19137D485}" srcOrd="0" destOrd="0" parTransId="{E411EDF7-539E-4D4E-AFB9-C3E5656AFDD8}" sibTransId="{54944FF0-A534-496C-85D0-C7699B4C7DCB}"/>
    <dgm:cxn modelId="{E1F642A8-FA1E-4EA3-A5EB-45BBD4DDAC7F}" type="presParOf" srcId="{33DAC188-FDD0-42BE-B6B9-D6D0CAF7CDC3}" destId="{5828D6AC-EB8B-40BF-A661-9061D45F5C76}" srcOrd="0" destOrd="0" presId="urn:microsoft.com/office/officeart/2005/8/layout/vList2"/>
    <dgm:cxn modelId="{E786D198-4D66-4B01-A3C8-9D53198792C3}" type="presParOf" srcId="{33DAC188-FDD0-42BE-B6B9-D6D0CAF7CDC3}" destId="{173935E8-A78F-46F5-899B-7B2656B7FABC}" srcOrd="1" destOrd="0" presId="urn:microsoft.com/office/officeart/2005/8/layout/vList2"/>
    <dgm:cxn modelId="{E44C376E-2396-425A-83DF-5E792D752196}" type="presParOf" srcId="{33DAC188-FDD0-42BE-B6B9-D6D0CAF7CDC3}" destId="{4AA83DD2-F215-4F93-A108-2A296E0D9BCE}" srcOrd="2" destOrd="0" presId="urn:microsoft.com/office/officeart/2005/8/layout/vList2"/>
    <dgm:cxn modelId="{561269A3-B278-4417-AB11-FF3F12A2B05F}" type="presParOf" srcId="{33DAC188-FDD0-42BE-B6B9-D6D0CAF7CDC3}" destId="{2DA077D5-B1A3-44B2-8527-6484FE6F1A3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6BAFCD-7610-4B08-89A2-49F8C43770D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EDDDFD8C-893F-4FDA-915B-E5524C101468}">
      <dgm:prSet custT="1"/>
      <dgm:spPr/>
      <dgm:t>
        <a:bodyPr/>
        <a:lstStyle/>
        <a:p>
          <a:r>
            <a:rPr lang="en-US" sz="1800" dirty="0"/>
            <a:t>When resources are limited, must make even more rigorous data-driven decisions on FTS allocation </a:t>
          </a:r>
        </a:p>
      </dgm:t>
    </dgm:pt>
    <dgm:pt modelId="{D13D4559-0943-4DFE-BED5-7C55339F8557}" type="parTrans" cxnId="{6295ADD2-0347-4BCB-A499-31C6B7943F58}">
      <dgm:prSet/>
      <dgm:spPr/>
      <dgm:t>
        <a:bodyPr/>
        <a:lstStyle/>
        <a:p>
          <a:endParaRPr lang="en-US"/>
        </a:p>
      </dgm:t>
    </dgm:pt>
    <dgm:pt modelId="{7F9D804A-BB89-40CD-B04E-B721E64CF7B4}" type="sibTrans" cxnId="{6295ADD2-0347-4BCB-A499-31C6B7943F58}">
      <dgm:prSet/>
      <dgm:spPr/>
      <dgm:t>
        <a:bodyPr/>
        <a:lstStyle/>
        <a:p>
          <a:endParaRPr lang="en-US"/>
        </a:p>
      </dgm:t>
    </dgm:pt>
    <dgm:pt modelId="{9DCF2FA5-6836-447B-9E7C-3D4CBC06E305}">
      <dgm:prSet custT="1"/>
      <dgm:spPr/>
      <dgm:t>
        <a:bodyPr/>
        <a:lstStyle/>
        <a:p>
          <a:r>
            <a:rPr lang="en-US" sz="1800" dirty="0"/>
            <a:t>Study how FTS distribution is perceived in more “traditional” SUD contexts</a:t>
          </a:r>
        </a:p>
      </dgm:t>
    </dgm:pt>
    <dgm:pt modelId="{C8DB0D55-11CE-4DC7-B8DF-94A10DBEC77E}" type="parTrans" cxnId="{D8FA31A0-2D7E-46BE-ACAE-5F247D8A17F2}">
      <dgm:prSet/>
      <dgm:spPr/>
      <dgm:t>
        <a:bodyPr/>
        <a:lstStyle/>
        <a:p>
          <a:endParaRPr lang="en-US"/>
        </a:p>
      </dgm:t>
    </dgm:pt>
    <dgm:pt modelId="{2E8A294B-E4A6-47F2-8DCE-447690D819EB}" type="sibTrans" cxnId="{D8FA31A0-2D7E-46BE-ACAE-5F247D8A17F2}">
      <dgm:prSet/>
      <dgm:spPr/>
      <dgm:t>
        <a:bodyPr/>
        <a:lstStyle/>
        <a:p>
          <a:endParaRPr lang="en-US"/>
        </a:p>
      </dgm:t>
    </dgm:pt>
    <dgm:pt modelId="{3A9DDFE0-2F17-448E-93E2-0C6C1FF508DB}">
      <dgm:prSet custT="1"/>
      <dgm:spPr/>
      <dgm:t>
        <a:bodyPr/>
        <a:lstStyle/>
        <a:p>
          <a:r>
            <a:rPr lang="en-US" sz="1800" dirty="0"/>
            <a:t>Remove drug checking from Missouri’s paraphernalia statute so we can distribute FTS to TEST ACTUAL DRUGS!</a:t>
          </a:r>
        </a:p>
      </dgm:t>
    </dgm:pt>
    <dgm:pt modelId="{ED21778D-54D0-4D13-83DA-ACF7EEF8C0C0}" type="parTrans" cxnId="{DF4578D8-04EF-49B0-B244-09021288ED98}">
      <dgm:prSet/>
      <dgm:spPr/>
      <dgm:t>
        <a:bodyPr/>
        <a:lstStyle/>
        <a:p>
          <a:endParaRPr lang="en-US"/>
        </a:p>
      </dgm:t>
    </dgm:pt>
    <dgm:pt modelId="{BAC9135D-4573-41B3-837E-4A3E62C5D719}" type="sibTrans" cxnId="{DF4578D8-04EF-49B0-B244-09021288ED98}">
      <dgm:prSet/>
      <dgm:spPr/>
      <dgm:t>
        <a:bodyPr/>
        <a:lstStyle/>
        <a:p>
          <a:endParaRPr lang="en-US"/>
        </a:p>
      </dgm:t>
    </dgm:pt>
    <dgm:pt modelId="{523CE67D-0079-4D22-9B0A-782D3D742DBA}">
      <dgm:prSet custT="1"/>
      <dgm:spPr/>
      <dgm:t>
        <a:bodyPr/>
        <a:lstStyle/>
        <a:p>
          <a:r>
            <a:rPr lang="en-US" sz="1800" dirty="0"/>
            <a:t>Increase FTS receptivity to grease the wheels for bigger drug checking interventions</a:t>
          </a:r>
        </a:p>
      </dgm:t>
    </dgm:pt>
    <dgm:pt modelId="{95FE8B13-4FBD-41ED-AB84-4A107427688C}" type="parTrans" cxnId="{3CFD0426-F03D-4928-BDBC-40D352DF2409}">
      <dgm:prSet/>
      <dgm:spPr/>
    </dgm:pt>
    <dgm:pt modelId="{9697689A-73EF-465E-8EBE-70BCE558A1EB}" type="sibTrans" cxnId="{3CFD0426-F03D-4928-BDBC-40D352DF2409}">
      <dgm:prSet/>
      <dgm:spPr/>
    </dgm:pt>
    <dgm:pt modelId="{C01AAEC6-E5E0-41A2-8272-D83A280B313B}" type="pres">
      <dgm:prSet presAssocID="{E56BAFCD-7610-4B08-89A2-49F8C43770D0}" presName="linear" presStyleCnt="0">
        <dgm:presLayoutVars>
          <dgm:animLvl val="lvl"/>
          <dgm:resizeHandles val="exact"/>
        </dgm:presLayoutVars>
      </dgm:prSet>
      <dgm:spPr/>
    </dgm:pt>
    <dgm:pt modelId="{7775D890-1DB8-4ECE-8CB0-0527CC95E4C3}" type="pres">
      <dgm:prSet presAssocID="{EDDDFD8C-893F-4FDA-915B-E5524C101468}" presName="parentText" presStyleLbl="node1" presStyleIdx="0" presStyleCnt="4">
        <dgm:presLayoutVars>
          <dgm:chMax val="0"/>
          <dgm:bulletEnabled val="1"/>
        </dgm:presLayoutVars>
      </dgm:prSet>
      <dgm:spPr/>
    </dgm:pt>
    <dgm:pt modelId="{BEF1EDE4-6852-4ABE-BCEF-46D1C8EAB6A4}" type="pres">
      <dgm:prSet presAssocID="{7F9D804A-BB89-40CD-B04E-B721E64CF7B4}" presName="spacer" presStyleCnt="0"/>
      <dgm:spPr/>
    </dgm:pt>
    <dgm:pt modelId="{C3F92B50-083F-4B71-8873-0EC175BFD6BB}" type="pres">
      <dgm:prSet presAssocID="{9DCF2FA5-6836-447B-9E7C-3D4CBC06E305}" presName="parentText" presStyleLbl="node1" presStyleIdx="1" presStyleCnt="4">
        <dgm:presLayoutVars>
          <dgm:chMax val="0"/>
          <dgm:bulletEnabled val="1"/>
        </dgm:presLayoutVars>
      </dgm:prSet>
      <dgm:spPr/>
    </dgm:pt>
    <dgm:pt modelId="{2F573CEE-126D-4E7F-BC84-2DBFAED1B29A}" type="pres">
      <dgm:prSet presAssocID="{2E8A294B-E4A6-47F2-8DCE-447690D819EB}" presName="spacer" presStyleCnt="0"/>
      <dgm:spPr/>
    </dgm:pt>
    <dgm:pt modelId="{25E8CB9D-03E1-4169-B5F8-AA6AA6CC4083}" type="pres">
      <dgm:prSet presAssocID="{3A9DDFE0-2F17-448E-93E2-0C6C1FF508DB}" presName="parentText" presStyleLbl="node1" presStyleIdx="2" presStyleCnt="4">
        <dgm:presLayoutVars>
          <dgm:chMax val="0"/>
          <dgm:bulletEnabled val="1"/>
        </dgm:presLayoutVars>
      </dgm:prSet>
      <dgm:spPr/>
    </dgm:pt>
    <dgm:pt modelId="{34775C4F-2E68-46BA-A81F-A1411067656A}" type="pres">
      <dgm:prSet presAssocID="{BAC9135D-4573-41B3-837E-4A3E62C5D719}" presName="spacer" presStyleCnt="0"/>
      <dgm:spPr/>
    </dgm:pt>
    <dgm:pt modelId="{73419C83-1ACE-4C76-95CC-06A15DDEF493}" type="pres">
      <dgm:prSet presAssocID="{523CE67D-0079-4D22-9B0A-782D3D742DBA}" presName="parentText" presStyleLbl="node1" presStyleIdx="3" presStyleCnt="4">
        <dgm:presLayoutVars>
          <dgm:chMax val="0"/>
          <dgm:bulletEnabled val="1"/>
        </dgm:presLayoutVars>
      </dgm:prSet>
      <dgm:spPr/>
    </dgm:pt>
  </dgm:ptLst>
  <dgm:cxnLst>
    <dgm:cxn modelId="{B6251819-DA66-4789-9754-EFAABB0B2352}" type="presOf" srcId="{E56BAFCD-7610-4B08-89A2-49F8C43770D0}" destId="{C01AAEC6-E5E0-41A2-8272-D83A280B313B}" srcOrd="0" destOrd="0" presId="urn:microsoft.com/office/officeart/2005/8/layout/vList2"/>
    <dgm:cxn modelId="{3CFD0426-F03D-4928-BDBC-40D352DF2409}" srcId="{E56BAFCD-7610-4B08-89A2-49F8C43770D0}" destId="{523CE67D-0079-4D22-9B0A-782D3D742DBA}" srcOrd="3" destOrd="0" parTransId="{95FE8B13-4FBD-41ED-AB84-4A107427688C}" sibTransId="{9697689A-73EF-465E-8EBE-70BCE558A1EB}"/>
    <dgm:cxn modelId="{CC61E52E-995B-4E80-B461-580C6DFCB45B}" type="presOf" srcId="{523CE67D-0079-4D22-9B0A-782D3D742DBA}" destId="{73419C83-1ACE-4C76-95CC-06A15DDEF493}" srcOrd="0" destOrd="0" presId="urn:microsoft.com/office/officeart/2005/8/layout/vList2"/>
    <dgm:cxn modelId="{42175559-EEC7-4968-8704-D28AEB677B79}" type="presOf" srcId="{3A9DDFE0-2F17-448E-93E2-0C6C1FF508DB}" destId="{25E8CB9D-03E1-4169-B5F8-AA6AA6CC4083}" srcOrd="0" destOrd="0" presId="urn:microsoft.com/office/officeart/2005/8/layout/vList2"/>
    <dgm:cxn modelId="{C5D40886-3CDD-42AB-B944-84E6D6993C1F}" type="presOf" srcId="{EDDDFD8C-893F-4FDA-915B-E5524C101468}" destId="{7775D890-1DB8-4ECE-8CB0-0527CC95E4C3}" srcOrd="0" destOrd="0" presId="urn:microsoft.com/office/officeart/2005/8/layout/vList2"/>
    <dgm:cxn modelId="{F0EDD594-C2DF-49A1-BF39-720372A3384B}" type="presOf" srcId="{9DCF2FA5-6836-447B-9E7C-3D4CBC06E305}" destId="{C3F92B50-083F-4B71-8873-0EC175BFD6BB}" srcOrd="0" destOrd="0" presId="urn:microsoft.com/office/officeart/2005/8/layout/vList2"/>
    <dgm:cxn modelId="{D8FA31A0-2D7E-46BE-ACAE-5F247D8A17F2}" srcId="{E56BAFCD-7610-4B08-89A2-49F8C43770D0}" destId="{9DCF2FA5-6836-447B-9E7C-3D4CBC06E305}" srcOrd="1" destOrd="0" parTransId="{C8DB0D55-11CE-4DC7-B8DF-94A10DBEC77E}" sibTransId="{2E8A294B-E4A6-47F2-8DCE-447690D819EB}"/>
    <dgm:cxn modelId="{6295ADD2-0347-4BCB-A499-31C6B7943F58}" srcId="{E56BAFCD-7610-4B08-89A2-49F8C43770D0}" destId="{EDDDFD8C-893F-4FDA-915B-E5524C101468}" srcOrd="0" destOrd="0" parTransId="{D13D4559-0943-4DFE-BED5-7C55339F8557}" sibTransId="{7F9D804A-BB89-40CD-B04E-B721E64CF7B4}"/>
    <dgm:cxn modelId="{DF4578D8-04EF-49B0-B244-09021288ED98}" srcId="{E56BAFCD-7610-4B08-89A2-49F8C43770D0}" destId="{3A9DDFE0-2F17-448E-93E2-0C6C1FF508DB}" srcOrd="2" destOrd="0" parTransId="{ED21778D-54D0-4D13-83DA-ACF7EEF8C0C0}" sibTransId="{BAC9135D-4573-41B3-837E-4A3E62C5D719}"/>
    <dgm:cxn modelId="{228DB5AE-8852-4A02-ABE3-B2F5253BD796}" type="presParOf" srcId="{C01AAEC6-E5E0-41A2-8272-D83A280B313B}" destId="{7775D890-1DB8-4ECE-8CB0-0527CC95E4C3}" srcOrd="0" destOrd="0" presId="urn:microsoft.com/office/officeart/2005/8/layout/vList2"/>
    <dgm:cxn modelId="{B679567E-680F-4BEB-B510-71108143B26B}" type="presParOf" srcId="{C01AAEC6-E5E0-41A2-8272-D83A280B313B}" destId="{BEF1EDE4-6852-4ABE-BCEF-46D1C8EAB6A4}" srcOrd="1" destOrd="0" presId="urn:microsoft.com/office/officeart/2005/8/layout/vList2"/>
    <dgm:cxn modelId="{185DC373-8991-4212-A994-ABF91A0511FB}" type="presParOf" srcId="{C01AAEC6-E5E0-41A2-8272-D83A280B313B}" destId="{C3F92B50-083F-4B71-8873-0EC175BFD6BB}" srcOrd="2" destOrd="0" presId="urn:microsoft.com/office/officeart/2005/8/layout/vList2"/>
    <dgm:cxn modelId="{E4C08EDF-F6FA-49C4-8D2B-B143E05D7000}" type="presParOf" srcId="{C01AAEC6-E5E0-41A2-8272-D83A280B313B}" destId="{2F573CEE-126D-4E7F-BC84-2DBFAED1B29A}" srcOrd="3" destOrd="0" presId="urn:microsoft.com/office/officeart/2005/8/layout/vList2"/>
    <dgm:cxn modelId="{EC892D7D-957B-4A70-989B-0343A97F06F8}" type="presParOf" srcId="{C01AAEC6-E5E0-41A2-8272-D83A280B313B}" destId="{25E8CB9D-03E1-4169-B5F8-AA6AA6CC4083}" srcOrd="4" destOrd="0" presId="urn:microsoft.com/office/officeart/2005/8/layout/vList2"/>
    <dgm:cxn modelId="{1369A00E-BD67-4C7D-82AD-D9B5448BF802}" type="presParOf" srcId="{C01AAEC6-E5E0-41A2-8272-D83A280B313B}" destId="{34775C4F-2E68-46BA-A81F-A1411067656A}" srcOrd="5" destOrd="0" presId="urn:microsoft.com/office/officeart/2005/8/layout/vList2"/>
    <dgm:cxn modelId="{4E272FA9-83C9-4A20-B486-729A4F8A6481}" type="presParOf" srcId="{C01AAEC6-E5E0-41A2-8272-D83A280B313B}" destId="{73419C83-1ACE-4C76-95CC-06A15DDEF49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8D6AC-EB8B-40BF-A661-9061D45F5C76}">
      <dsp:nvSpPr>
        <dsp:cNvPr id="0" name=""/>
        <dsp:cNvSpPr/>
      </dsp:nvSpPr>
      <dsp:spPr>
        <a:xfrm>
          <a:off x="0" y="421"/>
          <a:ext cx="8520600" cy="5414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State laws around drug paraphernalia</a:t>
          </a:r>
        </a:p>
      </dsp:txBody>
      <dsp:txXfrm>
        <a:off x="26434" y="26855"/>
        <a:ext cx="8467732" cy="488628"/>
      </dsp:txXfrm>
    </dsp:sp>
    <dsp:sp modelId="{173935E8-A78F-46F5-899B-7B2656B7FABC}">
      <dsp:nvSpPr>
        <dsp:cNvPr id="0" name=""/>
        <dsp:cNvSpPr/>
      </dsp:nvSpPr>
      <dsp:spPr>
        <a:xfrm>
          <a:off x="0" y="541918"/>
          <a:ext cx="8520600"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2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Careful wording needed – but there may be loopholes to explore</a:t>
          </a:r>
        </a:p>
      </dsp:txBody>
      <dsp:txXfrm>
        <a:off x="0" y="541918"/>
        <a:ext cx="8520600" cy="712080"/>
      </dsp:txXfrm>
    </dsp:sp>
    <dsp:sp modelId="{4AA83DD2-F215-4F93-A108-2A296E0D9BCE}">
      <dsp:nvSpPr>
        <dsp:cNvPr id="0" name=""/>
        <dsp:cNvSpPr/>
      </dsp:nvSpPr>
      <dsp:spPr>
        <a:xfrm>
          <a:off x="0" y="927014"/>
          <a:ext cx="8520600" cy="5581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Messaging</a:t>
          </a:r>
        </a:p>
      </dsp:txBody>
      <dsp:txXfrm>
        <a:off x="27246" y="954260"/>
        <a:ext cx="8466108" cy="503635"/>
      </dsp:txXfrm>
    </dsp:sp>
    <dsp:sp modelId="{2DA077D5-B1A3-44B2-8527-6484FE6F1A3C}">
      <dsp:nvSpPr>
        <dsp:cNvPr id="0" name=""/>
        <dsp:cNvSpPr/>
      </dsp:nvSpPr>
      <dsp:spPr>
        <a:xfrm>
          <a:off x="0" y="1566701"/>
          <a:ext cx="8520600" cy="146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52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Substance</a:t>
          </a:r>
        </a:p>
        <a:p>
          <a:pPr marL="342900" lvl="2" indent="-171450" algn="l" defTabSz="800100">
            <a:lnSpc>
              <a:spcPct val="90000"/>
            </a:lnSpc>
            <a:spcBef>
              <a:spcPct val="0"/>
            </a:spcBef>
            <a:spcAft>
              <a:spcPct val="20000"/>
            </a:spcAft>
            <a:buChar char="•"/>
          </a:pPr>
          <a:r>
            <a:rPr lang="en-US" sz="1800" kern="1200" dirty="0"/>
            <a:t>Yes: People who use stimulants and pressed pills, without an opioid tolerance</a:t>
          </a:r>
        </a:p>
        <a:p>
          <a:pPr marL="342900" lvl="2" indent="-171450" algn="l" defTabSz="800100">
            <a:lnSpc>
              <a:spcPct val="90000"/>
            </a:lnSpc>
            <a:spcBef>
              <a:spcPct val="0"/>
            </a:spcBef>
            <a:spcAft>
              <a:spcPct val="20000"/>
            </a:spcAft>
            <a:buChar char="•"/>
          </a:pPr>
          <a:r>
            <a:rPr lang="en-US" sz="1800" kern="1200" dirty="0"/>
            <a:t>Not worth it: Opioid users who are expecting fentanyl (FTS already “old news”)</a:t>
          </a:r>
        </a:p>
        <a:p>
          <a:pPr marL="171450" lvl="1" indent="-171450" algn="l" defTabSz="800100">
            <a:lnSpc>
              <a:spcPct val="90000"/>
            </a:lnSpc>
            <a:spcBef>
              <a:spcPct val="0"/>
            </a:spcBef>
            <a:spcAft>
              <a:spcPct val="20000"/>
            </a:spcAft>
            <a:buChar char="•"/>
          </a:pPr>
          <a:r>
            <a:rPr lang="en-US" sz="1800" kern="1200" dirty="0"/>
            <a:t>Instructions and Sensitivity</a:t>
          </a:r>
        </a:p>
        <a:p>
          <a:pPr marL="342900" lvl="2" indent="-171450" algn="l" defTabSz="800100">
            <a:lnSpc>
              <a:spcPct val="90000"/>
            </a:lnSpc>
            <a:spcBef>
              <a:spcPct val="0"/>
            </a:spcBef>
            <a:spcAft>
              <a:spcPct val="20000"/>
            </a:spcAft>
            <a:buChar char="•"/>
          </a:pPr>
          <a:r>
            <a:rPr lang="en-US" sz="1800" kern="1200" dirty="0"/>
            <a:t>Meth and MDMA: false positives common, follow instructions re: dilution</a:t>
          </a:r>
        </a:p>
      </dsp:txBody>
      <dsp:txXfrm>
        <a:off x="0" y="1566701"/>
        <a:ext cx="8520600" cy="1468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5D890-1DB8-4ECE-8CB0-0527CC95E4C3}">
      <dsp:nvSpPr>
        <dsp:cNvPr id="0" name=""/>
        <dsp:cNvSpPr/>
      </dsp:nvSpPr>
      <dsp:spPr>
        <a:xfrm>
          <a:off x="0" y="301"/>
          <a:ext cx="4205288" cy="913491"/>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When resources are limited, must make even more rigorous data-driven decisions on FTS allocation </a:t>
          </a:r>
        </a:p>
      </dsp:txBody>
      <dsp:txXfrm>
        <a:off x="44593" y="44894"/>
        <a:ext cx="4116102" cy="824305"/>
      </dsp:txXfrm>
    </dsp:sp>
    <dsp:sp modelId="{C3F92B50-083F-4B71-8873-0EC175BFD6BB}">
      <dsp:nvSpPr>
        <dsp:cNvPr id="0" name=""/>
        <dsp:cNvSpPr/>
      </dsp:nvSpPr>
      <dsp:spPr>
        <a:xfrm>
          <a:off x="0" y="927503"/>
          <a:ext cx="4205288" cy="913491"/>
        </a:xfrm>
        <a:prstGeom prst="roundRect">
          <a:avLst/>
        </a:prstGeom>
        <a:gradFill rotWithShape="0">
          <a:gsLst>
            <a:gs pos="0">
              <a:schemeClr val="accent5">
                <a:hueOff val="-79958"/>
                <a:satOff val="-2966"/>
                <a:lumOff val="4706"/>
                <a:alphaOff val="0"/>
                <a:tint val="97000"/>
                <a:satMod val="100000"/>
                <a:lumMod val="102000"/>
              </a:schemeClr>
            </a:gs>
            <a:gs pos="50000">
              <a:schemeClr val="accent5">
                <a:hueOff val="-79958"/>
                <a:satOff val="-2966"/>
                <a:lumOff val="4706"/>
                <a:alphaOff val="0"/>
                <a:shade val="100000"/>
                <a:satMod val="103000"/>
                <a:lumMod val="100000"/>
              </a:schemeClr>
            </a:gs>
            <a:gs pos="100000">
              <a:schemeClr val="accent5">
                <a:hueOff val="-79958"/>
                <a:satOff val="-2966"/>
                <a:lumOff val="470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Study how FTS distribution is perceived in more “traditional” SUD contexts</a:t>
          </a:r>
        </a:p>
      </dsp:txBody>
      <dsp:txXfrm>
        <a:off x="44593" y="972096"/>
        <a:ext cx="4116102" cy="824305"/>
      </dsp:txXfrm>
    </dsp:sp>
    <dsp:sp modelId="{25E8CB9D-03E1-4169-B5F8-AA6AA6CC4083}">
      <dsp:nvSpPr>
        <dsp:cNvPr id="0" name=""/>
        <dsp:cNvSpPr/>
      </dsp:nvSpPr>
      <dsp:spPr>
        <a:xfrm>
          <a:off x="0" y="1854705"/>
          <a:ext cx="4205288" cy="913491"/>
        </a:xfrm>
        <a:prstGeom prst="roundRect">
          <a:avLst/>
        </a:prstGeom>
        <a:gradFill rotWithShape="0">
          <a:gsLst>
            <a:gs pos="0">
              <a:schemeClr val="accent5">
                <a:hueOff val="-159915"/>
                <a:satOff val="-5931"/>
                <a:lumOff val="9411"/>
                <a:alphaOff val="0"/>
                <a:tint val="97000"/>
                <a:satMod val="100000"/>
                <a:lumMod val="102000"/>
              </a:schemeClr>
            </a:gs>
            <a:gs pos="50000">
              <a:schemeClr val="accent5">
                <a:hueOff val="-159915"/>
                <a:satOff val="-5931"/>
                <a:lumOff val="9411"/>
                <a:alphaOff val="0"/>
                <a:shade val="100000"/>
                <a:satMod val="103000"/>
                <a:lumMod val="100000"/>
              </a:schemeClr>
            </a:gs>
            <a:gs pos="100000">
              <a:schemeClr val="accent5">
                <a:hueOff val="-159915"/>
                <a:satOff val="-5931"/>
                <a:lumOff val="9411"/>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Remove drug checking from Missouri’s paraphernalia statute so we can distribute FTS to TEST ACTUAL DRUGS!</a:t>
          </a:r>
        </a:p>
      </dsp:txBody>
      <dsp:txXfrm>
        <a:off x="44593" y="1899298"/>
        <a:ext cx="4116102" cy="824305"/>
      </dsp:txXfrm>
    </dsp:sp>
    <dsp:sp modelId="{73419C83-1ACE-4C76-95CC-06A15DDEF493}">
      <dsp:nvSpPr>
        <dsp:cNvPr id="0" name=""/>
        <dsp:cNvSpPr/>
      </dsp:nvSpPr>
      <dsp:spPr>
        <a:xfrm>
          <a:off x="0" y="2781907"/>
          <a:ext cx="4205288" cy="913491"/>
        </a:xfrm>
        <a:prstGeom prst="roundRect">
          <a:avLst/>
        </a:prstGeom>
        <a:gradFill rotWithShape="0">
          <a:gsLst>
            <a:gs pos="0">
              <a:schemeClr val="accent5">
                <a:hueOff val="-239873"/>
                <a:satOff val="-8897"/>
                <a:lumOff val="14117"/>
                <a:alphaOff val="0"/>
                <a:tint val="97000"/>
                <a:satMod val="100000"/>
                <a:lumMod val="102000"/>
              </a:schemeClr>
            </a:gs>
            <a:gs pos="50000">
              <a:schemeClr val="accent5">
                <a:hueOff val="-239873"/>
                <a:satOff val="-8897"/>
                <a:lumOff val="14117"/>
                <a:alphaOff val="0"/>
                <a:shade val="100000"/>
                <a:satMod val="103000"/>
                <a:lumMod val="100000"/>
              </a:schemeClr>
            </a:gs>
            <a:gs pos="100000">
              <a:schemeClr val="accent5">
                <a:hueOff val="-239873"/>
                <a:satOff val="-8897"/>
                <a:lumOff val="14117"/>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Increase FTS receptivity to grease the wheels for bigger drug checking interventions</a:t>
          </a:r>
        </a:p>
      </dsp:txBody>
      <dsp:txXfrm>
        <a:off x="44593" y="2826500"/>
        <a:ext cx="4116102" cy="8243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816870b37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816870b37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778a29b6a0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778a29b6a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t>This is what our regional breakdown looked like after our pilot. Highlighted in grey are the %s of total FTS that we gave to each region. This was a great place to start our efforts but also a good reminder of the fact that we have a lot of room to grow in terms of expanding harm reduction efforts across the state of MO. </a:t>
            </a:r>
            <a:endParaRPr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778a29b6a0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778a29b6a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We took the learnings from this pilot and put it towards figuring out a more equitable and fair way of distribution FTS. We created this algorithm which we used for our official distribution this year...</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778a29b6a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778a29b6a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778a29b6a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778a29b6a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816870b3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816870b3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778a29b6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778a29b6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What are FTS? Well, FTS are harm reduction tools that allow people to detect the presence of fentanyl and certain analogues in various substances. What substances are we talking about? FTS, specifically the brand that we’re using, BTNX Rapid Response, are FDA approved for testing the presence of fentanyl in urine. However, there is also an off-label use of checking for fentanyl in drugs, that these strips have been used for as well. There is a well documented history and rich literature pointing to the support of FTS use to effect positive behavior change in PWUD.</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I mentioned earlier that this is a tool. The results from this strip tell us either yes/positive fentanyl or no/negative fentanyl. It does not tell you how </a:t>
            </a:r>
            <a:r>
              <a:rPr lang="en" i="1" dirty="0">
                <a:solidFill>
                  <a:schemeClr val="dk1"/>
                </a:solidFill>
              </a:rPr>
              <a:t>much</a:t>
            </a:r>
            <a:r>
              <a:rPr lang="en" dirty="0">
                <a:solidFill>
                  <a:schemeClr val="dk1"/>
                </a:solidFill>
              </a:rPr>
              <a:t> fentanyl is in the substance, and it is also susceptible to false positives and negatives depending on the substance and test sample concentration. It is merely a tool that provides a certain kind of information that PWUD deserve to know, especially in the age of an unstable supply. The results from these tools also depend heavily on if they are used </a:t>
            </a:r>
            <a:r>
              <a:rPr lang="en" b="1" dirty="0">
                <a:solidFill>
                  <a:schemeClr val="dk1"/>
                </a:solidFill>
              </a:rPr>
              <a:t>correctly</a:t>
            </a:r>
            <a:r>
              <a:rPr lang="en" dirty="0">
                <a:solidFill>
                  <a:schemeClr val="dk1"/>
                </a:solidFill>
              </a:rPr>
              <a: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FTS are extremely important as we move forward in the overdose crisis as fentanyl dominates the opioid supply in MO and also nationally, and now opioid+stimulant combined deaths are on the rise as we enter what some people are calling the 4th wave of the overdose crisis. We are providing people a tool to help make decisions, and especially if people want to use FTS for off-label use, we want to ensure they do it correctly to save lives.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778a29b6a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778a29b6a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So how does this work? For post-consumption, someone who uses cocaine may use and feel something is not right with their high/drug experience after using, so the next morning they test their urine to see if it comes up positive for fentanyl. If it does, then maybe they get to understand a little bit of why they felt differently the last time they used and to use less next time or get rid of the bag or notify their dealer/other people they know who bought from this dealer and spread the information. If pre-consumption, someone checks for the presence of fentanyl before they use, and if it tests positive, they might still use but use a little less, or they might ensure that they have naloxone handy and let a trusted person know where it is in case it needs to be used.</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
              <a:t>To be honest, they can be a little tricky to use and the results are not meant to be taken as the 100% truth. We still want people to take appropriate precautions to prevent overdose and have naloxone available at all times, using with someone or if you like to use alone, using either the NUA hotline or asking a trusted friend or person to check-in with you in a certain amount of time. FTS are important tools and have their place in harm reduction, so I want to make sure we ground ourselves in this fact as state programs start to grow and expand FTS distribution. Naloxone distribution and making sure people’s basic needs are being met with housing, food, employment should still be at the forefront of our harm reduction efforts.</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778a29b6a0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778a29b6a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To understand a little bit about what, why, and how we did what we did in terms of FTS distribution, I want to provide you some context about a factor that we had to consider every step of the way – Missouri’s drug paraphernalia laws. In MO, it is illegal to use FTS as drug checking instruments.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We are distributing FTS for the FDA approved use, but also recoginze that people will still use the strips for off-label use and we want them to do it safely. This is similar to how we encourage healthcare workers to share safe use tips for PWUD. We are not saying you have to use, but if you do, here’s how you can do it in a way that doesn’t harm you.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Another point to note, is that it is not illegal to own FTS. It is not illegal to have FTS, and I say that because that was a response that we got initially due to the paraphernalia laws. The FTS is not illegal just in the same way a syringe itself is not illegal. Using it for drug purposes, or in the case of FTS, drug checking purposes, is what makes it illegal, so I want to make that point clear.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a:t>As we need to stay within the legal landscape of MO, we cannot encourage people to use the FTS to check their drugs, but as harm reductionists we recognize that it is important to share the safe way to use FTS so they can be an effective tool. If you are considering exploring this option for your state, I would recommend checking out the specific legal language for your state and finding the specific statute that references drug paraphernalia to see how you might have to approach your distribution.</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778a29b6a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778a29b6a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778a29b6a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778a29b6a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400">
                <a:solidFill>
                  <a:srgbClr val="595959"/>
                </a:solidFill>
              </a:rPr>
              <a:t>Requests were accepted during August and September of 2021. Those serving people who use stimulants, conducting direct outreach with PWUD, and operating in parts of the state outside St. Louis, where drug supplies are less saturated with fentanyl, were prioritized for FTS distribution.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816870b37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816870b37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9392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816870b37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816870b37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1790058"/>
            <a:ext cx="6743700" cy="123444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8270672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942386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702945"/>
            <a:ext cx="973956" cy="37376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702945"/>
            <a:ext cx="4648867" cy="37376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7618201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95452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48977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6292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2D3E9E-A95C-48F2-B4BF-A71542E0BE9A}" type="datetimeFigureOut">
              <a:rPr lang="en-US" smtClean="0"/>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2965922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0150" y="1790058"/>
            <a:ext cx="6743700" cy="123444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3264349"/>
            <a:ext cx="5101209" cy="94881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82898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1978533"/>
            <a:ext cx="3203828"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1978533"/>
            <a:ext cx="3202685"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12952B5-7A2F-4CC8-B7CE-9234E21C2837}" type="datetimeFigureOut">
              <a:rPr lang="en-US" smtClean="0"/>
              <a:t>11/9/2022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059208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1735075"/>
            <a:ext cx="3202686" cy="528065"/>
          </a:xfrm>
        </p:spPr>
        <p:txBody>
          <a:bodyPr anchor="b" anchorCtr="1">
            <a:normAutofit/>
          </a:bodyPr>
          <a:lstStyle>
            <a:lvl1pPr marL="0" indent="0" algn="ctr">
              <a:buNone/>
              <a:defRPr sz="1425" b="0" cap="all" spc="75"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2357438"/>
            <a:ext cx="3202686" cy="19475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2357438"/>
            <a:ext cx="3190113" cy="194758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1735075"/>
            <a:ext cx="3202686" cy="528065"/>
          </a:xfrm>
        </p:spPr>
        <p:txBody>
          <a:bodyPr anchor="b" anchorCtr="1">
            <a:normAutofit/>
          </a:bodyPr>
          <a:lstStyle>
            <a:lvl1pPr marL="0" indent="0" algn="ctr">
              <a:buNone/>
              <a:defRPr sz="1425" b="0" cap="all" spc="75"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5586B75A-687E-405C-8A0B-8D00578BA2C3}" type="datetimeFigureOut">
              <a:rPr lang="en-US" smtClean="0"/>
              <a:pPr/>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69471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722313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94800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4572000" y="0"/>
            <a:ext cx="4572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3504" y="1682871"/>
            <a:ext cx="3364992" cy="856123"/>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603504"/>
            <a:ext cx="3611880" cy="3936492"/>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2662439"/>
            <a:ext cx="2846070" cy="1645527"/>
          </a:xfrm>
        </p:spPr>
        <p:txBody>
          <a:bodyPr anchor="t" anchorCtr="1">
            <a:normAutofit/>
          </a:bodyPr>
          <a:lstStyle>
            <a:lvl1pPr marL="0" indent="0" algn="ctr">
              <a:buNone/>
              <a:defRPr sz="11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8"/>
          <p:cNvSpPr>
            <a:spLocks noGrp="1"/>
          </p:cNvSpPr>
          <p:nvPr>
            <p:ph type="dt" sz="half" idx="10"/>
          </p:nvPr>
        </p:nvSpPr>
        <p:spPr/>
        <p:txBody>
          <a:bodyPr/>
          <a:lstStyle/>
          <a:p>
            <a:fld id="{AF6E2C9B-5FA2-460D-9BE7-B0812FC2A6FF}" type="datetimeFigureOut">
              <a:rPr lang="en-US" smtClean="0"/>
              <a:t>11/9/2022</a:t>
            </a:fld>
            <a:endParaRPr lang="en-US" dirty="0"/>
          </a:p>
        </p:txBody>
      </p:sp>
      <p:sp>
        <p:nvSpPr>
          <p:cNvPr id="10" name="Footer Placeholder 9"/>
          <p:cNvSpPr>
            <a:spLocks noGrp="1"/>
          </p:cNvSpPr>
          <p:nvPr>
            <p:ph type="ftr" sz="quarter" idx="11"/>
          </p:nvPr>
        </p:nvSpPr>
        <p:spPr>
          <a:xfrm>
            <a:off x="603504" y="4677156"/>
            <a:ext cx="3843598" cy="24003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0099112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6392" y="1682871"/>
            <a:ext cx="3371249" cy="85098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5143500"/>
          </a:xfrm>
          <a:solidFill>
            <a:schemeClr val="bg1">
              <a:lumMod val="85000"/>
            </a:schemeClr>
          </a:solidFill>
        </p:spPr>
        <p:txBody>
          <a:bodyPr anchor="t"/>
          <a:lstStyle>
            <a:lvl1pPr marL="0" indent="0">
              <a:buNone/>
              <a:defRPr sz="2400">
                <a:solidFill>
                  <a:schemeClr val="bg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6676" y="2662439"/>
            <a:ext cx="2846070" cy="1645528"/>
          </a:xfrm>
        </p:spPr>
        <p:txBody>
          <a:bodyPr anchor="t" anchorCtr="1">
            <a:normAutofit/>
          </a:bodyPr>
          <a:lstStyle>
            <a:lvl1pPr marL="0" indent="0" algn="ctr">
              <a:buNone/>
              <a:defRPr sz="11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586B75A-687E-405C-8A0B-8D00578BA2C3}" type="datetimeFigureOut">
              <a:rPr lang="en-US" smtClean="0"/>
              <a:pPr/>
              <a:t>11/9/2022</a:t>
            </a:fld>
            <a:endParaRPr lang="en-US" dirty="0"/>
          </a:p>
        </p:txBody>
      </p:sp>
      <p:sp>
        <p:nvSpPr>
          <p:cNvPr id="9" name="Footer Placeholder 8"/>
          <p:cNvSpPr>
            <a:spLocks noGrp="1"/>
          </p:cNvSpPr>
          <p:nvPr>
            <p:ph type="ftr" sz="quarter" idx="11"/>
          </p:nvPr>
        </p:nvSpPr>
        <p:spPr>
          <a:xfrm>
            <a:off x="603504" y="4677156"/>
            <a:ext cx="3843598" cy="24003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750067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3352" y="723519"/>
            <a:ext cx="5797296" cy="89154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1978534"/>
            <a:ext cx="5797296" cy="23264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66072" y="4679112"/>
            <a:ext cx="2065310" cy="242976"/>
          </a:xfrm>
          <a:prstGeom prst="rect">
            <a:avLst/>
          </a:prstGeom>
        </p:spPr>
        <p:txBody>
          <a:bodyPr vert="horz" lIns="91440" tIns="45720" rIns="91440" bIns="45720" rtlCol="0" anchor="ctr"/>
          <a:lstStyle>
            <a:lvl1pPr algn="r">
              <a:defRPr sz="788">
                <a:solidFill>
                  <a:schemeClr val="tx1">
                    <a:alpha val="70000"/>
                  </a:schemeClr>
                </a:solidFill>
              </a:defRPr>
            </a:lvl1pPr>
          </a:lstStyle>
          <a:p>
            <a:fld id="{5586B75A-687E-405C-8A0B-8D00578BA2C3}" type="datetimeFigureOut">
              <a:rPr lang="en-US" smtClean="0"/>
              <a:pPr/>
              <a:t>11/9/2022</a:t>
            </a:fld>
            <a:endParaRPr lang="en-US" dirty="0"/>
          </a:p>
        </p:txBody>
      </p:sp>
      <p:sp>
        <p:nvSpPr>
          <p:cNvPr id="5" name="Footer Placeholder 4"/>
          <p:cNvSpPr>
            <a:spLocks noGrp="1"/>
          </p:cNvSpPr>
          <p:nvPr>
            <p:ph type="ftr" sz="quarter" idx="3"/>
          </p:nvPr>
        </p:nvSpPr>
        <p:spPr>
          <a:xfrm>
            <a:off x="1200150" y="4677156"/>
            <a:ext cx="4425892" cy="24003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069192" y="4663440"/>
            <a:ext cx="274320" cy="27432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8036401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hf sldNum="0" hdr="0" ftr="0" dt="0"/>
  <p:txStyles>
    <p:titleStyle>
      <a:lvl1pPr algn="ctr" defTabSz="685800" rtl="0" eaLnBrk="1" latinLnBrk="0" hangingPunct="1">
        <a:lnSpc>
          <a:spcPct val="90000"/>
        </a:lnSpc>
        <a:spcBef>
          <a:spcPct val="0"/>
        </a:spcBef>
        <a:buNone/>
        <a:defRPr sz="2100" kern="1200" cap="all" spc="150" baseline="0">
          <a:solidFill>
            <a:schemeClr val="tx1">
              <a:lumMod val="85000"/>
              <a:lumOff val="15000"/>
            </a:schemeClr>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97750" y="498125"/>
            <a:ext cx="8548500" cy="11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dirty="0"/>
              <a:t>More Money? MO-FTS</a:t>
            </a:r>
            <a:endParaRPr sz="3600" dirty="0"/>
          </a:p>
        </p:txBody>
      </p:sp>
      <p:sp>
        <p:nvSpPr>
          <p:cNvPr id="55" name="Google Shape;55;p13"/>
          <p:cNvSpPr txBox="1">
            <a:spLocks noGrp="1"/>
          </p:cNvSpPr>
          <p:nvPr>
            <p:ph type="subTitle" idx="1"/>
          </p:nvPr>
        </p:nvSpPr>
        <p:spPr>
          <a:xfrm>
            <a:off x="297750" y="1672300"/>
            <a:ext cx="8471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t>Findings from a pilot Fentanyl Test Strip distribution program using Missouri’s substance use workforce</a:t>
            </a:r>
            <a:endParaRPr sz="2400" b="1" dirty="0"/>
          </a:p>
        </p:txBody>
      </p:sp>
      <p:sp>
        <p:nvSpPr>
          <p:cNvPr id="56" name="Google Shape;56;p13"/>
          <p:cNvSpPr txBox="1">
            <a:spLocks noGrp="1"/>
          </p:cNvSpPr>
          <p:nvPr>
            <p:ph type="subTitle" idx="4294967295"/>
          </p:nvPr>
        </p:nvSpPr>
        <p:spPr>
          <a:xfrm>
            <a:off x="0" y="2755900"/>
            <a:ext cx="8218488" cy="7921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t>Rachel Winograd, PhD., Rithvik Kondai., Elizabeth Connors, MSW, LCSW., Katherine Brown, MPA, MSW, LCSW, Aaron Ruiz, CPS, Christine Smith</a:t>
            </a:r>
            <a:endParaRPr sz="1600" dirty="0"/>
          </a:p>
        </p:txBody>
      </p:sp>
      <p:pic>
        <p:nvPicPr>
          <p:cNvPr id="57" name="Google Shape;57;p13"/>
          <p:cNvPicPr preferRelativeResize="0"/>
          <p:nvPr/>
        </p:nvPicPr>
        <p:blipFill>
          <a:blip r:embed="rId3">
            <a:alphaModFix/>
          </a:blip>
          <a:stretch>
            <a:fillRect/>
          </a:stretch>
        </p:blipFill>
        <p:spPr>
          <a:xfrm>
            <a:off x="0" y="4417938"/>
            <a:ext cx="1671850" cy="669413"/>
          </a:xfrm>
          <a:prstGeom prst="rect">
            <a:avLst/>
          </a:prstGeom>
          <a:noFill/>
          <a:ln>
            <a:noFill/>
          </a:ln>
        </p:spPr>
      </p:pic>
      <p:pic>
        <p:nvPicPr>
          <p:cNvPr id="58" name="Google Shape;58;p13"/>
          <p:cNvPicPr preferRelativeResize="0"/>
          <p:nvPr/>
        </p:nvPicPr>
        <p:blipFill>
          <a:blip r:embed="rId4">
            <a:alphaModFix/>
          </a:blip>
          <a:stretch>
            <a:fillRect/>
          </a:stretch>
        </p:blipFill>
        <p:spPr>
          <a:xfrm>
            <a:off x="7887919" y="3976219"/>
            <a:ext cx="1047500" cy="1131300"/>
          </a:xfrm>
          <a:prstGeom prst="rect">
            <a:avLst/>
          </a:prstGeom>
          <a:noFill/>
          <a:ln>
            <a:noFill/>
          </a:ln>
        </p:spPr>
      </p:pic>
      <p:pic>
        <p:nvPicPr>
          <p:cNvPr id="59" name="Google Shape;59;p13"/>
          <p:cNvPicPr preferRelativeResize="0"/>
          <p:nvPr/>
        </p:nvPicPr>
        <p:blipFill>
          <a:blip r:embed="rId5">
            <a:alphaModFix/>
          </a:blip>
          <a:stretch>
            <a:fillRect/>
          </a:stretch>
        </p:blipFill>
        <p:spPr>
          <a:xfrm>
            <a:off x="2469925" y="4083925"/>
            <a:ext cx="4517114" cy="915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0"/>
        <p:cNvGrpSpPr/>
        <p:nvPr/>
      </p:nvGrpSpPr>
      <p:grpSpPr>
        <a:xfrm>
          <a:off x="0" y="0"/>
          <a:ext cx="0" cy="0"/>
          <a:chOff x="0" y="0"/>
          <a:chExt cx="0" cy="0"/>
        </a:xfrm>
      </p:grpSpPr>
      <p:sp>
        <p:nvSpPr>
          <p:cNvPr id="127" name="Rectangle 126">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936117"/>
            <a:ext cx="7269480" cy="3271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795528"/>
            <a:ext cx="7550658" cy="355244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Google Shape;121;p22"/>
          <p:cNvSpPr txBox="1">
            <a:spLocks noGrp="1"/>
          </p:cNvSpPr>
          <p:nvPr>
            <p:ph type="title"/>
          </p:nvPr>
        </p:nvSpPr>
        <p:spPr>
          <a:xfrm>
            <a:off x="1673352" y="350563"/>
            <a:ext cx="5797296" cy="891540"/>
          </a:xfrm>
          <a:prstGeom prst="rect">
            <a:avLst/>
          </a:prstGeom>
        </p:spPr>
        <p:txBody>
          <a:bodyPr spcFirstLastPara="1" vert="horz" lIns="182880" tIns="182880" rIns="182880" bIns="182880" rtlCol="0" anchor="ctr" anchorCtr="0">
            <a:normAutofit fontScale="90000"/>
          </a:bodyPr>
          <a:lstStyle/>
          <a:p>
            <a:pPr marL="0" lvl="0" indent="0" defTabSz="914400">
              <a:spcBef>
                <a:spcPct val="0"/>
              </a:spcBef>
              <a:spcAft>
                <a:spcPts val="0"/>
              </a:spcAft>
            </a:pPr>
            <a:r>
              <a:rPr lang="en-US" sz="2400" spc="200" dirty="0"/>
              <a:t>FTS Distributed in initial pilot</a:t>
            </a:r>
          </a:p>
        </p:txBody>
      </p:sp>
      <p:sp>
        <p:nvSpPr>
          <p:cNvPr id="122" name="Google Shape;122;p22"/>
          <p:cNvSpPr txBox="1">
            <a:spLocks noGrp="1"/>
          </p:cNvSpPr>
          <p:nvPr>
            <p:ph type="body" idx="1"/>
          </p:nvPr>
        </p:nvSpPr>
        <p:spPr>
          <a:xfrm>
            <a:off x="1225758" y="1429139"/>
            <a:ext cx="6584634" cy="2285222"/>
          </a:xfrm>
          <a:prstGeom prst="rect">
            <a:avLst/>
          </a:prstGeom>
        </p:spPr>
        <p:txBody>
          <a:bodyPr spcFirstLastPara="1" vert="horz" lIns="91440" tIns="45720" rIns="91440" bIns="45720" rtlCol="0" anchorCtr="0">
            <a:noAutofit/>
          </a:bodyPr>
          <a:lstStyle/>
          <a:p>
            <a:pPr marL="342900" defTabSz="914400">
              <a:lnSpc>
                <a:spcPct val="90000"/>
              </a:lnSpc>
              <a:spcBef>
                <a:spcPts val="1000"/>
              </a:spcBef>
            </a:pPr>
            <a:r>
              <a:rPr lang="en-US" sz="2000" dirty="0">
                <a:solidFill>
                  <a:srgbClr val="404040"/>
                </a:solidFill>
              </a:rPr>
              <a:t>65 entities submitted requests</a:t>
            </a:r>
          </a:p>
          <a:p>
            <a:pPr marL="800100" lvl="1" defTabSz="914400">
              <a:lnSpc>
                <a:spcPct val="90000"/>
              </a:lnSpc>
              <a:spcBef>
                <a:spcPts val="1000"/>
              </a:spcBef>
            </a:pPr>
            <a:r>
              <a:rPr lang="en-US" sz="1850" dirty="0">
                <a:solidFill>
                  <a:srgbClr val="404040"/>
                </a:solidFill>
              </a:rPr>
              <a:t>4,118 FTS kits (20,590 strips)</a:t>
            </a:r>
          </a:p>
          <a:p>
            <a:pPr marL="342900" defTabSz="914400">
              <a:lnSpc>
                <a:spcPct val="90000"/>
              </a:lnSpc>
              <a:spcBef>
                <a:spcPts val="1000"/>
              </a:spcBef>
            </a:pPr>
            <a:r>
              <a:rPr lang="en-US" sz="2000" dirty="0">
                <a:solidFill>
                  <a:srgbClr val="404040"/>
                </a:solidFill>
              </a:rPr>
              <a:t>41.8% of what was requested was supplied (funding was limited)</a:t>
            </a:r>
          </a:p>
          <a:p>
            <a:pPr marL="342900" defTabSz="914400">
              <a:lnSpc>
                <a:spcPct val="90000"/>
              </a:lnSpc>
              <a:spcBef>
                <a:spcPts val="1000"/>
              </a:spcBef>
            </a:pPr>
            <a:r>
              <a:rPr lang="en-US" sz="2000" dirty="0">
                <a:solidFill>
                  <a:srgbClr val="404040"/>
                </a:solidFill>
              </a:rPr>
              <a:t>Orgs: </a:t>
            </a:r>
          </a:p>
          <a:p>
            <a:pPr marL="800100" lvl="1" defTabSz="914400">
              <a:lnSpc>
                <a:spcPct val="90000"/>
              </a:lnSpc>
              <a:spcBef>
                <a:spcPts val="1000"/>
              </a:spcBef>
            </a:pPr>
            <a:r>
              <a:rPr lang="en-US" sz="1850" dirty="0">
                <a:solidFill>
                  <a:srgbClr val="404040"/>
                </a:solidFill>
              </a:rPr>
              <a:t>Avg of 139 people who use stimulants served/</a:t>
            </a:r>
            <a:r>
              <a:rPr lang="en-US" sz="1850" dirty="0" err="1">
                <a:solidFill>
                  <a:srgbClr val="404040"/>
                </a:solidFill>
              </a:rPr>
              <a:t>mo</a:t>
            </a:r>
            <a:endParaRPr lang="en-US" sz="1850" dirty="0">
              <a:solidFill>
                <a:srgbClr val="404040"/>
              </a:solidFill>
            </a:endParaRPr>
          </a:p>
          <a:p>
            <a:pPr marL="800100" lvl="1" defTabSz="914400">
              <a:lnSpc>
                <a:spcPct val="90000"/>
              </a:lnSpc>
              <a:spcBef>
                <a:spcPts val="1000"/>
              </a:spcBef>
              <a:spcAft>
                <a:spcPts val="1200"/>
              </a:spcAft>
            </a:pPr>
            <a:r>
              <a:rPr lang="en-US" sz="1850" dirty="0">
                <a:solidFill>
                  <a:srgbClr val="404040"/>
                </a:solidFill>
              </a:rPr>
              <a:t>69% conduct street outreach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292894"/>
            <a:ext cx="4260300" cy="72483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000" dirty="0"/>
              <a:t>Regional Breakdown of pilot FTS distribution</a:t>
            </a:r>
            <a:endParaRPr sz="2000" dirty="0"/>
          </a:p>
        </p:txBody>
      </p:sp>
      <p:sp>
        <p:nvSpPr>
          <p:cNvPr id="131" name="Google Shape;131;p23"/>
          <p:cNvSpPr txBox="1">
            <a:spLocks noGrp="1"/>
          </p:cNvSpPr>
          <p:nvPr>
            <p:ph type="title" idx="4294967295"/>
          </p:nvPr>
        </p:nvSpPr>
        <p:spPr>
          <a:xfrm>
            <a:off x="4883150" y="292894"/>
            <a:ext cx="4260850" cy="724831"/>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2000" dirty="0"/>
              <a:t>Statewide Distribution</a:t>
            </a:r>
            <a:endParaRPr sz="2000" dirty="0"/>
          </a:p>
          <a:p>
            <a:pPr marL="0" lvl="0" indent="0" algn="ctr" rtl="0">
              <a:lnSpc>
                <a:spcPct val="100000"/>
              </a:lnSpc>
              <a:spcBef>
                <a:spcPts val="0"/>
              </a:spcBef>
              <a:spcAft>
                <a:spcPts val="0"/>
              </a:spcAft>
              <a:buClr>
                <a:schemeClr val="dk1"/>
              </a:buClr>
              <a:buSzPts val="1100"/>
              <a:buFont typeface="Arial"/>
              <a:buNone/>
            </a:pPr>
            <a:r>
              <a:rPr lang="en" sz="2000" dirty="0"/>
              <a:t>August 2021-March 2022</a:t>
            </a:r>
            <a:endParaRPr sz="2000" dirty="0"/>
          </a:p>
          <a:p>
            <a:pPr marL="0" lvl="0" indent="0" algn="ctr" rtl="0">
              <a:lnSpc>
                <a:spcPct val="100000"/>
              </a:lnSpc>
              <a:spcBef>
                <a:spcPts val="0"/>
              </a:spcBef>
              <a:spcAft>
                <a:spcPts val="0"/>
              </a:spcAft>
              <a:buSzPts val="990"/>
              <a:buNone/>
            </a:pPr>
            <a:endParaRPr sz="2000" dirty="0"/>
          </a:p>
        </p:txBody>
      </p:sp>
      <p:pic>
        <p:nvPicPr>
          <p:cNvPr id="128" name="Google Shape;128;p23"/>
          <p:cNvPicPr preferRelativeResize="0"/>
          <p:nvPr/>
        </p:nvPicPr>
        <p:blipFill rotWithShape="1">
          <a:blip r:embed="rId3">
            <a:alphaModFix/>
          </a:blip>
          <a:srcRect t="11940"/>
          <a:stretch/>
        </p:blipFill>
        <p:spPr>
          <a:xfrm>
            <a:off x="5008200" y="1065625"/>
            <a:ext cx="3239451" cy="3650775"/>
          </a:xfrm>
          <a:prstGeom prst="rect">
            <a:avLst/>
          </a:prstGeom>
          <a:noFill/>
          <a:ln>
            <a:noFill/>
          </a:ln>
        </p:spPr>
      </p:pic>
      <p:sp>
        <p:nvSpPr>
          <p:cNvPr id="129" name="Google Shape;129;p23"/>
          <p:cNvSpPr txBox="1"/>
          <p:nvPr/>
        </p:nvSpPr>
        <p:spPr>
          <a:xfrm>
            <a:off x="553475" y="4570850"/>
            <a:ext cx="8356800" cy="82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800">
                <a:solidFill>
                  <a:schemeClr val="dk1"/>
                </a:solidFill>
              </a:rPr>
              <a:t>Winograd, R. P., Weinstock, J., Ruiz, A., Coffey, B., Brown, K., Kondai, R., Connors, E., &amp; Smith, C. (2022). Addressing stimulant use disorder through state opioid response grants from the substance abuse and mental health services administration: Missouri’s initial approach. </a:t>
            </a:r>
            <a:r>
              <a:rPr lang="en" sz="800" i="1">
                <a:solidFill>
                  <a:schemeClr val="dk1"/>
                </a:solidFill>
              </a:rPr>
              <a:t>The American Journal of Drug and Alcohol Abuse</a:t>
            </a:r>
            <a:r>
              <a:rPr lang="en" sz="800">
                <a:solidFill>
                  <a:schemeClr val="dk1"/>
                </a:solidFill>
              </a:rPr>
              <a:t>, 1–7. https://doi.org/10.1080/00952990.2022.2097917</a:t>
            </a:r>
            <a:endParaRPr sz="800">
              <a:solidFill>
                <a:schemeClr val="dk1"/>
              </a:solidFill>
            </a:endParaRPr>
          </a:p>
          <a:p>
            <a:pPr marL="0" lvl="0" indent="0" algn="l" rtl="0">
              <a:spcBef>
                <a:spcPts val="0"/>
              </a:spcBef>
              <a:spcAft>
                <a:spcPts val="0"/>
              </a:spcAft>
              <a:buNone/>
            </a:pPr>
            <a:endParaRPr/>
          </a:p>
        </p:txBody>
      </p:sp>
      <p:pic>
        <p:nvPicPr>
          <p:cNvPr id="130" name="Google Shape;130;p23"/>
          <p:cNvPicPr preferRelativeResize="0"/>
          <p:nvPr/>
        </p:nvPicPr>
        <p:blipFill rotWithShape="1">
          <a:blip r:embed="rId4">
            <a:alphaModFix/>
          </a:blip>
          <a:srcRect t="2629"/>
          <a:stretch/>
        </p:blipFill>
        <p:spPr>
          <a:xfrm>
            <a:off x="651100" y="1037350"/>
            <a:ext cx="3463675" cy="3554949"/>
          </a:xfrm>
          <a:prstGeom prst="rect">
            <a:avLst/>
          </a:prstGeom>
          <a:noFill/>
          <a:ln>
            <a:noFill/>
          </a:ln>
        </p:spPr>
      </p:pic>
      <p:sp>
        <p:nvSpPr>
          <p:cNvPr id="2" name="Right Brace 1">
            <a:extLst>
              <a:ext uri="{FF2B5EF4-FFF2-40B4-BE49-F238E27FC236}">
                <a16:creationId xmlns:a16="http://schemas.microsoft.com/office/drawing/2014/main" id="{DAE607B8-A94C-4B8B-AF21-8BEFA1ED6639}"/>
              </a:ext>
            </a:extLst>
          </p:cNvPr>
          <p:cNvSpPr/>
          <p:nvPr/>
        </p:nvSpPr>
        <p:spPr>
          <a:xfrm>
            <a:off x="8247650" y="2392218"/>
            <a:ext cx="321849" cy="471055"/>
          </a:xfrm>
          <a:prstGeom prst="rightBrace">
            <a:avLst/>
          </a:prstGeom>
          <a:ln w="539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7A17CF56-1890-4E2F-9C72-34051CCBCFE6}"/>
              </a:ext>
            </a:extLst>
          </p:cNvPr>
          <p:cNvSpPr txBox="1"/>
          <p:nvPr/>
        </p:nvSpPr>
        <p:spPr>
          <a:xfrm>
            <a:off x="2238832" y="1561871"/>
            <a:ext cx="4666335" cy="2246769"/>
          </a:xfrm>
          <a:prstGeom prst="rect">
            <a:avLst/>
          </a:prstGeom>
          <a:solidFill>
            <a:srgbClr val="FFFF00"/>
          </a:solidFill>
        </p:spPr>
        <p:txBody>
          <a:bodyPr wrap="square" rtlCol="0">
            <a:spAutoFit/>
          </a:bodyPr>
          <a:lstStyle/>
          <a:p>
            <a:pPr algn="ctr"/>
            <a:r>
              <a:rPr lang="en-US" sz="2800" dirty="0">
                <a:solidFill>
                  <a:srgbClr val="FF0000"/>
                </a:solidFill>
              </a:rPr>
              <a:t>*ALL OF THIS INFORMED OUR LATER DEVELOPMENT OF A DISTRIBUTION DECISION-MAKING “ALGORITHM”*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622335" y="2031603"/>
            <a:ext cx="2774103" cy="1080295"/>
          </a:xfrm>
          <a:prstGeom prst="rect">
            <a:avLst/>
          </a:prstGeom>
          <a:noFill/>
          <a:ln>
            <a:solidFill>
              <a:schemeClr val="tx1"/>
            </a:solidFill>
          </a:ln>
        </p:spPr>
        <p:txBody>
          <a:bodyPr spcFirstLastPara="1" vert="horz" lIns="182880" tIns="182880" rIns="182880" bIns="182880" rtlCol="0" anchor="ctr" anchorCtr="0">
            <a:normAutofit/>
          </a:bodyPr>
          <a:lstStyle/>
          <a:p>
            <a:pPr marL="0" lvl="0" indent="0" defTabSz="914400">
              <a:spcBef>
                <a:spcPct val="0"/>
              </a:spcBef>
              <a:spcAft>
                <a:spcPts val="0"/>
              </a:spcAft>
            </a:pPr>
            <a:r>
              <a:rPr lang="en-US" sz="2400" spc="200" dirty="0">
                <a:solidFill>
                  <a:schemeClr val="tx1"/>
                </a:solidFill>
              </a:rPr>
              <a:t>Addressing inequities</a:t>
            </a:r>
          </a:p>
        </p:txBody>
      </p:sp>
      <p:sp>
        <p:nvSpPr>
          <p:cNvPr id="110" name="Rectangle 109">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1"/>
            <a:ext cx="5157705" cy="5143501"/>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Google Shape;105;p20"/>
          <p:cNvSpPr txBox="1">
            <a:spLocks noGrp="1"/>
          </p:cNvSpPr>
          <p:nvPr>
            <p:ph type="body" idx="1"/>
          </p:nvPr>
        </p:nvSpPr>
        <p:spPr>
          <a:xfrm>
            <a:off x="4333795" y="439429"/>
            <a:ext cx="4280007" cy="4264639"/>
          </a:xfrm>
          <a:prstGeom prst="rect">
            <a:avLst/>
          </a:prstGeom>
        </p:spPr>
        <p:txBody>
          <a:bodyPr spcFirstLastPara="1" vert="horz" lIns="91440" tIns="45720" rIns="91440" bIns="45720" rtlCol="0" anchor="ctr" anchorCtr="0">
            <a:noAutofit/>
          </a:bodyPr>
          <a:lstStyle/>
          <a:p>
            <a:pPr indent="-228600" defTabSz="914400">
              <a:spcBef>
                <a:spcPts val="1000"/>
              </a:spcBef>
              <a:buSzPts val="1400"/>
              <a:buFont typeface="Arial" panose="020B0604020202020204" pitchFamily="34" charset="0"/>
              <a:buChar char="•"/>
            </a:pPr>
            <a:r>
              <a:rPr lang="en-US" sz="2150" dirty="0">
                <a:solidFill>
                  <a:schemeClr val="bg1"/>
                </a:solidFill>
              </a:rPr>
              <a:t>Biggest growth in combo </a:t>
            </a:r>
            <a:r>
              <a:rPr lang="en-US" sz="2150" dirty="0" err="1">
                <a:solidFill>
                  <a:schemeClr val="bg1"/>
                </a:solidFill>
              </a:rPr>
              <a:t>opioid+stimulant</a:t>
            </a:r>
            <a:r>
              <a:rPr lang="en-US" sz="2150" dirty="0">
                <a:solidFill>
                  <a:schemeClr val="bg1"/>
                </a:solidFill>
              </a:rPr>
              <a:t> deaths in Black population in MO</a:t>
            </a:r>
          </a:p>
          <a:p>
            <a:pPr indent="-228600" defTabSz="914400">
              <a:spcBef>
                <a:spcPts val="1000"/>
              </a:spcBef>
              <a:buSzPts val="1400"/>
              <a:buFont typeface="Arial" panose="020B0604020202020204" pitchFamily="34" charset="0"/>
              <a:buChar char="•"/>
            </a:pPr>
            <a:r>
              <a:rPr lang="en-US" sz="2150" dirty="0">
                <a:solidFill>
                  <a:schemeClr val="bg1"/>
                </a:solidFill>
              </a:rPr>
              <a:t>Prioritize on-the-ground community organizations that are working directly with PWUD who are actively using</a:t>
            </a:r>
          </a:p>
          <a:p>
            <a:pPr indent="-228600" defTabSz="914400">
              <a:spcBef>
                <a:spcPts val="1000"/>
              </a:spcBef>
              <a:buSzPts val="1400"/>
              <a:buFont typeface="Arial" panose="020B0604020202020204" pitchFamily="34" charset="0"/>
              <a:buChar char="•"/>
            </a:pPr>
            <a:r>
              <a:rPr lang="en-US" sz="2150" dirty="0">
                <a:solidFill>
                  <a:schemeClr val="bg1"/>
                </a:solidFill>
              </a:rPr>
              <a:t>Used mortality data to prioritize geographic regions most impacted</a:t>
            </a:r>
          </a:p>
          <a:p>
            <a:pPr indent="-228600" defTabSz="914400">
              <a:spcBef>
                <a:spcPts val="1000"/>
              </a:spcBef>
              <a:buSzPts val="1400"/>
              <a:buFont typeface="Arial" panose="020B0604020202020204" pitchFamily="34" charset="0"/>
              <a:buChar char="•"/>
            </a:pPr>
            <a:r>
              <a:rPr lang="en-US" sz="2150" dirty="0">
                <a:solidFill>
                  <a:schemeClr val="bg1"/>
                </a:solidFill>
              </a:rPr>
              <a:t>Know we need to increase stimulant harm redux efforts to better reach Black PWUD</a:t>
            </a:r>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400" dirty="0"/>
              <a:t>Conclusions</a:t>
            </a:r>
          </a:p>
        </p:txBody>
      </p:sp>
      <p:graphicFrame>
        <p:nvGraphicFramePr>
          <p:cNvPr id="139" name="Google Shape;137;p24">
            <a:extLst>
              <a:ext uri="{FF2B5EF4-FFF2-40B4-BE49-F238E27FC236}">
                <a16:creationId xmlns:a16="http://schemas.microsoft.com/office/drawing/2014/main" id="{6EB9001D-4A6F-AC4D-CA57-DE9D092E8B27}"/>
              </a:ext>
            </a:extLst>
          </p:cNvPr>
          <p:cNvGraphicFramePr/>
          <p:nvPr>
            <p:extLst>
              <p:ext uri="{D42A27DB-BD31-4B8C-83A1-F6EECF244321}">
                <p14:modId xmlns:p14="http://schemas.microsoft.com/office/powerpoint/2010/main" val="1506424531"/>
              </p:ext>
            </p:extLst>
          </p:nvPr>
        </p:nvGraphicFramePr>
        <p:xfrm>
          <a:off x="311700" y="1152475"/>
          <a:ext cx="8520600" cy="328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137B5E02-FDD1-49C0-8EB0-DE025162F933}"/>
              </a:ext>
            </a:extLst>
          </p:cNvPr>
          <p:cNvGrpSpPr/>
          <p:nvPr/>
        </p:nvGrpSpPr>
        <p:grpSpPr>
          <a:xfrm>
            <a:off x="219492" y="4374704"/>
            <a:ext cx="8612808" cy="673706"/>
            <a:chOff x="0" y="3028934"/>
            <a:chExt cx="8520600" cy="387465"/>
          </a:xfrm>
        </p:grpSpPr>
        <p:sp>
          <p:nvSpPr>
            <p:cNvPr id="8" name="Rectangle: Rounded Corners 7">
              <a:extLst>
                <a:ext uri="{FF2B5EF4-FFF2-40B4-BE49-F238E27FC236}">
                  <a16:creationId xmlns:a16="http://schemas.microsoft.com/office/drawing/2014/main" id="{C58E4941-1D41-4B32-942B-63BFB76444B0}"/>
                </a:ext>
              </a:extLst>
            </p:cNvPr>
            <p:cNvSpPr/>
            <p:nvPr/>
          </p:nvSpPr>
          <p:spPr>
            <a:xfrm>
              <a:off x="0" y="3028934"/>
              <a:ext cx="8520600" cy="38746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2E316A00-9533-494E-BC73-9F832617BDF1}"/>
                </a:ext>
              </a:extLst>
            </p:cNvPr>
            <p:cNvSpPr txBox="1"/>
            <p:nvPr/>
          </p:nvSpPr>
          <p:spPr>
            <a:xfrm>
              <a:off x="0" y="3028934"/>
              <a:ext cx="8482772" cy="3496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800" kern="1200" dirty="0"/>
                <a:t>Do not forget: It takes a LOT of time to make kits!</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1"/>
        <p:cNvGrpSpPr/>
        <p:nvPr/>
      </p:nvGrpSpPr>
      <p:grpSpPr>
        <a:xfrm>
          <a:off x="0" y="0"/>
          <a:ext cx="0" cy="0"/>
          <a:chOff x="0" y="0"/>
          <a:chExt cx="0" cy="0"/>
        </a:xfrm>
      </p:grpSpPr>
      <p:sp useBgFill="1">
        <p:nvSpPr>
          <p:cNvPr id="149" name="Rectangle 148">
            <a:extLst>
              <a:ext uri="{FF2B5EF4-FFF2-40B4-BE49-F238E27FC236}">
                <a16:creationId xmlns:a16="http://schemas.microsoft.com/office/drawing/2014/main" id="{3FFC9634-3DDF-470B-8F18-5B104CF97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B077E501-B521-4B06-96AB-DC473865D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51435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2" name="Google Shape;142;p25"/>
          <p:cNvSpPr txBox="1">
            <a:spLocks noGrp="1"/>
          </p:cNvSpPr>
          <p:nvPr>
            <p:ph type="title"/>
          </p:nvPr>
        </p:nvSpPr>
        <p:spPr>
          <a:xfrm>
            <a:off x="482600" y="2010827"/>
            <a:ext cx="2522980" cy="1121845"/>
          </a:xfrm>
          <a:prstGeom prst="rect">
            <a:avLst/>
          </a:prstGeom>
          <a:noFill/>
          <a:ln>
            <a:solidFill>
              <a:schemeClr val="bg1"/>
            </a:solidFill>
          </a:ln>
        </p:spPr>
        <p:txBody>
          <a:bodyPr spcFirstLastPara="1" vert="horz" wrap="square" lIns="182880" tIns="182880" rIns="182880" bIns="182880" rtlCol="0" anchor="ctr" anchorCtr="0">
            <a:normAutofit/>
          </a:bodyPr>
          <a:lstStyle/>
          <a:p>
            <a:pPr marL="0" lvl="0" indent="0" defTabSz="914400">
              <a:spcBef>
                <a:spcPct val="0"/>
              </a:spcBef>
              <a:spcAft>
                <a:spcPts val="0"/>
              </a:spcAft>
            </a:pPr>
            <a:r>
              <a:rPr lang="en-US" sz="2600" spc="200">
                <a:solidFill>
                  <a:schemeClr val="bg1"/>
                </a:solidFill>
              </a:rPr>
              <a:t>Future directions</a:t>
            </a:r>
          </a:p>
        </p:txBody>
      </p:sp>
      <p:graphicFrame>
        <p:nvGraphicFramePr>
          <p:cNvPr id="145" name="Google Shape;143;p25">
            <a:extLst>
              <a:ext uri="{FF2B5EF4-FFF2-40B4-BE49-F238E27FC236}">
                <a16:creationId xmlns:a16="http://schemas.microsoft.com/office/drawing/2014/main" id="{E46D2186-9F5C-C540-28A1-618460535612}"/>
              </a:ext>
            </a:extLst>
          </p:cNvPr>
          <p:cNvGraphicFramePr/>
          <p:nvPr>
            <p:extLst>
              <p:ext uri="{D42A27DB-BD31-4B8C-83A1-F6EECF244321}">
                <p14:modId xmlns:p14="http://schemas.microsoft.com/office/powerpoint/2010/main" val="1878880872"/>
              </p:ext>
            </p:extLst>
          </p:nvPr>
        </p:nvGraphicFramePr>
        <p:xfrm>
          <a:off x="4214812" y="723900"/>
          <a:ext cx="4205288" cy="369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47"/>
        <p:cNvGrpSpPr/>
        <p:nvPr/>
      </p:nvGrpSpPr>
      <p:grpSpPr>
        <a:xfrm>
          <a:off x="0" y="0"/>
          <a:ext cx="0" cy="0"/>
          <a:chOff x="0" y="0"/>
          <a:chExt cx="0" cy="0"/>
        </a:xfrm>
      </p:grpSpPr>
      <p:sp>
        <p:nvSpPr>
          <p:cNvPr id="148" name="Google Shape;148;p26"/>
          <p:cNvSpPr txBox="1">
            <a:spLocks noGrp="1"/>
          </p:cNvSpPr>
          <p:nvPr>
            <p:ph type="ctrTitle"/>
          </p:nvPr>
        </p:nvSpPr>
        <p:spPr>
          <a:xfrm>
            <a:off x="603503" y="331952"/>
            <a:ext cx="3364992" cy="1234440"/>
          </a:xfrm>
          <a:prstGeom prst="rect">
            <a:avLst/>
          </a:prstGeom>
        </p:spPr>
        <p:txBody>
          <a:bodyPr spcFirstLastPara="1" lIns="91425" tIns="91425" rIns="91425" bIns="91425" anchorCtr="0">
            <a:normAutofit/>
          </a:bodyPr>
          <a:lstStyle/>
          <a:p>
            <a:pPr marL="0" lvl="0" indent="0" rtl="0">
              <a:spcBef>
                <a:spcPts val="0"/>
              </a:spcBef>
              <a:spcAft>
                <a:spcPts val="0"/>
              </a:spcAft>
              <a:buSzPts val="990"/>
              <a:buNone/>
            </a:pPr>
            <a:r>
              <a:rPr lang="en-US" sz="2400" dirty="0"/>
              <a:t>Thank you!</a:t>
            </a:r>
          </a:p>
        </p:txBody>
      </p:sp>
      <p:sp>
        <p:nvSpPr>
          <p:cNvPr id="2" name="Subtitle 1">
            <a:extLst>
              <a:ext uri="{FF2B5EF4-FFF2-40B4-BE49-F238E27FC236}">
                <a16:creationId xmlns:a16="http://schemas.microsoft.com/office/drawing/2014/main" id="{A8CBED5C-FBA2-4F42-9652-25631C00AD7E}"/>
              </a:ext>
            </a:extLst>
          </p:cNvPr>
          <p:cNvSpPr>
            <a:spLocks noGrp="1"/>
          </p:cNvSpPr>
          <p:nvPr>
            <p:ph type="subTitle" idx="1"/>
          </p:nvPr>
        </p:nvSpPr>
        <p:spPr>
          <a:xfrm>
            <a:off x="603503" y="1809527"/>
            <a:ext cx="3329042" cy="2923838"/>
          </a:xfrm>
        </p:spPr>
        <p:txBody>
          <a:bodyPr>
            <a:normAutofit/>
          </a:bodyPr>
          <a:lstStyle/>
          <a:p>
            <a:pPr lvl="0">
              <a:spcBef>
                <a:spcPts val="0"/>
              </a:spcBef>
            </a:pPr>
            <a:r>
              <a:rPr lang="en-US" sz="1400" dirty="0" err="1"/>
              <a:t>Rithvik</a:t>
            </a:r>
            <a:r>
              <a:rPr lang="en-US" sz="1400" dirty="0"/>
              <a:t> </a:t>
            </a:r>
            <a:r>
              <a:rPr lang="en-US" sz="1400" dirty="0" err="1"/>
              <a:t>Kondai</a:t>
            </a:r>
            <a:endParaRPr lang="en-US" sz="1400" dirty="0"/>
          </a:p>
          <a:p>
            <a:pPr lvl="0">
              <a:spcBef>
                <a:spcPts val="0"/>
              </a:spcBef>
            </a:pPr>
            <a:r>
              <a:rPr lang="en-US" sz="1400" dirty="0"/>
              <a:t>Elizabeth Connors, MSW, LCSW., Katherine Brown, MPA, MSW, LCSW Aaron Ruiz, CPS</a:t>
            </a:r>
          </a:p>
          <a:p>
            <a:pPr lvl="0">
              <a:spcBef>
                <a:spcPts val="0"/>
              </a:spcBef>
            </a:pPr>
            <a:r>
              <a:rPr lang="en-US" sz="1400" dirty="0"/>
              <a:t>Christine Smith</a:t>
            </a:r>
          </a:p>
          <a:p>
            <a:pPr lvl="0">
              <a:spcBef>
                <a:spcPts val="0"/>
              </a:spcBef>
            </a:pPr>
            <a:r>
              <a:rPr lang="en-US" sz="1400" dirty="0"/>
              <a:t>Lauren Green, MSW</a:t>
            </a:r>
          </a:p>
          <a:p>
            <a:pPr lvl="0">
              <a:spcBef>
                <a:spcPts val="0"/>
              </a:spcBef>
            </a:pPr>
            <a:r>
              <a:rPr lang="en-US" sz="1400" dirty="0"/>
              <a:t>Miles Hoffman, CPS</a:t>
            </a:r>
          </a:p>
          <a:p>
            <a:pPr lvl="0">
              <a:spcBef>
                <a:spcPts val="0"/>
              </a:spcBef>
            </a:pPr>
            <a:r>
              <a:rPr lang="en-US" sz="1400" dirty="0"/>
              <a:t>Zach </a:t>
            </a:r>
            <a:r>
              <a:rPr lang="en-US" sz="1400" dirty="0" err="1"/>
              <a:t>Budesa</a:t>
            </a:r>
            <a:r>
              <a:rPr lang="en-US" sz="1400" dirty="0"/>
              <a:t>, PhD</a:t>
            </a:r>
          </a:p>
          <a:p>
            <a:pPr lvl="0">
              <a:spcBef>
                <a:spcPts val="0"/>
              </a:spcBef>
            </a:pPr>
            <a:endParaRPr lang="en-US" sz="1400" dirty="0"/>
          </a:p>
          <a:p>
            <a:pPr lvl="0">
              <a:spcBef>
                <a:spcPts val="0"/>
              </a:spcBef>
            </a:pPr>
            <a:r>
              <a:rPr lang="en-US" sz="2200" dirty="0">
                <a:solidFill>
                  <a:srgbClr val="407D03"/>
                </a:solidFill>
              </a:rPr>
              <a:t>EVERYONE IN ST LOUIS WHO HELPED PACK FTS KITS!!!!</a:t>
            </a:r>
          </a:p>
          <a:p>
            <a:pPr lvl="0">
              <a:spcBef>
                <a:spcPts val="0"/>
              </a:spcBef>
            </a:pPr>
            <a:endParaRPr lang="en-US" sz="1400" dirty="0"/>
          </a:p>
          <a:p>
            <a:pPr lvl="0">
              <a:spcBef>
                <a:spcPts val="0"/>
              </a:spcBef>
            </a:pPr>
            <a:endParaRPr lang="en-US" sz="1400" dirty="0"/>
          </a:p>
        </p:txBody>
      </p:sp>
      <p:sp>
        <p:nvSpPr>
          <p:cNvPr id="160" name="Rectangle 159">
            <a:extLst>
              <a:ext uri="{FF2B5EF4-FFF2-40B4-BE49-F238E27FC236}">
                <a16:creationId xmlns:a16="http://schemas.microsoft.com/office/drawing/2014/main" id="{DA54A773-234B-4B6B-A63F-3EB3EA4ED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1999"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oogle Shape;177;p29">
            <a:extLst>
              <a:ext uri="{FF2B5EF4-FFF2-40B4-BE49-F238E27FC236}">
                <a16:creationId xmlns:a16="http://schemas.microsoft.com/office/drawing/2014/main" id="{F09A8004-C5A2-4376-BA30-39891BD7CD91}"/>
              </a:ext>
            </a:extLst>
          </p:cNvPr>
          <p:cNvPicPr preferRelativeResize="0"/>
          <p:nvPr/>
        </p:nvPicPr>
        <p:blipFill>
          <a:blip r:embed="rId3"/>
          <a:stretch>
            <a:fillRect/>
          </a:stretch>
        </p:blipFill>
        <p:spPr>
          <a:xfrm>
            <a:off x="5010348" y="2432958"/>
            <a:ext cx="1223925" cy="1185783"/>
          </a:xfrm>
          <a:prstGeom prst="rect">
            <a:avLst/>
          </a:prstGeom>
          <a:noFill/>
        </p:spPr>
      </p:pic>
      <p:pic>
        <p:nvPicPr>
          <p:cNvPr id="10" name="Google Shape;174;p29">
            <a:extLst>
              <a:ext uri="{FF2B5EF4-FFF2-40B4-BE49-F238E27FC236}">
                <a16:creationId xmlns:a16="http://schemas.microsoft.com/office/drawing/2014/main" id="{5E57788A-B8FA-45DE-8FBF-6A15C65662BD}"/>
              </a:ext>
            </a:extLst>
          </p:cNvPr>
          <p:cNvPicPr preferRelativeResize="0"/>
          <p:nvPr/>
        </p:nvPicPr>
        <p:blipFill>
          <a:blip r:embed="rId4"/>
          <a:stretch>
            <a:fillRect/>
          </a:stretch>
        </p:blipFill>
        <p:spPr>
          <a:xfrm>
            <a:off x="6873728" y="2114829"/>
            <a:ext cx="1759644" cy="1609103"/>
          </a:xfrm>
          <a:prstGeom prst="rect">
            <a:avLst/>
          </a:prstGeom>
          <a:noFill/>
        </p:spPr>
      </p:pic>
      <p:pic>
        <p:nvPicPr>
          <p:cNvPr id="12" name="Google Shape;176;p29">
            <a:extLst>
              <a:ext uri="{FF2B5EF4-FFF2-40B4-BE49-F238E27FC236}">
                <a16:creationId xmlns:a16="http://schemas.microsoft.com/office/drawing/2014/main" id="{3CA91396-27D3-41C7-913E-36A62B24954C}"/>
              </a:ext>
            </a:extLst>
          </p:cNvPr>
          <p:cNvPicPr preferRelativeResize="0"/>
          <p:nvPr/>
        </p:nvPicPr>
        <p:blipFill>
          <a:blip r:embed="rId5"/>
          <a:stretch>
            <a:fillRect/>
          </a:stretch>
        </p:blipFill>
        <p:spPr>
          <a:xfrm>
            <a:off x="4670333" y="190394"/>
            <a:ext cx="2203395" cy="923791"/>
          </a:xfrm>
          <a:prstGeom prst="rect">
            <a:avLst/>
          </a:prstGeom>
          <a:noFill/>
        </p:spPr>
      </p:pic>
      <p:pic>
        <p:nvPicPr>
          <p:cNvPr id="11" name="Google Shape;175;p29">
            <a:extLst>
              <a:ext uri="{FF2B5EF4-FFF2-40B4-BE49-F238E27FC236}">
                <a16:creationId xmlns:a16="http://schemas.microsoft.com/office/drawing/2014/main" id="{992D50B2-069C-413A-98D3-92D30FC3DBC5}"/>
              </a:ext>
            </a:extLst>
          </p:cNvPr>
          <p:cNvPicPr preferRelativeResize="0"/>
          <p:nvPr/>
        </p:nvPicPr>
        <p:blipFill>
          <a:blip r:embed="rId6"/>
          <a:stretch>
            <a:fillRect/>
          </a:stretch>
        </p:blipFill>
        <p:spPr>
          <a:xfrm>
            <a:off x="4899707" y="3788229"/>
            <a:ext cx="3916584" cy="1185783"/>
          </a:xfrm>
          <a:prstGeom prst="rect">
            <a:avLst/>
          </a:prstGeom>
          <a:noFill/>
        </p:spPr>
      </p:pic>
      <p:pic>
        <p:nvPicPr>
          <p:cNvPr id="3" name="Picture 2">
            <a:extLst>
              <a:ext uri="{FF2B5EF4-FFF2-40B4-BE49-F238E27FC236}">
                <a16:creationId xmlns:a16="http://schemas.microsoft.com/office/drawing/2014/main" id="{DBE4AB1B-CC09-48D0-B86A-1E708B7B202C}"/>
              </a:ext>
            </a:extLst>
          </p:cNvPr>
          <p:cNvPicPr>
            <a:picLocks noChangeAspect="1"/>
          </p:cNvPicPr>
          <p:nvPr/>
        </p:nvPicPr>
        <p:blipFill>
          <a:blip r:embed="rId7"/>
          <a:stretch>
            <a:fillRect/>
          </a:stretch>
        </p:blipFill>
        <p:spPr>
          <a:xfrm>
            <a:off x="5350392" y="1003240"/>
            <a:ext cx="3465899" cy="10643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63"/>
        <p:cNvGrpSpPr/>
        <p:nvPr/>
      </p:nvGrpSpPr>
      <p:grpSpPr>
        <a:xfrm>
          <a:off x="0" y="0"/>
          <a:ext cx="0" cy="0"/>
          <a:chOff x="0" y="0"/>
          <a:chExt cx="0" cy="0"/>
        </a:xfrm>
      </p:grpSpPr>
      <p:pic>
        <p:nvPicPr>
          <p:cNvPr id="66" name="Google Shape;66;p14"/>
          <p:cNvPicPr preferRelativeResize="0"/>
          <p:nvPr/>
        </p:nvPicPr>
        <p:blipFill>
          <a:blip r:embed="rId3"/>
          <a:stretch>
            <a:fillRect/>
          </a:stretch>
        </p:blipFill>
        <p:spPr>
          <a:xfrm>
            <a:off x="522609" y="559059"/>
            <a:ext cx="3272971" cy="2919312"/>
          </a:xfrm>
          <a:prstGeom prst="rect">
            <a:avLst/>
          </a:prstGeom>
          <a:noFill/>
        </p:spPr>
      </p:pic>
      <p:sp>
        <p:nvSpPr>
          <p:cNvPr id="72" name="Rectangle 71">
            <a:extLst>
              <a:ext uri="{FF2B5EF4-FFF2-40B4-BE49-F238E27FC236}">
                <a16:creationId xmlns:a16="http://schemas.microsoft.com/office/drawing/2014/main" id="{42A9B402-66F6-477C-803C-FC8508A97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1"/>
            <a:ext cx="5157705" cy="51435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Google Shape;64;p14"/>
          <p:cNvSpPr txBox="1"/>
          <p:nvPr/>
        </p:nvSpPr>
        <p:spPr>
          <a:xfrm>
            <a:off x="4572000" y="271793"/>
            <a:ext cx="3968495" cy="891540"/>
          </a:xfrm>
          <a:prstGeom prst="rect">
            <a:avLst/>
          </a:prstGeom>
          <a:solidFill>
            <a:srgbClr val="FFFFFF"/>
          </a:solidFill>
          <a:ln>
            <a:solidFill>
              <a:srgbClr val="404040"/>
            </a:solidFill>
          </a:ln>
        </p:spPr>
        <p:txBody>
          <a:bodyPr spcFirstLastPara="1" vert="horz" lIns="182880" tIns="182880" rIns="182880" bIns="182880" rtlCol="0" anchor="ctr" anchorCtr="0">
            <a:noAutofit/>
          </a:bodyPr>
          <a:lstStyle/>
          <a:p>
            <a:pPr marL="0" lvl="0" indent="0" algn="ctr" defTabSz="914400">
              <a:lnSpc>
                <a:spcPct val="90000"/>
              </a:lnSpc>
              <a:spcBef>
                <a:spcPct val="0"/>
              </a:spcBef>
              <a:spcAft>
                <a:spcPts val="600"/>
              </a:spcAft>
            </a:pPr>
            <a:r>
              <a:rPr lang="en-US" sz="2400" cap="all" spc="200" dirty="0">
                <a:solidFill>
                  <a:srgbClr val="262626"/>
                </a:solidFill>
                <a:latin typeface="+mj-lt"/>
                <a:ea typeface="+mj-ea"/>
                <a:cs typeface="+mj-cs"/>
              </a:rPr>
              <a:t>What are Fentanyl Test Strips (FTS)?</a:t>
            </a:r>
          </a:p>
        </p:txBody>
      </p:sp>
      <p:pic>
        <p:nvPicPr>
          <p:cNvPr id="67" name="Google Shape;67;p14"/>
          <p:cNvPicPr preferRelativeResize="0"/>
          <p:nvPr/>
        </p:nvPicPr>
        <p:blipFill>
          <a:blip r:embed="rId4"/>
          <a:stretch>
            <a:fillRect/>
          </a:stretch>
        </p:blipFill>
        <p:spPr>
          <a:xfrm>
            <a:off x="199666" y="3298972"/>
            <a:ext cx="2239990" cy="1642220"/>
          </a:xfrm>
          <a:prstGeom prst="rect">
            <a:avLst/>
          </a:prstGeom>
          <a:noFill/>
        </p:spPr>
      </p:pic>
      <p:sp>
        <p:nvSpPr>
          <p:cNvPr id="65" name="Google Shape;65;p14"/>
          <p:cNvSpPr txBox="1"/>
          <p:nvPr/>
        </p:nvSpPr>
        <p:spPr>
          <a:xfrm>
            <a:off x="4518362" y="1163333"/>
            <a:ext cx="3964343" cy="2281910"/>
          </a:xfrm>
          <a:prstGeom prst="rect">
            <a:avLst/>
          </a:prstGeom>
        </p:spPr>
        <p:txBody>
          <a:bodyPr spcFirstLastPara="1" vert="horz" lIns="91440" tIns="45720" rIns="91440" bIns="45720" rtlCol="0" anchorCtr="0">
            <a:noAutofit/>
          </a:bodyPr>
          <a:lstStyle/>
          <a:p>
            <a:pPr marL="457200" lvl="0" indent="-228600" defTabSz="914400">
              <a:lnSpc>
                <a:spcPct val="90000"/>
              </a:lnSpc>
              <a:spcBef>
                <a:spcPts val="1000"/>
              </a:spcBef>
              <a:spcAft>
                <a:spcPts val="0"/>
              </a:spcAft>
              <a:buClr>
                <a:schemeClr val="accent2"/>
              </a:buClr>
              <a:buSzPts val="2100"/>
              <a:buFont typeface="Arial" panose="020B0604020202020204" pitchFamily="34" charset="0"/>
              <a:buChar char="•"/>
            </a:pPr>
            <a:r>
              <a:rPr lang="en-US" sz="2000" dirty="0">
                <a:solidFill>
                  <a:schemeClr val="tx1">
                    <a:lumMod val="85000"/>
                    <a:lumOff val="15000"/>
                  </a:schemeClr>
                </a:solidFill>
              </a:rPr>
              <a:t>Harm reduction tool to detect fentanyl (&amp; some analogues) in various substances</a:t>
            </a:r>
          </a:p>
          <a:p>
            <a:pPr marL="457200" lvl="0" indent="-228600" defTabSz="914400">
              <a:lnSpc>
                <a:spcPct val="90000"/>
              </a:lnSpc>
              <a:spcBef>
                <a:spcPts val="1000"/>
              </a:spcBef>
              <a:spcAft>
                <a:spcPts val="0"/>
              </a:spcAft>
              <a:buClr>
                <a:schemeClr val="accent2"/>
              </a:buClr>
              <a:buSzPts val="2100"/>
              <a:buFont typeface="Arial" panose="020B0604020202020204" pitchFamily="34" charset="0"/>
              <a:buChar char="•"/>
            </a:pPr>
            <a:r>
              <a:rPr lang="en-US" sz="2000" dirty="0">
                <a:solidFill>
                  <a:schemeClr val="tx1">
                    <a:lumMod val="85000"/>
                    <a:lumOff val="15000"/>
                  </a:schemeClr>
                </a:solidFill>
              </a:rPr>
              <a:t>April 2021: SAMHSA gives grantees permission to purchase and distribute FTS</a:t>
            </a:r>
          </a:p>
          <a:p>
            <a:pPr marL="457200" lvl="0" indent="-228600" defTabSz="914400">
              <a:lnSpc>
                <a:spcPct val="90000"/>
              </a:lnSpc>
              <a:spcBef>
                <a:spcPts val="1000"/>
              </a:spcBef>
              <a:spcAft>
                <a:spcPts val="0"/>
              </a:spcAft>
              <a:buClr>
                <a:schemeClr val="accent2"/>
              </a:buClr>
              <a:buSzPts val="2100"/>
              <a:buFont typeface="Arial" panose="020B0604020202020204" pitchFamily="34" charset="0"/>
              <a:buChar char="•"/>
            </a:pPr>
            <a:r>
              <a:rPr lang="en-US" sz="2000" dirty="0">
                <a:solidFill>
                  <a:schemeClr val="tx1">
                    <a:lumMod val="85000"/>
                    <a:lumOff val="15000"/>
                  </a:schemeClr>
                </a:solidFill>
              </a:rPr>
              <a:t>In MO:</a:t>
            </a:r>
          </a:p>
          <a:p>
            <a:pPr marL="914400" lvl="1" indent="-228600" defTabSz="914400">
              <a:lnSpc>
                <a:spcPct val="90000"/>
              </a:lnSpc>
              <a:spcBef>
                <a:spcPts val="1000"/>
              </a:spcBef>
              <a:spcAft>
                <a:spcPts val="0"/>
              </a:spcAft>
              <a:buClr>
                <a:schemeClr val="accent2"/>
              </a:buClr>
              <a:buSzPts val="2100"/>
              <a:buFont typeface="Arial" panose="020B0604020202020204" pitchFamily="34" charset="0"/>
              <a:buChar char="•"/>
            </a:pPr>
            <a:r>
              <a:rPr lang="en-US" sz="2000" dirty="0">
                <a:solidFill>
                  <a:schemeClr val="tx1">
                    <a:lumMod val="85000"/>
                    <a:lumOff val="15000"/>
                  </a:schemeClr>
                </a:solidFill>
              </a:rPr>
              <a:t>Partnered with DanceSafe </a:t>
            </a:r>
          </a:p>
          <a:p>
            <a:pPr marL="914400" lvl="1" indent="-228600" defTabSz="914400">
              <a:lnSpc>
                <a:spcPct val="90000"/>
              </a:lnSpc>
              <a:spcBef>
                <a:spcPts val="1000"/>
              </a:spcBef>
              <a:spcAft>
                <a:spcPts val="0"/>
              </a:spcAft>
              <a:buClr>
                <a:schemeClr val="accent2"/>
              </a:buClr>
              <a:buSzPts val="2100"/>
              <a:buFont typeface="Arial" panose="020B0604020202020204" pitchFamily="34" charset="0"/>
              <a:buChar char="•"/>
            </a:pPr>
            <a:r>
              <a:rPr lang="en-US" sz="2000" dirty="0">
                <a:solidFill>
                  <a:schemeClr val="tx1">
                    <a:lumMod val="85000"/>
                    <a:lumOff val="15000"/>
                  </a:schemeClr>
                </a:solidFill>
              </a:rPr>
              <a:t>Using the BTNX Rapid Response strip</a:t>
            </a:r>
          </a:p>
          <a:p>
            <a:pPr marL="0" lvl="0" indent="-228600" defTabSz="914400">
              <a:lnSpc>
                <a:spcPct val="90000"/>
              </a:lnSpc>
              <a:spcBef>
                <a:spcPts val="1000"/>
              </a:spcBef>
              <a:spcAft>
                <a:spcPts val="600"/>
              </a:spcAft>
              <a:buClr>
                <a:schemeClr val="accent2"/>
              </a:buClr>
              <a:buFont typeface="Arial" panose="020B0604020202020204" pitchFamily="34" charset="0"/>
              <a:buChar char="•"/>
            </a:pPr>
            <a:endParaRPr lang="en-US" sz="2000" dirty="0">
              <a:solidFill>
                <a:schemeClr val="tx1">
                  <a:lumMod val="85000"/>
                  <a:lumOff val="15000"/>
                </a:schemeClr>
              </a:solidFill>
            </a:endParaRPr>
          </a:p>
        </p:txBody>
      </p:sp>
      <p:pic>
        <p:nvPicPr>
          <p:cNvPr id="7" name="Picture 6">
            <a:extLst>
              <a:ext uri="{FF2B5EF4-FFF2-40B4-BE49-F238E27FC236}">
                <a16:creationId xmlns:a16="http://schemas.microsoft.com/office/drawing/2014/main" id="{9864B557-99DC-4A28-9A5B-63D3E7BC402C}"/>
              </a:ext>
            </a:extLst>
          </p:cNvPr>
          <p:cNvPicPr>
            <a:picLocks noChangeAspect="1"/>
          </p:cNvPicPr>
          <p:nvPr/>
        </p:nvPicPr>
        <p:blipFill>
          <a:blip r:embed="rId5"/>
          <a:stretch>
            <a:fillRect/>
          </a:stretch>
        </p:blipFill>
        <p:spPr>
          <a:xfrm>
            <a:off x="1898542" y="4430919"/>
            <a:ext cx="2087753" cy="6411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603504" y="312664"/>
            <a:ext cx="4443982" cy="881243"/>
          </a:xfrm>
          <a:prstGeom prst="rect">
            <a:avLst/>
          </a:prstGeom>
        </p:spPr>
        <p:txBody>
          <a:bodyPr spcFirstLastPara="1" vert="horz" lIns="182880" tIns="182880" rIns="182880" bIns="182880" rtlCol="0" anchor="ctr" anchorCtr="0">
            <a:noAutofit/>
          </a:bodyPr>
          <a:lstStyle/>
          <a:p>
            <a:pPr marL="0" lvl="0" indent="0" defTabSz="914400">
              <a:spcBef>
                <a:spcPct val="0"/>
              </a:spcBef>
              <a:spcAft>
                <a:spcPts val="0"/>
              </a:spcAft>
              <a:buSzPts val="990"/>
            </a:pPr>
            <a:r>
              <a:rPr lang="en-US" sz="2400" spc="200" dirty="0"/>
              <a:t>How &amp; Why to use fts?</a:t>
            </a:r>
          </a:p>
        </p:txBody>
      </p:sp>
      <p:sp>
        <p:nvSpPr>
          <p:cNvPr id="73" name="Google Shape;73;p15"/>
          <p:cNvSpPr txBox="1">
            <a:spLocks noGrp="1"/>
          </p:cNvSpPr>
          <p:nvPr>
            <p:ph type="body" idx="1"/>
          </p:nvPr>
        </p:nvSpPr>
        <p:spPr>
          <a:xfrm>
            <a:off x="291810" y="1193907"/>
            <a:ext cx="4668211" cy="2441439"/>
          </a:xfrm>
          <a:prstGeom prst="rect">
            <a:avLst/>
          </a:prstGeom>
        </p:spPr>
        <p:txBody>
          <a:bodyPr spcFirstLastPara="1" vert="horz" lIns="91440" tIns="45720" rIns="91440" bIns="45720" rtlCol="0" anchorCtr="0">
            <a:noAutofit/>
          </a:bodyPr>
          <a:lstStyle/>
          <a:p>
            <a:pPr marL="342900" indent="-342900" defTabSz="914400">
              <a:lnSpc>
                <a:spcPct val="90000"/>
              </a:lnSpc>
              <a:spcBef>
                <a:spcPts val="1000"/>
              </a:spcBef>
            </a:pPr>
            <a:r>
              <a:rPr lang="en-US" sz="2000" dirty="0"/>
              <a:t>Post consumption</a:t>
            </a:r>
          </a:p>
          <a:p>
            <a:pPr marL="800100" lvl="1" indent="-342900" defTabSz="914400">
              <a:lnSpc>
                <a:spcPct val="90000"/>
              </a:lnSpc>
              <a:spcBef>
                <a:spcPts val="1000"/>
              </a:spcBef>
            </a:pPr>
            <a:r>
              <a:rPr lang="en-US" sz="1800" dirty="0"/>
              <a:t>Test urine after using substance</a:t>
            </a:r>
          </a:p>
          <a:p>
            <a:pPr marL="800100" lvl="1" indent="-342900" defTabSz="914400">
              <a:lnSpc>
                <a:spcPct val="90000"/>
              </a:lnSpc>
              <a:spcBef>
                <a:spcPts val="1000"/>
              </a:spcBef>
            </a:pPr>
            <a:r>
              <a:rPr lang="en-US" sz="1800" dirty="0"/>
              <a:t>Provides info about what they’ve already consumed</a:t>
            </a:r>
          </a:p>
          <a:p>
            <a:pPr marL="800100" lvl="1" indent="-342900" defTabSz="914400">
              <a:lnSpc>
                <a:spcPct val="90000"/>
              </a:lnSpc>
              <a:spcBef>
                <a:spcPts val="1000"/>
              </a:spcBef>
            </a:pPr>
            <a:r>
              <a:rPr lang="en-US" sz="1800" dirty="0"/>
              <a:t>Inform what/how/how much to use </a:t>
            </a:r>
            <a:r>
              <a:rPr lang="en-US" sz="1800" u="sng" dirty="0"/>
              <a:t>NEXT time</a:t>
            </a:r>
          </a:p>
          <a:p>
            <a:pPr marL="342900" indent="-342900" defTabSz="914400">
              <a:lnSpc>
                <a:spcPct val="90000"/>
              </a:lnSpc>
              <a:spcBef>
                <a:spcPts val="1000"/>
              </a:spcBef>
            </a:pPr>
            <a:r>
              <a:rPr lang="en-US" sz="2000" dirty="0"/>
              <a:t>Pre consumption (ideal)</a:t>
            </a:r>
          </a:p>
          <a:p>
            <a:pPr marL="800100" lvl="1" indent="-342900" defTabSz="914400">
              <a:lnSpc>
                <a:spcPct val="90000"/>
              </a:lnSpc>
              <a:spcBef>
                <a:spcPts val="1000"/>
              </a:spcBef>
            </a:pPr>
            <a:r>
              <a:rPr lang="en-US" sz="1800" dirty="0"/>
              <a:t>Test drugs for fentanyl before you use – present or no?</a:t>
            </a:r>
          </a:p>
          <a:p>
            <a:pPr marL="800100" lvl="1" indent="-342900" defTabSz="914400">
              <a:lnSpc>
                <a:spcPct val="90000"/>
              </a:lnSpc>
              <a:spcBef>
                <a:spcPts val="1000"/>
              </a:spcBef>
            </a:pPr>
            <a:r>
              <a:rPr lang="en-US" sz="1800" dirty="0"/>
              <a:t>Informs what/how/how much to use </a:t>
            </a:r>
            <a:r>
              <a:rPr lang="en-US" sz="1800" u="sng" dirty="0"/>
              <a:t>THIS time</a:t>
            </a:r>
            <a:endParaRPr lang="en-US" sz="2000" u="sng" dirty="0"/>
          </a:p>
        </p:txBody>
      </p:sp>
      <p:pic>
        <p:nvPicPr>
          <p:cNvPr id="1026" name="Picture 2" descr="As fentanyl seeps into drugs, activists urge users to test | MPR News">
            <a:extLst>
              <a:ext uri="{FF2B5EF4-FFF2-40B4-BE49-F238E27FC236}">
                <a16:creationId xmlns:a16="http://schemas.microsoft.com/office/drawing/2014/main" id="{9F5D190D-D0EA-426B-9DB2-D2B0895A85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82" r="31172"/>
          <a:stretch/>
        </p:blipFill>
        <p:spPr bwMode="auto">
          <a:xfrm>
            <a:off x="5650990" y="10"/>
            <a:ext cx="3493009" cy="5143490"/>
          </a:xfrm>
          <a:prstGeom prst="rect">
            <a:avLst/>
          </a:prstGeom>
          <a:noFill/>
          <a:extLst>
            <a:ext uri="{909E8E84-426E-40DD-AFC4-6F175D3DCCD1}">
              <a14:hiddenFill xmlns:a14="http://schemas.microsoft.com/office/drawing/2010/main">
                <a:solidFill>
                  <a:srgbClr val="FFFFFF"/>
                </a:solidFill>
              </a14:hiddenFill>
            </a:ext>
          </a:extLst>
        </p:spPr>
      </p:pic>
      <p:sp>
        <p:nvSpPr>
          <p:cNvPr id="74" name="Google Shape;74;p15"/>
          <p:cNvSpPr txBox="1"/>
          <p:nvPr/>
        </p:nvSpPr>
        <p:spPr>
          <a:xfrm>
            <a:off x="12376225" y="4772325"/>
            <a:ext cx="610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4036355" y="400742"/>
            <a:ext cx="4421124" cy="891540"/>
          </a:xfrm>
          <a:prstGeom prst="rect">
            <a:avLst/>
          </a:prstGeom>
        </p:spPr>
        <p:txBody>
          <a:bodyPr spcFirstLastPara="1" vert="horz" lIns="182880" tIns="182880" rIns="182880" bIns="182880" rtlCol="0" anchor="ctr" anchorCtr="0">
            <a:noAutofit/>
          </a:bodyPr>
          <a:lstStyle/>
          <a:p>
            <a:pPr marL="0" lvl="0" indent="0" defTabSz="914400">
              <a:spcBef>
                <a:spcPct val="0"/>
              </a:spcBef>
              <a:spcAft>
                <a:spcPts val="0"/>
              </a:spcAft>
              <a:buSzPts val="990"/>
            </a:pPr>
            <a:r>
              <a:rPr lang="en-US" sz="2400" spc="200" dirty="0"/>
              <a:t>Missouri’s political and legal climate</a:t>
            </a:r>
          </a:p>
        </p:txBody>
      </p:sp>
      <p:sp>
        <p:nvSpPr>
          <p:cNvPr id="87" name="Rectangle 86">
            <a:extLst>
              <a:ext uri="{FF2B5EF4-FFF2-40B4-BE49-F238E27FC236}">
                <a16:creationId xmlns:a16="http://schemas.microsoft.com/office/drawing/2014/main" id="{21EEA9CC-FD23-4544-9417-FE9080DFB3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8736" y="723519"/>
            <a:ext cx="2990088" cy="370241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BFC4C7DC-5B5A-4159-A1CF-D56CF640C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180" y="846512"/>
            <a:ext cx="2743200" cy="34564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Google Shape;82;p16"/>
          <p:cNvPicPr preferRelativeResize="0"/>
          <p:nvPr/>
        </p:nvPicPr>
        <p:blipFill>
          <a:blip r:embed="rId3"/>
          <a:stretch>
            <a:fillRect/>
          </a:stretch>
        </p:blipFill>
        <p:spPr>
          <a:xfrm>
            <a:off x="845624" y="1507555"/>
            <a:ext cx="2496312" cy="2134346"/>
          </a:xfrm>
          <a:prstGeom prst="rect">
            <a:avLst/>
          </a:prstGeom>
          <a:noFill/>
        </p:spPr>
      </p:pic>
      <p:sp>
        <p:nvSpPr>
          <p:cNvPr id="81" name="Google Shape;81;p16"/>
          <p:cNvSpPr txBox="1">
            <a:spLocks noGrp="1"/>
          </p:cNvSpPr>
          <p:nvPr>
            <p:ph type="body" idx="1"/>
          </p:nvPr>
        </p:nvSpPr>
        <p:spPr>
          <a:xfrm>
            <a:off x="4036355" y="1278397"/>
            <a:ext cx="4669655" cy="3278235"/>
          </a:xfrm>
          <a:prstGeom prst="rect">
            <a:avLst/>
          </a:prstGeom>
        </p:spPr>
        <p:txBody>
          <a:bodyPr spcFirstLastPara="1" vert="horz" lIns="91440" tIns="45720" rIns="91440" bIns="45720" rtlCol="0" anchorCtr="0">
            <a:noAutofit/>
          </a:bodyPr>
          <a:lstStyle/>
          <a:p>
            <a:pPr marL="0" lvl="0" indent="-228600" defTabSz="914400">
              <a:lnSpc>
                <a:spcPct val="90000"/>
              </a:lnSpc>
              <a:spcBef>
                <a:spcPts val="1000"/>
              </a:spcBef>
              <a:spcAft>
                <a:spcPts val="0"/>
              </a:spcAft>
              <a:buFont typeface="Arial" panose="020B0604020202020204" pitchFamily="34" charset="0"/>
              <a:buChar char="•"/>
            </a:pPr>
            <a:r>
              <a:rPr lang="en-US" sz="2000" b="1" u="sng" dirty="0">
                <a:effectLst>
                  <a:outerShdw blurRad="38100" dist="38100" dir="2700000" algn="tl">
                    <a:srgbClr val="000000">
                      <a:alpha val="43137"/>
                    </a:srgbClr>
                  </a:outerShdw>
                </a:effectLst>
              </a:rPr>
              <a:t>Murky Legality: </a:t>
            </a:r>
            <a:r>
              <a:rPr lang="en-US" sz="2000" dirty="0"/>
              <a:t>In MO, drug checking for purpose of consumption is not legal… but no rules about testing urine! (original purpose of FTS) </a:t>
            </a:r>
          </a:p>
          <a:p>
            <a:pPr marL="0" lvl="0" indent="0" defTabSz="914400">
              <a:lnSpc>
                <a:spcPct val="90000"/>
              </a:lnSpc>
              <a:spcAft>
                <a:spcPts val="0"/>
              </a:spcAft>
              <a:buNone/>
            </a:pPr>
            <a:endParaRPr lang="en-US" sz="1800" dirty="0"/>
          </a:p>
          <a:p>
            <a:pPr marL="0" lvl="0" indent="-228600" defTabSz="914400">
              <a:lnSpc>
                <a:spcPct val="90000"/>
              </a:lnSpc>
              <a:spcBef>
                <a:spcPts val="1000"/>
              </a:spcBef>
              <a:spcAft>
                <a:spcPts val="0"/>
              </a:spcAft>
              <a:buFont typeface="Arial" panose="020B0604020202020204" pitchFamily="34" charset="0"/>
              <a:buChar char="•"/>
            </a:pPr>
            <a:r>
              <a:rPr lang="en-US" sz="2000" b="1" u="sng" dirty="0">
                <a:effectLst>
                  <a:outerShdw blurRad="38100" dist="38100" dir="2700000" algn="tl">
                    <a:srgbClr val="000000">
                      <a:alpha val="43137"/>
                    </a:srgbClr>
                  </a:outerShdw>
                </a:effectLst>
              </a:rPr>
              <a:t>Our goal: </a:t>
            </a:r>
            <a:r>
              <a:rPr lang="en-US" sz="2000" dirty="0"/>
              <a:t>Stay in accordance with MO’s paraphernalia law while providing max harm reduction benefit of FTS</a:t>
            </a:r>
          </a:p>
          <a:p>
            <a:pPr marL="0" lvl="0" indent="0" defTabSz="914400">
              <a:lnSpc>
                <a:spcPct val="90000"/>
              </a:lnSpc>
              <a:spcAft>
                <a:spcPts val="0"/>
              </a:spcAft>
              <a:buNone/>
            </a:pPr>
            <a:endParaRPr lang="en-US" sz="1800" dirty="0"/>
          </a:p>
          <a:p>
            <a:pPr marL="0" lvl="0" indent="-228600" defTabSz="914400">
              <a:lnSpc>
                <a:spcPct val="90000"/>
              </a:lnSpc>
              <a:spcBef>
                <a:spcPts val="1000"/>
              </a:spcBef>
              <a:spcAft>
                <a:spcPts val="0"/>
              </a:spcAft>
              <a:buFont typeface="Arial" panose="020B0604020202020204" pitchFamily="34" charset="0"/>
              <a:buChar char="•"/>
            </a:pPr>
            <a:r>
              <a:rPr lang="en-US" sz="2000" b="1" u="sng" dirty="0">
                <a:effectLst>
                  <a:outerShdw blurRad="38100" dist="38100" dir="2700000" algn="tl">
                    <a:srgbClr val="000000">
                      <a:alpha val="43137"/>
                    </a:srgbClr>
                  </a:outerShdw>
                </a:effectLst>
              </a:rPr>
              <a:t>Messaging: </a:t>
            </a:r>
            <a:r>
              <a:rPr lang="en-US" sz="2000" dirty="0"/>
              <a:t>Use these for urine testing (original purpose) but provide instructions for both methods “just in case”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86"/>
        <p:cNvGrpSpPr/>
        <p:nvPr/>
      </p:nvGrpSpPr>
      <p:grpSpPr>
        <a:xfrm>
          <a:off x="0" y="0"/>
          <a:ext cx="0" cy="0"/>
          <a:chOff x="0" y="0"/>
          <a:chExt cx="0" cy="0"/>
        </a:xfrm>
      </p:grpSpPr>
      <p:sp>
        <p:nvSpPr>
          <p:cNvPr id="95" name="Rectangle 91">
            <a:extLst>
              <a:ext uri="{FF2B5EF4-FFF2-40B4-BE49-F238E27FC236}">
                <a16:creationId xmlns:a16="http://schemas.microsoft.com/office/drawing/2014/main" id="{52709942-4A6A-4846-9DFB-27122DDE0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01" y="480060"/>
            <a:ext cx="8186439" cy="394735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1CCA0640-6CAD-4925-9CCA-5E9F27CA49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602075"/>
            <a:ext cx="7938874" cy="3703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Google Shape;87;p17"/>
          <p:cNvSpPr txBox="1">
            <a:spLocks noGrp="1"/>
          </p:cNvSpPr>
          <p:nvPr>
            <p:ph type="title"/>
          </p:nvPr>
        </p:nvSpPr>
        <p:spPr>
          <a:xfrm>
            <a:off x="840468" y="842105"/>
            <a:ext cx="7465832" cy="3223260"/>
          </a:xfrm>
          <a:prstGeom prst="rect">
            <a:avLst/>
          </a:prstGeom>
          <a:noFill/>
          <a:ln>
            <a:noFill/>
          </a:ln>
        </p:spPr>
        <p:txBody>
          <a:bodyPr spcFirstLastPara="1" vert="horz" lIns="182880" tIns="182880" rIns="182880" bIns="182880" rtlCol="0" anchor="ctr" anchorCtr="0">
            <a:normAutofit/>
          </a:bodyPr>
          <a:lstStyle/>
          <a:p>
            <a:pPr marL="0" lvl="0" indent="0" defTabSz="914400">
              <a:spcBef>
                <a:spcPct val="0"/>
              </a:spcBef>
              <a:spcAft>
                <a:spcPts val="1200"/>
              </a:spcAft>
            </a:pPr>
            <a:r>
              <a:rPr lang="en-US" sz="3100" spc="200" dirty="0">
                <a:solidFill>
                  <a:srgbClr val="1D2C31"/>
                </a:solidFill>
                <a:sym typeface="Times New Roman"/>
              </a:rPr>
              <a:t>Goal: Design and implement a data-driven strategy for FTS distribution in Missouri using multiple sectors of the substance use services workforce as distributors </a:t>
            </a:r>
            <a:endParaRPr lang="en-US" sz="3100" spc="200" dirty="0">
              <a:solidFill>
                <a:srgbClr val="1D2C3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1"/>
        <p:cNvGrpSpPr/>
        <p:nvPr/>
      </p:nvGrpSpPr>
      <p:grpSpPr>
        <a:xfrm>
          <a:off x="0" y="0"/>
          <a:ext cx="0" cy="0"/>
          <a:chOff x="0" y="0"/>
          <a:chExt cx="0" cy="0"/>
        </a:xfrm>
      </p:grpSpPr>
      <p:sp>
        <p:nvSpPr>
          <p:cNvPr id="98" name="Rectangle 9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936117"/>
            <a:ext cx="7269480" cy="3271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795528"/>
            <a:ext cx="7550658" cy="355244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Google Shape;92;p18"/>
          <p:cNvSpPr txBox="1">
            <a:spLocks noGrp="1"/>
          </p:cNvSpPr>
          <p:nvPr>
            <p:ph type="title"/>
          </p:nvPr>
        </p:nvSpPr>
        <p:spPr>
          <a:xfrm>
            <a:off x="1673352" y="350563"/>
            <a:ext cx="5797296" cy="891540"/>
          </a:xfrm>
          <a:prstGeom prst="rect">
            <a:avLst/>
          </a:prstGeom>
        </p:spPr>
        <p:txBody>
          <a:bodyPr spcFirstLastPara="1" vert="horz" lIns="182880" tIns="182880" rIns="182880" bIns="182880" rtlCol="0" anchor="ctr" anchorCtr="0">
            <a:normAutofit/>
          </a:bodyPr>
          <a:lstStyle/>
          <a:p>
            <a:pPr marL="0" lvl="0" indent="0" defTabSz="914400">
              <a:spcBef>
                <a:spcPct val="0"/>
              </a:spcBef>
              <a:spcAft>
                <a:spcPts val="0"/>
              </a:spcAft>
            </a:pPr>
            <a:r>
              <a:rPr lang="en-US" sz="2400" spc="200" dirty="0"/>
              <a:t>Methods</a:t>
            </a:r>
          </a:p>
        </p:txBody>
      </p:sp>
      <p:sp>
        <p:nvSpPr>
          <p:cNvPr id="93" name="Google Shape;93;p18"/>
          <p:cNvSpPr txBox="1">
            <a:spLocks noGrp="1"/>
          </p:cNvSpPr>
          <p:nvPr>
            <p:ph type="body" idx="1"/>
          </p:nvPr>
        </p:nvSpPr>
        <p:spPr>
          <a:xfrm>
            <a:off x="1279546" y="1189802"/>
            <a:ext cx="6584634" cy="2159442"/>
          </a:xfrm>
          <a:prstGeom prst="rect">
            <a:avLst/>
          </a:prstGeom>
        </p:spPr>
        <p:txBody>
          <a:bodyPr spcFirstLastPara="1" vert="horz" lIns="91440" tIns="45720" rIns="91440" bIns="45720" rtlCol="0" anchorCtr="0">
            <a:noAutofit/>
          </a:bodyPr>
          <a:lstStyle/>
          <a:p>
            <a:pPr marL="457200" lvl="0" indent="-228600" defTabSz="914400">
              <a:lnSpc>
                <a:spcPct val="90000"/>
              </a:lnSpc>
              <a:spcBef>
                <a:spcPts val="1000"/>
              </a:spcBef>
              <a:spcAft>
                <a:spcPts val="0"/>
              </a:spcAft>
              <a:buSzPts val="1800"/>
              <a:buFont typeface="Arial" panose="020B0604020202020204" pitchFamily="34" charset="0"/>
              <a:buChar char="•"/>
            </a:pPr>
            <a:r>
              <a:rPr lang="en-US" sz="2000" dirty="0">
                <a:solidFill>
                  <a:srgbClr val="404040"/>
                </a:solidFill>
              </a:rPr>
              <a:t>Time period:  August 2021-March 2022</a:t>
            </a:r>
          </a:p>
          <a:p>
            <a:pPr marL="457200" lvl="0" indent="-228600" defTabSz="914400">
              <a:lnSpc>
                <a:spcPct val="90000"/>
              </a:lnSpc>
              <a:spcBef>
                <a:spcPts val="1000"/>
              </a:spcBef>
              <a:spcAft>
                <a:spcPts val="0"/>
              </a:spcAft>
              <a:buSzPts val="1800"/>
              <a:buFont typeface="Arial" panose="020B0604020202020204" pitchFamily="34" charset="0"/>
              <a:buChar char="•"/>
            </a:pPr>
            <a:r>
              <a:rPr lang="en-US" sz="2000" dirty="0">
                <a:solidFill>
                  <a:srgbClr val="404040"/>
                </a:solidFill>
              </a:rPr>
              <a:t>FTS availability publicized through multiple statewide channels</a:t>
            </a:r>
          </a:p>
          <a:p>
            <a:pPr marL="457200" lvl="0" indent="-228600" defTabSz="914400">
              <a:lnSpc>
                <a:spcPct val="90000"/>
              </a:lnSpc>
              <a:spcBef>
                <a:spcPts val="1000"/>
              </a:spcBef>
              <a:spcAft>
                <a:spcPts val="0"/>
              </a:spcAft>
              <a:buSzPts val="1800"/>
              <a:buFont typeface="Arial" panose="020B0604020202020204" pitchFamily="34" charset="0"/>
              <a:buChar char="•"/>
            </a:pPr>
            <a:r>
              <a:rPr lang="en-US" sz="2000" dirty="0">
                <a:solidFill>
                  <a:srgbClr val="404040"/>
                </a:solidFill>
              </a:rPr>
              <a:t>Organizations sent requests to our team via email</a:t>
            </a:r>
          </a:p>
          <a:p>
            <a:pPr marL="457200" lvl="0" indent="-228600" defTabSz="914400">
              <a:lnSpc>
                <a:spcPct val="90000"/>
              </a:lnSpc>
              <a:spcBef>
                <a:spcPts val="1000"/>
              </a:spcBef>
              <a:spcAft>
                <a:spcPts val="0"/>
              </a:spcAft>
              <a:buSzPts val="1800"/>
              <a:buFont typeface="Arial" panose="020B0604020202020204" pitchFamily="34" charset="0"/>
              <a:buChar char="•"/>
            </a:pPr>
            <a:r>
              <a:rPr lang="en-US" sz="2000" dirty="0">
                <a:solidFill>
                  <a:srgbClr val="404040"/>
                </a:solidFill>
              </a:rPr>
              <a:t>Eligible groups: </a:t>
            </a:r>
          </a:p>
          <a:p>
            <a:pPr lvl="1" indent="-228600" defTabSz="914400">
              <a:lnSpc>
                <a:spcPct val="90000"/>
              </a:lnSpc>
              <a:spcBef>
                <a:spcPts val="1000"/>
              </a:spcBef>
              <a:buSzPts val="1800"/>
              <a:buFont typeface="Arial" panose="020B0604020202020204" pitchFamily="34" charset="0"/>
              <a:buChar char="•"/>
            </a:pPr>
            <a:r>
              <a:rPr lang="en-US" sz="1850" dirty="0">
                <a:solidFill>
                  <a:srgbClr val="404040"/>
                </a:solidFill>
              </a:rPr>
              <a:t>treatment agencies, harm reduction orgs, public health departments, recovery community centers, and individuals who do street outreach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How we made allocation decisions</a:t>
            </a:r>
            <a:endParaRPr dirty="0"/>
          </a:p>
        </p:txBody>
      </p:sp>
      <p:sp>
        <p:nvSpPr>
          <p:cNvPr id="99" name="Google Shape;99;p19"/>
          <p:cNvSpPr txBox="1">
            <a:spLocks noGrp="1"/>
          </p:cNvSpPr>
          <p:nvPr>
            <p:ph type="body" idx="1"/>
          </p:nvPr>
        </p:nvSpPr>
        <p:spPr>
          <a:xfrm>
            <a:off x="311700" y="1152474"/>
            <a:ext cx="8520600" cy="3895935"/>
          </a:xfrm>
          <a:prstGeom prst="rect">
            <a:avLst/>
          </a:prstGeom>
        </p:spPr>
        <p:txBody>
          <a:bodyPr spcFirstLastPara="1" wrap="square" lIns="91425" tIns="91425" rIns="91425" bIns="91425" anchor="t" anchorCtr="0">
            <a:normAutofit/>
          </a:bodyPr>
          <a:lstStyle/>
          <a:p>
            <a:r>
              <a:rPr lang="en-US" sz="2400" dirty="0"/>
              <a:t>In our bid for requests, we asked the following questions:</a:t>
            </a:r>
          </a:p>
          <a:p>
            <a:pPr lvl="1"/>
            <a:r>
              <a:rPr lang="en-US" sz="2000" dirty="0"/>
              <a:t>How many kits you are requesting?</a:t>
            </a:r>
          </a:p>
          <a:p>
            <a:pPr lvl="2"/>
            <a:r>
              <a:rPr lang="en-US" sz="2000" dirty="0"/>
              <a:t>1 kit = 5 FTS wrapped in pre- and post-consumption instructions</a:t>
            </a:r>
          </a:p>
          <a:p>
            <a:pPr lvl="1"/>
            <a:r>
              <a:rPr lang="en-US" sz="2000" dirty="0"/>
              <a:t>An estimate of how many individuals who use stimulants you serve on a monthly basis. </a:t>
            </a:r>
          </a:p>
          <a:p>
            <a:pPr lvl="1" indent="-342900">
              <a:buSzPts val="1800"/>
              <a:buChar char="●"/>
            </a:pPr>
            <a:r>
              <a:rPr lang="en-US" sz="2000" dirty="0"/>
              <a:t>What type of org are you?</a:t>
            </a:r>
          </a:p>
          <a:p>
            <a:pPr lvl="1" indent="-342900">
              <a:buSzPts val="1800"/>
              <a:buChar char="●"/>
            </a:pPr>
            <a:r>
              <a:rPr lang="en-US" sz="2000" dirty="0"/>
              <a:t>Does your organization conduct street outreach?</a:t>
            </a:r>
          </a:p>
          <a:p>
            <a:r>
              <a:rPr lang="en-US" sz="2150" dirty="0"/>
              <a:t>We prioritized orgs that:</a:t>
            </a:r>
          </a:p>
          <a:p>
            <a:pPr lvl="1"/>
            <a:r>
              <a:rPr lang="en-US" sz="1850" dirty="0"/>
              <a:t>Served more people who use stimulants &amp; conduct street outreach</a:t>
            </a:r>
          </a:p>
          <a:p>
            <a:pPr lvl="1"/>
            <a:r>
              <a:rPr lang="en-US" sz="1850" dirty="0"/>
              <a:t>Areas with higher rates of stimulant-involved deaths</a:t>
            </a:r>
          </a:p>
          <a:p>
            <a:pPr lvl="1"/>
            <a:r>
              <a:rPr lang="en-US" sz="1850" dirty="0"/>
              <a:t>Areas outside of STL (where fentanyl has fully saturated most of supply)</a:t>
            </a:r>
          </a:p>
          <a:p>
            <a:endParaRPr lang="en-US" sz="2000" dirty="0"/>
          </a:p>
          <a:p>
            <a:pPr lvl="1" indent="-342900">
              <a:buSzPts val="1800"/>
              <a:buChar char="●"/>
            </a:pPr>
            <a:endParaRP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0C8F-4C09-4BD8-9B7D-16B017FA3F7E}"/>
              </a:ext>
            </a:extLst>
          </p:cNvPr>
          <p:cNvSpPr>
            <a:spLocks noGrp="1"/>
          </p:cNvSpPr>
          <p:nvPr>
            <p:ph type="title"/>
          </p:nvPr>
        </p:nvSpPr>
        <p:spPr/>
        <p:txBody>
          <a:bodyPr/>
          <a:lstStyle/>
          <a:p>
            <a:r>
              <a:rPr lang="en-US" dirty="0"/>
              <a:t>Pre and post consumption instructions</a:t>
            </a:r>
          </a:p>
        </p:txBody>
      </p:sp>
      <p:pic>
        <p:nvPicPr>
          <p:cNvPr id="5" name="Picture 4">
            <a:extLst>
              <a:ext uri="{FF2B5EF4-FFF2-40B4-BE49-F238E27FC236}">
                <a16:creationId xmlns:a16="http://schemas.microsoft.com/office/drawing/2014/main" id="{29CA3A84-D817-46DA-8648-F3ECA35F31F5}"/>
              </a:ext>
            </a:extLst>
          </p:cNvPr>
          <p:cNvPicPr>
            <a:picLocks noChangeAspect="1"/>
          </p:cNvPicPr>
          <p:nvPr/>
        </p:nvPicPr>
        <p:blipFill rotWithShape="1">
          <a:blip r:embed="rId3"/>
          <a:srcRect l="14706" t="19787" r="33529" b="6629"/>
          <a:stretch/>
        </p:blipFill>
        <p:spPr>
          <a:xfrm>
            <a:off x="599356" y="1337110"/>
            <a:ext cx="3810820" cy="3047130"/>
          </a:xfrm>
          <a:prstGeom prst="rect">
            <a:avLst/>
          </a:prstGeom>
        </p:spPr>
      </p:pic>
      <p:pic>
        <p:nvPicPr>
          <p:cNvPr id="6" name="Picture 5">
            <a:extLst>
              <a:ext uri="{FF2B5EF4-FFF2-40B4-BE49-F238E27FC236}">
                <a16:creationId xmlns:a16="http://schemas.microsoft.com/office/drawing/2014/main" id="{AA2CC5C7-3148-47AB-89EE-3EAB993279AB}"/>
              </a:ext>
            </a:extLst>
          </p:cNvPr>
          <p:cNvPicPr>
            <a:picLocks noChangeAspect="1"/>
          </p:cNvPicPr>
          <p:nvPr/>
        </p:nvPicPr>
        <p:blipFill rotWithShape="1">
          <a:blip r:embed="rId4"/>
          <a:srcRect l="26387" t="17778" r="46135" b="5434"/>
          <a:stretch/>
        </p:blipFill>
        <p:spPr>
          <a:xfrm>
            <a:off x="5186723" y="1129553"/>
            <a:ext cx="2512680" cy="3949593"/>
          </a:xfrm>
          <a:prstGeom prst="rect">
            <a:avLst/>
          </a:prstGeom>
        </p:spPr>
      </p:pic>
    </p:spTree>
    <p:extLst>
      <p:ext uri="{BB962C8B-B14F-4D97-AF65-F5344CB8AC3E}">
        <p14:creationId xmlns:p14="http://schemas.microsoft.com/office/powerpoint/2010/main" val="45070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236700" y="28427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400" dirty="0"/>
              <a:t>Then came packing, delivering, &amp; shipping!</a:t>
            </a:r>
            <a:endParaRPr sz="2400" dirty="0"/>
          </a:p>
        </p:txBody>
      </p:sp>
      <p:pic>
        <p:nvPicPr>
          <p:cNvPr id="111" name="Google Shape;111;p21"/>
          <p:cNvPicPr preferRelativeResize="0"/>
          <p:nvPr/>
        </p:nvPicPr>
        <p:blipFill>
          <a:blip r:embed="rId3">
            <a:alphaModFix/>
          </a:blip>
          <a:stretch>
            <a:fillRect/>
          </a:stretch>
        </p:blipFill>
        <p:spPr>
          <a:xfrm>
            <a:off x="3540439" y="1244550"/>
            <a:ext cx="2063125" cy="2750825"/>
          </a:xfrm>
          <a:prstGeom prst="rect">
            <a:avLst/>
          </a:prstGeom>
          <a:noFill/>
          <a:ln>
            <a:noFill/>
          </a:ln>
        </p:spPr>
      </p:pic>
      <p:pic>
        <p:nvPicPr>
          <p:cNvPr id="112" name="Google Shape;112;p21"/>
          <p:cNvPicPr preferRelativeResize="0"/>
          <p:nvPr/>
        </p:nvPicPr>
        <p:blipFill>
          <a:blip r:embed="rId4">
            <a:alphaModFix/>
          </a:blip>
          <a:stretch>
            <a:fillRect/>
          </a:stretch>
        </p:blipFill>
        <p:spPr>
          <a:xfrm>
            <a:off x="6776377" y="1017725"/>
            <a:ext cx="2178575" cy="2911575"/>
          </a:xfrm>
          <a:prstGeom prst="rect">
            <a:avLst/>
          </a:prstGeom>
          <a:noFill/>
          <a:ln>
            <a:noFill/>
          </a:ln>
        </p:spPr>
      </p:pic>
      <p:pic>
        <p:nvPicPr>
          <p:cNvPr id="114" name="Google Shape;114;p21"/>
          <p:cNvPicPr preferRelativeResize="0"/>
          <p:nvPr/>
        </p:nvPicPr>
        <p:blipFill>
          <a:blip r:embed="rId5">
            <a:alphaModFix/>
          </a:blip>
          <a:stretch>
            <a:fillRect/>
          </a:stretch>
        </p:blipFill>
        <p:spPr>
          <a:xfrm>
            <a:off x="79875" y="1244550"/>
            <a:ext cx="1992325" cy="2654400"/>
          </a:xfrm>
          <a:prstGeom prst="rect">
            <a:avLst/>
          </a:prstGeom>
          <a:noFill/>
          <a:ln>
            <a:noFill/>
          </a:ln>
        </p:spPr>
      </p:pic>
      <p:pic>
        <p:nvPicPr>
          <p:cNvPr id="115" name="Google Shape;115;p21"/>
          <p:cNvPicPr preferRelativeResize="0"/>
          <p:nvPr/>
        </p:nvPicPr>
        <p:blipFill>
          <a:blip r:embed="rId6">
            <a:alphaModFix/>
          </a:blip>
          <a:stretch>
            <a:fillRect/>
          </a:stretch>
        </p:blipFill>
        <p:spPr>
          <a:xfrm>
            <a:off x="5200400" y="3520843"/>
            <a:ext cx="1928275" cy="1445787"/>
          </a:xfrm>
          <a:prstGeom prst="rect">
            <a:avLst/>
          </a:prstGeom>
          <a:noFill/>
          <a:ln>
            <a:noFill/>
          </a:ln>
        </p:spPr>
      </p:pic>
      <p:pic>
        <p:nvPicPr>
          <p:cNvPr id="116" name="Google Shape;116;p21"/>
          <p:cNvPicPr preferRelativeResize="0"/>
          <p:nvPr/>
        </p:nvPicPr>
        <p:blipFill>
          <a:blip r:embed="rId7">
            <a:alphaModFix/>
          </a:blip>
          <a:stretch>
            <a:fillRect/>
          </a:stretch>
        </p:blipFill>
        <p:spPr>
          <a:xfrm>
            <a:off x="7749371" y="3190288"/>
            <a:ext cx="1350676" cy="1799524"/>
          </a:xfrm>
          <a:prstGeom prst="rect">
            <a:avLst/>
          </a:prstGeom>
          <a:noFill/>
          <a:ln>
            <a:noFill/>
          </a:ln>
        </p:spPr>
      </p:pic>
      <p:pic>
        <p:nvPicPr>
          <p:cNvPr id="113" name="Google Shape;113;p21"/>
          <p:cNvPicPr preferRelativeResize="0"/>
          <p:nvPr/>
        </p:nvPicPr>
        <p:blipFill>
          <a:blip r:embed="rId8">
            <a:alphaModFix/>
          </a:blip>
          <a:stretch>
            <a:fillRect/>
          </a:stretch>
        </p:blipFill>
        <p:spPr>
          <a:xfrm>
            <a:off x="1676000" y="2325625"/>
            <a:ext cx="1928275" cy="2571050"/>
          </a:xfrm>
          <a:prstGeom prst="rect">
            <a:avLst/>
          </a:prstGeom>
          <a:noFill/>
          <a:ln>
            <a:noFill/>
          </a:ln>
        </p:spPr>
      </p:pic>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FB27CE745ECD4395DA1E95E74AD066" ma:contentTypeVersion="16" ma:contentTypeDescription="Create a new document." ma:contentTypeScope="" ma:versionID="b25334e56ccef24fb8458c2494aa9328">
  <xsd:schema xmlns:xsd="http://www.w3.org/2001/XMLSchema" xmlns:xs="http://www.w3.org/2001/XMLSchema" xmlns:p="http://schemas.microsoft.com/office/2006/metadata/properties" xmlns:ns1="http://schemas.microsoft.com/sharepoint/v3" xmlns:ns3="18e91316-d14c-42cf-bbe2-e20bc69396b4" xmlns:ns4="db576bb7-17aa-445b-bc22-d38eeab81e82" targetNamespace="http://schemas.microsoft.com/office/2006/metadata/properties" ma:root="true" ma:fieldsID="93e3d5bf9d1deaf3b86158625dea4163" ns1:_="" ns3:_="" ns4:_="">
    <xsd:import namespace="http://schemas.microsoft.com/sharepoint/v3"/>
    <xsd:import namespace="18e91316-d14c-42cf-bbe2-e20bc69396b4"/>
    <xsd:import namespace="db576bb7-17aa-445b-bc22-d38eeab81e8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1:_ip_UnifiedCompliancePolicyProperties" minOccurs="0"/>
                <xsd:element ref="ns1:_ip_UnifiedCompliancePolicyUIActio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e91316-d14c-42cf-bbe2-e20bc69396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576bb7-17aa-445b-bc22-d38eeab81e8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15D283B-37CB-4C9F-956A-5BA7FFCC12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e91316-d14c-42cf-bbe2-e20bc69396b4"/>
    <ds:schemaRef ds:uri="db576bb7-17aa-445b-bc22-d38eeab81e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BAE57F-7FA1-4A0C-8905-8AAB507F9EC9}">
  <ds:schemaRefs>
    <ds:schemaRef ds:uri="http://schemas.microsoft.com/sharepoint/v3/contenttype/forms"/>
  </ds:schemaRefs>
</ds:datastoreItem>
</file>

<file path=customXml/itemProps3.xml><?xml version="1.0" encoding="utf-8"?>
<ds:datastoreItem xmlns:ds="http://schemas.openxmlformats.org/officeDocument/2006/customXml" ds:itemID="{5B9D2D0E-95AE-41EC-ADD7-8C71B1B7FF0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437</TotalTime>
  <Words>1880</Words>
  <Application>Microsoft Office PowerPoint</Application>
  <PresentationFormat>On-screen Show (16:9)</PresentationFormat>
  <Paragraphs>102</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Gill Sans MT</vt:lpstr>
      <vt:lpstr>Parcel</vt:lpstr>
      <vt:lpstr>More Money? MO-FTS</vt:lpstr>
      <vt:lpstr>PowerPoint Presentation</vt:lpstr>
      <vt:lpstr>How &amp; Why to use fts?</vt:lpstr>
      <vt:lpstr>Missouri’s political and legal climate</vt:lpstr>
      <vt:lpstr>Goal: Design and implement a data-driven strategy for FTS distribution in Missouri using multiple sectors of the substance use services workforce as distributors </vt:lpstr>
      <vt:lpstr>Methods</vt:lpstr>
      <vt:lpstr>How we made allocation decisions</vt:lpstr>
      <vt:lpstr>Pre and post consumption instructions</vt:lpstr>
      <vt:lpstr>Then came packing, delivering, &amp; shipping!</vt:lpstr>
      <vt:lpstr>FTS Distributed in initial pilot</vt:lpstr>
      <vt:lpstr>Regional Breakdown of pilot FTS distribution</vt:lpstr>
      <vt:lpstr>Addressing inequities</vt:lpstr>
      <vt:lpstr>Conclusions</vt:lpstr>
      <vt:lpstr>Future directions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Money? MO-FTS</dc:title>
  <dc:creator>Winograd, Rachel</dc:creator>
  <cp:lastModifiedBy>Winograd, Rachel</cp:lastModifiedBy>
  <cp:revision>6</cp:revision>
  <dcterms:created xsi:type="dcterms:W3CDTF">2022-11-12T12:56:39Z</dcterms:created>
  <dcterms:modified xsi:type="dcterms:W3CDTF">2022-11-12T20:13:50Z</dcterms:modified>
</cp:coreProperties>
</file>