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8_A5751BD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4A_1B92673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30_584864FE.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1" r:id="rId4"/>
    <p:sldMasterId id="2147483648" r:id="rId5"/>
  </p:sldMasterIdLst>
  <p:notesMasterIdLst>
    <p:notesMasterId r:id="rId24"/>
  </p:notesMasterIdLst>
  <p:handoutMasterIdLst>
    <p:handoutMasterId r:id="rId25"/>
  </p:handoutMasterIdLst>
  <p:sldIdLst>
    <p:sldId id="325" r:id="rId6"/>
    <p:sldId id="326" r:id="rId7"/>
    <p:sldId id="297" r:id="rId8"/>
    <p:sldId id="312" r:id="rId9"/>
    <p:sldId id="313" r:id="rId10"/>
    <p:sldId id="298" r:id="rId11"/>
    <p:sldId id="299" r:id="rId12"/>
    <p:sldId id="334" r:id="rId13"/>
    <p:sldId id="318" r:id="rId14"/>
    <p:sldId id="331" r:id="rId15"/>
    <p:sldId id="332" r:id="rId16"/>
    <p:sldId id="329" r:id="rId17"/>
    <p:sldId id="330" r:id="rId18"/>
    <p:sldId id="321" r:id="rId19"/>
    <p:sldId id="304" r:id="rId20"/>
    <p:sldId id="319" r:id="rId21"/>
    <p:sldId id="328" r:id="rId22"/>
    <p:sldId id="333"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23414-183A-7228-8CEC-CE3FE5C3272E}" name="Amelia Goff" initials="AG" userId="S::goffa@ohsu.edu::1da595c2-266b-42c1-a45f-8b8d13e766d4" providerId="AD"/>
  <p188:author id="{75B59226-17F1-1776-B380-C4685E6F1180}" name="Emily Skogrand" initials="ES" userId="S::skogrand@ohsu.edu::682579a8-f09a-454a-a30d-6972a6847c0f" providerId="AD"/>
  <p188:author id="{4A4D5E9C-1AEA-6CBF-37DA-7C51AE906C34}" name="Eleasa Sokolski" initials="ES" userId="S::sokolski@ohsu.edu::aaf695cd-f234-4bf5-adac-acba0391be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ogoff" initials="a" lastIdx="5" clrIdx="0"/>
  <p:cmAuthor id="1" name="Honora Englander" initials="HE" lastIdx="4" clrIdx="1">
    <p:extLst>
      <p:ext uri="{19B8F6BF-5375-455C-9EA6-DF929625EA0E}">
        <p15:presenceInfo xmlns:p15="http://schemas.microsoft.com/office/powerpoint/2012/main" userId="S-1-5-21-1366901343-1712286707-620655208-62709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A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85E60"/>
        </a:fontRef>
        <a:srgbClr val="585E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BEF"/>
          </a:solidFill>
        </a:fill>
      </a:tcStyle>
    </a:wholeTbl>
    <a:band2H>
      <a:tcTxStyle/>
      <a:tcStyle>
        <a:tcBdr/>
        <a:fill>
          <a:solidFill>
            <a:srgbClr val="E7EE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85E60"/>
        </a:fontRef>
        <a:srgbClr val="585E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BEF"/>
          </a:solidFill>
        </a:fill>
      </a:tcStyle>
    </a:wholeTbl>
    <a:band2H>
      <a:tcTxStyle/>
      <a:tcStyle>
        <a:tcBdr/>
        <a:fill>
          <a:solidFill>
            <a:srgbClr val="E7EE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585E60"/>
        </a:fontRef>
        <a:srgbClr val="585E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5"/>
          </a:solidFill>
        </a:fill>
      </a:tcStyle>
    </a:wholeTbl>
    <a:band2H>
      <a:tcTxStyle/>
      <a:tcStyle>
        <a:tcBdr/>
        <a:fill>
          <a:solidFill>
            <a:srgbClr val="E6E7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585E60"/>
        </a:fontRef>
        <a:srgbClr val="585E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585E60"/>
        </a:fontRef>
        <a:srgbClr val="585E6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85E60"/>
        </a:fontRef>
        <a:srgbClr val="585E60"/>
      </a:tcTxStyle>
      <a:tcStyle>
        <a:tcBdr>
          <a:left>
            <a:ln w="12700" cap="flat">
              <a:noFill/>
              <a:miter lim="400000"/>
            </a:ln>
          </a:left>
          <a:right>
            <a:ln w="12700" cap="flat">
              <a:noFill/>
              <a:miter lim="400000"/>
            </a:ln>
          </a:right>
          <a:top>
            <a:ln w="50800" cap="flat">
              <a:solidFill>
                <a:srgbClr val="585E60"/>
              </a:solidFill>
              <a:prstDash val="solid"/>
              <a:round/>
            </a:ln>
          </a:top>
          <a:bottom>
            <a:ln w="25400" cap="flat">
              <a:solidFill>
                <a:srgbClr val="585E6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85E60"/>
              </a:solidFill>
              <a:prstDash val="solid"/>
              <a:round/>
            </a:ln>
          </a:top>
          <a:bottom>
            <a:ln w="25400" cap="flat">
              <a:solidFill>
                <a:srgbClr val="585E6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85E60"/>
        </a:fontRef>
        <a:srgbClr val="585E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85E6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85E6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85E60"/>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27" autoAdjust="0"/>
  </p:normalViewPr>
  <p:slideViewPr>
    <p:cSldViewPr snapToGrid="0">
      <p:cViewPr varScale="1">
        <p:scale>
          <a:sx n="47" d="100"/>
          <a:sy n="47" d="100"/>
        </p:scale>
        <p:origin x="2046"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ora Englander" userId="2828a5b6-b4dd-4972-92fd-1886f2c88aca" providerId="ADAL" clId="{49DA9096-6F24-42CD-B0F4-723DD7447D86}"/>
    <pc:docChg chg="undo custSel addSld modSld">
      <pc:chgData name="Honora Englander" userId="2828a5b6-b4dd-4972-92fd-1886f2c88aca" providerId="ADAL" clId="{49DA9096-6F24-42CD-B0F4-723DD7447D86}" dt="2022-11-07T21:30:48.503" v="3774" actId="20577"/>
      <pc:docMkLst>
        <pc:docMk/>
      </pc:docMkLst>
      <pc:sldChg chg="addSp modSp">
        <pc:chgData name="Honora Englander" userId="2828a5b6-b4dd-4972-92fd-1886f2c88aca" providerId="ADAL" clId="{49DA9096-6F24-42CD-B0F4-723DD7447D86}" dt="2022-11-07T21:06:03.806" v="347" actId="20577"/>
        <pc:sldMkLst>
          <pc:docMk/>
          <pc:sldMk cId="3467623082" sldId="297"/>
        </pc:sldMkLst>
        <pc:spChg chg="mod">
          <ac:chgData name="Honora Englander" userId="2828a5b6-b4dd-4972-92fd-1886f2c88aca" providerId="ADAL" clId="{49DA9096-6F24-42CD-B0F4-723DD7447D86}" dt="2022-11-07T21:02:35.768" v="57" actId="14100"/>
          <ac:spMkLst>
            <pc:docMk/>
            <pc:sldMk cId="3467623082" sldId="297"/>
            <ac:spMk id="2" creationId="{2B5D50D0-8A94-888C-7533-C1BFF24CF00C}"/>
          </ac:spMkLst>
        </pc:spChg>
        <pc:spChg chg="add mod">
          <ac:chgData name="Honora Englander" userId="2828a5b6-b4dd-4972-92fd-1886f2c88aca" providerId="ADAL" clId="{49DA9096-6F24-42CD-B0F4-723DD7447D86}" dt="2022-11-07T21:06:03.806" v="347" actId="20577"/>
          <ac:spMkLst>
            <pc:docMk/>
            <pc:sldMk cId="3467623082" sldId="297"/>
            <ac:spMk id="3" creationId="{472022D5-8CBE-47D7-B134-32ABBD082229}"/>
          </ac:spMkLst>
        </pc:spChg>
        <pc:spChg chg="mod">
          <ac:chgData name="Honora Englander" userId="2828a5b6-b4dd-4972-92fd-1886f2c88aca" providerId="ADAL" clId="{49DA9096-6F24-42CD-B0F4-723DD7447D86}" dt="2022-11-07T21:02:16.200" v="51" actId="20577"/>
          <ac:spMkLst>
            <pc:docMk/>
            <pc:sldMk cId="3467623082" sldId="297"/>
            <ac:spMk id="829" creationId="{00000000-0000-0000-0000-000000000000}"/>
          </ac:spMkLst>
        </pc:spChg>
      </pc:sldChg>
      <pc:sldChg chg="addSp modSp">
        <pc:chgData name="Honora Englander" userId="2828a5b6-b4dd-4972-92fd-1886f2c88aca" providerId="ADAL" clId="{49DA9096-6F24-42CD-B0F4-723DD7447D86}" dt="2022-11-07T21:15:53.952" v="1585" actId="5793"/>
        <pc:sldMkLst>
          <pc:docMk/>
          <pc:sldMk cId="517870891" sldId="298"/>
        </pc:sldMkLst>
        <pc:spChg chg="add mod">
          <ac:chgData name="Honora Englander" userId="2828a5b6-b4dd-4972-92fd-1886f2c88aca" providerId="ADAL" clId="{49DA9096-6F24-42CD-B0F4-723DD7447D86}" dt="2022-11-07T21:15:41.054" v="1572" actId="20577"/>
          <ac:spMkLst>
            <pc:docMk/>
            <pc:sldMk cId="517870891" sldId="298"/>
            <ac:spMk id="2" creationId="{FB94132E-08B3-466A-B863-041C8236B73F}"/>
          </ac:spMkLst>
        </pc:spChg>
        <pc:spChg chg="mod">
          <ac:chgData name="Honora Englander" userId="2828a5b6-b4dd-4972-92fd-1886f2c88aca" providerId="ADAL" clId="{49DA9096-6F24-42CD-B0F4-723DD7447D86}" dt="2022-11-07T21:15:53.952" v="1585" actId="5793"/>
          <ac:spMkLst>
            <pc:docMk/>
            <pc:sldMk cId="517870891" sldId="298"/>
            <ac:spMk id="829" creationId="{00000000-0000-0000-0000-000000000000}"/>
          </ac:spMkLst>
        </pc:spChg>
      </pc:sldChg>
      <pc:sldChg chg="addSp modSp">
        <pc:chgData name="Honora Englander" userId="2828a5b6-b4dd-4972-92fd-1886f2c88aca" providerId="ADAL" clId="{49DA9096-6F24-42CD-B0F4-723DD7447D86}" dt="2022-11-07T21:14:36.711" v="1330" actId="20577"/>
        <pc:sldMkLst>
          <pc:docMk/>
          <pc:sldMk cId="517870891" sldId="299"/>
        </pc:sldMkLst>
        <pc:spChg chg="add mod">
          <ac:chgData name="Honora Englander" userId="2828a5b6-b4dd-4972-92fd-1886f2c88aca" providerId="ADAL" clId="{49DA9096-6F24-42CD-B0F4-723DD7447D86}" dt="2022-11-07T21:14:36.711" v="1330" actId="20577"/>
          <ac:spMkLst>
            <pc:docMk/>
            <pc:sldMk cId="517870891" sldId="299"/>
            <ac:spMk id="2" creationId="{A23311C7-916B-4517-AF6D-170709D9800D}"/>
          </ac:spMkLst>
        </pc:spChg>
        <pc:spChg chg="mod">
          <ac:chgData name="Honora Englander" userId="2828a5b6-b4dd-4972-92fd-1886f2c88aca" providerId="ADAL" clId="{49DA9096-6F24-42CD-B0F4-723DD7447D86}" dt="2022-11-07T21:13:44.227" v="1210" actId="15"/>
          <ac:spMkLst>
            <pc:docMk/>
            <pc:sldMk cId="517870891" sldId="299"/>
            <ac:spMk id="829" creationId="{00000000-0000-0000-0000-000000000000}"/>
          </ac:spMkLst>
        </pc:spChg>
      </pc:sldChg>
      <pc:sldChg chg="addSp modSp">
        <pc:chgData name="Honora Englander" userId="2828a5b6-b4dd-4972-92fd-1886f2c88aca" providerId="ADAL" clId="{49DA9096-6F24-42CD-B0F4-723DD7447D86}" dt="2022-11-07T21:20:01.996" v="2253" actId="20577"/>
        <pc:sldMkLst>
          <pc:docMk/>
          <pc:sldMk cId="517870891" sldId="300"/>
        </pc:sldMkLst>
        <pc:spChg chg="add mod">
          <ac:chgData name="Honora Englander" userId="2828a5b6-b4dd-4972-92fd-1886f2c88aca" providerId="ADAL" clId="{49DA9096-6F24-42CD-B0F4-723DD7447D86}" dt="2022-11-07T21:20:01.996" v="2253" actId="20577"/>
          <ac:spMkLst>
            <pc:docMk/>
            <pc:sldMk cId="517870891" sldId="300"/>
            <ac:spMk id="2" creationId="{3FA0D6AB-550D-4FF9-8E79-6DD08579EB3E}"/>
          </ac:spMkLst>
        </pc:spChg>
      </pc:sldChg>
      <pc:sldChg chg="addSp modSp">
        <pc:chgData name="Honora Englander" userId="2828a5b6-b4dd-4972-92fd-1886f2c88aca" providerId="ADAL" clId="{49DA9096-6F24-42CD-B0F4-723DD7447D86}" dt="2022-11-07T21:30:48.503" v="3774" actId="20577"/>
        <pc:sldMkLst>
          <pc:docMk/>
          <pc:sldMk cId="1481139454" sldId="304"/>
        </pc:sldMkLst>
        <pc:spChg chg="add mod">
          <ac:chgData name="Honora Englander" userId="2828a5b6-b4dd-4972-92fd-1886f2c88aca" providerId="ADAL" clId="{49DA9096-6F24-42CD-B0F4-723DD7447D86}" dt="2022-11-07T21:30:48.503" v="3774" actId="20577"/>
          <ac:spMkLst>
            <pc:docMk/>
            <pc:sldMk cId="1481139454" sldId="304"/>
            <ac:spMk id="2" creationId="{C2909E86-AB44-4F4F-9D63-7A80F56E335D}"/>
          </ac:spMkLst>
        </pc:spChg>
      </pc:sldChg>
      <pc:sldChg chg="addSp modSp">
        <pc:chgData name="Honora Englander" userId="2828a5b6-b4dd-4972-92fd-1886f2c88aca" providerId="ADAL" clId="{49DA9096-6F24-42CD-B0F4-723DD7447D86}" dt="2022-11-07T21:06:30.576" v="379" actId="20577"/>
        <pc:sldMkLst>
          <pc:docMk/>
          <pc:sldMk cId="2775915474" sldId="312"/>
        </pc:sldMkLst>
        <pc:spChg chg="add mod">
          <ac:chgData name="Honora Englander" userId="2828a5b6-b4dd-4972-92fd-1886f2c88aca" providerId="ADAL" clId="{49DA9096-6F24-42CD-B0F4-723DD7447D86}" dt="2022-11-07T21:06:30.576" v="379" actId="20577"/>
          <ac:spMkLst>
            <pc:docMk/>
            <pc:sldMk cId="2775915474" sldId="312"/>
            <ac:spMk id="2" creationId="{5EBBA3FB-F8AE-4376-B88C-CC66147A4000}"/>
          </ac:spMkLst>
        </pc:spChg>
      </pc:sldChg>
      <pc:sldChg chg="addSp delSp modSp">
        <pc:chgData name="Honora Englander" userId="2828a5b6-b4dd-4972-92fd-1886f2c88aca" providerId="ADAL" clId="{49DA9096-6F24-42CD-B0F4-723DD7447D86}" dt="2022-11-07T21:09:42.364" v="811"/>
        <pc:sldMkLst>
          <pc:docMk/>
          <pc:sldMk cId="2775915474" sldId="313"/>
        </pc:sldMkLst>
        <pc:spChg chg="add mod">
          <ac:chgData name="Honora Englander" userId="2828a5b6-b4dd-4972-92fd-1886f2c88aca" providerId="ADAL" clId="{49DA9096-6F24-42CD-B0F4-723DD7447D86}" dt="2022-11-07T21:09:11.699" v="702" actId="14100"/>
          <ac:spMkLst>
            <pc:docMk/>
            <pc:sldMk cId="2775915474" sldId="313"/>
            <ac:spMk id="2" creationId="{C9BB836D-E453-4189-A73E-15B541661118}"/>
          </ac:spMkLst>
        </pc:spChg>
        <pc:spChg chg="add del mod">
          <ac:chgData name="Honora Englander" userId="2828a5b6-b4dd-4972-92fd-1886f2c88aca" providerId="ADAL" clId="{49DA9096-6F24-42CD-B0F4-723DD7447D86}" dt="2022-11-07T21:09:42.364" v="811"/>
          <ac:spMkLst>
            <pc:docMk/>
            <pc:sldMk cId="2775915474" sldId="313"/>
            <ac:spMk id="4" creationId="{7B4AA31D-B5AC-416C-BA93-761DDDAB7B5E}"/>
          </ac:spMkLst>
        </pc:spChg>
      </pc:sldChg>
      <pc:sldChg chg="addSp modSp">
        <pc:chgData name="Honora Englander" userId="2828a5b6-b4dd-4972-92fd-1886f2c88aca" providerId="ADAL" clId="{49DA9096-6F24-42CD-B0F4-723DD7447D86}" dt="2022-11-07T21:20:50.548" v="2342" actId="20577"/>
        <pc:sldMkLst>
          <pc:docMk/>
          <pc:sldMk cId="3480912881" sldId="316"/>
        </pc:sldMkLst>
        <pc:spChg chg="mod">
          <ac:chgData name="Honora Englander" userId="2828a5b6-b4dd-4972-92fd-1886f2c88aca" providerId="ADAL" clId="{49DA9096-6F24-42CD-B0F4-723DD7447D86}" dt="2022-11-07T21:16:57.124" v="1586" actId="207"/>
          <ac:spMkLst>
            <pc:docMk/>
            <pc:sldMk cId="3480912881" sldId="316"/>
            <ac:spMk id="3" creationId="{00000000-0000-0000-0000-000000000000}"/>
          </ac:spMkLst>
        </pc:spChg>
        <pc:spChg chg="add mod">
          <ac:chgData name="Honora Englander" userId="2828a5b6-b4dd-4972-92fd-1886f2c88aca" providerId="ADAL" clId="{49DA9096-6F24-42CD-B0F4-723DD7447D86}" dt="2022-11-07T21:18:14.913" v="1921" actId="20577"/>
          <ac:spMkLst>
            <pc:docMk/>
            <pc:sldMk cId="3480912881" sldId="316"/>
            <ac:spMk id="4" creationId="{03FF9414-5581-4443-A6ED-A086E37E5492}"/>
          </ac:spMkLst>
        </pc:spChg>
        <pc:spChg chg="add mod">
          <ac:chgData name="Honora Englander" userId="2828a5b6-b4dd-4972-92fd-1886f2c88aca" providerId="ADAL" clId="{49DA9096-6F24-42CD-B0F4-723DD7447D86}" dt="2022-11-07T21:20:50.548" v="2342" actId="20577"/>
          <ac:spMkLst>
            <pc:docMk/>
            <pc:sldMk cId="3480912881" sldId="316"/>
            <ac:spMk id="6" creationId="{0E7D32E5-D169-4915-B9F2-870C46089751}"/>
          </ac:spMkLst>
        </pc:spChg>
      </pc:sldChg>
      <pc:sldChg chg="addSp modSp">
        <pc:chgData name="Honora Englander" userId="2828a5b6-b4dd-4972-92fd-1886f2c88aca" providerId="ADAL" clId="{49DA9096-6F24-42CD-B0F4-723DD7447D86}" dt="2022-11-07T21:22:43.745" v="2596" actId="20577"/>
        <pc:sldMkLst>
          <pc:docMk/>
          <pc:sldMk cId="1659412642" sldId="327"/>
        </pc:sldMkLst>
        <pc:spChg chg="add mod">
          <ac:chgData name="Honora Englander" userId="2828a5b6-b4dd-4972-92fd-1886f2c88aca" providerId="ADAL" clId="{49DA9096-6F24-42CD-B0F4-723DD7447D86}" dt="2022-11-07T21:22:43.745" v="2596" actId="20577"/>
          <ac:spMkLst>
            <pc:docMk/>
            <pc:sldMk cId="1659412642" sldId="327"/>
            <ac:spMk id="2" creationId="{D670F7D9-DFD0-41F6-AE7C-26722DB2AE3E}"/>
          </ac:spMkLst>
        </pc:spChg>
        <pc:spChg chg="mod">
          <ac:chgData name="Honora Englander" userId="2828a5b6-b4dd-4972-92fd-1886f2c88aca" providerId="ADAL" clId="{49DA9096-6F24-42CD-B0F4-723DD7447D86}" dt="2022-11-07T21:21:51.657" v="2463" actId="20577"/>
          <ac:spMkLst>
            <pc:docMk/>
            <pc:sldMk cId="1659412642" sldId="327"/>
            <ac:spMk id="828" creationId="{00000000-0000-0000-0000-000000000000}"/>
          </ac:spMkLst>
        </pc:spChg>
      </pc:sldChg>
      <pc:sldChg chg="modSp">
        <pc:chgData name="Honora Englander" userId="2828a5b6-b4dd-4972-92fd-1886f2c88aca" providerId="ADAL" clId="{49DA9096-6F24-42CD-B0F4-723DD7447D86}" dt="2022-11-07T21:21:41.979" v="2462" actId="20577"/>
        <pc:sldMkLst>
          <pc:docMk/>
          <pc:sldMk cId="3390899179" sldId="329"/>
        </pc:sldMkLst>
        <pc:spChg chg="mod">
          <ac:chgData name="Honora Englander" userId="2828a5b6-b4dd-4972-92fd-1886f2c88aca" providerId="ADAL" clId="{49DA9096-6F24-42CD-B0F4-723DD7447D86}" dt="2022-11-07T21:21:41.979" v="2462" actId="20577"/>
          <ac:spMkLst>
            <pc:docMk/>
            <pc:sldMk cId="3390899179" sldId="329"/>
            <ac:spMk id="3" creationId="{64B93EAE-F5F3-26FD-2F07-0963CB26A155}"/>
          </ac:spMkLst>
        </pc:spChg>
      </pc:sldChg>
      <pc:sldChg chg="addSp modSp add">
        <pc:chgData name="Honora Englander" userId="2828a5b6-b4dd-4972-92fd-1886f2c88aca" providerId="ADAL" clId="{49DA9096-6F24-42CD-B0F4-723DD7447D86}" dt="2022-11-07T21:29:56.521" v="3586" actId="14100"/>
        <pc:sldMkLst>
          <pc:docMk/>
          <pc:sldMk cId="462579506" sldId="330"/>
        </pc:sldMkLst>
        <pc:spChg chg="add mod">
          <ac:chgData name="Honora Englander" userId="2828a5b6-b4dd-4972-92fd-1886f2c88aca" providerId="ADAL" clId="{49DA9096-6F24-42CD-B0F4-723DD7447D86}" dt="2022-11-07T21:29:56.521" v="3586" actId="14100"/>
          <ac:spMkLst>
            <pc:docMk/>
            <pc:sldMk cId="462579506" sldId="330"/>
            <ac:spMk id="2" creationId="{11AEFEE8-4467-403F-B007-AC95480F68AC}"/>
          </ac:spMkLst>
        </pc:spChg>
        <pc:spChg chg="mod">
          <ac:chgData name="Honora Englander" userId="2828a5b6-b4dd-4972-92fd-1886f2c88aca" providerId="ADAL" clId="{49DA9096-6F24-42CD-B0F4-723DD7447D86}" dt="2022-11-07T21:29:35.149" v="3487" actId="20577"/>
          <ac:spMkLst>
            <pc:docMk/>
            <pc:sldMk cId="462579506" sldId="330"/>
            <ac:spMk id="829" creationId="{00000000-0000-0000-0000-000000000000}"/>
          </ac:spMkLst>
        </pc:spChg>
      </pc:sldChg>
    </pc:docChg>
  </pc:docChgLst>
</pc:chgInfo>
</file>

<file path=ppt/comments/modernComment_130_584864FE.xml><?xml version="1.0" encoding="utf-8"?>
<p188:cmLst xmlns:a="http://schemas.openxmlformats.org/drawingml/2006/main" xmlns:r="http://schemas.openxmlformats.org/officeDocument/2006/relationships" xmlns:p188="http://schemas.microsoft.com/office/powerpoint/2018/8/main">
  <p188:cm id="{9442EA92-58F5-48D6-AAD7-70068DB1E289}" authorId="{36623414-183A-7228-8CEC-CE3FE5C3272E}" created="2022-10-20T17:58:34.757">
    <pc:sldMkLst xmlns:pc="http://schemas.microsoft.com/office/powerpoint/2013/main/command">
      <pc:docMk/>
      <pc:sldMk cId="1481139454" sldId="304"/>
    </pc:sldMkLst>
    <p188:replyLst>
      <p188:reply id="{F2868A6D-DA16-44A9-8C0B-B6368D5119CA}" authorId="{4A4D5E9C-1AEA-6CBF-37DA-7C51AE906C34}" created="2022-10-30T23:14:09.272">
        <p188:txBody>
          <a:bodyPr/>
          <a:lstStyle/>
          <a:p>
            <a:r>
              <a:rPr lang="en-US"/>
              <a:t>I think we can add Alisa Patten, since she kept track of the patient registration for us </a:t>
            </a:r>
          </a:p>
        </p188:txBody>
      </p188:reply>
    </p188:replyLst>
    <p188:txBody>
      <a:bodyPr/>
      <a:lstStyle/>
      <a:p>
        <a:r>
          <a:rPr lang="en-US"/>
          <a:t>add anyone I am missing please! I thought Dana worked on this project as well</a:t>
        </a:r>
      </a:p>
    </p188:txBody>
  </p188:cm>
</p188:cmLst>
</file>

<file path=ppt/comments/modernComment_138_A5751BD2.xml><?xml version="1.0" encoding="utf-8"?>
<p188:cmLst xmlns:a="http://schemas.openxmlformats.org/drawingml/2006/main" xmlns:r="http://schemas.openxmlformats.org/officeDocument/2006/relationships" xmlns:p188="http://schemas.microsoft.com/office/powerpoint/2018/8/main">
  <p188:cm id="{7CB6AEB5-6171-4000-9575-FBCEE2B841D2}" authorId="{75B59226-17F1-1776-B380-C4685E6F1180}" status="resolved" created="2022-10-13T19:01:20.421" complete="100000">
    <ac:txMkLst xmlns:ac="http://schemas.microsoft.com/office/drawing/2013/main/command">
      <pc:docMk xmlns:pc="http://schemas.microsoft.com/office/powerpoint/2013/main/command"/>
      <pc:sldMk xmlns:pc="http://schemas.microsoft.com/office/powerpoint/2013/main/command" cId="2775915474" sldId="312"/>
      <ac:spMk id="829" creationId="{00000000-0000-0000-0000-000000000000}"/>
      <ac:txMk cp="113">
        <ac:context len="416" hash="255139485"/>
      </ac:txMk>
    </ac:txMkLst>
    <p188:pos x="6385330" y="962526"/>
    <p188:txBody>
      <a:bodyPr/>
      <a:lstStyle/>
      <a:p>
        <a:r>
          <a:rPr lang="en-US"/>
          <a:t>remove this portion of the sentence </a:t>
        </a:r>
      </a:p>
    </p188:txBody>
  </p188:cm>
</p188:cmLst>
</file>

<file path=ppt/comments/modernComment_14A_1B926732.xml><?xml version="1.0" encoding="utf-8"?>
<p188:cmLst xmlns:a="http://schemas.openxmlformats.org/drawingml/2006/main" xmlns:r="http://schemas.openxmlformats.org/officeDocument/2006/relationships" xmlns:p188="http://schemas.microsoft.com/office/powerpoint/2018/8/main">
  <p188:cm id="{18495DF3-3FE0-4CC6-A2B7-F3201F0C0F6B}" authorId="{36623414-183A-7228-8CEC-CE3FE5C3272E}" created="2022-10-20T17:57:10.861">
    <pc:sldMkLst xmlns:pc="http://schemas.microsoft.com/office/powerpoint/2013/main/command">
      <pc:docMk/>
      <pc:sldMk cId="1659412642" sldId="327"/>
    </pc:sldMkLst>
    <p188:replyLst>
      <p188:reply id="{ED568830-B9BB-4691-AF43-7F63EC4479E5}" authorId="{75B59226-17F1-1776-B380-C4685E6F1180}" created="2022-10-24T20:37:21.030">
        <p188:txBody>
          <a:bodyPr/>
          <a:lstStyle/>
          <a:p>
            <a:r>
              <a:rPr lang="en-US"/>
              <a:t>I agree- the conclusion slide is more concise as well </a:t>
            </a:r>
          </a:p>
        </p188:txBody>
      </p188:reply>
      <p188:reply id="{601D68AE-E6DD-41BE-A088-FE899130B4F6}" authorId="{4A4D5E9C-1AEA-6CBF-37DA-7C51AE906C34}" created="2022-10-30T23:12:03.357">
        <p188:txBody>
          <a:bodyPr/>
          <a:lstStyle/>
          <a:p>
            <a:r>
              <a:rPr lang="en-US"/>
              <a:t>Also agree, you can spend time talking about these points during the conclusion slide</a:t>
            </a:r>
          </a:p>
        </p188:txBody>
      </p188:reply>
    </p188:replyLst>
    <p188:txBody>
      <a:bodyPr/>
      <a:lstStyle/>
      <a:p>
        <a:r>
          <a:rPr lang="en-US"/>
          <a:t>feels repetitive with conclusion slide however we are not tight on time. can keep or talk in greater detail on conclusion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A25600-5493-4083-94CC-02DA4EBB6ED0}" type="datetimeFigureOut">
              <a:rPr lang="en-US" smtClean="0"/>
              <a:t>11/10/2022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18E68F-EEA8-4D1B-A004-24FC37447BE1}" type="slidenum">
              <a:rPr lang="en-US" smtClean="0"/>
              <a:t>‹#›</a:t>
            </a:fld>
            <a:endParaRPr lang="en-US"/>
          </a:p>
        </p:txBody>
      </p:sp>
    </p:spTree>
    <p:extLst>
      <p:ext uri="{BB962C8B-B14F-4D97-AF65-F5344CB8AC3E}">
        <p14:creationId xmlns:p14="http://schemas.microsoft.com/office/powerpoint/2010/main" val="379142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1143000" y="685800"/>
            <a:ext cx="4572000" cy="3429000"/>
          </a:xfrm>
          <a:prstGeom prst="rect">
            <a:avLst/>
          </a:prstGeom>
        </p:spPr>
        <p:txBody>
          <a:bodyPr/>
          <a:lstStyle/>
          <a:p>
            <a:endParaRPr/>
          </a:p>
        </p:txBody>
      </p:sp>
      <p:sp>
        <p:nvSpPr>
          <p:cNvPr id="276" name="Shape 2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85357839"/>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Lato Regular"/>
      </a:defRPr>
    </a:lvl1pPr>
    <a:lvl2pPr indent="228600" defTabSz="457200" latinLnBrk="0">
      <a:defRPr sz="1200">
        <a:latin typeface="+mj-lt"/>
        <a:ea typeface="+mj-ea"/>
        <a:cs typeface="+mj-cs"/>
        <a:sym typeface="Lato Regular"/>
      </a:defRPr>
    </a:lvl2pPr>
    <a:lvl3pPr indent="457200" defTabSz="457200" latinLnBrk="0">
      <a:defRPr sz="1200">
        <a:latin typeface="+mj-lt"/>
        <a:ea typeface="+mj-ea"/>
        <a:cs typeface="+mj-cs"/>
        <a:sym typeface="Lato Regular"/>
      </a:defRPr>
    </a:lvl3pPr>
    <a:lvl4pPr indent="685800" defTabSz="457200" latinLnBrk="0">
      <a:defRPr sz="1200">
        <a:latin typeface="+mj-lt"/>
        <a:ea typeface="+mj-ea"/>
        <a:cs typeface="+mj-cs"/>
        <a:sym typeface="Lato Regular"/>
      </a:defRPr>
    </a:lvl4pPr>
    <a:lvl5pPr indent="914400" defTabSz="457200" latinLnBrk="0">
      <a:defRPr sz="1200">
        <a:latin typeface="+mj-lt"/>
        <a:ea typeface="+mj-ea"/>
        <a:cs typeface="+mj-cs"/>
        <a:sym typeface="Lato Regular"/>
      </a:defRPr>
    </a:lvl5pPr>
    <a:lvl6pPr indent="1143000" defTabSz="457200" latinLnBrk="0">
      <a:defRPr sz="1200">
        <a:latin typeface="+mj-lt"/>
        <a:ea typeface="+mj-ea"/>
        <a:cs typeface="+mj-cs"/>
        <a:sym typeface="Lato Regular"/>
      </a:defRPr>
    </a:lvl6pPr>
    <a:lvl7pPr indent="1371600" defTabSz="457200" latinLnBrk="0">
      <a:defRPr sz="1200">
        <a:latin typeface="+mj-lt"/>
        <a:ea typeface="+mj-ea"/>
        <a:cs typeface="+mj-cs"/>
        <a:sym typeface="Lato Regular"/>
      </a:defRPr>
    </a:lvl7pPr>
    <a:lvl8pPr indent="1600200" defTabSz="457200" latinLnBrk="0">
      <a:defRPr sz="1200">
        <a:latin typeface="+mj-lt"/>
        <a:ea typeface="+mj-ea"/>
        <a:cs typeface="+mj-cs"/>
        <a:sym typeface="Lato Regular"/>
      </a:defRPr>
    </a:lvl8pPr>
    <a:lvl9pPr indent="1828800" defTabSz="457200" latinLnBrk="0">
      <a:defRPr sz="1200">
        <a:latin typeface="+mj-lt"/>
        <a:ea typeface="+mj-ea"/>
        <a:cs typeface="+mj-cs"/>
        <a:sym typeface="Lato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US" sz="1200" dirty="0">
                <a:latin typeface="Calibri Light"/>
                <a:cs typeface="Calibri Light"/>
              </a:rPr>
              <a:t>Barriers to traditional buprenorphine initiation in hospitalized patients with opioid use disorder (OUD) include acute pain, anxiety, or fear of precipitated withdrawal </a:t>
            </a:r>
            <a:endParaRPr lang="en-US" dirty="0"/>
          </a:p>
          <a:p>
            <a:pPr marL="457200" indent="-457200"/>
            <a:r>
              <a:rPr lang="en-US" sz="1200" dirty="0">
                <a:latin typeface="Calibri Light"/>
                <a:cs typeface="Calibri Light"/>
              </a:rPr>
              <a:t>Low-dose buprenorphine initiation (sometimes referred to as “</a:t>
            </a:r>
            <a:r>
              <a:rPr lang="en-US" sz="1200" dirty="0" err="1">
                <a:latin typeface="Calibri Light"/>
                <a:cs typeface="Calibri Light"/>
              </a:rPr>
              <a:t>microinduction</a:t>
            </a:r>
            <a:r>
              <a:rPr lang="en-US" sz="1200" dirty="0">
                <a:latin typeface="Calibri Light"/>
                <a:cs typeface="Calibri Light"/>
              </a:rPr>
              <a:t>”) allows patients to start buprenorphine while continuing full-agonist opioids</a:t>
            </a:r>
          </a:p>
          <a:p>
            <a:pPr marL="457200" indent="-457200"/>
            <a:r>
              <a:rPr lang="en-US" sz="1200" dirty="0">
                <a:latin typeface="Calibri Light"/>
                <a:cs typeface="Calibri Light"/>
              </a:rPr>
              <a:t>Most low-dose protocols require 7-10 days to complete - limiting feasibility in hospitalized patients with shorter or unpredictable lengths of stay</a:t>
            </a:r>
            <a:endParaRPr lang="en-US" sz="1200" baseline="30000" dirty="0">
              <a:latin typeface="Calibri Light"/>
              <a:cs typeface="Calibri Light"/>
            </a:endParaRPr>
          </a:p>
          <a:p>
            <a:pPr>
              <a:defRPr>
                <a:solidFill>
                  <a:srgbClr val="FFFFFF"/>
                </a:solidFill>
                <a:latin typeface="Noto"/>
                <a:ea typeface="Noto"/>
                <a:cs typeface="Noto"/>
                <a:sym typeface="Noto"/>
              </a:defRPr>
            </a:pPr>
            <a:endParaRPr lang="en-US" b="1" dirty="0"/>
          </a:p>
        </p:txBody>
      </p:sp>
    </p:spTree>
    <p:extLst>
      <p:ext uri="{BB962C8B-B14F-4D97-AF65-F5344CB8AC3E}">
        <p14:creationId xmlns:p14="http://schemas.microsoft.com/office/powerpoint/2010/main" val="356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FFFFFF"/>
                </a:solidFill>
                <a:latin typeface="Noto"/>
                <a:ea typeface="Noto"/>
                <a:cs typeface="Noto"/>
                <a:sym typeface="Noto"/>
              </a:defRPr>
            </a:pPr>
            <a:endParaRPr lang="en-US" dirty="0"/>
          </a:p>
        </p:txBody>
      </p:sp>
    </p:spTree>
    <p:extLst>
      <p:ext uri="{BB962C8B-B14F-4D97-AF65-F5344CB8AC3E}">
        <p14:creationId xmlns:p14="http://schemas.microsoft.com/office/powerpoint/2010/main" val="252096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Additionally, these patients may be unable to wait 12-24 hours to start treatment via traditional initiation if they are experiencing acute pain or severe fentanyl withdrawal symptoms. </a:t>
            </a:r>
          </a:p>
          <a:p>
            <a:pPr>
              <a:defRPr>
                <a:solidFill>
                  <a:srgbClr val="FFFFFF"/>
                </a:solidFill>
                <a:latin typeface="Noto"/>
                <a:ea typeface="Noto"/>
                <a:cs typeface="Noto"/>
                <a:sym typeface="Noto"/>
              </a:defRPr>
            </a:pPr>
            <a:endParaRPr lang="en-US" sz="1200">
              <a:effectLst/>
              <a:latin typeface="+mj-lt"/>
              <a:ea typeface="+mj-ea"/>
              <a:cs typeface="+mj-cs"/>
              <a:sym typeface="Noto"/>
            </a:endParaRPr>
          </a:p>
        </p:txBody>
      </p:sp>
    </p:spTree>
    <p:extLst>
      <p:ext uri="{BB962C8B-B14F-4D97-AF65-F5344CB8AC3E}">
        <p14:creationId xmlns:p14="http://schemas.microsoft.com/office/powerpoint/2010/main" val="356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FFFFFF"/>
                </a:solidFill>
                <a:latin typeface="Noto"/>
                <a:ea typeface="Noto"/>
                <a:cs typeface="Noto"/>
                <a:sym typeface="Noto"/>
              </a:defRPr>
            </a:pPr>
            <a:endParaRPr lang="en-US" sz="1200">
              <a:effectLst/>
              <a:latin typeface="+mj-lt"/>
              <a:ea typeface="+mj-ea"/>
              <a:cs typeface="+mj-cs"/>
              <a:sym typeface="Noto"/>
            </a:endParaRPr>
          </a:p>
        </p:txBody>
      </p:sp>
    </p:spTree>
    <p:extLst>
      <p:ext uri="{BB962C8B-B14F-4D97-AF65-F5344CB8AC3E}">
        <p14:creationId xmlns:p14="http://schemas.microsoft.com/office/powerpoint/2010/main" val="356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US" sz="1200" dirty="0">
                <a:latin typeface="Calibri Light"/>
                <a:cs typeface="Calibri Light"/>
              </a:rPr>
              <a:t>Several protocols have been developed for more rapid initiation to reach therapeutic doses in 3-5 days</a:t>
            </a:r>
          </a:p>
          <a:p>
            <a:pPr marL="457200" indent="-457200"/>
            <a:r>
              <a:rPr lang="en-US" sz="1200" dirty="0">
                <a:effectLst/>
                <a:latin typeface="+mj-lt"/>
                <a:ea typeface="+mj-ea"/>
                <a:cs typeface="+mj-cs"/>
                <a:sym typeface="Lato Regular"/>
              </a:rPr>
              <a:t>These protocols are based on leveraging</a:t>
            </a:r>
            <a:r>
              <a:rPr lang="en-US" sz="1200" baseline="0" dirty="0">
                <a:effectLst/>
                <a:latin typeface="+mj-lt"/>
                <a:ea typeface="+mj-ea"/>
                <a:cs typeface="+mj-cs"/>
                <a:sym typeface="Lato Regular"/>
              </a:rPr>
              <a:t> </a:t>
            </a:r>
            <a:r>
              <a:rPr lang="en-US" sz="1200" dirty="0">
                <a:latin typeface="Calibri Light"/>
                <a:cs typeface="Calibri Light"/>
              </a:rPr>
              <a:t>buprenorphine’s rapid one-hour time to peak plasma concentration, which allows for giving low doses up to every 3 hours without precipitating withdrawal</a:t>
            </a:r>
            <a:endParaRPr lang="en-US" sz="1200" baseline="30000" dirty="0">
              <a:latin typeface="Calibri Light"/>
              <a:cs typeface="Calibri Light"/>
            </a:endParaRPr>
          </a:p>
          <a:p>
            <a:pPr marL="457200" indent="-457200"/>
            <a:r>
              <a:rPr lang="en-US" sz="1200" dirty="0">
                <a:latin typeface="Calibri Light"/>
                <a:ea typeface="+mn-lt"/>
                <a:cs typeface="+mn-lt"/>
              </a:rPr>
              <a:t>Published experience of rapid low-dose buprenorphine initiation over 3-5 days is limited to small case reports or series, with few examples in hospital settings</a:t>
            </a:r>
            <a:endParaRPr lang="en-US" sz="1200" dirty="0">
              <a:solidFill>
                <a:schemeClr val="accent6">
                  <a:lumMod val="50000"/>
                </a:schemeClr>
              </a:solidFill>
              <a:latin typeface="Calibri Light"/>
              <a:cs typeface="Calibri Light"/>
            </a:endParaRPr>
          </a:p>
          <a:p>
            <a:endParaRPr lang="en-US" sz="1200" dirty="0">
              <a:effectLst/>
              <a:latin typeface="+mj-lt"/>
              <a:ea typeface="+mj-ea"/>
              <a:cs typeface="+mj-cs"/>
              <a:sym typeface="Noto"/>
            </a:endParaRPr>
          </a:p>
        </p:txBody>
      </p:sp>
    </p:spTree>
    <p:extLst>
      <p:ext uri="{BB962C8B-B14F-4D97-AF65-F5344CB8AC3E}">
        <p14:creationId xmlns:p14="http://schemas.microsoft.com/office/powerpoint/2010/main" val="356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dirty="0">
                <a:latin typeface="Calibri Light"/>
                <a:ea typeface="+mn-lt"/>
                <a:cs typeface="+mn-lt"/>
              </a:rPr>
              <a:t>Black, Indigenous and </a:t>
            </a:r>
            <a:r>
              <a:rPr lang="en-US" sz="1200" dirty="0" err="1">
                <a:latin typeface="Calibri Light"/>
                <a:ea typeface="+mn-lt"/>
                <a:cs typeface="+mn-lt"/>
              </a:rPr>
              <a:t>Latinx</a:t>
            </a:r>
            <a:r>
              <a:rPr lang="en-US" sz="1200" dirty="0">
                <a:latin typeface="Calibri Light"/>
                <a:ea typeface="+mn-lt"/>
                <a:cs typeface="+mn-lt"/>
              </a:rPr>
              <a:t> patients are less likely than white patients to access buprenorphine</a:t>
            </a:r>
            <a:endParaRPr lang="en-US" sz="1200" dirty="0">
              <a:latin typeface="Calibri Light"/>
              <a:ea typeface="+mn-lt"/>
              <a:cs typeface="Calibri Light"/>
            </a:endParaRPr>
          </a:p>
          <a:p>
            <a:pPr>
              <a:spcBef>
                <a:spcPts val="600"/>
              </a:spcBef>
              <a:spcAft>
                <a:spcPts val="600"/>
              </a:spcAft>
            </a:pPr>
            <a:r>
              <a:rPr lang="en-US" sz="1200" dirty="0">
                <a:latin typeface="Calibri Light"/>
                <a:ea typeface="+mn-lt"/>
                <a:cs typeface="+mn-lt"/>
              </a:rPr>
              <a:t>Significant disparities persist in hospital SUD care</a:t>
            </a:r>
            <a:endParaRPr lang="en-US" sz="1200" dirty="0">
              <a:latin typeface="Calibri Light"/>
              <a:ea typeface="+mn-lt"/>
              <a:cs typeface="Calibri Light"/>
            </a:endParaRPr>
          </a:p>
          <a:p>
            <a:pPr>
              <a:lnSpc>
                <a:spcPct val="100000"/>
              </a:lnSpc>
              <a:spcBef>
                <a:spcPts val="500"/>
              </a:spcBef>
            </a:pPr>
            <a:r>
              <a:rPr lang="en-US" sz="1200" dirty="0">
                <a:latin typeface="Calibri Light"/>
                <a:ea typeface="+mn-lt"/>
                <a:cs typeface="Calibri Light"/>
              </a:rPr>
              <a:t>Offering</a:t>
            </a:r>
            <a:r>
              <a:rPr lang="en-US" sz="1200" dirty="0">
                <a:latin typeface="Calibri Light"/>
                <a:cs typeface="Calibri Light"/>
              </a:rPr>
              <a:t> hospitalized patients buprenorphine induction without withdrawal and with sufficient pain control – opportunity to increase equitable, trauma-informed access to MOUD</a:t>
            </a:r>
            <a:endParaRPr lang="en-US" sz="1200" dirty="0">
              <a:solidFill>
                <a:srgbClr val="000000"/>
              </a:solidFill>
              <a:latin typeface="Calibri Light"/>
              <a:cs typeface="Calibri Light"/>
            </a:endParaRPr>
          </a:p>
          <a:p>
            <a:pPr marL="0" indent="0">
              <a:spcBef>
                <a:spcPts val="600"/>
              </a:spcBef>
              <a:spcAft>
                <a:spcPts val="600"/>
              </a:spcAft>
              <a:buNone/>
            </a:pPr>
            <a:endParaRPr lang="en-US" sz="1200" dirty="0">
              <a:solidFill>
                <a:srgbClr val="7D5008"/>
              </a:solidFill>
              <a:latin typeface="Calibri Light"/>
              <a:cs typeface="Helvetica" panose="020B0604020202020204" pitchFamily="34" charset="0"/>
            </a:endParaRPr>
          </a:p>
          <a:p>
            <a:r>
              <a:rPr lang="en-US" dirty="0"/>
              <a:t>cannot make assumptions that all patients will have equitable access to induction in OP setting</a:t>
            </a:r>
          </a:p>
          <a:p>
            <a:pPr marL="0" marR="0" lvl="1" indent="0" defTabSz="457200" eaLnBrk="1" fontAlgn="auto" latinLnBrk="0" hangingPunct="1">
              <a:lnSpc>
                <a:spcPct val="100000"/>
              </a:lnSpc>
              <a:spcBef>
                <a:spcPts val="0"/>
              </a:spcBef>
              <a:spcAft>
                <a:spcPts val="0"/>
              </a:spcAft>
              <a:buClrTx/>
              <a:buSzTx/>
              <a:buFontTx/>
              <a:buNone/>
              <a:tabLst/>
              <a:defRPr/>
            </a:pPr>
            <a:r>
              <a:rPr lang="en-US" dirty="0">
                <a:latin typeface="Calibri Light"/>
                <a:ea typeface="+mn-lt"/>
                <a:cs typeface="+mn-lt"/>
              </a:rPr>
              <a:t> patients do not have equitable access to MOUD in OP setting; exacerbated in setting of pandemic-related system disruptions</a:t>
            </a:r>
            <a:endParaRPr lang="en-US" dirty="0">
              <a:latin typeface="Calibri Light"/>
              <a:cs typeface="Calibri Light"/>
            </a:endParaRPr>
          </a:p>
          <a:p>
            <a:endParaRPr lang="en-US" dirty="0"/>
          </a:p>
          <a:p>
            <a:endParaRPr lang="en-US" sz="1200" dirty="0">
              <a:effectLst/>
              <a:latin typeface="+mj-lt"/>
              <a:ea typeface="+mj-ea"/>
              <a:cs typeface="+mj-cs"/>
            </a:endParaRPr>
          </a:p>
        </p:txBody>
      </p:sp>
    </p:spTree>
    <p:extLst>
      <p:ext uri="{BB962C8B-B14F-4D97-AF65-F5344CB8AC3E}">
        <p14:creationId xmlns:p14="http://schemas.microsoft.com/office/powerpoint/2010/main" val="356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solidFill>
                  <a:srgbClr val="FFFFFF"/>
                </a:solidFill>
                <a:latin typeface="Noto"/>
                <a:ea typeface="Noto"/>
                <a:cs typeface="Noto"/>
                <a:sym typeface="Noto"/>
              </a:defRPr>
            </a:pPr>
            <a:r>
              <a:rPr lang="en-US" sz="1200" dirty="0">
                <a:latin typeface="Calibri Light"/>
                <a:ea typeface="+mn-lt"/>
                <a:cs typeface="Calibri Light"/>
              </a:rPr>
              <a:t>We describe our first 6 months experience initiating buprenorphine via rapid low-dose induction (completed over 72 hours) among hospitalized adults with opioid use disorder (OUD).</a:t>
            </a:r>
          </a:p>
          <a:p>
            <a:pPr>
              <a:defRPr>
                <a:solidFill>
                  <a:srgbClr val="FFFFFF"/>
                </a:solidFill>
                <a:latin typeface="Noto"/>
                <a:ea typeface="Noto"/>
                <a:cs typeface="Noto"/>
                <a:sym typeface="Noto"/>
              </a:defRPr>
            </a:pPr>
            <a:endParaRPr lang="en-US" sz="1200" dirty="0">
              <a:effectLst/>
              <a:latin typeface="+mj-lt"/>
              <a:ea typeface="+mj-ea"/>
              <a:cs typeface="+mj-cs"/>
              <a:sym typeface="Noto"/>
            </a:endParaRPr>
          </a:p>
        </p:txBody>
      </p:sp>
    </p:spTree>
    <p:extLst>
      <p:ext uri="{BB962C8B-B14F-4D97-AF65-F5344CB8AC3E}">
        <p14:creationId xmlns:p14="http://schemas.microsoft.com/office/powerpoint/2010/main" val="356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US" sz="2400" dirty="0">
                <a:latin typeface="Calibri Light"/>
                <a:cs typeface="Calibri Light"/>
              </a:rPr>
              <a:t>We performed a retrospective cohort study of patients with</a:t>
            </a:r>
            <a:r>
              <a:rPr lang="en-US" sz="2400" dirty="0">
                <a:solidFill>
                  <a:schemeClr val="accent6"/>
                </a:solidFill>
                <a:latin typeface="Calibri Light"/>
                <a:ea typeface="+mn-lt"/>
                <a:cs typeface="Calibri Light"/>
              </a:rPr>
              <a:t> </a:t>
            </a:r>
            <a:r>
              <a:rPr lang="en-US" sz="2400" dirty="0">
                <a:latin typeface="Calibri Light"/>
                <a:ea typeface="+mn-lt"/>
                <a:cs typeface="Calibri Light"/>
              </a:rPr>
              <a:t>OUD, </a:t>
            </a:r>
            <a:r>
              <a:rPr lang="en-US" sz="2400" dirty="0">
                <a:latin typeface="Calibri Light"/>
                <a:ea typeface="+mn-lt"/>
                <a:cs typeface="+mn-lt"/>
              </a:rPr>
              <a:t>seen by an </a:t>
            </a:r>
            <a:r>
              <a:rPr lang="en-US" sz="2400" dirty="0" err="1">
                <a:latin typeface="Calibri Light"/>
                <a:ea typeface="+mn-lt"/>
                <a:cs typeface="+mn-lt"/>
              </a:rPr>
              <a:t>interprofessional</a:t>
            </a:r>
            <a:r>
              <a:rPr lang="en-US" sz="2400" dirty="0">
                <a:latin typeface="Calibri Light"/>
                <a:ea typeface="+mn-lt"/>
                <a:cs typeface="+mn-lt"/>
              </a:rPr>
              <a:t> addiction medicine consult service (IMPACT) at a single academic medical center </a:t>
            </a:r>
          </a:p>
          <a:p>
            <a:pPr marL="457200" indent="-457200"/>
            <a:r>
              <a:rPr lang="en-US" sz="2400" dirty="0">
                <a:latin typeface="Calibri Light"/>
                <a:ea typeface="+mn-lt"/>
                <a:cs typeface="+mn-lt"/>
              </a:rPr>
              <a:t>Patients admitted to general hospital, started buprenorphine via a rapid low-dose initiation between November 2021 and May 2022. </a:t>
            </a:r>
            <a:endParaRPr lang="en-US" sz="2400" dirty="0">
              <a:latin typeface="Calibri Light"/>
              <a:cs typeface="Calibri"/>
            </a:endParaRPr>
          </a:p>
          <a:p>
            <a:pPr marL="457200" indent="-457200"/>
            <a:r>
              <a:rPr lang="en-US" sz="2400" dirty="0">
                <a:latin typeface="Calibri Light"/>
                <a:ea typeface="+mn-lt"/>
                <a:cs typeface="+mn-lt"/>
              </a:rPr>
              <a:t>Prospectively tracked patients using an electronic registry and abstracted outcomes from</a:t>
            </a:r>
            <a:r>
              <a:rPr lang="en-US" sz="2400" baseline="0" dirty="0">
                <a:latin typeface="Calibri Light"/>
                <a:ea typeface="+mn-lt"/>
                <a:cs typeface="+mn-lt"/>
              </a:rPr>
              <a:t> the</a:t>
            </a:r>
            <a:r>
              <a:rPr lang="en-US" sz="2400" dirty="0">
                <a:latin typeface="Calibri Light"/>
                <a:ea typeface="+mn-lt"/>
                <a:cs typeface="+mn-lt"/>
              </a:rPr>
              <a:t> electronic health record.</a:t>
            </a:r>
          </a:p>
          <a:p>
            <a:pPr marL="457200" indent="-457200"/>
            <a:r>
              <a:rPr lang="en-US" sz="2400" dirty="0">
                <a:latin typeface="Calibri Light"/>
                <a:cs typeface="Calibri Light"/>
              </a:rPr>
              <a:t>____________________</a:t>
            </a:r>
          </a:p>
          <a:p>
            <a:pPr marL="457200" indent="-457200"/>
            <a:endParaRPr lang="en-US" sz="2400" dirty="0">
              <a:latin typeface="Calibri Light"/>
              <a:cs typeface="Calibri Light"/>
            </a:endParaRPr>
          </a:p>
          <a:p>
            <a:pPr marL="457200" indent="-457200"/>
            <a:r>
              <a:rPr lang="en-US" sz="2400" dirty="0">
                <a:latin typeface="Calibri Light"/>
                <a:cs typeface="Calibri Light"/>
              </a:rPr>
              <a:t>Reasons for pursuing a more rapid initiation:</a:t>
            </a:r>
          </a:p>
          <a:p>
            <a:pPr marL="857250" lvl="1" indent="-457200">
              <a:buFont typeface="Wingdings" panose="020B0604020202020204" pitchFamily="34" charset="0"/>
              <a:buChar char="Ø"/>
            </a:pPr>
            <a:r>
              <a:rPr lang="en-US" dirty="0">
                <a:latin typeface="Calibri Light"/>
                <a:cs typeface="Calibri Light"/>
              </a:rPr>
              <a:t>anticipated hospital discharge in &lt;7 days </a:t>
            </a:r>
            <a:endParaRPr lang="en-US" dirty="0">
              <a:latin typeface="Calibri Light"/>
              <a:ea typeface="Calibri Light"/>
              <a:cs typeface="Calibri Light"/>
            </a:endParaRPr>
          </a:p>
          <a:p>
            <a:pPr marL="742950" lvl="1" indent="-342900">
              <a:buFont typeface="Wingdings" panose="020B0604020202020204" pitchFamily="34" charset="0"/>
              <a:buChar char="Ø"/>
            </a:pPr>
            <a:r>
              <a:rPr lang="en-US" dirty="0">
                <a:latin typeface="Calibri Light"/>
                <a:cs typeface="Calibri Light"/>
              </a:rPr>
              <a:t>patient preference</a:t>
            </a:r>
            <a:endParaRPr lang="en-US" dirty="0">
              <a:latin typeface="Calibri Light"/>
              <a:ea typeface="Calibri Light"/>
              <a:cs typeface="Calibri Light"/>
            </a:endParaRPr>
          </a:p>
          <a:p>
            <a:pPr>
              <a:defRPr>
                <a:solidFill>
                  <a:srgbClr val="FFFFFF"/>
                </a:solidFill>
                <a:latin typeface="Noto"/>
                <a:ea typeface="Noto"/>
                <a:cs typeface="Noto"/>
                <a:sym typeface="Noto"/>
              </a:defRPr>
            </a:pPr>
            <a:endParaRPr lang="en-US" dirty="0"/>
          </a:p>
        </p:txBody>
      </p:sp>
    </p:spTree>
    <p:extLst>
      <p:ext uri="{BB962C8B-B14F-4D97-AF65-F5344CB8AC3E}">
        <p14:creationId xmlns:p14="http://schemas.microsoft.com/office/powerpoint/2010/main" val="356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84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induction protocol starts on day 1 with placing a buprenorphine 20 mcg patch </a:t>
            </a:r>
          </a:p>
          <a:p>
            <a:r>
              <a:rPr lang="en-US" baseline="0" dirty="0"/>
              <a:t>On day 2 followed by </a:t>
            </a:r>
            <a:r>
              <a:rPr lang="en-US" baseline="0" dirty="0" err="1"/>
              <a:t>bupe</a:t>
            </a:r>
            <a:r>
              <a:rPr lang="en-US" baseline="0" dirty="0"/>
              <a:t> 1 mg TID</a:t>
            </a:r>
          </a:p>
          <a:p>
            <a:r>
              <a:rPr lang="en-US" baseline="0" dirty="0"/>
              <a:t>On day 3, 1 mg q3hr up to 6 mg</a:t>
            </a:r>
          </a:p>
          <a:p>
            <a:r>
              <a:rPr lang="en-US" baseline="0" dirty="0"/>
              <a:t>And on day 4, 1 mg scheduled at 6AM, followed by 8 mg and 9AM with additional doses if needed</a:t>
            </a:r>
            <a:endParaRPr lang="en-US" sz="1200" dirty="0">
              <a:effectLst/>
              <a:latin typeface="+mj-lt"/>
              <a:ea typeface="+mj-ea"/>
              <a:cs typeface="+mj-cs"/>
              <a:sym typeface="Lato Regular"/>
            </a:endParaRPr>
          </a:p>
          <a:p>
            <a:endParaRPr lang="en-US" baseline="0" dirty="0"/>
          </a:p>
          <a:p>
            <a:r>
              <a:rPr lang="en-US" baseline="0" dirty="0"/>
              <a:t>Day 1-3 we started/</a:t>
            </a:r>
            <a:r>
              <a:rPr lang="en-US" baseline="0" dirty="0" err="1"/>
              <a:t>contined</a:t>
            </a:r>
            <a:r>
              <a:rPr lang="en-US" baseline="0" dirty="0"/>
              <a:t> high dose full agonist opioids for acute pain and or withdrawal. And once patient is at treatment dose of </a:t>
            </a:r>
            <a:r>
              <a:rPr lang="en-US" baseline="0" dirty="0" err="1"/>
              <a:t>bupe</a:t>
            </a:r>
            <a:r>
              <a:rPr lang="en-US" baseline="0" dirty="0"/>
              <a:t>, full agonists for withdrawal indication are discontinued</a:t>
            </a:r>
          </a:p>
          <a:p>
            <a:endParaRPr lang="en-US" sz="1200" dirty="0">
              <a:solidFill>
                <a:srgbClr val="FF0000"/>
              </a:solidFill>
              <a:latin typeface="Calibri Light"/>
              <a:ea typeface="Calibri Light"/>
              <a:cs typeface="Calibri Light"/>
            </a:endParaRPr>
          </a:p>
          <a:p>
            <a:endParaRPr lang="en-US" dirty="0"/>
          </a:p>
        </p:txBody>
      </p:sp>
    </p:spTree>
    <p:extLst>
      <p:ext uri="{BB962C8B-B14F-4D97-AF65-F5344CB8AC3E}">
        <p14:creationId xmlns:p14="http://schemas.microsoft.com/office/powerpoint/2010/main" val="244849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lnSpc>
                <a:spcPct val="90000"/>
              </a:lnSpc>
              <a:spcBef>
                <a:spcPts val="1000"/>
              </a:spcBef>
              <a:buFont typeface="Arial"/>
              <a:buChar char="•"/>
              <a:defRPr>
                <a:solidFill>
                  <a:srgbClr val="FFFFFF"/>
                </a:solidFill>
                <a:latin typeface="Noto"/>
                <a:ea typeface="Noto"/>
                <a:cs typeface="Noto"/>
                <a:sym typeface="Noto"/>
              </a:defRPr>
            </a:pPr>
            <a:r>
              <a:rPr lang="en-US" dirty="0"/>
              <a:t>24 patients </a:t>
            </a:r>
          </a:p>
          <a:p>
            <a:pPr marL="457200" indent="-457200" algn="l">
              <a:lnSpc>
                <a:spcPct val="90000"/>
              </a:lnSpc>
              <a:spcBef>
                <a:spcPts val="1000"/>
              </a:spcBef>
              <a:buFont typeface="Arial"/>
              <a:buChar char="•"/>
              <a:defRPr>
                <a:solidFill>
                  <a:srgbClr val="FFFFFF"/>
                </a:solidFill>
                <a:latin typeface="Noto"/>
                <a:ea typeface="Noto"/>
                <a:cs typeface="Noto"/>
                <a:sym typeface="Noto"/>
              </a:defRPr>
            </a:pPr>
            <a:r>
              <a:rPr lang="en-US" dirty="0"/>
              <a:t> Majority were white males and admitted with trauma or infection.</a:t>
            </a:r>
          </a:p>
          <a:p>
            <a:pPr marL="457200" indent="-457200" algn="l">
              <a:lnSpc>
                <a:spcPct val="90000"/>
              </a:lnSpc>
              <a:spcBef>
                <a:spcPts val="1000"/>
              </a:spcBef>
              <a:buFont typeface="Arial"/>
              <a:buChar char="•"/>
              <a:defRPr>
                <a:solidFill>
                  <a:srgbClr val="FFFFFF"/>
                </a:solidFill>
                <a:latin typeface="Noto"/>
                <a:ea typeface="Noto"/>
                <a:cs typeface="Noto"/>
                <a:sym typeface="Noto"/>
              </a:defRPr>
            </a:pPr>
            <a:r>
              <a:rPr lang="en-US" dirty="0"/>
              <a:t> All patients were receiving full-agonist opioids at the start of initiation, and were continued during induction</a:t>
            </a:r>
          </a:p>
          <a:p>
            <a:pPr marL="914400" lvl="1" indent="-171450" algn="l">
              <a:lnSpc>
                <a:spcPct val="90000"/>
              </a:lnSpc>
              <a:spcBef>
                <a:spcPts val="500"/>
              </a:spcBef>
              <a:buFont typeface="Arial"/>
              <a:buChar char="•"/>
              <a:defRPr>
                <a:solidFill>
                  <a:srgbClr val="FFFFFF"/>
                </a:solidFill>
                <a:latin typeface="Noto"/>
                <a:ea typeface="Noto"/>
                <a:cs typeface="Noto"/>
                <a:sym typeface="Noto"/>
              </a:defRPr>
            </a:pPr>
            <a:r>
              <a:rPr lang="en-US" dirty="0"/>
              <a:t> wide range average daily MME = 171 (range 19-428) </a:t>
            </a:r>
            <a:br>
              <a:rPr lang="en-US" dirty="0"/>
            </a:br>
            <a:endParaRPr lang="en-US" dirty="0"/>
          </a:p>
          <a:p>
            <a:pPr marL="914400" lvl="1" indent="-171450" algn="l">
              <a:lnSpc>
                <a:spcPct val="90000"/>
              </a:lnSpc>
              <a:spcBef>
                <a:spcPts val="500"/>
              </a:spcBef>
              <a:buFont typeface="Arial"/>
              <a:buChar char="•"/>
              <a:defRPr>
                <a:solidFill>
                  <a:srgbClr val="FFFFFF"/>
                </a:solidFill>
                <a:latin typeface="Noto"/>
                <a:ea typeface="Noto"/>
                <a:cs typeface="Noto"/>
                <a:sym typeface="Noto"/>
              </a:defRPr>
            </a:pPr>
            <a:r>
              <a:rPr lang="en-US" dirty="0"/>
              <a:t>Over half of patients reported illicit fentanyl use,</a:t>
            </a:r>
            <a:r>
              <a:rPr lang="en-US" baseline="0" dirty="0"/>
              <a:t> with 5 patients using fentanyl within 48 hours of induction</a:t>
            </a:r>
            <a:endParaRPr lang="en-US" dirty="0"/>
          </a:p>
          <a:p>
            <a:endParaRPr lang="en-US" dirty="0"/>
          </a:p>
        </p:txBody>
      </p:sp>
    </p:spTree>
    <p:extLst>
      <p:ext uri="{BB962C8B-B14F-4D97-AF65-F5344CB8AC3E}">
        <p14:creationId xmlns:p14="http://schemas.microsoft.com/office/powerpoint/2010/main" val="222343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lnSpc>
                <a:spcPct val="90000"/>
              </a:lnSpc>
              <a:spcBef>
                <a:spcPts val="1000"/>
              </a:spcBef>
              <a:buFont typeface="Arial,Sans-Serif"/>
              <a:buChar char="•"/>
              <a:defRPr>
                <a:solidFill>
                  <a:srgbClr val="FFFFFF"/>
                </a:solidFill>
                <a:latin typeface="Noto"/>
                <a:ea typeface="Noto"/>
                <a:cs typeface="Noto"/>
                <a:sym typeface="Noto"/>
              </a:defRPr>
            </a:pPr>
            <a:r>
              <a:rPr lang="en-US" dirty="0"/>
              <a:t>Nineteen patients (79%) completed induction prior to discharge</a:t>
            </a:r>
          </a:p>
          <a:p>
            <a:pPr marL="457200" indent="-457200" algn="l">
              <a:lnSpc>
                <a:spcPct val="90000"/>
              </a:lnSpc>
              <a:spcBef>
                <a:spcPts val="1000"/>
              </a:spcBef>
              <a:buFont typeface="Arial,Sans-Serif"/>
              <a:buChar char="•"/>
              <a:defRPr>
                <a:solidFill>
                  <a:srgbClr val="FFFFFF"/>
                </a:solidFill>
                <a:latin typeface="Noto"/>
                <a:ea typeface="Noto"/>
                <a:cs typeface="Noto"/>
                <a:sym typeface="Noto"/>
              </a:defRPr>
            </a:pPr>
            <a:r>
              <a:rPr lang="en-US" dirty="0"/>
              <a:t>Average completion time 72 hours.</a:t>
            </a:r>
          </a:p>
          <a:p>
            <a:pPr marL="457200" marR="0" indent="-457200" algn="l" defTabSz="457200" eaLnBrk="1" fontAlgn="auto" latinLnBrk="0" hangingPunct="1">
              <a:lnSpc>
                <a:spcPct val="90000"/>
              </a:lnSpc>
              <a:spcBef>
                <a:spcPts val="1000"/>
              </a:spcBef>
              <a:spcAft>
                <a:spcPts val="0"/>
              </a:spcAft>
              <a:buClrTx/>
              <a:buSzTx/>
              <a:buFont typeface="Arial,Sans-Serif"/>
              <a:buChar char="•"/>
              <a:tabLst/>
              <a:defRPr>
                <a:solidFill>
                  <a:srgbClr val="FFFFFF"/>
                </a:solidFill>
                <a:latin typeface="Noto"/>
                <a:ea typeface="Noto"/>
                <a:cs typeface="Noto"/>
                <a:sym typeface="Noto"/>
              </a:defRPr>
            </a:pPr>
            <a:r>
              <a:rPr lang="en-US" dirty="0"/>
              <a:t>There were no reports of precipitated withdrawal.</a:t>
            </a:r>
          </a:p>
          <a:p>
            <a:pPr marL="0" marR="0" indent="0" algn="l" defTabSz="457200" eaLnBrk="1" fontAlgn="auto" latinLnBrk="0" hangingPunct="1">
              <a:lnSpc>
                <a:spcPct val="90000"/>
              </a:lnSpc>
              <a:spcBef>
                <a:spcPts val="1000"/>
              </a:spcBef>
              <a:spcAft>
                <a:spcPts val="0"/>
              </a:spcAft>
              <a:buClrTx/>
              <a:buSzTx/>
              <a:buFont typeface="Arial,Sans-Serif"/>
              <a:buNone/>
              <a:tabLst/>
              <a:defRPr>
                <a:solidFill>
                  <a:srgbClr val="FFFFFF"/>
                </a:solidFill>
                <a:latin typeface="Noto"/>
                <a:ea typeface="Noto"/>
                <a:cs typeface="Noto"/>
                <a:sym typeface="Noto"/>
              </a:defRPr>
            </a:pPr>
            <a:endParaRPr lang="en-US" dirty="0"/>
          </a:p>
          <a:p>
            <a:pPr marL="457200" marR="0" indent="-457200" algn="l" defTabSz="457200" eaLnBrk="1" fontAlgn="auto" latinLnBrk="0" hangingPunct="1">
              <a:lnSpc>
                <a:spcPct val="90000"/>
              </a:lnSpc>
              <a:spcBef>
                <a:spcPts val="1000"/>
              </a:spcBef>
              <a:spcAft>
                <a:spcPts val="0"/>
              </a:spcAft>
              <a:buClrTx/>
              <a:buSzTx/>
              <a:buFont typeface="Arial,Sans-Serif"/>
              <a:buChar char="•"/>
              <a:tabLst/>
              <a:defRPr>
                <a:solidFill>
                  <a:srgbClr val="FFFFFF"/>
                </a:solidFill>
                <a:latin typeface="Noto"/>
                <a:ea typeface="Noto"/>
                <a:cs typeface="Noto"/>
                <a:sym typeface="Noto"/>
              </a:defRPr>
            </a:pPr>
            <a:r>
              <a:rPr lang="en-US" dirty="0"/>
              <a:t>5 patients</a:t>
            </a:r>
            <a:r>
              <a:rPr lang="en-US" baseline="0" dirty="0"/>
              <a:t> did not complete initiation via rapid low dose induction</a:t>
            </a:r>
          </a:p>
          <a:p>
            <a:pPr marL="457200" marR="0" lvl="2" indent="-457200" algn="l" defTabSz="457200" eaLnBrk="1" fontAlgn="auto" latinLnBrk="0" hangingPunct="1">
              <a:lnSpc>
                <a:spcPct val="90000"/>
              </a:lnSpc>
              <a:spcBef>
                <a:spcPts val="1000"/>
              </a:spcBef>
              <a:spcAft>
                <a:spcPts val="0"/>
              </a:spcAft>
              <a:buClrTx/>
              <a:buSzTx/>
              <a:buFont typeface="Arial,Sans-Serif"/>
              <a:buChar char="•"/>
              <a:tabLst/>
              <a:defRPr>
                <a:solidFill>
                  <a:srgbClr val="FFFFFF"/>
                </a:solidFill>
                <a:latin typeface="Noto"/>
                <a:ea typeface="Noto"/>
                <a:cs typeface="Noto"/>
                <a:sym typeface="Noto"/>
              </a:defRPr>
            </a:pPr>
            <a:r>
              <a:rPr lang="en-US" dirty="0"/>
              <a:t>2 of 5 transitioned to methadone </a:t>
            </a:r>
          </a:p>
          <a:p>
            <a:pPr marL="457200" marR="0" lvl="2" indent="-457200" algn="l" defTabSz="457200" eaLnBrk="1" fontAlgn="auto" latinLnBrk="0" hangingPunct="1">
              <a:lnSpc>
                <a:spcPct val="90000"/>
              </a:lnSpc>
              <a:spcBef>
                <a:spcPts val="1000"/>
              </a:spcBef>
              <a:spcAft>
                <a:spcPts val="0"/>
              </a:spcAft>
              <a:buClrTx/>
              <a:buSzTx/>
              <a:buFont typeface="Arial,Sans-Serif"/>
              <a:buChar char="•"/>
              <a:tabLst/>
              <a:defRPr>
                <a:solidFill>
                  <a:srgbClr val="FFFFFF"/>
                </a:solidFill>
                <a:latin typeface="Noto"/>
                <a:ea typeface="Noto"/>
                <a:cs typeface="Noto"/>
                <a:sym typeface="Noto"/>
              </a:defRPr>
            </a:pPr>
            <a:r>
              <a:rPr lang="en-US" dirty="0"/>
              <a:t>2</a:t>
            </a:r>
            <a:r>
              <a:rPr lang="en-US" baseline="0" dirty="0"/>
              <a:t> of 5 discharged prior to completion</a:t>
            </a:r>
          </a:p>
          <a:p>
            <a:pPr marL="457200" marR="0" lvl="2" indent="-457200" algn="l" defTabSz="457200" eaLnBrk="1" fontAlgn="auto" latinLnBrk="0" hangingPunct="1">
              <a:lnSpc>
                <a:spcPct val="90000"/>
              </a:lnSpc>
              <a:spcBef>
                <a:spcPts val="1000"/>
              </a:spcBef>
              <a:spcAft>
                <a:spcPts val="0"/>
              </a:spcAft>
              <a:buClrTx/>
              <a:buSzTx/>
              <a:buFont typeface="Arial,Sans-Serif"/>
              <a:buChar char="•"/>
              <a:tabLst/>
              <a:defRPr>
                <a:solidFill>
                  <a:srgbClr val="FFFFFF"/>
                </a:solidFill>
                <a:latin typeface="Noto"/>
                <a:ea typeface="Noto"/>
                <a:cs typeface="Noto"/>
                <a:sym typeface="Noto"/>
              </a:defRPr>
            </a:pPr>
            <a:r>
              <a:rPr lang="en-US" baseline="0" dirty="0"/>
              <a:t>1 of 5 </a:t>
            </a:r>
            <a:r>
              <a:rPr lang="en-US" dirty="0"/>
              <a:t>transitioned to traditional initiation</a:t>
            </a:r>
          </a:p>
          <a:p>
            <a:pPr marL="0" marR="0" indent="0" algn="l" defTabSz="457200" eaLnBrk="1" fontAlgn="auto" latinLnBrk="0" hangingPunct="1">
              <a:lnSpc>
                <a:spcPct val="90000"/>
              </a:lnSpc>
              <a:spcBef>
                <a:spcPts val="1000"/>
              </a:spcBef>
              <a:spcAft>
                <a:spcPts val="0"/>
              </a:spcAft>
              <a:buClrTx/>
              <a:buSzTx/>
              <a:buFont typeface="Arial,Sans-Serif"/>
              <a:buNone/>
              <a:tabLst/>
              <a:defRPr>
                <a:solidFill>
                  <a:srgbClr val="FFFFFF"/>
                </a:solidFill>
                <a:latin typeface="Noto"/>
                <a:ea typeface="Noto"/>
                <a:cs typeface="Noto"/>
                <a:sym typeface="Noto"/>
              </a:defRPr>
            </a:pPr>
            <a:r>
              <a:rPr lang="en-US" dirty="0"/>
              <a:t>_______________________</a:t>
            </a:r>
          </a:p>
          <a:p>
            <a:pPr marL="0" lvl="2" indent="0" algn="l">
              <a:lnSpc>
                <a:spcPct val="90000"/>
              </a:lnSpc>
              <a:spcBef>
                <a:spcPts val="500"/>
              </a:spcBef>
              <a:buFont typeface="Arial"/>
              <a:buNone/>
              <a:defRPr>
                <a:solidFill>
                  <a:srgbClr val="FFFFFF"/>
                </a:solidFill>
                <a:latin typeface="Noto"/>
                <a:ea typeface="Noto"/>
                <a:cs typeface="Noto"/>
                <a:sym typeface="Noto"/>
              </a:defRPr>
            </a:pPr>
            <a:endParaRPr lang="en-US" dirty="0"/>
          </a:p>
          <a:p>
            <a:pPr marL="0" marR="0" lvl="2" indent="0" algn="l" defTabSz="457200" eaLnBrk="1" fontAlgn="auto" latinLnBrk="0" hangingPunct="1">
              <a:lnSpc>
                <a:spcPct val="90000"/>
              </a:lnSpc>
              <a:spcBef>
                <a:spcPts val="500"/>
              </a:spcBef>
              <a:spcAft>
                <a:spcPts val="0"/>
              </a:spcAft>
              <a:buClrTx/>
              <a:buSzTx/>
              <a:buFont typeface="Arial"/>
              <a:buNone/>
              <a:tabLst/>
              <a:defRPr>
                <a:solidFill>
                  <a:srgbClr val="FFFFFF"/>
                </a:solidFill>
                <a:latin typeface="Noto"/>
                <a:ea typeface="Noto"/>
                <a:cs typeface="Noto"/>
                <a:sym typeface="Noto"/>
              </a:defRPr>
            </a:pPr>
            <a:r>
              <a:rPr lang="en-US" sz="1200" dirty="0">
                <a:effectLst/>
                <a:latin typeface="+mj-lt"/>
                <a:ea typeface="+mj-ea"/>
                <a:cs typeface="+mj-cs"/>
                <a:sym typeface="Noto"/>
              </a:rPr>
              <a:t>Among the five patients who reported fentanyl use within 48-hours preceding buprenorphine initiation, three successfully completed buprenorphine initiation and two elected to transition to methadone. </a:t>
            </a:r>
          </a:p>
          <a:p>
            <a:pPr marL="0" marR="0" lvl="2" indent="0" algn="l" defTabSz="457200" eaLnBrk="1" fontAlgn="auto" latinLnBrk="0" hangingPunct="1">
              <a:lnSpc>
                <a:spcPct val="90000"/>
              </a:lnSpc>
              <a:spcBef>
                <a:spcPts val="500"/>
              </a:spcBef>
              <a:spcAft>
                <a:spcPts val="0"/>
              </a:spcAft>
              <a:buClrTx/>
              <a:buSzTx/>
              <a:buFont typeface="Arial"/>
              <a:buNone/>
              <a:tabLst/>
              <a:defRPr>
                <a:solidFill>
                  <a:srgbClr val="FFFFFF"/>
                </a:solidFill>
                <a:latin typeface="Noto"/>
                <a:ea typeface="Noto"/>
                <a:cs typeface="Noto"/>
                <a:sym typeface="Noto"/>
              </a:defRPr>
            </a:pPr>
            <a:endParaRPr lang="en-US" sz="1200" dirty="0">
              <a:effectLst/>
              <a:latin typeface="+mj-lt"/>
              <a:ea typeface="+mj-ea"/>
              <a:cs typeface="+mj-cs"/>
              <a:sym typeface="Noto"/>
            </a:endParaRPr>
          </a:p>
          <a:p>
            <a:pPr marL="0" marR="0" lvl="2" indent="0" algn="l" defTabSz="457200" eaLnBrk="1" fontAlgn="auto" latinLnBrk="0" hangingPunct="1">
              <a:lnSpc>
                <a:spcPct val="90000"/>
              </a:lnSpc>
              <a:spcBef>
                <a:spcPts val="500"/>
              </a:spcBef>
              <a:spcAft>
                <a:spcPts val="0"/>
              </a:spcAft>
              <a:buClrTx/>
              <a:buSzTx/>
              <a:buFont typeface="Arial"/>
              <a:buNone/>
              <a:tabLst/>
              <a:defRPr>
                <a:solidFill>
                  <a:srgbClr val="FFFFFF"/>
                </a:solidFill>
                <a:latin typeface="Noto"/>
                <a:ea typeface="Noto"/>
                <a:cs typeface="Noto"/>
                <a:sym typeface="Noto"/>
              </a:defRPr>
            </a:pPr>
            <a:r>
              <a:rPr lang="en-US" sz="1200" dirty="0">
                <a:effectLst/>
                <a:latin typeface="+mj-lt"/>
                <a:ea typeface="+mj-ea"/>
                <a:cs typeface="+mj-cs"/>
                <a:sym typeface="Noto"/>
              </a:rPr>
              <a:t>_________________________________</a:t>
            </a:r>
          </a:p>
          <a:p>
            <a:pPr marL="0" marR="0" lvl="2" indent="0" algn="l" defTabSz="457200" eaLnBrk="1" fontAlgn="auto" latinLnBrk="0" hangingPunct="1">
              <a:lnSpc>
                <a:spcPct val="90000"/>
              </a:lnSpc>
              <a:spcBef>
                <a:spcPts val="500"/>
              </a:spcBef>
              <a:spcAft>
                <a:spcPts val="0"/>
              </a:spcAft>
              <a:buClrTx/>
              <a:buSzTx/>
              <a:buFont typeface="Arial"/>
              <a:buNone/>
              <a:tabLst/>
              <a:defRPr>
                <a:solidFill>
                  <a:srgbClr val="FFFFFF"/>
                </a:solidFill>
                <a:latin typeface="Noto"/>
                <a:ea typeface="Noto"/>
                <a:cs typeface="Noto"/>
                <a:sym typeface="Noto"/>
              </a:defRPr>
            </a:pPr>
            <a:endParaRPr lang="en-US" sz="1200" dirty="0">
              <a:effectLst/>
              <a:latin typeface="+mj-lt"/>
              <a:ea typeface="+mj-ea"/>
              <a:cs typeface="+mj-cs"/>
              <a:sym typeface="Noto"/>
            </a:endParaRPr>
          </a:p>
          <a:p>
            <a:pPr marL="0" marR="0" lvl="2" indent="0" algn="l" defTabSz="457200" eaLnBrk="1" fontAlgn="auto" latinLnBrk="0" hangingPunct="1">
              <a:lnSpc>
                <a:spcPct val="90000"/>
              </a:lnSpc>
              <a:spcBef>
                <a:spcPts val="500"/>
              </a:spcBef>
              <a:spcAft>
                <a:spcPts val="0"/>
              </a:spcAft>
              <a:buClrTx/>
              <a:buSzTx/>
              <a:buFont typeface="Arial"/>
              <a:buNone/>
              <a:tabLst/>
              <a:defRPr>
                <a:solidFill>
                  <a:srgbClr val="FFFFFF"/>
                </a:solidFill>
                <a:latin typeface="Noto"/>
                <a:ea typeface="Noto"/>
                <a:cs typeface="Noto"/>
                <a:sym typeface="Noto"/>
              </a:defRPr>
            </a:pPr>
            <a:r>
              <a:rPr lang="en-US" sz="1200" dirty="0">
                <a:effectLst/>
                <a:latin typeface="+mj-lt"/>
                <a:ea typeface="+mj-ea"/>
                <a:cs typeface="+mj-cs"/>
                <a:sym typeface="Noto"/>
              </a:rPr>
              <a:t>One patient who switched to methadone reported persistent opioid withdrawal symptoms after starting the buprenorphine transdermal patch, despite simultaneous treatment with full-agonist opioids with an average MME of over 300mg daily. The second patient endorsed using fentanyl during hospitalization and left as a patient-directed discharge, returning one day later requesting to start methadone. For both patients, chart review supports that their decision to switch to methadone was due to persistent opioid withdrawal and cravings despite full-agonist opioids, fears that buprenorphine would not treat acute pain, and prior negative experiences with buprenorphine initiation. Of the three additional patients who did not complete initiation via the protocol, two discharged from the hospital before completion and one changed to a traditional buprenorphine initiation to allow for a rapid transition to extended-release buprenorphine prior to discharge to a correctional setting.</a:t>
            </a:r>
          </a:p>
          <a:p>
            <a:pPr marL="0" lvl="2" indent="0" algn="l">
              <a:lnSpc>
                <a:spcPct val="90000"/>
              </a:lnSpc>
              <a:spcBef>
                <a:spcPts val="500"/>
              </a:spcBef>
              <a:buFont typeface="Arial"/>
              <a:buNone/>
              <a:defRPr>
                <a:solidFill>
                  <a:srgbClr val="FFFFFF"/>
                </a:solidFill>
                <a:latin typeface="Noto"/>
                <a:ea typeface="Noto"/>
                <a:cs typeface="Noto"/>
                <a:sym typeface="Noto"/>
              </a:defRPr>
            </a:pPr>
            <a:endParaRPr lang="en-US" dirty="0"/>
          </a:p>
        </p:txBody>
      </p:sp>
    </p:spTree>
    <p:extLst>
      <p:ext uri="{BB962C8B-B14F-4D97-AF65-F5344CB8AC3E}">
        <p14:creationId xmlns:p14="http://schemas.microsoft.com/office/powerpoint/2010/main" val="366029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130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6612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6721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62020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lumn Bulleted Lists">
    <p:spTree>
      <p:nvGrpSpPr>
        <p:cNvPr id="1" name=""/>
        <p:cNvGrpSpPr/>
        <p:nvPr/>
      </p:nvGrpSpPr>
      <p:grpSpPr>
        <a:xfrm>
          <a:off x="0" y="0"/>
          <a:ext cx="0" cy="0"/>
          <a:chOff x="0" y="0"/>
          <a:chExt cx="0" cy="0"/>
        </a:xfrm>
      </p:grpSpPr>
      <p:pic>
        <p:nvPicPr>
          <p:cNvPr id="32" name="Picture 3" descr="Picture 3"/>
          <p:cNvPicPr>
            <a:picLocks noChangeAspect="1"/>
          </p:cNvPicPr>
          <p:nvPr/>
        </p:nvPicPr>
        <p:blipFill>
          <a:blip r:embed="rId2"/>
          <a:stretch>
            <a:fillRect/>
          </a:stretch>
        </p:blipFill>
        <p:spPr>
          <a:xfrm>
            <a:off x="8466700" y="5879300"/>
            <a:ext cx="430863" cy="739094"/>
          </a:xfrm>
          <a:prstGeom prst="rect">
            <a:avLst/>
          </a:prstGeom>
          <a:ln w="12700">
            <a:miter lim="400000"/>
          </a:ln>
        </p:spPr>
      </p:pic>
      <p:sp>
        <p:nvSpPr>
          <p:cNvPr id="33" name="Title Text"/>
          <p:cNvSpPr txBox="1">
            <a:spLocks noGrp="1"/>
          </p:cNvSpPr>
          <p:nvPr>
            <p:ph type="title"/>
          </p:nvPr>
        </p:nvSpPr>
        <p:spPr>
          <a:xfrm>
            <a:off x="575253" y="683763"/>
            <a:ext cx="7957750" cy="828211"/>
          </a:xfrm>
          <a:prstGeom prst="rect">
            <a:avLst/>
          </a:prstGeom>
        </p:spPr>
        <p:txBody>
          <a:bodyPr/>
          <a:lstStyle>
            <a:lvl1pPr>
              <a:defRPr sz="4000"/>
            </a:lvl1pPr>
          </a:lstStyle>
          <a:p>
            <a:r>
              <a:t>Title Text</a:t>
            </a:r>
          </a:p>
        </p:txBody>
      </p:sp>
      <p:sp>
        <p:nvSpPr>
          <p:cNvPr id="34" name="Body Level One…"/>
          <p:cNvSpPr txBox="1">
            <a:spLocks noGrp="1"/>
          </p:cNvSpPr>
          <p:nvPr>
            <p:ph type="body" sz="half" idx="1"/>
          </p:nvPr>
        </p:nvSpPr>
        <p:spPr>
          <a:xfrm>
            <a:off x="575253" y="1634014"/>
            <a:ext cx="3920548" cy="3890908"/>
          </a:xfrm>
          <a:prstGeom prst="rect">
            <a:avLst/>
          </a:prstGeom>
        </p:spPr>
        <p:txBody>
          <a:bodyPr/>
          <a:lstStyle>
            <a:lvl1pPr>
              <a:spcBef>
                <a:spcPts val="400"/>
              </a:spcBef>
              <a:defRPr sz="2000"/>
            </a:lvl1pPr>
            <a:lvl2pPr marL="742950" indent="-285750">
              <a:spcBef>
                <a:spcPts val="400"/>
              </a:spcBef>
              <a:defRPr sz="2000"/>
            </a:lvl2pPr>
            <a:lvl3pPr marL="1143000" indent="-228600">
              <a:spcBef>
                <a:spcPts val="400"/>
              </a:spcBef>
              <a:defRPr sz="2000"/>
            </a:lvl3pPr>
            <a:lvl4pPr marL="1600200" indent="-228600">
              <a:spcBef>
                <a:spcPts val="400"/>
              </a:spcBef>
              <a:defRPr sz="2000"/>
            </a:lvl4pPr>
            <a:lvl5pPr marL="2057400" indent="-228600">
              <a:spcBef>
                <a:spcPts val="400"/>
              </a:spcBef>
              <a:defRPr sz="2000"/>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211578" y="6406476"/>
            <a:ext cx="273652" cy="269237"/>
          </a:xfrm>
          <a:prstGeom prst="rect">
            <a:avLst/>
          </a:prstGeom>
        </p:spPr>
        <p:txBody>
          <a:bodyPr/>
          <a:lstStyle>
            <a:lvl1pPr algn="l">
              <a:defRPr>
                <a:latin typeface="Noto Serif"/>
                <a:ea typeface="Noto Serif"/>
                <a:cs typeface="Noto Serif"/>
                <a:sym typeface="Noto Serif"/>
              </a:defRPr>
            </a:lvl1pPr>
          </a:lstStyle>
          <a:p>
            <a:fld id="{86CB4B4D-7CA3-9044-876B-883B54F8677D}" type="slidenum">
              <a:t>‹#›</a:t>
            </a:fld>
            <a:endParaRPr/>
          </a:p>
        </p:txBody>
      </p:sp>
    </p:spTree>
    <p:extLst>
      <p:ext uri="{BB962C8B-B14F-4D97-AF65-F5344CB8AC3E}">
        <p14:creationId xmlns:p14="http://schemas.microsoft.com/office/powerpoint/2010/main" val="263946039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BB29-CEB2-480E-B08A-4466BF60A7E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8F473AE-6DB4-4C20-B6F2-0D983EF617D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EC544F4-E827-455E-829C-2A4BAEA13A5E}"/>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5" name="Footer Placeholder 4">
            <a:extLst>
              <a:ext uri="{FF2B5EF4-FFF2-40B4-BE49-F238E27FC236}">
                <a16:creationId xmlns:a16="http://schemas.microsoft.com/office/drawing/2014/main" id="{E8368E88-B8A1-43CE-AB2A-30516C5E0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DEDCF-15EB-4E5A-BCEB-0FBC22929D81}"/>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613955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A18E-8EA3-4597-9CFC-15B8416A1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8FEFF9-4B09-48C5-AA06-2256AB2BAD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320B1-5849-472E-89FD-C613DF8665AA}"/>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5" name="Footer Placeholder 4">
            <a:extLst>
              <a:ext uri="{FF2B5EF4-FFF2-40B4-BE49-F238E27FC236}">
                <a16:creationId xmlns:a16="http://schemas.microsoft.com/office/drawing/2014/main" id="{E524F489-7E4B-4D00-A894-62307D75F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87DEE-8DDD-4856-BE9C-83A229AFC421}"/>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1379958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1886-70E0-44E0-A86B-95E1955AEB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79A113-E19A-4F35-8839-D72F90C0DF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85D0DB-8202-4FC0-A203-3DF4DF7F62CF}"/>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5" name="Footer Placeholder 4">
            <a:extLst>
              <a:ext uri="{FF2B5EF4-FFF2-40B4-BE49-F238E27FC236}">
                <a16:creationId xmlns:a16="http://schemas.microsoft.com/office/drawing/2014/main" id="{B04D6221-C4C8-4A9B-B224-4798591FD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B680C-B5DA-4635-A4C5-03CC2129A190}"/>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3917896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D8E9-E92C-4E08-95E2-12664F19E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34C66-DAEC-4315-B81A-5EE1C00E48B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0A518-B1BA-4F64-B097-939A8994F9C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E7ED2-F7CD-4CA7-8DCF-322A4672315A}"/>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6" name="Footer Placeholder 5">
            <a:extLst>
              <a:ext uri="{FF2B5EF4-FFF2-40B4-BE49-F238E27FC236}">
                <a16:creationId xmlns:a16="http://schemas.microsoft.com/office/drawing/2014/main" id="{F997B821-B84E-4311-AB96-9C3515525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8B69F-A99F-40E6-8A9D-060B19DE3FB2}"/>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1467615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044E-B3CC-42E9-A42A-24C20F336CE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7E85D3-2E32-4CAC-970F-9948949F5A4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183F80-B863-4F94-9755-2498DE0BA1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226C0F-D94F-44E0-8D92-8B951DF5FAA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402E979-94AD-4253-BD66-4A5C3CA42CC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8D7349-02C0-4F9A-A65A-F0445D6DE338}"/>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8" name="Footer Placeholder 7">
            <a:extLst>
              <a:ext uri="{FF2B5EF4-FFF2-40B4-BE49-F238E27FC236}">
                <a16:creationId xmlns:a16="http://schemas.microsoft.com/office/drawing/2014/main" id="{11C2335C-DAEB-4321-9CC1-5C30369C55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E85C5-9D31-47FE-ABF8-C9F7B976BC35}"/>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687220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7D72-5BD5-49EE-89C0-A6C06B608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D62E9A-DA8E-4CE9-915A-5E9382959374}"/>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4" name="Footer Placeholder 3">
            <a:extLst>
              <a:ext uri="{FF2B5EF4-FFF2-40B4-BE49-F238E27FC236}">
                <a16:creationId xmlns:a16="http://schemas.microsoft.com/office/drawing/2014/main" id="{6F2C57F5-7772-462A-90B0-BC5FA29C54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F54088-D728-4B18-BD67-3937D3B1CDF4}"/>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115346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6803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3E40F6-DF8C-4F21-815E-27298788C980}"/>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3" name="Footer Placeholder 2">
            <a:extLst>
              <a:ext uri="{FF2B5EF4-FFF2-40B4-BE49-F238E27FC236}">
                <a16:creationId xmlns:a16="http://schemas.microsoft.com/office/drawing/2014/main" id="{CF1A00E9-F3E2-424A-A63B-2A2F36BE91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4C8BBC-9027-435D-AAFC-D21BF0FDBA2B}"/>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324772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EDBF-F3E0-4CA6-8566-75203B6F86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297F349-948E-421C-88A0-80F3796BE5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3BE85C-F152-4F2F-B919-EEA5212806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764A495-958F-429A-93ED-C86F92E05078}"/>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6" name="Footer Placeholder 5">
            <a:extLst>
              <a:ext uri="{FF2B5EF4-FFF2-40B4-BE49-F238E27FC236}">
                <a16:creationId xmlns:a16="http://schemas.microsoft.com/office/drawing/2014/main" id="{8C15DB6C-23D1-464A-9ABD-2F71E4132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8A2C5-5415-441A-8280-2DB266927D01}"/>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3060642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1E68-A0F2-477C-9BF5-757F328A12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4336E99-C8F7-49EF-BD1D-C87EAE17D93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457FB53-6ABE-4FE8-8709-3066212ADE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EFAA1C7-610C-4C91-A0E3-9FE3B472F253}"/>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6" name="Footer Placeholder 5">
            <a:extLst>
              <a:ext uri="{FF2B5EF4-FFF2-40B4-BE49-F238E27FC236}">
                <a16:creationId xmlns:a16="http://schemas.microsoft.com/office/drawing/2014/main" id="{8C278885-A1B2-4209-874E-34029C368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2EDD8-0872-4536-ADC5-C0AAEEF0C841}"/>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3593740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9B1B-1728-4460-8768-64A6B43A8A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965A30-9175-408C-97F3-0F8597C813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33999-ED3C-4A90-B78A-9CDB530850D0}"/>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5" name="Footer Placeholder 4">
            <a:extLst>
              <a:ext uri="{FF2B5EF4-FFF2-40B4-BE49-F238E27FC236}">
                <a16:creationId xmlns:a16="http://schemas.microsoft.com/office/drawing/2014/main" id="{1EDD8288-16E1-4F18-B06D-A6D399EF1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743E0-C676-410A-A661-C95F8BA1BF11}"/>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2513425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83832A-718A-4D41-93CE-8474C04BE9A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EABC4D-67B7-4649-A158-D643ED7E8ED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87D3C-B017-45AF-A50D-26E3C1C0CCB2}"/>
              </a:ext>
            </a:extLst>
          </p:cNvPr>
          <p:cNvSpPr>
            <a:spLocks noGrp="1"/>
          </p:cNvSpPr>
          <p:nvPr>
            <p:ph type="dt" sz="half" idx="10"/>
          </p:nvPr>
        </p:nvSpPr>
        <p:spPr/>
        <p:txBody>
          <a:bodyPr/>
          <a:lstStyle/>
          <a:p>
            <a:fld id="{FC6D0CCA-438B-4F11-997B-E0BC0E953B93}" type="datetimeFigureOut">
              <a:rPr lang="en-US" smtClean="0"/>
              <a:t>11/10/2022</a:t>
            </a:fld>
            <a:endParaRPr lang="en-US"/>
          </a:p>
        </p:txBody>
      </p:sp>
      <p:sp>
        <p:nvSpPr>
          <p:cNvPr id="5" name="Footer Placeholder 4">
            <a:extLst>
              <a:ext uri="{FF2B5EF4-FFF2-40B4-BE49-F238E27FC236}">
                <a16:creationId xmlns:a16="http://schemas.microsoft.com/office/drawing/2014/main" id="{D7860289-EA09-4975-AFA5-6A2FF9E37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B5DA2-0400-49B1-9274-96C3DFD9E099}"/>
              </a:ext>
            </a:extLst>
          </p:cNvPr>
          <p:cNvSpPr>
            <a:spLocks noGrp="1"/>
          </p:cNvSpPr>
          <p:nvPr>
            <p:ph type="sldNum" sz="quarter" idx="12"/>
          </p:nvPr>
        </p:nvSpPr>
        <p:spPr/>
        <p:txBody>
          <a:bodyPr/>
          <a:lstStyle/>
          <a:p>
            <a:fld id="{C1DCE8F1-F49C-464B-92EC-0B1466F17DAD}" type="slidenum">
              <a:rPr lang="en-US" smtClean="0"/>
              <a:t>‹#›</a:t>
            </a:fld>
            <a:endParaRPr lang="en-US"/>
          </a:p>
        </p:txBody>
      </p:sp>
    </p:spTree>
    <p:extLst>
      <p:ext uri="{BB962C8B-B14F-4D97-AF65-F5344CB8AC3E}">
        <p14:creationId xmlns:p14="http://schemas.microsoft.com/office/powerpoint/2010/main" val="3154167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384234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lumn Bulleted Lists">
    <p:spTree>
      <p:nvGrpSpPr>
        <p:cNvPr id="1" name=""/>
        <p:cNvGrpSpPr/>
        <p:nvPr/>
      </p:nvGrpSpPr>
      <p:grpSpPr>
        <a:xfrm>
          <a:off x="0" y="0"/>
          <a:ext cx="0" cy="0"/>
          <a:chOff x="0" y="0"/>
          <a:chExt cx="0" cy="0"/>
        </a:xfrm>
      </p:grpSpPr>
      <p:pic>
        <p:nvPicPr>
          <p:cNvPr id="32" name="Picture 3" descr="Picture 3"/>
          <p:cNvPicPr>
            <a:picLocks noChangeAspect="1"/>
          </p:cNvPicPr>
          <p:nvPr/>
        </p:nvPicPr>
        <p:blipFill>
          <a:blip r:embed="rId2"/>
          <a:stretch>
            <a:fillRect/>
          </a:stretch>
        </p:blipFill>
        <p:spPr>
          <a:xfrm>
            <a:off x="8466701" y="5879300"/>
            <a:ext cx="430863" cy="739094"/>
          </a:xfrm>
          <a:prstGeom prst="rect">
            <a:avLst/>
          </a:prstGeom>
          <a:ln w="12700">
            <a:miter lim="400000"/>
          </a:ln>
        </p:spPr>
      </p:pic>
      <p:sp>
        <p:nvSpPr>
          <p:cNvPr id="33" name="Title Text"/>
          <p:cNvSpPr txBox="1">
            <a:spLocks noGrp="1"/>
          </p:cNvSpPr>
          <p:nvPr>
            <p:ph type="title"/>
          </p:nvPr>
        </p:nvSpPr>
        <p:spPr>
          <a:xfrm>
            <a:off x="575253" y="683765"/>
            <a:ext cx="7957750" cy="828211"/>
          </a:xfrm>
          <a:prstGeom prst="rect">
            <a:avLst/>
          </a:prstGeom>
        </p:spPr>
        <p:txBody>
          <a:bodyPr/>
          <a:lstStyle>
            <a:lvl1pPr>
              <a:defRPr sz="3000"/>
            </a:lvl1pPr>
          </a:lstStyle>
          <a:p>
            <a:r>
              <a:t>Title Text</a:t>
            </a:r>
          </a:p>
        </p:txBody>
      </p:sp>
      <p:sp>
        <p:nvSpPr>
          <p:cNvPr id="34" name="Body Level One…"/>
          <p:cNvSpPr txBox="1">
            <a:spLocks noGrp="1"/>
          </p:cNvSpPr>
          <p:nvPr>
            <p:ph type="body" sz="half" idx="1"/>
          </p:nvPr>
        </p:nvSpPr>
        <p:spPr>
          <a:xfrm>
            <a:off x="575253" y="1634014"/>
            <a:ext cx="3920548" cy="3890908"/>
          </a:xfrm>
          <a:prstGeom prst="rect">
            <a:avLst/>
          </a:prstGeom>
        </p:spPr>
        <p:txBody>
          <a:bodyPr/>
          <a:lstStyle>
            <a:lvl1pPr>
              <a:spcBef>
                <a:spcPts val="300"/>
              </a:spcBef>
              <a:defRPr sz="1500"/>
            </a:lvl1pPr>
            <a:lvl2pPr marL="557213" indent="-214313">
              <a:spcBef>
                <a:spcPts val="300"/>
              </a:spcBef>
              <a:defRPr sz="1500"/>
            </a:lvl2pPr>
            <a:lvl3pPr marL="857250" indent="-171450">
              <a:spcBef>
                <a:spcPts val="300"/>
              </a:spcBef>
              <a:defRPr sz="1500"/>
            </a:lvl3pPr>
            <a:lvl4pPr marL="1200150" indent="-171450">
              <a:spcBef>
                <a:spcPts val="300"/>
              </a:spcBef>
              <a:defRPr sz="1500"/>
            </a:lvl4pPr>
            <a:lvl5pPr marL="1543050" indent="-17145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211578" y="6406478"/>
            <a:ext cx="273652" cy="269237"/>
          </a:xfrm>
          <a:prstGeom prst="rect">
            <a:avLst/>
          </a:prstGeom>
        </p:spPr>
        <p:txBody>
          <a:bodyPr/>
          <a:lstStyle>
            <a:lvl1pPr algn="l">
              <a:defRPr>
                <a:latin typeface="Noto Serif"/>
                <a:ea typeface="Noto Serif"/>
                <a:cs typeface="Noto Serif"/>
                <a:sym typeface="Noto Serif"/>
              </a:defRPr>
            </a:lvl1pPr>
          </a:lstStyle>
          <a:p>
            <a:fld id="{86CB4B4D-7CA3-9044-876B-883B54F8677D}" type="slidenum">
              <a:t>‹#›</a:t>
            </a:fld>
            <a:endParaRPr/>
          </a:p>
        </p:txBody>
      </p:sp>
    </p:spTree>
    <p:extLst>
      <p:ext uri="{BB962C8B-B14F-4D97-AF65-F5344CB8AC3E}">
        <p14:creationId xmlns:p14="http://schemas.microsoft.com/office/powerpoint/2010/main" val="267374906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912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1738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4429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274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045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613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2930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980457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9B581-4104-42DC-B775-96D9EFE1E81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445AEA-D768-4D25-83C5-91841E8942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851A8-27D3-4AC6-B278-B767D597669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6D0CCA-438B-4F11-997B-E0BC0E953B93}" type="datetimeFigureOut">
              <a:rPr lang="en-US" smtClean="0"/>
              <a:t>11/10/2022</a:t>
            </a:fld>
            <a:endParaRPr lang="en-US"/>
          </a:p>
        </p:txBody>
      </p:sp>
      <p:sp>
        <p:nvSpPr>
          <p:cNvPr id="5" name="Footer Placeholder 4">
            <a:extLst>
              <a:ext uri="{FF2B5EF4-FFF2-40B4-BE49-F238E27FC236}">
                <a16:creationId xmlns:a16="http://schemas.microsoft.com/office/drawing/2014/main" id="{19C1DAE8-3035-41B8-8DC3-85E9106AF16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D76E61-8209-4143-BF70-D4E09EFB4A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DCE8F1-F49C-464B-92EC-0B1466F17DAD}" type="slidenum">
              <a:rPr lang="en-US" smtClean="0"/>
              <a:t>‹#›</a:t>
            </a:fld>
            <a:endParaRPr lang="en-US"/>
          </a:p>
        </p:txBody>
      </p:sp>
    </p:spTree>
    <p:extLst>
      <p:ext uri="{BB962C8B-B14F-4D97-AF65-F5344CB8AC3E}">
        <p14:creationId xmlns:p14="http://schemas.microsoft.com/office/powerpoint/2010/main" val="112387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4A_1B92673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30_584864FE.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amhsa.gov/sites/default/files/covid19-behavioral-health-disparities-black-latino-communities.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38_A5751BD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B75508F-4C0B-8731-047B-3B309749C628}"/>
              </a:ext>
            </a:extLst>
          </p:cNvPr>
          <p:cNvSpPr>
            <a:spLocks noGrp="1"/>
          </p:cNvSpPr>
          <p:nvPr>
            <p:ph type="title"/>
          </p:nvPr>
        </p:nvSpPr>
        <p:spPr>
          <a:xfrm>
            <a:off x="637199" y="1177290"/>
            <a:ext cx="8080258" cy="1439356"/>
          </a:xfrm>
        </p:spPr>
        <p:txBody>
          <a:bodyPr anchor="b">
            <a:noAutofit/>
          </a:bodyPr>
          <a:lstStyle/>
          <a:p>
            <a:r>
              <a:rPr lang="en-US" sz="3600" dirty="0">
                <a:ea typeface="+mj-lt"/>
                <a:cs typeface="+mj-lt"/>
              </a:rPr>
              <a:t>Rapid Low-Dose Buprenorphine Induction for Hospitalized Patients with Opioid Use Disorder</a:t>
            </a:r>
          </a:p>
        </p:txBody>
      </p:sp>
      <p:sp>
        <p:nvSpPr>
          <p:cNvPr id="17"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5" y="303219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8"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939273"/>
            <a:ext cx="1405093"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69B4B5D-39F7-D710-437A-99105DDB8E5A}"/>
              </a:ext>
            </a:extLst>
          </p:cNvPr>
          <p:cNvSpPr>
            <a:spLocks noGrp="1"/>
          </p:cNvSpPr>
          <p:nvPr>
            <p:ph idx="1"/>
          </p:nvPr>
        </p:nvSpPr>
        <p:spPr>
          <a:xfrm>
            <a:off x="630936" y="3360202"/>
            <a:ext cx="7882128" cy="2179265"/>
          </a:xfrm>
        </p:spPr>
        <p:txBody>
          <a:bodyPr vert="horz" lIns="68580" tIns="34290" rIns="68580" bIns="34290" rtlCol="0" anchor="t">
            <a:normAutofit/>
          </a:bodyPr>
          <a:lstStyle/>
          <a:p>
            <a:pPr marL="0" indent="0">
              <a:lnSpc>
                <a:spcPct val="100000"/>
              </a:lnSpc>
              <a:spcBef>
                <a:spcPts val="0"/>
              </a:spcBef>
              <a:buNone/>
            </a:pPr>
            <a:r>
              <a:rPr lang="en-US" sz="1650">
                <a:ea typeface="+mn-lt"/>
                <a:cs typeface="+mn-lt"/>
              </a:rPr>
              <a:t>Amelia Goff, MSN; Eleasa Sokolski, MD; Emily </a:t>
            </a:r>
            <a:r>
              <a:rPr lang="en-US" sz="1650" err="1">
                <a:ea typeface="+mn-lt"/>
                <a:cs typeface="+mn-lt"/>
              </a:rPr>
              <a:t>Skogrand</a:t>
            </a:r>
            <a:r>
              <a:rPr lang="en-US" sz="1650">
                <a:ea typeface="+mn-lt"/>
                <a:cs typeface="+mn-lt"/>
              </a:rPr>
              <a:t>, PharmD; Honora Englander, MD </a:t>
            </a:r>
          </a:p>
          <a:p>
            <a:pPr>
              <a:lnSpc>
                <a:spcPct val="100000"/>
              </a:lnSpc>
              <a:spcBef>
                <a:spcPts val="0"/>
              </a:spcBef>
              <a:buFont typeface="Arial"/>
              <a:buChar char="•"/>
            </a:pPr>
            <a:endParaRPr lang="en-US" sz="1650">
              <a:ea typeface="+mn-lt"/>
              <a:cs typeface="+mn-lt"/>
            </a:endParaRPr>
          </a:p>
          <a:p>
            <a:pPr marL="0" indent="0">
              <a:lnSpc>
                <a:spcPct val="100000"/>
              </a:lnSpc>
              <a:spcBef>
                <a:spcPts val="0"/>
              </a:spcBef>
              <a:buNone/>
            </a:pPr>
            <a:r>
              <a:rPr lang="en-US" sz="1650">
                <a:ea typeface="+mn-lt"/>
                <a:cs typeface="+mn-lt"/>
              </a:rPr>
              <a:t>November 10, 2022  Presented by: Amelia Goff MSN, NP</a:t>
            </a:r>
            <a:endParaRPr lang="en-US"/>
          </a:p>
          <a:p>
            <a:pPr marL="0" indent="0">
              <a:buNone/>
            </a:pPr>
            <a:endParaRPr lang="en-US" sz="1650">
              <a:cs typeface="Calibri"/>
            </a:endParaRPr>
          </a:p>
        </p:txBody>
      </p:sp>
    </p:spTree>
    <p:extLst>
      <p:ext uri="{BB962C8B-B14F-4D97-AF65-F5344CB8AC3E}">
        <p14:creationId xmlns:p14="http://schemas.microsoft.com/office/powerpoint/2010/main" val="1155800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Results – Patient Characteristics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48" y="1537561"/>
            <a:ext cx="7901811" cy="442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67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Results - Outcomes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45" y="1638741"/>
            <a:ext cx="7988835" cy="250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707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60E9-769A-AD46-ADC6-434BAE0CAF89}"/>
              </a:ext>
            </a:extLst>
          </p:cNvPr>
          <p:cNvSpPr>
            <a:spLocks noGrp="1"/>
          </p:cNvSpPr>
          <p:nvPr>
            <p:ph type="title"/>
          </p:nvPr>
        </p:nvSpPr>
        <p:spPr/>
        <p:txBody>
          <a:bodyPr>
            <a:normAutofit/>
          </a:bodyPr>
          <a:lstStyle/>
          <a:p>
            <a:r>
              <a:rPr lang="en-US" sz="3200" dirty="0">
                <a:cs typeface="Calibri Light"/>
              </a:rPr>
              <a:t>Limitations</a:t>
            </a:r>
            <a:endParaRPr lang="en-US" sz="3200" dirty="0"/>
          </a:p>
        </p:txBody>
      </p:sp>
      <p:sp>
        <p:nvSpPr>
          <p:cNvPr id="3" name="Content Placeholder 2">
            <a:extLst>
              <a:ext uri="{FF2B5EF4-FFF2-40B4-BE49-F238E27FC236}">
                <a16:creationId xmlns:a16="http://schemas.microsoft.com/office/drawing/2014/main" id="{64B93EAE-F5F3-26FD-2F07-0963CB26A155}"/>
              </a:ext>
            </a:extLst>
          </p:cNvPr>
          <p:cNvSpPr>
            <a:spLocks noGrp="1"/>
          </p:cNvSpPr>
          <p:nvPr>
            <p:ph idx="1"/>
          </p:nvPr>
        </p:nvSpPr>
        <p:spPr/>
        <p:txBody>
          <a:bodyPr vert="horz" lIns="91440" tIns="45720" rIns="91440" bIns="45720" rtlCol="0" anchor="t">
            <a:normAutofit/>
          </a:bodyPr>
          <a:lstStyle/>
          <a:p>
            <a:r>
              <a:rPr lang="en-US" sz="2400" dirty="0">
                <a:latin typeface="Calibri Light"/>
                <a:cs typeface="Calibri Light"/>
              </a:rPr>
              <a:t>Small study at single academic medical center with robust interprofessional addiction consult service</a:t>
            </a:r>
            <a:endParaRPr lang="en-US" sz="2400" dirty="0">
              <a:ea typeface="+mn-lt"/>
              <a:cs typeface="+mn-lt"/>
            </a:endParaRPr>
          </a:p>
          <a:p>
            <a:pPr lvl="1"/>
            <a:r>
              <a:rPr lang="en-US" sz="2000" dirty="0">
                <a:latin typeface="Calibri Light"/>
                <a:cs typeface="Calibri Light"/>
              </a:rPr>
              <a:t>Experience may not be generalizable to hospitals without addiction expertise</a:t>
            </a:r>
            <a:endParaRPr lang="en-US" sz="2000" dirty="0">
              <a:ea typeface="+mn-lt"/>
              <a:cs typeface="+mn-lt"/>
            </a:endParaRPr>
          </a:p>
          <a:p>
            <a:r>
              <a:rPr lang="en-US" sz="2400" dirty="0">
                <a:latin typeface="Calibri Light"/>
                <a:cs typeface="Calibri Light"/>
              </a:rPr>
              <a:t>Most participants were white, male</a:t>
            </a:r>
          </a:p>
          <a:p>
            <a:r>
              <a:rPr lang="en-US" sz="2400" dirty="0">
                <a:latin typeface="Calibri Light"/>
                <a:cs typeface="Calibri Light"/>
              </a:rPr>
              <a:t>Relied on patient report rather than urine drug testing to evaluate use of illicit fentanyl</a:t>
            </a:r>
            <a:endParaRPr lang="en-US" sz="2400" dirty="0">
              <a:ea typeface="+mn-lt"/>
              <a:cs typeface="+mn-lt"/>
            </a:endParaRPr>
          </a:p>
          <a:p>
            <a:r>
              <a:rPr lang="en-US" sz="2400" dirty="0">
                <a:latin typeface="Calibri Light"/>
                <a:cs typeface="Calibri Light"/>
              </a:rPr>
              <a:t>Did not intend to compare rapid low-dose initiation to other strategies</a:t>
            </a:r>
            <a:endParaRPr lang="en-US" sz="2400" dirty="0"/>
          </a:p>
        </p:txBody>
      </p:sp>
    </p:spTree>
    <p:extLst>
      <p:ext uri="{BB962C8B-B14F-4D97-AF65-F5344CB8AC3E}">
        <p14:creationId xmlns:p14="http://schemas.microsoft.com/office/powerpoint/2010/main" val="339089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itle 1"/>
          <p:cNvSpPr txBox="1">
            <a:spLocks noGrp="1"/>
          </p:cNvSpPr>
          <p:nvPr>
            <p:ph type="title"/>
          </p:nvPr>
        </p:nvSpPr>
        <p:spPr>
          <a:xfrm>
            <a:off x="628650" y="398648"/>
            <a:ext cx="7886700" cy="805962"/>
          </a:xfrm>
          <a:prstGeom prst="rect">
            <a:avLst/>
          </a:prstGeom>
        </p:spPr>
        <p:txBody>
          <a:bodyPr>
            <a:noAutofit/>
          </a:bodyPr>
          <a:lstStyle/>
          <a:p>
            <a:pPr defTabSz="429768">
              <a:defRPr sz="3600"/>
            </a:pPr>
            <a:r>
              <a:rPr lang="en-US" sz="3200" dirty="0">
                <a:cs typeface="Calibri Light"/>
              </a:rPr>
              <a:t>Implications</a:t>
            </a:r>
            <a:endParaRPr sz="3200" dirty="0"/>
          </a:p>
        </p:txBody>
      </p:sp>
      <p:sp>
        <p:nvSpPr>
          <p:cNvPr id="829" name="Content Placeholder 2"/>
          <p:cNvSpPr txBox="1">
            <a:spLocks noGrp="1"/>
          </p:cNvSpPr>
          <p:nvPr>
            <p:ph idx="1"/>
          </p:nvPr>
        </p:nvSpPr>
        <p:spPr>
          <a:xfrm>
            <a:off x="628650" y="1255493"/>
            <a:ext cx="7886700" cy="4322339"/>
          </a:xfrm>
          <a:prstGeom prst="rect">
            <a:avLst/>
          </a:prstGeom>
        </p:spPr>
        <p:txBody>
          <a:bodyPr vert="horz" lIns="34290" tIns="34290" rIns="34290" bIns="34290" rtlCol="0" anchor="t">
            <a:noAutofit/>
          </a:bodyPr>
          <a:lstStyle/>
          <a:p>
            <a:r>
              <a:rPr lang="en-US" sz="2400" dirty="0">
                <a:latin typeface="Calibri Light"/>
                <a:ea typeface="+mn-lt"/>
                <a:cs typeface="+mn-lt"/>
              </a:rPr>
              <a:t> Finding that no patients had precipitated withdrawal and many reported illicit fentanyl use suggests that this approach may be feasible, safe alternative in hospitalized patients, many of whom use fentanyl</a:t>
            </a:r>
          </a:p>
          <a:p>
            <a:r>
              <a:rPr lang="en-US" sz="2400" dirty="0">
                <a:latin typeface="Calibri Light"/>
                <a:ea typeface="+mn-lt"/>
                <a:cs typeface="+mn-lt"/>
              </a:rPr>
              <a:t>Finding that 79% completed induction within 90 hours holds particular importance for patients with anticipated shorter hospital length of stay</a:t>
            </a:r>
          </a:p>
          <a:p>
            <a:pPr lvl="1"/>
            <a:r>
              <a:rPr lang="en-US" dirty="0">
                <a:latin typeface="Calibri Light"/>
                <a:ea typeface="+mn-lt"/>
                <a:cs typeface="+mn-lt"/>
              </a:rPr>
              <a:t>Including patients admitted for active labor or high-risk pregnancy</a:t>
            </a:r>
            <a:endParaRPr lang="en-US" dirty="0">
              <a:latin typeface="Calibri Light"/>
              <a:ea typeface="+mn-lt"/>
              <a:cs typeface="Calibri Light"/>
            </a:endParaRPr>
          </a:p>
          <a:p>
            <a:pPr marL="457200" lvl="1" indent="0">
              <a:spcBef>
                <a:spcPts val="600"/>
              </a:spcBef>
              <a:spcAft>
                <a:spcPts val="600"/>
              </a:spcAft>
              <a:buNone/>
            </a:pPr>
            <a:endParaRPr lang="en-US" dirty="0">
              <a:latin typeface="Calibri Light"/>
              <a:cs typeface="Helvetica" panose="020B0604020202020204" pitchFamily="34" charset="0"/>
            </a:endParaRPr>
          </a:p>
        </p:txBody>
      </p:sp>
      <p:sp>
        <p:nvSpPr>
          <p:cNvPr id="3" name="TextBox 2">
            <a:extLst>
              <a:ext uri="{FF2B5EF4-FFF2-40B4-BE49-F238E27FC236}">
                <a16:creationId xmlns:a16="http://schemas.microsoft.com/office/drawing/2014/main" id="{86ED55F2-7D46-C5D4-5A27-3196EA423D6F}"/>
              </a:ext>
            </a:extLst>
          </p:cNvPr>
          <p:cNvSpPr txBox="1"/>
          <p:nvPr/>
        </p:nvSpPr>
        <p:spPr>
          <a:xfrm>
            <a:off x="5059235" y="6374923"/>
            <a:ext cx="393780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cs typeface="Calibri"/>
              </a:rPr>
              <a:t>Chiang, J Substance Abuse Treatment 2003.</a:t>
            </a:r>
            <a:endParaRPr lang="en-US" sz="1600" dirty="0">
              <a:latin typeface="+mj-lt"/>
            </a:endParaRPr>
          </a:p>
        </p:txBody>
      </p:sp>
    </p:spTree>
    <p:extLst>
      <p:ext uri="{BB962C8B-B14F-4D97-AF65-F5344CB8AC3E}">
        <p14:creationId xmlns:p14="http://schemas.microsoft.com/office/powerpoint/2010/main" val="462579506"/>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itle 1"/>
          <p:cNvSpPr txBox="1">
            <a:spLocks noGrp="1"/>
          </p:cNvSpPr>
          <p:nvPr>
            <p:ph type="title"/>
          </p:nvPr>
        </p:nvSpPr>
        <p:spPr>
          <a:xfrm>
            <a:off x="628650" y="398648"/>
            <a:ext cx="7886700" cy="805962"/>
          </a:xfrm>
          <a:prstGeom prst="rect">
            <a:avLst/>
          </a:prstGeom>
        </p:spPr>
        <p:txBody>
          <a:bodyPr>
            <a:noAutofit/>
          </a:bodyPr>
          <a:lstStyle/>
          <a:p>
            <a:pPr defTabSz="429768">
              <a:defRPr sz="3600"/>
            </a:pPr>
            <a:r>
              <a:rPr lang="en-US" sz="3200">
                <a:sym typeface="Noto"/>
              </a:rPr>
              <a:t>Conclusions</a:t>
            </a:r>
            <a:br>
              <a:rPr lang="en-US" sz="3200"/>
            </a:br>
            <a:endParaRPr lang="en-US" sz="1000">
              <a:cs typeface="Calibri Light"/>
            </a:endParaRPr>
          </a:p>
        </p:txBody>
      </p:sp>
      <p:sp>
        <p:nvSpPr>
          <p:cNvPr id="829" name="Content Placeholder 2"/>
          <p:cNvSpPr txBox="1">
            <a:spLocks noGrp="1"/>
          </p:cNvSpPr>
          <p:nvPr>
            <p:ph idx="1"/>
          </p:nvPr>
        </p:nvSpPr>
        <p:spPr>
          <a:xfrm>
            <a:off x="628650" y="1557956"/>
            <a:ext cx="7886700" cy="3792416"/>
          </a:xfrm>
          <a:prstGeom prst="rect">
            <a:avLst/>
          </a:prstGeom>
        </p:spPr>
        <p:txBody>
          <a:bodyPr vert="horz" lIns="34290" tIns="34290" rIns="34290" bIns="34290" rtlCol="0" anchor="t">
            <a:noAutofit/>
          </a:bodyPr>
          <a:lstStyle/>
          <a:p>
            <a:pPr marL="457200" indent="-457200"/>
            <a:r>
              <a:rPr lang="en-US" sz="2400" dirty="0">
                <a:latin typeface="Calibri Light"/>
                <a:cs typeface="Calibri Light"/>
              </a:rPr>
              <a:t>Rapid low-dose buprenorphine initiation in hospitalized patients is a feasible and well-tolerated alternative to traditional and slower low-dose initiations</a:t>
            </a:r>
            <a:endParaRPr lang="en-US" sz="2400" b="1" dirty="0">
              <a:latin typeface="Calibri Light"/>
              <a:cs typeface="Calibri Light"/>
            </a:endParaRPr>
          </a:p>
          <a:p>
            <a:pPr marL="457200" indent="-457200"/>
            <a:r>
              <a:rPr lang="en-US" sz="2400" dirty="0">
                <a:latin typeface="Calibri Light"/>
                <a:cs typeface="Calibri Light"/>
              </a:rPr>
              <a:t>May benefit obstetrics patients, given average 48-72 hour post-partum hospital stay </a:t>
            </a:r>
            <a:endParaRPr lang="en-US" sz="2400" dirty="0">
              <a:latin typeface="Calibri Light"/>
              <a:ea typeface="Calibri Light"/>
              <a:cs typeface="Calibri Light"/>
            </a:endParaRPr>
          </a:p>
          <a:p>
            <a:pPr marL="457200" indent="-457200"/>
            <a:r>
              <a:rPr lang="en-US" sz="2400" dirty="0">
                <a:latin typeface="Calibri Light"/>
                <a:cs typeface="Calibri Light"/>
              </a:rPr>
              <a:t>May be benefit patients who use fentanyl, given higher risk for precipitated withdrawal</a:t>
            </a:r>
            <a:endParaRPr lang="en-US" sz="2400" baseline="30000" dirty="0">
              <a:latin typeface="Calibri Light"/>
              <a:ea typeface="Calibri Light"/>
              <a:cs typeface="Calibri Light"/>
            </a:endParaRPr>
          </a:p>
          <a:p>
            <a:pPr marL="457200" indent="-457200"/>
            <a:r>
              <a:rPr lang="en-US" sz="2400" dirty="0">
                <a:latin typeface="Calibri Light"/>
                <a:ea typeface="+mn-lt"/>
                <a:cs typeface="+mn-lt"/>
              </a:rPr>
              <a:t>Provides a practical way to start buprenorphine for patients with unpredictable or short hospital stays </a:t>
            </a:r>
            <a:endParaRPr lang="en-US" sz="2400" dirty="0">
              <a:latin typeface="Calibri Light"/>
              <a:cs typeface="Calibri Light"/>
            </a:endParaRPr>
          </a:p>
          <a:p>
            <a:pPr lvl="0"/>
            <a:endParaRPr lang="en-US" sz="2400" dirty="0">
              <a:latin typeface="Calibri Light"/>
              <a:cs typeface="Calibri Light"/>
            </a:endParaRPr>
          </a:p>
          <a:p>
            <a:pPr marL="0" lvl="0" indent="0">
              <a:spcBef>
                <a:spcPts val="600"/>
              </a:spcBef>
              <a:spcAft>
                <a:spcPts val="600"/>
              </a:spcAft>
              <a:buNone/>
            </a:pPr>
            <a:endParaRPr lang="en-US" sz="2400" dirty="0">
              <a:latin typeface="Calibri Light"/>
              <a:cs typeface="Calibri Light"/>
            </a:endParaRPr>
          </a:p>
        </p:txBody>
      </p:sp>
      <p:sp>
        <p:nvSpPr>
          <p:cNvPr id="3" name="TextBox 2">
            <a:extLst>
              <a:ext uri="{FF2B5EF4-FFF2-40B4-BE49-F238E27FC236}">
                <a16:creationId xmlns:a16="http://schemas.microsoft.com/office/drawing/2014/main" id="{0300CC55-87F6-AA11-2148-1F1A32D0759B}"/>
              </a:ext>
            </a:extLst>
          </p:cNvPr>
          <p:cNvSpPr txBox="1"/>
          <p:nvPr/>
        </p:nvSpPr>
        <p:spPr>
          <a:xfrm>
            <a:off x="4118117" y="6193962"/>
            <a:ext cx="48923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cs typeface="Calibri"/>
              </a:rPr>
              <a:t>Chiang, J Substance Abuse Treatment 2003; </a:t>
            </a:r>
            <a:r>
              <a:rPr lang="en-US" sz="1600" dirty="0">
                <a:latin typeface="+mj-lt"/>
              </a:rPr>
              <a:t> </a:t>
            </a:r>
            <a:r>
              <a:rPr lang="en-US" sz="1600" dirty="0" err="1">
                <a:latin typeface="+mj-lt"/>
              </a:rPr>
              <a:t>Varshneya</a:t>
            </a:r>
            <a:r>
              <a:rPr lang="en-US" sz="1600" dirty="0">
                <a:latin typeface="+mj-lt"/>
              </a:rPr>
              <a:t>, J Addict Med 2021</a:t>
            </a:r>
          </a:p>
        </p:txBody>
      </p:sp>
    </p:spTree>
    <p:extLst>
      <p:ext uri="{BB962C8B-B14F-4D97-AF65-F5344CB8AC3E}">
        <p14:creationId xmlns:p14="http://schemas.microsoft.com/office/powerpoint/2010/main" val="327503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itle 1"/>
          <p:cNvSpPr txBox="1">
            <a:spLocks noGrp="1"/>
          </p:cNvSpPr>
          <p:nvPr>
            <p:ph type="title"/>
          </p:nvPr>
        </p:nvSpPr>
        <p:spPr>
          <a:xfrm>
            <a:off x="226868" y="3065330"/>
            <a:ext cx="7886700" cy="805962"/>
          </a:xfrm>
          <a:prstGeom prst="rect">
            <a:avLst/>
          </a:prstGeom>
        </p:spPr>
        <p:txBody>
          <a:bodyPr>
            <a:noAutofit/>
          </a:bodyPr>
          <a:lstStyle/>
          <a:p>
            <a:pPr defTabSz="429768">
              <a:defRPr sz="3600"/>
            </a:pPr>
            <a:r>
              <a:rPr lang="en-US" sz="3200" dirty="0"/>
              <a:t>Thank you</a:t>
            </a:r>
            <a:endParaRPr lang="en-US" sz="3200" dirty="0">
              <a:cs typeface="Calibri Light"/>
            </a:endParaRPr>
          </a:p>
        </p:txBody>
      </p:sp>
      <p:sp>
        <p:nvSpPr>
          <p:cNvPr id="829" name="Content Placeholder 2"/>
          <p:cNvSpPr txBox="1">
            <a:spLocks noGrp="1"/>
          </p:cNvSpPr>
          <p:nvPr>
            <p:ph idx="1"/>
          </p:nvPr>
        </p:nvSpPr>
        <p:spPr>
          <a:xfrm>
            <a:off x="434924" y="3790118"/>
            <a:ext cx="8623839" cy="3792416"/>
          </a:xfrm>
          <a:prstGeom prst="rect">
            <a:avLst/>
          </a:prstGeom>
        </p:spPr>
        <p:txBody>
          <a:bodyPr vert="horz" lIns="34290" tIns="34290" rIns="34290" bIns="34290" rtlCol="0" anchor="t">
            <a:normAutofit/>
          </a:bodyPr>
          <a:lstStyle/>
          <a:p>
            <a:pPr lvl="0">
              <a:spcBef>
                <a:spcPts val="600"/>
              </a:spcBef>
              <a:spcAft>
                <a:spcPts val="600"/>
              </a:spcAft>
            </a:pPr>
            <a:r>
              <a:rPr lang="en-US" sz="2000" dirty="0">
                <a:latin typeface="Calibri Light"/>
                <a:cs typeface="Helvetica"/>
              </a:rPr>
              <a:t>Collaborators:</a:t>
            </a:r>
          </a:p>
          <a:p>
            <a:pPr lvl="1">
              <a:spcBef>
                <a:spcPts val="600"/>
              </a:spcBef>
              <a:spcAft>
                <a:spcPts val="600"/>
              </a:spcAft>
            </a:pPr>
            <a:r>
              <a:rPr lang="en-US" sz="2000" dirty="0" err="1">
                <a:latin typeface="Calibri Light"/>
                <a:cs typeface="Helvetica"/>
              </a:rPr>
              <a:t>Honora</a:t>
            </a:r>
            <a:r>
              <a:rPr lang="en-US" sz="2000" dirty="0">
                <a:latin typeface="Calibri Light"/>
                <a:cs typeface="Helvetica"/>
              </a:rPr>
              <a:t> Englander, MD</a:t>
            </a:r>
          </a:p>
          <a:p>
            <a:pPr lvl="1">
              <a:spcBef>
                <a:spcPts val="600"/>
              </a:spcBef>
              <a:spcAft>
                <a:spcPts val="600"/>
              </a:spcAft>
            </a:pPr>
            <a:r>
              <a:rPr lang="en-US" sz="2000" dirty="0" err="1">
                <a:latin typeface="Calibri Light"/>
                <a:cs typeface="Helvetica"/>
              </a:rPr>
              <a:t>Eleasa</a:t>
            </a:r>
            <a:r>
              <a:rPr lang="en-US" sz="2000" dirty="0">
                <a:latin typeface="Calibri Light"/>
                <a:cs typeface="Helvetica"/>
              </a:rPr>
              <a:t> </a:t>
            </a:r>
            <a:r>
              <a:rPr lang="en-US" sz="2000" dirty="0" err="1">
                <a:latin typeface="Calibri Light"/>
                <a:cs typeface="Helvetica"/>
              </a:rPr>
              <a:t>Sokolski</a:t>
            </a:r>
            <a:r>
              <a:rPr lang="en-US" sz="2000" dirty="0">
                <a:latin typeface="Calibri Light"/>
                <a:cs typeface="Helvetica"/>
              </a:rPr>
              <a:t>, MD</a:t>
            </a:r>
          </a:p>
          <a:p>
            <a:pPr lvl="1">
              <a:spcBef>
                <a:spcPts val="600"/>
              </a:spcBef>
              <a:spcAft>
                <a:spcPts val="600"/>
              </a:spcAft>
            </a:pPr>
            <a:r>
              <a:rPr lang="en-US" sz="2000" dirty="0">
                <a:latin typeface="Calibri Light"/>
                <a:cs typeface="Helvetica"/>
              </a:rPr>
              <a:t>Emily </a:t>
            </a:r>
            <a:r>
              <a:rPr lang="en-US" sz="2000" dirty="0" err="1">
                <a:latin typeface="Calibri Light"/>
                <a:cs typeface="Helvetica"/>
              </a:rPr>
              <a:t>Skogrand</a:t>
            </a:r>
            <a:r>
              <a:rPr lang="en-US" sz="2000" dirty="0">
                <a:latin typeface="Calibri Light"/>
                <a:cs typeface="Helvetica"/>
              </a:rPr>
              <a:t>, </a:t>
            </a:r>
            <a:r>
              <a:rPr lang="en-US" sz="2000" dirty="0" err="1">
                <a:latin typeface="Calibri Light"/>
                <a:cs typeface="Helvetica"/>
              </a:rPr>
              <a:t>PharmD</a:t>
            </a:r>
            <a:endParaRPr lang="en-US" sz="2000" dirty="0">
              <a:latin typeface="Calibri Light"/>
              <a:cs typeface="Helvetica"/>
            </a:endParaRPr>
          </a:p>
          <a:p>
            <a:pPr lvl="0">
              <a:spcBef>
                <a:spcPts val="600"/>
              </a:spcBef>
              <a:spcAft>
                <a:spcPts val="600"/>
              </a:spcAft>
            </a:pPr>
            <a:r>
              <a:rPr lang="en-US" sz="2000" dirty="0">
                <a:latin typeface="Calibri Light"/>
                <a:cs typeface="Helvetica"/>
              </a:rPr>
              <a:t>Dana Button, MD</a:t>
            </a:r>
          </a:p>
          <a:p>
            <a:pPr>
              <a:spcBef>
                <a:spcPts val="600"/>
              </a:spcBef>
              <a:spcAft>
                <a:spcPts val="600"/>
              </a:spcAft>
            </a:pPr>
            <a:r>
              <a:rPr lang="en-US" sz="2000" dirty="0">
                <a:latin typeface="Calibri Light"/>
                <a:cs typeface="Helvetica"/>
              </a:rPr>
              <a:t>Alisa Patten, MA</a:t>
            </a:r>
          </a:p>
          <a:p>
            <a:pPr>
              <a:spcBef>
                <a:spcPts val="600"/>
              </a:spcBef>
              <a:spcAft>
                <a:spcPts val="600"/>
              </a:spcAft>
            </a:pPr>
            <a:r>
              <a:rPr lang="en-US" sz="2000" dirty="0">
                <a:latin typeface="Calibri Light"/>
                <a:cs typeface="Helvetica"/>
              </a:rPr>
              <a:t>IMPACT multi-disciplinary team</a:t>
            </a:r>
          </a:p>
          <a:p>
            <a:pPr>
              <a:spcBef>
                <a:spcPts val="600"/>
              </a:spcBef>
              <a:spcAft>
                <a:spcPts val="600"/>
              </a:spcAft>
            </a:pPr>
            <a:endParaRPr lang="en-US" sz="2400" dirty="0">
              <a:latin typeface="Calibri Light"/>
              <a:cs typeface="Helvetica"/>
            </a:endParaRPr>
          </a:p>
          <a:p>
            <a:pPr>
              <a:spcBef>
                <a:spcPts val="600"/>
              </a:spcBef>
              <a:spcAft>
                <a:spcPts val="600"/>
              </a:spcAft>
            </a:pPr>
            <a:endParaRPr lang="en-US" sz="2400" dirty="0">
              <a:latin typeface="Calibri Light"/>
              <a:cs typeface="Helvetica"/>
            </a:endParaRPr>
          </a:p>
          <a:p>
            <a:pPr>
              <a:spcBef>
                <a:spcPts val="600"/>
              </a:spcBef>
              <a:spcAft>
                <a:spcPts val="600"/>
              </a:spcAft>
            </a:pPr>
            <a:endParaRPr lang="en-US" sz="2400" dirty="0">
              <a:latin typeface="Calibri Light"/>
              <a:cs typeface="Helvetica"/>
            </a:endParaRPr>
          </a:p>
        </p:txBody>
      </p:sp>
      <p:pic>
        <p:nvPicPr>
          <p:cNvPr id="5" name="Picture 2" descr="A group of people holding a banner&#10;&#10;Description automatically generated">
            <a:extLst>
              <a:ext uri="{FF2B5EF4-FFF2-40B4-BE49-F238E27FC236}">
                <a16:creationId xmlns:a16="http://schemas.microsoft.com/office/drawing/2014/main" id="{D4A123DD-9D72-91B5-81ED-CAB83A35DCAC}"/>
              </a:ext>
            </a:extLst>
          </p:cNvPr>
          <p:cNvPicPr>
            <a:picLocks noChangeAspect="1"/>
          </p:cNvPicPr>
          <p:nvPr/>
        </p:nvPicPr>
        <p:blipFill rotWithShape="1">
          <a:blip r:embed="rId4"/>
          <a:srcRect t="18998" b="2527"/>
          <a:stretch/>
        </p:blipFill>
        <p:spPr>
          <a:xfrm>
            <a:off x="8590" y="0"/>
            <a:ext cx="9144000" cy="2995860"/>
          </a:xfrm>
          <a:prstGeom prst="rect">
            <a:avLst/>
          </a:prstGeom>
        </p:spPr>
      </p:pic>
    </p:spTree>
    <p:extLst>
      <p:ext uri="{BB962C8B-B14F-4D97-AF65-F5344CB8AC3E}">
        <p14:creationId xmlns:p14="http://schemas.microsoft.com/office/powerpoint/2010/main" val="148113945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References</a:t>
            </a:r>
            <a:endParaRPr lang="en-US" sz="3200">
              <a:cs typeface="Calibri Light"/>
            </a:endParaRPr>
          </a:p>
        </p:txBody>
      </p:sp>
      <p:sp>
        <p:nvSpPr>
          <p:cNvPr id="3" name="Text Placeholder 2"/>
          <p:cNvSpPr>
            <a:spLocks noGrp="1"/>
          </p:cNvSpPr>
          <p:nvPr>
            <p:ph idx="1"/>
          </p:nvPr>
        </p:nvSpPr>
        <p:spPr>
          <a:xfrm>
            <a:off x="628650" y="1571769"/>
            <a:ext cx="7886700" cy="4351338"/>
          </a:xfrm>
        </p:spPr>
        <p:txBody>
          <a:bodyPr vert="horz" lIns="91440" tIns="45720" rIns="91440" bIns="45720" rtlCol="0" anchor="t">
            <a:noAutofit/>
          </a:bodyPr>
          <a:lstStyle/>
          <a:p>
            <a:pPr marL="0" indent="0">
              <a:buNone/>
            </a:pPr>
            <a:r>
              <a:rPr lang="en-US" sz="1400" dirty="0">
                <a:latin typeface="Calibri Light"/>
                <a:cs typeface="Calibri Light"/>
              </a:rPr>
              <a:t>1. </a:t>
            </a:r>
            <a:r>
              <a:rPr lang="en-US" sz="1400" dirty="0" err="1">
                <a:latin typeface="Calibri Light"/>
                <a:cs typeface="Calibri Light"/>
              </a:rPr>
              <a:t>Azar</a:t>
            </a:r>
            <a:r>
              <a:rPr lang="en-US" sz="1400" dirty="0">
                <a:latin typeface="Calibri Light"/>
                <a:cs typeface="Calibri Light"/>
              </a:rPr>
              <a:t> P, Wong JSH, </a:t>
            </a:r>
            <a:r>
              <a:rPr lang="en-US" sz="1400" dirty="0" err="1">
                <a:latin typeface="Calibri Light"/>
                <a:cs typeface="Calibri Light"/>
              </a:rPr>
              <a:t>Jassemi</a:t>
            </a:r>
            <a:r>
              <a:rPr lang="en-US" sz="1400" dirty="0">
                <a:latin typeface="Calibri Light"/>
                <a:cs typeface="Calibri Light"/>
              </a:rPr>
              <a:t> S, et al. A Case Report: Rapid Micro-Induction of Buprenorphine/Naloxone to Administer Buprenorphine Extended-Release in an Adolescent With Severe Opioid Use Disorder. </a:t>
            </a:r>
            <a:r>
              <a:rPr lang="en-US" sz="1400" i="1" dirty="0">
                <a:latin typeface="Calibri Light"/>
                <a:cs typeface="Calibri Light"/>
              </a:rPr>
              <a:t>Am J Addict</a:t>
            </a:r>
            <a:r>
              <a:rPr lang="en-US" sz="1400" dirty="0">
                <a:latin typeface="Calibri Light"/>
                <a:cs typeface="Calibri Light"/>
              </a:rPr>
              <a:t>. Nov 2020;29(6):531-535. </a:t>
            </a:r>
            <a:endParaRPr lang="en-US" dirty="0">
              <a:latin typeface="Calibri Light"/>
              <a:cs typeface="Calibri"/>
            </a:endParaRPr>
          </a:p>
          <a:p>
            <a:pPr marL="0" indent="0">
              <a:buNone/>
            </a:pPr>
            <a:r>
              <a:rPr lang="en-US" sz="1400" dirty="0">
                <a:latin typeface="Calibri Light"/>
                <a:cs typeface="Calibri Light"/>
              </a:rPr>
              <a:t>2. Button D, Hartley J, Robbins J, </a:t>
            </a:r>
            <a:r>
              <a:rPr lang="en-US" sz="1400" dirty="0" err="1">
                <a:latin typeface="Calibri Light"/>
                <a:cs typeface="Calibri Light"/>
              </a:rPr>
              <a:t>Levander</a:t>
            </a:r>
            <a:r>
              <a:rPr lang="en-US" sz="1400" dirty="0">
                <a:latin typeface="Calibri Light"/>
                <a:cs typeface="Calibri Light"/>
              </a:rPr>
              <a:t> XA, Smith NJ, Englander H. Low-dose Buprenorphine Initiation in Hospitalized Adults With Opioid Use Disorder: A Retrospective Cohort Analysis. </a:t>
            </a:r>
            <a:r>
              <a:rPr lang="en-US" sz="1400" i="1" dirty="0">
                <a:latin typeface="Calibri Light"/>
                <a:cs typeface="Calibri Light"/>
              </a:rPr>
              <a:t>J Addict Med</a:t>
            </a:r>
            <a:r>
              <a:rPr lang="en-US" sz="1400" dirty="0">
                <a:latin typeface="Calibri Light"/>
                <a:cs typeface="Calibri Light"/>
              </a:rPr>
              <a:t>. Mar-Apr 01 2022;16(2):e105-e111.</a:t>
            </a:r>
            <a:endParaRPr lang="en-US" dirty="0">
              <a:latin typeface="Calibri Light"/>
              <a:cs typeface="Calibri"/>
            </a:endParaRPr>
          </a:p>
          <a:p>
            <a:pPr marL="0" indent="0">
              <a:buNone/>
            </a:pPr>
            <a:r>
              <a:rPr lang="en-US" sz="1400" dirty="0">
                <a:latin typeface="Calibri Light"/>
                <a:cs typeface="Calibri Light"/>
              </a:rPr>
              <a:t>3. Chang JE, Franz B, Cronin C, </a:t>
            </a:r>
            <a:r>
              <a:rPr lang="en-US" sz="1400" dirty="0" err="1">
                <a:latin typeface="Calibri Light"/>
                <a:cs typeface="Calibri Light"/>
              </a:rPr>
              <a:t>Lindenfeld</a:t>
            </a:r>
            <a:r>
              <a:rPr lang="en-US" sz="1400" dirty="0">
                <a:latin typeface="Calibri Light"/>
                <a:cs typeface="Calibri Light"/>
              </a:rPr>
              <a:t> Z, Lai AY. Racial/ethnic disparities in the availability of hospital based opioid use disorder treatment. </a:t>
            </a:r>
            <a:r>
              <a:rPr lang="en-US" sz="1400" dirty="0">
                <a:latin typeface="Calibri Light"/>
                <a:ea typeface="+mn-lt"/>
                <a:cs typeface="+mn-lt"/>
              </a:rPr>
              <a:t>Journal of Substance Abuse Treatment, Volume 138, 108719</a:t>
            </a:r>
          </a:p>
          <a:p>
            <a:pPr marL="0" indent="0" fontAlgn="base">
              <a:buNone/>
            </a:pPr>
            <a:r>
              <a:rPr lang="en-US" sz="1400" dirty="0">
                <a:latin typeface="Calibri Light"/>
                <a:cs typeface="Calibri Light"/>
              </a:rPr>
              <a:t>4. Chiang CN, Hawks RL. Pharmacokinetics of the combination tablet of buprenorphine and naloxone. </a:t>
            </a:r>
            <a:r>
              <a:rPr lang="en-US" sz="1400" i="1" dirty="0">
                <a:latin typeface="Calibri Light"/>
                <a:cs typeface="Calibri Light"/>
              </a:rPr>
              <a:t>Drug Alcohol Depend</a:t>
            </a:r>
            <a:r>
              <a:rPr lang="en-US" sz="1400" dirty="0">
                <a:latin typeface="Calibri Light"/>
                <a:cs typeface="Calibri Light"/>
              </a:rPr>
              <a:t>. May 21 2003;70(2 </a:t>
            </a:r>
            <a:r>
              <a:rPr lang="en-US" sz="1400" dirty="0" err="1">
                <a:latin typeface="Calibri Light"/>
                <a:cs typeface="Calibri Light"/>
              </a:rPr>
              <a:t>Suppl</a:t>
            </a:r>
            <a:r>
              <a:rPr lang="en-US" sz="1400" dirty="0">
                <a:latin typeface="Calibri Light"/>
                <a:cs typeface="Calibri Light"/>
              </a:rPr>
              <a:t>):S39-47. </a:t>
            </a:r>
          </a:p>
          <a:p>
            <a:pPr marL="0" indent="0" fontAlgn="base">
              <a:buNone/>
            </a:pPr>
            <a:r>
              <a:rPr lang="en-US" sz="1400" dirty="0">
                <a:latin typeface="Calibri Light"/>
                <a:cs typeface="Calibri Light"/>
              </a:rPr>
              <a:t>5. Englander H, Weimer M, </a:t>
            </a:r>
            <a:r>
              <a:rPr lang="en-US" sz="1400" dirty="0" err="1">
                <a:latin typeface="Calibri Light"/>
                <a:cs typeface="Calibri Light"/>
              </a:rPr>
              <a:t>Solotaroff</a:t>
            </a:r>
            <a:r>
              <a:rPr lang="en-US" sz="1400" dirty="0">
                <a:latin typeface="Calibri Light"/>
                <a:cs typeface="Calibri Light"/>
              </a:rPr>
              <a:t> R, et al. Planning and Designing the Improving Addiction Care Team (IMPACT) for Hospitalized Adults with Substance Use Disorder. </a:t>
            </a:r>
            <a:r>
              <a:rPr lang="en-US" sz="1400" i="1" dirty="0">
                <a:latin typeface="Calibri Light"/>
                <a:cs typeface="Calibri Light"/>
              </a:rPr>
              <a:t>J </a:t>
            </a:r>
            <a:r>
              <a:rPr lang="en-US" sz="1400" i="1" dirty="0" err="1">
                <a:latin typeface="Calibri Light"/>
                <a:cs typeface="Calibri Light"/>
              </a:rPr>
              <a:t>Hosp</a:t>
            </a:r>
            <a:r>
              <a:rPr lang="en-US" sz="1400" i="1" dirty="0">
                <a:latin typeface="Calibri Light"/>
                <a:cs typeface="Calibri Light"/>
              </a:rPr>
              <a:t> Med</a:t>
            </a:r>
            <a:r>
              <a:rPr lang="en-US" sz="1400" dirty="0">
                <a:latin typeface="Calibri Light"/>
                <a:cs typeface="Calibri Light"/>
              </a:rPr>
              <a:t>. May 2017;12(5):339-342. </a:t>
            </a:r>
          </a:p>
          <a:p>
            <a:pPr marL="0" indent="0" fontAlgn="base">
              <a:buNone/>
            </a:pPr>
            <a:r>
              <a:rPr lang="en-US" sz="1400" dirty="0">
                <a:latin typeface="Calibri Light"/>
                <a:cs typeface="Calibri Light"/>
              </a:rPr>
              <a:t>6. </a:t>
            </a:r>
            <a:r>
              <a:rPr lang="en-US" sz="1400" dirty="0" err="1">
                <a:latin typeface="Calibri Light"/>
                <a:cs typeface="Calibri Light"/>
              </a:rPr>
              <a:t>Hjelmström</a:t>
            </a:r>
            <a:r>
              <a:rPr lang="en-US" sz="1400" dirty="0">
                <a:latin typeface="Calibri Light"/>
                <a:cs typeface="Calibri Light"/>
              </a:rPr>
              <a:t> P, </a:t>
            </a:r>
            <a:r>
              <a:rPr lang="en-US" sz="1400" dirty="0" err="1">
                <a:latin typeface="Calibri Light"/>
                <a:cs typeface="Calibri Light"/>
              </a:rPr>
              <a:t>Banke</a:t>
            </a:r>
            <a:r>
              <a:rPr lang="en-US" sz="1400" dirty="0">
                <a:latin typeface="Calibri Light"/>
                <a:cs typeface="Calibri Light"/>
              </a:rPr>
              <a:t> </a:t>
            </a:r>
            <a:r>
              <a:rPr lang="en-US" sz="1400" dirty="0" err="1">
                <a:latin typeface="Calibri Light"/>
                <a:cs typeface="Calibri Light"/>
              </a:rPr>
              <a:t>Nordbeck</a:t>
            </a:r>
            <a:r>
              <a:rPr lang="en-US" sz="1400" dirty="0">
                <a:latin typeface="Calibri Light"/>
                <a:cs typeface="Calibri Light"/>
              </a:rPr>
              <a:t> E, </a:t>
            </a:r>
            <a:r>
              <a:rPr lang="en-US" sz="1400" dirty="0" err="1">
                <a:latin typeface="Calibri Light"/>
                <a:cs typeface="Calibri Light"/>
              </a:rPr>
              <a:t>Tiberg</a:t>
            </a:r>
            <a:r>
              <a:rPr lang="en-US" sz="1400" dirty="0">
                <a:latin typeface="Calibri Light"/>
                <a:cs typeface="Calibri Light"/>
              </a:rPr>
              <a:t> F. Optimal dose of buprenorphine in opioid use disorder treatment: a review of </a:t>
            </a:r>
            <a:r>
              <a:rPr lang="en-US" sz="1400" dirty="0" err="1">
                <a:latin typeface="Calibri Light"/>
                <a:cs typeface="Calibri Light"/>
              </a:rPr>
              <a:t>pharmacodynamic</a:t>
            </a:r>
            <a:r>
              <a:rPr lang="en-US" sz="1400" dirty="0">
                <a:latin typeface="Calibri Light"/>
                <a:cs typeface="Calibri Light"/>
              </a:rPr>
              <a:t> and efficacy data. </a:t>
            </a:r>
            <a:r>
              <a:rPr lang="en-US" sz="1400" i="1" dirty="0">
                <a:latin typeface="Calibri Light"/>
                <a:cs typeface="Calibri Light"/>
              </a:rPr>
              <a:t>Drug </a:t>
            </a:r>
            <a:r>
              <a:rPr lang="en-US" sz="1400" i="1" dirty="0" err="1">
                <a:latin typeface="Calibri Light"/>
                <a:cs typeface="Calibri Light"/>
              </a:rPr>
              <a:t>Dev</a:t>
            </a:r>
            <a:r>
              <a:rPr lang="en-US" sz="1400" i="1" dirty="0">
                <a:latin typeface="Calibri Light"/>
                <a:cs typeface="Calibri Light"/>
              </a:rPr>
              <a:t> </a:t>
            </a:r>
            <a:r>
              <a:rPr lang="en-US" sz="1400" i="1" dirty="0" err="1">
                <a:latin typeface="Calibri Light"/>
                <a:cs typeface="Calibri Light"/>
              </a:rPr>
              <a:t>Ind</a:t>
            </a:r>
            <a:r>
              <a:rPr lang="en-US" sz="1400" i="1" dirty="0">
                <a:latin typeface="Calibri Light"/>
                <a:cs typeface="Calibri Light"/>
              </a:rPr>
              <a:t> Pharm</a:t>
            </a:r>
            <a:r>
              <a:rPr lang="en-US" sz="1400" dirty="0">
                <a:latin typeface="Calibri Light"/>
                <a:cs typeface="Calibri Light"/>
              </a:rPr>
              <a:t>. Jan 2020;46(1):1-7. </a:t>
            </a:r>
            <a:endParaRPr lang="en-US" sz="1400" dirty="0">
              <a:latin typeface="Calibri Light"/>
              <a:ea typeface="+mn-lt"/>
              <a:cs typeface="Calibri Light"/>
            </a:endParaRPr>
          </a:p>
          <a:p>
            <a:pPr marL="0" indent="0">
              <a:buNone/>
            </a:pPr>
            <a:r>
              <a:rPr lang="en-US" sz="1400" dirty="0">
                <a:latin typeface="Calibri Light"/>
                <a:ea typeface="+mn-lt"/>
                <a:cs typeface="Calibri Light"/>
              </a:rPr>
              <a:t>7. </a:t>
            </a:r>
            <a:r>
              <a:rPr lang="en-US" sz="1400" dirty="0" err="1">
                <a:latin typeface="Calibri Light"/>
                <a:ea typeface="+mn-lt"/>
                <a:cs typeface="Calibri Light"/>
              </a:rPr>
              <a:t>Klaire</a:t>
            </a:r>
            <a:r>
              <a:rPr lang="en-US" sz="1400" dirty="0">
                <a:latin typeface="Calibri Light"/>
                <a:ea typeface="+mn-lt"/>
                <a:cs typeface="Calibri Light"/>
              </a:rPr>
              <a:t> S, </a:t>
            </a:r>
            <a:r>
              <a:rPr lang="en-US" sz="1400" dirty="0" err="1">
                <a:latin typeface="Calibri Light"/>
                <a:ea typeface="+mn-lt"/>
                <a:cs typeface="Calibri Light"/>
              </a:rPr>
              <a:t>Zivanovic</a:t>
            </a:r>
            <a:r>
              <a:rPr lang="en-US" sz="1400" dirty="0">
                <a:latin typeface="Calibri Light"/>
                <a:ea typeface="+mn-lt"/>
                <a:cs typeface="Calibri Light"/>
              </a:rPr>
              <a:t> R, </a:t>
            </a:r>
            <a:r>
              <a:rPr lang="en-US" sz="1400" dirty="0" err="1">
                <a:latin typeface="Calibri Light"/>
                <a:ea typeface="+mn-lt"/>
                <a:cs typeface="Calibri Light"/>
              </a:rPr>
              <a:t>Barbic</a:t>
            </a:r>
            <a:r>
              <a:rPr lang="en-US" sz="1400" dirty="0">
                <a:latin typeface="Calibri Light"/>
                <a:ea typeface="+mn-lt"/>
                <a:cs typeface="Calibri Light"/>
              </a:rPr>
              <a:t> SP, </a:t>
            </a:r>
            <a:r>
              <a:rPr lang="en-US" sz="1400" dirty="0" err="1">
                <a:latin typeface="Calibri Light"/>
                <a:ea typeface="+mn-lt"/>
                <a:cs typeface="Calibri Light"/>
              </a:rPr>
              <a:t>Sandhu</a:t>
            </a:r>
            <a:r>
              <a:rPr lang="en-US" sz="1400" dirty="0">
                <a:latin typeface="Calibri Light"/>
                <a:ea typeface="+mn-lt"/>
                <a:cs typeface="Calibri Light"/>
              </a:rPr>
              <a:t> R, Mathew N, </a:t>
            </a:r>
            <a:r>
              <a:rPr lang="en-US" sz="1400" dirty="0" err="1">
                <a:latin typeface="Calibri Light"/>
                <a:ea typeface="+mn-lt"/>
                <a:cs typeface="Calibri Light"/>
              </a:rPr>
              <a:t>Azar</a:t>
            </a:r>
            <a:r>
              <a:rPr lang="en-US" sz="1400" dirty="0">
                <a:latin typeface="Calibri Light"/>
                <a:ea typeface="+mn-lt"/>
                <a:cs typeface="Calibri Light"/>
              </a:rPr>
              <a:t> P. Rapid micro-induction of buprenorphine/naloxone for opioid use disorder in an inpatient setting: A case series. </a:t>
            </a:r>
            <a:r>
              <a:rPr lang="en-US" sz="1400" i="1" dirty="0">
                <a:latin typeface="Calibri Light"/>
                <a:ea typeface="+mn-lt"/>
                <a:cs typeface="Calibri Light"/>
              </a:rPr>
              <a:t>Am J Addict</a:t>
            </a:r>
            <a:r>
              <a:rPr lang="en-US" sz="1400" dirty="0">
                <a:latin typeface="Calibri Light"/>
                <a:ea typeface="+mn-lt"/>
                <a:cs typeface="Calibri Light"/>
              </a:rPr>
              <a:t>. Jul 2019;28(4):262-265. </a:t>
            </a:r>
            <a:endParaRPr lang="en-US" dirty="0">
              <a:latin typeface="Calibri Light"/>
              <a:cs typeface="Calibri"/>
            </a:endParaRPr>
          </a:p>
          <a:p>
            <a:pPr marL="0" indent="0">
              <a:buNone/>
            </a:pPr>
            <a:endParaRPr lang="en-US" sz="1400" dirty="0">
              <a:latin typeface="Calibri Light"/>
              <a:ea typeface="+mn-lt"/>
              <a:cs typeface="+mn-lt"/>
            </a:endParaRPr>
          </a:p>
          <a:p>
            <a:pPr marL="0" indent="0">
              <a:buNone/>
            </a:pPr>
            <a:endParaRPr lang="en-US" sz="1400" dirty="0">
              <a:latin typeface="Calibri Light"/>
              <a:ea typeface="+mn-lt"/>
              <a:cs typeface="+mn-lt"/>
            </a:endParaRPr>
          </a:p>
          <a:p>
            <a:pPr marL="0" indent="0">
              <a:buNone/>
            </a:pPr>
            <a:endParaRPr lang="en-US" sz="1400" dirty="0">
              <a:latin typeface="Calibri Light"/>
              <a:cs typeface="Calibri Light"/>
            </a:endParaRPr>
          </a:p>
          <a:p>
            <a:endParaRPr lang="en-US" sz="1400" dirty="0">
              <a:latin typeface="Calibri Light"/>
              <a:cs typeface="Calibri Light"/>
            </a:endParaRPr>
          </a:p>
        </p:txBody>
      </p:sp>
    </p:spTree>
    <p:extLst>
      <p:ext uri="{BB962C8B-B14F-4D97-AF65-F5344CB8AC3E}">
        <p14:creationId xmlns:p14="http://schemas.microsoft.com/office/powerpoint/2010/main" val="300033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References</a:t>
            </a:r>
            <a:endParaRPr lang="en-US" sz="3200">
              <a:cs typeface="Calibri Light"/>
            </a:endParaRPr>
          </a:p>
        </p:txBody>
      </p:sp>
      <p:sp>
        <p:nvSpPr>
          <p:cNvPr id="3" name="Text Placeholder 2"/>
          <p:cNvSpPr>
            <a:spLocks noGrp="1"/>
          </p:cNvSpPr>
          <p:nvPr>
            <p:ph idx="1"/>
          </p:nvPr>
        </p:nvSpPr>
        <p:spPr>
          <a:xfrm>
            <a:off x="628650" y="1571769"/>
            <a:ext cx="7886700" cy="4351338"/>
          </a:xfrm>
        </p:spPr>
        <p:txBody>
          <a:bodyPr vert="horz" lIns="91440" tIns="45720" rIns="91440" bIns="45720" rtlCol="0" anchor="t">
            <a:noAutofit/>
          </a:bodyPr>
          <a:lstStyle/>
          <a:p>
            <a:pPr marL="0" indent="0">
              <a:buNone/>
            </a:pPr>
            <a:r>
              <a:rPr lang="en-US" sz="1400" dirty="0">
                <a:latin typeface="Calibri Light"/>
                <a:ea typeface="Calibri"/>
                <a:cs typeface="Calibri"/>
              </a:rPr>
              <a:t>8</a:t>
            </a:r>
            <a:r>
              <a:rPr lang="en-US" sz="1400" dirty="0">
                <a:latin typeface="Calibri Light"/>
                <a:ea typeface="+mn-lt"/>
                <a:cs typeface="+mn-lt"/>
              </a:rPr>
              <a:t>. </a:t>
            </a:r>
            <a:r>
              <a:rPr lang="en-US" sz="1400" dirty="0" err="1">
                <a:latin typeface="Calibri Light"/>
                <a:ea typeface="+mn-lt"/>
                <a:cs typeface="+mn-lt"/>
              </a:rPr>
              <a:t>Lagisetty</a:t>
            </a:r>
            <a:r>
              <a:rPr lang="en-US" sz="1400" dirty="0">
                <a:latin typeface="Calibri Light"/>
                <a:ea typeface="+mn-lt"/>
                <a:cs typeface="+mn-lt"/>
              </a:rPr>
              <a:t> PA, Ross R, </a:t>
            </a:r>
            <a:r>
              <a:rPr lang="en-US" sz="1400" dirty="0" err="1">
                <a:latin typeface="Calibri Light"/>
                <a:ea typeface="+mn-lt"/>
                <a:cs typeface="+mn-lt"/>
              </a:rPr>
              <a:t>Bohnert</a:t>
            </a:r>
            <a:r>
              <a:rPr lang="en-US" sz="1400" dirty="0">
                <a:latin typeface="Calibri Light"/>
                <a:ea typeface="+mn-lt"/>
                <a:cs typeface="+mn-lt"/>
              </a:rPr>
              <a:t> A, Clay M, </a:t>
            </a:r>
            <a:r>
              <a:rPr lang="en-US" sz="1400" dirty="0" err="1">
                <a:latin typeface="Calibri Light"/>
                <a:ea typeface="+mn-lt"/>
                <a:cs typeface="+mn-lt"/>
              </a:rPr>
              <a:t>Maust</a:t>
            </a:r>
            <a:r>
              <a:rPr lang="en-US" sz="1400" dirty="0">
                <a:latin typeface="Calibri Light"/>
                <a:ea typeface="+mn-lt"/>
                <a:cs typeface="+mn-lt"/>
              </a:rPr>
              <a:t> DT. Buprenorphine Treatment Divide by Race/Ethnicity and Payment. </a:t>
            </a:r>
            <a:r>
              <a:rPr lang="en-US" sz="1400" i="1" dirty="0">
                <a:latin typeface="Calibri Light"/>
                <a:ea typeface="+mn-lt"/>
                <a:cs typeface="+mn-lt"/>
              </a:rPr>
              <a:t>JAMA Psychiatry</a:t>
            </a:r>
            <a:r>
              <a:rPr lang="en-US" sz="1400" dirty="0">
                <a:latin typeface="Calibri Light"/>
                <a:ea typeface="+mn-lt"/>
                <a:cs typeface="+mn-lt"/>
              </a:rPr>
              <a:t>. Sep 1 2019;76(9):979-981. doi:10.1001/jamapsychiatry.2019.0876 </a:t>
            </a:r>
            <a:endParaRPr lang="en-US" dirty="0">
              <a:latin typeface="Calibri Light"/>
              <a:ea typeface="+mn-lt"/>
              <a:cs typeface="+mn-lt"/>
            </a:endParaRPr>
          </a:p>
          <a:p>
            <a:pPr marL="0" indent="0">
              <a:buNone/>
            </a:pPr>
            <a:r>
              <a:rPr lang="en-US" sz="1400" dirty="0">
                <a:latin typeface="Calibri Light"/>
                <a:ea typeface="+mn-lt"/>
                <a:cs typeface="+mn-lt"/>
              </a:rPr>
              <a:t>9. </a:t>
            </a:r>
            <a:r>
              <a:rPr lang="en-US" sz="1400" dirty="0" err="1">
                <a:latin typeface="Calibri Light"/>
                <a:ea typeface="+mn-lt"/>
                <a:cs typeface="+mn-lt"/>
              </a:rPr>
              <a:t>Peterkin</a:t>
            </a:r>
            <a:r>
              <a:rPr lang="en-US" sz="1400" dirty="0">
                <a:latin typeface="Calibri Light"/>
                <a:ea typeface="+mn-lt"/>
                <a:cs typeface="+mn-lt"/>
              </a:rPr>
              <a:t> A, Davis CS, Weinstein Z. Permanent Methadone Treatment Reform Needed to Combat the Opioid Crisis and Structural Racism. </a:t>
            </a:r>
            <a:r>
              <a:rPr lang="en-US" sz="1400" i="1" dirty="0">
                <a:latin typeface="Calibri Light"/>
                <a:ea typeface="+mn-lt"/>
                <a:cs typeface="+mn-lt"/>
              </a:rPr>
              <a:t>J Addict Med</a:t>
            </a:r>
            <a:r>
              <a:rPr lang="en-US" sz="1400" dirty="0">
                <a:latin typeface="Calibri Light"/>
                <a:ea typeface="+mn-lt"/>
                <a:cs typeface="+mn-lt"/>
              </a:rPr>
              <a:t>. Mar-Apr 01 2022;16(2):127-129. doi:10.1097/adm.0000000000000841 </a:t>
            </a:r>
            <a:endParaRPr lang="en-US" dirty="0">
              <a:latin typeface="Calibri Light"/>
              <a:cs typeface="Calibri"/>
            </a:endParaRPr>
          </a:p>
          <a:p>
            <a:pPr marL="0" indent="0">
              <a:buNone/>
            </a:pPr>
            <a:r>
              <a:rPr lang="en-US" sz="1400" dirty="0">
                <a:latin typeface="Calibri Light"/>
                <a:ea typeface="+mn-lt"/>
                <a:cs typeface="+mn-lt"/>
              </a:rPr>
              <a:t>10. Priest KC, King CA, Englander H, Lovejoy TI, McCarty D. Differences in the delivery of medications for opioid use disorder during hospitalization by racial categories: A retrospective cohort analysis. </a:t>
            </a:r>
            <a:r>
              <a:rPr lang="en-US" sz="1400" i="1" dirty="0">
                <a:latin typeface="Calibri Light"/>
                <a:ea typeface="+mn-lt"/>
                <a:cs typeface="+mn-lt"/>
              </a:rPr>
              <a:t>Substance Abuse</a:t>
            </a:r>
            <a:r>
              <a:rPr lang="en-US" sz="1400" dirty="0">
                <a:latin typeface="Calibri Light"/>
                <a:ea typeface="+mn-lt"/>
                <a:cs typeface="+mn-lt"/>
              </a:rPr>
              <a:t>. 2022/12/01 2022;43(1):1251-1259. doi:10.1080/08897077.2022.2074601 </a:t>
            </a:r>
            <a:endParaRPr lang="en-US" sz="1400" dirty="0">
              <a:latin typeface="Calibri Light"/>
              <a:cs typeface="Calibri"/>
            </a:endParaRPr>
          </a:p>
          <a:p>
            <a:pPr marL="0" indent="0">
              <a:buNone/>
            </a:pPr>
            <a:r>
              <a:rPr lang="en-US" sz="1400" dirty="0">
                <a:latin typeface="Calibri Light"/>
                <a:ea typeface="+mn-lt"/>
                <a:cs typeface="+mn-lt"/>
              </a:rPr>
              <a:t>11. SAMHSA. Double jeopardy: COVID‐19 and behavioral health disparities for Black and Latino communities in the US. 2020. Available from: </a:t>
            </a:r>
            <a:r>
              <a:rPr lang="en-US" sz="1400" dirty="0">
                <a:latin typeface="Calibri Light"/>
                <a:ea typeface="+mn-lt"/>
                <a:cs typeface="+mn-lt"/>
                <a:hlinkClick r:id="rId2"/>
              </a:rPr>
              <a:t>https://www.samhsa.gov/sites/default/files/covid19-behavioral-health-disparities-black-latino-communities.pdf</a:t>
            </a:r>
            <a:r>
              <a:rPr lang="en-US" sz="1400" dirty="0">
                <a:latin typeface="Calibri Light"/>
                <a:ea typeface="+mn-lt"/>
                <a:cs typeface="+mn-lt"/>
              </a:rPr>
              <a:t>. (Accessed Oct 15, 2022)</a:t>
            </a:r>
            <a:endParaRPr lang="en-US" dirty="0">
              <a:latin typeface="Calibri Light"/>
              <a:cs typeface="Calibri Light"/>
            </a:endParaRPr>
          </a:p>
          <a:p>
            <a:pPr marL="0" indent="0" fontAlgn="base">
              <a:buNone/>
            </a:pPr>
            <a:r>
              <a:rPr lang="en-US" sz="1400" dirty="0">
                <a:latin typeface="Calibri Light"/>
                <a:cs typeface="Calibri Light"/>
              </a:rPr>
              <a:t>12. </a:t>
            </a:r>
            <a:r>
              <a:rPr lang="en-US" sz="1400" dirty="0" err="1">
                <a:latin typeface="Calibri Light"/>
                <a:cs typeface="Calibri Light"/>
              </a:rPr>
              <a:t>Varshneya</a:t>
            </a:r>
            <a:r>
              <a:rPr lang="en-US" sz="1400" dirty="0">
                <a:latin typeface="Calibri Light"/>
                <a:cs typeface="Calibri Light"/>
              </a:rPr>
              <a:t> NB, </a:t>
            </a:r>
            <a:r>
              <a:rPr lang="en-US" sz="1400" dirty="0" err="1">
                <a:latin typeface="Calibri Light"/>
                <a:cs typeface="Calibri Light"/>
              </a:rPr>
              <a:t>Thakrar</a:t>
            </a:r>
            <a:r>
              <a:rPr lang="en-US" sz="1400" dirty="0">
                <a:latin typeface="Calibri Light"/>
                <a:cs typeface="Calibri Light"/>
              </a:rPr>
              <a:t> AP, </a:t>
            </a:r>
            <a:r>
              <a:rPr lang="en-US" sz="1400" dirty="0" err="1">
                <a:latin typeface="Calibri Light"/>
                <a:cs typeface="Calibri Light"/>
              </a:rPr>
              <a:t>Hobelmann</a:t>
            </a:r>
            <a:r>
              <a:rPr lang="en-US" sz="1400" dirty="0">
                <a:latin typeface="Calibri Light"/>
                <a:cs typeface="Calibri Light"/>
              </a:rPr>
              <a:t> JG, Dunn KE, </a:t>
            </a:r>
            <a:r>
              <a:rPr lang="en-US" sz="1400" dirty="0" err="1">
                <a:latin typeface="Calibri Light"/>
                <a:cs typeface="Calibri Light"/>
              </a:rPr>
              <a:t>Huhn</a:t>
            </a:r>
            <a:r>
              <a:rPr lang="en-US" sz="1400" dirty="0">
                <a:latin typeface="Calibri Light"/>
                <a:cs typeface="Calibri Light"/>
              </a:rPr>
              <a:t> AS. Evidence of Buprenorphine-precipitated Withdrawal in Persons Who Use Fentanyl. </a:t>
            </a:r>
            <a:r>
              <a:rPr lang="en-US" sz="1400" i="1" dirty="0">
                <a:latin typeface="Calibri Light"/>
                <a:cs typeface="Calibri Light"/>
              </a:rPr>
              <a:t>J Addict Med</a:t>
            </a:r>
            <a:r>
              <a:rPr lang="en-US" sz="1400" dirty="0">
                <a:latin typeface="Calibri Light"/>
                <a:cs typeface="Calibri Light"/>
              </a:rPr>
              <a:t>. Nov 23 2021 </a:t>
            </a:r>
            <a:endParaRPr lang="en-US" sz="1400" dirty="0">
              <a:latin typeface="Calibri Light"/>
              <a:cs typeface="Calibri" panose="020F0502020204030204"/>
            </a:endParaRPr>
          </a:p>
          <a:p>
            <a:pPr marL="0" indent="0">
              <a:buNone/>
            </a:pPr>
            <a:r>
              <a:rPr lang="en-US" sz="1400" dirty="0">
                <a:latin typeface="Calibri Light"/>
                <a:cs typeface="Calibri Light"/>
              </a:rPr>
              <a:t>13. Wong JSH, </a:t>
            </a:r>
            <a:r>
              <a:rPr lang="en-US" sz="1400" dirty="0" err="1">
                <a:latin typeface="Calibri Light"/>
                <a:cs typeface="Calibri Light"/>
              </a:rPr>
              <a:t>Nikoo</a:t>
            </a:r>
            <a:r>
              <a:rPr lang="en-US" sz="1400" dirty="0">
                <a:latin typeface="Calibri Light"/>
                <a:cs typeface="Calibri Light"/>
              </a:rPr>
              <a:t> M, </a:t>
            </a:r>
            <a:r>
              <a:rPr lang="en-US" sz="1400" dirty="0" err="1">
                <a:latin typeface="Calibri Light"/>
                <a:cs typeface="Calibri Light"/>
              </a:rPr>
              <a:t>Westenberg</a:t>
            </a:r>
            <a:r>
              <a:rPr lang="en-US" sz="1400" dirty="0">
                <a:latin typeface="Calibri Light"/>
                <a:cs typeface="Calibri Light"/>
              </a:rPr>
              <a:t> JN, et al. Comparing rapid micro-induction and standard induction of buprenorphine/naloxone for treatment of opioid use disorder: protocol for an open-label, parallel-group, superiority, randomized controlled trial. </a:t>
            </a:r>
            <a:r>
              <a:rPr lang="en-US" sz="1400" i="1" dirty="0">
                <a:latin typeface="Calibri Light"/>
                <a:cs typeface="Calibri Light"/>
              </a:rPr>
              <a:t>Addict </a:t>
            </a:r>
            <a:r>
              <a:rPr lang="en-US" sz="1400" i="1" dirty="0" err="1">
                <a:latin typeface="Calibri Light"/>
                <a:cs typeface="Calibri Light"/>
              </a:rPr>
              <a:t>Sci</a:t>
            </a:r>
            <a:r>
              <a:rPr lang="en-US" sz="1400" i="1" dirty="0">
                <a:latin typeface="Calibri Light"/>
                <a:cs typeface="Calibri Light"/>
              </a:rPr>
              <a:t> </a:t>
            </a:r>
            <a:r>
              <a:rPr lang="en-US" sz="1400" i="1" dirty="0" err="1">
                <a:latin typeface="Calibri Light"/>
                <a:cs typeface="Calibri Light"/>
              </a:rPr>
              <a:t>Clin</a:t>
            </a:r>
            <a:r>
              <a:rPr lang="en-US" sz="1400" i="1" dirty="0">
                <a:latin typeface="Calibri Light"/>
                <a:cs typeface="Calibri Light"/>
              </a:rPr>
              <a:t> </a:t>
            </a:r>
            <a:r>
              <a:rPr lang="en-US" sz="1400" i="1" dirty="0" err="1">
                <a:latin typeface="Calibri Light"/>
                <a:cs typeface="Calibri Light"/>
              </a:rPr>
              <a:t>Pract</a:t>
            </a:r>
            <a:r>
              <a:rPr lang="en-US" sz="1400" dirty="0">
                <a:latin typeface="Calibri Light"/>
                <a:cs typeface="Calibri Light"/>
              </a:rPr>
              <a:t>. Feb 12 2021;16(1):11. </a:t>
            </a:r>
            <a:endParaRPr lang="en-US" sz="1400" dirty="0">
              <a:latin typeface="Calibri Light"/>
              <a:ea typeface="+mn-lt"/>
              <a:cs typeface="+mn-lt"/>
            </a:endParaRPr>
          </a:p>
          <a:p>
            <a:pPr marL="0" indent="0">
              <a:buNone/>
            </a:pPr>
            <a:endParaRPr lang="en-US" sz="1400" dirty="0">
              <a:latin typeface="Calibri Light"/>
              <a:ea typeface="+mn-lt"/>
              <a:cs typeface="+mn-lt"/>
            </a:endParaRPr>
          </a:p>
          <a:p>
            <a:pPr marL="0" indent="0">
              <a:buNone/>
            </a:pPr>
            <a:endParaRPr lang="en-US" sz="1400" dirty="0">
              <a:latin typeface="Calibri Light"/>
              <a:cs typeface="Calibri Light"/>
            </a:endParaRPr>
          </a:p>
          <a:p>
            <a:endParaRPr lang="en-US" sz="1400" dirty="0">
              <a:latin typeface="Calibri Light"/>
              <a:cs typeface="Calibri Light"/>
            </a:endParaRPr>
          </a:p>
        </p:txBody>
      </p:sp>
    </p:spTree>
    <p:extLst>
      <p:ext uri="{BB962C8B-B14F-4D97-AF65-F5344CB8AC3E}">
        <p14:creationId xmlns:p14="http://schemas.microsoft.com/office/powerpoint/2010/main" val="360357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Questions?</a:t>
            </a:r>
          </a:p>
        </p:txBody>
      </p:sp>
    </p:spTree>
    <p:extLst>
      <p:ext uri="{BB962C8B-B14F-4D97-AF65-F5344CB8AC3E}">
        <p14:creationId xmlns:p14="http://schemas.microsoft.com/office/powerpoint/2010/main" val="5171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B88C-5F8A-B2CE-2D80-9A3BDB280F15}"/>
              </a:ext>
            </a:extLst>
          </p:cNvPr>
          <p:cNvSpPr>
            <a:spLocks noGrp="1"/>
          </p:cNvSpPr>
          <p:nvPr>
            <p:ph type="title"/>
          </p:nvPr>
        </p:nvSpPr>
        <p:spPr/>
        <p:txBody>
          <a:bodyPr>
            <a:normAutofit/>
          </a:bodyPr>
          <a:lstStyle/>
          <a:p>
            <a:r>
              <a:rPr lang="en-US" sz="3200" dirty="0">
                <a:cs typeface="Calibri Light"/>
              </a:rPr>
              <a:t>Disclosures</a:t>
            </a:r>
            <a:endParaRPr lang="en-US">
              <a:cs typeface="Calibri Light" panose="020F0302020204030204"/>
            </a:endParaRPr>
          </a:p>
        </p:txBody>
      </p:sp>
      <p:sp>
        <p:nvSpPr>
          <p:cNvPr id="3" name="Content Placeholder 2">
            <a:extLst>
              <a:ext uri="{FF2B5EF4-FFF2-40B4-BE49-F238E27FC236}">
                <a16:creationId xmlns:a16="http://schemas.microsoft.com/office/drawing/2014/main" id="{0FF14BCE-6108-08B4-5593-C27BD3871C63}"/>
              </a:ext>
            </a:extLst>
          </p:cNvPr>
          <p:cNvSpPr>
            <a:spLocks noGrp="1"/>
          </p:cNvSpPr>
          <p:nvPr>
            <p:ph idx="1"/>
          </p:nvPr>
        </p:nvSpPr>
        <p:spPr/>
        <p:txBody>
          <a:bodyPr vert="horz" lIns="91440" tIns="45720" rIns="91440" bIns="45720" rtlCol="0" anchor="t">
            <a:normAutofit/>
          </a:bodyPr>
          <a:lstStyle/>
          <a:p>
            <a:r>
              <a:rPr lang="en-US">
                <a:latin typeface="Calibri Light"/>
                <a:cs typeface="Calibri"/>
              </a:rPr>
              <a:t>Amelia Goff has no disclosures</a:t>
            </a:r>
            <a:endParaRPr lang="en-US">
              <a:latin typeface="Calibri Light"/>
              <a:cs typeface="Calibri Light"/>
            </a:endParaRPr>
          </a:p>
        </p:txBody>
      </p:sp>
    </p:spTree>
    <p:extLst>
      <p:ext uri="{BB962C8B-B14F-4D97-AF65-F5344CB8AC3E}">
        <p14:creationId xmlns:p14="http://schemas.microsoft.com/office/powerpoint/2010/main" val="323458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itle 1"/>
          <p:cNvSpPr txBox="1">
            <a:spLocks noGrp="1"/>
          </p:cNvSpPr>
          <p:nvPr>
            <p:ph type="title"/>
          </p:nvPr>
        </p:nvSpPr>
        <p:spPr>
          <a:xfrm>
            <a:off x="628650" y="398648"/>
            <a:ext cx="7886700" cy="805962"/>
          </a:xfrm>
          <a:prstGeom prst="rect">
            <a:avLst/>
          </a:prstGeom>
        </p:spPr>
        <p:txBody>
          <a:bodyPr>
            <a:noAutofit/>
          </a:bodyPr>
          <a:lstStyle/>
          <a:p>
            <a:pPr defTabSz="429768">
              <a:defRPr sz="3600"/>
            </a:pPr>
            <a:r>
              <a:rPr lang="en-US" sz="3200" dirty="0">
                <a:sym typeface="Noto"/>
              </a:rPr>
              <a:t>Background</a:t>
            </a:r>
            <a:endParaRPr sz="3200" dirty="0"/>
          </a:p>
        </p:txBody>
      </p:sp>
      <p:sp>
        <p:nvSpPr>
          <p:cNvPr id="829" name="Content Placeholder 2"/>
          <p:cNvSpPr txBox="1">
            <a:spLocks noGrp="1"/>
          </p:cNvSpPr>
          <p:nvPr>
            <p:ph idx="1"/>
          </p:nvPr>
        </p:nvSpPr>
        <p:spPr>
          <a:xfrm>
            <a:off x="628650" y="1196673"/>
            <a:ext cx="7886700" cy="4180057"/>
          </a:xfrm>
          <a:prstGeom prst="rect">
            <a:avLst/>
          </a:prstGeom>
        </p:spPr>
        <p:txBody>
          <a:bodyPr vert="horz" lIns="34290" tIns="34290" rIns="34290" bIns="34290" rtlCol="0" anchor="t">
            <a:noAutofit/>
          </a:bodyPr>
          <a:lstStyle/>
          <a:p>
            <a:pPr marL="0" indent="0">
              <a:buNone/>
            </a:pPr>
            <a:endParaRPr lang="en-US" sz="2400" dirty="0">
              <a:latin typeface="Calibri Light"/>
              <a:cs typeface="Calibri Light"/>
            </a:endParaRPr>
          </a:p>
          <a:p>
            <a:pPr marL="457200" indent="-457200"/>
            <a:r>
              <a:rPr lang="en-US" sz="2400" dirty="0">
                <a:latin typeface="Calibri Light"/>
                <a:cs typeface="Calibri Light"/>
              </a:rPr>
              <a:t>Barriers to traditional buprenorphine initiation in hospitalized patients with opioid use disorder (OUD) include acute pain, anxiety, or fear of precipitated withdrawal </a:t>
            </a:r>
            <a:endParaRPr lang="en-US" dirty="0"/>
          </a:p>
          <a:p>
            <a:pPr marL="457200" indent="-457200"/>
            <a:r>
              <a:rPr lang="en-US" sz="2400" dirty="0">
                <a:latin typeface="Calibri Light"/>
                <a:cs typeface="Calibri Light"/>
              </a:rPr>
              <a:t>Low-dose buprenorphine initiation (sometimes referred to as “</a:t>
            </a:r>
            <a:r>
              <a:rPr lang="en-US" sz="2400" dirty="0" err="1">
                <a:latin typeface="Calibri Light"/>
                <a:cs typeface="Calibri Light"/>
              </a:rPr>
              <a:t>microinduction</a:t>
            </a:r>
            <a:r>
              <a:rPr lang="en-US" sz="2400" dirty="0">
                <a:latin typeface="Calibri Light"/>
                <a:cs typeface="Calibri Light"/>
              </a:rPr>
              <a:t>”) allows patients to start buprenorphine while continuing full-agonist opioids</a:t>
            </a:r>
          </a:p>
          <a:p>
            <a:pPr marL="457200" indent="-457200"/>
            <a:r>
              <a:rPr lang="en-US" sz="2400" dirty="0">
                <a:latin typeface="Calibri Light"/>
                <a:cs typeface="Calibri Light"/>
              </a:rPr>
              <a:t>Most low-dose protocols require 7-10 days to complete - limiting feasibility in hospitalized patients with shorter or unpredictable lengths of stay</a:t>
            </a:r>
            <a:endParaRPr lang="en-US" sz="2400" baseline="30000" dirty="0">
              <a:latin typeface="Calibri Light"/>
              <a:cs typeface="Calibri Light"/>
            </a:endParaRPr>
          </a:p>
          <a:p>
            <a:pPr marL="457200" indent="-457200">
              <a:buFont typeface="Arial" panose="020B0604020202020204" pitchFamily="34" charset="0"/>
              <a:buChar char="•"/>
            </a:pPr>
            <a:endParaRPr lang="en-US" sz="2400" dirty="0">
              <a:latin typeface="Calibri Light"/>
              <a:cs typeface="Calibri Light"/>
            </a:endParaRPr>
          </a:p>
        </p:txBody>
      </p:sp>
      <p:sp>
        <p:nvSpPr>
          <p:cNvPr id="2" name="TextBox 1">
            <a:extLst>
              <a:ext uri="{FF2B5EF4-FFF2-40B4-BE49-F238E27FC236}">
                <a16:creationId xmlns:a16="http://schemas.microsoft.com/office/drawing/2014/main" id="{2B5D50D0-8A94-888C-7533-C1BFF24CF00C}"/>
              </a:ext>
            </a:extLst>
          </p:cNvPr>
          <p:cNvSpPr txBox="1"/>
          <p:nvPr/>
        </p:nvSpPr>
        <p:spPr>
          <a:xfrm>
            <a:off x="5125963" y="6334864"/>
            <a:ext cx="36431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cs typeface="Calibri"/>
              </a:rPr>
              <a:t>Button, JAM 2022; Cohen, JAM 2021</a:t>
            </a:r>
            <a:endParaRPr lang="en-US" sz="1600" dirty="0">
              <a:latin typeface="+mj-lt"/>
            </a:endParaRPr>
          </a:p>
        </p:txBody>
      </p:sp>
    </p:spTree>
    <p:extLst>
      <p:ext uri="{BB962C8B-B14F-4D97-AF65-F5344CB8AC3E}">
        <p14:creationId xmlns:p14="http://schemas.microsoft.com/office/powerpoint/2010/main" val="346762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itle 1"/>
          <p:cNvSpPr txBox="1">
            <a:spLocks noGrp="1"/>
          </p:cNvSpPr>
          <p:nvPr>
            <p:ph type="title"/>
          </p:nvPr>
        </p:nvSpPr>
        <p:spPr>
          <a:xfrm>
            <a:off x="628650" y="398648"/>
            <a:ext cx="7886700" cy="805962"/>
          </a:xfrm>
          <a:prstGeom prst="rect">
            <a:avLst/>
          </a:prstGeom>
        </p:spPr>
        <p:txBody>
          <a:bodyPr>
            <a:noAutofit/>
          </a:bodyPr>
          <a:lstStyle/>
          <a:p>
            <a:pPr defTabSz="429768">
              <a:defRPr sz="3600"/>
            </a:pPr>
            <a:r>
              <a:rPr lang="en-US" sz="3200">
                <a:sym typeface="Noto"/>
              </a:rPr>
              <a:t>Background</a:t>
            </a:r>
            <a:endParaRPr sz="3200"/>
          </a:p>
        </p:txBody>
      </p:sp>
      <p:sp>
        <p:nvSpPr>
          <p:cNvPr id="829" name="Content Placeholder 2"/>
          <p:cNvSpPr txBox="1">
            <a:spLocks noGrp="1"/>
          </p:cNvSpPr>
          <p:nvPr>
            <p:ph idx="1"/>
          </p:nvPr>
        </p:nvSpPr>
        <p:spPr>
          <a:xfrm>
            <a:off x="628650" y="1557956"/>
            <a:ext cx="7886700" cy="3792416"/>
          </a:xfrm>
          <a:prstGeom prst="rect">
            <a:avLst/>
          </a:prstGeom>
        </p:spPr>
        <p:txBody>
          <a:bodyPr vert="horz" lIns="34290" tIns="34290" rIns="34290" bIns="34290" rtlCol="0" anchor="t">
            <a:noAutofit/>
          </a:bodyPr>
          <a:lstStyle/>
          <a:p>
            <a:pPr marL="457200" indent="-457200"/>
            <a:r>
              <a:rPr lang="en-US" sz="2400" dirty="0">
                <a:latin typeface="Calibri Light"/>
                <a:cs typeface="Calibri Light"/>
              </a:rPr>
              <a:t>Several protocols have been developed for more rapid initiation to reach therapeutic doses in 3-5 days</a:t>
            </a:r>
          </a:p>
          <a:p>
            <a:pPr marL="457200" indent="-457200"/>
            <a:r>
              <a:rPr lang="en-US" sz="2400" dirty="0">
                <a:latin typeface="Calibri Light"/>
                <a:cs typeface="Calibri Light"/>
              </a:rPr>
              <a:t>Given buprenorphine’s rapid one-hour time to peak plasma concentration, low doses can be given up to every 3 hours without precipitating withdrawal</a:t>
            </a:r>
            <a:endParaRPr lang="en-US" sz="2400" baseline="30000" dirty="0">
              <a:latin typeface="Calibri Light"/>
              <a:cs typeface="Calibri Light"/>
            </a:endParaRPr>
          </a:p>
          <a:p>
            <a:pPr marL="457200" indent="-457200"/>
            <a:r>
              <a:rPr lang="en-US" sz="2400" dirty="0">
                <a:latin typeface="Calibri Light"/>
                <a:ea typeface="+mn-lt"/>
                <a:cs typeface="+mn-lt"/>
              </a:rPr>
              <a:t>Published experience of rapid low-dose buprenorphine initiation over 3-5 days is limited to small case reports or series, with few examples in hospital settings</a:t>
            </a:r>
            <a:endParaRPr lang="en-US" sz="2400" dirty="0">
              <a:solidFill>
                <a:schemeClr val="accent6">
                  <a:lumMod val="50000"/>
                </a:schemeClr>
              </a:solidFill>
              <a:latin typeface="Calibri Light"/>
              <a:cs typeface="Calibri Light"/>
            </a:endParaRPr>
          </a:p>
        </p:txBody>
      </p:sp>
      <p:sp>
        <p:nvSpPr>
          <p:cNvPr id="3" name="TextBox 2">
            <a:extLst>
              <a:ext uri="{FF2B5EF4-FFF2-40B4-BE49-F238E27FC236}">
                <a16:creationId xmlns:a16="http://schemas.microsoft.com/office/drawing/2014/main" id="{ECEEB94B-803E-311F-D044-3B63D96A7A07}"/>
              </a:ext>
            </a:extLst>
          </p:cNvPr>
          <p:cNvSpPr txBox="1"/>
          <p:nvPr/>
        </p:nvSpPr>
        <p:spPr>
          <a:xfrm>
            <a:off x="2329384" y="6224647"/>
            <a:ext cx="674785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cs typeface="Calibri"/>
              </a:rPr>
              <a:t>Wong, Addict </a:t>
            </a:r>
            <a:r>
              <a:rPr lang="en-US" sz="1600" dirty="0" err="1">
                <a:latin typeface="+mj-lt"/>
                <a:cs typeface="Calibri"/>
              </a:rPr>
              <a:t>Sci</a:t>
            </a:r>
            <a:r>
              <a:rPr lang="en-US" sz="1600" dirty="0">
                <a:latin typeface="+mj-lt"/>
                <a:cs typeface="Calibri"/>
              </a:rPr>
              <a:t> </a:t>
            </a:r>
            <a:r>
              <a:rPr lang="en-US" sz="1600" dirty="0" err="1">
                <a:latin typeface="+mj-lt"/>
                <a:cs typeface="Calibri"/>
              </a:rPr>
              <a:t>Clin</a:t>
            </a:r>
            <a:r>
              <a:rPr lang="en-US" sz="1600" dirty="0">
                <a:latin typeface="+mj-lt"/>
                <a:cs typeface="Calibri"/>
              </a:rPr>
              <a:t> </a:t>
            </a:r>
            <a:r>
              <a:rPr lang="en-US" sz="1600" dirty="0" err="1">
                <a:latin typeface="+mj-lt"/>
                <a:cs typeface="Calibri"/>
              </a:rPr>
              <a:t>Pract</a:t>
            </a:r>
            <a:r>
              <a:rPr lang="en-US" sz="1600" dirty="0">
                <a:latin typeface="+mj-lt"/>
                <a:cs typeface="Calibri"/>
              </a:rPr>
              <a:t> 2021; </a:t>
            </a:r>
            <a:r>
              <a:rPr lang="en-US" sz="1600" dirty="0" err="1">
                <a:latin typeface="+mj-lt"/>
                <a:cs typeface="Calibri"/>
              </a:rPr>
              <a:t>Klaire</a:t>
            </a:r>
            <a:r>
              <a:rPr lang="en-US" sz="1600" dirty="0">
                <a:latin typeface="+mj-lt"/>
                <a:cs typeface="Calibri"/>
              </a:rPr>
              <a:t>, Am J Addict 2019; </a:t>
            </a:r>
            <a:r>
              <a:rPr lang="en-US" sz="1600" dirty="0" err="1">
                <a:latin typeface="+mj-lt"/>
                <a:cs typeface="Calibri"/>
              </a:rPr>
              <a:t>Azar</a:t>
            </a:r>
            <a:r>
              <a:rPr lang="en-US" sz="1600" dirty="0">
                <a:latin typeface="+mj-lt"/>
                <a:cs typeface="Calibri"/>
              </a:rPr>
              <a:t>, Am J Addict 2020; Chiang, J Substance Abuse Treatment 2003.</a:t>
            </a:r>
            <a:endParaRPr lang="en-US" sz="1600" dirty="0">
              <a:latin typeface="+mj-lt"/>
            </a:endParaRPr>
          </a:p>
        </p:txBody>
      </p:sp>
    </p:spTree>
    <p:extLst>
      <p:ext uri="{BB962C8B-B14F-4D97-AF65-F5344CB8AC3E}">
        <p14:creationId xmlns:p14="http://schemas.microsoft.com/office/powerpoint/2010/main" val="2775915474"/>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itle 1"/>
          <p:cNvSpPr txBox="1">
            <a:spLocks noGrp="1"/>
          </p:cNvSpPr>
          <p:nvPr>
            <p:ph type="title"/>
          </p:nvPr>
        </p:nvSpPr>
        <p:spPr>
          <a:xfrm>
            <a:off x="628650" y="398648"/>
            <a:ext cx="7886700" cy="805962"/>
          </a:xfrm>
          <a:prstGeom prst="rect">
            <a:avLst/>
          </a:prstGeom>
        </p:spPr>
        <p:txBody>
          <a:bodyPr>
            <a:noAutofit/>
          </a:bodyPr>
          <a:lstStyle/>
          <a:p>
            <a:pPr defTabSz="429768">
              <a:defRPr sz="3600"/>
            </a:pPr>
            <a:r>
              <a:rPr lang="en-US" sz="3200">
                <a:sym typeface="Noto"/>
              </a:rPr>
              <a:t>Background </a:t>
            </a:r>
            <a:endParaRPr sz="3200"/>
          </a:p>
        </p:txBody>
      </p:sp>
      <p:sp>
        <p:nvSpPr>
          <p:cNvPr id="829" name="Content Placeholder 2"/>
          <p:cNvSpPr txBox="1">
            <a:spLocks noGrp="1"/>
          </p:cNvSpPr>
          <p:nvPr>
            <p:ph idx="1"/>
          </p:nvPr>
        </p:nvSpPr>
        <p:spPr>
          <a:xfrm>
            <a:off x="628650" y="1525212"/>
            <a:ext cx="7886700" cy="4299549"/>
          </a:xfrm>
          <a:prstGeom prst="rect">
            <a:avLst/>
          </a:prstGeom>
        </p:spPr>
        <p:txBody>
          <a:bodyPr vert="horz" lIns="34290" tIns="34290" rIns="34290" bIns="34290" rtlCol="0" anchor="t">
            <a:noAutofit/>
          </a:bodyPr>
          <a:lstStyle/>
          <a:p>
            <a:pPr>
              <a:spcBef>
                <a:spcPts val="600"/>
              </a:spcBef>
              <a:spcAft>
                <a:spcPts val="600"/>
              </a:spcAft>
            </a:pPr>
            <a:r>
              <a:rPr lang="en-US" sz="2400" dirty="0">
                <a:latin typeface="Calibri Light"/>
                <a:ea typeface="+mn-lt"/>
                <a:cs typeface="+mn-lt"/>
              </a:rPr>
              <a:t>Black, Indigenous and Latinx patients are less likely than white patients to access buprenorphine</a:t>
            </a:r>
            <a:endParaRPr lang="en-US" sz="2400" dirty="0">
              <a:latin typeface="Calibri Light"/>
              <a:ea typeface="+mn-lt"/>
              <a:cs typeface="Calibri Light"/>
            </a:endParaRPr>
          </a:p>
          <a:p>
            <a:pPr>
              <a:spcBef>
                <a:spcPts val="600"/>
              </a:spcBef>
              <a:spcAft>
                <a:spcPts val="600"/>
              </a:spcAft>
            </a:pPr>
            <a:r>
              <a:rPr lang="en-US" sz="2400" dirty="0">
                <a:latin typeface="Calibri Light"/>
                <a:ea typeface="+mn-lt"/>
                <a:cs typeface="+mn-lt"/>
              </a:rPr>
              <a:t>Significant disparities persist in hospital SUD care</a:t>
            </a:r>
            <a:endParaRPr lang="en-US" sz="2400" dirty="0">
              <a:latin typeface="Calibri Light"/>
              <a:ea typeface="+mn-lt"/>
              <a:cs typeface="Calibri Light"/>
            </a:endParaRPr>
          </a:p>
          <a:p>
            <a:pPr>
              <a:lnSpc>
                <a:spcPct val="100000"/>
              </a:lnSpc>
              <a:spcBef>
                <a:spcPts val="500"/>
              </a:spcBef>
            </a:pPr>
            <a:r>
              <a:rPr lang="en-US" sz="2400" dirty="0">
                <a:latin typeface="Calibri Light"/>
                <a:ea typeface="+mn-lt"/>
                <a:cs typeface="Calibri Light"/>
              </a:rPr>
              <a:t>Offering</a:t>
            </a:r>
            <a:r>
              <a:rPr lang="en-US" sz="2400" dirty="0">
                <a:latin typeface="Calibri Light"/>
                <a:cs typeface="Calibri Light"/>
              </a:rPr>
              <a:t> hospitalized patients buprenorphine induction without withdrawal and with sufficient pain control – opportunity to increase equitable, trauma-informed access to MOUD</a:t>
            </a:r>
          </a:p>
          <a:p>
            <a:pPr marL="0" lvl="0" indent="0">
              <a:spcBef>
                <a:spcPts val="600"/>
              </a:spcBef>
              <a:spcAft>
                <a:spcPts val="600"/>
              </a:spcAft>
              <a:buNone/>
            </a:pPr>
            <a:endParaRPr lang="en-US" sz="2400" dirty="0">
              <a:solidFill>
                <a:srgbClr val="000000"/>
              </a:solidFill>
              <a:latin typeface="Calibri Light"/>
              <a:cs typeface="Calibri Light"/>
            </a:endParaRPr>
          </a:p>
          <a:p>
            <a:pPr marL="0" indent="0">
              <a:spcBef>
                <a:spcPts val="600"/>
              </a:spcBef>
              <a:spcAft>
                <a:spcPts val="600"/>
              </a:spcAft>
              <a:buNone/>
            </a:pPr>
            <a:endParaRPr lang="en-US" sz="2400" dirty="0">
              <a:solidFill>
                <a:srgbClr val="7D5008"/>
              </a:solidFill>
              <a:latin typeface="Calibri Light"/>
              <a:cs typeface="Helvetica" panose="020B0604020202020204" pitchFamily="34" charset="0"/>
            </a:endParaRPr>
          </a:p>
        </p:txBody>
      </p:sp>
      <p:sp>
        <p:nvSpPr>
          <p:cNvPr id="3" name="TextBox 2">
            <a:extLst>
              <a:ext uri="{FF2B5EF4-FFF2-40B4-BE49-F238E27FC236}">
                <a16:creationId xmlns:a16="http://schemas.microsoft.com/office/drawing/2014/main" id="{38E75115-A38B-9D95-DB1F-A7301D7E0614}"/>
              </a:ext>
            </a:extLst>
          </p:cNvPr>
          <p:cNvSpPr txBox="1"/>
          <p:nvPr/>
        </p:nvSpPr>
        <p:spPr>
          <a:xfrm>
            <a:off x="2516266" y="6216234"/>
            <a:ext cx="65440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j-lt"/>
                <a:cs typeface="Calibri"/>
              </a:rPr>
              <a:t>Priest, Substance Abuse 2022; SAMSHA 2020; </a:t>
            </a:r>
            <a:r>
              <a:rPr lang="en-US" sz="1600" dirty="0" err="1">
                <a:latin typeface="+mj-lt"/>
                <a:cs typeface="Calibri"/>
              </a:rPr>
              <a:t>Peterkin</a:t>
            </a:r>
            <a:r>
              <a:rPr lang="en-US" sz="1600" dirty="0">
                <a:latin typeface="+mj-lt"/>
                <a:cs typeface="Calibri"/>
              </a:rPr>
              <a:t>, J Addict Med 2022; </a:t>
            </a:r>
            <a:r>
              <a:rPr lang="en-US" sz="1600" dirty="0" err="1">
                <a:latin typeface="+mj-lt"/>
                <a:cs typeface="Calibri"/>
              </a:rPr>
              <a:t>Lagisetty</a:t>
            </a:r>
            <a:r>
              <a:rPr lang="en-US" sz="1600" dirty="0">
                <a:latin typeface="+mj-lt"/>
                <a:cs typeface="Calibri"/>
              </a:rPr>
              <a:t>, JAMA Psychiatry 2019; Chang, J Substance Abuse Treatment 2022</a:t>
            </a:r>
          </a:p>
        </p:txBody>
      </p:sp>
    </p:spTree>
    <p:extLst>
      <p:ext uri="{BB962C8B-B14F-4D97-AF65-F5344CB8AC3E}">
        <p14:creationId xmlns:p14="http://schemas.microsoft.com/office/powerpoint/2010/main" val="277591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itle 1"/>
          <p:cNvSpPr txBox="1">
            <a:spLocks noGrp="1"/>
          </p:cNvSpPr>
          <p:nvPr>
            <p:ph type="title"/>
          </p:nvPr>
        </p:nvSpPr>
        <p:spPr>
          <a:xfrm>
            <a:off x="628650" y="398648"/>
            <a:ext cx="7886700" cy="805962"/>
          </a:xfrm>
          <a:prstGeom prst="rect">
            <a:avLst/>
          </a:prstGeom>
        </p:spPr>
        <p:txBody>
          <a:bodyPr>
            <a:noAutofit/>
          </a:bodyPr>
          <a:lstStyle/>
          <a:p>
            <a:pPr defTabSz="429768">
              <a:defRPr sz="3600"/>
            </a:pPr>
            <a:r>
              <a:rPr lang="en-US" sz="3200">
                <a:sym typeface="Noto"/>
              </a:rPr>
              <a:t>Objectives</a:t>
            </a:r>
            <a:br>
              <a:rPr lang="en-US" sz="3200"/>
            </a:br>
            <a:endParaRPr sz="1000" b="1"/>
          </a:p>
        </p:txBody>
      </p:sp>
      <p:sp>
        <p:nvSpPr>
          <p:cNvPr id="829" name="Content Placeholder 2"/>
          <p:cNvSpPr txBox="1">
            <a:spLocks noGrp="1"/>
          </p:cNvSpPr>
          <p:nvPr>
            <p:ph idx="1"/>
          </p:nvPr>
        </p:nvSpPr>
        <p:spPr>
          <a:xfrm>
            <a:off x="628650" y="1557956"/>
            <a:ext cx="7886700" cy="3792416"/>
          </a:xfrm>
          <a:prstGeom prst="rect">
            <a:avLst/>
          </a:prstGeom>
        </p:spPr>
        <p:txBody>
          <a:bodyPr vert="horz" lIns="34290" tIns="34290" rIns="34290" bIns="34290" rtlCol="0" anchor="t">
            <a:normAutofit/>
          </a:bodyPr>
          <a:lstStyle/>
          <a:p>
            <a:pPr>
              <a:spcBef>
                <a:spcPts val="600"/>
              </a:spcBef>
              <a:spcAft>
                <a:spcPts val="600"/>
              </a:spcAft>
            </a:pPr>
            <a:r>
              <a:rPr lang="en-US" sz="2400" dirty="0">
                <a:latin typeface="Calibri Light"/>
                <a:ea typeface="+mn-lt"/>
                <a:cs typeface="Calibri Light"/>
              </a:rPr>
              <a:t>We describe our first 6 months experience initiating buprenorphine via rapid low-dose induction (completed over 72 hours) among hospitalized adults with opioid use disorder (OUD)</a:t>
            </a:r>
          </a:p>
          <a:p>
            <a:pPr marL="0" indent="0">
              <a:spcBef>
                <a:spcPts val="600"/>
              </a:spcBef>
              <a:spcAft>
                <a:spcPts val="600"/>
              </a:spcAft>
              <a:buNone/>
            </a:pPr>
            <a:endParaRPr lang="en-US" sz="2400" dirty="0">
              <a:latin typeface="Calibri Light"/>
              <a:cs typeface="Calibri Light"/>
            </a:endParaRPr>
          </a:p>
          <a:p>
            <a:pPr marL="0" indent="0">
              <a:spcBef>
                <a:spcPts val="600"/>
              </a:spcBef>
              <a:spcAft>
                <a:spcPts val="600"/>
              </a:spcAft>
              <a:buNone/>
            </a:pPr>
            <a:endParaRPr lang="en-US" dirty="0">
              <a:solidFill>
                <a:srgbClr val="000000"/>
              </a:solidFill>
              <a:latin typeface="Calibri"/>
              <a:cs typeface="Calibri"/>
            </a:endParaRPr>
          </a:p>
          <a:p>
            <a:pPr marL="457200" lvl="1" indent="0">
              <a:spcBef>
                <a:spcPts val="600"/>
              </a:spcBef>
              <a:spcAft>
                <a:spcPts val="600"/>
              </a:spcAft>
              <a:buNone/>
            </a:pPr>
            <a:endParaRPr lang="en-US" dirty="0">
              <a:solidFill>
                <a:schemeClr val="accent4"/>
              </a:solidFill>
              <a:latin typeface="Calibri Light"/>
              <a:cs typeface="Helvetica" panose="020B0604020202020204" pitchFamily="34" charset="0"/>
            </a:endParaRPr>
          </a:p>
        </p:txBody>
      </p:sp>
    </p:spTree>
    <p:extLst>
      <p:ext uri="{BB962C8B-B14F-4D97-AF65-F5344CB8AC3E}">
        <p14:creationId xmlns:p14="http://schemas.microsoft.com/office/powerpoint/2010/main" val="51787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itle 1"/>
          <p:cNvSpPr txBox="1">
            <a:spLocks noGrp="1"/>
          </p:cNvSpPr>
          <p:nvPr>
            <p:ph type="title"/>
          </p:nvPr>
        </p:nvSpPr>
        <p:spPr>
          <a:xfrm>
            <a:off x="628650" y="398648"/>
            <a:ext cx="7886700" cy="805962"/>
          </a:xfrm>
          <a:prstGeom prst="rect">
            <a:avLst/>
          </a:prstGeom>
        </p:spPr>
        <p:txBody>
          <a:bodyPr>
            <a:noAutofit/>
          </a:bodyPr>
          <a:lstStyle/>
          <a:p>
            <a:pPr lvl="0" defTabSz="429768">
              <a:defRPr sz="3600"/>
            </a:pPr>
            <a:br>
              <a:rPr lang="en-US" sz="3600" b="1" dirty="0"/>
            </a:br>
            <a:br>
              <a:rPr lang="en-US" sz="3600" b="1" dirty="0"/>
            </a:br>
            <a:r>
              <a:rPr lang="en-US" sz="3200" dirty="0">
                <a:sym typeface="Noto"/>
              </a:rPr>
              <a:t>Methods</a:t>
            </a:r>
            <a:br>
              <a:rPr lang="en-US" sz="3600" b="1" dirty="0"/>
            </a:br>
            <a:br>
              <a:rPr lang="en-US" sz="4000" dirty="0"/>
            </a:br>
            <a:endParaRPr lang="en-US" sz="3600" b="1">
              <a:cs typeface="Calibri Light"/>
            </a:endParaRPr>
          </a:p>
        </p:txBody>
      </p:sp>
      <p:sp>
        <p:nvSpPr>
          <p:cNvPr id="829" name="Content Placeholder 2"/>
          <p:cNvSpPr txBox="1">
            <a:spLocks noGrp="1"/>
          </p:cNvSpPr>
          <p:nvPr>
            <p:ph idx="1"/>
          </p:nvPr>
        </p:nvSpPr>
        <p:spPr>
          <a:xfrm>
            <a:off x="628650" y="1202356"/>
            <a:ext cx="7886700" cy="3792416"/>
          </a:xfrm>
          <a:prstGeom prst="rect">
            <a:avLst/>
          </a:prstGeom>
        </p:spPr>
        <p:txBody>
          <a:bodyPr vert="horz" lIns="34290" tIns="34290" rIns="34290" bIns="34290" rtlCol="0" anchor="t">
            <a:noAutofit/>
          </a:bodyPr>
          <a:lstStyle/>
          <a:p>
            <a:pPr marL="457200" indent="-457200"/>
            <a:r>
              <a:rPr lang="en-US" sz="2400" dirty="0">
                <a:latin typeface="Calibri Light"/>
                <a:cs typeface="Calibri Light"/>
              </a:rPr>
              <a:t>Retrospective cohort study of patients with</a:t>
            </a:r>
            <a:r>
              <a:rPr lang="en-US" sz="2400" dirty="0">
                <a:solidFill>
                  <a:schemeClr val="accent6"/>
                </a:solidFill>
                <a:latin typeface="Calibri Light"/>
                <a:ea typeface="+mn-lt"/>
                <a:cs typeface="Calibri Light"/>
              </a:rPr>
              <a:t> </a:t>
            </a:r>
            <a:r>
              <a:rPr lang="en-US" sz="2400" dirty="0">
                <a:latin typeface="Calibri Light"/>
                <a:ea typeface="+mn-lt"/>
                <a:cs typeface="Calibri Light"/>
              </a:rPr>
              <a:t>OUD, </a:t>
            </a:r>
            <a:r>
              <a:rPr lang="en-US" sz="2400" dirty="0">
                <a:latin typeface="Calibri Light"/>
                <a:ea typeface="+mn-lt"/>
                <a:cs typeface="+mn-lt"/>
              </a:rPr>
              <a:t>seen by an interprofessional addiction medicine consult service (IMPACT) at a single academic medical center </a:t>
            </a:r>
          </a:p>
          <a:p>
            <a:pPr marL="457200" indent="-457200"/>
            <a:r>
              <a:rPr lang="en-US" sz="2400" dirty="0">
                <a:latin typeface="Calibri Light"/>
                <a:ea typeface="+mn-lt"/>
                <a:cs typeface="+mn-lt"/>
              </a:rPr>
              <a:t>Patients admitted to general hospital, started buprenorphine via a rapid low-dose initiation between November 2021 and May 2022</a:t>
            </a:r>
            <a:endParaRPr lang="en-US" sz="2400" dirty="0">
              <a:latin typeface="Calibri Light"/>
              <a:cs typeface="Calibri"/>
            </a:endParaRPr>
          </a:p>
          <a:p>
            <a:pPr marL="457200" indent="-457200"/>
            <a:r>
              <a:rPr lang="en-US" sz="2400" dirty="0">
                <a:latin typeface="Calibri Light"/>
                <a:ea typeface="+mn-lt"/>
                <a:cs typeface="+mn-lt"/>
              </a:rPr>
              <a:t>Prospectively tracked patients using an electronic registry and abstracted outcomes from electronic health record</a:t>
            </a:r>
          </a:p>
          <a:p>
            <a:pPr marL="457200" indent="-457200"/>
            <a:r>
              <a:rPr lang="en-US" sz="2400" dirty="0">
                <a:latin typeface="Calibri Light"/>
                <a:cs typeface="Calibri Light"/>
              </a:rPr>
              <a:t>Reasons for pursuing a more rapid initiation:</a:t>
            </a:r>
          </a:p>
          <a:p>
            <a:pPr marL="857250" lvl="1" indent="-457200">
              <a:buFont typeface="Wingdings" panose="020B0604020202020204" pitchFamily="34" charset="0"/>
              <a:buChar char="Ø"/>
            </a:pPr>
            <a:r>
              <a:rPr lang="en-US" dirty="0">
                <a:latin typeface="Calibri Light"/>
                <a:cs typeface="Calibri Light"/>
              </a:rPr>
              <a:t> anticipated hospital discharge in &lt;7 days </a:t>
            </a:r>
            <a:endParaRPr lang="en-US" dirty="0">
              <a:latin typeface="Calibri Light"/>
              <a:ea typeface="Calibri Light"/>
              <a:cs typeface="Calibri Light"/>
            </a:endParaRPr>
          </a:p>
          <a:p>
            <a:pPr marL="742950" lvl="1" indent="-342900">
              <a:buFont typeface="Wingdings" panose="020B0604020202020204" pitchFamily="34" charset="0"/>
              <a:buChar char="Ø"/>
            </a:pPr>
            <a:r>
              <a:rPr lang="en-US" dirty="0">
                <a:latin typeface="Calibri Light"/>
                <a:cs typeface="Calibri Light"/>
              </a:rPr>
              <a:t>  patient preference</a:t>
            </a:r>
            <a:endParaRPr lang="en-US" dirty="0">
              <a:latin typeface="Calibri Light"/>
              <a:ea typeface="Calibri Light"/>
              <a:cs typeface="Calibri Light"/>
            </a:endParaRPr>
          </a:p>
          <a:p>
            <a:pPr marL="0" indent="0">
              <a:buNone/>
            </a:pPr>
            <a:endParaRPr lang="en-US" sz="2400" dirty="0">
              <a:latin typeface="Calibri Light"/>
              <a:ea typeface="+mn-lt"/>
              <a:cs typeface="+mn-lt"/>
            </a:endParaRPr>
          </a:p>
          <a:p>
            <a:pPr marL="457200" indent="-457200"/>
            <a:endParaRPr lang="en-US" sz="2400" dirty="0">
              <a:latin typeface="Calibri Light"/>
              <a:cs typeface="Calibri Light"/>
            </a:endParaRPr>
          </a:p>
          <a:p>
            <a:pPr marL="0" indent="0">
              <a:buNone/>
            </a:pPr>
            <a:endParaRPr lang="en-US" sz="2400" dirty="0">
              <a:latin typeface="Calibri Light"/>
              <a:cs typeface="Calibri" panose="020F0502020204030204"/>
            </a:endParaRPr>
          </a:p>
        </p:txBody>
      </p:sp>
    </p:spTree>
    <p:extLst>
      <p:ext uri="{BB962C8B-B14F-4D97-AF65-F5344CB8AC3E}">
        <p14:creationId xmlns:p14="http://schemas.microsoft.com/office/powerpoint/2010/main" val="51787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fontScale="92500"/>
          </a:bodyPr>
          <a:lstStyle/>
          <a:p>
            <a:r>
              <a:rPr lang="en-US" dirty="0">
                <a:latin typeface="+mj-lt"/>
              </a:rPr>
              <a:t> Considered initiation complete once patients received first 8mg dose of buprenorphine</a:t>
            </a:r>
          </a:p>
          <a:p>
            <a:pPr lvl="1"/>
            <a:r>
              <a:rPr lang="en-US" dirty="0">
                <a:latin typeface="+mj-lt"/>
              </a:rPr>
              <a:t>Chose as completion target, as lower doses are unlikely to provide adequate opioid receptor blockade to alleviate withdrawal in most patients. </a:t>
            </a:r>
          </a:p>
          <a:p>
            <a:r>
              <a:rPr lang="en-US" dirty="0">
                <a:latin typeface="+mj-lt"/>
              </a:rPr>
              <a:t>Patients could receive additional buprenorphine doses as needed for opioid cravings or withdrawal up to 24mg. </a:t>
            </a:r>
          </a:p>
          <a:p>
            <a:r>
              <a:rPr lang="en-US" dirty="0">
                <a:latin typeface="+mj-lt"/>
              </a:rPr>
              <a:t>Defined precipitated withdrawal as new onset or worsening of nausea, body aches, restlessness, anxiety, or rhinorrhea within 2 hours of receiving buprenorphine. </a:t>
            </a:r>
          </a:p>
          <a:p>
            <a:endParaRPr lang="en-US" dirty="0"/>
          </a:p>
        </p:txBody>
      </p:sp>
    </p:spTree>
    <p:extLst>
      <p:ext uri="{BB962C8B-B14F-4D97-AF65-F5344CB8AC3E}">
        <p14:creationId xmlns:p14="http://schemas.microsoft.com/office/powerpoint/2010/main" val="354938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noGrp="1"/>
          </p:cNvSpPr>
          <p:nvPr>
            <p:ph type="title"/>
          </p:nvPr>
        </p:nvSpPr>
        <p:spPr>
          <a:xfrm>
            <a:off x="628650" y="184805"/>
            <a:ext cx="7886700" cy="1505883"/>
          </a:xfrm>
          <a:prstGeom prst="rect">
            <a:avLst/>
          </a:prstGeom>
        </p:spPr>
        <p:txBody>
          <a:bodyPr vert="horz" lIns="91440" tIns="45720" rIns="91440" bIns="45720" rtlCol="0" anchor="ctr">
            <a:normAutofit/>
          </a:bodyPr>
          <a:lstStyle/>
          <a:p>
            <a:pPr>
              <a:defRPr sz="3600"/>
            </a:pPr>
            <a:r>
              <a:rPr lang="en-US" sz="3200" dirty="0">
                <a:sym typeface="Noto"/>
              </a:rPr>
              <a:t>Methods</a:t>
            </a:r>
            <a:r>
              <a:rPr lang="en-US" sz="3200" kern="1200" dirty="0">
                <a:latin typeface="+mj-lt"/>
                <a:ea typeface="+mj-ea"/>
                <a:cs typeface="+mj-cs"/>
                <a:sym typeface="Noto"/>
              </a:rPr>
              <a:t>: Induction Protocol</a:t>
            </a:r>
            <a:br>
              <a:rPr lang="en-US" sz="3200" b="1" kern="1200" dirty="0"/>
            </a:br>
            <a:endParaRPr lang="en-US" sz="3200" b="1" kern="1200" dirty="0">
              <a:latin typeface="+mj-lt"/>
              <a:cs typeface="Calibri Ligh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650" y="1601282"/>
            <a:ext cx="7884410" cy="35282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84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HSU Cool Blues Theme">
  <a:themeElements>
    <a:clrScheme name="OHSU Cool Blues Theme">
      <a:dk1>
        <a:srgbClr val="000000"/>
      </a:dk1>
      <a:lt1>
        <a:srgbClr val="FFFFFF"/>
      </a:lt1>
      <a:dk2>
        <a:srgbClr val="A7A7A7"/>
      </a:dk2>
      <a:lt2>
        <a:srgbClr val="535353"/>
      </a:lt2>
      <a:accent1>
        <a:srgbClr val="2E93D5"/>
      </a:accent1>
      <a:accent2>
        <a:srgbClr val="0E61B0"/>
      </a:accent2>
      <a:accent3>
        <a:srgbClr val="002776"/>
      </a:accent3>
      <a:accent4>
        <a:srgbClr val="0B4984"/>
      </a:accent4>
      <a:accent5>
        <a:srgbClr val="1A5277"/>
      </a:accent5>
      <a:accent6>
        <a:srgbClr val="083663"/>
      </a:accent6>
      <a:hlink>
        <a:srgbClr val="0000FF"/>
      </a:hlink>
      <a:folHlink>
        <a:srgbClr val="FF00FF"/>
      </a:folHlink>
    </a:clrScheme>
    <a:fontScheme name="OHSU Cool Blues Theme">
      <a:majorFont>
        <a:latin typeface="Lato Regular"/>
        <a:ea typeface="Lato Regular"/>
        <a:cs typeface="Lato Regular"/>
      </a:majorFont>
      <a:minorFont>
        <a:latin typeface="Helvetica"/>
        <a:ea typeface="Helvetica"/>
        <a:cs typeface="Helvetica"/>
      </a:minorFont>
    </a:fontScheme>
    <a:fmtScheme name="OHSU Cool Blu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E6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5A736A5B706B4199ADE3F9660632E8" ma:contentTypeVersion="14" ma:contentTypeDescription="Create a new document." ma:contentTypeScope="" ma:versionID="69901f69f18424599ba01a71f9244066">
  <xsd:schema xmlns:xsd="http://www.w3.org/2001/XMLSchema" xmlns:xs="http://www.w3.org/2001/XMLSchema" xmlns:p="http://schemas.microsoft.com/office/2006/metadata/properties" xmlns:ns3="2d374a3c-f27b-4379-8d9b-b3c67df34604" xmlns:ns4="b84fef3d-7b35-4713-a4e6-f27219e8cadd" targetNamespace="http://schemas.microsoft.com/office/2006/metadata/properties" ma:root="true" ma:fieldsID="646957b46c2b9cd4f13167885feafe7d" ns3:_="" ns4:_="">
    <xsd:import namespace="2d374a3c-f27b-4379-8d9b-b3c67df34604"/>
    <xsd:import namespace="b84fef3d-7b35-4713-a4e6-f27219e8cad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74a3c-f27b-4379-8d9b-b3c67df34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4fef3d-7b35-4713-a4e6-f27219e8cad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9018E8-16FA-40FE-BA76-8E9E90743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74a3c-f27b-4379-8d9b-b3c67df34604"/>
    <ds:schemaRef ds:uri="b84fef3d-7b35-4713-a4e6-f27219e8ca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4914AD-F726-49FA-A023-83E0289004E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84fef3d-7b35-4713-a4e6-f27219e8cadd"/>
    <ds:schemaRef ds:uri="http://purl.org/dc/terms/"/>
    <ds:schemaRef ds:uri="2d374a3c-f27b-4379-8d9b-b3c67df34604"/>
    <ds:schemaRef ds:uri="http://www.w3.org/XML/1998/namespace"/>
    <ds:schemaRef ds:uri="http://purl.org/dc/dcmitype/"/>
  </ds:schemaRefs>
</ds:datastoreItem>
</file>

<file path=customXml/itemProps3.xml><?xml version="1.0" encoding="utf-8"?>
<ds:datastoreItem xmlns:ds="http://schemas.openxmlformats.org/officeDocument/2006/customXml" ds:itemID="{E39C9792-D6DF-49A8-9EC7-CA84DA0346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2070</TotalTime>
  <Words>2044</Words>
  <Application>Microsoft Office PowerPoint</Application>
  <PresentationFormat>On-screen Show (4:3)</PresentationFormat>
  <Paragraphs>134</Paragraphs>
  <Slides>18</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Arial,Sans-Serif</vt:lpstr>
      <vt:lpstr>Calibri</vt:lpstr>
      <vt:lpstr>Calibri Light</vt:lpstr>
      <vt:lpstr>Lato Regular</vt:lpstr>
      <vt:lpstr>Noto</vt:lpstr>
      <vt:lpstr>Noto Serif</vt:lpstr>
      <vt:lpstr>Wingdings</vt:lpstr>
      <vt:lpstr>Office Theme</vt:lpstr>
      <vt:lpstr>Office Theme</vt:lpstr>
      <vt:lpstr>Rapid Low-Dose Buprenorphine Induction for Hospitalized Patients with Opioid Use Disorder</vt:lpstr>
      <vt:lpstr>Disclosures</vt:lpstr>
      <vt:lpstr>Background</vt:lpstr>
      <vt:lpstr>Background</vt:lpstr>
      <vt:lpstr>Background </vt:lpstr>
      <vt:lpstr>Objectives </vt:lpstr>
      <vt:lpstr>  Methods  </vt:lpstr>
      <vt:lpstr>Methods</vt:lpstr>
      <vt:lpstr>Methods: Induction Protocol </vt:lpstr>
      <vt:lpstr>Results – Patient Characteristics</vt:lpstr>
      <vt:lpstr>Results - Outcomes</vt:lpstr>
      <vt:lpstr>Limitations</vt:lpstr>
      <vt:lpstr>Implications</vt:lpstr>
      <vt:lpstr>Conclusions </vt:lpstr>
      <vt:lpstr>Thank you</vt:lpstr>
      <vt:lpstr>References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Marie-Annick Yagapen</dc:creator>
  <cp:lastModifiedBy>Bobby Ng</cp:lastModifiedBy>
  <cp:revision>91</cp:revision>
  <dcterms:modified xsi:type="dcterms:W3CDTF">2022-11-10T19:07:44Z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0x010100525A736A5B706B4199ADE3F9660632E8</vt:lpwstr>
  </property>
</Properties>
</file>