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7" r:id="rId2"/>
    <p:sldId id="641" r:id="rId3"/>
    <p:sldId id="1545" r:id="rId4"/>
    <p:sldId id="1691" r:id="rId5"/>
    <p:sldId id="1677" r:id="rId6"/>
    <p:sldId id="1690" r:id="rId7"/>
    <p:sldId id="1685" r:id="rId8"/>
    <p:sldId id="1678" r:id="rId9"/>
    <p:sldId id="1682" r:id="rId10"/>
    <p:sldId id="1684" r:id="rId11"/>
    <p:sldId id="1683" r:id="rId12"/>
    <p:sldId id="1689" r:id="rId13"/>
    <p:sldId id="1693" r:id="rId14"/>
    <p:sldId id="1681" r:id="rId15"/>
    <p:sldId id="1688" r:id="rId16"/>
    <p:sldId id="1686" r:id="rId17"/>
    <p:sldId id="1694" r:id="rId18"/>
    <p:sldId id="1696" r:id="rId19"/>
    <p:sldId id="1697" r:id="rId20"/>
    <p:sldId id="1695" r:id="rId21"/>
    <p:sldId id="1698" r:id="rId22"/>
    <p:sldId id="16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takuzhy, Sarah (NIH/CC/CCMD) [V]" initials="K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1893"/>
    <a:srgbClr val="662F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59"/>
    <p:restoredTop sz="73865"/>
  </p:normalViewPr>
  <p:slideViewPr>
    <p:cSldViewPr snapToGrid="0" snapToObjects="1">
      <p:cViewPr varScale="1">
        <p:scale>
          <a:sx n="31" d="100"/>
          <a:sy n="31" d="100"/>
        </p:scale>
        <p:origin x="740" y="28"/>
      </p:cViewPr>
      <p:guideLst>
        <p:guide orient="horz" pos="2160"/>
        <p:guide pos="3840"/>
      </p:guideLst>
    </p:cSldViewPr>
  </p:slideViewPr>
  <p:notesTextViewPr>
    <p:cViewPr>
      <p:scale>
        <a:sx n="110" d="100"/>
        <a:sy n="11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5"/>
            </a:solidFill>
            <a:ln w="38100">
              <a:solidFill>
                <a:schemeClr val="tx1"/>
              </a:solidFill>
            </a:ln>
          </c:spPr>
          <c:dPt>
            <c:idx val="0"/>
            <c:bubble3D val="0"/>
            <c:spPr>
              <a:solidFill>
                <a:schemeClr val="accent4"/>
              </a:solidFill>
              <a:ln w="38100">
                <a:solidFill>
                  <a:schemeClr val="tx1"/>
                </a:solidFill>
              </a:ln>
              <a:effectLst/>
            </c:spPr>
            <c:extLst>
              <c:ext xmlns:c16="http://schemas.microsoft.com/office/drawing/2014/chart" uri="{C3380CC4-5D6E-409C-BE32-E72D297353CC}">
                <c16:uniqueId val="{00000001-52DF-CE4D-B38F-EEF4C822172E}"/>
              </c:ext>
            </c:extLst>
          </c:dPt>
          <c:dPt>
            <c:idx val="1"/>
            <c:bubble3D val="0"/>
            <c:spPr>
              <a:solidFill>
                <a:schemeClr val="accent5"/>
              </a:solidFill>
              <a:ln w="38100">
                <a:solidFill>
                  <a:schemeClr val="tx1"/>
                </a:solidFill>
              </a:ln>
              <a:effectLst/>
            </c:spPr>
            <c:extLst>
              <c:ext xmlns:c16="http://schemas.microsoft.com/office/drawing/2014/chart" uri="{C3380CC4-5D6E-409C-BE32-E72D297353CC}">
                <c16:uniqueId val="{00000003-06FA-DB45-93B7-5D9CDBADD338}"/>
              </c:ext>
            </c:extLst>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Family Medicine</c:v>
                </c:pt>
                <c:pt idx="1">
                  <c:v>Internal Medicine</c:v>
                </c:pt>
              </c:strCache>
            </c:strRef>
          </c:cat>
          <c:val>
            <c:numRef>
              <c:f>Sheet1!$B$2:$B$3</c:f>
              <c:numCache>
                <c:formatCode>General</c:formatCode>
                <c:ptCount val="2"/>
                <c:pt idx="0">
                  <c:v>14.6</c:v>
                </c:pt>
                <c:pt idx="1">
                  <c:v>84.4</c:v>
                </c:pt>
              </c:numCache>
            </c:numRef>
          </c:val>
          <c:extLst>
            <c:ext xmlns:c16="http://schemas.microsoft.com/office/drawing/2014/chart" uri="{C3380CC4-5D6E-409C-BE32-E72D297353CC}">
              <c16:uniqueId val="{00000000-52DF-CE4D-B38F-EEF4C822172E}"/>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38100">
              <a:solidFill>
                <a:schemeClr val="tx1"/>
              </a:solidFill>
            </a:ln>
          </c:spPr>
          <c:dPt>
            <c:idx val="0"/>
            <c:bubble3D val="0"/>
            <c:spPr>
              <a:solidFill>
                <a:schemeClr val="accent1"/>
              </a:solidFill>
              <a:ln w="38100">
                <a:solidFill>
                  <a:schemeClr val="tx1"/>
                </a:solidFill>
              </a:ln>
              <a:effectLst/>
            </c:spPr>
            <c:extLst>
              <c:ext xmlns:c16="http://schemas.microsoft.com/office/drawing/2014/chart" uri="{C3380CC4-5D6E-409C-BE32-E72D297353CC}">
                <c16:uniqueId val="{00000001-B31D-7D4F-BF6C-9F5CFDC9693F}"/>
              </c:ext>
            </c:extLst>
          </c:dPt>
          <c:dPt>
            <c:idx val="1"/>
            <c:bubble3D val="0"/>
            <c:spPr>
              <a:solidFill>
                <a:schemeClr val="accent2"/>
              </a:solidFill>
              <a:ln w="38100">
                <a:solidFill>
                  <a:schemeClr val="tx1"/>
                </a:solidFill>
              </a:ln>
              <a:effectLst/>
            </c:spPr>
            <c:extLst>
              <c:ext xmlns:c16="http://schemas.microsoft.com/office/drawing/2014/chart" uri="{C3380CC4-5D6E-409C-BE32-E72D297353CC}">
                <c16:uniqueId val="{00000003-B31D-7D4F-BF6C-9F5CFDC9693F}"/>
              </c:ext>
            </c:extLst>
          </c:dPt>
          <c:dPt>
            <c:idx val="2"/>
            <c:bubble3D val="0"/>
            <c:spPr>
              <a:solidFill>
                <a:schemeClr val="accent3"/>
              </a:solidFill>
              <a:ln w="38100">
                <a:solidFill>
                  <a:schemeClr val="tx1"/>
                </a:solidFill>
              </a:ln>
              <a:effectLst/>
            </c:spPr>
            <c:extLst>
              <c:ext xmlns:c16="http://schemas.microsoft.com/office/drawing/2014/chart" uri="{C3380CC4-5D6E-409C-BE32-E72D297353CC}">
                <c16:uniqueId val="{00000005-B31D-7D4F-BF6C-9F5CFDC9693F}"/>
              </c:ext>
            </c:extLst>
          </c:dPt>
          <c:dPt>
            <c:idx val="3"/>
            <c:bubble3D val="0"/>
            <c:spPr>
              <a:solidFill>
                <a:schemeClr val="accent4"/>
              </a:solidFill>
              <a:ln w="38100">
                <a:solidFill>
                  <a:schemeClr val="tx1"/>
                </a:solidFill>
              </a:ln>
              <a:effectLst/>
            </c:spPr>
            <c:extLst>
              <c:ext xmlns:c16="http://schemas.microsoft.com/office/drawing/2014/chart" uri="{C3380CC4-5D6E-409C-BE32-E72D297353CC}">
                <c16:uniqueId val="{00000007-B31D-7D4F-BF6C-9F5CFDC9693F}"/>
              </c:ext>
            </c:extLst>
          </c:dPt>
          <c:dPt>
            <c:idx val="4"/>
            <c:bubble3D val="0"/>
            <c:spPr>
              <a:solidFill>
                <a:schemeClr val="accent5"/>
              </a:solidFill>
              <a:ln w="38100">
                <a:solidFill>
                  <a:schemeClr val="tx1"/>
                </a:solidFill>
              </a:ln>
              <a:effectLst/>
            </c:spPr>
            <c:extLst>
              <c:ext xmlns:c16="http://schemas.microsoft.com/office/drawing/2014/chart" uri="{C3380CC4-5D6E-409C-BE32-E72D297353CC}">
                <c16:uniqueId val="{00000009-B31D-7D4F-BF6C-9F5CFDC9693F}"/>
              </c:ext>
            </c:extLst>
          </c:dPt>
          <c:dPt>
            <c:idx val="5"/>
            <c:bubble3D val="0"/>
            <c:spPr>
              <a:solidFill>
                <a:srgbClr val="C00000"/>
              </a:solidFill>
              <a:ln w="38100">
                <a:solidFill>
                  <a:schemeClr val="tx1"/>
                </a:solidFill>
              </a:ln>
              <a:effectLst/>
            </c:spPr>
            <c:extLst>
              <c:ext xmlns:c16="http://schemas.microsoft.com/office/drawing/2014/chart" uri="{C3380CC4-5D6E-409C-BE32-E72D297353CC}">
                <c16:uniqueId val="{00000001-E831-1C40-9862-E4CAAFC77D55}"/>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Northeast</c:v>
                </c:pt>
                <c:pt idx="1">
                  <c:v>West</c:v>
                </c:pt>
                <c:pt idx="2">
                  <c:v>Midwest</c:v>
                </c:pt>
                <c:pt idx="3">
                  <c:v>Mid-Atlantic</c:v>
                </c:pt>
                <c:pt idx="4">
                  <c:v>South</c:v>
                </c:pt>
                <c:pt idx="5">
                  <c:v>Outside of the USA</c:v>
                </c:pt>
              </c:strCache>
            </c:strRef>
          </c:cat>
          <c:val>
            <c:numRef>
              <c:f>Sheet1!$B$2:$B$7</c:f>
              <c:numCache>
                <c:formatCode>###0</c:formatCode>
                <c:ptCount val="6"/>
                <c:pt idx="0">
                  <c:v>26</c:v>
                </c:pt>
                <c:pt idx="1">
                  <c:v>2</c:v>
                </c:pt>
                <c:pt idx="2">
                  <c:v>27</c:v>
                </c:pt>
                <c:pt idx="3">
                  <c:v>20</c:v>
                </c:pt>
                <c:pt idx="4">
                  <c:v>9</c:v>
                </c:pt>
                <c:pt idx="5">
                  <c:v>12</c:v>
                </c:pt>
              </c:numCache>
            </c:numRef>
          </c:val>
          <c:extLst>
            <c:ext xmlns:c16="http://schemas.microsoft.com/office/drawing/2014/chart" uri="{C3380CC4-5D6E-409C-BE32-E72D297353CC}">
              <c16:uniqueId val="{00000000-E831-1C40-9862-E4CAAFC77D55}"/>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0368225802448456"/>
          <c:w val="1"/>
          <c:h val="0.1963177419755154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38100">
              <a:solidFill>
                <a:schemeClr val="tx1"/>
              </a:solidFill>
            </a:ln>
          </c:spPr>
          <c:dPt>
            <c:idx val="0"/>
            <c:bubble3D val="0"/>
            <c:spPr>
              <a:solidFill>
                <a:srgbClr val="C00000"/>
              </a:solidFill>
              <a:ln w="38100">
                <a:solidFill>
                  <a:schemeClr val="tx1"/>
                </a:solidFill>
              </a:ln>
              <a:effectLst/>
            </c:spPr>
            <c:extLst>
              <c:ext xmlns:c16="http://schemas.microsoft.com/office/drawing/2014/chart" uri="{C3380CC4-5D6E-409C-BE32-E72D297353CC}">
                <c16:uniqueId val="{00000001-D3CD-BD45-A708-9DF6B39D509A}"/>
              </c:ext>
            </c:extLst>
          </c:dPt>
          <c:dPt>
            <c:idx val="1"/>
            <c:bubble3D val="0"/>
            <c:spPr>
              <a:solidFill>
                <a:schemeClr val="accent3"/>
              </a:solidFill>
              <a:ln w="38100">
                <a:solidFill>
                  <a:schemeClr val="tx1"/>
                </a:solidFill>
              </a:ln>
              <a:effectLst/>
            </c:spPr>
            <c:extLst>
              <c:ext xmlns:c16="http://schemas.microsoft.com/office/drawing/2014/chart" uri="{C3380CC4-5D6E-409C-BE32-E72D297353CC}">
                <c16:uniqueId val="{00000002-D3CD-BD45-A708-9DF6B39D509A}"/>
              </c:ext>
            </c:extLst>
          </c:dPt>
          <c:dPt>
            <c:idx val="2"/>
            <c:bubble3D val="0"/>
            <c:spPr>
              <a:solidFill>
                <a:schemeClr val="accent2"/>
              </a:solidFill>
              <a:ln w="38100">
                <a:solidFill>
                  <a:schemeClr val="tx1"/>
                </a:solidFill>
              </a:ln>
              <a:effectLst/>
            </c:spPr>
            <c:extLst>
              <c:ext xmlns:c16="http://schemas.microsoft.com/office/drawing/2014/chart" uri="{C3380CC4-5D6E-409C-BE32-E72D297353CC}">
                <c16:uniqueId val="{00000003-D3CD-BD45-A708-9DF6B39D509A}"/>
              </c:ext>
            </c:extLst>
          </c:dPt>
          <c:dPt>
            <c:idx val="3"/>
            <c:bubble3D val="0"/>
            <c:spPr>
              <a:solidFill>
                <a:schemeClr val="accent4"/>
              </a:solidFill>
              <a:ln w="38100">
                <a:solidFill>
                  <a:schemeClr val="tx1"/>
                </a:solidFill>
              </a:ln>
              <a:effectLst/>
            </c:spPr>
            <c:extLst>
              <c:ext xmlns:c16="http://schemas.microsoft.com/office/drawing/2014/chart" uri="{C3380CC4-5D6E-409C-BE32-E72D297353CC}">
                <c16:uniqueId val="{00000007-48D1-4F48-80C8-D5F4C18C3BCC}"/>
              </c:ext>
            </c:extLst>
          </c:dPt>
          <c:dLbls>
            <c:dLbl>
              <c:idx val="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1-D3CD-BD45-A708-9DF6B39D509A}"/>
                </c:ext>
              </c:extLst>
            </c:dLbl>
            <c:dLbl>
              <c:idx val="1"/>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extLst>
                <c:ext xmlns:c16="http://schemas.microsoft.com/office/drawing/2014/chart" uri="{C3380CC4-5D6E-409C-BE32-E72D297353CC}">
                  <c16:uniqueId val="{00000002-D3CD-BD45-A708-9DF6B39D509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Female</c:v>
                </c:pt>
                <c:pt idx="1">
                  <c:v>Male</c:v>
                </c:pt>
                <c:pt idx="2">
                  <c:v>Transgender</c:v>
                </c:pt>
                <c:pt idx="3">
                  <c:v>Queer/Non-binary</c:v>
                </c:pt>
              </c:strCache>
            </c:strRef>
          </c:cat>
          <c:val>
            <c:numRef>
              <c:f>Sheet1!$B$2:$B$5</c:f>
              <c:numCache>
                <c:formatCode>General</c:formatCode>
                <c:ptCount val="4"/>
                <c:pt idx="0">
                  <c:v>45</c:v>
                </c:pt>
                <c:pt idx="1">
                  <c:v>47</c:v>
                </c:pt>
                <c:pt idx="2">
                  <c:v>1</c:v>
                </c:pt>
                <c:pt idx="3">
                  <c:v>3</c:v>
                </c:pt>
              </c:numCache>
            </c:numRef>
          </c:val>
          <c:extLst>
            <c:ext xmlns:c16="http://schemas.microsoft.com/office/drawing/2014/chart" uri="{C3380CC4-5D6E-409C-BE32-E72D297353CC}">
              <c16:uniqueId val="{00000000-D3CD-BD45-A708-9DF6B39D509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38100">
              <a:solidFill>
                <a:schemeClr val="tx1"/>
              </a:solidFill>
            </a:ln>
          </c:spPr>
          <c:dPt>
            <c:idx val="0"/>
            <c:bubble3D val="0"/>
            <c:spPr>
              <a:solidFill>
                <a:schemeClr val="accent3"/>
              </a:solidFill>
              <a:ln w="38100">
                <a:solidFill>
                  <a:schemeClr val="tx1"/>
                </a:solidFill>
              </a:ln>
              <a:effectLst/>
            </c:spPr>
            <c:extLst>
              <c:ext xmlns:c16="http://schemas.microsoft.com/office/drawing/2014/chart" uri="{C3380CC4-5D6E-409C-BE32-E72D297353CC}">
                <c16:uniqueId val="{00000001-5FF3-8A42-9149-FD7BC8D5B838}"/>
              </c:ext>
            </c:extLst>
          </c:dPt>
          <c:dPt>
            <c:idx val="1"/>
            <c:bubble3D val="0"/>
            <c:spPr>
              <a:solidFill>
                <a:srgbClr val="C00000"/>
              </a:solidFill>
              <a:ln w="38100">
                <a:solidFill>
                  <a:schemeClr val="tx1"/>
                </a:solidFill>
              </a:ln>
              <a:effectLst/>
            </c:spPr>
            <c:extLst>
              <c:ext xmlns:c16="http://schemas.microsoft.com/office/drawing/2014/chart" uri="{C3380CC4-5D6E-409C-BE32-E72D297353CC}">
                <c16:uniqueId val="{00000003-5FF3-8A42-9149-FD7BC8D5B838}"/>
              </c:ext>
            </c:extLst>
          </c:dPt>
          <c:dPt>
            <c:idx val="2"/>
            <c:bubble3D val="0"/>
            <c:spPr>
              <a:solidFill>
                <a:schemeClr val="accent1"/>
              </a:solidFill>
              <a:ln w="38100">
                <a:solidFill>
                  <a:schemeClr val="tx1"/>
                </a:solidFill>
              </a:ln>
              <a:effectLst/>
            </c:spPr>
            <c:extLst>
              <c:ext xmlns:c16="http://schemas.microsoft.com/office/drawing/2014/chart" uri="{C3380CC4-5D6E-409C-BE32-E72D297353CC}">
                <c16:uniqueId val="{00000005-5FF3-8A42-9149-FD7BC8D5B838}"/>
              </c:ext>
            </c:extLst>
          </c:dPt>
          <c:dPt>
            <c:idx val="3"/>
            <c:bubble3D val="0"/>
            <c:spPr>
              <a:solidFill>
                <a:schemeClr val="accent4"/>
              </a:solidFill>
              <a:ln w="38100">
                <a:solidFill>
                  <a:schemeClr val="tx1"/>
                </a:solidFill>
              </a:ln>
              <a:effectLst/>
            </c:spPr>
            <c:extLst>
              <c:ext xmlns:c16="http://schemas.microsoft.com/office/drawing/2014/chart" uri="{C3380CC4-5D6E-409C-BE32-E72D297353CC}">
                <c16:uniqueId val="{00000007-5FF3-8A42-9149-FD7BC8D5B838}"/>
              </c:ext>
            </c:extLst>
          </c:dPt>
          <c:dPt>
            <c:idx val="4"/>
            <c:bubble3D val="0"/>
            <c:spPr>
              <a:solidFill>
                <a:schemeClr val="accent5"/>
              </a:solidFill>
              <a:ln w="38100">
                <a:solidFill>
                  <a:schemeClr val="tx1"/>
                </a:solidFill>
              </a:ln>
              <a:effectLst/>
            </c:spPr>
            <c:extLst>
              <c:ext xmlns:c16="http://schemas.microsoft.com/office/drawing/2014/chart" uri="{C3380CC4-5D6E-409C-BE32-E72D297353CC}">
                <c16:uniqueId val="{00000009-5FF3-8A42-9149-FD7BC8D5B838}"/>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Black or African american</c:v>
                </c:pt>
                <c:pt idx="1">
                  <c:v>White</c:v>
                </c:pt>
                <c:pt idx="2">
                  <c:v>Asian</c:v>
                </c:pt>
                <c:pt idx="3">
                  <c:v>Biracial/Multiracial</c:v>
                </c:pt>
                <c:pt idx="4">
                  <c:v>Middle Eastern</c:v>
                </c:pt>
              </c:strCache>
            </c:strRef>
          </c:cat>
          <c:val>
            <c:numRef>
              <c:f>Sheet1!$B$2:$B$6</c:f>
              <c:numCache>
                <c:formatCode>###0</c:formatCode>
                <c:ptCount val="5"/>
                <c:pt idx="0">
                  <c:v>3</c:v>
                </c:pt>
                <c:pt idx="1">
                  <c:v>49</c:v>
                </c:pt>
                <c:pt idx="2">
                  <c:v>31</c:v>
                </c:pt>
                <c:pt idx="3">
                  <c:v>2</c:v>
                </c:pt>
                <c:pt idx="4">
                  <c:v>9</c:v>
                </c:pt>
              </c:numCache>
            </c:numRef>
          </c:val>
          <c:extLst>
            <c:ext xmlns:c16="http://schemas.microsoft.com/office/drawing/2014/chart" uri="{C3380CC4-5D6E-409C-BE32-E72D297353CC}">
              <c16:uniqueId val="{0000000A-5FF3-8A42-9149-FD7BC8D5B838}"/>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w="38100">
              <a:solidFill>
                <a:schemeClr val="tx1"/>
              </a:solidFill>
            </a:ln>
          </c:spPr>
          <c:dPt>
            <c:idx val="0"/>
            <c:bubble3D val="0"/>
            <c:spPr>
              <a:solidFill>
                <a:schemeClr val="accent1"/>
              </a:solidFill>
              <a:ln w="38100">
                <a:solidFill>
                  <a:schemeClr val="tx1"/>
                </a:solidFill>
              </a:ln>
              <a:effectLst/>
            </c:spPr>
            <c:extLst>
              <c:ext xmlns:c16="http://schemas.microsoft.com/office/drawing/2014/chart" uri="{C3380CC4-5D6E-409C-BE32-E72D297353CC}">
                <c16:uniqueId val="{00000001-9E5E-E64C-BAA7-9F8D81C2D932}"/>
              </c:ext>
            </c:extLst>
          </c:dPt>
          <c:dPt>
            <c:idx val="1"/>
            <c:bubble3D val="0"/>
            <c:spPr>
              <a:solidFill>
                <a:schemeClr val="accent5"/>
              </a:solidFill>
              <a:ln w="38100">
                <a:solidFill>
                  <a:schemeClr val="tx1"/>
                </a:solidFill>
              </a:ln>
              <a:effectLst/>
            </c:spPr>
            <c:extLst>
              <c:ext xmlns:c16="http://schemas.microsoft.com/office/drawing/2014/chart" uri="{C3380CC4-5D6E-409C-BE32-E72D297353CC}">
                <c16:uniqueId val="{00000002-DE4D-914E-9208-C32BBC7B2063}"/>
              </c:ext>
            </c:extLst>
          </c:dPt>
          <c:dPt>
            <c:idx val="2"/>
            <c:bubble3D val="0"/>
            <c:spPr>
              <a:solidFill>
                <a:schemeClr val="accent4"/>
              </a:solidFill>
              <a:ln w="38100">
                <a:solidFill>
                  <a:schemeClr val="tx1"/>
                </a:solidFill>
              </a:ln>
              <a:effectLst/>
            </c:spPr>
            <c:extLst>
              <c:ext xmlns:c16="http://schemas.microsoft.com/office/drawing/2014/chart" uri="{C3380CC4-5D6E-409C-BE32-E72D297353CC}">
                <c16:uniqueId val="{00000001-DE4D-914E-9208-C32BBC7B2063}"/>
              </c:ext>
            </c:extLst>
          </c:dPt>
          <c:dPt>
            <c:idx val="3"/>
            <c:bubble3D val="0"/>
            <c:spPr>
              <a:solidFill>
                <a:srgbClr val="C00000"/>
              </a:solidFill>
              <a:ln w="38100">
                <a:solidFill>
                  <a:schemeClr val="tx1"/>
                </a:solidFill>
              </a:ln>
              <a:effectLst/>
            </c:spPr>
            <c:extLst>
              <c:ext xmlns:c16="http://schemas.microsoft.com/office/drawing/2014/chart" uri="{C3380CC4-5D6E-409C-BE32-E72D297353CC}">
                <c16:uniqueId val="{00000004-DE4D-914E-9208-C32BBC7B2063}"/>
              </c:ext>
            </c:extLst>
          </c:dPt>
          <c:dPt>
            <c:idx val="4"/>
            <c:bubble3D val="0"/>
            <c:spPr>
              <a:solidFill>
                <a:schemeClr val="accent3"/>
              </a:solidFill>
              <a:ln w="38100">
                <a:solidFill>
                  <a:schemeClr val="tx1"/>
                </a:solidFill>
              </a:ln>
              <a:effectLst/>
            </c:spPr>
            <c:extLst>
              <c:ext xmlns:c16="http://schemas.microsoft.com/office/drawing/2014/chart" uri="{C3380CC4-5D6E-409C-BE32-E72D297353CC}">
                <c16:uniqueId val="{00000003-DE4D-914E-9208-C32BBC7B2063}"/>
              </c:ext>
            </c:extLst>
          </c:dPt>
          <c:dLbls>
            <c:dLbl>
              <c:idx val="2"/>
              <c:tx>
                <c:rich>
                  <a:bodyPr/>
                  <a:lstStyle/>
                  <a:p>
                    <a:r>
                      <a:rPr lang="en-US" baseline="0" dirty="0"/>
                      <a:t> </a:t>
                    </a:r>
                    <a:fld id="{0537AEC4-1E28-2A40-B0EB-8CE52606284E}" type="PERCENTAGE">
                      <a:rPr lang="en-US" baseline="0"/>
                      <a:pPr/>
                      <a:t>[PERCENTAGE]</a:t>
                    </a:fld>
                    <a:endParaRPr lang="en-US" baseline="0" dirty="0"/>
                  </a:p>
                </c:rich>
              </c:tx>
              <c:dLblPos val="inEnd"/>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E4D-914E-9208-C32BBC7B206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Adequate</c:v>
                </c:pt>
                <c:pt idx="1">
                  <c:v>Mostly Adequate</c:v>
                </c:pt>
                <c:pt idx="2">
                  <c:v>Slightly Inadequate</c:v>
                </c:pt>
                <c:pt idx="3">
                  <c:v>Inadequite</c:v>
                </c:pt>
                <c:pt idx="4">
                  <c:v>None</c:v>
                </c:pt>
              </c:strCache>
            </c:strRef>
          </c:cat>
          <c:val>
            <c:numRef>
              <c:f>Sheet1!$B$2:$B$6</c:f>
              <c:numCache>
                <c:formatCode>General</c:formatCode>
                <c:ptCount val="5"/>
                <c:pt idx="0">
                  <c:v>3</c:v>
                </c:pt>
                <c:pt idx="1">
                  <c:v>36</c:v>
                </c:pt>
                <c:pt idx="2">
                  <c:v>29</c:v>
                </c:pt>
                <c:pt idx="3">
                  <c:v>13</c:v>
                </c:pt>
                <c:pt idx="4">
                  <c:v>2</c:v>
                </c:pt>
              </c:numCache>
            </c:numRef>
          </c:val>
          <c:extLst>
            <c:ext xmlns:c16="http://schemas.microsoft.com/office/drawing/2014/chart" uri="{C3380CC4-5D6E-409C-BE32-E72D297353CC}">
              <c16:uniqueId val="{00000000-DE4D-914E-9208-C32BBC7B2063}"/>
            </c:ext>
          </c:extLst>
        </c:ser>
        <c:dLbls>
          <c:showLegendKey val="0"/>
          <c:showVal val="0"/>
          <c:showCatName val="0"/>
          <c:showSerName val="0"/>
          <c:showPercent val="0"/>
          <c:showBubbleSize val="0"/>
          <c:showLeaderLines val="0"/>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C00000"/>
            </a:solidFill>
            <a:ln w="38100">
              <a:solidFill>
                <a:schemeClr val="tx1"/>
              </a:solidFill>
            </a:ln>
            <a:effectLst/>
          </c:spPr>
          <c:invertIfNegative val="0"/>
          <c:dPt>
            <c:idx val="1"/>
            <c:invertIfNegative val="0"/>
            <c:bubble3D val="0"/>
            <c:spPr>
              <a:solidFill>
                <a:schemeClr val="accent4"/>
              </a:solidFill>
              <a:ln w="38100">
                <a:solidFill>
                  <a:schemeClr val="tx1"/>
                </a:solidFill>
              </a:ln>
              <a:effectLst/>
            </c:spPr>
            <c:extLst>
              <c:ext xmlns:c16="http://schemas.microsoft.com/office/drawing/2014/chart" uri="{C3380CC4-5D6E-409C-BE32-E72D297353CC}">
                <c16:uniqueId val="{00000004-FCE5-6444-8850-33937AE1D5B2}"/>
              </c:ext>
            </c:extLst>
          </c:dPt>
          <c:dPt>
            <c:idx val="2"/>
            <c:invertIfNegative val="0"/>
            <c:bubble3D val="0"/>
            <c:spPr>
              <a:solidFill>
                <a:schemeClr val="accent3"/>
              </a:solidFill>
              <a:ln w="38100">
                <a:solidFill>
                  <a:schemeClr val="tx1"/>
                </a:solidFill>
              </a:ln>
              <a:effectLst/>
            </c:spPr>
            <c:extLst>
              <c:ext xmlns:c16="http://schemas.microsoft.com/office/drawing/2014/chart" uri="{C3380CC4-5D6E-409C-BE32-E72D297353CC}">
                <c16:uniqueId val="{00000005-FCE5-6444-8850-33937AE1D5B2}"/>
              </c:ext>
            </c:extLst>
          </c:dPt>
          <c:dPt>
            <c:idx val="3"/>
            <c:invertIfNegative val="0"/>
            <c:bubble3D val="0"/>
            <c:spPr>
              <a:solidFill>
                <a:schemeClr val="accent5"/>
              </a:solidFill>
              <a:ln w="38100">
                <a:solidFill>
                  <a:schemeClr val="tx1"/>
                </a:solidFill>
              </a:ln>
              <a:effectLst/>
            </c:spPr>
            <c:extLst>
              <c:ext xmlns:c16="http://schemas.microsoft.com/office/drawing/2014/chart" uri="{C3380CC4-5D6E-409C-BE32-E72D297353CC}">
                <c16:uniqueId val="{00000006-FCE5-6444-8850-33937AE1D5B2}"/>
              </c:ext>
            </c:extLst>
          </c:dPt>
          <c:dPt>
            <c:idx val="4"/>
            <c:invertIfNegative val="0"/>
            <c:bubble3D val="0"/>
            <c:spPr>
              <a:solidFill>
                <a:schemeClr val="accent1"/>
              </a:solidFill>
              <a:ln w="38100">
                <a:solidFill>
                  <a:schemeClr val="tx1"/>
                </a:solidFill>
              </a:ln>
              <a:effectLst/>
            </c:spPr>
            <c:extLst>
              <c:ext xmlns:c16="http://schemas.microsoft.com/office/drawing/2014/chart" uri="{C3380CC4-5D6E-409C-BE32-E72D297353CC}">
                <c16:uniqueId val="{00000007-FCE5-6444-8850-33937AE1D5B2}"/>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Discussing or counseling on harm reduction</c:v>
                </c:pt>
                <c:pt idx="1">
                  <c:v>Discussing or counseling on MOUD</c:v>
                </c:pt>
                <c:pt idx="2">
                  <c:v>Providing primary care to OUD patients</c:v>
                </c:pt>
                <c:pt idx="3">
                  <c:v>Using naloxone for opioid overdose</c:v>
                </c:pt>
                <c:pt idx="4">
                  <c:v>Knowing someone with OUD was one of my patients</c:v>
                </c:pt>
              </c:strCache>
            </c:strRef>
          </c:cat>
          <c:val>
            <c:numRef>
              <c:f>Sheet1!$B$2:$B$6</c:f>
              <c:numCache>
                <c:formatCode>General</c:formatCode>
                <c:ptCount val="5"/>
                <c:pt idx="0">
                  <c:v>39</c:v>
                </c:pt>
                <c:pt idx="1">
                  <c:v>49</c:v>
                </c:pt>
                <c:pt idx="2">
                  <c:v>37</c:v>
                </c:pt>
                <c:pt idx="3">
                  <c:v>52</c:v>
                </c:pt>
                <c:pt idx="4">
                  <c:v>58</c:v>
                </c:pt>
              </c:numCache>
            </c:numRef>
          </c:val>
          <c:extLst>
            <c:ext xmlns:c16="http://schemas.microsoft.com/office/drawing/2014/chart" uri="{C3380CC4-5D6E-409C-BE32-E72D297353CC}">
              <c16:uniqueId val="{00000000-FCE5-6444-8850-33937AE1D5B2}"/>
            </c:ext>
          </c:extLst>
        </c:ser>
        <c:dLbls>
          <c:showLegendKey val="0"/>
          <c:showVal val="0"/>
          <c:showCatName val="0"/>
          <c:showSerName val="0"/>
          <c:showPercent val="0"/>
          <c:showBubbleSize val="0"/>
        </c:dLbls>
        <c:gapWidth val="219"/>
        <c:overlap val="-27"/>
        <c:axId val="858670159"/>
        <c:axId val="858545391"/>
      </c:barChart>
      <c:catAx>
        <c:axId val="85867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1"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58545391"/>
        <c:crosses val="autoZero"/>
        <c:auto val="1"/>
        <c:lblAlgn val="ctr"/>
        <c:lblOffset val="100"/>
        <c:noMultiLvlLbl val="0"/>
      </c:catAx>
      <c:valAx>
        <c:axId val="858545391"/>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58670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w="38100">
              <a:solidFill>
                <a:schemeClr val="tx1"/>
              </a:solidFill>
            </a:ln>
            <a:effectLst/>
          </c:spPr>
          <c:invertIfNegative val="0"/>
          <c:dPt>
            <c:idx val="0"/>
            <c:invertIfNegative val="0"/>
            <c:bubble3D val="0"/>
            <c:spPr>
              <a:solidFill>
                <a:srgbClr val="C00000"/>
              </a:solidFill>
              <a:ln w="38100">
                <a:solidFill>
                  <a:schemeClr val="tx1"/>
                </a:solidFill>
              </a:ln>
              <a:effectLst/>
            </c:spPr>
            <c:extLst>
              <c:ext xmlns:c16="http://schemas.microsoft.com/office/drawing/2014/chart" uri="{C3380CC4-5D6E-409C-BE32-E72D297353CC}">
                <c16:uniqueId val="{00000003-11F3-1246-86D5-84E6F80F3ACC}"/>
              </c:ext>
            </c:extLst>
          </c:dPt>
          <c:dPt>
            <c:idx val="1"/>
            <c:invertIfNegative val="0"/>
            <c:bubble3D val="0"/>
            <c:spPr>
              <a:solidFill>
                <a:schemeClr val="accent4"/>
              </a:solidFill>
              <a:ln w="38100">
                <a:solidFill>
                  <a:schemeClr val="tx1"/>
                </a:solidFill>
              </a:ln>
              <a:effectLst/>
            </c:spPr>
            <c:extLst>
              <c:ext xmlns:c16="http://schemas.microsoft.com/office/drawing/2014/chart" uri="{C3380CC4-5D6E-409C-BE32-E72D297353CC}">
                <c16:uniqueId val="{00000004-11F3-1246-86D5-84E6F80F3ACC}"/>
              </c:ext>
            </c:extLst>
          </c:dPt>
          <c:dPt>
            <c:idx val="2"/>
            <c:invertIfNegative val="0"/>
            <c:bubble3D val="0"/>
            <c:spPr>
              <a:solidFill>
                <a:schemeClr val="accent3"/>
              </a:solidFill>
              <a:ln w="38100">
                <a:solidFill>
                  <a:schemeClr val="tx1"/>
                </a:solidFill>
              </a:ln>
              <a:effectLst/>
            </c:spPr>
            <c:extLst>
              <c:ext xmlns:c16="http://schemas.microsoft.com/office/drawing/2014/chart" uri="{C3380CC4-5D6E-409C-BE32-E72D297353CC}">
                <c16:uniqueId val="{00000005-11F3-1246-86D5-84E6F80F3ACC}"/>
              </c:ext>
            </c:extLst>
          </c:dPt>
          <c:dPt>
            <c:idx val="3"/>
            <c:invertIfNegative val="0"/>
            <c:bubble3D val="0"/>
            <c:spPr>
              <a:solidFill>
                <a:schemeClr val="accent5"/>
              </a:solidFill>
              <a:ln w="38100">
                <a:solidFill>
                  <a:schemeClr val="tx1"/>
                </a:solidFill>
              </a:ln>
              <a:effectLst/>
            </c:spPr>
            <c:extLst>
              <c:ext xmlns:c16="http://schemas.microsoft.com/office/drawing/2014/chart" uri="{C3380CC4-5D6E-409C-BE32-E72D297353CC}">
                <c16:uniqueId val="{00000006-11F3-1246-86D5-84E6F80F3ACC}"/>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3-11F3-1246-86D5-84E6F80F3ACC}"/>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Patients with OUD have a right to receive MOUD</c:v>
                </c:pt>
                <c:pt idx="1">
                  <c:v>Buprenorphine is an appropriate part of primary care</c:v>
                </c:pt>
                <c:pt idx="2">
                  <c:v>Physicians should prescribe harm reduction services</c:v>
                </c:pt>
                <c:pt idx="3">
                  <c:v>Supervised consumption facilities should be available to OUD patients</c:v>
                </c:pt>
                <c:pt idx="4">
                  <c:v>I need to learn more about the diagnosis and management of OUD</c:v>
                </c:pt>
              </c:strCache>
            </c:strRef>
          </c:cat>
          <c:val>
            <c:numRef>
              <c:f>Sheet1!$B$2:$B$6</c:f>
              <c:numCache>
                <c:formatCode>General</c:formatCode>
                <c:ptCount val="5"/>
                <c:pt idx="0">
                  <c:v>80</c:v>
                </c:pt>
                <c:pt idx="1">
                  <c:v>90</c:v>
                </c:pt>
                <c:pt idx="2">
                  <c:v>81</c:v>
                </c:pt>
                <c:pt idx="3">
                  <c:v>72</c:v>
                </c:pt>
                <c:pt idx="4">
                  <c:v>91</c:v>
                </c:pt>
              </c:numCache>
            </c:numRef>
          </c:val>
          <c:extLst>
            <c:ext xmlns:c16="http://schemas.microsoft.com/office/drawing/2014/chart" uri="{C3380CC4-5D6E-409C-BE32-E72D297353CC}">
              <c16:uniqueId val="{00000000-11F3-1246-86D5-84E6F80F3ACC}"/>
            </c:ext>
          </c:extLst>
        </c:ser>
        <c:dLbls>
          <c:showLegendKey val="0"/>
          <c:showVal val="0"/>
          <c:showCatName val="0"/>
          <c:showSerName val="0"/>
          <c:showPercent val="0"/>
          <c:showBubbleSize val="0"/>
        </c:dLbls>
        <c:gapWidth val="219"/>
        <c:overlap val="-27"/>
        <c:axId val="866075471"/>
        <c:axId val="865933135"/>
      </c:barChart>
      <c:catAx>
        <c:axId val="86607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1"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65933135"/>
        <c:crosses val="autoZero"/>
        <c:auto val="1"/>
        <c:lblAlgn val="ctr"/>
        <c:lblOffset val="100"/>
        <c:noMultiLvlLbl val="0"/>
      </c:catAx>
      <c:valAx>
        <c:axId val="865933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660754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E2C243-E138-AE40-8A79-FF1CBA2F00B7}" type="doc">
      <dgm:prSet loTypeId="urn:microsoft.com/office/officeart/2005/8/layout/chevron2" loCatId="" qsTypeId="urn:microsoft.com/office/officeart/2005/8/quickstyle/simple1" qsCatId="simple" csTypeId="urn:microsoft.com/office/officeart/2005/8/colors/accent1_3" csCatId="accent1" phldr="1"/>
      <dgm:spPr/>
      <dgm:t>
        <a:bodyPr/>
        <a:lstStyle/>
        <a:p>
          <a:endParaRPr lang="en-US"/>
        </a:p>
      </dgm:t>
    </dgm:pt>
    <dgm:pt modelId="{62EC48F0-6F9D-DF46-81C6-5FB378053184}">
      <dgm:prSet phldrT="[Text]" phldr="1" custT="1"/>
      <dgm:spPr>
        <a:solidFill>
          <a:srgbClr val="C00000"/>
        </a:solidFill>
        <a:ln>
          <a:solidFill>
            <a:schemeClr val="tx1"/>
          </a:solidFill>
        </a:ln>
      </dgm:spPr>
      <dgm:t>
        <a:bodyPr/>
        <a:lstStyle/>
        <a:p>
          <a:endParaRPr lang="en-US" sz="2400" b="1" dirty="0">
            <a:latin typeface="Arial" panose="020B0604020202020204" pitchFamily="34" charset="0"/>
            <a:cs typeface="Arial" panose="020B0604020202020204" pitchFamily="34" charset="0"/>
          </a:endParaRPr>
        </a:p>
      </dgm:t>
    </dgm:pt>
    <dgm:pt modelId="{F5B15E40-8977-B34C-B96E-33A2CFBE6147}" type="parTrans" cxnId="{8F2E27C1-A33B-884D-9B6B-EEA7E1D162B2}">
      <dgm:prSet/>
      <dgm:spPr/>
      <dgm:t>
        <a:bodyPr/>
        <a:lstStyle/>
        <a:p>
          <a:endParaRPr lang="en-US" sz="2400" b="1">
            <a:latin typeface="Arial" panose="020B0604020202020204" pitchFamily="34" charset="0"/>
            <a:cs typeface="Arial" panose="020B0604020202020204" pitchFamily="34" charset="0"/>
          </a:endParaRPr>
        </a:p>
      </dgm:t>
    </dgm:pt>
    <dgm:pt modelId="{B05D24D9-23BC-8D41-8B7B-39F0289EFDC6}" type="sibTrans" cxnId="{8F2E27C1-A33B-884D-9B6B-EEA7E1D162B2}">
      <dgm:prSet/>
      <dgm:spPr/>
      <dgm:t>
        <a:bodyPr/>
        <a:lstStyle/>
        <a:p>
          <a:endParaRPr lang="en-US" sz="2400" b="1">
            <a:latin typeface="Arial" panose="020B0604020202020204" pitchFamily="34" charset="0"/>
            <a:cs typeface="Arial" panose="020B0604020202020204" pitchFamily="34" charset="0"/>
          </a:endParaRPr>
        </a:p>
      </dgm:t>
    </dgm:pt>
    <dgm:pt modelId="{987BD7BD-C1DC-FE41-B9C5-DE88AD3EA05F}">
      <dgm:prSet phldrT="[Text]" custT="1"/>
      <dgm:spPr>
        <a:ln>
          <a:solidFill>
            <a:schemeClr val="tx1"/>
          </a:solidFill>
        </a:ln>
      </dgm:spPr>
      <dgm:t>
        <a:bodyPr/>
        <a:lstStyle/>
        <a:p>
          <a:r>
            <a:rPr lang="en-US" sz="2400" b="1" dirty="0">
              <a:latin typeface="Arial" panose="020B0604020202020204" pitchFamily="34" charset="0"/>
              <a:cs typeface="Arial" panose="020B0604020202020204" pitchFamily="34" charset="0"/>
            </a:rPr>
            <a:t>Maryland and Baltimore are epicenters of the Opioid Use Disorder (OUD) epidemic</a:t>
          </a:r>
        </a:p>
      </dgm:t>
    </dgm:pt>
    <dgm:pt modelId="{480DB384-5E80-A44A-8103-7BF27EAA93D2}" type="parTrans" cxnId="{2496D554-9527-C543-951D-EB80949312FD}">
      <dgm:prSet/>
      <dgm:spPr/>
      <dgm:t>
        <a:bodyPr/>
        <a:lstStyle/>
        <a:p>
          <a:endParaRPr lang="en-US" sz="2400" b="1">
            <a:latin typeface="Arial" panose="020B0604020202020204" pitchFamily="34" charset="0"/>
            <a:cs typeface="Arial" panose="020B0604020202020204" pitchFamily="34" charset="0"/>
          </a:endParaRPr>
        </a:p>
      </dgm:t>
    </dgm:pt>
    <dgm:pt modelId="{108EC058-E020-674A-8B84-FDFB76FE30AE}" type="sibTrans" cxnId="{2496D554-9527-C543-951D-EB80949312FD}">
      <dgm:prSet/>
      <dgm:spPr/>
      <dgm:t>
        <a:bodyPr/>
        <a:lstStyle/>
        <a:p>
          <a:endParaRPr lang="en-US" sz="2400" b="1">
            <a:latin typeface="Arial" panose="020B0604020202020204" pitchFamily="34" charset="0"/>
            <a:cs typeface="Arial" panose="020B0604020202020204" pitchFamily="34" charset="0"/>
          </a:endParaRPr>
        </a:p>
      </dgm:t>
    </dgm:pt>
    <dgm:pt modelId="{D0E4BCC6-F090-D64F-8FF7-AEF1D09EDEBB}">
      <dgm:prSet phldrT="[Text]" custT="1"/>
      <dgm:spPr>
        <a:ln>
          <a:solidFill>
            <a:schemeClr val="tx1"/>
          </a:solidFill>
        </a:ln>
      </dgm:spPr>
      <dgm:t>
        <a:bodyPr/>
        <a:lstStyle/>
        <a:p>
          <a:r>
            <a:rPr lang="en-US" sz="2400" b="1" dirty="0">
              <a:latin typeface="Arial" panose="020B0604020202020204" pitchFamily="34" charset="0"/>
              <a:cs typeface="Arial" panose="020B0604020202020204" pitchFamily="34" charset="0"/>
            </a:rPr>
            <a:t>Primary care physicians are critical to the prevention, diagnosis, and treatment of OUD</a:t>
          </a:r>
        </a:p>
      </dgm:t>
    </dgm:pt>
    <dgm:pt modelId="{F2FA16B2-F937-DB4D-BCB9-A89B91B910A2}" type="parTrans" cxnId="{5A722DD9-A424-9447-8C83-64A73030023F}">
      <dgm:prSet/>
      <dgm:spPr/>
      <dgm:t>
        <a:bodyPr/>
        <a:lstStyle/>
        <a:p>
          <a:endParaRPr lang="en-US" sz="2400" b="1">
            <a:latin typeface="Arial" panose="020B0604020202020204" pitchFamily="34" charset="0"/>
            <a:cs typeface="Arial" panose="020B0604020202020204" pitchFamily="34" charset="0"/>
          </a:endParaRPr>
        </a:p>
      </dgm:t>
    </dgm:pt>
    <dgm:pt modelId="{6140681B-227C-C445-84E4-A2CB9C6F123B}" type="sibTrans" cxnId="{5A722DD9-A424-9447-8C83-64A73030023F}">
      <dgm:prSet/>
      <dgm:spPr/>
      <dgm:t>
        <a:bodyPr/>
        <a:lstStyle/>
        <a:p>
          <a:endParaRPr lang="en-US" sz="2400" b="1">
            <a:latin typeface="Arial" panose="020B0604020202020204" pitchFamily="34" charset="0"/>
            <a:cs typeface="Arial" panose="020B0604020202020204" pitchFamily="34" charset="0"/>
          </a:endParaRPr>
        </a:p>
      </dgm:t>
    </dgm:pt>
    <dgm:pt modelId="{71D5507F-AD1D-2443-A8D9-50B4BDC30942}">
      <dgm:prSet phldrT="[Text]" custT="1"/>
      <dgm:spPr>
        <a:solidFill>
          <a:schemeClr val="accent4"/>
        </a:solidFill>
        <a:ln>
          <a:solidFill>
            <a:schemeClr val="tx1"/>
          </a:solidFill>
        </a:ln>
      </dgm:spPr>
      <dgm:t>
        <a:bodyPr/>
        <a:lstStyle/>
        <a:p>
          <a:endParaRPr lang="en-US" sz="2400" b="1" dirty="0">
            <a:latin typeface="Arial" panose="020B0604020202020204" pitchFamily="34" charset="0"/>
            <a:cs typeface="Arial" panose="020B0604020202020204" pitchFamily="34" charset="0"/>
          </a:endParaRPr>
        </a:p>
      </dgm:t>
    </dgm:pt>
    <dgm:pt modelId="{3E011AC8-F5C8-AB4F-B1AD-DAD3EEBB2124}" type="parTrans" cxnId="{64060060-ABDA-2445-8D60-414C835A89C8}">
      <dgm:prSet/>
      <dgm:spPr/>
      <dgm:t>
        <a:bodyPr/>
        <a:lstStyle/>
        <a:p>
          <a:endParaRPr lang="en-US" sz="2400" b="1">
            <a:latin typeface="Arial" panose="020B0604020202020204" pitchFamily="34" charset="0"/>
            <a:cs typeface="Arial" panose="020B0604020202020204" pitchFamily="34" charset="0"/>
          </a:endParaRPr>
        </a:p>
      </dgm:t>
    </dgm:pt>
    <dgm:pt modelId="{7E6BDD9C-9043-2340-B626-BEA13231A5F7}" type="sibTrans" cxnId="{64060060-ABDA-2445-8D60-414C835A89C8}">
      <dgm:prSet/>
      <dgm:spPr/>
      <dgm:t>
        <a:bodyPr/>
        <a:lstStyle/>
        <a:p>
          <a:endParaRPr lang="en-US" sz="2400" b="1">
            <a:latin typeface="Arial" panose="020B0604020202020204" pitchFamily="34" charset="0"/>
            <a:cs typeface="Arial" panose="020B0604020202020204" pitchFamily="34" charset="0"/>
          </a:endParaRPr>
        </a:p>
      </dgm:t>
    </dgm:pt>
    <dgm:pt modelId="{5DCB12C6-DA30-6744-87B7-905404093C0D}">
      <dgm:prSet phldrT="[Text]" custT="1"/>
      <dgm:spPr>
        <a:ln>
          <a:solidFill>
            <a:schemeClr val="tx1"/>
          </a:solidFill>
        </a:ln>
      </dgm:spPr>
      <dgm:t>
        <a:bodyPr/>
        <a:lstStyle/>
        <a:p>
          <a:r>
            <a:rPr lang="en-US" sz="2400" b="1" dirty="0">
              <a:latin typeface="Arial" panose="020B0604020202020204" pitchFamily="34" charset="0"/>
              <a:cs typeface="Arial" panose="020B0604020202020204" pitchFamily="34" charset="0"/>
            </a:rPr>
            <a:t>Before 2020, there was no OUD curriculum within the FM or IM residency programs</a:t>
          </a:r>
        </a:p>
      </dgm:t>
    </dgm:pt>
    <dgm:pt modelId="{4F861E46-0334-8541-BFE3-EB17B94C4132}" type="parTrans" cxnId="{E5595B31-C724-C340-890A-9618E5C91EA3}">
      <dgm:prSet/>
      <dgm:spPr/>
      <dgm:t>
        <a:bodyPr/>
        <a:lstStyle/>
        <a:p>
          <a:endParaRPr lang="en-US" sz="2400" b="1">
            <a:latin typeface="Arial" panose="020B0604020202020204" pitchFamily="34" charset="0"/>
            <a:cs typeface="Arial" panose="020B0604020202020204" pitchFamily="34" charset="0"/>
          </a:endParaRPr>
        </a:p>
      </dgm:t>
    </dgm:pt>
    <dgm:pt modelId="{572F7C48-A28C-C14D-BD20-239F26FE9602}" type="sibTrans" cxnId="{E5595B31-C724-C340-890A-9618E5C91EA3}">
      <dgm:prSet/>
      <dgm:spPr/>
      <dgm:t>
        <a:bodyPr/>
        <a:lstStyle/>
        <a:p>
          <a:endParaRPr lang="en-US" sz="2400" b="1">
            <a:latin typeface="Arial" panose="020B0604020202020204" pitchFamily="34" charset="0"/>
            <a:cs typeface="Arial" panose="020B0604020202020204" pitchFamily="34" charset="0"/>
          </a:endParaRPr>
        </a:p>
      </dgm:t>
    </dgm:pt>
    <dgm:pt modelId="{5010A950-9510-CA43-B4DA-A43D54FCACE9}">
      <dgm:prSet phldrT="[Text]" custT="1"/>
      <dgm:spPr>
        <a:solidFill>
          <a:schemeClr val="accent5"/>
        </a:solidFill>
        <a:ln>
          <a:solidFill>
            <a:schemeClr val="tx1"/>
          </a:solidFill>
        </a:ln>
      </dgm:spPr>
      <dgm:t>
        <a:bodyPr/>
        <a:lstStyle/>
        <a:p>
          <a:endParaRPr lang="en-US" sz="2400" b="1" dirty="0">
            <a:latin typeface="Arial" panose="020B0604020202020204" pitchFamily="34" charset="0"/>
            <a:cs typeface="Arial" panose="020B0604020202020204" pitchFamily="34" charset="0"/>
          </a:endParaRPr>
        </a:p>
      </dgm:t>
    </dgm:pt>
    <dgm:pt modelId="{C2826CAC-2EF0-CC42-9925-38DF82DAB4C9}" type="parTrans" cxnId="{D294A40E-6B52-FD47-9B2D-77951DF687A2}">
      <dgm:prSet/>
      <dgm:spPr/>
      <dgm:t>
        <a:bodyPr/>
        <a:lstStyle/>
        <a:p>
          <a:endParaRPr lang="en-US" sz="2400" b="1">
            <a:latin typeface="Arial" panose="020B0604020202020204" pitchFamily="34" charset="0"/>
            <a:cs typeface="Arial" panose="020B0604020202020204" pitchFamily="34" charset="0"/>
          </a:endParaRPr>
        </a:p>
      </dgm:t>
    </dgm:pt>
    <dgm:pt modelId="{499CA877-905E-6744-978E-954B407A58AB}" type="sibTrans" cxnId="{D294A40E-6B52-FD47-9B2D-77951DF687A2}">
      <dgm:prSet/>
      <dgm:spPr/>
      <dgm:t>
        <a:bodyPr/>
        <a:lstStyle/>
        <a:p>
          <a:endParaRPr lang="en-US" sz="2400" b="1">
            <a:latin typeface="Arial" panose="020B0604020202020204" pitchFamily="34" charset="0"/>
            <a:cs typeface="Arial" panose="020B0604020202020204" pitchFamily="34" charset="0"/>
          </a:endParaRPr>
        </a:p>
      </dgm:t>
    </dgm:pt>
    <dgm:pt modelId="{F355C20D-6718-F042-8B25-7B32C2E0B9B3}" type="pres">
      <dgm:prSet presAssocID="{A8E2C243-E138-AE40-8A79-FF1CBA2F00B7}" presName="linearFlow" presStyleCnt="0">
        <dgm:presLayoutVars>
          <dgm:dir/>
          <dgm:animLvl val="lvl"/>
          <dgm:resizeHandles val="exact"/>
        </dgm:presLayoutVars>
      </dgm:prSet>
      <dgm:spPr/>
    </dgm:pt>
    <dgm:pt modelId="{2DD95512-048A-E446-872B-BB2B47129FFB}" type="pres">
      <dgm:prSet presAssocID="{62EC48F0-6F9D-DF46-81C6-5FB378053184}" presName="composite" presStyleCnt="0"/>
      <dgm:spPr/>
    </dgm:pt>
    <dgm:pt modelId="{459838BB-7BE3-DB4C-9409-C3855E6C6467}" type="pres">
      <dgm:prSet presAssocID="{62EC48F0-6F9D-DF46-81C6-5FB378053184}" presName="parentText" presStyleLbl="alignNode1" presStyleIdx="0" presStyleCnt="3">
        <dgm:presLayoutVars>
          <dgm:chMax val="1"/>
          <dgm:bulletEnabled val="1"/>
        </dgm:presLayoutVars>
      </dgm:prSet>
      <dgm:spPr/>
    </dgm:pt>
    <dgm:pt modelId="{149EDB62-9A78-E149-9B06-8EE1D80748E1}" type="pres">
      <dgm:prSet presAssocID="{62EC48F0-6F9D-DF46-81C6-5FB378053184}" presName="descendantText" presStyleLbl="alignAcc1" presStyleIdx="0" presStyleCnt="3">
        <dgm:presLayoutVars>
          <dgm:bulletEnabled val="1"/>
        </dgm:presLayoutVars>
      </dgm:prSet>
      <dgm:spPr/>
    </dgm:pt>
    <dgm:pt modelId="{28AAD917-FDD7-AF49-A184-34350496CA29}" type="pres">
      <dgm:prSet presAssocID="{B05D24D9-23BC-8D41-8B7B-39F0289EFDC6}" presName="sp" presStyleCnt="0"/>
      <dgm:spPr/>
    </dgm:pt>
    <dgm:pt modelId="{FD61D597-ED0F-984C-AF60-0E0C6B412B1C}" type="pres">
      <dgm:prSet presAssocID="{71D5507F-AD1D-2443-A8D9-50B4BDC30942}" presName="composite" presStyleCnt="0"/>
      <dgm:spPr/>
    </dgm:pt>
    <dgm:pt modelId="{607C2DC7-5524-3746-98A4-B2ABBDE32F4B}" type="pres">
      <dgm:prSet presAssocID="{71D5507F-AD1D-2443-A8D9-50B4BDC30942}" presName="parentText" presStyleLbl="alignNode1" presStyleIdx="1" presStyleCnt="3">
        <dgm:presLayoutVars>
          <dgm:chMax val="1"/>
          <dgm:bulletEnabled val="1"/>
        </dgm:presLayoutVars>
      </dgm:prSet>
      <dgm:spPr/>
    </dgm:pt>
    <dgm:pt modelId="{D62D3212-04F1-7547-80FC-78B989939DDC}" type="pres">
      <dgm:prSet presAssocID="{71D5507F-AD1D-2443-A8D9-50B4BDC30942}" presName="descendantText" presStyleLbl="alignAcc1" presStyleIdx="1" presStyleCnt="3">
        <dgm:presLayoutVars>
          <dgm:bulletEnabled val="1"/>
        </dgm:presLayoutVars>
      </dgm:prSet>
      <dgm:spPr/>
    </dgm:pt>
    <dgm:pt modelId="{EEE44BC0-F583-EF46-81ED-B1B0FE3DFE7F}" type="pres">
      <dgm:prSet presAssocID="{7E6BDD9C-9043-2340-B626-BEA13231A5F7}" presName="sp" presStyleCnt="0"/>
      <dgm:spPr/>
    </dgm:pt>
    <dgm:pt modelId="{6B2D28FC-27E4-E84E-95DE-F3021AE69C07}" type="pres">
      <dgm:prSet presAssocID="{5010A950-9510-CA43-B4DA-A43D54FCACE9}" presName="composite" presStyleCnt="0"/>
      <dgm:spPr/>
    </dgm:pt>
    <dgm:pt modelId="{F39F6E2F-A83D-BC43-AD67-A6E63D3AA280}" type="pres">
      <dgm:prSet presAssocID="{5010A950-9510-CA43-B4DA-A43D54FCACE9}" presName="parentText" presStyleLbl="alignNode1" presStyleIdx="2" presStyleCnt="3">
        <dgm:presLayoutVars>
          <dgm:chMax val="1"/>
          <dgm:bulletEnabled val="1"/>
        </dgm:presLayoutVars>
      </dgm:prSet>
      <dgm:spPr/>
    </dgm:pt>
    <dgm:pt modelId="{BB89C88B-99B2-834B-A15D-43CE3F0B3987}" type="pres">
      <dgm:prSet presAssocID="{5010A950-9510-CA43-B4DA-A43D54FCACE9}" presName="descendantText" presStyleLbl="alignAcc1" presStyleIdx="2" presStyleCnt="3">
        <dgm:presLayoutVars>
          <dgm:bulletEnabled val="1"/>
        </dgm:presLayoutVars>
      </dgm:prSet>
      <dgm:spPr/>
    </dgm:pt>
  </dgm:ptLst>
  <dgm:cxnLst>
    <dgm:cxn modelId="{D294A40E-6B52-FD47-9B2D-77951DF687A2}" srcId="{A8E2C243-E138-AE40-8A79-FF1CBA2F00B7}" destId="{5010A950-9510-CA43-B4DA-A43D54FCACE9}" srcOrd="2" destOrd="0" parTransId="{C2826CAC-2EF0-CC42-9925-38DF82DAB4C9}" sibTransId="{499CA877-905E-6744-978E-954B407A58AB}"/>
    <dgm:cxn modelId="{E5595B31-C724-C340-890A-9618E5C91EA3}" srcId="{5010A950-9510-CA43-B4DA-A43D54FCACE9}" destId="{5DCB12C6-DA30-6744-87B7-905404093C0D}" srcOrd="0" destOrd="0" parTransId="{4F861E46-0334-8541-BFE3-EB17B94C4132}" sibTransId="{572F7C48-A28C-C14D-BD20-239F26FE9602}"/>
    <dgm:cxn modelId="{D2B3EF36-53BB-5947-AC0F-B1ED69C36247}" type="presOf" srcId="{62EC48F0-6F9D-DF46-81C6-5FB378053184}" destId="{459838BB-7BE3-DB4C-9409-C3855E6C6467}" srcOrd="0" destOrd="0" presId="urn:microsoft.com/office/officeart/2005/8/layout/chevron2"/>
    <dgm:cxn modelId="{64060060-ABDA-2445-8D60-414C835A89C8}" srcId="{A8E2C243-E138-AE40-8A79-FF1CBA2F00B7}" destId="{71D5507F-AD1D-2443-A8D9-50B4BDC30942}" srcOrd="1" destOrd="0" parTransId="{3E011AC8-F5C8-AB4F-B1AD-DAD3EEBB2124}" sibTransId="{7E6BDD9C-9043-2340-B626-BEA13231A5F7}"/>
    <dgm:cxn modelId="{0821B560-4836-D143-9BFC-734C2047D61D}" type="presOf" srcId="{987BD7BD-C1DC-FE41-B9C5-DE88AD3EA05F}" destId="{149EDB62-9A78-E149-9B06-8EE1D80748E1}" srcOrd="0" destOrd="0" presId="urn:microsoft.com/office/officeart/2005/8/layout/chevron2"/>
    <dgm:cxn modelId="{25F28351-1904-8047-864D-75902FD5C017}" type="presOf" srcId="{A8E2C243-E138-AE40-8A79-FF1CBA2F00B7}" destId="{F355C20D-6718-F042-8B25-7B32C2E0B9B3}" srcOrd="0" destOrd="0" presId="urn:microsoft.com/office/officeart/2005/8/layout/chevron2"/>
    <dgm:cxn modelId="{2496D554-9527-C543-951D-EB80949312FD}" srcId="{62EC48F0-6F9D-DF46-81C6-5FB378053184}" destId="{987BD7BD-C1DC-FE41-B9C5-DE88AD3EA05F}" srcOrd="0" destOrd="0" parTransId="{480DB384-5E80-A44A-8103-7BF27EAA93D2}" sibTransId="{108EC058-E020-674A-8B84-FDFB76FE30AE}"/>
    <dgm:cxn modelId="{94CD0658-8DCA-D147-8E88-DD88D33850DD}" type="presOf" srcId="{71D5507F-AD1D-2443-A8D9-50B4BDC30942}" destId="{607C2DC7-5524-3746-98A4-B2ABBDE32F4B}" srcOrd="0" destOrd="0" presId="urn:microsoft.com/office/officeart/2005/8/layout/chevron2"/>
    <dgm:cxn modelId="{AF6F585A-A5A8-414A-A051-F5C6E8A22F19}" type="presOf" srcId="{5010A950-9510-CA43-B4DA-A43D54FCACE9}" destId="{F39F6E2F-A83D-BC43-AD67-A6E63D3AA280}" srcOrd="0" destOrd="0" presId="urn:microsoft.com/office/officeart/2005/8/layout/chevron2"/>
    <dgm:cxn modelId="{1F74967D-DD10-2C42-9C48-730115211EFF}" type="presOf" srcId="{D0E4BCC6-F090-D64F-8FF7-AEF1D09EDEBB}" destId="{D62D3212-04F1-7547-80FC-78B989939DDC}" srcOrd="0" destOrd="0" presId="urn:microsoft.com/office/officeart/2005/8/layout/chevron2"/>
    <dgm:cxn modelId="{669882A8-D2D5-E14E-B59D-EA3FA72EF36A}" type="presOf" srcId="{5DCB12C6-DA30-6744-87B7-905404093C0D}" destId="{BB89C88B-99B2-834B-A15D-43CE3F0B3987}" srcOrd="0" destOrd="0" presId="urn:microsoft.com/office/officeart/2005/8/layout/chevron2"/>
    <dgm:cxn modelId="{8F2E27C1-A33B-884D-9B6B-EEA7E1D162B2}" srcId="{A8E2C243-E138-AE40-8A79-FF1CBA2F00B7}" destId="{62EC48F0-6F9D-DF46-81C6-5FB378053184}" srcOrd="0" destOrd="0" parTransId="{F5B15E40-8977-B34C-B96E-33A2CFBE6147}" sibTransId="{B05D24D9-23BC-8D41-8B7B-39F0289EFDC6}"/>
    <dgm:cxn modelId="{5A722DD9-A424-9447-8C83-64A73030023F}" srcId="{71D5507F-AD1D-2443-A8D9-50B4BDC30942}" destId="{D0E4BCC6-F090-D64F-8FF7-AEF1D09EDEBB}" srcOrd="0" destOrd="0" parTransId="{F2FA16B2-F937-DB4D-BCB9-A89B91B910A2}" sibTransId="{6140681B-227C-C445-84E4-A2CB9C6F123B}"/>
    <dgm:cxn modelId="{D00B6346-AB62-2641-899F-8985ADA3C285}" type="presParOf" srcId="{F355C20D-6718-F042-8B25-7B32C2E0B9B3}" destId="{2DD95512-048A-E446-872B-BB2B47129FFB}" srcOrd="0" destOrd="0" presId="urn:microsoft.com/office/officeart/2005/8/layout/chevron2"/>
    <dgm:cxn modelId="{AFCA3F0F-91B6-8E4C-A456-3C1738440E5E}" type="presParOf" srcId="{2DD95512-048A-E446-872B-BB2B47129FFB}" destId="{459838BB-7BE3-DB4C-9409-C3855E6C6467}" srcOrd="0" destOrd="0" presId="urn:microsoft.com/office/officeart/2005/8/layout/chevron2"/>
    <dgm:cxn modelId="{9E0F6277-96C4-EB4A-A023-DA56204471C2}" type="presParOf" srcId="{2DD95512-048A-E446-872B-BB2B47129FFB}" destId="{149EDB62-9A78-E149-9B06-8EE1D80748E1}" srcOrd="1" destOrd="0" presId="urn:microsoft.com/office/officeart/2005/8/layout/chevron2"/>
    <dgm:cxn modelId="{1AD0B397-0A59-F342-B230-1EDCE5768FE3}" type="presParOf" srcId="{F355C20D-6718-F042-8B25-7B32C2E0B9B3}" destId="{28AAD917-FDD7-AF49-A184-34350496CA29}" srcOrd="1" destOrd="0" presId="urn:microsoft.com/office/officeart/2005/8/layout/chevron2"/>
    <dgm:cxn modelId="{2C05139A-E6EE-0042-B317-71EB9CEF3DA6}" type="presParOf" srcId="{F355C20D-6718-F042-8B25-7B32C2E0B9B3}" destId="{FD61D597-ED0F-984C-AF60-0E0C6B412B1C}" srcOrd="2" destOrd="0" presId="urn:microsoft.com/office/officeart/2005/8/layout/chevron2"/>
    <dgm:cxn modelId="{3A4311D2-0771-F743-9CEA-4EF791C115A2}" type="presParOf" srcId="{FD61D597-ED0F-984C-AF60-0E0C6B412B1C}" destId="{607C2DC7-5524-3746-98A4-B2ABBDE32F4B}" srcOrd="0" destOrd="0" presId="urn:microsoft.com/office/officeart/2005/8/layout/chevron2"/>
    <dgm:cxn modelId="{B7A0F7AB-E823-4B44-A61D-A8A5A60C9AA6}" type="presParOf" srcId="{FD61D597-ED0F-984C-AF60-0E0C6B412B1C}" destId="{D62D3212-04F1-7547-80FC-78B989939DDC}" srcOrd="1" destOrd="0" presId="urn:microsoft.com/office/officeart/2005/8/layout/chevron2"/>
    <dgm:cxn modelId="{9EA1C84A-55C3-2845-818B-3BD28BB7BA51}" type="presParOf" srcId="{F355C20D-6718-F042-8B25-7B32C2E0B9B3}" destId="{EEE44BC0-F583-EF46-81ED-B1B0FE3DFE7F}" srcOrd="3" destOrd="0" presId="urn:microsoft.com/office/officeart/2005/8/layout/chevron2"/>
    <dgm:cxn modelId="{F3851585-A45F-5247-B544-7CBB55CF5CF5}" type="presParOf" srcId="{F355C20D-6718-F042-8B25-7B32C2E0B9B3}" destId="{6B2D28FC-27E4-E84E-95DE-F3021AE69C07}" srcOrd="4" destOrd="0" presId="urn:microsoft.com/office/officeart/2005/8/layout/chevron2"/>
    <dgm:cxn modelId="{2AF4C1F9-0B9A-1A42-A3A4-8E71311F91F8}" type="presParOf" srcId="{6B2D28FC-27E4-E84E-95DE-F3021AE69C07}" destId="{F39F6E2F-A83D-BC43-AD67-A6E63D3AA280}" srcOrd="0" destOrd="0" presId="urn:microsoft.com/office/officeart/2005/8/layout/chevron2"/>
    <dgm:cxn modelId="{105BE8D1-9B4B-124E-AF44-E641E696E22D}" type="presParOf" srcId="{6B2D28FC-27E4-E84E-95DE-F3021AE69C07}" destId="{BB89C88B-99B2-834B-A15D-43CE3F0B3987}"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4E4D3-4DC9-B347-A3F1-2CA6DE8FE7C8}"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CEF3ED65-BB50-0344-936F-BAF40A6CB5DB}">
      <dgm:prSet phldrT="[Text]" custT="1"/>
      <dgm:spPr/>
      <dgm:t>
        <a:bodyPr/>
        <a:lstStyle/>
        <a:p>
          <a:r>
            <a:rPr lang="en-US" sz="1400" b="0" dirty="0">
              <a:latin typeface="Arial" panose="020B0604020202020204" pitchFamily="34" charset="0"/>
              <a:cs typeface="Arial" panose="020B0604020202020204" pitchFamily="34" charset="0"/>
            </a:rPr>
            <a:t>Buprenorphine Waiver Training</a:t>
          </a:r>
        </a:p>
      </dgm:t>
    </dgm:pt>
    <dgm:pt modelId="{22292B64-49E9-3545-8CA8-4003B31A5DCE}" type="parTrans" cxnId="{D1AFD604-0C97-ED47-AE6C-A554F8A5E3A0}">
      <dgm:prSet/>
      <dgm:spPr/>
      <dgm:t>
        <a:bodyPr/>
        <a:lstStyle/>
        <a:p>
          <a:endParaRPr lang="en-US" sz="2000" b="0">
            <a:latin typeface="Arial" panose="020B0604020202020204" pitchFamily="34" charset="0"/>
            <a:cs typeface="Arial" panose="020B0604020202020204" pitchFamily="34" charset="0"/>
          </a:endParaRPr>
        </a:p>
      </dgm:t>
    </dgm:pt>
    <dgm:pt modelId="{EE923E9F-FA4A-BC45-B99A-2706C4C1FC17}" type="sibTrans" cxnId="{D1AFD604-0C97-ED47-AE6C-A554F8A5E3A0}">
      <dgm:prSet/>
      <dgm:spPr/>
      <dgm:t>
        <a:bodyPr/>
        <a:lstStyle/>
        <a:p>
          <a:endParaRPr lang="en-US" sz="2000" b="0">
            <a:latin typeface="Arial" panose="020B0604020202020204" pitchFamily="34" charset="0"/>
            <a:cs typeface="Arial" panose="020B0604020202020204" pitchFamily="34" charset="0"/>
          </a:endParaRPr>
        </a:p>
      </dgm:t>
    </dgm:pt>
    <dgm:pt modelId="{8ABF7468-15C1-3A4E-AB8F-1118124D4C0B}">
      <dgm:prSet phldrT="[Text]" custT="1"/>
      <dgm:spPr/>
      <dgm:t>
        <a:bodyPr/>
        <a:lstStyle/>
        <a:p>
          <a:r>
            <a:rPr lang="en-US" sz="1400" b="0" dirty="0">
              <a:latin typeface="Arial" panose="020B0604020202020204" pitchFamily="34" charset="0"/>
              <a:cs typeface="Arial" panose="020B0604020202020204" pitchFamily="34" charset="0"/>
            </a:rPr>
            <a:t>Case Learning</a:t>
          </a:r>
        </a:p>
      </dgm:t>
    </dgm:pt>
    <dgm:pt modelId="{8087B577-5CB6-2B43-B8B4-A643A267FED0}" type="parTrans" cxnId="{6F6053C0-3BAD-3E41-87F6-6C37E523C7A8}">
      <dgm:prSet/>
      <dgm:spPr/>
      <dgm:t>
        <a:bodyPr/>
        <a:lstStyle/>
        <a:p>
          <a:endParaRPr lang="en-US" sz="2000" b="0">
            <a:latin typeface="Arial" panose="020B0604020202020204" pitchFamily="34" charset="0"/>
            <a:cs typeface="Arial" panose="020B0604020202020204" pitchFamily="34" charset="0"/>
          </a:endParaRPr>
        </a:p>
      </dgm:t>
    </dgm:pt>
    <dgm:pt modelId="{59AC6692-F7CF-B749-871C-E7BDFABE361A}" type="sibTrans" cxnId="{6F6053C0-3BAD-3E41-87F6-6C37E523C7A8}">
      <dgm:prSet/>
      <dgm:spPr/>
      <dgm:t>
        <a:bodyPr/>
        <a:lstStyle/>
        <a:p>
          <a:endParaRPr lang="en-US" sz="2000" b="0">
            <a:latin typeface="Arial" panose="020B0604020202020204" pitchFamily="34" charset="0"/>
            <a:cs typeface="Arial" panose="020B0604020202020204" pitchFamily="34" charset="0"/>
          </a:endParaRPr>
        </a:p>
      </dgm:t>
    </dgm:pt>
    <dgm:pt modelId="{81C76576-63CB-CC48-A6B1-1E0C320217CE}">
      <dgm:prSet phldrT="[Text]" custT="1"/>
      <dgm:spPr/>
      <dgm:t>
        <a:bodyPr/>
        <a:lstStyle/>
        <a:p>
          <a:r>
            <a:rPr lang="en-US" sz="1400" b="0" dirty="0">
              <a:latin typeface="Arial" panose="020B0604020202020204" pitchFamily="34" charset="0"/>
              <a:cs typeface="Arial" panose="020B0604020202020204" pitchFamily="34" charset="0"/>
            </a:rPr>
            <a:t>OUD Pathophysiology</a:t>
          </a:r>
        </a:p>
      </dgm:t>
    </dgm:pt>
    <dgm:pt modelId="{1F523254-1A97-454C-B8E5-BB1906E93464}" type="parTrans" cxnId="{6D35BE0E-CF60-4241-9867-DDB01E4F1865}">
      <dgm:prSet/>
      <dgm:spPr/>
      <dgm:t>
        <a:bodyPr/>
        <a:lstStyle/>
        <a:p>
          <a:endParaRPr lang="en-US" sz="2000" b="0">
            <a:latin typeface="Arial" panose="020B0604020202020204" pitchFamily="34" charset="0"/>
            <a:cs typeface="Arial" panose="020B0604020202020204" pitchFamily="34" charset="0"/>
          </a:endParaRPr>
        </a:p>
      </dgm:t>
    </dgm:pt>
    <dgm:pt modelId="{6E887CD7-3328-324E-81D5-7EBD5D60F79C}" type="sibTrans" cxnId="{6D35BE0E-CF60-4241-9867-DDB01E4F1865}">
      <dgm:prSet/>
      <dgm:spPr/>
      <dgm:t>
        <a:bodyPr/>
        <a:lstStyle/>
        <a:p>
          <a:endParaRPr lang="en-US" sz="2000" b="0">
            <a:latin typeface="Arial" panose="020B0604020202020204" pitchFamily="34" charset="0"/>
            <a:cs typeface="Arial" panose="020B0604020202020204" pitchFamily="34" charset="0"/>
          </a:endParaRPr>
        </a:p>
      </dgm:t>
    </dgm:pt>
    <dgm:pt modelId="{BCD8BD05-BBAD-E544-A3B1-4B1736B4F03E}">
      <dgm:prSet phldrT="[Text]" custT="1"/>
      <dgm:spPr/>
      <dgm:t>
        <a:bodyPr/>
        <a:lstStyle/>
        <a:p>
          <a:r>
            <a:rPr lang="en-US" sz="1400" b="0" dirty="0">
              <a:latin typeface="Arial" panose="020B0604020202020204" pitchFamily="34" charset="0"/>
              <a:cs typeface="Arial" panose="020B0604020202020204" pitchFamily="34" charset="0"/>
            </a:rPr>
            <a:t>Harm Reduction</a:t>
          </a:r>
        </a:p>
      </dgm:t>
    </dgm:pt>
    <dgm:pt modelId="{51B17732-B718-8E49-A896-C195D069AEF5}" type="parTrans" cxnId="{C4C8C59B-3A0B-0344-9799-B1272614C4D1}">
      <dgm:prSet/>
      <dgm:spPr/>
      <dgm:t>
        <a:bodyPr/>
        <a:lstStyle/>
        <a:p>
          <a:endParaRPr lang="en-US" sz="2000" b="0">
            <a:latin typeface="Arial" panose="020B0604020202020204" pitchFamily="34" charset="0"/>
            <a:cs typeface="Arial" panose="020B0604020202020204" pitchFamily="34" charset="0"/>
          </a:endParaRPr>
        </a:p>
      </dgm:t>
    </dgm:pt>
    <dgm:pt modelId="{1E7F5117-DF9A-3544-849B-A6B17059BCCA}" type="sibTrans" cxnId="{C4C8C59B-3A0B-0344-9799-B1272614C4D1}">
      <dgm:prSet/>
      <dgm:spPr/>
      <dgm:t>
        <a:bodyPr/>
        <a:lstStyle/>
        <a:p>
          <a:endParaRPr lang="en-US" sz="2000" b="0">
            <a:latin typeface="Arial" panose="020B0604020202020204" pitchFamily="34" charset="0"/>
            <a:cs typeface="Arial" panose="020B0604020202020204" pitchFamily="34" charset="0"/>
          </a:endParaRPr>
        </a:p>
      </dgm:t>
    </dgm:pt>
    <dgm:pt modelId="{EC4E84E0-0547-B145-AF21-5CE59EB13BE7}">
      <dgm:prSet phldrT="[Text]" custT="1"/>
      <dgm:spPr/>
      <dgm:t>
        <a:bodyPr/>
        <a:lstStyle/>
        <a:p>
          <a:r>
            <a:rPr lang="en-US" sz="1400" b="0" dirty="0">
              <a:latin typeface="Arial" panose="020B0604020202020204" pitchFamily="34" charset="0"/>
              <a:cs typeface="Arial" panose="020B0604020202020204" pitchFamily="34" charset="0"/>
            </a:rPr>
            <a:t>Primary Care in  Patients with OUD</a:t>
          </a:r>
        </a:p>
      </dgm:t>
    </dgm:pt>
    <dgm:pt modelId="{A0A258D1-B803-CB4A-B00B-3BD2FA22D52B}" type="parTrans" cxnId="{4E5E48C6-A18D-AB42-A0C4-A819B267EC80}">
      <dgm:prSet/>
      <dgm:spPr/>
      <dgm:t>
        <a:bodyPr/>
        <a:lstStyle/>
        <a:p>
          <a:endParaRPr lang="en-US" sz="2000" b="0">
            <a:latin typeface="Arial" panose="020B0604020202020204" pitchFamily="34" charset="0"/>
            <a:cs typeface="Arial" panose="020B0604020202020204" pitchFamily="34" charset="0"/>
          </a:endParaRPr>
        </a:p>
      </dgm:t>
    </dgm:pt>
    <dgm:pt modelId="{4FCA67B2-8F41-6242-94A7-97B150377706}" type="sibTrans" cxnId="{4E5E48C6-A18D-AB42-A0C4-A819B267EC80}">
      <dgm:prSet/>
      <dgm:spPr/>
      <dgm:t>
        <a:bodyPr/>
        <a:lstStyle/>
        <a:p>
          <a:endParaRPr lang="en-US" sz="2000" b="0">
            <a:latin typeface="Arial" panose="020B0604020202020204" pitchFamily="34" charset="0"/>
            <a:cs typeface="Arial" panose="020B0604020202020204" pitchFamily="34" charset="0"/>
          </a:endParaRPr>
        </a:p>
      </dgm:t>
    </dgm:pt>
    <dgm:pt modelId="{415D7393-A769-EF44-8753-DF904B82C070}">
      <dgm:prSet phldrT="[Text]" custT="1"/>
      <dgm:spPr/>
      <dgm:t>
        <a:bodyPr/>
        <a:lstStyle/>
        <a:p>
          <a:r>
            <a:rPr lang="en-US" sz="1400" b="0" dirty="0">
              <a:latin typeface="Arial" panose="020B0604020202020204" pitchFamily="34" charset="0"/>
              <a:cs typeface="Arial" panose="020B0604020202020204" pitchFamily="34" charset="0"/>
            </a:rPr>
            <a:t>Inpatient Management and Transitions of Care in OUD</a:t>
          </a:r>
        </a:p>
      </dgm:t>
    </dgm:pt>
    <dgm:pt modelId="{7BB98B63-8723-E247-B1CE-BD9D95929FF3}" type="parTrans" cxnId="{CD91D0F9-1FEA-1648-B87E-58D975FB7B46}">
      <dgm:prSet/>
      <dgm:spPr/>
      <dgm:t>
        <a:bodyPr/>
        <a:lstStyle/>
        <a:p>
          <a:endParaRPr lang="en-US" sz="2000" b="0">
            <a:latin typeface="Arial" panose="020B0604020202020204" pitchFamily="34" charset="0"/>
            <a:cs typeface="Arial" panose="020B0604020202020204" pitchFamily="34" charset="0"/>
          </a:endParaRPr>
        </a:p>
      </dgm:t>
    </dgm:pt>
    <dgm:pt modelId="{BD863A9A-D809-FC4F-BC46-4B5E7F9FE273}" type="sibTrans" cxnId="{CD91D0F9-1FEA-1648-B87E-58D975FB7B46}">
      <dgm:prSet/>
      <dgm:spPr/>
      <dgm:t>
        <a:bodyPr/>
        <a:lstStyle/>
        <a:p>
          <a:endParaRPr lang="en-US" sz="2000" b="0">
            <a:latin typeface="Arial" panose="020B0604020202020204" pitchFamily="34" charset="0"/>
            <a:cs typeface="Arial" panose="020B0604020202020204" pitchFamily="34" charset="0"/>
          </a:endParaRPr>
        </a:p>
      </dgm:t>
    </dgm:pt>
    <dgm:pt modelId="{6896179B-8B48-3242-AA60-02A0552A2FB1}">
      <dgm:prSet phldrT="[Text]" custT="1"/>
      <dgm:spPr/>
      <dgm:t>
        <a:bodyPr/>
        <a:lstStyle/>
        <a:p>
          <a:r>
            <a:rPr lang="en-US" sz="1400" b="0" dirty="0">
              <a:latin typeface="Arial" panose="020B0604020202020204" pitchFamily="34" charset="0"/>
              <a:cs typeface="Arial" panose="020B0604020202020204" pitchFamily="34" charset="0"/>
            </a:rPr>
            <a:t>OUD and Pain Management</a:t>
          </a:r>
        </a:p>
      </dgm:t>
    </dgm:pt>
    <dgm:pt modelId="{FD792A61-4CB9-1644-8BFA-3F7C3AE2E7E9}" type="parTrans" cxnId="{261AA3E3-F490-6C46-B1D3-8271A94788C2}">
      <dgm:prSet/>
      <dgm:spPr/>
      <dgm:t>
        <a:bodyPr/>
        <a:lstStyle/>
        <a:p>
          <a:endParaRPr lang="en-US" sz="2000" b="0">
            <a:latin typeface="Arial" panose="020B0604020202020204" pitchFamily="34" charset="0"/>
            <a:cs typeface="Arial" panose="020B0604020202020204" pitchFamily="34" charset="0"/>
          </a:endParaRPr>
        </a:p>
      </dgm:t>
    </dgm:pt>
    <dgm:pt modelId="{A2D15958-8BA0-F04F-A994-323D95F66E13}" type="sibTrans" cxnId="{261AA3E3-F490-6C46-B1D3-8271A94788C2}">
      <dgm:prSet/>
      <dgm:spPr/>
      <dgm:t>
        <a:bodyPr/>
        <a:lstStyle/>
        <a:p>
          <a:endParaRPr lang="en-US" sz="2000" b="0">
            <a:latin typeface="Arial" panose="020B0604020202020204" pitchFamily="34" charset="0"/>
            <a:cs typeface="Arial" panose="020B0604020202020204" pitchFamily="34" charset="0"/>
          </a:endParaRPr>
        </a:p>
      </dgm:t>
    </dgm:pt>
    <dgm:pt modelId="{0F555257-FB43-184C-972C-35E5CE7D74D4}" type="pres">
      <dgm:prSet presAssocID="{56B4E4D3-4DC9-B347-A3F1-2CA6DE8FE7C8}" presName="rootnode" presStyleCnt="0">
        <dgm:presLayoutVars>
          <dgm:chMax/>
          <dgm:chPref/>
          <dgm:dir/>
          <dgm:animLvl val="lvl"/>
        </dgm:presLayoutVars>
      </dgm:prSet>
      <dgm:spPr/>
    </dgm:pt>
    <dgm:pt modelId="{9F1980AA-B460-734D-918E-2422E1A367B1}" type="pres">
      <dgm:prSet presAssocID="{CEF3ED65-BB50-0344-936F-BAF40A6CB5DB}" presName="composite" presStyleCnt="0"/>
      <dgm:spPr/>
    </dgm:pt>
    <dgm:pt modelId="{F2A7F20A-03DB-8344-B2CE-A22A981091B0}" type="pres">
      <dgm:prSet presAssocID="{CEF3ED65-BB50-0344-936F-BAF40A6CB5DB}" presName="LShape" presStyleLbl="alignNode1" presStyleIdx="0" presStyleCnt="13"/>
      <dgm:spPr>
        <a:solidFill>
          <a:srgbClr val="C00000"/>
        </a:solidFill>
      </dgm:spPr>
    </dgm:pt>
    <dgm:pt modelId="{2EC45F34-74D6-824A-B02A-0D66FEC3AB34}" type="pres">
      <dgm:prSet presAssocID="{CEF3ED65-BB50-0344-936F-BAF40A6CB5DB}" presName="ParentText" presStyleLbl="revTx" presStyleIdx="0" presStyleCnt="7">
        <dgm:presLayoutVars>
          <dgm:chMax val="0"/>
          <dgm:chPref val="0"/>
          <dgm:bulletEnabled val="1"/>
        </dgm:presLayoutVars>
      </dgm:prSet>
      <dgm:spPr/>
    </dgm:pt>
    <dgm:pt modelId="{4558839D-956B-A749-9C41-802C1EEA52FE}" type="pres">
      <dgm:prSet presAssocID="{CEF3ED65-BB50-0344-936F-BAF40A6CB5DB}" presName="Triangle" presStyleLbl="alignNode1" presStyleIdx="1" presStyleCnt="13"/>
      <dgm:spPr/>
    </dgm:pt>
    <dgm:pt modelId="{58639875-B1B5-0049-83FE-E215A4B94264}" type="pres">
      <dgm:prSet presAssocID="{EE923E9F-FA4A-BC45-B99A-2706C4C1FC17}" presName="sibTrans" presStyleCnt="0"/>
      <dgm:spPr/>
    </dgm:pt>
    <dgm:pt modelId="{D17D3E86-E946-2C45-8C0B-2170C46472DA}" type="pres">
      <dgm:prSet presAssocID="{EE923E9F-FA4A-BC45-B99A-2706C4C1FC17}" presName="space" presStyleCnt="0"/>
      <dgm:spPr/>
    </dgm:pt>
    <dgm:pt modelId="{AA96CB4E-0726-184F-96DD-81C299C88F42}" type="pres">
      <dgm:prSet presAssocID="{81C76576-63CB-CC48-A6B1-1E0C320217CE}" presName="composite" presStyleCnt="0"/>
      <dgm:spPr/>
    </dgm:pt>
    <dgm:pt modelId="{B5556D19-38F4-F44B-A238-C3096ABC0A0B}" type="pres">
      <dgm:prSet presAssocID="{81C76576-63CB-CC48-A6B1-1E0C320217CE}" presName="LShape" presStyleLbl="alignNode1" presStyleIdx="2" presStyleCnt="13"/>
      <dgm:spPr/>
    </dgm:pt>
    <dgm:pt modelId="{C78AECE5-D830-ED42-8493-234CFA456A22}" type="pres">
      <dgm:prSet presAssocID="{81C76576-63CB-CC48-A6B1-1E0C320217CE}" presName="ParentText" presStyleLbl="revTx" presStyleIdx="1" presStyleCnt="7" custScaleX="128462" custLinFactNeighborX="13824">
        <dgm:presLayoutVars>
          <dgm:chMax val="0"/>
          <dgm:chPref val="0"/>
          <dgm:bulletEnabled val="1"/>
        </dgm:presLayoutVars>
      </dgm:prSet>
      <dgm:spPr/>
    </dgm:pt>
    <dgm:pt modelId="{7B01A033-435D-F544-B47A-57E4EC39DCE3}" type="pres">
      <dgm:prSet presAssocID="{81C76576-63CB-CC48-A6B1-1E0C320217CE}" presName="Triangle" presStyleLbl="alignNode1" presStyleIdx="3" presStyleCnt="13"/>
      <dgm:spPr/>
    </dgm:pt>
    <dgm:pt modelId="{A5858A42-D153-8C4D-9514-CA8BFDD89715}" type="pres">
      <dgm:prSet presAssocID="{6E887CD7-3328-324E-81D5-7EBD5D60F79C}" presName="sibTrans" presStyleCnt="0"/>
      <dgm:spPr/>
    </dgm:pt>
    <dgm:pt modelId="{A745EFE2-D1DF-EC45-A441-D9F45D1A74E6}" type="pres">
      <dgm:prSet presAssocID="{6E887CD7-3328-324E-81D5-7EBD5D60F79C}" presName="space" presStyleCnt="0"/>
      <dgm:spPr/>
    </dgm:pt>
    <dgm:pt modelId="{271431C7-1FD0-8946-BFFB-8F42910E6933}" type="pres">
      <dgm:prSet presAssocID="{8ABF7468-15C1-3A4E-AB8F-1118124D4C0B}" presName="composite" presStyleCnt="0"/>
      <dgm:spPr/>
    </dgm:pt>
    <dgm:pt modelId="{147FF749-C34B-3C4B-9913-CD3452B16966}" type="pres">
      <dgm:prSet presAssocID="{8ABF7468-15C1-3A4E-AB8F-1118124D4C0B}" presName="LShape" presStyleLbl="alignNode1" presStyleIdx="4" presStyleCnt="13"/>
      <dgm:spPr>
        <a:solidFill>
          <a:schemeClr val="accent1"/>
        </a:solidFill>
      </dgm:spPr>
    </dgm:pt>
    <dgm:pt modelId="{A547AC3A-621F-E44C-BFD2-EFB9FFAAD88A}" type="pres">
      <dgm:prSet presAssocID="{8ABF7468-15C1-3A4E-AB8F-1118124D4C0B}" presName="ParentText" presStyleLbl="revTx" presStyleIdx="2" presStyleCnt="7">
        <dgm:presLayoutVars>
          <dgm:chMax val="0"/>
          <dgm:chPref val="0"/>
          <dgm:bulletEnabled val="1"/>
        </dgm:presLayoutVars>
      </dgm:prSet>
      <dgm:spPr/>
    </dgm:pt>
    <dgm:pt modelId="{99292B45-338B-9A40-93AA-11161CFD7997}" type="pres">
      <dgm:prSet presAssocID="{8ABF7468-15C1-3A4E-AB8F-1118124D4C0B}" presName="Triangle" presStyleLbl="alignNode1" presStyleIdx="5" presStyleCnt="13"/>
      <dgm:spPr>
        <a:solidFill>
          <a:srgbClr val="C00000"/>
        </a:solidFill>
      </dgm:spPr>
    </dgm:pt>
    <dgm:pt modelId="{C5D73950-24FD-3D40-A9AA-BF15A26F7A07}" type="pres">
      <dgm:prSet presAssocID="{59AC6692-F7CF-B749-871C-E7BDFABE361A}" presName="sibTrans" presStyleCnt="0"/>
      <dgm:spPr/>
    </dgm:pt>
    <dgm:pt modelId="{A834C408-2120-DF47-A463-050FA6E19548}" type="pres">
      <dgm:prSet presAssocID="{59AC6692-F7CF-B749-871C-E7BDFABE361A}" presName="space" presStyleCnt="0"/>
      <dgm:spPr/>
    </dgm:pt>
    <dgm:pt modelId="{D0DAB7BB-8A2E-2A43-95F2-F4B31B6D76EA}" type="pres">
      <dgm:prSet presAssocID="{BCD8BD05-BBAD-E544-A3B1-4B1736B4F03E}" presName="composite" presStyleCnt="0"/>
      <dgm:spPr/>
    </dgm:pt>
    <dgm:pt modelId="{D586EDE7-F9A2-6748-8B83-10965E00297B}" type="pres">
      <dgm:prSet presAssocID="{BCD8BD05-BBAD-E544-A3B1-4B1736B4F03E}" presName="LShape" presStyleLbl="alignNode1" presStyleIdx="6" presStyleCnt="13"/>
      <dgm:spPr/>
    </dgm:pt>
    <dgm:pt modelId="{47AEFA96-0224-5B4D-9E82-49747D5D9CDF}" type="pres">
      <dgm:prSet presAssocID="{BCD8BD05-BBAD-E544-A3B1-4B1736B4F03E}" presName="ParentText" presStyleLbl="revTx" presStyleIdx="3" presStyleCnt="7">
        <dgm:presLayoutVars>
          <dgm:chMax val="0"/>
          <dgm:chPref val="0"/>
          <dgm:bulletEnabled val="1"/>
        </dgm:presLayoutVars>
      </dgm:prSet>
      <dgm:spPr/>
    </dgm:pt>
    <dgm:pt modelId="{A977D40F-E43E-F04D-A312-04A5532AAD3A}" type="pres">
      <dgm:prSet presAssocID="{BCD8BD05-BBAD-E544-A3B1-4B1736B4F03E}" presName="Triangle" presStyleLbl="alignNode1" presStyleIdx="7" presStyleCnt="13"/>
      <dgm:spPr/>
    </dgm:pt>
    <dgm:pt modelId="{68E12CEC-00C0-DE46-9835-B1DD53A4E93A}" type="pres">
      <dgm:prSet presAssocID="{1E7F5117-DF9A-3544-849B-A6B17059BCCA}" presName="sibTrans" presStyleCnt="0"/>
      <dgm:spPr/>
    </dgm:pt>
    <dgm:pt modelId="{AA67B08A-366B-CE43-8772-E397DCC5F59E}" type="pres">
      <dgm:prSet presAssocID="{1E7F5117-DF9A-3544-849B-A6B17059BCCA}" presName="space" presStyleCnt="0"/>
      <dgm:spPr/>
    </dgm:pt>
    <dgm:pt modelId="{399EDA19-FD62-D541-A99D-B400D4A1E02C}" type="pres">
      <dgm:prSet presAssocID="{EC4E84E0-0547-B145-AF21-5CE59EB13BE7}" presName="composite" presStyleCnt="0"/>
      <dgm:spPr/>
    </dgm:pt>
    <dgm:pt modelId="{FEAF9746-BD1E-B74C-8469-B6E23E6B4EDF}" type="pres">
      <dgm:prSet presAssocID="{EC4E84E0-0547-B145-AF21-5CE59EB13BE7}" presName="LShape" presStyleLbl="alignNode1" presStyleIdx="8" presStyleCnt="13"/>
      <dgm:spPr/>
    </dgm:pt>
    <dgm:pt modelId="{EAAF5222-F8E7-244C-91EF-9B6B817D76AA}" type="pres">
      <dgm:prSet presAssocID="{EC4E84E0-0547-B145-AF21-5CE59EB13BE7}" presName="ParentText" presStyleLbl="revTx" presStyleIdx="4" presStyleCnt="7">
        <dgm:presLayoutVars>
          <dgm:chMax val="0"/>
          <dgm:chPref val="0"/>
          <dgm:bulletEnabled val="1"/>
        </dgm:presLayoutVars>
      </dgm:prSet>
      <dgm:spPr/>
    </dgm:pt>
    <dgm:pt modelId="{4B80114D-304B-E149-A564-30198CE985E7}" type="pres">
      <dgm:prSet presAssocID="{EC4E84E0-0547-B145-AF21-5CE59EB13BE7}" presName="Triangle" presStyleLbl="alignNode1" presStyleIdx="9" presStyleCnt="13"/>
      <dgm:spPr>
        <a:solidFill>
          <a:schemeClr val="accent1"/>
        </a:solidFill>
      </dgm:spPr>
    </dgm:pt>
    <dgm:pt modelId="{42A0F699-4734-D142-A277-278224F95829}" type="pres">
      <dgm:prSet presAssocID="{4FCA67B2-8F41-6242-94A7-97B150377706}" presName="sibTrans" presStyleCnt="0"/>
      <dgm:spPr/>
    </dgm:pt>
    <dgm:pt modelId="{CB3FDBA7-0F10-7B41-AA3B-D800A99971CC}" type="pres">
      <dgm:prSet presAssocID="{4FCA67B2-8F41-6242-94A7-97B150377706}" presName="space" presStyleCnt="0"/>
      <dgm:spPr/>
    </dgm:pt>
    <dgm:pt modelId="{94E889C8-2DD9-5543-8ABE-18EA0DA1C2D8}" type="pres">
      <dgm:prSet presAssocID="{415D7393-A769-EF44-8753-DF904B82C070}" presName="composite" presStyleCnt="0"/>
      <dgm:spPr/>
    </dgm:pt>
    <dgm:pt modelId="{07442620-E573-EA43-A5D5-7F167339FB94}" type="pres">
      <dgm:prSet presAssocID="{415D7393-A769-EF44-8753-DF904B82C070}" presName="LShape" presStyleLbl="alignNode1" presStyleIdx="10" presStyleCnt="13"/>
      <dgm:spPr>
        <a:solidFill>
          <a:srgbClr val="C00000"/>
        </a:solidFill>
      </dgm:spPr>
    </dgm:pt>
    <dgm:pt modelId="{BBE03EA9-74A6-8C48-A8A7-306F336C8874}" type="pres">
      <dgm:prSet presAssocID="{415D7393-A769-EF44-8753-DF904B82C070}" presName="ParentText" presStyleLbl="revTx" presStyleIdx="5" presStyleCnt="7">
        <dgm:presLayoutVars>
          <dgm:chMax val="0"/>
          <dgm:chPref val="0"/>
          <dgm:bulletEnabled val="1"/>
        </dgm:presLayoutVars>
      </dgm:prSet>
      <dgm:spPr/>
    </dgm:pt>
    <dgm:pt modelId="{0BC77006-A34D-E648-B4CA-BB9F5BE1FA34}" type="pres">
      <dgm:prSet presAssocID="{415D7393-A769-EF44-8753-DF904B82C070}" presName="Triangle" presStyleLbl="alignNode1" presStyleIdx="11" presStyleCnt="13"/>
      <dgm:spPr/>
    </dgm:pt>
    <dgm:pt modelId="{AF5B3AA8-D23E-AB44-896F-CCCC06091BE2}" type="pres">
      <dgm:prSet presAssocID="{BD863A9A-D809-FC4F-BC46-4B5E7F9FE273}" presName="sibTrans" presStyleCnt="0"/>
      <dgm:spPr/>
    </dgm:pt>
    <dgm:pt modelId="{1BABCF07-7A27-5748-88AC-60B0AB27FCAD}" type="pres">
      <dgm:prSet presAssocID="{BD863A9A-D809-FC4F-BC46-4B5E7F9FE273}" presName="space" presStyleCnt="0"/>
      <dgm:spPr/>
    </dgm:pt>
    <dgm:pt modelId="{DD4B9795-C2D3-454F-90B3-DF09D4A5701E}" type="pres">
      <dgm:prSet presAssocID="{6896179B-8B48-3242-AA60-02A0552A2FB1}" presName="composite" presStyleCnt="0"/>
      <dgm:spPr/>
    </dgm:pt>
    <dgm:pt modelId="{681E7B88-C87D-0247-AB73-B6AE2D56A7DA}" type="pres">
      <dgm:prSet presAssocID="{6896179B-8B48-3242-AA60-02A0552A2FB1}" presName="LShape" presStyleLbl="alignNode1" presStyleIdx="12" presStyleCnt="13"/>
      <dgm:spPr/>
    </dgm:pt>
    <dgm:pt modelId="{F8A6709A-113A-6C4A-BBB7-1BB035DAED3D}" type="pres">
      <dgm:prSet presAssocID="{6896179B-8B48-3242-AA60-02A0552A2FB1}" presName="ParentText" presStyleLbl="revTx" presStyleIdx="6" presStyleCnt="7">
        <dgm:presLayoutVars>
          <dgm:chMax val="0"/>
          <dgm:chPref val="0"/>
          <dgm:bulletEnabled val="1"/>
        </dgm:presLayoutVars>
      </dgm:prSet>
      <dgm:spPr/>
    </dgm:pt>
  </dgm:ptLst>
  <dgm:cxnLst>
    <dgm:cxn modelId="{D1AFD604-0C97-ED47-AE6C-A554F8A5E3A0}" srcId="{56B4E4D3-4DC9-B347-A3F1-2CA6DE8FE7C8}" destId="{CEF3ED65-BB50-0344-936F-BAF40A6CB5DB}" srcOrd="0" destOrd="0" parTransId="{22292B64-49E9-3545-8CA8-4003B31A5DCE}" sibTransId="{EE923E9F-FA4A-BC45-B99A-2706C4C1FC17}"/>
    <dgm:cxn modelId="{6D35BE0E-CF60-4241-9867-DDB01E4F1865}" srcId="{56B4E4D3-4DC9-B347-A3F1-2CA6DE8FE7C8}" destId="{81C76576-63CB-CC48-A6B1-1E0C320217CE}" srcOrd="1" destOrd="0" parTransId="{1F523254-1A97-454C-B8E5-BB1906E93464}" sibTransId="{6E887CD7-3328-324E-81D5-7EBD5D60F79C}"/>
    <dgm:cxn modelId="{1DE5A411-B2A3-E74E-9AA6-932C7F472909}" type="presOf" srcId="{CEF3ED65-BB50-0344-936F-BAF40A6CB5DB}" destId="{2EC45F34-74D6-824A-B02A-0D66FEC3AB34}" srcOrd="0" destOrd="0" presId="urn:microsoft.com/office/officeart/2009/3/layout/StepUpProcess"/>
    <dgm:cxn modelId="{068BCC22-C72E-F544-B9A4-1CB0B6632110}" type="presOf" srcId="{EC4E84E0-0547-B145-AF21-5CE59EB13BE7}" destId="{EAAF5222-F8E7-244C-91EF-9B6B817D76AA}" srcOrd="0" destOrd="0" presId="urn:microsoft.com/office/officeart/2009/3/layout/StepUpProcess"/>
    <dgm:cxn modelId="{866BCA2D-963F-754E-B9EB-424575A85BCC}" type="presOf" srcId="{56B4E4D3-4DC9-B347-A3F1-2CA6DE8FE7C8}" destId="{0F555257-FB43-184C-972C-35E5CE7D74D4}" srcOrd="0" destOrd="0" presId="urn:microsoft.com/office/officeart/2009/3/layout/StepUpProcess"/>
    <dgm:cxn modelId="{7E0BF239-B12D-134D-9B5E-5AD293869746}" type="presOf" srcId="{8ABF7468-15C1-3A4E-AB8F-1118124D4C0B}" destId="{A547AC3A-621F-E44C-BFD2-EFB9FFAAD88A}" srcOrd="0" destOrd="0" presId="urn:microsoft.com/office/officeart/2009/3/layout/StepUpProcess"/>
    <dgm:cxn modelId="{DBEAEF7C-FFA9-284F-90A6-6D6A65C5304A}" type="presOf" srcId="{BCD8BD05-BBAD-E544-A3B1-4B1736B4F03E}" destId="{47AEFA96-0224-5B4D-9E82-49747D5D9CDF}" srcOrd="0" destOrd="0" presId="urn:microsoft.com/office/officeart/2009/3/layout/StepUpProcess"/>
    <dgm:cxn modelId="{C4C8C59B-3A0B-0344-9799-B1272614C4D1}" srcId="{56B4E4D3-4DC9-B347-A3F1-2CA6DE8FE7C8}" destId="{BCD8BD05-BBAD-E544-A3B1-4B1736B4F03E}" srcOrd="3" destOrd="0" parTransId="{51B17732-B718-8E49-A896-C195D069AEF5}" sibTransId="{1E7F5117-DF9A-3544-849B-A6B17059BCCA}"/>
    <dgm:cxn modelId="{D6FA1EA4-999B-1443-8944-BE310E540BA2}" type="presOf" srcId="{81C76576-63CB-CC48-A6B1-1E0C320217CE}" destId="{C78AECE5-D830-ED42-8493-234CFA456A22}" srcOrd="0" destOrd="0" presId="urn:microsoft.com/office/officeart/2009/3/layout/StepUpProcess"/>
    <dgm:cxn modelId="{6F6053C0-3BAD-3E41-87F6-6C37E523C7A8}" srcId="{56B4E4D3-4DC9-B347-A3F1-2CA6DE8FE7C8}" destId="{8ABF7468-15C1-3A4E-AB8F-1118124D4C0B}" srcOrd="2" destOrd="0" parTransId="{8087B577-5CB6-2B43-B8B4-A643A267FED0}" sibTransId="{59AC6692-F7CF-B749-871C-E7BDFABE361A}"/>
    <dgm:cxn modelId="{4E5E48C6-A18D-AB42-A0C4-A819B267EC80}" srcId="{56B4E4D3-4DC9-B347-A3F1-2CA6DE8FE7C8}" destId="{EC4E84E0-0547-B145-AF21-5CE59EB13BE7}" srcOrd="4" destOrd="0" parTransId="{A0A258D1-B803-CB4A-B00B-3BD2FA22D52B}" sibTransId="{4FCA67B2-8F41-6242-94A7-97B150377706}"/>
    <dgm:cxn modelId="{BFA482CE-ADBB-2542-9C40-4FE0E0EE5F38}" type="presOf" srcId="{6896179B-8B48-3242-AA60-02A0552A2FB1}" destId="{F8A6709A-113A-6C4A-BBB7-1BB035DAED3D}" srcOrd="0" destOrd="0" presId="urn:microsoft.com/office/officeart/2009/3/layout/StepUpProcess"/>
    <dgm:cxn modelId="{1890B7DC-7199-A747-857B-1BF6C3AE96C0}" type="presOf" srcId="{415D7393-A769-EF44-8753-DF904B82C070}" destId="{BBE03EA9-74A6-8C48-A8A7-306F336C8874}" srcOrd="0" destOrd="0" presId="urn:microsoft.com/office/officeart/2009/3/layout/StepUpProcess"/>
    <dgm:cxn modelId="{261AA3E3-F490-6C46-B1D3-8271A94788C2}" srcId="{56B4E4D3-4DC9-B347-A3F1-2CA6DE8FE7C8}" destId="{6896179B-8B48-3242-AA60-02A0552A2FB1}" srcOrd="6" destOrd="0" parTransId="{FD792A61-4CB9-1644-8BFA-3F7C3AE2E7E9}" sibTransId="{A2D15958-8BA0-F04F-A994-323D95F66E13}"/>
    <dgm:cxn modelId="{CD91D0F9-1FEA-1648-B87E-58D975FB7B46}" srcId="{56B4E4D3-4DC9-B347-A3F1-2CA6DE8FE7C8}" destId="{415D7393-A769-EF44-8753-DF904B82C070}" srcOrd="5" destOrd="0" parTransId="{7BB98B63-8723-E247-B1CE-BD9D95929FF3}" sibTransId="{BD863A9A-D809-FC4F-BC46-4B5E7F9FE273}"/>
    <dgm:cxn modelId="{5B5366C0-4B41-2D45-A063-348291325567}" type="presParOf" srcId="{0F555257-FB43-184C-972C-35E5CE7D74D4}" destId="{9F1980AA-B460-734D-918E-2422E1A367B1}" srcOrd="0" destOrd="0" presId="urn:microsoft.com/office/officeart/2009/3/layout/StepUpProcess"/>
    <dgm:cxn modelId="{F8725881-9BFA-244C-AE8E-B8BA7F1BEE0D}" type="presParOf" srcId="{9F1980AA-B460-734D-918E-2422E1A367B1}" destId="{F2A7F20A-03DB-8344-B2CE-A22A981091B0}" srcOrd="0" destOrd="0" presId="urn:microsoft.com/office/officeart/2009/3/layout/StepUpProcess"/>
    <dgm:cxn modelId="{A285C012-9AC6-7647-A982-908065F09898}" type="presParOf" srcId="{9F1980AA-B460-734D-918E-2422E1A367B1}" destId="{2EC45F34-74D6-824A-B02A-0D66FEC3AB34}" srcOrd="1" destOrd="0" presId="urn:microsoft.com/office/officeart/2009/3/layout/StepUpProcess"/>
    <dgm:cxn modelId="{CF3A4E03-4DC2-024C-9D97-3CF876BE5011}" type="presParOf" srcId="{9F1980AA-B460-734D-918E-2422E1A367B1}" destId="{4558839D-956B-A749-9C41-802C1EEA52FE}" srcOrd="2" destOrd="0" presId="urn:microsoft.com/office/officeart/2009/3/layout/StepUpProcess"/>
    <dgm:cxn modelId="{CBF54A1B-234B-854D-87D5-2B5994E04481}" type="presParOf" srcId="{0F555257-FB43-184C-972C-35E5CE7D74D4}" destId="{58639875-B1B5-0049-83FE-E215A4B94264}" srcOrd="1" destOrd="0" presId="urn:microsoft.com/office/officeart/2009/3/layout/StepUpProcess"/>
    <dgm:cxn modelId="{18B587EB-E300-284C-B0AA-33063DD59898}" type="presParOf" srcId="{58639875-B1B5-0049-83FE-E215A4B94264}" destId="{D17D3E86-E946-2C45-8C0B-2170C46472DA}" srcOrd="0" destOrd="0" presId="urn:microsoft.com/office/officeart/2009/3/layout/StepUpProcess"/>
    <dgm:cxn modelId="{9AD4CB89-B78A-1B47-B00B-AC6CB23CFE65}" type="presParOf" srcId="{0F555257-FB43-184C-972C-35E5CE7D74D4}" destId="{AA96CB4E-0726-184F-96DD-81C299C88F42}" srcOrd="2" destOrd="0" presId="urn:microsoft.com/office/officeart/2009/3/layout/StepUpProcess"/>
    <dgm:cxn modelId="{B5329A4E-B1F8-554C-881C-9CC2089A2469}" type="presParOf" srcId="{AA96CB4E-0726-184F-96DD-81C299C88F42}" destId="{B5556D19-38F4-F44B-A238-C3096ABC0A0B}" srcOrd="0" destOrd="0" presId="urn:microsoft.com/office/officeart/2009/3/layout/StepUpProcess"/>
    <dgm:cxn modelId="{FC96A9A0-7DCF-F646-840E-F46E5C6AE434}" type="presParOf" srcId="{AA96CB4E-0726-184F-96DD-81C299C88F42}" destId="{C78AECE5-D830-ED42-8493-234CFA456A22}" srcOrd="1" destOrd="0" presId="urn:microsoft.com/office/officeart/2009/3/layout/StepUpProcess"/>
    <dgm:cxn modelId="{A6DFDBE9-49D8-8644-ADCF-F9C765082163}" type="presParOf" srcId="{AA96CB4E-0726-184F-96DD-81C299C88F42}" destId="{7B01A033-435D-F544-B47A-57E4EC39DCE3}" srcOrd="2" destOrd="0" presId="urn:microsoft.com/office/officeart/2009/3/layout/StepUpProcess"/>
    <dgm:cxn modelId="{9BCA0FD4-8A0A-084A-9855-38914988DAC2}" type="presParOf" srcId="{0F555257-FB43-184C-972C-35E5CE7D74D4}" destId="{A5858A42-D153-8C4D-9514-CA8BFDD89715}" srcOrd="3" destOrd="0" presId="urn:microsoft.com/office/officeart/2009/3/layout/StepUpProcess"/>
    <dgm:cxn modelId="{ABFF3BE5-7638-1541-8CA8-BCF113C3EBD1}" type="presParOf" srcId="{A5858A42-D153-8C4D-9514-CA8BFDD89715}" destId="{A745EFE2-D1DF-EC45-A441-D9F45D1A74E6}" srcOrd="0" destOrd="0" presId="urn:microsoft.com/office/officeart/2009/3/layout/StepUpProcess"/>
    <dgm:cxn modelId="{14DD16B5-4807-B545-B342-3366F8F81445}" type="presParOf" srcId="{0F555257-FB43-184C-972C-35E5CE7D74D4}" destId="{271431C7-1FD0-8946-BFFB-8F42910E6933}" srcOrd="4" destOrd="0" presId="urn:microsoft.com/office/officeart/2009/3/layout/StepUpProcess"/>
    <dgm:cxn modelId="{28F32531-1F5C-8D4B-A57C-AF2E4C2F59AE}" type="presParOf" srcId="{271431C7-1FD0-8946-BFFB-8F42910E6933}" destId="{147FF749-C34B-3C4B-9913-CD3452B16966}" srcOrd="0" destOrd="0" presId="urn:microsoft.com/office/officeart/2009/3/layout/StepUpProcess"/>
    <dgm:cxn modelId="{12C030D9-FA66-3048-BC5D-2B552A8F62BE}" type="presParOf" srcId="{271431C7-1FD0-8946-BFFB-8F42910E6933}" destId="{A547AC3A-621F-E44C-BFD2-EFB9FFAAD88A}" srcOrd="1" destOrd="0" presId="urn:microsoft.com/office/officeart/2009/3/layout/StepUpProcess"/>
    <dgm:cxn modelId="{BE0CC35B-E91E-C144-AF1A-05ECADF5679A}" type="presParOf" srcId="{271431C7-1FD0-8946-BFFB-8F42910E6933}" destId="{99292B45-338B-9A40-93AA-11161CFD7997}" srcOrd="2" destOrd="0" presId="urn:microsoft.com/office/officeart/2009/3/layout/StepUpProcess"/>
    <dgm:cxn modelId="{17D8CF96-D591-4A4D-BF3C-113B312D4A96}" type="presParOf" srcId="{0F555257-FB43-184C-972C-35E5CE7D74D4}" destId="{C5D73950-24FD-3D40-A9AA-BF15A26F7A07}" srcOrd="5" destOrd="0" presId="urn:microsoft.com/office/officeart/2009/3/layout/StepUpProcess"/>
    <dgm:cxn modelId="{D72586E1-9B51-F644-91F0-C83FC9B8B706}" type="presParOf" srcId="{C5D73950-24FD-3D40-A9AA-BF15A26F7A07}" destId="{A834C408-2120-DF47-A463-050FA6E19548}" srcOrd="0" destOrd="0" presId="urn:microsoft.com/office/officeart/2009/3/layout/StepUpProcess"/>
    <dgm:cxn modelId="{1C9A11EF-98F2-0D4A-B006-99659AD661C4}" type="presParOf" srcId="{0F555257-FB43-184C-972C-35E5CE7D74D4}" destId="{D0DAB7BB-8A2E-2A43-95F2-F4B31B6D76EA}" srcOrd="6" destOrd="0" presId="urn:microsoft.com/office/officeart/2009/3/layout/StepUpProcess"/>
    <dgm:cxn modelId="{B02CA65F-295E-524D-B32A-CE6B8B68DB6B}" type="presParOf" srcId="{D0DAB7BB-8A2E-2A43-95F2-F4B31B6D76EA}" destId="{D586EDE7-F9A2-6748-8B83-10965E00297B}" srcOrd="0" destOrd="0" presId="urn:microsoft.com/office/officeart/2009/3/layout/StepUpProcess"/>
    <dgm:cxn modelId="{571FC9D3-78B4-974E-8462-9CBFDBF19ECB}" type="presParOf" srcId="{D0DAB7BB-8A2E-2A43-95F2-F4B31B6D76EA}" destId="{47AEFA96-0224-5B4D-9E82-49747D5D9CDF}" srcOrd="1" destOrd="0" presId="urn:microsoft.com/office/officeart/2009/3/layout/StepUpProcess"/>
    <dgm:cxn modelId="{ACBDBD67-AB31-FC4B-AA2D-134BC7417A2C}" type="presParOf" srcId="{D0DAB7BB-8A2E-2A43-95F2-F4B31B6D76EA}" destId="{A977D40F-E43E-F04D-A312-04A5532AAD3A}" srcOrd="2" destOrd="0" presId="urn:microsoft.com/office/officeart/2009/3/layout/StepUpProcess"/>
    <dgm:cxn modelId="{CEAF5DA0-7825-C742-A233-1FCF404320E2}" type="presParOf" srcId="{0F555257-FB43-184C-972C-35E5CE7D74D4}" destId="{68E12CEC-00C0-DE46-9835-B1DD53A4E93A}" srcOrd="7" destOrd="0" presId="urn:microsoft.com/office/officeart/2009/3/layout/StepUpProcess"/>
    <dgm:cxn modelId="{607659F2-B84E-234C-8D74-1F8AA0B81123}" type="presParOf" srcId="{68E12CEC-00C0-DE46-9835-B1DD53A4E93A}" destId="{AA67B08A-366B-CE43-8772-E397DCC5F59E}" srcOrd="0" destOrd="0" presId="urn:microsoft.com/office/officeart/2009/3/layout/StepUpProcess"/>
    <dgm:cxn modelId="{6900FB3D-1986-C846-B772-136A781456CA}" type="presParOf" srcId="{0F555257-FB43-184C-972C-35E5CE7D74D4}" destId="{399EDA19-FD62-D541-A99D-B400D4A1E02C}" srcOrd="8" destOrd="0" presId="urn:microsoft.com/office/officeart/2009/3/layout/StepUpProcess"/>
    <dgm:cxn modelId="{2E004984-427D-A24C-B7BA-7FBEA75A87F1}" type="presParOf" srcId="{399EDA19-FD62-D541-A99D-B400D4A1E02C}" destId="{FEAF9746-BD1E-B74C-8469-B6E23E6B4EDF}" srcOrd="0" destOrd="0" presId="urn:microsoft.com/office/officeart/2009/3/layout/StepUpProcess"/>
    <dgm:cxn modelId="{13FD82BA-9295-7648-8D88-FC23BAFFED1D}" type="presParOf" srcId="{399EDA19-FD62-D541-A99D-B400D4A1E02C}" destId="{EAAF5222-F8E7-244C-91EF-9B6B817D76AA}" srcOrd="1" destOrd="0" presId="urn:microsoft.com/office/officeart/2009/3/layout/StepUpProcess"/>
    <dgm:cxn modelId="{F38BD9E7-1CC5-6944-938F-833792CEE2CA}" type="presParOf" srcId="{399EDA19-FD62-D541-A99D-B400D4A1E02C}" destId="{4B80114D-304B-E149-A564-30198CE985E7}" srcOrd="2" destOrd="0" presId="urn:microsoft.com/office/officeart/2009/3/layout/StepUpProcess"/>
    <dgm:cxn modelId="{117F388B-AAE1-0140-81A5-AB36737BDEA8}" type="presParOf" srcId="{0F555257-FB43-184C-972C-35E5CE7D74D4}" destId="{42A0F699-4734-D142-A277-278224F95829}" srcOrd="9" destOrd="0" presId="urn:microsoft.com/office/officeart/2009/3/layout/StepUpProcess"/>
    <dgm:cxn modelId="{9D3B37F2-D54A-EC43-AD78-75D92055370D}" type="presParOf" srcId="{42A0F699-4734-D142-A277-278224F95829}" destId="{CB3FDBA7-0F10-7B41-AA3B-D800A99971CC}" srcOrd="0" destOrd="0" presId="urn:microsoft.com/office/officeart/2009/3/layout/StepUpProcess"/>
    <dgm:cxn modelId="{EF02812C-9D18-164D-9592-E008B1534F7B}" type="presParOf" srcId="{0F555257-FB43-184C-972C-35E5CE7D74D4}" destId="{94E889C8-2DD9-5543-8ABE-18EA0DA1C2D8}" srcOrd="10" destOrd="0" presId="urn:microsoft.com/office/officeart/2009/3/layout/StepUpProcess"/>
    <dgm:cxn modelId="{81CCB793-0F76-6F44-B485-1BEACC3B63F4}" type="presParOf" srcId="{94E889C8-2DD9-5543-8ABE-18EA0DA1C2D8}" destId="{07442620-E573-EA43-A5D5-7F167339FB94}" srcOrd="0" destOrd="0" presId="urn:microsoft.com/office/officeart/2009/3/layout/StepUpProcess"/>
    <dgm:cxn modelId="{B8BC7C30-A75A-1144-AB83-575454F85835}" type="presParOf" srcId="{94E889C8-2DD9-5543-8ABE-18EA0DA1C2D8}" destId="{BBE03EA9-74A6-8C48-A8A7-306F336C8874}" srcOrd="1" destOrd="0" presId="urn:microsoft.com/office/officeart/2009/3/layout/StepUpProcess"/>
    <dgm:cxn modelId="{01D397CE-659E-8A4D-A60B-DD56FB46006C}" type="presParOf" srcId="{94E889C8-2DD9-5543-8ABE-18EA0DA1C2D8}" destId="{0BC77006-A34D-E648-B4CA-BB9F5BE1FA34}" srcOrd="2" destOrd="0" presId="urn:microsoft.com/office/officeart/2009/3/layout/StepUpProcess"/>
    <dgm:cxn modelId="{A9D38914-2707-544B-AB8E-6D93B10C11FA}" type="presParOf" srcId="{0F555257-FB43-184C-972C-35E5CE7D74D4}" destId="{AF5B3AA8-D23E-AB44-896F-CCCC06091BE2}" srcOrd="11" destOrd="0" presId="urn:microsoft.com/office/officeart/2009/3/layout/StepUpProcess"/>
    <dgm:cxn modelId="{A23774C3-2AF2-DB4D-AFD3-1B65C910A20C}" type="presParOf" srcId="{AF5B3AA8-D23E-AB44-896F-CCCC06091BE2}" destId="{1BABCF07-7A27-5748-88AC-60B0AB27FCAD}" srcOrd="0" destOrd="0" presId="urn:microsoft.com/office/officeart/2009/3/layout/StepUpProcess"/>
    <dgm:cxn modelId="{C3A13913-5968-9A46-A0FB-4BE65D916654}" type="presParOf" srcId="{0F555257-FB43-184C-972C-35E5CE7D74D4}" destId="{DD4B9795-C2D3-454F-90B3-DF09D4A5701E}" srcOrd="12" destOrd="0" presId="urn:microsoft.com/office/officeart/2009/3/layout/StepUpProcess"/>
    <dgm:cxn modelId="{D5FDE20F-C3EE-8A4F-9749-CBDFD4226A76}" type="presParOf" srcId="{DD4B9795-C2D3-454F-90B3-DF09D4A5701E}" destId="{681E7B88-C87D-0247-AB73-B6AE2D56A7DA}" srcOrd="0" destOrd="0" presId="urn:microsoft.com/office/officeart/2009/3/layout/StepUpProcess"/>
    <dgm:cxn modelId="{4763353A-E560-524B-9A69-08411C2A8AD5}" type="presParOf" srcId="{DD4B9795-C2D3-454F-90B3-DF09D4A5701E}" destId="{F8A6709A-113A-6C4A-BBB7-1BB035DAED3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B4E4D3-4DC9-B347-A3F1-2CA6DE8FE7C8}"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CEF3ED65-BB50-0344-936F-BAF40A6CB5DB}">
      <dgm:prSet phldrT="[Text]" custT="1"/>
      <dgm:spPr/>
      <dgm:t>
        <a:bodyPr/>
        <a:lstStyle/>
        <a:p>
          <a:r>
            <a:rPr lang="en-US" sz="1400" b="0" dirty="0">
              <a:latin typeface="Arial" panose="020B0604020202020204" pitchFamily="34" charset="0"/>
              <a:cs typeface="Arial" panose="020B0604020202020204" pitchFamily="34" charset="0"/>
            </a:rPr>
            <a:t>Buprenorphine Waiver Training</a:t>
          </a:r>
        </a:p>
      </dgm:t>
    </dgm:pt>
    <dgm:pt modelId="{22292B64-49E9-3545-8CA8-4003B31A5DCE}" type="parTrans" cxnId="{D1AFD604-0C97-ED47-AE6C-A554F8A5E3A0}">
      <dgm:prSet/>
      <dgm:spPr/>
      <dgm:t>
        <a:bodyPr/>
        <a:lstStyle/>
        <a:p>
          <a:endParaRPr lang="en-US" sz="2000" b="0">
            <a:latin typeface="Arial" panose="020B0604020202020204" pitchFamily="34" charset="0"/>
            <a:cs typeface="Arial" panose="020B0604020202020204" pitchFamily="34" charset="0"/>
          </a:endParaRPr>
        </a:p>
      </dgm:t>
    </dgm:pt>
    <dgm:pt modelId="{EE923E9F-FA4A-BC45-B99A-2706C4C1FC17}" type="sibTrans" cxnId="{D1AFD604-0C97-ED47-AE6C-A554F8A5E3A0}">
      <dgm:prSet/>
      <dgm:spPr/>
      <dgm:t>
        <a:bodyPr/>
        <a:lstStyle/>
        <a:p>
          <a:endParaRPr lang="en-US" sz="2000" b="0">
            <a:latin typeface="Arial" panose="020B0604020202020204" pitchFamily="34" charset="0"/>
            <a:cs typeface="Arial" panose="020B0604020202020204" pitchFamily="34" charset="0"/>
          </a:endParaRPr>
        </a:p>
      </dgm:t>
    </dgm:pt>
    <dgm:pt modelId="{EC4E84E0-0547-B145-AF21-5CE59EB13BE7}">
      <dgm:prSet phldrT="[Text]" custT="1"/>
      <dgm:spPr/>
      <dgm:t>
        <a:bodyPr/>
        <a:lstStyle/>
        <a:p>
          <a:r>
            <a:rPr lang="en-US" sz="1400" b="0" dirty="0">
              <a:latin typeface="Arial" panose="020B0604020202020204" pitchFamily="34" charset="0"/>
              <a:cs typeface="Arial" panose="020B0604020202020204" pitchFamily="34" charset="0"/>
            </a:rPr>
            <a:t>Primary Care in  Patients with OUD</a:t>
          </a:r>
        </a:p>
      </dgm:t>
    </dgm:pt>
    <dgm:pt modelId="{A0A258D1-B803-CB4A-B00B-3BD2FA22D52B}" type="parTrans" cxnId="{4E5E48C6-A18D-AB42-A0C4-A819B267EC80}">
      <dgm:prSet/>
      <dgm:spPr/>
      <dgm:t>
        <a:bodyPr/>
        <a:lstStyle/>
        <a:p>
          <a:endParaRPr lang="en-US" sz="2000" b="0">
            <a:latin typeface="Arial" panose="020B0604020202020204" pitchFamily="34" charset="0"/>
            <a:cs typeface="Arial" panose="020B0604020202020204" pitchFamily="34" charset="0"/>
          </a:endParaRPr>
        </a:p>
      </dgm:t>
    </dgm:pt>
    <dgm:pt modelId="{4FCA67B2-8F41-6242-94A7-97B150377706}" type="sibTrans" cxnId="{4E5E48C6-A18D-AB42-A0C4-A819B267EC80}">
      <dgm:prSet/>
      <dgm:spPr/>
      <dgm:t>
        <a:bodyPr/>
        <a:lstStyle/>
        <a:p>
          <a:endParaRPr lang="en-US" sz="2000" b="0">
            <a:latin typeface="Arial" panose="020B0604020202020204" pitchFamily="34" charset="0"/>
            <a:cs typeface="Arial" panose="020B0604020202020204" pitchFamily="34" charset="0"/>
          </a:endParaRPr>
        </a:p>
      </dgm:t>
    </dgm:pt>
    <dgm:pt modelId="{415D7393-A769-EF44-8753-DF904B82C070}">
      <dgm:prSet phldrT="[Text]" custT="1"/>
      <dgm:spPr/>
      <dgm:t>
        <a:bodyPr/>
        <a:lstStyle/>
        <a:p>
          <a:r>
            <a:rPr lang="en-US" sz="1400" b="0" dirty="0">
              <a:latin typeface="Arial" panose="020B0604020202020204" pitchFamily="34" charset="0"/>
              <a:cs typeface="Arial" panose="020B0604020202020204" pitchFamily="34" charset="0"/>
            </a:rPr>
            <a:t>Inpatient Management and Transitions of Care in OUD</a:t>
          </a:r>
        </a:p>
      </dgm:t>
    </dgm:pt>
    <dgm:pt modelId="{7BB98B63-8723-E247-B1CE-BD9D95929FF3}" type="parTrans" cxnId="{CD91D0F9-1FEA-1648-B87E-58D975FB7B46}">
      <dgm:prSet/>
      <dgm:spPr/>
      <dgm:t>
        <a:bodyPr/>
        <a:lstStyle/>
        <a:p>
          <a:endParaRPr lang="en-US" sz="2000" b="0">
            <a:latin typeface="Arial" panose="020B0604020202020204" pitchFamily="34" charset="0"/>
            <a:cs typeface="Arial" panose="020B0604020202020204" pitchFamily="34" charset="0"/>
          </a:endParaRPr>
        </a:p>
      </dgm:t>
    </dgm:pt>
    <dgm:pt modelId="{BD863A9A-D809-FC4F-BC46-4B5E7F9FE273}" type="sibTrans" cxnId="{CD91D0F9-1FEA-1648-B87E-58D975FB7B46}">
      <dgm:prSet/>
      <dgm:spPr/>
      <dgm:t>
        <a:bodyPr/>
        <a:lstStyle/>
        <a:p>
          <a:endParaRPr lang="en-US" sz="2000" b="0">
            <a:latin typeface="Arial" panose="020B0604020202020204" pitchFamily="34" charset="0"/>
            <a:cs typeface="Arial" panose="020B0604020202020204" pitchFamily="34" charset="0"/>
          </a:endParaRPr>
        </a:p>
      </dgm:t>
    </dgm:pt>
    <dgm:pt modelId="{6896179B-8B48-3242-AA60-02A0552A2FB1}">
      <dgm:prSet phldrT="[Text]" custT="1"/>
      <dgm:spPr/>
      <dgm:t>
        <a:bodyPr/>
        <a:lstStyle/>
        <a:p>
          <a:r>
            <a:rPr lang="en-US" sz="1400" b="0" dirty="0">
              <a:latin typeface="Arial" panose="020B0604020202020204" pitchFamily="34" charset="0"/>
              <a:cs typeface="Arial" panose="020B0604020202020204" pitchFamily="34" charset="0"/>
            </a:rPr>
            <a:t>OUD and Pain Management</a:t>
          </a:r>
        </a:p>
      </dgm:t>
    </dgm:pt>
    <dgm:pt modelId="{FD792A61-4CB9-1644-8BFA-3F7C3AE2E7E9}" type="parTrans" cxnId="{261AA3E3-F490-6C46-B1D3-8271A94788C2}">
      <dgm:prSet/>
      <dgm:spPr/>
      <dgm:t>
        <a:bodyPr/>
        <a:lstStyle/>
        <a:p>
          <a:endParaRPr lang="en-US" sz="2000" b="0">
            <a:latin typeface="Arial" panose="020B0604020202020204" pitchFamily="34" charset="0"/>
            <a:cs typeface="Arial" panose="020B0604020202020204" pitchFamily="34" charset="0"/>
          </a:endParaRPr>
        </a:p>
      </dgm:t>
    </dgm:pt>
    <dgm:pt modelId="{A2D15958-8BA0-F04F-A994-323D95F66E13}" type="sibTrans" cxnId="{261AA3E3-F490-6C46-B1D3-8271A94788C2}">
      <dgm:prSet/>
      <dgm:spPr/>
      <dgm:t>
        <a:bodyPr/>
        <a:lstStyle/>
        <a:p>
          <a:endParaRPr lang="en-US" sz="2000" b="0">
            <a:latin typeface="Arial" panose="020B0604020202020204" pitchFamily="34" charset="0"/>
            <a:cs typeface="Arial" panose="020B0604020202020204" pitchFamily="34" charset="0"/>
          </a:endParaRPr>
        </a:p>
      </dgm:t>
    </dgm:pt>
    <dgm:pt modelId="{8ABF7468-15C1-3A4E-AB8F-1118124D4C0B}">
      <dgm:prSet phldrT="[Text]" custT="1"/>
      <dgm:spPr/>
      <dgm:t>
        <a:bodyPr/>
        <a:lstStyle/>
        <a:p>
          <a:r>
            <a:rPr lang="en-US" sz="1400" b="0" dirty="0">
              <a:latin typeface="Arial" panose="020B0604020202020204" pitchFamily="34" charset="0"/>
              <a:cs typeface="Arial" panose="020B0604020202020204" pitchFamily="34" charset="0"/>
            </a:rPr>
            <a:t>Case Learning</a:t>
          </a:r>
        </a:p>
      </dgm:t>
    </dgm:pt>
    <dgm:pt modelId="{59AC6692-F7CF-B749-871C-E7BDFABE361A}" type="sibTrans" cxnId="{6F6053C0-3BAD-3E41-87F6-6C37E523C7A8}">
      <dgm:prSet/>
      <dgm:spPr/>
      <dgm:t>
        <a:bodyPr/>
        <a:lstStyle/>
        <a:p>
          <a:endParaRPr lang="en-US" sz="2000" b="0">
            <a:latin typeface="Arial" panose="020B0604020202020204" pitchFamily="34" charset="0"/>
            <a:cs typeface="Arial" panose="020B0604020202020204" pitchFamily="34" charset="0"/>
          </a:endParaRPr>
        </a:p>
      </dgm:t>
    </dgm:pt>
    <dgm:pt modelId="{8087B577-5CB6-2B43-B8B4-A643A267FED0}" type="parTrans" cxnId="{6F6053C0-3BAD-3E41-87F6-6C37E523C7A8}">
      <dgm:prSet/>
      <dgm:spPr/>
      <dgm:t>
        <a:bodyPr/>
        <a:lstStyle/>
        <a:p>
          <a:endParaRPr lang="en-US" sz="2000" b="0">
            <a:latin typeface="Arial" panose="020B0604020202020204" pitchFamily="34" charset="0"/>
            <a:cs typeface="Arial" panose="020B0604020202020204" pitchFamily="34" charset="0"/>
          </a:endParaRPr>
        </a:p>
      </dgm:t>
    </dgm:pt>
    <dgm:pt modelId="{0F555257-FB43-184C-972C-35E5CE7D74D4}" type="pres">
      <dgm:prSet presAssocID="{56B4E4D3-4DC9-B347-A3F1-2CA6DE8FE7C8}" presName="rootnode" presStyleCnt="0">
        <dgm:presLayoutVars>
          <dgm:chMax/>
          <dgm:chPref/>
          <dgm:dir/>
          <dgm:animLvl val="lvl"/>
        </dgm:presLayoutVars>
      </dgm:prSet>
      <dgm:spPr/>
    </dgm:pt>
    <dgm:pt modelId="{9F1980AA-B460-734D-918E-2422E1A367B1}" type="pres">
      <dgm:prSet presAssocID="{CEF3ED65-BB50-0344-936F-BAF40A6CB5DB}" presName="composite" presStyleCnt="0"/>
      <dgm:spPr/>
    </dgm:pt>
    <dgm:pt modelId="{F2A7F20A-03DB-8344-B2CE-A22A981091B0}" type="pres">
      <dgm:prSet presAssocID="{CEF3ED65-BB50-0344-936F-BAF40A6CB5DB}" presName="LShape" presStyleLbl="alignNode1" presStyleIdx="0" presStyleCnt="9"/>
      <dgm:spPr>
        <a:solidFill>
          <a:srgbClr val="C00000"/>
        </a:solidFill>
      </dgm:spPr>
    </dgm:pt>
    <dgm:pt modelId="{2EC45F34-74D6-824A-B02A-0D66FEC3AB34}" type="pres">
      <dgm:prSet presAssocID="{CEF3ED65-BB50-0344-936F-BAF40A6CB5DB}" presName="ParentText" presStyleLbl="revTx" presStyleIdx="0" presStyleCnt="5">
        <dgm:presLayoutVars>
          <dgm:chMax val="0"/>
          <dgm:chPref val="0"/>
          <dgm:bulletEnabled val="1"/>
        </dgm:presLayoutVars>
      </dgm:prSet>
      <dgm:spPr/>
    </dgm:pt>
    <dgm:pt modelId="{4558839D-956B-A749-9C41-802C1EEA52FE}" type="pres">
      <dgm:prSet presAssocID="{CEF3ED65-BB50-0344-936F-BAF40A6CB5DB}" presName="Triangle" presStyleLbl="alignNode1" presStyleIdx="1" presStyleCnt="9"/>
      <dgm:spPr/>
    </dgm:pt>
    <dgm:pt modelId="{58639875-B1B5-0049-83FE-E215A4B94264}" type="pres">
      <dgm:prSet presAssocID="{EE923E9F-FA4A-BC45-B99A-2706C4C1FC17}" presName="sibTrans" presStyleCnt="0"/>
      <dgm:spPr/>
    </dgm:pt>
    <dgm:pt modelId="{D17D3E86-E946-2C45-8C0B-2170C46472DA}" type="pres">
      <dgm:prSet presAssocID="{EE923E9F-FA4A-BC45-B99A-2706C4C1FC17}" presName="space" presStyleCnt="0"/>
      <dgm:spPr/>
    </dgm:pt>
    <dgm:pt modelId="{271431C7-1FD0-8946-BFFB-8F42910E6933}" type="pres">
      <dgm:prSet presAssocID="{8ABF7468-15C1-3A4E-AB8F-1118124D4C0B}" presName="composite" presStyleCnt="0"/>
      <dgm:spPr/>
    </dgm:pt>
    <dgm:pt modelId="{147FF749-C34B-3C4B-9913-CD3452B16966}" type="pres">
      <dgm:prSet presAssocID="{8ABF7468-15C1-3A4E-AB8F-1118124D4C0B}" presName="LShape" presStyleLbl="alignNode1" presStyleIdx="2" presStyleCnt="9"/>
      <dgm:spPr/>
    </dgm:pt>
    <dgm:pt modelId="{A547AC3A-621F-E44C-BFD2-EFB9FFAAD88A}" type="pres">
      <dgm:prSet presAssocID="{8ABF7468-15C1-3A4E-AB8F-1118124D4C0B}" presName="ParentText" presStyleLbl="revTx" presStyleIdx="1" presStyleCnt="5">
        <dgm:presLayoutVars>
          <dgm:chMax val="0"/>
          <dgm:chPref val="0"/>
          <dgm:bulletEnabled val="1"/>
        </dgm:presLayoutVars>
      </dgm:prSet>
      <dgm:spPr/>
    </dgm:pt>
    <dgm:pt modelId="{99292B45-338B-9A40-93AA-11161CFD7997}" type="pres">
      <dgm:prSet presAssocID="{8ABF7468-15C1-3A4E-AB8F-1118124D4C0B}" presName="Triangle" presStyleLbl="alignNode1" presStyleIdx="3" presStyleCnt="9"/>
      <dgm:spPr/>
    </dgm:pt>
    <dgm:pt modelId="{C5D73950-24FD-3D40-A9AA-BF15A26F7A07}" type="pres">
      <dgm:prSet presAssocID="{59AC6692-F7CF-B749-871C-E7BDFABE361A}" presName="sibTrans" presStyleCnt="0"/>
      <dgm:spPr/>
    </dgm:pt>
    <dgm:pt modelId="{A834C408-2120-DF47-A463-050FA6E19548}" type="pres">
      <dgm:prSet presAssocID="{59AC6692-F7CF-B749-871C-E7BDFABE361A}" presName="space" presStyleCnt="0"/>
      <dgm:spPr/>
    </dgm:pt>
    <dgm:pt modelId="{399EDA19-FD62-D541-A99D-B400D4A1E02C}" type="pres">
      <dgm:prSet presAssocID="{EC4E84E0-0547-B145-AF21-5CE59EB13BE7}" presName="composite" presStyleCnt="0"/>
      <dgm:spPr/>
    </dgm:pt>
    <dgm:pt modelId="{FEAF9746-BD1E-B74C-8469-B6E23E6B4EDF}" type="pres">
      <dgm:prSet presAssocID="{EC4E84E0-0547-B145-AF21-5CE59EB13BE7}" presName="LShape" presStyleLbl="alignNode1" presStyleIdx="4" presStyleCnt="9"/>
      <dgm:spPr>
        <a:solidFill>
          <a:schemeClr val="accent1"/>
        </a:solidFill>
      </dgm:spPr>
    </dgm:pt>
    <dgm:pt modelId="{EAAF5222-F8E7-244C-91EF-9B6B817D76AA}" type="pres">
      <dgm:prSet presAssocID="{EC4E84E0-0547-B145-AF21-5CE59EB13BE7}" presName="ParentText" presStyleLbl="revTx" presStyleIdx="2" presStyleCnt="5">
        <dgm:presLayoutVars>
          <dgm:chMax val="0"/>
          <dgm:chPref val="0"/>
          <dgm:bulletEnabled val="1"/>
        </dgm:presLayoutVars>
      </dgm:prSet>
      <dgm:spPr/>
    </dgm:pt>
    <dgm:pt modelId="{4B80114D-304B-E149-A564-30198CE985E7}" type="pres">
      <dgm:prSet presAssocID="{EC4E84E0-0547-B145-AF21-5CE59EB13BE7}" presName="Triangle" presStyleLbl="alignNode1" presStyleIdx="5" presStyleCnt="9"/>
      <dgm:spPr>
        <a:solidFill>
          <a:srgbClr val="C00000"/>
        </a:solidFill>
      </dgm:spPr>
    </dgm:pt>
    <dgm:pt modelId="{42A0F699-4734-D142-A277-278224F95829}" type="pres">
      <dgm:prSet presAssocID="{4FCA67B2-8F41-6242-94A7-97B150377706}" presName="sibTrans" presStyleCnt="0"/>
      <dgm:spPr/>
    </dgm:pt>
    <dgm:pt modelId="{CB3FDBA7-0F10-7B41-AA3B-D800A99971CC}" type="pres">
      <dgm:prSet presAssocID="{4FCA67B2-8F41-6242-94A7-97B150377706}" presName="space" presStyleCnt="0"/>
      <dgm:spPr/>
    </dgm:pt>
    <dgm:pt modelId="{94E889C8-2DD9-5543-8ABE-18EA0DA1C2D8}" type="pres">
      <dgm:prSet presAssocID="{415D7393-A769-EF44-8753-DF904B82C070}" presName="composite" presStyleCnt="0"/>
      <dgm:spPr/>
    </dgm:pt>
    <dgm:pt modelId="{07442620-E573-EA43-A5D5-7F167339FB94}" type="pres">
      <dgm:prSet presAssocID="{415D7393-A769-EF44-8753-DF904B82C070}" presName="LShape" presStyleLbl="alignNode1" presStyleIdx="6" presStyleCnt="9"/>
      <dgm:spPr/>
    </dgm:pt>
    <dgm:pt modelId="{BBE03EA9-74A6-8C48-A8A7-306F336C8874}" type="pres">
      <dgm:prSet presAssocID="{415D7393-A769-EF44-8753-DF904B82C070}" presName="ParentText" presStyleLbl="revTx" presStyleIdx="3" presStyleCnt="5">
        <dgm:presLayoutVars>
          <dgm:chMax val="0"/>
          <dgm:chPref val="0"/>
          <dgm:bulletEnabled val="1"/>
        </dgm:presLayoutVars>
      </dgm:prSet>
      <dgm:spPr/>
    </dgm:pt>
    <dgm:pt modelId="{0BC77006-A34D-E648-B4CA-BB9F5BE1FA34}" type="pres">
      <dgm:prSet presAssocID="{415D7393-A769-EF44-8753-DF904B82C070}" presName="Triangle" presStyleLbl="alignNode1" presStyleIdx="7" presStyleCnt="9"/>
      <dgm:spPr/>
    </dgm:pt>
    <dgm:pt modelId="{AF5B3AA8-D23E-AB44-896F-CCCC06091BE2}" type="pres">
      <dgm:prSet presAssocID="{BD863A9A-D809-FC4F-BC46-4B5E7F9FE273}" presName="sibTrans" presStyleCnt="0"/>
      <dgm:spPr/>
    </dgm:pt>
    <dgm:pt modelId="{1BABCF07-7A27-5748-88AC-60B0AB27FCAD}" type="pres">
      <dgm:prSet presAssocID="{BD863A9A-D809-FC4F-BC46-4B5E7F9FE273}" presName="space" presStyleCnt="0"/>
      <dgm:spPr/>
    </dgm:pt>
    <dgm:pt modelId="{DD4B9795-C2D3-454F-90B3-DF09D4A5701E}" type="pres">
      <dgm:prSet presAssocID="{6896179B-8B48-3242-AA60-02A0552A2FB1}" presName="composite" presStyleCnt="0"/>
      <dgm:spPr/>
    </dgm:pt>
    <dgm:pt modelId="{681E7B88-C87D-0247-AB73-B6AE2D56A7DA}" type="pres">
      <dgm:prSet presAssocID="{6896179B-8B48-3242-AA60-02A0552A2FB1}" presName="LShape" presStyleLbl="alignNode1" presStyleIdx="8" presStyleCnt="9"/>
      <dgm:spPr/>
    </dgm:pt>
    <dgm:pt modelId="{F8A6709A-113A-6C4A-BBB7-1BB035DAED3D}" type="pres">
      <dgm:prSet presAssocID="{6896179B-8B48-3242-AA60-02A0552A2FB1}" presName="ParentText" presStyleLbl="revTx" presStyleIdx="4" presStyleCnt="5">
        <dgm:presLayoutVars>
          <dgm:chMax val="0"/>
          <dgm:chPref val="0"/>
          <dgm:bulletEnabled val="1"/>
        </dgm:presLayoutVars>
      </dgm:prSet>
      <dgm:spPr/>
    </dgm:pt>
  </dgm:ptLst>
  <dgm:cxnLst>
    <dgm:cxn modelId="{D1AFD604-0C97-ED47-AE6C-A554F8A5E3A0}" srcId="{56B4E4D3-4DC9-B347-A3F1-2CA6DE8FE7C8}" destId="{CEF3ED65-BB50-0344-936F-BAF40A6CB5DB}" srcOrd="0" destOrd="0" parTransId="{22292B64-49E9-3545-8CA8-4003B31A5DCE}" sibTransId="{EE923E9F-FA4A-BC45-B99A-2706C4C1FC17}"/>
    <dgm:cxn modelId="{1DE5A411-B2A3-E74E-9AA6-932C7F472909}" type="presOf" srcId="{CEF3ED65-BB50-0344-936F-BAF40A6CB5DB}" destId="{2EC45F34-74D6-824A-B02A-0D66FEC3AB34}" srcOrd="0" destOrd="0" presId="urn:microsoft.com/office/officeart/2009/3/layout/StepUpProcess"/>
    <dgm:cxn modelId="{068BCC22-C72E-F544-B9A4-1CB0B6632110}" type="presOf" srcId="{EC4E84E0-0547-B145-AF21-5CE59EB13BE7}" destId="{EAAF5222-F8E7-244C-91EF-9B6B817D76AA}" srcOrd="0" destOrd="0" presId="urn:microsoft.com/office/officeart/2009/3/layout/StepUpProcess"/>
    <dgm:cxn modelId="{866BCA2D-963F-754E-B9EB-424575A85BCC}" type="presOf" srcId="{56B4E4D3-4DC9-B347-A3F1-2CA6DE8FE7C8}" destId="{0F555257-FB43-184C-972C-35E5CE7D74D4}" srcOrd="0" destOrd="0" presId="urn:microsoft.com/office/officeart/2009/3/layout/StepUpProcess"/>
    <dgm:cxn modelId="{7E0BF239-B12D-134D-9B5E-5AD293869746}" type="presOf" srcId="{8ABF7468-15C1-3A4E-AB8F-1118124D4C0B}" destId="{A547AC3A-621F-E44C-BFD2-EFB9FFAAD88A}" srcOrd="0" destOrd="0" presId="urn:microsoft.com/office/officeart/2009/3/layout/StepUpProcess"/>
    <dgm:cxn modelId="{6F6053C0-3BAD-3E41-87F6-6C37E523C7A8}" srcId="{56B4E4D3-4DC9-B347-A3F1-2CA6DE8FE7C8}" destId="{8ABF7468-15C1-3A4E-AB8F-1118124D4C0B}" srcOrd="1" destOrd="0" parTransId="{8087B577-5CB6-2B43-B8B4-A643A267FED0}" sibTransId="{59AC6692-F7CF-B749-871C-E7BDFABE361A}"/>
    <dgm:cxn modelId="{4E5E48C6-A18D-AB42-A0C4-A819B267EC80}" srcId="{56B4E4D3-4DC9-B347-A3F1-2CA6DE8FE7C8}" destId="{EC4E84E0-0547-B145-AF21-5CE59EB13BE7}" srcOrd="2" destOrd="0" parTransId="{A0A258D1-B803-CB4A-B00B-3BD2FA22D52B}" sibTransId="{4FCA67B2-8F41-6242-94A7-97B150377706}"/>
    <dgm:cxn modelId="{BFA482CE-ADBB-2542-9C40-4FE0E0EE5F38}" type="presOf" srcId="{6896179B-8B48-3242-AA60-02A0552A2FB1}" destId="{F8A6709A-113A-6C4A-BBB7-1BB035DAED3D}" srcOrd="0" destOrd="0" presId="urn:microsoft.com/office/officeart/2009/3/layout/StepUpProcess"/>
    <dgm:cxn modelId="{1890B7DC-7199-A747-857B-1BF6C3AE96C0}" type="presOf" srcId="{415D7393-A769-EF44-8753-DF904B82C070}" destId="{BBE03EA9-74A6-8C48-A8A7-306F336C8874}" srcOrd="0" destOrd="0" presId="urn:microsoft.com/office/officeart/2009/3/layout/StepUpProcess"/>
    <dgm:cxn modelId="{261AA3E3-F490-6C46-B1D3-8271A94788C2}" srcId="{56B4E4D3-4DC9-B347-A3F1-2CA6DE8FE7C8}" destId="{6896179B-8B48-3242-AA60-02A0552A2FB1}" srcOrd="4" destOrd="0" parTransId="{FD792A61-4CB9-1644-8BFA-3F7C3AE2E7E9}" sibTransId="{A2D15958-8BA0-F04F-A994-323D95F66E13}"/>
    <dgm:cxn modelId="{CD91D0F9-1FEA-1648-B87E-58D975FB7B46}" srcId="{56B4E4D3-4DC9-B347-A3F1-2CA6DE8FE7C8}" destId="{415D7393-A769-EF44-8753-DF904B82C070}" srcOrd="3" destOrd="0" parTransId="{7BB98B63-8723-E247-B1CE-BD9D95929FF3}" sibTransId="{BD863A9A-D809-FC4F-BC46-4B5E7F9FE273}"/>
    <dgm:cxn modelId="{5B5366C0-4B41-2D45-A063-348291325567}" type="presParOf" srcId="{0F555257-FB43-184C-972C-35E5CE7D74D4}" destId="{9F1980AA-B460-734D-918E-2422E1A367B1}" srcOrd="0" destOrd="0" presId="urn:microsoft.com/office/officeart/2009/3/layout/StepUpProcess"/>
    <dgm:cxn modelId="{F8725881-9BFA-244C-AE8E-B8BA7F1BEE0D}" type="presParOf" srcId="{9F1980AA-B460-734D-918E-2422E1A367B1}" destId="{F2A7F20A-03DB-8344-B2CE-A22A981091B0}" srcOrd="0" destOrd="0" presId="urn:microsoft.com/office/officeart/2009/3/layout/StepUpProcess"/>
    <dgm:cxn modelId="{A285C012-9AC6-7647-A982-908065F09898}" type="presParOf" srcId="{9F1980AA-B460-734D-918E-2422E1A367B1}" destId="{2EC45F34-74D6-824A-B02A-0D66FEC3AB34}" srcOrd="1" destOrd="0" presId="urn:microsoft.com/office/officeart/2009/3/layout/StepUpProcess"/>
    <dgm:cxn modelId="{CF3A4E03-4DC2-024C-9D97-3CF876BE5011}" type="presParOf" srcId="{9F1980AA-B460-734D-918E-2422E1A367B1}" destId="{4558839D-956B-A749-9C41-802C1EEA52FE}" srcOrd="2" destOrd="0" presId="urn:microsoft.com/office/officeart/2009/3/layout/StepUpProcess"/>
    <dgm:cxn modelId="{CBF54A1B-234B-854D-87D5-2B5994E04481}" type="presParOf" srcId="{0F555257-FB43-184C-972C-35E5CE7D74D4}" destId="{58639875-B1B5-0049-83FE-E215A4B94264}" srcOrd="1" destOrd="0" presId="urn:microsoft.com/office/officeart/2009/3/layout/StepUpProcess"/>
    <dgm:cxn modelId="{18B587EB-E300-284C-B0AA-33063DD59898}" type="presParOf" srcId="{58639875-B1B5-0049-83FE-E215A4B94264}" destId="{D17D3E86-E946-2C45-8C0B-2170C46472DA}" srcOrd="0" destOrd="0" presId="urn:microsoft.com/office/officeart/2009/3/layout/StepUpProcess"/>
    <dgm:cxn modelId="{14DD16B5-4807-B545-B342-3366F8F81445}" type="presParOf" srcId="{0F555257-FB43-184C-972C-35E5CE7D74D4}" destId="{271431C7-1FD0-8946-BFFB-8F42910E6933}" srcOrd="2" destOrd="0" presId="urn:microsoft.com/office/officeart/2009/3/layout/StepUpProcess"/>
    <dgm:cxn modelId="{28F32531-1F5C-8D4B-A57C-AF2E4C2F59AE}" type="presParOf" srcId="{271431C7-1FD0-8946-BFFB-8F42910E6933}" destId="{147FF749-C34B-3C4B-9913-CD3452B16966}" srcOrd="0" destOrd="0" presId="urn:microsoft.com/office/officeart/2009/3/layout/StepUpProcess"/>
    <dgm:cxn modelId="{12C030D9-FA66-3048-BC5D-2B552A8F62BE}" type="presParOf" srcId="{271431C7-1FD0-8946-BFFB-8F42910E6933}" destId="{A547AC3A-621F-E44C-BFD2-EFB9FFAAD88A}" srcOrd="1" destOrd="0" presId="urn:microsoft.com/office/officeart/2009/3/layout/StepUpProcess"/>
    <dgm:cxn modelId="{BE0CC35B-E91E-C144-AF1A-05ECADF5679A}" type="presParOf" srcId="{271431C7-1FD0-8946-BFFB-8F42910E6933}" destId="{99292B45-338B-9A40-93AA-11161CFD7997}" srcOrd="2" destOrd="0" presId="urn:microsoft.com/office/officeart/2009/3/layout/StepUpProcess"/>
    <dgm:cxn modelId="{17D8CF96-D591-4A4D-BF3C-113B312D4A96}" type="presParOf" srcId="{0F555257-FB43-184C-972C-35E5CE7D74D4}" destId="{C5D73950-24FD-3D40-A9AA-BF15A26F7A07}" srcOrd="3" destOrd="0" presId="urn:microsoft.com/office/officeart/2009/3/layout/StepUpProcess"/>
    <dgm:cxn modelId="{D72586E1-9B51-F644-91F0-C83FC9B8B706}" type="presParOf" srcId="{C5D73950-24FD-3D40-A9AA-BF15A26F7A07}" destId="{A834C408-2120-DF47-A463-050FA6E19548}" srcOrd="0" destOrd="0" presId="urn:microsoft.com/office/officeart/2009/3/layout/StepUpProcess"/>
    <dgm:cxn modelId="{6900FB3D-1986-C846-B772-136A781456CA}" type="presParOf" srcId="{0F555257-FB43-184C-972C-35E5CE7D74D4}" destId="{399EDA19-FD62-D541-A99D-B400D4A1E02C}" srcOrd="4" destOrd="0" presId="urn:microsoft.com/office/officeart/2009/3/layout/StepUpProcess"/>
    <dgm:cxn modelId="{2E004984-427D-A24C-B7BA-7FBEA75A87F1}" type="presParOf" srcId="{399EDA19-FD62-D541-A99D-B400D4A1E02C}" destId="{FEAF9746-BD1E-B74C-8469-B6E23E6B4EDF}" srcOrd="0" destOrd="0" presId="urn:microsoft.com/office/officeart/2009/3/layout/StepUpProcess"/>
    <dgm:cxn modelId="{13FD82BA-9295-7648-8D88-FC23BAFFED1D}" type="presParOf" srcId="{399EDA19-FD62-D541-A99D-B400D4A1E02C}" destId="{EAAF5222-F8E7-244C-91EF-9B6B817D76AA}" srcOrd="1" destOrd="0" presId="urn:microsoft.com/office/officeart/2009/3/layout/StepUpProcess"/>
    <dgm:cxn modelId="{F38BD9E7-1CC5-6944-938F-833792CEE2CA}" type="presParOf" srcId="{399EDA19-FD62-D541-A99D-B400D4A1E02C}" destId="{4B80114D-304B-E149-A564-30198CE985E7}" srcOrd="2" destOrd="0" presId="urn:microsoft.com/office/officeart/2009/3/layout/StepUpProcess"/>
    <dgm:cxn modelId="{117F388B-AAE1-0140-81A5-AB36737BDEA8}" type="presParOf" srcId="{0F555257-FB43-184C-972C-35E5CE7D74D4}" destId="{42A0F699-4734-D142-A277-278224F95829}" srcOrd="5" destOrd="0" presId="urn:microsoft.com/office/officeart/2009/3/layout/StepUpProcess"/>
    <dgm:cxn modelId="{9D3B37F2-D54A-EC43-AD78-75D92055370D}" type="presParOf" srcId="{42A0F699-4734-D142-A277-278224F95829}" destId="{CB3FDBA7-0F10-7B41-AA3B-D800A99971CC}" srcOrd="0" destOrd="0" presId="urn:microsoft.com/office/officeart/2009/3/layout/StepUpProcess"/>
    <dgm:cxn modelId="{EF02812C-9D18-164D-9592-E008B1534F7B}" type="presParOf" srcId="{0F555257-FB43-184C-972C-35E5CE7D74D4}" destId="{94E889C8-2DD9-5543-8ABE-18EA0DA1C2D8}" srcOrd="6" destOrd="0" presId="urn:microsoft.com/office/officeart/2009/3/layout/StepUpProcess"/>
    <dgm:cxn modelId="{81CCB793-0F76-6F44-B485-1BEACC3B63F4}" type="presParOf" srcId="{94E889C8-2DD9-5543-8ABE-18EA0DA1C2D8}" destId="{07442620-E573-EA43-A5D5-7F167339FB94}" srcOrd="0" destOrd="0" presId="urn:microsoft.com/office/officeart/2009/3/layout/StepUpProcess"/>
    <dgm:cxn modelId="{B8BC7C30-A75A-1144-AB83-575454F85835}" type="presParOf" srcId="{94E889C8-2DD9-5543-8ABE-18EA0DA1C2D8}" destId="{BBE03EA9-74A6-8C48-A8A7-306F336C8874}" srcOrd="1" destOrd="0" presId="urn:microsoft.com/office/officeart/2009/3/layout/StepUpProcess"/>
    <dgm:cxn modelId="{01D397CE-659E-8A4D-A60B-DD56FB46006C}" type="presParOf" srcId="{94E889C8-2DD9-5543-8ABE-18EA0DA1C2D8}" destId="{0BC77006-A34D-E648-B4CA-BB9F5BE1FA34}" srcOrd="2" destOrd="0" presId="urn:microsoft.com/office/officeart/2009/3/layout/StepUpProcess"/>
    <dgm:cxn modelId="{A9D38914-2707-544B-AB8E-6D93B10C11FA}" type="presParOf" srcId="{0F555257-FB43-184C-972C-35E5CE7D74D4}" destId="{AF5B3AA8-D23E-AB44-896F-CCCC06091BE2}" srcOrd="7" destOrd="0" presId="urn:microsoft.com/office/officeart/2009/3/layout/StepUpProcess"/>
    <dgm:cxn modelId="{A23774C3-2AF2-DB4D-AFD3-1B65C910A20C}" type="presParOf" srcId="{AF5B3AA8-D23E-AB44-896F-CCCC06091BE2}" destId="{1BABCF07-7A27-5748-88AC-60B0AB27FCAD}" srcOrd="0" destOrd="0" presId="urn:microsoft.com/office/officeart/2009/3/layout/StepUpProcess"/>
    <dgm:cxn modelId="{C3A13913-5968-9A46-A0FB-4BE65D916654}" type="presParOf" srcId="{0F555257-FB43-184C-972C-35E5CE7D74D4}" destId="{DD4B9795-C2D3-454F-90B3-DF09D4A5701E}" srcOrd="8" destOrd="0" presId="urn:microsoft.com/office/officeart/2009/3/layout/StepUpProcess"/>
    <dgm:cxn modelId="{D5FDE20F-C3EE-8A4F-9749-CBDFD4226A76}" type="presParOf" srcId="{DD4B9795-C2D3-454F-90B3-DF09D4A5701E}" destId="{681E7B88-C87D-0247-AB73-B6AE2D56A7DA}" srcOrd="0" destOrd="0" presId="urn:microsoft.com/office/officeart/2009/3/layout/StepUpProcess"/>
    <dgm:cxn modelId="{4763353A-E560-524B-9A69-08411C2A8AD5}" type="presParOf" srcId="{DD4B9795-C2D3-454F-90B3-DF09D4A5701E}" destId="{F8A6709A-113A-6C4A-BBB7-1BB035DAED3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9838BB-7BE3-DB4C-9409-C3855E6C6467}">
      <dsp:nvSpPr>
        <dsp:cNvPr id="0" name=""/>
        <dsp:cNvSpPr/>
      </dsp:nvSpPr>
      <dsp:spPr>
        <a:xfrm rot="5400000">
          <a:off x="-261834" y="264609"/>
          <a:ext cx="1745563" cy="1221894"/>
        </a:xfrm>
        <a:prstGeom prst="chevron">
          <a:avLst/>
        </a:prstGeom>
        <a:solidFill>
          <a:srgbClr val="C000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rot="-5400000">
        <a:off x="1" y="613721"/>
        <a:ext cx="1221894" cy="523669"/>
      </dsp:txXfrm>
    </dsp:sp>
    <dsp:sp modelId="{149EDB62-9A78-E149-9B06-8EE1D80748E1}">
      <dsp:nvSpPr>
        <dsp:cNvPr id="0" name=""/>
        <dsp:cNvSpPr/>
      </dsp:nvSpPr>
      <dsp:spPr>
        <a:xfrm rot="5400000">
          <a:off x="5761646" y="-4536976"/>
          <a:ext cx="1134616" cy="10214119"/>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Maryland and Baltimore are epicenters of the Opioid Use Disorder (OUD) epidemic</a:t>
          </a:r>
        </a:p>
      </dsp:txBody>
      <dsp:txXfrm rot="-5400000">
        <a:off x="1221895" y="58162"/>
        <a:ext cx="10158732" cy="1023842"/>
      </dsp:txXfrm>
    </dsp:sp>
    <dsp:sp modelId="{607C2DC7-5524-3746-98A4-B2ABBDE32F4B}">
      <dsp:nvSpPr>
        <dsp:cNvPr id="0" name=""/>
        <dsp:cNvSpPr/>
      </dsp:nvSpPr>
      <dsp:spPr>
        <a:xfrm rot="5400000">
          <a:off x="-261834" y="1817662"/>
          <a:ext cx="1745563" cy="1221894"/>
        </a:xfrm>
        <a:prstGeom prst="chevron">
          <a:avLst/>
        </a:prstGeom>
        <a:solidFill>
          <a:schemeClr val="accent4"/>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rot="-5400000">
        <a:off x="1" y="2166774"/>
        <a:ext cx="1221894" cy="523669"/>
      </dsp:txXfrm>
    </dsp:sp>
    <dsp:sp modelId="{D62D3212-04F1-7547-80FC-78B989939DDC}">
      <dsp:nvSpPr>
        <dsp:cNvPr id="0" name=""/>
        <dsp:cNvSpPr/>
      </dsp:nvSpPr>
      <dsp:spPr>
        <a:xfrm rot="5400000">
          <a:off x="5761646" y="-2983923"/>
          <a:ext cx="1134616" cy="10214119"/>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Primary care physicians are critical to the prevention, diagnosis, and treatment of OUD</a:t>
          </a:r>
        </a:p>
      </dsp:txBody>
      <dsp:txXfrm rot="-5400000">
        <a:off x="1221895" y="1611215"/>
        <a:ext cx="10158732" cy="1023842"/>
      </dsp:txXfrm>
    </dsp:sp>
    <dsp:sp modelId="{F39F6E2F-A83D-BC43-AD67-A6E63D3AA280}">
      <dsp:nvSpPr>
        <dsp:cNvPr id="0" name=""/>
        <dsp:cNvSpPr/>
      </dsp:nvSpPr>
      <dsp:spPr>
        <a:xfrm rot="5400000">
          <a:off x="-261834" y="3370716"/>
          <a:ext cx="1745563" cy="1221894"/>
        </a:xfrm>
        <a:prstGeom prst="chevron">
          <a:avLst/>
        </a:prstGeom>
        <a:solidFill>
          <a:schemeClr val="accent5"/>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Arial" panose="020B0604020202020204" pitchFamily="34" charset="0"/>
            <a:cs typeface="Arial" panose="020B0604020202020204" pitchFamily="34" charset="0"/>
          </a:endParaRPr>
        </a:p>
      </dsp:txBody>
      <dsp:txXfrm rot="-5400000">
        <a:off x="1" y="3719828"/>
        <a:ext cx="1221894" cy="523669"/>
      </dsp:txXfrm>
    </dsp:sp>
    <dsp:sp modelId="{BB89C88B-99B2-834B-A15D-43CE3F0B3987}">
      <dsp:nvSpPr>
        <dsp:cNvPr id="0" name=""/>
        <dsp:cNvSpPr/>
      </dsp:nvSpPr>
      <dsp:spPr>
        <a:xfrm rot="5400000">
          <a:off x="5761646" y="-1430869"/>
          <a:ext cx="1134616" cy="10214119"/>
        </a:xfrm>
        <a:prstGeom prst="round2Same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Arial" panose="020B0604020202020204" pitchFamily="34" charset="0"/>
              <a:cs typeface="Arial" panose="020B0604020202020204" pitchFamily="34" charset="0"/>
            </a:rPr>
            <a:t>Before 2020, there was no OUD curriculum within the FM or IM residency programs</a:t>
          </a:r>
        </a:p>
      </dsp:txBody>
      <dsp:txXfrm rot="-5400000">
        <a:off x="1221895" y="3164269"/>
        <a:ext cx="10158732" cy="10238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7F20A-03DB-8344-B2CE-A22A981091B0}">
      <dsp:nvSpPr>
        <dsp:cNvPr id="0" name=""/>
        <dsp:cNvSpPr/>
      </dsp:nvSpPr>
      <dsp:spPr>
        <a:xfrm rot="5400000">
          <a:off x="308515" y="2965952"/>
          <a:ext cx="926917" cy="1542370"/>
        </a:xfrm>
        <a:prstGeom prst="corner">
          <a:avLst>
            <a:gd name="adj1" fmla="val 16120"/>
            <a:gd name="adj2" fmla="val 16110"/>
          </a:avLst>
        </a:prstGeom>
        <a:solidFill>
          <a:srgbClr val="C00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45F34-74D6-824A-B02A-0D66FEC3AB34}">
      <dsp:nvSpPr>
        <dsp:cNvPr id="0" name=""/>
        <dsp:cNvSpPr/>
      </dsp:nvSpPr>
      <dsp:spPr>
        <a:xfrm>
          <a:off x="153789" y="3426789"/>
          <a:ext cx="1392460" cy="122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Buprenorphine Waiver Training</a:t>
          </a:r>
        </a:p>
      </dsp:txBody>
      <dsp:txXfrm>
        <a:off x="153789" y="3426789"/>
        <a:ext cx="1392460" cy="1220573"/>
      </dsp:txXfrm>
    </dsp:sp>
    <dsp:sp modelId="{4558839D-956B-A749-9C41-802C1EEA52FE}">
      <dsp:nvSpPr>
        <dsp:cNvPr id="0" name=""/>
        <dsp:cNvSpPr/>
      </dsp:nvSpPr>
      <dsp:spPr>
        <a:xfrm>
          <a:off x="1283522" y="2852401"/>
          <a:ext cx="262728" cy="26272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56D19-38F4-F44B-A238-C3096ABC0A0B}">
      <dsp:nvSpPr>
        <dsp:cNvPr id="0" name=""/>
        <dsp:cNvSpPr/>
      </dsp:nvSpPr>
      <dsp:spPr>
        <a:xfrm rot="5400000">
          <a:off x="2058319" y="2544137"/>
          <a:ext cx="926917" cy="154237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AECE5-D830-ED42-8493-234CFA456A22}">
      <dsp:nvSpPr>
        <dsp:cNvPr id="0" name=""/>
        <dsp:cNvSpPr/>
      </dsp:nvSpPr>
      <dsp:spPr>
        <a:xfrm>
          <a:off x="1897927" y="3004973"/>
          <a:ext cx="1788782" cy="122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OUD Pathophysiology</a:t>
          </a:r>
        </a:p>
      </dsp:txBody>
      <dsp:txXfrm>
        <a:off x="1897927" y="3004973"/>
        <a:ext cx="1788782" cy="1220573"/>
      </dsp:txXfrm>
    </dsp:sp>
    <dsp:sp modelId="{7B01A033-435D-F544-B47A-57E4EC39DCE3}">
      <dsp:nvSpPr>
        <dsp:cNvPr id="0" name=""/>
        <dsp:cNvSpPr/>
      </dsp:nvSpPr>
      <dsp:spPr>
        <a:xfrm>
          <a:off x="3033326" y="2430585"/>
          <a:ext cx="262728" cy="262728"/>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FF749-C34B-3C4B-9913-CD3452B16966}">
      <dsp:nvSpPr>
        <dsp:cNvPr id="0" name=""/>
        <dsp:cNvSpPr/>
      </dsp:nvSpPr>
      <dsp:spPr>
        <a:xfrm rot="5400000">
          <a:off x="3717803" y="2122321"/>
          <a:ext cx="926917" cy="1542370"/>
        </a:xfrm>
        <a:prstGeom prst="corner">
          <a:avLst>
            <a:gd name="adj1" fmla="val 16120"/>
            <a:gd name="adj2" fmla="val 16110"/>
          </a:avLst>
        </a:prstGeom>
        <a:solidFill>
          <a:schemeClr val="accent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7AC3A-621F-E44C-BFD2-EFB9FFAAD88A}">
      <dsp:nvSpPr>
        <dsp:cNvPr id="0" name=""/>
        <dsp:cNvSpPr/>
      </dsp:nvSpPr>
      <dsp:spPr>
        <a:xfrm>
          <a:off x="3563077" y="2583157"/>
          <a:ext cx="1392460" cy="122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Case Learning</a:t>
          </a:r>
        </a:p>
      </dsp:txBody>
      <dsp:txXfrm>
        <a:off x="3563077" y="2583157"/>
        <a:ext cx="1392460" cy="1220573"/>
      </dsp:txXfrm>
    </dsp:sp>
    <dsp:sp modelId="{99292B45-338B-9A40-93AA-11161CFD7997}">
      <dsp:nvSpPr>
        <dsp:cNvPr id="0" name=""/>
        <dsp:cNvSpPr/>
      </dsp:nvSpPr>
      <dsp:spPr>
        <a:xfrm>
          <a:off x="4692810" y="2008770"/>
          <a:ext cx="262728" cy="262728"/>
        </a:xfrm>
        <a:prstGeom prst="triangle">
          <a:avLst>
            <a:gd name="adj" fmla="val 100000"/>
          </a:avLst>
        </a:prstGeom>
        <a:solidFill>
          <a:srgbClr val="C00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86EDE7-F9A2-6748-8B83-10965E00297B}">
      <dsp:nvSpPr>
        <dsp:cNvPr id="0" name=""/>
        <dsp:cNvSpPr/>
      </dsp:nvSpPr>
      <dsp:spPr>
        <a:xfrm rot="5400000">
          <a:off x="5422447" y="1700505"/>
          <a:ext cx="926917" cy="1542370"/>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EFA96-0224-5B4D-9E82-49747D5D9CDF}">
      <dsp:nvSpPr>
        <dsp:cNvPr id="0" name=""/>
        <dsp:cNvSpPr/>
      </dsp:nvSpPr>
      <dsp:spPr>
        <a:xfrm>
          <a:off x="5267721" y="2161341"/>
          <a:ext cx="1392460" cy="122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Harm Reduction</a:t>
          </a:r>
        </a:p>
      </dsp:txBody>
      <dsp:txXfrm>
        <a:off x="5267721" y="2161341"/>
        <a:ext cx="1392460" cy="1220573"/>
      </dsp:txXfrm>
    </dsp:sp>
    <dsp:sp modelId="{A977D40F-E43E-F04D-A312-04A5532AAD3A}">
      <dsp:nvSpPr>
        <dsp:cNvPr id="0" name=""/>
        <dsp:cNvSpPr/>
      </dsp:nvSpPr>
      <dsp:spPr>
        <a:xfrm>
          <a:off x="6397454" y="1586954"/>
          <a:ext cx="262728" cy="262728"/>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F9746-BD1E-B74C-8469-B6E23E6B4EDF}">
      <dsp:nvSpPr>
        <dsp:cNvPr id="0" name=""/>
        <dsp:cNvSpPr/>
      </dsp:nvSpPr>
      <dsp:spPr>
        <a:xfrm rot="5400000">
          <a:off x="7127091" y="1278689"/>
          <a:ext cx="926917" cy="154237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F5222-F8E7-244C-91EF-9B6B817D76AA}">
      <dsp:nvSpPr>
        <dsp:cNvPr id="0" name=""/>
        <dsp:cNvSpPr/>
      </dsp:nvSpPr>
      <dsp:spPr>
        <a:xfrm>
          <a:off x="6972365" y="1739525"/>
          <a:ext cx="1392460" cy="122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Primary Care in  Patients with OUD</a:t>
          </a:r>
        </a:p>
      </dsp:txBody>
      <dsp:txXfrm>
        <a:off x="6972365" y="1739525"/>
        <a:ext cx="1392460" cy="1220573"/>
      </dsp:txXfrm>
    </dsp:sp>
    <dsp:sp modelId="{4B80114D-304B-E149-A564-30198CE985E7}">
      <dsp:nvSpPr>
        <dsp:cNvPr id="0" name=""/>
        <dsp:cNvSpPr/>
      </dsp:nvSpPr>
      <dsp:spPr>
        <a:xfrm>
          <a:off x="8102098" y="1165138"/>
          <a:ext cx="262728" cy="262728"/>
        </a:xfrm>
        <a:prstGeom prst="triangle">
          <a:avLst>
            <a:gd name="adj" fmla="val 100000"/>
          </a:avLst>
        </a:prstGeom>
        <a:solidFill>
          <a:schemeClr val="accent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42620-E573-EA43-A5D5-7F167339FB94}">
      <dsp:nvSpPr>
        <dsp:cNvPr id="0" name=""/>
        <dsp:cNvSpPr/>
      </dsp:nvSpPr>
      <dsp:spPr>
        <a:xfrm rot="5400000">
          <a:off x="8831735" y="856873"/>
          <a:ext cx="926917" cy="1542370"/>
        </a:xfrm>
        <a:prstGeom prst="corner">
          <a:avLst>
            <a:gd name="adj1" fmla="val 16120"/>
            <a:gd name="adj2" fmla="val 16110"/>
          </a:avLst>
        </a:prstGeom>
        <a:solidFill>
          <a:srgbClr val="C00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03EA9-74A6-8C48-A8A7-306F336C8874}">
      <dsp:nvSpPr>
        <dsp:cNvPr id="0" name=""/>
        <dsp:cNvSpPr/>
      </dsp:nvSpPr>
      <dsp:spPr>
        <a:xfrm>
          <a:off x="8677009" y="1317710"/>
          <a:ext cx="1392460" cy="122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Inpatient Management and Transitions of Care in OUD</a:t>
          </a:r>
        </a:p>
      </dsp:txBody>
      <dsp:txXfrm>
        <a:off x="8677009" y="1317710"/>
        <a:ext cx="1392460" cy="1220573"/>
      </dsp:txXfrm>
    </dsp:sp>
    <dsp:sp modelId="{0BC77006-A34D-E648-B4CA-BB9F5BE1FA34}">
      <dsp:nvSpPr>
        <dsp:cNvPr id="0" name=""/>
        <dsp:cNvSpPr/>
      </dsp:nvSpPr>
      <dsp:spPr>
        <a:xfrm>
          <a:off x="9806742" y="743322"/>
          <a:ext cx="262728" cy="262728"/>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E7B88-C87D-0247-AB73-B6AE2D56A7DA}">
      <dsp:nvSpPr>
        <dsp:cNvPr id="0" name=""/>
        <dsp:cNvSpPr/>
      </dsp:nvSpPr>
      <dsp:spPr>
        <a:xfrm rot="5400000">
          <a:off x="10536379" y="435057"/>
          <a:ext cx="926917" cy="1542370"/>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709A-113A-6C4A-BBB7-1BB035DAED3D}">
      <dsp:nvSpPr>
        <dsp:cNvPr id="0" name=""/>
        <dsp:cNvSpPr/>
      </dsp:nvSpPr>
      <dsp:spPr>
        <a:xfrm>
          <a:off x="10381653" y="895894"/>
          <a:ext cx="1392460" cy="122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OUD and Pain Management</a:t>
          </a:r>
        </a:p>
      </dsp:txBody>
      <dsp:txXfrm>
        <a:off x="10381653" y="895894"/>
        <a:ext cx="1392460" cy="12205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7F20A-03DB-8344-B2CE-A22A981091B0}">
      <dsp:nvSpPr>
        <dsp:cNvPr id="0" name=""/>
        <dsp:cNvSpPr/>
      </dsp:nvSpPr>
      <dsp:spPr>
        <a:xfrm rot="5400000">
          <a:off x="433902" y="2482611"/>
          <a:ext cx="1304752" cy="2171078"/>
        </a:xfrm>
        <a:prstGeom prst="corner">
          <a:avLst>
            <a:gd name="adj1" fmla="val 16120"/>
            <a:gd name="adj2" fmla="val 16110"/>
          </a:avLst>
        </a:prstGeom>
        <a:solidFill>
          <a:srgbClr val="C00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C45F34-74D6-824A-B02A-0D66FEC3AB34}">
      <dsp:nvSpPr>
        <dsp:cNvPr id="0" name=""/>
        <dsp:cNvSpPr/>
      </dsp:nvSpPr>
      <dsp:spPr>
        <a:xfrm>
          <a:off x="216106" y="3131296"/>
          <a:ext cx="1960062" cy="171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Buprenorphine Waiver Training</a:t>
          </a:r>
        </a:p>
      </dsp:txBody>
      <dsp:txXfrm>
        <a:off x="216106" y="3131296"/>
        <a:ext cx="1960062" cy="1718109"/>
      </dsp:txXfrm>
    </dsp:sp>
    <dsp:sp modelId="{4558839D-956B-A749-9C41-802C1EEA52FE}">
      <dsp:nvSpPr>
        <dsp:cNvPr id="0" name=""/>
        <dsp:cNvSpPr/>
      </dsp:nvSpPr>
      <dsp:spPr>
        <a:xfrm>
          <a:off x="1806345" y="2322774"/>
          <a:ext cx="369823" cy="369823"/>
        </a:xfrm>
        <a:prstGeom prst="triangle">
          <a:avLst>
            <a:gd name="adj" fmla="val 100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FF749-C34B-3C4B-9913-CD3452B16966}">
      <dsp:nvSpPr>
        <dsp:cNvPr id="0" name=""/>
        <dsp:cNvSpPr/>
      </dsp:nvSpPr>
      <dsp:spPr>
        <a:xfrm rot="5400000">
          <a:off x="2833401" y="1888853"/>
          <a:ext cx="1304752" cy="2171078"/>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7AC3A-621F-E44C-BFD2-EFB9FFAAD88A}">
      <dsp:nvSpPr>
        <dsp:cNvPr id="0" name=""/>
        <dsp:cNvSpPr/>
      </dsp:nvSpPr>
      <dsp:spPr>
        <a:xfrm>
          <a:off x="2615605" y="2537538"/>
          <a:ext cx="1960062" cy="171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Case Learning</a:t>
          </a:r>
        </a:p>
      </dsp:txBody>
      <dsp:txXfrm>
        <a:off x="2615605" y="2537538"/>
        <a:ext cx="1960062" cy="1718109"/>
      </dsp:txXfrm>
    </dsp:sp>
    <dsp:sp modelId="{99292B45-338B-9A40-93AA-11161CFD7997}">
      <dsp:nvSpPr>
        <dsp:cNvPr id="0" name=""/>
        <dsp:cNvSpPr/>
      </dsp:nvSpPr>
      <dsp:spPr>
        <a:xfrm>
          <a:off x="4205844" y="1729015"/>
          <a:ext cx="369823" cy="369823"/>
        </a:xfrm>
        <a:prstGeom prst="triangle">
          <a:avLst>
            <a:gd name="adj" fmla="val 100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AF9746-BD1E-B74C-8469-B6E23E6B4EDF}">
      <dsp:nvSpPr>
        <dsp:cNvPr id="0" name=""/>
        <dsp:cNvSpPr/>
      </dsp:nvSpPr>
      <dsp:spPr>
        <a:xfrm rot="5400000">
          <a:off x="5232900" y="1295094"/>
          <a:ext cx="1304752" cy="2171078"/>
        </a:xfrm>
        <a:prstGeom prst="corner">
          <a:avLst>
            <a:gd name="adj1" fmla="val 16120"/>
            <a:gd name="adj2" fmla="val 16110"/>
          </a:avLst>
        </a:prstGeom>
        <a:solidFill>
          <a:schemeClr val="accent1"/>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F5222-F8E7-244C-91EF-9B6B817D76AA}">
      <dsp:nvSpPr>
        <dsp:cNvPr id="0" name=""/>
        <dsp:cNvSpPr/>
      </dsp:nvSpPr>
      <dsp:spPr>
        <a:xfrm>
          <a:off x="5015104" y="1943779"/>
          <a:ext cx="1960062" cy="171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Primary Care in  Patients with OUD</a:t>
          </a:r>
        </a:p>
      </dsp:txBody>
      <dsp:txXfrm>
        <a:off x="5015104" y="1943779"/>
        <a:ext cx="1960062" cy="1718109"/>
      </dsp:txXfrm>
    </dsp:sp>
    <dsp:sp modelId="{4B80114D-304B-E149-A564-30198CE985E7}">
      <dsp:nvSpPr>
        <dsp:cNvPr id="0" name=""/>
        <dsp:cNvSpPr/>
      </dsp:nvSpPr>
      <dsp:spPr>
        <a:xfrm>
          <a:off x="6605343" y="1135257"/>
          <a:ext cx="369823" cy="369823"/>
        </a:xfrm>
        <a:prstGeom prst="triangle">
          <a:avLst>
            <a:gd name="adj" fmla="val 100000"/>
          </a:avLst>
        </a:prstGeom>
        <a:solidFill>
          <a:srgbClr val="C00000"/>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442620-E573-EA43-A5D5-7F167339FB94}">
      <dsp:nvSpPr>
        <dsp:cNvPr id="0" name=""/>
        <dsp:cNvSpPr/>
      </dsp:nvSpPr>
      <dsp:spPr>
        <a:xfrm rot="5400000">
          <a:off x="7632399" y="701336"/>
          <a:ext cx="1304752" cy="2171078"/>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03EA9-74A6-8C48-A8A7-306F336C8874}">
      <dsp:nvSpPr>
        <dsp:cNvPr id="0" name=""/>
        <dsp:cNvSpPr/>
      </dsp:nvSpPr>
      <dsp:spPr>
        <a:xfrm>
          <a:off x="7414603" y="1350021"/>
          <a:ext cx="1960062" cy="171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Inpatient Management and Transitions of Care in OUD</a:t>
          </a:r>
        </a:p>
      </dsp:txBody>
      <dsp:txXfrm>
        <a:off x="7414603" y="1350021"/>
        <a:ext cx="1960062" cy="1718109"/>
      </dsp:txXfrm>
    </dsp:sp>
    <dsp:sp modelId="{0BC77006-A34D-E648-B4CA-BB9F5BE1FA34}">
      <dsp:nvSpPr>
        <dsp:cNvPr id="0" name=""/>
        <dsp:cNvSpPr/>
      </dsp:nvSpPr>
      <dsp:spPr>
        <a:xfrm>
          <a:off x="9004842" y="541499"/>
          <a:ext cx="369823" cy="369823"/>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1E7B88-C87D-0247-AB73-B6AE2D56A7DA}">
      <dsp:nvSpPr>
        <dsp:cNvPr id="0" name=""/>
        <dsp:cNvSpPr/>
      </dsp:nvSpPr>
      <dsp:spPr>
        <a:xfrm rot="5400000">
          <a:off x="10031898" y="107578"/>
          <a:ext cx="1304752" cy="2171078"/>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A6709A-113A-6C4A-BBB7-1BB035DAED3D}">
      <dsp:nvSpPr>
        <dsp:cNvPr id="0" name=""/>
        <dsp:cNvSpPr/>
      </dsp:nvSpPr>
      <dsp:spPr>
        <a:xfrm>
          <a:off x="9814102" y="756262"/>
          <a:ext cx="1960062" cy="17181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kern="1200" dirty="0">
              <a:latin typeface="Arial" panose="020B0604020202020204" pitchFamily="34" charset="0"/>
              <a:cs typeface="Arial" panose="020B0604020202020204" pitchFamily="34" charset="0"/>
            </a:rPr>
            <a:t>OUD and Pain Management</a:t>
          </a:r>
        </a:p>
      </dsp:txBody>
      <dsp:txXfrm>
        <a:off x="9814102" y="756262"/>
        <a:ext cx="1960062" cy="171810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20B2AA-64E3-674A-9916-3E2F43148B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B676B81-1F28-8E4C-AA7C-0F00CB411E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704455-5CB1-4842-B240-EA60613E99D9}" type="datetimeFigureOut">
              <a:rPr lang="en-US" smtClean="0"/>
              <a:t>11/12/2022</a:t>
            </a:fld>
            <a:endParaRPr lang="en-US"/>
          </a:p>
        </p:txBody>
      </p:sp>
      <p:sp>
        <p:nvSpPr>
          <p:cNvPr id="4" name="Footer Placeholder 3">
            <a:extLst>
              <a:ext uri="{FF2B5EF4-FFF2-40B4-BE49-F238E27FC236}">
                <a16:creationId xmlns:a16="http://schemas.microsoft.com/office/drawing/2014/main" id="{6D4BED51-F7CA-A647-8EE8-EB1FF7B4F2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848FC0-3273-A147-9AA8-31E87643130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BAA26C-BBAB-214D-80BD-3F828D95F6A8}" type="slidenum">
              <a:rPr lang="en-US" smtClean="0"/>
              <a:t>‹#›</a:t>
            </a:fld>
            <a:endParaRPr lang="en-US"/>
          </a:p>
        </p:txBody>
      </p:sp>
    </p:spTree>
    <p:extLst>
      <p:ext uri="{BB962C8B-B14F-4D97-AF65-F5344CB8AC3E}">
        <p14:creationId xmlns:p14="http://schemas.microsoft.com/office/powerpoint/2010/main" val="4360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800FAD-6890-4D4C-8894-7A6EA37411CF}" type="datetimeFigureOut">
              <a:rPr lang="en-US" smtClean="0"/>
              <a:t>11/12/2022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8BE55-B92A-AA4D-9C09-0642EEC6FB44}" type="slidenum">
              <a:rPr lang="en-US" smtClean="0"/>
              <a:t>‹#›</a:t>
            </a:fld>
            <a:endParaRPr lang="en-US"/>
          </a:p>
        </p:txBody>
      </p:sp>
    </p:spTree>
    <p:extLst>
      <p:ext uri="{BB962C8B-B14F-4D97-AF65-F5344CB8AC3E}">
        <p14:creationId xmlns:p14="http://schemas.microsoft.com/office/powerpoint/2010/main" val="3964638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48BE55-B92A-AA4D-9C09-0642EEC6FB44}" type="slidenum">
              <a:rPr lang="en-US" smtClean="0"/>
              <a:t>1</a:t>
            </a:fld>
            <a:endParaRPr lang="en-US"/>
          </a:p>
        </p:txBody>
      </p:sp>
    </p:spTree>
    <p:extLst>
      <p:ext uri="{BB962C8B-B14F-4D97-AF65-F5344CB8AC3E}">
        <p14:creationId xmlns:p14="http://schemas.microsoft.com/office/powerpoint/2010/main" val="3336055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8BE55-B92A-AA4D-9C09-0642EEC6FB44}" type="slidenum">
              <a:rPr lang="en-US" smtClean="0"/>
              <a:t>14</a:t>
            </a:fld>
            <a:endParaRPr lang="en-US"/>
          </a:p>
        </p:txBody>
      </p:sp>
    </p:spTree>
    <p:extLst>
      <p:ext uri="{BB962C8B-B14F-4D97-AF65-F5344CB8AC3E}">
        <p14:creationId xmlns:p14="http://schemas.microsoft.com/office/powerpoint/2010/main" val="167311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8BE55-B92A-AA4D-9C09-0642EEC6FB44}" type="slidenum">
              <a:rPr lang="en-US" smtClean="0"/>
              <a:t>15</a:t>
            </a:fld>
            <a:endParaRPr lang="en-US"/>
          </a:p>
        </p:txBody>
      </p:sp>
    </p:spTree>
    <p:extLst>
      <p:ext uri="{BB962C8B-B14F-4D97-AF65-F5344CB8AC3E}">
        <p14:creationId xmlns:p14="http://schemas.microsoft.com/office/powerpoint/2010/main" val="385671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8BE55-B92A-AA4D-9C09-0642EEC6FB44}" type="slidenum">
              <a:rPr lang="en-US" smtClean="0"/>
              <a:t>16</a:t>
            </a:fld>
            <a:endParaRPr lang="en-US"/>
          </a:p>
        </p:txBody>
      </p:sp>
    </p:spTree>
    <p:extLst>
      <p:ext uri="{BB962C8B-B14F-4D97-AF65-F5344CB8AC3E}">
        <p14:creationId xmlns:p14="http://schemas.microsoft.com/office/powerpoint/2010/main" val="2415597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48BE55-B92A-AA4D-9C09-0642EEC6FB44}" type="slidenum">
              <a:rPr lang="en-US" smtClean="0"/>
              <a:t>17</a:t>
            </a:fld>
            <a:endParaRPr lang="en-US"/>
          </a:p>
        </p:txBody>
      </p:sp>
    </p:spTree>
    <p:extLst>
      <p:ext uri="{BB962C8B-B14F-4D97-AF65-F5344CB8AC3E}">
        <p14:creationId xmlns:p14="http://schemas.microsoft.com/office/powerpoint/2010/main" val="3141770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65 residents had pre and post test data available for comparison</a:t>
            </a:r>
          </a:p>
        </p:txBody>
      </p:sp>
      <p:sp>
        <p:nvSpPr>
          <p:cNvPr id="4" name="Slide Number Placeholder 3"/>
          <p:cNvSpPr>
            <a:spLocks noGrp="1"/>
          </p:cNvSpPr>
          <p:nvPr>
            <p:ph type="sldNum" sz="quarter" idx="5"/>
          </p:nvPr>
        </p:nvSpPr>
        <p:spPr/>
        <p:txBody>
          <a:bodyPr/>
          <a:lstStyle/>
          <a:p>
            <a:fld id="{8148BE55-B92A-AA4D-9C09-0642EEC6FB44}" type="slidenum">
              <a:rPr lang="en-US" smtClean="0"/>
              <a:t>18</a:t>
            </a:fld>
            <a:endParaRPr lang="en-US"/>
          </a:p>
        </p:txBody>
      </p:sp>
    </p:spTree>
    <p:extLst>
      <p:ext uri="{BB962C8B-B14F-4D97-AF65-F5344CB8AC3E}">
        <p14:creationId xmlns:p14="http://schemas.microsoft.com/office/powerpoint/2010/main" val="2130347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00000"/>
              </a:buClr>
              <a:buFont typeface="Wingdings" pitchFamily="2" charset="2"/>
              <a:buChar char="§"/>
            </a:pPr>
            <a:r>
              <a:rPr lang="en-US" sz="4000" dirty="0">
                <a:effectLst/>
                <a:ea typeface="Times New Roman" panose="02020603050405020304" pitchFamily="18" charset="0"/>
              </a:rPr>
              <a:t>Results from the AIROH study indicate that PGY-1 believe that patients with OUD deserve access to evidence-based care but lack the confidence to do so in the absence of additional training. </a:t>
            </a:r>
          </a:p>
          <a:p>
            <a:pPr>
              <a:buClr>
                <a:srgbClr val="C00000"/>
              </a:buClr>
              <a:buFont typeface="Wingdings" pitchFamily="2" charset="2"/>
              <a:buChar char="§"/>
            </a:pPr>
            <a:r>
              <a:rPr lang="en-US" sz="4000" dirty="0">
                <a:effectLst/>
                <a:ea typeface="Times New Roman" panose="02020603050405020304" pitchFamily="18" charset="0"/>
              </a:rPr>
              <a:t>A longitudinal didactic curriculum was successful at increasing self-assessed confidence in OUD care, and knowledge of MOUD and harm reduction</a:t>
            </a:r>
          </a:p>
          <a:p>
            <a:pPr>
              <a:buClr>
                <a:srgbClr val="C00000"/>
              </a:buClr>
              <a:buFont typeface="Wingdings" pitchFamily="2" charset="2"/>
              <a:buChar char="§"/>
            </a:pPr>
            <a:r>
              <a:rPr lang="en-US" sz="4000" dirty="0">
                <a:effectLst/>
                <a:ea typeface="Times New Roman" panose="02020603050405020304" pitchFamily="18" charset="0"/>
              </a:rPr>
              <a:t>These data suggest that a comprehensive educational investment in OUD education and training in residency is necessary and feasible to prepare front-line physicians facing the opioid epidemic.</a:t>
            </a:r>
          </a:p>
          <a:p>
            <a:pPr>
              <a:buClr>
                <a:srgbClr val="C00000"/>
              </a:buClr>
              <a:buFont typeface="Wingdings" pitchFamily="2" charset="2"/>
              <a:buChar char="§"/>
            </a:pPr>
            <a:r>
              <a:rPr lang="en-US" sz="4000" dirty="0">
                <a:effectLst/>
                <a:ea typeface="Calibri" panose="020F0502020204030204" pitchFamily="34" charset="0"/>
              </a:rPr>
              <a:t>Based on the success of our program, we have obtained a SAMHSA grant to expand this curriculum to include trainees from the Schools of Medicine, Nursing, and Graduate Studies at UMB. </a:t>
            </a:r>
          </a:p>
          <a:p>
            <a:endParaRPr lang="en-US" dirty="0"/>
          </a:p>
        </p:txBody>
      </p:sp>
      <p:sp>
        <p:nvSpPr>
          <p:cNvPr id="4" name="Slide Number Placeholder 3"/>
          <p:cNvSpPr>
            <a:spLocks noGrp="1"/>
          </p:cNvSpPr>
          <p:nvPr>
            <p:ph type="sldNum" sz="quarter" idx="5"/>
          </p:nvPr>
        </p:nvSpPr>
        <p:spPr/>
        <p:txBody>
          <a:bodyPr/>
          <a:lstStyle/>
          <a:p>
            <a:fld id="{8148BE55-B92A-AA4D-9C09-0642EEC6FB44}" type="slidenum">
              <a:rPr lang="en-US" smtClean="0"/>
              <a:t>20</a:t>
            </a:fld>
            <a:endParaRPr lang="en-US"/>
          </a:p>
        </p:txBody>
      </p:sp>
    </p:spTree>
    <p:extLst>
      <p:ext uri="{BB962C8B-B14F-4D97-AF65-F5344CB8AC3E}">
        <p14:creationId xmlns:p14="http://schemas.microsoft.com/office/powerpoint/2010/main" val="2667879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my disclosures</a:t>
            </a:r>
          </a:p>
        </p:txBody>
      </p:sp>
      <p:sp>
        <p:nvSpPr>
          <p:cNvPr id="4" name="Slide Number Placeholder 3"/>
          <p:cNvSpPr>
            <a:spLocks noGrp="1"/>
          </p:cNvSpPr>
          <p:nvPr>
            <p:ph type="sldNum" sz="quarter" idx="10"/>
          </p:nvPr>
        </p:nvSpPr>
        <p:spPr/>
        <p:txBody>
          <a:bodyPr/>
          <a:lstStyle/>
          <a:p>
            <a:fld id="{F50E8308-FE88-D548-9E76-B78B08EA8021}" type="slidenum">
              <a:rPr lang="en-US" smtClean="0"/>
              <a:t>2</a:t>
            </a:fld>
            <a:endParaRPr lang="en-US"/>
          </a:p>
        </p:txBody>
      </p:sp>
    </p:spTree>
    <p:extLst>
      <p:ext uri="{BB962C8B-B14F-4D97-AF65-F5344CB8AC3E}">
        <p14:creationId xmlns:p14="http://schemas.microsoft.com/office/powerpoint/2010/main" val="1095429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Maryland is among the top five states in incidence of opioid-related deaths, and Baltimore remains an epicenter of the Opioid Use Disorder (OUD) epidemic. Primary care physicians trained in Family Medicine (FM) or Internal Medicine (IM) are critical to the prevention, diagnosis, and treatment of OUD. However, prior to 2020, there was no OUD curriculum within the FM or IM residency programs at the University of Maryland School of Medicine.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B676C5-A94D-D14F-A792-C76AEBE942CF}" type="slidenum">
              <a:rPr lang="en-US" smtClean="0"/>
              <a:t>5</a:t>
            </a:fld>
            <a:endParaRPr lang="en-US"/>
          </a:p>
        </p:txBody>
      </p:sp>
    </p:spTree>
    <p:extLst>
      <p:ext uri="{BB962C8B-B14F-4D97-AF65-F5344CB8AC3E}">
        <p14:creationId xmlns:p14="http://schemas.microsoft.com/office/powerpoint/2010/main" val="230231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To address this gap in the trainee curriculum, we created AIROH, which stands for.  The original AIROH curriculum was created through an internal UMB grant focused on substance use, led by the UMB SSW. This 50K grant provided 5% FTE support for us to develop and execute this intervention. </a:t>
            </a:r>
            <a:endParaRPr lang="en-US" sz="2400" b="1" dirty="0">
              <a:latin typeface="Arial" panose="020B0604020202020204" pitchFamily="34" charset="0"/>
              <a:cs typeface="Arial" panose="020B0604020202020204" pitchFamily="34" charset="0"/>
            </a:endParaRP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B676C5-A94D-D14F-A792-C76AEBE942CF}" type="slidenum">
              <a:rPr lang="en-US" smtClean="0"/>
              <a:t>7</a:t>
            </a:fld>
            <a:endParaRPr lang="en-US"/>
          </a:p>
        </p:txBody>
      </p:sp>
    </p:spTree>
    <p:extLst>
      <p:ext uri="{BB962C8B-B14F-4D97-AF65-F5344CB8AC3E}">
        <p14:creationId xmlns:p14="http://schemas.microsoft.com/office/powerpoint/2010/main" val="506291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Our objective in this project was to create a curriculum in opioid use disorder education at the University of Maryland School of Medicine that targets front-line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effectLst/>
                <a:latin typeface="Arial" panose="020B0604020202020204" pitchFamily="34" charset="0"/>
                <a:ea typeface="Times New Roman" panose="02020603050405020304" pitchFamily="18" charset="0"/>
                <a:cs typeface="Arial" panose="020B0604020202020204" pitchFamily="34" charset="0"/>
              </a:rPr>
              <a:t>But the driving vision behind this was t</a:t>
            </a:r>
            <a:r>
              <a:rPr lang="en-US" sz="1800" b="1" dirty="0">
                <a:latin typeface="Arial" panose="020B0604020202020204" pitchFamily="34" charset="0"/>
                <a:cs typeface="Arial" panose="020B0604020202020204" pitchFamily="34" charset="0"/>
              </a:rPr>
              <a:t>o augment the physician workforce equipped to provide evidence-based, harm-reduction-focused care to patients with OUD</a:t>
            </a:r>
            <a:r>
              <a:rPr lang="en-US" sz="2400" b="1" dirty="0">
                <a:latin typeface="Arial" panose="020B0604020202020204" pitchFamily="34" charset="0"/>
                <a:cs typeface="Arial" panose="020B0604020202020204" pitchFamily="34" charset="0"/>
              </a:rPr>
              <a:t>, and overcome the learned helplessness around substance use which is so pervasive in our present day medical system. </a:t>
            </a:r>
          </a:p>
          <a:p>
            <a:pPr marL="0" marR="0">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B676C5-A94D-D14F-A792-C76AEBE942CF}" type="slidenum">
              <a:rPr lang="en-US" smtClean="0"/>
              <a:t>8</a:t>
            </a:fld>
            <a:endParaRPr lang="en-US"/>
          </a:p>
        </p:txBody>
      </p:sp>
    </p:spTree>
    <p:extLst>
      <p:ext uri="{BB962C8B-B14F-4D97-AF65-F5344CB8AC3E}">
        <p14:creationId xmlns:p14="http://schemas.microsoft.com/office/powerpoint/2010/main" val="3175402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 the first year, which began in June 2020, the training programs were reeling from COVID, and so adopted our 12 hour curriculum to be entirely virtual. This first year covered</a:t>
            </a:r>
            <a:r>
              <a:rPr lang="en-US" sz="1800" dirty="0">
                <a:latin typeface="Arial" panose="020B0604020202020204" pitchFamily="34" charset="0"/>
                <a:cs typeface="Arial" panose="020B0604020202020204" pitchFamily="34" charset="0"/>
              </a:rPr>
              <a:t> OUD pathophysiology and diagnosis, buprenorphine waiver training, harm reduction, pain management, transitions of care, and case-based learning.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BB676C5-A94D-D14F-A792-C76AEBE942CF}" type="slidenum">
              <a:rPr lang="en-US" smtClean="0"/>
              <a:t>9</a:t>
            </a:fld>
            <a:endParaRPr lang="en-US"/>
          </a:p>
        </p:txBody>
      </p:sp>
    </p:spTree>
    <p:extLst>
      <p:ext uri="{BB962C8B-B14F-4D97-AF65-F5344CB8AC3E}">
        <p14:creationId xmlns:p14="http://schemas.microsoft.com/office/powerpoint/2010/main" val="3426485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However as the programs adjusted to new requirements and educational modifications in the COVID era, in 2021 academic year we reduced the intervention to 8 hours of training. </a:t>
            </a:r>
          </a:p>
        </p:txBody>
      </p:sp>
      <p:sp>
        <p:nvSpPr>
          <p:cNvPr id="4" name="Slide Number Placeholder 3"/>
          <p:cNvSpPr>
            <a:spLocks noGrp="1"/>
          </p:cNvSpPr>
          <p:nvPr>
            <p:ph type="sldNum" sz="quarter" idx="5"/>
          </p:nvPr>
        </p:nvSpPr>
        <p:spPr/>
        <p:txBody>
          <a:bodyPr/>
          <a:lstStyle/>
          <a:p>
            <a:fld id="{0BB676C5-A94D-D14F-A792-C76AEBE942CF}" type="slidenum">
              <a:rPr lang="en-US" smtClean="0"/>
              <a:t>10</a:t>
            </a:fld>
            <a:endParaRPr lang="en-US"/>
          </a:p>
        </p:txBody>
      </p:sp>
    </p:spTree>
    <p:extLst>
      <p:ext uri="{BB962C8B-B14F-4D97-AF65-F5344CB8AC3E}">
        <p14:creationId xmlns:p14="http://schemas.microsoft.com/office/powerpoint/2010/main" val="3887664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To evaluate the impact of our interventions, in both 2020 and 2021 we administered a survey prior to the resident’s first didactic interaction, and repeated the survey after their final didactic interaction. These surveys were built into the schedule, and took approximately 15 minutes to complete. </a:t>
            </a:r>
          </a:p>
        </p:txBody>
      </p:sp>
      <p:sp>
        <p:nvSpPr>
          <p:cNvPr id="4" name="Slide Number Placeholder 3"/>
          <p:cNvSpPr>
            <a:spLocks noGrp="1"/>
          </p:cNvSpPr>
          <p:nvPr>
            <p:ph type="sldNum" sz="quarter" idx="5"/>
          </p:nvPr>
        </p:nvSpPr>
        <p:spPr/>
        <p:txBody>
          <a:bodyPr/>
          <a:lstStyle/>
          <a:p>
            <a:fld id="{0BB676C5-A94D-D14F-A792-C76AEBE942CF}" type="slidenum">
              <a:rPr lang="en-US" smtClean="0"/>
              <a:t>11</a:t>
            </a:fld>
            <a:endParaRPr lang="en-US"/>
          </a:p>
        </p:txBody>
      </p:sp>
    </p:spTree>
    <p:extLst>
      <p:ext uri="{BB962C8B-B14F-4D97-AF65-F5344CB8AC3E}">
        <p14:creationId xmlns:p14="http://schemas.microsoft.com/office/powerpoint/2010/main" val="3075382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of 96 residents surveyed</a:t>
            </a:r>
          </a:p>
        </p:txBody>
      </p:sp>
      <p:sp>
        <p:nvSpPr>
          <p:cNvPr id="4" name="Slide Number Placeholder 3"/>
          <p:cNvSpPr>
            <a:spLocks noGrp="1"/>
          </p:cNvSpPr>
          <p:nvPr>
            <p:ph type="sldNum" sz="quarter" idx="5"/>
          </p:nvPr>
        </p:nvSpPr>
        <p:spPr/>
        <p:txBody>
          <a:bodyPr/>
          <a:lstStyle/>
          <a:p>
            <a:fld id="{8148BE55-B92A-AA4D-9C09-0642EEC6FB44}" type="slidenum">
              <a:rPr lang="en-US" smtClean="0"/>
              <a:t>13</a:t>
            </a:fld>
            <a:endParaRPr lang="en-US"/>
          </a:p>
        </p:txBody>
      </p:sp>
    </p:spTree>
    <p:extLst>
      <p:ext uri="{BB962C8B-B14F-4D97-AF65-F5344CB8AC3E}">
        <p14:creationId xmlns:p14="http://schemas.microsoft.com/office/powerpoint/2010/main" val="1476277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03BB-706D-5E4D-B672-ECD2B9F4D2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A022FB-11FA-F94E-AD98-9228431181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BFB57B-C7D2-3343-9A60-F8C9BB46A642}"/>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5" name="Footer Placeholder 4">
            <a:extLst>
              <a:ext uri="{FF2B5EF4-FFF2-40B4-BE49-F238E27FC236}">
                <a16:creationId xmlns:a16="http://schemas.microsoft.com/office/drawing/2014/main" id="{CAD9E0B7-A5F7-B14E-92B9-AD1DE530D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6B804-DD88-C24F-9E82-6ABC013AAA5B}"/>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2751829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70DF8-2480-0843-BB52-4EEE37E02E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C52991-C969-714C-B1AB-C62332C2EF7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A47E8A-6812-9047-8388-957908B59EE6}"/>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5" name="Footer Placeholder 4">
            <a:extLst>
              <a:ext uri="{FF2B5EF4-FFF2-40B4-BE49-F238E27FC236}">
                <a16:creationId xmlns:a16="http://schemas.microsoft.com/office/drawing/2014/main" id="{5EB19448-48B3-8E45-99B8-D64BE06255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387C90-A126-CF4B-85E7-023BA6C4983F}"/>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99508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51C610-D0E5-A747-B170-7E390AEB7B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A4F54C-D431-AC47-8081-E007F6B83A3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F9C4F-B710-9B4B-A181-9A9F8F60BE5D}"/>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5" name="Footer Placeholder 4">
            <a:extLst>
              <a:ext uri="{FF2B5EF4-FFF2-40B4-BE49-F238E27FC236}">
                <a16:creationId xmlns:a16="http://schemas.microsoft.com/office/drawing/2014/main" id="{40D7117D-2559-5541-9AA6-984AD16935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CEFEE7-CC8E-ED40-B78E-268F744A34DA}"/>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277238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 Placeholder 7"/>
          <p:cNvSpPr>
            <a:spLocks noGrp="1"/>
          </p:cNvSpPr>
          <p:nvPr>
            <p:ph type="body" sz="quarter" idx="10"/>
          </p:nvPr>
        </p:nvSpPr>
        <p:spPr>
          <a:xfrm>
            <a:off x="82249" y="6512547"/>
            <a:ext cx="6301783" cy="288925"/>
          </a:xfrm>
        </p:spPr>
        <p:txBody>
          <a:bodyPr anchor="b">
            <a:noAutofit/>
          </a:bodyPr>
          <a:lstStyle>
            <a:lvl1pPr marL="0" indent="0">
              <a:spcBef>
                <a:spcPts val="0"/>
              </a:spcBef>
              <a:buNone/>
              <a:defRPr sz="1000"/>
            </a:lvl1pPr>
          </a:lstStyle>
          <a:p>
            <a:pPr lvl="0"/>
            <a:endParaRPr lang="en-GB" dirty="0"/>
          </a:p>
        </p:txBody>
      </p:sp>
      <p:sp>
        <p:nvSpPr>
          <p:cNvPr id="8" name="Text Placeholder 7"/>
          <p:cNvSpPr>
            <a:spLocks noGrp="1"/>
          </p:cNvSpPr>
          <p:nvPr>
            <p:ph type="body" sz="quarter" idx="11"/>
          </p:nvPr>
        </p:nvSpPr>
        <p:spPr>
          <a:xfrm>
            <a:off x="6672063" y="6512547"/>
            <a:ext cx="5432095" cy="288925"/>
          </a:xfrm>
        </p:spPr>
        <p:txBody>
          <a:bodyPr anchor="b">
            <a:noAutofit/>
          </a:bodyPr>
          <a:lstStyle>
            <a:lvl1pPr marL="0" indent="0" algn="r">
              <a:spcBef>
                <a:spcPts val="0"/>
              </a:spcBef>
              <a:buNone/>
              <a:defRPr sz="1000"/>
            </a:lvl1pPr>
          </a:lstStyle>
          <a:p>
            <a:pPr lvl="0"/>
            <a:endParaRPr lang="en-GB" dirty="0"/>
          </a:p>
        </p:txBody>
      </p:sp>
    </p:spTree>
    <p:extLst>
      <p:ext uri="{BB962C8B-B14F-4D97-AF65-F5344CB8AC3E}">
        <p14:creationId xmlns:p14="http://schemas.microsoft.com/office/powerpoint/2010/main" val="1282800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12A9-358A-A34F-B26D-3F3A937ABB29}"/>
              </a:ext>
            </a:extLst>
          </p:cNvPr>
          <p:cNvSpPr>
            <a:spLocks noGrp="1"/>
          </p:cNvSpPr>
          <p:nvPr>
            <p:ph type="title"/>
          </p:nvPr>
        </p:nvSpPr>
        <p:spPr>
          <a:xfrm>
            <a:off x="838200" y="66906"/>
            <a:ext cx="10515600" cy="1325563"/>
          </a:xfrm>
        </p:spPr>
        <p:txBody>
          <a:bodyPr>
            <a:normAutofit/>
          </a:bodyPr>
          <a:lstStyle>
            <a:lvl1pPr algn="ctr">
              <a:defRPr sz="4000" b="1" i="0">
                <a:latin typeface="Arial Black" panose="020B0604020202020204" pitchFamily="34" charset="0"/>
                <a:cs typeface="Arial Black"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7ADB023-333B-5C44-A12F-51F240AF0088}"/>
              </a:ext>
            </a:extLst>
          </p:cNvPr>
          <p:cNvSpPr>
            <a:spLocks noGrp="1"/>
          </p:cNvSpPr>
          <p:nvPr>
            <p:ph idx="1"/>
          </p:nvPr>
        </p:nvSpPr>
        <p:spPr>
          <a:xfrm>
            <a:off x="838200" y="1628078"/>
            <a:ext cx="10515600" cy="454888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FB877C5-1180-9B41-91AA-F62CFB409BED}"/>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5" name="Footer Placeholder 4">
            <a:extLst>
              <a:ext uri="{FF2B5EF4-FFF2-40B4-BE49-F238E27FC236}">
                <a16:creationId xmlns:a16="http://schemas.microsoft.com/office/drawing/2014/main" id="{BA0C7D7C-D889-4449-941F-07BE525321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105270-453E-F140-BE13-8163265FE618}"/>
              </a:ext>
            </a:extLst>
          </p:cNvPr>
          <p:cNvSpPr>
            <a:spLocks noGrp="1"/>
          </p:cNvSpPr>
          <p:nvPr>
            <p:ph type="sldNum" sz="quarter" idx="12"/>
          </p:nvPr>
        </p:nvSpPr>
        <p:spPr/>
        <p:txBody>
          <a:bodyPr/>
          <a:lstStyle/>
          <a:p>
            <a:fld id="{8FF98F29-5EB2-8B4B-8628-6182FF7BB0D4}" type="slidenum">
              <a:rPr lang="en-US" smtClean="0"/>
              <a:t>‹#›</a:t>
            </a:fld>
            <a:endParaRPr lang="en-US"/>
          </a:p>
        </p:txBody>
      </p:sp>
      <p:cxnSp>
        <p:nvCxnSpPr>
          <p:cNvPr id="8" name="Straight Connector 7">
            <a:extLst>
              <a:ext uri="{FF2B5EF4-FFF2-40B4-BE49-F238E27FC236}">
                <a16:creationId xmlns:a16="http://schemas.microsoft.com/office/drawing/2014/main" id="{76F3EC49-A95D-424F-B732-207DF4C90D06}"/>
              </a:ext>
            </a:extLst>
          </p:cNvPr>
          <p:cNvCxnSpPr/>
          <p:nvPr userDrawn="1"/>
        </p:nvCxnSpPr>
        <p:spPr>
          <a:xfrm>
            <a:off x="0" y="1159729"/>
            <a:ext cx="1219200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49913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B0440-DDCC-BA46-BE62-1634D0A8EA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9D1C3F6-48ED-F248-A093-5A5FE86FA2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0234BF-7A67-8D49-993D-2D2798F5BCE6}"/>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5" name="Footer Placeholder 4">
            <a:extLst>
              <a:ext uri="{FF2B5EF4-FFF2-40B4-BE49-F238E27FC236}">
                <a16:creationId xmlns:a16="http://schemas.microsoft.com/office/drawing/2014/main" id="{EB79CA6D-0DB5-E14B-8DBD-13638754E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3B1902-AD76-C043-8A57-1E15B4A55C56}"/>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2458406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7B40-EEE1-BD41-898D-49BDC9A896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02FF7E-B336-4F42-95C0-DCD65C475BD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E59ECD-3DA5-1144-AFEA-DC6A759785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9958DC-E250-A542-83A3-2675BA5FCCE2}"/>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6" name="Footer Placeholder 5">
            <a:extLst>
              <a:ext uri="{FF2B5EF4-FFF2-40B4-BE49-F238E27FC236}">
                <a16:creationId xmlns:a16="http://schemas.microsoft.com/office/drawing/2014/main" id="{2EF70F18-39A9-5348-8709-B90342A830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BCD038-FCEA-854E-BB6C-2AAA3A99275F}"/>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1474005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E29FB-B3E2-474C-A9D8-C15769D6A0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61CE35-8F7E-7143-BCE1-4AB54A605A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AA8971-AA75-C54F-9EDD-DB5F7CE351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90F667-D24C-9F4F-A2E6-29010AC60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2F2D294-D09A-C544-A3AC-36BE769050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09CEB-45A4-6747-A92A-42DE5EDDEF59}"/>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8" name="Footer Placeholder 7">
            <a:extLst>
              <a:ext uri="{FF2B5EF4-FFF2-40B4-BE49-F238E27FC236}">
                <a16:creationId xmlns:a16="http://schemas.microsoft.com/office/drawing/2014/main" id="{306604DF-8E89-8F4B-BF73-82C01749A6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04CC745-0620-4B4D-B630-EF81A6407632}"/>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144588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05FDE-D623-6F40-A0AF-AC66C50901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1CCE86-6BDD-BA43-9AE6-309300E2B321}"/>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4" name="Footer Placeholder 3">
            <a:extLst>
              <a:ext uri="{FF2B5EF4-FFF2-40B4-BE49-F238E27FC236}">
                <a16:creationId xmlns:a16="http://schemas.microsoft.com/office/drawing/2014/main" id="{3632538D-9B85-2742-8EF7-2AC98BA419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065E-FBE3-DB47-BA7B-89AC41E3F447}"/>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262993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B913D-DBA4-914E-938C-4ABEB54B7A69}"/>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3" name="Footer Placeholder 2">
            <a:extLst>
              <a:ext uri="{FF2B5EF4-FFF2-40B4-BE49-F238E27FC236}">
                <a16:creationId xmlns:a16="http://schemas.microsoft.com/office/drawing/2014/main" id="{2A41858F-470B-A942-830F-DA13090E1C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885D4D-472B-214F-94D8-9B27A97057B6}"/>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423746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F26B5-11CD-D845-8225-1E4334D4C3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1BF22E-01C1-0E49-9FE6-EE5F76783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15BC51-F6B2-EA43-9DF7-0696E3BD7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830AFCD-C7A9-8C49-ADC6-C13B47B28E77}"/>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6" name="Footer Placeholder 5">
            <a:extLst>
              <a:ext uri="{FF2B5EF4-FFF2-40B4-BE49-F238E27FC236}">
                <a16:creationId xmlns:a16="http://schemas.microsoft.com/office/drawing/2014/main" id="{3007C87B-8D7C-A54F-A56A-8BAC0A55F2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22EFA0-F5CC-0B4B-A4E8-CA262B139978}"/>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136094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DFCB6-673C-AE47-A4C4-661D63A92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A128BD-FA8C-B447-ADB5-E8A9E570A3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753D5E-8673-A142-95D3-3CAA1E9B7F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096D60-C237-A942-B54A-C7FC5A712BC1}"/>
              </a:ext>
            </a:extLst>
          </p:cNvPr>
          <p:cNvSpPr>
            <a:spLocks noGrp="1"/>
          </p:cNvSpPr>
          <p:nvPr>
            <p:ph type="dt" sz="half" idx="10"/>
          </p:nvPr>
        </p:nvSpPr>
        <p:spPr/>
        <p:txBody>
          <a:bodyPr/>
          <a:lstStyle/>
          <a:p>
            <a:fld id="{0DF0D696-5570-1E4F-8B5E-2059EEEF9F24}" type="datetimeFigureOut">
              <a:rPr lang="en-US" smtClean="0"/>
              <a:t>11/12/2022</a:t>
            </a:fld>
            <a:endParaRPr lang="en-US"/>
          </a:p>
        </p:txBody>
      </p:sp>
      <p:sp>
        <p:nvSpPr>
          <p:cNvPr id="6" name="Footer Placeholder 5">
            <a:extLst>
              <a:ext uri="{FF2B5EF4-FFF2-40B4-BE49-F238E27FC236}">
                <a16:creationId xmlns:a16="http://schemas.microsoft.com/office/drawing/2014/main" id="{BDB3CCEE-8588-1248-B8AC-C1DD000D3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5FFA16-22C8-4944-B36F-6A0FEE879F47}"/>
              </a:ext>
            </a:extLst>
          </p:cNvPr>
          <p:cNvSpPr>
            <a:spLocks noGrp="1"/>
          </p:cNvSpPr>
          <p:nvPr>
            <p:ph type="sldNum" sz="quarter" idx="12"/>
          </p:nvPr>
        </p:nvSpPr>
        <p:spPr/>
        <p:txBody>
          <a:bodyPr/>
          <a:lstStyle/>
          <a:p>
            <a:fld id="{8FF98F29-5EB2-8B4B-8628-6182FF7BB0D4}" type="slidenum">
              <a:rPr lang="en-US" smtClean="0"/>
              <a:t>‹#›</a:t>
            </a:fld>
            <a:endParaRPr lang="en-US"/>
          </a:p>
        </p:txBody>
      </p:sp>
    </p:spTree>
    <p:extLst>
      <p:ext uri="{BB962C8B-B14F-4D97-AF65-F5344CB8AC3E}">
        <p14:creationId xmlns:p14="http://schemas.microsoft.com/office/powerpoint/2010/main" val="225331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3F46FE-3858-F749-831F-F1FA80FE52CB}"/>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5A124D-F7DE-B24E-AC88-0FB0DDAABD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98D87E-D6ED-2448-9842-25C044071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0D696-5570-1E4F-8B5E-2059EEEF9F24}" type="datetimeFigureOut">
              <a:rPr lang="en-US" smtClean="0"/>
              <a:t>11/12/2022</a:t>
            </a:fld>
            <a:endParaRPr lang="en-US"/>
          </a:p>
        </p:txBody>
      </p:sp>
      <p:sp>
        <p:nvSpPr>
          <p:cNvPr id="5" name="Footer Placeholder 4">
            <a:extLst>
              <a:ext uri="{FF2B5EF4-FFF2-40B4-BE49-F238E27FC236}">
                <a16:creationId xmlns:a16="http://schemas.microsoft.com/office/drawing/2014/main" id="{7DD7C99A-C336-B544-8BA6-E8E650570C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27B47DC-ACD8-1249-BA3B-FD999B637A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98F29-5EB2-8B4B-8628-6182FF7BB0D4}" type="slidenum">
              <a:rPr lang="en-US" smtClean="0"/>
              <a:t>‹#›</a:t>
            </a:fld>
            <a:endParaRPr lang="en-US"/>
          </a:p>
        </p:txBody>
      </p:sp>
      <p:cxnSp>
        <p:nvCxnSpPr>
          <p:cNvPr id="7" name="Straight Connector 6">
            <a:extLst>
              <a:ext uri="{FF2B5EF4-FFF2-40B4-BE49-F238E27FC236}">
                <a16:creationId xmlns:a16="http://schemas.microsoft.com/office/drawing/2014/main" id="{B8CFF9C3-DFFC-B044-9960-30EF7F7626D9}"/>
              </a:ext>
            </a:extLst>
          </p:cNvPr>
          <p:cNvCxnSpPr/>
          <p:nvPr userDrawn="1"/>
        </p:nvCxnSpPr>
        <p:spPr>
          <a:xfrm>
            <a:off x="0" y="1159729"/>
            <a:ext cx="12192000" cy="0"/>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91215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lnSpc>
          <a:spcPct val="90000"/>
        </a:lnSpc>
        <a:spcBef>
          <a:spcPct val="0"/>
        </a:spcBef>
        <a:buNone/>
        <a:defRPr sz="4000" b="1" i="0" kern="1200">
          <a:solidFill>
            <a:srgbClr val="011893"/>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0"/>
          <p:cNvSpPr>
            <a:spLocks noChangeArrowheads="1"/>
          </p:cNvSpPr>
          <p:nvPr/>
        </p:nvSpPr>
        <p:spPr bwMode="auto">
          <a:xfrm>
            <a:off x="395723" y="1806983"/>
            <a:ext cx="11400550" cy="4513631"/>
          </a:xfrm>
          <a:prstGeom prst="rect">
            <a:avLst/>
          </a:prstGeom>
          <a:noFill/>
          <a:ln w="9525">
            <a:noFill/>
            <a:miter lim="800000"/>
            <a:headEnd/>
            <a:tailEnd/>
          </a:ln>
          <a:effectLst/>
        </p:spPr>
        <p:txBody>
          <a:bodyPr/>
          <a:lstStyle/>
          <a:p>
            <a:pPr algn="ctr"/>
            <a:endParaRPr lang="en-US" sz="3200" b="1" dirty="0">
              <a:solidFill>
                <a:srgbClr val="000090"/>
              </a:solidFill>
              <a:latin typeface="Arial Black" panose="020B0604020202020204" pitchFamily="34" charset="0"/>
              <a:cs typeface="Arial Black" panose="020B0604020202020204" pitchFamily="34" charset="0"/>
            </a:endParaRPr>
          </a:p>
          <a:p>
            <a:pPr marL="0" marR="0" algn="ctr">
              <a:spcBef>
                <a:spcPts val="0"/>
              </a:spcBef>
              <a:spcAft>
                <a:spcPts val="0"/>
              </a:spcAft>
            </a:pPr>
            <a:r>
              <a:rPr lang="en-US" sz="2800" b="1" u="none" strike="noStrike" dirty="0">
                <a:solidFill>
                  <a:srgbClr val="C00000"/>
                </a:solidFill>
                <a:effectLst/>
                <a:latin typeface="Arial Black" panose="020B0604020202020204" pitchFamily="34" charset="0"/>
                <a:cs typeface="Arial Black" panose="020B0604020202020204" pitchFamily="34" charset="0"/>
              </a:rPr>
              <a:t>Accelerating Interdisciplinary Education in Opioid Use Disorder and Harm Reduction: </a:t>
            </a:r>
          </a:p>
          <a:p>
            <a:pPr marL="0" marR="0" algn="ctr">
              <a:spcBef>
                <a:spcPts val="0"/>
              </a:spcBef>
              <a:spcAft>
                <a:spcPts val="0"/>
              </a:spcAft>
            </a:pPr>
            <a:r>
              <a:rPr lang="en-US" sz="2800" b="1" u="none" strike="noStrike" dirty="0">
                <a:solidFill>
                  <a:srgbClr val="C00000"/>
                </a:solidFill>
                <a:effectLst/>
                <a:latin typeface="Arial Black" panose="020B0604020202020204" pitchFamily="34" charset="0"/>
                <a:cs typeface="Arial Black" panose="020B0604020202020204" pitchFamily="34" charset="0"/>
              </a:rPr>
              <a:t>Two Year Results of the AIROH Program</a:t>
            </a:r>
            <a:endParaRPr lang="en-US" sz="2800" b="1" dirty="0">
              <a:solidFill>
                <a:srgbClr val="C00000"/>
              </a:solidFill>
              <a:latin typeface="Arial Black" panose="020B0604020202020204" pitchFamily="34" charset="0"/>
              <a:cs typeface="Arial Black" panose="020B0604020202020204" pitchFamily="34" charset="0"/>
            </a:endParaRPr>
          </a:p>
          <a:p>
            <a:pPr algn="ctr" defTabSz="457200">
              <a:defRPr/>
            </a:pPr>
            <a:endParaRPr lang="en-US" sz="2800" b="1" dirty="0">
              <a:solidFill>
                <a:srgbClr val="011893"/>
              </a:solidFill>
              <a:latin typeface="Arial Black" panose="020B0604020202020204" pitchFamily="34" charset="0"/>
              <a:cs typeface="Arial Black" panose="020B0604020202020204" pitchFamily="34" charset="0"/>
            </a:endParaRPr>
          </a:p>
          <a:p>
            <a:pPr algn="ctr" defTabSz="457200">
              <a:defRPr/>
            </a:pPr>
            <a:endParaRPr lang="en-US" sz="2000" b="1" dirty="0">
              <a:latin typeface="Arial Black" panose="020B0604020202020204" pitchFamily="34" charset="0"/>
              <a:cs typeface="Arial Black" panose="020B0604020202020204" pitchFamily="34" charset="0"/>
            </a:endParaRPr>
          </a:p>
          <a:p>
            <a:pPr algn="ctr" defTabSz="457200">
              <a:defRPr/>
            </a:pPr>
            <a:r>
              <a:rPr lang="en-US" sz="2400" b="1" dirty="0">
                <a:latin typeface="Arial" panose="020B0604020202020204" pitchFamily="34" charset="0"/>
                <a:cs typeface="Arial" panose="020B0604020202020204" pitchFamily="34" charset="0"/>
              </a:rPr>
              <a:t> Aaron Greenblatt, MD and Sarah Kattakuzhy, MD, MPH</a:t>
            </a:r>
          </a:p>
          <a:p>
            <a:pPr algn="ctr" defTabSz="457200">
              <a:defRPr/>
            </a:pPr>
            <a:endParaRPr lang="en-US" sz="2400" b="1" dirty="0">
              <a:latin typeface="Arial" panose="020B0604020202020204" pitchFamily="34" charset="0"/>
              <a:cs typeface="Arial" panose="020B0604020202020204" pitchFamily="34" charset="0"/>
            </a:endParaRPr>
          </a:p>
          <a:p>
            <a:pPr algn="ctr" defTabSz="457200">
              <a:defRPr/>
            </a:pPr>
            <a:r>
              <a:rPr lang="en-US" sz="2000" dirty="0">
                <a:solidFill>
                  <a:srgbClr val="231F20"/>
                </a:solidFill>
                <a:effectLst/>
                <a:latin typeface="Arial" panose="020B0604020202020204" pitchFamily="34" charset="0"/>
                <a:cs typeface="Arial" panose="020B0604020202020204" pitchFamily="34" charset="0"/>
              </a:rPr>
              <a:t>Britt Gayle, MD, MPH; Meghan </a:t>
            </a:r>
            <a:r>
              <a:rPr lang="en-US" sz="2000" dirty="0" err="1">
                <a:solidFill>
                  <a:srgbClr val="231F20"/>
                </a:solidFill>
                <a:effectLst/>
                <a:latin typeface="Arial" panose="020B0604020202020204" pitchFamily="34" charset="0"/>
                <a:cs typeface="Arial" panose="020B0604020202020204" pitchFamily="34" charset="0"/>
              </a:rPr>
              <a:t>Derenoncourt</a:t>
            </a:r>
            <a:r>
              <a:rPr lang="en-US" sz="2000" dirty="0">
                <a:solidFill>
                  <a:srgbClr val="231F20"/>
                </a:solidFill>
                <a:effectLst/>
                <a:latin typeface="Arial" panose="020B0604020202020204" pitchFamily="34" charset="0"/>
                <a:cs typeface="Arial" panose="020B0604020202020204" pitchFamily="34" charset="0"/>
              </a:rPr>
              <a:t>, BA; Danielle </a:t>
            </a:r>
            <a:r>
              <a:rPr lang="en-US" sz="2000" dirty="0" err="1">
                <a:solidFill>
                  <a:srgbClr val="231F20"/>
                </a:solidFill>
                <a:effectLst/>
                <a:latin typeface="Arial" panose="020B0604020202020204" pitchFamily="34" charset="0"/>
                <a:cs typeface="Arial" panose="020B0604020202020204" pitchFamily="34" charset="0"/>
              </a:rPr>
              <a:t>Baek</a:t>
            </a:r>
            <a:r>
              <a:rPr lang="en-US" sz="2000" dirty="0">
                <a:solidFill>
                  <a:srgbClr val="231F20"/>
                </a:solidFill>
                <a:effectLst/>
                <a:latin typeface="Arial" panose="020B0604020202020204" pitchFamily="34" charset="0"/>
                <a:cs typeface="Arial" panose="020B0604020202020204" pitchFamily="34" charset="0"/>
              </a:rPr>
              <a:t>, MD; </a:t>
            </a:r>
          </a:p>
          <a:p>
            <a:pPr marL="0" marR="0" algn="ctr">
              <a:spcBef>
                <a:spcPts val="0"/>
              </a:spcBef>
              <a:spcAft>
                <a:spcPts val="0"/>
              </a:spcAft>
            </a:pPr>
            <a:r>
              <a:rPr lang="en-US" sz="2000" dirty="0">
                <a:solidFill>
                  <a:srgbClr val="231F20"/>
                </a:solidFill>
                <a:effectLst/>
                <a:latin typeface="Arial" panose="020B0604020202020204" pitchFamily="34" charset="0"/>
                <a:cs typeface="Arial" panose="020B0604020202020204" pitchFamily="34" charset="0"/>
              </a:rPr>
              <a:t>Aditi </a:t>
            </a:r>
            <a:r>
              <a:rPr lang="en-US" sz="2000" dirty="0" err="1">
                <a:solidFill>
                  <a:srgbClr val="231F20"/>
                </a:solidFill>
                <a:effectLst/>
                <a:latin typeface="Arial" panose="020B0604020202020204" pitchFamily="34" charset="0"/>
                <a:cs typeface="Arial" panose="020B0604020202020204" pitchFamily="34" charset="0"/>
              </a:rPr>
              <a:t>Ringwala</a:t>
            </a:r>
            <a:r>
              <a:rPr lang="en-US" sz="2000" dirty="0">
                <a:solidFill>
                  <a:srgbClr val="231F20"/>
                </a:solidFill>
                <a:effectLst/>
                <a:latin typeface="Arial" panose="020B0604020202020204" pitchFamily="34" charset="0"/>
                <a:cs typeface="Arial" panose="020B0604020202020204" pitchFamily="34" charset="0"/>
              </a:rPr>
              <a:t>, MD; Elana Rosenthal, MD</a:t>
            </a:r>
            <a:endParaRPr lang="en-US" sz="3600" dirty="0">
              <a:effectLst>
                <a:outerShdw blurRad="38100" dist="38100" dir="2700000" algn="tl">
                  <a:srgbClr val="DDDDDD"/>
                </a:outerShdw>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A954A01-F0AD-1745-A048-E3AC1EC1DB57}"/>
              </a:ext>
            </a:extLst>
          </p:cNvPr>
          <p:cNvPicPr>
            <a:picLocks noChangeAspect="1"/>
          </p:cNvPicPr>
          <p:nvPr/>
        </p:nvPicPr>
        <p:blipFill>
          <a:blip r:embed="rId3"/>
          <a:stretch>
            <a:fillRect/>
          </a:stretch>
        </p:blipFill>
        <p:spPr>
          <a:xfrm>
            <a:off x="158236" y="5800569"/>
            <a:ext cx="3579556" cy="958957"/>
          </a:xfrm>
          <a:prstGeom prst="rect">
            <a:avLst/>
          </a:prstGeom>
        </p:spPr>
      </p:pic>
      <p:pic>
        <p:nvPicPr>
          <p:cNvPr id="2" name="Picture 1">
            <a:extLst>
              <a:ext uri="{FF2B5EF4-FFF2-40B4-BE49-F238E27FC236}">
                <a16:creationId xmlns:a16="http://schemas.microsoft.com/office/drawing/2014/main" id="{2AF6AA0C-068A-4042-B675-1F727C722A82}"/>
              </a:ext>
            </a:extLst>
          </p:cNvPr>
          <p:cNvPicPr>
            <a:picLocks noChangeAspect="1"/>
          </p:cNvPicPr>
          <p:nvPr/>
        </p:nvPicPr>
        <p:blipFill rotWithShape="1">
          <a:blip r:embed="rId4"/>
          <a:srcRect l="22367" t="7147" r="22721" b="12386"/>
          <a:stretch/>
        </p:blipFill>
        <p:spPr>
          <a:xfrm>
            <a:off x="10763263" y="5370111"/>
            <a:ext cx="1428737" cy="1389415"/>
          </a:xfrm>
          <a:prstGeom prst="rect">
            <a:avLst/>
          </a:prstGeom>
        </p:spPr>
      </p:pic>
      <p:sp>
        <p:nvSpPr>
          <p:cNvPr id="4" name="Rounded Rectangle 3">
            <a:extLst>
              <a:ext uri="{FF2B5EF4-FFF2-40B4-BE49-F238E27FC236}">
                <a16:creationId xmlns:a16="http://schemas.microsoft.com/office/drawing/2014/main" id="{043AD122-84B7-3261-F121-1D4CD3D1B805}"/>
              </a:ext>
            </a:extLst>
          </p:cNvPr>
          <p:cNvSpPr/>
          <p:nvPr/>
        </p:nvSpPr>
        <p:spPr>
          <a:xfrm>
            <a:off x="249934" y="2029840"/>
            <a:ext cx="11546339" cy="177393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Text&#10;&#10;Description automatically generated with medium confidence">
            <a:extLst>
              <a:ext uri="{FF2B5EF4-FFF2-40B4-BE49-F238E27FC236}">
                <a16:creationId xmlns:a16="http://schemas.microsoft.com/office/drawing/2014/main" id="{6886C9CC-53F7-C5EE-30A7-65E19EBB95E4}"/>
              </a:ext>
            </a:extLst>
          </p:cNvPr>
          <p:cNvPicPr>
            <a:picLocks noChangeAspect="1"/>
          </p:cNvPicPr>
          <p:nvPr/>
        </p:nvPicPr>
        <p:blipFill>
          <a:blip r:embed="rId5"/>
          <a:stretch>
            <a:fillRect/>
          </a:stretch>
        </p:blipFill>
        <p:spPr>
          <a:xfrm>
            <a:off x="3994147" y="537386"/>
            <a:ext cx="4203700" cy="977900"/>
          </a:xfrm>
          <a:prstGeom prst="rect">
            <a:avLst/>
          </a:prstGeom>
        </p:spPr>
      </p:pic>
    </p:spTree>
    <p:extLst>
      <p:ext uri="{BB962C8B-B14F-4D97-AF65-F5344CB8AC3E}">
        <p14:creationId xmlns:p14="http://schemas.microsoft.com/office/powerpoint/2010/main" val="238786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694171-B4D0-458F-C83D-758E7B94DC20}"/>
              </a:ext>
            </a:extLst>
          </p:cNvPr>
          <p:cNvSpPr txBox="1">
            <a:spLocks/>
          </p:cNvSpPr>
          <p:nvPr/>
        </p:nvSpPr>
        <p:spPr>
          <a:xfrm>
            <a:off x="838200" y="0"/>
            <a:ext cx="10515600" cy="12811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2B389B"/>
                </a:solidFill>
                <a:latin typeface="+mj-lt"/>
                <a:ea typeface="+mj-ea"/>
                <a:cs typeface="+mj-cs"/>
              </a:defRPr>
            </a:lvl1pPr>
          </a:lstStyle>
          <a:p>
            <a:r>
              <a:rPr lang="en-US" sz="4400" b="1" dirty="0">
                <a:solidFill>
                  <a:srgbClr val="011893"/>
                </a:solidFill>
                <a:latin typeface="Arial Black" panose="020B0604020202020204" pitchFamily="34" charset="0"/>
                <a:cs typeface="Arial Black" panose="020B0604020202020204" pitchFamily="34" charset="0"/>
              </a:rPr>
              <a:t>Modified Intervention (Year 2)</a:t>
            </a:r>
          </a:p>
        </p:txBody>
      </p:sp>
      <p:pic>
        <p:nvPicPr>
          <p:cNvPr id="2" name="Picture 1" descr="Text&#10;&#10;Description automatically generated with medium confidence">
            <a:extLst>
              <a:ext uri="{FF2B5EF4-FFF2-40B4-BE49-F238E27FC236}">
                <a16:creationId xmlns:a16="http://schemas.microsoft.com/office/drawing/2014/main" id="{A17A595F-FB20-B937-07EC-7C0A7C2D689B}"/>
              </a:ext>
            </a:extLst>
          </p:cNvPr>
          <p:cNvPicPr>
            <a:picLocks noChangeAspect="1"/>
          </p:cNvPicPr>
          <p:nvPr/>
        </p:nvPicPr>
        <p:blipFill>
          <a:blip r:embed="rId3"/>
          <a:stretch>
            <a:fillRect/>
          </a:stretch>
        </p:blipFill>
        <p:spPr>
          <a:xfrm>
            <a:off x="9696784" y="6012542"/>
            <a:ext cx="2286668" cy="531944"/>
          </a:xfrm>
          <a:prstGeom prst="rect">
            <a:avLst/>
          </a:prstGeom>
        </p:spPr>
      </p:pic>
      <p:graphicFrame>
        <p:nvGraphicFramePr>
          <p:cNvPr id="14" name="Diagram 13">
            <a:extLst>
              <a:ext uri="{FF2B5EF4-FFF2-40B4-BE49-F238E27FC236}">
                <a16:creationId xmlns:a16="http://schemas.microsoft.com/office/drawing/2014/main" id="{C6F26A27-9A9E-0F31-9E83-4FF375B41F25}"/>
              </a:ext>
            </a:extLst>
          </p:cNvPr>
          <p:cNvGraphicFramePr/>
          <p:nvPr>
            <p:extLst>
              <p:ext uri="{D42A27DB-BD31-4B8C-83A1-F6EECF244321}">
                <p14:modId xmlns:p14="http://schemas.microsoft.com/office/powerpoint/2010/main" val="2723594582"/>
              </p:ext>
            </p:extLst>
          </p:nvPr>
        </p:nvGraphicFramePr>
        <p:xfrm>
          <a:off x="208548" y="1467853"/>
          <a:ext cx="11774904" cy="5390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84212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694171-B4D0-458F-C83D-758E7B94DC20}"/>
              </a:ext>
            </a:extLst>
          </p:cNvPr>
          <p:cNvSpPr txBox="1">
            <a:spLocks/>
          </p:cNvSpPr>
          <p:nvPr/>
        </p:nvSpPr>
        <p:spPr>
          <a:xfrm>
            <a:off x="838200" y="0"/>
            <a:ext cx="10515600" cy="12811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2B389B"/>
                </a:solidFill>
                <a:latin typeface="+mj-lt"/>
                <a:ea typeface="+mj-ea"/>
                <a:cs typeface="+mj-cs"/>
              </a:defRPr>
            </a:lvl1pPr>
          </a:lstStyle>
          <a:p>
            <a:r>
              <a:rPr lang="en-US" sz="4400" b="1" dirty="0">
                <a:solidFill>
                  <a:srgbClr val="011893"/>
                </a:solidFill>
                <a:latin typeface="Arial Black" panose="020B0604020202020204" pitchFamily="34" charset="0"/>
                <a:cs typeface="Arial Black" panose="020B0604020202020204" pitchFamily="34" charset="0"/>
              </a:rPr>
              <a:t>Assessment</a:t>
            </a:r>
          </a:p>
        </p:txBody>
      </p:sp>
      <p:sp>
        <p:nvSpPr>
          <p:cNvPr id="8" name="Rounded Rectangle 7">
            <a:extLst>
              <a:ext uri="{FF2B5EF4-FFF2-40B4-BE49-F238E27FC236}">
                <a16:creationId xmlns:a16="http://schemas.microsoft.com/office/drawing/2014/main" id="{533AA322-A735-32A9-BE34-8038352D2C47}"/>
              </a:ext>
            </a:extLst>
          </p:cNvPr>
          <p:cNvSpPr/>
          <p:nvPr/>
        </p:nvSpPr>
        <p:spPr>
          <a:xfrm>
            <a:off x="940468" y="1491297"/>
            <a:ext cx="10311063" cy="1267326"/>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400" b="1" dirty="0">
                <a:latin typeface="Arial" panose="020B0604020202020204" pitchFamily="34" charset="0"/>
                <a:cs typeface="Arial" panose="020B0604020202020204" pitchFamily="34" charset="0"/>
              </a:rPr>
              <a:t>All residents completed a “Knowledge of and Attitude towards OUD” (KAO) survey before and after the training</a:t>
            </a:r>
            <a:endParaRPr lang="en-US" sz="3200" b="1" dirty="0">
              <a:latin typeface="Arial" panose="020B0604020202020204" pitchFamily="34" charset="0"/>
              <a:cs typeface="Arial" panose="020B0604020202020204" pitchFamily="34" charset="0"/>
            </a:endParaRPr>
          </a:p>
        </p:txBody>
      </p:sp>
      <p:pic>
        <p:nvPicPr>
          <p:cNvPr id="2" name="Picture 1" descr="Text&#10;&#10;Description automatically generated with medium confidence">
            <a:extLst>
              <a:ext uri="{FF2B5EF4-FFF2-40B4-BE49-F238E27FC236}">
                <a16:creationId xmlns:a16="http://schemas.microsoft.com/office/drawing/2014/main" id="{A17A595F-FB20-B937-07EC-7C0A7C2D689B}"/>
              </a:ext>
            </a:extLst>
          </p:cNvPr>
          <p:cNvPicPr>
            <a:picLocks noChangeAspect="1"/>
          </p:cNvPicPr>
          <p:nvPr/>
        </p:nvPicPr>
        <p:blipFill>
          <a:blip r:embed="rId3"/>
          <a:stretch>
            <a:fillRect/>
          </a:stretch>
        </p:blipFill>
        <p:spPr>
          <a:xfrm>
            <a:off x="9696784" y="6012542"/>
            <a:ext cx="2286668" cy="531944"/>
          </a:xfrm>
          <a:prstGeom prst="rect">
            <a:avLst/>
          </a:prstGeom>
        </p:spPr>
      </p:pic>
      <p:sp>
        <p:nvSpPr>
          <p:cNvPr id="6" name="Rounded Rectangle 5">
            <a:extLst>
              <a:ext uri="{FF2B5EF4-FFF2-40B4-BE49-F238E27FC236}">
                <a16:creationId xmlns:a16="http://schemas.microsoft.com/office/drawing/2014/main" id="{2788270F-EE0A-4492-F1F6-ED317142D96B}"/>
              </a:ext>
            </a:extLst>
          </p:cNvPr>
          <p:cNvSpPr/>
          <p:nvPr/>
        </p:nvSpPr>
        <p:spPr>
          <a:xfrm>
            <a:off x="962900" y="2968807"/>
            <a:ext cx="10311063" cy="1267326"/>
          </a:xfrm>
          <a:prstGeom prst="roundRect">
            <a:avLst/>
          </a:prstGeom>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The frequencies and percentages of demographic and baseline variables were reported</a:t>
            </a:r>
          </a:p>
        </p:txBody>
      </p:sp>
      <p:sp>
        <p:nvSpPr>
          <p:cNvPr id="7" name="Rounded Rectangle 6">
            <a:extLst>
              <a:ext uri="{FF2B5EF4-FFF2-40B4-BE49-F238E27FC236}">
                <a16:creationId xmlns:a16="http://schemas.microsoft.com/office/drawing/2014/main" id="{4A6DA629-9D9F-D13A-DD05-3C3B052B0B12}"/>
              </a:ext>
            </a:extLst>
          </p:cNvPr>
          <p:cNvSpPr/>
          <p:nvPr/>
        </p:nvSpPr>
        <p:spPr>
          <a:xfrm>
            <a:off x="940468" y="4452405"/>
            <a:ext cx="10311063" cy="1267326"/>
          </a:xfrm>
          <a:prstGeom prst="roundRect">
            <a:avLst/>
          </a:prstGeom>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The change in pre and post evaluations (dichotomized) were examined using </a:t>
            </a:r>
            <a:r>
              <a:rPr lang="en-US" sz="2400" b="1" dirty="0" err="1">
                <a:latin typeface="Arial" panose="020B0604020202020204" pitchFamily="34" charset="0"/>
                <a:cs typeface="Arial" panose="020B0604020202020204" pitchFamily="34" charset="0"/>
              </a:rPr>
              <a:t>McNemar</a:t>
            </a:r>
            <a:r>
              <a:rPr lang="en-US" sz="2400" b="1" dirty="0">
                <a:latin typeface="Arial" panose="020B0604020202020204" pitchFamily="34" charset="0"/>
                <a:cs typeface="Arial" panose="020B0604020202020204" pitchFamily="34" charset="0"/>
              </a:rPr>
              <a:t> test</a:t>
            </a:r>
          </a:p>
        </p:txBody>
      </p:sp>
    </p:spTree>
    <p:extLst>
      <p:ext uri="{BB962C8B-B14F-4D97-AF65-F5344CB8AC3E}">
        <p14:creationId xmlns:p14="http://schemas.microsoft.com/office/powerpoint/2010/main" val="95104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2CE7-AF60-3504-C45E-EBDCED0023DD}"/>
              </a:ext>
            </a:extLst>
          </p:cNvPr>
          <p:cNvSpPr>
            <a:spLocks noGrp="1"/>
          </p:cNvSpPr>
          <p:nvPr>
            <p:ph type="title"/>
          </p:nvPr>
        </p:nvSpPr>
        <p:spPr/>
        <p:txBody>
          <a:bodyPr/>
          <a:lstStyle/>
          <a:p>
            <a:r>
              <a:rPr lang="en-US" dirty="0"/>
              <a:t>Results</a:t>
            </a:r>
          </a:p>
        </p:txBody>
      </p:sp>
      <p:sp>
        <p:nvSpPr>
          <p:cNvPr id="3" name="Text Placeholder 2">
            <a:extLst>
              <a:ext uri="{FF2B5EF4-FFF2-40B4-BE49-F238E27FC236}">
                <a16:creationId xmlns:a16="http://schemas.microsoft.com/office/drawing/2014/main" id="{A0EC5F7A-74EF-75B2-0372-D6A057BA6B69}"/>
              </a:ext>
            </a:extLst>
          </p:cNvPr>
          <p:cNvSpPr>
            <a:spLocks noGrp="1"/>
          </p:cNvSpPr>
          <p:nvPr>
            <p:ph type="body" idx="1"/>
          </p:nvPr>
        </p:nvSpPr>
        <p:spPr/>
        <p:txBody>
          <a:bodyPr/>
          <a:lstStyle/>
          <a:p>
            <a:endParaRPr lang="en-US"/>
          </a:p>
        </p:txBody>
      </p:sp>
      <p:pic>
        <p:nvPicPr>
          <p:cNvPr id="4" name="Picture 3" descr="Text&#10;&#10;Description automatically generated with medium confidence">
            <a:extLst>
              <a:ext uri="{FF2B5EF4-FFF2-40B4-BE49-F238E27FC236}">
                <a16:creationId xmlns:a16="http://schemas.microsoft.com/office/drawing/2014/main" id="{61A907ED-7A34-0406-3AEC-FECF97C66CE7}"/>
              </a:ext>
            </a:extLst>
          </p:cNvPr>
          <p:cNvPicPr>
            <a:picLocks noChangeAspect="1"/>
          </p:cNvPicPr>
          <p:nvPr/>
        </p:nvPicPr>
        <p:blipFill>
          <a:blip r:embed="rId2"/>
          <a:stretch>
            <a:fillRect/>
          </a:stretch>
        </p:blipFill>
        <p:spPr>
          <a:xfrm>
            <a:off x="9696784" y="6012542"/>
            <a:ext cx="2286668" cy="531944"/>
          </a:xfrm>
          <a:prstGeom prst="rect">
            <a:avLst/>
          </a:prstGeom>
        </p:spPr>
      </p:pic>
    </p:spTree>
    <p:extLst>
      <p:ext uri="{BB962C8B-B14F-4D97-AF65-F5344CB8AC3E}">
        <p14:creationId xmlns:p14="http://schemas.microsoft.com/office/powerpoint/2010/main" val="2176818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5DE7-1EC8-D395-6CDD-812625965A23}"/>
              </a:ext>
            </a:extLst>
          </p:cNvPr>
          <p:cNvSpPr>
            <a:spLocks noGrp="1"/>
          </p:cNvSpPr>
          <p:nvPr>
            <p:ph type="title"/>
          </p:nvPr>
        </p:nvSpPr>
        <p:spPr/>
        <p:txBody>
          <a:bodyPr/>
          <a:lstStyle/>
          <a:p>
            <a:r>
              <a:rPr lang="en-US" dirty="0"/>
              <a:t>Training Programs (n=96)</a:t>
            </a:r>
          </a:p>
        </p:txBody>
      </p:sp>
      <p:graphicFrame>
        <p:nvGraphicFramePr>
          <p:cNvPr id="7" name="Content Placeholder 6">
            <a:extLst>
              <a:ext uri="{FF2B5EF4-FFF2-40B4-BE49-F238E27FC236}">
                <a16:creationId xmlns:a16="http://schemas.microsoft.com/office/drawing/2014/main" id="{7E920111-DF50-50C5-09FA-804282B24842}"/>
              </a:ext>
            </a:extLst>
          </p:cNvPr>
          <p:cNvGraphicFramePr>
            <a:graphicFrameLocks noGrp="1"/>
          </p:cNvGraphicFramePr>
          <p:nvPr>
            <p:ph idx="1"/>
            <p:extLst>
              <p:ext uri="{D42A27DB-BD31-4B8C-83A1-F6EECF244321}">
                <p14:modId xmlns:p14="http://schemas.microsoft.com/office/powerpoint/2010/main" val="148522095"/>
              </p:ext>
            </p:extLst>
          </p:nvPr>
        </p:nvGraphicFramePr>
        <p:xfrm>
          <a:off x="5998464" y="1392469"/>
          <a:ext cx="6193536" cy="4480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819A8368-76DE-920D-F82F-21D8B73C0597}"/>
              </a:ext>
            </a:extLst>
          </p:cNvPr>
          <p:cNvGraphicFramePr/>
          <p:nvPr>
            <p:extLst>
              <p:ext uri="{D42A27DB-BD31-4B8C-83A1-F6EECF244321}">
                <p14:modId xmlns:p14="http://schemas.microsoft.com/office/powerpoint/2010/main" val="2796767353"/>
              </p:ext>
            </p:extLst>
          </p:nvPr>
        </p:nvGraphicFramePr>
        <p:xfrm>
          <a:off x="0" y="1392469"/>
          <a:ext cx="6766560" cy="51572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932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5DE7-1EC8-D395-6CDD-812625965A23}"/>
              </a:ext>
            </a:extLst>
          </p:cNvPr>
          <p:cNvSpPr>
            <a:spLocks noGrp="1"/>
          </p:cNvSpPr>
          <p:nvPr>
            <p:ph type="title"/>
          </p:nvPr>
        </p:nvSpPr>
        <p:spPr>
          <a:xfrm>
            <a:off x="838200" y="0"/>
            <a:ext cx="10515600" cy="1325563"/>
          </a:xfrm>
        </p:spPr>
        <p:txBody>
          <a:bodyPr/>
          <a:lstStyle/>
          <a:p>
            <a:r>
              <a:rPr lang="en-US" dirty="0"/>
              <a:t>Racial and Gender Identity (n=96) </a:t>
            </a:r>
          </a:p>
        </p:txBody>
      </p:sp>
      <p:graphicFrame>
        <p:nvGraphicFramePr>
          <p:cNvPr id="8" name="Chart 7">
            <a:extLst>
              <a:ext uri="{FF2B5EF4-FFF2-40B4-BE49-F238E27FC236}">
                <a16:creationId xmlns:a16="http://schemas.microsoft.com/office/drawing/2014/main" id="{0DF995FA-2F2C-A265-F409-99EF0B37CCAC}"/>
              </a:ext>
            </a:extLst>
          </p:cNvPr>
          <p:cNvGraphicFramePr/>
          <p:nvPr>
            <p:extLst>
              <p:ext uri="{D42A27DB-BD31-4B8C-83A1-F6EECF244321}">
                <p14:modId xmlns:p14="http://schemas.microsoft.com/office/powerpoint/2010/main" val="230859732"/>
              </p:ext>
            </p:extLst>
          </p:nvPr>
        </p:nvGraphicFramePr>
        <p:xfrm>
          <a:off x="6096000" y="1225296"/>
          <a:ext cx="5882640" cy="5565798"/>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17356CF1-F113-125E-6717-232070AEDA71}"/>
              </a:ext>
            </a:extLst>
          </p:cNvPr>
          <p:cNvGrpSpPr/>
          <p:nvPr/>
        </p:nvGrpSpPr>
        <p:grpSpPr>
          <a:xfrm>
            <a:off x="-260706" y="1502197"/>
            <a:ext cx="7455612" cy="5355803"/>
            <a:chOff x="2806800" y="1535479"/>
            <a:chExt cx="7343316" cy="5193690"/>
          </a:xfrm>
        </p:grpSpPr>
        <p:graphicFrame>
          <p:nvGraphicFramePr>
            <p:cNvPr id="14" name="Chart 13">
              <a:extLst>
                <a:ext uri="{FF2B5EF4-FFF2-40B4-BE49-F238E27FC236}">
                  <a16:creationId xmlns:a16="http://schemas.microsoft.com/office/drawing/2014/main" id="{EC4F0A8C-D7CE-9D88-1937-EE6A8C71DBDD}"/>
                </a:ext>
              </a:extLst>
            </p:cNvPr>
            <p:cNvGraphicFramePr/>
            <p:nvPr>
              <p:extLst>
                <p:ext uri="{D42A27DB-BD31-4B8C-83A1-F6EECF244321}">
                  <p14:modId xmlns:p14="http://schemas.microsoft.com/office/powerpoint/2010/main" val="250638293"/>
                </p:ext>
              </p:extLst>
            </p:nvPr>
          </p:nvGraphicFramePr>
          <p:xfrm>
            <a:off x="2806800" y="1535479"/>
            <a:ext cx="7343316" cy="5193690"/>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0E5F2D89-7589-087A-8AFB-DFEF938A8C02}"/>
                </a:ext>
              </a:extLst>
            </p:cNvPr>
            <p:cNvSpPr txBox="1"/>
            <p:nvPr/>
          </p:nvSpPr>
          <p:spPr>
            <a:xfrm>
              <a:off x="4237372" y="5601062"/>
              <a:ext cx="2286668" cy="41148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164893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5DE7-1EC8-D395-6CDD-812625965A23}"/>
              </a:ext>
            </a:extLst>
          </p:cNvPr>
          <p:cNvSpPr>
            <a:spLocks noGrp="1"/>
          </p:cNvSpPr>
          <p:nvPr>
            <p:ph type="title"/>
          </p:nvPr>
        </p:nvSpPr>
        <p:spPr/>
        <p:txBody>
          <a:bodyPr/>
          <a:lstStyle/>
          <a:p>
            <a:r>
              <a:rPr lang="en-US" dirty="0"/>
              <a:t>Prior OUD Education (n=96)</a:t>
            </a:r>
          </a:p>
        </p:txBody>
      </p:sp>
      <p:graphicFrame>
        <p:nvGraphicFramePr>
          <p:cNvPr id="3" name="Content Placeholder 2">
            <a:extLst>
              <a:ext uri="{FF2B5EF4-FFF2-40B4-BE49-F238E27FC236}">
                <a16:creationId xmlns:a16="http://schemas.microsoft.com/office/drawing/2014/main" id="{E66345C4-225F-00DA-14B3-585461BD9202}"/>
              </a:ext>
            </a:extLst>
          </p:cNvPr>
          <p:cNvGraphicFramePr>
            <a:graphicFrameLocks noGrp="1"/>
          </p:cNvGraphicFramePr>
          <p:nvPr>
            <p:ph idx="1"/>
            <p:extLst>
              <p:ext uri="{D42A27DB-BD31-4B8C-83A1-F6EECF244321}">
                <p14:modId xmlns:p14="http://schemas.microsoft.com/office/powerpoint/2010/main" val="2398883857"/>
              </p:ext>
            </p:extLst>
          </p:nvPr>
        </p:nvGraphicFramePr>
        <p:xfrm>
          <a:off x="4242816" y="1628775"/>
          <a:ext cx="7549896" cy="4915711"/>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descr="Text&#10;&#10;Description automatically generated with medium confidence">
            <a:extLst>
              <a:ext uri="{FF2B5EF4-FFF2-40B4-BE49-F238E27FC236}">
                <a16:creationId xmlns:a16="http://schemas.microsoft.com/office/drawing/2014/main" id="{3DC9981F-582B-E611-C294-018F68BB44F5}"/>
              </a:ext>
            </a:extLst>
          </p:cNvPr>
          <p:cNvPicPr>
            <a:picLocks noChangeAspect="1"/>
          </p:cNvPicPr>
          <p:nvPr/>
        </p:nvPicPr>
        <p:blipFill>
          <a:blip r:embed="rId4"/>
          <a:stretch>
            <a:fillRect/>
          </a:stretch>
        </p:blipFill>
        <p:spPr>
          <a:xfrm>
            <a:off x="9696784" y="6012542"/>
            <a:ext cx="2286668" cy="531944"/>
          </a:xfrm>
          <a:prstGeom prst="rect">
            <a:avLst/>
          </a:prstGeom>
        </p:spPr>
      </p:pic>
      <p:sp>
        <p:nvSpPr>
          <p:cNvPr id="5" name="TextBox 4">
            <a:extLst>
              <a:ext uri="{FF2B5EF4-FFF2-40B4-BE49-F238E27FC236}">
                <a16:creationId xmlns:a16="http://schemas.microsoft.com/office/drawing/2014/main" id="{5B29209F-4D87-5176-4E7A-85B8A7F9EA02}"/>
              </a:ext>
            </a:extLst>
          </p:cNvPr>
          <p:cNvSpPr txBox="1"/>
          <p:nvPr/>
        </p:nvSpPr>
        <p:spPr>
          <a:xfrm>
            <a:off x="600456" y="2407347"/>
            <a:ext cx="3093720" cy="2553891"/>
          </a:xfrm>
          <a:prstGeom prst="roundRect">
            <a:avLst/>
          </a:prstGeom>
          <a:noFill/>
          <a:ln w="38100">
            <a:solidFill>
              <a:schemeClr val="accent5"/>
            </a:solidFill>
          </a:ln>
        </p:spPr>
        <p:txBody>
          <a:bodyPr wrap="square" rtlCol="0">
            <a:spAutoFit/>
          </a:bodyPr>
          <a:lstStyle/>
          <a:p>
            <a:pPr algn="ctr"/>
            <a:r>
              <a:rPr lang="en-US" sz="2400" b="1" dirty="0">
                <a:latin typeface="Arial" panose="020B0604020202020204" pitchFamily="34" charset="0"/>
                <a:cs typeface="Arial" panose="020B0604020202020204" pitchFamily="34" charset="0"/>
              </a:rPr>
              <a:t>What level of education on the diagnosis and treatment of OUD did you receive in medical school?</a:t>
            </a:r>
          </a:p>
        </p:txBody>
      </p:sp>
    </p:spTree>
    <p:extLst>
      <p:ext uri="{BB962C8B-B14F-4D97-AF65-F5344CB8AC3E}">
        <p14:creationId xmlns:p14="http://schemas.microsoft.com/office/powerpoint/2010/main" val="32442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5DE7-1EC8-D395-6CDD-812625965A23}"/>
              </a:ext>
            </a:extLst>
          </p:cNvPr>
          <p:cNvSpPr>
            <a:spLocks noGrp="1"/>
          </p:cNvSpPr>
          <p:nvPr>
            <p:ph type="title"/>
          </p:nvPr>
        </p:nvSpPr>
        <p:spPr/>
        <p:txBody>
          <a:bodyPr/>
          <a:lstStyle/>
          <a:p>
            <a:r>
              <a:rPr lang="en-US" dirty="0"/>
              <a:t>Comfort with OUD Care (n=96)</a:t>
            </a:r>
          </a:p>
        </p:txBody>
      </p:sp>
      <p:graphicFrame>
        <p:nvGraphicFramePr>
          <p:cNvPr id="8" name="Content Placeholder 7">
            <a:extLst>
              <a:ext uri="{FF2B5EF4-FFF2-40B4-BE49-F238E27FC236}">
                <a16:creationId xmlns:a16="http://schemas.microsoft.com/office/drawing/2014/main" id="{7F26B455-A236-800E-B1C8-7F43D6DC7F28}"/>
              </a:ext>
            </a:extLst>
          </p:cNvPr>
          <p:cNvGraphicFramePr>
            <a:graphicFrameLocks noGrp="1"/>
          </p:cNvGraphicFramePr>
          <p:nvPr>
            <p:ph idx="1"/>
            <p:extLst>
              <p:ext uri="{D42A27DB-BD31-4B8C-83A1-F6EECF244321}">
                <p14:modId xmlns:p14="http://schemas.microsoft.com/office/powerpoint/2010/main" val="1081419646"/>
              </p:ext>
            </p:extLst>
          </p:nvPr>
        </p:nvGraphicFramePr>
        <p:xfrm>
          <a:off x="208548" y="1392469"/>
          <a:ext cx="11774904" cy="5246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4775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48F89-62C6-6574-54B3-DF132C0ED7AE}"/>
              </a:ext>
            </a:extLst>
          </p:cNvPr>
          <p:cNvSpPr>
            <a:spLocks noGrp="1"/>
          </p:cNvSpPr>
          <p:nvPr>
            <p:ph type="title"/>
          </p:nvPr>
        </p:nvSpPr>
        <p:spPr/>
        <p:txBody>
          <a:bodyPr/>
          <a:lstStyle/>
          <a:p>
            <a:r>
              <a:rPr lang="en-US" dirty="0"/>
              <a:t>Attitudes towards OUD Care (n=96)</a:t>
            </a:r>
          </a:p>
        </p:txBody>
      </p:sp>
      <p:graphicFrame>
        <p:nvGraphicFramePr>
          <p:cNvPr id="4" name="Content Placeholder 3">
            <a:extLst>
              <a:ext uri="{FF2B5EF4-FFF2-40B4-BE49-F238E27FC236}">
                <a16:creationId xmlns:a16="http://schemas.microsoft.com/office/drawing/2014/main" id="{7195FFA9-78B3-A8C0-DAAD-AEAD330065E5}"/>
              </a:ext>
            </a:extLst>
          </p:cNvPr>
          <p:cNvGraphicFramePr>
            <a:graphicFrameLocks noGrp="1"/>
          </p:cNvGraphicFramePr>
          <p:nvPr>
            <p:ph idx="1"/>
            <p:extLst>
              <p:ext uri="{D42A27DB-BD31-4B8C-83A1-F6EECF244321}">
                <p14:modId xmlns:p14="http://schemas.microsoft.com/office/powerpoint/2010/main" val="113598591"/>
              </p:ext>
            </p:extLst>
          </p:nvPr>
        </p:nvGraphicFramePr>
        <p:xfrm>
          <a:off x="274320" y="1392469"/>
          <a:ext cx="11740896" cy="51912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0559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A4844-54AF-C295-F281-D07A4AB99D5C}"/>
              </a:ext>
            </a:extLst>
          </p:cNvPr>
          <p:cNvSpPr>
            <a:spLocks noGrp="1"/>
          </p:cNvSpPr>
          <p:nvPr>
            <p:ph type="title"/>
          </p:nvPr>
        </p:nvSpPr>
        <p:spPr>
          <a:xfrm>
            <a:off x="0" y="66906"/>
            <a:ext cx="12192000" cy="1325563"/>
          </a:xfrm>
        </p:spPr>
        <p:txBody>
          <a:bodyPr/>
          <a:lstStyle/>
          <a:p>
            <a:r>
              <a:rPr lang="en-US" dirty="0"/>
              <a:t>Changes Associated with AIROH (n=65)</a:t>
            </a:r>
          </a:p>
        </p:txBody>
      </p:sp>
      <p:graphicFrame>
        <p:nvGraphicFramePr>
          <p:cNvPr id="4" name="Table 4">
            <a:extLst>
              <a:ext uri="{FF2B5EF4-FFF2-40B4-BE49-F238E27FC236}">
                <a16:creationId xmlns:a16="http://schemas.microsoft.com/office/drawing/2014/main" id="{C17E2809-7784-0962-90C4-871C13416C7E}"/>
              </a:ext>
            </a:extLst>
          </p:cNvPr>
          <p:cNvGraphicFramePr>
            <a:graphicFrameLocks noGrp="1"/>
          </p:cNvGraphicFramePr>
          <p:nvPr>
            <p:ph idx="1"/>
            <p:extLst>
              <p:ext uri="{D42A27DB-BD31-4B8C-83A1-F6EECF244321}">
                <p14:modId xmlns:p14="http://schemas.microsoft.com/office/powerpoint/2010/main" val="2444404148"/>
              </p:ext>
            </p:extLst>
          </p:nvPr>
        </p:nvGraphicFramePr>
        <p:xfrm>
          <a:off x="347472" y="1628775"/>
          <a:ext cx="11484863" cy="4871426"/>
        </p:xfrm>
        <a:graphic>
          <a:graphicData uri="http://schemas.openxmlformats.org/drawingml/2006/table">
            <a:tbl>
              <a:tblPr firstRow="1" bandRow="1">
                <a:tableStyleId>{5C22544A-7EE6-4342-B048-85BDC9FD1C3A}</a:tableStyleId>
              </a:tblPr>
              <a:tblGrid>
                <a:gridCol w="7456826">
                  <a:extLst>
                    <a:ext uri="{9D8B030D-6E8A-4147-A177-3AD203B41FA5}">
                      <a16:colId xmlns:a16="http://schemas.microsoft.com/office/drawing/2014/main" val="3353495841"/>
                    </a:ext>
                  </a:extLst>
                </a:gridCol>
                <a:gridCol w="1342679">
                  <a:extLst>
                    <a:ext uri="{9D8B030D-6E8A-4147-A177-3AD203B41FA5}">
                      <a16:colId xmlns:a16="http://schemas.microsoft.com/office/drawing/2014/main" val="2188132103"/>
                    </a:ext>
                  </a:extLst>
                </a:gridCol>
                <a:gridCol w="1342679">
                  <a:extLst>
                    <a:ext uri="{9D8B030D-6E8A-4147-A177-3AD203B41FA5}">
                      <a16:colId xmlns:a16="http://schemas.microsoft.com/office/drawing/2014/main" val="3398141028"/>
                    </a:ext>
                  </a:extLst>
                </a:gridCol>
                <a:gridCol w="1342679">
                  <a:extLst>
                    <a:ext uri="{9D8B030D-6E8A-4147-A177-3AD203B41FA5}">
                      <a16:colId xmlns:a16="http://schemas.microsoft.com/office/drawing/2014/main" val="2095982255"/>
                    </a:ext>
                  </a:extLst>
                </a:gridCol>
              </a:tblGrid>
              <a:tr h="604478">
                <a:tc>
                  <a:txBody>
                    <a:bodyPr/>
                    <a:lstStyle/>
                    <a:p>
                      <a:pPr algn="ctr"/>
                      <a:endParaRPr lang="en-US" b="1" i="0" dirty="0">
                        <a:latin typeface="Arial" panose="020B0604020202020204" pitchFamily="34" charset="0"/>
                        <a:cs typeface="Arial" panose="020B0604020202020204" pitchFamily="34" charset="0"/>
                      </a:endParaRPr>
                    </a:p>
                  </a:txBody>
                  <a:tcPr anchor="ctr"/>
                </a:tc>
                <a:tc>
                  <a:txBody>
                    <a:bodyPr/>
                    <a:lstStyle/>
                    <a:p>
                      <a:pPr algn="ctr"/>
                      <a:r>
                        <a:rPr lang="en-US" b="1" i="0" dirty="0">
                          <a:latin typeface="Arial" panose="020B0604020202020204" pitchFamily="34" charset="0"/>
                          <a:cs typeface="Arial" panose="020B0604020202020204" pitchFamily="34" charset="0"/>
                        </a:rPr>
                        <a:t>Pre-Test</a:t>
                      </a:r>
                    </a:p>
                  </a:txBody>
                  <a:tcPr anchor="ctr"/>
                </a:tc>
                <a:tc>
                  <a:txBody>
                    <a:bodyPr/>
                    <a:lstStyle/>
                    <a:p>
                      <a:pPr algn="ctr"/>
                      <a:r>
                        <a:rPr lang="en-US" b="1" i="0" dirty="0">
                          <a:latin typeface="Arial" panose="020B0604020202020204" pitchFamily="34" charset="0"/>
                          <a:cs typeface="Arial" panose="020B0604020202020204" pitchFamily="34" charset="0"/>
                        </a:rPr>
                        <a:t>Post-Test</a:t>
                      </a:r>
                    </a:p>
                  </a:txBody>
                  <a:tcPr anchor="ctr"/>
                </a:tc>
                <a:tc>
                  <a:txBody>
                    <a:bodyPr/>
                    <a:lstStyle/>
                    <a:p>
                      <a:pPr algn="ctr"/>
                      <a:r>
                        <a:rPr lang="en-US" b="1" i="0" dirty="0">
                          <a:latin typeface="Arial" panose="020B0604020202020204" pitchFamily="34" charset="0"/>
                          <a:cs typeface="Arial" panose="020B0604020202020204" pitchFamily="34" charset="0"/>
                        </a:rPr>
                        <a:t>P value</a:t>
                      </a:r>
                    </a:p>
                  </a:txBody>
                  <a:tcPr anchor="ctr"/>
                </a:tc>
                <a:extLst>
                  <a:ext uri="{0D108BD9-81ED-4DB2-BD59-A6C34878D82A}">
                    <a16:rowId xmlns:a16="http://schemas.microsoft.com/office/drawing/2014/main" val="1401001513"/>
                  </a:ext>
                </a:extLst>
              </a:tr>
              <a:tr h="604478">
                <a:tc>
                  <a:txBody>
                    <a:bodyPr/>
                    <a:lstStyle/>
                    <a:p>
                      <a:pPr algn="l"/>
                      <a:r>
                        <a:rPr lang="en-US" b="0" i="0" dirty="0">
                          <a:latin typeface="Arial" panose="020B0604020202020204" pitchFamily="34" charset="0"/>
                          <a:cs typeface="Arial" panose="020B0604020202020204" pitchFamily="34" charset="0"/>
                        </a:rPr>
                        <a:t>I feel comfortable diagnosing OUD in patients</a:t>
                      </a:r>
                    </a:p>
                  </a:txBody>
                  <a:tcPr anchor="ctr"/>
                </a:tc>
                <a:tc>
                  <a:txBody>
                    <a:bodyPr/>
                    <a:lstStyle/>
                    <a:p>
                      <a:pPr algn="ctr"/>
                      <a:r>
                        <a:rPr lang="en-US" b="0" i="0" dirty="0">
                          <a:latin typeface="Arial" panose="020B0604020202020204" pitchFamily="34" charset="0"/>
                          <a:cs typeface="Arial" panose="020B0604020202020204" pitchFamily="34" charset="0"/>
                        </a:rPr>
                        <a:t>37%</a:t>
                      </a:r>
                    </a:p>
                  </a:txBody>
                  <a:tcPr anchor="ctr"/>
                </a:tc>
                <a:tc>
                  <a:txBody>
                    <a:bodyPr/>
                    <a:lstStyle/>
                    <a:p>
                      <a:pPr algn="ctr"/>
                      <a:r>
                        <a:rPr lang="en-US" b="0" i="0" dirty="0">
                          <a:latin typeface="Arial" panose="020B0604020202020204" pitchFamily="34" charset="0"/>
                          <a:cs typeface="Arial" panose="020B0604020202020204" pitchFamily="34" charset="0"/>
                        </a:rPr>
                        <a:t>97%</a:t>
                      </a:r>
                    </a:p>
                  </a:txBody>
                  <a:tcPr anchor="ctr"/>
                </a:tc>
                <a:tc>
                  <a:txBody>
                    <a:bodyPr/>
                    <a:lstStyle/>
                    <a:p>
                      <a:pPr algn="ctr"/>
                      <a:r>
                        <a:rPr lang="en-US" b="0" i="0" dirty="0">
                          <a:solidFill>
                            <a:srgbClr val="C00000"/>
                          </a:solidFill>
                          <a:latin typeface="Arial" panose="020B0604020202020204" pitchFamily="34" charset="0"/>
                          <a:cs typeface="Arial" panose="020B0604020202020204" pitchFamily="34" charset="0"/>
                        </a:rPr>
                        <a:t>&lt;.001</a:t>
                      </a:r>
                    </a:p>
                  </a:txBody>
                  <a:tcPr anchor="ctr"/>
                </a:tc>
                <a:extLst>
                  <a:ext uri="{0D108BD9-81ED-4DB2-BD59-A6C34878D82A}">
                    <a16:rowId xmlns:a16="http://schemas.microsoft.com/office/drawing/2014/main" val="847304607"/>
                  </a:ext>
                </a:extLst>
              </a:tr>
              <a:tr h="604478">
                <a:tc>
                  <a:txBody>
                    <a:bodyPr/>
                    <a:lstStyle/>
                    <a:p>
                      <a:pPr algn="l"/>
                      <a:r>
                        <a:rPr lang="en-US" b="0" i="0" dirty="0">
                          <a:latin typeface="Arial" panose="020B0604020202020204" pitchFamily="34" charset="0"/>
                          <a:cs typeface="Arial" panose="020B0604020202020204" pitchFamily="34" charset="0"/>
                        </a:rPr>
                        <a:t>I feel comfortable counseling patients on MOUD</a:t>
                      </a:r>
                    </a:p>
                  </a:txBody>
                  <a:tcPr anchor="ctr"/>
                </a:tc>
                <a:tc>
                  <a:txBody>
                    <a:bodyPr/>
                    <a:lstStyle/>
                    <a:p>
                      <a:pPr algn="ctr"/>
                      <a:r>
                        <a:rPr lang="en-US" b="0" i="0" dirty="0">
                          <a:latin typeface="Arial" panose="020B0604020202020204" pitchFamily="34" charset="0"/>
                          <a:cs typeface="Arial" panose="020B0604020202020204" pitchFamily="34" charset="0"/>
                        </a:rPr>
                        <a:t>33%</a:t>
                      </a:r>
                    </a:p>
                  </a:txBody>
                  <a:tcPr anchor="ctr"/>
                </a:tc>
                <a:tc>
                  <a:txBody>
                    <a:bodyPr/>
                    <a:lstStyle/>
                    <a:p>
                      <a:pPr algn="ctr"/>
                      <a:r>
                        <a:rPr lang="en-US" b="0" i="0" dirty="0">
                          <a:latin typeface="Arial" panose="020B0604020202020204" pitchFamily="34" charset="0"/>
                          <a:cs typeface="Arial" panose="020B0604020202020204" pitchFamily="34" charset="0"/>
                        </a:rPr>
                        <a:t>73%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rgbClr val="C00000"/>
                          </a:solidFill>
                          <a:latin typeface="Arial" panose="020B0604020202020204" pitchFamily="34" charset="0"/>
                          <a:cs typeface="Arial" panose="020B0604020202020204" pitchFamily="34" charset="0"/>
                        </a:rPr>
                        <a:t>&lt;.001</a:t>
                      </a:r>
                    </a:p>
                  </a:txBody>
                  <a:tcPr anchor="ctr"/>
                </a:tc>
                <a:extLst>
                  <a:ext uri="{0D108BD9-81ED-4DB2-BD59-A6C34878D82A}">
                    <a16:rowId xmlns:a16="http://schemas.microsoft.com/office/drawing/2014/main" val="647051440"/>
                  </a:ext>
                </a:extLst>
              </a:tr>
              <a:tr h="604478">
                <a:tc>
                  <a:txBody>
                    <a:bodyPr/>
                    <a:lstStyle/>
                    <a:p>
                      <a:pPr algn="l"/>
                      <a:r>
                        <a:rPr lang="en-US" b="0" i="0" dirty="0">
                          <a:latin typeface="Arial" panose="020B0604020202020204" pitchFamily="34" charset="0"/>
                          <a:cs typeface="Arial" panose="020B0604020202020204" pitchFamily="34" charset="0"/>
                        </a:rPr>
                        <a:t>I feel comfortable counseling patients on harm reduction</a:t>
                      </a:r>
                    </a:p>
                  </a:txBody>
                  <a:tcPr anchor="ctr"/>
                </a:tc>
                <a:tc>
                  <a:txBody>
                    <a:bodyPr/>
                    <a:lstStyle/>
                    <a:p>
                      <a:pPr algn="ctr"/>
                      <a:r>
                        <a:rPr lang="en-US" b="0" i="0" dirty="0">
                          <a:latin typeface="Arial" panose="020B0604020202020204" pitchFamily="34" charset="0"/>
                          <a:cs typeface="Arial" panose="020B0604020202020204" pitchFamily="34" charset="0"/>
                        </a:rPr>
                        <a:t>42%</a:t>
                      </a:r>
                    </a:p>
                  </a:txBody>
                  <a:tcPr anchor="ctr"/>
                </a:tc>
                <a:tc>
                  <a:txBody>
                    <a:bodyPr/>
                    <a:lstStyle/>
                    <a:p>
                      <a:pPr algn="ctr"/>
                      <a:r>
                        <a:rPr lang="en-US" b="0" i="0" dirty="0">
                          <a:latin typeface="Arial" panose="020B0604020202020204" pitchFamily="34" charset="0"/>
                          <a:cs typeface="Arial" panose="020B0604020202020204" pitchFamily="34" charset="0"/>
                        </a:rPr>
                        <a:t>80%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rgbClr val="C00000"/>
                          </a:solidFill>
                          <a:latin typeface="Arial" panose="020B0604020202020204" pitchFamily="34" charset="0"/>
                          <a:cs typeface="Arial" panose="020B0604020202020204" pitchFamily="34" charset="0"/>
                        </a:rPr>
                        <a:t>&lt;.001</a:t>
                      </a:r>
                    </a:p>
                  </a:txBody>
                  <a:tcPr anchor="ctr"/>
                </a:tc>
                <a:extLst>
                  <a:ext uri="{0D108BD9-81ED-4DB2-BD59-A6C34878D82A}">
                    <a16:rowId xmlns:a16="http://schemas.microsoft.com/office/drawing/2014/main" val="1683229479"/>
                  </a:ext>
                </a:extLst>
              </a:tr>
              <a:tr h="604478">
                <a:tc>
                  <a:txBody>
                    <a:bodyPr/>
                    <a:lstStyle/>
                    <a:p>
                      <a:pPr algn="l"/>
                      <a:r>
                        <a:rPr lang="en-US" b="0" i="0" dirty="0">
                          <a:latin typeface="Arial" panose="020B0604020202020204" pitchFamily="34" charset="0"/>
                          <a:cs typeface="Arial" panose="020B0604020202020204" pitchFamily="34" charset="0"/>
                        </a:rPr>
                        <a:t>I feel comfortable providing primary care to patients with OUD</a:t>
                      </a:r>
                    </a:p>
                  </a:txBody>
                  <a:tcPr anchor="ctr"/>
                </a:tc>
                <a:tc>
                  <a:txBody>
                    <a:bodyPr/>
                    <a:lstStyle/>
                    <a:p>
                      <a:pPr algn="ctr"/>
                      <a:r>
                        <a:rPr lang="en-US" b="0" i="0" dirty="0">
                          <a:latin typeface="Arial" panose="020B0604020202020204" pitchFamily="34" charset="0"/>
                          <a:cs typeface="Arial" panose="020B0604020202020204" pitchFamily="34" charset="0"/>
                        </a:rPr>
                        <a:t>39%</a:t>
                      </a:r>
                    </a:p>
                  </a:txBody>
                  <a:tcPr anchor="ctr"/>
                </a:tc>
                <a:tc>
                  <a:txBody>
                    <a:bodyPr/>
                    <a:lstStyle/>
                    <a:p>
                      <a:pPr algn="ctr"/>
                      <a:r>
                        <a:rPr lang="en-US" b="0" i="0" dirty="0">
                          <a:latin typeface="Arial" panose="020B0604020202020204" pitchFamily="34" charset="0"/>
                          <a:cs typeface="Arial" panose="020B0604020202020204" pitchFamily="34" charset="0"/>
                        </a:rPr>
                        <a:t>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rgbClr val="C00000"/>
                          </a:solidFill>
                          <a:latin typeface="Arial" panose="020B0604020202020204" pitchFamily="34" charset="0"/>
                          <a:cs typeface="Arial" panose="020B0604020202020204" pitchFamily="34" charset="0"/>
                        </a:rPr>
                        <a:t>&lt;.001</a:t>
                      </a:r>
                    </a:p>
                  </a:txBody>
                  <a:tcPr anchor="ctr"/>
                </a:tc>
                <a:extLst>
                  <a:ext uri="{0D108BD9-81ED-4DB2-BD59-A6C34878D82A}">
                    <a16:rowId xmlns:a16="http://schemas.microsoft.com/office/drawing/2014/main" val="2843393276"/>
                  </a:ext>
                </a:extLst>
              </a:tr>
              <a:tr h="604478">
                <a:tc>
                  <a:txBody>
                    <a:bodyPr/>
                    <a:lstStyle/>
                    <a:p>
                      <a:pPr algn="l"/>
                      <a:r>
                        <a:rPr lang="en-US" b="0" i="0" dirty="0">
                          <a:latin typeface="Arial" panose="020B0604020202020204" pitchFamily="34" charset="0"/>
                          <a:cs typeface="Arial" panose="020B0604020202020204" pitchFamily="34" charset="0"/>
                        </a:rPr>
                        <a:t>I need to learn more about the diagnosis and management of OUD</a:t>
                      </a:r>
                    </a:p>
                  </a:txBody>
                  <a:tcPr anchor="ctr"/>
                </a:tc>
                <a:tc>
                  <a:txBody>
                    <a:bodyPr/>
                    <a:lstStyle/>
                    <a:p>
                      <a:pPr algn="ctr"/>
                      <a:r>
                        <a:rPr lang="en-US" b="0" i="0" dirty="0">
                          <a:latin typeface="Arial" panose="020B0604020202020204" pitchFamily="34" charset="0"/>
                          <a:cs typeface="Arial" panose="020B0604020202020204" pitchFamily="34" charset="0"/>
                        </a:rPr>
                        <a:t>91%</a:t>
                      </a:r>
                    </a:p>
                  </a:txBody>
                  <a:tcPr anchor="ctr"/>
                </a:tc>
                <a:tc>
                  <a:txBody>
                    <a:bodyPr/>
                    <a:lstStyle/>
                    <a:p>
                      <a:pPr algn="ctr"/>
                      <a:r>
                        <a:rPr lang="en-US" b="0" i="0" dirty="0">
                          <a:latin typeface="Arial" panose="020B0604020202020204" pitchFamily="34" charset="0"/>
                          <a:cs typeface="Arial" panose="020B0604020202020204" pitchFamily="34" charset="0"/>
                        </a:rPr>
                        <a:t>68%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rgbClr val="C00000"/>
                          </a:solidFill>
                          <a:latin typeface="Arial" panose="020B0604020202020204" pitchFamily="34" charset="0"/>
                          <a:cs typeface="Arial" panose="020B0604020202020204" pitchFamily="34" charset="0"/>
                        </a:rPr>
                        <a:t>.003</a:t>
                      </a:r>
                    </a:p>
                  </a:txBody>
                  <a:tcPr anchor="ctr"/>
                </a:tc>
                <a:extLst>
                  <a:ext uri="{0D108BD9-81ED-4DB2-BD59-A6C34878D82A}">
                    <a16:rowId xmlns:a16="http://schemas.microsoft.com/office/drawing/2014/main" val="3971039561"/>
                  </a:ext>
                </a:extLst>
              </a:tr>
              <a:tr h="604478">
                <a:tc>
                  <a:txBody>
                    <a:bodyPr/>
                    <a:lstStyle/>
                    <a:p>
                      <a:pPr algn="l"/>
                      <a:r>
                        <a:rPr lang="en-US" b="0" i="0" dirty="0">
                          <a:latin typeface="Arial" panose="020B0604020202020204" pitchFamily="34" charset="0"/>
                          <a:cs typeface="Arial" panose="020B0604020202020204" pitchFamily="34" charset="0"/>
                        </a:rPr>
                        <a:t>I know enough now to prescribe </a:t>
                      </a:r>
                      <a:r>
                        <a:rPr lang="en-US" b="0" i="0" dirty="0" err="1">
                          <a:latin typeface="Arial" panose="020B0604020202020204" pitchFamily="34" charset="0"/>
                          <a:cs typeface="Arial" panose="020B0604020202020204" pitchFamily="34" charset="0"/>
                        </a:rPr>
                        <a:t>bup</a:t>
                      </a:r>
                      <a:r>
                        <a:rPr lang="en-US" b="0" i="0" dirty="0">
                          <a:latin typeface="Arial" panose="020B0604020202020204" pitchFamily="34" charset="0"/>
                          <a:cs typeface="Arial" panose="020B0604020202020204" pitchFamily="34" charset="0"/>
                        </a:rPr>
                        <a:t> in the primary care setting</a:t>
                      </a:r>
                    </a:p>
                  </a:txBody>
                  <a:tcPr anchor="ctr"/>
                </a:tc>
                <a:tc>
                  <a:txBody>
                    <a:bodyPr/>
                    <a:lstStyle/>
                    <a:p>
                      <a:pPr algn="ctr"/>
                      <a:r>
                        <a:rPr lang="en-US" b="0" i="0" dirty="0">
                          <a:latin typeface="Arial" panose="020B0604020202020204" pitchFamily="34" charset="0"/>
                          <a:cs typeface="Arial" panose="020B0604020202020204" pitchFamily="34" charset="0"/>
                        </a:rPr>
                        <a:t>8%</a:t>
                      </a:r>
                    </a:p>
                  </a:txBody>
                  <a:tcPr anchor="ctr"/>
                </a:tc>
                <a:tc>
                  <a:txBody>
                    <a:bodyPr/>
                    <a:lstStyle/>
                    <a:p>
                      <a:pPr algn="ctr"/>
                      <a:r>
                        <a:rPr lang="en-US" b="0" i="0" dirty="0">
                          <a:latin typeface="Arial" panose="020B0604020202020204" pitchFamily="34" charset="0"/>
                          <a:cs typeface="Arial" panose="020B0604020202020204" pitchFamily="34" charset="0"/>
                        </a:rPr>
                        <a:t>42%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rgbClr val="C00000"/>
                          </a:solidFill>
                          <a:latin typeface="Arial" panose="020B0604020202020204" pitchFamily="34" charset="0"/>
                          <a:cs typeface="Arial" panose="020B0604020202020204" pitchFamily="34" charset="0"/>
                        </a:rPr>
                        <a:t>&lt;.001</a:t>
                      </a:r>
                    </a:p>
                  </a:txBody>
                  <a:tcPr anchor="ctr"/>
                </a:tc>
                <a:extLst>
                  <a:ext uri="{0D108BD9-81ED-4DB2-BD59-A6C34878D82A}">
                    <a16:rowId xmlns:a16="http://schemas.microsoft.com/office/drawing/2014/main" val="3325719775"/>
                  </a:ext>
                </a:extLst>
              </a:tr>
              <a:tr h="604478">
                <a:tc>
                  <a:txBody>
                    <a:bodyPr/>
                    <a:lstStyle/>
                    <a:p>
                      <a:pPr algn="l"/>
                      <a:r>
                        <a:rPr lang="en-US" b="0" i="0" dirty="0">
                          <a:latin typeface="Arial" panose="020B0604020202020204" pitchFamily="34" charset="0"/>
                          <a:cs typeface="Arial" panose="020B0604020202020204" pitchFamily="34" charset="0"/>
                        </a:rPr>
                        <a:t>I would feel comfortable knowing that someone with OUD was going to be one of my patients</a:t>
                      </a:r>
                    </a:p>
                  </a:txBody>
                  <a:tcPr anchor="ctr"/>
                </a:tc>
                <a:tc>
                  <a:txBody>
                    <a:bodyPr/>
                    <a:lstStyle/>
                    <a:p>
                      <a:pPr algn="ctr"/>
                      <a:r>
                        <a:rPr lang="en-US" b="0" i="0" dirty="0">
                          <a:latin typeface="Arial" panose="020B0604020202020204" pitchFamily="34" charset="0"/>
                          <a:cs typeface="Arial" panose="020B0604020202020204" pitchFamily="34" charset="0"/>
                        </a:rPr>
                        <a:t>57%</a:t>
                      </a:r>
                    </a:p>
                  </a:txBody>
                  <a:tcPr anchor="ctr"/>
                </a:tc>
                <a:tc>
                  <a:txBody>
                    <a:bodyPr/>
                    <a:lstStyle/>
                    <a:p>
                      <a:pPr algn="ctr"/>
                      <a:r>
                        <a:rPr lang="en-US" b="0" i="0" dirty="0">
                          <a:latin typeface="Arial" panose="020B0604020202020204" pitchFamily="34" charset="0"/>
                          <a:cs typeface="Arial" panose="020B0604020202020204" pitchFamily="34" charset="0"/>
                        </a:rPr>
                        <a:t>91%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i="0" dirty="0">
                          <a:solidFill>
                            <a:srgbClr val="C00000"/>
                          </a:solidFill>
                          <a:latin typeface="Arial" panose="020B0604020202020204" pitchFamily="34" charset="0"/>
                          <a:cs typeface="Arial" panose="020B0604020202020204" pitchFamily="34" charset="0"/>
                        </a:rPr>
                        <a:t>&lt;.001</a:t>
                      </a:r>
                    </a:p>
                  </a:txBody>
                  <a:tcPr anchor="ctr"/>
                </a:tc>
                <a:extLst>
                  <a:ext uri="{0D108BD9-81ED-4DB2-BD59-A6C34878D82A}">
                    <a16:rowId xmlns:a16="http://schemas.microsoft.com/office/drawing/2014/main" val="979284274"/>
                  </a:ext>
                </a:extLst>
              </a:tr>
            </a:tbl>
          </a:graphicData>
        </a:graphic>
      </p:graphicFrame>
    </p:spTree>
    <p:extLst>
      <p:ext uri="{BB962C8B-B14F-4D97-AF65-F5344CB8AC3E}">
        <p14:creationId xmlns:p14="http://schemas.microsoft.com/office/powerpoint/2010/main" val="4117762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2E7E1-5887-7C19-5E28-440531DB4F33}"/>
              </a:ext>
            </a:extLst>
          </p:cNvPr>
          <p:cNvSpPr>
            <a:spLocks noGrp="1"/>
          </p:cNvSpPr>
          <p:nvPr>
            <p:ph type="title"/>
          </p:nvPr>
        </p:nvSpPr>
        <p:spPr/>
        <p:txBody>
          <a:bodyPr/>
          <a:lstStyle/>
          <a:p>
            <a:r>
              <a:rPr lang="en-US" dirty="0"/>
              <a:t>Conclusions</a:t>
            </a:r>
          </a:p>
        </p:txBody>
      </p:sp>
      <p:sp>
        <p:nvSpPr>
          <p:cNvPr id="3" name="Text Placeholder 2">
            <a:extLst>
              <a:ext uri="{FF2B5EF4-FFF2-40B4-BE49-F238E27FC236}">
                <a16:creationId xmlns:a16="http://schemas.microsoft.com/office/drawing/2014/main" id="{2B652EE7-ECA9-D30E-AB4A-6E5545EE1503}"/>
              </a:ext>
            </a:extLst>
          </p:cNvPr>
          <p:cNvSpPr>
            <a:spLocks noGrp="1"/>
          </p:cNvSpPr>
          <p:nvPr>
            <p:ph type="body" idx="1"/>
          </p:nvPr>
        </p:nvSpPr>
        <p:spPr/>
        <p:txBody>
          <a:bodyPr/>
          <a:lstStyle/>
          <a:p>
            <a:endParaRPr lang="en-US"/>
          </a:p>
        </p:txBody>
      </p:sp>
      <p:pic>
        <p:nvPicPr>
          <p:cNvPr id="4" name="Picture 3" descr="Text&#10;&#10;Description automatically generated with medium confidence">
            <a:extLst>
              <a:ext uri="{FF2B5EF4-FFF2-40B4-BE49-F238E27FC236}">
                <a16:creationId xmlns:a16="http://schemas.microsoft.com/office/drawing/2014/main" id="{18106B7F-EE0F-5A27-91AD-46A4CFFBAE8F}"/>
              </a:ext>
            </a:extLst>
          </p:cNvPr>
          <p:cNvPicPr>
            <a:picLocks noChangeAspect="1"/>
          </p:cNvPicPr>
          <p:nvPr/>
        </p:nvPicPr>
        <p:blipFill>
          <a:blip r:embed="rId2"/>
          <a:stretch>
            <a:fillRect/>
          </a:stretch>
        </p:blipFill>
        <p:spPr>
          <a:xfrm>
            <a:off x="9696784" y="6012542"/>
            <a:ext cx="2286668" cy="531944"/>
          </a:xfrm>
          <a:prstGeom prst="rect">
            <a:avLst/>
          </a:prstGeom>
        </p:spPr>
      </p:pic>
    </p:spTree>
    <p:extLst>
      <p:ext uri="{BB962C8B-B14F-4D97-AF65-F5344CB8AC3E}">
        <p14:creationId xmlns:p14="http://schemas.microsoft.com/office/powerpoint/2010/main" val="213542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8C848-6EC5-7841-8B6C-C8C9C288DC88}"/>
              </a:ext>
            </a:extLst>
          </p:cNvPr>
          <p:cNvSpPr>
            <a:spLocks noGrp="1"/>
          </p:cNvSpPr>
          <p:nvPr>
            <p:ph type="title"/>
          </p:nvPr>
        </p:nvSpPr>
        <p:spPr>
          <a:xfrm>
            <a:off x="1529905" y="0"/>
            <a:ext cx="9132189" cy="1045499"/>
          </a:xfrm>
        </p:spPr>
        <p:txBody>
          <a:bodyPr>
            <a:normAutofit/>
          </a:bodyPr>
          <a:lstStyle/>
          <a:p>
            <a:r>
              <a:rPr lang="en-US" dirty="0"/>
              <a:t>D</a:t>
            </a:r>
            <a:r>
              <a:rPr lang="en-US" b="1" dirty="0"/>
              <a:t>isclosures</a:t>
            </a:r>
          </a:p>
        </p:txBody>
      </p:sp>
      <p:sp>
        <p:nvSpPr>
          <p:cNvPr id="4" name="Content Placeholder 3">
            <a:extLst>
              <a:ext uri="{FF2B5EF4-FFF2-40B4-BE49-F238E27FC236}">
                <a16:creationId xmlns:a16="http://schemas.microsoft.com/office/drawing/2014/main" id="{723FEA9A-B341-E849-99BF-003905D1641B}"/>
              </a:ext>
            </a:extLst>
          </p:cNvPr>
          <p:cNvSpPr txBox="1">
            <a:spLocks noGrp="1"/>
          </p:cNvSpPr>
          <p:nvPr>
            <p:ph idx="1"/>
          </p:nvPr>
        </p:nvSpPr>
        <p:spPr>
          <a:xfrm>
            <a:off x="828675" y="2143604"/>
            <a:ext cx="10859741" cy="885371"/>
          </a:xfrm>
          <a:prstGeom prst="rect">
            <a:avLst/>
          </a:prstGeom>
          <a:noFill/>
        </p:spPr>
        <p:txBody>
          <a:bodyPr wrap="square" rtlCol="0">
            <a:spAutoFit/>
          </a:bodyPr>
          <a:lstStyle/>
          <a:p>
            <a:pPr>
              <a:buClr>
                <a:srgbClr val="C00000"/>
              </a:buClr>
              <a:buSzPct val="110000"/>
              <a:buFont typeface="Wingdings" pitchFamily="2" charset="2"/>
              <a:buChar char="§"/>
            </a:pPr>
            <a:r>
              <a:rPr lang="en-US" sz="2400" b="1" dirty="0"/>
              <a:t>No relevant disclosures</a:t>
            </a:r>
            <a:endParaRPr lang="en-US" sz="2400" dirty="0"/>
          </a:p>
          <a:p>
            <a:pPr>
              <a:buClr>
                <a:srgbClr val="C00000"/>
              </a:buClr>
              <a:buSzPct val="110000"/>
              <a:buFont typeface="Wingdings" pitchFamily="2" charset="2"/>
              <a:buChar char="§"/>
            </a:pPr>
            <a:endParaRPr lang="en-US" sz="2400" dirty="0"/>
          </a:p>
        </p:txBody>
      </p:sp>
      <p:pic>
        <p:nvPicPr>
          <p:cNvPr id="5" name="Picture 4" descr="Text&#10;&#10;Description automatically generated with medium confidence">
            <a:extLst>
              <a:ext uri="{FF2B5EF4-FFF2-40B4-BE49-F238E27FC236}">
                <a16:creationId xmlns:a16="http://schemas.microsoft.com/office/drawing/2014/main" id="{8350E054-FC07-BC59-6965-C9643035F6DB}"/>
              </a:ext>
            </a:extLst>
          </p:cNvPr>
          <p:cNvPicPr>
            <a:picLocks noChangeAspect="1"/>
          </p:cNvPicPr>
          <p:nvPr/>
        </p:nvPicPr>
        <p:blipFill>
          <a:blip r:embed="rId3"/>
          <a:stretch>
            <a:fillRect/>
          </a:stretch>
        </p:blipFill>
        <p:spPr>
          <a:xfrm>
            <a:off x="9696784" y="6012542"/>
            <a:ext cx="2286668" cy="531944"/>
          </a:xfrm>
          <a:prstGeom prst="rect">
            <a:avLst/>
          </a:prstGeom>
        </p:spPr>
      </p:pic>
    </p:spTree>
    <p:extLst>
      <p:ext uri="{BB962C8B-B14F-4D97-AF65-F5344CB8AC3E}">
        <p14:creationId xmlns:p14="http://schemas.microsoft.com/office/powerpoint/2010/main" val="18302880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ED76-C4BB-81F7-9475-22DB62027952}"/>
              </a:ext>
            </a:extLst>
          </p:cNvPr>
          <p:cNvSpPr>
            <a:spLocks noGrp="1"/>
          </p:cNvSpPr>
          <p:nvPr>
            <p:ph type="title"/>
          </p:nvPr>
        </p:nvSpPr>
        <p:spPr/>
        <p:txBody>
          <a:bodyPr/>
          <a:lstStyle/>
          <a:p>
            <a:r>
              <a:rPr lang="en-US" dirty="0"/>
              <a:t>Summary of Findings</a:t>
            </a:r>
          </a:p>
        </p:txBody>
      </p:sp>
      <p:sp>
        <p:nvSpPr>
          <p:cNvPr id="3" name="Content Placeholder 2">
            <a:extLst>
              <a:ext uri="{FF2B5EF4-FFF2-40B4-BE49-F238E27FC236}">
                <a16:creationId xmlns:a16="http://schemas.microsoft.com/office/drawing/2014/main" id="{34754496-ADE8-65FC-39F3-4E12BBADA664}"/>
              </a:ext>
            </a:extLst>
          </p:cNvPr>
          <p:cNvSpPr>
            <a:spLocks noGrp="1"/>
          </p:cNvSpPr>
          <p:nvPr>
            <p:ph idx="1"/>
          </p:nvPr>
        </p:nvSpPr>
        <p:spPr/>
        <p:txBody>
          <a:bodyPr>
            <a:normAutofit/>
          </a:bodyPr>
          <a:lstStyle/>
          <a:p>
            <a:pPr>
              <a:buClr>
                <a:srgbClr val="C00000"/>
              </a:buClr>
              <a:buFont typeface="Wingdings" pitchFamily="2" charset="2"/>
              <a:buChar char="§"/>
            </a:pPr>
            <a:r>
              <a:rPr lang="en-US" dirty="0">
                <a:effectLst/>
                <a:ea typeface="Times New Roman" panose="02020603050405020304" pitchFamily="18" charset="0"/>
              </a:rPr>
              <a:t>PGY-1 believe that patients with OUD deserve access to evidence-based care but lack the confidence to provide this care</a:t>
            </a:r>
          </a:p>
          <a:p>
            <a:pPr>
              <a:buClr>
                <a:srgbClr val="C00000"/>
              </a:buClr>
              <a:buFont typeface="Wingdings" pitchFamily="2" charset="2"/>
              <a:buChar char="§"/>
            </a:pPr>
            <a:r>
              <a:rPr lang="en-US" dirty="0">
                <a:effectLst/>
                <a:ea typeface="Times New Roman" panose="02020603050405020304" pitchFamily="18" charset="0"/>
              </a:rPr>
              <a:t>A longitudinal didactic curriculum was successful at increasing self-assessed confidence in OUD care, knowledge of MOUD and knowledge of harm reduction</a:t>
            </a:r>
          </a:p>
          <a:p>
            <a:endParaRPr lang="en-US" dirty="0"/>
          </a:p>
        </p:txBody>
      </p:sp>
      <p:pic>
        <p:nvPicPr>
          <p:cNvPr id="4" name="Picture 3" descr="Text&#10;&#10;Description automatically generated with medium confidence">
            <a:extLst>
              <a:ext uri="{FF2B5EF4-FFF2-40B4-BE49-F238E27FC236}">
                <a16:creationId xmlns:a16="http://schemas.microsoft.com/office/drawing/2014/main" id="{F981B60E-E3C5-F938-7BDB-E7804C5233F5}"/>
              </a:ext>
            </a:extLst>
          </p:cNvPr>
          <p:cNvPicPr>
            <a:picLocks noChangeAspect="1"/>
          </p:cNvPicPr>
          <p:nvPr/>
        </p:nvPicPr>
        <p:blipFill>
          <a:blip r:embed="rId3"/>
          <a:stretch>
            <a:fillRect/>
          </a:stretch>
        </p:blipFill>
        <p:spPr>
          <a:xfrm>
            <a:off x="9696784" y="6012542"/>
            <a:ext cx="2286668" cy="531944"/>
          </a:xfrm>
          <a:prstGeom prst="rect">
            <a:avLst/>
          </a:prstGeom>
        </p:spPr>
      </p:pic>
    </p:spTree>
    <p:extLst>
      <p:ext uri="{BB962C8B-B14F-4D97-AF65-F5344CB8AC3E}">
        <p14:creationId xmlns:p14="http://schemas.microsoft.com/office/powerpoint/2010/main" val="5398708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22D33-F004-F55C-C858-26A2E76810E9}"/>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B600A6A1-1DDC-19DB-45F2-C5C44DF71B17}"/>
              </a:ext>
            </a:extLst>
          </p:cNvPr>
          <p:cNvSpPr>
            <a:spLocks noGrp="1"/>
          </p:cNvSpPr>
          <p:nvPr>
            <p:ph idx="1"/>
          </p:nvPr>
        </p:nvSpPr>
        <p:spPr/>
        <p:txBody>
          <a:bodyPr/>
          <a:lstStyle/>
          <a:p>
            <a:pPr>
              <a:buClr>
                <a:srgbClr val="C00000"/>
              </a:buClr>
              <a:buFont typeface="Wingdings" pitchFamily="2" charset="2"/>
              <a:buChar char="§"/>
            </a:pPr>
            <a:r>
              <a:rPr lang="en-US" dirty="0">
                <a:effectLst/>
                <a:ea typeface="Times New Roman" panose="02020603050405020304" pitchFamily="18" charset="0"/>
              </a:rPr>
              <a:t>Comprehensive investments in OUD education is necessary and feasible to adequately prepare front-line physicians facing the opioid epidemic</a:t>
            </a:r>
          </a:p>
          <a:p>
            <a:pPr>
              <a:buClr>
                <a:srgbClr val="C00000"/>
              </a:buClr>
              <a:buFont typeface="Wingdings" pitchFamily="2" charset="2"/>
              <a:buChar char="§"/>
            </a:pPr>
            <a:r>
              <a:rPr lang="en-US" dirty="0">
                <a:ea typeface="Calibri" panose="020F0502020204030204" pitchFamily="34" charset="0"/>
              </a:rPr>
              <a:t>We hope to leverage these findings to further expansion of opioid use disorder training in our institution</a:t>
            </a:r>
          </a:p>
          <a:p>
            <a:pPr>
              <a:buClr>
                <a:srgbClr val="C00000"/>
              </a:buClr>
              <a:buFont typeface="Wingdings" pitchFamily="2" charset="2"/>
              <a:buChar char="§"/>
            </a:pPr>
            <a:r>
              <a:rPr lang="en-US" dirty="0">
                <a:ea typeface="Calibri" panose="020F0502020204030204" pitchFamily="34" charset="0"/>
              </a:rPr>
              <a:t>The AIROH program </a:t>
            </a:r>
            <a:r>
              <a:rPr lang="en-US">
                <a:ea typeface="Calibri" panose="020F0502020204030204" pitchFamily="34" charset="0"/>
              </a:rPr>
              <a:t>has grown to </a:t>
            </a:r>
            <a:r>
              <a:rPr lang="en-US" dirty="0">
                <a:ea typeface="Calibri" panose="020F0502020204030204" pitchFamily="34" charset="0"/>
              </a:rPr>
              <a:t>include NP, PA, and MD students</a:t>
            </a:r>
          </a:p>
          <a:p>
            <a:pPr marL="0" indent="0">
              <a:buClr>
                <a:srgbClr val="C00000"/>
              </a:buClr>
              <a:buNone/>
            </a:pPr>
            <a:endParaRPr lang="en-US" dirty="0">
              <a:effectLst/>
              <a:ea typeface="Calibri" panose="020F0502020204030204" pitchFamily="34" charset="0"/>
            </a:endParaRPr>
          </a:p>
          <a:p>
            <a:endParaRPr lang="en-US" dirty="0"/>
          </a:p>
        </p:txBody>
      </p:sp>
    </p:spTree>
    <p:extLst>
      <p:ext uri="{BB962C8B-B14F-4D97-AF65-F5344CB8AC3E}">
        <p14:creationId xmlns:p14="http://schemas.microsoft.com/office/powerpoint/2010/main" val="354681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E0A8C0-0162-3D7E-7CB3-3BB5C07630CE}"/>
              </a:ext>
            </a:extLst>
          </p:cNvPr>
          <p:cNvSpPr>
            <a:spLocks noGrp="1"/>
          </p:cNvSpPr>
          <p:nvPr>
            <p:ph type="title"/>
          </p:nvPr>
        </p:nvSpPr>
        <p:spPr/>
        <p:txBody>
          <a:bodyPr/>
          <a:lstStyle/>
          <a:p>
            <a:r>
              <a:rPr lang="en-US"/>
              <a:t>Thank You</a:t>
            </a:r>
          </a:p>
        </p:txBody>
      </p:sp>
      <p:sp>
        <p:nvSpPr>
          <p:cNvPr id="5" name="Text Placeholder 4">
            <a:extLst>
              <a:ext uri="{FF2B5EF4-FFF2-40B4-BE49-F238E27FC236}">
                <a16:creationId xmlns:a16="http://schemas.microsoft.com/office/drawing/2014/main" id="{DCC51075-2E38-F41F-7EED-900B418A868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03698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49699-E25B-F1BD-510D-C78EFFF1D54C}"/>
              </a:ext>
            </a:extLst>
          </p:cNvPr>
          <p:cNvSpPr>
            <a:spLocks noGrp="1"/>
          </p:cNvSpPr>
          <p:nvPr>
            <p:ph type="title"/>
          </p:nvPr>
        </p:nvSpPr>
        <p:spPr/>
        <p:txBody>
          <a:bodyPr/>
          <a:lstStyle/>
          <a:p>
            <a:r>
              <a:rPr lang="en-US" dirty="0"/>
              <a:t>Acknowledgements</a:t>
            </a:r>
          </a:p>
        </p:txBody>
      </p:sp>
      <p:sp>
        <p:nvSpPr>
          <p:cNvPr id="4" name="Rounded Rectangle 3">
            <a:extLst>
              <a:ext uri="{FF2B5EF4-FFF2-40B4-BE49-F238E27FC236}">
                <a16:creationId xmlns:a16="http://schemas.microsoft.com/office/drawing/2014/main" id="{6E372D85-9321-3BD5-8F71-2EC43EA48314}"/>
              </a:ext>
            </a:extLst>
          </p:cNvPr>
          <p:cNvSpPr/>
          <p:nvPr/>
        </p:nvSpPr>
        <p:spPr>
          <a:xfrm>
            <a:off x="838200" y="4667010"/>
            <a:ext cx="10515600" cy="944482"/>
          </a:xfrm>
          <a:prstGeom prst="roundRect">
            <a:avLst/>
          </a:prstGeom>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The University of Maryland School of Medicine is located on the ancestral territory of the Susquehannock people</a:t>
            </a:r>
          </a:p>
        </p:txBody>
      </p:sp>
      <p:pic>
        <p:nvPicPr>
          <p:cNvPr id="3" name="Picture 2" descr="Text&#10;&#10;Description automatically generated with medium confidence">
            <a:extLst>
              <a:ext uri="{FF2B5EF4-FFF2-40B4-BE49-F238E27FC236}">
                <a16:creationId xmlns:a16="http://schemas.microsoft.com/office/drawing/2014/main" id="{76BA4604-102E-EB24-92C6-073B8440ECEE}"/>
              </a:ext>
            </a:extLst>
          </p:cNvPr>
          <p:cNvPicPr>
            <a:picLocks noChangeAspect="1"/>
          </p:cNvPicPr>
          <p:nvPr/>
        </p:nvPicPr>
        <p:blipFill>
          <a:blip r:embed="rId2"/>
          <a:stretch>
            <a:fillRect/>
          </a:stretch>
        </p:blipFill>
        <p:spPr>
          <a:xfrm>
            <a:off x="9696784" y="6012542"/>
            <a:ext cx="2286668" cy="531944"/>
          </a:xfrm>
          <a:prstGeom prst="rect">
            <a:avLst/>
          </a:prstGeom>
        </p:spPr>
      </p:pic>
      <p:sp>
        <p:nvSpPr>
          <p:cNvPr id="5" name="Rounded Rectangle 4">
            <a:extLst>
              <a:ext uri="{FF2B5EF4-FFF2-40B4-BE49-F238E27FC236}">
                <a16:creationId xmlns:a16="http://schemas.microsoft.com/office/drawing/2014/main" id="{09A8737A-7A7D-2DC3-13AD-DC336C02064F}"/>
              </a:ext>
            </a:extLst>
          </p:cNvPr>
          <p:cNvSpPr/>
          <p:nvPr/>
        </p:nvSpPr>
        <p:spPr>
          <a:xfrm>
            <a:off x="838200" y="1989221"/>
            <a:ext cx="10515600" cy="944482"/>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The people with substance use disorders who have been our teachers</a:t>
            </a:r>
          </a:p>
        </p:txBody>
      </p:sp>
      <p:sp>
        <p:nvSpPr>
          <p:cNvPr id="7" name="Rounded Rectangle 6">
            <a:extLst>
              <a:ext uri="{FF2B5EF4-FFF2-40B4-BE49-F238E27FC236}">
                <a16:creationId xmlns:a16="http://schemas.microsoft.com/office/drawing/2014/main" id="{0378F023-22A9-0176-F6CC-2DF29E872360}"/>
              </a:ext>
            </a:extLst>
          </p:cNvPr>
          <p:cNvSpPr/>
          <p:nvPr/>
        </p:nvSpPr>
        <p:spPr>
          <a:xfrm>
            <a:off x="838200" y="3336331"/>
            <a:ext cx="10515600" cy="944482"/>
          </a:xfrm>
          <a:prstGeom prst="roundRect">
            <a:avLst/>
          </a:prstGeom>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latin typeface="Arial" panose="020B0604020202020204" pitchFamily="34" charset="0"/>
                <a:cs typeface="Arial" panose="020B0604020202020204" pitchFamily="34" charset="0"/>
              </a:rPr>
              <a:t>The students of AIROH who have continued this educational journey</a:t>
            </a:r>
          </a:p>
        </p:txBody>
      </p:sp>
    </p:spTree>
    <p:extLst>
      <p:ext uri="{BB962C8B-B14F-4D97-AF65-F5344CB8AC3E}">
        <p14:creationId xmlns:p14="http://schemas.microsoft.com/office/powerpoint/2010/main" val="4208106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7420-07DA-F069-0D82-397C1EDBB720}"/>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64592092-F1DD-52E8-6EE9-AC3C813FA9F2}"/>
              </a:ext>
            </a:extLst>
          </p:cNvPr>
          <p:cNvSpPr>
            <a:spLocks noGrp="1"/>
          </p:cNvSpPr>
          <p:nvPr>
            <p:ph type="body" idx="1"/>
          </p:nvPr>
        </p:nvSpPr>
        <p:spPr/>
        <p:txBody>
          <a:bodyPr/>
          <a:lstStyle/>
          <a:p>
            <a:endParaRPr lang="en-US"/>
          </a:p>
        </p:txBody>
      </p:sp>
      <p:pic>
        <p:nvPicPr>
          <p:cNvPr id="4" name="Picture 3" descr="Text&#10;&#10;Description automatically generated with medium confidence">
            <a:extLst>
              <a:ext uri="{FF2B5EF4-FFF2-40B4-BE49-F238E27FC236}">
                <a16:creationId xmlns:a16="http://schemas.microsoft.com/office/drawing/2014/main" id="{53B82F40-ED31-4C8C-55E0-6A883C7A19BC}"/>
              </a:ext>
            </a:extLst>
          </p:cNvPr>
          <p:cNvPicPr>
            <a:picLocks noChangeAspect="1"/>
          </p:cNvPicPr>
          <p:nvPr/>
        </p:nvPicPr>
        <p:blipFill>
          <a:blip r:embed="rId2"/>
          <a:stretch>
            <a:fillRect/>
          </a:stretch>
        </p:blipFill>
        <p:spPr>
          <a:xfrm>
            <a:off x="9696784" y="6012542"/>
            <a:ext cx="2286668" cy="531944"/>
          </a:xfrm>
          <a:prstGeom prst="rect">
            <a:avLst/>
          </a:prstGeom>
        </p:spPr>
      </p:pic>
    </p:spTree>
    <p:extLst>
      <p:ext uri="{BB962C8B-B14F-4D97-AF65-F5344CB8AC3E}">
        <p14:creationId xmlns:p14="http://schemas.microsoft.com/office/powerpoint/2010/main" val="2582444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694171-B4D0-458F-C83D-758E7B94DC20}"/>
              </a:ext>
            </a:extLst>
          </p:cNvPr>
          <p:cNvSpPr txBox="1">
            <a:spLocks/>
          </p:cNvSpPr>
          <p:nvPr/>
        </p:nvSpPr>
        <p:spPr>
          <a:xfrm>
            <a:off x="838200" y="0"/>
            <a:ext cx="10515600" cy="12811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2B389B"/>
                </a:solidFill>
                <a:latin typeface="+mj-lt"/>
                <a:ea typeface="+mj-ea"/>
                <a:cs typeface="+mj-cs"/>
              </a:defRPr>
            </a:lvl1pPr>
          </a:lstStyle>
          <a:p>
            <a:r>
              <a:rPr lang="en-US" sz="4400" b="1" dirty="0">
                <a:solidFill>
                  <a:srgbClr val="011893"/>
                </a:solidFill>
                <a:latin typeface="Arial Black" panose="020B0604020202020204" pitchFamily="34" charset="0"/>
                <a:cs typeface="Arial Black" panose="020B0604020202020204" pitchFamily="34" charset="0"/>
              </a:rPr>
              <a:t>Background</a:t>
            </a:r>
          </a:p>
        </p:txBody>
      </p:sp>
      <p:sp>
        <p:nvSpPr>
          <p:cNvPr id="10" name="Rectangle 9">
            <a:extLst>
              <a:ext uri="{FF2B5EF4-FFF2-40B4-BE49-F238E27FC236}">
                <a16:creationId xmlns:a16="http://schemas.microsoft.com/office/drawing/2014/main" id="{9D16CEDE-2402-6070-3AB7-1B99450009FA}"/>
              </a:ext>
            </a:extLst>
          </p:cNvPr>
          <p:cNvSpPr/>
          <p:nvPr/>
        </p:nvSpPr>
        <p:spPr>
          <a:xfrm>
            <a:off x="751973" y="5101960"/>
            <a:ext cx="10892589" cy="1529282"/>
          </a:xfrm>
          <a:prstGeom prst="rect">
            <a:avLst/>
          </a:prstGeom>
          <a:ln w="9525" cap="flat" cmpd="sng" algn="ctr">
            <a:noFill/>
            <a:prstDash val="solid"/>
            <a:round/>
            <a:headEnd type="none" w="med" len="med"/>
            <a:tailEnd type="none" w="med" len="med"/>
          </a:ln>
        </p:spPr>
      </p:sp>
      <p:pic>
        <p:nvPicPr>
          <p:cNvPr id="6" name="Picture 5" descr="Text&#10;&#10;Description automatically generated with medium confidence">
            <a:extLst>
              <a:ext uri="{FF2B5EF4-FFF2-40B4-BE49-F238E27FC236}">
                <a16:creationId xmlns:a16="http://schemas.microsoft.com/office/drawing/2014/main" id="{48A19C1E-5572-817B-6542-DB9C1BCB8CB1}"/>
              </a:ext>
            </a:extLst>
          </p:cNvPr>
          <p:cNvPicPr>
            <a:picLocks noChangeAspect="1"/>
          </p:cNvPicPr>
          <p:nvPr/>
        </p:nvPicPr>
        <p:blipFill>
          <a:blip r:embed="rId3"/>
          <a:stretch>
            <a:fillRect/>
          </a:stretch>
        </p:blipFill>
        <p:spPr>
          <a:xfrm>
            <a:off x="9696784" y="6012542"/>
            <a:ext cx="2286668" cy="531944"/>
          </a:xfrm>
          <a:prstGeom prst="rect">
            <a:avLst/>
          </a:prstGeom>
        </p:spPr>
      </p:pic>
      <p:graphicFrame>
        <p:nvGraphicFramePr>
          <p:cNvPr id="9" name="Diagram 8">
            <a:extLst>
              <a:ext uri="{FF2B5EF4-FFF2-40B4-BE49-F238E27FC236}">
                <a16:creationId xmlns:a16="http://schemas.microsoft.com/office/drawing/2014/main" id="{3BA4382A-193F-66A1-386C-224F584C32BA}"/>
              </a:ext>
            </a:extLst>
          </p:cNvPr>
          <p:cNvGraphicFramePr/>
          <p:nvPr>
            <p:extLst>
              <p:ext uri="{D42A27DB-BD31-4B8C-83A1-F6EECF244321}">
                <p14:modId xmlns:p14="http://schemas.microsoft.com/office/powerpoint/2010/main" val="1417854034"/>
              </p:ext>
            </p:extLst>
          </p:nvPr>
        </p:nvGraphicFramePr>
        <p:xfrm>
          <a:off x="377993" y="1623412"/>
          <a:ext cx="11436014" cy="48572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31444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A61FD-847D-6B0A-3AC3-7DFA106F7C2B}"/>
              </a:ext>
            </a:extLst>
          </p:cNvPr>
          <p:cNvSpPr>
            <a:spLocks noGrp="1"/>
          </p:cNvSpPr>
          <p:nvPr>
            <p:ph type="title"/>
          </p:nvPr>
        </p:nvSpPr>
        <p:spPr/>
        <p:txBody>
          <a:bodyPr/>
          <a:lstStyle/>
          <a:p>
            <a:r>
              <a:rPr lang="en-US" dirty="0"/>
              <a:t>Methods</a:t>
            </a:r>
          </a:p>
        </p:txBody>
      </p:sp>
      <p:sp>
        <p:nvSpPr>
          <p:cNvPr id="3" name="Text Placeholder 2">
            <a:extLst>
              <a:ext uri="{FF2B5EF4-FFF2-40B4-BE49-F238E27FC236}">
                <a16:creationId xmlns:a16="http://schemas.microsoft.com/office/drawing/2014/main" id="{B1D82825-2DC9-EB21-7E92-19D6BF8C3FCD}"/>
              </a:ext>
            </a:extLst>
          </p:cNvPr>
          <p:cNvSpPr>
            <a:spLocks noGrp="1"/>
          </p:cNvSpPr>
          <p:nvPr>
            <p:ph type="body" idx="1"/>
          </p:nvPr>
        </p:nvSpPr>
        <p:spPr/>
        <p:txBody>
          <a:bodyPr/>
          <a:lstStyle/>
          <a:p>
            <a:endParaRPr lang="en-US"/>
          </a:p>
        </p:txBody>
      </p:sp>
      <p:pic>
        <p:nvPicPr>
          <p:cNvPr id="4" name="Picture 3" descr="Text&#10;&#10;Description automatically generated with medium confidence">
            <a:extLst>
              <a:ext uri="{FF2B5EF4-FFF2-40B4-BE49-F238E27FC236}">
                <a16:creationId xmlns:a16="http://schemas.microsoft.com/office/drawing/2014/main" id="{60F89D27-7E65-CB6B-16B3-88C893435865}"/>
              </a:ext>
            </a:extLst>
          </p:cNvPr>
          <p:cNvPicPr>
            <a:picLocks noChangeAspect="1"/>
          </p:cNvPicPr>
          <p:nvPr/>
        </p:nvPicPr>
        <p:blipFill>
          <a:blip r:embed="rId2"/>
          <a:stretch>
            <a:fillRect/>
          </a:stretch>
        </p:blipFill>
        <p:spPr>
          <a:xfrm>
            <a:off x="9696784" y="6012542"/>
            <a:ext cx="2286668" cy="531944"/>
          </a:xfrm>
          <a:prstGeom prst="rect">
            <a:avLst/>
          </a:prstGeom>
        </p:spPr>
      </p:pic>
    </p:spTree>
    <p:extLst>
      <p:ext uri="{BB962C8B-B14F-4D97-AF65-F5344CB8AC3E}">
        <p14:creationId xmlns:p14="http://schemas.microsoft.com/office/powerpoint/2010/main" val="3499876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694171-B4D0-458F-C83D-758E7B94DC20}"/>
              </a:ext>
            </a:extLst>
          </p:cNvPr>
          <p:cNvSpPr txBox="1">
            <a:spLocks/>
          </p:cNvSpPr>
          <p:nvPr/>
        </p:nvSpPr>
        <p:spPr>
          <a:xfrm>
            <a:off x="838200" y="0"/>
            <a:ext cx="10515600" cy="12811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2B389B"/>
                </a:solidFill>
                <a:latin typeface="+mj-lt"/>
                <a:ea typeface="+mj-ea"/>
                <a:cs typeface="+mj-cs"/>
              </a:defRPr>
            </a:lvl1pPr>
          </a:lstStyle>
          <a:p>
            <a:r>
              <a:rPr lang="en-US" sz="4400" b="1" dirty="0">
                <a:solidFill>
                  <a:srgbClr val="011893"/>
                </a:solidFill>
                <a:latin typeface="Arial Black" panose="020B0604020202020204" pitchFamily="34" charset="0"/>
                <a:cs typeface="Arial Black" panose="020B0604020202020204" pitchFamily="34" charset="0"/>
              </a:rPr>
              <a:t>Program Development</a:t>
            </a:r>
          </a:p>
        </p:txBody>
      </p:sp>
      <p:pic>
        <p:nvPicPr>
          <p:cNvPr id="2" name="Picture 1" descr="Text&#10;&#10;Description automatically generated with medium confidence">
            <a:extLst>
              <a:ext uri="{FF2B5EF4-FFF2-40B4-BE49-F238E27FC236}">
                <a16:creationId xmlns:a16="http://schemas.microsoft.com/office/drawing/2014/main" id="{A17A595F-FB20-B937-07EC-7C0A7C2D689B}"/>
              </a:ext>
            </a:extLst>
          </p:cNvPr>
          <p:cNvPicPr>
            <a:picLocks noChangeAspect="1"/>
          </p:cNvPicPr>
          <p:nvPr/>
        </p:nvPicPr>
        <p:blipFill>
          <a:blip r:embed="rId3"/>
          <a:stretch>
            <a:fillRect/>
          </a:stretch>
        </p:blipFill>
        <p:spPr>
          <a:xfrm>
            <a:off x="9696784" y="6012542"/>
            <a:ext cx="2286668" cy="531944"/>
          </a:xfrm>
          <a:prstGeom prst="rect">
            <a:avLst/>
          </a:prstGeom>
        </p:spPr>
      </p:pic>
      <p:sp>
        <p:nvSpPr>
          <p:cNvPr id="4" name="Rounded Rectangle 3">
            <a:extLst>
              <a:ext uri="{FF2B5EF4-FFF2-40B4-BE49-F238E27FC236}">
                <a16:creationId xmlns:a16="http://schemas.microsoft.com/office/drawing/2014/main" id="{06917A9A-9293-F791-94FB-AC3DC3054140}"/>
              </a:ext>
            </a:extLst>
          </p:cNvPr>
          <p:cNvSpPr/>
          <p:nvPr/>
        </p:nvSpPr>
        <p:spPr>
          <a:xfrm>
            <a:off x="940468" y="1813765"/>
            <a:ext cx="10311063" cy="1281113"/>
          </a:xfrm>
          <a:prstGeom prst="roundRect">
            <a:avLst/>
          </a:prstGeom>
          <a:ln w="381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atin typeface="Arial" panose="020B0604020202020204" pitchFamily="34" charset="0"/>
                <a:cs typeface="Arial" panose="020B0604020202020204" pitchFamily="34" charset="0"/>
              </a:rPr>
              <a:t>Accelerating Interdisciplinary Resident Education in Opioid Use Disorder and Harm Reduction (AIROH)</a:t>
            </a:r>
            <a:endParaRPr lang="en-US" sz="3600" b="1" dirty="0">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99B85F5B-7365-A342-C3FA-EBA6DC76C48E}"/>
              </a:ext>
            </a:extLst>
          </p:cNvPr>
          <p:cNvSpPr/>
          <p:nvPr/>
        </p:nvSpPr>
        <p:spPr>
          <a:xfrm>
            <a:off x="940468" y="3618261"/>
            <a:ext cx="10311063" cy="1281113"/>
          </a:xfrm>
          <a:prstGeom prst="roundRect">
            <a:avLst/>
          </a:prstGeom>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atin typeface="Arial" panose="020B0604020202020204" pitchFamily="34" charset="0"/>
                <a:cs typeface="Arial" panose="020B0604020202020204" pitchFamily="34" charset="0"/>
              </a:rPr>
              <a:t>$50K in seed funding from an internal UMB grant focused on substance use</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594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694171-B4D0-458F-C83D-758E7B94DC20}"/>
              </a:ext>
            </a:extLst>
          </p:cNvPr>
          <p:cNvSpPr txBox="1">
            <a:spLocks/>
          </p:cNvSpPr>
          <p:nvPr/>
        </p:nvSpPr>
        <p:spPr>
          <a:xfrm>
            <a:off x="838200" y="0"/>
            <a:ext cx="10515600" cy="12811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2B389B"/>
                </a:solidFill>
                <a:latin typeface="+mj-lt"/>
                <a:ea typeface="+mj-ea"/>
                <a:cs typeface="+mj-cs"/>
              </a:defRPr>
            </a:lvl1pPr>
          </a:lstStyle>
          <a:p>
            <a:r>
              <a:rPr lang="en-US" sz="4400" b="1" dirty="0">
                <a:solidFill>
                  <a:srgbClr val="011893"/>
                </a:solidFill>
                <a:latin typeface="Arial Black" panose="020B0604020202020204" pitchFamily="34" charset="0"/>
                <a:cs typeface="Arial Black" panose="020B0604020202020204" pitchFamily="34" charset="0"/>
              </a:rPr>
              <a:t>Objective</a:t>
            </a:r>
          </a:p>
        </p:txBody>
      </p:sp>
      <p:sp>
        <p:nvSpPr>
          <p:cNvPr id="9" name="Rounded Rectangle 8">
            <a:extLst>
              <a:ext uri="{FF2B5EF4-FFF2-40B4-BE49-F238E27FC236}">
                <a16:creationId xmlns:a16="http://schemas.microsoft.com/office/drawing/2014/main" id="{F5779758-CE6C-B030-7D51-D7EE2B250E40}"/>
              </a:ext>
            </a:extLst>
          </p:cNvPr>
          <p:cNvSpPr/>
          <p:nvPr/>
        </p:nvSpPr>
        <p:spPr>
          <a:xfrm>
            <a:off x="940465" y="3588303"/>
            <a:ext cx="10311063" cy="1755339"/>
          </a:xfrm>
          <a:prstGeom prst="roundRect">
            <a:avLst/>
          </a:prstGeom>
          <a:ln w="38100">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atin typeface="Arial" panose="020B0604020202020204" pitchFamily="34" charset="0"/>
                <a:cs typeface="Arial" panose="020B0604020202020204" pitchFamily="34" charset="0"/>
              </a:rPr>
              <a:t>To augment the physician workforce equipped to provide evidence-based, harm-reduction-focused care to patients with OUD</a:t>
            </a:r>
            <a:r>
              <a:rPr lang="en-US" sz="3600" b="1" dirty="0">
                <a:latin typeface="Arial" panose="020B0604020202020204" pitchFamily="34" charset="0"/>
                <a:cs typeface="Arial" panose="020B0604020202020204" pitchFamily="34" charset="0"/>
              </a:rPr>
              <a:t> </a:t>
            </a:r>
          </a:p>
        </p:txBody>
      </p:sp>
      <p:pic>
        <p:nvPicPr>
          <p:cNvPr id="2" name="Picture 1" descr="Text&#10;&#10;Description automatically generated with medium confidence">
            <a:extLst>
              <a:ext uri="{FF2B5EF4-FFF2-40B4-BE49-F238E27FC236}">
                <a16:creationId xmlns:a16="http://schemas.microsoft.com/office/drawing/2014/main" id="{A17A595F-FB20-B937-07EC-7C0A7C2D689B}"/>
              </a:ext>
            </a:extLst>
          </p:cNvPr>
          <p:cNvPicPr>
            <a:picLocks noChangeAspect="1"/>
          </p:cNvPicPr>
          <p:nvPr/>
        </p:nvPicPr>
        <p:blipFill>
          <a:blip r:embed="rId3"/>
          <a:stretch>
            <a:fillRect/>
          </a:stretch>
        </p:blipFill>
        <p:spPr>
          <a:xfrm>
            <a:off x="9696784" y="6012542"/>
            <a:ext cx="2286668" cy="531944"/>
          </a:xfrm>
          <a:prstGeom prst="rect">
            <a:avLst/>
          </a:prstGeom>
        </p:spPr>
      </p:pic>
      <p:sp>
        <p:nvSpPr>
          <p:cNvPr id="3" name="Rounded Rectangle 2">
            <a:extLst>
              <a:ext uri="{FF2B5EF4-FFF2-40B4-BE49-F238E27FC236}">
                <a16:creationId xmlns:a16="http://schemas.microsoft.com/office/drawing/2014/main" id="{DE9456CA-2FA5-A52C-9F43-049B70930F09}"/>
              </a:ext>
            </a:extLst>
          </p:cNvPr>
          <p:cNvSpPr/>
          <p:nvPr/>
        </p:nvSpPr>
        <p:spPr>
          <a:xfrm>
            <a:off x="940466" y="1925688"/>
            <a:ext cx="10311063" cy="1281113"/>
          </a:xfrm>
          <a:prstGeom prst="roundRect">
            <a:avLst/>
          </a:prstGeom>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2800" b="1" dirty="0">
                <a:latin typeface="Arial" panose="020B0604020202020204" pitchFamily="34" charset="0"/>
                <a:cs typeface="Arial" panose="020B0604020202020204" pitchFamily="34" charset="0"/>
              </a:rPr>
              <a:t>To create a curriculum in opioid use disorder education targeting front-line providers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193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7694171-B4D0-458F-C83D-758E7B94DC20}"/>
              </a:ext>
            </a:extLst>
          </p:cNvPr>
          <p:cNvSpPr txBox="1">
            <a:spLocks/>
          </p:cNvSpPr>
          <p:nvPr/>
        </p:nvSpPr>
        <p:spPr>
          <a:xfrm>
            <a:off x="838200" y="0"/>
            <a:ext cx="10515600" cy="128111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000" kern="1200">
                <a:solidFill>
                  <a:srgbClr val="2B389B"/>
                </a:solidFill>
                <a:latin typeface="+mj-lt"/>
                <a:ea typeface="+mj-ea"/>
                <a:cs typeface="+mj-cs"/>
              </a:defRPr>
            </a:lvl1pPr>
          </a:lstStyle>
          <a:p>
            <a:r>
              <a:rPr lang="en-US" sz="4400" b="1" dirty="0">
                <a:solidFill>
                  <a:srgbClr val="011893"/>
                </a:solidFill>
                <a:latin typeface="Arial Black" panose="020B0604020202020204" pitchFamily="34" charset="0"/>
                <a:cs typeface="Arial Black" panose="020B0604020202020204" pitchFamily="34" charset="0"/>
              </a:rPr>
              <a:t>Intervention (Year 1)</a:t>
            </a:r>
          </a:p>
        </p:txBody>
      </p:sp>
      <p:pic>
        <p:nvPicPr>
          <p:cNvPr id="2" name="Picture 1" descr="Text&#10;&#10;Description automatically generated with medium confidence">
            <a:extLst>
              <a:ext uri="{FF2B5EF4-FFF2-40B4-BE49-F238E27FC236}">
                <a16:creationId xmlns:a16="http://schemas.microsoft.com/office/drawing/2014/main" id="{A17A595F-FB20-B937-07EC-7C0A7C2D689B}"/>
              </a:ext>
            </a:extLst>
          </p:cNvPr>
          <p:cNvPicPr>
            <a:picLocks noChangeAspect="1"/>
          </p:cNvPicPr>
          <p:nvPr/>
        </p:nvPicPr>
        <p:blipFill>
          <a:blip r:embed="rId3"/>
          <a:stretch>
            <a:fillRect/>
          </a:stretch>
        </p:blipFill>
        <p:spPr>
          <a:xfrm>
            <a:off x="9696784" y="6012542"/>
            <a:ext cx="2286668" cy="531944"/>
          </a:xfrm>
          <a:prstGeom prst="rect">
            <a:avLst/>
          </a:prstGeom>
        </p:spPr>
      </p:pic>
      <p:graphicFrame>
        <p:nvGraphicFramePr>
          <p:cNvPr id="14" name="Diagram 13">
            <a:extLst>
              <a:ext uri="{FF2B5EF4-FFF2-40B4-BE49-F238E27FC236}">
                <a16:creationId xmlns:a16="http://schemas.microsoft.com/office/drawing/2014/main" id="{C6F26A27-9A9E-0F31-9E83-4FF375B41F25}"/>
              </a:ext>
            </a:extLst>
          </p:cNvPr>
          <p:cNvGraphicFramePr/>
          <p:nvPr>
            <p:extLst>
              <p:ext uri="{D42A27DB-BD31-4B8C-83A1-F6EECF244321}">
                <p14:modId xmlns:p14="http://schemas.microsoft.com/office/powerpoint/2010/main" val="4001346296"/>
              </p:ext>
            </p:extLst>
          </p:nvPr>
        </p:nvGraphicFramePr>
        <p:xfrm>
          <a:off x="208548" y="1467853"/>
          <a:ext cx="11774904" cy="53901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40789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55433</TotalTime>
  <Words>1105</Words>
  <Application>Microsoft Office PowerPoint</Application>
  <PresentationFormat>Widescreen</PresentationFormat>
  <Paragraphs>127</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Arial Black</vt:lpstr>
      <vt:lpstr>Calibri</vt:lpstr>
      <vt:lpstr>Times New Roman</vt:lpstr>
      <vt:lpstr>Wingdings</vt:lpstr>
      <vt:lpstr>Office Theme</vt:lpstr>
      <vt:lpstr>PowerPoint Presentation</vt:lpstr>
      <vt:lpstr>Disclosures</vt:lpstr>
      <vt:lpstr>Acknowledgements</vt:lpstr>
      <vt:lpstr>Background</vt:lpstr>
      <vt:lpstr>PowerPoint Presentation</vt:lpstr>
      <vt:lpstr>Methods</vt:lpstr>
      <vt:lpstr>PowerPoint Presentation</vt:lpstr>
      <vt:lpstr>PowerPoint Presentation</vt:lpstr>
      <vt:lpstr>PowerPoint Presentation</vt:lpstr>
      <vt:lpstr>PowerPoint Presentation</vt:lpstr>
      <vt:lpstr>PowerPoint Presentation</vt:lpstr>
      <vt:lpstr>Results</vt:lpstr>
      <vt:lpstr>Training Programs (n=96)</vt:lpstr>
      <vt:lpstr>Racial and Gender Identity (n=96) </vt:lpstr>
      <vt:lpstr>Prior OUD Education (n=96)</vt:lpstr>
      <vt:lpstr>Comfort with OUD Care (n=96)</vt:lpstr>
      <vt:lpstr>Attitudes towards OUD Care (n=96)</vt:lpstr>
      <vt:lpstr>Changes Associated with AIROH (n=65)</vt:lpstr>
      <vt:lpstr>Conclusions</vt:lpstr>
      <vt:lpstr>Summary of Findings</vt:lpstr>
      <vt:lpstr>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Kattakuzhy, Sarah (NIH/CC/CCMD) [V]</dc:creator>
  <cp:lastModifiedBy>PC</cp:lastModifiedBy>
  <cp:revision>729</cp:revision>
  <cp:lastPrinted>2019-08-06T22:07:40Z</cp:lastPrinted>
  <dcterms:created xsi:type="dcterms:W3CDTF">2018-07-31T03:05:52Z</dcterms:created>
  <dcterms:modified xsi:type="dcterms:W3CDTF">2022-11-12T14:15:17Z</dcterms:modified>
</cp:coreProperties>
</file>