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1087" r:id="rId3"/>
    <p:sldId id="1089" r:id="rId4"/>
    <p:sldId id="1092" r:id="rId5"/>
    <p:sldId id="1159" r:id="rId6"/>
    <p:sldId id="1095" r:id="rId7"/>
    <p:sldId id="1150" r:id="rId8"/>
    <p:sldId id="1151" r:id="rId9"/>
    <p:sldId id="1152" r:id="rId10"/>
    <p:sldId id="1148" r:id="rId11"/>
    <p:sldId id="1153" r:id="rId12"/>
    <p:sldId id="1154" r:id="rId13"/>
    <p:sldId id="1155" r:id="rId14"/>
    <p:sldId id="1160" r:id="rId15"/>
    <p:sldId id="1161" r:id="rId16"/>
    <p:sldId id="1158" r:id="rId17"/>
    <p:sldId id="1156" r:id="rId18"/>
    <p:sldId id="11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9A9D"/>
    <a:srgbClr val="DC888F"/>
    <a:srgbClr val="FF7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71991"/>
  </p:normalViewPr>
  <p:slideViewPr>
    <p:cSldViewPr snapToGrid="0">
      <p:cViewPr varScale="1">
        <p:scale>
          <a:sx n="85" d="100"/>
          <a:sy n="85" d="100"/>
        </p:scale>
        <p:origin x="16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81CA3-DE0B-7841-A5BE-F79A4216E4C6}" type="datetimeFigureOut">
              <a:rPr lang="en-US" smtClean="0"/>
              <a:t>11/9/22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E18A93-A1CE-8847-B8FD-AE323AF8EDC3}" type="slidenum">
              <a:rPr lang="en-US" smtClean="0"/>
              <a:t>‹#›</a:t>
            </a:fld>
            <a:endParaRPr lang="en-US"/>
          </a:p>
        </p:txBody>
      </p:sp>
    </p:spTree>
    <p:extLst>
      <p:ext uri="{BB962C8B-B14F-4D97-AF65-F5344CB8AC3E}">
        <p14:creationId xmlns:p14="http://schemas.microsoft.com/office/powerpoint/2010/main" val="895152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a:t>
            </a:fld>
            <a:endParaRPr lang="en-US"/>
          </a:p>
        </p:txBody>
      </p:sp>
    </p:spTree>
    <p:extLst>
      <p:ext uri="{BB962C8B-B14F-4D97-AF65-F5344CB8AC3E}">
        <p14:creationId xmlns:p14="http://schemas.microsoft.com/office/powerpoint/2010/main" val="619803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Arial" panose="020B0604020202020204" pitchFamily="34" charset="0"/>
                <a:ea typeface="Times New Roman" panose="02020603050405020304" pitchFamily="18" charset="0"/>
              </a:rPr>
              <a:t>Importantly, criminal legal structures operated to exacerbate women’s vulnerability and diminished their ability to protect themselves. </a:t>
            </a:r>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11</a:t>
            </a:fld>
            <a:endParaRPr lang="en-US"/>
          </a:p>
        </p:txBody>
      </p:sp>
    </p:spTree>
    <p:extLst>
      <p:ext uri="{BB962C8B-B14F-4D97-AF65-F5344CB8AC3E}">
        <p14:creationId xmlns:p14="http://schemas.microsoft.com/office/powerpoint/2010/main" val="2617926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12</a:t>
            </a:fld>
            <a:endParaRPr lang="en-US"/>
          </a:p>
        </p:txBody>
      </p:sp>
    </p:spTree>
    <p:extLst>
      <p:ext uri="{BB962C8B-B14F-4D97-AF65-F5344CB8AC3E}">
        <p14:creationId xmlns:p14="http://schemas.microsoft.com/office/powerpoint/2010/main" val="2807187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Arial" panose="020B0604020202020204" pitchFamily="34" charset="0"/>
                <a:ea typeface="Times New Roman" panose="02020603050405020304" pitchFamily="18" charset="0"/>
              </a:rPr>
              <a:t>Half of the women in our study reported experiences of marginalization, and in some cases, assault in addiction-related services. </a:t>
            </a:r>
            <a:endParaRPr lang="en-CA"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13</a:t>
            </a:fld>
            <a:endParaRPr lang="en-US"/>
          </a:p>
        </p:txBody>
      </p:sp>
    </p:spTree>
    <p:extLst>
      <p:ext uri="{BB962C8B-B14F-4D97-AF65-F5344CB8AC3E}">
        <p14:creationId xmlns:p14="http://schemas.microsoft.com/office/powerpoint/2010/main" val="2166665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r>
              <a:rPr lang="en-CA" sz="1800" dirty="0">
                <a:effectLst/>
                <a:latin typeface="Arial" panose="020B0604020202020204" pitchFamily="34" charset="0"/>
                <a:ea typeface="Times New Roman" panose="02020603050405020304" pitchFamily="18" charset="0"/>
              </a:rPr>
              <a:t>Women sought addiction programs and service settings that recreated spaces of female empowerment and catered to their specific needs. Programs that incorporated trauma-informed approaches and staff who had skills to deal with mental health crises were key for women staying engaged with services. Women appreciated staff who were non-judgmental and kind. Some participants called for greater outreach efforts, specifically for women engaged in sex work given the risks of violence. </a:t>
            </a:r>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14</a:t>
            </a:fld>
            <a:endParaRPr lang="en-US"/>
          </a:p>
        </p:txBody>
      </p:sp>
    </p:spTree>
    <p:extLst>
      <p:ext uri="{BB962C8B-B14F-4D97-AF65-F5344CB8AC3E}">
        <p14:creationId xmlns:p14="http://schemas.microsoft.com/office/powerpoint/2010/main" val="4120411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E18A93-A1CE-8847-B8FD-AE323AF8EDC3}" type="slidenum">
              <a:rPr lang="en-US" smtClean="0"/>
              <a:t>16</a:t>
            </a:fld>
            <a:endParaRPr lang="en-US"/>
          </a:p>
        </p:txBody>
      </p:sp>
    </p:spTree>
    <p:extLst>
      <p:ext uri="{BB962C8B-B14F-4D97-AF65-F5344CB8AC3E}">
        <p14:creationId xmlns:p14="http://schemas.microsoft.com/office/powerpoint/2010/main" val="193283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17</a:t>
            </a:fld>
            <a:endParaRPr lang="en-US"/>
          </a:p>
        </p:txBody>
      </p:sp>
    </p:spTree>
    <p:extLst>
      <p:ext uri="{BB962C8B-B14F-4D97-AF65-F5344CB8AC3E}">
        <p14:creationId xmlns:p14="http://schemas.microsoft.com/office/powerpoint/2010/main" val="361807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18</a:t>
            </a:fld>
            <a:endParaRPr lang="en-US"/>
          </a:p>
        </p:txBody>
      </p:sp>
    </p:spTree>
    <p:extLst>
      <p:ext uri="{BB962C8B-B14F-4D97-AF65-F5344CB8AC3E}">
        <p14:creationId xmlns:p14="http://schemas.microsoft.com/office/powerpoint/2010/main" val="3351363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BAE4-A4DC-44DE-9D42-53BBFF1C4D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587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talk the term women references individuals who identity as a women, cis-, trans- and queer inclusive, regardless of assigned biological sex</a:t>
            </a:r>
          </a:p>
        </p:txBody>
      </p:sp>
      <p:sp>
        <p:nvSpPr>
          <p:cNvPr id="4" name="Slide Number Placeholder 3"/>
          <p:cNvSpPr>
            <a:spLocks noGrp="1"/>
          </p:cNvSpPr>
          <p:nvPr>
            <p:ph type="sldNum" sz="quarter" idx="5"/>
          </p:nvPr>
        </p:nvSpPr>
        <p:spPr/>
        <p:txBody>
          <a:bodyPr/>
          <a:lstStyle/>
          <a:p>
            <a:fld id="{FAE18A93-A1CE-8847-B8FD-AE323AF8EDC3}" type="slidenum">
              <a:rPr lang="en-US" smtClean="0"/>
              <a:t>4</a:t>
            </a:fld>
            <a:endParaRPr lang="en-US"/>
          </a:p>
        </p:txBody>
      </p:sp>
    </p:spTree>
    <p:extLst>
      <p:ext uri="{BB962C8B-B14F-4D97-AF65-F5344CB8AC3E}">
        <p14:creationId xmlns:p14="http://schemas.microsoft.com/office/powerpoint/2010/main" val="259924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effectLst/>
                <a:latin typeface="Arial" panose="020B0604020202020204" pitchFamily="34" charset="0"/>
                <a:ea typeface="Times New Roman" panose="02020603050405020304" pitchFamily="18" charset="0"/>
              </a:rPr>
              <a:t>and have greater unmet treatment needs compared to 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effectLst/>
                <a:latin typeface="Arial" panose="020B0604020202020204" pitchFamily="34" charset="0"/>
                <a:ea typeface="Times New Roman" panose="02020603050405020304" pitchFamily="18" charset="0"/>
              </a:rPr>
              <a:t>Gender impacts drug use and addiction with research finding that women experience disproportionate drug-related health harms and have greater unmet treatment needs compared to men </a:t>
            </a:r>
            <a:r>
              <a:rPr lang="en-US" sz="1200" dirty="0">
                <a:effectLst/>
                <a:latin typeface="Arial" panose="020B0604020202020204" pitchFamily="34" charset="0"/>
                <a:ea typeface="Times New Roman" panose="02020603050405020304" pitchFamily="18" charset="0"/>
              </a:rPr>
              <a:t>(Des </a:t>
            </a:r>
            <a:r>
              <a:rPr lang="en-US" sz="1200" dirty="0" err="1">
                <a:effectLst/>
                <a:latin typeface="Arial" panose="020B0604020202020204" pitchFamily="34" charset="0"/>
                <a:ea typeface="Times New Roman" panose="02020603050405020304" pitchFamily="18" charset="0"/>
              </a:rPr>
              <a:t>Jarlais</a:t>
            </a:r>
            <a:r>
              <a:rPr lang="en-US" sz="1200" dirty="0">
                <a:effectLst/>
                <a:latin typeface="Arial" panose="020B0604020202020204" pitchFamily="34" charset="0"/>
                <a:ea typeface="Times New Roman" panose="02020603050405020304" pitchFamily="18" charset="0"/>
              </a:rPr>
              <a:t> et al., 2012; Greenfield et al., 2007a; Harris et al., 2022)</a:t>
            </a:r>
            <a:r>
              <a:rPr lang="en-CA" sz="1200" dirty="0">
                <a:effectLst/>
                <a:latin typeface="Arial" panose="020B0604020202020204" pitchFamily="34" charset="0"/>
                <a:ea typeface="Times New Roman" panose="02020603050405020304" pitchFamily="18" charset="0"/>
              </a:rPr>
              <a:t>. Understanding the gendered dimensions of drug use and treatment is imperative given that the gender gap in addiction is narrowing </a:t>
            </a:r>
            <a:r>
              <a:rPr lang="en-US" sz="1200" dirty="0">
                <a:effectLst/>
                <a:latin typeface="Arial" panose="020B0604020202020204" pitchFamily="34" charset="0"/>
                <a:ea typeface="Times New Roman" panose="02020603050405020304" pitchFamily="18" charset="0"/>
              </a:rPr>
              <a:t>(Keyes et al., 2008; Seedat et al., 2009)</a:t>
            </a:r>
            <a:r>
              <a:rPr lang="en-CA" sz="1200" dirty="0">
                <a:effectLst/>
                <a:latin typeface="Arial" panose="020B0604020202020204" pitchFamily="34" charset="0"/>
                <a:ea typeface="Times New Roman" panose="02020603050405020304" pitchFamily="18" charset="0"/>
              </a:rPr>
              <a:t>. Over the past decade in the United States (US) an increasing proportion of those initiating drug use and those with substance use disorders (SUD) are women </a:t>
            </a:r>
            <a:r>
              <a:rPr lang="en-US" sz="1200" dirty="0">
                <a:effectLst/>
                <a:latin typeface="Arial" panose="020B0604020202020204" pitchFamily="34" charset="0"/>
                <a:ea typeface="Times New Roman" panose="02020603050405020304" pitchFamily="18" charset="0"/>
              </a:rPr>
              <a:t>(Han et al., 2021; Jones et al., 2015)</a:t>
            </a:r>
            <a:r>
              <a:rPr lang="en-CA" sz="1200" dirty="0">
                <a:effectLst/>
                <a:latin typeface="Arial" panose="020B0604020202020204" pitchFamily="34" charset="0"/>
                <a:ea typeface="Times New Roman" panose="02020603050405020304" pitchFamily="18" charset="0"/>
              </a:rPr>
              <a:t>. Related drug use harms have also increased more rapidly among women than men. For example, rates of prescription opioid and</a:t>
            </a:r>
            <a:r>
              <a:rPr lang="en-CA" sz="1200" dirty="0">
                <a:effectLst/>
                <a:latin typeface="Arial" panose="020B0604020202020204" pitchFamily="34" charset="0"/>
                <a:ea typeface="Arial" panose="020B0604020202020204" pitchFamily="34" charset="0"/>
              </a:rPr>
              <a:t> heroin-related </a:t>
            </a:r>
            <a:r>
              <a:rPr lang="en-CA" sz="1200" dirty="0">
                <a:effectLst/>
                <a:latin typeface="Arial" panose="020B0604020202020204" pitchFamily="34" charset="0"/>
                <a:ea typeface="Times New Roman" panose="02020603050405020304" pitchFamily="18" charset="0"/>
              </a:rPr>
              <a:t>overdose deaths</a:t>
            </a:r>
            <a:r>
              <a:rPr lang="en-CA" sz="1200" dirty="0">
                <a:effectLst/>
                <a:latin typeface="Arial" panose="020B0604020202020204" pitchFamily="34" charset="0"/>
                <a:ea typeface="Arial" panose="020B0604020202020204" pitchFamily="34" charset="0"/>
              </a:rPr>
              <a:t> increased at a more than 2:1 rate in women compared to men between 1999 and 2017 </a:t>
            </a:r>
            <a:r>
              <a:rPr lang="en-US" sz="1200" dirty="0">
                <a:effectLst/>
                <a:latin typeface="Arial" panose="020B0604020202020204" pitchFamily="34" charset="0"/>
                <a:ea typeface="Times New Roman" panose="02020603050405020304" pitchFamily="18" charset="0"/>
              </a:rPr>
              <a:t>(Jones et al., 2015; </a:t>
            </a:r>
            <a:r>
              <a:rPr lang="en-US" sz="1200" dirty="0" err="1">
                <a:effectLst/>
                <a:latin typeface="Arial" panose="020B0604020202020204" pitchFamily="34" charset="0"/>
                <a:ea typeface="Times New Roman" panose="02020603050405020304" pitchFamily="18" charset="0"/>
              </a:rPr>
              <a:t>VanHouten</a:t>
            </a:r>
            <a:r>
              <a:rPr lang="en-US" sz="1200" dirty="0">
                <a:effectLst/>
                <a:latin typeface="Arial" panose="020B0604020202020204" pitchFamily="34" charset="0"/>
                <a:ea typeface="Times New Roman" panose="02020603050405020304" pitchFamily="18" charset="0"/>
              </a:rPr>
              <a:t>, 2019)</a:t>
            </a:r>
            <a:r>
              <a:rPr lang="en-CA" sz="1200" dirty="0">
                <a:effectLst/>
                <a:latin typeface="Arial" panose="020B0604020202020204" pitchFamily="34" charset="0"/>
                <a:ea typeface="Times New Roman" panose="02020603050405020304" pitchFamily="18" charset="0"/>
              </a:rPr>
              <a:t>.</a:t>
            </a:r>
            <a:r>
              <a:rPr lang="en-CA" sz="1200" dirty="0">
                <a:effectLst/>
                <a:latin typeface="Arial" panose="020B0604020202020204" pitchFamily="34" charset="0"/>
                <a:ea typeface="Arial" panose="020B0604020202020204" pitchFamily="34" charset="0"/>
              </a:rPr>
              <a:t> </a:t>
            </a:r>
            <a:r>
              <a:rPr lang="en-CA" sz="1200" dirty="0">
                <a:effectLst/>
                <a:latin typeface="Arial" panose="020B0604020202020204" pitchFamily="34" charset="0"/>
                <a:ea typeface="Times New Roman" panose="02020603050405020304" pitchFamily="18" charset="0"/>
              </a:rPr>
              <a:t>Given shifting epidemiologic trends and rising drug-related health harms among women, there is a need to focus on how gender shapes drug use and addiction service experiences to inform effective addiction service and policy development.</a:t>
            </a:r>
            <a:endParaRPr lang="en-CA"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5</a:t>
            </a:fld>
            <a:endParaRPr lang="en-US"/>
          </a:p>
        </p:txBody>
      </p:sp>
    </p:spTree>
    <p:extLst>
      <p:ext uri="{BB962C8B-B14F-4D97-AF65-F5344CB8AC3E}">
        <p14:creationId xmlns:p14="http://schemas.microsoft.com/office/powerpoint/2010/main" val="2794329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r>
              <a:rPr lang="en-CA" sz="1800" dirty="0">
                <a:effectLst/>
                <a:latin typeface="Arial" panose="020B0604020202020204" pitchFamily="34" charset="0"/>
                <a:ea typeface="Times New Roman" panose="02020603050405020304" pitchFamily="18" charset="0"/>
              </a:rPr>
              <a:t>Intersectionality acknowledges the synergistic intersection of marginalized identities and related structural inequities in shaping experiences of oppression and empowerment. Applying the lens of intersectionality is critical to understanding women’s heterogeneous drug use and service experiences </a:t>
            </a:r>
            <a:r>
              <a:rPr lang="en-US" sz="1800" dirty="0">
                <a:effectLst/>
                <a:latin typeface="Arial" panose="020B0604020202020204" pitchFamily="34" charset="0"/>
                <a:ea typeface="Times New Roman" panose="02020603050405020304" pitchFamily="18" charset="0"/>
              </a:rPr>
              <a:t>(</a:t>
            </a:r>
            <a:r>
              <a:rPr lang="en-US" sz="1800" dirty="0" err="1">
                <a:effectLst/>
                <a:latin typeface="Arial" panose="020B0604020202020204" pitchFamily="34" charset="0"/>
                <a:ea typeface="Times New Roman" panose="02020603050405020304" pitchFamily="18" charset="0"/>
              </a:rPr>
              <a:t>Kulesza</a:t>
            </a:r>
            <a:r>
              <a:rPr lang="en-US" sz="1800" dirty="0">
                <a:effectLst/>
                <a:latin typeface="Arial" panose="020B0604020202020204" pitchFamily="34" charset="0"/>
                <a:ea typeface="Times New Roman" panose="02020603050405020304" pitchFamily="18" charset="0"/>
              </a:rPr>
              <a:t> et al., 2016; </a:t>
            </a:r>
            <a:r>
              <a:rPr lang="en-US" sz="1800" dirty="0" err="1">
                <a:effectLst/>
                <a:latin typeface="Arial" panose="020B0604020202020204" pitchFamily="34" charset="0"/>
                <a:ea typeface="Times New Roman" panose="02020603050405020304" pitchFamily="18" charset="0"/>
              </a:rPr>
              <a:t>Logie</a:t>
            </a:r>
            <a:r>
              <a:rPr lang="en-US" sz="1800" dirty="0">
                <a:effectLst/>
                <a:latin typeface="Arial" panose="020B0604020202020204" pitchFamily="34" charset="0"/>
                <a:ea typeface="Times New Roman" panose="02020603050405020304" pitchFamily="18" charset="0"/>
              </a:rPr>
              <a:t> et al., 2021; Shields, 2008)</a:t>
            </a:r>
            <a:r>
              <a:rPr lang="en-CA" sz="1800" dirty="0">
                <a:effectLst/>
                <a:latin typeface="Arial" panose="020B0604020202020204" pitchFamily="34" charset="0"/>
                <a:ea typeface="Times New Roman" panose="02020603050405020304" pitchFamily="18" charset="0"/>
              </a:rPr>
              <a:t>. </a:t>
            </a:r>
          </a:p>
          <a:p>
            <a:pPr indent="457200"/>
            <a:endParaRPr lang="en-CA" sz="1800" dirty="0">
              <a:effectLst/>
              <a:latin typeface="Arial" panose="020B0604020202020204" pitchFamily="34" charset="0"/>
              <a:ea typeface="Times New Roman" panose="02020603050405020304" pitchFamily="18" charset="0"/>
            </a:endParaRPr>
          </a:p>
          <a:p>
            <a:pPr indent="457200"/>
            <a:r>
              <a:rPr lang="en-CA" sz="1800" dirty="0">
                <a:effectLst/>
                <a:latin typeface="Arial" panose="020B0604020202020204" pitchFamily="34" charset="0"/>
                <a:ea typeface="Times New Roman" panose="02020603050405020304" pitchFamily="18" charset="0"/>
              </a:rPr>
              <a:t>For example, due to other forms of structural oppression, such as transphobia and racism, transgender or queer gender and/or Black or Indigenous women who use drugs experience greater rates of violence, trauma, and barriers to care compared to White, cis-gender women who use drugs </a:t>
            </a:r>
            <a:r>
              <a:rPr lang="en-US" sz="1800" dirty="0">
                <a:effectLst/>
                <a:latin typeface="Arial" panose="020B0604020202020204" pitchFamily="34" charset="0"/>
                <a:ea typeface="Times New Roman" panose="02020603050405020304" pitchFamily="18" charset="0"/>
              </a:rPr>
              <a:t>(</a:t>
            </a:r>
            <a:r>
              <a:rPr lang="en-US" sz="1800" dirty="0" err="1">
                <a:effectLst/>
                <a:latin typeface="Arial" panose="020B0604020202020204" pitchFamily="34" charset="0"/>
                <a:ea typeface="Times New Roman" panose="02020603050405020304" pitchFamily="18" charset="0"/>
              </a:rPr>
              <a:t>Hatzenbuehler</a:t>
            </a:r>
            <a:r>
              <a:rPr lang="en-US" sz="1800" dirty="0">
                <a:effectLst/>
                <a:latin typeface="Arial" panose="020B0604020202020204" pitchFamily="34" charset="0"/>
                <a:ea typeface="Times New Roman" panose="02020603050405020304" pitchFamily="18" charset="0"/>
              </a:rPr>
              <a:t> and </a:t>
            </a:r>
            <a:r>
              <a:rPr lang="en-US" sz="1800" dirty="0" err="1">
                <a:effectLst/>
                <a:latin typeface="Arial" panose="020B0604020202020204" pitchFamily="34" charset="0"/>
                <a:ea typeface="Times New Roman" panose="02020603050405020304" pitchFamily="18" charset="0"/>
              </a:rPr>
              <a:t>Pachankis</a:t>
            </a:r>
            <a:r>
              <a:rPr lang="en-US" sz="1800" dirty="0">
                <a:effectLst/>
                <a:latin typeface="Arial" panose="020B0604020202020204" pitchFamily="34" charset="0"/>
                <a:ea typeface="Times New Roman" panose="02020603050405020304" pitchFamily="18" charset="0"/>
              </a:rPr>
              <a:t>, 2016; </a:t>
            </a:r>
            <a:r>
              <a:rPr lang="en-US" sz="1800" dirty="0" err="1">
                <a:effectLst/>
                <a:latin typeface="Arial" panose="020B0604020202020204" pitchFamily="34" charset="0"/>
                <a:ea typeface="Times New Roman" panose="02020603050405020304" pitchFamily="18" charset="0"/>
              </a:rPr>
              <a:t>Logie</a:t>
            </a:r>
            <a:r>
              <a:rPr lang="en-US" sz="1800" dirty="0">
                <a:effectLst/>
                <a:latin typeface="Arial" panose="020B0604020202020204" pitchFamily="34" charset="0"/>
                <a:ea typeface="Times New Roman" panose="02020603050405020304" pitchFamily="18" charset="0"/>
              </a:rPr>
              <a:t> et al., 2011)</a:t>
            </a:r>
            <a:r>
              <a:rPr lang="en-CA" sz="1800" dirty="0">
                <a:effectLst/>
                <a:latin typeface="Arial" panose="020B0604020202020204" pitchFamily="34" charset="0"/>
                <a:ea typeface="Times New Roman" panose="02020603050405020304" pitchFamily="18" charset="0"/>
              </a:rPr>
              <a:t>. Similarly, the criminalization of sex work exacerbates gender-based violence and drug use harms among women who use drugs and engage in sex work (Beattie et al., 2015; El-</a:t>
            </a:r>
            <a:r>
              <a:rPr lang="en-CA" sz="1800" dirty="0" err="1">
                <a:effectLst/>
                <a:latin typeface="Arial" panose="020B0604020202020204" pitchFamily="34" charset="0"/>
                <a:ea typeface="Times New Roman" panose="02020603050405020304" pitchFamily="18" charset="0"/>
              </a:rPr>
              <a:t>Bassel</a:t>
            </a:r>
            <a:r>
              <a:rPr lang="en-CA" sz="1800" dirty="0">
                <a:effectLst/>
                <a:latin typeface="Arial" panose="020B0604020202020204" pitchFamily="34" charset="0"/>
                <a:ea typeface="Times New Roman" panose="02020603050405020304" pitchFamily="18" charset="0"/>
              </a:rPr>
              <a:t> et al., 2020; Goldenberg et al., 2020). </a:t>
            </a:r>
            <a:endParaRPr lang="en-CA"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420240B-D29D-7941-8CA5-20AE43C2E613}" type="slidenum">
              <a:rPr lang="en-US" smtClean="0"/>
              <a:t>6</a:t>
            </a:fld>
            <a:endParaRPr lang="en-US"/>
          </a:p>
        </p:txBody>
      </p:sp>
    </p:spTree>
    <p:extLst>
      <p:ext uri="{BB962C8B-B14F-4D97-AF65-F5344CB8AC3E}">
        <p14:creationId xmlns:p14="http://schemas.microsoft.com/office/powerpoint/2010/main" val="157981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Arial" panose="020B0604020202020204" pitchFamily="34" charset="0"/>
                <a:ea typeface="Times New Roman" panose="02020603050405020304" pitchFamily="18" charset="0"/>
              </a:rPr>
              <a:t>Intersectionality offers a roadmap to gaining a nuanced understanding of women’s drug use and treatment needs. Therefore, we applied an intersectional framework focused on gender and drug use identities to examine</a:t>
            </a:r>
            <a:r>
              <a:rPr lang="en-CA" sz="1800" dirty="0">
                <a:solidFill>
                  <a:srgbClr val="000000"/>
                </a:solidFill>
                <a:effectLst/>
                <a:latin typeface="Arial" panose="020B0604020202020204" pitchFamily="34" charset="0"/>
                <a:ea typeface="Times New Roman" panose="02020603050405020304" pitchFamily="18" charset="0"/>
              </a:rPr>
              <a:t> how identifying as a woman (1) impacted drug use</a:t>
            </a:r>
            <a:r>
              <a:rPr lang="en-CA" sz="1800" dirty="0">
                <a:effectLst/>
                <a:latin typeface="Arial" panose="020B0604020202020204" pitchFamily="34" charset="0"/>
                <a:ea typeface="Times New Roman" panose="02020603050405020304" pitchFamily="18" charset="0"/>
              </a:rPr>
              <a:t> and addiction service </a:t>
            </a:r>
            <a:r>
              <a:rPr lang="en-CA" sz="1800" dirty="0">
                <a:solidFill>
                  <a:srgbClr val="000000"/>
                </a:solidFill>
                <a:effectLst/>
                <a:latin typeface="Arial" panose="020B0604020202020204" pitchFamily="34" charset="0"/>
                <a:ea typeface="Times New Roman" panose="02020603050405020304" pitchFamily="18" charset="0"/>
              </a:rPr>
              <a:t>experiences</a:t>
            </a:r>
            <a:r>
              <a:rPr lang="en-CA" sz="1800" dirty="0">
                <a:effectLst/>
                <a:latin typeface="Arial" panose="020B0604020202020204" pitchFamily="34" charset="0"/>
                <a:ea typeface="Times New Roman" panose="02020603050405020304" pitchFamily="18" charset="0"/>
              </a:rPr>
              <a:t> and (2) preferences for drug use services. Findings will inform future gender-responsive drug use interventions and policy development</a:t>
            </a:r>
            <a:r>
              <a:rPr lang="en-CA" dirty="0">
                <a:effectLst/>
              </a:rPr>
              <a:t> </a:t>
            </a:r>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7</a:t>
            </a:fld>
            <a:endParaRPr lang="en-US"/>
          </a:p>
        </p:txBody>
      </p:sp>
    </p:spTree>
    <p:extLst>
      <p:ext uri="{BB962C8B-B14F-4D97-AF65-F5344CB8AC3E}">
        <p14:creationId xmlns:p14="http://schemas.microsoft.com/office/powerpoint/2010/main" val="1281198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effectLst/>
                <a:latin typeface="Arial" panose="020B0604020202020204" pitchFamily="34" charset="0"/>
                <a:ea typeface="Times New Roman" panose="02020603050405020304" pitchFamily="18" charset="0"/>
              </a:rPr>
              <a:t>This research was reviewed and approved by the University of California, San Francisco Institutional Review Board (19-29181) and the Boston Medical Center Institutional Review Board (H-39303).</a:t>
            </a:r>
            <a:r>
              <a:rPr lang="en-CA" sz="1800" dirty="0">
                <a:effectLst/>
                <a:latin typeface="Arial" panose="020B0604020202020204" pitchFamily="34" charset="0"/>
                <a:ea typeface="Times New Roman" panose="02020603050405020304" pitchFamily="18" charset="0"/>
              </a:rPr>
              <a:t> </a:t>
            </a:r>
          </a:p>
          <a:p>
            <a:endParaRPr lang="en-CA" sz="1800" dirty="0">
              <a:effectLst/>
              <a:latin typeface="Arial" panose="020B0604020202020204" pitchFamily="34" charset="0"/>
              <a:ea typeface="Times New Roman" panose="02020603050405020304" pitchFamily="18" charset="0"/>
            </a:endParaRPr>
          </a:p>
          <a:p>
            <a:r>
              <a:rPr lang="en-CA" sz="1800" dirty="0">
                <a:effectLst/>
                <a:latin typeface="Arial" panose="020B0604020202020204" pitchFamily="34" charset="0"/>
                <a:ea typeface="Times New Roman" panose="02020603050405020304" pitchFamily="18" charset="0"/>
              </a:rPr>
              <a:t>Qualitative in-depth interview study to (1) assess the feasibility of recruitment strategies and (2) describe experiences with and preferences for drug use support services and research </a:t>
            </a:r>
            <a:r>
              <a:rPr lang="en-CA" sz="1800" dirty="0" err="1">
                <a:effectLst/>
                <a:latin typeface="Arial" panose="020B0604020202020204" pitchFamily="34" charset="0"/>
                <a:ea typeface="Times New Roman" panose="02020603050405020304" pitchFamily="18" charset="0"/>
              </a:rPr>
              <a:t>engagemen</a:t>
            </a:r>
            <a:r>
              <a:rPr lang="en-CA" dirty="0">
                <a:effectLst/>
              </a:rPr>
              <a:t> </a:t>
            </a:r>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8</a:t>
            </a:fld>
            <a:endParaRPr lang="en-US"/>
          </a:p>
        </p:txBody>
      </p:sp>
    </p:spTree>
    <p:extLst>
      <p:ext uri="{BB962C8B-B14F-4D97-AF65-F5344CB8AC3E}">
        <p14:creationId xmlns:p14="http://schemas.microsoft.com/office/powerpoint/2010/main" val="3997801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effectLst/>
                <a:latin typeface="Arial" panose="020B0604020202020204" pitchFamily="34" charset="0"/>
                <a:ea typeface="Times New Roman" panose="02020603050405020304" pitchFamily="18" charset="0"/>
              </a:rPr>
              <a:t>De-identified transcripts were imported into NVivo qualitative data management software version 12.1 (NVivo, 2012) for analysis. The lead author (MTHH) developed a deductive codebook (Appendix 1) using an intersectional framework that focused on sex work, drug use, and gender identities and their intersecting impact on drug use and health and social service experiences (</a:t>
            </a:r>
            <a:r>
              <a:rPr lang="en-CA" sz="1800" dirty="0" err="1">
                <a:solidFill>
                  <a:srgbClr val="000000"/>
                </a:solidFill>
                <a:effectLst/>
                <a:latin typeface="Arial" panose="020B0604020202020204" pitchFamily="34" charset="0"/>
                <a:ea typeface="Times New Roman" panose="02020603050405020304" pitchFamily="18" charset="0"/>
              </a:rPr>
              <a:t>Logie</a:t>
            </a:r>
            <a:r>
              <a:rPr lang="en-CA" sz="1800" dirty="0">
                <a:solidFill>
                  <a:srgbClr val="000000"/>
                </a:solidFill>
                <a:effectLst/>
                <a:latin typeface="Arial" panose="020B0604020202020204" pitchFamily="34" charset="0"/>
                <a:ea typeface="Times New Roman" panose="02020603050405020304" pitchFamily="18" charset="0"/>
              </a:rPr>
              <a:t> et al., 2011). </a:t>
            </a:r>
            <a:r>
              <a:rPr lang="en-CA" sz="1800" dirty="0">
                <a:effectLst/>
                <a:latin typeface="Arial" panose="020B0604020202020204" pitchFamily="34" charset="0"/>
                <a:ea typeface="Times New Roman" panose="02020603050405020304" pitchFamily="18" charset="0"/>
              </a:rPr>
              <a:t>The codebook was tested on two transcripts and amended to clarify concepts and incorporate inductive themes (Ando et al., 2014). Six transcripts were independently coded by two coders (combinations of MTHH, JL, EH) and assessed for agreement, with discrepancies resolved through a group consensus process (Burla et al., 2008; Eccleston et al., 2001). </a:t>
            </a:r>
            <a:r>
              <a:rPr lang="en-CA" sz="1800" dirty="0">
                <a:solidFill>
                  <a:srgbClr val="000000"/>
                </a:solidFill>
                <a:effectLst/>
                <a:latin typeface="Arial" panose="020B0604020202020204" pitchFamily="34" charset="0"/>
                <a:ea typeface="Times New Roman" panose="02020603050405020304" pitchFamily="18" charset="0"/>
              </a:rPr>
              <a:t>The remaining transcripts were independently coded, and the coding team met to review and resolve any coding uncertainties regularly</a:t>
            </a:r>
            <a:r>
              <a:rPr lang="en-CA" sz="1800" dirty="0">
                <a:effectLst/>
                <a:latin typeface="Arial" panose="020B0604020202020204" pitchFamily="34" charset="0"/>
                <a:ea typeface="Times New Roman" panose="02020603050405020304" pitchFamily="18" charset="0"/>
              </a:rPr>
              <a:t>. Grounded analysis was used to identify deductive themes related to the intersectional framework and inductive emergent themes related to drug use and service experiences (Corbin and Strauss, 2014). Pseudonyms are used throughout the manuscript to protect participant confidentiality. </a:t>
            </a:r>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9</a:t>
            </a:fld>
            <a:endParaRPr lang="en-US"/>
          </a:p>
        </p:txBody>
      </p:sp>
    </p:spTree>
    <p:extLst>
      <p:ext uri="{BB962C8B-B14F-4D97-AF65-F5344CB8AC3E}">
        <p14:creationId xmlns:p14="http://schemas.microsoft.com/office/powerpoint/2010/main" val="1792625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Arial" panose="020B0604020202020204" pitchFamily="34" charset="0"/>
                <a:ea typeface="Times New Roman" panose="02020603050405020304" pitchFamily="18" charset="0"/>
              </a:rPr>
              <a:t>From the content analysis, we distilled four themes related to gender and </a:t>
            </a:r>
            <a:r>
              <a:rPr lang="en-CA" sz="1800" dirty="0">
                <a:solidFill>
                  <a:srgbClr val="000000"/>
                </a:solidFill>
                <a:effectLst/>
                <a:latin typeface="Arial" panose="020B0604020202020204" pitchFamily="34" charset="0"/>
                <a:ea typeface="Times New Roman" panose="02020603050405020304" pitchFamily="18" charset="0"/>
              </a:rPr>
              <a:t>other intersectional identities and their impact on drug use and addiction treatment experiences</a:t>
            </a:r>
            <a:r>
              <a:rPr lang="en-CA" sz="1800" dirty="0">
                <a:effectLst/>
                <a:latin typeface="Arial" panose="020B0604020202020204" pitchFamily="34" charset="0"/>
                <a:ea typeface="Times New Roman" panose="02020603050405020304" pitchFamily="18" charset="0"/>
              </a:rPr>
              <a:t>. Pseudonyms are used throughout the presentation to protect participant confidentiality.  </a:t>
            </a:r>
            <a:endParaRPr lang="en-CA"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AE18A93-A1CE-8847-B8FD-AE323AF8EDC3}" type="slidenum">
              <a:rPr lang="en-US" smtClean="0"/>
              <a:t>10</a:t>
            </a:fld>
            <a:endParaRPr lang="en-US"/>
          </a:p>
        </p:txBody>
      </p:sp>
    </p:spTree>
    <p:extLst>
      <p:ext uri="{BB962C8B-B14F-4D97-AF65-F5344CB8AC3E}">
        <p14:creationId xmlns:p14="http://schemas.microsoft.com/office/powerpoint/2010/main" val="2283154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C964-6DE8-4D8D-151F-6CC256D453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1C3D9F-C715-9DFD-4998-D30FDCE13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FCB67A-2CC4-F6DF-B9ED-AB8A45884422}"/>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E3C93E6A-1A59-6FDD-C2F4-6A228D34F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B82C6-B483-0A99-CD3A-EEDB91B7CCAB}"/>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4679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8B6BE-F40C-67E1-18FC-615DD9D31F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A3BC0D-3319-A475-574B-9F9DDA783A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92BD5-1716-EDF7-86A5-9C812F32BE89}"/>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03D9C5BE-9EFB-9829-9131-9D13EF6EFF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154EE3-A638-6044-0CF3-495402155362}"/>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1252837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A6FC85-DC81-B63D-0F08-4A5FE7289B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0FFF6D-FBA1-A3C0-1A42-4D44527DB8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C40D3-C961-6376-C3AD-5413F566D914}"/>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44C27294-2112-372C-7EAD-19D8E3DAE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462377-0357-5C2C-8DD2-5EF0FE3D164E}"/>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99182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BF808-CCB8-20BB-2BA7-B4B461BEE6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656332-DA67-C221-08E6-4F16C9C1C7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5F6AD-4CC2-7998-ABBB-C8B5BB416EB6}"/>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88E14A40-B6DB-7995-5837-34F8841A12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0D77B5-F477-B78A-EE1B-CE0C79F74E04}"/>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3854796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DF02C-8EE3-2886-F653-7008FC178D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C11E17-309C-A943-EC94-690B8CDD94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2F452F-E3FB-CE90-4A0D-0F70F7D857F9}"/>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2FD4C8A1-258B-7CF2-0716-E7D576756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2145F-AF18-DF76-EC52-E53541CC7086}"/>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3580888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4B69D-437F-CB0D-4B8B-6AB5558E88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3492E0-BBDD-5F91-FF6D-0A3CAC6D79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786169-27AD-7887-D32D-A6347BD0CB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64F9CA-CACF-D6F0-BDA1-D43CEFD8F6D0}"/>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6" name="Footer Placeholder 5">
            <a:extLst>
              <a:ext uri="{FF2B5EF4-FFF2-40B4-BE49-F238E27FC236}">
                <a16:creationId xmlns:a16="http://schemas.microsoft.com/office/drawing/2014/main" id="{F4A43A7D-BC98-C2B0-357E-2EEB457231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CF94C-BCCC-879A-38E5-17E750E8C640}"/>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129386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6E2F-254D-ACCD-9D5C-7848910331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A0ED00-52B2-011B-67B7-2129EAFF6B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86F338-B24F-62B6-CFB3-8257A888CD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1BB467-C202-3D50-3171-EA6D3E87A0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1FBD88-CAC5-9715-06E2-8F51F131E7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93DBC6-A613-8226-E373-79211AC15B95}"/>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8" name="Footer Placeholder 7">
            <a:extLst>
              <a:ext uri="{FF2B5EF4-FFF2-40B4-BE49-F238E27FC236}">
                <a16:creationId xmlns:a16="http://schemas.microsoft.com/office/drawing/2014/main" id="{2D93C248-600C-F8EE-16E6-C993D404E9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32C896-801F-8C39-03D2-172D9E7D635D}"/>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3758217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DABD5-B6E1-B466-4EF5-654FB59A2A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2F553C-42E2-F798-720A-7905EBE825D2}"/>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4" name="Footer Placeholder 3">
            <a:extLst>
              <a:ext uri="{FF2B5EF4-FFF2-40B4-BE49-F238E27FC236}">
                <a16:creationId xmlns:a16="http://schemas.microsoft.com/office/drawing/2014/main" id="{3AC3DA4A-2E40-EDCC-4F52-EC82395B2B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27B6B7-F50A-94C3-58DE-1CC3F63C7564}"/>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383629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F4EE81-F80D-CE8E-64EF-864202480BD7}"/>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3" name="Footer Placeholder 2">
            <a:extLst>
              <a:ext uri="{FF2B5EF4-FFF2-40B4-BE49-F238E27FC236}">
                <a16:creationId xmlns:a16="http://schemas.microsoft.com/office/drawing/2014/main" id="{BA616B9B-F603-BDAF-911E-4C78C7365D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81D743-2160-4E16-E0C8-99DE1F94123C}"/>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184149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BE57D-A54D-15F8-B36D-73B8A5A21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7B928E-1A50-B75C-D05E-E8AC6D042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3FF449-5546-01F1-B6FC-8179203FE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4FB6D4-6A8A-F2F6-E18D-BF0AC8454ABB}"/>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6" name="Footer Placeholder 5">
            <a:extLst>
              <a:ext uri="{FF2B5EF4-FFF2-40B4-BE49-F238E27FC236}">
                <a16:creationId xmlns:a16="http://schemas.microsoft.com/office/drawing/2014/main" id="{25E40371-792C-29F0-064E-5A59D25713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BF98B-D6DE-17DF-E332-60AE013D5304}"/>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265928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66964-CAC1-4E10-918F-1FFD4F9616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C4C42F-5C3F-01CB-1D82-2D006C8937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9140AF-BB5C-8E73-924A-51EDD8F2F1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0D8412-7B96-E82B-1E0F-30886C8F8267}"/>
              </a:ext>
            </a:extLst>
          </p:cNvPr>
          <p:cNvSpPr>
            <a:spLocks noGrp="1"/>
          </p:cNvSpPr>
          <p:nvPr>
            <p:ph type="dt" sz="half" idx="10"/>
          </p:nvPr>
        </p:nvSpPr>
        <p:spPr/>
        <p:txBody>
          <a:bodyPr/>
          <a:lstStyle/>
          <a:p>
            <a:fld id="{5D1E483C-CD05-C048-8C5A-1A2BF6A25D96}" type="datetimeFigureOut">
              <a:rPr lang="en-US" smtClean="0"/>
              <a:t>11/9/22</a:t>
            </a:fld>
            <a:endParaRPr lang="en-US"/>
          </a:p>
        </p:txBody>
      </p:sp>
      <p:sp>
        <p:nvSpPr>
          <p:cNvPr id="6" name="Footer Placeholder 5">
            <a:extLst>
              <a:ext uri="{FF2B5EF4-FFF2-40B4-BE49-F238E27FC236}">
                <a16:creationId xmlns:a16="http://schemas.microsoft.com/office/drawing/2014/main" id="{29C83B5F-A5AD-4888-E6EA-D0C6082622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5EE06-DABC-2C27-6A8F-DA05C5F2D17A}"/>
              </a:ext>
            </a:extLst>
          </p:cNvPr>
          <p:cNvSpPr>
            <a:spLocks noGrp="1"/>
          </p:cNvSpPr>
          <p:nvPr>
            <p:ph type="sldNum" sz="quarter" idx="12"/>
          </p:nvPr>
        </p:nvSpPr>
        <p:spPr/>
        <p:txBody>
          <a:bodyPr/>
          <a:lstStyle/>
          <a:p>
            <a:fld id="{751960EF-236D-E942-BCFA-08263CD5541B}" type="slidenum">
              <a:rPr lang="en-US" smtClean="0"/>
              <a:t>‹#›</a:t>
            </a:fld>
            <a:endParaRPr lang="en-US"/>
          </a:p>
        </p:txBody>
      </p:sp>
    </p:spTree>
    <p:extLst>
      <p:ext uri="{BB962C8B-B14F-4D97-AF65-F5344CB8AC3E}">
        <p14:creationId xmlns:p14="http://schemas.microsoft.com/office/powerpoint/2010/main" val="458725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AA65AA-4437-96F1-C079-078A47685A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B7A25E-7A15-E8C7-17C9-FB6449052D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710E-1A64-C7AD-4801-83796C8D7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E483C-CD05-C048-8C5A-1A2BF6A25D96}" type="datetimeFigureOut">
              <a:rPr lang="en-US" smtClean="0"/>
              <a:t>11/9/22</a:t>
            </a:fld>
            <a:endParaRPr lang="en-US"/>
          </a:p>
        </p:txBody>
      </p:sp>
      <p:sp>
        <p:nvSpPr>
          <p:cNvPr id="5" name="Footer Placeholder 4">
            <a:extLst>
              <a:ext uri="{FF2B5EF4-FFF2-40B4-BE49-F238E27FC236}">
                <a16:creationId xmlns:a16="http://schemas.microsoft.com/office/drawing/2014/main" id="{C6BDAEA6-0060-3786-32F3-01B7BB51BD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DD4879-4895-D6EC-29E1-3751F536B8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960EF-236D-E942-BCFA-08263CD5541B}" type="slidenum">
              <a:rPr lang="en-US" smtClean="0"/>
              <a:t>‹#›</a:t>
            </a:fld>
            <a:endParaRPr lang="en-US"/>
          </a:p>
        </p:txBody>
      </p:sp>
    </p:spTree>
    <p:extLst>
      <p:ext uri="{BB962C8B-B14F-4D97-AF65-F5344CB8AC3E}">
        <p14:creationId xmlns:p14="http://schemas.microsoft.com/office/powerpoint/2010/main" val="1238488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B0EF2B12-FE90-4F89-A4A1-C5A3605D5D32}"/>
              </a:ext>
            </a:extLst>
          </p:cNvPr>
          <p:cNvSpPr>
            <a:spLocks noGrp="1"/>
          </p:cNvSpPr>
          <p:nvPr>
            <p:ph type="ctrTitle"/>
          </p:nvPr>
        </p:nvSpPr>
        <p:spPr>
          <a:xfrm>
            <a:off x="1314824" y="735106"/>
            <a:ext cx="10053763" cy="2928470"/>
          </a:xfrm>
        </p:spPr>
        <p:txBody>
          <a:bodyPr anchor="b">
            <a:normAutofit/>
          </a:bodyPr>
          <a:lstStyle/>
          <a:p>
            <a:pPr algn="l"/>
            <a:r>
              <a:rPr lang="en-CA" sz="4100" dirty="0">
                <a:solidFill>
                  <a:srgbClr val="FFFFFF"/>
                </a:solidFill>
              </a:rPr>
              <a:t>“If you're strung out and female, they will take advantage of you”: A qualitative study exploring drug use and addiction service experiences among women in Boston and San Francisco</a:t>
            </a:r>
            <a:endParaRPr lang="en-US" sz="4100" dirty="0">
              <a:solidFill>
                <a:srgbClr val="FFFFFF"/>
              </a:solidFill>
            </a:endParaRPr>
          </a:p>
        </p:txBody>
      </p:sp>
      <p:sp>
        <p:nvSpPr>
          <p:cNvPr id="3" name="Subtitle 2">
            <a:extLst>
              <a:ext uri="{FF2B5EF4-FFF2-40B4-BE49-F238E27FC236}">
                <a16:creationId xmlns:a16="http://schemas.microsoft.com/office/drawing/2014/main" id="{A84C2240-1B8D-CB6C-8190-CEEE52C269B1}"/>
              </a:ext>
            </a:extLst>
          </p:cNvPr>
          <p:cNvSpPr>
            <a:spLocks noGrp="1"/>
          </p:cNvSpPr>
          <p:nvPr>
            <p:ph type="subTitle" idx="1"/>
          </p:nvPr>
        </p:nvSpPr>
        <p:spPr>
          <a:xfrm>
            <a:off x="1350682" y="4870824"/>
            <a:ext cx="10005951" cy="1458258"/>
          </a:xfrm>
        </p:spPr>
        <p:txBody>
          <a:bodyPr anchor="ctr">
            <a:normAutofit/>
          </a:bodyPr>
          <a:lstStyle/>
          <a:p>
            <a:pPr algn="l"/>
            <a:r>
              <a:rPr lang="en-CA" sz="2200" b="1" dirty="0"/>
              <a:t>Miriam TH Harris, MD, MSc Boston University School of Medicine</a:t>
            </a:r>
          </a:p>
          <a:p>
            <a:pPr algn="l"/>
            <a:r>
              <a:rPr lang="en-CA" sz="2200" b="1" dirty="0"/>
              <a:t>Collaborators: </a:t>
            </a:r>
            <a:r>
              <a:rPr lang="en-CA" sz="2200" dirty="0" err="1"/>
              <a:t>Jordana</a:t>
            </a:r>
            <a:r>
              <a:rPr lang="en-CA" sz="2200" dirty="0"/>
              <a:t> </a:t>
            </a:r>
            <a:r>
              <a:rPr lang="en-CA" sz="2200" dirty="0" err="1"/>
              <a:t>Laks</a:t>
            </a:r>
            <a:r>
              <a:rPr lang="en-CA" sz="2200" dirty="0"/>
              <a:t>,  Ariel </a:t>
            </a:r>
            <a:r>
              <a:rPr lang="en-CA" sz="2200" dirty="0" err="1"/>
              <a:t>Maschke</a:t>
            </a:r>
            <a:r>
              <a:rPr lang="en-CA" sz="2200" dirty="0"/>
              <a:t>, Audrey M Lambert, Jennifer Jain, Sarah M Bagley, Alexander Y Walley, Emily </a:t>
            </a:r>
            <a:r>
              <a:rPr lang="en-CA" sz="2200" dirty="0" err="1"/>
              <a:t>Hurstak</a:t>
            </a:r>
            <a:r>
              <a:rPr lang="en-CA" sz="2200" dirty="0"/>
              <a:t>, John Farley, Philip O Coffin, Sarah G Keller, Christine M Gunn</a:t>
            </a:r>
            <a:endParaRPr lang="en-US" sz="2200" dirty="0"/>
          </a:p>
        </p:txBody>
      </p:sp>
    </p:spTree>
    <p:extLst>
      <p:ext uri="{BB962C8B-B14F-4D97-AF65-F5344CB8AC3E}">
        <p14:creationId xmlns:p14="http://schemas.microsoft.com/office/powerpoint/2010/main" val="1307838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3E41-EC95-8B1B-A65B-46FEB2959300}"/>
              </a:ext>
            </a:extLst>
          </p:cNvPr>
          <p:cNvSpPr>
            <a:spLocks noGrp="1"/>
          </p:cNvSpPr>
          <p:nvPr>
            <p:ph type="title"/>
          </p:nvPr>
        </p:nvSpPr>
        <p:spPr/>
        <p:txBody>
          <a:bodyPr/>
          <a:lstStyle/>
          <a:p>
            <a:r>
              <a:rPr lang="en-US" dirty="0"/>
              <a:t>Results: Participant Characteristics</a:t>
            </a:r>
          </a:p>
        </p:txBody>
      </p:sp>
      <p:sp>
        <p:nvSpPr>
          <p:cNvPr id="3" name="Content Placeholder 2">
            <a:extLst>
              <a:ext uri="{FF2B5EF4-FFF2-40B4-BE49-F238E27FC236}">
                <a16:creationId xmlns:a16="http://schemas.microsoft.com/office/drawing/2014/main" id="{1213E78F-E46D-1B12-CFA3-DC3A12FD8B90}"/>
              </a:ext>
            </a:extLst>
          </p:cNvPr>
          <p:cNvSpPr>
            <a:spLocks noGrp="1"/>
          </p:cNvSpPr>
          <p:nvPr>
            <p:ph sz="half" idx="1"/>
          </p:nvPr>
        </p:nvSpPr>
        <p:spPr>
          <a:xfrm>
            <a:off x="838200" y="1690688"/>
            <a:ext cx="11213892" cy="4275342"/>
          </a:xfrm>
        </p:spPr>
        <p:txBody>
          <a:bodyPr>
            <a:noAutofit/>
          </a:bodyPr>
          <a:lstStyle/>
          <a:p>
            <a:r>
              <a:rPr lang="en-CA" dirty="0"/>
              <a:t>36 women were included</a:t>
            </a:r>
          </a:p>
          <a:p>
            <a:r>
              <a:rPr lang="en-CA" dirty="0"/>
              <a:t>Median age was 49 (</a:t>
            </a:r>
            <a:r>
              <a:rPr lang="en-CA" b="0" i="0" dirty="0">
                <a:solidFill>
                  <a:srgbClr val="212121"/>
                </a:solidFill>
                <a:effectLst/>
                <a:latin typeface="Calibri" panose="020F0502020204030204" pitchFamily="34" charset="0"/>
              </a:rPr>
              <a:t>IQR </a:t>
            </a:r>
            <a:r>
              <a:rPr lang="en-CA" dirty="0"/>
              <a:t>34-52)</a:t>
            </a:r>
          </a:p>
          <a:p>
            <a:r>
              <a:rPr lang="en-CA" dirty="0">
                <a:cs typeface="Times New Roman" panose="02020603050405020304" pitchFamily="18" charset="0"/>
              </a:rPr>
              <a:t>Race: 58% White, 16% Black, 14% multiracial, 12% were another race</a:t>
            </a:r>
          </a:p>
          <a:p>
            <a:r>
              <a:rPr lang="en-CA" dirty="0">
                <a:cs typeface="Times New Roman" panose="02020603050405020304" pitchFamily="18" charset="0"/>
              </a:rPr>
              <a:t>Ethnicity: 14% Hispanic</a:t>
            </a:r>
          </a:p>
          <a:p>
            <a:r>
              <a:rPr lang="en-CA" dirty="0">
                <a:cs typeface="Times New Roman" panose="02020603050405020304" pitchFamily="18" charset="0"/>
              </a:rPr>
              <a:t>58% were stably housed</a:t>
            </a:r>
          </a:p>
          <a:p>
            <a:r>
              <a:rPr lang="en-CA" sz="2800" dirty="0"/>
              <a:t>Past 30-day substance use:</a:t>
            </a:r>
            <a:r>
              <a:rPr lang="en-CA" dirty="0"/>
              <a:t> </a:t>
            </a:r>
            <a:r>
              <a:rPr lang="en-CA" sz="2800" dirty="0"/>
              <a:t>78% heroin/fentanyl, 75% benzodiazepines, 56% cocaine, 50% methamphetamine</a:t>
            </a:r>
            <a:endParaRPr lang="en-CA" dirty="0">
              <a:cs typeface="Times New Roman" panose="02020603050405020304" pitchFamily="18" charset="0"/>
            </a:endParaRPr>
          </a:p>
        </p:txBody>
      </p:sp>
    </p:spTree>
    <p:extLst>
      <p:ext uri="{BB962C8B-B14F-4D97-AF65-F5344CB8AC3E}">
        <p14:creationId xmlns:p14="http://schemas.microsoft.com/office/powerpoint/2010/main" val="261783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2DF2-0BA8-DA8E-29E2-96F470F72FAF}"/>
              </a:ext>
            </a:extLst>
          </p:cNvPr>
          <p:cNvSpPr>
            <a:spLocks noGrp="1"/>
          </p:cNvSpPr>
          <p:nvPr>
            <p:ph type="title"/>
          </p:nvPr>
        </p:nvSpPr>
        <p:spPr>
          <a:xfrm>
            <a:off x="838200" y="365126"/>
            <a:ext cx="10515600" cy="1070822"/>
          </a:xfrm>
        </p:spPr>
        <p:txBody>
          <a:bodyPr>
            <a:normAutofit/>
          </a:bodyPr>
          <a:lstStyle/>
          <a:p>
            <a:r>
              <a:rPr lang="en-US" sz="2800" dirty="0"/>
              <a:t>Theme 1: </a:t>
            </a:r>
            <a:r>
              <a:rPr lang="en-US" sz="2800" dirty="0">
                <a:effectLst/>
                <a:ea typeface="Times New Roman" panose="02020603050405020304" pitchFamily="18" charset="0"/>
              </a:rPr>
              <a:t>The intersection of gender, drug use, and sex work identities </a:t>
            </a:r>
            <a:r>
              <a:rPr lang="en-US" sz="2800" dirty="0">
                <a:solidFill>
                  <a:srgbClr val="000000"/>
                </a:solidFill>
                <a:effectLst/>
                <a:ea typeface="Calibri" panose="020F0502020204030204" pitchFamily="34" charset="0"/>
              </a:rPr>
              <a:t>magnified experiences of oppression among women</a:t>
            </a:r>
            <a:r>
              <a:rPr lang="en-CA" sz="2800" dirty="0">
                <a:effectLst/>
              </a:rPr>
              <a:t> </a:t>
            </a:r>
            <a:endParaRPr lang="en-US" sz="2800" dirty="0"/>
          </a:p>
        </p:txBody>
      </p:sp>
      <p:sp>
        <p:nvSpPr>
          <p:cNvPr id="3" name="Content Placeholder 2">
            <a:extLst>
              <a:ext uri="{FF2B5EF4-FFF2-40B4-BE49-F238E27FC236}">
                <a16:creationId xmlns:a16="http://schemas.microsoft.com/office/drawing/2014/main" id="{F732CA42-2485-FA28-43E7-BBA99E0CB32F}"/>
              </a:ext>
            </a:extLst>
          </p:cNvPr>
          <p:cNvSpPr>
            <a:spLocks noGrp="1"/>
          </p:cNvSpPr>
          <p:nvPr>
            <p:ph sz="half" idx="1"/>
          </p:nvPr>
        </p:nvSpPr>
        <p:spPr>
          <a:xfrm>
            <a:off x="838200" y="1602789"/>
            <a:ext cx="10515599" cy="2204713"/>
          </a:xfr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a:ln>
            <a:solidFill>
              <a:srgbClr val="D582CC"/>
            </a:solidFill>
          </a:ln>
        </p:spPr>
        <p:txBody>
          <a:bodyPr>
            <a:normAutofit lnSpcReduction="10000"/>
          </a:bodyPr>
          <a:lstStyle/>
          <a:p>
            <a:pPr marL="0" indent="0" algn="ctr">
              <a:buNone/>
            </a:pPr>
            <a:r>
              <a:rPr lang="en-CA" sz="3000" dirty="0"/>
              <a:t>“It's just hard, period. I mean, </a:t>
            </a:r>
            <a:r>
              <a:rPr lang="en-CA" sz="3000" b="1" dirty="0"/>
              <a:t>imagine a woman that doesn't do drugs getting through the world, you take stuff like that, and you add a million on top of that</a:t>
            </a:r>
            <a:r>
              <a:rPr lang="en-CA" sz="3000" dirty="0"/>
              <a:t>, and that's what it's like [for women who uses drugs].” </a:t>
            </a:r>
          </a:p>
          <a:p>
            <a:pPr marL="0" indent="0" algn="ctr">
              <a:buNone/>
            </a:pPr>
            <a:r>
              <a:rPr lang="en-CA" dirty="0"/>
              <a:t> (Darlene, &lt;30 </a:t>
            </a:r>
            <a:r>
              <a:rPr lang="en-CA" dirty="0" err="1"/>
              <a:t>yrs</a:t>
            </a:r>
            <a:r>
              <a:rPr lang="en-CA" dirty="0"/>
              <a:t>, San Francisco) </a:t>
            </a:r>
            <a:endParaRPr lang="en-CA" b="1" dirty="0"/>
          </a:p>
        </p:txBody>
      </p:sp>
      <p:sp>
        <p:nvSpPr>
          <p:cNvPr id="6" name="Content Placeholder 2">
            <a:extLst>
              <a:ext uri="{FF2B5EF4-FFF2-40B4-BE49-F238E27FC236}">
                <a16:creationId xmlns:a16="http://schemas.microsoft.com/office/drawing/2014/main" id="{676F6653-CDB4-E074-0E7A-B9E495564A2D}"/>
              </a:ext>
            </a:extLst>
          </p:cNvPr>
          <p:cNvSpPr txBox="1">
            <a:spLocks/>
          </p:cNvSpPr>
          <p:nvPr/>
        </p:nvSpPr>
        <p:spPr>
          <a:xfrm>
            <a:off x="838200" y="3974344"/>
            <a:ext cx="10515599" cy="2204712"/>
          </a:xfrm>
          <a:prstGeom prst="rect">
            <a:avLst/>
          </a:prstGeom>
          <a:gradFill flip="none" rotWithShape="1">
            <a:gsLst>
              <a:gs pos="0">
                <a:srgbClr val="FF725B">
                  <a:tint val="66000"/>
                  <a:satMod val="160000"/>
                </a:srgbClr>
              </a:gs>
              <a:gs pos="50000">
                <a:srgbClr val="FF725B">
                  <a:tint val="44500"/>
                  <a:satMod val="160000"/>
                </a:srgbClr>
              </a:gs>
              <a:gs pos="100000">
                <a:srgbClr val="FF725B">
                  <a:tint val="23500"/>
                  <a:satMod val="160000"/>
                </a:srgbClr>
              </a:gs>
            </a:gsLst>
            <a:path path="circle">
              <a:fillToRect l="50000" t="50000" r="50000" b="50000"/>
            </a:path>
            <a:tileRect/>
          </a:gra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CA" sz="3000" dirty="0">
                <a:effectLst/>
                <a:ea typeface="Times New Roman" panose="02020603050405020304" pitchFamily="18" charset="0"/>
              </a:rPr>
              <a:t>“As my addiction progressed, I turned to prostitution. I was on the street. I was actually held hostage by a drug dealer. </a:t>
            </a:r>
            <a:r>
              <a:rPr lang="en-CA" sz="3000" b="1" dirty="0">
                <a:effectLst/>
                <a:ea typeface="Times New Roman" panose="02020603050405020304" pitchFamily="18" charset="0"/>
              </a:rPr>
              <a:t>You're just an object that someone used to make a profit. I feel like I'm a human statistic and stigmatized</a:t>
            </a:r>
            <a:r>
              <a:rPr lang="en-CA" sz="3000" dirty="0">
                <a:effectLst/>
                <a:ea typeface="Times New Roman" panose="02020603050405020304" pitchFamily="18" charset="0"/>
              </a:rPr>
              <a:t>.” </a:t>
            </a:r>
          </a:p>
          <a:p>
            <a:pPr marL="0" indent="0" algn="ctr">
              <a:buFont typeface="Arial" panose="020B0604020202020204" pitchFamily="34" charset="0"/>
              <a:buNone/>
            </a:pPr>
            <a:r>
              <a:rPr lang="en-CA" sz="3000" dirty="0">
                <a:effectLst/>
                <a:ea typeface="Times New Roman" panose="02020603050405020304" pitchFamily="18" charset="0"/>
              </a:rPr>
              <a:t>(Tamera, &gt;30-year-old, Boston)</a:t>
            </a:r>
            <a:r>
              <a:rPr lang="en-CA" sz="3000" dirty="0">
                <a:effectLst/>
              </a:rPr>
              <a:t> </a:t>
            </a:r>
            <a:endParaRPr lang="en-US" sz="3000" dirty="0"/>
          </a:p>
        </p:txBody>
      </p:sp>
    </p:spTree>
    <p:extLst>
      <p:ext uri="{BB962C8B-B14F-4D97-AF65-F5344CB8AC3E}">
        <p14:creationId xmlns:p14="http://schemas.microsoft.com/office/powerpoint/2010/main" val="1055322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56148"/>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E561F-D1C3-7D78-A21D-B42BBE330E0B}"/>
              </a:ext>
            </a:extLst>
          </p:cNvPr>
          <p:cNvSpPr>
            <a:spLocks noGrp="1"/>
          </p:cNvSpPr>
          <p:nvPr>
            <p:ph type="title"/>
          </p:nvPr>
        </p:nvSpPr>
        <p:spPr>
          <a:xfrm>
            <a:off x="838200" y="365126"/>
            <a:ext cx="10894620" cy="804108"/>
          </a:xfrm>
        </p:spPr>
        <p:txBody>
          <a:bodyPr>
            <a:noAutofit/>
          </a:bodyPr>
          <a:lstStyle/>
          <a:p>
            <a:r>
              <a:rPr lang="en-US" sz="3200" dirty="0"/>
              <a:t>Theme 2: </a:t>
            </a:r>
            <a:r>
              <a:rPr lang="en-CA" sz="3200" dirty="0">
                <a:effectLst/>
                <a:ea typeface="Times New Roman" panose="02020603050405020304" pitchFamily="18" charset="0"/>
              </a:rPr>
              <a:t>Women perceived that addiction service settings structurally favoured men</a:t>
            </a:r>
            <a:endParaRPr lang="en-US" sz="3200" dirty="0"/>
          </a:p>
        </p:txBody>
      </p:sp>
      <p:graphicFrame>
        <p:nvGraphicFramePr>
          <p:cNvPr id="8" name="Content Placeholder 7">
            <a:extLst>
              <a:ext uri="{FF2B5EF4-FFF2-40B4-BE49-F238E27FC236}">
                <a16:creationId xmlns:a16="http://schemas.microsoft.com/office/drawing/2014/main" id="{685619BA-A35B-7AE9-3469-1271A4662497}"/>
              </a:ext>
            </a:extLst>
          </p:cNvPr>
          <p:cNvGraphicFramePr>
            <a:graphicFrameLocks noGrp="1"/>
          </p:cNvGraphicFramePr>
          <p:nvPr>
            <p:ph sz="half" idx="1"/>
            <p:extLst>
              <p:ext uri="{D42A27DB-BD31-4B8C-83A1-F6EECF244321}">
                <p14:modId xmlns:p14="http://schemas.microsoft.com/office/powerpoint/2010/main" val="2299779945"/>
              </p:ext>
            </p:extLst>
          </p:nvPr>
        </p:nvGraphicFramePr>
        <p:xfrm>
          <a:off x="905656" y="1311274"/>
          <a:ext cx="10380688" cy="5181600"/>
        </p:xfrm>
        <a:graphic>
          <a:graphicData uri="http://schemas.openxmlformats.org/drawingml/2006/table">
            <a:tbl>
              <a:tblPr firstRow="1" firstCol="1" bandRow="1">
                <a:tableStyleId>{5C22544A-7EE6-4342-B048-85BDC9FD1C3A}</a:tableStyleId>
              </a:tblPr>
              <a:tblGrid>
                <a:gridCol w="5189512">
                  <a:extLst>
                    <a:ext uri="{9D8B030D-6E8A-4147-A177-3AD203B41FA5}">
                      <a16:colId xmlns:a16="http://schemas.microsoft.com/office/drawing/2014/main" val="99679509"/>
                    </a:ext>
                  </a:extLst>
                </a:gridCol>
                <a:gridCol w="5191176">
                  <a:extLst>
                    <a:ext uri="{9D8B030D-6E8A-4147-A177-3AD203B41FA5}">
                      <a16:colId xmlns:a16="http://schemas.microsoft.com/office/drawing/2014/main" val="2535660397"/>
                    </a:ext>
                  </a:extLst>
                </a:gridCol>
              </a:tblGrid>
              <a:tr h="235274">
                <a:tc>
                  <a:txBody>
                    <a:bodyPr/>
                    <a:lstStyle/>
                    <a:p>
                      <a:r>
                        <a:rPr lang="en-CA" sz="3200" dirty="0">
                          <a:solidFill>
                            <a:schemeClr val="tx1"/>
                          </a:solidFill>
                          <a:effectLst/>
                        </a:rPr>
                        <a:t>Bed availability</a:t>
                      </a:r>
                      <a:endParaRPr lang="en-CA"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solidFill>
                      <a:schemeClr val="bg2">
                        <a:lumMod val="50000"/>
                      </a:schemeClr>
                    </a:solidFill>
                  </a:tcPr>
                </a:tc>
                <a:tc>
                  <a:txBody>
                    <a:bodyPr/>
                    <a:lstStyle/>
                    <a:p>
                      <a:r>
                        <a:rPr lang="en-CA" sz="3200" dirty="0">
                          <a:solidFill>
                            <a:schemeClr val="tx1"/>
                          </a:solidFill>
                          <a:effectLst/>
                        </a:rPr>
                        <a:t>Women’s physical needs</a:t>
                      </a:r>
                      <a:endParaRPr lang="en-CA"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solidFill>
                      <a:schemeClr val="bg2">
                        <a:lumMod val="50000"/>
                      </a:schemeClr>
                    </a:solidFill>
                  </a:tcPr>
                </a:tc>
                <a:extLst>
                  <a:ext uri="{0D108BD9-81ED-4DB2-BD59-A6C34878D82A}">
                    <a16:rowId xmlns:a16="http://schemas.microsoft.com/office/drawing/2014/main" val="72564777"/>
                  </a:ext>
                </a:extLst>
              </a:tr>
              <a:tr h="3293846">
                <a:tc>
                  <a:txBody>
                    <a:bodyPr/>
                    <a:lstStyle/>
                    <a:p>
                      <a:endParaRPr lang="en-CA" sz="2800" b="0" dirty="0">
                        <a:solidFill>
                          <a:schemeClr val="tx1"/>
                        </a:solidFill>
                        <a:effectLst/>
                      </a:endParaRPr>
                    </a:p>
                    <a:p>
                      <a:r>
                        <a:rPr lang="en-CA" sz="2800" b="0" dirty="0">
                          <a:solidFill>
                            <a:schemeClr val="tx1"/>
                          </a:solidFill>
                          <a:effectLst/>
                        </a:rPr>
                        <a:t>“</a:t>
                      </a:r>
                      <a:r>
                        <a:rPr lang="en-CA" sz="2800" b="1" dirty="0">
                          <a:solidFill>
                            <a:schemeClr val="tx1"/>
                          </a:solidFill>
                          <a:effectLst/>
                        </a:rPr>
                        <a:t>There always seems to be more male beds available</a:t>
                      </a:r>
                      <a:r>
                        <a:rPr lang="en-CA" sz="2800" b="0" dirty="0">
                          <a:solidFill>
                            <a:schemeClr val="tx1"/>
                          </a:solidFill>
                          <a:effectLst/>
                        </a:rPr>
                        <a:t> [in like] detoxes and stuff. The [men] have more sober houses and halfway houses, a lot of them are just for men.” </a:t>
                      </a:r>
                    </a:p>
                    <a:p>
                      <a:endParaRPr lang="en-CA" sz="2800" b="0" dirty="0">
                        <a:solidFill>
                          <a:schemeClr val="tx1"/>
                        </a:solidFill>
                        <a:effectLst/>
                      </a:endParaRPr>
                    </a:p>
                    <a:p>
                      <a:r>
                        <a:rPr lang="en-CA" sz="2800" b="0" dirty="0">
                          <a:solidFill>
                            <a:schemeClr val="tx1"/>
                          </a:solidFill>
                          <a:effectLst/>
                        </a:rPr>
                        <a:t>(Madilynn, &lt;30 years old, Boston)</a:t>
                      </a:r>
                      <a:endParaRPr lang="en-CA"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gradFill flip="none" rotWithShape="1">
                      <a:gsLst>
                        <a:gs pos="0">
                          <a:srgbClr val="FF7E79">
                            <a:shade val="30000"/>
                            <a:satMod val="115000"/>
                          </a:srgbClr>
                        </a:gs>
                        <a:gs pos="31000">
                          <a:srgbClr val="DA9A9D">
                            <a:alpha val="62197"/>
                          </a:srgbClr>
                        </a:gs>
                        <a:gs pos="100000">
                          <a:srgbClr val="FF7E79"/>
                        </a:gs>
                      </a:gsLst>
                      <a:lin ang="2700000" scaled="1"/>
                      <a:tileRect/>
                    </a:gradFill>
                  </a:tcPr>
                </a:tc>
                <a:tc>
                  <a:txBody>
                    <a:bodyPr/>
                    <a:lstStyle/>
                    <a:p>
                      <a:r>
                        <a:rPr lang="en-CA" sz="2800" b="0" dirty="0">
                          <a:effectLst/>
                        </a:rPr>
                        <a:t>“</a:t>
                      </a:r>
                      <a:r>
                        <a:rPr lang="en-CA" sz="2800" b="1" dirty="0">
                          <a:effectLst/>
                        </a:rPr>
                        <a:t>[Detoxification facilities] are the same thing as jail. Jail was meant for men, there's not a lot of support for women</a:t>
                      </a:r>
                      <a:r>
                        <a:rPr lang="en-CA" sz="2800" dirty="0">
                          <a:effectLst/>
                        </a:rPr>
                        <a:t>. Girls have to worry about things like periods…or pregnancies... I think it's harder for [treatment services] to deal with things like that so they gravitate towards males.” </a:t>
                      </a:r>
                    </a:p>
                    <a:p>
                      <a:endParaRPr lang="en-CA" sz="2800" dirty="0">
                        <a:effectLst/>
                      </a:endParaRPr>
                    </a:p>
                    <a:p>
                      <a:r>
                        <a:rPr lang="en-CA" sz="2800" dirty="0">
                          <a:effectLst/>
                        </a:rPr>
                        <a:t>(Camille, &lt;30 years old, Boston)</a:t>
                      </a:r>
                      <a:endParaRPr lang="en-CA"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01227859"/>
                  </a:ext>
                </a:extLst>
              </a:tr>
            </a:tbl>
          </a:graphicData>
        </a:graphic>
      </p:graphicFrame>
    </p:spTree>
    <p:extLst>
      <p:ext uri="{BB962C8B-B14F-4D97-AF65-F5344CB8AC3E}">
        <p14:creationId xmlns:p14="http://schemas.microsoft.com/office/powerpoint/2010/main" val="446430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1566-B2C7-0029-D94D-2BC7791E62AE}"/>
              </a:ext>
            </a:extLst>
          </p:cNvPr>
          <p:cNvSpPr>
            <a:spLocks noGrp="1"/>
          </p:cNvSpPr>
          <p:nvPr>
            <p:ph type="title"/>
          </p:nvPr>
        </p:nvSpPr>
        <p:spPr>
          <a:xfrm>
            <a:off x="838200" y="365126"/>
            <a:ext cx="10515600" cy="1013970"/>
          </a:xfrm>
        </p:spPr>
        <p:txBody>
          <a:bodyPr>
            <a:normAutofit/>
          </a:bodyPr>
          <a:lstStyle/>
          <a:p>
            <a:r>
              <a:rPr lang="en-CA" sz="2800" dirty="0"/>
              <a:t>Theme 3: </a:t>
            </a:r>
            <a:r>
              <a:rPr lang="en-CA" sz="2800" dirty="0">
                <a:effectLst/>
                <a:ea typeface="Times New Roman" panose="02020603050405020304" pitchFamily="18" charset="0"/>
              </a:rPr>
              <a:t>Gender-based violence occurred in addiction service settings and perpetuated cycles of trauma</a:t>
            </a:r>
            <a:r>
              <a:rPr lang="en-CA" sz="2800" dirty="0">
                <a:effectLst/>
              </a:rPr>
              <a:t> </a:t>
            </a:r>
            <a:endParaRPr lang="en-US" sz="2800" dirty="0"/>
          </a:p>
        </p:txBody>
      </p:sp>
      <p:sp>
        <p:nvSpPr>
          <p:cNvPr id="3" name="Content Placeholder 2">
            <a:extLst>
              <a:ext uri="{FF2B5EF4-FFF2-40B4-BE49-F238E27FC236}">
                <a16:creationId xmlns:a16="http://schemas.microsoft.com/office/drawing/2014/main" id="{BB28E859-F5C6-CEB6-F4AA-B286FF166C30}"/>
              </a:ext>
            </a:extLst>
          </p:cNvPr>
          <p:cNvSpPr>
            <a:spLocks noGrp="1"/>
          </p:cNvSpPr>
          <p:nvPr>
            <p:ph sz="half" idx="1"/>
          </p:nvPr>
        </p:nvSpPr>
        <p:spPr>
          <a:xfrm>
            <a:off x="838199" y="1690689"/>
            <a:ext cx="10515599" cy="4021342"/>
          </a:xfrm>
          <a:gradFill flip="none" rotWithShape="1">
            <a:gsLst>
              <a:gs pos="0">
                <a:srgbClr val="FF725B">
                  <a:tint val="66000"/>
                  <a:satMod val="160000"/>
                </a:srgbClr>
              </a:gs>
              <a:gs pos="50000">
                <a:srgbClr val="FF725B">
                  <a:tint val="44500"/>
                  <a:satMod val="160000"/>
                </a:srgbClr>
              </a:gs>
              <a:gs pos="100000">
                <a:srgbClr val="FF725B">
                  <a:tint val="23500"/>
                  <a:satMod val="160000"/>
                </a:srgbClr>
              </a:gs>
            </a:gsLst>
            <a:path path="circle">
              <a:fillToRect l="50000" t="50000" r="50000" b="50000"/>
            </a:path>
            <a:tileRect/>
          </a:gradFill>
        </p:spPr>
        <p:txBody>
          <a:bodyPr>
            <a:normAutofit/>
          </a:bodyPr>
          <a:lstStyle/>
          <a:p>
            <a:pPr marL="0" indent="0">
              <a:buNone/>
            </a:pPr>
            <a:r>
              <a:rPr lang="en-CA" sz="3500" dirty="0"/>
              <a:t>I know a lot of females that have </a:t>
            </a:r>
            <a:r>
              <a:rPr lang="en-CA" sz="3500" b="1" dirty="0"/>
              <a:t>doctors proposition them because they think that because you do dope, you're automatically a prostitute</a:t>
            </a:r>
            <a:r>
              <a:rPr lang="en-CA" sz="3500" dirty="0"/>
              <a:t> …it's still even hard for me to go to the doctor…I don't think it's cool because we have all these other things coming at us. We also got to have the doctors?... Where is the line drawn?”</a:t>
            </a:r>
            <a:endParaRPr lang="en-CA" dirty="0"/>
          </a:p>
          <a:p>
            <a:pPr marL="0" indent="0">
              <a:buNone/>
            </a:pPr>
            <a:endParaRPr lang="en-CA" dirty="0"/>
          </a:p>
          <a:p>
            <a:pPr marL="0" indent="0">
              <a:buNone/>
            </a:pPr>
            <a:r>
              <a:rPr lang="en-CA" dirty="0"/>
              <a:t>(Darlene, &gt;30, San Francisco) </a:t>
            </a:r>
            <a:endParaRPr lang="en-US" dirty="0"/>
          </a:p>
        </p:txBody>
      </p:sp>
    </p:spTree>
    <p:extLst>
      <p:ext uri="{BB962C8B-B14F-4D97-AF65-F5344CB8AC3E}">
        <p14:creationId xmlns:p14="http://schemas.microsoft.com/office/powerpoint/2010/main" val="9877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9691-72EE-5C8F-4846-216643BF7BB5}"/>
              </a:ext>
            </a:extLst>
          </p:cNvPr>
          <p:cNvSpPr>
            <a:spLocks noGrp="1"/>
          </p:cNvSpPr>
          <p:nvPr>
            <p:ph type="title"/>
          </p:nvPr>
        </p:nvSpPr>
        <p:spPr>
          <a:xfrm>
            <a:off x="838199" y="365126"/>
            <a:ext cx="10779177" cy="789118"/>
          </a:xfrm>
        </p:spPr>
        <p:txBody>
          <a:bodyPr>
            <a:noAutofit/>
          </a:bodyPr>
          <a:lstStyle/>
          <a:p>
            <a:r>
              <a:rPr lang="en-CA" sz="3200" dirty="0"/>
              <a:t>Theme 4: </a:t>
            </a:r>
            <a:r>
              <a:rPr lang="en-CA" sz="3200" dirty="0">
                <a:effectLst/>
                <a:ea typeface="Times New Roman" panose="02020603050405020304" pitchFamily="18" charset="0"/>
              </a:rPr>
              <a:t>Addiction services that were safe and responsive to women’s specific needs were valued and desired by women </a:t>
            </a:r>
            <a:endParaRPr lang="en-US" sz="3200" dirty="0"/>
          </a:p>
        </p:txBody>
      </p:sp>
      <p:graphicFrame>
        <p:nvGraphicFramePr>
          <p:cNvPr id="7" name="Content Placeholder 7">
            <a:extLst>
              <a:ext uri="{FF2B5EF4-FFF2-40B4-BE49-F238E27FC236}">
                <a16:creationId xmlns:a16="http://schemas.microsoft.com/office/drawing/2014/main" id="{AC2E00C1-611A-2D76-1819-446A52D9EB2B}"/>
              </a:ext>
            </a:extLst>
          </p:cNvPr>
          <p:cNvGraphicFramePr>
            <a:graphicFrameLocks noGrp="1"/>
          </p:cNvGraphicFramePr>
          <p:nvPr>
            <p:ph sz="half" idx="1"/>
            <p:extLst>
              <p:ext uri="{D42A27DB-BD31-4B8C-83A1-F6EECF244321}">
                <p14:modId xmlns:p14="http://schemas.microsoft.com/office/powerpoint/2010/main" val="2034558165"/>
              </p:ext>
            </p:extLst>
          </p:nvPr>
        </p:nvGraphicFramePr>
        <p:xfrm>
          <a:off x="905656" y="1402715"/>
          <a:ext cx="10380688" cy="5181600"/>
        </p:xfrm>
        <a:graphic>
          <a:graphicData uri="http://schemas.openxmlformats.org/drawingml/2006/table">
            <a:tbl>
              <a:tblPr firstRow="1" firstCol="1" bandRow="1">
                <a:tableStyleId>{5C22544A-7EE6-4342-B048-85BDC9FD1C3A}</a:tableStyleId>
              </a:tblPr>
              <a:tblGrid>
                <a:gridCol w="5189512">
                  <a:extLst>
                    <a:ext uri="{9D8B030D-6E8A-4147-A177-3AD203B41FA5}">
                      <a16:colId xmlns:a16="http://schemas.microsoft.com/office/drawing/2014/main" val="99679509"/>
                    </a:ext>
                  </a:extLst>
                </a:gridCol>
                <a:gridCol w="5191176">
                  <a:extLst>
                    <a:ext uri="{9D8B030D-6E8A-4147-A177-3AD203B41FA5}">
                      <a16:colId xmlns:a16="http://schemas.microsoft.com/office/drawing/2014/main" val="2535660397"/>
                    </a:ext>
                  </a:extLst>
                </a:gridCol>
              </a:tblGrid>
              <a:tr h="235274">
                <a:tc>
                  <a:txBody>
                    <a:bodyPr/>
                    <a:lstStyle/>
                    <a:p>
                      <a:r>
                        <a:rPr lang="en-CA" sz="3200" dirty="0">
                          <a:solidFill>
                            <a:schemeClr val="tx1"/>
                          </a:solidFill>
                          <a:effectLst/>
                        </a:rPr>
                        <a:t>Safe programs </a:t>
                      </a:r>
                      <a:endParaRPr lang="en-CA"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solidFill>
                      <a:schemeClr val="bg2">
                        <a:lumMod val="50000"/>
                      </a:schemeClr>
                    </a:solidFill>
                  </a:tcPr>
                </a:tc>
                <a:tc>
                  <a:txBody>
                    <a:bodyPr/>
                    <a:lstStyle/>
                    <a:p>
                      <a:r>
                        <a:rPr lang="en-CA" sz="3200" dirty="0">
                          <a:solidFill>
                            <a:schemeClr val="tx1"/>
                          </a:solidFill>
                          <a:effectLst/>
                        </a:rPr>
                        <a:t>Addressing women’s needs </a:t>
                      </a:r>
                      <a:endParaRPr lang="en-CA"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852" marR="59852" marT="0" marB="0">
                    <a:solidFill>
                      <a:schemeClr val="bg2">
                        <a:lumMod val="50000"/>
                      </a:schemeClr>
                    </a:solidFill>
                  </a:tcPr>
                </a:tc>
                <a:extLst>
                  <a:ext uri="{0D108BD9-81ED-4DB2-BD59-A6C34878D82A}">
                    <a16:rowId xmlns:a16="http://schemas.microsoft.com/office/drawing/2014/main" val="72564777"/>
                  </a:ext>
                </a:extLst>
              </a:tr>
              <a:tr h="3293846">
                <a:tc>
                  <a:txBody>
                    <a:bodyPr/>
                    <a:lstStyle/>
                    <a:p>
                      <a:endParaRPr lang="en-CA" sz="2800" b="0" dirty="0">
                        <a:solidFill>
                          <a:schemeClr val="tx1"/>
                        </a:solidFill>
                        <a:effectLst/>
                      </a:endParaRPr>
                    </a:p>
                    <a:p>
                      <a:r>
                        <a:rPr lang="en-CA" sz="2800" b="0" dirty="0">
                          <a:solidFill>
                            <a:schemeClr val="tx1"/>
                          </a:solidFill>
                          <a:effectLst/>
                        </a:rPr>
                        <a:t>“</a:t>
                      </a:r>
                      <a:r>
                        <a:rPr lang="en-CA" sz="2800" b="1" dirty="0">
                          <a:solidFill>
                            <a:schemeClr val="tx1"/>
                          </a:solidFill>
                          <a:effectLst/>
                        </a:rPr>
                        <a:t>Being together as females </a:t>
                      </a:r>
                      <a:r>
                        <a:rPr lang="en-CA" sz="2800" b="0" dirty="0">
                          <a:solidFill>
                            <a:schemeClr val="tx1"/>
                          </a:solidFill>
                          <a:effectLst/>
                        </a:rPr>
                        <a:t>and talking and about our issues, like domestic violence, drug abuse. And what other women have been through like having kids taken away. </a:t>
                      </a:r>
                      <a:r>
                        <a:rPr lang="en-CA" sz="2800" b="1" dirty="0">
                          <a:solidFill>
                            <a:schemeClr val="tx1"/>
                          </a:solidFill>
                          <a:effectLst/>
                        </a:rPr>
                        <a:t>I can relate to them because I've been through it</a:t>
                      </a:r>
                      <a:r>
                        <a:rPr lang="en-CA" sz="2800" b="0" dirty="0">
                          <a:solidFill>
                            <a:schemeClr val="tx1"/>
                          </a:solidFill>
                          <a:effectLst/>
                        </a:rPr>
                        <a:t>.” </a:t>
                      </a:r>
                    </a:p>
                    <a:p>
                      <a:endParaRPr lang="en-CA" sz="2800" b="0" dirty="0">
                        <a:solidFill>
                          <a:schemeClr val="tx1"/>
                        </a:solidFill>
                        <a:effectLst/>
                      </a:endParaRPr>
                    </a:p>
                    <a:p>
                      <a:r>
                        <a:rPr lang="en-CA" sz="2800" b="0" dirty="0">
                          <a:solidFill>
                            <a:schemeClr val="tx1"/>
                          </a:solidFill>
                          <a:effectLst/>
                        </a:rPr>
                        <a:t>(Nina, &gt;30 years old, San Francisco)</a:t>
                      </a:r>
                    </a:p>
                  </a:txBody>
                  <a:tcPr marL="59852" marR="59852" marT="0" marB="0">
                    <a:gradFill flip="none" rotWithShape="1">
                      <a:gsLst>
                        <a:gs pos="0">
                          <a:srgbClr val="FF7E79">
                            <a:shade val="30000"/>
                            <a:satMod val="115000"/>
                          </a:srgbClr>
                        </a:gs>
                        <a:gs pos="31000">
                          <a:srgbClr val="DA9A9D">
                            <a:alpha val="62197"/>
                          </a:srgbClr>
                        </a:gs>
                        <a:gs pos="100000">
                          <a:srgbClr val="FF7E79"/>
                        </a:gs>
                      </a:gsLst>
                      <a:lin ang="27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28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2800" dirty="0">
                          <a:effectLst/>
                        </a:rPr>
                        <a:t>“On Saturday they have a Her Saturday. You go in, you get clothes, tampons, boots in the winter, coats. </a:t>
                      </a:r>
                      <a:r>
                        <a:rPr lang="en-CA" sz="2800" b="1" dirty="0">
                          <a:effectLst/>
                        </a:rPr>
                        <a:t>Clothes, shoes, socks, underwear, feminine products [the basics], you know</a:t>
                      </a:r>
                      <a:r>
                        <a:rPr lang="en-CA" sz="2800" dirty="0">
                          <a:effectLst/>
                        </a:rPr>
                        <a:t>.”</a:t>
                      </a:r>
                    </a:p>
                    <a:p>
                      <a:pPr marL="0" marR="0" indent="0" algn="l" defTabSz="914400" rtl="0" eaLnBrk="1" fontAlgn="auto" latinLnBrk="0" hangingPunct="1">
                        <a:lnSpc>
                          <a:spcPct val="100000"/>
                        </a:lnSpc>
                        <a:spcBef>
                          <a:spcPts val="0"/>
                        </a:spcBef>
                        <a:spcAft>
                          <a:spcPts val="0"/>
                        </a:spcAft>
                        <a:buClrTx/>
                        <a:buSzTx/>
                        <a:buFontTx/>
                        <a:buNone/>
                        <a:tabLst/>
                        <a:defRPr/>
                      </a:pPr>
                      <a:r>
                        <a:rPr lang="en-CA" sz="2800" dirty="0">
                          <a:effectLst/>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CA" sz="2800" dirty="0">
                          <a:effectLst/>
                        </a:rPr>
                        <a:t>(Jacinda, &gt;30 years old, Boston) </a:t>
                      </a:r>
                    </a:p>
                  </a:txBody>
                  <a:tcPr marL="59852" marR="59852"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01227859"/>
                  </a:ext>
                </a:extLst>
              </a:tr>
            </a:tbl>
          </a:graphicData>
        </a:graphic>
      </p:graphicFrame>
    </p:spTree>
    <p:extLst>
      <p:ext uri="{BB962C8B-B14F-4D97-AF65-F5344CB8AC3E}">
        <p14:creationId xmlns:p14="http://schemas.microsoft.com/office/powerpoint/2010/main" val="1501752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CD90C-AC87-E1E2-752B-4590229A47EF}"/>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F8A92A6C-E4DC-47BF-1068-ADF2F4886775}"/>
              </a:ext>
            </a:extLst>
          </p:cNvPr>
          <p:cNvSpPr>
            <a:spLocks noGrp="1"/>
          </p:cNvSpPr>
          <p:nvPr>
            <p:ph sz="half" idx="1"/>
          </p:nvPr>
        </p:nvSpPr>
        <p:spPr>
          <a:xfrm>
            <a:off x="838200" y="1508760"/>
            <a:ext cx="10271760" cy="4668203"/>
          </a:xfrm>
        </p:spPr>
        <p:txBody>
          <a:bodyPr>
            <a:normAutofit/>
          </a:bodyPr>
          <a:lstStyle/>
          <a:p>
            <a:r>
              <a:rPr lang="en-CA" sz="2400" dirty="0">
                <a:ea typeface="Times New Roman" panose="02020603050405020304" pitchFamily="18" charset="0"/>
              </a:rPr>
              <a:t>G</a:t>
            </a:r>
            <a:r>
              <a:rPr lang="en-CA" sz="2400" dirty="0">
                <a:effectLst/>
                <a:ea typeface="Times New Roman" panose="02020603050405020304" pitchFamily="18" charset="0"/>
              </a:rPr>
              <a:t>ender intersected drug use &amp; sex work identities to exacerbate experiences of oppression in drug use and addiction-related service settings</a:t>
            </a:r>
          </a:p>
          <a:p>
            <a:endParaRPr lang="en-CA" sz="2400" dirty="0">
              <a:effectLst/>
              <a:ea typeface="Times New Roman" panose="02020603050405020304" pitchFamily="18" charset="0"/>
            </a:endParaRPr>
          </a:p>
          <a:p>
            <a:r>
              <a:rPr lang="en-CA" sz="2400" dirty="0">
                <a:effectLst/>
                <a:ea typeface="Times New Roman" panose="02020603050405020304" pitchFamily="18" charset="0"/>
              </a:rPr>
              <a:t>Physical, sexual, and psychological violence were ubiquitous in drug use environments and persisted </a:t>
            </a:r>
            <a:r>
              <a:rPr lang="en-CA" sz="2400" dirty="0">
                <a:ea typeface="Times New Roman" panose="02020603050405020304" pitchFamily="18" charset="0"/>
              </a:rPr>
              <a:t>in </a:t>
            </a:r>
            <a:r>
              <a:rPr lang="en-CA" sz="2400" dirty="0">
                <a:effectLst/>
                <a:ea typeface="Times New Roman" panose="02020603050405020304" pitchFamily="18" charset="0"/>
              </a:rPr>
              <a:t>addiction-related services</a:t>
            </a:r>
          </a:p>
          <a:p>
            <a:endParaRPr lang="en-CA" sz="2400" dirty="0">
              <a:effectLst/>
              <a:ea typeface="Times New Roman" panose="02020603050405020304" pitchFamily="18" charset="0"/>
            </a:endParaRPr>
          </a:p>
          <a:p>
            <a:r>
              <a:rPr lang="en-CA" sz="2400" dirty="0">
                <a:effectLst/>
                <a:ea typeface="Times New Roman" panose="02020603050405020304" pitchFamily="18" charset="0"/>
              </a:rPr>
              <a:t>Violence perpetuated cycles of trauma and exacerbated barriers to care</a:t>
            </a:r>
          </a:p>
          <a:p>
            <a:endParaRPr lang="en-CA" sz="2400" dirty="0">
              <a:effectLst/>
              <a:ea typeface="Times New Roman" panose="02020603050405020304" pitchFamily="18" charset="0"/>
            </a:endParaRPr>
          </a:p>
          <a:p>
            <a:r>
              <a:rPr lang="en-CA" sz="2400" dirty="0">
                <a:effectLst/>
                <a:ea typeface="Times New Roman" panose="02020603050405020304" pitchFamily="18" charset="0"/>
              </a:rPr>
              <a:t>Addiction-related services that facilitated connections between women, were perceived as safe, and addressed wome</a:t>
            </a:r>
            <a:r>
              <a:rPr lang="en-CA" sz="2400" dirty="0">
                <a:ea typeface="Times New Roman" panose="02020603050405020304" pitchFamily="18" charset="0"/>
              </a:rPr>
              <a:t>n’s</a:t>
            </a:r>
            <a:r>
              <a:rPr lang="en-CA" sz="2400" dirty="0">
                <a:effectLst/>
                <a:ea typeface="Times New Roman" panose="02020603050405020304" pitchFamily="18" charset="0"/>
              </a:rPr>
              <a:t> specific needs were valued and sought after</a:t>
            </a:r>
          </a:p>
          <a:p>
            <a:endParaRPr lang="en-US" dirty="0"/>
          </a:p>
        </p:txBody>
      </p:sp>
    </p:spTree>
    <p:extLst>
      <p:ext uri="{BB962C8B-B14F-4D97-AF65-F5344CB8AC3E}">
        <p14:creationId xmlns:p14="http://schemas.microsoft.com/office/powerpoint/2010/main" val="3875898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0F614-7B46-B6EE-85E7-FE706F6BAFF3}"/>
              </a:ext>
            </a:extLst>
          </p:cNvPr>
          <p:cNvSpPr>
            <a:spLocks noGrp="1"/>
          </p:cNvSpPr>
          <p:nvPr>
            <p:ph type="title"/>
          </p:nvPr>
        </p:nvSpPr>
        <p:spPr/>
        <p:txBody>
          <a:bodyPr/>
          <a:lstStyle/>
          <a:p>
            <a:r>
              <a:rPr lang="en-US" dirty="0"/>
              <a:t>Limitations</a:t>
            </a:r>
          </a:p>
        </p:txBody>
      </p:sp>
      <p:sp>
        <p:nvSpPr>
          <p:cNvPr id="3" name="Content Placeholder 2">
            <a:extLst>
              <a:ext uri="{FF2B5EF4-FFF2-40B4-BE49-F238E27FC236}">
                <a16:creationId xmlns:a16="http://schemas.microsoft.com/office/drawing/2014/main" id="{97B9C378-4B3B-4F96-CA3C-D07078DECCDE}"/>
              </a:ext>
            </a:extLst>
          </p:cNvPr>
          <p:cNvSpPr>
            <a:spLocks noGrp="1"/>
          </p:cNvSpPr>
          <p:nvPr>
            <p:ph sz="half" idx="1"/>
          </p:nvPr>
        </p:nvSpPr>
        <p:spPr>
          <a:xfrm>
            <a:off x="838200" y="1825625"/>
            <a:ext cx="9997440" cy="3615055"/>
          </a:xfrm>
        </p:spPr>
        <p:txBody>
          <a:bodyPr>
            <a:normAutofit/>
          </a:bodyPr>
          <a:lstStyle/>
          <a:p>
            <a:r>
              <a:rPr lang="en-US" dirty="0"/>
              <a:t>Study sample and approach mitigated exploring the impact of key racial, ethnic, trans- or queer- gender, and sexual orientation intersectional identities</a:t>
            </a:r>
          </a:p>
          <a:p>
            <a:endParaRPr lang="en-US" dirty="0"/>
          </a:p>
          <a:p>
            <a:r>
              <a:rPr lang="en-US" dirty="0"/>
              <a:t>Data derived from two distinct geographic regions</a:t>
            </a:r>
          </a:p>
          <a:p>
            <a:endParaRPr lang="en-US" dirty="0"/>
          </a:p>
          <a:p>
            <a:r>
              <a:rPr lang="en-US" dirty="0"/>
              <a:t>Data provides a snapshot of experiences </a:t>
            </a:r>
          </a:p>
        </p:txBody>
      </p:sp>
    </p:spTree>
    <p:extLst>
      <p:ext uri="{BB962C8B-B14F-4D97-AF65-F5344CB8AC3E}">
        <p14:creationId xmlns:p14="http://schemas.microsoft.com/office/powerpoint/2010/main" val="2814473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D1770-CFC2-CF39-A897-D162E60FE84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8F24521-38F9-29B1-2B27-C9DB5F4C0951}"/>
              </a:ext>
            </a:extLst>
          </p:cNvPr>
          <p:cNvSpPr>
            <a:spLocks noGrp="1"/>
          </p:cNvSpPr>
          <p:nvPr>
            <p:ph sz="half" idx="1"/>
          </p:nvPr>
        </p:nvSpPr>
        <p:spPr>
          <a:xfrm>
            <a:off x="838200" y="1825625"/>
            <a:ext cx="11084626" cy="4351338"/>
          </a:xfrm>
        </p:spPr>
        <p:txBody>
          <a:bodyPr>
            <a:normAutofit/>
          </a:bodyPr>
          <a:lstStyle/>
          <a:p>
            <a:r>
              <a:rPr lang="en-CA" dirty="0"/>
              <a:t>Policies must shift away from criminalization towards trauma-informed addiction treatment approaches</a:t>
            </a:r>
          </a:p>
          <a:p>
            <a:pPr marL="0" indent="0">
              <a:buNone/>
            </a:pPr>
            <a:endParaRPr lang="en-CA" dirty="0"/>
          </a:p>
          <a:p>
            <a:r>
              <a:rPr lang="en-CA" dirty="0"/>
              <a:t>Addiction-related services must examine policies, procedures, and cultures that maybe contributing violence against women and other marginalized populations using such services</a:t>
            </a:r>
          </a:p>
          <a:p>
            <a:pPr marL="0" indent="0">
              <a:buNone/>
            </a:pPr>
            <a:endParaRPr lang="en-CA" dirty="0"/>
          </a:p>
          <a:p>
            <a:r>
              <a:rPr lang="en-US" dirty="0"/>
              <a:t>Findings strengthen calls for the development, implementation, and investment in gender-responsive addiction services</a:t>
            </a:r>
          </a:p>
        </p:txBody>
      </p:sp>
    </p:spTree>
    <p:extLst>
      <p:ext uri="{BB962C8B-B14F-4D97-AF65-F5344CB8AC3E}">
        <p14:creationId xmlns:p14="http://schemas.microsoft.com/office/powerpoint/2010/main" val="3524116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031796-E59E-427F-DCFC-7A9F48A261AB}"/>
              </a:ext>
            </a:extLst>
          </p:cNvPr>
          <p:cNvSpPr>
            <a:spLocks noGrp="1"/>
          </p:cNvSpPr>
          <p:nvPr>
            <p:ph type="title"/>
          </p:nvPr>
        </p:nvSpPr>
        <p:spPr>
          <a:xfrm>
            <a:off x="1371599" y="294538"/>
            <a:ext cx="9895951" cy="1033669"/>
          </a:xfrm>
        </p:spPr>
        <p:txBody>
          <a:bodyPr vert="horz" lIns="91440" tIns="45720" rIns="91440" bIns="45720" rtlCol="0" anchor="ctr">
            <a:normAutofit fontScale="90000"/>
          </a:bodyPr>
          <a:lstStyle/>
          <a:p>
            <a:r>
              <a:rPr lang="en-US" kern="1200" dirty="0">
                <a:solidFill>
                  <a:srgbClr val="FFFFFF"/>
                </a:solidFill>
                <a:latin typeface="+mj-lt"/>
                <a:ea typeface="+mj-ea"/>
                <a:cs typeface="+mj-cs"/>
              </a:rPr>
              <a:t>Acknowledgments</a:t>
            </a:r>
            <a:br>
              <a:rPr lang="en-US" sz="3400" kern="1200" dirty="0">
                <a:solidFill>
                  <a:srgbClr val="FFFFFF"/>
                </a:solidFill>
                <a:latin typeface="+mj-lt"/>
                <a:ea typeface="+mj-ea"/>
                <a:cs typeface="+mj-cs"/>
              </a:rPr>
            </a:br>
            <a:endParaRPr lang="en-US" sz="34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64308C48-CD54-3BED-1E89-2B063B40261E}"/>
              </a:ext>
            </a:extLst>
          </p:cNvPr>
          <p:cNvSpPr>
            <a:spLocks noGrp="1"/>
          </p:cNvSpPr>
          <p:nvPr>
            <p:ph sz="half" idx="1"/>
          </p:nvPr>
        </p:nvSpPr>
        <p:spPr>
          <a:xfrm>
            <a:off x="1371599" y="2318197"/>
            <a:ext cx="9724031" cy="3683358"/>
          </a:xfrm>
        </p:spPr>
        <p:txBody>
          <a:bodyPr vert="horz" lIns="91440" tIns="45720" rIns="91440" bIns="45720" rtlCol="0" anchor="ctr">
            <a:normAutofit/>
          </a:bodyPr>
          <a:lstStyle/>
          <a:p>
            <a:pPr marL="0" indent="0">
              <a:buNone/>
            </a:pPr>
            <a:r>
              <a:rPr lang="en-US" dirty="0"/>
              <a:t>We would like to acknowledge of all of the women who participated and shared their time, knowledge, and experiences as interview participants. </a:t>
            </a:r>
          </a:p>
          <a:p>
            <a:pPr marL="0" indent="0">
              <a:buNone/>
            </a:pPr>
            <a:r>
              <a:rPr lang="en-CA" b="0" i="0" dirty="0">
                <a:solidFill>
                  <a:srgbClr val="212121"/>
                </a:solidFill>
                <a:effectLst/>
                <a:latin typeface="Calibri" panose="020F0502020204030204" pitchFamily="34" charset="0"/>
              </a:rPr>
              <a:t>We </a:t>
            </a:r>
            <a:r>
              <a:rPr lang="en-CA" dirty="0">
                <a:solidFill>
                  <a:srgbClr val="212121"/>
                </a:solidFill>
                <a:latin typeface="Calibri" panose="020F0502020204030204" pitchFamily="34" charset="0"/>
              </a:rPr>
              <a:t>would like to thank </a:t>
            </a:r>
            <a:r>
              <a:rPr lang="en-CA" b="0" i="0" dirty="0">
                <a:solidFill>
                  <a:srgbClr val="212121"/>
                </a:solidFill>
                <a:effectLst/>
                <a:latin typeface="Calibri" panose="020F0502020204030204" pitchFamily="34" charset="0"/>
              </a:rPr>
              <a:t>NIH/ORWH for funding this study (R01DA045690-02S1)</a:t>
            </a:r>
            <a:br>
              <a:rPr lang="en-US" dirty="0"/>
            </a:br>
            <a:endParaRPr lang="en-US" dirty="0"/>
          </a:p>
        </p:txBody>
      </p:sp>
    </p:spTree>
    <p:extLst>
      <p:ext uri="{BB962C8B-B14F-4D97-AF65-F5344CB8AC3E}">
        <p14:creationId xmlns:p14="http://schemas.microsoft.com/office/powerpoint/2010/main" val="149870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628" y="2255520"/>
            <a:ext cx="11324744" cy="2574257"/>
          </a:xfrm>
        </p:spPr>
        <p:txBody>
          <a:bodyPr>
            <a:normAutofit fontScale="90000"/>
          </a:bodyPr>
          <a:lstStyle/>
          <a:p>
            <a:r>
              <a:rPr lang="en-US" sz="3200" dirty="0"/>
              <a:t>I (Miriam Harris) have no commercial conflicts of interest to disclose</a:t>
            </a:r>
            <a:br>
              <a:rPr lang="en-US" sz="3200" dirty="0"/>
            </a:br>
            <a:br>
              <a:rPr lang="en-US" sz="3200" dirty="0"/>
            </a:br>
            <a:br>
              <a:rPr lang="en-US" sz="3200" dirty="0"/>
            </a:br>
            <a:r>
              <a:rPr lang="en-US" sz="3200" dirty="0"/>
              <a:t>This research was supported by NIDA-ORWH grant supplement mechanism (R01DA045690-02S1) to REBOOT (Coffin, 2019, NCT03838510). My work was supported by International Collaborative Addiction Medicine Research Fellowship (NIH-NIDA R25-DA037756-Fairburn)</a:t>
            </a:r>
          </a:p>
        </p:txBody>
      </p:sp>
    </p:spTree>
    <p:extLst>
      <p:ext uri="{BB962C8B-B14F-4D97-AF65-F5344CB8AC3E}">
        <p14:creationId xmlns:p14="http://schemas.microsoft.com/office/powerpoint/2010/main" val="624827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0D2EE38-34BB-384D-B69E-9A4E94E12700}"/>
              </a:ext>
            </a:extLst>
          </p:cNvPr>
          <p:cNvSpPr>
            <a:spLocks noGrp="1"/>
          </p:cNvSpPr>
          <p:nvPr>
            <p:ph type="title"/>
          </p:nvPr>
        </p:nvSpPr>
        <p:spPr>
          <a:xfrm>
            <a:off x="1314824" y="735106"/>
            <a:ext cx="10053763" cy="2928470"/>
          </a:xfrm>
        </p:spPr>
        <p:txBody>
          <a:bodyPr vert="horz" lIns="91440" tIns="45720" rIns="91440" bIns="45720" rtlCol="0" anchor="b">
            <a:normAutofit/>
          </a:bodyPr>
          <a:lstStyle/>
          <a:p>
            <a:pPr marL="0" indent="0"/>
            <a:r>
              <a:rPr lang="en-US" sz="2600" b="1" kern="1200" dirty="0">
                <a:solidFill>
                  <a:srgbClr val="FFFFFF"/>
                </a:solidFill>
                <a:latin typeface="+mj-lt"/>
                <a:ea typeface="+mj-ea"/>
                <a:cs typeface="+mj-cs"/>
              </a:rPr>
              <a:t>Land Acknowledgement </a:t>
            </a: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I respectfully acknowledge that the land where I work, live, teach, learn, and gather, is the traditional territory of the </a:t>
            </a:r>
            <a:r>
              <a:rPr lang="en-US" sz="2600" i="1" kern="1200" dirty="0" err="1">
                <a:solidFill>
                  <a:srgbClr val="FFFFFF"/>
                </a:solidFill>
                <a:latin typeface="+mj-lt"/>
                <a:ea typeface="+mj-ea"/>
                <a:cs typeface="+mj-cs"/>
              </a:rPr>
              <a:t>Massachusett</a:t>
            </a:r>
            <a:r>
              <a:rPr lang="en-US" sz="2600" kern="1200" dirty="0">
                <a:solidFill>
                  <a:srgbClr val="FFFFFF"/>
                </a:solidFill>
                <a:latin typeface="+mj-lt"/>
                <a:ea typeface="+mj-ea"/>
                <a:cs typeface="+mj-cs"/>
              </a:rPr>
              <a:t> and their neighbors, the </a:t>
            </a:r>
            <a:r>
              <a:rPr lang="en-US" sz="2600" i="1" kern="1200" dirty="0">
                <a:solidFill>
                  <a:srgbClr val="FFFFFF"/>
                </a:solidFill>
                <a:latin typeface="+mj-lt"/>
                <a:ea typeface="+mj-ea"/>
                <a:cs typeface="+mj-cs"/>
              </a:rPr>
              <a:t>Wampanoag</a:t>
            </a:r>
            <a:r>
              <a:rPr lang="en-US" sz="2600" kern="1200" dirty="0">
                <a:solidFill>
                  <a:srgbClr val="FFFFFF"/>
                </a:solidFill>
                <a:latin typeface="+mj-lt"/>
                <a:ea typeface="+mj-ea"/>
                <a:cs typeface="+mj-cs"/>
              </a:rPr>
              <a:t> and </a:t>
            </a:r>
            <a:r>
              <a:rPr lang="en-US" sz="2600" i="1" kern="1200" dirty="0">
                <a:solidFill>
                  <a:srgbClr val="FFFFFF"/>
                </a:solidFill>
                <a:latin typeface="+mj-lt"/>
                <a:ea typeface="+mj-ea"/>
                <a:cs typeface="+mj-cs"/>
              </a:rPr>
              <a:t>Nipmuc People</a:t>
            </a:r>
            <a:r>
              <a:rPr lang="en-US" sz="2600" kern="1200" dirty="0">
                <a:solidFill>
                  <a:srgbClr val="FFFFFF"/>
                </a:solidFill>
                <a:latin typeface="+mj-lt"/>
                <a:ea typeface="+mj-ea"/>
                <a:cs typeface="+mj-cs"/>
              </a:rPr>
              <a:t>s, who have stewarded this land for hundreds of generations, and continue to do so today.</a:t>
            </a:r>
          </a:p>
        </p:txBody>
      </p:sp>
      <p:sp>
        <p:nvSpPr>
          <p:cNvPr id="3" name="Text Placeholder 2">
            <a:extLst>
              <a:ext uri="{FF2B5EF4-FFF2-40B4-BE49-F238E27FC236}">
                <a16:creationId xmlns:a16="http://schemas.microsoft.com/office/drawing/2014/main" id="{1055E369-76D0-1942-BA32-0A0AAA446100}"/>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sz="2000" kern="1200" dirty="0">
                <a:solidFill>
                  <a:schemeClr val="tx1"/>
                </a:solidFill>
                <a:latin typeface="+mn-lt"/>
                <a:ea typeface="+mn-ea"/>
                <a:cs typeface="+mn-cs"/>
              </a:rPr>
              <a:t>Context</a:t>
            </a:r>
            <a:br>
              <a:rPr lang="en-US" sz="2000" kern="1200" dirty="0">
                <a:solidFill>
                  <a:schemeClr val="tx1"/>
                </a:solidFill>
                <a:latin typeface="+mn-lt"/>
                <a:ea typeface="+mn-ea"/>
                <a:cs typeface="+mn-cs"/>
              </a:rPr>
            </a:br>
            <a:r>
              <a:rPr lang="en-US" sz="2000" kern="1200" dirty="0">
                <a:solidFill>
                  <a:schemeClr val="tx1"/>
                </a:solidFill>
                <a:latin typeface="+mn-lt"/>
                <a:ea typeface="+mn-ea"/>
                <a:cs typeface="+mn-cs"/>
              </a:rPr>
              <a:t>Harmful medical practice (from settlers) have long been and continue to be a source of pain, betrayal, and disrespect in Indigenous communities </a:t>
            </a:r>
            <a:br>
              <a:rPr lang="en-US" sz="2000" kern="1200" dirty="0">
                <a:solidFill>
                  <a:schemeClr val="tx1"/>
                </a:solidFill>
                <a:latin typeface="+mn-lt"/>
                <a:ea typeface="+mn-ea"/>
                <a:cs typeface="+mn-cs"/>
              </a:rPr>
            </a:br>
            <a:r>
              <a:rPr lang="en-US" sz="2000" kern="1200" dirty="0">
                <a:solidFill>
                  <a:schemeClr val="tx1"/>
                </a:solidFill>
                <a:latin typeface="+mn-lt"/>
                <a:ea typeface="+mn-ea"/>
                <a:cs typeface="+mn-cs"/>
              </a:rPr>
              <a:t>Indigenous communities have long resisted their exploitation through research in medicine</a:t>
            </a:r>
          </a:p>
        </p:txBody>
      </p:sp>
    </p:spTree>
    <p:extLst>
      <p:ext uri="{BB962C8B-B14F-4D97-AF65-F5344CB8AC3E}">
        <p14:creationId xmlns:p14="http://schemas.microsoft.com/office/powerpoint/2010/main" val="39147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6BD45-0FF0-9E49-B8CB-692909FEB01A}"/>
              </a:ext>
            </a:extLst>
          </p:cNvPr>
          <p:cNvSpPr>
            <a:spLocks noGrp="1"/>
          </p:cNvSpPr>
          <p:nvPr>
            <p:ph type="title"/>
          </p:nvPr>
        </p:nvSpPr>
        <p:spPr/>
        <p:txBody>
          <a:bodyPr/>
          <a:lstStyle/>
          <a:p>
            <a:r>
              <a:rPr lang="en-CA" dirty="0"/>
              <a:t>Defining terms: Sex vs Gender</a:t>
            </a:r>
            <a:endParaRPr lang="en-US" dirty="0"/>
          </a:p>
        </p:txBody>
      </p:sp>
      <p:sp>
        <p:nvSpPr>
          <p:cNvPr id="3" name="Content Placeholder 2">
            <a:extLst>
              <a:ext uri="{FF2B5EF4-FFF2-40B4-BE49-F238E27FC236}">
                <a16:creationId xmlns:a16="http://schemas.microsoft.com/office/drawing/2014/main" id="{3B7EAD39-C3EC-D448-A498-AEA80A2CDC56}"/>
              </a:ext>
            </a:extLst>
          </p:cNvPr>
          <p:cNvSpPr>
            <a:spLocks noGrp="1"/>
          </p:cNvSpPr>
          <p:nvPr>
            <p:ph idx="1"/>
          </p:nvPr>
        </p:nvSpPr>
        <p:spPr>
          <a:xfrm>
            <a:off x="838200" y="1825625"/>
            <a:ext cx="10515600" cy="3503613"/>
          </a:xfrm>
        </p:spPr>
        <p:txBody>
          <a:bodyPr/>
          <a:lstStyle/>
          <a:p>
            <a:r>
              <a:rPr lang="en-CA" dirty="0"/>
              <a:t>Sex: the biological classification of a human as male or female based on their physical and physiological attributes</a:t>
            </a:r>
          </a:p>
          <a:p>
            <a:r>
              <a:rPr lang="en-CA" dirty="0"/>
              <a:t>Gender: socially constructed roles and behaviors that vary across societies and change over time</a:t>
            </a:r>
          </a:p>
          <a:p>
            <a:pPr lvl="1"/>
            <a:r>
              <a:rPr lang="en-CA" dirty="0"/>
              <a:t>Internal sense of being a woman, man, or anywhere on the gender spectrum</a:t>
            </a:r>
          </a:p>
          <a:p>
            <a:pPr lvl="2"/>
            <a:r>
              <a:rPr lang="en-CA" dirty="0"/>
              <a:t>Transgender</a:t>
            </a:r>
          </a:p>
          <a:p>
            <a:pPr lvl="2"/>
            <a:r>
              <a:rPr lang="en-CA" dirty="0"/>
              <a:t>Non-binary</a:t>
            </a:r>
          </a:p>
          <a:p>
            <a:pPr lvl="2"/>
            <a:r>
              <a:rPr lang="en-CA" dirty="0"/>
              <a:t>Genderqueer identities</a:t>
            </a:r>
            <a:endParaRPr lang="en-US" dirty="0"/>
          </a:p>
        </p:txBody>
      </p:sp>
      <p:sp>
        <p:nvSpPr>
          <p:cNvPr id="5" name="TextBox 4">
            <a:extLst>
              <a:ext uri="{FF2B5EF4-FFF2-40B4-BE49-F238E27FC236}">
                <a16:creationId xmlns:a16="http://schemas.microsoft.com/office/drawing/2014/main" id="{A871403B-51B2-C74F-8071-1A5C82FDA604}"/>
              </a:ext>
            </a:extLst>
          </p:cNvPr>
          <p:cNvSpPr txBox="1"/>
          <p:nvPr/>
        </p:nvSpPr>
        <p:spPr>
          <a:xfrm>
            <a:off x="709613" y="5329238"/>
            <a:ext cx="6234113" cy="523220"/>
          </a:xfrm>
          <a:prstGeom prst="rect">
            <a:avLst/>
          </a:prstGeom>
          <a:noFill/>
        </p:spPr>
        <p:txBody>
          <a:bodyPr wrap="square" rtlCol="0">
            <a:spAutoFit/>
          </a:bodyPr>
          <a:lstStyle/>
          <a:p>
            <a:r>
              <a:rPr lang="en-CA" sz="1400" dirty="0"/>
              <a:t>Government of Canada. CI of HR. 2014. </a:t>
            </a:r>
          </a:p>
          <a:p>
            <a:r>
              <a:rPr lang="en-CA" sz="1400" dirty="0"/>
              <a:t>LGBT Resource Center. 2021. </a:t>
            </a:r>
            <a:endParaRPr lang="en-US" sz="1400" dirty="0"/>
          </a:p>
        </p:txBody>
      </p:sp>
    </p:spTree>
    <p:extLst>
      <p:ext uri="{BB962C8B-B14F-4D97-AF65-F5344CB8AC3E}">
        <p14:creationId xmlns:p14="http://schemas.microsoft.com/office/powerpoint/2010/main" val="248016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4F699-DF8D-DD40-3405-8DE83EF372BD}"/>
              </a:ext>
            </a:extLst>
          </p:cNvPr>
          <p:cNvSpPr>
            <a:spLocks noGrp="1"/>
          </p:cNvSpPr>
          <p:nvPr>
            <p:ph type="title"/>
          </p:nvPr>
        </p:nvSpPr>
        <p:spPr/>
        <p:txBody>
          <a:bodyPr/>
          <a:lstStyle/>
          <a:p>
            <a:r>
              <a:rPr lang="en-US" dirty="0"/>
              <a:t>Background: Importance of gender</a:t>
            </a:r>
          </a:p>
        </p:txBody>
      </p:sp>
      <p:sp>
        <p:nvSpPr>
          <p:cNvPr id="3" name="Content Placeholder 2">
            <a:extLst>
              <a:ext uri="{FF2B5EF4-FFF2-40B4-BE49-F238E27FC236}">
                <a16:creationId xmlns:a16="http://schemas.microsoft.com/office/drawing/2014/main" id="{3CA74D14-FAF5-0E8D-0431-0751E5DCF5BE}"/>
              </a:ext>
            </a:extLst>
          </p:cNvPr>
          <p:cNvSpPr>
            <a:spLocks noGrp="1"/>
          </p:cNvSpPr>
          <p:nvPr>
            <p:ph sz="half" idx="1"/>
          </p:nvPr>
        </p:nvSpPr>
        <p:spPr/>
        <p:txBody>
          <a:bodyPr>
            <a:normAutofit/>
          </a:bodyPr>
          <a:lstStyle/>
          <a:p>
            <a:r>
              <a:rPr lang="en-CA" sz="2500" dirty="0">
                <a:ea typeface="Times New Roman" panose="02020603050405020304" pitchFamily="18" charset="0"/>
              </a:rPr>
              <a:t>G</a:t>
            </a:r>
            <a:r>
              <a:rPr lang="en-CA" sz="2500" dirty="0">
                <a:effectLst/>
                <a:ea typeface="Times New Roman" panose="02020603050405020304" pitchFamily="18" charset="0"/>
              </a:rPr>
              <a:t>ender gap in addiction is narrowing</a:t>
            </a:r>
          </a:p>
          <a:p>
            <a:pPr marL="0" indent="0">
              <a:buNone/>
            </a:pPr>
            <a:r>
              <a:rPr lang="en-CA" sz="2500" dirty="0">
                <a:effectLst/>
                <a:ea typeface="Times New Roman" panose="02020603050405020304" pitchFamily="18" charset="0"/>
              </a:rPr>
              <a:t> </a:t>
            </a:r>
          </a:p>
          <a:p>
            <a:r>
              <a:rPr lang="en-CA" sz="2500" dirty="0">
                <a:ea typeface="Times New Roman" panose="02020603050405020304" pitchFamily="18" charset="0"/>
              </a:rPr>
              <a:t>W</a:t>
            </a:r>
            <a:r>
              <a:rPr lang="en-CA" sz="2500" dirty="0">
                <a:effectLst/>
                <a:ea typeface="Times New Roman" panose="02020603050405020304" pitchFamily="18" charset="0"/>
              </a:rPr>
              <a:t>omen experience disproportionate  drug-harms &amp; have greater unmet treatment needs </a:t>
            </a:r>
          </a:p>
          <a:p>
            <a:endParaRPr lang="en-CA" sz="2500" dirty="0">
              <a:effectLst/>
              <a:ea typeface="Times New Roman" panose="02020603050405020304" pitchFamily="18" charset="0"/>
            </a:endParaRPr>
          </a:p>
          <a:p>
            <a:r>
              <a:rPr lang="en-CA" sz="2500" dirty="0"/>
              <a:t>Addiction services, research, &amp; polices have been designed using a gender-neutral approach</a:t>
            </a:r>
            <a:r>
              <a:rPr lang="en-CA" sz="2500" dirty="0">
                <a:effectLst/>
                <a:ea typeface="Times New Roman" panose="02020603050405020304" pitchFamily="18" charset="0"/>
              </a:rPr>
              <a:t> </a:t>
            </a:r>
            <a:endParaRPr lang="en-US" sz="2500" dirty="0"/>
          </a:p>
        </p:txBody>
      </p:sp>
      <p:pic>
        <p:nvPicPr>
          <p:cNvPr id="5" name="Content Placeholder 3">
            <a:extLst>
              <a:ext uri="{FF2B5EF4-FFF2-40B4-BE49-F238E27FC236}">
                <a16:creationId xmlns:a16="http://schemas.microsoft.com/office/drawing/2014/main" id="{C731B562-3D95-B2A8-5515-62C306C91CC1}"/>
              </a:ext>
            </a:extLst>
          </p:cNvPr>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019800" y="2095422"/>
            <a:ext cx="5627557" cy="3353257"/>
          </a:xfrm>
          <a:prstGeom prst="rect">
            <a:avLst/>
          </a:prstGeom>
        </p:spPr>
      </p:pic>
      <p:sp>
        <p:nvSpPr>
          <p:cNvPr id="6" name="TextBox 5">
            <a:extLst>
              <a:ext uri="{FF2B5EF4-FFF2-40B4-BE49-F238E27FC236}">
                <a16:creationId xmlns:a16="http://schemas.microsoft.com/office/drawing/2014/main" id="{D4EAE451-8DBC-A16A-6410-1678622AB8F0}"/>
              </a:ext>
            </a:extLst>
          </p:cNvPr>
          <p:cNvSpPr txBox="1"/>
          <p:nvPr/>
        </p:nvSpPr>
        <p:spPr>
          <a:xfrm>
            <a:off x="838200" y="5915353"/>
            <a:ext cx="4833258" cy="523220"/>
          </a:xfrm>
          <a:prstGeom prst="rect">
            <a:avLst/>
          </a:prstGeom>
          <a:noFill/>
        </p:spPr>
        <p:txBody>
          <a:bodyPr wrap="square" rtlCol="0">
            <a:spAutoFit/>
          </a:bodyPr>
          <a:lstStyle/>
          <a:p>
            <a:r>
              <a:rPr lang="en-CA" sz="1400" dirty="0"/>
              <a:t>Meyer JP, et al. </a:t>
            </a:r>
            <a:r>
              <a:rPr lang="en-CA" sz="1400" i="1" dirty="0"/>
              <a:t>Drug Alcohol Depend</a:t>
            </a:r>
            <a:r>
              <a:rPr lang="en-CA" sz="1400" dirty="0"/>
              <a:t>. 2019</a:t>
            </a:r>
          </a:p>
          <a:p>
            <a:r>
              <a:rPr lang="en-CA" sz="1400" dirty="0"/>
              <a:t>Keyes KM, et al. </a:t>
            </a:r>
            <a:r>
              <a:rPr lang="en-CA" sz="1400" i="1" dirty="0"/>
              <a:t>Drug Alcohol Depend</a:t>
            </a:r>
            <a:r>
              <a:rPr lang="en-CA" sz="1400" dirty="0"/>
              <a:t>. 2008 </a:t>
            </a:r>
            <a:endParaRPr lang="en-US" sz="1400" dirty="0"/>
          </a:p>
        </p:txBody>
      </p:sp>
      <p:sp>
        <p:nvSpPr>
          <p:cNvPr id="7" name="Rectangle 6">
            <a:extLst>
              <a:ext uri="{FF2B5EF4-FFF2-40B4-BE49-F238E27FC236}">
                <a16:creationId xmlns:a16="http://schemas.microsoft.com/office/drawing/2014/main" id="{3F59A285-A5D2-3D22-619E-A73973A99A57}"/>
              </a:ext>
            </a:extLst>
          </p:cNvPr>
          <p:cNvSpPr/>
          <p:nvPr/>
        </p:nvSpPr>
        <p:spPr>
          <a:xfrm>
            <a:off x="6096000" y="6123543"/>
            <a:ext cx="5638800" cy="307777"/>
          </a:xfrm>
          <a:prstGeom prst="rect">
            <a:avLst/>
          </a:prstGeom>
        </p:spPr>
        <p:txBody>
          <a:bodyPr wrap="square">
            <a:spAutoFit/>
          </a:bodyPr>
          <a:lstStyle/>
          <a:p>
            <a:r>
              <a:rPr lang="en-US" sz="1400" dirty="0">
                <a:effectLst/>
                <a:ea typeface="Calibri" panose="020F0502020204030204" pitchFamily="34" charset="0"/>
                <a:cs typeface="Times New Roman" panose="02020603050405020304" pitchFamily="18" charset="0"/>
              </a:rPr>
              <a:t>Cicero TJ et al. </a:t>
            </a:r>
            <a:r>
              <a:rPr lang="en-US" sz="1400" i="1" dirty="0">
                <a:effectLst/>
                <a:ea typeface="Calibri" panose="020F0502020204030204" pitchFamily="34" charset="0"/>
                <a:cs typeface="Times New Roman" panose="02020603050405020304" pitchFamily="18" charset="0"/>
              </a:rPr>
              <a:t>JAMA Psychiatry. </a:t>
            </a:r>
            <a:r>
              <a:rPr lang="en-US" sz="1400" dirty="0">
                <a:effectLst/>
                <a:ea typeface="Calibri" panose="020F0502020204030204" pitchFamily="34" charset="0"/>
                <a:cs typeface="Times New Roman" panose="02020603050405020304" pitchFamily="18" charset="0"/>
              </a:rPr>
              <a:t>2014</a:t>
            </a:r>
            <a:endParaRPr lang="en-US" sz="1400" dirty="0"/>
          </a:p>
        </p:txBody>
      </p:sp>
    </p:spTree>
    <p:extLst>
      <p:ext uri="{BB962C8B-B14F-4D97-AF65-F5344CB8AC3E}">
        <p14:creationId xmlns:p14="http://schemas.microsoft.com/office/powerpoint/2010/main" val="318247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12E3AD-7732-FF4B-864A-6A57741FA93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a:solidFill>
                  <a:srgbClr val="FFFFFF"/>
                </a:solidFill>
                <a:latin typeface="+mj-lt"/>
                <a:ea typeface="+mj-ea"/>
                <a:cs typeface="+mj-cs"/>
              </a:rPr>
              <a:t>Intersectionality </a:t>
            </a:r>
          </a:p>
        </p:txBody>
      </p:sp>
      <p:pic>
        <p:nvPicPr>
          <p:cNvPr id="4" name="Picture 3" descr="Diagram&#10;&#10;Description automatically generated">
            <a:extLst>
              <a:ext uri="{FF2B5EF4-FFF2-40B4-BE49-F238E27FC236}">
                <a16:creationId xmlns:a16="http://schemas.microsoft.com/office/drawing/2014/main" id="{40C810FB-217E-FF42-AA2C-AF133F279E45}"/>
              </a:ext>
            </a:extLst>
          </p:cNvPr>
          <p:cNvPicPr/>
          <p:nvPr/>
        </p:nvPicPr>
        <p:blipFill>
          <a:blip r:embed="rId3">
            <a:extLst>
              <a:ext uri="{28A0092B-C50C-407E-A947-70E740481C1C}">
                <a14:useLocalDpi xmlns:a14="http://schemas.microsoft.com/office/drawing/2010/main" val="0"/>
              </a:ext>
            </a:extLst>
          </a:blip>
          <a:stretch>
            <a:fillRect/>
          </a:stretch>
        </p:blipFill>
        <p:spPr>
          <a:xfrm>
            <a:off x="5919288" y="643466"/>
            <a:ext cx="4496755" cy="5568739"/>
          </a:xfrm>
          <a:prstGeom prst="rect">
            <a:avLst/>
          </a:prstGeom>
        </p:spPr>
      </p:pic>
      <p:sp>
        <p:nvSpPr>
          <p:cNvPr id="3" name="TextBox 2">
            <a:extLst>
              <a:ext uri="{FF2B5EF4-FFF2-40B4-BE49-F238E27FC236}">
                <a16:creationId xmlns:a16="http://schemas.microsoft.com/office/drawing/2014/main" id="{5ED21102-3801-56D1-4C98-AAB866B7B1F7}"/>
              </a:ext>
            </a:extLst>
          </p:cNvPr>
          <p:cNvSpPr txBox="1"/>
          <p:nvPr/>
        </p:nvSpPr>
        <p:spPr>
          <a:xfrm>
            <a:off x="717422" y="5283981"/>
            <a:ext cx="3644900" cy="523220"/>
          </a:xfrm>
          <a:prstGeom prst="rect">
            <a:avLst/>
          </a:prstGeom>
          <a:noFill/>
        </p:spPr>
        <p:txBody>
          <a:bodyPr wrap="square" rtlCol="0">
            <a:spAutoFit/>
          </a:bodyPr>
          <a:lstStyle/>
          <a:p>
            <a:r>
              <a:rPr lang="en-CA" sz="1400" dirty="0" err="1"/>
              <a:t>Hankivsky</a:t>
            </a:r>
            <a:r>
              <a:rPr lang="en-CA" sz="1400" dirty="0"/>
              <a:t> O, et </a:t>
            </a:r>
            <a:r>
              <a:rPr lang="en-CA" sz="1400" dirty="0" err="1"/>
              <a:t>lal</a:t>
            </a:r>
            <a:r>
              <a:rPr lang="en-CA" sz="1400" dirty="0"/>
              <a:t>. Soc Sci Med. 2012</a:t>
            </a:r>
          </a:p>
          <a:p>
            <a:r>
              <a:rPr lang="en-CA" sz="1400" dirty="0"/>
              <a:t>American Civil Liberties Union, 2021. </a:t>
            </a:r>
            <a:endParaRPr lang="en-US" sz="1400" dirty="0"/>
          </a:p>
        </p:txBody>
      </p:sp>
    </p:spTree>
    <p:extLst>
      <p:ext uri="{BB962C8B-B14F-4D97-AF65-F5344CB8AC3E}">
        <p14:creationId xmlns:p14="http://schemas.microsoft.com/office/powerpoint/2010/main" val="422784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5655D-A7A2-A601-28EB-4442CFA1EE68}"/>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4983B8E6-DB58-F474-F066-13DEE6FB88BD}"/>
              </a:ext>
            </a:extLst>
          </p:cNvPr>
          <p:cNvSpPr>
            <a:spLocks noGrp="1"/>
          </p:cNvSpPr>
          <p:nvPr>
            <p:ph idx="1"/>
          </p:nvPr>
        </p:nvSpPr>
        <p:spPr/>
        <p:txBody>
          <a:bodyPr>
            <a:normAutofit/>
          </a:bodyPr>
          <a:lstStyle/>
          <a:p>
            <a:pPr marL="0" indent="0">
              <a:buNone/>
            </a:pPr>
            <a:r>
              <a:rPr lang="en-CA" sz="2600" dirty="0"/>
              <a:t>Using an intersectional framework:</a:t>
            </a:r>
          </a:p>
          <a:p>
            <a:pPr marL="0" indent="0">
              <a:buNone/>
            </a:pPr>
            <a:endParaRPr lang="en-CA" sz="2600" dirty="0"/>
          </a:p>
          <a:p>
            <a:r>
              <a:rPr lang="en-CA" sz="2600" dirty="0"/>
              <a:t>Objective 1: </a:t>
            </a:r>
            <a:r>
              <a:rPr lang="en-CA" sz="2600" dirty="0">
                <a:effectLst/>
                <a:ea typeface="Times New Roman" panose="02020603050405020304" pitchFamily="18" charset="0"/>
              </a:rPr>
              <a:t>examined</a:t>
            </a:r>
            <a:r>
              <a:rPr lang="en-CA" sz="2600" dirty="0">
                <a:solidFill>
                  <a:srgbClr val="000000"/>
                </a:solidFill>
                <a:effectLst/>
                <a:ea typeface="Times New Roman" panose="02020603050405020304" pitchFamily="18" charset="0"/>
              </a:rPr>
              <a:t> how identifying as a woman impacted drug use</a:t>
            </a:r>
            <a:r>
              <a:rPr lang="en-CA" sz="2600" dirty="0">
                <a:effectLst/>
                <a:ea typeface="Times New Roman" panose="02020603050405020304" pitchFamily="18" charset="0"/>
              </a:rPr>
              <a:t> and addiction service </a:t>
            </a:r>
            <a:r>
              <a:rPr lang="en-CA" sz="2600" dirty="0">
                <a:solidFill>
                  <a:srgbClr val="000000"/>
                </a:solidFill>
                <a:effectLst/>
                <a:ea typeface="Times New Roman" panose="02020603050405020304" pitchFamily="18" charset="0"/>
              </a:rPr>
              <a:t>experiences</a:t>
            </a:r>
            <a:r>
              <a:rPr lang="en-CA" sz="2600" dirty="0">
                <a:effectLst/>
                <a:ea typeface="Times New Roman" panose="02020603050405020304" pitchFamily="18" charset="0"/>
              </a:rPr>
              <a:t> </a:t>
            </a:r>
          </a:p>
          <a:p>
            <a:r>
              <a:rPr lang="en-CA" sz="2600" dirty="0">
                <a:effectLst/>
                <a:ea typeface="Times New Roman" panose="02020603050405020304" pitchFamily="18" charset="0"/>
              </a:rPr>
              <a:t>Objective 2: examined</a:t>
            </a:r>
            <a:r>
              <a:rPr lang="en-CA" sz="2600" dirty="0">
                <a:solidFill>
                  <a:srgbClr val="000000"/>
                </a:solidFill>
                <a:effectLst/>
                <a:ea typeface="Times New Roman" panose="02020603050405020304" pitchFamily="18" charset="0"/>
              </a:rPr>
              <a:t> how identifying as a woman impacted </a:t>
            </a:r>
            <a:r>
              <a:rPr lang="en-CA" sz="2600" dirty="0">
                <a:effectLst/>
                <a:ea typeface="Times New Roman" panose="02020603050405020304" pitchFamily="18" charset="0"/>
              </a:rPr>
              <a:t>addiction service preferences</a:t>
            </a:r>
            <a:endParaRPr lang="en-CA" sz="2600" dirty="0"/>
          </a:p>
          <a:p>
            <a:endParaRPr lang="en-US" dirty="0"/>
          </a:p>
        </p:txBody>
      </p:sp>
    </p:spTree>
    <p:extLst>
      <p:ext uri="{BB962C8B-B14F-4D97-AF65-F5344CB8AC3E}">
        <p14:creationId xmlns:p14="http://schemas.microsoft.com/office/powerpoint/2010/main" val="313711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E479-8717-5A10-9814-3E48679B8D4F}"/>
              </a:ext>
            </a:extLst>
          </p:cNvPr>
          <p:cNvSpPr>
            <a:spLocks noGrp="1"/>
          </p:cNvSpPr>
          <p:nvPr>
            <p:ph type="title"/>
          </p:nvPr>
        </p:nvSpPr>
        <p:spPr>
          <a:xfrm>
            <a:off x="838200" y="256395"/>
            <a:ext cx="10515600" cy="894049"/>
          </a:xfrm>
        </p:spPr>
        <p:txBody>
          <a:bodyPr/>
          <a:lstStyle/>
          <a:p>
            <a:r>
              <a:rPr lang="en-US" dirty="0"/>
              <a:t>Methods</a:t>
            </a:r>
          </a:p>
        </p:txBody>
      </p:sp>
      <p:sp>
        <p:nvSpPr>
          <p:cNvPr id="3" name="Content Placeholder 2">
            <a:extLst>
              <a:ext uri="{FF2B5EF4-FFF2-40B4-BE49-F238E27FC236}">
                <a16:creationId xmlns:a16="http://schemas.microsoft.com/office/drawing/2014/main" id="{B88D5A64-54FB-7232-2359-97267D603C29}"/>
              </a:ext>
            </a:extLst>
          </p:cNvPr>
          <p:cNvSpPr>
            <a:spLocks noGrp="1"/>
          </p:cNvSpPr>
          <p:nvPr>
            <p:ph idx="1"/>
          </p:nvPr>
        </p:nvSpPr>
        <p:spPr>
          <a:xfrm>
            <a:off x="766372" y="1330326"/>
            <a:ext cx="10659256" cy="4677947"/>
          </a:xfrm>
        </p:spPr>
        <p:txBody>
          <a:bodyPr/>
          <a:lstStyle/>
          <a:p>
            <a:r>
              <a:rPr lang="en-CA" sz="2700" b="1" dirty="0"/>
              <a:t>Setting and participants: </a:t>
            </a:r>
            <a:r>
              <a:rPr lang="en-CA" sz="2700" dirty="0"/>
              <a:t>data were derived from a two-stie qualitative study</a:t>
            </a:r>
            <a:r>
              <a:rPr lang="en-CA" sz="2700" b="1" dirty="0"/>
              <a:t> </a:t>
            </a:r>
            <a:r>
              <a:rPr lang="en-CA" sz="2700" dirty="0"/>
              <a:t>set in Boston &amp; San Francisco in 2020</a:t>
            </a:r>
            <a:r>
              <a:rPr lang="en-CA" sz="2700" b="1" dirty="0"/>
              <a:t>, </a:t>
            </a:r>
            <a:r>
              <a:rPr lang="en-CA" sz="2700" dirty="0"/>
              <a:t>participants included self-identified women, age &gt;18 years, with illicit opioid use in the past 14 days</a:t>
            </a:r>
            <a:endParaRPr lang="en-US" sz="2700" dirty="0"/>
          </a:p>
        </p:txBody>
      </p:sp>
      <p:pic>
        <p:nvPicPr>
          <p:cNvPr id="10" name="Picture 9" descr="Graphical user interface, text, application, chat or text message&#10;&#10;Description automatically generated">
            <a:extLst>
              <a:ext uri="{FF2B5EF4-FFF2-40B4-BE49-F238E27FC236}">
                <a16:creationId xmlns:a16="http://schemas.microsoft.com/office/drawing/2014/main" id="{743E6A6E-C6A0-6A5B-078F-B45B137EC4E4}"/>
              </a:ext>
            </a:extLst>
          </p:cNvPr>
          <p:cNvPicPr>
            <a:picLocks noChangeAspect="1"/>
          </p:cNvPicPr>
          <p:nvPr/>
        </p:nvPicPr>
        <p:blipFill>
          <a:blip r:embed="rId3"/>
          <a:stretch>
            <a:fillRect/>
          </a:stretch>
        </p:blipFill>
        <p:spPr>
          <a:xfrm>
            <a:off x="1797915" y="2837990"/>
            <a:ext cx="8596170" cy="3654885"/>
          </a:xfrm>
          <a:prstGeom prst="rect">
            <a:avLst/>
          </a:prstGeom>
        </p:spPr>
      </p:pic>
    </p:spTree>
    <p:extLst>
      <p:ext uri="{BB962C8B-B14F-4D97-AF65-F5344CB8AC3E}">
        <p14:creationId xmlns:p14="http://schemas.microsoft.com/office/powerpoint/2010/main" val="3689255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A018-EC8E-CF81-1F23-8821ABEABB91}"/>
              </a:ext>
            </a:extLst>
          </p:cNvPr>
          <p:cNvSpPr>
            <a:spLocks noGrp="1"/>
          </p:cNvSpPr>
          <p:nvPr>
            <p:ph type="title"/>
          </p:nvPr>
        </p:nvSpPr>
        <p:spPr/>
        <p:txBody>
          <a:bodyPr/>
          <a:lstStyle/>
          <a:p>
            <a:r>
              <a:rPr lang="en-US" dirty="0"/>
              <a:t>Analysis</a:t>
            </a:r>
          </a:p>
        </p:txBody>
      </p:sp>
      <p:sp>
        <p:nvSpPr>
          <p:cNvPr id="3" name="Content Placeholder 2">
            <a:extLst>
              <a:ext uri="{FF2B5EF4-FFF2-40B4-BE49-F238E27FC236}">
                <a16:creationId xmlns:a16="http://schemas.microsoft.com/office/drawing/2014/main" id="{3D191E4D-2EDE-0C3C-A5FB-2B7354B13BED}"/>
              </a:ext>
            </a:extLst>
          </p:cNvPr>
          <p:cNvSpPr>
            <a:spLocks noGrp="1"/>
          </p:cNvSpPr>
          <p:nvPr>
            <p:ph idx="1"/>
          </p:nvPr>
        </p:nvSpPr>
        <p:spPr/>
        <p:txBody>
          <a:bodyPr/>
          <a:lstStyle/>
          <a:p>
            <a:r>
              <a:rPr lang="en-CA" b="0" i="0" dirty="0">
                <a:solidFill>
                  <a:srgbClr val="212121"/>
                </a:solidFill>
                <a:effectLst/>
                <a:latin typeface="Calibri" panose="020F0502020204030204" pitchFamily="34" charset="0"/>
              </a:rPr>
              <a:t>A code book was developed using a deductive approach based on intersectionality theory and allowed for emergent (inductive) codes to be added around drug use and treatment service experiences</a:t>
            </a:r>
            <a:br>
              <a:rPr lang="en-CA" sz="2800" dirty="0">
                <a:solidFill>
                  <a:srgbClr val="000000"/>
                </a:solidFill>
                <a:effectLst/>
                <a:ea typeface="Times New Roman" panose="02020603050405020304" pitchFamily="18" charset="0"/>
              </a:rPr>
            </a:br>
            <a:r>
              <a:rPr lang="en-CA" sz="2800" dirty="0">
                <a:solidFill>
                  <a:srgbClr val="000000"/>
                </a:solidFill>
                <a:effectLst/>
                <a:ea typeface="Times New Roman" panose="02020603050405020304" pitchFamily="18" charset="0"/>
              </a:rPr>
              <a:t> </a:t>
            </a:r>
          </a:p>
          <a:p>
            <a:r>
              <a:rPr lang="en-CA" sz="2800" dirty="0">
                <a:effectLst/>
                <a:ea typeface="Times New Roman" panose="02020603050405020304" pitchFamily="18" charset="0"/>
              </a:rPr>
              <a:t>Grounded </a:t>
            </a:r>
            <a:r>
              <a:rPr lang="en-CA" dirty="0"/>
              <a:t>content </a:t>
            </a:r>
            <a:r>
              <a:rPr lang="en-CA" sz="2800" dirty="0">
                <a:effectLst/>
                <a:ea typeface="Times New Roman" panose="02020603050405020304" pitchFamily="18" charset="0"/>
              </a:rPr>
              <a:t>analysis was used to analyze codes and develop summary themes</a:t>
            </a:r>
            <a:endParaRPr lang="en-CA" dirty="0"/>
          </a:p>
        </p:txBody>
      </p:sp>
      <p:sp>
        <p:nvSpPr>
          <p:cNvPr id="6" name="TextBox 5">
            <a:extLst>
              <a:ext uri="{FF2B5EF4-FFF2-40B4-BE49-F238E27FC236}">
                <a16:creationId xmlns:a16="http://schemas.microsoft.com/office/drawing/2014/main" id="{25462777-999E-C3B3-5383-D03004716C52}"/>
              </a:ext>
            </a:extLst>
          </p:cNvPr>
          <p:cNvSpPr txBox="1"/>
          <p:nvPr/>
        </p:nvSpPr>
        <p:spPr>
          <a:xfrm>
            <a:off x="838200" y="5665569"/>
            <a:ext cx="5486400" cy="646331"/>
          </a:xfrm>
          <a:prstGeom prst="rect">
            <a:avLst/>
          </a:prstGeom>
          <a:noFill/>
        </p:spPr>
        <p:txBody>
          <a:bodyPr wrap="square" rtlCol="0">
            <a:spAutoFit/>
          </a:bodyPr>
          <a:lstStyle/>
          <a:p>
            <a:r>
              <a:rPr lang="en-CA" dirty="0" err="1">
                <a:solidFill>
                  <a:srgbClr val="000000"/>
                </a:solidFill>
                <a:effectLst/>
                <a:ea typeface="Times New Roman" panose="02020603050405020304" pitchFamily="18" charset="0"/>
              </a:rPr>
              <a:t>Logie</a:t>
            </a:r>
            <a:r>
              <a:rPr lang="en-CA" dirty="0">
                <a:solidFill>
                  <a:srgbClr val="000000"/>
                </a:solidFill>
                <a:effectLst/>
                <a:ea typeface="Times New Roman" panose="02020603050405020304" pitchFamily="18" charset="0"/>
              </a:rPr>
              <a:t> et al., </a:t>
            </a:r>
            <a:r>
              <a:rPr lang="en-CA" dirty="0">
                <a:ea typeface="Times New Roman" panose="02020603050405020304" pitchFamily="18" charset="0"/>
              </a:rPr>
              <a:t>PLOS Medicine, </a:t>
            </a:r>
            <a:r>
              <a:rPr lang="en-CA" dirty="0">
                <a:solidFill>
                  <a:srgbClr val="000000"/>
                </a:solidFill>
                <a:effectLst/>
                <a:ea typeface="Times New Roman" panose="02020603050405020304" pitchFamily="18" charset="0"/>
              </a:rPr>
              <a:t>2011</a:t>
            </a:r>
            <a:endParaRPr lang="en-CA" dirty="0">
              <a:ea typeface="Times New Roman" panose="02020603050405020304" pitchFamily="18" charset="0"/>
            </a:endParaRPr>
          </a:p>
          <a:p>
            <a:r>
              <a:rPr lang="en-CA" dirty="0">
                <a:effectLst/>
                <a:ea typeface="Times New Roman" panose="02020603050405020304" pitchFamily="18" charset="0"/>
              </a:rPr>
              <a:t>Corbin and Strauss, Sage Publication 2014</a:t>
            </a:r>
            <a:endParaRPr lang="en-US" dirty="0"/>
          </a:p>
        </p:txBody>
      </p:sp>
    </p:spTree>
    <p:extLst>
      <p:ext uri="{BB962C8B-B14F-4D97-AF65-F5344CB8AC3E}">
        <p14:creationId xmlns:p14="http://schemas.microsoft.com/office/powerpoint/2010/main" val="2137072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2211</Words>
  <Application>Microsoft Macintosh PowerPoint</Application>
  <PresentationFormat>Widescreen</PresentationFormat>
  <Paragraphs>131</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“If you're strung out and female, they will take advantage of you”: A qualitative study exploring drug use and addiction service experiences among women in Boston and San Francisco</vt:lpstr>
      <vt:lpstr>I (Miriam Harris) have no commercial conflicts of interest to disclose   This research was supported by NIDA-ORWH grant supplement mechanism (R01DA045690-02S1) to REBOOT (Coffin, 2019, NCT03838510). My work was supported by International Collaborative Addiction Medicine Research Fellowship (NIH-NIDA R25-DA037756-Fairburn)</vt:lpstr>
      <vt:lpstr>Land Acknowledgement    I respectfully acknowledge that the land where I work, live, teach, learn, and gather, is the traditional territory of the Massachusett and their neighbors, the Wampanoag and Nipmuc Peoples, who have stewarded this land for hundreds of generations, and continue to do so today.</vt:lpstr>
      <vt:lpstr>Defining terms: Sex vs Gender</vt:lpstr>
      <vt:lpstr>Background: Importance of gender</vt:lpstr>
      <vt:lpstr>Intersectionality </vt:lpstr>
      <vt:lpstr>Objective</vt:lpstr>
      <vt:lpstr>Methods</vt:lpstr>
      <vt:lpstr>Analysis</vt:lpstr>
      <vt:lpstr>Results: Participant Characteristics</vt:lpstr>
      <vt:lpstr>Theme 1: The intersection of gender, drug use, and sex work identities magnified experiences of oppression among women </vt:lpstr>
      <vt:lpstr>Theme 2: Women perceived that addiction service settings structurally favoured men</vt:lpstr>
      <vt:lpstr>Theme 3: Gender-based violence occurred in addiction service settings and perpetuated cycles of trauma </vt:lpstr>
      <vt:lpstr>Theme 4: Addiction services that were safe and responsive to women’s specific needs were valued and desired by women </vt:lpstr>
      <vt:lpstr>Summary</vt:lpstr>
      <vt:lpstr>Limitations</vt:lpstr>
      <vt:lpstr>Conclusions</vt:lpstr>
      <vt:lpstr>Acknowledgments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you're strung out and female, they will take advantage of you”: A qualitative study exploring drug use and addiction service experiences among women in Boston and San Francisco</dc:title>
  <dc:creator>Miriam Henning Harris</dc:creator>
  <cp:lastModifiedBy>Miriam Henning Harris</cp:lastModifiedBy>
  <cp:revision>11</cp:revision>
  <dcterms:created xsi:type="dcterms:W3CDTF">2022-11-01T17:25:01Z</dcterms:created>
  <dcterms:modified xsi:type="dcterms:W3CDTF">2022-11-10T15:51:25Z</dcterms:modified>
</cp:coreProperties>
</file>