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419" r:id="rId3"/>
    <p:sldId id="948" r:id="rId4"/>
    <p:sldId id="420" r:id="rId5"/>
    <p:sldId id="440" r:id="rId6"/>
    <p:sldId id="437" r:id="rId7"/>
    <p:sldId id="430" r:id="rId8"/>
    <p:sldId id="439" r:id="rId9"/>
    <p:sldId id="947" r:id="rId10"/>
    <p:sldId id="425" r:id="rId11"/>
    <p:sldId id="442" r:id="rId12"/>
    <p:sldId id="944" r:id="rId13"/>
    <p:sldId id="441" r:id="rId14"/>
    <p:sldId id="945" r:id="rId15"/>
    <p:sldId id="946" r:id="rId16"/>
    <p:sldId id="949" r:id="rId17"/>
    <p:sldId id="428" r:id="rId18"/>
    <p:sldId id="94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wk, Kathryn" initials="HK" lastIdx="1" clrIdx="0">
    <p:extLst>
      <p:ext uri="{19B8F6BF-5375-455C-9EA6-DF929625EA0E}">
        <p15:presenceInfo xmlns:p15="http://schemas.microsoft.com/office/powerpoint/2012/main" userId="S::kathryn.hawk@yale.edu::e8c5d35e-f52d-4f1c-9ae5-81fe4978f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FFA3"/>
    <a:srgbClr val="FFFF9B"/>
    <a:srgbClr val="990000"/>
    <a:srgbClr val="99CCFF"/>
    <a:srgbClr val="FF3300"/>
    <a:srgbClr val="006600"/>
    <a:srgbClr val="FF6600"/>
    <a:srgbClr val="BF8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93194"/>
  </p:normalViewPr>
  <p:slideViewPr>
    <p:cSldViewPr>
      <p:cViewPr varScale="1">
        <p:scale>
          <a:sx n="63" d="100"/>
          <a:sy n="63" d="100"/>
        </p:scale>
        <p:origin x="63" y="10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0A153-789E-0142-AF60-B5B2D5E6EE64}" type="doc">
      <dgm:prSet loTypeId="urn:microsoft.com/office/officeart/2005/8/layout/hList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37A0D-DE85-B74B-B80B-8728B700EC08}">
      <dgm:prSet phldrT="[Text]"/>
      <dgm:spPr/>
      <dgm:t>
        <a:bodyPr/>
        <a:lstStyle/>
        <a:p>
          <a:r>
            <a:rPr lang="en-US" dirty="0"/>
            <a:t>Enrollment</a:t>
          </a:r>
        </a:p>
      </dgm:t>
    </dgm:pt>
    <dgm:pt modelId="{662276B7-D21F-CB47-910C-216BB0A95D5F}" type="parTrans" cxnId="{8075AE2C-59BA-C04E-A0B8-03D9886C0912}">
      <dgm:prSet/>
      <dgm:spPr/>
      <dgm:t>
        <a:bodyPr/>
        <a:lstStyle/>
        <a:p>
          <a:endParaRPr lang="en-US"/>
        </a:p>
      </dgm:t>
    </dgm:pt>
    <dgm:pt modelId="{7B7A20DA-003C-4948-8177-5CB4E87606D2}" type="sibTrans" cxnId="{8075AE2C-59BA-C04E-A0B8-03D9886C0912}">
      <dgm:prSet/>
      <dgm:spPr/>
      <dgm:t>
        <a:bodyPr/>
        <a:lstStyle/>
        <a:p>
          <a:endParaRPr lang="en-US"/>
        </a:p>
      </dgm:t>
    </dgm:pt>
    <dgm:pt modelId="{6A537F63-A570-0C43-9930-95AD50246730}">
      <dgm:prSet phldrT="[Text]"/>
      <dgm:spPr/>
      <dgm:t>
        <a:bodyPr/>
        <a:lstStyle/>
        <a:p>
          <a:r>
            <a:rPr lang="en-US" dirty="0"/>
            <a:t>Enrollment questionnaire</a:t>
          </a:r>
        </a:p>
      </dgm:t>
    </dgm:pt>
    <dgm:pt modelId="{6ED1F070-0056-2144-9386-A44D3C14F92B}" type="parTrans" cxnId="{5683B625-0E71-F34B-81FF-1D1D6DCCCEF8}">
      <dgm:prSet/>
      <dgm:spPr/>
      <dgm:t>
        <a:bodyPr/>
        <a:lstStyle/>
        <a:p>
          <a:endParaRPr lang="en-US"/>
        </a:p>
      </dgm:t>
    </dgm:pt>
    <dgm:pt modelId="{14985166-1799-2149-9760-676EBADBD75C}" type="sibTrans" cxnId="{5683B625-0E71-F34B-81FF-1D1D6DCCCEF8}">
      <dgm:prSet/>
      <dgm:spPr/>
      <dgm:t>
        <a:bodyPr/>
        <a:lstStyle/>
        <a:p>
          <a:endParaRPr lang="en-US"/>
        </a:p>
      </dgm:t>
    </dgm:pt>
    <dgm:pt modelId="{D0F9AE32-682E-B248-9110-D8784D158AC0}">
      <dgm:prSet phldrT="[Text]"/>
      <dgm:spPr/>
      <dgm:t>
        <a:bodyPr/>
        <a:lstStyle/>
        <a:p>
          <a:r>
            <a:rPr lang="en-US" dirty="0"/>
            <a:t>Learning Collaborative </a:t>
          </a:r>
        </a:p>
        <a:p>
          <a:r>
            <a:rPr lang="en-US" dirty="0"/>
            <a:t>(6-9 months)</a:t>
          </a:r>
        </a:p>
      </dgm:t>
    </dgm:pt>
    <dgm:pt modelId="{DEFE71E4-55FF-6540-9130-970ABE96117E}" type="parTrans" cxnId="{36EFCEFD-5E13-F149-879A-A131FFA46F5B}">
      <dgm:prSet/>
      <dgm:spPr/>
      <dgm:t>
        <a:bodyPr/>
        <a:lstStyle/>
        <a:p>
          <a:endParaRPr lang="en-US"/>
        </a:p>
      </dgm:t>
    </dgm:pt>
    <dgm:pt modelId="{7196EA99-BC49-D74F-9DD9-1459F42FFDDF}" type="sibTrans" cxnId="{36EFCEFD-5E13-F149-879A-A131FFA46F5B}">
      <dgm:prSet/>
      <dgm:spPr/>
      <dgm:t>
        <a:bodyPr/>
        <a:lstStyle/>
        <a:p>
          <a:endParaRPr lang="en-US"/>
        </a:p>
      </dgm:t>
    </dgm:pt>
    <dgm:pt modelId="{FE5D8481-4C8C-9A43-B35F-436C3FB0BF47}">
      <dgm:prSet phldrT="[Text]"/>
      <dgm:spPr/>
      <dgm:t>
        <a:bodyPr/>
        <a:lstStyle/>
        <a:p>
          <a:r>
            <a:rPr lang="en-US" dirty="0"/>
            <a:t>Webinars/toolkit</a:t>
          </a:r>
        </a:p>
      </dgm:t>
    </dgm:pt>
    <dgm:pt modelId="{7BE850B1-3823-8647-8D82-061E4C49A0D2}" type="parTrans" cxnId="{22DDD876-7AC9-E349-B936-1C54C7DA0613}">
      <dgm:prSet/>
      <dgm:spPr/>
      <dgm:t>
        <a:bodyPr/>
        <a:lstStyle/>
        <a:p>
          <a:endParaRPr lang="en-US"/>
        </a:p>
      </dgm:t>
    </dgm:pt>
    <dgm:pt modelId="{367AC522-E2E4-4644-9043-57C56FFF56FE}" type="sibTrans" cxnId="{22DDD876-7AC9-E349-B936-1C54C7DA0613}">
      <dgm:prSet/>
      <dgm:spPr/>
      <dgm:t>
        <a:bodyPr/>
        <a:lstStyle/>
        <a:p>
          <a:endParaRPr lang="en-US"/>
        </a:p>
      </dgm:t>
    </dgm:pt>
    <dgm:pt modelId="{55743323-9B17-8F42-8778-0A237FF328FA}">
      <dgm:prSet phldrT="[Text]"/>
      <dgm:spPr/>
      <dgm:t>
        <a:bodyPr/>
        <a:lstStyle/>
        <a:p>
          <a:r>
            <a:rPr lang="en-US" dirty="0"/>
            <a:t>Collect CME</a:t>
          </a:r>
        </a:p>
      </dgm:t>
    </dgm:pt>
    <dgm:pt modelId="{21A6320E-D5CE-5A41-8DC9-FE203E7F815D}" type="parTrans" cxnId="{61AA6ABA-368D-F545-AD54-9DA3B1A91127}">
      <dgm:prSet/>
      <dgm:spPr/>
      <dgm:t>
        <a:bodyPr/>
        <a:lstStyle/>
        <a:p>
          <a:endParaRPr lang="en-US"/>
        </a:p>
      </dgm:t>
    </dgm:pt>
    <dgm:pt modelId="{2AA409FB-C488-8247-91CF-62BCBE39E58D}" type="sibTrans" cxnId="{61AA6ABA-368D-F545-AD54-9DA3B1A91127}">
      <dgm:prSet/>
      <dgm:spPr/>
      <dgm:t>
        <a:bodyPr/>
        <a:lstStyle/>
        <a:p>
          <a:endParaRPr lang="en-US"/>
        </a:p>
      </dgm:t>
    </dgm:pt>
    <dgm:pt modelId="{19B6A7C5-C646-6B45-8102-84AA7CEBCBF4}">
      <dgm:prSet phldrT="[Text]"/>
      <dgm:spPr/>
      <dgm:t>
        <a:bodyPr/>
        <a:lstStyle/>
        <a:p>
          <a:r>
            <a:rPr lang="en-US" dirty="0"/>
            <a:t>Wrap Up</a:t>
          </a:r>
        </a:p>
      </dgm:t>
    </dgm:pt>
    <dgm:pt modelId="{A7C1171A-7468-E847-8CEC-633B1CA331AF}" type="parTrans" cxnId="{3FB8F61F-4C2C-624A-94DA-AA1B2E2A1604}">
      <dgm:prSet/>
      <dgm:spPr/>
      <dgm:t>
        <a:bodyPr/>
        <a:lstStyle/>
        <a:p>
          <a:endParaRPr lang="en-US"/>
        </a:p>
      </dgm:t>
    </dgm:pt>
    <dgm:pt modelId="{C1A4B726-A012-694F-8A30-AB2F5AD5744C}" type="sibTrans" cxnId="{3FB8F61F-4C2C-624A-94DA-AA1B2E2A1604}">
      <dgm:prSet/>
      <dgm:spPr/>
      <dgm:t>
        <a:bodyPr/>
        <a:lstStyle/>
        <a:p>
          <a:endParaRPr lang="en-US"/>
        </a:p>
      </dgm:t>
    </dgm:pt>
    <dgm:pt modelId="{33F3A041-BAF5-3A49-B87F-59986AD5B418}">
      <dgm:prSet phldrT="[Text]"/>
      <dgm:spPr/>
      <dgm:t>
        <a:bodyPr/>
        <a:lstStyle/>
        <a:p>
          <a:r>
            <a:rPr lang="en-US" dirty="0"/>
            <a:t>Follow-up benchmarking data</a:t>
          </a:r>
        </a:p>
      </dgm:t>
    </dgm:pt>
    <dgm:pt modelId="{6B7913B3-7636-444F-8933-ABD3606B2132}" type="parTrans" cxnId="{EEDBC4BC-2054-D440-AECA-C4D16F059BF2}">
      <dgm:prSet/>
      <dgm:spPr/>
      <dgm:t>
        <a:bodyPr/>
        <a:lstStyle/>
        <a:p>
          <a:endParaRPr lang="en-US"/>
        </a:p>
      </dgm:t>
    </dgm:pt>
    <dgm:pt modelId="{9C748661-8CF3-1541-A87A-94BA7CB23A48}" type="sibTrans" cxnId="{EEDBC4BC-2054-D440-AECA-C4D16F059BF2}">
      <dgm:prSet/>
      <dgm:spPr/>
      <dgm:t>
        <a:bodyPr/>
        <a:lstStyle/>
        <a:p>
          <a:endParaRPr lang="en-US"/>
        </a:p>
      </dgm:t>
    </dgm:pt>
    <dgm:pt modelId="{BD2521F1-3249-854C-BC1E-81DF11D77284}">
      <dgm:prSet phldrT="[Text]"/>
      <dgm:spPr/>
      <dgm:t>
        <a:bodyPr/>
        <a:lstStyle/>
        <a:p>
          <a:endParaRPr lang="en-US" dirty="0"/>
        </a:p>
      </dgm:t>
    </dgm:pt>
    <dgm:pt modelId="{4AD69E67-749F-E642-AC7D-8990CEA90ED4}" type="parTrans" cxnId="{8DFB9A38-1F01-B74C-8029-226543A99B72}">
      <dgm:prSet/>
      <dgm:spPr/>
      <dgm:t>
        <a:bodyPr/>
        <a:lstStyle/>
        <a:p>
          <a:endParaRPr lang="en-US"/>
        </a:p>
      </dgm:t>
    </dgm:pt>
    <dgm:pt modelId="{F91440F6-AF3A-CD48-951F-D6FB9379ABF2}" type="sibTrans" cxnId="{8DFB9A38-1F01-B74C-8029-226543A99B72}">
      <dgm:prSet/>
      <dgm:spPr/>
      <dgm:t>
        <a:bodyPr/>
        <a:lstStyle/>
        <a:p>
          <a:endParaRPr lang="en-US"/>
        </a:p>
      </dgm:t>
    </dgm:pt>
    <dgm:pt modelId="{8761003D-EFC3-4E47-82C3-D775E4478068}">
      <dgm:prSet phldrT="[Text]"/>
      <dgm:spPr/>
      <dgm:t>
        <a:bodyPr/>
        <a:lstStyle/>
        <a:p>
          <a:r>
            <a:rPr lang="en-US" dirty="0"/>
            <a:t>Baseline benchmarking data </a:t>
          </a:r>
        </a:p>
      </dgm:t>
    </dgm:pt>
    <dgm:pt modelId="{65AEC572-A504-DA43-96F9-0E3D2994320D}" type="parTrans" cxnId="{670ACCDC-40E8-2B49-B249-47B672BD8C26}">
      <dgm:prSet/>
      <dgm:spPr/>
      <dgm:t>
        <a:bodyPr/>
        <a:lstStyle/>
        <a:p>
          <a:endParaRPr lang="en-US"/>
        </a:p>
      </dgm:t>
    </dgm:pt>
    <dgm:pt modelId="{D681F3EA-8276-6F4A-B0E5-297B68E68709}" type="sibTrans" cxnId="{670ACCDC-40E8-2B49-B249-47B672BD8C26}">
      <dgm:prSet/>
      <dgm:spPr/>
      <dgm:t>
        <a:bodyPr/>
        <a:lstStyle/>
        <a:p>
          <a:endParaRPr lang="en-US"/>
        </a:p>
      </dgm:t>
    </dgm:pt>
    <dgm:pt modelId="{571B5E0B-8A02-3A43-8145-761C217E7579}">
      <dgm:prSet phldrT="[Text]"/>
      <dgm:spPr/>
      <dgm:t>
        <a:bodyPr/>
        <a:lstStyle/>
        <a:p>
          <a:r>
            <a:rPr lang="en-US" dirty="0"/>
            <a:t>Online portal activities</a:t>
          </a:r>
        </a:p>
      </dgm:t>
    </dgm:pt>
    <dgm:pt modelId="{A5883BAB-7378-454B-A638-16282E565BE3}" type="parTrans" cxnId="{4C5BF9A1-041B-4E41-B0BC-79977D5A8275}">
      <dgm:prSet/>
      <dgm:spPr/>
      <dgm:t>
        <a:bodyPr/>
        <a:lstStyle/>
        <a:p>
          <a:endParaRPr lang="en-US"/>
        </a:p>
      </dgm:t>
    </dgm:pt>
    <dgm:pt modelId="{CC44A7F3-13E3-D747-800C-E7CDF6F45BCD}" type="sibTrans" cxnId="{4C5BF9A1-041B-4E41-B0BC-79977D5A8275}">
      <dgm:prSet/>
      <dgm:spPr/>
      <dgm:t>
        <a:bodyPr/>
        <a:lstStyle/>
        <a:p>
          <a:endParaRPr lang="en-US"/>
        </a:p>
      </dgm:t>
    </dgm:pt>
    <dgm:pt modelId="{B5E940CE-B7A9-0A40-8E98-37105869B496}">
      <dgm:prSet phldrT="[Text]"/>
      <dgm:spPr/>
      <dgm:t>
        <a:bodyPr/>
        <a:lstStyle/>
        <a:p>
          <a:r>
            <a:rPr lang="en-US" dirty="0"/>
            <a:t>CMS MIPS credit </a:t>
          </a:r>
        </a:p>
      </dgm:t>
    </dgm:pt>
    <dgm:pt modelId="{1D136715-8FC3-6345-B67F-E135236AA1F6}" type="parTrans" cxnId="{030D39DC-12CA-0845-8BAD-4FB112036301}">
      <dgm:prSet/>
      <dgm:spPr/>
      <dgm:t>
        <a:bodyPr/>
        <a:lstStyle/>
        <a:p>
          <a:endParaRPr lang="en-US"/>
        </a:p>
      </dgm:t>
    </dgm:pt>
    <dgm:pt modelId="{D1907EA9-2FED-1347-910F-71CDAD7339F9}" type="sibTrans" cxnId="{030D39DC-12CA-0845-8BAD-4FB112036301}">
      <dgm:prSet/>
      <dgm:spPr/>
      <dgm:t>
        <a:bodyPr/>
        <a:lstStyle/>
        <a:p>
          <a:endParaRPr lang="en-US"/>
        </a:p>
      </dgm:t>
    </dgm:pt>
    <dgm:pt modelId="{347DA4DF-0757-504E-9DC0-5B0365792A4A}" type="pres">
      <dgm:prSet presAssocID="{D630A153-789E-0142-AF60-B5B2D5E6EE64}" presName="Name0" presStyleCnt="0">
        <dgm:presLayoutVars>
          <dgm:dir/>
          <dgm:animLvl val="lvl"/>
          <dgm:resizeHandles val="exact"/>
        </dgm:presLayoutVars>
      </dgm:prSet>
      <dgm:spPr/>
    </dgm:pt>
    <dgm:pt modelId="{5ED7ACF3-87C3-2A41-A685-ECFF239B323C}" type="pres">
      <dgm:prSet presAssocID="{FEC37A0D-DE85-B74B-B80B-8728B700EC08}" presName="composite" presStyleCnt="0"/>
      <dgm:spPr/>
    </dgm:pt>
    <dgm:pt modelId="{2B6EFCCF-978A-674F-9D97-692F05B4043B}" type="pres">
      <dgm:prSet presAssocID="{FEC37A0D-DE85-B74B-B80B-8728B700EC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E2BCEEE-4F91-B644-87F7-C60CA799E4A0}" type="pres">
      <dgm:prSet presAssocID="{FEC37A0D-DE85-B74B-B80B-8728B700EC08}" presName="desTx" presStyleLbl="alignAccFollowNode1" presStyleIdx="0" presStyleCnt="3">
        <dgm:presLayoutVars>
          <dgm:bulletEnabled val="1"/>
        </dgm:presLayoutVars>
      </dgm:prSet>
      <dgm:spPr/>
    </dgm:pt>
    <dgm:pt modelId="{5DAA04A3-663F-4E41-919A-57D2CF11EB9C}" type="pres">
      <dgm:prSet presAssocID="{7B7A20DA-003C-4948-8177-5CB4E87606D2}" presName="space" presStyleCnt="0"/>
      <dgm:spPr/>
    </dgm:pt>
    <dgm:pt modelId="{F9D93EFE-61AD-E94D-97EF-E84919B5C792}" type="pres">
      <dgm:prSet presAssocID="{D0F9AE32-682E-B248-9110-D8784D158AC0}" presName="composite" presStyleCnt="0"/>
      <dgm:spPr/>
    </dgm:pt>
    <dgm:pt modelId="{692A37A1-B15C-0641-B793-E546DF641E8C}" type="pres">
      <dgm:prSet presAssocID="{D0F9AE32-682E-B248-9110-D8784D158A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38C30B1-5B8A-1E4B-8CBA-B4899C5C16A6}" type="pres">
      <dgm:prSet presAssocID="{D0F9AE32-682E-B248-9110-D8784D158AC0}" presName="desTx" presStyleLbl="alignAccFollowNode1" presStyleIdx="1" presStyleCnt="3">
        <dgm:presLayoutVars>
          <dgm:bulletEnabled val="1"/>
        </dgm:presLayoutVars>
      </dgm:prSet>
      <dgm:spPr/>
    </dgm:pt>
    <dgm:pt modelId="{772DCDB6-C59C-F044-A159-0E1387E91D11}" type="pres">
      <dgm:prSet presAssocID="{7196EA99-BC49-D74F-9DD9-1459F42FFDDF}" presName="space" presStyleCnt="0"/>
      <dgm:spPr/>
    </dgm:pt>
    <dgm:pt modelId="{F3B578A1-FCBB-5946-8901-0A45866FD229}" type="pres">
      <dgm:prSet presAssocID="{19B6A7C5-C646-6B45-8102-84AA7CEBCBF4}" presName="composite" presStyleCnt="0"/>
      <dgm:spPr/>
    </dgm:pt>
    <dgm:pt modelId="{79D8775A-823E-2146-B9AC-1886343F511E}" type="pres">
      <dgm:prSet presAssocID="{19B6A7C5-C646-6B45-8102-84AA7CEBCBF4}" presName="parTx" presStyleLbl="alignNode1" presStyleIdx="2" presStyleCnt="3" custLinFactNeighborY="-2799">
        <dgm:presLayoutVars>
          <dgm:chMax val="0"/>
          <dgm:chPref val="0"/>
          <dgm:bulletEnabled val="1"/>
        </dgm:presLayoutVars>
      </dgm:prSet>
      <dgm:spPr/>
    </dgm:pt>
    <dgm:pt modelId="{915306EB-A144-DB4E-BEEA-98D78C79D5CE}" type="pres">
      <dgm:prSet presAssocID="{19B6A7C5-C646-6B45-8102-84AA7CEBCBF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7414306-2580-8547-AA62-C9157E62F378}" type="presOf" srcId="{19B6A7C5-C646-6B45-8102-84AA7CEBCBF4}" destId="{79D8775A-823E-2146-B9AC-1886343F511E}" srcOrd="0" destOrd="0" presId="urn:microsoft.com/office/officeart/2005/8/layout/hList1"/>
    <dgm:cxn modelId="{00E8A80A-8E46-7C40-A673-7C448DCE3B6A}" type="presOf" srcId="{6A537F63-A570-0C43-9930-95AD50246730}" destId="{DE2BCEEE-4F91-B644-87F7-C60CA799E4A0}" srcOrd="0" destOrd="0" presId="urn:microsoft.com/office/officeart/2005/8/layout/hList1"/>
    <dgm:cxn modelId="{3FB8F61F-4C2C-624A-94DA-AA1B2E2A1604}" srcId="{D630A153-789E-0142-AF60-B5B2D5E6EE64}" destId="{19B6A7C5-C646-6B45-8102-84AA7CEBCBF4}" srcOrd="2" destOrd="0" parTransId="{A7C1171A-7468-E847-8CEC-633B1CA331AF}" sibTransId="{C1A4B726-A012-694F-8A30-AB2F5AD5744C}"/>
    <dgm:cxn modelId="{5683B625-0E71-F34B-81FF-1D1D6DCCCEF8}" srcId="{FEC37A0D-DE85-B74B-B80B-8728B700EC08}" destId="{6A537F63-A570-0C43-9930-95AD50246730}" srcOrd="0" destOrd="0" parTransId="{6ED1F070-0056-2144-9386-A44D3C14F92B}" sibTransId="{14985166-1799-2149-9760-676EBADBD75C}"/>
    <dgm:cxn modelId="{8075AE2C-59BA-C04E-A0B8-03D9886C0912}" srcId="{D630A153-789E-0142-AF60-B5B2D5E6EE64}" destId="{FEC37A0D-DE85-B74B-B80B-8728B700EC08}" srcOrd="0" destOrd="0" parTransId="{662276B7-D21F-CB47-910C-216BB0A95D5F}" sibTransId="{7B7A20DA-003C-4948-8177-5CB4E87606D2}"/>
    <dgm:cxn modelId="{8DFB9A38-1F01-B74C-8029-226543A99B72}" srcId="{19B6A7C5-C646-6B45-8102-84AA7CEBCBF4}" destId="{BD2521F1-3249-854C-BC1E-81DF11D77284}" srcOrd="2" destOrd="0" parTransId="{4AD69E67-749F-E642-AC7D-8990CEA90ED4}" sibTransId="{F91440F6-AF3A-CD48-951F-D6FB9379ABF2}"/>
    <dgm:cxn modelId="{07A2743B-649D-CF44-8CBF-AADA4FA1EF34}" type="presOf" srcId="{55743323-9B17-8F42-8778-0A237FF328FA}" destId="{E38C30B1-5B8A-1E4B-8CBA-B4899C5C16A6}" srcOrd="0" destOrd="2" presId="urn:microsoft.com/office/officeart/2005/8/layout/hList1"/>
    <dgm:cxn modelId="{B1986C3E-BE68-8D47-919B-18C8826AAA1E}" type="presOf" srcId="{571B5E0B-8A02-3A43-8145-761C217E7579}" destId="{E38C30B1-5B8A-1E4B-8CBA-B4899C5C16A6}" srcOrd="0" destOrd="1" presId="urn:microsoft.com/office/officeart/2005/8/layout/hList1"/>
    <dgm:cxn modelId="{622D903F-3DB5-4945-BC47-921BDAC4600D}" type="presOf" srcId="{8761003D-EFC3-4E47-82C3-D775E4478068}" destId="{DE2BCEEE-4F91-B644-87F7-C60CA799E4A0}" srcOrd="0" destOrd="1" presId="urn:microsoft.com/office/officeart/2005/8/layout/hList1"/>
    <dgm:cxn modelId="{88D36570-1588-254F-A615-C252E7FA73D2}" type="presOf" srcId="{D0F9AE32-682E-B248-9110-D8784D158AC0}" destId="{692A37A1-B15C-0641-B793-E546DF641E8C}" srcOrd="0" destOrd="0" presId="urn:microsoft.com/office/officeart/2005/8/layout/hList1"/>
    <dgm:cxn modelId="{1237C574-4AB3-9C4C-A9DE-886882F6D438}" type="presOf" srcId="{BD2521F1-3249-854C-BC1E-81DF11D77284}" destId="{915306EB-A144-DB4E-BEEA-98D78C79D5CE}" srcOrd="0" destOrd="2" presId="urn:microsoft.com/office/officeart/2005/8/layout/hList1"/>
    <dgm:cxn modelId="{22DDD876-7AC9-E349-B936-1C54C7DA0613}" srcId="{D0F9AE32-682E-B248-9110-D8784D158AC0}" destId="{FE5D8481-4C8C-9A43-B35F-436C3FB0BF47}" srcOrd="0" destOrd="0" parTransId="{7BE850B1-3823-8647-8D82-061E4C49A0D2}" sibTransId="{367AC522-E2E4-4644-9043-57C56FFF56FE}"/>
    <dgm:cxn modelId="{B8854C9C-4832-1048-9E55-9165D32A83EA}" type="presOf" srcId="{D630A153-789E-0142-AF60-B5B2D5E6EE64}" destId="{347DA4DF-0757-504E-9DC0-5B0365792A4A}" srcOrd="0" destOrd="0" presId="urn:microsoft.com/office/officeart/2005/8/layout/hList1"/>
    <dgm:cxn modelId="{4C5BF9A1-041B-4E41-B0BC-79977D5A8275}" srcId="{D0F9AE32-682E-B248-9110-D8784D158AC0}" destId="{571B5E0B-8A02-3A43-8145-761C217E7579}" srcOrd="1" destOrd="0" parTransId="{A5883BAB-7378-454B-A638-16282E565BE3}" sibTransId="{CC44A7F3-13E3-D747-800C-E7CDF6F45BCD}"/>
    <dgm:cxn modelId="{693F7DA2-AF83-1941-ACA7-8BA0339EA29E}" type="presOf" srcId="{FE5D8481-4C8C-9A43-B35F-436C3FB0BF47}" destId="{E38C30B1-5B8A-1E4B-8CBA-B4899C5C16A6}" srcOrd="0" destOrd="0" presId="urn:microsoft.com/office/officeart/2005/8/layout/hList1"/>
    <dgm:cxn modelId="{A9570DB8-3FDF-8149-8665-DFF52304B9F1}" type="presOf" srcId="{B5E940CE-B7A9-0A40-8E98-37105869B496}" destId="{915306EB-A144-DB4E-BEEA-98D78C79D5CE}" srcOrd="0" destOrd="1" presId="urn:microsoft.com/office/officeart/2005/8/layout/hList1"/>
    <dgm:cxn modelId="{61AA6ABA-368D-F545-AD54-9DA3B1A91127}" srcId="{D0F9AE32-682E-B248-9110-D8784D158AC0}" destId="{55743323-9B17-8F42-8778-0A237FF328FA}" srcOrd="2" destOrd="0" parTransId="{21A6320E-D5CE-5A41-8DC9-FE203E7F815D}" sibTransId="{2AA409FB-C488-8247-91CF-62BCBE39E58D}"/>
    <dgm:cxn modelId="{EEDBC4BC-2054-D440-AECA-C4D16F059BF2}" srcId="{19B6A7C5-C646-6B45-8102-84AA7CEBCBF4}" destId="{33F3A041-BAF5-3A49-B87F-59986AD5B418}" srcOrd="0" destOrd="0" parTransId="{6B7913B3-7636-444F-8933-ABD3606B2132}" sibTransId="{9C748661-8CF3-1541-A87A-94BA7CB23A48}"/>
    <dgm:cxn modelId="{EDA665D8-450B-6C49-8440-3D7DAEACC92F}" type="presOf" srcId="{33F3A041-BAF5-3A49-B87F-59986AD5B418}" destId="{915306EB-A144-DB4E-BEEA-98D78C79D5CE}" srcOrd="0" destOrd="0" presId="urn:microsoft.com/office/officeart/2005/8/layout/hList1"/>
    <dgm:cxn modelId="{447BDFD9-A42F-F842-8E34-FC393115A11E}" type="presOf" srcId="{FEC37A0D-DE85-B74B-B80B-8728B700EC08}" destId="{2B6EFCCF-978A-674F-9D97-692F05B4043B}" srcOrd="0" destOrd="0" presId="urn:microsoft.com/office/officeart/2005/8/layout/hList1"/>
    <dgm:cxn modelId="{030D39DC-12CA-0845-8BAD-4FB112036301}" srcId="{19B6A7C5-C646-6B45-8102-84AA7CEBCBF4}" destId="{B5E940CE-B7A9-0A40-8E98-37105869B496}" srcOrd="1" destOrd="0" parTransId="{1D136715-8FC3-6345-B67F-E135236AA1F6}" sibTransId="{D1907EA9-2FED-1347-910F-71CDAD7339F9}"/>
    <dgm:cxn modelId="{670ACCDC-40E8-2B49-B249-47B672BD8C26}" srcId="{FEC37A0D-DE85-B74B-B80B-8728B700EC08}" destId="{8761003D-EFC3-4E47-82C3-D775E4478068}" srcOrd="1" destOrd="0" parTransId="{65AEC572-A504-DA43-96F9-0E3D2994320D}" sibTransId="{D681F3EA-8276-6F4A-B0E5-297B68E68709}"/>
    <dgm:cxn modelId="{36EFCEFD-5E13-F149-879A-A131FFA46F5B}" srcId="{D630A153-789E-0142-AF60-B5B2D5E6EE64}" destId="{D0F9AE32-682E-B248-9110-D8784D158AC0}" srcOrd="1" destOrd="0" parTransId="{DEFE71E4-55FF-6540-9130-970ABE96117E}" sibTransId="{7196EA99-BC49-D74F-9DD9-1459F42FFDDF}"/>
    <dgm:cxn modelId="{041BB6F4-2BCD-1343-A437-759AB2144815}" type="presParOf" srcId="{347DA4DF-0757-504E-9DC0-5B0365792A4A}" destId="{5ED7ACF3-87C3-2A41-A685-ECFF239B323C}" srcOrd="0" destOrd="0" presId="urn:microsoft.com/office/officeart/2005/8/layout/hList1"/>
    <dgm:cxn modelId="{13111882-AD19-D940-BF12-9B3176AA00FB}" type="presParOf" srcId="{5ED7ACF3-87C3-2A41-A685-ECFF239B323C}" destId="{2B6EFCCF-978A-674F-9D97-692F05B4043B}" srcOrd="0" destOrd="0" presId="urn:microsoft.com/office/officeart/2005/8/layout/hList1"/>
    <dgm:cxn modelId="{C735EC30-02A2-9A43-B4F8-EDDBED9DFD1C}" type="presParOf" srcId="{5ED7ACF3-87C3-2A41-A685-ECFF239B323C}" destId="{DE2BCEEE-4F91-B644-87F7-C60CA799E4A0}" srcOrd="1" destOrd="0" presId="urn:microsoft.com/office/officeart/2005/8/layout/hList1"/>
    <dgm:cxn modelId="{C4DDF116-A8E1-FD46-A585-2B51D6A77764}" type="presParOf" srcId="{347DA4DF-0757-504E-9DC0-5B0365792A4A}" destId="{5DAA04A3-663F-4E41-919A-57D2CF11EB9C}" srcOrd="1" destOrd="0" presId="urn:microsoft.com/office/officeart/2005/8/layout/hList1"/>
    <dgm:cxn modelId="{CF0F8683-76E1-184A-8E19-D3D0D81AC0B6}" type="presParOf" srcId="{347DA4DF-0757-504E-9DC0-5B0365792A4A}" destId="{F9D93EFE-61AD-E94D-97EF-E84919B5C792}" srcOrd="2" destOrd="0" presId="urn:microsoft.com/office/officeart/2005/8/layout/hList1"/>
    <dgm:cxn modelId="{BC68E23E-B03E-4E45-A890-71CB60E639E3}" type="presParOf" srcId="{F9D93EFE-61AD-E94D-97EF-E84919B5C792}" destId="{692A37A1-B15C-0641-B793-E546DF641E8C}" srcOrd="0" destOrd="0" presId="urn:microsoft.com/office/officeart/2005/8/layout/hList1"/>
    <dgm:cxn modelId="{BB8615BD-4128-394C-9443-E86C94C052F5}" type="presParOf" srcId="{F9D93EFE-61AD-E94D-97EF-E84919B5C792}" destId="{E38C30B1-5B8A-1E4B-8CBA-B4899C5C16A6}" srcOrd="1" destOrd="0" presId="urn:microsoft.com/office/officeart/2005/8/layout/hList1"/>
    <dgm:cxn modelId="{7FE8EF5C-FE92-8A40-A715-88C87A786795}" type="presParOf" srcId="{347DA4DF-0757-504E-9DC0-5B0365792A4A}" destId="{772DCDB6-C59C-F044-A159-0E1387E91D11}" srcOrd="3" destOrd="0" presId="urn:microsoft.com/office/officeart/2005/8/layout/hList1"/>
    <dgm:cxn modelId="{51E585F3-5246-324E-AAE2-8C6C3EC0EE91}" type="presParOf" srcId="{347DA4DF-0757-504E-9DC0-5B0365792A4A}" destId="{F3B578A1-FCBB-5946-8901-0A45866FD229}" srcOrd="4" destOrd="0" presId="urn:microsoft.com/office/officeart/2005/8/layout/hList1"/>
    <dgm:cxn modelId="{9A0417E9-0171-1D42-9651-42AFACEBA486}" type="presParOf" srcId="{F3B578A1-FCBB-5946-8901-0A45866FD229}" destId="{79D8775A-823E-2146-B9AC-1886343F511E}" srcOrd="0" destOrd="0" presId="urn:microsoft.com/office/officeart/2005/8/layout/hList1"/>
    <dgm:cxn modelId="{C56ABAE0-5FC3-C341-8EC4-9E51D5E537DF}" type="presParOf" srcId="{F3B578A1-FCBB-5946-8901-0A45866FD229}" destId="{915306EB-A144-DB4E-BEEA-98D78C79D5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EFCCF-978A-674F-9D97-692F05B4043B}">
      <dsp:nvSpPr>
        <dsp:cNvPr id="0" name=""/>
        <dsp:cNvSpPr/>
      </dsp:nvSpPr>
      <dsp:spPr>
        <a:xfrm>
          <a:off x="2538" y="223671"/>
          <a:ext cx="2475048" cy="945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Enrollment</a:t>
          </a:r>
        </a:p>
      </dsp:txBody>
      <dsp:txXfrm>
        <a:off x="2538" y="223671"/>
        <a:ext cx="2475048" cy="945805"/>
      </dsp:txXfrm>
    </dsp:sp>
    <dsp:sp modelId="{DE2BCEEE-4F91-B644-87F7-C60CA799E4A0}">
      <dsp:nvSpPr>
        <dsp:cNvPr id="0" name=""/>
        <dsp:cNvSpPr/>
      </dsp:nvSpPr>
      <dsp:spPr>
        <a:xfrm>
          <a:off x="2538" y="1169476"/>
          <a:ext cx="2475048" cy="127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Enrollment questionnaire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Baseline benchmarking data </a:t>
          </a:r>
        </a:p>
      </dsp:txBody>
      <dsp:txXfrm>
        <a:off x="2538" y="1169476"/>
        <a:ext cx="2475048" cy="1273851"/>
      </dsp:txXfrm>
    </dsp:sp>
    <dsp:sp modelId="{692A37A1-B15C-0641-B793-E546DF641E8C}">
      <dsp:nvSpPr>
        <dsp:cNvPr id="0" name=""/>
        <dsp:cNvSpPr/>
      </dsp:nvSpPr>
      <dsp:spPr>
        <a:xfrm>
          <a:off x="2824094" y="223671"/>
          <a:ext cx="2475048" cy="945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Learning Collaborative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(6-9 months)</a:t>
          </a:r>
        </a:p>
      </dsp:txBody>
      <dsp:txXfrm>
        <a:off x="2824094" y="223671"/>
        <a:ext cx="2475048" cy="945805"/>
      </dsp:txXfrm>
    </dsp:sp>
    <dsp:sp modelId="{E38C30B1-5B8A-1E4B-8CBA-B4899C5C16A6}">
      <dsp:nvSpPr>
        <dsp:cNvPr id="0" name=""/>
        <dsp:cNvSpPr/>
      </dsp:nvSpPr>
      <dsp:spPr>
        <a:xfrm>
          <a:off x="2824094" y="1169476"/>
          <a:ext cx="2475048" cy="127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Webinars/toolkit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Online portal activities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Collect CME</a:t>
          </a:r>
        </a:p>
      </dsp:txBody>
      <dsp:txXfrm>
        <a:off x="2824094" y="1169476"/>
        <a:ext cx="2475048" cy="1273851"/>
      </dsp:txXfrm>
    </dsp:sp>
    <dsp:sp modelId="{79D8775A-823E-2146-B9AC-1886343F511E}">
      <dsp:nvSpPr>
        <dsp:cNvPr id="0" name=""/>
        <dsp:cNvSpPr/>
      </dsp:nvSpPr>
      <dsp:spPr>
        <a:xfrm>
          <a:off x="5645649" y="197198"/>
          <a:ext cx="2475048" cy="945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Wrap Up</a:t>
          </a:r>
        </a:p>
      </dsp:txBody>
      <dsp:txXfrm>
        <a:off x="5645649" y="197198"/>
        <a:ext cx="2475048" cy="945805"/>
      </dsp:txXfrm>
    </dsp:sp>
    <dsp:sp modelId="{915306EB-A144-DB4E-BEEA-98D78C79D5CE}">
      <dsp:nvSpPr>
        <dsp:cNvPr id="0" name=""/>
        <dsp:cNvSpPr/>
      </dsp:nvSpPr>
      <dsp:spPr>
        <a:xfrm>
          <a:off x="5645649" y="1169476"/>
          <a:ext cx="2475048" cy="127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Follow-up benchmarking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CMS MIPS credit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5645649" y="1169476"/>
        <a:ext cx="2475048" cy="1273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6C0B99-7C6B-46E6-AF9F-524E138492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95094-B296-401B-BFFA-CEFD4594A0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2A7AD-1AA8-4101-A26B-A52DDAA091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D563C-A27B-42D5-B8FC-A1B38CB28C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9D36D-E5BD-4D86-B023-4DC87A82CC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DBAC2-B1CB-4456-9662-42D3EE0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7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F78A5-3ECC-410B-9C52-A57AA21C435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C43B9B-87D0-4380-A962-F69BD125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1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7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1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0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52400"/>
            <a:ext cx="8123237" cy="595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  <p:extLst>
      <p:ext uri="{BB962C8B-B14F-4D97-AF65-F5344CB8AC3E}">
        <p14:creationId xmlns:p14="http://schemas.microsoft.com/office/powerpoint/2010/main" val="16346254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  <p:extLst>
      <p:ext uri="{BB962C8B-B14F-4D97-AF65-F5344CB8AC3E}">
        <p14:creationId xmlns:p14="http://schemas.microsoft.com/office/powerpoint/2010/main" val="15944603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Slide title goes here even if it goes longer than a line</a:t>
            </a:r>
            <a:endParaRPr lang="ko-KR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447800"/>
            <a:ext cx="81232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04138" y="6584950"/>
            <a:ext cx="1295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chemeClr val="tx2"/>
              </a:solidFill>
              <a:latin typeface="Georgia" pitchFamily="18" charset="0"/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163" y="6591300"/>
            <a:ext cx="21542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704" r:id="rId4"/>
    <p:sldLayoutId id="214748371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yn.hawk@yale.edu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2286000"/>
          </a:xfrm>
        </p:spPr>
        <p:txBody>
          <a:bodyPr>
            <a:noAutofit/>
          </a:bodyPr>
          <a:lstStyle/>
          <a:p>
            <a:r>
              <a:rPr lang="en-US" sz="3600" b="1" dirty="0"/>
              <a:t>A Nation-Wide Emergency Department Quality Initiative </a:t>
            </a:r>
            <a:br>
              <a:rPr lang="en-US" sz="3600" dirty="0"/>
            </a:br>
            <a:r>
              <a:rPr lang="en-US" sz="3600" b="1" dirty="0"/>
              <a:t>to Improve Care of Patients with Opioid Use Disorder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2743200"/>
            <a:ext cx="8839200" cy="1066800"/>
          </a:xfrm>
        </p:spPr>
        <p:txBody>
          <a:bodyPr/>
          <a:lstStyle/>
          <a:p>
            <a:r>
              <a:rPr lang="en-US" i="0" dirty="0"/>
              <a:t> </a:t>
            </a:r>
          </a:p>
          <a:p>
            <a:r>
              <a:rPr lang="en-US" sz="2800" i="0" dirty="0"/>
              <a:t>AMERSA</a:t>
            </a:r>
          </a:p>
          <a:p>
            <a:r>
              <a:rPr lang="en-US" sz="2000" i="0" dirty="0"/>
              <a:t>November 10, 2022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Kathryn Hawk MD, MHS</a:t>
            </a:r>
          </a:p>
          <a:p>
            <a:r>
              <a:rPr lang="en-US" dirty="0"/>
              <a:t>Department of Emergency Medicine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0"/>
            <a:ext cx="3758233" cy="251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00A3D9-7006-4A45-9288-A72EEF31C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6147416"/>
            <a:ext cx="2209800" cy="71058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E588-125D-0A4C-A239-C7B7E901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Participating Emergency Departments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C24CE6-DCA1-2040-9401-B4F991246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67342"/>
              </p:ext>
            </p:extLst>
          </p:nvPr>
        </p:nvGraphicFramePr>
        <p:xfrm>
          <a:off x="1828800" y="1981196"/>
          <a:ext cx="5219700" cy="2740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305">
                  <a:extLst>
                    <a:ext uri="{9D8B030D-6E8A-4147-A177-3AD203B41FA5}">
                      <a16:colId xmlns:a16="http://schemas.microsoft.com/office/drawing/2014/main" val="2757693412"/>
                    </a:ext>
                  </a:extLst>
                </a:gridCol>
                <a:gridCol w="1284849">
                  <a:extLst>
                    <a:ext uri="{9D8B030D-6E8A-4147-A177-3AD203B41FA5}">
                      <a16:colId xmlns:a16="http://schemas.microsoft.com/office/drawing/2014/main" val="1070419970"/>
                    </a:ext>
                  </a:extLst>
                </a:gridCol>
                <a:gridCol w="1204546">
                  <a:extLst>
                    <a:ext uri="{9D8B030D-6E8A-4147-A177-3AD203B41FA5}">
                      <a16:colId xmlns:a16="http://schemas.microsoft.com/office/drawing/2014/main" val="3714346799"/>
                    </a:ext>
                  </a:extLst>
                </a:gridCol>
              </a:tblGrid>
              <a:tr h="6765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ED Patient volume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Number n=266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Percent Total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985346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&lt;20K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59.0%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19903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20-60K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38.0%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16777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&gt;60 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95116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ED Location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53578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Rural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53.4%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03324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Urban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46.6%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26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65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2EA7-8958-3042-86D7-BA99FB81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304800"/>
            <a:ext cx="8135937" cy="914400"/>
          </a:xfrm>
        </p:spPr>
        <p:txBody>
          <a:bodyPr/>
          <a:lstStyle/>
          <a:p>
            <a:pPr algn="ctr"/>
            <a:r>
              <a:rPr lang="en-US" sz="3200" dirty="0"/>
              <a:t>Results: OUD Care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888A3A9-DA6F-8194-DBD8-29F4BF108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803971"/>
              </p:ext>
            </p:extLst>
          </p:nvPr>
        </p:nvGraphicFramePr>
        <p:xfrm>
          <a:off x="381001" y="2438400"/>
          <a:ext cx="8000997" cy="3033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4380">
                  <a:extLst>
                    <a:ext uri="{9D8B030D-6E8A-4147-A177-3AD203B41FA5}">
                      <a16:colId xmlns:a16="http://schemas.microsoft.com/office/drawing/2014/main" val="387452151"/>
                    </a:ext>
                  </a:extLst>
                </a:gridCol>
                <a:gridCol w="885231">
                  <a:extLst>
                    <a:ext uri="{9D8B030D-6E8A-4147-A177-3AD203B41FA5}">
                      <a16:colId xmlns:a16="http://schemas.microsoft.com/office/drawing/2014/main" val="771168349"/>
                    </a:ext>
                  </a:extLst>
                </a:gridCol>
                <a:gridCol w="885231">
                  <a:extLst>
                    <a:ext uri="{9D8B030D-6E8A-4147-A177-3AD203B41FA5}">
                      <a16:colId xmlns:a16="http://schemas.microsoft.com/office/drawing/2014/main" val="1542192271"/>
                    </a:ext>
                  </a:extLst>
                </a:gridCol>
                <a:gridCol w="885231">
                  <a:extLst>
                    <a:ext uri="{9D8B030D-6E8A-4147-A177-3AD203B41FA5}">
                      <a16:colId xmlns:a16="http://schemas.microsoft.com/office/drawing/2014/main" val="3818240751"/>
                    </a:ext>
                  </a:extLst>
                </a:gridCol>
                <a:gridCol w="885231">
                  <a:extLst>
                    <a:ext uri="{9D8B030D-6E8A-4147-A177-3AD203B41FA5}">
                      <a16:colId xmlns:a16="http://schemas.microsoft.com/office/drawing/2014/main" val="361370358"/>
                    </a:ext>
                  </a:extLst>
                </a:gridCol>
                <a:gridCol w="885231">
                  <a:extLst>
                    <a:ext uri="{9D8B030D-6E8A-4147-A177-3AD203B41FA5}">
                      <a16:colId xmlns:a16="http://schemas.microsoft.com/office/drawing/2014/main" val="2025117579"/>
                    </a:ext>
                  </a:extLst>
                </a:gridCol>
                <a:gridCol w="885231">
                  <a:extLst>
                    <a:ext uri="{9D8B030D-6E8A-4147-A177-3AD203B41FA5}">
                      <a16:colId xmlns:a16="http://schemas.microsoft.com/office/drawing/2014/main" val="258533513"/>
                    </a:ext>
                  </a:extLst>
                </a:gridCol>
                <a:gridCol w="885231">
                  <a:extLst>
                    <a:ext uri="{9D8B030D-6E8A-4147-A177-3AD203B41FA5}">
                      <a16:colId xmlns:a16="http://schemas.microsoft.com/office/drawing/2014/main" val="1668125251"/>
                    </a:ext>
                  </a:extLst>
                </a:gridCol>
              </a:tblGrid>
              <a:tr h="858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# charts meeting measure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charts reviewed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% charts Pre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# charts meeting measure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charts reviewed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% charts Post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p-value    (pre v post)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837710"/>
                  </a:ext>
                </a:extLst>
              </a:tr>
              <a:tr h="7051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u="none" strike="noStrike" dirty="0">
                          <a:effectLst/>
                        </a:rPr>
                        <a:t>Substance Use Evaluation Documented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4036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4470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90.3%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4798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5168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92.8%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&lt;0.001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80838"/>
                  </a:ext>
                </a:extLst>
              </a:tr>
              <a:tr h="6854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u="none" strike="noStrike" dirty="0">
                          <a:effectLst/>
                        </a:rPr>
                        <a:t>OUD treatment referral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2813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4470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62.9%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4354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84.2%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&lt;0.001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52544"/>
                  </a:ext>
                </a:extLst>
              </a:tr>
              <a:tr h="7839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u="none" strike="noStrike" dirty="0">
                          <a:effectLst/>
                        </a:rPr>
                        <a:t>Overdose Prevention Documentation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2993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4470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67.0%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3097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59.9%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&lt;0.001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373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519F2DE-9367-A85D-6FD3-0F0B299B3EC7}"/>
              </a:ext>
            </a:extLst>
          </p:cNvPr>
          <p:cNvSpPr txBox="1"/>
          <p:nvPr/>
        </p:nvSpPr>
        <p:spPr>
          <a:xfrm>
            <a:off x="4965700" y="5955268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400" dirty="0"/>
              <a:t>Charts reviewed with OUD or opioid overdose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3BC12DAF-7BA7-698F-7FA6-66EF15F077A6}"/>
              </a:ext>
            </a:extLst>
          </p:cNvPr>
          <p:cNvSpPr/>
          <p:nvPr/>
        </p:nvSpPr>
        <p:spPr>
          <a:xfrm>
            <a:off x="8534400" y="3429000"/>
            <a:ext cx="381000" cy="5212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0A3917A6-DB22-FC62-1847-F24FD0A05AA3}"/>
              </a:ext>
            </a:extLst>
          </p:cNvPr>
          <p:cNvSpPr/>
          <p:nvPr/>
        </p:nvSpPr>
        <p:spPr>
          <a:xfrm flipV="1">
            <a:off x="8534400" y="4876800"/>
            <a:ext cx="381000" cy="533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40D97F6A-EDBF-9E6F-82D5-79E7CFEA3454}"/>
              </a:ext>
            </a:extLst>
          </p:cNvPr>
          <p:cNvSpPr/>
          <p:nvPr/>
        </p:nvSpPr>
        <p:spPr>
          <a:xfrm>
            <a:off x="8534400" y="4126992"/>
            <a:ext cx="381000" cy="5212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BC2523-813F-4E7A-9E92-09375140A316}"/>
              </a:ext>
            </a:extLst>
          </p:cNvPr>
          <p:cNvCxnSpPr>
            <a:cxnSpLocks/>
          </p:cNvCxnSpPr>
          <p:nvPr/>
        </p:nvCxnSpPr>
        <p:spPr>
          <a:xfrm>
            <a:off x="4800600" y="2438400"/>
            <a:ext cx="0" cy="304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D3C0D83-40B7-4921-8C6F-C5D6A89F3776}"/>
              </a:ext>
            </a:extLst>
          </p:cNvPr>
          <p:cNvSpPr txBox="1"/>
          <p:nvPr/>
        </p:nvSpPr>
        <p:spPr>
          <a:xfrm>
            <a:off x="2803890" y="1905000"/>
            <a:ext cx="432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				Post</a:t>
            </a:r>
          </a:p>
        </p:txBody>
      </p:sp>
    </p:spTree>
    <p:extLst>
      <p:ext uri="{BB962C8B-B14F-4D97-AF65-F5344CB8AC3E}">
        <p14:creationId xmlns:p14="http://schemas.microsoft.com/office/powerpoint/2010/main" val="315880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2EA7-8958-3042-86D7-BA99FB8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Results: OUD Care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888A3A9-DA6F-8194-DBD8-29F4BF108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992239"/>
              </p:ext>
            </p:extLst>
          </p:nvPr>
        </p:nvGraphicFramePr>
        <p:xfrm>
          <a:off x="381000" y="2286000"/>
          <a:ext cx="8216902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3069">
                  <a:extLst>
                    <a:ext uri="{9D8B030D-6E8A-4147-A177-3AD203B41FA5}">
                      <a16:colId xmlns:a16="http://schemas.microsoft.com/office/drawing/2014/main" val="387452151"/>
                    </a:ext>
                  </a:extLst>
                </a:gridCol>
                <a:gridCol w="909119">
                  <a:extLst>
                    <a:ext uri="{9D8B030D-6E8A-4147-A177-3AD203B41FA5}">
                      <a16:colId xmlns:a16="http://schemas.microsoft.com/office/drawing/2014/main" val="771168349"/>
                    </a:ext>
                  </a:extLst>
                </a:gridCol>
                <a:gridCol w="909119">
                  <a:extLst>
                    <a:ext uri="{9D8B030D-6E8A-4147-A177-3AD203B41FA5}">
                      <a16:colId xmlns:a16="http://schemas.microsoft.com/office/drawing/2014/main" val="1542192271"/>
                    </a:ext>
                  </a:extLst>
                </a:gridCol>
                <a:gridCol w="909119">
                  <a:extLst>
                    <a:ext uri="{9D8B030D-6E8A-4147-A177-3AD203B41FA5}">
                      <a16:colId xmlns:a16="http://schemas.microsoft.com/office/drawing/2014/main" val="3818240751"/>
                    </a:ext>
                  </a:extLst>
                </a:gridCol>
                <a:gridCol w="909119">
                  <a:extLst>
                    <a:ext uri="{9D8B030D-6E8A-4147-A177-3AD203B41FA5}">
                      <a16:colId xmlns:a16="http://schemas.microsoft.com/office/drawing/2014/main" val="361370358"/>
                    </a:ext>
                  </a:extLst>
                </a:gridCol>
                <a:gridCol w="909119">
                  <a:extLst>
                    <a:ext uri="{9D8B030D-6E8A-4147-A177-3AD203B41FA5}">
                      <a16:colId xmlns:a16="http://schemas.microsoft.com/office/drawing/2014/main" val="2025117579"/>
                    </a:ext>
                  </a:extLst>
                </a:gridCol>
                <a:gridCol w="909119">
                  <a:extLst>
                    <a:ext uri="{9D8B030D-6E8A-4147-A177-3AD203B41FA5}">
                      <a16:colId xmlns:a16="http://schemas.microsoft.com/office/drawing/2014/main" val="258533513"/>
                    </a:ext>
                  </a:extLst>
                </a:gridCol>
                <a:gridCol w="909119">
                  <a:extLst>
                    <a:ext uri="{9D8B030D-6E8A-4147-A177-3AD203B41FA5}">
                      <a16:colId xmlns:a16="http://schemas.microsoft.com/office/drawing/2014/main" val="1668125251"/>
                    </a:ext>
                  </a:extLst>
                </a:gridCol>
              </a:tblGrid>
              <a:tr h="790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# charts meeting measure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charts reviewed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% charts Pre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# meeting measure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charts reviewed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% charts Post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p-value    (pre v post)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837710"/>
                  </a:ext>
                </a:extLst>
              </a:tr>
              <a:tr h="7740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ED provision of buprenorphine or methadone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4346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4908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&lt;0.001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43953"/>
                  </a:ext>
                </a:extLst>
              </a:tr>
              <a:tr h="7210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Discharge prescription for buprenorphine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3469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3851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&lt;0.05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78255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Discussion or provision of naloxone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1208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3610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33.5%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1141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27.5%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&lt;0.001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274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0C0542-5F36-13EE-82DD-45183B718DAC}"/>
              </a:ext>
            </a:extLst>
          </p:cNvPr>
          <p:cNvSpPr txBox="1"/>
          <p:nvPr/>
        </p:nvSpPr>
        <p:spPr>
          <a:xfrm>
            <a:off x="4965700" y="5955268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400" dirty="0"/>
              <a:t>Charts reviewed with OUD or opioid overdose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32323FA8-5D0D-7696-53B2-78521CE93F25}"/>
              </a:ext>
            </a:extLst>
          </p:cNvPr>
          <p:cNvSpPr/>
          <p:nvPr/>
        </p:nvSpPr>
        <p:spPr>
          <a:xfrm flipV="1">
            <a:off x="8686800" y="4876800"/>
            <a:ext cx="381000" cy="533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CAA7B126-D715-9435-CD40-8F19FAA3B204}"/>
              </a:ext>
            </a:extLst>
          </p:cNvPr>
          <p:cNvSpPr/>
          <p:nvPr/>
        </p:nvSpPr>
        <p:spPr>
          <a:xfrm>
            <a:off x="8686800" y="3276600"/>
            <a:ext cx="381000" cy="5212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98350733-F5F0-E8A4-A025-228DB7D6746B}"/>
              </a:ext>
            </a:extLst>
          </p:cNvPr>
          <p:cNvSpPr/>
          <p:nvPr/>
        </p:nvSpPr>
        <p:spPr>
          <a:xfrm>
            <a:off x="8686800" y="4038600"/>
            <a:ext cx="381000" cy="5212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C405F2-84EE-42A5-9955-0C17046C679D}"/>
              </a:ext>
            </a:extLst>
          </p:cNvPr>
          <p:cNvCxnSpPr>
            <a:cxnSpLocks/>
          </p:cNvCxnSpPr>
          <p:nvPr/>
        </p:nvCxnSpPr>
        <p:spPr>
          <a:xfrm>
            <a:off x="4953000" y="2362200"/>
            <a:ext cx="0" cy="304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B633C5F-DE33-42F1-A52B-2E87C315B1BB}"/>
              </a:ext>
            </a:extLst>
          </p:cNvPr>
          <p:cNvSpPr txBox="1"/>
          <p:nvPr/>
        </p:nvSpPr>
        <p:spPr>
          <a:xfrm>
            <a:off x="2743200" y="1828800"/>
            <a:ext cx="432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				Post</a:t>
            </a:r>
          </a:p>
        </p:txBody>
      </p:sp>
    </p:spTree>
    <p:extLst>
      <p:ext uri="{BB962C8B-B14F-4D97-AF65-F5344CB8AC3E}">
        <p14:creationId xmlns:p14="http://schemas.microsoft.com/office/powerpoint/2010/main" val="428187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C4BF-C33D-C940-82BD-F8E364CC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152400"/>
            <a:ext cx="8135937" cy="914400"/>
          </a:xfrm>
        </p:spPr>
        <p:txBody>
          <a:bodyPr/>
          <a:lstStyle/>
          <a:p>
            <a:pPr algn="ctr"/>
            <a:r>
              <a:rPr lang="en-US" sz="3200" dirty="0"/>
              <a:t>Results: ED visit for Opioid Overdose Only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0C10A1-D430-674B-9E45-8303E3E0D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950736"/>
              </p:ext>
            </p:extLst>
          </p:nvPr>
        </p:nvGraphicFramePr>
        <p:xfrm>
          <a:off x="381000" y="2133600"/>
          <a:ext cx="8258968" cy="3355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2557">
                  <a:extLst>
                    <a:ext uri="{9D8B030D-6E8A-4147-A177-3AD203B41FA5}">
                      <a16:colId xmlns:a16="http://schemas.microsoft.com/office/drawing/2014/main" val="3045246507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1773914293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1485662162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1390892595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1393610806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2438845639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3815360839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4249294945"/>
                    </a:ext>
                  </a:extLst>
                </a:gridCol>
              </a:tblGrid>
              <a:tr h="685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# charts meeting measure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charts reviewed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% charts Pre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# charts meeting measure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charts reviewed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% charts Post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p-value    (pre v post)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829914"/>
                  </a:ext>
                </a:extLst>
              </a:tr>
              <a:tr h="83990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Substance Use Evaluation Documented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3783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92.2%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2725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2940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92.7%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0.45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47316"/>
                  </a:ext>
                </a:extLst>
              </a:tr>
              <a:tr h="8403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OUD treatment referral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2608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63.5%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2475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2940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84.2%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&lt;0.001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47988"/>
                  </a:ext>
                </a:extLst>
              </a:tr>
              <a:tr h="9901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Overdose Prevention Documentation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2832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69.0%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1885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2940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64.1%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&lt;0.001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57135"/>
                  </a:ext>
                </a:extLst>
              </a:tr>
            </a:tbl>
          </a:graphicData>
        </a:graphic>
      </p:graphicFrame>
      <p:sp>
        <p:nvSpPr>
          <p:cNvPr id="5" name="Up Arrow 4">
            <a:extLst>
              <a:ext uri="{FF2B5EF4-FFF2-40B4-BE49-F238E27FC236}">
                <a16:creationId xmlns:a16="http://schemas.microsoft.com/office/drawing/2014/main" id="{805D33AB-519B-DD32-25E4-49EFAA638389}"/>
              </a:ext>
            </a:extLst>
          </p:cNvPr>
          <p:cNvSpPr/>
          <p:nvPr/>
        </p:nvSpPr>
        <p:spPr>
          <a:xfrm flipV="1">
            <a:off x="8686800" y="4800600"/>
            <a:ext cx="381000" cy="5212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CF52EA8C-FE45-F4FA-A301-64AA7603A47D}"/>
              </a:ext>
            </a:extLst>
          </p:cNvPr>
          <p:cNvSpPr/>
          <p:nvPr/>
        </p:nvSpPr>
        <p:spPr>
          <a:xfrm>
            <a:off x="8686800" y="3822192"/>
            <a:ext cx="381000" cy="5212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DA3006-D2C5-4CCE-B82A-038731DD1530}"/>
              </a:ext>
            </a:extLst>
          </p:cNvPr>
          <p:cNvCxnSpPr>
            <a:cxnSpLocks/>
          </p:cNvCxnSpPr>
          <p:nvPr/>
        </p:nvCxnSpPr>
        <p:spPr>
          <a:xfrm>
            <a:off x="4953000" y="2133600"/>
            <a:ext cx="0" cy="3355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A055D4-47B9-4A3A-892A-B0B07E6141B6}"/>
              </a:ext>
            </a:extLst>
          </p:cNvPr>
          <p:cNvSpPr txBox="1"/>
          <p:nvPr/>
        </p:nvSpPr>
        <p:spPr>
          <a:xfrm>
            <a:off x="2895600" y="1600200"/>
            <a:ext cx="432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				Post</a:t>
            </a:r>
          </a:p>
        </p:txBody>
      </p:sp>
    </p:spTree>
    <p:extLst>
      <p:ext uri="{BB962C8B-B14F-4D97-AF65-F5344CB8AC3E}">
        <p14:creationId xmlns:p14="http://schemas.microsoft.com/office/powerpoint/2010/main" val="60877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C4BF-C33D-C940-82BD-F8E364CC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152400"/>
            <a:ext cx="8135937" cy="914400"/>
          </a:xfrm>
        </p:spPr>
        <p:txBody>
          <a:bodyPr/>
          <a:lstStyle/>
          <a:p>
            <a:pPr algn="ctr"/>
            <a:r>
              <a:rPr lang="en-US" sz="3200" dirty="0"/>
              <a:t>Results: ED visit for Opioid Overdose Only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0C10A1-D430-674B-9E45-8303E3E0D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44654"/>
              </p:ext>
            </p:extLst>
          </p:nvPr>
        </p:nvGraphicFramePr>
        <p:xfrm>
          <a:off x="381000" y="1982908"/>
          <a:ext cx="8258968" cy="2741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2557">
                  <a:extLst>
                    <a:ext uri="{9D8B030D-6E8A-4147-A177-3AD203B41FA5}">
                      <a16:colId xmlns:a16="http://schemas.microsoft.com/office/drawing/2014/main" val="3045246507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1773914293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1485662162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1390892595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1393610806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2438845639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3815360839"/>
                    </a:ext>
                  </a:extLst>
                </a:gridCol>
                <a:gridCol w="913773">
                  <a:extLst>
                    <a:ext uri="{9D8B030D-6E8A-4147-A177-3AD203B41FA5}">
                      <a16:colId xmlns:a16="http://schemas.microsoft.com/office/drawing/2014/main" val="4249294945"/>
                    </a:ext>
                  </a:extLst>
                </a:gridCol>
              </a:tblGrid>
              <a:tr h="685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# meeting measure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charts reviewed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% Pre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# meeting measure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charts reviewed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% Post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p-value    (pre v post)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829914"/>
                  </a:ext>
                </a:extLst>
              </a:tr>
              <a:tr h="6853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ED provision of buprenorphine or methadone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4022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2894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783807"/>
                  </a:ext>
                </a:extLst>
              </a:tr>
              <a:tr h="6853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Discharge prescription for buprenorphine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3181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2299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&lt;0.001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02754"/>
                  </a:ext>
                </a:extLst>
              </a:tr>
              <a:tr h="6853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Discussion or provision of naloxone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1164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3273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35.6%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2352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43.1%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&lt;0.001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3" marR="8073" marT="807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49390"/>
                  </a:ext>
                </a:extLst>
              </a:tr>
            </a:tbl>
          </a:graphicData>
        </a:graphic>
      </p:graphicFrame>
      <p:sp>
        <p:nvSpPr>
          <p:cNvPr id="4" name="Up Arrow 3">
            <a:extLst>
              <a:ext uri="{FF2B5EF4-FFF2-40B4-BE49-F238E27FC236}">
                <a16:creationId xmlns:a16="http://schemas.microsoft.com/office/drawing/2014/main" id="{EBF91BD1-011E-1556-EA2A-70D725D5B2F3}"/>
              </a:ext>
            </a:extLst>
          </p:cNvPr>
          <p:cNvSpPr/>
          <p:nvPr/>
        </p:nvSpPr>
        <p:spPr>
          <a:xfrm>
            <a:off x="8686800" y="3505200"/>
            <a:ext cx="381000" cy="4450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97896FFB-6330-6C5F-A057-32A9A7FBCDFC}"/>
              </a:ext>
            </a:extLst>
          </p:cNvPr>
          <p:cNvSpPr/>
          <p:nvPr/>
        </p:nvSpPr>
        <p:spPr>
          <a:xfrm>
            <a:off x="8686800" y="4203192"/>
            <a:ext cx="381000" cy="4450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4318A5-595D-4FA3-BE2F-AFC9B1033CC7}"/>
              </a:ext>
            </a:extLst>
          </p:cNvPr>
          <p:cNvCxnSpPr>
            <a:cxnSpLocks/>
          </p:cNvCxnSpPr>
          <p:nvPr/>
        </p:nvCxnSpPr>
        <p:spPr>
          <a:xfrm>
            <a:off x="4953000" y="1981200"/>
            <a:ext cx="0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46B38B-F60A-4F49-82EF-C0C435CFA12D}"/>
              </a:ext>
            </a:extLst>
          </p:cNvPr>
          <p:cNvSpPr txBox="1"/>
          <p:nvPr/>
        </p:nvSpPr>
        <p:spPr>
          <a:xfrm>
            <a:off x="2895600" y="1426720"/>
            <a:ext cx="432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				Post</a:t>
            </a:r>
          </a:p>
        </p:txBody>
      </p:sp>
    </p:spTree>
    <p:extLst>
      <p:ext uri="{BB962C8B-B14F-4D97-AF65-F5344CB8AC3E}">
        <p14:creationId xmlns:p14="http://schemas.microsoft.com/office/powerpoint/2010/main" val="349062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4513-8A37-8B8D-207D-02C8C126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7DEB-0272-5215-E929-DEC2DAF4D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period between evaluations </a:t>
            </a:r>
          </a:p>
          <a:p>
            <a:endParaRPr lang="en-US" dirty="0"/>
          </a:p>
          <a:p>
            <a:r>
              <a:rPr lang="en-US" dirty="0"/>
              <a:t>Could not ensure that clinicians actually saw or used our resources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Changes likely reflect other influences in addition to just learning collaborative participation</a:t>
            </a:r>
          </a:p>
          <a:p>
            <a:endParaRPr lang="en-US" dirty="0"/>
          </a:p>
          <a:p>
            <a:r>
              <a:rPr lang="en-US" dirty="0"/>
              <a:t>If it wasn’t documented, it didn’t mean that it wasn’t done</a:t>
            </a:r>
          </a:p>
          <a:p>
            <a:endParaRPr lang="en-US" dirty="0"/>
          </a:p>
          <a:p>
            <a:r>
              <a:rPr lang="en-US" dirty="0"/>
              <a:t>Possible selection or reporting bias by sites</a:t>
            </a:r>
          </a:p>
          <a:p>
            <a:endParaRPr lang="en-US" dirty="0"/>
          </a:p>
          <a:p>
            <a:r>
              <a:rPr lang="en-US" dirty="0"/>
              <a:t>Proportion of patients reported with overdose vs OUD was much higher for baseline than follow-up period (may reflect an increase in OUD diagnosis)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4513-8A37-8B8D-207D-02C8C126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Diversity, Equity and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7DEB-0272-5215-E929-DEC2DAF4D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not been a focus in this prior work</a:t>
            </a:r>
          </a:p>
          <a:p>
            <a:endParaRPr lang="en-US" dirty="0"/>
          </a:p>
          <a:p>
            <a:r>
              <a:rPr lang="en-US" dirty="0"/>
              <a:t>Greater focus on rural/community sites</a:t>
            </a:r>
          </a:p>
          <a:p>
            <a:endParaRPr lang="en-US" dirty="0"/>
          </a:p>
          <a:p>
            <a:r>
              <a:rPr lang="en-US" dirty="0"/>
              <a:t>Prioritized for our next learning collaborative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7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7FFF-562D-3E45-B7B0-25BDECD7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5E98-3E02-4E49-8ADB-BC91D70BB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295400"/>
            <a:ext cx="8123237" cy="4813300"/>
          </a:xfrm>
        </p:spPr>
        <p:txBody>
          <a:bodyPr/>
          <a:lstStyle/>
          <a:p>
            <a:r>
              <a:rPr lang="en-US" dirty="0"/>
              <a:t>EDs participating in a national practice-based learning network demonstrated improvement in several measures of ED OUD care. 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Overall, rates of naloxone distribution remain low (~ 30%)</a:t>
            </a:r>
          </a:p>
          <a:p>
            <a:endParaRPr lang="en-US" dirty="0"/>
          </a:p>
          <a:p>
            <a:r>
              <a:rPr lang="en-US" dirty="0"/>
              <a:t>Rates of OUD treatment initiation remain low, but are increasing</a:t>
            </a:r>
          </a:p>
          <a:p>
            <a:pPr lvl="1"/>
            <a:r>
              <a:rPr lang="en-US" dirty="0"/>
              <a:t>ED administration: 0.6-4.1%</a:t>
            </a:r>
          </a:p>
          <a:p>
            <a:pPr lvl="1"/>
            <a:r>
              <a:rPr lang="en-US" dirty="0"/>
              <a:t>Buprenorphine prescription: 0.5%-2.8%</a:t>
            </a:r>
          </a:p>
          <a:p>
            <a:endParaRPr lang="en-US" dirty="0"/>
          </a:p>
          <a:p>
            <a:r>
              <a:rPr lang="en-US" dirty="0"/>
              <a:t>This study demonstrates the feasibility assessment of collection of OUD measures from a nationwide sample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4FD3D-950B-8D45-909E-2245A5BF2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2" y="5268836"/>
            <a:ext cx="3581400" cy="1679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BE3B4-0DBA-49EA-51B1-B235F3E4BFD0}"/>
              </a:ext>
            </a:extLst>
          </p:cNvPr>
          <p:cNvSpPr txBox="1"/>
          <p:nvPr/>
        </p:nvSpPr>
        <p:spPr>
          <a:xfrm>
            <a:off x="4961272" y="5105400"/>
            <a:ext cx="288732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 dirty="0">
                <a:solidFill>
                  <a:srgbClr val="9BAFB5">
                    <a:lumMod val="50000"/>
                  </a:srgbClr>
                </a:solidFill>
                <a:latin typeface="Arial"/>
                <a:cs typeface="Arial"/>
                <a:sym typeface="Arial"/>
              </a:rPr>
              <a:t>Don’t have an X-Waiver??? Apply for your NOI now!!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C0B03-E2D1-7AE9-4C48-409C3BEEF934}"/>
              </a:ext>
            </a:extLst>
          </p:cNvPr>
          <p:cNvSpPr/>
          <p:nvPr/>
        </p:nvSpPr>
        <p:spPr>
          <a:xfrm>
            <a:off x="6180471" y="6481718"/>
            <a:ext cx="2887329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</a:t>
            </a:r>
            <a:r>
              <a:rPr lang="en-US" sz="135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buprenorphine.samhsa.gov</a:t>
            </a:r>
            <a:endParaRPr lang="en-US" sz="13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433EC13F-8F36-C059-2CD5-43CE9A266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271" y="5041392"/>
            <a:ext cx="1093529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922402-92AF-6742-A31F-6217B598A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1" y="857251"/>
            <a:ext cx="7461581" cy="5268923"/>
          </a:xfr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144DB1-2A65-EB47-B83B-E30BEDDF32BD}"/>
              </a:ext>
            </a:extLst>
          </p:cNvPr>
          <p:cNvSpPr txBox="1"/>
          <p:nvPr/>
        </p:nvSpPr>
        <p:spPr>
          <a:xfrm>
            <a:off x="4572000" y="2857500"/>
            <a:ext cx="347723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 dirty="0"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kathryn.hawk@yale.edu</a:t>
            </a:r>
            <a:endParaRPr lang="en-US" sz="2400" kern="0" dirty="0"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@kathryn_hawk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E65F67-D780-7722-326E-1D8C276A2B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870" y="2970202"/>
            <a:ext cx="2914670" cy="2676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7DAE014-0C0B-6637-E59C-7789F72C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2579398"/>
            <a:ext cx="1799096" cy="468602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13E4E498-2B0A-7A7A-3B92-BC29CFEE51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55" y="5181600"/>
            <a:ext cx="710045" cy="838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568C3F-D93A-A3D2-9917-B1A906794126}"/>
              </a:ext>
            </a:extLst>
          </p:cNvPr>
          <p:cNvSpPr txBox="1"/>
          <p:nvPr/>
        </p:nvSpPr>
        <p:spPr>
          <a:xfrm>
            <a:off x="4495800" y="5435025"/>
            <a:ext cx="288732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 dirty="0">
                <a:solidFill>
                  <a:srgbClr val="9BAFB5">
                    <a:lumMod val="50000"/>
                  </a:srgbClr>
                </a:solidFill>
                <a:latin typeface="Arial"/>
                <a:cs typeface="Arial"/>
                <a:sym typeface="Arial"/>
              </a:rPr>
              <a:t>Don’t have an X-Waiver??? Apply for your NOI now!! 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57BAED45-1959-1AA2-A2B8-0360CC2D4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4953000"/>
            <a:ext cx="1093529" cy="1207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4E6B67-1C58-479F-B84B-C3CDECD323D1}"/>
              </a:ext>
            </a:extLst>
          </p:cNvPr>
          <p:cNvSpPr txBox="1"/>
          <p:nvPr/>
        </p:nvSpPr>
        <p:spPr>
          <a:xfrm>
            <a:off x="4572000" y="4002991"/>
            <a:ext cx="385554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sweiner@bwh.harvard.edu</a:t>
            </a:r>
          </a:p>
          <a:p>
            <a:pPr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@scottweinermd</a:t>
            </a:r>
          </a:p>
        </p:txBody>
      </p:sp>
    </p:spTree>
    <p:extLst>
      <p:ext uri="{BB962C8B-B14F-4D97-AF65-F5344CB8AC3E}">
        <p14:creationId xmlns:p14="http://schemas.microsoft.com/office/powerpoint/2010/main" val="11573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Disclosures: Kathryn Hawk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I have no conflicts of interest 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disclosures to report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Research Support: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75604"/>
            <a:ext cx="1371600" cy="901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505" y="5334000"/>
            <a:ext cx="2261895" cy="771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B8358B-F876-7A4E-BF26-2B3F02E39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00" y="3966254"/>
            <a:ext cx="1663700" cy="986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345ED-E0D1-604B-A17A-A8461A3D0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291" y="5181600"/>
            <a:ext cx="1260909" cy="91440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46113B-DD60-617B-C163-A04E841BC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421995"/>
            <a:ext cx="2397206" cy="8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Disclosures: Scott Weiner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Employment: Bicycle Health, Inc.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Acute Pain Steering Committee: Vertex, Inc.</a:t>
            </a:r>
            <a:endParaRPr lang="en-US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Research Support: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981" y="4038600"/>
            <a:ext cx="1371600" cy="901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505" y="5334000"/>
            <a:ext cx="2261895" cy="771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345ED-E0D1-604B-A17A-A8461A3D0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291" y="5181600"/>
            <a:ext cx="1260909" cy="91440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46113B-DD60-617B-C163-A04E841BC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421995"/>
            <a:ext cx="2397206" cy="8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6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F2A9-B19D-474E-8F2A-C8049E66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ACEP E-QUAL Opioid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CF4F7-BC83-654B-928C-7324E5415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Kathryn Hawk</a:t>
            </a:r>
          </a:p>
          <a:p>
            <a:pPr marL="0" indent="0">
              <a:buNone/>
            </a:pPr>
            <a:r>
              <a:rPr lang="en-US" sz="3200" dirty="0"/>
              <a:t>Scott Weiner </a:t>
            </a:r>
          </a:p>
          <a:p>
            <a:pPr marL="0" indent="0">
              <a:buNone/>
            </a:pPr>
            <a:r>
              <a:rPr lang="en-US" sz="3200" dirty="0"/>
              <a:t>Craig Rothenberg </a:t>
            </a:r>
          </a:p>
          <a:p>
            <a:pPr marL="0" indent="0">
              <a:buNone/>
            </a:pPr>
            <a:r>
              <a:rPr lang="en-US" sz="3200" dirty="0"/>
              <a:t>Dhruv Sharma </a:t>
            </a:r>
          </a:p>
          <a:p>
            <a:pPr marL="0" indent="0">
              <a:buNone/>
            </a:pPr>
            <a:r>
              <a:rPr lang="en-US" sz="3200" dirty="0"/>
              <a:t>Pawan Goyal </a:t>
            </a:r>
          </a:p>
          <a:p>
            <a:pPr marL="0" indent="0">
              <a:buNone/>
            </a:pPr>
            <a:r>
              <a:rPr lang="en-US" sz="3200" dirty="0"/>
              <a:t>Melissa Finch</a:t>
            </a:r>
          </a:p>
          <a:p>
            <a:pPr marL="0" indent="0">
              <a:buNone/>
            </a:pPr>
            <a:r>
              <a:rPr lang="en-US" sz="3200" dirty="0"/>
              <a:t>Cindy Mendez-Hernandez </a:t>
            </a:r>
          </a:p>
          <a:p>
            <a:pPr marL="0" indent="0">
              <a:buNone/>
            </a:pPr>
            <a:r>
              <a:rPr lang="en-US" sz="3200" dirty="0"/>
              <a:t>Arjun Venkatesh (PI)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AB1BF-2B3A-8A4C-BA2E-B8D3E526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24201"/>
            <a:ext cx="2590800" cy="78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C8BD5-8643-2F4B-B87B-533E73B8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144" y="1905000"/>
            <a:ext cx="2144256" cy="608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8404C-5F4C-4847-A2A2-664B458C2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031" y="1524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5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5388-7A26-4E44-B168-B36FD1A4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1583-B683-924C-AA69-070795D90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National trends of ED care for patients with OUD and opioid overdose are not well documented.</a:t>
            </a:r>
          </a:p>
          <a:p>
            <a:endParaRPr lang="en-US" sz="2400" dirty="0"/>
          </a:p>
          <a:p>
            <a:r>
              <a:rPr lang="en-US" sz="2400" dirty="0"/>
              <a:t>In 2018, the U.S. Surgeon General released an advisory supporting naloxone distribution/prescription to patients at risk of overdose  </a:t>
            </a:r>
          </a:p>
          <a:p>
            <a:endParaRPr lang="en-US" sz="2400" dirty="0"/>
          </a:p>
          <a:p>
            <a:r>
              <a:rPr lang="en-US" sz="2400" dirty="0"/>
              <a:t>Despite evidence of improved outcomes, the proportion of EDs initiating medications for OUD treatment nationwide is unknown. </a:t>
            </a:r>
          </a:p>
        </p:txBody>
      </p:sp>
    </p:spTree>
    <p:extLst>
      <p:ext uri="{BB962C8B-B14F-4D97-AF65-F5344CB8AC3E}">
        <p14:creationId xmlns:p14="http://schemas.microsoft.com/office/powerpoint/2010/main" val="359871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60E2-D674-CA4A-B8F6-233E75A0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0"/>
            <a:ext cx="8135937" cy="914400"/>
          </a:xfrm>
        </p:spPr>
        <p:txBody>
          <a:bodyPr/>
          <a:lstStyle/>
          <a:p>
            <a:pPr algn="ctr"/>
            <a:r>
              <a:rPr lang="en-US" sz="3200" dirty="0"/>
              <a:t>ACEP E-QUAL Opioid Collaborative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CAFE89-89DE-EA44-B30A-42E2B0476A19}"/>
              </a:ext>
            </a:extLst>
          </p:cNvPr>
          <p:cNvSpPr txBox="1">
            <a:spLocks/>
          </p:cNvSpPr>
          <p:nvPr/>
        </p:nvSpPr>
        <p:spPr>
          <a:xfrm>
            <a:off x="314325" y="2133600"/>
            <a:ext cx="3876626" cy="111036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80" baseline="0">
                <a:solidFill>
                  <a:srgbClr val="0039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500" dirty="0">
                <a:latin typeface="+mn-lt"/>
              </a:rPr>
              <a:t>“Engage emergency clinicians and leverage emergency departments to improve clinical outcomes and coordination of care”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7D53D-B76F-F24A-B429-CFF7E6C31287}"/>
              </a:ext>
            </a:extLst>
          </p:cNvPr>
          <p:cNvSpPr txBox="1"/>
          <p:nvPr/>
        </p:nvSpPr>
        <p:spPr>
          <a:xfrm>
            <a:off x="314325" y="1595735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en-US" sz="2400" b="1" dirty="0">
                <a:solidFill>
                  <a:srgbClr val="E7E6E6">
                    <a:lumMod val="75000"/>
                  </a:srgbClr>
                </a:solidFill>
                <a:ea typeface="Arial" charset="0"/>
                <a:cs typeface="Arial" charset="0"/>
              </a:rPr>
              <a:t>Mission: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89A44B4C-0262-4D4E-A603-C73C20C13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74059"/>
              </p:ext>
            </p:extLst>
          </p:nvPr>
        </p:nvGraphicFramePr>
        <p:xfrm>
          <a:off x="538163" y="3733800"/>
          <a:ext cx="8123237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2189478-23F1-1345-8923-7C7329428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818" r="17157"/>
          <a:stretch/>
        </p:blipFill>
        <p:spPr>
          <a:xfrm>
            <a:off x="4343400" y="1219200"/>
            <a:ext cx="3906441" cy="218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530B00-CA43-3949-9E12-F04F5FC284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9295" t="35781" r="1" b="39950"/>
          <a:stretch/>
        </p:blipFill>
        <p:spPr>
          <a:xfrm>
            <a:off x="7660342" y="2819400"/>
            <a:ext cx="874058" cy="9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826E-CF81-B941-AF2E-50FBC98C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1DBB0-E40C-A144-A5FC-31644A500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To design and test the collection of quality measures for ED patients with OUD and overdose.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evaluate quality improvement among participating </a:t>
            </a:r>
            <a:r>
              <a:rPr lang="en-US" sz="3200" dirty="0" err="1"/>
              <a:t>EDs.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708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B93E-926F-C541-8B6D-71409E96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E51-7A6B-AA42-861D-5EA6A082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447800"/>
            <a:ext cx="8377237" cy="4660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EDs participating in the 2021 EQUAL Opioid Initiative were requested to abstract charts from 30 randomly selected ED visits before (pre) and after (post) participation in the 6-month learning collaborative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Charts selected based ICD-10 code of OUD or opioid overdose </a:t>
            </a:r>
          </a:p>
          <a:p>
            <a:endParaRPr lang="en-US" dirty="0"/>
          </a:p>
          <a:p>
            <a:r>
              <a:rPr lang="en-US" dirty="0"/>
              <a:t>Pre: September 2020 - February 2021</a:t>
            </a:r>
          </a:p>
          <a:p>
            <a:endParaRPr lang="en-US" dirty="0"/>
          </a:p>
          <a:p>
            <a:r>
              <a:rPr lang="en-US" dirty="0"/>
              <a:t>Post: July 2021- October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882C23-A647-98C8-C02D-3DF57A759F47}"/>
              </a:ext>
            </a:extLst>
          </p:cNvPr>
          <p:cNvCxnSpPr/>
          <p:nvPr/>
        </p:nvCxnSpPr>
        <p:spPr>
          <a:xfrm>
            <a:off x="685800" y="5105400"/>
            <a:ext cx="73715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B93E-926F-C541-8B6D-71409E96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E51-7A6B-AA42-861D-5EA6A082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47800"/>
            <a:ext cx="8610600" cy="46609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Measures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200" dirty="0"/>
              <a:t>- Substance use evaluation in the ED </a:t>
            </a:r>
          </a:p>
          <a:p>
            <a:pPr marL="0" indent="0">
              <a:buNone/>
            </a:pPr>
            <a:r>
              <a:rPr lang="en-US" sz="2200" dirty="0"/>
              <a:t>	- OUD Treatment referral </a:t>
            </a:r>
          </a:p>
          <a:p>
            <a:pPr marL="0" indent="0">
              <a:buNone/>
            </a:pPr>
            <a:r>
              <a:rPr lang="en-US" sz="2200" dirty="0"/>
              <a:t>	- Overdose prevention provision documented</a:t>
            </a:r>
          </a:p>
          <a:p>
            <a:pPr marL="0" indent="0">
              <a:buNone/>
            </a:pPr>
            <a:r>
              <a:rPr lang="en-US" sz="2200" dirty="0"/>
              <a:t>	- Methadone or buprenorphine administration in the ED</a:t>
            </a:r>
          </a:p>
          <a:p>
            <a:pPr marL="0" indent="0">
              <a:buNone/>
            </a:pPr>
            <a:r>
              <a:rPr lang="en-US" sz="2200" dirty="0"/>
              <a:t>	- Buprenorphine prescription at discharge </a:t>
            </a:r>
          </a:p>
          <a:p>
            <a:pPr marL="0" indent="0">
              <a:buNone/>
            </a:pPr>
            <a:r>
              <a:rPr lang="en-US" sz="2200" dirty="0"/>
              <a:t>	- Naloxone offer/provision to patient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Analysis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Descriptive statistics and student’s t-test were used to evaluate responses from sites providing both pre and post data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93CE6-C89E-DB59-F332-0C9B3DE13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447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735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21280</TotalTime>
  <Words>941</Words>
  <Application>Microsoft Office PowerPoint</Application>
  <PresentationFormat>On-screen Show (4:3)</PresentationFormat>
  <Paragraphs>282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Georgia</vt:lpstr>
      <vt:lpstr>Content Slides</vt:lpstr>
      <vt:lpstr>A Nation-Wide Emergency Department Quality Initiative  to Improve Care of Patients with Opioid Use Disorder</vt:lpstr>
      <vt:lpstr>Disclosures: Kathryn Hawk</vt:lpstr>
      <vt:lpstr>Disclosures: Scott Weiner</vt:lpstr>
      <vt:lpstr>ACEP E-QUAL Opioid Network</vt:lpstr>
      <vt:lpstr>Background </vt:lpstr>
      <vt:lpstr>ACEP E-QUAL Opioid Collaborative </vt:lpstr>
      <vt:lpstr>Study Objectives</vt:lpstr>
      <vt:lpstr>Methods </vt:lpstr>
      <vt:lpstr>Methods </vt:lpstr>
      <vt:lpstr>Participating Emergency Departments</vt:lpstr>
      <vt:lpstr>Results: OUD Care</vt:lpstr>
      <vt:lpstr>Results: OUD Care</vt:lpstr>
      <vt:lpstr>Results: ED visit for Opioid Overdose Only</vt:lpstr>
      <vt:lpstr>Results: ED visit for Opioid Overdose Only</vt:lpstr>
      <vt:lpstr>Limitations</vt:lpstr>
      <vt:lpstr>Diversity, Equity and Inclusion</vt:lpstr>
      <vt:lpstr>Conclusions 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Fansler, Justin</dc:creator>
  <cp:lastModifiedBy>Weiner, Scott G.,MD, MPH</cp:lastModifiedBy>
  <cp:revision>250</cp:revision>
  <cp:lastPrinted>2017-11-30T21:07:02Z</cp:lastPrinted>
  <dcterms:created xsi:type="dcterms:W3CDTF">2010-06-16T21:30:36Z</dcterms:created>
  <dcterms:modified xsi:type="dcterms:W3CDTF">2022-11-10T01:07:29Z</dcterms:modified>
</cp:coreProperties>
</file>