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5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6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1" r:id="rId5"/>
    <p:sldMasterId id="2147483774" r:id="rId6"/>
    <p:sldMasterId id="2147483786" r:id="rId7"/>
    <p:sldMasterId id="2147483798" r:id="rId8"/>
    <p:sldMasterId id="2147483814" r:id="rId9"/>
    <p:sldMasterId id="2147483828" r:id="rId10"/>
  </p:sldMasterIdLst>
  <p:notesMasterIdLst>
    <p:notesMasterId r:id="rId34"/>
  </p:notesMasterIdLst>
  <p:sldIdLst>
    <p:sldId id="385" r:id="rId11"/>
    <p:sldId id="387" r:id="rId12"/>
    <p:sldId id="368" r:id="rId13"/>
    <p:sldId id="381" r:id="rId14"/>
    <p:sldId id="342" r:id="rId15"/>
    <p:sldId id="351" r:id="rId16"/>
    <p:sldId id="346" r:id="rId17"/>
    <p:sldId id="347" r:id="rId18"/>
    <p:sldId id="396" r:id="rId19"/>
    <p:sldId id="390" r:id="rId20"/>
    <p:sldId id="395" r:id="rId21"/>
    <p:sldId id="352" r:id="rId22"/>
    <p:sldId id="392" r:id="rId23"/>
    <p:sldId id="391" r:id="rId24"/>
    <p:sldId id="379" r:id="rId25"/>
    <p:sldId id="393" r:id="rId26"/>
    <p:sldId id="394" r:id="rId27"/>
    <p:sldId id="382" r:id="rId28"/>
    <p:sldId id="388" r:id="rId29"/>
    <p:sldId id="365" r:id="rId30"/>
    <p:sldId id="386" r:id="rId31"/>
    <p:sldId id="366" r:id="rId32"/>
    <p:sldId id="37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7C279C9-8C31-CD42-BBF5-80B2EBCC2D63}">
          <p14:sldIdLst>
            <p14:sldId id="385"/>
            <p14:sldId id="387"/>
          </p14:sldIdLst>
        </p14:section>
        <p14:section name="Overview of xylazine" id="{69638C1F-34D3-464B-AE72-D2B3CAA3840E}">
          <p14:sldIdLst>
            <p14:sldId id="368"/>
            <p14:sldId id="381"/>
          </p14:sldIdLst>
        </p14:section>
        <p14:section name="SUDORS Analysis" id="{89741509-DF98-43F7-8536-A41131DC8B1B}">
          <p14:sldIdLst>
            <p14:sldId id="342"/>
            <p14:sldId id="351"/>
            <p14:sldId id="346"/>
            <p14:sldId id="347"/>
            <p14:sldId id="396"/>
            <p14:sldId id="390"/>
            <p14:sldId id="395"/>
            <p14:sldId id="352"/>
            <p14:sldId id="392"/>
            <p14:sldId id="391"/>
            <p14:sldId id="379"/>
            <p14:sldId id="393"/>
            <p14:sldId id="394"/>
            <p14:sldId id="382"/>
            <p14:sldId id="388"/>
          </p14:sldIdLst>
        </p14:section>
        <p14:section name="MD Workgroup" id="{55508F22-E1C4-4FAD-8B99-8E769857D9A2}">
          <p14:sldIdLst>
            <p14:sldId id="365"/>
            <p14:sldId id="386"/>
            <p14:sldId id="366"/>
            <p14:sldId id="3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ra Cooper" initials="LC" lastIdx="1" clrIdx="0">
    <p:extLst>
      <p:ext uri="{19B8F6BF-5375-455C-9EA6-DF929625EA0E}">
        <p15:presenceInfo xmlns:p15="http://schemas.microsoft.com/office/powerpoint/2012/main" userId="S::lcoope48@jh.edu::af2caf2a-dcc7-4412-a0f0-1a25eb056b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9A46"/>
    <a:srgbClr val="160EAE"/>
    <a:srgbClr val="FF00FF"/>
    <a:srgbClr val="FF66FF"/>
    <a:srgbClr val="E67B2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4" autoAdjust="0"/>
    <p:restoredTop sz="66120" autoAdjust="0"/>
  </p:normalViewPr>
  <p:slideViewPr>
    <p:cSldViewPr snapToGrid="0">
      <p:cViewPr varScale="1">
        <p:scale>
          <a:sx n="53" d="100"/>
          <a:sy n="53" d="100"/>
        </p:scale>
        <p:origin x="1171" y="53"/>
      </p:cViewPr>
      <p:guideLst/>
    </p:cSldViewPr>
  </p:slideViewPr>
  <p:outlineViewPr>
    <p:cViewPr>
      <p:scale>
        <a:sx n="33" d="100"/>
        <a:sy n="33" d="100"/>
      </p:scale>
      <p:origin x="0" y="-10306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-4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tableStyles" Target="tableStyles.xml"/><Relationship Id="rId21" Type="http://schemas.openxmlformats.org/officeDocument/2006/relationships/slide" Target="slides/slide11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commentAuthors" Target="commentAuthor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90468898216805"/>
          <c:y val="3.6792169975759854E-2"/>
          <c:w val="0.60286126761558678"/>
          <c:h val="0.9632078300242401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5-4078-AE8A-82A5A4CF9B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7C5-4078-AE8A-82A5A4CF9BA2}"/>
              </c:ext>
            </c:extLst>
          </c:dPt>
          <c:dLbls>
            <c:dLbl>
              <c:idx val="0"/>
              <c:layout>
                <c:manualLayout>
                  <c:x val="0.15963830630981152"/>
                  <c:y val="-2.5632114093729888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634760953442731"/>
                      <c:h val="0.273700425743648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C5-4078-AE8A-82A5A4CF9BA2}"/>
                </c:ext>
              </c:extLst>
            </c:dLbl>
            <c:dLbl>
              <c:idx val="1"/>
              <c:layout>
                <c:manualLayout>
                  <c:x val="-0.19055625390221984"/>
                  <c:y val="-2.80603266089448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322850235401023"/>
                      <c:h val="0.296148687030804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7C5-4078-AE8A-82A5A4CF9BA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Positive (n=429)</c:v>
                </c:pt>
                <c:pt idx="1">
                  <c:v>Negative (n=2,082)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429</c:v>
                </c:pt>
                <c:pt idx="1">
                  <c:v>2082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5-4078-AE8A-82A5A4CF9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90468898216805"/>
          <c:y val="3.6792169975759854E-2"/>
          <c:w val="0.60286126761558678"/>
          <c:h val="0.9632078300242401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5-4078-AE8A-82A5A4CF9B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7C5-4078-AE8A-82A5A4CF9B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E2-4B9E-AA2B-16EA32241A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D3E2-4B9E-AA2B-16EA32241AB2}"/>
              </c:ext>
            </c:extLst>
          </c:dPt>
          <c:dLbls>
            <c:dLbl>
              <c:idx val="0"/>
              <c:layout>
                <c:manualLayout>
                  <c:x val="8.4410158948688974E-2"/>
                  <c:y val="-0.2581550048022929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88091776053527"/>
                      <c:h val="0.251252164456492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C5-4078-AE8A-82A5A4CF9BA2}"/>
                </c:ext>
              </c:extLst>
            </c:dLbl>
            <c:dLbl>
              <c:idx val="1"/>
              <c:layout>
                <c:manualLayout>
                  <c:x val="-0.20560045024565093"/>
                  <c:y val="-2.1309042892558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0" tIns="0" rIns="0" bIns="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322850235401023"/>
                      <c:h val="0.23441596849112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7C5-4078-AE8A-82A5A4CF9BA2}"/>
                </c:ext>
              </c:extLst>
            </c:dLbl>
            <c:dLbl>
              <c:idx val="2"/>
              <c:layout>
                <c:manualLayout>
                  <c:x val="-0.12670003766083796"/>
                  <c:y val="-2.80603266089448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E2-4B9E-AA2B-16EA32241AB2}"/>
                </c:ext>
              </c:extLst>
            </c:dLbl>
            <c:dLbl>
              <c:idx val="3"/>
              <c:layout>
                <c:manualLayout>
                  <c:x val="-0.10239910549866245"/>
                  <c:y val="-5.81796841136893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E2-4B9E-AA2B-16EA32241AB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0" tIns="0" rIns="0" bIns="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Opioids only (n=180)</c:v>
                </c:pt>
                <c:pt idx="1">
                  <c:v>Opioids &amp; stimulants, only (n=129)</c:v>
                </c:pt>
                <c:pt idx="2">
                  <c:v>Opioids &amp; alcohol, only (n=30)</c:v>
                </c:pt>
                <c:pt idx="3">
                  <c:v>All other (n =90)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180</c:v>
                </c:pt>
                <c:pt idx="1">
                  <c:v>129</c:v>
                </c:pt>
                <c:pt idx="2">
                  <c:v>30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5-4078-AE8A-82A5A4CF9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90468898216805"/>
          <c:y val="3.6792169975759854E-2"/>
          <c:w val="0.60286126761558678"/>
          <c:h val="0.9632078300242401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5-4078-AE8A-82A5A4CF9B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7C5-4078-AE8A-82A5A4CF9B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E2-4B9E-AA2B-16EA32241A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D3E2-4B9E-AA2B-16EA32241AB2}"/>
              </c:ext>
            </c:extLst>
          </c:dPt>
          <c:dLbls>
            <c:dLbl>
              <c:idx val="0"/>
              <c:layout>
                <c:manualLayout>
                  <c:x val="8.4410158948688974E-2"/>
                  <c:y val="-0.2581550048022929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88091776053527"/>
                      <c:h val="0.251252164456492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C5-4078-AE8A-82A5A4CF9BA2}"/>
                </c:ext>
              </c:extLst>
            </c:dLbl>
            <c:dLbl>
              <c:idx val="1"/>
              <c:layout>
                <c:manualLayout>
                  <c:x val="-0.20560045024565093"/>
                  <c:y val="-2.1309042892558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0" tIns="0" rIns="0" bIns="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322850235401023"/>
                      <c:h val="0.23441596849112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7C5-4078-AE8A-82A5A4CF9BA2}"/>
                </c:ext>
              </c:extLst>
            </c:dLbl>
            <c:dLbl>
              <c:idx val="2"/>
              <c:layout>
                <c:manualLayout>
                  <c:x val="-0.12670003766083796"/>
                  <c:y val="-2.80603266089448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E2-4B9E-AA2B-16EA32241AB2}"/>
                </c:ext>
              </c:extLst>
            </c:dLbl>
            <c:dLbl>
              <c:idx val="3"/>
              <c:layout>
                <c:manualLayout>
                  <c:x val="-0.10239910549866245"/>
                  <c:y val="-5.81796841136893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E2-4B9E-AA2B-16EA32241AB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0" tIns="0" rIns="0" bIns="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Opioids only (n=180)</c:v>
                </c:pt>
                <c:pt idx="1">
                  <c:v>Opioids &amp; stimulants, only (n=129)</c:v>
                </c:pt>
                <c:pt idx="2">
                  <c:v>Opioids &amp; alcohol, only (n=30)</c:v>
                </c:pt>
                <c:pt idx="3">
                  <c:v>All other (n =90)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180</c:v>
                </c:pt>
                <c:pt idx="1">
                  <c:v>129</c:v>
                </c:pt>
                <c:pt idx="2">
                  <c:v>30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5-4078-AE8A-82A5A4CF9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90468898216805"/>
          <c:y val="3.6792169975759854E-2"/>
          <c:w val="0.60286126761558678"/>
          <c:h val="0.9632078300242401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5-4078-AE8A-82A5A4CF9B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7C5-4078-AE8A-82A5A4CF9B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E2-4B9E-AA2B-16EA32241A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D3E2-4B9E-AA2B-16EA32241AB2}"/>
              </c:ext>
            </c:extLst>
          </c:dPt>
          <c:dLbls>
            <c:dLbl>
              <c:idx val="0"/>
              <c:layout>
                <c:manualLayout>
                  <c:x val="8.4410158948688974E-2"/>
                  <c:y val="-0.2581550048022929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88091776053527"/>
                      <c:h val="0.251252164456492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C5-4078-AE8A-82A5A4CF9BA2}"/>
                </c:ext>
              </c:extLst>
            </c:dLbl>
            <c:dLbl>
              <c:idx val="1"/>
              <c:layout>
                <c:manualLayout>
                  <c:x val="-0.20560045024565093"/>
                  <c:y val="-2.1309042892558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0" tIns="0" rIns="0" bIns="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322850235401023"/>
                      <c:h val="0.23441596849112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7C5-4078-AE8A-82A5A4CF9BA2}"/>
                </c:ext>
              </c:extLst>
            </c:dLbl>
            <c:dLbl>
              <c:idx val="2"/>
              <c:layout>
                <c:manualLayout>
                  <c:x val="-0.12670003766083796"/>
                  <c:y val="-2.80603266089448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E2-4B9E-AA2B-16EA32241AB2}"/>
                </c:ext>
              </c:extLst>
            </c:dLbl>
            <c:dLbl>
              <c:idx val="3"/>
              <c:layout>
                <c:manualLayout>
                  <c:x val="-0.10239910549866245"/>
                  <c:y val="-5.81796841136893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E2-4B9E-AA2B-16EA32241AB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0" tIns="0" rIns="0" bIns="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Opioids only (n=180)</c:v>
                </c:pt>
                <c:pt idx="1">
                  <c:v>Opioids &amp; stimulants, only (n=129)</c:v>
                </c:pt>
                <c:pt idx="2">
                  <c:v>Opioids &amp; alcohol, only (n=30)</c:v>
                </c:pt>
                <c:pt idx="3">
                  <c:v>All other (n =90)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180</c:v>
                </c:pt>
                <c:pt idx="1">
                  <c:v>129</c:v>
                </c:pt>
                <c:pt idx="2">
                  <c:v>30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5-4078-AE8A-82A5A4CF9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90468898216805"/>
          <c:y val="3.6792169975759854E-2"/>
          <c:w val="0.60286126761558678"/>
          <c:h val="0.9632078300242401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5-4078-AE8A-82A5A4CF9B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7C5-4078-AE8A-82A5A4CF9B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E2-4B9E-AA2B-16EA32241A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D3E2-4B9E-AA2B-16EA32241AB2}"/>
              </c:ext>
            </c:extLst>
          </c:dPt>
          <c:dLbls>
            <c:dLbl>
              <c:idx val="0"/>
              <c:layout>
                <c:manualLayout>
                  <c:x val="8.4410158948688974E-2"/>
                  <c:y val="-0.2581550048022929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88091776053527"/>
                      <c:h val="0.251252164456492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C5-4078-AE8A-82A5A4CF9BA2}"/>
                </c:ext>
              </c:extLst>
            </c:dLbl>
            <c:dLbl>
              <c:idx val="1"/>
              <c:layout>
                <c:manualLayout>
                  <c:x val="-0.20560045024565093"/>
                  <c:y val="-2.1309042892558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0" tIns="0" rIns="0" bIns="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322850235401023"/>
                      <c:h val="0.23441596849112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7C5-4078-AE8A-82A5A4CF9BA2}"/>
                </c:ext>
              </c:extLst>
            </c:dLbl>
            <c:dLbl>
              <c:idx val="2"/>
              <c:layout>
                <c:manualLayout>
                  <c:x val="-0.12670003766083796"/>
                  <c:y val="-2.80603266089448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E2-4B9E-AA2B-16EA32241AB2}"/>
                </c:ext>
              </c:extLst>
            </c:dLbl>
            <c:dLbl>
              <c:idx val="3"/>
              <c:layout>
                <c:manualLayout>
                  <c:x val="-0.10239910549866245"/>
                  <c:y val="-5.81796841136893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E2-4B9E-AA2B-16EA32241AB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0" tIns="0" rIns="0" bIns="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Opioids only (n=180)</c:v>
                </c:pt>
                <c:pt idx="1">
                  <c:v>Opioids &amp; stimulants, only (n=129)</c:v>
                </c:pt>
                <c:pt idx="2">
                  <c:v>Opioids &amp; alcohol, only (n=30)</c:v>
                </c:pt>
                <c:pt idx="3">
                  <c:v>All other (n =90)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180</c:v>
                </c:pt>
                <c:pt idx="1">
                  <c:v>129</c:v>
                </c:pt>
                <c:pt idx="2">
                  <c:v>30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5-4078-AE8A-82A5A4CF9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935728592255364E-2"/>
          <c:y val="3.0844733064214126E-2"/>
          <c:w val="0.94700160866988403"/>
          <c:h val="0.756296284348767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2C-4936-840C-FD1B921FA4FF}"/>
              </c:ext>
            </c:extLst>
          </c:dPt>
          <c:dPt>
            <c:idx val="2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F2C-4936-840C-FD1B921FA4FF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2C-4936-840C-FD1B921FA4F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2C-4936-840C-FD1B921FA4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Fentanyl was COD (p=0.06)</c:v>
                </c:pt>
                <c:pt idx="1">
                  <c:v>Evidence of injection (p&lt;0.001)</c:v>
                </c:pt>
                <c:pt idx="2">
                  <c:v>Administered naloxone (p=0.98)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0.998</c:v>
                </c:pt>
                <c:pt idx="1">
                  <c:v>0.29599999999999999</c:v>
                </c:pt>
                <c:pt idx="2">
                  <c:v>0.191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20-4204-B023-EE2A53ECF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2C-4936-840C-FD1B921FA4FF}"/>
              </c:ext>
            </c:extLst>
          </c:dPt>
          <c:dPt>
            <c:idx val="2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2C-4936-840C-FD1B921FA4FF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2C-4936-840C-FD1B921FA4F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2C-4936-840C-FD1B921FA4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Fentanyl was COD (p=0.06)</c:v>
                </c:pt>
                <c:pt idx="1">
                  <c:v>Evidence of injection (p&lt;0.001)</c:v>
                </c:pt>
                <c:pt idx="2">
                  <c:v>Administered naloxone (p=0.98)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0.92</c:v>
                </c:pt>
                <c:pt idx="1">
                  <c:v>0.219</c:v>
                </c:pt>
                <c:pt idx="2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20-4204-B023-EE2A53ECF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9244543"/>
        <c:axId val="809249951"/>
      </c:barChart>
      <c:catAx>
        <c:axId val="809244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249951"/>
        <c:crosses val="autoZero"/>
        <c:auto val="1"/>
        <c:lblAlgn val="ctr"/>
        <c:lblOffset val="100"/>
        <c:noMultiLvlLbl val="0"/>
      </c:catAx>
      <c:valAx>
        <c:axId val="809249951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244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045974443134803"/>
          <c:y val="9.2715018197657512E-2"/>
          <c:w val="0.43087162528959566"/>
          <c:h val="0.174988490234154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935728592255364E-2"/>
          <c:y val="3.0844733064214126E-2"/>
          <c:w val="0.94700160866988403"/>
          <c:h val="0.756296284348767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84B-432E-B73D-496BAD7390B3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4B-432E-B73D-496BAD7390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Fentanyl was COD (p=0.06)</c:v>
                </c:pt>
                <c:pt idx="1">
                  <c:v>Evidence of injection (p&lt;0.001)</c:v>
                </c:pt>
                <c:pt idx="2">
                  <c:v>Administered naloxone (p=0.98)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0.29599999999999999</c:v>
                </c:pt>
                <c:pt idx="2">
                  <c:v>0.191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20-4204-B023-EE2A53ECF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4B-432E-B73D-496BAD7390B3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4B-432E-B73D-496BAD7390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Fentanyl was COD (p=0.06)</c:v>
                </c:pt>
                <c:pt idx="1">
                  <c:v>Evidence of injection (p&lt;0.001)</c:v>
                </c:pt>
                <c:pt idx="2">
                  <c:v>Administered naloxone (p=0.98)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0.92</c:v>
                </c:pt>
                <c:pt idx="1">
                  <c:v>0.219</c:v>
                </c:pt>
                <c:pt idx="2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20-4204-B023-EE2A53ECF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9244543"/>
        <c:axId val="809249951"/>
      </c:barChart>
      <c:catAx>
        <c:axId val="809244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249951"/>
        <c:crosses val="autoZero"/>
        <c:auto val="1"/>
        <c:lblAlgn val="ctr"/>
        <c:lblOffset val="100"/>
        <c:noMultiLvlLbl val="0"/>
      </c:catAx>
      <c:valAx>
        <c:axId val="809249951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244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045974443134803"/>
          <c:y val="9.2715018197657512E-2"/>
          <c:w val="0.43087162528959566"/>
          <c:h val="0.174988490234154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935728592255364E-2"/>
          <c:y val="3.0844733064214126E-2"/>
          <c:w val="0.94700160866988403"/>
          <c:h val="0.756296284348767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Fentanyl was COD (p=0.06)</c:v>
                </c:pt>
                <c:pt idx="1">
                  <c:v>Evidence of injection (p&lt;0.001)</c:v>
                </c:pt>
                <c:pt idx="2">
                  <c:v>Administered naloxone (p=0.98)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0.29599999999999999</c:v>
                </c:pt>
                <c:pt idx="2">
                  <c:v>0.191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20-4204-B023-EE2A53ECF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Fentanyl was COD (p=0.06)</c:v>
                </c:pt>
                <c:pt idx="1">
                  <c:v>Evidence of injection (p&lt;0.001)</c:v>
                </c:pt>
                <c:pt idx="2">
                  <c:v>Administered naloxone (p=0.98)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0.92</c:v>
                </c:pt>
                <c:pt idx="1">
                  <c:v>0.219</c:v>
                </c:pt>
                <c:pt idx="2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20-4204-B023-EE2A53ECF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9244543"/>
        <c:axId val="809249951"/>
      </c:barChart>
      <c:catAx>
        <c:axId val="809244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249951"/>
        <c:crosses val="autoZero"/>
        <c:auto val="1"/>
        <c:lblAlgn val="ctr"/>
        <c:lblOffset val="100"/>
        <c:noMultiLvlLbl val="0"/>
      </c:catAx>
      <c:valAx>
        <c:axId val="809249951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244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045974443134803"/>
          <c:y val="9.2715018197657512E-2"/>
          <c:w val="0.43087162528959566"/>
          <c:h val="0.174988490234154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034F88-1617-44F5-9A04-ED54E93385E6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360A92F-727E-4EE5-A284-1306957E490C}">
      <dgm:prSet custT="1"/>
      <dgm:spPr/>
      <dgm:t>
        <a:bodyPr/>
        <a:lstStyle/>
        <a:p>
          <a:r>
            <a:rPr lang="en-US" sz="3000" dirty="0"/>
            <a:t>Data: Maryland State Unintentional Drug Overdose Reporting System (SUDORS)</a:t>
          </a:r>
        </a:p>
      </dgm:t>
    </dgm:pt>
    <dgm:pt modelId="{4439D626-68D0-4CA5-90A5-2587506F90C8}" type="parTrans" cxnId="{F313A616-FAFB-4E79-8120-5BDD21A3305F}">
      <dgm:prSet/>
      <dgm:spPr/>
      <dgm:t>
        <a:bodyPr/>
        <a:lstStyle/>
        <a:p>
          <a:endParaRPr lang="en-US"/>
        </a:p>
      </dgm:t>
    </dgm:pt>
    <dgm:pt modelId="{FE4E55A1-1C74-413D-990C-055550E9DF97}" type="sibTrans" cxnId="{F313A616-FAFB-4E79-8120-5BDD21A3305F}">
      <dgm:prSet/>
      <dgm:spPr/>
      <dgm:t>
        <a:bodyPr/>
        <a:lstStyle/>
        <a:p>
          <a:endParaRPr lang="en-US"/>
        </a:p>
      </dgm:t>
    </dgm:pt>
    <dgm:pt modelId="{922DE2A4-083D-415F-B501-1426AF218590}">
      <dgm:prSet custT="1"/>
      <dgm:spPr/>
      <dgm:t>
        <a:bodyPr/>
        <a:lstStyle/>
        <a:p>
          <a:r>
            <a:rPr lang="en-US" sz="3000" dirty="0"/>
            <a:t>All Maryland overdose deaths</a:t>
          </a:r>
        </a:p>
      </dgm:t>
    </dgm:pt>
    <dgm:pt modelId="{F8C600F9-BA7E-4BF7-BF0C-31B0A6F812A9}" type="parTrans" cxnId="{B7D7BFF4-184F-485B-B0E7-2B19EDBD05F0}">
      <dgm:prSet/>
      <dgm:spPr/>
      <dgm:t>
        <a:bodyPr/>
        <a:lstStyle/>
        <a:p>
          <a:endParaRPr lang="en-US"/>
        </a:p>
      </dgm:t>
    </dgm:pt>
    <dgm:pt modelId="{9217009C-16C5-49F3-BCE4-10431DB97F6F}" type="sibTrans" cxnId="{B7D7BFF4-184F-485B-B0E7-2B19EDBD05F0}">
      <dgm:prSet/>
      <dgm:spPr/>
      <dgm:t>
        <a:bodyPr/>
        <a:lstStyle/>
        <a:p>
          <a:endParaRPr lang="en-US"/>
        </a:p>
      </dgm:t>
    </dgm:pt>
    <dgm:pt modelId="{4CFB1C3A-AD7E-4CE0-AE31-2E0C0901A947}">
      <dgm:prSet custT="1"/>
      <dgm:spPr/>
      <dgm:t>
        <a:bodyPr/>
        <a:lstStyle/>
        <a:p>
          <a:r>
            <a:rPr lang="en-US" sz="3000" dirty="0"/>
            <a:t>Data from ME reports, death certificates, law enforcement narratives</a:t>
          </a:r>
        </a:p>
      </dgm:t>
    </dgm:pt>
    <dgm:pt modelId="{CED5F338-73B4-4C3C-AA3F-C48DAFEA8C8B}" type="parTrans" cxnId="{D1EF6E0E-1245-4A84-88A6-AF425533E89A}">
      <dgm:prSet/>
      <dgm:spPr/>
      <dgm:t>
        <a:bodyPr/>
        <a:lstStyle/>
        <a:p>
          <a:endParaRPr lang="en-US"/>
        </a:p>
      </dgm:t>
    </dgm:pt>
    <dgm:pt modelId="{2A9D5701-88CC-4969-9BFA-C39E40618513}" type="sibTrans" cxnId="{D1EF6E0E-1245-4A84-88A6-AF425533E89A}">
      <dgm:prSet/>
      <dgm:spPr/>
      <dgm:t>
        <a:bodyPr/>
        <a:lstStyle/>
        <a:p>
          <a:endParaRPr lang="en-US"/>
        </a:p>
      </dgm:t>
    </dgm:pt>
    <dgm:pt modelId="{FA099223-0888-491D-BAD6-4CE93FCEB2EC}">
      <dgm:prSet custT="1"/>
      <dgm:spPr/>
      <dgm:t>
        <a:bodyPr/>
        <a:lstStyle/>
        <a:p>
          <a:r>
            <a:rPr lang="en-US" sz="3000" dirty="0"/>
            <a:t>Toxicology screening results</a:t>
          </a:r>
        </a:p>
      </dgm:t>
    </dgm:pt>
    <dgm:pt modelId="{84EA54F9-B4CC-4FCD-8B36-D267A1BEDEAE}" type="parTrans" cxnId="{A1180FD7-3EC9-4060-99EC-A7DBF3C6A5F1}">
      <dgm:prSet/>
      <dgm:spPr/>
      <dgm:t>
        <a:bodyPr/>
        <a:lstStyle/>
        <a:p>
          <a:endParaRPr lang="en-US"/>
        </a:p>
      </dgm:t>
    </dgm:pt>
    <dgm:pt modelId="{9A4014E3-828B-42F6-A55C-C6516113313A}" type="sibTrans" cxnId="{A1180FD7-3EC9-4060-99EC-A7DBF3C6A5F1}">
      <dgm:prSet/>
      <dgm:spPr/>
      <dgm:t>
        <a:bodyPr/>
        <a:lstStyle/>
        <a:p>
          <a:endParaRPr lang="en-US"/>
        </a:p>
      </dgm:t>
    </dgm:pt>
    <dgm:pt modelId="{2C4F6034-EDA9-489F-A6A6-050AC608558D}">
      <dgm:prSet custT="1"/>
      <dgm:spPr>
        <a:solidFill>
          <a:schemeClr val="tx1"/>
        </a:solidFill>
        <a:ln>
          <a:noFill/>
        </a:ln>
        <a:effectLst/>
      </dgm:spPr>
      <dgm:t>
        <a:bodyPr/>
        <a:lstStyle/>
        <a:p>
          <a:endParaRPr lang="en-US" sz="3000" dirty="0"/>
        </a:p>
      </dgm:t>
    </dgm:pt>
    <dgm:pt modelId="{1A9FC435-11B8-4BD2-A291-12D48E1B1E84}" type="sibTrans" cxnId="{DB6F9598-25D9-4295-A791-448CF593E577}">
      <dgm:prSet/>
      <dgm:spPr/>
      <dgm:t>
        <a:bodyPr/>
        <a:lstStyle/>
        <a:p>
          <a:endParaRPr lang="en-US"/>
        </a:p>
      </dgm:t>
    </dgm:pt>
    <dgm:pt modelId="{4D7CFB75-6692-4336-8468-6DA8CBA2A556}" type="parTrans" cxnId="{DB6F9598-25D9-4295-A791-448CF593E577}">
      <dgm:prSet/>
      <dgm:spPr/>
      <dgm:t>
        <a:bodyPr/>
        <a:lstStyle/>
        <a:p>
          <a:endParaRPr lang="en-US"/>
        </a:p>
      </dgm:t>
    </dgm:pt>
    <dgm:pt modelId="{AE942BCE-1136-40E8-977E-C2505ADA9B0A}">
      <dgm:prSet custT="1"/>
      <dgm:spPr>
        <a:solidFill>
          <a:schemeClr val="tx1"/>
        </a:solidFill>
        <a:ln>
          <a:noFill/>
        </a:ln>
      </dgm:spPr>
      <dgm:t>
        <a:bodyPr/>
        <a:lstStyle/>
        <a:p>
          <a:endParaRPr lang="en-US" sz="3000" dirty="0"/>
        </a:p>
      </dgm:t>
    </dgm:pt>
    <dgm:pt modelId="{0B132B5A-0FCB-4ED0-867B-F995D57525F0}" type="sibTrans" cxnId="{36F34716-9E00-47A3-8F1D-7488EAB21DBC}">
      <dgm:prSet/>
      <dgm:spPr/>
      <dgm:t>
        <a:bodyPr/>
        <a:lstStyle/>
        <a:p>
          <a:endParaRPr lang="en-US"/>
        </a:p>
      </dgm:t>
    </dgm:pt>
    <dgm:pt modelId="{2D5CC536-9CA4-4420-865E-1ED1954DEE68}" type="parTrans" cxnId="{36F34716-9E00-47A3-8F1D-7488EAB21DBC}">
      <dgm:prSet/>
      <dgm:spPr/>
      <dgm:t>
        <a:bodyPr/>
        <a:lstStyle/>
        <a:p>
          <a:endParaRPr lang="en-US"/>
        </a:p>
      </dgm:t>
    </dgm:pt>
    <dgm:pt modelId="{BA41780B-C166-40F4-A2C8-8EA27B047943}" type="pres">
      <dgm:prSet presAssocID="{73034F88-1617-44F5-9A04-ED54E93385E6}" presName="Name0" presStyleCnt="0">
        <dgm:presLayoutVars>
          <dgm:dir/>
          <dgm:animLvl val="lvl"/>
          <dgm:resizeHandles val="exact"/>
        </dgm:presLayoutVars>
      </dgm:prSet>
      <dgm:spPr/>
    </dgm:pt>
    <dgm:pt modelId="{68F8C5F4-025F-49F3-A620-B1520AA8CEBE}" type="pres">
      <dgm:prSet presAssocID="{E360A92F-727E-4EE5-A284-1306957E490C}" presName="composite" presStyleCnt="0"/>
      <dgm:spPr/>
    </dgm:pt>
    <dgm:pt modelId="{95117B77-909D-42D2-8EF4-6006000755A8}" type="pres">
      <dgm:prSet presAssocID="{E360A92F-727E-4EE5-A284-1306957E490C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</dgm:pt>
    <dgm:pt modelId="{F7214CEC-E869-4FD7-BAE9-928AB5451A25}" type="pres">
      <dgm:prSet presAssocID="{E360A92F-727E-4EE5-A284-1306957E490C}" presName="desTx" presStyleLbl="alignAccFollowNode1" presStyleIdx="0" presStyleCnt="2">
        <dgm:presLayoutVars>
          <dgm:bulletEnabled val="1"/>
        </dgm:presLayoutVars>
      </dgm:prSet>
      <dgm:spPr/>
    </dgm:pt>
    <dgm:pt modelId="{F782CD81-5BD0-4F51-B335-B3D89A1AD9A4}" type="pres">
      <dgm:prSet presAssocID="{FE4E55A1-1C74-413D-990C-055550E9DF97}" presName="space" presStyleCnt="0"/>
      <dgm:spPr/>
    </dgm:pt>
    <dgm:pt modelId="{86DD7EE8-2CBF-4372-BBB6-D6416CD35B0A}" type="pres">
      <dgm:prSet presAssocID="{2C4F6034-EDA9-489F-A6A6-050AC608558D}" presName="composite" presStyleCnt="0"/>
      <dgm:spPr/>
    </dgm:pt>
    <dgm:pt modelId="{1A00AAE4-51B8-445A-9F29-89E4DD27EA6A}" type="pres">
      <dgm:prSet presAssocID="{2C4F6034-EDA9-489F-A6A6-050AC608558D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</dgm:pt>
    <dgm:pt modelId="{7DC8CBBC-527D-42A0-8B89-65B5576B893C}" type="pres">
      <dgm:prSet presAssocID="{2C4F6034-EDA9-489F-A6A6-050AC608558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1EF6E0E-1245-4A84-88A6-AF425533E89A}" srcId="{E360A92F-727E-4EE5-A284-1306957E490C}" destId="{4CFB1C3A-AD7E-4CE0-AE31-2E0C0901A947}" srcOrd="1" destOrd="0" parTransId="{CED5F338-73B4-4C3C-AA3F-C48DAFEA8C8B}" sibTransId="{2A9D5701-88CC-4969-9BFA-C39E40618513}"/>
    <dgm:cxn modelId="{36F34716-9E00-47A3-8F1D-7488EAB21DBC}" srcId="{2C4F6034-EDA9-489F-A6A6-050AC608558D}" destId="{AE942BCE-1136-40E8-977E-C2505ADA9B0A}" srcOrd="0" destOrd="0" parTransId="{2D5CC536-9CA4-4420-865E-1ED1954DEE68}" sibTransId="{0B132B5A-0FCB-4ED0-867B-F995D57525F0}"/>
    <dgm:cxn modelId="{F313A616-FAFB-4E79-8120-5BDD21A3305F}" srcId="{73034F88-1617-44F5-9A04-ED54E93385E6}" destId="{E360A92F-727E-4EE5-A284-1306957E490C}" srcOrd="0" destOrd="0" parTransId="{4439D626-68D0-4CA5-90A5-2587506F90C8}" sibTransId="{FE4E55A1-1C74-413D-990C-055550E9DF97}"/>
    <dgm:cxn modelId="{A55A0C21-708C-4295-B9FD-2833D516E8DA}" type="presOf" srcId="{73034F88-1617-44F5-9A04-ED54E93385E6}" destId="{BA41780B-C166-40F4-A2C8-8EA27B047943}" srcOrd="0" destOrd="0" presId="urn:microsoft.com/office/officeart/2005/8/layout/hList1"/>
    <dgm:cxn modelId="{89979F5E-C25F-48DA-905E-45EE7AE0C0EA}" type="presOf" srcId="{FA099223-0888-491D-BAD6-4CE93FCEB2EC}" destId="{F7214CEC-E869-4FD7-BAE9-928AB5451A25}" srcOrd="0" destOrd="2" presId="urn:microsoft.com/office/officeart/2005/8/layout/hList1"/>
    <dgm:cxn modelId="{4E5B6571-72DA-4974-94CB-380CC0CF857C}" type="presOf" srcId="{2C4F6034-EDA9-489F-A6A6-050AC608558D}" destId="{1A00AAE4-51B8-445A-9F29-89E4DD27EA6A}" srcOrd="0" destOrd="0" presId="urn:microsoft.com/office/officeart/2005/8/layout/hList1"/>
    <dgm:cxn modelId="{DB6F9598-25D9-4295-A791-448CF593E577}" srcId="{73034F88-1617-44F5-9A04-ED54E93385E6}" destId="{2C4F6034-EDA9-489F-A6A6-050AC608558D}" srcOrd="1" destOrd="0" parTransId="{4D7CFB75-6692-4336-8468-6DA8CBA2A556}" sibTransId="{1A9FC435-11B8-4BD2-A291-12D48E1B1E84}"/>
    <dgm:cxn modelId="{5F230399-2243-4A81-A0C5-B442F902E911}" type="presOf" srcId="{4CFB1C3A-AD7E-4CE0-AE31-2E0C0901A947}" destId="{F7214CEC-E869-4FD7-BAE9-928AB5451A25}" srcOrd="0" destOrd="1" presId="urn:microsoft.com/office/officeart/2005/8/layout/hList1"/>
    <dgm:cxn modelId="{FCF48DA1-E28D-4295-B30E-9606CD363D79}" type="presOf" srcId="{E360A92F-727E-4EE5-A284-1306957E490C}" destId="{95117B77-909D-42D2-8EF4-6006000755A8}" srcOrd="0" destOrd="0" presId="urn:microsoft.com/office/officeart/2005/8/layout/hList1"/>
    <dgm:cxn modelId="{4F8CB4C5-71B3-45A3-8D11-FA30DA84CABC}" type="presOf" srcId="{AE942BCE-1136-40E8-977E-C2505ADA9B0A}" destId="{7DC8CBBC-527D-42A0-8B89-65B5576B893C}" srcOrd="0" destOrd="0" presId="urn:microsoft.com/office/officeart/2005/8/layout/hList1"/>
    <dgm:cxn modelId="{AB071ECC-AC23-49B5-9FA1-258AA675A26F}" type="presOf" srcId="{922DE2A4-083D-415F-B501-1426AF218590}" destId="{F7214CEC-E869-4FD7-BAE9-928AB5451A25}" srcOrd="0" destOrd="0" presId="urn:microsoft.com/office/officeart/2005/8/layout/hList1"/>
    <dgm:cxn modelId="{A1180FD7-3EC9-4060-99EC-A7DBF3C6A5F1}" srcId="{E360A92F-727E-4EE5-A284-1306957E490C}" destId="{FA099223-0888-491D-BAD6-4CE93FCEB2EC}" srcOrd="2" destOrd="0" parTransId="{84EA54F9-B4CC-4FCD-8B36-D267A1BEDEAE}" sibTransId="{9A4014E3-828B-42F6-A55C-C6516113313A}"/>
    <dgm:cxn modelId="{B7D7BFF4-184F-485B-B0E7-2B19EDBD05F0}" srcId="{E360A92F-727E-4EE5-A284-1306957E490C}" destId="{922DE2A4-083D-415F-B501-1426AF218590}" srcOrd="0" destOrd="0" parTransId="{F8C600F9-BA7E-4BF7-BF0C-31B0A6F812A9}" sibTransId="{9217009C-16C5-49F3-BCE4-10431DB97F6F}"/>
    <dgm:cxn modelId="{5671CB5C-F9E7-4CFD-ABBD-6A20D3671E93}" type="presParOf" srcId="{BA41780B-C166-40F4-A2C8-8EA27B047943}" destId="{68F8C5F4-025F-49F3-A620-B1520AA8CEBE}" srcOrd="0" destOrd="0" presId="urn:microsoft.com/office/officeart/2005/8/layout/hList1"/>
    <dgm:cxn modelId="{E1405078-7EF7-455A-A730-6DE9CED39321}" type="presParOf" srcId="{68F8C5F4-025F-49F3-A620-B1520AA8CEBE}" destId="{95117B77-909D-42D2-8EF4-6006000755A8}" srcOrd="0" destOrd="0" presId="urn:microsoft.com/office/officeart/2005/8/layout/hList1"/>
    <dgm:cxn modelId="{71DC335D-08F1-41A8-B229-7E9A0FF49065}" type="presParOf" srcId="{68F8C5F4-025F-49F3-A620-B1520AA8CEBE}" destId="{F7214CEC-E869-4FD7-BAE9-928AB5451A25}" srcOrd="1" destOrd="0" presId="urn:microsoft.com/office/officeart/2005/8/layout/hList1"/>
    <dgm:cxn modelId="{48779A5A-9C25-45A5-9A89-AC0312F31E19}" type="presParOf" srcId="{BA41780B-C166-40F4-A2C8-8EA27B047943}" destId="{F782CD81-5BD0-4F51-B335-B3D89A1AD9A4}" srcOrd="1" destOrd="0" presId="urn:microsoft.com/office/officeart/2005/8/layout/hList1"/>
    <dgm:cxn modelId="{C057811A-4B64-4F5B-BEC3-9E90B9B60C22}" type="presParOf" srcId="{BA41780B-C166-40F4-A2C8-8EA27B047943}" destId="{86DD7EE8-2CBF-4372-BBB6-D6416CD35B0A}" srcOrd="2" destOrd="0" presId="urn:microsoft.com/office/officeart/2005/8/layout/hList1"/>
    <dgm:cxn modelId="{A5AE7476-65C1-4BF9-9664-B6D0C3C68038}" type="presParOf" srcId="{86DD7EE8-2CBF-4372-BBB6-D6416CD35B0A}" destId="{1A00AAE4-51B8-445A-9F29-89E4DD27EA6A}" srcOrd="0" destOrd="0" presId="urn:microsoft.com/office/officeart/2005/8/layout/hList1"/>
    <dgm:cxn modelId="{25FA5872-4185-42A4-85FF-5A45300EE37D}" type="presParOf" srcId="{86DD7EE8-2CBF-4372-BBB6-D6416CD35B0A}" destId="{7DC8CBBC-527D-42A0-8B89-65B5576B893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034F88-1617-44F5-9A04-ED54E93385E6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360A92F-727E-4EE5-A284-1306957E490C}">
      <dgm:prSet custT="1"/>
      <dgm:spPr/>
      <dgm:t>
        <a:bodyPr/>
        <a:lstStyle/>
        <a:p>
          <a:r>
            <a:rPr lang="en-US" sz="3000" dirty="0"/>
            <a:t>Data: Maryland State Unintentional Drug Overdose Reporting System (SUDORS)</a:t>
          </a:r>
        </a:p>
      </dgm:t>
    </dgm:pt>
    <dgm:pt modelId="{4439D626-68D0-4CA5-90A5-2587506F90C8}" type="parTrans" cxnId="{F313A616-FAFB-4E79-8120-5BDD21A3305F}">
      <dgm:prSet/>
      <dgm:spPr/>
      <dgm:t>
        <a:bodyPr/>
        <a:lstStyle/>
        <a:p>
          <a:endParaRPr lang="en-US"/>
        </a:p>
      </dgm:t>
    </dgm:pt>
    <dgm:pt modelId="{FE4E55A1-1C74-413D-990C-055550E9DF97}" type="sibTrans" cxnId="{F313A616-FAFB-4E79-8120-5BDD21A3305F}">
      <dgm:prSet/>
      <dgm:spPr/>
      <dgm:t>
        <a:bodyPr/>
        <a:lstStyle/>
        <a:p>
          <a:endParaRPr lang="en-US"/>
        </a:p>
      </dgm:t>
    </dgm:pt>
    <dgm:pt modelId="{922DE2A4-083D-415F-B501-1426AF218590}">
      <dgm:prSet custT="1"/>
      <dgm:spPr/>
      <dgm:t>
        <a:bodyPr/>
        <a:lstStyle/>
        <a:p>
          <a:r>
            <a:rPr lang="en-US" sz="3000" dirty="0"/>
            <a:t>All Maryland overdose deaths</a:t>
          </a:r>
        </a:p>
      </dgm:t>
    </dgm:pt>
    <dgm:pt modelId="{F8C600F9-BA7E-4BF7-BF0C-31B0A6F812A9}" type="parTrans" cxnId="{B7D7BFF4-184F-485B-B0E7-2B19EDBD05F0}">
      <dgm:prSet/>
      <dgm:spPr/>
      <dgm:t>
        <a:bodyPr/>
        <a:lstStyle/>
        <a:p>
          <a:endParaRPr lang="en-US"/>
        </a:p>
      </dgm:t>
    </dgm:pt>
    <dgm:pt modelId="{9217009C-16C5-49F3-BCE4-10431DB97F6F}" type="sibTrans" cxnId="{B7D7BFF4-184F-485B-B0E7-2B19EDBD05F0}">
      <dgm:prSet/>
      <dgm:spPr/>
      <dgm:t>
        <a:bodyPr/>
        <a:lstStyle/>
        <a:p>
          <a:endParaRPr lang="en-US"/>
        </a:p>
      </dgm:t>
    </dgm:pt>
    <dgm:pt modelId="{4CFB1C3A-AD7E-4CE0-AE31-2E0C0901A947}">
      <dgm:prSet custT="1"/>
      <dgm:spPr/>
      <dgm:t>
        <a:bodyPr/>
        <a:lstStyle/>
        <a:p>
          <a:r>
            <a:rPr lang="en-US" sz="3000" dirty="0"/>
            <a:t>Data from medical examiner reports, death certificates, law enforcement narratives</a:t>
          </a:r>
        </a:p>
      </dgm:t>
    </dgm:pt>
    <dgm:pt modelId="{CED5F338-73B4-4C3C-AA3F-C48DAFEA8C8B}" type="parTrans" cxnId="{D1EF6E0E-1245-4A84-88A6-AF425533E89A}">
      <dgm:prSet/>
      <dgm:spPr/>
      <dgm:t>
        <a:bodyPr/>
        <a:lstStyle/>
        <a:p>
          <a:endParaRPr lang="en-US"/>
        </a:p>
      </dgm:t>
    </dgm:pt>
    <dgm:pt modelId="{2A9D5701-88CC-4969-9BFA-C39E40618513}" type="sibTrans" cxnId="{D1EF6E0E-1245-4A84-88A6-AF425533E89A}">
      <dgm:prSet/>
      <dgm:spPr/>
      <dgm:t>
        <a:bodyPr/>
        <a:lstStyle/>
        <a:p>
          <a:endParaRPr lang="en-US"/>
        </a:p>
      </dgm:t>
    </dgm:pt>
    <dgm:pt modelId="{FA099223-0888-491D-BAD6-4CE93FCEB2EC}">
      <dgm:prSet custT="1"/>
      <dgm:spPr/>
      <dgm:t>
        <a:bodyPr/>
        <a:lstStyle/>
        <a:p>
          <a:r>
            <a:rPr lang="en-US" sz="3000" dirty="0"/>
            <a:t>Toxicology screening results</a:t>
          </a:r>
        </a:p>
      </dgm:t>
    </dgm:pt>
    <dgm:pt modelId="{84EA54F9-B4CC-4FCD-8B36-D267A1BEDEAE}" type="parTrans" cxnId="{A1180FD7-3EC9-4060-99EC-A7DBF3C6A5F1}">
      <dgm:prSet/>
      <dgm:spPr/>
      <dgm:t>
        <a:bodyPr/>
        <a:lstStyle/>
        <a:p>
          <a:endParaRPr lang="en-US"/>
        </a:p>
      </dgm:t>
    </dgm:pt>
    <dgm:pt modelId="{9A4014E3-828B-42F6-A55C-C6516113313A}" type="sibTrans" cxnId="{A1180FD7-3EC9-4060-99EC-A7DBF3C6A5F1}">
      <dgm:prSet/>
      <dgm:spPr/>
      <dgm:t>
        <a:bodyPr/>
        <a:lstStyle/>
        <a:p>
          <a:endParaRPr lang="en-US"/>
        </a:p>
      </dgm:t>
    </dgm:pt>
    <dgm:pt modelId="{2C4F6034-EDA9-489F-A6A6-050AC608558D}">
      <dgm:prSet custT="1"/>
      <dgm:spPr/>
      <dgm:t>
        <a:bodyPr/>
        <a:lstStyle/>
        <a:p>
          <a:r>
            <a:rPr lang="en-US" sz="3000" dirty="0"/>
            <a:t>Descriptive Analysis of Opioid Overdose Decedents (n=2,511)</a:t>
          </a:r>
        </a:p>
      </dgm:t>
    </dgm:pt>
    <dgm:pt modelId="{4D7CFB75-6692-4336-8468-6DA8CBA2A556}" type="parTrans" cxnId="{DB6F9598-25D9-4295-A791-448CF593E577}">
      <dgm:prSet/>
      <dgm:spPr/>
      <dgm:t>
        <a:bodyPr/>
        <a:lstStyle/>
        <a:p>
          <a:endParaRPr lang="en-US"/>
        </a:p>
      </dgm:t>
    </dgm:pt>
    <dgm:pt modelId="{1A9FC435-11B8-4BD2-A291-12D48E1B1E84}" type="sibTrans" cxnId="{DB6F9598-25D9-4295-A791-448CF593E577}">
      <dgm:prSet/>
      <dgm:spPr/>
      <dgm:t>
        <a:bodyPr/>
        <a:lstStyle/>
        <a:p>
          <a:endParaRPr lang="en-US"/>
        </a:p>
      </dgm:t>
    </dgm:pt>
    <dgm:pt modelId="{AE942BCE-1136-40E8-977E-C2505ADA9B0A}">
      <dgm:prSet custT="1"/>
      <dgm:spPr/>
      <dgm:t>
        <a:bodyPr/>
        <a:lstStyle/>
        <a:p>
          <a:r>
            <a:rPr lang="en-US" sz="3000" dirty="0"/>
            <a:t>Percentage who were xylazine  positive</a:t>
          </a:r>
        </a:p>
      </dgm:t>
    </dgm:pt>
    <dgm:pt modelId="{2D5CC536-9CA4-4420-865E-1ED1954DEE68}" type="parTrans" cxnId="{36F34716-9E00-47A3-8F1D-7488EAB21DBC}">
      <dgm:prSet/>
      <dgm:spPr/>
      <dgm:t>
        <a:bodyPr/>
        <a:lstStyle/>
        <a:p>
          <a:endParaRPr lang="en-US"/>
        </a:p>
      </dgm:t>
    </dgm:pt>
    <dgm:pt modelId="{0B132B5A-0FCB-4ED0-867B-F995D57525F0}" type="sibTrans" cxnId="{36F34716-9E00-47A3-8F1D-7488EAB21DBC}">
      <dgm:prSet/>
      <dgm:spPr/>
      <dgm:t>
        <a:bodyPr/>
        <a:lstStyle/>
        <a:p>
          <a:endParaRPr lang="en-US"/>
        </a:p>
      </dgm:t>
    </dgm:pt>
    <dgm:pt modelId="{E5038512-60CF-44CC-AF59-B1E74C2A92D7}">
      <dgm:prSet custT="1"/>
      <dgm:spPr/>
      <dgm:t>
        <a:bodyPr/>
        <a:lstStyle/>
        <a:p>
          <a:r>
            <a:rPr lang="en-US" sz="3000" dirty="0"/>
            <a:t>Drugs that contributed to death</a:t>
          </a:r>
        </a:p>
      </dgm:t>
    </dgm:pt>
    <dgm:pt modelId="{2EB0314C-88EE-4F9A-8081-8858A0ED72E8}" type="parTrans" cxnId="{C12EAF4A-05A0-46E3-B8CB-60040C9F9939}">
      <dgm:prSet/>
      <dgm:spPr/>
      <dgm:t>
        <a:bodyPr/>
        <a:lstStyle/>
        <a:p>
          <a:endParaRPr lang="en-US"/>
        </a:p>
      </dgm:t>
    </dgm:pt>
    <dgm:pt modelId="{735339AC-2B17-4FC0-9C9B-3D758A14CCC3}" type="sibTrans" cxnId="{C12EAF4A-05A0-46E3-B8CB-60040C9F9939}">
      <dgm:prSet/>
      <dgm:spPr/>
      <dgm:t>
        <a:bodyPr/>
        <a:lstStyle/>
        <a:p>
          <a:endParaRPr lang="en-US"/>
        </a:p>
      </dgm:t>
    </dgm:pt>
    <dgm:pt modelId="{09973E1D-A606-4711-BB11-F5D5C0FCCBA8}">
      <dgm:prSet custT="1"/>
      <dgm:spPr/>
      <dgm:t>
        <a:bodyPr/>
        <a:lstStyle/>
        <a:p>
          <a:r>
            <a:rPr lang="en-US" sz="3000" dirty="0"/>
            <a:t>Drug use circumstances</a:t>
          </a:r>
        </a:p>
      </dgm:t>
    </dgm:pt>
    <dgm:pt modelId="{6AC05E3D-0407-4E1D-BB09-C3C7625F7D61}" type="parTrans" cxnId="{EF0586AD-558F-49E4-9573-F1094971944D}">
      <dgm:prSet/>
      <dgm:spPr/>
      <dgm:t>
        <a:bodyPr/>
        <a:lstStyle/>
        <a:p>
          <a:endParaRPr lang="en-US"/>
        </a:p>
      </dgm:t>
    </dgm:pt>
    <dgm:pt modelId="{2CD5E686-17AC-4C04-A982-4CFE34728557}" type="sibTrans" cxnId="{EF0586AD-558F-49E4-9573-F1094971944D}">
      <dgm:prSet/>
      <dgm:spPr/>
      <dgm:t>
        <a:bodyPr/>
        <a:lstStyle/>
        <a:p>
          <a:endParaRPr lang="en-US"/>
        </a:p>
      </dgm:t>
    </dgm:pt>
    <dgm:pt modelId="{BA41780B-C166-40F4-A2C8-8EA27B047943}" type="pres">
      <dgm:prSet presAssocID="{73034F88-1617-44F5-9A04-ED54E93385E6}" presName="Name0" presStyleCnt="0">
        <dgm:presLayoutVars>
          <dgm:dir/>
          <dgm:animLvl val="lvl"/>
          <dgm:resizeHandles val="exact"/>
        </dgm:presLayoutVars>
      </dgm:prSet>
      <dgm:spPr/>
    </dgm:pt>
    <dgm:pt modelId="{68F8C5F4-025F-49F3-A620-B1520AA8CEBE}" type="pres">
      <dgm:prSet presAssocID="{E360A92F-727E-4EE5-A284-1306957E490C}" presName="composite" presStyleCnt="0"/>
      <dgm:spPr/>
    </dgm:pt>
    <dgm:pt modelId="{95117B77-909D-42D2-8EF4-6006000755A8}" type="pres">
      <dgm:prSet presAssocID="{E360A92F-727E-4EE5-A284-1306957E490C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</dgm:pt>
    <dgm:pt modelId="{F7214CEC-E869-4FD7-BAE9-928AB5451A25}" type="pres">
      <dgm:prSet presAssocID="{E360A92F-727E-4EE5-A284-1306957E490C}" presName="desTx" presStyleLbl="alignAccFollowNode1" presStyleIdx="0" presStyleCnt="2">
        <dgm:presLayoutVars>
          <dgm:bulletEnabled val="1"/>
        </dgm:presLayoutVars>
      </dgm:prSet>
      <dgm:spPr/>
    </dgm:pt>
    <dgm:pt modelId="{F782CD81-5BD0-4F51-B335-B3D89A1AD9A4}" type="pres">
      <dgm:prSet presAssocID="{FE4E55A1-1C74-413D-990C-055550E9DF97}" presName="space" presStyleCnt="0"/>
      <dgm:spPr/>
    </dgm:pt>
    <dgm:pt modelId="{86DD7EE8-2CBF-4372-BBB6-D6416CD35B0A}" type="pres">
      <dgm:prSet presAssocID="{2C4F6034-EDA9-489F-A6A6-050AC608558D}" presName="composite" presStyleCnt="0"/>
      <dgm:spPr/>
    </dgm:pt>
    <dgm:pt modelId="{1A00AAE4-51B8-445A-9F29-89E4DD27EA6A}" type="pres">
      <dgm:prSet presAssocID="{2C4F6034-EDA9-489F-A6A6-050AC608558D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</dgm:pt>
    <dgm:pt modelId="{7DC8CBBC-527D-42A0-8B89-65B5576B893C}" type="pres">
      <dgm:prSet presAssocID="{2C4F6034-EDA9-489F-A6A6-050AC608558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1EF6E0E-1245-4A84-88A6-AF425533E89A}" srcId="{E360A92F-727E-4EE5-A284-1306957E490C}" destId="{4CFB1C3A-AD7E-4CE0-AE31-2E0C0901A947}" srcOrd="1" destOrd="0" parTransId="{CED5F338-73B4-4C3C-AA3F-C48DAFEA8C8B}" sibTransId="{2A9D5701-88CC-4969-9BFA-C39E40618513}"/>
    <dgm:cxn modelId="{36F34716-9E00-47A3-8F1D-7488EAB21DBC}" srcId="{2C4F6034-EDA9-489F-A6A6-050AC608558D}" destId="{AE942BCE-1136-40E8-977E-C2505ADA9B0A}" srcOrd="0" destOrd="0" parTransId="{2D5CC536-9CA4-4420-865E-1ED1954DEE68}" sibTransId="{0B132B5A-0FCB-4ED0-867B-F995D57525F0}"/>
    <dgm:cxn modelId="{F313A616-FAFB-4E79-8120-5BDD21A3305F}" srcId="{73034F88-1617-44F5-9A04-ED54E93385E6}" destId="{E360A92F-727E-4EE5-A284-1306957E490C}" srcOrd="0" destOrd="0" parTransId="{4439D626-68D0-4CA5-90A5-2587506F90C8}" sibTransId="{FE4E55A1-1C74-413D-990C-055550E9DF97}"/>
    <dgm:cxn modelId="{A55A0C21-708C-4295-B9FD-2833D516E8DA}" type="presOf" srcId="{73034F88-1617-44F5-9A04-ED54E93385E6}" destId="{BA41780B-C166-40F4-A2C8-8EA27B047943}" srcOrd="0" destOrd="0" presId="urn:microsoft.com/office/officeart/2005/8/layout/hList1"/>
    <dgm:cxn modelId="{89979F5E-C25F-48DA-905E-45EE7AE0C0EA}" type="presOf" srcId="{FA099223-0888-491D-BAD6-4CE93FCEB2EC}" destId="{F7214CEC-E869-4FD7-BAE9-928AB5451A25}" srcOrd="0" destOrd="2" presId="urn:microsoft.com/office/officeart/2005/8/layout/hList1"/>
    <dgm:cxn modelId="{C12EAF4A-05A0-46E3-B8CB-60040C9F9939}" srcId="{2C4F6034-EDA9-489F-A6A6-050AC608558D}" destId="{E5038512-60CF-44CC-AF59-B1E74C2A92D7}" srcOrd="1" destOrd="0" parTransId="{2EB0314C-88EE-4F9A-8081-8858A0ED72E8}" sibTransId="{735339AC-2B17-4FC0-9C9B-3D758A14CCC3}"/>
    <dgm:cxn modelId="{4E5B6571-72DA-4974-94CB-380CC0CF857C}" type="presOf" srcId="{2C4F6034-EDA9-489F-A6A6-050AC608558D}" destId="{1A00AAE4-51B8-445A-9F29-89E4DD27EA6A}" srcOrd="0" destOrd="0" presId="urn:microsoft.com/office/officeart/2005/8/layout/hList1"/>
    <dgm:cxn modelId="{6ABF3573-0950-472E-AF21-51425384AF9E}" type="presOf" srcId="{09973E1D-A606-4711-BB11-F5D5C0FCCBA8}" destId="{7DC8CBBC-527D-42A0-8B89-65B5576B893C}" srcOrd="0" destOrd="2" presId="urn:microsoft.com/office/officeart/2005/8/layout/hList1"/>
    <dgm:cxn modelId="{DB6F9598-25D9-4295-A791-448CF593E577}" srcId="{73034F88-1617-44F5-9A04-ED54E93385E6}" destId="{2C4F6034-EDA9-489F-A6A6-050AC608558D}" srcOrd="1" destOrd="0" parTransId="{4D7CFB75-6692-4336-8468-6DA8CBA2A556}" sibTransId="{1A9FC435-11B8-4BD2-A291-12D48E1B1E84}"/>
    <dgm:cxn modelId="{5F230399-2243-4A81-A0C5-B442F902E911}" type="presOf" srcId="{4CFB1C3A-AD7E-4CE0-AE31-2E0C0901A947}" destId="{F7214CEC-E869-4FD7-BAE9-928AB5451A25}" srcOrd="0" destOrd="1" presId="urn:microsoft.com/office/officeart/2005/8/layout/hList1"/>
    <dgm:cxn modelId="{FCF48DA1-E28D-4295-B30E-9606CD363D79}" type="presOf" srcId="{E360A92F-727E-4EE5-A284-1306957E490C}" destId="{95117B77-909D-42D2-8EF4-6006000755A8}" srcOrd="0" destOrd="0" presId="urn:microsoft.com/office/officeart/2005/8/layout/hList1"/>
    <dgm:cxn modelId="{EF0586AD-558F-49E4-9573-F1094971944D}" srcId="{2C4F6034-EDA9-489F-A6A6-050AC608558D}" destId="{09973E1D-A606-4711-BB11-F5D5C0FCCBA8}" srcOrd="2" destOrd="0" parTransId="{6AC05E3D-0407-4E1D-BB09-C3C7625F7D61}" sibTransId="{2CD5E686-17AC-4C04-A982-4CFE34728557}"/>
    <dgm:cxn modelId="{4F8CB4C5-71B3-45A3-8D11-FA30DA84CABC}" type="presOf" srcId="{AE942BCE-1136-40E8-977E-C2505ADA9B0A}" destId="{7DC8CBBC-527D-42A0-8B89-65B5576B893C}" srcOrd="0" destOrd="0" presId="urn:microsoft.com/office/officeart/2005/8/layout/hList1"/>
    <dgm:cxn modelId="{AB071ECC-AC23-49B5-9FA1-258AA675A26F}" type="presOf" srcId="{922DE2A4-083D-415F-B501-1426AF218590}" destId="{F7214CEC-E869-4FD7-BAE9-928AB5451A25}" srcOrd="0" destOrd="0" presId="urn:microsoft.com/office/officeart/2005/8/layout/hList1"/>
    <dgm:cxn modelId="{A1180FD7-3EC9-4060-99EC-A7DBF3C6A5F1}" srcId="{E360A92F-727E-4EE5-A284-1306957E490C}" destId="{FA099223-0888-491D-BAD6-4CE93FCEB2EC}" srcOrd="2" destOrd="0" parTransId="{84EA54F9-B4CC-4FCD-8B36-D267A1BEDEAE}" sibTransId="{9A4014E3-828B-42F6-A55C-C6516113313A}"/>
    <dgm:cxn modelId="{B7D7BFF4-184F-485B-B0E7-2B19EDBD05F0}" srcId="{E360A92F-727E-4EE5-A284-1306957E490C}" destId="{922DE2A4-083D-415F-B501-1426AF218590}" srcOrd="0" destOrd="0" parTransId="{F8C600F9-BA7E-4BF7-BF0C-31B0A6F812A9}" sibTransId="{9217009C-16C5-49F3-BCE4-10431DB97F6F}"/>
    <dgm:cxn modelId="{9D0226FB-3979-4024-85CF-A676C3540372}" type="presOf" srcId="{E5038512-60CF-44CC-AF59-B1E74C2A92D7}" destId="{7DC8CBBC-527D-42A0-8B89-65B5576B893C}" srcOrd="0" destOrd="1" presId="urn:microsoft.com/office/officeart/2005/8/layout/hList1"/>
    <dgm:cxn modelId="{5671CB5C-F9E7-4CFD-ABBD-6A20D3671E93}" type="presParOf" srcId="{BA41780B-C166-40F4-A2C8-8EA27B047943}" destId="{68F8C5F4-025F-49F3-A620-B1520AA8CEBE}" srcOrd="0" destOrd="0" presId="urn:microsoft.com/office/officeart/2005/8/layout/hList1"/>
    <dgm:cxn modelId="{E1405078-7EF7-455A-A730-6DE9CED39321}" type="presParOf" srcId="{68F8C5F4-025F-49F3-A620-B1520AA8CEBE}" destId="{95117B77-909D-42D2-8EF4-6006000755A8}" srcOrd="0" destOrd="0" presId="urn:microsoft.com/office/officeart/2005/8/layout/hList1"/>
    <dgm:cxn modelId="{71DC335D-08F1-41A8-B229-7E9A0FF49065}" type="presParOf" srcId="{68F8C5F4-025F-49F3-A620-B1520AA8CEBE}" destId="{F7214CEC-E869-4FD7-BAE9-928AB5451A25}" srcOrd="1" destOrd="0" presId="urn:microsoft.com/office/officeart/2005/8/layout/hList1"/>
    <dgm:cxn modelId="{48779A5A-9C25-45A5-9A89-AC0312F31E19}" type="presParOf" srcId="{BA41780B-C166-40F4-A2C8-8EA27B047943}" destId="{F782CD81-5BD0-4F51-B335-B3D89A1AD9A4}" srcOrd="1" destOrd="0" presId="urn:microsoft.com/office/officeart/2005/8/layout/hList1"/>
    <dgm:cxn modelId="{C057811A-4B64-4F5B-BEC3-9E90B9B60C22}" type="presParOf" srcId="{BA41780B-C166-40F4-A2C8-8EA27B047943}" destId="{86DD7EE8-2CBF-4372-BBB6-D6416CD35B0A}" srcOrd="2" destOrd="0" presId="urn:microsoft.com/office/officeart/2005/8/layout/hList1"/>
    <dgm:cxn modelId="{A5AE7476-65C1-4BF9-9664-B6D0C3C68038}" type="presParOf" srcId="{86DD7EE8-2CBF-4372-BBB6-D6416CD35B0A}" destId="{1A00AAE4-51B8-445A-9F29-89E4DD27EA6A}" srcOrd="0" destOrd="0" presId="urn:microsoft.com/office/officeart/2005/8/layout/hList1"/>
    <dgm:cxn modelId="{25FA5872-4185-42A4-85FF-5A45300EE37D}" type="presParOf" srcId="{86DD7EE8-2CBF-4372-BBB6-D6416CD35B0A}" destId="{7DC8CBBC-527D-42A0-8B89-65B5576B893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17B77-909D-42D2-8EF4-6006000755A8}">
      <dsp:nvSpPr>
        <dsp:cNvPr id="0" name=""/>
        <dsp:cNvSpPr/>
      </dsp:nvSpPr>
      <dsp:spPr>
        <a:xfrm>
          <a:off x="57" y="773338"/>
          <a:ext cx="5519049" cy="1872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Data: Maryland State Unintentional Drug Overdose Reporting System (SUDORS)</a:t>
          </a:r>
        </a:p>
      </dsp:txBody>
      <dsp:txXfrm>
        <a:off x="57" y="773338"/>
        <a:ext cx="5519049" cy="1872000"/>
      </dsp:txXfrm>
    </dsp:sp>
    <dsp:sp modelId="{F7214CEC-E869-4FD7-BAE9-928AB5451A25}">
      <dsp:nvSpPr>
        <dsp:cNvPr id="0" name=""/>
        <dsp:cNvSpPr/>
      </dsp:nvSpPr>
      <dsp:spPr>
        <a:xfrm>
          <a:off x="57" y="2645338"/>
          <a:ext cx="5519049" cy="285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All Maryland overdose deaths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Data from ME reports, death certificates, law enforcement narratives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Toxicology screening results</a:t>
          </a:r>
        </a:p>
      </dsp:txBody>
      <dsp:txXfrm>
        <a:off x="57" y="2645338"/>
        <a:ext cx="5519049" cy="2854800"/>
      </dsp:txXfrm>
    </dsp:sp>
    <dsp:sp modelId="{1A00AAE4-51B8-445A-9F29-89E4DD27EA6A}">
      <dsp:nvSpPr>
        <dsp:cNvPr id="0" name=""/>
        <dsp:cNvSpPr/>
      </dsp:nvSpPr>
      <dsp:spPr>
        <a:xfrm>
          <a:off x="6291773" y="773338"/>
          <a:ext cx="5519049" cy="1872000"/>
        </a:xfrm>
        <a:prstGeom prst="rect">
          <a:avLst/>
        </a:prstGeom>
        <a:solidFill>
          <a:schemeClr val="tx1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6291773" y="773338"/>
        <a:ext cx="5519049" cy="1872000"/>
      </dsp:txXfrm>
    </dsp:sp>
    <dsp:sp modelId="{7DC8CBBC-527D-42A0-8B89-65B5576B893C}">
      <dsp:nvSpPr>
        <dsp:cNvPr id="0" name=""/>
        <dsp:cNvSpPr/>
      </dsp:nvSpPr>
      <dsp:spPr>
        <a:xfrm>
          <a:off x="6291773" y="2645338"/>
          <a:ext cx="5519049" cy="2854800"/>
        </a:xfrm>
        <a:prstGeom prst="rect">
          <a:avLst/>
        </a:prstGeom>
        <a:solidFill>
          <a:schemeClr val="tx1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000" kern="1200" dirty="0"/>
        </a:p>
      </dsp:txBody>
      <dsp:txXfrm>
        <a:off x="6291773" y="2645338"/>
        <a:ext cx="5519049" cy="2854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17B77-909D-42D2-8EF4-6006000755A8}">
      <dsp:nvSpPr>
        <dsp:cNvPr id="0" name=""/>
        <dsp:cNvSpPr/>
      </dsp:nvSpPr>
      <dsp:spPr>
        <a:xfrm>
          <a:off x="57" y="773338"/>
          <a:ext cx="5519049" cy="1872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Data: Maryland State Unintentional Drug Overdose Reporting System (SUDORS)</a:t>
          </a:r>
        </a:p>
      </dsp:txBody>
      <dsp:txXfrm>
        <a:off x="57" y="773338"/>
        <a:ext cx="5519049" cy="1872000"/>
      </dsp:txXfrm>
    </dsp:sp>
    <dsp:sp modelId="{F7214CEC-E869-4FD7-BAE9-928AB5451A25}">
      <dsp:nvSpPr>
        <dsp:cNvPr id="0" name=""/>
        <dsp:cNvSpPr/>
      </dsp:nvSpPr>
      <dsp:spPr>
        <a:xfrm>
          <a:off x="57" y="2645338"/>
          <a:ext cx="5519049" cy="285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All Maryland overdose deaths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Data from medical examiner reports, death certificates, law enforcement narratives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Toxicology screening results</a:t>
          </a:r>
        </a:p>
      </dsp:txBody>
      <dsp:txXfrm>
        <a:off x="57" y="2645338"/>
        <a:ext cx="5519049" cy="2854800"/>
      </dsp:txXfrm>
    </dsp:sp>
    <dsp:sp modelId="{1A00AAE4-51B8-445A-9F29-89E4DD27EA6A}">
      <dsp:nvSpPr>
        <dsp:cNvPr id="0" name=""/>
        <dsp:cNvSpPr/>
      </dsp:nvSpPr>
      <dsp:spPr>
        <a:xfrm>
          <a:off x="6291773" y="773338"/>
          <a:ext cx="5519049" cy="1872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Descriptive Analysis of Opioid Overdose Decedents (n=2,511)</a:t>
          </a:r>
        </a:p>
      </dsp:txBody>
      <dsp:txXfrm>
        <a:off x="6291773" y="773338"/>
        <a:ext cx="5519049" cy="1872000"/>
      </dsp:txXfrm>
    </dsp:sp>
    <dsp:sp modelId="{7DC8CBBC-527D-42A0-8B89-65B5576B893C}">
      <dsp:nvSpPr>
        <dsp:cNvPr id="0" name=""/>
        <dsp:cNvSpPr/>
      </dsp:nvSpPr>
      <dsp:spPr>
        <a:xfrm>
          <a:off x="6291773" y="2645338"/>
          <a:ext cx="5519049" cy="285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Percentage who were xylazine  positive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Drugs that contributed to death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Drug use circumstances</a:t>
          </a:r>
        </a:p>
      </dsp:txBody>
      <dsp:txXfrm>
        <a:off x="6291773" y="2645338"/>
        <a:ext cx="5519049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0.74353</cdr:x>
      <cdr:y>0.6452</cdr:y>
    </cdr:from>
    <cdr:to>
      <cdr:x>0.987</cdr:x>
      <cdr:y>0.8751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A9AB912-B1D9-8FF2-36A8-B360585B20F7}"/>
            </a:ext>
          </a:extLst>
        </cdr:cNvPr>
        <cdr:cNvSpPr txBox="1"/>
      </cdr:nvSpPr>
      <cdr:spPr>
        <a:xfrm xmlns:a="http://schemas.openxmlformats.org/drawingml/2006/main">
          <a:off x="8937356" y="3368526"/>
          <a:ext cx="2926535" cy="120032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i="1" dirty="0">
              <a:solidFill>
                <a:schemeClr val="bg1"/>
              </a:solidFill>
            </a:rPr>
            <a:t>Very few decedents had RX opioids as a COD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0.05469</cdr:x>
      <cdr:y>0.53287</cdr:y>
    </cdr:from>
    <cdr:to>
      <cdr:x>0.29389</cdr:x>
      <cdr:y>0.81424</cdr:y>
    </cdr:to>
    <cdr:sp macro="" textlink="">
      <cdr:nvSpPr>
        <cdr:cNvPr id="2" name="Callout: Up Arrow 1">
          <a:extLst xmlns:a="http://schemas.openxmlformats.org/drawingml/2006/main">
            <a:ext uri="{FF2B5EF4-FFF2-40B4-BE49-F238E27FC236}">
              <a16:creationId xmlns:a16="http://schemas.microsoft.com/office/drawing/2014/main" id="{34B21C3D-AE24-1AB0-E152-179C840B1593}"/>
            </a:ext>
          </a:extLst>
        </cdr:cNvPr>
        <cdr:cNvSpPr/>
      </cdr:nvSpPr>
      <cdr:spPr>
        <a:xfrm xmlns:a="http://schemas.openxmlformats.org/drawingml/2006/main" rot="10800000">
          <a:off x="657365" y="2782058"/>
          <a:ext cx="2875280" cy="1469054"/>
        </a:xfrm>
        <a:prstGeom xmlns:a="http://schemas.openxmlformats.org/drawingml/2006/main" prst="upArrowCallout">
          <a:avLst/>
        </a:prstGeom>
        <a:solidFill xmlns:a="http://schemas.openxmlformats.org/drawingml/2006/main">
          <a:srgbClr val="E67B2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0.05469</cdr:x>
      <cdr:y>0.53287</cdr:y>
    </cdr:from>
    <cdr:to>
      <cdr:x>0.29474</cdr:x>
      <cdr:y>0.71561</cdr:y>
    </cdr:to>
    <cdr:sp macro="" textlink="">
      <cdr:nvSpPr>
        <cdr:cNvPr id="3" name="TextBox 3">
          <a:extLst xmlns:a="http://schemas.openxmlformats.org/drawingml/2006/main">
            <a:ext uri="{FF2B5EF4-FFF2-40B4-BE49-F238E27FC236}">
              <a16:creationId xmlns:a16="http://schemas.microsoft.com/office/drawing/2014/main" id="{080CEE42-0DC8-AA26-51C8-8B6D8E76FF26}"/>
            </a:ext>
          </a:extLst>
        </cdr:cNvPr>
        <cdr:cNvSpPr txBox="1"/>
      </cdr:nvSpPr>
      <cdr:spPr>
        <a:xfrm xmlns:a="http://schemas.openxmlformats.org/drawingml/2006/main">
          <a:off x="657365" y="2782060"/>
          <a:ext cx="2885440" cy="95410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dirty="0">
              <a:solidFill>
                <a:schemeClr val="bg1"/>
              </a:solidFill>
            </a:rPr>
            <a:t>&gt;85% fentanyl &amp; cocaine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0.4081</cdr:x>
      <cdr:y>0.82258</cdr:y>
    </cdr:from>
    <cdr:to>
      <cdr:x>0.98348</cdr:x>
      <cdr:y>0.97231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EF367AC-63FA-A269-FDD9-8E832B59BFB0}"/>
            </a:ext>
          </a:extLst>
        </cdr:cNvPr>
        <cdr:cNvSpPr txBox="1"/>
      </cdr:nvSpPr>
      <cdr:spPr>
        <a:xfrm xmlns:a="http://schemas.openxmlformats.org/drawingml/2006/main">
          <a:off x="4894742" y="4641824"/>
          <a:ext cx="6901020" cy="84495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3E17A-1CED-4F1D-B5A4-2904F5DF84A2}" type="datetimeFigureOut">
              <a:rPr lang="en-US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1B500-5B11-4FA6-9B4D-63A9C8B54AE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91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1B500-5B11-4FA6-9B4D-63A9C8B54A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59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792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139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128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0901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826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599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7159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61393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1B500-5B11-4FA6-9B4D-63A9C8B54A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66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1B500-5B11-4FA6-9B4D-63A9C8B54AE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07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3108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0.05–0.07% (50–70 mg/dL)Euphoria with loss of inhibition making a person more friendly and talkative. Some impairments of motor skills may take place in some individuals, and as a result, in some countries, e.g., Germany, the legal limit of driving is 0.05%.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Screened decedents for a wide variety of drugs and medications, conducted quantitation testing for present substances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1B500-5B11-4FA6-9B4D-63A9C8B54AE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4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1B500-5B11-4FA6-9B4D-63A9C8B54A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56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1B500-5B11-4FA6-9B4D-63A9C8B54A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07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5343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8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1B500-5B11-4FA6-9B4D-63A9C8B54A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86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1B500-5B11-4FA6-9B4D-63A9C8B54A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8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1B500-5B11-4FA6-9B4D-63A9C8B54A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5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1">
    <p:bg>
      <p:bgPr>
        <a:solidFill>
          <a:srgbClr val="154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"/>
          <p:cNvSpPr>
            <a:spLocks noGrp="1" noChangeArrowheads="1"/>
          </p:cNvSpPr>
          <p:nvPr>
            <p:ph type="ctrTitle" hasCustomPrompt="1"/>
            <p:custDataLst>
              <p:tags r:id="rId1"/>
            </p:custDataLst>
          </p:nvPr>
        </p:nvSpPr>
        <p:spPr bwMode="auto">
          <a:xfrm>
            <a:off x="361953" y="2610703"/>
            <a:ext cx="8398227" cy="14684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8" tIns="45710" rIns="91418" bIns="45710" anchor="b">
            <a:normAutofit/>
          </a:bodyPr>
          <a:lstStyle>
            <a:lvl1pPr>
              <a:defRPr sz="2800">
                <a:latin typeface="Calibri"/>
                <a:cs typeface="Calibri"/>
              </a:defRPr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6" name="Faculty Name"/>
          <p:cNvSpPr>
            <a:spLocks noGrp="1" noChangeArrowheads="1"/>
          </p:cNvSpPr>
          <p:nvPr>
            <p:ph type="subTitle" idx="1" hasCustomPrompt="1"/>
            <p:custDataLst>
              <p:tags r:id="rId2"/>
            </p:custDataLst>
          </p:nvPr>
        </p:nvSpPr>
        <p:spPr bwMode="auto">
          <a:xfrm>
            <a:off x="548641" y="4383617"/>
            <a:ext cx="9365827" cy="1427904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91429" tIns="45715" rIns="91429" bIns="45715"/>
          <a:lstStyle>
            <a:lvl1pPr marL="0" indent="0" algn="r">
              <a:spcBef>
                <a:spcPct val="0"/>
              </a:spcBef>
              <a:buFont typeface="Wingdings" pitchFamily="-84" charset="2"/>
              <a:buNone/>
              <a:defRPr sz="2000" baseline="0">
                <a:solidFill>
                  <a:srgbClr val="FFE0B3"/>
                </a:solidFill>
                <a:latin typeface="Calibri"/>
                <a:cs typeface="Calibri"/>
              </a:defRPr>
            </a:lvl1pPr>
          </a:lstStyle>
          <a:p>
            <a:r>
              <a:rPr lang="en-US" dirty="0"/>
              <a:t>Click to add faculty name</a:t>
            </a:r>
          </a:p>
        </p:txBody>
      </p:sp>
      <p:sp>
        <p:nvSpPr>
          <p:cNvPr id="7" name="Faculty Photo"/>
          <p:cNvSpPr>
            <a:spLocks noGrp="1"/>
          </p:cNvSpPr>
          <p:nvPr>
            <p:ph type="pic" sz="quarter" idx="11" hasCustomPrompt="1"/>
          </p:nvPr>
        </p:nvSpPr>
        <p:spPr>
          <a:xfrm>
            <a:off x="9991051" y="4383617"/>
            <a:ext cx="1828800" cy="1828800"/>
          </a:xfrm>
          <a:prstGeom prst="rect">
            <a:avLst/>
          </a:prstGeom>
          <a:ln w="12700" cap="flat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>
            <a:lvl1pPr>
              <a:buNone/>
              <a:defRPr sz="1400">
                <a:solidFill>
                  <a:srgbClr val="FFFFFF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Drag image to placeholder or click icon to add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sz="quarter" idx="12" hasCustomPrompt="1"/>
          </p:nvPr>
        </p:nvSpPr>
        <p:spPr>
          <a:xfrm>
            <a:off x="361952" y="6212417"/>
            <a:ext cx="8424333" cy="528320"/>
          </a:xfrm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1400" i="1" baseline="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credits for others who contributed to this presentation</a:t>
            </a:r>
          </a:p>
        </p:txBody>
      </p:sp>
      <p:cxnSp>
        <p:nvCxnSpPr>
          <p:cNvPr id="9" name="Straight Connector 1"/>
          <p:cNvCxnSpPr>
            <a:cxnSpLocks noChangeShapeType="1"/>
          </p:cNvCxnSpPr>
          <p:nvPr/>
        </p:nvCxnSpPr>
        <p:spPr bwMode="auto">
          <a:xfrm>
            <a:off x="336554" y="4220633"/>
            <a:ext cx="8753263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pic>
        <p:nvPicPr>
          <p:cNvPr id="11" name="Picture 10" descr="JHU logo with text: Johns Hopkins Universit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11"/>
            <a:ext cx="3569276" cy="2165856"/>
          </a:xfrm>
          <a:prstGeom prst="rect">
            <a:avLst/>
          </a:prstGeom>
        </p:spPr>
      </p:pic>
      <p:pic>
        <p:nvPicPr>
          <p:cNvPr id="12" name="Picture 11" descr="Watermark of Johns Hopkins University shield logo.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3449" y="195839"/>
            <a:ext cx="7192131" cy="776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97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2 captions 2 source box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3" hasCustomPrompt="1"/>
          </p:nvPr>
        </p:nvSpPr>
        <p:spPr>
          <a:xfrm>
            <a:off x="199085" y="1600206"/>
            <a:ext cx="5855352" cy="3809999"/>
          </a:xfrm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5" hasCustomPrompt="1"/>
          </p:nvPr>
        </p:nvSpPr>
        <p:spPr>
          <a:xfrm>
            <a:off x="188925" y="5536144"/>
            <a:ext cx="5865515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6153691" y="1601896"/>
            <a:ext cx="5856276" cy="380830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6" hasCustomPrompt="1"/>
          </p:nvPr>
        </p:nvSpPr>
        <p:spPr>
          <a:xfrm>
            <a:off x="6153689" y="5537688"/>
            <a:ext cx="5865515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7" y="6378790"/>
            <a:ext cx="5200231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  <p:sp>
        <p:nvSpPr>
          <p:cNvPr id="12" name="Source"/>
          <p:cNvSpPr>
            <a:spLocks noGrp="1"/>
          </p:cNvSpPr>
          <p:nvPr>
            <p:ph idx="17" hasCustomPrompt="1"/>
          </p:nvPr>
        </p:nvSpPr>
        <p:spPr>
          <a:xfrm>
            <a:off x="6153691" y="6378790"/>
            <a:ext cx="5200231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91996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with top caption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5" hasCustomPrompt="1"/>
          </p:nvPr>
        </p:nvSpPr>
        <p:spPr>
          <a:xfrm>
            <a:off x="188925" y="1637290"/>
            <a:ext cx="5865515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3" hasCustomPrompt="1"/>
          </p:nvPr>
        </p:nvSpPr>
        <p:spPr>
          <a:xfrm>
            <a:off x="199085" y="2325511"/>
            <a:ext cx="5855352" cy="3809999"/>
          </a:xfrm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6" hasCustomPrompt="1"/>
          </p:nvPr>
        </p:nvSpPr>
        <p:spPr>
          <a:xfrm>
            <a:off x="6153689" y="1638835"/>
            <a:ext cx="5865515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6153691" y="2327201"/>
            <a:ext cx="5856276" cy="380830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941676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quot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idx="1" hasCustomPrompt="1"/>
          </p:nvPr>
        </p:nvSpPr>
        <p:spPr>
          <a:xfrm>
            <a:off x="199088" y="1600205"/>
            <a:ext cx="5883369" cy="4525963"/>
          </a:xfr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anchor="ctr"/>
          <a:lstStyle>
            <a:lvl1pPr marL="0" indent="0">
              <a:buNone/>
              <a:defRPr baseline="0">
                <a:latin typeface="Times New Roman"/>
                <a:cs typeface="Times New Roman"/>
              </a:defRPr>
            </a:lvl1pPr>
            <a:lvl2pPr marL="568311" indent="-284156">
              <a:defRPr/>
            </a:lvl2pPr>
            <a:lvl3pPr marL="568311" indent="234944"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quote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6153691" y="1601898"/>
            <a:ext cx="5856276" cy="452596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26237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rmal with table 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4" hasCustomPrompt="1"/>
          </p:nvPr>
        </p:nvSpPr>
        <p:spPr>
          <a:xfrm>
            <a:off x="198967" y="1437645"/>
            <a:ext cx="11811000" cy="512233"/>
          </a:xfrm>
          <a:ln>
            <a:noFill/>
          </a:ln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/>
              <a:t>Click to add table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199088" y="2060028"/>
            <a:ext cx="11810881" cy="4066136"/>
          </a:xfrm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2002250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with table title lef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4" hasCustomPrompt="1"/>
          </p:nvPr>
        </p:nvSpPr>
        <p:spPr>
          <a:xfrm>
            <a:off x="199083" y="1601898"/>
            <a:ext cx="5856276" cy="512233"/>
          </a:xfrm>
          <a:ln>
            <a:noFill/>
          </a:ln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/>
              <a:t>Click to add table title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 hasCustomPrompt="1"/>
          </p:nvPr>
        </p:nvSpPr>
        <p:spPr>
          <a:xfrm>
            <a:off x="199083" y="2221659"/>
            <a:ext cx="5856276" cy="39045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6153691" y="1601898"/>
            <a:ext cx="5856276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2521767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with table titl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2" hasCustomPrompt="1"/>
          </p:nvPr>
        </p:nvSpPr>
        <p:spPr>
          <a:xfrm>
            <a:off x="199083" y="1601898"/>
            <a:ext cx="5856276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4" hasCustomPrompt="1"/>
          </p:nvPr>
        </p:nvSpPr>
        <p:spPr>
          <a:xfrm>
            <a:off x="6153691" y="1601898"/>
            <a:ext cx="5856276" cy="512233"/>
          </a:xfrm>
          <a:ln>
            <a:noFill/>
          </a:ln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/>
              <a:t>Click to add table title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 hasCustomPrompt="1"/>
          </p:nvPr>
        </p:nvSpPr>
        <p:spPr>
          <a:xfrm>
            <a:off x="6153691" y="2221659"/>
            <a:ext cx="5856276" cy="39045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806215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17" name="Text Placeholder 1"/>
          <p:cNvSpPr>
            <a:spLocks noGrp="1"/>
          </p:cNvSpPr>
          <p:nvPr>
            <p:ph idx="1" hasCustomPrompt="1"/>
          </p:nvPr>
        </p:nvSpPr>
        <p:spPr>
          <a:xfrm>
            <a:off x="199087" y="1600205"/>
            <a:ext cx="3797183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205935" y="1600205"/>
            <a:ext cx="3797183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idx="12" hasCustomPrompt="1"/>
          </p:nvPr>
        </p:nvSpPr>
        <p:spPr>
          <a:xfrm>
            <a:off x="8212785" y="1600205"/>
            <a:ext cx="3797183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4024376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 and 3 captions at bottom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17" name="Text Placeholder 1"/>
          <p:cNvSpPr>
            <a:spLocks noGrp="1"/>
          </p:cNvSpPr>
          <p:nvPr>
            <p:ph idx="1" hasCustomPrompt="1"/>
          </p:nvPr>
        </p:nvSpPr>
        <p:spPr>
          <a:xfrm>
            <a:off x="199087" y="1600205"/>
            <a:ext cx="3797183" cy="380912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5" hasCustomPrompt="1"/>
          </p:nvPr>
        </p:nvSpPr>
        <p:spPr>
          <a:xfrm>
            <a:off x="188923" y="5536144"/>
            <a:ext cx="3816096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205937" y="1600205"/>
            <a:ext cx="3797183" cy="380912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199470" y="5536144"/>
            <a:ext cx="3810729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idx="12" hasCustomPrompt="1"/>
          </p:nvPr>
        </p:nvSpPr>
        <p:spPr>
          <a:xfrm>
            <a:off x="8212785" y="1600205"/>
            <a:ext cx="3797183" cy="380912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8199237" y="5536144"/>
            <a:ext cx="3810728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38390576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 and 3 captions at top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5" hasCustomPrompt="1"/>
          </p:nvPr>
        </p:nvSpPr>
        <p:spPr>
          <a:xfrm>
            <a:off x="188923" y="1600205"/>
            <a:ext cx="3816096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7" name="Text Placeholder 1"/>
          <p:cNvSpPr>
            <a:spLocks noGrp="1"/>
          </p:cNvSpPr>
          <p:nvPr>
            <p:ph idx="1" hasCustomPrompt="1"/>
          </p:nvPr>
        </p:nvSpPr>
        <p:spPr>
          <a:xfrm>
            <a:off x="199087" y="2327444"/>
            <a:ext cx="3797183" cy="380912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199470" y="1600205"/>
            <a:ext cx="3810729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205937" y="2327444"/>
            <a:ext cx="3797183" cy="380912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8199237" y="1600205"/>
            <a:ext cx="3810728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idx="12" hasCustomPrompt="1"/>
          </p:nvPr>
        </p:nvSpPr>
        <p:spPr>
          <a:xfrm>
            <a:off x="8212785" y="2327444"/>
            <a:ext cx="3797183" cy="380912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88076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dde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1488948"/>
            <a:ext cx="11810881" cy="11430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Select “Title 1” in Selection Pane &amp; type to add hidden slide title.</a:t>
            </a:r>
          </a:p>
        </p:txBody>
      </p:sp>
      <p:sp>
        <p:nvSpPr>
          <p:cNvPr id="4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full-slide image</a:t>
            </a:r>
          </a:p>
        </p:txBody>
      </p:sp>
      <p:sp>
        <p:nvSpPr>
          <p:cNvPr id="7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28883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2">
    <p:bg>
      <p:bgPr>
        <a:solidFill>
          <a:srgbClr val="154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"/>
          <p:cNvSpPr>
            <a:spLocks noGrp="1" noChangeArrowheads="1"/>
          </p:cNvSpPr>
          <p:nvPr>
            <p:ph type="ctrTitle" hasCustomPrompt="1"/>
            <p:custDataLst>
              <p:tags r:id="rId1"/>
            </p:custDataLst>
          </p:nvPr>
        </p:nvSpPr>
        <p:spPr bwMode="auto">
          <a:xfrm>
            <a:off x="361953" y="2610703"/>
            <a:ext cx="8398227" cy="14684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8" tIns="45710" rIns="91418" bIns="45710" anchor="b">
            <a:normAutofit/>
          </a:bodyPr>
          <a:lstStyle>
            <a:lvl1pPr>
              <a:defRPr sz="2800">
                <a:latin typeface="Calibri"/>
                <a:cs typeface="Calibri"/>
              </a:defRPr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6" name="Faculty Name 1"/>
          <p:cNvSpPr>
            <a:spLocks noGrp="1" noChangeArrowheads="1"/>
          </p:cNvSpPr>
          <p:nvPr>
            <p:ph type="subTitle" idx="1" hasCustomPrompt="1"/>
            <p:custDataLst>
              <p:tags r:id="rId2"/>
            </p:custDataLst>
          </p:nvPr>
        </p:nvSpPr>
        <p:spPr bwMode="auto">
          <a:xfrm>
            <a:off x="361954" y="4377268"/>
            <a:ext cx="3864609" cy="1427904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91429" tIns="45715" rIns="91429" bIns="45715"/>
          <a:lstStyle>
            <a:lvl1pPr marL="0" indent="0" algn="r">
              <a:spcBef>
                <a:spcPct val="0"/>
              </a:spcBef>
              <a:buFont typeface="Wingdings" pitchFamily="-84" charset="2"/>
              <a:buNone/>
              <a:defRPr sz="1800">
                <a:solidFill>
                  <a:srgbClr val="FFE0B3"/>
                </a:solidFill>
                <a:latin typeface="+mj-lt"/>
                <a:cs typeface="Calibri"/>
              </a:defRPr>
            </a:lvl1pPr>
          </a:lstStyle>
          <a:p>
            <a:r>
              <a:rPr lang="en-US" dirty="0"/>
              <a:t>Click to add faculty 1 name</a:t>
            </a:r>
          </a:p>
        </p:txBody>
      </p:sp>
      <p:sp>
        <p:nvSpPr>
          <p:cNvPr id="12" name="Faculty Photo 1"/>
          <p:cNvSpPr>
            <a:spLocks noGrp="1"/>
          </p:cNvSpPr>
          <p:nvPr>
            <p:ph type="pic" sz="quarter" idx="13" hasCustomPrompt="1"/>
          </p:nvPr>
        </p:nvSpPr>
        <p:spPr>
          <a:xfrm>
            <a:off x="4342091" y="4383617"/>
            <a:ext cx="1828800" cy="1828800"/>
          </a:xfrm>
          <a:prstGeom prst="rect">
            <a:avLst/>
          </a:prstGeom>
          <a:ln w="12700" cap="flat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>
            <a:lvl1pPr>
              <a:buNone/>
              <a:defRPr sz="1400">
                <a:solidFill>
                  <a:srgbClr val="FFFFFF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Drag image to placeholder or click icon to add</a:t>
            </a:r>
          </a:p>
        </p:txBody>
      </p:sp>
      <p:sp>
        <p:nvSpPr>
          <p:cNvPr id="3" name="Faculty Name 2"/>
          <p:cNvSpPr>
            <a:spLocks noGrp="1"/>
          </p:cNvSpPr>
          <p:nvPr>
            <p:ph type="body" sz="quarter" idx="15" hasCustomPrompt="1"/>
          </p:nvPr>
        </p:nvSpPr>
        <p:spPr>
          <a:xfrm>
            <a:off x="6246011" y="4383621"/>
            <a:ext cx="3629508" cy="1421555"/>
          </a:xfrm>
          <a:ln>
            <a:noFill/>
          </a:ln>
        </p:spPr>
        <p:txBody>
          <a:bodyPr/>
          <a:lstStyle>
            <a:lvl1pPr marL="0" indent="0" algn="r">
              <a:spcBef>
                <a:spcPts val="0"/>
              </a:spcBef>
              <a:buNone/>
              <a:defRPr baseline="0">
                <a:solidFill>
                  <a:srgbClr val="FFE0B3"/>
                </a:solidFill>
              </a:defRPr>
            </a:lvl1pPr>
            <a:lvl2pPr marL="457189" indent="0">
              <a:buNone/>
              <a:defRPr/>
            </a:lvl2pPr>
            <a:lvl3pPr marL="798493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faculty 2 name</a:t>
            </a:r>
          </a:p>
        </p:txBody>
      </p:sp>
      <p:sp>
        <p:nvSpPr>
          <p:cNvPr id="7" name="Faculty Photo 2"/>
          <p:cNvSpPr>
            <a:spLocks noGrp="1"/>
          </p:cNvSpPr>
          <p:nvPr>
            <p:ph type="pic" sz="quarter" idx="11" hasCustomPrompt="1"/>
          </p:nvPr>
        </p:nvSpPr>
        <p:spPr>
          <a:xfrm>
            <a:off x="9991051" y="4383617"/>
            <a:ext cx="1828800" cy="1828800"/>
          </a:xfrm>
          <a:prstGeom prst="rect">
            <a:avLst/>
          </a:prstGeom>
          <a:ln w="12700" cap="flat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>
            <a:lvl1pPr>
              <a:buNone/>
              <a:defRPr sz="1400">
                <a:solidFill>
                  <a:srgbClr val="FFFFFF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Drag image to placeholder or click icon to add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body" sz="quarter" idx="12" hasCustomPrompt="1"/>
          </p:nvPr>
        </p:nvSpPr>
        <p:spPr>
          <a:xfrm>
            <a:off x="361952" y="6212417"/>
            <a:ext cx="8424333" cy="528320"/>
          </a:xfrm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credits for others who contributed to this presentation</a:t>
            </a:r>
          </a:p>
        </p:txBody>
      </p:sp>
      <p:cxnSp>
        <p:nvCxnSpPr>
          <p:cNvPr id="9" name="Straight Connector 1"/>
          <p:cNvCxnSpPr>
            <a:cxnSpLocks noChangeShapeType="1"/>
          </p:cNvCxnSpPr>
          <p:nvPr/>
        </p:nvCxnSpPr>
        <p:spPr bwMode="auto">
          <a:xfrm>
            <a:off x="336554" y="4220633"/>
            <a:ext cx="8753263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pic>
        <p:nvPicPr>
          <p:cNvPr id="15" name="Picture 14" descr="JHU logo with text: Johns Hopkins Universit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11"/>
            <a:ext cx="3569276" cy="2165856"/>
          </a:xfrm>
          <a:prstGeom prst="rect">
            <a:avLst/>
          </a:prstGeom>
        </p:spPr>
      </p:pic>
      <p:pic>
        <p:nvPicPr>
          <p:cNvPr id="16" name="Picture 15" descr="Watermark of Johns Hopkins University shield logo.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3449" y="195839"/>
            <a:ext cx="7192131" cy="776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160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4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86937"/>
            <a:ext cx="12192000" cy="557106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Click to add image or drag and drop image to placeholder</a:t>
            </a:r>
          </a:p>
        </p:txBody>
      </p:sp>
      <p:sp>
        <p:nvSpPr>
          <p:cNvPr id="9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866973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39C633-FC5E-4CC6-8212-0789376E6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E146-7E31-49DB-9213-8E266D773A0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A95FF-779F-49BB-B21D-964F19C0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3E984-F279-4D7D-9357-BE8ED292F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C236-3230-4B27-86B1-0965B4689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99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ndard">
  <p:cSld name="Standard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262626"/>
              </a:buClr>
              <a:buSzPts val="2800"/>
              <a:buChar char="•"/>
              <a:defRPr>
                <a:solidFill>
                  <a:srgbClr val="262626"/>
                </a:solidFill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3pPr>
            <a:lvl4pPr marL="1371600" lvl="3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4pPr>
            <a:lvl5pPr marL="1714500" lvl="4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770283" y="6152500"/>
            <a:ext cx="6656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2"/>
          </p:nvPr>
        </p:nvSpPr>
        <p:spPr>
          <a:xfrm>
            <a:off x="838200" y="365131"/>
            <a:ext cx="10515600" cy="447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1500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8" name="Google Shape;28;p7"/>
          <p:cNvCxnSpPr/>
          <p:nvPr/>
        </p:nvCxnSpPr>
        <p:spPr>
          <a:xfrm>
            <a:off x="985381" y="1394181"/>
            <a:ext cx="11206619" cy="0"/>
          </a:xfrm>
          <a:prstGeom prst="straightConnector1">
            <a:avLst/>
          </a:prstGeom>
          <a:noFill/>
          <a:ln w="28575" cap="flat" cmpd="sng">
            <a:solidFill>
              <a:srgbClr val="C40E3E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5757595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usua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16832" y="5361941"/>
            <a:ext cx="11771968" cy="612140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0" hasCustomPrompt="1"/>
          </p:nvPr>
        </p:nvSpPr>
        <p:spPr>
          <a:xfrm>
            <a:off x="204045" y="177801"/>
            <a:ext cx="11784755" cy="4955964"/>
          </a:xfrm>
          <a:prstGeom prst="rect">
            <a:avLst/>
          </a:prstGeom>
          <a:ln>
            <a:noFill/>
            <a:prstDash val="sysDash"/>
          </a:ln>
        </p:spPr>
        <p:txBody>
          <a:bodyPr vert="horz" anchor="ctr"/>
          <a:lstStyle>
            <a:lvl1pPr marL="0" indent="0">
              <a:buNone/>
              <a:defRPr sz="1800">
                <a:latin typeface="Times New Roman"/>
                <a:cs typeface="Times New Roman"/>
              </a:defRPr>
            </a:lvl1pPr>
            <a:lvl2pPr marL="457189" indent="0">
              <a:buNone/>
              <a:defRPr sz="1800"/>
            </a:lvl2pPr>
            <a:lvl3pPr marL="914378" indent="0">
              <a:buNone/>
              <a:defRPr sz="1800"/>
            </a:lvl3pPr>
            <a:lvl4pPr marL="1371566" indent="0">
              <a:buNone/>
              <a:defRPr sz="1800"/>
            </a:lvl4pPr>
            <a:lvl5pPr marL="1828754" indent="0">
              <a:buNone/>
              <a:defRPr sz="1800"/>
            </a:lvl5pPr>
          </a:lstStyle>
          <a:p>
            <a:pPr lvl="0"/>
            <a:r>
              <a:rPr lang="en-US" dirty="0"/>
              <a:t>Click to add quote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16834" y="6356355"/>
            <a:ext cx="11456657" cy="36618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641301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96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664" userDrawn="1">
          <p15:clr>
            <a:srgbClr val="FBAE40"/>
          </p15:clr>
        </p15:guide>
        <p15:guide id="5" orient="horz" pos="8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usual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6832" y="5361941"/>
            <a:ext cx="11771968" cy="612140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203200" y="127000"/>
            <a:ext cx="11785600" cy="5029200"/>
          </a:xfrm>
          <a:prstGeom prst="rect">
            <a:avLst/>
          </a:prstGeom>
          <a:ln w="9525" cmpd="sng">
            <a:noFill/>
          </a:ln>
        </p:spPr>
        <p:txBody>
          <a:bodyPr/>
          <a:lstStyle>
            <a:lvl1pPr marL="292601" indent="-292601">
              <a:spcBef>
                <a:spcPts val="2400"/>
              </a:spcBef>
              <a:buClr>
                <a:srgbClr val="154780"/>
              </a:buClr>
              <a:buSzPct val="80000"/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spcBef>
                <a:spcPts val="0"/>
              </a:spcBef>
              <a:buClr>
                <a:srgbClr val="154780"/>
              </a:buClr>
              <a:buSzPct val="80000"/>
              <a:buFont typeface="Arial" panose="020B0604020202020204" pitchFamily="34" charset="0"/>
              <a:buChar char="►"/>
              <a:defRPr sz="1800"/>
            </a:lvl2pPr>
            <a:lvl3pPr marL="865166" indent="-292093">
              <a:spcBef>
                <a:spcPts val="0"/>
              </a:spcBef>
              <a:buClr>
                <a:srgbClr val="154780"/>
              </a:buClr>
              <a:buFont typeface="Arial" panose="020B0604020202020204" pitchFamily="34" charset="0"/>
              <a:buChar char="●"/>
              <a:tabLst/>
              <a:defRPr sz="1800"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16834" y="6356355"/>
            <a:ext cx="11456657" cy="36618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26981824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4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60" userDrawn="1">
          <p15:clr>
            <a:srgbClr val="FBAE40"/>
          </p15:clr>
        </p15:guide>
        <p15:guide id="4" pos="96" userDrawn="1">
          <p15:clr>
            <a:srgbClr val="FBAE40"/>
          </p15:clr>
        </p15:guide>
        <p15:guide id="5" pos="5664" userDrawn="1">
          <p15:clr>
            <a:srgbClr val="FBAE40"/>
          </p15:clr>
        </p15:guide>
        <p15:guide id="6" orient="horz" pos="2436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r">
    <p:bg>
      <p:bgPr>
        <a:solidFill>
          <a:srgbClr val="154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05" y="3131397"/>
            <a:ext cx="11785600" cy="612140"/>
          </a:xfrm>
        </p:spPr>
        <p:txBody>
          <a:bodyPr>
            <a:normAutofit/>
          </a:bodyPr>
          <a:lstStyle>
            <a:lvl1pPr algn="ctr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16834" y="6356355"/>
            <a:ext cx="11456657" cy="36618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4283395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4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60" userDrawn="1">
          <p15:clr>
            <a:srgbClr val="FBAE40"/>
          </p15:clr>
        </p15:guide>
        <p15:guide id="4" pos="96" userDrawn="1">
          <p15:clr>
            <a:srgbClr val="FBAE40"/>
          </p15:clr>
        </p15:guide>
        <p15:guide id="5" pos="5664" userDrawn="1">
          <p15:clr>
            <a:srgbClr val="FBAE40"/>
          </p15:clr>
        </p15:guide>
        <p15:guide id="6" orient="horz" pos="2436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 a layout">
    <p:bg>
      <p:bgPr>
        <a:solidFill>
          <a:srgbClr val="154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8805" y="1393377"/>
            <a:ext cx="11785600" cy="4088187"/>
          </a:xfrm>
          <a:ln>
            <a:noFill/>
          </a:ln>
        </p:spPr>
        <p:txBody>
          <a:bodyPr>
            <a:noAutofit/>
          </a:bodyPr>
          <a:lstStyle>
            <a:lvl1pPr algn="ctr">
              <a:defRPr sz="1800" b="0" baseline="0"/>
            </a:lvl1pPr>
          </a:lstStyle>
          <a:p>
            <a:pPr algn="ctr"/>
            <a:r>
              <a:rPr lang="en-US" sz="3200" dirty="0">
                <a:solidFill>
                  <a:schemeClr val="bg1"/>
                </a:solidFill>
              </a:rPr>
              <a:t>THIS SLIDE IS FOR NOTICE ONLY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and is not intended to be used in a presentation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This</a:t>
            </a:r>
            <a:r>
              <a:rPr lang="en-US" baseline="0" dirty="0">
                <a:solidFill>
                  <a:schemeClr val="bg1"/>
                </a:solidFill>
              </a:rPr>
              <a:t> PowerPoint Template was developed by:</a:t>
            </a:r>
            <a:br>
              <a:rPr lang="en-US" baseline="0" dirty="0">
                <a:solidFill>
                  <a:schemeClr val="bg1"/>
                </a:solidFill>
              </a:rPr>
            </a:br>
            <a:r>
              <a:rPr lang="en-US" i="1" baseline="0" dirty="0">
                <a:solidFill>
                  <a:schemeClr val="bg1"/>
                </a:solidFill>
              </a:rPr>
              <a:t>The Center for Teaching and Learning (CTL)</a:t>
            </a:r>
            <a:br>
              <a:rPr lang="en-US" i="1" baseline="0" dirty="0">
                <a:solidFill>
                  <a:schemeClr val="bg1"/>
                </a:solidFill>
              </a:rPr>
            </a:br>
            <a:r>
              <a:rPr lang="en-US" i="1" baseline="0" dirty="0">
                <a:solidFill>
                  <a:schemeClr val="bg1"/>
                </a:solidFill>
              </a:rPr>
              <a:t>Johns Hopkins Bloomberg School of Public Health</a:t>
            </a:r>
            <a:br>
              <a:rPr lang="en-US" i="1" baseline="0" dirty="0">
                <a:solidFill>
                  <a:schemeClr val="bg1"/>
                </a:solidFill>
              </a:rPr>
            </a:br>
            <a:br>
              <a:rPr lang="en-US" i="1" baseline="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Last</a:t>
            </a:r>
            <a:r>
              <a:rPr lang="en-US" baseline="0" dirty="0">
                <a:solidFill>
                  <a:schemeClr val="bg1"/>
                </a:solidFill>
              </a:rPr>
              <a:t> modified: 21 September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16834" y="6356355"/>
            <a:ext cx="11456657" cy="36618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291082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4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60" userDrawn="1">
          <p15:clr>
            <a:srgbClr val="FBAE40"/>
          </p15:clr>
        </p15:guide>
        <p15:guide id="4" pos="96" userDrawn="1">
          <p15:clr>
            <a:srgbClr val="FBAE40"/>
          </p15:clr>
        </p15:guide>
        <p15:guide id="5" pos="5664" userDrawn="1">
          <p15:clr>
            <a:srgbClr val="FBAE40"/>
          </p15:clr>
        </p15:guide>
        <p15:guide id="6" orient="horz" pos="2436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orma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4754207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98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2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">
    <p:bg>
      <p:bgPr>
        <a:solidFill>
          <a:srgbClr val="154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243" y="4344670"/>
            <a:ext cx="6515100" cy="1724236"/>
          </a:xfrm>
        </p:spPr>
        <p:txBody>
          <a:bodyPr anchor="t">
            <a:normAutofit/>
          </a:bodyPr>
          <a:lstStyle>
            <a:lvl1pPr>
              <a:defRPr sz="2200">
                <a:solidFill>
                  <a:srgbClr val="FFE0B3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0955" y="6198527"/>
            <a:ext cx="119526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200" kern="1200" dirty="0">
                <a:solidFill>
                  <a:schemeClr val="bg1"/>
                </a:solidFill>
                <a:latin typeface="Calibri" charset="0"/>
                <a:ea typeface="ＭＳ Ｐゴシック" pitchFamily="-1" charset="-128"/>
                <a:cs typeface="Calibri Light"/>
              </a:rPr>
              <a:t>The material in this video is subject to the copyright of the owners of the material and is being provided for educational purposes</a:t>
            </a:r>
            <a:r>
              <a:rPr lang="en-US" sz="1200" kern="1200" baseline="0" dirty="0">
                <a:solidFill>
                  <a:schemeClr val="bg1"/>
                </a:solidFill>
                <a:latin typeface="Calibri" charset="0"/>
                <a:ea typeface="ＭＳ Ｐゴシック" pitchFamily="-1" charset="-128"/>
                <a:cs typeface="Calibri Light"/>
              </a:rPr>
              <a:t> </a:t>
            </a:r>
            <a:r>
              <a:rPr lang="en-US" sz="1200" kern="1200" dirty="0">
                <a:solidFill>
                  <a:schemeClr val="bg1"/>
                </a:solidFill>
                <a:latin typeface="Calibri" charset="0"/>
                <a:ea typeface="ＭＳ Ｐゴシック" pitchFamily="-1" charset="-128"/>
                <a:cs typeface="Calibri Light"/>
              </a:rPr>
              <a:t>under</a:t>
            </a:r>
            <a:br>
              <a:rPr lang="en-US" sz="1200" kern="1200" dirty="0">
                <a:solidFill>
                  <a:schemeClr val="bg1"/>
                </a:solidFill>
                <a:latin typeface="Calibri" charset="0"/>
                <a:ea typeface="ＭＳ Ｐゴシック" pitchFamily="-1" charset="-128"/>
                <a:cs typeface="Calibri Light"/>
              </a:rPr>
            </a:br>
            <a:r>
              <a:rPr lang="en-US" sz="1200" kern="1200" dirty="0">
                <a:solidFill>
                  <a:schemeClr val="bg1"/>
                </a:solidFill>
                <a:latin typeface="Calibri" charset="0"/>
                <a:ea typeface="ＭＳ Ｐゴシック" pitchFamily="-1" charset="-128"/>
                <a:cs typeface="Calibri Light"/>
              </a:rPr>
              <a:t>rules of fair use for registered students in this course only. No additional copies of the copyrighted work may be made or distributed.</a:t>
            </a:r>
            <a:endParaRPr lang="en-US" sz="1200" dirty="0">
              <a:solidFill>
                <a:schemeClr val="bg1"/>
              </a:solidFill>
              <a:latin typeface="Calibri" charset="0"/>
              <a:cs typeface="Calibri Light"/>
            </a:endParaRPr>
          </a:p>
        </p:txBody>
      </p:sp>
      <p:cxnSp>
        <p:nvCxnSpPr>
          <p:cNvPr id="10" name="Straight Connector 1"/>
          <p:cNvCxnSpPr>
            <a:cxnSpLocks noChangeShapeType="1"/>
          </p:cNvCxnSpPr>
          <p:nvPr/>
        </p:nvCxnSpPr>
        <p:spPr bwMode="auto">
          <a:xfrm>
            <a:off x="342245" y="4220638"/>
            <a:ext cx="6546851" cy="211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 type="none" w="sm" len="sm"/>
            <a:tailEnd type="none" w="sm" len="sm"/>
          </a:ln>
        </p:spPr>
      </p:cxnSp>
      <p:pic>
        <p:nvPicPr>
          <p:cNvPr id="7" name="Picture 6" descr="JHU logo with text: Johns Hopkins Universit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11"/>
            <a:ext cx="3569276" cy="2165856"/>
          </a:xfrm>
          <a:prstGeom prst="rect">
            <a:avLst/>
          </a:prstGeom>
        </p:spPr>
      </p:pic>
      <p:pic>
        <p:nvPicPr>
          <p:cNvPr id="8" name="Picture 7" descr="Watermark of Johns Hopkins University shield logo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3449" y="195839"/>
            <a:ext cx="7192131" cy="776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3184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0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036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533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897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E146-7E31-49DB-9213-8E266D773A0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C236-3230-4B27-86B1-0965B4689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21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360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00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46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23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31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rma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33601426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089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81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356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2251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566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E146-7E31-49DB-9213-8E266D773A0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C236-3230-4B27-86B1-0965B4689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559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06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67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440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3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rmal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199088" y="1600206"/>
            <a:ext cx="11810881" cy="2219959"/>
          </a:xfrm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199086" y="3901446"/>
            <a:ext cx="11810881" cy="2219959"/>
          </a:xfrm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25972382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orma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9738649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lum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3" hasCustomPrompt="1"/>
          </p:nvPr>
        </p:nvSpPr>
        <p:spPr>
          <a:xfrm>
            <a:off x="199085" y="1600205"/>
            <a:ext cx="5855352" cy="4525963"/>
          </a:xfrm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6153691" y="1601898"/>
            <a:ext cx="5856276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1649567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invGray">
          <a:xfrm>
            <a:off x="1141711" y="1600200"/>
            <a:ext cx="11050291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1" dirty="0"/>
          </a:p>
        </p:txBody>
      </p:sp>
      <p:grpSp>
        <p:nvGrpSpPr>
          <p:cNvPr id="7" name="top graphic"/>
          <p:cNvGrpSpPr/>
          <p:nvPr/>
        </p:nvGrpSpPr>
        <p:grpSpPr>
          <a:xfrm>
            <a:off x="1282" y="0"/>
            <a:ext cx="12192127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invGray">
          <a:xfrm>
            <a:off x="1522813" y="1905000"/>
            <a:ext cx="9146380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4951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810" y="5029201"/>
            <a:ext cx="9146383" cy="1386249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343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6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2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5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1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4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216959-C947-40B4-A336-6B4D699677FB}"/>
              </a:ext>
            </a:extLst>
          </p:cNvPr>
          <p:cNvSpPr txBox="1"/>
          <p:nvPr/>
        </p:nvSpPr>
        <p:spPr>
          <a:xfrm>
            <a:off x="0" y="6366823"/>
            <a:ext cx="12192000" cy="30008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endParaRPr lang="en-US" sz="135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E183602-3604-49F4-B413-A5A7B33235B3}"/>
              </a:ext>
            </a:extLst>
          </p:cNvPr>
          <p:cNvGrpSpPr/>
          <p:nvPr/>
        </p:nvGrpSpPr>
        <p:grpSpPr>
          <a:xfrm>
            <a:off x="94525" y="6324938"/>
            <a:ext cx="1203103" cy="484069"/>
            <a:chOff x="94523" y="6324936"/>
            <a:chExt cx="1203103" cy="48406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8103FF9-0EAF-4933-9F0C-37D2E81A819E}"/>
                </a:ext>
              </a:extLst>
            </p:cNvPr>
            <p:cNvGrpSpPr/>
            <p:nvPr/>
          </p:nvGrpSpPr>
          <p:grpSpPr>
            <a:xfrm>
              <a:off x="94523" y="6324936"/>
              <a:ext cx="591277" cy="484069"/>
              <a:chOff x="1523273" y="5624123"/>
              <a:chExt cx="800827" cy="572702"/>
            </a:xfrm>
          </p:grpSpPr>
          <p:sp>
            <p:nvSpPr>
              <p:cNvPr id="24" name="Arrow: Left 23">
                <a:extLst>
                  <a:ext uri="{FF2B5EF4-FFF2-40B4-BE49-F238E27FC236}">
                    <a16:creationId xmlns:a16="http://schemas.microsoft.com/office/drawing/2014/main" id="{97D00FF8-B51E-4FB5-9940-CC4A5613AB93}"/>
                  </a:ext>
                </a:extLst>
              </p:cNvPr>
              <p:cNvSpPr/>
              <p:nvPr/>
            </p:nvSpPr>
            <p:spPr>
              <a:xfrm>
                <a:off x="1523274" y="5624123"/>
                <a:ext cx="696052" cy="572702"/>
              </a:xfrm>
              <a:prstGeom prst="left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 err="1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D46862D-6B65-464C-9A9B-85282EA06B6C}"/>
                  </a:ext>
                </a:extLst>
              </p:cNvPr>
              <p:cNvSpPr txBox="1"/>
              <p:nvPr/>
            </p:nvSpPr>
            <p:spPr>
              <a:xfrm>
                <a:off x="1523273" y="5758788"/>
                <a:ext cx="800827" cy="259443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sz="825" u="none" dirty="0">
                    <a:solidFill>
                      <a:srgbClr val="FFFF00"/>
                    </a:solidFill>
                    <a:hlinkClick r:id="rId2" action="ppaction://hlinksldjump"/>
                  </a:rPr>
                  <a:t>Back</a:t>
                </a:r>
                <a:endParaRPr lang="en-US" sz="825" u="none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Slide Number Placeholder 6">
              <a:extLst>
                <a:ext uri="{FF2B5EF4-FFF2-40B4-BE49-F238E27FC236}">
                  <a16:creationId xmlns:a16="http://schemas.microsoft.com/office/drawing/2014/main" id="{913AEB39-9F8C-4F8C-B60F-F76620775C19}"/>
                </a:ext>
              </a:extLst>
            </p:cNvPr>
            <p:cNvSpPr txBox="1">
              <a:spLocks/>
            </p:cNvSpPr>
            <p:nvPr/>
          </p:nvSpPr>
          <p:spPr>
            <a:xfrm>
              <a:off x="783708" y="6397979"/>
              <a:ext cx="513918" cy="3043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effectLst>
              <a:softEdge rad="12700"/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DF28FB93-0A08-4E7D-8E63-9EFA29F1E093}" type="slidenum">
                <a:rPr lang="en-US" sz="1050" smtClean="0"/>
                <a:pPr algn="ctr"/>
                <a:t>‹#›</a:t>
              </a:fld>
              <a:endParaRPr 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389823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402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2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1905000"/>
            <a:ext cx="9146381" cy="2667000"/>
          </a:xfrm>
        </p:spPr>
        <p:txBody>
          <a:bodyPr anchor="b">
            <a:normAutofit/>
          </a:bodyPr>
          <a:lstStyle>
            <a:lvl1pPr algn="l">
              <a:defRPr sz="4052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0" y="4876800"/>
            <a:ext cx="8231743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343008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60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902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20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504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805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106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406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8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811" y="1904999"/>
            <a:ext cx="4436720" cy="408892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1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2473" y="1904999"/>
            <a:ext cx="4436720" cy="408892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1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3709" y="6445735"/>
            <a:ext cx="401243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1270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1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1" y="1828805"/>
            <a:ext cx="4420751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1" b="1"/>
            </a:lvl1pPr>
            <a:lvl2pPr marL="343008" indent="0">
              <a:buNone/>
              <a:defRPr sz="1501" b="1"/>
            </a:lvl2pPr>
            <a:lvl3pPr marL="686017" indent="0">
              <a:buNone/>
              <a:defRPr sz="1351" b="1"/>
            </a:lvl3pPr>
            <a:lvl4pPr marL="1029025" indent="0">
              <a:buNone/>
              <a:defRPr sz="1200" b="1"/>
            </a:lvl4pPr>
            <a:lvl5pPr marL="1372035" indent="0">
              <a:buNone/>
              <a:defRPr sz="1200" b="1"/>
            </a:lvl5pPr>
            <a:lvl6pPr marL="1715043" indent="0">
              <a:buNone/>
              <a:defRPr sz="1200" b="1"/>
            </a:lvl6pPr>
            <a:lvl7pPr marL="2058052" indent="0">
              <a:buNone/>
              <a:defRPr sz="1200" b="1"/>
            </a:lvl7pPr>
            <a:lvl8pPr marL="2401060" indent="0">
              <a:buNone/>
              <a:defRPr sz="1200" b="1"/>
            </a:lvl8pPr>
            <a:lvl9pPr marL="2744069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811" y="2590801"/>
            <a:ext cx="4420751" cy="3429000"/>
          </a:xfrm>
        </p:spPr>
        <p:txBody>
          <a:bodyPr>
            <a:normAutofit/>
          </a:bodyPr>
          <a:lstStyle>
            <a:lvl1pPr>
              <a:defRPr sz="1501"/>
            </a:lvl1pPr>
            <a:lvl2pPr>
              <a:defRPr sz="1351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8443" y="1828805"/>
            <a:ext cx="4420751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1" b="1"/>
            </a:lvl1pPr>
            <a:lvl2pPr marL="343008" indent="0">
              <a:buNone/>
              <a:defRPr sz="1501" b="1"/>
            </a:lvl2pPr>
            <a:lvl3pPr marL="686017" indent="0">
              <a:buNone/>
              <a:defRPr sz="1351" b="1"/>
            </a:lvl3pPr>
            <a:lvl4pPr marL="1029025" indent="0">
              <a:buNone/>
              <a:defRPr sz="1200" b="1"/>
            </a:lvl4pPr>
            <a:lvl5pPr marL="1372035" indent="0">
              <a:buNone/>
              <a:defRPr sz="1200" b="1"/>
            </a:lvl5pPr>
            <a:lvl6pPr marL="1715043" indent="0">
              <a:buNone/>
              <a:defRPr sz="1200" b="1"/>
            </a:lvl6pPr>
            <a:lvl7pPr marL="2058052" indent="0">
              <a:buNone/>
              <a:defRPr sz="1200" b="1"/>
            </a:lvl7pPr>
            <a:lvl8pPr marL="2401060" indent="0">
              <a:buNone/>
              <a:defRPr sz="1200" b="1"/>
            </a:lvl8pPr>
            <a:lvl9pPr marL="2744069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8443" y="2590801"/>
            <a:ext cx="4420751" cy="3429000"/>
          </a:xfrm>
        </p:spPr>
        <p:txBody>
          <a:bodyPr>
            <a:normAutofit/>
          </a:bodyPr>
          <a:lstStyle>
            <a:lvl1pPr>
              <a:defRPr sz="1501"/>
            </a:lvl1pPr>
            <a:lvl2pPr>
              <a:defRPr sz="1351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11/10/2022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9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1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927" y="1019175"/>
            <a:ext cx="6128076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5279" y="1371600"/>
            <a:ext cx="3125015" cy="2057400"/>
          </a:xfrm>
        </p:spPr>
        <p:txBody>
          <a:bodyPr anchor="b">
            <a:normAutofit/>
          </a:bodyPr>
          <a:lstStyle>
            <a:lvl1pPr algn="l">
              <a:defRPr sz="2402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2320" y="1293495"/>
            <a:ext cx="5579293" cy="4023360"/>
          </a:xfrm>
        </p:spPr>
        <p:txBody>
          <a:bodyPr>
            <a:normAutofit/>
          </a:bodyPr>
          <a:lstStyle>
            <a:lvl1pPr>
              <a:defRPr sz="1501"/>
            </a:lvl1pPr>
            <a:lvl2pPr>
              <a:defRPr sz="1351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5279" y="3536834"/>
            <a:ext cx="3125015" cy="1797169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200"/>
            </a:lvl1pPr>
            <a:lvl2pPr marL="343008" indent="0">
              <a:buNone/>
              <a:defRPr sz="900"/>
            </a:lvl2pPr>
            <a:lvl3pPr marL="686017" indent="0">
              <a:buNone/>
              <a:defRPr sz="750"/>
            </a:lvl3pPr>
            <a:lvl4pPr marL="1029025" indent="0">
              <a:buNone/>
              <a:defRPr sz="675"/>
            </a:lvl4pPr>
            <a:lvl5pPr marL="1372035" indent="0">
              <a:buNone/>
              <a:defRPr sz="675"/>
            </a:lvl5pPr>
            <a:lvl6pPr marL="1715043" indent="0">
              <a:buNone/>
              <a:defRPr sz="675"/>
            </a:lvl6pPr>
            <a:lvl7pPr marL="2058052" indent="0">
              <a:buNone/>
              <a:defRPr sz="675"/>
            </a:lvl7pPr>
            <a:lvl8pPr marL="2401060" indent="0">
              <a:buNone/>
              <a:defRPr sz="675"/>
            </a:lvl8pPr>
            <a:lvl9pPr marL="2744069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6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927" y="1019175"/>
            <a:ext cx="6128076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5279" y="1371600"/>
            <a:ext cx="3125015" cy="2057400"/>
          </a:xfrm>
        </p:spPr>
        <p:txBody>
          <a:bodyPr anchor="b">
            <a:normAutofit/>
          </a:bodyPr>
          <a:lstStyle>
            <a:lvl1pPr algn="l">
              <a:defRPr sz="2402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857" y="1202055"/>
            <a:ext cx="57622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1800"/>
            </a:lvl1pPr>
            <a:lvl2pPr marL="343008" indent="0">
              <a:buNone/>
              <a:defRPr sz="2102"/>
            </a:lvl2pPr>
            <a:lvl3pPr marL="686017" indent="0">
              <a:buNone/>
              <a:defRPr sz="1800"/>
            </a:lvl3pPr>
            <a:lvl4pPr marL="1029025" indent="0">
              <a:buNone/>
              <a:defRPr sz="1501"/>
            </a:lvl4pPr>
            <a:lvl5pPr marL="1372035" indent="0">
              <a:buNone/>
              <a:defRPr sz="1501"/>
            </a:lvl5pPr>
            <a:lvl6pPr marL="1715043" indent="0">
              <a:buNone/>
              <a:defRPr sz="1501"/>
            </a:lvl6pPr>
            <a:lvl7pPr marL="2058052" indent="0">
              <a:buNone/>
              <a:defRPr sz="1501"/>
            </a:lvl7pPr>
            <a:lvl8pPr marL="2401060" indent="0">
              <a:buNone/>
              <a:defRPr sz="1501"/>
            </a:lvl8pPr>
            <a:lvl9pPr marL="2744069" indent="0">
              <a:buNone/>
              <a:defRPr sz="1501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5279" y="3536834"/>
            <a:ext cx="3125015" cy="179717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200"/>
            </a:lvl1pPr>
            <a:lvl2pPr marL="343008" indent="0">
              <a:buNone/>
              <a:defRPr sz="900"/>
            </a:lvl2pPr>
            <a:lvl3pPr marL="686017" indent="0">
              <a:buNone/>
              <a:defRPr sz="750"/>
            </a:lvl3pPr>
            <a:lvl4pPr marL="1029025" indent="0">
              <a:buNone/>
              <a:defRPr sz="675"/>
            </a:lvl4pPr>
            <a:lvl5pPr marL="1372035" indent="0">
              <a:buNone/>
              <a:defRPr sz="675"/>
            </a:lvl5pPr>
            <a:lvl6pPr marL="1715043" indent="0">
              <a:buNone/>
              <a:defRPr sz="675"/>
            </a:lvl6pPr>
            <a:lvl7pPr marL="2058052" indent="0">
              <a:buNone/>
              <a:defRPr sz="675"/>
            </a:lvl7pPr>
            <a:lvl8pPr marL="2401060" indent="0">
              <a:buNone/>
              <a:defRPr sz="675"/>
            </a:lvl8pPr>
            <a:lvl9pPr marL="2744069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6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ck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199088" y="1600206"/>
            <a:ext cx="5863049" cy="2219959"/>
          </a:xfrm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idx="13" hasCustomPrompt="1"/>
          </p:nvPr>
        </p:nvSpPr>
        <p:spPr>
          <a:xfrm>
            <a:off x="6146918" y="1600206"/>
            <a:ext cx="5863049" cy="2219959"/>
          </a:xfrm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199086" y="3901446"/>
            <a:ext cx="11810881" cy="2219959"/>
          </a:xfrm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34042268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402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11/10/2022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9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/>
        </p:nvGrpSpPr>
        <p:grpSpPr>
          <a:xfrm>
            <a:off x="2" y="6309360"/>
            <a:ext cx="12193407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5846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520" y="373275"/>
            <a:ext cx="10972800" cy="1143000"/>
          </a:xfrm>
          <a:prstGeom prst="rect">
            <a:avLst/>
          </a:prstGeom>
        </p:spPr>
        <p:txBody>
          <a:bodyPr vert="horz"/>
          <a:lstStyle>
            <a:lvl1pPr algn="l">
              <a:defRPr b="1">
                <a:solidFill>
                  <a:srgbClr val="14487F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Presentation Outline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5391" y="1226130"/>
            <a:ext cx="10371277" cy="4096328"/>
          </a:xfrm>
          <a:prstGeom prst="rect">
            <a:avLst/>
          </a:prstGeom>
        </p:spPr>
        <p:txBody>
          <a:bodyPr vert="horz"/>
          <a:lstStyle>
            <a:lvl1pPr marL="0" marR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marL="0" marR="0" lvl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marL="0" marR="0" lvl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marL="0" marR="0" lvl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marL="0" marR="0" lvl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91224"/>
            <a:ext cx="12192000" cy="142999"/>
          </a:xfrm>
          <a:prstGeom prst="rect">
            <a:avLst/>
          </a:prstGeom>
          <a:noFill/>
          <a:ln>
            <a:noFill/>
          </a:ln>
        </p:spPr>
        <p:txBody>
          <a:bodyPr wrap="square" lIns="61542" tIns="30771" rIns="61542" bIns="30771" rtlCol="0">
            <a:spAutoFit/>
          </a:bodyPr>
          <a:lstStyle/>
          <a:p>
            <a:pPr algn="ctr" rtl="0"/>
            <a:r>
              <a:rPr lang="en-US" sz="788" b="0" i="0" u="none" strike="noStrike" kern="1200" baseline="30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© 2014, Johns Hopkins University. All rights reserved.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6433849"/>
            <a:ext cx="12192000" cy="432292"/>
            <a:chOff x="0" y="6433849"/>
            <a:chExt cx="9144000" cy="432292"/>
          </a:xfrm>
        </p:grpSpPr>
        <p:pic>
          <p:nvPicPr>
            <p:cNvPr id="3" name="Picture 2" descr="Bloomberg footer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33849"/>
              <a:ext cx="9144000" cy="43229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2467925" y="6567886"/>
              <a:ext cx="4233145" cy="1731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25" dirty="0">
                  <a:solidFill>
                    <a:schemeClr val="bg1"/>
                  </a:solidFill>
                  <a:latin typeface="Arial"/>
                  <a:cs typeface="Arial"/>
                </a:rPr>
                <a:t>©2018, Johns Hopkins University. All rights</a:t>
              </a:r>
              <a:r>
                <a:rPr lang="en-US" sz="525" baseline="0" dirty="0">
                  <a:solidFill>
                    <a:schemeClr val="bg1"/>
                  </a:solidFill>
                  <a:latin typeface="Arial"/>
                  <a:cs typeface="Arial"/>
                </a:rPr>
                <a:t> reserved.</a:t>
              </a:r>
              <a:endParaRPr lang="en-US" sz="525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851907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5995" y="5490985"/>
            <a:ext cx="10875357" cy="579147"/>
          </a:xfrm>
          <a:prstGeom prst="rect">
            <a:avLst/>
          </a:prstGeom>
          <a:noFill/>
        </p:spPr>
        <p:txBody>
          <a:bodyPr wrap="square" lIns="61542" tIns="30771" rIns="61542" bIns="30771" rtlCol="0">
            <a:spAutoFit/>
          </a:bodyPr>
          <a:lstStyle/>
          <a:p>
            <a:r>
              <a:rPr lang="en-US" sz="3225" dirty="0">
                <a:solidFill>
                  <a:schemeClr val="bg1"/>
                </a:solidFill>
                <a:latin typeface="Times New Roman"/>
                <a:cs typeface="Times New Roman"/>
              </a:rPr>
              <a:t>Header/Full Bleed Image</a:t>
            </a:r>
            <a:endParaRPr lang="en-US" sz="217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6495" y="4653356"/>
            <a:ext cx="2774628" cy="512266"/>
          </a:xfrm>
          <a:prstGeom prst="rect">
            <a:avLst/>
          </a:prstGeom>
        </p:spPr>
        <p:txBody>
          <a:bodyPr wrap="square" lIns="61542" tIns="30771" rIns="61542" bIns="30771">
            <a:spAutoFit/>
          </a:bodyPr>
          <a:lstStyle/>
          <a:p>
            <a:r>
              <a:rPr lang="en-US" sz="975" b="1" dirty="0">
                <a:solidFill>
                  <a:srgbClr val="FFFFFF"/>
                </a:solidFill>
                <a:latin typeface="Arial"/>
                <a:cs typeface="Arial"/>
              </a:rPr>
              <a:t>Name/Subject Subhead </a:t>
            </a:r>
            <a:br>
              <a:rPr lang="en-US" sz="975" b="1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975" dirty="0">
                <a:solidFill>
                  <a:srgbClr val="FFFFFF"/>
                </a:solidFill>
                <a:latin typeface="Arial"/>
                <a:cs typeface="Arial"/>
              </a:rPr>
              <a:t>Title/caption</a:t>
            </a:r>
            <a:br>
              <a:rPr lang="en-US" sz="975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975" dirty="0">
                <a:solidFill>
                  <a:srgbClr val="FFFFFF"/>
                </a:solidFill>
                <a:latin typeface="Arial"/>
                <a:cs typeface="Arial"/>
              </a:rPr>
              <a:t>Title/caption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" y="-1"/>
            <a:ext cx="12189884" cy="6858001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45414" y="6570004"/>
            <a:ext cx="5644193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" dirty="0">
                <a:solidFill>
                  <a:schemeClr val="bg1"/>
                </a:solidFill>
                <a:latin typeface="Arial"/>
                <a:cs typeface="Arial"/>
              </a:rPr>
              <a:t>©2015, Johns Hopkins University. All rights</a:t>
            </a:r>
            <a:r>
              <a:rPr lang="en-US" sz="525" baseline="0" dirty="0">
                <a:solidFill>
                  <a:schemeClr val="bg1"/>
                </a:solidFill>
                <a:latin typeface="Arial"/>
                <a:cs typeface="Arial"/>
              </a:rPr>
              <a:t> reserved.</a:t>
            </a:r>
            <a:endParaRPr lang="en-US" sz="52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45414" y="6561863"/>
            <a:ext cx="5644193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" dirty="0">
                <a:solidFill>
                  <a:schemeClr val="bg1"/>
                </a:solidFill>
                <a:latin typeface="Arial"/>
                <a:cs typeface="Arial"/>
              </a:rPr>
              <a:t>©2015, Johns Hopkins University. All rights</a:t>
            </a:r>
            <a:r>
              <a:rPr lang="en-US" sz="525" baseline="0" dirty="0">
                <a:solidFill>
                  <a:schemeClr val="bg1"/>
                </a:solidFill>
                <a:latin typeface="Arial"/>
                <a:cs typeface="Arial"/>
              </a:rPr>
              <a:t> reserved.</a:t>
            </a:r>
            <a:endParaRPr lang="en-US" sz="52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6433849"/>
            <a:ext cx="12192000" cy="432292"/>
            <a:chOff x="0" y="6433849"/>
            <a:chExt cx="9144000" cy="432292"/>
          </a:xfrm>
        </p:grpSpPr>
        <p:pic>
          <p:nvPicPr>
            <p:cNvPr id="13" name="Picture 12" descr="Bloomberg footer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33849"/>
              <a:ext cx="9144000" cy="432292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2467925" y="6567886"/>
              <a:ext cx="4233145" cy="1731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25" dirty="0">
                  <a:solidFill>
                    <a:schemeClr val="bg1"/>
                  </a:solidFill>
                  <a:latin typeface="Arial"/>
                  <a:cs typeface="Arial"/>
                </a:rPr>
                <a:t>©2018, Johns Hopkins University. All rights</a:t>
              </a:r>
              <a:r>
                <a:rPr lang="en-US" sz="525" baseline="0" dirty="0">
                  <a:solidFill>
                    <a:schemeClr val="bg1"/>
                  </a:solidFill>
                  <a:latin typeface="Arial"/>
                  <a:cs typeface="Arial"/>
                </a:rPr>
                <a:t> reserved.</a:t>
              </a:r>
              <a:endParaRPr lang="en-US" sz="525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01241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40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67951" y="6516865"/>
            <a:ext cx="401243" cy="185430"/>
          </a:xfrm>
          <a:prstGeom prst="rect">
            <a:avLst/>
          </a:prstGeo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7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887044"/>
            <a:ext cx="12192000" cy="142999"/>
          </a:xfrm>
          <a:prstGeom prst="rect">
            <a:avLst/>
          </a:prstGeom>
          <a:noFill/>
          <a:ln>
            <a:noFill/>
          </a:ln>
        </p:spPr>
        <p:txBody>
          <a:bodyPr wrap="square" lIns="61542" tIns="30771" rIns="61542" bIns="30771" rtlCol="0">
            <a:spAutoFit/>
          </a:bodyPr>
          <a:lstStyle/>
          <a:p>
            <a:pPr algn="ctr" rtl="0"/>
            <a:r>
              <a:rPr lang="en-US" sz="788" b="0" i="0" u="none" strike="noStrike" kern="1200" baseline="30000" dirty="0">
                <a:solidFill>
                  <a:schemeClr val="bg1"/>
                </a:solidFill>
                <a:latin typeface="Arial"/>
                <a:ea typeface="+mn-ea"/>
                <a:cs typeface="Arial"/>
              </a:rPr>
              <a:t>© 2014, Johns Hopkins University. All rights reserved</a:t>
            </a:r>
            <a:r>
              <a:rPr lang="en-US" sz="788" b="0" i="0" u="none" strike="noStrike" kern="1200" baseline="30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9520" y="373275"/>
            <a:ext cx="10972800" cy="1143000"/>
          </a:xfrm>
          <a:prstGeom prst="rect">
            <a:avLst/>
          </a:prstGeom>
        </p:spPr>
        <p:txBody>
          <a:bodyPr vert="horz"/>
          <a:lstStyle>
            <a:lvl1pPr algn="l">
              <a:defRPr b="1">
                <a:solidFill>
                  <a:srgbClr val="14487F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Slide Header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5391" y="1226130"/>
            <a:ext cx="10371277" cy="4096328"/>
          </a:xfrm>
          <a:prstGeom prst="rect">
            <a:avLst/>
          </a:prstGeom>
        </p:spPr>
        <p:txBody>
          <a:bodyPr vert="horz"/>
          <a:lstStyle>
            <a:lvl1pPr marL="0" marR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Subhead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Subhead</a:t>
            </a:r>
            <a:br>
              <a:rPr lang="en-US" dirty="0"/>
            </a:b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marL="0" marR="0" lvl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marL="0" marR="0" lvl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marL="0" marR="0" lvl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marL="0" marR="0" lvl="0" indent="0" algn="l" defTabSz="3429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•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volupat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ad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6591224"/>
            <a:ext cx="12192000" cy="142999"/>
          </a:xfrm>
          <a:prstGeom prst="rect">
            <a:avLst/>
          </a:prstGeom>
          <a:noFill/>
          <a:ln>
            <a:noFill/>
          </a:ln>
        </p:spPr>
        <p:txBody>
          <a:bodyPr wrap="square" lIns="61542" tIns="30771" rIns="61542" bIns="30771" rtlCol="0">
            <a:spAutoFit/>
          </a:bodyPr>
          <a:lstStyle/>
          <a:p>
            <a:pPr algn="ctr" rtl="0"/>
            <a:r>
              <a:rPr lang="en-US" sz="788" b="0" i="0" u="none" strike="noStrike" kern="1200" baseline="30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© 2014, Johns Hopkins University. All rights reserved.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67" y="6585922"/>
            <a:ext cx="12192000" cy="142999"/>
          </a:xfrm>
          <a:prstGeom prst="rect">
            <a:avLst/>
          </a:prstGeom>
          <a:noFill/>
          <a:ln>
            <a:noFill/>
          </a:ln>
        </p:spPr>
        <p:txBody>
          <a:bodyPr wrap="square" lIns="61542" tIns="30771" rIns="61542" bIns="30771" rtlCol="0">
            <a:spAutoFit/>
          </a:bodyPr>
          <a:lstStyle/>
          <a:p>
            <a:pPr algn="ctr" rtl="0"/>
            <a:r>
              <a:rPr lang="en-US" sz="788" b="0" i="0" u="none" strike="noStrike" kern="1200" baseline="30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© 2014, Johns Hopkins University. All rights reserved.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45414" y="6570004"/>
            <a:ext cx="5644193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" dirty="0">
                <a:solidFill>
                  <a:schemeClr val="bg1"/>
                </a:solidFill>
                <a:latin typeface="Arial"/>
                <a:cs typeface="Arial"/>
              </a:rPr>
              <a:t>©2015, Johns Hopkins University. All rights</a:t>
            </a:r>
            <a:r>
              <a:rPr lang="en-US" sz="525" baseline="0" dirty="0">
                <a:solidFill>
                  <a:schemeClr val="bg1"/>
                </a:solidFill>
                <a:latin typeface="Arial"/>
                <a:cs typeface="Arial"/>
              </a:rPr>
              <a:t> reserved.</a:t>
            </a:r>
            <a:endParaRPr lang="en-US" sz="52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7" name="Picture 16" descr="Bloomberg foo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5708"/>
            <a:ext cx="12192000" cy="43229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45414" y="6561863"/>
            <a:ext cx="5644193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" dirty="0">
                <a:solidFill>
                  <a:schemeClr val="bg1"/>
                </a:solidFill>
                <a:latin typeface="Arial"/>
                <a:cs typeface="Arial"/>
              </a:rPr>
              <a:t>©2015, Johns Hopkins University. All rights</a:t>
            </a:r>
            <a:r>
              <a:rPr lang="en-US" sz="525" baseline="0" dirty="0">
                <a:solidFill>
                  <a:schemeClr val="bg1"/>
                </a:solidFill>
                <a:latin typeface="Arial"/>
                <a:cs typeface="Arial"/>
              </a:rPr>
              <a:t> reserved.</a:t>
            </a:r>
            <a:endParaRPr lang="en-US" sz="525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038641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orma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23675503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B2AE8-0A36-4A8F-BD80-C05E027B9944}" type="datetime1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998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F472-815D-4AAB-BA6A-E05FB9667FC9}" type="datetime1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375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7ABC-0C74-4662-944E-9B8C94074353}" type="datetime1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0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ck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199088" y="1600206"/>
            <a:ext cx="11810881" cy="2219959"/>
          </a:xfrm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199085" y="3901446"/>
            <a:ext cx="5863051" cy="2219959"/>
          </a:xfrm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46917" y="3901446"/>
            <a:ext cx="5863051" cy="2219959"/>
          </a:xfrm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6453677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A7E2-5F16-45BD-B90C-7FAE40B15571}" type="datetime1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433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2037-783D-4FA7-9540-CB7878A5F908}" type="datetime1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636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A6B5-6159-4765-95D8-549FE34C7F6A}" type="datetime1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0174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78D7-0CF3-4423-BAA4-1D2277FB2819}" type="datetime1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288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4FC0-DD9B-4048-A155-AE7081823970}" type="datetime1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517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2B22-1A41-4450-909B-DE67B4F54EAE}" type="datetime1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867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2B0C-C3BF-488B-8CBE-87309B04DFF2}" type="datetime1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498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4159-A5D7-459F-BA64-38B1675132EE}" type="datetime1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F238-2ED2-4BD3-BD57-7600E853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280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FF35C-93A4-46F1-8BCE-15053599F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4267B-48C8-70EE-347C-72ED8BB4F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D96E2-AF1D-F8FA-E70D-AC4449DB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3AC67-83E5-E461-89A5-BC312CDF7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D9F67-F7BA-B172-A205-E3A4FC60B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6403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4768-64FC-7B85-67AA-42CB9FF5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33D23-C718-F163-3595-658F84C56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5B6D9-8258-8867-C188-2327257E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87F36-F30D-2979-0537-801C6CE0A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AA99A-E76C-EEED-85F7-EB107949E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1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3" hasCustomPrompt="1"/>
          </p:nvPr>
        </p:nvSpPr>
        <p:spPr>
          <a:xfrm>
            <a:off x="199085" y="1600205"/>
            <a:ext cx="5855352" cy="4525963"/>
          </a:xfrm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6153691" y="1601898"/>
            <a:ext cx="5856276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230285874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BCEC3-506A-CB2D-CFDC-34D1DBCD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78F83-C6D2-8326-B7C8-4AAE433A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11DB6-35E0-75AC-2943-97F2AA0F0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5BC33-5B89-405A-7CBB-898031CD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69C95-8B67-CEE2-9053-D845F4314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3600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85E7F-AB1C-ABEC-4E1C-39D76DC2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3B295-2538-2A76-1FD7-8FBC34E3F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36BCC-8252-51F6-1135-623A028DA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25CF1-205D-3706-2214-48AF83E3E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FDAC0-4284-0734-FE55-252D24D9A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FE12D-B6DB-EA90-9A02-D4F11A14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7108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A271A-8921-AC54-4F88-C0EEB4765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7512C-2E0F-49DF-06C8-F5FF4DDB0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9D2775-E8AD-975E-476D-D0AF4E51A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3E512C-003E-EF9D-30EC-A2518FBE1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99054-56F5-3456-94C6-BC4A1031C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D6DFF-6C86-E6C8-58B9-358DBACE0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46DE57-BAD4-3F4F-33A6-D662DBC5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30AF71-CEF0-B864-66E7-EBCEE524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52876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1B2C4-FB8F-C7E7-8844-ADA74ABD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6E6F5-F2C3-598E-5080-ADB13F0F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249F11-CCF7-28B9-BB8B-8AF645ADC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56FB94-BB1D-43DE-1DC6-865E5915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9996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E1A8A3-18EE-03C6-462B-16E4275D2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E146-7E31-49DB-9213-8E266D773A0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8EF9C-2E7E-CB0D-E61A-F636BBA4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184AA-E9A4-8A2A-2669-97F6E17A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C236-3230-4B27-86B1-0965B4689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9585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1CB1-1A57-108D-B6C9-7AF68EB24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81E0-D98C-497B-E822-CA2DAD921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0A5D5F-B8AE-DDCB-100C-2FAF0E817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11C9CF-3FEC-5A41-32B1-EE6BDACB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BF7F7-89A4-9684-BD49-EC5604B1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B00C8-429F-2A32-D12E-36FF3695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7143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91650-0B22-AB7B-CF82-3621ECC34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1F5536-5862-E510-E34C-B18763E76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03158-7E6E-15EB-D9DE-969DE4FD7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4A465E-9BF1-2D1F-68B5-691F330DE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C30D-371B-B305-EB23-229273749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CB699-0E0D-7EDC-731B-797535C0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8793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D25D3-ACAF-40D7-DACC-F9B81666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EC8D5A-37DA-CC78-15DB-0F402C74C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4188F-0B82-CE18-0191-C4B135EF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1C519-2752-FB9A-AA41-E9C38BFE9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C759-7A49-BBEE-26C0-64756333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220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C1EAF-2426-9C90-EA41-F094913C6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0AD8C-CDD0-3C2B-9AA3-058918C6E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F34C4-F38A-923C-DE90-995D2C5A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B3FC4-7589-C00E-2BCF-D554A541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6CBCC-0B96-5A7E-2EE5-3173B4DBF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7441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orma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302615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with bottom caption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3" hasCustomPrompt="1"/>
          </p:nvPr>
        </p:nvSpPr>
        <p:spPr>
          <a:xfrm>
            <a:off x="199085" y="1600206"/>
            <a:ext cx="5855352" cy="3809999"/>
          </a:xfrm>
          <a:ln>
            <a:noFill/>
          </a:ln>
        </p:spPr>
        <p:txBody>
          <a:bodyPr/>
          <a:lstStyle>
            <a:lvl1pPr marL="288918" indent="-288918">
              <a:buFont typeface="Arial" panose="020B0604020202020204" pitchFamily="34" charset="0"/>
              <a:buChar char="►"/>
              <a:defRPr baseline="0"/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808018" indent="-234944">
              <a:buFont typeface="Arial" panose="020B0604020202020204" pitchFamily="34" charset="0"/>
              <a:buChar char="●"/>
              <a:tabLst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5" hasCustomPrompt="1"/>
          </p:nvPr>
        </p:nvSpPr>
        <p:spPr>
          <a:xfrm>
            <a:off x="188925" y="5536144"/>
            <a:ext cx="5865515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6153691" y="1601896"/>
            <a:ext cx="5856276" cy="380830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88918" indent="-288918">
              <a:buFont typeface="Arial" panose="020B0604020202020204" pitchFamily="34" charset="0"/>
              <a:buChar char="►"/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11" indent="-284156">
              <a:buFont typeface="Arial" panose="020B0604020202020204" pitchFamily="34" charset="0"/>
              <a:buChar char="►"/>
              <a:defRPr/>
            </a:lvl2pPr>
            <a:lvl3pPr marL="798493" indent="-230183">
              <a:buFont typeface="Arial" panose="020B0604020202020204" pitchFamily="34" charset="0"/>
              <a:buChar char="●"/>
              <a:defRPr/>
            </a:lvl3pPr>
          </a:lstStyle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6" hasCustomPrompt="1"/>
          </p:nvPr>
        </p:nvSpPr>
        <p:spPr>
          <a:xfrm>
            <a:off x="6153689" y="5537688"/>
            <a:ext cx="5865515" cy="601133"/>
          </a:xfrm>
          <a:ln>
            <a:noFill/>
          </a:ln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798493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0" name="Source"/>
          <p:cNvSpPr>
            <a:spLocks noGrp="1"/>
          </p:cNvSpPr>
          <p:nvPr>
            <p:ph idx="11" hasCustomPrompt="1"/>
          </p:nvPr>
        </p:nvSpPr>
        <p:spPr>
          <a:xfrm>
            <a:off x="199088" y="6378790"/>
            <a:ext cx="10841449" cy="37338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b">
            <a:normAutofit/>
          </a:bodyPr>
          <a:lstStyle>
            <a:lvl1pPr marL="0" marR="0" indent="0" algn="l" defTabSz="914378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50D0D"/>
              </a:buClr>
              <a:buSzPct val="100000"/>
              <a:buFont typeface="Wingdings" pitchFamily="-1" charset="2"/>
              <a:buNone/>
              <a:tabLst/>
              <a:defRPr sz="1200" baseline="0">
                <a:solidFill>
                  <a:srgbClr val="000000"/>
                </a:solidFill>
                <a:latin typeface="Calibri"/>
                <a:cs typeface="Calibri"/>
              </a:defRPr>
            </a:lvl1pPr>
            <a:lvl2pPr marL="749282" indent="-406390">
              <a:spcBef>
                <a:spcPts val="0"/>
              </a:spcBef>
              <a:buClr>
                <a:srgbClr val="B50D0D"/>
              </a:buClr>
              <a:buFont typeface="Lucida Grande"/>
              <a:buNone/>
              <a:defRPr sz="1000">
                <a:latin typeface="Georgia"/>
                <a:cs typeface="Georgia"/>
              </a:defRPr>
            </a:lvl2pPr>
            <a:lvl3pPr marL="800080" indent="342892">
              <a:spcBef>
                <a:spcPts val="0"/>
              </a:spcBef>
              <a:buClr>
                <a:srgbClr val="B50D0D"/>
              </a:buClr>
              <a:buNone/>
              <a:defRPr sz="1000" baseline="0">
                <a:latin typeface="Georgia"/>
                <a:cs typeface="Georgia"/>
              </a:defRPr>
            </a:lvl3pPr>
            <a:lvl4pPr>
              <a:buClr>
                <a:srgbClr val="B50D0D"/>
              </a:buClr>
              <a:defRPr sz="2800"/>
            </a:lvl4pPr>
            <a:lvl5pPr>
              <a:buClr>
                <a:srgbClr val="B50D0D"/>
              </a:buClr>
              <a:defRPr sz="2800"/>
            </a:lvl5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93505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" Target="../slides/slide22.xml"/><Relationship Id="rId2" Type="http://schemas.openxmlformats.org/officeDocument/2006/relationships/slideLayout" Target="../slideLayouts/slideLayout53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0" y="4"/>
            <a:ext cx="12192000" cy="1286933"/>
          </a:xfrm>
          <a:prstGeom prst="rect">
            <a:avLst/>
          </a:prstGeom>
          <a:solidFill>
            <a:srgbClr val="154780"/>
          </a:solidFill>
          <a:ln w="9525">
            <a:noFill/>
            <a:round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 sz="1800" dirty="0">
              <a:latin typeface="Bookman Old Style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9088" y="71967"/>
            <a:ext cx="1181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8" y="1600205"/>
            <a:ext cx="11810881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first-level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1270830" y="6387046"/>
            <a:ext cx="739137" cy="365125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829787-D675-D94B-A2C7-829D4562C48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64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97" r:id="rId22"/>
  </p:sldLayoutIdLst>
  <p:txStyles>
    <p:titleStyle>
      <a:lvl1pPr algn="l" defTabSz="457189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8918" indent="-288918" algn="l" defTabSz="457189" rtl="0" eaLnBrk="1" latinLnBrk="0" hangingPunct="1">
        <a:spcBef>
          <a:spcPts val="2400"/>
        </a:spcBef>
        <a:buClr>
          <a:srgbClr val="154780"/>
        </a:buClr>
        <a:buSzPct val="80000"/>
        <a:buFont typeface="Arial" panose="020B0604020202020204" pitchFamily="34" charset="0"/>
        <a:buChar char="►"/>
        <a:defRPr lang="en-US" sz="18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66914" indent="-284156" algn="l" defTabSz="457189" rtl="0" eaLnBrk="1" latinLnBrk="0" hangingPunct="1">
        <a:spcBef>
          <a:spcPts val="0"/>
        </a:spcBef>
        <a:buClr>
          <a:srgbClr val="154780"/>
        </a:buClr>
        <a:buSzPct val="80000"/>
        <a:buFont typeface="Arial" panose="020B0604020202020204" pitchFamily="34" charset="0"/>
        <a:buChar char="►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14" indent="237738" algn="l" defTabSz="457189" rtl="0" eaLnBrk="1" latinLnBrk="0" hangingPunct="1">
        <a:spcBef>
          <a:spcPts val="0"/>
        </a:spcBef>
        <a:buClr>
          <a:srgbClr val="154780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5" orient="horz" pos="2892" userDrawn="1">
          <p15:clr>
            <a:srgbClr val="F26B43"/>
          </p15:clr>
        </p15:guide>
        <p15:guide id="8" pos="96" userDrawn="1">
          <p15:clr>
            <a:srgbClr val="F26B43"/>
          </p15:clr>
        </p15:guide>
        <p15:guide id="9" pos="5664" userDrawn="1">
          <p15:clr>
            <a:srgbClr val="F26B43"/>
          </p15:clr>
        </p15:guide>
        <p15:guide id="10" orient="horz" pos="1620" userDrawn="1">
          <p15:clr>
            <a:srgbClr val="F26B43"/>
          </p15:clr>
        </p15:guide>
        <p15:guide id="11" orient="horz" pos="2556" userDrawn="1">
          <p15:clr>
            <a:srgbClr val="F26B43"/>
          </p15:clr>
        </p15:guide>
        <p15:guide id="12" orient="horz" pos="31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32" y="5361941"/>
            <a:ext cx="11750549" cy="6121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0" name="Slide Number Placeholder 1"/>
          <p:cNvSpPr txBox="1">
            <a:spLocks/>
          </p:cNvSpPr>
          <p:nvPr/>
        </p:nvSpPr>
        <p:spPr>
          <a:xfrm>
            <a:off x="11265412" y="6388612"/>
            <a:ext cx="739137" cy="365125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829787-D675-D94B-A2C7-829D4562C48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5317071"/>
            <a:ext cx="12192000" cy="1551517"/>
          </a:xfrm>
          <a:prstGeom prst="rect">
            <a:avLst/>
          </a:prstGeom>
          <a:solidFill>
            <a:srgbClr val="154780"/>
          </a:solidFill>
          <a:ln w="9525">
            <a:noFill/>
            <a:round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 sz="1800" dirty="0">
              <a:latin typeface="Bookman Old Style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16834" y="6356355"/>
            <a:ext cx="11048577" cy="36618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source information</a:t>
            </a:r>
          </a:p>
        </p:txBody>
      </p:sp>
      <p:sp>
        <p:nvSpPr>
          <p:cNvPr id="13" name="Slide Number Placeholder 1"/>
          <p:cNvSpPr txBox="1">
            <a:spLocks/>
          </p:cNvSpPr>
          <p:nvPr/>
        </p:nvSpPr>
        <p:spPr>
          <a:xfrm>
            <a:off x="11270830" y="6387046"/>
            <a:ext cx="739137" cy="365125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829787-D675-D94B-A2C7-829D4562C48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737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827" r:id="rId5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18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9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166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orient="horz" pos="2892">
          <p15:clr>
            <a:srgbClr val="F26B43"/>
          </p15:clr>
        </p15:guide>
        <p15:guide id="3" pos="96">
          <p15:clr>
            <a:srgbClr val="F26B43"/>
          </p15:clr>
        </p15:guide>
        <p15:guide id="4" pos="5664">
          <p15:clr>
            <a:srgbClr val="F26B43"/>
          </p15:clr>
        </p15:guide>
        <p15:guide id="5" orient="horz" pos="1620">
          <p15:clr>
            <a:srgbClr val="F26B43"/>
          </p15:clr>
        </p15:guide>
        <p15:guide id="6" orient="horz" pos="2556">
          <p15:clr>
            <a:srgbClr val="F26B43"/>
          </p15:clr>
        </p15:guide>
        <p15:guide id="7" orient="horz" pos="318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96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826" r:id="rId12"/>
    <p:sldLayoutId id="214748385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2" y="6309360"/>
            <a:ext cx="12193407" cy="548640"/>
            <a:chOff x="0" y="6309360"/>
            <a:chExt cx="12190231" cy="548640"/>
          </a:xfrm>
          <a:solidFill>
            <a:schemeClr val="accent1">
              <a:lumMod val="50000"/>
            </a:schemeClr>
          </a:solidFill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82" y="0"/>
            <a:ext cx="12192127" cy="320040"/>
            <a:chOff x="1279" y="0"/>
            <a:chExt cx="12188952" cy="320040"/>
          </a:xfrm>
          <a:solidFill>
            <a:schemeClr val="tx1"/>
          </a:solidFill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1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3272" y="609600"/>
            <a:ext cx="914592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272" y="1905001"/>
            <a:ext cx="9145920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507893" y="6516865"/>
            <a:ext cx="606372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⌂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996445" y="6516865"/>
            <a:ext cx="1327968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bg1"/>
                </a:solidFill>
              </a:defRPr>
            </a:lvl1pPr>
          </a:lstStyle>
          <a:p>
            <a:fld id="{674F8079-5225-4DC7-8C6A-65966BEA0E05}" type="datetime1">
              <a:rPr lang="en-US" smtClean="0"/>
              <a:t>11/10/2022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84B092-D45F-477C-B660-9A5AA2C24EFB}"/>
              </a:ext>
            </a:extLst>
          </p:cNvPr>
          <p:cNvGrpSpPr/>
          <p:nvPr/>
        </p:nvGrpSpPr>
        <p:grpSpPr>
          <a:xfrm>
            <a:off x="94525" y="6324938"/>
            <a:ext cx="1203103" cy="484069"/>
            <a:chOff x="94523" y="6324936"/>
            <a:chExt cx="1203103" cy="48406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1F354D4-9A5C-4E99-8012-F14573427D49}"/>
                </a:ext>
              </a:extLst>
            </p:cNvPr>
            <p:cNvGrpSpPr/>
            <p:nvPr/>
          </p:nvGrpSpPr>
          <p:grpSpPr>
            <a:xfrm>
              <a:off x="94523" y="6324936"/>
              <a:ext cx="591277" cy="484069"/>
              <a:chOff x="1523273" y="5624123"/>
              <a:chExt cx="800827" cy="572702"/>
            </a:xfrm>
          </p:grpSpPr>
          <p:sp>
            <p:nvSpPr>
              <p:cNvPr id="17" name="Arrow: Left 16">
                <a:extLst>
                  <a:ext uri="{FF2B5EF4-FFF2-40B4-BE49-F238E27FC236}">
                    <a16:creationId xmlns:a16="http://schemas.microsoft.com/office/drawing/2014/main" id="{4348BCCB-EA64-4528-9631-DBE3F8B3CD6C}"/>
                  </a:ext>
                </a:extLst>
              </p:cNvPr>
              <p:cNvSpPr/>
              <p:nvPr/>
            </p:nvSpPr>
            <p:spPr>
              <a:xfrm>
                <a:off x="1523274" y="5624123"/>
                <a:ext cx="696052" cy="572702"/>
              </a:xfrm>
              <a:prstGeom prst="left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 err="1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47A1820-A226-462E-8E29-2FE2CEFE6FD8}"/>
                  </a:ext>
                </a:extLst>
              </p:cNvPr>
              <p:cNvSpPr txBox="1"/>
              <p:nvPr/>
            </p:nvSpPr>
            <p:spPr>
              <a:xfrm>
                <a:off x="1523273" y="5758788"/>
                <a:ext cx="800827" cy="259443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sz="825" u="none" dirty="0">
                    <a:solidFill>
                      <a:srgbClr val="FFFF00"/>
                    </a:solidFill>
                    <a:hlinkClick r:id="rId17" action="ppaction://hlinksldjump"/>
                  </a:rPr>
                  <a:t>Back</a:t>
                </a:r>
                <a:endParaRPr lang="en-US" sz="825" u="none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9" name="Slide Number Placeholder 6">
              <a:extLst>
                <a:ext uri="{FF2B5EF4-FFF2-40B4-BE49-F238E27FC236}">
                  <a16:creationId xmlns:a16="http://schemas.microsoft.com/office/drawing/2014/main" id="{B23F5F76-C2DB-4B52-80A4-F0A09840DAB9}"/>
                </a:ext>
              </a:extLst>
            </p:cNvPr>
            <p:cNvSpPr txBox="1">
              <a:spLocks/>
            </p:cNvSpPr>
            <p:nvPr/>
          </p:nvSpPr>
          <p:spPr>
            <a:xfrm>
              <a:off x="783708" y="6397979"/>
              <a:ext cx="513918" cy="3043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effectLst>
              <a:softEdge rad="12700"/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DF28FB93-0A08-4E7D-8E63-9EFA29F1E093}" type="slidenum">
                <a:rPr lang="en-US" sz="1050" smtClean="0"/>
                <a:pPr algn="ctr"/>
                <a:t>‹#›</a:t>
              </a:fld>
              <a:endParaRPr 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377103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6017" rtl="0" eaLnBrk="1" latinLnBrk="0" hangingPunct="1">
        <a:lnSpc>
          <a:spcPct val="90000"/>
        </a:lnSpc>
        <a:spcBef>
          <a:spcPct val="0"/>
        </a:spcBef>
        <a:buNone/>
        <a:defRPr sz="2402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05805" indent="-205805" algn="l" defTabSz="686017" rtl="0" eaLnBrk="1" latinLnBrk="0" hangingPunct="1">
        <a:lnSpc>
          <a:spcPct val="90000"/>
        </a:lnSpc>
        <a:spcBef>
          <a:spcPts val="1351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1611" indent="-171505" algn="l" defTabSz="686017" rtl="0" eaLnBrk="1" latinLnBrk="0" hangingPunct="1">
        <a:lnSpc>
          <a:spcPct val="90000"/>
        </a:lnSpc>
        <a:spcBef>
          <a:spcPts val="750"/>
        </a:spcBef>
        <a:buClr>
          <a:schemeClr val="tx1"/>
        </a:buClr>
        <a:buSzPct val="100000"/>
        <a:buFont typeface="Arial" pitchFamily="34" charset="0"/>
        <a:buChar char="–"/>
        <a:defRPr sz="1501" kern="1200">
          <a:solidFill>
            <a:schemeClr val="tx1"/>
          </a:solidFill>
          <a:latin typeface="+mn-lt"/>
          <a:ea typeface="+mn-ea"/>
          <a:cs typeface="+mn-cs"/>
        </a:defRPr>
      </a:lvl2pPr>
      <a:lvl3pPr marL="617416" indent="-171505" algn="l" defTabSz="686017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Wingdings" pitchFamily="2" charset="2"/>
        <a:buChar char="§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823220" indent="-171505" algn="l" defTabSz="686017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94725" indent="-171505" algn="l" defTabSz="686017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166229" indent="-171505" algn="l" defTabSz="686017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734" indent="-171505" algn="l" defTabSz="686017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09238" indent="-171505" algn="l" defTabSz="686017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680742" indent="-171505" algn="l" defTabSz="686017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3008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6017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9025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2035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5043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8052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1060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4069" algn="l" defTabSz="686017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2892" userDrawn="1">
          <p15:clr>
            <a:srgbClr val="F26B43"/>
          </p15:clr>
        </p15:guide>
        <p15:guide id="3" pos="96" userDrawn="1">
          <p15:clr>
            <a:srgbClr val="F26B43"/>
          </p15:clr>
        </p15:guide>
        <p15:guide id="4" pos="5664" userDrawn="1">
          <p15:clr>
            <a:srgbClr val="F26B43"/>
          </p15:clr>
        </p15:guide>
        <p15:guide id="5" orient="horz" pos="1620" userDrawn="1">
          <p15:clr>
            <a:srgbClr val="F26B43"/>
          </p15:clr>
        </p15:guide>
        <p15:guide id="6" orient="horz" pos="2556" userDrawn="1">
          <p15:clr>
            <a:srgbClr val="F26B43"/>
          </p15:clr>
        </p15:guide>
        <p15:guide id="7" orient="horz" pos="318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F8079-5225-4DC7-8C6A-65966BEA0E05}" type="datetime1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⌂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F1B99E3F-7E35-4B98-9871-2F1679197279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7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E0B8CE-4B80-4849-F164-680668AD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1912F-1C61-6CA5-CC1B-9B648E103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08D64-5B65-ED0F-BB84-7E7CC0AF86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ADC7E-270F-4539-8129-C7C92924C96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9CBB6-E058-F6A1-153D-BFB2BB82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AAF16-2EA3-1117-DCCA-3A4E5D2D4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29632-0204-465B-BFE9-492C3A6E0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1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2892" userDrawn="1">
          <p15:clr>
            <a:srgbClr val="F26B43"/>
          </p15:clr>
        </p15:guide>
        <p15:guide id="3" pos="96" userDrawn="1">
          <p15:clr>
            <a:srgbClr val="F26B43"/>
          </p15:clr>
        </p15:guide>
        <p15:guide id="4" pos="5664" userDrawn="1">
          <p15:clr>
            <a:srgbClr val="F26B43"/>
          </p15:clr>
        </p15:guide>
        <p15:guide id="5" orient="horz" pos="1620" userDrawn="1">
          <p15:clr>
            <a:srgbClr val="F26B43"/>
          </p15:clr>
        </p15:guide>
        <p15:guide id="6" orient="horz" pos="2556" userDrawn="1">
          <p15:clr>
            <a:srgbClr val="F26B43"/>
          </p15:clr>
        </p15:guide>
        <p15:guide id="7" orient="horz" pos="31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50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50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FE76AA-8ACC-1719-7188-7D74DFB5E916}"/>
              </a:ext>
            </a:extLst>
          </p:cNvPr>
          <p:cNvSpPr/>
          <p:nvPr/>
        </p:nvSpPr>
        <p:spPr>
          <a:xfrm>
            <a:off x="0" y="1493134"/>
            <a:ext cx="12192000" cy="33370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F7B9B8D-4310-B352-1FA2-6E5C6B4D6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2813" y="1699067"/>
            <a:ext cx="10486849" cy="2925184"/>
          </a:xfrm>
        </p:spPr>
        <p:txBody>
          <a:bodyPr>
            <a:normAutofit fontScale="90000"/>
          </a:bodyPr>
          <a:lstStyle/>
          <a:p>
            <a:r>
              <a:rPr lang="en-US" dirty="0"/>
              <a:t>Xylazine in the post-mortem toxicology of Maryland opioid overdose decedents (2020)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Renee M. Johnson, PhD, MPH</a:t>
            </a:r>
            <a:br>
              <a:rPr lang="en-US" dirty="0"/>
            </a:b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br>
              <a:rPr lang="en-US" dirty="0"/>
            </a:br>
            <a:r>
              <a:rPr lang="en-US" sz="2200" i="1" dirty="0">
                <a:solidFill>
                  <a:srgbClr val="FFFF00"/>
                </a:solidFill>
              </a:rPr>
              <a:t>No disclosures or COI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B9B9847-CB89-B56A-BB47-7C29D3D14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674" y="5029201"/>
            <a:ext cx="11072326" cy="1386249"/>
          </a:xfrm>
        </p:spPr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Rachel Alinsky, MD MPH;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Masoumeh Amin-Esmaeili, MD, MPH;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Kelly Dunn;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Renee M. Johnson, PhD, MPH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Affiliations: 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Division of Adolescent/Young Adult Medicine, Johns Hopkins University School of Medicine, 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Dept. of Mental Health, Bloomberg School of Public Health, Johns Hopkins University; 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Dept. of Psychiatry, Johns Hopkins School of Medicine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A49B1E-B51B-06D6-12BA-233784B99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5314" y="583164"/>
            <a:ext cx="3054348" cy="80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93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BCDB-B9FC-4EFC-C9F4-306FA2F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1496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Combinations of drugs contributing to overdose among xylazine-positive opioid overdose decedents (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=429)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255071-A3AC-6782-1768-411916CDB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335858"/>
              </p:ext>
            </p:extLst>
          </p:nvPr>
        </p:nvGraphicFramePr>
        <p:xfrm>
          <a:off x="94475" y="1214967"/>
          <a:ext cx="12020105" cy="522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llout: Up Arrow 4">
            <a:extLst>
              <a:ext uri="{FF2B5EF4-FFF2-40B4-BE49-F238E27FC236}">
                <a16:creationId xmlns:a16="http://schemas.microsoft.com/office/drawing/2014/main" id="{34B21C3D-AE24-1AB0-E152-179C840B1593}"/>
              </a:ext>
            </a:extLst>
          </p:cNvPr>
          <p:cNvSpPr/>
          <p:nvPr/>
        </p:nvSpPr>
        <p:spPr>
          <a:xfrm>
            <a:off x="9211970" y="2184400"/>
            <a:ext cx="1960880" cy="2042160"/>
          </a:xfrm>
          <a:prstGeom prst="up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CEE42-0DC8-AA26-51C8-8B6D8E76FF26}"/>
              </a:ext>
            </a:extLst>
          </p:cNvPr>
          <p:cNvSpPr txBox="1"/>
          <p:nvPr/>
        </p:nvSpPr>
        <p:spPr>
          <a:xfrm>
            <a:off x="9540125" y="3042920"/>
            <a:ext cx="1460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&gt;95% fentanyl</a:t>
            </a:r>
          </a:p>
        </p:txBody>
      </p:sp>
    </p:spTree>
    <p:extLst>
      <p:ext uri="{BB962C8B-B14F-4D97-AF65-F5344CB8AC3E}">
        <p14:creationId xmlns:p14="http://schemas.microsoft.com/office/powerpoint/2010/main" val="3852640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BCDB-B9FC-4EFC-C9F4-306FA2F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1496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Combinations of drugs contributing to overdose among xylazine-positive opioid overdose decedents (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=429)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255071-A3AC-6782-1768-411916CDB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242204"/>
              </p:ext>
            </p:extLst>
          </p:nvPr>
        </p:nvGraphicFramePr>
        <p:xfrm>
          <a:off x="94475" y="1214967"/>
          <a:ext cx="12020105" cy="522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80CEE42-0DC8-AA26-51C8-8B6D8E76FF26}"/>
              </a:ext>
            </a:extLst>
          </p:cNvPr>
          <p:cNvSpPr txBox="1"/>
          <p:nvPr/>
        </p:nvSpPr>
        <p:spPr>
          <a:xfrm>
            <a:off x="9540125" y="3042920"/>
            <a:ext cx="1460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&gt;95% fentanyl</a:t>
            </a:r>
          </a:p>
        </p:txBody>
      </p:sp>
    </p:spTree>
    <p:extLst>
      <p:ext uri="{BB962C8B-B14F-4D97-AF65-F5344CB8AC3E}">
        <p14:creationId xmlns:p14="http://schemas.microsoft.com/office/powerpoint/2010/main" val="2838477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3EE581-C11A-4E9A-A0AD-D5B181203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21CA619-EE05-45A4-B97B-3B8DFF56F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FC0968-EA17-4497-BF85-35E0E7E82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0FBC623-B0F7-4640-946B-DDE499531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2224216"/>
            <a:ext cx="6096000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B6DCF-DB8E-6668-2AC7-8E994E05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600" y="2338928"/>
            <a:ext cx="5295900" cy="1508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b="1" spc="0" dirty="0">
                <a:solidFill>
                  <a:schemeClr val="tx2"/>
                </a:solidFill>
                <a:effectLst/>
              </a:rPr>
              <a:t>Demographic factors among opioid overdose decedents, by xylazine toxicology, Maryland 2020 (</a:t>
            </a:r>
            <a:r>
              <a:rPr lang="en-US" sz="2200" b="1" i="1" spc="0" dirty="0">
                <a:solidFill>
                  <a:schemeClr val="tx2"/>
                </a:solidFill>
                <a:effectLst/>
              </a:rPr>
              <a:t>n</a:t>
            </a:r>
            <a:r>
              <a:rPr lang="en-US" sz="2200" b="1" spc="0" dirty="0">
                <a:solidFill>
                  <a:schemeClr val="tx2"/>
                </a:solidFill>
                <a:effectLst/>
              </a:rPr>
              <a:t>=2,511)</a:t>
            </a:r>
            <a:endParaRPr lang="en-US" sz="2200" b="1" spc="0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D73A2B-E616-EB5B-08B3-B25AF039628E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786596043"/>
              </p:ext>
            </p:extLst>
          </p:nvPr>
        </p:nvGraphicFramePr>
        <p:xfrm>
          <a:off x="469899" y="313520"/>
          <a:ext cx="5181601" cy="6230960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2120900">
                  <a:extLst>
                    <a:ext uri="{9D8B030D-6E8A-4147-A177-3AD203B41FA5}">
                      <a16:colId xmlns:a16="http://schemas.microsoft.com/office/drawing/2014/main" val="2982633724"/>
                    </a:ext>
                  </a:extLst>
                </a:gridCol>
                <a:gridCol w="1046970">
                  <a:extLst>
                    <a:ext uri="{9D8B030D-6E8A-4147-A177-3AD203B41FA5}">
                      <a16:colId xmlns:a16="http://schemas.microsoft.com/office/drawing/2014/main" val="3072359081"/>
                    </a:ext>
                  </a:extLst>
                </a:gridCol>
                <a:gridCol w="1046970">
                  <a:extLst>
                    <a:ext uri="{9D8B030D-6E8A-4147-A177-3AD203B41FA5}">
                      <a16:colId xmlns:a16="http://schemas.microsoft.com/office/drawing/2014/main" val="1233498985"/>
                    </a:ext>
                  </a:extLst>
                </a:gridCol>
                <a:gridCol w="966761">
                  <a:extLst>
                    <a:ext uri="{9D8B030D-6E8A-4147-A177-3AD203B41FA5}">
                      <a16:colId xmlns:a16="http://schemas.microsoft.com/office/drawing/2014/main" val="3937909132"/>
                    </a:ext>
                  </a:extLst>
                </a:gridCol>
              </a:tblGrid>
              <a:tr h="51601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Xylazine Positive</a:t>
                      </a: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p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76782"/>
                  </a:ext>
                </a:extLst>
              </a:tr>
              <a:tr h="48299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 w="254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No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 w="254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p</a:t>
                      </a:r>
                      <a:endParaRPr lang="en-US" sz="1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4597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Sex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6035265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17.0%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83.0%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Ref.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1733790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17.2%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82.8%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0.911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1166781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Race/Ethnicity*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2996773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71273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Black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605239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All other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001160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Age Category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6767148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&lt;25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7717491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25-55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589145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&gt;55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4466383"/>
                  </a:ext>
                </a:extLst>
              </a:tr>
              <a:tr h="41803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 White and Black respondents were non-Hispanic.</a:t>
                      </a: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931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068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3EE581-C11A-4E9A-A0AD-D5B181203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21CA619-EE05-45A4-B97B-3B8DFF56F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FC0968-EA17-4497-BF85-35E0E7E82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0FBC623-B0F7-4640-946B-DDE499531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2224216"/>
            <a:ext cx="6096000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B6DCF-DB8E-6668-2AC7-8E994E05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600" y="2338928"/>
            <a:ext cx="5295900" cy="1508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b="1" spc="0" dirty="0">
                <a:solidFill>
                  <a:schemeClr val="tx2"/>
                </a:solidFill>
                <a:effectLst/>
              </a:rPr>
              <a:t>Demographic factors among opioid overdose decedents, by xylazine toxicology, Maryland 2020 (</a:t>
            </a:r>
            <a:r>
              <a:rPr lang="en-US" sz="2200" b="1" i="1" spc="0" dirty="0">
                <a:solidFill>
                  <a:schemeClr val="tx2"/>
                </a:solidFill>
                <a:effectLst/>
              </a:rPr>
              <a:t>n</a:t>
            </a:r>
            <a:r>
              <a:rPr lang="en-US" sz="2200" b="1" spc="0" dirty="0">
                <a:solidFill>
                  <a:schemeClr val="tx2"/>
                </a:solidFill>
                <a:effectLst/>
              </a:rPr>
              <a:t>=2,511)</a:t>
            </a:r>
            <a:endParaRPr lang="en-US" sz="2200" b="1" spc="0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D73A2B-E616-EB5B-08B3-B25AF039628E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389761922"/>
              </p:ext>
            </p:extLst>
          </p:nvPr>
        </p:nvGraphicFramePr>
        <p:xfrm>
          <a:off x="469899" y="313520"/>
          <a:ext cx="5181601" cy="6230960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2120900">
                  <a:extLst>
                    <a:ext uri="{9D8B030D-6E8A-4147-A177-3AD203B41FA5}">
                      <a16:colId xmlns:a16="http://schemas.microsoft.com/office/drawing/2014/main" val="2982633724"/>
                    </a:ext>
                  </a:extLst>
                </a:gridCol>
                <a:gridCol w="1046970">
                  <a:extLst>
                    <a:ext uri="{9D8B030D-6E8A-4147-A177-3AD203B41FA5}">
                      <a16:colId xmlns:a16="http://schemas.microsoft.com/office/drawing/2014/main" val="3072359081"/>
                    </a:ext>
                  </a:extLst>
                </a:gridCol>
                <a:gridCol w="1046970">
                  <a:extLst>
                    <a:ext uri="{9D8B030D-6E8A-4147-A177-3AD203B41FA5}">
                      <a16:colId xmlns:a16="http://schemas.microsoft.com/office/drawing/2014/main" val="1233498985"/>
                    </a:ext>
                  </a:extLst>
                </a:gridCol>
                <a:gridCol w="966761">
                  <a:extLst>
                    <a:ext uri="{9D8B030D-6E8A-4147-A177-3AD203B41FA5}">
                      <a16:colId xmlns:a16="http://schemas.microsoft.com/office/drawing/2014/main" val="3937909132"/>
                    </a:ext>
                  </a:extLst>
                </a:gridCol>
              </a:tblGrid>
              <a:tr h="51601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Xylazine Positive</a:t>
                      </a: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p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76782"/>
                  </a:ext>
                </a:extLst>
              </a:tr>
              <a:tr h="48299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 w="254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No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 w="254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p</a:t>
                      </a:r>
                      <a:endParaRPr lang="en-US" sz="1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4597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Sex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6035265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17.0%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83.0%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Ref.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1733790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17.2%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82.8%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0.911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1166781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Race/Ethnicity*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2996773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18.7%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81.3%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Ref.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71273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Black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15.9%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84.2%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0.075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605239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All other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10.3%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89.7%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0.011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001160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Age Category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6767148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&lt;25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7717491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25-55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589145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&gt;55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4466383"/>
                  </a:ext>
                </a:extLst>
              </a:tr>
              <a:tr h="41803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 White and Black respondents were non-Hispanic.</a:t>
                      </a: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931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601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3EE581-C11A-4E9A-A0AD-D5B181203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21CA619-EE05-45A4-B97B-3B8DFF56F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FC0968-EA17-4497-BF85-35E0E7E82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0FBC623-B0F7-4640-946B-DDE499531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2224216"/>
            <a:ext cx="6096000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B6DCF-DB8E-6668-2AC7-8E994E05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600" y="2338928"/>
            <a:ext cx="5295900" cy="1508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b="1" spc="0" dirty="0">
                <a:solidFill>
                  <a:schemeClr val="tx2"/>
                </a:solidFill>
                <a:effectLst/>
              </a:rPr>
              <a:t>Demographic factors among opioid overdose decedents, by xylazine toxicology, Maryland 2020 (</a:t>
            </a:r>
            <a:r>
              <a:rPr lang="en-US" sz="2200" b="1" i="1" spc="0" dirty="0">
                <a:solidFill>
                  <a:schemeClr val="tx2"/>
                </a:solidFill>
                <a:effectLst/>
              </a:rPr>
              <a:t>n</a:t>
            </a:r>
            <a:r>
              <a:rPr lang="en-US" sz="2200" b="1" spc="0" dirty="0">
                <a:solidFill>
                  <a:schemeClr val="tx2"/>
                </a:solidFill>
                <a:effectLst/>
              </a:rPr>
              <a:t>=2,511)</a:t>
            </a:r>
            <a:endParaRPr lang="en-US" sz="2200" b="1" spc="0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D73A2B-E616-EB5B-08B3-B25AF039628E}"/>
              </a:ext>
            </a:extLst>
          </p:cNvPr>
          <p:cNvGraphicFramePr>
            <a:graphicFrameLocks noGrp="1"/>
          </p:cNvGraphicFramePr>
          <p:nvPr>
            <p:ph idx="11"/>
          </p:nvPr>
        </p:nvGraphicFramePr>
        <p:xfrm>
          <a:off x="469899" y="313520"/>
          <a:ext cx="5181601" cy="6230960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2120900">
                  <a:extLst>
                    <a:ext uri="{9D8B030D-6E8A-4147-A177-3AD203B41FA5}">
                      <a16:colId xmlns:a16="http://schemas.microsoft.com/office/drawing/2014/main" val="2982633724"/>
                    </a:ext>
                  </a:extLst>
                </a:gridCol>
                <a:gridCol w="1046970">
                  <a:extLst>
                    <a:ext uri="{9D8B030D-6E8A-4147-A177-3AD203B41FA5}">
                      <a16:colId xmlns:a16="http://schemas.microsoft.com/office/drawing/2014/main" val="3072359081"/>
                    </a:ext>
                  </a:extLst>
                </a:gridCol>
                <a:gridCol w="1046970">
                  <a:extLst>
                    <a:ext uri="{9D8B030D-6E8A-4147-A177-3AD203B41FA5}">
                      <a16:colId xmlns:a16="http://schemas.microsoft.com/office/drawing/2014/main" val="1233498985"/>
                    </a:ext>
                  </a:extLst>
                </a:gridCol>
                <a:gridCol w="966761">
                  <a:extLst>
                    <a:ext uri="{9D8B030D-6E8A-4147-A177-3AD203B41FA5}">
                      <a16:colId xmlns:a16="http://schemas.microsoft.com/office/drawing/2014/main" val="3937909132"/>
                    </a:ext>
                  </a:extLst>
                </a:gridCol>
              </a:tblGrid>
              <a:tr h="51601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Xylazine Positive</a:t>
                      </a: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p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76782"/>
                  </a:ext>
                </a:extLst>
              </a:tr>
              <a:tr h="48299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 w="254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No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 w="254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p</a:t>
                      </a:r>
                      <a:endParaRPr lang="en-US" sz="1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4597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Sex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6035265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17.0%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83.0%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Ref.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1733790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17.2%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82.8%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0.911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1166781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Race/Ethnicity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2996773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18.7%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81.3%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Ref.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71273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Black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15.9%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84.2%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0.075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605239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All other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10.3%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89.7%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0.011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001160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Age Category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6767148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&lt;25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16.5%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83.5%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0.118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7717491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25-55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19.0% 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81.0%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&lt;0.001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589145"/>
                  </a:ext>
                </a:extLst>
              </a:tr>
              <a:tr h="4180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&gt;55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11.4%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88.6%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Ref.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4466383"/>
                  </a:ext>
                </a:extLst>
              </a:tr>
              <a:tr h="41803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 White and Black respondents were non-Hispanic.</a:t>
                      </a: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395" marR="523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931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270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BCDB-B9FC-4EFC-C9F4-306FA2F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97536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Drug Use Circumstances by Xylazine Toxicology (n=2,511)</a:t>
            </a:r>
          </a:p>
        </p:txBody>
      </p:sp>
      <p:graphicFrame>
        <p:nvGraphicFramePr>
          <p:cNvPr id="3" name="Content Placeholder 10">
            <a:extLst>
              <a:ext uri="{FF2B5EF4-FFF2-40B4-BE49-F238E27FC236}">
                <a16:creationId xmlns:a16="http://schemas.microsoft.com/office/drawing/2014/main" id="{EE20232F-6D09-B021-0338-E3616032D0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00717"/>
              </p:ext>
            </p:extLst>
          </p:nvPr>
        </p:nvGraphicFramePr>
        <p:xfrm>
          <a:off x="198119" y="1214966"/>
          <a:ext cx="11993881" cy="564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5699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BCDB-B9FC-4EFC-C9F4-306FA2F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97536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Drug Use Circumstances by Xylazine Toxicology (n=2,511)</a:t>
            </a:r>
          </a:p>
        </p:txBody>
      </p:sp>
      <p:graphicFrame>
        <p:nvGraphicFramePr>
          <p:cNvPr id="3" name="Content Placeholder 10">
            <a:extLst>
              <a:ext uri="{FF2B5EF4-FFF2-40B4-BE49-F238E27FC236}">
                <a16:creationId xmlns:a16="http://schemas.microsoft.com/office/drawing/2014/main" id="{EE20232F-6D09-B021-0338-E3616032D0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323274"/>
              </p:ext>
            </p:extLst>
          </p:nvPr>
        </p:nvGraphicFramePr>
        <p:xfrm>
          <a:off x="198119" y="1214966"/>
          <a:ext cx="11993881" cy="564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7E01CC0B-BEF5-94A9-0F57-B36CB8067537}"/>
              </a:ext>
            </a:extLst>
          </p:cNvPr>
          <p:cNvSpPr txBox="1"/>
          <p:nvPr/>
        </p:nvSpPr>
        <p:spPr>
          <a:xfrm>
            <a:off x="4937278" y="5761299"/>
            <a:ext cx="3396494" cy="84495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4129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682CBE-E55C-414E-AE3D-BD783D7E0759}"/>
              </a:ext>
            </a:extLst>
          </p:cNvPr>
          <p:cNvSpPr/>
          <p:nvPr/>
        </p:nvSpPr>
        <p:spPr>
          <a:xfrm>
            <a:off x="4826643" y="3044142"/>
            <a:ext cx="3460830" cy="3669174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8BCDB-B9FC-4EFC-C9F4-306FA2F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97536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Drug Use Circumstances by Xylazine Toxicology (n=2,511)</a:t>
            </a:r>
          </a:p>
        </p:txBody>
      </p:sp>
      <p:graphicFrame>
        <p:nvGraphicFramePr>
          <p:cNvPr id="3" name="Content Placeholder 10">
            <a:extLst>
              <a:ext uri="{FF2B5EF4-FFF2-40B4-BE49-F238E27FC236}">
                <a16:creationId xmlns:a16="http://schemas.microsoft.com/office/drawing/2014/main" id="{EE20232F-6D09-B021-0338-E3616032D0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721003"/>
              </p:ext>
            </p:extLst>
          </p:nvPr>
        </p:nvGraphicFramePr>
        <p:xfrm>
          <a:off x="198119" y="1214966"/>
          <a:ext cx="11993881" cy="564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6432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777B153-3842-EAC0-D6E7-24963B15B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solidFill>
                  <a:schemeClr val="bg1"/>
                </a:solidFill>
              </a:rPr>
              <a:t>SUMMARY: Xylazine Among Opioid Overdose Decedents in Maryland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52203-D414-61DD-7118-E27875F7D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8" y="2011680"/>
            <a:ext cx="10371765" cy="4206240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en-US" sz="4400" dirty="0">
                <a:effectLst/>
                <a:latin typeface="+mj-lt"/>
                <a:ea typeface="Times New Roman" panose="02020603050405020304" pitchFamily="18" charset="0"/>
              </a:rPr>
              <a:t>17.1% were xylazine-positive (2020), higher than SUDORS estimates from other states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en-US" sz="4400" dirty="0">
                <a:latin typeface="+mj-lt"/>
                <a:ea typeface="Times New Roman" panose="02020603050405020304" pitchFamily="18" charset="0"/>
              </a:rPr>
              <a:t>Xylazine-positive decedents:</a:t>
            </a:r>
          </a:p>
          <a:p>
            <a:pPr marL="685800" lvl="1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latin typeface="+mj-lt"/>
                <a:ea typeface="Times New Roman" panose="02020603050405020304" pitchFamily="18" charset="0"/>
              </a:rPr>
              <a:t>fentanyl as a COD (with or without cocaine) – xylazine is mixed into fentanyl</a:t>
            </a:r>
          </a:p>
          <a:p>
            <a:pPr marL="685800" lvl="1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latin typeface="+mj-lt"/>
                <a:ea typeface="Times New Roman" panose="02020603050405020304" pitchFamily="18" charset="0"/>
              </a:rPr>
              <a:t>more likely to have evidence of injection</a:t>
            </a:r>
          </a:p>
        </p:txBody>
      </p:sp>
    </p:spTree>
    <p:extLst>
      <p:ext uri="{BB962C8B-B14F-4D97-AF65-F5344CB8AC3E}">
        <p14:creationId xmlns:p14="http://schemas.microsoft.com/office/powerpoint/2010/main" val="4184890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A465-073A-B7AE-2559-321A950E5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08" y="237283"/>
            <a:ext cx="9784080" cy="150876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Next steps for Maryland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4CB31-4442-1E18-FDC6-FE90E8E4F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7907" y="2011679"/>
            <a:ext cx="11745039" cy="4609037"/>
          </a:xfrm>
        </p:spPr>
        <p:txBody>
          <a:bodyPr>
            <a:normAutofit/>
          </a:bodyPr>
          <a:lstStyle/>
          <a:p>
            <a:pPr marL="509588" indent="-5095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800" dirty="0"/>
              <a:t>Increase capacity to respond to public health threats posed by xylazine through the interagency </a:t>
            </a:r>
            <a:r>
              <a:rPr lang="en-US" sz="2800" b="1" dirty="0"/>
              <a:t>Maryland Xylazine Workgroup</a:t>
            </a:r>
          </a:p>
          <a:p>
            <a:pPr marL="509588" indent="-5095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800" dirty="0"/>
              <a:t>Monitor xylazine deaths over time, xylazine in Maryland drug markets, and liaise with other states and cities to share and compare data</a:t>
            </a:r>
          </a:p>
          <a:p>
            <a:pPr marL="509588" indent="-5095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800" dirty="0"/>
              <a:t>Provide updates to harm reduction services organizations to support their work to prevent harms associated with xylazine; advocate for additional training in wound care </a:t>
            </a:r>
          </a:p>
          <a:p>
            <a:pPr marL="509588" indent="-5095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800" dirty="0"/>
              <a:t>Collaborate with additional stakeholders, e.g., HIV services, legislators, local public health officials, clinicians</a:t>
            </a:r>
          </a:p>
        </p:txBody>
      </p:sp>
    </p:spTree>
    <p:extLst>
      <p:ext uri="{BB962C8B-B14F-4D97-AF65-F5344CB8AC3E}">
        <p14:creationId xmlns:p14="http://schemas.microsoft.com/office/powerpoint/2010/main" val="3381621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23EE3-C95B-D398-B21D-F454B90C4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214" y="182836"/>
            <a:ext cx="9784080" cy="150876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Funding &amp; Acknowledgments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3B273-4A8F-BE62-A569-6FE2D1713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214" y="1893345"/>
            <a:ext cx="11768268" cy="48760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/>
              <a:t>Maryland Overdose to Action (OD2A)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Supports collection of high-quality, comprehensive, and timely data on overdose, and use of those data to inform prevention and response efforts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CDC cooperative agreement (6NU17CE924961) to Maryland Dept. of Health (MDH)</a:t>
            </a:r>
            <a:endParaRPr lang="en-US" sz="2600" b="1" dirty="0"/>
          </a:p>
          <a:p>
            <a:pPr marL="173038" indent="-1730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Funded through a subaward to Johns Hopkins for outcomes monitoring on OD2A</a:t>
            </a:r>
          </a:p>
          <a:p>
            <a:pPr marL="0" inden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sz="2800" b="1" dirty="0">
              <a:cs typeface="Calibri" panose="020F0502020204030204"/>
            </a:endParaRPr>
          </a:p>
          <a:p>
            <a:pPr marL="0" inden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 b="1" dirty="0">
                <a:cs typeface="Calibri" panose="020F0502020204030204"/>
              </a:rPr>
              <a:t>Maryland State Unintentional Drug Overdose Reporting System (SUDORS)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cs typeface="Calibri" panose="020F0502020204030204"/>
              </a:rPr>
              <a:t>Clifford S. Mitchell, MD, MPH; Director, Environmental Health Bureau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cs typeface="Calibri" panose="020F0502020204030204"/>
              </a:rPr>
              <a:t>Georgette Lavetsky, MHS; Chief, Center for Environmental, Occupational, &amp; Epidemiology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cs typeface="Calibri" panose="020F0502020204030204"/>
              </a:rPr>
              <a:t>Grace Douglass, MPH; Epidemiologist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cs typeface="Calibri" panose="020F0502020204030204"/>
              </a:rPr>
              <a:t>Carley Petrey, BS; Data Abstraction Unit Supervisor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702B157F-F8F5-6539-75EE-7ACD60F8EE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32"/>
          <a:stretch/>
        </p:blipFill>
        <p:spPr>
          <a:xfrm>
            <a:off x="9097682" y="462744"/>
            <a:ext cx="2971800" cy="94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595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A465-073A-B7AE-2559-321A950E5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08" y="237283"/>
            <a:ext cx="9784080" cy="150876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Maryland xylazine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4CB31-4442-1E18-FDC6-FE90E8E4F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7907" y="2011680"/>
            <a:ext cx="11745039" cy="4206240"/>
          </a:xfrm>
        </p:spPr>
        <p:txBody>
          <a:bodyPr>
            <a:normAutofit/>
          </a:bodyPr>
          <a:lstStyle/>
          <a:p>
            <a:pPr marL="347663" indent="-347663">
              <a:lnSpc>
                <a:spcPct val="100000"/>
              </a:lnSpc>
              <a:spcAft>
                <a:spcPts val="1200"/>
              </a:spcAft>
            </a:pPr>
            <a:r>
              <a:rPr lang="en-US" sz="3600" dirty="0"/>
              <a:t>Professionals in state agencies working (independently) examining different aspects of xylazine</a:t>
            </a:r>
          </a:p>
          <a:p>
            <a:pPr marL="347663" indent="-347663">
              <a:lnSpc>
                <a:spcPct val="100000"/>
              </a:lnSpc>
              <a:spcAft>
                <a:spcPts val="1200"/>
              </a:spcAft>
            </a:pPr>
            <a:r>
              <a:rPr lang="en-US" sz="3600" dirty="0"/>
              <a:t>Came together in 2021 to share data and consider the scope of the problem – bimonthly meetings</a:t>
            </a:r>
          </a:p>
          <a:p>
            <a:pPr marL="347663" indent="-347663">
              <a:lnSpc>
                <a:spcPct val="100000"/>
              </a:lnSpc>
              <a:spcAft>
                <a:spcPts val="1200"/>
              </a:spcAft>
            </a:pPr>
            <a:r>
              <a:rPr lang="en-US" sz="3600" dirty="0"/>
              <a:t>Forthcoming report summarizes findings and provides recommendations for the state</a:t>
            </a:r>
          </a:p>
        </p:txBody>
      </p:sp>
    </p:spTree>
    <p:extLst>
      <p:ext uri="{BB962C8B-B14F-4D97-AF65-F5344CB8AC3E}">
        <p14:creationId xmlns:p14="http://schemas.microsoft.com/office/powerpoint/2010/main" val="2600447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A465-073A-B7AE-2559-321A950E5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08" y="237283"/>
            <a:ext cx="9784080" cy="150876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workgroup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4CB31-4442-1E18-FDC6-FE90E8E4F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7907" y="2011679"/>
            <a:ext cx="11745039" cy="4609037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 dirty="0"/>
              <a:t>Continue meeting as a workgroup to build and maintain an infrastructure to respond to the emerging public health threat of xylazine and other emerging substances </a:t>
            </a:r>
          </a:p>
          <a:p>
            <a:pPr marL="742950" indent="-7429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 dirty="0"/>
              <a:t>Continue to monitor xylazine deaths and xylazine in Maryland drug markets, enhance understanding of trends.</a:t>
            </a:r>
          </a:p>
          <a:p>
            <a:pPr marL="742950" indent="-7429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 dirty="0"/>
              <a:t>Share information with harm reduction services to support their ongoing development of resources to prevent harms associated with use of xylazine. </a:t>
            </a:r>
          </a:p>
          <a:p>
            <a:pPr marL="742950" indent="-7429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 dirty="0"/>
              <a:t>Identify and collaborate with additional stakeholders, e.g., legislators, local public health officials, community-based practitioners, clinicians</a:t>
            </a:r>
          </a:p>
        </p:txBody>
      </p:sp>
    </p:spTree>
    <p:extLst>
      <p:ext uri="{BB962C8B-B14F-4D97-AF65-F5344CB8AC3E}">
        <p14:creationId xmlns:p14="http://schemas.microsoft.com/office/powerpoint/2010/main" val="149102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2CBCC6C-CBD8-B832-2483-E90E950E7AF3}"/>
              </a:ext>
            </a:extLst>
          </p:cNvPr>
          <p:cNvGrpSpPr/>
          <p:nvPr/>
        </p:nvGrpSpPr>
        <p:grpSpPr>
          <a:xfrm>
            <a:off x="658963" y="1097280"/>
            <a:ext cx="10874073" cy="5266075"/>
            <a:chOff x="481088" y="311764"/>
            <a:chExt cx="11619357" cy="6234471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FA05E82-70CC-840A-FA81-33A6658586A7}"/>
                </a:ext>
              </a:extLst>
            </p:cNvPr>
            <p:cNvSpPr/>
            <p:nvPr/>
          </p:nvSpPr>
          <p:spPr>
            <a:xfrm>
              <a:off x="481088" y="311764"/>
              <a:ext cx="11619357" cy="623255"/>
            </a:xfrm>
            <a:custGeom>
              <a:avLst/>
              <a:gdLst>
                <a:gd name="connsiteX0" fmla="*/ 0 w 11619357"/>
                <a:gd name="connsiteY0" fmla="*/ 0 h 623255"/>
                <a:gd name="connsiteX1" fmla="*/ 11619357 w 11619357"/>
                <a:gd name="connsiteY1" fmla="*/ 0 h 623255"/>
                <a:gd name="connsiteX2" fmla="*/ 11619357 w 11619357"/>
                <a:gd name="connsiteY2" fmla="*/ 623255 h 623255"/>
                <a:gd name="connsiteX3" fmla="*/ 0 w 11619357"/>
                <a:gd name="connsiteY3" fmla="*/ 623255 h 623255"/>
                <a:gd name="connsiteX4" fmla="*/ 0 w 11619357"/>
                <a:gd name="connsiteY4" fmla="*/ 0 h 6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19357" h="623255">
                  <a:moveTo>
                    <a:pt x="0" y="0"/>
                  </a:moveTo>
                  <a:lnTo>
                    <a:pt x="11619357" y="0"/>
                  </a:lnTo>
                  <a:lnTo>
                    <a:pt x="11619357" y="623255"/>
                  </a:lnTo>
                  <a:lnTo>
                    <a:pt x="0" y="623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4709" tIns="78740" rIns="78740" bIns="78740" numCol="1" spcCol="1270" anchor="ctr" anchorCtr="0">
              <a:noAutofit/>
            </a:bodyPr>
            <a:lstStyle/>
            <a:p>
              <a:pPr marL="0" lvl="0" indent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>
                  <a:solidFill>
                    <a:schemeClr val="bg1"/>
                  </a:solidFill>
                </a:rPr>
                <a:t>Baltimore County Health Dept. 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4D27471-0EF5-711A-301C-6221CA156133}"/>
                </a:ext>
              </a:extLst>
            </p:cNvPr>
            <p:cNvSpPr/>
            <p:nvPr/>
          </p:nvSpPr>
          <p:spPr>
            <a:xfrm>
              <a:off x="1045502" y="1247195"/>
              <a:ext cx="11054943" cy="623255"/>
            </a:xfrm>
            <a:custGeom>
              <a:avLst/>
              <a:gdLst>
                <a:gd name="connsiteX0" fmla="*/ 0 w 11054943"/>
                <a:gd name="connsiteY0" fmla="*/ 0 h 623255"/>
                <a:gd name="connsiteX1" fmla="*/ 11054943 w 11054943"/>
                <a:gd name="connsiteY1" fmla="*/ 0 h 623255"/>
                <a:gd name="connsiteX2" fmla="*/ 11054943 w 11054943"/>
                <a:gd name="connsiteY2" fmla="*/ 623255 h 623255"/>
                <a:gd name="connsiteX3" fmla="*/ 0 w 11054943"/>
                <a:gd name="connsiteY3" fmla="*/ 623255 h 623255"/>
                <a:gd name="connsiteX4" fmla="*/ 0 w 11054943"/>
                <a:gd name="connsiteY4" fmla="*/ 0 h 6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54943" h="623255">
                  <a:moveTo>
                    <a:pt x="0" y="0"/>
                  </a:moveTo>
                  <a:lnTo>
                    <a:pt x="11054943" y="0"/>
                  </a:lnTo>
                  <a:lnTo>
                    <a:pt x="11054943" y="623255"/>
                  </a:lnTo>
                  <a:lnTo>
                    <a:pt x="0" y="623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4709" tIns="78740" rIns="78740" bIns="78740" numCol="1" spcCol="1270" anchor="ctr" anchorCtr="0">
              <a:noAutofit/>
            </a:bodyPr>
            <a:lstStyle/>
            <a:p>
              <a:pPr marL="0" lvl="0" indent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>
                  <a:solidFill>
                    <a:schemeClr val="bg1"/>
                  </a:solidFill>
                </a:rPr>
                <a:t>Center for Harm Reduction Services (CHRS)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640A011-4ACE-3D1E-D869-737CCC17C34F}"/>
                </a:ext>
              </a:extLst>
            </p:cNvPr>
            <p:cNvSpPr/>
            <p:nvPr/>
          </p:nvSpPr>
          <p:spPr>
            <a:xfrm>
              <a:off x="1354797" y="2181941"/>
              <a:ext cx="10745647" cy="623255"/>
            </a:xfrm>
            <a:custGeom>
              <a:avLst/>
              <a:gdLst>
                <a:gd name="connsiteX0" fmla="*/ 0 w 10745647"/>
                <a:gd name="connsiteY0" fmla="*/ 0 h 623255"/>
                <a:gd name="connsiteX1" fmla="*/ 10745647 w 10745647"/>
                <a:gd name="connsiteY1" fmla="*/ 0 h 623255"/>
                <a:gd name="connsiteX2" fmla="*/ 10745647 w 10745647"/>
                <a:gd name="connsiteY2" fmla="*/ 623255 h 623255"/>
                <a:gd name="connsiteX3" fmla="*/ 0 w 10745647"/>
                <a:gd name="connsiteY3" fmla="*/ 623255 h 623255"/>
                <a:gd name="connsiteX4" fmla="*/ 0 w 10745647"/>
                <a:gd name="connsiteY4" fmla="*/ 0 h 6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5647" h="623255">
                  <a:moveTo>
                    <a:pt x="0" y="0"/>
                  </a:moveTo>
                  <a:lnTo>
                    <a:pt x="10745647" y="0"/>
                  </a:lnTo>
                  <a:lnTo>
                    <a:pt x="10745647" y="623255"/>
                  </a:lnTo>
                  <a:lnTo>
                    <a:pt x="0" y="623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4709" tIns="78740" rIns="78740" bIns="78740" numCol="1" spcCol="1270" anchor="ctr" anchorCtr="0">
              <a:noAutofit/>
            </a:bodyPr>
            <a:lstStyle/>
            <a:p>
              <a:pPr marL="0" lvl="0" indent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>
                  <a:solidFill>
                    <a:schemeClr val="bg1"/>
                  </a:solidFill>
                </a:rPr>
                <a:t>State Unintentional Drug Overdose Reporting System (SUDORS)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BA297FD-36F8-C8C5-53A9-3189E5CA03B7}"/>
                </a:ext>
              </a:extLst>
            </p:cNvPr>
            <p:cNvSpPr/>
            <p:nvPr/>
          </p:nvSpPr>
          <p:spPr>
            <a:xfrm>
              <a:off x="1453553" y="3117372"/>
              <a:ext cx="10646892" cy="623255"/>
            </a:xfrm>
            <a:custGeom>
              <a:avLst/>
              <a:gdLst>
                <a:gd name="connsiteX0" fmla="*/ 0 w 10646892"/>
                <a:gd name="connsiteY0" fmla="*/ 0 h 623255"/>
                <a:gd name="connsiteX1" fmla="*/ 10646892 w 10646892"/>
                <a:gd name="connsiteY1" fmla="*/ 0 h 623255"/>
                <a:gd name="connsiteX2" fmla="*/ 10646892 w 10646892"/>
                <a:gd name="connsiteY2" fmla="*/ 623255 h 623255"/>
                <a:gd name="connsiteX3" fmla="*/ 0 w 10646892"/>
                <a:gd name="connsiteY3" fmla="*/ 623255 h 623255"/>
                <a:gd name="connsiteX4" fmla="*/ 0 w 10646892"/>
                <a:gd name="connsiteY4" fmla="*/ 0 h 6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6892" h="623255">
                  <a:moveTo>
                    <a:pt x="0" y="0"/>
                  </a:moveTo>
                  <a:lnTo>
                    <a:pt x="10646892" y="0"/>
                  </a:lnTo>
                  <a:lnTo>
                    <a:pt x="10646892" y="623255"/>
                  </a:lnTo>
                  <a:lnTo>
                    <a:pt x="0" y="623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4709" tIns="78740" rIns="78740" bIns="78740" numCol="1" spcCol="1270" anchor="ctr" anchorCtr="0">
              <a:noAutofit/>
            </a:bodyPr>
            <a:lstStyle/>
            <a:p>
              <a:pPr marL="0" lvl="0" indent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>
                  <a:solidFill>
                    <a:schemeClr val="bg1"/>
                  </a:solidFill>
                </a:rPr>
                <a:t>Vital Statistics Administration (VSA)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978268F-2A98-87D7-2160-15F83EFADF40}"/>
                </a:ext>
              </a:extLst>
            </p:cNvPr>
            <p:cNvSpPr/>
            <p:nvPr/>
          </p:nvSpPr>
          <p:spPr>
            <a:xfrm>
              <a:off x="1354797" y="4052803"/>
              <a:ext cx="10745647" cy="623255"/>
            </a:xfrm>
            <a:custGeom>
              <a:avLst/>
              <a:gdLst>
                <a:gd name="connsiteX0" fmla="*/ 0 w 10745647"/>
                <a:gd name="connsiteY0" fmla="*/ 0 h 623255"/>
                <a:gd name="connsiteX1" fmla="*/ 10745647 w 10745647"/>
                <a:gd name="connsiteY1" fmla="*/ 0 h 623255"/>
                <a:gd name="connsiteX2" fmla="*/ 10745647 w 10745647"/>
                <a:gd name="connsiteY2" fmla="*/ 623255 h 623255"/>
                <a:gd name="connsiteX3" fmla="*/ 0 w 10745647"/>
                <a:gd name="connsiteY3" fmla="*/ 623255 h 623255"/>
                <a:gd name="connsiteX4" fmla="*/ 0 w 10745647"/>
                <a:gd name="connsiteY4" fmla="*/ 0 h 6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5647" h="623255">
                  <a:moveTo>
                    <a:pt x="0" y="0"/>
                  </a:moveTo>
                  <a:lnTo>
                    <a:pt x="10745647" y="0"/>
                  </a:lnTo>
                  <a:lnTo>
                    <a:pt x="10745647" y="623255"/>
                  </a:lnTo>
                  <a:lnTo>
                    <a:pt x="0" y="623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4709" tIns="78740" rIns="78740" bIns="78740" numCol="1" spcCol="1270" anchor="ctr" anchorCtr="0">
              <a:noAutofit/>
            </a:bodyPr>
            <a:lstStyle/>
            <a:p>
              <a:pPr marL="0" lvl="0" indent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>
                  <a:solidFill>
                    <a:schemeClr val="bg1"/>
                  </a:solidFill>
                </a:rPr>
                <a:t>Johns Hopkins University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3458531-EDCE-B9EA-25F7-C7717FE72606}"/>
                </a:ext>
              </a:extLst>
            </p:cNvPr>
            <p:cNvSpPr/>
            <p:nvPr/>
          </p:nvSpPr>
          <p:spPr>
            <a:xfrm>
              <a:off x="1045502" y="4987549"/>
              <a:ext cx="11054943" cy="623255"/>
            </a:xfrm>
            <a:custGeom>
              <a:avLst/>
              <a:gdLst>
                <a:gd name="connsiteX0" fmla="*/ 0 w 11054943"/>
                <a:gd name="connsiteY0" fmla="*/ 0 h 623255"/>
                <a:gd name="connsiteX1" fmla="*/ 11054943 w 11054943"/>
                <a:gd name="connsiteY1" fmla="*/ 0 h 623255"/>
                <a:gd name="connsiteX2" fmla="*/ 11054943 w 11054943"/>
                <a:gd name="connsiteY2" fmla="*/ 623255 h 623255"/>
                <a:gd name="connsiteX3" fmla="*/ 0 w 11054943"/>
                <a:gd name="connsiteY3" fmla="*/ 623255 h 623255"/>
                <a:gd name="connsiteX4" fmla="*/ 0 w 11054943"/>
                <a:gd name="connsiteY4" fmla="*/ 0 h 6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54943" h="623255">
                  <a:moveTo>
                    <a:pt x="0" y="0"/>
                  </a:moveTo>
                  <a:lnTo>
                    <a:pt x="11054943" y="0"/>
                  </a:lnTo>
                  <a:lnTo>
                    <a:pt x="11054943" y="623255"/>
                  </a:lnTo>
                  <a:lnTo>
                    <a:pt x="0" y="623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4709" tIns="78740" rIns="78740" bIns="78740" numCol="1" spcCol="1270" anchor="ctr" anchorCtr="0">
              <a:noAutofit/>
            </a:bodyPr>
            <a:lstStyle/>
            <a:p>
              <a:pPr marL="0" lvl="0" indent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1" kern="1200" dirty="0">
                  <a:solidFill>
                    <a:schemeClr val="bg1"/>
                  </a:solidFill>
                </a:rPr>
                <a:t>MD. Dept. of Health; Public Health Services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8A4164-6DD7-D2A0-98D8-D3391618A778}"/>
                </a:ext>
              </a:extLst>
            </p:cNvPr>
            <p:cNvSpPr/>
            <p:nvPr/>
          </p:nvSpPr>
          <p:spPr>
            <a:xfrm>
              <a:off x="481088" y="5922980"/>
              <a:ext cx="11619357" cy="623255"/>
            </a:xfrm>
            <a:custGeom>
              <a:avLst/>
              <a:gdLst>
                <a:gd name="connsiteX0" fmla="*/ 0 w 11619357"/>
                <a:gd name="connsiteY0" fmla="*/ 0 h 623255"/>
                <a:gd name="connsiteX1" fmla="*/ 11619357 w 11619357"/>
                <a:gd name="connsiteY1" fmla="*/ 0 h 623255"/>
                <a:gd name="connsiteX2" fmla="*/ 11619357 w 11619357"/>
                <a:gd name="connsiteY2" fmla="*/ 623255 h 623255"/>
                <a:gd name="connsiteX3" fmla="*/ 0 w 11619357"/>
                <a:gd name="connsiteY3" fmla="*/ 623255 h 623255"/>
                <a:gd name="connsiteX4" fmla="*/ 0 w 11619357"/>
                <a:gd name="connsiteY4" fmla="*/ 0 h 6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19357" h="623255">
                  <a:moveTo>
                    <a:pt x="0" y="0"/>
                  </a:moveTo>
                  <a:lnTo>
                    <a:pt x="11619357" y="0"/>
                  </a:lnTo>
                  <a:lnTo>
                    <a:pt x="11619357" y="623255"/>
                  </a:lnTo>
                  <a:lnTo>
                    <a:pt x="0" y="623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4709" tIns="78740" rIns="78740" bIns="78740" numCol="1" spcCol="1270" anchor="ctr" anchorCtr="0">
              <a:noAutofit/>
            </a:bodyPr>
            <a:lstStyle/>
            <a:p>
              <a:pPr marL="0" lvl="0" indent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>
                  <a:solidFill>
                    <a:schemeClr val="bg1"/>
                  </a:solidFill>
                </a:rPr>
                <a:t>Office of the Chief Medical Examiner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9EEF4C2-AF59-D040-799C-C7CF6B9F7C17}"/>
              </a:ext>
            </a:extLst>
          </p:cNvPr>
          <p:cNvSpPr txBox="1"/>
          <p:nvPr/>
        </p:nvSpPr>
        <p:spPr>
          <a:xfrm>
            <a:off x="1" y="43463"/>
            <a:ext cx="12191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Maryland Xylazine Workgroup</a:t>
            </a:r>
            <a:endParaRPr lang="en-US" sz="4000" dirty="0">
              <a:solidFill>
                <a:schemeClr val="accent2">
                  <a:lumMod val="20000"/>
                  <a:lumOff val="8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1316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79FEA-EC65-5B77-E773-E54E553A6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199" y="446736"/>
            <a:ext cx="9784080" cy="126014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Xylazine toxicology study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66CA0-939C-8DDC-1941-27CD3BCA9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98" y="1955496"/>
            <a:ext cx="11263401" cy="4902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Purpose: Quantify xylazine concentration among recent opioid overdose decedents who were xylazine-positive</a:t>
            </a:r>
          </a:p>
          <a:p>
            <a:pPr marL="0" indent="0">
              <a:buNone/>
            </a:pPr>
            <a:r>
              <a:rPr lang="en-US" sz="2400" b="1" dirty="0"/>
              <a:t>Results (n=30)</a:t>
            </a:r>
          </a:p>
          <a:p>
            <a:pPr lvl="1"/>
            <a:r>
              <a:rPr lang="en-US" dirty="0"/>
              <a:t>Xylazine concentrations in blood ranged from 3.3 to 416 ng/ml  (7 were &lt;10 ng/ml, 8 were &gt;75 ng/ml)</a:t>
            </a:r>
          </a:p>
          <a:p>
            <a:pPr lvl="1"/>
            <a:r>
              <a:rPr lang="en-US" dirty="0"/>
              <a:t>100% had fentanyl as a COD (fentanyl conc.: &gt;2-80 ng/ml)</a:t>
            </a:r>
          </a:p>
          <a:p>
            <a:pPr lvl="1"/>
            <a:r>
              <a:rPr lang="en-US" dirty="0"/>
              <a:t>37% had cocaine as a COD</a:t>
            </a:r>
          </a:p>
          <a:p>
            <a:pPr lvl="1"/>
            <a:r>
              <a:rPr lang="en-US" dirty="0"/>
              <a:t>16% had alcohol at a concentration of &gt;0.05% w/v</a:t>
            </a:r>
          </a:p>
          <a:p>
            <a:pPr marL="0" lvl="1" indent="0">
              <a:buNone/>
            </a:pPr>
            <a:r>
              <a:rPr lang="en-US" sz="2400" b="1" dirty="0"/>
              <a:t>Conclusion</a:t>
            </a:r>
          </a:p>
          <a:p>
            <a:pPr marL="571500" lvl="2" indent="-342900"/>
            <a:r>
              <a:rPr lang="en-US" sz="2000" dirty="0"/>
              <a:t>Xylazine-positive decedents had fentanyl as a COD, cannot assess as an independent COD</a:t>
            </a:r>
          </a:p>
          <a:p>
            <a:pPr marL="571500" lvl="2" indent="-342900"/>
            <a:r>
              <a:rPr lang="en-US" sz="2000" dirty="0"/>
              <a:t>Toxic at low levels, likely has a synergistic effect of increasing risk of fentanyl overdose</a:t>
            </a:r>
          </a:p>
          <a:p>
            <a:pPr marL="571500" lvl="2" indent="-342900"/>
            <a:r>
              <a:rPr lang="en-US" sz="2000" dirty="0"/>
              <a:t>Need additional studies to compare data</a:t>
            </a:r>
          </a:p>
        </p:txBody>
      </p:sp>
    </p:spTree>
    <p:extLst>
      <p:ext uri="{BB962C8B-B14F-4D97-AF65-F5344CB8AC3E}">
        <p14:creationId xmlns:p14="http://schemas.microsoft.com/office/powerpoint/2010/main" val="138440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4EC97-ADAF-4091-0B74-15A946314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856" y="284176"/>
            <a:ext cx="11751081" cy="1508760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Xylazine IS an Emerging Public Health Threat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E97-A7F5-9BCB-4195-3A5B825FC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48" y="1981200"/>
            <a:ext cx="11144304" cy="3482051"/>
          </a:xfrm>
          <a:noFill/>
        </p:spPr>
        <p:txBody>
          <a:bodyPr>
            <a:normAutofit/>
          </a:bodyPr>
          <a:lstStyle/>
          <a:p>
            <a:pPr marL="411163" lvl="1" indent="-411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on-opioid, veterinary tranquilizer (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Ball et al., 2022; Ruiz et al., 2014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11163" lvl="1" indent="-411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Enhances and extends sedative effects of opioids</a:t>
            </a:r>
          </a:p>
          <a:p>
            <a:pPr marL="411163" lvl="1" indent="-411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adrenergic agonist similar to clonidine; not approved for human use due to hypotension and severe CNS depression </a:t>
            </a:r>
          </a:p>
          <a:p>
            <a:pPr marL="411163" lvl="1" indent="-411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 increase risk for overdose when used with opioids, xylazine overdose not reversible with naloxone</a:t>
            </a:r>
          </a:p>
          <a:p>
            <a:pPr marL="411163" lvl="1" indent="-411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auses skin and soft tissue infections (SSTIs), not just at injection sites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E69DC-F990-F45A-F153-F4F920DE3770}"/>
              </a:ext>
            </a:extLst>
          </p:cNvPr>
          <p:cNvSpPr txBox="1">
            <a:spLocks/>
          </p:cNvSpPr>
          <p:nvPr/>
        </p:nvSpPr>
        <p:spPr>
          <a:xfrm>
            <a:off x="0" y="5651515"/>
            <a:ext cx="12192000" cy="12064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91440" rIns="91440" bIns="91440" numCol="1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457200" algn="l">
              <a:lnSpc>
                <a:spcPct val="120000"/>
              </a:lnSpc>
              <a:tabLst>
                <a:tab pos="279400" algn="l"/>
              </a:tabLst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Ball NS, et al. (2022). Xylazine poisoning: a systematic review. </a:t>
            </a:r>
            <a:r>
              <a:rPr lang="en-US" sz="1600" i="1" dirty="0">
                <a:solidFill>
                  <a:schemeClr val="bg1"/>
                </a:solidFill>
                <a:latin typeface="+mj-lt"/>
              </a:rPr>
              <a:t>Clin </a:t>
            </a:r>
            <a:r>
              <a:rPr lang="en-US" sz="1600" i="1" dirty="0" err="1">
                <a:solidFill>
                  <a:schemeClr val="bg1"/>
                </a:solidFill>
                <a:latin typeface="+mj-lt"/>
              </a:rPr>
              <a:t>Toxicol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1600" b="0" i="0" dirty="0">
                <a:solidFill>
                  <a:srgbClr val="212121"/>
                </a:solidFill>
                <a:effectLst/>
                <a:latin typeface="+mj-lt"/>
              </a:rPr>
              <a:t>60:892-901. 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  <a:p>
            <a:pPr marL="274320" indent="-457200" algn="l">
              <a:lnSpc>
                <a:spcPct val="120000"/>
              </a:lnSpc>
              <a:tabLst>
                <a:tab pos="279400" algn="l"/>
              </a:tabLst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Ruiz-Colón K, et al. (2014). Xylazine intoxication in humans and its importance as an emerging adulterant in abused drugs: A comprehensive review of the literature. </a:t>
            </a:r>
            <a:r>
              <a:rPr lang="en-US" sz="1600" i="1" dirty="0">
                <a:solidFill>
                  <a:schemeClr val="bg1"/>
                </a:solidFill>
                <a:latin typeface="+mj-lt"/>
              </a:rPr>
              <a:t>Forensic Sci Int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;240:1-8.</a:t>
            </a:r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246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F0FE-C629-2DE2-B649-21544BB52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5884"/>
            <a:ext cx="12192000" cy="1508760"/>
          </a:xfrm>
        </p:spPr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</a:rPr>
              <a:t>Increasingly present among overdose decedents with fentanyl as COD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BC1FF-346B-574C-92DF-10FE596AC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68162"/>
            <a:ext cx="12192000" cy="363983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85% of xylazine-positive decedents from 2012-2021 died in 2020-2021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(MD VSA, 2022)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 checking study indicates presence in the drug supply for several MD counties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Philadelphia</a:t>
            </a:r>
            <a:r>
              <a:rPr lang="en-US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2% in 2010-2015, 31% in 2019 </a:t>
            </a:r>
            <a:r>
              <a:rPr lang="en-US" sz="34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(Johnson et al., 2021)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Chicago</a:t>
            </a:r>
            <a:r>
              <a:rPr lang="en-US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no decedents in 2017-18, 12% by 2021 </a:t>
            </a:r>
            <a:r>
              <a:rPr lang="en-US" sz="34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400" dirty="0">
                <a:solidFill>
                  <a:schemeClr val="tx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Chhabra et al., 2022)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665B5-30E8-8012-B239-AF5562671135}"/>
              </a:ext>
            </a:extLst>
          </p:cNvPr>
          <p:cNvSpPr txBox="1">
            <a:spLocks/>
          </p:cNvSpPr>
          <p:nvPr/>
        </p:nvSpPr>
        <p:spPr>
          <a:xfrm>
            <a:off x="0" y="5651515"/>
            <a:ext cx="12192000" cy="12064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91440" rIns="91440" bIns="91440" numCol="2" rtlCol="0" anchor="ctr">
            <a:normAutofit fontScale="85000" lnSpcReduction="10000"/>
          </a:bodyPr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457200" algn="l">
              <a:lnSpc>
                <a:spcPct val="120000"/>
              </a:lnSpc>
              <a:tabLst>
                <a:tab pos="279400" algn="l"/>
              </a:tabLs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 Vital Statistics Administration [VSA] (2022). Data submitted through personal communication. </a:t>
            </a:r>
          </a:p>
          <a:p>
            <a:pPr marL="274320" indent="-457200" algn="l">
              <a:lnSpc>
                <a:spcPct val="120000"/>
              </a:lnSpc>
              <a:tabLst>
                <a:tab pos="27940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Chhabra N, et al. (2022). Notes from the field: Xylazine-related deaths - Cook County, Illinois, 2017-2021. MMWR;71:503-504.</a:t>
            </a:r>
          </a:p>
          <a:p>
            <a:pPr marL="274320" indent="-457200" algn="l">
              <a:lnSpc>
                <a:spcPct val="120000"/>
              </a:lnSpc>
              <a:tabLst>
                <a:tab pos="279400" algn="l"/>
              </a:tabLst>
            </a:pPr>
            <a:r>
              <a:rPr lang="en-US" sz="1600" dirty="0" err="1">
                <a:solidFill>
                  <a:schemeClr val="bg1"/>
                </a:solidFill>
              </a:rPr>
              <a:t>Kariisa</a:t>
            </a:r>
            <a:r>
              <a:rPr lang="en-US" sz="1600" dirty="0">
                <a:solidFill>
                  <a:schemeClr val="bg1"/>
                </a:solidFill>
              </a:rPr>
              <a:t> M, et al. (2021). Notes from the field: Xylazine detection and involvement in drug overdose deaths - United States, 2019. </a:t>
            </a:r>
            <a:r>
              <a:rPr lang="en-US" sz="1600" i="1" dirty="0">
                <a:solidFill>
                  <a:schemeClr val="bg1"/>
                </a:solidFill>
              </a:rPr>
              <a:t>MMWR</a:t>
            </a:r>
            <a:r>
              <a:rPr lang="en-US" sz="1600" dirty="0">
                <a:solidFill>
                  <a:schemeClr val="bg1"/>
                </a:solidFill>
              </a:rPr>
              <a:t>;70:1300-1302.</a:t>
            </a:r>
          </a:p>
          <a:p>
            <a:pPr marL="274320" indent="-457200" algn="l">
              <a:lnSpc>
                <a:spcPct val="120000"/>
              </a:lnSpc>
              <a:tabLst>
                <a:tab pos="27940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Johnson J, et al. (2021). Increasing presence of xylazine in heroin and/or fentanyl deaths, Philadelphia, Pennsylvania, 2010–2019. </a:t>
            </a:r>
            <a:r>
              <a:rPr lang="en-US" sz="1600" dirty="0" err="1">
                <a:solidFill>
                  <a:schemeClr val="bg1"/>
                </a:solidFill>
              </a:rPr>
              <a:t>Inj</a:t>
            </a:r>
            <a:r>
              <a:rPr lang="en-US" sz="1600" dirty="0">
                <a:solidFill>
                  <a:schemeClr val="bg1"/>
                </a:solidFill>
              </a:rPr>
              <a:t> Prev;27:395-398.</a:t>
            </a:r>
          </a:p>
        </p:txBody>
      </p:sp>
    </p:spTree>
    <p:extLst>
      <p:ext uri="{BB962C8B-B14F-4D97-AF65-F5344CB8AC3E}">
        <p14:creationId xmlns:p14="http://schemas.microsoft.com/office/powerpoint/2010/main" val="31440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ext Placeholder 2">
            <a:extLst>
              <a:ext uri="{FF2B5EF4-FFF2-40B4-BE49-F238E27FC236}">
                <a16:creationId xmlns:a16="http://schemas.microsoft.com/office/drawing/2014/main" id="{CF5EA5DF-B909-FA10-8F5B-F218575DF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638167"/>
              </p:ext>
            </p:extLst>
          </p:nvPr>
        </p:nvGraphicFramePr>
        <p:xfrm>
          <a:off x="199088" y="381965"/>
          <a:ext cx="11810881" cy="6273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2E94CA2-5F19-4675-1544-622A5EDE4CBA}"/>
              </a:ext>
            </a:extLst>
          </p:cNvPr>
          <p:cNvSpPr txBox="1"/>
          <p:nvPr/>
        </p:nvSpPr>
        <p:spPr>
          <a:xfrm>
            <a:off x="182031" y="0"/>
            <a:ext cx="118108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Examine the presence of xylazine in the post-mortem toxicology of opioid overdose decedents in Maryland 2020</a:t>
            </a:r>
          </a:p>
        </p:txBody>
      </p:sp>
    </p:spTree>
    <p:extLst>
      <p:ext uri="{BB962C8B-B14F-4D97-AF65-F5344CB8AC3E}">
        <p14:creationId xmlns:p14="http://schemas.microsoft.com/office/powerpoint/2010/main" val="400814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ext Placeholder 2">
            <a:extLst>
              <a:ext uri="{FF2B5EF4-FFF2-40B4-BE49-F238E27FC236}">
                <a16:creationId xmlns:a16="http://schemas.microsoft.com/office/drawing/2014/main" id="{CF5EA5DF-B909-FA10-8F5B-F218575DF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135359"/>
              </p:ext>
            </p:extLst>
          </p:nvPr>
        </p:nvGraphicFramePr>
        <p:xfrm>
          <a:off x="199088" y="381965"/>
          <a:ext cx="11810881" cy="6273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101C9C1-55CB-C115-A2C5-98B551FEB6E5}"/>
              </a:ext>
            </a:extLst>
          </p:cNvPr>
          <p:cNvSpPr txBox="1"/>
          <p:nvPr/>
        </p:nvSpPr>
        <p:spPr>
          <a:xfrm>
            <a:off x="182031" y="0"/>
            <a:ext cx="118108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Examine the presence of xylazine in the post-mortem toxicology of opioid overdose decedents in Maryland 2020</a:t>
            </a:r>
          </a:p>
        </p:txBody>
      </p:sp>
    </p:spTree>
    <p:extLst>
      <p:ext uri="{BB962C8B-B14F-4D97-AF65-F5344CB8AC3E}">
        <p14:creationId xmlns:p14="http://schemas.microsoft.com/office/powerpoint/2010/main" val="3962047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BCDB-B9FC-4EFC-C9F4-306FA2F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57726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Maryland opioid overdose decedents by xylazine toxicology (</a:t>
            </a:r>
            <a:r>
              <a:rPr lang="en-US" sz="3200" b="1" i="1" dirty="0">
                <a:latin typeface="+mn-lt"/>
              </a:rPr>
              <a:t>n</a:t>
            </a:r>
            <a:r>
              <a:rPr lang="en-US" sz="3200" b="1" dirty="0">
                <a:latin typeface="+mn-lt"/>
              </a:rPr>
              <a:t>=2,511)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255071-A3AC-6782-1768-411916CDB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786244"/>
              </p:ext>
            </p:extLst>
          </p:nvPr>
        </p:nvGraphicFramePr>
        <p:xfrm>
          <a:off x="1284636" y="1577261"/>
          <a:ext cx="962272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5731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BCDB-B9FC-4EFC-C9F4-306FA2F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1496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Combinations of drugs contributing to overdose among xylazine-positive opioid overdose decedents (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=429)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255071-A3AC-6782-1768-411916CDB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911962"/>
              </p:ext>
            </p:extLst>
          </p:nvPr>
        </p:nvGraphicFramePr>
        <p:xfrm>
          <a:off x="94475" y="1214967"/>
          <a:ext cx="12020105" cy="522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llout: Up Arrow 4">
            <a:extLst>
              <a:ext uri="{FF2B5EF4-FFF2-40B4-BE49-F238E27FC236}">
                <a16:creationId xmlns:a16="http://schemas.microsoft.com/office/drawing/2014/main" id="{34B21C3D-AE24-1AB0-E152-179C840B1593}"/>
              </a:ext>
            </a:extLst>
          </p:cNvPr>
          <p:cNvSpPr/>
          <p:nvPr/>
        </p:nvSpPr>
        <p:spPr>
          <a:xfrm>
            <a:off x="9211970" y="2184400"/>
            <a:ext cx="1960880" cy="2042160"/>
          </a:xfrm>
          <a:prstGeom prst="up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CEE42-0DC8-AA26-51C8-8B6D8E76FF26}"/>
              </a:ext>
            </a:extLst>
          </p:cNvPr>
          <p:cNvSpPr txBox="1"/>
          <p:nvPr/>
        </p:nvSpPr>
        <p:spPr>
          <a:xfrm>
            <a:off x="9540125" y="3042920"/>
            <a:ext cx="1460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&gt;95% fentanyl</a:t>
            </a:r>
          </a:p>
        </p:txBody>
      </p:sp>
    </p:spTree>
    <p:extLst>
      <p:ext uri="{BB962C8B-B14F-4D97-AF65-F5344CB8AC3E}">
        <p14:creationId xmlns:p14="http://schemas.microsoft.com/office/powerpoint/2010/main" val="141417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BCDB-B9FC-4EFC-C9F4-306FA2F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1496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Combinations of drugs contributing to overdose among xylazine-positive opioid overdose decedents (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=429)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255071-A3AC-6782-1768-411916CDB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476442"/>
              </p:ext>
            </p:extLst>
          </p:nvPr>
        </p:nvGraphicFramePr>
        <p:xfrm>
          <a:off x="94475" y="1214967"/>
          <a:ext cx="12020105" cy="522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llout: Up Arrow 4">
            <a:extLst>
              <a:ext uri="{FF2B5EF4-FFF2-40B4-BE49-F238E27FC236}">
                <a16:creationId xmlns:a16="http://schemas.microsoft.com/office/drawing/2014/main" id="{34B21C3D-AE24-1AB0-E152-179C840B1593}"/>
              </a:ext>
            </a:extLst>
          </p:cNvPr>
          <p:cNvSpPr/>
          <p:nvPr/>
        </p:nvSpPr>
        <p:spPr>
          <a:xfrm>
            <a:off x="9211970" y="2184400"/>
            <a:ext cx="1960880" cy="2042160"/>
          </a:xfrm>
          <a:prstGeom prst="up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CEE42-0DC8-AA26-51C8-8B6D8E76FF26}"/>
              </a:ext>
            </a:extLst>
          </p:cNvPr>
          <p:cNvSpPr txBox="1"/>
          <p:nvPr/>
        </p:nvSpPr>
        <p:spPr>
          <a:xfrm>
            <a:off x="9540125" y="3042920"/>
            <a:ext cx="1460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&gt;95% fentanyl</a:t>
            </a:r>
          </a:p>
        </p:txBody>
      </p:sp>
    </p:spTree>
    <p:extLst>
      <p:ext uri="{BB962C8B-B14F-4D97-AF65-F5344CB8AC3E}">
        <p14:creationId xmlns:p14="http://schemas.microsoft.com/office/powerpoint/2010/main" val="26725228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jhsph-normal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HU-AY-2017-18-FAC" id="{26336BED-4ABF-494A-860D-F011C3EC7A3B}" vid="{58DB2C3A-7300-DC4A-A0DF-D492745226A7}"/>
    </a:ext>
  </a:extLst>
</a:theme>
</file>

<file path=ppt/theme/theme2.xml><?xml version="1.0" encoding="utf-8"?>
<a:theme xmlns:a="http://schemas.openxmlformats.org/drawingml/2006/main" name="jhsph-upside dow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HU-AY-2017-18-FAC" id="{26336BED-4ABF-494A-860D-F011C3EC7A3B}" vid="{811921AE-1AA3-6A45-866E-D2056B4D7C90}"/>
    </a:ext>
  </a:extLst>
</a:theme>
</file>

<file path=ppt/theme/theme3.xml><?xml version="1.0" encoding="utf-8"?>
<a:theme xmlns:a="http://schemas.openxmlformats.org/drawingml/2006/main" name="Banded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4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5.xml><?xml version="1.0" encoding="utf-8"?>
<a:theme xmlns:a="http://schemas.openxmlformats.org/drawingml/2006/main" name="Theme1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heme1" id="{D92EB79F-5EFB-406B-9B30-99B19443BEBF}" vid="{4D3136DE-4557-4FD2-9C40-DB7F462FDEB3}"/>
    </a:ext>
  </a:extLst>
</a:theme>
</file>

<file path=ppt/theme/theme6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range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7.xml><?xml version="1.0" encoding="utf-8"?>
<a:themeOverride xmlns:a="http://schemas.openxmlformats.org/drawingml/2006/main">
  <a:clrScheme name="Orange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8.xml><?xml version="1.0" encoding="utf-8"?>
<a:themeOverride xmlns:a="http://schemas.openxmlformats.org/drawingml/2006/main">
  <a:clrScheme name="Orange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baf6ae-718e-4ef2-895b-97fbae89ec97">
      <Terms xmlns="http://schemas.microsoft.com/office/infopath/2007/PartnerControls"/>
    </lcf76f155ced4ddcb4097134ff3c332f>
    <TaxCatchAll xmlns="026243b2-d3cd-4885-8ebf-a2bb6ac216a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37B82CECCF40499738FA0E7984DEEA" ma:contentTypeVersion="15" ma:contentTypeDescription="Create a new document." ma:contentTypeScope="" ma:versionID="ea5645c30367b17f1c63355316e66b33">
  <xsd:schema xmlns:xsd="http://www.w3.org/2001/XMLSchema" xmlns:xs="http://www.w3.org/2001/XMLSchema" xmlns:p="http://schemas.microsoft.com/office/2006/metadata/properties" xmlns:ns2="c0baf6ae-718e-4ef2-895b-97fbae89ec97" xmlns:ns3="026243b2-d3cd-4885-8ebf-a2bb6ac216ae" targetNamespace="http://schemas.microsoft.com/office/2006/metadata/properties" ma:root="true" ma:fieldsID="48b81a893e1a739b174235fe50943d30" ns2:_="" ns3:_="">
    <xsd:import namespace="c0baf6ae-718e-4ef2-895b-97fbae89ec97"/>
    <xsd:import namespace="026243b2-d3cd-4885-8ebf-a2bb6ac216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baf6ae-718e-4ef2-895b-97fbae89ec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3f7c956-802a-45ac-b2ba-cc7850678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243b2-d3cd-4885-8ebf-a2bb6ac216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f25bd69-2a90-497c-a54c-6ce5ded2e2ae}" ma:internalName="TaxCatchAll" ma:showField="CatchAllData" ma:web="026243b2-d3cd-4885-8ebf-a2bb6ac216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015547-B5DC-49D9-A833-D10ACADE4AFA}">
  <ds:schemaRefs>
    <ds:schemaRef ds:uri="c0baf6ae-718e-4ef2-895b-97fbae89ec97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026243b2-d3cd-4885-8ebf-a2bb6ac216a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30F5667-100C-4E68-AD68-3830B7DD0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baf6ae-718e-4ef2-895b-97fbae89ec97"/>
    <ds:schemaRef ds:uri="026243b2-d3cd-4885-8ebf-a2bb6ac216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6EA953-1821-4A57-ADCB-5A65DDAFC1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3507</TotalTime>
  <Words>1634</Words>
  <Application>Microsoft Office PowerPoint</Application>
  <PresentationFormat>Widescreen</PresentationFormat>
  <Paragraphs>252</Paragraphs>
  <Slides>23</Slides>
  <Notes>20</Notes>
  <HiddenSlides>4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23</vt:i4>
      </vt:variant>
    </vt:vector>
  </HeadingPairs>
  <TitlesOfParts>
    <vt:vector size="38" baseType="lpstr">
      <vt:lpstr>Arial</vt:lpstr>
      <vt:lpstr>Bookman Old Style</vt:lpstr>
      <vt:lpstr>Calibri</vt:lpstr>
      <vt:lpstr>Calibri Light</vt:lpstr>
      <vt:lpstr>Georgia</vt:lpstr>
      <vt:lpstr>Lucida Grande</vt:lpstr>
      <vt:lpstr>Times New Roman</vt:lpstr>
      <vt:lpstr>Wingdings</vt:lpstr>
      <vt:lpstr>jhsph-normal</vt:lpstr>
      <vt:lpstr>jhsph-upside down</vt:lpstr>
      <vt:lpstr>Banded</vt:lpstr>
      <vt:lpstr>1_Banded</vt:lpstr>
      <vt:lpstr>Theme1</vt:lpstr>
      <vt:lpstr>Office Theme</vt:lpstr>
      <vt:lpstr>1_Office Theme</vt:lpstr>
      <vt:lpstr>Xylazine in the post-mortem toxicology of Maryland opioid overdose decedents (2020)  Renee M. Johnson, PhD, MPH a No disclosures or COI</vt:lpstr>
      <vt:lpstr>Funding &amp; Acknowledgments</vt:lpstr>
      <vt:lpstr>Xylazine IS an Emerging Public Health Threat</vt:lpstr>
      <vt:lpstr>Increasingly present among overdose decedents with fentanyl as COD</vt:lpstr>
      <vt:lpstr>PowerPoint Presentation</vt:lpstr>
      <vt:lpstr>PowerPoint Presentation</vt:lpstr>
      <vt:lpstr>Maryland opioid overdose decedents by xylazine toxicology (n=2,511)</vt:lpstr>
      <vt:lpstr>Combinations of drugs contributing to overdose among xylazine-positive opioid overdose decedents (n=429)</vt:lpstr>
      <vt:lpstr>Combinations of drugs contributing to overdose among xylazine-positive opioid overdose decedents (n=429)</vt:lpstr>
      <vt:lpstr>Combinations of drugs contributing to overdose among xylazine-positive opioid overdose decedents (n=429)</vt:lpstr>
      <vt:lpstr>Combinations of drugs contributing to overdose among xylazine-positive opioid overdose decedents (n=429)</vt:lpstr>
      <vt:lpstr>Demographic factors among opioid overdose decedents, by xylazine toxicology, Maryland 2020 (n=2,511)</vt:lpstr>
      <vt:lpstr>Demographic factors among opioid overdose decedents, by xylazine toxicology, Maryland 2020 (n=2,511)</vt:lpstr>
      <vt:lpstr>Demographic factors among opioid overdose decedents, by xylazine toxicology, Maryland 2020 (n=2,511)</vt:lpstr>
      <vt:lpstr>Drug Use Circumstances by Xylazine Toxicology (n=2,511)</vt:lpstr>
      <vt:lpstr>Drug Use Circumstances by Xylazine Toxicology (n=2,511)</vt:lpstr>
      <vt:lpstr>Drug Use Circumstances by Xylazine Toxicology (n=2,511)</vt:lpstr>
      <vt:lpstr>SUMMARY: Xylazine Among Opioid Overdose Decedents in Maryland</vt:lpstr>
      <vt:lpstr>Next steps for Maryland</vt:lpstr>
      <vt:lpstr>Maryland xylazine workgroup</vt:lpstr>
      <vt:lpstr>workgroup Recommendations</vt:lpstr>
      <vt:lpstr>PowerPoint Presentation</vt:lpstr>
      <vt:lpstr>Xylazine toxicology study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Renee M. Johnson</cp:lastModifiedBy>
  <cp:revision>228</cp:revision>
  <dcterms:created xsi:type="dcterms:W3CDTF">2021-04-22T17:33:11Z</dcterms:created>
  <dcterms:modified xsi:type="dcterms:W3CDTF">2022-11-10T18:26:35Z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0x0101007E37B82CECCF40499738FA0E7984DEEA</vt:lpwstr>
  </property>
  <property fmtid="{D5CDD505-2E9C-101B-9397-08002B2CF9AE}" pid="3" name="MediaServiceImageTags">
    <vt:lpwstr/>
  </property>
</Properties>
</file>