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71" r:id="rId3"/>
    <p:sldId id="259" r:id="rId4"/>
    <p:sldId id="272" r:id="rId5"/>
    <p:sldId id="257" r:id="rId6"/>
    <p:sldId id="282" r:id="rId7"/>
    <p:sldId id="258" r:id="rId8"/>
    <p:sldId id="260" r:id="rId9"/>
    <p:sldId id="273" r:id="rId10"/>
    <p:sldId id="261" r:id="rId11"/>
    <p:sldId id="283" r:id="rId12"/>
    <p:sldId id="262" r:id="rId13"/>
    <p:sldId id="284" r:id="rId14"/>
    <p:sldId id="264" r:id="rId15"/>
    <p:sldId id="265" r:id="rId16"/>
    <p:sldId id="268" r:id="rId17"/>
    <p:sldId id="269" r:id="rId18"/>
    <p:sldId id="26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8"/>
    <p:restoredTop sz="61644" autoAdjust="0"/>
  </p:normalViewPr>
  <p:slideViewPr>
    <p:cSldViewPr snapToGrid="0">
      <p:cViewPr varScale="1">
        <p:scale>
          <a:sx n="90" d="100"/>
          <a:sy n="90" d="100"/>
        </p:scale>
        <p:origin x="43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045329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Elizabeth</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43696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Elizabeth</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Initially MAP was ‘temporary’ program thus all patients needed </a:t>
            </a:r>
            <a:r>
              <a:rPr lang="en-US" sz="1100" dirty="0" err="1"/>
              <a:t>dispo</a:t>
            </a:r>
            <a:r>
              <a:rPr lang="en-US" sz="1100" dirty="0"/>
              <a:t> plans. </a:t>
            </a:r>
          </a:p>
          <a:p>
            <a:pPr marL="158750" indent="0">
              <a:buNone/>
            </a:pPr>
            <a:endParaRPr lang="en-US" dirty="0"/>
          </a:p>
          <a:p>
            <a:pPr marL="457200" indent="-298450">
              <a:buFontTx/>
              <a:buChar char="-"/>
            </a:pPr>
            <a:endParaRPr lang="en-US" baseline="0" dirty="0"/>
          </a:p>
          <a:p>
            <a:r>
              <a:rPr lang="en-US" dirty="0">
                <a:solidFill>
                  <a:schemeClr val="accent6"/>
                </a:solidFill>
              </a:rPr>
              <a:t>Client identified goal of wanting her “own room with a kitchen and bathroom”</a:t>
            </a:r>
            <a:endParaRPr lang="en-US" dirty="0"/>
          </a:p>
          <a:p>
            <a:r>
              <a:rPr lang="en-US" dirty="0"/>
              <a:t>SW worked with client on steps for Supportive Housing. Client turned down several units that didn’t seem like the right fit with a goal of having a highly supported unit with both on-site RN and SW.</a:t>
            </a:r>
          </a:p>
          <a:p>
            <a:r>
              <a:rPr lang="en-US" dirty="0"/>
              <a:t>Staff attempted to work with client on a transition plan to housing but she always declined stating “I’ve always been fine before”</a:t>
            </a:r>
          </a:p>
          <a:p>
            <a:endParaRPr lang="en-US" dirty="0"/>
          </a:p>
          <a:p>
            <a:r>
              <a:rPr lang="en-US" dirty="0"/>
              <a:t>Client ultimately struggled with her ETOH consumption from day 1 in housing</a:t>
            </a:r>
            <a:endParaRPr lang="en-US" baseline="0" dirty="0"/>
          </a:p>
          <a:p>
            <a:pPr marL="457200" indent="-298450">
              <a:buFontTx/>
              <a:buChar char="-"/>
            </a:pPr>
            <a:endParaRPr lang="en-US" dirty="0"/>
          </a:p>
        </p:txBody>
      </p:sp>
    </p:spTree>
    <p:extLst>
      <p:ext uri="{BB962C8B-B14F-4D97-AF65-F5344CB8AC3E}">
        <p14:creationId xmlns:p14="http://schemas.microsoft.com/office/powerpoint/2010/main" val="345778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47fd486196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47fd48619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Elizabeth</a:t>
            </a:r>
          </a:p>
          <a:p>
            <a:pPr marL="0" lvl="0" indent="0" algn="l" rtl="0">
              <a:lnSpc>
                <a:spcPct val="115000"/>
              </a:lnSpc>
              <a:spcBef>
                <a:spcPts val="0"/>
              </a:spcBef>
              <a:spcAft>
                <a:spcPts val="0"/>
              </a:spcAft>
              <a:buNone/>
            </a:pPr>
            <a:endParaRPr lang="en" dirty="0">
              <a:solidFill>
                <a:schemeClr val="dk1"/>
              </a:solidFill>
            </a:endParaRPr>
          </a:p>
          <a:p>
            <a:pPr marL="0" lvl="0" indent="0" algn="l" rtl="0">
              <a:lnSpc>
                <a:spcPct val="115000"/>
              </a:lnSpc>
              <a:spcBef>
                <a:spcPts val="0"/>
              </a:spcBef>
              <a:spcAft>
                <a:spcPts val="0"/>
              </a:spcAft>
              <a:buNone/>
            </a:pPr>
            <a:endParaRPr lang="en" dirty="0">
              <a:solidFill>
                <a:schemeClr val="dk1"/>
              </a:solidFill>
            </a:endParaRPr>
          </a:p>
          <a:p>
            <a:pPr marL="0" lvl="0" indent="0" algn="l" rtl="0">
              <a:lnSpc>
                <a:spcPct val="115000"/>
              </a:lnSpc>
              <a:spcBef>
                <a:spcPts val="0"/>
              </a:spcBef>
              <a:spcAft>
                <a:spcPts val="0"/>
              </a:spcAft>
              <a:buNone/>
            </a:pPr>
            <a:endParaRPr lang="en" dirty="0">
              <a:solidFill>
                <a:schemeClr val="dk1"/>
              </a:solidFill>
            </a:endParaRPr>
          </a:p>
          <a:p>
            <a:pPr marL="0" lvl="0" indent="0" algn="l" rtl="0">
              <a:lnSpc>
                <a:spcPct val="115000"/>
              </a:lnSpc>
              <a:spcBef>
                <a:spcPts val="0"/>
              </a:spcBef>
              <a:spcAft>
                <a:spcPts val="0"/>
              </a:spcAft>
              <a:buNone/>
            </a:pPr>
            <a:endParaRPr lang="en" dirty="0">
              <a:solidFill>
                <a:schemeClr val="dk1"/>
              </a:solidFill>
            </a:endParaRPr>
          </a:p>
          <a:p>
            <a:pPr marL="0" lvl="0" indent="0" algn="l" rtl="0">
              <a:lnSpc>
                <a:spcPct val="115000"/>
              </a:lnSpc>
              <a:spcBef>
                <a:spcPts val="0"/>
              </a:spcBef>
              <a:spcAft>
                <a:spcPts val="0"/>
              </a:spcAft>
              <a:buNone/>
            </a:pPr>
            <a:r>
              <a:rPr lang="en" dirty="0">
                <a:solidFill>
                  <a:schemeClr val="dk1"/>
                </a:solidFill>
              </a:rPr>
              <a:t>using (PSH). Despite team support to honor patient autonomy and prepare her to self-manage alcohol, the patient had countless falls, 11 hospital presentations and five head computed tomoDgraphy scans within the first two weeks in PSH after leaving MAP. </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1: ED, (UCSF) - CT</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2-4:  ED (GH), Hosp (UC) x 2 days - CT, CT</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5-6: ED (UCSF) - CT</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7: ED, (sutter)  - CT</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8: ED (UC) - CT</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9-11: ED, Hosp (GH) -CT</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11: ED, ED (Sutter, St. Mary’s) - CT</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12: ED (GH) - CT</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13-19: Hosp -CT </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20: ED (UC) 4/4</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Since return 4/21, only 1ED/hospital stay</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Return to PSH on 8/29..</a:t>
            </a:r>
            <a:endParaRPr dirty="0">
              <a:solidFill>
                <a:schemeClr val="dk1"/>
              </a:solidFill>
            </a:endParaRPr>
          </a:p>
        </p:txBody>
      </p:sp>
    </p:spTree>
    <p:extLst>
      <p:ext uri="{BB962C8B-B14F-4D97-AF65-F5344CB8AC3E}">
        <p14:creationId xmlns:p14="http://schemas.microsoft.com/office/powerpoint/2010/main" val="180999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Megan</a:t>
            </a:r>
          </a:p>
          <a:p>
            <a:endParaRPr lang="en-US" dirty="0"/>
          </a:p>
          <a:p>
            <a:endParaRPr lang="en-US" dirty="0"/>
          </a:p>
          <a:p>
            <a:r>
              <a:rPr lang="en-US" dirty="0"/>
              <a:t>Back</a:t>
            </a:r>
            <a:r>
              <a:rPr lang="en-US" baseline="0" dirty="0"/>
              <a:t> and forth</a:t>
            </a:r>
          </a:p>
          <a:p>
            <a:r>
              <a:rPr lang="en-US" baseline="0" dirty="0"/>
              <a:t>Hasn’t been easy</a:t>
            </a:r>
            <a:endParaRPr lang="en-US" dirty="0"/>
          </a:p>
        </p:txBody>
      </p:sp>
    </p:spTree>
    <p:extLst>
      <p:ext uri="{BB962C8B-B14F-4D97-AF65-F5344CB8AC3E}">
        <p14:creationId xmlns:p14="http://schemas.microsoft.com/office/powerpoint/2010/main" val="130582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50c21a54f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50c21a54f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dirty="0">
                <a:solidFill>
                  <a:schemeClr val="dk1"/>
                </a:solidFill>
              </a:rPr>
              <a:t>Megan</a:t>
            </a:r>
          </a:p>
          <a:p>
            <a:pPr marL="0" lvl="0" indent="0" algn="l" rtl="0">
              <a:lnSpc>
                <a:spcPct val="115000"/>
              </a:lnSpc>
              <a:spcBef>
                <a:spcPts val="0"/>
              </a:spcBef>
              <a:spcAft>
                <a:spcPts val="0"/>
              </a:spcAft>
              <a:buClr>
                <a:schemeClr val="dk1"/>
              </a:buClr>
              <a:buSzPts val="1100"/>
              <a:buFont typeface="Arial"/>
              <a:buNone/>
            </a:pPr>
            <a:endParaRPr lang="en" sz="13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sz="13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300" dirty="0">
                <a:solidFill>
                  <a:schemeClr val="dk1"/>
                </a:solidFill>
              </a:rPr>
              <a:t>MAP provides stabilizing medical-psycho-social support</a:t>
            </a:r>
            <a:r>
              <a:rPr lang="en" sz="1000" dirty="0">
                <a:solidFill>
                  <a:schemeClr val="dk1"/>
                </a:solidFill>
              </a:rPr>
              <a:t> </a:t>
            </a:r>
            <a:r>
              <a:rPr lang="en" sz="1300" dirty="0">
                <a:solidFill>
                  <a:schemeClr val="dk1"/>
                </a:solidFill>
              </a:rPr>
              <a:t> for high-risk people with AUD with direct value to the individual and the healthcare system. Despite patient interest in independence via PSH, her trajectory poses question of existing limitations in present housing models in managing high-risk patients struggling with severe AUD. Future PSH and MAP design must be tailored to </a:t>
            </a:r>
            <a:r>
              <a:rPr lang="en" sz="1700" dirty="0">
                <a:solidFill>
                  <a:schemeClr val="lt1"/>
                </a:solidFill>
              </a:rPr>
              <a:t>integrate medical, social and cultural programming to foster risk reduction and long-term enhancement in quality of life. </a:t>
            </a:r>
            <a:endParaRPr dirty="0"/>
          </a:p>
        </p:txBody>
      </p:sp>
    </p:spTree>
    <p:extLst>
      <p:ext uri="{BB962C8B-B14F-4D97-AF65-F5344CB8AC3E}">
        <p14:creationId xmlns:p14="http://schemas.microsoft.com/office/powerpoint/2010/main" val="3317242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7fd48619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47fd48619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Megan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 data about cycles of chronic homelessness? Who fails in housing?</a:t>
            </a:r>
            <a:endParaRPr dirty="0"/>
          </a:p>
        </p:txBody>
      </p:sp>
    </p:spTree>
    <p:extLst>
      <p:ext uri="{BB962C8B-B14F-4D97-AF65-F5344CB8AC3E}">
        <p14:creationId xmlns:p14="http://schemas.microsoft.com/office/powerpoint/2010/main" val="950258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47fd48619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47fd48619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938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7fd48619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47fd48619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881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7fd48619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7fd48619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using (PSH). Despite team support to honor patient autonomy and prepare her to self-manage alcohol, the patient had countless falls, 11 hospital presentations and five head computed tomoDgraphy scans within the first two weeks in PSH after leaving MAP. </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1: ED, - fall and fx (St. Mary’s) – CT 4/16</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2:  ED, Hosp (GH, UCSF) - CT</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3: ED, ED, ED (3 diff hospital) (GH, UC, SUTTER) - CT</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4: ED, ED, (GH, UC)  -CT</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5: ED (sutter) “ has had 4-5 CT scans in the last 3 days, prefer to avoid furthe radiation fiven no e/o head trauma”</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Day 6: ED, ED (sutter, sutter) - CT</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Since return 4/21, only 1ED/hospital stay</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Return to PSH on 8/29..</a:t>
            </a:r>
            <a:endParaRPr dirty="0">
              <a:solidFill>
                <a:schemeClr val="dk1"/>
              </a:solidFill>
            </a:endParaRPr>
          </a:p>
        </p:txBody>
      </p:sp>
    </p:spTree>
    <p:extLst>
      <p:ext uri="{BB962C8B-B14F-4D97-AF65-F5344CB8AC3E}">
        <p14:creationId xmlns:p14="http://schemas.microsoft.com/office/powerpoint/2010/main" val="35553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50c21a54f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50c21a54f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Define the framework behind the managed ETOH care model</a:t>
            </a:r>
          </a:p>
          <a:p>
            <a:pPr marL="171450" lvl="0" indent="-171450" algn="l" rtl="0">
              <a:spcBef>
                <a:spcPts val="0"/>
              </a:spcBef>
              <a:spcAft>
                <a:spcPts val="0"/>
              </a:spcAft>
              <a:buFontTx/>
              <a:buChar char="-"/>
            </a:pPr>
            <a:r>
              <a:rPr lang="en-US" dirty="0"/>
              <a:t>Explore the role of MAP in caring for a vulnerable person living with severe AUD</a:t>
            </a:r>
          </a:p>
          <a:p>
            <a:pPr marL="171450" lvl="0" indent="-171450" algn="l" rtl="0">
              <a:spcBef>
                <a:spcPts val="0"/>
              </a:spcBef>
              <a:spcAft>
                <a:spcPts val="0"/>
              </a:spcAft>
              <a:buFontTx/>
              <a:buChar char="-"/>
            </a:pPr>
            <a:r>
              <a:rPr lang="en-US" dirty="0"/>
              <a:t>Within this context --Discuss the complex interplay of patient autonomy, quality of life, and safety as it pertains to d/c goals </a:t>
            </a:r>
          </a:p>
        </p:txBody>
      </p:sp>
    </p:spTree>
    <p:extLst>
      <p:ext uri="{BB962C8B-B14F-4D97-AF65-F5344CB8AC3E}">
        <p14:creationId xmlns:p14="http://schemas.microsoft.com/office/powerpoint/2010/main" val="270105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50c21a54f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50c21a54f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Megan</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Unlike many of the other alcohol harm reduction strategies, the primary goal of managed alcohol is not to decrease the volume of alcohol being consumed, rather to mitigate many of the health, legal, and interpersonal harms associated with unsafe alcohol use.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includes dangerous alcohol withdrawal symptoms, physical injuries and accidents, as well as EMS/ED and criminal justice encounters. MAPs also focus on improving participants sense of safety, security, and overall QoL. While this philosophical shift is fundamental to the MAP model, I do not was to minimize how difficult this philosophical shift can be for even the most seasoned  harm reduction focused program staff. Our team's weekly case conference routinely revisits this philosophical framework, questioning the tradeoff between structuring our program as participant driven verse our desire to more aggressively promote safer alcohol use in line with our wishes for clients. </a:t>
            </a:r>
            <a:endParaRPr lang="en-US" dirty="0">
              <a:cs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737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50c21a54f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50c21a54f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Megan</a:t>
            </a:r>
          </a:p>
          <a:p>
            <a:pPr marL="0" lvl="0" indent="0" algn="l" rtl="0">
              <a:lnSpc>
                <a:spcPct val="115000"/>
              </a:lnSpc>
              <a:spcBef>
                <a:spcPts val="0"/>
              </a:spcBef>
              <a:spcAft>
                <a:spcPts val="0"/>
              </a:spcAft>
              <a:buClr>
                <a:schemeClr val="dk1"/>
              </a:buClr>
              <a:buSzPts val="1100"/>
              <a:buFont typeface="Arial"/>
              <a:buNone/>
            </a:pPr>
            <a:endParaRPr lang="en"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Background: </a:t>
            </a:r>
            <a:r>
              <a:rPr lang="en" dirty="0">
                <a:solidFill>
                  <a:schemeClr val="dk1"/>
                </a:solidFill>
              </a:rPr>
              <a:t>The San Francisco Department of Public Health created</a:t>
            </a:r>
            <a:r>
              <a:rPr lang="en" b="1" dirty="0">
                <a:solidFill>
                  <a:schemeClr val="dk1"/>
                </a:solidFill>
              </a:rPr>
              <a:t> </a:t>
            </a:r>
            <a:r>
              <a:rPr lang="en" dirty="0">
                <a:solidFill>
                  <a:schemeClr val="dk1"/>
                </a:solidFill>
              </a:rPr>
              <a:t>a Managed Alcohol Program (MAP) in 2020 as a COVID-19 response to curb emergency care utilization among</a:t>
            </a:r>
            <a:r>
              <a:rPr lang="en" strike="sngStrike" dirty="0">
                <a:solidFill>
                  <a:schemeClr val="dk1"/>
                </a:solidFill>
              </a:rPr>
              <a:t> </a:t>
            </a:r>
            <a:r>
              <a:rPr lang="en" dirty="0">
                <a:solidFill>
                  <a:schemeClr val="dk1"/>
                </a:solidFill>
              </a:rPr>
              <a:t>individuals with severe alcohol use disorder (AUD). The MAP program provides participants individual motel rooms, three meals daily, nurse administered standard dose equivalents of alcohol, and connection to primary care and mental health services. To date, the program has served 27 patients for 33 total episodes and demonstrated modified healthcare utilization, reduced alcohol related complications, and improved perception to quality of life.ion, reduced alcohol related complications, and improved perception to quality of life.</a:t>
            </a:r>
            <a:endParaRPr sz="1800" dirty="0">
              <a:solidFill>
                <a:schemeClr val="dk1"/>
              </a:solidFill>
            </a:endParaRP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lvl="1" indent="-334327">
              <a:buClr>
                <a:schemeClr val="dk1"/>
              </a:buClr>
              <a:buSzPct val="100000"/>
              <a:buChar char="-"/>
            </a:pPr>
            <a:r>
              <a:rPr lang="en-US" dirty="0">
                <a:solidFill>
                  <a:schemeClr val="tx1">
                    <a:lumMod val="85000"/>
                  </a:schemeClr>
                </a:solidFill>
              </a:rPr>
              <a:t>Room &amp; Board (motel room)</a:t>
            </a:r>
          </a:p>
          <a:p>
            <a:pPr lvl="1" indent="-334327">
              <a:buClr>
                <a:schemeClr val="dk1"/>
              </a:buClr>
              <a:buSzPct val="100000"/>
              <a:buChar char="-"/>
            </a:pPr>
            <a:r>
              <a:rPr lang="en-US" dirty="0">
                <a:solidFill>
                  <a:schemeClr val="tx1">
                    <a:lumMod val="85000"/>
                  </a:schemeClr>
                </a:solidFill>
              </a:rPr>
              <a:t>RN administered standard dose equivalent (SDE) of alcohol*</a:t>
            </a:r>
          </a:p>
          <a:p>
            <a:pPr lvl="1" indent="-334327">
              <a:buClr>
                <a:schemeClr val="dk1"/>
              </a:buClr>
              <a:buSzPct val="100000"/>
              <a:buChar char="-"/>
            </a:pPr>
            <a:r>
              <a:rPr lang="en-US" dirty="0">
                <a:solidFill>
                  <a:schemeClr val="tx1">
                    <a:lumMod val="85000"/>
                  </a:schemeClr>
                </a:solidFill>
              </a:rPr>
              <a:t>Connection to Primary Care/Mental Health/SW</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First I/Q pilot </a:t>
            </a:r>
            <a:endParaRPr dirty="0"/>
          </a:p>
        </p:txBody>
      </p:sp>
    </p:spTree>
    <p:extLst>
      <p:ext uri="{BB962C8B-B14F-4D97-AF65-F5344CB8AC3E}">
        <p14:creationId xmlns:p14="http://schemas.microsoft.com/office/powerpoint/2010/main" val="307541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 Megan</a:t>
            </a:r>
          </a:p>
          <a:p>
            <a:endParaRPr lang="en-US" dirty="0">
              <a:cs typeface="Calibri"/>
            </a:endParaRPr>
          </a:p>
          <a:p>
            <a:endParaRPr lang="en-US" dirty="0">
              <a:cs typeface="Calibri"/>
            </a:endParaRPr>
          </a:p>
          <a:p>
            <a:r>
              <a:rPr lang="en-US" dirty="0">
                <a:cs typeface="Calibri"/>
              </a:rPr>
              <a:t>Managed alcohol does not mean open access to as much alcohol as clients want. The model hinges on regulated amounts of alcohol dispensed by Registered Nurses in a controlled setting with clinical assessments done at each dosing. T</a:t>
            </a:r>
          </a:p>
          <a:p>
            <a:endParaRPr lang="en-US" dirty="0">
              <a:cs typeface="Calibri"/>
            </a:endParaRPr>
          </a:p>
          <a:p>
            <a:r>
              <a:rPr lang="en-US" dirty="0">
                <a:cs typeface="Calibri"/>
              </a:rPr>
              <a:t>The goal is to find an individualized dosing schedule that works for both the client and MAP staff – in terms of client comfort and safety.</a:t>
            </a:r>
            <a:r>
              <a:rPr lang="en-US" sz="1100" i="1" dirty="0">
                <a:cs typeface="Calibri"/>
              </a:rPr>
              <a:t> shared decision </a:t>
            </a:r>
            <a:r>
              <a:rPr lang="en-US" sz="1100" dirty="0">
                <a:cs typeface="Calibri"/>
              </a:rPr>
              <a:t>between client and MAP staff</a:t>
            </a:r>
            <a:endParaRPr lang="en-US" dirty="0">
              <a:cs typeface="Calibri"/>
            </a:endParaRPr>
          </a:p>
          <a:p>
            <a:endParaRPr lang="en-US" dirty="0">
              <a:cs typeface="Calibri"/>
            </a:endParaRPr>
          </a:p>
          <a:p>
            <a:r>
              <a:rPr lang="en-US" dirty="0">
                <a:cs typeface="Calibri"/>
              </a:rPr>
              <a:t>We also we offer housing, 3 meals a day, and support with cleaning rooms. Due to COVID it has so far been a closed model with clients only going out on escorted walks and activities.  This has been a challenge during this time to create community</a:t>
            </a:r>
          </a:p>
          <a:p>
            <a:endParaRPr lang="en-US" dirty="0">
              <a:cs typeface="Calibri"/>
            </a:endParaRPr>
          </a:p>
          <a:p>
            <a:r>
              <a:rPr lang="en-US" dirty="0">
                <a:cs typeface="Calibri"/>
              </a:rPr>
              <a:t>We would be happy to share our clinical protocols with anyone who is interested </a:t>
            </a:r>
          </a:p>
          <a:p>
            <a:endParaRPr lang="en-US" dirty="0"/>
          </a:p>
        </p:txBody>
      </p:sp>
    </p:spTree>
    <p:extLst>
      <p:ext uri="{BB962C8B-B14F-4D97-AF65-F5344CB8AC3E}">
        <p14:creationId xmlns:p14="http://schemas.microsoft.com/office/powerpoint/2010/main" val="139158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47fd48619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47fd48619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Megan</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program has served 38</a:t>
            </a:r>
            <a:r>
              <a:rPr lang="en" baseline="0" dirty="0">
                <a:solidFill>
                  <a:schemeClr val="dk1"/>
                </a:solidFill>
              </a:rPr>
              <a:t> </a:t>
            </a:r>
            <a:r>
              <a:rPr lang="en" dirty="0">
                <a:solidFill>
                  <a:schemeClr val="dk1"/>
                </a:solidFill>
              </a:rPr>
              <a:t>patients for51 total episodes. The majority</a:t>
            </a:r>
            <a:r>
              <a:rPr lang="en" baseline="0" dirty="0">
                <a:solidFill>
                  <a:schemeClr val="dk1"/>
                </a:solidFill>
              </a:rPr>
              <a:t> of clients </a:t>
            </a: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Most</a:t>
            </a:r>
            <a:r>
              <a:rPr lang="en" baseline="0" dirty="0">
                <a:solidFill>
                  <a:schemeClr val="dk1"/>
                </a:solidFill>
              </a:rPr>
              <a:t> participants remain in the program for at least 4 months, many have enrolled for much longer. An early analysis comparing acutre care utilization 6 months prior to MAP enrollment and the 6 months after enrollment demonstate a 4 fold decrease in ED utilization, 2 fold decrease in EMS activiation, and a 2 fold decrease in medical hospitalizations.  The majority of participants are male (&gt;85%), 16% are AA, 38% of participants to date are latinx/indigenous mayan with goal of increasing this to 50% moving forward. 22% clients are non-english speaking, with the majority monolingual spanish speakers.</a:t>
            </a:r>
          </a:p>
          <a:p>
            <a:pPr marL="0" lvl="0" indent="0" algn="l" rtl="0">
              <a:lnSpc>
                <a:spcPct val="115000"/>
              </a:lnSpc>
              <a:spcBef>
                <a:spcPts val="0"/>
              </a:spcBef>
              <a:spcAft>
                <a:spcPts val="0"/>
              </a:spcAft>
              <a:buClr>
                <a:schemeClr val="dk1"/>
              </a:buClr>
              <a:buSzPts val="1100"/>
              <a:buFont typeface="Arial"/>
              <a:buNone/>
            </a:pPr>
            <a:endParaRPr lang="en" baseline="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baseline="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aseline="0" dirty="0">
                <a:solidFill>
                  <a:schemeClr val="accent6"/>
                </a:solidFill>
              </a:rPr>
              <a:t>Figure*</a:t>
            </a:r>
          </a:p>
          <a:p>
            <a:pPr marL="0" lvl="0" indent="0" algn="l" rtl="0">
              <a:lnSpc>
                <a:spcPct val="115000"/>
              </a:lnSpc>
              <a:spcBef>
                <a:spcPts val="0"/>
              </a:spcBef>
              <a:spcAft>
                <a:spcPts val="0"/>
              </a:spcAft>
              <a:buClr>
                <a:schemeClr val="dk1"/>
              </a:buClr>
              <a:buSzPts val="1100"/>
              <a:buFont typeface="Arial"/>
              <a:buNone/>
            </a:pPr>
            <a:r>
              <a:rPr lang="en-US" baseline="0" dirty="0">
                <a:solidFill>
                  <a:schemeClr val="accent6"/>
                </a:solidFill>
              </a:rPr>
              <a:t>A</a:t>
            </a:r>
            <a:r>
              <a:rPr lang="en" baseline="0" dirty="0">
                <a:solidFill>
                  <a:schemeClr val="accent6"/>
                </a:solidFill>
              </a:rPr>
              <a:t>dd housing on intake</a:t>
            </a:r>
          </a:p>
          <a:p>
            <a:pPr marL="0" lvl="0" indent="0" algn="l" rtl="0">
              <a:lnSpc>
                <a:spcPct val="115000"/>
              </a:lnSpc>
              <a:spcBef>
                <a:spcPts val="0"/>
              </a:spcBef>
              <a:spcAft>
                <a:spcPts val="0"/>
              </a:spcAft>
              <a:buClr>
                <a:schemeClr val="dk1"/>
              </a:buClr>
              <a:buSzPts val="1100"/>
              <a:buFont typeface="Arial"/>
              <a:buNone/>
            </a:pPr>
            <a:endParaRPr lang="en" baseline="0" dirty="0">
              <a:solidFill>
                <a:schemeClr val="accent6"/>
              </a:solidFill>
            </a:endParaRPr>
          </a:p>
          <a:p>
            <a:pPr marL="0" lvl="0" indent="0" algn="l" rtl="0">
              <a:lnSpc>
                <a:spcPct val="115000"/>
              </a:lnSpc>
              <a:spcBef>
                <a:spcPts val="0"/>
              </a:spcBef>
              <a:spcAft>
                <a:spcPts val="0"/>
              </a:spcAft>
              <a:buClr>
                <a:schemeClr val="dk1"/>
              </a:buClr>
              <a:buSzPts val="1100"/>
              <a:buFont typeface="Arial"/>
              <a:buNone/>
            </a:pPr>
            <a:endParaRPr lang="en" baseline="0" dirty="0">
              <a:solidFill>
                <a:schemeClr val="accent6"/>
              </a:solidFill>
            </a:endParaRPr>
          </a:p>
          <a:p>
            <a:pPr marL="0" lvl="0" indent="0" algn="l" rtl="0">
              <a:lnSpc>
                <a:spcPct val="115000"/>
              </a:lnSpc>
              <a:spcBef>
                <a:spcPts val="0"/>
              </a:spcBef>
              <a:spcAft>
                <a:spcPts val="0"/>
              </a:spcAft>
              <a:buClr>
                <a:schemeClr val="dk1"/>
              </a:buClr>
              <a:buSzPts val="1100"/>
              <a:buFont typeface="Arial"/>
              <a:buNone/>
            </a:pPr>
            <a:r>
              <a:rPr lang="en" baseline="0" dirty="0">
                <a:solidFill>
                  <a:schemeClr val="accent6"/>
                </a:solidFill>
              </a:rPr>
              <a:t>* </a:t>
            </a:r>
            <a:r>
              <a:rPr lang="en-US" baseline="0" dirty="0">
                <a:solidFill>
                  <a:schemeClr val="accent6"/>
                </a:solidFill>
              </a:rPr>
              <a:t>E</a:t>
            </a:r>
            <a:r>
              <a:rPr lang="en" baseline="0" dirty="0" err="1">
                <a:solidFill>
                  <a:schemeClr val="accent6"/>
                </a:solidFill>
              </a:rPr>
              <a:t>pisodes</a:t>
            </a:r>
            <a:r>
              <a:rPr lang="en" baseline="0" dirty="0">
                <a:solidFill>
                  <a:schemeClr val="accent6"/>
                </a:solidFill>
              </a:rPr>
              <a:t> = number of intakes; think about ‘unduplicated clients’</a:t>
            </a:r>
          </a:p>
          <a:p>
            <a:pPr marL="0" lvl="0" indent="0" algn="l" rtl="0">
              <a:lnSpc>
                <a:spcPct val="115000"/>
              </a:lnSpc>
              <a:spcBef>
                <a:spcPts val="0"/>
              </a:spcBef>
              <a:spcAft>
                <a:spcPts val="0"/>
              </a:spcAft>
              <a:buClr>
                <a:schemeClr val="dk1"/>
              </a:buClr>
              <a:buSzPts val="1100"/>
              <a:buFont typeface="Arial"/>
              <a:buNone/>
            </a:pPr>
            <a:endParaRPr lang="en" sz="1800" dirty="0">
              <a:solidFill>
                <a:schemeClr val="dk1"/>
              </a:solidFill>
            </a:endParaRPr>
          </a:p>
        </p:txBody>
      </p:sp>
    </p:spTree>
    <p:extLst>
      <p:ext uri="{BB962C8B-B14F-4D97-AF65-F5344CB8AC3E}">
        <p14:creationId xmlns:p14="http://schemas.microsoft.com/office/powerpoint/2010/main" val="176494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0c21a54f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0c21a54f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Elizabeth</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H</a:t>
            </a:r>
            <a:r>
              <a:rPr lang="en" dirty="0"/>
              <a:t>er story included in application: </a:t>
            </a:r>
          </a:p>
          <a:p>
            <a:pPr marL="0" lvl="0" indent="0" algn="l" rtl="0">
              <a:spcBef>
                <a:spcPts val="0"/>
              </a:spcBef>
              <a:spcAft>
                <a:spcPts val="0"/>
              </a:spcAft>
              <a:buNone/>
            </a:pPr>
            <a:r>
              <a:rPr lang="en-US" dirty="0"/>
              <a:t>L</a:t>
            </a:r>
            <a:r>
              <a:rPr lang="en" dirty="0"/>
              <a:t>iving in tent in “crack alley” using and drinking heavily going to ED frequently.</a:t>
            </a:r>
          </a:p>
          <a:p>
            <a:pPr marL="0" lvl="0" indent="0" algn="l" rtl="0">
              <a:spcBef>
                <a:spcPts val="0"/>
              </a:spcBef>
              <a:spcAft>
                <a:spcPts val="0"/>
              </a:spcAft>
              <a:buNone/>
            </a:pPr>
            <a:r>
              <a:rPr lang="en" dirty="0"/>
              <a:t>Now</a:t>
            </a:r>
            <a:r>
              <a:rPr lang="en" baseline="0" dirty="0"/>
              <a:t> has hearing aids and glasses, participated in appts, art therapy, community programs</a:t>
            </a:r>
          </a:p>
          <a:p>
            <a:pPr marL="0" lvl="0" indent="0" algn="l" rtl="0">
              <a:spcBef>
                <a:spcPts val="0"/>
              </a:spcBef>
              <a:spcAft>
                <a:spcPts val="0"/>
              </a:spcAft>
              <a:buNone/>
            </a:pPr>
            <a:r>
              <a:rPr lang="en" baseline="0" dirty="0"/>
              <a:t>- </a:t>
            </a:r>
            <a:r>
              <a:rPr lang="en-US" baseline="0" dirty="0"/>
              <a:t>M</a:t>
            </a:r>
            <a:r>
              <a:rPr lang="en" baseline="0" dirty="0"/>
              <a:t>ore chaotic, disorganized</a:t>
            </a:r>
            <a:endParaRPr dirty="0"/>
          </a:p>
        </p:txBody>
      </p:sp>
    </p:spTree>
    <p:extLst>
      <p:ext uri="{BB962C8B-B14F-4D97-AF65-F5344CB8AC3E}">
        <p14:creationId xmlns:p14="http://schemas.microsoft.com/office/powerpoint/2010/main" val="410073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Elizabeth </a:t>
            </a:r>
          </a:p>
        </p:txBody>
      </p:sp>
    </p:spTree>
    <p:extLst>
      <p:ext uri="{BB962C8B-B14F-4D97-AF65-F5344CB8AC3E}">
        <p14:creationId xmlns:p14="http://schemas.microsoft.com/office/powerpoint/2010/main" val="145532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7fd48619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7fd48619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Elizabeth</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In the 22 months she was enrolled in MAP, she connected to primary and mental health providers,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started psychiatric medications, stopped stimulant use, modified her drinking patterns, and reduced her falls and emergency utilization (24 visits while in MAP). The patient opted to transition to an independent permanent support</a:t>
            </a:r>
            <a:r>
              <a:rPr lang="en" dirty="0">
                <a:solidFill>
                  <a:schemeClr val="lt1"/>
                </a:solidFill>
              </a:rPr>
              <a:t>ive ho</a:t>
            </a:r>
          </a:p>
          <a:p>
            <a:pPr marL="0" lvl="0" indent="0" algn="l" rtl="0">
              <a:lnSpc>
                <a:spcPct val="115000"/>
              </a:lnSpc>
              <a:spcBef>
                <a:spcPts val="0"/>
              </a:spcBef>
              <a:spcAft>
                <a:spcPts val="0"/>
              </a:spcAft>
              <a:buClr>
                <a:schemeClr val="dk1"/>
              </a:buClr>
              <a:buSzPts val="1100"/>
              <a:buFont typeface="Arial"/>
              <a:buNone/>
            </a:pPr>
            <a:endParaRPr lang="en" dirty="0">
              <a:solidFill>
                <a:schemeClr val="lt1"/>
              </a:solidFill>
            </a:endParaRPr>
          </a:p>
          <a:p>
            <a:pPr marL="171450" lvl="0" indent="-171450" algn="l" rtl="0">
              <a:lnSpc>
                <a:spcPct val="115000"/>
              </a:lnSpc>
              <a:spcBef>
                <a:spcPts val="0"/>
              </a:spcBef>
              <a:spcAft>
                <a:spcPts val="0"/>
              </a:spcAft>
              <a:buClr>
                <a:schemeClr val="dk1"/>
              </a:buClr>
              <a:buSzPts val="1100"/>
              <a:buFontTx/>
              <a:buChar char="-"/>
            </a:pPr>
            <a:r>
              <a:rPr lang="en-US" dirty="0">
                <a:solidFill>
                  <a:schemeClr val="lt1"/>
                </a:solidFill>
              </a:rPr>
              <a:t>L</a:t>
            </a:r>
            <a:r>
              <a:rPr lang="en" dirty="0">
                <a:solidFill>
                  <a:schemeClr val="lt1"/>
                </a:solidFill>
              </a:rPr>
              <a:t>ess falls</a:t>
            </a:r>
          </a:p>
          <a:p>
            <a:pPr marL="171450" lvl="0" indent="-171450" algn="l" rtl="0">
              <a:lnSpc>
                <a:spcPct val="115000"/>
              </a:lnSpc>
              <a:spcBef>
                <a:spcPts val="0"/>
              </a:spcBef>
              <a:spcAft>
                <a:spcPts val="0"/>
              </a:spcAft>
              <a:buClr>
                <a:schemeClr val="dk1"/>
              </a:buClr>
              <a:buSzPts val="1100"/>
              <a:buFontTx/>
              <a:buChar char="-"/>
            </a:pPr>
            <a:r>
              <a:rPr lang="en-US" dirty="0">
                <a:solidFill>
                  <a:schemeClr val="lt1"/>
                </a:solidFill>
              </a:rPr>
              <a:t>M</a:t>
            </a:r>
            <a:r>
              <a:rPr lang="en" dirty="0">
                <a:solidFill>
                  <a:schemeClr val="lt1"/>
                </a:solidFill>
              </a:rPr>
              <a:t>odified</a:t>
            </a:r>
            <a:r>
              <a:rPr lang="en" baseline="0" dirty="0">
                <a:solidFill>
                  <a:schemeClr val="lt1"/>
                </a:solidFill>
              </a:rPr>
              <a:t> drinking patterns </a:t>
            </a:r>
          </a:p>
          <a:p>
            <a:pPr marL="171450" lvl="0" indent="-171450" algn="l" rtl="0">
              <a:lnSpc>
                <a:spcPct val="115000"/>
              </a:lnSpc>
              <a:spcBef>
                <a:spcPts val="0"/>
              </a:spcBef>
              <a:spcAft>
                <a:spcPts val="0"/>
              </a:spcAft>
              <a:buClr>
                <a:schemeClr val="dk1"/>
              </a:buClr>
              <a:buSzPts val="1100"/>
              <a:buFontTx/>
              <a:buChar char="-"/>
            </a:pPr>
            <a:r>
              <a:rPr lang="en" baseline="0" dirty="0">
                <a:solidFill>
                  <a:schemeClr val="lt1"/>
                </a:solidFill>
              </a:rPr>
              <a:t>6 ED visits in 6 </a:t>
            </a:r>
            <a:r>
              <a:rPr lang="en" baseline="0" dirty="0" err="1">
                <a:solidFill>
                  <a:schemeClr val="lt1"/>
                </a:solidFill>
              </a:rPr>
              <a:t>mo</a:t>
            </a:r>
            <a:r>
              <a:rPr lang="en" baseline="0" dirty="0">
                <a:solidFill>
                  <a:schemeClr val="lt1"/>
                </a:solidFill>
              </a:rPr>
              <a:t> vs 90 in 6 </a:t>
            </a:r>
            <a:r>
              <a:rPr lang="en" baseline="0" dirty="0" err="1">
                <a:solidFill>
                  <a:schemeClr val="lt1"/>
                </a:solidFill>
              </a:rPr>
              <a:t>mo</a:t>
            </a:r>
            <a:r>
              <a:rPr lang="en" baseline="0" dirty="0">
                <a:solidFill>
                  <a:schemeClr val="lt1"/>
                </a:solidFill>
              </a:rPr>
              <a:t> prior to MAP</a:t>
            </a:r>
          </a:p>
          <a:p>
            <a:pPr marL="171450" lvl="0" indent="-171450" algn="l" rtl="0">
              <a:lnSpc>
                <a:spcPct val="115000"/>
              </a:lnSpc>
              <a:spcBef>
                <a:spcPts val="0"/>
              </a:spcBef>
              <a:spcAft>
                <a:spcPts val="0"/>
              </a:spcAft>
              <a:buClr>
                <a:schemeClr val="dk1"/>
              </a:buClr>
              <a:buSzPts val="1100"/>
              <a:buFontTx/>
              <a:buChar char="-"/>
            </a:pPr>
            <a:endParaRPr lang="en" baseline="0" dirty="0">
              <a:solidFill>
                <a:schemeClr val="lt1"/>
              </a:solidFill>
            </a:endParaRPr>
          </a:p>
          <a:p>
            <a:pPr marL="171450" marR="0" lvl="0" indent="-171450" algn="l" defTabSz="914400" rtl="0" eaLnBrk="1" fontAlgn="auto" latinLnBrk="0" hangingPunct="1">
              <a:lnSpc>
                <a:spcPct val="115000"/>
              </a:lnSpc>
              <a:spcBef>
                <a:spcPts val="0"/>
              </a:spcBef>
              <a:spcAft>
                <a:spcPts val="0"/>
              </a:spcAft>
              <a:buClr>
                <a:schemeClr val="dk1"/>
              </a:buClr>
              <a:buSzPts val="1100"/>
              <a:buFontTx/>
              <a:buChar char="-"/>
              <a:tabLst/>
              <a:defRPr/>
            </a:pPr>
            <a:r>
              <a:rPr lang="en" sz="1100" dirty="0">
                <a:solidFill>
                  <a:schemeClr val="tx1">
                    <a:lumMod val="85000"/>
                  </a:schemeClr>
                </a:solidFill>
              </a:rPr>
              <a:t>24 in 2 years from 90 in 6 months* (change to same time frame)</a:t>
            </a:r>
          </a:p>
          <a:p>
            <a:pPr marL="171450" marR="0" lvl="0" indent="-171450" algn="l" defTabSz="914400" rtl="0" eaLnBrk="1" fontAlgn="auto" latinLnBrk="0" hangingPunct="1">
              <a:lnSpc>
                <a:spcPct val="115000"/>
              </a:lnSpc>
              <a:spcBef>
                <a:spcPts val="0"/>
              </a:spcBef>
              <a:spcAft>
                <a:spcPts val="0"/>
              </a:spcAft>
              <a:buClr>
                <a:schemeClr val="dk1"/>
              </a:buClr>
              <a:buSzPts val="1100"/>
              <a:buFontTx/>
              <a:buChar char="-"/>
              <a:tabLst/>
              <a:defRPr/>
            </a:pPr>
            <a:r>
              <a:rPr lang="en-US" sz="1100" dirty="0">
                <a:solidFill>
                  <a:schemeClr val="tx1">
                    <a:lumMod val="85000"/>
                  </a:schemeClr>
                </a:solidFill>
              </a:rPr>
              <a:t>*11 from one week when left MAP</a:t>
            </a:r>
          </a:p>
          <a:p>
            <a:pPr marL="171450" marR="0" lvl="0" indent="-171450" algn="l" defTabSz="914400" rtl="0" eaLnBrk="1" fontAlgn="auto" latinLnBrk="0" hangingPunct="1">
              <a:lnSpc>
                <a:spcPct val="115000"/>
              </a:lnSpc>
              <a:spcBef>
                <a:spcPts val="0"/>
              </a:spcBef>
              <a:spcAft>
                <a:spcPts val="0"/>
              </a:spcAft>
              <a:buClr>
                <a:schemeClr val="dk1"/>
              </a:buClr>
              <a:buSzPts val="1100"/>
              <a:buFontTx/>
              <a:buChar char="-"/>
              <a:tabLst/>
              <a:defRPr/>
            </a:pPr>
            <a:endParaRPr lang="en" sz="1100" dirty="0">
              <a:solidFill>
                <a:schemeClr val="tx1">
                  <a:lumMod val="85000"/>
                </a:schemeClr>
              </a:solidFill>
            </a:endParaRPr>
          </a:p>
          <a:p>
            <a:pPr marL="171450" lvl="0" indent="-171450" algn="l" rtl="0">
              <a:lnSpc>
                <a:spcPct val="115000"/>
              </a:lnSpc>
              <a:spcBef>
                <a:spcPts val="0"/>
              </a:spcBef>
              <a:spcAft>
                <a:spcPts val="0"/>
              </a:spcAft>
              <a:buClr>
                <a:schemeClr val="dk1"/>
              </a:buClr>
              <a:buSzPts val="1100"/>
              <a:buFontTx/>
              <a:buChar char="-"/>
            </a:pPr>
            <a:endParaRPr dirty="0"/>
          </a:p>
        </p:txBody>
      </p:sp>
    </p:spTree>
    <p:extLst>
      <p:ext uri="{BB962C8B-B14F-4D97-AF65-F5344CB8AC3E}">
        <p14:creationId xmlns:p14="http://schemas.microsoft.com/office/powerpoint/2010/main" val="366293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9160" y="847164"/>
            <a:ext cx="8505680" cy="2052600"/>
          </a:xfrm>
        </p:spPr>
        <p:txBody>
          <a:bodyPr spcFirstLastPara="1" wrap="square" lIns="91425" tIns="91425" rIns="91425" bIns="91425" anchor="b" anchorCtr="0">
            <a:normAutofit/>
          </a:bodyPr>
          <a:lstStyle/>
          <a:p>
            <a:pPr marL="0" lvl="0" indent="0" algn="l" rtl="0">
              <a:lnSpc>
                <a:spcPct val="90000"/>
              </a:lnSpc>
              <a:spcBef>
                <a:spcPts val="0"/>
              </a:spcBef>
              <a:spcAft>
                <a:spcPts val="0"/>
              </a:spcAft>
              <a:buClr>
                <a:schemeClr val="dk1"/>
              </a:buClr>
              <a:buSzPts val="1100"/>
              <a:buFont typeface="Arial"/>
              <a:buNone/>
            </a:pPr>
            <a:r>
              <a:rPr lang="en-US" sz="4400" b="1" dirty="0">
                <a:solidFill>
                  <a:schemeClr val="accent1"/>
                </a:solidFill>
              </a:rPr>
              <a:t>Complex Care Utilization </a:t>
            </a:r>
            <a:r>
              <a:rPr lang="en-US" sz="4400" dirty="0">
                <a:solidFill>
                  <a:schemeClr val="tx1">
                    <a:lumMod val="85000"/>
                  </a:schemeClr>
                </a:solidFill>
              </a:rPr>
              <a:t>for a Patient in Novel Managed Alcohol Program (MAP)</a:t>
            </a:r>
          </a:p>
        </p:txBody>
      </p:sp>
      <p:sp>
        <p:nvSpPr>
          <p:cNvPr id="59" name="Subtitle 2">
            <a:extLst>
              <a:ext uri="{FF2B5EF4-FFF2-40B4-BE49-F238E27FC236}">
                <a16:creationId xmlns:a16="http://schemas.microsoft.com/office/drawing/2014/main" id="{FF3B61C2-8CBB-17A6-4B6E-97C3BE04DB78}"/>
              </a:ext>
            </a:extLst>
          </p:cNvPr>
          <p:cNvSpPr>
            <a:spLocks noGrp="1"/>
          </p:cNvSpPr>
          <p:nvPr>
            <p:ph type="subTitle" idx="1"/>
          </p:nvPr>
        </p:nvSpPr>
        <p:spPr>
          <a:xfrm>
            <a:off x="319160" y="3526971"/>
            <a:ext cx="3596728" cy="1122122"/>
          </a:xfrm>
        </p:spPr>
        <p:txBody>
          <a:bodyPr>
            <a:noAutofit/>
          </a:bodyPr>
          <a:lstStyle/>
          <a:p>
            <a:pPr algn="l"/>
            <a:r>
              <a:rPr lang="en-US" sz="2400" dirty="0"/>
              <a:t>Megan Kennel, RN</a:t>
            </a:r>
          </a:p>
          <a:p>
            <a:pPr algn="l"/>
            <a:r>
              <a:rPr lang="en-US" sz="2400" dirty="0"/>
              <a:t>Elizabeth Abbs, MD</a:t>
            </a:r>
          </a:p>
          <a:p>
            <a:pPr algn="l"/>
            <a:r>
              <a:rPr lang="en-US" sz="2400" dirty="0"/>
              <a:t>Devora Keller, MD</a:t>
            </a:r>
          </a:p>
        </p:txBody>
      </p:sp>
      <p:pic>
        <p:nvPicPr>
          <p:cNvPr id="3" name="Picture 2" descr="Logo&#10;&#10;Description automatically generated">
            <a:extLst>
              <a:ext uri="{FF2B5EF4-FFF2-40B4-BE49-F238E27FC236}">
                <a16:creationId xmlns:a16="http://schemas.microsoft.com/office/drawing/2014/main" id="{E788BFD9-4003-924B-927D-06030D9B7B89}"/>
              </a:ext>
            </a:extLst>
          </p:cNvPr>
          <p:cNvPicPr>
            <a:picLocks noChangeAspect="1"/>
          </p:cNvPicPr>
          <p:nvPr/>
        </p:nvPicPr>
        <p:blipFill>
          <a:blip r:embed="rId3"/>
          <a:stretch>
            <a:fillRect/>
          </a:stretch>
        </p:blipFill>
        <p:spPr>
          <a:xfrm>
            <a:off x="6350582" y="2842828"/>
            <a:ext cx="2474258" cy="2052600"/>
          </a:xfrm>
          <a:prstGeom prst="rect">
            <a:avLst/>
          </a:prstGeom>
          <a:solidFill>
            <a:schemeClr val="bg1">
              <a:lumMod val="10000"/>
              <a:lumOff val="90000"/>
            </a:schemeClr>
          </a:solidFill>
          <a:effectLst>
            <a:softEdge rad="229244"/>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b="1" dirty="0">
                <a:solidFill>
                  <a:schemeClr val="accent1"/>
                </a:solidFill>
              </a:rPr>
              <a:t>Two years in MAP…</a:t>
            </a:r>
            <a:endParaRPr sz="2400" b="1" dirty="0">
              <a:solidFill>
                <a:schemeClr val="accent1"/>
              </a:solidFill>
            </a:endParaRPr>
          </a:p>
        </p:txBody>
      </p:sp>
      <p:sp>
        <p:nvSpPr>
          <p:cNvPr id="88" name="Google Shape;88;p18"/>
          <p:cNvSpPr txBox="1">
            <a:spLocks noGrp="1"/>
          </p:cNvSpPr>
          <p:nvPr>
            <p:ph type="body" idx="1"/>
          </p:nvPr>
        </p:nvSpPr>
        <p:spPr>
          <a:xfrm>
            <a:off x="311700" y="1017725"/>
            <a:ext cx="8520600" cy="3480485"/>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2400" dirty="0">
                <a:solidFill>
                  <a:schemeClr val="tx1">
                    <a:lumMod val="85000"/>
                  </a:schemeClr>
                </a:solidFill>
              </a:rPr>
              <a:t>Connected to Primary Care, intensive case management</a:t>
            </a:r>
          </a:p>
          <a:p>
            <a:pPr marL="457200" lvl="0" indent="-342900" algn="l" rtl="0">
              <a:spcBef>
                <a:spcPts val="0"/>
              </a:spcBef>
              <a:spcAft>
                <a:spcPts val="0"/>
              </a:spcAft>
              <a:buClr>
                <a:schemeClr val="dk1"/>
              </a:buClr>
              <a:buSzPts val="1800"/>
              <a:buChar char="-"/>
            </a:pPr>
            <a:r>
              <a:rPr lang="en" sz="2400" dirty="0">
                <a:solidFill>
                  <a:schemeClr val="tx1">
                    <a:lumMod val="85000"/>
                  </a:schemeClr>
                </a:solidFill>
              </a:rPr>
              <a:t>Bipolar being treated for first time </a:t>
            </a:r>
          </a:p>
          <a:p>
            <a:pPr marL="457200" lvl="0" indent="-342900" algn="l" rtl="0">
              <a:spcBef>
                <a:spcPts val="0"/>
              </a:spcBef>
              <a:spcAft>
                <a:spcPts val="0"/>
              </a:spcAft>
              <a:buClr>
                <a:schemeClr val="dk1"/>
              </a:buClr>
              <a:buSzPts val="1800"/>
              <a:buChar char="-"/>
            </a:pPr>
            <a:r>
              <a:rPr lang="en" sz="2400" dirty="0">
                <a:solidFill>
                  <a:schemeClr val="tx1">
                    <a:lumMod val="85000"/>
                  </a:schemeClr>
                </a:solidFill>
              </a:rPr>
              <a:t>Stopped using methamphetamines</a:t>
            </a:r>
          </a:p>
          <a:p>
            <a:pPr marL="457200" lvl="0" indent="-342900" algn="l" rtl="0">
              <a:spcBef>
                <a:spcPts val="0"/>
              </a:spcBef>
              <a:spcAft>
                <a:spcPts val="0"/>
              </a:spcAft>
              <a:buClr>
                <a:schemeClr val="dk1"/>
              </a:buClr>
              <a:buSzPts val="1800"/>
              <a:buChar char="-"/>
            </a:pPr>
            <a:r>
              <a:rPr lang="en" sz="2400" dirty="0">
                <a:solidFill>
                  <a:schemeClr val="tx1">
                    <a:lumMod val="85000"/>
                  </a:schemeClr>
                </a:solidFill>
              </a:rPr>
              <a:t>Using dentures, reading glasses, engages in art therapy, and community programs </a:t>
            </a:r>
            <a:endParaRPr sz="2400" dirty="0">
              <a:solidFill>
                <a:schemeClr val="tx1">
                  <a:lumMod val="85000"/>
                </a:schemeClr>
              </a:solidFill>
            </a:endParaRPr>
          </a:p>
          <a:p>
            <a:pPr marL="457200" lvl="0" indent="-342900" algn="l" rtl="0">
              <a:spcBef>
                <a:spcPts val="0"/>
              </a:spcBef>
              <a:spcAft>
                <a:spcPts val="0"/>
              </a:spcAft>
              <a:buClr>
                <a:schemeClr val="dk1"/>
              </a:buClr>
              <a:buSzPts val="1800"/>
              <a:buChar char="-"/>
            </a:pPr>
            <a:r>
              <a:rPr lang="en" sz="2400" dirty="0">
                <a:solidFill>
                  <a:schemeClr val="tx1">
                    <a:lumMod val="85000"/>
                  </a:schemeClr>
                </a:solidFill>
              </a:rPr>
              <a:t>Modified drinking patterns from binge to </a:t>
            </a:r>
            <a:r>
              <a:rPr lang="en" sz="2400" dirty="0">
                <a:solidFill>
                  <a:schemeClr val="accent6"/>
                </a:solidFill>
              </a:rPr>
              <a:t>pattern less likely to cause harm</a:t>
            </a:r>
          </a:p>
          <a:p>
            <a:pPr marL="457200" lvl="0" indent="-342900" algn="l" rtl="0">
              <a:spcBef>
                <a:spcPts val="0"/>
              </a:spcBef>
              <a:spcAft>
                <a:spcPts val="0"/>
              </a:spcAft>
              <a:buClr>
                <a:schemeClr val="dk1"/>
              </a:buClr>
              <a:buSzPts val="1800"/>
              <a:buChar char="-"/>
            </a:pPr>
            <a:r>
              <a:rPr lang="en" sz="3200" dirty="0">
                <a:solidFill>
                  <a:schemeClr val="accent1"/>
                </a:solidFill>
              </a:rPr>
              <a:t>15 x reduction </a:t>
            </a:r>
            <a:r>
              <a:rPr lang="en" sz="3200" dirty="0">
                <a:solidFill>
                  <a:schemeClr val="tx1">
                    <a:lumMod val="85000"/>
                  </a:schemeClr>
                </a:solidFill>
              </a:rPr>
              <a:t>in emergency utilization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solidFill>
              </a:rPr>
              <a:t>Utilization during MAP, goals/desires</a:t>
            </a:r>
          </a:p>
        </p:txBody>
      </p:sp>
      <p:sp>
        <p:nvSpPr>
          <p:cNvPr id="3" name="Text Placeholder 2"/>
          <p:cNvSpPr>
            <a:spLocks noGrp="1"/>
          </p:cNvSpPr>
          <p:nvPr>
            <p:ph type="body" idx="1"/>
          </p:nvPr>
        </p:nvSpPr>
        <p:spPr>
          <a:xfrm>
            <a:off x="311700" y="863550"/>
            <a:ext cx="8520600" cy="3416400"/>
          </a:xfrm>
        </p:spPr>
        <p:txBody>
          <a:bodyPr>
            <a:noAutofit/>
          </a:bodyPr>
          <a:lstStyle/>
          <a:p>
            <a:pPr marL="114300" indent="0">
              <a:buNone/>
            </a:pPr>
            <a:endParaRPr lang="en-US" sz="2000" dirty="0">
              <a:solidFill>
                <a:schemeClr val="accent6"/>
              </a:solidFill>
            </a:endParaRPr>
          </a:p>
          <a:p>
            <a:pPr marL="114300" indent="0">
              <a:buNone/>
            </a:pPr>
            <a:r>
              <a:rPr lang="en-US" sz="2000" dirty="0">
                <a:solidFill>
                  <a:schemeClr val="accent6"/>
                </a:solidFill>
              </a:rPr>
              <a:t> Patient desires “own room with a kitchen and bathroom”</a:t>
            </a:r>
            <a:endParaRPr lang="en-US" sz="2000" dirty="0"/>
          </a:p>
          <a:p>
            <a:r>
              <a:rPr lang="en-US" sz="2000" dirty="0"/>
              <a:t>SW worked with client on steps for Supportive Housing</a:t>
            </a:r>
          </a:p>
          <a:p>
            <a:pPr lvl="1"/>
            <a:r>
              <a:rPr lang="en-US" sz="2000" dirty="0"/>
              <a:t>Client turned down several units, sought highly supported unit with on-site RN and SW.</a:t>
            </a:r>
          </a:p>
          <a:p>
            <a:r>
              <a:rPr lang="en-US" sz="2000" dirty="0"/>
              <a:t>Staff attempted to explore how patient would continue safer drinking pattern and ADL support in housing</a:t>
            </a:r>
          </a:p>
          <a:p>
            <a:pPr lvl="1"/>
            <a:r>
              <a:rPr lang="en-US" sz="2000" dirty="0"/>
              <a:t>declined stating “</a:t>
            </a:r>
            <a:r>
              <a:rPr lang="en-US" sz="2000" dirty="0">
                <a:solidFill>
                  <a:schemeClr val="accent6"/>
                </a:solidFill>
              </a:rPr>
              <a:t>I’ve always been fine before”</a:t>
            </a:r>
          </a:p>
          <a:p>
            <a:pPr marL="114300" indent="0">
              <a:buNone/>
            </a:pPr>
            <a:endParaRPr lang="en-US" sz="2000" dirty="0"/>
          </a:p>
          <a:p>
            <a:pPr marL="114300" indent="0">
              <a:buNone/>
            </a:pPr>
            <a:r>
              <a:rPr lang="en-US" sz="2000" dirty="0"/>
              <a:t>Patient ultimately struggled with her ETOH consumption from day 1 in housing.</a:t>
            </a:r>
          </a:p>
        </p:txBody>
      </p:sp>
    </p:spTree>
    <p:extLst>
      <p:ext uri="{BB962C8B-B14F-4D97-AF65-F5344CB8AC3E}">
        <p14:creationId xmlns:p14="http://schemas.microsoft.com/office/powerpoint/2010/main" val="13478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99300" y="23971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accent6"/>
                </a:solidFill>
              </a:rPr>
              <a:t>Twenty days </a:t>
            </a:r>
            <a:r>
              <a:rPr lang="en" dirty="0">
                <a:solidFill>
                  <a:schemeClr val="tx2">
                    <a:lumMod val="75000"/>
                  </a:schemeClr>
                </a:solidFill>
              </a:rPr>
              <a:t>in the community after 24 months in MAP</a:t>
            </a:r>
            <a:endParaRPr dirty="0">
              <a:solidFill>
                <a:schemeClr val="tx2">
                  <a:lumMod val="75000"/>
                </a:schemeClr>
              </a:solidFill>
            </a:endParaRPr>
          </a:p>
        </p:txBody>
      </p:sp>
      <p:cxnSp>
        <p:nvCxnSpPr>
          <p:cNvPr id="95" name="Google Shape;95;p19"/>
          <p:cNvCxnSpPr/>
          <p:nvPr/>
        </p:nvCxnSpPr>
        <p:spPr>
          <a:xfrm>
            <a:off x="399300" y="3564130"/>
            <a:ext cx="8355300" cy="34500"/>
          </a:xfrm>
          <a:prstGeom prst="straightConnector1">
            <a:avLst/>
          </a:prstGeom>
          <a:noFill/>
          <a:ln w="38100" cap="flat" cmpd="sng">
            <a:solidFill>
              <a:schemeClr val="accent2"/>
            </a:solidFill>
            <a:prstDash val="solid"/>
            <a:round/>
            <a:headEnd type="none" w="med" len="med"/>
            <a:tailEnd type="none" w="med" len="med"/>
          </a:ln>
        </p:spPr>
      </p:cxnSp>
      <p:sp>
        <p:nvSpPr>
          <p:cNvPr id="96" name="Google Shape;96;p19"/>
          <p:cNvSpPr txBox="1"/>
          <p:nvPr/>
        </p:nvSpPr>
        <p:spPr>
          <a:xfrm>
            <a:off x="80163" y="3653968"/>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DAY</a:t>
            </a:r>
            <a:endParaRPr>
              <a:solidFill>
                <a:schemeClr val="dk1"/>
              </a:solidFill>
            </a:endParaRPr>
          </a:p>
        </p:txBody>
      </p:sp>
      <p:sp>
        <p:nvSpPr>
          <p:cNvPr id="97" name="Google Shape;97;p19"/>
          <p:cNvSpPr txBox="1"/>
          <p:nvPr/>
        </p:nvSpPr>
        <p:spPr>
          <a:xfrm>
            <a:off x="0" y="2474355"/>
            <a:ext cx="68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EVENT</a:t>
            </a:r>
            <a:endParaRPr>
              <a:solidFill>
                <a:schemeClr val="dk1"/>
              </a:solidFill>
            </a:endParaRPr>
          </a:p>
        </p:txBody>
      </p:sp>
      <p:sp>
        <p:nvSpPr>
          <p:cNvPr id="98" name="Google Shape;98;p19"/>
          <p:cNvSpPr txBox="1"/>
          <p:nvPr/>
        </p:nvSpPr>
        <p:spPr>
          <a:xfrm>
            <a:off x="1024550" y="3695330"/>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1</a:t>
            </a:r>
            <a:endParaRPr>
              <a:solidFill>
                <a:schemeClr val="dk1"/>
              </a:solidFill>
            </a:endParaRPr>
          </a:p>
        </p:txBody>
      </p:sp>
      <p:sp>
        <p:nvSpPr>
          <p:cNvPr id="99" name="Google Shape;99;p19"/>
          <p:cNvSpPr txBox="1"/>
          <p:nvPr/>
        </p:nvSpPr>
        <p:spPr>
          <a:xfrm>
            <a:off x="5466825" y="3695330"/>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9-11</a:t>
            </a:r>
            <a:endParaRPr>
              <a:solidFill>
                <a:schemeClr val="dk1"/>
              </a:solidFill>
            </a:endParaRPr>
          </a:p>
        </p:txBody>
      </p:sp>
      <p:sp>
        <p:nvSpPr>
          <p:cNvPr id="100" name="Google Shape;100;p19"/>
          <p:cNvSpPr txBox="1"/>
          <p:nvPr/>
        </p:nvSpPr>
        <p:spPr>
          <a:xfrm>
            <a:off x="8495500" y="3695330"/>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20</a:t>
            </a:r>
            <a:endParaRPr>
              <a:solidFill>
                <a:schemeClr val="dk1"/>
              </a:solidFill>
            </a:endParaRPr>
          </a:p>
        </p:txBody>
      </p:sp>
      <p:sp>
        <p:nvSpPr>
          <p:cNvPr id="101" name="Google Shape;101;p19"/>
          <p:cNvSpPr txBox="1"/>
          <p:nvPr/>
        </p:nvSpPr>
        <p:spPr>
          <a:xfrm>
            <a:off x="1789675" y="3695330"/>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2-4</a:t>
            </a:r>
            <a:endParaRPr>
              <a:solidFill>
                <a:schemeClr val="dk1"/>
              </a:solidFill>
            </a:endParaRPr>
          </a:p>
        </p:txBody>
      </p:sp>
      <p:sp>
        <p:nvSpPr>
          <p:cNvPr id="102" name="Google Shape;102;p19"/>
          <p:cNvSpPr txBox="1"/>
          <p:nvPr/>
        </p:nvSpPr>
        <p:spPr>
          <a:xfrm>
            <a:off x="3855475" y="3695330"/>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7</a:t>
            </a:r>
            <a:endParaRPr>
              <a:solidFill>
                <a:schemeClr val="dk1"/>
              </a:solidFill>
            </a:endParaRPr>
          </a:p>
        </p:txBody>
      </p:sp>
      <p:sp>
        <p:nvSpPr>
          <p:cNvPr id="103" name="Google Shape;103;p19"/>
          <p:cNvSpPr txBox="1"/>
          <p:nvPr/>
        </p:nvSpPr>
        <p:spPr>
          <a:xfrm>
            <a:off x="4714350" y="3695330"/>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8</a:t>
            </a:r>
            <a:endParaRPr>
              <a:solidFill>
                <a:schemeClr val="dk1"/>
              </a:solidFill>
            </a:endParaRPr>
          </a:p>
        </p:txBody>
      </p:sp>
      <p:sp>
        <p:nvSpPr>
          <p:cNvPr id="104" name="Google Shape;104;p19"/>
          <p:cNvSpPr txBox="1"/>
          <p:nvPr/>
        </p:nvSpPr>
        <p:spPr>
          <a:xfrm>
            <a:off x="2730875" y="3695330"/>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5-6</a:t>
            </a:r>
            <a:endParaRPr>
              <a:solidFill>
                <a:schemeClr val="dk1"/>
              </a:solidFill>
            </a:endParaRPr>
          </a:p>
        </p:txBody>
      </p:sp>
      <p:sp>
        <p:nvSpPr>
          <p:cNvPr id="105" name="Google Shape;105;p19"/>
          <p:cNvSpPr txBox="1"/>
          <p:nvPr/>
        </p:nvSpPr>
        <p:spPr>
          <a:xfrm>
            <a:off x="6950725" y="3695330"/>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12</a:t>
            </a:r>
            <a:endParaRPr>
              <a:solidFill>
                <a:schemeClr val="dk1"/>
              </a:solidFill>
            </a:endParaRPr>
          </a:p>
        </p:txBody>
      </p:sp>
      <p:sp>
        <p:nvSpPr>
          <p:cNvPr id="106" name="Google Shape;106;p19"/>
          <p:cNvSpPr txBox="1"/>
          <p:nvPr/>
        </p:nvSpPr>
        <p:spPr>
          <a:xfrm>
            <a:off x="7626650" y="3695330"/>
            <a:ext cx="69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13-19</a:t>
            </a:r>
            <a:endParaRPr>
              <a:solidFill>
                <a:schemeClr val="dk1"/>
              </a:solidFill>
            </a:endParaRPr>
          </a:p>
        </p:txBody>
      </p:sp>
      <p:pic>
        <p:nvPicPr>
          <p:cNvPr id="107" name="Google Shape;107;p19"/>
          <p:cNvPicPr preferRelativeResize="0"/>
          <p:nvPr/>
        </p:nvPicPr>
        <p:blipFill>
          <a:blip r:embed="rId3">
            <a:alphaModFix/>
          </a:blip>
          <a:stretch>
            <a:fillRect/>
          </a:stretch>
        </p:blipFill>
        <p:spPr>
          <a:xfrm>
            <a:off x="9678212" y="1246499"/>
            <a:ext cx="877225" cy="607427"/>
          </a:xfrm>
          <a:prstGeom prst="rect">
            <a:avLst/>
          </a:prstGeom>
          <a:noFill/>
          <a:ln>
            <a:noFill/>
          </a:ln>
        </p:spPr>
      </p:pic>
      <p:pic>
        <p:nvPicPr>
          <p:cNvPr id="108" name="Google Shape;108;p19"/>
          <p:cNvPicPr preferRelativeResize="0"/>
          <p:nvPr/>
        </p:nvPicPr>
        <p:blipFill>
          <a:blip r:embed="rId4">
            <a:alphaModFix/>
          </a:blip>
          <a:stretch>
            <a:fillRect/>
          </a:stretch>
        </p:blipFill>
        <p:spPr>
          <a:xfrm>
            <a:off x="9757750" y="2154769"/>
            <a:ext cx="922300" cy="621636"/>
          </a:xfrm>
          <a:prstGeom prst="rect">
            <a:avLst/>
          </a:prstGeom>
          <a:noFill/>
          <a:ln>
            <a:noFill/>
          </a:ln>
        </p:spPr>
      </p:pic>
      <p:pic>
        <p:nvPicPr>
          <p:cNvPr id="109" name="Google Shape;109;p19"/>
          <p:cNvPicPr preferRelativeResize="0"/>
          <p:nvPr/>
        </p:nvPicPr>
        <p:blipFill>
          <a:blip r:embed="rId5">
            <a:alphaModFix/>
          </a:blip>
          <a:stretch>
            <a:fillRect/>
          </a:stretch>
        </p:blipFill>
        <p:spPr>
          <a:xfrm>
            <a:off x="9737350" y="4122765"/>
            <a:ext cx="699600" cy="498586"/>
          </a:xfrm>
          <a:prstGeom prst="rect">
            <a:avLst/>
          </a:prstGeom>
          <a:noFill/>
          <a:ln>
            <a:noFill/>
          </a:ln>
        </p:spPr>
      </p:pic>
      <p:pic>
        <p:nvPicPr>
          <p:cNvPr id="110" name="Google Shape;110;p19"/>
          <p:cNvPicPr preferRelativeResize="0"/>
          <p:nvPr/>
        </p:nvPicPr>
        <p:blipFill>
          <a:blip r:embed="rId6">
            <a:alphaModFix/>
          </a:blip>
          <a:stretch>
            <a:fillRect/>
          </a:stretch>
        </p:blipFill>
        <p:spPr>
          <a:xfrm>
            <a:off x="9735604" y="3077246"/>
            <a:ext cx="880692" cy="618084"/>
          </a:xfrm>
          <a:prstGeom prst="rect">
            <a:avLst/>
          </a:prstGeom>
          <a:noFill/>
          <a:ln>
            <a:noFill/>
          </a:ln>
        </p:spPr>
      </p:pic>
      <p:pic>
        <p:nvPicPr>
          <p:cNvPr id="111" name="Google Shape;111;p19"/>
          <p:cNvPicPr preferRelativeResize="0"/>
          <p:nvPr/>
        </p:nvPicPr>
        <p:blipFill>
          <a:blip r:embed="rId7">
            <a:alphaModFix/>
          </a:blip>
          <a:stretch>
            <a:fillRect/>
          </a:stretch>
        </p:blipFill>
        <p:spPr>
          <a:xfrm>
            <a:off x="-1653105" y="856538"/>
            <a:ext cx="794010" cy="802798"/>
          </a:xfrm>
          <a:prstGeom prst="rect">
            <a:avLst/>
          </a:prstGeom>
          <a:noFill/>
          <a:ln>
            <a:noFill/>
          </a:ln>
        </p:spPr>
      </p:pic>
      <p:pic>
        <p:nvPicPr>
          <p:cNvPr id="112" name="Google Shape;112;p19"/>
          <p:cNvPicPr preferRelativeResize="0"/>
          <p:nvPr/>
        </p:nvPicPr>
        <p:blipFill>
          <a:blip r:embed="rId8">
            <a:alphaModFix/>
          </a:blip>
          <a:stretch>
            <a:fillRect/>
          </a:stretch>
        </p:blipFill>
        <p:spPr>
          <a:xfrm>
            <a:off x="-1536477" y="4237525"/>
            <a:ext cx="759337" cy="845425"/>
          </a:xfrm>
          <a:prstGeom prst="rect">
            <a:avLst/>
          </a:prstGeom>
          <a:noFill/>
          <a:ln>
            <a:noFill/>
          </a:ln>
        </p:spPr>
      </p:pic>
      <p:pic>
        <p:nvPicPr>
          <p:cNvPr id="113" name="Google Shape;113;p19"/>
          <p:cNvPicPr preferRelativeResize="0"/>
          <p:nvPr/>
        </p:nvPicPr>
        <p:blipFill>
          <a:blip r:embed="rId9">
            <a:alphaModFix/>
          </a:blip>
          <a:stretch>
            <a:fillRect/>
          </a:stretch>
        </p:blipFill>
        <p:spPr>
          <a:xfrm>
            <a:off x="-1647904" y="3189812"/>
            <a:ext cx="783608" cy="806351"/>
          </a:xfrm>
          <a:prstGeom prst="rect">
            <a:avLst/>
          </a:prstGeom>
          <a:noFill/>
          <a:ln>
            <a:noFill/>
          </a:ln>
        </p:spPr>
      </p:pic>
      <p:pic>
        <p:nvPicPr>
          <p:cNvPr id="114" name="Google Shape;114;p19"/>
          <p:cNvPicPr preferRelativeResize="0"/>
          <p:nvPr/>
        </p:nvPicPr>
        <p:blipFill>
          <a:blip r:embed="rId10">
            <a:alphaModFix/>
          </a:blip>
          <a:stretch>
            <a:fillRect/>
          </a:stretch>
        </p:blipFill>
        <p:spPr>
          <a:xfrm>
            <a:off x="-1639236" y="1865176"/>
            <a:ext cx="766272" cy="841873"/>
          </a:xfrm>
          <a:prstGeom prst="rect">
            <a:avLst/>
          </a:prstGeom>
          <a:noFill/>
          <a:ln>
            <a:noFill/>
          </a:ln>
        </p:spPr>
      </p:pic>
      <p:pic>
        <p:nvPicPr>
          <p:cNvPr id="115" name="Google Shape;115;p19"/>
          <p:cNvPicPr preferRelativeResize="0"/>
          <p:nvPr/>
        </p:nvPicPr>
        <p:blipFill>
          <a:blip r:embed="rId3">
            <a:alphaModFix/>
          </a:blip>
          <a:stretch>
            <a:fillRect/>
          </a:stretch>
        </p:blipFill>
        <p:spPr>
          <a:xfrm>
            <a:off x="3569550" y="2964986"/>
            <a:ext cx="877225" cy="502444"/>
          </a:xfrm>
          <a:prstGeom prst="rect">
            <a:avLst/>
          </a:prstGeom>
          <a:noFill/>
          <a:ln>
            <a:noFill/>
          </a:ln>
        </p:spPr>
      </p:pic>
      <p:pic>
        <p:nvPicPr>
          <p:cNvPr id="116" name="Google Shape;116;p19"/>
          <p:cNvPicPr preferRelativeResize="0"/>
          <p:nvPr/>
        </p:nvPicPr>
        <p:blipFill>
          <a:blip r:embed="rId4">
            <a:alphaModFix/>
          </a:blip>
          <a:stretch>
            <a:fillRect/>
          </a:stretch>
        </p:blipFill>
        <p:spPr>
          <a:xfrm>
            <a:off x="1722175" y="2942706"/>
            <a:ext cx="880700" cy="490985"/>
          </a:xfrm>
          <a:prstGeom prst="rect">
            <a:avLst/>
          </a:prstGeom>
          <a:noFill/>
          <a:ln>
            <a:noFill/>
          </a:ln>
        </p:spPr>
      </p:pic>
      <p:pic>
        <p:nvPicPr>
          <p:cNvPr id="117" name="Google Shape;117;p19"/>
          <p:cNvPicPr preferRelativeResize="0"/>
          <p:nvPr/>
        </p:nvPicPr>
        <p:blipFill>
          <a:blip r:embed="rId5">
            <a:alphaModFix/>
          </a:blip>
          <a:stretch>
            <a:fillRect/>
          </a:stretch>
        </p:blipFill>
        <p:spPr>
          <a:xfrm>
            <a:off x="754125" y="2908980"/>
            <a:ext cx="880700" cy="558450"/>
          </a:xfrm>
          <a:prstGeom prst="rect">
            <a:avLst/>
          </a:prstGeom>
          <a:noFill/>
          <a:ln>
            <a:noFill/>
          </a:ln>
        </p:spPr>
      </p:pic>
      <p:pic>
        <p:nvPicPr>
          <p:cNvPr id="118" name="Google Shape;118;p19"/>
          <p:cNvPicPr preferRelativeResize="0"/>
          <p:nvPr/>
        </p:nvPicPr>
        <p:blipFill>
          <a:blip r:embed="rId10">
            <a:alphaModFix/>
          </a:blip>
          <a:stretch>
            <a:fillRect/>
          </a:stretch>
        </p:blipFill>
        <p:spPr>
          <a:xfrm>
            <a:off x="1824696" y="2360080"/>
            <a:ext cx="521255" cy="572700"/>
          </a:xfrm>
          <a:prstGeom prst="rect">
            <a:avLst/>
          </a:prstGeom>
          <a:noFill/>
          <a:ln>
            <a:noFill/>
          </a:ln>
        </p:spPr>
      </p:pic>
      <p:pic>
        <p:nvPicPr>
          <p:cNvPr id="119" name="Google Shape;119;p19"/>
          <p:cNvPicPr preferRelativeResize="0"/>
          <p:nvPr/>
        </p:nvPicPr>
        <p:blipFill>
          <a:blip r:embed="rId5">
            <a:alphaModFix/>
          </a:blip>
          <a:stretch>
            <a:fillRect/>
          </a:stretch>
        </p:blipFill>
        <p:spPr>
          <a:xfrm>
            <a:off x="2645863" y="2940118"/>
            <a:ext cx="880700" cy="558450"/>
          </a:xfrm>
          <a:prstGeom prst="rect">
            <a:avLst/>
          </a:prstGeom>
          <a:noFill/>
          <a:ln>
            <a:noFill/>
          </a:ln>
        </p:spPr>
      </p:pic>
      <p:pic>
        <p:nvPicPr>
          <p:cNvPr id="120" name="Google Shape;120;p19"/>
          <p:cNvPicPr preferRelativeResize="0"/>
          <p:nvPr/>
        </p:nvPicPr>
        <p:blipFill>
          <a:blip r:embed="rId5">
            <a:alphaModFix/>
          </a:blip>
          <a:stretch>
            <a:fillRect/>
          </a:stretch>
        </p:blipFill>
        <p:spPr>
          <a:xfrm>
            <a:off x="4489763" y="2940105"/>
            <a:ext cx="880700" cy="558450"/>
          </a:xfrm>
          <a:prstGeom prst="rect">
            <a:avLst/>
          </a:prstGeom>
          <a:noFill/>
          <a:ln>
            <a:noFill/>
          </a:ln>
        </p:spPr>
      </p:pic>
      <p:sp>
        <p:nvSpPr>
          <p:cNvPr id="121" name="Google Shape;121;p19"/>
          <p:cNvSpPr txBox="1"/>
          <p:nvPr/>
        </p:nvSpPr>
        <p:spPr>
          <a:xfrm>
            <a:off x="6274800" y="3695330"/>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11</a:t>
            </a:r>
            <a:endParaRPr>
              <a:solidFill>
                <a:schemeClr val="dk1"/>
              </a:solidFill>
            </a:endParaRPr>
          </a:p>
        </p:txBody>
      </p:sp>
      <p:pic>
        <p:nvPicPr>
          <p:cNvPr id="122" name="Google Shape;122;p19"/>
          <p:cNvPicPr preferRelativeResize="0"/>
          <p:nvPr/>
        </p:nvPicPr>
        <p:blipFill>
          <a:blip r:embed="rId8">
            <a:alphaModFix/>
          </a:blip>
          <a:stretch>
            <a:fillRect/>
          </a:stretch>
        </p:blipFill>
        <p:spPr>
          <a:xfrm>
            <a:off x="5413449" y="2809082"/>
            <a:ext cx="591300" cy="658348"/>
          </a:xfrm>
          <a:prstGeom prst="rect">
            <a:avLst/>
          </a:prstGeom>
          <a:noFill/>
          <a:ln>
            <a:noFill/>
          </a:ln>
        </p:spPr>
      </p:pic>
      <p:pic>
        <p:nvPicPr>
          <p:cNvPr id="123" name="Google Shape;123;p19"/>
          <p:cNvPicPr preferRelativeResize="0"/>
          <p:nvPr/>
        </p:nvPicPr>
        <p:blipFill>
          <a:blip r:embed="rId3">
            <a:alphaModFix/>
          </a:blip>
          <a:stretch>
            <a:fillRect/>
          </a:stretch>
        </p:blipFill>
        <p:spPr>
          <a:xfrm>
            <a:off x="6047750" y="2968123"/>
            <a:ext cx="877225" cy="502444"/>
          </a:xfrm>
          <a:prstGeom prst="rect">
            <a:avLst/>
          </a:prstGeom>
          <a:noFill/>
          <a:ln>
            <a:noFill/>
          </a:ln>
        </p:spPr>
      </p:pic>
      <p:pic>
        <p:nvPicPr>
          <p:cNvPr id="124" name="Google Shape;124;p19"/>
          <p:cNvPicPr preferRelativeResize="0"/>
          <p:nvPr/>
        </p:nvPicPr>
        <p:blipFill>
          <a:blip r:embed="rId6">
            <a:alphaModFix/>
          </a:blip>
          <a:stretch>
            <a:fillRect/>
          </a:stretch>
        </p:blipFill>
        <p:spPr>
          <a:xfrm>
            <a:off x="6047750" y="2395830"/>
            <a:ext cx="877225" cy="557250"/>
          </a:xfrm>
          <a:prstGeom prst="rect">
            <a:avLst/>
          </a:prstGeom>
          <a:noFill/>
          <a:ln>
            <a:noFill/>
          </a:ln>
        </p:spPr>
      </p:pic>
      <p:pic>
        <p:nvPicPr>
          <p:cNvPr id="125" name="Google Shape;125;p19"/>
          <p:cNvPicPr preferRelativeResize="0"/>
          <p:nvPr/>
        </p:nvPicPr>
        <p:blipFill>
          <a:blip r:embed="rId4">
            <a:alphaModFix/>
          </a:blip>
          <a:stretch>
            <a:fillRect/>
          </a:stretch>
        </p:blipFill>
        <p:spPr>
          <a:xfrm>
            <a:off x="6866100" y="2976456"/>
            <a:ext cx="880700" cy="490985"/>
          </a:xfrm>
          <a:prstGeom prst="rect">
            <a:avLst/>
          </a:prstGeom>
          <a:noFill/>
          <a:ln>
            <a:noFill/>
          </a:ln>
        </p:spPr>
      </p:pic>
      <p:pic>
        <p:nvPicPr>
          <p:cNvPr id="126" name="Google Shape;126;p19"/>
          <p:cNvPicPr preferRelativeResize="0"/>
          <p:nvPr/>
        </p:nvPicPr>
        <p:blipFill>
          <a:blip r:embed="rId10">
            <a:alphaModFix/>
          </a:blip>
          <a:stretch>
            <a:fillRect/>
          </a:stretch>
        </p:blipFill>
        <p:spPr>
          <a:xfrm>
            <a:off x="7674072" y="2817771"/>
            <a:ext cx="591300" cy="649658"/>
          </a:xfrm>
          <a:prstGeom prst="rect">
            <a:avLst/>
          </a:prstGeom>
          <a:noFill/>
          <a:ln>
            <a:noFill/>
          </a:ln>
        </p:spPr>
      </p:pic>
      <p:pic>
        <p:nvPicPr>
          <p:cNvPr id="127" name="Google Shape;127;p19"/>
          <p:cNvPicPr preferRelativeResize="0"/>
          <p:nvPr/>
        </p:nvPicPr>
        <p:blipFill>
          <a:blip r:embed="rId5">
            <a:alphaModFix/>
          </a:blip>
          <a:stretch>
            <a:fillRect/>
          </a:stretch>
        </p:blipFill>
        <p:spPr>
          <a:xfrm>
            <a:off x="8265375" y="2968845"/>
            <a:ext cx="699600" cy="498586"/>
          </a:xfrm>
          <a:prstGeom prst="rect">
            <a:avLst/>
          </a:prstGeom>
          <a:noFill/>
          <a:ln>
            <a:noFill/>
          </a:ln>
        </p:spPr>
      </p:pic>
      <p:pic>
        <p:nvPicPr>
          <p:cNvPr id="128" name="Google Shape;128;p19"/>
          <p:cNvPicPr preferRelativeResize="0"/>
          <p:nvPr/>
        </p:nvPicPr>
        <p:blipFill>
          <a:blip r:embed="rId11">
            <a:alphaModFix/>
          </a:blip>
          <a:stretch>
            <a:fillRect/>
          </a:stretch>
        </p:blipFill>
        <p:spPr>
          <a:xfrm>
            <a:off x="933841" y="1443548"/>
            <a:ext cx="521250" cy="605398"/>
          </a:xfrm>
          <a:prstGeom prst="rect">
            <a:avLst/>
          </a:prstGeom>
          <a:noFill/>
          <a:ln>
            <a:noFill/>
          </a:ln>
        </p:spPr>
      </p:pic>
      <p:pic>
        <p:nvPicPr>
          <p:cNvPr id="129" name="Google Shape;129;p19"/>
          <p:cNvPicPr preferRelativeResize="0"/>
          <p:nvPr/>
        </p:nvPicPr>
        <p:blipFill>
          <a:blip r:embed="rId11">
            <a:alphaModFix/>
          </a:blip>
          <a:stretch>
            <a:fillRect/>
          </a:stretch>
        </p:blipFill>
        <p:spPr>
          <a:xfrm>
            <a:off x="1615841" y="1443560"/>
            <a:ext cx="521250" cy="605398"/>
          </a:xfrm>
          <a:prstGeom prst="rect">
            <a:avLst/>
          </a:prstGeom>
          <a:noFill/>
          <a:ln>
            <a:noFill/>
          </a:ln>
        </p:spPr>
      </p:pic>
      <p:pic>
        <p:nvPicPr>
          <p:cNvPr id="130" name="Google Shape;130;p19"/>
          <p:cNvPicPr preferRelativeResize="0"/>
          <p:nvPr/>
        </p:nvPicPr>
        <p:blipFill>
          <a:blip r:embed="rId11">
            <a:alphaModFix/>
          </a:blip>
          <a:stretch>
            <a:fillRect/>
          </a:stretch>
        </p:blipFill>
        <p:spPr>
          <a:xfrm>
            <a:off x="2137091" y="1443548"/>
            <a:ext cx="521250" cy="605398"/>
          </a:xfrm>
          <a:prstGeom prst="rect">
            <a:avLst/>
          </a:prstGeom>
          <a:noFill/>
          <a:ln>
            <a:noFill/>
          </a:ln>
        </p:spPr>
      </p:pic>
      <p:pic>
        <p:nvPicPr>
          <p:cNvPr id="131" name="Google Shape;131;p19"/>
          <p:cNvPicPr preferRelativeResize="0"/>
          <p:nvPr/>
        </p:nvPicPr>
        <p:blipFill>
          <a:blip r:embed="rId11">
            <a:alphaModFix/>
          </a:blip>
          <a:stretch>
            <a:fillRect/>
          </a:stretch>
        </p:blipFill>
        <p:spPr>
          <a:xfrm>
            <a:off x="2825578" y="1443548"/>
            <a:ext cx="521250" cy="605398"/>
          </a:xfrm>
          <a:prstGeom prst="rect">
            <a:avLst/>
          </a:prstGeom>
          <a:noFill/>
          <a:ln>
            <a:noFill/>
          </a:ln>
        </p:spPr>
      </p:pic>
      <p:pic>
        <p:nvPicPr>
          <p:cNvPr id="132" name="Google Shape;132;p19"/>
          <p:cNvPicPr preferRelativeResize="0"/>
          <p:nvPr/>
        </p:nvPicPr>
        <p:blipFill>
          <a:blip r:embed="rId11">
            <a:alphaModFix/>
          </a:blip>
          <a:stretch>
            <a:fillRect/>
          </a:stretch>
        </p:blipFill>
        <p:spPr>
          <a:xfrm>
            <a:off x="3683691" y="1443548"/>
            <a:ext cx="521250" cy="605398"/>
          </a:xfrm>
          <a:prstGeom prst="rect">
            <a:avLst/>
          </a:prstGeom>
          <a:noFill/>
          <a:ln>
            <a:noFill/>
          </a:ln>
        </p:spPr>
      </p:pic>
      <p:pic>
        <p:nvPicPr>
          <p:cNvPr id="133" name="Google Shape;133;p19"/>
          <p:cNvPicPr preferRelativeResize="0"/>
          <p:nvPr/>
        </p:nvPicPr>
        <p:blipFill>
          <a:blip r:embed="rId11">
            <a:alphaModFix/>
          </a:blip>
          <a:stretch>
            <a:fillRect/>
          </a:stretch>
        </p:blipFill>
        <p:spPr>
          <a:xfrm>
            <a:off x="4612041" y="1443548"/>
            <a:ext cx="521250" cy="605398"/>
          </a:xfrm>
          <a:prstGeom prst="rect">
            <a:avLst/>
          </a:prstGeom>
          <a:noFill/>
          <a:ln>
            <a:noFill/>
          </a:ln>
        </p:spPr>
      </p:pic>
      <p:pic>
        <p:nvPicPr>
          <p:cNvPr id="134" name="Google Shape;134;p19"/>
          <p:cNvPicPr preferRelativeResize="0"/>
          <p:nvPr/>
        </p:nvPicPr>
        <p:blipFill>
          <a:blip r:embed="rId11">
            <a:alphaModFix/>
          </a:blip>
          <a:stretch>
            <a:fillRect/>
          </a:stretch>
        </p:blipFill>
        <p:spPr>
          <a:xfrm>
            <a:off x="5448466" y="1443548"/>
            <a:ext cx="521250" cy="605398"/>
          </a:xfrm>
          <a:prstGeom prst="rect">
            <a:avLst/>
          </a:prstGeom>
          <a:noFill/>
          <a:ln>
            <a:noFill/>
          </a:ln>
        </p:spPr>
      </p:pic>
      <p:pic>
        <p:nvPicPr>
          <p:cNvPr id="135" name="Google Shape;135;p19"/>
          <p:cNvPicPr preferRelativeResize="0"/>
          <p:nvPr/>
        </p:nvPicPr>
        <p:blipFill>
          <a:blip r:embed="rId11">
            <a:alphaModFix/>
          </a:blip>
          <a:stretch>
            <a:fillRect/>
          </a:stretch>
        </p:blipFill>
        <p:spPr>
          <a:xfrm>
            <a:off x="6251878" y="1443548"/>
            <a:ext cx="521250" cy="605398"/>
          </a:xfrm>
          <a:prstGeom prst="rect">
            <a:avLst/>
          </a:prstGeom>
          <a:noFill/>
          <a:ln>
            <a:noFill/>
          </a:ln>
        </p:spPr>
      </p:pic>
      <p:pic>
        <p:nvPicPr>
          <p:cNvPr id="136" name="Google Shape;136;p19"/>
          <p:cNvPicPr preferRelativeResize="0"/>
          <p:nvPr/>
        </p:nvPicPr>
        <p:blipFill>
          <a:blip r:embed="rId11">
            <a:alphaModFix/>
          </a:blip>
          <a:stretch>
            <a:fillRect/>
          </a:stretch>
        </p:blipFill>
        <p:spPr>
          <a:xfrm>
            <a:off x="7031491" y="1443548"/>
            <a:ext cx="521250" cy="605398"/>
          </a:xfrm>
          <a:prstGeom prst="rect">
            <a:avLst/>
          </a:prstGeom>
          <a:noFill/>
          <a:ln>
            <a:noFill/>
          </a:ln>
        </p:spPr>
      </p:pic>
      <p:pic>
        <p:nvPicPr>
          <p:cNvPr id="137" name="Google Shape;137;p19"/>
          <p:cNvPicPr preferRelativeResize="0"/>
          <p:nvPr/>
        </p:nvPicPr>
        <p:blipFill>
          <a:blip r:embed="rId11">
            <a:alphaModFix/>
          </a:blip>
          <a:stretch>
            <a:fillRect/>
          </a:stretch>
        </p:blipFill>
        <p:spPr>
          <a:xfrm>
            <a:off x="7608241" y="1443548"/>
            <a:ext cx="521250" cy="6053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par>
                                <p:cTn id="8" presetID="10"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1000"/>
                                        <p:tgtEl>
                                          <p:spTgt spid="129"/>
                                        </p:tgtEl>
                                      </p:cBhvr>
                                    </p:animEffect>
                                  </p:childTnLst>
                                </p:cTn>
                              </p:par>
                              <p:par>
                                <p:cTn id="11" presetID="10"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fade">
                                      <p:cBhvr>
                                        <p:cTn id="13" dur="1000"/>
                                        <p:tgtEl>
                                          <p:spTgt spid="130"/>
                                        </p:tgtEl>
                                      </p:cBhvr>
                                    </p:animEffect>
                                  </p:childTnLst>
                                </p:cTn>
                              </p:par>
                              <p:par>
                                <p:cTn id="14" presetID="10" presetClass="entr" presetSubtype="0" fill="hold" nodeType="withEffect">
                                  <p:stCondLst>
                                    <p:cond delay="0"/>
                                  </p:stCondLst>
                                  <p:childTnLst>
                                    <p:set>
                                      <p:cBhvr>
                                        <p:cTn id="15" dur="1" fill="hold">
                                          <p:stCondLst>
                                            <p:cond delay="0"/>
                                          </p:stCondLst>
                                        </p:cTn>
                                        <p:tgtEl>
                                          <p:spTgt spid="131"/>
                                        </p:tgtEl>
                                        <p:attrNameLst>
                                          <p:attrName>style.visibility</p:attrName>
                                        </p:attrNameLst>
                                      </p:cBhvr>
                                      <p:to>
                                        <p:strVal val="visible"/>
                                      </p:to>
                                    </p:set>
                                    <p:animEffect transition="in" filter="fade">
                                      <p:cBhvr>
                                        <p:cTn id="16" dur="1000"/>
                                        <p:tgtEl>
                                          <p:spTgt spid="131"/>
                                        </p:tgtEl>
                                      </p:cBhvr>
                                    </p:animEffect>
                                  </p:childTnLst>
                                </p:cTn>
                              </p:par>
                              <p:par>
                                <p:cTn id="17" presetID="10" presetClass="entr" presetSubtype="0" fill="hold" nodeType="withEffect">
                                  <p:stCondLst>
                                    <p:cond delay="0"/>
                                  </p:stCondLst>
                                  <p:childTnLst>
                                    <p:set>
                                      <p:cBhvr>
                                        <p:cTn id="18" dur="1" fill="hold">
                                          <p:stCondLst>
                                            <p:cond delay="0"/>
                                          </p:stCondLst>
                                        </p:cTn>
                                        <p:tgtEl>
                                          <p:spTgt spid="132"/>
                                        </p:tgtEl>
                                        <p:attrNameLst>
                                          <p:attrName>style.visibility</p:attrName>
                                        </p:attrNameLst>
                                      </p:cBhvr>
                                      <p:to>
                                        <p:strVal val="visible"/>
                                      </p:to>
                                    </p:set>
                                    <p:animEffect transition="in" filter="fade">
                                      <p:cBhvr>
                                        <p:cTn id="19" dur="1000"/>
                                        <p:tgtEl>
                                          <p:spTgt spid="132"/>
                                        </p:tgtEl>
                                      </p:cBhvr>
                                    </p:animEffect>
                                  </p:childTnLst>
                                </p:cTn>
                              </p:par>
                              <p:par>
                                <p:cTn id="20" presetID="10" presetClass="entr" presetSubtype="0" fill="hold" nodeType="with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1000"/>
                                        <p:tgtEl>
                                          <p:spTgt spid="133"/>
                                        </p:tgtEl>
                                      </p:cBhvr>
                                    </p:animEffect>
                                  </p:childTnLst>
                                </p:cTn>
                              </p:par>
                              <p:par>
                                <p:cTn id="23" presetID="10" presetClass="entr" presetSubtype="0" fill="hold" nodeType="with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fade">
                                      <p:cBhvr>
                                        <p:cTn id="25" dur="1000"/>
                                        <p:tgtEl>
                                          <p:spTgt spid="134"/>
                                        </p:tgtEl>
                                      </p:cBhvr>
                                    </p:animEffect>
                                  </p:childTnLst>
                                </p:cTn>
                              </p:par>
                              <p:par>
                                <p:cTn id="26" presetID="10" presetClass="entr" presetSubtype="0" fill="hold" nodeType="with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childTnLst>
                                </p:cTn>
                              </p:par>
                              <p:par>
                                <p:cTn id="29" presetID="10" presetClass="entr" presetSubtype="0" fill="hold" nodeType="with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fade">
                                      <p:cBhvr>
                                        <p:cTn id="31" dur="1000"/>
                                        <p:tgtEl>
                                          <p:spTgt spid="136"/>
                                        </p:tgtEl>
                                      </p:cBhvr>
                                    </p:animEffect>
                                  </p:childTnLst>
                                </p:cTn>
                              </p:par>
                              <p:par>
                                <p:cTn id="32" presetID="10" presetClass="entr" presetSubtype="0" fill="hold" nodeType="withEffect">
                                  <p:stCondLst>
                                    <p:cond delay="0"/>
                                  </p:stCondLst>
                                  <p:childTnLst>
                                    <p:set>
                                      <p:cBhvr>
                                        <p:cTn id="33" dur="1" fill="hold">
                                          <p:stCondLst>
                                            <p:cond delay="0"/>
                                          </p:stCondLst>
                                        </p:cTn>
                                        <p:tgtEl>
                                          <p:spTgt spid="137"/>
                                        </p:tgtEl>
                                        <p:attrNameLst>
                                          <p:attrName>style.visibility</p:attrName>
                                        </p:attrNameLst>
                                      </p:cBhvr>
                                      <p:to>
                                        <p:strVal val="visible"/>
                                      </p:to>
                                    </p:set>
                                    <p:animEffect transition="in" filter="fade">
                                      <p:cBhvr>
                                        <p:cTn id="34"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Cycles in and out of MAP</a:t>
            </a:r>
          </a:p>
        </p:txBody>
      </p:sp>
      <p:sp>
        <p:nvSpPr>
          <p:cNvPr id="3" name="Text Placeholder 2"/>
          <p:cNvSpPr>
            <a:spLocks noGrp="1"/>
          </p:cNvSpPr>
          <p:nvPr>
            <p:ph type="body" idx="1"/>
          </p:nvPr>
        </p:nvSpPr>
        <p:spPr>
          <a:xfrm>
            <a:off x="311700" y="1017725"/>
            <a:ext cx="8695140" cy="3859075"/>
          </a:xfrm>
        </p:spPr>
        <p:txBody>
          <a:bodyPr>
            <a:noAutofit/>
          </a:bodyPr>
          <a:lstStyle/>
          <a:p>
            <a:r>
              <a:rPr lang="en-US" sz="2400" dirty="0"/>
              <a:t>Frequent returns to MAP for short stays; consistent goal to return to housing </a:t>
            </a:r>
          </a:p>
          <a:p>
            <a:pPr lvl="1"/>
            <a:r>
              <a:rPr lang="en-US" sz="2000" dirty="0">
                <a:solidFill>
                  <a:schemeClr val="accent6"/>
                </a:solidFill>
              </a:rPr>
              <a:t>“since I pay rent there” </a:t>
            </a:r>
          </a:p>
          <a:p>
            <a:pPr lvl="1"/>
            <a:r>
              <a:rPr lang="en-US" sz="2000" dirty="0">
                <a:solidFill>
                  <a:schemeClr val="accent6"/>
                </a:solidFill>
              </a:rPr>
              <a:t>“I want to drink as much as I want”</a:t>
            </a:r>
            <a:endParaRPr lang="en-US" sz="2400" dirty="0">
              <a:solidFill>
                <a:schemeClr val="accent6"/>
              </a:solidFill>
            </a:endParaRPr>
          </a:p>
          <a:p>
            <a:r>
              <a:rPr lang="en-US" sz="2400" dirty="0"/>
              <a:t>MAP attempts at skill-building for independent living, </a:t>
            </a:r>
          </a:p>
          <a:p>
            <a:pPr lvl="1"/>
            <a:r>
              <a:rPr lang="en-US" sz="2000" dirty="0"/>
              <a:t>client resistant: </a:t>
            </a:r>
            <a:r>
              <a:rPr lang="en-US" sz="2000" dirty="0">
                <a:solidFill>
                  <a:schemeClr val="accent6"/>
                </a:solidFill>
              </a:rPr>
              <a:t>“I’ll just be more careful next time”</a:t>
            </a:r>
          </a:p>
          <a:p>
            <a:pPr marL="114300" indent="0">
              <a:buNone/>
            </a:pPr>
            <a:endParaRPr lang="en-US" sz="2400" dirty="0"/>
          </a:p>
          <a:p>
            <a:pPr marL="114300" indent="0">
              <a:buNone/>
            </a:pPr>
            <a:r>
              <a:rPr lang="en-US" sz="2400" b="1" dirty="0"/>
              <a:t>Tension</a:t>
            </a:r>
            <a:r>
              <a:rPr lang="en-US" sz="2400" dirty="0"/>
              <a:t> between client’s autonomy and desire for independent living vs. staffs’ belief that MAP is safer</a:t>
            </a:r>
          </a:p>
        </p:txBody>
      </p:sp>
    </p:spTree>
    <p:extLst>
      <p:ext uri="{BB962C8B-B14F-4D97-AF65-F5344CB8AC3E}">
        <p14:creationId xmlns:p14="http://schemas.microsoft.com/office/powerpoint/2010/main" val="285796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Shape 178"/>
        <p:cNvGrpSpPr/>
        <p:nvPr/>
      </p:nvGrpSpPr>
      <p:grpSpPr>
        <a:xfrm>
          <a:off x="0" y="0"/>
          <a:ext cx="0" cy="0"/>
          <a:chOff x="0" y="0"/>
          <a:chExt cx="0" cy="0"/>
        </a:xfrm>
      </p:grpSpPr>
      <p:pic>
        <p:nvPicPr>
          <p:cNvPr id="179" name="Google Shape;179;p21"/>
          <p:cNvPicPr preferRelativeResize="0"/>
          <p:nvPr/>
        </p:nvPicPr>
        <p:blipFill>
          <a:blip r:embed="rId3">
            <a:alphaModFix/>
          </a:blip>
          <a:stretch>
            <a:fillRect/>
          </a:stretch>
        </p:blipFill>
        <p:spPr>
          <a:xfrm>
            <a:off x="2408423" y="1127966"/>
            <a:ext cx="3672337" cy="3685584"/>
          </a:xfrm>
          <a:prstGeom prst="rect">
            <a:avLst/>
          </a:prstGeom>
          <a:noFill/>
          <a:ln>
            <a:noFill/>
          </a:ln>
        </p:spPr>
      </p:pic>
      <p:sp>
        <p:nvSpPr>
          <p:cNvPr id="180" name="Google Shape;180;p21"/>
          <p:cNvSpPr txBox="1"/>
          <p:nvPr/>
        </p:nvSpPr>
        <p:spPr>
          <a:xfrm>
            <a:off x="495013" y="3931900"/>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Medical-Psycho-Social Support and Stability</a:t>
            </a:r>
            <a:endParaRPr>
              <a:solidFill>
                <a:schemeClr val="dk1"/>
              </a:solidFill>
            </a:endParaRPr>
          </a:p>
        </p:txBody>
      </p:sp>
      <p:sp>
        <p:nvSpPr>
          <p:cNvPr id="181" name="Google Shape;181;p21"/>
          <p:cNvSpPr txBox="1"/>
          <p:nvPr/>
        </p:nvSpPr>
        <p:spPr>
          <a:xfrm>
            <a:off x="5648988" y="3947350"/>
            <a:ext cx="3000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chemeClr val="dk1"/>
                </a:solidFill>
              </a:rPr>
              <a:t>Independence and Autonomy</a:t>
            </a:r>
            <a:endParaRPr sz="1900">
              <a:solidFill>
                <a:schemeClr val="dk1"/>
              </a:solidFill>
            </a:endParaRPr>
          </a:p>
        </p:txBody>
      </p:sp>
      <p:sp>
        <p:nvSpPr>
          <p:cNvPr id="182" name="Google Shape;182;p21"/>
          <p:cNvSpPr txBox="1">
            <a:spLocks noGrp="1"/>
          </p:cNvSpPr>
          <p:nvPr>
            <p:ph type="title"/>
          </p:nvPr>
        </p:nvSpPr>
        <p:spPr>
          <a:xfrm>
            <a:off x="311700" y="329950"/>
            <a:ext cx="8520600" cy="572700"/>
          </a:xfrm>
          <a:prstGeom prst="rect">
            <a:avLst/>
          </a:prstGeom>
        </p:spPr>
        <p:txBody>
          <a:bodyPr spcFirstLastPara="1" wrap="square" lIns="91425" tIns="91425" rIns="91425" bIns="91425" anchor="t" anchorCtr="0">
            <a:noAutofit/>
          </a:bodyPr>
          <a:lstStyle/>
          <a:p>
            <a:pPr>
              <a:lnSpc>
                <a:spcPct val="115000"/>
              </a:lnSpc>
            </a:pPr>
            <a:r>
              <a:rPr lang="en" sz="2400" b="1" dirty="0">
                <a:solidFill>
                  <a:schemeClr val="accent2">
                    <a:lumMod val="75000"/>
                  </a:schemeClr>
                </a:solidFill>
              </a:rPr>
              <a:t>Discussion: </a:t>
            </a:r>
            <a:r>
              <a:rPr lang="en-US" sz="2400" dirty="0">
                <a:solidFill>
                  <a:schemeClr val="accent6"/>
                </a:solidFill>
              </a:rPr>
              <a:t>How do you honor a patient’s goals and wishes when you face concerns about safety and feasibility? </a:t>
            </a:r>
            <a:endParaRPr sz="2400" dirty="0">
              <a:solidFill>
                <a:schemeClr val="accent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Discussion:</a:t>
            </a:r>
            <a:endParaRPr sz="3600" dirty="0"/>
          </a:p>
        </p:txBody>
      </p:sp>
      <p:sp>
        <p:nvSpPr>
          <p:cNvPr id="188" name="Google Shape;188;p22"/>
          <p:cNvSpPr txBox="1">
            <a:spLocks noGrp="1"/>
          </p:cNvSpPr>
          <p:nvPr>
            <p:ph type="body" idx="1"/>
          </p:nvPr>
        </p:nvSpPr>
        <p:spPr>
          <a:xfrm>
            <a:off x="407234" y="1725175"/>
            <a:ext cx="8520600" cy="77185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3600" dirty="0">
                <a:solidFill>
                  <a:schemeClr val="accent6"/>
                </a:solidFill>
              </a:rPr>
              <a:t>Is housing the right goal for all patients? </a:t>
            </a:r>
          </a:p>
          <a:p>
            <a:pPr marL="0" lvl="0" indent="0" algn="l" rtl="0">
              <a:spcBef>
                <a:spcPts val="0"/>
              </a:spcBef>
              <a:spcAft>
                <a:spcPts val="1200"/>
              </a:spcAft>
              <a:buNone/>
            </a:pPr>
            <a:r>
              <a:rPr lang="en-US" sz="3600" dirty="0">
                <a:solidFill>
                  <a:schemeClr val="accent6"/>
                </a:solidFill>
              </a:rPr>
              <a:t>Why or why not?</a:t>
            </a:r>
            <a:endParaRPr sz="3600" dirty="0">
              <a:solidFill>
                <a:schemeClr val="accent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Thank you!</a:t>
            </a:r>
            <a:endParaRPr dirty="0"/>
          </a:p>
        </p:txBody>
      </p:sp>
      <p:pic>
        <p:nvPicPr>
          <p:cNvPr id="3" name="Picture 2" descr="Text, letter&#10;&#10;Description automatically generated">
            <a:extLst>
              <a:ext uri="{FF2B5EF4-FFF2-40B4-BE49-F238E27FC236}">
                <a16:creationId xmlns:a16="http://schemas.microsoft.com/office/drawing/2014/main" id="{31E6E1BE-538B-5045-8F25-E0783957C6F9}"/>
              </a:ext>
            </a:extLst>
          </p:cNvPr>
          <p:cNvPicPr>
            <a:picLocks noChangeAspect="1"/>
          </p:cNvPicPr>
          <p:nvPr/>
        </p:nvPicPr>
        <p:blipFill>
          <a:blip r:embed="rId3"/>
          <a:stretch>
            <a:fillRect/>
          </a:stretch>
        </p:blipFill>
        <p:spPr>
          <a:xfrm>
            <a:off x="311700" y="276770"/>
            <a:ext cx="4946100" cy="2438755"/>
          </a:xfrm>
          <a:prstGeom prst="rect">
            <a:avLst/>
          </a:prstGeom>
        </p:spPr>
      </p:pic>
      <p:sp>
        <p:nvSpPr>
          <p:cNvPr id="8" name="Google Shape;206;p25">
            <a:extLst>
              <a:ext uri="{FF2B5EF4-FFF2-40B4-BE49-F238E27FC236}">
                <a16:creationId xmlns:a16="http://schemas.microsoft.com/office/drawing/2014/main" id="{337EC27F-646F-434F-8A25-5898C1E490AF}"/>
              </a:ext>
            </a:extLst>
          </p:cNvPr>
          <p:cNvSpPr txBox="1">
            <a:spLocks noGrp="1"/>
          </p:cNvSpPr>
          <p:nvPr>
            <p:ph type="body" idx="1"/>
          </p:nvPr>
        </p:nvSpPr>
        <p:spPr>
          <a:xfrm>
            <a:off x="3154680" y="1496147"/>
            <a:ext cx="5540460" cy="3418186"/>
          </a:xfrm>
          <a:prstGeom prst="rect">
            <a:avLst/>
          </a:prstGeom>
          <a:solidFill>
            <a:schemeClr val="tx1"/>
          </a:solidFill>
        </p:spPr>
        <p:txBody>
          <a:bodyPr spcFirstLastPara="1" wrap="square" lIns="91425" tIns="91425" rIns="91425" bIns="91425" anchor="t" anchorCtr="0">
            <a:noAutofit/>
          </a:bodyPr>
          <a:lstStyle/>
          <a:p>
            <a:pPr marL="0" lvl="0" indent="0" algn="ctr" rtl="0">
              <a:spcBef>
                <a:spcPts val="0"/>
              </a:spcBef>
              <a:spcAft>
                <a:spcPts val="1200"/>
              </a:spcAft>
              <a:buNone/>
            </a:pPr>
            <a:r>
              <a:rPr lang="en-US" sz="2400" b="1" dirty="0">
                <a:solidFill>
                  <a:schemeClr val="accent1"/>
                </a:solidFill>
              </a:rPr>
              <a:t>Thanks</a:t>
            </a:r>
            <a:r>
              <a:rPr lang="en-US" sz="2400" dirty="0">
                <a:solidFill>
                  <a:schemeClr val="accent1"/>
                </a:solidFill>
              </a:rPr>
              <a:t> </a:t>
            </a:r>
          </a:p>
          <a:p>
            <a:pPr marL="0" lvl="0" indent="0" algn="ctr" rtl="0">
              <a:spcBef>
                <a:spcPts val="0"/>
              </a:spcBef>
              <a:spcAft>
                <a:spcPts val="1200"/>
              </a:spcAft>
              <a:buNone/>
            </a:pPr>
            <a:r>
              <a:rPr lang="en-US" sz="2400" dirty="0">
                <a:solidFill>
                  <a:schemeClr val="accent1"/>
                </a:solidFill>
              </a:rPr>
              <a:t>For everything you did for me</a:t>
            </a:r>
          </a:p>
          <a:p>
            <a:pPr marL="0" lvl="0" indent="0" algn="ctr" rtl="0">
              <a:spcBef>
                <a:spcPts val="0"/>
              </a:spcBef>
              <a:spcAft>
                <a:spcPts val="1200"/>
              </a:spcAft>
              <a:buNone/>
            </a:pPr>
            <a:r>
              <a:rPr lang="en-US" sz="2400" dirty="0">
                <a:solidFill>
                  <a:schemeClr val="accent1"/>
                </a:solidFill>
              </a:rPr>
              <a:t>You were sweeter than a honeybee</a:t>
            </a:r>
          </a:p>
          <a:p>
            <a:pPr marL="0" lvl="0" indent="0" algn="ctr" rtl="0">
              <a:spcBef>
                <a:spcPts val="0"/>
              </a:spcBef>
              <a:spcAft>
                <a:spcPts val="1200"/>
              </a:spcAft>
              <a:buNone/>
            </a:pPr>
            <a:r>
              <a:rPr lang="en-US" sz="2400" dirty="0">
                <a:solidFill>
                  <a:schemeClr val="accent1"/>
                </a:solidFill>
              </a:rPr>
              <a:t>Many good things you made me see</a:t>
            </a:r>
          </a:p>
          <a:p>
            <a:pPr marL="0" lvl="0" indent="0" algn="ctr" rtl="0">
              <a:spcBef>
                <a:spcPts val="0"/>
              </a:spcBef>
              <a:spcAft>
                <a:spcPts val="1200"/>
              </a:spcAft>
              <a:buNone/>
            </a:pPr>
            <a:r>
              <a:rPr lang="en-US" sz="2400" dirty="0">
                <a:solidFill>
                  <a:schemeClr val="accent1"/>
                </a:solidFill>
              </a:rPr>
              <a:t>Your help set my soul free</a:t>
            </a:r>
          </a:p>
          <a:p>
            <a:pPr marL="0" lvl="0" indent="0" algn="ctr" rtl="0">
              <a:spcBef>
                <a:spcPts val="0"/>
              </a:spcBef>
              <a:spcAft>
                <a:spcPts val="1200"/>
              </a:spcAft>
              <a:buNone/>
            </a:pPr>
            <a:r>
              <a:rPr lang="en-US" sz="2400" dirty="0">
                <a:solidFill>
                  <a:schemeClr val="accent1"/>
                </a:solidFill>
              </a:rPr>
              <a:t>With love always</a:t>
            </a:r>
            <a:endParaRPr sz="2400" dirty="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Supplementary</a:t>
            </a:r>
            <a:endParaRPr/>
          </a:p>
        </p:txBody>
      </p:sp>
      <p:sp>
        <p:nvSpPr>
          <p:cNvPr id="212" name="Google Shape;212;p2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311700" y="3156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accent6"/>
                </a:solidFill>
              </a:rPr>
              <a:t>One week </a:t>
            </a:r>
            <a:r>
              <a:rPr lang="en" dirty="0">
                <a:solidFill>
                  <a:schemeClr val="accent2">
                    <a:lumMod val="75000"/>
                  </a:schemeClr>
                </a:solidFill>
              </a:rPr>
              <a:t>back in the community…</a:t>
            </a:r>
            <a:endParaRPr dirty="0">
              <a:solidFill>
                <a:schemeClr val="accent2">
                  <a:lumMod val="75000"/>
                </a:schemeClr>
              </a:solidFill>
            </a:endParaRPr>
          </a:p>
        </p:txBody>
      </p:sp>
      <p:sp>
        <p:nvSpPr>
          <p:cNvPr id="143" name="Google Shape;143;p20"/>
          <p:cNvSpPr txBox="1">
            <a:spLocks noGrp="1"/>
          </p:cNvSpPr>
          <p:nvPr>
            <p:ph type="body" idx="1"/>
          </p:nvPr>
        </p:nvSpPr>
        <p:spPr>
          <a:xfrm>
            <a:off x="311700" y="3996175"/>
            <a:ext cx="8520600" cy="572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endParaRPr/>
          </a:p>
        </p:txBody>
      </p:sp>
      <p:cxnSp>
        <p:nvCxnSpPr>
          <p:cNvPr id="144" name="Google Shape;144;p20"/>
          <p:cNvCxnSpPr/>
          <p:nvPr/>
        </p:nvCxnSpPr>
        <p:spPr>
          <a:xfrm>
            <a:off x="437550" y="3530425"/>
            <a:ext cx="8355300" cy="34500"/>
          </a:xfrm>
          <a:prstGeom prst="straightConnector1">
            <a:avLst/>
          </a:prstGeom>
          <a:noFill/>
          <a:ln w="38100" cap="flat" cmpd="sng">
            <a:solidFill>
              <a:schemeClr val="accent2"/>
            </a:solidFill>
            <a:prstDash val="solid"/>
            <a:round/>
            <a:headEnd type="none" w="med" len="med"/>
            <a:tailEnd type="none" w="med" len="med"/>
          </a:ln>
        </p:spPr>
      </p:cxnSp>
      <p:sp>
        <p:nvSpPr>
          <p:cNvPr id="145" name="Google Shape;145;p20"/>
          <p:cNvSpPr txBox="1"/>
          <p:nvPr/>
        </p:nvSpPr>
        <p:spPr>
          <a:xfrm>
            <a:off x="201075" y="3726425"/>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DAY</a:t>
            </a:r>
            <a:endParaRPr>
              <a:solidFill>
                <a:schemeClr val="dk1"/>
              </a:solidFill>
            </a:endParaRPr>
          </a:p>
        </p:txBody>
      </p:sp>
      <p:sp>
        <p:nvSpPr>
          <p:cNvPr id="146" name="Google Shape;146;p20"/>
          <p:cNvSpPr txBox="1"/>
          <p:nvPr/>
        </p:nvSpPr>
        <p:spPr>
          <a:xfrm>
            <a:off x="153775" y="2932875"/>
            <a:ext cx="681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EVENT</a:t>
            </a:r>
            <a:endParaRPr>
              <a:solidFill>
                <a:schemeClr val="dk1"/>
              </a:solidFill>
            </a:endParaRPr>
          </a:p>
        </p:txBody>
      </p:sp>
      <p:sp>
        <p:nvSpPr>
          <p:cNvPr id="147" name="Google Shape;147;p20"/>
          <p:cNvSpPr txBox="1"/>
          <p:nvPr/>
        </p:nvSpPr>
        <p:spPr>
          <a:xfrm>
            <a:off x="1441175" y="3661625"/>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1</a:t>
            </a:r>
            <a:endParaRPr>
              <a:solidFill>
                <a:schemeClr val="dk1"/>
              </a:solidFill>
            </a:endParaRPr>
          </a:p>
        </p:txBody>
      </p:sp>
      <p:sp>
        <p:nvSpPr>
          <p:cNvPr id="148" name="Google Shape;148;p20"/>
          <p:cNvSpPr txBox="1"/>
          <p:nvPr/>
        </p:nvSpPr>
        <p:spPr>
          <a:xfrm>
            <a:off x="6581075" y="3661625"/>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5</a:t>
            </a:r>
            <a:endParaRPr>
              <a:solidFill>
                <a:schemeClr val="dk1"/>
              </a:solidFill>
            </a:endParaRPr>
          </a:p>
        </p:txBody>
      </p:sp>
      <p:sp>
        <p:nvSpPr>
          <p:cNvPr id="149" name="Google Shape;149;p20"/>
          <p:cNvSpPr txBox="1"/>
          <p:nvPr/>
        </p:nvSpPr>
        <p:spPr>
          <a:xfrm>
            <a:off x="8119525" y="3661625"/>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6</a:t>
            </a:r>
            <a:endParaRPr>
              <a:solidFill>
                <a:schemeClr val="dk1"/>
              </a:solidFill>
            </a:endParaRPr>
          </a:p>
        </p:txBody>
      </p:sp>
      <p:sp>
        <p:nvSpPr>
          <p:cNvPr id="150" name="Google Shape;150;p20"/>
          <p:cNvSpPr txBox="1"/>
          <p:nvPr/>
        </p:nvSpPr>
        <p:spPr>
          <a:xfrm>
            <a:off x="2667450" y="3661625"/>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2</a:t>
            </a:r>
            <a:endParaRPr>
              <a:solidFill>
                <a:schemeClr val="dk1"/>
              </a:solidFill>
            </a:endParaRPr>
          </a:p>
        </p:txBody>
      </p:sp>
      <p:sp>
        <p:nvSpPr>
          <p:cNvPr id="151" name="Google Shape;151;p20"/>
          <p:cNvSpPr txBox="1"/>
          <p:nvPr/>
        </p:nvSpPr>
        <p:spPr>
          <a:xfrm>
            <a:off x="3893725" y="3661625"/>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3</a:t>
            </a:r>
            <a:endParaRPr>
              <a:solidFill>
                <a:schemeClr val="dk1"/>
              </a:solidFill>
            </a:endParaRPr>
          </a:p>
        </p:txBody>
      </p:sp>
      <p:sp>
        <p:nvSpPr>
          <p:cNvPr id="152" name="Google Shape;152;p20"/>
          <p:cNvSpPr txBox="1"/>
          <p:nvPr/>
        </p:nvSpPr>
        <p:spPr>
          <a:xfrm>
            <a:off x="5237400" y="3661625"/>
            <a:ext cx="5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4</a:t>
            </a:r>
            <a:endParaRPr>
              <a:solidFill>
                <a:schemeClr val="dk1"/>
              </a:solidFill>
            </a:endParaRPr>
          </a:p>
        </p:txBody>
      </p:sp>
      <p:pic>
        <p:nvPicPr>
          <p:cNvPr id="153" name="Google Shape;153;p20"/>
          <p:cNvPicPr preferRelativeResize="0"/>
          <p:nvPr/>
        </p:nvPicPr>
        <p:blipFill>
          <a:blip r:embed="rId3">
            <a:alphaModFix/>
          </a:blip>
          <a:stretch>
            <a:fillRect/>
          </a:stretch>
        </p:blipFill>
        <p:spPr>
          <a:xfrm>
            <a:off x="9604275" y="3780826"/>
            <a:ext cx="880700" cy="490985"/>
          </a:xfrm>
          <a:prstGeom prst="rect">
            <a:avLst/>
          </a:prstGeom>
          <a:noFill/>
          <a:ln>
            <a:noFill/>
          </a:ln>
        </p:spPr>
      </p:pic>
      <p:pic>
        <p:nvPicPr>
          <p:cNvPr id="154" name="Google Shape;154;p20"/>
          <p:cNvPicPr preferRelativeResize="0"/>
          <p:nvPr/>
        </p:nvPicPr>
        <p:blipFill>
          <a:blip r:embed="rId4">
            <a:alphaModFix/>
          </a:blip>
          <a:stretch>
            <a:fillRect/>
          </a:stretch>
        </p:blipFill>
        <p:spPr>
          <a:xfrm>
            <a:off x="9476225" y="1780200"/>
            <a:ext cx="880700" cy="558450"/>
          </a:xfrm>
          <a:prstGeom prst="rect">
            <a:avLst/>
          </a:prstGeom>
          <a:noFill/>
          <a:ln>
            <a:noFill/>
          </a:ln>
        </p:spPr>
      </p:pic>
      <p:pic>
        <p:nvPicPr>
          <p:cNvPr id="155" name="Google Shape;155;p20"/>
          <p:cNvPicPr preferRelativeResize="0"/>
          <p:nvPr/>
        </p:nvPicPr>
        <p:blipFill>
          <a:blip r:embed="rId5">
            <a:alphaModFix/>
          </a:blip>
          <a:stretch>
            <a:fillRect/>
          </a:stretch>
        </p:blipFill>
        <p:spPr>
          <a:xfrm>
            <a:off x="-1443203" y="1207500"/>
            <a:ext cx="521255" cy="572700"/>
          </a:xfrm>
          <a:prstGeom prst="rect">
            <a:avLst/>
          </a:prstGeom>
          <a:noFill/>
          <a:ln>
            <a:noFill/>
          </a:ln>
        </p:spPr>
      </p:pic>
      <p:pic>
        <p:nvPicPr>
          <p:cNvPr id="156" name="Google Shape;156;p20"/>
          <p:cNvPicPr preferRelativeResize="0"/>
          <p:nvPr/>
        </p:nvPicPr>
        <p:blipFill>
          <a:blip r:embed="rId6">
            <a:alphaModFix/>
          </a:blip>
          <a:stretch>
            <a:fillRect/>
          </a:stretch>
        </p:blipFill>
        <p:spPr>
          <a:xfrm>
            <a:off x="-1248951" y="1952827"/>
            <a:ext cx="591300" cy="658348"/>
          </a:xfrm>
          <a:prstGeom prst="rect">
            <a:avLst/>
          </a:prstGeom>
          <a:noFill/>
          <a:ln>
            <a:noFill/>
          </a:ln>
        </p:spPr>
      </p:pic>
      <p:pic>
        <p:nvPicPr>
          <p:cNvPr id="157" name="Google Shape;157;p20"/>
          <p:cNvPicPr preferRelativeResize="0"/>
          <p:nvPr/>
        </p:nvPicPr>
        <p:blipFill>
          <a:blip r:embed="rId7">
            <a:alphaModFix/>
          </a:blip>
          <a:stretch>
            <a:fillRect/>
          </a:stretch>
        </p:blipFill>
        <p:spPr>
          <a:xfrm>
            <a:off x="9844975" y="2808518"/>
            <a:ext cx="877225" cy="502444"/>
          </a:xfrm>
          <a:prstGeom prst="rect">
            <a:avLst/>
          </a:prstGeom>
          <a:noFill/>
          <a:ln>
            <a:noFill/>
          </a:ln>
        </p:spPr>
      </p:pic>
      <p:pic>
        <p:nvPicPr>
          <p:cNvPr id="158" name="Google Shape;158;p20"/>
          <p:cNvPicPr preferRelativeResize="0"/>
          <p:nvPr/>
        </p:nvPicPr>
        <p:blipFill>
          <a:blip r:embed="rId8">
            <a:alphaModFix/>
          </a:blip>
          <a:stretch>
            <a:fillRect/>
          </a:stretch>
        </p:blipFill>
        <p:spPr>
          <a:xfrm>
            <a:off x="9787425" y="888300"/>
            <a:ext cx="877225" cy="557250"/>
          </a:xfrm>
          <a:prstGeom prst="rect">
            <a:avLst/>
          </a:prstGeom>
          <a:noFill/>
          <a:ln>
            <a:noFill/>
          </a:ln>
        </p:spPr>
      </p:pic>
      <p:pic>
        <p:nvPicPr>
          <p:cNvPr id="159" name="Google Shape;159;p20"/>
          <p:cNvPicPr preferRelativeResize="0"/>
          <p:nvPr/>
        </p:nvPicPr>
        <p:blipFill>
          <a:blip r:embed="rId8">
            <a:alphaModFix/>
          </a:blip>
          <a:stretch>
            <a:fillRect/>
          </a:stretch>
        </p:blipFill>
        <p:spPr>
          <a:xfrm>
            <a:off x="1155250" y="2876475"/>
            <a:ext cx="877225" cy="557250"/>
          </a:xfrm>
          <a:prstGeom prst="rect">
            <a:avLst/>
          </a:prstGeom>
          <a:noFill/>
          <a:ln>
            <a:noFill/>
          </a:ln>
        </p:spPr>
      </p:pic>
      <p:pic>
        <p:nvPicPr>
          <p:cNvPr id="160" name="Google Shape;160;p20"/>
          <p:cNvPicPr preferRelativeResize="0"/>
          <p:nvPr/>
        </p:nvPicPr>
        <p:blipFill>
          <a:blip r:embed="rId3">
            <a:alphaModFix/>
          </a:blip>
          <a:stretch>
            <a:fillRect/>
          </a:stretch>
        </p:blipFill>
        <p:spPr>
          <a:xfrm>
            <a:off x="2378050" y="2942751"/>
            <a:ext cx="880700" cy="490985"/>
          </a:xfrm>
          <a:prstGeom prst="rect">
            <a:avLst/>
          </a:prstGeom>
          <a:noFill/>
          <a:ln>
            <a:noFill/>
          </a:ln>
        </p:spPr>
      </p:pic>
      <p:pic>
        <p:nvPicPr>
          <p:cNvPr id="161" name="Google Shape;161;p20"/>
          <p:cNvPicPr preferRelativeResize="0"/>
          <p:nvPr/>
        </p:nvPicPr>
        <p:blipFill>
          <a:blip r:embed="rId5">
            <a:alphaModFix/>
          </a:blip>
          <a:stretch>
            <a:fillRect/>
          </a:stretch>
        </p:blipFill>
        <p:spPr>
          <a:xfrm>
            <a:off x="2452076" y="2041100"/>
            <a:ext cx="732650" cy="804950"/>
          </a:xfrm>
          <a:prstGeom prst="rect">
            <a:avLst/>
          </a:prstGeom>
          <a:noFill/>
          <a:ln>
            <a:noFill/>
          </a:ln>
        </p:spPr>
      </p:pic>
      <p:pic>
        <p:nvPicPr>
          <p:cNvPr id="162" name="Google Shape;162;p20"/>
          <p:cNvPicPr preferRelativeResize="0"/>
          <p:nvPr/>
        </p:nvPicPr>
        <p:blipFill>
          <a:blip r:embed="rId3">
            <a:alphaModFix/>
          </a:blip>
          <a:stretch>
            <a:fillRect/>
          </a:stretch>
        </p:blipFill>
        <p:spPr>
          <a:xfrm>
            <a:off x="3651850" y="2942751"/>
            <a:ext cx="880700" cy="490985"/>
          </a:xfrm>
          <a:prstGeom prst="rect">
            <a:avLst/>
          </a:prstGeom>
          <a:noFill/>
          <a:ln>
            <a:noFill/>
          </a:ln>
        </p:spPr>
      </p:pic>
      <p:pic>
        <p:nvPicPr>
          <p:cNvPr id="163" name="Google Shape;163;p20"/>
          <p:cNvPicPr preferRelativeResize="0"/>
          <p:nvPr/>
        </p:nvPicPr>
        <p:blipFill>
          <a:blip r:embed="rId4">
            <a:alphaModFix/>
          </a:blip>
          <a:stretch>
            <a:fillRect/>
          </a:stretch>
        </p:blipFill>
        <p:spPr>
          <a:xfrm>
            <a:off x="3651850" y="2355800"/>
            <a:ext cx="880700" cy="558450"/>
          </a:xfrm>
          <a:prstGeom prst="rect">
            <a:avLst/>
          </a:prstGeom>
          <a:noFill/>
          <a:ln>
            <a:noFill/>
          </a:ln>
        </p:spPr>
      </p:pic>
      <p:pic>
        <p:nvPicPr>
          <p:cNvPr id="164" name="Google Shape;164;p20"/>
          <p:cNvPicPr preferRelativeResize="0"/>
          <p:nvPr/>
        </p:nvPicPr>
        <p:blipFill>
          <a:blip r:embed="rId7">
            <a:alphaModFix/>
          </a:blip>
          <a:stretch>
            <a:fillRect/>
          </a:stretch>
        </p:blipFill>
        <p:spPr>
          <a:xfrm>
            <a:off x="3653587" y="1796493"/>
            <a:ext cx="877225" cy="502444"/>
          </a:xfrm>
          <a:prstGeom prst="rect">
            <a:avLst/>
          </a:prstGeom>
          <a:noFill/>
          <a:ln>
            <a:noFill/>
          </a:ln>
        </p:spPr>
      </p:pic>
      <p:pic>
        <p:nvPicPr>
          <p:cNvPr id="165" name="Google Shape;165;p20"/>
          <p:cNvPicPr preferRelativeResize="0"/>
          <p:nvPr/>
        </p:nvPicPr>
        <p:blipFill>
          <a:blip r:embed="rId7">
            <a:alphaModFix/>
          </a:blip>
          <a:stretch>
            <a:fillRect/>
          </a:stretch>
        </p:blipFill>
        <p:spPr>
          <a:xfrm>
            <a:off x="6333900" y="2931293"/>
            <a:ext cx="877225" cy="502444"/>
          </a:xfrm>
          <a:prstGeom prst="rect">
            <a:avLst/>
          </a:prstGeom>
          <a:noFill/>
          <a:ln>
            <a:noFill/>
          </a:ln>
        </p:spPr>
      </p:pic>
      <p:pic>
        <p:nvPicPr>
          <p:cNvPr id="166" name="Google Shape;166;p20"/>
          <p:cNvPicPr preferRelativeResize="0"/>
          <p:nvPr/>
        </p:nvPicPr>
        <p:blipFill>
          <a:blip r:embed="rId3">
            <a:alphaModFix/>
          </a:blip>
          <a:stretch>
            <a:fillRect/>
          </a:stretch>
        </p:blipFill>
        <p:spPr>
          <a:xfrm>
            <a:off x="4992875" y="2942751"/>
            <a:ext cx="880700" cy="490985"/>
          </a:xfrm>
          <a:prstGeom prst="rect">
            <a:avLst/>
          </a:prstGeom>
          <a:noFill/>
          <a:ln>
            <a:noFill/>
          </a:ln>
        </p:spPr>
      </p:pic>
      <p:pic>
        <p:nvPicPr>
          <p:cNvPr id="167" name="Google Shape;167;p20"/>
          <p:cNvPicPr preferRelativeResize="0"/>
          <p:nvPr/>
        </p:nvPicPr>
        <p:blipFill>
          <a:blip r:embed="rId4">
            <a:alphaModFix/>
          </a:blip>
          <a:stretch>
            <a:fillRect/>
          </a:stretch>
        </p:blipFill>
        <p:spPr>
          <a:xfrm>
            <a:off x="4999675" y="2355800"/>
            <a:ext cx="880700" cy="558450"/>
          </a:xfrm>
          <a:prstGeom prst="rect">
            <a:avLst/>
          </a:prstGeom>
          <a:noFill/>
          <a:ln>
            <a:noFill/>
          </a:ln>
        </p:spPr>
      </p:pic>
      <p:pic>
        <p:nvPicPr>
          <p:cNvPr id="168" name="Google Shape;168;p20"/>
          <p:cNvPicPr preferRelativeResize="0"/>
          <p:nvPr/>
        </p:nvPicPr>
        <p:blipFill>
          <a:blip r:embed="rId7">
            <a:alphaModFix/>
          </a:blip>
          <a:stretch>
            <a:fillRect/>
          </a:stretch>
        </p:blipFill>
        <p:spPr>
          <a:xfrm>
            <a:off x="7761962" y="2977631"/>
            <a:ext cx="877225" cy="502444"/>
          </a:xfrm>
          <a:prstGeom prst="rect">
            <a:avLst/>
          </a:prstGeom>
          <a:noFill/>
          <a:ln>
            <a:noFill/>
          </a:ln>
        </p:spPr>
      </p:pic>
      <p:pic>
        <p:nvPicPr>
          <p:cNvPr id="169" name="Google Shape;169;p20"/>
          <p:cNvPicPr preferRelativeResize="0"/>
          <p:nvPr/>
        </p:nvPicPr>
        <p:blipFill>
          <a:blip r:embed="rId7">
            <a:alphaModFix/>
          </a:blip>
          <a:stretch>
            <a:fillRect/>
          </a:stretch>
        </p:blipFill>
        <p:spPr>
          <a:xfrm>
            <a:off x="7761950" y="2383806"/>
            <a:ext cx="877225" cy="502444"/>
          </a:xfrm>
          <a:prstGeom prst="rect">
            <a:avLst/>
          </a:prstGeom>
          <a:noFill/>
          <a:ln>
            <a:noFill/>
          </a:ln>
        </p:spPr>
      </p:pic>
      <p:pic>
        <p:nvPicPr>
          <p:cNvPr id="170" name="Google Shape;170;p20"/>
          <p:cNvPicPr preferRelativeResize="0"/>
          <p:nvPr/>
        </p:nvPicPr>
        <p:blipFill>
          <a:blip r:embed="rId9">
            <a:alphaModFix/>
          </a:blip>
          <a:stretch>
            <a:fillRect/>
          </a:stretch>
        </p:blipFill>
        <p:spPr>
          <a:xfrm>
            <a:off x="1211001" y="1191161"/>
            <a:ext cx="521250" cy="605389"/>
          </a:xfrm>
          <a:prstGeom prst="rect">
            <a:avLst/>
          </a:prstGeom>
          <a:noFill/>
          <a:ln>
            <a:noFill/>
          </a:ln>
        </p:spPr>
      </p:pic>
      <p:pic>
        <p:nvPicPr>
          <p:cNvPr id="171" name="Google Shape;171;p20"/>
          <p:cNvPicPr preferRelativeResize="0"/>
          <p:nvPr/>
        </p:nvPicPr>
        <p:blipFill>
          <a:blip r:embed="rId9">
            <a:alphaModFix/>
          </a:blip>
          <a:stretch>
            <a:fillRect/>
          </a:stretch>
        </p:blipFill>
        <p:spPr>
          <a:xfrm>
            <a:off x="2552303" y="1104393"/>
            <a:ext cx="521250" cy="605398"/>
          </a:xfrm>
          <a:prstGeom prst="rect">
            <a:avLst/>
          </a:prstGeom>
          <a:noFill/>
          <a:ln>
            <a:noFill/>
          </a:ln>
        </p:spPr>
      </p:pic>
      <p:pic>
        <p:nvPicPr>
          <p:cNvPr id="172" name="Google Shape;172;p20"/>
          <p:cNvPicPr preferRelativeResize="0"/>
          <p:nvPr/>
        </p:nvPicPr>
        <p:blipFill>
          <a:blip r:embed="rId9">
            <a:alphaModFix/>
          </a:blip>
          <a:stretch>
            <a:fillRect/>
          </a:stretch>
        </p:blipFill>
        <p:spPr>
          <a:xfrm>
            <a:off x="3865191" y="1104405"/>
            <a:ext cx="521250" cy="605398"/>
          </a:xfrm>
          <a:prstGeom prst="rect">
            <a:avLst/>
          </a:prstGeom>
          <a:noFill/>
          <a:ln>
            <a:noFill/>
          </a:ln>
        </p:spPr>
      </p:pic>
      <p:pic>
        <p:nvPicPr>
          <p:cNvPr id="173" name="Google Shape;173;p20"/>
          <p:cNvPicPr preferRelativeResize="0"/>
          <p:nvPr/>
        </p:nvPicPr>
        <p:blipFill>
          <a:blip r:embed="rId9">
            <a:alphaModFix/>
          </a:blip>
          <a:stretch>
            <a:fillRect/>
          </a:stretch>
        </p:blipFill>
        <p:spPr>
          <a:xfrm>
            <a:off x="5178103" y="1134218"/>
            <a:ext cx="521250" cy="605398"/>
          </a:xfrm>
          <a:prstGeom prst="rect">
            <a:avLst/>
          </a:prstGeom>
          <a:noFill/>
          <a:ln>
            <a:noFill/>
          </a:ln>
        </p:spPr>
      </p:pic>
      <p:pic>
        <p:nvPicPr>
          <p:cNvPr id="174" name="Google Shape;174;p20"/>
          <p:cNvPicPr preferRelativeResize="0"/>
          <p:nvPr/>
        </p:nvPicPr>
        <p:blipFill>
          <a:blip r:embed="rId9">
            <a:alphaModFix/>
          </a:blip>
          <a:stretch>
            <a:fillRect/>
          </a:stretch>
        </p:blipFill>
        <p:spPr>
          <a:xfrm>
            <a:off x="7939941" y="1134218"/>
            <a:ext cx="521250" cy="6053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par>
                                <p:cTn id="8" presetID="10" presetClass="entr" presetSubtype="0" fill="hold"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p:cTn id="10" dur="1000"/>
                                        <p:tgtEl>
                                          <p:spTgt spid="171"/>
                                        </p:tgtEl>
                                      </p:cBhvr>
                                    </p:animEffect>
                                  </p:childTnLst>
                                </p:cTn>
                              </p:par>
                              <p:par>
                                <p:cTn id="11" presetID="10" presetClass="entr" presetSubtype="0"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fade">
                                      <p:cBhvr>
                                        <p:cTn id="13" dur="1000"/>
                                        <p:tgtEl>
                                          <p:spTgt spid="172"/>
                                        </p:tgtEl>
                                      </p:cBhvr>
                                    </p:animEffect>
                                  </p:childTnLst>
                                </p:cTn>
                              </p:par>
                              <p:par>
                                <p:cTn id="14" presetID="10" presetClass="entr" presetSubtype="0" fill="hold" nodeType="withEffect">
                                  <p:stCondLst>
                                    <p:cond delay="0"/>
                                  </p:stCondLst>
                                  <p:childTnLst>
                                    <p:set>
                                      <p:cBhvr>
                                        <p:cTn id="15" dur="1" fill="hold">
                                          <p:stCondLst>
                                            <p:cond delay="0"/>
                                          </p:stCondLst>
                                        </p:cTn>
                                        <p:tgtEl>
                                          <p:spTgt spid="173"/>
                                        </p:tgtEl>
                                        <p:attrNameLst>
                                          <p:attrName>style.visibility</p:attrName>
                                        </p:attrNameLst>
                                      </p:cBhvr>
                                      <p:to>
                                        <p:strVal val="visible"/>
                                      </p:to>
                                    </p:set>
                                    <p:animEffect transition="in" filter="fade">
                                      <p:cBhvr>
                                        <p:cTn id="16" dur="1000"/>
                                        <p:tgtEl>
                                          <p:spTgt spid="173"/>
                                        </p:tgtEl>
                                      </p:cBhvr>
                                    </p:animEffect>
                                  </p:childTnLst>
                                </p:cTn>
                              </p:par>
                              <p:par>
                                <p:cTn id="17" presetID="10" presetClass="entr" presetSubtype="0" fill="hold" nodeType="withEffect">
                                  <p:stCondLst>
                                    <p:cond delay="0"/>
                                  </p:stCondLst>
                                  <p:childTnLst>
                                    <p:set>
                                      <p:cBhvr>
                                        <p:cTn id="18" dur="1" fill="hold">
                                          <p:stCondLst>
                                            <p:cond delay="0"/>
                                          </p:stCondLst>
                                        </p:cTn>
                                        <p:tgtEl>
                                          <p:spTgt spid="174"/>
                                        </p:tgtEl>
                                        <p:attrNameLst>
                                          <p:attrName>style.visibility</p:attrName>
                                        </p:attrNameLst>
                                      </p:cBhvr>
                                      <p:to>
                                        <p:strVal val="visible"/>
                                      </p:to>
                                    </p:set>
                                    <p:animEffect transition="in" filter="fade">
                                      <p:cBhvr>
                                        <p:cTn id="19"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No disclosures</a:t>
            </a:r>
          </a:p>
        </p:txBody>
      </p:sp>
    </p:spTree>
    <p:extLst>
      <p:ext uri="{BB962C8B-B14F-4D97-AF65-F5344CB8AC3E}">
        <p14:creationId xmlns:p14="http://schemas.microsoft.com/office/powerpoint/2010/main" val="32093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chemeClr val="accent1"/>
                </a:solidFill>
              </a:rPr>
              <a:t>Learning Objectives: </a:t>
            </a:r>
            <a:endParaRPr dirty="0">
              <a:solidFill>
                <a:schemeClr val="accent1"/>
              </a:solidFill>
            </a:endParaRPr>
          </a:p>
        </p:txBody>
      </p:sp>
      <p:sp>
        <p:nvSpPr>
          <p:cNvPr id="76" name="Google Shape;76;p16"/>
          <p:cNvSpPr txBox="1">
            <a:spLocks noGrp="1"/>
          </p:cNvSpPr>
          <p:nvPr>
            <p:ph type="body" idx="1"/>
          </p:nvPr>
        </p:nvSpPr>
        <p:spPr>
          <a:xfrm>
            <a:off x="311700" y="1282075"/>
            <a:ext cx="8520600" cy="3416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400" dirty="0">
                <a:solidFill>
                  <a:schemeClr val="accent6"/>
                </a:solidFill>
              </a:rPr>
              <a:t>We aim to:</a:t>
            </a:r>
            <a:endParaRPr sz="2400" dirty="0">
              <a:solidFill>
                <a:schemeClr val="accent6"/>
              </a:solidFill>
            </a:endParaRPr>
          </a:p>
          <a:p>
            <a:pPr marL="457200" lvl="0" indent="-349250" algn="l" rtl="0">
              <a:lnSpc>
                <a:spcPct val="115000"/>
              </a:lnSpc>
              <a:spcBef>
                <a:spcPts val="0"/>
              </a:spcBef>
              <a:spcAft>
                <a:spcPts val="0"/>
              </a:spcAft>
              <a:buClr>
                <a:schemeClr val="dk1"/>
              </a:buClr>
              <a:buSzPts val="1900"/>
              <a:buChar char="-"/>
            </a:pPr>
            <a:r>
              <a:rPr lang="en" sz="2400" dirty="0">
                <a:solidFill>
                  <a:schemeClr val="tx1">
                    <a:lumMod val="85000"/>
                  </a:schemeClr>
                </a:solidFill>
              </a:rPr>
              <a:t>Define the managed alcohol care model</a:t>
            </a:r>
          </a:p>
          <a:p>
            <a:pPr marL="457200" lvl="0" indent="-349250" algn="l" rtl="0">
              <a:lnSpc>
                <a:spcPct val="115000"/>
              </a:lnSpc>
              <a:spcBef>
                <a:spcPts val="0"/>
              </a:spcBef>
              <a:spcAft>
                <a:spcPts val="0"/>
              </a:spcAft>
              <a:buClr>
                <a:schemeClr val="dk1"/>
              </a:buClr>
              <a:buSzPts val="1900"/>
              <a:buChar char="-"/>
            </a:pPr>
            <a:r>
              <a:rPr lang="en" sz="2400" dirty="0">
                <a:solidFill>
                  <a:schemeClr val="tx1">
                    <a:lumMod val="85000"/>
                  </a:schemeClr>
                </a:solidFill>
              </a:rPr>
              <a:t>Explore the role of MAP in the care of a high-risk individual with severe AUD</a:t>
            </a:r>
            <a:endParaRPr lang="en" sz="2000" dirty="0">
              <a:solidFill>
                <a:schemeClr val="tx1">
                  <a:lumMod val="85000"/>
                </a:schemeClr>
              </a:solidFill>
            </a:endParaRPr>
          </a:p>
          <a:p>
            <a:pPr marL="457200" lvl="0" indent="-349250" algn="l" rtl="0">
              <a:lnSpc>
                <a:spcPct val="115000"/>
              </a:lnSpc>
              <a:spcBef>
                <a:spcPts val="0"/>
              </a:spcBef>
              <a:spcAft>
                <a:spcPts val="0"/>
              </a:spcAft>
              <a:buClr>
                <a:schemeClr val="dk1"/>
              </a:buClr>
              <a:buSzPts val="1900"/>
              <a:buChar char="-"/>
            </a:pPr>
            <a:r>
              <a:rPr lang="en" sz="2400" dirty="0">
                <a:solidFill>
                  <a:schemeClr val="tx1">
                    <a:lumMod val="85000"/>
                  </a:schemeClr>
                </a:solidFill>
              </a:rPr>
              <a:t>Discuss interplay of patient autonomy, quality of life, and discharge goals for a high risk MAP participant </a:t>
            </a:r>
            <a:endParaRPr sz="2400" dirty="0">
              <a:solidFill>
                <a:schemeClr val="tx1">
                  <a:lumMod val="8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09902" y="385081"/>
            <a:ext cx="8520600" cy="1389128"/>
          </a:xfrm>
          <a:prstGeom prst="rect">
            <a:avLst/>
          </a:prstGeom>
        </p:spPr>
        <p:txBody>
          <a:bodyPr spcFirstLastPara="1" wrap="square" lIns="91425" tIns="91425" rIns="91425" bIns="91425" anchor="t" anchorCtr="0">
            <a:noAutofit/>
          </a:bodyPr>
          <a:lstStyle/>
          <a:p>
            <a:pPr>
              <a:lnSpc>
                <a:spcPct val="115000"/>
              </a:lnSpc>
            </a:pPr>
            <a:r>
              <a:rPr lang="en" b="1" dirty="0">
                <a:solidFill>
                  <a:schemeClr val="accent1"/>
                </a:solidFill>
              </a:rPr>
              <a:t>MAP </a:t>
            </a:r>
            <a:r>
              <a:rPr lang="en" b="1" dirty="0">
                <a:solidFill>
                  <a:schemeClr val="tx2">
                    <a:lumMod val="75000"/>
                  </a:schemeClr>
                </a:solidFill>
              </a:rPr>
              <a:t>Philosophical Framework</a:t>
            </a:r>
            <a:br>
              <a:rPr lang="en" b="1" dirty="0">
                <a:solidFill>
                  <a:schemeClr val="tx2">
                    <a:lumMod val="75000"/>
                  </a:schemeClr>
                </a:solidFill>
              </a:rPr>
            </a:br>
            <a:r>
              <a:rPr lang="en-US" sz="1800" b="1" dirty="0">
                <a:solidFill>
                  <a:schemeClr val="accent6"/>
                </a:solidFill>
                <a:ea typeface="+mn-lt"/>
                <a:cs typeface="+mn-lt"/>
              </a:rPr>
              <a:t>Goal is to decrease harm NOT to decrease volume of alcohol consumed</a:t>
            </a:r>
            <a:br>
              <a:rPr lang="en-US" sz="1800" b="1" dirty="0">
                <a:solidFill>
                  <a:schemeClr val="accent6"/>
                </a:solidFill>
              </a:rPr>
            </a:br>
            <a:endParaRPr sz="1800" dirty="0">
              <a:solidFill>
                <a:schemeClr val="tx2">
                  <a:lumMod val="75000"/>
                </a:schemeClr>
              </a:solidFill>
            </a:endParaRPr>
          </a:p>
        </p:txBody>
      </p:sp>
      <p:sp>
        <p:nvSpPr>
          <p:cNvPr id="2" name="AutoShape 2" descr="https://gbc-powerpoint.officeapps.live.com/pods/GetClipboardImage.ashx?Id=648aa2ac-f03b-4ec9-895d-d7e095f5a3b0&amp;DC=GB4&amp;pkey=ff2171e9-9df3-4781-a8bf-24c82c1a1f87&amp;wdwaccluster=GB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a:t>
            </a:r>
          </a:p>
        </p:txBody>
      </p:sp>
      <p:sp>
        <p:nvSpPr>
          <p:cNvPr id="5" name="Content Placeholder 2">
            <a:extLst>
              <a:ext uri="{FF2B5EF4-FFF2-40B4-BE49-F238E27FC236}">
                <a16:creationId xmlns:a16="http://schemas.microsoft.com/office/drawing/2014/main" id="{E71BF0B0-8762-D64B-B980-77B3105DB1EB}"/>
              </a:ext>
            </a:extLst>
          </p:cNvPr>
          <p:cNvSpPr txBox="1">
            <a:spLocks/>
          </p:cNvSpPr>
          <p:nvPr/>
        </p:nvSpPr>
        <p:spPr>
          <a:xfrm>
            <a:off x="409902" y="1226629"/>
            <a:ext cx="8520600" cy="3788965"/>
          </a:xfrm>
          <a:prstGeom prst="rect">
            <a:avLst/>
          </a:prstGeom>
          <a:noFill/>
          <a:ln>
            <a:noFill/>
          </a:ln>
        </p:spPr>
        <p:txBody>
          <a:bodyPr spcFirstLastPara="1" vert="horz" wrap="square" lIns="68580" tIns="34290" rIns="68580" bIns="34290" rtlCol="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pPr marL="0" indent="0">
              <a:buFont typeface="Arial"/>
              <a:buNone/>
            </a:pPr>
            <a:endParaRPr lang="en-US" dirty="0">
              <a:cs typeface="Calibri"/>
            </a:endParaRPr>
          </a:p>
          <a:p>
            <a:pPr marL="0" indent="0">
              <a:buFont typeface="Arial"/>
              <a:buNone/>
            </a:pPr>
            <a:endParaRPr lang="en-US" dirty="0">
              <a:cs typeface="Calibri"/>
            </a:endParaRPr>
          </a:p>
          <a:p>
            <a:pPr marL="0" indent="0">
              <a:buNone/>
            </a:pPr>
            <a:r>
              <a:rPr lang="en-US" sz="2000" dirty="0">
                <a:cs typeface="Calibri"/>
              </a:rPr>
              <a:t>Supportive option for individuals not currently interested in abstinence-based options and/or have failed prior attempts at abstinence-based programs</a:t>
            </a:r>
          </a:p>
          <a:p>
            <a:pPr marL="342900"/>
            <a:endParaRPr lang="en-US" sz="2000" dirty="0">
              <a:cs typeface="Calibri"/>
            </a:endParaRPr>
          </a:p>
          <a:p>
            <a:pPr marL="342900"/>
            <a:r>
              <a:rPr lang="en-US" sz="2000" dirty="0">
                <a:cs typeface="Calibri"/>
              </a:rPr>
              <a:t>Prevent withdrawal and associated complications</a:t>
            </a:r>
            <a:endParaRPr lang="en-US" sz="2000" dirty="0"/>
          </a:p>
          <a:p>
            <a:pPr marL="342900"/>
            <a:r>
              <a:rPr lang="en-US" sz="2000" dirty="0">
                <a:cs typeface="Calibri"/>
              </a:rPr>
              <a:t>Decrease acute alcohol related harms</a:t>
            </a:r>
          </a:p>
          <a:p>
            <a:pPr marL="342900"/>
            <a:r>
              <a:rPr lang="en-US" sz="2000" dirty="0">
                <a:cs typeface="Calibri"/>
              </a:rPr>
              <a:t>Decrease acute care and criminal justice episodes</a:t>
            </a:r>
          </a:p>
          <a:p>
            <a:pPr marL="342900"/>
            <a:r>
              <a:rPr lang="en-US" sz="2000" dirty="0">
                <a:cs typeface="Calibri"/>
              </a:rPr>
              <a:t>Promote safer use of alcohol overall</a:t>
            </a:r>
          </a:p>
          <a:p>
            <a:pPr marL="342900"/>
            <a:r>
              <a:rPr lang="en-US" sz="2000" dirty="0">
                <a:cs typeface="Calibri"/>
              </a:rPr>
              <a:t>Improve safety and quality of life</a:t>
            </a:r>
          </a:p>
          <a:p>
            <a:pPr marL="0" indent="0">
              <a:buNone/>
            </a:pPr>
            <a:endParaRPr lang="en-US" dirty="0">
              <a:cs typeface="Calibri"/>
            </a:endParaRPr>
          </a:p>
          <a:p>
            <a:pPr marL="685800" lvl="1" indent="-342900"/>
            <a:endParaRPr lang="en-US" sz="1800" dirty="0">
              <a:cs typeface="Calibri"/>
            </a:endParaRPr>
          </a:p>
          <a:p>
            <a:pPr marL="0" indent="0">
              <a:buFont typeface="Arial"/>
              <a:buNone/>
            </a:pPr>
            <a:endParaRPr lang="en-US" dirty="0">
              <a:cs typeface="Calibri"/>
            </a:endParaRPr>
          </a:p>
        </p:txBody>
      </p:sp>
    </p:spTree>
    <p:extLst>
      <p:ext uri="{BB962C8B-B14F-4D97-AF65-F5344CB8AC3E}">
        <p14:creationId xmlns:p14="http://schemas.microsoft.com/office/powerpoint/2010/main" val="422560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346736"/>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chemeClr val="accent1"/>
                </a:solidFill>
              </a:rPr>
              <a:t>San Francisco Department of Public Health MAP </a:t>
            </a:r>
            <a:endParaRPr dirty="0">
              <a:solidFill>
                <a:schemeClr val="accent1"/>
              </a:solidFill>
            </a:endParaRPr>
          </a:p>
        </p:txBody>
      </p:sp>
      <p:sp>
        <p:nvSpPr>
          <p:cNvPr id="61" name="Google Shape;61;p14"/>
          <p:cNvSpPr txBox="1">
            <a:spLocks noGrp="1"/>
          </p:cNvSpPr>
          <p:nvPr>
            <p:ph type="body" idx="1"/>
          </p:nvPr>
        </p:nvSpPr>
        <p:spPr>
          <a:xfrm>
            <a:off x="311700" y="1037246"/>
            <a:ext cx="5059500" cy="3429000"/>
          </a:xfrm>
          <a:prstGeom prst="rect">
            <a:avLst/>
          </a:prstGeom>
        </p:spPr>
        <p:txBody>
          <a:bodyPr spcFirstLastPara="1" wrap="square" lIns="91425" tIns="91425" rIns="91425" bIns="91425" anchor="t" anchorCtr="0">
            <a:noAutofit/>
          </a:bodyPr>
          <a:lstStyle/>
          <a:p>
            <a:pPr marL="408623" indent="-285750">
              <a:buClr>
                <a:schemeClr val="dk1"/>
              </a:buClr>
              <a:buSzPct val="100000"/>
            </a:pPr>
            <a:r>
              <a:rPr lang="en" sz="2000" dirty="0">
                <a:solidFill>
                  <a:schemeClr val="tx1">
                    <a:lumMod val="85000"/>
                  </a:schemeClr>
                </a:solidFill>
              </a:rPr>
              <a:t>2020 </a:t>
            </a:r>
            <a:r>
              <a:rPr lang="en" sz="2000" b="1" dirty="0">
                <a:solidFill>
                  <a:schemeClr val="accent6"/>
                </a:solidFill>
              </a:rPr>
              <a:t>COVID response</a:t>
            </a:r>
            <a:r>
              <a:rPr lang="en" sz="2000" dirty="0">
                <a:solidFill>
                  <a:schemeClr val="accent6"/>
                </a:solidFill>
              </a:rPr>
              <a:t> </a:t>
            </a:r>
            <a:r>
              <a:rPr lang="en" sz="2000" dirty="0">
                <a:solidFill>
                  <a:schemeClr val="tx1">
                    <a:lumMod val="85000"/>
                  </a:schemeClr>
                </a:solidFill>
              </a:rPr>
              <a:t>to reduce emergency utilization among people with severe alcohol use disorder (AUD) </a:t>
            </a:r>
            <a:endParaRPr lang="en" sz="2000" dirty="0">
              <a:solidFill>
                <a:schemeClr val="tx1">
                  <a:lumMod val="85000"/>
                </a:schemeClr>
              </a:solidFill>
              <a:sym typeface="Wingdings" panose="05000000000000000000" pitchFamily="2" charset="2"/>
            </a:endParaRPr>
          </a:p>
          <a:p>
            <a:pPr marL="408623" indent="-285750">
              <a:buClr>
                <a:schemeClr val="dk1"/>
              </a:buClr>
              <a:buSzPct val="100000"/>
            </a:pPr>
            <a:endParaRPr lang="en" sz="2000" dirty="0">
              <a:solidFill>
                <a:schemeClr val="tx1">
                  <a:lumMod val="85000"/>
                </a:schemeClr>
              </a:solidFill>
              <a:sym typeface="Wingdings" panose="05000000000000000000" pitchFamily="2" charset="2"/>
            </a:endParaRPr>
          </a:p>
          <a:p>
            <a:pPr marL="408623" indent="-285750">
              <a:buClr>
                <a:schemeClr val="dk1"/>
              </a:buClr>
              <a:buSzPct val="100000"/>
            </a:pPr>
            <a:r>
              <a:rPr lang="en" sz="2000" dirty="0">
                <a:solidFill>
                  <a:schemeClr val="tx1">
                    <a:lumMod val="85000"/>
                  </a:schemeClr>
                </a:solidFill>
                <a:sym typeface="Wingdings" panose="05000000000000000000" pitchFamily="2" charset="2"/>
              </a:rPr>
              <a:t>2022 </a:t>
            </a:r>
            <a:r>
              <a:rPr lang="en" sz="2000" b="1" dirty="0">
                <a:solidFill>
                  <a:schemeClr val="accent6"/>
                </a:solidFill>
                <a:sym typeface="Wingdings" panose="05000000000000000000" pitchFamily="2" charset="2"/>
              </a:rPr>
              <a:t>funded longitudinal program</a:t>
            </a:r>
            <a:r>
              <a:rPr lang="en" sz="2000" b="1" dirty="0">
                <a:solidFill>
                  <a:srgbClr val="FFFF00"/>
                </a:solidFill>
                <a:sym typeface="Wingdings" panose="05000000000000000000" pitchFamily="2" charset="2"/>
              </a:rPr>
              <a:t> </a:t>
            </a:r>
            <a:endParaRPr lang="en-US" sz="2000" b="1" dirty="0">
              <a:solidFill>
                <a:srgbClr val="FFFF00"/>
              </a:solidFill>
              <a:sym typeface="Wingdings" panose="05000000000000000000" pitchFamily="2" charset="2"/>
            </a:endParaRPr>
          </a:p>
          <a:p>
            <a:pPr marL="457200" lvl="0" indent="0" algn="l" rtl="0">
              <a:lnSpc>
                <a:spcPct val="115000"/>
              </a:lnSpc>
              <a:spcBef>
                <a:spcPts val="0"/>
              </a:spcBef>
              <a:spcAft>
                <a:spcPts val="0"/>
              </a:spcAft>
              <a:buNone/>
            </a:pPr>
            <a:endParaRPr lang="en-US" sz="2000" b="1" dirty="0">
              <a:solidFill>
                <a:schemeClr val="accent6"/>
              </a:solidFill>
              <a:sym typeface="Wingdings" panose="05000000000000000000" pitchFamily="2" charset="2"/>
            </a:endParaRPr>
          </a:p>
          <a:p>
            <a:pPr marL="714375" lvl="1" indent="-257175">
              <a:buClrTx/>
              <a:buFont typeface="Arial"/>
              <a:buChar char="•"/>
            </a:pPr>
            <a:r>
              <a:rPr lang="en-US" sz="2000" kern="1200" dirty="0">
                <a:solidFill>
                  <a:schemeClr val="tx1"/>
                </a:solidFill>
                <a:latin typeface="Calibri" panose="020F0502020204030204"/>
                <a:cs typeface="Calibri"/>
              </a:rPr>
              <a:t>10 new beds earmarked to serve the </a:t>
            </a:r>
            <a:r>
              <a:rPr lang="en-US" sz="2000" kern="1200" dirty="0" err="1">
                <a:solidFill>
                  <a:schemeClr val="tx1"/>
                </a:solidFill>
                <a:latin typeface="Calibri" panose="020F0502020204030204"/>
                <a:cs typeface="Calibri"/>
              </a:rPr>
              <a:t>LatinX</a:t>
            </a:r>
            <a:r>
              <a:rPr lang="en-US" sz="2000" kern="1200" dirty="0">
                <a:solidFill>
                  <a:schemeClr val="tx1"/>
                </a:solidFill>
                <a:latin typeface="Calibri" panose="020F0502020204030204"/>
                <a:cs typeface="Calibri"/>
              </a:rPr>
              <a:t>/indigenous population</a:t>
            </a:r>
          </a:p>
          <a:p>
            <a:pPr marL="714375" lvl="1" indent="-257175">
              <a:buClrTx/>
              <a:buFont typeface="Arial"/>
              <a:buChar char="•"/>
            </a:pPr>
            <a:r>
              <a:rPr lang="en-US" sz="2000" kern="1200" dirty="0">
                <a:solidFill>
                  <a:schemeClr val="tx1"/>
                </a:solidFill>
                <a:latin typeface="Calibri" panose="020F0502020204030204"/>
                <a:cs typeface="Calibri"/>
              </a:rPr>
              <a:t>Increase staffing to meet program size and structure goals</a:t>
            </a:r>
          </a:p>
        </p:txBody>
      </p:sp>
      <p:pic>
        <p:nvPicPr>
          <p:cNvPr id="62" name="Google Shape;62;p14"/>
          <p:cNvPicPr preferRelativeResize="0"/>
          <p:nvPr/>
        </p:nvPicPr>
        <p:blipFill>
          <a:blip r:embed="rId3">
            <a:alphaModFix/>
          </a:blip>
          <a:stretch>
            <a:fillRect/>
          </a:stretch>
        </p:blipFill>
        <p:spPr>
          <a:xfrm>
            <a:off x="5502875" y="924175"/>
            <a:ext cx="3641125" cy="4219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052A-BCD5-5041-A9F1-0F5B9E96C7CC}"/>
              </a:ext>
            </a:extLst>
          </p:cNvPr>
          <p:cNvSpPr>
            <a:spLocks noGrp="1"/>
          </p:cNvSpPr>
          <p:nvPr>
            <p:ph type="title"/>
          </p:nvPr>
        </p:nvSpPr>
        <p:spPr>
          <a:xfrm>
            <a:off x="369756" y="445025"/>
            <a:ext cx="8672643" cy="572700"/>
          </a:xfrm>
        </p:spPr>
        <p:txBody>
          <a:bodyPr>
            <a:noAutofit/>
          </a:bodyPr>
          <a:lstStyle/>
          <a:p>
            <a:r>
              <a:rPr lang="en-US" b="1" dirty="0">
                <a:solidFill>
                  <a:schemeClr val="accent1"/>
                </a:solidFill>
              </a:rPr>
              <a:t>Core Components of MAP (*to date)</a:t>
            </a:r>
          </a:p>
        </p:txBody>
      </p:sp>
      <p:sp>
        <p:nvSpPr>
          <p:cNvPr id="4" name="TextBox 3">
            <a:extLst>
              <a:ext uri="{FF2B5EF4-FFF2-40B4-BE49-F238E27FC236}">
                <a16:creationId xmlns:a16="http://schemas.microsoft.com/office/drawing/2014/main" id="{BD8B8932-33CB-0C49-A207-26ABE72100D9}"/>
              </a:ext>
            </a:extLst>
          </p:cNvPr>
          <p:cNvSpPr txBox="1"/>
          <p:nvPr/>
        </p:nvSpPr>
        <p:spPr>
          <a:xfrm>
            <a:off x="233667" y="1362783"/>
            <a:ext cx="2600772" cy="923330"/>
          </a:xfrm>
          <a:prstGeom prst="rect">
            <a:avLst/>
          </a:prstGeom>
          <a:solidFill>
            <a:schemeClr val="tx1"/>
          </a:solidFill>
        </p:spPr>
        <p:txBody>
          <a:bodyPr wrap="square" rtlCol="0">
            <a:spAutoFit/>
          </a:bodyPr>
          <a:lstStyle/>
          <a:p>
            <a:r>
              <a:rPr lang="en-US" sz="1800" b="1" dirty="0">
                <a:ea typeface="+mn-lt"/>
                <a:cs typeface="+mn-lt"/>
              </a:rPr>
              <a:t>Regulated alcohol </a:t>
            </a:r>
            <a:r>
              <a:rPr lang="en-US" sz="1800" dirty="0">
                <a:ea typeface="+mn-lt"/>
                <a:cs typeface="+mn-lt"/>
              </a:rPr>
              <a:t> in a controlled setting</a:t>
            </a:r>
            <a:r>
              <a:rPr lang="en-US" sz="1800" dirty="0">
                <a:ea typeface="+mn-lt"/>
                <a:cs typeface="Calibri"/>
              </a:rPr>
              <a:t> via i</a:t>
            </a:r>
            <a:r>
              <a:rPr lang="en-US" sz="1800" dirty="0">
                <a:cs typeface="Calibri"/>
              </a:rPr>
              <a:t>ndividualized dosing</a:t>
            </a:r>
          </a:p>
        </p:txBody>
      </p:sp>
      <p:sp>
        <p:nvSpPr>
          <p:cNvPr id="5" name="TextBox 4">
            <a:extLst>
              <a:ext uri="{FF2B5EF4-FFF2-40B4-BE49-F238E27FC236}">
                <a16:creationId xmlns:a16="http://schemas.microsoft.com/office/drawing/2014/main" id="{747B7E24-7F64-D04D-B577-05AA16D2717D}"/>
              </a:ext>
            </a:extLst>
          </p:cNvPr>
          <p:cNvSpPr txBox="1"/>
          <p:nvPr/>
        </p:nvSpPr>
        <p:spPr>
          <a:xfrm>
            <a:off x="262656" y="2529451"/>
            <a:ext cx="2558064" cy="1477328"/>
          </a:xfrm>
          <a:prstGeom prst="rect">
            <a:avLst/>
          </a:prstGeom>
          <a:solidFill>
            <a:schemeClr val="tx1"/>
          </a:solidFill>
        </p:spPr>
        <p:txBody>
          <a:bodyPr wrap="square" rtlCol="0">
            <a:spAutoFit/>
          </a:bodyPr>
          <a:lstStyle/>
          <a:p>
            <a:r>
              <a:rPr lang="en-US" sz="1800" dirty="0">
                <a:cs typeface="Calibri"/>
              </a:rPr>
              <a:t>Accommodations:</a:t>
            </a:r>
          </a:p>
          <a:p>
            <a:pPr marL="285750" indent="-285750">
              <a:buFontTx/>
              <a:buChar char="-"/>
            </a:pPr>
            <a:r>
              <a:rPr lang="en-US" sz="1800" b="1" dirty="0">
                <a:cs typeface="Calibri"/>
              </a:rPr>
              <a:t>Private room </a:t>
            </a:r>
            <a:r>
              <a:rPr lang="en-US" sz="1800" dirty="0">
                <a:cs typeface="Calibri"/>
              </a:rPr>
              <a:t>with bathroom</a:t>
            </a:r>
            <a:endParaRPr lang="en-US" sz="1800" dirty="0"/>
          </a:p>
          <a:p>
            <a:pPr marL="285750" indent="-285750">
              <a:buFontTx/>
              <a:buChar char="-"/>
            </a:pPr>
            <a:r>
              <a:rPr lang="en-US" sz="1800" dirty="0"/>
              <a:t>3 meals per day</a:t>
            </a:r>
          </a:p>
          <a:p>
            <a:pPr marL="285750" indent="-285750">
              <a:buFontTx/>
              <a:buChar char="-"/>
            </a:pPr>
            <a:r>
              <a:rPr lang="en-US" sz="1800" dirty="0"/>
              <a:t>Cleaning support</a:t>
            </a:r>
          </a:p>
        </p:txBody>
      </p:sp>
      <p:sp>
        <p:nvSpPr>
          <p:cNvPr id="6" name="TextBox 5">
            <a:extLst>
              <a:ext uri="{FF2B5EF4-FFF2-40B4-BE49-F238E27FC236}">
                <a16:creationId xmlns:a16="http://schemas.microsoft.com/office/drawing/2014/main" id="{35A0450C-8CE3-C54B-B651-A14B0A232E0C}"/>
              </a:ext>
            </a:extLst>
          </p:cNvPr>
          <p:cNvSpPr txBox="1"/>
          <p:nvPr/>
        </p:nvSpPr>
        <p:spPr>
          <a:xfrm>
            <a:off x="6143196" y="1347941"/>
            <a:ext cx="2690807" cy="1200329"/>
          </a:xfrm>
          <a:prstGeom prst="rect">
            <a:avLst/>
          </a:prstGeom>
          <a:solidFill>
            <a:schemeClr val="tx1"/>
          </a:solidFill>
        </p:spPr>
        <p:txBody>
          <a:bodyPr wrap="square" rtlCol="0">
            <a:spAutoFit/>
          </a:bodyPr>
          <a:lstStyle/>
          <a:p>
            <a:r>
              <a:rPr lang="en-US" sz="1800" b="1" dirty="0">
                <a:cs typeface="Calibri"/>
              </a:rPr>
              <a:t>Linkage</a:t>
            </a:r>
            <a:r>
              <a:rPr lang="en-US" sz="1800" dirty="0">
                <a:cs typeface="Calibri"/>
              </a:rPr>
              <a:t> opportunity to behavioral health, case management and primary care services</a:t>
            </a:r>
          </a:p>
        </p:txBody>
      </p:sp>
      <p:sp>
        <p:nvSpPr>
          <p:cNvPr id="7" name="TextBox 6">
            <a:extLst>
              <a:ext uri="{FF2B5EF4-FFF2-40B4-BE49-F238E27FC236}">
                <a16:creationId xmlns:a16="http://schemas.microsoft.com/office/drawing/2014/main" id="{BEA692BD-C3A9-7949-9280-19692C244D0B}"/>
              </a:ext>
            </a:extLst>
          </p:cNvPr>
          <p:cNvSpPr txBox="1"/>
          <p:nvPr/>
        </p:nvSpPr>
        <p:spPr>
          <a:xfrm>
            <a:off x="6141493" y="2793943"/>
            <a:ext cx="2739851" cy="646331"/>
          </a:xfrm>
          <a:prstGeom prst="rect">
            <a:avLst/>
          </a:prstGeom>
          <a:solidFill>
            <a:schemeClr val="tx1"/>
          </a:solidFill>
        </p:spPr>
        <p:txBody>
          <a:bodyPr wrap="square" rtlCol="0">
            <a:spAutoFit/>
          </a:bodyPr>
          <a:lstStyle/>
          <a:p>
            <a:r>
              <a:rPr lang="en-US" sz="1800" dirty="0">
                <a:cs typeface="Calibri"/>
              </a:rPr>
              <a:t>Medications and </a:t>
            </a:r>
            <a:r>
              <a:rPr lang="en-US" sz="1800" b="1" dirty="0">
                <a:cs typeface="Calibri"/>
              </a:rPr>
              <a:t>alcohol moderation skills</a:t>
            </a:r>
            <a:endParaRPr lang="en-US" sz="1800" dirty="0">
              <a:cs typeface="Calibri"/>
            </a:endParaRPr>
          </a:p>
        </p:txBody>
      </p:sp>
      <p:sp>
        <p:nvSpPr>
          <p:cNvPr id="8" name="TextBox 7">
            <a:extLst>
              <a:ext uri="{FF2B5EF4-FFF2-40B4-BE49-F238E27FC236}">
                <a16:creationId xmlns:a16="http://schemas.microsoft.com/office/drawing/2014/main" id="{C2D0B5D3-409B-FF49-B8BE-28C665FE7365}"/>
              </a:ext>
            </a:extLst>
          </p:cNvPr>
          <p:cNvSpPr txBox="1"/>
          <p:nvPr/>
        </p:nvSpPr>
        <p:spPr>
          <a:xfrm>
            <a:off x="262656" y="4253829"/>
            <a:ext cx="2571783" cy="369332"/>
          </a:xfrm>
          <a:prstGeom prst="rect">
            <a:avLst/>
          </a:prstGeom>
          <a:solidFill>
            <a:schemeClr val="tx1"/>
          </a:solidFill>
        </p:spPr>
        <p:txBody>
          <a:bodyPr wrap="square" rtlCol="0">
            <a:spAutoFit/>
          </a:bodyPr>
          <a:lstStyle/>
          <a:p>
            <a:r>
              <a:rPr lang="en-US" sz="1800" b="1" dirty="0"/>
              <a:t>Closed</a:t>
            </a:r>
            <a:r>
              <a:rPr lang="en-US" sz="1800" dirty="0"/>
              <a:t> program*</a:t>
            </a:r>
          </a:p>
        </p:txBody>
      </p:sp>
      <p:sp>
        <p:nvSpPr>
          <p:cNvPr id="9" name="TextBox 8">
            <a:extLst>
              <a:ext uri="{FF2B5EF4-FFF2-40B4-BE49-F238E27FC236}">
                <a16:creationId xmlns:a16="http://schemas.microsoft.com/office/drawing/2014/main" id="{13C5BB78-2544-E344-93D5-51FA4A448EB0}"/>
              </a:ext>
            </a:extLst>
          </p:cNvPr>
          <p:cNvSpPr txBox="1"/>
          <p:nvPr/>
        </p:nvSpPr>
        <p:spPr>
          <a:xfrm>
            <a:off x="3016067" y="1362783"/>
            <a:ext cx="2930079" cy="1754326"/>
          </a:xfrm>
          <a:prstGeom prst="rect">
            <a:avLst/>
          </a:prstGeom>
          <a:solidFill>
            <a:schemeClr val="tx1"/>
          </a:solidFill>
        </p:spPr>
        <p:txBody>
          <a:bodyPr wrap="square" rtlCol="0">
            <a:spAutoFit/>
          </a:bodyPr>
          <a:lstStyle/>
          <a:p>
            <a:r>
              <a:rPr lang="en-US" sz="1800" b="1" dirty="0"/>
              <a:t>Priority Populations:*</a:t>
            </a:r>
            <a:endParaRPr lang="en-US" sz="1800" dirty="0"/>
          </a:p>
          <a:p>
            <a:pPr marL="285750" indent="-285750">
              <a:buFontTx/>
              <a:buChar char="-"/>
            </a:pPr>
            <a:r>
              <a:rPr lang="en-US" sz="1800" dirty="0"/>
              <a:t>Severe AUD</a:t>
            </a:r>
          </a:p>
          <a:p>
            <a:pPr marL="285750" indent="-285750">
              <a:buFontTx/>
              <a:buChar char="-"/>
            </a:pPr>
            <a:r>
              <a:rPr lang="en-US" sz="1800" dirty="0"/>
              <a:t>Unstable housing</a:t>
            </a:r>
          </a:p>
          <a:p>
            <a:pPr marL="285750" indent="-285750">
              <a:buFontTx/>
              <a:buChar char="-"/>
            </a:pPr>
            <a:r>
              <a:rPr lang="en-US" sz="1800" dirty="0"/>
              <a:t>High system utilizer</a:t>
            </a:r>
          </a:p>
          <a:p>
            <a:pPr marL="285750" indent="-285750">
              <a:buFontTx/>
              <a:buChar char="-"/>
            </a:pPr>
            <a:r>
              <a:rPr lang="en-US" sz="1800" dirty="0" err="1"/>
              <a:t>LatinX</a:t>
            </a:r>
            <a:r>
              <a:rPr lang="en-US" sz="1800" dirty="0"/>
              <a:t> or marginalized community member </a:t>
            </a:r>
          </a:p>
        </p:txBody>
      </p:sp>
      <p:pic>
        <p:nvPicPr>
          <p:cNvPr id="1026" name="Picture 2">
            <a:extLst>
              <a:ext uri="{FF2B5EF4-FFF2-40B4-BE49-F238E27FC236}">
                <a16:creationId xmlns:a16="http://schemas.microsoft.com/office/drawing/2014/main" id="{C2D8409D-ADFE-4643-B752-DBE633CBA5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0" b="49563"/>
          <a:stretch/>
        </p:blipFill>
        <p:spPr bwMode="auto">
          <a:xfrm>
            <a:off x="3046028" y="3300976"/>
            <a:ext cx="2900118" cy="1322185"/>
          </a:xfrm>
          <a:prstGeom prst="rect">
            <a:avLst/>
          </a:prstGeom>
          <a:solidFill>
            <a:schemeClr val="accent6">
              <a:lumMod val="20000"/>
              <a:lumOff val="80000"/>
            </a:schemeClr>
          </a:solidFill>
        </p:spPr>
      </p:pic>
    </p:spTree>
    <p:extLst>
      <p:ext uri="{BB962C8B-B14F-4D97-AF65-F5344CB8AC3E}">
        <p14:creationId xmlns:p14="http://schemas.microsoft.com/office/powerpoint/2010/main" val="206694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accent1"/>
                </a:solidFill>
              </a:rPr>
              <a:t>Participant Demographics and Early Outcomes</a:t>
            </a:r>
            <a:endParaRPr b="1" dirty="0">
              <a:solidFill>
                <a:schemeClr val="accent1"/>
              </a:solidFill>
            </a:endParaRPr>
          </a:p>
        </p:txBody>
      </p:sp>
      <p:sp>
        <p:nvSpPr>
          <p:cNvPr id="69" name="Google Shape;69;p15"/>
          <p:cNvSpPr txBox="1">
            <a:spLocks noGrp="1"/>
          </p:cNvSpPr>
          <p:nvPr>
            <p:ph type="body" idx="1"/>
          </p:nvPr>
        </p:nvSpPr>
        <p:spPr>
          <a:xfrm>
            <a:off x="352537" y="1017725"/>
            <a:ext cx="5931583" cy="3837030"/>
          </a:xfrm>
          <a:prstGeom prst="rect">
            <a:avLst/>
          </a:prstGeom>
        </p:spPr>
        <p:txBody>
          <a:bodyPr spcFirstLastPara="1" wrap="square" lIns="91425" tIns="91425" rIns="91425" bIns="91425" anchor="t" anchorCtr="0">
            <a:noAutofit/>
          </a:bodyPr>
          <a:lstStyle/>
          <a:p>
            <a:pPr marL="285750" indent="-285750">
              <a:spcBef>
                <a:spcPts val="1200"/>
              </a:spcBef>
            </a:pPr>
            <a:r>
              <a:rPr lang="en-US" b="1" dirty="0"/>
              <a:t>Average length of stay: </a:t>
            </a:r>
            <a:r>
              <a:rPr lang="en-US" dirty="0"/>
              <a:t>129 days for completed episodes/171 days for enrolled clients</a:t>
            </a:r>
          </a:p>
          <a:p>
            <a:pPr marL="285750" indent="-285750">
              <a:spcBef>
                <a:spcPts val="1200"/>
              </a:spcBef>
            </a:pPr>
            <a:r>
              <a:rPr lang="en-US" dirty="0"/>
              <a:t>Impact of enrollment on acute care utilization:</a:t>
            </a:r>
          </a:p>
          <a:p>
            <a:pPr marL="742950" lvl="1" indent="-285750">
              <a:spcBef>
                <a:spcPts val="1200"/>
              </a:spcBef>
            </a:pPr>
            <a:r>
              <a:rPr lang="en-US" sz="1800" dirty="0"/>
              <a:t>4x decrease in ED utilization</a:t>
            </a:r>
          </a:p>
          <a:p>
            <a:pPr marL="742950" lvl="1" indent="-285750">
              <a:spcBef>
                <a:spcPts val="1200"/>
              </a:spcBef>
            </a:pPr>
            <a:r>
              <a:rPr lang="en-US" sz="1800" dirty="0"/>
              <a:t>2x decrease in EMS activation</a:t>
            </a:r>
          </a:p>
          <a:p>
            <a:pPr marL="742950" lvl="1" indent="-285750">
              <a:spcBef>
                <a:spcPts val="1200"/>
              </a:spcBef>
            </a:pPr>
            <a:r>
              <a:rPr lang="en-US" sz="1800" dirty="0"/>
              <a:t>2x decrease in hospitalizations</a:t>
            </a:r>
          </a:p>
          <a:p>
            <a:pPr marL="285750" indent="-285750">
              <a:spcBef>
                <a:spcPts val="1200"/>
              </a:spcBef>
            </a:pPr>
            <a:r>
              <a:rPr lang="en-US" dirty="0"/>
              <a:t>Participants report </a:t>
            </a:r>
            <a:r>
              <a:rPr lang="en-US" b="1" dirty="0">
                <a:solidFill>
                  <a:schemeClr val="accent6"/>
                </a:solidFill>
              </a:rPr>
              <a:t>improved sense of health, hope, safety and stability</a:t>
            </a:r>
          </a:p>
          <a:p>
            <a:pPr marL="0" indent="0">
              <a:spcBef>
                <a:spcPts val="1200"/>
              </a:spcBef>
              <a:buNone/>
            </a:pPr>
            <a:endParaRPr lang="en-US" dirty="0">
              <a:solidFill>
                <a:schemeClr val="dk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660154862"/>
              </p:ext>
            </p:extLst>
          </p:nvPr>
        </p:nvGraphicFramePr>
        <p:xfrm>
          <a:off x="9667523" y="861445"/>
          <a:ext cx="1697877" cy="3474720"/>
        </p:xfrm>
        <a:graphic>
          <a:graphicData uri="http://schemas.openxmlformats.org/drawingml/2006/table">
            <a:tbl>
              <a:tblPr firstRow="1" firstCol="1"/>
              <a:tblGrid>
                <a:gridCol w="1697877">
                  <a:extLst>
                    <a:ext uri="{9D8B030D-6E8A-4147-A177-3AD203B41FA5}">
                      <a16:colId xmlns:a16="http://schemas.microsoft.com/office/drawing/2014/main" val="20000"/>
                    </a:ext>
                  </a:extLst>
                </a:gridCol>
              </a:tblGrid>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Age range         28-72</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Age Average      54</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185">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Sex/Gender: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Male                32</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Female            4</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Non-binary    1</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8105">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Preferred </a:t>
                      </a:r>
                      <a:r>
                        <a:rPr lang="en-US" sz="1200" dirty="0" err="1">
                          <a:solidFill>
                            <a:schemeClr val="tx1"/>
                          </a:solidFill>
                          <a:effectLst/>
                          <a:latin typeface="Cambria" panose="02040503050406030204" pitchFamily="18" charset="0"/>
                          <a:ea typeface="Cambria" panose="02040503050406030204" pitchFamily="18" charset="0"/>
                          <a:cs typeface="Cambria" panose="02040503050406030204" pitchFamily="18" charset="0"/>
                        </a:rPr>
                        <a:t>anguage</a:t>
                      </a: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English           29</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5260">
                <a:tc>
                  <a:txBody>
                    <a:bodyPr/>
                    <a:lstStyle/>
                    <a:p>
                      <a:pPr marL="0" marR="0">
                        <a:spcBef>
                          <a:spcPts val="0"/>
                        </a:spcBef>
                        <a:spcAft>
                          <a:spcPts val="0"/>
                        </a:spcAft>
                      </a:pPr>
                      <a:r>
                        <a:rPr lang="en-US" sz="1200" baseline="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Spanish           7</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9398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a:t>
                      </a:r>
                      <a:r>
                        <a:rPr lang="en-US" sz="1200" baseline="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Sango               1</a:t>
                      </a:r>
                    </a:p>
                    <a:p>
                      <a:pPr marL="0" marR="0">
                        <a:spcBef>
                          <a:spcPts val="0"/>
                        </a:spcBef>
                        <a:spcAft>
                          <a:spcPts val="0"/>
                        </a:spcAft>
                      </a:pPr>
                      <a:r>
                        <a:rPr lang="en-US" sz="1200" baseline="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Ethnicity:</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White              16</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Black/AA        6</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err="1">
                          <a:solidFill>
                            <a:schemeClr val="tx1"/>
                          </a:solidFill>
                          <a:effectLst/>
                          <a:latin typeface="Cambria" panose="02040503050406030204" pitchFamily="18" charset="0"/>
                          <a:ea typeface="Cambria" panose="02040503050406030204" pitchFamily="18" charset="0"/>
                          <a:cs typeface="Cambria" panose="02040503050406030204" pitchFamily="18" charset="0"/>
                        </a:rPr>
                        <a:t>Latinx</a:t>
                      </a: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13</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NA/IM              1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5260">
                <a:tc>
                  <a:txBody>
                    <a:bodyPr/>
                    <a:lstStyle/>
                    <a:p>
                      <a:pPr marL="0" marR="0">
                        <a:spcBef>
                          <a:spcPts val="0"/>
                        </a:spcBef>
                        <a:spcAft>
                          <a:spcPts val="0"/>
                        </a:spcAft>
                      </a:pPr>
                      <a:r>
                        <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rPr>
                        <a:t>    API                    1</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3" name="Rounded Rectangle 2">
            <a:extLst>
              <a:ext uri="{FF2B5EF4-FFF2-40B4-BE49-F238E27FC236}">
                <a16:creationId xmlns:a16="http://schemas.microsoft.com/office/drawing/2014/main" id="{BDC9BF74-F897-DF41-A1B6-4B2AA3FC9EB8}"/>
              </a:ext>
            </a:extLst>
          </p:cNvPr>
          <p:cNvSpPr/>
          <p:nvPr/>
        </p:nvSpPr>
        <p:spPr>
          <a:xfrm>
            <a:off x="6662088" y="980010"/>
            <a:ext cx="2170212" cy="3799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(n = 37)</a:t>
            </a:r>
          </a:p>
          <a:p>
            <a:pPr algn="ctr"/>
            <a:r>
              <a:rPr lang="en-US" sz="1800" dirty="0"/>
              <a:t>Median age: </a:t>
            </a:r>
            <a:r>
              <a:rPr lang="en-US" sz="1800" b="1" dirty="0"/>
              <a:t>54</a:t>
            </a:r>
          </a:p>
          <a:p>
            <a:pPr algn="ctr"/>
            <a:r>
              <a:rPr lang="en-US" sz="1800" dirty="0"/>
              <a:t>Range 28-72</a:t>
            </a:r>
          </a:p>
          <a:p>
            <a:pPr algn="ctr"/>
            <a:endParaRPr lang="en-US" sz="1800" dirty="0"/>
          </a:p>
          <a:p>
            <a:pPr algn="ctr"/>
            <a:r>
              <a:rPr lang="en-US" sz="1800" b="1" dirty="0"/>
              <a:t>86% </a:t>
            </a:r>
            <a:r>
              <a:rPr lang="en-US" sz="1800" dirty="0"/>
              <a:t>male identifying</a:t>
            </a:r>
          </a:p>
          <a:p>
            <a:pPr algn="ctr"/>
            <a:endParaRPr lang="en-US" sz="1800" b="1" dirty="0"/>
          </a:p>
          <a:p>
            <a:pPr algn="ctr"/>
            <a:r>
              <a:rPr lang="en-US" sz="1800" b="1" dirty="0"/>
              <a:t>78% </a:t>
            </a:r>
            <a:r>
              <a:rPr lang="en-US" sz="1800" dirty="0"/>
              <a:t>preferred English language</a:t>
            </a:r>
          </a:p>
          <a:p>
            <a:pPr algn="ctr"/>
            <a:endParaRPr lang="en-US" sz="1800" dirty="0"/>
          </a:p>
          <a:p>
            <a:pPr algn="ctr"/>
            <a:r>
              <a:rPr lang="en-US" sz="1800" dirty="0"/>
              <a:t>43% White</a:t>
            </a:r>
          </a:p>
          <a:p>
            <a:pPr algn="ctr"/>
            <a:r>
              <a:rPr lang="en-US" sz="1800" dirty="0"/>
              <a:t>35% </a:t>
            </a:r>
            <a:r>
              <a:rPr lang="en-US" sz="1800" dirty="0" err="1"/>
              <a:t>LantinX</a:t>
            </a:r>
            <a:endParaRPr lang="en-US" sz="1800" dirty="0"/>
          </a:p>
          <a:p>
            <a:pPr algn="ctr"/>
            <a:r>
              <a:rPr lang="en-US" sz="1800" dirty="0"/>
              <a:t>16% Black/AA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0" b="1" dirty="0">
                <a:solidFill>
                  <a:schemeClr val="tx2">
                    <a:lumMod val="75000"/>
                  </a:schemeClr>
                </a:solidFill>
              </a:rPr>
              <a:t>Case Presentation: </a:t>
            </a:r>
            <a:endParaRPr sz="4000" dirty="0">
              <a:solidFill>
                <a:schemeClr val="tx2">
                  <a:lumMod val="75000"/>
                </a:schemeClr>
              </a:solidFill>
            </a:endParaRPr>
          </a:p>
        </p:txBody>
      </p:sp>
      <p:sp>
        <p:nvSpPr>
          <p:cNvPr id="82" name="Google Shape;82;p17"/>
          <p:cNvSpPr txBox="1">
            <a:spLocks noGrp="1"/>
          </p:cNvSpPr>
          <p:nvPr>
            <p:ph type="body" idx="1"/>
          </p:nvPr>
        </p:nvSpPr>
        <p:spPr>
          <a:xfrm>
            <a:off x="311700" y="1421425"/>
            <a:ext cx="8520600" cy="3416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100" dirty="0">
                <a:solidFill>
                  <a:schemeClr val="tx1">
                    <a:lumMod val="85000"/>
                  </a:schemeClr>
                </a:solidFill>
              </a:rPr>
              <a:t>59-year-old woman with prior stroke, pulmonary emboli, post-traumatic stress, bipolar disorder, at-risk stimulant use, 20 years of homelessness, and severe AUD complicated by frequent falls with </a:t>
            </a:r>
            <a:r>
              <a:rPr lang="en" sz="2100" dirty="0">
                <a:solidFill>
                  <a:schemeClr val="accent6"/>
                </a:solidFill>
              </a:rPr>
              <a:t>more than 90 emergency utilizations in the 6-months prior to MAP</a:t>
            </a:r>
            <a:r>
              <a:rPr lang="en" sz="2100" dirty="0">
                <a:solidFill>
                  <a:schemeClr val="tx1">
                    <a:lumMod val="85000"/>
                  </a:schemeClr>
                </a:solidFill>
              </a:rPr>
              <a:t>. </a:t>
            </a:r>
          </a:p>
          <a:p>
            <a:pPr marL="0" lvl="0" indent="0" algn="l" rtl="0">
              <a:lnSpc>
                <a:spcPct val="115000"/>
              </a:lnSpc>
              <a:spcBef>
                <a:spcPts val="0"/>
              </a:spcBef>
              <a:spcAft>
                <a:spcPts val="0"/>
              </a:spcAft>
              <a:buNone/>
            </a:pPr>
            <a:endParaRPr sz="2100" dirty="0">
              <a:solidFill>
                <a:schemeClr val="tx1">
                  <a:lumMod val="85000"/>
                </a:schemeClr>
              </a:solidFill>
            </a:endParaRPr>
          </a:p>
          <a:p>
            <a:pPr marL="457200" lvl="0" indent="-361950" algn="l" rtl="0">
              <a:lnSpc>
                <a:spcPct val="90000"/>
              </a:lnSpc>
              <a:spcBef>
                <a:spcPts val="1000"/>
              </a:spcBef>
              <a:spcAft>
                <a:spcPts val="0"/>
              </a:spcAft>
              <a:buClr>
                <a:schemeClr val="dk1"/>
              </a:buClr>
              <a:buSzPts val="2100"/>
              <a:buChar char="-"/>
            </a:pPr>
            <a:r>
              <a:rPr lang="en" sz="2600" dirty="0">
                <a:solidFill>
                  <a:schemeClr val="tx1">
                    <a:lumMod val="85000"/>
                  </a:schemeClr>
                </a:solidFill>
                <a:latin typeface="Calibri"/>
                <a:ea typeface="Calibri"/>
                <a:cs typeface="Calibri"/>
                <a:sym typeface="Calibri"/>
              </a:rPr>
              <a:t>Top EMS utilizer in San Francisco for several years</a:t>
            </a:r>
          </a:p>
          <a:p>
            <a:pPr marL="457200" lvl="0" indent="-361950" algn="l" rtl="0">
              <a:lnSpc>
                <a:spcPct val="90000"/>
              </a:lnSpc>
              <a:spcBef>
                <a:spcPts val="1000"/>
              </a:spcBef>
              <a:spcAft>
                <a:spcPts val="0"/>
              </a:spcAft>
              <a:buClr>
                <a:schemeClr val="dk1"/>
              </a:buClr>
              <a:buSzPts val="2100"/>
              <a:buChar char="-"/>
            </a:pPr>
            <a:r>
              <a:rPr lang="en" sz="2600" dirty="0">
                <a:solidFill>
                  <a:schemeClr val="tx1">
                    <a:lumMod val="85000"/>
                  </a:schemeClr>
                </a:solidFill>
                <a:latin typeface="Calibri"/>
                <a:ea typeface="Calibri"/>
                <a:cs typeface="Calibri"/>
                <a:sym typeface="Calibri"/>
              </a:rPr>
              <a:t>Describes self living in “crack alley” socially isolated from family and friends</a:t>
            </a:r>
            <a:endParaRPr sz="2600" dirty="0">
              <a:solidFill>
                <a:schemeClr val="tx1">
                  <a:lumMod val="85000"/>
                </a:schemeClr>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solidFill>
              </a:rPr>
              <a:t>Utilization the Month Prior to MAP</a:t>
            </a:r>
          </a:p>
        </p:txBody>
      </p:sp>
      <p:sp>
        <p:nvSpPr>
          <p:cNvPr id="5" name="Text Placeholder 4">
            <a:extLst>
              <a:ext uri="{FF2B5EF4-FFF2-40B4-BE49-F238E27FC236}">
                <a16:creationId xmlns:a16="http://schemas.microsoft.com/office/drawing/2014/main" id="{56EEAF35-2765-CC4C-8F60-230354BAF312}"/>
              </a:ext>
            </a:extLst>
          </p:cNvPr>
          <p:cNvSpPr>
            <a:spLocks noGrp="1"/>
          </p:cNvSpPr>
          <p:nvPr>
            <p:ph type="body" idx="1"/>
          </p:nvPr>
        </p:nvSpPr>
        <p:spPr>
          <a:xfrm>
            <a:off x="257557" y="1129393"/>
            <a:ext cx="2126700" cy="478349"/>
          </a:xfrm>
        </p:spPr>
        <p:txBody>
          <a:bodyPr>
            <a:noAutofit/>
          </a:bodyPr>
          <a:lstStyle/>
          <a:p>
            <a:pPr marL="114300" indent="0">
              <a:buNone/>
            </a:pPr>
            <a:r>
              <a:rPr lang="en-US" sz="2400" dirty="0">
                <a:solidFill>
                  <a:schemeClr val="tx2"/>
                </a:solidFill>
              </a:rPr>
              <a:t>ED visits</a:t>
            </a:r>
          </a:p>
        </p:txBody>
      </p:sp>
      <p:sp>
        <p:nvSpPr>
          <p:cNvPr id="6" name="Text Placeholder 4">
            <a:extLst>
              <a:ext uri="{FF2B5EF4-FFF2-40B4-BE49-F238E27FC236}">
                <a16:creationId xmlns:a16="http://schemas.microsoft.com/office/drawing/2014/main" id="{2652DC29-2E2C-D34B-AAE2-AA04A9D6985D}"/>
              </a:ext>
            </a:extLst>
          </p:cNvPr>
          <p:cNvSpPr txBox="1">
            <a:spLocks/>
          </p:cNvSpPr>
          <p:nvPr/>
        </p:nvSpPr>
        <p:spPr>
          <a:xfrm>
            <a:off x="2438399" y="1107403"/>
            <a:ext cx="2431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pPr marL="114300" indent="0">
              <a:buFont typeface="Arial"/>
              <a:buNone/>
            </a:pPr>
            <a:r>
              <a:rPr lang="en-US" sz="2400" dirty="0"/>
              <a:t>Sobering visits</a:t>
            </a:r>
          </a:p>
        </p:txBody>
      </p:sp>
      <p:sp>
        <p:nvSpPr>
          <p:cNvPr id="7" name="Text Placeholder 4">
            <a:extLst>
              <a:ext uri="{FF2B5EF4-FFF2-40B4-BE49-F238E27FC236}">
                <a16:creationId xmlns:a16="http://schemas.microsoft.com/office/drawing/2014/main" id="{D5F40FEF-22AC-114F-8BCB-C5746E6B9F39}"/>
              </a:ext>
            </a:extLst>
          </p:cNvPr>
          <p:cNvSpPr txBox="1">
            <a:spLocks/>
          </p:cNvSpPr>
          <p:nvPr/>
        </p:nvSpPr>
        <p:spPr>
          <a:xfrm>
            <a:off x="5489852" y="1092440"/>
            <a:ext cx="2431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pPr marL="114300" indent="0">
              <a:buFont typeface="Arial"/>
              <a:buNone/>
            </a:pPr>
            <a:r>
              <a:rPr lang="en-US" sz="2400" dirty="0"/>
              <a:t>Primary Care</a:t>
            </a:r>
          </a:p>
        </p:txBody>
      </p:sp>
      <p:sp>
        <p:nvSpPr>
          <p:cNvPr id="8" name="Text Placeholder 4">
            <a:extLst>
              <a:ext uri="{FF2B5EF4-FFF2-40B4-BE49-F238E27FC236}">
                <a16:creationId xmlns:a16="http://schemas.microsoft.com/office/drawing/2014/main" id="{FFC51D65-0490-754F-9EB0-95C508C4A610}"/>
              </a:ext>
            </a:extLst>
          </p:cNvPr>
          <p:cNvSpPr txBox="1">
            <a:spLocks/>
          </p:cNvSpPr>
          <p:nvPr/>
        </p:nvSpPr>
        <p:spPr>
          <a:xfrm>
            <a:off x="5489852" y="3012618"/>
            <a:ext cx="316646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pPr marL="114300" indent="0">
              <a:buFont typeface="Arial"/>
              <a:buNone/>
            </a:pPr>
            <a:r>
              <a:rPr lang="en-US" sz="2400" dirty="0"/>
              <a:t>Hospital Admission</a:t>
            </a:r>
          </a:p>
        </p:txBody>
      </p:sp>
      <p:pic>
        <p:nvPicPr>
          <p:cNvPr id="9" name="Google Shape;107;p19">
            <a:extLst>
              <a:ext uri="{FF2B5EF4-FFF2-40B4-BE49-F238E27FC236}">
                <a16:creationId xmlns:a16="http://schemas.microsoft.com/office/drawing/2014/main" id="{1086D789-84CB-9140-BD17-E4523AFD558C}"/>
              </a:ext>
            </a:extLst>
          </p:cNvPr>
          <p:cNvPicPr preferRelativeResize="0"/>
          <p:nvPr/>
        </p:nvPicPr>
        <p:blipFill>
          <a:blip r:embed="rId3">
            <a:alphaModFix/>
          </a:blip>
          <a:stretch>
            <a:fillRect/>
          </a:stretch>
        </p:blipFill>
        <p:spPr>
          <a:xfrm>
            <a:off x="318776" y="1680103"/>
            <a:ext cx="575860" cy="362757"/>
          </a:xfrm>
          <a:prstGeom prst="rect">
            <a:avLst/>
          </a:prstGeom>
          <a:noFill/>
          <a:ln>
            <a:noFill/>
          </a:ln>
        </p:spPr>
      </p:pic>
      <p:pic>
        <p:nvPicPr>
          <p:cNvPr id="10" name="Google Shape;108;p19">
            <a:extLst>
              <a:ext uri="{FF2B5EF4-FFF2-40B4-BE49-F238E27FC236}">
                <a16:creationId xmlns:a16="http://schemas.microsoft.com/office/drawing/2014/main" id="{4708FF3F-ECD0-B244-BA8A-BF79BDBDFF66}"/>
              </a:ext>
            </a:extLst>
          </p:cNvPr>
          <p:cNvPicPr preferRelativeResize="0"/>
          <p:nvPr/>
        </p:nvPicPr>
        <p:blipFill>
          <a:blip r:embed="rId4">
            <a:alphaModFix/>
          </a:blip>
          <a:stretch>
            <a:fillRect/>
          </a:stretch>
        </p:blipFill>
        <p:spPr>
          <a:xfrm>
            <a:off x="919923" y="1680103"/>
            <a:ext cx="605450" cy="371243"/>
          </a:xfrm>
          <a:prstGeom prst="rect">
            <a:avLst/>
          </a:prstGeom>
          <a:noFill/>
          <a:ln>
            <a:noFill/>
          </a:ln>
        </p:spPr>
      </p:pic>
      <p:pic>
        <p:nvPicPr>
          <p:cNvPr id="11" name="Google Shape;107;p19">
            <a:extLst>
              <a:ext uri="{FF2B5EF4-FFF2-40B4-BE49-F238E27FC236}">
                <a16:creationId xmlns:a16="http://schemas.microsoft.com/office/drawing/2014/main" id="{50B081CC-D5E1-6F46-8B6B-D718935F2A2F}"/>
              </a:ext>
            </a:extLst>
          </p:cNvPr>
          <p:cNvPicPr preferRelativeResize="0"/>
          <p:nvPr/>
        </p:nvPicPr>
        <p:blipFill>
          <a:blip r:embed="rId3">
            <a:alphaModFix/>
          </a:blip>
          <a:stretch>
            <a:fillRect/>
          </a:stretch>
        </p:blipFill>
        <p:spPr>
          <a:xfrm>
            <a:off x="318776" y="2122409"/>
            <a:ext cx="575860" cy="362757"/>
          </a:xfrm>
          <a:prstGeom prst="rect">
            <a:avLst/>
          </a:prstGeom>
          <a:noFill/>
          <a:ln>
            <a:noFill/>
          </a:ln>
        </p:spPr>
      </p:pic>
      <p:pic>
        <p:nvPicPr>
          <p:cNvPr id="12" name="Google Shape;108;p19">
            <a:extLst>
              <a:ext uri="{FF2B5EF4-FFF2-40B4-BE49-F238E27FC236}">
                <a16:creationId xmlns:a16="http://schemas.microsoft.com/office/drawing/2014/main" id="{7A612973-5719-424B-9F72-88BE09994D0D}"/>
              </a:ext>
            </a:extLst>
          </p:cNvPr>
          <p:cNvPicPr preferRelativeResize="0"/>
          <p:nvPr/>
        </p:nvPicPr>
        <p:blipFill>
          <a:blip r:embed="rId4">
            <a:alphaModFix/>
          </a:blip>
          <a:stretch>
            <a:fillRect/>
          </a:stretch>
        </p:blipFill>
        <p:spPr>
          <a:xfrm>
            <a:off x="919923" y="2122409"/>
            <a:ext cx="605450" cy="371243"/>
          </a:xfrm>
          <a:prstGeom prst="rect">
            <a:avLst/>
          </a:prstGeom>
          <a:noFill/>
          <a:ln>
            <a:noFill/>
          </a:ln>
        </p:spPr>
      </p:pic>
      <p:pic>
        <p:nvPicPr>
          <p:cNvPr id="13" name="Google Shape;107;p19">
            <a:extLst>
              <a:ext uri="{FF2B5EF4-FFF2-40B4-BE49-F238E27FC236}">
                <a16:creationId xmlns:a16="http://schemas.microsoft.com/office/drawing/2014/main" id="{BF2D0411-9D5E-4349-910B-133287DEB9FB}"/>
              </a:ext>
            </a:extLst>
          </p:cNvPr>
          <p:cNvPicPr preferRelativeResize="0"/>
          <p:nvPr/>
        </p:nvPicPr>
        <p:blipFill>
          <a:blip r:embed="rId3">
            <a:alphaModFix/>
          </a:blip>
          <a:stretch>
            <a:fillRect/>
          </a:stretch>
        </p:blipFill>
        <p:spPr>
          <a:xfrm>
            <a:off x="318776" y="2546084"/>
            <a:ext cx="575860" cy="362757"/>
          </a:xfrm>
          <a:prstGeom prst="rect">
            <a:avLst/>
          </a:prstGeom>
          <a:noFill/>
          <a:ln>
            <a:noFill/>
          </a:ln>
        </p:spPr>
      </p:pic>
      <p:pic>
        <p:nvPicPr>
          <p:cNvPr id="14" name="Google Shape;108;p19">
            <a:extLst>
              <a:ext uri="{FF2B5EF4-FFF2-40B4-BE49-F238E27FC236}">
                <a16:creationId xmlns:a16="http://schemas.microsoft.com/office/drawing/2014/main" id="{77B5F62C-B328-0847-97E2-4925D398C501}"/>
              </a:ext>
            </a:extLst>
          </p:cNvPr>
          <p:cNvPicPr preferRelativeResize="0"/>
          <p:nvPr/>
        </p:nvPicPr>
        <p:blipFill>
          <a:blip r:embed="rId4">
            <a:alphaModFix/>
          </a:blip>
          <a:stretch>
            <a:fillRect/>
          </a:stretch>
        </p:blipFill>
        <p:spPr>
          <a:xfrm>
            <a:off x="919923" y="2546084"/>
            <a:ext cx="605450" cy="371243"/>
          </a:xfrm>
          <a:prstGeom prst="rect">
            <a:avLst/>
          </a:prstGeom>
          <a:noFill/>
          <a:ln>
            <a:noFill/>
          </a:ln>
        </p:spPr>
      </p:pic>
      <p:pic>
        <p:nvPicPr>
          <p:cNvPr id="15" name="Google Shape;107;p19">
            <a:extLst>
              <a:ext uri="{FF2B5EF4-FFF2-40B4-BE49-F238E27FC236}">
                <a16:creationId xmlns:a16="http://schemas.microsoft.com/office/drawing/2014/main" id="{86479C26-DE4E-DB4D-B321-5520031165EA}"/>
              </a:ext>
            </a:extLst>
          </p:cNvPr>
          <p:cNvPicPr preferRelativeResize="0"/>
          <p:nvPr/>
        </p:nvPicPr>
        <p:blipFill>
          <a:blip r:embed="rId3">
            <a:alphaModFix/>
          </a:blip>
          <a:stretch>
            <a:fillRect/>
          </a:stretch>
        </p:blipFill>
        <p:spPr>
          <a:xfrm>
            <a:off x="318776" y="2972604"/>
            <a:ext cx="575860" cy="362757"/>
          </a:xfrm>
          <a:prstGeom prst="rect">
            <a:avLst/>
          </a:prstGeom>
          <a:noFill/>
          <a:ln>
            <a:noFill/>
          </a:ln>
        </p:spPr>
      </p:pic>
      <p:pic>
        <p:nvPicPr>
          <p:cNvPr id="16" name="Google Shape;108;p19">
            <a:extLst>
              <a:ext uri="{FF2B5EF4-FFF2-40B4-BE49-F238E27FC236}">
                <a16:creationId xmlns:a16="http://schemas.microsoft.com/office/drawing/2014/main" id="{AB4D7CDD-750D-AF44-935E-2052D0F3EE3D}"/>
              </a:ext>
            </a:extLst>
          </p:cNvPr>
          <p:cNvPicPr preferRelativeResize="0"/>
          <p:nvPr/>
        </p:nvPicPr>
        <p:blipFill>
          <a:blip r:embed="rId4">
            <a:alphaModFix/>
          </a:blip>
          <a:stretch>
            <a:fillRect/>
          </a:stretch>
        </p:blipFill>
        <p:spPr>
          <a:xfrm>
            <a:off x="919923" y="2972604"/>
            <a:ext cx="605450" cy="371243"/>
          </a:xfrm>
          <a:prstGeom prst="rect">
            <a:avLst/>
          </a:prstGeom>
          <a:noFill/>
          <a:ln>
            <a:noFill/>
          </a:ln>
        </p:spPr>
      </p:pic>
      <p:pic>
        <p:nvPicPr>
          <p:cNvPr id="17" name="Google Shape;107;p19">
            <a:extLst>
              <a:ext uri="{FF2B5EF4-FFF2-40B4-BE49-F238E27FC236}">
                <a16:creationId xmlns:a16="http://schemas.microsoft.com/office/drawing/2014/main" id="{309F0FF3-0E8C-8648-ACEC-F76F36646116}"/>
              </a:ext>
            </a:extLst>
          </p:cNvPr>
          <p:cNvPicPr preferRelativeResize="0"/>
          <p:nvPr/>
        </p:nvPicPr>
        <p:blipFill>
          <a:blip r:embed="rId3">
            <a:alphaModFix/>
          </a:blip>
          <a:stretch>
            <a:fillRect/>
          </a:stretch>
        </p:blipFill>
        <p:spPr>
          <a:xfrm>
            <a:off x="318776" y="3399124"/>
            <a:ext cx="575860" cy="362757"/>
          </a:xfrm>
          <a:prstGeom prst="rect">
            <a:avLst/>
          </a:prstGeom>
          <a:noFill/>
          <a:ln>
            <a:noFill/>
          </a:ln>
        </p:spPr>
      </p:pic>
      <p:pic>
        <p:nvPicPr>
          <p:cNvPr id="18" name="Google Shape;108;p19">
            <a:extLst>
              <a:ext uri="{FF2B5EF4-FFF2-40B4-BE49-F238E27FC236}">
                <a16:creationId xmlns:a16="http://schemas.microsoft.com/office/drawing/2014/main" id="{849F00E2-95B2-7842-B0D5-E2AF95C5D8D2}"/>
              </a:ext>
            </a:extLst>
          </p:cNvPr>
          <p:cNvPicPr preferRelativeResize="0"/>
          <p:nvPr/>
        </p:nvPicPr>
        <p:blipFill>
          <a:blip r:embed="rId4">
            <a:alphaModFix/>
          </a:blip>
          <a:stretch>
            <a:fillRect/>
          </a:stretch>
        </p:blipFill>
        <p:spPr>
          <a:xfrm>
            <a:off x="919923" y="3399124"/>
            <a:ext cx="605450" cy="371243"/>
          </a:xfrm>
          <a:prstGeom prst="rect">
            <a:avLst/>
          </a:prstGeom>
          <a:noFill/>
          <a:ln>
            <a:noFill/>
          </a:ln>
        </p:spPr>
      </p:pic>
      <p:pic>
        <p:nvPicPr>
          <p:cNvPr id="19" name="Google Shape;107;p19">
            <a:extLst>
              <a:ext uri="{FF2B5EF4-FFF2-40B4-BE49-F238E27FC236}">
                <a16:creationId xmlns:a16="http://schemas.microsoft.com/office/drawing/2014/main" id="{8E1CBEDD-E662-BA42-94EB-FE4BCFAB826A}"/>
              </a:ext>
            </a:extLst>
          </p:cNvPr>
          <p:cNvPicPr preferRelativeResize="0"/>
          <p:nvPr/>
        </p:nvPicPr>
        <p:blipFill>
          <a:blip r:embed="rId3">
            <a:alphaModFix/>
          </a:blip>
          <a:stretch>
            <a:fillRect/>
          </a:stretch>
        </p:blipFill>
        <p:spPr>
          <a:xfrm>
            <a:off x="344063" y="3774932"/>
            <a:ext cx="575860" cy="362757"/>
          </a:xfrm>
          <a:prstGeom prst="rect">
            <a:avLst/>
          </a:prstGeom>
          <a:noFill/>
          <a:ln>
            <a:noFill/>
          </a:ln>
        </p:spPr>
      </p:pic>
      <p:pic>
        <p:nvPicPr>
          <p:cNvPr id="20" name="Google Shape;107;p19">
            <a:extLst>
              <a:ext uri="{FF2B5EF4-FFF2-40B4-BE49-F238E27FC236}">
                <a16:creationId xmlns:a16="http://schemas.microsoft.com/office/drawing/2014/main" id="{921AC627-57AE-9C4C-A647-8FEE4A8EE37C}"/>
              </a:ext>
            </a:extLst>
          </p:cNvPr>
          <p:cNvPicPr preferRelativeResize="0"/>
          <p:nvPr/>
        </p:nvPicPr>
        <p:blipFill>
          <a:blip r:embed="rId3">
            <a:alphaModFix/>
          </a:blip>
          <a:stretch>
            <a:fillRect/>
          </a:stretch>
        </p:blipFill>
        <p:spPr>
          <a:xfrm>
            <a:off x="344063" y="4201452"/>
            <a:ext cx="575860" cy="362757"/>
          </a:xfrm>
          <a:prstGeom prst="rect">
            <a:avLst/>
          </a:prstGeom>
          <a:noFill/>
          <a:ln>
            <a:noFill/>
          </a:ln>
        </p:spPr>
      </p:pic>
      <p:pic>
        <p:nvPicPr>
          <p:cNvPr id="21" name="Google Shape;107;p19">
            <a:extLst>
              <a:ext uri="{FF2B5EF4-FFF2-40B4-BE49-F238E27FC236}">
                <a16:creationId xmlns:a16="http://schemas.microsoft.com/office/drawing/2014/main" id="{CE9E0AAC-BBF0-384D-814E-3391AF36530E}"/>
              </a:ext>
            </a:extLst>
          </p:cNvPr>
          <p:cNvPicPr preferRelativeResize="0"/>
          <p:nvPr/>
        </p:nvPicPr>
        <p:blipFill>
          <a:blip r:embed="rId3">
            <a:alphaModFix/>
          </a:blip>
          <a:stretch>
            <a:fillRect/>
          </a:stretch>
        </p:blipFill>
        <p:spPr>
          <a:xfrm>
            <a:off x="344063" y="4627972"/>
            <a:ext cx="575860" cy="362757"/>
          </a:xfrm>
          <a:prstGeom prst="rect">
            <a:avLst/>
          </a:prstGeom>
          <a:noFill/>
          <a:ln>
            <a:noFill/>
          </a:ln>
        </p:spPr>
      </p:pic>
      <p:pic>
        <p:nvPicPr>
          <p:cNvPr id="22" name="Google Shape;109;p19">
            <a:extLst>
              <a:ext uri="{FF2B5EF4-FFF2-40B4-BE49-F238E27FC236}">
                <a16:creationId xmlns:a16="http://schemas.microsoft.com/office/drawing/2014/main" id="{B77C0787-8C4E-6F4E-BA17-0473AE675863}"/>
              </a:ext>
            </a:extLst>
          </p:cNvPr>
          <p:cNvPicPr preferRelativeResize="0"/>
          <p:nvPr/>
        </p:nvPicPr>
        <p:blipFill>
          <a:blip r:embed="rId5">
            <a:alphaModFix/>
          </a:blip>
          <a:stretch>
            <a:fillRect/>
          </a:stretch>
        </p:blipFill>
        <p:spPr>
          <a:xfrm>
            <a:off x="1550660" y="1686821"/>
            <a:ext cx="540891" cy="478349"/>
          </a:xfrm>
          <a:prstGeom prst="rect">
            <a:avLst/>
          </a:prstGeom>
          <a:noFill/>
          <a:ln>
            <a:noFill/>
          </a:ln>
        </p:spPr>
      </p:pic>
      <p:pic>
        <p:nvPicPr>
          <p:cNvPr id="23" name="Google Shape;112;p19">
            <a:extLst>
              <a:ext uri="{FF2B5EF4-FFF2-40B4-BE49-F238E27FC236}">
                <a16:creationId xmlns:a16="http://schemas.microsoft.com/office/drawing/2014/main" id="{928FDB28-9E82-3B45-9E3F-BF671B8BA330}"/>
              </a:ext>
            </a:extLst>
          </p:cNvPr>
          <p:cNvPicPr preferRelativeResize="0"/>
          <p:nvPr/>
        </p:nvPicPr>
        <p:blipFill>
          <a:blip r:embed="rId6">
            <a:alphaModFix/>
          </a:blip>
          <a:stretch>
            <a:fillRect/>
          </a:stretch>
        </p:blipFill>
        <p:spPr>
          <a:xfrm>
            <a:off x="5672043" y="3633671"/>
            <a:ext cx="759337" cy="845425"/>
          </a:xfrm>
          <a:prstGeom prst="rect">
            <a:avLst/>
          </a:prstGeom>
          <a:noFill/>
          <a:ln>
            <a:noFill/>
          </a:ln>
        </p:spPr>
      </p:pic>
      <p:pic>
        <p:nvPicPr>
          <p:cNvPr id="24" name="Picture 23">
            <a:extLst>
              <a:ext uri="{FF2B5EF4-FFF2-40B4-BE49-F238E27FC236}">
                <a16:creationId xmlns:a16="http://schemas.microsoft.com/office/drawing/2014/main" id="{2BDF69B9-EFF9-7C45-8DDA-C55E7BB013AE}"/>
              </a:ext>
            </a:extLst>
          </p:cNvPr>
          <p:cNvPicPr>
            <a:picLocks noChangeAspect="1"/>
          </p:cNvPicPr>
          <p:nvPr/>
        </p:nvPicPr>
        <p:blipFill>
          <a:blip r:embed="rId7"/>
          <a:stretch>
            <a:fillRect/>
          </a:stretch>
        </p:blipFill>
        <p:spPr>
          <a:xfrm>
            <a:off x="5504280" y="1686821"/>
            <a:ext cx="927100" cy="831850"/>
          </a:xfrm>
          <a:prstGeom prst="rect">
            <a:avLst/>
          </a:prstGeom>
        </p:spPr>
      </p:pic>
      <p:pic>
        <p:nvPicPr>
          <p:cNvPr id="25" name="Picture 24">
            <a:extLst>
              <a:ext uri="{FF2B5EF4-FFF2-40B4-BE49-F238E27FC236}">
                <a16:creationId xmlns:a16="http://schemas.microsoft.com/office/drawing/2014/main" id="{2EF0F700-8AF8-0A49-9C50-0AD5962B4862}"/>
              </a:ext>
            </a:extLst>
          </p:cNvPr>
          <p:cNvPicPr>
            <a:picLocks noChangeAspect="1"/>
          </p:cNvPicPr>
          <p:nvPr/>
        </p:nvPicPr>
        <p:blipFill>
          <a:blip r:embed="rId7"/>
          <a:stretch>
            <a:fillRect/>
          </a:stretch>
        </p:blipFill>
        <p:spPr>
          <a:xfrm>
            <a:off x="6445808" y="1718235"/>
            <a:ext cx="927100" cy="831850"/>
          </a:xfrm>
          <a:prstGeom prst="rect">
            <a:avLst/>
          </a:prstGeom>
        </p:spPr>
      </p:pic>
      <p:pic>
        <p:nvPicPr>
          <p:cNvPr id="26" name="Picture 25">
            <a:extLst>
              <a:ext uri="{FF2B5EF4-FFF2-40B4-BE49-F238E27FC236}">
                <a16:creationId xmlns:a16="http://schemas.microsoft.com/office/drawing/2014/main" id="{2740D7AF-0FC2-784A-9399-24DB8E6BC721}"/>
              </a:ext>
            </a:extLst>
          </p:cNvPr>
          <p:cNvPicPr>
            <a:picLocks noChangeAspect="1"/>
          </p:cNvPicPr>
          <p:nvPr/>
        </p:nvPicPr>
        <p:blipFill>
          <a:blip r:embed="rId7"/>
          <a:stretch>
            <a:fillRect/>
          </a:stretch>
        </p:blipFill>
        <p:spPr>
          <a:xfrm>
            <a:off x="7317960" y="1686821"/>
            <a:ext cx="927100" cy="831850"/>
          </a:xfrm>
          <a:prstGeom prst="rect">
            <a:avLst/>
          </a:prstGeom>
        </p:spPr>
      </p:pic>
      <p:pic>
        <p:nvPicPr>
          <p:cNvPr id="27" name="Picture 26">
            <a:extLst>
              <a:ext uri="{FF2B5EF4-FFF2-40B4-BE49-F238E27FC236}">
                <a16:creationId xmlns:a16="http://schemas.microsoft.com/office/drawing/2014/main" id="{2E7A6F02-EB49-9142-95A3-9E4C1B069146}"/>
              </a:ext>
            </a:extLst>
          </p:cNvPr>
          <p:cNvPicPr>
            <a:picLocks noChangeAspect="1"/>
          </p:cNvPicPr>
          <p:nvPr/>
        </p:nvPicPr>
        <p:blipFill>
          <a:blip r:embed="rId7"/>
          <a:stretch>
            <a:fillRect/>
          </a:stretch>
        </p:blipFill>
        <p:spPr>
          <a:xfrm>
            <a:off x="8190112" y="1661802"/>
            <a:ext cx="927100" cy="831850"/>
          </a:xfrm>
          <a:prstGeom prst="rect">
            <a:avLst/>
          </a:prstGeom>
        </p:spPr>
      </p:pic>
      <p:pic>
        <p:nvPicPr>
          <p:cNvPr id="28" name="Picture 27">
            <a:extLst>
              <a:ext uri="{FF2B5EF4-FFF2-40B4-BE49-F238E27FC236}">
                <a16:creationId xmlns:a16="http://schemas.microsoft.com/office/drawing/2014/main" id="{22704382-8ECB-914C-8163-0FCCD7153772}"/>
              </a:ext>
            </a:extLst>
          </p:cNvPr>
          <p:cNvPicPr>
            <a:picLocks noChangeAspect="1"/>
          </p:cNvPicPr>
          <p:nvPr/>
        </p:nvPicPr>
        <p:blipFill>
          <a:blip r:embed="rId8"/>
          <a:stretch>
            <a:fillRect/>
          </a:stretch>
        </p:blipFill>
        <p:spPr>
          <a:xfrm>
            <a:off x="2466013" y="1644399"/>
            <a:ext cx="577873" cy="768906"/>
          </a:xfrm>
          <a:prstGeom prst="rect">
            <a:avLst/>
          </a:prstGeom>
        </p:spPr>
      </p:pic>
      <p:pic>
        <p:nvPicPr>
          <p:cNvPr id="29" name="Picture 28">
            <a:extLst>
              <a:ext uri="{FF2B5EF4-FFF2-40B4-BE49-F238E27FC236}">
                <a16:creationId xmlns:a16="http://schemas.microsoft.com/office/drawing/2014/main" id="{E5247804-0494-9347-90A0-851285E328F7}"/>
              </a:ext>
            </a:extLst>
          </p:cNvPr>
          <p:cNvPicPr>
            <a:picLocks noChangeAspect="1"/>
          </p:cNvPicPr>
          <p:nvPr/>
        </p:nvPicPr>
        <p:blipFill>
          <a:blip r:embed="rId8"/>
          <a:stretch>
            <a:fillRect/>
          </a:stretch>
        </p:blipFill>
        <p:spPr>
          <a:xfrm>
            <a:off x="2906888" y="1650193"/>
            <a:ext cx="577873" cy="768906"/>
          </a:xfrm>
          <a:prstGeom prst="rect">
            <a:avLst/>
          </a:prstGeom>
        </p:spPr>
      </p:pic>
      <p:pic>
        <p:nvPicPr>
          <p:cNvPr id="30" name="Picture 29">
            <a:extLst>
              <a:ext uri="{FF2B5EF4-FFF2-40B4-BE49-F238E27FC236}">
                <a16:creationId xmlns:a16="http://schemas.microsoft.com/office/drawing/2014/main" id="{39C07A77-6300-3A41-8DE2-0147E6F4E2F6}"/>
              </a:ext>
            </a:extLst>
          </p:cNvPr>
          <p:cNvPicPr>
            <a:picLocks noChangeAspect="1"/>
          </p:cNvPicPr>
          <p:nvPr/>
        </p:nvPicPr>
        <p:blipFill>
          <a:blip r:embed="rId8"/>
          <a:stretch>
            <a:fillRect/>
          </a:stretch>
        </p:blipFill>
        <p:spPr>
          <a:xfrm>
            <a:off x="3368638" y="1644399"/>
            <a:ext cx="577873" cy="768906"/>
          </a:xfrm>
          <a:prstGeom prst="rect">
            <a:avLst/>
          </a:prstGeom>
        </p:spPr>
      </p:pic>
      <p:pic>
        <p:nvPicPr>
          <p:cNvPr id="31" name="Picture 30">
            <a:extLst>
              <a:ext uri="{FF2B5EF4-FFF2-40B4-BE49-F238E27FC236}">
                <a16:creationId xmlns:a16="http://schemas.microsoft.com/office/drawing/2014/main" id="{BDBE8929-94B2-FE46-89D9-225095D9837B}"/>
              </a:ext>
            </a:extLst>
          </p:cNvPr>
          <p:cNvPicPr>
            <a:picLocks noChangeAspect="1"/>
          </p:cNvPicPr>
          <p:nvPr/>
        </p:nvPicPr>
        <p:blipFill>
          <a:blip r:embed="rId8"/>
          <a:stretch>
            <a:fillRect/>
          </a:stretch>
        </p:blipFill>
        <p:spPr>
          <a:xfrm>
            <a:off x="3844368" y="1630171"/>
            <a:ext cx="577873" cy="768906"/>
          </a:xfrm>
          <a:prstGeom prst="rect">
            <a:avLst/>
          </a:prstGeom>
        </p:spPr>
      </p:pic>
      <p:pic>
        <p:nvPicPr>
          <p:cNvPr id="40" name="Picture 39">
            <a:extLst>
              <a:ext uri="{FF2B5EF4-FFF2-40B4-BE49-F238E27FC236}">
                <a16:creationId xmlns:a16="http://schemas.microsoft.com/office/drawing/2014/main" id="{AFEDE2BB-BA9C-784A-A3D6-20CE3D65B90A}"/>
              </a:ext>
            </a:extLst>
          </p:cNvPr>
          <p:cNvPicPr>
            <a:picLocks noChangeAspect="1"/>
          </p:cNvPicPr>
          <p:nvPr/>
        </p:nvPicPr>
        <p:blipFill>
          <a:blip r:embed="rId8"/>
          <a:stretch>
            <a:fillRect/>
          </a:stretch>
        </p:blipFill>
        <p:spPr>
          <a:xfrm>
            <a:off x="4346170" y="1653316"/>
            <a:ext cx="577873" cy="768906"/>
          </a:xfrm>
          <a:prstGeom prst="rect">
            <a:avLst/>
          </a:prstGeom>
        </p:spPr>
      </p:pic>
      <p:pic>
        <p:nvPicPr>
          <p:cNvPr id="53" name="Picture 52">
            <a:extLst>
              <a:ext uri="{FF2B5EF4-FFF2-40B4-BE49-F238E27FC236}">
                <a16:creationId xmlns:a16="http://schemas.microsoft.com/office/drawing/2014/main" id="{7A2599B2-6DED-7745-A67D-96E4C8887BF9}"/>
              </a:ext>
            </a:extLst>
          </p:cNvPr>
          <p:cNvPicPr>
            <a:picLocks noChangeAspect="1"/>
          </p:cNvPicPr>
          <p:nvPr/>
        </p:nvPicPr>
        <p:blipFill>
          <a:blip r:embed="rId8"/>
          <a:stretch>
            <a:fillRect/>
          </a:stretch>
        </p:blipFill>
        <p:spPr>
          <a:xfrm>
            <a:off x="2466013" y="2405934"/>
            <a:ext cx="577873" cy="768906"/>
          </a:xfrm>
          <a:prstGeom prst="rect">
            <a:avLst/>
          </a:prstGeom>
        </p:spPr>
      </p:pic>
      <p:pic>
        <p:nvPicPr>
          <p:cNvPr id="54" name="Picture 53">
            <a:extLst>
              <a:ext uri="{FF2B5EF4-FFF2-40B4-BE49-F238E27FC236}">
                <a16:creationId xmlns:a16="http://schemas.microsoft.com/office/drawing/2014/main" id="{0F85D1D5-DB8E-3940-9AD7-824C4D74014E}"/>
              </a:ext>
            </a:extLst>
          </p:cNvPr>
          <p:cNvPicPr>
            <a:picLocks noChangeAspect="1"/>
          </p:cNvPicPr>
          <p:nvPr/>
        </p:nvPicPr>
        <p:blipFill>
          <a:blip r:embed="rId8"/>
          <a:stretch>
            <a:fillRect/>
          </a:stretch>
        </p:blipFill>
        <p:spPr>
          <a:xfrm>
            <a:off x="2906888" y="2411728"/>
            <a:ext cx="577873" cy="768906"/>
          </a:xfrm>
          <a:prstGeom prst="rect">
            <a:avLst/>
          </a:prstGeom>
        </p:spPr>
      </p:pic>
      <p:pic>
        <p:nvPicPr>
          <p:cNvPr id="55" name="Picture 54">
            <a:extLst>
              <a:ext uri="{FF2B5EF4-FFF2-40B4-BE49-F238E27FC236}">
                <a16:creationId xmlns:a16="http://schemas.microsoft.com/office/drawing/2014/main" id="{5ED1BB5B-1B20-C848-99C6-EA35FFBB5DEF}"/>
              </a:ext>
            </a:extLst>
          </p:cNvPr>
          <p:cNvPicPr>
            <a:picLocks noChangeAspect="1"/>
          </p:cNvPicPr>
          <p:nvPr/>
        </p:nvPicPr>
        <p:blipFill>
          <a:blip r:embed="rId8"/>
          <a:stretch>
            <a:fillRect/>
          </a:stretch>
        </p:blipFill>
        <p:spPr>
          <a:xfrm>
            <a:off x="3368638" y="2405934"/>
            <a:ext cx="577873" cy="768906"/>
          </a:xfrm>
          <a:prstGeom prst="rect">
            <a:avLst/>
          </a:prstGeom>
        </p:spPr>
      </p:pic>
      <p:pic>
        <p:nvPicPr>
          <p:cNvPr id="56" name="Picture 55">
            <a:extLst>
              <a:ext uri="{FF2B5EF4-FFF2-40B4-BE49-F238E27FC236}">
                <a16:creationId xmlns:a16="http://schemas.microsoft.com/office/drawing/2014/main" id="{B190A91B-3C46-7848-8795-E7F3B83215D4}"/>
              </a:ext>
            </a:extLst>
          </p:cNvPr>
          <p:cNvPicPr>
            <a:picLocks noChangeAspect="1"/>
          </p:cNvPicPr>
          <p:nvPr/>
        </p:nvPicPr>
        <p:blipFill>
          <a:blip r:embed="rId8"/>
          <a:stretch>
            <a:fillRect/>
          </a:stretch>
        </p:blipFill>
        <p:spPr>
          <a:xfrm>
            <a:off x="3844368" y="2391706"/>
            <a:ext cx="577873" cy="768906"/>
          </a:xfrm>
          <a:prstGeom prst="rect">
            <a:avLst/>
          </a:prstGeom>
        </p:spPr>
      </p:pic>
      <p:pic>
        <p:nvPicPr>
          <p:cNvPr id="57" name="Picture 56">
            <a:extLst>
              <a:ext uri="{FF2B5EF4-FFF2-40B4-BE49-F238E27FC236}">
                <a16:creationId xmlns:a16="http://schemas.microsoft.com/office/drawing/2014/main" id="{4E6505DB-0E77-E34E-99E8-7E7EC860156B}"/>
              </a:ext>
            </a:extLst>
          </p:cNvPr>
          <p:cNvPicPr>
            <a:picLocks noChangeAspect="1"/>
          </p:cNvPicPr>
          <p:nvPr/>
        </p:nvPicPr>
        <p:blipFill>
          <a:blip r:embed="rId8"/>
          <a:stretch>
            <a:fillRect/>
          </a:stretch>
        </p:blipFill>
        <p:spPr>
          <a:xfrm>
            <a:off x="4346170" y="2414851"/>
            <a:ext cx="577873" cy="768906"/>
          </a:xfrm>
          <a:prstGeom prst="rect">
            <a:avLst/>
          </a:prstGeom>
        </p:spPr>
      </p:pic>
      <p:pic>
        <p:nvPicPr>
          <p:cNvPr id="58" name="Picture 57">
            <a:extLst>
              <a:ext uri="{FF2B5EF4-FFF2-40B4-BE49-F238E27FC236}">
                <a16:creationId xmlns:a16="http://schemas.microsoft.com/office/drawing/2014/main" id="{B8EB09F5-83CE-214C-A233-33F0EC39F4ED}"/>
              </a:ext>
            </a:extLst>
          </p:cNvPr>
          <p:cNvPicPr>
            <a:picLocks noChangeAspect="1"/>
          </p:cNvPicPr>
          <p:nvPr/>
        </p:nvPicPr>
        <p:blipFill>
          <a:blip r:embed="rId8"/>
          <a:stretch>
            <a:fillRect/>
          </a:stretch>
        </p:blipFill>
        <p:spPr>
          <a:xfrm>
            <a:off x="2466864" y="3181697"/>
            <a:ext cx="577873" cy="768906"/>
          </a:xfrm>
          <a:prstGeom prst="rect">
            <a:avLst/>
          </a:prstGeom>
        </p:spPr>
      </p:pic>
      <p:pic>
        <p:nvPicPr>
          <p:cNvPr id="59" name="Picture 58">
            <a:extLst>
              <a:ext uri="{FF2B5EF4-FFF2-40B4-BE49-F238E27FC236}">
                <a16:creationId xmlns:a16="http://schemas.microsoft.com/office/drawing/2014/main" id="{B0B2F946-BDE2-E54E-840E-38DC7FD87736}"/>
              </a:ext>
            </a:extLst>
          </p:cNvPr>
          <p:cNvPicPr>
            <a:picLocks noChangeAspect="1"/>
          </p:cNvPicPr>
          <p:nvPr/>
        </p:nvPicPr>
        <p:blipFill>
          <a:blip r:embed="rId8"/>
          <a:stretch>
            <a:fillRect/>
          </a:stretch>
        </p:blipFill>
        <p:spPr>
          <a:xfrm>
            <a:off x="2907739" y="3187491"/>
            <a:ext cx="577873" cy="768906"/>
          </a:xfrm>
          <a:prstGeom prst="rect">
            <a:avLst/>
          </a:prstGeom>
        </p:spPr>
      </p:pic>
      <p:pic>
        <p:nvPicPr>
          <p:cNvPr id="60" name="Picture 59">
            <a:extLst>
              <a:ext uri="{FF2B5EF4-FFF2-40B4-BE49-F238E27FC236}">
                <a16:creationId xmlns:a16="http://schemas.microsoft.com/office/drawing/2014/main" id="{E015CFC4-45F1-C04A-B5FF-34F17CA9FAB0}"/>
              </a:ext>
            </a:extLst>
          </p:cNvPr>
          <p:cNvPicPr>
            <a:picLocks noChangeAspect="1"/>
          </p:cNvPicPr>
          <p:nvPr/>
        </p:nvPicPr>
        <p:blipFill>
          <a:blip r:embed="rId8"/>
          <a:stretch>
            <a:fillRect/>
          </a:stretch>
        </p:blipFill>
        <p:spPr>
          <a:xfrm>
            <a:off x="3369489" y="3181697"/>
            <a:ext cx="577873" cy="768906"/>
          </a:xfrm>
          <a:prstGeom prst="rect">
            <a:avLst/>
          </a:prstGeom>
        </p:spPr>
      </p:pic>
      <p:pic>
        <p:nvPicPr>
          <p:cNvPr id="61" name="Picture 60">
            <a:extLst>
              <a:ext uri="{FF2B5EF4-FFF2-40B4-BE49-F238E27FC236}">
                <a16:creationId xmlns:a16="http://schemas.microsoft.com/office/drawing/2014/main" id="{877D3D30-D789-1C4D-B778-9C9AE8CB9424}"/>
              </a:ext>
            </a:extLst>
          </p:cNvPr>
          <p:cNvPicPr>
            <a:picLocks noChangeAspect="1"/>
          </p:cNvPicPr>
          <p:nvPr/>
        </p:nvPicPr>
        <p:blipFill>
          <a:blip r:embed="rId8"/>
          <a:stretch>
            <a:fillRect/>
          </a:stretch>
        </p:blipFill>
        <p:spPr>
          <a:xfrm>
            <a:off x="3845219" y="3167469"/>
            <a:ext cx="577873" cy="768906"/>
          </a:xfrm>
          <a:prstGeom prst="rect">
            <a:avLst/>
          </a:prstGeom>
        </p:spPr>
      </p:pic>
      <p:pic>
        <p:nvPicPr>
          <p:cNvPr id="62" name="Picture 61">
            <a:extLst>
              <a:ext uri="{FF2B5EF4-FFF2-40B4-BE49-F238E27FC236}">
                <a16:creationId xmlns:a16="http://schemas.microsoft.com/office/drawing/2014/main" id="{3C7EE70D-514B-0749-B89E-D39F54B7480A}"/>
              </a:ext>
            </a:extLst>
          </p:cNvPr>
          <p:cNvPicPr>
            <a:picLocks noChangeAspect="1"/>
          </p:cNvPicPr>
          <p:nvPr/>
        </p:nvPicPr>
        <p:blipFill>
          <a:blip r:embed="rId8"/>
          <a:stretch>
            <a:fillRect/>
          </a:stretch>
        </p:blipFill>
        <p:spPr>
          <a:xfrm>
            <a:off x="4347021" y="3190614"/>
            <a:ext cx="577873" cy="768906"/>
          </a:xfrm>
          <a:prstGeom prst="rect">
            <a:avLst/>
          </a:prstGeom>
        </p:spPr>
      </p:pic>
      <p:pic>
        <p:nvPicPr>
          <p:cNvPr id="63" name="Picture 62">
            <a:extLst>
              <a:ext uri="{FF2B5EF4-FFF2-40B4-BE49-F238E27FC236}">
                <a16:creationId xmlns:a16="http://schemas.microsoft.com/office/drawing/2014/main" id="{C096690A-3FB0-1C42-A19C-B129080444D4}"/>
              </a:ext>
            </a:extLst>
          </p:cNvPr>
          <p:cNvPicPr>
            <a:picLocks noChangeAspect="1"/>
          </p:cNvPicPr>
          <p:nvPr/>
        </p:nvPicPr>
        <p:blipFill>
          <a:blip r:embed="rId8"/>
          <a:stretch>
            <a:fillRect/>
          </a:stretch>
        </p:blipFill>
        <p:spPr>
          <a:xfrm>
            <a:off x="2466013" y="3957460"/>
            <a:ext cx="577873" cy="768906"/>
          </a:xfrm>
          <a:prstGeom prst="rect">
            <a:avLst/>
          </a:prstGeom>
        </p:spPr>
      </p:pic>
      <p:pic>
        <p:nvPicPr>
          <p:cNvPr id="64" name="Picture 63">
            <a:extLst>
              <a:ext uri="{FF2B5EF4-FFF2-40B4-BE49-F238E27FC236}">
                <a16:creationId xmlns:a16="http://schemas.microsoft.com/office/drawing/2014/main" id="{03A2D8EA-72D2-4540-9869-34949820136B}"/>
              </a:ext>
            </a:extLst>
          </p:cNvPr>
          <p:cNvPicPr>
            <a:picLocks noChangeAspect="1"/>
          </p:cNvPicPr>
          <p:nvPr/>
        </p:nvPicPr>
        <p:blipFill>
          <a:blip r:embed="rId8"/>
          <a:stretch>
            <a:fillRect/>
          </a:stretch>
        </p:blipFill>
        <p:spPr>
          <a:xfrm>
            <a:off x="2967815" y="3980605"/>
            <a:ext cx="577873" cy="768906"/>
          </a:xfrm>
          <a:prstGeom prst="rect">
            <a:avLst/>
          </a:prstGeom>
        </p:spPr>
      </p:pic>
      <p:sp>
        <p:nvSpPr>
          <p:cNvPr id="3" name="TextBox 2">
            <a:extLst>
              <a:ext uri="{FF2B5EF4-FFF2-40B4-BE49-F238E27FC236}">
                <a16:creationId xmlns:a16="http://schemas.microsoft.com/office/drawing/2014/main" id="{4B8F985A-FC35-AE4E-ADE9-1000C1B5698D}"/>
              </a:ext>
            </a:extLst>
          </p:cNvPr>
          <p:cNvSpPr txBox="1"/>
          <p:nvPr/>
        </p:nvSpPr>
        <p:spPr>
          <a:xfrm>
            <a:off x="1105527" y="4155930"/>
            <a:ext cx="697627"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dirty="0">
                <a:solidFill>
                  <a:schemeClr val="accent6"/>
                </a:solidFill>
              </a:rPr>
              <a:t>14</a:t>
            </a:r>
          </a:p>
        </p:txBody>
      </p:sp>
      <p:sp>
        <p:nvSpPr>
          <p:cNvPr id="44" name="TextBox 43">
            <a:extLst>
              <a:ext uri="{FF2B5EF4-FFF2-40B4-BE49-F238E27FC236}">
                <a16:creationId xmlns:a16="http://schemas.microsoft.com/office/drawing/2014/main" id="{27852543-7E8D-F945-8E4F-BF3A3C8FE932}"/>
              </a:ext>
            </a:extLst>
          </p:cNvPr>
          <p:cNvSpPr txBox="1"/>
          <p:nvPr/>
        </p:nvSpPr>
        <p:spPr>
          <a:xfrm>
            <a:off x="4133304" y="4155929"/>
            <a:ext cx="697627"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dirty="0">
                <a:solidFill>
                  <a:schemeClr val="accent6"/>
                </a:solidFill>
              </a:rPr>
              <a:t>17</a:t>
            </a:r>
          </a:p>
        </p:txBody>
      </p:sp>
      <p:sp>
        <p:nvSpPr>
          <p:cNvPr id="45" name="TextBox 44">
            <a:extLst>
              <a:ext uri="{FF2B5EF4-FFF2-40B4-BE49-F238E27FC236}">
                <a16:creationId xmlns:a16="http://schemas.microsoft.com/office/drawing/2014/main" id="{2D2714CA-F6DD-5C46-BFDC-003F4A49ED25}"/>
              </a:ext>
            </a:extLst>
          </p:cNvPr>
          <p:cNvSpPr txBox="1"/>
          <p:nvPr/>
        </p:nvSpPr>
        <p:spPr>
          <a:xfrm>
            <a:off x="7700779" y="923664"/>
            <a:ext cx="441146"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dirty="0">
                <a:solidFill>
                  <a:schemeClr val="accent6"/>
                </a:solidFill>
              </a:rPr>
              <a:t>4</a:t>
            </a:r>
          </a:p>
        </p:txBody>
      </p:sp>
      <p:sp>
        <p:nvSpPr>
          <p:cNvPr id="46" name="TextBox 45">
            <a:extLst>
              <a:ext uri="{FF2B5EF4-FFF2-40B4-BE49-F238E27FC236}">
                <a16:creationId xmlns:a16="http://schemas.microsoft.com/office/drawing/2014/main" id="{B0CD1779-68E4-BA48-82ED-D24870965CAC}"/>
              </a:ext>
            </a:extLst>
          </p:cNvPr>
          <p:cNvSpPr txBox="1"/>
          <p:nvPr/>
        </p:nvSpPr>
        <p:spPr>
          <a:xfrm>
            <a:off x="8433089" y="2803373"/>
            <a:ext cx="441146"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dirty="0">
                <a:solidFill>
                  <a:schemeClr val="accent6"/>
                </a:solidFill>
              </a:rPr>
              <a:t>1</a:t>
            </a:r>
          </a:p>
        </p:txBody>
      </p:sp>
    </p:spTree>
    <p:extLst>
      <p:ext uri="{BB962C8B-B14F-4D97-AF65-F5344CB8AC3E}">
        <p14:creationId xmlns:p14="http://schemas.microsoft.com/office/powerpoint/2010/main" val="188033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4" grpId="0" animBg="1"/>
      <p:bldP spid="45" grpId="0" animBg="1"/>
      <p:bldP spid="46" grpId="0" animBg="1"/>
    </p:bld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{B5DF8DC2-C6C3-D541-A1CF-6A1F09DF6C87}tf10001120</Template>
  <TotalTime>12473</TotalTime>
  <Words>2149</Words>
  <Application>Microsoft Macintosh PowerPoint</Application>
  <PresentationFormat>On-screen Show (16:9)</PresentationFormat>
  <Paragraphs>273</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vt:lpstr>
      <vt:lpstr>Times New Roman</vt:lpstr>
      <vt:lpstr>Simple Dark</vt:lpstr>
      <vt:lpstr>Complex Care Utilization for a Patient in Novel Managed Alcohol Program (MAP)</vt:lpstr>
      <vt:lpstr>No disclosures</vt:lpstr>
      <vt:lpstr>Learning Objectives: </vt:lpstr>
      <vt:lpstr>MAP Philosophical Framework Goal is to decrease harm NOT to decrease volume of alcohol consumed </vt:lpstr>
      <vt:lpstr>San Francisco Department of Public Health MAP </vt:lpstr>
      <vt:lpstr>Core Components of MAP (*to date)</vt:lpstr>
      <vt:lpstr>Participant Demographics and Early Outcomes</vt:lpstr>
      <vt:lpstr>Case Presentation: </vt:lpstr>
      <vt:lpstr>Utilization the Month Prior to MAP</vt:lpstr>
      <vt:lpstr>Two years in MAP…</vt:lpstr>
      <vt:lpstr>Utilization during MAP, goals/desires</vt:lpstr>
      <vt:lpstr>Twenty days in the community after 24 months in MAP</vt:lpstr>
      <vt:lpstr>Cycles in and out of MAP</vt:lpstr>
      <vt:lpstr>Discussion: How do you honor a patient’s goals and wishes when you face concerns about safety and feasibility? </vt:lpstr>
      <vt:lpstr>Discussion:</vt:lpstr>
      <vt:lpstr>Thank you!</vt:lpstr>
      <vt:lpstr>Supplementary</vt:lpstr>
      <vt:lpstr>One week back in the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Care Utilization for Patient in Novel Managed Alcohol Program</dc:title>
  <dc:creator>ABBS S ELIZABETH</dc:creator>
  <cp:lastModifiedBy>Abbs, Elizabeth</cp:lastModifiedBy>
  <cp:revision>19</cp:revision>
  <dcterms:modified xsi:type="dcterms:W3CDTF">2022-11-12T15:34:07Z</dcterms:modified>
</cp:coreProperties>
</file>