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8" r:id="rId6"/>
    <p:sldId id="257" r:id="rId7"/>
    <p:sldId id="270" r:id="rId8"/>
    <p:sldId id="264" r:id="rId9"/>
    <p:sldId id="266" r:id="rId10"/>
    <p:sldId id="267" r:id="rId11"/>
    <p:sldId id="274" r:id="rId12"/>
    <p:sldId id="271" r:id="rId13"/>
    <p:sldId id="276" r:id="rId14"/>
    <p:sldId id="272" r:id="rId15"/>
    <p:sldId id="269" r:id="rId16"/>
  </p:sldIdLst>
  <p:sldSz cx="9144000" cy="6858000" type="screen4x3"/>
  <p:notesSz cx="6858000" cy="9144000"/>
  <p:defaultTextStyle>
    <a:defPPr>
      <a:defRPr lang="en-US"/>
    </a:defPPr>
    <a:lvl1pPr marL="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5B231D-EB02-7A48-B5A6-8BBB8816BE2C}">
          <p14:sldIdLst>
            <p14:sldId id="256"/>
            <p14:sldId id="268"/>
            <p14:sldId id="257"/>
            <p14:sldId id="270"/>
            <p14:sldId id="264"/>
            <p14:sldId id="266"/>
            <p14:sldId id="267"/>
            <p14:sldId id="274"/>
            <p14:sldId id="271"/>
            <p14:sldId id="276"/>
            <p14:sldId id="272"/>
            <p14:sldId id="26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91" userDrawn="1">
          <p15:clr>
            <a:srgbClr val="A4A3A4"/>
          </p15:clr>
        </p15:guide>
        <p15:guide id="2" orient="horz" pos="4033" userDrawn="1">
          <p15:clr>
            <a:srgbClr val="A4A3A4"/>
          </p15:clr>
        </p15:guide>
        <p15:guide id="3" orient="horz" pos="1904" userDrawn="1">
          <p15:clr>
            <a:srgbClr val="A4A3A4"/>
          </p15:clr>
        </p15:guide>
        <p15:guide id="4" pos="5473" userDrawn="1">
          <p15:clr>
            <a:srgbClr val="A4A3A4"/>
          </p15:clr>
        </p15:guide>
        <p15:guide id="5" pos="432" userDrawn="1">
          <p15:clr>
            <a:srgbClr val="A4A3A4"/>
          </p15:clr>
        </p15:guide>
        <p15:guide id="6" pos="2776" userDrawn="1">
          <p15:clr>
            <a:srgbClr val="A4A3A4"/>
          </p15:clr>
        </p15:guide>
        <p15:guide id="7" orient="horz" pos="37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AFC8"/>
    <a:srgbClr val="FE877E"/>
    <a:srgbClr val="000000"/>
    <a:srgbClr val="193F95"/>
    <a:srgbClr val="836CA2"/>
    <a:srgbClr val="53565A"/>
    <a:srgbClr val="2D2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978" autoAdjust="0"/>
    <p:restoredTop sz="76471" autoAdjust="0"/>
  </p:normalViewPr>
  <p:slideViewPr>
    <p:cSldViewPr snapToGrid="0" snapToObjects="1">
      <p:cViewPr varScale="1">
        <p:scale>
          <a:sx n="86" d="100"/>
          <a:sy n="86" d="100"/>
        </p:scale>
        <p:origin x="1624" y="192"/>
      </p:cViewPr>
      <p:guideLst>
        <p:guide orient="horz" pos="291"/>
        <p:guide orient="horz" pos="4033"/>
        <p:guide orient="horz" pos="1904"/>
        <p:guide pos="5473"/>
        <p:guide pos="432"/>
        <p:guide pos="2776"/>
        <p:guide orient="horz" pos="37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982044-5D26-E448-8696-F452F46A029F}" type="datetimeFigureOut">
              <a:rPr lang="en-US" smtClean="0"/>
              <a:t>11/9/22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9F134-A476-8F42-B0AF-2FFFE6F2B41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61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69D94-2B78-F841-9B5E-78BC59F8D0BB}" type="datetimeFigureOut">
              <a:rPr lang="en-US" smtClean="0"/>
              <a:t>11/9/22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B1B5E-696F-8A4A-9730-0DDA82FF5A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81934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8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77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66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54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45718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Carla King, MPH, NYU Grossman School of Medicine and NYC Health + Hospitals;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Medha Mazumdar, MS, NYU Grossman School of Medicine;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Noa Appleton, MPH, NYU Grossman School of Medicine;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Jasmine Fernando, MPharm, NYU Grossman School of Medicine;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Johanna Dolle, MPA, NYC Health + Hospitals;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Caroline Cooke, MPH, NYC Health + Hospitals;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Roopa Kalyanaraman Marcello, MPH, NYC Health + Hospitals;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Charles T. Barron, MD, NYC Health + Hospitals;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Jennifer McNeely, MD, MS, NYU Grossman School of Medicine;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2816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dirty="0"/>
              <a:t>Addiction consultation services may </a:t>
            </a:r>
            <a:r>
              <a:rPr lang="en-CA" sz="1200" u="sng" dirty="0">
                <a:solidFill>
                  <a:schemeClr val="tx2"/>
                </a:solidFill>
              </a:rPr>
              <a:t>increase MOUD uptake</a:t>
            </a:r>
            <a:r>
              <a:rPr lang="en-CA" sz="1200" dirty="0"/>
              <a:t> among patients admitted with opioid-related diagnoses</a:t>
            </a:r>
          </a:p>
          <a:p>
            <a:endParaRPr lang="en-CA" sz="1200" dirty="0"/>
          </a:p>
          <a:p>
            <a:r>
              <a:rPr lang="en-CA" sz="1200" dirty="0"/>
              <a:t>MOUD treatment </a:t>
            </a:r>
            <a:r>
              <a:rPr lang="en-CA" sz="1200" u="sng" dirty="0">
                <a:solidFill>
                  <a:schemeClr val="tx2"/>
                </a:solidFill>
              </a:rPr>
              <a:t>may still vary</a:t>
            </a:r>
            <a:r>
              <a:rPr lang="en-CA" sz="1200" dirty="0"/>
              <a:t> across hospital</a:t>
            </a:r>
          </a:p>
          <a:p>
            <a:r>
              <a:rPr lang="en-CA" sz="1200" dirty="0"/>
              <a:t>	- especially if an addiction consult isn’t completed for that patient</a:t>
            </a:r>
          </a:p>
          <a:p>
            <a:pPr marL="0" indent="0">
              <a:buNone/>
            </a:pPr>
            <a:endParaRPr lang="en-CA" sz="1200" dirty="0"/>
          </a:p>
          <a:p>
            <a:r>
              <a:rPr lang="en-US" sz="1200" dirty="0"/>
              <a:t>System-level and provider-level </a:t>
            </a:r>
            <a:r>
              <a:rPr lang="en-US" sz="1200" u="sng" dirty="0">
                <a:solidFill>
                  <a:schemeClr val="tx2"/>
                </a:solidFill>
              </a:rPr>
              <a:t>barriers need to be explored</a:t>
            </a:r>
            <a:r>
              <a:rPr lang="en-US" sz="1200" dirty="0"/>
              <a:t> and addressed –goal to understand how decision to order consult, MOUD etc. is made</a:t>
            </a:r>
          </a:p>
          <a:p>
            <a:r>
              <a:rPr lang="en-US" sz="1200" dirty="0"/>
              <a:t>	- among med/surg providers who call the ACS</a:t>
            </a:r>
          </a:p>
          <a:p>
            <a:r>
              <a:rPr lang="en-US" sz="1200" dirty="0"/>
              <a:t>	- among CATCH providers</a:t>
            </a:r>
          </a:p>
          <a:p>
            <a:endParaRPr lang="en-US" sz="120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4046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Heavy burden of OUD among hospital patients</a:t>
            </a:r>
          </a:p>
          <a:p>
            <a:r>
              <a:rPr lang="en-US" dirty="0"/>
              <a:t>- Essential component of medical and addictions care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033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Implemented at 6 NYC public hospitals since 2018</a:t>
            </a:r>
          </a:p>
          <a:p>
            <a:pPr marL="171450" marR="0" lvl="0" indent="-17145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dirty="0"/>
              <a:t>Evaluation and treatment for patients who use substances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159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95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first year of CATCH program at each hospital</a:t>
            </a:r>
          </a:p>
          <a:p>
            <a:r>
              <a:rPr lang="en-US" dirty="0"/>
              <a:t>MOUD = at least 1 inpatient order of buprenorphine, methadone, or naltrexone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187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96.3% have OUD/dependency on problem list</a:t>
            </a:r>
          </a:p>
          <a:p>
            <a:pPr marL="171450" indent="-171450">
              <a:buFontTx/>
              <a:buChar char="-"/>
            </a:pPr>
            <a:r>
              <a:rPr lang="en-US" dirty="0"/>
              <a:t>3.7% OUD poisoning</a:t>
            </a:r>
          </a:p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210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-All patients, irrespective of CATCH consult; 54.2% received MOUD</a:t>
            </a:r>
          </a:p>
          <a:p>
            <a:r>
              <a:rPr lang="en-US" dirty="0"/>
              <a:t>	-Majority of MOUD was methadone (77%), 22% bupe</a:t>
            </a:r>
          </a:p>
          <a:p>
            <a:endParaRPr lang="en-US" sz="1200" dirty="0"/>
          </a:p>
          <a:p>
            <a:r>
              <a:rPr lang="en-US" dirty="0"/>
              <a:t>-CATCH consults also varied across hospitals</a:t>
            </a:r>
          </a:p>
          <a:p>
            <a:r>
              <a:rPr lang="en-US" dirty="0"/>
              <a:t>	- ranging from 33% of patients to 58% of patients</a:t>
            </a:r>
          </a:p>
          <a:p>
            <a:r>
              <a:rPr lang="en-US" dirty="0"/>
              <a:t>-Hospital 5 -fewest consults, also least patients with MOUD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2414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679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3B1B5E-696F-8A4A-9730-0DDA82FF5A3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51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2" y="3246998"/>
            <a:ext cx="7451889" cy="364010"/>
          </a:xfrm>
        </p:spPr>
        <p:txBody>
          <a:bodyPr wrap="square" lIns="0" tIns="0" rIns="0" bIns="0" anchor="ctr" anchorCtr="0">
            <a:spAutoFit/>
          </a:bodyPr>
          <a:lstStyle>
            <a:lvl1pPr>
              <a:lnSpc>
                <a:spcPct val="83000"/>
              </a:lnSpc>
              <a:defRPr sz="2850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9515" y="5332005"/>
            <a:ext cx="7376519" cy="161583"/>
          </a:xfrm>
        </p:spPr>
        <p:txBody>
          <a:bodyPr wrap="square" lIns="0" tIns="0" rIns="0" bIns="0" anchor="ctr" anchorCtr="0">
            <a:spAutoFit/>
          </a:bodyPr>
          <a:lstStyle>
            <a:lvl1pPr marL="0" indent="0" algn="l">
              <a:buNone/>
              <a:defRPr sz="1050" b="1" i="0" cap="none" baseline="0">
                <a:solidFill>
                  <a:schemeClr val="tx2"/>
                </a:solidFill>
              </a:defRPr>
            </a:lvl1pPr>
            <a:lvl2pPr marL="257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5156462" y="1021058"/>
            <a:ext cx="3530340" cy="184666"/>
          </a:xfrm>
        </p:spPr>
        <p:txBody>
          <a:bodyPr wrap="square" anchor="ctr" anchorCtr="0">
            <a:sp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172637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Freeform 5"/>
          <p:cNvSpPr>
            <a:spLocks noEditPoints="1"/>
          </p:cNvSpPr>
          <p:nvPr userDrawn="1"/>
        </p:nvSpPr>
        <p:spPr bwMode="auto">
          <a:xfrm>
            <a:off x="306372" y="617959"/>
            <a:ext cx="2006867" cy="876369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8020425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>
          <a:xfrm>
            <a:off x="457200" y="1268985"/>
            <a:ext cx="8229600" cy="215444"/>
          </a:xfrm>
        </p:spPr>
        <p:txBody>
          <a:bodyPr>
            <a:noAutofit/>
          </a:bodyPr>
          <a:lstStyle>
            <a:lvl1pPr marL="0" indent="0">
              <a:buNone/>
              <a:defRPr lang="en-US" sz="105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72641" indent="0">
              <a:buNone/>
              <a:defRPr/>
            </a:lvl2pPr>
          </a:lstStyle>
          <a:p>
            <a:pPr marL="0" lvl="0" indent="0" algn="l" defTabSz="257175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None/>
            </a:pPr>
            <a:r>
              <a:rPr lang="en-US"/>
              <a:t>Edit Master text styles</a:t>
            </a: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457199" y="761455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2600"/>
            <a:ext cx="2481072" cy="4305300"/>
          </a:xfrm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1125"/>
              </a:spcBef>
              <a:buNone/>
              <a:defRPr lang="en-US" sz="900" b="1" dirty="0">
                <a:solidFill>
                  <a:schemeClr val="tx1"/>
                </a:solidFill>
              </a:defRPr>
            </a:lvl1pPr>
            <a:lvl2pPr marL="255985" indent="-255985">
              <a:spcBef>
                <a:spcPts val="0"/>
              </a:spcBef>
              <a:buNone/>
              <a:defRPr lang="en-US" sz="900" dirty="0">
                <a:solidFill>
                  <a:schemeClr val="tx1"/>
                </a:solidFill>
              </a:defRPr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sz="half" idx="21"/>
          </p:nvPr>
        </p:nvSpPr>
        <p:spPr>
          <a:xfrm>
            <a:off x="3200400" y="1752600"/>
            <a:ext cx="2481072" cy="4305300"/>
          </a:xfrm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1125"/>
              </a:spcBef>
              <a:buNone/>
              <a:defRPr lang="en-US" sz="900" b="1" dirty="0">
                <a:solidFill>
                  <a:schemeClr val="tx1"/>
                </a:solidFill>
              </a:defRPr>
            </a:lvl1pPr>
            <a:lvl2pPr marL="255985" indent="-255985">
              <a:spcBef>
                <a:spcPts val="0"/>
              </a:spcBef>
              <a:buNone/>
              <a:defRPr lang="en-US" sz="900" dirty="0">
                <a:solidFill>
                  <a:schemeClr val="tx1"/>
                </a:solidFill>
              </a:defRPr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sz="half" idx="22"/>
          </p:nvPr>
        </p:nvSpPr>
        <p:spPr>
          <a:xfrm>
            <a:off x="5943600" y="1752600"/>
            <a:ext cx="2481072" cy="4305300"/>
          </a:xfrm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1125"/>
              </a:spcBef>
              <a:buNone/>
              <a:defRPr lang="en-US" sz="900" b="1" dirty="0">
                <a:solidFill>
                  <a:schemeClr val="tx1"/>
                </a:solidFill>
              </a:defRPr>
            </a:lvl1pPr>
            <a:lvl2pPr marL="255985" indent="-255985">
              <a:spcBef>
                <a:spcPts val="0"/>
              </a:spcBef>
              <a:buNone/>
              <a:defRPr lang="en-US" sz="900" dirty="0">
                <a:solidFill>
                  <a:schemeClr val="tx1"/>
                </a:solidFill>
              </a:defRPr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72111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57199" y="761455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491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24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4" pos="43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4126" y="3193551"/>
            <a:ext cx="8016283" cy="470898"/>
          </a:xfrm>
        </p:spPr>
        <p:txBody>
          <a:bodyPr anchor="ctr" anchorCtr="0">
            <a:noAutofit/>
          </a:bodyPr>
          <a:lstStyle>
            <a:lvl1pPr algn="l">
              <a:defRPr sz="2700" b="1" cap="none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098049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Placeholder 1"/>
          <p:cNvSpPr>
            <a:spLocks noGrp="1"/>
          </p:cNvSpPr>
          <p:nvPr>
            <p:ph type="title"/>
          </p:nvPr>
        </p:nvSpPr>
        <p:spPr>
          <a:xfrm>
            <a:off x="457199" y="761455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3"/>
          <p:cNvSpPr>
            <a:spLocks noGrp="1"/>
          </p:cNvSpPr>
          <p:nvPr>
            <p:ph sz="quarter" idx="10"/>
          </p:nvPr>
        </p:nvSpPr>
        <p:spPr>
          <a:xfrm>
            <a:off x="457203" y="1561713"/>
            <a:ext cx="3895344" cy="44961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4791455" y="1561713"/>
            <a:ext cx="3895344" cy="44961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729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37348"/>
            <a:ext cx="3886200" cy="4220552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/>
            </a:lvl1pPr>
            <a:lvl2pPr>
              <a:defRPr lang="en-US" dirty="0"/>
            </a:lvl2pPr>
            <a:lvl3pPr>
              <a:defRPr lang="en-US" dirty="0"/>
            </a:lvl3pPr>
            <a:lvl4pPr>
              <a:defRPr lang="en-US" dirty="0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57200" y="1346341"/>
            <a:ext cx="3886200" cy="406265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buNone/>
              <a:defRPr sz="1350" b="1"/>
            </a:lvl1pPr>
            <a:lvl2pPr marL="172637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800600" y="1346341"/>
            <a:ext cx="3886200" cy="406265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buNone/>
              <a:defRPr sz="1350" b="1"/>
            </a:lvl1pPr>
            <a:lvl2pPr marL="172637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1" name="Content Placeholder 2"/>
          <p:cNvSpPr>
            <a:spLocks noGrp="1"/>
          </p:cNvSpPr>
          <p:nvPr>
            <p:ph sz="half" idx="15"/>
          </p:nvPr>
        </p:nvSpPr>
        <p:spPr>
          <a:xfrm>
            <a:off x="4800600" y="1837348"/>
            <a:ext cx="3886200" cy="4220552"/>
          </a:xfrm>
        </p:spPr>
        <p:txBody>
          <a:bodyPr vert="horz" lIns="0" tIns="0" rIns="0" bIns="0" rtlCol="0">
            <a:noAutofit/>
          </a:bodyPr>
          <a:lstStyle>
            <a:lvl1pPr>
              <a:defRPr lang="en-US"/>
            </a:lvl1pPr>
            <a:lvl2pPr>
              <a:defRPr lang="en-US"/>
            </a:lvl2pPr>
            <a:lvl3pPr>
              <a:defRPr lang="en-US"/>
            </a:lvl3pPr>
            <a:lvl4pPr>
              <a:defRPr lang="en-US"/>
            </a:lvl4pPr>
            <a:lvl5pPr>
              <a:defRPr lang="en-US" dirty="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Title Placeholder 1"/>
          <p:cNvSpPr>
            <a:spLocks noGrp="1"/>
          </p:cNvSpPr>
          <p:nvPr>
            <p:ph type="title"/>
          </p:nvPr>
        </p:nvSpPr>
        <p:spPr>
          <a:xfrm>
            <a:off x="457199" y="761455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20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57199" y="761455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0078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 userDrawn="1"/>
        </p:nvSpPr>
        <p:spPr bwMode="auto">
          <a:xfrm>
            <a:off x="7919867" y="6350480"/>
            <a:ext cx="766764" cy="334835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694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" y="-969"/>
            <a:ext cx="5088731" cy="685897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4" y="1162328"/>
            <a:ext cx="4087733" cy="348813"/>
          </a:xfrm>
        </p:spPr>
        <p:txBody>
          <a:bodyPr vert="horz" lIns="0" tIns="0" rIns="0" bIns="0" rtlCol="0" anchor="b" anchorCtr="0">
            <a:noAutofit/>
          </a:bodyPr>
          <a:lstStyle>
            <a:lvl1pPr>
              <a:defRPr lang="en-US" sz="1500" b="1" i="0" kern="1200" cap="none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defTabSz="257168" rtl="0" eaLnBrk="1" latinLnBrk="0" hangingPunct="1">
              <a:lnSpc>
                <a:spcPct val="85000"/>
              </a:lnSpc>
              <a:spcBef>
                <a:spcPct val="0"/>
              </a:spcBef>
              <a:buNone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1"/>
          </p:nvPr>
        </p:nvSpPr>
        <p:spPr>
          <a:xfrm>
            <a:off x="457204" y="1655064"/>
            <a:ext cx="4087913" cy="4407408"/>
          </a:xfrm>
        </p:spPr>
        <p:txBody>
          <a:bodyPr/>
          <a:lstStyle>
            <a:lvl1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2" hasCustomPrompt="1"/>
          </p:nvPr>
        </p:nvSpPr>
        <p:spPr>
          <a:xfrm>
            <a:off x="5232083" y="4076701"/>
            <a:ext cx="3454719" cy="1955800"/>
          </a:xfrm>
        </p:spPr>
        <p:txBody>
          <a:bodyPr/>
          <a:lstStyle>
            <a:lvl1pPr marL="0" indent="0">
              <a:buNone/>
              <a:defRPr sz="900" b="1">
                <a:solidFill>
                  <a:schemeClr val="tx1"/>
                </a:solidFill>
              </a:defRPr>
            </a:lvl1pPr>
            <a:lvl2pPr marL="0" indent="0">
              <a:buNone/>
              <a:defRPr sz="900">
                <a:solidFill>
                  <a:schemeClr val="tx1"/>
                </a:solidFill>
              </a:defRPr>
            </a:lvl2pPr>
            <a:lvl3pPr marL="171446" indent="-171446">
              <a:buFont typeface="Arial" panose="020B0604020202020204" pitchFamily="34" charset="0"/>
              <a:buChar char="•"/>
              <a:defRPr sz="900">
                <a:solidFill>
                  <a:schemeClr val="tx1"/>
                </a:solidFill>
              </a:defRPr>
            </a:lvl3pPr>
            <a:lvl4pPr marL="349749" indent="-167875">
              <a:buFont typeface="Arial" panose="020B0604020202020204" pitchFamily="34" charset="0"/>
              <a:buChar char="–"/>
              <a:defRPr sz="900">
                <a:solidFill>
                  <a:schemeClr val="tx1"/>
                </a:solidFill>
              </a:defRPr>
            </a:lvl4pPr>
            <a:lvl5pPr marL="514337"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Caption for content above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bg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reeform 5"/>
          <p:cNvSpPr>
            <a:spLocks noEditPoints="1"/>
          </p:cNvSpPr>
          <p:nvPr userDrawn="1"/>
        </p:nvSpPr>
        <p:spPr bwMode="auto">
          <a:xfrm>
            <a:off x="7919867" y="6350480"/>
            <a:ext cx="766764" cy="334835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 dirty="0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C5C6BA4C-4B4A-410F-9197-C6D481F64C2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082419" y="-970"/>
            <a:ext cx="4063962" cy="3759696"/>
          </a:xfrm>
          <a:custGeom>
            <a:avLst/>
            <a:gdLst>
              <a:gd name="connsiteX0" fmla="*/ 0 w 4035853"/>
              <a:gd name="connsiteY0" fmla="*/ 0 h 2697096"/>
              <a:gd name="connsiteX1" fmla="*/ 4035853 w 4035853"/>
              <a:gd name="connsiteY1" fmla="*/ 0 h 2697096"/>
              <a:gd name="connsiteX2" fmla="*/ 4035853 w 4035853"/>
              <a:gd name="connsiteY2" fmla="*/ 2697096 h 2697096"/>
              <a:gd name="connsiteX3" fmla="*/ 0 w 4035853"/>
              <a:gd name="connsiteY3" fmla="*/ 2697096 h 2697096"/>
              <a:gd name="connsiteX4" fmla="*/ 0 w 4035853"/>
              <a:gd name="connsiteY4" fmla="*/ 0 h 269709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323823 w 4035853"/>
              <a:gd name="connsiteY3" fmla="*/ 2700356 h 2700356"/>
              <a:gd name="connsiteX4" fmla="*/ 0 w 4035853"/>
              <a:gd name="connsiteY4" fmla="*/ 2697096 h 2700356"/>
              <a:gd name="connsiteX5" fmla="*/ 0 w 4035853"/>
              <a:gd name="connsiteY5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323823 w 4035853"/>
              <a:gd name="connsiteY3" fmla="*/ 2700356 h 2700356"/>
              <a:gd name="connsiteX4" fmla="*/ 0 w 4035853"/>
              <a:gd name="connsiteY4" fmla="*/ 2697096 h 2700356"/>
              <a:gd name="connsiteX5" fmla="*/ 0 w 4035853"/>
              <a:gd name="connsiteY5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3238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3238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3238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645"/>
              <a:gd name="connsiteX1" fmla="*/ 4035853 w 4035853"/>
              <a:gd name="connsiteY1" fmla="*/ 0 h 2700645"/>
              <a:gd name="connsiteX2" fmla="*/ 4035853 w 4035853"/>
              <a:gd name="connsiteY2" fmla="*/ 2697096 h 2700645"/>
              <a:gd name="connsiteX3" fmla="*/ 612823 w 4035853"/>
              <a:gd name="connsiteY3" fmla="*/ 2689412 h 2700645"/>
              <a:gd name="connsiteX4" fmla="*/ 323823 w 4035853"/>
              <a:gd name="connsiteY4" fmla="*/ 2700356 h 2700645"/>
              <a:gd name="connsiteX5" fmla="*/ 0 w 4035853"/>
              <a:gd name="connsiteY5" fmla="*/ 2697096 h 2700645"/>
              <a:gd name="connsiteX6" fmla="*/ 0 w 4035853"/>
              <a:gd name="connsiteY6" fmla="*/ 0 h 2700645"/>
              <a:gd name="connsiteX0" fmla="*/ 0 w 4035853"/>
              <a:gd name="connsiteY0" fmla="*/ 0 h 2700645"/>
              <a:gd name="connsiteX1" fmla="*/ 4035853 w 4035853"/>
              <a:gd name="connsiteY1" fmla="*/ 0 h 2700645"/>
              <a:gd name="connsiteX2" fmla="*/ 4035853 w 4035853"/>
              <a:gd name="connsiteY2" fmla="*/ 2697096 h 2700645"/>
              <a:gd name="connsiteX3" fmla="*/ 612823 w 4035853"/>
              <a:gd name="connsiteY3" fmla="*/ 2689412 h 2700645"/>
              <a:gd name="connsiteX4" fmla="*/ 171423 w 4035853"/>
              <a:gd name="connsiteY4" fmla="*/ 2700356 h 2700645"/>
              <a:gd name="connsiteX5" fmla="*/ 0 w 4035853"/>
              <a:gd name="connsiteY5" fmla="*/ 2697096 h 2700645"/>
              <a:gd name="connsiteX6" fmla="*/ 0 w 4035853"/>
              <a:gd name="connsiteY6" fmla="*/ 0 h 2700645"/>
              <a:gd name="connsiteX0" fmla="*/ 0 w 4035853"/>
              <a:gd name="connsiteY0" fmla="*/ 0 h 2700645"/>
              <a:gd name="connsiteX1" fmla="*/ 4035853 w 4035853"/>
              <a:gd name="connsiteY1" fmla="*/ 0 h 2700645"/>
              <a:gd name="connsiteX2" fmla="*/ 4035853 w 4035853"/>
              <a:gd name="connsiteY2" fmla="*/ 2697096 h 2700645"/>
              <a:gd name="connsiteX3" fmla="*/ 612823 w 4035853"/>
              <a:gd name="connsiteY3" fmla="*/ 2689412 h 2700645"/>
              <a:gd name="connsiteX4" fmla="*/ 171423 w 4035853"/>
              <a:gd name="connsiteY4" fmla="*/ 2700356 h 2700645"/>
              <a:gd name="connsiteX5" fmla="*/ 0 w 4035853"/>
              <a:gd name="connsiteY5" fmla="*/ 2697096 h 2700645"/>
              <a:gd name="connsiteX6" fmla="*/ 0 w 4035853"/>
              <a:gd name="connsiteY6" fmla="*/ 0 h 2700645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612823 w 4035853"/>
              <a:gd name="connsiteY3" fmla="*/ 2689412 h 2700356"/>
              <a:gd name="connsiteX4" fmla="*/ 171423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697975"/>
              <a:gd name="connsiteX1" fmla="*/ 4035853 w 4035853"/>
              <a:gd name="connsiteY1" fmla="*/ 0 h 2697975"/>
              <a:gd name="connsiteX2" fmla="*/ 4035853 w 4035853"/>
              <a:gd name="connsiteY2" fmla="*/ 2697096 h 2697975"/>
              <a:gd name="connsiteX3" fmla="*/ 612823 w 4035853"/>
              <a:gd name="connsiteY3" fmla="*/ 2689412 h 2697975"/>
              <a:gd name="connsiteX4" fmla="*/ 171423 w 4035853"/>
              <a:gd name="connsiteY4" fmla="*/ 2697975 h 2697975"/>
              <a:gd name="connsiteX5" fmla="*/ 0 w 4035853"/>
              <a:gd name="connsiteY5" fmla="*/ 2697096 h 2697975"/>
              <a:gd name="connsiteX6" fmla="*/ 0 w 4035853"/>
              <a:gd name="connsiteY6" fmla="*/ 0 h 2697975"/>
              <a:gd name="connsiteX0" fmla="*/ 0 w 4035853"/>
              <a:gd name="connsiteY0" fmla="*/ 0 h 2698065"/>
              <a:gd name="connsiteX1" fmla="*/ 4035853 w 4035853"/>
              <a:gd name="connsiteY1" fmla="*/ 0 h 2698065"/>
              <a:gd name="connsiteX2" fmla="*/ 4035853 w 4035853"/>
              <a:gd name="connsiteY2" fmla="*/ 2697096 h 2698065"/>
              <a:gd name="connsiteX3" fmla="*/ 612823 w 4035853"/>
              <a:gd name="connsiteY3" fmla="*/ 2689412 h 2698065"/>
              <a:gd name="connsiteX4" fmla="*/ 171423 w 4035853"/>
              <a:gd name="connsiteY4" fmla="*/ 2697975 h 2698065"/>
              <a:gd name="connsiteX5" fmla="*/ 0 w 4035853"/>
              <a:gd name="connsiteY5" fmla="*/ 2697096 h 2698065"/>
              <a:gd name="connsiteX6" fmla="*/ 0 w 4035853"/>
              <a:gd name="connsiteY6" fmla="*/ 0 h 2698065"/>
              <a:gd name="connsiteX0" fmla="*/ 0 w 4035853"/>
              <a:gd name="connsiteY0" fmla="*/ 0 h 2697975"/>
              <a:gd name="connsiteX1" fmla="*/ 4035853 w 4035853"/>
              <a:gd name="connsiteY1" fmla="*/ 0 h 2697975"/>
              <a:gd name="connsiteX2" fmla="*/ 4035853 w 4035853"/>
              <a:gd name="connsiteY2" fmla="*/ 2697096 h 2697975"/>
              <a:gd name="connsiteX3" fmla="*/ 581867 w 4035853"/>
              <a:gd name="connsiteY3" fmla="*/ 2696556 h 2697975"/>
              <a:gd name="connsiteX4" fmla="*/ 171423 w 4035853"/>
              <a:gd name="connsiteY4" fmla="*/ 2697975 h 2697975"/>
              <a:gd name="connsiteX5" fmla="*/ 0 w 4035853"/>
              <a:gd name="connsiteY5" fmla="*/ 2697096 h 2697975"/>
              <a:gd name="connsiteX6" fmla="*/ 0 w 4035853"/>
              <a:gd name="connsiteY6" fmla="*/ 0 h 2697975"/>
              <a:gd name="connsiteX0" fmla="*/ 0 w 4035853"/>
              <a:gd name="connsiteY0" fmla="*/ 0 h 2697975"/>
              <a:gd name="connsiteX1" fmla="*/ 4035853 w 4035853"/>
              <a:gd name="connsiteY1" fmla="*/ 0 h 2697975"/>
              <a:gd name="connsiteX2" fmla="*/ 4035853 w 4035853"/>
              <a:gd name="connsiteY2" fmla="*/ 2697096 h 2697975"/>
              <a:gd name="connsiteX3" fmla="*/ 581867 w 4035853"/>
              <a:gd name="connsiteY3" fmla="*/ 2696556 h 2697975"/>
              <a:gd name="connsiteX4" fmla="*/ 171423 w 4035853"/>
              <a:gd name="connsiteY4" fmla="*/ 2697975 h 2697975"/>
              <a:gd name="connsiteX5" fmla="*/ 0 w 4035853"/>
              <a:gd name="connsiteY5" fmla="*/ 2697096 h 2697975"/>
              <a:gd name="connsiteX6" fmla="*/ 0 w 4035853"/>
              <a:gd name="connsiteY6" fmla="*/ 0 h 2697975"/>
              <a:gd name="connsiteX0" fmla="*/ 0 w 4035853"/>
              <a:gd name="connsiteY0" fmla="*/ 0 h 2698071"/>
              <a:gd name="connsiteX1" fmla="*/ 4035853 w 4035853"/>
              <a:gd name="connsiteY1" fmla="*/ 0 h 2698071"/>
              <a:gd name="connsiteX2" fmla="*/ 4035853 w 4035853"/>
              <a:gd name="connsiteY2" fmla="*/ 2697096 h 2698071"/>
              <a:gd name="connsiteX3" fmla="*/ 438992 w 4035853"/>
              <a:gd name="connsiteY3" fmla="*/ 2696556 h 2698071"/>
              <a:gd name="connsiteX4" fmla="*/ 171423 w 4035853"/>
              <a:gd name="connsiteY4" fmla="*/ 2697975 h 2698071"/>
              <a:gd name="connsiteX5" fmla="*/ 0 w 4035853"/>
              <a:gd name="connsiteY5" fmla="*/ 2697096 h 2698071"/>
              <a:gd name="connsiteX6" fmla="*/ 0 w 4035853"/>
              <a:gd name="connsiteY6" fmla="*/ 0 h 2698071"/>
              <a:gd name="connsiteX0" fmla="*/ 0 w 4035853"/>
              <a:gd name="connsiteY0" fmla="*/ 0 h 2698071"/>
              <a:gd name="connsiteX1" fmla="*/ 4035853 w 4035853"/>
              <a:gd name="connsiteY1" fmla="*/ 0 h 2698071"/>
              <a:gd name="connsiteX2" fmla="*/ 4035853 w 4035853"/>
              <a:gd name="connsiteY2" fmla="*/ 2697096 h 2698071"/>
              <a:gd name="connsiteX3" fmla="*/ 441373 w 4035853"/>
              <a:gd name="connsiteY3" fmla="*/ 2696556 h 2698071"/>
              <a:gd name="connsiteX4" fmla="*/ 171423 w 4035853"/>
              <a:gd name="connsiteY4" fmla="*/ 2697975 h 2698071"/>
              <a:gd name="connsiteX5" fmla="*/ 0 w 4035853"/>
              <a:gd name="connsiteY5" fmla="*/ 2697096 h 2698071"/>
              <a:gd name="connsiteX6" fmla="*/ 0 w 4035853"/>
              <a:gd name="connsiteY6" fmla="*/ 0 h 2698071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73804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73804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73804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6"/>
              <a:gd name="connsiteX1" fmla="*/ 4035853 w 4035853"/>
              <a:gd name="connsiteY1" fmla="*/ 0 h 2700356"/>
              <a:gd name="connsiteX2" fmla="*/ 4035853 w 4035853"/>
              <a:gd name="connsiteY2" fmla="*/ 2697096 h 2700356"/>
              <a:gd name="connsiteX3" fmla="*/ 441373 w 4035853"/>
              <a:gd name="connsiteY3" fmla="*/ 2696556 h 2700356"/>
              <a:gd name="connsiteX4" fmla="*/ 164279 w 4035853"/>
              <a:gd name="connsiteY4" fmla="*/ 2700356 h 2700356"/>
              <a:gd name="connsiteX5" fmla="*/ 0 w 4035853"/>
              <a:gd name="connsiteY5" fmla="*/ 2697096 h 2700356"/>
              <a:gd name="connsiteX6" fmla="*/ 0 w 4035853"/>
              <a:gd name="connsiteY6" fmla="*/ 0 h 2700356"/>
              <a:gd name="connsiteX0" fmla="*/ 0 w 4035853"/>
              <a:gd name="connsiteY0" fmla="*/ 0 h 2700357"/>
              <a:gd name="connsiteX1" fmla="*/ 4035853 w 4035853"/>
              <a:gd name="connsiteY1" fmla="*/ 0 h 2700357"/>
              <a:gd name="connsiteX2" fmla="*/ 4035853 w 4035853"/>
              <a:gd name="connsiteY2" fmla="*/ 2697096 h 2700357"/>
              <a:gd name="connsiteX3" fmla="*/ 434229 w 4035853"/>
              <a:gd name="connsiteY3" fmla="*/ 2696556 h 2700357"/>
              <a:gd name="connsiteX4" fmla="*/ 164279 w 4035853"/>
              <a:gd name="connsiteY4" fmla="*/ 2700356 h 2700357"/>
              <a:gd name="connsiteX5" fmla="*/ 0 w 4035853"/>
              <a:gd name="connsiteY5" fmla="*/ 2697096 h 2700357"/>
              <a:gd name="connsiteX6" fmla="*/ 0 w 4035853"/>
              <a:gd name="connsiteY6" fmla="*/ 0 h 2700357"/>
              <a:gd name="connsiteX0" fmla="*/ 0 w 4035853"/>
              <a:gd name="connsiteY0" fmla="*/ 0 h 2701319"/>
              <a:gd name="connsiteX1" fmla="*/ 4035853 w 4035853"/>
              <a:gd name="connsiteY1" fmla="*/ 0 h 2701319"/>
              <a:gd name="connsiteX2" fmla="*/ 4035853 w 4035853"/>
              <a:gd name="connsiteY2" fmla="*/ 2697096 h 2701319"/>
              <a:gd name="connsiteX3" fmla="*/ 431848 w 4035853"/>
              <a:gd name="connsiteY3" fmla="*/ 2701319 h 2701319"/>
              <a:gd name="connsiteX4" fmla="*/ 164279 w 4035853"/>
              <a:gd name="connsiteY4" fmla="*/ 2700356 h 2701319"/>
              <a:gd name="connsiteX5" fmla="*/ 0 w 4035853"/>
              <a:gd name="connsiteY5" fmla="*/ 2697096 h 2701319"/>
              <a:gd name="connsiteX6" fmla="*/ 0 w 4035853"/>
              <a:gd name="connsiteY6" fmla="*/ 0 h 2701319"/>
              <a:gd name="connsiteX0" fmla="*/ 0 w 4035853"/>
              <a:gd name="connsiteY0" fmla="*/ 0 h 2701319"/>
              <a:gd name="connsiteX1" fmla="*/ 4035853 w 4035853"/>
              <a:gd name="connsiteY1" fmla="*/ 0 h 2701319"/>
              <a:gd name="connsiteX2" fmla="*/ 4035853 w 4035853"/>
              <a:gd name="connsiteY2" fmla="*/ 2697096 h 2701319"/>
              <a:gd name="connsiteX3" fmla="*/ 431848 w 4035853"/>
              <a:gd name="connsiteY3" fmla="*/ 2701319 h 2701319"/>
              <a:gd name="connsiteX4" fmla="*/ 311945 w 4035853"/>
              <a:gd name="connsiteY4" fmla="*/ 2697956 h 2701319"/>
              <a:gd name="connsiteX5" fmla="*/ 164279 w 4035853"/>
              <a:gd name="connsiteY5" fmla="*/ 2700356 h 2701319"/>
              <a:gd name="connsiteX6" fmla="*/ 0 w 4035853"/>
              <a:gd name="connsiteY6" fmla="*/ 2697096 h 2701319"/>
              <a:gd name="connsiteX7" fmla="*/ 0 w 4035853"/>
              <a:gd name="connsiteY7" fmla="*/ 0 h 2701319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43225"/>
              <a:gd name="connsiteX1" fmla="*/ 4035853 w 4035853"/>
              <a:gd name="connsiteY1" fmla="*/ 0 h 2943225"/>
              <a:gd name="connsiteX2" fmla="*/ 4035853 w 4035853"/>
              <a:gd name="connsiteY2" fmla="*/ 2697096 h 2943225"/>
              <a:gd name="connsiteX3" fmla="*/ 431848 w 4035853"/>
              <a:gd name="connsiteY3" fmla="*/ 2701319 h 2943225"/>
              <a:gd name="connsiteX4" fmla="*/ 307182 w 4035853"/>
              <a:gd name="connsiteY4" fmla="*/ 2943225 h 2943225"/>
              <a:gd name="connsiteX5" fmla="*/ 164279 w 4035853"/>
              <a:gd name="connsiteY5" fmla="*/ 2700356 h 2943225"/>
              <a:gd name="connsiteX6" fmla="*/ 0 w 4035853"/>
              <a:gd name="connsiteY6" fmla="*/ 2697096 h 2943225"/>
              <a:gd name="connsiteX7" fmla="*/ 0 w 4035853"/>
              <a:gd name="connsiteY7" fmla="*/ 0 h 2943225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701319 h 2936082"/>
              <a:gd name="connsiteX4" fmla="*/ 302420 w 4035853"/>
              <a:gd name="connsiteY4" fmla="*/ 2936082 h 2936082"/>
              <a:gd name="connsiteX5" fmla="*/ 164279 w 4035853"/>
              <a:gd name="connsiteY5" fmla="*/ 2700356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701319 h 2936082"/>
              <a:gd name="connsiteX4" fmla="*/ 302420 w 4035853"/>
              <a:gd name="connsiteY4" fmla="*/ 2936082 h 2936082"/>
              <a:gd name="connsiteX5" fmla="*/ 164279 w 4035853"/>
              <a:gd name="connsiteY5" fmla="*/ 2700356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701319 h 2936082"/>
              <a:gd name="connsiteX4" fmla="*/ 302420 w 4035853"/>
              <a:gd name="connsiteY4" fmla="*/ 2936082 h 2936082"/>
              <a:gd name="connsiteX5" fmla="*/ 164279 w 4035853"/>
              <a:gd name="connsiteY5" fmla="*/ 2700356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36085"/>
              <a:gd name="connsiteX1" fmla="*/ 4035853 w 4035853"/>
              <a:gd name="connsiteY1" fmla="*/ 0 h 2936085"/>
              <a:gd name="connsiteX2" fmla="*/ 4035853 w 4035853"/>
              <a:gd name="connsiteY2" fmla="*/ 2697096 h 2936085"/>
              <a:gd name="connsiteX3" fmla="*/ 431848 w 4035853"/>
              <a:gd name="connsiteY3" fmla="*/ 2701319 h 2936085"/>
              <a:gd name="connsiteX4" fmla="*/ 302420 w 4035853"/>
              <a:gd name="connsiteY4" fmla="*/ 2936082 h 2936085"/>
              <a:gd name="connsiteX5" fmla="*/ 166660 w 4035853"/>
              <a:gd name="connsiteY5" fmla="*/ 2695594 h 2936085"/>
              <a:gd name="connsiteX6" fmla="*/ 0 w 4035853"/>
              <a:gd name="connsiteY6" fmla="*/ 2697096 h 2936085"/>
              <a:gd name="connsiteX7" fmla="*/ 0 w 4035853"/>
              <a:gd name="connsiteY7" fmla="*/ 0 h 2936085"/>
              <a:gd name="connsiteX0" fmla="*/ 0 w 4035853"/>
              <a:gd name="connsiteY0" fmla="*/ 0 h 2936085"/>
              <a:gd name="connsiteX1" fmla="*/ 4035853 w 4035853"/>
              <a:gd name="connsiteY1" fmla="*/ 0 h 2936085"/>
              <a:gd name="connsiteX2" fmla="*/ 4035853 w 4035853"/>
              <a:gd name="connsiteY2" fmla="*/ 2697096 h 2936085"/>
              <a:gd name="connsiteX3" fmla="*/ 431848 w 4035853"/>
              <a:gd name="connsiteY3" fmla="*/ 2701319 h 2936085"/>
              <a:gd name="connsiteX4" fmla="*/ 302420 w 4035853"/>
              <a:gd name="connsiteY4" fmla="*/ 2936082 h 2936085"/>
              <a:gd name="connsiteX5" fmla="*/ 166660 w 4035853"/>
              <a:gd name="connsiteY5" fmla="*/ 2695594 h 2936085"/>
              <a:gd name="connsiteX6" fmla="*/ 0 w 4035853"/>
              <a:gd name="connsiteY6" fmla="*/ 2697096 h 2936085"/>
              <a:gd name="connsiteX7" fmla="*/ 0 w 4035853"/>
              <a:gd name="connsiteY7" fmla="*/ 0 h 2936085"/>
              <a:gd name="connsiteX0" fmla="*/ 0 w 4035853"/>
              <a:gd name="connsiteY0" fmla="*/ 0 h 2936085"/>
              <a:gd name="connsiteX1" fmla="*/ 4035853 w 4035853"/>
              <a:gd name="connsiteY1" fmla="*/ 0 h 2936085"/>
              <a:gd name="connsiteX2" fmla="*/ 4035853 w 4035853"/>
              <a:gd name="connsiteY2" fmla="*/ 2697096 h 2936085"/>
              <a:gd name="connsiteX3" fmla="*/ 431848 w 4035853"/>
              <a:gd name="connsiteY3" fmla="*/ 2701319 h 2936085"/>
              <a:gd name="connsiteX4" fmla="*/ 302420 w 4035853"/>
              <a:gd name="connsiteY4" fmla="*/ 2936082 h 2936085"/>
              <a:gd name="connsiteX5" fmla="*/ 166660 w 4035853"/>
              <a:gd name="connsiteY5" fmla="*/ 2695594 h 2936085"/>
              <a:gd name="connsiteX6" fmla="*/ 0 w 4035853"/>
              <a:gd name="connsiteY6" fmla="*/ 2697096 h 2936085"/>
              <a:gd name="connsiteX7" fmla="*/ 0 w 4035853"/>
              <a:gd name="connsiteY7" fmla="*/ 0 h 2936085"/>
              <a:gd name="connsiteX0" fmla="*/ 0 w 4035853"/>
              <a:gd name="connsiteY0" fmla="*/ 0 h 2936090"/>
              <a:gd name="connsiteX1" fmla="*/ 4035853 w 4035853"/>
              <a:gd name="connsiteY1" fmla="*/ 0 h 2936090"/>
              <a:gd name="connsiteX2" fmla="*/ 4035853 w 4035853"/>
              <a:gd name="connsiteY2" fmla="*/ 2697096 h 2936090"/>
              <a:gd name="connsiteX3" fmla="*/ 431848 w 4035853"/>
              <a:gd name="connsiteY3" fmla="*/ 2701319 h 2936090"/>
              <a:gd name="connsiteX4" fmla="*/ 302420 w 4035853"/>
              <a:gd name="connsiteY4" fmla="*/ 2936082 h 2936090"/>
              <a:gd name="connsiteX5" fmla="*/ 166660 w 4035853"/>
              <a:gd name="connsiteY5" fmla="*/ 2695594 h 2936090"/>
              <a:gd name="connsiteX6" fmla="*/ 0 w 4035853"/>
              <a:gd name="connsiteY6" fmla="*/ 2697096 h 2936090"/>
              <a:gd name="connsiteX7" fmla="*/ 0 w 4035853"/>
              <a:gd name="connsiteY7" fmla="*/ 0 h 2936090"/>
              <a:gd name="connsiteX0" fmla="*/ 0 w 4035853"/>
              <a:gd name="connsiteY0" fmla="*/ 0 h 2936082"/>
              <a:gd name="connsiteX1" fmla="*/ 4035853 w 4035853"/>
              <a:gd name="connsiteY1" fmla="*/ 0 h 2936082"/>
              <a:gd name="connsiteX2" fmla="*/ 4035853 w 4035853"/>
              <a:gd name="connsiteY2" fmla="*/ 2697096 h 2936082"/>
              <a:gd name="connsiteX3" fmla="*/ 431848 w 4035853"/>
              <a:gd name="connsiteY3" fmla="*/ 2696556 h 2936082"/>
              <a:gd name="connsiteX4" fmla="*/ 302420 w 4035853"/>
              <a:gd name="connsiteY4" fmla="*/ 2936082 h 2936082"/>
              <a:gd name="connsiteX5" fmla="*/ 166660 w 4035853"/>
              <a:gd name="connsiteY5" fmla="*/ 2695594 h 2936082"/>
              <a:gd name="connsiteX6" fmla="*/ 0 w 4035853"/>
              <a:gd name="connsiteY6" fmla="*/ 2697096 h 2936082"/>
              <a:gd name="connsiteX7" fmla="*/ 0 w 4035853"/>
              <a:gd name="connsiteY7" fmla="*/ 0 h 2936082"/>
              <a:gd name="connsiteX0" fmla="*/ 0 w 4035853"/>
              <a:gd name="connsiteY0" fmla="*/ 0 h 2967038"/>
              <a:gd name="connsiteX1" fmla="*/ 4035853 w 4035853"/>
              <a:gd name="connsiteY1" fmla="*/ 0 h 2967038"/>
              <a:gd name="connsiteX2" fmla="*/ 4035853 w 4035853"/>
              <a:gd name="connsiteY2" fmla="*/ 2697096 h 2967038"/>
              <a:gd name="connsiteX3" fmla="*/ 431848 w 4035853"/>
              <a:gd name="connsiteY3" fmla="*/ 2696556 h 2967038"/>
              <a:gd name="connsiteX4" fmla="*/ 300039 w 4035853"/>
              <a:gd name="connsiteY4" fmla="*/ 2967038 h 2967038"/>
              <a:gd name="connsiteX5" fmla="*/ 166660 w 4035853"/>
              <a:gd name="connsiteY5" fmla="*/ 2695594 h 2967038"/>
              <a:gd name="connsiteX6" fmla="*/ 0 w 4035853"/>
              <a:gd name="connsiteY6" fmla="*/ 2697096 h 2967038"/>
              <a:gd name="connsiteX7" fmla="*/ 0 w 4035853"/>
              <a:gd name="connsiteY7" fmla="*/ 0 h 2967038"/>
              <a:gd name="connsiteX0" fmla="*/ 0 w 4035853"/>
              <a:gd name="connsiteY0" fmla="*/ 0 h 2933700"/>
              <a:gd name="connsiteX1" fmla="*/ 4035853 w 4035853"/>
              <a:gd name="connsiteY1" fmla="*/ 0 h 2933700"/>
              <a:gd name="connsiteX2" fmla="*/ 4035853 w 4035853"/>
              <a:gd name="connsiteY2" fmla="*/ 2697096 h 2933700"/>
              <a:gd name="connsiteX3" fmla="*/ 431848 w 4035853"/>
              <a:gd name="connsiteY3" fmla="*/ 2696556 h 2933700"/>
              <a:gd name="connsiteX4" fmla="*/ 302420 w 4035853"/>
              <a:gd name="connsiteY4" fmla="*/ 2933700 h 2933700"/>
              <a:gd name="connsiteX5" fmla="*/ 166660 w 4035853"/>
              <a:gd name="connsiteY5" fmla="*/ 2695594 h 2933700"/>
              <a:gd name="connsiteX6" fmla="*/ 0 w 4035853"/>
              <a:gd name="connsiteY6" fmla="*/ 2697096 h 2933700"/>
              <a:gd name="connsiteX7" fmla="*/ 0 w 4035853"/>
              <a:gd name="connsiteY7" fmla="*/ 0 h 2933700"/>
              <a:gd name="connsiteX0" fmla="*/ 0 w 4035853"/>
              <a:gd name="connsiteY0" fmla="*/ 0 h 2933700"/>
              <a:gd name="connsiteX1" fmla="*/ 4035853 w 4035853"/>
              <a:gd name="connsiteY1" fmla="*/ 0 h 2933700"/>
              <a:gd name="connsiteX2" fmla="*/ 4035853 w 4035853"/>
              <a:gd name="connsiteY2" fmla="*/ 2697096 h 2933700"/>
              <a:gd name="connsiteX3" fmla="*/ 431848 w 4035853"/>
              <a:gd name="connsiteY3" fmla="*/ 2696556 h 2933700"/>
              <a:gd name="connsiteX4" fmla="*/ 302420 w 4035853"/>
              <a:gd name="connsiteY4" fmla="*/ 2933700 h 2933700"/>
              <a:gd name="connsiteX5" fmla="*/ 166660 w 4035853"/>
              <a:gd name="connsiteY5" fmla="*/ 2695594 h 2933700"/>
              <a:gd name="connsiteX6" fmla="*/ 0 w 4035853"/>
              <a:gd name="connsiteY6" fmla="*/ 2697096 h 2933700"/>
              <a:gd name="connsiteX7" fmla="*/ 0 w 4035853"/>
              <a:gd name="connsiteY7" fmla="*/ 0 h 2933700"/>
              <a:gd name="connsiteX0" fmla="*/ 0 w 4035853"/>
              <a:gd name="connsiteY0" fmla="*/ 0 h 2933700"/>
              <a:gd name="connsiteX1" fmla="*/ 4035853 w 4035853"/>
              <a:gd name="connsiteY1" fmla="*/ 0 h 2933700"/>
              <a:gd name="connsiteX2" fmla="*/ 4035853 w 4035853"/>
              <a:gd name="connsiteY2" fmla="*/ 2697096 h 2933700"/>
              <a:gd name="connsiteX3" fmla="*/ 431848 w 4035853"/>
              <a:gd name="connsiteY3" fmla="*/ 2696556 h 2933700"/>
              <a:gd name="connsiteX4" fmla="*/ 302420 w 4035853"/>
              <a:gd name="connsiteY4" fmla="*/ 2933700 h 2933700"/>
              <a:gd name="connsiteX5" fmla="*/ 154811 w 4035853"/>
              <a:gd name="connsiteY5" fmla="*/ 2695594 h 2933700"/>
              <a:gd name="connsiteX6" fmla="*/ 0 w 4035853"/>
              <a:gd name="connsiteY6" fmla="*/ 2697096 h 2933700"/>
              <a:gd name="connsiteX7" fmla="*/ 0 w 4035853"/>
              <a:gd name="connsiteY7" fmla="*/ 0 h 2933700"/>
              <a:gd name="connsiteX0" fmla="*/ 0 w 4035853"/>
              <a:gd name="connsiteY0" fmla="*/ 0 h 2947646"/>
              <a:gd name="connsiteX1" fmla="*/ 4035853 w 4035853"/>
              <a:gd name="connsiteY1" fmla="*/ 0 h 2947646"/>
              <a:gd name="connsiteX2" fmla="*/ 4035853 w 4035853"/>
              <a:gd name="connsiteY2" fmla="*/ 2697096 h 2947646"/>
              <a:gd name="connsiteX3" fmla="*/ 431848 w 4035853"/>
              <a:gd name="connsiteY3" fmla="*/ 2696556 h 2947646"/>
              <a:gd name="connsiteX4" fmla="*/ 341259 w 4035853"/>
              <a:gd name="connsiteY4" fmla="*/ 2895599 h 2947646"/>
              <a:gd name="connsiteX5" fmla="*/ 302420 w 4035853"/>
              <a:gd name="connsiteY5" fmla="*/ 2933700 h 2947646"/>
              <a:gd name="connsiteX6" fmla="*/ 154811 w 4035853"/>
              <a:gd name="connsiteY6" fmla="*/ 2695594 h 2947646"/>
              <a:gd name="connsiteX7" fmla="*/ 0 w 4035853"/>
              <a:gd name="connsiteY7" fmla="*/ 2697096 h 2947646"/>
              <a:gd name="connsiteX8" fmla="*/ 0 w 4035853"/>
              <a:gd name="connsiteY8" fmla="*/ 0 h 2947646"/>
              <a:gd name="connsiteX0" fmla="*/ 0 w 4035853"/>
              <a:gd name="connsiteY0" fmla="*/ 0 h 2947646"/>
              <a:gd name="connsiteX1" fmla="*/ 4035853 w 4035853"/>
              <a:gd name="connsiteY1" fmla="*/ 0 h 2947646"/>
              <a:gd name="connsiteX2" fmla="*/ 4035853 w 4035853"/>
              <a:gd name="connsiteY2" fmla="*/ 2697096 h 2947646"/>
              <a:gd name="connsiteX3" fmla="*/ 431848 w 4035853"/>
              <a:gd name="connsiteY3" fmla="*/ 2696556 h 2947646"/>
              <a:gd name="connsiteX4" fmla="*/ 341259 w 4035853"/>
              <a:gd name="connsiteY4" fmla="*/ 2895599 h 2947646"/>
              <a:gd name="connsiteX5" fmla="*/ 302420 w 4035853"/>
              <a:gd name="connsiteY5" fmla="*/ 2933700 h 2947646"/>
              <a:gd name="connsiteX6" fmla="*/ 154811 w 4035853"/>
              <a:gd name="connsiteY6" fmla="*/ 2695594 h 2947646"/>
              <a:gd name="connsiteX7" fmla="*/ 0 w 4035853"/>
              <a:gd name="connsiteY7" fmla="*/ 2697096 h 2947646"/>
              <a:gd name="connsiteX8" fmla="*/ 0 w 4035853"/>
              <a:gd name="connsiteY8" fmla="*/ 0 h 2947646"/>
              <a:gd name="connsiteX0" fmla="*/ 0 w 4035853"/>
              <a:gd name="connsiteY0" fmla="*/ 0 h 2933799"/>
              <a:gd name="connsiteX1" fmla="*/ 4035853 w 4035853"/>
              <a:gd name="connsiteY1" fmla="*/ 0 h 2933799"/>
              <a:gd name="connsiteX2" fmla="*/ 4035853 w 4035853"/>
              <a:gd name="connsiteY2" fmla="*/ 2697096 h 2933799"/>
              <a:gd name="connsiteX3" fmla="*/ 431848 w 4035853"/>
              <a:gd name="connsiteY3" fmla="*/ 2696556 h 2933799"/>
              <a:gd name="connsiteX4" fmla="*/ 341259 w 4035853"/>
              <a:gd name="connsiteY4" fmla="*/ 2895599 h 2933799"/>
              <a:gd name="connsiteX5" fmla="*/ 302420 w 4035853"/>
              <a:gd name="connsiteY5" fmla="*/ 2933700 h 2933799"/>
              <a:gd name="connsiteX6" fmla="*/ 272534 w 4035853"/>
              <a:gd name="connsiteY6" fmla="*/ 2893218 h 2933799"/>
              <a:gd name="connsiteX7" fmla="*/ 154811 w 4035853"/>
              <a:gd name="connsiteY7" fmla="*/ 2695594 h 2933799"/>
              <a:gd name="connsiteX8" fmla="*/ 0 w 4035853"/>
              <a:gd name="connsiteY8" fmla="*/ 2697096 h 2933799"/>
              <a:gd name="connsiteX9" fmla="*/ 0 w 4035853"/>
              <a:gd name="connsiteY9" fmla="*/ 0 h 2933799"/>
              <a:gd name="connsiteX0" fmla="*/ 0 w 4035853"/>
              <a:gd name="connsiteY0" fmla="*/ 0 h 2933799"/>
              <a:gd name="connsiteX1" fmla="*/ 4035853 w 4035853"/>
              <a:gd name="connsiteY1" fmla="*/ 0 h 2933799"/>
              <a:gd name="connsiteX2" fmla="*/ 4035853 w 4035853"/>
              <a:gd name="connsiteY2" fmla="*/ 2697096 h 2933799"/>
              <a:gd name="connsiteX3" fmla="*/ 431848 w 4035853"/>
              <a:gd name="connsiteY3" fmla="*/ 2696556 h 2933799"/>
              <a:gd name="connsiteX4" fmla="*/ 341259 w 4035853"/>
              <a:gd name="connsiteY4" fmla="*/ 2895599 h 2933799"/>
              <a:gd name="connsiteX5" fmla="*/ 302420 w 4035853"/>
              <a:gd name="connsiteY5" fmla="*/ 2933700 h 2933799"/>
              <a:gd name="connsiteX6" fmla="*/ 260684 w 4035853"/>
              <a:gd name="connsiteY6" fmla="*/ 2893218 h 2933799"/>
              <a:gd name="connsiteX7" fmla="*/ 154811 w 4035853"/>
              <a:gd name="connsiteY7" fmla="*/ 2695594 h 2933799"/>
              <a:gd name="connsiteX8" fmla="*/ 0 w 4035853"/>
              <a:gd name="connsiteY8" fmla="*/ 2697096 h 2933799"/>
              <a:gd name="connsiteX9" fmla="*/ 0 w 4035853"/>
              <a:gd name="connsiteY9" fmla="*/ 0 h 2933799"/>
              <a:gd name="connsiteX0" fmla="*/ 0 w 4035853"/>
              <a:gd name="connsiteY0" fmla="*/ 0 h 2933799"/>
              <a:gd name="connsiteX1" fmla="*/ 4035853 w 4035853"/>
              <a:gd name="connsiteY1" fmla="*/ 0 h 2933799"/>
              <a:gd name="connsiteX2" fmla="*/ 4035853 w 4035853"/>
              <a:gd name="connsiteY2" fmla="*/ 2697096 h 2933799"/>
              <a:gd name="connsiteX3" fmla="*/ 431848 w 4035853"/>
              <a:gd name="connsiteY3" fmla="*/ 2696556 h 2933799"/>
              <a:gd name="connsiteX4" fmla="*/ 341259 w 4035853"/>
              <a:gd name="connsiteY4" fmla="*/ 2895599 h 2933799"/>
              <a:gd name="connsiteX5" fmla="*/ 302420 w 4035853"/>
              <a:gd name="connsiteY5" fmla="*/ 2933700 h 2933799"/>
              <a:gd name="connsiteX6" fmla="*/ 260684 w 4035853"/>
              <a:gd name="connsiteY6" fmla="*/ 2893218 h 2933799"/>
              <a:gd name="connsiteX7" fmla="*/ 154811 w 4035853"/>
              <a:gd name="connsiteY7" fmla="*/ 2695594 h 2933799"/>
              <a:gd name="connsiteX8" fmla="*/ 0 w 4035853"/>
              <a:gd name="connsiteY8" fmla="*/ 2697096 h 2933799"/>
              <a:gd name="connsiteX9" fmla="*/ 0 w 4035853"/>
              <a:gd name="connsiteY9" fmla="*/ 0 h 2933799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4125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1325"/>
              <a:gd name="connsiteX1" fmla="*/ 4035853 w 4035853"/>
              <a:gd name="connsiteY1" fmla="*/ 0 h 2941325"/>
              <a:gd name="connsiteX2" fmla="*/ 4035853 w 4035853"/>
              <a:gd name="connsiteY2" fmla="*/ 2697096 h 2941325"/>
              <a:gd name="connsiteX3" fmla="*/ 431848 w 4035853"/>
              <a:gd name="connsiteY3" fmla="*/ 2696556 h 2941325"/>
              <a:gd name="connsiteX4" fmla="*/ 334149 w 4035853"/>
              <a:gd name="connsiteY4" fmla="*/ 2895599 h 2941325"/>
              <a:gd name="connsiteX5" fmla="*/ 295311 w 4035853"/>
              <a:gd name="connsiteY5" fmla="*/ 2940844 h 2941325"/>
              <a:gd name="connsiteX6" fmla="*/ 260684 w 4035853"/>
              <a:gd name="connsiteY6" fmla="*/ 2893218 h 2941325"/>
              <a:gd name="connsiteX7" fmla="*/ 154811 w 4035853"/>
              <a:gd name="connsiteY7" fmla="*/ 2695594 h 2941325"/>
              <a:gd name="connsiteX8" fmla="*/ 0 w 4035853"/>
              <a:gd name="connsiteY8" fmla="*/ 2697096 h 2941325"/>
              <a:gd name="connsiteX9" fmla="*/ 0 w 4035853"/>
              <a:gd name="connsiteY9" fmla="*/ 0 h 2941325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40861"/>
              <a:gd name="connsiteX1" fmla="*/ 4035853 w 4035853"/>
              <a:gd name="connsiteY1" fmla="*/ 0 h 2940861"/>
              <a:gd name="connsiteX2" fmla="*/ 4035853 w 4035853"/>
              <a:gd name="connsiteY2" fmla="*/ 2697096 h 2940861"/>
              <a:gd name="connsiteX3" fmla="*/ 431848 w 4035853"/>
              <a:gd name="connsiteY3" fmla="*/ 2696556 h 2940861"/>
              <a:gd name="connsiteX4" fmla="*/ 334149 w 4035853"/>
              <a:gd name="connsiteY4" fmla="*/ 2895599 h 2940861"/>
              <a:gd name="connsiteX5" fmla="*/ 295311 w 4035853"/>
              <a:gd name="connsiteY5" fmla="*/ 2940844 h 2940861"/>
              <a:gd name="connsiteX6" fmla="*/ 260684 w 4035853"/>
              <a:gd name="connsiteY6" fmla="*/ 2893218 h 2940861"/>
              <a:gd name="connsiteX7" fmla="*/ 154811 w 4035853"/>
              <a:gd name="connsiteY7" fmla="*/ 2695594 h 2940861"/>
              <a:gd name="connsiteX8" fmla="*/ 0 w 4035853"/>
              <a:gd name="connsiteY8" fmla="*/ 2697096 h 2940861"/>
              <a:gd name="connsiteX9" fmla="*/ 0 w 4035853"/>
              <a:gd name="connsiteY9" fmla="*/ 0 h 2940861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295311 w 4035853"/>
              <a:gd name="connsiteY5" fmla="*/ 2938463 h 2938488"/>
              <a:gd name="connsiteX6" fmla="*/ 260684 w 4035853"/>
              <a:gd name="connsiteY6" fmla="*/ 2893218 h 2938488"/>
              <a:gd name="connsiteX7" fmla="*/ 154811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295311 w 4035853"/>
              <a:gd name="connsiteY5" fmla="*/ 2938463 h 2938488"/>
              <a:gd name="connsiteX6" fmla="*/ 260684 w 4035853"/>
              <a:gd name="connsiteY6" fmla="*/ 2893218 h 2938488"/>
              <a:gd name="connsiteX7" fmla="*/ 159550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295311 w 4035853"/>
              <a:gd name="connsiteY5" fmla="*/ 2938463 h 2938488"/>
              <a:gd name="connsiteX6" fmla="*/ 260684 w 4035853"/>
              <a:gd name="connsiteY6" fmla="*/ 2893218 h 2938488"/>
              <a:gd name="connsiteX7" fmla="*/ 159550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88"/>
              <a:gd name="connsiteX1" fmla="*/ 4035853 w 4035853"/>
              <a:gd name="connsiteY1" fmla="*/ 0 h 2938488"/>
              <a:gd name="connsiteX2" fmla="*/ 4035853 w 4035853"/>
              <a:gd name="connsiteY2" fmla="*/ 2697096 h 2938488"/>
              <a:gd name="connsiteX3" fmla="*/ 431848 w 4035853"/>
              <a:gd name="connsiteY3" fmla="*/ 2696556 h 2938488"/>
              <a:gd name="connsiteX4" fmla="*/ 334149 w 4035853"/>
              <a:gd name="connsiteY4" fmla="*/ 2895599 h 2938488"/>
              <a:gd name="connsiteX5" fmla="*/ 300051 w 4035853"/>
              <a:gd name="connsiteY5" fmla="*/ 2938463 h 2938488"/>
              <a:gd name="connsiteX6" fmla="*/ 260684 w 4035853"/>
              <a:gd name="connsiteY6" fmla="*/ 2893218 h 2938488"/>
              <a:gd name="connsiteX7" fmla="*/ 159550 w 4035853"/>
              <a:gd name="connsiteY7" fmla="*/ 2695594 h 2938488"/>
              <a:gd name="connsiteX8" fmla="*/ 0 w 4035853"/>
              <a:gd name="connsiteY8" fmla="*/ 2697096 h 2938488"/>
              <a:gd name="connsiteX9" fmla="*/ 0 w 4035853"/>
              <a:gd name="connsiteY9" fmla="*/ 0 h 2938488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38470"/>
              <a:gd name="connsiteX1" fmla="*/ 4035853 w 4035853"/>
              <a:gd name="connsiteY1" fmla="*/ 0 h 2938470"/>
              <a:gd name="connsiteX2" fmla="*/ 4035853 w 4035853"/>
              <a:gd name="connsiteY2" fmla="*/ 2697096 h 2938470"/>
              <a:gd name="connsiteX3" fmla="*/ 431848 w 4035853"/>
              <a:gd name="connsiteY3" fmla="*/ 2696556 h 2938470"/>
              <a:gd name="connsiteX4" fmla="*/ 334149 w 4035853"/>
              <a:gd name="connsiteY4" fmla="*/ 2895599 h 2938470"/>
              <a:gd name="connsiteX5" fmla="*/ 300051 w 4035853"/>
              <a:gd name="connsiteY5" fmla="*/ 2938463 h 2938470"/>
              <a:gd name="connsiteX6" fmla="*/ 260684 w 4035853"/>
              <a:gd name="connsiteY6" fmla="*/ 2893218 h 2938470"/>
              <a:gd name="connsiteX7" fmla="*/ 159550 w 4035853"/>
              <a:gd name="connsiteY7" fmla="*/ 2695594 h 2938470"/>
              <a:gd name="connsiteX8" fmla="*/ 0 w 4035853"/>
              <a:gd name="connsiteY8" fmla="*/ 2697096 h 2938470"/>
              <a:gd name="connsiteX9" fmla="*/ 0 w 4035853"/>
              <a:gd name="connsiteY9" fmla="*/ 0 h 2938470"/>
              <a:gd name="connsiteX0" fmla="*/ 0 w 4035853"/>
              <a:gd name="connsiteY0" fmla="*/ 0 h 2948969"/>
              <a:gd name="connsiteX1" fmla="*/ 4035853 w 4035853"/>
              <a:gd name="connsiteY1" fmla="*/ 0 h 2948969"/>
              <a:gd name="connsiteX2" fmla="*/ 4035853 w 4035853"/>
              <a:gd name="connsiteY2" fmla="*/ 2697096 h 2948969"/>
              <a:gd name="connsiteX3" fmla="*/ 431848 w 4035853"/>
              <a:gd name="connsiteY3" fmla="*/ 2696556 h 2948969"/>
              <a:gd name="connsiteX4" fmla="*/ 334149 w 4035853"/>
              <a:gd name="connsiteY4" fmla="*/ 2895599 h 2948969"/>
              <a:gd name="connsiteX5" fmla="*/ 300051 w 4035853"/>
              <a:gd name="connsiteY5" fmla="*/ 2938463 h 2948969"/>
              <a:gd name="connsiteX6" fmla="*/ 260684 w 4035853"/>
              <a:gd name="connsiteY6" fmla="*/ 2893218 h 2948969"/>
              <a:gd name="connsiteX7" fmla="*/ 159550 w 4035853"/>
              <a:gd name="connsiteY7" fmla="*/ 2695594 h 2948969"/>
              <a:gd name="connsiteX8" fmla="*/ 0 w 4035853"/>
              <a:gd name="connsiteY8" fmla="*/ 2697096 h 2948969"/>
              <a:gd name="connsiteX9" fmla="*/ 0 w 4035853"/>
              <a:gd name="connsiteY9" fmla="*/ 0 h 2948969"/>
              <a:gd name="connsiteX0" fmla="*/ 0 w 4035853"/>
              <a:gd name="connsiteY0" fmla="*/ 0 h 2938468"/>
              <a:gd name="connsiteX1" fmla="*/ 4035853 w 4035853"/>
              <a:gd name="connsiteY1" fmla="*/ 0 h 2938468"/>
              <a:gd name="connsiteX2" fmla="*/ 4035853 w 4035853"/>
              <a:gd name="connsiteY2" fmla="*/ 2697096 h 2938468"/>
              <a:gd name="connsiteX3" fmla="*/ 431848 w 4035853"/>
              <a:gd name="connsiteY3" fmla="*/ 2696556 h 2938468"/>
              <a:gd name="connsiteX4" fmla="*/ 334149 w 4035853"/>
              <a:gd name="connsiteY4" fmla="*/ 2895599 h 2938468"/>
              <a:gd name="connsiteX5" fmla="*/ 300051 w 4035853"/>
              <a:gd name="connsiteY5" fmla="*/ 2938463 h 2938468"/>
              <a:gd name="connsiteX6" fmla="*/ 260684 w 4035853"/>
              <a:gd name="connsiteY6" fmla="*/ 2893218 h 2938468"/>
              <a:gd name="connsiteX7" fmla="*/ 159550 w 4035853"/>
              <a:gd name="connsiteY7" fmla="*/ 2695594 h 2938468"/>
              <a:gd name="connsiteX8" fmla="*/ 0 w 4035853"/>
              <a:gd name="connsiteY8" fmla="*/ 2697096 h 2938468"/>
              <a:gd name="connsiteX9" fmla="*/ 0 w 4035853"/>
              <a:gd name="connsiteY9" fmla="*/ 0 h 2938468"/>
              <a:gd name="connsiteX0" fmla="*/ 0 w 4035853"/>
              <a:gd name="connsiteY0" fmla="*/ 0 h 2938468"/>
              <a:gd name="connsiteX1" fmla="*/ 4035853 w 4035853"/>
              <a:gd name="connsiteY1" fmla="*/ 0 h 2938468"/>
              <a:gd name="connsiteX2" fmla="*/ 4035853 w 4035853"/>
              <a:gd name="connsiteY2" fmla="*/ 2697096 h 2938468"/>
              <a:gd name="connsiteX3" fmla="*/ 431848 w 4035853"/>
              <a:gd name="connsiteY3" fmla="*/ 2696556 h 2938468"/>
              <a:gd name="connsiteX4" fmla="*/ 334149 w 4035853"/>
              <a:gd name="connsiteY4" fmla="*/ 2895599 h 2938468"/>
              <a:gd name="connsiteX5" fmla="*/ 300051 w 4035853"/>
              <a:gd name="connsiteY5" fmla="*/ 2938463 h 2938468"/>
              <a:gd name="connsiteX6" fmla="*/ 260684 w 4035853"/>
              <a:gd name="connsiteY6" fmla="*/ 2893218 h 2938468"/>
              <a:gd name="connsiteX7" fmla="*/ 159550 w 4035853"/>
              <a:gd name="connsiteY7" fmla="*/ 2695594 h 2938468"/>
              <a:gd name="connsiteX8" fmla="*/ 0 w 4035853"/>
              <a:gd name="connsiteY8" fmla="*/ 2697096 h 2938468"/>
              <a:gd name="connsiteX9" fmla="*/ 0 w 4035853"/>
              <a:gd name="connsiteY9" fmla="*/ 0 h 2938468"/>
              <a:gd name="connsiteX0" fmla="*/ 0 w 4035853"/>
              <a:gd name="connsiteY0" fmla="*/ 0 h 2938468"/>
              <a:gd name="connsiteX1" fmla="*/ 4035853 w 4035853"/>
              <a:gd name="connsiteY1" fmla="*/ 0 h 2938468"/>
              <a:gd name="connsiteX2" fmla="*/ 4035853 w 4035853"/>
              <a:gd name="connsiteY2" fmla="*/ 2697096 h 2938468"/>
              <a:gd name="connsiteX3" fmla="*/ 431848 w 4035853"/>
              <a:gd name="connsiteY3" fmla="*/ 2696556 h 2938468"/>
              <a:gd name="connsiteX4" fmla="*/ 334149 w 4035853"/>
              <a:gd name="connsiteY4" fmla="*/ 2895599 h 2938468"/>
              <a:gd name="connsiteX5" fmla="*/ 300051 w 4035853"/>
              <a:gd name="connsiteY5" fmla="*/ 2938463 h 2938468"/>
              <a:gd name="connsiteX6" fmla="*/ 260684 w 4035853"/>
              <a:gd name="connsiteY6" fmla="*/ 2893218 h 2938468"/>
              <a:gd name="connsiteX7" fmla="*/ 159550 w 4035853"/>
              <a:gd name="connsiteY7" fmla="*/ 2695594 h 2938468"/>
              <a:gd name="connsiteX8" fmla="*/ 0 w 4035853"/>
              <a:gd name="connsiteY8" fmla="*/ 2697096 h 2938468"/>
              <a:gd name="connsiteX9" fmla="*/ 0 w 4035853"/>
              <a:gd name="connsiteY9" fmla="*/ 0 h 2938468"/>
              <a:gd name="connsiteX0" fmla="*/ 0 w 4035853"/>
              <a:gd name="connsiteY0" fmla="*/ 0 h 2938602"/>
              <a:gd name="connsiteX1" fmla="*/ 4035853 w 4035853"/>
              <a:gd name="connsiteY1" fmla="*/ 0 h 2938602"/>
              <a:gd name="connsiteX2" fmla="*/ 4035853 w 4035853"/>
              <a:gd name="connsiteY2" fmla="*/ 2697096 h 2938602"/>
              <a:gd name="connsiteX3" fmla="*/ 431848 w 4035853"/>
              <a:gd name="connsiteY3" fmla="*/ 2696556 h 2938602"/>
              <a:gd name="connsiteX4" fmla="*/ 334149 w 4035853"/>
              <a:gd name="connsiteY4" fmla="*/ 2895599 h 2938602"/>
              <a:gd name="connsiteX5" fmla="*/ 300051 w 4035853"/>
              <a:gd name="connsiteY5" fmla="*/ 2938463 h 2938602"/>
              <a:gd name="connsiteX6" fmla="*/ 260684 w 4035853"/>
              <a:gd name="connsiteY6" fmla="*/ 2893218 h 2938602"/>
              <a:gd name="connsiteX7" fmla="*/ 159550 w 4035853"/>
              <a:gd name="connsiteY7" fmla="*/ 2695594 h 2938602"/>
              <a:gd name="connsiteX8" fmla="*/ 0 w 4035853"/>
              <a:gd name="connsiteY8" fmla="*/ 2697096 h 2938602"/>
              <a:gd name="connsiteX9" fmla="*/ 0 w 4035853"/>
              <a:gd name="connsiteY9" fmla="*/ 0 h 2938602"/>
              <a:gd name="connsiteX0" fmla="*/ 0 w 4063711"/>
              <a:gd name="connsiteY0" fmla="*/ 0 h 3787688"/>
              <a:gd name="connsiteX1" fmla="*/ 4063711 w 4063711"/>
              <a:gd name="connsiteY1" fmla="*/ 849086 h 3787688"/>
              <a:gd name="connsiteX2" fmla="*/ 4063711 w 4063711"/>
              <a:gd name="connsiteY2" fmla="*/ 3546182 h 3787688"/>
              <a:gd name="connsiteX3" fmla="*/ 459706 w 4063711"/>
              <a:gd name="connsiteY3" fmla="*/ 3545642 h 3787688"/>
              <a:gd name="connsiteX4" fmla="*/ 362007 w 4063711"/>
              <a:gd name="connsiteY4" fmla="*/ 3744685 h 3787688"/>
              <a:gd name="connsiteX5" fmla="*/ 327909 w 4063711"/>
              <a:gd name="connsiteY5" fmla="*/ 3787549 h 3787688"/>
              <a:gd name="connsiteX6" fmla="*/ 288542 w 4063711"/>
              <a:gd name="connsiteY6" fmla="*/ 3742304 h 3787688"/>
              <a:gd name="connsiteX7" fmla="*/ 187408 w 4063711"/>
              <a:gd name="connsiteY7" fmla="*/ 3544680 h 3787688"/>
              <a:gd name="connsiteX8" fmla="*/ 27858 w 4063711"/>
              <a:gd name="connsiteY8" fmla="*/ 3546182 h 3787688"/>
              <a:gd name="connsiteX9" fmla="*/ 0 w 4063711"/>
              <a:gd name="connsiteY9" fmla="*/ 0 h 3787688"/>
              <a:gd name="connsiteX0" fmla="*/ 0 w 4063711"/>
              <a:gd name="connsiteY0" fmla="*/ 0 h 3787688"/>
              <a:gd name="connsiteX1" fmla="*/ 4063711 w 4063711"/>
              <a:gd name="connsiteY1" fmla="*/ 37323 h 3787688"/>
              <a:gd name="connsiteX2" fmla="*/ 4063711 w 4063711"/>
              <a:gd name="connsiteY2" fmla="*/ 3546182 h 3787688"/>
              <a:gd name="connsiteX3" fmla="*/ 459706 w 4063711"/>
              <a:gd name="connsiteY3" fmla="*/ 3545642 h 3787688"/>
              <a:gd name="connsiteX4" fmla="*/ 362007 w 4063711"/>
              <a:gd name="connsiteY4" fmla="*/ 3744685 h 3787688"/>
              <a:gd name="connsiteX5" fmla="*/ 327909 w 4063711"/>
              <a:gd name="connsiteY5" fmla="*/ 3787549 h 3787688"/>
              <a:gd name="connsiteX6" fmla="*/ 288542 w 4063711"/>
              <a:gd name="connsiteY6" fmla="*/ 3742304 h 3787688"/>
              <a:gd name="connsiteX7" fmla="*/ 187408 w 4063711"/>
              <a:gd name="connsiteY7" fmla="*/ 3544680 h 3787688"/>
              <a:gd name="connsiteX8" fmla="*/ 27858 w 4063711"/>
              <a:gd name="connsiteY8" fmla="*/ 3546182 h 3787688"/>
              <a:gd name="connsiteX9" fmla="*/ 0 w 4063711"/>
              <a:gd name="connsiteY9" fmla="*/ 0 h 3787688"/>
              <a:gd name="connsiteX0" fmla="*/ 0 w 4045138"/>
              <a:gd name="connsiteY0" fmla="*/ 0 h 3759696"/>
              <a:gd name="connsiteX1" fmla="*/ 4045138 w 4045138"/>
              <a:gd name="connsiteY1" fmla="*/ 9331 h 3759696"/>
              <a:gd name="connsiteX2" fmla="*/ 4045138 w 4045138"/>
              <a:gd name="connsiteY2" fmla="*/ 3518190 h 3759696"/>
              <a:gd name="connsiteX3" fmla="*/ 441133 w 4045138"/>
              <a:gd name="connsiteY3" fmla="*/ 3517650 h 3759696"/>
              <a:gd name="connsiteX4" fmla="*/ 343434 w 4045138"/>
              <a:gd name="connsiteY4" fmla="*/ 3716693 h 3759696"/>
              <a:gd name="connsiteX5" fmla="*/ 309336 w 4045138"/>
              <a:gd name="connsiteY5" fmla="*/ 3759557 h 3759696"/>
              <a:gd name="connsiteX6" fmla="*/ 269969 w 4045138"/>
              <a:gd name="connsiteY6" fmla="*/ 3714312 h 3759696"/>
              <a:gd name="connsiteX7" fmla="*/ 168835 w 4045138"/>
              <a:gd name="connsiteY7" fmla="*/ 3516688 h 3759696"/>
              <a:gd name="connsiteX8" fmla="*/ 9285 w 4045138"/>
              <a:gd name="connsiteY8" fmla="*/ 3518190 h 3759696"/>
              <a:gd name="connsiteX9" fmla="*/ 0 w 4045138"/>
              <a:gd name="connsiteY9" fmla="*/ 0 h 3759696"/>
              <a:gd name="connsiteX0" fmla="*/ 0 w 4045138"/>
              <a:gd name="connsiteY0" fmla="*/ 0 h 3759696"/>
              <a:gd name="connsiteX1" fmla="*/ 4045138 w 4045138"/>
              <a:gd name="connsiteY1" fmla="*/ 9331 h 3759696"/>
              <a:gd name="connsiteX2" fmla="*/ 4045138 w 4045138"/>
              <a:gd name="connsiteY2" fmla="*/ 3518190 h 3759696"/>
              <a:gd name="connsiteX3" fmla="*/ 441133 w 4045138"/>
              <a:gd name="connsiteY3" fmla="*/ 3517650 h 3759696"/>
              <a:gd name="connsiteX4" fmla="*/ 343434 w 4045138"/>
              <a:gd name="connsiteY4" fmla="*/ 3716693 h 3759696"/>
              <a:gd name="connsiteX5" fmla="*/ 309336 w 4045138"/>
              <a:gd name="connsiteY5" fmla="*/ 3759557 h 3759696"/>
              <a:gd name="connsiteX6" fmla="*/ 269969 w 4045138"/>
              <a:gd name="connsiteY6" fmla="*/ 3714312 h 3759696"/>
              <a:gd name="connsiteX7" fmla="*/ 168835 w 4045138"/>
              <a:gd name="connsiteY7" fmla="*/ 3516688 h 3759696"/>
              <a:gd name="connsiteX8" fmla="*/ 4538 w 4045138"/>
              <a:gd name="connsiteY8" fmla="*/ 3518190 h 3759696"/>
              <a:gd name="connsiteX9" fmla="*/ 0 w 4045138"/>
              <a:gd name="connsiteY9" fmla="*/ 0 h 3759696"/>
              <a:gd name="connsiteX0" fmla="*/ 0 w 4045138"/>
              <a:gd name="connsiteY0" fmla="*/ 0 h 3759696"/>
              <a:gd name="connsiteX1" fmla="*/ 4045138 w 4045138"/>
              <a:gd name="connsiteY1" fmla="*/ 9331 h 3759696"/>
              <a:gd name="connsiteX2" fmla="*/ 4045138 w 4045138"/>
              <a:gd name="connsiteY2" fmla="*/ 3518190 h 3759696"/>
              <a:gd name="connsiteX3" fmla="*/ 441133 w 4045138"/>
              <a:gd name="connsiteY3" fmla="*/ 3517650 h 3759696"/>
              <a:gd name="connsiteX4" fmla="*/ 343434 w 4045138"/>
              <a:gd name="connsiteY4" fmla="*/ 3716693 h 3759696"/>
              <a:gd name="connsiteX5" fmla="*/ 309336 w 4045138"/>
              <a:gd name="connsiteY5" fmla="*/ 3759557 h 3759696"/>
              <a:gd name="connsiteX6" fmla="*/ 269969 w 4045138"/>
              <a:gd name="connsiteY6" fmla="*/ 3714312 h 3759696"/>
              <a:gd name="connsiteX7" fmla="*/ 168835 w 4045138"/>
              <a:gd name="connsiteY7" fmla="*/ 3516688 h 3759696"/>
              <a:gd name="connsiteX8" fmla="*/ 4538 w 4045138"/>
              <a:gd name="connsiteY8" fmla="*/ 3518190 h 3759696"/>
              <a:gd name="connsiteX9" fmla="*/ 0 w 4045138"/>
              <a:gd name="connsiteY9" fmla="*/ 0 h 3759696"/>
              <a:gd name="connsiteX0" fmla="*/ 0 w 4045138"/>
              <a:gd name="connsiteY0" fmla="*/ 0 h 3759696"/>
              <a:gd name="connsiteX1" fmla="*/ 4045138 w 4045138"/>
              <a:gd name="connsiteY1" fmla="*/ 9331 h 3759696"/>
              <a:gd name="connsiteX2" fmla="*/ 4045138 w 4045138"/>
              <a:gd name="connsiteY2" fmla="*/ 3518190 h 3759696"/>
              <a:gd name="connsiteX3" fmla="*/ 441133 w 4045138"/>
              <a:gd name="connsiteY3" fmla="*/ 3517650 h 3759696"/>
              <a:gd name="connsiteX4" fmla="*/ 343434 w 4045138"/>
              <a:gd name="connsiteY4" fmla="*/ 3716693 h 3759696"/>
              <a:gd name="connsiteX5" fmla="*/ 309336 w 4045138"/>
              <a:gd name="connsiteY5" fmla="*/ 3759557 h 3759696"/>
              <a:gd name="connsiteX6" fmla="*/ 269969 w 4045138"/>
              <a:gd name="connsiteY6" fmla="*/ 3714312 h 3759696"/>
              <a:gd name="connsiteX7" fmla="*/ 168835 w 4045138"/>
              <a:gd name="connsiteY7" fmla="*/ 3516688 h 3759696"/>
              <a:gd name="connsiteX8" fmla="*/ 4538 w 4045138"/>
              <a:gd name="connsiteY8" fmla="*/ 3518190 h 3759696"/>
              <a:gd name="connsiteX9" fmla="*/ 0 w 4045138"/>
              <a:gd name="connsiteY9" fmla="*/ 0 h 3759696"/>
              <a:gd name="connsiteX0" fmla="*/ 0 w 4045138"/>
              <a:gd name="connsiteY0" fmla="*/ 0 h 3759696"/>
              <a:gd name="connsiteX1" fmla="*/ 4045138 w 4045138"/>
              <a:gd name="connsiteY1" fmla="*/ 9331 h 3759696"/>
              <a:gd name="connsiteX2" fmla="*/ 4045138 w 4045138"/>
              <a:gd name="connsiteY2" fmla="*/ 3518190 h 3759696"/>
              <a:gd name="connsiteX3" fmla="*/ 441133 w 4045138"/>
              <a:gd name="connsiteY3" fmla="*/ 3517650 h 3759696"/>
              <a:gd name="connsiteX4" fmla="*/ 343434 w 4045138"/>
              <a:gd name="connsiteY4" fmla="*/ 3716693 h 3759696"/>
              <a:gd name="connsiteX5" fmla="*/ 309336 w 4045138"/>
              <a:gd name="connsiteY5" fmla="*/ 3759557 h 3759696"/>
              <a:gd name="connsiteX6" fmla="*/ 269969 w 4045138"/>
              <a:gd name="connsiteY6" fmla="*/ 3714312 h 3759696"/>
              <a:gd name="connsiteX7" fmla="*/ 168835 w 4045138"/>
              <a:gd name="connsiteY7" fmla="*/ 3516688 h 3759696"/>
              <a:gd name="connsiteX8" fmla="*/ 2165 w 4045138"/>
              <a:gd name="connsiteY8" fmla="*/ 3511047 h 3759696"/>
              <a:gd name="connsiteX9" fmla="*/ 0 w 4045138"/>
              <a:gd name="connsiteY9" fmla="*/ 0 h 3759696"/>
              <a:gd name="connsiteX0" fmla="*/ 0 w 4045138"/>
              <a:gd name="connsiteY0" fmla="*/ 0 h 3759696"/>
              <a:gd name="connsiteX1" fmla="*/ 4045138 w 4045138"/>
              <a:gd name="connsiteY1" fmla="*/ 9331 h 3759696"/>
              <a:gd name="connsiteX2" fmla="*/ 4045138 w 4045138"/>
              <a:gd name="connsiteY2" fmla="*/ 3518190 h 3759696"/>
              <a:gd name="connsiteX3" fmla="*/ 441133 w 4045138"/>
              <a:gd name="connsiteY3" fmla="*/ 3517650 h 3759696"/>
              <a:gd name="connsiteX4" fmla="*/ 343434 w 4045138"/>
              <a:gd name="connsiteY4" fmla="*/ 3716693 h 3759696"/>
              <a:gd name="connsiteX5" fmla="*/ 309336 w 4045138"/>
              <a:gd name="connsiteY5" fmla="*/ 3759557 h 3759696"/>
              <a:gd name="connsiteX6" fmla="*/ 269969 w 4045138"/>
              <a:gd name="connsiteY6" fmla="*/ 3714312 h 3759696"/>
              <a:gd name="connsiteX7" fmla="*/ 168835 w 4045138"/>
              <a:gd name="connsiteY7" fmla="*/ 3516688 h 3759696"/>
              <a:gd name="connsiteX8" fmla="*/ 2165 w 4045138"/>
              <a:gd name="connsiteY8" fmla="*/ 3515809 h 3759696"/>
              <a:gd name="connsiteX9" fmla="*/ 0 w 4045138"/>
              <a:gd name="connsiteY9" fmla="*/ 0 h 3759696"/>
              <a:gd name="connsiteX0" fmla="*/ 0 w 4047509"/>
              <a:gd name="connsiteY0" fmla="*/ 0 h 3759696"/>
              <a:gd name="connsiteX1" fmla="*/ 4047509 w 4047509"/>
              <a:gd name="connsiteY1" fmla="*/ 4569 h 3759696"/>
              <a:gd name="connsiteX2" fmla="*/ 4045138 w 4047509"/>
              <a:gd name="connsiteY2" fmla="*/ 3518190 h 3759696"/>
              <a:gd name="connsiteX3" fmla="*/ 441133 w 4047509"/>
              <a:gd name="connsiteY3" fmla="*/ 3517650 h 3759696"/>
              <a:gd name="connsiteX4" fmla="*/ 343434 w 4047509"/>
              <a:gd name="connsiteY4" fmla="*/ 3716693 h 3759696"/>
              <a:gd name="connsiteX5" fmla="*/ 309336 w 4047509"/>
              <a:gd name="connsiteY5" fmla="*/ 3759557 h 3759696"/>
              <a:gd name="connsiteX6" fmla="*/ 269969 w 4047509"/>
              <a:gd name="connsiteY6" fmla="*/ 3714312 h 3759696"/>
              <a:gd name="connsiteX7" fmla="*/ 168835 w 4047509"/>
              <a:gd name="connsiteY7" fmla="*/ 3516688 h 3759696"/>
              <a:gd name="connsiteX8" fmla="*/ 2165 w 4047509"/>
              <a:gd name="connsiteY8" fmla="*/ 3515809 h 3759696"/>
              <a:gd name="connsiteX9" fmla="*/ 0 w 4047509"/>
              <a:gd name="connsiteY9" fmla="*/ 0 h 3759696"/>
              <a:gd name="connsiteX0" fmla="*/ 0 w 4047509"/>
              <a:gd name="connsiteY0" fmla="*/ 0 h 3759696"/>
              <a:gd name="connsiteX1" fmla="*/ 4047509 w 4047509"/>
              <a:gd name="connsiteY1" fmla="*/ 2188 h 3759696"/>
              <a:gd name="connsiteX2" fmla="*/ 4045138 w 4047509"/>
              <a:gd name="connsiteY2" fmla="*/ 3518190 h 3759696"/>
              <a:gd name="connsiteX3" fmla="*/ 441133 w 4047509"/>
              <a:gd name="connsiteY3" fmla="*/ 3517650 h 3759696"/>
              <a:gd name="connsiteX4" fmla="*/ 343434 w 4047509"/>
              <a:gd name="connsiteY4" fmla="*/ 3716693 h 3759696"/>
              <a:gd name="connsiteX5" fmla="*/ 309336 w 4047509"/>
              <a:gd name="connsiteY5" fmla="*/ 3759557 h 3759696"/>
              <a:gd name="connsiteX6" fmla="*/ 269969 w 4047509"/>
              <a:gd name="connsiteY6" fmla="*/ 3714312 h 3759696"/>
              <a:gd name="connsiteX7" fmla="*/ 168835 w 4047509"/>
              <a:gd name="connsiteY7" fmla="*/ 3516688 h 3759696"/>
              <a:gd name="connsiteX8" fmla="*/ 2165 w 4047509"/>
              <a:gd name="connsiteY8" fmla="*/ 3515809 h 3759696"/>
              <a:gd name="connsiteX9" fmla="*/ 0 w 4047509"/>
              <a:gd name="connsiteY9" fmla="*/ 0 h 3759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47509" h="3759696">
                <a:moveTo>
                  <a:pt x="0" y="0"/>
                </a:moveTo>
                <a:lnTo>
                  <a:pt x="4047509" y="2188"/>
                </a:lnTo>
                <a:cubicBezTo>
                  <a:pt x="4046719" y="1173395"/>
                  <a:pt x="4045928" y="2346983"/>
                  <a:pt x="4045138" y="3518190"/>
                </a:cubicBezTo>
                <a:lnTo>
                  <a:pt x="441133" y="3517650"/>
                </a:lnTo>
                <a:cubicBezTo>
                  <a:pt x="407164" y="3591215"/>
                  <a:pt x="353155" y="3696220"/>
                  <a:pt x="343434" y="3716693"/>
                </a:cubicBezTo>
                <a:cubicBezTo>
                  <a:pt x="333713" y="3737166"/>
                  <a:pt x="331059" y="3757573"/>
                  <a:pt x="309336" y="3759557"/>
                </a:cubicBezTo>
                <a:cubicBezTo>
                  <a:pt x="287613" y="3761541"/>
                  <a:pt x="285091" y="3742090"/>
                  <a:pt x="269969" y="3714312"/>
                </a:cubicBezTo>
                <a:cubicBezTo>
                  <a:pt x="254847" y="3686534"/>
                  <a:pt x="195297" y="3573188"/>
                  <a:pt x="168835" y="3516688"/>
                </a:cubicBezTo>
                <a:lnTo>
                  <a:pt x="2165" y="3515809"/>
                </a:lnTo>
                <a:cubicBezTo>
                  <a:pt x="652" y="2343079"/>
                  <a:pt x="1513" y="1172730"/>
                  <a:pt x="0" y="0"/>
                </a:cubicBezTo>
                <a:close/>
              </a:path>
            </a:pathLst>
          </a:custGeom>
        </p:spPr>
        <p:txBody>
          <a:bodyPr anchor="ctr" anchorCtr="1"/>
          <a:lstStyle>
            <a:lvl1pPr marL="0" indent="0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67687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469900" y="3105835"/>
            <a:ext cx="2928942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700" b="1" cap="none" baseline="0" dirty="0">
                <a:solidFill>
                  <a:schemeClr val="tx2"/>
                </a:solidFill>
                <a:latin typeface="+mj-lt"/>
              </a:rPr>
              <a:t>Thank You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Freeform 5"/>
          <p:cNvSpPr>
            <a:spLocks noEditPoints="1"/>
          </p:cNvSpPr>
          <p:nvPr userDrawn="1"/>
        </p:nvSpPr>
        <p:spPr bwMode="auto">
          <a:xfrm>
            <a:off x="306372" y="617959"/>
            <a:ext cx="2006867" cy="876369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 dirty="0"/>
          </a:p>
        </p:txBody>
      </p:sp>
    </p:spTree>
    <p:extLst>
      <p:ext uri="{BB962C8B-B14F-4D97-AF65-F5344CB8AC3E}">
        <p14:creationId xmlns:p14="http://schemas.microsoft.com/office/powerpoint/2010/main" val="2797600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25603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761455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1561713"/>
            <a:ext cx="8229599" cy="44961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Freeform 5"/>
          <p:cNvSpPr>
            <a:spLocks noEditPoints="1"/>
          </p:cNvSpPr>
          <p:nvPr userDrawn="1"/>
        </p:nvSpPr>
        <p:spPr bwMode="auto">
          <a:xfrm>
            <a:off x="7919867" y="6350480"/>
            <a:ext cx="766764" cy="334835"/>
          </a:xfrm>
          <a:custGeom>
            <a:avLst/>
            <a:gdLst>
              <a:gd name="T0" fmla="*/ 32 w 511"/>
              <a:gd name="T1" fmla="*/ 39 h 221"/>
              <a:gd name="T2" fmla="*/ 106 w 511"/>
              <a:gd name="T3" fmla="*/ 0 h 221"/>
              <a:gd name="T4" fmla="*/ 188 w 511"/>
              <a:gd name="T5" fmla="*/ 44 h 221"/>
              <a:gd name="T6" fmla="*/ 139 w 511"/>
              <a:gd name="T7" fmla="*/ 208 h 221"/>
              <a:gd name="T8" fmla="*/ 161 w 511"/>
              <a:gd name="T9" fmla="*/ 194 h 221"/>
              <a:gd name="T10" fmla="*/ 2 w 511"/>
              <a:gd name="T11" fmla="*/ 101 h 221"/>
              <a:gd name="T12" fmla="*/ 91 w 511"/>
              <a:gd name="T13" fmla="*/ 70 h 221"/>
              <a:gd name="T14" fmla="*/ 123 w 511"/>
              <a:gd name="T15" fmla="*/ 108 h 221"/>
              <a:gd name="T16" fmla="*/ 208 w 511"/>
              <a:gd name="T17" fmla="*/ 70 h 221"/>
              <a:gd name="T18" fmla="*/ 73 w 511"/>
              <a:gd name="T19" fmla="*/ 70 h 221"/>
              <a:gd name="T20" fmla="*/ 53 w 511"/>
              <a:gd name="T21" fmla="*/ 96 h 221"/>
              <a:gd name="T22" fmla="*/ 54 w 511"/>
              <a:gd name="T23" fmla="*/ 70 h 221"/>
              <a:gd name="T24" fmla="*/ 144 w 511"/>
              <a:gd name="T25" fmla="*/ 70 h 221"/>
              <a:gd name="T26" fmla="*/ 175 w 511"/>
              <a:gd name="T27" fmla="*/ 70 h 221"/>
              <a:gd name="T28" fmla="*/ 267 w 511"/>
              <a:gd name="T29" fmla="*/ 206 h 221"/>
              <a:gd name="T30" fmla="*/ 267 w 511"/>
              <a:gd name="T31" fmla="*/ 193 h 221"/>
              <a:gd name="T32" fmla="*/ 259 w 511"/>
              <a:gd name="T33" fmla="*/ 199 h 221"/>
              <a:gd name="T34" fmla="*/ 416 w 511"/>
              <a:gd name="T35" fmla="*/ 92 h 221"/>
              <a:gd name="T36" fmla="*/ 402 w 511"/>
              <a:gd name="T37" fmla="*/ 86 h 221"/>
              <a:gd name="T38" fmla="*/ 402 w 511"/>
              <a:gd name="T39" fmla="*/ 123 h 221"/>
              <a:gd name="T40" fmla="*/ 397 w 511"/>
              <a:gd name="T41" fmla="*/ 184 h 221"/>
              <a:gd name="T42" fmla="*/ 373 w 511"/>
              <a:gd name="T43" fmla="*/ 152 h 221"/>
              <a:gd name="T44" fmla="*/ 511 w 511"/>
              <a:gd name="T45" fmla="*/ 124 h 221"/>
              <a:gd name="T46" fmla="*/ 511 w 511"/>
              <a:gd name="T47" fmla="*/ 111 h 221"/>
              <a:gd name="T48" fmla="*/ 503 w 511"/>
              <a:gd name="T49" fmla="*/ 117 h 221"/>
              <a:gd name="T50" fmla="*/ 487 w 511"/>
              <a:gd name="T51" fmla="*/ 105 h 221"/>
              <a:gd name="T52" fmla="*/ 450 w 511"/>
              <a:gd name="T53" fmla="*/ 98 h 221"/>
              <a:gd name="T54" fmla="*/ 443 w 511"/>
              <a:gd name="T55" fmla="*/ 87 h 221"/>
              <a:gd name="T56" fmla="*/ 366 w 511"/>
              <a:gd name="T57" fmla="*/ 169 h 221"/>
              <a:gd name="T58" fmla="*/ 365 w 511"/>
              <a:gd name="T59" fmla="*/ 205 h 221"/>
              <a:gd name="T60" fmla="*/ 343 w 511"/>
              <a:gd name="T61" fmla="*/ 203 h 221"/>
              <a:gd name="T62" fmla="*/ 343 w 511"/>
              <a:gd name="T63" fmla="*/ 156 h 221"/>
              <a:gd name="T64" fmla="*/ 318 w 511"/>
              <a:gd name="T65" fmla="*/ 133 h 221"/>
              <a:gd name="T66" fmla="*/ 294 w 511"/>
              <a:gd name="T67" fmla="*/ 133 h 221"/>
              <a:gd name="T68" fmla="*/ 332 w 511"/>
              <a:gd name="T69" fmla="*/ 98 h 221"/>
              <a:gd name="T70" fmla="*/ 271 w 511"/>
              <a:gd name="T71" fmla="*/ 103 h 221"/>
              <a:gd name="T72" fmla="*/ 249 w 511"/>
              <a:gd name="T73" fmla="*/ 94 h 221"/>
              <a:gd name="T74" fmla="*/ 286 w 511"/>
              <a:gd name="T75" fmla="*/ 132 h 221"/>
              <a:gd name="T76" fmla="*/ 261 w 511"/>
              <a:gd name="T77" fmla="*/ 119 h 221"/>
              <a:gd name="T78" fmla="*/ 311 w 511"/>
              <a:gd name="T79" fmla="*/ 215 h 221"/>
              <a:gd name="T80" fmla="*/ 272 w 511"/>
              <a:gd name="T81" fmla="*/ 203 h 221"/>
              <a:gd name="T82" fmla="*/ 280 w 511"/>
              <a:gd name="T83" fmla="*/ 184 h 221"/>
              <a:gd name="T84" fmla="*/ 309 w 511"/>
              <a:gd name="T85" fmla="*/ 203 h 221"/>
              <a:gd name="T86" fmla="*/ 296 w 511"/>
              <a:gd name="T87" fmla="*/ 201 h 221"/>
              <a:gd name="T88" fmla="*/ 318 w 511"/>
              <a:gd name="T89" fmla="*/ 215 h 221"/>
              <a:gd name="T90" fmla="*/ 208 w 511"/>
              <a:gd name="T91" fmla="*/ 215 h 221"/>
              <a:gd name="T92" fmla="*/ 174 w 511"/>
              <a:gd name="T93" fmla="*/ 153 h 221"/>
              <a:gd name="T94" fmla="*/ 342 w 511"/>
              <a:gd name="T95" fmla="*/ 130 h 221"/>
              <a:gd name="T96" fmla="*/ 370 w 511"/>
              <a:gd name="T97" fmla="*/ 90 h 221"/>
              <a:gd name="T98" fmla="*/ 374 w 511"/>
              <a:gd name="T99" fmla="*/ 98 h 221"/>
              <a:gd name="T100" fmla="*/ 354 w 511"/>
              <a:gd name="T101" fmla="*/ 122 h 221"/>
              <a:gd name="T102" fmla="*/ 342 w 511"/>
              <a:gd name="T103" fmla="*/ 130 h 221"/>
              <a:gd name="T104" fmla="*/ 352 w 511"/>
              <a:gd name="T105" fmla="*/ 103 h 221"/>
              <a:gd name="T106" fmla="*/ 351 w 511"/>
              <a:gd name="T107" fmla="*/ 133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11" h="221">
                <a:moveTo>
                  <a:pt x="188" y="44"/>
                </a:moveTo>
                <a:cubicBezTo>
                  <a:pt x="188" y="44"/>
                  <a:pt x="187" y="44"/>
                  <a:pt x="186" y="43"/>
                </a:cubicBezTo>
                <a:cubicBezTo>
                  <a:pt x="185" y="42"/>
                  <a:pt x="179" y="36"/>
                  <a:pt x="169" y="30"/>
                </a:cubicBezTo>
                <a:cubicBezTo>
                  <a:pt x="159" y="24"/>
                  <a:pt x="137" y="13"/>
                  <a:pt x="107" y="13"/>
                </a:cubicBezTo>
                <a:cubicBezTo>
                  <a:pt x="71" y="13"/>
                  <a:pt x="47" y="27"/>
                  <a:pt x="32" y="39"/>
                </a:cubicBezTo>
                <a:cubicBezTo>
                  <a:pt x="18" y="51"/>
                  <a:pt x="11" y="65"/>
                  <a:pt x="11" y="66"/>
                </a:cubicBezTo>
                <a:cubicBezTo>
                  <a:pt x="11" y="66"/>
                  <a:pt x="11" y="66"/>
                  <a:pt x="10" y="66"/>
                </a:cubicBezTo>
                <a:cubicBezTo>
                  <a:pt x="10" y="66"/>
                  <a:pt x="10" y="66"/>
                  <a:pt x="10" y="66"/>
                </a:cubicBezTo>
                <a:cubicBezTo>
                  <a:pt x="11" y="65"/>
                  <a:pt x="17" y="49"/>
                  <a:pt x="30" y="35"/>
                </a:cubicBezTo>
                <a:cubicBezTo>
                  <a:pt x="43" y="20"/>
                  <a:pt x="69" y="0"/>
                  <a:pt x="106" y="0"/>
                </a:cubicBezTo>
                <a:cubicBezTo>
                  <a:pt x="142" y="0"/>
                  <a:pt x="165" y="19"/>
                  <a:pt x="173" y="26"/>
                </a:cubicBezTo>
                <a:cubicBezTo>
                  <a:pt x="180" y="33"/>
                  <a:pt x="186" y="41"/>
                  <a:pt x="187" y="42"/>
                </a:cubicBezTo>
                <a:cubicBezTo>
                  <a:pt x="188" y="43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ubicBezTo>
                  <a:pt x="188" y="44"/>
                  <a:pt x="188" y="44"/>
                  <a:pt x="188" y="44"/>
                </a:cubicBezTo>
                <a:close/>
                <a:moveTo>
                  <a:pt x="1" y="101"/>
                </a:moveTo>
                <a:cubicBezTo>
                  <a:pt x="1" y="101"/>
                  <a:pt x="1" y="101"/>
                  <a:pt x="1" y="102"/>
                </a:cubicBezTo>
                <a:cubicBezTo>
                  <a:pt x="1" y="103"/>
                  <a:pt x="0" y="117"/>
                  <a:pt x="3" y="134"/>
                </a:cubicBezTo>
                <a:cubicBezTo>
                  <a:pt x="8" y="157"/>
                  <a:pt x="22" y="186"/>
                  <a:pt x="54" y="203"/>
                </a:cubicBezTo>
                <a:cubicBezTo>
                  <a:pt x="87" y="221"/>
                  <a:pt x="120" y="216"/>
                  <a:pt x="139" y="208"/>
                </a:cubicBezTo>
                <a:cubicBezTo>
                  <a:pt x="153" y="202"/>
                  <a:pt x="157" y="198"/>
                  <a:pt x="159" y="196"/>
                </a:cubicBezTo>
                <a:cubicBezTo>
                  <a:pt x="160" y="196"/>
                  <a:pt x="161" y="195"/>
                  <a:pt x="161" y="195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2" y="194"/>
                </a:cubicBezTo>
                <a:cubicBezTo>
                  <a:pt x="162" y="194"/>
                  <a:pt x="162" y="194"/>
                  <a:pt x="161" y="194"/>
                </a:cubicBezTo>
                <a:cubicBezTo>
                  <a:pt x="160" y="195"/>
                  <a:pt x="146" y="201"/>
                  <a:pt x="129" y="203"/>
                </a:cubicBezTo>
                <a:cubicBezTo>
                  <a:pt x="111" y="205"/>
                  <a:pt x="87" y="204"/>
                  <a:pt x="62" y="191"/>
                </a:cubicBezTo>
                <a:cubicBezTo>
                  <a:pt x="36" y="178"/>
                  <a:pt x="19" y="158"/>
                  <a:pt x="10" y="139"/>
                </a:cubicBezTo>
                <a:cubicBezTo>
                  <a:pt x="1" y="120"/>
                  <a:pt x="2" y="103"/>
                  <a:pt x="2" y="102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2" y="101"/>
                  <a:pt x="2" y="101"/>
                </a:cubicBezTo>
                <a:cubicBezTo>
                  <a:pt x="2" y="101"/>
                  <a:pt x="1" y="101"/>
                  <a:pt x="1" y="101"/>
                </a:cubicBezTo>
                <a:close/>
                <a:moveTo>
                  <a:pt x="108" y="133"/>
                </a:moveTo>
                <a:cubicBezTo>
                  <a:pt x="108" y="108"/>
                  <a:pt x="108" y="108"/>
                  <a:pt x="108" y="108"/>
                </a:cubicBezTo>
                <a:cubicBezTo>
                  <a:pt x="91" y="70"/>
                  <a:pt x="91" y="70"/>
                  <a:pt x="91" y="70"/>
                </a:cubicBezTo>
                <a:cubicBezTo>
                  <a:pt x="105" y="70"/>
                  <a:pt x="105" y="70"/>
                  <a:pt x="105" y="70"/>
                </a:cubicBezTo>
                <a:cubicBezTo>
                  <a:pt x="116" y="95"/>
                  <a:pt x="116" y="95"/>
                  <a:pt x="116" y="95"/>
                </a:cubicBezTo>
                <a:cubicBezTo>
                  <a:pt x="127" y="70"/>
                  <a:pt x="127" y="70"/>
                  <a:pt x="127" y="70"/>
                </a:cubicBezTo>
                <a:cubicBezTo>
                  <a:pt x="140" y="70"/>
                  <a:pt x="140" y="70"/>
                  <a:pt x="140" y="70"/>
                </a:cubicBezTo>
                <a:cubicBezTo>
                  <a:pt x="123" y="108"/>
                  <a:pt x="123" y="108"/>
                  <a:pt x="123" y="108"/>
                </a:cubicBezTo>
                <a:cubicBezTo>
                  <a:pt x="123" y="133"/>
                  <a:pt x="123" y="133"/>
                  <a:pt x="123" y="133"/>
                </a:cubicBezTo>
                <a:lnTo>
                  <a:pt x="108" y="133"/>
                </a:lnTo>
                <a:close/>
                <a:moveTo>
                  <a:pt x="241" y="133"/>
                </a:moveTo>
                <a:cubicBezTo>
                  <a:pt x="208" y="133"/>
                  <a:pt x="208" y="133"/>
                  <a:pt x="208" y="133"/>
                </a:cubicBezTo>
                <a:cubicBezTo>
                  <a:pt x="208" y="70"/>
                  <a:pt x="208" y="70"/>
                  <a:pt x="208" y="70"/>
                </a:cubicBezTo>
                <a:cubicBezTo>
                  <a:pt x="222" y="70"/>
                  <a:pt x="222" y="70"/>
                  <a:pt x="222" y="70"/>
                </a:cubicBezTo>
                <a:cubicBezTo>
                  <a:pt x="222" y="121"/>
                  <a:pt x="222" y="121"/>
                  <a:pt x="222" y="121"/>
                </a:cubicBezTo>
                <a:cubicBezTo>
                  <a:pt x="241" y="121"/>
                  <a:pt x="241" y="121"/>
                  <a:pt x="241" y="121"/>
                </a:cubicBezTo>
                <a:lnTo>
                  <a:pt x="241" y="133"/>
                </a:lnTo>
                <a:close/>
                <a:moveTo>
                  <a:pt x="73" y="70"/>
                </a:moveTo>
                <a:cubicBezTo>
                  <a:pt x="86" y="70"/>
                  <a:pt x="86" y="70"/>
                  <a:pt x="86" y="70"/>
                </a:cubicBezTo>
                <a:cubicBezTo>
                  <a:pt x="86" y="133"/>
                  <a:pt x="86" y="133"/>
                  <a:pt x="86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3"/>
                  <a:pt x="73" y="133"/>
                  <a:pt x="73" y="133"/>
                </a:cubicBezTo>
                <a:cubicBezTo>
                  <a:pt x="73" y="131"/>
                  <a:pt x="57" y="104"/>
                  <a:pt x="53" y="96"/>
                </a:cubicBezTo>
                <a:cubicBezTo>
                  <a:pt x="53" y="133"/>
                  <a:pt x="53" y="133"/>
                  <a:pt x="53" y="133"/>
                </a:cubicBezTo>
                <a:cubicBezTo>
                  <a:pt x="40" y="133"/>
                  <a:pt x="40" y="133"/>
                  <a:pt x="40" y="133"/>
                </a:cubicBezTo>
                <a:cubicBezTo>
                  <a:pt x="40" y="70"/>
                  <a:pt x="40" y="70"/>
                  <a:pt x="40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4" y="70"/>
                  <a:pt x="54" y="70"/>
                  <a:pt x="54" y="70"/>
                </a:cubicBezTo>
                <a:cubicBezTo>
                  <a:pt x="55" y="71"/>
                  <a:pt x="69" y="97"/>
                  <a:pt x="73" y="106"/>
                </a:cubicBezTo>
                <a:lnTo>
                  <a:pt x="73" y="70"/>
                </a:lnTo>
                <a:close/>
                <a:moveTo>
                  <a:pt x="166" y="134"/>
                </a:moveTo>
                <a:cubicBezTo>
                  <a:pt x="152" y="134"/>
                  <a:pt x="144" y="126"/>
                  <a:pt x="144" y="111"/>
                </a:cubicBezTo>
                <a:cubicBezTo>
                  <a:pt x="144" y="70"/>
                  <a:pt x="144" y="70"/>
                  <a:pt x="144" y="70"/>
                </a:cubicBezTo>
                <a:cubicBezTo>
                  <a:pt x="158" y="70"/>
                  <a:pt x="158" y="70"/>
                  <a:pt x="158" y="70"/>
                </a:cubicBezTo>
                <a:cubicBezTo>
                  <a:pt x="158" y="110"/>
                  <a:pt x="158" y="110"/>
                  <a:pt x="158" y="110"/>
                </a:cubicBezTo>
                <a:cubicBezTo>
                  <a:pt x="158" y="119"/>
                  <a:pt x="161" y="122"/>
                  <a:pt x="167" y="122"/>
                </a:cubicBezTo>
                <a:cubicBezTo>
                  <a:pt x="172" y="122"/>
                  <a:pt x="175" y="118"/>
                  <a:pt x="175" y="110"/>
                </a:cubicBezTo>
                <a:cubicBezTo>
                  <a:pt x="175" y="70"/>
                  <a:pt x="175" y="70"/>
                  <a:pt x="175" y="70"/>
                </a:cubicBezTo>
                <a:cubicBezTo>
                  <a:pt x="188" y="70"/>
                  <a:pt x="188" y="70"/>
                  <a:pt x="188" y="70"/>
                </a:cubicBezTo>
                <a:cubicBezTo>
                  <a:pt x="188" y="111"/>
                  <a:pt x="188" y="111"/>
                  <a:pt x="188" y="111"/>
                </a:cubicBezTo>
                <a:cubicBezTo>
                  <a:pt x="188" y="126"/>
                  <a:pt x="181" y="134"/>
                  <a:pt x="166" y="134"/>
                </a:cubicBezTo>
                <a:close/>
                <a:moveTo>
                  <a:pt x="259" y="199"/>
                </a:moveTo>
                <a:cubicBezTo>
                  <a:pt x="267" y="206"/>
                  <a:pt x="267" y="206"/>
                  <a:pt x="267" y="206"/>
                </a:cubicBezTo>
                <a:cubicBezTo>
                  <a:pt x="267" y="206"/>
                  <a:pt x="267" y="206"/>
                  <a:pt x="267" y="206"/>
                </a:cubicBezTo>
                <a:cubicBezTo>
                  <a:pt x="263" y="213"/>
                  <a:pt x="257" y="216"/>
                  <a:pt x="249" y="216"/>
                </a:cubicBezTo>
                <a:cubicBezTo>
                  <a:pt x="236" y="216"/>
                  <a:pt x="229" y="207"/>
                  <a:pt x="229" y="192"/>
                </a:cubicBezTo>
                <a:cubicBezTo>
                  <a:pt x="229" y="174"/>
                  <a:pt x="239" y="168"/>
                  <a:pt x="249" y="168"/>
                </a:cubicBezTo>
                <a:cubicBezTo>
                  <a:pt x="261" y="168"/>
                  <a:pt x="267" y="177"/>
                  <a:pt x="267" y="193"/>
                </a:cubicBezTo>
                <a:cubicBezTo>
                  <a:pt x="267" y="196"/>
                  <a:pt x="267" y="196"/>
                  <a:pt x="267" y="196"/>
                </a:cubicBezTo>
                <a:cubicBezTo>
                  <a:pt x="242" y="196"/>
                  <a:pt x="242" y="196"/>
                  <a:pt x="242" y="196"/>
                </a:cubicBezTo>
                <a:cubicBezTo>
                  <a:pt x="243" y="202"/>
                  <a:pt x="245" y="205"/>
                  <a:pt x="250" y="205"/>
                </a:cubicBezTo>
                <a:cubicBezTo>
                  <a:pt x="254" y="205"/>
                  <a:pt x="257" y="202"/>
                  <a:pt x="259" y="200"/>
                </a:cubicBezTo>
                <a:lnTo>
                  <a:pt x="259" y="199"/>
                </a:lnTo>
                <a:close/>
                <a:moveTo>
                  <a:pt x="242" y="187"/>
                </a:moveTo>
                <a:cubicBezTo>
                  <a:pt x="255" y="187"/>
                  <a:pt x="255" y="187"/>
                  <a:pt x="255" y="187"/>
                </a:cubicBezTo>
                <a:cubicBezTo>
                  <a:pt x="254" y="179"/>
                  <a:pt x="250" y="179"/>
                  <a:pt x="249" y="179"/>
                </a:cubicBezTo>
                <a:cubicBezTo>
                  <a:pt x="245" y="179"/>
                  <a:pt x="243" y="182"/>
                  <a:pt x="242" y="187"/>
                </a:cubicBezTo>
                <a:close/>
                <a:moveTo>
                  <a:pt x="416" y="92"/>
                </a:moveTo>
                <a:cubicBezTo>
                  <a:pt x="420" y="96"/>
                  <a:pt x="422" y="102"/>
                  <a:pt x="422" y="110"/>
                </a:cubicBezTo>
                <a:cubicBezTo>
                  <a:pt x="422" y="128"/>
                  <a:pt x="412" y="134"/>
                  <a:pt x="402" y="134"/>
                </a:cubicBezTo>
                <a:cubicBezTo>
                  <a:pt x="392" y="134"/>
                  <a:pt x="382" y="128"/>
                  <a:pt x="382" y="110"/>
                </a:cubicBezTo>
                <a:cubicBezTo>
                  <a:pt x="382" y="102"/>
                  <a:pt x="384" y="96"/>
                  <a:pt x="388" y="92"/>
                </a:cubicBezTo>
                <a:cubicBezTo>
                  <a:pt x="392" y="88"/>
                  <a:pt x="396" y="86"/>
                  <a:pt x="402" y="86"/>
                </a:cubicBezTo>
                <a:cubicBezTo>
                  <a:pt x="408" y="86"/>
                  <a:pt x="413" y="88"/>
                  <a:pt x="416" y="92"/>
                </a:cubicBezTo>
                <a:close/>
                <a:moveTo>
                  <a:pt x="409" y="110"/>
                </a:moveTo>
                <a:cubicBezTo>
                  <a:pt x="409" y="99"/>
                  <a:pt x="405" y="97"/>
                  <a:pt x="402" y="97"/>
                </a:cubicBezTo>
                <a:cubicBezTo>
                  <a:pt x="398" y="97"/>
                  <a:pt x="396" y="101"/>
                  <a:pt x="396" y="110"/>
                </a:cubicBezTo>
                <a:cubicBezTo>
                  <a:pt x="396" y="122"/>
                  <a:pt x="399" y="123"/>
                  <a:pt x="402" y="123"/>
                </a:cubicBezTo>
                <a:cubicBezTo>
                  <a:pt x="407" y="123"/>
                  <a:pt x="409" y="119"/>
                  <a:pt x="409" y="110"/>
                </a:cubicBezTo>
                <a:close/>
                <a:moveTo>
                  <a:pt x="410" y="180"/>
                </a:moveTo>
                <a:cubicBezTo>
                  <a:pt x="410" y="215"/>
                  <a:pt x="410" y="215"/>
                  <a:pt x="410" y="215"/>
                </a:cubicBezTo>
                <a:cubicBezTo>
                  <a:pt x="397" y="215"/>
                  <a:pt x="397" y="215"/>
                  <a:pt x="397" y="215"/>
                </a:cubicBezTo>
                <a:cubicBezTo>
                  <a:pt x="397" y="184"/>
                  <a:pt x="397" y="184"/>
                  <a:pt x="397" y="184"/>
                </a:cubicBezTo>
                <a:cubicBezTo>
                  <a:pt x="397" y="180"/>
                  <a:pt x="395" y="180"/>
                  <a:pt x="393" y="180"/>
                </a:cubicBezTo>
                <a:cubicBezTo>
                  <a:pt x="391" y="180"/>
                  <a:pt x="389" y="181"/>
                  <a:pt x="386" y="183"/>
                </a:cubicBezTo>
                <a:cubicBezTo>
                  <a:pt x="386" y="215"/>
                  <a:pt x="386" y="215"/>
                  <a:pt x="386" y="215"/>
                </a:cubicBezTo>
                <a:cubicBezTo>
                  <a:pt x="373" y="215"/>
                  <a:pt x="373" y="215"/>
                  <a:pt x="373" y="215"/>
                </a:cubicBezTo>
                <a:cubicBezTo>
                  <a:pt x="373" y="152"/>
                  <a:pt x="373" y="152"/>
                  <a:pt x="373" y="152"/>
                </a:cubicBezTo>
                <a:cubicBezTo>
                  <a:pt x="386" y="150"/>
                  <a:pt x="386" y="150"/>
                  <a:pt x="386" y="150"/>
                </a:cubicBezTo>
                <a:cubicBezTo>
                  <a:pt x="386" y="174"/>
                  <a:pt x="386" y="174"/>
                  <a:pt x="386" y="174"/>
                </a:cubicBezTo>
                <a:cubicBezTo>
                  <a:pt x="389" y="171"/>
                  <a:pt x="393" y="168"/>
                  <a:pt x="399" y="168"/>
                </a:cubicBezTo>
                <a:cubicBezTo>
                  <a:pt x="406" y="168"/>
                  <a:pt x="410" y="172"/>
                  <a:pt x="410" y="180"/>
                </a:cubicBezTo>
                <a:close/>
                <a:moveTo>
                  <a:pt x="511" y="124"/>
                </a:moveTo>
                <a:cubicBezTo>
                  <a:pt x="511" y="124"/>
                  <a:pt x="511" y="124"/>
                  <a:pt x="511" y="124"/>
                </a:cubicBezTo>
                <a:cubicBezTo>
                  <a:pt x="507" y="131"/>
                  <a:pt x="501" y="134"/>
                  <a:pt x="493" y="134"/>
                </a:cubicBezTo>
                <a:cubicBezTo>
                  <a:pt x="480" y="134"/>
                  <a:pt x="473" y="125"/>
                  <a:pt x="473" y="110"/>
                </a:cubicBezTo>
                <a:cubicBezTo>
                  <a:pt x="473" y="92"/>
                  <a:pt x="484" y="86"/>
                  <a:pt x="493" y="86"/>
                </a:cubicBezTo>
                <a:cubicBezTo>
                  <a:pt x="505" y="86"/>
                  <a:pt x="511" y="95"/>
                  <a:pt x="511" y="111"/>
                </a:cubicBezTo>
                <a:cubicBezTo>
                  <a:pt x="511" y="114"/>
                  <a:pt x="511" y="114"/>
                  <a:pt x="511" y="114"/>
                </a:cubicBezTo>
                <a:cubicBezTo>
                  <a:pt x="486" y="114"/>
                  <a:pt x="486" y="114"/>
                  <a:pt x="486" y="114"/>
                </a:cubicBezTo>
                <a:cubicBezTo>
                  <a:pt x="487" y="120"/>
                  <a:pt x="489" y="123"/>
                  <a:pt x="494" y="123"/>
                </a:cubicBezTo>
                <a:cubicBezTo>
                  <a:pt x="498" y="123"/>
                  <a:pt x="501" y="120"/>
                  <a:pt x="503" y="118"/>
                </a:cubicBezTo>
                <a:cubicBezTo>
                  <a:pt x="503" y="117"/>
                  <a:pt x="503" y="117"/>
                  <a:pt x="503" y="117"/>
                </a:cubicBezTo>
                <a:lnTo>
                  <a:pt x="511" y="124"/>
                </a:lnTo>
                <a:close/>
                <a:moveTo>
                  <a:pt x="487" y="105"/>
                </a:moveTo>
                <a:cubicBezTo>
                  <a:pt x="499" y="105"/>
                  <a:pt x="499" y="105"/>
                  <a:pt x="499" y="105"/>
                </a:cubicBezTo>
                <a:cubicBezTo>
                  <a:pt x="498" y="97"/>
                  <a:pt x="494" y="97"/>
                  <a:pt x="493" y="97"/>
                </a:cubicBezTo>
                <a:cubicBezTo>
                  <a:pt x="489" y="97"/>
                  <a:pt x="487" y="100"/>
                  <a:pt x="487" y="105"/>
                </a:cubicBezTo>
                <a:close/>
                <a:moveTo>
                  <a:pt x="467" y="98"/>
                </a:moveTo>
                <a:cubicBezTo>
                  <a:pt x="467" y="133"/>
                  <a:pt x="467" y="133"/>
                  <a:pt x="467" y="133"/>
                </a:cubicBezTo>
                <a:cubicBezTo>
                  <a:pt x="453" y="133"/>
                  <a:pt x="453" y="133"/>
                  <a:pt x="453" y="133"/>
                </a:cubicBezTo>
                <a:cubicBezTo>
                  <a:pt x="453" y="102"/>
                  <a:pt x="453" y="102"/>
                  <a:pt x="453" y="102"/>
                </a:cubicBezTo>
                <a:cubicBezTo>
                  <a:pt x="453" y="98"/>
                  <a:pt x="452" y="98"/>
                  <a:pt x="450" y="98"/>
                </a:cubicBezTo>
                <a:cubicBezTo>
                  <a:pt x="448" y="98"/>
                  <a:pt x="445" y="99"/>
                  <a:pt x="443" y="102"/>
                </a:cubicBezTo>
                <a:cubicBezTo>
                  <a:pt x="443" y="133"/>
                  <a:pt x="443" y="133"/>
                  <a:pt x="443" y="133"/>
                </a:cubicBezTo>
                <a:cubicBezTo>
                  <a:pt x="429" y="133"/>
                  <a:pt x="429" y="133"/>
                  <a:pt x="429" y="133"/>
                </a:cubicBezTo>
                <a:cubicBezTo>
                  <a:pt x="429" y="87"/>
                  <a:pt x="429" y="87"/>
                  <a:pt x="429" y="87"/>
                </a:cubicBezTo>
                <a:cubicBezTo>
                  <a:pt x="443" y="87"/>
                  <a:pt x="443" y="87"/>
                  <a:pt x="443" y="87"/>
                </a:cubicBezTo>
                <a:cubicBezTo>
                  <a:pt x="443" y="92"/>
                  <a:pt x="443" y="92"/>
                  <a:pt x="443" y="92"/>
                </a:cubicBezTo>
                <a:cubicBezTo>
                  <a:pt x="445" y="89"/>
                  <a:pt x="450" y="86"/>
                  <a:pt x="455" y="86"/>
                </a:cubicBezTo>
                <a:cubicBezTo>
                  <a:pt x="463" y="86"/>
                  <a:pt x="467" y="90"/>
                  <a:pt x="467" y="98"/>
                </a:cubicBezTo>
                <a:close/>
                <a:moveTo>
                  <a:pt x="357" y="169"/>
                </a:moveTo>
                <a:cubicBezTo>
                  <a:pt x="366" y="169"/>
                  <a:pt x="366" y="169"/>
                  <a:pt x="366" y="169"/>
                </a:cubicBezTo>
                <a:cubicBezTo>
                  <a:pt x="366" y="179"/>
                  <a:pt x="366" y="179"/>
                  <a:pt x="366" y="179"/>
                </a:cubicBezTo>
                <a:cubicBezTo>
                  <a:pt x="357" y="179"/>
                  <a:pt x="357" y="179"/>
                  <a:pt x="357" y="179"/>
                </a:cubicBezTo>
                <a:cubicBezTo>
                  <a:pt x="357" y="200"/>
                  <a:pt x="357" y="200"/>
                  <a:pt x="357" y="200"/>
                </a:cubicBezTo>
                <a:cubicBezTo>
                  <a:pt x="357" y="204"/>
                  <a:pt x="358" y="205"/>
                  <a:pt x="361" y="205"/>
                </a:cubicBezTo>
                <a:cubicBezTo>
                  <a:pt x="363" y="205"/>
                  <a:pt x="364" y="205"/>
                  <a:pt x="365" y="205"/>
                </a:cubicBezTo>
                <a:cubicBezTo>
                  <a:pt x="366" y="204"/>
                  <a:pt x="366" y="204"/>
                  <a:pt x="366" y="204"/>
                </a:cubicBezTo>
                <a:cubicBezTo>
                  <a:pt x="366" y="215"/>
                  <a:pt x="366" y="215"/>
                  <a:pt x="366" y="215"/>
                </a:cubicBezTo>
                <a:cubicBezTo>
                  <a:pt x="365" y="215"/>
                  <a:pt x="365" y="215"/>
                  <a:pt x="365" y="215"/>
                </a:cubicBezTo>
                <a:cubicBezTo>
                  <a:pt x="364" y="215"/>
                  <a:pt x="360" y="215"/>
                  <a:pt x="357" y="215"/>
                </a:cubicBezTo>
                <a:cubicBezTo>
                  <a:pt x="347" y="215"/>
                  <a:pt x="343" y="212"/>
                  <a:pt x="343" y="203"/>
                </a:cubicBezTo>
                <a:cubicBezTo>
                  <a:pt x="343" y="179"/>
                  <a:pt x="343" y="179"/>
                  <a:pt x="343" y="179"/>
                </a:cubicBezTo>
                <a:cubicBezTo>
                  <a:pt x="337" y="179"/>
                  <a:pt x="337" y="179"/>
                  <a:pt x="337" y="179"/>
                </a:cubicBezTo>
                <a:cubicBezTo>
                  <a:pt x="337" y="169"/>
                  <a:pt x="337" y="169"/>
                  <a:pt x="337" y="169"/>
                </a:cubicBezTo>
                <a:cubicBezTo>
                  <a:pt x="343" y="169"/>
                  <a:pt x="343" y="169"/>
                  <a:pt x="343" y="169"/>
                </a:cubicBezTo>
                <a:cubicBezTo>
                  <a:pt x="343" y="156"/>
                  <a:pt x="343" y="156"/>
                  <a:pt x="343" y="156"/>
                </a:cubicBezTo>
                <a:cubicBezTo>
                  <a:pt x="357" y="154"/>
                  <a:pt x="357" y="154"/>
                  <a:pt x="357" y="154"/>
                </a:cubicBezTo>
                <a:lnTo>
                  <a:pt x="357" y="169"/>
                </a:lnTo>
                <a:close/>
                <a:moveTo>
                  <a:pt x="332" y="98"/>
                </a:moveTo>
                <a:cubicBezTo>
                  <a:pt x="332" y="133"/>
                  <a:pt x="332" y="133"/>
                  <a:pt x="332" y="133"/>
                </a:cubicBezTo>
                <a:cubicBezTo>
                  <a:pt x="318" y="133"/>
                  <a:pt x="318" y="133"/>
                  <a:pt x="318" y="133"/>
                </a:cubicBezTo>
                <a:cubicBezTo>
                  <a:pt x="318" y="102"/>
                  <a:pt x="318" y="102"/>
                  <a:pt x="318" y="102"/>
                </a:cubicBezTo>
                <a:cubicBezTo>
                  <a:pt x="318" y="98"/>
                  <a:pt x="316" y="98"/>
                  <a:pt x="315" y="98"/>
                </a:cubicBezTo>
                <a:cubicBezTo>
                  <a:pt x="313" y="98"/>
                  <a:pt x="310" y="99"/>
                  <a:pt x="307" y="102"/>
                </a:cubicBezTo>
                <a:cubicBezTo>
                  <a:pt x="307" y="133"/>
                  <a:pt x="307" y="133"/>
                  <a:pt x="307" y="133"/>
                </a:cubicBezTo>
                <a:cubicBezTo>
                  <a:pt x="294" y="133"/>
                  <a:pt x="294" y="133"/>
                  <a:pt x="294" y="133"/>
                </a:cubicBezTo>
                <a:cubicBezTo>
                  <a:pt x="294" y="87"/>
                  <a:pt x="294" y="87"/>
                  <a:pt x="294" y="87"/>
                </a:cubicBezTo>
                <a:cubicBezTo>
                  <a:pt x="307" y="87"/>
                  <a:pt x="307" y="87"/>
                  <a:pt x="307" y="87"/>
                </a:cubicBezTo>
                <a:cubicBezTo>
                  <a:pt x="307" y="92"/>
                  <a:pt x="307" y="92"/>
                  <a:pt x="307" y="92"/>
                </a:cubicBezTo>
                <a:cubicBezTo>
                  <a:pt x="310" y="89"/>
                  <a:pt x="315" y="86"/>
                  <a:pt x="320" y="86"/>
                </a:cubicBezTo>
                <a:cubicBezTo>
                  <a:pt x="328" y="86"/>
                  <a:pt x="332" y="90"/>
                  <a:pt x="332" y="98"/>
                </a:cubicBezTo>
                <a:close/>
                <a:moveTo>
                  <a:pt x="272" y="132"/>
                </a:moveTo>
                <a:cubicBezTo>
                  <a:pt x="272" y="131"/>
                  <a:pt x="271" y="130"/>
                  <a:pt x="271" y="128"/>
                </a:cubicBezTo>
                <a:cubicBezTo>
                  <a:pt x="268" y="132"/>
                  <a:pt x="264" y="133"/>
                  <a:pt x="259" y="133"/>
                </a:cubicBezTo>
                <a:cubicBezTo>
                  <a:pt x="251" y="133"/>
                  <a:pt x="247" y="129"/>
                  <a:pt x="247" y="121"/>
                </a:cubicBezTo>
                <a:cubicBezTo>
                  <a:pt x="247" y="112"/>
                  <a:pt x="255" y="106"/>
                  <a:pt x="271" y="103"/>
                </a:cubicBezTo>
                <a:cubicBezTo>
                  <a:pt x="271" y="102"/>
                  <a:pt x="271" y="102"/>
                  <a:pt x="271" y="102"/>
                </a:cubicBezTo>
                <a:cubicBezTo>
                  <a:pt x="271" y="98"/>
                  <a:pt x="270" y="97"/>
                  <a:pt x="267" y="97"/>
                </a:cubicBezTo>
                <a:cubicBezTo>
                  <a:pt x="263" y="97"/>
                  <a:pt x="258" y="100"/>
                  <a:pt x="256" y="102"/>
                </a:cubicBezTo>
                <a:cubicBezTo>
                  <a:pt x="255" y="102"/>
                  <a:pt x="255" y="102"/>
                  <a:pt x="255" y="102"/>
                </a:cubicBezTo>
                <a:cubicBezTo>
                  <a:pt x="249" y="94"/>
                  <a:pt x="249" y="94"/>
                  <a:pt x="249" y="94"/>
                </a:cubicBezTo>
                <a:cubicBezTo>
                  <a:pt x="249" y="93"/>
                  <a:pt x="249" y="93"/>
                  <a:pt x="249" y="93"/>
                </a:cubicBezTo>
                <a:cubicBezTo>
                  <a:pt x="255" y="89"/>
                  <a:pt x="262" y="86"/>
                  <a:pt x="270" y="86"/>
                </a:cubicBezTo>
                <a:cubicBezTo>
                  <a:pt x="280" y="86"/>
                  <a:pt x="285" y="91"/>
                  <a:pt x="285" y="102"/>
                </a:cubicBezTo>
                <a:cubicBezTo>
                  <a:pt x="285" y="121"/>
                  <a:pt x="285" y="121"/>
                  <a:pt x="285" y="121"/>
                </a:cubicBezTo>
                <a:cubicBezTo>
                  <a:pt x="285" y="127"/>
                  <a:pt x="285" y="130"/>
                  <a:pt x="286" y="132"/>
                </a:cubicBezTo>
                <a:cubicBezTo>
                  <a:pt x="286" y="133"/>
                  <a:pt x="286" y="133"/>
                  <a:pt x="286" y="133"/>
                </a:cubicBezTo>
                <a:cubicBezTo>
                  <a:pt x="272" y="133"/>
                  <a:pt x="272" y="133"/>
                  <a:pt x="272" y="133"/>
                </a:cubicBezTo>
                <a:lnTo>
                  <a:pt x="272" y="132"/>
                </a:lnTo>
                <a:close/>
                <a:moveTo>
                  <a:pt x="271" y="111"/>
                </a:moveTo>
                <a:cubicBezTo>
                  <a:pt x="262" y="113"/>
                  <a:pt x="261" y="116"/>
                  <a:pt x="261" y="119"/>
                </a:cubicBezTo>
                <a:cubicBezTo>
                  <a:pt x="261" y="121"/>
                  <a:pt x="262" y="123"/>
                  <a:pt x="264" y="123"/>
                </a:cubicBezTo>
                <a:cubicBezTo>
                  <a:pt x="267" y="123"/>
                  <a:pt x="269" y="122"/>
                  <a:pt x="271" y="120"/>
                </a:cubicBezTo>
                <a:lnTo>
                  <a:pt x="271" y="111"/>
                </a:lnTo>
                <a:close/>
                <a:moveTo>
                  <a:pt x="310" y="214"/>
                </a:moveTo>
                <a:cubicBezTo>
                  <a:pt x="311" y="215"/>
                  <a:pt x="311" y="215"/>
                  <a:pt x="311" y="215"/>
                </a:cubicBezTo>
                <a:cubicBezTo>
                  <a:pt x="297" y="215"/>
                  <a:pt x="297" y="215"/>
                  <a:pt x="297" y="215"/>
                </a:cubicBezTo>
                <a:cubicBezTo>
                  <a:pt x="297" y="214"/>
                  <a:pt x="297" y="214"/>
                  <a:pt x="297" y="214"/>
                </a:cubicBezTo>
                <a:cubicBezTo>
                  <a:pt x="296" y="213"/>
                  <a:pt x="296" y="212"/>
                  <a:pt x="296" y="210"/>
                </a:cubicBezTo>
                <a:cubicBezTo>
                  <a:pt x="293" y="214"/>
                  <a:pt x="289" y="215"/>
                  <a:pt x="283" y="215"/>
                </a:cubicBezTo>
                <a:cubicBezTo>
                  <a:pt x="276" y="215"/>
                  <a:pt x="272" y="211"/>
                  <a:pt x="272" y="203"/>
                </a:cubicBezTo>
                <a:cubicBezTo>
                  <a:pt x="272" y="194"/>
                  <a:pt x="280" y="188"/>
                  <a:pt x="296" y="185"/>
                </a:cubicBezTo>
                <a:cubicBezTo>
                  <a:pt x="296" y="183"/>
                  <a:pt x="296" y="183"/>
                  <a:pt x="296" y="183"/>
                </a:cubicBezTo>
                <a:cubicBezTo>
                  <a:pt x="296" y="180"/>
                  <a:pt x="295" y="179"/>
                  <a:pt x="292" y="179"/>
                </a:cubicBezTo>
                <a:cubicBezTo>
                  <a:pt x="287" y="179"/>
                  <a:pt x="283" y="182"/>
                  <a:pt x="280" y="184"/>
                </a:cubicBezTo>
                <a:cubicBezTo>
                  <a:pt x="280" y="184"/>
                  <a:pt x="280" y="184"/>
                  <a:pt x="280" y="184"/>
                </a:cubicBezTo>
                <a:cubicBezTo>
                  <a:pt x="273" y="176"/>
                  <a:pt x="273" y="176"/>
                  <a:pt x="273" y="176"/>
                </a:cubicBezTo>
                <a:cubicBezTo>
                  <a:pt x="274" y="175"/>
                  <a:pt x="274" y="175"/>
                  <a:pt x="274" y="175"/>
                </a:cubicBezTo>
                <a:cubicBezTo>
                  <a:pt x="279" y="171"/>
                  <a:pt x="286" y="168"/>
                  <a:pt x="294" y="168"/>
                </a:cubicBezTo>
                <a:cubicBezTo>
                  <a:pt x="305" y="168"/>
                  <a:pt x="309" y="173"/>
                  <a:pt x="309" y="183"/>
                </a:cubicBezTo>
                <a:cubicBezTo>
                  <a:pt x="309" y="203"/>
                  <a:pt x="309" y="203"/>
                  <a:pt x="309" y="203"/>
                </a:cubicBezTo>
                <a:cubicBezTo>
                  <a:pt x="309" y="209"/>
                  <a:pt x="310" y="212"/>
                  <a:pt x="310" y="214"/>
                </a:cubicBezTo>
                <a:close/>
                <a:moveTo>
                  <a:pt x="296" y="193"/>
                </a:moveTo>
                <a:cubicBezTo>
                  <a:pt x="286" y="195"/>
                  <a:pt x="285" y="198"/>
                  <a:pt x="285" y="201"/>
                </a:cubicBezTo>
                <a:cubicBezTo>
                  <a:pt x="285" y="203"/>
                  <a:pt x="286" y="205"/>
                  <a:pt x="289" y="205"/>
                </a:cubicBezTo>
                <a:cubicBezTo>
                  <a:pt x="291" y="205"/>
                  <a:pt x="294" y="204"/>
                  <a:pt x="296" y="201"/>
                </a:cubicBezTo>
                <a:lnTo>
                  <a:pt x="296" y="193"/>
                </a:lnTo>
                <a:close/>
                <a:moveTo>
                  <a:pt x="318" y="159"/>
                </a:moveTo>
                <a:cubicBezTo>
                  <a:pt x="332" y="157"/>
                  <a:pt x="332" y="157"/>
                  <a:pt x="332" y="157"/>
                </a:cubicBezTo>
                <a:cubicBezTo>
                  <a:pt x="332" y="215"/>
                  <a:pt x="332" y="215"/>
                  <a:pt x="332" y="215"/>
                </a:cubicBezTo>
                <a:cubicBezTo>
                  <a:pt x="318" y="215"/>
                  <a:pt x="318" y="215"/>
                  <a:pt x="318" y="215"/>
                </a:cubicBezTo>
                <a:lnTo>
                  <a:pt x="318" y="159"/>
                </a:lnTo>
                <a:close/>
                <a:moveTo>
                  <a:pt x="208" y="153"/>
                </a:moveTo>
                <a:cubicBezTo>
                  <a:pt x="222" y="153"/>
                  <a:pt x="222" y="153"/>
                  <a:pt x="222" y="153"/>
                </a:cubicBezTo>
                <a:cubicBezTo>
                  <a:pt x="222" y="215"/>
                  <a:pt x="222" y="215"/>
                  <a:pt x="222" y="215"/>
                </a:cubicBezTo>
                <a:cubicBezTo>
                  <a:pt x="208" y="215"/>
                  <a:pt x="208" y="215"/>
                  <a:pt x="208" y="215"/>
                </a:cubicBezTo>
                <a:cubicBezTo>
                  <a:pt x="208" y="188"/>
                  <a:pt x="208" y="188"/>
                  <a:pt x="208" y="188"/>
                </a:cubicBezTo>
                <a:cubicBezTo>
                  <a:pt x="188" y="188"/>
                  <a:pt x="188" y="188"/>
                  <a:pt x="188" y="188"/>
                </a:cubicBezTo>
                <a:cubicBezTo>
                  <a:pt x="188" y="215"/>
                  <a:pt x="188" y="215"/>
                  <a:pt x="188" y="215"/>
                </a:cubicBezTo>
                <a:cubicBezTo>
                  <a:pt x="174" y="215"/>
                  <a:pt x="174" y="215"/>
                  <a:pt x="174" y="215"/>
                </a:cubicBezTo>
                <a:cubicBezTo>
                  <a:pt x="174" y="153"/>
                  <a:pt x="174" y="153"/>
                  <a:pt x="174" y="153"/>
                </a:cubicBezTo>
                <a:cubicBezTo>
                  <a:pt x="188" y="153"/>
                  <a:pt x="188" y="153"/>
                  <a:pt x="188" y="153"/>
                </a:cubicBezTo>
                <a:cubicBezTo>
                  <a:pt x="188" y="176"/>
                  <a:pt x="188" y="176"/>
                  <a:pt x="188" y="176"/>
                </a:cubicBezTo>
                <a:cubicBezTo>
                  <a:pt x="208" y="176"/>
                  <a:pt x="208" y="176"/>
                  <a:pt x="208" y="176"/>
                </a:cubicBezTo>
                <a:lnTo>
                  <a:pt x="208" y="153"/>
                </a:lnTo>
                <a:close/>
                <a:moveTo>
                  <a:pt x="342" y="130"/>
                </a:moveTo>
                <a:cubicBezTo>
                  <a:pt x="340" y="129"/>
                  <a:pt x="339" y="127"/>
                  <a:pt x="339" y="124"/>
                </a:cubicBezTo>
                <a:cubicBezTo>
                  <a:pt x="339" y="122"/>
                  <a:pt x="341" y="118"/>
                  <a:pt x="345" y="116"/>
                </a:cubicBezTo>
                <a:cubicBezTo>
                  <a:pt x="341" y="113"/>
                  <a:pt x="339" y="108"/>
                  <a:pt x="339" y="103"/>
                </a:cubicBezTo>
                <a:cubicBezTo>
                  <a:pt x="339" y="93"/>
                  <a:pt x="346" y="86"/>
                  <a:pt x="357" y="86"/>
                </a:cubicBezTo>
                <a:cubicBezTo>
                  <a:pt x="362" y="86"/>
                  <a:pt x="367" y="88"/>
                  <a:pt x="370" y="90"/>
                </a:cubicBezTo>
                <a:cubicBezTo>
                  <a:pt x="372" y="88"/>
                  <a:pt x="376" y="86"/>
                  <a:pt x="379" y="86"/>
                </a:cubicBezTo>
                <a:cubicBezTo>
                  <a:pt x="380" y="86"/>
                  <a:pt x="380" y="86"/>
                  <a:pt x="380" y="86"/>
                </a:cubicBezTo>
                <a:cubicBezTo>
                  <a:pt x="380" y="98"/>
                  <a:pt x="380" y="98"/>
                  <a:pt x="380" y="98"/>
                </a:cubicBezTo>
                <a:cubicBezTo>
                  <a:pt x="379" y="98"/>
                  <a:pt x="379" y="98"/>
                  <a:pt x="379" y="98"/>
                </a:cubicBezTo>
                <a:cubicBezTo>
                  <a:pt x="378" y="98"/>
                  <a:pt x="376" y="98"/>
                  <a:pt x="374" y="98"/>
                </a:cubicBezTo>
                <a:cubicBezTo>
                  <a:pt x="375" y="100"/>
                  <a:pt x="375" y="101"/>
                  <a:pt x="375" y="103"/>
                </a:cubicBezTo>
                <a:cubicBezTo>
                  <a:pt x="375" y="113"/>
                  <a:pt x="368" y="120"/>
                  <a:pt x="357" y="120"/>
                </a:cubicBezTo>
                <a:cubicBezTo>
                  <a:pt x="355" y="120"/>
                  <a:pt x="353" y="119"/>
                  <a:pt x="351" y="119"/>
                </a:cubicBezTo>
                <a:cubicBezTo>
                  <a:pt x="351" y="120"/>
                  <a:pt x="351" y="120"/>
                  <a:pt x="351" y="120"/>
                </a:cubicBezTo>
                <a:cubicBezTo>
                  <a:pt x="351" y="121"/>
                  <a:pt x="351" y="122"/>
                  <a:pt x="354" y="122"/>
                </a:cubicBezTo>
                <a:cubicBezTo>
                  <a:pt x="360" y="123"/>
                  <a:pt x="360" y="123"/>
                  <a:pt x="360" y="123"/>
                </a:cubicBezTo>
                <a:cubicBezTo>
                  <a:pt x="374" y="124"/>
                  <a:pt x="379" y="127"/>
                  <a:pt x="379" y="135"/>
                </a:cubicBezTo>
                <a:cubicBezTo>
                  <a:pt x="379" y="144"/>
                  <a:pt x="370" y="149"/>
                  <a:pt x="356" y="149"/>
                </a:cubicBezTo>
                <a:cubicBezTo>
                  <a:pt x="342" y="149"/>
                  <a:pt x="336" y="146"/>
                  <a:pt x="336" y="139"/>
                </a:cubicBezTo>
                <a:cubicBezTo>
                  <a:pt x="336" y="135"/>
                  <a:pt x="338" y="132"/>
                  <a:pt x="342" y="130"/>
                </a:cubicBezTo>
                <a:close/>
                <a:moveTo>
                  <a:pt x="352" y="103"/>
                </a:moveTo>
                <a:cubicBezTo>
                  <a:pt x="352" y="106"/>
                  <a:pt x="352" y="111"/>
                  <a:pt x="357" y="111"/>
                </a:cubicBezTo>
                <a:cubicBezTo>
                  <a:pt x="360" y="111"/>
                  <a:pt x="362" y="108"/>
                  <a:pt x="362" y="103"/>
                </a:cubicBezTo>
                <a:cubicBezTo>
                  <a:pt x="362" y="100"/>
                  <a:pt x="361" y="96"/>
                  <a:pt x="357" y="96"/>
                </a:cubicBezTo>
                <a:cubicBezTo>
                  <a:pt x="352" y="96"/>
                  <a:pt x="352" y="101"/>
                  <a:pt x="352" y="103"/>
                </a:cubicBezTo>
                <a:close/>
                <a:moveTo>
                  <a:pt x="348" y="137"/>
                </a:moveTo>
                <a:cubicBezTo>
                  <a:pt x="348" y="140"/>
                  <a:pt x="350" y="142"/>
                  <a:pt x="357" y="142"/>
                </a:cubicBezTo>
                <a:cubicBezTo>
                  <a:pt x="363" y="142"/>
                  <a:pt x="366" y="140"/>
                  <a:pt x="366" y="137"/>
                </a:cubicBezTo>
                <a:cubicBezTo>
                  <a:pt x="366" y="135"/>
                  <a:pt x="366" y="134"/>
                  <a:pt x="358" y="134"/>
                </a:cubicBezTo>
                <a:cubicBezTo>
                  <a:pt x="351" y="133"/>
                  <a:pt x="351" y="133"/>
                  <a:pt x="351" y="133"/>
                </a:cubicBezTo>
                <a:cubicBezTo>
                  <a:pt x="351" y="133"/>
                  <a:pt x="350" y="133"/>
                  <a:pt x="350" y="133"/>
                </a:cubicBezTo>
                <a:cubicBezTo>
                  <a:pt x="349" y="134"/>
                  <a:pt x="348" y="136"/>
                  <a:pt x="348" y="137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013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9951" y="6567152"/>
            <a:ext cx="3387817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Division Name or Footer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4" y="6559620"/>
            <a:ext cx="254719" cy="92333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600">
                <a:solidFill>
                  <a:schemeClr val="tx1"/>
                </a:solidFill>
              </a:defRPr>
            </a:lvl1pPr>
          </a:lstStyle>
          <a:p>
            <a:fld id="{7FEEEA1A-CB49-3744-AA40-B896987410F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54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84" r:id="rId9"/>
    <p:sldLayoutId id="2147483687" r:id="rId10"/>
  </p:sldLayoutIdLst>
  <p:hf hdr="0" dt="0"/>
  <p:txStyles>
    <p:titleStyle>
      <a:lvl1pPr algn="l" defTabSz="257168" rtl="0" eaLnBrk="1" latinLnBrk="0" hangingPunct="1">
        <a:lnSpc>
          <a:spcPct val="85000"/>
        </a:lnSpc>
        <a:spcBef>
          <a:spcPct val="0"/>
        </a:spcBef>
        <a:buNone/>
        <a:defRPr lang="en-US" sz="1800" b="1" i="0" kern="1200" cap="none" dirty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2637" indent="-172637" algn="l" defTabSz="257168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73827" algn="l" defTabSz="257168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/>
        <a:buChar char="–"/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513147" indent="-171446" algn="l" defTabSz="257168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783" indent="-172637" algn="l" defTabSz="257168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/>
        <a:buChar char="–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858419" indent="-172637" algn="l" defTabSz="257168" rtl="0" eaLnBrk="1" latinLnBrk="0" hangingPunct="1">
        <a:lnSpc>
          <a:spcPct val="100000"/>
        </a:lnSpc>
        <a:spcBef>
          <a:spcPts val="600"/>
        </a:spcBef>
        <a:buClr>
          <a:schemeClr val="tx2"/>
        </a:buClr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25716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25716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25716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25716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25716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04" userDrawn="1">
          <p15:clr>
            <a:srgbClr val="F26B43"/>
          </p15:clr>
        </p15:guide>
        <p15:guide id="2" pos="5472" userDrawn="1">
          <p15:clr>
            <a:srgbClr val="F26B43"/>
          </p15:clr>
        </p15:guide>
        <p15:guide id="3" orient="horz" pos="480" userDrawn="1">
          <p15:clr>
            <a:srgbClr val="F26B43"/>
          </p15:clr>
        </p15:guide>
        <p15:guide id="4" pos="288" userDrawn="1">
          <p15:clr>
            <a:srgbClr val="F26B43"/>
          </p15:clr>
        </p15:guide>
        <p15:guide id="6" orient="horz" pos="3816" userDrawn="1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orient="horz" pos="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ctrTitle"/>
          </p:nvPr>
        </p:nvSpPr>
        <p:spPr>
          <a:xfrm>
            <a:off x="682274" y="2032102"/>
            <a:ext cx="7902926" cy="24622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dirty="0"/>
              <a:t>Utilization of Medication for Opioid Use Disorder Treatment During Hospitalization at Six New York City Public Hospitals with an Addiction Consultation Service</a:t>
            </a:r>
          </a:p>
        </p:txBody>
      </p:sp>
      <p:sp>
        <p:nvSpPr>
          <p:cNvPr id="21" name="Subtitle 20"/>
          <p:cNvSpPr>
            <a:spLocks noGrp="1"/>
          </p:cNvSpPr>
          <p:nvPr>
            <p:ph type="subTitle" idx="1"/>
          </p:nvPr>
        </p:nvSpPr>
        <p:spPr>
          <a:xfrm>
            <a:off x="682274" y="4769098"/>
            <a:ext cx="6407856" cy="1477328"/>
          </a:xfrm>
        </p:spPr>
        <p:txBody>
          <a:bodyPr/>
          <a:lstStyle/>
          <a:p>
            <a:pPr algn="ctr">
              <a:spcBef>
                <a:spcPts val="0"/>
              </a:spcBef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Carla King, MPH, PhD Student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NYU Grossman School of Medicine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November 10, 2022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528197" y="5450962"/>
            <a:ext cx="7967" cy="113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265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F388CF-A4A2-4C0F-95B1-D65A8B29C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8FA82-9C77-42E1-A3EA-3E491F68485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199" y="1356697"/>
            <a:ext cx="8229600" cy="4106381"/>
          </a:xfrm>
        </p:spPr>
        <p:txBody>
          <a:bodyPr/>
          <a:lstStyle/>
          <a:p>
            <a:r>
              <a:rPr lang="en-CA" sz="2500" dirty="0"/>
              <a:t>Problem list does not differentiate between active and historical diagnoses</a:t>
            </a:r>
          </a:p>
          <a:p>
            <a:pPr lvl="3"/>
            <a:r>
              <a:rPr lang="en-US" sz="2400" dirty="0"/>
              <a:t>Those with a CATCH consult may be more likely to have an active OUD diagnosis (and therefore require MOUD)</a:t>
            </a:r>
          </a:p>
          <a:p>
            <a:pPr marL="0" indent="0">
              <a:buNone/>
            </a:pPr>
            <a:endParaRPr lang="en-US" sz="2500" dirty="0"/>
          </a:p>
          <a:p>
            <a:r>
              <a:rPr lang="en-US" sz="2500" dirty="0"/>
              <a:t>MOUD defined as 1 or more doses</a:t>
            </a:r>
          </a:p>
          <a:p>
            <a:pPr lvl="3"/>
            <a:r>
              <a:rPr lang="en-US" sz="2400" dirty="0"/>
              <a:t>No measure of appropriate dose, duration</a:t>
            </a:r>
          </a:p>
          <a:p>
            <a:pPr lvl="1"/>
            <a:endParaRPr lang="en-US" sz="2350" dirty="0"/>
          </a:p>
          <a:p>
            <a:r>
              <a:rPr lang="en-US" sz="2500" dirty="0"/>
              <a:t>Ethnicity data is inaccurate/not captured</a:t>
            </a:r>
          </a:p>
          <a:p>
            <a:pPr lvl="3"/>
            <a:r>
              <a:rPr lang="en-US" sz="2400" dirty="0"/>
              <a:t>No comparison between Hispanic/Latinx</a:t>
            </a:r>
          </a:p>
          <a:p>
            <a:pPr marL="169073" lvl="1" indent="0">
              <a:buNone/>
            </a:pPr>
            <a:endParaRPr lang="en-US" sz="2350" dirty="0"/>
          </a:p>
          <a:p>
            <a:pPr marL="0" indent="0">
              <a:buNone/>
            </a:pPr>
            <a:endParaRPr lang="en-US" sz="2500" dirty="0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712CD3DE-12B4-42FA-93CE-6A3AD630BB7A}"/>
              </a:ext>
            </a:extLst>
          </p:cNvPr>
          <p:cNvSpPr txBox="1">
            <a:spLocks/>
          </p:cNvSpPr>
          <p:nvPr/>
        </p:nvSpPr>
        <p:spPr>
          <a:xfrm>
            <a:off x="457199" y="643133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257168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18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Limitations</a:t>
            </a:r>
          </a:p>
        </p:txBody>
      </p:sp>
    </p:spTree>
    <p:extLst>
      <p:ext uri="{BB962C8B-B14F-4D97-AF65-F5344CB8AC3E}">
        <p14:creationId xmlns:p14="http://schemas.microsoft.com/office/powerpoint/2010/main" val="3811028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F388CF-A4A2-4C0F-95B1-D65A8B29CB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48FA82-9C77-42E1-A3EA-3E491F68485E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CA" sz="2800" dirty="0"/>
              <a:t>Addiction consultation services (ACS) may </a:t>
            </a:r>
            <a:r>
              <a:rPr lang="en-CA" sz="2800" u="sng" dirty="0">
                <a:solidFill>
                  <a:schemeClr val="tx2"/>
                </a:solidFill>
              </a:rPr>
              <a:t>increase MOUD uptake</a:t>
            </a:r>
            <a:r>
              <a:rPr lang="en-CA" sz="2800" dirty="0"/>
              <a:t> among patients admitted with opioid-related diagnoses</a:t>
            </a:r>
          </a:p>
          <a:p>
            <a:endParaRPr lang="en-CA" sz="2800" dirty="0"/>
          </a:p>
          <a:p>
            <a:r>
              <a:rPr lang="en-CA" sz="2800" dirty="0"/>
              <a:t>MOUD treatment </a:t>
            </a:r>
            <a:r>
              <a:rPr lang="en-CA" sz="2800" u="sng" dirty="0">
                <a:solidFill>
                  <a:schemeClr val="tx2"/>
                </a:solidFill>
              </a:rPr>
              <a:t>may still vary</a:t>
            </a:r>
            <a:r>
              <a:rPr lang="en-CA" sz="2800" dirty="0"/>
              <a:t> across hospital, despite presence of ACS</a:t>
            </a:r>
          </a:p>
          <a:p>
            <a:pPr marL="0" indent="0">
              <a:buNone/>
            </a:pPr>
            <a:endParaRPr lang="en-CA" sz="2800" dirty="0"/>
          </a:p>
          <a:p>
            <a:r>
              <a:rPr lang="en-US" sz="2800" dirty="0"/>
              <a:t>System-level and provider-level </a:t>
            </a:r>
            <a:r>
              <a:rPr lang="en-US" sz="2800" u="sng" dirty="0">
                <a:solidFill>
                  <a:schemeClr val="tx2"/>
                </a:solidFill>
              </a:rPr>
              <a:t>barriers need to be explored</a:t>
            </a:r>
            <a:r>
              <a:rPr lang="en-US" sz="2800" dirty="0"/>
              <a:t> and addressed</a:t>
            </a:r>
          </a:p>
          <a:p>
            <a:pPr marL="169073" lvl="1" indent="0">
              <a:buNone/>
            </a:pPr>
            <a:endParaRPr lang="en-US" sz="2650" dirty="0"/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712CD3DE-12B4-42FA-93CE-6A3AD630BB7A}"/>
              </a:ext>
            </a:extLst>
          </p:cNvPr>
          <p:cNvSpPr txBox="1">
            <a:spLocks/>
          </p:cNvSpPr>
          <p:nvPr/>
        </p:nvSpPr>
        <p:spPr>
          <a:xfrm>
            <a:off x="457199" y="643133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257168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18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Key Take-Aways</a:t>
            </a:r>
          </a:p>
        </p:txBody>
      </p:sp>
    </p:spTree>
    <p:extLst>
      <p:ext uri="{BB962C8B-B14F-4D97-AF65-F5344CB8AC3E}">
        <p14:creationId xmlns:p14="http://schemas.microsoft.com/office/powerpoint/2010/main" val="1897779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960CCE-DF87-45AD-BA14-83E9C90C77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10EF5D-526C-4863-A196-4DB84F05595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9FE85C4-B47A-4F7A-9A1F-CC545E4D9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Acknowledgements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ACC2446-04AD-4814-8E83-6B3ACF10298C}"/>
              </a:ext>
            </a:extLst>
          </p:cNvPr>
          <p:cNvSpPr/>
          <p:nvPr/>
        </p:nvSpPr>
        <p:spPr>
          <a:xfrm>
            <a:off x="457197" y="1307691"/>
            <a:ext cx="79690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Medha Mazumdar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MS, NYU Grossman School of Medicine </a:t>
            </a:r>
          </a:p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Noa Appleton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MPH, NYU Grossman School of Medicine</a:t>
            </a:r>
          </a:p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Jasmine Fernando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MPharm, NYU Grossman School of Medicine </a:t>
            </a:r>
          </a:p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Johanna Dolle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MPA, NYC Health + Hospitals </a:t>
            </a:r>
          </a:p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Caroline Cooke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MPH, NYC Health + Hospitals </a:t>
            </a:r>
          </a:p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Roopa Kalyanaraman Marcello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MPH, NYC Health + Hospitals</a:t>
            </a:r>
          </a:p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Charles T. Barron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MD, NYC Health + Hospitals </a:t>
            </a:r>
          </a:p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Jennifer McNeely</a:t>
            </a:r>
            <a:r>
              <a:rPr lang="en-US" sz="2000" dirty="0">
                <a:ea typeface="Times New Roman" panose="02020603050405020304" pitchFamily="18" charset="0"/>
                <a:cs typeface="Times New Roman" panose="02020603050405020304" pitchFamily="18" charset="0"/>
              </a:rPr>
              <a:t>, MD, MS, NYU Grossman School of Medicine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031FE4E-DCAF-4824-BA81-FF7A46FBDF30}"/>
              </a:ext>
            </a:extLst>
          </p:cNvPr>
          <p:cNvSpPr/>
          <p:nvPr/>
        </p:nvSpPr>
        <p:spPr>
          <a:xfrm>
            <a:off x="457204" y="4349980"/>
            <a:ext cx="757575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NYC Health + Hospitals CATCH teams</a:t>
            </a:r>
          </a:p>
          <a:p>
            <a:endParaRPr lang="en-US" sz="20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CA" sz="2000" dirty="0"/>
              <a:t>Funder –</a:t>
            </a:r>
            <a:r>
              <a:rPr lang="en-CA" sz="2000" b="1" dirty="0"/>
              <a:t>NIH/NIDA R01DA045669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78422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2F503A3-C76D-46D3-8F8F-379E3B819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/>
              <a:t>Division Name or Footer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89ECA4C-BCE0-4D00-83FA-9DF002A35A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FDA777-7079-4657-86BD-AC4FBD546E7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84563" y="1612670"/>
            <a:ext cx="8229599" cy="4496188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No conflicts of interest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84FE1D-9D26-4223-AA59-654FBDB2F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3351014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2AA813-4FDC-B1ED-9DC6-945E017C9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3DC1F-0742-80D5-EC2C-77D94183668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992490"/>
            <a:ext cx="8089899" cy="3951110"/>
          </a:xfrm>
        </p:spPr>
        <p:txBody>
          <a:bodyPr/>
          <a:lstStyle/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lvl="1"/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DC4DC0-F06E-FD74-2647-1EC3BA1D8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4" y="712998"/>
            <a:ext cx="8547100" cy="976102"/>
          </a:xfrm>
        </p:spPr>
        <p:txBody>
          <a:bodyPr/>
          <a:lstStyle/>
          <a:p>
            <a:r>
              <a:rPr lang="en-US" sz="3200" dirty="0"/>
              <a:t>Medications for Opioid Use Disorder prevent poor outcomes in hospital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B48FAE8C-312A-40C7-8C95-BF909A4DF97E}"/>
              </a:ext>
            </a:extLst>
          </p:cNvPr>
          <p:cNvSpPr txBox="1">
            <a:spLocks/>
          </p:cNvSpPr>
          <p:nvPr/>
        </p:nvSpPr>
        <p:spPr>
          <a:xfrm>
            <a:off x="584563" y="2348724"/>
            <a:ext cx="8229599" cy="44961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2637" indent="-17263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17382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–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3147" indent="-171446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783" indent="-17263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–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419" indent="-17263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28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4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Prevent withdrawal</a:t>
            </a:r>
          </a:p>
          <a:p>
            <a:r>
              <a:rPr lang="en-US" sz="2400" dirty="0"/>
              <a:t>Premature discharge</a:t>
            </a:r>
          </a:p>
          <a:p>
            <a:r>
              <a:rPr lang="en-US" sz="2400" dirty="0"/>
              <a:t>Increase post-discharge engagement</a:t>
            </a:r>
          </a:p>
          <a:p>
            <a:pPr lvl="1"/>
            <a:endParaRPr lang="en-US" sz="2400" dirty="0"/>
          </a:p>
          <a:p>
            <a:pPr lvl="1"/>
            <a:endParaRPr lang="en-US" sz="225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00422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82AA813-4FDC-B1ED-9DC6-945E017C97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3DC1F-0742-80D5-EC2C-77D94183668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57200" y="1992490"/>
            <a:ext cx="8089899" cy="3951110"/>
          </a:xfrm>
        </p:spPr>
        <p:txBody>
          <a:bodyPr/>
          <a:lstStyle/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lvl="1"/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  <a:p>
            <a:pPr marL="169073" lvl="1" indent="0">
              <a:buNone/>
            </a:pPr>
            <a:endParaRPr lang="en-US" sz="195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2DC4DC0-F06E-FD74-2647-1EC3BA1D8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4" y="712998"/>
            <a:ext cx="8547100" cy="976102"/>
          </a:xfrm>
        </p:spPr>
        <p:txBody>
          <a:bodyPr/>
          <a:lstStyle/>
          <a:p>
            <a:r>
              <a:rPr lang="en-US" sz="3200" dirty="0"/>
              <a:t>Consult for Addiction Care and Treatment in Hospital (CATCH)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B48FAE8C-312A-40C7-8C95-BF909A4DF97E}"/>
              </a:ext>
            </a:extLst>
          </p:cNvPr>
          <p:cNvSpPr txBox="1">
            <a:spLocks/>
          </p:cNvSpPr>
          <p:nvPr/>
        </p:nvSpPr>
        <p:spPr>
          <a:xfrm>
            <a:off x="584563" y="2113456"/>
            <a:ext cx="8229599" cy="44961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172637" indent="-17263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-17382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–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3147" indent="-171446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85783" indent="-17263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/>
              <a:buChar char="–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58419" indent="-172637" algn="l" defTabSz="257168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4428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71596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765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5934" indent="-128585" algn="l" defTabSz="25716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50" dirty="0"/>
              <a:t>Multidisciplinary addiction consultation service</a:t>
            </a:r>
          </a:p>
          <a:p>
            <a:pPr lvl="1"/>
            <a:r>
              <a:rPr lang="en-US" sz="2400" dirty="0"/>
              <a:t>Medical providers (MDs, NPs)</a:t>
            </a:r>
          </a:p>
          <a:p>
            <a:pPr lvl="1"/>
            <a:r>
              <a:rPr lang="en-US" sz="2400" dirty="0"/>
              <a:t>Social workers, addiction counselors, mental health counselors</a:t>
            </a:r>
          </a:p>
          <a:p>
            <a:pPr lvl="1"/>
            <a:r>
              <a:rPr lang="en-US" sz="2400" dirty="0"/>
              <a:t>Peers with lived experience</a:t>
            </a:r>
          </a:p>
          <a:p>
            <a:pPr marL="0" indent="0">
              <a:buNone/>
            </a:pPr>
            <a:endParaRPr lang="en-US" sz="2550" dirty="0"/>
          </a:p>
          <a:p>
            <a:r>
              <a:rPr lang="en-US" sz="2400" dirty="0"/>
              <a:t>Improve care for hospital patients with substance use disorder</a:t>
            </a:r>
          </a:p>
          <a:p>
            <a:r>
              <a:rPr lang="en-US" sz="2400" dirty="0"/>
              <a:t>Prioritize initiation/continuation of MOUD</a:t>
            </a:r>
          </a:p>
          <a:p>
            <a:endParaRPr lang="en-US" sz="2400" dirty="0"/>
          </a:p>
          <a:p>
            <a:endParaRPr lang="en-US" sz="2400" dirty="0"/>
          </a:p>
          <a:p>
            <a:pPr lvl="1"/>
            <a:endParaRPr lang="en-US" sz="2400" dirty="0"/>
          </a:p>
          <a:p>
            <a:pPr lvl="1"/>
            <a:endParaRPr lang="en-US" sz="225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84421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2261DB-3C54-684A-4599-7415D7D1E7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17C8CF33-A5BF-4685-B01E-38A94315E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5" y="1409700"/>
            <a:ext cx="7919880" cy="3517900"/>
          </a:xfrm>
        </p:spPr>
        <p:txBody>
          <a:bodyPr anchor="t"/>
          <a:lstStyle/>
          <a:p>
            <a:br>
              <a:rPr lang="en-US" sz="3600" dirty="0"/>
            </a:br>
            <a:br>
              <a:rPr lang="en-US" sz="3600" dirty="0"/>
            </a:br>
            <a:r>
              <a:rPr lang="en-US" sz="3600" b="0" dirty="0"/>
              <a:t>1. </a:t>
            </a:r>
            <a:r>
              <a:rPr lang="en-US" sz="3200" b="0" dirty="0"/>
              <a:t>Who received MOUD?</a:t>
            </a:r>
            <a:br>
              <a:rPr lang="en-US" sz="3200" b="0" dirty="0"/>
            </a:br>
            <a:br>
              <a:rPr lang="en-US" sz="3200" b="0" dirty="0"/>
            </a:br>
            <a:r>
              <a:rPr lang="en-US" sz="3200" b="0" dirty="0"/>
              <a:t>2. Are there areas of improvement in MOUD utilization?</a:t>
            </a:r>
          </a:p>
        </p:txBody>
      </p:sp>
      <p:sp>
        <p:nvSpPr>
          <p:cNvPr id="10" name="Title 4">
            <a:extLst>
              <a:ext uri="{FF2B5EF4-FFF2-40B4-BE49-F238E27FC236}">
                <a16:creationId xmlns:a16="http://schemas.microsoft.com/office/drawing/2014/main" id="{1833227C-138E-4E84-98C6-B39446B9E81E}"/>
              </a:ext>
            </a:extLst>
          </p:cNvPr>
          <p:cNvSpPr txBox="1">
            <a:spLocks/>
          </p:cNvSpPr>
          <p:nvPr/>
        </p:nvSpPr>
        <p:spPr>
          <a:xfrm>
            <a:off x="381005" y="419009"/>
            <a:ext cx="8547100" cy="97610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257168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18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/>
              <a:t>Objectives</a:t>
            </a:r>
          </a:p>
        </p:txBody>
      </p:sp>
    </p:spTree>
    <p:extLst>
      <p:ext uri="{BB962C8B-B14F-4D97-AF65-F5344CB8AC3E}">
        <p14:creationId xmlns:p14="http://schemas.microsoft.com/office/powerpoint/2010/main" val="809725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514C458-744A-C296-1B1C-06AAB9CE6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A96246B-415A-30A4-5FB0-C38335C2E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576469"/>
            <a:ext cx="8229600" cy="313932"/>
          </a:xfrm>
        </p:spPr>
        <p:txBody>
          <a:bodyPr/>
          <a:lstStyle/>
          <a:p>
            <a:r>
              <a:rPr lang="en-US" sz="3200" dirty="0"/>
              <a:t>Case Definition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D07EF5-4059-4553-A73B-D7232F1C13E3}"/>
              </a:ext>
            </a:extLst>
          </p:cNvPr>
          <p:cNvSpPr/>
          <p:nvPr/>
        </p:nvSpPr>
        <p:spPr>
          <a:xfrm>
            <a:off x="584563" y="1265730"/>
            <a:ext cx="2045110" cy="112294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Length of stay &lt;1 day </a:t>
            </a:r>
          </a:p>
          <a:p>
            <a:pPr algn="ctr"/>
            <a:r>
              <a:rPr lang="en-US" sz="2000" dirty="0">
                <a:solidFill>
                  <a:schemeClr val="bg1">
                    <a:lumMod val="95000"/>
                  </a:schemeClr>
                </a:solidFill>
              </a:rPr>
              <a:t>n=187</a:t>
            </a:r>
            <a:endParaRPr lang="en-US" sz="2000" dirty="0">
              <a:ln>
                <a:noFill/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FDF1CE-C862-4F4D-80FB-43F10DA1E238}"/>
              </a:ext>
            </a:extLst>
          </p:cNvPr>
          <p:cNvSpPr/>
          <p:nvPr/>
        </p:nvSpPr>
        <p:spPr>
          <a:xfrm>
            <a:off x="592858" y="2460463"/>
            <a:ext cx="2045110" cy="1122949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Non-CATCH departments </a:t>
            </a:r>
          </a:p>
          <a:p>
            <a:pPr algn="ctr"/>
            <a:r>
              <a:rPr lang="en-US" sz="2000" dirty="0">
                <a:ln>
                  <a:noFill/>
                </a:ln>
                <a:solidFill>
                  <a:schemeClr val="bg1">
                    <a:lumMod val="95000"/>
                  </a:schemeClr>
                </a:solidFill>
              </a:rPr>
              <a:t>n=44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FA74FAAB-E65E-4A48-8E7B-0513D61F4E54}"/>
              </a:ext>
            </a:extLst>
          </p:cNvPr>
          <p:cNvGrpSpPr/>
          <p:nvPr/>
        </p:nvGrpSpPr>
        <p:grpSpPr>
          <a:xfrm>
            <a:off x="3670876" y="1196438"/>
            <a:ext cx="3978075" cy="5104756"/>
            <a:chOff x="4571999" y="1056550"/>
            <a:chExt cx="3480618" cy="4839591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B2753DE5-537D-4409-9CA8-893488C92584}"/>
                </a:ext>
              </a:extLst>
            </p:cNvPr>
            <p:cNvSpPr/>
            <p:nvPr/>
          </p:nvSpPr>
          <p:spPr>
            <a:xfrm>
              <a:off x="4572000" y="4956075"/>
              <a:ext cx="1718157" cy="94006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</a:rPr>
                <a:t>MOUD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38CC11A8-AABF-4C98-A031-CA9C1884BAC0}"/>
                </a:ext>
              </a:extLst>
            </p:cNvPr>
            <p:cNvGrpSpPr/>
            <p:nvPr/>
          </p:nvGrpSpPr>
          <p:grpSpPr>
            <a:xfrm>
              <a:off x="4571999" y="1056550"/>
              <a:ext cx="3480618" cy="4838408"/>
              <a:chOff x="4571999" y="1056550"/>
              <a:chExt cx="3480618" cy="4838408"/>
            </a:xfrm>
          </p:grpSpPr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1B43A87E-1AED-4E6C-A7E2-162717C2FD74}"/>
                  </a:ext>
                </a:extLst>
              </p:cNvPr>
              <p:cNvSpPr/>
              <p:nvPr/>
            </p:nvSpPr>
            <p:spPr>
              <a:xfrm>
                <a:off x="4571999" y="1056550"/>
                <a:ext cx="3480618" cy="158966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n>
                      <a:noFill/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Inpatient admissions with opioid-related 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</a:rPr>
                  <a:t>p</a:t>
                </a:r>
                <a:r>
                  <a:rPr lang="en-US" sz="2400" dirty="0">
                    <a:ln>
                      <a:noFill/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roblem 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</a:rPr>
                  <a:t>l</a:t>
                </a:r>
                <a:r>
                  <a:rPr lang="en-US" sz="2400" dirty="0">
                    <a:ln>
                      <a:noFill/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ist </a:t>
                </a:r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</a:rPr>
                  <a:t>d</a:t>
                </a:r>
                <a:r>
                  <a:rPr lang="en-US" sz="2400" dirty="0">
                    <a:ln>
                      <a:noFill/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iagnosis</a:t>
                </a:r>
              </a:p>
              <a:p>
                <a:pPr algn="ctr"/>
                <a:r>
                  <a:rPr lang="en-US" sz="2000" dirty="0">
                    <a:solidFill>
                      <a:schemeClr val="bg1">
                        <a:lumMod val="95000"/>
                      </a:schemeClr>
                    </a:solidFill>
                  </a:rPr>
                  <a:t>n=3532</a:t>
                </a:r>
                <a:endParaRPr lang="en-US" sz="200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8AB16ED4-1F82-4631-BAE1-7DD11EA20FF8}"/>
                  </a:ext>
                </a:extLst>
              </p:cNvPr>
              <p:cNvSpPr/>
              <p:nvPr/>
            </p:nvSpPr>
            <p:spPr>
              <a:xfrm>
                <a:off x="6418575" y="4954891"/>
                <a:ext cx="1634042" cy="940067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ln>
                      <a:noFill/>
                    </a:ln>
                    <a:solidFill>
                      <a:schemeClr val="bg1">
                        <a:lumMod val="95000"/>
                      </a:schemeClr>
                    </a:solidFill>
                  </a:rPr>
                  <a:t>No MOUD</a:t>
                </a: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7448EAB1-F755-4C64-B25D-5AFBAFF50C1B}"/>
                  </a:ext>
                </a:extLst>
              </p:cNvPr>
              <p:cNvSpPr/>
              <p:nvPr/>
            </p:nvSpPr>
            <p:spPr>
              <a:xfrm>
                <a:off x="4571999" y="3005720"/>
                <a:ext cx="3480618" cy="158966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dirty="0">
                    <a:solidFill>
                      <a:schemeClr val="bg1">
                        <a:lumMod val="95000"/>
                      </a:schemeClr>
                    </a:solidFill>
                  </a:rPr>
                  <a:t>Final sample</a:t>
                </a:r>
              </a:p>
              <a:p>
                <a:pPr algn="ctr"/>
                <a:r>
                  <a:rPr lang="en-US" sz="2000" dirty="0">
                    <a:solidFill>
                      <a:schemeClr val="bg1">
                        <a:lumMod val="95000"/>
                      </a:schemeClr>
                    </a:solidFill>
                  </a:rPr>
                  <a:t>n=3301</a:t>
                </a:r>
                <a:endParaRPr lang="en-US" sz="2000" dirty="0">
                  <a:ln>
                    <a:noFill/>
                  </a:ln>
                  <a:solidFill>
                    <a:schemeClr val="bg1">
                      <a:lumMod val="95000"/>
                    </a:schemeClr>
                  </a:solidFill>
                </a:endParaRPr>
              </a:p>
            </p:txBody>
          </p:sp>
          <p:sp>
            <p:nvSpPr>
              <p:cNvPr id="28" name="Arrow: Down 27">
                <a:extLst>
                  <a:ext uri="{FF2B5EF4-FFF2-40B4-BE49-F238E27FC236}">
                    <a16:creationId xmlns:a16="http://schemas.microsoft.com/office/drawing/2014/main" id="{18CABBDA-6524-465C-97BF-05251CE07773}"/>
                  </a:ext>
                </a:extLst>
              </p:cNvPr>
              <p:cNvSpPr/>
              <p:nvPr/>
            </p:nvSpPr>
            <p:spPr>
              <a:xfrm>
                <a:off x="6141965" y="2520545"/>
                <a:ext cx="340685" cy="500113"/>
              </a:xfrm>
              <a:prstGeom prst="downArrow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noFill/>
                  </a:ln>
                  <a:solidFill>
                    <a:schemeClr val="accent1"/>
                  </a:solidFill>
                </a:endParaRPr>
              </a:p>
            </p:txBody>
          </p:sp>
          <p:sp>
            <p:nvSpPr>
              <p:cNvPr id="29" name="Arrow: Down 28">
                <a:extLst>
                  <a:ext uri="{FF2B5EF4-FFF2-40B4-BE49-F238E27FC236}">
                    <a16:creationId xmlns:a16="http://schemas.microsoft.com/office/drawing/2014/main" id="{F3EBC129-613F-4514-AA40-9825E4BCAC67}"/>
                  </a:ext>
                </a:extLst>
              </p:cNvPr>
              <p:cNvSpPr/>
              <p:nvPr/>
            </p:nvSpPr>
            <p:spPr>
              <a:xfrm>
                <a:off x="5212818" y="4454777"/>
                <a:ext cx="340685" cy="500113"/>
              </a:xfrm>
              <a:prstGeom prst="downArrow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noFill/>
                  </a:ln>
                  <a:solidFill>
                    <a:schemeClr val="accent1"/>
                  </a:solidFill>
                </a:endParaRPr>
              </a:p>
            </p:txBody>
          </p:sp>
          <p:sp>
            <p:nvSpPr>
              <p:cNvPr id="30" name="Arrow: Down 29">
                <a:extLst>
                  <a:ext uri="{FF2B5EF4-FFF2-40B4-BE49-F238E27FC236}">
                    <a16:creationId xmlns:a16="http://schemas.microsoft.com/office/drawing/2014/main" id="{F590EDCE-909E-4487-BB6B-B655E738195E}"/>
                  </a:ext>
                </a:extLst>
              </p:cNvPr>
              <p:cNvSpPr/>
              <p:nvPr/>
            </p:nvSpPr>
            <p:spPr>
              <a:xfrm>
                <a:off x="7023196" y="4454778"/>
                <a:ext cx="340685" cy="500113"/>
              </a:xfrm>
              <a:prstGeom prst="downArrow">
                <a:avLst/>
              </a:prstGeom>
              <a:solidFill>
                <a:schemeClr val="tx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ln>
                    <a:noFill/>
                  </a:ln>
                  <a:solidFill>
                    <a:schemeClr val="accent1"/>
                  </a:solidFill>
                </a:endParaRPr>
              </a:p>
            </p:txBody>
          </p:sp>
        </p:grpSp>
      </p:grpSp>
      <p:sp>
        <p:nvSpPr>
          <p:cNvPr id="32" name="Arrow: Down 31">
            <a:extLst>
              <a:ext uri="{FF2B5EF4-FFF2-40B4-BE49-F238E27FC236}">
                <a16:creationId xmlns:a16="http://schemas.microsoft.com/office/drawing/2014/main" id="{E29A7DDA-C226-42F7-8EAC-4AF9F0E31F11}"/>
              </a:ext>
            </a:extLst>
          </p:cNvPr>
          <p:cNvSpPr/>
          <p:nvPr/>
        </p:nvSpPr>
        <p:spPr>
          <a:xfrm rot="5400000">
            <a:off x="2898156" y="2067172"/>
            <a:ext cx="512531" cy="786582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1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3ED835-FFC9-3419-FE2B-70B5059F6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BA81D9DB-89FB-48A7-96F7-E1F4257D88A5}"/>
              </a:ext>
            </a:extLst>
          </p:cNvPr>
          <p:cNvSpPr txBox="1">
            <a:spLocks/>
          </p:cNvSpPr>
          <p:nvPr/>
        </p:nvSpPr>
        <p:spPr>
          <a:xfrm>
            <a:off x="457199" y="576469"/>
            <a:ext cx="8229600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257168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18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Who received MOUD?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0438C33-BD09-46E5-806D-1850283EC5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976140"/>
              </p:ext>
            </p:extLst>
          </p:nvPr>
        </p:nvGraphicFramePr>
        <p:xfrm>
          <a:off x="457198" y="1180603"/>
          <a:ext cx="8229598" cy="5054594"/>
        </p:xfrm>
        <a:graphic>
          <a:graphicData uri="http://schemas.openxmlformats.org/drawingml/2006/table">
            <a:tbl>
              <a:tblPr firstRow="1" bandRow="1" bandCol="1">
                <a:tableStyleId>{3C2FFA5D-87B4-456A-9821-1D502468CF0F}</a:tableStyleId>
              </a:tblPr>
              <a:tblGrid>
                <a:gridCol w="2264733">
                  <a:extLst>
                    <a:ext uri="{9D8B030D-6E8A-4147-A177-3AD203B41FA5}">
                      <a16:colId xmlns:a16="http://schemas.microsoft.com/office/drawing/2014/main" val="647510010"/>
                    </a:ext>
                  </a:extLst>
                </a:gridCol>
                <a:gridCol w="1642648">
                  <a:extLst>
                    <a:ext uri="{9D8B030D-6E8A-4147-A177-3AD203B41FA5}">
                      <a16:colId xmlns:a16="http://schemas.microsoft.com/office/drawing/2014/main" val="568350334"/>
                    </a:ext>
                  </a:extLst>
                </a:gridCol>
                <a:gridCol w="1468117">
                  <a:extLst>
                    <a:ext uri="{9D8B030D-6E8A-4147-A177-3AD203B41FA5}">
                      <a16:colId xmlns:a16="http://schemas.microsoft.com/office/drawing/2014/main" val="1315115757"/>
                    </a:ext>
                  </a:extLst>
                </a:gridCol>
                <a:gridCol w="1971178">
                  <a:extLst>
                    <a:ext uri="{9D8B030D-6E8A-4147-A177-3AD203B41FA5}">
                      <a16:colId xmlns:a16="http://schemas.microsoft.com/office/drawing/2014/main" val="3931094031"/>
                    </a:ext>
                  </a:extLst>
                </a:gridCol>
                <a:gridCol w="882922">
                  <a:extLst>
                    <a:ext uri="{9D8B030D-6E8A-4147-A177-3AD203B41FA5}">
                      <a16:colId xmlns:a16="http://schemas.microsoft.com/office/drawing/2014/main" val="4253671944"/>
                    </a:ext>
                  </a:extLst>
                </a:gridCol>
              </a:tblGrid>
              <a:tr h="506567">
                <a:tc>
                  <a:txBody>
                    <a:bodyPr/>
                    <a:lstStyle/>
                    <a:p>
                      <a:pPr marL="0" marR="0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 anchor="b">
                    <a:lnB w="25400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MOUD </a:t>
                      </a:r>
                    </a:p>
                    <a:p>
                      <a:pPr marL="0" marR="0"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(N=1789)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 anchor="b">
                    <a:lnB w="25400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No MOUD (N=1512)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 anchor="b">
                    <a:lnB w="25400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Total </a:t>
                      </a:r>
                    </a:p>
                    <a:p>
                      <a:pPr marL="0" marR="0" algn="ct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(N=3301)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 anchor="b">
                    <a:lnB w="25400" cap="flat" cmpd="sng" algn="ctr">
                      <a:noFill/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P-value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 anchor="b">
                    <a:lnB w="25400" cap="flat" cmpd="sng" algn="ctr">
                      <a:noFill/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9394981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b="1" dirty="0">
                          <a:effectLst/>
                        </a:rPr>
                        <a:t>Age</a:t>
                      </a:r>
                      <a:endParaRPr lang="en-US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&lt; 0.001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25400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1468919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   Mean (SD)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50.96 (12.23)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49.48 (13.00)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50.28 (12.61)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509746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b="1" dirty="0">
                          <a:effectLst/>
                        </a:rPr>
                        <a:t>Sex (male)</a:t>
                      </a:r>
                      <a:endParaRPr lang="en-US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1348 (75.3%)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1181 (78.1%)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2529 (76.6%)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0.068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65196"/>
                  </a:ext>
                </a:extLst>
              </a:tr>
              <a:tr h="2864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b="1" dirty="0">
                          <a:effectLst/>
                        </a:rPr>
                        <a:t>Race</a:t>
                      </a:r>
                      <a:endParaRPr lang="en-US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77849"/>
                  </a:ext>
                </a:extLst>
              </a:tr>
              <a:tr h="776748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Alaskan Native/ American Indian/ </a:t>
                      </a:r>
                    </a:p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Pacific Islander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5 (0.3%)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2 (0.1%)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7 (0.2%)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0.608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796903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Asian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5 (0.3%)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12 (0.8%)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17 (0.5%)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0.064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668006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Black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431 (25.2%)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496 (35.0%)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927 (29.7%)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&lt; 0.001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74358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White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371 (21.7%)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311 (21.9%)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682 (21.8%)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0.913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3200323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Other Race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896 (52.5%)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596 (42.1%)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1492 (47.7%)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&lt; 0.001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3653962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b="1" dirty="0">
                          <a:effectLst/>
                        </a:rPr>
                        <a:t>Insurance</a:t>
                      </a:r>
                      <a:endParaRPr lang="en-US" sz="1600" b="1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875363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Commercial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18 (1.6%)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30 (4.3%)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48 (2.7%)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0.001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906751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Medicaid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794 (72.2%)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452 (64.8%)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1246 (69.3%)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0.001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7472755"/>
                  </a:ext>
                </a:extLst>
              </a:tr>
              <a:tr h="290332">
                <a:tc>
                  <a:txBody>
                    <a:bodyPr/>
                    <a:lstStyle/>
                    <a:p>
                      <a:pPr marL="257168" marR="0" lvl="1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Medicare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238 (21.6%)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177 (25.4%)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415 (23.1%)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0.077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2545054"/>
                  </a:ext>
                </a:extLst>
              </a:tr>
              <a:tr h="253720">
                <a:tc>
                  <a:txBody>
                    <a:bodyPr/>
                    <a:lstStyle/>
                    <a:p>
                      <a:pPr marL="257168" marR="0" lvl="1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Other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50 (4.5%)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39 (5.6%)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89 (4.9%)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600" dirty="0">
                          <a:effectLst/>
                        </a:rPr>
                        <a:t>0.378</a:t>
                      </a:r>
                      <a:endParaRPr lang="en-US" sz="16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8169" marR="48169" marT="0" marB="0">
                    <a:lnL w="9525" cap="flat" cmpd="sng" algn="ctr">
                      <a:noFill/>
                      <a:prstDash val="solid"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5439326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96D84009-2D65-42BC-D4A9-25B696FFBCDE}"/>
              </a:ext>
            </a:extLst>
          </p:cNvPr>
          <p:cNvSpPr/>
          <p:nvPr/>
        </p:nvSpPr>
        <p:spPr>
          <a:xfrm>
            <a:off x="457198" y="3890682"/>
            <a:ext cx="8229598" cy="32273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1CCBAFB-8159-FD5D-CBB2-DB8DD5B16D2D}"/>
              </a:ext>
            </a:extLst>
          </p:cNvPr>
          <p:cNvSpPr/>
          <p:nvPr/>
        </p:nvSpPr>
        <p:spPr>
          <a:xfrm>
            <a:off x="457198" y="5354667"/>
            <a:ext cx="8229598" cy="32273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9630B0-F130-D295-1BF4-EE077A233A31}"/>
              </a:ext>
            </a:extLst>
          </p:cNvPr>
          <p:cNvSpPr/>
          <p:nvPr/>
        </p:nvSpPr>
        <p:spPr>
          <a:xfrm>
            <a:off x="457198" y="4490401"/>
            <a:ext cx="8229598" cy="322730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noFill/>
              </a:ln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8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3ED835-FFC9-3419-FE2B-70B5059F6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BA81D9DB-89FB-48A7-96F7-E1F4257D88A5}"/>
              </a:ext>
            </a:extLst>
          </p:cNvPr>
          <p:cNvSpPr txBox="1">
            <a:spLocks/>
          </p:cNvSpPr>
          <p:nvPr/>
        </p:nvSpPr>
        <p:spPr>
          <a:xfrm>
            <a:off x="457204" y="627690"/>
            <a:ext cx="8912942" cy="313932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257168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18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Across all hospitals, 54% received MOUD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3BB054-6188-45F5-9CB3-599C01625A7E}"/>
              </a:ext>
            </a:extLst>
          </p:cNvPr>
          <p:cNvSpPr txBox="1"/>
          <p:nvPr/>
        </p:nvSpPr>
        <p:spPr>
          <a:xfrm>
            <a:off x="1281882" y="3830724"/>
            <a:ext cx="83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51%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6FFF18B-44BC-46DE-8DE3-C34F977A1AE6}"/>
              </a:ext>
            </a:extLst>
          </p:cNvPr>
          <p:cNvSpPr txBox="1"/>
          <p:nvPr/>
        </p:nvSpPr>
        <p:spPr>
          <a:xfrm>
            <a:off x="2286001" y="5664272"/>
            <a:ext cx="83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50%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F1756F-CECC-4D8C-9E01-D1C3358F0FD3}"/>
              </a:ext>
            </a:extLst>
          </p:cNvPr>
          <p:cNvSpPr txBox="1"/>
          <p:nvPr/>
        </p:nvSpPr>
        <p:spPr>
          <a:xfrm>
            <a:off x="3318387" y="5786119"/>
            <a:ext cx="83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55%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A742507-6F27-412C-903A-27589D48C063}"/>
              </a:ext>
            </a:extLst>
          </p:cNvPr>
          <p:cNvSpPr txBox="1"/>
          <p:nvPr/>
        </p:nvSpPr>
        <p:spPr>
          <a:xfrm>
            <a:off x="4269658" y="3250895"/>
            <a:ext cx="83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66%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8DC7F6-0B75-4F70-993B-5352CCFB9CB6}"/>
              </a:ext>
            </a:extLst>
          </p:cNvPr>
          <p:cNvSpPr txBox="1"/>
          <p:nvPr/>
        </p:nvSpPr>
        <p:spPr>
          <a:xfrm>
            <a:off x="5321095" y="5488556"/>
            <a:ext cx="83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33%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619034-B938-4412-A78F-342455C4754D}"/>
              </a:ext>
            </a:extLst>
          </p:cNvPr>
          <p:cNvSpPr txBox="1"/>
          <p:nvPr/>
        </p:nvSpPr>
        <p:spPr>
          <a:xfrm>
            <a:off x="6353481" y="5564165"/>
            <a:ext cx="835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>
                    <a:lumMod val="95000"/>
                  </a:schemeClr>
                </a:solidFill>
              </a:rPr>
              <a:t>71%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611DEF6-340D-4E97-BABC-FC49F3AEE76E}"/>
              </a:ext>
            </a:extLst>
          </p:cNvPr>
          <p:cNvSpPr txBox="1"/>
          <p:nvPr/>
        </p:nvSpPr>
        <p:spPr>
          <a:xfrm>
            <a:off x="7189223" y="2456329"/>
            <a:ext cx="16696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2D84EDB-BF79-4578-8A7A-F479DE36840A}"/>
              </a:ext>
            </a:extLst>
          </p:cNvPr>
          <p:cNvSpPr txBox="1"/>
          <p:nvPr/>
        </p:nvSpPr>
        <p:spPr>
          <a:xfrm>
            <a:off x="7975036" y="5794997"/>
            <a:ext cx="9340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P&lt;0.001</a:t>
            </a:r>
          </a:p>
          <a:p>
            <a:endParaRPr lang="en-US" sz="1400" dirty="0"/>
          </a:p>
        </p:txBody>
      </p:sp>
      <p:pic>
        <p:nvPicPr>
          <p:cNvPr id="2" name="slide3" descr="Dashboard 2">
            <a:extLst>
              <a:ext uri="{FF2B5EF4-FFF2-40B4-BE49-F238E27FC236}">
                <a16:creationId xmlns:a16="http://schemas.microsoft.com/office/drawing/2014/main" id="{4FDE69B1-5DAF-2F6F-ECD6-B01564C7EF8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70"/>
          <a:stretch/>
        </p:blipFill>
        <p:spPr>
          <a:xfrm>
            <a:off x="1186894" y="907779"/>
            <a:ext cx="6535728" cy="461665"/>
          </a:xfrm>
          <a:prstGeom prst="rect">
            <a:avLst/>
          </a:prstGeom>
        </p:spPr>
      </p:pic>
      <p:pic>
        <p:nvPicPr>
          <p:cNvPr id="4" name="slide2" descr="Dashboard 2">
            <a:extLst>
              <a:ext uri="{FF2B5EF4-FFF2-40B4-BE49-F238E27FC236}">
                <a16:creationId xmlns:a16="http://schemas.microsoft.com/office/drawing/2014/main" id="{DA056B0A-78BC-A9C1-C58C-7DE0CB8803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23" y="970833"/>
            <a:ext cx="7740137" cy="571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2915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lide2" descr="Dashboard 1">
            <a:extLst>
              <a:ext uri="{FF2B5EF4-FFF2-40B4-BE49-F238E27FC236}">
                <a16:creationId xmlns:a16="http://schemas.microsoft.com/office/drawing/2014/main" id="{B3367733-D2A2-983A-C2A4-947E88CA230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7" t="9638"/>
          <a:stretch/>
        </p:blipFill>
        <p:spPr>
          <a:xfrm>
            <a:off x="1587233" y="1479186"/>
            <a:ext cx="5969534" cy="487152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83ED835-FFC9-3419-FE2B-70B5059F61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FEEEA1A-CB49-3744-AA40-B896987410F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2" name="Title 4">
            <a:extLst>
              <a:ext uri="{FF2B5EF4-FFF2-40B4-BE49-F238E27FC236}">
                <a16:creationId xmlns:a16="http://schemas.microsoft.com/office/drawing/2014/main" id="{BA81D9DB-89FB-48A7-96F7-E1F4257D88A5}"/>
              </a:ext>
            </a:extLst>
          </p:cNvPr>
          <p:cNvSpPr txBox="1">
            <a:spLocks/>
          </p:cNvSpPr>
          <p:nvPr/>
        </p:nvSpPr>
        <p:spPr>
          <a:xfrm>
            <a:off x="562640" y="206047"/>
            <a:ext cx="8229600" cy="106422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257168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lang="en-US" sz="1800" b="1" i="0" kern="1200" cap="none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/>
              <a:t>75% of patients with CATCH Consult received MOUD 			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387F34-028D-43E9-8CC2-1282B0AB5F08}"/>
              </a:ext>
            </a:extLst>
          </p:cNvPr>
          <p:cNvSpPr txBox="1"/>
          <p:nvPr/>
        </p:nvSpPr>
        <p:spPr>
          <a:xfrm>
            <a:off x="1035315" y="6418605"/>
            <a:ext cx="1504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P&lt;0.001</a:t>
            </a:r>
          </a:p>
        </p:txBody>
      </p:sp>
      <p:pic>
        <p:nvPicPr>
          <p:cNvPr id="4" name="slide2" descr="Dashboard 1">
            <a:extLst>
              <a:ext uri="{FF2B5EF4-FFF2-40B4-BE49-F238E27FC236}">
                <a16:creationId xmlns:a16="http://schemas.microsoft.com/office/drawing/2014/main" id="{CDF82497-CD79-94D7-2422-645AE345053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60" t="534" r="50677" b="91732"/>
          <a:stretch/>
        </p:blipFill>
        <p:spPr>
          <a:xfrm>
            <a:off x="7196522" y="1878360"/>
            <a:ext cx="1595718" cy="431887"/>
          </a:xfrm>
          <a:prstGeom prst="rect">
            <a:avLst/>
          </a:prstGeom>
        </p:spPr>
      </p:pic>
      <p:pic>
        <p:nvPicPr>
          <p:cNvPr id="5" name="slide2" descr="Dashboard 1">
            <a:extLst>
              <a:ext uri="{FF2B5EF4-FFF2-40B4-BE49-F238E27FC236}">
                <a16:creationId xmlns:a16="http://schemas.microsoft.com/office/drawing/2014/main" id="{CD04A70F-3B5A-EAAE-BB5A-322DE61BB26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5080" b="91732"/>
          <a:stretch/>
        </p:blipFill>
        <p:spPr>
          <a:xfrm>
            <a:off x="7162185" y="1524269"/>
            <a:ext cx="1739300" cy="461665"/>
          </a:xfrm>
          <a:prstGeom prst="rect">
            <a:avLst/>
          </a:prstGeom>
        </p:spPr>
      </p:pic>
      <p:pic>
        <p:nvPicPr>
          <p:cNvPr id="16" name="slide2" descr="Dashboard 1">
            <a:extLst>
              <a:ext uri="{FF2B5EF4-FFF2-40B4-BE49-F238E27FC236}">
                <a16:creationId xmlns:a16="http://schemas.microsoft.com/office/drawing/2014/main" id="{EAC53FC4-D012-8661-BCC4-193F5DF53C1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19" r="93630"/>
          <a:stretch/>
        </p:blipFill>
        <p:spPr>
          <a:xfrm>
            <a:off x="841339" y="1270272"/>
            <a:ext cx="485817" cy="5428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056334"/>
      </p:ext>
    </p:extLst>
  </p:cSld>
  <p:clrMapOvr>
    <a:masterClrMapping/>
  </p:clrMapOvr>
</p:sld>
</file>

<file path=ppt/theme/theme1.xml><?xml version="1.0" encoding="utf-8"?>
<a:theme xmlns:a="http://schemas.openxmlformats.org/drawingml/2006/main" name="NYU Langone Health Theme 3 White Cover White Interior">
  <a:themeElements>
    <a:clrScheme name="NYU Langone Muted Office Colors">
      <a:dk1>
        <a:srgbClr val="53565A"/>
      </a:dk1>
      <a:lt1>
        <a:srgbClr val="FFFFFF"/>
      </a:lt1>
      <a:dk2>
        <a:srgbClr val="580F8B"/>
      </a:dk2>
      <a:lt2>
        <a:srgbClr val="D9D9D6"/>
      </a:lt2>
      <a:accent1>
        <a:srgbClr val="580F8B"/>
      </a:accent1>
      <a:accent2>
        <a:srgbClr val="BD9B60"/>
      </a:accent2>
      <a:accent3>
        <a:srgbClr val="007398"/>
      </a:accent3>
      <a:accent4>
        <a:srgbClr val="E8927C"/>
      </a:accent4>
      <a:accent5>
        <a:srgbClr val="006C5B"/>
      </a:accent5>
      <a:accent6>
        <a:srgbClr val="688197"/>
      </a:accent6>
      <a:hlink>
        <a:srgbClr val="0000FF"/>
      </a:hlink>
      <a:folHlink>
        <a:srgbClr val="00EBFF"/>
      </a:folHlink>
    </a:clrScheme>
    <a:fontScheme name="NYU Langone Office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>
            <a:ln>
              <a:noFill/>
            </a:ln>
            <a:solidFill>
              <a:schemeClr val="accent1"/>
            </a:solidFill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NYULH_Theme3_WhiteCoverWhiteInterior_4x3.potx [Read-Only]" id="{44F06593-55BB-467A-8584-D70F7C407B1D}" vid="{3B2A0A41-2D4A-4D40-ABEA-81E66ADBE6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5C8BF2F4F7554FAEE0A73D4B80A94D" ma:contentTypeVersion="12" ma:contentTypeDescription="Create a new document." ma:contentTypeScope="" ma:versionID="fa76a11a50d32c19ea298ec19f5006fe">
  <xsd:schema xmlns:xsd="http://www.w3.org/2001/XMLSchema" xmlns:xs="http://www.w3.org/2001/XMLSchema" xmlns:p="http://schemas.microsoft.com/office/2006/metadata/properties" xmlns:ns3="37f75da5-9717-454b-aca6-62d9c2e59169" xmlns:ns4="ffbaa41d-1154-42d1-ac5d-48f5098af74a" targetNamespace="http://schemas.microsoft.com/office/2006/metadata/properties" ma:root="true" ma:fieldsID="81a03de21158e87dc4a9c596ef4eaa59" ns3:_="" ns4:_="">
    <xsd:import namespace="37f75da5-9717-454b-aca6-62d9c2e59169"/>
    <xsd:import namespace="ffbaa41d-1154-42d1-ac5d-48f5098af74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f75da5-9717-454b-aca6-62d9c2e591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baa41d-1154-42d1-ac5d-48f5098af7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AF247E-0D9D-43D3-9009-E386BACA9441}">
  <ds:schemaRefs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ffbaa41d-1154-42d1-ac5d-48f5098af74a"/>
    <ds:schemaRef ds:uri="37f75da5-9717-454b-aca6-62d9c2e59169"/>
  </ds:schemaRefs>
</ds:datastoreItem>
</file>

<file path=customXml/itemProps2.xml><?xml version="1.0" encoding="utf-8"?>
<ds:datastoreItem xmlns:ds="http://schemas.openxmlformats.org/officeDocument/2006/customXml" ds:itemID="{F1456149-498A-4D06-B24A-5A4A461EF4A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7f75da5-9717-454b-aca6-62d9c2e59169"/>
    <ds:schemaRef ds:uri="ffbaa41d-1154-42d1-ac5d-48f5098af7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9DD208D-DD92-492E-8A5B-82701EBF3A6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NYULH_Theme3_WhiteCoverWhiteInterior_4x3</Template>
  <TotalTime>22498</TotalTime>
  <Words>930</Words>
  <Application>Microsoft Macintosh PowerPoint</Application>
  <PresentationFormat>On-screen Show (4:3)</PresentationFormat>
  <Paragraphs>212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</vt:lpstr>
      <vt:lpstr>NYU Langone Health Theme 3 White Cover White Interior</vt:lpstr>
      <vt:lpstr>Utilization of Medication for Opioid Use Disorder Treatment During Hospitalization at Six New York City Public Hospitals with an Addiction Consultation Service</vt:lpstr>
      <vt:lpstr>Disclosures</vt:lpstr>
      <vt:lpstr>Medications for Opioid Use Disorder prevent poor outcomes in hospital</vt:lpstr>
      <vt:lpstr>Consult for Addiction Care and Treatment in Hospital (CATCH)</vt:lpstr>
      <vt:lpstr>  1. Who received MOUD?  2. Are there areas of improvement in MOUD utilization?</vt:lpstr>
      <vt:lpstr>Case Definition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Acknowledgements</vt:lpstr>
    </vt:vector>
  </TitlesOfParts>
  <Company>NYU Langone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Resolving Tensions: Novel Data Sources, Technologies, and Study Designs to Understand Role of Social Determinants of NHLBI Disorders</dc:title>
  <dc:creator>Thorpe, Lorna</dc:creator>
  <cp:lastModifiedBy>King, Carla</cp:lastModifiedBy>
  <cp:revision>318</cp:revision>
  <dcterms:created xsi:type="dcterms:W3CDTF">2020-09-11T15:45:47Z</dcterms:created>
  <dcterms:modified xsi:type="dcterms:W3CDTF">2022-11-10T04:09:56Z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0x010100495C8BF2F4F7554FAEE0A73D4B80A94D</vt:lpwstr>
  </property>
</Properties>
</file>