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8" r:id="rId6"/>
    <p:sldId id="257" r:id="rId7"/>
    <p:sldId id="270" r:id="rId8"/>
    <p:sldId id="264" r:id="rId9"/>
    <p:sldId id="266" r:id="rId10"/>
    <p:sldId id="267" r:id="rId11"/>
    <p:sldId id="274" r:id="rId12"/>
    <p:sldId id="271" r:id="rId13"/>
    <p:sldId id="276" r:id="rId14"/>
    <p:sldId id="27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5B231D-EB02-7A48-B5A6-8BBB8816BE2C}">
          <p14:sldIdLst>
            <p14:sldId id="256"/>
            <p14:sldId id="268"/>
            <p14:sldId id="257"/>
            <p14:sldId id="270"/>
            <p14:sldId id="264"/>
            <p14:sldId id="266"/>
            <p14:sldId id="267"/>
            <p14:sldId id="274"/>
            <p14:sldId id="271"/>
            <p14:sldId id="276"/>
            <p14:sldId id="272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1" userDrawn="1">
          <p15:clr>
            <a:srgbClr val="A4A3A4"/>
          </p15:clr>
        </p15:guide>
        <p15:guide id="2" orient="horz" pos="4033" userDrawn="1">
          <p15:clr>
            <a:srgbClr val="A4A3A4"/>
          </p15:clr>
        </p15:guide>
        <p15:guide id="3" orient="horz" pos="1904" userDrawn="1">
          <p15:clr>
            <a:srgbClr val="A4A3A4"/>
          </p15:clr>
        </p15:guide>
        <p15:guide id="4" pos="5473" userDrawn="1">
          <p15:clr>
            <a:srgbClr val="A4A3A4"/>
          </p15:clr>
        </p15:guide>
        <p15:guide id="5" pos="432" userDrawn="1">
          <p15:clr>
            <a:srgbClr val="A4A3A4"/>
          </p15:clr>
        </p15:guide>
        <p15:guide id="6" pos="2776" userDrawn="1">
          <p15:clr>
            <a:srgbClr val="A4A3A4"/>
          </p15:clr>
        </p15:guide>
        <p15:guide id="7" orient="horz" pos="3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AFC8"/>
    <a:srgbClr val="FE877E"/>
    <a:srgbClr val="000000"/>
    <a:srgbClr val="193F95"/>
    <a:srgbClr val="836CA2"/>
    <a:srgbClr val="53565A"/>
    <a:srgbClr val="2D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78" autoAdjust="0"/>
    <p:restoredTop sz="76471" autoAdjust="0"/>
  </p:normalViewPr>
  <p:slideViewPr>
    <p:cSldViewPr snapToGrid="0" snapToObjects="1">
      <p:cViewPr varScale="1">
        <p:scale>
          <a:sx n="86" d="100"/>
          <a:sy n="86" d="100"/>
        </p:scale>
        <p:origin x="1624" y="192"/>
      </p:cViewPr>
      <p:guideLst>
        <p:guide orient="horz" pos="291"/>
        <p:guide orient="horz" pos="4033"/>
        <p:guide orient="horz" pos="1904"/>
        <p:guide pos="5473"/>
        <p:guide pos="432"/>
        <p:guide pos="2776"/>
        <p:guide orient="horz"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82044-5D26-E448-8696-F452F46A029F}" type="datetimeFigureOut">
              <a:rPr lang="en-US" smtClean="0"/>
              <a:t>11/9/22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9F134-A476-8F42-B0AF-2FFFE6F2B4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6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9D94-2B78-F841-9B5E-78BC59F8D0BB}" type="datetimeFigureOut">
              <a:rPr lang="en-US" smtClean="0"/>
              <a:t>11/9/22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B1B5E-696F-8A4A-9730-0DDA82FF5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1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Carla King, MPH, NYU Grossman School of Medicine and NYC Health + Hospitals;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Medha Mazumdar, MS, NYU Grossman School of Medicine;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Noa Appleton, MPH, NYU Grossman School of Medicine;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 Fernando, MPharm, NYU Grossman School of Medicine;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Johanna Dolle, MPA, NYC Health + Hospitals;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Caroline Cooke, MPH, NYC Health + Hospitals;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Roopa Kalyanaraman Marcello, MPH, NYC Health + Hospitals;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Charles T. Barron, MD, NYC Health + Hospitals;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Jennifer McNeely, MD, MS, NYU Grossman School of Medicine;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8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/>
              <a:t>Addiction consultation services may </a:t>
            </a:r>
            <a:r>
              <a:rPr lang="en-CA" sz="1200" u="sng" dirty="0">
                <a:solidFill>
                  <a:schemeClr val="tx2"/>
                </a:solidFill>
              </a:rPr>
              <a:t>increase MOUD uptake</a:t>
            </a:r>
            <a:r>
              <a:rPr lang="en-CA" sz="1200" dirty="0"/>
              <a:t> among patients admitted with opioid-related diagnoses</a:t>
            </a:r>
          </a:p>
          <a:p>
            <a:endParaRPr lang="en-CA" sz="1200" dirty="0"/>
          </a:p>
          <a:p>
            <a:r>
              <a:rPr lang="en-CA" sz="1200" dirty="0"/>
              <a:t>MOUD treatment </a:t>
            </a:r>
            <a:r>
              <a:rPr lang="en-CA" sz="1200" u="sng" dirty="0">
                <a:solidFill>
                  <a:schemeClr val="tx2"/>
                </a:solidFill>
              </a:rPr>
              <a:t>may still vary</a:t>
            </a:r>
            <a:r>
              <a:rPr lang="en-CA" sz="1200" dirty="0"/>
              <a:t> across hospital</a:t>
            </a:r>
          </a:p>
          <a:p>
            <a:r>
              <a:rPr lang="en-CA" sz="1200" dirty="0"/>
              <a:t>	- especially if an addiction consult isn’t completed for that patient</a:t>
            </a:r>
          </a:p>
          <a:p>
            <a:pPr marL="0" indent="0">
              <a:buNone/>
            </a:pPr>
            <a:endParaRPr lang="en-CA" sz="1200" dirty="0"/>
          </a:p>
          <a:p>
            <a:r>
              <a:rPr lang="en-US" sz="1200" dirty="0"/>
              <a:t>System-level and provider-level </a:t>
            </a:r>
            <a:r>
              <a:rPr lang="en-US" sz="1200" u="sng" dirty="0">
                <a:solidFill>
                  <a:schemeClr val="tx2"/>
                </a:solidFill>
              </a:rPr>
              <a:t>barriers need to be explored</a:t>
            </a:r>
            <a:r>
              <a:rPr lang="en-US" sz="1200" dirty="0"/>
              <a:t> and addressed –goal to understand how decision to order consult, MOUD etc. is made</a:t>
            </a:r>
          </a:p>
          <a:p>
            <a:r>
              <a:rPr lang="en-US" sz="1200" dirty="0"/>
              <a:t>	- among med/surg providers who call the ACS</a:t>
            </a:r>
          </a:p>
          <a:p>
            <a:r>
              <a:rPr lang="en-US" sz="1200" dirty="0"/>
              <a:t>	- among CATCH providers</a:t>
            </a:r>
          </a:p>
          <a:p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0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Heavy burden of OUD among hospital patients</a:t>
            </a:r>
          </a:p>
          <a:p>
            <a:r>
              <a:rPr lang="en-US" dirty="0"/>
              <a:t>- Essential component of medical and addictions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3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/>
              <a:t>Implemented at 6 NYC public hospitals since 2018</a:t>
            </a: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/>
              <a:t>Evaluation and treatment for patients who use substances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1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first year of CATCH program at each hospital</a:t>
            </a:r>
          </a:p>
          <a:p>
            <a:r>
              <a:rPr lang="en-US" dirty="0"/>
              <a:t>MOUD = at least 1 inpatient order of buprenorphine, methadone, or naltrexone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87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96.3% have OUD/dependency on problem list</a:t>
            </a:r>
          </a:p>
          <a:p>
            <a:pPr marL="171450" indent="-171450">
              <a:buFontTx/>
              <a:buChar char="-"/>
            </a:pPr>
            <a:r>
              <a:rPr lang="en-US" dirty="0"/>
              <a:t>3.7% OUD poisoning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1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-All patients, irrespective of CATCH consult; 54.2% received MOUD</a:t>
            </a:r>
          </a:p>
          <a:p>
            <a:r>
              <a:rPr lang="en-US" dirty="0"/>
              <a:t>	-Majority of MOUD was methadone (77%), 22% bupe</a:t>
            </a:r>
          </a:p>
          <a:p>
            <a:endParaRPr lang="en-US" sz="1200" dirty="0"/>
          </a:p>
          <a:p>
            <a:r>
              <a:rPr lang="en-US" dirty="0"/>
              <a:t>-CATCH consults also varied across hospitals</a:t>
            </a:r>
          </a:p>
          <a:p>
            <a:r>
              <a:rPr lang="en-US" dirty="0"/>
              <a:t>	- ranging from 33% of patients to 58% of patients</a:t>
            </a:r>
          </a:p>
          <a:p>
            <a:r>
              <a:rPr lang="en-US" dirty="0"/>
              <a:t>-Hospital 5 -fewest consults, also least patients with MOUD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41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79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B1B5E-696F-8A4A-9730-0DDA82FF5A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2" y="3246998"/>
            <a:ext cx="7451889" cy="364010"/>
          </a:xfrm>
        </p:spPr>
        <p:txBody>
          <a:bodyPr wrap="square" lIns="0" tIns="0" rIns="0" bIns="0" anchor="ctr" anchorCtr="0">
            <a:spAutoFit/>
          </a:bodyPr>
          <a:lstStyle>
            <a:lvl1pPr>
              <a:lnSpc>
                <a:spcPct val="83000"/>
              </a:lnSpc>
              <a:defRPr sz="285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9515" y="5332005"/>
            <a:ext cx="7376519" cy="16158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1050" b="1" i="0" cap="none" baseline="0">
                <a:solidFill>
                  <a:schemeClr val="tx2"/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156462" y="1021058"/>
            <a:ext cx="3530340" cy="184666"/>
          </a:xfrm>
        </p:spPr>
        <p:txBody>
          <a:bodyPr wrap="square" anchor="ctr" anchorCtr="0">
            <a:sp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172637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306372" y="617959"/>
            <a:ext cx="2006867" cy="876369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02042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57200" y="1268985"/>
            <a:ext cx="8229600" cy="215444"/>
          </a:xfrm>
        </p:spPr>
        <p:txBody>
          <a:bodyPr>
            <a:noAutofit/>
          </a:bodyPr>
          <a:lstStyle>
            <a:lvl1pPr marL="0" indent="0">
              <a:buNone/>
              <a:defRPr lang="en-US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2641" indent="0">
              <a:buNone/>
              <a:defRPr/>
            </a:lvl2pPr>
          </a:lstStyle>
          <a:p>
            <a:pPr marL="0" lvl="0" indent="0" algn="l" defTabSz="257175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None/>
            </a:pPr>
            <a:r>
              <a:rPr lang="en-US"/>
              <a:t>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2481072" cy="4305300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1125"/>
              </a:spcBef>
              <a:buNone/>
              <a:defRPr lang="en-US" sz="900" b="1" dirty="0">
                <a:solidFill>
                  <a:schemeClr val="tx1"/>
                </a:solidFill>
              </a:defRPr>
            </a:lvl1pPr>
            <a:lvl2pPr marL="255985" indent="-255985">
              <a:spcBef>
                <a:spcPts val="0"/>
              </a:spcBef>
              <a:buNone/>
              <a:defRPr lang="en-US" sz="900" dirty="0">
                <a:solidFill>
                  <a:schemeClr val="tx1"/>
                </a:solidFill>
              </a:defRPr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1"/>
          </p:nvPr>
        </p:nvSpPr>
        <p:spPr>
          <a:xfrm>
            <a:off x="3200400" y="1752600"/>
            <a:ext cx="2481072" cy="4305300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1125"/>
              </a:spcBef>
              <a:buNone/>
              <a:defRPr lang="en-US" sz="900" b="1" dirty="0">
                <a:solidFill>
                  <a:schemeClr val="tx1"/>
                </a:solidFill>
              </a:defRPr>
            </a:lvl1pPr>
            <a:lvl2pPr marL="255985" indent="-255985">
              <a:spcBef>
                <a:spcPts val="0"/>
              </a:spcBef>
              <a:buNone/>
              <a:defRPr lang="en-US" sz="900" dirty="0">
                <a:solidFill>
                  <a:schemeClr val="tx1"/>
                </a:solidFill>
              </a:defRPr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22"/>
          </p:nvPr>
        </p:nvSpPr>
        <p:spPr>
          <a:xfrm>
            <a:off x="5943600" y="1752600"/>
            <a:ext cx="2481072" cy="4305300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1125"/>
              </a:spcBef>
              <a:buNone/>
              <a:defRPr lang="en-US" sz="900" b="1" dirty="0">
                <a:solidFill>
                  <a:schemeClr val="tx1"/>
                </a:solidFill>
              </a:defRPr>
            </a:lvl1pPr>
            <a:lvl2pPr marL="255985" indent="-255985">
              <a:spcBef>
                <a:spcPts val="0"/>
              </a:spcBef>
              <a:buNone/>
              <a:defRPr lang="en-US" sz="900" dirty="0">
                <a:solidFill>
                  <a:schemeClr val="tx1"/>
                </a:solidFill>
              </a:defRPr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7211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91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2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pos="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126" y="3193551"/>
            <a:ext cx="8016283" cy="470898"/>
          </a:xfrm>
        </p:spPr>
        <p:txBody>
          <a:bodyPr anchor="ctr" anchorCtr="0">
            <a:noAutofit/>
          </a:bodyPr>
          <a:lstStyle>
            <a:lvl1pPr algn="l">
              <a:defRPr sz="27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80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457203" y="1561713"/>
            <a:ext cx="3895344" cy="4496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4791455" y="1561713"/>
            <a:ext cx="3895344" cy="4496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29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7348"/>
            <a:ext cx="3886200" cy="422055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346341"/>
            <a:ext cx="3886200" cy="406265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buNone/>
              <a:defRPr sz="1350" b="1"/>
            </a:lvl1pPr>
            <a:lvl2pPr marL="172637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00600" y="1346341"/>
            <a:ext cx="3886200" cy="406265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buNone/>
              <a:defRPr sz="1350" b="1"/>
            </a:lvl1pPr>
            <a:lvl2pPr marL="172637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5"/>
          </p:nvPr>
        </p:nvSpPr>
        <p:spPr>
          <a:xfrm>
            <a:off x="4800600" y="1837348"/>
            <a:ext cx="3886200" cy="4220552"/>
          </a:xfrm>
        </p:spPr>
        <p:txBody>
          <a:bodyPr vert="horz" lIns="0" tIns="0" rIns="0" bIns="0" rtlCol="0">
            <a:no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0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7919867" y="6350480"/>
            <a:ext cx="766764" cy="334835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-969"/>
            <a:ext cx="5088731" cy="685897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4" y="1162328"/>
            <a:ext cx="4087733" cy="348813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500" b="1" i="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4" y="1655064"/>
            <a:ext cx="4087913" cy="4407408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232083" y="4076701"/>
            <a:ext cx="3454719" cy="1955800"/>
          </a:xfrm>
        </p:spPr>
        <p:txBody>
          <a:bodyPr/>
          <a:lstStyle>
            <a:lvl1pPr marL="0" indent="0">
              <a:buNone/>
              <a:defRPr sz="900" b="1">
                <a:solidFill>
                  <a:schemeClr val="tx1"/>
                </a:solidFill>
              </a:defRPr>
            </a:lvl1pPr>
            <a:lvl2pPr marL="0" indent="0">
              <a:buNone/>
              <a:defRPr sz="900">
                <a:solidFill>
                  <a:schemeClr val="tx1"/>
                </a:solidFill>
              </a:defRPr>
            </a:lvl2pPr>
            <a:lvl3pPr marL="171446" indent="-171446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3pPr>
            <a:lvl4pPr marL="349749" indent="-167875">
              <a:buFont typeface="Arial" panose="020B0604020202020204" pitchFamily="34" charset="0"/>
              <a:buChar char="–"/>
              <a:defRPr sz="900">
                <a:solidFill>
                  <a:schemeClr val="tx1"/>
                </a:solidFill>
              </a:defRPr>
            </a:lvl4pPr>
            <a:lvl5pPr marL="514337"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Caption for content above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bg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 noEditPoints="1"/>
          </p:cNvSpPr>
          <p:nvPr userDrawn="1"/>
        </p:nvSpPr>
        <p:spPr bwMode="auto">
          <a:xfrm>
            <a:off x="7919867" y="6350480"/>
            <a:ext cx="766764" cy="334835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C5C6BA4C-4B4A-410F-9197-C6D481F64C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82419" y="-970"/>
            <a:ext cx="4063962" cy="3759696"/>
          </a:xfrm>
          <a:custGeom>
            <a:avLst/>
            <a:gdLst>
              <a:gd name="connsiteX0" fmla="*/ 0 w 4035853"/>
              <a:gd name="connsiteY0" fmla="*/ 0 h 2697096"/>
              <a:gd name="connsiteX1" fmla="*/ 4035853 w 4035853"/>
              <a:gd name="connsiteY1" fmla="*/ 0 h 2697096"/>
              <a:gd name="connsiteX2" fmla="*/ 4035853 w 4035853"/>
              <a:gd name="connsiteY2" fmla="*/ 2697096 h 2697096"/>
              <a:gd name="connsiteX3" fmla="*/ 0 w 4035853"/>
              <a:gd name="connsiteY3" fmla="*/ 2697096 h 2697096"/>
              <a:gd name="connsiteX4" fmla="*/ 0 w 4035853"/>
              <a:gd name="connsiteY4" fmla="*/ 0 h 269709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323823 w 4035853"/>
              <a:gd name="connsiteY3" fmla="*/ 2700356 h 2700356"/>
              <a:gd name="connsiteX4" fmla="*/ 0 w 4035853"/>
              <a:gd name="connsiteY4" fmla="*/ 2697096 h 2700356"/>
              <a:gd name="connsiteX5" fmla="*/ 0 w 4035853"/>
              <a:gd name="connsiteY5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323823 w 4035853"/>
              <a:gd name="connsiteY3" fmla="*/ 2700356 h 2700356"/>
              <a:gd name="connsiteX4" fmla="*/ 0 w 4035853"/>
              <a:gd name="connsiteY4" fmla="*/ 2697096 h 2700356"/>
              <a:gd name="connsiteX5" fmla="*/ 0 w 4035853"/>
              <a:gd name="connsiteY5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3238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1714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1714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1714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612823 w 4035853"/>
              <a:gd name="connsiteY3" fmla="*/ 2689412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8065"/>
              <a:gd name="connsiteX1" fmla="*/ 4035853 w 4035853"/>
              <a:gd name="connsiteY1" fmla="*/ 0 h 2698065"/>
              <a:gd name="connsiteX2" fmla="*/ 4035853 w 4035853"/>
              <a:gd name="connsiteY2" fmla="*/ 2697096 h 2698065"/>
              <a:gd name="connsiteX3" fmla="*/ 612823 w 4035853"/>
              <a:gd name="connsiteY3" fmla="*/ 2689412 h 2698065"/>
              <a:gd name="connsiteX4" fmla="*/ 171423 w 4035853"/>
              <a:gd name="connsiteY4" fmla="*/ 2697975 h 2698065"/>
              <a:gd name="connsiteX5" fmla="*/ 0 w 4035853"/>
              <a:gd name="connsiteY5" fmla="*/ 2697096 h 2698065"/>
              <a:gd name="connsiteX6" fmla="*/ 0 w 4035853"/>
              <a:gd name="connsiteY6" fmla="*/ 0 h 2698065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581867 w 4035853"/>
              <a:gd name="connsiteY3" fmla="*/ 2696556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581867 w 4035853"/>
              <a:gd name="connsiteY3" fmla="*/ 2696556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8071"/>
              <a:gd name="connsiteX1" fmla="*/ 4035853 w 4035853"/>
              <a:gd name="connsiteY1" fmla="*/ 0 h 2698071"/>
              <a:gd name="connsiteX2" fmla="*/ 4035853 w 4035853"/>
              <a:gd name="connsiteY2" fmla="*/ 2697096 h 2698071"/>
              <a:gd name="connsiteX3" fmla="*/ 438992 w 4035853"/>
              <a:gd name="connsiteY3" fmla="*/ 2696556 h 2698071"/>
              <a:gd name="connsiteX4" fmla="*/ 171423 w 4035853"/>
              <a:gd name="connsiteY4" fmla="*/ 2697975 h 2698071"/>
              <a:gd name="connsiteX5" fmla="*/ 0 w 4035853"/>
              <a:gd name="connsiteY5" fmla="*/ 2697096 h 2698071"/>
              <a:gd name="connsiteX6" fmla="*/ 0 w 4035853"/>
              <a:gd name="connsiteY6" fmla="*/ 0 h 2698071"/>
              <a:gd name="connsiteX0" fmla="*/ 0 w 4035853"/>
              <a:gd name="connsiteY0" fmla="*/ 0 h 2698071"/>
              <a:gd name="connsiteX1" fmla="*/ 4035853 w 4035853"/>
              <a:gd name="connsiteY1" fmla="*/ 0 h 2698071"/>
              <a:gd name="connsiteX2" fmla="*/ 4035853 w 4035853"/>
              <a:gd name="connsiteY2" fmla="*/ 2697096 h 2698071"/>
              <a:gd name="connsiteX3" fmla="*/ 441373 w 4035853"/>
              <a:gd name="connsiteY3" fmla="*/ 2696556 h 2698071"/>
              <a:gd name="connsiteX4" fmla="*/ 171423 w 4035853"/>
              <a:gd name="connsiteY4" fmla="*/ 2697975 h 2698071"/>
              <a:gd name="connsiteX5" fmla="*/ 0 w 4035853"/>
              <a:gd name="connsiteY5" fmla="*/ 2697096 h 2698071"/>
              <a:gd name="connsiteX6" fmla="*/ 0 w 4035853"/>
              <a:gd name="connsiteY6" fmla="*/ 0 h 2698071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64279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7"/>
              <a:gd name="connsiteX1" fmla="*/ 4035853 w 4035853"/>
              <a:gd name="connsiteY1" fmla="*/ 0 h 2700357"/>
              <a:gd name="connsiteX2" fmla="*/ 4035853 w 4035853"/>
              <a:gd name="connsiteY2" fmla="*/ 2697096 h 2700357"/>
              <a:gd name="connsiteX3" fmla="*/ 434229 w 4035853"/>
              <a:gd name="connsiteY3" fmla="*/ 2696556 h 2700357"/>
              <a:gd name="connsiteX4" fmla="*/ 164279 w 4035853"/>
              <a:gd name="connsiteY4" fmla="*/ 2700356 h 2700357"/>
              <a:gd name="connsiteX5" fmla="*/ 0 w 4035853"/>
              <a:gd name="connsiteY5" fmla="*/ 2697096 h 2700357"/>
              <a:gd name="connsiteX6" fmla="*/ 0 w 4035853"/>
              <a:gd name="connsiteY6" fmla="*/ 0 h 2700357"/>
              <a:gd name="connsiteX0" fmla="*/ 0 w 4035853"/>
              <a:gd name="connsiteY0" fmla="*/ 0 h 2701319"/>
              <a:gd name="connsiteX1" fmla="*/ 4035853 w 4035853"/>
              <a:gd name="connsiteY1" fmla="*/ 0 h 2701319"/>
              <a:gd name="connsiteX2" fmla="*/ 4035853 w 4035853"/>
              <a:gd name="connsiteY2" fmla="*/ 2697096 h 2701319"/>
              <a:gd name="connsiteX3" fmla="*/ 431848 w 4035853"/>
              <a:gd name="connsiteY3" fmla="*/ 2701319 h 2701319"/>
              <a:gd name="connsiteX4" fmla="*/ 164279 w 4035853"/>
              <a:gd name="connsiteY4" fmla="*/ 2700356 h 2701319"/>
              <a:gd name="connsiteX5" fmla="*/ 0 w 4035853"/>
              <a:gd name="connsiteY5" fmla="*/ 2697096 h 2701319"/>
              <a:gd name="connsiteX6" fmla="*/ 0 w 4035853"/>
              <a:gd name="connsiteY6" fmla="*/ 0 h 2701319"/>
              <a:gd name="connsiteX0" fmla="*/ 0 w 4035853"/>
              <a:gd name="connsiteY0" fmla="*/ 0 h 2701319"/>
              <a:gd name="connsiteX1" fmla="*/ 4035853 w 4035853"/>
              <a:gd name="connsiteY1" fmla="*/ 0 h 2701319"/>
              <a:gd name="connsiteX2" fmla="*/ 4035853 w 4035853"/>
              <a:gd name="connsiteY2" fmla="*/ 2697096 h 2701319"/>
              <a:gd name="connsiteX3" fmla="*/ 431848 w 4035853"/>
              <a:gd name="connsiteY3" fmla="*/ 2701319 h 2701319"/>
              <a:gd name="connsiteX4" fmla="*/ 311945 w 4035853"/>
              <a:gd name="connsiteY4" fmla="*/ 2697956 h 2701319"/>
              <a:gd name="connsiteX5" fmla="*/ 164279 w 4035853"/>
              <a:gd name="connsiteY5" fmla="*/ 2700356 h 2701319"/>
              <a:gd name="connsiteX6" fmla="*/ 0 w 4035853"/>
              <a:gd name="connsiteY6" fmla="*/ 2697096 h 2701319"/>
              <a:gd name="connsiteX7" fmla="*/ 0 w 4035853"/>
              <a:gd name="connsiteY7" fmla="*/ 0 h 2701319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90"/>
              <a:gd name="connsiteX1" fmla="*/ 4035853 w 4035853"/>
              <a:gd name="connsiteY1" fmla="*/ 0 h 2936090"/>
              <a:gd name="connsiteX2" fmla="*/ 4035853 w 4035853"/>
              <a:gd name="connsiteY2" fmla="*/ 2697096 h 2936090"/>
              <a:gd name="connsiteX3" fmla="*/ 431848 w 4035853"/>
              <a:gd name="connsiteY3" fmla="*/ 2701319 h 2936090"/>
              <a:gd name="connsiteX4" fmla="*/ 302420 w 4035853"/>
              <a:gd name="connsiteY4" fmla="*/ 2936082 h 2936090"/>
              <a:gd name="connsiteX5" fmla="*/ 166660 w 4035853"/>
              <a:gd name="connsiteY5" fmla="*/ 2695594 h 2936090"/>
              <a:gd name="connsiteX6" fmla="*/ 0 w 4035853"/>
              <a:gd name="connsiteY6" fmla="*/ 2697096 h 2936090"/>
              <a:gd name="connsiteX7" fmla="*/ 0 w 4035853"/>
              <a:gd name="connsiteY7" fmla="*/ 0 h 2936090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696556 h 2936082"/>
              <a:gd name="connsiteX4" fmla="*/ 302420 w 4035853"/>
              <a:gd name="connsiteY4" fmla="*/ 2936082 h 2936082"/>
              <a:gd name="connsiteX5" fmla="*/ 166660 w 4035853"/>
              <a:gd name="connsiteY5" fmla="*/ 2695594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67038"/>
              <a:gd name="connsiteX1" fmla="*/ 4035853 w 4035853"/>
              <a:gd name="connsiteY1" fmla="*/ 0 h 2967038"/>
              <a:gd name="connsiteX2" fmla="*/ 4035853 w 4035853"/>
              <a:gd name="connsiteY2" fmla="*/ 2697096 h 2967038"/>
              <a:gd name="connsiteX3" fmla="*/ 431848 w 4035853"/>
              <a:gd name="connsiteY3" fmla="*/ 2696556 h 2967038"/>
              <a:gd name="connsiteX4" fmla="*/ 300039 w 4035853"/>
              <a:gd name="connsiteY4" fmla="*/ 2967038 h 2967038"/>
              <a:gd name="connsiteX5" fmla="*/ 166660 w 4035853"/>
              <a:gd name="connsiteY5" fmla="*/ 2695594 h 2967038"/>
              <a:gd name="connsiteX6" fmla="*/ 0 w 4035853"/>
              <a:gd name="connsiteY6" fmla="*/ 2697096 h 2967038"/>
              <a:gd name="connsiteX7" fmla="*/ 0 w 4035853"/>
              <a:gd name="connsiteY7" fmla="*/ 0 h 2967038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66660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66660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54811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47646"/>
              <a:gd name="connsiteX1" fmla="*/ 4035853 w 4035853"/>
              <a:gd name="connsiteY1" fmla="*/ 0 h 2947646"/>
              <a:gd name="connsiteX2" fmla="*/ 4035853 w 4035853"/>
              <a:gd name="connsiteY2" fmla="*/ 2697096 h 2947646"/>
              <a:gd name="connsiteX3" fmla="*/ 431848 w 4035853"/>
              <a:gd name="connsiteY3" fmla="*/ 2696556 h 2947646"/>
              <a:gd name="connsiteX4" fmla="*/ 341259 w 4035853"/>
              <a:gd name="connsiteY4" fmla="*/ 2895599 h 2947646"/>
              <a:gd name="connsiteX5" fmla="*/ 302420 w 4035853"/>
              <a:gd name="connsiteY5" fmla="*/ 2933700 h 2947646"/>
              <a:gd name="connsiteX6" fmla="*/ 154811 w 4035853"/>
              <a:gd name="connsiteY6" fmla="*/ 2695594 h 2947646"/>
              <a:gd name="connsiteX7" fmla="*/ 0 w 4035853"/>
              <a:gd name="connsiteY7" fmla="*/ 2697096 h 2947646"/>
              <a:gd name="connsiteX8" fmla="*/ 0 w 4035853"/>
              <a:gd name="connsiteY8" fmla="*/ 0 h 2947646"/>
              <a:gd name="connsiteX0" fmla="*/ 0 w 4035853"/>
              <a:gd name="connsiteY0" fmla="*/ 0 h 2947646"/>
              <a:gd name="connsiteX1" fmla="*/ 4035853 w 4035853"/>
              <a:gd name="connsiteY1" fmla="*/ 0 h 2947646"/>
              <a:gd name="connsiteX2" fmla="*/ 4035853 w 4035853"/>
              <a:gd name="connsiteY2" fmla="*/ 2697096 h 2947646"/>
              <a:gd name="connsiteX3" fmla="*/ 431848 w 4035853"/>
              <a:gd name="connsiteY3" fmla="*/ 2696556 h 2947646"/>
              <a:gd name="connsiteX4" fmla="*/ 341259 w 4035853"/>
              <a:gd name="connsiteY4" fmla="*/ 2895599 h 2947646"/>
              <a:gd name="connsiteX5" fmla="*/ 302420 w 4035853"/>
              <a:gd name="connsiteY5" fmla="*/ 2933700 h 2947646"/>
              <a:gd name="connsiteX6" fmla="*/ 154811 w 4035853"/>
              <a:gd name="connsiteY6" fmla="*/ 2695594 h 2947646"/>
              <a:gd name="connsiteX7" fmla="*/ 0 w 4035853"/>
              <a:gd name="connsiteY7" fmla="*/ 2697096 h 2947646"/>
              <a:gd name="connsiteX8" fmla="*/ 0 w 4035853"/>
              <a:gd name="connsiteY8" fmla="*/ 0 h 2947646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7253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6068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6068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4125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1325"/>
              <a:gd name="connsiteX1" fmla="*/ 4035853 w 4035853"/>
              <a:gd name="connsiteY1" fmla="*/ 0 h 2941325"/>
              <a:gd name="connsiteX2" fmla="*/ 4035853 w 4035853"/>
              <a:gd name="connsiteY2" fmla="*/ 2697096 h 2941325"/>
              <a:gd name="connsiteX3" fmla="*/ 431848 w 4035853"/>
              <a:gd name="connsiteY3" fmla="*/ 2696556 h 2941325"/>
              <a:gd name="connsiteX4" fmla="*/ 334149 w 4035853"/>
              <a:gd name="connsiteY4" fmla="*/ 2895599 h 2941325"/>
              <a:gd name="connsiteX5" fmla="*/ 295311 w 4035853"/>
              <a:gd name="connsiteY5" fmla="*/ 2940844 h 2941325"/>
              <a:gd name="connsiteX6" fmla="*/ 260684 w 4035853"/>
              <a:gd name="connsiteY6" fmla="*/ 2893218 h 2941325"/>
              <a:gd name="connsiteX7" fmla="*/ 154811 w 4035853"/>
              <a:gd name="connsiteY7" fmla="*/ 2695594 h 2941325"/>
              <a:gd name="connsiteX8" fmla="*/ 0 w 4035853"/>
              <a:gd name="connsiteY8" fmla="*/ 2697096 h 2941325"/>
              <a:gd name="connsiteX9" fmla="*/ 0 w 4035853"/>
              <a:gd name="connsiteY9" fmla="*/ 0 h 2941325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4811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30005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48969"/>
              <a:gd name="connsiteX1" fmla="*/ 4035853 w 4035853"/>
              <a:gd name="connsiteY1" fmla="*/ 0 h 2948969"/>
              <a:gd name="connsiteX2" fmla="*/ 4035853 w 4035853"/>
              <a:gd name="connsiteY2" fmla="*/ 2697096 h 2948969"/>
              <a:gd name="connsiteX3" fmla="*/ 431848 w 4035853"/>
              <a:gd name="connsiteY3" fmla="*/ 2696556 h 2948969"/>
              <a:gd name="connsiteX4" fmla="*/ 334149 w 4035853"/>
              <a:gd name="connsiteY4" fmla="*/ 2895599 h 2948969"/>
              <a:gd name="connsiteX5" fmla="*/ 300051 w 4035853"/>
              <a:gd name="connsiteY5" fmla="*/ 2938463 h 2948969"/>
              <a:gd name="connsiteX6" fmla="*/ 260684 w 4035853"/>
              <a:gd name="connsiteY6" fmla="*/ 2893218 h 2948969"/>
              <a:gd name="connsiteX7" fmla="*/ 159550 w 4035853"/>
              <a:gd name="connsiteY7" fmla="*/ 2695594 h 2948969"/>
              <a:gd name="connsiteX8" fmla="*/ 0 w 4035853"/>
              <a:gd name="connsiteY8" fmla="*/ 2697096 h 2948969"/>
              <a:gd name="connsiteX9" fmla="*/ 0 w 4035853"/>
              <a:gd name="connsiteY9" fmla="*/ 0 h 2948969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602"/>
              <a:gd name="connsiteX1" fmla="*/ 4035853 w 4035853"/>
              <a:gd name="connsiteY1" fmla="*/ 0 h 2938602"/>
              <a:gd name="connsiteX2" fmla="*/ 4035853 w 4035853"/>
              <a:gd name="connsiteY2" fmla="*/ 2697096 h 2938602"/>
              <a:gd name="connsiteX3" fmla="*/ 431848 w 4035853"/>
              <a:gd name="connsiteY3" fmla="*/ 2696556 h 2938602"/>
              <a:gd name="connsiteX4" fmla="*/ 334149 w 4035853"/>
              <a:gd name="connsiteY4" fmla="*/ 2895599 h 2938602"/>
              <a:gd name="connsiteX5" fmla="*/ 300051 w 4035853"/>
              <a:gd name="connsiteY5" fmla="*/ 2938463 h 2938602"/>
              <a:gd name="connsiteX6" fmla="*/ 260684 w 4035853"/>
              <a:gd name="connsiteY6" fmla="*/ 2893218 h 2938602"/>
              <a:gd name="connsiteX7" fmla="*/ 159550 w 4035853"/>
              <a:gd name="connsiteY7" fmla="*/ 2695594 h 2938602"/>
              <a:gd name="connsiteX8" fmla="*/ 0 w 4035853"/>
              <a:gd name="connsiteY8" fmla="*/ 2697096 h 2938602"/>
              <a:gd name="connsiteX9" fmla="*/ 0 w 4035853"/>
              <a:gd name="connsiteY9" fmla="*/ 0 h 2938602"/>
              <a:gd name="connsiteX0" fmla="*/ 0 w 4063711"/>
              <a:gd name="connsiteY0" fmla="*/ 0 h 3787688"/>
              <a:gd name="connsiteX1" fmla="*/ 4063711 w 4063711"/>
              <a:gd name="connsiteY1" fmla="*/ 849086 h 3787688"/>
              <a:gd name="connsiteX2" fmla="*/ 4063711 w 4063711"/>
              <a:gd name="connsiteY2" fmla="*/ 3546182 h 3787688"/>
              <a:gd name="connsiteX3" fmla="*/ 459706 w 4063711"/>
              <a:gd name="connsiteY3" fmla="*/ 3545642 h 3787688"/>
              <a:gd name="connsiteX4" fmla="*/ 362007 w 4063711"/>
              <a:gd name="connsiteY4" fmla="*/ 3744685 h 3787688"/>
              <a:gd name="connsiteX5" fmla="*/ 327909 w 4063711"/>
              <a:gd name="connsiteY5" fmla="*/ 3787549 h 3787688"/>
              <a:gd name="connsiteX6" fmla="*/ 288542 w 4063711"/>
              <a:gd name="connsiteY6" fmla="*/ 3742304 h 3787688"/>
              <a:gd name="connsiteX7" fmla="*/ 187408 w 4063711"/>
              <a:gd name="connsiteY7" fmla="*/ 3544680 h 3787688"/>
              <a:gd name="connsiteX8" fmla="*/ 27858 w 4063711"/>
              <a:gd name="connsiteY8" fmla="*/ 3546182 h 3787688"/>
              <a:gd name="connsiteX9" fmla="*/ 0 w 4063711"/>
              <a:gd name="connsiteY9" fmla="*/ 0 h 3787688"/>
              <a:gd name="connsiteX0" fmla="*/ 0 w 4063711"/>
              <a:gd name="connsiteY0" fmla="*/ 0 h 3787688"/>
              <a:gd name="connsiteX1" fmla="*/ 4063711 w 4063711"/>
              <a:gd name="connsiteY1" fmla="*/ 37323 h 3787688"/>
              <a:gd name="connsiteX2" fmla="*/ 4063711 w 4063711"/>
              <a:gd name="connsiteY2" fmla="*/ 3546182 h 3787688"/>
              <a:gd name="connsiteX3" fmla="*/ 459706 w 4063711"/>
              <a:gd name="connsiteY3" fmla="*/ 3545642 h 3787688"/>
              <a:gd name="connsiteX4" fmla="*/ 362007 w 4063711"/>
              <a:gd name="connsiteY4" fmla="*/ 3744685 h 3787688"/>
              <a:gd name="connsiteX5" fmla="*/ 327909 w 4063711"/>
              <a:gd name="connsiteY5" fmla="*/ 3787549 h 3787688"/>
              <a:gd name="connsiteX6" fmla="*/ 288542 w 4063711"/>
              <a:gd name="connsiteY6" fmla="*/ 3742304 h 3787688"/>
              <a:gd name="connsiteX7" fmla="*/ 187408 w 4063711"/>
              <a:gd name="connsiteY7" fmla="*/ 3544680 h 3787688"/>
              <a:gd name="connsiteX8" fmla="*/ 27858 w 4063711"/>
              <a:gd name="connsiteY8" fmla="*/ 3546182 h 3787688"/>
              <a:gd name="connsiteX9" fmla="*/ 0 w 4063711"/>
              <a:gd name="connsiteY9" fmla="*/ 0 h 3787688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9285 w 4045138"/>
              <a:gd name="connsiteY8" fmla="*/ 3518190 h 3759696"/>
              <a:gd name="connsiteX9" fmla="*/ 0 w 4045138"/>
              <a:gd name="connsiteY9" fmla="*/ 0 h 3759696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4538 w 4045138"/>
              <a:gd name="connsiteY8" fmla="*/ 3518190 h 3759696"/>
              <a:gd name="connsiteX9" fmla="*/ 0 w 4045138"/>
              <a:gd name="connsiteY9" fmla="*/ 0 h 3759696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4538 w 4045138"/>
              <a:gd name="connsiteY8" fmla="*/ 3518190 h 3759696"/>
              <a:gd name="connsiteX9" fmla="*/ 0 w 4045138"/>
              <a:gd name="connsiteY9" fmla="*/ 0 h 3759696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4538 w 4045138"/>
              <a:gd name="connsiteY8" fmla="*/ 3518190 h 3759696"/>
              <a:gd name="connsiteX9" fmla="*/ 0 w 4045138"/>
              <a:gd name="connsiteY9" fmla="*/ 0 h 3759696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2165 w 4045138"/>
              <a:gd name="connsiteY8" fmla="*/ 3511047 h 3759696"/>
              <a:gd name="connsiteX9" fmla="*/ 0 w 4045138"/>
              <a:gd name="connsiteY9" fmla="*/ 0 h 3759696"/>
              <a:gd name="connsiteX0" fmla="*/ 0 w 4045138"/>
              <a:gd name="connsiteY0" fmla="*/ 0 h 3759696"/>
              <a:gd name="connsiteX1" fmla="*/ 4045138 w 4045138"/>
              <a:gd name="connsiteY1" fmla="*/ 9331 h 3759696"/>
              <a:gd name="connsiteX2" fmla="*/ 4045138 w 4045138"/>
              <a:gd name="connsiteY2" fmla="*/ 3518190 h 3759696"/>
              <a:gd name="connsiteX3" fmla="*/ 441133 w 4045138"/>
              <a:gd name="connsiteY3" fmla="*/ 3517650 h 3759696"/>
              <a:gd name="connsiteX4" fmla="*/ 343434 w 4045138"/>
              <a:gd name="connsiteY4" fmla="*/ 3716693 h 3759696"/>
              <a:gd name="connsiteX5" fmla="*/ 309336 w 4045138"/>
              <a:gd name="connsiteY5" fmla="*/ 3759557 h 3759696"/>
              <a:gd name="connsiteX6" fmla="*/ 269969 w 4045138"/>
              <a:gd name="connsiteY6" fmla="*/ 3714312 h 3759696"/>
              <a:gd name="connsiteX7" fmla="*/ 168835 w 4045138"/>
              <a:gd name="connsiteY7" fmla="*/ 3516688 h 3759696"/>
              <a:gd name="connsiteX8" fmla="*/ 2165 w 4045138"/>
              <a:gd name="connsiteY8" fmla="*/ 3515809 h 3759696"/>
              <a:gd name="connsiteX9" fmla="*/ 0 w 4045138"/>
              <a:gd name="connsiteY9" fmla="*/ 0 h 3759696"/>
              <a:gd name="connsiteX0" fmla="*/ 0 w 4047509"/>
              <a:gd name="connsiteY0" fmla="*/ 0 h 3759696"/>
              <a:gd name="connsiteX1" fmla="*/ 4047509 w 4047509"/>
              <a:gd name="connsiteY1" fmla="*/ 4569 h 3759696"/>
              <a:gd name="connsiteX2" fmla="*/ 4045138 w 4047509"/>
              <a:gd name="connsiteY2" fmla="*/ 3518190 h 3759696"/>
              <a:gd name="connsiteX3" fmla="*/ 441133 w 4047509"/>
              <a:gd name="connsiteY3" fmla="*/ 3517650 h 3759696"/>
              <a:gd name="connsiteX4" fmla="*/ 343434 w 4047509"/>
              <a:gd name="connsiteY4" fmla="*/ 3716693 h 3759696"/>
              <a:gd name="connsiteX5" fmla="*/ 309336 w 4047509"/>
              <a:gd name="connsiteY5" fmla="*/ 3759557 h 3759696"/>
              <a:gd name="connsiteX6" fmla="*/ 269969 w 4047509"/>
              <a:gd name="connsiteY6" fmla="*/ 3714312 h 3759696"/>
              <a:gd name="connsiteX7" fmla="*/ 168835 w 4047509"/>
              <a:gd name="connsiteY7" fmla="*/ 3516688 h 3759696"/>
              <a:gd name="connsiteX8" fmla="*/ 2165 w 4047509"/>
              <a:gd name="connsiteY8" fmla="*/ 3515809 h 3759696"/>
              <a:gd name="connsiteX9" fmla="*/ 0 w 4047509"/>
              <a:gd name="connsiteY9" fmla="*/ 0 h 3759696"/>
              <a:gd name="connsiteX0" fmla="*/ 0 w 4047509"/>
              <a:gd name="connsiteY0" fmla="*/ 0 h 3759696"/>
              <a:gd name="connsiteX1" fmla="*/ 4047509 w 4047509"/>
              <a:gd name="connsiteY1" fmla="*/ 2188 h 3759696"/>
              <a:gd name="connsiteX2" fmla="*/ 4045138 w 4047509"/>
              <a:gd name="connsiteY2" fmla="*/ 3518190 h 3759696"/>
              <a:gd name="connsiteX3" fmla="*/ 441133 w 4047509"/>
              <a:gd name="connsiteY3" fmla="*/ 3517650 h 3759696"/>
              <a:gd name="connsiteX4" fmla="*/ 343434 w 4047509"/>
              <a:gd name="connsiteY4" fmla="*/ 3716693 h 3759696"/>
              <a:gd name="connsiteX5" fmla="*/ 309336 w 4047509"/>
              <a:gd name="connsiteY5" fmla="*/ 3759557 h 3759696"/>
              <a:gd name="connsiteX6" fmla="*/ 269969 w 4047509"/>
              <a:gd name="connsiteY6" fmla="*/ 3714312 h 3759696"/>
              <a:gd name="connsiteX7" fmla="*/ 168835 w 4047509"/>
              <a:gd name="connsiteY7" fmla="*/ 3516688 h 3759696"/>
              <a:gd name="connsiteX8" fmla="*/ 2165 w 4047509"/>
              <a:gd name="connsiteY8" fmla="*/ 3515809 h 3759696"/>
              <a:gd name="connsiteX9" fmla="*/ 0 w 4047509"/>
              <a:gd name="connsiteY9" fmla="*/ 0 h 375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7509" h="3759696">
                <a:moveTo>
                  <a:pt x="0" y="0"/>
                </a:moveTo>
                <a:lnTo>
                  <a:pt x="4047509" y="2188"/>
                </a:lnTo>
                <a:cubicBezTo>
                  <a:pt x="4046719" y="1173395"/>
                  <a:pt x="4045928" y="2346983"/>
                  <a:pt x="4045138" y="3518190"/>
                </a:cubicBezTo>
                <a:lnTo>
                  <a:pt x="441133" y="3517650"/>
                </a:lnTo>
                <a:cubicBezTo>
                  <a:pt x="407164" y="3591215"/>
                  <a:pt x="353155" y="3696220"/>
                  <a:pt x="343434" y="3716693"/>
                </a:cubicBezTo>
                <a:cubicBezTo>
                  <a:pt x="333713" y="3737166"/>
                  <a:pt x="331059" y="3757573"/>
                  <a:pt x="309336" y="3759557"/>
                </a:cubicBezTo>
                <a:cubicBezTo>
                  <a:pt x="287613" y="3761541"/>
                  <a:pt x="285091" y="3742090"/>
                  <a:pt x="269969" y="3714312"/>
                </a:cubicBezTo>
                <a:cubicBezTo>
                  <a:pt x="254847" y="3686534"/>
                  <a:pt x="195297" y="3573188"/>
                  <a:pt x="168835" y="3516688"/>
                </a:cubicBezTo>
                <a:lnTo>
                  <a:pt x="2165" y="3515809"/>
                </a:lnTo>
                <a:cubicBezTo>
                  <a:pt x="652" y="2343079"/>
                  <a:pt x="1513" y="1172730"/>
                  <a:pt x="0" y="0"/>
                </a:cubicBezTo>
                <a:close/>
              </a:path>
            </a:pathLst>
          </a:custGeom>
        </p:spPr>
        <p:txBody>
          <a:bodyPr anchor="ctr" anchorCtr="1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687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69900" y="3105835"/>
            <a:ext cx="2928942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700" b="1" cap="none" baseline="0" dirty="0">
                <a:solidFill>
                  <a:schemeClr val="tx2"/>
                </a:solidFill>
                <a:latin typeface="+mj-lt"/>
              </a:rPr>
              <a:t>Thank You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auto">
          <a:xfrm>
            <a:off x="306372" y="617959"/>
            <a:ext cx="2006867" cy="876369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27976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761455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561713"/>
            <a:ext cx="8229599" cy="44961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reeform 5"/>
          <p:cNvSpPr>
            <a:spLocks noEditPoints="1"/>
          </p:cNvSpPr>
          <p:nvPr userDrawn="1"/>
        </p:nvSpPr>
        <p:spPr bwMode="auto">
          <a:xfrm>
            <a:off x="7919867" y="6350480"/>
            <a:ext cx="766764" cy="334835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951" y="6567152"/>
            <a:ext cx="3387817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Division Name or Footer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559620"/>
            <a:ext cx="25471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7FEEEA1A-CB49-3744-AA40-B89698741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4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84" r:id="rId9"/>
    <p:sldLayoutId id="2147483687" r:id="rId10"/>
  </p:sldLayoutIdLst>
  <p:hf hdr="0" dt="0"/>
  <p:txStyles>
    <p:titleStyle>
      <a:lvl1pPr algn="l" defTabSz="257168" rtl="0" eaLnBrk="1" latinLnBrk="0" hangingPunct="1">
        <a:lnSpc>
          <a:spcPct val="85000"/>
        </a:lnSpc>
        <a:spcBef>
          <a:spcPct val="0"/>
        </a:spcBef>
        <a:buNone/>
        <a:defRPr lang="en-US" sz="1800" b="1" i="0" kern="1200" cap="none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2637" indent="-172637" algn="l" defTabSz="257168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3827" algn="l" defTabSz="257168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3147" indent="-171446" algn="l" defTabSz="257168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83" indent="-172637" algn="l" defTabSz="257168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58419" indent="-172637" algn="l" defTabSz="257168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25716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25716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2571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04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480" userDrawn="1">
          <p15:clr>
            <a:srgbClr val="F26B43"/>
          </p15:clr>
        </p15:guide>
        <p15:guide id="4" pos="288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orient="horz" pos="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2274" y="2032102"/>
            <a:ext cx="7902926" cy="24622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Utilization of Medication for Opioid Use Disorder Treatment During Hospitalization at Six New York City Public Hospitals with an Addiction Consultation Service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682274" y="4769098"/>
            <a:ext cx="6407856" cy="1477328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Carla King, MPH, PhD Student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NYU Grossman School of Medicine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November 10, 2022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28197" y="5450962"/>
            <a:ext cx="7967" cy="11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26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F388CF-A4A2-4C0F-95B1-D65A8B29C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8FA82-9C77-42E1-A3EA-3E491F68485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199" y="1356697"/>
            <a:ext cx="8229600" cy="4106381"/>
          </a:xfrm>
        </p:spPr>
        <p:txBody>
          <a:bodyPr/>
          <a:lstStyle/>
          <a:p>
            <a:r>
              <a:rPr lang="en-CA" sz="2500" dirty="0"/>
              <a:t>Problem list does not differentiate between active and historical diagnoses</a:t>
            </a:r>
          </a:p>
          <a:p>
            <a:pPr lvl="3"/>
            <a:r>
              <a:rPr lang="en-US" sz="2400" dirty="0"/>
              <a:t>Those with a CATCH consult may be more likely to have an active OUD diagnosis (and therefore require MOUD)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MOUD defined as 1 or more doses</a:t>
            </a:r>
          </a:p>
          <a:p>
            <a:pPr lvl="3"/>
            <a:r>
              <a:rPr lang="en-US" sz="2400" dirty="0"/>
              <a:t>No measure of appropriate dose, duration</a:t>
            </a:r>
          </a:p>
          <a:p>
            <a:pPr lvl="1"/>
            <a:endParaRPr lang="en-US" sz="2350" dirty="0"/>
          </a:p>
          <a:p>
            <a:r>
              <a:rPr lang="en-US" sz="2500" dirty="0"/>
              <a:t>Ethnicity data is inaccurate/not captured</a:t>
            </a:r>
          </a:p>
          <a:p>
            <a:pPr lvl="3"/>
            <a:r>
              <a:rPr lang="en-US" sz="2400" dirty="0"/>
              <a:t>No comparison between Hispanic/Latinx</a:t>
            </a:r>
          </a:p>
          <a:p>
            <a:pPr marL="169073" lvl="1" indent="0">
              <a:buNone/>
            </a:pPr>
            <a:endParaRPr lang="en-US" sz="235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712CD3DE-12B4-42FA-93CE-6A3AD630BB7A}"/>
              </a:ext>
            </a:extLst>
          </p:cNvPr>
          <p:cNvSpPr txBox="1">
            <a:spLocks/>
          </p:cNvSpPr>
          <p:nvPr/>
        </p:nvSpPr>
        <p:spPr>
          <a:xfrm>
            <a:off x="457199" y="643133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8110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F388CF-A4A2-4C0F-95B1-D65A8B29C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8FA82-9C77-42E1-A3EA-3E491F68485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CA" sz="2800" dirty="0"/>
              <a:t>Addiction consultation services (ACS) may </a:t>
            </a:r>
            <a:r>
              <a:rPr lang="en-CA" sz="2800" u="sng" dirty="0">
                <a:solidFill>
                  <a:schemeClr val="tx2"/>
                </a:solidFill>
              </a:rPr>
              <a:t>increase MOUD uptake</a:t>
            </a:r>
            <a:r>
              <a:rPr lang="en-CA" sz="2800" dirty="0"/>
              <a:t> among patients admitted with opioid-related diagnoses</a:t>
            </a:r>
          </a:p>
          <a:p>
            <a:endParaRPr lang="en-CA" sz="2800" dirty="0"/>
          </a:p>
          <a:p>
            <a:r>
              <a:rPr lang="en-CA" sz="2800" dirty="0"/>
              <a:t>MOUD treatment </a:t>
            </a:r>
            <a:r>
              <a:rPr lang="en-CA" sz="2800" u="sng" dirty="0">
                <a:solidFill>
                  <a:schemeClr val="tx2"/>
                </a:solidFill>
              </a:rPr>
              <a:t>may still vary</a:t>
            </a:r>
            <a:r>
              <a:rPr lang="en-CA" sz="2800" dirty="0"/>
              <a:t> across hospital, despite presence of ACS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US" sz="2800" dirty="0"/>
              <a:t>System-level and provider-level </a:t>
            </a:r>
            <a:r>
              <a:rPr lang="en-US" sz="2800" u="sng" dirty="0">
                <a:solidFill>
                  <a:schemeClr val="tx2"/>
                </a:solidFill>
              </a:rPr>
              <a:t>barriers need to be explored</a:t>
            </a:r>
            <a:r>
              <a:rPr lang="en-US" sz="2800" dirty="0"/>
              <a:t> and addressed</a:t>
            </a:r>
          </a:p>
          <a:p>
            <a:pPr marL="169073" lvl="1" indent="0">
              <a:buNone/>
            </a:pPr>
            <a:endParaRPr lang="en-US" sz="2650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712CD3DE-12B4-42FA-93CE-6A3AD630BB7A}"/>
              </a:ext>
            </a:extLst>
          </p:cNvPr>
          <p:cNvSpPr txBox="1">
            <a:spLocks/>
          </p:cNvSpPr>
          <p:nvPr/>
        </p:nvSpPr>
        <p:spPr>
          <a:xfrm>
            <a:off x="457199" y="643133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Key Take-Aways</a:t>
            </a:r>
          </a:p>
        </p:txBody>
      </p:sp>
    </p:spTree>
    <p:extLst>
      <p:ext uri="{BB962C8B-B14F-4D97-AF65-F5344CB8AC3E}">
        <p14:creationId xmlns:p14="http://schemas.microsoft.com/office/powerpoint/2010/main" val="189777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960CCE-DF87-45AD-BA14-83E9C90C7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0EF5D-526C-4863-A196-4DB84F0559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FE85C4-B47A-4F7A-9A1F-CC545E4D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Acknowledgements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CC2446-04AD-4814-8E83-6B3ACF10298C}"/>
              </a:ext>
            </a:extLst>
          </p:cNvPr>
          <p:cNvSpPr/>
          <p:nvPr/>
        </p:nvSpPr>
        <p:spPr>
          <a:xfrm>
            <a:off x="457197" y="1307691"/>
            <a:ext cx="7969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Medha Mazumdar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MS, NYU Grossman School of Medicine 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Noa Appleton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MPH, NYU Grossman School of Medicine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Jasmine Fernando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MPharm, NYU Grossman School of Medicine 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Johanna Dolle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MPA, NYC Health + Hospitals 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Caroline Cooke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MPH, NYC Health + Hospitals 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Roopa Kalyanaraman Marcello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MPH, NYC Health + Hospitals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Charles T. Barron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MD, NYC Health + Hospitals </a:t>
            </a:r>
          </a:p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Jennifer McNeely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MD, MS, NYU Grossman School of Medicine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31FE4E-DCAF-4824-BA81-FF7A46FBDF30}"/>
              </a:ext>
            </a:extLst>
          </p:cNvPr>
          <p:cNvSpPr/>
          <p:nvPr/>
        </p:nvSpPr>
        <p:spPr>
          <a:xfrm>
            <a:off x="457204" y="4349980"/>
            <a:ext cx="75757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NYC Health + Hospitals CATCH teams</a:t>
            </a:r>
          </a:p>
          <a:p>
            <a:endParaRPr lang="en-US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/>
              <a:t>Funder –</a:t>
            </a:r>
            <a:r>
              <a:rPr lang="en-CA" sz="2000" b="1" dirty="0"/>
              <a:t>NIH/NIDA R01DA045669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842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F503A3-C76D-46D3-8F8F-379E3B819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Division Name or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9ECA4C-BCE0-4D00-83FA-9DF002A35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DA777-7079-4657-86BD-AC4FBD546E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4563" y="1612670"/>
            <a:ext cx="8229599" cy="44961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No conflicts of interest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84FE1D-9D26-4223-AA59-654FBDB2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335101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AA813-4FDC-B1ED-9DC6-945E017C9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3DC1F-0742-80D5-EC2C-77D9418366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992490"/>
            <a:ext cx="8089899" cy="3951110"/>
          </a:xfrm>
        </p:spPr>
        <p:txBody>
          <a:bodyPr/>
          <a:lstStyle/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lvl="1"/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DC4DC0-F06E-FD74-2647-1EC3BA1D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4" y="712998"/>
            <a:ext cx="8547100" cy="976102"/>
          </a:xfrm>
        </p:spPr>
        <p:txBody>
          <a:bodyPr/>
          <a:lstStyle/>
          <a:p>
            <a:r>
              <a:rPr lang="en-US" sz="3200" dirty="0"/>
              <a:t>Medications for Opioid Use Disorder prevent poor outcomes in hospital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48FAE8C-312A-40C7-8C95-BF909A4DF97E}"/>
              </a:ext>
            </a:extLst>
          </p:cNvPr>
          <p:cNvSpPr txBox="1">
            <a:spLocks/>
          </p:cNvSpPr>
          <p:nvPr/>
        </p:nvSpPr>
        <p:spPr>
          <a:xfrm>
            <a:off x="584563" y="2348724"/>
            <a:ext cx="8229599" cy="44961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2637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7382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3147" indent="-171446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783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419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28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4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Prevent withdrawal</a:t>
            </a:r>
          </a:p>
          <a:p>
            <a:r>
              <a:rPr lang="en-US" sz="2400" dirty="0"/>
              <a:t>Premature discharge</a:t>
            </a:r>
          </a:p>
          <a:p>
            <a:r>
              <a:rPr lang="en-US" sz="2400" dirty="0"/>
              <a:t>Increase post-discharge engagement</a:t>
            </a:r>
          </a:p>
          <a:p>
            <a:pPr lvl="1"/>
            <a:endParaRPr lang="en-US" sz="2400" dirty="0"/>
          </a:p>
          <a:p>
            <a:pPr lvl="1"/>
            <a:endParaRPr lang="en-US" sz="225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04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AA813-4FDC-B1ED-9DC6-945E017C9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3DC1F-0742-80D5-EC2C-77D9418366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992490"/>
            <a:ext cx="8089899" cy="3951110"/>
          </a:xfrm>
        </p:spPr>
        <p:txBody>
          <a:bodyPr/>
          <a:lstStyle/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lvl="1"/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  <a:p>
            <a:pPr marL="169073" lvl="1" indent="0">
              <a:buNone/>
            </a:pPr>
            <a:endParaRPr lang="en-US" sz="195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DC4DC0-F06E-FD74-2647-1EC3BA1D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4" y="712998"/>
            <a:ext cx="8547100" cy="976102"/>
          </a:xfrm>
        </p:spPr>
        <p:txBody>
          <a:bodyPr/>
          <a:lstStyle/>
          <a:p>
            <a:r>
              <a:rPr lang="en-US" sz="3200" dirty="0"/>
              <a:t>Consult for Addiction Care and Treatment in Hospital (CATCH)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48FAE8C-312A-40C7-8C95-BF909A4DF97E}"/>
              </a:ext>
            </a:extLst>
          </p:cNvPr>
          <p:cNvSpPr txBox="1">
            <a:spLocks/>
          </p:cNvSpPr>
          <p:nvPr/>
        </p:nvSpPr>
        <p:spPr>
          <a:xfrm>
            <a:off x="584563" y="2113456"/>
            <a:ext cx="8229599" cy="44961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2637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7382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3147" indent="-171446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783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419" indent="-172637" algn="l" defTabSz="257168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28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4" indent="-128585" algn="l" defTabSz="25716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50" dirty="0"/>
              <a:t>Multidisciplinary addiction consultation service</a:t>
            </a:r>
          </a:p>
          <a:p>
            <a:pPr lvl="1"/>
            <a:r>
              <a:rPr lang="en-US" sz="2400" dirty="0"/>
              <a:t>Medical providers (MDs, NPs)</a:t>
            </a:r>
          </a:p>
          <a:p>
            <a:pPr lvl="1"/>
            <a:r>
              <a:rPr lang="en-US" sz="2400" dirty="0"/>
              <a:t>Social workers, addiction counselors, mental health counselors</a:t>
            </a:r>
          </a:p>
          <a:p>
            <a:pPr lvl="1"/>
            <a:r>
              <a:rPr lang="en-US" sz="2400" dirty="0"/>
              <a:t>Peers with lived experience</a:t>
            </a:r>
          </a:p>
          <a:p>
            <a:pPr marL="0" indent="0">
              <a:buNone/>
            </a:pPr>
            <a:endParaRPr lang="en-US" sz="2550" dirty="0"/>
          </a:p>
          <a:p>
            <a:r>
              <a:rPr lang="en-US" sz="2400" dirty="0"/>
              <a:t>Improve care for hospital patients with substance use disorder</a:t>
            </a:r>
          </a:p>
          <a:p>
            <a:r>
              <a:rPr lang="en-US" sz="2400" dirty="0"/>
              <a:t>Prioritize initiation/continuation of MOUD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25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42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2261DB-3C54-684A-4599-7415D7D1E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17C8CF33-A5BF-4685-B01E-38A94315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5" y="1409700"/>
            <a:ext cx="7919880" cy="3517900"/>
          </a:xfrm>
        </p:spPr>
        <p:txBody>
          <a:bodyPr anchor="t"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b="0" dirty="0"/>
              <a:t>1. </a:t>
            </a:r>
            <a:r>
              <a:rPr lang="en-US" sz="3200" b="0" dirty="0"/>
              <a:t>Who received MOUD?</a:t>
            </a:r>
            <a:br>
              <a:rPr lang="en-US" sz="3200" b="0" dirty="0"/>
            </a:br>
            <a:br>
              <a:rPr lang="en-US" sz="3200" b="0" dirty="0"/>
            </a:br>
            <a:r>
              <a:rPr lang="en-US" sz="3200" b="0" dirty="0"/>
              <a:t>2. Are there areas of improvement in MOUD utilization?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1833227C-138E-4E84-98C6-B39446B9E81E}"/>
              </a:ext>
            </a:extLst>
          </p:cNvPr>
          <p:cNvSpPr txBox="1">
            <a:spLocks/>
          </p:cNvSpPr>
          <p:nvPr/>
        </p:nvSpPr>
        <p:spPr>
          <a:xfrm>
            <a:off x="381005" y="419009"/>
            <a:ext cx="8547100" cy="97610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80972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14C458-744A-C296-1B1C-06AAB9CE6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96246B-415A-30A4-5FB0-C38335C2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76469"/>
            <a:ext cx="8229600" cy="313932"/>
          </a:xfrm>
        </p:spPr>
        <p:txBody>
          <a:bodyPr/>
          <a:lstStyle/>
          <a:p>
            <a:r>
              <a:rPr lang="en-US" sz="3200" dirty="0"/>
              <a:t>Case Definition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D07EF5-4059-4553-A73B-D7232F1C13E3}"/>
              </a:ext>
            </a:extLst>
          </p:cNvPr>
          <p:cNvSpPr/>
          <p:nvPr/>
        </p:nvSpPr>
        <p:spPr>
          <a:xfrm>
            <a:off x="584563" y="1265730"/>
            <a:ext cx="2045110" cy="112294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Length of stay &lt;1 day </a:t>
            </a:r>
          </a:p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n=187</a:t>
            </a:r>
            <a:endParaRPr lang="en-US" sz="2000" dirty="0">
              <a:ln>
                <a:noFill/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FDF1CE-C862-4F4D-80FB-43F10DA1E238}"/>
              </a:ext>
            </a:extLst>
          </p:cNvPr>
          <p:cNvSpPr/>
          <p:nvPr/>
        </p:nvSpPr>
        <p:spPr>
          <a:xfrm>
            <a:off x="592858" y="2460463"/>
            <a:ext cx="2045110" cy="112294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Non-CATCH departments </a:t>
            </a:r>
          </a:p>
          <a:p>
            <a:pPr algn="ctr"/>
            <a:r>
              <a:rPr lang="en-US" sz="200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</a:rPr>
              <a:t>n=44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74FAAB-E65E-4A48-8E7B-0513D61F4E54}"/>
              </a:ext>
            </a:extLst>
          </p:cNvPr>
          <p:cNvGrpSpPr/>
          <p:nvPr/>
        </p:nvGrpSpPr>
        <p:grpSpPr>
          <a:xfrm>
            <a:off x="3670876" y="1196438"/>
            <a:ext cx="3978075" cy="5104756"/>
            <a:chOff x="4571999" y="1056550"/>
            <a:chExt cx="3480618" cy="483959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753DE5-537D-4409-9CA8-893488C92584}"/>
                </a:ext>
              </a:extLst>
            </p:cNvPr>
            <p:cNvSpPr/>
            <p:nvPr/>
          </p:nvSpPr>
          <p:spPr>
            <a:xfrm>
              <a:off x="4572000" y="4956075"/>
              <a:ext cx="1718157" cy="9400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</a:rPr>
                <a:t>MOUD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8CC11A8-AABF-4C98-A031-CA9C1884BAC0}"/>
                </a:ext>
              </a:extLst>
            </p:cNvPr>
            <p:cNvGrpSpPr/>
            <p:nvPr/>
          </p:nvGrpSpPr>
          <p:grpSpPr>
            <a:xfrm>
              <a:off x="4571999" y="1056550"/>
              <a:ext cx="3480618" cy="4838408"/>
              <a:chOff x="4571999" y="1056550"/>
              <a:chExt cx="3480618" cy="4838408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B43A87E-1AED-4E6C-A7E2-162717C2FD74}"/>
                  </a:ext>
                </a:extLst>
              </p:cNvPr>
              <p:cNvSpPr/>
              <p:nvPr/>
            </p:nvSpPr>
            <p:spPr>
              <a:xfrm>
                <a:off x="4571999" y="1056550"/>
                <a:ext cx="3480618" cy="158966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n>
                      <a:noFill/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Inpatient admissions with opioid-related 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</a:rPr>
                  <a:t>p</a:t>
                </a:r>
                <a:r>
                  <a:rPr lang="en-US" sz="2400" dirty="0">
                    <a:ln>
                      <a:noFill/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roblem 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</a:rPr>
                  <a:t>l</a:t>
                </a:r>
                <a:r>
                  <a:rPr lang="en-US" sz="2400" dirty="0">
                    <a:ln>
                      <a:noFill/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ist 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</a:rPr>
                  <a:t>d</a:t>
                </a:r>
                <a:r>
                  <a:rPr lang="en-US" sz="2400" dirty="0">
                    <a:ln>
                      <a:noFill/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iagnosis</a:t>
                </a:r>
              </a:p>
              <a:p>
                <a:pPr algn="ctr"/>
                <a:r>
                  <a:rPr lang="en-US" sz="2000" dirty="0">
                    <a:solidFill>
                      <a:schemeClr val="bg1">
                        <a:lumMod val="95000"/>
                      </a:schemeClr>
                    </a:solidFill>
                  </a:rPr>
                  <a:t>n=3532</a:t>
                </a:r>
                <a:endParaRPr lang="en-US" sz="200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AB16ED4-1F82-4631-BAE1-7DD11EA20FF8}"/>
                  </a:ext>
                </a:extLst>
              </p:cNvPr>
              <p:cNvSpPr/>
              <p:nvPr/>
            </p:nvSpPr>
            <p:spPr>
              <a:xfrm>
                <a:off x="6418575" y="4954891"/>
                <a:ext cx="1634042" cy="94006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n>
                      <a:noFill/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No MOUD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448EAB1-F755-4C64-B25D-5AFBAFF50C1B}"/>
                  </a:ext>
                </a:extLst>
              </p:cNvPr>
              <p:cNvSpPr/>
              <p:nvPr/>
            </p:nvSpPr>
            <p:spPr>
              <a:xfrm>
                <a:off x="4571999" y="3005720"/>
                <a:ext cx="3480618" cy="158966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</a:rPr>
                  <a:t>Final sample</a:t>
                </a:r>
              </a:p>
              <a:p>
                <a:pPr algn="ctr"/>
                <a:r>
                  <a:rPr lang="en-US" sz="2000" dirty="0">
                    <a:solidFill>
                      <a:schemeClr val="bg1">
                        <a:lumMod val="95000"/>
                      </a:schemeClr>
                    </a:solidFill>
                  </a:rPr>
                  <a:t>n=3301</a:t>
                </a:r>
                <a:endParaRPr lang="en-US" sz="200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28" name="Arrow: Down 27">
                <a:extLst>
                  <a:ext uri="{FF2B5EF4-FFF2-40B4-BE49-F238E27FC236}">
                    <a16:creationId xmlns:a16="http://schemas.microsoft.com/office/drawing/2014/main" id="{18CABBDA-6524-465C-97BF-05251CE07773}"/>
                  </a:ext>
                </a:extLst>
              </p:cNvPr>
              <p:cNvSpPr/>
              <p:nvPr/>
            </p:nvSpPr>
            <p:spPr>
              <a:xfrm>
                <a:off x="6141965" y="2520545"/>
                <a:ext cx="340685" cy="500113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noFill/>
                  </a:ln>
                  <a:solidFill>
                    <a:schemeClr val="accent1"/>
                  </a:solidFill>
                </a:endParaRPr>
              </a:p>
            </p:txBody>
          </p:sp>
          <p:sp>
            <p:nvSpPr>
              <p:cNvPr id="29" name="Arrow: Down 28">
                <a:extLst>
                  <a:ext uri="{FF2B5EF4-FFF2-40B4-BE49-F238E27FC236}">
                    <a16:creationId xmlns:a16="http://schemas.microsoft.com/office/drawing/2014/main" id="{F3EBC129-613F-4514-AA40-9825E4BCAC67}"/>
                  </a:ext>
                </a:extLst>
              </p:cNvPr>
              <p:cNvSpPr/>
              <p:nvPr/>
            </p:nvSpPr>
            <p:spPr>
              <a:xfrm>
                <a:off x="5212818" y="4454777"/>
                <a:ext cx="340685" cy="500113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noFill/>
                  </a:ln>
                  <a:solidFill>
                    <a:schemeClr val="accent1"/>
                  </a:solidFill>
                </a:endParaRPr>
              </a:p>
            </p:txBody>
          </p:sp>
          <p:sp>
            <p:nvSpPr>
              <p:cNvPr id="30" name="Arrow: Down 29">
                <a:extLst>
                  <a:ext uri="{FF2B5EF4-FFF2-40B4-BE49-F238E27FC236}">
                    <a16:creationId xmlns:a16="http://schemas.microsoft.com/office/drawing/2014/main" id="{F590EDCE-909E-4487-BB6B-B655E738195E}"/>
                  </a:ext>
                </a:extLst>
              </p:cNvPr>
              <p:cNvSpPr/>
              <p:nvPr/>
            </p:nvSpPr>
            <p:spPr>
              <a:xfrm>
                <a:off x="7023196" y="4454778"/>
                <a:ext cx="340685" cy="500113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noFill/>
                  </a:ln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32" name="Arrow: Down 31">
            <a:extLst>
              <a:ext uri="{FF2B5EF4-FFF2-40B4-BE49-F238E27FC236}">
                <a16:creationId xmlns:a16="http://schemas.microsoft.com/office/drawing/2014/main" id="{E29A7DDA-C226-42F7-8EAC-4AF9F0E31F11}"/>
              </a:ext>
            </a:extLst>
          </p:cNvPr>
          <p:cNvSpPr/>
          <p:nvPr/>
        </p:nvSpPr>
        <p:spPr>
          <a:xfrm rot="5400000">
            <a:off x="2898156" y="2067172"/>
            <a:ext cx="512531" cy="78658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1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3ED835-FFC9-3419-FE2B-70B5059F6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BA81D9DB-89FB-48A7-96F7-E1F4257D88A5}"/>
              </a:ext>
            </a:extLst>
          </p:cNvPr>
          <p:cNvSpPr txBox="1">
            <a:spLocks/>
          </p:cNvSpPr>
          <p:nvPr/>
        </p:nvSpPr>
        <p:spPr>
          <a:xfrm>
            <a:off x="457199" y="576469"/>
            <a:ext cx="8229600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Who received MOUD?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0438C33-BD09-46E5-806D-1850283EC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76140"/>
              </p:ext>
            </p:extLst>
          </p:nvPr>
        </p:nvGraphicFramePr>
        <p:xfrm>
          <a:off x="457198" y="1180603"/>
          <a:ext cx="8229598" cy="5054594"/>
        </p:xfrm>
        <a:graphic>
          <a:graphicData uri="http://schemas.openxmlformats.org/drawingml/2006/table">
            <a:tbl>
              <a:tblPr firstRow="1" bandRow="1" bandCol="1">
                <a:tableStyleId>{3C2FFA5D-87B4-456A-9821-1D502468CF0F}</a:tableStyleId>
              </a:tblPr>
              <a:tblGrid>
                <a:gridCol w="2264733">
                  <a:extLst>
                    <a:ext uri="{9D8B030D-6E8A-4147-A177-3AD203B41FA5}">
                      <a16:colId xmlns:a16="http://schemas.microsoft.com/office/drawing/2014/main" val="647510010"/>
                    </a:ext>
                  </a:extLst>
                </a:gridCol>
                <a:gridCol w="1642648">
                  <a:extLst>
                    <a:ext uri="{9D8B030D-6E8A-4147-A177-3AD203B41FA5}">
                      <a16:colId xmlns:a16="http://schemas.microsoft.com/office/drawing/2014/main" val="568350334"/>
                    </a:ext>
                  </a:extLst>
                </a:gridCol>
                <a:gridCol w="1468117">
                  <a:extLst>
                    <a:ext uri="{9D8B030D-6E8A-4147-A177-3AD203B41FA5}">
                      <a16:colId xmlns:a16="http://schemas.microsoft.com/office/drawing/2014/main" val="1315115757"/>
                    </a:ext>
                  </a:extLst>
                </a:gridCol>
                <a:gridCol w="1971178">
                  <a:extLst>
                    <a:ext uri="{9D8B030D-6E8A-4147-A177-3AD203B41FA5}">
                      <a16:colId xmlns:a16="http://schemas.microsoft.com/office/drawing/2014/main" val="3931094031"/>
                    </a:ext>
                  </a:extLst>
                </a:gridCol>
                <a:gridCol w="882922">
                  <a:extLst>
                    <a:ext uri="{9D8B030D-6E8A-4147-A177-3AD203B41FA5}">
                      <a16:colId xmlns:a16="http://schemas.microsoft.com/office/drawing/2014/main" val="4253671944"/>
                    </a:ext>
                  </a:extLst>
                </a:gridCol>
              </a:tblGrid>
              <a:tr h="506567"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 anchor="b">
                    <a:lnB w="254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MOUD </a:t>
                      </a:r>
                    </a:p>
                    <a:p>
                      <a:pPr marL="0" marR="0"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(N=1789)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 anchor="b">
                    <a:lnB w="254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No MOUD (N=1512)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 anchor="b">
                    <a:lnB w="254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</a:p>
                    <a:p>
                      <a:pPr marL="0" marR="0"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(N=3301)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 anchor="b">
                    <a:lnB w="254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 anchor="b">
                    <a:lnB w="254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394981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b="1" dirty="0">
                          <a:effectLst/>
                        </a:rPr>
                        <a:t>Age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&lt; 0.001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68919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  Mean (SD)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50.96 (12.23)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49.48 (13.00)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50.28 (12.61)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09746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b="1" dirty="0">
                          <a:effectLst/>
                        </a:rPr>
                        <a:t>Sex (male)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1348 (75.3%)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1181 (78.1%)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2529 (76.6%)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0.068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65196"/>
                  </a:ext>
                </a:extLst>
              </a:tr>
              <a:tr h="2864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b="1" dirty="0">
                          <a:effectLst/>
                        </a:rPr>
                        <a:t>Race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77849"/>
                  </a:ext>
                </a:extLst>
              </a:tr>
              <a:tr h="776748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Alaskan Native/ American Indian/ </a:t>
                      </a:r>
                    </a:p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Pacific Islander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 (0.3%)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2 (0.1%)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7 (0.2%)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0.608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96903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Asian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 (0.3%)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12 (0.8%)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17 (0.5%)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0.064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668006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Black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431 (25.2%)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496 (35.0%)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927 (29.7%)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&lt; 0.001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4358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White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371 (21.7%)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311 (21.9%)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682 (21.8%)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0.913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200323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Other Race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896 (52.5%)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596 (42.1%)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1492 (47.7%)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&lt; 0.001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653962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b="1" dirty="0">
                          <a:effectLst/>
                        </a:rPr>
                        <a:t>Insurance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875363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Commercial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18 (1.6%)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30 (4.3%)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48 (2.7%)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0.001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06751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Medicaid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794 (72.2%)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452 (64.8%)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1246 (69.3%)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0.001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472755"/>
                  </a:ext>
                </a:extLst>
              </a:tr>
              <a:tr h="290332">
                <a:tc>
                  <a:txBody>
                    <a:bodyPr/>
                    <a:lstStyle/>
                    <a:p>
                      <a:pPr marL="257168" marR="0" lvl="1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Medicare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238 (21.6%)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177 (25.4%)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415 (23.1%)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0.077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45054"/>
                  </a:ext>
                </a:extLst>
              </a:tr>
              <a:tr h="253720">
                <a:tc>
                  <a:txBody>
                    <a:bodyPr/>
                    <a:lstStyle/>
                    <a:p>
                      <a:pPr marL="257168" marR="0" lvl="1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Other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50 (4.5%)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39 (5.6%)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89 (4.9%)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600" dirty="0">
                          <a:effectLst/>
                        </a:rPr>
                        <a:t>0.378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69" marR="48169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3932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6D84009-2D65-42BC-D4A9-25B696FFBCDE}"/>
              </a:ext>
            </a:extLst>
          </p:cNvPr>
          <p:cNvSpPr/>
          <p:nvPr/>
        </p:nvSpPr>
        <p:spPr>
          <a:xfrm>
            <a:off x="457198" y="3890682"/>
            <a:ext cx="8229598" cy="32273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CCBAFB-8159-FD5D-CBB2-DB8DD5B16D2D}"/>
              </a:ext>
            </a:extLst>
          </p:cNvPr>
          <p:cNvSpPr/>
          <p:nvPr/>
        </p:nvSpPr>
        <p:spPr>
          <a:xfrm>
            <a:off x="457198" y="5354667"/>
            <a:ext cx="8229598" cy="32273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9630B0-F130-D295-1BF4-EE077A233A31}"/>
              </a:ext>
            </a:extLst>
          </p:cNvPr>
          <p:cNvSpPr/>
          <p:nvPr/>
        </p:nvSpPr>
        <p:spPr>
          <a:xfrm>
            <a:off x="457198" y="4490401"/>
            <a:ext cx="8229598" cy="32273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3ED835-FFC9-3419-FE2B-70B5059F6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BA81D9DB-89FB-48A7-96F7-E1F4257D88A5}"/>
              </a:ext>
            </a:extLst>
          </p:cNvPr>
          <p:cNvSpPr txBox="1">
            <a:spLocks/>
          </p:cNvSpPr>
          <p:nvPr/>
        </p:nvSpPr>
        <p:spPr>
          <a:xfrm>
            <a:off x="457204" y="627690"/>
            <a:ext cx="8912942" cy="3139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Across all hospitals, 54% received MOUD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3BB054-6188-45F5-9CB3-599C01625A7E}"/>
              </a:ext>
            </a:extLst>
          </p:cNvPr>
          <p:cNvSpPr txBox="1"/>
          <p:nvPr/>
        </p:nvSpPr>
        <p:spPr>
          <a:xfrm>
            <a:off x="1281882" y="3830724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51%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FFF18B-44BC-46DE-8DE3-C34F977A1AE6}"/>
              </a:ext>
            </a:extLst>
          </p:cNvPr>
          <p:cNvSpPr txBox="1"/>
          <p:nvPr/>
        </p:nvSpPr>
        <p:spPr>
          <a:xfrm>
            <a:off x="2286001" y="5664272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F1756F-CECC-4D8C-9E01-D1C3358F0FD3}"/>
              </a:ext>
            </a:extLst>
          </p:cNvPr>
          <p:cNvSpPr txBox="1"/>
          <p:nvPr/>
        </p:nvSpPr>
        <p:spPr>
          <a:xfrm>
            <a:off x="3318387" y="5786119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742507-6F27-412C-903A-27589D48C063}"/>
              </a:ext>
            </a:extLst>
          </p:cNvPr>
          <p:cNvSpPr txBox="1"/>
          <p:nvPr/>
        </p:nvSpPr>
        <p:spPr>
          <a:xfrm>
            <a:off x="4269658" y="3250895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66%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8DC7F6-0B75-4F70-993B-5352CCFB9CB6}"/>
              </a:ext>
            </a:extLst>
          </p:cNvPr>
          <p:cNvSpPr txBox="1"/>
          <p:nvPr/>
        </p:nvSpPr>
        <p:spPr>
          <a:xfrm>
            <a:off x="5321095" y="5488556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33%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19034-B938-4412-A78F-342455C4754D}"/>
              </a:ext>
            </a:extLst>
          </p:cNvPr>
          <p:cNvSpPr txBox="1"/>
          <p:nvPr/>
        </p:nvSpPr>
        <p:spPr>
          <a:xfrm>
            <a:off x="6353481" y="5564165"/>
            <a:ext cx="83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71%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1DEF6-340D-4E97-BABC-FC49F3AEE76E}"/>
              </a:ext>
            </a:extLst>
          </p:cNvPr>
          <p:cNvSpPr txBox="1"/>
          <p:nvPr/>
        </p:nvSpPr>
        <p:spPr>
          <a:xfrm>
            <a:off x="7189223" y="2456329"/>
            <a:ext cx="166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D84EDB-BF79-4578-8A7A-F479DE36840A}"/>
              </a:ext>
            </a:extLst>
          </p:cNvPr>
          <p:cNvSpPr txBox="1"/>
          <p:nvPr/>
        </p:nvSpPr>
        <p:spPr>
          <a:xfrm>
            <a:off x="7975036" y="5794997"/>
            <a:ext cx="934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P&lt;0.001</a:t>
            </a:r>
          </a:p>
          <a:p>
            <a:endParaRPr lang="en-US" sz="1400" dirty="0"/>
          </a:p>
        </p:txBody>
      </p:sp>
      <p:pic>
        <p:nvPicPr>
          <p:cNvPr id="2" name="slide3" descr="Dashboard 2">
            <a:extLst>
              <a:ext uri="{FF2B5EF4-FFF2-40B4-BE49-F238E27FC236}">
                <a16:creationId xmlns:a16="http://schemas.microsoft.com/office/drawing/2014/main" id="{4FDE69B1-5DAF-2F6F-ECD6-B01564C7EF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70"/>
          <a:stretch/>
        </p:blipFill>
        <p:spPr>
          <a:xfrm>
            <a:off x="1186894" y="907779"/>
            <a:ext cx="6535728" cy="461665"/>
          </a:xfrm>
          <a:prstGeom prst="rect">
            <a:avLst/>
          </a:prstGeom>
        </p:spPr>
      </p:pic>
      <p:pic>
        <p:nvPicPr>
          <p:cNvPr id="4" name="slide2" descr="Dashboard 2">
            <a:extLst>
              <a:ext uri="{FF2B5EF4-FFF2-40B4-BE49-F238E27FC236}">
                <a16:creationId xmlns:a16="http://schemas.microsoft.com/office/drawing/2014/main" id="{DA056B0A-78BC-A9C1-C58C-7DE0CB8803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3" y="970833"/>
            <a:ext cx="7740137" cy="57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9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de2" descr="Dashboard 1">
            <a:extLst>
              <a:ext uri="{FF2B5EF4-FFF2-40B4-BE49-F238E27FC236}">
                <a16:creationId xmlns:a16="http://schemas.microsoft.com/office/drawing/2014/main" id="{B3367733-D2A2-983A-C2A4-947E88CA23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t="9638"/>
          <a:stretch/>
        </p:blipFill>
        <p:spPr>
          <a:xfrm>
            <a:off x="1587233" y="1479186"/>
            <a:ext cx="5969534" cy="487152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3ED835-FFC9-3419-FE2B-70B5059F6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EEA1A-CB49-3744-AA40-B896987410F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BA81D9DB-89FB-48A7-96F7-E1F4257D88A5}"/>
              </a:ext>
            </a:extLst>
          </p:cNvPr>
          <p:cNvSpPr txBox="1">
            <a:spLocks/>
          </p:cNvSpPr>
          <p:nvPr/>
        </p:nvSpPr>
        <p:spPr>
          <a:xfrm>
            <a:off x="562640" y="206047"/>
            <a:ext cx="8229600" cy="10642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25716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18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75% of patients with CATCH Consult received MOUD 		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387F34-028D-43E9-8CC2-1282B0AB5F08}"/>
              </a:ext>
            </a:extLst>
          </p:cNvPr>
          <p:cNvSpPr txBox="1"/>
          <p:nvPr/>
        </p:nvSpPr>
        <p:spPr>
          <a:xfrm>
            <a:off x="1035315" y="6418605"/>
            <a:ext cx="150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P&lt;0.001</a:t>
            </a:r>
          </a:p>
        </p:txBody>
      </p:sp>
      <p:pic>
        <p:nvPicPr>
          <p:cNvPr id="4" name="slide2" descr="Dashboard 1">
            <a:extLst>
              <a:ext uri="{FF2B5EF4-FFF2-40B4-BE49-F238E27FC236}">
                <a16:creationId xmlns:a16="http://schemas.microsoft.com/office/drawing/2014/main" id="{CDF82497-CD79-94D7-2422-645AE34505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0" t="534" r="50677" b="91732"/>
          <a:stretch/>
        </p:blipFill>
        <p:spPr>
          <a:xfrm>
            <a:off x="7196522" y="1878360"/>
            <a:ext cx="1595718" cy="431887"/>
          </a:xfrm>
          <a:prstGeom prst="rect">
            <a:avLst/>
          </a:prstGeom>
        </p:spPr>
      </p:pic>
      <p:pic>
        <p:nvPicPr>
          <p:cNvPr id="5" name="slide2" descr="Dashboard 1">
            <a:extLst>
              <a:ext uri="{FF2B5EF4-FFF2-40B4-BE49-F238E27FC236}">
                <a16:creationId xmlns:a16="http://schemas.microsoft.com/office/drawing/2014/main" id="{CD04A70F-3B5A-EAAE-BB5A-322DE61BB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80" b="91732"/>
          <a:stretch/>
        </p:blipFill>
        <p:spPr>
          <a:xfrm>
            <a:off x="7162185" y="1524269"/>
            <a:ext cx="1739300" cy="461665"/>
          </a:xfrm>
          <a:prstGeom prst="rect">
            <a:avLst/>
          </a:prstGeom>
        </p:spPr>
      </p:pic>
      <p:pic>
        <p:nvPicPr>
          <p:cNvPr id="16" name="slide2" descr="Dashboard 1">
            <a:extLst>
              <a:ext uri="{FF2B5EF4-FFF2-40B4-BE49-F238E27FC236}">
                <a16:creationId xmlns:a16="http://schemas.microsoft.com/office/drawing/2014/main" id="{EAC53FC4-D012-8661-BCC4-193F5DF53C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9" r="93630"/>
          <a:stretch/>
        </p:blipFill>
        <p:spPr>
          <a:xfrm>
            <a:off x="841339" y="1270272"/>
            <a:ext cx="485817" cy="542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56334"/>
      </p:ext>
    </p:extLst>
  </p:cSld>
  <p:clrMapOvr>
    <a:masterClrMapping/>
  </p:clrMapOvr>
</p:sld>
</file>

<file path=ppt/theme/theme1.xml><?xml version="1.0" encoding="utf-8"?>
<a:theme xmlns:a="http://schemas.openxmlformats.org/drawingml/2006/main" name="NYU Langone Health Theme 3 White Cover White Interior">
  <a:themeElements>
    <a:clrScheme name="NYU Langone Muted Office Colors">
      <a:dk1>
        <a:srgbClr val="53565A"/>
      </a:dk1>
      <a:lt1>
        <a:srgbClr val="FFFFFF"/>
      </a:lt1>
      <a:dk2>
        <a:srgbClr val="580F8B"/>
      </a:dk2>
      <a:lt2>
        <a:srgbClr val="D9D9D6"/>
      </a:lt2>
      <a:accent1>
        <a:srgbClr val="580F8B"/>
      </a:accent1>
      <a:accent2>
        <a:srgbClr val="BD9B60"/>
      </a:accent2>
      <a:accent3>
        <a:srgbClr val="007398"/>
      </a:accent3>
      <a:accent4>
        <a:srgbClr val="E8927C"/>
      </a:accent4>
      <a:accent5>
        <a:srgbClr val="006C5B"/>
      </a:accent5>
      <a:accent6>
        <a:srgbClr val="688197"/>
      </a:accent6>
      <a:hlink>
        <a:srgbClr val="0000FF"/>
      </a:hlink>
      <a:folHlink>
        <a:srgbClr val="00EBFF"/>
      </a:folHlink>
    </a:clrScheme>
    <a:fontScheme name="NYU Langone Offic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  <a:solidFill>
              <a:schemeClr val="accent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ULH_Theme3_WhiteCoverWhiteInterior_4x3.potx [Read-Only]" id="{44F06593-55BB-467A-8584-D70F7C407B1D}" vid="{3B2A0A41-2D4A-4D40-ABEA-81E66ADBE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5C8BF2F4F7554FAEE0A73D4B80A94D" ma:contentTypeVersion="12" ma:contentTypeDescription="Create a new document." ma:contentTypeScope="" ma:versionID="fa76a11a50d32c19ea298ec19f5006fe">
  <xsd:schema xmlns:xsd="http://www.w3.org/2001/XMLSchema" xmlns:xs="http://www.w3.org/2001/XMLSchema" xmlns:p="http://schemas.microsoft.com/office/2006/metadata/properties" xmlns:ns3="37f75da5-9717-454b-aca6-62d9c2e59169" xmlns:ns4="ffbaa41d-1154-42d1-ac5d-48f5098af74a" targetNamespace="http://schemas.microsoft.com/office/2006/metadata/properties" ma:root="true" ma:fieldsID="81a03de21158e87dc4a9c596ef4eaa59" ns3:_="" ns4:_="">
    <xsd:import namespace="37f75da5-9717-454b-aca6-62d9c2e59169"/>
    <xsd:import namespace="ffbaa41d-1154-42d1-ac5d-48f5098af7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75da5-9717-454b-aca6-62d9c2e591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a41d-1154-42d1-ac5d-48f5098af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AF247E-0D9D-43D3-9009-E386BACA9441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ffbaa41d-1154-42d1-ac5d-48f5098af74a"/>
    <ds:schemaRef ds:uri="37f75da5-9717-454b-aca6-62d9c2e59169"/>
  </ds:schemaRefs>
</ds:datastoreItem>
</file>

<file path=customXml/itemProps2.xml><?xml version="1.0" encoding="utf-8"?>
<ds:datastoreItem xmlns:ds="http://schemas.openxmlformats.org/officeDocument/2006/customXml" ds:itemID="{F1456149-498A-4D06-B24A-5A4A461EF4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f75da5-9717-454b-aca6-62d9c2e59169"/>
    <ds:schemaRef ds:uri="ffbaa41d-1154-42d1-ac5d-48f5098af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DD208D-DD92-492E-8A5B-82701EBF3A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NYULH_Theme3_WhiteCoverWhiteInterior_4x3</Template>
  <TotalTime>22498</TotalTime>
  <Words>930</Words>
  <Application>Microsoft Macintosh PowerPoint</Application>
  <PresentationFormat>On-screen Show (4:3)</PresentationFormat>
  <Paragraphs>212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NYU Langone Health Theme 3 White Cover White Interior</vt:lpstr>
      <vt:lpstr>Utilization of Medication for Opioid Use Disorder Treatment During Hospitalization at Six New York City Public Hospitals with an Addiction Consultation Service</vt:lpstr>
      <vt:lpstr>Disclosures</vt:lpstr>
      <vt:lpstr>Medications for Opioid Use Disorder prevent poor outcomes in hospital</vt:lpstr>
      <vt:lpstr>Consult for Addiction Care and Treatment in Hospital (CATCH)</vt:lpstr>
      <vt:lpstr>  1. Who received MOUD?  2. Are there areas of improvement in MOUD utilization?</vt:lpstr>
      <vt:lpstr>Case 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</vt:lpstr>
    </vt:vector>
  </TitlesOfParts>
  <Company>NYU Langone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Tensions: Novel Data Sources, Technologies, and Study Designs to Understand Role of Social Determinants of NHLBI Disorders</dc:title>
  <dc:creator>Thorpe, Lorna</dc:creator>
  <cp:lastModifiedBy>King, Carla</cp:lastModifiedBy>
  <cp:revision>318</cp:revision>
  <dcterms:created xsi:type="dcterms:W3CDTF">2020-09-11T15:45:47Z</dcterms:created>
  <dcterms:modified xsi:type="dcterms:W3CDTF">2022-11-10T04:09:56Z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0x010100495C8BF2F4F7554FAEE0A73D4B80A94D</vt:lpwstr>
  </property>
</Properties>
</file>