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hBxh+KiL6x3vdKrKIMwJGR8MgoR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FBE575-2022-465C-B702-C86BD673DE0A}">
  <a:tblStyle styleId="{E7FBE575-2022-465C-B702-C86BD673DE0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FEB"/>
          </a:solidFill>
        </a:fill>
      </a:tcStyle>
    </a:wholeTbl>
    <a:band1H>
      <a:tcTxStyle/>
      <a:tcStyle>
        <a:tcBdr/>
        <a:fill>
          <a:solidFill>
            <a:srgbClr val="CBDDD5"/>
          </a:solidFill>
        </a:fill>
      </a:tcStyle>
    </a:band1H>
    <a:band2H>
      <a:tcTxStyle/>
      <a:tcStyle>
        <a:tcBdr/>
      </a:tcStyle>
    </a:band2H>
    <a:band1V>
      <a:tcTxStyle/>
      <a:tcStyle>
        <a:tcBdr/>
        <a:fill>
          <a:solidFill>
            <a:srgbClr val="CBDDD5"/>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957" autoAdjust="0"/>
  </p:normalViewPr>
  <p:slideViewPr>
    <p:cSldViewPr snapToGrid="0">
      <p:cViewPr varScale="1">
        <p:scale>
          <a:sx n="44" d="100"/>
          <a:sy n="44" d="100"/>
        </p:scale>
        <p:origin x="150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1" indent="0" algn="l" rtl="0">
              <a:spcBef>
                <a:spcPts val="0"/>
              </a:spcBef>
              <a:spcAft>
                <a:spcPts val="0"/>
              </a:spcAft>
              <a:buNone/>
            </a:pPr>
            <a:r>
              <a:rPr lang="en-US" sz="1200" u="none" strike="noStrike">
                <a:solidFill>
                  <a:schemeClr val="dk1"/>
                </a:solidFill>
                <a:latin typeface="Calibri"/>
                <a:ea typeface="Calibri"/>
                <a:cs typeface="Calibri"/>
                <a:sym typeface="Calibri"/>
              </a:rPr>
              <a:t>Recognizing the potential risk of overreporting, as well as difficulty </a:t>
            </a:r>
            <a:r>
              <a:rPr lang="en-US" sz="1200">
                <a:solidFill>
                  <a:schemeClr val="dk1"/>
                </a:solidFill>
                <a:latin typeface="Calibri"/>
                <a:ea typeface="Calibri"/>
                <a:cs typeface="Calibri"/>
                <a:sym typeface="Calibri"/>
              </a:rPr>
              <a:t>estimating total daily benzo use due to variable consumption and use of counterfeit pills containing unknown substances</a:t>
            </a:r>
            <a:r>
              <a:rPr lang="en-US" sz="1200" u="none" strike="noStrike">
                <a:solidFill>
                  <a:schemeClr val="dk1"/>
                </a:solidFill>
                <a:latin typeface="Calibri"/>
                <a:ea typeface="Calibri"/>
                <a:cs typeface="Calibri"/>
                <a:sym typeface="Calibri"/>
              </a:rPr>
              <a:t> we set 40 mg as the maximum total dose in first 24 hours </a:t>
            </a:r>
            <a:endParaRPr sz="1200" u="none" strike="noStrike">
              <a:solidFill>
                <a:schemeClr val="dk1"/>
              </a:solidFill>
              <a:latin typeface="Calibri"/>
              <a:ea typeface="Calibri"/>
              <a:cs typeface="Calibri"/>
              <a:sym typeface="Calibri"/>
            </a:endParaRPr>
          </a:p>
          <a:p>
            <a:pPr marL="0" lvl="1" indent="0" algn="l" rtl="0">
              <a:spcBef>
                <a:spcPts val="0"/>
              </a:spcBef>
              <a:spcAft>
                <a:spcPts val="0"/>
              </a:spcAft>
              <a:buNone/>
            </a:pPr>
            <a:endParaRPr/>
          </a:p>
          <a:p>
            <a:pPr marL="0" lvl="1" indent="0" algn="l" rtl="0">
              <a:spcBef>
                <a:spcPts val="0"/>
              </a:spcBef>
              <a:spcAft>
                <a:spcPts val="0"/>
              </a:spcAft>
              <a:buNone/>
            </a:pPr>
            <a:r>
              <a:rPr lang="en-US" sz="1200" u="none" strike="noStrike">
                <a:solidFill>
                  <a:schemeClr val="dk1"/>
                </a:solidFill>
                <a:latin typeface="Calibri"/>
                <a:ea typeface="Calibri"/>
                <a:cs typeface="Calibri"/>
                <a:sym typeface="Calibri"/>
              </a:rPr>
              <a:t>We adapted the protocol to require two assessments on day 1 to assess response to diazepam administered in clinic</a:t>
            </a:r>
            <a:endParaRPr sz="1100" u="none" strike="noStrike">
              <a:solidFill>
                <a:schemeClr val="dk1"/>
              </a:solidFill>
              <a:latin typeface="Calibri"/>
              <a:ea typeface="Calibri"/>
              <a:cs typeface="Calibri"/>
              <a:sym typeface="Calibri"/>
            </a:endParaRPr>
          </a:p>
          <a:p>
            <a:pPr marL="457200" lvl="1" indent="0" algn="l" rtl="0">
              <a:spcBef>
                <a:spcPts val="0"/>
              </a:spcBef>
              <a:spcAft>
                <a:spcPts val="0"/>
              </a:spcAft>
              <a:buNone/>
            </a:pPr>
            <a:endParaRPr sz="110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62" name="Google Shape;16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looked at the patients treated with an outpatient benzo taper in FP during the first year of implementing the protocol</a:t>
            </a:r>
            <a:endParaRPr/>
          </a:p>
          <a:p>
            <a:pPr marL="0" lvl="0" indent="0" algn="l" rtl="0">
              <a:spcBef>
                <a:spcPts val="0"/>
              </a:spcBef>
              <a:spcAft>
                <a:spcPts val="0"/>
              </a:spcAft>
              <a:buNone/>
            </a:pPr>
            <a:r>
              <a:rPr lang="en-US"/>
              <a:t>Only looked at basic demographic data, taper completion, and disposition- what happened at the end of the taper.</a:t>
            </a:r>
            <a:endParaRPr/>
          </a:p>
          <a:p>
            <a:pPr marL="0" lvl="0" indent="0" algn="l" rtl="0">
              <a:spcBef>
                <a:spcPts val="0"/>
              </a:spcBef>
              <a:spcAft>
                <a:spcPts val="0"/>
              </a:spcAft>
              <a:buNone/>
            </a:pPr>
            <a:endParaRPr/>
          </a:p>
          <a:p>
            <a:pPr marL="0" lvl="0" indent="0" algn="l" rtl="0">
              <a:spcBef>
                <a:spcPts val="0"/>
              </a:spcBef>
              <a:spcAft>
                <a:spcPts val="0"/>
              </a:spcAft>
              <a:buNone/>
            </a:pPr>
            <a:r>
              <a:rPr lang="en-US"/>
              <a:t>Low taper completion, only 18% tapered down to diazepam 10mg or less. Take away from this is not that this does not work; we were not selecting the right patients for this treatment. </a:t>
            </a:r>
            <a:endParaRPr/>
          </a:p>
          <a:p>
            <a:pPr marL="171450" lvl="0" indent="-171450" algn="l" rtl="0">
              <a:spcBef>
                <a:spcPts val="0"/>
              </a:spcBef>
              <a:spcAft>
                <a:spcPts val="0"/>
              </a:spcAft>
              <a:buClr>
                <a:schemeClr val="dk1"/>
              </a:buClr>
              <a:buSzPts val="1200"/>
              <a:buFont typeface="Arial"/>
              <a:buChar char="•"/>
            </a:pPr>
            <a:r>
              <a:rPr lang="en-US"/>
              <a:t>patients who did not want to stop using benzos, were looking for easy access to benzos. Also patients who were not able to participate in daily visit requirement due to other barriers: unstable substance use (e.g. those with untreated OUD), homelessness (although some people experiencing homelessness able to make daily visits)</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Calibri"/>
              <a:buChar char="-"/>
            </a:pPr>
            <a:r>
              <a:rPr lang="en-US"/>
              <a:t>Mean taper duration 39 days in those who completed. Take-away: those who completed taper had the stabilizing factor of extended period of follow-up in Faster Paths, daily visits (at least for period in the beginning), with notable benefits –e.g. HIV/STI testing, bridge to psych and primary care.</a:t>
            </a:r>
            <a:endParaRPr/>
          </a:p>
          <a:p>
            <a:pPr marL="171450" lvl="0" indent="-95250" algn="l" rtl="0">
              <a:spcBef>
                <a:spcPts val="0"/>
              </a:spcBef>
              <a:spcAft>
                <a:spcPts val="0"/>
              </a:spcAft>
              <a:buClr>
                <a:schemeClr val="dk1"/>
              </a:buClr>
              <a:buSzPts val="1200"/>
              <a:buFont typeface="Calibri"/>
              <a:buNone/>
            </a:pPr>
            <a:endParaRPr/>
          </a:p>
        </p:txBody>
      </p:sp>
      <p:sp>
        <p:nvSpPr>
          <p:cNvPr id="177" name="Google Shape;17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Challenges in implementing benzo protocol:</a:t>
            </a:r>
            <a:endParaRPr/>
          </a:p>
          <a:p>
            <a:pPr marL="0" lvl="0" indent="0" algn="l" rtl="0">
              <a:spcBef>
                <a:spcPts val="0"/>
              </a:spcBef>
              <a:spcAft>
                <a:spcPts val="0"/>
              </a:spcAft>
              <a:buNone/>
            </a:pPr>
            <a:r>
              <a:rPr lang="en-US"/>
              <a:t>I’m here for my 40 and 40 – refers to 40 of diazepam, 40 of methadone. Implemented at the same time as we were rolling out 72 hour methadone and linkage to OTPs! Word of mouth spread about what we were offering </a:t>
            </a:r>
            <a:endParaRPr/>
          </a:p>
          <a:p>
            <a:pPr marL="171450" lvl="0" indent="-171450" algn="l" rtl="0">
              <a:spcBef>
                <a:spcPts val="0"/>
              </a:spcBef>
              <a:spcAft>
                <a:spcPts val="0"/>
              </a:spcAft>
              <a:buClr>
                <a:schemeClr val="dk1"/>
              </a:buClr>
              <a:buSzPts val="1200"/>
              <a:buFont typeface="Calibri"/>
              <a:buChar char="-"/>
            </a:pPr>
            <a:r>
              <a:rPr lang="en-US"/>
              <a:t>Became essential to select appropriate patients for the taper: First confirming someone is actually using benzos, particularly in an area with high prevalence of counterfeit pills that contain fentanyl. Unable to confirm exactly what they are consuming, if they actually are experiencing benzo withdrawal.</a:t>
            </a:r>
            <a:endParaRPr/>
          </a:p>
          <a:p>
            <a:pPr marL="628650" lvl="1" indent="-171450" algn="l" rtl="0">
              <a:spcBef>
                <a:spcPts val="0"/>
              </a:spcBef>
              <a:spcAft>
                <a:spcPts val="0"/>
              </a:spcAft>
              <a:buClr>
                <a:schemeClr val="dk1"/>
              </a:buClr>
              <a:buSzPts val="1200"/>
              <a:buFont typeface="Calibri"/>
              <a:buChar char="-"/>
            </a:pPr>
            <a:r>
              <a:rPr lang="en-US"/>
              <a:t>Want to stop use (vs access to prescribed benzos)</a:t>
            </a:r>
            <a:endParaRPr/>
          </a:p>
          <a:p>
            <a:pPr marL="171450" lvl="0" indent="-171450" algn="l" rtl="0">
              <a:spcBef>
                <a:spcPts val="0"/>
              </a:spcBef>
              <a:spcAft>
                <a:spcPts val="0"/>
              </a:spcAft>
              <a:buClr>
                <a:schemeClr val="dk1"/>
              </a:buClr>
              <a:buSzPts val="1200"/>
              <a:buFont typeface="Calibri"/>
              <a:buChar char="-"/>
            </a:pPr>
            <a:r>
              <a:rPr lang="en-US"/>
              <a:t>Also started methadone for opioid withdrawal with linkage to OTP at this time. Getting patients who had concurrent opioid and benzo withdrawal– difficult to distinguish withdrawal syndromes, titrating doses of methadone and diazepam simultaneously.</a:t>
            </a:r>
            <a:endParaRPr/>
          </a:p>
          <a:p>
            <a:pPr marL="171450" lvl="0" indent="-171450" algn="l" rtl="0">
              <a:spcBef>
                <a:spcPts val="0"/>
              </a:spcBef>
              <a:spcAft>
                <a:spcPts val="0"/>
              </a:spcAft>
              <a:buClr>
                <a:schemeClr val="dk1"/>
              </a:buClr>
              <a:buSzPts val="1200"/>
              <a:buFont typeface="Calibri"/>
              <a:buChar char="-"/>
            </a:pPr>
            <a:r>
              <a:rPr lang="en-US"/>
              <a:t>Ambivalence about wanting to stop is common – as we collect more data, looks like most patients who go through this protocol report being prescribed benzos for anxiety disorders in the past. We care for a highly traumatized population with high prevalence of street homelessness – patients can find benzos effective both for self-managing anxiety and numbing the daily traumas of homelessness and criminalization of drug use</a:t>
            </a:r>
            <a:endParaRPr/>
          </a:p>
          <a:p>
            <a:pPr marL="171450" lvl="0" indent="-95250" algn="l" rtl="0">
              <a:spcBef>
                <a:spcPts val="0"/>
              </a:spcBef>
              <a:spcAft>
                <a:spcPts val="0"/>
              </a:spcAft>
              <a:buClr>
                <a:schemeClr val="dk1"/>
              </a:buClr>
              <a:buSzPts val="1200"/>
              <a:buFont typeface="Calibri"/>
              <a:buNone/>
            </a:pPr>
            <a:endParaRPr/>
          </a:p>
          <a:p>
            <a:pPr marL="0" lvl="0" indent="-76200" algn="l" rtl="0">
              <a:spcBef>
                <a:spcPts val="0"/>
              </a:spcBef>
              <a:spcAft>
                <a:spcPts val="0"/>
              </a:spcAft>
              <a:buClr>
                <a:schemeClr val="dk1"/>
              </a:buClr>
              <a:buSzPts val="1200"/>
              <a:buFont typeface="Arial"/>
              <a:buChar char="•"/>
            </a:pPr>
            <a:r>
              <a:rPr lang="en-US"/>
              <a:t>he challenges was whether to add uncontrolled opioid or stimulant use disorder as an exclusion criteria -</a:t>
            </a:r>
            <a:endParaRPr/>
          </a:p>
          <a:p>
            <a:pPr marL="0" lvl="0" indent="-76200" algn="l" rtl="0">
              <a:spcBef>
                <a:spcPts val="0"/>
              </a:spcBef>
              <a:spcAft>
                <a:spcPts val="0"/>
              </a:spcAft>
              <a:buClr>
                <a:schemeClr val="dk1"/>
              </a:buClr>
              <a:buSzPts val="1200"/>
              <a:buFont typeface="Arial"/>
              <a:buChar char="•"/>
            </a:pPr>
            <a:r>
              <a:rPr lang="en-US"/>
              <a:t>Reasons to have this as exclusion criteria - risk of fentanyl + benzo regarding benzos, difficulty with overlapping withdrawal syndromes for opioids and benzos)</a:t>
            </a:r>
            <a:endParaRPr/>
          </a:p>
        </p:txBody>
      </p:sp>
      <p:sp>
        <p:nvSpPr>
          <p:cNvPr id="216" name="Google Shape;21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Relatively low percentage of patients completing the taper, but could be a major benefit to those individuals well suited to the taper.</a:t>
            </a:r>
            <a:endParaRPr/>
          </a:p>
          <a:p>
            <a:pPr marL="0" lvl="0" indent="0" algn="l" rtl="0">
              <a:spcBef>
                <a:spcPts val="0"/>
              </a:spcBef>
              <a:spcAft>
                <a:spcPts val="0"/>
              </a:spcAft>
              <a:buNone/>
            </a:pPr>
            <a:endParaRPr/>
          </a:p>
          <a:p>
            <a:pPr marL="0" lvl="0" indent="0" algn="l" rtl="0">
              <a:spcBef>
                <a:spcPts val="0"/>
              </a:spcBef>
              <a:spcAft>
                <a:spcPts val="0"/>
              </a:spcAft>
              <a:buNone/>
            </a:pPr>
            <a:r>
              <a:rPr lang="en-US"/>
              <a:t>Limitation – lack of long term outcomes, return to benzo use.</a:t>
            </a:r>
            <a:endParaRPr/>
          </a:p>
          <a:p>
            <a:pPr marL="0" lvl="0" indent="0" algn="l" rtl="0">
              <a:spcBef>
                <a:spcPts val="0"/>
              </a:spcBef>
              <a:spcAft>
                <a:spcPts val="0"/>
              </a:spcAft>
              <a:buNone/>
            </a:pPr>
            <a:endParaRPr/>
          </a:p>
          <a:p>
            <a:pPr marL="0" lvl="0" indent="0" algn="l" rtl="0">
              <a:spcBef>
                <a:spcPts val="0"/>
              </a:spcBef>
              <a:spcAft>
                <a:spcPts val="0"/>
              </a:spcAft>
              <a:buNone/>
            </a:pPr>
            <a:r>
              <a:rPr lang="en-US"/>
              <a:t>We really need research guiding longer term treatment of benzodiazepine use disorder (eg would these patients do better on a low-dose benzodiazepine for anxiety disorder, closely managed by a psychiatrist or addiction specialist? Vs non-benzodiazepine treatments </a:t>
            </a:r>
            <a:endParaRPr/>
          </a:p>
        </p:txBody>
      </p:sp>
      <p:sp>
        <p:nvSpPr>
          <p:cNvPr id="224" name="Google Shape;22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 want to ground this talk in thinking about why people use benzodiazepines: </a:t>
            </a:r>
            <a:endParaRPr dirty="0"/>
          </a:p>
          <a:p>
            <a:pPr marL="0" lvl="0" indent="0" algn="l" rtl="0">
              <a:spcBef>
                <a:spcPts val="0"/>
              </a:spcBef>
              <a:spcAft>
                <a:spcPts val="0"/>
              </a:spcAft>
              <a:buNone/>
            </a:pPr>
            <a:r>
              <a:rPr lang="en-US" dirty="0"/>
              <a:t>Benzodiazepines activate the GABA receptor, reducing anxiety and causing sedation. Effective for anxiety in the moment! However..</a:t>
            </a:r>
            <a:br>
              <a:rPr lang="en-US" dirty="0"/>
            </a:br>
            <a:r>
              <a:rPr lang="en-US" dirty="0"/>
              <a:t>Regular use for only a few weeks causes physiologic dependence</a:t>
            </a:r>
            <a:endParaRPr dirty="0"/>
          </a:p>
          <a:p>
            <a:pPr marL="0" lvl="0" indent="0" algn="l" rtl="0">
              <a:spcBef>
                <a:spcPts val="0"/>
              </a:spcBef>
              <a:spcAft>
                <a:spcPts val="0"/>
              </a:spcAft>
              <a:buNone/>
            </a:pPr>
            <a:r>
              <a:rPr lang="en-US" dirty="0"/>
              <a:t>Benzos are rarely misused alone- usually cooccur with other SUDs</a:t>
            </a:r>
          </a:p>
          <a:p>
            <a:pPr marL="0" lvl="0" indent="0" algn="l" rtl="0">
              <a:spcBef>
                <a:spcPts val="0"/>
              </a:spcBef>
              <a:spcAft>
                <a:spcPts val="0"/>
              </a:spcAft>
              <a:buNone/>
            </a:pPr>
            <a:r>
              <a:rPr lang="en-US" dirty="0"/>
              <a:t>People who use benzos are at particularly high risk of overdose when combining them with opioids or other sedating medications</a:t>
            </a:r>
            <a:endParaRPr dirty="0"/>
          </a:p>
        </p:txBody>
      </p:sp>
      <p:sp>
        <p:nvSpPr>
          <p:cNvPr id="102" name="Google Shape;1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Benzodiazepine overdose mortality rose from 2012 to 2017, then stayed fairly stable through 2019. As you can see, the rise in overdose deaths was driven by a combination of benzodiazepines and synthetic opioids (meaning fentanyl and fentanyl analogs)</a:t>
            </a:r>
          </a:p>
          <a:p>
            <a:pPr marL="0" lvl="0" indent="0" algn="l" rtl="0">
              <a:spcBef>
                <a:spcPts val="0"/>
              </a:spcBef>
              <a:spcAft>
                <a:spcPts val="0"/>
              </a:spcAft>
              <a:buNone/>
            </a:pPr>
            <a:endParaRPr dirty="0"/>
          </a:p>
          <a:p>
            <a:pPr marL="0" lvl="0" indent="0" algn="l" rtl="0">
              <a:spcBef>
                <a:spcPts val="0"/>
              </a:spcBef>
              <a:spcAft>
                <a:spcPts val="0"/>
              </a:spcAft>
              <a:buNone/>
            </a:pPr>
            <a:r>
              <a:rPr lang="en-US" dirty="0"/>
              <a:t>While benzodiazepine use has always been more common among non-Hispanic white people, this is a growing cause of death in the Black population. From 2017-2019, Benzo-involved overdose deaths increased in Black individuals but decreased in the non Hispanic white population.</a:t>
            </a:r>
            <a:endParaRPr sz="1200" b="0" i="0" dirty="0">
              <a:solidFill>
                <a:schemeClr val="dk1"/>
              </a:solidFill>
              <a:latin typeface="Calibri"/>
              <a:ea typeface="Calibri"/>
              <a:cs typeface="Calibri"/>
              <a:sym typeface="Calibri"/>
            </a:endParaRPr>
          </a:p>
        </p:txBody>
      </p:sp>
      <p:sp>
        <p:nvSpPr>
          <p:cNvPr id="111" name="Google Shape;11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Managing benzodiazepine use disorder and withdrawal is complicated by the use of pressed pills, counterfeit pills that contain non-FDA approved benzodiazepines, fentanyl, and other active cuts. Makes it difficult to estimate what someone is actually taking</a:t>
            </a:r>
            <a:endParaRPr/>
          </a:p>
          <a:p>
            <a:pPr marL="0" lvl="0" indent="0" algn="l" rtl="0">
              <a:spcBef>
                <a:spcPts val="0"/>
              </a:spcBef>
              <a:spcAft>
                <a:spcPts val="0"/>
              </a:spcAft>
              <a:buNone/>
            </a:pPr>
            <a:endParaRPr/>
          </a:p>
          <a:p>
            <a:pPr marL="0" lvl="0" indent="0" algn="l" rtl="0">
              <a:spcBef>
                <a:spcPts val="0"/>
              </a:spcBef>
              <a:spcAft>
                <a:spcPts val="0"/>
              </a:spcAft>
              <a:buNone/>
            </a:pPr>
            <a:r>
              <a:rPr lang="en-US"/>
              <a:t>In one  study in British Columbia between 2017-2020, among 139 drug samples expected to be alprazolam, only 24% contained alprazolam and 72% tested positive for benzodiazepines. These included novel benzodiazepines like etizolam, flubromazolam, as well as all these other active agents – not just fentanyl but amantadine, synthetic cannabinoids, and others</a:t>
            </a:r>
            <a:endParaRPr/>
          </a:p>
        </p:txBody>
      </p:sp>
      <p:sp>
        <p:nvSpPr>
          <p:cNvPr id="120" name="Google Shape;12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Currently, options for managing benzodiazepine withdrawal are typically: short-term inpatient tapers, or an extended taper from a regular provider. </a:t>
            </a:r>
            <a:endParaRPr/>
          </a:p>
          <a:p>
            <a:pPr marL="0" lvl="0" indent="0" algn="l" rtl="0">
              <a:spcBef>
                <a:spcPts val="0"/>
              </a:spcBef>
              <a:spcAft>
                <a:spcPts val="0"/>
              </a:spcAft>
              <a:buNone/>
            </a:pPr>
            <a:r>
              <a:rPr lang="en-US"/>
              <a:t>There is evidence supporting greater longer gradual tapers, as especially use of longer-acting benzodiazepines can have protracted withdrawal syndromes lasting weeks to months. Relapse is common after short inpatient tapers.</a:t>
            </a:r>
            <a:endParaRPr/>
          </a:p>
          <a:p>
            <a:pPr marL="0" lvl="0" indent="0" algn="l" rtl="0">
              <a:spcBef>
                <a:spcPts val="0"/>
              </a:spcBef>
              <a:spcAft>
                <a:spcPts val="0"/>
              </a:spcAft>
              <a:buNone/>
            </a:pPr>
            <a:r>
              <a:rPr lang="en-US"/>
              <a:t>-However: many patients using nonprescribed benzos do not have a regular prescriber willing to do such a taper.</a:t>
            </a:r>
            <a:endParaRPr/>
          </a:p>
          <a:p>
            <a:pPr marL="0" lvl="0" indent="0" algn="l" rtl="0">
              <a:spcBef>
                <a:spcPts val="0"/>
              </a:spcBef>
              <a:spcAft>
                <a:spcPts val="0"/>
              </a:spcAft>
              <a:buNone/>
            </a:pPr>
            <a:r>
              <a:rPr lang="en-US"/>
              <a:t>-Other substance use disorders and co-occurring mental health disorders can interfere with tapering</a:t>
            </a:r>
            <a:endParaRPr/>
          </a:p>
          <a:p>
            <a:pPr marL="0" lvl="0" indent="0" algn="l" rtl="0">
              <a:spcBef>
                <a:spcPts val="0"/>
              </a:spcBef>
              <a:spcAft>
                <a:spcPts val="0"/>
              </a:spcAft>
              <a:buNone/>
            </a:pPr>
            <a:r>
              <a:rPr lang="en-US"/>
              <a:t>-As well, housing insecurity, transportation barriers, lack of phone for follow-up 🡪 all make it difficult to complete outpatient taper</a:t>
            </a:r>
            <a:endParaRPr/>
          </a:p>
          <a:p>
            <a:pPr marL="171450" lvl="0" indent="-9525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129" name="Google Shape;12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Starting in April 2021, we developed a pilot protocol of benzodiazepine tapers to treat benzo withdrawal within Faster Paths, Boston Medical Center's low-barrier bridge clinic. OUr objectives in this project are to:</a:t>
            </a:r>
            <a:endParaRPr/>
          </a:p>
          <a:p>
            <a:pPr marL="514350" lvl="0" indent="-514350" algn="l" rtl="0">
              <a:lnSpc>
                <a:spcPct val="90000"/>
              </a:lnSpc>
              <a:spcBef>
                <a:spcPts val="1000"/>
              </a:spcBef>
              <a:spcAft>
                <a:spcPts val="0"/>
              </a:spcAft>
              <a:buClr>
                <a:schemeClr val="dk1"/>
              </a:buClr>
              <a:buSzPts val="1200"/>
              <a:buFont typeface="Calibri"/>
              <a:buAutoNum type="arabicPeriod"/>
            </a:pPr>
            <a:r>
              <a:rPr lang="en-US"/>
              <a:t>Describe the development of a protocol for treating benzodiazepine withdrawal for persons with benzodiazepine use disorder in an addiction bridge clinic</a:t>
            </a:r>
            <a:endParaRPr/>
          </a:p>
          <a:p>
            <a:pPr marL="514350" lvl="0" indent="-514350" algn="l" rtl="0">
              <a:lnSpc>
                <a:spcPct val="90000"/>
              </a:lnSpc>
              <a:spcBef>
                <a:spcPts val="1100"/>
              </a:spcBef>
              <a:spcAft>
                <a:spcPts val="0"/>
              </a:spcAft>
              <a:buClr>
                <a:schemeClr val="dk1"/>
              </a:buClr>
              <a:buSzPts val="1200"/>
              <a:buFont typeface="Calibri"/>
              <a:buAutoNum type="arabicPeriod"/>
            </a:pPr>
            <a:r>
              <a:rPr lang="en-US"/>
              <a:t>Describe preliminary outcomes of the pilot protocol</a:t>
            </a:r>
            <a:endParaRPr/>
          </a:p>
          <a:p>
            <a:pPr marL="0" lvl="0" indent="0" algn="l" rtl="0">
              <a:spcBef>
                <a:spcPts val="100"/>
              </a:spcBef>
              <a:spcAft>
                <a:spcPts val="0"/>
              </a:spcAft>
              <a:buNone/>
            </a:pPr>
            <a:r>
              <a:rPr lang="en-US"/>
              <a:t>In the first year: implemented the protocol, learned from challenges, gathered feedback, and also collected data on some preliminary outcomes that we will present. Adapted the protocol based on this</a:t>
            </a:r>
            <a:endParaRPr/>
          </a:p>
          <a:p>
            <a:pPr marL="0" lvl="0" indent="0" algn="l" rtl="0">
              <a:spcBef>
                <a:spcPts val="0"/>
              </a:spcBef>
              <a:spcAft>
                <a:spcPts val="0"/>
              </a:spcAft>
              <a:buNone/>
            </a:pPr>
            <a:endParaRPr/>
          </a:p>
        </p:txBody>
      </p:sp>
      <p:sp>
        <p:nvSpPr>
          <p:cNvPr id="137" name="Google Shape;13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we will go through our actual protocol – as well as adaptations (in blue) we made about 1 year into the protocol based on challenges we discussed and feedback from clinic staff</a:t>
            </a:r>
            <a:endParaRPr/>
          </a:p>
          <a:p>
            <a:pPr marL="0" lvl="0" indent="0" algn="l" rtl="0">
              <a:spcBef>
                <a:spcPts val="0"/>
              </a:spcBef>
              <a:spcAft>
                <a:spcPts val="0"/>
              </a:spcAft>
              <a:buNone/>
            </a:pPr>
            <a:endParaRPr/>
          </a:p>
          <a:p>
            <a:pPr marL="0" lvl="0" indent="0" algn="l" rtl="0">
              <a:spcBef>
                <a:spcPts val="0"/>
              </a:spcBef>
              <a:spcAft>
                <a:spcPts val="0"/>
              </a:spcAft>
              <a:buNone/>
            </a:pPr>
            <a:r>
              <a:rPr lang="en-US"/>
              <a:t>Patient population with very high rates of ongoing opioid use, stimulant use.</a:t>
            </a:r>
            <a:endParaRPr/>
          </a:p>
          <a:p>
            <a:pPr marL="171450" lvl="0" indent="-171450" algn="l" rtl="0">
              <a:spcBef>
                <a:spcPts val="0"/>
              </a:spcBef>
              <a:spcAft>
                <a:spcPts val="0"/>
              </a:spcAft>
              <a:buClr>
                <a:schemeClr val="dk1"/>
              </a:buClr>
              <a:buSzPts val="1200"/>
              <a:buFont typeface="Calibri"/>
              <a:buChar char="-"/>
            </a:pPr>
            <a:r>
              <a:rPr lang="en-US"/>
              <a:t>Review inclusion criteria and exclusion criteria</a:t>
            </a:r>
            <a:endParaRPr/>
          </a:p>
          <a:p>
            <a:pPr marL="171450" lvl="0" indent="-171450" algn="l" rtl="0">
              <a:spcBef>
                <a:spcPts val="0"/>
              </a:spcBef>
              <a:spcAft>
                <a:spcPts val="0"/>
              </a:spcAft>
              <a:buClr>
                <a:schemeClr val="dk1"/>
              </a:buClr>
              <a:buSzPts val="1200"/>
              <a:buFont typeface="Calibri"/>
              <a:buChar char="-"/>
            </a:pPr>
            <a:r>
              <a:rPr lang="en-US"/>
              <a:t>Added baseline urine testing documenting benzo use – after initiating taper for a patient who was not actually experiencing benzo withdrawal.</a:t>
            </a:r>
            <a:endParaRPr/>
          </a:p>
        </p:txBody>
      </p:sp>
      <p:sp>
        <p:nvSpPr>
          <p:cNvPr id="154" name="Google Shape;15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6"/>
          <p:cNvSpPr>
            <a:spLocks noGrp="1"/>
          </p:cNvSpPr>
          <p:nvPr>
            <p:ph type="pic" idx="2"/>
          </p:nvPr>
        </p:nvSpPr>
        <p:spPr>
          <a:xfrm>
            <a:off x="5183188" y="987425"/>
            <a:ext cx="6172200" cy="4873625"/>
          </a:xfrm>
          <a:prstGeom prst="rect">
            <a:avLst/>
          </a:prstGeom>
          <a:noFill/>
          <a:ln>
            <a:noFill/>
          </a:ln>
        </p:spPr>
      </p:sp>
      <p:sp>
        <p:nvSpPr>
          <p:cNvPr id="68" name="Google Shape;68;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 y="278271"/>
            <a:ext cx="12192000" cy="125984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3600"/>
              <a:buFont typeface="Calibri"/>
              <a:buNone/>
            </a:pPr>
            <a:r>
              <a:rPr lang="en-US" sz="3600" b="1"/>
              <a:t>Bridge Clinic Management of Benzodiazepine Use Disorder:</a:t>
            </a:r>
            <a:br>
              <a:rPr lang="en-US" sz="3600" b="1"/>
            </a:br>
            <a:br>
              <a:rPr lang="en-US" sz="1000" b="1"/>
            </a:br>
            <a:r>
              <a:rPr lang="en-US" sz="3600" b="1"/>
              <a:t>Intensive Outpatient Benzodiazepine Tapers</a:t>
            </a:r>
            <a:endParaRPr/>
          </a:p>
        </p:txBody>
      </p:sp>
      <p:sp>
        <p:nvSpPr>
          <p:cNvPr id="90" name="Google Shape;90;p1"/>
          <p:cNvSpPr txBox="1">
            <a:spLocks noGrp="1"/>
          </p:cNvSpPr>
          <p:nvPr>
            <p:ph type="subTitle" idx="1"/>
          </p:nvPr>
        </p:nvSpPr>
        <p:spPr>
          <a:xfrm>
            <a:off x="832491" y="5434272"/>
            <a:ext cx="10836230" cy="1129088"/>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000"/>
              <a:buNone/>
            </a:pPr>
            <a:r>
              <a:rPr lang="en-US" sz="2000"/>
              <a:t>AMERSA 2022 Conference</a:t>
            </a:r>
            <a:endParaRPr sz="2000"/>
          </a:p>
          <a:p>
            <a:pPr marL="0" lvl="0" indent="0" algn="ctr" rtl="0">
              <a:lnSpc>
                <a:spcPct val="100000"/>
              </a:lnSpc>
              <a:spcBef>
                <a:spcPts val="0"/>
              </a:spcBef>
              <a:spcAft>
                <a:spcPts val="0"/>
              </a:spcAft>
              <a:buClr>
                <a:schemeClr val="dk1"/>
              </a:buClr>
              <a:buSzPts val="2000"/>
              <a:buNone/>
            </a:pPr>
            <a:r>
              <a:rPr lang="en-US" sz="2000"/>
              <a:t>Jordana Laks, MD MPH, Section of General Internal Medicine, Boston University</a:t>
            </a:r>
            <a:endParaRPr sz="2000"/>
          </a:p>
          <a:p>
            <a:pPr marL="0" lvl="0" indent="0" algn="ctr" rtl="0">
              <a:lnSpc>
                <a:spcPct val="100000"/>
              </a:lnSpc>
              <a:spcBef>
                <a:spcPts val="0"/>
              </a:spcBef>
              <a:spcAft>
                <a:spcPts val="0"/>
              </a:spcAft>
              <a:buClr>
                <a:schemeClr val="dk1"/>
              </a:buClr>
              <a:buSzPts val="2000"/>
              <a:buNone/>
            </a:pPr>
            <a:r>
              <a:rPr lang="en-US" sz="2000" b="1"/>
              <a:t>Collaborators</a:t>
            </a:r>
            <a:r>
              <a:rPr lang="en-US" sz="2000"/>
              <a:t>: Theresa W. Kim MD, </a:t>
            </a:r>
            <a:r>
              <a:rPr lang="en-US" sz="2000">
                <a:latin typeface="Calibri"/>
                <a:ea typeface="Calibri"/>
                <a:cs typeface="Calibri"/>
                <a:sym typeface="Calibri"/>
              </a:rPr>
              <a:t>James Evans RN</a:t>
            </a:r>
            <a:r>
              <a:rPr lang="en-US" sz="2000">
                <a:latin typeface="Arial"/>
                <a:ea typeface="Arial"/>
                <a:cs typeface="Arial"/>
                <a:sym typeface="Arial"/>
              </a:rPr>
              <a:t>, </a:t>
            </a:r>
            <a:r>
              <a:rPr lang="en-US" sz="2000">
                <a:latin typeface="Calibri"/>
                <a:ea typeface="Calibri"/>
                <a:cs typeface="Calibri"/>
                <a:sym typeface="Calibri"/>
              </a:rPr>
              <a:t>Jessica Kehoe NP</a:t>
            </a:r>
            <a:r>
              <a:rPr lang="en-US" sz="2000">
                <a:latin typeface="Arial"/>
                <a:ea typeface="Arial"/>
                <a:cs typeface="Arial"/>
                <a:sym typeface="Arial"/>
              </a:rPr>
              <a:t>, </a:t>
            </a:r>
            <a:r>
              <a:rPr lang="en-US" sz="2000">
                <a:latin typeface="Calibri"/>
                <a:ea typeface="Calibri"/>
                <a:cs typeface="Calibri"/>
                <a:sym typeface="Calibri"/>
              </a:rPr>
              <a:t>Morgan Younkin MD, MPH</a:t>
            </a:r>
            <a:r>
              <a:rPr lang="en-US" sz="2000">
                <a:latin typeface="Arial"/>
                <a:ea typeface="Arial"/>
                <a:cs typeface="Arial"/>
                <a:sym typeface="Arial"/>
              </a:rPr>
              <a:t>, </a:t>
            </a:r>
            <a:r>
              <a:rPr lang="en-US" sz="2000">
                <a:latin typeface="Calibri"/>
                <a:ea typeface="Calibri"/>
                <a:cs typeface="Calibri"/>
                <a:sym typeface="Calibri"/>
              </a:rPr>
              <a:t>Jessica L. Taylor MD</a:t>
            </a:r>
            <a:endParaRPr/>
          </a:p>
        </p:txBody>
      </p:sp>
      <p:pic>
        <p:nvPicPr>
          <p:cNvPr id="91" name="Google Shape;91;p1"/>
          <p:cNvPicPr preferRelativeResize="0"/>
          <p:nvPr/>
        </p:nvPicPr>
        <p:blipFill rotWithShape="1">
          <a:blip r:embed="rId3">
            <a:alphaModFix/>
          </a:blip>
          <a:srcRect/>
          <a:stretch/>
        </p:blipFill>
        <p:spPr>
          <a:xfrm>
            <a:off x="3694913" y="858492"/>
            <a:ext cx="5133473" cy="5133473"/>
          </a:xfrm>
          <a:prstGeom prst="rect">
            <a:avLst/>
          </a:prstGeom>
          <a:noFill/>
          <a:ln>
            <a:noFill/>
          </a:ln>
        </p:spPr>
      </p:pic>
      <p:sp>
        <p:nvSpPr>
          <p:cNvPr id="92" name="Google Shape;92;p1"/>
          <p:cNvSpPr/>
          <p:nvPr/>
        </p:nvSpPr>
        <p:spPr>
          <a:xfrm>
            <a:off x="-192505" y="90100"/>
            <a:ext cx="65" cy="276999"/>
          </a:xfrm>
          <a:prstGeom prst="rect">
            <a:avLst/>
          </a:prstGeom>
          <a:solidFill>
            <a:srgbClr val="FAFAFA"/>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838199" y="19500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Benzo taper protocol</a:t>
            </a:r>
            <a:endParaRPr/>
          </a:p>
        </p:txBody>
      </p:sp>
      <p:sp>
        <p:nvSpPr>
          <p:cNvPr id="165" name="Google Shape;165;p10"/>
          <p:cNvSpPr txBox="1">
            <a:spLocks noGrp="1"/>
          </p:cNvSpPr>
          <p:nvPr>
            <p:ph type="body" idx="1"/>
          </p:nvPr>
        </p:nvSpPr>
        <p:spPr>
          <a:xfrm>
            <a:off x="838200" y="1520567"/>
            <a:ext cx="10515600" cy="4625052"/>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2800"/>
              <a:buAutoNum type="arabicPeriod"/>
            </a:pPr>
            <a:r>
              <a:rPr lang="en-US"/>
              <a:t>First visit: assess eligibility, gather history; set expectations, baseline urine toxicology and benzo gas chromatography (GC-MS)</a:t>
            </a:r>
            <a:endParaRPr/>
          </a:p>
          <a:p>
            <a:pPr marL="514350" lvl="0" indent="-514350" algn="l" rtl="0">
              <a:lnSpc>
                <a:spcPct val="90000"/>
              </a:lnSpc>
              <a:spcBef>
                <a:spcPts val="1200"/>
              </a:spcBef>
              <a:spcAft>
                <a:spcPts val="0"/>
              </a:spcAft>
              <a:buClr>
                <a:schemeClr val="dk1"/>
              </a:buClr>
              <a:buSzPts val="2800"/>
              <a:buFont typeface="Calibri"/>
              <a:buAutoNum type="arabicPeriod"/>
            </a:pPr>
            <a:r>
              <a:rPr lang="en-US"/>
              <a:t>Determine total daily benzo use and convert to </a:t>
            </a:r>
            <a:r>
              <a:rPr lang="en-US" b="1"/>
              <a:t>diazepam </a:t>
            </a:r>
            <a:r>
              <a:rPr lang="en-US"/>
              <a:t>equivalent (max 40 mg in first 24 hours) </a:t>
            </a:r>
            <a:endParaRPr/>
          </a:p>
          <a:p>
            <a:pPr marL="514350" lvl="0" indent="-514350" algn="l" rtl="0">
              <a:lnSpc>
                <a:spcPct val="90000"/>
              </a:lnSpc>
              <a:spcBef>
                <a:spcPts val="1200"/>
              </a:spcBef>
              <a:spcAft>
                <a:spcPts val="0"/>
              </a:spcAft>
              <a:buClr>
                <a:schemeClr val="dk1"/>
              </a:buClr>
              <a:buSzPts val="2800"/>
              <a:buFont typeface="Calibri"/>
              <a:buAutoNum type="arabicPeriod"/>
            </a:pPr>
            <a:r>
              <a:rPr lang="en-US"/>
              <a:t>Days 1-3: daily in-person visits with CIWA assessment</a:t>
            </a:r>
            <a:endParaRPr/>
          </a:p>
          <a:p>
            <a:pPr marL="685800" lvl="1" indent="-228600" algn="l" rtl="0">
              <a:lnSpc>
                <a:spcPct val="90000"/>
              </a:lnSpc>
              <a:spcBef>
                <a:spcPts val="1200"/>
              </a:spcBef>
              <a:spcAft>
                <a:spcPts val="0"/>
              </a:spcAft>
              <a:buClr>
                <a:schemeClr val="dk1"/>
              </a:buClr>
              <a:buSzPts val="2400"/>
              <a:buChar char="•"/>
            </a:pPr>
            <a:r>
              <a:rPr lang="en-US"/>
              <a:t>Administer in-clinic diazepam 10-20 mg for CIWA 10-20</a:t>
            </a:r>
            <a:endParaRPr>
              <a:solidFill>
                <a:srgbClr val="0070C0"/>
              </a:solidFill>
            </a:endParaRPr>
          </a:p>
          <a:p>
            <a:pPr marL="685800" lvl="1" indent="-228600" algn="l" rtl="0">
              <a:lnSpc>
                <a:spcPct val="90000"/>
              </a:lnSpc>
              <a:spcBef>
                <a:spcPts val="1200"/>
              </a:spcBef>
              <a:spcAft>
                <a:spcPts val="0"/>
              </a:spcAft>
              <a:buClr>
                <a:srgbClr val="0070C0"/>
              </a:buClr>
              <a:buSzPts val="2400"/>
              <a:buChar char="•"/>
            </a:pPr>
            <a:r>
              <a:rPr lang="en-US">
                <a:solidFill>
                  <a:srgbClr val="0070C0"/>
                </a:solidFill>
              </a:rPr>
              <a:t>Evaluate patients at least twice on day 1, reassess after diazepam administered to ensure symptom capture</a:t>
            </a:r>
            <a:endParaRPr>
              <a:solidFill>
                <a:srgbClr val="0070C0"/>
              </a:solidFill>
            </a:endParaRPr>
          </a:p>
          <a:p>
            <a:pPr marL="685800" lvl="1" indent="-228600" algn="l" rtl="0">
              <a:lnSpc>
                <a:spcPct val="90000"/>
              </a:lnSpc>
              <a:spcBef>
                <a:spcPts val="1200"/>
              </a:spcBef>
              <a:spcAft>
                <a:spcPts val="0"/>
              </a:spcAft>
              <a:buClr>
                <a:schemeClr val="dk1"/>
              </a:buClr>
              <a:buSzPts val="2400"/>
              <a:buChar char="•"/>
            </a:pPr>
            <a:r>
              <a:rPr lang="en-US"/>
              <a:t>Refer patients with CIWA&gt;20 to inpatient level of care</a:t>
            </a:r>
            <a:endParaRPr/>
          </a:p>
        </p:txBody>
      </p:sp>
      <p:sp>
        <p:nvSpPr>
          <p:cNvPr id="166" name="Google Shape;166;p10"/>
          <p:cNvSpPr txBox="1"/>
          <p:nvPr/>
        </p:nvSpPr>
        <p:spPr>
          <a:xfrm flipH="1">
            <a:off x="727314" y="6110377"/>
            <a:ext cx="841668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Sources used for protocol: Soyka </a:t>
            </a:r>
            <a:r>
              <a:rPr lang="en-US" sz="1800" i="1">
                <a:solidFill>
                  <a:schemeClr val="dk1"/>
                </a:solidFill>
                <a:latin typeface="Calibri"/>
                <a:ea typeface="Calibri"/>
                <a:cs typeface="Calibri"/>
                <a:sym typeface="Calibri"/>
              </a:rPr>
              <a:t>NEJM </a:t>
            </a:r>
            <a:r>
              <a:rPr lang="en-US" sz="1800">
                <a:solidFill>
                  <a:schemeClr val="dk1"/>
                </a:solidFill>
                <a:latin typeface="Calibri"/>
                <a:ea typeface="Calibri"/>
                <a:cs typeface="Calibri"/>
                <a:sym typeface="Calibri"/>
              </a:rPr>
              <a:t>2017;; VA National Center for PTSD 2015</a:t>
            </a:r>
            <a:endParaRPr sz="1800" i="1">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Benzo taper protocol (continued)</a:t>
            </a:r>
            <a:endParaRPr/>
          </a:p>
        </p:txBody>
      </p:sp>
      <p:sp>
        <p:nvSpPr>
          <p:cNvPr id="172" name="Google Shape;172;p11"/>
          <p:cNvSpPr txBox="1">
            <a:spLocks noGrp="1"/>
          </p:cNvSpPr>
          <p:nvPr>
            <p:ph type="body" idx="1"/>
          </p:nvPr>
        </p:nvSpPr>
        <p:spPr>
          <a:xfrm>
            <a:off x="838200" y="1696229"/>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5. Prescribe diazepam to pharmacy to cover next 24 hours</a:t>
            </a:r>
            <a:endParaRPr/>
          </a:p>
          <a:p>
            <a:pPr marL="0" lvl="0" indent="0" algn="l" rtl="0">
              <a:lnSpc>
                <a:spcPct val="90000"/>
              </a:lnSpc>
              <a:spcBef>
                <a:spcPts val="1200"/>
              </a:spcBef>
              <a:spcAft>
                <a:spcPts val="0"/>
              </a:spcAft>
              <a:buClr>
                <a:schemeClr val="dk1"/>
              </a:buClr>
              <a:buSzPts val="2800"/>
              <a:buNone/>
            </a:pPr>
            <a:r>
              <a:rPr lang="en-US"/>
              <a:t>6. Once stabilized, reduce total daily dose by ~20% every 5-7 days</a:t>
            </a:r>
            <a:endParaRPr/>
          </a:p>
          <a:p>
            <a:pPr marL="0" lvl="0" indent="0" algn="l" rtl="0">
              <a:lnSpc>
                <a:spcPct val="90000"/>
              </a:lnSpc>
              <a:spcBef>
                <a:spcPts val="1200"/>
              </a:spcBef>
              <a:spcAft>
                <a:spcPts val="0"/>
              </a:spcAft>
              <a:buClr>
                <a:schemeClr val="dk1"/>
              </a:buClr>
              <a:buSzPts val="2800"/>
              <a:buNone/>
            </a:pPr>
            <a:r>
              <a:rPr lang="en-US"/>
              <a:t>7. Repeat urine drug testing with benzo GC-MS at least weekly</a:t>
            </a:r>
            <a:endParaRPr/>
          </a:p>
        </p:txBody>
      </p:sp>
      <p:graphicFrame>
        <p:nvGraphicFramePr>
          <p:cNvPr id="173" name="Google Shape;173;p11"/>
          <p:cNvGraphicFramePr/>
          <p:nvPr/>
        </p:nvGraphicFramePr>
        <p:xfrm>
          <a:off x="3464943" y="3522453"/>
          <a:ext cx="3000000" cy="3000000"/>
        </p:xfrm>
        <a:graphic>
          <a:graphicData uri="http://schemas.openxmlformats.org/drawingml/2006/table">
            <a:tbl>
              <a:tblPr firstRow="1" bandRow="1">
                <a:noFill/>
                <a:tableStyleId>{E7FBE575-2022-465C-B702-C86BD673DE0A}</a:tableStyleId>
              </a:tblPr>
              <a:tblGrid>
                <a:gridCol w="1351475">
                  <a:extLst>
                    <a:ext uri="{9D8B030D-6E8A-4147-A177-3AD203B41FA5}">
                      <a16:colId xmlns:a16="http://schemas.microsoft.com/office/drawing/2014/main" val="20000"/>
                    </a:ext>
                  </a:extLst>
                </a:gridCol>
                <a:gridCol w="3573925">
                  <a:extLst>
                    <a:ext uri="{9D8B030D-6E8A-4147-A177-3AD203B41FA5}">
                      <a16:colId xmlns:a16="http://schemas.microsoft.com/office/drawing/2014/main" val="20001"/>
                    </a:ext>
                  </a:extLst>
                </a:gridCol>
              </a:tblGrid>
              <a:tr h="584650">
                <a:tc>
                  <a:txBody>
                    <a:bodyPr/>
                    <a:lstStyle/>
                    <a:p>
                      <a:pPr marL="0" marR="0" lvl="0" indent="0" algn="l" rtl="0">
                        <a:spcBef>
                          <a:spcPts val="0"/>
                        </a:spcBef>
                        <a:spcAft>
                          <a:spcPts val="0"/>
                        </a:spcAft>
                        <a:buNone/>
                      </a:pPr>
                      <a:r>
                        <a:rPr lang="en-US" sz="2400" u="none" strike="noStrike" cap="none"/>
                        <a:t>Days​</a:t>
                      </a:r>
                      <a:endParaRPr sz="1800" b="1" u="none" strike="noStrike" cap="none">
                        <a:solidFill>
                          <a:srgbClr val="FFFFFF"/>
                        </a:solidFill>
                      </a:endParaRPr>
                    </a:p>
                  </a:txBody>
                  <a:tcPr marL="91450" marR="91450" marT="45725" marB="45725"/>
                </a:tc>
                <a:tc>
                  <a:txBody>
                    <a:bodyPr/>
                    <a:lstStyle/>
                    <a:p>
                      <a:pPr marL="0" marR="0" lvl="0" indent="0" algn="l" rtl="0">
                        <a:spcBef>
                          <a:spcPts val="0"/>
                        </a:spcBef>
                        <a:spcAft>
                          <a:spcPts val="0"/>
                        </a:spcAft>
                        <a:buNone/>
                      </a:pPr>
                      <a:r>
                        <a:rPr lang="en-US" sz="2400" u="none" strike="noStrike" cap="none"/>
                        <a:t>Total Daily Dose​</a:t>
                      </a:r>
                      <a:endParaRPr sz="1800" b="1" u="none" strike="noStrike" cap="none">
                        <a:solidFill>
                          <a:srgbClr val="FFFFFF"/>
                        </a:solidFill>
                      </a:endParaRPr>
                    </a:p>
                  </a:txBody>
                  <a:tcPr marL="91450" marR="91450" marT="45725" marB="45725"/>
                </a:tc>
                <a:extLst>
                  <a:ext uri="{0D108BD9-81ED-4DB2-BD59-A6C34878D82A}">
                    <a16:rowId xmlns:a16="http://schemas.microsoft.com/office/drawing/2014/main" val="10000"/>
                  </a:ext>
                </a:extLst>
              </a:tr>
              <a:tr h="492325">
                <a:tc>
                  <a:txBody>
                    <a:bodyPr/>
                    <a:lstStyle/>
                    <a:p>
                      <a:pPr marL="0" marR="0" lvl="0" indent="0" algn="l" rtl="0">
                        <a:spcBef>
                          <a:spcPts val="0"/>
                        </a:spcBef>
                        <a:spcAft>
                          <a:spcPts val="0"/>
                        </a:spcAft>
                        <a:buNone/>
                      </a:pPr>
                      <a:r>
                        <a:rPr lang="en-US" sz="2400" u="none" strike="noStrike" cap="none"/>
                        <a:t>1-5​</a:t>
                      </a:r>
                      <a:endParaRPr sz="1800" u="none" strike="noStrike" cap="none"/>
                    </a:p>
                  </a:txBody>
                  <a:tcPr marL="91450" marR="91450" marT="45725" marB="45725"/>
                </a:tc>
                <a:tc>
                  <a:txBody>
                    <a:bodyPr/>
                    <a:lstStyle/>
                    <a:p>
                      <a:pPr marL="0" marR="0" lvl="0" indent="0" algn="l" rtl="0">
                        <a:spcBef>
                          <a:spcPts val="0"/>
                        </a:spcBef>
                        <a:spcAft>
                          <a:spcPts val="0"/>
                        </a:spcAft>
                        <a:buNone/>
                      </a:pPr>
                      <a:r>
                        <a:rPr lang="en-US" sz="2400" u="none" strike="noStrike" cap="none"/>
                        <a:t>Diazepam 30 mg daily​</a:t>
                      </a:r>
                      <a:endParaRPr sz="1800" u="none" strike="noStrike" cap="none"/>
                    </a:p>
                  </a:txBody>
                  <a:tcPr marL="91450" marR="91450" marT="45725" marB="45725"/>
                </a:tc>
                <a:extLst>
                  <a:ext uri="{0D108BD9-81ED-4DB2-BD59-A6C34878D82A}">
                    <a16:rowId xmlns:a16="http://schemas.microsoft.com/office/drawing/2014/main" val="10001"/>
                  </a:ext>
                </a:extLst>
              </a:tr>
              <a:tr h="492325">
                <a:tc>
                  <a:txBody>
                    <a:bodyPr/>
                    <a:lstStyle/>
                    <a:p>
                      <a:pPr marL="0" marR="0" lvl="0" indent="0" algn="l" rtl="0">
                        <a:spcBef>
                          <a:spcPts val="0"/>
                        </a:spcBef>
                        <a:spcAft>
                          <a:spcPts val="0"/>
                        </a:spcAft>
                        <a:buNone/>
                      </a:pPr>
                      <a:r>
                        <a:rPr lang="en-US" sz="2400" u="none" strike="noStrike" cap="none"/>
                        <a:t>6-10​</a:t>
                      </a:r>
                      <a:endParaRPr sz="1800" u="none" strike="noStrike" cap="none"/>
                    </a:p>
                  </a:txBody>
                  <a:tcPr marL="91450" marR="91450" marT="45725" marB="45725"/>
                </a:tc>
                <a:tc>
                  <a:txBody>
                    <a:bodyPr/>
                    <a:lstStyle/>
                    <a:p>
                      <a:pPr marL="0" marR="0" lvl="0" indent="0" algn="l" rtl="0">
                        <a:spcBef>
                          <a:spcPts val="0"/>
                        </a:spcBef>
                        <a:spcAft>
                          <a:spcPts val="0"/>
                        </a:spcAft>
                        <a:buNone/>
                      </a:pPr>
                      <a:r>
                        <a:rPr lang="en-US" sz="2400" u="none" strike="noStrike" cap="none"/>
                        <a:t>Diazepam 20 mg daily​</a:t>
                      </a:r>
                      <a:endParaRPr sz="1800" u="none" strike="noStrike" cap="none"/>
                    </a:p>
                  </a:txBody>
                  <a:tcPr marL="91450" marR="91450" marT="45725" marB="45725"/>
                </a:tc>
                <a:extLst>
                  <a:ext uri="{0D108BD9-81ED-4DB2-BD59-A6C34878D82A}">
                    <a16:rowId xmlns:a16="http://schemas.microsoft.com/office/drawing/2014/main" val="10002"/>
                  </a:ext>
                </a:extLst>
              </a:tr>
              <a:tr h="492325">
                <a:tc>
                  <a:txBody>
                    <a:bodyPr/>
                    <a:lstStyle/>
                    <a:p>
                      <a:pPr marL="0" marR="0" lvl="0" indent="0" algn="l" rtl="0">
                        <a:spcBef>
                          <a:spcPts val="0"/>
                        </a:spcBef>
                        <a:spcAft>
                          <a:spcPts val="0"/>
                        </a:spcAft>
                        <a:buNone/>
                      </a:pPr>
                      <a:r>
                        <a:rPr lang="en-US" sz="2400" u="none" strike="noStrike" cap="none"/>
                        <a:t>11-15​</a:t>
                      </a:r>
                      <a:endParaRPr sz="1800" u="none" strike="noStrike" cap="none"/>
                    </a:p>
                  </a:txBody>
                  <a:tcPr marL="91450" marR="91450" marT="45725" marB="45725"/>
                </a:tc>
                <a:tc>
                  <a:txBody>
                    <a:bodyPr/>
                    <a:lstStyle/>
                    <a:p>
                      <a:pPr marL="0" marR="0" lvl="0" indent="0" algn="l" rtl="0">
                        <a:spcBef>
                          <a:spcPts val="0"/>
                        </a:spcBef>
                        <a:spcAft>
                          <a:spcPts val="0"/>
                        </a:spcAft>
                        <a:buNone/>
                      </a:pPr>
                      <a:r>
                        <a:rPr lang="en-US" sz="2400" u="none" strike="noStrike" cap="none"/>
                        <a:t>Diazepam 15 mg daily​</a:t>
                      </a:r>
                      <a:endParaRPr sz="1800" u="none" strike="noStrike" cap="none"/>
                    </a:p>
                  </a:txBody>
                  <a:tcPr marL="91450" marR="91450" marT="45725" marB="45725"/>
                </a:tc>
                <a:extLst>
                  <a:ext uri="{0D108BD9-81ED-4DB2-BD59-A6C34878D82A}">
                    <a16:rowId xmlns:a16="http://schemas.microsoft.com/office/drawing/2014/main" val="10003"/>
                  </a:ext>
                </a:extLst>
              </a:tr>
              <a:tr h="492325">
                <a:tc>
                  <a:txBody>
                    <a:bodyPr/>
                    <a:lstStyle/>
                    <a:p>
                      <a:pPr marL="0" marR="0" lvl="0" indent="0" algn="l" rtl="0">
                        <a:spcBef>
                          <a:spcPts val="0"/>
                        </a:spcBef>
                        <a:spcAft>
                          <a:spcPts val="0"/>
                        </a:spcAft>
                        <a:buNone/>
                      </a:pPr>
                      <a:r>
                        <a:rPr lang="en-US" sz="2400" u="none" strike="noStrike" cap="none"/>
                        <a:t>16-21​</a:t>
                      </a:r>
                      <a:endParaRPr sz="1800" u="none" strike="noStrike" cap="none"/>
                    </a:p>
                  </a:txBody>
                  <a:tcPr marL="91450" marR="91450" marT="45725" marB="45725"/>
                </a:tc>
                <a:tc>
                  <a:txBody>
                    <a:bodyPr/>
                    <a:lstStyle/>
                    <a:p>
                      <a:pPr marL="0" marR="0" lvl="0" indent="0" algn="l" rtl="0">
                        <a:spcBef>
                          <a:spcPts val="0"/>
                        </a:spcBef>
                        <a:spcAft>
                          <a:spcPts val="0"/>
                        </a:spcAft>
                        <a:buNone/>
                      </a:pPr>
                      <a:r>
                        <a:rPr lang="en-US" sz="2400" u="none" strike="noStrike" cap="none"/>
                        <a:t>Diazepam 10 mg daily​</a:t>
                      </a:r>
                      <a:endParaRPr sz="1800" u="none" strike="noStrike" cap="none"/>
                    </a:p>
                  </a:txBody>
                  <a:tcPr marL="91450" marR="91450" marT="45725" marB="45725"/>
                </a:tc>
                <a:extLst>
                  <a:ext uri="{0D108BD9-81ED-4DB2-BD59-A6C34878D82A}">
                    <a16:rowId xmlns:a16="http://schemas.microsoft.com/office/drawing/2014/main" val="10004"/>
                  </a:ext>
                </a:extLst>
              </a:tr>
              <a:tr h="492325">
                <a:tc>
                  <a:txBody>
                    <a:bodyPr/>
                    <a:lstStyle/>
                    <a:p>
                      <a:pPr marL="0" marR="0" lvl="0" indent="0" algn="l" rtl="0">
                        <a:spcBef>
                          <a:spcPts val="0"/>
                        </a:spcBef>
                        <a:spcAft>
                          <a:spcPts val="0"/>
                        </a:spcAft>
                        <a:buNone/>
                      </a:pPr>
                      <a:r>
                        <a:rPr lang="en-US" sz="2400" u="none" strike="noStrike" cap="none"/>
                        <a:t>22-28​</a:t>
                      </a:r>
                      <a:endParaRPr sz="1800" u="none" strike="noStrike" cap="none"/>
                    </a:p>
                  </a:txBody>
                  <a:tcPr marL="91450" marR="91450" marT="45725" marB="45725"/>
                </a:tc>
                <a:tc>
                  <a:txBody>
                    <a:bodyPr/>
                    <a:lstStyle/>
                    <a:p>
                      <a:pPr marL="0" marR="0" lvl="0" indent="0" algn="l" rtl="0">
                        <a:spcBef>
                          <a:spcPts val="0"/>
                        </a:spcBef>
                        <a:spcAft>
                          <a:spcPts val="0"/>
                        </a:spcAft>
                        <a:buNone/>
                      </a:pPr>
                      <a:r>
                        <a:rPr lang="en-US" sz="2400" u="none" strike="noStrike" cap="none"/>
                        <a:t>Diazepam 5 mg daily​</a:t>
                      </a:r>
                      <a:endParaRPr sz="1800" u="none" strike="noStrike" cap="none"/>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2"/>
          <p:cNvSpPr txBox="1">
            <a:spLocks noGrp="1"/>
          </p:cNvSpPr>
          <p:nvPr>
            <p:ph type="title"/>
          </p:nvPr>
        </p:nvSpPr>
        <p:spPr>
          <a:xfrm>
            <a:off x="838200" y="37950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Preliminary outcomes: patients treated from April 2021-March 2022</a:t>
            </a:r>
            <a:endParaRPr/>
          </a:p>
        </p:txBody>
      </p:sp>
      <p:sp>
        <p:nvSpPr>
          <p:cNvPr id="180" name="Google Shape;180;p12"/>
          <p:cNvSpPr txBox="1">
            <a:spLocks noGrp="1"/>
          </p:cNvSpPr>
          <p:nvPr>
            <p:ph type="body" idx="1"/>
          </p:nvPr>
        </p:nvSpPr>
        <p:spPr>
          <a:xfrm>
            <a:off x="838200" y="1908978"/>
            <a:ext cx="10745637" cy="440884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49 unique patients (44% female, 88% non-Hispanic White; 5 Hispanic patients, one Black/African-American)</a:t>
            </a:r>
            <a:endParaRPr/>
          </a:p>
          <a:p>
            <a:pPr marL="228600" lvl="0" indent="-228600" algn="l" rtl="0">
              <a:lnSpc>
                <a:spcPct val="90000"/>
              </a:lnSpc>
              <a:spcBef>
                <a:spcPts val="1000"/>
              </a:spcBef>
              <a:spcAft>
                <a:spcPts val="0"/>
              </a:spcAft>
              <a:buClr>
                <a:schemeClr val="dk1"/>
              </a:buClr>
              <a:buSzPts val="2800"/>
              <a:buChar char="•"/>
            </a:pPr>
            <a:r>
              <a:rPr lang="en-US"/>
              <a:t>Lower proportions of Black and Hispanic patients than the overall clinic population</a:t>
            </a:r>
            <a:endParaRPr/>
          </a:p>
          <a:p>
            <a:pPr marL="285750" lvl="0" indent="-107950" algn="l" rtl="0">
              <a:lnSpc>
                <a:spcPct val="90000"/>
              </a:lnSpc>
              <a:spcBef>
                <a:spcPts val="1000"/>
              </a:spcBef>
              <a:spcAft>
                <a:spcPts val="0"/>
              </a:spcAft>
              <a:buClr>
                <a:schemeClr val="dk1"/>
              </a:buClr>
              <a:buSzPts val="2800"/>
              <a:buFont typeface="Arial"/>
              <a:buNone/>
            </a:pPr>
            <a:endParaRPr/>
          </a:p>
        </p:txBody>
      </p:sp>
      <p:grpSp>
        <p:nvGrpSpPr>
          <p:cNvPr id="181" name="Google Shape;181;p12"/>
          <p:cNvGrpSpPr/>
          <p:nvPr/>
        </p:nvGrpSpPr>
        <p:grpSpPr>
          <a:xfrm>
            <a:off x="2271829" y="3396268"/>
            <a:ext cx="7633963" cy="3314747"/>
            <a:chOff x="206" y="487727"/>
            <a:chExt cx="7633963" cy="3314747"/>
          </a:xfrm>
        </p:grpSpPr>
        <p:sp>
          <p:nvSpPr>
            <p:cNvPr id="182" name="Google Shape;182;p12"/>
            <p:cNvSpPr/>
            <p:nvPr/>
          </p:nvSpPr>
          <p:spPr>
            <a:xfrm>
              <a:off x="206" y="1065297"/>
              <a:ext cx="2008937" cy="1004468"/>
            </a:xfrm>
            <a:prstGeom prst="roundRect">
              <a:avLst>
                <a:gd name="adj" fmla="val 10000"/>
              </a:avLst>
            </a:prstGeom>
            <a:solidFill>
              <a:srgbClr val="1A9A7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2"/>
            <p:cNvSpPr txBox="1"/>
            <p:nvPr/>
          </p:nvSpPr>
          <p:spPr>
            <a:xfrm>
              <a:off x="29626" y="1094717"/>
              <a:ext cx="1950097" cy="945628"/>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None/>
              </a:pPr>
              <a:r>
                <a:rPr lang="en-US" sz="2100">
                  <a:solidFill>
                    <a:schemeClr val="lt1"/>
                  </a:solidFill>
                  <a:latin typeface="Calibri"/>
                  <a:ea typeface="Calibri"/>
                  <a:cs typeface="Calibri"/>
                  <a:sym typeface="Calibri"/>
                </a:rPr>
                <a:t>49 unique patients</a:t>
              </a:r>
              <a:endParaRPr sz="2100">
                <a:solidFill>
                  <a:schemeClr val="lt1"/>
                </a:solidFill>
                <a:latin typeface="Calibri"/>
                <a:ea typeface="Calibri"/>
                <a:cs typeface="Calibri"/>
                <a:sym typeface="Calibri"/>
              </a:endParaRPr>
            </a:p>
          </p:txBody>
        </p:sp>
        <p:sp>
          <p:nvSpPr>
            <p:cNvPr id="184" name="Google Shape;184;p12"/>
            <p:cNvSpPr/>
            <p:nvPr/>
          </p:nvSpPr>
          <p:spPr>
            <a:xfrm rot="-2142401">
              <a:off x="1916128" y="1257675"/>
              <a:ext cx="989605" cy="42143"/>
            </a:xfrm>
            <a:custGeom>
              <a:avLst/>
              <a:gdLst/>
              <a:ahLst/>
              <a:cxnLst/>
              <a:rect l="l" t="t" r="r" b="b"/>
              <a:pathLst>
                <a:path w="120000" h="120000" extrusionOk="0">
                  <a:moveTo>
                    <a:pt x="0" y="59999"/>
                  </a:moveTo>
                  <a:lnTo>
                    <a:pt x="120000" y="59999"/>
                  </a:lnTo>
                </a:path>
              </a:pathLst>
            </a:custGeom>
            <a:noFill/>
            <a:ln w="12700" cap="flat" cmpd="sng">
              <a:solidFill>
                <a:srgbClr val="167A5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2"/>
            <p:cNvSpPr txBox="1"/>
            <p:nvPr/>
          </p:nvSpPr>
          <p:spPr>
            <a:xfrm rot="-2142401">
              <a:off x="2386191" y="1254006"/>
              <a:ext cx="49480" cy="4948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186" name="Google Shape;186;p12"/>
            <p:cNvSpPr/>
            <p:nvPr/>
          </p:nvSpPr>
          <p:spPr>
            <a:xfrm>
              <a:off x="2812719" y="487727"/>
              <a:ext cx="2008937" cy="1004468"/>
            </a:xfrm>
            <a:prstGeom prst="roundRect">
              <a:avLst>
                <a:gd name="adj" fmla="val 10000"/>
              </a:avLst>
            </a:prstGeom>
            <a:solidFill>
              <a:srgbClr val="1A9A7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2"/>
            <p:cNvSpPr txBox="1"/>
            <p:nvPr/>
          </p:nvSpPr>
          <p:spPr>
            <a:xfrm>
              <a:off x="2842139" y="517147"/>
              <a:ext cx="1950097" cy="945628"/>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None/>
              </a:pPr>
              <a:r>
                <a:rPr lang="en-US" sz="2100">
                  <a:solidFill>
                    <a:schemeClr val="lt1"/>
                  </a:solidFill>
                  <a:latin typeface="Calibri"/>
                  <a:ea typeface="Calibri"/>
                  <a:cs typeface="Calibri"/>
                  <a:sym typeface="Calibri"/>
                </a:rPr>
                <a:t>9 patients completed taper</a:t>
              </a:r>
              <a:endParaRPr sz="2100">
                <a:solidFill>
                  <a:schemeClr val="lt1"/>
                </a:solidFill>
                <a:latin typeface="Calibri"/>
                <a:ea typeface="Calibri"/>
                <a:cs typeface="Calibri"/>
                <a:sym typeface="Calibri"/>
              </a:endParaRPr>
            </a:p>
          </p:txBody>
        </p:sp>
        <p:sp>
          <p:nvSpPr>
            <p:cNvPr id="188" name="Google Shape;188;p12"/>
            <p:cNvSpPr/>
            <p:nvPr/>
          </p:nvSpPr>
          <p:spPr>
            <a:xfrm rot="2142401">
              <a:off x="1916128" y="1835244"/>
              <a:ext cx="989605" cy="42143"/>
            </a:xfrm>
            <a:custGeom>
              <a:avLst/>
              <a:gdLst/>
              <a:ahLst/>
              <a:cxnLst/>
              <a:rect l="l" t="t" r="r" b="b"/>
              <a:pathLst>
                <a:path w="120000" h="120000" extrusionOk="0">
                  <a:moveTo>
                    <a:pt x="0" y="59999"/>
                  </a:moveTo>
                  <a:lnTo>
                    <a:pt x="120000" y="59999"/>
                  </a:lnTo>
                </a:path>
              </a:pathLst>
            </a:custGeom>
            <a:noFill/>
            <a:ln w="12700" cap="flat" cmpd="sng">
              <a:solidFill>
                <a:srgbClr val="167A5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2"/>
            <p:cNvSpPr txBox="1"/>
            <p:nvPr/>
          </p:nvSpPr>
          <p:spPr>
            <a:xfrm rot="2142401">
              <a:off x="2386191" y="1831576"/>
              <a:ext cx="49480" cy="4948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190" name="Google Shape;190;p12"/>
            <p:cNvSpPr/>
            <p:nvPr/>
          </p:nvSpPr>
          <p:spPr>
            <a:xfrm>
              <a:off x="2812719" y="1642867"/>
              <a:ext cx="2008937" cy="1004468"/>
            </a:xfrm>
            <a:prstGeom prst="roundRect">
              <a:avLst>
                <a:gd name="adj" fmla="val 10000"/>
              </a:avLst>
            </a:prstGeom>
            <a:solidFill>
              <a:srgbClr val="1A9A7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2"/>
            <p:cNvSpPr txBox="1"/>
            <p:nvPr/>
          </p:nvSpPr>
          <p:spPr>
            <a:xfrm>
              <a:off x="2842139" y="1672287"/>
              <a:ext cx="1950097" cy="945628"/>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None/>
              </a:pPr>
              <a:r>
                <a:rPr lang="en-US" sz="2100">
                  <a:solidFill>
                    <a:schemeClr val="lt1"/>
                  </a:solidFill>
                  <a:latin typeface="Calibri"/>
                  <a:ea typeface="Calibri"/>
                  <a:cs typeface="Calibri"/>
                  <a:sym typeface="Calibri"/>
                </a:rPr>
                <a:t>40 patients did not complete</a:t>
              </a:r>
              <a:endParaRPr sz="2100">
                <a:solidFill>
                  <a:schemeClr val="lt1"/>
                </a:solidFill>
                <a:latin typeface="Calibri"/>
                <a:ea typeface="Calibri"/>
                <a:cs typeface="Calibri"/>
                <a:sym typeface="Calibri"/>
              </a:endParaRPr>
            </a:p>
          </p:txBody>
        </p:sp>
        <p:sp>
          <p:nvSpPr>
            <p:cNvPr id="192" name="Google Shape;192;p12"/>
            <p:cNvSpPr/>
            <p:nvPr/>
          </p:nvSpPr>
          <p:spPr>
            <a:xfrm rot="-3310531">
              <a:off x="4519867" y="1546460"/>
              <a:ext cx="1407153" cy="42143"/>
            </a:xfrm>
            <a:custGeom>
              <a:avLst/>
              <a:gdLst/>
              <a:ahLst/>
              <a:cxnLst/>
              <a:rect l="l" t="t" r="r" b="b"/>
              <a:pathLst>
                <a:path w="120000" h="120000" extrusionOk="0">
                  <a:moveTo>
                    <a:pt x="0" y="59999"/>
                  </a:moveTo>
                  <a:lnTo>
                    <a:pt x="120000" y="59999"/>
                  </a:lnTo>
                </a:path>
              </a:pathLst>
            </a:custGeom>
            <a:noFill/>
            <a:ln w="12700" cap="flat" cmpd="sng">
              <a:solidFill>
                <a:srgbClr val="178B6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2"/>
            <p:cNvSpPr txBox="1"/>
            <p:nvPr/>
          </p:nvSpPr>
          <p:spPr>
            <a:xfrm rot="-3310531">
              <a:off x="5188265" y="1532353"/>
              <a:ext cx="70357" cy="7035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194" name="Google Shape;194;p12"/>
            <p:cNvSpPr/>
            <p:nvPr/>
          </p:nvSpPr>
          <p:spPr>
            <a:xfrm>
              <a:off x="5625232" y="487727"/>
              <a:ext cx="2008937" cy="1004468"/>
            </a:xfrm>
            <a:prstGeom prst="roundRect">
              <a:avLst>
                <a:gd name="adj" fmla="val 10000"/>
              </a:avLst>
            </a:prstGeom>
            <a:solidFill>
              <a:srgbClr val="1A9A7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2"/>
            <p:cNvSpPr txBox="1"/>
            <p:nvPr/>
          </p:nvSpPr>
          <p:spPr>
            <a:xfrm>
              <a:off x="5654652" y="517147"/>
              <a:ext cx="1950097" cy="945628"/>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None/>
              </a:pPr>
              <a:r>
                <a:rPr lang="en-US" sz="2100">
                  <a:solidFill>
                    <a:schemeClr val="lt1"/>
                  </a:solidFill>
                  <a:latin typeface="Calibri"/>
                  <a:ea typeface="Calibri"/>
                  <a:cs typeface="Calibri"/>
                  <a:sym typeface="Calibri"/>
                </a:rPr>
                <a:t>Stopped attending visits (n=30)</a:t>
              </a:r>
              <a:endParaRPr/>
            </a:p>
          </p:txBody>
        </p:sp>
        <p:sp>
          <p:nvSpPr>
            <p:cNvPr id="196" name="Google Shape;196;p12"/>
            <p:cNvSpPr/>
            <p:nvPr/>
          </p:nvSpPr>
          <p:spPr>
            <a:xfrm>
              <a:off x="4821656" y="2124029"/>
              <a:ext cx="803575" cy="42143"/>
            </a:xfrm>
            <a:custGeom>
              <a:avLst/>
              <a:gdLst/>
              <a:ahLst/>
              <a:cxnLst/>
              <a:rect l="l" t="t" r="r" b="b"/>
              <a:pathLst>
                <a:path w="120000" h="120000" extrusionOk="0">
                  <a:moveTo>
                    <a:pt x="0" y="59999"/>
                  </a:moveTo>
                  <a:lnTo>
                    <a:pt x="120000" y="59999"/>
                  </a:lnTo>
                </a:path>
              </a:pathLst>
            </a:custGeom>
            <a:noFill/>
            <a:ln w="12700" cap="flat" cmpd="sng">
              <a:solidFill>
                <a:srgbClr val="178B6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txBox="1"/>
            <p:nvPr/>
          </p:nvSpPr>
          <p:spPr>
            <a:xfrm>
              <a:off x="5203355" y="2125012"/>
              <a:ext cx="40178" cy="4017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198" name="Google Shape;198;p12"/>
            <p:cNvSpPr/>
            <p:nvPr/>
          </p:nvSpPr>
          <p:spPr>
            <a:xfrm>
              <a:off x="5625232" y="1642867"/>
              <a:ext cx="2008937" cy="1004468"/>
            </a:xfrm>
            <a:prstGeom prst="roundRect">
              <a:avLst>
                <a:gd name="adj" fmla="val 10000"/>
              </a:avLst>
            </a:prstGeom>
            <a:solidFill>
              <a:srgbClr val="1A9A7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txBox="1"/>
            <p:nvPr/>
          </p:nvSpPr>
          <p:spPr>
            <a:xfrm>
              <a:off x="5654652" y="1672287"/>
              <a:ext cx="1950097" cy="945628"/>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None/>
              </a:pPr>
              <a:r>
                <a:rPr lang="en-US" sz="2100">
                  <a:solidFill>
                    <a:schemeClr val="lt1"/>
                  </a:solidFill>
                  <a:latin typeface="Calibri"/>
                  <a:ea typeface="Calibri"/>
                  <a:cs typeface="Calibri"/>
                  <a:sym typeface="Calibri"/>
                </a:rPr>
                <a:t>Referred to higher level of care (n=9)</a:t>
              </a:r>
              <a:endParaRPr sz="2100">
                <a:solidFill>
                  <a:schemeClr val="lt1"/>
                </a:solidFill>
                <a:latin typeface="Calibri"/>
                <a:ea typeface="Calibri"/>
                <a:cs typeface="Calibri"/>
                <a:sym typeface="Calibri"/>
              </a:endParaRPr>
            </a:p>
          </p:txBody>
        </p:sp>
        <p:sp>
          <p:nvSpPr>
            <p:cNvPr id="200" name="Google Shape;200;p12"/>
            <p:cNvSpPr/>
            <p:nvPr/>
          </p:nvSpPr>
          <p:spPr>
            <a:xfrm rot="3310531">
              <a:off x="4519867" y="2701599"/>
              <a:ext cx="1407153" cy="42143"/>
            </a:xfrm>
            <a:custGeom>
              <a:avLst/>
              <a:gdLst/>
              <a:ahLst/>
              <a:cxnLst/>
              <a:rect l="l" t="t" r="r" b="b"/>
              <a:pathLst>
                <a:path w="120000" h="120000" extrusionOk="0">
                  <a:moveTo>
                    <a:pt x="0" y="59999"/>
                  </a:moveTo>
                  <a:lnTo>
                    <a:pt x="120000" y="59999"/>
                  </a:lnTo>
                </a:path>
              </a:pathLst>
            </a:custGeom>
            <a:noFill/>
            <a:ln w="12700" cap="flat" cmpd="sng">
              <a:solidFill>
                <a:srgbClr val="178B6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txBox="1"/>
            <p:nvPr/>
          </p:nvSpPr>
          <p:spPr>
            <a:xfrm rot="3310531">
              <a:off x="5188265" y="2687492"/>
              <a:ext cx="70357" cy="7035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202" name="Google Shape;202;p12"/>
            <p:cNvSpPr/>
            <p:nvPr/>
          </p:nvSpPr>
          <p:spPr>
            <a:xfrm>
              <a:off x="5625232" y="2798006"/>
              <a:ext cx="2008937" cy="1004468"/>
            </a:xfrm>
            <a:prstGeom prst="roundRect">
              <a:avLst>
                <a:gd name="adj" fmla="val 10000"/>
              </a:avLst>
            </a:prstGeom>
            <a:solidFill>
              <a:srgbClr val="1A9A7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txBox="1"/>
            <p:nvPr/>
          </p:nvSpPr>
          <p:spPr>
            <a:xfrm>
              <a:off x="5654652" y="2827426"/>
              <a:ext cx="1950097" cy="945628"/>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None/>
              </a:pPr>
              <a:r>
                <a:rPr lang="en-US" sz="2100">
                  <a:solidFill>
                    <a:schemeClr val="lt1"/>
                  </a:solidFill>
                  <a:latin typeface="Calibri"/>
                  <a:ea typeface="Calibri"/>
                  <a:cs typeface="Calibri"/>
                  <a:sym typeface="Calibri"/>
                </a:rPr>
                <a:t>Decided to stop taper (n=1)</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3"/>
          <p:cNvSpPr txBox="1">
            <a:spLocks noGrp="1"/>
          </p:cNvSpPr>
          <p:nvPr>
            <p:ph type="body" idx="1"/>
          </p:nvPr>
        </p:nvSpPr>
        <p:spPr>
          <a:xfrm>
            <a:off x="838200" y="1710606"/>
            <a:ext cx="10515600" cy="2050961"/>
          </a:xfrm>
          <a:prstGeom prst="rect">
            <a:avLst/>
          </a:prstGeom>
          <a:noFill/>
          <a:ln>
            <a:noFill/>
          </a:ln>
        </p:spPr>
        <p:txBody>
          <a:bodyPr spcFirstLastPara="1" wrap="square" lIns="91425" tIns="45700" rIns="91425" bIns="45700" anchor="t" anchorCtr="0">
            <a:normAutofit/>
          </a:bodyPr>
          <a:lstStyle/>
          <a:p>
            <a:pPr marL="285750" lvl="0" indent="-107950" algn="l" rtl="0">
              <a:lnSpc>
                <a:spcPct val="90000"/>
              </a:lnSpc>
              <a:spcBef>
                <a:spcPts val="0"/>
              </a:spcBef>
              <a:spcAft>
                <a:spcPts val="0"/>
              </a:spcAft>
              <a:buClr>
                <a:schemeClr val="dk1"/>
              </a:buClr>
              <a:buSzPts val="2800"/>
              <a:buFont typeface="Arial"/>
              <a:buNone/>
            </a:pPr>
            <a:endParaRPr/>
          </a:p>
          <a:p>
            <a:pPr marL="285750" lvl="0" indent="-107950" algn="l" rtl="0">
              <a:lnSpc>
                <a:spcPct val="90000"/>
              </a:lnSpc>
              <a:spcBef>
                <a:spcPts val="1000"/>
              </a:spcBef>
              <a:spcAft>
                <a:spcPts val="0"/>
              </a:spcAft>
              <a:buClr>
                <a:schemeClr val="dk1"/>
              </a:buClr>
              <a:buSzPts val="2800"/>
              <a:buFont typeface="Arial"/>
              <a:buNone/>
            </a:pPr>
            <a:endParaRPr/>
          </a:p>
          <a:p>
            <a:pPr marL="0" lvl="0" indent="0" algn="l" rtl="0">
              <a:lnSpc>
                <a:spcPct val="90000"/>
              </a:lnSpc>
              <a:spcBef>
                <a:spcPts val="1000"/>
              </a:spcBef>
              <a:spcAft>
                <a:spcPts val="0"/>
              </a:spcAft>
              <a:buClr>
                <a:schemeClr val="dk1"/>
              </a:buClr>
              <a:buSzPts val="2800"/>
              <a:buNone/>
            </a:pPr>
            <a:endParaRPr/>
          </a:p>
        </p:txBody>
      </p:sp>
      <p:sp>
        <p:nvSpPr>
          <p:cNvPr id="209" name="Google Shape;209;p13"/>
          <p:cNvSpPr txBox="1"/>
          <p:nvPr/>
        </p:nvSpPr>
        <p:spPr>
          <a:xfrm>
            <a:off x="1078302" y="4054414"/>
            <a:ext cx="10466700" cy="2028600"/>
          </a:xfrm>
          <a:prstGeom prst="rect">
            <a:avLst/>
          </a:prstGeom>
          <a:solidFill>
            <a:srgbClr val="ADDEEB"/>
          </a:solid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800">
                <a:solidFill>
                  <a:schemeClr val="dk1"/>
                </a:solidFill>
                <a:latin typeface="Calibri"/>
                <a:ea typeface="Calibri"/>
                <a:cs typeface="Calibri"/>
                <a:sym typeface="Calibri"/>
              </a:rPr>
              <a:t>Why did people stop coming? Possibilities:</a:t>
            </a:r>
            <a:endParaRPr/>
          </a:p>
          <a:p>
            <a:pPr marL="457200" marR="0" lvl="0" indent="-457200" algn="l" rtl="0">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Too demanding: high-barrier protocol in a low-barrier clinic</a:t>
            </a:r>
            <a:endParaRPr/>
          </a:p>
          <a:p>
            <a:pPr marL="457200" marR="0" lvl="0" indent="-457200" algn="l" rtl="0">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Continued non-prescribed benzo use</a:t>
            </a:r>
            <a:endParaRPr/>
          </a:p>
          <a:p>
            <a:pPr marL="457200" marR="0" lvl="0" indent="-457200" algn="l" rtl="0">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Other substance use (opioids, stimulants)</a:t>
            </a:r>
            <a:endParaRPr sz="2800">
              <a:solidFill>
                <a:schemeClr val="dk1"/>
              </a:solidFill>
              <a:latin typeface="Calibri"/>
              <a:ea typeface="Calibri"/>
              <a:cs typeface="Calibri"/>
              <a:sym typeface="Calibri"/>
            </a:endParaRPr>
          </a:p>
        </p:txBody>
      </p:sp>
      <p:sp>
        <p:nvSpPr>
          <p:cNvPr id="210" name="Google Shape;210;p13"/>
          <p:cNvSpPr txBox="1"/>
          <p:nvPr/>
        </p:nvSpPr>
        <p:spPr>
          <a:xfrm>
            <a:off x="842514" y="1618890"/>
            <a:ext cx="10952669" cy="181588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800" b="1">
                <a:solidFill>
                  <a:schemeClr val="dk1"/>
                </a:solidFill>
                <a:latin typeface="Calibri"/>
                <a:ea typeface="Calibri"/>
                <a:cs typeface="Calibri"/>
                <a:sym typeface="Calibri"/>
              </a:rPr>
              <a:t>18% (n=9) completed the taper</a:t>
            </a:r>
            <a:r>
              <a:rPr lang="en-US" sz="2800">
                <a:solidFill>
                  <a:schemeClr val="dk1"/>
                </a:solidFill>
                <a:latin typeface="Calibri"/>
                <a:ea typeface="Calibri"/>
                <a:cs typeface="Calibri"/>
                <a:sym typeface="Calibri"/>
              </a:rPr>
              <a:t>​</a:t>
            </a:r>
            <a:r>
              <a:rPr lang="en-US" sz="2800" b="1">
                <a:solidFill>
                  <a:schemeClr val="dk1"/>
                </a:solidFill>
                <a:latin typeface="Calibri"/>
                <a:ea typeface="Calibri"/>
                <a:cs typeface="Calibri"/>
                <a:sym typeface="Calibri"/>
              </a:rPr>
              <a:t> </a:t>
            </a:r>
            <a:r>
              <a:rPr lang="en-US" sz="2800">
                <a:solidFill>
                  <a:schemeClr val="dk1"/>
                </a:solidFill>
                <a:latin typeface="Calibri"/>
                <a:ea typeface="Calibri"/>
                <a:cs typeface="Calibri"/>
                <a:sym typeface="Calibri"/>
              </a:rPr>
              <a:t>(down to diazepam 10 mg/day or less)</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Among those who completed, median taper duration was 39 days (IQR 23-42 days)</a:t>
            </a:r>
            <a:endParaRPr/>
          </a:p>
        </p:txBody>
      </p:sp>
      <p:sp>
        <p:nvSpPr>
          <p:cNvPr id="211" name="Google Shape;211;p13"/>
          <p:cNvSpPr/>
          <p:nvPr/>
        </p:nvSpPr>
        <p:spPr>
          <a:xfrm>
            <a:off x="5779697" y="3134264"/>
            <a:ext cx="632603" cy="747622"/>
          </a:xfrm>
          <a:prstGeom prst="downArrow">
            <a:avLst>
              <a:gd name="adj1" fmla="val 50000"/>
              <a:gd name="adj2" fmla="val 50000"/>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13"/>
          <p:cNvSpPr txBox="1">
            <a:spLocks noGrp="1"/>
          </p:cNvSpPr>
          <p:nvPr>
            <p:ph type="title"/>
          </p:nvPr>
        </p:nvSpPr>
        <p:spPr>
          <a:xfrm>
            <a:off x="838200" y="1063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Primary outcome: Taper completion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“I’m here for my 40 and 40”</a:t>
            </a:r>
            <a:endParaRPr/>
          </a:p>
        </p:txBody>
      </p:sp>
      <p:sp>
        <p:nvSpPr>
          <p:cNvPr id="219" name="Google Shape;219;p14"/>
          <p:cNvSpPr txBox="1">
            <a:spLocks noGrp="1"/>
          </p:cNvSpPr>
          <p:nvPr>
            <p:ph type="body" idx="1"/>
          </p:nvPr>
        </p:nvSpPr>
        <p:spPr>
          <a:xfrm>
            <a:off x="838200" y="1825625"/>
            <a:ext cx="1079308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Implementation challenges:</a:t>
            </a:r>
            <a:endParaRPr b="1"/>
          </a:p>
          <a:p>
            <a:pPr marL="228600" lvl="0" indent="-228600" algn="l" rtl="0">
              <a:lnSpc>
                <a:spcPct val="90000"/>
              </a:lnSpc>
              <a:spcBef>
                <a:spcPts val="1800"/>
              </a:spcBef>
              <a:spcAft>
                <a:spcPts val="0"/>
              </a:spcAft>
              <a:buClr>
                <a:schemeClr val="dk1"/>
              </a:buClr>
              <a:buSzPts val="2800"/>
              <a:buChar char="•"/>
            </a:pPr>
            <a:r>
              <a:rPr lang="en-US"/>
              <a:t>Reputation for “easy benzos”</a:t>
            </a:r>
            <a:endParaRPr/>
          </a:p>
          <a:p>
            <a:pPr marL="228600" lvl="0" indent="-228600" algn="l" rtl="0">
              <a:lnSpc>
                <a:spcPct val="90000"/>
              </a:lnSpc>
              <a:spcBef>
                <a:spcPts val="1800"/>
              </a:spcBef>
              <a:spcAft>
                <a:spcPts val="0"/>
              </a:spcAft>
              <a:buClr>
                <a:schemeClr val="dk1"/>
              </a:buClr>
              <a:buSzPts val="2800"/>
              <a:buChar char="•"/>
            </a:pPr>
            <a:r>
              <a:rPr lang="en-US"/>
              <a:t>Distinguishing opioid and benzo withdrawal in patients with OUD starting medications for OUD</a:t>
            </a:r>
            <a:endParaRPr/>
          </a:p>
          <a:p>
            <a:pPr marL="228600" lvl="0" indent="-228600" algn="l" rtl="0">
              <a:lnSpc>
                <a:spcPct val="90000"/>
              </a:lnSpc>
              <a:spcBef>
                <a:spcPts val="1800"/>
              </a:spcBef>
              <a:spcAft>
                <a:spcPts val="0"/>
              </a:spcAft>
              <a:buClr>
                <a:schemeClr val="dk1"/>
              </a:buClr>
              <a:buSzPts val="2800"/>
              <a:buChar char="•"/>
            </a:pPr>
            <a:r>
              <a:rPr lang="en-US"/>
              <a:t>Selecting appropriate patients (have benzo withdrawal, want to stop)</a:t>
            </a:r>
            <a:endParaRPr/>
          </a:p>
          <a:p>
            <a:pPr marL="228600" lvl="0" indent="-228600" algn="l" rtl="0">
              <a:lnSpc>
                <a:spcPct val="90000"/>
              </a:lnSpc>
              <a:spcBef>
                <a:spcPts val="1800"/>
              </a:spcBef>
              <a:spcAft>
                <a:spcPts val="0"/>
              </a:spcAft>
              <a:buClr>
                <a:schemeClr val="dk1"/>
              </a:buClr>
              <a:buSzPts val="2800"/>
              <a:buChar char="•"/>
            </a:pPr>
            <a:r>
              <a:rPr lang="en-US"/>
              <a:t>Whether to exclude people with uncontrolled opioid or stimulant use</a:t>
            </a:r>
            <a:endParaRPr/>
          </a:p>
          <a:p>
            <a:pPr marL="228600" lvl="0" indent="-228600" algn="l" rtl="0">
              <a:lnSpc>
                <a:spcPct val="90000"/>
              </a:lnSpc>
              <a:spcBef>
                <a:spcPts val="1800"/>
              </a:spcBef>
              <a:spcAft>
                <a:spcPts val="0"/>
              </a:spcAft>
              <a:buClr>
                <a:schemeClr val="dk1"/>
              </a:buClr>
              <a:buSzPts val="2800"/>
              <a:buChar char="•"/>
            </a:pPr>
            <a:r>
              <a:rPr lang="en-US"/>
              <a:t>Ambivalence about cessation due to benefits of benzodiazepines for untreated anxiety disorders and trauma</a:t>
            </a:r>
            <a:endParaRPr/>
          </a:p>
        </p:txBody>
      </p:sp>
      <p:pic>
        <p:nvPicPr>
          <p:cNvPr id="220" name="Google Shape;220;p14"/>
          <p:cNvPicPr preferRelativeResize="0"/>
          <p:nvPr/>
        </p:nvPicPr>
        <p:blipFill rotWithShape="1">
          <a:blip r:embed="rId3">
            <a:alphaModFix/>
          </a:blip>
          <a:srcRect/>
          <a:stretch/>
        </p:blipFill>
        <p:spPr>
          <a:xfrm>
            <a:off x="7786777" y="362796"/>
            <a:ext cx="3692106" cy="240867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Take-home points</a:t>
            </a:r>
            <a:endParaRPr/>
          </a:p>
        </p:txBody>
      </p:sp>
      <p:sp>
        <p:nvSpPr>
          <p:cNvPr id="227" name="Google Shape;227;p15"/>
          <p:cNvSpPr txBox="1">
            <a:spLocks noGrp="1"/>
          </p:cNvSpPr>
          <p:nvPr>
            <p:ph type="body" idx="1"/>
          </p:nvPr>
        </p:nvSpPr>
        <p:spPr>
          <a:xfrm>
            <a:off x="838200" y="1805914"/>
            <a:ext cx="10515600" cy="4351338"/>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90000"/>
              </a:lnSpc>
              <a:spcBef>
                <a:spcPts val="0"/>
              </a:spcBef>
              <a:spcAft>
                <a:spcPts val="0"/>
              </a:spcAft>
              <a:buClr>
                <a:schemeClr val="dk1"/>
              </a:buClr>
              <a:buSzPts val="2800"/>
              <a:buChar char="•"/>
            </a:pPr>
            <a:r>
              <a:rPr lang="en-US"/>
              <a:t>Treating benzodiazepine withdrawal with an intensive outpatient taper is </a:t>
            </a:r>
            <a:r>
              <a:rPr lang="en-US" b="1"/>
              <a:t>feasible</a:t>
            </a:r>
            <a:r>
              <a:rPr lang="en-US"/>
              <a:t>, </a:t>
            </a:r>
            <a:r>
              <a:rPr lang="en-US" b="1"/>
              <a:t>beneficial for select patients, and fills a major treatment gap</a:t>
            </a:r>
            <a:endParaRPr/>
          </a:p>
          <a:p>
            <a:pPr marL="0" lvl="0" indent="0" algn="l" rtl="0">
              <a:lnSpc>
                <a:spcPct val="90000"/>
              </a:lnSpc>
              <a:spcBef>
                <a:spcPts val="1000"/>
              </a:spcBef>
              <a:spcAft>
                <a:spcPts val="0"/>
              </a:spcAft>
              <a:buClr>
                <a:schemeClr val="dk1"/>
              </a:buClr>
              <a:buSzPts val="2800"/>
              <a:buNone/>
            </a:pPr>
            <a:endParaRPr/>
          </a:p>
          <a:p>
            <a:pPr marL="457200" lvl="0" indent="-457200" algn="l" rtl="0">
              <a:lnSpc>
                <a:spcPct val="90000"/>
              </a:lnSpc>
              <a:spcBef>
                <a:spcPts val="1000"/>
              </a:spcBef>
              <a:spcAft>
                <a:spcPts val="0"/>
              </a:spcAft>
              <a:buClr>
                <a:schemeClr val="dk1"/>
              </a:buClr>
              <a:buSzPts val="2800"/>
              <a:buChar char="•"/>
            </a:pPr>
            <a:r>
              <a:rPr lang="en-US"/>
              <a:t>In the first year of the pilot protocol, 18% of patients completed the taper -- low percentage but potential strong benefit</a:t>
            </a:r>
            <a:endParaRPr/>
          </a:p>
          <a:p>
            <a:pPr marL="0" lvl="0" indent="0" algn="l" rtl="0">
              <a:lnSpc>
                <a:spcPct val="90000"/>
              </a:lnSpc>
              <a:spcBef>
                <a:spcPts val="1000"/>
              </a:spcBef>
              <a:spcAft>
                <a:spcPts val="0"/>
              </a:spcAft>
              <a:buClr>
                <a:schemeClr val="dk1"/>
              </a:buClr>
              <a:buSzPts val="2800"/>
              <a:buNone/>
            </a:pPr>
            <a:endParaRPr/>
          </a:p>
          <a:p>
            <a:pPr marL="457200" lvl="0" indent="-457200" algn="l" rtl="0">
              <a:lnSpc>
                <a:spcPct val="90000"/>
              </a:lnSpc>
              <a:spcBef>
                <a:spcPts val="1000"/>
              </a:spcBef>
              <a:spcAft>
                <a:spcPts val="0"/>
              </a:spcAft>
              <a:buClr>
                <a:schemeClr val="dk1"/>
              </a:buClr>
              <a:buSzPts val="2800"/>
              <a:buChar char="•"/>
            </a:pPr>
            <a:r>
              <a:rPr lang="en-US"/>
              <a:t>Research on patient outcomes and experience is needed to optimize eligibility criteria, achieve equitable access, and guide longer-term treatment of benzodiazepine use disorder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6"/>
          <p:cNvSpPr txBox="1">
            <a:spLocks noGrp="1"/>
          </p:cNvSpPr>
          <p:nvPr>
            <p:ph type="body" idx="1"/>
          </p:nvPr>
        </p:nvSpPr>
        <p:spPr>
          <a:xfrm>
            <a:off x="905934" y="5505923"/>
            <a:ext cx="10274499" cy="98076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600"/>
              <a:buNone/>
            </a:pPr>
            <a:r>
              <a:rPr lang="en-US" sz="2600" b="1"/>
              <a:t>Thank you to the Faster Paths Clinic Team!</a:t>
            </a:r>
            <a:endParaRPr sz="2600" b="1"/>
          </a:p>
          <a:p>
            <a:pPr marL="0" lvl="0" indent="0" algn="ctr" rtl="0">
              <a:lnSpc>
                <a:spcPct val="90000"/>
              </a:lnSpc>
              <a:spcBef>
                <a:spcPts val="1000"/>
              </a:spcBef>
              <a:spcAft>
                <a:spcPts val="0"/>
              </a:spcAft>
              <a:buClr>
                <a:schemeClr val="dk1"/>
              </a:buClr>
              <a:buSzPts val="2600"/>
              <a:buNone/>
            </a:pPr>
            <a:r>
              <a:rPr lang="en-US" sz="2600"/>
              <a:t>Collaborators: Theresa W. Kim MD, James Evans RN, Jessica Kehoe NP, Morgan Younkin MD, MPH, Jessica L. Taylor MD</a:t>
            </a:r>
            <a:endParaRPr sz="2600"/>
          </a:p>
        </p:txBody>
      </p:sp>
      <p:pic>
        <p:nvPicPr>
          <p:cNvPr id="233" name="Google Shape;233;p16"/>
          <p:cNvPicPr preferRelativeResize="0"/>
          <p:nvPr/>
        </p:nvPicPr>
        <p:blipFill rotWithShape="1">
          <a:blip r:embed="rId3">
            <a:alphaModFix/>
          </a:blip>
          <a:srcRect/>
          <a:stretch/>
        </p:blipFill>
        <p:spPr>
          <a:xfrm>
            <a:off x="2092500" y="1719442"/>
            <a:ext cx="7906359" cy="3419340"/>
          </a:xfrm>
          <a:prstGeom prst="rect">
            <a:avLst/>
          </a:prstGeom>
          <a:noFill/>
          <a:ln>
            <a:noFill/>
          </a:ln>
        </p:spPr>
      </p:pic>
      <p:sp>
        <p:nvSpPr>
          <p:cNvPr id="234" name="Google Shape;234;p16"/>
          <p:cNvSpPr txBox="1"/>
          <p:nvPr/>
        </p:nvSpPr>
        <p:spPr>
          <a:xfrm>
            <a:off x="0" y="309700"/>
            <a:ext cx="12192000" cy="125984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en-US" sz="3600" b="1">
                <a:solidFill>
                  <a:schemeClr val="dk1"/>
                </a:solidFill>
                <a:latin typeface="Calibri"/>
                <a:ea typeface="Calibri"/>
                <a:cs typeface="Calibri"/>
                <a:sym typeface="Calibri"/>
              </a:rPr>
              <a:t>Bridge Clinic Management of Benzodiazepine Use Disorder:</a:t>
            </a:r>
            <a:br>
              <a:rPr lang="en-US" sz="3600" b="1">
                <a:solidFill>
                  <a:schemeClr val="dk1"/>
                </a:solidFill>
                <a:latin typeface="Calibri"/>
                <a:ea typeface="Calibri"/>
                <a:cs typeface="Calibri"/>
                <a:sym typeface="Calibri"/>
              </a:rPr>
            </a:br>
            <a:r>
              <a:rPr lang="en-US" sz="3600" b="1">
                <a:solidFill>
                  <a:schemeClr val="dk1"/>
                </a:solidFill>
                <a:latin typeface="Calibri"/>
                <a:ea typeface="Calibri"/>
                <a:cs typeface="Calibri"/>
                <a:sym typeface="Calibri"/>
              </a:rPr>
              <a:t>Intensive Outpatient Benzo Tapers</a:t>
            </a:r>
            <a:endParaRPr sz="4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Disclosures</a:t>
            </a:r>
            <a:endParaRPr/>
          </a:p>
        </p:txBody>
      </p:sp>
      <p:sp>
        <p:nvSpPr>
          <p:cNvPr id="98" name="Google Shape;98;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No conflicts of interest to disclose.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Benzodiazepines: Risks and Rewards</a:t>
            </a:r>
            <a:endParaRPr/>
          </a:p>
        </p:txBody>
      </p:sp>
      <p:sp>
        <p:nvSpPr>
          <p:cNvPr id="105" name="Google Shape;105;p3"/>
          <p:cNvSpPr txBox="1">
            <a:spLocks noGrp="1"/>
          </p:cNvSpPr>
          <p:nvPr>
            <p:ph type="body" idx="2"/>
          </p:nvPr>
        </p:nvSpPr>
        <p:spPr>
          <a:xfrm>
            <a:off x="838200" y="1698625"/>
            <a:ext cx="5157021" cy="433904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dirty="0"/>
              <a:t>Activate the GABA receptor → anxiolytic and hypnotic effects</a:t>
            </a:r>
            <a:endParaRPr dirty="0"/>
          </a:p>
          <a:p>
            <a:pPr marL="0" lvl="0" indent="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Char char="•"/>
            </a:pPr>
            <a:r>
              <a:rPr lang="en-US" dirty="0"/>
              <a:t>Regular use for 2-4 weeks can cause physiologic dependence</a:t>
            </a:r>
            <a:endParaRPr dirty="0"/>
          </a:p>
          <a:p>
            <a:pPr marL="228600" lvl="0" indent="-64135"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Char char="•"/>
            </a:pPr>
            <a:r>
              <a:rPr lang="en-US" dirty="0"/>
              <a:t>Rarely misused alone</a:t>
            </a:r>
            <a:endParaRPr dirty="0"/>
          </a:p>
          <a:p>
            <a:pPr marL="0" lvl="0" indent="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Char char="•"/>
            </a:pPr>
            <a:r>
              <a:rPr lang="en-US" dirty="0"/>
              <a:t>High risk of overdose when combined with opioids and other sedating meds</a:t>
            </a:r>
            <a:endParaRPr dirty="0"/>
          </a:p>
          <a:p>
            <a:pPr marL="228600" lvl="0" indent="-64135" algn="l" rtl="0">
              <a:lnSpc>
                <a:spcPct val="90000"/>
              </a:lnSpc>
              <a:spcBef>
                <a:spcPts val="1000"/>
              </a:spcBef>
              <a:spcAft>
                <a:spcPts val="0"/>
              </a:spcAft>
              <a:buClr>
                <a:schemeClr val="dk1"/>
              </a:buClr>
              <a:buSzPct val="100000"/>
              <a:buNone/>
            </a:pPr>
            <a:endParaRPr dirty="0"/>
          </a:p>
        </p:txBody>
      </p:sp>
      <p:pic>
        <p:nvPicPr>
          <p:cNvPr id="106" name="Google Shape;106;p3" descr="A picture containing text&#10;&#10;Description automatically generated"/>
          <p:cNvPicPr preferRelativeResize="0">
            <a:picLocks noGrp="1"/>
          </p:cNvPicPr>
          <p:nvPr>
            <p:ph type="body" idx="1"/>
          </p:nvPr>
        </p:nvPicPr>
        <p:blipFill rotWithShape="1">
          <a:blip r:embed="rId3">
            <a:alphaModFix/>
          </a:blip>
          <a:srcRect l="15338" t="351" r="16991" b="-664"/>
          <a:stretch/>
        </p:blipFill>
        <p:spPr>
          <a:xfrm>
            <a:off x="6196780" y="1691854"/>
            <a:ext cx="5535646" cy="4343293"/>
          </a:xfrm>
          <a:prstGeom prst="rect">
            <a:avLst/>
          </a:prstGeom>
          <a:noFill/>
          <a:ln>
            <a:noFill/>
          </a:ln>
        </p:spPr>
      </p:pic>
      <p:sp>
        <p:nvSpPr>
          <p:cNvPr id="107" name="Google Shape;107;p3"/>
          <p:cNvSpPr txBox="1"/>
          <p:nvPr/>
        </p:nvSpPr>
        <p:spPr>
          <a:xfrm>
            <a:off x="835742" y="6268065"/>
            <a:ext cx="40892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Soyka </a:t>
            </a:r>
            <a:r>
              <a:rPr lang="en-US" sz="1800" b="0" i="1" u="none" strike="noStrike" cap="none">
                <a:solidFill>
                  <a:schemeClr val="dk1"/>
                </a:solidFill>
                <a:latin typeface="Calibri"/>
                <a:ea typeface="Calibri"/>
                <a:cs typeface="Calibri"/>
                <a:sym typeface="Calibri"/>
              </a:rPr>
              <a:t>NEJM </a:t>
            </a:r>
            <a:r>
              <a:rPr lang="en-US" sz="1800" b="0" i="0" u="none" strike="noStrike" cap="none">
                <a:solidFill>
                  <a:schemeClr val="dk1"/>
                </a:solidFill>
                <a:latin typeface="Calibri"/>
                <a:ea typeface="Calibri"/>
                <a:cs typeface="Calibri"/>
                <a:sym typeface="Calibri"/>
              </a:rPr>
              <a:t>2017; Votaw et al. </a:t>
            </a:r>
            <a:r>
              <a:rPr lang="en-US" sz="1800" b="0" i="1" u="none" strike="noStrike" cap="none">
                <a:solidFill>
                  <a:schemeClr val="dk1"/>
                </a:solidFill>
                <a:latin typeface="Calibri"/>
                <a:ea typeface="Calibri"/>
                <a:cs typeface="Calibri"/>
                <a:sym typeface="Calibri"/>
              </a:rPr>
              <a:t>DAD </a:t>
            </a:r>
            <a:r>
              <a:rPr lang="en-US" sz="1800" b="0" i="0" u="none" strike="noStrike" cap="none">
                <a:solidFill>
                  <a:schemeClr val="dk1"/>
                </a:solidFill>
                <a:latin typeface="Calibri"/>
                <a:ea typeface="Calibri"/>
                <a:cs typeface="Calibri"/>
                <a:sym typeface="Calibri"/>
              </a:rPr>
              <a:t> 2019</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title"/>
          </p:nvPr>
        </p:nvSpPr>
        <p:spPr>
          <a:xfrm>
            <a:off x="577574" y="212725"/>
            <a:ext cx="11367051"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sz="3600"/>
              <a:t>Benzodiazepine overdose deaths increased from 2012-2017, driven by </a:t>
            </a:r>
            <a:r>
              <a:rPr lang="en-US" sz="3600" b="1"/>
              <a:t>benzo and synthetic opioid co-involved overdoses</a:t>
            </a:r>
            <a:endParaRPr/>
          </a:p>
        </p:txBody>
      </p:sp>
      <p:pic>
        <p:nvPicPr>
          <p:cNvPr id="114" name="Google Shape;114;p4"/>
          <p:cNvPicPr preferRelativeResize="0"/>
          <p:nvPr/>
        </p:nvPicPr>
        <p:blipFill rotWithShape="1">
          <a:blip r:embed="rId3">
            <a:alphaModFix/>
          </a:blip>
          <a:srcRect l="3666" t="19583" r="2666" b="15332"/>
          <a:stretch/>
        </p:blipFill>
        <p:spPr>
          <a:xfrm>
            <a:off x="2332209" y="1538288"/>
            <a:ext cx="7857779" cy="4069966"/>
          </a:xfrm>
          <a:prstGeom prst="rect">
            <a:avLst/>
          </a:prstGeom>
          <a:noFill/>
          <a:ln>
            <a:noFill/>
          </a:ln>
        </p:spPr>
      </p:pic>
      <p:sp>
        <p:nvSpPr>
          <p:cNvPr id="115" name="Google Shape;115;p4"/>
          <p:cNvSpPr txBox="1"/>
          <p:nvPr/>
        </p:nvSpPr>
        <p:spPr>
          <a:xfrm>
            <a:off x="203200" y="6488668"/>
            <a:ext cx="283763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Source: CDC WONDER database</a:t>
            </a:r>
            <a:endParaRPr/>
          </a:p>
        </p:txBody>
      </p:sp>
      <p:sp>
        <p:nvSpPr>
          <p:cNvPr id="116" name="Google Shape;116;p4"/>
          <p:cNvSpPr txBox="1"/>
          <p:nvPr/>
        </p:nvSpPr>
        <p:spPr>
          <a:xfrm>
            <a:off x="4621255" y="5657671"/>
            <a:ext cx="7570800" cy="1200600"/>
          </a:xfrm>
          <a:prstGeom prst="rect">
            <a:avLst/>
          </a:prstGeom>
          <a:solidFill>
            <a:srgbClr val="ADDEEB"/>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Benzodiazepine-involved overdose deaths </a:t>
            </a:r>
            <a:r>
              <a:rPr lang="en-US" sz="2400" b="1">
                <a:solidFill>
                  <a:schemeClr val="dk1"/>
                </a:solidFill>
                <a:latin typeface="Calibri"/>
                <a:ea typeface="Calibri"/>
                <a:cs typeface="Calibri"/>
                <a:sym typeface="Calibri"/>
              </a:rPr>
              <a:t>increased in Black individuals and decreased in non-Hispanic white population from 2017 to 2019 </a:t>
            </a:r>
            <a:r>
              <a:rPr lang="en-US" sz="1600">
                <a:solidFill>
                  <a:schemeClr val="dk1"/>
                </a:solidFill>
                <a:latin typeface="Calibri"/>
                <a:ea typeface="Calibri"/>
                <a:cs typeface="Calibri"/>
                <a:sym typeface="Calibri"/>
              </a:rPr>
              <a:t>(Kleinman &amp; Weiss </a:t>
            </a:r>
            <a:r>
              <a:rPr lang="en-US" sz="1600" i="1">
                <a:solidFill>
                  <a:schemeClr val="dk1"/>
                </a:solidFill>
                <a:latin typeface="Calibri"/>
                <a:ea typeface="Calibri"/>
                <a:cs typeface="Calibri"/>
                <a:sym typeface="Calibri"/>
              </a:rPr>
              <a:t>JGIM </a:t>
            </a:r>
            <a:r>
              <a:rPr lang="en-US" sz="1600">
                <a:solidFill>
                  <a:schemeClr val="dk1"/>
                </a:solidFill>
                <a:latin typeface="Calibri"/>
                <a:ea typeface="Calibri"/>
                <a:cs typeface="Calibri"/>
                <a:sym typeface="Calibri"/>
              </a:rPr>
              <a:t>2022)</a:t>
            </a:r>
            <a:endParaRPr sz="16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Pressed pills complicate management of benzodiazepine use disorder</a:t>
            </a:r>
            <a:endParaRPr/>
          </a:p>
        </p:txBody>
      </p:sp>
      <p:pic>
        <p:nvPicPr>
          <p:cNvPr id="123" name="Google Shape;123;p5"/>
          <p:cNvPicPr preferRelativeResize="0">
            <a:picLocks noGrp="1"/>
          </p:cNvPicPr>
          <p:nvPr>
            <p:ph type="body" idx="1"/>
          </p:nvPr>
        </p:nvPicPr>
        <p:blipFill rotWithShape="1">
          <a:blip r:embed="rId3">
            <a:alphaModFix/>
          </a:blip>
          <a:srcRect/>
          <a:stretch/>
        </p:blipFill>
        <p:spPr>
          <a:xfrm>
            <a:off x="8378245" y="2135427"/>
            <a:ext cx="3608573" cy="4351338"/>
          </a:xfrm>
          <a:prstGeom prst="rect">
            <a:avLst/>
          </a:prstGeom>
          <a:noFill/>
          <a:ln>
            <a:noFill/>
          </a:ln>
        </p:spPr>
      </p:pic>
      <p:sp>
        <p:nvSpPr>
          <p:cNvPr id="124" name="Google Shape;124;p5"/>
          <p:cNvSpPr txBox="1"/>
          <p:nvPr/>
        </p:nvSpPr>
        <p:spPr>
          <a:xfrm>
            <a:off x="840658" y="1869768"/>
            <a:ext cx="7542979" cy="4493538"/>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600"/>
              <a:buFont typeface="Arial"/>
              <a:buChar char="•"/>
            </a:pPr>
            <a:r>
              <a:rPr lang="en-US" sz="2600">
                <a:solidFill>
                  <a:schemeClr val="dk1"/>
                </a:solidFill>
                <a:latin typeface="Calibri"/>
                <a:ea typeface="Calibri"/>
                <a:cs typeface="Calibri"/>
                <a:sym typeface="Calibri"/>
              </a:rPr>
              <a:t>Drug supply is flooded with counterfeit pills containing non-FDA approved benzodiazepines and fentanyl analogs</a:t>
            </a:r>
            <a:endParaRPr/>
          </a:p>
          <a:p>
            <a:pPr marL="0" marR="0" lvl="0" indent="0" algn="l" rtl="0">
              <a:spcBef>
                <a:spcPts val="0"/>
              </a:spcBef>
              <a:spcAft>
                <a:spcPts val="0"/>
              </a:spcAft>
              <a:buNone/>
            </a:pPr>
            <a:endParaRPr sz="26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600"/>
              <a:buFont typeface="Arial"/>
              <a:buChar char="•"/>
            </a:pPr>
            <a:r>
              <a:rPr lang="en-US" sz="2600">
                <a:solidFill>
                  <a:schemeClr val="dk1"/>
                </a:solidFill>
                <a:latin typeface="Calibri"/>
                <a:ea typeface="Calibri"/>
                <a:cs typeface="Calibri"/>
                <a:sym typeface="Calibri"/>
              </a:rPr>
              <a:t>Drug checking study in British Columbia, 2017-2020: </a:t>
            </a:r>
            <a:r>
              <a:rPr lang="en-US" sz="2600" b="1">
                <a:solidFill>
                  <a:schemeClr val="dk1"/>
                </a:solidFill>
                <a:latin typeface="Calibri"/>
                <a:ea typeface="Calibri"/>
                <a:cs typeface="Calibri"/>
                <a:sym typeface="Calibri"/>
              </a:rPr>
              <a:t>among 139 samples sold as alprazolam, 24% contained alprazolam; 72% contained a benzo</a:t>
            </a:r>
            <a:endParaRPr sz="2600" b="1">
              <a:solidFill>
                <a:srgbClr val="000000"/>
              </a:solidFill>
              <a:latin typeface="Calibri"/>
              <a:ea typeface="Calibri"/>
              <a:cs typeface="Calibri"/>
              <a:sym typeface="Calibri"/>
            </a:endParaRPr>
          </a:p>
          <a:p>
            <a:pPr marL="0" marR="0" lvl="0" indent="0" algn="l" rtl="0">
              <a:spcBef>
                <a:spcPts val="0"/>
              </a:spcBef>
              <a:spcAft>
                <a:spcPts val="0"/>
              </a:spcAft>
              <a:buNone/>
            </a:pPr>
            <a:endParaRPr sz="2600">
              <a:solidFill>
                <a:srgbClr val="000000"/>
              </a:solidFill>
              <a:latin typeface="Calibri"/>
              <a:ea typeface="Calibri"/>
              <a:cs typeface="Calibri"/>
              <a:sym typeface="Calibri"/>
            </a:endParaRPr>
          </a:p>
          <a:p>
            <a:pPr marL="457200" marR="0" lvl="0" indent="-457200" algn="l" rtl="0">
              <a:spcBef>
                <a:spcPts val="0"/>
              </a:spcBef>
              <a:spcAft>
                <a:spcPts val="0"/>
              </a:spcAft>
              <a:buClr>
                <a:srgbClr val="C00000"/>
              </a:buClr>
              <a:buSzPts val="2600"/>
              <a:buFont typeface="Arial"/>
              <a:buChar char="•"/>
            </a:pPr>
            <a:r>
              <a:rPr lang="en-US" sz="2600">
                <a:solidFill>
                  <a:srgbClr val="C00000"/>
                </a:solidFill>
                <a:latin typeface="Calibri"/>
                <a:ea typeface="Calibri"/>
                <a:cs typeface="Calibri"/>
                <a:sym typeface="Calibri"/>
              </a:rPr>
              <a:t>Other agents: etizolam, flubromazolam, amantadine, synthetic cannabinoids, antihistamines, caffeine, fentanyl, others!</a:t>
            </a:r>
            <a:endParaRPr sz="2600">
              <a:solidFill>
                <a:schemeClr val="dk1"/>
              </a:solidFill>
              <a:latin typeface="Calibri"/>
              <a:ea typeface="Calibri"/>
              <a:cs typeface="Calibri"/>
              <a:sym typeface="Calibri"/>
            </a:endParaRPr>
          </a:p>
        </p:txBody>
      </p:sp>
      <p:sp>
        <p:nvSpPr>
          <p:cNvPr id="125" name="Google Shape;125;p5"/>
          <p:cNvSpPr txBox="1"/>
          <p:nvPr/>
        </p:nvSpPr>
        <p:spPr>
          <a:xfrm>
            <a:off x="835742" y="6489291"/>
            <a:ext cx="401555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Tobias et al. </a:t>
            </a:r>
            <a:r>
              <a:rPr lang="en-US" sz="1800" i="1">
                <a:solidFill>
                  <a:schemeClr val="dk1"/>
                </a:solidFill>
                <a:latin typeface="Calibri"/>
                <a:ea typeface="Calibri"/>
                <a:cs typeface="Calibri"/>
                <a:sym typeface="Calibri"/>
              </a:rPr>
              <a:t>DAD</a:t>
            </a:r>
            <a:r>
              <a:rPr lang="en-US" sz="1800">
                <a:solidFill>
                  <a:schemeClr val="dk1"/>
                </a:solidFill>
                <a:latin typeface="Calibri"/>
                <a:ea typeface="Calibri"/>
                <a:cs typeface="Calibri"/>
                <a:sym typeface="Calibri"/>
              </a:rPr>
              <a:t> 2021</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libri"/>
              <a:buNone/>
            </a:pPr>
            <a:r>
              <a:rPr lang="en-US" sz="4200"/>
              <a:t>Existing options for treating benzo use disorder and withdrawal are lacking</a:t>
            </a:r>
            <a:endParaRPr sz="4200"/>
          </a:p>
        </p:txBody>
      </p:sp>
      <p:sp>
        <p:nvSpPr>
          <p:cNvPr id="132" name="Google Shape;132;p6"/>
          <p:cNvSpPr txBox="1">
            <a:spLocks noGrp="1"/>
          </p:cNvSpPr>
          <p:nvPr>
            <p:ph type="body" idx="1"/>
          </p:nvPr>
        </p:nvSpPr>
        <p:spPr>
          <a:xfrm>
            <a:off x="838200" y="1690689"/>
            <a:ext cx="10515600" cy="1541610"/>
          </a:xfrm>
          <a:prstGeom prst="rect">
            <a:avLst/>
          </a:prstGeom>
          <a:noFill/>
          <a:ln>
            <a:noFill/>
          </a:ln>
        </p:spPr>
        <p:txBody>
          <a:bodyPr spcFirstLastPara="1" wrap="square" lIns="91425" tIns="91425" rIns="91425" bIns="91425" anchor="t" anchorCtr="0">
            <a:noAutofit/>
          </a:bodyPr>
          <a:lstStyle/>
          <a:p>
            <a:pPr marL="514350" lvl="0" indent="-514350" algn="l" rtl="0">
              <a:lnSpc>
                <a:spcPct val="90000"/>
              </a:lnSpc>
              <a:spcBef>
                <a:spcPts val="0"/>
              </a:spcBef>
              <a:spcAft>
                <a:spcPts val="0"/>
              </a:spcAft>
              <a:buClr>
                <a:schemeClr val="dk1"/>
              </a:buClr>
              <a:buSzPts val="2800"/>
              <a:buFont typeface="Calibri"/>
              <a:buAutoNum type="arabicPeriod"/>
            </a:pPr>
            <a:r>
              <a:rPr lang="en-US"/>
              <a:t>Inpatient medically managed benzo withdrawal (5-7 days)</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Extended taper (&gt; 1 month) with outpatient PCP or psychiatrist</a:t>
            </a:r>
            <a:endParaRPr/>
          </a:p>
        </p:txBody>
      </p:sp>
      <p:sp>
        <p:nvSpPr>
          <p:cNvPr id="133" name="Google Shape;133;p6"/>
          <p:cNvSpPr txBox="1"/>
          <p:nvPr/>
        </p:nvSpPr>
        <p:spPr>
          <a:xfrm>
            <a:off x="838200" y="3353025"/>
            <a:ext cx="10515600" cy="2708100"/>
          </a:xfrm>
          <a:prstGeom prst="rect">
            <a:avLst/>
          </a:prstGeom>
          <a:solidFill>
            <a:srgbClr val="ADDEEB"/>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1" i="1">
                <a:solidFill>
                  <a:schemeClr val="dk1"/>
                </a:solidFill>
                <a:latin typeface="Calibri"/>
                <a:ea typeface="Calibri"/>
                <a:cs typeface="Calibri"/>
                <a:sym typeface="Calibri"/>
              </a:rPr>
              <a:t>Challenges:</a:t>
            </a:r>
            <a:endParaRPr/>
          </a:p>
          <a:p>
            <a:pPr marL="685800" marR="0" lvl="1" indent="-228600" algn="l" rtl="0">
              <a:lnSpc>
                <a:spcPct val="90000"/>
              </a:lnSpc>
              <a:spcBef>
                <a:spcPts val="12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Lack of regular outpatient prescriber</a:t>
            </a:r>
            <a:endParaRPr sz="28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12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Other SUD and co-occurring mental health disorders</a:t>
            </a:r>
            <a:endParaRPr/>
          </a:p>
          <a:p>
            <a:pPr marL="685800" marR="0" lvl="1" indent="-228600" algn="l" rtl="0">
              <a:lnSpc>
                <a:spcPct val="90000"/>
              </a:lnSpc>
              <a:spcBef>
                <a:spcPts val="12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Housing insecurity, transportation barriers, lack of phone</a:t>
            </a:r>
            <a:endParaRPr sz="2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libri"/>
              <a:buNone/>
            </a:pPr>
            <a:r>
              <a:rPr lang="en-US" sz="4200"/>
              <a:t>Study Objectives</a:t>
            </a:r>
            <a:endParaRPr/>
          </a:p>
        </p:txBody>
      </p:sp>
      <p:sp>
        <p:nvSpPr>
          <p:cNvPr id="140" name="Google Shape;140;p7"/>
          <p:cNvSpPr txBox="1">
            <a:spLocks noGrp="1"/>
          </p:cNvSpPr>
          <p:nvPr>
            <p:ph type="body" idx="1"/>
          </p:nvPr>
        </p:nvSpPr>
        <p:spPr>
          <a:xfrm>
            <a:off x="838200" y="1825625"/>
            <a:ext cx="10515600" cy="2639769"/>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2800"/>
              <a:buAutoNum type="arabicPeriod"/>
            </a:pPr>
            <a:r>
              <a:rPr lang="en-US"/>
              <a:t>Describe the development of an </a:t>
            </a:r>
            <a:r>
              <a:rPr lang="en-US" b="1"/>
              <a:t>intensive outpatient protocol to treat benzodiazepine withdrawal </a:t>
            </a:r>
            <a:r>
              <a:rPr lang="en-US"/>
              <a:t>for persons with benzodiazepine use disorder in an addiction bridge clinic</a:t>
            </a:r>
            <a:endParaRPr/>
          </a:p>
          <a:p>
            <a:pPr marL="514350" lvl="0" indent="-336550" algn="l" rtl="0">
              <a:lnSpc>
                <a:spcPct val="90000"/>
              </a:lnSpc>
              <a:spcBef>
                <a:spcPts val="1100"/>
              </a:spcBef>
              <a:spcAft>
                <a:spcPts val="0"/>
              </a:spcAft>
              <a:buClr>
                <a:schemeClr val="dk1"/>
              </a:buClr>
              <a:buSzPts val="2800"/>
              <a:buNone/>
            </a:pPr>
            <a:endParaRPr/>
          </a:p>
          <a:p>
            <a:pPr marL="514350" lvl="0" indent="-514350" algn="l" rtl="0">
              <a:lnSpc>
                <a:spcPct val="90000"/>
              </a:lnSpc>
              <a:spcBef>
                <a:spcPts val="1100"/>
              </a:spcBef>
              <a:spcAft>
                <a:spcPts val="0"/>
              </a:spcAft>
              <a:buClr>
                <a:schemeClr val="dk1"/>
              </a:buClr>
              <a:buSzPts val="2800"/>
              <a:buAutoNum type="arabicPeriod"/>
            </a:pPr>
            <a:r>
              <a:rPr lang="en-US"/>
              <a:t>Describe preliminary outcomes of the pilot protocol</a:t>
            </a:r>
            <a:endParaRPr/>
          </a:p>
          <a:p>
            <a:pPr marL="514350" lvl="0" indent="-336550" algn="l" rtl="0">
              <a:lnSpc>
                <a:spcPct val="90000"/>
              </a:lnSpc>
              <a:spcBef>
                <a:spcPts val="1100"/>
              </a:spcBef>
              <a:spcAft>
                <a:spcPts val="0"/>
              </a:spcAft>
              <a:buClr>
                <a:schemeClr val="dk1"/>
              </a:buClr>
              <a:buSzPts val="2800"/>
              <a:buNone/>
            </a:pPr>
            <a:endParaRPr/>
          </a:p>
          <a:p>
            <a:pPr marL="514350" lvl="0" indent="-336550" algn="l" rtl="0">
              <a:lnSpc>
                <a:spcPct val="90000"/>
              </a:lnSpc>
              <a:spcBef>
                <a:spcPts val="1100"/>
              </a:spcBef>
              <a:spcAft>
                <a:spcPts val="0"/>
              </a:spcAft>
              <a:buClr>
                <a:schemeClr val="dk1"/>
              </a:buClr>
              <a:buSzPts val="2800"/>
              <a:buNone/>
            </a:pPr>
            <a:endParaRPr/>
          </a:p>
          <a:p>
            <a:pPr marL="0" lvl="0" indent="0" algn="l" rtl="0">
              <a:lnSpc>
                <a:spcPct val="90000"/>
              </a:lnSpc>
              <a:spcBef>
                <a:spcPts val="1100"/>
              </a:spcBef>
              <a:spcAft>
                <a:spcPts val="0"/>
              </a:spcAft>
              <a:buClr>
                <a:schemeClr val="dk1"/>
              </a:buClr>
              <a:buSzPts val="2800"/>
              <a:buNone/>
            </a:pPr>
            <a:endParaRPr/>
          </a:p>
        </p:txBody>
      </p:sp>
      <p:sp>
        <p:nvSpPr>
          <p:cNvPr id="141" name="Google Shape;141;p7"/>
          <p:cNvSpPr txBox="1"/>
          <p:nvPr/>
        </p:nvSpPr>
        <p:spPr>
          <a:xfrm>
            <a:off x="1699845" y="5298830"/>
            <a:ext cx="1058593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Why implement this in a bridge clinic?</a:t>
            </a:r>
            <a:endParaRPr sz="2800">
              <a:solidFill>
                <a:schemeClr val="dk1"/>
              </a:solidFill>
              <a:latin typeface="Calibri"/>
              <a:ea typeface="Calibri"/>
              <a:cs typeface="Calibri"/>
              <a:sym typeface="Calibri"/>
            </a:endParaRPr>
          </a:p>
        </p:txBody>
      </p:sp>
      <p:pic>
        <p:nvPicPr>
          <p:cNvPr id="142" name="Google Shape;142;p7" descr="A picture containing text, building, road, outdoor&#10;&#10;Description automatically generated"/>
          <p:cNvPicPr preferRelativeResize="0"/>
          <p:nvPr/>
        </p:nvPicPr>
        <p:blipFill rotWithShape="1">
          <a:blip r:embed="rId3">
            <a:alphaModFix/>
          </a:blip>
          <a:srcRect/>
          <a:stretch/>
        </p:blipFill>
        <p:spPr>
          <a:xfrm>
            <a:off x="8569073" y="4463668"/>
            <a:ext cx="3621527" cy="23918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Setting: Faster Paths to Treatment</a:t>
            </a:r>
            <a:endParaRPr/>
          </a:p>
        </p:txBody>
      </p:sp>
      <p:sp>
        <p:nvSpPr>
          <p:cNvPr id="149" name="Google Shape;149;p8"/>
          <p:cNvSpPr txBox="1">
            <a:spLocks noGrp="1"/>
          </p:cNvSpPr>
          <p:nvPr>
            <p:ph type="body" idx="1"/>
          </p:nvPr>
        </p:nvSpPr>
        <p:spPr>
          <a:xfrm>
            <a:off x="838200" y="1825625"/>
            <a:ext cx="5862716" cy="4351338"/>
          </a:xfrm>
          <a:prstGeom prst="rect">
            <a:avLst/>
          </a:prstGeom>
          <a:noFill/>
          <a:ln>
            <a:noFill/>
          </a:ln>
        </p:spPr>
        <p:txBody>
          <a:bodyPr spcFirstLastPara="1" wrap="square" lIns="91425" tIns="45700" rIns="91425" bIns="45700" anchor="t" anchorCtr="0">
            <a:normAutofit lnSpcReduction="20000"/>
          </a:bodyPr>
          <a:lstStyle/>
          <a:p>
            <a:pPr marL="228600" lvl="0" indent="-241934" algn="l" rtl="0">
              <a:lnSpc>
                <a:spcPct val="90000"/>
              </a:lnSpc>
              <a:spcBef>
                <a:spcPts val="0"/>
              </a:spcBef>
              <a:spcAft>
                <a:spcPts val="0"/>
              </a:spcAft>
              <a:buClr>
                <a:schemeClr val="dk1"/>
              </a:buClr>
              <a:buSzPts val="2800"/>
              <a:buChar char="•"/>
            </a:pPr>
            <a:r>
              <a:rPr lang="en-US" b="1"/>
              <a:t>Low-barrier addiction bridge clinic </a:t>
            </a:r>
            <a:r>
              <a:rPr lang="en-US"/>
              <a:t>located within Boston Medical Center, safety net hospital</a:t>
            </a:r>
            <a:endParaRPr/>
          </a:p>
          <a:p>
            <a:pPr marL="228600" lvl="0" indent="-241934" algn="l" rtl="0">
              <a:lnSpc>
                <a:spcPct val="90000"/>
              </a:lnSpc>
              <a:spcBef>
                <a:spcPts val="1600"/>
              </a:spcBef>
              <a:spcAft>
                <a:spcPts val="0"/>
              </a:spcAft>
              <a:buClr>
                <a:schemeClr val="dk1"/>
              </a:buClr>
              <a:buSzPts val="2800"/>
              <a:buChar char="•"/>
            </a:pPr>
            <a:r>
              <a:rPr lang="en-US"/>
              <a:t>Offers same-day access to medications for substance use disorders, harm reduction services, and infection screening and prevention</a:t>
            </a:r>
            <a:endParaRPr/>
          </a:p>
          <a:p>
            <a:pPr marL="228600" lvl="0" indent="-241934" algn="l" rtl="0">
              <a:lnSpc>
                <a:spcPct val="90000"/>
              </a:lnSpc>
              <a:spcBef>
                <a:spcPts val="1600"/>
              </a:spcBef>
              <a:spcAft>
                <a:spcPts val="0"/>
              </a:spcAft>
              <a:buClr>
                <a:schemeClr val="dk1"/>
              </a:buClr>
              <a:buSzPts val="2800"/>
              <a:buChar char="•"/>
            </a:pPr>
            <a:r>
              <a:rPr lang="en-US"/>
              <a:t>Nurse care manager anchor with rotating providers</a:t>
            </a:r>
            <a:endParaRPr/>
          </a:p>
          <a:p>
            <a:pPr marL="228600" lvl="0" indent="-241934" algn="l" rtl="0">
              <a:lnSpc>
                <a:spcPct val="90000"/>
              </a:lnSpc>
              <a:spcBef>
                <a:spcPts val="1600"/>
              </a:spcBef>
              <a:spcAft>
                <a:spcPts val="0"/>
              </a:spcAft>
              <a:buClr>
                <a:schemeClr val="dk1"/>
              </a:buClr>
              <a:buSzPts val="2800"/>
              <a:buChar char="•"/>
            </a:pPr>
            <a:r>
              <a:rPr lang="en-US"/>
              <a:t>Patient population with high rates of homelessness and polysubstance use</a:t>
            </a:r>
            <a:endParaRPr/>
          </a:p>
        </p:txBody>
      </p:sp>
      <p:pic>
        <p:nvPicPr>
          <p:cNvPr id="150" name="Google Shape;150;p8" descr="https://assets.bmc.org/transform/b0dd4378-e2c2-4aee-9460-013ef9e17303/IMG_7201?io=transform:fit,width:500&amp;format=jpg"/>
          <p:cNvPicPr preferRelativeResize="0"/>
          <p:nvPr/>
        </p:nvPicPr>
        <p:blipFill rotWithShape="1">
          <a:blip r:embed="rId3">
            <a:alphaModFix/>
          </a:blip>
          <a:srcRect/>
          <a:stretch/>
        </p:blipFill>
        <p:spPr>
          <a:xfrm>
            <a:off x="6700916" y="2381733"/>
            <a:ext cx="4863543" cy="323912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body" idx="1"/>
          </p:nvPr>
        </p:nvSpPr>
        <p:spPr>
          <a:xfrm>
            <a:off x="838200" y="1552576"/>
            <a:ext cx="10515600" cy="49135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b="1"/>
              <a:t>Inclusion criteria:</a:t>
            </a:r>
            <a:endParaRPr/>
          </a:p>
          <a:p>
            <a:pPr marL="685800" lvl="1" indent="-228600" algn="l" rtl="0">
              <a:lnSpc>
                <a:spcPct val="90000"/>
              </a:lnSpc>
              <a:spcBef>
                <a:spcPts val="500"/>
              </a:spcBef>
              <a:spcAft>
                <a:spcPts val="0"/>
              </a:spcAft>
              <a:buClr>
                <a:schemeClr val="dk1"/>
              </a:buClr>
              <a:buSzPts val="2400"/>
              <a:buChar char="•"/>
            </a:pPr>
            <a:r>
              <a:rPr lang="en-US"/>
              <a:t>Diagnosis of benzodiazepine use disorder with current benzo withdrawal</a:t>
            </a:r>
            <a:endParaRPr/>
          </a:p>
          <a:p>
            <a:pPr marL="685800" lvl="1" indent="-228600" algn="l" rtl="0">
              <a:lnSpc>
                <a:spcPct val="90000"/>
              </a:lnSpc>
              <a:spcBef>
                <a:spcPts val="500"/>
              </a:spcBef>
              <a:spcAft>
                <a:spcPts val="0"/>
              </a:spcAft>
              <a:buClr>
                <a:schemeClr val="dk1"/>
              </a:buClr>
              <a:buSzPts val="2400"/>
              <a:buChar char="•"/>
            </a:pPr>
            <a:r>
              <a:rPr lang="en-US"/>
              <a:t>Shared treatment goal of stopping benzo use</a:t>
            </a:r>
            <a:endParaRPr/>
          </a:p>
          <a:p>
            <a:pPr marL="685800" lvl="1" indent="-228600" algn="l" rtl="0">
              <a:lnSpc>
                <a:spcPct val="90000"/>
              </a:lnSpc>
              <a:spcBef>
                <a:spcPts val="500"/>
              </a:spcBef>
              <a:spcAft>
                <a:spcPts val="0"/>
              </a:spcAft>
              <a:buClr>
                <a:schemeClr val="dk1"/>
              </a:buClr>
              <a:buSzPts val="2400"/>
              <a:buChar char="•"/>
            </a:pPr>
            <a:r>
              <a:rPr lang="en-US"/>
              <a:t>Willing to present to Faster Paths daily</a:t>
            </a:r>
            <a:endParaRPr/>
          </a:p>
          <a:p>
            <a:pPr marL="685800" lvl="1" indent="-228600" algn="l" rtl="0">
              <a:lnSpc>
                <a:spcPct val="90000"/>
              </a:lnSpc>
              <a:spcBef>
                <a:spcPts val="500"/>
              </a:spcBef>
              <a:spcAft>
                <a:spcPts val="0"/>
              </a:spcAft>
              <a:buClr>
                <a:schemeClr val="dk1"/>
              </a:buClr>
              <a:buSzPts val="2400"/>
              <a:buChar char="•"/>
            </a:pPr>
            <a:r>
              <a:rPr lang="en-US"/>
              <a:t>Willing to abstain from alcohol and non-prescribed benzos</a:t>
            </a:r>
            <a:endParaRPr/>
          </a:p>
          <a:p>
            <a:pPr marL="685800" lvl="1" indent="-228600" algn="l" rtl="0">
              <a:lnSpc>
                <a:spcPct val="90000"/>
              </a:lnSpc>
              <a:spcBef>
                <a:spcPts val="500"/>
              </a:spcBef>
              <a:spcAft>
                <a:spcPts val="0"/>
              </a:spcAft>
              <a:buClr>
                <a:schemeClr val="dk1"/>
              </a:buClr>
              <a:buSzPts val="2400"/>
              <a:buChar char="•"/>
            </a:pPr>
            <a:r>
              <a:rPr lang="en-US"/>
              <a:t>Symptom capture (CIWA&lt;10) on max diazepam 40 mg in first 24 hours</a:t>
            </a:r>
            <a:endParaRPr/>
          </a:p>
          <a:p>
            <a:pPr marL="685800" lvl="1" indent="-228600" algn="l" rtl="0">
              <a:lnSpc>
                <a:spcPct val="90000"/>
              </a:lnSpc>
              <a:spcBef>
                <a:spcPts val="500"/>
              </a:spcBef>
              <a:spcAft>
                <a:spcPts val="0"/>
              </a:spcAft>
              <a:buClr>
                <a:srgbClr val="0070C0"/>
              </a:buClr>
              <a:buSzPts val="2400"/>
              <a:buChar char="•"/>
            </a:pPr>
            <a:r>
              <a:rPr lang="en-US">
                <a:solidFill>
                  <a:srgbClr val="0070C0"/>
                </a:solidFill>
              </a:rPr>
              <a:t>Baseline urine drug test documenting benzo use</a:t>
            </a:r>
            <a:endParaRPr/>
          </a:p>
          <a:p>
            <a:pPr marL="685800" lvl="1" indent="-228600" algn="l" rtl="0">
              <a:lnSpc>
                <a:spcPct val="90000"/>
              </a:lnSpc>
              <a:spcBef>
                <a:spcPts val="500"/>
              </a:spcBef>
              <a:spcAft>
                <a:spcPts val="0"/>
              </a:spcAft>
              <a:buClr>
                <a:srgbClr val="0070C0"/>
              </a:buClr>
              <a:buSzPts val="2400"/>
              <a:buChar char="•"/>
            </a:pPr>
            <a:r>
              <a:rPr lang="en-US">
                <a:solidFill>
                  <a:srgbClr val="0070C0"/>
                </a:solidFill>
              </a:rPr>
              <a:t>For patients with OUD, taking MOUD for at least 1 week before starting taper</a:t>
            </a:r>
            <a:endParaRPr/>
          </a:p>
          <a:p>
            <a:pPr marL="685800" lvl="1" indent="-139700" algn="l" rtl="0">
              <a:lnSpc>
                <a:spcPct val="90000"/>
              </a:lnSpc>
              <a:spcBef>
                <a:spcPts val="500"/>
              </a:spcBef>
              <a:spcAft>
                <a:spcPts val="0"/>
              </a:spcAft>
              <a:buClr>
                <a:schemeClr val="dk1"/>
              </a:buClr>
              <a:buSzPts val="1400"/>
              <a:buNone/>
            </a:pPr>
            <a:endParaRPr sz="1400"/>
          </a:p>
          <a:p>
            <a:pPr marL="228600" lvl="0" indent="-228600" algn="l" rtl="0">
              <a:lnSpc>
                <a:spcPct val="90000"/>
              </a:lnSpc>
              <a:spcBef>
                <a:spcPts val="1000"/>
              </a:spcBef>
              <a:spcAft>
                <a:spcPts val="0"/>
              </a:spcAft>
              <a:buClr>
                <a:schemeClr val="dk1"/>
              </a:buClr>
              <a:buSzPts val="2400"/>
              <a:buChar char="•"/>
            </a:pPr>
            <a:r>
              <a:rPr lang="en-US" sz="2400" b="1"/>
              <a:t>Exclusion criteria: </a:t>
            </a:r>
            <a:endParaRPr/>
          </a:p>
          <a:p>
            <a:pPr marL="685800" lvl="1" indent="-228600" algn="l" rtl="0">
              <a:lnSpc>
                <a:spcPct val="90000"/>
              </a:lnSpc>
              <a:spcBef>
                <a:spcPts val="500"/>
              </a:spcBef>
              <a:spcAft>
                <a:spcPts val="0"/>
              </a:spcAft>
              <a:buClr>
                <a:schemeClr val="dk1"/>
              </a:buClr>
              <a:buSzPts val="2400"/>
              <a:buChar char="•"/>
            </a:pPr>
            <a:r>
              <a:rPr lang="en-US"/>
              <a:t>Current benzodiazepine prescriber, concurrent alcohol withdrawal, unable to do daily visits</a:t>
            </a:r>
            <a:endParaRPr/>
          </a:p>
          <a:p>
            <a:pPr marL="457200" lvl="1" indent="0" algn="l" rtl="0">
              <a:lnSpc>
                <a:spcPct val="90000"/>
              </a:lnSpc>
              <a:spcBef>
                <a:spcPts val="500"/>
              </a:spcBef>
              <a:spcAft>
                <a:spcPts val="0"/>
              </a:spcAft>
              <a:buClr>
                <a:schemeClr val="dk1"/>
              </a:buClr>
              <a:buSzPts val="2400"/>
              <a:buNone/>
            </a:pPr>
            <a:endParaRPr sz="2400"/>
          </a:p>
        </p:txBody>
      </p:sp>
      <p:sp>
        <p:nvSpPr>
          <p:cNvPr id="157" name="Google Shape;157;p9"/>
          <p:cNvSpPr txBox="1"/>
          <p:nvPr/>
        </p:nvSpPr>
        <p:spPr>
          <a:xfrm>
            <a:off x="838200" y="6281448"/>
            <a:ext cx="39939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70C0"/>
                </a:solidFill>
                <a:latin typeface="Calibri"/>
                <a:ea typeface="Calibri"/>
                <a:cs typeface="Calibri"/>
                <a:sym typeface="Calibri"/>
              </a:rPr>
              <a:t>*Protocol adaptations starting May 2022</a:t>
            </a:r>
            <a:endParaRPr/>
          </a:p>
        </p:txBody>
      </p:sp>
      <p:sp>
        <p:nvSpPr>
          <p:cNvPr id="158" name="Google Shape;15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Eligibility</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2210</Words>
  <Application>Microsoft Office PowerPoint</Application>
  <PresentationFormat>Widescreen</PresentationFormat>
  <Paragraphs>174</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Bridge Clinic Management of Benzodiazepine Use Disorder:  Intensive Outpatient Benzodiazepine Tapers</vt:lpstr>
      <vt:lpstr>Disclosures</vt:lpstr>
      <vt:lpstr>Benzodiazepines: Risks and Rewards</vt:lpstr>
      <vt:lpstr>Benzodiazepine overdose deaths increased from 2012-2017, driven by benzo and synthetic opioid co-involved overdoses</vt:lpstr>
      <vt:lpstr>Pressed pills complicate management of benzodiazepine use disorder</vt:lpstr>
      <vt:lpstr>Existing options for treating benzo use disorder and withdrawal are lacking</vt:lpstr>
      <vt:lpstr>Study Objectives</vt:lpstr>
      <vt:lpstr>Setting: Faster Paths to Treatment</vt:lpstr>
      <vt:lpstr>Eligibility</vt:lpstr>
      <vt:lpstr>Benzo taper protocol</vt:lpstr>
      <vt:lpstr>Benzo taper protocol (continued)</vt:lpstr>
      <vt:lpstr>Preliminary outcomes: patients treated from April 2021-March 2022</vt:lpstr>
      <vt:lpstr>Primary outcome: Taper completion</vt:lpstr>
      <vt:lpstr>“I’m here for my 40 and 40”</vt:lpstr>
      <vt:lpstr>Take-home points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Bridge Clinic Management of Benzodiazepine Use Disorder:  Intensive Outpatient Benzodiazepine Tapers</dc:title>
  <dc:creator>Jordana Laks</dc:creator>
  <cp:lastModifiedBy>PC</cp:lastModifiedBy>
  <cp:revision>2</cp:revision>
  <dcterms:created xsi:type="dcterms:W3CDTF">2021-05-23T21:27:27Z</dcterms:created>
  <dcterms:modified xsi:type="dcterms:W3CDTF">2022-11-10T19:23:52Z</dcterms:modified>
</cp:coreProperties>
</file>