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477" r:id="rId3"/>
    <p:sldId id="2498" r:id="rId4"/>
    <p:sldId id="2478" r:id="rId5"/>
    <p:sldId id="2388" r:id="rId6"/>
    <p:sldId id="2485" r:id="rId7"/>
    <p:sldId id="2486" r:id="rId8"/>
    <p:sldId id="2501" r:id="rId9"/>
    <p:sldId id="2489" r:id="rId10"/>
    <p:sldId id="2494" r:id="rId11"/>
    <p:sldId id="2488" r:id="rId12"/>
    <p:sldId id="2495" r:id="rId13"/>
    <p:sldId id="2490" r:id="rId14"/>
    <p:sldId id="2491" r:id="rId15"/>
    <p:sldId id="2493" r:id="rId16"/>
    <p:sldId id="2492" r:id="rId17"/>
    <p:sldId id="2479" r:id="rId18"/>
    <p:sldId id="2483" r:id="rId19"/>
    <p:sldId id="2480" r:id="rId20"/>
    <p:sldId id="2487" r:id="rId21"/>
    <p:sldId id="2496" r:id="rId22"/>
    <p:sldId id="24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76070"/>
  </p:normalViewPr>
  <p:slideViewPr>
    <p:cSldViewPr snapToGrid="0" snapToObjects="1">
      <p:cViewPr varScale="1">
        <p:scale>
          <a:sx n="55" d="100"/>
          <a:sy n="55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7E1C7-0FB7-BC4A-B008-F7376B6CDCF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BEAC3-456D-F443-9B5E-CECE66CA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I’m Maggie Lowenstein, assistant professor at Penn in general internal medicine and with the </a:t>
            </a:r>
            <a:r>
              <a:rPr lang="en-US" dirty="0" err="1"/>
              <a:t>penn</a:t>
            </a:r>
            <a:r>
              <a:rPr lang="en-US" dirty="0"/>
              <a:t> CAMP</a:t>
            </a:r>
          </a:p>
          <a:p>
            <a:r>
              <a:rPr lang="en-US" dirty="0"/>
              <a:t>Excited to share out team’s work titled:</a:t>
            </a:r>
          </a:p>
          <a:p>
            <a:endParaRPr lang="en-US" dirty="0"/>
          </a:p>
          <a:p>
            <a:r>
              <a:rPr lang="en-US" sz="1200" b="1" dirty="0">
                <a:latin typeface="Avenir Book" panose="02000503020000020003" pitchFamily="2" charset="0"/>
              </a:rPr>
              <a:t>Adapting a Virtual Urgent Care Model to Provide Low-Threshold Buprenorphine Transitional Care: Feasibility and Early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evaluate our model, we conducted retrospective chart review of the first 10 months of data </a:t>
            </a:r>
          </a:p>
          <a:p>
            <a:r>
              <a:rPr lang="en-US" dirty="0"/>
              <a:t>Pulled patient characteristics, clinical care from HER</a:t>
            </a:r>
          </a:p>
          <a:p>
            <a:r>
              <a:rPr lang="en-US" dirty="0"/>
              <a:t>30-day f/u from PDMP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2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launch Nov 2021, full launch Jan 2022</a:t>
            </a:r>
          </a:p>
          <a:p>
            <a:r>
              <a:rPr lang="en-US" dirty="0"/>
              <a:t>First 10 months fielded nearly 400 encounters </a:t>
            </a:r>
          </a:p>
          <a:p>
            <a:r>
              <a:rPr lang="en-US" dirty="0"/>
              <a:t>122 non-</a:t>
            </a:r>
            <a:r>
              <a:rPr lang="en-US" dirty="0" err="1"/>
              <a:t>rx</a:t>
            </a:r>
            <a:endParaRPr lang="en-US" dirty="0"/>
          </a:p>
          <a:p>
            <a:r>
              <a:rPr lang="en-US" dirty="0"/>
              <a:t>249 </a:t>
            </a:r>
            <a:r>
              <a:rPr lang="en-US" dirty="0" err="1"/>
              <a:t>rx</a:t>
            </a:r>
            <a:r>
              <a:rPr lang="en-US" dirty="0"/>
              <a:t> </a:t>
            </a:r>
          </a:p>
          <a:p>
            <a:r>
              <a:rPr lang="en-US" dirty="0"/>
              <a:t>Steady growth each month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8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the non-</a:t>
            </a:r>
            <a:r>
              <a:rPr lang="en-US" dirty="0" err="1"/>
              <a:t>rx</a:t>
            </a:r>
            <a:r>
              <a:rPr lang="en-US" dirty="0"/>
              <a:t> calls, about half were from patients or families not </a:t>
            </a:r>
            <a:r>
              <a:rPr lang="en-US" dirty="0" err="1"/>
              <a:t>needin</a:t>
            </a:r>
            <a:r>
              <a:rPr lang="en-US" dirty="0"/>
              <a:t> medication but needing a variety of other supports </a:t>
            </a:r>
          </a:p>
          <a:p>
            <a:r>
              <a:rPr lang="en-US" dirty="0"/>
              <a:t>Providers called about half the time looking for help with referrals, follow-up and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3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those who received </a:t>
            </a:r>
            <a:r>
              <a:rPr lang="en-US" dirty="0" err="1"/>
              <a:t>rx</a:t>
            </a:r>
            <a:r>
              <a:rPr lang="en-US" dirty="0"/>
              <a:t>, 70$ were for bridge (indicating patients had a script within last 2 weeks)</a:t>
            </a:r>
          </a:p>
          <a:p>
            <a:r>
              <a:rPr lang="en-US" dirty="0"/>
              <a:t>- Care transitions (acute care, rehab, jail, loss of provider or insurance)</a:t>
            </a:r>
          </a:p>
          <a:p>
            <a:r>
              <a:rPr lang="en-US" dirty="0"/>
              <a:t>30% new starts</a:t>
            </a:r>
          </a:p>
          <a:p>
            <a:endParaRPr lang="en-US" dirty="0"/>
          </a:p>
          <a:p>
            <a:r>
              <a:rPr lang="en-US" dirty="0"/>
              <a:t>Of those </a:t>
            </a:r>
            <a:r>
              <a:rPr lang="en-US" dirty="0" err="1"/>
              <a:t>receiveing</a:t>
            </a:r>
            <a:r>
              <a:rPr lang="en-US" dirty="0"/>
              <a:t> meds, largely male, middle-aged, diverse racial and </a:t>
            </a:r>
            <a:r>
              <a:rPr lang="en-US" dirty="0" err="1"/>
              <a:t>ethnice</a:t>
            </a:r>
            <a:r>
              <a:rPr lang="en-US" dirty="0"/>
              <a:t> background, and largely Medicaid or uninsured</a:t>
            </a:r>
          </a:p>
          <a:p>
            <a:endParaRPr lang="en-US" dirty="0"/>
          </a:p>
          <a:p>
            <a:r>
              <a:rPr lang="en-US" dirty="0"/>
              <a:t>About 20% unstable housing </a:t>
            </a:r>
          </a:p>
          <a:p>
            <a:r>
              <a:rPr lang="en-US" dirty="0"/>
              <a:t>15% recently in inpatient, 9% recent jail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53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3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issues in equity – </a:t>
            </a:r>
          </a:p>
          <a:p>
            <a:r>
              <a:rPr lang="en-US" dirty="0"/>
              <a:t>Reaching people with access to a phone, so we’re missing some of the most marginalized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Visits were primarily audio which reduced barriers, Many patients challenged to access via AV modalities and this would be a limiting factor </a:t>
            </a:r>
          </a:p>
          <a:p>
            <a:endParaRPr lang="en-US" dirty="0"/>
          </a:p>
          <a:p>
            <a:r>
              <a:rPr lang="en-US" dirty="0"/>
              <a:t>Reached a cohort of high prevalence of minorities and in </a:t>
            </a:r>
            <a:r>
              <a:rPr lang="en-US" dirty="0" err="1"/>
              <a:t>neighbohroods</a:t>
            </a:r>
            <a:r>
              <a:rPr lang="en-US" dirty="0"/>
              <a:t> across </a:t>
            </a:r>
            <a:r>
              <a:rPr lang="en-US" dirty="0" err="1"/>
              <a:t>philly</a:t>
            </a:r>
            <a:r>
              <a:rPr lang="en-US" dirty="0"/>
              <a:t> that are impacted by OD and have limited services disproportionately impacted by </a:t>
            </a:r>
            <a:r>
              <a:rPr lang="en-US" dirty="0">
                <a:latin typeface="Avenir Book" panose="02000503020000020003" pitchFamily="2" charset="0"/>
              </a:rPr>
              <a:t>overdose and lower availability of services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39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Descriptive study w/o control group</a:t>
            </a:r>
          </a:p>
          <a:p>
            <a:r>
              <a:rPr lang="en-US" dirty="0"/>
              <a:t>Single program – partner with a culture of </a:t>
            </a:r>
            <a:r>
              <a:rPr lang="en-US" dirty="0" err="1"/>
              <a:t>innovatin</a:t>
            </a:r>
            <a:r>
              <a:rPr lang="en-US" dirty="0"/>
              <a:t> that may not apply everywhere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0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venir Book" panose="02000503020000020003" pitchFamily="2" charset="0"/>
              </a:rPr>
              <a:t>Telehealth creates opportunities fill care gaps with flexible, rapid treatment </a:t>
            </a:r>
            <a:r>
              <a:rPr lang="en-US" dirty="0">
                <a:latin typeface="Avenir Book" panose="02000503020000020003" pitchFamily="2" charset="0"/>
              </a:rPr>
              <a:t>access - </a:t>
            </a:r>
            <a:r>
              <a:rPr lang="en-US" dirty="0"/>
              <a:t>We were surprised that most of our </a:t>
            </a:r>
            <a:r>
              <a:rPr lang="en-US" dirty="0" err="1"/>
              <a:t>rx’s</a:t>
            </a:r>
            <a:r>
              <a:rPr lang="en-US" dirty="0"/>
              <a:t> were for bridges rather than new starts – speaks to all the holes in the current treatment system and the places things can go wrong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supports the need for services like this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model it was feasible and scalable to integrate </a:t>
            </a:r>
            <a:r>
              <a:rPr lang="en-US" dirty="0" err="1"/>
              <a:t>bupe</a:t>
            </a:r>
            <a:r>
              <a:rPr lang="en-US" dirty="0"/>
              <a:t> bridging services into virtual urgent care staffed by generalist clinicians – this approach may be appealing for places without existing bridge clinic models because it doesn’t require full specialized staff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However, we couldn’t do it without SUN services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these are harder to fun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Telehealth can advance equity but we need at the very least to preserve audio-only care and look for ways to bring </a:t>
            </a:r>
            <a:r>
              <a:rPr lang="en-US" dirty="0" err="1"/>
              <a:t>marginazlied</a:t>
            </a:r>
            <a:r>
              <a:rPr lang="en-US" dirty="0"/>
              <a:t> groups in – outreach to jails, harm reduction orgs, community orgs is part of future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5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acknowledge the whole team</a:t>
            </a:r>
          </a:p>
          <a:p>
            <a:r>
              <a:rPr lang="en-US" dirty="0" err="1"/>
              <a:t>Particicularly</a:t>
            </a:r>
            <a:r>
              <a:rPr lang="en-US" dirty="0"/>
              <a:t> Nicole </a:t>
            </a:r>
            <a:r>
              <a:rPr lang="en-US" dirty="0" err="1"/>
              <a:t>o’donnell</a:t>
            </a:r>
            <a:r>
              <a:rPr lang="en-US" dirty="0"/>
              <a:t> our program manager and lead SUN, </a:t>
            </a:r>
            <a:r>
              <a:rPr lang="en-US" dirty="0" err="1"/>
              <a:t>gilly</a:t>
            </a:r>
            <a:r>
              <a:rPr lang="en-US" dirty="0"/>
              <a:t> and jasmine our other SUNs and my mentor JP </a:t>
            </a:r>
          </a:p>
          <a:p>
            <a:r>
              <a:rPr lang="en-US" dirty="0"/>
              <a:t>Collaborators at PMOD and funding from PDPH and IBC </a:t>
            </a:r>
          </a:p>
          <a:p>
            <a:endParaRPr lang="en-US" dirty="0"/>
          </a:p>
          <a:p>
            <a:r>
              <a:rPr lang="en-US" dirty="0"/>
              <a:t>If you want to learn more, this work is coming out next week in NEJM catalyst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20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that, thank you and I would love to take your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1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aware, MOUDs improve outcomes for patients including reducing overdose and all-cause mortality</a:t>
            </a:r>
          </a:p>
          <a:p>
            <a:endParaRPr lang="en-US" dirty="0"/>
          </a:p>
          <a:p>
            <a:r>
              <a:rPr lang="en-US" dirty="0"/>
              <a:t>We have also seen in a number of studies across settings that shorter wait times for medication are associated with treatment retention </a:t>
            </a:r>
          </a:p>
          <a:p>
            <a:endParaRPr lang="en-US" dirty="0"/>
          </a:p>
          <a:p>
            <a:r>
              <a:rPr lang="en-US" dirty="0"/>
              <a:t>But flexible models for rapid medication access are not available in many places and we see </a:t>
            </a:r>
            <a:r>
              <a:rPr lang="en-US" dirty="0" err="1"/>
              <a:t>ineuquitable</a:t>
            </a:r>
            <a:r>
              <a:rPr lang="en-US" dirty="0"/>
              <a:t> distribution of OUD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36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9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7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Telehealth has offered an opportunity to change this </a:t>
            </a:r>
          </a:p>
          <a:p>
            <a:r>
              <a:rPr lang="en-US" dirty="0"/>
              <a:t>As you know, during the PHE we were able to initiate </a:t>
            </a:r>
            <a:r>
              <a:rPr lang="en-US" dirty="0" err="1"/>
              <a:t>bupe</a:t>
            </a:r>
            <a:r>
              <a:rPr lang="en-US" dirty="0"/>
              <a:t> for the first time without an in person visit</a:t>
            </a:r>
          </a:p>
          <a:p>
            <a:r>
              <a:rPr lang="en-US" dirty="0"/>
              <a:t>Waivers applied initially to video and soon to audio-only visits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are still not permanent, but creates opportunities for new care delivery models for rapid, flexible access to care.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few more </a:t>
            </a:r>
          </a:p>
          <a:p>
            <a:endParaRPr lang="en-US" dirty="0"/>
          </a:p>
          <a:p>
            <a:r>
              <a:rPr lang="en-US" dirty="0"/>
              <a:t>We’re also seeing growing evidence supporting the feasibility and safety of these models and the association of telehealth with improved treatment retention and reduced overdose rates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in this environment, I’m going to tell you about the virtual bridge model that our team developed in Philadelphia in partnership with our health system and PDPH</a:t>
            </a:r>
          </a:p>
          <a:p>
            <a:endParaRPr lang="en-US" dirty="0"/>
          </a:p>
          <a:p>
            <a:r>
              <a:rPr lang="en-US" dirty="0"/>
              <a:t>Specifically, I’m going to describe implementation and early outcomes from CareConnect, started to increase treatment access in Philadelphia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were doing telehealth care for established clinic </a:t>
            </a:r>
            <a:r>
              <a:rPr lang="en-US" dirty="0" err="1"/>
              <a:t>pateints</a:t>
            </a:r>
            <a:r>
              <a:rPr lang="en-US" dirty="0"/>
              <a:t>, but we wanted to leverage new regulatory flexibilities to allow us to initiate treatment for new patients </a:t>
            </a:r>
          </a:p>
          <a:p>
            <a:r>
              <a:rPr lang="en-US" dirty="0"/>
              <a:t>BUT doing so at scale required infrastructure for documentation, registration, billing </a:t>
            </a:r>
            <a:r>
              <a:rPr lang="en-US" dirty="0" err="1"/>
              <a:t>etc</a:t>
            </a:r>
            <a:r>
              <a:rPr lang="en-US" dirty="0"/>
              <a:t> ; staff to provide care, and a model nimble enough to accommodate ebbs and flows of patients </a:t>
            </a:r>
          </a:p>
          <a:p>
            <a:r>
              <a:rPr lang="en-US" dirty="0"/>
              <a:t>While bridge clinics models that many of you may work in or be familiar with help to meet this need, we didn’t have this infrastructure</a:t>
            </a:r>
          </a:p>
          <a:p>
            <a:endParaRPr lang="en-US" dirty="0"/>
          </a:p>
          <a:p>
            <a:r>
              <a:rPr lang="en-US" dirty="0"/>
              <a:t>SOLUTION: </a:t>
            </a:r>
          </a:p>
          <a:p>
            <a:r>
              <a:rPr lang="en-US" dirty="0"/>
              <a:t>We wanted to work with what had, which was a fully staffed virtual urgent care program that treated all sorts of general medical conditions 24 </a:t>
            </a:r>
            <a:r>
              <a:rPr lang="en-US" dirty="0" err="1"/>
              <a:t>horus</a:t>
            </a:r>
            <a:r>
              <a:rPr lang="en-US" dirty="0"/>
              <a:t> a day and had the </a:t>
            </a:r>
            <a:r>
              <a:rPr lang="en-US" dirty="0" err="1"/>
              <a:t>infrasturcutre</a:t>
            </a:r>
            <a:r>
              <a:rPr lang="en-US" dirty="0"/>
              <a:t> at the ready</a:t>
            </a:r>
          </a:p>
          <a:p>
            <a:r>
              <a:rPr lang="en-US" dirty="0"/>
              <a:t>We also realized that that additional support would be necessary to navigate barriers and support linkage and follow-up, so we hired SUNs to support both the patients and the clinicians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4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Book" panose="02000503020000020003" pitchFamily="2" charset="0"/>
              </a:rPr>
              <a:t>Here’s what the full team looks like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venir Book" panose="02000503020000020003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latin typeface="Avenir Book" panose="02000503020000020003" pitchFamily="2" charset="0"/>
              </a:rPr>
              <a:t>We worked with leadership to get 14 generalist providers (APPs and MD) X-waivered. Provided 2 hours of focused training and ongoing support from SUNs and addiction medicine leadership.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latin typeface="Avenir Book" panose="02000503020000020003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latin typeface="Avenir Book" panose="02000503020000020003" pitchFamily="2" charset="0"/>
              </a:rPr>
              <a:t>SUN – program manager, peer navigator herself, led multiple initiatives in our health system and trained and recruited additional SUNs with lived </a:t>
            </a:r>
            <a:r>
              <a:rPr lang="en-US" dirty="0" err="1">
                <a:latin typeface="Avenir Book" panose="02000503020000020003" pitchFamily="2" charset="0"/>
              </a:rPr>
              <a:t>ecpeirence</a:t>
            </a:r>
            <a:r>
              <a:rPr lang="en-US" dirty="0">
                <a:latin typeface="Avenir Book" panose="02000503020000020003" pitchFamily="2" charset="0"/>
              </a:rPr>
              <a:t> or CM backgrounds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latin typeface="Avenir Book" panose="02000503020000020003" pitchFamily="2" charset="0"/>
              </a:rPr>
              <a:t>3 SUNs staff the line 9am-9pm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latin typeface="Avenir Book" panose="02000503020000020003" pitchFamily="2" charset="0"/>
              </a:rPr>
              <a:t>Referrals from community and academic partners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latin typeface="Avenir Book" panose="02000503020000020003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latin typeface="Avenir Book" panose="02000503020000020003" pitchFamily="2" charset="0"/>
              </a:rPr>
              <a:t>Visits are billable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latin typeface="Avenir Book" panose="02000503020000020003" pitchFamily="2" charset="0"/>
              </a:rPr>
              <a:t>Funding for SUNs and uninsured comes from health dept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9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Typical visit looks like this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 is supported by SUNs who answer the phone, assist with triage, support clinicians and patients, and facilitate linkage to longitudinal care.  </a:t>
            </a:r>
          </a:p>
          <a:p>
            <a:r>
              <a:rPr lang="en-US" dirty="0"/>
              <a:t>If </a:t>
            </a:r>
            <a:r>
              <a:rPr lang="en-US" dirty="0" err="1"/>
              <a:t>rx</a:t>
            </a:r>
            <a:r>
              <a:rPr lang="en-US" dirty="0"/>
              <a:t> is needed, connected to clinician for telehealth visit and </a:t>
            </a:r>
            <a:r>
              <a:rPr lang="en-US" dirty="0" err="1"/>
              <a:t>bupe</a:t>
            </a:r>
            <a:r>
              <a:rPr lang="en-US" dirty="0"/>
              <a:t> </a:t>
            </a:r>
            <a:r>
              <a:rPr lang="en-US" dirty="0" err="1"/>
              <a:t>rx</a:t>
            </a:r>
            <a:endParaRPr lang="en-US" dirty="0"/>
          </a:p>
          <a:p>
            <a:r>
              <a:rPr lang="en-US" dirty="0"/>
              <a:t>Suns also provide care linkage, short term CM (ID, benefits,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BEAC3-456D-F443-9B5E-CECE66CADE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2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4321-23A3-1E0C-0DBC-0058E4842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E6130-F3ED-E002-4939-8C1E28CAC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F6B14-B979-D254-9F60-F2C9CC73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134F1-AAB6-F052-A0CA-FD78D188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F5AA-2B4B-7CA6-65C1-285E6B95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8D30-4225-89E4-26D9-A7BBAAA8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6F588-A4EC-18BF-5E21-14C6C8846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338B7-B5C9-464B-BDE5-0FB1C111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0FD50-9760-756B-0D5A-0BE67ACF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96C9D-02F6-1A6A-3F80-1BB667A4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1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D5B91-B1CB-2732-B9FC-3B61495AC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EDBAE-C5E8-F764-B466-26CE7D0A1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D991-25BC-44E6-86AC-1056D82C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C43C7-7316-7D3A-9AEE-DDFAEB07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A2B65-B84A-8B9B-8E76-BFA427C8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6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E20F-2662-797C-380C-1CA005E2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2DD4C-469C-7501-E785-521F4F29F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7E6F8-14BD-48D4-201F-49A6657E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18B3D-9652-0C50-5636-0B531E8C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8B896-7DA4-1A3E-F2D6-03482E1F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8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7262-6665-6FA3-DCC7-3B218BE5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F3AE4-108B-FAD8-E452-49093A4C9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CB3EE-D2C9-E0BB-57BA-F24C2B15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3602-49BA-E1B3-F72B-073539AE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5850-F7B1-29F0-2020-13AB7D6F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2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BEA9-E57A-C508-A83B-0E5466BC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BC159-C4D5-F7D5-7633-F139744E5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EE21F-EB96-8C8B-C224-D522B09E7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21AE1-2752-67B7-49DE-D7C2E840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FDBC5-1A4D-4E65-5C73-5595BFDA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2D1DF-FED1-5286-A1E0-3DDA27E0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958D-7E31-BF6A-5E96-DC089111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1ADE-964E-9496-2CB1-230D16FE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B231B-8D59-BAE6-C3B1-62EE74AA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3F5C7-AA12-D482-C218-E09E57236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E71AD-6F6F-7438-2867-86E1C1E00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8C4F4-FEA7-D98E-6825-3D8C3F38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8F44A9-9264-B75E-4735-5BBBF01D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17612-59AC-331F-646F-D3B99D21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3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EC76-1DB4-074F-56C7-37B89E2D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27C07-0EC4-7E91-4433-89F284EE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AC6EE-BB2F-9256-7482-B8C8D9A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E38B2-0E35-7818-16F4-232D2687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65388-892B-8199-577C-1153E2D3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96BD6-2A6E-55A1-A8F3-8BC029FE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D1AE7-2F34-9050-4EF2-ABC0B479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8D55-D9EB-F103-02FA-2CAC86BE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CF1C0-10B1-E6FD-6A60-AADC43E7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475A0-CA79-0ECA-DD86-A45C2BBAB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F7A38-D768-FB11-B035-A7C0822E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F4996-99A1-1EC9-580E-3BAA4E97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FC225-FCC3-ED7F-7812-FA98DF6B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F0FE-316B-2359-A113-7BF0BBC7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12261-AF3C-85FE-E451-DE83D96CA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A7A13-B119-B366-7FB2-2E0C2FEAD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0200-7125-2BD2-73FD-D4A06DFC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8A62-221E-16FA-0044-7B933419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5203A-AEDF-308C-5DCC-B76C7BD4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C4ED2-8C2C-0312-19C3-FD235085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99974-76CA-47DA-7DA2-88116096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DE2C-72A3-BBD0-CD43-37C31670E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13DC-849C-1D4A-BAA6-50FEB716BF3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C59E4-F10E-18E1-58F4-A7C441C52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F3E31-C76B-7763-24EF-98FF562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70D9-2DAA-BD42-8F95-8096A52F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margaw@pennmedicine.upenn.edu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.jpeg"/><Relationship Id="rId10" Type="http://schemas.openxmlformats.org/officeDocument/2006/relationships/image" Target="../media/image35.png"/><Relationship Id="rId4" Type="http://schemas.openxmlformats.org/officeDocument/2006/relationships/image" Target="../media/image4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11.png"/><Relationship Id="rId4" Type="http://schemas.openxmlformats.org/officeDocument/2006/relationships/image" Target="../media/image4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3.jpeg"/><Relationship Id="rId10" Type="http://schemas.openxmlformats.org/officeDocument/2006/relationships/image" Target="../media/image21.png"/><Relationship Id="rId4" Type="http://schemas.openxmlformats.org/officeDocument/2006/relationships/image" Target="../media/image4.sv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880" y="874781"/>
            <a:ext cx="10398239" cy="2301967"/>
          </a:xfrm>
        </p:spPr>
        <p:txBody>
          <a:bodyPr>
            <a:noAutofit/>
          </a:bodyPr>
          <a:lstStyle/>
          <a:p>
            <a:r>
              <a:rPr lang="en-US" sz="3600" b="1" dirty="0"/>
              <a:t>Adapting a Virtual Urgent Care Model to Provide Low-Threshold Buprenorphine Transitional Care: Feasibility and Early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43DD-15DF-B56F-E54C-2D0F07AEC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7184"/>
            <a:ext cx="9144000" cy="2301967"/>
          </a:xfrm>
        </p:spPr>
        <p:txBody>
          <a:bodyPr>
            <a:normAutofit/>
          </a:bodyPr>
          <a:lstStyle/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+mj-lt"/>
              </a:rPr>
              <a:t>Maggie Lowenstein, MD, MPhil, MSHP</a:t>
            </a:r>
          </a:p>
          <a:p>
            <a:r>
              <a:rPr lang="en-US" dirty="0">
                <a:latin typeface="+mj-lt"/>
              </a:rPr>
              <a:t>AMERSA Annual Meeting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November 10,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0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1C552-911B-8DD5-A2BF-F3DA7ED3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5" y="1454553"/>
            <a:ext cx="10515600" cy="4351338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Retrospective chart review Nov 2021-Sept 2022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Collected patient characteristics at intake and outcomes from treatment encounters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30-day follow-up using the state PMP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2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Growth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EF822E-8636-EAAA-8780-AE38C21A9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131" y="1490195"/>
            <a:ext cx="7482452" cy="4487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1F2FD6-ABFE-88AD-5A7C-ECF10D20AD49}"/>
              </a:ext>
            </a:extLst>
          </p:cNvPr>
          <p:cNvSpPr txBox="1"/>
          <p:nvPr/>
        </p:nvSpPr>
        <p:spPr>
          <a:xfrm>
            <a:off x="922613" y="1882316"/>
            <a:ext cx="268210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371 Total Encounters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122 Non-Prescription Calls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249 Prescription Encounters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13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Non-Prescription Calls (n=122)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12105-6037-DFCF-C0C4-6DB70506BC4C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FAA8090-E605-23FE-BDAF-CF4284169F07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+mj-lt"/>
              </a:rPr>
              <a:t>Patients and Families (55%)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C64BE91-FC59-CA22-20FF-36B5E3F5255A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Recovery support</a:t>
            </a:r>
          </a:p>
          <a:p>
            <a:r>
              <a:rPr lang="en-US" sz="2400" dirty="0">
                <a:latin typeface="+mj-lt"/>
              </a:rPr>
              <a:t>Harm reduction resources</a:t>
            </a:r>
          </a:p>
          <a:p>
            <a:r>
              <a:rPr lang="en-US" sz="2400" dirty="0">
                <a:latin typeface="+mj-lt"/>
              </a:rPr>
              <a:t>Start methadone</a:t>
            </a:r>
          </a:p>
          <a:p>
            <a:r>
              <a:rPr lang="en-US" sz="2400" dirty="0">
                <a:latin typeface="+mj-lt"/>
              </a:rPr>
              <a:t>Inpatient treatment</a:t>
            </a:r>
          </a:p>
          <a:p>
            <a:r>
              <a:rPr lang="en-US" sz="2400" dirty="0">
                <a:latin typeface="+mj-lt"/>
              </a:rPr>
              <a:t>Many other requests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A3562D1-A814-2497-B865-92556557AB1A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+mj-lt"/>
              </a:rPr>
              <a:t>Providers (45%)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96C3ED7-1880-5918-DC0D-67F9342D9BF2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Questions about resources</a:t>
            </a:r>
          </a:p>
          <a:p>
            <a:r>
              <a:rPr lang="en-US" sz="2400" dirty="0">
                <a:latin typeface="+mj-lt"/>
              </a:rPr>
              <a:t>Patient referrals</a:t>
            </a:r>
          </a:p>
          <a:p>
            <a:r>
              <a:rPr lang="en-US" sz="2400" dirty="0">
                <a:latin typeface="+mj-lt"/>
              </a:rPr>
              <a:t>Help making follow-up</a:t>
            </a:r>
          </a:p>
        </p:txBody>
      </p:sp>
    </p:spTree>
    <p:extLst>
      <p:ext uri="{BB962C8B-B14F-4D97-AF65-F5344CB8AC3E}">
        <p14:creationId xmlns:p14="http://schemas.microsoft.com/office/powerpoint/2010/main" val="67129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Prescription Encounters (n=249)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70F2010-7CBF-E59C-0BB9-77732A55E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81410"/>
              </p:ext>
            </p:extLst>
          </p:nvPr>
        </p:nvGraphicFramePr>
        <p:xfrm>
          <a:off x="5899098" y="1439851"/>
          <a:ext cx="5075583" cy="4572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55236">
                  <a:extLst>
                    <a:ext uri="{9D8B030D-6E8A-4147-A177-3AD203B41FA5}">
                      <a16:colId xmlns:a16="http://schemas.microsoft.com/office/drawing/2014/main" val="2164176917"/>
                    </a:ext>
                  </a:extLst>
                </a:gridCol>
                <a:gridCol w="1720347">
                  <a:extLst>
                    <a:ext uri="{9D8B030D-6E8A-4147-A177-3AD203B41FA5}">
                      <a16:colId xmlns:a16="http://schemas.microsoft.com/office/drawing/2014/main" val="3398825103"/>
                    </a:ext>
                  </a:extLst>
                </a:gridCol>
              </a:tblGrid>
              <a:tr h="28215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Mean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</a:rPr>
                        <a:t>40 </a:t>
                      </a:r>
                      <a:r>
                        <a:rPr lang="en-US" sz="1400" b="0" dirty="0" err="1">
                          <a:latin typeface="+mn-lt"/>
                        </a:rPr>
                        <a:t>yr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114699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Male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</a:rPr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628282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13090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pPr lvl="1"/>
                      <a:r>
                        <a:rPr lang="en-US" sz="1400" dirty="0">
                          <a:latin typeface="+mn-lt"/>
                        </a:rPr>
                        <a:t>  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077144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pPr lvl="1"/>
                      <a:r>
                        <a:rPr lang="en-US" sz="1400" dirty="0">
                          <a:latin typeface="+mn-lt"/>
                        </a:rPr>
                        <a:t>  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763041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pPr lvl="1"/>
                      <a:r>
                        <a:rPr lang="en-US" sz="1400" dirty="0">
                          <a:latin typeface="+mn-lt"/>
                        </a:rPr>
                        <a:t>   Other/Unknown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9448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Hispanic 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019007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30236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pPr lvl="1"/>
                      <a:r>
                        <a:rPr lang="en-US" sz="1400" dirty="0">
                          <a:latin typeface="+mn-lt"/>
                        </a:rPr>
                        <a:t>  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911287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pPr lvl="1"/>
                      <a:r>
                        <a:rPr lang="en-US" sz="1400" dirty="0">
                          <a:latin typeface="+mn-lt"/>
                        </a:rPr>
                        <a:t>   Commercial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6683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pPr lvl="1"/>
                      <a:r>
                        <a:rPr lang="en-US" sz="1400" dirty="0">
                          <a:latin typeface="+mn-lt"/>
                        </a:rPr>
                        <a:t>   Medicare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667217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pPr lvl="1"/>
                      <a:r>
                        <a:rPr lang="en-US" sz="1400" dirty="0">
                          <a:latin typeface="+mn-lt"/>
                        </a:rPr>
                        <a:t>   Other/None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390673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latin typeface="+mn-lt"/>
                        </a:rPr>
                        <a:t>Unstable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83465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latin typeface="+mn-lt"/>
                        </a:rPr>
                        <a:t>Inpatient Rehab within Past 90d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438008"/>
                  </a:ext>
                </a:extLst>
              </a:tr>
              <a:tr h="282153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latin typeface="+mn-lt"/>
                        </a:rPr>
                        <a:t>Release from incarceration in past 30d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315090"/>
                  </a:ext>
                </a:extLst>
              </a:tr>
            </a:tbl>
          </a:graphicData>
        </a:graphic>
      </p:graphicFrame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2F325B7-0552-4F3C-04C3-2B732E33E9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965" t="13866" r="11011"/>
          <a:stretch/>
        </p:blipFill>
        <p:spPr>
          <a:xfrm>
            <a:off x="680542" y="2148776"/>
            <a:ext cx="5081921" cy="32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Early Outcomes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185B71C-23DC-5DD0-44F3-577111E0B7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217" t="5668" r="5477" b="8704"/>
          <a:stretch/>
        </p:blipFill>
        <p:spPr>
          <a:xfrm>
            <a:off x="2174489" y="1522672"/>
            <a:ext cx="7748579" cy="44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7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Equity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1C3D72-E4EA-8A1B-B025-B86E039DB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5" y="1540876"/>
            <a:ext cx="5821666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Access to technology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Diversity of patients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Geographic reach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576C8B2-1B84-9541-ED9F-6FC305DB0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44496"/>
          <a:stretch/>
        </p:blipFill>
        <p:spPr>
          <a:xfrm>
            <a:off x="6684582" y="1446552"/>
            <a:ext cx="4471619" cy="45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3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Limitations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F5EB82-010F-FCB9-ACB5-CA24EF5B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5" y="1367451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Descriptive study with no control group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Single program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Limited information about follow-up beyond buprenorphine prescriptions </a:t>
            </a:r>
          </a:p>
        </p:txBody>
      </p:sp>
    </p:spTree>
    <p:extLst>
      <p:ext uri="{BB962C8B-B14F-4D97-AF65-F5344CB8AC3E}">
        <p14:creationId xmlns:p14="http://schemas.microsoft.com/office/powerpoint/2010/main" val="263908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Conclusions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C384D79-E1DF-8ED4-C967-E9E84013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5" y="1389820"/>
            <a:ext cx="10245608" cy="4351338"/>
          </a:xfrm>
        </p:spPr>
        <p:txBody>
          <a:bodyPr/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Telehealth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can fill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care gaps with flexible, rapid treatment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access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Feasible and scalable to integrate buprenorphine bridging services into a virtual urgent care infrastructure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Substance use navigators critical, but these services harder to fund 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Room to grow to promote equity 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F19AE89-D8E0-8F3B-7298-A496D1D5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64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Acknowledgements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F19AE89-D8E0-8F3B-7298-A496D1D58D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303B029-DC85-4876-53B3-2E9124C34B22}"/>
              </a:ext>
            </a:extLst>
          </p:cNvPr>
          <p:cNvSpPr txBox="1">
            <a:spLocks/>
          </p:cNvSpPr>
          <p:nvPr/>
        </p:nvSpPr>
        <p:spPr>
          <a:xfrm>
            <a:off x="5839574" y="1320040"/>
            <a:ext cx="5033835" cy="483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PMOD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Susan McGinley MSN, CRNP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Emily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Cubbage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Krisda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Chaiyachati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Jon Pomeroy, DO, FAMIA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PMOD Team 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lvl="1" indent="0">
              <a:buNone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/>
              <a:buNone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088216-D933-E926-84D7-84C3761678FE}"/>
              </a:ext>
            </a:extLst>
          </p:cNvPr>
          <p:cNvSpPr txBox="1">
            <a:spLocks/>
          </p:cNvSpPr>
          <p:nvPr/>
        </p:nvSpPr>
        <p:spPr>
          <a:xfrm>
            <a:off x="925975" y="1320039"/>
            <a:ext cx="5257800" cy="47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Penn CAMP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Nicole O’Donnell, BA, CRS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Jasmine Barnes, MPH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Gilly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Gehri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Jeanmarie Perrone, MD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Kathryn Gallagher, MPH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Rachel French, PhD, RN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Brittany Salerno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Nicole Ellis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 Holliday-Davis</a:t>
            </a:r>
          </a:p>
          <a:p>
            <a:pPr marL="114300" indent="0">
              <a:buNone/>
            </a:pPr>
            <a:b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Philadelphia Dept Public Health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Independence Blue Cross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/>
              <a:buNone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D47BC-3455-023A-C922-F10C5B031287}"/>
              </a:ext>
            </a:extLst>
          </p:cNvPr>
          <p:cNvSpPr txBox="1"/>
          <p:nvPr/>
        </p:nvSpPr>
        <p:spPr>
          <a:xfrm>
            <a:off x="7606574" y="5339514"/>
            <a:ext cx="2182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November 2022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B4618DA-F70E-90AD-45C5-0A4BCE3E7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9918" y="4149302"/>
            <a:ext cx="2355996" cy="10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9808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F19AE89-D8E0-8F3B-7298-A496D1D58D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79B06-E5F3-3187-B4C4-6B6249A55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934" y="3045795"/>
            <a:ext cx="3691866" cy="2767205"/>
          </a:xfrm>
          <a:prstGeom prst="rect">
            <a:avLst/>
          </a:prstGeom>
        </p:spPr>
      </p:pic>
      <p:pic>
        <p:nvPicPr>
          <p:cNvPr id="7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DE0A22D-330C-5C9A-FAD2-1AE88A6E76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3111" y="3048492"/>
            <a:ext cx="2067731" cy="27687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3212EE-7346-B07F-3696-D508F5661EE8}"/>
              </a:ext>
            </a:extLst>
          </p:cNvPr>
          <p:cNvSpPr txBox="1"/>
          <p:nvPr/>
        </p:nvSpPr>
        <p:spPr>
          <a:xfrm>
            <a:off x="5106034" y="1663836"/>
            <a:ext cx="58940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margaw@pennmedicine.upenn.edu</a:t>
            </a:r>
            <a:endParaRPr lang="en-US" sz="2400" dirty="0"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en-US" sz="2400" dirty="0">
                <a:latin typeface="+mj-lt"/>
              </a:rPr>
              <a:t>@</a:t>
            </a:r>
            <a:r>
              <a:rPr lang="en-US" sz="2400" dirty="0" err="1">
                <a:latin typeface="+mj-lt"/>
              </a:rPr>
              <a:t>mlowenstein</a:t>
            </a:r>
            <a:endParaRPr lang="en-US" sz="24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8870B3-4B8D-8623-B4DF-6C891C807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30" y="1463055"/>
            <a:ext cx="3445869" cy="4443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2" descr="Twitter logo history | Creative Freedom">
            <a:extLst>
              <a:ext uri="{FF2B5EF4-FFF2-40B4-BE49-F238E27FC236}">
                <a16:creationId xmlns:a16="http://schemas.microsoft.com/office/drawing/2014/main" id="{61C3FD7B-6DE5-1BA3-6336-98403CC91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71" y="2200738"/>
            <a:ext cx="508516" cy="4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4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53"/>
            <a:ext cx="10515600" cy="918287"/>
          </a:xfrm>
        </p:spPr>
        <p:txBody>
          <a:bodyPr>
            <a:noAutofit/>
          </a:bodyPr>
          <a:lstStyle/>
          <a:p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MOUDs Improve Outcomes But Many Barriers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01769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F19AE89-D8E0-8F3B-7298-A496D1D58D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6691DD-F9FB-05F0-3DBB-AC296842A75B}"/>
              </a:ext>
            </a:extLst>
          </p:cNvPr>
          <p:cNvSpPr txBox="1">
            <a:spLocks/>
          </p:cNvSpPr>
          <p:nvPr/>
        </p:nvSpPr>
        <p:spPr>
          <a:xfrm>
            <a:off x="605368" y="476872"/>
            <a:ext cx="1107457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FEEE2A-CC48-0F1E-D603-2B61BB22F391}"/>
              </a:ext>
            </a:extLst>
          </p:cNvPr>
          <p:cNvSpPr txBox="1">
            <a:spLocks/>
          </p:cNvSpPr>
          <p:nvPr/>
        </p:nvSpPr>
        <p:spPr>
          <a:xfrm>
            <a:off x="846463" y="1470640"/>
            <a:ext cx="6532391" cy="3680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Opioid agonist therapy reduces all-cause and overdose mortality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Shorter wait times associated with higher retention in many settings 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Barriers to rapid treatment access</a:t>
            </a:r>
          </a:p>
          <a:p>
            <a:pPr marL="457200" lvl="1" indent="0">
              <a:spcAft>
                <a:spcPts val="800"/>
              </a:spcAft>
              <a:buNone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A83785-7AAB-8D4E-4C75-56441BB63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870" y="1468227"/>
            <a:ext cx="2933863" cy="44007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E0623C-FE4E-10AC-AA52-A8FB332733F8}"/>
              </a:ext>
            </a:extLst>
          </p:cNvPr>
          <p:cNvSpPr txBox="1"/>
          <p:nvPr/>
        </p:nvSpPr>
        <p:spPr bwMode="auto">
          <a:xfrm>
            <a:off x="925975" y="5912198"/>
            <a:ext cx="63892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NASEM, 2019; D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’Onofrio 2015;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Hadland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2018; Jakubowski 2020; Roy 2021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9636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Training and Implementation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97FABE-7580-ABD5-2284-6F7CB9EB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5" y="1484416"/>
            <a:ext cx="10515600" cy="4351338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PMOD clinicians obtained X-waiver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 hours of training from team leadership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Ongoing support from SUNs, feedback, follow-up and support from addiction specialists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Outreach to partners across Philadelphia in health system and community </a:t>
            </a:r>
          </a:p>
        </p:txBody>
      </p:sp>
    </p:spTree>
    <p:extLst>
      <p:ext uri="{BB962C8B-B14F-4D97-AF65-F5344CB8AC3E}">
        <p14:creationId xmlns:p14="http://schemas.microsoft.com/office/powerpoint/2010/main" val="319107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4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Patient Locations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9636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F19AE89-D8E0-8F3B-7298-A496D1D58D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2701956A-6CE8-4857-B6EE-81C952654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473144"/>
            <a:ext cx="7772400" cy="43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23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4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How did you hear about CareConnect?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9636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F19AE89-D8E0-8F3B-7298-A496D1D58D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7ABC-19EA-EBC8-3E1B-5DC1860F78A5}"/>
              </a:ext>
            </a:extLst>
          </p:cNvPr>
          <p:cNvSpPr txBox="1"/>
          <p:nvPr/>
        </p:nvSpPr>
        <p:spPr>
          <a:xfrm>
            <a:off x="1420525" y="1600430"/>
            <a:ext cx="45544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63% </a:t>
            </a:r>
          </a:p>
          <a:p>
            <a:pPr algn="ctr"/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From a health care provider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4F2AD-456B-D5C0-8B73-0C2070C06166}"/>
              </a:ext>
            </a:extLst>
          </p:cNvPr>
          <p:cNvSpPr txBox="1"/>
          <p:nvPr/>
        </p:nvSpPr>
        <p:spPr>
          <a:xfrm>
            <a:off x="6816436" y="1600430"/>
            <a:ext cx="39550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28% </a:t>
            </a:r>
          </a:p>
          <a:p>
            <a:pPr algn="ctr"/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Word of Mouth</a:t>
            </a:r>
          </a:p>
          <a:p>
            <a:pPr algn="ctr"/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13A4F5-D236-3319-1F91-D128F42CE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364" y="3611787"/>
            <a:ext cx="2071261" cy="2071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A0E1AE-04DD-D98E-9797-2627E9E6A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7882" y="3511344"/>
            <a:ext cx="2272145" cy="22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7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Telehealth for OUD Treatment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9636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FC3B6C-108C-B0F3-3E33-A5A914174B03}"/>
              </a:ext>
            </a:extLst>
          </p:cNvPr>
          <p:cNvSpPr txBox="1">
            <a:spLocks/>
          </p:cNvSpPr>
          <p:nvPr/>
        </p:nvSpPr>
        <p:spPr>
          <a:xfrm>
            <a:off x="5470141" y="1897077"/>
            <a:ext cx="5197858" cy="45097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COVID-19 Public Health Emergency</a:t>
            </a:r>
          </a:p>
          <a:p>
            <a:endParaRPr lang="en-US" sz="28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March 16, 2020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DEA allows for telehealth for buprenorphine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rx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March 31, 2020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Video or audio-only allowed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Waivers still temporary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25932D09-005E-FD60-818D-F6A9F1D0FE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451" y="1690688"/>
            <a:ext cx="3829747" cy="38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3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BC0B-3296-63C4-B09E-26442C2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Growing evidence for telehealth modalities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768906-65A7-B968-2C52-4B4077DED2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07"/>
          <a:stretch/>
        </p:blipFill>
        <p:spPr>
          <a:xfrm>
            <a:off x="2087515" y="1505464"/>
            <a:ext cx="4714691" cy="1463672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87459BF-6DB8-5C81-7AF4-FEAD68451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823234"/>
            <a:ext cx="5613400" cy="1981200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E0FEBA9-4B42-7537-8032-4A49A3A4A6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891" y="3038203"/>
            <a:ext cx="5900692" cy="1551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54E22937-6281-0BD4-94F3-37387064BD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2206" y="1611858"/>
            <a:ext cx="3086073" cy="140175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69CF237-0059-9399-B30A-593BC18D58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1020" y="4713791"/>
            <a:ext cx="4491186" cy="139196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8725008-EADC-EF2A-D28F-48F3A9F27D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5197" y="4672550"/>
            <a:ext cx="5171512" cy="10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6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9BC23-703B-1342-AB09-3BD9847378A8}"/>
              </a:ext>
            </a:extLst>
          </p:cNvPr>
          <p:cNvSpPr txBox="1"/>
          <p:nvPr/>
        </p:nvSpPr>
        <p:spPr>
          <a:xfrm>
            <a:off x="4313289" y="2527243"/>
            <a:ext cx="65447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231F2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Describe implementation and early outcomes from CareConnect </a:t>
            </a:r>
            <a:r>
              <a:rPr lang="en-US" sz="3200" dirty="0">
                <a:solidFill>
                  <a:srgbClr val="231F2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virtual bridge program. </a:t>
            </a:r>
            <a:r>
              <a:rPr lang="en-US" sz="3200" dirty="0">
                <a:solidFill>
                  <a:srgbClr val="231F2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2" descr="Penn Presbyterian Medical Center - Penn Medicine">
            <a:extLst>
              <a:ext uri="{FF2B5EF4-FFF2-40B4-BE49-F238E27FC236}">
                <a16:creationId xmlns:a16="http://schemas.microsoft.com/office/drawing/2014/main" id="{C1F1861F-DDFE-A67B-887F-334A1E6FF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20" y="5182229"/>
            <a:ext cx="2926359" cy="51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hiladelphia Immunization Program – Immunization Program of the Philadelphia  Department of Public Health">
            <a:extLst>
              <a:ext uri="{FF2B5EF4-FFF2-40B4-BE49-F238E27FC236}">
                <a16:creationId xmlns:a16="http://schemas.microsoft.com/office/drawing/2014/main" id="{8D826A82-3990-CB9A-FB15-E4B230B0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614"/>
            <a:ext cx="3219545" cy="6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DC73356-0536-5872-E867-7BDB5094E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1647" y="2182667"/>
            <a:ext cx="2330888" cy="21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CareConnect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2021C-CCFD-2FA0-D2D5-E570CC4B3907}"/>
              </a:ext>
            </a:extLst>
          </p:cNvPr>
          <p:cNvSpPr txBox="1"/>
          <p:nvPr/>
        </p:nvSpPr>
        <p:spPr>
          <a:xfrm>
            <a:off x="925976" y="1874728"/>
            <a:ext cx="102456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Challenge: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Same-day access to OUD care requires infrastructure, staff, flexible care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Solution: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Leverage generalist clinicians in virtual urgent care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Substance use navigators support clinicians and patients</a:t>
            </a:r>
          </a:p>
        </p:txBody>
      </p:sp>
    </p:spTree>
    <p:extLst>
      <p:ext uri="{BB962C8B-B14F-4D97-AF65-F5344CB8AC3E}">
        <p14:creationId xmlns:p14="http://schemas.microsoft.com/office/powerpoint/2010/main" val="352029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CareConnect Model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6310F5-5840-FCAA-0700-25D49B4265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476"/>
          <a:stretch/>
        </p:blipFill>
        <p:spPr>
          <a:xfrm>
            <a:off x="2871952" y="1394095"/>
            <a:ext cx="5948466" cy="45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Getting the word out 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B67FF94D-1FEF-71D0-D679-33986ECE2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002" y="3473145"/>
            <a:ext cx="3569310" cy="356931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4D01D49-9CA2-3AD4-103F-54376E251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242" y="4066777"/>
            <a:ext cx="2003201" cy="200320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9D7D7ED-885D-5C23-CBD5-4842EF5CB8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83268" y="2203131"/>
            <a:ext cx="1703548" cy="17035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9967CA-D2D3-2644-6719-07773C7F33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0494" y="4368037"/>
            <a:ext cx="1561981" cy="15619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D2CA8B-B16B-D075-7281-8643AB0FB2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8684" y="992762"/>
            <a:ext cx="2860189" cy="286018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D1CF66A-3B32-3DA1-DBB9-0830C6BDFE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05184" y="2098369"/>
            <a:ext cx="1754582" cy="1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BA4F1-8D23-6A8B-6B75-54995E637767}"/>
              </a:ext>
            </a:extLst>
          </p:cNvPr>
          <p:cNvSpPr/>
          <p:nvPr/>
        </p:nvSpPr>
        <p:spPr>
          <a:xfrm>
            <a:off x="0" y="6230076"/>
            <a:ext cx="12192000" cy="45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853D7A-FBEA-72E1-DEDA-04FF508FC6BB}"/>
              </a:ext>
            </a:extLst>
          </p:cNvPr>
          <p:cNvGrpSpPr/>
          <p:nvPr/>
        </p:nvGrpSpPr>
        <p:grpSpPr>
          <a:xfrm>
            <a:off x="9203802" y="6357890"/>
            <a:ext cx="2928395" cy="412984"/>
            <a:chOff x="9062977" y="6342927"/>
            <a:chExt cx="2928395" cy="4129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73142-6AA6-FD2A-28FE-45390A43D2FA}"/>
                </a:ext>
              </a:extLst>
            </p:cNvPr>
            <p:cNvSpPr/>
            <p:nvPr/>
          </p:nvSpPr>
          <p:spPr>
            <a:xfrm>
              <a:off x="9062977" y="6342927"/>
              <a:ext cx="2928395" cy="405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DF54856-89F5-55F1-9B42-56C8AAAE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1137" y="6391823"/>
              <a:ext cx="2725737" cy="364088"/>
            </a:xfrm>
            <a:prstGeom prst="rect">
              <a:avLst/>
            </a:prstGeom>
          </p:spPr>
        </p:pic>
      </p:grp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A319F7-59A8-2E56-BE94-51384EAE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6" y="6353711"/>
            <a:ext cx="1346522" cy="440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5B289-CF6A-191B-9F0C-DDE8BFDBBBCD}"/>
              </a:ext>
            </a:extLst>
          </p:cNvPr>
          <p:cNvCxnSpPr>
            <a:cxnSpLocks/>
          </p:cNvCxnSpPr>
          <p:nvPr/>
        </p:nvCxnSpPr>
        <p:spPr>
          <a:xfrm>
            <a:off x="925975" y="1217535"/>
            <a:ext cx="10245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63C6FF0-E3C3-9C59-BB9B-7E8ACED3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Workflow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43832-92C9-B849-B235-82472B12E9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214" b="9994"/>
          <a:stretch/>
        </p:blipFill>
        <p:spPr>
          <a:xfrm>
            <a:off x="918417" y="1363909"/>
            <a:ext cx="10167366" cy="45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9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12659</TotalTime>
  <Words>1575</Words>
  <Application>Microsoft Office PowerPoint</Application>
  <PresentationFormat>Widescreen</PresentationFormat>
  <Paragraphs>251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Avenir Book</vt:lpstr>
      <vt:lpstr>Calibri</vt:lpstr>
      <vt:lpstr>Calibri Light</vt:lpstr>
      <vt:lpstr>Office Theme</vt:lpstr>
      <vt:lpstr>Adapting a Virtual Urgent Care Model to Provide Low-Threshold Buprenorphine Transitional Care: Feasibility and Early Outcomes</vt:lpstr>
      <vt:lpstr>  MOUDs Improve Outcomes But Many Barriers </vt:lpstr>
      <vt:lpstr>Telehealth for OUD Treatment</vt:lpstr>
      <vt:lpstr>Growing evidence for telehealth modalities</vt:lpstr>
      <vt:lpstr>Aim</vt:lpstr>
      <vt:lpstr>CareConnect</vt:lpstr>
      <vt:lpstr>CareConnect Model</vt:lpstr>
      <vt:lpstr>Getting the word out </vt:lpstr>
      <vt:lpstr>Workflow </vt:lpstr>
      <vt:lpstr>Methods</vt:lpstr>
      <vt:lpstr>Growth </vt:lpstr>
      <vt:lpstr>Non-Prescription Calls (n=122)</vt:lpstr>
      <vt:lpstr>Prescription Encounters (n=249)</vt:lpstr>
      <vt:lpstr>Early Outcomes</vt:lpstr>
      <vt:lpstr>Equity </vt:lpstr>
      <vt:lpstr>Limitations</vt:lpstr>
      <vt:lpstr>Conclusions</vt:lpstr>
      <vt:lpstr>Acknowledgements</vt:lpstr>
      <vt:lpstr>Questions?</vt:lpstr>
      <vt:lpstr>Training and Implementation </vt:lpstr>
      <vt:lpstr>Patient Locations</vt:lpstr>
      <vt:lpstr>How did you hear about CareConnect?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in Opioid Use Disorder</dc:title>
  <dc:creator>Lowenstein, Margaret</dc:creator>
  <cp:lastModifiedBy>Bobby Ng</cp:lastModifiedBy>
  <cp:revision>65</cp:revision>
  <cp:lastPrinted>2022-11-09T15:02:58Z</cp:lastPrinted>
  <dcterms:created xsi:type="dcterms:W3CDTF">2022-06-06T11:43:18Z</dcterms:created>
  <dcterms:modified xsi:type="dcterms:W3CDTF">2022-11-10T19:57:31Z</dcterms:modified>
</cp:coreProperties>
</file>