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92" r:id="rId2"/>
  </p:sldMasterIdLst>
  <p:notesMasterIdLst>
    <p:notesMasterId r:id="rId18"/>
  </p:notesMasterIdLst>
  <p:handoutMasterIdLst>
    <p:handoutMasterId r:id="rId19"/>
  </p:handoutMasterIdLst>
  <p:sldIdLst>
    <p:sldId id="312" r:id="rId3"/>
    <p:sldId id="310" r:id="rId4"/>
    <p:sldId id="330" r:id="rId5"/>
    <p:sldId id="323" r:id="rId6"/>
    <p:sldId id="316" r:id="rId7"/>
    <p:sldId id="331" r:id="rId8"/>
    <p:sldId id="325" r:id="rId9"/>
    <p:sldId id="321" r:id="rId10"/>
    <p:sldId id="322" r:id="rId11"/>
    <p:sldId id="326" r:id="rId12"/>
    <p:sldId id="308" r:id="rId13"/>
    <p:sldId id="317" r:id="rId14"/>
    <p:sldId id="327" r:id="rId15"/>
    <p:sldId id="328" r:id="rId16"/>
    <p:sldId id="32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5D34"/>
    <a:srgbClr val="0E5AB8"/>
    <a:srgbClr val="00A3E5"/>
    <a:srgbClr val="DE5C04"/>
    <a:srgbClr val="DF4703"/>
    <a:srgbClr val="F33F02"/>
    <a:srgbClr val="F79D22"/>
    <a:srgbClr val="F7921D"/>
    <a:srgbClr val="60B94D"/>
    <a:srgbClr val="F792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4EB24-432A-49D7-8238-323ED72A5B43}" v="35" dt="2022-11-12T15:42:23.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90"/>
    <p:restoredTop sz="84480" autoAdjust="0"/>
  </p:normalViewPr>
  <p:slideViewPr>
    <p:cSldViewPr snapToGrid="0" snapToObjects="1">
      <p:cViewPr>
        <p:scale>
          <a:sx n="56" d="100"/>
          <a:sy n="56" d="100"/>
        </p:scale>
        <p:origin x="152" y="5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3" d="100"/>
          <a:sy n="163" d="100"/>
        </p:scale>
        <p:origin x="452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2066B5-8B92-534B-925A-C5F89597EDE6}" type="datetimeFigureOut">
              <a:rPr lang="en-US" smtClean="0"/>
              <a:t>11/12/2022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251F0C-5D1F-B749-8D31-61A68B0CFBF4}" type="slidenum">
              <a:rPr lang="en-US" smtClean="0"/>
              <a:t>‹#›</a:t>
            </a:fld>
            <a:endParaRPr lang="en-US"/>
          </a:p>
        </p:txBody>
      </p:sp>
    </p:spTree>
    <p:extLst>
      <p:ext uri="{BB962C8B-B14F-4D97-AF65-F5344CB8AC3E}">
        <p14:creationId xmlns:p14="http://schemas.microsoft.com/office/powerpoint/2010/main" val="682195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648D8-BF9C-B347-A82E-CE36CE0F581D}" type="datetimeFigureOut">
              <a:rPr lang="en-US" smtClean="0"/>
              <a:t>11/12/2022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E3500-0A5E-3C40-8807-AB5005A241DB}" type="slidenum">
              <a:rPr lang="en-US" smtClean="0"/>
              <a:t>‹#›</a:t>
            </a:fld>
            <a:endParaRPr lang="en-US"/>
          </a:p>
        </p:txBody>
      </p:sp>
    </p:spTree>
    <p:extLst>
      <p:ext uri="{BB962C8B-B14F-4D97-AF65-F5344CB8AC3E}">
        <p14:creationId xmlns:p14="http://schemas.microsoft.com/office/powerpoint/2010/main" val="197329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ubchem.ncbi.nlm.nih.gov/compound/histamin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uardianSansGR-Regular"/>
              </a:rPr>
              <a:t>Amphetamine related hospitalizations have been increasing between 2003 and 2015, despite a dip between 2005 and 2008, making, pharmacologic and nonpharmacologic therapies for amphetamine use disorders and a coordinated public health response needed to curb these rising rates.</a:t>
            </a:r>
            <a:endParaRPr lang="en-US" dirty="0"/>
          </a:p>
        </p:txBody>
      </p:sp>
      <p:sp>
        <p:nvSpPr>
          <p:cNvPr id="4" name="Slide Number Placeholder 3"/>
          <p:cNvSpPr>
            <a:spLocks noGrp="1"/>
          </p:cNvSpPr>
          <p:nvPr>
            <p:ph type="sldNum" sz="quarter" idx="5"/>
          </p:nvPr>
        </p:nvSpPr>
        <p:spPr/>
        <p:txBody>
          <a:bodyPr/>
          <a:lstStyle/>
          <a:p>
            <a:fld id="{648E3500-0A5E-3C40-8807-AB5005A241DB}" type="slidenum">
              <a:rPr lang="en-US" smtClean="0"/>
              <a:t>2</a:t>
            </a:fld>
            <a:endParaRPr lang="en-US"/>
          </a:p>
        </p:txBody>
      </p:sp>
    </p:spTree>
    <p:extLst>
      <p:ext uri="{BB962C8B-B14F-4D97-AF65-F5344CB8AC3E}">
        <p14:creationId xmlns:p14="http://schemas.microsoft.com/office/powerpoint/2010/main" val="33995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objective was to describe the characteristics and clinical outcomes among patients who received this intervention</a:t>
            </a:r>
          </a:p>
        </p:txBody>
      </p:sp>
      <p:sp>
        <p:nvSpPr>
          <p:cNvPr id="4" name="Slide Number Placeholder 3"/>
          <p:cNvSpPr>
            <a:spLocks noGrp="1"/>
          </p:cNvSpPr>
          <p:nvPr>
            <p:ph type="sldNum" sz="quarter" idx="5"/>
          </p:nvPr>
        </p:nvSpPr>
        <p:spPr/>
        <p:txBody>
          <a:bodyPr/>
          <a:lstStyle/>
          <a:p>
            <a:fld id="{648E3500-0A5E-3C40-8807-AB5005A241DB}" type="slidenum">
              <a:rPr lang="en-US" smtClean="0"/>
              <a:t>11</a:t>
            </a:fld>
            <a:endParaRPr lang="en-US"/>
          </a:p>
        </p:txBody>
      </p:sp>
    </p:spTree>
    <p:extLst>
      <p:ext uri="{BB962C8B-B14F-4D97-AF65-F5344CB8AC3E}">
        <p14:creationId xmlns:p14="http://schemas.microsoft.com/office/powerpoint/2010/main" val="1970169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53 patients were identified by clinicians during their ED visit</a:t>
            </a:r>
          </a:p>
        </p:txBody>
      </p:sp>
      <p:sp>
        <p:nvSpPr>
          <p:cNvPr id="4" name="Slide Number Placeholder 3"/>
          <p:cNvSpPr>
            <a:spLocks noGrp="1"/>
          </p:cNvSpPr>
          <p:nvPr>
            <p:ph type="sldNum" sz="quarter" idx="5"/>
          </p:nvPr>
        </p:nvSpPr>
        <p:spPr/>
        <p:txBody>
          <a:bodyPr/>
          <a:lstStyle/>
          <a:p>
            <a:fld id="{648E3500-0A5E-3C40-8807-AB5005A241DB}" type="slidenum">
              <a:rPr lang="en-US" smtClean="0"/>
              <a:t>12</a:t>
            </a:fld>
            <a:endParaRPr lang="en-US"/>
          </a:p>
        </p:txBody>
      </p:sp>
    </p:spTree>
    <p:extLst>
      <p:ext uri="{BB962C8B-B14F-4D97-AF65-F5344CB8AC3E}">
        <p14:creationId xmlns:p14="http://schemas.microsoft.com/office/powerpoint/2010/main" val="2390380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presentation chief complaints for their ED visit, many were for psychiatric complaints, and others were extracting during this chart review, from visits that had “methamphetamine use disorder” as a diagnosis or which mentioned methamphetamine in their visit</a:t>
            </a:r>
          </a:p>
          <a:p>
            <a:r>
              <a:rPr lang="en-US" dirty="0"/>
              <a:t>[click] 81% of patients identified received the 30mg dose of mirtazapine, 19% received a lower dose at 15 mg. 96% received a prescription at discharge</a:t>
            </a:r>
          </a:p>
          <a:p>
            <a:r>
              <a:rPr lang="en-US" dirty="0"/>
              <a:t>[click] due to the high percentage of patients presenting with concurrent psychiatric complaints, 62% were also administered an antipsychotic medication (mostly olanzapine) during their ED visit and 36% with a prescription for the antipsychotic at discharge</a:t>
            </a:r>
          </a:p>
        </p:txBody>
      </p:sp>
      <p:sp>
        <p:nvSpPr>
          <p:cNvPr id="4" name="Slide Number Placeholder 3"/>
          <p:cNvSpPr>
            <a:spLocks noGrp="1"/>
          </p:cNvSpPr>
          <p:nvPr>
            <p:ph type="sldNum" sz="quarter" idx="5"/>
          </p:nvPr>
        </p:nvSpPr>
        <p:spPr/>
        <p:txBody>
          <a:bodyPr/>
          <a:lstStyle/>
          <a:p>
            <a:fld id="{648E3500-0A5E-3C40-8807-AB5005A241DB}" type="slidenum">
              <a:rPr lang="en-US" smtClean="0"/>
              <a:t>13</a:t>
            </a:fld>
            <a:endParaRPr lang="en-US"/>
          </a:p>
        </p:txBody>
      </p:sp>
    </p:spTree>
    <p:extLst>
      <p:ext uri="{BB962C8B-B14F-4D97-AF65-F5344CB8AC3E}">
        <p14:creationId xmlns:p14="http://schemas.microsoft.com/office/powerpoint/2010/main" val="1965402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no reported adverse events during the ED visit – such as excessive sleepiness or agitation that was worsened by administration of mirtazapine</a:t>
            </a:r>
          </a:p>
          <a:p>
            <a:r>
              <a:rPr lang="en-US" dirty="0"/>
              <a:t>[CLICK] At 30 days, we saw 43% of the patient who were started on mirtazapine in the ED engaged in outpatient treatment</a:t>
            </a:r>
          </a:p>
          <a:p>
            <a:r>
              <a:rPr lang="en-US" dirty="0"/>
              <a:t>We note that we did not collect data on other side effects of mirtazapine, such as weight gain was not collected or able to be fully assessed with 30 day follow up. </a:t>
            </a:r>
          </a:p>
        </p:txBody>
      </p:sp>
      <p:sp>
        <p:nvSpPr>
          <p:cNvPr id="4" name="Slide Number Placeholder 3"/>
          <p:cNvSpPr>
            <a:spLocks noGrp="1"/>
          </p:cNvSpPr>
          <p:nvPr>
            <p:ph type="sldNum" sz="quarter" idx="5"/>
          </p:nvPr>
        </p:nvSpPr>
        <p:spPr/>
        <p:txBody>
          <a:bodyPr/>
          <a:lstStyle/>
          <a:p>
            <a:fld id="{648E3500-0A5E-3C40-8807-AB5005A241DB}" type="slidenum">
              <a:rPr lang="en-US" smtClean="0"/>
              <a:t>14</a:t>
            </a:fld>
            <a:endParaRPr lang="en-US"/>
          </a:p>
        </p:txBody>
      </p:sp>
    </p:spTree>
    <p:extLst>
      <p:ext uri="{BB962C8B-B14F-4D97-AF65-F5344CB8AC3E}">
        <p14:creationId xmlns:p14="http://schemas.microsoft.com/office/powerpoint/2010/main" val="14997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stratified by region of the US, we see a disproportionate amount of amphetamine use on the west coast, that is also rising at a higher rate</a:t>
            </a:r>
          </a:p>
        </p:txBody>
      </p:sp>
      <p:sp>
        <p:nvSpPr>
          <p:cNvPr id="4" name="Slide Number Placeholder 3"/>
          <p:cNvSpPr>
            <a:spLocks noGrp="1"/>
          </p:cNvSpPr>
          <p:nvPr>
            <p:ph type="sldNum" sz="quarter" idx="5"/>
          </p:nvPr>
        </p:nvSpPr>
        <p:spPr/>
        <p:txBody>
          <a:bodyPr/>
          <a:lstStyle/>
          <a:p>
            <a:fld id="{648E3500-0A5E-3C40-8807-AB5005A241DB}" type="slidenum">
              <a:rPr lang="en-US" smtClean="0"/>
              <a:t>3</a:t>
            </a:fld>
            <a:endParaRPr lang="en-US"/>
          </a:p>
        </p:txBody>
      </p:sp>
    </p:spTree>
    <p:extLst>
      <p:ext uri="{BB962C8B-B14F-4D97-AF65-F5344CB8AC3E}">
        <p14:creationId xmlns:p14="http://schemas.microsoft.com/office/powerpoint/2010/main" val="398720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looking at age-adjusted deaths associated with stimulant use, we see that rates are also increasing. Causes of death cited as cardiac, cerebrovascular, traumatic, and concurrent opioid use leading to overdose</a:t>
            </a:r>
          </a:p>
        </p:txBody>
      </p:sp>
      <p:sp>
        <p:nvSpPr>
          <p:cNvPr id="4" name="Slide Number Placeholder 3"/>
          <p:cNvSpPr>
            <a:spLocks noGrp="1"/>
          </p:cNvSpPr>
          <p:nvPr>
            <p:ph type="sldNum" sz="quarter" idx="5"/>
          </p:nvPr>
        </p:nvSpPr>
        <p:spPr/>
        <p:txBody>
          <a:bodyPr/>
          <a:lstStyle/>
          <a:p>
            <a:fld id="{648E3500-0A5E-3C40-8807-AB5005A241DB}" type="slidenum">
              <a:rPr lang="en-US" smtClean="0"/>
              <a:t>4</a:t>
            </a:fld>
            <a:endParaRPr lang="en-US"/>
          </a:p>
        </p:txBody>
      </p:sp>
    </p:spTree>
    <p:extLst>
      <p:ext uri="{BB962C8B-B14F-4D97-AF65-F5344CB8AC3E}">
        <p14:creationId xmlns:p14="http://schemas.microsoft.com/office/powerpoint/2010/main" val="106538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this public health need, how can we engage emergency departments in improving care for a growing population of patients using amphetamines? </a:t>
            </a:r>
          </a:p>
        </p:txBody>
      </p:sp>
      <p:sp>
        <p:nvSpPr>
          <p:cNvPr id="4" name="Slide Number Placeholder 3"/>
          <p:cNvSpPr>
            <a:spLocks noGrp="1"/>
          </p:cNvSpPr>
          <p:nvPr>
            <p:ph type="sldNum" sz="quarter" idx="5"/>
          </p:nvPr>
        </p:nvSpPr>
        <p:spPr/>
        <p:txBody>
          <a:bodyPr/>
          <a:lstStyle/>
          <a:p>
            <a:fld id="{648E3500-0A5E-3C40-8807-AB5005A241DB}" type="slidenum">
              <a:rPr lang="en-US" smtClean="0"/>
              <a:t>5</a:t>
            </a:fld>
            <a:endParaRPr lang="en-US"/>
          </a:p>
        </p:txBody>
      </p:sp>
    </p:spTree>
    <p:extLst>
      <p:ext uri="{BB962C8B-B14F-4D97-AF65-F5344CB8AC3E}">
        <p14:creationId xmlns:p14="http://schemas.microsoft.com/office/powerpoint/2010/main" val="407452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have heard throughout this conference, brief interventions have efficacy for treatment of substance use disorders in the ED</a:t>
            </a:r>
          </a:p>
          <a:p>
            <a:r>
              <a:rPr lang="en-US" dirty="0"/>
              <a:t>[CLICK] We’ve seen this through the rapid adoption of </a:t>
            </a:r>
            <a:r>
              <a:rPr lang="en-US" dirty="0" err="1"/>
              <a:t>bup</a:t>
            </a:r>
            <a:r>
              <a:rPr lang="en-US" dirty="0"/>
              <a:t> in EDs participating in the CA bridge program</a:t>
            </a:r>
          </a:p>
          <a:p>
            <a:r>
              <a:rPr lang="en-US" dirty="0"/>
              <a:t>[CLICK] And overall, many clinicians are frustrated with the lack of a similar toolkit for methamphetamine use. And in hospitals located in areas without the benefit for community/hospital based contingency programs, [CLICK] the integration of medications to treat methamphetamine use disorder could act as a vehicle for ED-based interventions</a:t>
            </a:r>
          </a:p>
        </p:txBody>
      </p:sp>
      <p:sp>
        <p:nvSpPr>
          <p:cNvPr id="4" name="Slide Number Placeholder 3"/>
          <p:cNvSpPr>
            <a:spLocks noGrp="1"/>
          </p:cNvSpPr>
          <p:nvPr>
            <p:ph type="sldNum" sz="quarter" idx="5"/>
          </p:nvPr>
        </p:nvSpPr>
        <p:spPr/>
        <p:txBody>
          <a:bodyPr/>
          <a:lstStyle/>
          <a:p>
            <a:fld id="{648E3500-0A5E-3C40-8807-AB5005A241DB}" type="slidenum">
              <a:rPr lang="en-US" smtClean="0"/>
              <a:t>6</a:t>
            </a:fld>
            <a:endParaRPr lang="en-US"/>
          </a:p>
        </p:txBody>
      </p:sp>
    </p:spTree>
    <p:extLst>
      <p:ext uri="{BB962C8B-B14F-4D97-AF65-F5344CB8AC3E}">
        <p14:creationId xmlns:p14="http://schemas.microsoft.com/office/powerpoint/2010/main" val="3810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uardianTextEgypGR-Regular"/>
              </a:rPr>
              <a:t>Mirtazapine as </a:t>
            </a:r>
            <a:r>
              <a:rPr lang="en-US" sz="2800" b="0" i="0" dirty="0">
                <a:solidFill>
                  <a:srgbClr val="212121"/>
                </a:solidFill>
                <a:effectLst/>
                <a:latin typeface="-apple-system"/>
              </a:rPr>
              <a:t>an alpha-adrenergic antagonist, a serotonergic antagonist, a </a:t>
            </a:r>
            <a:r>
              <a:rPr lang="en-US" sz="2800" b="0" i="0" u="none" strike="noStrike" dirty="0">
                <a:solidFill>
                  <a:srgbClr val="0071BC"/>
                </a:solidFill>
                <a:effectLst/>
                <a:latin typeface="-apple-system"/>
                <a:hlinkClick r:id="rId3"/>
              </a:rPr>
              <a:t>histamine</a:t>
            </a:r>
            <a:r>
              <a:rPr lang="en-US" sz="2800" b="0" i="0" dirty="0">
                <a:solidFill>
                  <a:srgbClr val="212121"/>
                </a:solidFill>
                <a:effectLst/>
                <a:latin typeface="-apple-system"/>
              </a:rPr>
              <a:t> antagonist has been shown to have a small but significant effect on reducing methamphetamine use, an effect postulated to be due to reducing depressive symptoms and improving sleep. </a:t>
            </a:r>
            <a:r>
              <a:rPr lang="en-US" sz="1800" b="0" i="0" u="none" strike="noStrike" baseline="0" dirty="0">
                <a:latin typeface="GuardianTextEgypGR-Regular"/>
              </a:rPr>
              <a:t>Reduced methamphetamine use itself has been associated with reduced depressive symptoms, and thus the observed effect on depressive symptoms may be attributable to reduced methamphetamine use or a direct effect of mirtazapine. Methamphetamine</a:t>
            </a:r>
          </a:p>
          <a:p>
            <a:pPr algn="l"/>
            <a:r>
              <a:rPr lang="en-US" sz="1800" b="0" i="0" u="none" strike="noStrike" baseline="0" dirty="0">
                <a:latin typeface="GuardianTextEgypGR-Regular"/>
              </a:rPr>
              <a:t>withdrawal has been associated with sleep onset delay, increased nighttime awakenings, and reductions in sleep quality,49 and thus sleep improvements observed in the mirtazapine arm suggest a potential benefit to this medication.</a:t>
            </a:r>
            <a:endParaRPr lang="en-US" dirty="0"/>
          </a:p>
        </p:txBody>
      </p:sp>
      <p:sp>
        <p:nvSpPr>
          <p:cNvPr id="4" name="Slide Number Placeholder 3"/>
          <p:cNvSpPr>
            <a:spLocks noGrp="1"/>
          </p:cNvSpPr>
          <p:nvPr>
            <p:ph type="sldNum" sz="quarter" idx="5"/>
          </p:nvPr>
        </p:nvSpPr>
        <p:spPr/>
        <p:txBody>
          <a:bodyPr/>
          <a:lstStyle/>
          <a:p>
            <a:fld id="{648E3500-0A5E-3C40-8807-AB5005A241DB}" type="slidenum">
              <a:rPr lang="en-US" smtClean="0"/>
              <a:t>7</a:t>
            </a:fld>
            <a:endParaRPr lang="en-US"/>
          </a:p>
        </p:txBody>
      </p:sp>
    </p:spTree>
    <p:extLst>
      <p:ext uri="{BB962C8B-B14F-4D97-AF65-F5344CB8AC3E}">
        <p14:creationId xmlns:p14="http://schemas.microsoft.com/office/powerpoint/2010/main" val="212497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Calibri" panose="020F0502020204030204" pitchFamily="34" charset="0"/>
              </a:rPr>
              <a:t>California Bridge Program (CA Bridge) initiated a state wide program that granted funding to hospitals to have a patient navigator (or substance use navigator) and train ED hospital providers in engaging in OUD diagnosis and treatment with buprenorphine </a:t>
            </a:r>
            <a:endParaRPr lang="en-US" dirty="0"/>
          </a:p>
        </p:txBody>
      </p:sp>
      <p:sp>
        <p:nvSpPr>
          <p:cNvPr id="4" name="Slide Number Placeholder 3"/>
          <p:cNvSpPr>
            <a:spLocks noGrp="1"/>
          </p:cNvSpPr>
          <p:nvPr>
            <p:ph type="sldNum" sz="quarter" idx="5"/>
          </p:nvPr>
        </p:nvSpPr>
        <p:spPr/>
        <p:txBody>
          <a:bodyPr/>
          <a:lstStyle/>
          <a:p>
            <a:fld id="{648E3500-0A5E-3C40-8807-AB5005A241DB}" type="slidenum">
              <a:rPr lang="en-US" smtClean="0"/>
              <a:t>8</a:t>
            </a:fld>
            <a:endParaRPr lang="en-US"/>
          </a:p>
        </p:txBody>
      </p:sp>
    </p:spTree>
    <p:extLst>
      <p:ext uri="{BB962C8B-B14F-4D97-AF65-F5344CB8AC3E}">
        <p14:creationId xmlns:p14="http://schemas.microsoft.com/office/powerpoint/2010/main" val="457841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embodies a system of care that facilitates low-barrier access to treatment. It provides a clinical champion to assist ED staff to support patients with use disorders, including starting medications and connection to community care centers. </a:t>
            </a:r>
          </a:p>
          <a:p>
            <a:r>
              <a:rPr lang="en-US" dirty="0"/>
              <a:t>This model embraces a culture of harm reduction. </a:t>
            </a:r>
          </a:p>
          <a:p>
            <a:r>
              <a:rPr lang="en-US" dirty="0"/>
              <a:t>As of the last tally, hospitals participating in this program reported over 58000 ED </a:t>
            </a:r>
            <a:r>
              <a:rPr lang="en-US" dirty="0" err="1"/>
              <a:t>encouters</a:t>
            </a:r>
            <a:r>
              <a:rPr lang="en-US" dirty="0"/>
              <a:t> where MAT was prescribed or administered during the ED visit</a:t>
            </a:r>
          </a:p>
          <a:p>
            <a:endParaRPr lang="en-US" dirty="0"/>
          </a:p>
        </p:txBody>
      </p:sp>
      <p:sp>
        <p:nvSpPr>
          <p:cNvPr id="4" name="Slide Number Placeholder 3"/>
          <p:cNvSpPr>
            <a:spLocks noGrp="1"/>
          </p:cNvSpPr>
          <p:nvPr>
            <p:ph type="sldNum" sz="quarter" idx="5"/>
          </p:nvPr>
        </p:nvSpPr>
        <p:spPr/>
        <p:txBody>
          <a:bodyPr/>
          <a:lstStyle/>
          <a:p>
            <a:fld id="{648E3500-0A5E-3C40-8807-AB5005A241DB}" type="slidenum">
              <a:rPr lang="en-US" smtClean="0"/>
              <a:t>9</a:t>
            </a:fld>
            <a:endParaRPr lang="en-US"/>
          </a:p>
        </p:txBody>
      </p:sp>
    </p:spTree>
    <p:extLst>
      <p:ext uri="{BB962C8B-B14F-4D97-AF65-F5344CB8AC3E}">
        <p14:creationId xmlns:p14="http://schemas.microsoft.com/office/powerpoint/2010/main" val="3617922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protocol, we had 6 EDs in California participating through weekly meetings to champion a protocol for starting the conversation with patients about methamphetamine use, by using mirtazapine as a possible tool to intervene. </a:t>
            </a:r>
          </a:p>
          <a:p>
            <a:r>
              <a:rPr lang="en-US" dirty="0"/>
              <a:t>[CLICK] with a QI framework and taking into account different barriers and facilitators unique to the ED and surrounding communities, we implemented a brief protocol</a:t>
            </a:r>
          </a:p>
          <a:p>
            <a:r>
              <a:rPr lang="en-US" dirty="0"/>
              <a:t>[CLICK] Clinician led identification of patients with methamphetamine use disorder was followed by a brief intervention (which was assessment of willingness to try a medication for treatment), screening for potential medication interactions, and offering mirtazapine if no contraindications. The dose we gave was 30mg. </a:t>
            </a:r>
          </a:p>
        </p:txBody>
      </p:sp>
      <p:sp>
        <p:nvSpPr>
          <p:cNvPr id="4" name="Slide Number Placeholder 3"/>
          <p:cNvSpPr>
            <a:spLocks noGrp="1"/>
          </p:cNvSpPr>
          <p:nvPr>
            <p:ph type="sldNum" sz="quarter" idx="5"/>
          </p:nvPr>
        </p:nvSpPr>
        <p:spPr/>
        <p:txBody>
          <a:bodyPr/>
          <a:lstStyle/>
          <a:p>
            <a:fld id="{648E3500-0A5E-3C40-8807-AB5005A241DB}" type="slidenum">
              <a:rPr lang="en-US" smtClean="0"/>
              <a:t>10</a:t>
            </a:fld>
            <a:endParaRPr lang="en-US"/>
          </a:p>
        </p:txBody>
      </p:sp>
    </p:spTree>
    <p:extLst>
      <p:ext uri="{BB962C8B-B14F-4D97-AF65-F5344CB8AC3E}">
        <p14:creationId xmlns:p14="http://schemas.microsoft.com/office/powerpoint/2010/main" val="382559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38515"/>
            <a:ext cx="9313628" cy="2387600"/>
          </a:xfrm>
        </p:spPr>
        <p:txBody>
          <a:bodyPr anchor="b">
            <a:normAutofit/>
          </a:bodyPr>
          <a:lstStyle>
            <a:lvl1pPr algn="ctr">
              <a:defRPr sz="5400" spc="-100" baseline="0"/>
            </a:lvl1pPr>
          </a:lstStyle>
          <a:p>
            <a:r>
              <a:rPr lang="en-US"/>
              <a:t>Click to edit Master title style</a:t>
            </a:r>
            <a:endParaRPr lang="en-US" dirty="0"/>
          </a:p>
        </p:txBody>
      </p:sp>
      <p:sp>
        <p:nvSpPr>
          <p:cNvPr id="3" name="Subtitle 2"/>
          <p:cNvSpPr>
            <a:spLocks noGrp="1"/>
          </p:cNvSpPr>
          <p:nvPr>
            <p:ph type="subTitle" idx="1"/>
          </p:nvPr>
        </p:nvSpPr>
        <p:spPr>
          <a:xfrm>
            <a:off x="1524000" y="4417584"/>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922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693" y="1516955"/>
            <a:ext cx="10996291" cy="919373"/>
          </a:xfrm>
        </p:spPr>
        <p:txBody>
          <a:bodyPr/>
          <a:lstStyle/>
          <a:p>
            <a:r>
              <a:rPr lang="en-US"/>
              <a:t>Click to edit Master title style</a:t>
            </a:r>
            <a:endParaRPr lang="en-US" dirty="0"/>
          </a:p>
        </p:txBody>
      </p:sp>
      <p:sp>
        <p:nvSpPr>
          <p:cNvPr id="3" name="Content Placeholder 2"/>
          <p:cNvSpPr>
            <a:spLocks noGrp="1"/>
          </p:cNvSpPr>
          <p:nvPr>
            <p:ph idx="1"/>
          </p:nvPr>
        </p:nvSpPr>
        <p:spPr>
          <a:xfrm>
            <a:off x="590694" y="2463950"/>
            <a:ext cx="10996290" cy="396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884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590693" y="1516955"/>
            <a:ext cx="10996291" cy="919373"/>
          </a:xfrm>
        </p:spPr>
        <p:txBody>
          <a:bodyPr/>
          <a:lstStyle/>
          <a:p>
            <a:r>
              <a:rPr lang="en-US"/>
              <a:t>Click to edit Master title style</a:t>
            </a:r>
            <a:endParaRPr lang="en-US" dirty="0"/>
          </a:p>
        </p:txBody>
      </p:sp>
      <p:sp>
        <p:nvSpPr>
          <p:cNvPr id="3" name="Content Placeholder 2"/>
          <p:cNvSpPr>
            <a:spLocks noGrp="1"/>
          </p:cNvSpPr>
          <p:nvPr>
            <p:ph idx="1"/>
          </p:nvPr>
        </p:nvSpPr>
        <p:spPr>
          <a:xfrm>
            <a:off x="590693" y="2463950"/>
            <a:ext cx="5365264" cy="396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6221720" y="2463950"/>
            <a:ext cx="5365264" cy="396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590694" y="1516955"/>
            <a:ext cx="7448226" cy="919373"/>
          </a:xfrm>
        </p:spPr>
        <p:txBody>
          <a:bodyPr/>
          <a:lstStyle/>
          <a:p>
            <a:r>
              <a:rPr lang="en-US"/>
              <a:t>Click to edit Master title style</a:t>
            </a:r>
            <a:endParaRPr lang="en-US" dirty="0"/>
          </a:p>
        </p:txBody>
      </p:sp>
      <p:sp>
        <p:nvSpPr>
          <p:cNvPr id="3" name="Content Placeholder 2"/>
          <p:cNvSpPr>
            <a:spLocks noGrp="1"/>
          </p:cNvSpPr>
          <p:nvPr>
            <p:ph idx="1"/>
          </p:nvPr>
        </p:nvSpPr>
        <p:spPr>
          <a:xfrm>
            <a:off x="590694" y="2463950"/>
            <a:ext cx="7448225" cy="396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3BDB3080-5A2C-D7CA-6CAC-D5B0B0D6A974}"/>
              </a:ext>
            </a:extLst>
          </p:cNvPr>
          <p:cNvSpPr/>
          <p:nvPr userDrawn="1"/>
        </p:nvSpPr>
        <p:spPr>
          <a:xfrm>
            <a:off x="8617095" y="163002"/>
            <a:ext cx="3574905" cy="6694998"/>
          </a:xfrm>
          <a:prstGeom prst="rect">
            <a:avLst/>
          </a:prstGeom>
          <a:solidFill>
            <a:schemeClr val="bg1"/>
          </a:solidFill>
          <a:ln>
            <a:noFill/>
          </a:ln>
          <a:effectLst>
            <a:outerShdw blurRad="1905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0"/>
          </p:nvPr>
        </p:nvSpPr>
        <p:spPr>
          <a:xfrm>
            <a:off x="8621136" y="698740"/>
            <a:ext cx="3568749" cy="6159259"/>
          </a:xfrm>
        </p:spPr>
        <p:txBody>
          <a:bodyPr/>
          <a:lstStyle/>
          <a:p>
            <a:r>
              <a:rPr lang="en-US"/>
              <a:t>Click icon to add picture</a:t>
            </a:r>
            <a:endParaRPr lang="en-US" dirty="0"/>
          </a:p>
        </p:txBody>
      </p:sp>
      <p:sp>
        <p:nvSpPr>
          <p:cNvPr id="7" name="Rectangle 6">
            <a:extLst>
              <a:ext uri="{FF2B5EF4-FFF2-40B4-BE49-F238E27FC236}">
                <a16:creationId xmlns:a16="http://schemas.microsoft.com/office/drawing/2014/main" id="{F26B19D8-29B7-F808-D4CC-33CFFAA74674}"/>
              </a:ext>
            </a:extLst>
          </p:cNvPr>
          <p:cNvSpPr/>
          <p:nvPr userDrawn="1"/>
        </p:nvSpPr>
        <p:spPr>
          <a:xfrm>
            <a:off x="8617096" y="163003"/>
            <a:ext cx="3574904" cy="537734"/>
          </a:xfrm>
          <a:prstGeom prst="rect">
            <a:avLst/>
          </a:prstGeom>
          <a:solidFill>
            <a:srgbClr val="DE5C04"/>
          </a:solidFill>
          <a:ln>
            <a:noFill/>
          </a:ln>
          <a:effectLst>
            <a:outerShdw blurRad="50800" dist="254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8C5D368-12EA-BD99-55A8-7301D99011FB}"/>
              </a:ext>
            </a:extLst>
          </p:cNvPr>
          <p:cNvGrpSpPr/>
          <p:nvPr userDrawn="1"/>
        </p:nvGrpSpPr>
        <p:grpSpPr>
          <a:xfrm>
            <a:off x="8646147" y="579903"/>
            <a:ext cx="3514657" cy="55608"/>
            <a:chOff x="8621136" y="601340"/>
            <a:chExt cx="3514657" cy="55608"/>
          </a:xfrm>
        </p:grpSpPr>
        <p:sp>
          <p:nvSpPr>
            <p:cNvPr id="9" name="Oval 8">
              <a:extLst>
                <a:ext uri="{FF2B5EF4-FFF2-40B4-BE49-F238E27FC236}">
                  <a16:creationId xmlns:a16="http://schemas.microsoft.com/office/drawing/2014/main" id="{BA9795C6-7692-3E69-3F44-D8DA58E9CC5F}"/>
                </a:ext>
              </a:extLst>
            </p:cNvPr>
            <p:cNvSpPr/>
            <p:nvPr userDrawn="1"/>
          </p:nvSpPr>
          <p:spPr>
            <a:xfrm>
              <a:off x="8621136"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F7946B-6820-2714-E01B-FB9B382EB3AD}"/>
                </a:ext>
              </a:extLst>
            </p:cNvPr>
            <p:cNvSpPr/>
            <p:nvPr userDrawn="1"/>
          </p:nvSpPr>
          <p:spPr>
            <a:xfrm>
              <a:off x="8765559"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B8923B3-82D9-063B-E30A-B9E3BD234460}"/>
                </a:ext>
              </a:extLst>
            </p:cNvPr>
            <p:cNvSpPr/>
            <p:nvPr userDrawn="1"/>
          </p:nvSpPr>
          <p:spPr>
            <a:xfrm>
              <a:off x="8909982"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3857653-1805-BECA-6B49-E6AF287B4814}"/>
                </a:ext>
              </a:extLst>
            </p:cNvPr>
            <p:cNvSpPr/>
            <p:nvPr userDrawn="1"/>
          </p:nvSpPr>
          <p:spPr>
            <a:xfrm>
              <a:off x="9054404"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87A5E7-4ED3-D4E7-6515-387A85566735}"/>
                </a:ext>
              </a:extLst>
            </p:cNvPr>
            <p:cNvSpPr/>
            <p:nvPr userDrawn="1"/>
          </p:nvSpPr>
          <p:spPr>
            <a:xfrm>
              <a:off x="9198827"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2B1C4E9-E851-AE6D-6092-07D13911CA12}"/>
                </a:ext>
              </a:extLst>
            </p:cNvPr>
            <p:cNvSpPr/>
            <p:nvPr userDrawn="1"/>
          </p:nvSpPr>
          <p:spPr>
            <a:xfrm>
              <a:off x="9343250"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E3C908D-3E27-6467-720A-C484FB355C98}"/>
                </a:ext>
              </a:extLst>
            </p:cNvPr>
            <p:cNvSpPr/>
            <p:nvPr userDrawn="1"/>
          </p:nvSpPr>
          <p:spPr>
            <a:xfrm>
              <a:off x="9487673"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0E25AE4-3FF6-6603-FD30-4E22F352ABE8}"/>
                </a:ext>
              </a:extLst>
            </p:cNvPr>
            <p:cNvSpPr/>
            <p:nvPr userDrawn="1"/>
          </p:nvSpPr>
          <p:spPr>
            <a:xfrm>
              <a:off x="9632096"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25ABB69-1458-4545-4DCF-933795C0A3FB}"/>
                </a:ext>
              </a:extLst>
            </p:cNvPr>
            <p:cNvSpPr/>
            <p:nvPr userDrawn="1"/>
          </p:nvSpPr>
          <p:spPr>
            <a:xfrm>
              <a:off x="9776519"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39851D7-85F5-AA6E-1652-1A5082E8A338}"/>
                </a:ext>
              </a:extLst>
            </p:cNvPr>
            <p:cNvSpPr/>
            <p:nvPr userDrawn="1"/>
          </p:nvSpPr>
          <p:spPr>
            <a:xfrm>
              <a:off x="9920942"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857564A-9FDC-5A39-F665-86C0D1817ED4}"/>
                </a:ext>
              </a:extLst>
            </p:cNvPr>
            <p:cNvSpPr/>
            <p:nvPr userDrawn="1"/>
          </p:nvSpPr>
          <p:spPr>
            <a:xfrm>
              <a:off x="10065365"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002CB20-0C76-4A59-5D2B-B8BC21333D1F}"/>
                </a:ext>
              </a:extLst>
            </p:cNvPr>
            <p:cNvSpPr/>
            <p:nvPr userDrawn="1"/>
          </p:nvSpPr>
          <p:spPr>
            <a:xfrm>
              <a:off x="10209788"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CC6D9B2-CE1F-9E29-9526-7471C4BDF4C5}"/>
                </a:ext>
              </a:extLst>
            </p:cNvPr>
            <p:cNvSpPr/>
            <p:nvPr userDrawn="1"/>
          </p:nvSpPr>
          <p:spPr>
            <a:xfrm>
              <a:off x="10354211"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7C8DA08-8940-CC63-0D64-FA4A3D7782B6}"/>
                </a:ext>
              </a:extLst>
            </p:cNvPr>
            <p:cNvSpPr/>
            <p:nvPr userDrawn="1"/>
          </p:nvSpPr>
          <p:spPr>
            <a:xfrm>
              <a:off x="10498634"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7FF6565-F99D-76E0-5F36-FFB507E95C0B}"/>
                </a:ext>
              </a:extLst>
            </p:cNvPr>
            <p:cNvSpPr/>
            <p:nvPr userDrawn="1"/>
          </p:nvSpPr>
          <p:spPr>
            <a:xfrm>
              <a:off x="10643057"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13D9827-C260-FF67-8802-CADD57D75E3C}"/>
                </a:ext>
              </a:extLst>
            </p:cNvPr>
            <p:cNvSpPr/>
            <p:nvPr userDrawn="1"/>
          </p:nvSpPr>
          <p:spPr>
            <a:xfrm>
              <a:off x="10787480"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6C4EF36-1D1E-0D71-7C7A-9CB62AC3625E}"/>
                </a:ext>
              </a:extLst>
            </p:cNvPr>
            <p:cNvSpPr/>
            <p:nvPr userDrawn="1"/>
          </p:nvSpPr>
          <p:spPr>
            <a:xfrm>
              <a:off x="10931903"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9BFD94F-CFEF-51C5-DD82-FCF94B7CF951}"/>
                </a:ext>
              </a:extLst>
            </p:cNvPr>
            <p:cNvSpPr/>
            <p:nvPr userDrawn="1"/>
          </p:nvSpPr>
          <p:spPr>
            <a:xfrm>
              <a:off x="11076326"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D5FAC7C-AB18-DD0E-C7DE-017E91F19242}"/>
                </a:ext>
              </a:extLst>
            </p:cNvPr>
            <p:cNvSpPr/>
            <p:nvPr userDrawn="1"/>
          </p:nvSpPr>
          <p:spPr>
            <a:xfrm>
              <a:off x="11220749"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9B8F490-6C2B-ACAC-3613-363F88BB9607}"/>
                </a:ext>
              </a:extLst>
            </p:cNvPr>
            <p:cNvSpPr/>
            <p:nvPr userDrawn="1"/>
          </p:nvSpPr>
          <p:spPr>
            <a:xfrm>
              <a:off x="11365172"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B934AC2-C30A-44DD-6BB7-A69654E59ED0}"/>
                </a:ext>
              </a:extLst>
            </p:cNvPr>
            <p:cNvSpPr/>
            <p:nvPr userDrawn="1"/>
          </p:nvSpPr>
          <p:spPr>
            <a:xfrm>
              <a:off x="11509595"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12311CA-DB75-E70A-8694-A1123B8D067C}"/>
                </a:ext>
              </a:extLst>
            </p:cNvPr>
            <p:cNvSpPr/>
            <p:nvPr userDrawn="1"/>
          </p:nvSpPr>
          <p:spPr>
            <a:xfrm>
              <a:off x="11654018"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0A26C1C-5675-25BF-691A-3908732A706B}"/>
                </a:ext>
              </a:extLst>
            </p:cNvPr>
            <p:cNvSpPr/>
            <p:nvPr userDrawn="1"/>
          </p:nvSpPr>
          <p:spPr>
            <a:xfrm>
              <a:off x="11798441"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47D0457-CB1F-257E-3685-F328E2E17109}"/>
                </a:ext>
              </a:extLst>
            </p:cNvPr>
            <p:cNvSpPr/>
            <p:nvPr userDrawn="1"/>
          </p:nvSpPr>
          <p:spPr>
            <a:xfrm>
              <a:off x="11939613" y="601340"/>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AC49B14-D62A-221E-D4FA-664EF2698F42}"/>
                </a:ext>
              </a:extLst>
            </p:cNvPr>
            <p:cNvSpPr/>
            <p:nvPr userDrawn="1"/>
          </p:nvSpPr>
          <p:spPr>
            <a:xfrm>
              <a:off x="12080186" y="601341"/>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6" name="Rectangle 5"/>
          <p:cNvSpPr/>
          <p:nvPr userDrawn="1"/>
        </p:nvSpPr>
        <p:spPr>
          <a:xfrm>
            <a:off x="8617095" y="163002"/>
            <a:ext cx="3251199" cy="6416701"/>
          </a:xfrm>
          <a:prstGeom prst="rect">
            <a:avLst/>
          </a:prstGeom>
          <a:solidFill>
            <a:schemeClr val="bg1"/>
          </a:solidFill>
          <a:ln>
            <a:noFill/>
          </a:ln>
          <a:effectLst>
            <a:outerShdw blurRad="1905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0808A5B-EDE5-9373-3C7E-C1CC81D5450F}"/>
              </a:ext>
            </a:extLst>
          </p:cNvPr>
          <p:cNvSpPr/>
          <p:nvPr userDrawn="1"/>
        </p:nvSpPr>
        <p:spPr>
          <a:xfrm>
            <a:off x="8617096" y="163003"/>
            <a:ext cx="3251199" cy="537734"/>
          </a:xfrm>
          <a:prstGeom prst="rect">
            <a:avLst/>
          </a:prstGeom>
          <a:solidFill>
            <a:srgbClr val="DE5C04"/>
          </a:solidFill>
          <a:ln>
            <a:noFill/>
          </a:ln>
          <a:effectLst>
            <a:outerShdw blurRad="50800" dist="254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B1C7D042-A6B1-9E38-8227-DBDD77827BA4}"/>
              </a:ext>
            </a:extLst>
          </p:cNvPr>
          <p:cNvGrpSpPr/>
          <p:nvPr userDrawn="1"/>
        </p:nvGrpSpPr>
        <p:grpSpPr>
          <a:xfrm>
            <a:off x="8621136" y="601341"/>
            <a:ext cx="3232912" cy="55607"/>
            <a:chOff x="8944841" y="6672162"/>
            <a:chExt cx="3232912" cy="55607"/>
          </a:xfrm>
        </p:grpSpPr>
        <p:sp>
          <p:nvSpPr>
            <p:cNvPr id="72" name="Oval 71">
              <a:extLst>
                <a:ext uri="{FF2B5EF4-FFF2-40B4-BE49-F238E27FC236}">
                  <a16:creationId xmlns:a16="http://schemas.microsoft.com/office/drawing/2014/main" id="{0C7FA905-C60A-72EC-338E-3E09CE6D8D31}"/>
                </a:ext>
              </a:extLst>
            </p:cNvPr>
            <p:cNvSpPr/>
            <p:nvPr userDrawn="1"/>
          </p:nvSpPr>
          <p:spPr>
            <a:xfrm>
              <a:off x="8944841"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1BFDD62-268C-39D1-5643-CF38FB7DFABD}"/>
                </a:ext>
              </a:extLst>
            </p:cNvPr>
            <p:cNvSpPr/>
            <p:nvPr userDrawn="1"/>
          </p:nvSpPr>
          <p:spPr>
            <a:xfrm>
              <a:off x="9089264"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5E06C6DA-434F-E716-1BBE-3E9051B7E769}"/>
                </a:ext>
              </a:extLst>
            </p:cNvPr>
            <p:cNvSpPr/>
            <p:nvPr userDrawn="1"/>
          </p:nvSpPr>
          <p:spPr>
            <a:xfrm>
              <a:off x="9233687"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8F3F187-32CF-F979-A246-A89D053BB1B5}"/>
                </a:ext>
              </a:extLst>
            </p:cNvPr>
            <p:cNvSpPr/>
            <p:nvPr userDrawn="1"/>
          </p:nvSpPr>
          <p:spPr>
            <a:xfrm>
              <a:off x="9378109"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2A5FB810-97C0-A2BB-D628-916C18B1848F}"/>
                </a:ext>
              </a:extLst>
            </p:cNvPr>
            <p:cNvSpPr/>
            <p:nvPr userDrawn="1"/>
          </p:nvSpPr>
          <p:spPr>
            <a:xfrm>
              <a:off x="9522532"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CE9A7D9-5147-5F8A-6D7F-C882EDEBC7F8}"/>
                </a:ext>
              </a:extLst>
            </p:cNvPr>
            <p:cNvSpPr/>
            <p:nvPr userDrawn="1"/>
          </p:nvSpPr>
          <p:spPr>
            <a:xfrm>
              <a:off x="9666955"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0604951-1E45-D1EB-CA0F-C47880D9153B}"/>
                </a:ext>
              </a:extLst>
            </p:cNvPr>
            <p:cNvSpPr/>
            <p:nvPr userDrawn="1"/>
          </p:nvSpPr>
          <p:spPr>
            <a:xfrm>
              <a:off x="9811378"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C07088C-17FF-0957-D474-3DFBB09FA813}"/>
                </a:ext>
              </a:extLst>
            </p:cNvPr>
            <p:cNvSpPr/>
            <p:nvPr userDrawn="1"/>
          </p:nvSpPr>
          <p:spPr>
            <a:xfrm>
              <a:off x="9955801"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6F4BD469-2468-A149-F748-38B1D9D229C6}"/>
                </a:ext>
              </a:extLst>
            </p:cNvPr>
            <p:cNvSpPr/>
            <p:nvPr userDrawn="1"/>
          </p:nvSpPr>
          <p:spPr>
            <a:xfrm>
              <a:off x="10100224"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298AFA1-C4AA-A8C8-5C0E-E4460A70B525}"/>
                </a:ext>
              </a:extLst>
            </p:cNvPr>
            <p:cNvSpPr/>
            <p:nvPr userDrawn="1"/>
          </p:nvSpPr>
          <p:spPr>
            <a:xfrm>
              <a:off x="10244647"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8BBF326B-3997-99E9-8EEA-299305D68117}"/>
                </a:ext>
              </a:extLst>
            </p:cNvPr>
            <p:cNvSpPr/>
            <p:nvPr userDrawn="1"/>
          </p:nvSpPr>
          <p:spPr>
            <a:xfrm>
              <a:off x="10389070"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115FF426-68EC-DC77-ADB6-3965F08A0F28}"/>
                </a:ext>
              </a:extLst>
            </p:cNvPr>
            <p:cNvSpPr/>
            <p:nvPr userDrawn="1"/>
          </p:nvSpPr>
          <p:spPr>
            <a:xfrm>
              <a:off x="10533493"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D071B2CF-E446-9DD7-A1BF-C2B684911D35}"/>
                </a:ext>
              </a:extLst>
            </p:cNvPr>
            <p:cNvSpPr/>
            <p:nvPr userDrawn="1"/>
          </p:nvSpPr>
          <p:spPr>
            <a:xfrm>
              <a:off x="10677916"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F3D02E9-24C5-56B9-F425-72C0A07EED15}"/>
                </a:ext>
              </a:extLst>
            </p:cNvPr>
            <p:cNvSpPr/>
            <p:nvPr userDrawn="1"/>
          </p:nvSpPr>
          <p:spPr>
            <a:xfrm>
              <a:off x="10822339"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FEC1DC57-D814-93F2-191A-5DA94EB01CF7}"/>
                </a:ext>
              </a:extLst>
            </p:cNvPr>
            <p:cNvSpPr/>
            <p:nvPr userDrawn="1"/>
          </p:nvSpPr>
          <p:spPr>
            <a:xfrm>
              <a:off x="10966762"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9ADFCB9D-4839-6895-C407-64AD5C116762}"/>
                </a:ext>
              </a:extLst>
            </p:cNvPr>
            <p:cNvSpPr/>
            <p:nvPr userDrawn="1"/>
          </p:nvSpPr>
          <p:spPr>
            <a:xfrm>
              <a:off x="11111185"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A59800F-B4A2-2D77-B388-73759BAD6735}"/>
                </a:ext>
              </a:extLst>
            </p:cNvPr>
            <p:cNvSpPr/>
            <p:nvPr userDrawn="1"/>
          </p:nvSpPr>
          <p:spPr>
            <a:xfrm>
              <a:off x="11255608"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062532D4-6D4D-F08C-C7B5-53146F18AA45}"/>
                </a:ext>
              </a:extLst>
            </p:cNvPr>
            <p:cNvSpPr/>
            <p:nvPr userDrawn="1"/>
          </p:nvSpPr>
          <p:spPr>
            <a:xfrm>
              <a:off x="11400031"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6EAB3FB-66E2-7265-BB1A-F4D3F8F53BC5}"/>
                </a:ext>
              </a:extLst>
            </p:cNvPr>
            <p:cNvSpPr/>
            <p:nvPr userDrawn="1"/>
          </p:nvSpPr>
          <p:spPr>
            <a:xfrm>
              <a:off x="11544454"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0F390532-7156-8613-7F95-23AB3B2B1213}"/>
                </a:ext>
              </a:extLst>
            </p:cNvPr>
            <p:cNvSpPr/>
            <p:nvPr userDrawn="1"/>
          </p:nvSpPr>
          <p:spPr>
            <a:xfrm>
              <a:off x="11688877"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EE3B7DF9-EA55-9410-8427-5FA510180607}"/>
                </a:ext>
              </a:extLst>
            </p:cNvPr>
            <p:cNvSpPr/>
            <p:nvPr userDrawn="1"/>
          </p:nvSpPr>
          <p:spPr>
            <a:xfrm>
              <a:off x="11833300"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9E5A3949-AE98-A312-FE60-64B4BF0AE0F2}"/>
                </a:ext>
              </a:extLst>
            </p:cNvPr>
            <p:cNvSpPr/>
            <p:nvPr userDrawn="1"/>
          </p:nvSpPr>
          <p:spPr>
            <a:xfrm>
              <a:off x="11977723"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C834636-5C53-2216-701E-F3BFE5C0C965}"/>
                </a:ext>
              </a:extLst>
            </p:cNvPr>
            <p:cNvSpPr/>
            <p:nvPr userDrawn="1"/>
          </p:nvSpPr>
          <p:spPr>
            <a:xfrm>
              <a:off x="12122146" y="667216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userDrawn="1">
            <p:ph type="title"/>
          </p:nvPr>
        </p:nvSpPr>
        <p:spPr>
          <a:xfrm>
            <a:off x="590694" y="1516955"/>
            <a:ext cx="7678664" cy="919373"/>
          </a:xfrm>
        </p:spPr>
        <p:txBody>
          <a:bodyPr/>
          <a:lstStyle/>
          <a:p>
            <a:r>
              <a:rPr lang="en-US"/>
              <a:t>Click to edit Master title style</a:t>
            </a:r>
          </a:p>
        </p:txBody>
      </p:sp>
      <p:sp>
        <p:nvSpPr>
          <p:cNvPr id="3" name="Content Placeholder 2"/>
          <p:cNvSpPr>
            <a:spLocks noGrp="1"/>
          </p:cNvSpPr>
          <p:nvPr userDrawn="1">
            <p:ph idx="1"/>
          </p:nvPr>
        </p:nvSpPr>
        <p:spPr>
          <a:xfrm>
            <a:off x="590693" y="2463950"/>
            <a:ext cx="7678665" cy="3965867"/>
          </a:xfrm>
        </p:spPr>
        <p:txBody>
          <a:bodyPr/>
          <a:lstStyle>
            <a:lvl1pPr>
              <a:defRPr sz="1600"/>
            </a:lvl1pPr>
            <a:lvl2pPr>
              <a:defRPr sz="1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userDrawn="1">
            <p:ph type="body" sz="quarter" idx="11" hasCustomPrompt="1"/>
          </p:nvPr>
        </p:nvSpPr>
        <p:spPr>
          <a:xfrm>
            <a:off x="8880770" y="1483890"/>
            <a:ext cx="2768600" cy="4594882"/>
          </a:xfrm>
        </p:spPr>
        <p:txBody>
          <a:bodyPr lIns="91440">
            <a:normAutofit/>
          </a:bodyPr>
          <a:lstStyle>
            <a:lvl1pPr marL="137160" indent="-137160">
              <a:defRPr sz="1600">
                <a:solidFill>
                  <a:schemeClr val="tx1">
                    <a:lumMod val="85000"/>
                    <a:lumOff val="15000"/>
                    <a:alpha val="90000"/>
                  </a:schemeClr>
                </a:solidFill>
              </a:defRPr>
            </a:lvl1pPr>
            <a:lvl2pPr marL="274320" indent="-182880">
              <a:defRPr sz="1400">
                <a:solidFill>
                  <a:schemeClr val="tx1">
                    <a:lumMod val="85000"/>
                    <a:lumOff val="15000"/>
                    <a:alpha val="90000"/>
                  </a:schemeClr>
                </a:solidFill>
              </a:defRPr>
            </a:lvl2pPr>
            <a:lvl3pPr>
              <a:defRPr sz="1600"/>
            </a:lvl3pPr>
            <a:lvl4pPr>
              <a:defRPr sz="1600"/>
            </a:lvl4pPr>
            <a:lvl5pPr>
              <a:defRPr sz="1600"/>
            </a:lvl5pPr>
          </a:lstStyle>
          <a:p>
            <a:pPr lvl="0"/>
            <a:r>
              <a:rPr lang="en-US" dirty="0"/>
              <a:t>Click to edit styles</a:t>
            </a:r>
          </a:p>
          <a:p>
            <a:pPr lvl="1"/>
            <a:r>
              <a:rPr lang="en-US" dirty="0"/>
              <a:t>Second level</a:t>
            </a:r>
          </a:p>
        </p:txBody>
      </p:sp>
      <p:sp>
        <p:nvSpPr>
          <p:cNvPr id="11" name="Text Placeholder 10"/>
          <p:cNvSpPr>
            <a:spLocks noGrp="1"/>
          </p:cNvSpPr>
          <p:nvPr userDrawn="1">
            <p:ph type="body" sz="quarter" idx="10" hasCustomPrompt="1"/>
          </p:nvPr>
        </p:nvSpPr>
        <p:spPr>
          <a:xfrm>
            <a:off x="8880770" y="815009"/>
            <a:ext cx="2768600" cy="661100"/>
          </a:xfrm>
        </p:spPr>
        <p:txBody>
          <a:bodyPr anchor="ctr" anchorCtr="0">
            <a:normAutofit/>
          </a:bodyPr>
          <a:lstStyle>
            <a:lvl1pPr marL="0" indent="0" algn="l">
              <a:buFontTx/>
              <a:buNone/>
              <a:defRPr sz="1800" b="1" baseline="0">
                <a:solidFill>
                  <a:schemeClr val="tx1">
                    <a:lumMod val="50000"/>
                    <a:lumOff val="50000"/>
                  </a:schemeClr>
                </a:solidFill>
              </a:defRPr>
            </a:lvl1pPr>
          </a:lstStyle>
          <a:p>
            <a:pPr lvl="0"/>
            <a:r>
              <a:rPr lang="en-US" dirty="0"/>
              <a:t>Sidebar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0693" y="1516955"/>
            <a:ext cx="10996291" cy="919373"/>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04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ith Photo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5B814-BDB9-A0D3-1FB4-D97ADBF30AEA}"/>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3445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Logo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0500E8-D9C3-4002-9DCE-984C3CA8276C}"/>
              </a:ext>
            </a:extLst>
          </p:cNvPr>
          <p:cNvPicPr>
            <a:picLocks noChangeAspect="1"/>
          </p:cNvPicPr>
          <p:nvPr userDrawn="1"/>
        </p:nvPicPr>
        <p:blipFill>
          <a:blip r:embed="rId2"/>
          <a:srcRect/>
          <a:stretch/>
        </p:blipFill>
        <p:spPr>
          <a:xfrm>
            <a:off x="4856922" y="2144985"/>
            <a:ext cx="2350936" cy="3526406"/>
          </a:xfrm>
          <a:prstGeom prst="rect">
            <a:avLst/>
          </a:prstGeom>
        </p:spPr>
      </p:pic>
      <p:sp>
        <p:nvSpPr>
          <p:cNvPr id="4" name="Rectangle 3">
            <a:extLst>
              <a:ext uri="{FF2B5EF4-FFF2-40B4-BE49-F238E27FC236}">
                <a16:creationId xmlns:a16="http://schemas.microsoft.com/office/drawing/2014/main" id="{2B7544FB-5277-DD23-7DC2-488F7F1D3E6B}"/>
              </a:ext>
            </a:extLst>
          </p:cNvPr>
          <p:cNvSpPr/>
          <p:nvPr userDrawn="1"/>
        </p:nvSpPr>
        <p:spPr>
          <a:xfrm>
            <a:off x="0" y="0"/>
            <a:ext cx="12192000" cy="795129"/>
          </a:xfrm>
          <a:prstGeom prst="rect">
            <a:avLst/>
          </a:prstGeom>
          <a:solidFill>
            <a:srgbClr val="0E5AB8"/>
          </a:solidFill>
          <a:ln>
            <a:noFill/>
          </a:ln>
          <a:effectLst>
            <a:outerShdw blurRad="50800" dist="254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a:extLst>
              <a:ext uri="{FF2B5EF4-FFF2-40B4-BE49-F238E27FC236}">
                <a16:creationId xmlns:a16="http://schemas.microsoft.com/office/drawing/2014/main" id="{5BD64B27-8713-0E9F-0245-7D904D197FA5}"/>
              </a:ext>
            </a:extLst>
          </p:cNvPr>
          <p:cNvGrpSpPr/>
          <p:nvPr userDrawn="1"/>
        </p:nvGrpSpPr>
        <p:grpSpPr>
          <a:xfrm>
            <a:off x="76824" y="567272"/>
            <a:ext cx="11990584" cy="95416"/>
            <a:chOff x="108233" y="1113183"/>
            <a:chExt cx="11990584" cy="95416"/>
          </a:xfrm>
          <a:solidFill>
            <a:schemeClr val="bg1">
              <a:alpha val="30000"/>
            </a:schemeClr>
          </a:solidFill>
        </p:grpSpPr>
        <p:sp>
          <p:nvSpPr>
            <p:cNvPr id="8" name="Oval 7">
              <a:extLst>
                <a:ext uri="{FF2B5EF4-FFF2-40B4-BE49-F238E27FC236}">
                  <a16:creationId xmlns:a16="http://schemas.microsoft.com/office/drawing/2014/main" id="{235E5604-B77F-0882-2515-65E2FD8AC521}"/>
                </a:ext>
              </a:extLst>
            </p:cNvPr>
            <p:cNvSpPr/>
            <p:nvPr userDrawn="1"/>
          </p:nvSpPr>
          <p:spPr>
            <a:xfrm>
              <a:off x="10823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74054EA-1A7C-33E1-C648-41F951153671}"/>
                </a:ext>
              </a:extLst>
            </p:cNvPr>
            <p:cNvSpPr/>
            <p:nvPr userDrawn="1"/>
          </p:nvSpPr>
          <p:spPr>
            <a:xfrm>
              <a:off x="35604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E85D450-AE8F-6584-AF06-D322AE625595}"/>
                </a:ext>
              </a:extLst>
            </p:cNvPr>
            <p:cNvSpPr/>
            <p:nvPr userDrawn="1"/>
          </p:nvSpPr>
          <p:spPr>
            <a:xfrm>
              <a:off x="60386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2620840-C51F-1B52-7FB4-74F0AC13F974}"/>
                </a:ext>
              </a:extLst>
            </p:cNvPr>
            <p:cNvSpPr/>
            <p:nvPr userDrawn="1"/>
          </p:nvSpPr>
          <p:spPr>
            <a:xfrm>
              <a:off x="85168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A1064A-F701-E9D9-9859-47F4D3B2D5EB}"/>
                </a:ext>
              </a:extLst>
            </p:cNvPr>
            <p:cNvSpPr/>
            <p:nvPr userDrawn="1"/>
          </p:nvSpPr>
          <p:spPr>
            <a:xfrm>
              <a:off x="109949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5ADE0B0-4A18-C61F-6B06-BC5477326EA8}"/>
                </a:ext>
              </a:extLst>
            </p:cNvPr>
            <p:cNvSpPr/>
            <p:nvPr userDrawn="1"/>
          </p:nvSpPr>
          <p:spPr>
            <a:xfrm>
              <a:off x="134731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7A4D628-199D-6BF7-FA07-CA158F29D84E}"/>
                </a:ext>
              </a:extLst>
            </p:cNvPr>
            <p:cNvSpPr/>
            <p:nvPr userDrawn="1"/>
          </p:nvSpPr>
          <p:spPr>
            <a:xfrm>
              <a:off x="159512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196325E-F7DB-C6BA-9D9D-B1577B0149EB}"/>
                </a:ext>
              </a:extLst>
            </p:cNvPr>
            <p:cNvSpPr/>
            <p:nvPr userDrawn="1"/>
          </p:nvSpPr>
          <p:spPr>
            <a:xfrm>
              <a:off x="184294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565B56E-0A69-55F1-8B72-E290B36FDE4D}"/>
                </a:ext>
              </a:extLst>
            </p:cNvPr>
            <p:cNvSpPr/>
            <p:nvPr userDrawn="1"/>
          </p:nvSpPr>
          <p:spPr>
            <a:xfrm>
              <a:off x="209076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A14E8F9-9096-553D-0029-A7EF23E2467F}"/>
                </a:ext>
              </a:extLst>
            </p:cNvPr>
            <p:cNvSpPr/>
            <p:nvPr userDrawn="1"/>
          </p:nvSpPr>
          <p:spPr>
            <a:xfrm>
              <a:off x="233857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2FC1735-3853-892F-FCCA-71B38D65186C}"/>
                </a:ext>
              </a:extLst>
            </p:cNvPr>
            <p:cNvSpPr/>
            <p:nvPr userDrawn="1"/>
          </p:nvSpPr>
          <p:spPr>
            <a:xfrm>
              <a:off x="258639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993525E-632E-15AF-4255-73369F3846D9}"/>
                </a:ext>
              </a:extLst>
            </p:cNvPr>
            <p:cNvSpPr/>
            <p:nvPr userDrawn="1"/>
          </p:nvSpPr>
          <p:spPr>
            <a:xfrm>
              <a:off x="283420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CE450D8-0359-C5E3-7B7C-BBD82A611857}"/>
                </a:ext>
              </a:extLst>
            </p:cNvPr>
            <p:cNvSpPr/>
            <p:nvPr userDrawn="1"/>
          </p:nvSpPr>
          <p:spPr>
            <a:xfrm>
              <a:off x="308202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F43F6AF-6285-F1D4-A3B0-7AAC3EFFB25E}"/>
                </a:ext>
              </a:extLst>
            </p:cNvPr>
            <p:cNvSpPr/>
            <p:nvPr userDrawn="1"/>
          </p:nvSpPr>
          <p:spPr>
            <a:xfrm>
              <a:off x="332984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12118-DD89-80EC-0C57-1B076A218C78}"/>
                </a:ext>
              </a:extLst>
            </p:cNvPr>
            <p:cNvSpPr/>
            <p:nvPr userDrawn="1"/>
          </p:nvSpPr>
          <p:spPr>
            <a:xfrm>
              <a:off x="357765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894466D-1A92-A2C4-57EE-B25A03C3EF91}"/>
                </a:ext>
              </a:extLst>
            </p:cNvPr>
            <p:cNvSpPr/>
            <p:nvPr userDrawn="1"/>
          </p:nvSpPr>
          <p:spPr>
            <a:xfrm>
              <a:off x="382547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2ACEB08-7E4E-40EC-49B6-6F0F3BCCBE5B}"/>
                </a:ext>
              </a:extLst>
            </p:cNvPr>
            <p:cNvSpPr/>
            <p:nvPr userDrawn="1"/>
          </p:nvSpPr>
          <p:spPr>
            <a:xfrm>
              <a:off x="407328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B0B17FD-C360-A7C6-4638-470C670BA865}"/>
                </a:ext>
              </a:extLst>
            </p:cNvPr>
            <p:cNvSpPr/>
            <p:nvPr userDrawn="1"/>
          </p:nvSpPr>
          <p:spPr>
            <a:xfrm>
              <a:off x="432110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5287084-FCD7-FC79-F769-6686C9FC3209}"/>
                </a:ext>
              </a:extLst>
            </p:cNvPr>
            <p:cNvSpPr/>
            <p:nvPr userDrawn="1"/>
          </p:nvSpPr>
          <p:spPr>
            <a:xfrm>
              <a:off x="456892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087FB32-5071-CAEB-6854-9A3EF209B57D}"/>
                </a:ext>
              </a:extLst>
            </p:cNvPr>
            <p:cNvSpPr/>
            <p:nvPr userDrawn="1"/>
          </p:nvSpPr>
          <p:spPr>
            <a:xfrm>
              <a:off x="481673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01F4D1E-4C41-63DD-705B-DDB1DF31C77D}"/>
                </a:ext>
              </a:extLst>
            </p:cNvPr>
            <p:cNvSpPr/>
            <p:nvPr userDrawn="1"/>
          </p:nvSpPr>
          <p:spPr>
            <a:xfrm>
              <a:off x="506455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ACA4E0B-C7AD-4833-8437-8C590ABF0B50}"/>
                </a:ext>
              </a:extLst>
            </p:cNvPr>
            <p:cNvSpPr/>
            <p:nvPr userDrawn="1"/>
          </p:nvSpPr>
          <p:spPr>
            <a:xfrm>
              <a:off x="531236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D046888-CD9A-ACBB-17B3-44F5F3703A19}"/>
                </a:ext>
              </a:extLst>
            </p:cNvPr>
            <p:cNvSpPr/>
            <p:nvPr userDrawn="1"/>
          </p:nvSpPr>
          <p:spPr>
            <a:xfrm>
              <a:off x="556018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C1D13AA-2DDA-5292-260C-74B61E98EEEF}"/>
                </a:ext>
              </a:extLst>
            </p:cNvPr>
            <p:cNvSpPr/>
            <p:nvPr userDrawn="1"/>
          </p:nvSpPr>
          <p:spPr>
            <a:xfrm>
              <a:off x="580800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63876A5-FBDC-44B1-B6E6-A9CE206F367D}"/>
                </a:ext>
              </a:extLst>
            </p:cNvPr>
            <p:cNvSpPr/>
            <p:nvPr userDrawn="1"/>
          </p:nvSpPr>
          <p:spPr>
            <a:xfrm>
              <a:off x="605581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EA2B3D7-AC53-E19D-2846-39CCA703233C}"/>
                </a:ext>
              </a:extLst>
            </p:cNvPr>
            <p:cNvSpPr/>
            <p:nvPr userDrawn="1"/>
          </p:nvSpPr>
          <p:spPr>
            <a:xfrm>
              <a:off x="630363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FCB9F29-33D7-73EB-5C59-A1AFCABE3F3B}"/>
                </a:ext>
              </a:extLst>
            </p:cNvPr>
            <p:cNvSpPr/>
            <p:nvPr userDrawn="1"/>
          </p:nvSpPr>
          <p:spPr>
            <a:xfrm>
              <a:off x="655144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B96FFEA-6313-3F95-0986-1D11FF4085EA}"/>
                </a:ext>
              </a:extLst>
            </p:cNvPr>
            <p:cNvSpPr/>
            <p:nvPr userDrawn="1"/>
          </p:nvSpPr>
          <p:spPr>
            <a:xfrm>
              <a:off x="679926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1136F09-5DB7-20CC-0DCB-23906F2D94A5}"/>
                </a:ext>
              </a:extLst>
            </p:cNvPr>
            <p:cNvSpPr/>
            <p:nvPr userDrawn="1"/>
          </p:nvSpPr>
          <p:spPr>
            <a:xfrm>
              <a:off x="704708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560E655-7972-3731-6F8A-A5B9BA3C61FF}"/>
                </a:ext>
              </a:extLst>
            </p:cNvPr>
            <p:cNvSpPr/>
            <p:nvPr userDrawn="1"/>
          </p:nvSpPr>
          <p:spPr>
            <a:xfrm>
              <a:off x="729489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1BF06CC-657F-3C40-EFD2-E209C541996C}"/>
                </a:ext>
              </a:extLst>
            </p:cNvPr>
            <p:cNvSpPr/>
            <p:nvPr userDrawn="1"/>
          </p:nvSpPr>
          <p:spPr>
            <a:xfrm>
              <a:off x="754271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A3E9055-C839-3066-4B80-CBC137BFD3FE}"/>
                </a:ext>
              </a:extLst>
            </p:cNvPr>
            <p:cNvSpPr/>
            <p:nvPr userDrawn="1"/>
          </p:nvSpPr>
          <p:spPr>
            <a:xfrm>
              <a:off x="779052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2BE04BA-88BC-64CA-1E74-3C2F2620A66E}"/>
                </a:ext>
              </a:extLst>
            </p:cNvPr>
            <p:cNvSpPr/>
            <p:nvPr userDrawn="1"/>
          </p:nvSpPr>
          <p:spPr>
            <a:xfrm>
              <a:off x="803834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FC6E3E7-FEBE-CCE2-C285-CEC1B4065F43}"/>
                </a:ext>
              </a:extLst>
            </p:cNvPr>
            <p:cNvSpPr/>
            <p:nvPr userDrawn="1"/>
          </p:nvSpPr>
          <p:spPr>
            <a:xfrm>
              <a:off x="828616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EF53A09-49C3-3CC1-D07C-2E0C7A56E3AC}"/>
                </a:ext>
              </a:extLst>
            </p:cNvPr>
            <p:cNvSpPr/>
            <p:nvPr userDrawn="1"/>
          </p:nvSpPr>
          <p:spPr>
            <a:xfrm>
              <a:off x="853397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3B0BE9A-97C3-0550-2465-126446EE672F}"/>
                </a:ext>
              </a:extLst>
            </p:cNvPr>
            <p:cNvSpPr/>
            <p:nvPr userDrawn="1"/>
          </p:nvSpPr>
          <p:spPr>
            <a:xfrm>
              <a:off x="878179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0AA58EA-5725-B82A-0B39-E159FA1743AC}"/>
                </a:ext>
              </a:extLst>
            </p:cNvPr>
            <p:cNvSpPr/>
            <p:nvPr userDrawn="1"/>
          </p:nvSpPr>
          <p:spPr>
            <a:xfrm>
              <a:off x="902960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6677CA1-8439-C0DF-65F0-BE4F723D35FB}"/>
                </a:ext>
              </a:extLst>
            </p:cNvPr>
            <p:cNvSpPr/>
            <p:nvPr userDrawn="1"/>
          </p:nvSpPr>
          <p:spPr>
            <a:xfrm>
              <a:off x="927742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68B44C1-E78A-6959-EE0E-71590966F331}"/>
                </a:ext>
              </a:extLst>
            </p:cNvPr>
            <p:cNvSpPr/>
            <p:nvPr userDrawn="1"/>
          </p:nvSpPr>
          <p:spPr>
            <a:xfrm>
              <a:off x="952524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E43B0AF-DB07-B8A7-EFE6-302098307AB7}"/>
                </a:ext>
              </a:extLst>
            </p:cNvPr>
            <p:cNvSpPr/>
            <p:nvPr userDrawn="1"/>
          </p:nvSpPr>
          <p:spPr>
            <a:xfrm>
              <a:off x="977305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99A6C0F-6CD3-30D3-81DA-59813819C713}"/>
                </a:ext>
              </a:extLst>
            </p:cNvPr>
            <p:cNvSpPr/>
            <p:nvPr userDrawn="1"/>
          </p:nvSpPr>
          <p:spPr>
            <a:xfrm>
              <a:off x="1002087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0373317-1694-047C-846F-E9DA70030854}"/>
                </a:ext>
              </a:extLst>
            </p:cNvPr>
            <p:cNvSpPr/>
            <p:nvPr userDrawn="1"/>
          </p:nvSpPr>
          <p:spPr>
            <a:xfrm>
              <a:off x="1026868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46E877D-1A8F-8746-391D-42D5858969D8}"/>
                </a:ext>
              </a:extLst>
            </p:cNvPr>
            <p:cNvSpPr/>
            <p:nvPr userDrawn="1"/>
          </p:nvSpPr>
          <p:spPr>
            <a:xfrm>
              <a:off x="1051650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ADB4C24-C507-30A1-65D5-D90719FC5B8A}"/>
                </a:ext>
              </a:extLst>
            </p:cNvPr>
            <p:cNvSpPr/>
            <p:nvPr userDrawn="1"/>
          </p:nvSpPr>
          <p:spPr>
            <a:xfrm>
              <a:off x="1076432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9B3EE6E-4792-1F89-F44E-7A1F0BDC3855}"/>
                </a:ext>
              </a:extLst>
            </p:cNvPr>
            <p:cNvSpPr/>
            <p:nvPr userDrawn="1"/>
          </p:nvSpPr>
          <p:spPr>
            <a:xfrm>
              <a:off x="11012137"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E2F2146-E211-185B-4785-5E027155572F}"/>
                </a:ext>
              </a:extLst>
            </p:cNvPr>
            <p:cNvSpPr/>
            <p:nvPr userDrawn="1"/>
          </p:nvSpPr>
          <p:spPr>
            <a:xfrm>
              <a:off x="11259953"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4FC9CF2-4FD9-21E4-E056-5E2FE726A623}"/>
                </a:ext>
              </a:extLst>
            </p:cNvPr>
            <p:cNvSpPr/>
            <p:nvPr userDrawn="1"/>
          </p:nvSpPr>
          <p:spPr>
            <a:xfrm>
              <a:off x="11507769"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3F2D60E-9CB0-8F11-F641-4A44E58CD514}"/>
                </a:ext>
              </a:extLst>
            </p:cNvPr>
            <p:cNvSpPr/>
            <p:nvPr userDrawn="1"/>
          </p:nvSpPr>
          <p:spPr>
            <a:xfrm>
              <a:off x="11755585"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80F34FD-E91B-A6AE-7FD0-6F4EFC7515B3}"/>
                </a:ext>
              </a:extLst>
            </p:cNvPr>
            <p:cNvSpPr/>
            <p:nvPr userDrawn="1"/>
          </p:nvSpPr>
          <p:spPr>
            <a:xfrm>
              <a:off x="12003401" y="1113183"/>
              <a:ext cx="95416" cy="95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0693" y="1643442"/>
            <a:ext cx="10996291" cy="9193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0693" y="2672818"/>
            <a:ext cx="10996291" cy="37626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607877DE-5A24-48E7-A6BB-9C33E4721A8F}"/>
              </a:ext>
            </a:extLst>
          </p:cNvPr>
          <p:cNvSpPr/>
          <p:nvPr userDrawn="1"/>
        </p:nvSpPr>
        <p:spPr>
          <a:xfrm>
            <a:off x="2702" y="-31812"/>
            <a:ext cx="12192000" cy="341979"/>
          </a:xfrm>
          <a:prstGeom prst="rect">
            <a:avLst/>
          </a:prstGeom>
          <a:solidFill>
            <a:srgbClr val="0E5AB8"/>
          </a:solidFill>
          <a:ln>
            <a:noFill/>
          </a:ln>
          <a:effectLst>
            <a:outerShdw blurRad="50800" dist="254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67BFEB58-0199-FD1C-91C4-3689ED08D989}"/>
              </a:ext>
            </a:extLst>
          </p:cNvPr>
          <p:cNvGrpSpPr/>
          <p:nvPr userDrawn="1"/>
        </p:nvGrpSpPr>
        <p:grpSpPr>
          <a:xfrm>
            <a:off x="76824" y="205477"/>
            <a:ext cx="12042714" cy="60902"/>
            <a:chOff x="76824" y="567272"/>
            <a:chExt cx="12042714" cy="60902"/>
          </a:xfrm>
        </p:grpSpPr>
        <p:sp>
          <p:nvSpPr>
            <p:cNvPr id="13" name="Oval 12">
              <a:extLst>
                <a:ext uri="{FF2B5EF4-FFF2-40B4-BE49-F238E27FC236}">
                  <a16:creationId xmlns:a16="http://schemas.microsoft.com/office/drawing/2014/main" id="{B0469D93-01CA-4474-5705-4240E57984DF}"/>
                </a:ext>
              </a:extLst>
            </p:cNvPr>
            <p:cNvSpPr/>
            <p:nvPr userDrawn="1"/>
          </p:nvSpPr>
          <p:spPr>
            <a:xfrm>
              <a:off x="76824"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BFD769-4E24-6D12-4F03-567825EE8D5A}"/>
                </a:ext>
              </a:extLst>
            </p:cNvPr>
            <p:cNvSpPr/>
            <p:nvPr userDrawn="1"/>
          </p:nvSpPr>
          <p:spPr>
            <a:xfrm>
              <a:off x="221247"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B143B99-53BB-F3D1-B361-20BBA6016EDB}"/>
                </a:ext>
              </a:extLst>
            </p:cNvPr>
            <p:cNvSpPr/>
            <p:nvPr userDrawn="1"/>
          </p:nvSpPr>
          <p:spPr>
            <a:xfrm>
              <a:off x="365670"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44F457E-366D-FC50-748D-CE4E856A5CB6}"/>
                </a:ext>
              </a:extLst>
            </p:cNvPr>
            <p:cNvSpPr/>
            <p:nvPr userDrawn="1"/>
          </p:nvSpPr>
          <p:spPr>
            <a:xfrm>
              <a:off x="510093"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41F8F6C-252F-4ACA-0C47-1F782FC2988B}"/>
                </a:ext>
              </a:extLst>
            </p:cNvPr>
            <p:cNvSpPr/>
            <p:nvPr userDrawn="1"/>
          </p:nvSpPr>
          <p:spPr>
            <a:xfrm>
              <a:off x="654516"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254BC85-357B-319D-C410-9B03C06F3FBF}"/>
                </a:ext>
              </a:extLst>
            </p:cNvPr>
            <p:cNvSpPr/>
            <p:nvPr userDrawn="1"/>
          </p:nvSpPr>
          <p:spPr>
            <a:xfrm>
              <a:off x="798939"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7486A56-9F10-69C7-3520-80A9966211D2}"/>
                </a:ext>
              </a:extLst>
            </p:cNvPr>
            <p:cNvSpPr/>
            <p:nvPr userDrawn="1"/>
          </p:nvSpPr>
          <p:spPr>
            <a:xfrm>
              <a:off x="943362"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84F477F-0F6F-3437-44F7-83CBF3DE1C19}"/>
                </a:ext>
              </a:extLst>
            </p:cNvPr>
            <p:cNvSpPr/>
            <p:nvPr userDrawn="1"/>
          </p:nvSpPr>
          <p:spPr>
            <a:xfrm>
              <a:off x="1087785"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762833B-A8B9-681E-525A-74DD1E70ECBF}"/>
                </a:ext>
              </a:extLst>
            </p:cNvPr>
            <p:cNvSpPr/>
            <p:nvPr userDrawn="1"/>
          </p:nvSpPr>
          <p:spPr>
            <a:xfrm>
              <a:off x="1232208"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6B33351-9423-5400-EA8E-1252B368BE53}"/>
                </a:ext>
              </a:extLst>
            </p:cNvPr>
            <p:cNvSpPr/>
            <p:nvPr userDrawn="1"/>
          </p:nvSpPr>
          <p:spPr>
            <a:xfrm>
              <a:off x="1376631"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F38B2CA-3091-653D-2AEF-6621E1506388}"/>
                </a:ext>
              </a:extLst>
            </p:cNvPr>
            <p:cNvSpPr/>
            <p:nvPr userDrawn="1"/>
          </p:nvSpPr>
          <p:spPr>
            <a:xfrm>
              <a:off x="1521054"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66DB8E1-C51F-9A18-7361-27CE29B0E05E}"/>
                </a:ext>
              </a:extLst>
            </p:cNvPr>
            <p:cNvSpPr/>
            <p:nvPr userDrawn="1"/>
          </p:nvSpPr>
          <p:spPr>
            <a:xfrm>
              <a:off x="1665477"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2994DE0-5B1A-B742-85F8-86C254E42214}"/>
                </a:ext>
              </a:extLst>
            </p:cNvPr>
            <p:cNvSpPr/>
            <p:nvPr userDrawn="1"/>
          </p:nvSpPr>
          <p:spPr>
            <a:xfrm>
              <a:off x="1809900"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43191A6-0625-1BDC-40E5-A64FE5DD230D}"/>
                </a:ext>
              </a:extLst>
            </p:cNvPr>
            <p:cNvSpPr/>
            <p:nvPr userDrawn="1"/>
          </p:nvSpPr>
          <p:spPr>
            <a:xfrm>
              <a:off x="1954323"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4EB9D67-6BBE-4D2C-A3A8-A336B155989D}"/>
                </a:ext>
              </a:extLst>
            </p:cNvPr>
            <p:cNvSpPr/>
            <p:nvPr userDrawn="1"/>
          </p:nvSpPr>
          <p:spPr>
            <a:xfrm>
              <a:off x="2098746"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BD65B95-7347-8983-E759-9922A8A81948}"/>
                </a:ext>
              </a:extLst>
            </p:cNvPr>
            <p:cNvSpPr/>
            <p:nvPr userDrawn="1"/>
          </p:nvSpPr>
          <p:spPr>
            <a:xfrm>
              <a:off x="2243169"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94A1801-BEF2-51FD-EF59-AD5080393911}"/>
                </a:ext>
              </a:extLst>
            </p:cNvPr>
            <p:cNvSpPr/>
            <p:nvPr userDrawn="1"/>
          </p:nvSpPr>
          <p:spPr>
            <a:xfrm>
              <a:off x="2387592"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0217435-4C9E-D900-E377-D6FA018955E7}"/>
                </a:ext>
              </a:extLst>
            </p:cNvPr>
            <p:cNvSpPr/>
            <p:nvPr userDrawn="1"/>
          </p:nvSpPr>
          <p:spPr>
            <a:xfrm>
              <a:off x="2532015"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27B66F4-DA3B-830B-312B-F65EE1A71538}"/>
                </a:ext>
              </a:extLst>
            </p:cNvPr>
            <p:cNvSpPr/>
            <p:nvPr userDrawn="1"/>
          </p:nvSpPr>
          <p:spPr>
            <a:xfrm>
              <a:off x="2676438"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4CE6D9A-DC47-6B27-7A8D-FED3056D0D17}"/>
                </a:ext>
              </a:extLst>
            </p:cNvPr>
            <p:cNvSpPr/>
            <p:nvPr userDrawn="1"/>
          </p:nvSpPr>
          <p:spPr>
            <a:xfrm>
              <a:off x="2820861"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60E9DF2-ED0E-A986-A6AF-6FA8236E6194}"/>
                </a:ext>
              </a:extLst>
            </p:cNvPr>
            <p:cNvSpPr/>
            <p:nvPr userDrawn="1"/>
          </p:nvSpPr>
          <p:spPr>
            <a:xfrm>
              <a:off x="2965284"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C01AED5-821B-E751-EAE0-2BCA65E980DF}"/>
                </a:ext>
              </a:extLst>
            </p:cNvPr>
            <p:cNvSpPr/>
            <p:nvPr userDrawn="1"/>
          </p:nvSpPr>
          <p:spPr>
            <a:xfrm>
              <a:off x="3109707"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B988329-11DF-2B85-68A6-100BA2CE24F5}"/>
                </a:ext>
              </a:extLst>
            </p:cNvPr>
            <p:cNvSpPr/>
            <p:nvPr userDrawn="1"/>
          </p:nvSpPr>
          <p:spPr>
            <a:xfrm>
              <a:off x="3254130"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34BEF62-A65A-AF25-6121-1C09F578B264}"/>
                </a:ext>
              </a:extLst>
            </p:cNvPr>
            <p:cNvSpPr/>
            <p:nvPr userDrawn="1"/>
          </p:nvSpPr>
          <p:spPr>
            <a:xfrm>
              <a:off x="3398553"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B6CA78B-1007-CBF7-ECBE-5B3F971FC1E4}"/>
                </a:ext>
              </a:extLst>
            </p:cNvPr>
            <p:cNvSpPr/>
            <p:nvPr userDrawn="1"/>
          </p:nvSpPr>
          <p:spPr>
            <a:xfrm>
              <a:off x="3542976"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DE38896-E66F-D429-EC13-144161C4F0CF}"/>
                </a:ext>
              </a:extLst>
            </p:cNvPr>
            <p:cNvSpPr/>
            <p:nvPr userDrawn="1"/>
          </p:nvSpPr>
          <p:spPr>
            <a:xfrm>
              <a:off x="3687399"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3D87882-088F-4FCC-FD03-4F138F02FC30}"/>
                </a:ext>
              </a:extLst>
            </p:cNvPr>
            <p:cNvSpPr/>
            <p:nvPr userDrawn="1"/>
          </p:nvSpPr>
          <p:spPr>
            <a:xfrm>
              <a:off x="3831822"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6E59126-1A82-3E74-B2A3-767EF695CF35}"/>
                </a:ext>
              </a:extLst>
            </p:cNvPr>
            <p:cNvSpPr/>
            <p:nvPr userDrawn="1"/>
          </p:nvSpPr>
          <p:spPr>
            <a:xfrm>
              <a:off x="3976245"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C25B745-3834-1686-2529-AFAFC7EEA3E2}"/>
                </a:ext>
              </a:extLst>
            </p:cNvPr>
            <p:cNvSpPr/>
            <p:nvPr userDrawn="1"/>
          </p:nvSpPr>
          <p:spPr>
            <a:xfrm>
              <a:off x="4120668"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F91386E-91A1-7F59-413B-5BF05D2CA84B}"/>
                </a:ext>
              </a:extLst>
            </p:cNvPr>
            <p:cNvSpPr/>
            <p:nvPr userDrawn="1"/>
          </p:nvSpPr>
          <p:spPr>
            <a:xfrm>
              <a:off x="4265090"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372B032-F4C5-BE01-CD33-1FDBE757C249}"/>
                </a:ext>
              </a:extLst>
            </p:cNvPr>
            <p:cNvSpPr/>
            <p:nvPr userDrawn="1"/>
          </p:nvSpPr>
          <p:spPr>
            <a:xfrm>
              <a:off x="4409513"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B645EAF-6843-E9A4-2B9C-A536FA272466}"/>
                </a:ext>
              </a:extLst>
            </p:cNvPr>
            <p:cNvSpPr/>
            <p:nvPr userDrawn="1"/>
          </p:nvSpPr>
          <p:spPr>
            <a:xfrm>
              <a:off x="4553936"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3A03702-569D-2095-114A-2F0EE259D7B0}"/>
                </a:ext>
              </a:extLst>
            </p:cNvPr>
            <p:cNvSpPr/>
            <p:nvPr userDrawn="1"/>
          </p:nvSpPr>
          <p:spPr>
            <a:xfrm>
              <a:off x="4698359"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0EB9BEC-9B8B-B890-DC94-925064A1703A}"/>
                </a:ext>
              </a:extLst>
            </p:cNvPr>
            <p:cNvSpPr/>
            <p:nvPr userDrawn="1"/>
          </p:nvSpPr>
          <p:spPr>
            <a:xfrm>
              <a:off x="4842782"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570EDEC-82C2-EB1E-037D-DE7D688ACED8}"/>
                </a:ext>
              </a:extLst>
            </p:cNvPr>
            <p:cNvSpPr/>
            <p:nvPr userDrawn="1"/>
          </p:nvSpPr>
          <p:spPr>
            <a:xfrm>
              <a:off x="4987205"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5D2A88C-A896-23C4-E3DF-83770BF104DA}"/>
                </a:ext>
              </a:extLst>
            </p:cNvPr>
            <p:cNvSpPr/>
            <p:nvPr userDrawn="1"/>
          </p:nvSpPr>
          <p:spPr>
            <a:xfrm>
              <a:off x="5131628"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D417816-3A9D-9F7C-4FA6-B240FE1F2A92}"/>
                </a:ext>
              </a:extLst>
            </p:cNvPr>
            <p:cNvSpPr/>
            <p:nvPr userDrawn="1"/>
          </p:nvSpPr>
          <p:spPr>
            <a:xfrm>
              <a:off x="5276051"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DCDD1A4-9B86-F9C8-4CD1-6CB2BDF37675}"/>
                </a:ext>
              </a:extLst>
            </p:cNvPr>
            <p:cNvSpPr/>
            <p:nvPr userDrawn="1"/>
          </p:nvSpPr>
          <p:spPr>
            <a:xfrm>
              <a:off x="5420474"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B029D62-FE84-694B-F3EC-335853FAA47C}"/>
                </a:ext>
              </a:extLst>
            </p:cNvPr>
            <p:cNvSpPr/>
            <p:nvPr userDrawn="1"/>
          </p:nvSpPr>
          <p:spPr>
            <a:xfrm>
              <a:off x="5564897"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2231F073-78B0-443C-052E-467D09461107}"/>
                </a:ext>
              </a:extLst>
            </p:cNvPr>
            <p:cNvSpPr/>
            <p:nvPr userDrawn="1"/>
          </p:nvSpPr>
          <p:spPr>
            <a:xfrm>
              <a:off x="5709320"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E4B87CFE-004E-B30B-353F-F8AA1F57C1AD}"/>
                </a:ext>
              </a:extLst>
            </p:cNvPr>
            <p:cNvSpPr/>
            <p:nvPr userDrawn="1"/>
          </p:nvSpPr>
          <p:spPr>
            <a:xfrm>
              <a:off x="5853743"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15DDB31-F7DA-01DE-4F57-81892606E67D}"/>
                </a:ext>
              </a:extLst>
            </p:cNvPr>
            <p:cNvSpPr/>
            <p:nvPr userDrawn="1"/>
          </p:nvSpPr>
          <p:spPr>
            <a:xfrm>
              <a:off x="5998166"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D1018AF-A372-8FFB-2B3D-FEECB332056C}"/>
                </a:ext>
              </a:extLst>
            </p:cNvPr>
            <p:cNvSpPr/>
            <p:nvPr userDrawn="1"/>
          </p:nvSpPr>
          <p:spPr>
            <a:xfrm>
              <a:off x="6142589"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82FF31C-CBF2-BB2F-5DC2-4B8A227E003A}"/>
                </a:ext>
              </a:extLst>
            </p:cNvPr>
            <p:cNvSpPr/>
            <p:nvPr userDrawn="1"/>
          </p:nvSpPr>
          <p:spPr>
            <a:xfrm>
              <a:off x="6287012"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8FCABB9-5FE8-FFCA-B496-10ECEA22264E}"/>
                </a:ext>
              </a:extLst>
            </p:cNvPr>
            <p:cNvSpPr/>
            <p:nvPr userDrawn="1"/>
          </p:nvSpPr>
          <p:spPr>
            <a:xfrm>
              <a:off x="6431435"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B47069E-F5D8-9D19-8D10-53D82F2D91E6}"/>
                </a:ext>
              </a:extLst>
            </p:cNvPr>
            <p:cNvSpPr/>
            <p:nvPr userDrawn="1"/>
          </p:nvSpPr>
          <p:spPr>
            <a:xfrm>
              <a:off x="6575858"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8D74A589-9080-0A6A-6FC6-0450B7E9640C}"/>
                </a:ext>
              </a:extLst>
            </p:cNvPr>
            <p:cNvSpPr/>
            <p:nvPr userDrawn="1"/>
          </p:nvSpPr>
          <p:spPr>
            <a:xfrm>
              <a:off x="6720281"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810D8639-BE77-6244-C648-6CFE26FEC164}"/>
                </a:ext>
              </a:extLst>
            </p:cNvPr>
            <p:cNvSpPr/>
            <p:nvPr userDrawn="1"/>
          </p:nvSpPr>
          <p:spPr>
            <a:xfrm>
              <a:off x="6864704"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9C21E59-FAD7-5334-CC04-AB85E3D064C7}"/>
                </a:ext>
              </a:extLst>
            </p:cNvPr>
            <p:cNvSpPr/>
            <p:nvPr userDrawn="1"/>
          </p:nvSpPr>
          <p:spPr>
            <a:xfrm>
              <a:off x="7009127" y="567272"/>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47EBC6F5-D1CB-616F-16E4-1F4CDCFB9E1F}"/>
                </a:ext>
              </a:extLst>
            </p:cNvPr>
            <p:cNvSpPr/>
            <p:nvPr userDrawn="1"/>
          </p:nvSpPr>
          <p:spPr>
            <a:xfrm>
              <a:off x="7153550"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8E4D39B-134D-7B7A-B7EA-2B1D01F31E9B}"/>
                </a:ext>
              </a:extLst>
            </p:cNvPr>
            <p:cNvSpPr/>
            <p:nvPr userDrawn="1"/>
          </p:nvSpPr>
          <p:spPr>
            <a:xfrm>
              <a:off x="7297973"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B69FBEB-DE53-1FFE-0DE1-AF87F20F237D}"/>
                </a:ext>
              </a:extLst>
            </p:cNvPr>
            <p:cNvSpPr/>
            <p:nvPr userDrawn="1"/>
          </p:nvSpPr>
          <p:spPr>
            <a:xfrm>
              <a:off x="7442396"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94381DB9-91B4-2B92-2330-A416F2999223}"/>
                </a:ext>
              </a:extLst>
            </p:cNvPr>
            <p:cNvSpPr/>
            <p:nvPr userDrawn="1"/>
          </p:nvSpPr>
          <p:spPr>
            <a:xfrm>
              <a:off x="7586819"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99D200B-5DCA-D7AA-739E-5E7DE3783989}"/>
                </a:ext>
              </a:extLst>
            </p:cNvPr>
            <p:cNvSpPr/>
            <p:nvPr userDrawn="1"/>
          </p:nvSpPr>
          <p:spPr>
            <a:xfrm>
              <a:off x="7731242"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6FB544CD-BC95-B4A4-6897-4ABDD4E42E0D}"/>
                </a:ext>
              </a:extLst>
            </p:cNvPr>
            <p:cNvSpPr/>
            <p:nvPr userDrawn="1"/>
          </p:nvSpPr>
          <p:spPr>
            <a:xfrm>
              <a:off x="7875665"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4A6D7CF-89E4-1C34-1B03-75FE60186F14}"/>
                </a:ext>
              </a:extLst>
            </p:cNvPr>
            <p:cNvSpPr/>
            <p:nvPr userDrawn="1"/>
          </p:nvSpPr>
          <p:spPr>
            <a:xfrm>
              <a:off x="8020088"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5B16BD63-DFF6-1C52-2971-7A7525EF9A48}"/>
                </a:ext>
              </a:extLst>
            </p:cNvPr>
            <p:cNvSpPr/>
            <p:nvPr userDrawn="1"/>
          </p:nvSpPr>
          <p:spPr>
            <a:xfrm>
              <a:off x="8164511"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E85FA79-4A57-8557-9B62-DBC262F38621}"/>
                </a:ext>
              </a:extLst>
            </p:cNvPr>
            <p:cNvSpPr/>
            <p:nvPr userDrawn="1"/>
          </p:nvSpPr>
          <p:spPr>
            <a:xfrm>
              <a:off x="8308934"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6DCAAF9B-DEFE-945C-CA5E-C2037C497FDC}"/>
                </a:ext>
              </a:extLst>
            </p:cNvPr>
            <p:cNvSpPr/>
            <p:nvPr userDrawn="1"/>
          </p:nvSpPr>
          <p:spPr>
            <a:xfrm>
              <a:off x="8453357"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6BEFBB5-558A-672C-AB0D-6EEFF10D9FB7}"/>
                </a:ext>
              </a:extLst>
            </p:cNvPr>
            <p:cNvSpPr/>
            <p:nvPr userDrawn="1"/>
          </p:nvSpPr>
          <p:spPr>
            <a:xfrm>
              <a:off x="8597780"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7892011-45D9-7412-AF9E-2136EEE23491}"/>
                </a:ext>
              </a:extLst>
            </p:cNvPr>
            <p:cNvSpPr/>
            <p:nvPr userDrawn="1"/>
          </p:nvSpPr>
          <p:spPr>
            <a:xfrm>
              <a:off x="8742203"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94FA0AB1-873B-B90F-E490-BF5244108A8F}"/>
                </a:ext>
              </a:extLst>
            </p:cNvPr>
            <p:cNvSpPr/>
            <p:nvPr userDrawn="1"/>
          </p:nvSpPr>
          <p:spPr>
            <a:xfrm>
              <a:off x="8886626"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4980FF46-B818-9BE6-8F34-80272B8F23A6}"/>
                </a:ext>
              </a:extLst>
            </p:cNvPr>
            <p:cNvSpPr/>
            <p:nvPr userDrawn="1"/>
          </p:nvSpPr>
          <p:spPr>
            <a:xfrm>
              <a:off x="9031049"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59BE7AD-0BC1-9D12-ECB7-D1D1F1096685}"/>
                </a:ext>
              </a:extLst>
            </p:cNvPr>
            <p:cNvSpPr/>
            <p:nvPr userDrawn="1"/>
          </p:nvSpPr>
          <p:spPr>
            <a:xfrm>
              <a:off x="9175472"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6ABC4783-EBE6-6A02-1C20-C0D95E5C8B9A}"/>
                </a:ext>
              </a:extLst>
            </p:cNvPr>
            <p:cNvSpPr/>
            <p:nvPr userDrawn="1"/>
          </p:nvSpPr>
          <p:spPr>
            <a:xfrm>
              <a:off x="9319894"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9D8A36AF-A3C8-FDEB-8248-454489B98A97}"/>
                </a:ext>
              </a:extLst>
            </p:cNvPr>
            <p:cNvSpPr/>
            <p:nvPr userDrawn="1"/>
          </p:nvSpPr>
          <p:spPr>
            <a:xfrm>
              <a:off x="9464317"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309F685D-A296-289A-075E-129D78BE57FC}"/>
                </a:ext>
              </a:extLst>
            </p:cNvPr>
            <p:cNvSpPr/>
            <p:nvPr userDrawn="1"/>
          </p:nvSpPr>
          <p:spPr>
            <a:xfrm>
              <a:off x="9608740"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650AE3AE-1FDA-C0AD-71E1-4911D0C1F654}"/>
                </a:ext>
              </a:extLst>
            </p:cNvPr>
            <p:cNvSpPr/>
            <p:nvPr userDrawn="1"/>
          </p:nvSpPr>
          <p:spPr>
            <a:xfrm>
              <a:off x="9753163"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CCA276E-5F82-6C61-9D63-9C91DC9A1EE4}"/>
                </a:ext>
              </a:extLst>
            </p:cNvPr>
            <p:cNvSpPr/>
            <p:nvPr userDrawn="1"/>
          </p:nvSpPr>
          <p:spPr>
            <a:xfrm>
              <a:off x="9897586"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F547865B-4F12-204B-8D48-49253D5C7EFC}"/>
                </a:ext>
              </a:extLst>
            </p:cNvPr>
            <p:cNvSpPr/>
            <p:nvPr userDrawn="1"/>
          </p:nvSpPr>
          <p:spPr>
            <a:xfrm>
              <a:off x="10042009"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86D2C23-569E-9724-B5F0-260F97490F70}"/>
                </a:ext>
              </a:extLst>
            </p:cNvPr>
            <p:cNvSpPr/>
            <p:nvPr userDrawn="1"/>
          </p:nvSpPr>
          <p:spPr>
            <a:xfrm>
              <a:off x="10186432"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82C92670-F34F-E337-B998-7CCDDC62DAAC}"/>
                </a:ext>
              </a:extLst>
            </p:cNvPr>
            <p:cNvSpPr/>
            <p:nvPr userDrawn="1"/>
          </p:nvSpPr>
          <p:spPr>
            <a:xfrm>
              <a:off x="10330855"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792A39E-0283-6C1B-45BF-5DDDE9AFF04E}"/>
                </a:ext>
              </a:extLst>
            </p:cNvPr>
            <p:cNvSpPr/>
            <p:nvPr userDrawn="1"/>
          </p:nvSpPr>
          <p:spPr>
            <a:xfrm>
              <a:off x="10475278"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18CBE23A-4E2E-8756-0584-6F08CFF258A1}"/>
                </a:ext>
              </a:extLst>
            </p:cNvPr>
            <p:cNvSpPr/>
            <p:nvPr userDrawn="1"/>
          </p:nvSpPr>
          <p:spPr>
            <a:xfrm>
              <a:off x="10619701"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A2F5E57A-09F9-0D7C-A6D7-AC647C338703}"/>
                </a:ext>
              </a:extLst>
            </p:cNvPr>
            <p:cNvSpPr/>
            <p:nvPr userDrawn="1"/>
          </p:nvSpPr>
          <p:spPr>
            <a:xfrm>
              <a:off x="10764124"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FDB0A994-4D08-576A-934A-04F1C2D982E8}"/>
                </a:ext>
              </a:extLst>
            </p:cNvPr>
            <p:cNvSpPr/>
            <p:nvPr userDrawn="1"/>
          </p:nvSpPr>
          <p:spPr>
            <a:xfrm>
              <a:off x="10908547"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854FA8D-17F0-1F39-5DDF-04B648B3BBC3}"/>
                </a:ext>
              </a:extLst>
            </p:cNvPr>
            <p:cNvSpPr/>
            <p:nvPr userDrawn="1"/>
          </p:nvSpPr>
          <p:spPr>
            <a:xfrm>
              <a:off x="11052970"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865DBA29-BDA5-F9B3-F215-CF797CE9E513}"/>
                </a:ext>
              </a:extLst>
            </p:cNvPr>
            <p:cNvSpPr/>
            <p:nvPr userDrawn="1"/>
          </p:nvSpPr>
          <p:spPr>
            <a:xfrm>
              <a:off x="11197393"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B25289E8-F2DC-4972-B559-DD27154AC44E}"/>
                </a:ext>
              </a:extLst>
            </p:cNvPr>
            <p:cNvSpPr/>
            <p:nvPr userDrawn="1"/>
          </p:nvSpPr>
          <p:spPr>
            <a:xfrm>
              <a:off x="11341816"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A9F3AD27-DE12-E642-E541-A155EDBDC76A}"/>
                </a:ext>
              </a:extLst>
            </p:cNvPr>
            <p:cNvSpPr/>
            <p:nvPr userDrawn="1"/>
          </p:nvSpPr>
          <p:spPr>
            <a:xfrm>
              <a:off x="11486239"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E4F82CC-4104-6C50-9405-32A6693447CD}"/>
                </a:ext>
              </a:extLst>
            </p:cNvPr>
            <p:cNvSpPr/>
            <p:nvPr userDrawn="1"/>
          </p:nvSpPr>
          <p:spPr>
            <a:xfrm>
              <a:off x="11630662"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3328A8E7-C397-BB4B-CDC6-3905C80A262E}"/>
                </a:ext>
              </a:extLst>
            </p:cNvPr>
            <p:cNvSpPr/>
            <p:nvPr userDrawn="1"/>
          </p:nvSpPr>
          <p:spPr>
            <a:xfrm>
              <a:off x="11775085"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B5EFB50D-A9E5-943C-8A37-890705CCC80E}"/>
                </a:ext>
              </a:extLst>
            </p:cNvPr>
            <p:cNvSpPr/>
            <p:nvPr userDrawn="1"/>
          </p:nvSpPr>
          <p:spPr>
            <a:xfrm>
              <a:off x="11919508"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208FA019-DBCF-A4DD-56AA-185EBC73DF5F}"/>
                </a:ext>
              </a:extLst>
            </p:cNvPr>
            <p:cNvSpPr/>
            <p:nvPr userDrawn="1"/>
          </p:nvSpPr>
          <p:spPr>
            <a:xfrm>
              <a:off x="12063931" y="572567"/>
              <a:ext cx="55607" cy="5560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3877918B-FD1C-42F9-9EE0-AE97F94AFA01}"/>
              </a:ext>
            </a:extLst>
          </p:cNvPr>
          <p:cNvPicPr>
            <a:picLocks noChangeAspect="1"/>
          </p:cNvPicPr>
          <p:nvPr userDrawn="1"/>
        </p:nvPicPr>
        <p:blipFill>
          <a:blip r:embed="rId9"/>
          <a:srcRect/>
          <a:stretch/>
        </p:blipFill>
        <p:spPr>
          <a:xfrm>
            <a:off x="565700" y="446174"/>
            <a:ext cx="2627294" cy="853870"/>
          </a:xfrm>
          <a:prstGeom prst="rect">
            <a:avLst/>
          </a:prstGeom>
        </p:spPr>
      </p:pic>
    </p:spTree>
    <p:extLst>
      <p:ext uri="{BB962C8B-B14F-4D97-AF65-F5344CB8AC3E}">
        <p14:creationId xmlns:p14="http://schemas.microsoft.com/office/powerpoint/2010/main" val="2688406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91" r:id="rId3"/>
    <p:sldLayoutId id="2147483694" r:id="rId4"/>
    <p:sldLayoutId id="2147483690" r:id="rId5"/>
    <p:sldLayoutId id="2147483696" r:id="rId6"/>
    <p:sldLayoutId id="2147483675" r:id="rId7"/>
  </p:sldLayoutIdLst>
  <p:txStyles>
    <p:titleStyle>
      <a:lvl1pPr algn="l" defTabSz="914400" rtl="0" eaLnBrk="1" latinLnBrk="0" hangingPunct="1">
        <a:lnSpc>
          <a:spcPct val="90000"/>
        </a:lnSpc>
        <a:spcBef>
          <a:spcPct val="0"/>
        </a:spcBef>
        <a:buNone/>
        <a:defRPr sz="3200" b="1" kern="1200" spc="-80" baseline="0">
          <a:solidFill>
            <a:srgbClr val="0E5AB8"/>
          </a:solidFill>
          <a:latin typeface="Arial" charset="0"/>
          <a:ea typeface="Arial" charset="0"/>
          <a:cs typeface="Arial" charset="0"/>
        </a:defRPr>
      </a:lvl1pPr>
    </p:titleStyle>
    <p:bodyStyle>
      <a:lvl1pPr marL="228600" indent="-228600" algn="l" defTabSz="914400" rtl="0" eaLnBrk="1" latinLnBrk="0" hangingPunct="1">
        <a:lnSpc>
          <a:spcPct val="110000"/>
        </a:lnSpc>
        <a:spcBef>
          <a:spcPts val="1000"/>
        </a:spcBef>
        <a:buClr>
          <a:schemeClr val="accent2"/>
        </a:buClr>
        <a:buSzPct val="85000"/>
        <a:buFontTx/>
        <a:buBlip>
          <a:blip r:embed="rId10"/>
        </a:buBlip>
        <a:defRPr sz="1600" kern="1200" spc="-20" baseline="0">
          <a:solidFill>
            <a:schemeClr val="tx1">
              <a:lumMod val="85000"/>
              <a:lumOff val="1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SzPct val="100000"/>
        <a:buFontTx/>
        <a:buBlip>
          <a:blip r:embed="rId11"/>
        </a:buBlip>
        <a:defRPr sz="1400" kern="1200" spc="-20" baseline="0">
          <a:solidFill>
            <a:schemeClr val="tx1">
              <a:lumMod val="85000"/>
              <a:lumOff val="1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SzPct val="100000"/>
        <a:buFontTx/>
        <a:buBlip>
          <a:blip r:embed="rId11"/>
        </a:buBlip>
        <a:defRPr sz="1400" kern="1200" spc="-20" baseline="0">
          <a:solidFill>
            <a:schemeClr val="tx1">
              <a:lumMod val="85000"/>
              <a:lumOff val="1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100000"/>
        <a:buFontTx/>
        <a:buBlip>
          <a:blip r:embed="rId11"/>
        </a:buBlip>
        <a:defRPr sz="1400" kern="1200" spc="-20" baseline="0">
          <a:solidFill>
            <a:schemeClr val="tx1">
              <a:lumMod val="85000"/>
              <a:lumOff val="1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SzPct val="100000"/>
        <a:buFontTx/>
        <a:buBlip>
          <a:blip r:embed="rId11"/>
        </a:buBlip>
        <a:defRPr sz="1400" kern="1200" spc="-20" baseline="0">
          <a:solidFill>
            <a:schemeClr val="tx1">
              <a:lumMod val="85000"/>
              <a:lumOff val="1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714572"/>
      </p:ext>
    </p:extLst>
  </p:cSld>
  <p:clrMap bg1="lt1" tx1="dk1" bg2="lt2" tx2="dk2" accent1="accent1" accent2="accent2" accent3="accent3" accent4="accent4" accent5="accent5" accent6="accent6" hlink="hlink" folHlink="folHlink"/>
  <p:sldLayoutIdLst>
    <p:sldLayoutId id="2147483693"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28" y="2645573"/>
            <a:ext cx="11842689" cy="2387600"/>
          </a:xfrm>
        </p:spPr>
        <p:txBody>
          <a:bodyPr>
            <a:normAutofit fontScale="90000"/>
          </a:bodyPr>
          <a:lstStyle/>
          <a:p>
            <a:r>
              <a:rPr lang="en-US" b="0" dirty="0"/>
              <a:t> </a:t>
            </a:r>
            <a:br>
              <a:rPr lang="en-US" b="0" dirty="0"/>
            </a:br>
            <a:r>
              <a:rPr lang="en-US" dirty="0"/>
              <a:t>Implementation of Mirtazapine for Methamphetamine Use Disorder in CA Bridge Emergency Departments</a:t>
            </a:r>
            <a:br>
              <a:rPr lang="en-US" dirty="0"/>
            </a:br>
            <a:br>
              <a:rPr lang="en-US" dirty="0"/>
            </a:br>
            <a:r>
              <a:rPr lang="en-US" sz="3600" dirty="0"/>
              <a:t>A Quality Improvement Project</a:t>
            </a:r>
          </a:p>
        </p:txBody>
      </p:sp>
      <p:sp>
        <p:nvSpPr>
          <p:cNvPr id="3" name="Subtitle 2"/>
          <p:cNvSpPr>
            <a:spLocks noGrp="1"/>
          </p:cNvSpPr>
          <p:nvPr>
            <p:ph type="subTitle" idx="1"/>
          </p:nvPr>
        </p:nvSpPr>
        <p:spPr>
          <a:xfrm>
            <a:off x="1692966" y="5384775"/>
            <a:ext cx="9144000" cy="1655763"/>
          </a:xfrm>
        </p:spPr>
        <p:txBody>
          <a:bodyPr/>
          <a:lstStyle/>
          <a:p>
            <a:r>
              <a:rPr lang="en-US" dirty="0"/>
              <a:t>Amy Liang, Erik Anderson, Arianna Campbell, Andrew Herring</a:t>
            </a:r>
            <a:endParaRPr lang="en-US" i="1" dirty="0"/>
          </a:p>
          <a:p>
            <a:endParaRPr lang="en-US" dirty="0"/>
          </a:p>
        </p:txBody>
      </p:sp>
      <p:pic>
        <p:nvPicPr>
          <p:cNvPr id="4" name="Picture 3" descr="Text&#10;&#10;Description automatically generated with medium confidence">
            <a:extLst>
              <a:ext uri="{FF2B5EF4-FFF2-40B4-BE49-F238E27FC236}">
                <a16:creationId xmlns:a16="http://schemas.microsoft.com/office/drawing/2014/main" id="{FE9AC2A5-0B39-B2D8-09A2-E799CF60D104}"/>
              </a:ext>
            </a:extLst>
          </p:cNvPr>
          <p:cNvPicPr>
            <a:picLocks noChangeAspect="1"/>
          </p:cNvPicPr>
          <p:nvPr/>
        </p:nvPicPr>
        <p:blipFill>
          <a:blip r:embed="rId2"/>
          <a:stretch>
            <a:fillRect/>
          </a:stretch>
        </p:blipFill>
        <p:spPr>
          <a:xfrm>
            <a:off x="148028" y="362049"/>
            <a:ext cx="3914306" cy="1067538"/>
          </a:xfrm>
          <a:prstGeom prst="rect">
            <a:avLst/>
          </a:prstGeom>
        </p:spPr>
      </p:pic>
      <p:pic>
        <p:nvPicPr>
          <p:cNvPr id="5" name="Picture 4" descr="Text, logo&#10;&#10;Description automatically generated">
            <a:extLst>
              <a:ext uri="{FF2B5EF4-FFF2-40B4-BE49-F238E27FC236}">
                <a16:creationId xmlns:a16="http://schemas.microsoft.com/office/drawing/2014/main" id="{25DD67B9-D336-3BD4-69D7-1780B3428994}"/>
              </a:ext>
            </a:extLst>
          </p:cNvPr>
          <p:cNvPicPr>
            <a:picLocks noChangeAspect="1"/>
          </p:cNvPicPr>
          <p:nvPr/>
        </p:nvPicPr>
        <p:blipFill>
          <a:blip r:embed="rId3"/>
          <a:stretch>
            <a:fillRect/>
          </a:stretch>
        </p:blipFill>
        <p:spPr>
          <a:xfrm>
            <a:off x="8718055" y="351811"/>
            <a:ext cx="3723111" cy="1103144"/>
          </a:xfrm>
          <a:prstGeom prst="rect">
            <a:avLst/>
          </a:prstGeom>
        </p:spPr>
      </p:pic>
    </p:spTree>
    <p:extLst>
      <p:ext uri="{BB962C8B-B14F-4D97-AF65-F5344CB8AC3E}">
        <p14:creationId xmlns:p14="http://schemas.microsoft.com/office/powerpoint/2010/main" val="1063139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1957" y="1882227"/>
            <a:ext cx="3500043" cy="3478556"/>
          </a:xfrm>
        </p:spPr>
        <p:txBody>
          <a:bodyPr>
            <a:normAutofit fontScale="90000"/>
          </a:bodyPr>
          <a:lstStyle/>
          <a:p>
            <a:r>
              <a:rPr lang="en-US" dirty="0"/>
              <a:t>6 EDs in CA </a:t>
            </a:r>
            <a:br>
              <a:rPr lang="en-US" dirty="0"/>
            </a:br>
            <a:br>
              <a:rPr lang="en-US" dirty="0"/>
            </a:br>
            <a:r>
              <a:rPr lang="en-US" dirty="0"/>
              <a:t>Weekly champion meetings</a:t>
            </a:r>
            <a:br>
              <a:rPr lang="en-US" dirty="0"/>
            </a:br>
            <a:br>
              <a:rPr lang="en-US" dirty="0"/>
            </a:br>
            <a:r>
              <a:rPr lang="en-US" dirty="0"/>
              <a:t>1. Brainstorm QI Ideas</a:t>
            </a:r>
            <a:br>
              <a:rPr lang="en-US" dirty="0"/>
            </a:br>
            <a:br>
              <a:rPr lang="en-US" dirty="0"/>
            </a:br>
            <a:r>
              <a:rPr lang="en-US" dirty="0"/>
              <a:t>2. Discuss barriers/facilitators</a:t>
            </a:r>
            <a:br>
              <a:rPr lang="en-US" dirty="0"/>
            </a:br>
            <a:br>
              <a:rPr lang="en-US" dirty="0"/>
            </a:br>
            <a:r>
              <a:rPr lang="en-US" dirty="0"/>
              <a:t>3. Track progress</a:t>
            </a:r>
            <a:br>
              <a:rPr lang="en-US" dirty="0"/>
            </a:br>
            <a:endParaRPr lang="en-US" dirty="0"/>
          </a:p>
        </p:txBody>
      </p:sp>
      <p:sp>
        <p:nvSpPr>
          <p:cNvPr id="9" name="TextBox 8">
            <a:extLst>
              <a:ext uri="{FF2B5EF4-FFF2-40B4-BE49-F238E27FC236}">
                <a16:creationId xmlns:a16="http://schemas.microsoft.com/office/drawing/2014/main" id="{ACEFAFBC-D6FD-0585-7BA4-6C2AB5CB2600}"/>
              </a:ext>
            </a:extLst>
          </p:cNvPr>
          <p:cNvSpPr txBox="1"/>
          <p:nvPr/>
        </p:nvSpPr>
        <p:spPr>
          <a:xfrm>
            <a:off x="661136" y="2981259"/>
            <a:ext cx="7728484" cy="2554545"/>
          </a:xfrm>
          <a:prstGeom prst="rect">
            <a:avLst/>
          </a:prstGeom>
          <a:noFill/>
        </p:spPr>
        <p:txBody>
          <a:bodyPr wrap="square" rtlCol="0">
            <a:spAutoFit/>
          </a:bodyPr>
          <a:lstStyle/>
          <a:p>
            <a:r>
              <a:rPr lang="en-US" sz="3200" b="1" dirty="0">
                <a:solidFill>
                  <a:srgbClr val="0E5AB8"/>
                </a:solidFill>
                <a:latin typeface="Arial" panose="020B0604020202020204" pitchFamily="34" charset="0"/>
                <a:cs typeface="Arial" panose="020B0604020202020204" pitchFamily="34" charset="0"/>
              </a:rPr>
              <a:t>- Brief intervention, screen for med </a:t>
            </a:r>
          </a:p>
          <a:p>
            <a:r>
              <a:rPr lang="en-US" sz="3200" b="1" dirty="0">
                <a:solidFill>
                  <a:srgbClr val="0E5AB8"/>
                </a:solidFill>
                <a:latin typeface="Arial" panose="020B0604020202020204" pitchFamily="34" charset="0"/>
                <a:cs typeface="Arial" panose="020B0604020202020204" pitchFamily="34" charset="0"/>
              </a:rPr>
              <a:t>	interactions, offer meds if no </a:t>
            </a:r>
          </a:p>
          <a:p>
            <a:r>
              <a:rPr lang="en-US" sz="3200" b="1" dirty="0">
                <a:solidFill>
                  <a:srgbClr val="0E5AB8"/>
                </a:solidFill>
                <a:latin typeface="Arial" panose="020B0604020202020204" pitchFamily="34" charset="0"/>
                <a:cs typeface="Arial" panose="020B0604020202020204" pitchFamily="34" charset="0"/>
              </a:rPr>
              <a:t>	contraindication</a:t>
            </a:r>
          </a:p>
          <a:p>
            <a:r>
              <a:rPr lang="en-US" sz="3200" b="1" dirty="0">
                <a:solidFill>
                  <a:srgbClr val="0E5AB8"/>
                </a:solidFill>
                <a:latin typeface="Arial" panose="020B0604020202020204" pitchFamily="34" charset="0"/>
                <a:cs typeface="Arial" panose="020B0604020202020204" pitchFamily="34" charset="0"/>
              </a:rPr>
              <a:t>- Administer 30mg </a:t>
            </a:r>
            <a:r>
              <a:rPr lang="en-US" sz="3200" b="1" dirty="0" err="1">
                <a:solidFill>
                  <a:srgbClr val="0E5AB8"/>
                </a:solidFill>
                <a:latin typeface="Arial" panose="020B0604020202020204" pitchFamily="34" charset="0"/>
                <a:cs typeface="Arial" panose="020B0604020202020204" pitchFamily="34" charset="0"/>
              </a:rPr>
              <a:t>Mirtaz</a:t>
            </a:r>
            <a:r>
              <a:rPr lang="en-US" sz="3200" b="1" dirty="0">
                <a:solidFill>
                  <a:srgbClr val="0E5AB8"/>
                </a:solidFill>
                <a:latin typeface="Arial" panose="020B0604020202020204" pitchFamily="34" charset="0"/>
                <a:cs typeface="Arial" panose="020B0604020202020204" pitchFamily="34" charset="0"/>
              </a:rPr>
              <a:t> in ED</a:t>
            </a:r>
          </a:p>
          <a:p>
            <a:r>
              <a:rPr lang="en-US" sz="3200" b="1" dirty="0">
                <a:solidFill>
                  <a:srgbClr val="0E5AB8"/>
                </a:solidFill>
                <a:latin typeface="Arial" panose="020B0604020202020204" pitchFamily="34" charset="0"/>
                <a:cs typeface="Arial" panose="020B0604020202020204" pitchFamily="34" charset="0"/>
              </a:rPr>
              <a:t>- Rx </a:t>
            </a:r>
            <a:r>
              <a:rPr lang="en-US" sz="3200" b="1" dirty="0" err="1">
                <a:solidFill>
                  <a:srgbClr val="0E5AB8"/>
                </a:solidFill>
                <a:latin typeface="Arial" panose="020B0604020202020204" pitchFamily="34" charset="0"/>
                <a:cs typeface="Arial" panose="020B0604020202020204" pitchFamily="34" charset="0"/>
              </a:rPr>
              <a:t>Mirtaz</a:t>
            </a:r>
            <a:r>
              <a:rPr lang="en-US" sz="3200" b="1" dirty="0">
                <a:solidFill>
                  <a:srgbClr val="0E5AB8"/>
                </a:solidFill>
                <a:latin typeface="Arial" panose="020B0604020202020204" pitchFamily="34" charset="0"/>
                <a:cs typeface="Arial" panose="020B0604020202020204" pitchFamily="34" charset="0"/>
              </a:rPr>
              <a:t> 30mg at night</a:t>
            </a:r>
          </a:p>
        </p:txBody>
      </p:sp>
      <p:sp>
        <p:nvSpPr>
          <p:cNvPr id="10" name="Title 1">
            <a:extLst>
              <a:ext uri="{FF2B5EF4-FFF2-40B4-BE49-F238E27FC236}">
                <a16:creationId xmlns:a16="http://schemas.microsoft.com/office/drawing/2014/main" id="{978FCB87-2E6A-4201-BCDD-D852A4840AB1}"/>
              </a:ext>
            </a:extLst>
          </p:cNvPr>
          <p:cNvSpPr txBox="1">
            <a:spLocks/>
          </p:cNvSpPr>
          <p:nvPr/>
        </p:nvSpPr>
        <p:spPr>
          <a:xfrm>
            <a:off x="661136" y="1600612"/>
            <a:ext cx="6674930" cy="1457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80" baseline="0">
                <a:solidFill>
                  <a:srgbClr val="0E5AB8"/>
                </a:solidFill>
                <a:latin typeface="Arial" charset="0"/>
                <a:ea typeface="Arial" charset="0"/>
                <a:cs typeface="Arial" charset="0"/>
              </a:defRPr>
            </a:lvl1pPr>
          </a:lstStyle>
          <a:p>
            <a:r>
              <a:rPr lang="en-US" sz="4000" dirty="0">
                <a:solidFill>
                  <a:srgbClr val="F25D34"/>
                </a:solidFill>
              </a:rPr>
              <a:t>Protocol development</a:t>
            </a:r>
          </a:p>
        </p:txBody>
      </p:sp>
      <p:pic>
        <p:nvPicPr>
          <p:cNvPr id="3" name="Picture 2" descr="Text&#10;&#10;Description automatically generated with medium confidence">
            <a:extLst>
              <a:ext uri="{FF2B5EF4-FFF2-40B4-BE49-F238E27FC236}">
                <a16:creationId xmlns:a16="http://schemas.microsoft.com/office/drawing/2014/main" id="{AEC7E016-86F4-8E5E-3390-7241C62866ED}"/>
              </a:ext>
            </a:extLst>
          </p:cNvPr>
          <p:cNvPicPr>
            <a:picLocks noChangeAspect="1"/>
          </p:cNvPicPr>
          <p:nvPr/>
        </p:nvPicPr>
        <p:blipFill>
          <a:blip r:embed="rId3"/>
          <a:stretch>
            <a:fillRect/>
          </a:stretch>
        </p:blipFill>
        <p:spPr>
          <a:xfrm>
            <a:off x="148028" y="362049"/>
            <a:ext cx="3914306" cy="1067538"/>
          </a:xfrm>
          <a:prstGeom prst="rect">
            <a:avLst/>
          </a:prstGeom>
        </p:spPr>
      </p:pic>
    </p:spTree>
    <p:extLst>
      <p:ext uri="{BB962C8B-B14F-4D97-AF65-F5344CB8AC3E}">
        <p14:creationId xmlns:p14="http://schemas.microsoft.com/office/powerpoint/2010/main" val="23271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Objective</a:t>
            </a:r>
          </a:p>
        </p:txBody>
      </p:sp>
      <p:sp>
        <p:nvSpPr>
          <p:cNvPr id="3" name="Content Placeholder 2"/>
          <p:cNvSpPr>
            <a:spLocks noGrp="1"/>
          </p:cNvSpPr>
          <p:nvPr>
            <p:ph idx="1"/>
          </p:nvPr>
        </p:nvSpPr>
        <p:spPr>
          <a:xfrm>
            <a:off x="590693" y="2463950"/>
            <a:ext cx="11256749" cy="3965867"/>
          </a:xfrm>
        </p:spPr>
        <p:txBody>
          <a:bodyPr>
            <a:normAutofit/>
          </a:bodyPr>
          <a:lstStyle/>
          <a:p>
            <a:r>
              <a:rPr lang="en-US" sz="4000" dirty="0"/>
              <a:t>To describe the characteristics and clinical outcomes among ED patients treated with mirtazapine for methamphetamine use disorder at 6 EDs participating in the CA Bridge, Centers of Excellence Program (COE).</a:t>
            </a:r>
          </a:p>
          <a:p>
            <a:pPr marL="0" indent="0">
              <a:buNone/>
            </a:pPr>
            <a:endParaRPr lang="en-US" sz="4000" dirty="0"/>
          </a:p>
        </p:txBody>
      </p:sp>
      <p:pic>
        <p:nvPicPr>
          <p:cNvPr id="4" name="Picture 3" descr="Text&#10;&#10;Description automatically generated with medium confidence">
            <a:extLst>
              <a:ext uri="{FF2B5EF4-FFF2-40B4-BE49-F238E27FC236}">
                <a16:creationId xmlns:a16="http://schemas.microsoft.com/office/drawing/2014/main" id="{21FFFBEC-5BFE-2A68-0C08-D02A2E2F224F}"/>
              </a:ext>
            </a:extLst>
          </p:cNvPr>
          <p:cNvPicPr>
            <a:picLocks noChangeAspect="1"/>
          </p:cNvPicPr>
          <p:nvPr/>
        </p:nvPicPr>
        <p:blipFill>
          <a:blip r:embed="rId3"/>
          <a:stretch>
            <a:fillRect/>
          </a:stretch>
        </p:blipFill>
        <p:spPr>
          <a:xfrm>
            <a:off x="148028" y="362049"/>
            <a:ext cx="3914306" cy="1067538"/>
          </a:xfrm>
          <a:prstGeom prst="rect">
            <a:avLst/>
          </a:prstGeom>
        </p:spPr>
      </p:pic>
      <p:pic>
        <p:nvPicPr>
          <p:cNvPr id="5" name="Picture 4" descr="Text, logo&#10;&#10;Description automatically generated">
            <a:extLst>
              <a:ext uri="{FF2B5EF4-FFF2-40B4-BE49-F238E27FC236}">
                <a16:creationId xmlns:a16="http://schemas.microsoft.com/office/drawing/2014/main" id="{CBFBB87A-0CF4-37A7-FC40-4B12E973B5F9}"/>
              </a:ext>
            </a:extLst>
          </p:cNvPr>
          <p:cNvPicPr>
            <a:picLocks noChangeAspect="1"/>
          </p:cNvPicPr>
          <p:nvPr/>
        </p:nvPicPr>
        <p:blipFill>
          <a:blip r:embed="rId4"/>
          <a:stretch>
            <a:fillRect/>
          </a:stretch>
        </p:blipFill>
        <p:spPr>
          <a:xfrm>
            <a:off x="8403514" y="5564923"/>
            <a:ext cx="3723111" cy="1103144"/>
          </a:xfrm>
          <a:prstGeom prst="rect">
            <a:avLst/>
          </a:prstGeom>
        </p:spPr>
      </p:pic>
    </p:spTree>
    <p:extLst>
      <p:ext uri="{BB962C8B-B14F-4D97-AF65-F5344CB8AC3E}">
        <p14:creationId xmlns:p14="http://schemas.microsoft.com/office/powerpoint/2010/main" val="204530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549" y="564848"/>
            <a:ext cx="10996291" cy="919373"/>
          </a:xfrm>
        </p:spPr>
        <p:txBody>
          <a:bodyPr/>
          <a:lstStyle/>
          <a:p>
            <a:r>
              <a:rPr lang="en-US" dirty="0"/>
              <a:t>Results</a:t>
            </a:r>
          </a:p>
        </p:txBody>
      </p:sp>
      <p:sp>
        <p:nvSpPr>
          <p:cNvPr id="4" name="TextBox 3">
            <a:extLst>
              <a:ext uri="{FF2B5EF4-FFF2-40B4-BE49-F238E27FC236}">
                <a16:creationId xmlns:a16="http://schemas.microsoft.com/office/drawing/2014/main" id="{6071CBFD-DDB4-AF82-F2FF-5390E586430F}"/>
              </a:ext>
            </a:extLst>
          </p:cNvPr>
          <p:cNvSpPr txBox="1"/>
          <p:nvPr/>
        </p:nvSpPr>
        <p:spPr>
          <a:xfrm>
            <a:off x="712017" y="1587914"/>
            <a:ext cx="6678597" cy="526297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Who?</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53 patients identified</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Most (83%) were men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Age(</a:t>
            </a:r>
            <a:r>
              <a:rPr lang="en-US" sz="2400" dirty="0" err="1">
                <a:latin typeface="Arial" panose="020B0604020202020204" pitchFamily="34" charset="0"/>
                <a:cs typeface="Arial" panose="020B0604020202020204" pitchFamily="34" charset="0"/>
              </a:rPr>
              <a:t>yrs</a:t>
            </a:r>
            <a:r>
              <a:rPr lang="en-US" sz="2400" dirty="0">
                <a:latin typeface="Arial" panose="020B0604020202020204" pitchFamily="34" charset="0"/>
                <a:cs typeface="Arial" panose="020B0604020202020204" pitchFamily="34" charset="0"/>
              </a:rPr>
              <a:t>) was evenly distributed: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20-29 (19%), 30-39 (28%),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40-49 (32%),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≥50 (21%).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Race ethnicity</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15%  Black/African American,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15% White, </a:t>
            </a:r>
          </a:p>
          <a:p>
            <a:pPr marL="742950" lvl="1" indent="-285750">
              <a:buFont typeface="Arial" panose="020B0604020202020204" pitchFamily="34" charset="0"/>
              <a:buChar char="•"/>
            </a:pPr>
            <a:r>
              <a:rPr lang="en-US" sz="2400" b="1" i="1" u="sng" dirty="0">
                <a:latin typeface="Arial" panose="020B0604020202020204" pitchFamily="34" charset="0"/>
                <a:cs typeface="Arial" panose="020B0604020202020204" pitchFamily="34" charset="0"/>
              </a:rPr>
              <a:t>62% Hispanic/Latino</a:t>
            </a:r>
            <a:r>
              <a:rPr lang="en-US" sz="24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8% other.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7170" name="Picture 2">
            <a:extLst>
              <a:ext uri="{FF2B5EF4-FFF2-40B4-BE49-F238E27FC236}">
                <a16:creationId xmlns:a16="http://schemas.microsoft.com/office/drawing/2014/main" id="{7B713BA7-5A03-1D27-F514-A2A77DF4D6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917"/>
          <a:stretch/>
        </p:blipFill>
        <p:spPr bwMode="auto">
          <a:xfrm>
            <a:off x="7278458" y="373327"/>
            <a:ext cx="4772960" cy="61113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with medium confidence">
            <a:extLst>
              <a:ext uri="{FF2B5EF4-FFF2-40B4-BE49-F238E27FC236}">
                <a16:creationId xmlns:a16="http://schemas.microsoft.com/office/drawing/2014/main" id="{E6B7B84D-ED5F-3727-70E6-682E6B936CD5}"/>
              </a:ext>
            </a:extLst>
          </p:cNvPr>
          <p:cNvPicPr>
            <a:picLocks noChangeAspect="1"/>
          </p:cNvPicPr>
          <p:nvPr/>
        </p:nvPicPr>
        <p:blipFill>
          <a:blip r:embed="rId4"/>
          <a:stretch>
            <a:fillRect/>
          </a:stretch>
        </p:blipFill>
        <p:spPr>
          <a:xfrm>
            <a:off x="148028" y="362049"/>
            <a:ext cx="3914306" cy="1067538"/>
          </a:xfrm>
          <a:prstGeom prst="rect">
            <a:avLst/>
          </a:prstGeom>
        </p:spPr>
      </p:pic>
      <p:pic>
        <p:nvPicPr>
          <p:cNvPr id="5" name="Picture 4" descr="Text, logo&#10;&#10;Description automatically generated">
            <a:extLst>
              <a:ext uri="{FF2B5EF4-FFF2-40B4-BE49-F238E27FC236}">
                <a16:creationId xmlns:a16="http://schemas.microsoft.com/office/drawing/2014/main" id="{9C6E32FA-4A83-D12E-ED4B-946D14A51686}"/>
              </a:ext>
            </a:extLst>
          </p:cNvPr>
          <p:cNvPicPr>
            <a:picLocks noChangeAspect="1"/>
          </p:cNvPicPr>
          <p:nvPr/>
        </p:nvPicPr>
        <p:blipFill>
          <a:blip r:embed="rId5"/>
          <a:stretch>
            <a:fillRect/>
          </a:stretch>
        </p:blipFill>
        <p:spPr>
          <a:xfrm>
            <a:off x="8574964" y="5754856"/>
            <a:ext cx="3723111" cy="1103144"/>
          </a:xfrm>
          <a:prstGeom prst="rect">
            <a:avLst/>
          </a:prstGeom>
        </p:spPr>
      </p:pic>
    </p:spTree>
    <p:extLst>
      <p:ext uri="{BB962C8B-B14F-4D97-AF65-F5344CB8AC3E}">
        <p14:creationId xmlns:p14="http://schemas.microsoft.com/office/powerpoint/2010/main" val="171806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0" end="10"/>
                                            </p:txEl>
                                          </p:spTgt>
                                        </p:tgtEl>
                                        <p:attrNameLst>
                                          <p:attrName>style.visibility</p:attrName>
                                        </p:attrNameLst>
                                      </p:cBhvr>
                                      <p:to>
                                        <p:strVal val="visible"/>
                                      </p:to>
                                    </p:set>
                                    <p:animEffect transition="in" filter="fade">
                                      <p:cBhvr>
                                        <p:cTn id="40" dur="500"/>
                                        <p:tgtEl>
                                          <p:spTgt spid="4">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fade">
                                      <p:cBhvr>
                                        <p:cTn id="4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549" y="564848"/>
            <a:ext cx="10996291" cy="919373"/>
          </a:xfrm>
        </p:spPr>
        <p:txBody>
          <a:bodyPr/>
          <a:lstStyle/>
          <a:p>
            <a:r>
              <a:rPr lang="en-US" dirty="0"/>
              <a:t>Results</a:t>
            </a:r>
          </a:p>
        </p:txBody>
      </p:sp>
      <p:sp>
        <p:nvSpPr>
          <p:cNvPr id="4" name="TextBox 3">
            <a:extLst>
              <a:ext uri="{FF2B5EF4-FFF2-40B4-BE49-F238E27FC236}">
                <a16:creationId xmlns:a16="http://schemas.microsoft.com/office/drawing/2014/main" id="{6071CBFD-DDB4-AF82-F2FF-5390E586430F}"/>
              </a:ext>
            </a:extLst>
          </p:cNvPr>
          <p:cNvSpPr txBox="1"/>
          <p:nvPr/>
        </p:nvSpPr>
        <p:spPr>
          <a:xfrm>
            <a:off x="390742" y="1484221"/>
            <a:ext cx="6678597" cy="5632311"/>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Chief complaint:</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32% psychiatric </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23% of visits mentioned meth</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Mirtazapine</a:t>
            </a:r>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(81%) 30mg dose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(19%) visits at and at a lower 15mg dose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(96%) were provided prescription</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Antipsychotic</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Most (62%) of patients were also administered an antipsychotic medication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(36%) were also provided a prescription.</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7170" name="Picture 2">
            <a:extLst>
              <a:ext uri="{FF2B5EF4-FFF2-40B4-BE49-F238E27FC236}">
                <a16:creationId xmlns:a16="http://schemas.microsoft.com/office/drawing/2014/main" id="{7B713BA7-5A03-1D27-F514-A2A77DF4D6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917"/>
          <a:stretch/>
        </p:blipFill>
        <p:spPr bwMode="auto">
          <a:xfrm>
            <a:off x="7278458" y="373327"/>
            <a:ext cx="4772960" cy="61113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with medium confidence">
            <a:extLst>
              <a:ext uri="{FF2B5EF4-FFF2-40B4-BE49-F238E27FC236}">
                <a16:creationId xmlns:a16="http://schemas.microsoft.com/office/drawing/2014/main" id="{FB0369D4-F86A-161F-0920-3DEEFC6F9AC6}"/>
              </a:ext>
            </a:extLst>
          </p:cNvPr>
          <p:cNvPicPr>
            <a:picLocks noChangeAspect="1"/>
          </p:cNvPicPr>
          <p:nvPr/>
        </p:nvPicPr>
        <p:blipFill>
          <a:blip r:embed="rId4"/>
          <a:stretch>
            <a:fillRect/>
          </a:stretch>
        </p:blipFill>
        <p:spPr>
          <a:xfrm>
            <a:off x="148028" y="362049"/>
            <a:ext cx="3914306" cy="1067538"/>
          </a:xfrm>
          <a:prstGeom prst="rect">
            <a:avLst/>
          </a:prstGeom>
        </p:spPr>
      </p:pic>
      <p:pic>
        <p:nvPicPr>
          <p:cNvPr id="5" name="Picture 4" descr="Text, logo&#10;&#10;Description automatically generated">
            <a:extLst>
              <a:ext uri="{FF2B5EF4-FFF2-40B4-BE49-F238E27FC236}">
                <a16:creationId xmlns:a16="http://schemas.microsoft.com/office/drawing/2014/main" id="{4B72A887-B8DF-8736-F8FB-895C24A3B30D}"/>
              </a:ext>
            </a:extLst>
          </p:cNvPr>
          <p:cNvPicPr>
            <a:picLocks noChangeAspect="1"/>
          </p:cNvPicPr>
          <p:nvPr/>
        </p:nvPicPr>
        <p:blipFill>
          <a:blip r:embed="rId5"/>
          <a:stretch>
            <a:fillRect/>
          </a:stretch>
        </p:blipFill>
        <p:spPr>
          <a:xfrm>
            <a:off x="8574964" y="5754856"/>
            <a:ext cx="3723111" cy="1103144"/>
          </a:xfrm>
          <a:prstGeom prst="rect">
            <a:avLst/>
          </a:prstGeom>
        </p:spPr>
      </p:pic>
    </p:spTree>
    <p:extLst>
      <p:ext uri="{BB962C8B-B14F-4D97-AF65-F5344CB8AC3E}">
        <p14:creationId xmlns:p14="http://schemas.microsoft.com/office/powerpoint/2010/main" val="31085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500"/>
                                        <p:tgtEl>
                                          <p:spTgt spid="4">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500"/>
                                        <p:tgtEl>
                                          <p:spTgt spid="4">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10" end="10"/>
                                            </p:txEl>
                                          </p:spTgt>
                                        </p:tgtEl>
                                        <p:attrNameLst>
                                          <p:attrName>style.visibility</p:attrName>
                                        </p:attrNameLst>
                                      </p:cBhvr>
                                      <p:to>
                                        <p:strVal val="visible"/>
                                      </p:to>
                                    </p:set>
                                    <p:animEffect transition="in" filter="fade">
                                      <p:cBhvr>
                                        <p:cTn id="24" dur="500"/>
                                        <p:tgtEl>
                                          <p:spTgt spid="4">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animEffect transition="in" filter="fade">
                                      <p:cBhvr>
                                        <p:cTn id="2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BCF7-C71E-0319-2613-6F14C4F17E1B}"/>
              </a:ext>
            </a:extLst>
          </p:cNvPr>
          <p:cNvSpPr>
            <a:spLocks noGrp="1"/>
          </p:cNvSpPr>
          <p:nvPr>
            <p:ph type="title"/>
          </p:nvPr>
        </p:nvSpPr>
        <p:spPr>
          <a:xfrm>
            <a:off x="590692" y="1516955"/>
            <a:ext cx="10996291" cy="919373"/>
          </a:xfrm>
        </p:spPr>
        <p:txBody>
          <a:bodyPr>
            <a:normAutofit/>
          </a:bodyPr>
          <a:lstStyle/>
          <a:p>
            <a:pPr algn="ctr"/>
            <a:r>
              <a:rPr lang="en-US" sz="4000" dirty="0"/>
              <a:t>Outcomes</a:t>
            </a:r>
          </a:p>
        </p:txBody>
      </p:sp>
      <p:sp>
        <p:nvSpPr>
          <p:cNvPr id="4" name="TextBox 3">
            <a:extLst>
              <a:ext uri="{FF2B5EF4-FFF2-40B4-BE49-F238E27FC236}">
                <a16:creationId xmlns:a16="http://schemas.microsoft.com/office/drawing/2014/main" id="{ED259566-8CAF-B50D-0A6D-2AF69EFC82C5}"/>
              </a:ext>
            </a:extLst>
          </p:cNvPr>
          <p:cNvSpPr txBox="1"/>
          <p:nvPr/>
        </p:nvSpPr>
        <p:spPr>
          <a:xfrm>
            <a:off x="1048826" y="2803272"/>
            <a:ext cx="10080024" cy="2800767"/>
          </a:xfrm>
          <a:prstGeom prst="rect">
            <a:avLst/>
          </a:prstGeom>
          <a:noFill/>
        </p:spPr>
        <p:txBody>
          <a:bodyPr wrap="square">
            <a:spAutoFit/>
          </a:bodyPr>
          <a:lstStyle/>
          <a:p>
            <a:pPr marL="514350" indent="-514350" rtl="0">
              <a:spcBef>
                <a:spcPts val="0"/>
              </a:spcBef>
              <a:spcAft>
                <a:spcPts val="0"/>
              </a:spcAft>
              <a:buFont typeface="+mj-lt"/>
              <a:buAutoNum type="arabicPeriod"/>
            </a:pPr>
            <a:r>
              <a:rPr lang="en-US" sz="2800" i="0" u="none" strike="noStrike" dirty="0">
                <a:solidFill>
                  <a:srgbClr val="000000"/>
                </a:solidFill>
                <a:effectLst/>
                <a:latin typeface="Arial" panose="020B0604020202020204" pitchFamily="34" charset="0"/>
                <a:cs typeface="Arial" panose="020B0604020202020204" pitchFamily="34" charset="0"/>
              </a:rPr>
              <a:t>There were no reported adverse events such as excessive sleepiness or agitation worsened by mirtazapine. </a:t>
            </a:r>
          </a:p>
          <a:p>
            <a:pPr marL="514350" indent="-514350" rtl="0">
              <a:spcBef>
                <a:spcPts val="0"/>
              </a:spcBef>
              <a:spcAft>
                <a:spcPts val="0"/>
              </a:spcAft>
              <a:buFont typeface="+mj-lt"/>
              <a:buAutoNum type="arabicPeriod"/>
            </a:pPr>
            <a:endParaRPr lang="en-US" sz="2800" dirty="0">
              <a:solidFill>
                <a:srgbClr val="000000"/>
              </a:solidFill>
              <a:latin typeface="Arial" panose="020B0604020202020204" pitchFamily="34" charset="0"/>
              <a:cs typeface="Arial" panose="020B0604020202020204" pitchFamily="34" charset="0"/>
            </a:endParaRPr>
          </a:p>
          <a:p>
            <a:pPr marL="514350" indent="-514350" rtl="0">
              <a:spcBef>
                <a:spcPts val="0"/>
              </a:spcBef>
              <a:spcAft>
                <a:spcPts val="0"/>
              </a:spcAft>
              <a:buFont typeface="+mj-lt"/>
              <a:buAutoNum type="arabicPeriod"/>
            </a:pPr>
            <a:r>
              <a:rPr lang="en-US" sz="2800" i="0" u="none" strike="noStrike" dirty="0">
                <a:solidFill>
                  <a:srgbClr val="000000"/>
                </a:solidFill>
                <a:effectLst/>
                <a:latin typeface="Arial" panose="020B0604020202020204" pitchFamily="34" charset="0"/>
                <a:cs typeface="Arial" panose="020B0604020202020204" pitchFamily="34" charset="0"/>
              </a:rPr>
              <a:t>At 30 days, (43%) of ED patients initiated on mirtazapine in the ED were engaged in outpatient addiction treatment. </a:t>
            </a:r>
            <a:endParaRPr lang="en-US" sz="2800" dirty="0">
              <a:effectLst/>
              <a:latin typeface="Arial" panose="020B0604020202020204" pitchFamily="34" charset="0"/>
              <a:cs typeface="Arial" panose="020B0604020202020204" pitchFamily="34" charset="0"/>
            </a:endParaRPr>
          </a:p>
          <a:p>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9586A6D4-FCB9-3830-9CC1-AA23AA1A2933}"/>
              </a:ext>
            </a:extLst>
          </p:cNvPr>
          <p:cNvPicPr>
            <a:picLocks noChangeAspect="1"/>
          </p:cNvPicPr>
          <p:nvPr/>
        </p:nvPicPr>
        <p:blipFill>
          <a:blip r:embed="rId3"/>
          <a:stretch>
            <a:fillRect/>
          </a:stretch>
        </p:blipFill>
        <p:spPr>
          <a:xfrm>
            <a:off x="148028" y="362049"/>
            <a:ext cx="3914306" cy="1067538"/>
          </a:xfrm>
          <a:prstGeom prst="rect">
            <a:avLst/>
          </a:prstGeom>
        </p:spPr>
      </p:pic>
      <p:pic>
        <p:nvPicPr>
          <p:cNvPr id="5" name="Picture 4" descr="Text, logo&#10;&#10;Description automatically generated">
            <a:extLst>
              <a:ext uri="{FF2B5EF4-FFF2-40B4-BE49-F238E27FC236}">
                <a16:creationId xmlns:a16="http://schemas.microsoft.com/office/drawing/2014/main" id="{92BEF166-E07F-97DA-C627-FEB25796BF0E}"/>
              </a:ext>
            </a:extLst>
          </p:cNvPr>
          <p:cNvPicPr>
            <a:picLocks noChangeAspect="1"/>
          </p:cNvPicPr>
          <p:nvPr/>
        </p:nvPicPr>
        <p:blipFill>
          <a:blip r:embed="rId4"/>
          <a:stretch>
            <a:fillRect/>
          </a:stretch>
        </p:blipFill>
        <p:spPr>
          <a:xfrm>
            <a:off x="8403514" y="5564923"/>
            <a:ext cx="3723111" cy="1103144"/>
          </a:xfrm>
          <a:prstGeom prst="rect">
            <a:avLst/>
          </a:prstGeom>
        </p:spPr>
      </p:pic>
    </p:spTree>
    <p:extLst>
      <p:ext uri="{BB962C8B-B14F-4D97-AF65-F5344CB8AC3E}">
        <p14:creationId xmlns:p14="http://schemas.microsoft.com/office/powerpoint/2010/main" val="377123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950C5-D16D-3629-78AF-E06B0A58B191}"/>
              </a:ext>
            </a:extLst>
          </p:cNvPr>
          <p:cNvSpPr>
            <a:spLocks noGrp="1"/>
          </p:cNvSpPr>
          <p:nvPr>
            <p:ph type="title"/>
          </p:nvPr>
        </p:nvSpPr>
        <p:spPr>
          <a:xfrm>
            <a:off x="597854" y="1162625"/>
            <a:ext cx="10996291" cy="919373"/>
          </a:xfrm>
        </p:spPr>
        <p:txBody>
          <a:bodyPr/>
          <a:lstStyle/>
          <a:p>
            <a:pPr algn="ctr"/>
            <a:r>
              <a:rPr lang="en-US" dirty="0"/>
              <a:t>Conclusions</a:t>
            </a:r>
          </a:p>
        </p:txBody>
      </p:sp>
      <p:sp>
        <p:nvSpPr>
          <p:cNvPr id="4" name="TextBox 3">
            <a:extLst>
              <a:ext uri="{FF2B5EF4-FFF2-40B4-BE49-F238E27FC236}">
                <a16:creationId xmlns:a16="http://schemas.microsoft.com/office/drawing/2014/main" id="{91D43680-3DC2-2EAE-42C6-89C72EC270EB}"/>
              </a:ext>
            </a:extLst>
          </p:cNvPr>
          <p:cNvSpPr txBox="1"/>
          <p:nvPr/>
        </p:nvSpPr>
        <p:spPr>
          <a:xfrm>
            <a:off x="1741788" y="2184868"/>
            <a:ext cx="8708424" cy="3785652"/>
          </a:xfrm>
          <a:prstGeom prst="rect">
            <a:avLst/>
          </a:prstGeom>
          <a:noFill/>
        </p:spPr>
        <p:txBody>
          <a:bodyPr wrap="square">
            <a:spAutoFit/>
          </a:bodyPr>
          <a:lstStyle/>
          <a:p>
            <a:pPr marL="342900" indent="-342900">
              <a:buFont typeface="Wingdings" pitchFamily="2" charset="2"/>
              <a:buChar char="v"/>
            </a:pPr>
            <a:r>
              <a:rPr lang="en-US" sz="2400" dirty="0">
                <a:latin typeface="Arial" panose="020B0604020202020204" pitchFamily="34" charset="0"/>
                <a:cs typeface="Arial" panose="020B0604020202020204" pitchFamily="34" charset="0"/>
              </a:rPr>
              <a:t>A large diverse group of 6 EDs in California were able to develop and implement a QI project that aimed to initiate medication treatment for methamphetamine use disorder. </a:t>
            </a:r>
          </a:p>
          <a:p>
            <a:pPr marL="342900" indent="-342900">
              <a:buFont typeface="Wingdings" pitchFamily="2" charset="2"/>
              <a:buChar char="v"/>
            </a:pPr>
            <a:endParaRPr lang="en-US" sz="2400" dirty="0">
              <a:latin typeface="Arial" panose="020B0604020202020204" pitchFamily="34" charset="0"/>
              <a:cs typeface="Arial" panose="020B0604020202020204" pitchFamily="34" charset="0"/>
            </a:endParaRPr>
          </a:p>
          <a:p>
            <a:pPr marL="342900" indent="-342900">
              <a:buFont typeface="Wingdings" pitchFamily="2" charset="2"/>
              <a:buChar char="v"/>
            </a:pPr>
            <a:r>
              <a:rPr lang="en-US" sz="2400" dirty="0">
                <a:latin typeface="Arial" panose="020B0604020202020204" pitchFamily="34" charset="0"/>
                <a:cs typeface="Arial" panose="020B0604020202020204" pitchFamily="34" charset="0"/>
              </a:rPr>
              <a:t>Medications may act as a vehicle to nudge providers to counsel and intervene for methamphetamine use</a:t>
            </a:r>
          </a:p>
          <a:p>
            <a:pPr marL="342900" indent="-342900">
              <a:buFont typeface="Wingdings" pitchFamily="2" charset="2"/>
              <a:buChar char="v"/>
            </a:pPr>
            <a:endParaRPr lang="en-US" sz="2400" dirty="0">
              <a:latin typeface="Arial" panose="020B0604020202020204" pitchFamily="34" charset="0"/>
              <a:cs typeface="Arial" panose="020B0604020202020204" pitchFamily="34" charset="0"/>
            </a:endParaRPr>
          </a:p>
          <a:p>
            <a:pPr marL="342900" indent="-342900">
              <a:buFont typeface="Wingdings" pitchFamily="2" charset="2"/>
              <a:buChar char="v"/>
            </a:pPr>
            <a:r>
              <a:rPr lang="en-US" sz="2400" dirty="0">
                <a:latin typeface="Arial" panose="020B0604020202020204" pitchFamily="34" charset="0"/>
                <a:cs typeface="Arial" panose="020B0604020202020204" pitchFamily="34" charset="0"/>
              </a:rPr>
              <a:t>These observations suggest prospective randomized study of ED interventions with mediations for methamphetamine use disorder is warranted.</a:t>
            </a:r>
          </a:p>
        </p:txBody>
      </p:sp>
      <p:pic>
        <p:nvPicPr>
          <p:cNvPr id="3" name="Picture 2" descr="Text&#10;&#10;Description automatically generated with medium confidence">
            <a:extLst>
              <a:ext uri="{FF2B5EF4-FFF2-40B4-BE49-F238E27FC236}">
                <a16:creationId xmlns:a16="http://schemas.microsoft.com/office/drawing/2014/main" id="{4C6E156F-2896-4325-F837-18F26667DD7D}"/>
              </a:ext>
            </a:extLst>
          </p:cNvPr>
          <p:cNvPicPr>
            <a:picLocks noChangeAspect="1"/>
          </p:cNvPicPr>
          <p:nvPr/>
        </p:nvPicPr>
        <p:blipFill>
          <a:blip r:embed="rId2"/>
          <a:stretch>
            <a:fillRect/>
          </a:stretch>
        </p:blipFill>
        <p:spPr>
          <a:xfrm>
            <a:off x="148028" y="362049"/>
            <a:ext cx="3914306" cy="1067538"/>
          </a:xfrm>
          <a:prstGeom prst="rect">
            <a:avLst/>
          </a:prstGeom>
        </p:spPr>
      </p:pic>
      <p:pic>
        <p:nvPicPr>
          <p:cNvPr id="5" name="Picture 4" descr="Text, logo&#10;&#10;Description automatically generated">
            <a:extLst>
              <a:ext uri="{FF2B5EF4-FFF2-40B4-BE49-F238E27FC236}">
                <a16:creationId xmlns:a16="http://schemas.microsoft.com/office/drawing/2014/main" id="{7D88F2A4-9096-0D2C-0CD1-7531704DAF37}"/>
              </a:ext>
            </a:extLst>
          </p:cNvPr>
          <p:cNvPicPr>
            <a:picLocks noChangeAspect="1"/>
          </p:cNvPicPr>
          <p:nvPr/>
        </p:nvPicPr>
        <p:blipFill>
          <a:blip r:embed="rId3"/>
          <a:stretch>
            <a:fillRect/>
          </a:stretch>
        </p:blipFill>
        <p:spPr>
          <a:xfrm>
            <a:off x="8403514" y="5564923"/>
            <a:ext cx="3723111" cy="1103144"/>
          </a:xfrm>
          <a:prstGeom prst="rect">
            <a:avLst/>
          </a:prstGeom>
        </p:spPr>
      </p:pic>
    </p:spTree>
    <p:extLst>
      <p:ext uri="{BB962C8B-B14F-4D97-AF65-F5344CB8AC3E}">
        <p14:creationId xmlns:p14="http://schemas.microsoft.com/office/powerpoint/2010/main" val="108077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a:bodyPr>
          <a:lstStyle/>
          <a:p>
            <a:r>
              <a:rPr lang="en-US" sz="2400" dirty="0"/>
              <a:t>2.0 million report past-year use (2019)</a:t>
            </a:r>
          </a:p>
          <a:p>
            <a:r>
              <a:rPr lang="en-US" sz="2400" dirty="0"/>
              <a:t>1.1 million with use d/o (55%)</a:t>
            </a:r>
          </a:p>
          <a:p>
            <a:r>
              <a:rPr lang="en-US" sz="2400" dirty="0"/>
              <a:t>Increase ~50% 2015-2019</a:t>
            </a:r>
          </a:p>
        </p:txBody>
      </p:sp>
      <p:sp>
        <p:nvSpPr>
          <p:cNvPr id="4" name="Text Placeholder 3"/>
          <p:cNvSpPr>
            <a:spLocks noGrp="1"/>
          </p:cNvSpPr>
          <p:nvPr>
            <p:ph type="body" sz="quarter" idx="10"/>
          </p:nvPr>
        </p:nvSpPr>
        <p:spPr/>
        <p:txBody>
          <a:bodyPr/>
          <a:lstStyle/>
          <a:p>
            <a:r>
              <a:rPr lang="en-US" dirty="0"/>
              <a:t>Epidemiology</a:t>
            </a:r>
          </a:p>
        </p:txBody>
      </p:sp>
      <p:pic>
        <p:nvPicPr>
          <p:cNvPr id="3" name="Picture 2" descr="Chart, line chart&#10;&#10;Description automatically generated">
            <a:extLst>
              <a:ext uri="{FF2B5EF4-FFF2-40B4-BE49-F238E27FC236}">
                <a16:creationId xmlns:a16="http://schemas.microsoft.com/office/drawing/2014/main" id="{05A0FEDB-0633-9C36-DC28-C241C47A52E3}"/>
              </a:ext>
            </a:extLst>
          </p:cNvPr>
          <p:cNvPicPr>
            <a:picLocks noChangeAspect="1"/>
          </p:cNvPicPr>
          <p:nvPr/>
        </p:nvPicPr>
        <p:blipFill>
          <a:blip r:embed="rId3"/>
          <a:stretch>
            <a:fillRect/>
          </a:stretch>
        </p:blipFill>
        <p:spPr>
          <a:xfrm>
            <a:off x="372978" y="1609114"/>
            <a:ext cx="7849603" cy="4344434"/>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45900024-7CA0-8854-ADA4-7006DFDC5577}"/>
              </a:ext>
            </a:extLst>
          </p:cNvPr>
          <p:cNvPicPr>
            <a:picLocks noChangeAspect="1"/>
          </p:cNvPicPr>
          <p:nvPr/>
        </p:nvPicPr>
        <p:blipFill>
          <a:blip r:embed="rId4"/>
          <a:stretch>
            <a:fillRect/>
          </a:stretch>
        </p:blipFill>
        <p:spPr>
          <a:xfrm>
            <a:off x="148028" y="362049"/>
            <a:ext cx="3914306" cy="1067538"/>
          </a:xfrm>
          <a:prstGeom prst="rect">
            <a:avLst/>
          </a:prstGeom>
        </p:spPr>
      </p:pic>
      <p:pic>
        <p:nvPicPr>
          <p:cNvPr id="2" name="Picture 1" descr="Text, logo&#10;&#10;Description automatically generated">
            <a:extLst>
              <a:ext uri="{FF2B5EF4-FFF2-40B4-BE49-F238E27FC236}">
                <a16:creationId xmlns:a16="http://schemas.microsoft.com/office/drawing/2014/main" id="{14D232EF-2010-9C1F-7A4E-05DC6FFA3542}"/>
              </a:ext>
            </a:extLst>
          </p:cNvPr>
          <p:cNvPicPr>
            <a:picLocks noChangeAspect="1"/>
          </p:cNvPicPr>
          <p:nvPr/>
        </p:nvPicPr>
        <p:blipFill>
          <a:blip r:embed="rId5"/>
          <a:stretch>
            <a:fillRect/>
          </a:stretch>
        </p:blipFill>
        <p:spPr>
          <a:xfrm>
            <a:off x="8403514" y="5527200"/>
            <a:ext cx="3723111" cy="1103144"/>
          </a:xfrm>
          <a:prstGeom prst="rect">
            <a:avLst/>
          </a:prstGeom>
        </p:spPr>
      </p:pic>
    </p:spTree>
    <p:extLst>
      <p:ext uri="{BB962C8B-B14F-4D97-AF65-F5344CB8AC3E}">
        <p14:creationId xmlns:p14="http://schemas.microsoft.com/office/powerpoint/2010/main" val="176815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a:bodyPr>
          <a:lstStyle/>
          <a:p>
            <a:r>
              <a:rPr lang="en-US" sz="2400" dirty="0"/>
              <a:t>2.0 million report past-year use (2019)</a:t>
            </a:r>
          </a:p>
          <a:p>
            <a:r>
              <a:rPr lang="en-US" sz="2400" dirty="0"/>
              <a:t>1.1 million with use d/o (55%)</a:t>
            </a:r>
          </a:p>
          <a:p>
            <a:r>
              <a:rPr lang="en-US" sz="2400" dirty="0"/>
              <a:t>Increase ~50% 2015-2019</a:t>
            </a:r>
          </a:p>
          <a:p>
            <a:r>
              <a:rPr lang="en-US" sz="2400" dirty="0"/>
              <a:t>More West Coast</a:t>
            </a:r>
          </a:p>
        </p:txBody>
      </p:sp>
      <p:sp>
        <p:nvSpPr>
          <p:cNvPr id="4" name="Text Placeholder 3"/>
          <p:cNvSpPr>
            <a:spLocks noGrp="1"/>
          </p:cNvSpPr>
          <p:nvPr>
            <p:ph type="body" sz="quarter" idx="10"/>
          </p:nvPr>
        </p:nvSpPr>
        <p:spPr/>
        <p:txBody>
          <a:bodyPr/>
          <a:lstStyle/>
          <a:p>
            <a:r>
              <a:rPr lang="en-US" dirty="0"/>
              <a:t>Epidemiology</a:t>
            </a:r>
          </a:p>
        </p:txBody>
      </p:sp>
      <p:pic>
        <p:nvPicPr>
          <p:cNvPr id="6" name="Picture 5" descr="Chart, line chart&#10;&#10;Description automatically generated">
            <a:extLst>
              <a:ext uri="{FF2B5EF4-FFF2-40B4-BE49-F238E27FC236}">
                <a16:creationId xmlns:a16="http://schemas.microsoft.com/office/drawing/2014/main" id="{DA072AB5-D882-B14A-1E40-B3BC464C85DE}"/>
              </a:ext>
            </a:extLst>
          </p:cNvPr>
          <p:cNvPicPr>
            <a:picLocks noChangeAspect="1"/>
          </p:cNvPicPr>
          <p:nvPr/>
        </p:nvPicPr>
        <p:blipFill>
          <a:blip r:embed="rId3"/>
          <a:stretch>
            <a:fillRect/>
          </a:stretch>
        </p:blipFill>
        <p:spPr>
          <a:xfrm>
            <a:off x="542631" y="1672389"/>
            <a:ext cx="8066472" cy="4444106"/>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86D7BB8C-8C1E-432F-08B6-25C2729E4D71}"/>
              </a:ext>
            </a:extLst>
          </p:cNvPr>
          <p:cNvPicPr>
            <a:picLocks noChangeAspect="1"/>
          </p:cNvPicPr>
          <p:nvPr/>
        </p:nvPicPr>
        <p:blipFill>
          <a:blip r:embed="rId4"/>
          <a:stretch>
            <a:fillRect/>
          </a:stretch>
        </p:blipFill>
        <p:spPr>
          <a:xfrm>
            <a:off x="148028" y="362049"/>
            <a:ext cx="3914306" cy="1067538"/>
          </a:xfrm>
          <a:prstGeom prst="rect">
            <a:avLst/>
          </a:prstGeom>
        </p:spPr>
      </p:pic>
      <p:pic>
        <p:nvPicPr>
          <p:cNvPr id="2" name="Picture 1" descr="Text, logo&#10;&#10;Description automatically generated">
            <a:extLst>
              <a:ext uri="{FF2B5EF4-FFF2-40B4-BE49-F238E27FC236}">
                <a16:creationId xmlns:a16="http://schemas.microsoft.com/office/drawing/2014/main" id="{D02A4226-E9FE-63CF-E3BA-4F125951E9F6}"/>
              </a:ext>
            </a:extLst>
          </p:cNvPr>
          <p:cNvPicPr>
            <a:picLocks noChangeAspect="1"/>
          </p:cNvPicPr>
          <p:nvPr/>
        </p:nvPicPr>
        <p:blipFill>
          <a:blip r:embed="rId5"/>
          <a:stretch>
            <a:fillRect/>
          </a:stretch>
        </p:blipFill>
        <p:spPr>
          <a:xfrm>
            <a:off x="8403514" y="5564923"/>
            <a:ext cx="3723111" cy="1103144"/>
          </a:xfrm>
          <a:prstGeom prst="rect">
            <a:avLst/>
          </a:prstGeom>
        </p:spPr>
      </p:pic>
    </p:spTree>
    <p:extLst>
      <p:ext uri="{BB962C8B-B14F-4D97-AF65-F5344CB8AC3E}">
        <p14:creationId xmlns:p14="http://schemas.microsoft.com/office/powerpoint/2010/main" val="11153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975C6B-33B5-45A0-D2AA-8A55A7061D5A}"/>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C3984C66-4F2D-EFE9-2D84-F6D282BB25EC}"/>
              </a:ext>
            </a:extLst>
          </p:cNvPr>
          <p:cNvSpPr>
            <a:spLocks noGrp="1"/>
          </p:cNvSpPr>
          <p:nvPr>
            <p:ph type="body" sz="quarter" idx="11"/>
          </p:nvPr>
        </p:nvSpPr>
        <p:spPr/>
        <p:txBody>
          <a:bodyPr>
            <a:normAutofit/>
          </a:bodyPr>
          <a:lstStyle/>
          <a:p>
            <a:r>
              <a:rPr lang="en-US" sz="2400" dirty="0"/>
              <a:t>Cardiac</a:t>
            </a:r>
          </a:p>
          <a:p>
            <a:r>
              <a:rPr lang="en-US" sz="2400" dirty="0"/>
              <a:t>Cerebrovascular</a:t>
            </a:r>
          </a:p>
          <a:p>
            <a:r>
              <a:rPr lang="en-US" sz="2400" dirty="0"/>
              <a:t>Traumatic</a:t>
            </a:r>
          </a:p>
          <a:p>
            <a:r>
              <a:rPr lang="en-US" sz="2400" dirty="0"/>
              <a:t>Opioid overdose</a:t>
            </a:r>
          </a:p>
        </p:txBody>
      </p:sp>
      <p:sp>
        <p:nvSpPr>
          <p:cNvPr id="5" name="Text Placeholder 4">
            <a:extLst>
              <a:ext uri="{FF2B5EF4-FFF2-40B4-BE49-F238E27FC236}">
                <a16:creationId xmlns:a16="http://schemas.microsoft.com/office/drawing/2014/main" id="{A918E09E-6AEA-5F21-320D-732698DFA8A6}"/>
              </a:ext>
            </a:extLst>
          </p:cNvPr>
          <p:cNvSpPr>
            <a:spLocks noGrp="1"/>
          </p:cNvSpPr>
          <p:nvPr>
            <p:ph type="body" sz="quarter" idx="10"/>
          </p:nvPr>
        </p:nvSpPr>
        <p:spPr/>
        <p:txBody>
          <a:bodyPr/>
          <a:lstStyle/>
          <a:p>
            <a:r>
              <a:rPr lang="en-US" dirty="0"/>
              <a:t>Cause of Death</a:t>
            </a:r>
          </a:p>
        </p:txBody>
      </p:sp>
      <p:pic>
        <p:nvPicPr>
          <p:cNvPr id="6" name="Picture 5">
            <a:extLst>
              <a:ext uri="{FF2B5EF4-FFF2-40B4-BE49-F238E27FC236}">
                <a16:creationId xmlns:a16="http://schemas.microsoft.com/office/drawing/2014/main" id="{AD5497DD-6D29-2274-5919-77554E266A62}"/>
              </a:ext>
            </a:extLst>
          </p:cNvPr>
          <p:cNvPicPr>
            <a:picLocks noChangeAspect="1"/>
          </p:cNvPicPr>
          <p:nvPr/>
        </p:nvPicPr>
        <p:blipFill>
          <a:blip r:embed="rId3"/>
          <a:stretch>
            <a:fillRect/>
          </a:stretch>
        </p:blipFill>
        <p:spPr>
          <a:xfrm>
            <a:off x="148028" y="1593206"/>
            <a:ext cx="8428331" cy="4376249"/>
          </a:xfrm>
          <a:prstGeom prst="rect">
            <a:avLst/>
          </a:prstGeom>
        </p:spPr>
      </p:pic>
      <p:sp>
        <p:nvSpPr>
          <p:cNvPr id="7" name="Footer Placeholder 4">
            <a:extLst>
              <a:ext uri="{FF2B5EF4-FFF2-40B4-BE49-F238E27FC236}">
                <a16:creationId xmlns:a16="http://schemas.microsoft.com/office/drawing/2014/main" id="{EA88C6CC-FBFF-11E5-5A06-D432C9782552}"/>
              </a:ext>
            </a:extLst>
          </p:cNvPr>
          <p:cNvSpPr txBox="1">
            <a:spLocks/>
          </p:cNvSpPr>
          <p:nvPr/>
        </p:nvSpPr>
        <p:spPr>
          <a:xfrm>
            <a:off x="3311231" y="6078772"/>
            <a:ext cx="4649475" cy="273844"/>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defTabSz="677265"/>
            <a:r>
              <a:rPr lang="en-US" sz="1200" dirty="0">
                <a:solidFill>
                  <a:srgbClr val="000000"/>
                </a:solidFill>
              </a:rPr>
              <a:t>Hedegaard, NCHS Data Brief No. 428, 2021</a:t>
            </a:r>
          </a:p>
        </p:txBody>
      </p:sp>
      <p:pic>
        <p:nvPicPr>
          <p:cNvPr id="8" name="Picture 7" descr="Text&#10;&#10;Description automatically generated with medium confidence">
            <a:extLst>
              <a:ext uri="{FF2B5EF4-FFF2-40B4-BE49-F238E27FC236}">
                <a16:creationId xmlns:a16="http://schemas.microsoft.com/office/drawing/2014/main" id="{4F15F46D-1A04-FA63-CED0-A15E4AEC69D5}"/>
              </a:ext>
            </a:extLst>
          </p:cNvPr>
          <p:cNvPicPr>
            <a:picLocks noChangeAspect="1"/>
          </p:cNvPicPr>
          <p:nvPr/>
        </p:nvPicPr>
        <p:blipFill>
          <a:blip r:embed="rId4"/>
          <a:stretch>
            <a:fillRect/>
          </a:stretch>
        </p:blipFill>
        <p:spPr>
          <a:xfrm>
            <a:off x="148028" y="362049"/>
            <a:ext cx="3914306" cy="1067538"/>
          </a:xfrm>
          <a:prstGeom prst="rect">
            <a:avLst/>
          </a:prstGeom>
        </p:spPr>
      </p:pic>
      <p:pic>
        <p:nvPicPr>
          <p:cNvPr id="11" name="Picture 10" descr="Text, logo&#10;&#10;Description automatically generated">
            <a:extLst>
              <a:ext uri="{FF2B5EF4-FFF2-40B4-BE49-F238E27FC236}">
                <a16:creationId xmlns:a16="http://schemas.microsoft.com/office/drawing/2014/main" id="{753F7E8E-0293-9948-23E0-80B4623E105B}"/>
              </a:ext>
            </a:extLst>
          </p:cNvPr>
          <p:cNvPicPr>
            <a:picLocks noChangeAspect="1"/>
          </p:cNvPicPr>
          <p:nvPr/>
        </p:nvPicPr>
        <p:blipFill>
          <a:blip r:embed="rId5"/>
          <a:stretch>
            <a:fillRect/>
          </a:stretch>
        </p:blipFill>
        <p:spPr>
          <a:xfrm>
            <a:off x="8403514" y="5564923"/>
            <a:ext cx="3723111" cy="1103144"/>
          </a:xfrm>
          <a:prstGeom prst="rect">
            <a:avLst/>
          </a:prstGeom>
        </p:spPr>
      </p:pic>
    </p:spTree>
    <p:extLst>
      <p:ext uri="{BB962C8B-B14F-4D97-AF65-F5344CB8AC3E}">
        <p14:creationId xmlns:p14="http://schemas.microsoft.com/office/powerpoint/2010/main" val="377270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9988" y="1180071"/>
            <a:ext cx="3500043" cy="3478556"/>
          </a:xfrm>
        </p:spPr>
        <p:txBody>
          <a:bodyPr/>
          <a:lstStyle/>
          <a:p>
            <a:r>
              <a:rPr lang="en-US" dirty="0"/>
              <a:t>How can EDs improve care for this population?</a:t>
            </a:r>
          </a:p>
        </p:txBody>
      </p:sp>
      <p:pic>
        <p:nvPicPr>
          <p:cNvPr id="2050" name="Picture 2" descr="A person standing in front of a computer&#10;&#10;Description automatically generated">
            <a:extLst>
              <a:ext uri="{FF2B5EF4-FFF2-40B4-BE49-F238E27FC236}">
                <a16:creationId xmlns:a16="http://schemas.microsoft.com/office/drawing/2014/main" id="{5FC8F54D-1217-C430-9E7A-628EBAC90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3008"/>
            <a:ext cx="8739989" cy="65549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 logo&#10;&#10;Description automatically generated">
            <a:extLst>
              <a:ext uri="{FF2B5EF4-FFF2-40B4-BE49-F238E27FC236}">
                <a16:creationId xmlns:a16="http://schemas.microsoft.com/office/drawing/2014/main" id="{058507B3-87A7-85B6-4045-583BC0272CB2}"/>
              </a:ext>
            </a:extLst>
          </p:cNvPr>
          <p:cNvPicPr>
            <a:picLocks noChangeAspect="1"/>
          </p:cNvPicPr>
          <p:nvPr/>
        </p:nvPicPr>
        <p:blipFill>
          <a:blip r:embed="rId4"/>
          <a:stretch>
            <a:fillRect/>
          </a:stretch>
        </p:blipFill>
        <p:spPr>
          <a:xfrm>
            <a:off x="8403514" y="5564923"/>
            <a:ext cx="3723111" cy="1103144"/>
          </a:xfrm>
          <a:prstGeom prst="rect">
            <a:avLst/>
          </a:prstGeom>
        </p:spPr>
      </p:pic>
    </p:spTree>
    <p:extLst>
      <p:ext uri="{BB962C8B-B14F-4D97-AF65-F5344CB8AC3E}">
        <p14:creationId xmlns:p14="http://schemas.microsoft.com/office/powerpoint/2010/main" val="204875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016" y="1331290"/>
            <a:ext cx="10996291" cy="919373"/>
          </a:xfrm>
        </p:spPr>
        <p:txBody>
          <a:bodyPr/>
          <a:lstStyle/>
          <a:p>
            <a:pPr algn="ctr"/>
            <a:r>
              <a:rPr lang="en-US" dirty="0"/>
              <a:t>Background</a:t>
            </a:r>
          </a:p>
        </p:txBody>
      </p:sp>
      <p:sp>
        <p:nvSpPr>
          <p:cNvPr id="3" name="Content Placeholder 2"/>
          <p:cNvSpPr>
            <a:spLocks noGrp="1"/>
          </p:cNvSpPr>
          <p:nvPr>
            <p:ph idx="1"/>
          </p:nvPr>
        </p:nvSpPr>
        <p:spPr>
          <a:xfrm>
            <a:off x="590693" y="2152366"/>
            <a:ext cx="11256749" cy="3965867"/>
          </a:xfrm>
        </p:spPr>
        <p:txBody>
          <a:bodyPr>
            <a:normAutofit fontScale="92500"/>
          </a:bodyPr>
          <a:lstStyle/>
          <a:p>
            <a:r>
              <a:rPr lang="en-US" sz="4000" dirty="0"/>
              <a:t>SBIRT</a:t>
            </a:r>
          </a:p>
          <a:p>
            <a:pPr lvl="1"/>
            <a:r>
              <a:rPr lang="en-US" sz="3800" dirty="0"/>
              <a:t>Rapid adoption of buprenorphine in CA Bridge EDs</a:t>
            </a:r>
          </a:p>
          <a:p>
            <a:r>
              <a:rPr lang="en-US" sz="4000" dirty="0"/>
              <a:t>Providers frustrated with lack of toolkit for meth </a:t>
            </a:r>
          </a:p>
          <a:p>
            <a:r>
              <a:rPr lang="en-US" sz="4000" dirty="0"/>
              <a:t>Integration of medications for methamphetamine use disorder could act as a </a:t>
            </a:r>
            <a:r>
              <a:rPr lang="en-US" sz="4000" b="1" i="1" u="sng" dirty="0"/>
              <a:t>vehicle for intervention</a:t>
            </a:r>
          </a:p>
          <a:p>
            <a:pPr marL="0" indent="0">
              <a:buNone/>
            </a:pPr>
            <a:endParaRPr lang="en-US" sz="4000" dirty="0"/>
          </a:p>
        </p:txBody>
      </p:sp>
      <p:pic>
        <p:nvPicPr>
          <p:cNvPr id="4" name="Picture 3" descr="Text&#10;&#10;Description automatically generated with medium confidence">
            <a:extLst>
              <a:ext uri="{FF2B5EF4-FFF2-40B4-BE49-F238E27FC236}">
                <a16:creationId xmlns:a16="http://schemas.microsoft.com/office/drawing/2014/main" id="{5A891ABC-472E-9263-AD17-0FC86E5B513E}"/>
              </a:ext>
            </a:extLst>
          </p:cNvPr>
          <p:cNvPicPr>
            <a:picLocks noChangeAspect="1"/>
          </p:cNvPicPr>
          <p:nvPr/>
        </p:nvPicPr>
        <p:blipFill>
          <a:blip r:embed="rId3"/>
          <a:stretch>
            <a:fillRect/>
          </a:stretch>
        </p:blipFill>
        <p:spPr>
          <a:xfrm>
            <a:off x="148028" y="362049"/>
            <a:ext cx="3914306" cy="1067538"/>
          </a:xfrm>
          <a:prstGeom prst="rect">
            <a:avLst/>
          </a:prstGeom>
        </p:spPr>
      </p:pic>
      <p:pic>
        <p:nvPicPr>
          <p:cNvPr id="5" name="Picture 4" descr="Text, logo&#10;&#10;Description automatically generated">
            <a:extLst>
              <a:ext uri="{FF2B5EF4-FFF2-40B4-BE49-F238E27FC236}">
                <a16:creationId xmlns:a16="http://schemas.microsoft.com/office/drawing/2014/main" id="{592BE2DE-C58E-D0AC-1B24-05CF00E94770}"/>
              </a:ext>
            </a:extLst>
          </p:cNvPr>
          <p:cNvPicPr>
            <a:picLocks noChangeAspect="1"/>
          </p:cNvPicPr>
          <p:nvPr/>
        </p:nvPicPr>
        <p:blipFill>
          <a:blip r:embed="rId4"/>
          <a:stretch>
            <a:fillRect/>
          </a:stretch>
        </p:blipFill>
        <p:spPr>
          <a:xfrm>
            <a:off x="8403514" y="5564923"/>
            <a:ext cx="3723111" cy="1103144"/>
          </a:xfrm>
          <a:prstGeom prst="rect">
            <a:avLst/>
          </a:prstGeom>
        </p:spPr>
      </p:pic>
    </p:spTree>
    <p:extLst>
      <p:ext uri="{BB962C8B-B14F-4D97-AF65-F5344CB8AC3E}">
        <p14:creationId xmlns:p14="http://schemas.microsoft.com/office/powerpoint/2010/main" val="59349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6DAC4-4548-ECF1-F1F4-038002403949}"/>
              </a:ext>
            </a:extLst>
          </p:cNvPr>
          <p:cNvSpPr txBox="1">
            <a:spLocks/>
          </p:cNvSpPr>
          <p:nvPr/>
        </p:nvSpPr>
        <p:spPr>
          <a:xfrm>
            <a:off x="203278" y="1544694"/>
            <a:ext cx="7448226" cy="919373"/>
          </a:xfrm>
          <a:prstGeom prst="rect">
            <a:avLst/>
          </a:prstGeom>
        </p:spPr>
        <p:txBody>
          <a:bodyPr/>
          <a:lstStyle>
            <a:lvl1pPr algn="l" defTabSz="914400" rtl="0" eaLnBrk="1" latinLnBrk="0" hangingPunct="1">
              <a:lnSpc>
                <a:spcPct val="90000"/>
              </a:lnSpc>
              <a:spcBef>
                <a:spcPct val="0"/>
              </a:spcBef>
              <a:buNone/>
              <a:defRPr sz="3200" b="1" kern="1200" spc="-80" baseline="0">
                <a:solidFill>
                  <a:srgbClr val="0E5AB8"/>
                </a:solidFill>
                <a:latin typeface="Arial" charset="0"/>
                <a:ea typeface="Arial" charset="0"/>
                <a:cs typeface="Arial" charset="0"/>
              </a:defRPr>
            </a:lvl1pPr>
          </a:lstStyle>
          <a:p>
            <a:r>
              <a:rPr lang="en-US" dirty="0"/>
              <a:t>Off-label medications – what could be used in the ED?</a:t>
            </a:r>
          </a:p>
        </p:txBody>
      </p:sp>
      <p:sp>
        <p:nvSpPr>
          <p:cNvPr id="3" name="Content Placeholder 2">
            <a:extLst>
              <a:ext uri="{FF2B5EF4-FFF2-40B4-BE49-F238E27FC236}">
                <a16:creationId xmlns:a16="http://schemas.microsoft.com/office/drawing/2014/main" id="{6F20C308-6878-80D9-3B2D-8F3D4E1D2571}"/>
              </a:ext>
            </a:extLst>
          </p:cNvPr>
          <p:cNvSpPr txBox="1">
            <a:spLocks/>
          </p:cNvSpPr>
          <p:nvPr/>
        </p:nvSpPr>
        <p:spPr>
          <a:xfrm>
            <a:off x="203278" y="3264101"/>
            <a:ext cx="11657911" cy="3965867"/>
          </a:xfrm>
          <a:prstGeom prst="rect">
            <a:avLst/>
          </a:prstGeom>
        </p:spPr>
        <p:txBody>
          <a:bodyPr>
            <a:normAutofit/>
          </a:bodyPr>
          <a:lstStyle>
            <a:lvl1pPr marL="228600" indent="-228600" algn="l" defTabSz="914400" rtl="0" eaLnBrk="1" latinLnBrk="0" hangingPunct="1">
              <a:lnSpc>
                <a:spcPct val="110000"/>
              </a:lnSpc>
              <a:spcBef>
                <a:spcPts val="1000"/>
              </a:spcBef>
              <a:buClr>
                <a:schemeClr val="accent2"/>
              </a:buClr>
              <a:buSzPct val="85000"/>
              <a:buFontTx/>
              <a:buBlip>
                <a:blip r:embed="rId3"/>
              </a:buBlip>
              <a:defRPr sz="1600" kern="1200" spc="-20" baseline="0">
                <a:solidFill>
                  <a:schemeClr val="tx1">
                    <a:lumMod val="85000"/>
                    <a:lumOff val="1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SzPct val="100000"/>
              <a:buFontTx/>
              <a:buBlip>
                <a:blip r:embed="rId4"/>
              </a:buBlip>
              <a:defRPr sz="1400" kern="1200" spc="-20" baseline="0">
                <a:solidFill>
                  <a:schemeClr val="tx1">
                    <a:lumMod val="85000"/>
                    <a:lumOff val="1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dirty="0"/>
              <a:t>Psychostimulants</a:t>
            </a:r>
          </a:p>
          <a:p>
            <a:r>
              <a:rPr lang="en-US" sz="3600" dirty="0" err="1"/>
              <a:t>Buproprion</a:t>
            </a:r>
            <a:r>
              <a:rPr lang="en-US" sz="3600" dirty="0"/>
              <a:t> </a:t>
            </a:r>
          </a:p>
          <a:p>
            <a:r>
              <a:rPr lang="en-US" sz="3600" b="1" i="1" u="sng" dirty="0"/>
              <a:t>Mirtazapine ( alpha-2 antagonist)</a:t>
            </a:r>
          </a:p>
          <a:p>
            <a:r>
              <a:rPr lang="en-US" sz="3600" dirty="0"/>
              <a:t>XR-Naltrexone (MOR antagonist)</a:t>
            </a:r>
          </a:p>
        </p:txBody>
      </p:sp>
      <p:pic>
        <p:nvPicPr>
          <p:cNvPr id="4" name="Picture 2" descr="Mechanism of Action – Mirataz">
            <a:extLst>
              <a:ext uri="{FF2B5EF4-FFF2-40B4-BE49-F238E27FC236}">
                <a16:creationId xmlns:a16="http://schemas.microsoft.com/office/drawing/2014/main" id="{82A20FB6-D73E-6F71-AE3F-A19D78A479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9061"/>
          <a:stretch/>
        </p:blipFill>
        <p:spPr bwMode="auto">
          <a:xfrm>
            <a:off x="5842000" y="211756"/>
            <a:ext cx="6350000" cy="450462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DC1879A-CCAE-9303-BBE6-4D46A194933F}"/>
              </a:ext>
            </a:extLst>
          </p:cNvPr>
          <p:cNvSpPr txBox="1">
            <a:spLocks/>
          </p:cNvSpPr>
          <p:nvPr/>
        </p:nvSpPr>
        <p:spPr>
          <a:xfrm>
            <a:off x="8364235" y="2464067"/>
            <a:ext cx="2454561" cy="558656"/>
          </a:xfrm>
          <a:prstGeom prst="rect">
            <a:avLst/>
          </a:prstGeom>
          <a:solidFill>
            <a:schemeClr val="bg1"/>
          </a:solidFill>
        </p:spPr>
        <p:txBody>
          <a:bodyPr/>
          <a:lstStyle>
            <a:lvl1pPr algn="l" defTabSz="914400" rtl="0" eaLnBrk="1" latinLnBrk="0" hangingPunct="1">
              <a:lnSpc>
                <a:spcPct val="90000"/>
              </a:lnSpc>
              <a:spcBef>
                <a:spcPct val="0"/>
              </a:spcBef>
              <a:buNone/>
              <a:defRPr sz="3200" b="1" kern="1200" spc="-80" baseline="0">
                <a:solidFill>
                  <a:srgbClr val="0E5AB8"/>
                </a:solidFill>
                <a:latin typeface="Arial" charset="0"/>
                <a:ea typeface="Arial" charset="0"/>
                <a:cs typeface="Arial" charset="0"/>
              </a:defRPr>
            </a:lvl1pPr>
          </a:lstStyle>
          <a:p>
            <a:pPr algn="ctr"/>
            <a:r>
              <a:rPr lang="en-US" dirty="0"/>
              <a:t>Mirtazapine</a:t>
            </a:r>
          </a:p>
        </p:txBody>
      </p:sp>
      <p:pic>
        <p:nvPicPr>
          <p:cNvPr id="5" name="Picture 4" descr="Text&#10;&#10;Description automatically generated with medium confidence">
            <a:extLst>
              <a:ext uri="{FF2B5EF4-FFF2-40B4-BE49-F238E27FC236}">
                <a16:creationId xmlns:a16="http://schemas.microsoft.com/office/drawing/2014/main" id="{BFD892EB-731A-7F85-84B2-A59BF79075D0}"/>
              </a:ext>
            </a:extLst>
          </p:cNvPr>
          <p:cNvPicPr>
            <a:picLocks noChangeAspect="1"/>
          </p:cNvPicPr>
          <p:nvPr/>
        </p:nvPicPr>
        <p:blipFill>
          <a:blip r:embed="rId6"/>
          <a:stretch>
            <a:fillRect/>
          </a:stretch>
        </p:blipFill>
        <p:spPr>
          <a:xfrm>
            <a:off x="148028" y="362049"/>
            <a:ext cx="3914306" cy="1067538"/>
          </a:xfrm>
          <a:prstGeom prst="rect">
            <a:avLst/>
          </a:prstGeom>
        </p:spPr>
      </p:pic>
      <p:pic>
        <p:nvPicPr>
          <p:cNvPr id="7" name="Picture 6" descr="Text, logo&#10;&#10;Description automatically generated">
            <a:extLst>
              <a:ext uri="{FF2B5EF4-FFF2-40B4-BE49-F238E27FC236}">
                <a16:creationId xmlns:a16="http://schemas.microsoft.com/office/drawing/2014/main" id="{7C14F71E-F3B5-50AD-1B5A-D924732277C0}"/>
              </a:ext>
            </a:extLst>
          </p:cNvPr>
          <p:cNvPicPr>
            <a:picLocks noChangeAspect="1"/>
          </p:cNvPicPr>
          <p:nvPr/>
        </p:nvPicPr>
        <p:blipFill>
          <a:blip r:embed="rId7"/>
          <a:stretch>
            <a:fillRect/>
          </a:stretch>
        </p:blipFill>
        <p:spPr>
          <a:xfrm>
            <a:off x="8403514" y="5564923"/>
            <a:ext cx="3723111" cy="1103144"/>
          </a:xfrm>
          <a:prstGeom prst="rect">
            <a:avLst/>
          </a:prstGeom>
        </p:spPr>
      </p:pic>
    </p:spTree>
    <p:extLst>
      <p:ext uri="{BB962C8B-B14F-4D97-AF65-F5344CB8AC3E}">
        <p14:creationId xmlns:p14="http://schemas.microsoft.com/office/powerpoint/2010/main" val="153097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adar chart&#10;&#10;Description automatically generated">
            <a:extLst>
              <a:ext uri="{FF2B5EF4-FFF2-40B4-BE49-F238E27FC236}">
                <a16:creationId xmlns:a16="http://schemas.microsoft.com/office/drawing/2014/main" id="{D7597BDD-A821-76EB-C944-9672063695B2}"/>
              </a:ext>
            </a:extLst>
          </p:cNvPr>
          <p:cNvPicPr>
            <a:picLocks noChangeAspect="1"/>
          </p:cNvPicPr>
          <p:nvPr/>
        </p:nvPicPr>
        <p:blipFill rotWithShape="1">
          <a:blip r:embed="rId3"/>
          <a:srcRect l="68731"/>
          <a:stretch/>
        </p:blipFill>
        <p:spPr>
          <a:xfrm>
            <a:off x="9288379" y="1510798"/>
            <a:ext cx="2430379" cy="4347900"/>
          </a:xfrm>
          <a:prstGeom prst="rect">
            <a:avLst/>
          </a:prstGeom>
        </p:spPr>
      </p:pic>
      <p:pic>
        <p:nvPicPr>
          <p:cNvPr id="7" name="Picture 6" descr="Chart, line chart&#10;&#10;Description automatically generated">
            <a:extLst>
              <a:ext uri="{FF2B5EF4-FFF2-40B4-BE49-F238E27FC236}">
                <a16:creationId xmlns:a16="http://schemas.microsoft.com/office/drawing/2014/main" id="{736BDEAD-47B2-43DC-72E9-ADB7EA4D7AE8}"/>
              </a:ext>
            </a:extLst>
          </p:cNvPr>
          <p:cNvPicPr>
            <a:picLocks noChangeAspect="1"/>
          </p:cNvPicPr>
          <p:nvPr/>
        </p:nvPicPr>
        <p:blipFill>
          <a:blip r:embed="rId4"/>
          <a:stretch>
            <a:fillRect/>
          </a:stretch>
        </p:blipFill>
        <p:spPr>
          <a:xfrm>
            <a:off x="913902" y="2091783"/>
            <a:ext cx="7159287" cy="4253107"/>
          </a:xfrm>
          <a:prstGeom prst="rect">
            <a:avLst/>
          </a:prstGeom>
        </p:spPr>
      </p:pic>
      <p:pic>
        <p:nvPicPr>
          <p:cNvPr id="9" name="Picture 8" descr="Logo&#10;&#10;Description automatically generated">
            <a:extLst>
              <a:ext uri="{FF2B5EF4-FFF2-40B4-BE49-F238E27FC236}">
                <a16:creationId xmlns:a16="http://schemas.microsoft.com/office/drawing/2014/main" id="{759872E1-AD92-FF4E-F5D3-47B070EFFE03}"/>
              </a:ext>
            </a:extLst>
          </p:cNvPr>
          <p:cNvPicPr>
            <a:picLocks noChangeAspect="1"/>
          </p:cNvPicPr>
          <p:nvPr/>
        </p:nvPicPr>
        <p:blipFill>
          <a:blip r:embed="rId5"/>
          <a:stretch>
            <a:fillRect/>
          </a:stretch>
        </p:blipFill>
        <p:spPr>
          <a:xfrm>
            <a:off x="473243" y="365760"/>
            <a:ext cx="2727158" cy="1545390"/>
          </a:xfrm>
          <a:prstGeom prst="rect">
            <a:avLst/>
          </a:prstGeom>
        </p:spPr>
      </p:pic>
      <p:sp>
        <p:nvSpPr>
          <p:cNvPr id="10" name="Title 1">
            <a:extLst>
              <a:ext uri="{FF2B5EF4-FFF2-40B4-BE49-F238E27FC236}">
                <a16:creationId xmlns:a16="http://schemas.microsoft.com/office/drawing/2014/main" id="{F370F512-A7E5-F31F-83EC-61B2A7DA3697}"/>
              </a:ext>
            </a:extLst>
          </p:cNvPr>
          <p:cNvSpPr>
            <a:spLocks noGrp="1"/>
          </p:cNvSpPr>
          <p:nvPr>
            <p:ph type="title"/>
          </p:nvPr>
        </p:nvSpPr>
        <p:spPr>
          <a:xfrm>
            <a:off x="4967439" y="365759"/>
            <a:ext cx="2257121" cy="1468604"/>
          </a:xfrm>
        </p:spPr>
        <p:txBody>
          <a:bodyPr>
            <a:normAutofit fontScale="90000"/>
          </a:bodyPr>
          <a:lstStyle/>
          <a:p>
            <a:r>
              <a:rPr lang="en-US" sz="5400" dirty="0"/>
              <a:t>Setting</a:t>
            </a:r>
          </a:p>
        </p:txBody>
      </p:sp>
      <p:pic>
        <p:nvPicPr>
          <p:cNvPr id="2" name="Picture 1" descr="Text, logo&#10;&#10;Description automatically generated">
            <a:extLst>
              <a:ext uri="{FF2B5EF4-FFF2-40B4-BE49-F238E27FC236}">
                <a16:creationId xmlns:a16="http://schemas.microsoft.com/office/drawing/2014/main" id="{E3B51B84-F55C-FC99-6E1B-478625486D52}"/>
              </a:ext>
            </a:extLst>
          </p:cNvPr>
          <p:cNvPicPr>
            <a:picLocks noChangeAspect="1"/>
          </p:cNvPicPr>
          <p:nvPr/>
        </p:nvPicPr>
        <p:blipFill>
          <a:blip r:embed="rId6"/>
          <a:stretch>
            <a:fillRect/>
          </a:stretch>
        </p:blipFill>
        <p:spPr>
          <a:xfrm>
            <a:off x="8403514" y="5564923"/>
            <a:ext cx="3723111" cy="1103144"/>
          </a:xfrm>
          <a:prstGeom prst="rect">
            <a:avLst/>
          </a:prstGeom>
        </p:spPr>
      </p:pic>
    </p:spTree>
    <p:extLst>
      <p:ext uri="{BB962C8B-B14F-4D97-AF65-F5344CB8AC3E}">
        <p14:creationId xmlns:p14="http://schemas.microsoft.com/office/powerpoint/2010/main" val="212490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478D5679-EE9D-CBD6-3312-304FD5FC7FE2}"/>
              </a:ext>
            </a:extLst>
          </p:cNvPr>
          <p:cNvPicPr>
            <a:picLocks noChangeAspect="1"/>
          </p:cNvPicPr>
          <p:nvPr/>
        </p:nvPicPr>
        <p:blipFill>
          <a:blip r:embed="rId3"/>
          <a:stretch>
            <a:fillRect/>
          </a:stretch>
        </p:blipFill>
        <p:spPr>
          <a:xfrm>
            <a:off x="875900" y="2156578"/>
            <a:ext cx="9938084" cy="4701422"/>
          </a:xfrm>
          <a:prstGeom prst="rect">
            <a:avLst/>
          </a:prstGeom>
        </p:spPr>
      </p:pic>
      <p:pic>
        <p:nvPicPr>
          <p:cNvPr id="7" name="Picture 6" descr="A picture containing chart&#10;&#10;Description automatically generated">
            <a:extLst>
              <a:ext uri="{FF2B5EF4-FFF2-40B4-BE49-F238E27FC236}">
                <a16:creationId xmlns:a16="http://schemas.microsoft.com/office/drawing/2014/main" id="{A62C75C5-94B7-79DD-3226-AE5198780DC5}"/>
              </a:ext>
            </a:extLst>
          </p:cNvPr>
          <p:cNvPicPr>
            <a:picLocks noChangeAspect="1"/>
          </p:cNvPicPr>
          <p:nvPr/>
        </p:nvPicPr>
        <p:blipFill>
          <a:blip r:embed="rId4"/>
          <a:stretch>
            <a:fillRect/>
          </a:stretch>
        </p:blipFill>
        <p:spPr>
          <a:xfrm>
            <a:off x="0" y="337392"/>
            <a:ext cx="6121668" cy="2143581"/>
          </a:xfrm>
          <a:prstGeom prst="rect">
            <a:avLst/>
          </a:prstGeom>
        </p:spPr>
      </p:pic>
      <p:pic>
        <p:nvPicPr>
          <p:cNvPr id="8" name="Picture 7" descr="Diagram&#10;&#10;Description automatically generated">
            <a:extLst>
              <a:ext uri="{FF2B5EF4-FFF2-40B4-BE49-F238E27FC236}">
                <a16:creationId xmlns:a16="http://schemas.microsoft.com/office/drawing/2014/main" id="{E388C9F4-A7CA-1999-62B3-5124D8952D09}"/>
              </a:ext>
            </a:extLst>
          </p:cNvPr>
          <p:cNvPicPr>
            <a:picLocks noChangeAspect="1"/>
          </p:cNvPicPr>
          <p:nvPr/>
        </p:nvPicPr>
        <p:blipFill rotWithShape="1">
          <a:blip r:embed="rId5"/>
          <a:srcRect t="62241" r="49772"/>
          <a:stretch/>
        </p:blipFill>
        <p:spPr>
          <a:xfrm>
            <a:off x="6432084" y="337392"/>
            <a:ext cx="5387740" cy="2257994"/>
          </a:xfrm>
          <a:prstGeom prst="rect">
            <a:avLst/>
          </a:prstGeom>
        </p:spPr>
      </p:pic>
    </p:spTree>
    <p:extLst>
      <p:ext uri="{BB962C8B-B14F-4D97-AF65-F5344CB8AC3E}">
        <p14:creationId xmlns:p14="http://schemas.microsoft.com/office/powerpoint/2010/main" val="256698711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_ACEP22_PRES_Template MC1786_0522.pptx" id="{2E48A835-A296-4103-AC8D-3123DC58E07D}" vid="{4A07C214-30FE-48D3-94CA-E7917A4245B8}"/>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_ACEP22_PRES_Template MC1786_0522.pptx" id="{2E48A835-A296-4103-AC8D-3123DC58E07D}" vid="{2B38242D-F6EA-456E-8B62-BA386B16F7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199</TotalTime>
  <Words>1308</Words>
  <Application>Microsoft Office PowerPoint</Application>
  <PresentationFormat>Widescreen</PresentationFormat>
  <Paragraphs>113</Paragraphs>
  <Slides>15</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-apple-system</vt:lpstr>
      <vt:lpstr>Arial</vt:lpstr>
      <vt:lpstr>Calibri</vt:lpstr>
      <vt:lpstr>GuardianSansGR-Regular</vt:lpstr>
      <vt:lpstr>GuardianTextEgypGR-Regular</vt:lpstr>
      <vt:lpstr>Wingdings</vt:lpstr>
      <vt:lpstr>Custom Design</vt:lpstr>
      <vt:lpstr>1_Custom Design</vt:lpstr>
      <vt:lpstr>  Implementation of Mirtazapine for Methamphetamine Use Disorder in CA Bridge Emergency Departments  A Quality Improvement Project</vt:lpstr>
      <vt:lpstr>PowerPoint Presentation</vt:lpstr>
      <vt:lpstr>PowerPoint Presentation</vt:lpstr>
      <vt:lpstr>PowerPoint Presentation</vt:lpstr>
      <vt:lpstr>How can EDs improve care for this population?</vt:lpstr>
      <vt:lpstr>Background</vt:lpstr>
      <vt:lpstr>PowerPoint Presentation</vt:lpstr>
      <vt:lpstr>Setting</vt:lpstr>
      <vt:lpstr>PowerPoint Presentation</vt:lpstr>
      <vt:lpstr>6 EDs in CA   Weekly champion meetings  1. Brainstorm QI Ideas  2. Discuss barriers/facilitators  3. Track progress </vt:lpstr>
      <vt:lpstr>Study Objective</vt:lpstr>
      <vt:lpstr>Results</vt:lpstr>
      <vt:lpstr>Results</vt:lpstr>
      <vt:lpstr>Outcomes</vt:lpstr>
      <vt:lpstr>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Andrew Herring</dc:creator>
  <cp:keywords/>
  <dc:description/>
  <cp:lastModifiedBy>Amy Liang</cp:lastModifiedBy>
  <cp:revision>5</cp:revision>
  <dcterms:created xsi:type="dcterms:W3CDTF">2022-10-01T15:14:03Z</dcterms:created>
  <dcterms:modified xsi:type="dcterms:W3CDTF">2022-11-12T15:42:39Z</dcterms:modified>
  <cp:category/>
</cp:coreProperties>
</file>