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Merriweather" pitchFamily="2" charset="77"/>
      <p:regular r:id="rId32"/>
      <p:bold r:id="rId33"/>
      <p:italic r:id="rId34"/>
      <p:boldItalic r:id="rId35"/>
    </p:embeddedFont>
    <p:embeddedFont>
      <p:font typeface="Raleway" pitchFamily="2" charset="77"/>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Roboto Light" panose="020F03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72093"/>
  </p:normalViewPr>
  <p:slideViewPr>
    <p:cSldViewPr snapToGrid="0">
      <p:cViewPr varScale="1">
        <p:scale>
          <a:sx n="143" d="100"/>
          <a:sy n="143" d="100"/>
        </p:scale>
        <p:origin x="141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bIRxtog1lZp3pVvzbiPd243qZb2zViJyOs2fcZ6PCbM/ed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11c89bba8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11c89bba8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Abstract:</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rPr>
              <a:t>https://</a:t>
            </a:r>
            <a:r>
              <a:rPr lang="en" u="sng" dirty="0" err="1">
                <a:solidFill>
                  <a:schemeClr val="hlink"/>
                </a:solidFill>
              </a:rPr>
              <a:t>docs.google.com</a:t>
            </a:r>
            <a:r>
              <a:rPr lang="en" u="sng" dirty="0">
                <a:solidFill>
                  <a:schemeClr val="hlink"/>
                </a:solidFill>
              </a:rPr>
              <a:t>/document/d/1dhnDr_H50c5k9UiawI6YjtlL9pDf_rw-uvw7l7DzwJo/edit</a:t>
            </a:r>
            <a:endParaRPr u="sng" dirty="0">
              <a:solidFill>
                <a:schemeClr val="hlink"/>
              </a:solidFill>
            </a:endParaRPr>
          </a:p>
          <a:p>
            <a:pPr marL="0" lvl="0" indent="0" algn="l" rtl="0">
              <a:lnSpc>
                <a:spcPct val="115000"/>
              </a:lnSpc>
              <a:spcBef>
                <a:spcPts val="0"/>
              </a:spcBef>
              <a:spcAft>
                <a:spcPts val="0"/>
              </a:spcAft>
              <a:buClr>
                <a:schemeClr val="dk1"/>
              </a:buClr>
              <a:buSzPts val="1100"/>
              <a:buFont typeface="Arial"/>
              <a:buNone/>
            </a:pPr>
            <a:endParaRPr u="sng" dirty="0">
              <a:solidFill>
                <a:schemeClr val="hlink"/>
              </a:solidFill>
            </a:endParaRPr>
          </a:p>
          <a:p>
            <a:pPr marL="0" lvl="0" indent="0" algn="l" rtl="0">
              <a:lnSpc>
                <a:spcPct val="115000"/>
              </a:lnSpc>
              <a:spcBef>
                <a:spcPts val="0"/>
              </a:spcBef>
              <a:spcAft>
                <a:spcPts val="0"/>
              </a:spcAft>
              <a:buNone/>
            </a:pPr>
            <a:r>
              <a:rPr lang="en" dirty="0">
                <a:solidFill>
                  <a:schemeClr val="dk1"/>
                </a:solidFill>
              </a:rPr>
              <a:t>Hello, I am Tabitha Moses, an MD/PhD candidate at Wayne State.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We have been working to improve the undergraduate medical curriculum surrounding harm reduction and SUDs.</a:t>
            </a:r>
            <a:r>
              <a:rPr lang="en" dirty="0">
                <a:solidFill>
                  <a:srgbClr val="31394D"/>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 this study we wanted to explore medical student experiences and perceptions of substance use among healthcare workers and trainees.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rgbClr val="31394D"/>
                </a:solidFill>
              </a:rPr>
              <a:t>Thank you for the opportunity to share our findings and discuss their implications for medical education. </a:t>
            </a: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7095a42e6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7095a42e6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Given the social acceptability of alcohol, it is not surprising that most students were okay with physicians who drank outside of work but we also wanted to explore how students viewed physicians with them much stigmatized SUDs. </a:t>
            </a: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Students were asked how much they agreed with this statement on a 4-point Likert scale. We found just over 40% of students agreed with this statement about SUDs.</a:t>
            </a: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We went on to ask this question about psychiatric and physical disorders and medications that </a:t>
            </a:r>
            <a:r>
              <a:rPr lang="en" sz="1400" i="1">
                <a:solidFill>
                  <a:schemeClr val="dk1"/>
                </a:solidFill>
                <a:latin typeface="Roboto"/>
                <a:ea typeface="Roboto"/>
                <a:cs typeface="Roboto"/>
                <a:sym typeface="Roboto"/>
              </a:rPr>
              <a:t>might impact cognition. </a:t>
            </a: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We had expected that stigma against SUDs and psychiatric disorders would result in more students agreeing with this statement as it pertained to those disorders compared to physical disorders and medications but we were surprised to find similar responses across all conditions. </a:t>
            </a: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This highlights a key area for further exploration and education.</a:t>
            </a:r>
            <a:endParaRPr sz="1400">
              <a:solidFill>
                <a:schemeClr val="dk1"/>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7451fd370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e7451fd370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Finally, we asked students what they would do if they noticed an impaired physician?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They were given 9 different options and asked to select all that applied.</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 you can see, very few would do nothing and most would talk to a senior colleague of faculty member about their concerns.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They were then asked to indicate how much 12 different of factors impacted their choices. These factors fell into 5 categories and we will go over each very briefly on the next few slides.</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Safety of Patient/Physician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Professional Responsibility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Fear of Repercussions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Physician Career Concern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Lack of Knowledge</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7095a42e6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7095a42e6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E</a:t>
            </a:r>
            <a:r>
              <a:rPr lang="en-US" dirty="0">
                <a:solidFill>
                  <a:schemeClr val="dk1"/>
                </a:solidFill>
              </a:rPr>
              <a:t>a</a:t>
            </a:r>
            <a:r>
              <a:rPr lang="en" dirty="0" err="1">
                <a:solidFill>
                  <a:schemeClr val="dk1"/>
                </a:solidFill>
              </a:rPr>
              <a:t>ch</a:t>
            </a:r>
            <a:r>
              <a:rPr lang="en" dirty="0">
                <a:solidFill>
                  <a:schemeClr val="dk1"/>
                </a:solidFill>
              </a:rPr>
              <a:t> category included 2 or 3 statements and these slides will show a pie chart of the responses to each statement.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Students were asked how much of an impact each item had on their response to the previous question about how they would respond to seeing an impaired physician.</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Red meant that it had no impact on their choices, orange that it had a slight impact, blue a moderate impact, and green a strong impact.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 can see here that safety concerns, both for the physician and the patient, played the strongest role in their decisions.</a:t>
            </a: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7095a42e6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7095a42e6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next most important factor in their response was their sense of professional obligation or personal responsibility. </a:t>
            </a: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7095a42e6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7095a42e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third category with the largest impact was fear of retaliation.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Although we were pleased to see that this didn’t have a massive impact of what students would do; however it is clear they are still concerned with 2/3s of students indicating that it had a moderate or strong impact.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345dee44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6345dee44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Interestingly though, students showed more concern for the impact of reporting on themselves than on the physician they were reporting.</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Concern for the impaired physician and their career did not have a major impact on their decision.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 were also interested by the fact that the majority of respondents did not seem to believe that they could be in that same position one day despite the fact that we know that approximately 6% of physicians have substance use disorders and that 14% have an alcohol use disorder.</a:t>
            </a: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7095a42e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7095a42e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Finally, we were pleased to see that lack of knowledge about what to do and what counts as impairment was not a major problem for these students and only a quarter indicated that this had a moderate or strong impact on their choices.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 these students were about to enter their clinical rotations and had received a lecture on this topic, it is good to see that they retained knowledge on how to respond.</a:t>
            </a: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6345dee44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6345dee44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As you can see this was a very cursory exploration of medical student beliefs, experiences, and knowledge in these areas with the goal of helping direct more focused future studies on these topics.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Unsurprisingly, most medical students know someone who uses substances recreationally, and the most commonly used drug was alcohol.</a:t>
            </a: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There is a consistent beliefs that legal substances are less harmful than illegal ones but there is very little evidence to support these assumptions.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In contrast to what we had expected, exposure to illegal substance use does not change views about the potential harms of physicians using those drugs.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We did find that most medical students felt confident about what to do if their colleague is impaired, although we know that there is a clear difference between knowing what to do and actually doing it in the appropriate circumstances.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Concerningly, almost half of students believe that physicians with SUDs should not be allowed to continue to practice medicine and there is a consistent disapproval of any physician working with any disorder that might impair cognition whether it is physical or psychiatric. </a:t>
            </a:r>
          </a:p>
          <a:p>
            <a:pPr marL="0" lvl="0" indent="0" algn="l" rtl="0">
              <a:lnSpc>
                <a:spcPct val="115000"/>
              </a:lnSpc>
              <a:spcBef>
                <a:spcPts val="0"/>
              </a:spcBef>
              <a:spcAft>
                <a:spcPts val="0"/>
              </a:spcAft>
              <a:buClr>
                <a:schemeClr val="dk1"/>
              </a:buClr>
              <a:buSzPts val="1100"/>
              <a:buFont typeface="Arial"/>
              <a:buNone/>
            </a:pPr>
            <a:r>
              <a:rPr lang="en" dirty="0"/>
              <a:t>This highlights key areas where increased education and efforts to reduce stigma are necessary.</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6345dee44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6345dee44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Although this study provides some interesting initial data, there are some limitations:</a:t>
            </a:r>
            <a:endParaRPr dirty="0"/>
          </a:p>
          <a:p>
            <a:pPr marL="457200" lvl="0" indent="-298450" algn="l" rtl="0">
              <a:lnSpc>
                <a:spcPct val="115000"/>
              </a:lnSpc>
              <a:spcBef>
                <a:spcPts val="0"/>
              </a:spcBef>
              <a:spcAft>
                <a:spcPts val="0"/>
              </a:spcAft>
              <a:buSzPts val="1100"/>
              <a:buAutoNum type="arabicPeriod"/>
            </a:pPr>
            <a:r>
              <a:rPr lang="en" dirty="0"/>
              <a:t>Data were gathered at one medical school, limiting generalizability</a:t>
            </a:r>
            <a:endParaRPr dirty="0"/>
          </a:p>
          <a:p>
            <a:pPr marL="457200" lvl="0" indent="-298450" algn="l" rtl="0">
              <a:lnSpc>
                <a:spcPct val="115000"/>
              </a:lnSpc>
              <a:spcBef>
                <a:spcPts val="0"/>
              </a:spcBef>
              <a:spcAft>
                <a:spcPts val="0"/>
              </a:spcAft>
              <a:buSzPts val="1100"/>
              <a:buAutoNum type="arabicPeriod"/>
            </a:pPr>
            <a:r>
              <a:rPr lang="en" dirty="0"/>
              <a:t>Cross sectional design</a:t>
            </a:r>
            <a:endParaRPr dirty="0"/>
          </a:p>
          <a:p>
            <a:pPr marL="457200" lvl="0" indent="-298450" algn="l" rtl="0">
              <a:lnSpc>
                <a:spcPct val="115000"/>
              </a:lnSpc>
              <a:spcBef>
                <a:spcPts val="0"/>
              </a:spcBef>
              <a:spcAft>
                <a:spcPts val="0"/>
              </a:spcAft>
              <a:buSzPts val="1100"/>
              <a:buAutoNum type="arabicPeriod"/>
            </a:pPr>
            <a:r>
              <a:rPr lang="en" dirty="0"/>
              <a:t>All data were self-reported, may result in a bias toward social desirability</a:t>
            </a:r>
          </a:p>
          <a:p>
            <a:pPr marL="457200" lvl="0" indent="-298450" algn="l" rtl="0">
              <a:lnSpc>
                <a:spcPct val="115000"/>
              </a:lnSpc>
              <a:spcBef>
                <a:spcPts val="0"/>
              </a:spcBef>
              <a:spcAft>
                <a:spcPts val="0"/>
              </a:spcAft>
              <a:buSzPts val="1100"/>
              <a:buAutoNum type="arabicPeriod"/>
            </a:pPr>
            <a:r>
              <a:rPr lang="en" dirty="0"/>
              <a:t>And as I mentioned, this wasn’t a fully anonymous survey so that may have also impacted responses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6345dee448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6345dee44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next steps for this work will be to:</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Examine impact of these experiences &amp; attitudes on patient care</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Identify key learning objectives on substance use &amp; impairment in physicians</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Explore other factors that may impact knowledge &amp; attitudes</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Consider education on types of physician impairment &amp; treatment outcomes with an effort to reduce stigma against physicians with SUDs or any other type of chronic condition.</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As I mentioned, these data were all collected as part of a larger project and the goal of these analyses was to provide direction to future research and educational interventions on these topics.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45720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e790bd26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e790bd26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we have no COI to declare and here is a list of the current funding associated with the authors.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c37e627c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ec37e627c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 to everyone for listening and of course many thanks to the students who completed survey and provided their feedback and everyone else who has helped with this project.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Now I think </a:t>
            </a:r>
            <a:r>
              <a:rPr lang="en" dirty="0" err="1"/>
              <a:t>i</a:t>
            </a:r>
            <a:r>
              <a:rPr lang="en" dirty="0"/>
              <a:t> have some time for questions and also here is my contact information if you have any additional questions or feedback later.</a:t>
            </a:r>
            <a:endParaRPr dirty="0"/>
          </a:p>
          <a:p>
            <a:pPr marL="457200" lvl="0" indent="0" algn="l" rtl="0">
              <a:lnSpc>
                <a:spcPct val="115000"/>
              </a:lnSpc>
              <a:spcBef>
                <a:spcPts val="1200"/>
              </a:spcBef>
              <a:spcAft>
                <a:spcPts val="120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e790bd26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e790bd26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For a little background, we know that approximately 20% of US adults report past-year use of an illegal drug, and most report past year alcohol or nicotine use.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These rates of substance use are no different in medical professionals and trainees but often individuals in these fields view themselves differently.</a:t>
            </a: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e790bd26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e790bd26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This “othering” mentality that is seen by many medical professionals when considering people who use drugs can contribute to significant levels of stigma and bias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Although we know that the majority of those who use drugs do not develop a substance use disorder (SUD) and generally recreational use does not impact professional behavior, drug-use misperceptions can foster stigma and bias both towards patients who use drugs and towards colleagues who may use drugs.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Due to the major harms of this stigma among medical professionals it is vital to improve understanding of substance-use patterns and attitudes among medical trainees that are entering the profession.</a:t>
            </a:r>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71d2969b1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71d2969b1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31394D"/>
              </a:buClr>
              <a:buSzPts val="1100"/>
              <a:buFont typeface="Arial"/>
              <a:buNone/>
            </a:pPr>
            <a:r>
              <a:rPr lang="en">
                <a:solidFill>
                  <a:srgbClr val="31394D"/>
                </a:solidFill>
                <a:latin typeface="Calibri"/>
                <a:ea typeface="Calibri"/>
                <a:cs typeface="Calibri"/>
                <a:sym typeface="Calibri"/>
              </a:rPr>
              <a:t>The main objectives of this project were to:</a:t>
            </a:r>
            <a:endParaRPr>
              <a:solidFill>
                <a:srgbClr val="31394D"/>
              </a:solidFill>
              <a:latin typeface="Calibri"/>
              <a:ea typeface="Calibri"/>
              <a:cs typeface="Calibri"/>
              <a:sym typeface="Calibri"/>
            </a:endParaRPr>
          </a:p>
          <a:p>
            <a:pPr marL="0" lvl="0" indent="0" algn="l" rtl="0">
              <a:lnSpc>
                <a:spcPct val="115000"/>
              </a:lnSpc>
              <a:spcBef>
                <a:spcPts val="0"/>
              </a:spcBef>
              <a:spcAft>
                <a:spcPts val="0"/>
              </a:spcAft>
              <a:buClr>
                <a:srgbClr val="31394D"/>
              </a:buClr>
              <a:buSzPts val="1100"/>
              <a:buFont typeface="Arial"/>
              <a:buNone/>
            </a:pPr>
            <a:endParaRPr>
              <a:solidFill>
                <a:srgbClr val="31394D"/>
              </a:solidFill>
              <a:latin typeface="Calibri"/>
              <a:ea typeface="Calibri"/>
              <a:cs typeface="Calibri"/>
              <a:sym typeface="Calibri"/>
            </a:endParaRPr>
          </a:p>
          <a:p>
            <a:pPr marL="457200" lvl="0" indent="-298450" algn="l" rtl="0">
              <a:lnSpc>
                <a:spcPct val="115000"/>
              </a:lnSpc>
              <a:spcBef>
                <a:spcPts val="0"/>
              </a:spcBef>
              <a:spcAft>
                <a:spcPts val="0"/>
              </a:spcAft>
              <a:buClr>
                <a:srgbClr val="31394D"/>
              </a:buClr>
              <a:buSzPts val="1100"/>
              <a:buFont typeface="Calibri"/>
              <a:buAutoNum type="arabicParenR"/>
            </a:pPr>
            <a:r>
              <a:rPr lang="en">
                <a:solidFill>
                  <a:srgbClr val="31394D"/>
                </a:solidFill>
                <a:latin typeface="Calibri"/>
                <a:ea typeface="Calibri"/>
                <a:cs typeface="Calibri"/>
                <a:sym typeface="Calibri"/>
              </a:rPr>
              <a:t>Examine medical students’ exposure to different types of substance use </a:t>
            </a:r>
            <a:endParaRPr>
              <a:solidFill>
                <a:srgbClr val="31394D"/>
              </a:solidFill>
              <a:latin typeface="Calibri"/>
              <a:ea typeface="Calibri"/>
              <a:cs typeface="Calibri"/>
              <a:sym typeface="Calibri"/>
            </a:endParaRPr>
          </a:p>
          <a:p>
            <a:pPr marL="457200" lvl="0" indent="-298450" algn="l" rtl="0">
              <a:lnSpc>
                <a:spcPct val="115000"/>
              </a:lnSpc>
              <a:spcBef>
                <a:spcPts val="0"/>
              </a:spcBef>
              <a:spcAft>
                <a:spcPts val="0"/>
              </a:spcAft>
              <a:buClr>
                <a:srgbClr val="31394D"/>
              </a:buClr>
              <a:buSzPts val="1100"/>
              <a:buFont typeface="Calibri"/>
              <a:buAutoNum type="arabicParenR"/>
            </a:pPr>
            <a:r>
              <a:rPr lang="en">
                <a:solidFill>
                  <a:srgbClr val="31394D"/>
                </a:solidFill>
                <a:latin typeface="Calibri"/>
                <a:ea typeface="Calibri"/>
                <a:cs typeface="Calibri"/>
                <a:sym typeface="Calibri"/>
              </a:rPr>
              <a:t>Identify medical students’ beliefs surrounding the impacts of substance use and substance use disorders on physicians</a:t>
            </a:r>
            <a:endParaRPr>
              <a:solidFill>
                <a:srgbClr val="31394D"/>
              </a:solidFill>
              <a:latin typeface="Calibri"/>
              <a:ea typeface="Calibri"/>
              <a:cs typeface="Calibri"/>
              <a:sym typeface="Calibri"/>
            </a:endParaRPr>
          </a:p>
          <a:p>
            <a:pPr marL="457200" lvl="0" indent="-298450" algn="l" rtl="0">
              <a:lnSpc>
                <a:spcPct val="115000"/>
              </a:lnSpc>
              <a:spcBef>
                <a:spcPts val="0"/>
              </a:spcBef>
              <a:spcAft>
                <a:spcPts val="0"/>
              </a:spcAft>
              <a:buClr>
                <a:srgbClr val="31394D"/>
              </a:buClr>
              <a:buSzPts val="1100"/>
              <a:buFont typeface="Calibri"/>
              <a:buAutoNum type="arabicParenR"/>
            </a:pPr>
            <a:r>
              <a:rPr lang="en">
                <a:solidFill>
                  <a:srgbClr val="31394D"/>
                </a:solidFill>
                <a:latin typeface="Calibri"/>
                <a:ea typeface="Calibri"/>
                <a:cs typeface="Calibri"/>
                <a:sym typeface="Calibri"/>
              </a:rPr>
              <a:t>Explore students’ responses to potentially impaired physicians and what factors may contribute to these approaches</a:t>
            </a:r>
            <a:endParaRPr>
              <a:solidFill>
                <a:srgbClr val="31394D"/>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31394D"/>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31394D"/>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31394D"/>
              </a:solidFill>
              <a:latin typeface="Calibri"/>
              <a:ea typeface="Calibri"/>
              <a:cs typeface="Calibri"/>
              <a:sym typeface="Calibri"/>
            </a:endParaRPr>
          </a:p>
          <a:p>
            <a:pPr marL="0" lvl="0" indent="0" algn="l" rtl="0">
              <a:lnSpc>
                <a:spcPct val="115000"/>
              </a:lnSpc>
              <a:spcBef>
                <a:spcPts val="0"/>
              </a:spcBef>
              <a:spcAft>
                <a:spcPts val="0"/>
              </a:spcAft>
              <a:buClr>
                <a:srgbClr val="31394D"/>
              </a:buClr>
              <a:buSzPts val="1100"/>
              <a:buFont typeface="Arial"/>
              <a:buNone/>
            </a:pPr>
            <a:endParaRPr>
              <a:solidFill>
                <a:srgbClr val="31394D"/>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e790bd26f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e790bd26f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These data were collected as part of a longitudinal study on substance use knowledge and attitudes where students are surveyed annually throughout the medical school training. The data presented here are from the annual survey sent to every student in the class of 2024 at the start of third year of medical school (M3).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This survey included general demographics, knowledge of harm reduction, and attitudes plus questions about:</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Exposure to substance use in medical students and physicians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Exposure to impaired physicians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How they would respond to seeing an impaired physician and what factors impacted those responses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And their views about certain medical conditions and how they might impact medical practice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i="1" dirty="0">
                <a:solidFill>
                  <a:schemeClr val="dk1"/>
                </a:solidFill>
                <a:latin typeface="Calibri"/>
                <a:ea typeface="Calibri"/>
                <a:cs typeface="Calibri"/>
                <a:sym typeface="Calibri"/>
              </a:rPr>
              <a:t>We used SPSS v26 data analysis we and t-tests of chi-squares to compare responses between groups, where relevant.</a:t>
            </a:r>
            <a:endParaRPr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dirty="0">
                <a:solidFill>
                  <a:schemeClr val="dk1"/>
                </a:solidFill>
                <a:latin typeface="Calibri"/>
                <a:ea typeface="Calibri"/>
                <a:cs typeface="Calibri"/>
                <a:sym typeface="Calibri"/>
              </a:rPr>
              <a:t>It is worth noting that although this survey was confidential and it was not fully anonymous so we never explicitly asked about their own personal substance use, only about the use of others.</a:t>
            </a:r>
            <a:endParaRPr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89790c5f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89790c5f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a quick overview of the sample demographics.</a:t>
            </a:r>
            <a:endParaRPr/>
          </a:p>
          <a:p>
            <a:pPr marL="0" lvl="0" indent="0" algn="l" rtl="0">
              <a:spcBef>
                <a:spcPts val="0"/>
              </a:spcBef>
              <a:spcAft>
                <a:spcPts val="0"/>
              </a:spcAft>
              <a:buNone/>
            </a:pPr>
            <a:endParaRPr/>
          </a:p>
          <a:p>
            <a:pPr marL="0" lvl="0" indent="0" algn="l" rtl="0">
              <a:spcBef>
                <a:spcPts val="0"/>
              </a:spcBef>
              <a:spcAft>
                <a:spcPts val="0"/>
              </a:spcAft>
              <a:buNone/>
            </a:pPr>
            <a:r>
              <a:rPr lang="en"/>
              <a:t>Of the 290 students starting M3, over 2/3s completed the survey.</a:t>
            </a:r>
            <a:endParaRPr/>
          </a:p>
          <a:p>
            <a:pPr marL="0" lvl="0" indent="0" algn="l" rtl="0">
              <a:spcBef>
                <a:spcPts val="0"/>
              </a:spcBef>
              <a:spcAft>
                <a:spcPts val="0"/>
              </a:spcAft>
              <a:buNone/>
            </a:pPr>
            <a:r>
              <a:rPr lang="en"/>
              <a:t>The average student was a 25 year old white woman although as you can see, other races and ethnicities are represented and our student demographics align with those of the state of Michigan.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7095a42e6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7095a42e6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first question we asked was whether they knew a medical student or a physician who had used alcohol, cannabis, or illegal substances recreationally. </a:t>
            </a:r>
            <a:endParaRPr/>
          </a:p>
          <a:p>
            <a:pPr marL="0" lvl="0" indent="0" algn="l" rtl="0">
              <a:spcBef>
                <a:spcPts val="0"/>
              </a:spcBef>
              <a:spcAft>
                <a:spcPts val="0"/>
              </a:spcAft>
              <a:buClr>
                <a:schemeClr val="dk1"/>
              </a:buClr>
              <a:buSzPts val="1100"/>
              <a:buFont typeface="Arial"/>
              <a:buNone/>
            </a:pPr>
            <a:r>
              <a:rPr lang="en"/>
              <a:t>Or if they knew anyone who had a SUD or who had gone to work impaired.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This graph shows the % of students endorsing knowing either a medical student (shown in green) or a physician (show in purple) who has used the following…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As you can see, recreational alcohol and cannabis use are both most common but a quarter knew medical students who had used illegal drugs or Rx medications recreationally.</a:t>
            </a:r>
            <a:endParaRPr/>
          </a:p>
          <a:p>
            <a:pPr marL="0" lvl="0" indent="0" algn="l" rtl="0">
              <a:spcBef>
                <a:spcPts val="0"/>
              </a:spcBef>
              <a:spcAft>
                <a:spcPts val="0"/>
              </a:spcAft>
              <a:buClr>
                <a:schemeClr val="dk1"/>
              </a:buClr>
              <a:buSzPts val="1100"/>
              <a:buFont typeface="Arial"/>
              <a:buNone/>
            </a:pPr>
            <a:r>
              <a:rPr lang="en"/>
              <a:t>Very few students believed that they knew any other medical student or physician with an SUD or who had gone to work impaired.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7095a42e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7095a42e6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Next, we wanted to see what students thought about recreational use of different substances. </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They were asked how much they agreed with this statement on a 4-point Likert scale. </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Graph shows % of students who stated either agree or strongly agree to this statement for alcohol and illegal drugs. Unfortunately, we did not separate cannabis out in this question but we have corrected that for the future.</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We had hypothesized that answers to the previous questions (about knowing others who used these drugs) would impact their views on this question.</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We did find that knowing someone who drinks alcohol was associated with being less likely to agree with this statement about alcohol</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However, knowledge of anyone who used other drugs did not impact  responses to these questions.</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Stats:</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Knowing someone who drinks (previous slide) impacts view of drinking only</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Knowing someone who uses cannabis (previous slide) does not impact any of the views</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Knowing someone who uses illegal substances (previous slide) impacts view of drinking only</a:t>
            </a: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6"/>
        <p:cNvGrpSpPr/>
        <p:nvPr/>
      </p:nvGrpSpPr>
      <p:grpSpPr>
        <a:xfrm>
          <a:off x="0" y="0"/>
          <a:ext cx="0" cy="0"/>
          <a:chOff x="0" y="0"/>
          <a:chExt cx="0" cy="0"/>
        </a:xfrm>
      </p:grpSpPr>
      <p:sp>
        <p:nvSpPr>
          <p:cNvPr id="87" name="Google Shape;87;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88" name="Google Shape;88;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9" name="Google Shape;89;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91"/>
        <p:cNvGrpSpPr/>
        <p:nvPr/>
      </p:nvGrpSpPr>
      <p:grpSpPr>
        <a:xfrm>
          <a:off x="0" y="0"/>
          <a:ext cx="0" cy="0"/>
          <a:chOff x="0" y="0"/>
          <a:chExt cx="0" cy="0"/>
        </a:xfrm>
      </p:grpSpPr>
      <p:sp>
        <p:nvSpPr>
          <p:cNvPr id="92" name="Google Shape;92;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93" name="Google Shape;93;p1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94" name="Google Shape;94;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5" name="Google Shape;9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Google Shape;97;p1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99" name="Google Shape;99;p1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00" name="Google Shape;100;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1" name="Google Shape;101;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6" name="Google Shape;106;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7" name="Google Shape;107;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8" name="Google Shape;1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1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2" name="Google Shape;11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1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6" name="Google Shape;116;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17" name="Google Shape;11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1"/>
        <p:cNvGrpSpPr/>
        <p:nvPr/>
      </p:nvGrpSpPr>
      <p:grpSpPr>
        <a:xfrm>
          <a:off x="0" y="0"/>
          <a:ext cx="0" cy="0"/>
          <a:chOff x="0" y="0"/>
          <a:chExt cx="0" cy="0"/>
        </a:xfrm>
      </p:grpSpPr>
      <p:sp>
        <p:nvSpPr>
          <p:cNvPr id="122" name="Google Shape;122;p2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24" name="Google Shape;124;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25" name="Google Shape;125;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6" name="Google Shape;12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7"/>
        <p:cNvGrpSpPr/>
        <p:nvPr/>
      </p:nvGrpSpPr>
      <p:grpSpPr>
        <a:xfrm>
          <a:off x="0" y="0"/>
          <a:ext cx="0" cy="0"/>
          <a:chOff x="0" y="0"/>
          <a:chExt cx="0" cy="0"/>
        </a:xfrm>
      </p:grpSpPr>
      <p:sp>
        <p:nvSpPr>
          <p:cNvPr id="128" name="Google Shape;128;p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30" name="Google Shape;13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33" name="Google Shape;133;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84" name="Google Shape;8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4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theridgeohio.com/stigma-creates-resistance-learning-the-truth-about-alcoholics-and-addict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2100" y="207625"/>
            <a:ext cx="9208200" cy="137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a:t>Medical Student Experiences and </a:t>
            </a:r>
            <a:endParaRPr sz="2800" b="1"/>
          </a:p>
          <a:p>
            <a:pPr marL="0" lvl="0" indent="0" algn="ctr" rtl="0">
              <a:spcBef>
                <a:spcPts val="0"/>
              </a:spcBef>
              <a:spcAft>
                <a:spcPts val="0"/>
              </a:spcAft>
              <a:buNone/>
            </a:pPr>
            <a:r>
              <a:rPr lang="en" sz="2800" b="1"/>
              <a:t>Perceptions of Substance Use Among </a:t>
            </a:r>
            <a:endParaRPr sz="2800" b="1"/>
          </a:p>
          <a:p>
            <a:pPr marL="0" lvl="0" indent="0" algn="ctr" rtl="0">
              <a:spcBef>
                <a:spcPts val="0"/>
              </a:spcBef>
              <a:spcAft>
                <a:spcPts val="0"/>
              </a:spcAft>
              <a:buNone/>
            </a:pPr>
            <a:r>
              <a:rPr lang="en" sz="2800" b="1"/>
              <a:t>Healthcare Workers</a:t>
            </a:r>
            <a:endParaRPr sz="2800" b="1"/>
          </a:p>
        </p:txBody>
      </p:sp>
      <p:sp>
        <p:nvSpPr>
          <p:cNvPr id="142" name="Google Shape;142;p25"/>
          <p:cNvSpPr txBox="1">
            <a:spLocks noGrp="1"/>
          </p:cNvSpPr>
          <p:nvPr>
            <p:ph type="subTitle" idx="1"/>
          </p:nvPr>
        </p:nvSpPr>
        <p:spPr>
          <a:xfrm>
            <a:off x="2918375" y="3609250"/>
            <a:ext cx="6251100" cy="15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EFEFEF"/>
                </a:solidFill>
              </a:rPr>
              <a:t>Authors: Tabitha E. Moses MS</a:t>
            </a:r>
            <a:r>
              <a:rPr lang="en" sz="1400" baseline="30000">
                <a:solidFill>
                  <a:srgbClr val="EFEFEF"/>
                </a:solidFill>
              </a:rPr>
              <a:t>1,2</a:t>
            </a:r>
            <a:r>
              <a:rPr lang="en" sz="1400">
                <a:solidFill>
                  <a:srgbClr val="EFEFEF"/>
                </a:solidFill>
              </a:rPr>
              <a:t>, Taylor Harrison</a:t>
            </a:r>
            <a:r>
              <a:rPr lang="en" sz="1400" baseline="30000">
                <a:solidFill>
                  <a:srgbClr val="EFEFEF"/>
                </a:solidFill>
              </a:rPr>
              <a:t>2</a:t>
            </a:r>
            <a:r>
              <a:rPr lang="en" sz="1400">
                <a:solidFill>
                  <a:srgbClr val="EFEFEF"/>
                </a:solidFill>
              </a:rPr>
              <a:t>, </a:t>
            </a:r>
            <a:endParaRPr sz="1400">
              <a:solidFill>
                <a:srgbClr val="EFEFEF"/>
              </a:solidFill>
            </a:endParaRPr>
          </a:p>
          <a:p>
            <a:pPr marL="0" lvl="0" indent="0" algn="ctr" rtl="0">
              <a:spcBef>
                <a:spcPts val="0"/>
              </a:spcBef>
              <a:spcAft>
                <a:spcPts val="0"/>
              </a:spcAft>
              <a:buNone/>
            </a:pPr>
            <a:r>
              <a:rPr lang="en" sz="1400">
                <a:solidFill>
                  <a:srgbClr val="EFEFEF"/>
                </a:solidFill>
              </a:rPr>
              <a:t>Eva Waineo MD</a:t>
            </a:r>
            <a:r>
              <a:rPr lang="en" sz="1400" baseline="30000">
                <a:solidFill>
                  <a:srgbClr val="EFEFEF"/>
                </a:solidFill>
              </a:rPr>
              <a:t>1,2</a:t>
            </a:r>
            <a:r>
              <a:rPr lang="en" sz="1400">
                <a:solidFill>
                  <a:srgbClr val="EFEFEF"/>
                </a:solidFill>
              </a:rPr>
              <a:t>, Mark K. Greenwald PhD</a:t>
            </a:r>
            <a:r>
              <a:rPr lang="en" sz="1400" baseline="30000">
                <a:solidFill>
                  <a:srgbClr val="EFEFEF"/>
                </a:solidFill>
              </a:rPr>
              <a:t>1,2,3</a:t>
            </a:r>
            <a:endParaRPr sz="1400" baseline="30000">
              <a:solidFill>
                <a:srgbClr val="EFEFEF"/>
              </a:solidFill>
            </a:endParaRPr>
          </a:p>
          <a:p>
            <a:pPr marL="0" lvl="0" indent="0" algn="l" rtl="0">
              <a:spcBef>
                <a:spcPts val="0"/>
              </a:spcBef>
              <a:spcAft>
                <a:spcPts val="0"/>
              </a:spcAft>
              <a:buNone/>
            </a:pPr>
            <a:endParaRPr sz="1400" baseline="30000">
              <a:solidFill>
                <a:srgbClr val="EFEFEF"/>
              </a:solidFill>
            </a:endParaRPr>
          </a:p>
          <a:p>
            <a:pPr marL="0" lvl="0" indent="0" algn="l" rtl="0">
              <a:spcBef>
                <a:spcPts val="0"/>
              </a:spcBef>
              <a:spcAft>
                <a:spcPts val="0"/>
              </a:spcAft>
              <a:buNone/>
            </a:pPr>
            <a:r>
              <a:rPr lang="en" sz="1200">
                <a:solidFill>
                  <a:srgbClr val="EFEFEF"/>
                </a:solidFill>
              </a:rPr>
              <a:t>1 - Wayne State University School of Medicine</a:t>
            </a:r>
            <a:endParaRPr sz="1200">
              <a:solidFill>
                <a:srgbClr val="EFEFEF"/>
              </a:solidFill>
            </a:endParaRPr>
          </a:p>
          <a:p>
            <a:pPr marL="0" lvl="0" indent="0" algn="l" rtl="0">
              <a:spcBef>
                <a:spcPts val="0"/>
              </a:spcBef>
              <a:spcAft>
                <a:spcPts val="0"/>
              </a:spcAft>
              <a:buNone/>
            </a:pPr>
            <a:r>
              <a:rPr lang="en" sz="1200">
                <a:solidFill>
                  <a:srgbClr val="EFEFEF"/>
                </a:solidFill>
              </a:rPr>
              <a:t>2 - Department of Psychiatry &amp; Behavioral Neurosciences, Wayne State University </a:t>
            </a:r>
            <a:endParaRPr sz="1200">
              <a:solidFill>
                <a:srgbClr val="EFEFEF"/>
              </a:solidFill>
            </a:endParaRPr>
          </a:p>
          <a:p>
            <a:pPr marL="0" lvl="0" indent="0" algn="l" rtl="0">
              <a:spcBef>
                <a:spcPts val="0"/>
              </a:spcBef>
              <a:spcAft>
                <a:spcPts val="0"/>
              </a:spcAft>
              <a:buNone/>
            </a:pPr>
            <a:r>
              <a:rPr lang="en" sz="1200">
                <a:solidFill>
                  <a:srgbClr val="EFEFEF"/>
                </a:solidFill>
              </a:rPr>
              <a:t>3 - Department of Pharmacy Practice, Wayne State University</a:t>
            </a:r>
            <a:endParaRPr sz="1200">
              <a:solidFill>
                <a:srgbClr val="EFEFEF"/>
              </a:solidFill>
            </a:endParaRPr>
          </a:p>
          <a:p>
            <a:pPr marL="0" lvl="0" indent="0" algn="l" rtl="0">
              <a:spcBef>
                <a:spcPts val="0"/>
              </a:spcBef>
              <a:spcAft>
                <a:spcPts val="0"/>
              </a:spcAft>
              <a:buNone/>
            </a:pPr>
            <a:r>
              <a:rPr lang="en" sz="1200">
                <a:solidFill>
                  <a:srgbClr val="EFEFEF"/>
                </a:solidFill>
              </a:rPr>
              <a:t>4 - Department of Internal Medicine, Wayne State University</a:t>
            </a:r>
            <a:endParaRPr sz="1200">
              <a:solidFill>
                <a:srgbClr val="EFEFEF"/>
              </a:solidFill>
            </a:endParaRPr>
          </a:p>
          <a:p>
            <a:pPr marL="0" lvl="0" indent="0" algn="l" rtl="0">
              <a:spcBef>
                <a:spcPts val="0"/>
              </a:spcBef>
              <a:spcAft>
                <a:spcPts val="0"/>
              </a:spcAft>
              <a:buNone/>
            </a:pPr>
            <a:endParaRPr sz="1200">
              <a:solidFill>
                <a:srgbClr val="EFEFEF"/>
              </a:solidFill>
            </a:endParaRPr>
          </a:p>
        </p:txBody>
      </p:sp>
      <p:sp>
        <p:nvSpPr>
          <p:cNvPr id="143" name="Google Shape;143;p25"/>
          <p:cNvSpPr txBox="1"/>
          <p:nvPr/>
        </p:nvSpPr>
        <p:spPr>
          <a:xfrm>
            <a:off x="452575" y="1582099"/>
            <a:ext cx="4553700" cy="157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2"/>
                </a:solidFill>
                <a:latin typeface="Roboto"/>
                <a:ea typeface="Roboto"/>
                <a:cs typeface="Roboto"/>
                <a:sym typeface="Roboto"/>
              </a:rPr>
              <a:t>Presenter</a:t>
            </a:r>
            <a:r>
              <a:rPr lang="en" dirty="0">
                <a:solidFill>
                  <a:schemeClr val="dk2"/>
                </a:solidFill>
                <a:latin typeface="Roboto"/>
                <a:ea typeface="Roboto"/>
                <a:cs typeface="Roboto"/>
                <a:sym typeface="Roboto"/>
              </a:rPr>
              <a:t>: </a:t>
            </a:r>
            <a:endParaRPr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chemeClr val="dk2"/>
                </a:solidFill>
                <a:latin typeface="Roboto"/>
                <a:ea typeface="Roboto"/>
                <a:cs typeface="Roboto"/>
                <a:sym typeface="Roboto"/>
              </a:rPr>
              <a:t>Tabitha Moses (she/hers), MD/PhD Candidate </a:t>
            </a:r>
            <a:endParaRPr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chemeClr val="dk2"/>
                </a:solidFill>
                <a:latin typeface="Roboto"/>
                <a:ea typeface="Roboto"/>
                <a:cs typeface="Roboto"/>
                <a:sym typeface="Roboto"/>
              </a:rPr>
              <a:t>Department of Psychiatry &amp; Behavioral Neurosciences</a:t>
            </a:r>
            <a:endParaRPr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chemeClr val="dk2"/>
                </a:solidFill>
                <a:latin typeface="Roboto"/>
                <a:ea typeface="Roboto"/>
                <a:cs typeface="Roboto"/>
                <a:sym typeface="Roboto"/>
              </a:rPr>
              <a:t>Wayne State University School of Medicine</a:t>
            </a:r>
            <a:endParaRPr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2"/>
                </a:solidFill>
                <a:latin typeface="Roboto"/>
                <a:ea typeface="Roboto"/>
                <a:cs typeface="Roboto"/>
                <a:sym typeface="Roboto"/>
              </a:rPr>
              <a:t>Funding:</a:t>
            </a:r>
            <a:r>
              <a:rPr lang="en" dirty="0">
                <a:solidFill>
                  <a:schemeClr val="dk2"/>
                </a:solidFill>
                <a:latin typeface="Roboto"/>
                <a:ea typeface="Roboto"/>
                <a:cs typeface="Roboto"/>
                <a:sym typeface="Roboto"/>
              </a:rPr>
              <a:t> NIDA F30DA052118 </a:t>
            </a:r>
            <a:br>
              <a:rPr lang="en" dirty="0">
                <a:solidFill>
                  <a:schemeClr val="dk2"/>
                </a:solidFill>
                <a:latin typeface="Roboto"/>
                <a:ea typeface="Roboto"/>
                <a:cs typeface="Roboto"/>
                <a:sym typeface="Roboto"/>
              </a:rPr>
            </a:br>
            <a:r>
              <a:rPr lang="en" b="1" dirty="0">
                <a:solidFill>
                  <a:schemeClr val="dk2"/>
                </a:solidFill>
                <a:latin typeface="Roboto"/>
                <a:ea typeface="Roboto"/>
                <a:cs typeface="Roboto"/>
                <a:sym typeface="Roboto"/>
              </a:rPr>
              <a:t>Conflicts of Interest</a:t>
            </a:r>
            <a:r>
              <a:rPr lang="en" dirty="0">
                <a:solidFill>
                  <a:schemeClr val="dk2"/>
                </a:solidFill>
                <a:latin typeface="Roboto"/>
                <a:ea typeface="Roboto"/>
                <a:cs typeface="Roboto"/>
                <a:sym typeface="Roboto"/>
              </a:rPr>
              <a:t>: None</a:t>
            </a:r>
            <a:endParaRPr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endParaRPr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endParaRPr dirty="0">
              <a:solidFill>
                <a:schemeClr val="dk2"/>
              </a:solidFill>
              <a:latin typeface="Roboto"/>
              <a:ea typeface="Roboto"/>
              <a:cs typeface="Roboto"/>
              <a:sym typeface="Roboto"/>
            </a:endParaRPr>
          </a:p>
        </p:txBody>
      </p:sp>
      <p:grpSp>
        <p:nvGrpSpPr>
          <p:cNvPr id="144" name="Google Shape;144;p25"/>
          <p:cNvGrpSpPr/>
          <p:nvPr/>
        </p:nvGrpSpPr>
        <p:grpSpPr>
          <a:xfrm>
            <a:off x="548650" y="3485700"/>
            <a:ext cx="1402025" cy="219600"/>
            <a:chOff x="548650" y="2816925"/>
            <a:chExt cx="1402025" cy="219600"/>
          </a:xfrm>
        </p:grpSpPr>
        <p:pic>
          <p:nvPicPr>
            <p:cNvPr id="145" name="Google Shape;145;p25"/>
            <p:cNvPicPr preferRelativeResize="0"/>
            <p:nvPr/>
          </p:nvPicPr>
          <p:blipFill rotWithShape="1">
            <a:blip r:embed="rId3">
              <a:alphaModFix/>
            </a:blip>
            <a:srcRect l="30196" t="13169" r="24887" b="11620"/>
            <a:stretch/>
          </p:blipFill>
          <p:spPr>
            <a:xfrm>
              <a:off x="548650" y="2835925"/>
              <a:ext cx="186324" cy="181600"/>
            </a:xfrm>
            <a:prstGeom prst="rect">
              <a:avLst/>
            </a:prstGeom>
            <a:noFill/>
            <a:ln>
              <a:noFill/>
            </a:ln>
          </p:spPr>
        </p:pic>
        <p:sp>
          <p:nvSpPr>
            <p:cNvPr id="146" name="Google Shape;146;p25"/>
            <p:cNvSpPr txBox="1"/>
            <p:nvPr/>
          </p:nvSpPr>
          <p:spPr>
            <a:xfrm>
              <a:off x="774075" y="2816925"/>
              <a:ext cx="1176600" cy="21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@back2brains</a:t>
              </a:r>
              <a:endParaRPr>
                <a:solidFill>
                  <a:schemeClr val="dk2"/>
                </a:solidFill>
                <a:latin typeface="Roboto"/>
                <a:ea typeface="Roboto"/>
                <a:cs typeface="Roboto"/>
                <a:sym typeface="Roboto"/>
              </a:endParaRPr>
            </a:p>
          </p:txBody>
        </p:sp>
      </p:grpSp>
      <p:grpSp>
        <p:nvGrpSpPr>
          <p:cNvPr id="147" name="Google Shape;147;p25"/>
          <p:cNvGrpSpPr/>
          <p:nvPr/>
        </p:nvGrpSpPr>
        <p:grpSpPr>
          <a:xfrm>
            <a:off x="548650" y="3206200"/>
            <a:ext cx="2369725" cy="219600"/>
            <a:chOff x="548650" y="2613625"/>
            <a:chExt cx="2369725" cy="219600"/>
          </a:xfrm>
        </p:grpSpPr>
        <p:pic>
          <p:nvPicPr>
            <p:cNvPr id="148" name="Google Shape;148;p25"/>
            <p:cNvPicPr preferRelativeResize="0"/>
            <p:nvPr/>
          </p:nvPicPr>
          <p:blipFill rotWithShape="1">
            <a:blip r:embed="rId4">
              <a:alphaModFix/>
            </a:blip>
            <a:srcRect l="5913" t="6560" r="5292" b="6080"/>
            <a:stretch/>
          </p:blipFill>
          <p:spPr>
            <a:xfrm>
              <a:off x="548650" y="2613625"/>
              <a:ext cx="223201" cy="219599"/>
            </a:xfrm>
            <a:prstGeom prst="rect">
              <a:avLst/>
            </a:prstGeom>
            <a:noFill/>
            <a:ln>
              <a:noFill/>
            </a:ln>
          </p:spPr>
        </p:pic>
        <p:sp>
          <p:nvSpPr>
            <p:cNvPr id="149" name="Google Shape;149;p25"/>
            <p:cNvSpPr txBox="1"/>
            <p:nvPr/>
          </p:nvSpPr>
          <p:spPr>
            <a:xfrm>
              <a:off x="804575" y="2613625"/>
              <a:ext cx="2113800" cy="21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tmoses@med.wayne.edu</a:t>
              </a:r>
              <a:endParaRPr/>
            </a:p>
            <a:p>
              <a:pPr marL="0" lvl="0" indent="0" algn="l" rtl="0">
                <a:spcBef>
                  <a:spcPts val="0"/>
                </a:spcBef>
                <a:spcAft>
                  <a:spcPts val="0"/>
                </a:spcAft>
                <a:buNone/>
              </a:pPr>
              <a:endParaRPr>
                <a:solidFill>
                  <a:schemeClr val="dk2"/>
                </a:solidFill>
                <a:latin typeface="Roboto"/>
                <a:ea typeface="Roboto"/>
                <a:cs typeface="Roboto"/>
                <a:sym typeface="Roboto"/>
              </a:endParaRPr>
            </a:p>
          </p:txBody>
        </p:sp>
      </p:grpSp>
      <p:pic>
        <p:nvPicPr>
          <p:cNvPr id="150" name="Google Shape;150;p25"/>
          <p:cNvPicPr preferRelativeResize="0"/>
          <p:nvPr/>
        </p:nvPicPr>
        <p:blipFill>
          <a:blip r:embed="rId5">
            <a:alphaModFix/>
          </a:blip>
          <a:stretch>
            <a:fillRect/>
          </a:stretch>
        </p:blipFill>
        <p:spPr>
          <a:xfrm>
            <a:off x="145950" y="4446175"/>
            <a:ext cx="609725" cy="606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4"/>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253" name="Google Shape;253;p34"/>
          <p:cNvGrpSpPr/>
          <p:nvPr/>
        </p:nvGrpSpPr>
        <p:grpSpPr>
          <a:xfrm>
            <a:off x="484375" y="1670325"/>
            <a:ext cx="4136400" cy="2881200"/>
            <a:chOff x="484375" y="1670325"/>
            <a:chExt cx="4136400" cy="2881200"/>
          </a:xfrm>
        </p:grpSpPr>
        <p:sp>
          <p:nvSpPr>
            <p:cNvPr id="254" name="Google Shape;254;p34"/>
            <p:cNvSpPr/>
            <p:nvPr/>
          </p:nvSpPr>
          <p:spPr>
            <a:xfrm>
              <a:off x="484375" y="1670325"/>
              <a:ext cx="4136400" cy="2881200"/>
            </a:xfrm>
            <a:prstGeom prst="verticalScroll">
              <a:avLst>
                <a:gd name="adj" fmla="val 1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txBox="1"/>
            <p:nvPr/>
          </p:nvSpPr>
          <p:spPr>
            <a:xfrm>
              <a:off x="926425" y="1953975"/>
              <a:ext cx="3252300" cy="25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i="1">
                  <a:latin typeface="Roboto"/>
                  <a:ea typeface="Roboto"/>
                  <a:cs typeface="Roboto"/>
                  <a:sym typeface="Roboto"/>
                </a:rPr>
                <a:t>“Physicians with these disorders should </a:t>
              </a:r>
              <a:r>
                <a:rPr lang="en" sz="2300" b="1" i="1">
                  <a:latin typeface="Roboto"/>
                  <a:ea typeface="Roboto"/>
                  <a:cs typeface="Roboto"/>
                  <a:sym typeface="Roboto"/>
                </a:rPr>
                <a:t>permanently</a:t>
              </a:r>
              <a:r>
                <a:rPr lang="en" sz="2300" i="1">
                  <a:latin typeface="Roboto"/>
                  <a:ea typeface="Roboto"/>
                  <a:cs typeface="Roboto"/>
                  <a:sym typeface="Roboto"/>
                </a:rPr>
                <a:t> be no longer be allowed to practice medicine”</a:t>
              </a:r>
              <a:endParaRPr sz="2300" i="1">
                <a:latin typeface="Roboto"/>
                <a:ea typeface="Roboto"/>
                <a:cs typeface="Roboto"/>
                <a:sym typeface="Roboto"/>
              </a:endParaRPr>
            </a:p>
          </p:txBody>
        </p:sp>
      </p:grpSp>
      <p:pic>
        <p:nvPicPr>
          <p:cNvPr id="256" name="Google Shape;256;p34"/>
          <p:cNvPicPr preferRelativeResize="0"/>
          <p:nvPr/>
        </p:nvPicPr>
        <p:blipFill>
          <a:blip r:embed="rId4">
            <a:alphaModFix/>
          </a:blip>
          <a:stretch>
            <a:fillRect/>
          </a:stretch>
        </p:blipFill>
        <p:spPr>
          <a:xfrm>
            <a:off x="4904800" y="1360700"/>
            <a:ext cx="4025841" cy="3714075"/>
          </a:xfrm>
          <a:prstGeom prst="rect">
            <a:avLst/>
          </a:prstGeom>
          <a:noFill/>
          <a:ln>
            <a:noFill/>
          </a:ln>
        </p:spPr>
      </p:pic>
      <p:sp>
        <p:nvSpPr>
          <p:cNvPr id="257" name="Google Shape;257;p34"/>
          <p:cNvSpPr txBox="1">
            <a:spLocks noGrp="1"/>
          </p:cNvSpPr>
          <p:nvPr>
            <p:ph type="title"/>
          </p:nvPr>
        </p:nvSpPr>
        <p:spPr>
          <a:xfrm>
            <a:off x="311700" y="198088"/>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Physician Impairment</a:t>
            </a:r>
            <a:endParaRPr/>
          </a:p>
        </p:txBody>
      </p:sp>
      <p:grpSp>
        <p:nvGrpSpPr>
          <p:cNvPr id="258" name="Google Shape;258;p34"/>
          <p:cNvGrpSpPr/>
          <p:nvPr/>
        </p:nvGrpSpPr>
        <p:grpSpPr>
          <a:xfrm>
            <a:off x="5743146" y="2626650"/>
            <a:ext cx="3089029" cy="2508404"/>
            <a:chOff x="5743146" y="2626650"/>
            <a:chExt cx="3089029" cy="2508404"/>
          </a:xfrm>
        </p:grpSpPr>
        <p:sp>
          <p:nvSpPr>
            <p:cNvPr id="259" name="Google Shape;259;p34"/>
            <p:cNvSpPr/>
            <p:nvPr/>
          </p:nvSpPr>
          <p:spPr>
            <a:xfrm>
              <a:off x="6224575" y="2626650"/>
              <a:ext cx="2607600" cy="244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p:cNvSpPr/>
            <p:nvPr/>
          </p:nvSpPr>
          <p:spPr>
            <a:xfrm>
              <a:off x="5743146" y="4291454"/>
              <a:ext cx="2532000" cy="84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4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400"/>
                                          </p:stCondLst>
                                        </p:cTn>
                                        <p:tgtEl>
                                          <p:spTgt spid="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311725" y="196125"/>
            <a:ext cx="8520600" cy="97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Response to Impairment </a:t>
            </a:r>
            <a:endParaRPr/>
          </a:p>
          <a:p>
            <a:pPr marL="0" lvl="0" indent="0" algn="l" rtl="0">
              <a:spcBef>
                <a:spcPts val="0"/>
              </a:spcBef>
              <a:spcAft>
                <a:spcPts val="0"/>
              </a:spcAft>
              <a:buNone/>
            </a:pPr>
            <a:endParaRPr/>
          </a:p>
        </p:txBody>
      </p:sp>
      <p:pic>
        <p:nvPicPr>
          <p:cNvPr id="266" name="Google Shape;266;p35"/>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267" name="Google Shape;267;p35"/>
          <p:cNvGrpSpPr/>
          <p:nvPr/>
        </p:nvGrpSpPr>
        <p:grpSpPr>
          <a:xfrm>
            <a:off x="48525" y="1670325"/>
            <a:ext cx="3320400" cy="2881200"/>
            <a:chOff x="48525" y="1670325"/>
            <a:chExt cx="3320400" cy="2881200"/>
          </a:xfrm>
        </p:grpSpPr>
        <p:sp>
          <p:nvSpPr>
            <p:cNvPr id="268" name="Google Shape;268;p35"/>
            <p:cNvSpPr/>
            <p:nvPr/>
          </p:nvSpPr>
          <p:spPr>
            <a:xfrm>
              <a:off x="48525" y="1670325"/>
              <a:ext cx="3320400" cy="2881200"/>
            </a:xfrm>
            <a:prstGeom prst="verticalScroll">
              <a:avLst>
                <a:gd name="adj" fmla="val 1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txBox="1"/>
            <p:nvPr/>
          </p:nvSpPr>
          <p:spPr>
            <a:xfrm>
              <a:off x="346557" y="1944171"/>
              <a:ext cx="2706000" cy="25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i="1">
                  <a:latin typeface="Roboto"/>
                  <a:ea typeface="Roboto"/>
                  <a:cs typeface="Roboto"/>
                  <a:sym typeface="Roboto"/>
                </a:rPr>
                <a:t>As a medical student, </a:t>
              </a:r>
              <a:r>
                <a:rPr lang="en" sz="2300" b="1" i="1">
                  <a:latin typeface="Roboto"/>
                  <a:ea typeface="Roboto"/>
                  <a:cs typeface="Roboto"/>
                  <a:sym typeface="Roboto"/>
                </a:rPr>
                <a:t>what would you do</a:t>
              </a:r>
              <a:r>
                <a:rPr lang="en" sz="2300" i="1">
                  <a:latin typeface="Roboto"/>
                  <a:ea typeface="Roboto"/>
                  <a:cs typeface="Roboto"/>
                  <a:sym typeface="Roboto"/>
                </a:rPr>
                <a:t> if </a:t>
              </a:r>
              <a:endParaRPr sz="2300" i="1">
                <a:latin typeface="Roboto"/>
                <a:ea typeface="Roboto"/>
                <a:cs typeface="Roboto"/>
                <a:sym typeface="Roboto"/>
              </a:endParaRPr>
            </a:p>
            <a:p>
              <a:pPr marL="0" lvl="0" indent="0" algn="ctr" rtl="0">
                <a:spcBef>
                  <a:spcPts val="0"/>
                </a:spcBef>
                <a:spcAft>
                  <a:spcPts val="0"/>
                </a:spcAft>
                <a:buNone/>
              </a:pPr>
              <a:r>
                <a:rPr lang="en" sz="2300" i="1">
                  <a:latin typeface="Roboto"/>
                  <a:ea typeface="Roboto"/>
                  <a:cs typeface="Roboto"/>
                  <a:sym typeface="Roboto"/>
                </a:rPr>
                <a:t>you thought you noticed an impaired physician?</a:t>
              </a:r>
              <a:endParaRPr sz="2300" i="1">
                <a:latin typeface="Roboto"/>
                <a:ea typeface="Roboto"/>
                <a:cs typeface="Roboto"/>
                <a:sym typeface="Roboto"/>
              </a:endParaRPr>
            </a:p>
          </p:txBody>
        </p:sp>
      </p:grpSp>
      <p:pic>
        <p:nvPicPr>
          <p:cNvPr id="270" name="Google Shape;270;p35"/>
          <p:cNvPicPr preferRelativeResize="0"/>
          <p:nvPr/>
        </p:nvPicPr>
        <p:blipFill>
          <a:blip r:embed="rId4">
            <a:alphaModFix/>
          </a:blip>
          <a:stretch>
            <a:fillRect/>
          </a:stretch>
        </p:blipFill>
        <p:spPr>
          <a:xfrm>
            <a:off x="3056975" y="1393975"/>
            <a:ext cx="6246351" cy="3749524"/>
          </a:xfrm>
          <a:prstGeom prst="rect">
            <a:avLst/>
          </a:prstGeom>
          <a:noFill/>
          <a:ln>
            <a:noFill/>
          </a:ln>
        </p:spPr>
      </p:pic>
      <p:sp>
        <p:nvSpPr>
          <p:cNvPr id="271" name="Google Shape;271;p35"/>
          <p:cNvSpPr txBox="1"/>
          <p:nvPr/>
        </p:nvSpPr>
        <p:spPr>
          <a:xfrm>
            <a:off x="6086700" y="1317775"/>
            <a:ext cx="3190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 Students could select “all that applied”</a:t>
            </a:r>
            <a:endParaRPr sz="1200" i="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4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71"/>
                                        </p:tgtEl>
                                        <p:attrNameLst>
                                          <p:attrName>style.visibility</p:attrName>
                                        </p:attrNameLst>
                                      </p:cBhvr>
                                      <p:to>
                                        <p:strVal val="visible"/>
                                      </p:to>
                                    </p:set>
                                    <p:animEffect transition="in" filter="fade">
                                      <p:cBhvr>
                                        <p:cTn id="14" dur="3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311725" y="1961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Safety Concerns </a:t>
            </a:r>
            <a:endParaRPr/>
          </a:p>
          <a:p>
            <a:pPr marL="0" lvl="0" indent="0" algn="l" rtl="0">
              <a:spcBef>
                <a:spcPts val="0"/>
              </a:spcBef>
              <a:spcAft>
                <a:spcPts val="0"/>
              </a:spcAft>
              <a:buNone/>
            </a:pPr>
            <a:endParaRPr/>
          </a:p>
        </p:txBody>
      </p:sp>
      <p:pic>
        <p:nvPicPr>
          <p:cNvPr id="277" name="Google Shape;277;p36"/>
          <p:cNvPicPr preferRelativeResize="0"/>
          <p:nvPr/>
        </p:nvPicPr>
        <p:blipFill>
          <a:blip r:embed="rId3">
            <a:alphaModFix/>
          </a:blip>
          <a:stretch>
            <a:fillRect/>
          </a:stretch>
        </p:blipFill>
        <p:spPr>
          <a:xfrm>
            <a:off x="7627625" y="198099"/>
            <a:ext cx="1303025" cy="891075"/>
          </a:xfrm>
          <a:prstGeom prst="rect">
            <a:avLst/>
          </a:prstGeom>
          <a:noFill/>
          <a:ln>
            <a:noFill/>
          </a:ln>
        </p:spPr>
      </p:pic>
      <p:sp>
        <p:nvSpPr>
          <p:cNvPr id="278" name="Google Shape;278;p36"/>
          <p:cNvSpPr txBox="1"/>
          <p:nvPr/>
        </p:nvSpPr>
        <p:spPr>
          <a:xfrm>
            <a:off x="-101650" y="1393675"/>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Addressing the impairment will lead to that person getting help</a:t>
            </a:r>
            <a:endParaRPr sz="1600" b="1">
              <a:solidFill>
                <a:srgbClr val="201F1E"/>
              </a:solidFill>
              <a:latin typeface="Calibri"/>
              <a:ea typeface="Calibri"/>
              <a:cs typeface="Calibri"/>
              <a:sym typeface="Calibri"/>
            </a:endParaRPr>
          </a:p>
        </p:txBody>
      </p:sp>
      <p:sp>
        <p:nvSpPr>
          <p:cNvPr id="279" name="Google Shape;279;p36"/>
          <p:cNvSpPr txBox="1"/>
          <p:nvPr/>
        </p:nvSpPr>
        <p:spPr>
          <a:xfrm>
            <a:off x="2753775" y="1424025"/>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am concerned about </a:t>
            </a:r>
            <a:endParaRPr sz="1600" b="1">
              <a:solidFill>
                <a:srgbClr val="201F1E"/>
              </a:solidFill>
              <a:latin typeface="Calibri"/>
              <a:ea typeface="Calibri"/>
              <a:cs typeface="Calibri"/>
              <a:sym typeface="Calibri"/>
            </a:endParaRPr>
          </a:p>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patient safety</a:t>
            </a:r>
            <a:endParaRPr sz="1600" b="1">
              <a:solidFill>
                <a:srgbClr val="201F1E"/>
              </a:solidFill>
              <a:latin typeface="Calibri"/>
              <a:ea typeface="Calibri"/>
              <a:cs typeface="Calibri"/>
              <a:sym typeface="Calibri"/>
            </a:endParaRPr>
          </a:p>
        </p:txBody>
      </p:sp>
      <p:pic>
        <p:nvPicPr>
          <p:cNvPr id="280" name="Google Shape;280;p36"/>
          <p:cNvPicPr preferRelativeResize="0"/>
          <p:nvPr/>
        </p:nvPicPr>
        <p:blipFill rotWithShape="1">
          <a:blip r:embed="rId4">
            <a:alphaModFix/>
          </a:blip>
          <a:srcRect l="6015" t="38702" r="37550"/>
          <a:stretch/>
        </p:blipFill>
        <p:spPr>
          <a:xfrm>
            <a:off x="3058615" y="2138325"/>
            <a:ext cx="2565510" cy="2835274"/>
          </a:xfrm>
          <a:prstGeom prst="rect">
            <a:avLst/>
          </a:prstGeom>
          <a:noFill/>
          <a:ln>
            <a:noFill/>
          </a:ln>
        </p:spPr>
      </p:pic>
      <p:pic>
        <p:nvPicPr>
          <p:cNvPr id="281" name="Google Shape;281;p36"/>
          <p:cNvPicPr preferRelativeResize="0"/>
          <p:nvPr/>
        </p:nvPicPr>
        <p:blipFill rotWithShape="1">
          <a:blip r:embed="rId5">
            <a:alphaModFix/>
          </a:blip>
          <a:srcRect r="40659"/>
          <a:stretch/>
        </p:blipFill>
        <p:spPr>
          <a:xfrm>
            <a:off x="250224" y="2107987"/>
            <a:ext cx="2471450" cy="2835275"/>
          </a:xfrm>
          <a:prstGeom prst="rect">
            <a:avLst/>
          </a:prstGeom>
          <a:noFill/>
          <a:ln>
            <a:noFill/>
          </a:ln>
        </p:spPr>
      </p:pic>
      <p:sp>
        <p:nvSpPr>
          <p:cNvPr id="282" name="Google Shape;282;p36"/>
          <p:cNvSpPr txBox="1"/>
          <p:nvPr/>
        </p:nvSpPr>
        <p:spPr>
          <a:xfrm>
            <a:off x="5961075" y="1424013"/>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I’m concerned about the </a:t>
            </a:r>
            <a:br>
              <a:rPr lang="en" sz="1600" b="1">
                <a:solidFill>
                  <a:srgbClr val="201F1E"/>
                </a:solidFill>
                <a:latin typeface="Calibri"/>
                <a:ea typeface="Calibri"/>
                <a:cs typeface="Calibri"/>
                <a:sym typeface="Calibri"/>
              </a:rPr>
            </a:br>
            <a:r>
              <a:rPr lang="en" sz="1600" b="1">
                <a:solidFill>
                  <a:srgbClr val="201F1E"/>
                </a:solidFill>
                <a:latin typeface="Calibri"/>
                <a:ea typeface="Calibri"/>
                <a:cs typeface="Calibri"/>
                <a:sym typeface="Calibri"/>
              </a:rPr>
              <a:t>health of the physician</a:t>
            </a:r>
            <a:endParaRPr sz="1600" b="1">
              <a:solidFill>
                <a:srgbClr val="201F1E"/>
              </a:solidFill>
              <a:latin typeface="Calibri"/>
              <a:ea typeface="Calibri"/>
              <a:cs typeface="Calibri"/>
              <a:sym typeface="Calibri"/>
            </a:endParaRPr>
          </a:p>
        </p:txBody>
      </p:sp>
      <p:pic>
        <p:nvPicPr>
          <p:cNvPr id="283" name="Google Shape;283;p36"/>
          <p:cNvPicPr preferRelativeResize="0"/>
          <p:nvPr/>
        </p:nvPicPr>
        <p:blipFill rotWithShape="1">
          <a:blip r:embed="rId6">
            <a:alphaModFix/>
          </a:blip>
          <a:srcRect l="25750" t="46317" r="29759"/>
          <a:stretch/>
        </p:blipFill>
        <p:spPr>
          <a:xfrm>
            <a:off x="6266825" y="2090030"/>
            <a:ext cx="2565500" cy="2871146"/>
          </a:xfrm>
          <a:prstGeom prst="rect">
            <a:avLst/>
          </a:prstGeom>
          <a:noFill/>
          <a:ln>
            <a:noFill/>
          </a:ln>
        </p:spPr>
      </p:pic>
      <p:pic>
        <p:nvPicPr>
          <p:cNvPr id="284" name="Google Shape;284;p36"/>
          <p:cNvPicPr preferRelativeResize="0"/>
          <p:nvPr/>
        </p:nvPicPr>
        <p:blipFill>
          <a:blip r:embed="rId7">
            <a:alphaModFix/>
          </a:blip>
          <a:stretch>
            <a:fillRect/>
          </a:stretch>
        </p:blipFill>
        <p:spPr>
          <a:xfrm>
            <a:off x="5254250" y="1997725"/>
            <a:ext cx="1421825" cy="754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311725" y="1961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Professional Responsibility </a:t>
            </a:r>
            <a:endParaRPr/>
          </a:p>
          <a:p>
            <a:pPr marL="0" lvl="0" indent="0" algn="l" rtl="0">
              <a:spcBef>
                <a:spcPts val="0"/>
              </a:spcBef>
              <a:spcAft>
                <a:spcPts val="0"/>
              </a:spcAft>
              <a:buNone/>
            </a:pPr>
            <a:endParaRPr/>
          </a:p>
        </p:txBody>
      </p:sp>
      <p:pic>
        <p:nvPicPr>
          <p:cNvPr id="290" name="Google Shape;290;p37"/>
          <p:cNvPicPr preferRelativeResize="0"/>
          <p:nvPr/>
        </p:nvPicPr>
        <p:blipFill>
          <a:blip r:embed="rId3">
            <a:alphaModFix/>
          </a:blip>
          <a:stretch>
            <a:fillRect/>
          </a:stretch>
        </p:blipFill>
        <p:spPr>
          <a:xfrm>
            <a:off x="7627625" y="198099"/>
            <a:ext cx="1303025" cy="891075"/>
          </a:xfrm>
          <a:prstGeom prst="rect">
            <a:avLst/>
          </a:prstGeom>
          <a:noFill/>
          <a:ln>
            <a:noFill/>
          </a:ln>
        </p:spPr>
      </p:pic>
      <p:sp>
        <p:nvSpPr>
          <p:cNvPr id="291" name="Google Shape;291;p37"/>
          <p:cNvSpPr txBox="1"/>
          <p:nvPr/>
        </p:nvSpPr>
        <p:spPr>
          <a:xfrm>
            <a:off x="249475" y="1415175"/>
            <a:ext cx="3175200" cy="431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It is my responsibility</a:t>
            </a:r>
            <a:endParaRPr sz="1600" b="1">
              <a:solidFill>
                <a:srgbClr val="201F1E"/>
              </a:solidFill>
              <a:latin typeface="Calibri"/>
              <a:ea typeface="Calibri"/>
              <a:cs typeface="Calibri"/>
              <a:sym typeface="Calibri"/>
            </a:endParaRPr>
          </a:p>
        </p:txBody>
      </p:sp>
      <p:sp>
        <p:nvSpPr>
          <p:cNvPr id="292" name="Google Shape;292;p37"/>
          <p:cNvSpPr txBox="1"/>
          <p:nvPr/>
        </p:nvSpPr>
        <p:spPr>
          <a:xfrm>
            <a:off x="3597588" y="1374000"/>
            <a:ext cx="3175200" cy="431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It is my professional obligation</a:t>
            </a:r>
            <a:endParaRPr sz="1600" b="1">
              <a:solidFill>
                <a:srgbClr val="201F1E"/>
              </a:solidFill>
              <a:latin typeface="Calibri"/>
              <a:ea typeface="Calibri"/>
              <a:cs typeface="Calibri"/>
              <a:sym typeface="Calibri"/>
            </a:endParaRPr>
          </a:p>
        </p:txBody>
      </p:sp>
      <p:pic>
        <p:nvPicPr>
          <p:cNvPr id="293" name="Google Shape;293;p37"/>
          <p:cNvPicPr preferRelativeResize="0"/>
          <p:nvPr/>
        </p:nvPicPr>
        <p:blipFill rotWithShape="1">
          <a:blip r:embed="rId4">
            <a:alphaModFix/>
          </a:blip>
          <a:srcRect t="28036" r="40898"/>
          <a:stretch/>
        </p:blipFill>
        <p:spPr>
          <a:xfrm>
            <a:off x="492075" y="2020150"/>
            <a:ext cx="2618141" cy="2970950"/>
          </a:xfrm>
          <a:prstGeom prst="rect">
            <a:avLst/>
          </a:prstGeom>
          <a:noFill/>
          <a:ln>
            <a:noFill/>
          </a:ln>
        </p:spPr>
      </p:pic>
      <p:pic>
        <p:nvPicPr>
          <p:cNvPr id="294" name="Google Shape;294;p37"/>
          <p:cNvPicPr preferRelativeResize="0"/>
          <p:nvPr/>
        </p:nvPicPr>
        <p:blipFill rotWithShape="1">
          <a:blip r:embed="rId5">
            <a:alphaModFix/>
          </a:blip>
          <a:srcRect t="27912" r="39719"/>
          <a:stretch/>
        </p:blipFill>
        <p:spPr>
          <a:xfrm>
            <a:off x="3854350" y="2020150"/>
            <a:ext cx="2661676" cy="2970950"/>
          </a:xfrm>
          <a:prstGeom prst="rect">
            <a:avLst/>
          </a:prstGeom>
          <a:noFill/>
          <a:ln>
            <a:noFill/>
          </a:ln>
        </p:spPr>
      </p:pic>
      <p:pic>
        <p:nvPicPr>
          <p:cNvPr id="295" name="Google Shape;295;p37"/>
          <p:cNvPicPr preferRelativeResize="0"/>
          <p:nvPr/>
        </p:nvPicPr>
        <p:blipFill>
          <a:blip r:embed="rId6">
            <a:alphaModFix/>
          </a:blip>
          <a:stretch>
            <a:fillRect/>
          </a:stretch>
        </p:blipFill>
        <p:spPr>
          <a:xfrm>
            <a:off x="7277964" y="2887375"/>
            <a:ext cx="1849948" cy="981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xfrm>
            <a:off x="311725" y="1961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Fear of Retaliation </a:t>
            </a:r>
            <a:endParaRPr/>
          </a:p>
          <a:p>
            <a:pPr marL="0" lvl="0" indent="0" algn="l" rtl="0">
              <a:spcBef>
                <a:spcPts val="0"/>
              </a:spcBef>
              <a:spcAft>
                <a:spcPts val="0"/>
              </a:spcAft>
              <a:buNone/>
            </a:pPr>
            <a:endParaRPr/>
          </a:p>
        </p:txBody>
      </p:sp>
      <p:pic>
        <p:nvPicPr>
          <p:cNvPr id="301" name="Google Shape;301;p38"/>
          <p:cNvPicPr preferRelativeResize="0"/>
          <p:nvPr/>
        </p:nvPicPr>
        <p:blipFill>
          <a:blip r:embed="rId3">
            <a:alphaModFix/>
          </a:blip>
          <a:stretch>
            <a:fillRect/>
          </a:stretch>
        </p:blipFill>
        <p:spPr>
          <a:xfrm>
            <a:off x="7627625" y="198099"/>
            <a:ext cx="1303025" cy="891075"/>
          </a:xfrm>
          <a:prstGeom prst="rect">
            <a:avLst/>
          </a:prstGeom>
          <a:noFill/>
          <a:ln>
            <a:noFill/>
          </a:ln>
        </p:spPr>
      </p:pic>
      <p:sp>
        <p:nvSpPr>
          <p:cNvPr id="302" name="Google Shape;302;p38"/>
          <p:cNvSpPr txBox="1"/>
          <p:nvPr/>
        </p:nvSpPr>
        <p:spPr>
          <a:xfrm>
            <a:off x="417863" y="1565638"/>
            <a:ext cx="3175200" cy="431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fear retribution</a:t>
            </a:r>
            <a:endParaRPr sz="1600" b="1">
              <a:solidFill>
                <a:srgbClr val="201F1E"/>
              </a:solidFill>
              <a:latin typeface="Calibri"/>
              <a:ea typeface="Calibri"/>
              <a:cs typeface="Calibri"/>
              <a:sym typeface="Calibri"/>
            </a:endParaRPr>
          </a:p>
        </p:txBody>
      </p:sp>
      <p:sp>
        <p:nvSpPr>
          <p:cNvPr id="303" name="Google Shape;303;p38"/>
          <p:cNvSpPr txBox="1"/>
          <p:nvPr/>
        </p:nvSpPr>
        <p:spPr>
          <a:xfrm>
            <a:off x="3707213" y="1390075"/>
            <a:ext cx="37089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fear it could worsen my chances of matching into a residency program</a:t>
            </a:r>
            <a:endParaRPr sz="1600" b="1">
              <a:solidFill>
                <a:srgbClr val="201F1E"/>
              </a:solidFill>
              <a:latin typeface="Calibri"/>
              <a:ea typeface="Calibri"/>
              <a:cs typeface="Calibri"/>
              <a:sym typeface="Calibri"/>
            </a:endParaRPr>
          </a:p>
        </p:txBody>
      </p:sp>
      <p:pic>
        <p:nvPicPr>
          <p:cNvPr id="304" name="Google Shape;304;p38"/>
          <p:cNvPicPr preferRelativeResize="0"/>
          <p:nvPr/>
        </p:nvPicPr>
        <p:blipFill rotWithShape="1">
          <a:blip r:embed="rId4">
            <a:alphaModFix/>
          </a:blip>
          <a:srcRect t="13232" r="40269"/>
          <a:stretch/>
        </p:blipFill>
        <p:spPr>
          <a:xfrm>
            <a:off x="637625" y="2271875"/>
            <a:ext cx="2735683" cy="2705375"/>
          </a:xfrm>
          <a:prstGeom prst="rect">
            <a:avLst/>
          </a:prstGeom>
          <a:noFill/>
          <a:ln>
            <a:noFill/>
          </a:ln>
        </p:spPr>
      </p:pic>
      <p:pic>
        <p:nvPicPr>
          <p:cNvPr id="305" name="Google Shape;305;p38"/>
          <p:cNvPicPr preferRelativeResize="0"/>
          <p:nvPr/>
        </p:nvPicPr>
        <p:blipFill rotWithShape="1">
          <a:blip r:embed="rId5">
            <a:alphaModFix/>
          </a:blip>
          <a:srcRect l="18746" t="18193" r="32850"/>
          <a:stretch/>
        </p:blipFill>
        <p:spPr>
          <a:xfrm>
            <a:off x="4193825" y="2264682"/>
            <a:ext cx="2735675" cy="2719768"/>
          </a:xfrm>
          <a:prstGeom prst="rect">
            <a:avLst/>
          </a:prstGeom>
          <a:noFill/>
          <a:ln>
            <a:noFill/>
          </a:ln>
        </p:spPr>
      </p:pic>
      <p:pic>
        <p:nvPicPr>
          <p:cNvPr id="306" name="Google Shape;306;p38"/>
          <p:cNvPicPr preferRelativeResize="0"/>
          <p:nvPr/>
        </p:nvPicPr>
        <p:blipFill>
          <a:blip r:embed="rId6">
            <a:alphaModFix/>
          </a:blip>
          <a:stretch>
            <a:fillRect/>
          </a:stretch>
        </p:blipFill>
        <p:spPr>
          <a:xfrm>
            <a:off x="7277964" y="2887375"/>
            <a:ext cx="1849948" cy="98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311725" y="1961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Concern for Physician </a:t>
            </a:r>
            <a:endParaRPr/>
          </a:p>
          <a:p>
            <a:pPr marL="0" lvl="0" indent="0" algn="l" rtl="0">
              <a:spcBef>
                <a:spcPts val="0"/>
              </a:spcBef>
              <a:spcAft>
                <a:spcPts val="0"/>
              </a:spcAft>
              <a:buNone/>
            </a:pPr>
            <a:endParaRPr/>
          </a:p>
        </p:txBody>
      </p:sp>
      <p:pic>
        <p:nvPicPr>
          <p:cNvPr id="312" name="Google Shape;312;p39"/>
          <p:cNvPicPr preferRelativeResize="0"/>
          <p:nvPr/>
        </p:nvPicPr>
        <p:blipFill>
          <a:blip r:embed="rId3">
            <a:alphaModFix/>
          </a:blip>
          <a:stretch>
            <a:fillRect/>
          </a:stretch>
        </p:blipFill>
        <p:spPr>
          <a:xfrm>
            <a:off x="7627625" y="198099"/>
            <a:ext cx="1303025" cy="891075"/>
          </a:xfrm>
          <a:prstGeom prst="rect">
            <a:avLst/>
          </a:prstGeom>
          <a:noFill/>
          <a:ln>
            <a:noFill/>
          </a:ln>
        </p:spPr>
      </p:pic>
      <p:sp>
        <p:nvSpPr>
          <p:cNvPr id="313" name="Google Shape;313;p39"/>
          <p:cNvSpPr txBox="1"/>
          <p:nvPr/>
        </p:nvSpPr>
        <p:spPr>
          <a:xfrm>
            <a:off x="-152400" y="1387525"/>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do not want to jeopardize someone’s career</a:t>
            </a:r>
            <a:endParaRPr sz="1600" b="1">
              <a:solidFill>
                <a:srgbClr val="201F1E"/>
              </a:solidFill>
              <a:latin typeface="Calibri"/>
              <a:ea typeface="Calibri"/>
              <a:cs typeface="Calibri"/>
              <a:sym typeface="Calibri"/>
            </a:endParaRPr>
          </a:p>
        </p:txBody>
      </p:sp>
      <p:sp>
        <p:nvSpPr>
          <p:cNvPr id="314" name="Google Shape;314;p39"/>
          <p:cNvSpPr txBox="1"/>
          <p:nvPr/>
        </p:nvSpPr>
        <p:spPr>
          <a:xfrm>
            <a:off x="2856588" y="1325050"/>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The punishment for the medical professional will be too excessive</a:t>
            </a:r>
            <a:endParaRPr sz="1600" b="1">
              <a:solidFill>
                <a:srgbClr val="201F1E"/>
              </a:solidFill>
              <a:latin typeface="Calibri"/>
              <a:ea typeface="Calibri"/>
              <a:cs typeface="Calibri"/>
              <a:sym typeface="Calibri"/>
            </a:endParaRPr>
          </a:p>
        </p:txBody>
      </p:sp>
      <p:pic>
        <p:nvPicPr>
          <p:cNvPr id="315" name="Google Shape;315;p39"/>
          <p:cNvPicPr preferRelativeResize="0"/>
          <p:nvPr/>
        </p:nvPicPr>
        <p:blipFill rotWithShape="1">
          <a:blip r:embed="rId4">
            <a:alphaModFix/>
          </a:blip>
          <a:srcRect l="10490" t="37433" r="36875"/>
          <a:stretch/>
        </p:blipFill>
        <p:spPr>
          <a:xfrm>
            <a:off x="205200" y="2416151"/>
            <a:ext cx="2404975" cy="2366775"/>
          </a:xfrm>
          <a:prstGeom prst="rect">
            <a:avLst/>
          </a:prstGeom>
          <a:noFill/>
          <a:ln>
            <a:noFill/>
          </a:ln>
        </p:spPr>
      </p:pic>
      <p:pic>
        <p:nvPicPr>
          <p:cNvPr id="316" name="Google Shape;316;p39"/>
          <p:cNvPicPr preferRelativeResize="0"/>
          <p:nvPr/>
        </p:nvPicPr>
        <p:blipFill rotWithShape="1">
          <a:blip r:embed="rId5">
            <a:alphaModFix/>
          </a:blip>
          <a:srcRect r="40234"/>
          <a:stretch/>
        </p:blipFill>
        <p:spPr>
          <a:xfrm>
            <a:off x="3241712" y="2100925"/>
            <a:ext cx="2404987" cy="2729950"/>
          </a:xfrm>
          <a:prstGeom prst="rect">
            <a:avLst/>
          </a:prstGeom>
          <a:noFill/>
          <a:ln>
            <a:noFill/>
          </a:ln>
        </p:spPr>
      </p:pic>
      <p:sp>
        <p:nvSpPr>
          <p:cNvPr id="317" name="Google Shape;317;p39"/>
          <p:cNvSpPr txBox="1"/>
          <p:nvPr/>
        </p:nvSpPr>
        <p:spPr>
          <a:xfrm>
            <a:off x="5969300" y="1387525"/>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believe I could one day be in this person’s position</a:t>
            </a:r>
            <a:endParaRPr sz="1600" b="1">
              <a:solidFill>
                <a:srgbClr val="201F1E"/>
              </a:solidFill>
              <a:latin typeface="Calibri"/>
              <a:ea typeface="Calibri"/>
              <a:cs typeface="Calibri"/>
              <a:sym typeface="Calibri"/>
            </a:endParaRPr>
          </a:p>
        </p:txBody>
      </p:sp>
      <p:pic>
        <p:nvPicPr>
          <p:cNvPr id="318" name="Google Shape;318;p39"/>
          <p:cNvPicPr preferRelativeResize="0"/>
          <p:nvPr/>
        </p:nvPicPr>
        <p:blipFill rotWithShape="1">
          <a:blip r:embed="rId6">
            <a:alphaModFix/>
          </a:blip>
          <a:srcRect l="18005" t="30685" r="32270"/>
          <a:stretch/>
        </p:blipFill>
        <p:spPr>
          <a:xfrm>
            <a:off x="6354425" y="2216659"/>
            <a:ext cx="2404975" cy="2650890"/>
          </a:xfrm>
          <a:prstGeom prst="rect">
            <a:avLst/>
          </a:prstGeom>
          <a:noFill/>
          <a:ln>
            <a:noFill/>
          </a:ln>
        </p:spPr>
      </p:pic>
      <p:pic>
        <p:nvPicPr>
          <p:cNvPr id="319" name="Google Shape;319;p39"/>
          <p:cNvPicPr preferRelativeResize="0"/>
          <p:nvPr/>
        </p:nvPicPr>
        <p:blipFill>
          <a:blip r:embed="rId7">
            <a:alphaModFix/>
          </a:blip>
          <a:stretch>
            <a:fillRect/>
          </a:stretch>
        </p:blipFill>
        <p:spPr>
          <a:xfrm>
            <a:off x="5330450" y="1997725"/>
            <a:ext cx="1421825" cy="754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title"/>
          </p:nvPr>
        </p:nvSpPr>
        <p:spPr>
          <a:xfrm>
            <a:off x="311725" y="1961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Lack of Knowledge </a:t>
            </a:r>
            <a:endParaRPr/>
          </a:p>
          <a:p>
            <a:pPr marL="0" lvl="0" indent="0" algn="l" rtl="0">
              <a:spcBef>
                <a:spcPts val="0"/>
              </a:spcBef>
              <a:spcAft>
                <a:spcPts val="0"/>
              </a:spcAft>
              <a:buNone/>
            </a:pPr>
            <a:endParaRPr/>
          </a:p>
        </p:txBody>
      </p:sp>
      <p:pic>
        <p:nvPicPr>
          <p:cNvPr id="325" name="Google Shape;325;p40"/>
          <p:cNvPicPr preferRelativeResize="0"/>
          <p:nvPr/>
        </p:nvPicPr>
        <p:blipFill>
          <a:blip r:embed="rId3">
            <a:alphaModFix/>
          </a:blip>
          <a:stretch>
            <a:fillRect/>
          </a:stretch>
        </p:blipFill>
        <p:spPr>
          <a:xfrm>
            <a:off x="7627625" y="198099"/>
            <a:ext cx="1303025" cy="891075"/>
          </a:xfrm>
          <a:prstGeom prst="rect">
            <a:avLst/>
          </a:prstGeom>
          <a:noFill/>
          <a:ln>
            <a:noFill/>
          </a:ln>
        </p:spPr>
      </p:pic>
      <p:sp>
        <p:nvSpPr>
          <p:cNvPr id="326" name="Google Shape;326;p40"/>
          <p:cNvSpPr txBox="1"/>
          <p:nvPr/>
        </p:nvSpPr>
        <p:spPr>
          <a:xfrm>
            <a:off x="384550" y="1424038"/>
            <a:ext cx="3175200" cy="714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do not know what kind of impairment is reportable</a:t>
            </a:r>
            <a:endParaRPr sz="1600" b="1">
              <a:solidFill>
                <a:srgbClr val="201F1E"/>
              </a:solidFill>
              <a:latin typeface="Calibri"/>
              <a:ea typeface="Calibri"/>
              <a:cs typeface="Calibri"/>
              <a:sym typeface="Calibri"/>
            </a:endParaRPr>
          </a:p>
        </p:txBody>
      </p:sp>
      <p:sp>
        <p:nvSpPr>
          <p:cNvPr id="327" name="Google Shape;327;p40"/>
          <p:cNvSpPr txBox="1"/>
          <p:nvPr/>
        </p:nvSpPr>
        <p:spPr>
          <a:xfrm>
            <a:off x="4148650" y="1565638"/>
            <a:ext cx="3175200" cy="431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201F1E"/>
                </a:solidFill>
                <a:latin typeface="Calibri"/>
                <a:ea typeface="Calibri"/>
                <a:cs typeface="Calibri"/>
                <a:sym typeface="Calibri"/>
              </a:rPr>
              <a:t>I do not know who to turn to</a:t>
            </a:r>
            <a:endParaRPr sz="1600" b="1">
              <a:solidFill>
                <a:srgbClr val="201F1E"/>
              </a:solidFill>
              <a:latin typeface="Calibri"/>
              <a:ea typeface="Calibri"/>
              <a:cs typeface="Calibri"/>
              <a:sym typeface="Calibri"/>
            </a:endParaRPr>
          </a:p>
        </p:txBody>
      </p:sp>
      <p:pic>
        <p:nvPicPr>
          <p:cNvPr id="328" name="Google Shape;328;p40"/>
          <p:cNvPicPr preferRelativeResize="0"/>
          <p:nvPr/>
        </p:nvPicPr>
        <p:blipFill rotWithShape="1">
          <a:blip r:embed="rId4">
            <a:alphaModFix/>
          </a:blip>
          <a:srcRect l="17069" t="32148" r="33194"/>
          <a:stretch/>
        </p:blipFill>
        <p:spPr>
          <a:xfrm>
            <a:off x="714000" y="2147675"/>
            <a:ext cx="2516301" cy="2884949"/>
          </a:xfrm>
          <a:prstGeom prst="rect">
            <a:avLst/>
          </a:prstGeom>
          <a:noFill/>
          <a:ln>
            <a:noFill/>
          </a:ln>
        </p:spPr>
      </p:pic>
      <p:pic>
        <p:nvPicPr>
          <p:cNvPr id="329" name="Google Shape;329;p40"/>
          <p:cNvPicPr preferRelativeResize="0"/>
          <p:nvPr/>
        </p:nvPicPr>
        <p:blipFill rotWithShape="1">
          <a:blip r:embed="rId5">
            <a:alphaModFix/>
          </a:blip>
          <a:srcRect t="12816" r="39997"/>
          <a:stretch/>
        </p:blipFill>
        <p:spPr>
          <a:xfrm>
            <a:off x="4429675" y="2447725"/>
            <a:ext cx="2613176" cy="2584901"/>
          </a:xfrm>
          <a:prstGeom prst="rect">
            <a:avLst/>
          </a:prstGeom>
          <a:noFill/>
          <a:ln>
            <a:noFill/>
          </a:ln>
        </p:spPr>
      </p:pic>
      <p:pic>
        <p:nvPicPr>
          <p:cNvPr id="330" name="Google Shape;330;p40"/>
          <p:cNvPicPr preferRelativeResize="0"/>
          <p:nvPr/>
        </p:nvPicPr>
        <p:blipFill>
          <a:blip r:embed="rId6">
            <a:alphaModFix/>
          </a:blip>
          <a:stretch>
            <a:fillRect/>
          </a:stretch>
        </p:blipFill>
        <p:spPr>
          <a:xfrm>
            <a:off x="7277964" y="2887375"/>
            <a:ext cx="1849948" cy="981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1"/>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336" name="Google Shape;336;p41"/>
          <p:cNvGrpSpPr/>
          <p:nvPr/>
        </p:nvGrpSpPr>
        <p:grpSpPr>
          <a:xfrm>
            <a:off x="6199738" y="1338250"/>
            <a:ext cx="2815622" cy="1694650"/>
            <a:chOff x="6212663" y="1338975"/>
            <a:chExt cx="2815622" cy="1694650"/>
          </a:xfrm>
        </p:grpSpPr>
        <p:sp>
          <p:nvSpPr>
            <p:cNvPr id="337" name="Google Shape;337;p41"/>
            <p:cNvSpPr/>
            <p:nvPr/>
          </p:nvSpPr>
          <p:spPr>
            <a:xfrm>
              <a:off x="6212663" y="1338975"/>
              <a:ext cx="2794200" cy="1693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txBox="1"/>
            <p:nvPr/>
          </p:nvSpPr>
          <p:spPr>
            <a:xfrm>
              <a:off x="6218185" y="1409223"/>
              <a:ext cx="2810100" cy="94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600" dirty="0">
                  <a:solidFill>
                    <a:schemeClr val="dk2"/>
                  </a:solidFill>
                  <a:latin typeface="Roboto"/>
                  <a:ea typeface="Roboto"/>
                  <a:cs typeface="Roboto"/>
                  <a:sym typeface="Roboto"/>
                </a:rPr>
                <a:t>Exposure to illegal substances does not change views about physician harms</a:t>
              </a:r>
              <a:endParaRPr dirty="0">
                <a:latin typeface="Roboto"/>
                <a:ea typeface="Roboto"/>
                <a:cs typeface="Roboto"/>
                <a:sym typeface="Roboto"/>
              </a:endParaRPr>
            </a:p>
          </p:txBody>
        </p:sp>
        <p:pic>
          <p:nvPicPr>
            <p:cNvPr id="339" name="Google Shape;339;p41"/>
            <p:cNvPicPr preferRelativeResize="0"/>
            <p:nvPr/>
          </p:nvPicPr>
          <p:blipFill>
            <a:blip r:embed="rId4">
              <a:alphaModFix/>
            </a:blip>
            <a:stretch>
              <a:fillRect/>
            </a:stretch>
          </p:blipFill>
          <p:spPr>
            <a:xfrm>
              <a:off x="7209088" y="2232250"/>
              <a:ext cx="801375" cy="801375"/>
            </a:xfrm>
            <a:prstGeom prst="rect">
              <a:avLst/>
            </a:prstGeom>
            <a:noFill/>
            <a:ln>
              <a:noFill/>
            </a:ln>
          </p:spPr>
        </p:pic>
      </p:grpSp>
      <p:grpSp>
        <p:nvGrpSpPr>
          <p:cNvPr id="340" name="Google Shape;340;p41"/>
          <p:cNvGrpSpPr/>
          <p:nvPr/>
        </p:nvGrpSpPr>
        <p:grpSpPr>
          <a:xfrm>
            <a:off x="3152625" y="3248200"/>
            <a:ext cx="2810149" cy="1780976"/>
            <a:chOff x="3152625" y="3248200"/>
            <a:chExt cx="2810149" cy="1780976"/>
          </a:xfrm>
        </p:grpSpPr>
        <p:grpSp>
          <p:nvGrpSpPr>
            <p:cNvPr id="341" name="Google Shape;341;p41"/>
            <p:cNvGrpSpPr/>
            <p:nvPr/>
          </p:nvGrpSpPr>
          <p:grpSpPr>
            <a:xfrm>
              <a:off x="3152625" y="3248200"/>
              <a:ext cx="2810149" cy="1693200"/>
              <a:chOff x="3260638" y="3248200"/>
              <a:chExt cx="2810149" cy="1693200"/>
            </a:xfrm>
          </p:grpSpPr>
          <p:sp>
            <p:nvSpPr>
              <p:cNvPr id="342" name="Google Shape;342;p41"/>
              <p:cNvSpPr/>
              <p:nvPr/>
            </p:nvSpPr>
            <p:spPr>
              <a:xfrm>
                <a:off x="3260638" y="3248200"/>
                <a:ext cx="2794200" cy="1693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1"/>
              <p:cNvSpPr txBox="1"/>
              <p:nvPr/>
            </p:nvSpPr>
            <p:spPr>
              <a:xfrm>
                <a:off x="3276287" y="3301365"/>
                <a:ext cx="2794500" cy="939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600" dirty="0">
                    <a:solidFill>
                      <a:schemeClr val="dk2"/>
                    </a:solidFill>
                    <a:latin typeface="Roboto"/>
                    <a:ea typeface="Roboto"/>
                    <a:cs typeface="Roboto"/>
                    <a:sym typeface="Roboto"/>
                  </a:rPr>
                  <a:t>Almost half believe physicians with SUDs should never practice medicine</a:t>
                </a:r>
                <a:endParaRPr dirty="0">
                  <a:latin typeface="Roboto"/>
                  <a:ea typeface="Roboto"/>
                  <a:cs typeface="Roboto"/>
                  <a:sym typeface="Roboto"/>
                </a:endParaRPr>
              </a:p>
            </p:txBody>
          </p:sp>
        </p:grpSp>
        <p:pic>
          <p:nvPicPr>
            <p:cNvPr id="344" name="Google Shape;344;p41"/>
            <p:cNvPicPr preferRelativeResize="0"/>
            <p:nvPr/>
          </p:nvPicPr>
          <p:blipFill>
            <a:blip r:embed="rId5">
              <a:alphaModFix/>
            </a:blip>
            <a:stretch>
              <a:fillRect/>
            </a:stretch>
          </p:blipFill>
          <p:spPr>
            <a:xfrm>
              <a:off x="4079175" y="4009226"/>
              <a:ext cx="1006000" cy="1019950"/>
            </a:xfrm>
            <a:prstGeom prst="rect">
              <a:avLst/>
            </a:prstGeom>
            <a:noFill/>
            <a:ln>
              <a:noFill/>
            </a:ln>
          </p:spPr>
        </p:pic>
      </p:grpSp>
      <p:grpSp>
        <p:nvGrpSpPr>
          <p:cNvPr id="345" name="Google Shape;345;p41"/>
          <p:cNvGrpSpPr/>
          <p:nvPr/>
        </p:nvGrpSpPr>
        <p:grpSpPr>
          <a:xfrm>
            <a:off x="3108863" y="1345425"/>
            <a:ext cx="2867100" cy="1693200"/>
            <a:chOff x="3108863" y="1345425"/>
            <a:chExt cx="2867100" cy="1693200"/>
          </a:xfrm>
        </p:grpSpPr>
        <p:grpSp>
          <p:nvGrpSpPr>
            <p:cNvPr id="346" name="Google Shape;346;p41"/>
            <p:cNvGrpSpPr/>
            <p:nvPr/>
          </p:nvGrpSpPr>
          <p:grpSpPr>
            <a:xfrm>
              <a:off x="3108863" y="1345425"/>
              <a:ext cx="2867100" cy="1693200"/>
              <a:chOff x="3266238" y="1338975"/>
              <a:chExt cx="2867100" cy="1693200"/>
            </a:xfrm>
          </p:grpSpPr>
          <p:sp>
            <p:nvSpPr>
              <p:cNvPr id="347" name="Google Shape;347;p41"/>
              <p:cNvSpPr/>
              <p:nvPr/>
            </p:nvSpPr>
            <p:spPr>
              <a:xfrm>
                <a:off x="3302675" y="1338975"/>
                <a:ext cx="2794200" cy="1693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1"/>
              <p:cNvSpPr txBox="1"/>
              <p:nvPr/>
            </p:nvSpPr>
            <p:spPr>
              <a:xfrm>
                <a:off x="3266238" y="1424038"/>
                <a:ext cx="2867100" cy="94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600" dirty="0">
                    <a:solidFill>
                      <a:schemeClr val="dk2"/>
                    </a:solidFill>
                    <a:latin typeface="Roboto"/>
                    <a:ea typeface="Roboto"/>
                    <a:cs typeface="Roboto"/>
                    <a:sym typeface="Roboto"/>
                  </a:rPr>
                  <a:t>Consistent beliefs that legal substances are less harmful than illegal ones</a:t>
                </a:r>
                <a:endParaRPr sz="1600" dirty="0">
                  <a:solidFill>
                    <a:schemeClr val="dk2"/>
                  </a:solidFill>
                  <a:latin typeface="Roboto"/>
                  <a:ea typeface="Roboto"/>
                  <a:cs typeface="Roboto"/>
                  <a:sym typeface="Roboto"/>
                </a:endParaRPr>
              </a:p>
            </p:txBody>
          </p:sp>
        </p:grpSp>
        <p:pic>
          <p:nvPicPr>
            <p:cNvPr id="349" name="Google Shape;349;p41"/>
            <p:cNvPicPr preferRelativeResize="0"/>
            <p:nvPr/>
          </p:nvPicPr>
          <p:blipFill>
            <a:blip r:embed="rId6">
              <a:alphaModFix/>
            </a:blip>
            <a:stretch>
              <a:fillRect/>
            </a:stretch>
          </p:blipFill>
          <p:spPr>
            <a:xfrm>
              <a:off x="4162950" y="2253908"/>
              <a:ext cx="758950" cy="748543"/>
            </a:xfrm>
            <a:prstGeom prst="rect">
              <a:avLst/>
            </a:prstGeom>
            <a:noFill/>
            <a:ln>
              <a:noFill/>
            </a:ln>
          </p:spPr>
        </p:pic>
      </p:grpSp>
      <p:grpSp>
        <p:nvGrpSpPr>
          <p:cNvPr id="350" name="Google Shape;350;p41"/>
          <p:cNvGrpSpPr/>
          <p:nvPr/>
        </p:nvGrpSpPr>
        <p:grpSpPr>
          <a:xfrm>
            <a:off x="6199675" y="3248200"/>
            <a:ext cx="2794350" cy="1693200"/>
            <a:chOff x="6199675" y="3248200"/>
            <a:chExt cx="2794350" cy="1693200"/>
          </a:xfrm>
        </p:grpSpPr>
        <p:grpSp>
          <p:nvGrpSpPr>
            <p:cNvPr id="351" name="Google Shape;351;p41"/>
            <p:cNvGrpSpPr/>
            <p:nvPr/>
          </p:nvGrpSpPr>
          <p:grpSpPr>
            <a:xfrm>
              <a:off x="6199675" y="3248200"/>
              <a:ext cx="2794350" cy="1693200"/>
              <a:chOff x="6168100" y="3248200"/>
              <a:chExt cx="2794350" cy="1693200"/>
            </a:xfrm>
          </p:grpSpPr>
          <p:sp>
            <p:nvSpPr>
              <p:cNvPr id="352" name="Google Shape;352;p41"/>
              <p:cNvSpPr/>
              <p:nvPr/>
            </p:nvSpPr>
            <p:spPr>
              <a:xfrm>
                <a:off x="6168100" y="3248200"/>
                <a:ext cx="2794200" cy="16932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1"/>
              <p:cNvSpPr txBox="1"/>
              <p:nvPr/>
            </p:nvSpPr>
            <p:spPr>
              <a:xfrm>
                <a:off x="6212650" y="3311998"/>
                <a:ext cx="2749800" cy="956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600" dirty="0">
                    <a:solidFill>
                      <a:schemeClr val="dk2"/>
                    </a:solidFill>
                    <a:latin typeface="Roboto"/>
                    <a:ea typeface="Roboto"/>
                    <a:cs typeface="Roboto"/>
                    <a:sym typeface="Roboto"/>
                  </a:rPr>
                  <a:t>Consistent disapproval across any disorder that might impair cognition</a:t>
                </a:r>
                <a:endParaRPr sz="1600" dirty="0">
                  <a:solidFill>
                    <a:schemeClr val="dk2"/>
                  </a:solidFill>
                  <a:latin typeface="Roboto"/>
                  <a:ea typeface="Roboto"/>
                  <a:cs typeface="Roboto"/>
                  <a:sym typeface="Roboto"/>
                </a:endParaRPr>
              </a:p>
            </p:txBody>
          </p:sp>
        </p:grpSp>
        <p:pic>
          <p:nvPicPr>
            <p:cNvPr id="354" name="Google Shape;354;p41"/>
            <p:cNvPicPr preferRelativeResize="0"/>
            <p:nvPr/>
          </p:nvPicPr>
          <p:blipFill>
            <a:blip r:embed="rId7">
              <a:alphaModFix/>
            </a:blip>
            <a:stretch>
              <a:fillRect/>
            </a:stretch>
          </p:blipFill>
          <p:spPr>
            <a:xfrm>
              <a:off x="7211775" y="4124250"/>
              <a:ext cx="800851" cy="789875"/>
            </a:xfrm>
            <a:prstGeom prst="rect">
              <a:avLst/>
            </a:prstGeom>
            <a:noFill/>
            <a:ln>
              <a:noFill/>
            </a:ln>
          </p:spPr>
        </p:pic>
      </p:grpSp>
      <p:grpSp>
        <p:nvGrpSpPr>
          <p:cNvPr id="355" name="Google Shape;355;p41"/>
          <p:cNvGrpSpPr/>
          <p:nvPr/>
        </p:nvGrpSpPr>
        <p:grpSpPr>
          <a:xfrm>
            <a:off x="64276" y="3241600"/>
            <a:ext cx="2867100" cy="1693200"/>
            <a:chOff x="64276" y="3241600"/>
            <a:chExt cx="2867100" cy="1693200"/>
          </a:xfrm>
        </p:grpSpPr>
        <p:sp>
          <p:nvSpPr>
            <p:cNvPr id="356" name="Google Shape;356;p41"/>
            <p:cNvSpPr/>
            <p:nvPr/>
          </p:nvSpPr>
          <p:spPr>
            <a:xfrm>
              <a:off x="98125" y="3241600"/>
              <a:ext cx="2794200" cy="16932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41"/>
            <p:cNvGrpSpPr/>
            <p:nvPr/>
          </p:nvGrpSpPr>
          <p:grpSpPr>
            <a:xfrm>
              <a:off x="64276" y="3271290"/>
              <a:ext cx="2867100" cy="1663510"/>
              <a:chOff x="64276" y="3271290"/>
              <a:chExt cx="2867100" cy="1663510"/>
            </a:xfrm>
          </p:grpSpPr>
          <p:sp>
            <p:nvSpPr>
              <p:cNvPr id="358" name="Google Shape;358;p41"/>
              <p:cNvSpPr txBox="1"/>
              <p:nvPr/>
            </p:nvSpPr>
            <p:spPr>
              <a:xfrm>
                <a:off x="64276" y="3271290"/>
                <a:ext cx="2867100" cy="97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600" dirty="0">
                    <a:solidFill>
                      <a:schemeClr val="dk2"/>
                    </a:solidFill>
                    <a:latin typeface="Roboto"/>
                    <a:ea typeface="Roboto"/>
                    <a:cs typeface="Roboto"/>
                    <a:sym typeface="Roboto"/>
                  </a:rPr>
                  <a:t>Most medical students feel confident about what to do if their colleague is impaired</a:t>
                </a:r>
                <a:endParaRPr sz="1600" dirty="0">
                  <a:solidFill>
                    <a:schemeClr val="dk2"/>
                  </a:solidFill>
                  <a:latin typeface="Roboto"/>
                  <a:ea typeface="Roboto"/>
                  <a:cs typeface="Roboto"/>
                  <a:sym typeface="Roboto"/>
                </a:endParaRPr>
              </a:p>
            </p:txBody>
          </p:sp>
          <p:pic>
            <p:nvPicPr>
              <p:cNvPr id="359" name="Google Shape;359;p41"/>
              <p:cNvPicPr preferRelativeResize="0"/>
              <p:nvPr/>
            </p:nvPicPr>
            <p:blipFill>
              <a:blip r:embed="rId8">
                <a:alphaModFix/>
              </a:blip>
              <a:stretch>
                <a:fillRect/>
              </a:stretch>
            </p:blipFill>
            <p:spPr>
              <a:xfrm>
                <a:off x="1072387" y="4103575"/>
                <a:ext cx="831225" cy="831225"/>
              </a:xfrm>
              <a:prstGeom prst="rect">
                <a:avLst/>
              </a:prstGeom>
              <a:noFill/>
              <a:ln>
                <a:noFill/>
              </a:ln>
            </p:spPr>
          </p:pic>
        </p:grpSp>
      </p:grpSp>
      <p:grpSp>
        <p:nvGrpSpPr>
          <p:cNvPr id="360" name="Google Shape;360;p41"/>
          <p:cNvGrpSpPr/>
          <p:nvPr/>
        </p:nvGrpSpPr>
        <p:grpSpPr>
          <a:xfrm>
            <a:off x="90900" y="1338975"/>
            <a:ext cx="2794200" cy="1749225"/>
            <a:chOff x="90900" y="1338975"/>
            <a:chExt cx="2794200" cy="1749225"/>
          </a:xfrm>
        </p:grpSpPr>
        <p:grpSp>
          <p:nvGrpSpPr>
            <p:cNvPr id="361" name="Google Shape;361;p41"/>
            <p:cNvGrpSpPr/>
            <p:nvPr/>
          </p:nvGrpSpPr>
          <p:grpSpPr>
            <a:xfrm>
              <a:off x="90900" y="1338975"/>
              <a:ext cx="2794200" cy="1693200"/>
              <a:chOff x="90900" y="1338975"/>
              <a:chExt cx="2794200" cy="1693200"/>
            </a:xfrm>
          </p:grpSpPr>
          <p:sp>
            <p:nvSpPr>
              <p:cNvPr id="362" name="Google Shape;362;p41"/>
              <p:cNvSpPr/>
              <p:nvPr/>
            </p:nvSpPr>
            <p:spPr>
              <a:xfrm>
                <a:off x="90900" y="1338975"/>
                <a:ext cx="2794200" cy="16932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txBox="1"/>
              <p:nvPr/>
            </p:nvSpPr>
            <p:spPr>
              <a:xfrm>
                <a:off x="90900" y="1444506"/>
                <a:ext cx="2794200" cy="891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600" dirty="0">
                    <a:solidFill>
                      <a:schemeClr val="dk2"/>
                    </a:solidFill>
                    <a:latin typeface="Roboto"/>
                    <a:ea typeface="Roboto"/>
                    <a:cs typeface="Roboto"/>
                    <a:sym typeface="Roboto"/>
                  </a:rPr>
                  <a:t>Most medical students know someone who uses substances recreationally</a:t>
                </a:r>
                <a:endParaRPr dirty="0">
                  <a:latin typeface="Roboto"/>
                  <a:ea typeface="Roboto"/>
                  <a:cs typeface="Roboto"/>
                  <a:sym typeface="Roboto"/>
                </a:endParaRPr>
              </a:p>
            </p:txBody>
          </p:sp>
        </p:grpSp>
        <p:pic>
          <p:nvPicPr>
            <p:cNvPr id="364" name="Google Shape;364;p41"/>
            <p:cNvPicPr preferRelativeResize="0"/>
            <p:nvPr/>
          </p:nvPicPr>
          <p:blipFill>
            <a:blip r:embed="rId9">
              <a:alphaModFix/>
            </a:blip>
            <a:stretch>
              <a:fillRect/>
            </a:stretch>
          </p:blipFill>
          <p:spPr>
            <a:xfrm>
              <a:off x="978628" y="2104800"/>
              <a:ext cx="969922" cy="983400"/>
            </a:xfrm>
            <a:prstGeom prst="rect">
              <a:avLst/>
            </a:prstGeom>
            <a:noFill/>
            <a:ln>
              <a:noFill/>
            </a:ln>
          </p:spPr>
        </p:pic>
      </p:grpSp>
      <p:sp>
        <p:nvSpPr>
          <p:cNvPr id="365" name="Google Shape;365;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4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fade">
                                      <p:cBhvr>
                                        <p:cTn id="12" dur="400"/>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gtEl>
                                        <p:attrNameLst>
                                          <p:attrName>style.visibility</p:attrName>
                                        </p:attrNameLst>
                                      </p:cBhvr>
                                      <p:to>
                                        <p:strVal val="visible"/>
                                      </p:to>
                                    </p:set>
                                    <p:animEffect transition="in" filter="fade">
                                      <p:cBhvr>
                                        <p:cTn id="17" dur="400"/>
                                        <p:tgtEl>
                                          <p:spTgt spid="3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gtEl>
                                        <p:attrNameLst>
                                          <p:attrName>style.visibility</p:attrName>
                                        </p:attrNameLst>
                                      </p:cBhvr>
                                      <p:to>
                                        <p:strVal val="visible"/>
                                      </p:to>
                                    </p:set>
                                    <p:animEffect transition="in" filter="fade">
                                      <p:cBhvr>
                                        <p:cTn id="22" dur="400"/>
                                        <p:tgtEl>
                                          <p:spTgt spid="3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0"/>
                                        </p:tgtEl>
                                        <p:attrNameLst>
                                          <p:attrName>style.visibility</p:attrName>
                                        </p:attrNameLst>
                                      </p:cBhvr>
                                      <p:to>
                                        <p:strVal val="visible"/>
                                      </p:to>
                                    </p:set>
                                    <p:animEffect transition="in" filter="fade">
                                      <p:cBhvr>
                                        <p:cTn id="27" dur="400"/>
                                        <p:tgtEl>
                                          <p:spTgt spid="3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0"/>
                                        </p:tgtEl>
                                        <p:attrNameLst>
                                          <p:attrName>style.visibility</p:attrName>
                                        </p:attrNameLst>
                                      </p:cBhvr>
                                      <p:to>
                                        <p:strVal val="visible"/>
                                      </p:to>
                                    </p:set>
                                    <p:animEffect transition="in" filter="fade">
                                      <p:cBhvr>
                                        <p:cTn id="32" dur="4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a:t>
            </a:r>
            <a:endParaRPr/>
          </a:p>
        </p:txBody>
      </p:sp>
      <p:pic>
        <p:nvPicPr>
          <p:cNvPr id="371" name="Google Shape;371;p42"/>
          <p:cNvPicPr preferRelativeResize="0"/>
          <p:nvPr/>
        </p:nvPicPr>
        <p:blipFill>
          <a:blip r:embed="rId3">
            <a:alphaModFix/>
          </a:blip>
          <a:stretch>
            <a:fillRect/>
          </a:stretch>
        </p:blipFill>
        <p:spPr>
          <a:xfrm>
            <a:off x="7627625" y="198099"/>
            <a:ext cx="1303025" cy="891075"/>
          </a:xfrm>
          <a:prstGeom prst="rect">
            <a:avLst/>
          </a:prstGeom>
          <a:noFill/>
          <a:ln>
            <a:noFill/>
          </a:ln>
        </p:spPr>
      </p:pic>
      <p:pic>
        <p:nvPicPr>
          <p:cNvPr id="372" name="Google Shape;372;p42"/>
          <p:cNvPicPr preferRelativeResize="0"/>
          <p:nvPr/>
        </p:nvPicPr>
        <p:blipFill>
          <a:blip r:embed="rId4">
            <a:alphaModFix/>
          </a:blip>
          <a:stretch>
            <a:fillRect/>
          </a:stretch>
        </p:blipFill>
        <p:spPr>
          <a:xfrm>
            <a:off x="117950" y="1438900"/>
            <a:ext cx="4541249" cy="2691101"/>
          </a:xfrm>
          <a:prstGeom prst="rect">
            <a:avLst/>
          </a:prstGeom>
          <a:noFill/>
          <a:ln>
            <a:noFill/>
          </a:ln>
        </p:spPr>
      </p:pic>
      <p:pic>
        <p:nvPicPr>
          <p:cNvPr id="373" name="Google Shape;373;p42"/>
          <p:cNvPicPr preferRelativeResize="0"/>
          <p:nvPr/>
        </p:nvPicPr>
        <p:blipFill rotWithShape="1">
          <a:blip r:embed="rId5">
            <a:alphaModFix/>
          </a:blip>
          <a:srcRect l="11402" r="15127"/>
          <a:stretch/>
        </p:blipFill>
        <p:spPr>
          <a:xfrm>
            <a:off x="6094475" y="1288525"/>
            <a:ext cx="3049526" cy="2334725"/>
          </a:xfrm>
          <a:prstGeom prst="rect">
            <a:avLst/>
          </a:prstGeom>
          <a:noFill/>
          <a:ln>
            <a:noFill/>
          </a:ln>
        </p:spPr>
      </p:pic>
      <p:pic>
        <p:nvPicPr>
          <p:cNvPr id="374" name="Google Shape;374;p42"/>
          <p:cNvPicPr preferRelativeResize="0"/>
          <p:nvPr/>
        </p:nvPicPr>
        <p:blipFill rotWithShape="1">
          <a:blip r:embed="rId6">
            <a:alphaModFix/>
          </a:blip>
          <a:srcRect l="10516" t="10099" r="8896" b="14079"/>
          <a:stretch/>
        </p:blipFill>
        <p:spPr>
          <a:xfrm>
            <a:off x="4789950" y="3079975"/>
            <a:ext cx="1966700" cy="1992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4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4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animEffect transition="in" filter="fade">
                                      <p:cBhvr>
                                        <p:cTn id="17" dur="4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Directions</a:t>
            </a:r>
            <a:endParaRPr/>
          </a:p>
        </p:txBody>
      </p:sp>
      <p:pic>
        <p:nvPicPr>
          <p:cNvPr id="380" name="Google Shape;380;p43"/>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381" name="Google Shape;381;p43"/>
          <p:cNvGrpSpPr/>
          <p:nvPr/>
        </p:nvGrpSpPr>
        <p:grpSpPr>
          <a:xfrm>
            <a:off x="4771325" y="1560425"/>
            <a:ext cx="4159325" cy="1553100"/>
            <a:chOff x="4771325" y="1560425"/>
            <a:chExt cx="4159325" cy="1553100"/>
          </a:xfrm>
        </p:grpSpPr>
        <p:grpSp>
          <p:nvGrpSpPr>
            <p:cNvPr id="382" name="Google Shape;382;p43"/>
            <p:cNvGrpSpPr/>
            <p:nvPr/>
          </p:nvGrpSpPr>
          <p:grpSpPr>
            <a:xfrm>
              <a:off x="4771325" y="1560425"/>
              <a:ext cx="4159325" cy="1553100"/>
              <a:chOff x="270275" y="1535854"/>
              <a:chExt cx="4159325" cy="1553100"/>
            </a:xfrm>
          </p:grpSpPr>
          <p:grpSp>
            <p:nvGrpSpPr>
              <p:cNvPr id="383" name="Google Shape;383;p43"/>
              <p:cNvGrpSpPr/>
              <p:nvPr/>
            </p:nvGrpSpPr>
            <p:grpSpPr>
              <a:xfrm>
                <a:off x="270275" y="1535854"/>
                <a:ext cx="4159325" cy="1553100"/>
                <a:chOff x="270275" y="1672454"/>
                <a:chExt cx="4159325" cy="1553100"/>
              </a:xfrm>
            </p:grpSpPr>
            <p:sp>
              <p:nvSpPr>
                <p:cNvPr id="384" name="Google Shape;384;p43"/>
                <p:cNvSpPr/>
                <p:nvPr/>
              </p:nvSpPr>
              <p:spPr>
                <a:xfrm>
                  <a:off x="481900" y="1672454"/>
                  <a:ext cx="3947700" cy="1553100"/>
                </a:xfrm>
                <a:prstGeom prst="rightArrow">
                  <a:avLst>
                    <a:gd name="adj1" fmla="val 50000"/>
                    <a:gd name="adj2" fmla="val 4239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270275" y="1983301"/>
                  <a:ext cx="970200" cy="9423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43"/>
              <p:cNvSpPr txBox="1"/>
              <p:nvPr/>
            </p:nvSpPr>
            <p:spPr>
              <a:xfrm>
                <a:off x="1200175" y="1844346"/>
                <a:ext cx="2948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333333"/>
                    </a:solidFill>
                    <a:latin typeface="Roboto"/>
                    <a:ea typeface="Roboto"/>
                    <a:cs typeface="Roboto"/>
                    <a:sym typeface="Roboto"/>
                  </a:rPr>
                  <a:t>Identify key learning objectives on substance use </a:t>
                </a:r>
                <a:br>
                  <a:rPr lang="en" sz="1600">
                    <a:solidFill>
                      <a:srgbClr val="333333"/>
                    </a:solidFill>
                    <a:latin typeface="Roboto"/>
                    <a:ea typeface="Roboto"/>
                    <a:cs typeface="Roboto"/>
                    <a:sym typeface="Roboto"/>
                  </a:rPr>
                </a:br>
                <a:r>
                  <a:rPr lang="en" sz="1600">
                    <a:solidFill>
                      <a:srgbClr val="333333"/>
                    </a:solidFill>
                    <a:latin typeface="Roboto"/>
                    <a:ea typeface="Roboto"/>
                    <a:cs typeface="Roboto"/>
                    <a:sym typeface="Roboto"/>
                  </a:rPr>
                  <a:t>&amp; impairment in physicians</a:t>
                </a:r>
                <a:endParaRPr sz="1600">
                  <a:solidFill>
                    <a:srgbClr val="333333"/>
                  </a:solidFill>
                  <a:latin typeface="Roboto"/>
                  <a:ea typeface="Roboto"/>
                  <a:cs typeface="Roboto"/>
                  <a:sym typeface="Roboto"/>
                </a:endParaRPr>
              </a:p>
            </p:txBody>
          </p:sp>
        </p:grpSp>
        <p:pic>
          <p:nvPicPr>
            <p:cNvPr id="387" name="Google Shape;387;p43"/>
            <p:cNvPicPr preferRelativeResize="0"/>
            <p:nvPr/>
          </p:nvPicPr>
          <p:blipFill>
            <a:blip r:embed="rId4">
              <a:alphaModFix/>
            </a:blip>
            <a:stretch>
              <a:fillRect/>
            </a:stretch>
          </p:blipFill>
          <p:spPr>
            <a:xfrm>
              <a:off x="4875981" y="1956333"/>
              <a:ext cx="768800" cy="768800"/>
            </a:xfrm>
            <a:prstGeom prst="rect">
              <a:avLst/>
            </a:prstGeom>
            <a:noFill/>
            <a:ln>
              <a:noFill/>
            </a:ln>
          </p:spPr>
        </p:pic>
      </p:grpSp>
      <p:grpSp>
        <p:nvGrpSpPr>
          <p:cNvPr id="388" name="Google Shape;388;p43"/>
          <p:cNvGrpSpPr/>
          <p:nvPr/>
        </p:nvGrpSpPr>
        <p:grpSpPr>
          <a:xfrm>
            <a:off x="4771325" y="3396425"/>
            <a:ext cx="4159325" cy="1553100"/>
            <a:chOff x="4771325" y="3396425"/>
            <a:chExt cx="4159325" cy="1553100"/>
          </a:xfrm>
        </p:grpSpPr>
        <p:grpSp>
          <p:nvGrpSpPr>
            <p:cNvPr id="389" name="Google Shape;389;p43"/>
            <p:cNvGrpSpPr/>
            <p:nvPr/>
          </p:nvGrpSpPr>
          <p:grpSpPr>
            <a:xfrm>
              <a:off x="4771325" y="3396425"/>
              <a:ext cx="4159325" cy="1553100"/>
              <a:chOff x="270275" y="1535854"/>
              <a:chExt cx="4159325" cy="1553100"/>
            </a:xfrm>
          </p:grpSpPr>
          <p:grpSp>
            <p:nvGrpSpPr>
              <p:cNvPr id="390" name="Google Shape;390;p43"/>
              <p:cNvGrpSpPr/>
              <p:nvPr/>
            </p:nvGrpSpPr>
            <p:grpSpPr>
              <a:xfrm>
                <a:off x="270275" y="1535854"/>
                <a:ext cx="4159325" cy="1553100"/>
                <a:chOff x="270275" y="1672454"/>
                <a:chExt cx="4159325" cy="1553100"/>
              </a:xfrm>
            </p:grpSpPr>
            <p:sp>
              <p:nvSpPr>
                <p:cNvPr id="391" name="Google Shape;391;p43"/>
                <p:cNvSpPr/>
                <p:nvPr/>
              </p:nvSpPr>
              <p:spPr>
                <a:xfrm>
                  <a:off x="481900" y="1672454"/>
                  <a:ext cx="3947700" cy="1553100"/>
                </a:xfrm>
                <a:prstGeom prst="rightArrow">
                  <a:avLst>
                    <a:gd name="adj1" fmla="val 50000"/>
                    <a:gd name="adj2" fmla="val 4239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3"/>
                <p:cNvSpPr/>
                <p:nvPr/>
              </p:nvSpPr>
              <p:spPr>
                <a:xfrm>
                  <a:off x="270275" y="1983489"/>
                  <a:ext cx="970200" cy="9423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43"/>
              <p:cNvSpPr txBox="1"/>
              <p:nvPr/>
            </p:nvSpPr>
            <p:spPr>
              <a:xfrm>
                <a:off x="1200175" y="1851278"/>
                <a:ext cx="2948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333333"/>
                    </a:solidFill>
                    <a:latin typeface="Roboto"/>
                    <a:ea typeface="Roboto"/>
                    <a:cs typeface="Roboto"/>
                    <a:sym typeface="Roboto"/>
                  </a:rPr>
                  <a:t>Consider education on types of physician impairment &amp; treatment outcomes</a:t>
                </a:r>
                <a:endParaRPr sz="1600">
                  <a:solidFill>
                    <a:srgbClr val="333333"/>
                  </a:solidFill>
                  <a:latin typeface="Roboto"/>
                  <a:ea typeface="Roboto"/>
                  <a:cs typeface="Roboto"/>
                  <a:sym typeface="Roboto"/>
                </a:endParaRPr>
              </a:p>
            </p:txBody>
          </p:sp>
        </p:grpSp>
        <p:pic>
          <p:nvPicPr>
            <p:cNvPr id="394" name="Google Shape;394;p43"/>
            <p:cNvPicPr preferRelativeResize="0"/>
            <p:nvPr/>
          </p:nvPicPr>
          <p:blipFill>
            <a:blip r:embed="rId5">
              <a:alphaModFix/>
            </a:blip>
            <a:stretch>
              <a:fillRect/>
            </a:stretch>
          </p:blipFill>
          <p:spPr>
            <a:xfrm>
              <a:off x="4875975" y="3756085"/>
              <a:ext cx="768800" cy="779478"/>
            </a:xfrm>
            <a:prstGeom prst="rect">
              <a:avLst/>
            </a:prstGeom>
            <a:noFill/>
            <a:ln>
              <a:noFill/>
            </a:ln>
          </p:spPr>
        </p:pic>
      </p:grpSp>
      <p:grpSp>
        <p:nvGrpSpPr>
          <p:cNvPr id="395" name="Google Shape;395;p43"/>
          <p:cNvGrpSpPr/>
          <p:nvPr/>
        </p:nvGrpSpPr>
        <p:grpSpPr>
          <a:xfrm>
            <a:off x="237450" y="1597929"/>
            <a:ext cx="3970200" cy="1553579"/>
            <a:chOff x="237450" y="1597929"/>
            <a:chExt cx="3970200" cy="1553579"/>
          </a:xfrm>
        </p:grpSpPr>
        <p:sp>
          <p:nvSpPr>
            <p:cNvPr id="396" name="Google Shape;396;p43"/>
            <p:cNvSpPr/>
            <p:nvPr/>
          </p:nvSpPr>
          <p:spPr>
            <a:xfrm>
              <a:off x="477139" y="1597929"/>
              <a:ext cx="3709500" cy="1498800"/>
            </a:xfrm>
            <a:prstGeom prst="rightArrow">
              <a:avLst>
                <a:gd name="adj1" fmla="val 50000"/>
                <a:gd name="adj2" fmla="val 4239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43"/>
            <p:cNvGrpSpPr/>
            <p:nvPr/>
          </p:nvGrpSpPr>
          <p:grpSpPr>
            <a:xfrm>
              <a:off x="237450" y="1851943"/>
              <a:ext cx="3970200" cy="953653"/>
              <a:chOff x="237450" y="1851943"/>
              <a:chExt cx="3970200" cy="953653"/>
            </a:xfrm>
          </p:grpSpPr>
          <p:sp>
            <p:nvSpPr>
              <p:cNvPr id="398" name="Google Shape;398;p43"/>
              <p:cNvSpPr/>
              <p:nvPr/>
            </p:nvSpPr>
            <p:spPr>
              <a:xfrm>
                <a:off x="237450" y="1851943"/>
                <a:ext cx="970200" cy="9423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txBox="1"/>
              <p:nvPr/>
            </p:nvSpPr>
            <p:spPr>
              <a:xfrm>
                <a:off x="1207650" y="1882196"/>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rgbClr val="333333"/>
                    </a:solidFill>
                    <a:latin typeface="Roboto"/>
                    <a:ea typeface="Roboto"/>
                    <a:cs typeface="Roboto"/>
                    <a:sym typeface="Roboto"/>
                  </a:rPr>
                  <a:t>Examine impact of these experiences &amp; attitudes </a:t>
                </a:r>
                <a:br>
                  <a:rPr lang="en" sz="1600" dirty="0">
                    <a:solidFill>
                      <a:srgbClr val="333333"/>
                    </a:solidFill>
                    <a:latin typeface="Roboto"/>
                    <a:ea typeface="Roboto"/>
                    <a:cs typeface="Roboto"/>
                    <a:sym typeface="Roboto"/>
                  </a:rPr>
                </a:br>
                <a:r>
                  <a:rPr lang="en" sz="1600" dirty="0">
                    <a:solidFill>
                      <a:srgbClr val="333333"/>
                    </a:solidFill>
                    <a:latin typeface="Roboto"/>
                    <a:ea typeface="Roboto"/>
                    <a:cs typeface="Roboto"/>
                    <a:sym typeface="Roboto"/>
                  </a:rPr>
                  <a:t>on patient care</a:t>
                </a:r>
                <a:endParaRPr sz="1600" dirty="0">
                  <a:solidFill>
                    <a:srgbClr val="333333"/>
                  </a:solidFill>
                  <a:latin typeface="Roboto"/>
                  <a:ea typeface="Roboto"/>
                  <a:cs typeface="Roboto"/>
                  <a:sym typeface="Roboto"/>
                </a:endParaRPr>
              </a:p>
            </p:txBody>
          </p:sp>
        </p:grpSp>
        <p:pic>
          <p:nvPicPr>
            <p:cNvPr id="400" name="Google Shape;400;p43"/>
            <p:cNvPicPr preferRelativeResize="0"/>
            <p:nvPr/>
          </p:nvPicPr>
          <p:blipFill>
            <a:blip r:embed="rId6">
              <a:alphaModFix/>
            </a:blip>
            <a:stretch>
              <a:fillRect/>
            </a:stretch>
          </p:blipFill>
          <p:spPr>
            <a:xfrm>
              <a:off x="346800" y="1856190"/>
              <a:ext cx="751502" cy="906107"/>
            </a:xfrm>
            <a:prstGeom prst="rect">
              <a:avLst/>
            </a:prstGeom>
            <a:noFill/>
            <a:ln>
              <a:noFill/>
            </a:ln>
          </p:spPr>
        </p:pic>
        <p:sp>
          <p:nvSpPr>
            <p:cNvPr id="401" name="Google Shape;401;p43"/>
            <p:cNvSpPr txBox="1"/>
            <p:nvPr/>
          </p:nvSpPr>
          <p:spPr>
            <a:xfrm>
              <a:off x="598975" y="2720408"/>
              <a:ext cx="2948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rgbClr val="333333"/>
                </a:solidFill>
                <a:latin typeface="Roboto"/>
                <a:ea typeface="Roboto"/>
                <a:cs typeface="Roboto"/>
                <a:sym typeface="Roboto"/>
              </a:endParaRPr>
            </a:p>
          </p:txBody>
        </p:sp>
      </p:grpSp>
      <p:grpSp>
        <p:nvGrpSpPr>
          <p:cNvPr id="402" name="Google Shape;402;p43"/>
          <p:cNvGrpSpPr/>
          <p:nvPr/>
        </p:nvGrpSpPr>
        <p:grpSpPr>
          <a:xfrm>
            <a:off x="237450" y="3417225"/>
            <a:ext cx="3949189" cy="1498800"/>
            <a:chOff x="237450" y="3417225"/>
            <a:chExt cx="3949189" cy="1498800"/>
          </a:xfrm>
        </p:grpSpPr>
        <p:sp>
          <p:nvSpPr>
            <p:cNvPr id="403" name="Google Shape;403;p43"/>
            <p:cNvSpPr/>
            <p:nvPr/>
          </p:nvSpPr>
          <p:spPr>
            <a:xfrm>
              <a:off x="477139" y="3417225"/>
              <a:ext cx="3709500" cy="1498800"/>
            </a:xfrm>
            <a:prstGeom prst="rightArrow">
              <a:avLst>
                <a:gd name="adj1" fmla="val 50000"/>
                <a:gd name="adj2" fmla="val 4239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3"/>
            <p:cNvSpPr/>
            <p:nvPr/>
          </p:nvSpPr>
          <p:spPr>
            <a:xfrm>
              <a:off x="237450" y="3671239"/>
              <a:ext cx="970200" cy="9423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3"/>
            <p:cNvSpPr txBox="1"/>
            <p:nvPr/>
          </p:nvSpPr>
          <p:spPr>
            <a:xfrm>
              <a:off x="1221514" y="3728662"/>
              <a:ext cx="2445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333333"/>
                  </a:solidFill>
                  <a:latin typeface="Roboto"/>
                  <a:ea typeface="Roboto"/>
                  <a:cs typeface="Roboto"/>
                  <a:sym typeface="Roboto"/>
                </a:rPr>
                <a:t>Explore other factors that may impact knowledge &amp; attitudes</a:t>
              </a:r>
              <a:endParaRPr sz="1600">
                <a:solidFill>
                  <a:srgbClr val="333333"/>
                </a:solidFill>
                <a:latin typeface="Roboto"/>
                <a:ea typeface="Roboto"/>
                <a:cs typeface="Roboto"/>
                <a:sym typeface="Roboto"/>
              </a:endParaRPr>
            </a:p>
          </p:txBody>
        </p:sp>
        <p:pic>
          <p:nvPicPr>
            <p:cNvPr id="406" name="Google Shape;406;p43"/>
            <p:cNvPicPr preferRelativeResize="0"/>
            <p:nvPr/>
          </p:nvPicPr>
          <p:blipFill>
            <a:blip r:embed="rId7">
              <a:alphaModFix/>
            </a:blip>
            <a:stretch>
              <a:fillRect/>
            </a:stretch>
          </p:blipFill>
          <p:spPr>
            <a:xfrm>
              <a:off x="338150" y="3763258"/>
              <a:ext cx="768800" cy="75826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 calcmode="lin" valueType="num">
                                      <p:cBhvr additive="base">
                                        <p:cTn id="7" dur="400"/>
                                        <p:tgtEl>
                                          <p:spTgt spid="39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 calcmode="lin" valueType="num">
                                      <p:cBhvr additive="base">
                                        <p:cTn id="12" dur="400"/>
                                        <p:tgtEl>
                                          <p:spTgt spid="38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02"/>
                                        </p:tgtEl>
                                        <p:attrNameLst>
                                          <p:attrName>style.visibility</p:attrName>
                                        </p:attrNameLst>
                                      </p:cBhvr>
                                      <p:to>
                                        <p:strVal val="visible"/>
                                      </p:to>
                                    </p:set>
                                    <p:anim calcmode="lin" valueType="num">
                                      <p:cBhvr additive="base">
                                        <p:cTn id="17" dur="400"/>
                                        <p:tgtEl>
                                          <p:spTgt spid="40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88"/>
                                        </p:tgtEl>
                                        <p:attrNameLst>
                                          <p:attrName>style.visibility</p:attrName>
                                        </p:attrNameLst>
                                      </p:cBhvr>
                                      <p:to>
                                        <p:strVal val="visible"/>
                                      </p:to>
                                    </p:set>
                                    <p:anim calcmode="lin" valueType="num">
                                      <p:cBhvr additive="base">
                                        <p:cTn id="22" dur="400"/>
                                        <p:tgtEl>
                                          <p:spTgt spid="3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56050" y="3302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FFFFFF"/>
                </a:solidFill>
              </a:rPr>
              <a:t>Conflicts of Interest:</a:t>
            </a:r>
            <a:r>
              <a:rPr lang="en" sz="2100">
                <a:solidFill>
                  <a:srgbClr val="FFFFFF"/>
                </a:solidFill>
              </a:rPr>
              <a:t> None</a:t>
            </a:r>
            <a:endParaRPr sz="2100">
              <a:solidFill>
                <a:srgbClr val="FFFFFF"/>
              </a:solidFill>
            </a:endParaRPr>
          </a:p>
        </p:txBody>
      </p:sp>
      <p:sp>
        <p:nvSpPr>
          <p:cNvPr id="156" name="Google Shape;156;p26"/>
          <p:cNvSpPr txBox="1">
            <a:spLocks noGrp="1"/>
          </p:cNvSpPr>
          <p:nvPr>
            <p:ph type="body" idx="1"/>
          </p:nvPr>
        </p:nvSpPr>
        <p:spPr>
          <a:xfrm>
            <a:off x="4523375" y="330225"/>
            <a:ext cx="4277400" cy="196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666666"/>
                </a:solidFill>
              </a:rPr>
              <a:t>Current Funding:</a:t>
            </a:r>
            <a:endParaRPr sz="2100" b="1">
              <a:solidFill>
                <a:srgbClr val="666666"/>
              </a:solidFill>
            </a:endParaRPr>
          </a:p>
          <a:p>
            <a:pPr marL="457200" lvl="0" indent="-323850" algn="l" rtl="0">
              <a:spcBef>
                <a:spcPts val="1600"/>
              </a:spcBef>
              <a:spcAft>
                <a:spcPts val="0"/>
              </a:spcAft>
              <a:buClr>
                <a:srgbClr val="666666"/>
              </a:buClr>
              <a:buSzPts val="1500"/>
              <a:buChar char="-"/>
            </a:pPr>
            <a:r>
              <a:rPr lang="en" sz="1500">
                <a:solidFill>
                  <a:srgbClr val="666666"/>
                </a:solidFill>
              </a:rPr>
              <a:t>NIH/NHLBI U01 HL150551 (MKG)</a:t>
            </a:r>
            <a:endParaRPr sz="1500">
              <a:solidFill>
                <a:srgbClr val="666666"/>
              </a:solidFill>
            </a:endParaRPr>
          </a:p>
          <a:p>
            <a:pPr marL="457200" lvl="0" indent="-323850" algn="l" rtl="0">
              <a:spcBef>
                <a:spcPts val="0"/>
              </a:spcBef>
              <a:spcAft>
                <a:spcPts val="0"/>
              </a:spcAft>
              <a:buClr>
                <a:srgbClr val="666666"/>
              </a:buClr>
              <a:buSzPts val="1500"/>
              <a:buChar char="-"/>
            </a:pPr>
            <a:r>
              <a:rPr lang="en" sz="1500">
                <a:solidFill>
                  <a:srgbClr val="666666"/>
                </a:solidFill>
              </a:rPr>
              <a:t>NIH/NIDA F30 DA052118 (TEHM)</a:t>
            </a:r>
            <a:endParaRPr sz="1500">
              <a:solidFill>
                <a:srgbClr val="666666"/>
              </a:solidFill>
            </a:endParaRPr>
          </a:p>
          <a:p>
            <a:pPr marL="457200" lvl="0" indent="-323850" algn="l" rtl="0">
              <a:spcBef>
                <a:spcPts val="0"/>
              </a:spcBef>
              <a:spcAft>
                <a:spcPts val="0"/>
              </a:spcAft>
              <a:buClr>
                <a:srgbClr val="666666"/>
              </a:buClr>
              <a:buSzPts val="1500"/>
              <a:buChar char="-"/>
            </a:pPr>
            <a:r>
              <a:rPr lang="en" sz="1500">
                <a:solidFill>
                  <a:srgbClr val="666666"/>
                </a:solidFill>
              </a:rPr>
              <a:t>NIH/NIDA R34 DA053758 (MKG)</a:t>
            </a:r>
            <a:endParaRPr sz="1500">
              <a:solidFill>
                <a:srgbClr val="666666"/>
              </a:solidFill>
            </a:endParaRPr>
          </a:p>
          <a:p>
            <a:pPr marL="457200" lvl="0" indent="-323850" algn="l" rtl="0">
              <a:spcBef>
                <a:spcPts val="0"/>
              </a:spcBef>
              <a:spcAft>
                <a:spcPts val="0"/>
              </a:spcAft>
              <a:buClr>
                <a:srgbClr val="666666"/>
              </a:buClr>
              <a:buSzPts val="1500"/>
              <a:buChar char="-"/>
            </a:pPr>
            <a:r>
              <a:rPr lang="en" sz="1500">
                <a:solidFill>
                  <a:srgbClr val="666666"/>
                </a:solidFill>
              </a:rPr>
              <a:t>NIH/NIDA R21 DA044946 (MKG)</a:t>
            </a:r>
            <a:endParaRPr sz="2000">
              <a:solidFill>
                <a:srgbClr val="666666"/>
              </a:solidFill>
              <a:highlight>
                <a:srgbClr val="999999"/>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311725" y="3485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t>Thank you!</a:t>
            </a:r>
            <a:endParaRPr sz="4200"/>
          </a:p>
        </p:txBody>
      </p:sp>
      <p:sp>
        <p:nvSpPr>
          <p:cNvPr id="412" name="Google Shape;412;p44"/>
          <p:cNvSpPr txBox="1">
            <a:spLocks noGrp="1"/>
          </p:cNvSpPr>
          <p:nvPr>
            <p:ph type="body" idx="1"/>
          </p:nvPr>
        </p:nvSpPr>
        <p:spPr>
          <a:xfrm>
            <a:off x="311725" y="1577900"/>
            <a:ext cx="3999900" cy="2115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a:t>All students in the Class of 2024 </a:t>
            </a:r>
            <a:endParaRPr sz="1400"/>
          </a:p>
          <a:p>
            <a:pPr marL="457200" lvl="0" indent="-317500" algn="l" rtl="0">
              <a:lnSpc>
                <a:spcPct val="115000"/>
              </a:lnSpc>
              <a:spcBef>
                <a:spcPts val="1000"/>
              </a:spcBef>
              <a:spcAft>
                <a:spcPts val="0"/>
              </a:spcAft>
              <a:buSzPts val="1400"/>
              <a:buChar char="●"/>
            </a:pPr>
            <a:r>
              <a:rPr lang="en" sz="1400"/>
              <a:t>Many other medical students </a:t>
            </a:r>
            <a:endParaRPr sz="1400"/>
          </a:p>
          <a:p>
            <a:pPr marL="457200" lvl="0" indent="-317500" algn="l" rtl="0">
              <a:lnSpc>
                <a:spcPct val="115000"/>
              </a:lnSpc>
              <a:spcBef>
                <a:spcPts val="1000"/>
              </a:spcBef>
              <a:spcAft>
                <a:spcPts val="0"/>
              </a:spcAft>
              <a:buSzPts val="1400"/>
              <a:buChar char="●"/>
            </a:pPr>
            <a:r>
              <a:rPr lang="en" sz="1400"/>
              <a:t>Faculty advisors: Drs. Greenwald &amp; Waineo</a:t>
            </a:r>
            <a:endParaRPr sz="1400"/>
          </a:p>
          <a:p>
            <a:pPr marL="457200" lvl="0" indent="-317500" algn="l" rtl="0">
              <a:lnSpc>
                <a:spcPct val="115000"/>
              </a:lnSpc>
              <a:spcBef>
                <a:spcPts val="1000"/>
              </a:spcBef>
              <a:spcAft>
                <a:spcPts val="0"/>
              </a:spcAft>
              <a:buSzPts val="1400"/>
              <a:buChar char="●"/>
            </a:pPr>
            <a:r>
              <a:rPr lang="en" sz="1400"/>
              <a:t>Wayne State School of Medicine </a:t>
            </a:r>
            <a:endParaRPr sz="1400"/>
          </a:p>
          <a:p>
            <a:pPr marL="457200" lvl="0" indent="-317500" algn="l" rtl="0">
              <a:lnSpc>
                <a:spcPct val="115000"/>
              </a:lnSpc>
              <a:spcBef>
                <a:spcPts val="1000"/>
              </a:spcBef>
              <a:spcAft>
                <a:spcPts val="1000"/>
              </a:spcAft>
              <a:buSzPts val="1400"/>
              <a:buChar char="●"/>
            </a:pPr>
            <a:r>
              <a:rPr lang="en" sz="1400"/>
              <a:t>Students of Detroit vs. Addiction </a:t>
            </a:r>
            <a:endParaRPr sz="1400"/>
          </a:p>
        </p:txBody>
      </p:sp>
      <p:sp>
        <p:nvSpPr>
          <p:cNvPr id="413" name="Google Shape;413;p44"/>
          <p:cNvSpPr txBox="1">
            <a:spLocks noGrp="1"/>
          </p:cNvSpPr>
          <p:nvPr>
            <p:ph type="body" idx="2"/>
          </p:nvPr>
        </p:nvSpPr>
        <p:spPr>
          <a:xfrm>
            <a:off x="4832413" y="1493900"/>
            <a:ext cx="3999900" cy="984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4800" i="1"/>
              <a:t>Questions?</a:t>
            </a:r>
            <a:endParaRPr sz="4800" i="1"/>
          </a:p>
        </p:txBody>
      </p:sp>
      <p:pic>
        <p:nvPicPr>
          <p:cNvPr id="414" name="Google Shape;414;p44"/>
          <p:cNvPicPr preferRelativeResize="0"/>
          <p:nvPr/>
        </p:nvPicPr>
        <p:blipFill>
          <a:blip r:embed="rId3">
            <a:alphaModFix/>
          </a:blip>
          <a:stretch>
            <a:fillRect/>
          </a:stretch>
        </p:blipFill>
        <p:spPr>
          <a:xfrm>
            <a:off x="7627625" y="198099"/>
            <a:ext cx="1303025" cy="891075"/>
          </a:xfrm>
          <a:prstGeom prst="rect">
            <a:avLst/>
          </a:prstGeom>
          <a:noFill/>
          <a:ln>
            <a:noFill/>
          </a:ln>
        </p:spPr>
      </p:pic>
      <p:pic>
        <p:nvPicPr>
          <p:cNvPr id="415" name="Google Shape;415;p44"/>
          <p:cNvPicPr preferRelativeResize="0"/>
          <p:nvPr/>
        </p:nvPicPr>
        <p:blipFill>
          <a:blip r:embed="rId4">
            <a:alphaModFix/>
          </a:blip>
          <a:stretch>
            <a:fillRect/>
          </a:stretch>
        </p:blipFill>
        <p:spPr>
          <a:xfrm>
            <a:off x="1503950" y="3742449"/>
            <a:ext cx="1254499" cy="1248651"/>
          </a:xfrm>
          <a:prstGeom prst="rect">
            <a:avLst/>
          </a:prstGeom>
          <a:noFill/>
          <a:ln>
            <a:noFill/>
          </a:ln>
        </p:spPr>
      </p:pic>
      <p:pic>
        <p:nvPicPr>
          <p:cNvPr id="416" name="Google Shape;416;p44"/>
          <p:cNvPicPr preferRelativeResize="0"/>
          <p:nvPr/>
        </p:nvPicPr>
        <p:blipFill rotWithShape="1">
          <a:blip r:embed="rId5">
            <a:alphaModFix/>
          </a:blip>
          <a:srcRect b="8466"/>
          <a:stretch/>
        </p:blipFill>
        <p:spPr>
          <a:xfrm>
            <a:off x="5900826" y="2375250"/>
            <a:ext cx="1863075" cy="1839550"/>
          </a:xfrm>
          <a:prstGeom prst="rect">
            <a:avLst/>
          </a:prstGeom>
          <a:noFill/>
          <a:ln>
            <a:noFill/>
          </a:ln>
        </p:spPr>
      </p:pic>
      <p:grpSp>
        <p:nvGrpSpPr>
          <p:cNvPr id="417" name="Google Shape;417;p44"/>
          <p:cNvGrpSpPr/>
          <p:nvPr/>
        </p:nvGrpSpPr>
        <p:grpSpPr>
          <a:xfrm>
            <a:off x="5876100" y="4479125"/>
            <a:ext cx="2369725" cy="499100"/>
            <a:chOff x="5876100" y="4479125"/>
            <a:chExt cx="2369725" cy="499100"/>
          </a:xfrm>
        </p:grpSpPr>
        <p:grpSp>
          <p:nvGrpSpPr>
            <p:cNvPr id="418" name="Google Shape;418;p44"/>
            <p:cNvGrpSpPr/>
            <p:nvPr/>
          </p:nvGrpSpPr>
          <p:grpSpPr>
            <a:xfrm>
              <a:off x="5876100" y="4758625"/>
              <a:ext cx="1402025" cy="219600"/>
              <a:chOff x="548650" y="2816925"/>
              <a:chExt cx="1402025" cy="219600"/>
            </a:xfrm>
          </p:grpSpPr>
          <p:pic>
            <p:nvPicPr>
              <p:cNvPr id="419" name="Google Shape;419;p44"/>
              <p:cNvPicPr preferRelativeResize="0"/>
              <p:nvPr/>
            </p:nvPicPr>
            <p:blipFill rotWithShape="1">
              <a:blip r:embed="rId6">
                <a:alphaModFix/>
              </a:blip>
              <a:srcRect l="30196" t="13169" r="24887" b="11620"/>
              <a:stretch/>
            </p:blipFill>
            <p:spPr>
              <a:xfrm>
                <a:off x="548650" y="2835925"/>
                <a:ext cx="186324" cy="181600"/>
              </a:xfrm>
              <a:prstGeom prst="rect">
                <a:avLst/>
              </a:prstGeom>
              <a:noFill/>
              <a:ln>
                <a:noFill/>
              </a:ln>
            </p:spPr>
          </p:pic>
          <p:sp>
            <p:nvSpPr>
              <p:cNvPr id="420" name="Google Shape;420;p44"/>
              <p:cNvSpPr txBox="1"/>
              <p:nvPr/>
            </p:nvSpPr>
            <p:spPr>
              <a:xfrm>
                <a:off x="774075" y="2816925"/>
                <a:ext cx="1176600" cy="21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@back2brains</a:t>
                </a:r>
                <a:endParaRPr>
                  <a:solidFill>
                    <a:schemeClr val="dk2"/>
                  </a:solidFill>
                  <a:latin typeface="Roboto"/>
                  <a:ea typeface="Roboto"/>
                  <a:cs typeface="Roboto"/>
                  <a:sym typeface="Roboto"/>
                </a:endParaRPr>
              </a:p>
            </p:txBody>
          </p:sp>
        </p:grpSp>
        <p:grpSp>
          <p:nvGrpSpPr>
            <p:cNvPr id="421" name="Google Shape;421;p44"/>
            <p:cNvGrpSpPr/>
            <p:nvPr/>
          </p:nvGrpSpPr>
          <p:grpSpPr>
            <a:xfrm>
              <a:off x="5876100" y="4479125"/>
              <a:ext cx="2369725" cy="219600"/>
              <a:chOff x="548650" y="2613625"/>
              <a:chExt cx="2369725" cy="219600"/>
            </a:xfrm>
          </p:grpSpPr>
          <p:pic>
            <p:nvPicPr>
              <p:cNvPr id="422" name="Google Shape;422;p44"/>
              <p:cNvPicPr preferRelativeResize="0"/>
              <p:nvPr/>
            </p:nvPicPr>
            <p:blipFill rotWithShape="1">
              <a:blip r:embed="rId7">
                <a:alphaModFix/>
              </a:blip>
              <a:srcRect l="5913" t="6560" r="5292" b="6080"/>
              <a:stretch/>
            </p:blipFill>
            <p:spPr>
              <a:xfrm>
                <a:off x="548650" y="2613625"/>
                <a:ext cx="223201" cy="219599"/>
              </a:xfrm>
              <a:prstGeom prst="rect">
                <a:avLst/>
              </a:prstGeom>
              <a:noFill/>
              <a:ln>
                <a:noFill/>
              </a:ln>
            </p:spPr>
          </p:pic>
          <p:sp>
            <p:nvSpPr>
              <p:cNvPr id="423" name="Google Shape;423;p44"/>
              <p:cNvSpPr txBox="1"/>
              <p:nvPr/>
            </p:nvSpPr>
            <p:spPr>
              <a:xfrm>
                <a:off x="804575" y="2613625"/>
                <a:ext cx="2113800" cy="21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tmoses@med.wayne.edu</a:t>
                </a:r>
                <a:endParaRPr/>
              </a:p>
              <a:p>
                <a:pPr marL="0" lvl="0" indent="0" algn="l" rtl="0">
                  <a:spcBef>
                    <a:spcPts val="0"/>
                  </a:spcBef>
                  <a:spcAft>
                    <a:spcPts val="0"/>
                  </a:spcAft>
                  <a:buNone/>
                </a:pPr>
                <a:endParaRPr>
                  <a:solidFill>
                    <a:schemeClr val="dk2"/>
                  </a:solidFill>
                  <a:latin typeface="Roboto"/>
                  <a:ea typeface="Roboto"/>
                  <a:cs typeface="Roboto"/>
                  <a:sym typeface="Roboto"/>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pic>
        <p:nvPicPr>
          <p:cNvPr id="162" name="Google Shape;162;p27"/>
          <p:cNvPicPr preferRelativeResize="0"/>
          <p:nvPr/>
        </p:nvPicPr>
        <p:blipFill>
          <a:blip r:embed="rId3">
            <a:alphaModFix/>
          </a:blip>
          <a:stretch>
            <a:fillRect/>
          </a:stretch>
        </p:blipFill>
        <p:spPr>
          <a:xfrm>
            <a:off x="7627625" y="198099"/>
            <a:ext cx="1303025" cy="891075"/>
          </a:xfrm>
          <a:prstGeom prst="rect">
            <a:avLst/>
          </a:prstGeom>
          <a:noFill/>
          <a:ln>
            <a:noFill/>
          </a:ln>
        </p:spPr>
      </p:pic>
      <p:pic>
        <p:nvPicPr>
          <p:cNvPr id="163" name="Google Shape;163;p27"/>
          <p:cNvPicPr preferRelativeResize="0"/>
          <p:nvPr/>
        </p:nvPicPr>
        <p:blipFill>
          <a:blip r:embed="rId4">
            <a:alphaModFix/>
          </a:blip>
          <a:stretch>
            <a:fillRect/>
          </a:stretch>
        </p:blipFill>
        <p:spPr>
          <a:xfrm>
            <a:off x="2398925" y="1362400"/>
            <a:ext cx="4311975" cy="3032651"/>
          </a:xfrm>
          <a:prstGeom prst="rect">
            <a:avLst/>
          </a:prstGeom>
          <a:noFill/>
          <a:ln>
            <a:noFill/>
          </a:ln>
        </p:spPr>
      </p:pic>
      <p:pic>
        <p:nvPicPr>
          <p:cNvPr id="164" name="Google Shape;164;p27"/>
          <p:cNvPicPr preferRelativeResize="0"/>
          <p:nvPr/>
        </p:nvPicPr>
        <p:blipFill>
          <a:blip r:embed="rId5">
            <a:alphaModFix/>
          </a:blip>
          <a:stretch>
            <a:fillRect/>
          </a:stretch>
        </p:blipFill>
        <p:spPr>
          <a:xfrm>
            <a:off x="2475824" y="1163600"/>
            <a:ext cx="4143774" cy="1213325"/>
          </a:xfrm>
          <a:prstGeom prst="rect">
            <a:avLst/>
          </a:prstGeom>
          <a:noFill/>
          <a:ln>
            <a:noFill/>
          </a:ln>
        </p:spPr>
      </p:pic>
      <p:grpSp>
        <p:nvGrpSpPr>
          <p:cNvPr id="165" name="Google Shape;165;p27"/>
          <p:cNvGrpSpPr/>
          <p:nvPr/>
        </p:nvGrpSpPr>
        <p:grpSpPr>
          <a:xfrm>
            <a:off x="311725" y="1409175"/>
            <a:ext cx="2283825" cy="2120900"/>
            <a:chOff x="311725" y="1409175"/>
            <a:chExt cx="2283825" cy="2120900"/>
          </a:xfrm>
        </p:grpSpPr>
        <p:sp>
          <p:nvSpPr>
            <p:cNvPr id="166" name="Google Shape;166;p27"/>
            <p:cNvSpPr/>
            <p:nvPr/>
          </p:nvSpPr>
          <p:spPr>
            <a:xfrm rot="10800000">
              <a:off x="311725" y="2366975"/>
              <a:ext cx="1779900" cy="1163100"/>
            </a:xfrm>
            <a:prstGeom prst="wedgeRoundRectCallout">
              <a:avLst>
                <a:gd name="adj1" fmla="val -62386"/>
                <a:gd name="adj2" fmla="val 73454"/>
                <a:gd name="adj3"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txBox="1"/>
            <p:nvPr/>
          </p:nvSpPr>
          <p:spPr>
            <a:xfrm>
              <a:off x="466825" y="2487777"/>
              <a:ext cx="1469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~20%</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Past year use of an illegal drug</a:t>
              </a:r>
              <a:endParaRPr>
                <a:latin typeface="Roboto"/>
                <a:ea typeface="Roboto"/>
                <a:cs typeface="Roboto"/>
                <a:sym typeface="Roboto"/>
              </a:endParaRPr>
            </a:p>
          </p:txBody>
        </p:sp>
        <p:sp>
          <p:nvSpPr>
            <p:cNvPr id="168" name="Google Shape;168;p27"/>
            <p:cNvSpPr/>
            <p:nvPr/>
          </p:nvSpPr>
          <p:spPr>
            <a:xfrm>
              <a:off x="2377750" y="1409175"/>
              <a:ext cx="217800" cy="735900"/>
            </a:xfrm>
            <a:prstGeom prst="lef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9" name="Google Shape;169;p27"/>
          <p:cNvPicPr preferRelativeResize="0"/>
          <p:nvPr/>
        </p:nvPicPr>
        <p:blipFill rotWithShape="1">
          <a:blip r:embed="rId4">
            <a:alphaModFix/>
          </a:blip>
          <a:srcRect t="73887"/>
          <a:stretch/>
        </p:blipFill>
        <p:spPr>
          <a:xfrm>
            <a:off x="2416025" y="4276501"/>
            <a:ext cx="4311975" cy="791900"/>
          </a:xfrm>
          <a:prstGeom prst="rect">
            <a:avLst/>
          </a:prstGeom>
          <a:noFill/>
          <a:ln>
            <a:noFill/>
          </a:ln>
        </p:spPr>
      </p:pic>
      <p:grpSp>
        <p:nvGrpSpPr>
          <p:cNvPr id="170" name="Google Shape;170;p27"/>
          <p:cNvGrpSpPr/>
          <p:nvPr/>
        </p:nvGrpSpPr>
        <p:grpSpPr>
          <a:xfrm>
            <a:off x="6596825" y="1460750"/>
            <a:ext cx="2333825" cy="3434700"/>
            <a:chOff x="6596825" y="1460750"/>
            <a:chExt cx="2333825" cy="3434700"/>
          </a:xfrm>
        </p:grpSpPr>
        <p:sp>
          <p:nvSpPr>
            <p:cNvPr id="171" name="Google Shape;171;p27"/>
            <p:cNvSpPr/>
            <p:nvPr/>
          </p:nvSpPr>
          <p:spPr>
            <a:xfrm flipH="1">
              <a:off x="6596825" y="1460750"/>
              <a:ext cx="217800" cy="2503800"/>
            </a:xfrm>
            <a:prstGeom prst="lef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rot="10800000">
              <a:off x="7150750" y="3732350"/>
              <a:ext cx="1779900" cy="1163100"/>
            </a:xfrm>
            <a:prstGeom prst="wedgeRoundRectCallout">
              <a:avLst>
                <a:gd name="adj1" fmla="val 63827"/>
                <a:gd name="adj2" fmla="val 136248"/>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txBox="1"/>
            <p:nvPr/>
          </p:nvSpPr>
          <p:spPr>
            <a:xfrm>
              <a:off x="7305850" y="3898252"/>
              <a:ext cx="1469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~70%</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Past year use of alcohol</a:t>
              </a:r>
              <a:endParaRPr>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4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4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8">
            <a:hlinkClick r:id="rId3"/>
          </p:cNvPr>
          <p:cNvPicPr preferRelativeResize="0"/>
          <p:nvPr/>
        </p:nvPicPr>
        <p:blipFill>
          <a:blip r:embed="rId4">
            <a:alphaModFix/>
          </a:blip>
          <a:stretch>
            <a:fillRect/>
          </a:stretch>
        </p:blipFill>
        <p:spPr>
          <a:xfrm>
            <a:off x="423087" y="1454874"/>
            <a:ext cx="8297824" cy="3447609"/>
          </a:xfrm>
          <a:prstGeom prst="rect">
            <a:avLst/>
          </a:prstGeom>
          <a:noFill/>
          <a:ln>
            <a:noFill/>
          </a:ln>
        </p:spPr>
      </p:pic>
      <p:sp>
        <p:nvSpPr>
          <p:cNvPr id="179" name="Google Shape;179;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pic>
        <p:nvPicPr>
          <p:cNvPr id="180" name="Google Shape;180;p28"/>
          <p:cNvPicPr preferRelativeResize="0"/>
          <p:nvPr/>
        </p:nvPicPr>
        <p:blipFill>
          <a:blip r:embed="rId5">
            <a:alphaModFix/>
          </a:blip>
          <a:stretch>
            <a:fillRect/>
          </a:stretch>
        </p:blipFill>
        <p:spPr>
          <a:xfrm>
            <a:off x="7627625" y="198099"/>
            <a:ext cx="1303025" cy="89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186" name="Google Shape;186;p29"/>
          <p:cNvSpPr txBox="1">
            <a:spLocks noGrp="1"/>
          </p:cNvSpPr>
          <p:nvPr>
            <p:ph type="body" idx="2"/>
          </p:nvPr>
        </p:nvSpPr>
        <p:spPr>
          <a:xfrm>
            <a:off x="4821125" y="345600"/>
            <a:ext cx="4323000" cy="44523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AutoNum type="arabicParenR"/>
            </a:pPr>
            <a:r>
              <a:rPr lang="en" sz="1800"/>
              <a:t>Examine medical students’ exposure to different types of substance use </a:t>
            </a:r>
            <a:endParaRPr sz="1800"/>
          </a:p>
          <a:p>
            <a:pPr marL="457200" lvl="0" indent="-342900" algn="l" rtl="0">
              <a:spcBef>
                <a:spcPts val="1600"/>
              </a:spcBef>
              <a:spcAft>
                <a:spcPts val="0"/>
              </a:spcAft>
              <a:buSzPts val="1800"/>
              <a:buAutoNum type="arabicParenR"/>
            </a:pPr>
            <a:r>
              <a:rPr lang="en" sz="1800"/>
              <a:t>Identify medical students’ beliefs surrounding the impacts of substance use and substance use disorders on physicians</a:t>
            </a:r>
            <a:endParaRPr sz="1800"/>
          </a:p>
          <a:p>
            <a:pPr marL="457200" lvl="0" indent="-342900" algn="l" rtl="0">
              <a:spcBef>
                <a:spcPts val="1600"/>
              </a:spcBef>
              <a:spcAft>
                <a:spcPts val="1600"/>
              </a:spcAft>
              <a:buSzPts val="1800"/>
              <a:buAutoNum type="arabicParenR"/>
            </a:pPr>
            <a:r>
              <a:rPr lang="en" sz="1800"/>
              <a:t>Explore students’ responses to potentially impaired physicians and what factors may contribute to these approaches</a:t>
            </a:r>
            <a:endParaRPr sz="1800"/>
          </a:p>
        </p:txBody>
      </p:sp>
      <p:pic>
        <p:nvPicPr>
          <p:cNvPr id="187" name="Google Shape;187;p29"/>
          <p:cNvPicPr preferRelativeResize="0"/>
          <p:nvPr/>
        </p:nvPicPr>
        <p:blipFill>
          <a:blip r:embed="rId3">
            <a:alphaModFix/>
          </a:blip>
          <a:stretch>
            <a:fillRect/>
          </a:stretch>
        </p:blipFill>
        <p:spPr>
          <a:xfrm>
            <a:off x="451775" y="1583700"/>
            <a:ext cx="3423462" cy="228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 Measures &amp; Analysis</a:t>
            </a:r>
            <a:endParaRPr/>
          </a:p>
        </p:txBody>
      </p:sp>
      <p:grpSp>
        <p:nvGrpSpPr>
          <p:cNvPr id="193" name="Google Shape;193;p30"/>
          <p:cNvGrpSpPr/>
          <p:nvPr/>
        </p:nvGrpSpPr>
        <p:grpSpPr>
          <a:xfrm>
            <a:off x="7468573" y="4123149"/>
            <a:ext cx="2202647" cy="936210"/>
            <a:chOff x="7494955" y="3049683"/>
            <a:chExt cx="1632074" cy="920651"/>
          </a:xfrm>
        </p:grpSpPr>
        <p:sp>
          <p:nvSpPr>
            <p:cNvPr id="194" name="Google Shape;194;p30"/>
            <p:cNvSpPr/>
            <p:nvPr/>
          </p:nvSpPr>
          <p:spPr>
            <a:xfrm>
              <a:off x="7494955" y="3080234"/>
              <a:ext cx="1172100" cy="890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txBox="1"/>
            <p:nvPr/>
          </p:nvSpPr>
          <p:spPr>
            <a:xfrm>
              <a:off x="7538229" y="3049683"/>
              <a:ext cx="1588800" cy="7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434343"/>
                  </a:solidFill>
                  <a:latin typeface="Roboto"/>
                  <a:ea typeface="Roboto"/>
                  <a:cs typeface="Roboto"/>
                  <a:sym typeface="Roboto"/>
                </a:rPr>
                <a:t>Data analysis:</a:t>
              </a:r>
              <a:endParaRPr b="1" i="1">
                <a:solidFill>
                  <a:srgbClr val="434343"/>
                </a:solidFill>
                <a:latin typeface="Roboto"/>
                <a:ea typeface="Roboto"/>
                <a:cs typeface="Roboto"/>
                <a:sym typeface="Roboto"/>
              </a:endParaRPr>
            </a:p>
            <a:p>
              <a:pPr marL="274320" lvl="0" indent="-121920" algn="l" rtl="0">
                <a:spcBef>
                  <a:spcPts val="0"/>
                </a:spcBef>
                <a:spcAft>
                  <a:spcPts val="0"/>
                </a:spcAft>
                <a:buClr>
                  <a:srgbClr val="434343"/>
                </a:buClr>
                <a:buSzPts val="1200"/>
                <a:buFont typeface="Roboto"/>
                <a:buChar char="-"/>
              </a:pPr>
              <a:r>
                <a:rPr lang="en" sz="1200">
                  <a:solidFill>
                    <a:srgbClr val="434343"/>
                  </a:solidFill>
                  <a:latin typeface="Roboto"/>
                  <a:ea typeface="Roboto"/>
                  <a:cs typeface="Roboto"/>
                  <a:sym typeface="Roboto"/>
                </a:rPr>
                <a:t>SPSS v. 26</a:t>
              </a:r>
              <a:endParaRPr sz="1200">
                <a:solidFill>
                  <a:srgbClr val="434343"/>
                </a:solidFill>
                <a:latin typeface="Roboto"/>
                <a:ea typeface="Roboto"/>
                <a:cs typeface="Roboto"/>
                <a:sym typeface="Roboto"/>
              </a:endParaRPr>
            </a:p>
            <a:p>
              <a:pPr marL="274320" lvl="0" indent="-121920" algn="l" rtl="0">
                <a:spcBef>
                  <a:spcPts val="0"/>
                </a:spcBef>
                <a:spcAft>
                  <a:spcPts val="0"/>
                </a:spcAft>
                <a:buClr>
                  <a:srgbClr val="434343"/>
                </a:buClr>
                <a:buSzPts val="1200"/>
                <a:buFont typeface="Roboto"/>
                <a:buChar char="-"/>
              </a:pPr>
              <a:r>
                <a:rPr lang="en" sz="1200">
                  <a:solidFill>
                    <a:srgbClr val="434343"/>
                  </a:solidFill>
                  <a:latin typeface="Roboto"/>
                  <a:ea typeface="Roboto"/>
                  <a:cs typeface="Roboto"/>
                  <a:sym typeface="Roboto"/>
                </a:rPr>
                <a:t>T-tests</a:t>
              </a:r>
              <a:endParaRPr sz="1200">
                <a:solidFill>
                  <a:srgbClr val="434343"/>
                </a:solidFill>
                <a:latin typeface="Roboto"/>
                <a:ea typeface="Roboto"/>
                <a:cs typeface="Roboto"/>
                <a:sym typeface="Roboto"/>
              </a:endParaRPr>
            </a:p>
            <a:p>
              <a:pPr marL="274320" lvl="0" indent="-121920" algn="l" rtl="0">
                <a:spcBef>
                  <a:spcPts val="0"/>
                </a:spcBef>
                <a:spcAft>
                  <a:spcPts val="0"/>
                </a:spcAft>
                <a:buClr>
                  <a:srgbClr val="434343"/>
                </a:buClr>
                <a:buSzPts val="1200"/>
                <a:buFont typeface="Roboto"/>
                <a:buChar char="-"/>
              </a:pPr>
              <a:r>
                <a:rPr lang="en" sz="1200">
                  <a:solidFill>
                    <a:srgbClr val="434343"/>
                  </a:solidFill>
                  <a:latin typeface="Roboto"/>
                  <a:ea typeface="Roboto"/>
                  <a:cs typeface="Roboto"/>
                  <a:sym typeface="Roboto"/>
                </a:rPr>
                <a:t>Chi-square </a:t>
              </a:r>
              <a:endParaRPr sz="1200">
                <a:solidFill>
                  <a:srgbClr val="434343"/>
                </a:solidFill>
                <a:latin typeface="Roboto"/>
                <a:ea typeface="Roboto"/>
                <a:cs typeface="Roboto"/>
                <a:sym typeface="Roboto"/>
              </a:endParaRPr>
            </a:p>
          </p:txBody>
        </p:sp>
      </p:grpSp>
      <p:pic>
        <p:nvPicPr>
          <p:cNvPr id="196" name="Google Shape;196;p30"/>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197" name="Google Shape;197;p30"/>
          <p:cNvGrpSpPr/>
          <p:nvPr/>
        </p:nvGrpSpPr>
        <p:grpSpPr>
          <a:xfrm>
            <a:off x="244513" y="1299825"/>
            <a:ext cx="2601750" cy="855300"/>
            <a:chOff x="296425" y="1376025"/>
            <a:chExt cx="2396601" cy="855300"/>
          </a:xfrm>
        </p:grpSpPr>
        <p:sp>
          <p:nvSpPr>
            <p:cNvPr id="198" name="Google Shape;198;p30"/>
            <p:cNvSpPr/>
            <p:nvPr/>
          </p:nvSpPr>
          <p:spPr>
            <a:xfrm>
              <a:off x="296425" y="1420600"/>
              <a:ext cx="2199000" cy="81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txBox="1"/>
            <p:nvPr/>
          </p:nvSpPr>
          <p:spPr>
            <a:xfrm>
              <a:off x="320626" y="1376025"/>
              <a:ext cx="23724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latin typeface="Roboto"/>
                  <a:ea typeface="Roboto"/>
                  <a:cs typeface="Roboto"/>
                  <a:sym typeface="Roboto"/>
                </a:rPr>
                <a:t>Substance Use Exposure</a:t>
              </a:r>
              <a:endParaRPr sz="1300" i="1">
                <a:solidFill>
                  <a:srgbClr val="434343"/>
                </a:solidFill>
                <a:latin typeface="Roboto"/>
                <a:ea typeface="Roboto"/>
                <a:cs typeface="Roboto"/>
                <a:sym typeface="Roboto"/>
              </a:endParaRPr>
            </a:p>
            <a:p>
              <a:pPr marL="274320" lvl="0" indent="-115570" algn="l" rtl="0">
                <a:spcBef>
                  <a:spcPts val="0"/>
                </a:spcBef>
                <a:spcAft>
                  <a:spcPts val="0"/>
                </a:spcAft>
                <a:buClr>
                  <a:srgbClr val="434343"/>
                </a:buClr>
                <a:buSzPts val="1100"/>
                <a:buFont typeface="Roboto"/>
                <a:buChar char="-"/>
              </a:pPr>
              <a:r>
                <a:rPr lang="en" sz="1100">
                  <a:solidFill>
                    <a:srgbClr val="434343"/>
                  </a:solidFill>
                  <a:latin typeface="Roboto"/>
                  <a:ea typeface="Roboto"/>
                  <a:cs typeface="Roboto"/>
                  <a:sym typeface="Roboto"/>
                </a:rPr>
                <a:t>Alcohol</a:t>
              </a:r>
              <a:endParaRPr sz="1100">
                <a:solidFill>
                  <a:srgbClr val="434343"/>
                </a:solidFill>
                <a:latin typeface="Roboto"/>
                <a:ea typeface="Roboto"/>
                <a:cs typeface="Roboto"/>
                <a:sym typeface="Roboto"/>
              </a:endParaRPr>
            </a:p>
            <a:p>
              <a:pPr marL="274320" lvl="0" indent="-115570" algn="l" rtl="0">
                <a:spcBef>
                  <a:spcPts val="0"/>
                </a:spcBef>
                <a:spcAft>
                  <a:spcPts val="0"/>
                </a:spcAft>
                <a:buClr>
                  <a:srgbClr val="434343"/>
                </a:buClr>
                <a:buSzPts val="1100"/>
                <a:buFont typeface="Roboto"/>
                <a:buChar char="-"/>
              </a:pPr>
              <a:r>
                <a:rPr lang="en" sz="1100">
                  <a:solidFill>
                    <a:srgbClr val="434343"/>
                  </a:solidFill>
                  <a:latin typeface="Roboto"/>
                  <a:ea typeface="Roboto"/>
                  <a:cs typeface="Roboto"/>
                  <a:sym typeface="Roboto"/>
                </a:rPr>
                <a:t>Cannabis</a:t>
              </a:r>
              <a:endParaRPr sz="1100">
                <a:solidFill>
                  <a:srgbClr val="434343"/>
                </a:solidFill>
                <a:latin typeface="Roboto"/>
                <a:ea typeface="Roboto"/>
                <a:cs typeface="Roboto"/>
                <a:sym typeface="Roboto"/>
              </a:endParaRPr>
            </a:p>
            <a:p>
              <a:pPr marL="274320" lvl="0" indent="-115570" algn="l" rtl="0">
                <a:spcBef>
                  <a:spcPts val="0"/>
                </a:spcBef>
                <a:spcAft>
                  <a:spcPts val="0"/>
                </a:spcAft>
                <a:buClr>
                  <a:srgbClr val="434343"/>
                </a:buClr>
                <a:buSzPts val="1100"/>
                <a:buFont typeface="Roboto"/>
                <a:buChar char="-"/>
              </a:pPr>
              <a:r>
                <a:rPr lang="en" sz="1100">
                  <a:solidFill>
                    <a:srgbClr val="434343"/>
                  </a:solidFill>
                  <a:latin typeface="Roboto"/>
                  <a:ea typeface="Roboto"/>
                  <a:cs typeface="Roboto"/>
                  <a:sym typeface="Roboto"/>
                </a:rPr>
                <a:t>Illegal Drugs</a:t>
              </a:r>
              <a:endParaRPr sz="1100">
                <a:solidFill>
                  <a:srgbClr val="434343"/>
                </a:solidFill>
                <a:latin typeface="Roboto"/>
                <a:ea typeface="Roboto"/>
                <a:cs typeface="Roboto"/>
                <a:sym typeface="Roboto"/>
              </a:endParaRPr>
            </a:p>
          </p:txBody>
        </p:sp>
      </p:grpSp>
      <p:grpSp>
        <p:nvGrpSpPr>
          <p:cNvPr id="200" name="Google Shape;200;p30"/>
          <p:cNvGrpSpPr/>
          <p:nvPr/>
        </p:nvGrpSpPr>
        <p:grpSpPr>
          <a:xfrm>
            <a:off x="244530" y="2330294"/>
            <a:ext cx="2473970" cy="730051"/>
            <a:chOff x="259225" y="2406549"/>
            <a:chExt cx="2309100" cy="730051"/>
          </a:xfrm>
        </p:grpSpPr>
        <p:sp>
          <p:nvSpPr>
            <p:cNvPr id="201" name="Google Shape;201;p30"/>
            <p:cNvSpPr/>
            <p:nvPr/>
          </p:nvSpPr>
          <p:spPr>
            <a:xfrm>
              <a:off x="259225" y="2413300"/>
              <a:ext cx="2236200" cy="723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txBox="1"/>
            <p:nvPr/>
          </p:nvSpPr>
          <p:spPr>
            <a:xfrm>
              <a:off x="348325" y="2406549"/>
              <a:ext cx="2220000" cy="6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latin typeface="Roboto"/>
                  <a:ea typeface="Roboto"/>
                  <a:cs typeface="Roboto"/>
                  <a:sym typeface="Roboto"/>
                </a:rPr>
                <a:t>Impairment Exposure</a:t>
              </a:r>
              <a:r>
                <a:rPr lang="en" sz="1300" i="1">
                  <a:solidFill>
                    <a:srgbClr val="434343"/>
                  </a:solidFill>
                  <a:latin typeface="Roboto"/>
                  <a:ea typeface="Roboto"/>
                  <a:cs typeface="Roboto"/>
                  <a:sym typeface="Roboto"/>
                </a:rPr>
                <a:t>:</a:t>
              </a:r>
              <a:endParaRPr sz="1300" i="1">
                <a:solidFill>
                  <a:srgbClr val="434343"/>
                </a:solidFill>
                <a:latin typeface="Roboto"/>
                <a:ea typeface="Roboto"/>
                <a:cs typeface="Roboto"/>
                <a:sym typeface="Roboto"/>
              </a:endParaRPr>
            </a:p>
            <a:p>
              <a:pPr marL="274320" lvl="0" indent="-115570" algn="l" rtl="0">
                <a:spcBef>
                  <a:spcPts val="0"/>
                </a:spcBef>
                <a:spcAft>
                  <a:spcPts val="0"/>
                </a:spcAft>
                <a:buClr>
                  <a:srgbClr val="434343"/>
                </a:buClr>
                <a:buSzPts val="1100"/>
                <a:buFont typeface="Roboto"/>
                <a:buChar char="-"/>
              </a:pPr>
              <a:r>
                <a:rPr lang="en" sz="1100">
                  <a:solidFill>
                    <a:srgbClr val="434343"/>
                  </a:solidFill>
                  <a:latin typeface="Roboto"/>
                  <a:ea typeface="Roboto"/>
                  <a:cs typeface="Roboto"/>
                  <a:sym typeface="Roboto"/>
                </a:rPr>
                <a:t>Substance Use Disorder</a:t>
              </a:r>
              <a:endParaRPr sz="1100">
                <a:solidFill>
                  <a:srgbClr val="434343"/>
                </a:solidFill>
                <a:latin typeface="Roboto"/>
                <a:ea typeface="Roboto"/>
                <a:cs typeface="Roboto"/>
                <a:sym typeface="Roboto"/>
              </a:endParaRPr>
            </a:p>
            <a:p>
              <a:pPr marL="274320" lvl="0" indent="-115570" algn="l" rtl="0">
                <a:spcBef>
                  <a:spcPts val="0"/>
                </a:spcBef>
                <a:spcAft>
                  <a:spcPts val="0"/>
                </a:spcAft>
                <a:buClr>
                  <a:srgbClr val="434343"/>
                </a:buClr>
                <a:buSzPts val="1100"/>
                <a:buFont typeface="Roboto"/>
                <a:buChar char="-"/>
              </a:pPr>
              <a:r>
                <a:rPr lang="en" sz="1100">
                  <a:solidFill>
                    <a:srgbClr val="434343"/>
                  </a:solidFill>
                  <a:latin typeface="Roboto"/>
                  <a:ea typeface="Roboto"/>
                  <a:cs typeface="Roboto"/>
                  <a:sym typeface="Roboto"/>
                </a:rPr>
                <a:t>Gone to work impaired</a:t>
              </a:r>
              <a:endParaRPr sz="1100">
                <a:solidFill>
                  <a:srgbClr val="434343"/>
                </a:solidFill>
                <a:latin typeface="Roboto"/>
                <a:ea typeface="Roboto"/>
                <a:cs typeface="Roboto"/>
                <a:sym typeface="Roboto"/>
              </a:endParaRPr>
            </a:p>
          </p:txBody>
        </p:sp>
      </p:grpSp>
      <p:grpSp>
        <p:nvGrpSpPr>
          <p:cNvPr id="203" name="Google Shape;203;p30"/>
          <p:cNvGrpSpPr/>
          <p:nvPr/>
        </p:nvGrpSpPr>
        <p:grpSpPr>
          <a:xfrm>
            <a:off x="228719" y="4408250"/>
            <a:ext cx="2391338" cy="661800"/>
            <a:chOff x="228725" y="4204975"/>
            <a:chExt cx="2282900" cy="661800"/>
          </a:xfrm>
        </p:grpSpPr>
        <p:sp>
          <p:nvSpPr>
            <p:cNvPr id="204" name="Google Shape;204;p30"/>
            <p:cNvSpPr/>
            <p:nvPr/>
          </p:nvSpPr>
          <p:spPr>
            <a:xfrm>
              <a:off x="259225" y="4204975"/>
              <a:ext cx="2252400" cy="661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p:nvPr/>
          </p:nvSpPr>
          <p:spPr>
            <a:xfrm>
              <a:off x="228725" y="4232800"/>
              <a:ext cx="2252400" cy="57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rgbClr val="434343"/>
                  </a:solidFill>
                  <a:latin typeface="Roboto"/>
                  <a:ea typeface="Roboto"/>
                  <a:cs typeface="Roboto"/>
                  <a:sym typeface="Roboto"/>
                </a:rPr>
                <a:t>Conditions Impacting the Practice of Medicine</a:t>
              </a:r>
              <a:endParaRPr i="1">
                <a:solidFill>
                  <a:srgbClr val="434343"/>
                </a:solidFill>
                <a:latin typeface="Roboto"/>
                <a:ea typeface="Roboto"/>
                <a:cs typeface="Roboto"/>
                <a:sym typeface="Roboto"/>
              </a:endParaRPr>
            </a:p>
          </p:txBody>
        </p:sp>
      </p:grpSp>
      <p:grpSp>
        <p:nvGrpSpPr>
          <p:cNvPr id="206" name="Google Shape;206;p30"/>
          <p:cNvGrpSpPr/>
          <p:nvPr/>
        </p:nvGrpSpPr>
        <p:grpSpPr>
          <a:xfrm>
            <a:off x="118425" y="3184978"/>
            <a:ext cx="2635200" cy="1147190"/>
            <a:chOff x="118425" y="3175755"/>
            <a:chExt cx="2635200" cy="1098000"/>
          </a:xfrm>
        </p:grpSpPr>
        <p:sp>
          <p:nvSpPr>
            <p:cNvPr id="207" name="Google Shape;207;p30"/>
            <p:cNvSpPr/>
            <p:nvPr/>
          </p:nvSpPr>
          <p:spPr>
            <a:xfrm>
              <a:off x="225225" y="3183975"/>
              <a:ext cx="2394900" cy="10824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p:cNvSpPr txBox="1"/>
            <p:nvPr/>
          </p:nvSpPr>
          <p:spPr>
            <a:xfrm>
              <a:off x="118425" y="3175755"/>
              <a:ext cx="2635200" cy="109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rgbClr val="434343"/>
                  </a:solidFill>
                  <a:latin typeface="Roboto"/>
                  <a:ea typeface="Roboto"/>
                  <a:cs typeface="Roboto"/>
                  <a:sym typeface="Roboto"/>
                </a:rPr>
                <a:t>Impaired Physician Response</a:t>
              </a:r>
              <a:endParaRPr i="1">
                <a:solidFill>
                  <a:srgbClr val="434343"/>
                </a:solidFill>
                <a:latin typeface="Roboto"/>
                <a:ea typeface="Roboto"/>
                <a:cs typeface="Roboto"/>
                <a:sym typeface="Roboto"/>
              </a:endParaRPr>
            </a:p>
            <a:p>
              <a:pPr marL="457200" lvl="0" indent="-298450" algn="l" rtl="0">
                <a:spcBef>
                  <a:spcPts val="0"/>
                </a:spcBef>
                <a:spcAft>
                  <a:spcPts val="0"/>
                </a:spcAft>
                <a:buClr>
                  <a:srgbClr val="434343"/>
                </a:buClr>
                <a:buSzPts val="1100"/>
                <a:buFont typeface="Roboto"/>
                <a:buChar char="-"/>
              </a:pPr>
              <a:r>
                <a:rPr lang="en" sz="1100" i="1">
                  <a:solidFill>
                    <a:srgbClr val="434343"/>
                  </a:solidFill>
                  <a:latin typeface="Roboto"/>
                  <a:ea typeface="Roboto"/>
                  <a:cs typeface="Roboto"/>
                  <a:sym typeface="Roboto"/>
                </a:rPr>
                <a:t>Safety of Patient/Physician</a:t>
              </a:r>
              <a:endParaRPr sz="1100" i="1">
                <a:solidFill>
                  <a:srgbClr val="434343"/>
                </a:solidFill>
                <a:latin typeface="Roboto"/>
                <a:ea typeface="Roboto"/>
                <a:cs typeface="Roboto"/>
                <a:sym typeface="Roboto"/>
              </a:endParaRPr>
            </a:p>
            <a:p>
              <a:pPr marL="457200" lvl="0" indent="-298450" algn="l" rtl="0">
                <a:spcBef>
                  <a:spcPts val="0"/>
                </a:spcBef>
                <a:spcAft>
                  <a:spcPts val="0"/>
                </a:spcAft>
                <a:buClr>
                  <a:srgbClr val="434343"/>
                </a:buClr>
                <a:buSzPts val="1100"/>
                <a:buFont typeface="Roboto"/>
                <a:buChar char="-"/>
              </a:pPr>
              <a:r>
                <a:rPr lang="en" sz="1100" i="1">
                  <a:solidFill>
                    <a:srgbClr val="434343"/>
                  </a:solidFill>
                  <a:latin typeface="Roboto"/>
                  <a:ea typeface="Roboto"/>
                  <a:cs typeface="Roboto"/>
                  <a:sym typeface="Roboto"/>
                </a:rPr>
                <a:t>Professional Responsibility</a:t>
              </a:r>
              <a:endParaRPr sz="1100" i="1">
                <a:solidFill>
                  <a:srgbClr val="434343"/>
                </a:solidFill>
                <a:latin typeface="Roboto"/>
                <a:ea typeface="Roboto"/>
                <a:cs typeface="Roboto"/>
                <a:sym typeface="Roboto"/>
              </a:endParaRPr>
            </a:p>
            <a:p>
              <a:pPr marL="457200" lvl="0" indent="-298450" algn="l" rtl="0">
                <a:spcBef>
                  <a:spcPts val="0"/>
                </a:spcBef>
                <a:spcAft>
                  <a:spcPts val="0"/>
                </a:spcAft>
                <a:buClr>
                  <a:srgbClr val="434343"/>
                </a:buClr>
                <a:buSzPts val="1100"/>
                <a:buFont typeface="Roboto"/>
                <a:buChar char="-"/>
              </a:pPr>
              <a:r>
                <a:rPr lang="en" sz="1100" i="1">
                  <a:solidFill>
                    <a:srgbClr val="434343"/>
                  </a:solidFill>
                  <a:latin typeface="Roboto"/>
                  <a:ea typeface="Roboto"/>
                  <a:cs typeface="Roboto"/>
                  <a:sym typeface="Roboto"/>
                </a:rPr>
                <a:t>Fear of Repercussions</a:t>
              </a:r>
              <a:endParaRPr sz="1100" i="1">
                <a:solidFill>
                  <a:srgbClr val="434343"/>
                </a:solidFill>
                <a:latin typeface="Roboto"/>
                <a:ea typeface="Roboto"/>
                <a:cs typeface="Roboto"/>
                <a:sym typeface="Roboto"/>
              </a:endParaRPr>
            </a:p>
            <a:p>
              <a:pPr marL="457200" lvl="0" indent="-298450" algn="l" rtl="0">
                <a:spcBef>
                  <a:spcPts val="0"/>
                </a:spcBef>
                <a:spcAft>
                  <a:spcPts val="0"/>
                </a:spcAft>
                <a:buClr>
                  <a:srgbClr val="434343"/>
                </a:buClr>
                <a:buSzPts val="1100"/>
                <a:buFont typeface="Roboto"/>
                <a:buChar char="-"/>
              </a:pPr>
              <a:r>
                <a:rPr lang="en" sz="1100" i="1">
                  <a:solidFill>
                    <a:srgbClr val="434343"/>
                  </a:solidFill>
                  <a:latin typeface="Roboto"/>
                  <a:ea typeface="Roboto"/>
                  <a:cs typeface="Roboto"/>
                  <a:sym typeface="Roboto"/>
                </a:rPr>
                <a:t>Physician Career Concern</a:t>
              </a:r>
              <a:endParaRPr sz="1100" i="1">
                <a:solidFill>
                  <a:srgbClr val="434343"/>
                </a:solidFill>
                <a:latin typeface="Roboto"/>
                <a:ea typeface="Roboto"/>
                <a:cs typeface="Roboto"/>
                <a:sym typeface="Roboto"/>
              </a:endParaRPr>
            </a:p>
            <a:p>
              <a:pPr marL="457200" lvl="0" indent="-298450" algn="l" rtl="0">
                <a:spcBef>
                  <a:spcPts val="0"/>
                </a:spcBef>
                <a:spcAft>
                  <a:spcPts val="0"/>
                </a:spcAft>
                <a:buClr>
                  <a:srgbClr val="434343"/>
                </a:buClr>
                <a:buSzPts val="1100"/>
                <a:buFont typeface="Roboto"/>
                <a:buChar char="-"/>
              </a:pPr>
              <a:r>
                <a:rPr lang="en" sz="1100" i="1">
                  <a:solidFill>
                    <a:srgbClr val="434343"/>
                  </a:solidFill>
                  <a:latin typeface="Roboto"/>
                  <a:ea typeface="Roboto"/>
                  <a:cs typeface="Roboto"/>
                  <a:sym typeface="Roboto"/>
                </a:rPr>
                <a:t>Lack of Knowledge</a:t>
              </a:r>
              <a:endParaRPr sz="1100" i="1">
                <a:solidFill>
                  <a:srgbClr val="434343"/>
                </a:solidFill>
                <a:latin typeface="Roboto"/>
                <a:ea typeface="Roboto"/>
                <a:cs typeface="Roboto"/>
                <a:sym typeface="Roboto"/>
              </a:endParaRPr>
            </a:p>
          </p:txBody>
        </p:sp>
      </p:grpSp>
      <p:sp>
        <p:nvSpPr>
          <p:cNvPr id="209" name="Google Shape;209;p30"/>
          <p:cNvSpPr/>
          <p:nvPr/>
        </p:nvSpPr>
        <p:spPr>
          <a:xfrm>
            <a:off x="2806885" y="1699200"/>
            <a:ext cx="354000" cy="94800"/>
          </a:xfrm>
          <a:prstGeom prs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txBox="1"/>
          <p:nvPr/>
        </p:nvSpPr>
        <p:spPr>
          <a:xfrm>
            <a:off x="3319925" y="1438800"/>
            <a:ext cx="4286700" cy="615600"/>
          </a:xfrm>
          <a:prstGeom prst="rect">
            <a:avLst/>
          </a:prstGeom>
          <a:noFill/>
          <a:ln w="19050" cap="flat" cmpd="sng">
            <a:solidFill>
              <a:srgbClr val="3C78D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“Do you know a medical student or physician who have used these recreationally outside of work?”</a:t>
            </a:r>
            <a:endParaRPr>
              <a:latin typeface="Roboto"/>
              <a:ea typeface="Roboto"/>
              <a:cs typeface="Roboto"/>
              <a:sym typeface="Roboto"/>
            </a:endParaRPr>
          </a:p>
        </p:txBody>
      </p:sp>
      <p:sp>
        <p:nvSpPr>
          <p:cNvPr id="211" name="Google Shape;211;p30"/>
          <p:cNvSpPr/>
          <p:nvPr/>
        </p:nvSpPr>
        <p:spPr>
          <a:xfrm>
            <a:off x="2806885" y="2682675"/>
            <a:ext cx="354000" cy="948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txBox="1"/>
          <p:nvPr/>
        </p:nvSpPr>
        <p:spPr>
          <a:xfrm>
            <a:off x="3366625" y="2485100"/>
            <a:ext cx="4286700" cy="615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“Do you know a medical student or physician who has either of the following?”</a:t>
            </a:r>
            <a:endParaRPr>
              <a:latin typeface="Roboto"/>
              <a:ea typeface="Roboto"/>
              <a:cs typeface="Roboto"/>
              <a:sym typeface="Roboto"/>
            </a:endParaRPr>
          </a:p>
        </p:txBody>
      </p:sp>
      <p:sp>
        <p:nvSpPr>
          <p:cNvPr id="213" name="Google Shape;213;p30"/>
          <p:cNvSpPr txBox="1"/>
          <p:nvPr/>
        </p:nvSpPr>
        <p:spPr>
          <a:xfrm>
            <a:off x="3366625" y="4476538"/>
            <a:ext cx="3052500" cy="400200"/>
          </a:xfrm>
          <a:prstGeom prst="rect">
            <a:avLst/>
          </a:prstGeom>
          <a:noFill/>
          <a:ln w="1905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6 statements, 4-point Likert scale</a:t>
            </a:r>
            <a:endParaRPr>
              <a:latin typeface="Roboto"/>
              <a:ea typeface="Roboto"/>
              <a:cs typeface="Roboto"/>
              <a:sym typeface="Roboto"/>
            </a:endParaRPr>
          </a:p>
        </p:txBody>
      </p:sp>
      <p:sp>
        <p:nvSpPr>
          <p:cNvPr id="214" name="Google Shape;214;p30"/>
          <p:cNvSpPr/>
          <p:nvPr/>
        </p:nvSpPr>
        <p:spPr>
          <a:xfrm>
            <a:off x="2806886" y="4629213"/>
            <a:ext cx="354000" cy="94800"/>
          </a:xfrm>
          <a:prstGeom prst="right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2806885" y="3592413"/>
            <a:ext cx="354000" cy="94800"/>
          </a:xfrm>
          <a:prstGeom prst="rightArrow">
            <a:avLst>
              <a:gd name="adj1" fmla="val 50000"/>
              <a:gd name="adj2" fmla="val 500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txBox="1"/>
          <p:nvPr/>
        </p:nvSpPr>
        <p:spPr>
          <a:xfrm>
            <a:off x="3366625" y="3381275"/>
            <a:ext cx="4657200" cy="615600"/>
          </a:xfrm>
          <a:prstGeom prst="rect">
            <a:avLst/>
          </a:prstGeom>
          <a:noFill/>
          <a:ln w="19050"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9 potential responses to impairment, binary yes/no</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12 potential reasons, 5 categories, 4-point Likert scale</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300"/>
                                        <p:tgtEl>
                                          <p:spTgt spid="197"/>
                                        </p:tgtEl>
                                      </p:cBhvr>
                                    </p:animEffect>
                                  </p:childTnLst>
                                </p:cTn>
                              </p:par>
                              <p:par>
                                <p:cTn id="8" presetID="2" presetClass="entr" presetSubtype="8"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 calcmode="lin" valueType="num">
                                      <p:cBhvr additive="base">
                                        <p:cTn id="10" dur="400"/>
                                        <p:tgtEl>
                                          <p:spTgt spid="209"/>
                                        </p:tgtEl>
                                        <p:attrNameLst>
                                          <p:attrName>ppt_x</p:attrName>
                                        </p:attrNameLst>
                                      </p:cBhvr>
                                      <p:tavLst>
                                        <p:tav tm="0">
                                          <p:val>
                                            <p:strVal val="#ppt_x-1"/>
                                          </p:val>
                                        </p:tav>
                                        <p:tav tm="100000">
                                          <p:val>
                                            <p:strVal val="#ppt_x"/>
                                          </p:val>
                                        </p:tav>
                                      </p:tavLst>
                                    </p:anim>
                                  </p:childTnLst>
                                </p:cTn>
                              </p:par>
                            </p:childTnLst>
                          </p:cTn>
                        </p:par>
                        <p:par>
                          <p:cTn id="11" fill="hold">
                            <p:stCondLst>
                              <p:cond delay="400"/>
                            </p:stCondLst>
                            <p:childTnLst>
                              <p:par>
                                <p:cTn id="12" presetID="2" presetClass="entr" presetSubtype="8" fill="hold" nodeType="afterEffect">
                                  <p:stCondLst>
                                    <p:cond delay="0"/>
                                  </p:stCondLst>
                                  <p:childTnLst>
                                    <p:set>
                                      <p:cBhvr>
                                        <p:cTn id="13" dur="1" fill="hold">
                                          <p:stCondLst>
                                            <p:cond delay="0"/>
                                          </p:stCondLst>
                                        </p:cTn>
                                        <p:tgtEl>
                                          <p:spTgt spid="210"/>
                                        </p:tgtEl>
                                        <p:attrNameLst>
                                          <p:attrName>style.visibility</p:attrName>
                                        </p:attrNameLst>
                                      </p:cBhvr>
                                      <p:to>
                                        <p:strVal val="visible"/>
                                      </p:to>
                                    </p:set>
                                    <p:anim calcmode="lin" valueType="num">
                                      <p:cBhvr additive="base">
                                        <p:cTn id="14" dur="400"/>
                                        <p:tgtEl>
                                          <p:spTgt spid="210"/>
                                        </p:tgtEl>
                                        <p:attrNameLst>
                                          <p:attrName>ppt_x</p:attrName>
                                        </p:attrNameLst>
                                      </p:cBhvr>
                                      <p:tavLst>
                                        <p:tav tm="0">
                                          <p:val>
                                            <p:strVal val="#ppt_x-1"/>
                                          </p:val>
                                        </p:tav>
                                        <p:tav tm="100000">
                                          <p:val>
                                            <p:strVal val="#ppt_x"/>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fade">
                                      <p:cBhvr>
                                        <p:cTn id="19" dur="400"/>
                                        <p:tgtEl>
                                          <p:spTgt spid="200"/>
                                        </p:tgtEl>
                                      </p:cBhvr>
                                    </p:animEffect>
                                  </p:childTnLst>
                                </p:cTn>
                              </p:par>
                              <p:par>
                                <p:cTn id="20" presetID="2" presetClass="entr" presetSubtype="8" fill="hold" nodeType="withEffect">
                                  <p:stCondLst>
                                    <p:cond delay="0"/>
                                  </p:stCondLst>
                                  <p:childTnLst>
                                    <p:set>
                                      <p:cBhvr>
                                        <p:cTn id="21" dur="1" fill="hold">
                                          <p:stCondLst>
                                            <p:cond delay="0"/>
                                          </p:stCondLst>
                                        </p:cTn>
                                        <p:tgtEl>
                                          <p:spTgt spid="211"/>
                                        </p:tgtEl>
                                        <p:attrNameLst>
                                          <p:attrName>style.visibility</p:attrName>
                                        </p:attrNameLst>
                                      </p:cBhvr>
                                      <p:to>
                                        <p:strVal val="visible"/>
                                      </p:to>
                                    </p:set>
                                    <p:anim calcmode="lin" valueType="num">
                                      <p:cBhvr additive="base">
                                        <p:cTn id="22" dur="300"/>
                                        <p:tgtEl>
                                          <p:spTgt spid="211"/>
                                        </p:tgtEl>
                                        <p:attrNameLst>
                                          <p:attrName>ppt_x</p:attrName>
                                        </p:attrNameLst>
                                      </p:cBhvr>
                                      <p:tavLst>
                                        <p:tav tm="0">
                                          <p:val>
                                            <p:strVal val="#ppt_x-1"/>
                                          </p:val>
                                        </p:tav>
                                        <p:tav tm="100000">
                                          <p:val>
                                            <p:strVal val="#ppt_x"/>
                                          </p:val>
                                        </p:tav>
                                      </p:tavLst>
                                    </p:anim>
                                  </p:childTnLst>
                                </p:cTn>
                              </p:par>
                            </p:childTnLst>
                          </p:cTn>
                        </p:par>
                        <p:par>
                          <p:cTn id="23" fill="hold">
                            <p:stCondLst>
                              <p:cond delay="400"/>
                            </p:stCondLst>
                            <p:childTnLst>
                              <p:par>
                                <p:cTn id="24" presetID="2" presetClass="entr" presetSubtype="8" fill="hold" nodeType="afterEffect">
                                  <p:stCondLst>
                                    <p:cond delay="0"/>
                                  </p:stCondLst>
                                  <p:childTnLst>
                                    <p:set>
                                      <p:cBhvr>
                                        <p:cTn id="25" dur="1" fill="hold">
                                          <p:stCondLst>
                                            <p:cond delay="0"/>
                                          </p:stCondLst>
                                        </p:cTn>
                                        <p:tgtEl>
                                          <p:spTgt spid="212"/>
                                        </p:tgtEl>
                                        <p:attrNameLst>
                                          <p:attrName>style.visibility</p:attrName>
                                        </p:attrNameLst>
                                      </p:cBhvr>
                                      <p:to>
                                        <p:strVal val="visible"/>
                                      </p:to>
                                    </p:set>
                                    <p:anim calcmode="lin" valueType="num">
                                      <p:cBhvr additive="base">
                                        <p:cTn id="26" dur="400"/>
                                        <p:tgtEl>
                                          <p:spTgt spid="212"/>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400"/>
                                        <p:tgtEl>
                                          <p:spTgt spid="206"/>
                                        </p:tgtEl>
                                      </p:cBhvr>
                                    </p:animEffect>
                                  </p:childTnLst>
                                </p:cTn>
                              </p:par>
                              <p:par>
                                <p:cTn id="32" presetID="2" presetClass="entr" presetSubtype="8" fill="hold" nodeType="withEffect">
                                  <p:stCondLst>
                                    <p:cond delay="0"/>
                                  </p:stCondLst>
                                  <p:childTnLst>
                                    <p:set>
                                      <p:cBhvr>
                                        <p:cTn id="33" dur="1" fill="hold">
                                          <p:stCondLst>
                                            <p:cond delay="0"/>
                                          </p:stCondLst>
                                        </p:cTn>
                                        <p:tgtEl>
                                          <p:spTgt spid="215"/>
                                        </p:tgtEl>
                                        <p:attrNameLst>
                                          <p:attrName>style.visibility</p:attrName>
                                        </p:attrNameLst>
                                      </p:cBhvr>
                                      <p:to>
                                        <p:strVal val="visible"/>
                                      </p:to>
                                    </p:set>
                                    <p:anim calcmode="lin" valueType="num">
                                      <p:cBhvr additive="base">
                                        <p:cTn id="34" dur="300"/>
                                        <p:tgtEl>
                                          <p:spTgt spid="215"/>
                                        </p:tgtEl>
                                        <p:attrNameLst>
                                          <p:attrName>ppt_x</p:attrName>
                                        </p:attrNameLst>
                                      </p:cBhvr>
                                      <p:tavLst>
                                        <p:tav tm="0">
                                          <p:val>
                                            <p:strVal val="#ppt_x-1"/>
                                          </p:val>
                                        </p:tav>
                                        <p:tav tm="100000">
                                          <p:val>
                                            <p:strVal val="#ppt_x"/>
                                          </p:val>
                                        </p:tav>
                                      </p:tavLst>
                                    </p:anim>
                                  </p:childTnLst>
                                </p:cTn>
                              </p:par>
                            </p:childTnLst>
                          </p:cTn>
                        </p:par>
                        <p:par>
                          <p:cTn id="35" fill="hold">
                            <p:stCondLst>
                              <p:cond delay="400"/>
                            </p:stCondLst>
                            <p:childTnLst>
                              <p:par>
                                <p:cTn id="36" presetID="2" presetClass="entr" presetSubtype="8" fill="hold" nodeType="afterEffect">
                                  <p:stCondLst>
                                    <p:cond delay="0"/>
                                  </p:stCondLst>
                                  <p:childTnLst>
                                    <p:set>
                                      <p:cBhvr>
                                        <p:cTn id="37" dur="1" fill="hold">
                                          <p:stCondLst>
                                            <p:cond delay="0"/>
                                          </p:stCondLst>
                                        </p:cTn>
                                        <p:tgtEl>
                                          <p:spTgt spid="216"/>
                                        </p:tgtEl>
                                        <p:attrNameLst>
                                          <p:attrName>style.visibility</p:attrName>
                                        </p:attrNameLst>
                                      </p:cBhvr>
                                      <p:to>
                                        <p:strVal val="visible"/>
                                      </p:to>
                                    </p:set>
                                    <p:anim calcmode="lin" valueType="num">
                                      <p:cBhvr additive="base">
                                        <p:cTn id="38" dur="400"/>
                                        <p:tgtEl>
                                          <p:spTgt spid="216"/>
                                        </p:tgtEl>
                                        <p:attrNameLst>
                                          <p:attrName>ppt_x</p:attrName>
                                        </p:attrNameLst>
                                      </p:cBhvr>
                                      <p:tavLst>
                                        <p:tav tm="0">
                                          <p:val>
                                            <p:strVal val="#ppt_x-1"/>
                                          </p:val>
                                        </p:tav>
                                        <p:tav tm="100000">
                                          <p:val>
                                            <p:strVal val="#ppt_x"/>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3"/>
                                        </p:tgtEl>
                                        <p:attrNameLst>
                                          <p:attrName>style.visibility</p:attrName>
                                        </p:attrNameLst>
                                      </p:cBhvr>
                                      <p:to>
                                        <p:strVal val="visible"/>
                                      </p:to>
                                    </p:set>
                                    <p:animEffect transition="in" filter="fade">
                                      <p:cBhvr>
                                        <p:cTn id="43" dur="400"/>
                                        <p:tgtEl>
                                          <p:spTgt spid="203"/>
                                        </p:tgtEl>
                                      </p:cBhvr>
                                    </p:animEffect>
                                  </p:childTnLst>
                                </p:cTn>
                              </p:par>
                              <p:par>
                                <p:cTn id="44" presetID="2" presetClass="entr" presetSubtype="8" fill="hold" nodeType="withEffect">
                                  <p:stCondLst>
                                    <p:cond delay="0"/>
                                  </p:stCondLst>
                                  <p:childTnLst>
                                    <p:set>
                                      <p:cBhvr>
                                        <p:cTn id="45" dur="1" fill="hold">
                                          <p:stCondLst>
                                            <p:cond delay="0"/>
                                          </p:stCondLst>
                                        </p:cTn>
                                        <p:tgtEl>
                                          <p:spTgt spid="214"/>
                                        </p:tgtEl>
                                        <p:attrNameLst>
                                          <p:attrName>style.visibility</p:attrName>
                                        </p:attrNameLst>
                                      </p:cBhvr>
                                      <p:to>
                                        <p:strVal val="visible"/>
                                      </p:to>
                                    </p:set>
                                    <p:anim calcmode="lin" valueType="num">
                                      <p:cBhvr additive="base">
                                        <p:cTn id="46" dur="300"/>
                                        <p:tgtEl>
                                          <p:spTgt spid="214"/>
                                        </p:tgtEl>
                                        <p:attrNameLst>
                                          <p:attrName>ppt_x</p:attrName>
                                        </p:attrNameLst>
                                      </p:cBhvr>
                                      <p:tavLst>
                                        <p:tav tm="0">
                                          <p:val>
                                            <p:strVal val="#ppt_x-1"/>
                                          </p:val>
                                        </p:tav>
                                        <p:tav tm="100000">
                                          <p:val>
                                            <p:strVal val="#ppt_x"/>
                                          </p:val>
                                        </p:tav>
                                      </p:tavLst>
                                    </p:anim>
                                  </p:childTnLst>
                                </p:cTn>
                              </p:par>
                            </p:childTnLst>
                          </p:cTn>
                        </p:par>
                        <p:par>
                          <p:cTn id="47" fill="hold">
                            <p:stCondLst>
                              <p:cond delay="400"/>
                            </p:stCondLst>
                            <p:childTnLst>
                              <p:par>
                                <p:cTn id="48" presetID="2" presetClass="entr" presetSubtype="8" fill="hold" nodeType="afterEffect">
                                  <p:stCondLst>
                                    <p:cond delay="0"/>
                                  </p:stCondLst>
                                  <p:childTnLst>
                                    <p:set>
                                      <p:cBhvr>
                                        <p:cTn id="49" dur="1" fill="hold">
                                          <p:stCondLst>
                                            <p:cond delay="0"/>
                                          </p:stCondLst>
                                        </p:cTn>
                                        <p:tgtEl>
                                          <p:spTgt spid="213"/>
                                        </p:tgtEl>
                                        <p:attrNameLst>
                                          <p:attrName>style.visibility</p:attrName>
                                        </p:attrNameLst>
                                      </p:cBhvr>
                                      <p:to>
                                        <p:strVal val="visible"/>
                                      </p:to>
                                    </p:set>
                                    <p:anim calcmode="lin" valueType="num">
                                      <p:cBhvr additive="base">
                                        <p:cTn id="50" dur="400"/>
                                        <p:tgtEl>
                                          <p:spTgt spid="213"/>
                                        </p:tgtEl>
                                        <p:attrNameLst>
                                          <p:attrName>ppt_x</p:attrName>
                                        </p:attrNameLst>
                                      </p:cBhvr>
                                      <p:tavLst>
                                        <p:tav tm="0">
                                          <p:val>
                                            <p:strVal val="#ppt_x-1"/>
                                          </p:val>
                                        </p:tav>
                                        <p:tav tm="100000">
                                          <p:val>
                                            <p:strVal val="#ppt_x"/>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3"/>
                                        </p:tgtEl>
                                        <p:attrNameLst>
                                          <p:attrName>style.visibility</p:attrName>
                                        </p:attrNameLst>
                                      </p:cBhvr>
                                      <p:to>
                                        <p:strVal val="visible"/>
                                      </p:to>
                                    </p:set>
                                    <p:animEffect transition="in" filter="fade">
                                      <p:cBhvr>
                                        <p:cTn id="55" dur="4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 Demographics</a:t>
            </a:r>
            <a:endParaRPr/>
          </a:p>
        </p:txBody>
      </p:sp>
      <p:sp>
        <p:nvSpPr>
          <p:cNvPr id="222" name="Google Shape;222;p31"/>
          <p:cNvSpPr txBox="1">
            <a:spLocks noGrp="1"/>
          </p:cNvSpPr>
          <p:nvPr>
            <p:ph type="body" idx="1"/>
          </p:nvPr>
        </p:nvSpPr>
        <p:spPr>
          <a:xfrm>
            <a:off x="241600" y="1525350"/>
            <a:ext cx="3864000" cy="3064200"/>
          </a:xfrm>
          <a:prstGeom prst="rect">
            <a:avLst/>
          </a:prstGeom>
        </p:spPr>
        <p:txBody>
          <a:bodyPr spcFirstLastPara="1" wrap="square" lIns="91425" tIns="91425" rIns="91425" bIns="91425" anchor="ctr" anchorCtr="0">
            <a:noAutofit/>
          </a:bodyPr>
          <a:lstStyle/>
          <a:p>
            <a:pPr marL="457200" lvl="0" indent="-336550" algn="l" rtl="0">
              <a:spcBef>
                <a:spcPts val="0"/>
              </a:spcBef>
              <a:spcAft>
                <a:spcPts val="0"/>
              </a:spcAft>
              <a:buSzPts val="1700"/>
              <a:buChar char="➢"/>
            </a:pPr>
            <a:r>
              <a:rPr lang="en" sz="1700"/>
              <a:t>290 students started M3 </a:t>
            </a:r>
            <a:endParaRPr sz="1700"/>
          </a:p>
          <a:p>
            <a:pPr marL="914400" lvl="1" indent="-336550" algn="l" rtl="0">
              <a:spcBef>
                <a:spcPts val="0"/>
              </a:spcBef>
              <a:spcAft>
                <a:spcPts val="0"/>
              </a:spcAft>
              <a:buSzPts val="1700"/>
              <a:buChar char="○"/>
            </a:pPr>
            <a:r>
              <a:rPr lang="en" sz="1500"/>
              <a:t>171 students completed survey</a:t>
            </a:r>
            <a:br>
              <a:rPr lang="en" sz="1500"/>
            </a:br>
            <a:endParaRPr sz="900"/>
          </a:p>
          <a:p>
            <a:pPr marL="457200" lvl="0" indent="-336550" algn="l" rtl="0">
              <a:spcBef>
                <a:spcPts val="0"/>
              </a:spcBef>
              <a:spcAft>
                <a:spcPts val="0"/>
              </a:spcAft>
              <a:buSzPts val="1700"/>
              <a:buChar char="➢"/>
            </a:pPr>
            <a:r>
              <a:rPr lang="en" sz="1700"/>
              <a:t>Average age: 25.1±2.8 yrs </a:t>
            </a:r>
            <a:br>
              <a:rPr lang="en" sz="1700"/>
            </a:br>
            <a:r>
              <a:rPr lang="en" sz="1700"/>
              <a:t>(range: 23-43 yrs)</a:t>
            </a:r>
            <a:endParaRPr sz="1700"/>
          </a:p>
          <a:p>
            <a:pPr marL="457200" lvl="0" indent="-336550" algn="l" rtl="0">
              <a:spcBef>
                <a:spcPts val="1000"/>
              </a:spcBef>
              <a:spcAft>
                <a:spcPts val="0"/>
              </a:spcAft>
              <a:buSzPts val="1700"/>
              <a:buChar char="➢"/>
            </a:pPr>
            <a:r>
              <a:rPr lang="en" sz="1700"/>
              <a:t>53.8% identified as female</a:t>
            </a:r>
            <a:endParaRPr sz="1700"/>
          </a:p>
          <a:p>
            <a:pPr marL="457200" lvl="0" indent="-336550" algn="l" rtl="0">
              <a:spcBef>
                <a:spcPts val="1000"/>
              </a:spcBef>
              <a:spcAft>
                <a:spcPts val="1000"/>
              </a:spcAft>
              <a:buSzPts val="1700"/>
              <a:buChar char="➢"/>
            </a:pPr>
            <a:r>
              <a:rPr lang="en" sz="1700"/>
              <a:t>5.3% Spanish, Hispanic, or Latino</a:t>
            </a:r>
            <a:endParaRPr sz="1700"/>
          </a:p>
        </p:txBody>
      </p:sp>
      <p:pic>
        <p:nvPicPr>
          <p:cNvPr id="223" name="Google Shape;223;p31"/>
          <p:cNvPicPr preferRelativeResize="0"/>
          <p:nvPr/>
        </p:nvPicPr>
        <p:blipFill>
          <a:blip r:embed="rId3">
            <a:alphaModFix/>
          </a:blip>
          <a:stretch>
            <a:fillRect/>
          </a:stretch>
        </p:blipFill>
        <p:spPr>
          <a:xfrm>
            <a:off x="7627625" y="198099"/>
            <a:ext cx="1303025" cy="891075"/>
          </a:xfrm>
          <a:prstGeom prst="rect">
            <a:avLst/>
          </a:prstGeom>
          <a:noFill/>
          <a:ln>
            <a:noFill/>
          </a:ln>
        </p:spPr>
      </p:pic>
      <p:pic>
        <p:nvPicPr>
          <p:cNvPr id="224" name="Google Shape;224;p31" title="Points scored"/>
          <p:cNvPicPr preferRelativeResize="0"/>
          <p:nvPr/>
        </p:nvPicPr>
        <p:blipFill>
          <a:blip r:embed="rId4">
            <a:alphaModFix/>
          </a:blip>
          <a:stretch>
            <a:fillRect/>
          </a:stretch>
        </p:blipFill>
        <p:spPr>
          <a:xfrm>
            <a:off x="4499775" y="1479688"/>
            <a:ext cx="4514901" cy="2370323"/>
          </a:xfrm>
          <a:prstGeom prst="rect">
            <a:avLst/>
          </a:prstGeom>
          <a:noFill/>
          <a:ln>
            <a:noFill/>
          </a:ln>
        </p:spPr>
      </p:pic>
      <p:sp>
        <p:nvSpPr>
          <p:cNvPr id="225" name="Google Shape;225;p31"/>
          <p:cNvSpPr txBox="1"/>
          <p:nvPr/>
        </p:nvSpPr>
        <p:spPr>
          <a:xfrm>
            <a:off x="4378525" y="3924600"/>
            <a:ext cx="4757400" cy="121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i="1">
                <a:latin typeface="Roboto Light"/>
                <a:ea typeface="Roboto Light"/>
                <a:cs typeface="Roboto Light"/>
                <a:sym typeface="Roboto Light"/>
              </a:rPr>
              <a:t>Wayne State University School of Medicine is committed to the promotion of diversity, equity, and inclusion within the student body and university staff. All participants in this study were admitted to WSU SOM for Fall 2020 and represent a variety of cultures and backgrounds at the most diverse medical school in Michigan. </a:t>
            </a:r>
            <a:endParaRPr sz="1200" i="1">
              <a:latin typeface="Roboto Light"/>
              <a:ea typeface="Roboto Light"/>
              <a:cs typeface="Roboto Light"/>
              <a:sym typeface="Robo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animEffect transition="in" filter="fade">
                                      <p:cBhvr>
                                        <p:cTn id="11" dur="400"/>
                                        <p:tgtEl>
                                          <p:spTgt spid="224"/>
                                        </p:tgtEl>
                                      </p:cBhvr>
                                    </p:animEffect>
                                  </p:childTnLst>
                                </p:cTn>
                              </p:par>
                              <p:par>
                                <p:cTn id="12" presetID="10" presetClass="entr" presetSubtype="0" fill="hold" nodeType="withEffect">
                                  <p:stCondLst>
                                    <p:cond delay="0"/>
                                  </p:stCondLst>
                                  <p:childTnLst>
                                    <p:set>
                                      <p:cBhvr>
                                        <p:cTn id="13" dur="1" fill="hold">
                                          <p:stCondLst>
                                            <p:cond delay="0"/>
                                          </p:stCondLst>
                                        </p:cTn>
                                        <p:tgtEl>
                                          <p:spTgt spid="225"/>
                                        </p:tgtEl>
                                        <p:attrNameLst>
                                          <p:attrName>style.visibility</p:attrName>
                                        </p:attrNameLst>
                                      </p:cBhvr>
                                      <p:to>
                                        <p:strVal val="visible"/>
                                      </p:to>
                                    </p:set>
                                    <p:animEffect transition="in" filter="fade">
                                      <p:cBhvr>
                                        <p:cTn id="14" dur="3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2"/>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231" name="Google Shape;231;p32"/>
          <p:cNvGrpSpPr/>
          <p:nvPr/>
        </p:nvGrpSpPr>
        <p:grpSpPr>
          <a:xfrm>
            <a:off x="255775" y="1670325"/>
            <a:ext cx="4136400" cy="2881200"/>
            <a:chOff x="255775" y="1670325"/>
            <a:chExt cx="4136400" cy="2881200"/>
          </a:xfrm>
        </p:grpSpPr>
        <p:sp>
          <p:nvSpPr>
            <p:cNvPr id="232" name="Google Shape;232;p32"/>
            <p:cNvSpPr/>
            <p:nvPr/>
          </p:nvSpPr>
          <p:spPr>
            <a:xfrm>
              <a:off x="255775" y="1670325"/>
              <a:ext cx="4136400" cy="2881200"/>
            </a:xfrm>
            <a:prstGeom prst="verticalScroll">
              <a:avLst>
                <a:gd name="adj" fmla="val 1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txBox="1"/>
            <p:nvPr/>
          </p:nvSpPr>
          <p:spPr>
            <a:xfrm>
              <a:off x="1089925" y="2378625"/>
              <a:ext cx="2468100" cy="146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i="1">
                  <a:latin typeface="Roboto"/>
                  <a:ea typeface="Roboto"/>
                  <a:cs typeface="Roboto"/>
                  <a:sym typeface="Roboto"/>
                </a:rPr>
                <a:t>Do you know a </a:t>
              </a:r>
              <a:r>
                <a:rPr lang="en" sz="2300" b="1" i="1">
                  <a:latin typeface="Roboto"/>
                  <a:ea typeface="Roboto"/>
                  <a:cs typeface="Roboto"/>
                  <a:sym typeface="Roboto"/>
                </a:rPr>
                <a:t>medical student or physician</a:t>
              </a:r>
              <a:r>
                <a:rPr lang="en" sz="2300" i="1">
                  <a:latin typeface="Roboto"/>
                  <a:ea typeface="Roboto"/>
                  <a:cs typeface="Roboto"/>
                  <a:sym typeface="Roboto"/>
                </a:rPr>
                <a:t> who has…?</a:t>
              </a:r>
              <a:endParaRPr sz="2300" i="1">
                <a:latin typeface="Roboto"/>
                <a:ea typeface="Roboto"/>
                <a:cs typeface="Roboto"/>
                <a:sym typeface="Roboto"/>
              </a:endParaRPr>
            </a:p>
          </p:txBody>
        </p:sp>
      </p:grpSp>
      <p:pic>
        <p:nvPicPr>
          <p:cNvPr id="234" name="Google Shape;234;p32"/>
          <p:cNvPicPr preferRelativeResize="0"/>
          <p:nvPr/>
        </p:nvPicPr>
        <p:blipFill>
          <a:blip r:embed="rId4">
            <a:alphaModFix/>
          </a:blip>
          <a:stretch>
            <a:fillRect/>
          </a:stretch>
        </p:blipFill>
        <p:spPr>
          <a:xfrm>
            <a:off x="4476291" y="1270696"/>
            <a:ext cx="4637700" cy="3927750"/>
          </a:xfrm>
          <a:prstGeom prst="rect">
            <a:avLst/>
          </a:prstGeom>
          <a:noFill/>
          <a:ln>
            <a:noFill/>
          </a:ln>
        </p:spPr>
      </p:pic>
      <p:sp>
        <p:nvSpPr>
          <p:cNvPr id="235" name="Google Shape;235;p32"/>
          <p:cNvSpPr txBox="1">
            <a:spLocks noGrp="1"/>
          </p:cNvSpPr>
          <p:nvPr>
            <p:ph type="title"/>
          </p:nvPr>
        </p:nvSpPr>
        <p:spPr>
          <a:xfrm>
            <a:off x="311700" y="198088"/>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Substance Use Exposure</a:t>
            </a:r>
            <a:endParaRPr/>
          </a:p>
        </p:txBody>
      </p:sp>
      <p:sp>
        <p:nvSpPr>
          <p:cNvPr id="236" name="Google Shape;236;p32"/>
          <p:cNvSpPr/>
          <p:nvPr/>
        </p:nvSpPr>
        <p:spPr>
          <a:xfrm>
            <a:off x="5025250" y="1376658"/>
            <a:ext cx="4028700" cy="2702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7627625" y="2162125"/>
            <a:ext cx="1376100" cy="1917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300"/>
                                          </p:stCondLst>
                                        </p:cTn>
                                        <p:tgtEl>
                                          <p:spTgt spid="2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30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311700" y="198088"/>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a:p>
            <a:pPr marL="0" lvl="0" indent="0" algn="l" rtl="0">
              <a:spcBef>
                <a:spcPts val="0"/>
              </a:spcBef>
              <a:spcAft>
                <a:spcPts val="0"/>
              </a:spcAft>
              <a:buNone/>
            </a:pPr>
            <a:r>
              <a:rPr lang="en"/>
              <a:t>Physician Impairment</a:t>
            </a:r>
            <a:endParaRPr/>
          </a:p>
        </p:txBody>
      </p:sp>
      <p:pic>
        <p:nvPicPr>
          <p:cNvPr id="243" name="Google Shape;243;p33"/>
          <p:cNvPicPr preferRelativeResize="0"/>
          <p:nvPr/>
        </p:nvPicPr>
        <p:blipFill>
          <a:blip r:embed="rId3">
            <a:alphaModFix/>
          </a:blip>
          <a:stretch>
            <a:fillRect/>
          </a:stretch>
        </p:blipFill>
        <p:spPr>
          <a:xfrm>
            <a:off x="7627625" y="198099"/>
            <a:ext cx="1303025" cy="891075"/>
          </a:xfrm>
          <a:prstGeom prst="rect">
            <a:avLst/>
          </a:prstGeom>
          <a:noFill/>
          <a:ln>
            <a:noFill/>
          </a:ln>
        </p:spPr>
      </p:pic>
      <p:grpSp>
        <p:nvGrpSpPr>
          <p:cNvPr id="244" name="Google Shape;244;p33"/>
          <p:cNvGrpSpPr/>
          <p:nvPr/>
        </p:nvGrpSpPr>
        <p:grpSpPr>
          <a:xfrm>
            <a:off x="484375" y="1670325"/>
            <a:ext cx="4136400" cy="2881200"/>
            <a:chOff x="484375" y="1670325"/>
            <a:chExt cx="4136400" cy="2881200"/>
          </a:xfrm>
        </p:grpSpPr>
        <p:sp>
          <p:nvSpPr>
            <p:cNvPr id="245" name="Google Shape;245;p33"/>
            <p:cNvSpPr/>
            <p:nvPr/>
          </p:nvSpPr>
          <p:spPr>
            <a:xfrm>
              <a:off x="484375" y="1670325"/>
              <a:ext cx="4136400" cy="2881200"/>
            </a:xfrm>
            <a:prstGeom prst="verticalScroll">
              <a:avLst>
                <a:gd name="adj" fmla="val 1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txBox="1"/>
            <p:nvPr/>
          </p:nvSpPr>
          <p:spPr>
            <a:xfrm>
              <a:off x="926425" y="1894413"/>
              <a:ext cx="3252300" cy="25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i="1">
                  <a:latin typeface="Roboto"/>
                  <a:ea typeface="Roboto"/>
                  <a:cs typeface="Roboto"/>
                  <a:sym typeface="Roboto"/>
                </a:rPr>
                <a:t>“Physicians who use these substances recreationally </a:t>
              </a:r>
              <a:r>
                <a:rPr lang="en" sz="2300" b="1" i="1">
                  <a:latin typeface="Roboto"/>
                  <a:ea typeface="Roboto"/>
                  <a:cs typeface="Roboto"/>
                  <a:sym typeface="Roboto"/>
                </a:rPr>
                <a:t>outside of work only</a:t>
              </a:r>
              <a:r>
                <a:rPr lang="en" sz="2300" i="1">
                  <a:latin typeface="Roboto"/>
                  <a:ea typeface="Roboto"/>
                  <a:cs typeface="Roboto"/>
                  <a:sym typeface="Roboto"/>
                </a:rPr>
                <a:t> should no longer be allowed to practice medicine”</a:t>
              </a:r>
              <a:endParaRPr sz="2300" i="1">
                <a:latin typeface="Roboto"/>
                <a:ea typeface="Roboto"/>
                <a:cs typeface="Roboto"/>
                <a:sym typeface="Roboto"/>
              </a:endParaRPr>
            </a:p>
          </p:txBody>
        </p:sp>
      </p:grpSp>
      <p:pic>
        <p:nvPicPr>
          <p:cNvPr id="247" name="Google Shape;247;p33"/>
          <p:cNvPicPr preferRelativeResize="0"/>
          <p:nvPr/>
        </p:nvPicPr>
        <p:blipFill>
          <a:blip r:embed="rId4">
            <a:alphaModFix/>
          </a:blip>
          <a:stretch>
            <a:fillRect/>
          </a:stretch>
        </p:blipFill>
        <p:spPr>
          <a:xfrm>
            <a:off x="4795925" y="1605400"/>
            <a:ext cx="4218425" cy="31055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4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2694</Words>
  <Application>Microsoft Macintosh PowerPoint</Application>
  <PresentationFormat>On-screen Show (16:9)</PresentationFormat>
  <Paragraphs>266</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Roboto Light</vt:lpstr>
      <vt:lpstr>Merriweather</vt:lpstr>
      <vt:lpstr>Roboto</vt:lpstr>
      <vt:lpstr>Lato</vt:lpstr>
      <vt:lpstr>Calibri</vt:lpstr>
      <vt:lpstr>Raleway</vt:lpstr>
      <vt:lpstr>Arial</vt:lpstr>
      <vt:lpstr>Streamline</vt:lpstr>
      <vt:lpstr>Paradigm</vt:lpstr>
      <vt:lpstr>Medical Student Experiences and  Perceptions of Substance Use Among  Healthcare Workers</vt:lpstr>
      <vt:lpstr>Conflicts of Interest: None</vt:lpstr>
      <vt:lpstr>Background</vt:lpstr>
      <vt:lpstr>Background</vt:lpstr>
      <vt:lpstr>Objectives</vt:lpstr>
      <vt:lpstr>Methods: Measures &amp; Analysis</vt:lpstr>
      <vt:lpstr>Participant Demographics</vt:lpstr>
      <vt:lpstr>Results:  Substance Use Exposure</vt:lpstr>
      <vt:lpstr>Results:  Physician Impairment</vt:lpstr>
      <vt:lpstr>Results:  Physician Impairment</vt:lpstr>
      <vt:lpstr>Results:  Response to Impairment  </vt:lpstr>
      <vt:lpstr>Results:  Safety Concerns  </vt:lpstr>
      <vt:lpstr>Results:  Professional Responsibility  </vt:lpstr>
      <vt:lpstr>Results:  Fear of Retaliation  </vt:lpstr>
      <vt:lpstr>Results:  Concern for Physician  </vt:lpstr>
      <vt:lpstr>Results:  Lack of Knowledge  </vt:lpstr>
      <vt:lpstr>Conclusions</vt:lpstr>
      <vt:lpstr>Limitations</vt:lpstr>
      <vt:lpstr>Future Directions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Student Experiences and  Perceptions of Substance Use Among  Healthcare Workers</dc:title>
  <cp:lastModifiedBy>Tabitha Moses</cp:lastModifiedBy>
  <cp:revision>6</cp:revision>
  <dcterms:modified xsi:type="dcterms:W3CDTF">2022-11-12T01:07:02Z</dcterms:modified>
</cp:coreProperties>
</file>