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300" r:id="rId4"/>
    <p:sldId id="313" r:id="rId5"/>
    <p:sldId id="314" r:id="rId6"/>
    <p:sldId id="260" r:id="rId7"/>
    <p:sldId id="261" r:id="rId8"/>
    <p:sldId id="309" r:id="rId9"/>
    <p:sldId id="304" r:id="rId10"/>
    <p:sldId id="264" r:id="rId11"/>
    <p:sldId id="305" r:id="rId12"/>
    <p:sldId id="265" r:id="rId13"/>
    <p:sldId id="389" r:id="rId14"/>
    <p:sldId id="316" r:id="rId15"/>
    <p:sldId id="269" r:id="rId16"/>
    <p:sldId id="311" r:id="rId17"/>
    <p:sldId id="312" r:id="rId18"/>
    <p:sldId id="383" r:id="rId19"/>
    <p:sldId id="384" r:id="rId20"/>
    <p:sldId id="385" r:id="rId21"/>
    <p:sldId id="386" r:id="rId22"/>
    <p:sldId id="387" r:id="rId23"/>
    <p:sldId id="391" r:id="rId24"/>
    <p:sldId id="392" r:id="rId25"/>
    <p:sldId id="393" r:id="rId26"/>
    <p:sldId id="394" r:id="rId27"/>
    <p:sldId id="395" r:id="rId28"/>
    <p:sldId id="396" r:id="rId29"/>
    <p:sldId id="397" r:id="rId30"/>
    <p:sldId id="398" r:id="rId31"/>
    <p:sldId id="278" r:id="rId32"/>
    <p:sldId id="279" r:id="rId33"/>
    <p:sldId id="317" r:id="rId34"/>
    <p:sldId id="283" r:id="rId35"/>
    <p:sldId id="377" r:id="rId36"/>
    <p:sldId id="3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4"/>
    <p:restoredTop sz="75962"/>
  </p:normalViewPr>
  <p:slideViewPr>
    <p:cSldViewPr snapToGrid="0" snapToObjects="1">
      <p:cViewPr varScale="1">
        <p:scale>
          <a:sx n="90" d="100"/>
          <a:sy n="90" d="100"/>
        </p:scale>
        <p:origin x="11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2CE15-D3D6-5B4A-BF17-3C9987D47F5A}" type="doc">
      <dgm:prSet loTypeId="urn:microsoft.com/office/officeart/2005/8/layout/process1" loCatId="" qsTypeId="urn:microsoft.com/office/officeart/2005/8/quickstyle/simple1" qsCatId="simple" csTypeId="urn:microsoft.com/office/officeart/2005/8/colors/accent1_2" csCatId="accent1" phldr="1"/>
      <dgm:spPr/>
    </dgm:pt>
    <dgm:pt modelId="{43009E7B-FED9-2140-AD94-C840D4153FB1}">
      <dgm:prSet phldrT="[Text]"/>
      <dgm:spPr>
        <a:solidFill>
          <a:srgbClr val="004AAE"/>
        </a:solidFill>
      </dgm:spPr>
      <dgm:t>
        <a:bodyPr/>
        <a:lstStyle/>
        <a:p>
          <a:r>
            <a:rPr lang="en-US" dirty="0">
              <a:latin typeface="Georgia" panose="02040502050405020303" pitchFamily="18" charset="0"/>
            </a:rPr>
            <a:t>Pre-Overdose</a:t>
          </a:r>
        </a:p>
      </dgm:t>
    </dgm:pt>
    <dgm:pt modelId="{7A9DEA54-3A56-2F43-AC01-E992A85DA3FD}" type="parTrans" cxnId="{E3307385-5556-DC4A-8403-0D1929EF1EEC}">
      <dgm:prSet/>
      <dgm:spPr/>
      <dgm:t>
        <a:bodyPr/>
        <a:lstStyle/>
        <a:p>
          <a:endParaRPr lang="en-US"/>
        </a:p>
      </dgm:t>
    </dgm:pt>
    <dgm:pt modelId="{91E0FF49-4B55-4443-A963-5D290208DF10}" type="sibTrans" cxnId="{E3307385-5556-DC4A-8403-0D1929EF1EEC}">
      <dgm:prSet/>
      <dgm:spPr/>
      <dgm:t>
        <a:bodyPr/>
        <a:lstStyle/>
        <a:p>
          <a:endParaRPr lang="en-US"/>
        </a:p>
      </dgm:t>
    </dgm:pt>
    <dgm:pt modelId="{E2787FA1-4AEE-AA4B-AD34-81473D230DCE}">
      <dgm:prSet phldrT="[Text]"/>
      <dgm:spPr>
        <a:solidFill>
          <a:srgbClr val="004AAE"/>
        </a:solidFill>
      </dgm:spPr>
      <dgm:t>
        <a:bodyPr/>
        <a:lstStyle/>
        <a:p>
          <a:r>
            <a:rPr lang="en-US" dirty="0">
              <a:latin typeface="Georgia" panose="02040502050405020303" pitchFamily="18" charset="0"/>
            </a:rPr>
            <a:t>Overdose</a:t>
          </a:r>
        </a:p>
      </dgm:t>
    </dgm:pt>
    <dgm:pt modelId="{2A9D33C0-CED1-2A45-BBC4-F96BA8B62E11}" type="parTrans" cxnId="{DE848D5C-1E20-1B41-A578-879078571A91}">
      <dgm:prSet/>
      <dgm:spPr/>
      <dgm:t>
        <a:bodyPr/>
        <a:lstStyle/>
        <a:p>
          <a:endParaRPr lang="en-US"/>
        </a:p>
      </dgm:t>
    </dgm:pt>
    <dgm:pt modelId="{C8836B60-5261-EC49-9A80-C067B01A68B0}" type="sibTrans" cxnId="{DE848D5C-1E20-1B41-A578-879078571A91}">
      <dgm:prSet/>
      <dgm:spPr/>
      <dgm:t>
        <a:bodyPr/>
        <a:lstStyle/>
        <a:p>
          <a:endParaRPr lang="en-US"/>
        </a:p>
      </dgm:t>
    </dgm:pt>
    <dgm:pt modelId="{E1B79A2A-284D-4E42-BC48-D64B10937D43}">
      <dgm:prSet phldrT="[Text]"/>
      <dgm:spPr>
        <a:solidFill>
          <a:srgbClr val="004AAE"/>
        </a:solidFill>
      </dgm:spPr>
      <dgm:t>
        <a:bodyPr/>
        <a:lstStyle/>
        <a:p>
          <a:r>
            <a:rPr lang="en-US" dirty="0">
              <a:latin typeface="Georgia" panose="02040502050405020303" pitchFamily="18" charset="0"/>
            </a:rPr>
            <a:t>Post-Overdose</a:t>
          </a:r>
        </a:p>
      </dgm:t>
    </dgm:pt>
    <dgm:pt modelId="{35594FE9-B116-BC42-B00F-1D1E420A559B}" type="parTrans" cxnId="{09418BCE-F4E4-BB43-92FF-1E48864251AE}">
      <dgm:prSet/>
      <dgm:spPr/>
      <dgm:t>
        <a:bodyPr/>
        <a:lstStyle/>
        <a:p>
          <a:endParaRPr lang="en-US"/>
        </a:p>
      </dgm:t>
    </dgm:pt>
    <dgm:pt modelId="{F472E313-8E84-5E4A-AFBB-DC4493B16D6D}" type="sibTrans" cxnId="{09418BCE-F4E4-BB43-92FF-1E48864251AE}">
      <dgm:prSet/>
      <dgm:spPr/>
      <dgm:t>
        <a:bodyPr/>
        <a:lstStyle/>
        <a:p>
          <a:endParaRPr lang="en-US"/>
        </a:p>
      </dgm:t>
    </dgm:pt>
    <dgm:pt modelId="{F918DC18-91D0-2D4F-BD36-15ADA3C01D23}" type="pres">
      <dgm:prSet presAssocID="{2702CE15-D3D6-5B4A-BF17-3C9987D47F5A}" presName="Name0" presStyleCnt="0">
        <dgm:presLayoutVars>
          <dgm:dir/>
          <dgm:resizeHandles val="exact"/>
        </dgm:presLayoutVars>
      </dgm:prSet>
      <dgm:spPr/>
    </dgm:pt>
    <dgm:pt modelId="{05D653C4-504C-3E4A-9359-940F3F3687BA}" type="pres">
      <dgm:prSet presAssocID="{43009E7B-FED9-2140-AD94-C840D4153FB1}" presName="node" presStyleLbl="node1" presStyleIdx="0" presStyleCnt="3" custScaleY="150682">
        <dgm:presLayoutVars>
          <dgm:bulletEnabled val="1"/>
        </dgm:presLayoutVars>
      </dgm:prSet>
      <dgm:spPr>
        <a:prstGeom prst="ellipse">
          <a:avLst/>
        </a:prstGeom>
      </dgm:spPr>
    </dgm:pt>
    <dgm:pt modelId="{2E7CCA86-F6FD-E648-AA77-59F2F4B0C23B}" type="pres">
      <dgm:prSet presAssocID="{91E0FF49-4B55-4443-A963-5D290208DF10}" presName="sibTrans" presStyleLbl="sibTrans2D1" presStyleIdx="0" presStyleCnt="2"/>
      <dgm:spPr/>
    </dgm:pt>
    <dgm:pt modelId="{40047355-2CEE-B046-90FC-50F666010C50}" type="pres">
      <dgm:prSet presAssocID="{91E0FF49-4B55-4443-A963-5D290208DF10}" presName="connectorText" presStyleLbl="sibTrans2D1" presStyleIdx="0" presStyleCnt="2"/>
      <dgm:spPr/>
    </dgm:pt>
    <dgm:pt modelId="{5A381E34-0E1A-7947-AF57-C298D73FB461}" type="pres">
      <dgm:prSet presAssocID="{E2787FA1-4AEE-AA4B-AD34-81473D230DCE}" presName="node" presStyleLbl="node1" presStyleIdx="1" presStyleCnt="3" custScaleY="150682">
        <dgm:presLayoutVars>
          <dgm:bulletEnabled val="1"/>
        </dgm:presLayoutVars>
      </dgm:prSet>
      <dgm:spPr>
        <a:prstGeom prst="ellipse">
          <a:avLst/>
        </a:prstGeom>
      </dgm:spPr>
    </dgm:pt>
    <dgm:pt modelId="{467E54CE-A888-134F-A9B6-44E2556A60FC}" type="pres">
      <dgm:prSet presAssocID="{C8836B60-5261-EC49-9A80-C067B01A68B0}" presName="sibTrans" presStyleLbl="sibTrans2D1" presStyleIdx="1" presStyleCnt="2"/>
      <dgm:spPr/>
    </dgm:pt>
    <dgm:pt modelId="{914121CC-2CDB-C646-A583-273AB7100530}" type="pres">
      <dgm:prSet presAssocID="{C8836B60-5261-EC49-9A80-C067B01A68B0}" presName="connectorText" presStyleLbl="sibTrans2D1" presStyleIdx="1" presStyleCnt="2"/>
      <dgm:spPr/>
    </dgm:pt>
    <dgm:pt modelId="{A5C484B9-2DB7-C44B-A713-401096D2F52D}" type="pres">
      <dgm:prSet presAssocID="{E1B79A2A-284D-4E42-BC48-D64B10937D43}" presName="node" presStyleLbl="node1" presStyleIdx="2" presStyleCnt="3" custScaleY="150682">
        <dgm:presLayoutVars>
          <dgm:bulletEnabled val="1"/>
        </dgm:presLayoutVars>
      </dgm:prSet>
      <dgm:spPr>
        <a:prstGeom prst="ellipse">
          <a:avLst/>
        </a:prstGeom>
      </dgm:spPr>
    </dgm:pt>
  </dgm:ptLst>
  <dgm:cxnLst>
    <dgm:cxn modelId="{E3A5DA0D-9B5B-AF43-8A53-C7CED500632B}" type="presOf" srcId="{43009E7B-FED9-2140-AD94-C840D4153FB1}" destId="{05D653C4-504C-3E4A-9359-940F3F3687BA}" srcOrd="0" destOrd="0" presId="urn:microsoft.com/office/officeart/2005/8/layout/process1"/>
    <dgm:cxn modelId="{DE848D5C-1E20-1B41-A578-879078571A91}" srcId="{2702CE15-D3D6-5B4A-BF17-3C9987D47F5A}" destId="{E2787FA1-4AEE-AA4B-AD34-81473D230DCE}" srcOrd="1" destOrd="0" parTransId="{2A9D33C0-CED1-2A45-BBC4-F96BA8B62E11}" sibTransId="{C8836B60-5261-EC49-9A80-C067B01A68B0}"/>
    <dgm:cxn modelId="{8F7E066D-B4AB-684D-92C7-60537476642C}" type="presOf" srcId="{91E0FF49-4B55-4443-A963-5D290208DF10}" destId="{2E7CCA86-F6FD-E648-AA77-59F2F4B0C23B}" srcOrd="0" destOrd="0" presId="urn:microsoft.com/office/officeart/2005/8/layout/process1"/>
    <dgm:cxn modelId="{F75E7E6D-BF59-8843-8CF9-AF432B6D0C75}" type="presOf" srcId="{C8836B60-5261-EC49-9A80-C067B01A68B0}" destId="{914121CC-2CDB-C646-A583-273AB7100530}" srcOrd="1" destOrd="0" presId="urn:microsoft.com/office/officeart/2005/8/layout/process1"/>
    <dgm:cxn modelId="{31F9267C-C35E-7346-9036-9F811144F422}" type="presOf" srcId="{E2787FA1-4AEE-AA4B-AD34-81473D230DCE}" destId="{5A381E34-0E1A-7947-AF57-C298D73FB461}" srcOrd="0" destOrd="0" presId="urn:microsoft.com/office/officeart/2005/8/layout/process1"/>
    <dgm:cxn modelId="{E3307385-5556-DC4A-8403-0D1929EF1EEC}" srcId="{2702CE15-D3D6-5B4A-BF17-3C9987D47F5A}" destId="{43009E7B-FED9-2140-AD94-C840D4153FB1}" srcOrd="0" destOrd="0" parTransId="{7A9DEA54-3A56-2F43-AC01-E992A85DA3FD}" sibTransId="{91E0FF49-4B55-4443-A963-5D290208DF10}"/>
    <dgm:cxn modelId="{195D3CA8-350B-4049-84E9-461DF5001E29}" type="presOf" srcId="{2702CE15-D3D6-5B4A-BF17-3C9987D47F5A}" destId="{F918DC18-91D0-2D4F-BD36-15ADA3C01D23}" srcOrd="0" destOrd="0" presId="urn:microsoft.com/office/officeart/2005/8/layout/process1"/>
    <dgm:cxn modelId="{3B4AFEB0-501F-F745-825F-C09FC5B7F1ED}" type="presOf" srcId="{C8836B60-5261-EC49-9A80-C067B01A68B0}" destId="{467E54CE-A888-134F-A9B6-44E2556A60FC}" srcOrd="0" destOrd="0" presId="urn:microsoft.com/office/officeart/2005/8/layout/process1"/>
    <dgm:cxn modelId="{09418BCE-F4E4-BB43-92FF-1E48864251AE}" srcId="{2702CE15-D3D6-5B4A-BF17-3C9987D47F5A}" destId="{E1B79A2A-284D-4E42-BC48-D64B10937D43}" srcOrd="2" destOrd="0" parTransId="{35594FE9-B116-BC42-B00F-1D1E420A559B}" sibTransId="{F472E313-8E84-5E4A-AFBB-DC4493B16D6D}"/>
    <dgm:cxn modelId="{E40DB0D7-37F7-ED44-8EC1-A1F930E08089}" type="presOf" srcId="{91E0FF49-4B55-4443-A963-5D290208DF10}" destId="{40047355-2CEE-B046-90FC-50F666010C50}" srcOrd="1" destOrd="0" presId="urn:microsoft.com/office/officeart/2005/8/layout/process1"/>
    <dgm:cxn modelId="{74BD71E2-FD66-D94C-B234-65FE04726A9D}" type="presOf" srcId="{E1B79A2A-284D-4E42-BC48-D64B10937D43}" destId="{A5C484B9-2DB7-C44B-A713-401096D2F52D}" srcOrd="0" destOrd="0" presId="urn:microsoft.com/office/officeart/2005/8/layout/process1"/>
    <dgm:cxn modelId="{F9D9601A-D005-8947-8501-C3DBCEE84A1E}" type="presParOf" srcId="{F918DC18-91D0-2D4F-BD36-15ADA3C01D23}" destId="{05D653C4-504C-3E4A-9359-940F3F3687BA}" srcOrd="0" destOrd="0" presId="urn:microsoft.com/office/officeart/2005/8/layout/process1"/>
    <dgm:cxn modelId="{07304C9F-A4C8-F04B-AA8C-1FC72D8FA8D3}" type="presParOf" srcId="{F918DC18-91D0-2D4F-BD36-15ADA3C01D23}" destId="{2E7CCA86-F6FD-E648-AA77-59F2F4B0C23B}" srcOrd="1" destOrd="0" presId="urn:microsoft.com/office/officeart/2005/8/layout/process1"/>
    <dgm:cxn modelId="{D9F4FF06-44A2-FF48-A0CE-30B71657E17D}" type="presParOf" srcId="{2E7CCA86-F6FD-E648-AA77-59F2F4B0C23B}" destId="{40047355-2CEE-B046-90FC-50F666010C50}" srcOrd="0" destOrd="0" presId="urn:microsoft.com/office/officeart/2005/8/layout/process1"/>
    <dgm:cxn modelId="{368A27EF-8597-0B4D-9991-5E0FC7B488CB}" type="presParOf" srcId="{F918DC18-91D0-2D4F-BD36-15ADA3C01D23}" destId="{5A381E34-0E1A-7947-AF57-C298D73FB461}" srcOrd="2" destOrd="0" presId="urn:microsoft.com/office/officeart/2005/8/layout/process1"/>
    <dgm:cxn modelId="{918067D4-0350-0F46-A788-D5B06643BEFC}" type="presParOf" srcId="{F918DC18-91D0-2D4F-BD36-15ADA3C01D23}" destId="{467E54CE-A888-134F-A9B6-44E2556A60FC}" srcOrd="3" destOrd="0" presId="urn:microsoft.com/office/officeart/2005/8/layout/process1"/>
    <dgm:cxn modelId="{597C6BEA-A64C-134B-8BC7-57CBD767AF81}" type="presParOf" srcId="{467E54CE-A888-134F-A9B6-44E2556A60FC}" destId="{914121CC-2CDB-C646-A583-273AB7100530}" srcOrd="0" destOrd="0" presId="urn:microsoft.com/office/officeart/2005/8/layout/process1"/>
    <dgm:cxn modelId="{B8E96DC9-19A4-0945-AAD8-E215378D019D}" type="presParOf" srcId="{F918DC18-91D0-2D4F-BD36-15ADA3C01D23}" destId="{A5C484B9-2DB7-C44B-A713-401096D2F52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53C4-504C-3E4A-9359-940F3F3687BA}">
      <dsp:nvSpPr>
        <dsp:cNvPr id="0" name=""/>
        <dsp:cNvSpPr/>
      </dsp:nvSpPr>
      <dsp:spPr>
        <a:xfrm>
          <a:off x="7143" y="1744130"/>
          <a:ext cx="2135187" cy="1930405"/>
        </a:xfrm>
        <a:prstGeom prst="ellipse">
          <a:avLst/>
        </a:prstGeom>
        <a:solidFill>
          <a:srgbClr val="004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eorgia" panose="02040502050405020303" pitchFamily="18" charset="0"/>
            </a:rPr>
            <a:t>Pre-Overdose</a:t>
          </a:r>
        </a:p>
      </dsp:txBody>
      <dsp:txXfrm>
        <a:off x="319834" y="2026831"/>
        <a:ext cx="1509805" cy="1365003"/>
      </dsp:txXfrm>
    </dsp:sp>
    <dsp:sp modelId="{2E7CCA86-F6FD-E648-AA77-59F2F4B0C23B}">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2550475"/>
        <a:ext cx="316861" cy="317716"/>
      </dsp:txXfrm>
    </dsp:sp>
    <dsp:sp modelId="{5A381E34-0E1A-7947-AF57-C298D73FB461}">
      <dsp:nvSpPr>
        <dsp:cNvPr id="0" name=""/>
        <dsp:cNvSpPr/>
      </dsp:nvSpPr>
      <dsp:spPr>
        <a:xfrm>
          <a:off x="2996406" y="1744130"/>
          <a:ext cx="2135187" cy="1930405"/>
        </a:xfrm>
        <a:prstGeom prst="ellipse">
          <a:avLst/>
        </a:prstGeom>
        <a:solidFill>
          <a:srgbClr val="004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eorgia" panose="02040502050405020303" pitchFamily="18" charset="0"/>
            </a:rPr>
            <a:t>Overdose</a:t>
          </a:r>
        </a:p>
      </dsp:txBody>
      <dsp:txXfrm>
        <a:off x="3309097" y="2026831"/>
        <a:ext cx="1509805" cy="1365003"/>
      </dsp:txXfrm>
    </dsp:sp>
    <dsp:sp modelId="{467E54CE-A888-134F-A9B6-44E2556A60FC}">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2550475"/>
        <a:ext cx="316861" cy="317716"/>
      </dsp:txXfrm>
    </dsp:sp>
    <dsp:sp modelId="{A5C484B9-2DB7-C44B-A713-401096D2F52D}">
      <dsp:nvSpPr>
        <dsp:cNvPr id="0" name=""/>
        <dsp:cNvSpPr/>
      </dsp:nvSpPr>
      <dsp:spPr>
        <a:xfrm>
          <a:off x="5985668" y="1744130"/>
          <a:ext cx="2135187" cy="1930405"/>
        </a:xfrm>
        <a:prstGeom prst="ellipse">
          <a:avLst/>
        </a:prstGeom>
        <a:solidFill>
          <a:srgbClr val="004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eorgia" panose="02040502050405020303" pitchFamily="18" charset="0"/>
            </a:rPr>
            <a:t>Post-Overdose</a:t>
          </a:r>
        </a:p>
      </dsp:txBody>
      <dsp:txXfrm>
        <a:off x="6298359" y="2026831"/>
        <a:ext cx="1509805" cy="13650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99860-2E8F-FC47-8D94-2D0D4F4E8BFB}" type="datetimeFigureOut">
              <a:rPr lang="en-US" smtClean="0"/>
              <a:t>11/11/22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A6137-692B-FA43-BCB7-0051C4EA000A}" type="slidenum">
              <a:rPr lang="en-US" smtClean="0"/>
              <a:t>‹#›</a:t>
            </a:fld>
            <a:endParaRPr lang="en-US"/>
          </a:p>
        </p:txBody>
      </p:sp>
    </p:spTree>
    <p:extLst>
      <p:ext uri="{BB962C8B-B14F-4D97-AF65-F5344CB8AC3E}">
        <p14:creationId xmlns:p14="http://schemas.microsoft.com/office/powerpoint/2010/main" val="178281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a:t>
            </a:fld>
            <a:endParaRPr lang="en-US"/>
          </a:p>
        </p:txBody>
      </p:sp>
    </p:spTree>
    <p:extLst>
      <p:ext uri="{BB962C8B-B14F-4D97-AF65-F5344CB8AC3E}">
        <p14:creationId xmlns:p14="http://schemas.microsoft.com/office/powerpoint/2010/main" val="83723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Theme 1: Why they overdosed (change in source, potency of drug, intentional, drug combination, larger amount than usual, unintentionally took opioids, tolerance changed, unsure, other)</a:t>
            </a:r>
          </a:p>
          <a:p>
            <a:pPr marL="171450" indent="-171450">
              <a:buFont typeface="Arial" panose="020B0604020202020204" pitchFamily="34" charset="0"/>
              <a:buChar char="•"/>
            </a:pPr>
            <a:r>
              <a:rPr lang="en-US" sz="1200" dirty="0"/>
              <a:t>Theme 2: Overdose neighborhood (Mass Cass, Dorchester, South Boston, other Boston, outside Boston)</a:t>
            </a:r>
          </a:p>
          <a:p>
            <a:pPr marL="171450" indent="-171450">
              <a:buFont typeface="Arial" panose="020B0604020202020204" pitchFamily="34" charset="0"/>
              <a:buChar char="•"/>
            </a:pPr>
            <a:r>
              <a:rPr lang="en-US" sz="1200" dirty="0"/>
              <a:t>Theme 3: Overdose setting (own home/residence, other person’s home/residence, street, EC, near EC, MBTA station, other)</a:t>
            </a:r>
          </a:p>
          <a:p>
            <a:pPr marL="171450" indent="-171450">
              <a:buFont typeface="Arial" panose="020B0604020202020204" pitchFamily="34" charset="0"/>
              <a:buChar char="•"/>
            </a:pPr>
            <a:r>
              <a:rPr lang="en-US" sz="1200" dirty="0"/>
              <a:t>Theme 4: Method of use (injected, sniffed)</a:t>
            </a:r>
          </a:p>
          <a:p>
            <a:pPr marL="171450" indent="-171450">
              <a:buFont typeface="Arial" panose="020B0604020202020204" pitchFamily="34" charset="0"/>
              <a:buChar char="•"/>
            </a:pPr>
            <a:r>
              <a:rPr lang="en-US" sz="1200" dirty="0"/>
              <a:t>Theme 5: Type of person who administered Narcan or treated OD (friend, EMT, police, EC staff, Samaritan, unknown) </a:t>
            </a:r>
            <a:r>
              <a:rPr lang="en-US" sz="1200" dirty="0">
                <a:sym typeface="Wingdings" pitchFamily="2" charset="2"/>
              </a:rPr>
              <a:t> professional contact vs. bystander only</a:t>
            </a:r>
            <a:endParaRPr lang="en-US" sz="1200" dirty="0"/>
          </a:p>
          <a:p>
            <a:pPr marL="171450" indent="-171450">
              <a:buFont typeface="Arial" panose="020B0604020202020204" pitchFamily="34" charset="0"/>
              <a:buChar char="•"/>
            </a:pPr>
            <a:r>
              <a:rPr lang="en-US" sz="1200" dirty="0"/>
              <a:t>Theme 6: Services offered after OD (None, hospital, detox, </a:t>
            </a:r>
            <a:r>
              <a:rPr lang="en-US" sz="1200" dirty="0" err="1"/>
              <a:t>tx</a:t>
            </a:r>
            <a:r>
              <a:rPr lang="en-US" sz="1200" dirty="0"/>
              <a:t>, discussed services without referral, other)</a:t>
            </a:r>
          </a:p>
          <a:p>
            <a:pPr marL="171450" indent="-171450">
              <a:buFont typeface="Arial" panose="020B0604020202020204" pitchFamily="34" charset="0"/>
              <a:buChar char="•"/>
            </a:pPr>
            <a:r>
              <a:rPr lang="en-US" sz="1200" dirty="0"/>
              <a:t>Theme 7: Actions taken after being revived (went to hospital, successfully accessed </a:t>
            </a:r>
            <a:r>
              <a:rPr lang="en-US" sz="1200" dirty="0" err="1"/>
              <a:t>tx</a:t>
            </a:r>
            <a:r>
              <a:rPr lang="en-US" sz="1200" dirty="0"/>
              <a:t>, unsuccessfully accessed </a:t>
            </a:r>
            <a:r>
              <a:rPr lang="en-US" sz="1200" dirty="0" err="1"/>
              <a:t>tx</a:t>
            </a:r>
            <a:r>
              <a:rPr lang="en-US" sz="1200" dirty="0"/>
              <a:t>, used more opioids, refused services, nothing/went about day, other)</a:t>
            </a:r>
          </a:p>
          <a:p>
            <a:pPr marL="171450" indent="-171450">
              <a:buFont typeface="Arial" panose="020B0604020202020204" pitchFamily="34" charset="0"/>
              <a:buChar char="•"/>
            </a:pPr>
            <a:r>
              <a:rPr lang="en-US" sz="1200" dirty="0"/>
              <a:t>Theme 8: Interaction experience (positive, negative, neutral, can’t remember) </a:t>
            </a:r>
          </a:p>
          <a:p>
            <a:pPr marL="171450" indent="-171450">
              <a:buFont typeface="Arial" panose="020B0604020202020204" pitchFamily="34" charset="0"/>
              <a:buChar char="•"/>
            </a:pPr>
            <a:r>
              <a:rPr lang="en-US" sz="1200" dirty="0"/>
              <a:t>Theme 9: Stigma experienced (anti-homelessness stigma, anti-”drug user/addict” stigma, other (excluding race))</a:t>
            </a:r>
          </a:p>
          <a:p>
            <a:pPr marL="171450" indent="-171450">
              <a:buFont typeface="Arial" panose="020B0604020202020204" pitchFamily="34" charset="0"/>
              <a:buChar char="•"/>
            </a:pPr>
            <a:r>
              <a:rPr lang="en-US" sz="1200" dirty="0"/>
              <a:t>Theme 10: Whether participant describes race playing a role (no; yes-given less priority; yes-treated poorly due to race; yes-other)</a:t>
            </a:r>
          </a:p>
          <a:p>
            <a:pPr marL="171450" indent="-171450">
              <a:buFont typeface="Arial" panose="020B0604020202020204" pitchFamily="34" charset="0"/>
              <a:buChar char="•"/>
            </a:pPr>
            <a:r>
              <a:rPr lang="en-US" sz="1200" dirty="0"/>
              <a:t>Theme 11: Impact of OD (upset, neutral, motivation for </a:t>
            </a:r>
            <a:r>
              <a:rPr lang="en-US" sz="1200" dirty="0" err="1"/>
              <a:t>tx</a:t>
            </a:r>
            <a:r>
              <a:rPr lang="en-US" sz="1200" dirty="0"/>
              <a:t> or to use less, other)</a:t>
            </a:r>
          </a:p>
        </p:txBody>
      </p:sp>
      <p:sp>
        <p:nvSpPr>
          <p:cNvPr id="4" name="Slide Number Placeholder 3"/>
          <p:cNvSpPr>
            <a:spLocks noGrp="1"/>
          </p:cNvSpPr>
          <p:nvPr>
            <p:ph type="sldNum" sz="quarter" idx="5"/>
          </p:nvPr>
        </p:nvSpPr>
        <p:spPr/>
        <p:txBody>
          <a:bodyPr/>
          <a:lstStyle/>
          <a:p>
            <a:fld id="{D8EAF8B4-572B-7D41-9159-A2B161A191B0}" type="slidenum">
              <a:rPr lang="en-US" smtClean="0"/>
              <a:t>15</a:t>
            </a:fld>
            <a:endParaRPr lang="en-US"/>
          </a:p>
        </p:txBody>
      </p:sp>
    </p:spTree>
    <p:extLst>
      <p:ext uri="{BB962C8B-B14F-4D97-AF65-F5344CB8AC3E}">
        <p14:creationId xmlns:p14="http://schemas.microsoft.com/office/powerpoint/2010/main" val="420856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interviewed 59 people, all of whom had experienced an overdose within 3 months prior to the study visit</a:t>
            </a:r>
          </a:p>
        </p:txBody>
      </p:sp>
      <p:sp>
        <p:nvSpPr>
          <p:cNvPr id="4" name="Slide Number Placeholder 3"/>
          <p:cNvSpPr>
            <a:spLocks noGrp="1"/>
          </p:cNvSpPr>
          <p:nvPr>
            <p:ph type="sldNum" sz="quarter" idx="5"/>
          </p:nvPr>
        </p:nvSpPr>
        <p:spPr/>
        <p:txBody>
          <a:bodyPr/>
          <a:lstStyle/>
          <a:p>
            <a:fld id="{D8EAF8B4-572B-7D41-9159-A2B161A191B0}" type="slidenum">
              <a:rPr lang="en-US" smtClean="0"/>
              <a:t>16</a:t>
            </a:fld>
            <a:endParaRPr lang="en-US"/>
          </a:p>
        </p:txBody>
      </p:sp>
    </p:spTree>
    <p:extLst>
      <p:ext uri="{BB962C8B-B14F-4D97-AF65-F5344CB8AC3E}">
        <p14:creationId xmlns:p14="http://schemas.microsoft.com/office/powerpoint/2010/main" val="266823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polysubstance use</a:t>
            </a:r>
          </a:p>
          <a:p>
            <a:r>
              <a:rPr lang="en-US" dirty="0"/>
              <a:t>2/3 experienced 1-6 opioid OD in last year</a:t>
            </a:r>
          </a:p>
        </p:txBody>
      </p:sp>
      <p:sp>
        <p:nvSpPr>
          <p:cNvPr id="4" name="Slide Number Placeholder 3"/>
          <p:cNvSpPr>
            <a:spLocks noGrp="1"/>
          </p:cNvSpPr>
          <p:nvPr>
            <p:ph type="sldNum" sz="quarter" idx="5"/>
          </p:nvPr>
        </p:nvSpPr>
        <p:spPr/>
        <p:txBody>
          <a:bodyPr/>
          <a:lstStyle/>
          <a:p>
            <a:fld id="{D8EAF8B4-572B-7D41-9159-A2B161A191B0}" type="slidenum">
              <a:rPr lang="en-US" smtClean="0"/>
              <a:t>17</a:t>
            </a:fld>
            <a:endParaRPr lang="en-US"/>
          </a:p>
        </p:txBody>
      </p:sp>
    </p:spTree>
    <p:extLst>
      <p:ext uri="{BB962C8B-B14F-4D97-AF65-F5344CB8AC3E}">
        <p14:creationId xmlns:p14="http://schemas.microsoft.com/office/powerpoint/2010/main" val="226158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18</a:t>
            </a:fld>
            <a:endParaRPr lang="en-US"/>
          </a:p>
        </p:txBody>
      </p:sp>
    </p:spTree>
    <p:extLst>
      <p:ext uri="{BB962C8B-B14F-4D97-AF65-F5344CB8AC3E}">
        <p14:creationId xmlns:p14="http://schemas.microsoft.com/office/powerpoint/2010/main" val="27698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BR045 – Irish, Italian</a:t>
            </a:r>
          </a:p>
        </p:txBody>
      </p:sp>
      <p:sp>
        <p:nvSpPr>
          <p:cNvPr id="4" name="Slide Number Placeholder 3"/>
          <p:cNvSpPr>
            <a:spLocks noGrp="1"/>
          </p:cNvSpPr>
          <p:nvPr>
            <p:ph type="sldNum" sz="quarter" idx="5"/>
          </p:nvPr>
        </p:nvSpPr>
        <p:spPr/>
        <p:txBody>
          <a:bodyPr/>
          <a:lstStyle/>
          <a:p>
            <a:fld id="{D8EAF8B4-572B-7D41-9159-A2B161A191B0}" type="slidenum">
              <a:rPr lang="en-US" smtClean="0"/>
              <a:t>19</a:t>
            </a:fld>
            <a:endParaRPr lang="en-US"/>
          </a:p>
        </p:txBody>
      </p:sp>
    </p:spTree>
    <p:extLst>
      <p:ext uri="{BB962C8B-B14F-4D97-AF65-F5344CB8AC3E}">
        <p14:creationId xmlns:p14="http://schemas.microsoft.com/office/powerpoint/2010/main" val="297773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response - most participants went on to use opioids the same day, citing physical illness from overdose/Narcan.</a:t>
            </a:r>
          </a:p>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20</a:t>
            </a:fld>
            <a:endParaRPr lang="en-US"/>
          </a:p>
        </p:txBody>
      </p:sp>
    </p:spTree>
    <p:extLst>
      <p:ext uri="{BB962C8B-B14F-4D97-AF65-F5344CB8AC3E}">
        <p14:creationId xmlns:p14="http://schemas.microsoft.com/office/powerpoint/2010/main" val="2064064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BR006 – Puerto Rican</a:t>
            </a:r>
          </a:p>
        </p:txBody>
      </p:sp>
      <p:sp>
        <p:nvSpPr>
          <p:cNvPr id="4" name="Slide Number Placeholder 3"/>
          <p:cNvSpPr>
            <a:spLocks noGrp="1"/>
          </p:cNvSpPr>
          <p:nvPr>
            <p:ph type="sldNum" sz="quarter" idx="5"/>
          </p:nvPr>
        </p:nvSpPr>
        <p:spPr/>
        <p:txBody>
          <a:bodyPr/>
          <a:lstStyle/>
          <a:p>
            <a:fld id="{D8EAF8B4-572B-7D41-9159-A2B161A191B0}" type="slidenum">
              <a:rPr lang="en-US" smtClean="0"/>
              <a:t>21</a:t>
            </a:fld>
            <a:endParaRPr lang="en-US"/>
          </a:p>
        </p:txBody>
      </p:sp>
    </p:spTree>
    <p:extLst>
      <p:ext uri="{BB962C8B-B14F-4D97-AF65-F5344CB8AC3E}">
        <p14:creationId xmlns:p14="http://schemas.microsoft.com/office/powerpoint/2010/main" val="140042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overdoses are actually occurring in residential settings, and many of these folks aren’t being linked to care. Interestingly, some of this sample actively avoided professional services (</a:t>
            </a:r>
            <a:r>
              <a:rPr lang="en-US" b="1" dirty="0"/>
              <a:t>next slide)</a:t>
            </a:r>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22</a:t>
            </a:fld>
            <a:endParaRPr lang="en-US"/>
          </a:p>
        </p:txBody>
      </p:sp>
    </p:spTree>
    <p:extLst>
      <p:ext uri="{BB962C8B-B14F-4D97-AF65-F5344CB8AC3E}">
        <p14:creationId xmlns:p14="http://schemas.microsoft.com/office/powerpoint/2010/main" val="370704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BR062 – Puerto Rican</a:t>
            </a:r>
          </a:p>
          <a:p>
            <a:r>
              <a:rPr lang="en-US" dirty="0"/>
              <a:t>BR060 – Puerto Rican</a:t>
            </a:r>
          </a:p>
        </p:txBody>
      </p:sp>
      <p:sp>
        <p:nvSpPr>
          <p:cNvPr id="4" name="Slide Number Placeholder 3"/>
          <p:cNvSpPr>
            <a:spLocks noGrp="1"/>
          </p:cNvSpPr>
          <p:nvPr>
            <p:ph type="sldNum" sz="quarter" idx="5"/>
          </p:nvPr>
        </p:nvSpPr>
        <p:spPr/>
        <p:txBody>
          <a:bodyPr/>
          <a:lstStyle/>
          <a:p>
            <a:fld id="{D8EAF8B4-572B-7D41-9159-A2B161A191B0}" type="slidenum">
              <a:rPr lang="en-US" smtClean="0"/>
              <a:t>23</a:t>
            </a:fld>
            <a:endParaRPr lang="en-US"/>
          </a:p>
        </p:txBody>
      </p:sp>
    </p:spTree>
    <p:extLst>
      <p:ext uri="{BB962C8B-B14F-4D97-AF65-F5344CB8AC3E}">
        <p14:creationId xmlns:p14="http://schemas.microsoft.com/office/powerpoint/2010/main" val="274095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Georgia" panose="02040502050405020303" pitchFamily="18" charset="0"/>
              </a:rPr>
              <a:t>Only 2 of these people were successfully linked to treatment</a:t>
            </a:r>
          </a:p>
        </p:txBody>
      </p:sp>
      <p:sp>
        <p:nvSpPr>
          <p:cNvPr id="4" name="Slide Number Placeholder 3"/>
          <p:cNvSpPr>
            <a:spLocks noGrp="1"/>
          </p:cNvSpPr>
          <p:nvPr>
            <p:ph type="sldNum" sz="quarter" idx="5"/>
          </p:nvPr>
        </p:nvSpPr>
        <p:spPr/>
        <p:txBody>
          <a:bodyPr/>
          <a:lstStyle/>
          <a:p>
            <a:fld id="{D8EAF8B4-572B-7D41-9159-A2B161A191B0}" type="slidenum">
              <a:rPr lang="en-US" smtClean="0"/>
              <a:t>24</a:t>
            </a:fld>
            <a:endParaRPr lang="en-US"/>
          </a:p>
        </p:txBody>
      </p:sp>
    </p:spTree>
    <p:extLst>
      <p:ext uri="{BB962C8B-B14F-4D97-AF65-F5344CB8AC3E}">
        <p14:creationId xmlns:p14="http://schemas.microsoft.com/office/powerpoint/2010/main" val="203605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4</a:t>
            </a:fld>
            <a:endParaRPr lang="en-US"/>
          </a:p>
        </p:txBody>
      </p:sp>
    </p:spTree>
    <p:extLst>
      <p:ext uri="{BB962C8B-B14F-4D97-AF65-F5344CB8AC3E}">
        <p14:creationId xmlns:p14="http://schemas.microsoft.com/office/powerpoint/2010/main" val="207580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BR040 - Scottish</a:t>
            </a:r>
          </a:p>
        </p:txBody>
      </p:sp>
      <p:sp>
        <p:nvSpPr>
          <p:cNvPr id="4" name="Slide Number Placeholder 3"/>
          <p:cNvSpPr>
            <a:spLocks noGrp="1"/>
          </p:cNvSpPr>
          <p:nvPr>
            <p:ph type="sldNum" sz="quarter" idx="5"/>
          </p:nvPr>
        </p:nvSpPr>
        <p:spPr/>
        <p:txBody>
          <a:bodyPr/>
          <a:lstStyle/>
          <a:p>
            <a:fld id="{D8EAF8B4-572B-7D41-9159-A2B161A191B0}" type="slidenum">
              <a:rPr lang="en-US" smtClean="0"/>
              <a:t>25</a:t>
            </a:fld>
            <a:endParaRPr lang="en-US"/>
          </a:p>
        </p:txBody>
      </p:sp>
    </p:spTree>
    <p:extLst>
      <p:ext uri="{BB962C8B-B14F-4D97-AF65-F5344CB8AC3E}">
        <p14:creationId xmlns:p14="http://schemas.microsoft.com/office/powerpoint/2010/main" val="423023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BR047 – Afro-Cuban</a:t>
            </a:r>
          </a:p>
        </p:txBody>
      </p:sp>
      <p:sp>
        <p:nvSpPr>
          <p:cNvPr id="4" name="Slide Number Placeholder 3"/>
          <p:cNvSpPr>
            <a:spLocks noGrp="1"/>
          </p:cNvSpPr>
          <p:nvPr>
            <p:ph type="sldNum" sz="quarter" idx="5"/>
          </p:nvPr>
        </p:nvSpPr>
        <p:spPr/>
        <p:txBody>
          <a:bodyPr/>
          <a:lstStyle/>
          <a:p>
            <a:fld id="{D8EAF8B4-572B-7D41-9159-A2B161A191B0}" type="slidenum">
              <a:rPr lang="en-US" smtClean="0"/>
              <a:t>26</a:t>
            </a:fld>
            <a:endParaRPr lang="en-US"/>
          </a:p>
        </p:txBody>
      </p:sp>
    </p:spTree>
    <p:extLst>
      <p:ext uri="{BB962C8B-B14F-4D97-AF65-F5344CB8AC3E}">
        <p14:creationId xmlns:p14="http://schemas.microsoft.com/office/powerpoint/2010/main" val="264080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BR006 – French, Puerto Rican man</a:t>
            </a:r>
          </a:p>
          <a:p>
            <a:endParaRPr lang="en-US" dirty="0"/>
          </a:p>
          <a:p>
            <a:r>
              <a:rPr lang="en-US" sz="1200" dirty="0">
                <a:solidFill>
                  <a:srgbClr val="004AAE"/>
                </a:solidFill>
                <a:latin typeface="Georgia" panose="02040502050405020303" pitchFamily="18" charset="0"/>
              </a:rPr>
              <a:t>Describing a negative experience with police and firefighters responding to his overdose.</a:t>
            </a:r>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27</a:t>
            </a:fld>
            <a:endParaRPr lang="en-US"/>
          </a:p>
        </p:txBody>
      </p:sp>
    </p:spTree>
    <p:extLst>
      <p:ext uri="{BB962C8B-B14F-4D97-AF65-F5344CB8AC3E}">
        <p14:creationId xmlns:p14="http://schemas.microsoft.com/office/powerpoint/2010/main" val="158449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28</a:t>
            </a:fld>
            <a:endParaRPr lang="en-US"/>
          </a:p>
        </p:txBody>
      </p:sp>
    </p:spTree>
    <p:extLst>
      <p:ext uri="{BB962C8B-B14F-4D97-AF65-F5344CB8AC3E}">
        <p14:creationId xmlns:p14="http://schemas.microsoft.com/office/powerpoint/2010/main" val="133212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29</a:t>
            </a:fld>
            <a:endParaRPr lang="en-US"/>
          </a:p>
        </p:txBody>
      </p:sp>
    </p:spTree>
    <p:extLst>
      <p:ext uri="{BB962C8B-B14F-4D97-AF65-F5344CB8AC3E}">
        <p14:creationId xmlns:p14="http://schemas.microsoft.com/office/powerpoint/2010/main" val="160260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30</a:t>
            </a:fld>
            <a:endParaRPr lang="en-US"/>
          </a:p>
        </p:txBody>
      </p:sp>
    </p:spTree>
    <p:extLst>
      <p:ext uri="{BB962C8B-B14F-4D97-AF65-F5344CB8AC3E}">
        <p14:creationId xmlns:p14="http://schemas.microsoft.com/office/powerpoint/2010/main" val="247505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D8EAF8B4-572B-7D41-9159-A2B161A191B0}" type="slidenum">
              <a:rPr lang="en-US" smtClean="0"/>
              <a:t>31</a:t>
            </a:fld>
            <a:endParaRPr lang="en-US"/>
          </a:p>
        </p:txBody>
      </p:sp>
    </p:spTree>
    <p:extLst>
      <p:ext uri="{BB962C8B-B14F-4D97-AF65-F5344CB8AC3E}">
        <p14:creationId xmlns:p14="http://schemas.microsoft.com/office/powerpoint/2010/main" val="225428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32</a:t>
            </a:fld>
            <a:endParaRPr lang="en-US"/>
          </a:p>
        </p:txBody>
      </p:sp>
    </p:spTree>
    <p:extLst>
      <p:ext uri="{BB962C8B-B14F-4D97-AF65-F5344CB8AC3E}">
        <p14:creationId xmlns:p14="http://schemas.microsoft.com/office/powerpoint/2010/main" val="805604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33</a:t>
            </a:fld>
            <a:endParaRPr lang="en-US"/>
          </a:p>
        </p:txBody>
      </p:sp>
    </p:spTree>
    <p:extLst>
      <p:ext uri="{BB962C8B-B14F-4D97-AF65-F5344CB8AC3E}">
        <p14:creationId xmlns:p14="http://schemas.microsoft.com/office/powerpoint/2010/main" val="2669442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34</a:t>
            </a:fld>
            <a:endParaRPr lang="en-US"/>
          </a:p>
        </p:txBody>
      </p:sp>
    </p:spTree>
    <p:extLst>
      <p:ext uri="{BB962C8B-B14F-4D97-AF65-F5344CB8AC3E}">
        <p14:creationId xmlns:p14="http://schemas.microsoft.com/office/powerpoint/2010/main" val="183154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begin by acknowledging that we gather today on the ancestral lands of the Massa-</a:t>
            </a:r>
            <a:r>
              <a:rPr lang="en-US" dirty="0" err="1"/>
              <a:t>adchu</a:t>
            </a:r>
            <a:r>
              <a:rPr lang="en-US" dirty="0"/>
              <a:t>-</a:t>
            </a:r>
            <a:r>
              <a:rPr lang="en-US" dirty="0" err="1"/>
              <a:t>es</a:t>
            </a:r>
            <a:r>
              <a:rPr lang="en-US" dirty="0"/>
              <a:t>-et Pawtucket, and nearby </a:t>
            </a:r>
            <a:r>
              <a:rPr lang="en-US" dirty="0" err="1"/>
              <a:t>Naumkeag</a:t>
            </a:r>
            <a:r>
              <a:rPr lang="en-US" dirty="0"/>
              <a:t> tribes, who were removed unjustly, and that we in this community are the beneficiaries of that unjust removal. </a:t>
            </a:r>
          </a:p>
          <a:p>
            <a:endParaRPr lang="en-US" dirty="0"/>
          </a:p>
          <a:p>
            <a:r>
              <a:rPr lang="en-US" dirty="0"/>
              <a:t>https://</a:t>
            </a:r>
            <a:r>
              <a:rPr lang="en-US" dirty="0" err="1"/>
              <a:t>www.hcn.org</a:t>
            </a:r>
            <a:r>
              <a:rPr lang="en-US" dirty="0"/>
              <a:t>/issues/53.5/indigenous-affairs-perspective-so-you-want-to-acknowledge-the-land</a:t>
            </a:r>
          </a:p>
          <a:p>
            <a:r>
              <a:rPr lang="en-US" dirty="0"/>
              <a:t>“</a:t>
            </a:r>
            <a:r>
              <a:rPr lang="en-US" sz="1200" b="1" i="0" kern="1200" dirty="0">
                <a:solidFill>
                  <a:schemeClr val="tx1"/>
                </a:solidFill>
                <a:effectLst/>
                <a:latin typeface="+mn-lt"/>
                <a:ea typeface="+mn-ea"/>
                <a:cs typeface="+mn-cs"/>
              </a:rPr>
              <a:t>So you want to acknowledge the land? </a:t>
            </a:r>
            <a:r>
              <a:rPr lang="en-US" sz="1200" b="1" i="1" kern="1200" dirty="0">
                <a:solidFill>
                  <a:schemeClr val="tx1"/>
                </a:solidFill>
                <a:effectLst/>
                <a:latin typeface="+mn-lt"/>
                <a:ea typeface="+mn-ea"/>
                <a:cs typeface="+mn-cs"/>
              </a:rPr>
              <a:t>Some notes on a trend, and what real justice could look like.”</a:t>
            </a:r>
          </a:p>
          <a:p>
            <a:r>
              <a:rPr lang="en-US" sz="1200" b="1" i="1" kern="1200" dirty="0">
                <a:solidFill>
                  <a:schemeClr val="tx1"/>
                </a:solidFill>
                <a:effectLst/>
                <a:latin typeface="+mn-lt"/>
                <a:ea typeface="+mn-ea"/>
                <a:cs typeface="+mn-cs"/>
              </a:rPr>
              <a:t>No performative </a:t>
            </a:r>
            <a:r>
              <a:rPr lang="en-US" sz="1200" b="1" i="1" kern="1200" dirty="0" err="1">
                <a:solidFill>
                  <a:schemeClr val="tx1"/>
                </a:solidFill>
                <a:effectLst/>
                <a:latin typeface="+mn-lt"/>
                <a:ea typeface="+mn-ea"/>
                <a:cs typeface="+mn-cs"/>
              </a:rPr>
              <a:t>allyship</a:t>
            </a:r>
            <a:r>
              <a:rPr lang="en-US" sz="1200" b="1" i="1"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8EAF8B4-572B-7D41-9159-A2B161A191B0}" type="slidenum">
              <a:rPr lang="en-US" smtClean="0"/>
              <a:t>5</a:t>
            </a:fld>
            <a:endParaRPr lang="en-US"/>
          </a:p>
        </p:txBody>
      </p:sp>
    </p:spTree>
    <p:extLst>
      <p:ext uri="{BB962C8B-B14F-4D97-AF65-F5344CB8AC3E}">
        <p14:creationId xmlns:p14="http://schemas.microsoft.com/office/powerpoint/2010/main" val="168435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35</a:t>
            </a:fld>
            <a:endParaRPr lang="en-US"/>
          </a:p>
        </p:txBody>
      </p:sp>
    </p:spTree>
    <p:extLst>
      <p:ext uri="{BB962C8B-B14F-4D97-AF65-F5344CB8AC3E}">
        <p14:creationId xmlns:p14="http://schemas.microsoft.com/office/powerpoint/2010/main" val="1250890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36</a:t>
            </a:fld>
            <a:endParaRPr lang="en-US"/>
          </a:p>
        </p:txBody>
      </p:sp>
    </p:spTree>
    <p:extLst>
      <p:ext uri="{BB962C8B-B14F-4D97-AF65-F5344CB8AC3E}">
        <p14:creationId xmlns:p14="http://schemas.microsoft.com/office/powerpoint/2010/main" val="311664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a:t>Nationally, there have been over 100,000 overdose deaths from 2020-21, which is a 28.5% increase from the year prior</a:t>
            </a:r>
          </a:p>
          <a:p>
            <a:pPr marL="171450" indent="-171450">
              <a:buFont typeface="Wingdings" pitchFamily="2" charset="2"/>
              <a:buChar char="Ø"/>
            </a:pPr>
            <a:r>
              <a:rPr lang="en-US" dirty="0"/>
              <a:t>This increase is seen in Boston as well, with a 9% increase in fatal overdose in 2020, resulting in roughly 2,290 fatal overdoses in 2021</a:t>
            </a:r>
          </a:p>
          <a:p>
            <a:pPr marL="171450" indent="-171450">
              <a:buFont typeface="Wingdings" pitchFamily="2" charset="2"/>
              <a:buChar char="Ø"/>
            </a:pPr>
            <a:r>
              <a:rPr lang="en-US" dirty="0"/>
              <a:t>There are disparities in overdose rates, with the steepest ride in deaths occurring among non-Hispanic Black individuals</a:t>
            </a:r>
          </a:p>
          <a:p>
            <a:pPr marL="171450" indent="-171450">
              <a:buFont typeface="Wingdings" pitchFamily="2" charset="2"/>
              <a:buChar char="Ø"/>
            </a:pPr>
            <a:r>
              <a:rPr lang="en-US" dirty="0"/>
              <a:t>We know that the engaging patients in </a:t>
            </a:r>
            <a:r>
              <a:rPr lang="en-US" dirty="0" err="1"/>
              <a:t>tx</a:t>
            </a:r>
            <a:r>
              <a:rPr lang="en-US" dirty="0"/>
              <a:t> following nonfatal overdose has been identified as a key strategy in getting people into </a:t>
            </a:r>
            <a:r>
              <a:rPr lang="en-US" dirty="0" err="1"/>
              <a:t>tx</a:t>
            </a:r>
            <a:r>
              <a:rPr lang="en-US" dirty="0"/>
              <a:t>, but we also know this is a very vulnerable time for people, as we will see</a:t>
            </a:r>
          </a:p>
          <a:p>
            <a:pPr marL="171450" indent="-171450">
              <a:buFont typeface="Wingdings" pitchFamily="2" charset="2"/>
              <a:buChar char="Ø"/>
            </a:pPr>
            <a:r>
              <a:rPr lang="en-US" dirty="0"/>
              <a:t>In addition to disparities in OD, we also see disparities in accessing treatment: In Boston, Black and Latinx people were less likely than White people to receive </a:t>
            </a:r>
            <a:r>
              <a:rPr lang="en-US" dirty="0" err="1"/>
              <a:t>tx</a:t>
            </a:r>
            <a:r>
              <a:rPr lang="en-US" dirty="0"/>
              <a:t> within 30 days of an overdose</a:t>
            </a:r>
          </a:p>
          <a:p>
            <a:pPr marL="171450" indent="-171450">
              <a:buFont typeface="Wingdings" pitchFamily="2" charset="2"/>
              <a:buChar char="Ø"/>
            </a:pPr>
            <a:endParaRPr lang="en-US" dirty="0"/>
          </a:p>
          <a:p>
            <a:pPr marL="228611" indent="-228611">
              <a:lnSpc>
                <a:spcPts val="3360"/>
              </a:lnSpc>
              <a:buFont typeface="Arial" panose="020B0604020202020204" pitchFamily="34" charset="0"/>
              <a:buChar char="•"/>
            </a:pPr>
            <a:r>
              <a:rPr lang="en-US" sz="1667" dirty="0">
                <a:solidFill>
                  <a:srgbClr val="004AAE"/>
                </a:solidFill>
                <a:latin typeface="Georgia" panose="02040502050405020303" pitchFamily="18" charset="0"/>
              </a:rPr>
              <a:t>Nationally, among commercially insured patients who experienced a nonfatal overdose in 2011-16…</a:t>
            </a:r>
          </a:p>
          <a:p>
            <a:pPr marL="609630" lvl="1" indent="-304815">
              <a:lnSpc>
                <a:spcPts val="3360"/>
              </a:lnSpc>
              <a:buFont typeface="Wingdings" pitchFamily="2" charset="2"/>
              <a:buChar char="Ø"/>
            </a:pPr>
            <a:r>
              <a:rPr lang="en-US" sz="1667" dirty="0">
                <a:solidFill>
                  <a:srgbClr val="004AAE"/>
                </a:solidFill>
                <a:latin typeface="Georgia" panose="02040502050405020303" pitchFamily="18" charset="0"/>
              </a:rPr>
              <a:t>Only 16.6% of patients obtained follow-up treatment within 90 days</a:t>
            </a:r>
          </a:p>
          <a:p>
            <a:pPr marL="609630" lvl="1" indent="-304815">
              <a:lnSpc>
                <a:spcPts val="3360"/>
              </a:lnSpc>
              <a:buFont typeface="Wingdings" pitchFamily="2" charset="2"/>
              <a:buChar char="Ø"/>
            </a:pPr>
            <a:r>
              <a:rPr lang="en-US" sz="1667" dirty="0">
                <a:solidFill>
                  <a:srgbClr val="004AAE"/>
                </a:solidFill>
                <a:latin typeface="Georgia" panose="02040502050405020303" pitchFamily="18" charset="0"/>
              </a:rPr>
              <a:t>Black patients were half as likely as non-Hispanic White patients to receive </a:t>
            </a:r>
            <a:r>
              <a:rPr lang="en-US" sz="1667" dirty="0" err="1">
                <a:solidFill>
                  <a:srgbClr val="004AAE"/>
                </a:solidFill>
                <a:latin typeface="Georgia" panose="02040502050405020303" pitchFamily="18" charset="0"/>
              </a:rPr>
              <a:t>tx</a:t>
            </a:r>
            <a:endParaRPr lang="en-US" sz="1667" dirty="0">
              <a:solidFill>
                <a:srgbClr val="004AAE"/>
              </a:solidFill>
              <a:latin typeface="Georgia" panose="02040502050405020303" pitchFamily="18" charset="0"/>
            </a:endParaRPr>
          </a:p>
          <a:p>
            <a:pPr marL="609630" lvl="1" indent="-304815">
              <a:lnSpc>
                <a:spcPts val="3360"/>
              </a:lnSpc>
              <a:buFont typeface="Wingdings" pitchFamily="2" charset="2"/>
              <a:buChar char="Ø"/>
            </a:pPr>
            <a:r>
              <a:rPr lang="en-US" sz="1667" dirty="0">
                <a:solidFill>
                  <a:srgbClr val="004AAE"/>
                </a:solidFill>
                <a:latin typeface="Georgia" panose="02040502050405020303" pitchFamily="18" charset="0"/>
              </a:rPr>
              <a:t>Women and Hispanic patients were also less likely to receive </a:t>
            </a:r>
            <a:r>
              <a:rPr lang="en-US" sz="1667" dirty="0" err="1">
                <a:solidFill>
                  <a:srgbClr val="004AAE"/>
                </a:solidFill>
                <a:latin typeface="Georgia" panose="02040502050405020303" pitchFamily="18" charset="0"/>
              </a:rPr>
              <a:t>tx</a:t>
            </a:r>
            <a:r>
              <a:rPr lang="en-US" sz="1667" dirty="0">
                <a:solidFill>
                  <a:srgbClr val="004AAE"/>
                </a:solidFill>
                <a:latin typeface="Georgia" panose="02040502050405020303" pitchFamily="18" charset="0"/>
              </a:rPr>
              <a:t> </a:t>
            </a:r>
            <a:r>
              <a:rPr lang="en-US" sz="1667" baseline="30000" dirty="0">
                <a:solidFill>
                  <a:srgbClr val="004AAE"/>
                </a:solidFill>
                <a:latin typeface="Georgia" panose="02040502050405020303" pitchFamily="18" charset="0"/>
              </a:rPr>
              <a:t>3</a:t>
            </a:r>
          </a:p>
        </p:txBody>
      </p:sp>
      <p:sp>
        <p:nvSpPr>
          <p:cNvPr id="4" name="Slide Number Placeholder 3"/>
          <p:cNvSpPr>
            <a:spLocks noGrp="1"/>
          </p:cNvSpPr>
          <p:nvPr>
            <p:ph type="sldNum" sz="quarter" idx="5"/>
          </p:nvPr>
        </p:nvSpPr>
        <p:spPr/>
        <p:txBody>
          <a:bodyPr/>
          <a:lstStyle/>
          <a:p>
            <a:fld id="{D8EAF8B4-572B-7D41-9159-A2B161A191B0}" type="slidenum">
              <a:rPr lang="en-US" smtClean="0"/>
              <a:t>7</a:t>
            </a:fld>
            <a:endParaRPr lang="en-US"/>
          </a:p>
        </p:txBody>
      </p:sp>
    </p:spTree>
    <p:extLst>
      <p:ext uri="{BB962C8B-B14F-4D97-AF65-F5344CB8AC3E}">
        <p14:creationId xmlns:p14="http://schemas.microsoft.com/office/powerpoint/2010/main" val="165364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is titled “missed opportunities FOLLOWING overdose,” but as you’ll see, having a good understanding of what’s going on pre-overdose and during overdose is crucial for improving the post-overdose response. Both “pre-overdose” and “overdose” have effects on “post-overdose,” as indicated by the arrows in this figure. We’ll still spend the most time discussing what’s going on in the immediate post-overdose window, and what actionable things can be done to improve patient experience there, but let’s start with two quick but important examples of why we need to take into account what’s happening pre-overdose and during overdose.</a:t>
            </a:r>
          </a:p>
          <a:p>
            <a:endParaRPr lang="en-US" dirty="0"/>
          </a:p>
          <a:p>
            <a:r>
              <a:rPr lang="en-US" dirty="0"/>
              <a:t>This figure serves as a framework for how we thought about this analysis</a:t>
            </a:r>
          </a:p>
          <a:p>
            <a:endParaRPr lang="en-US" dirty="0"/>
          </a:p>
          <a:p>
            <a:r>
              <a:rPr lang="en-US" dirty="0"/>
              <a:t>With pre-overdose in this context, really thinking about all the factors that have occurred throughout a person’s life </a:t>
            </a:r>
            <a:r>
              <a:rPr lang="en-US" dirty="0">
                <a:sym typeface="Wingdings" pitchFamily="2" charset="2"/>
              </a:rPr>
              <a:t> iceberg</a:t>
            </a:r>
            <a:endParaRPr lang="en-US" dirty="0"/>
          </a:p>
        </p:txBody>
      </p:sp>
      <p:sp>
        <p:nvSpPr>
          <p:cNvPr id="4" name="Slide Number Placeholder 3"/>
          <p:cNvSpPr>
            <a:spLocks noGrp="1"/>
          </p:cNvSpPr>
          <p:nvPr>
            <p:ph type="sldNum" sz="quarter" idx="5"/>
          </p:nvPr>
        </p:nvSpPr>
        <p:spPr/>
        <p:txBody>
          <a:bodyPr/>
          <a:lstStyle/>
          <a:p>
            <a:fld id="{D8EAF8B4-572B-7D41-9159-A2B161A191B0}" type="slidenum">
              <a:rPr lang="en-US" smtClean="0"/>
              <a:t>8</a:t>
            </a:fld>
            <a:endParaRPr lang="en-US"/>
          </a:p>
        </p:txBody>
      </p:sp>
    </p:spTree>
    <p:extLst>
      <p:ext uri="{BB962C8B-B14F-4D97-AF65-F5344CB8AC3E}">
        <p14:creationId xmlns:p14="http://schemas.microsoft.com/office/powerpoint/2010/main" val="79841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60"/>
              </a:lnSpc>
            </a:pPr>
            <a:r>
              <a:rPr lang="en-US" sz="1867" dirty="0">
                <a:solidFill>
                  <a:srgbClr val="004AAE"/>
                </a:solidFill>
                <a:latin typeface="Georgia" panose="02040502050405020303" pitchFamily="18" charset="0"/>
              </a:rPr>
              <a:t>Systemic racism: structurally advance one group over another, resulting in differential access to resources such as housing, education, and employment</a:t>
            </a:r>
          </a:p>
          <a:p>
            <a:pPr>
              <a:lnSpc>
                <a:spcPts val="3360"/>
              </a:lnSpc>
            </a:pPr>
            <a:endParaRPr lang="en-US" sz="1867" dirty="0">
              <a:solidFill>
                <a:srgbClr val="004AAE"/>
              </a:solidFill>
              <a:latin typeface="Georgia" panose="02040502050405020303" pitchFamily="18" charset="0"/>
            </a:endParaRPr>
          </a:p>
          <a:p>
            <a:pPr>
              <a:lnSpc>
                <a:spcPts val="3360"/>
              </a:lnSpc>
            </a:pPr>
            <a:r>
              <a:rPr lang="en-US" sz="1867" dirty="0">
                <a:solidFill>
                  <a:srgbClr val="004AAE"/>
                </a:solidFill>
                <a:latin typeface="Georgia" panose="02040502050405020303" pitchFamily="18" charset="0"/>
              </a:rPr>
              <a:t>RACISM, not race—which is a social construct—is the root cause of health disparities</a:t>
            </a:r>
          </a:p>
        </p:txBody>
      </p:sp>
      <p:sp>
        <p:nvSpPr>
          <p:cNvPr id="4" name="Slide Number Placeholder 3"/>
          <p:cNvSpPr>
            <a:spLocks noGrp="1"/>
          </p:cNvSpPr>
          <p:nvPr>
            <p:ph type="sldNum" sz="quarter" idx="5"/>
          </p:nvPr>
        </p:nvSpPr>
        <p:spPr/>
        <p:txBody>
          <a:bodyPr/>
          <a:lstStyle/>
          <a:p>
            <a:fld id="{D8EAF8B4-572B-7D41-9159-A2B161A191B0}" type="slidenum">
              <a:rPr lang="en-US" smtClean="0"/>
              <a:t>9</a:t>
            </a:fld>
            <a:endParaRPr lang="en-US"/>
          </a:p>
        </p:txBody>
      </p:sp>
    </p:spTree>
    <p:extLst>
      <p:ext uri="{BB962C8B-B14F-4D97-AF65-F5344CB8AC3E}">
        <p14:creationId xmlns:p14="http://schemas.microsoft.com/office/powerpoint/2010/main" val="414786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get to this until 4 minutes</a:t>
            </a:r>
          </a:p>
          <a:p>
            <a:endParaRPr lang="en-US" dirty="0"/>
          </a:p>
          <a:p>
            <a:r>
              <a:rPr lang="en-US" dirty="0"/>
              <a:t>Eligibility</a:t>
            </a:r>
          </a:p>
        </p:txBody>
      </p:sp>
      <p:sp>
        <p:nvSpPr>
          <p:cNvPr id="4" name="Slide Number Placeholder 3"/>
          <p:cNvSpPr>
            <a:spLocks noGrp="1"/>
          </p:cNvSpPr>
          <p:nvPr>
            <p:ph type="sldNum" sz="quarter" idx="5"/>
          </p:nvPr>
        </p:nvSpPr>
        <p:spPr/>
        <p:txBody>
          <a:bodyPr/>
          <a:lstStyle/>
          <a:p>
            <a:fld id="{D8EAF8B4-572B-7D41-9159-A2B161A191B0}" type="slidenum">
              <a:rPr lang="en-US" smtClean="0"/>
              <a:t>11</a:t>
            </a:fld>
            <a:endParaRPr lang="en-US"/>
          </a:p>
        </p:txBody>
      </p:sp>
    </p:spTree>
    <p:extLst>
      <p:ext uri="{BB962C8B-B14F-4D97-AF65-F5344CB8AC3E}">
        <p14:creationId xmlns:p14="http://schemas.microsoft.com/office/powerpoint/2010/main" val="96309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a </a:t>
            </a:r>
            <a:r>
              <a:rPr lang="en-US" dirty="0" err="1"/>
              <a:t>subanalysis</a:t>
            </a:r>
            <a:r>
              <a:rPr lang="en-US" dirty="0"/>
              <a:t> from a larger study called the…</a:t>
            </a:r>
          </a:p>
        </p:txBody>
      </p:sp>
      <p:sp>
        <p:nvSpPr>
          <p:cNvPr id="4" name="Slide Number Placeholder 3"/>
          <p:cNvSpPr>
            <a:spLocks noGrp="1"/>
          </p:cNvSpPr>
          <p:nvPr>
            <p:ph type="sldNum" sz="quarter" idx="5"/>
          </p:nvPr>
        </p:nvSpPr>
        <p:spPr/>
        <p:txBody>
          <a:bodyPr/>
          <a:lstStyle/>
          <a:p>
            <a:fld id="{D8EAF8B4-572B-7D41-9159-A2B161A191B0}" type="slidenum">
              <a:rPr lang="en-US" smtClean="0"/>
              <a:t>13</a:t>
            </a:fld>
            <a:endParaRPr lang="en-US"/>
          </a:p>
        </p:txBody>
      </p:sp>
    </p:spTree>
    <p:extLst>
      <p:ext uri="{BB962C8B-B14F-4D97-AF65-F5344CB8AC3E}">
        <p14:creationId xmlns:p14="http://schemas.microsoft.com/office/powerpoint/2010/main" val="108391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e67f60e5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e67f60e5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EC: drop in center for PWUD, run by the BPHC</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Project TRUST: drop in center for PWUD, run by BMC</a:t>
            </a:r>
            <a:endParaRPr dirty="0"/>
          </a:p>
        </p:txBody>
      </p:sp>
    </p:spTree>
    <p:extLst>
      <p:ext uri="{BB962C8B-B14F-4D97-AF65-F5344CB8AC3E}">
        <p14:creationId xmlns:p14="http://schemas.microsoft.com/office/powerpoint/2010/main" val="180607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B0D3-30F5-E748-B83B-9A943E37B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9DCEA-6B4B-8843-8B3C-6FF4D0285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700A21-43CD-AB41-AE95-D3A8593D0413}"/>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0390A037-ABC7-B548-82B8-9B21C3660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4123-EDF6-A241-AD1B-C5CDB8942F3D}"/>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30990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81E5-3262-554E-82C4-70C81E644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C6DA7-0A52-224C-B575-A18B93855D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25052-09F9-0F41-8F19-333D6ED027D0}"/>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FD9EAF8B-11B3-6D41-A0C0-F575E4789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EA59-28D1-BB42-BA88-4443814B4BEC}"/>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22087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049D5-DD56-9D48-85D1-A0AEAFC23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45078-89A1-EF4F-96D8-507C6862AE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4D818-615E-B242-86A1-33A3642E2514}"/>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C7B76A33-C701-B344-A3A2-51DD7527C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46319-959F-FE4A-A53D-9F478FB9CFE5}"/>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25287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232C-4A5B-D240-B640-6CF9F053D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754BDA-A6DA-D64B-A297-42D90EE783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5258A-B248-7642-8B2D-168C646920B2}"/>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69394BED-B876-624C-9B78-ACD85E94A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842C-AE45-E14F-9E3F-000DA38CB73B}"/>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64354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DC10-14E0-5E48-A22C-B803DAB41D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E72C-C47D-1F4E-9FD0-E029317D3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0DB7A1-D833-CD46-877F-768B628D06E1}"/>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DA8839C2-A986-3548-8E31-C71F904A0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1D762-36CF-E444-A5D8-D95436C0C0F6}"/>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297268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BCE3-2F75-0547-82CC-37979EC3D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8F34A-980B-F842-8D02-833D2ACB3D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571FBA-7975-FF4D-BA8D-8E042A1534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75585-A8E5-B74B-8F42-D388B7326736}"/>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6" name="Footer Placeholder 5">
            <a:extLst>
              <a:ext uri="{FF2B5EF4-FFF2-40B4-BE49-F238E27FC236}">
                <a16:creationId xmlns:a16="http://schemas.microsoft.com/office/drawing/2014/main" id="{21590781-6130-8B47-9BCE-135361110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EAEA6-0A27-D54C-9857-8878580BF3E2}"/>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20677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9D82-4B03-414D-9A23-4278CB908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08B07B-9463-C845-8AE3-E326A8983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5B574D-865F-634B-81D1-6FE56E9D9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E34E1-C4B0-424C-B03D-02A5D577F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7BDD70-4E39-6B4C-A3B2-861CFD06F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E96AA-F391-6C46-BBD7-D8BFF8198C55}"/>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8" name="Footer Placeholder 7">
            <a:extLst>
              <a:ext uri="{FF2B5EF4-FFF2-40B4-BE49-F238E27FC236}">
                <a16:creationId xmlns:a16="http://schemas.microsoft.com/office/drawing/2014/main" id="{C5DE3185-330C-2941-977A-7DE55085D2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9A9086-CC27-8F46-A45B-0A83E0EC905D}"/>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128448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6C1E-B1EA-5C4F-BC79-1211BD1D9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7074B-94EC-BD46-A9F3-A27C223F6F3F}"/>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4" name="Footer Placeholder 3">
            <a:extLst>
              <a:ext uri="{FF2B5EF4-FFF2-40B4-BE49-F238E27FC236}">
                <a16:creationId xmlns:a16="http://schemas.microsoft.com/office/drawing/2014/main" id="{BFD9FAB5-169D-4A4A-9144-AB05823D1F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93E1A-CB72-CE4C-AEDE-609189373680}"/>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18503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05777-8846-F94C-A452-E24509B8846C}"/>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3" name="Footer Placeholder 2">
            <a:extLst>
              <a:ext uri="{FF2B5EF4-FFF2-40B4-BE49-F238E27FC236}">
                <a16:creationId xmlns:a16="http://schemas.microsoft.com/office/drawing/2014/main" id="{A0CB3C47-3A23-0E41-9F5C-5CE160917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859A54-8D79-9F4F-9885-86CEFC2DD517}"/>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47481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5B0E-0C64-9840-9450-1D5703A67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B5F4D6-4012-8940-BCFE-45DA5A7D5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1BE172-1A60-F549-B6EA-4D7DAC34D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380636-AA0D-2F49-984E-0C4240A1857E}"/>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6" name="Footer Placeholder 5">
            <a:extLst>
              <a:ext uri="{FF2B5EF4-FFF2-40B4-BE49-F238E27FC236}">
                <a16:creationId xmlns:a16="http://schemas.microsoft.com/office/drawing/2014/main" id="{0BE0F623-6E65-6843-98E2-401E27777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C5C43-F71A-774F-AC02-71A72475DCFA}"/>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7269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17DE-FBFB-F340-BAE3-5B9A5E51A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99F6A-93D7-7647-A12B-59AE876BB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EF031D-217C-7E4A-BB4A-EA701EA01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43F71F-E6E4-4143-B9E5-35DA7BD3D70F}"/>
              </a:ext>
            </a:extLst>
          </p:cNvPr>
          <p:cNvSpPr>
            <a:spLocks noGrp="1"/>
          </p:cNvSpPr>
          <p:nvPr>
            <p:ph type="dt" sz="half" idx="10"/>
          </p:nvPr>
        </p:nvSpPr>
        <p:spPr/>
        <p:txBody>
          <a:bodyPr/>
          <a:lstStyle/>
          <a:p>
            <a:fld id="{412A6E0B-D1BC-0341-9F10-43FA2AB43FD3}" type="datetimeFigureOut">
              <a:rPr lang="en-US" smtClean="0"/>
              <a:t>11/11/22</a:t>
            </a:fld>
            <a:endParaRPr lang="en-US"/>
          </a:p>
        </p:txBody>
      </p:sp>
      <p:sp>
        <p:nvSpPr>
          <p:cNvPr id="6" name="Footer Placeholder 5">
            <a:extLst>
              <a:ext uri="{FF2B5EF4-FFF2-40B4-BE49-F238E27FC236}">
                <a16:creationId xmlns:a16="http://schemas.microsoft.com/office/drawing/2014/main" id="{8E41BB83-11E6-7F4B-AEFA-419C9244F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939F1-81BB-BA4A-A4CB-5D5AD8E508F5}"/>
              </a:ext>
            </a:extLst>
          </p:cNvPr>
          <p:cNvSpPr>
            <a:spLocks noGrp="1"/>
          </p:cNvSpPr>
          <p:nvPr>
            <p:ph type="sldNum" sz="quarter" idx="12"/>
          </p:nvPr>
        </p:nvSpPr>
        <p:spPr/>
        <p:txBody>
          <a:bodyPr/>
          <a:lstStyle/>
          <a:p>
            <a:fld id="{84A47467-BFD3-7640-B976-77B554BA1FC8}" type="slidenum">
              <a:rPr lang="en-US" smtClean="0"/>
              <a:t>‹#›</a:t>
            </a:fld>
            <a:endParaRPr lang="en-US"/>
          </a:p>
        </p:txBody>
      </p:sp>
    </p:spTree>
    <p:extLst>
      <p:ext uri="{BB962C8B-B14F-4D97-AF65-F5344CB8AC3E}">
        <p14:creationId xmlns:p14="http://schemas.microsoft.com/office/powerpoint/2010/main" val="302765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5247E7-4BCF-2745-89CD-6FFDC2E6C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7B3721-A178-034F-96C1-F654A0B31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64FB5-9FA2-4F49-B5AC-88F28564E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A6E0B-D1BC-0341-9F10-43FA2AB43FD3}" type="datetimeFigureOut">
              <a:rPr lang="en-US" smtClean="0"/>
              <a:t>11/11/22</a:t>
            </a:fld>
            <a:endParaRPr lang="en-US"/>
          </a:p>
        </p:txBody>
      </p:sp>
      <p:sp>
        <p:nvSpPr>
          <p:cNvPr id="5" name="Footer Placeholder 4">
            <a:extLst>
              <a:ext uri="{FF2B5EF4-FFF2-40B4-BE49-F238E27FC236}">
                <a16:creationId xmlns:a16="http://schemas.microsoft.com/office/drawing/2014/main" id="{8DFDD062-D99F-A14F-BEF5-A15AD62AE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D62101-6E9A-574F-BBE8-521C97BEF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47467-BFD3-7640-B976-77B554BA1FC8}" type="slidenum">
              <a:rPr lang="en-US" smtClean="0"/>
              <a:t>‹#›</a:t>
            </a:fld>
            <a:endParaRPr lang="en-US"/>
          </a:p>
        </p:txBody>
      </p:sp>
    </p:spTree>
    <p:extLst>
      <p:ext uri="{BB962C8B-B14F-4D97-AF65-F5344CB8AC3E}">
        <p14:creationId xmlns:p14="http://schemas.microsoft.com/office/powerpoint/2010/main" val="140545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nchs/pressroom/nchs_press_releases/2021/20211117.ht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www.boston.gov/sites/default/files/file/2021/03/Accessing%20Treatment%20Post-Opioid%20Overdose%2007Jun19.pdf" TargetMode="External"/><Relationship Id="rId4" Type="http://schemas.openxmlformats.org/officeDocument/2006/relationships/hyperlink" Target="https://www.mass.gov/lists/current-opioid-statistic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60523" y="0"/>
            <a:ext cx="1031477" cy="6858000"/>
            <a:chOff x="0" y="0"/>
            <a:chExt cx="523379" cy="3479800"/>
          </a:xfrm>
          <a:solidFill>
            <a:srgbClr val="004AAE"/>
          </a:solidFill>
        </p:grpSpPr>
        <p:sp>
          <p:nvSpPr>
            <p:cNvPr id="3" name="Freeform 3"/>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5" name="TextBox 5"/>
          <p:cNvSpPr txBox="1"/>
          <p:nvPr/>
        </p:nvSpPr>
        <p:spPr>
          <a:xfrm>
            <a:off x="685800" y="1375833"/>
            <a:ext cx="9830542" cy="2039020"/>
          </a:xfrm>
          <a:prstGeom prst="rect">
            <a:avLst/>
          </a:prstGeom>
        </p:spPr>
        <p:txBody>
          <a:bodyPr lIns="0" tIns="0" rIns="0" bIns="0" rtlCol="0" anchor="t">
            <a:spAutoFit/>
          </a:bodyPr>
          <a:lstStyle/>
          <a:p>
            <a:pPr>
              <a:lnSpc>
                <a:spcPts val="5334"/>
              </a:lnSpc>
            </a:pPr>
            <a:r>
              <a:rPr lang="en-US" sz="5334" dirty="0">
                <a:solidFill>
                  <a:srgbClr val="004AAE"/>
                </a:solidFill>
                <a:latin typeface="Georgia" panose="02040502050405020303" pitchFamily="18" charset="0"/>
              </a:rPr>
              <a:t>Missed opportunities following overdose among people who use substances in Boston, MA</a:t>
            </a:r>
          </a:p>
        </p:txBody>
      </p:sp>
      <p:sp>
        <p:nvSpPr>
          <p:cNvPr id="6" name="TextBox 6"/>
          <p:cNvSpPr txBox="1"/>
          <p:nvPr/>
        </p:nvSpPr>
        <p:spPr>
          <a:xfrm>
            <a:off x="685800" y="3611360"/>
            <a:ext cx="9452368" cy="2961003"/>
          </a:xfrm>
          <a:prstGeom prst="rect">
            <a:avLst/>
          </a:prstGeom>
        </p:spPr>
        <p:txBody>
          <a:bodyPr lIns="0" tIns="0" rIns="0" bIns="0" rtlCol="0" anchor="t">
            <a:spAutoFit/>
          </a:bodyPr>
          <a:lstStyle/>
          <a:p>
            <a:pPr>
              <a:lnSpc>
                <a:spcPts val="2613"/>
              </a:lnSpc>
            </a:pPr>
            <a:r>
              <a:rPr lang="en-US" sz="1866" b="1" dirty="0" err="1">
                <a:solidFill>
                  <a:srgbClr val="004AAE"/>
                </a:solidFill>
                <a:latin typeface="Georgia" panose="02040502050405020303" pitchFamily="18" charset="0"/>
              </a:rPr>
              <a:t>Alykhan</a:t>
            </a:r>
            <a:r>
              <a:rPr lang="en-US" sz="1866" b="1" dirty="0">
                <a:solidFill>
                  <a:srgbClr val="004AAE"/>
                </a:solidFill>
                <a:latin typeface="Georgia" panose="02040502050405020303" pitchFamily="18" charset="0"/>
              </a:rPr>
              <a:t> Nurani, MS</a:t>
            </a:r>
            <a:r>
              <a:rPr lang="en-US" sz="1866" b="1" baseline="30000" dirty="0">
                <a:solidFill>
                  <a:srgbClr val="004AAE"/>
                </a:solidFill>
                <a:latin typeface="Georgia" panose="02040502050405020303" pitchFamily="18" charset="0"/>
              </a:rPr>
              <a:t>1</a:t>
            </a:r>
            <a:r>
              <a:rPr lang="en-US" sz="1866" dirty="0">
                <a:solidFill>
                  <a:srgbClr val="004AAE"/>
                </a:solidFill>
                <a:latin typeface="Georgia" panose="02040502050405020303" pitchFamily="18" charset="0"/>
              </a:rPr>
              <a:t>; </a:t>
            </a:r>
            <a:r>
              <a:rPr lang="en-US" sz="1866" dirty="0" err="1">
                <a:solidFill>
                  <a:srgbClr val="004AAE"/>
                </a:solidFill>
                <a:latin typeface="Georgia" panose="02040502050405020303" pitchFamily="18" charset="0"/>
              </a:rPr>
              <a:t>Ranjani</a:t>
            </a:r>
            <a:r>
              <a:rPr lang="en-US" sz="1866" dirty="0">
                <a:solidFill>
                  <a:srgbClr val="004AAE"/>
                </a:solidFill>
                <a:latin typeface="Georgia" panose="02040502050405020303" pitchFamily="18" charset="0"/>
              </a:rPr>
              <a:t> Paradise, PhD</a:t>
            </a:r>
            <a:r>
              <a:rPr lang="en-US" sz="1866" baseline="30000" dirty="0">
                <a:solidFill>
                  <a:srgbClr val="004AAE"/>
                </a:solidFill>
                <a:latin typeface="Georgia" panose="02040502050405020303" pitchFamily="18" charset="0"/>
              </a:rPr>
              <a:t>2</a:t>
            </a:r>
            <a:r>
              <a:rPr lang="en-US" sz="1866" dirty="0">
                <a:solidFill>
                  <a:srgbClr val="004AAE"/>
                </a:solidFill>
                <a:latin typeface="Georgia" panose="02040502050405020303" pitchFamily="18" charset="0"/>
              </a:rPr>
              <a:t>; Jeff Desmarais, MA</a:t>
            </a:r>
            <a:r>
              <a:rPr lang="en-US" sz="1866" baseline="30000" dirty="0">
                <a:solidFill>
                  <a:srgbClr val="004AAE"/>
                </a:solidFill>
                <a:latin typeface="Georgia" panose="02040502050405020303" pitchFamily="18" charset="0"/>
              </a:rPr>
              <a:t>2</a:t>
            </a:r>
            <a:r>
              <a:rPr lang="en-US" sz="1866" dirty="0">
                <a:solidFill>
                  <a:srgbClr val="004AAE"/>
                </a:solidFill>
                <a:latin typeface="Georgia" panose="02040502050405020303" pitchFamily="18" charset="0"/>
              </a:rPr>
              <a:t>; Andrés </a:t>
            </a:r>
            <a:r>
              <a:rPr lang="en-US" sz="1866" dirty="0" err="1">
                <a:solidFill>
                  <a:srgbClr val="004AAE"/>
                </a:solidFill>
                <a:latin typeface="Georgia" panose="02040502050405020303" pitchFamily="18" charset="0"/>
              </a:rPr>
              <a:t>Hoyos-Céspedes</a:t>
            </a:r>
            <a:r>
              <a:rPr lang="en-US" sz="1866" dirty="0">
                <a:solidFill>
                  <a:srgbClr val="004AAE"/>
                </a:solidFill>
                <a:latin typeface="Georgia" panose="02040502050405020303" pitchFamily="18" charset="0"/>
              </a:rPr>
              <a:t>, MPH, CPH</a:t>
            </a:r>
            <a:r>
              <a:rPr lang="en-US" sz="1866" baseline="30000" dirty="0">
                <a:solidFill>
                  <a:srgbClr val="004AAE"/>
                </a:solidFill>
                <a:latin typeface="Georgia" panose="02040502050405020303" pitchFamily="18" charset="0"/>
              </a:rPr>
              <a:t>2</a:t>
            </a:r>
            <a:r>
              <a:rPr lang="en-US" sz="1866" dirty="0">
                <a:solidFill>
                  <a:srgbClr val="004AAE"/>
                </a:solidFill>
                <a:latin typeface="Georgia" panose="02040502050405020303" pitchFamily="18" charset="0"/>
              </a:rPr>
              <a:t>; Shannon O’Malley, MS</a:t>
            </a:r>
            <a:r>
              <a:rPr lang="en-US" sz="1866" baseline="30000" dirty="0">
                <a:solidFill>
                  <a:srgbClr val="004AAE"/>
                </a:solidFill>
                <a:latin typeface="Georgia" panose="02040502050405020303" pitchFamily="18" charset="0"/>
              </a:rPr>
              <a:t>3</a:t>
            </a:r>
            <a:r>
              <a:rPr lang="en-US" sz="1866" dirty="0">
                <a:solidFill>
                  <a:srgbClr val="004AAE"/>
                </a:solidFill>
                <a:latin typeface="Georgia" panose="02040502050405020303" pitchFamily="18" charset="0"/>
              </a:rPr>
              <a:t>; Jaylen Clarke, MSc</a:t>
            </a:r>
            <a:r>
              <a:rPr lang="en-US" sz="1866" baseline="30000" dirty="0">
                <a:solidFill>
                  <a:srgbClr val="004AAE"/>
                </a:solidFill>
                <a:latin typeface="Georgia" panose="02040502050405020303" pitchFamily="18" charset="0"/>
              </a:rPr>
              <a:t>3</a:t>
            </a:r>
            <a:r>
              <a:rPr lang="en-US" sz="1866" dirty="0">
                <a:solidFill>
                  <a:srgbClr val="004AAE"/>
                </a:solidFill>
                <a:latin typeface="Georgia" panose="02040502050405020303" pitchFamily="18" charset="0"/>
              </a:rPr>
              <a:t>; Angela R. Bazzi, PhD, MPH</a:t>
            </a:r>
            <a:r>
              <a:rPr lang="en-US" sz="1866" baseline="30000" dirty="0">
                <a:solidFill>
                  <a:srgbClr val="004AAE"/>
                </a:solidFill>
                <a:latin typeface="Georgia" panose="02040502050405020303" pitchFamily="18" charset="0"/>
              </a:rPr>
              <a:t>4,5</a:t>
            </a:r>
            <a:r>
              <a:rPr lang="en-US" sz="1866" dirty="0">
                <a:solidFill>
                  <a:srgbClr val="004AAE"/>
                </a:solidFill>
                <a:latin typeface="Georgia" panose="02040502050405020303" pitchFamily="18" charset="0"/>
              </a:rPr>
              <a:t>; Sunday Taylor, PhD</a:t>
            </a:r>
            <a:r>
              <a:rPr lang="en-US" sz="1866" baseline="30000" dirty="0">
                <a:solidFill>
                  <a:srgbClr val="004AAE"/>
                </a:solidFill>
                <a:latin typeface="Georgia" panose="02040502050405020303" pitchFamily="18" charset="0"/>
              </a:rPr>
              <a:t>3</a:t>
            </a:r>
            <a:r>
              <a:rPr lang="en-US" sz="1866" dirty="0">
                <a:solidFill>
                  <a:srgbClr val="004AAE"/>
                </a:solidFill>
                <a:latin typeface="Georgia" panose="02040502050405020303" pitchFamily="18" charset="0"/>
              </a:rPr>
              <a:t>; Dan Dooley</a:t>
            </a:r>
            <a:r>
              <a:rPr lang="en-US" sz="1866" baseline="30000" dirty="0">
                <a:solidFill>
                  <a:srgbClr val="004AAE"/>
                </a:solidFill>
                <a:latin typeface="Georgia" panose="02040502050405020303" pitchFamily="18" charset="0"/>
              </a:rPr>
              <a:t>3</a:t>
            </a:r>
            <a:r>
              <a:rPr lang="en-US" sz="1866" dirty="0">
                <a:solidFill>
                  <a:srgbClr val="004AAE"/>
                </a:solidFill>
                <a:latin typeface="Georgia" panose="02040502050405020303" pitchFamily="18" charset="0"/>
              </a:rPr>
              <a:t>; Simeon D. Kimmel, MD, MA</a:t>
            </a:r>
            <a:r>
              <a:rPr lang="en-US" sz="1866" baseline="30000" dirty="0">
                <a:solidFill>
                  <a:srgbClr val="004AAE"/>
                </a:solidFill>
                <a:latin typeface="Georgia" panose="02040502050405020303" pitchFamily="18" charset="0"/>
              </a:rPr>
              <a:t>1</a:t>
            </a:r>
          </a:p>
          <a:p>
            <a:pPr>
              <a:lnSpc>
                <a:spcPts val="2613"/>
              </a:lnSpc>
            </a:pPr>
            <a:endParaRPr lang="en-US" sz="1866" dirty="0">
              <a:solidFill>
                <a:srgbClr val="004AAE"/>
              </a:solidFill>
              <a:latin typeface="Georgia" panose="02040502050405020303" pitchFamily="18" charset="0"/>
            </a:endParaRPr>
          </a:p>
          <a:p>
            <a:pPr>
              <a:lnSpc>
                <a:spcPts val="2613"/>
              </a:lnSpc>
            </a:pPr>
            <a:r>
              <a:rPr lang="en-US" sz="1467" baseline="30000" dirty="0">
                <a:solidFill>
                  <a:srgbClr val="004AAE"/>
                </a:solidFill>
                <a:latin typeface="Georgia" panose="02040502050405020303" pitchFamily="18" charset="0"/>
              </a:rPr>
              <a:t>1</a:t>
            </a:r>
            <a:r>
              <a:rPr lang="en-US" sz="1467" dirty="0">
                <a:solidFill>
                  <a:srgbClr val="004AAE"/>
                </a:solidFill>
                <a:latin typeface="Georgia" panose="02040502050405020303" pitchFamily="18" charset="0"/>
              </a:rPr>
              <a:t>Boston Medical Center</a:t>
            </a:r>
          </a:p>
          <a:p>
            <a:pPr>
              <a:lnSpc>
                <a:spcPts val="2613"/>
              </a:lnSpc>
            </a:pPr>
            <a:r>
              <a:rPr lang="en-US" sz="1467" baseline="30000" dirty="0">
                <a:solidFill>
                  <a:srgbClr val="004AAE"/>
                </a:solidFill>
                <a:latin typeface="Georgia" panose="02040502050405020303" pitchFamily="18" charset="0"/>
              </a:rPr>
              <a:t>2</a:t>
            </a:r>
            <a:r>
              <a:rPr lang="en-US" sz="1467" dirty="0">
                <a:solidFill>
                  <a:srgbClr val="004AAE"/>
                </a:solidFill>
                <a:latin typeface="Georgia" panose="02040502050405020303" pitchFamily="18" charset="0"/>
              </a:rPr>
              <a:t>Institute for Community Health</a:t>
            </a:r>
          </a:p>
          <a:p>
            <a:pPr>
              <a:lnSpc>
                <a:spcPts val="2613"/>
              </a:lnSpc>
            </a:pPr>
            <a:r>
              <a:rPr lang="en-US" sz="1467" baseline="30000" dirty="0">
                <a:solidFill>
                  <a:srgbClr val="004AAE"/>
                </a:solidFill>
                <a:latin typeface="Georgia" panose="02040502050405020303" pitchFamily="18" charset="0"/>
              </a:rPr>
              <a:t>3</a:t>
            </a:r>
            <a:r>
              <a:rPr lang="en-US" sz="1467" dirty="0">
                <a:solidFill>
                  <a:srgbClr val="004AAE"/>
                </a:solidFill>
                <a:latin typeface="Georgia" panose="02040502050405020303" pitchFamily="18" charset="0"/>
              </a:rPr>
              <a:t>Boston Public Health Commission</a:t>
            </a:r>
          </a:p>
          <a:p>
            <a:pPr>
              <a:lnSpc>
                <a:spcPts val="2613"/>
              </a:lnSpc>
            </a:pPr>
            <a:r>
              <a:rPr lang="en-US" sz="1467" baseline="30000" dirty="0">
                <a:solidFill>
                  <a:srgbClr val="004AAE"/>
                </a:solidFill>
                <a:latin typeface="Georgia" panose="02040502050405020303" pitchFamily="18" charset="0"/>
              </a:rPr>
              <a:t>4</a:t>
            </a:r>
            <a:r>
              <a:rPr lang="en-US" sz="1467" dirty="0">
                <a:solidFill>
                  <a:srgbClr val="004AAE"/>
                </a:solidFill>
                <a:latin typeface="Georgia" panose="02040502050405020303" pitchFamily="18" charset="0"/>
              </a:rPr>
              <a:t>Boston University School of Public Health</a:t>
            </a:r>
          </a:p>
          <a:p>
            <a:pPr>
              <a:lnSpc>
                <a:spcPts val="2613"/>
              </a:lnSpc>
            </a:pPr>
            <a:r>
              <a:rPr lang="en-US" sz="1467" baseline="30000" dirty="0">
                <a:solidFill>
                  <a:srgbClr val="004AAE"/>
                </a:solidFill>
                <a:latin typeface="Georgia" panose="02040502050405020303" pitchFamily="18" charset="0"/>
              </a:rPr>
              <a:t>5</a:t>
            </a:r>
            <a:r>
              <a:rPr lang="en-US" sz="1467" dirty="0">
                <a:solidFill>
                  <a:srgbClr val="004AAE"/>
                </a:solidFill>
                <a:latin typeface="Georgia" panose="02040502050405020303" pitchFamily="18" charset="0"/>
              </a:rPr>
              <a:t>University of California San Diego Herbert Wertheim School of Public Health</a:t>
            </a:r>
          </a:p>
        </p:txBody>
      </p:sp>
      <p:grpSp>
        <p:nvGrpSpPr>
          <p:cNvPr id="8" name="Group 7">
            <a:extLst>
              <a:ext uri="{FF2B5EF4-FFF2-40B4-BE49-F238E27FC236}">
                <a16:creationId xmlns:a16="http://schemas.microsoft.com/office/drawing/2014/main" id="{F9129722-A279-AA40-AF0B-7ACC6355FBD1}"/>
              </a:ext>
            </a:extLst>
          </p:cNvPr>
          <p:cNvGrpSpPr/>
          <p:nvPr/>
        </p:nvGrpSpPr>
        <p:grpSpPr>
          <a:xfrm>
            <a:off x="685801" y="143538"/>
            <a:ext cx="6578599" cy="981642"/>
            <a:chOff x="685801" y="143538"/>
            <a:chExt cx="6578599" cy="981642"/>
          </a:xfrm>
        </p:grpSpPr>
        <p:pic>
          <p:nvPicPr>
            <p:cNvPr id="9" name="Picture 4">
              <a:extLst>
                <a:ext uri="{FF2B5EF4-FFF2-40B4-BE49-F238E27FC236}">
                  <a16:creationId xmlns:a16="http://schemas.microsoft.com/office/drawing/2014/main" id="{2EB70C41-3DE8-8B4D-B025-7A6937E3A368}"/>
                </a:ext>
              </a:extLst>
            </p:cNvPr>
            <p:cNvPicPr>
              <a:picLocks noChangeAspect="1"/>
            </p:cNvPicPr>
            <p:nvPr/>
          </p:nvPicPr>
          <p:blipFill>
            <a:blip r:embed="rId2"/>
            <a:srcRect/>
            <a:stretch>
              <a:fillRect/>
            </a:stretch>
          </p:blipFill>
          <p:spPr>
            <a:xfrm>
              <a:off x="685801" y="143538"/>
              <a:ext cx="4915271" cy="981642"/>
            </a:xfrm>
            <a:prstGeom prst="rect">
              <a:avLst/>
            </a:prstGeom>
          </p:spPr>
        </p:pic>
        <p:pic>
          <p:nvPicPr>
            <p:cNvPr id="10" name="Picture 9">
              <a:extLst>
                <a:ext uri="{FF2B5EF4-FFF2-40B4-BE49-F238E27FC236}">
                  <a16:creationId xmlns:a16="http://schemas.microsoft.com/office/drawing/2014/main" id="{164E179B-B8DA-7B41-BE9E-A48FB68D9597}"/>
                </a:ext>
              </a:extLst>
            </p:cNvPr>
            <p:cNvPicPr>
              <a:picLocks noChangeAspect="1"/>
            </p:cNvPicPr>
            <p:nvPr/>
          </p:nvPicPr>
          <p:blipFill>
            <a:blip r:embed="rId3"/>
            <a:stretch>
              <a:fillRect/>
            </a:stretch>
          </p:blipFill>
          <p:spPr>
            <a:xfrm>
              <a:off x="5747173" y="177800"/>
              <a:ext cx="1517227" cy="812800"/>
            </a:xfrm>
            <a:prstGeom prst="rect">
              <a:avLst/>
            </a:prstGeom>
          </p:spPr>
        </p:pic>
        <p:pic>
          <p:nvPicPr>
            <p:cNvPr id="11" name="Picture 10">
              <a:extLst>
                <a:ext uri="{FF2B5EF4-FFF2-40B4-BE49-F238E27FC236}">
                  <a16:creationId xmlns:a16="http://schemas.microsoft.com/office/drawing/2014/main" id="{15A16FAE-78B0-354F-845F-6532D4E14AC3}"/>
                </a:ext>
              </a:extLst>
            </p:cNvPr>
            <p:cNvPicPr>
              <a:picLocks noChangeAspect="1"/>
            </p:cNvPicPr>
            <p:nvPr/>
          </p:nvPicPr>
          <p:blipFill>
            <a:blip r:embed="rId4"/>
            <a:stretch>
              <a:fillRect/>
            </a:stretch>
          </p:blipFill>
          <p:spPr>
            <a:xfrm>
              <a:off x="2141076" y="383750"/>
              <a:ext cx="1755996" cy="629508"/>
            </a:xfrm>
            <a:prstGeom prst="rect">
              <a:avLst/>
            </a:prstGeom>
          </p:spPr>
        </p:pic>
      </p:grpSp>
    </p:spTree>
    <p:extLst>
      <p:ext uri="{BB962C8B-B14F-4D97-AF65-F5344CB8AC3E}">
        <p14:creationId xmlns:p14="http://schemas.microsoft.com/office/powerpoint/2010/main" val="405910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10</a:t>
            </a:r>
          </a:p>
        </p:txBody>
      </p:sp>
      <p:sp>
        <p:nvSpPr>
          <p:cNvPr id="10" name="TextBox 10"/>
          <p:cNvSpPr txBox="1"/>
          <p:nvPr/>
        </p:nvSpPr>
        <p:spPr>
          <a:xfrm>
            <a:off x="2277010" y="1539815"/>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BACKGROUND</a:t>
            </a:r>
          </a:p>
        </p:txBody>
      </p:sp>
      <p:sp>
        <p:nvSpPr>
          <p:cNvPr id="20" name="TextBox 20"/>
          <p:cNvSpPr txBox="1"/>
          <p:nvPr/>
        </p:nvSpPr>
        <p:spPr>
          <a:xfrm>
            <a:off x="2277010" y="2500424"/>
            <a:ext cx="6294689" cy="434991"/>
          </a:xfrm>
          <a:prstGeom prst="rect">
            <a:avLst/>
          </a:prstGeom>
        </p:spPr>
        <p:txBody>
          <a:bodyPr lIns="0" tIns="0" rIns="0" bIns="0" rtlCol="0" anchor="t">
            <a:spAutoFit/>
          </a:bodyPr>
          <a:lstStyle/>
          <a:p>
            <a:pPr>
              <a:lnSpc>
                <a:spcPts val="3733"/>
              </a:lnSpc>
            </a:pPr>
            <a:r>
              <a:rPr lang="en-US" sz="2666" dirty="0">
                <a:solidFill>
                  <a:srgbClr val="004AAE"/>
                </a:solidFill>
                <a:latin typeface="Georgia" panose="02040502050405020303" pitchFamily="18" charset="0"/>
              </a:rPr>
              <a:t>OBJECTIVES</a:t>
            </a:r>
          </a:p>
        </p:txBody>
      </p:sp>
      <p:sp>
        <p:nvSpPr>
          <p:cNvPr id="21" name="TextBox 21"/>
          <p:cNvSpPr txBox="1"/>
          <p:nvPr/>
        </p:nvSpPr>
        <p:spPr>
          <a:xfrm>
            <a:off x="2277010" y="3465684"/>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METHODS</a:t>
            </a:r>
          </a:p>
        </p:txBody>
      </p:sp>
      <p:sp>
        <p:nvSpPr>
          <p:cNvPr id="22" name="TextBox 22"/>
          <p:cNvSpPr txBox="1"/>
          <p:nvPr/>
        </p:nvSpPr>
        <p:spPr>
          <a:xfrm>
            <a:off x="2277010" y="4426862"/>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RESULTS</a:t>
            </a:r>
          </a:p>
        </p:txBody>
      </p:sp>
      <p:sp>
        <p:nvSpPr>
          <p:cNvPr id="26" name="TextBox 26"/>
          <p:cNvSpPr txBox="1"/>
          <p:nvPr/>
        </p:nvSpPr>
        <p:spPr>
          <a:xfrm>
            <a:off x="2277010" y="5388287"/>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CONCLUSION</a:t>
            </a:r>
          </a:p>
        </p:txBody>
      </p:sp>
      <p:sp>
        <p:nvSpPr>
          <p:cNvPr id="27" name="Chevron 26">
            <a:extLst>
              <a:ext uri="{FF2B5EF4-FFF2-40B4-BE49-F238E27FC236}">
                <a16:creationId xmlns:a16="http://schemas.microsoft.com/office/drawing/2014/main" id="{F448BD35-FD3F-2C43-A1C0-8F679A4602BB}"/>
              </a:ext>
            </a:extLst>
          </p:cNvPr>
          <p:cNvSpPr/>
          <p:nvPr/>
        </p:nvSpPr>
        <p:spPr>
          <a:xfrm>
            <a:off x="711200" y="1421579"/>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8" name="Chevron 27">
            <a:extLst>
              <a:ext uri="{FF2B5EF4-FFF2-40B4-BE49-F238E27FC236}">
                <a16:creationId xmlns:a16="http://schemas.microsoft.com/office/drawing/2014/main" id="{BCA4360C-0C4D-B745-80D4-1659A6B26480}"/>
              </a:ext>
            </a:extLst>
          </p:cNvPr>
          <p:cNvSpPr/>
          <p:nvPr/>
        </p:nvSpPr>
        <p:spPr>
          <a:xfrm>
            <a:off x="711200" y="2385262"/>
            <a:ext cx="1281963" cy="683713"/>
          </a:xfrm>
          <a:prstGeom prst="chevron">
            <a:avLst/>
          </a:prstGeom>
          <a:solidFill>
            <a:srgbClr val="00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9" name="Chevron 28">
            <a:extLst>
              <a:ext uri="{FF2B5EF4-FFF2-40B4-BE49-F238E27FC236}">
                <a16:creationId xmlns:a16="http://schemas.microsoft.com/office/drawing/2014/main" id="{400A1601-2E58-3A4E-A6CE-271CCF3ABAFF}"/>
              </a:ext>
            </a:extLst>
          </p:cNvPr>
          <p:cNvSpPr/>
          <p:nvPr/>
        </p:nvSpPr>
        <p:spPr>
          <a:xfrm>
            <a:off x="711200" y="3348946"/>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Chevron 29">
            <a:extLst>
              <a:ext uri="{FF2B5EF4-FFF2-40B4-BE49-F238E27FC236}">
                <a16:creationId xmlns:a16="http://schemas.microsoft.com/office/drawing/2014/main" id="{F66BEC5C-08A2-6E4C-937F-63E9021942BB}"/>
              </a:ext>
            </a:extLst>
          </p:cNvPr>
          <p:cNvSpPr/>
          <p:nvPr/>
        </p:nvSpPr>
        <p:spPr>
          <a:xfrm>
            <a:off x="711200" y="4312629"/>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Chevron 30">
            <a:extLst>
              <a:ext uri="{FF2B5EF4-FFF2-40B4-BE49-F238E27FC236}">
                <a16:creationId xmlns:a16="http://schemas.microsoft.com/office/drawing/2014/main" id="{55BD7194-E6D7-1649-9FEA-3275C780AD40}"/>
              </a:ext>
            </a:extLst>
          </p:cNvPr>
          <p:cNvSpPr/>
          <p:nvPr/>
        </p:nvSpPr>
        <p:spPr>
          <a:xfrm>
            <a:off x="711200" y="5276311"/>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Box 5">
            <a:extLst>
              <a:ext uri="{FF2B5EF4-FFF2-40B4-BE49-F238E27FC236}">
                <a16:creationId xmlns:a16="http://schemas.microsoft.com/office/drawing/2014/main" id="{6662DEEE-675C-BD4F-B0BB-694AF5EFABC9}"/>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AGENDA</a:t>
            </a:r>
          </a:p>
        </p:txBody>
      </p:sp>
    </p:spTree>
    <p:extLst>
      <p:ext uri="{BB962C8B-B14F-4D97-AF65-F5344CB8AC3E}">
        <p14:creationId xmlns:p14="http://schemas.microsoft.com/office/powerpoint/2010/main" val="117884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1333500"/>
            <a:ext cx="9626600" cy="837280"/>
          </a:xfrm>
          <a:prstGeom prst="rect">
            <a:avLst/>
          </a:prstGeom>
        </p:spPr>
        <p:txBody>
          <a:bodyPr wrap="square" lIns="0" tIns="0" rIns="0" bIns="0" rtlCol="0" anchor="t">
            <a:spAutoFit/>
          </a:bodyPr>
          <a:lstStyle/>
          <a:p>
            <a:pPr>
              <a:lnSpc>
                <a:spcPts val="3360"/>
              </a:lnSpc>
            </a:pPr>
            <a:r>
              <a:rPr lang="en-US" sz="2500" dirty="0">
                <a:solidFill>
                  <a:srgbClr val="004AAE"/>
                </a:solidFill>
                <a:latin typeface="Georgia" panose="02040502050405020303" pitchFamily="18" charset="0"/>
              </a:rPr>
              <a:t>To understand the experiences of Boston residents </a:t>
            </a:r>
            <a:r>
              <a:rPr lang="en-US" sz="2500" b="1" i="1" dirty="0">
                <a:solidFill>
                  <a:srgbClr val="004AAE"/>
                </a:solidFill>
                <a:latin typeface="Georgia" panose="02040502050405020303" pitchFamily="18" charset="0"/>
              </a:rPr>
              <a:t>during and immediately after</a:t>
            </a:r>
            <a:r>
              <a:rPr lang="en-US" sz="2500" dirty="0">
                <a:solidFill>
                  <a:srgbClr val="004AAE"/>
                </a:solidFill>
                <a:latin typeface="Georgia" panose="02040502050405020303" pitchFamily="18" charset="0"/>
              </a:rPr>
              <a:t> an opioid overdose</a:t>
            </a:r>
          </a:p>
        </p:txBody>
      </p:sp>
      <p:sp>
        <p:nvSpPr>
          <p:cNvPr id="8" name="TextBox 8"/>
          <p:cNvSpPr txBox="1"/>
          <p:nvPr/>
        </p:nvSpPr>
        <p:spPr>
          <a:xfrm>
            <a:off x="685800" y="529336"/>
            <a:ext cx="26670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OBJECTIVE</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11</a:t>
            </a:r>
          </a:p>
        </p:txBody>
      </p:sp>
    </p:spTree>
    <p:extLst>
      <p:ext uri="{BB962C8B-B14F-4D97-AF65-F5344CB8AC3E}">
        <p14:creationId xmlns:p14="http://schemas.microsoft.com/office/powerpoint/2010/main" val="215392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12</a:t>
            </a:r>
          </a:p>
        </p:txBody>
      </p:sp>
      <p:sp>
        <p:nvSpPr>
          <p:cNvPr id="10" name="TextBox 10"/>
          <p:cNvSpPr txBox="1"/>
          <p:nvPr/>
        </p:nvSpPr>
        <p:spPr>
          <a:xfrm>
            <a:off x="2277010" y="1539815"/>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BACKGROUND</a:t>
            </a:r>
          </a:p>
        </p:txBody>
      </p:sp>
      <p:sp>
        <p:nvSpPr>
          <p:cNvPr id="20" name="TextBox 20"/>
          <p:cNvSpPr txBox="1"/>
          <p:nvPr/>
        </p:nvSpPr>
        <p:spPr>
          <a:xfrm>
            <a:off x="2277010" y="2500424"/>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OBJECTIVES</a:t>
            </a:r>
          </a:p>
        </p:txBody>
      </p:sp>
      <p:sp>
        <p:nvSpPr>
          <p:cNvPr id="21" name="TextBox 21"/>
          <p:cNvSpPr txBox="1"/>
          <p:nvPr/>
        </p:nvSpPr>
        <p:spPr>
          <a:xfrm>
            <a:off x="2277010" y="3465684"/>
            <a:ext cx="6294689" cy="434991"/>
          </a:xfrm>
          <a:prstGeom prst="rect">
            <a:avLst/>
          </a:prstGeom>
        </p:spPr>
        <p:txBody>
          <a:bodyPr lIns="0" tIns="0" rIns="0" bIns="0" rtlCol="0" anchor="t">
            <a:spAutoFit/>
          </a:bodyPr>
          <a:lstStyle/>
          <a:p>
            <a:pPr>
              <a:lnSpc>
                <a:spcPts val="3733"/>
              </a:lnSpc>
            </a:pPr>
            <a:r>
              <a:rPr lang="en-US" sz="2666" dirty="0">
                <a:solidFill>
                  <a:srgbClr val="004AAE"/>
                </a:solidFill>
                <a:latin typeface="Georgia" panose="02040502050405020303" pitchFamily="18" charset="0"/>
              </a:rPr>
              <a:t>METHODS</a:t>
            </a:r>
          </a:p>
        </p:txBody>
      </p:sp>
      <p:sp>
        <p:nvSpPr>
          <p:cNvPr id="22" name="TextBox 22"/>
          <p:cNvSpPr txBox="1"/>
          <p:nvPr/>
        </p:nvSpPr>
        <p:spPr>
          <a:xfrm>
            <a:off x="2277010" y="4426862"/>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RESULTS</a:t>
            </a:r>
          </a:p>
        </p:txBody>
      </p:sp>
      <p:sp>
        <p:nvSpPr>
          <p:cNvPr id="26" name="TextBox 26"/>
          <p:cNvSpPr txBox="1"/>
          <p:nvPr/>
        </p:nvSpPr>
        <p:spPr>
          <a:xfrm>
            <a:off x="2277010" y="5388287"/>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CONCLUSION</a:t>
            </a:r>
          </a:p>
        </p:txBody>
      </p:sp>
      <p:sp>
        <p:nvSpPr>
          <p:cNvPr id="27" name="Chevron 26">
            <a:extLst>
              <a:ext uri="{FF2B5EF4-FFF2-40B4-BE49-F238E27FC236}">
                <a16:creationId xmlns:a16="http://schemas.microsoft.com/office/drawing/2014/main" id="{F448BD35-FD3F-2C43-A1C0-8F679A4602BB}"/>
              </a:ext>
            </a:extLst>
          </p:cNvPr>
          <p:cNvSpPr/>
          <p:nvPr/>
        </p:nvSpPr>
        <p:spPr>
          <a:xfrm>
            <a:off x="711200" y="1421579"/>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8" name="Chevron 27">
            <a:extLst>
              <a:ext uri="{FF2B5EF4-FFF2-40B4-BE49-F238E27FC236}">
                <a16:creationId xmlns:a16="http://schemas.microsoft.com/office/drawing/2014/main" id="{BCA4360C-0C4D-B745-80D4-1659A6B26480}"/>
              </a:ext>
            </a:extLst>
          </p:cNvPr>
          <p:cNvSpPr/>
          <p:nvPr/>
        </p:nvSpPr>
        <p:spPr>
          <a:xfrm>
            <a:off x="711200" y="2385262"/>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9" name="Chevron 28">
            <a:extLst>
              <a:ext uri="{FF2B5EF4-FFF2-40B4-BE49-F238E27FC236}">
                <a16:creationId xmlns:a16="http://schemas.microsoft.com/office/drawing/2014/main" id="{400A1601-2E58-3A4E-A6CE-271CCF3ABAFF}"/>
              </a:ext>
            </a:extLst>
          </p:cNvPr>
          <p:cNvSpPr/>
          <p:nvPr/>
        </p:nvSpPr>
        <p:spPr>
          <a:xfrm>
            <a:off x="711200" y="3348946"/>
            <a:ext cx="1281963" cy="683713"/>
          </a:xfrm>
          <a:prstGeom prst="chevron">
            <a:avLst/>
          </a:prstGeom>
          <a:solidFill>
            <a:srgbClr val="00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Chevron 29">
            <a:extLst>
              <a:ext uri="{FF2B5EF4-FFF2-40B4-BE49-F238E27FC236}">
                <a16:creationId xmlns:a16="http://schemas.microsoft.com/office/drawing/2014/main" id="{F66BEC5C-08A2-6E4C-937F-63E9021942BB}"/>
              </a:ext>
            </a:extLst>
          </p:cNvPr>
          <p:cNvSpPr/>
          <p:nvPr/>
        </p:nvSpPr>
        <p:spPr>
          <a:xfrm>
            <a:off x="711200" y="4312629"/>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Chevron 30">
            <a:extLst>
              <a:ext uri="{FF2B5EF4-FFF2-40B4-BE49-F238E27FC236}">
                <a16:creationId xmlns:a16="http://schemas.microsoft.com/office/drawing/2014/main" id="{55BD7194-E6D7-1649-9FEA-3275C780AD40}"/>
              </a:ext>
            </a:extLst>
          </p:cNvPr>
          <p:cNvSpPr/>
          <p:nvPr/>
        </p:nvSpPr>
        <p:spPr>
          <a:xfrm>
            <a:off x="711200" y="5276311"/>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Box 5">
            <a:extLst>
              <a:ext uri="{FF2B5EF4-FFF2-40B4-BE49-F238E27FC236}">
                <a16:creationId xmlns:a16="http://schemas.microsoft.com/office/drawing/2014/main" id="{5A266B35-911D-6C46-AD98-4E865D54A154}"/>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AGENDA</a:t>
            </a:r>
          </a:p>
        </p:txBody>
      </p:sp>
    </p:spTree>
    <p:extLst>
      <p:ext uri="{BB962C8B-B14F-4D97-AF65-F5344CB8AC3E}">
        <p14:creationId xmlns:p14="http://schemas.microsoft.com/office/powerpoint/2010/main" val="31360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1462088"/>
            <a:ext cx="9626600" cy="2578335"/>
          </a:xfrm>
          <a:prstGeom prst="rect">
            <a:avLst/>
          </a:prstGeom>
        </p:spPr>
        <p:txBody>
          <a:bodyPr wrap="square" lIns="0" tIns="0" rIns="0" bIns="0" rtlCol="0" anchor="t">
            <a:spAutoFit/>
          </a:bodyPr>
          <a:lstStyle/>
          <a:p>
            <a:pPr>
              <a:lnSpc>
                <a:spcPts val="3360"/>
              </a:lnSpc>
            </a:pPr>
            <a:r>
              <a:rPr lang="en-US" sz="2400" b="1" dirty="0">
                <a:solidFill>
                  <a:srgbClr val="004AAE"/>
                </a:solidFill>
                <a:latin typeface="Georgia" panose="02040502050405020303" pitchFamily="18" charset="0"/>
              </a:rPr>
              <a:t>Boston Overdose Linkage to Treatment Study (BOLTS):</a:t>
            </a:r>
          </a:p>
          <a:p>
            <a:pPr marL="800100" lvl="1" indent="-342900">
              <a:lnSpc>
                <a:spcPts val="3360"/>
              </a:lnSpc>
              <a:buFont typeface="Wingdings" pitchFamily="2" charset="2"/>
              <a:buChar char="Ø"/>
            </a:pPr>
            <a:endParaRPr lang="en-US" sz="2400" dirty="0">
              <a:solidFill>
                <a:srgbClr val="004AAE"/>
              </a:solidFill>
              <a:latin typeface="Georgia" panose="02040502050405020303" pitchFamily="18" charset="0"/>
            </a:endParaRPr>
          </a:p>
          <a:p>
            <a:pPr marL="800100" lvl="1" indent="-342900">
              <a:lnSpc>
                <a:spcPts val="3360"/>
              </a:lnSpc>
              <a:buFont typeface="Wingdings" pitchFamily="2" charset="2"/>
              <a:buChar char="Ø"/>
            </a:pPr>
            <a:r>
              <a:rPr lang="en-US" sz="2400" dirty="0">
                <a:solidFill>
                  <a:srgbClr val="004AAE"/>
                </a:solidFill>
                <a:latin typeface="Georgia" panose="02040502050405020303" pitchFamily="18" charset="0"/>
              </a:rPr>
              <a:t>Qualitative study</a:t>
            </a:r>
          </a:p>
          <a:p>
            <a:pPr lvl="1">
              <a:lnSpc>
                <a:spcPts val="3360"/>
              </a:lnSpc>
            </a:pPr>
            <a:r>
              <a:rPr lang="en-US" sz="2400" dirty="0">
                <a:solidFill>
                  <a:srgbClr val="004AAE"/>
                </a:solidFill>
                <a:latin typeface="Georgia" panose="02040502050405020303" pitchFamily="18" charset="0"/>
              </a:rPr>
              <a:t> </a:t>
            </a:r>
          </a:p>
          <a:p>
            <a:pPr marL="800100" lvl="1" indent="-342900">
              <a:lnSpc>
                <a:spcPts val="3360"/>
              </a:lnSpc>
              <a:buFont typeface="Wingdings" pitchFamily="2" charset="2"/>
              <a:buChar char="Ø"/>
            </a:pPr>
            <a:r>
              <a:rPr lang="en-US" sz="2400" dirty="0">
                <a:solidFill>
                  <a:srgbClr val="004AAE"/>
                </a:solidFill>
                <a:latin typeface="Georgia" panose="02040502050405020303" pitchFamily="18" charset="0"/>
              </a:rPr>
              <a:t>Examines racial/ethnic inequities in access to treatment for people who recently experienced an opioid overdose in Boston</a:t>
            </a:r>
          </a:p>
        </p:txBody>
      </p:sp>
      <p:sp>
        <p:nvSpPr>
          <p:cNvPr id="8" name="TextBox 8"/>
          <p:cNvSpPr txBox="1"/>
          <p:nvPr/>
        </p:nvSpPr>
        <p:spPr>
          <a:xfrm>
            <a:off x="685800" y="529336"/>
            <a:ext cx="26670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BOLTS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13</a:t>
            </a:r>
          </a:p>
        </p:txBody>
      </p:sp>
    </p:spTree>
    <p:extLst>
      <p:ext uri="{BB962C8B-B14F-4D97-AF65-F5344CB8AC3E}">
        <p14:creationId xmlns:p14="http://schemas.microsoft.com/office/powerpoint/2010/main" val="95054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p:nvPr/>
        </p:nvSpPr>
        <p:spPr>
          <a:xfrm>
            <a:off x="508000" y="5715800"/>
            <a:ext cx="11201353" cy="1066000"/>
          </a:xfrm>
          <a:prstGeom prst="rightArrow">
            <a:avLst>
              <a:gd name="adj1" fmla="val 38055"/>
              <a:gd name="adj2" fmla="val 48996"/>
            </a:avLst>
          </a:prstGeom>
          <a:solidFill>
            <a:schemeClr val="accent4">
              <a:lumMod val="40000"/>
              <a:lumOff val="60000"/>
            </a:schemeClr>
          </a:solidFill>
          <a:ln>
            <a:noFill/>
          </a:ln>
        </p:spPr>
        <p:txBody>
          <a:bodyPr spcFirstLastPara="1" wrap="square" lIns="121900" tIns="121900" rIns="121900" bIns="121900" anchor="ctr" anchorCtr="0">
            <a:noAutofit/>
          </a:bodyPr>
          <a:lstStyle/>
          <a:p>
            <a:endParaRPr sz="2400"/>
          </a:p>
        </p:txBody>
      </p:sp>
      <p:sp>
        <p:nvSpPr>
          <p:cNvPr id="282" name="Google Shape;282;p24"/>
          <p:cNvSpPr txBox="1"/>
          <p:nvPr/>
        </p:nvSpPr>
        <p:spPr>
          <a:xfrm>
            <a:off x="8879231" y="2659940"/>
            <a:ext cx="2527600" cy="820800"/>
          </a:xfrm>
          <a:prstGeom prst="rect">
            <a:avLst/>
          </a:prstGeom>
          <a:noFill/>
          <a:ln>
            <a:noFill/>
          </a:ln>
        </p:spPr>
        <p:txBody>
          <a:bodyPr spcFirstLastPara="1" wrap="square" lIns="121900" tIns="121900" rIns="121900" bIns="121900" anchor="ctr" anchorCtr="0">
            <a:noAutofit/>
          </a:bodyPr>
          <a:lstStyle/>
          <a:p>
            <a:pPr algn="ctr"/>
            <a:r>
              <a:rPr lang="en" sz="1600">
                <a:solidFill>
                  <a:schemeClr val="lt1"/>
                </a:solidFill>
                <a:latin typeface="Roboto"/>
                <a:ea typeface="Roboto"/>
                <a:cs typeface="Roboto"/>
                <a:sym typeface="Roboto"/>
              </a:rPr>
              <a:t>Jupiter is a gas giant and the biggest planet in the Solar System</a:t>
            </a:r>
            <a:endParaRPr sz="1600">
              <a:solidFill>
                <a:schemeClr val="lt1"/>
              </a:solidFill>
              <a:latin typeface="Roboto"/>
              <a:ea typeface="Roboto"/>
              <a:cs typeface="Roboto"/>
              <a:sym typeface="Roboto"/>
            </a:endParaRPr>
          </a:p>
        </p:txBody>
      </p:sp>
      <p:grpSp>
        <p:nvGrpSpPr>
          <p:cNvPr id="2" name="Group 1">
            <a:extLst>
              <a:ext uri="{FF2B5EF4-FFF2-40B4-BE49-F238E27FC236}">
                <a16:creationId xmlns:a16="http://schemas.microsoft.com/office/drawing/2014/main" id="{1E10B6BE-EBC0-3941-8D62-E1F88CEB9EF1}"/>
              </a:ext>
            </a:extLst>
          </p:cNvPr>
          <p:cNvGrpSpPr/>
          <p:nvPr/>
        </p:nvGrpSpPr>
        <p:grpSpPr>
          <a:xfrm>
            <a:off x="508000" y="533400"/>
            <a:ext cx="11201400" cy="5180698"/>
            <a:chOff x="1076350" y="1951470"/>
            <a:chExt cx="12088316" cy="5419351"/>
          </a:xfrm>
        </p:grpSpPr>
        <p:sp>
          <p:nvSpPr>
            <p:cNvPr id="291" name="Google Shape;291;p24"/>
            <p:cNvSpPr/>
            <p:nvPr/>
          </p:nvSpPr>
          <p:spPr>
            <a:xfrm rot="10800000" flipH="1">
              <a:off x="9170466" y="2551178"/>
              <a:ext cx="3994200" cy="36060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292" name="Google Shape;292;p24"/>
            <p:cNvSpPr/>
            <p:nvPr/>
          </p:nvSpPr>
          <p:spPr>
            <a:xfrm rot="10800000" flipH="1">
              <a:off x="5123434" y="2551178"/>
              <a:ext cx="3994200" cy="3606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293" name="Google Shape;293;p24"/>
            <p:cNvSpPr/>
            <p:nvPr/>
          </p:nvSpPr>
          <p:spPr>
            <a:xfrm rot="10800000" flipH="1">
              <a:off x="1076400" y="2551178"/>
              <a:ext cx="3994200" cy="3606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275" name="Google Shape;275;p24"/>
            <p:cNvSpPr/>
            <p:nvPr/>
          </p:nvSpPr>
          <p:spPr>
            <a:xfrm>
              <a:off x="9170416" y="2962300"/>
              <a:ext cx="3994200" cy="4408521"/>
            </a:xfrm>
            <a:prstGeom prst="rect">
              <a:avLst/>
            </a:prstGeom>
            <a:solidFill>
              <a:schemeClr val="accent6">
                <a:lumMod val="40000"/>
                <a:lumOff val="60000"/>
              </a:schemeClr>
            </a:solidFill>
            <a:ln>
              <a:noFill/>
            </a:ln>
          </p:spPr>
          <p:txBody>
            <a:bodyPr spcFirstLastPara="1" wrap="square" lIns="121900" tIns="121900" rIns="121900" bIns="121900" anchor="ctr" anchorCtr="0">
              <a:noAutofit/>
            </a:bodyPr>
            <a:lstStyle/>
            <a:p>
              <a:endParaRPr sz="2400"/>
            </a:p>
          </p:txBody>
        </p:sp>
        <p:sp>
          <p:nvSpPr>
            <p:cNvPr id="276" name="Google Shape;276;p24"/>
            <p:cNvSpPr txBox="1"/>
            <p:nvPr/>
          </p:nvSpPr>
          <p:spPr>
            <a:xfrm>
              <a:off x="9276914" y="3639651"/>
              <a:ext cx="3781201" cy="3713010"/>
            </a:xfrm>
            <a:prstGeom prst="rect">
              <a:avLst/>
            </a:prstGeom>
            <a:noFill/>
            <a:ln>
              <a:noFill/>
            </a:ln>
          </p:spPr>
          <p:txBody>
            <a:bodyPr spcFirstLastPara="1" wrap="square" lIns="121900" tIns="121900" rIns="121900" bIns="121900" anchor="ctr" anchorCtr="0">
              <a:noAutofit/>
            </a:bodyPr>
            <a:lstStyle/>
            <a:p>
              <a:r>
                <a:rPr lang="en-US" sz="1533" dirty="0">
                  <a:latin typeface="Georgia" panose="02040502050405020303" pitchFamily="18" charset="0"/>
                  <a:ea typeface="Roboto"/>
                  <a:cs typeface="Roboto"/>
                  <a:sym typeface="Roboto"/>
                </a:rPr>
                <a:t>Quantitative survey data were…</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Entered into </a:t>
              </a:r>
              <a:r>
                <a:rPr lang="en-US" sz="1533" dirty="0" err="1">
                  <a:latin typeface="Georgia" panose="02040502050405020303" pitchFamily="18" charset="0"/>
                  <a:ea typeface="Roboto"/>
                  <a:cs typeface="Roboto"/>
                  <a:sym typeface="Roboto"/>
                </a:rPr>
                <a:t>REDCap</a:t>
              </a:r>
              <a:r>
                <a:rPr lang="en-US" sz="1533" dirty="0">
                  <a:latin typeface="Georgia" panose="02040502050405020303" pitchFamily="18" charset="0"/>
                  <a:ea typeface="Roboto"/>
                  <a:cs typeface="Roboto"/>
                  <a:sym typeface="Roboto"/>
                </a:rPr>
                <a:t> and analyzed</a:t>
              </a:r>
            </a:p>
            <a:p>
              <a:pPr lvl="1"/>
              <a:endParaRPr lang="en-US" sz="1533" dirty="0">
                <a:latin typeface="Georgia" panose="02040502050405020303" pitchFamily="18" charset="0"/>
                <a:ea typeface="Roboto"/>
                <a:cs typeface="Roboto"/>
                <a:sym typeface="Roboto"/>
              </a:endParaRPr>
            </a:p>
            <a:p>
              <a:r>
                <a:rPr lang="en-US" sz="1533" dirty="0">
                  <a:latin typeface="Georgia" panose="02040502050405020303" pitchFamily="18" charset="0"/>
                  <a:ea typeface="Roboto"/>
                  <a:cs typeface="Roboto"/>
                  <a:sym typeface="Roboto"/>
                </a:rPr>
                <a:t>Qualitative interview data were…</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Audio recorded</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Professionally transcribed</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Struck of identifying info</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Collaboratively developed into a final codebook</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Analyzed via code application in </a:t>
              </a:r>
              <a:r>
                <a:rPr lang="en-US" sz="1533" dirty="0" err="1">
                  <a:latin typeface="Georgia" panose="02040502050405020303" pitchFamily="18" charset="0"/>
                  <a:ea typeface="Roboto"/>
                  <a:cs typeface="Roboto"/>
                  <a:sym typeface="Roboto"/>
                </a:rPr>
                <a:t>Dedoose</a:t>
              </a:r>
              <a:r>
                <a:rPr lang="en-US" sz="1533" dirty="0">
                  <a:latin typeface="Georgia" panose="02040502050405020303" pitchFamily="18" charset="0"/>
                  <a:ea typeface="Roboto"/>
                  <a:cs typeface="Roboto"/>
                  <a:sym typeface="Roboto"/>
                </a:rPr>
                <a:t> software</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Further analyzed and organized using Framework Analysis Method</a:t>
              </a:r>
              <a:r>
                <a:rPr lang="en-US" sz="1533" baseline="30000" dirty="0">
                  <a:latin typeface="Georgia" panose="02040502050405020303" pitchFamily="18" charset="0"/>
                  <a:ea typeface="Roboto"/>
                  <a:cs typeface="Roboto"/>
                  <a:sym typeface="Roboto"/>
                </a:rPr>
                <a:t>7</a:t>
              </a:r>
            </a:p>
          </p:txBody>
        </p:sp>
        <p:sp>
          <p:nvSpPr>
            <p:cNvPr id="277" name="Google Shape;277;p24"/>
            <p:cNvSpPr/>
            <p:nvPr/>
          </p:nvSpPr>
          <p:spPr>
            <a:xfrm>
              <a:off x="5123384" y="2962300"/>
              <a:ext cx="3994200" cy="4408520"/>
            </a:xfrm>
            <a:prstGeom prst="rect">
              <a:avLst/>
            </a:prstGeom>
            <a:solidFill>
              <a:schemeClr val="accent2">
                <a:lumMod val="40000"/>
                <a:lumOff val="60000"/>
              </a:schemeClr>
            </a:solidFill>
            <a:ln>
              <a:noFill/>
            </a:ln>
          </p:spPr>
          <p:txBody>
            <a:bodyPr spcFirstLastPara="1" wrap="square" lIns="121900" tIns="121900" rIns="121900" bIns="121900" anchor="ctr" anchorCtr="0">
              <a:noAutofit/>
            </a:bodyPr>
            <a:lstStyle/>
            <a:p>
              <a:endParaRPr sz="2400"/>
            </a:p>
          </p:txBody>
        </p:sp>
        <p:sp>
          <p:nvSpPr>
            <p:cNvPr id="278" name="Google Shape;278;p24"/>
            <p:cNvSpPr txBox="1"/>
            <p:nvPr/>
          </p:nvSpPr>
          <p:spPr>
            <a:xfrm>
              <a:off x="5224780" y="3736207"/>
              <a:ext cx="3791400" cy="3423834"/>
            </a:xfrm>
            <a:prstGeom prst="rect">
              <a:avLst/>
            </a:prstGeom>
            <a:noFill/>
            <a:ln>
              <a:noFill/>
            </a:ln>
          </p:spPr>
          <p:txBody>
            <a:bodyPr spcFirstLastPara="1" wrap="square" lIns="121900" tIns="121900" rIns="121900" bIns="121900" anchor="ctr" anchorCtr="0">
              <a:noAutofit/>
            </a:bodyPr>
            <a:lstStyle/>
            <a:p>
              <a:r>
                <a:rPr lang="en" sz="1533" dirty="0">
                  <a:latin typeface="Georgia" panose="02040502050405020303" pitchFamily="18" charset="0"/>
                  <a:ea typeface="Roboto"/>
                  <a:cs typeface="Roboto"/>
                  <a:sym typeface="Roboto"/>
                </a:rPr>
                <a:t>Quantitative Survey</a:t>
              </a:r>
            </a:p>
            <a:p>
              <a:pPr marL="533427" lvl="1" indent="-228611">
                <a:buFont typeface="Arial" panose="020B0604020202020204" pitchFamily="34" charset="0"/>
                <a:buChar char="•"/>
              </a:pPr>
              <a:r>
                <a:rPr lang="en" sz="1533" dirty="0">
                  <a:latin typeface="Georgia" panose="02040502050405020303" pitchFamily="18" charset="0"/>
                  <a:ea typeface="Roboto"/>
                  <a:cs typeface="Roboto"/>
                  <a:sym typeface="Roboto"/>
                </a:rPr>
                <a:t>Demographic and drug use characteristics</a:t>
              </a:r>
            </a:p>
            <a:p>
              <a:endParaRPr lang="en" sz="1533" dirty="0">
                <a:latin typeface="Georgia" panose="02040502050405020303" pitchFamily="18" charset="0"/>
                <a:ea typeface="Roboto"/>
                <a:cs typeface="Roboto"/>
                <a:sym typeface="Roboto"/>
              </a:endParaRPr>
            </a:p>
            <a:p>
              <a:r>
                <a:rPr lang="en" sz="1533" dirty="0">
                  <a:latin typeface="Georgia" panose="02040502050405020303" pitchFamily="18" charset="0"/>
                  <a:ea typeface="Roboto"/>
                  <a:cs typeface="Roboto"/>
                  <a:sym typeface="Roboto"/>
                </a:rPr>
                <a:t>Qualitative Interview</a:t>
              </a:r>
            </a:p>
            <a:p>
              <a:pPr marL="533427" lvl="1" indent="-228611">
                <a:buFont typeface="Arial" panose="020B0604020202020204" pitchFamily="34" charset="0"/>
                <a:buChar char="•"/>
              </a:pPr>
              <a:r>
                <a:rPr lang="en" sz="1533" dirty="0">
                  <a:latin typeface="Georgia" panose="02040502050405020303" pitchFamily="18" charset="0"/>
                  <a:ea typeface="Roboto"/>
                  <a:cs typeface="Roboto"/>
                  <a:sym typeface="Roboto"/>
                </a:rPr>
                <a:t>Drug use history, experiences with most recent overdose, experiences with and perspectives on treatment &amp; services, impact of COVID-19, recommendations</a:t>
              </a:r>
            </a:p>
            <a:p>
              <a:pPr marL="533427" lvl="1" indent="-228611">
                <a:buFont typeface="Arial" panose="020B0604020202020204" pitchFamily="34" charset="0"/>
                <a:buChar char="•"/>
              </a:pPr>
              <a:endParaRPr lang="en" sz="1533" dirty="0">
                <a:latin typeface="Georgia" panose="02040502050405020303" pitchFamily="18" charset="0"/>
                <a:ea typeface="Roboto"/>
                <a:cs typeface="Roboto"/>
                <a:sym typeface="Roboto"/>
              </a:endParaRPr>
            </a:p>
            <a:p>
              <a:r>
                <a:rPr lang="en" sz="1533" dirty="0">
                  <a:latin typeface="Georgia" panose="02040502050405020303" pitchFamily="18" charset="0"/>
                  <a:ea typeface="Roboto"/>
                  <a:cs typeface="Roboto"/>
                  <a:sym typeface="Roboto"/>
                </a:rPr>
                <a:t>Compensation: $50 Visa gift card</a:t>
              </a:r>
            </a:p>
          </p:txBody>
        </p:sp>
        <p:sp>
          <p:nvSpPr>
            <p:cNvPr id="279" name="Google Shape;279;p24"/>
            <p:cNvSpPr/>
            <p:nvPr/>
          </p:nvSpPr>
          <p:spPr>
            <a:xfrm>
              <a:off x="1076350" y="2962300"/>
              <a:ext cx="3994200" cy="4408520"/>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400"/>
            </a:p>
          </p:txBody>
        </p:sp>
        <p:sp>
          <p:nvSpPr>
            <p:cNvPr id="280" name="Google Shape;280;p24"/>
            <p:cNvSpPr txBox="1"/>
            <p:nvPr/>
          </p:nvSpPr>
          <p:spPr>
            <a:xfrm>
              <a:off x="1177746" y="3722578"/>
              <a:ext cx="3791400" cy="3427169"/>
            </a:xfrm>
            <a:prstGeom prst="rect">
              <a:avLst/>
            </a:prstGeom>
            <a:noFill/>
            <a:ln>
              <a:noFill/>
            </a:ln>
          </p:spPr>
          <p:txBody>
            <a:bodyPr spcFirstLastPara="1" wrap="square" lIns="121900" tIns="121900" rIns="121900" bIns="121900" anchor="ctr" anchorCtr="0">
              <a:noAutofit/>
            </a:bodyPr>
            <a:lstStyle/>
            <a:p>
              <a:r>
                <a:rPr lang="en-US" sz="1533" dirty="0">
                  <a:latin typeface="Georgia" panose="02040502050405020303" pitchFamily="18" charset="0"/>
                  <a:ea typeface="Roboto"/>
                  <a:cs typeface="Roboto"/>
                  <a:sym typeface="Roboto"/>
                </a:rPr>
                <a:t>Eligibility:</a:t>
              </a:r>
            </a:p>
            <a:p>
              <a:pPr marL="533427" lvl="1" indent="-228611">
                <a:buFont typeface="Arial" panose="020B0604020202020204" pitchFamily="34" charset="0"/>
                <a:buChar char="•"/>
              </a:pPr>
              <a:r>
                <a:rPr lang="en-US" sz="1533" dirty="0">
                  <a:latin typeface="Georgia" panose="02040502050405020303" pitchFamily="18" charset="0"/>
                </a:rPr>
                <a:t>≥ 18 years of age</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Boston resident</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Opioid OD within 3 months</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Ability to converse in English or Spanish</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Identify as White, Black, and/or Hispanic/Latinx</a:t>
              </a:r>
            </a:p>
            <a:p>
              <a:r>
                <a:rPr lang="en-US" sz="1533" dirty="0">
                  <a:latin typeface="Georgia" panose="02040502050405020303" pitchFamily="18" charset="0"/>
                  <a:ea typeface="Roboto"/>
                  <a:cs typeface="Roboto"/>
                  <a:sym typeface="Roboto"/>
                </a:rPr>
                <a:t>Recruitment:</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Engagement Center (primarily)</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2 homeless shelters</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Project TRUST</a:t>
              </a:r>
            </a:p>
            <a:p>
              <a:pPr marL="533427" lvl="1" indent="-228611">
                <a:buFont typeface="Arial" panose="020B0604020202020204" pitchFamily="34" charset="0"/>
                <a:buChar char="•"/>
              </a:pPr>
              <a:r>
                <a:rPr lang="en-US" sz="1533" dirty="0">
                  <a:latin typeface="Georgia" panose="02040502050405020303" pitchFamily="18" charset="0"/>
                  <a:ea typeface="Roboto"/>
                  <a:cs typeface="Roboto"/>
                  <a:sym typeface="Roboto"/>
                </a:rPr>
                <a:t>Community flyers</a:t>
              </a:r>
            </a:p>
          </p:txBody>
        </p:sp>
        <p:sp>
          <p:nvSpPr>
            <p:cNvPr id="283" name="Google Shape;283;p24"/>
            <p:cNvSpPr/>
            <p:nvPr/>
          </p:nvSpPr>
          <p:spPr>
            <a:xfrm>
              <a:off x="2172796" y="1951470"/>
              <a:ext cx="1699491" cy="1573957"/>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284" name="Google Shape;284;p24"/>
            <p:cNvSpPr/>
            <p:nvPr/>
          </p:nvSpPr>
          <p:spPr>
            <a:xfrm>
              <a:off x="6219819" y="1951470"/>
              <a:ext cx="1699491" cy="1573957"/>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285" name="Google Shape;285;p24"/>
            <p:cNvSpPr/>
            <p:nvPr/>
          </p:nvSpPr>
          <p:spPr>
            <a:xfrm>
              <a:off x="10266877" y="1951470"/>
              <a:ext cx="1699491" cy="1573957"/>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287" name="Google Shape;287;p24"/>
            <p:cNvSpPr txBox="1"/>
            <p:nvPr/>
          </p:nvSpPr>
          <p:spPr>
            <a:xfrm>
              <a:off x="10174634" y="2532438"/>
              <a:ext cx="1883977" cy="359400"/>
            </a:xfrm>
            <a:prstGeom prst="rect">
              <a:avLst/>
            </a:prstGeom>
            <a:noFill/>
            <a:ln>
              <a:noFill/>
            </a:ln>
          </p:spPr>
          <p:txBody>
            <a:bodyPr spcFirstLastPara="1" wrap="square" lIns="121900" tIns="121900" rIns="121900" bIns="121900" anchor="ctr" anchorCtr="0">
              <a:noAutofit/>
            </a:bodyPr>
            <a:lstStyle/>
            <a:p>
              <a:pPr algn="ctr"/>
              <a:r>
                <a:rPr lang="en" sz="2333" dirty="0">
                  <a:solidFill>
                    <a:schemeClr val="lt1"/>
                  </a:solidFill>
                  <a:latin typeface="Georgia" panose="02040502050405020303" pitchFamily="18" charset="0"/>
                  <a:ea typeface="Fira Sans Extra Condensed Medium"/>
                  <a:cs typeface="Fira Sans Extra Condensed Medium"/>
                  <a:sym typeface="Fira Sans Extra Condensed Medium"/>
                </a:rPr>
                <a:t>Data Analysis</a:t>
              </a:r>
              <a:endParaRPr sz="2333" dirty="0">
                <a:solidFill>
                  <a:schemeClr val="lt1"/>
                </a:solidFill>
                <a:latin typeface="Georgia" panose="02040502050405020303" pitchFamily="18" charset="0"/>
                <a:ea typeface="Fira Sans Extra Condensed Medium"/>
                <a:cs typeface="Fira Sans Extra Condensed Medium"/>
                <a:sym typeface="Fira Sans Extra Condensed Medium"/>
              </a:endParaRPr>
            </a:p>
          </p:txBody>
        </p:sp>
        <p:sp>
          <p:nvSpPr>
            <p:cNvPr id="288" name="Google Shape;288;p24"/>
            <p:cNvSpPr txBox="1"/>
            <p:nvPr/>
          </p:nvSpPr>
          <p:spPr>
            <a:xfrm>
              <a:off x="6112740" y="2487238"/>
              <a:ext cx="1883943" cy="449801"/>
            </a:xfrm>
            <a:prstGeom prst="rect">
              <a:avLst/>
            </a:prstGeom>
            <a:noFill/>
            <a:ln>
              <a:noFill/>
            </a:ln>
          </p:spPr>
          <p:txBody>
            <a:bodyPr spcFirstLastPara="1" wrap="square" lIns="121900" tIns="121900" rIns="121900" bIns="121900" anchor="ctr" anchorCtr="0">
              <a:noAutofit/>
            </a:bodyPr>
            <a:lstStyle/>
            <a:p>
              <a:pPr algn="ctr"/>
              <a:r>
                <a:rPr lang="en" sz="2333" dirty="0">
                  <a:solidFill>
                    <a:schemeClr val="lt1"/>
                  </a:solidFill>
                  <a:latin typeface="Georgia" panose="02040502050405020303" pitchFamily="18" charset="0"/>
                  <a:ea typeface="Fira Sans Extra Condensed Medium"/>
                  <a:cs typeface="Fira Sans Extra Condensed Medium"/>
                  <a:sym typeface="Fira Sans Extra Condensed Medium"/>
                </a:rPr>
                <a:t>Data Collection</a:t>
              </a:r>
              <a:endParaRPr sz="2333" dirty="0">
                <a:solidFill>
                  <a:schemeClr val="lt1"/>
                </a:solidFill>
                <a:latin typeface="Georgia" panose="02040502050405020303" pitchFamily="18" charset="0"/>
                <a:ea typeface="Fira Sans Extra Condensed Medium"/>
                <a:cs typeface="Fira Sans Extra Condensed Medium"/>
                <a:sym typeface="Fira Sans Extra Condensed Medium"/>
              </a:endParaRPr>
            </a:p>
          </p:txBody>
        </p:sp>
        <p:sp>
          <p:nvSpPr>
            <p:cNvPr id="289" name="Google Shape;289;p24"/>
            <p:cNvSpPr txBox="1"/>
            <p:nvPr/>
          </p:nvSpPr>
          <p:spPr>
            <a:xfrm>
              <a:off x="2096787" y="2516699"/>
              <a:ext cx="1883884" cy="395078"/>
            </a:xfrm>
            <a:prstGeom prst="rect">
              <a:avLst/>
            </a:prstGeom>
            <a:noFill/>
            <a:ln>
              <a:noFill/>
            </a:ln>
          </p:spPr>
          <p:txBody>
            <a:bodyPr spcFirstLastPara="1" wrap="square" lIns="121900" tIns="121900" rIns="121900" bIns="121900" anchor="ctr" anchorCtr="0">
              <a:noAutofit/>
            </a:bodyPr>
            <a:lstStyle/>
            <a:p>
              <a:pPr algn="ctr"/>
              <a:r>
                <a:rPr lang="en" sz="2333" dirty="0">
                  <a:solidFill>
                    <a:schemeClr val="lt1"/>
                  </a:solidFill>
                  <a:latin typeface="Georgia" panose="02040502050405020303" pitchFamily="18" charset="0"/>
                  <a:ea typeface="Fira Sans Extra Condensed Medium"/>
                  <a:cs typeface="Fira Sans Extra Condensed Medium"/>
                  <a:sym typeface="Fira Sans Extra Condensed Medium"/>
                </a:rPr>
                <a:t>Study Design</a:t>
              </a:r>
              <a:endParaRPr sz="2333" dirty="0">
                <a:solidFill>
                  <a:schemeClr val="lt1"/>
                </a:solidFill>
                <a:latin typeface="Georgia" panose="02040502050405020303" pitchFamily="18" charset="0"/>
                <a:ea typeface="Fira Sans Extra Condensed Medium"/>
                <a:cs typeface="Fira Sans Extra Condensed Medium"/>
                <a:sym typeface="Fira Sans Extra Condensed Medium"/>
              </a:endParaRPr>
            </a:p>
          </p:txBody>
        </p:sp>
      </p:grpSp>
      <p:sp>
        <p:nvSpPr>
          <p:cNvPr id="5" name="TextBox 4">
            <a:extLst>
              <a:ext uri="{FF2B5EF4-FFF2-40B4-BE49-F238E27FC236}">
                <a16:creationId xmlns:a16="http://schemas.microsoft.com/office/drawing/2014/main" id="{D1C5EA3A-A60C-E949-B7B5-C250855AC308}"/>
              </a:ext>
            </a:extLst>
          </p:cNvPr>
          <p:cNvSpPr txBox="1"/>
          <p:nvPr/>
        </p:nvSpPr>
        <p:spPr>
          <a:xfrm>
            <a:off x="4949147" y="6100042"/>
            <a:ext cx="2254702" cy="328231"/>
          </a:xfrm>
          <a:prstGeom prst="rect">
            <a:avLst/>
          </a:prstGeom>
          <a:noFill/>
        </p:spPr>
        <p:txBody>
          <a:bodyPr wrap="square" rtlCol="0">
            <a:spAutoFit/>
          </a:bodyPr>
          <a:lstStyle/>
          <a:p>
            <a:r>
              <a:rPr lang="en-US" sz="1533" dirty="0">
                <a:latin typeface="Georgia" panose="02040502050405020303" pitchFamily="18" charset="0"/>
                <a:cs typeface="Geeza Pro" panose="02000400000000000000" pitchFamily="2" charset="-78"/>
              </a:rPr>
              <a:t>Jan 2021 – Sept 2021</a:t>
            </a:r>
          </a:p>
        </p:txBody>
      </p:sp>
      <p:sp>
        <p:nvSpPr>
          <p:cNvPr id="29" name="TextBox 28">
            <a:extLst>
              <a:ext uri="{FF2B5EF4-FFF2-40B4-BE49-F238E27FC236}">
                <a16:creationId xmlns:a16="http://schemas.microsoft.com/office/drawing/2014/main" id="{C77781EE-18E3-7D4A-93AC-064E9C2F55FA}"/>
              </a:ext>
            </a:extLst>
          </p:cNvPr>
          <p:cNvSpPr txBox="1"/>
          <p:nvPr/>
        </p:nvSpPr>
        <p:spPr>
          <a:xfrm>
            <a:off x="1279800" y="6100042"/>
            <a:ext cx="2093200" cy="328231"/>
          </a:xfrm>
          <a:prstGeom prst="rect">
            <a:avLst/>
          </a:prstGeom>
          <a:noFill/>
        </p:spPr>
        <p:txBody>
          <a:bodyPr wrap="square" rtlCol="0">
            <a:spAutoFit/>
          </a:bodyPr>
          <a:lstStyle/>
          <a:p>
            <a:r>
              <a:rPr lang="en-US" sz="1533" dirty="0">
                <a:latin typeface="Georgia" panose="02040502050405020303" pitchFamily="18" charset="0"/>
                <a:cs typeface="Geeza Pro" panose="02000400000000000000" pitchFamily="2" charset="-78"/>
              </a:rPr>
              <a:t>Nov 2019 – Jan 2021</a:t>
            </a:r>
          </a:p>
        </p:txBody>
      </p:sp>
      <p:sp>
        <p:nvSpPr>
          <p:cNvPr id="30" name="TextBox 29">
            <a:extLst>
              <a:ext uri="{FF2B5EF4-FFF2-40B4-BE49-F238E27FC236}">
                <a16:creationId xmlns:a16="http://schemas.microsoft.com/office/drawing/2014/main" id="{556A358E-01AE-014E-9E7C-F0EFA6B1B041}"/>
              </a:ext>
            </a:extLst>
          </p:cNvPr>
          <p:cNvSpPr txBox="1"/>
          <p:nvPr/>
        </p:nvSpPr>
        <p:spPr>
          <a:xfrm>
            <a:off x="8890000" y="6100042"/>
            <a:ext cx="2254702" cy="328231"/>
          </a:xfrm>
          <a:prstGeom prst="rect">
            <a:avLst/>
          </a:prstGeom>
          <a:noFill/>
        </p:spPr>
        <p:txBody>
          <a:bodyPr wrap="square" rtlCol="0">
            <a:spAutoFit/>
          </a:bodyPr>
          <a:lstStyle/>
          <a:p>
            <a:r>
              <a:rPr lang="en-US" sz="1533" dirty="0">
                <a:latin typeface="Georgia" panose="02040502050405020303" pitchFamily="18" charset="0"/>
                <a:cs typeface="Geeza Pro" panose="02000400000000000000" pitchFamily="2" charset="-78"/>
              </a:rPr>
              <a:t>July 2021 – present</a:t>
            </a:r>
          </a:p>
        </p:txBody>
      </p:sp>
      <p:sp>
        <p:nvSpPr>
          <p:cNvPr id="31" name="TextBox 2">
            <a:extLst>
              <a:ext uri="{FF2B5EF4-FFF2-40B4-BE49-F238E27FC236}">
                <a16:creationId xmlns:a16="http://schemas.microsoft.com/office/drawing/2014/main" id="{9C31678C-2AED-3F45-9743-0B67622FDADC}"/>
              </a:ext>
            </a:extLst>
          </p:cNvPr>
          <p:cNvSpPr txBox="1"/>
          <p:nvPr/>
        </p:nvSpPr>
        <p:spPr>
          <a:xfrm>
            <a:off x="11396671" y="6411618"/>
            <a:ext cx="1031477" cy="351891"/>
          </a:xfrm>
          <a:prstGeom prst="rect">
            <a:avLst/>
          </a:prstGeom>
        </p:spPr>
        <p:txBody>
          <a:bodyPr wrap="square" lIns="0" tIns="0" rIns="0" bIns="0" rtlCol="0" anchor="t">
            <a:spAutoFit/>
          </a:bodyPr>
          <a:lstStyle/>
          <a:p>
            <a:pPr algn="ctr">
              <a:lnSpc>
                <a:spcPts val="2987"/>
              </a:lnSpc>
            </a:pPr>
            <a:r>
              <a:rPr lang="en-US" sz="2133" dirty="0">
                <a:solidFill>
                  <a:srgbClr val="004AAE"/>
                </a:solidFill>
                <a:latin typeface="Georgia" panose="02040502050405020303" pitchFamily="18" charset="0"/>
              </a:rPr>
              <a:t>14</a:t>
            </a:r>
          </a:p>
        </p:txBody>
      </p:sp>
    </p:spTree>
    <p:extLst>
      <p:ext uri="{BB962C8B-B14F-4D97-AF65-F5344CB8AC3E}">
        <p14:creationId xmlns:p14="http://schemas.microsoft.com/office/powerpoint/2010/main" val="127239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15</a:t>
            </a:r>
          </a:p>
        </p:txBody>
      </p:sp>
      <p:sp>
        <p:nvSpPr>
          <p:cNvPr id="10" name="TextBox 10"/>
          <p:cNvSpPr txBox="1"/>
          <p:nvPr/>
        </p:nvSpPr>
        <p:spPr>
          <a:xfrm>
            <a:off x="2277010" y="1539815"/>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BACKGROUND</a:t>
            </a:r>
          </a:p>
        </p:txBody>
      </p:sp>
      <p:sp>
        <p:nvSpPr>
          <p:cNvPr id="20" name="TextBox 20"/>
          <p:cNvSpPr txBox="1"/>
          <p:nvPr/>
        </p:nvSpPr>
        <p:spPr>
          <a:xfrm>
            <a:off x="2277010" y="2500424"/>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OBJECTIVES</a:t>
            </a:r>
          </a:p>
        </p:txBody>
      </p:sp>
      <p:sp>
        <p:nvSpPr>
          <p:cNvPr id="21" name="TextBox 21"/>
          <p:cNvSpPr txBox="1"/>
          <p:nvPr/>
        </p:nvSpPr>
        <p:spPr>
          <a:xfrm>
            <a:off x="2277010" y="3465684"/>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METHODS</a:t>
            </a:r>
          </a:p>
        </p:txBody>
      </p:sp>
      <p:sp>
        <p:nvSpPr>
          <p:cNvPr id="22" name="TextBox 22"/>
          <p:cNvSpPr txBox="1"/>
          <p:nvPr/>
        </p:nvSpPr>
        <p:spPr>
          <a:xfrm>
            <a:off x="2277010" y="4426862"/>
            <a:ext cx="6294689" cy="434991"/>
          </a:xfrm>
          <a:prstGeom prst="rect">
            <a:avLst/>
          </a:prstGeom>
        </p:spPr>
        <p:txBody>
          <a:bodyPr lIns="0" tIns="0" rIns="0" bIns="0" rtlCol="0" anchor="t">
            <a:spAutoFit/>
          </a:bodyPr>
          <a:lstStyle/>
          <a:p>
            <a:pPr>
              <a:lnSpc>
                <a:spcPts val="3733"/>
              </a:lnSpc>
            </a:pPr>
            <a:r>
              <a:rPr lang="en-US" sz="2666" dirty="0">
                <a:solidFill>
                  <a:srgbClr val="004AAE"/>
                </a:solidFill>
                <a:latin typeface="Georgia" panose="02040502050405020303" pitchFamily="18" charset="0"/>
              </a:rPr>
              <a:t>RESULTS</a:t>
            </a:r>
          </a:p>
        </p:txBody>
      </p:sp>
      <p:sp>
        <p:nvSpPr>
          <p:cNvPr id="26" name="TextBox 26"/>
          <p:cNvSpPr txBox="1"/>
          <p:nvPr/>
        </p:nvSpPr>
        <p:spPr>
          <a:xfrm>
            <a:off x="2277010" y="5388287"/>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CONCLUSION</a:t>
            </a:r>
          </a:p>
        </p:txBody>
      </p:sp>
      <p:sp>
        <p:nvSpPr>
          <p:cNvPr id="27" name="Chevron 26">
            <a:extLst>
              <a:ext uri="{FF2B5EF4-FFF2-40B4-BE49-F238E27FC236}">
                <a16:creationId xmlns:a16="http://schemas.microsoft.com/office/drawing/2014/main" id="{F448BD35-FD3F-2C43-A1C0-8F679A4602BB}"/>
              </a:ext>
            </a:extLst>
          </p:cNvPr>
          <p:cNvSpPr/>
          <p:nvPr/>
        </p:nvSpPr>
        <p:spPr>
          <a:xfrm>
            <a:off x="711200" y="1421579"/>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8" name="Chevron 27">
            <a:extLst>
              <a:ext uri="{FF2B5EF4-FFF2-40B4-BE49-F238E27FC236}">
                <a16:creationId xmlns:a16="http://schemas.microsoft.com/office/drawing/2014/main" id="{BCA4360C-0C4D-B745-80D4-1659A6B26480}"/>
              </a:ext>
            </a:extLst>
          </p:cNvPr>
          <p:cNvSpPr/>
          <p:nvPr/>
        </p:nvSpPr>
        <p:spPr>
          <a:xfrm>
            <a:off x="711200" y="2385262"/>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9" name="Chevron 28">
            <a:extLst>
              <a:ext uri="{FF2B5EF4-FFF2-40B4-BE49-F238E27FC236}">
                <a16:creationId xmlns:a16="http://schemas.microsoft.com/office/drawing/2014/main" id="{400A1601-2E58-3A4E-A6CE-271CCF3ABAFF}"/>
              </a:ext>
            </a:extLst>
          </p:cNvPr>
          <p:cNvSpPr/>
          <p:nvPr/>
        </p:nvSpPr>
        <p:spPr>
          <a:xfrm>
            <a:off x="711200" y="3348946"/>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Chevron 29">
            <a:extLst>
              <a:ext uri="{FF2B5EF4-FFF2-40B4-BE49-F238E27FC236}">
                <a16:creationId xmlns:a16="http://schemas.microsoft.com/office/drawing/2014/main" id="{F66BEC5C-08A2-6E4C-937F-63E9021942BB}"/>
              </a:ext>
            </a:extLst>
          </p:cNvPr>
          <p:cNvSpPr/>
          <p:nvPr/>
        </p:nvSpPr>
        <p:spPr>
          <a:xfrm>
            <a:off x="711200" y="4312629"/>
            <a:ext cx="1281963" cy="683713"/>
          </a:xfrm>
          <a:prstGeom prst="chevron">
            <a:avLst/>
          </a:prstGeom>
          <a:solidFill>
            <a:srgbClr val="00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Chevron 30">
            <a:extLst>
              <a:ext uri="{FF2B5EF4-FFF2-40B4-BE49-F238E27FC236}">
                <a16:creationId xmlns:a16="http://schemas.microsoft.com/office/drawing/2014/main" id="{55BD7194-E6D7-1649-9FEA-3275C780AD40}"/>
              </a:ext>
            </a:extLst>
          </p:cNvPr>
          <p:cNvSpPr/>
          <p:nvPr/>
        </p:nvSpPr>
        <p:spPr>
          <a:xfrm>
            <a:off x="711200" y="5276311"/>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Box 5">
            <a:extLst>
              <a:ext uri="{FF2B5EF4-FFF2-40B4-BE49-F238E27FC236}">
                <a16:creationId xmlns:a16="http://schemas.microsoft.com/office/drawing/2014/main" id="{8CE7DE1B-073C-EB44-B2F6-0B3241151B2D}"/>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AGENDA</a:t>
            </a:r>
          </a:p>
        </p:txBody>
      </p:sp>
    </p:spTree>
    <p:extLst>
      <p:ext uri="{BB962C8B-B14F-4D97-AF65-F5344CB8AC3E}">
        <p14:creationId xmlns:p14="http://schemas.microsoft.com/office/powerpoint/2010/main" val="356889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2" name="TextBox 2"/>
          <p:cNvSpPr txBox="1"/>
          <p:nvPr/>
        </p:nvSpPr>
        <p:spPr>
          <a:xfrm>
            <a:off x="11160523" y="6134100"/>
            <a:ext cx="1031477" cy="351891"/>
          </a:xfrm>
          <a:prstGeom prst="rect">
            <a:avLst/>
          </a:prstGeom>
        </p:spPr>
        <p:txBody>
          <a:bodyPr wrap="square" lIns="0" tIns="0" rIns="0" bIns="0" rtlCol="0" anchor="t">
            <a:spAutoFit/>
          </a:bodyPr>
          <a:lstStyle/>
          <a:p>
            <a:pPr algn="ctr">
              <a:lnSpc>
                <a:spcPts val="2987"/>
              </a:lnSpc>
            </a:pPr>
            <a:r>
              <a:rPr lang="en-US" sz="2133" dirty="0">
                <a:solidFill>
                  <a:schemeClr val="bg1"/>
                </a:solidFill>
                <a:latin typeface="Georgia" panose="02040502050405020303" pitchFamily="18" charset="0"/>
              </a:rPr>
              <a:t>16</a:t>
            </a:r>
          </a:p>
        </p:txBody>
      </p:sp>
      <p:grpSp>
        <p:nvGrpSpPr>
          <p:cNvPr id="38" name="Group 2">
            <a:extLst>
              <a:ext uri="{FF2B5EF4-FFF2-40B4-BE49-F238E27FC236}">
                <a16:creationId xmlns:a16="http://schemas.microsoft.com/office/drawing/2014/main" id="{76A3A484-6DAA-2F48-9CAE-5AAA425A073D}"/>
              </a:ext>
            </a:extLst>
          </p:cNvPr>
          <p:cNvGrpSpPr/>
          <p:nvPr/>
        </p:nvGrpSpPr>
        <p:grpSpPr>
          <a:xfrm>
            <a:off x="1046291" y="1215938"/>
            <a:ext cx="9316909" cy="5972262"/>
            <a:chOff x="0" y="0"/>
            <a:chExt cx="10395510" cy="5088032"/>
          </a:xfrm>
        </p:grpSpPr>
        <p:grpSp>
          <p:nvGrpSpPr>
            <p:cNvPr id="39" name="Group 3">
              <a:extLst>
                <a:ext uri="{FF2B5EF4-FFF2-40B4-BE49-F238E27FC236}">
                  <a16:creationId xmlns:a16="http://schemas.microsoft.com/office/drawing/2014/main" id="{E4C0D930-9468-F140-9B8E-7DA86AD2F368}"/>
                </a:ext>
              </a:extLst>
            </p:cNvPr>
            <p:cNvGrpSpPr>
              <a:grpSpLocks noChangeAspect="1"/>
            </p:cNvGrpSpPr>
            <p:nvPr/>
          </p:nvGrpSpPr>
          <p:grpSpPr>
            <a:xfrm>
              <a:off x="0" y="0"/>
              <a:ext cx="10395510" cy="5088032"/>
              <a:chOff x="0" y="0"/>
              <a:chExt cx="17243881" cy="8439933"/>
            </a:xfrm>
          </p:grpSpPr>
          <p:sp>
            <p:nvSpPr>
              <p:cNvPr id="56" name="Freeform 4">
                <a:extLst>
                  <a:ext uri="{FF2B5EF4-FFF2-40B4-BE49-F238E27FC236}">
                    <a16:creationId xmlns:a16="http://schemas.microsoft.com/office/drawing/2014/main" id="{45684C92-18DF-7143-BDBE-BA6443D6876D}"/>
                  </a:ext>
                </a:extLst>
              </p:cNvPr>
              <p:cNvSpPr/>
              <p:nvPr/>
            </p:nvSpPr>
            <p:spPr>
              <a:xfrm>
                <a:off x="-6350" y="0"/>
                <a:ext cx="17256581" cy="8439934"/>
              </a:xfrm>
              <a:custGeom>
                <a:avLst/>
                <a:gdLst/>
                <a:ahLst/>
                <a:cxnLst/>
                <a:rect l="l" t="t" r="r" b="b"/>
                <a:pathLst>
                  <a:path w="17256581" h="8439934">
                    <a:moveTo>
                      <a:pt x="0" y="0"/>
                    </a:moveTo>
                    <a:lnTo>
                      <a:pt x="12700" y="0"/>
                    </a:lnTo>
                    <a:lnTo>
                      <a:pt x="12700" y="8439934"/>
                    </a:lnTo>
                    <a:lnTo>
                      <a:pt x="0" y="8439934"/>
                    </a:lnTo>
                    <a:close/>
                    <a:moveTo>
                      <a:pt x="5747960" y="0"/>
                    </a:moveTo>
                    <a:lnTo>
                      <a:pt x="5760660" y="0"/>
                    </a:lnTo>
                    <a:lnTo>
                      <a:pt x="5760660" y="8439934"/>
                    </a:lnTo>
                    <a:lnTo>
                      <a:pt x="5747960" y="8439934"/>
                    </a:lnTo>
                    <a:close/>
                    <a:moveTo>
                      <a:pt x="11495921" y="0"/>
                    </a:moveTo>
                    <a:lnTo>
                      <a:pt x="11508621" y="0"/>
                    </a:lnTo>
                    <a:lnTo>
                      <a:pt x="11508621" y="8439934"/>
                    </a:lnTo>
                    <a:lnTo>
                      <a:pt x="11495921" y="8439934"/>
                    </a:lnTo>
                    <a:close/>
                    <a:moveTo>
                      <a:pt x="17243881" y="0"/>
                    </a:moveTo>
                    <a:lnTo>
                      <a:pt x="17256581" y="0"/>
                    </a:lnTo>
                    <a:lnTo>
                      <a:pt x="17256581" y="8439934"/>
                    </a:lnTo>
                    <a:lnTo>
                      <a:pt x="17243881" y="8439934"/>
                    </a:lnTo>
                    <a:close/>
                  </a:path>
                </a:pathLst>
              </a:custGeom>
              <a:solidFill>
                <a:srgbClr val="000000">
                  <a:alpha val="24706"/>
                </a:srgbClr>
              </a:solidFill>
            </p:spPr>
          </p:sp>
        </p:grpSp>
        <p:grpSp>
          <p:nvGrpSpPr>
            <p:cNvPr id="40" name="Group 5">
              <a:extLst>
                <a:ext uri="{FF2B5EF4-FFF2-40B4-BE49-F238E27FC236}">
                  <a16:creationId xmlns:a16="http://schemas.microsoft.com/office/drawing/2014/main" id="{DE10BDFB-8D2F-3444-9F33-32F20A65E67E}"/>
                </a:ext>
              </a:extLst>
            </p:cNvPr>
            <p:cNvGrpSpPr>
              <a:grpSpLocks noChangeAspect="1"/>
            </p:cNvGrpSpPr>
            <p:nvPr/>
          </p:nvGrpSpPr>
          <p:grpSpPr>
            <a:xfrm>
              <a:off x="0" y="11129"/>
              <a:ext cx="9885381" cy="5076903"/>
              <a:chOff x="0" y="18460"/>
              <a:chExt cx="16397690" cy="8421474"/>
            </a:xfrm>
          </p:grpSpPr>
          <p:sp>
            <p:nvSpPr>
              <p:cNvPr id="41" name="Freeform 6">
                <a:extLst>
                  <a:ext uri="{FF2B5EF4-FFF2-40B4-BE49-F238E27FC236}">
                    <a16:creationId xmlns:a16="http://schemas.microsoft.com/office/drawing/2014/main" id="{8047253C-B1C9-654E-BF67-36E5FCB528C7}"/>
                  </a:ext>
                </a:extLst>
              </p:cNvPr>
              <p:cNvSpPr/>
              <p:nvPr/>
            </p:nvSpPr>
            <p:spPr>
              <a:xfrm>
                <a:off x="0" y="18460"/>
                <a:ext cx="7022443" cy="486076"/>
              </a:xfrm>
              <a:custGeom>
                <a:avLst/>
                <a:gdLst/>
                <a:ahLst/>
                <a:cxnLst/>
                <a:rect l="l" t="t" r="r" b="b"/>
                <a:pathLst>
                  <a:path w="7022443" h="486076">
                    <a:moveTo>
                      <a:pt x="0" y="0"/>
                    </a:moveTo>
                    <a:lnTo>
                      <a:pt x="6983557" y="0"/>
                    </a:lnTo>
                    <a:cubicBezTo>
                      <a:pt x="7005034" y="0"/>
                      <a:pt x="7022443" y="17410"/>
                      <a:pt x="7022443" y="38886"/>
                    </a:cubicBezTo>
                    <a:lnTo>
                      <a:pt x="7022443" y="447190"/>
                    </a:lnTo>
                    <a:cubicBezTo>
                      <a:pt x="7022443" y="468666"/>
                      <a:pt x="7005034" y="486076"/>
                      <a:pt x="6983557" y="486076"/>
                    </a:cubicBezTo>
                    <a:lnTo>
                      <a:pt x="0" y="486076"/>
                    </a:lnTo>
                    <a:close/>
                  </a:path>
                </a:pathLst>
              </a:custGeom>
              <a:solidFill>
                <a:schemeClr val="accent6">
                  <a:lumMod val="60000"/>
                  <a:lumOff val="40000"/>
                </a:schemeClr>
              </a:solidFill>
            </p:spPr>
          </p:sp>
          <p:sp>
            <p:nvSpPr>
              <p:cNvPr id="42" name="Freeform 7">
                <a:extLst>
                  <a:ext uri="{FF2B5EF4-FFF2-40B4-BE49-F238E27FC236}">
                    <a16:creationId xmlns:a16="http://schemas.microsoft.com/office/drawing/2014/main" id="{CD36F7F7-EB44-AF43-8AF5-D9EEE0907E85}"/>
                  </a:ext>
                </a:extLst>
              </p:cNvPr>
              <p:cNvSpPr/>
              <p:nvPr/>
            </p:nvSpPr>
            <p:spPr>
              <a:xfrm>
                <a:off x="0" y="2212666"/>
                <a:ext cx="1564424" cy="486076"/>
              </a:xfrm>
              <a:custGeom>
                <a:avLst/>
                <a:gdLst/>
                <a:ahLst/>
                <a:cxnLst/>
                <a:rect l="l" t="t" r="r" b="b"/>
                <a:pathLst>
                  <a:path w="1564424" h="486076">
                    <a:moveTo>
                      <a:pt x="0" y="0"/>
                    </a:moveTo>
                    <a:lnTo>
                      <a:pt x="1525538" y="0"/>
                    </a:lnTo>
                    <a:cubicBezTo>
                      <a:pt x="1535852" y="0"/>
                      <a:pt x="1545742" y="4097"/>
                      <a:pt x="1553035" y="11389"/>
                    </a:cubicBezTo>
                    <a:cubicBezTo>
                      <a:pt x="1560328" y="18682"/>
                      <a:pt x="1564424" y="28573"/>
                      <a:pt x="1564424" y="38886"/>
                    </a:cubicBezTo>
                    <a:lnTo>
                      <a:pt x="1564424" y="447189"/>
                    </a:lnTo>
                    <a:cubicBezTo>
                      <a:pt x="1564424" y="457503"/>
                      <a:pt x="1560328" y="467394"/>
                      <a:pt x="1553035" y="474686"/>
                    </a:cubicBezTo>
                    <a:cubicBezTo>
                      <a:pt x="1545742" y="481979"/>
                      <a:pt x="1535852" y="486076"/>
                      <a:pt x="1525538" y="486076"/>
                    </a:cubicBezTo>
                    <a:lnTo>
                      <a:pt x="0" y="486076"/>
                    </a:lnTo>
                    <a:close/>
                  </a:path>
                </a:pathLst>
              </a:custGeom>
              <a:solidFill>
                <a:schemeClr val="accent6">
                  <a:lumMod val="60000"/>
                  <a:lumOff val="40000"/>
                </a:schemeClr>
              </a:solidFill>
            </p:spPr>
          </p:sp>
          <p:sp>
            <p:nvSpPr>
              <p:cNvPr id="43" name="Freeform 8">
                <a:extLst>
                  <a:ext uri="{FF2B5EF4-FFF2-40B4-BE49-F238E27FC236}">
                    <a16:creationId xmlns:a16="http://schemas.microsoft.com/office/drawing/2014/main" id="{901F42B2-45EF-D34A-B421-1893E4E21AE0}"/>
                  </a:ext>
                </a:extLst>
              </p:cNvPr>
              <p:cNvSpPr/>
              <p:nvPr/>
            </p:nvSpPr>
            <p:spPr>
              <a:xfrm>
                <a:off x="405659" y="5907953"/>
                <a:ext cx="15992031" cy="486076"/>
              </a:xfrm>
              <a:custGeom>
                <a:avLst/>
                <a:gdLst/>
                <a:ahLst/>
                <a:cxnLst/>
                <a:rect l="l" t="t" r="r" b="b"/>
                <a:pathLst>
                  <a:path w="15992030" h="486076">
                    <a:moveTo>
                      <a:pt x="0" y="0"/>
                    </a:moveTo>
                    <a:lnTo>
                      <a:pt x="15953144" y="0"/>
                    </a:lnTo>
                    <a:cubicBezTo>
                      <a:pt x="15974620" y="0"/>
                      <a:pt x="15992030" y="17410"/>
                      <a:pt x="15992030" y="38886"/>
                    </a:cubicBezTo>
                    <a:lnTo>
                      <a:pt x="15992030" y="447190"/>
                    </a:lnTo>
                    <a:cubicBezTo>
                      <a:pt x="15992030" y="468667"/>
                      <a:pt x="15974620" y="486076"/>
                      <a:pt x="15953144" y="486076"/>
                    </a:cubicBezTo>
                    <a:lnTo>
                      <a:pt x="0" y="486076"/>
                    </a:lnTo>
                    <a:close/>
                  </a:path>
                </a:pathLst>
              </a:custGeom>
              <a:solidFill>
                <a:schemeClr val="accent6">
                  <a:lumMod val="60000"/>
                  <a:lumOff val="40000"/>
                </a:schemeClr>
              </a:solidFill>
            </p:spPr>
          </p:sp>
          <p:sp>
            <p:nvSpPr>
              <p:cNvPr id="44" name="Freeform 9">
                <a:extLst>
                  <a:ext uri="{FF2B5EF4-FFF2-40B4-BE49-F238E27FC236}">
                    <a16:creationId xmlns:a16="http://schemas.microsoft.com/office/drawing/2014/main" id="{C46DB965-ABA5-AC43-9389-C3BB89EA7D2C}"/>
                  </a:ext>
                </a:extLst>
              </p:cNvPr>
              <p:cNvSpPr/>
              <p:nvPr/>
            </p:nvSpPr>
            <p:spPr>
              <a:xfrm>
                <a:off x="0" y="511475"/>
                <a:ext cx="8979518" cy="486076"/>
              </a:xfrm>
              <a:custGeom>
                <a:avLst/>
                <a:gdLst/>
                <a:ahLst/>
                <a:cxnLst/>
                <a:rect l="l" t="t" r="r" b="b"/>
                <a:pathLst>
                  <a:path w="8979518" h="486076">
                    <a:moveTo>
                      <a:pt x="0" y="0"/>
                    </a:moveTo>
                    <a:lnTo>
                      <a:pt x="8940632" y="0"/>
                    </a:lnTo>
                    <a:cubicBezTo>
                      <a:pt x="8962108" y="0"/>
                      <a:pt x="8979518" y="17410"/>
                      <a:pt x="8979518" y="38886"/>
                    </a:cubicBezTo>
                    <a:lnTo>
                      <a:pt x="8979518" y="447190"/>
                    </a:lnTo>
                    <a:cubicBezTo>
                      <a:pt x="8979518" y="468666"/>
                      <a:pt x="8962108" y="486076"/>
                      <a:pt x="8940632" y="486076"/>
                    </a:cubicBezTo>
                    <a:lnTo>
                      <a:pt x="0" y="486076"/>
                    </a:lnTo>
                    <a:close/>
                  </a:path>
                </a:pathLst>
              </a:custGeom>
              <a:solidFill>
                <a:schemeClr val="accent2">
                  <a:lumMod val="60000"/>
                  <a:lumOff val="40000"/>
                </a:schemeClr>
              </a:solidFill>
            </p:spPr>
          </p:sp>
          <p:sp>
            <p:nvSpPr>
              <p:cNvPr id="45" name="Freeform 10">
                <a:extLst>
                  <a:ext uri="{FF2B5EF4-FFF2-40B4-BE49-F238E27FC236}">
                    <a16:creationId xmlns:a16="http://schemas.microsoft.com/office/drawing/2014/main" id="{894DEB6A-5B1E-C643-B17B-409BD22A3420}"/>
                  </a:ext>
                </a:extLst>
              </p:cNvPr>
              <p:cNvSpPr/>
              <p:nvPr/>
            </p:nvSpPr>
            <p:spPr>
              <a:xfrm>
                <a:off x="0" y="2705680"/>
                <a:ext cx="10145751" cy="486076"/>
              </a:xfrm>
              <a:custGeom>
                <a:avLst/>
                <a:gdLst/>
                <a:ahLst/>
                <a:cxnLst/>
                <a:rect l="l" t="t" r="r" b="b"/>
                <a:pathLst>
                  <a:path w="10145752" h="486076">
                    <a:moveTo>
                      <a:pt x="0" y="0"/>
                    </a:moveTo>
                    <a:lnTo>
                      <a:pt x="10106866" y="0"/>
                    </a:lnTo>
                    <a:cubicBezTo>
                      <a:pt x="10128342" y="0"/>
                      <a:pt x="10145752" y="17410"/>
                      <a:pt x="10145752" y="38886"/>
                    </a:cubicBezTo>
                    <a:lnTo>
                      <a:pt x="10145752" y="447190"/>
                    </a:lnTo>
                    <a:cubicBezTo>
                      <a:pt x="10145752" y="468666"/>
                      <a:pt x="10128342" y="486076"/>
                      <a:pt x="10106866" y="486076"/>
                    </a:cubicBezTo>
                    <a:lnTo>
                      <a:pt x="0" y="486076"/>
                    </a:lnTo>
                    <a:close/>
                  </a:path>
                </a:pathLst>
              </a:custGeom>
              <a:solidFill>
                <a:schemeClr val="accent2">
                  <a:lumMod val="60000"/>
                  <a:lumOff val="40000"/>
                </a:schemeClr>
              </a:solidFill>
            </p:spPr>
          </p:sp>
          <p:sp>
            <p:nvSpPr>
              <p:cNvPr id="46" name="Freeform 11">
                <a:extLst>
                  <a:ext uri="{FF2B5EF4-FFF2-40B4-BE49-F238E27FC236}">
                    <a16:creationId xmlns:a16="http://schemas.microsoft.com/office/drawing/2014/main" id="{C81EAA5A-6F0F-3748-912D-61835882D4E8}"/>
                  </a:ext>
                </a:extLst>
              </p:cNvPr>
              <p:cNvSpPr/>
              <p:nvPr/>
            </p:nvSpPr>
            <p:spPr>
              <a:xfrm>
                <a:off x="765101" y="6410104"/>
                <a:ext cx="5844569" cy="486076"/>
              </a:xfrm>
              <a:custGeom>
                <a:avLst/>
                <a:gdLst/>
                <a:ahLst/>
                <a:cxnLst/>
                <a:rect l="l" t="t" r="r" b="b"/>
                <a:pathLst>
                  <a:path w="5844569" h="486076">
                    <a:moveTo>
                      <a:pt x="0" y="0"/>
                    </a:moveTo>
                    <a:lnTo>
                      <a:pt x="5805683" y="0"/>
                    </a:lnTo>
                    <a:cubicBezTo>
                      <a:pt x="5827159" y="0"/>
                      <a:pt x="5844569" y="17410"/>
                      <a:pt x="5844569" y="38886"/>
                    </a:cubicBezTo>
                    <a:lnTo>
                      <a:pt x="5844569" y="447191"/>
                    </a:lnTo>
                    <a:cubicBezTo>
                      <a:pt x="5844569" y="468667"/>
                      <a:pt x="5827159" y="486077"/>
                      <a:pt x="5805683" y="486077"/>
                    </a:cubicBezTo>
                    <a:lnTo>
                      <a:pt x="0" y="486077"/>
                    </a:lnTo>
                    <a:close/>
                  </a:path>
                </a:pathLst>
              </a:custGeom>
              <a:solidFill>
                <a:schemeClr val="accent5">
                  <a:lumMod val="60000"/>
                  <a:lumOff val="40000"/>
                </a:schemeClr>
              </a:solidFill>
            </p:spPr>
          </p:sp>
          <p:sp>
            <p:nvSpPr>
              <p:cNvPr id="47" name="Freeform 12">
                <a:extLst>
                  <a:ext uri="{FF2B5EF4-FFF2-40B4-BE49-F238E27FC236}">
                    <a16:creationId xmlns:a16="http://schemas.microsoft.com/office/drawing/2014/main" id="{404209F7-4DF1-A844-A7B8-DD86C1059C7F}"/>
                  </a:ext>
                </a:extLst>
              </p:cNvPr>
              <p:cNvSpPr/>
              <p:nvPr/>
            </p:nvSpPr>
            <p:spPr>
              <a:xfrm>
                <a:off x="0" y="1022952"/>
                <a:ext cx="7022443" cy="486076"/>
              </a:xfrm>
              <a:custGeom>
                <a:avLst/>
                <a:gdLst/>
                <a:ahLst/>
                <a:cxnLst/>
                <a:rect l="l" t="t" r="r" b="b"/>
                <a:pathLst>
                  <a:path w="7022443" h="486076">
                    <a:moveTo>
                      <a:pt x="0" y="0"/>
                    </a:moveTo>
                    <a:lnTo>
                      <a:pt x="6983557" y="0"/>
                    </a:lnTo>
                    <a:cubicBezTo>
                      <a:pt x="7005034" y="0"/>
                      <a:pt x="7022443" y="17410"/>
                      <a:pt x="7022443" y="38886"/>
                    </a:cubicBezTo>
                    <a:lnTo>
                      <a:pt x="7022443" y="447190"/>
                    </a:lnTo>
                    <a:cubicBezTo>
                      <a:pt x="7022443" y="468666"/>
                      <a:pt x="7005034" y="486076"/>
                      <a:pt x="6983557" y="486076"/>
                    </a:cubicBezTo>
                    <a:lnTo>
                      <a:pt x="0" y="486076"/>
                    </a:lnTo>
                    <a:close/>
                  </a:path>
                </a:pathLst>
              </a:custGeom>
              <a:solidFill>
                <a:schemeClr val="accent5">
                  <a:lumMod val="60000"/>
                  <a:lumOff val="40000"/>
                </a:schemeClr>
              </a:solidFill>
            </p:spPr>
          </p:sp>
          <p:sp>
            <p:nvSpPr>
              <p:cNvPr id="48" name="Freeform 13">
                <a:extLst>
                  <a:ext uri="{FF2B5EF4-FFF2-40B4-BE49-F238E27FC236}">
                    <a16:creationId xmlns:a16="http://schemas.microsoft.com/office/drawing/2014/main" id="{36C9BDC8-9EE8-5848-A8B3-1FB8DC4FA169}"/>
                  </a:ext>
                </a:extLst>
              </p:cNvPr>
              <p:cNvSpPr/>
              <p:nvPr/>
            </p:nvSpPr>
            <p:spPr>
              <a:xfrm>
                <a:off x="0" y="3217156"/>
                <a:ext cx="6234690" cy="486076"/>
              </a:xfrm>
              <a:custGeom>
                <a:avLst/>
                <a:gdLst/>
                <a:ahLst/>
                <a:cxnLst/>
                <a:rect l="l" t="t" r="r" b="b"/>
                <a:pathLst>
                  <a:path w="6234691" h="486076">
                    <a:moveTo>
                      <a:pt x="0" y="0"/>
                    </a:moveTo>
                    <a:lnTo>
                      <a:pt x="6195805" y="0"/>
                    </a:lnTo>
                    <a:cubicBezTo>
                      <a:pt x="6206118" y="0"/>
                      <a:pt x="6216009" y="4097"/>
                      <a:pt x="6223302" y="11389"/>
                    </a:cubicBezTo>
                    <a:cubicBezTo>
                      <a:pt x="6230594" y="18682"/>
                      <a:pt x="6234691" y="28573"/>
                      <a:pt x="6234691" y="38886"/>
                    </a:cubicBezTo>
                    <a:lnTo>
                      <a:pt x="6234691" y="447190"/>
                    </a:lnTo>
                    <a:cubicBezTo>
                      <a:pt x="6234691" y="468666"/>
                      <a:pt x="6217281" y="486076"/>
                      <a:pt x="6195805" y="486076"/>
                    </a:cubicBezTo>
                    <a:lnTo>
                      <a:pt x="0" y="486076"/>
                    </a:lnTo>
                    <a:close/>
                  </a:path>
                </a:pathLst>
              </a:custGeom>
              <a:solidFill>
                <a:schemeClr val="accent5">
                  <a:lumMod val="60000"/>
                  <a:lumOff val="40000"/>
                </a:schemeClr>
              </a:solidFill>
            </p:spPr>
          </p:sp>
          <p:sp>
            <p:nvSpPr>
              <p:cNvPr id="49" name="Freeform 14">
                <a:extLst>
                  <a:ext uri="{FF2B5EF4-FFF2-40B4-BE49-F238E27FC236}">
                    <a16:creationId xmlns:a16="http://schemas.microsoft.com/office/drawing/2014/main" id="{FF67FA16-0DAF-294F-81A3-9C9FE6001AE7}"/>
                  </a:ext>
                </a:extLst>
              </p:cNvPr>
              <p:cNvSpPr/>
              <p:nvPr/>
            </p:nvSpPr>
            <p:spPr>
              <a:xfrm>
                <a:off x="0" y="6410104"/>
                <a:ext cx="782344" cy="486076"/>
              </a:xfrm>
              <a:custGeom>
                <a:avLst/>
                <a:gdLst/>
                <a:ahLst/>
                <a:cxnLst/>
                <a:rect l="l" t="t" r="r" b="b"/>
                <a:pathLst>
                  <a:path w="782344" h="486076">
                    <a:moveTo>
                      <a:pt x="0" y="0"/>
                    </a:moveTo>
                    <a:lnTo>
                      <a:pt x="743458" y="0"/>
                    </a:lnTo>
                    <a:cubicBezTo>
                      <a:pt x="764934" y="0"/>
                      <a:pt x="782344" y="17409"/>
                      <a:pt x="782344" y="38886"/>
                    </a:cubicBezTo>
                    <a:lnTo>
                      <a:pt x="782344" y="447189"/>
                    </a:lnTo>
                    <a:cubicBezTo>
                      <a:pt x="782344" y="468666"/>
                      <a:pt x="764934" y="486075"/>
                      <a:pt x="743458" y="486075"/>
                    </a:cubicBezTo>
                    <a:lnTo>
                      <a:pt x="0" y="486075"/>
                    </a:lnTo>
                    <a:close/>
                  </a:path>
                </a:pathLst>
              </a:custGeom>
              <a:solidFill>
                <a:srgbClr val="0070C0"/>
              </a:solidFill>
            </p:spPr>
          </p:sp>
          <p:sp>
            <p:nvSpPr>
              <p:cNvPr id="50" name="Freeform 15">
                <a:extLst>
                  <a:ext uri="{FF2B5EF4-FFF2-40B4-BE49-F238E27FC236}">
                    <a16:creationId xmlns:a16="http://schemas.microsoft.com/office/drawing/2014/main" id="{9BD0B12B-76C9-C140-BFAC-95B70AE65A7C}"/>
                  </a:ext>
                </a:extLst>
              </p:cNvPr>
              <p:cNvSpPr/>
              <p:nvPr/>
            </p:nvSpPr>
            <p:spPr>
              <a:xfrm>
                <a:off x="0" y="1534428"/>
                <a:ext cx="0" cy="486076"/>
              </a:xfrm>
              <a:custGeom>
                <a:avLst/>
                <a:gdLst/>
                <a:ahLst/>
                <a:cxnLst/>
                <a:rect l="l" t="t" r="r" b="b"/>
                <a:pathLst>
                  <a:path h="486076">
                    <a:moveTo>
                      <a:pt x="0" y="0"/>
                    </a:moveTo>
                    <a:lnTo>
                      <a:pt x="0" y="0"/>
                    </a:lnTo>
                    <a:lnTo>
                      <a:pt x="0" y="486076"/>
                    </a:lnTo>
                    <a:lnTo>
                      <a:pt x="0" y="486076"/>
                    </a:lnTo>
                    <a:close/>
                  </a:path>
                </a:pathLst>
              </a:custGeom>
              <a:solidFill>
                <a:srgbClr val="007773"/>
              </a:solidFill>
            </p:spPr>
          </p:sp>
          <p:sp>
            <p:nvSpPr>
              <p:cNvPr id="51" name="Freeform 16">
                <a:extLst>
                  <a:ext uri="{FF2B5EF4-FFF2-40B4-BE49-F238E27FC236}">
                    <a16:creationId xmlns:a16="http://schemas.microsoft.com/office/drawing/2014/main" id="{8D19D859-3DCA-B64F-9814-5B95C522F49E}"/>
                  </a:ext>
                </a:extLst>
              </p:cNvPr>
              <p:cNvSpPr/>
              <p:nvPr/>
            </p:nvSpPr>
            <p:spPr>
              <a:xfrm>
                <a:off x="0" y="3728632"/>
                <a:ext cx="4279161" cy="486076"/>
              </a:xfrm>
              <a:custGeom>
                <a:avLst/>
                <a:gdLst/>
                <a:ahLst/>
                <a:cxnLst/>
                <a:rect l="l" t="t" r="r" b="b"/>
                <a:pathLst>
                  <a:path w="4279161" h="486076">
                    <a:moveTo>
                      <a:pt x="0" y="0"/>
                    </a:moveTo>
                    <a:lnTo>
                      <a:pt x="4240275" y="0"/>
                    </a:lnTo>
                    <a:cubicBezTo>
                      <a:pt x="4250588" y="0"/>
                      <a:pt x="4260479" y="4096"/>
                      <a:pt x="4267771" y="11389"/>
                    </a:cubicBezTo>
                    <a:cubicBezTo>
                      <a:pt x="4275064" y="18682"/>
                      <a:pt x="4279161" y="28572"/>
                      <a:pt x="4279161" y="38886"/>
                    </a:cubicBezTo>
                    <a:lnTo>
                      <a:pt x="4279161" y="447189"/>
                    </a:lnTo>
                    <a:cubicBezTo>
                      <a:pt x="4279161" y="457503"/>
                      <a:pt x="4275064" y="467394"/>
                      <a:pt x="4267771" y="474686"/>
                    </a:cubicBezTo>
                    <a:cubicBezTo>
                      <a:pt x="4260479" y="481979"/>
                      <a:pt x="4250588" y="486076"/>
                      <a:pt x="4240275" y="486076"/>
                    </a:cubicBezTo>
                    <a:lnTo>
                      <a:pt x="0" y="486076"/>
                    </a:lnTo>
                    <a:close/>
                  </a:path>
                </a:pathLst>
              </a:custGeom>
              <a:solidFill>
                <a:schemeClr val="accent4">
                  <a:lumMod val="60000"/>
                  <a:lumOff val="40000"/>
                </a:schemeClr>
              </a:solidFill>
            </p:spPr>
          </p:sp>
          <p:sp>
            <p:nvSpPr>
              <p:cNvPr id="52" name="Freeform 17">
                <a:extLst>
                  <a:ext uri="{FF2B5EF4-FFF2-40B4-BE49-F238E27FC236}">
                    <a16:creationId xmlns:a16="http://schemas.microsoft.com/office/drawing/2014/main" id="{81187F39-E6A0-6340-84AE-76B4273AD813}"/>
                  </a:ext>
                </a:extLst>
              </p:cNvPr>
              <p:cNvSpPr/>
              <p:nvPr/>
            </p:nvSpPr>
            <p:spPr>
              <a:xfrm>
                <a:off x="0" y="5903510"/>
                <a:ext cx="504139" cy="486076"/>
              </a:xfrm>
              <a:custGeom>
                <a:avLst/>
                <a:gdLst/>
                <a:ahLst/>
                <a:cxnLst/>
                <a:rect l="l" t="t" r="r" b="b"/>
                <a:pathLst>
                  <a:path w="391172" h="486076">
                    <a:moveTo>
                      <a:pt x="0" y="0"/>
                    </a:moveTo>
                    <a:lnTo>
                      <a:pt x="352286" y="0"/>
                    </a:lnTo>
                    <a:cubicBezTo>
                      <a:pt x="373762" y="0"/>
                      <a:pt x="391172" y="17410"/>
                      <a:pt x="391172" y="38886"/>
                    </a:cubicBezTo>
                    <a:lnTo>
                      <a:pt x="391172" y="447190"/>
                    </a:lnTo>
                    <a:cubicBezTo>
                      <a:pt x="391172" y="468666"/>
                      <a:pt x="373762" y="486076"/>
                      <a:pt x="352286" y="486076"/>
                    </a:cubicBezTo>
                    <a:lnTo>
                      <a:pt x="0" y="486076"/>
                    </a:lnTo>
                    <a:close/>
                  </a:path>
                </a:pathLst>
              </a:custGeom>
              <a:solidFill>
                <a:srgbClr val="00B050"/>
              </a:solidFill>
            </p:spPr>
          </p:sp>
          <p:sp>
            <p:nvSpPr>
              <p:cNvPr id="53" name="Freeform 18">
                <a:extLst>
                  <a:ext uri="{FF2B5EF4-FFF2-40B4-BE49-F238E27FC236}">
                    <a16:creationId xmlns:a16="http://schemas.microsoft.com/office/drawing/2014/main" id="{641091F6-D5D1-DF4A-8ED8-ECD33581D7AB}"/>
                  </a:ext>
                </a:extLst>
              </p:cNvPr>
              <p:cNvSpPr/>
              <p:nvPr/>
            </p:nvSpPr>
            <p:spPr>
              <a:xfrm>
                <a:off x="0" y="2045904"/>
                <a:ext cx="0" cy="486076"/>
              </a:xfrm>
              <a:custGeom>
                <a:avLst/>
                <a:gdLst/>
                <a:ahLst/>
                <a:cxnLst/>
                <a:rect l="l" t="t" r="r" b="b"/>
                <a:pathLst>
                  <a:path h="486076">
                    <a:moveTo>
                      <a:pt x="0" y="0"/>
                    </a:moveTo>
                    <a:lnTo>
                      <a:pt x="0" y="0"/>
                    </a:lnTo>
                    <a:lnTo>
                      <a:pt x="0" y="486076"/>
                    </a:lnTo>
                    <a:lnTo>
                      <a:pt x="0" y="486076"/>
                    </a:lnTo>
                    <a:close/>
                  </a:path>
                </a:pathLst>
              </a:custGeom>
              <a:solidFill>
                <a:srgbClr val="31356E"/>
              </a:solidFill>
            </p:spPr>
          </p:sp>
          <p:sp>
            <p:nvSpPr>
              <p:cNvPr id="54" name="Freeform 19">
                <a:extLst>
                  <a:ext uri="{FF2B5EF4-FFF2-40B4-BE49-F238E27FC236}">
                    <a16:creationId xmlns:a16="http://schemas.microsoft.com/office/drawing/2014/main" id="{B9321DD7-B30C-4C42-84E3-EE4B531F3DE9}"/>
                  </a:ext>
                </a:extLst>
              </p:cNvPr>
              <p:cNvSpPr/>
              <p:nvPr/>
            </p:nvSpPr>
            <p:spPr>
              <a:xfrm>
                <a:off x="0" y="4240108"/>
                <a:ext cx="782212" cy="486076"/>
              </a:xfrm>
              <a:custGeom>
                <a:avLst/>
                <a:gdLst/>
                <a:ahLst/>
                <a:cxnLst/>
                <a:rect l="l" t="t" r="r" b="b"/>
                <a:pathLst>
                  <a:path w="782212" h="486076">
                    <a:moveTo>
                      <a:pt x="0" y="0"/>
                    </a:moveTo>
                    <a:lnTo>
                      <a:pt x="743326" y="0"/>
                    </a:lnTo>
                    <a:cubicBezTo>
                      <a:pt x="764802" y="0"/>
                      <a:pt x="782212" y="17410"/>
                      <a:pt x="782212" y="38886"/>
                    </a:cubicBezTo>
                    <a:lnTo>
                      <a:pt x="782212" y="447190"/>
                    </a:lnTo>
                    <a:cubicBezTo>
                      <a:pt x="782212" y="468666"/>
                      <a:pt x="764802" y="486076"/>
                      <a:pt x="743326" y="486076"/>
                    </a:cubicBezTo>
                    <a:lnTo>
                      <a:pt x="0" y="486076"/>
                    </a:lnTo>
                    <a:close/>
                  </a:path>
                </a:pathLst>
              </a:custGeom>
              <a:solidFill>
                <a:schemeClr val="tx2">
                  <a:lumMod val="40000"/>
                  <a:lumOff val="60000"/>
                </a:schemeClr>
              </a:solidFill>
            </p:spPr>
          </p:sp>
          <p:sp>
            <p:nvSpPr>
              <p:cNvPr id="55" name="Freeform 20">
                <a:extLst>
                  <a:ext uri="{FF2B5EF4-FFF2-40B4-BE49-F238E27FC236}">
                    <a16:creationId xmlns:a16="http://schemas.microsoft.com/office/drawing/2014/main" id="{7C415797-A23B-FD47-B14A-0297571637D4}"/>
                  </a:ext>
                </a:extLst>
              </p:cNvPr>
              <p:cNvSpPr/>
              <p:nvPr/>
            </p:nvSpPr>
            <p:spPr>
              <a:xfrm>
                <a:off x="0" y="7953857"/>
                <a:ext cx="0" cy="486077"/>
              </a:xfrm>
              <a:custGeom>
                <a:avLst/>
                <a:gdLst/>
                <a:ahLst/>
                <a:cxnLst/>
                <a:rect l="l" t="t" r="r" b="b"/>
                <a:pathLst>
                  <a:path h="486077">
                    <a:moveTo>
                      <a:pt x="0" y="0"/>
                    </a:moveTo>
                    <a:lnTo>
                      <a:pt x="0" y="0"/>
                    </a:lnTo>
                    <a:lnTo>
                      <a:pt x="0" y="486077"/>
                    </a:lnTo>
                    <a:lnTo>
                      <a:pt x="0" y="486077"/>
                    </a:lnTo>
                    <a:close/>
                  </a:path>
                </a:pathLst>
              </a:custGeom>
              <a:solidFill>
                <a:srgbClr val="31356E"/>
              </a:solidFill>
            </p:spPr>
          </p:sp>
        </p:grpSp>
      </p:grpSp>
      <p:sp>
        <p:nvSpPr>
          <p:cNvPr id="57" name="TextBox 21">
            <a:extLst>
              <a:ext uri="{FF2B5EF4-FFF2-40B4-BE49-F238E27FC236}">
                <a16:creationId xmlns:a16="http://schemas.microsoft.com/office/drawing/2014/main" id="{B7984AE1-A6EC-D24C-8964-D9FA99E3F2EA}"/>
              </a:ext>
            </a:extLst>
          </p:cNvPr>
          <p:cNvSpPr txBox="1"/>
          <p:nvPr/>
        </p:nvSpPr>
        <p:spPr>
          <a:xfrm>
            <a:off x="138085" y="1651000"/>
            <a:ext cx="725515" cy="243656"/>
          </a:xfrm>
          <a:prstGeom prst="rect">
            <a:avLst/>
          </a:prstGeom>
        </p:spPr>
        <p:txBody>
          <a:bodyPr wrap="square" lIns="0" tIns="0" rIns="0" bIns="0" rtlCol="0" anchor="t">
            <a:spAutoFit/>
          </a:bodyPr>
          <a:lstStyle/>
          <a:p>
            <a:pPr algn="ctr">
              <a:lnSpc>
                <a:spcPts val="1855"/>
              </a:lnSpc>
            </a:pPr>
            <a:r>
              <a:rPr lang="en-US" sz="1867" dirty="0">
                <a:latin typeface="Georgia" panose="02040502050405020303" pitchFamily="18" charset="0"/>
              </a:rPr>
              <a:t>Race</a:t>
            </a:r>
          </a:p>
        </p:txBody>
      </p:sp>
      <p:sp>
        <p:nvSpPr>
          <p:cNvPr id="70" name="TextBox 34">
            <a:extLst>
              <a:ext uri="{FF2B5EF4-FFF2-40B4-BE49-F238E27FC236}">
                <a16:creationId xmlns:a16="http://schemas.microsoft.com/office/drawing/2014/main" id="{B442FF0D-787D-0140-95BD-A68944F24EE1}"/>
              </a:ext>
            </a:extLst>
          </p:cNvPr>
          <p:cNvSpPr txBox="1"/>
          <p:nvPr/>
        </p:nvSpPr>
        <p:spPr>
          <a:xfrm>
            <a:off x="1066800" y="1308464"/>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Black</a:t>
            </a:r>
          </a:p>
        </p:txBody>
      </p:sp>
      <p:sp>
        <p:nvSpPr>
          <p:cNvPr id="73" name="TextBox 34">
            <a:extLst>
              <a:ext uri="{FF2B5EF4-FFF2-40B4-BE49-F238E27FC236}">
                <a16:creationId xmlns:a16="http://schemas.microsoft.com/office/drawing/2014/main" id="{178F2663-D989-7846-BB9E-C45272CC4D24}"/>
              </a:ext>
            </a:extLst>
          </p:cNvPr>
          <p:cNvSpPr txBox="1"/>
          <p:nvPr/>
        </p:nvSpPr>
        <p:spPr>
          <a:xfrm>
            <a:off x="1066800" y="1651001"/>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Latinx</a:t>
            </a:r>
          </a:p>
        </p:txBody>
      </p:sp>
      <p:sp>
        <p:nvSpPr>
          <p:cNvPr id="74" name="TextBox 34">
            <a:extLst>
              <a:ext uri="{FF2B5EF4-FFF2-40B4-BE49-F238E27FC236}">
                <a16:creationId xmlns:a16="http://schemas.microsoft.com/office/drawing/2014/main" id="{04E80B99-AD1C-CD47-BE29-0917502AA8DB}"/>
              </a:ext>
            </a:extLst>
          </p:cNvPr>
          <p:cNvSpPr txBox="1"/>
          <p:nvPr/>
        </p:nvSpPr>
        <p:spPr>
          <a:xfrm>
            <a:off x="1066800" y="1993808"/>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White</a:t>
            </a:r>
          </a:p>
        </p:txBody>
      </p:sp>
      <p:sp>
        <p:nvSpPr>
          <p:cNvPr id="75" name="TextBox 34">
            <a:extLst>
              <a:ext uri="{FF2B5EF4-FFF2-40B4-BE49-F238E27FC236}">
                <a16:creationId xmlns:a16="http://schemas.microsoft.com/office/drawing/2014/main" id="{0C487BA8-BB6E-0043-BC7C-B87B9134C5DB}"/>
              </a:ext>
            </a:extLst>
          </p:cNvPr>
          <p:cNvSpPr txBox="1"/>
          <p:nvPr/>
        </p:nvSpPr>
        <p:spPr>
          <a:xfrm>
            <a:off x="4883879" y="1267490"/>
            <a:ext cx="1193325"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30.5% (18)</a:t>
            </a:r>
          </a:p>
        </p:txBody>
      </p:sp>
      <p:sp>
        <p:nvSpPr>
          <p:cNvPr id="76" name="TextBox 34">
            <a:extLst>
              <a:ext uri="{FF2B5EF4-FFF2-40B4-BE49-F238E27FC236}">
                <a16:creationId xmlns:a16="http://schemas.microsoft.com/office/drawing/2014/main" id="{4BF3150B-1094-E640-A89E-1F1C66C2CC7E}"/>
              </a:ext>
            </a:extLst>
          </p:cNvPr>
          <p:cNvSpPr txBox="1"/>
          <p:nvPr/>
        </p:nvSpPr>
        <p:spPr>
          <a:xfrm>
            <a:off x="5956393" y="1608014"/>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39.0% (23)</a:t>
            </a:r>
          </a:p>
        </p:txBody>
      </p:sp>
      <p:sp>
        <p:nvSpPr>
          <p:cNvPr id="77" name="TextBox 34">
            <a:extLst>
              <a:ext uri="{FF2B5EF4-FFF2-40B4-BE49-F238E27FC236}">
                <a16:creationId xmlns:a16="http://schemas.microsoft.com/office/drawing/2014/main" id="{9D2A873D-39AC-AA4F-9952-8D1520672446}"/>
              </a:ext>
            </a:extLst>
          </p:cNvPr>
          <p:cNvSpPr txBox="1"/>
          <p:nvPr/>
        </p:nvSpPr>
        <p:spPr>
          <a:xfrm>
            <a:off x="4890729" y="1970329"/>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30.5% (18)</a:t>
            </a:r>
          </a:p>
        </p:txBody>
      </p:sp>
      <p:sp>
        <p:nvSpPr>
          <p:cNvPr id="78" name="TextBox 21">
            <a:extLst>
              <a:ext uri="{FF2B5EF4-FFF2-40B4-BE49-F238E27FC236}">
                <a16:creationId xmlns:a16="http://schemas.microsoft.com/office/drawing/2014/main" id="{57EE92D5-260B-DB43-8E1E-4E7B18CFD28A}"/>
              </a:ext>
            </a:extLst>
          </p:cNvPr>
          <p:cNvSpPr txBox="1"/>
          <p:nvPr/>
        </p:nvSpPr>
        <p:spPr>
          <a:xfrm>
            <a:off x="138085" y="3559760"/>
            <a:ext cx="725515" cy="243656"/>
          </a:xfrm>
          <a:prstGeom prst="rect">
            <a:avLst/>
          </a:prstGeom>
        </p:spPr>
        <p:txBody>
          <a:bodyPr wrap="square" lIns="0" tIns="0" rIns="0" bIns="0" rtlCol="0" anchor="t">
            <a:spAutoFit/>
          </a:bodyPr>
          <a:lstStyle/>
          <a:p>
            <a:pPr algn="ctr">
              <a:lnSpc>
                <a:spcPts val="1855"/>
              </a:lnSpc>
            </a:pPr>
            <a:r>
              <a:rPr lang="en-US" sz="1867" dirty="0">
                <a:latin typeface="Georgia" panose="02040502050405020303" pitchFamily="18" charset="0"/>
              </a:rPr>
              <a:t>Age</a:t>
            </a:r>
          </a:p>
        </p:txBody>
      </p:sp>
      <p:sp>
        <p:nvSpPr>
          <p:cNvPr id="79" name="TextBox 21">
            <a:extLst>
              <a:ext uri="{FF2B5EF4-FFF2-40B4-BE49-F238E27FC236}">
                <a16:creationId xmlns:a16="http://schemas.microsoft.com/office/drawing/2014/main" id="{535B942F-97C7-4845-9CED-64F114E60A70}"/>
              </a:ext>
            </a:extLst>
          </p:cNvPr>
          <p:cNvSpPr txBox="1"/>
          <p:nvPr/>
        </p:nvSpPr>
        <p:spPr>
          <a:xfrm>
            <a:off x="65697" y="5671386"/>
            <a:ext cx="899503" cy="243656"/>
          </a:xfrm>
          <a:prstGeom prst="rect">
            <a:avLst/>
          </a:prstGeom>
        </p:spPr>
        <p:txBody>
          <a:bodyPr wrap="square" lIns="0" tIns="0" rIns="0" bIns="0" rtlCol="0" anchor="t">
            <a:spAutoFit/>
          </a:bodyPr>
          <a:lstStyle/>
          <a:p>
            <a:pPr algn="ctr">
              <a:lnSpc>
                <a:spcPts val="1855"/>
              </a:lnSpc>
            </a:pPr>
            <a:r>
              <a:rPr lang="en-US" sz="1867" dirty="0">
                <a:latin typeface="Georgia" panose="02040502050405020303" pitchFamily="18" charset="0"/>
              </a:rPr>
              <a:t>Gender</a:t>
            </a:r>
          </a:p>
        </p:txBody>
      </p:sp>
      <p:sp>
        <p:nvSpPr>
          <p:cNvPr id="80" name="TextBox 34">
            <a:extLst>
              <a:ext uri="{FF2B5EF4-FFF2-40B4-BE49-F238E27FC236}">
                <a16:creationId xmlns:a16="http://schemas.microsoft.com/office/drawing/2014/main" id="{E4D2563C-F271-0E4F-BAED-7B5609EC4F81}"/>
              </a:ext>
            </a:extLst>
          </p:cNvPr>
          <p:cNvSpPr txBox="1"/>
          <p:nvPr/>
        </p:nvSpPr>
        <p:spPr>
          <a:xfrm>
            <a:off x="1066800" y="2832464"/>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25-29</a:t>
            </a:r>
          </a:p>
        </p:txBody>
      </p:sp>
      <p:sp>
        <p:nvSpPr>
          <p:cNvPr id="81" name="TextBox 34">
            <a:extLst>
              <a:ext uri="{FF2B5EF4-FFF2-40B4-BE49-F238E27FC236}">
                <a16:creationId xmlns:a16="http://schemas.microsoft.com/office/drawing/2014/main" id="{01FA9DC6-9068-5846-AFF4-FBE54FFDF34A}"/>
              </a:ext>
            </a:extLst>
          </p:cNvPr>
          <p:cNvSpPr txBox="1"/>
          <p:nvPr/>
        </p:nvSpPr>
        <p:spPr>
          <a:xfrm>
            <a:off x="1066800" y="3183949"/>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30-39</a:t>
            </a:r>
          </a:p>
        </p:txBody>
      </p:sp>
      <p:sp>
        <p:nvSpPr>
          <p:cNvPr id="82" name="TextBox 34">
            <a:extLst>
              <a:ext uri="{FF2B5EF4-FFF2-40B4-BE49-F238E27FC236}">
                <a16:creationId xmlns:a16="http://schemas.microsoft.com/office/drawing/2014/main" id="{EE8C743C-DEC0-264B-AF94-B698CFA2095B}"/>
              </a:ext>
            </a:extLst>
          </p:cNvPr>
          <p:cNvSpPr txBox="1"/>
          <p:nvPr/>
        </p:nvSpPr>
        <p:spPr>
          <a:xfrm>
            <a:off x="1066800" y="3524394"/>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40-49</a:t>
            </a:r>
          </a:p>
        </p:txBody>
      </p:sp>
      <p:sp>
        <p:nvSpPr>
          <p:cNvPr id="83" name="TextBox 34">
            <a:extLst>
              <a:ext uri="{FF2B5EF4-FFF2-40B4-BE49-F238E27FC236}">
                <a16:creationId xmlns:a16="http://schemas.microsoft.com/office/drawing/2014/main" id="{1E365B6B-C723-5F40-8EC6-E00DB4F0FEE3}"/>
              </a:ext>
            </a:extLst>
          </p:cNvPr>
          <p:cNvSpPr txBox="1"/>
          <p:nvPr/>
        </p:nvSpPr>
        <p:spPr>
          <a:xfrm>
            <a:off x="1066800" y="3889065"/>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50-59</a:t>
            </a:r>
          </a:p>
        </p:txBody>
      </p:sp>
      <p:sp>
        <p:nvSpPr>
          <p:cNvPr id="84" name="TextBox 34">
            <a:extLst>
              <a:ext uri="{FF2B5EF4-FFF2-40B4-BE49-F238E27FC236}">
                <a16:creationId xmlns:a16="http://schemas.microsoft.com/office/drawing/2014/main" id="{D446EA9A-D18C-1040-B0DF-7DD8F8C76F42}"/>
              </a:ext>
            </a:extLst>
          </p:cNvPr>
          <p:cNvSpPr txBox="1"/>
          <p:nvPr/>
        </p:nvSpPr>
        <p:spPr>
          <a:xfrm>
            <a:off x="1066800" y="4277983"/>
            <a:ext cx="278692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60+</a:t>
            </a:r>
          </a:p>
        </p:txBody>
      </p:sp>
      <p:sp>
        <p:nvSpPr>
          <p:cNvPr id="85" name="TextBox 34">
            <a:extLst>
              <a:ext uri="{FF2B5EF4-FFF2-40B4-BE49-F238E27FC236}">
                <a16:creationId xmlns:a16="http://schemas.microsoft.com/office/drawing/2014/main" id="{BA553545-E4DD-1A4F-86C7-DBBEF25FD861}"/>
              </a:ext>
            </a:extLst>
          </p:cNvPr>
          <p:cNvSpPr txBox="1"/>
          <p:nvPr/>
        </p:nvSpPr>
        <p:spPr>
          <a:xfrm>
            <a:off x="1886680" y="5105401"/>
            <a:ext cx="3533494"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Cisgender Male: 69.5% (41)</a:t>
            </a:r>
          </a:p>
        </p:txBody>
      </p:sp>
      <p:sp>
        <p:nvSpPr>
          <p:cNvPr id="86" name="TextBox 34">
            <a:extLst>
              <a:ext uri="{FF2B5EF4-FFF2-40B4-BE49-F238E27FC236}">
                <a16:creationId xmlns:a16="http://schemas.microsoft.com/office/drawing/2014/main" id="{50D838D0-EE99-7943-84C5-57EF5DA18D3A}"/>
              </a:ext>
            </a:extLst>
          </p:cNvPr>
          <p:cNvSpPr txBox="1"/>
          <p:nvPr/>
        </p:nvSpPr>
        <p:spPr>
          <a:xfrm>
            <a:off x="1429480" y="4851401"/>
            <a:ext cx="3533494"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Transgender Male: 1.7% (1)</a:t>
            </a:r>
          </a:p>
        </p:txBody>
      </p:sp>
      <p:sp>
        <p:nvSpPr>
          <p:cNvPr id="6" name="Bent Arrow 5">
            <a:extLst>
              <a:ext uri="{FF2B5EF4-FFF2-40B4-BE49-F238E27FC236}">
                <a16:creationId xmlns:a16="http://schemas.microsoft.com/office/drawing/2014/main" id="{CFA63C0F-7F6A-7049-AC54-20AE09C24FAF}"/>
              </a:ext>
            </a:extLst>
          </p:cNvPr>
          <p:cNvSpPr/>
          <p:nvPr/>
        </p:nvSpPr>
        <p:spPr>
          <a:xfrm>
            <a:off x="1524000" y="5142385"/>
            <a:ext cx="254000" cy="217015"/>
          </a:xfrm>
          <a:prstGeom prst="ben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lumMod val="60000"/>
                  <a:lumOff val="40000"/>
                </a:schemeClr>
              </a:solidFill>
            </a:endParaRPr>
          </a:p>
        </p:txBody>
      </p:sp>
      <p:sp>
        <p:nvSpPr>
          <p:cNvPr id="87" name="Bent Arrow 86">
            <a:extLst>
              <a:ext uri="{FF2B5EF4-FFF2-40B4-BE49-F238E27FC236}">
                <a16:creationId xmlns:a16="http://schemas.microsoft.com/office/drawing/2014/main" id="{2D3BB607-D244-4643-8C3E-DF58AE9BCC1A}"/>
              </a:ext>
            </a:extLst>
          </p:cNvPr>
          <p:cNvSpPr/>
          <p:nvPr/>
        </p:nvSpPr>
        <p:spPr>
          <a:xfrm rot="10800000" flipH="1">
            <a:off x="1594580" y="6134463"/>
            <a:ext cx="285020" cy="245473"/>
          </a:xfrm>
          <a:prstGeom prst="ben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8" name="TextBox 34">
            <a:extLst>
              <a:ext uri="{FF2B5EF4-FFF2-40B4-BE49-F238E27FC236}">
                <a16:creationId xmlns:a16="http://schemas.microsoft.com/office/drawing/2014/main" id="{47725055-2078-E247-B280-425499C2AB1B}"/>
              </a:ext>
            </a:extLst>
          </p:cNvPr>
          <p:cNvSpPr txBox="1"/>
          <p:nvPr/>
        </p:nvSpPr>
        <p:spPr>
          <a:xfrm>
            <a:off x="1444570" y="6466945"/>
            <a:ext cx="3533494"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Transgender Female: 3.4% (2)</a:t>
            </a:r>
          </a:p>
        </p:txBody>
      </p:sp>
      <p:sp>
        <p:nvSpPr>
          <p:cNvPr id="89" name="TextBox 34">
            <a:extLst>
              <a:ext uri="{FF2B5EF4-FFF2-40B4-BE49-F238E27FC236}">
                <a16:creationId xmlns:a16="http://schemas.microsoft.com/office/drawing/2014/main" id="{B4175E9D-5B01-BB40-8527-0344BDC5C3ED}"/>
              </a:ext>
            </a:extLst>
          </p:cNvPr>
          <p:cNvSpPr txBox="1"/>
          <p:nvPr/>
        </p:nvSpPr>
        <p:spPr>
          <a:xfrm>
            <a:off x="1937480" y="6185264"/>
            <a:ext cx="3533494"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Cisgender Female: 25.4% (15)</a:t>
            </a:r>
          </a:p>
        </p:txBody>
      </p:sp>
      <p:sp>
        <p:nvSpPr>
          <p:cNvPr id="90" name="TextBox 34">
            <a:extLst>
              <a:ext uri="{FF2B5EF4-FFF2-40B4-BE49-F238E27FC236}">
                <a16:creationId xmlns:a16="http://schemas.microsoft.com/office/drawing/2014/main" id="{AE39072A-F5EC-7849-975D-CE77C834229F}"/>
              </a:ext>
            </a:extLst>
          </p:cNvPr>
          <p:cNvSpPr txBox="1"/>
          <p:nvPr/>
        </p:nvSpPr>
        <p:spPr>
          <a:xfrm>
            <a:off x="9958921" y="5445113"/>
            <a:ext cx="1092255"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71.2% (42)</a:t>
            </a:r>
          </a:p>
        </p:txBody>
      </p:sp>
      <p:sp>
        <p:nvSpPr>
          <p:cNvPr id="91" name="TextBox 34">
            <a:extLst>
              <a:ext uri="{FF2B5EF4-FFF2-40B4-BE49-F238E27FC236}">
                <a16:creationId xmlns:a16="http://schemas.microsoft.com/office/drawing/2014/main" id="{37F08C71-2A97-A949-B915-AC3B2498F0D1}"/>
              </a:ext>
            </a:extLst>
          </p:cNvPr>
          <p:cNvSpPr txBox="1"/>
          <p:nvPr/>
        </p:nvSpPr>
        <p:spPr>
          <a:xfrm>
            <a:off x="4693295" y="5823376"/>
            <a:ext cx="1187750"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28.8% (17)</a:t>
            </a:r>
          </a:p>
        </p:txBody>
      </p:sp>
      <p:sp>
        <p:nvSpPr>
          <p:cNvPr id="92" name="Bent Arrow 91">
            <a:extLst>
              <a:ext uri="{FF2B5EF4-FFF2-40B4-BE49-F238E27FC236}">
                <a16:creationId xmlns:a16="http://schemas.microsoft.com/office/drawing/2014/main" id="{998F5262-F3B5-654B-90DF-CE0F5D0BB3CC}"/>
              </a:ext>
            </a:extLst>
          </p:cNvPr>
          <p:cNvSpPr/>
          <p:nvPr/>
        </p:nvSpPr>
        <p:spPr>
          <a:xfrm>
            <a:off x="1117600" y="4916523"/>
            <a:ext cx="254000" cy="442877"/>
          </a:xfrm>
          <a:prstGeom prst="ben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3" name="Bent Arrow 92">
            <a:extLst>
              <a:ext uri="{FF2B5EF4-FFF2-40B4-BE49-F238E27FC236}">
                <a16:creationId xmlns:a16="http://schemas.microsoft.com/office/drawing/2014/main" id="{AF6AEDB7-781C-354C-A312-14ADF1C0CBC2}"/>
              </a:ext>
            </a:extLst>
          </p:cNvPr>
          <p:cNvSpPr/>
          <p:nvPr/>
        </p:nvSpPr>
        <p:spPr>
          <a:xfrm rot="10800000" flipH="1">
            <a:off x="1117601" y="6134463"/>
            <a:ext cx="253999" cy="508000"/>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4" name="TextBox 34">
            <a:extLst>
              <a:ext uri="{FF2B5EF4-FFF2-40B4-BE49-F238E27FC236}">
                <a16:creationId xmlns:a16="http://schemas.microsoft.com/office/drawing/2014/main" id="{3FA78D85-0B00-7A49-9CB3-35C35BA556B4}"/>
              </a:ext>
            </a:extLst>
          </p:cNvPr>
          <p:cNvSpPr txBox="1"/>
          <p:nvPr/>
        </p:nvSpPr>
        <p:spPr>
          <a:xfrm>
            <a:off x="1937479" y="2839307"/>
            <a:ext cx="951603"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6.8% (4)</a:t>
            </a:r>
          </a:p>
        </p:txBody>
      </p:sp>
      <p:sp>
        <p:nvSpPr>
          <p:cNvPr id="95" name="TextBox 34">
            <a:extLst>
              <a:ext uri="{FF2B5EF4-FFF2-40B4-BE49-F238E27FC236}">
                <a16:creationId xmlns:a16="http://schemas.microsoft.com/office/drawing/2014/main" id="{EBCC27B4-3DE4-364C-A2AA-40A5E2AF1670}"/>
              </a:ext>
            </a:extLst>
          </p:cNvPr>
          <p:cNvSpPr txBox="1"/>
          <p:nvPr/>
        </p:nvSpPr>
        <p:spPr>
          <a:xfrm>
            <a:off x="6562445" y="3183949"/>
            <a:ext cx="1169714"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44.1% (26)</a:t>
            </a:r>
          </a:p>
        </p:txBody>
      </p:sp>
      <p:sp>
        <p:nvSpPr>
          <p:cNvPr id="96" name="TextBox 34">
            <a:extLst>
              <a:ext uri="{FF2B5EF4-FFF2-40B4-BE49-F238E27FC236}">
                <a16:creationId xmlns:a16="http://schemas.microsoft.com/office/drawing/2014/main" id="{E6461AC6-6102-CA44-B451-90B452CE3035}"/>
              </a:ext>
            </a:extLst>
          </p:cNvPr>
          <p:cNvSpPr txBox="1"/>
          <p:nvPr/>
        </p:nvSpPr>
        <p:spPr>
          <a:xfrm>
            <a:off x="4458254" y="3554879"/>
            <a:ext cx="1249607"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27.1% (16)</a:t>
            </a:r>
          </a:p>
        </p:txBody>
      </p:sp>
      <p:sp>
        <p:nvSpPr>
          <p:cNvPr id="97" name="TextBox 34">
            <a:extLst>
              <a:ext uri="{FF2B5EF4-FFF2-40B4-BE49-F238E27FC236}">
                <a16:creationId xmlns:a16="http://schemas.microsoft.com/office/drawing/2014/main" id="{06C94EBF-C662-9945-8509-B66148B569E0}"/>
              </a:ext>
            </a:extLst>
          </p:cNvPr>
          <p:cNvSpPr txBox="1"/>
          <p:nvPr/>
        </p:nvSpPr>
        <p:spPr>
          <a:xfrm>
            <a:off x="3401678" y="3914013"/>
            <a:ext cx="1284658"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18.6% (11)</a:t>
            </a:r>
          </a:p>
        </p:txBody>
      </p:sp>
      <p:sp>
        <p:nvSpPr>
          <p:cNvPr id="98" name="TextBox 34">
            <a:extLst>
              <a:ext uri="{FF2B5EF4-FFF2-40B4-BE49-F238E27FC236}">
                <a16:creationId xmlns:a16="http://schemas.microsoft.com/office/drawing/2014/main" id="{A5F83891-1EB8-664B-86C3-874E49F2298E}"/>
              </a:ext>
            </a:extLst>
          </p:cNvPr>
          <p:cNvSpPr txBox="1"/>
          <p:nvPr/>
        </p:nvSpPr>
        <p:spPr>
          <a:xfrm>
            <a:off x="1535455" y="4284967"/>
            <a:ext cx="951603" cy="227242"/>
          </a:xfrm>
          <a:prstGeom prst="rect">
            <a:avLst/>
          </a:prstGeom>
        </p:spPr>
        <p:txBody>
          <a:bodyPr wrap="square" lIns="0" tIns="0" rIns="0" bIns="0" rtlCol="0" anchor="t">
            <a:spAutoFit/>
          </a:bodyPr>
          <a:lstStyle/>
          <a:p>
            <a:pPr>
              <a:lnSpc>
                <a:spcPts val="1855"/>
              </a:lnSpc>
            </a:pPr>
            <a:r>
              <a:rPr lang="en-US" sz="1500" dirty="0">
                <a:latin typeface="Georgia" panose="02040502050405020303" pitchFamily="18" charset="0"/>
              </a:rPr>
              <a:t>3.4% (2)</a:t>
            </a:r>
          </a:p>
        </p:txBody>
      </p:sp>
      <p:sp>
        <p:nvSpPr>
          <p:cNvPr id="59" name="TextBox 5">
            <a:extLst>
              <a:ext uri="{FF2B5EF4-FFF2-40B4-BE49-F238E27FC236}">
                <a16:creationId xmlns:a16="http://schemas.microsoft.com/office/drawing/2014/main" id="{673AD4BE-31CC-1F4B-A8CD-398B25C06AA2}"/>
              </a:ext>
            </a:extLst>
          </p:cNvPr>
          <p:cNvSpPr txBox="1"/>
          <p:nvPr/>
        </p:nvSpPr>
        <p:spPr>
          <a:xfrm>
            <a:off x="218567" y="229636"/>
            <a:ext cx="10998481" cy="795089"/>
          </a:xfrm>
          <a:prstGeom prst="rect">
            <a:avLst/>
          </a:prstGeom>
        </p:spPr>
        <p:txBody>
          <a:bodyPr wrap="square" lIns="0" tIns="0" rIns="0" bIns="0" rtlCol="0" anchor="t">
            <a:spAutoFit/>
          </a:bodyPr>
          <a:lstStyle/>
          <a:p>
            <a:pPr algn="just">
              <a:lnSpc>
                <a:spcPts val="3119"/>
              </a:lnSpc>
            </a:pPr>
            <a:r>
              <a:rPr lang="en-US" sz="2666" b="1" dirty="0">
                <a:solidFill>
                  <a:srgbClr val="004AAE"/>
                </a:solidFill>
                <a:latin typeface="Georgia" panose="02040502050405020303" pitchFamily="18" charset="0"/>
              </a:rPr>
              <a:t>PARTICIPANT CHARACTERISTICS				</a:t>
            </a:r>
          </a:p>
          <a:p>
            <a:pPr algn="just">
              <a:lnSpc>
                <a:spcPts val="3119"/>
              </a:lnSpc>
            </a:pPr>
            <a:r>
              <a:rPr lang="en-US" sz="2666" b="1" dirty="0">
                <a:solidFill>
                  <a:srgbClr val="004AAE"/>
                </a:solidFill>
                <a:latin typeface="Georgia" panose="02040502050405020303" pitchFamily="18" charset="0"/>
              </a:rPr>
              <a:t>N=59</a:t>
            </a:r>
          </a:p>
        </p:txBody>
      </p:sp>
    </p:spTree>
    <p:extLst>
      <p:ext uri="{BB962C8B-B14F-4D97-AF65-F5344CB8AC3E}">
        <p14:creationId xmlns:p14="http://schemas.microsoft.com/office/powerpoint/2010/main" val="161686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1304926"/>
            <a:ext cx="9626600" cy="3017364"/>
          </a:xfrm>
          <a:prstGeom prst="rect">
            <a:avLst/>
          </a:prstGeom>
        </p:spPr>
        <p:txBody>
          <a:bodyPr wrap="square" lIns="0" tIns="0" rIns="0" bIns="0" rtlCol="0" anchor="t">
            <a:spAutoFit/>
          </a:bodyPr>
          <a:lstStyle/>
          <a:p>
            <a:pPr marL="304815" indent="-304815">
              <a:lnSpc>
                <a:spcPts val="3360"/>
              </a:lnSpc>
              <a:buFont typeface="Arial" panose="020B0604020202020204" pitchFamily="34" charset="0"/>
              <a:buChar char="•"/>
            </a:pPr>
            <a:r>
              <a:rPr lang="en-US" sz="2500" dirty="0">
                <a:solidFill>
                  <a:srgbClr val="004AAE"/>
                </a:solidFill>
                <a:latin typeface="Georgia" panose="02040502050405020303" pitchFamily="18" charset="0"/>
              </a:rPr>
              <a:t>84.7% (50) of participants had a history of incarceration</a:t>
            </a:r>
          </a:p>
          <a:p>
            <a:pPr>
              <a:lnSpc>
                <a:spcPts val="3360"/>
              </a:lnSpc>
            </a:pPr>
            <a:endParaRPr lang="en-US" sz="2500"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2500" dirty="0">
                <a:solidFill>
                  <a:srgbClr val="004AAE"/>
                </a:solidFill>
                <a:latin typeface="Georgia" panose="02040502050405020303" pitchFamily="18" charset="0"/>
              </a:rPr>
              <a:t>49.2% (29) of participants reported living on the street;</a:t>
            </a:r>
          </a:p>
          <a:p>
            <a:pPr marL="296863">
              <a:lnSpc>
                <a:spcPts val="3360"/>
              </a:lnSpc>
            </a:pPr>
            <a:r>
              <a:rPr lang="en-US" sz="2500" dirty="0">
                <a:solidFill>
                  <a:srgbClr val="004AAE"/>
                </a:solidFill>
                <a:latin typeface="Georgia" panose="02040502050405020303" pitchFamily="18" charset="0"/>
              </a:rPr>
              <a:t>27.1% (16) of participants reported other temporary housing (e.g., shelter, friend’s home)</a:t>
            </a:r>
          </a:p>
          <a:p>
            <a:pPr marL="296863">
              <a:lnSpc>
                <a:spcPts val="3360"/>
              </a:lnSpc>
            </a:pPr>
            <a:endParaRPr lang="en-US" sz="2500"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2500" dirty="0">
                <a:solidFill>
                  <a:srgbClr val="004AAE"/>
                </a:solidFill>
                <a:latin typeface="Georgia" panose="02040502050405020303" pitchFamily="18" charset="0"/>
              </a:rPr>
              <a:t>88% (52) of participants reported unemployment</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17</a:t>
            </a:r>
          </a:p>
        </p:txBody>
      </p:sp>
      <p:sp>
        <p:nvSpPr>
          <p:cNvPr id="10" name="TextBox 8">
            <a:extLst>
              <a:ext uri="{FF2B5EF4-FFF2-40B4-BE49-F238E27FC236}">
                <a16:creationId xmlns:a16="http://schemas.microsoft.com/office/drawing/2014/main" id="{9EC0BEDF-E2EF-084E-ABAA-82C1FFD4AA69}"/>
              </a:ext>
            </a:extLst>
          </p:cNvPr>
          <p:cNvSpPr txBox="1"/>
          <p:nvPr/>
        </p:nvSpPr>
        <p:spPr>
          <a:xfrm>
            <a:off x="685800" y="529336"/>
            <a:ext cx="101346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SOCIAL DETERMINANTS</a:t>
            </a:r>
          </a:p>
        </p:txBody>
      </p:sp>
    </p:spTree>
    <p:extLst>
      <p:ext uri="{BB962C8B-B14F-4D97-AF65-F5344CB8AC3E}">
        <p14:creationId xmlns:p14="http://schemas.microsoft.com/office/powerpoint/2010/main" val="306498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5" y="1847604"/>
            <a:ext cx="5814549" cy="2462213"/>
          </a:xfrm>
          <a:prstGeom prst="rect">
            <a:avLst/>
          </a:prstGeom>
        </p:spPr>
        <p:txBody>
          <a:bodyPr wrap="square" lIns="0" tIns="0" rIns="0" bIns="0" rtlCol="0" anchor="t">
            <a:spAutoFit/>
          </a:bodyPr>
          <a:lstStyle/>
          <a:p>
            <a:r>
              <a:rPr lang="en-US" sz="2000" dirty="0">
                <a:latin typeface="Georgia" panose="02040502050405020303" pitchFamily="18" charset="0"/>
              </a:rPr>
              <a:t>What factors contribute to overdose? </a:t>
            </a:r>
          </a:p>
          <a:p>
            <a:endParaRPr lang="en-US" sz="2000" dirty="0">
              <a:latin typeface="Georgia" panose="02040502050405020303" pitchFamily="18" charset="0"/>
            </a:endParaRPr>
          </a:p>
          <a:p>
            <a:pPr marL="190510" indent="-190510">
              <a:buFont typeface="Wingdings" pitchFamily="2" charset="2"/>
              <a:buChar char="Ø"/>
            </a:pPr>
            <a:r>
              <a:rPr lang="en-US" sz="2000" dirty="0">
                <a:latin typeface="Georgia" panose="02040502050405020303" pitchFamily="18" charset="0"/>
              </a:rPr>
              <a:t> More drug than usual</a:t>
            </a:r>
          </a:p>
          <a:p>
            <a:pPr marL="190510" indent="-190510">
              <a:buFont typeface="Wingdings" pitchFamily="2" charset="2"/>
              <a:buChar char="Ø"/>
            </a:pPr>
            <a:r>
              <a:rPr lang="en-US" sz="2000" dirty="0">
                <a:latin typeface="Georgia" panose="02040502050405020303" pitchFamily="18" charset="0"/>
              </a:rPr>
              <a:t> Stronger drug than usual</a:t>
            </a:r>
          </a:p>
          <a:p>
            <a:pPr marL="190510" indent="-190510">
              <a:buFont typeface="Wingdings" pitchFamily="2" charset="2"/>
              <a:buChar char="Ø"/>
            </a:pPr>
            <a:r>
              <a:rPr lang="en-US" sz="2000" dirty="0">
                <a:latin typeface="Georgia" panose="02040502050405020303" pitchFamily="18" charset="0"/>
              </a:rPr>
              <a:t> Different source than usual </a:t>
            </a:r>
          </a:p>
          <a:p>
            <a:pPr marL="190510" indent="-190510">
              <a:buFont typeface="Wingdings" pitchFamily="2" charset="2"/>
              <a:buChar char="Ø"/>
            </a:pPr>
            <a:r>
              <a:rPr lang="en-US" sz="2000" dirty="0">
                <a:latin typeface="Georgia" panose="02040502050405020303" pitchFamily="18" charset="0"/>
              </a:rPr>
              <a:t> Different preparation than usual</a:t>
            </a:r>
          </a:p>
          <a:p>
            <a:pPr marL="190510" indent="-190510">
              <a:buFont typeface="Wingdings" pitchFamily="2" charset="2"/>
              <a:buChar char="Ø"/>
            </a:pPr>
            <a:r>
              <a:rPr lang="en-US" sz="2000" dirty="0">
                <a:latin typeface="Georgia" panose="02040502050405020303" pitchFamily="18" charset="0"/>
              </a:rPr>
              <a:t> Lowered tolerance after period of sobriety</a:t>
            </a:r>
          </a:p>
          <a:p>
            <a:pPr marL="190510" indent="-190510">
              <a:buFont typeface="Wingdings" pitchFamily="2" charset="2"/>
              <a:buChar char="Ø"/>
            </a:pPr>
            <a:r>
              <a:rPr lang="en-US" sz="2000" dirty="0">
                <a:latin typeface="Georgia" panose="02040502050405020303" pitchFamily="18" charset="0"/>
              </a:rPr>
              <a:t> Poor care transitions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18</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Tree>
    <p:extLst>
      <p:ext uri="{BB962C8B-B14F-4D97-AF65-F5344CB8AC3E}">
        <p14:creationId xmlns:p14="http://schemas.microsoft.com/office/powerpoint/2010/main" val="235730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5" y="1847604"/>
            <a:ext cx="5814549" cy="2462213"/>
          </a:xfrm>
          <a:prstGeom prst="rect">
            <a:avLst/>
          </a:prstGeom>
        </p:spPr>
        <p:txBody>
          <a:bodyPr wrap="square" lIns="0" tIns="0" rIns="0" bIns="0" rtlCol="0" anchor="t">
            <a:spAutoFit/>
          </a:bodyPr>
          <a:lstStyle/>
          <a:p>
            <a:r>
              <a:rPr lang="en-US" sz="2000" dirty="0">
                <a:solidFill>
                  <a:schemeClr val="bg1">
                    <a:lumMod val="75000"/>
                  </a:schemeClr>
                </a:solidFill>
                <a:latin typeface="Georgia" panose="02040502050405020303" pitchFamily="18" charset="0"/>
              </a:rPr>
              <a:t>What factors contribute to overdose? </a:t>
            </a:r>
          </a:p>
          <a:p>
            <a:endParaRPr lang="en-US" sz="2000" dirty="0">
              <a:solidFill>
                <a:schemeClr val="bg1">
                  <a:lumMod val="75000"/>
                </a:schemeClr>
              </a:solidFill>
              <a:latin typeface="Georgia" panose="02040502050405020303" pitchFamily="18" charset="0"/>
            </a:endParaRPr>
          </a:p>
          <a:p>
            <a:pPr marL="190510" indent="-190510">
              <a:buFont typeface="Wingdings" pitchFamily="2" charset="2"/>
              <a:buChar char="Ø"/>
            </a:pPr>
            <a:r>
              <a:rPr lang="en-US" sz="2000" dirty="0">
                <a:solidFill>
                  <a:schemeClr val="bg1">
                    <a:lumMod val="75000"/>
                  </a:schemeClr>
                </a:solidFill>
                <a:latin typeface="Georgia" panose="02040502050405020303" pitchFamily="18" charset="0"/>
              </a:rPr>
              <a:t> More drug than usual</a:t>
            </a:r>
          </a:p>
          <a:p>
            <a:pPr marL="190510" indent="-190510">
              <a:buFont typeface="Wingdings" pitchFamily="2" charset="2"/>
              <a:buChar char="Ø"/>
            </a:pPr>
            <a:r>
              <a:rPr lang="en-US" sz="2000" dirty="0">
                <a:solidFill>
                  <a:schemeClr val="bg1">
                    <a:lumMod val="75000"/>
                  </a:schemeClr>
                </a:solidFill>
                <a:latin typeface="Georgia" panose="02040502050405020303" pitchFamily="18" charset="0"/>
              </a:rPr>
              <a:t> Stronger drug than usual</a:t>
            </a:r>
          </a:p>
          <a:p>
            <a:pPr marL="190510" indent="-190510">
              <a:buFont typeface="Wingdings" pitchFamily="2" charset="2"/>
              <a:buChar char="Ø"/>
            </a:pPr>
            <a:r>
              <a:rPr lang="en-US" sz="2000" dirty="0">
                <a:solidFill>
                  <a:schemeClr val="bg1">
                    <a:lumMod val="75000"/>
                  </a:schemeClr>
                </a:solidFill>
                <a:latin typeface="Georgia" panose="02040502050405020303" pitchFamily="18" charset="0"/>
              </a:rPr>
              <a:t> Different source than usual </a:t>
            </a:r>
          </a:p>
          <a:p>
            <a:pPr marL="190510" indent="-190510">
              <a:buFont typeface="Wingdings" pitchFamily="2" charset="2"/>
              <a:buChar char="Ø"/>
            </a:pPr>
            <a:r>
              <a:rPr lang="en-US" sz="2000" dirty="0">
                <a:solidFill>
                  <a:schemeClr val="bg1">
                    <a:lumMod val="75000"/>
                  </a:schemeClr>
                </a:solidFill>
                <a:latin typeface="Georgia" panose="02040502050405020303" pitchFamily="18" charset="0"/>
              </a:rPr>
              <a:t> Different preparation than usual</a:t>
            </a:r>
          </a:p>
          <a:p>
            <a:pPr marL="190510" indent="-190510">
              <a:buFont typeface="Wingdings" pitchFamily="2" charset="2"/>
              <a:buChar char="Ø"/>
            </a:pPr>
            <a:r>
              <a:rPr lang="en-US" sz="2000" dirty="0">
                <a:solidFill>
                  <a:schemeClr val="bg1">
                    <a:lumMod val="75000"/>
                  </a:schemeClr>
                </a:solidFill>
                <a:latin typeface="Georgia" panose="02040502050405020303" pitchFamily="18" charset="0"/>
              </a:rPr>
              <a:t> Lowered tolerance after period of sobriety</a:t>
            </a:r>
          </a:p>
          <a:p>
            <a:pPr marL="190510" indent="-190510">
              <a:buFont typeface="Wingdings" pitchFamily="2" charset="2"/>
              <a:buChar char="Ø"/>
            </a:pPr>
            <a:r>
              <a:rPr lang="en-US" sz="2000" b="1" dirty="0">
                <a:latin typeface="Georgia" panose="02040502050405020303" pitchFamily="18" charset="0"/>
              </a:rPr>
              <a:t> Poor care transitions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19</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4" name="TextBox 2">
            <a:extLst>
              <a:ext uri="{FF2B5EF4-FFF2-40B4-BE49-F238E27FC236}">
                <a16:creationId xmlns:a16="http://schemas.microsoft.com/office/drawing/2014/main" id="{CC32DEBA-34E4-864A-B2AA-B0FBDFAE70B7}"/>
              </a:ext>
            </a:extLst>
          </p:cNvPr>
          <p:cNvSpPr txBox="1"/>
          <p:nvPr/>
        </p:nvSpPr>
        <p:spPr>
          <a:xfrm>
            <a:off x="5722078" y="502415"/>
            <a:ext cx="4937760" cy="5770811"/>
          </a:xfrm>
          <a:prstGeom prst="rect">
            <a:avLst/>
          </a:prstGeom>
        </p:spPr>
        <p:txBody>
          <a:bodyPr wrap="square" lIns="0" tIns="0" rIns="0" bIns="0" rtlCol="0" anchor="t">
            <a:spAutoFit/>
          </a:bodyPr>
          <a:lstStyle/>
          <a:p>
            <a:r>
              <a:rPr lang="en-US" sz="2500" i="1" dirty="0">
                <a:latin typeface="Georgia" panose="02040502050405020303" pitchFamily="18" charset="0"/>
              </a:rPr>
              <a:t>“Oh, mind you, the whole time I'm in prison I’m trying to get into rehab. […] Long story short, I wanted to go to rehab and I didn't get sent to rehab. I got out of there, I asked my mom if I could stay with her. But it was no. […] So I’m homeless out here [...] I stayed at [a respite program]. Everybody there was drunk and I was like the only one sober there. I ended up leaving there…I couldn't take it anywhere. So yeah, I went to the streets to go get high.” </a:t>
            </a:r>
          </a:p>
          <a:p>
            <a:r>
              <a:rPr lang="en-US" sz="2500" dirty="0">
                <a:solidFill>
                  <a:srgbClr val="004AAE"/>
                </a:solidFill>
                <a:latin typeface="Georgia" panose="02040502050405020303" pitchFamily="18" charset="0"/>
              </a:rPr>
              <a:t>White woman</a:t>
            </a:r>
          </a:p>
        </p:txBody>
      </p:sp>
    </p:spTree>
    <p:extLst>
      <p:ext uri="{BB962C8B-B14F-4D97-AF65-F5344CB8AC3E}">
        <p14:creationId xmlns:p14="http://schemas.microsoft.com/office/powerpoint/2010/main" val="171379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solidFill>
              <a:srgbClr val="004AAE"/>
            </a:solidFill>
          </p:spPr>
        </p:sp>
      </p:grpSp>
      <p:sp>
        <p:nvSpPr>
          <p:cNvPr id="5" name="TextBox 5"/>
          <p:cNvSpPr txBox="1"/>
          <p:nvPr/>
        </p:nvSpPr>
        <p:spPr>
          <a:xfrm>
            <a:off x="1" y="1443087"/>
            <a:ext cx="11160522" cy="1267335"/>
          </a:xfrm>
          <a:prstGeom prst="rect">
            <a:avLst/>
          </a:prstGeom>
        </p:spPr>
        <p:txBody>
          <a:bodyPr wrap="square" lIns="0" tIns="0" rIns="0" bIns="0" rtlCol="0" anchor="t">
            <a:spAutoFit/>
          </a:bodyPr>
          <a:lstStyle/>
          <a:p>
            <a:pPr algn="ctr">
              <a:lnSpc>
                <a:spcPts val="3360"/>
              </a:lnSpc>
            </a:pPr>
            <a:r>
              <a:rPr lang="en-US" sz="2600" dirty="0">
                <a:solidFill>
                  <a:srgbClr val="004AAE"/>
                </a:solidFill>
                <a:latin typeface="Georgia" panose="02040502050405020303" pitchFamily="18" charset="0"/>
              </a:rPr>
              <a:t>No financial relationships to disclose</a:t>
            </a:r>
          </a:p>
          <a:p>
            <a:pPr algn="ctr">
              <a:lnSpc>
                <a:spcPts val="3360"/>
              </a:lnSpc>
            </a:pPr>
            <a:endParaRPr lang="en-US" sz="2600" dirty="0">
              <a:solidFill>
                <a:srgbClr val="004AAE"/>
              </a:solidFill>
              <a:latin typeface="Georgia" panose="02040502050405020303" pitchFamily="18" charset="0"/>
            </a:endParaRPr>
          </a:p>
          <a:p>
            <a:pPr algn="ctr">
              <a:lnSpc>
                <a:spcPts val="3360"/>
              </a:lnSpc>
            </a:pPr>
            <a:r>
              <a:rPr lang="en-US" sz="2600" dirty="0">
                <a:solidFill>
                  <a:srgbClr val="004AAE"/>
                </a:solidFill>
                <a:latin typeface="Georgia" panose="02040502050405020303" pitchFamily="18" charset="0"/>
              </a:rPr>
              <a:t>No conflicts of interest</a:t>
            </a:r>
          </a:p>
        </p:txBody>
      </p:sp>
      <p:sp>
        <p:nvSpPr>
          <p:cNvPr id="7" name="TextBox 7"/>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a:t>
            </a:r>
          </a:p>
        </p:txBody>
      </p:sp>
      <p:sp>
        <p:nvSpPr>
          <p:cNvPr id="8" name="TextBox 5">
            <a:extLst>
              <a:ext uri="{FF2B5EF4-FFF2-40B4-BE49-F238E27FC236}">
                <a16:creationId xmlns:a16="http://schemas.microsoft.com/office/drawing/2014/main" id="{05AA6753-584A-2D4C-8FF7-6A885D6DC160}"/>
              </a:ext>
            </a:extLst>
          </p:cNvPr>
          <p:cNvSpPr txBox="1"/>
          <p:nvPr/>
        </p:nvSpPr>
        <p:spPr>
          <a:xfrm>
            <a:off x="0" y="330200"/>
            <a:ext cx="11160523" cy="397545"/>
          </a:xfrm>
          <a:prstGeom prst="rect">
            <a:avLst/>
          </a:prstGeom>
        </p:spPr>
        <p:txBody>
          <a:bodyPr wrap="square" lIns="0" tIns="0" rIns="0" bIns="0" rtlCol="0" anchor="t">
            <a:spAutoFit/>
          </a:bodyPr>
          <a:lstStyle/>
          <a:p>
            <a:pPr algn="ctr">
              <a:lnSpc>
                <a:spcPts val="3119"/>
              </a:lnSpc>
            </a:pPr>
            <a:r>
              <a:rPr lang="en-US" sz="2666" b="1" dirty="0">
                <a:solidFill>
                  <a:srgbClr val="004AAE"/>
                </a:solidFill>
                <a:latin typeface="Georgia" panose="02040502050405020303" pitchFamily="18" charset="0"/>
              </a:rPr>
              <a:t>DISCLOSURES</a:t>
            </a:r>
          </a:p>
        </p:txBody>
      </p:sp>
    </p:spTree>
    <p:extLst>
      <p:ext uri="{BB962C8B-B14F-4D97-AF65-F5344CB8AC3E}">
        <p14:creationId xmlns:p14="http://schemas.microsoft.com/office/powerpoint/2010/main" val="48040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6" y="1847604"/>
            <a:ext cx="4314302" cy="1538883"/>
          </a:xfrm>
          <a:prstGeom prst="rect">
            <a:avLst/>
          </a:prstGeom>
        </p:spPr>
        <p:txBody>
          <a:bodyPr wrap="square" lIns="0" tIns="0" rIns="0" bIns="0" rtlCol="0" anchor="t">
            <a:spAutoFit/>
          </a:bodyPr>
          <a:lstStyle/>
          <a:p>
            <a:r>
              <a:rPr lang="en-US" sz="2000" dirty="0">
                <a:latin typeface="Georgia" panose="02040502050405020303" pitchFamily="18" charset="0"/>
              </a:rPr>
              <a:t>What are people feeling at the time of overdose?</a:t>
            </a:r>
          </a:p>
          <a:p>
            <a:endParaRPr lang="en-US" sz="2000" dirty="0">
              <a:latin typeface="Georgia" panose="02040502050405020303" pitchFamily="18" charset="0"/>
            </a:endParaRPr>
          </a:p>
          <a:p>
            <a:pPr marL="304815" indent="-304815">
              <a:buFont typeface="Wingdings" pitchFamily="2" charset="2"/>
              <a:buChar char="Ø"/>
            </a:pPr>
            <a:r>
              <a:rPr lang="en-US" sz="2000" dirty="0">
                <a:latin typeface="Georgia" panose="02040502050405020303" pitchFamily="18" charset="0"/>
              </a:rPr>
              <a:t>Physical response</a:t>
            </a:r>
          </a:p>
          <a:p>
            <a:pPr marL="304815" indent="-304815">
              <a:buFont typeface="Wingdings" pitchFamily="2" charset="2"/>
              <a:buChar char="Ø"/>
            </a:pPr>
            <a:r>
              <a:rPr lang="en-US" sz="2000" dirty="0">
                <a:latin typeface="Georgia" panose="02040502050405020303" pitchFamily="18" charset="0"/>
              </a:rPr>
              <a:t>Emotional response</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20</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Tree>
    <p:extLst>
      <p:ext uri="{BB962C8B-B14F-4D97-AF65-F5344CB8AC3E}">
        <p14:creationId xmlns:p14="http://schemas.microsoft.com/office/powerpoint/2010/main" val="237998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6" y="1847604"/>
            <a:ext cx="4314302" cy="1538883"/>
          </a:xfrm>
          <a:prstGeom prst="rect">
            <a:avLst/>
          </a:prstGeom>
        </p:spPr>
        <p:txBody>
          <a:bodyPr wrap="square" lIns="0" tIns="0" rIns="0" bIns="0" rtlCol="0" anchor="t">
            <a:spAutoFit/>
          </a:bodyPr>
          <a:lstStyle/>
          <a:p>
            <a:r>
              <a:rPr lang="en-US" sz="2000" dirty="0">
                <a:solidFill>
                  <a:schemeClr val="bg1">
                    <a:lumMod val="75000"/>
                  </a:schemeClr>
                </a:solidFill>
                <a:latin typeface="Georgia" panose="02040502050405020303" pitchFamily="18" charset="0"/>
              </a:rPr>
              <a:t>What are people feeling at the time of overdose?</a:t>
            </a:r>
          </a:p>
          <a:p>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Physical response</a:t>
            </a:r>
          </a:p>
          <a:p>
            <a:pPr marL="304815" indent="-304815">
              <a:buFont typeface="Wingdings" pitchFamily="2" charset="2"/>
              <a:buChar char="Ø"/>
            </a:pPr>
            <a:r>
              <a:rPr lang="en-US" sz="2000" b="1" dirty="0">
                <a:latin typeface="Georgia" panose="02040502050405020303" pitchFamily="18" charset="0"/>
              </a:rPr>
              <a:t>Emotional response</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21</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722078" y="938812"/>
            <a:ext cx="4937760" cy="5078313"/>
          </a:xfrm>
          <a:prstGeom prst="rect">
            <a:avLst/>
          </a:prstGeom>
        </p:spPr>
        <p:txBody>
          <a:bodyPr wrap="square" lIns="0" tIns="0" rIns="0" bIns="0" rtlCol="0" anchor="t">
            <a:spAutoFit/>
          </a:bodyPr>
          <a:lstStyle/>
          <a:p>
            <a:pPr fontAlgn="ctr"/>
            <a:r>
              <a:rPr lang="en-US" sz="3000" i="1" dirty="0">
                <a:latin typeface="Georgia" panose="02040502050405020303" pitchFamily="18" charset="0"/>
              </a:rPr>
              <a:t>“I looked around, I was abandoned. The girls that I was there with wasn’t there anymore. I felt betrayed, I felt ashamed, I felt stupid, I felt worthless, I felt like an idiot, I felt angry, but then I felt embarrassed as I began coming back to life, being embarrassed.”</a:t>
            </a:r>
          </a:p>
          <a:p>
            <a:pPr fontAlgn="ctr"/>
            <a:r>
              <a:rPr lang="en-US" sz="3000" dirty="0">
                <a:solidFill>
                  <a:srgbClr val="004AAE"/>
                </a:solidFill>
                <a:latin typeface="Georgia" panose="02040502050405020303" pitchFamily="18" charset="0"/>
              </a:rPr>
              <a:t>Latino man</a:t>
            </a:r>
          </a:p>
        </p:txBody>
      </p:sp>
    </p:spTree>
    <p:extLst>
      <p:ext uri="{BB962C8B-B14F-4D97-AF65-F5344CB8AC3E}">
        <p14:creationId xmlns:p14="http://schemas.microsoft.com/office/powerpoint/2010/main" val="206572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769441"/>
          </a:xfrm>
          <a:prstGeom prst="rect">
            <a:avLst/>
          </a:prstGeom>
        </p:spPr>
        <p:txBody>
          <a:bodyPr wrap="square" lIns="0" tIns="0" rIns="0" bIns="0" rtlCol="0" anchor="t">
            <a:spAutoFit/>
          </a:bodyPr>
          <a:lstStyle/>
          <a:p>
            <a:r>
              <a:rPr lang="en-US" sz="2500" b="1" dirty="0">
                <a:latin typeface="Georgia" panose="02040502050405020303" pitchFamily="18" charset="0"/>
              </a:rPr>
              <a:t>22% (13 of 59): </a:t>
            </a:r>
          </a:p>
          <a:p>
            <a:r>
              <a:rPr lang="en-US" sz="2500" b="1" dirty="0">
                <a:latin typeface="Georgia" panose="02040502050405020303" pitchFamily="18" charset="0"/>
              </a:rPr>
              <a:t>No professional encounter</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22</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722078" y="317748"/>
            <a:ext cx="4937760" cy="3847207"/>
          </a:xfrm>
          <a:prstGeom prst="rect">
            <a:avLst/>
          </a:prstGeom>
        </p:spPr>
        <p:txBody>
          <a:bodyPr wrap="square" lIns="0" tIns="0" rIns="0" bIns="0" rtlCol="0" anchor="t">
            <a:spAutoFit/>
          </a:bodyPr>
          <a:lstStyle/>
          <a:p>
            <a:r>
              <a:rPr lang="en-US" sz="2500" dirty="0">
                <a:latin typeface="Georgia" panose="02040502050405020303" pitchFamily="18" charset="0"/>
              </a:rPr>
              <a:t>Where did overdose occur?</a:t>
            </a:r>
          </a:p>
          <a:p>
            <a:pPr marL="800100" lvl="1" indent="-342900">
              <a:buFont typeface="Arial" panose="020B0604020202020204" pitchFamily="34" charset="0"/>
              <a:buChar char="•"/>
            </a:pPr>
            <a:r>
              <a:rPr lang="en-US" sz="2500" dirty="0">
                <a:latin typeface="Georgia" panose="02040502050405020303" pitchFamily="18" charset="0"/>
              </a:rPr>
              <a:t>Residential setting (6)</a:t>
            </a:r>
          </a:p>
          <a:p>
            <a:pPr marL="800100" lvl="1" indent="-342900">
              <a:buFont typeface="Arial" panose="020B0604020202020204" pitchFamily="34" charset="0"/>
              <a:buChar char="•"/>
            </a:pPr>
            <a:r>
              <a:rPr lang="en-US" sz="2500" dirty="0">
                <a:latin typeface="Georgia" panose="02040502050405020303" pitchFamily="18" charset="0"/>
              </a:rPr>
              <a:t>Street (5)</a:t>
            </a:r>
          </a:p>
          <a:p>
            <a:pPr marL="800100" lvl="1" indent="-342900">
              <a:buFont typeface="Arial" panose="020B0604020202020204" pitchFamily="34" charset="0"/>
              <a:buChar char="•"/>
            </a:pPr>
            <a:r>
              <a:rPr lang="en-US" sz="2500" dirty="0">
                <a:latin typeface="Georgia" panose="02040502050405020303" pitchFamily="18" charset="0"/>
              </a:rPr>
              <a:t>MBTA station (2)</a:t>
            </a:r>
          </a:p>
          <a:p>
            <a:pPr marL="800100" lvl="1" indent="-342900">
              <a:buFont typeface="Arial" panose="020B0604020202020204" pitchFamily="34" charset="0"/>
              <a:buChar char="•"/>
            </a:pPr>
            <a:endParaRPr lang="en-US" sz="2500" dirty="0">
              <a:latin typeface="Georgia" panose="02040502050405020303" pitchFamily="18" charset="0"/>
            </a:endParaRPr>
          </a:p>
          <a:p>
            <a:r>
              <a:rPr lang="en-US" sz="2500" dirty="0">
                <a:latin typeface="Georgia" panose="02040502050405020303" pitchFamily="18" charset="0"/>
              </a:rPr>
              <a:t>Who revived these participants?</a:t>
            </a:r>
          </a:p>
          <a:p>
            <a:pPr marL="800100" lvl="1" indent="-342900">
              <a:buFont typeface="Arial" panose="020B0604020202020204" pitchFamily="34" charset="0"/>
              <a:buChar char="•"/>
            </a:pPr>
            <a:r>
              <a:rPr lang="en-US" sz="2500" dirty="0">
                <a:latin typeface="Georgia" panose="02040502050405020303" pitchFamily="18" charset="0"/>
              </a:rPr>
              <a:t>Known friend (9)</a:t>
            </a:r>
          </a:p>
          <a:p>
            <a:pPr marL="800100" lvl="1" indent="-342900">
              <a:buFont typeface="Arial" panose="020B0604020202020204" pitchFamily="34" charset="0"/>
              <a:buChar char="•"/>
            </a:pPr>
            <a:r>
              <a:rPr lang="en-US" sz="2500" dirty="0">
                <a:latin typeface="Georgia" panose="02040502050405020303" pitchFamily="18" charset="0"/>
              </a:rPr>
              <a:t>Unknown bystanders (3)</a:t>
            </a:r>
          </a:p>
          <a:p>
            <a:pPr marL="800100" lvl="1" indent="-342900">
              <a:buFont typeface="Arial" panose="020B0604020202020204" pitchFamily="34" charset="0"/>
              <a:buChar char="•"/>
            </a:pPr>
            <a:r>
              <a:rPr lang="en-US" sz="2500" dirty="0">
                <a:latin typeface="Georgia" panose="02040502050405020303" pitchFamily="18" charset="0"/>
              </a:rPr>
              <a:t>Partner (1)</a:t>
            </a:r>
          </a:p>
          <a:p>
            <a:pPr marL="800100" lvl="1" indent="-342900">
              <a:buFont typeface="Arial" panose="020B0604020202020204" pitchFamily="34" charset="0"/>
              <a:buChar char="•"/>
            </a:pPr>
            <a:r>
              <a:rPr lang="en-US" sz="2500" dirty="0">
                <a:latin typeface="Georgia" panose="02040502050405020303" pitchFamily="18" charset="0"/>
              </a:rPr>
              <a:t>MBTA employee (1)</a:t>
            </a:r>
          </a:p>
        </p:txBody>
      </p:sp>
    </p:spTree>
    <p:extLst>
      <p:ext uri="{BB962C8B-B14F-4D97-AF65-F5344CB8AC3E}">
        <p14:creationId xmlns:p14="http://schemas.microsoft.com/office/powerpoint/2010/main" val="332207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2308324"/>
          </a:xfrm>
          <a:prstGeom prst="rect">
            <a:avLst/>
          </a:prstGeom>
        </p:spPr>
        <p:txBody>
          <a:bodyPr wrap="square" lIns="0" tIns="0" rIns="0" bIns="0" rtlCol="0" anchor="t">
            <a:spAutoFit/>
          </a:bodyPr>
          <a:lstStyle/>
          <a:p>
            <a:r>
              <a:rPr lang="en-US" sz="2500" b="1" dirty="0">
                <a:latin typeface="Georgia" panose="02040502050405020303" pitchFamily="18" charset="0"/>
              </a:rPr>
              <a:t>22% (13 of 59): </a:t>
            </a:r>
          </a:p>
          <a:p>
            <a:r>
              <a:rPr lang="en-US" sz="2500" b="1" dirty="0">
                <a:latin typeface="Georgia" panose="02040502050405020303" pitchFamily="18" charset="0"/>
              </a:rPr>
              <a:t>No professional encounter</a:t>
            </a:r>
          </a:p>
          <a:p>
            <a:endParaRPr lang="en-US" sz="2500" b="1" dirty="0">
              <a:latin typeface="Georgia" panose="02040502050405020303" pitchFamily="18" charset="0"/>
            </a:endParaRPr>
          </a:p>
          <a:p>
            <a:pPr marL="342900" indent="-342900">
              <a:buFont typeface="Wingdings" pitchFamily="2" charset="2"/>
              <a:buChar char="Ø"/>
            </a:pPr>
            <a:r>
              <a:rPr lang="en-US" sz="2500" dirty="0">
                <a:latin typeface="Georgia" panose="02040502050405020303" pitchFamily="18" charset="0"/>
              </a:rPr>
              <a:t>Avoidance of medical professionals</a:t>
            </a:r>
          </a:p>
          <a:p>
            <a:endParaRPr lang="en-US" sz="2500" b="1" dirty="0">
              <a:latin typeface="Georgia" panose="02040502050405020303" pitchFamily="18" charset="0"/>
            </a:endParaRP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23</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722078" y="317748"/>
            <a:ext cx="4937760" cy="6155531"/>
          </a:xfrm>
          <a:prstGeom prst="rect">
            <a:avLst/>
          </a:prstGeom>
        </p:spPr>
        <p:txBody>
          <a:bodyPr wrap="square" lIns="0" tIns="0" rIns="0" bIns="0" rtlCol="0" anchor="t">
            <a:spAutoFit/>
          </a:bodyPr>
          <a:lstStyle/>
          <a:p>
            <a:pPr fontAlgn="ctr"/>
            <a:r>
              <a:rPr lang="en-US" sz="2500" i="1" dirty="0">
                <a:latin typeface="Georgia" panose="02040502050405020303" pitchFamily="18" charset="0"/>
              </a:rPr>
              <a:t>“I didn't want my family to know about that, nor did I want to be seen by known people in such circumstances […] The ambulance did arrive with EMS, but I went home […] before their arrival. When they got to my friend's I was long gone.”</a:t>
            </a:r>
          </a:p>
          <a:p>
            <a:pPr fontAlgn="ctr"/>
            <a:r>
              <a:rPr lang="en-US" sz="2500" dirty="0">
                <a:solidFill>
                  <a:srgbClr val="004AAE"/>
                </a:solidFill>
                <a:latin typeface="Georgia" panose="02040502050405020303" pitchFamily="18" charset="0"/>
              </a:rPr>
              <a:t>Latino man</a:t>
            </a:r>
          </a:p>
          <a:p>
            <a:pPr fontAlgn="ctr"/>
            <a:endParaRPr lang="en-US" sz="2500" dirty="0">
              <a:solidFill>
                <a:srgbClr val="004AAE"/>
              </a:solidFill>
              <a:latin typeface="Georgia" panose="02040502050405020303" pitchFamily="18" charset="0"/>
            </a:endParaRPr>
          </a:p>
          <a:p>
            <a:pPr fontAlgn="ctr"/>
            <a:r>
              <a:rPr lang="en-US" sz="2500" i="1" dirty="0">
                <a:latin typeface="Georgia" panose="02040502050405020303" pitchFamily="18" charset="0"/>
              </a:rPr>
              <a:t>“[I tried] to go unnoticed […] I couldn't call them [EMS] because if I did […] if the program managers knew, I could get rejected [from current housing].”</a:t>
            </a:r>
          </a:p>
          <a:p>
            <a:pPr fontAlgn="ctr"/>
            <a:r>
              <a:rPr lang="en-US" sz="2500" dirty="0">
                <a:solidFill>
                  <a:srgbClr val="004AAE"/>
                </a:solidFill>
                <a:latin typeface="Georgia" panose="02040502050405020303" pitchFamily="18" charset="0"/>
              </a:rPr>
              <a:t>Latino man</a:t>
            </a:r>
          </a:p>
        </p:txBody>
      </p:sp>
    </p:spTree>
    <p:extLst>
      <p:ext uri="{BB962C8B-B14F-4D97-AF65-F5344CB8AC3E}">
        <p14:creationId xmlns:p14="http://schemas.microsoft.com/office/powerpoint/2010/main" val="389732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3924151"/>
          </a:xfrm>
          <a:prstGeom prst="rect">
            <a:avLst/>
          </a:prstGeom>
        </p:spPr>
        <p:txBody>
          <a:bodyPr wrap="square" lIns="0" tIns="0" rIns="0" bIns="0" rtlCol="0" anchor="t">
            <a:spAutoFit/>
          </a:bodyPr>
          <a:lstStyle/>
          <a:p>
            <a:r>
              <a:rPr lang="en-US" sz="2500" b="1" dirty="0">
                <a:latin typeface="Georgia" panose="02040502050405020303" pitchFamily="18" charset="0"/>
              </a:rPr>
              <a:t>68% (40 of 59): </a:t>
            </a:r>
          </a:p>
          <a:p>
            <a:r>
              <a:rPr lang="en-US" sz="2500" b="1" dirty="0">
                <a:latin typeface="Georgia" panose="02040502050405020303" pitchFamily="18" charset="0"/>
              </a:rPr>
              <a:t>Professional encounter</a:t>
            </a:r>
          </a:p>
          <a:p>
            <a:endParaRPr lang="en-US" sz="2500" b="1" dirty="0">
              <a:latin typeface="Georgia" panose="02040502050405020303" pitchFamily="18" charset="0"/>
            </a:endParaRPr>
          </a:p>
          <a:p>
            <a:r>
              <a:rPr lang="en-US" sz="2000" dirty="0">
                <a:latin typeface="Georgia" panose="02040502050405020303" pitchFamily="18" charset="0"/>
              </a:rPr>
              <a:t>Post-overdose considerations:</a:t>
            </a:r>
          </a:p>
          <a:p>
            <a:pPr marL="304815" indent="-304815">
              <a:buFont typeface="Wingdings" pitchFamily="2" charset="2"/>
              <a:buChar char="Ø"/>
            </a:pPr>
            <a:endParaRPr lang="en-US" sz="2000" dirty="0">
              <a:latin typeface="Georgia" panose="02040502050405020303" pitchFamily="18" charset="0"/>
            </a:endParaRPr>
          </a:p>
          <a:p>
            <a:pPr marL="304815" indent="-304815">
              <a:buFont typeface="Wingdings" pitchFamily="2" charset="2"/>
              <a:buChar char="Ø"/>
            </a:pPr>
            <a:r>
              <a:rPr lang="en-US" sz="2000" dirty="0">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latin typeface="Georgia" panose="02040502050405020303" pitchFamily="18" charset="0"/>
              </a:rPr>
              <a:t>Lacking proactive offers of treatment</a:t>
            </a:r>
          </a:p>
          <a:p>
            <a:pPr marL="304815" indent="-304815">
              <a:buFont typeface="Wingdings" pitchFamily="2" charset="2"/>
              <a:buChar char="Ø"/>
            </a:pPr>
            <a:r>
              <a:rPr lang="en-US" sz="2000" dirty="0">
                <a:latin typeface="Georgia" panose="02040502050405020303" pitchFamily="18" charset="0"/>
              </a:rPr>
              <a:t>Negative experiences with professionals</a:t>
            </a:r>
          </a:p>
          <a:p>
            <a:pPr marL="304815" indent="-304815">
              <a:buFont typeface="Wingdings" pitchFamily="2" charset="2"/>
              <a:buChar char="Ø"/>
            </a:pPr>
            <a:r>
              <a:rPr lang="en-US" sz="2000" dirty="0">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24</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Tree>
    <p:extLst>
      <p:ext uri="{BB962C8B-B14F-4D97-AF65-F5344CB8AC3E}">
        <p14:creationId xmlns:p14="http://schemas.microsoft.com/office/powerpoint/2010/main" val="214541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4231928"/>
          </a:xfrm>
          <a:prstGeom prst="rect">
            <a:avLst/>
          </a:prstGeom>
        </p:spPr>
        <p:txBody>
          <a:bodyPr wrap="square" lIns="0" tIns="0" rIns="0" bIns="0" rtlCol="0" anchor="t">
            <a:spAutoFit/>
          </a:bodyPr>
          <a:lstStyle/>
          <a:p>
            <a:r>
              <a:rPr lang="en-US" sz="2500" b="1" dirty="0">
                <a:solidFill>
                  <a:schemeClr val="bg1">
                    <a:lumMod val="75000"/>
                  </a:schemeClr>
                </a:solidFill>
                <a:latin typeface="Georgia" panose="02040502050405020303" pitchFamily="18" charset="0"/>
              </a:rPr>
              <a:t>68% (40 of 59): </a:t>
            </a:r>
          </a:p>
          <a:p>
            <a:r>
              <a:rPr lang="en-US" sz="2500" b="1" dirty="0">
                <a:solidFill>
                  <a:schemeClr val="bg1">
                    <a:lumMod val="75000"/>
                  </a:schemeClr>
                </a:solidFill>
                <a:latin typeface="Georgia" panose="02040502050405020303" pitchFamily="18" charset="0"/>
              </a:rPr>
              <a:t>Professional encounter</a:t>
            </a:r>
          </a:p>
          <a:p>
            <a:endParaRPr lang="en-US" sz="2500" b="1"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b="1" dirty="0">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Lacking proactive offers of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Negative experiences with professionals</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25</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866910" y="805146"/>
            <a:ext cx="4937760" cy="4739759"/>
          </a:xfrm>
          <a:prstGeom prst="rect">
            <a:avLst/>
          </a:prstGeom>
        </p:spPr>
        <p:txBody>
          <a:bodyPr wrap="square" lIns="0" tIns="0" rIns="0" bIns="0" rtlCol="0" anchor="t">
            <a:spAutoFit/>
          </a:bodyPr>
          <a:lstStyle/>
          <a:p>
            <a:r>
              <a:rPr lang="en-US" sz="2800" i="1" dirty="0">
                <a:latin typeface="Georgia" panose="02040502050405020303" pitchFamily="18" charset="0"/>
              </a:rPr>
              <a:t>“You’re so sick after that, that [treatment] is the last thing on your mind, like just don’t ask me anything, you know. […] Maybe, the next day or something, you’d be up for thinking about it a little more, but usually not right after [the overdose]. Some people maybe, but no, not me.”</a:t>
            </a:r>
            <a:endParaRPr lang="en-US" sz="2800" dirty="0">
              <a:solidFill>
                <a:srgbClr val="004AAE"/>
              </a:solidFill>
              <a:latin typeface="Georgia" panose="02040502050405020303" pitchFamily="18" charset="0"/>
            </a:endParaRPr>
          </a:p>
          <a:p>
            <a:r>
              <a:rPr lang="en-US" sz="2800" dirty="0">
                <a:solidFill>
                  <a:srgbClr val="004AAE"/>
                </a:solidFill>
                <a:latin typeface="Georgia" panose="02040502050405020303" pitchFamily="18" charset="0"/>
              </a:rPr>
              <a:t>White man</a:t>
            </a:r>
          </a:p>
        </p:txBody>
      </p:sp>
    </p:spTree>
    <p:extLst>
      <p:ext uri="{BB962C8B-B14F-4D97-AF65-F5344CB8AC3E}">
        <p14:creationId xmlns:p14="http://schemas.microsoft.com/office/powerpoint/2010/main" val="239421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4231928"/>
          </a:xfrm>
          <a:prstGeom prst="rect">
            <a:avLst/>
          </a:prstGeom>
        </p:spPr>
        <p:txBody>
          <a:bodyPr wrap="square" lIns="0" tIns="0" rIns="0" bIns="0" rtlCol="0" anchor="t">
            <a:spAutoFit/>
          </a:bodyPr>
          <a:lstStyle/>
          <a:p>
            <a:r>
              <a:rPr lang="en-US" sz="2500" b="1" dirty="0">
                <a:solidFill>
                  <a:schemeClr val="bg1">
                    <a:lumMod val="75000"/>
                  </a:schemeClr>
                </a:solidFill>
                <a:latin typeface="Georgia" panose="02040502050405020303" pitchFamily="18" charset="0"/>
              </a:rPr>
              <a:t>68% (40 of 59): </a:t>
            </a:r>
          </a:p>
          <a:p>
            <a:r>
              <a:rPr lang="en-US" sz="2500" b="1" dirty="0">
                <a:solidFill>
                  <a:schemeClr val="bg1">
                    <a:lumMod val="75000"/>
                  </a:schemeClr>
                </a:solidFill>
                <a:latin typeface="Georgia" panose="02040502050405020303" pitchFamily="18" charset="0"/>
              </a:rPr>
              <a:t>Professional encounter</a:t>
            </a:r>
          </a:p>
          <a:p>
            <a:endParaRPr lang="en-US" sz="2500" b="1"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Not in the right frame of mind to immediately consider treatment</a:t>
            </a:r>
          </a:p>
          <a:p>
            <a:pPr marL="304815" indent="-304815">
              <a:buFont typeface="Wingdings" pitchFamily="2" charset="2"/>
              <a:buChar char="Ø"/>
            </a:pPr>
            <a:r>
              <a:rPr lang="en-US" sz="2000" b="1" dirty="0">
                <a:latin typeface="Georgia" panose="02040502050405020303" pitchFamily="18" charset="0"/>
              </a:rPr>
              <a:t>Lacking proactive offers of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Negative experiences with professionals</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26</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866910" y="270375"/>
            <a:ext cx="4937760" cy="6370975"/>
          </a:xfrm>
          <a:prstGeom prst="rect">
            <a:avLst/>
          </a:prstGeom>
        </p:spPr>
        <p:txBody>
          <a:bodyPr wrap="square" lIns="0" tIns="0" rIns="0" bIns="0" rtlCol="0" anchor="t">
            <a:spAutoFit/>
          </a:bodyPr>
          <a:lstStyle/>
          <a:p>
            <a:r>
              <a:rPr lang="en-US" i="1" dirty="0">
                <a:latin typeface="Georgia" panose="02040502050405020303" pitchFamily="18" charset="0"/>
              </a:rPr>
              <a:t>“They said I was ready to go, but they could have said, </a:t>
            </a:r>
          </a:p>
          <a:p>
            <a:pPr lvl="2"/>
            <a:r>
              <a:rPr lang="en-US" i="1" dirty="0">
                <a:latin typeface="Georgia" panose="02040502050405020303" pitchFamily="18" charset="0"/>
              </a:rPr>
              <a:t>‘We see you coming in here. We are not new to see this. We see you walking out. We see you around the neighborhood. Do you think it's time to cool your heels a little, we can work something out? We can check our roster and see if we have an open bed. We'll keep you for 24 hours. We have an addiction team. We will keep you so you're not sick. We'll get you on methadone or whatever. Give a little 30-milligram dose, right, and possibly have you talk to our Project ASSERT team or PAATHS and we will discuss treatment options. How is that? If you are not good with inpatient, maybe we should set up some outpatient. We are going to do maintenance.’ </a:t>
            </a:r>
          </a:p>
          <a:p>
            <a:r>
              <a:rPr lang="en-US" i="1" dirty="0">
                <a:latin typeface="Georgia" panose="02040502050405020303" pitchFamily="18" charset="0"/>
              </a:rPr>
              <a:t>They could have gone that way and they didn’t. And they didn’t.”</a:t>
            </a:r>
          </a:p>
          <a:p>
            <a:r>
              <a:rPr lang="en-US" dirty="0">
                <a:solidFill>
                  <a:srgbClr val="0048AC"/>
                </a:solidFill>
                <a:latin typeface="Georgia" panose="02040502050405020303" pitchFamily="18" charset="0"/>
              </a:rPr>
              <a:t>Latin0 man</a:t>
            </a:r>
          </a:p>
        </p:txBody>
      </p:sp>
    </p:spTree>
    <p:extLst>
      <p:ext uri="{BB962C8B-B14F-4D97-AF65-F5344CB8AC3E}">
        <p14:creationId xmlns:p14="http://schemas.microsoft.com/office/powerpoint/2010/main" val="1518024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3924151"/>
          </a:xfrm>
          <a:prstGeom prst="rect">
            <a:avLst/>
          </a:prstGeom>
        </p:spPr>
        <p:txBody>
          <a:bodyPr wrap="square" lIns="0" tIns="0" rIns="0" bIns="0" rtlCol="0" anchor="t">
            <a:spAutoFit/>
          </a:bodyPr>
          <a:lstStyle/>
          <a:p>
            <a:r>
              <a:rPr lang="en-US" sz="2500" dirty="0">
                <a:solidFill>
                  <a:schemeClr val="bg1">
                    <a:lumMod val="75000"/>
                  </a:schemeClr>
                </a:solidFill>
                <a:latin typeface="Georgia" panose="02040502050405020303" pitchFamily="18" charset="0"/>
              </a:rPr>
              <a:t>68% (40 of 59): </a:t>
            </a:r>
          </a:p>
          <a:p>
            <a:r>
              <a:rPr lang="en-US" sz="2500" dirty="0">
                <a:solidFill>
                  <a:schemeClr val="bg1">
                    <a:lumMod val="75000"/>
                  </a:schemeClr>
                </a:solidFill>
                <a:latin typeface="Georgia" panose="02040502050405020303" pitchFamily="18" charset="0"/>
              </a:rPr>
              <a:t>Professional encounter</a:t>
            </a:r>
          </a:p>
          <a:p>
            <a:endParaRPr lang="en-US" sz="2500"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Lacking proactive offers of treatment</a:t>
            </a:r>
          </a:p>
          <a:p>
            <a:pPr marL="304815" indent="-304815">
              <a:buFont typeface="Wingdings" pitchFamily="2" charset="2"/>
              <a:buChar char="Ø"/>
            </a:pPr>
            <a:r>
              <a:rPr lang="en-US" sz="2000" b="1" dirty="0">
                <a:latin typeface="Georgia" panose="02040502050405020303" pitchFamily="18" charset="0"/>
              </a:rPr>
              <a:t>Negative experiences with professionals</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27</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866910" y="805146"/>
            <a:ext cx="4937760" cy="5001369"/>
          </a:xfrm>
          <a:prstGeom prst="rect">
            <a:avLst/>
          </a:prstGeom>
        </p:spPr>
        <p:txBody>
          <a:bodyPr wrap="square" lIns="0" tIns="0" rIns="0" bIns="0" rtlCol="0" anchor="t">
            <a:spAutoFit/>
          </a:bodyPr>
          <a:lstStyle/>
          <a:p>
            <a:r>
              <a:rPr lang="en-US" sz="2500" i="1" dirty="0">
                <a:latin typeface="Georgia" panose="02040502050405020303" pitchFamily="18" charset="0"/>
              </a:rPr>
              <a:t>“I started crying. I told them: I don’t feel good, I don’t feel right, I need to go to the hospital. They said, ‘Buddy, get lost. We’re done here. We’re not wasting any more time with you. You’re just going to go get high again anyways.’ And I told them no, I really need to go to the hospital man, I just don’t feel right man. He said ‘get on that bike, and get out of here or I'm going to take you to jail.’ ”</a:t>
            </a:r>
          </a:p>
          <a:p>
            <a:r>
              <a:rPr lang="en-US" sz="2500" dirty="0">
                <a:solidFill>
                  <a:srgbClr val="0048AC"/>
                </a:solidFill>
                <a:latin typeface="Georgia" panose="02040502050405020303" pitchFamily="18" charset="0"/>
              </a:rPr>
              <a:t>Latino man</a:t>
            </a:r>
          </a:p>
        </p:txBody>
      </p:sp>
    </p:spTree>
    <p:extLst>
      <p:ext uri="{BB962C8B-B14F-4D97-AF65-F5344CB8AC3E}">
        <p14:creationId xmlns:p14="http://schemas.microsoft.com/office/powerpoint/2010/main" val="384076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4231928"/>
          </a:xfrm>
          <a:prstGeom prst="rect">
            <a:avLst/>
          </a:prstGeom>
        </p:spPr>
        <p:txBody>
          <a:bodyPr wrap="square" lIns="0" tIns="0" rIns="0" bIns="0" rtlCol="0" anchor="t">
            <a:spAutoFit/>
          </a:bodyPr>
          <a:lstStyle/>
          <a:p>
            <a:r>
              <a:rPr lang="en-US" sz="2500" dirty="0">
                <a:solidFill>
                  <a:schemeClr val="bg1">
                    <a:lumMod val="75000"/>
                  </a:schemeClr>
                </a:solidFill>
                <a:latin typeface="Georgia" panose="02040502050405020303" pitchFamily="18" charset="0"/>
              </a:rPr>
              <a:t>68% (40 of 59): </a:t>
            </a:r>
          </a:p>
          <a:p>
            <a:r>
              <a:rPr lang="en-US" sz="2500" dirty="0">
                <a:solidFill>
                  <a:schemeClr val="bg1">
                    <a:lumMod val="75000"/>
                  </a:schemeClr>
                </a:solidFill>
                <a:latin typeface="Georgia" panose="02040502050405020303" pitchFamily="18" charset="0"/>
              </a:rPr>
              <a:t>Professional encounter</a:t>
            </a:r>
          </a:p>
          <a:p>
            <a:endParaRPr lang="en-US" sz="2500"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Lacking proactive offers of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Negative experiences with professionals</a:t>
            </a:r>
          </a:p>
          <a:p>
            <a:pPr marL="304815" indent="-304815">
              <a:buFont typeface="Wingdings" pitchFamily="2" charset="2"/>
              <a:buChar char="Ø"/>
            </a:pPr>
            <a:r>
              <a:rPr lang="en-US" sz="2000" b="1" dirty="0">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28</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724035" y="1793124"/>
            <a:ext cx="4937760" cy="2585323"/>
          </a:xfrm>
          <a:prstGeom prst="rect">
            <a:avLst/>
          </a:prstGeom>
        </p:spPr>
        <p:txBody>
          <a:bodyPr wrap="square" lIns="0" tIns="0" rIns="0" bIns="0" rtlCol="0" anchor="t">
            <a:spAutoFit/>
          </a:bodyPr>
          <a:lstStyle/>
          <a:p>
            <a:r>
              <a:rPr lang="en-US" sz="2800" i="1" dirty="0">
                <a:latin typeface="Georgia" panose="02040502050405020303" pitchFamily="18" charset="0"/>
              </a:rPr>
              <a:t>“It is a lot of lack of respect. Especially if they know you're an addict they definitely don't give you the full respect that you deserve.”</a:t>
            </a:r>
          </a:p>
          <a:p>
            <a:r>
              <a:rPr lang="en-US" sz="2800" dirty="0">
                <a:solidFill>
                  <a:srgbClr val="0048AC"/>
                </a:solidFill>
                <a:latin typeface="Georgia" panose="02040502050405020303" pitchFamily="18" charset="0"/>
              </a:rPr>
              <a:t>Black woman</a:t>
            </a:r>
          </a:p>
        </p:txBody>
      </p:sp>
    </p:spTree>
    <p:extLst>
      <p:ext uri="{BB962C8B-B14F-4D97-AF65-F5344CB8AC3E}">
        <p14:creationId xmlns:p14="http://schemas.microsoft.com/office/powerpoint/2010/main" val="25098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4231928"/>
          </a:xfrm>
          <a:prstGeom prst="rect">
            <a:avLst/>
          </a:prstGeom>
        </p:spPr>
        <p:txBody>
          <a:bodyPr wrap="square" lIns="0" tIns="0" rIns="0" bIns="0" rtlCol="0" anchor="t">
            <a:spAutoFit/>
          </a:bodyPr>
          <a:lstStyle/>
          <a:p>
            <a:r>
              <a:rPr lang="en-US" sz="2500" dirty="0">
                <a:solidFill>
                  <a:schemeClr val="bg1">
                    <a:lumMod val="75000"/>
                  </a:schemeClr>
                </a:solidFill>
                <a:latin typeface="Georgia" panose="02040502050405020303" pitchFamily="18" charset="0"/>
              </a:rPr>
              <a:t>68% (40 of 59): </a:t>
            </a:r>
          </a:p>
          <a:p>
            <a:r>
              <a:rPr lang="en-US" sz="2500" dirty="0">
                <a:solidFill>
                  <a:schemeClr val="bg1">
                    <a:lumMod val="75000"/>
                  </a:schemeClr>
                </a:solidFill>
                <a:latin typeface="Georgia" panose="02040502050405020303" pitchFamily="18" charset="0"/>
              </a:rPr>
              <a:t>Professional encounter</a:t>
            </a:r>
          </a:p>
          <a:p>
            <a:endParaRPr lang="en-US" sz="2500"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Lacking proactive offers of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Negative experiences with professionals</a:t>
            </a:r>
          </a:p>
          <a:p>
            <a:pPr marL="304815" indent="-304815">
              <a:buFont typeface="Wingdings" pitchFamily="2" charset="2"/>
              <a:buChar char="Ø"/>
            </a:pPr>
            <a:r>
              <a:rPr lang="en-US" sz="2000" b="1" dirty="0">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29</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866910" y="639825"/>
            <a:ext cx="4937760" cy="5816977"/>
          </a:xfrm>
          <a:prstGeom prst="rect">
            <a:avLst/>
          </a:prstGeom>
        </p:spPr>
        <p:txBody>
          <a:bodyPr wrap="square" lIns="0" tIns="0" rIns="0" bIns="0" rtlCol="0" anchor="t">
            <a:spAutoFit/>
          </a:bodyPr>
          <a:lstStyle/>
          <a:p>
            <a:r>
              <a:rPr lang="en-US" sz="2700" i="1" dirty="0">
                <a:latin typeface="Georgia" panose="02040502050405020303" pitchFamily="18" charset="0"/>
              </a:rPr>
              <a:t>“Honestly, I feel like if they just talked to all their staff and they just were a little bit more sensitive to addicts who just came in who just literally almost died and who are homeless and </a:t>
            </a:r>
            <a:r>
              <a:rPr lang="en-US" sz="2700" dirty="0">
                <a:latin typeface="Georgia" panose="02040502050405020303" pitchFamily="18" charset="0"/>
              </a:rPr>
              <a:t>    </a:t>
            </a:r>
            <a:r>
              <a:rPr lang="en-US" sz="2700" i="1" dirty="0">
                <a:latin typeface="Georgia" panose="02040502050405020303" pitchFamily="18" charset="0"/>
              </a:rPr>
              <a:t>who are going through fucking hell? If they just, you know, kind of put themselves in our shoes and realize that we're people, too, it'd be a little bit more pleasant place to visit, you know?”</a:t>
            </a:r>
            <a:endParaRPr lang="en-US" sz="2700" dirty="0">
              <a:latin typeface="Georgia" panose="02040502050405020303" pitchFamily="18" charset="0"/>
            </a:endParaRPr>
          </a:p>
          <a:p>
            <a:r>
              <a:rPr lang="en-US" sz="2700" dirty="0">
                <a:solidFill>
                  <a:srgbClr val="0048AC"/>
                </a:solidFill>
                <a:latin typeface="Georgia" panose="02040502050405020303" pitchFamily="18" charset="0"/>
              </a:rPr>
              <a:t>Black man</a:t>
            </a:r>
          </a:p>
        </p:txBody>
      </p:sp>
    </p:spTree>
    <p:extLst>
      <p:ext uri="{BB962C8B-B14F-4D97-AF65-F5344CB8AC3E}">
        <p14:creationId xmlns:p14="http://schemas.microsoft.com/office/powerpoint/2010/main" val="429292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a:t>
            </a:r>
          </a:p>
        </p:txBody>
      </p:sp>
      <p:sp>
        <p:nvSpPr>
          <p:cNvPr id="11" name="TextBox 10">
            <a:extLst>
              <a:ext uri="{FF2B5EF4-FFF2-40B4-BE49-F238E27FC236}">
                <a16:creationId xmlns:a16="http://schemas.microsoft.com/office/drawing/2014/main" id="{E24630E8-4E1F-8942-95F2-3EC791AE5AE7}"/>
              </a:ext>
            </a:extLst>
          </p:cNvPr>
          <p:cNvSpPr txBox="1"/>
          <p:nvPr/>
        </p:nvSpPr>
        <p:spPr>
          <a:xfrm>
            <a:off x="2289485" y="2921000"/>
            <a:ext cx="7024577" cy="2524153"/>
          </a:xfrm>
          <a:prstGeom prst="rect">
            <a:avLst/>
          </a:prstGeom>
          <a:noFill/>
        </p:spPr>
        <p:txBody>
          <a:bodyPr wrap="square" lIns="60960" tIns="30480" rIns="60960" bIns="30480" rtlCol="0" anchor="t">
            <a:spAutoFit/>
          </a:bodyPr>
          <a:lstStyle/>
          <a:p>
            <a:pPr algn="ctr"/>
            <a:r>
              <a:rPr lang="en-US" sz="2667" dirty="0">
                <a:latin typeface="Georgia" panose="02040502050405020303" pitchFamily="18" charset="0"/>
                <a:cs typeface="Segoe UI"/>
              </a:rPr>
              <a:t>This work was funded by the RIZE Massachusetts Foundation, an independent nonprofit foundation working to end the opioid epidemic in Massachusetts and reduce its devastating impact on people, communities, and our economy</a:t>
            </a:r>
          </a:p>
        </p:txBody>
      </p:sp>
      <p:pic>
        <p:nvPicPr>
          <p:cNvPr id="12" name="Picture 11">
            <a:extLst>
              <a:ext uri="{FF2B5EF4-FFF2-40B4-BE49-F238E27FC236}">
                <a16:creationId xmlns:a16="http://schemas.microsoft.com/office/drawing/2014/main" id="{0648126B-EB2C-124C-B070-23C205C21645}"/>
              </a:ext>
            </a:extLst>
          </p:cNvPr>
          <p:cNvPicPr>
            <a:picLocks noChangeAspect="1"/>
          </p:cNvPicPr>
          <p:nvPr/>
        </p:nvPicPr>
        <p:blipFill>
          <a:blip r:embed="rId3"/>
          <a:stretch>
            <a:fillRect/>
          </a:stretch>
        </p:blipFill>
        <p:spPr>
          <a:xfrm>
            <a:off x="4663853" y="1295400"/>
            <a:ext cx="2275840" cy="1219200"/>
          </a:xfrm>
          <a:prstGeom prst="rect">
            <a:avLst/>
          </a:prstGeom>
        </p:spPr>
      </p:pic>
      <p:sp>
        <p:nvSpPr>
          <p:cNvPr id="10" name="TextBox 5">
            <a:extLst>
              <a:ext uri="{FF2B5EF4-FFF2-40B4-BE49-F238E27FC236}">
                <a16:creationId xmlns:a16="http://schemas.microsoft.com/office/drawing/2014/main" id="{13333F54-9474-E546-B9C6-AE8AB3ACA5C5}"/>
              </a:ext>
            </a:extLst>
          </p:cNvPr>
          <p:cNvSpPr txBox="1"/>
          <p:nvPr/>
        </p:nvSpPr>
        <p:spPr>
          <a:xfrm>
            <a:off x="0" y="330200"/>
            <a:ext cx="11160523" cy="397545"/>
          </a:xfrm>
          <a:prstGeom prst="rect">
            <a:avLst/>
          </a:prstGeom>
        </p:spPr>
        <p:txBody>
          <a:bodyPr wrap="square" lIns="0" tIns="0" rIns="0" bIns="0" rtlCol="0" anchor="t">
            <a:spAutoFit/>
          </a:bodyPr>
          <a:lstStyle/>
          <a:p>
            <a:pPr algn="ctr">
              <a:lnSpc>
                <a:spcPts val="3119"/>
              </a:lnSpc>
            </a:pPr>
            <a:r>
              <a:rPr lang="en-US" sz="2666" b="1" dirty="0">
                <a:solidFill>
                  <a:srgbClr val="004AAE"/>
                </a:solidFill>
                <a:latin typeface="Georgia" panose="02040502050405020303" pitchFamily="18" charset="0"/>
              </a:rPr>
              <a:t>STUDY FUNDING</a:t>
            </a:r>
          </a:p>
        </p:txBody>
      </p:sp>
    </p:spTree>
    <p:extLst>
      <p:ext uri="{BB962C8B-B14F-4D97-AF65-F5344CB8AC3E}">
        <p14:creationId xmlns:p14="http://schemas.microsoft.com/office/powerpoint/2010/main" val="157696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244634" y="1793124"/>
            <a:ext cx="4513103" cy="4231928"/>
          </a:xfrm>
          <a:prstGeom prst="rect">
            <a:avLst/>
          </a:prstGeom>
        </p:spPr>
        <p:txBody>
          <a:bodyPr wrap="square" lIns="0" tIns="0" rIns="0" bIns="0" rtlCol="0" anchor="t">
            <a:spAutoFit/>
          </a:bodyPr>
          <a:lstStyle/>
          <a:p>
            <a:r>
              <a:rPr lang="en-US" sz="2500" dirty="0">
                <a:solidFill>
                  <a:schemeClr val="bg1">
                    <a:lumMod val="75000"/>
                  </a:schemeClr>
                </a:solidFill>
                <a:latin typeface="Georgia" panose="02040502050405020303" pitchFamily="18" charset="0"/>
              </a:rPr>
              <a:t>68% (40 of 59): </a:t>
            </a:r>
          </a:p>
          <a:p>
            <a:r>
              <a:rPr lang="en-US" sz="2500" dirty="0">
                <a:solidFill>
                  <a:schemeClr val="bg1">
                    <a:lumMod val="75000"/>
                  </a:schemeClr>
                </a:solidFill>
                <a:latin typeface="Georgia" panose="02040502050405020303" pitchFamily="18" charset="0"/>
              </a:rPr>
              <a:t>Professional encounter</a:t>
            </a:r>
          </a:p>
          <a:p>
            <a:endParaRPr lang="en-US" sz="2500" dirty="0">
              <a:solidFill>
                <a:schemeClr val="bg1">
                  <a:lumMod val="75000"/>
                </a:schemeClr>
              </a:solidFill>
              <a:latin typeface="Georgia" panose="02040502050405020303" pitchFamily="18" charset="0"/>
            </a:endParaRPr>
          </a:p>
          <a:p>
            <a:r>
              <a:rPr lang="en-US" sz="2000" dirty="0">
                <a:solidFill>
                  <a:schemeClr val="bg1">
                    <a:lumMod val="75000"/>
                  </a:schemeClr>
                </a:solidFill>
                <a:latin typeface="Georgia" panose="02040502050405020303" pitchFamily="18" charset="0"/>
              </a:rPr>
              <a:t>Post-overdose considerations:</a:t>
            </a:r>
          </a:p>
          <a:p>
            <a:pPr marL="304815" indent="-304815">
              <a:buFont typeface="Wingdings" pitchFamily="2" charset="2"/>
              <a:buChar char="Ø"/>
            </a:pPr>
            <a:endParaRPr lang="en-US" sz="2000" dirty="0">
              <a:solidFill>
                <a:schemeClr val="bg1">
                  <a:lumMod val="75000"/>
                </a:schemeClr>
              </a:solidFill>
              <a:latin typeface="Georgia" panose="02040502050405020303" pitchFamily="18" charset="0"/>
            </a:endParaRP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Not in the right frame of mind to immediately consider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Lacking proactive offers of treatment</a:t>
            </a:r>
          </a:p>
          <a:p>
            <a:pPr marL="304815" indent="-304815">
              <a:buFont typeface="Wingdings" pitchFamily="2" charset="2"/>
              <a:buChar char="Ø"/>
            </a:pPr>
            <a:r>
              <a:rPr lang="en-US" sz="2000" dirty="0">
                <a:solidFill>
                  <a:schemeClr val="bg1">
                    <a:lumMod val="75000"/>
                  </a:schemeClr>
                </a:solidFill>
                <a:latin typeface="Georgia" panose="02040502050405020303" pitchFamily="18" charset="0"/>
              </a:rPr>
              <a:t>Negative experiences with professionals</a:t>
            </a:r>
          </a:p>
          <a:p>
            <a:pPr marL="304815" indent="-304815">
              <a:buFont typeface="Wingdings" pitchFamily="2" charset="2"/>
              <a:buChar char="Ø"/>
            </a:pPr>
            <a:r>
              <a:rPr lang="en-US" sz="2000" b="1" dirty="0">
                <a:latin typeface="Georgia" panose="02040502050405020303" pitchFamily="18" charset="0"/>
              </a:rPr>
              <a:t>Experiences of stigma, especially among Black and Latinx PWUD</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30</a:t>
            </a:r>
          </a:p>
        </p:txBody>
      </p:sp>
      <p:grpSp>
        <p:nvGrpSpPr>
          <p:cNvPr id="5" name="Group 4">
            <a:extLst>
              <a:ext uri="{FF2B5EF4-FFF2-40B4-BE49-F238E27FC236}">
                <a16:creationId xmlns:a16="http://schemas.microsoft.com/office/drawing/2014/main" id="{D80E3ACE-DF31-ED4B-9B2E-0F453101CEC6}"/>
              </a:ext>
            </a:extLst>
          </p:cNvPr>
          <p:cNvGrpSpPr/>
          <p:nvPr/>
        </p:nvGrpSpPr>
        <p:grpSpPr>
          <a:xfrm>
            <a:off x="244635" y="270375"/>
            <a:ext cx="4314302" cy="1071719"/>
            <a:chOff x="65651" y="1615850"/>
            <a:chExt cx="4504558" cy="1071719"/>
          </a:xfrm>
        </p:grpSpPr>
        <p:sp>
          <p:nvSpPr>
            <p:cNvPr id="7" name="Freeform 6">
              <a:extLst>
                <a:ext uri="{FF2B5EF4-FFF2-40B4-BE49-F238E27FC236}">
                  <a16:creationId xmlns:a16="http://schemas.microsoft.com/office/drawing/2014/main" id="{9D6C88B8-4374-0A44-B525-72F039CDA8AC}"/>
                </a:ext>
              </a:extLst>
            </p:cNvPr>
            <p:cNvSpPr/>
            <p:nvPr/>
          </p:nvSpPr>
          <p:spPr>
            <a:xfrm>
              <a:off x="65651"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eorgia" panose="02040502050405020303" pitchFamily="18" charset="0"/>
                </a:rPr>
                <a:t>Pre-Overdose</a:t>
              </a:r>
            </a:p>
          </p:txBody>
        </p:sp>
        <p:sp>
          <p:nvSpPr>
            <p:cNvPr id="10" name="Freeform 9">
              <a:extLst>
                <a:ext uri="{FF2B5EF4-FFF2-40B4-BE49-F238E27FC236}">
                  <a16:creationId xmlns:a16="http://schemas.microsoft.com/office/drawing/2014/main" id="{44D7623A-DBA5-504F-8C6E-05FF01926679}"/>
                </a:ext>
              </a:extLst>
            </p:cNvPr>
            <p:cNvSpPr/>
            <p:nvPr/>
          </p:nvSpPr>
          <p:spPr>
            <a:xfrm>
              <a:off x="1369602"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5" name="Freeform 14">
              <a:extLst>
                <a:ext uri="{FF2B5EF4-FFF2-40B4-BE49-F238E27FC236}">
                  <a16:creationId xmlns:a16="http://schemas.microsoft.com/office/drawing/2014/main" id="{4624ED29-653C-174F-93BB-C1733AAFE00F}"/>
                </a:ext>
              </a:extLst>
            </p:cNvPr>
            <p:cNvSpPr/>
            <p:nvPr/>
          </p:nvSpPr>
          <p:spPr>
            <a:xfrm>
              <a:off x="1725225"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Overdose</a:t>
              </a:r>
            </a:p>
          </p:txBody>
        </p:sp>
        <p:sp>
          <p:nvSpPr>
            <p:cNvPr id="16" name="Freeform 15">
              <a:extLst>
                <a:ext uri="{FF2B5EF4-FFF2-40B4-BE49-F238E27FC236}">
                  <a16:creationId xmlns:a16="http://schemas.microsoft.com/office/drawing/2014/main" id="{0B0FA4AC-A09C-7D4B-9D28-0F5E84280999}"/>
                </a:ext>
              </a:extLst>
            </p:cNvPr>
            <p:cNvSpPr/>
            <p:nvPr/>
          </p:nvSpPr>
          <p:spPr>
            <a:xfrm>
              <a:off x="3029176" y="2004719"/>
              <a:ext cx="251306" cy="293981"/>
            </a:xfrm>
            <a:custGeom>
              <a:avLst/>
              <a:gdLst>
                <a:gd name="connsiteX0" fmla="*/ 0 w 251306"/>
                <a:gd name="connsiteY0" fmla="*/ 58796 h 293981"/>
                <a:gd name="connsiteX1" fmla="*/ 125653 w 251306"/>
                <a:gd name="connsiteY1" fmla="*/ 58796 h 293981"/>
                <a:gd name="connsiteX2" fmla="*/ 125653 w 251306"/>
                <a:gd name="connsiteY2" fmla="*/ 0 h 293981"/>
                <a:gd name="connsiteX3" fmla="*/ 251306 w 251306"/>
                <a:gd name="connsiteY3" fmla="*/ 146991 h 293981"/>
                <a:gd name="connsiteX4" fmla="*/ 125653 w 251306"/>
                <a:gd name="connsiteY4" fmla="*/ 293981 h 293981"/>
                <a:gd name="connsiteX5" fmla="*/ 125653 w 251306"/>
                <a:gd name="connsiteY5" fmla="*/ 235185 h 293981"/>
                <a:gd name="connsiteX6" fmla="*/ 0 w 251306"/>
                <a:gd name="connsiteY6" fmla="*/ 235185 h 293981"/>
                <a:gd name="connsiteX7" fmla="*/ 0 w 251306"/>
                <a:gd name="connsiteY7" fmla="*/ 58796 h 29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06" h="293981">
                  <a:moveTo>
                    <a:pt x="0" y="58796"/>
                  </a:moveTo>
                  <a:lnTo>
                    <a:pt x="125653" y="58796"/>
                  </a:lnTo>
                  <a:lnTo>
                    <a:pt x="125653" y="0"/>
                  </a:lnTo>
                  <a:lnTo>
                    <a:pt x="251306" y="146991"/>
                  </a:lnTo>
                  <a:lnTo>
                    <a:pt x="125653" y="293981"/>
                  </a:lnTo>
                  <a:lnTo>
                    <a:pt x="125653" y="235185"/>
                  </a:lnTo>
                  <a:lnTo>
                    <a:pt x="0" y="235185"/>
                  </a:lnTo>
                  <a:lnTo>
                    <a:pt x="0" y="587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796" rIns="75392" bIns="5879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7" name="Freeform 16">
              <a:extLst>
                <a:ext uri="{FF2B5EF4-FFF2-40B4-BE49-F238E27FC236}">
                  <a16:creationId xmlns:a16="http://schemas.microsoft.com/office/drawing/2014/main" id="{A5267CEE-2499-2D40-9EC6-9DAA288516C3}"/>
                </a:ext>
              </a:extLst>
            </p:cNvPr>
            <p:cNvSpPr/>
            <p:nvPr/>
          </p:nvSpPr>
          <p:spPr>
            <a:xfrm>
              <a:off x="3384799" y="1615850"/>
              <a:ext cx="1185410" cy="1071719"/>
            </a:xfrm>
            <a:custGeom>
              <a:avLst/>
              <a:gdLst>
                <a:gd name="connsiteX0" fmla="*/ 0 w 1185410"/>
                <a:gd name="connsiteY0" fmla="*/ 535860 h 1071719"/>
                <a:gd name="connsiteX1" fmla="*/ 592705 w 1185410"/>
                <a:gd name="connsiteY1" fmla="*/ 0 h 1071719"/>
                <a:gd name="connsiteX2" fmla="*/ 1185410 w 1185410"/>
                <a:gd name="connsiteY2" fmla="*/ 535860 h 1071719"/>
                <a:gd name="connsiteX3" fmla="*/ 592705 w 1185410"/>
                <a:gd name="connsiteY3" fmla="*/ 1071720 h 1071719"/>
                <a:gd name="connsiteX4" fmla="*/ 0 w 1185410"/>
                <a:gd name="connsiteY4" fmla="*/ 535860 h 107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410" h="1071719">
                  <a:moveTo>
                    <a:pt x="0" y="535860"/>
                  </a:moveTo>
                  <a:cubicBezTo>
                    <a:pt x="0" y="239913"/>
                    <a:pt x="265363" y="0"/>
                    <a:pt x="592705" y="0"/>
                  </a:cubicBezTo>
                  <a:cubicBezTo>
                    <a:pt x="920047" y="0"/>
                    <a:pt x="1185410" y="239913"/>
                    <a:pt x="1185410" y="535860"/>
                  </a:cubicBezTo>
                  <a:cubicBezTo>
                    <a:pt x="1185410" y="831807"/>
                    <a:pt x="920047" y="1071720"/>
                    <a:pt x="592705" y="1071720"/>
                  </a:cubicBezTo>
                  <a:cubicBezTo>
                    <a:pt x="265363" y="1071720"/>
                    <a:pt x="0" y="831807"/>
                    <a:pt x="0" y="535860"/>
                  </a:cubicBezTo>
                  <a:close/>
                </a:path>
              </a:pathLst>
            </a:custGeom>
            <a:solidFill>
              <a:srgbClr val="004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129" tIns="206480" rIns="223129" bIns="20648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eorgia" panose="02040502050405020303" pitchFamily="18" charset="0"/>
                </a:rPr>
                <a:t>Post-Overdose</a:t>
              </a:r>
            </a:p>
          </p:txBody>
        </p:sp>
      </p:grpSp>
      <p:sp>
        <p:nvSpPr>
          <p:cNvPr id="13" name="TextBox 2">
            <a:extLst>
              <a:ext uri="{FF2B5EF4-FFF2-40B4-BE49-F238E27FC236}">
                <a16:creationId xmlns:a16="http://schemas.microsoft.com/office/drawing/2014/main" id="{3151DBF6-F884-C848-8F0F-F384F16879A4}"/>
              </a:ext>
            </a:extLst>
          </p:cNvPr>
          <p:cNvSpPr txBox="1"/>
          <p:nvPr/>
        </p:nvSpPr>
        <p:spPr>
          <a:xfrm>
            <a:off x="5866910" y="256087"/>
            <a:ext cx="4937760" cy="6463308"/>
          </a:xfrm>
          <a:prstGeom prst="rect">
            <a:avLst/>
          </a:prstGeom>
        </p:spPr>
        <p:txBody>
          <a:bodyPr wrap="square" lIns="0" tIns="0" rIns="0" bIns="0" rtlCol="0" anchor="t">
            <a:spAutoFit/>
          </a:bodyPr>
          <a:lstStyle/>
          <a:p>
            <a:r>
              <a:rPr lang="en-US" sz="2000" i="1" dirty="0">
                <a:latin typeface="Georgia" panose="02040502050405020303" pitchFamily="18" charset="0"/>
              </a:rPr>
              <a:t>“I remember waking up to a light. And waking up with no clothes on, sweating everywhere, and them telling me that I'm okay, I'm in the hospital. And I bugged out, because I had no clothes on. They cut all my clothes off. And the fact there was a male there, and I had no clothes was not okay. </a:t>
            </a:r>
          </a:p>
          <a:p>
            <a:r>
              <a:rPr lang="en-US" sz="2000" i="1" dirty="0">
                <a:latin typeface="Georgia" panose="02040502050405020303" pitchFamily="18" charset="0"/>
              </a:rPr>
              <a:t>[…]</a:t>
            </a:r>
          </a:p>
          <a:p>
            <a:r>
              <a:rPr lang="en-US" sz="2000" i="1" dirty="0">
                <a:latin typeface="Georgia" panose="02040502050405020303" pitchFamily="18" charset="0"/>
              </a:rPr>
              <a:t>If I'm asking for a blanket and they're telling me I need to wait, it’s not okay. If I needed a blanket, I'm cold. Because that's one of the effects [of overdose]. I'm cold, I need a blanket. Because I'm brown—but if it was somebody else, they would have got a blanket. </a:t>
            </a:r>
            <a:r>
              <a:rPr lang="en-US" sz="2000" b="1" i="1" dirty="0">
                <a:latin typeface="Georgia" panose="02040502050405020303" pitchFamily="18" charset="0"/>
              </a:rPr>
              <a:t>The only one who was willing [to give me a blanket] had some type of mix to them, and the ones that was straight rude was the opposite.”</a:t>
            </a:r>
          </a:p>
          <a:p>
            <a:r>
              <a:rPr lang="en-US" sz="2000" dirty="0">
                <a:solidFill>
                  <a:srgbClr val="0048AC"/>
                </a:solidFill>
                <a:latin typeface="Georgia" panose="02040502050405020303" pitchFamily="18" charset="0"/>
              </a:rPr>
              <a:t>Black woman</a:t>
            </a:r>
          </a:p>
        </p:txBody>
      </p:sp>
    </p:spTree>
    <p:extLst>
      <p:ext uri="{BB962C8B-B14F-4D97-AF65-F5344CB8AC3E}">
        <p14:creationId xmlns:p14="http://schemas.microsoft.com/office/powerpoint/2010/main" val="1650572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dirty="0">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31</a:t>
            </a:r>
          </a:p>
        </p:txBody>
      </p:sp>
      <p:sp>
        <p:nvSpPr>
          <p:cNvPr id="10" name="TextBox 10"/>
          <p:cNvSpPr txBox="1"/>
          <p:nvPr/>
        </p:nvSpPr>
        <p:spPr>
          <a:xfrm>
            <a:off x="2277010" y="1539815"/>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BACKGROUND</a:t>
            </a:r>
          </a:p>
        </p:txBody>
      </p:sp>
      <p:sp>
        <p:nvSpPr>
          <p:cNvPr id="20" name="TextBox 20"/>
          <p:cNvSpPr txBox="1"/>
          <p:nvPr/>
        </p:nvSpPr>
        <p:spPr>
          <a:xfrm>
            <a:off x="2277010" y="2500424"/>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OBJECTIVES</a:t>
            </a:r>
          </a:p>
        </p:txBody>
      </p:sp>
      <p:sp>
        <p:nvSpPr>
          <p:cNvPr id="21" name="TextBox 21"/>
          <p:cNvSpPr txBox="1"/>
          <p:nvPr/>
        </p:nvSpPr>
        <p:spPr>
          <a:xfrm>
            <a:off x="2277010" y="3465684"/>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METHODS</a:t>
            </a:r>
          </a:p>
        </p:txBody>
      </p:sp>
      <p:sp>
        <p:nvSpPr>
          <p:cNvPr id="22" name="TextBox 22"/>
          <p:cNvSpPr txBox="1"/>
          <p:nvPr/>
        </p:nvSpPr>
        <p:spPr>
          <a:xfrm>
            <a:off x="2277010" y="4426862"/>
            <a:ext cx="6294689" cy="434991"/>
          </a:xfrm>
          <a:prstGeom prst="rect">
            <a:avLst/>
          </a:prstGeom>
        </p:spPr>
        <p:txBody>
          <a:bodyPr lIns="0" tIns="0" rIns="0" bIns="0" rtlCol="0" anchor="t">
            <a:spAutoFit/>
          </a:bodyPr>
          <a:lstStyle/>
          <a:p>
            <a:pPr>
              <a:lnSpc>
                <a:spcPts val="3733"/>
              </a:lnSpc>
            </a:pPr>
            <a:r>
              <a:rPr lang="en-US" sz="2666" dirty="0">
                <a:solidFill>
                  <a:schemeClr val="accent1">
                    <a:lumMod val="40000"/>
                    <a:lumOff val="60000"/>
                  </a:schemeClr>
                </a:solidFill>
                <a:latin typeface="Georgia" panose="02040502050405020303" pitchFamily="18" charset="0"/>
              </a:rPr>
              <a:t>RESULTS</a:t>
            </a:r>
          </a:p>
        </p:txBody>
      </p:sp>
      <p:sp>
        <p:nvSpPr>
          <p:cNvPr id="26" name="TextBox 26"/>
          <p:cNvSpPr txBox="1"/>
          <p:nvPr/>
        </p:nvSpPr>
        <p:spPr>
          <a:xfrm>
            <a:off x="2277010" y="5388287"/>
            <a:ext cx="6294689" cy="434991"/>
          </a:xfrm>
          <a:prstGeom prst="rect">
            <a:avLst/>
          </a:prstGeom>
        </p:spPr>
        <p:txBody>
          <a:bodyPr lIns="0" tIns="0" rIns="0" bIns="0" rtlCol="0" anchor="t">
            <a:spAutoFit/>
          </a:bodyPr>
          <a:lstStyle/>
          <a:p>
            <a:pPr>
              <a:lnSpc>
                <a:spcPts val="3733"/>
              </a:lnSpc>
            </a:pPr>
            <a:r>
              <a:rPr lang="en-US" sz="2666" dirty="0">
                <a:solidFill>
                  <a:srgbClr val="004AAE"/>
                </a:solidFill>
                <a:latin typeface="Georgia" panose="02040502050405020303" pitchFamily="18" charset="0"/>
              </a:rPr>
              <a:t>CONCLUSION</a:t>
            </a:r>
          </a:p>
        </p:txBody>
      </p:sp>
      <p:sp>
        <p:nvSpPr>
          <p:cNvPr id="27" name="Chevron 26">
            <a:extLst>
              <a:ext uri="{FF2B5EF4-FFF2-40B4-BE49-F238E27FC236}">
                <a16:creationId xmlns:a16="http://schemas.microsoft.com/office/drawing/2014/main" id="{F448BD35-FD3F-2C43-A1C0-8F679A4602BB}"/>
              </a:ext>
            </a:extLst>
          </p:cNvPr>
          <p:cNvSpPr/>
          <p:nvPr/>
        </p:nvSpPr>
        <p:spPr>
          <a:xfrm>
            <a:off x="711200" y="1421579"/>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8" name="Chevron 27">
            <a:extLst>
              <a:ext uri="{FF2B5EF4-FFF2-40B4-BE49-F238E27FC236}">
                <a16:creationId xmlns:a16="http://schemas.microsoft.com/office/drawing/2014/main" id="{BCA4360C-0C4D-B745-80D4-1659A6B26480}"/>
              </a:ext>
            </a:extLst>
          </p:cNvPr>
          <p:cNvSpPr/>
          <p:nvPr/>
        </p:nvSpPr>
        <p:spPr>
          <a:xfrm>
            <a:off x="711200" y="2385262"/>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60000"/>
                  <a:lumOff val="40000"/>
                </a:schemeClr>
              </a:solidFill>
            </a:endParaRPr>
          </a:p>
        </p:txBody>
      </p:sp>
      <p:sp>
        <p:nvSpPr>
          <p:cNvPr id="29" name="Chevron 28">
            <a:extLst>
              <a:ext uri="{FF2B5EF4-FFF2-40B4-BE49-F238E27FC236}">
                <a16:creationId xmlns:a16="http://schemas.microsoft.com/office/drawing/2014/main" id="{400A1601-2E58-3A4E-A6CE-271CCF3ABAFF}"/>
              </a:ext>
            </a:extLst>
          </p:cNvPr>
          <p:cNvSpPr/>
          <p:nvPr/>
        </p:nvSpPr>
        <p:spPr>
          <a:xfrm>
            <a:off x="711200" y="3348946"/>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Chevron 29">
            <a:extLst>
              <a:ext uri="{FF2B5EF4-FFF2-40B4-BE49-F238E27FC236}">
                <a16:creationId xmlns:a16="http://schemas.microsoft.com/office/drawing/2014/main" id="{F66BEC5C-08A2-6E4C-937F-63E9021942BB}"/>
              </a:ext>
            </a:extLst>
          </p:cNvPr>
          <p:cNvSpPr/>
          <p:nvPr/>
        </p:nvSpPr>
        <p:spPr>
          <a:xfrm>
            <a:off x="711200" y="4312629"/>
            <a:ext cx="1281963" cy="68371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Chevron 30">
            <a:extLst>
              <a:ext uri="{FF2B5EF4-FFF2-40B4-BE49-F238E27FC236}">
                <a16:creationId xmlns:a16="http://schemas.microsoft.com/office/drawing/2014/main" id="{55BD7194-E6D7-1649-9FEA-3275C780AD40}"/>
              </a:ext>
            </a:extLst>
          </p:cNvPr>
          <p:cNvSpPr/>
          <p:nvPr/>
        </p:nvSpPr>
        <p:spPr>
          <a:xfrm>
            <a:off x="711200" y="5276311"/>
            <a:ext cx="1281963" cy="683713"/>
          </a:xfrm>
          <a:prstGeom prst="chevron">
            <a:avLst/>
          </a:prstGeom>
          <a:solidFill>
            <a:srgbClr val="00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Box 5">
            <a:extLst>
              <a:ext uri="{FF2B5EF4-FFF2-40B4-BE49-F238E27FC236}">
                <a16:creationId xmlns:a16="http://schemas.microsoft.com/office/drawing/2014/main" id="{466563B8-813C-9747-9030-29F6AC41E00D}"/>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AGENDA</a:t>
            </a:r>
          </a:p>
        </p:txBody>
      </p:sp>
    </p:spTree>
    <p:extLst>
      <p:ext uri="{BB962C8B-B14F-4D97-AF65-F5344CB8AC3E}">
        <p14:creationId xmlns:p14="http://schemas.microsoft.com/office/powerpoint/2010/main" val="539264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990600"/>
            <a:ext cx="9626600" cy="5614614"/>
          </a:xfrm>
          <a:prstGeom prst="rect">
            <a:avLst/>
          </a:prstGeom>
        </p:spPr>
        <p:txBody>
          <a:bodyPr wrap="square" lIns="0" tIns="0" rIns="0" bIns="0" rtlCol="0" anchor="t">
            <a:spAutoFit/>
          </a:bodyPr>
          <a:lstStyle/>
          <a:p>
            <a:pPr marL="304815" indent="-304815">
              <a:lnSpc>
                <a:spcPts val="3360"/>
              </a:lnSpc>
              <a:buFont typeface="Arial" panose="020B0604020202020204" pitchFamily="34" charset="0"/>
              <a:buChar char="•"/>
            </a:pPr>
            <a:r>
              <a:rPr lang="en-US" sz="1866" b="1" dirty="0">
                <a:solidFill>
                  <a:srgbClr val="004AAE"/>
                </a:solidFill>
                <a:latin typeface="Georgia" panose="02040502050405020303" pitchFamily="18" charset="0"/>
              </a:rPr>
              <a:t>Stigma and racism </a:t>
            </a:r>
            <a:r>
              <a:rPr lang="en-US" sz="1866" dirty="0">
                <a:solidFill>
                  <a:srgbClr val="004AAE"/>
                </a:solidFill>
                <a:latin typeface="Georgia" panose="02040502050405020303" pitchFamily="18" charset="0"/>
              </a:rPr>
              <a:t>continue to impact patients’ ability to enter treatment</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Considering the experiences of people who use drugs, both pre-overdose and during acute overdose, can inform the response of providers immediately post-overdose</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Overdose carried significant physical and emotional weight for participants, which enforces the need for </a:t>
            </a:r>
            <a:r>
              <a:rPr lang="en-US" sz="1866" b="1" dirty="0">
                <a:solidFill>
                  <a:srgbClr val="004AAE"/>
                </a:solidFill>
                <a:latin typeface="Georgia" panose="02040502050405020303" pitchFamily="18" charset="0"/>
              </a:rPr>
              <a:t>compassionate care as a first response</a:t>
            </a:r>
            <a:r>
              <a:rPr lang="en-US" sz="1866" dirty="0">
                <a:solidFill>
                  <a:srgbClr val="004AAE"/>
                </a:solidFill>
                <a:latin typeface="Georgia" panose="02040502050405020303" pitchFamily="18" charset="0"/>
              </a:rPr>
              <a:t> following an overdose</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Following overdose, many reported </a:t>
            </a:r>
            <a:r>
              <a:rPr lang="en-US" sz="1866" b="1" dirty="0">
                <a:solidFill>
                  <a:srgbClr val="004AAE"/>
                </a:solidFill>
                <a:latin typeface="Georgia" panose="02040502050405020303" pitchFamily="18" charset="0"/>
              </a:rPr>
              <a:t>needing significant time to return to a calmer frame of mind</a:t>
            </a:r>
            <a:r>
              <a:rPr lang="en-US" sz="1866" dirty="0">
                <a:solidFill>
                  <a:srgbClr val="004AAE"/>
                </a:solidFill>
                <a:latin typeface="Georgia" panose="02040502050405020303" pitchFamily="18" charset="0"/>
              </a:rPr>
              <a:t>, in which they might more readily consider treatment</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Treatment options should then be </a:t>
            </a:r>
            <a:r>
              <a:rPr lang="en-US" sz="1866" b="1" dirty="0">
                <a:solidFill>
                  <a:srgbClr val="004AAE"/>
                </a:solidFill>
                <a:latin typeface="Georgia" panose="02040502050405020303" pitchFamily="18" charset="0"/>
              </a:rPr>
              <a:t>offered proactively</a:t>
            </a:r>
            <a:r>
              <a:rPr lang="en-US" sz="1866" dirty="0">
                <a:solidFill>
                  <a:srgbClr val="004AAE"/>
                </a:solidFill>
                <a:latin typeface="Georgia" panose="02040502050405020303" pitchFamily="18" charset="0"/>
              </a:rPr>
              <a:t>, and support should be given until the person in care is fully linked to another service</a:t>
            </a:r>
          </a:p>
        </p:txBody>
      </p:sp>
      <p:sp>
        <p:nvSpPr>
          <p:cNvPr id="8" name="TextBox 8"/>
          <p:cNvSpPr txBox="1"/>
          <p:nvPr/>
        </p:nvSpPr>
        <p:spPr>
          <a:xfrm>
            <a:off x="685800" y="529336"/>
            <a:ext cx="61214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DISCUSSION &amp; IMPLICATIONS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32</a:t>
            </a:r>
          </a:p>
        </p:txBody>
      </p:sp>
    </p:spTree>
    <p:extLst>
      <p:ext uri="{BB962C8B-B14F-4D97-AF65-F5344CB8AC3E}">
        <p14:creationId xmlns:p14="http://schemas.microsoft.com/office/powerpoint/2010/main" val="114038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990600"/>
            <a:ext cx="9626600" cy="4742580"/>
          </a:xfrm>
          <a:prstGeom prst="rect">
            <a:avLst/>
          </a:prstGeom>
        </p:spPr>
        <p:txBody>
          <a:bodyPr wrap="square" lIns="0" tIns="0" rIns="0" bIns="0" rtlCol="0" anchor="t">
            <a:spAutoFit/>
          </a:bodyPr>
          <a:lstStyle/>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Recruitment limited to Boston area, and, largely, the Mass/Cass area</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More males (69.5%) recruited than females (25.4%)</a:t>
            </a:r>
          </a:p>
          <a:p>
            <a:pPr marL="304815" indent="-304815">
              <a:lnSpc>
                <a:spcPts val="3360"/>
              </a:lnSpc>
              <a:buFont typeface="Arial" panose="020B0604020202020204" pitchFamily="34" charset="0"/>
              <a:buChar char="•"/>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Only 4 gender-diverse persons recruited</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Only recruited participants who experienced overdose within 3 months, and only interviewed them about most recent overdose</a:t>
            </a:r>
          </a:p>
          <a:p>
            <a:pPr>
              <a:lnSpc>
                <a:spcPts val="3360"/>
              </a:lnSpc>
            </a:pPr>
            <a:endParaRPr lang="en-US" sz="1866" dirty="0">
              <a:solidFill>
                <a:srgbClr val="004AAE"/>
              </a:solidFill>
              <a:latin typeface="Georgia" panose="02040502050405020303" pitchFamily="18" charset="0"/>
            </a:endParaRPr>
          </a:p>
          <a:p>
            <a:pPr marL="304815" indent="-304815">
              <a:lnSpc>
                <a:spcPts val="3360"/>
              </a:lnSpc>
              <a:buFont typeface="Arial" panose="020B0604020202020204" pitchFamily="34" charset="0"/>
              <a:buChar char="•"/>
            </a:pPr>
            <a:r>
              <a:rPr lang="en-US" sz="1866" dirty="0">
                <a:solidFill>
                  <a:srgbClr val="004AAE"/>
                </a:solidFill>
                <a:latin typeface="Georgia" panose="02040502050405020303" pitchFamily="18" charset="0"/>
              </a:rPr>
              <a:t>Quantitative survey data is limited in nature</a:t>
            </a:r>
          </a:p>
          <a:p>
            <a:pPr marL="304815" indent="-304815">
              <a:lnSpc>
                <a:spcPts val="3360"/>
              </a:lnSpc>
              <a:buFont typeface="Arial" panose="020B0604020202020204" pitchFamily="34" charset="0"/>
              <a:buChar char="•"/>
            </a:pPr>
            <a:endParaRPr lang="en-US" sz="1866" dirty="0">
              <a:solidFill>
                <a:srgbClr val="004AAE"/>
              </a:solidFill>
              <a:latin typeface="Georgia" panose="02040502050405020303" pitchFamily="18" charset="0"/>
            </a:endParaRPr>
          </a:p>
        </p:txBody>
      </p:sp>
      <p:sp>
        <p:nvSpPr>
          <p:cNvPr id="8" name="TextBox 8"/>
          <p:cNvSpPr txBox="1"/>
          <p:nvPr/>
        </p:nvSpPr>
        <p:spPr>
          <a:xfrm>
            <a:off x="685800" y="529336"/>
            <a:ext cx="31750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LIMITATIONS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33</a:t>
            </a:r>
          </a:p>
        </p:txBody>
      </p:sp>
    </p:spTree>
    <p:extLst>
      <p:ext uri="{BB962C8B-B14F-4D97-AF65-F5344CB8AC3E}">
        <p14:creationId xmlns:p14="http://schemas.microsoft.com/office/powerpoint/2010/main" val="2737192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8" name="TextBox 8"/>
          <p:cNvSpPr txBox="1"/>
          <p:nvPr/>
        </p:nvSpPr>
        <p:spPr>
          <a:xfrm>
            <a:off x="685800" y="529336"/>
            <a:ext cx="31750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REFERENCES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34</a:t>
            </a:r>
          </a:p>
        </p:txBody>
      </p:sp>
      <p:sp>
        <p:nvSpPr>
          <p:cNvPr id="5" name="TextBox 4">
            <a:extLst>
              <a:ext uri="{FF2B5EF4-FFF2-40B4-BE49-F238E27FC236}">
                <a16:creationId xmlns:a16="http://schemas.microsoft.com/office/drawing/2014/main" id="{CB94E304-DD76-A74E-A027-7D66F3E080F3}"/>
              </a:ext>
            </a:extLst>
          </p:cNvPr>
          <p:cNvSpPr txBox="1"/>
          <p:nvPr/>
        </p:nvSpPr>
        <p:spPr>
          <a:xfrm>
            <a:off x="609600" y="1041400"/>
            <a:ext cx="9956800" cy="3970318"/>
          </a:xfrm>
          <a:prstGeom prst="rect">
            <a:avLst/>
          </a:prstGeom>
          <a:noFill/>
        </p:spPr>
        <p:txBody>
          <a:bodyPr wrap="square" rtlCol="0">
            <a:spAutoFit/>
          </a:bodyPr>
          <a:lstStyle/>
          <a:p>
            <a:pPr marL="228611" indent="-228611">
              <a:buFontTx/>
              <a:buAutoNum type="arabicPeriod"/>
            </a:pPr>
            <a:r>
              <a:rPr lang="en-US" sz="1200" dirty="0">
                <a:latin typeface="Georgia" panose="02040502050405020303" pitchFamily="18" charset="0"/>
              </a:rPr>
              <a:t>Drug Overdose Deaths in the U.S. Top 100,000 Annually. (2021, November 17). </a:t>
            </a:r>
            <a:r>
              <a:rPr lang="en-US" sz="1200" dirty="0">
                <a:latin typeface="Georgia" panose="02040502050405020303" pitchFamily="18" charset="0"/>
                <a:hlinkClick r:id="rId3">
                  <a:extLst>
                    <a:ext uri="{A12FA001-AC4F-418D-AE19-62706E023703}">
                      <ahyp:hlinkClr xmlns:ahyp="http://schemas.microsoft.com/office/drawing/2018/hyperlinkcolor" val="tx"/>
                    </a:ext>
                  </a:extLst>
                </a:hlinkClick>
              </a:rPr>
              <a:t>https://www.cdc.gov/nchs/pressroom/nchs_press_releases/2021/20211117.htm</a:t>
            </a:r>
            <a:endParaRPr lang="en-US" sz="1200" dirty="0">
              <a:latin typeface="Georgia" panose="02040502050405020303" pitchFamily="18" charset="0"/>
            </a:endParaRPr>
          </a:p>
          <a:p>
            <a:pPr marL="228611" indent="-228611">
              <a:buFontTx/>
              <a:buAutoNum type="arabicPeriod"/>
            </a:pPr>
            <a:r>
              <a:rPr lang="en-US" sz="1200" dirty="0">
                <a:latin typeface="Georgia" panose="02040502050405020303" pitchFamily="18" charset="0"/>
              </a:rPr>
              <a:t>Current opioid statistics | </a:t>
            </a:r>
            <a:r>
              <a:rPr lang="en-US" sz="1200" dirty="0" err="1">
                <a:latin typeface="Georgia" panose="02040502050405020303" pitchFamily="18" charset="0"/>
              </a:rPr>
              <a:t>Mass.gov</a:t>
            </a:r>
            <a:r>
              <a:rPr lang="en-US" sz="1200" dirty="0">
                <a:latin typeface="Georgia" panose="02040502050405020303" pitchFamily="18" charset="0"/>
              </a:rPr>
              <a:t>. (n.d.). Retrieved November 12, 2022, from </a:t>
            </a:r>
            <a:r>
              <a:rPr lang="en-US" sz="1200" dirty="0">
                <a:latin typeface="Georgia" panose="02040502050405020303" pitchFamily="18" charset="0"/>
                <a:hlinkClick r:id="rId4">
                  <a:extLst>
                    <a:ext uri="{A12FA001-AC4F-418D-AE19-62706E023703}">
                      <ahyp:hlinkClr xmlns:ahyp="http://schemas.microsoft.com/office/drawing/2018/hyperlinkcolor" val="tx"/>
                    </a:ext>
                  </a:extLst>
                </a:hlinkClick>
              </a:rPr>
              <a:t>https://www.mass.gov/lists/current-opioid-statistics</a:t>
            </a:r>
            <a:endParaRPr lang="en-US" sz="1200" dirty="0">
              <a:latin typeface="Georgia" panose="02040502050405020303" pitchFamily="18" charset="0"/>
            </a:endParaRPr>
          </a:p>
          <a:p>
            <a:pPr marL="228611" indent="-228611">
              <a:buAutoNum type="arabicPeriod"/>
            </a:pPr>
            <a:r>
              <a:rPr lang="en-US" sz="1200" dirty="0">
                <a:latin typeface="Georgia" panose="02040502050405020303" pitchFamily="18" charset="0"/>
              </a:rPr>
              <a:t>Larochelle MR, </a:t>
            </a:r>
            <a:r>
              <a:rPr lang="en-US" sz="1200" dirty="0" err="1">
                <a:latin typeface="Georgia" panose="02040502050405020303" pitchFamily="18" charset="0"/>
              </a:rPr>
              <a:t>Slavova</a:t>
            </a:r>
            <a:r>
              <a:rPr lang="en-US" sz="1200" dirty="0">
                <a:latin typeface="Georgia" panose="02040502050405020303" pitchFamily="18" charset="0"/>
              </a:rPr>
              <a:t> S, Root ED, Feaster DJ, Ward PJ, </a:t>
            </a:r>
            <a:r>
              <a:rPr lang="en-US" sz="1200" dirty="0" err="1">
                <a:latin typeface="Georgia" panose="02040502050405020303" pitchFamily="18" charset="0"/>
              </a:rPr>
              <a:t>Selk</a:t>
            </a:r>
            <a:r>
              <a:rPr lang="en-US" sz="1200" dirty="0">
                <a:latin typeface="Georgia" panose="02040502050405020303" pitchFamily="18" charset="0"/>
              </a:rPr>
              <a:t> SC, Knott C, Villani J, </a:t>
            </a:r>
            <a:r>
              <a:rPr lang="en-US" sz="1200" dirty="0" err="1">
                <a:latin typeface="Georgia" panose="02040502050405020303" pitchFamily="18" charset="0"/>
              </a:rPr>
              <a:t>Samet</a:t>
            </a:r>
            <a:r>
              <a:rPr lang="en-US" sz="1200" dirty="0">
                <a:latin typeface="Georgia" panose="02040502050405020303" pitchFamily="18" charset="0"/>
              </a:rPr>
              <a:t> JH. Disparities in Opioid Overdose Death Trends by Race/Ethnicity, 2018-2019, From the </a:t>
            </a:r>
            <a:r>
              <a:rPr lang="en-US" sz="1200" dirty="0" err="1">
                <a:latin typeface="Georgia" panose="02040502050405020303" pitchFamily="18" charset="0"/>
              </a:rPr>
              <a:t>HEALing</a:t>
            </a:r>
            <a:r>
              <a:rPr lang="en-US" sz="1200" dirty="0">
                <a:latin typeface="Georgia" panose="02040502050405020303" pitchFamily="18" charset="0"/>
              </a:rPr>
              <a:t> Communities Study. Am J Public Health. 2021 Oct;111(10):1851-1854. </a:t>
            </a:r>
            <a:r>
              <a:rPr lang="en-US" sz="1200" dirty="0" err="1">
                <a:latin typeface="Georgia" panose="02040502050405020303" pitchFamily="18" charset="0"/>
              </a:rPr>
              <a:t>doi</a:t>
            </a:r>
            <a:r>
              <a:rPr lang="en-US" sz="1200" dirty="0">
                <a:latin typeface="Georgia" panose="02040502050405020303" pitchFamily="18" charset="0"/>
              </a:rPr>
              <a:t>: 10.2105/AJPH.2021.306431. </a:t>
            </a:r>
            <a:r>
              <a:rPr lang="en-US" sz="1200" dirty="0" err="1">
                <a:latin typeface="Georgia" panose="02040502050405020303" pitchFamily="18" charset="0"/>
              </a:rPr>
              <a:t>Epub</a:t>
            </a:r>
            <a:r>
              <a:rPr lang="en-US" sz="1200" dirty="0">
                <a:latin typeface="Georgia" panose="02040502050405020303" pitchFamily="18" charset="0"/>
              </a:rPr>
              <a:t> 2021 Sep 9. PMID: 34499540; PMCID: PMC8561170.</a:t>
            </a:r>
          </a:p>
          <a:p>
            <a:pPr marL="228611" indent="-228611">
              <a:buAutoNum type="arabicPeriod"/>
            </a:pPr>
            <a:r>
              <a:rPr lang="en-US" sz="1200" dirty="0">
                <a:latin typeface="Georgia" panose="02040502050405020303" pitchFamily="18" charset="0"/>
              </a:rPr>
              <a:t>Kilaru AS, </a:t>
            </a:r>
            <a:r>
              <a:rPr lang="en-US" sz="1200" dirty="0" err="1">
                <a:latin typeface="Georgia" panose="02040502050405020303" pitchFamily="18" charset="0"/>
              </a:rPr>
              <a:t>Xiong</a:t>
            </a:r>
            <a:r>
              <a:rPr lang="en-US" sz="1200" dirty="0">
                <a:latin typeface="Georgia" panose="02040502050405020303" pitchFamily="18" charset="0"/>
              </a:rPr>
              <a:t> A, Lowenstein M, Meisel ZF, Perrone J, Khatri U, </a:t>
            </a:r>
            <a:r>
              <a:rPr lang="en-US" sz="1200" dirty="0" err="1">
                <a:latin typeface="Georgia" panose="02040502050405020303" pitchFamily="18" charset="0"/>
              </a:rPr>
              <a:t>Mitra</a:t>
            </a:r>
            <a:r>
              <a:rPr lang="en-US" sz="1200" dirty="0">
                <a:latin typeface="Georgia" panose="02040502050405020303" pitchFamily="18" charset="0"/>
              </a:rPr>
              <a:t> N, Delgado MK. Incidence of Treatment for Opioid Use Disorder Following Nonfatal Overdose in Commercially Insured Patients. JAMA </a:t>
            </a:r>
            <a:r>
              <a:rPr lang="en-US" sz="1200" dirty="0" err="1">
                <a:latin typeface="Georgia" panose="02040502050405020303" pitchFamily="18" charset="0"/>
              </a:rPr>
              <a:t>Netw</a:t>
            </a:r>
            <a:r>
              <a:rPr lang="en-US" sz="1200" dirty="0">
                <a:latin typeface="Georgia" panose="02040502050405020303" pitchFamily="18" charset="0"/>
              </a:rPr>
              <a:t> Open. 2020 May 1;3(5):e205852. </a:t>
            </a:r>
            <a:r>
              <a:rPr lang="en-US" sz="1200" dirty="0" err="1">
                <a:latin typeface="Georgia" panose="02040502050405020303" pitchFamily="18" charset="0"/>
              </a:rPr>
              <a:t>doi</a:t>
            </a:r>
            <a:r>
              <a:rPr lang="en-US" sz="1200" dirty="0">
                <a:latin typeface="Georgia" panose="02040502050405020303" pitchFamily="18" charset="0"/>
              </a:rPr>
              <a:t>: 10.1001/jamanetworkopen.2020.5852. PMID: 32459355; PMCID: PMC7254182.</a:t>
            </a:r>
          </a:p>
          <a:p>
            <a:pPr marL="228611" indent="-228611">
              <a:buAutoNum type="arabicPeriod"/>
            </a:pPr>
            <a:r>
              <a:rPr lang="en-US" sz="1200" dirty="0" err="1">
                <a:latin typeface="Georgia" panose="02040502050405020303" pitchFamily="18" charset="0"/>
              </a:rPr>
              <a:t>Houry</a:t>
            </a:r>
            <a:r>
              <a:rPr lang="en-US" sz="1200" dirty="0">
                <a:latin typeface="Georgia" panose="02040502050405020303" pitchFamily="18" charset="0"/>
              </a:rPr>
              <a:t> DE, </a:t>
            </a:r>
            <a:r>
              <a:rPr lang="en-US" sz="1200" dirty="0" err="1">
                <a:latin typeface="Georgia" panose="02040502050405020303" pitchFamily="18" charset="0"/>
              </a:rPr>
              <a:t>Haegerich</a:t>
            </a:r>
            <a:r>
              <a:rPr lang="en-US" sz="1200" dirty="0">
                <a:latin typeface="Georgia" panose="02040502050405020303" pitchFamily="18" charset="0"/>
              </a:rPr>
              <a:t> TM, </a:t>
            </a:r>
            <a:r>
              <a:rPr lang="en-US" sz="1200" dirty="0" err="1">
                <a:latin typeface="Georgia" panose="02040502050405020303" pitchFamily="18" charset="0"/>
              </a:rPr>
              <a:t>Vivolo</a:t>
            </a:r>
            <a:r>
              <a:rPr lang="en-US" sz="1200" dirty="0">
                <a:latin typeface="Georgia" panose="02040502050405020303" pitchFamily="18" charset="0"/>
              </a:rPr>
              <a:t>-Kantor A. Opportunities for Prevention and Intervention of Opioid Overdose in the Emergency Department. Ann </a:t>
            </a:r>
            <a:r>
              <a:rPr lang="en-US" sz="1200" dirty="0" err="1">
                <a:latin typeface="Georgia" panose="02040502050405020303" pitchFamily="18" charset="0"/>
              </a:rPr>
              <a:t>Emerg</a:t>
            </a:r>
            <a:r>
              <a:rPr lang="en-US" sz="1200" dirty="0">
                <a:latin typeface="Georgia" panose="02040502050405020303" pitchFamily="18" charset="0"/>
              </a:rPr>
              <a:t> Med. 2018 Jun;71(6):688-690. </a:t>
            </a:r>
            <a:r>
              <a:rPr lang="en-US" sz="1200" dirty="0" err="1">
                <a:latin typeface="Georgia" panose="02040502050405020303" pitchFamily="18" charset="0"/>
              </a:rPr>
              <a:t>doi</a:t>
            </a:r>
            <a:r>
              <a:rPr lang="en-US" sz="1200" dirty="0">
                <a:latin typeface="Georgia" panose="02040502050405020303" pitchFamily="18" charset="0"/>
              </a:rPr>
              <a:t>: 10.1016/j.annemergmed.2018.01.052. </a:t>
            </a:r>
            <a:r>
              <a:rPr lang="en-US" sz="1200" dirty="0" err="1">
                <a:latin typeface="Georgia" panose="02040502050405020303" pitchFamily="18" charset="0"/>
              </a:rPr>
              <a:t>Epub</a:t>
            </a:r>
            <a:r>
              <a:rPr lang="en-US" sz="1200" dirty="0">
                <a:latin typeface="Georgia" panose="02040502050405020303" pitchFamily="18" charset="0"/>
              </a:rPr>
              <a:t> 2018 Mar 6. PMID: 29523371; PMCID: PMC7175924.</a:t>
            </a:r>
          </a:p>
          <a:p>
            <a:pPr marL="228611" indent="-228611">
              <a:buFontTx/>
              <a:buAutoNum type="arabicPeriod"/>
            </a:pPr>
            <a:r>
              <a:rPr lang="en-US" sz="1200" dirty="0">
                <a:latin typeface="Georgia" panose="02040502050405020303" pitchFamily="18" charset="0"/>
              </a:rPr>
              <a:t>Dooley D, Wada R, Murphy J, Mehta A, Griffith, J, </a:t>
            </a:r>
            <a:r>
              <a:rPr lang="en-US" sz="1200" dirty="0" err="1">
                <a:latin typeface="Georgia" panose="02040502050405020303" pitchFamily="18" charset="0"/>
              </a:rPr>
              <a:t>Bernson</a:t>
            </a:r>
            <a:r>
              <a:rPr lang="en-US" sz="1200" dirty="0">
                <a:latin typeface="Georgia" panose="02040502050405020303" pitchFamily="18" charset="0"/>
              </a:rPr>
              <a:t> D, Erdman E, </a:t>
            </a:r>
            <a:r>
              <a:rPr lang="en-US" sz="1200" dirty="0" err="1">
                <a:latin typeface="Georgia" panose="02040502050405020303" pitchFamily="18" charset="0"/>
              </a:rPr>
              <a:t>Selk</a:t>
            </a:r>
            <a:r>
              <a:rPr lang="en-US" sz="1200" dirty="0">
                <a:latin typeface="Georgia" panose="02040502050405020303" pitchFamily="18" charset="0"/>
              </a:rPr>
              <a:t>, S. (2019). Accessing Treatment Post-Opioid Overdose: A Health Equity Study [PowerPoint Slides]. Boston Public Health Commission. </a:t>
            </a:r>
            <a:r>
              <a:rPr lang="en-US" sz="1200" dirty="0">
                <a:latin typeface="Georgia" panose="02040502050405020303" pitchFamily="18" charset="0"/>
                <a:hlinkClick r:id="rId5">
                  <a:extLst>
                    <a:ext uri="{A12FA001-AC4F-418D-AE19-62706E023703}">
                      <ahyp:hlinkClr xmlns:ahyp="http://schemas.microsoft.com/office/drawing/2018/hyperlinkcolor" val="tx"/>
                    </a:ext>
                  </a:extLst>
                </a:hlinkClick>
              </a:rPr>
              <a:t>https://www.boston.gov/sites/default/files/file/2021/03/Accessing%20Treatment%20Post-Opioid%20Overdose%2007Jun19.pdf</a:t>
            </a:r>
            <a:endParaRPr lang="en-US" sz="1200" dirty="0">
              <a:latin typeface="Georgia" panose="02040502050405020303" pitchFamily="18" charset="0"/>
            </a:endParaRPr>
          </a:p>
          <a:p>
            <a:pPr marL="228611" indent="-228611">
              <a:buAutoNum type="arabicPeriod"/>
            </a:pPr>
            <a:r>
              <a:rPr lang="en-US" sz="1200" dirty="0" err="1">
                <a:latin typeface="Georgia" panose="02040502050405020303" pitchFamily="18" charset="0"/>
              </a:rPr>
              <a:t>Naeger</a:t>
            </a:r>
            <a:r>
              <a:rPr lang="en-US" sz="1200" dirty="0">
                <a:latin typeface="Georgia" panose="02040502050405020303" pitchFamily="18" charset="0"/>
              </a:rPr>
              <a:t> S, Mutter R, Ali MM, Mark T, Hughey L. Post-Discharge Treatment Engagement Among Patients with an Opioid-Use Disorder. J </a:t>
            </a:r>
            <a:r>
              <a:rPr lang="en-US" sz="1200" dirty="0" err="1">
                <a:latin typeface="Georgia" panose="02040502050405020303" pitchFamily="18" charset="0"/>
              </a:rPr>
              <a:t>Subst</a:t>
            </a:r>
            <a:r>
              <a:rPr lang="en-US" sz="1200" dirty="0">
                <a:latin typeface="Georgia" panose="02040502050405020303" pitchFamily="18" charset="0"/>
              </a:rPr>
              <a:t> Abuse Treat. 2016 Oct;69:64-71. </a:t>
            </a:r>
            <a:r>
              <a:rPr lang="en-US" sz="1200" dirty="0" err="1">
                <a:latin typeface="Georgia" panose="02040502050405020303" pitchFamily="18" charset="0"/>
              </a:rPr>
              <a:t>doi</a:t>
            </a:r>
            <a:r>
              <a:rPr lang="en-US" sz="1200" dirty="0">
                <a:latin typeface="Georgia" panose="02040502050405020303" pitchFamily="18" charset="0"/>
              </a:rPr>
              <a:t>: 10.1016/j.jsat.2016.07.004. </a:t>
            </a:r>
            <a:r>
              <a:rPr lang="en-US" sz="1200" dirty="0" err="1">
                <a:latin typeface="Georgia" panose="02040502050405020303" pitchFamily="18" charset="0"/>
              </a:rPr>
              <a:t>Epub</a:t>
            </a:r>
            <a:r>
              <a:rPr lang="en-US" sz="1200" dirty="0">
                <a:latin typeface="Georgia" panose="02040502050405020303" pitchFamily="18" charset="0"/>
              </a:rPr>
              <a:t> 2016 Jul 18. PMID: 27568512.</a:t>
            </a:r>
          </a:p>
          <a:p>
            <a:pPr marL="228611" indent="-228611">
              <a:buAutoNum type="arabicPeriod"/>
            </a:pPr>
            <a:r>
              <a:rPr lang="en-US" sz="1200" dirty="0">
                <a:latin typeface="Georgia" panose="02040502050405020303" pitchFamily="18" charset="0"/>
              </a:rPr>
              <a:t>Lett E, </a:t>
            </a:r>
            <a:r>
              <a:rPr lang="en-US" sz="1200" dirty="0" err="1">
                <a:latin typeface="Georgia" panose="02040502050405020303" pitchFamily="18" charset="0"/>
              </a:rPr>
              <a:t>Asabor</a:t>
            </a:r>
            <a:r>
              <a:rPr lang="en-US" sz="1200" dirty="0">
                <a:latin typeface="Georgia" panose="02040502050405020303" pitchFamily="18" charset="0"/>
              </a:rPr>
              <a:t> E, </a:t>
            </a:r>
            <a:r>
              <a:rPr lang="en-US" sz="1200" dirty="0" err="1">
                <a:latin typeface="Georgia" panose="02040502050405020303" pitchFamily="18" charset="0"/>
              </a:rPr>
              <a:t>Beltrán</a:t>
            </a:r>
            <a:r>
              <a:rPr lang="en-US" sz="1200" dirty="0">
                <a:latin typeface="Georgia" panose="02040502050405020303" pitchFamily="18" charset="0"/>
              </a:rPr>
              <a:t> S, Cannon AM, </a:t>
            </a:r>
            <a:r>
              <a:rPr lang="en-US" sz="1200" dirty="0" err="1">
                <a:latin typeface="Georgia" panose="02040502050405020303" pitchFamily="18" charset="0"/>
              </a:rPr>
              <a:t>Arah</a:t>
            </a:r>
            <a:r>
              <a:rPr lang="en-US" sz="1200" dirty="0">
                <a:latin typeface="Georgia" panose="02040502050405020303" pitchFamily="18" charset="0"/>
              </a:rPr>
              <a:t> OA. Conceptualizing, Contextualizing, and Operationalizing Race in Quantitative Health Sciences Research. Ann Fam Med. 2022 Mar-Apr;20(2):157-163. </a:t>
            </a:r>
            <a:r>
              <a:rPr lang="en-US" sz="1200" dirty="0" err="1">
                <a:latin typeface="Georgia" panose="02040502050405020303" pitchFamily="18" charset="0"/>
              </a:rPr>
              <a:t>doi</a:t>
            </a:r>
            <a:r>
              <a:rPr lang="en-US" sz="1200" dirty="0">
                <a:latin typeface="Georgia" panose="02040502050405020303" pitchFamily="18" charset="0"/>
              </a:rPr>
              <a:t>: 10.1370/afm.2792. </a:t>
            </a:r>
            <a:r>
              <a:rPr lang="en-US" sz="1200" dirty="0" err="1">
                <a:latin typeface="Georgia" panose="02040502050405020303" pitchFamily="18" charset="0"/>
              </a:rPr>
              <a:t>Epub</a:t>
            </a:r>
            <a:r>
              <a:rPr lang="en-US" sz="1200" dirty="0">
                <a:latin typeface="Georgia" panose="02040502050405020303" pitchFamily="18" charset="0"/>
              </a:rPr>
              <a:t> 2022 Jan 19. PMID: 35045967; PMCID: PMC8959750.</a:t>
            </a:r>
          </a:p>
          <a:p>
            <a:pPr marL="228611" indent="-228611">
              <a:buAutoNum type="arabicPeriod"/>
            </a:pPr>
            <a:endParaRPr lang="en-US" sz="1200" dirty="0">
              <a:latin typeface="Georgia" panose="02040502050405020303" pitchFamily="18" charset="0"/>
            </a:endParaRPr>
          </a:p>
        </p:txBody>
      </p:sp>
    </p:spTree>
    <p:extLst>
      <p:ext uri="{BB962C8B-B14F-4D97-AF65-F5344CB8AC3E}">
        <p14:creationId xmlns:p14="http://schemas.microsoft.com/office/powerpoint/2010/main" val="323891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dirty="0">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8" name="TextBox 8"/>
          <p:cNvSpPr txBox="1"/>
          <p:nvPr/>
        </p:nvSpPr>
        <p:spPr>
          <a:xfrm>
            <a:off x="685800" y="529336"/>
            <a:ext cx="6781800" cy="194605"/>
          </a:xfrm>
          <a:prstGeom prst="rect">
            <a:avLst/>
          </a:prstGeom>
        </p:spPr>
        <p:txBody>
          <a:bodyPr wrap="square" lIns="0" tIns="0" rIns="0" bIns="0" rtlCol="0" anchor="t">
            <a:spAutoFit/>
          </a:bodyPr>
          <a:lstStyle/>
          <a:p>
            <a:pPr algn="just">
              <a:lnSpc>
                <a:spcPts val="1247"/>
              </a:lnSpc>
            </a:pPr>
            <a:r>
              <a:rPr lang="en-US" sz="2667" b="1" dirty="0">
                <a:solidFill>
                  <a:srgbClr val="004AAD"/>
                </a:solidFill>
                <a:latin typeface="Georgia" panose="02040502050405020303" pitchFamily="18" charset="0"/>
              </a:rPr>
              <a:t>ACKNOWLEDGEMENTS</a:t>
            </a: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35</a:t>
            </a:r>
          </a:p>
        </p:txBody>
      </p:sp>
      <p:sp>
        <p:nvSpPr>
          <p:cNvPr id="13" name="Title 1">
            <a:extLst>
              <a:ext uri="{FF2B5EF4-FFF2-40B4-BE49-F238E27FC236}">
                <a16:creationId xmlns:a16="http://schemas.microsoft.com/office/drawing/2014/main" id="{086B82AF-04B1-EC44-BE72-64E1C1F63246}"/>
              </a:ext>
            </a:extLst>
          </p:cNvPr>
          <p:cNvSpPr txBox="1">
            <a:spLocks/>
          </p:cNvSpPr>
          <p:nvPr/>
        </p:nvSpPr>
        <p:spPr>
          <a:xfrm>
            <a:off x="685800" y="2476757"/>
            <a:ext cx="3657600" cy="3888946"/>
          </a:xfrm>
          <a:prstGeom prst="rect">
            <a:avLst/>
          </a:prstGeom>
        </p:spPr>
        <p:txBody>
          <a:bodyPr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004AAE"/>
                </a:solidFill>
                <a:latin typeface="Georgia" panose="02040502050405020303" pitchFamily="18" charset="0"/>
              </a:rPr>
              <a:t>BPHC</a:t>
            </a:r>
          </a:p>
          <a:p>
            <a:r>
              <a:rPr lang="en-US" sz="2000" dirty="0">
                <a:latin typeface="Georgia" panose="02040502050405020303" pitchFamily="18" charset="0"/>
              </a:rPr>
              <a:t>Jaylen Clarke</a:t>
            </a:r>
          </a:p>
          <a:p>
            <a:r>
              <a:rPr lang="en-US" sz="2000" dirty="0">
                <a:latin typeface="Georgia" panose="02040502050405020303" pitchFamily="18" charset="0"/>
              </a:rPr>
              <a:t>Dan Dooley</a:t>
            </a:r>
          </a:p>
          <a:p>
            <a:r>
              <a:rPr lang="en-US" sz="2000" dirty="0">
                <a:latin typeface="Georgia" panose="02040502050405020303" pitchFamily="18" charset="0"/>
              </a:rPr>
              <a:t>Mark Kennedy</a:t>
            </a:r>
          </a:p>
          <a:p>
            <a:r>
              <a:rPr lang="en-US" sz="2000" dirty="0">
                <a:latin typeface="Georgia" panose="02040502050405020303" pitchFamily="18" charset="0"/>
              </a:rPr>
              <a:t>Shannon O’Malley</a:t>
            </a:r>
          </a:p>
          <a:p>
            <a:r>
              <a:rPr lang="en-US" sz="2000" dirty="0">
                <a:latin typeface="Georgia" panose="02040502050405020303" pitchFamily="18" charset="0"/>
              </a:rPr>
              <a:t>Sunday Taylor</a:t>
            </a:r>
          </a:p>
          <a:p>
            <a:pPr marL="0" indent="0">
              <a:buNone/>
            </a:pPr>
            <a:endParaRPr lang="en-US" sz="2000" dirty="0">
              <a:latin typeface="Georgia" panose="02040502050405020303" pitchFamily="18" charset="0"/>
            </a:endParaRPr>
          </a:p>
          <a:p>
            <a:pPr marL="0" indent="0">
              <a:buNone/>
            </a:pPr>
            <a:r>
              <a:rPr lang="en-US" sz="2000" b="1" dirty="0">
                <a:solidFill>
                  <a:srgbClr val="004AAE"/>
                </a:solidFill>
                <a:latin typeface="Georgia" panose="02040502050405020303" pitchFamily="18" charset="0"/>
              </a:rPr>
              <a:t>BMC</a:t>
            </a:r>
          </a:p>
          <a:p>
            <a:r>
              <a:rPr lang="en-US" sz="2000" dirty="0">
                <a:latin typeface="Georgia" panose="02040502050405020303" pitchFamily="18" charset="0"/>
              </a:rPr>
              <a:t>Sim Kimmel</a:t>
            </a:r>
          </a:p>
          <a:p>
            <a:r>
              <a:rPr lang="en-US" sz="2000" dirty="0">
                <a:latin typeface="Georgia" panose="02040502050405020303" pitchFamily="18" charset="0"/>
              </a:rPr>
              <a:t>Al Nurani</a:t>
            </a:r>
          </a:p>
          <a:p>
            <a:endParaRPr lang="en-US" sz="2000" dirty="0">
              <a:latin typeface="Georgia" panose="02040502050405020303" pitchFamily="18" charset="0"/>
            </a:endParaRPr>
          </a:p>
        </p:txBody>
      </p:sp>
      <p:sp>
        <p:nvSpPr>
          <p:cNvPr id="14" name="Title 1">
            <a:extLst>
              <a:ext uri="{FF2B5EF4-FFF2-40B4-BE49-F238E27FC236}">
                <a16:creationId xmlns:a16="http://schemas.microsoft.com/office/drawing/2014/main" id="{96C8497C-9DB0-2E43-AB9E-BDF583509D09}"/>
              </a:ext>
            </a:extLst>
          </p:cNvPr>
          <p:cNvSpPr txBox="1">
            <a:spLocks/>
          </p:cNvSpPr>
          <p:nvPr/>
        </p:nvSpPr>
        <p:spPr>
          <a:xfrm>
            <a:off x="4343400" y="2476758"/>
            <a:ext cx="3657600" cy="3109245"/>
          </a:xfrm>
          <a:prstGeom prst="rect">
            <a:avLst/>
          </a:prstGeom>
        </p:spPr>
        <p:txBody>
          <a:bodyPr vert="horz" lIns="60960" tIns="30480" rIns="60960" bIns="30480" rtlCol="0" anchor="t" anchorCtr="0">
            <a:normAutofit/>
          </a:bodyPr>
          <a:lstStyle>
            <a:lvl1pPr marL="342900" indent="-342900" algn="l" defTabSz="914400" rtl="0" eaLnBrk="1" latinLnBrk="0" hangingPunct="1">
              <a:spcBef>
                <a:spcPct val="20000"/>
              </a:spcBef>
              <a:buClr>
                <a:srgbClr val="00437B"/>
              </a:buClr>
              <a:buFont typeface="Wingdings" pitchFamily="2" charset="2"/>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Clr>
                <a:srgbClr val="00437B"/>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Clr>
                <a:srgbClr val="00437B"/>
              </a:buClr>
              <a:buFont typeface="Calibri"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Clr>
                <a:srgbClr val="00437B"/>
              </a:buClr>
              <a:buFont typeface="Arial"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004AAE"/>
                </a:solidFill>
                <a:latin typeface="Georgia" panose="02040502050405020303" pitchFamily="18" charset="0"/>
              </a:rPr>
              <a:t>ICH</a:t>
            </a:r>
          </a:p>
          <a:p>
            <a:r>
              <a:rPr lang="en-US" sz="2000" dirty="0">
                <a:latin typeface="Georgia" panose="02040502050405020303" pitchFamily="18" charset="0"/>
              </a:rPr>
              <a:t>Jeff Desmarais</a:t>
            </a:r>
          </a:p>
          <a:p>
            <a:r>
              <a:rPr lang="en-US" sz="2000" dirty="0">
                <a:latin typeface="Georgia" panose="02040502050405020303" pitchFamily="18" charset="0"/>
              </a:rPr>
              <a:t>Andrés </a:t>
            </a:r>
            <a:r>
              <a:rPr lang="en-US" sz="2000" dirty="0" err="1">
                <a:latin typeface="Georgia" panose="02040502050405020303" pitchFamily="18" charset="0"/>
              </a:rPr>
              <a:t>Hoyos-Céspedes</a:t>
            </a:r>
            <a:endParaRPr lang="en-US" sz="2000" dirty="0">
              <a:latin typeface="Georgia" panose="02040502050405020303" pitchFamily="18" charset="0"/>
            </a:endParaRPr>
          </a:p>
          <a:p>
            <a:r>
              <a:rPr lang="en-US" sz="2000" dirty="0">
                <a:latin typeface="Georgia" panose="02040502050405020303" pitchFamily="18" charset="0"/>
              </a:rPr>
              <a:t>Sofia Ladner</a:t>
            </a:r>
          </a:p>
          <a:p>
            <a:r>
              <a:rPr lang="en-US" sz="2000" dirty="0">
                <a:latin typeface="Georgia" panose="02040502050405020303" pitchFamily="18" charset="0"/>
              </a:rPr>
              <a:t>Ranjani Paradise</a:t>
            </a:r>
          </a:p>
          <a:p>
            <a:pPr marL="0" indent="0">
              <a:buNone/>
            </a:pPr>
            <a:endParaRPr lang="en-US" sz="2000" dirty="0">
              <a:latin typeface="Georgia" panose="02040502050405020303" pitchFamily="18" charset="0"/>
            </a:endParaRPr>
          </a:p>
          <a:p>
            <a:pPr marL="0" indent="0">
              <a:buNone/>
            </a:pPr>
            <a:r>
              <a:rPr lang="en-US" sz="2000" b="1" dirty="0">
                <a:solidFill>
                  <a:srgbClr val="004AAE"/>
                </a:solidFill>
                <a:latin typeface="Georgia" panose="02040502050405020303" pitchFamily="18" charset="0"/>
              </a:rPr>
              <a:t>BUSPH and UCSD</a:t>
            </a:r>
          </a:p>
          <a:p>
            <a:r>
              <a:rPr lang="en-US" sz="2000" dirty="0">
                <a:latin typeface="Georgia" panose="02040502050405020303" pitchFamily="18" charset="0"/>
              </a:rPr>
              <a:t>Angela Bazzi</a:t>
            </a:r>
          </a:p>
          <a:p>
            <a:endParaRPr lang="en-US" sz="2000" dirty="0">
              <a:latin typeface="Georgia" panose="02040502050405020303" pitchFamily="18" charset="0"/>
            </a:endParaRPr>
          </a:p>
        </p:txBody>
      </p:sp>
      <p:grpSp>
        <p:nvGrpSpPr>
          <p:cNvPr id="11" name="Group 10">
            <a:extLst>
              <a:ext uri="{FF2B5EF4-FFF2-40B4-BE49-F238E27FC236}">
                <a16:creationId xmlns:a16="http://schemas.microsoft.com/office/drawing/2014/main" id="{694E902F-6234-514B-9818-673429661A76}"/>
              </a:ext>
            </a:extLst>
          </p:cNvPr>
          <p:cNvGrpSpPr/>
          <p:nvPr/>
        </p:nvGrpSpPr>
        <p:grpSpPr>
          <a:xfrm>
            <a:off x="685800" y="854504"/>
            <a:ext cx="7194176" cy="1491690"/>
            <a:chOff x="685801" y="143538"/>
            <a:chExt cx="4915271" cy="981642"/>
          </a:xfrm>
        </p:grpSpPr>
        <p:pic>
          <p:nvPicPr>
            <p:cNvPr id="12" name="Picture 4">
              <a:extLst>
                <a:ext uri="{FF2B5EF4-FFF2-40B4-BE49-F238E27FC236}">
                  <a16:creationId xmlns:a16="http://schemas.microsoft.com/office/drawing/2014/main" id="{C7755E4C-A3A8-BE46-9CBD-4AF644F3C4E5}"/>
                </a:ext>
              </a:extLst>
            </p:cNvPr>
            <p:cNvPicPr>
              <a:picLocks noChangeAspect="1"/>
            </p:cNvPicPr>
            <p:nvPr/>
          </p:nvPicPr>
          <p:blipFill>
            <a:blip r:embed="rId3"/>
            <a:srcRect/>
            <a:stretch>
              <a:fillRect/>
            </a:stretch>
          </p:blipFill>
          <p:spPr>
            <a:xfrm>
              <a:off x="685801" y="143538"/>
              <a:ext cx="4915271" cy="981642"/>
            </a:xfrm>
            <a:prstGeom prst="rect">
              <a:avLst/>
            </a:prstGeom>
          </p:spPr>
        </p:pic>
        <p:pic>
          <p:nvPicPr>
            <p:cNvPr id="16" name="Picture 15">
              <a:extLst>
                <a:ext uri="{FF2B5EF4-FFF2-40B4-BE49-F238E27FC236}">
                  <a16:creationId xmlns:a16="http://schemas.microsoft.com/office/drawing/2014/main" id="{F3530737-C0D2-3740-881C-85D79839E7B2}"/>
                </a:ext>
              </a:extLst>
            </p:cNvPr>
            <p:cNvPicPr>
              <a:picLocks noChangeAspect="1"/>
            </p:cNvPicPr>
            <p:nvPr/>
          </p:nvPicPr>
          <p:blipFill>
            <a:blip r:embed="rId4"/>
            <a:stretch>
              <a:fillRect/>
            </a:stretch>
          </p:blipFill>
          <p:spPr>
            <a:xfrm>
              <a:off x="2141076" y="383750"/>
              <a:ext cx="1755996" cy="629508"/>
            </a:xfrm>
            <a:prstGeom prst="rect">
              <a:avLst/>
            </a:prstGeom>
          </p:spPr>
        </p:pic>
      </p:grpSp>
    </p:spTree>
    <p:extLst>
      <p:ext uri="{BB962C8B-B14F-4D97-AF65-F5344CB8AC3E}">
        <p14:creationId xmlns:p14="http://schemas.microsoft.com/office/powerpoint/2010/main" val="400106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36</a:t>
            </a:r>
          </a:p>
        </p:txBody>
      </p:sp>
      <p:sp>
        <p:nvSpPr>
          <p:cNvPr id="10" name="TextBox 2">
            <a:extLst>
              <a:ext uri="{FF2B5EF4-FFF2-40B4-BE49-F238E27FC236}">
                <a16:creationId xmlns:a16="http://schemas.microsoft.com/office/drawing/2014/main" id="{58E65F09-404A-9E4E-AB70-97C31A24264C}"/>
              </a:ext>
            </a:extLst>
          </p:cNvPr>
          <p:cNvSpPr txBox="1"/>
          <p:nvPr/>
        </p:nvSpPr>
        <p:spPr>
          <a:xfrm>
            <a:off x="685800" y="2463800"/>
            <a:ext cx="9830542" cy="2051844"/>
          </a:xfrm>
          <a:prstGeom prst="rect">
            <a:avLst/>
          </a:prstGeom>
        </p:spPr>
        <p:txBody>
          <a:bodyPr lIns="0" tIns="0" rIns="0" bIns="0" rtlCol="0" anchor="t">
            <a:spAutoFit/>
          </a:bodyPr>
          <a:lstStyle/>
          <a:p>
            <a:pPr>
              <a:lnSpc>
                <a:spcPts val="8000"/>
              </a:lnSpc>
            </a:pPr>
            <a:r>
              <a:rPr lang="en-US" sz="8000" dirty="0">
                <a:solidFill>
                  <a:srgbClr val="004AAE"/>
                </a:solidFill>
                <a:latin typeface="Georgia" panose="02040502050405020303" pitchFamily="18" charset="0"/>
              </a:rPr>
              <a:t>Thank you!</a:t>
            </a:r>
          </a:p>
          <a:p>
            <a:pPr>
              <a:lnSpc>
                <a:spcPts val="8000"/>
              </a:lnSpc>
            </a:pPr>
            <a:r>
              <a:rPr lang="en-US" sz="8000" dirty="0">
                <a:solidFill>
                  <a:srgbClr val="004AAE"/>
                </a:solidFill>
                <a:latin typeface="Georgia" panose="02040502050405020303" pitchFamily="18" charset="0"/>
              </a:rPr>
              <a:t>Questions?</a:t>
            </a:r>
          </a:p>
        </p:txBody>
      </p:sp>
      <p:grpSp>
        <p:nvGrpSpPr>
          <p:cNvPr id="8" name="Group 7">
            <a:extLst>
              <a:ext uri="{FF2B5EF4-FFF2-40B4-BE49-F238E27FC236}">
                <a16:creationId xmlns:a16="http://schemas.microsoft.com/office/drawing/2014/main" id="{2CC5BB1D-E1FA-0A46-8DE3-E530A4892D56}"/>
              </a:ext>
            </a:extLst>
          </p:cNvPr>
          <p:cNvGrpSpPr/>
          <p:nvPr/>
        </p:nvGrpSpPr>
        <p:grpSpPr>
          <a:xfrm>
            <a:off x="685801" y="264561"/>
            <a:ext cx="6578599" cy="981642"/>
            <a:chOff x="685801" y="143538"/>
            <a:chExt cx="6578599" cy="981642"/>
          </a:xfrm>
        </p:grpSpPr>
        <p:pic>
          <p:nvPicPr>
            <p:cNvPr id="11" name="Picture 4">
              <a:extLst>
                <a:ext uri="{FF2B5EF4-FFF2-40B4-BE49-F238E27FC236}">
                  <a16:creationId xmlns:a16="http://schemas.microsoft.com/office/drawing/2014/main" id="{9C3693CC-B454-C64A-BD6E-FFB854D3C7C5}"/>
                </a:ext>
              </a:extLst>
            </p:cNvPr>
            <p:cNvPicPr>
              <a:picLocks noChangeAspect="1"/>
            </p:cNvPicPr>
            <p:nvPr/>
          </p:nvPicPr>
          <p:blipFill>
            <a:blip r:embed="rId3"/>
            <a:srcRect/>
            <a:stretch>
              <a:fillRect/>
            </a:stretch>
          </p:blipFill>
          <p:spPr>
            <a:xfrm>
              <a:off x="685801" y="143538"/>
              <a:ext cx="4915271" cy="981642"/>
            </a:xfrm>
            <a:prstGeom prst="rect">
              <a:avLst/>
            </a:prstGeom>
          </p:spPr>
        </p:pic>
        <p:pic>
          <p:nvPicPr>
            <p:cNvPr id="12" name="Picture 11">
              <a:extLst>
                <a:ext uri="{FF2B5EF4-FFF2-40B4-BE49-F238E27FC236}">
                  <a16:creationId xmlns:a16="http://schemas.microsoft.com/office/drawing/2014/main" id="{0179C8DA-1329-CF41-AB13-4CEA518DEB7B}"/>
                </a:ext>
              </a:extLst>
            </p:cNvPr>
            <p:cNvPicPr>
              <a:picLocks noChangeAspect="1"/>
            </p:cNvPicPr>
            <p:nvPr/>
          </p:nvPicPr>
          <p:blipFill>
            <a:blip r:embed="rId4"/>
            <a:stretch>
              <a:fillRect/>
            </a:stretch>
          </p:blipFill>
          <p:spPr>
            <a:xfrm>
              <a:off x="5747173" y="177800"/>
              <a:ext cx="1517227" cy="812800"/>
            </a:xfrm>
            <a:prstGeom prst="rect">
              <a:avLst/>
            </a:prstGeom>
          </p:spPr>
        </p:pic>
        <p:pic>
          <p:nvPicPr>
            <p:cNvPr id="13" name="Picture 12">
              <a:extLst>
                <a:ext uri="{FF2B5EF4-FFF2-40B4-BE49-F238E27FC236}">
                  <a16:creationId xmlns:a16="http://schemas.microsoft.com/office/drawing/2014/main" id="{4A382D26-D265-F54B-AEEF-79AEC1012AC6}"/>
                </a:ext>
              </a:extLst>
            </p:cNvPr>
            <p:cNvPicPr>
              <a:picLocks noChangeAspect="1"/>
            </p:cNvPicPr>
            <p:nvPr/>
          </p:nvPicPr>
          <p:blipFill>
            <a:blip r:embed="rId5"/>
            <a:stretch>
              <a:fillRect/>
            </a:stretch>
          </p:blipFill>
          <p:spPr>
            <a:xfrm>
              <a:off x="2141076" y="383750"/>
              <a:ext cx="1755996" cy="629508"/>
            </a:xfrm>
            <a:prstGeom prst="rect">
              <a:avLst/>
            </a:prstGeom>
          </p:spPr>
        </p:pic>
      </p:grpSp>
      <p:pic>
        <p:nvPicPr>
          <p:cNvPr id="17" name="Graphic 16" descr="Envelope outline">
            <a:extLst>
              <a:ext uri="{FF2B5EF4-FFF2-40B4-BE49-F238E27FC236}">
                <a16:creationId xmlns:a16="http://schemas.microsoft.com/office/drawing/2014/main" id="{15FA7CC7-989E-E749-8F64-99EB7A3626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4730796"/>
            <a:ext cx="914400" cy="914400"/>
          </a:xfrm>
          <a:prstGeom prst="rect">
            <a:avLst/>
          </a:prstGeom>
        </p:spPr>
      </p:pic>
      <p:sp>
        <p:nvSpPr>
          <p:cNvPr id="18" name="TextBox 17">
            <a:extLst>
              <a:ext uri="{FF2B5EF4-FFF2-40B4-BE49-F238E27FC236}">
                <a16:creationId xmlns:a16="http://schemas.microsoft.com/office/drawing/2014/main" id="{366A9A88-A713-C846-8871-68AF4E01E46D}"/>
              </a:ext>
            </a:extLst>
          </p:cNvPr>
          <p:cNvSpPr txBox="1"/>
          <p:nvPr/>
        </p:nvSpPr>
        <p:spPr>
          <a:xfrm>
            <a:off x="1645921" y="4957163"/>
            <a:ext cx="4086225" cy="461665"/>
          </a:xfrm>
          <a:prstGeom prst="rect">
            <a:avLst/>
          </a:prstGeom>
          <a:noFill/>
        </p:spPr>
        <p:txBody>
          <a:bodyPr wrap="square" rtlCol="0">
            <a:spAutoFit/>
          </a:bodyPr>
          <a:lstStyle/>
          <a:p>
            <a:r>
              <a:rPr lang="en-US" sz="2400" dirty="0" err="1">
                <a:latin typeface="Georgia" panose="02040502050405020303" pitchFamily="18" charset="0"/>
              </a:rPr>
              <a:t>anurani@bu.edu</a:t>
            </a:r>
            <a:endParaRPr lang="en-US" sz="2400" dirty="0">
              <a:latin typeface="Georgia" panose="02040502050405020303" pitchFamily="18" charset="0"/>
            </a:endParaRPr>
          </a:p>
        </p:txBody>
      </p:sp>
      <p:pic>
        <p:nvPicPr>
          <p:cNvPr id="19" name="Picture 12" descr="Twitter icon - Free download on Iconfinder">
            <a:extLst>
              <a:ext uri="{FF2B5EF4-FFF2-40B4-BE49-F238E27FC236}">
                <a16:creationId xmlns:a16="http://schemas.microsoft.com/office/drawing/2014/main" id="{6BD47427-5CEE-8B4A-A35D-B3E76A86AD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53445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6A92369-E94F-7844-8ED5-C5A3EC9AD2BD}"/>
              </a:ext>
            </a:extLst>
          </p:cNvPr>
          <p:cNvSpPr txBox="1"/>
          <p:nvPr/>
        </p:nvSpPr>
        <p:spPr>
          <a:xfrm>
            <a:off x="1645920" y="5865600"/>
            <a:ext cx="4086225" cy="461665"/>
          </a:xfrm>
          <a:prstGeom prst="rect">
            <a:avLst/>
          </a:prstGeom>
          <a:noFill/>
        </p:spPr>
        <p:txBody>
          <a:bodyPr wrap="square" rtlCol="0">
            <a:spAutoFit/>
          </a:bodyPr>
          <a:lstStyle/>
          <a:p>
            <a:r>
              <a:rPr lang="en-US" sz="2400" dirty="0"/>
              <a:t>@alnurani13</a:t>
            </a:r>
          </a:p>
        </p:txBody>
      </p:sp>
    </p:spTree>
    <p:extLst>
      <p:ext uri="{BB962C8B-B14F-4D97-AF65-F5344CB8AC3E}">
        <p14:creationId xmlns:p14="http://schemas.microsoft.com/office/powerpoint/2010/main" val="57594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4</a:t>
            </a:r>
          </a:p>
        </p:txBody>
      </p:sp>
      <p:sp>
        <p:nvSpPr>
          <p:cNvPr id="10" name="TextBox 9">
            <a:extLst>
              <a:ext uri="{FF2B5EF4-FFF2-40B4-BE49-F238E27FC236}">
                <a16:creationId xmlns:a16="http://schemas.microsoft.com/office/drawing/2014/main" id="{39C8056C-C55D-EB4B-932D-FE31DFF32D57}"/>
              </a:ext>
            </a:extLst>
          </p:cNvPr>
          <p:cNvSpPr txBox="1"/>
          <p:nvPr/>
        </p:nvSpPr>
        <p:spPr>
          <a:xfrm>
            <a:off x="0" y="1461651"/>
            <a:ext cx="11160523" cy="3345018"/>
          </a:xfrm>
          <a:prstGeom prst="rect">
            <a:avLst/>
          </a:prstGeom>
          <a:noFill/>
        </p:spPr>
        <p:txBody>
          <a:bodyPr wrap="square" lIns="60960" tIns="30480" rIns="60960" bIns="30480" rtlCol="0" anchor="t">
            <a:spAutoFit/>
          </a:bodyPr>
          <a:lstStyle/>
          <a:p>
            <a:pPr algn="ctr"/>
            <a:r>
              <a:rPr lang="en-US" sz="2667" dirty="0">
                <a:latin typeface="Georgia" panose="02040502050405020303" pitchFamily="18" charset="0"/>
                <a:ea typeface="+mn-lt"/>
                <a:cs typeface="+mn-lt"/>
              </a:rPr>
              <a:t>Dr. Angela R Bazzi, PhD, MPH's additional time is supported </a:t>
            </a:r>
          </a:p>
          <a:p>
            <a:pPr algn="ctr"/>
            <a:r>
              <a:rPr lang="en-US" sz="2667" dirty="0">
                <a:latin typeface="Georgia" panose="02040502050405020303" pitchFamily="18" charset="0"/>
                <a:ea typeface="+mn-lt"/>
                <a:cs typeface="+mn-lt"/>
              </a:rPr>
              <a:t>by NIH grant K01DA043412 </a:t>
            </a:r>
            <a:endParaRPr lang="en-US" sz="2667" dirty="0">
              <a:latin typeface="Georgia" panose="02040502050405020303" pitchFamily="18" charset="0"/>
              <a:cs typeface="Calibri"/>
            </a:endParaRPr>
          </a:p>
          <a:p>
            <a:pPr algn="ctr"/>
            <a:endParaRPr lang="en-US" sz="2667" dirty="0">
              <a:latin typeface="Georgia" panose="02040502050405020303" pitchFamily="18" charset="0"/>
              <a:cs typeface="Calibri"/>
            </a:endParaRPr>
          </a:p>
          <a:p>
            <a:pPr algn="ctr"/>
            <a:endParaRPr lang="en-US" sz="2667" dirty="0">
              <a:latin typeface="Georgia" panose="02040502050405020303" pitchFamily="18" charset="0"/>
              <a:cs typeface="Calibri"/>
            </a:endParaRPr>
          </a:p>
          <a:p>
            <a:pPr algn="ctr"/>
            <a:r>
              <a:rPr lang="en-US" sz="2667" dirty="0">
                <a:latin typeface="Georgia" panose="02040502050405020303" pitchFamily="18" charset="0"/>
                <a:ea typeface="+mn-lt"/>
                <a:cs typeface="+mn-lt"/>
              </a:rPr>
              <a:t>Dr. Sim Kimmel, MD, MA's additional time is supported </a:t>
            </a:r>
          </a:p>
          <a:p>
            <a:pPr algn="ctr"/>
            <a:r>
              <a:rPr lang="en-US" sz="2667" dirty="0">
                <a:latin typeface="Georgia" panose="02040502050405020303" pitchFamily="18" charset="0"/>
                <a:ea typeface="+mn-lt"/>
                <a:cs typeface="+mn-lt"/>
              </a:rPr>
              <a:t>by K23 from NIDA (K23DA054363) and a Career Investment </a:t>
            </a:r>
          </a:p>
          <a:p>
            <a:pPr algn="ctr"/>
            <a:r>
              <a:rPr lang="en-US" sz="2667" dirty="0">
                <a:latin typeface="Georgia" panose="02040502050405020303" pitchFamily="18" charset="0"/>
                <a:ea typeface="+mn-lt"/>
                <a:cs typeface="+mn-lt"/>
              </a:rPr>
              <a:t>Award from the Department of Medicine at the </a:t>
            </a:r>
          </a:p>
          <a:p>
            <a:pPr algn="ctr"/>
            <a:r>
              <a:rPr lang="en-US" sz="2667" dirty="0">
                <a:latin typeface="Georgia" panose="02040502050405020303" pitchFamily="18" charset="0"/>
                <a:ea typeface="+mn-lt"/>
                <a:cs typeface="+mn-lt"/>
              </a:rPr>
              <a:t>Boston University School of Medicine</a:t>
            </a:r>
          </a:p>
        </p:txBody>
      </p:sp>
      <p:sp>
        <p:nvSpPr>
          <p:cNvPr id="11" name="TextBox 5">
            <a:extLst>
              <a:ext uri="{FF2B5EF4-FFF2-40B4-BE49-F238E27FC236}">
                <a16:creationId xmlns:a16="http://schemas.microsoft.com/office/drawing/2014/main" id="{A95135FB-9AE9-2040-A88D-7D5FA704E92E}"/>
              </a:ext>
            </a:extLst>
          </p:cNvPr>
          <p:cNvSpPr txBox="1"/>
          <p:nvPr/>
        </p:nvSpPr>
        <p:spPr>
          <a:xfrm>
            <a:off x="0" y="330200"/>
            <a:ext cx="11160523" cy="397545"/>
          </a:xfrm>
          <a:prstGeom prst="rect">
            <a:avLst/>
          </a:prstGeom>
        </p:spPr>
        <p:txBody>
          <a:bodyPr wrap="square" lIns="0" tIns="0" rIns="0" bIns="0" rtlCol="0" anchor="t">
            <a:spAutoFit/>
          </a:bodyPr>
          <a:lstStyle/>
          <a:p>
            <a:pPr algn="ctr">
              <a:lnSpc>
                <a:spcPts val="3119"/>
              </a:lnSpc>
            </a:pPr>
            <a:r>
              <a:rPr lang="en-US" sz="2666" b="1" dirty="0">
                <a:solidFill>
                  <a:srgbClr val="004AAE"/>
                </a:solidFill>
                <a:latin typeface="Georgia" panose="02040502050405020303" pitchFamily="18" charset="0"/>
              </a:rPr>
              <a:t>STUDY FUNDING</a:t>
            </a:r>
          </a:p>
        </p:txBody>
      </p:sp>
    </p:spTree>
    <p:extLst>
      <p:ext uri="{BB962C8B-B14F-4D97-AF65-F5344CB8AC3E}">
        <p14:creationId xmlns:p14="http://schemas.microsoft.com/office/powerpoint/2010/main" val="208944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5" name="TextBox 5"/>
          <p:cNvSpPr txBox="1"/>
          <p:nvPr/>
        </p:nvSpPr>
        <p:spPr>
          <a:xfrm>
            <a:off x="0" y="1443087"/>
            <a:ext cx="11160523" cy="4325415"/>
          </a:xfrm>
          <a:prstGeom prst="rect">
            <a:avLst/>
          </a:prstGeom>
        </p:spPr>
        <p:txBody>
          <a:bodyPr wrap="square" lIns="0" tIns="0" rIns="0" bIns="0" rtlCol="0" anchor="t">
            <a:spAutoFit/>
          </a:bodyPr>
          <a:lstStyle/>
          <a:p>
            <a:pPr algn="ctr">
              <a:lnSpc>
                <a:spcPts val="3360"/>
              </a:lnSpc>
            </a:pPr>
            <a:r>
              <a:rPr lang="en-US" sz="3000" dirty="0" err="1">
                <a:solidFill>
                  <a:srgbClr val="004AAE"/>
                </a:solidFill>
                <a:latin typeface="Georgia" panose="02040502050405020303" pitchFamily="18" charset="0"/>
              </a:rPr>
              <a:t>Massachusett</a:t>
            </a:r>
            <a:endParaRPr lang="en-US" sz="3000" dirty="0">
              <a:solidFill>
                <a:srgbClr val="004AAE"/>
              </a:solidFill>
              <a:latin typeface="Georgia" panose="02040502050405020303" pitchFamily="18" charset="0"/>
            </a:endParaRPr>
          </a:p>
          <a:p>
            <a:pPr algn="ctr">
              <a:lnSpc>
                <a:spcPts val="3360"/>
              </a:lnSpc>
            </a:pPr>
            <a:endParaRPr lang="en-US" sz="3000" dirty="0">
              <a:solidFill>
                <a:srgbClr val="004AAE"/>
              </a:solidFill>
              <a:latin typeface="Georgia" panose="02040502050405020303" pitchFamily="18" charset="0"/>
            </a:endParaRPr>
          </a:p>
          <a:p>
            <a:pPr algn="ctr">
              <a:lnSpc>
                <a:spcPts val="3360"/>
              </a:lnSpc>
            </a:pPr>
            <a:r>
              <a:rPr lang="en-US" sz="3000" dirty="0">
                <a:solidFill>
                  <a:srgbClr val="004AAE"/>
                </a:solidFill>
                <a:latin typeface="Georgia" panose="02040502050405020303" pitchFamily="18" charset="0"/>
              </a:rPr>
              <a:t>Pawtucket</a:t>
            </a:r>
          </a:p>
          <a:p>
            <a:pPr algn="ctr">
              <a:lnSpc>
                <a:spcPts val="3360"/>
              </a:lnSpc>
            </a:pPr>
            <a:endParaRPr lang="en-US" sz="3000" dirty="0">
              <a:solidFill>
                <a:srgbClr val="004AAE"/>
              </a:solidFill>
              <a:latin typeface="Georgia" panose="02040502050405020303" pitchFamily="18" charset="0"/>
            </a:endParaRPr>
          </a:p>
          <a:p>
            <a:pPr algn="ctr">
              <a:lnSpc>
                <a:spcPts val="3360"/>
              </a:lnSpc>
            </a:pPr>
            <a:r>
              <a:rPr lang="en-US" sz="3000" dirty="0" err="1">
                <a:solidFill>
                  <a:srgbClr val="004AAE"/>
                </a:solidFill>
                <a:latin typeface="Georgia" panose="02040502050405020303" pitchFamily="18" charset="0"/>
              </a:rPr>
              <a:t>Naumkeag</a:t>
            </a:r>
            <a:endParaRPr lang="en-US" sz="3000" dirty="0">
              <a:solidFill>
                <a:srgbClr val="004AAE"/>
              </a:solidFill>
              <a:latin typeface="Georgia" panose="02040502050405020303" pitchFamily="18" charset="0"/>
            </a:endParaRPr>
          </a:p>
          <a:p>
            <a:pPr algn="ctr">
              <a:lnSpc>
                <a:spcPts val="3360"/>
              </a:lnSpc>
            </a:pPr>
            <a:endParaRPr lang="en-US" sz="2500" dirty="0">
              <a:solidFill>
                <a:srgbClr val="004AAE"/>
              </a:solidFill>
              <a:latin typeface="Georgia" panose="02040502050405020303" pitchFamily="18" charset="0"/>
            </a:endParaRPr>
          </a:p>
          <a:p>
            <a:pPr algn="ctr">
              <a:lnSpc>
                <a:spcPts val="3360"/>
              </a:lnSpc>
            </a:pPr>
            <a:endParaRPr lang="en-US" sz="2500" dirty="0">
              <a:solidFill>
                <a:srgbClr val="004AAE"/>
              </a:solidFill>
              <a:latin typeface="Georgia" panose="02040502050405020303" pitchFamily="18" charset="0"/>
            </a:endParaRPr>
          </a:p>
          <a:p>
            <a:pPr algn="ctr">
              <a:lnSpc>
                <a:spcPts val="3360"/>
              </a:lnSpc>
            </a:pPr>
            <a:r>
              <a:rPr lang="en-US" sz="2500" i="1" dirty="0">
                <a:solidFill>
                  <a:srgbClr val="004AAE"/>
                </a:solidFill>
                <a:latin typeface="Georgia" panose="02040502050405020303" pitchFamily="18" charset="0"/>
              </a:rPr>
              <a:t>We acknowledge that this is a starting point and should occur </a:t>
            </a:r>
          </a:p>
          <a:p>
            <a:pPr algn="ctr">
              <a:lnSpc>
                <a:spcPts val="3360"/>
              </a:lnSpc>
            </a:pPr>
            <a:r>
              <a:rPr lang="en-US" sz="2500" i="1" dirty="0">
                <a:solidFill>
                  <a:srgbClr val="004AAE"/>
                </a:solidFill>
                <a:latin typeface="Georgia" panose="02040502050405020303" pitchFamily="18" charset="0"/>
              </a:rPr>
              <a:t>alongside genuine recognition, support, and empowerment of </a:t>
            </a:r>
          </a:p>
          <a:p>
            <a:pPr algn="ctr">
              <a:lnSpc>
                <a:spcPts val="3360"/>
              </a:lnSpc>
            </a:pPr>
            <a:r>
              <a:rPr lang="en-US" sz="2500" i="1" dirty="0">
                <a:solidFill>
                  <a:srgbClr val="004AAE"/>
                </a:solidFill>
                <a:latin typeface="Georgia" panose="02040502050405020303" pitchFamily="18" charset="0"/>
              </a:rPr>
              <a:t>Indigenous communities</a:t>
            </a:r>
            <a:r>
              <a:rPr lang="en-US" sz="2500" dirty="0">
                <a:solidFill>
                  <a:srgbClr val="004AAE"/>
                </a:solidFill>
                <a:latin typeface="Georgia" panose="02040502050405020303" pitchFamily="18" charset="0"/>
              </a:rPr>
              <a:t>. </a:t>
            </a:r>
          </a:p>
        </p:txBody>
      </p:sp>
      <p:sp>
        <p:nvSpPr>
          <p:cNvPr id="7" name="TextBox 7"/>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5</a:t>
            </a:r>
          </a:p>
        </p:txBody>
      </p:sp>
      <p:sp>
        <p:nvSpPr>
          <p:cNvPr id="8" name="TextBox 5">
            <a:extLst>
              <a:ext uri="{FF2B5EF4-FFF2-40B4-BE49-F238E27FC236}">
                <a16:creationId xmlns:a16="http://schemas.microsoft.com/office/drawing/2014/main" id="{21DA0190-8811-E146-887F-852FB8F2EAD7}"/>
              </a:ext>
            </a:extLst>
          </p:cNvPr>
          <p:cNvSpPr txBox="1"/>
          <p:nvPr/>
        </p:nvSpPr>
        <p:spPr>
          <a:xfrm>
            <a:off x="0" y="330200"/>
            <a:ext cx="11160523" cy="397545"/>
          </a:xfrm>
          <a:prstGeom prst="rect">
            <a:avLst/>
          </a:prstGeom>
        </p:spPr>
        <p:txBody>
          <a:bodyPr wrap="square" lIns="0" tIns="0" rIns="0" bIns="0" rtlCol="0" anchor="t">
            <a:spAutoFit/>
          </a:bodyPr>
          <a:lstStyle/>
          <a:p>
            <a:pPr algn="ctr">
              <a:lnSpc>
                <a:spcPts val="3119"/>
              </a:lnSpc>
            </a:pPr>
            <a:r>
              <a:rPr lang="en-US" sz="2666" b="1" dirty="0">
                <a:solidFill>
                  <a:srgbClr val="004AAE"/>
                </a:solidFill>
                <a:latin typeface="Georgia" panose="02040502050405020303" pitchFamily="18" charset="0"/>
              </a:rPr>
              <a:t>LAND ACKNOWLEDGEMENT</a:t>
            </a:r>
          </a:p>
        </p:txBody>
      </p:sp>
      <p:sp>
        <p:nvSpPr>
          <p:cNvPr id="6" name="Rectangle 5">
            <a:extLst>
              <a:ext uri="{FF2B5EF4-FFF2-40B4-BE49-F238E27FC236}">
                <a16:creationId xmlns:a16="http://schemas.microsoft.com/office/drawing/2014/main" id="{B63947AC-9DF4-9644-A2B5-33290AC3629B}"/>
              </a:ext>
            </a:extLst>
          </p:cNvPr>
          <p:cNvSpPr/>
          <p:nvPr/>
        </p:nvSpPr>
        <p:spPr>
          <a:xfrm>
            <a:off x="110176" y="6314470"/>
            <a:ext cx="2818400" cy="400110"/>
          </a:xfrm>
          <a:prstGeom prst="rect">
            <a:avLst/>
          </a:prstGeom>
        </p:spPr>
        <p:txBody>
          <a:bodyPr wrap="none">
            <a:spAutoFit/>
          </a:bodyPr>
          <a:lstStyle/>
          <a:p>
            <a:r>
              <a:rPr lang="en-US" sz="2000" dirty="0">
                <a:solidFill>
                  <a:srgbClr val="004AAE"/>
                </a:solidFill>
                <a:latin typeface="Georgia" panose="02040502050405020303" pitchFamily="18" charset="0"/>
              </a:rPr>
              <a:t>https://native-</a:t>
            </a:r>
            <a:r>
              <a:rPr lang="en-US" sz="2000" dirty="0" err="1">
                <a:solidFill>
                  <a:srgbClr val="004AAE"/>
                </a:solidFill>
                <a:latin typeface="Georgia" panose="02040502050405020303" pitchFamily="18" charset="0"/>
              </a:rPr>
              <a:t>land.ca</a:t>
            </a:r>
            <a:r>
              <a:rPr lang="en-US" sz="2000" dirty="0">
                <a:solidFill>
                  <a:srgbClr val="004AAE"/>
                </a:solidFill>
                <a:latin typeface="Georgia" panose="02040502050405020303" pitchFamily="18" charset="0"/>
              </a:rPr>
              <a:t>/</a:t>
            </a:r>
          </a:p>
        </p:txBody>
      </p:sp>
    </p:spTree>
    <p:extLst>
      <p:ext uri="{BB962C8B-B14F-4D97-AF65-F5344CB8AC3E}">
        <p14:creationId xmlns:p14="http://schemas.microsoft.com/office/powerpoint/2010/main" val="299326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6</a:t>
            </a:r>
          </a:p>
        </p:txBody>
      </p:sp>
      <p:sp>
        <p:nvSpPr>
          <p:cNvPr id="10" name="TextBox 10"/>
          <p:cNvSpPr txBox="1"/>
          <p:nvPr/>
        </p:nvSpPr>
        <p:spPr>
          <a:xfrm>
            <a:off x="2277010" y="1539815"/>
            <a:ext cx="6294689" cy="434991"/>
          </a:xfrm>
          <a:prstGeom prst="rect">
            <a:avLst/>
          </a:prstGeom>
        </p:spPr>
        <p:txBody>
          <a:bodyPr lIns="0" tIns="0" rIns="0" bIns="0" rtlCol="0" anchor="t">
            <a:spAutoFit/>
          </a:bodyPr>
          <a:lstStyle/>
          <a:p>
            <a:pPr>
              <a:lnSpc>
                <a:spcPts val="3733"/>
              </a:lnSpc>
            </a:pPr>
            <a:r>
              <a:rPr lang="en-US" sz="2666" dirty="0">
                <a:solidFill>
                  <a:srgbClr val="004AAE"/>
                </a:solidFill>
                <a:latin typeface="Georgia" panose="02040502050405020303" pitchFamily="18" charset="0"/>
              </a:rPr>
              <a:t>BACKGROUND</a:t>
            </a:r>
          </a:p>
        </p:txBody>
      </p:sp>
      <p:sp>
        <p:nvSpPr>
          <p:cNvPr id="20" name="TextBox 20"/>
          <p:cNvSpPr txBox="1"/>
          <p:nvPr/>
        </p:nvSpPr>
        <p:spPr>
          <a:xfrm>
            <a:off x="2277010" y="2500424"/>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OBJECTIVES</a:t>
            </a:r>
          </a:p>
        </p:txBody>
      </p:sp>
      <p:sp>
        <p:nvSpPr>
          <p:cNvPr id="21" name="TextBox 21"/>
          <p:cNvSpPr txBox="1"/>
          <p:nvPr/>
        </p:nvSpPr>
        <p:spPr>
          <a:xfrm>
            <a:off x="2277010" y="3465684"/>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METHODS</a:t>
            </a:r>
          </a:p>
        </p:txBody>
      </p:sp>
      <p:sp>
        <p:nvSpPr>
          <p:cNvPr id="22" name="TextBox 22"/>
          <p:cNvSpPr txBox="1"/>
          <p:nvPr/>
        </p:nvSpPr>
        <p:spPr>
          <a:xfrm>
            <a:off x="2277010" y="4426862"/>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RESULTS</a:t>
            </a:r>
          </a:p>
        </p:txBody>
      </p:sp>
      <p:sp>
        <p:nvSpPr>
          <p:cNvPr id="26" name="TextBox 26"/>
          <p:cNvSpPr txBox="1"/>
          <p:nvPr/>
        </p:nvSpPr>
        <p:spPr>
          <a:xfrm>
            <a:off x="2277010" y="5388287"/>
            <a:ext cx="6294689" cy="434991"/>
          </a:xfrm>
          <a:prstGeom prst="rect">
            <a:avLst/>
          </a:prstGeom>
        </p:spPr>
        <p:txBody>
          <a:bodyPr lIns="0" tIns="0" rIns="0" bIns="0" rtlCol="0" anchor="t">
            <a:spAutoFit/>
          </a:bodyPr>
          <a:lstStyle/>
          <a:p>
            <a:pPr>
              <a:lnSpc>
                <a:spcPts val="3733"/>
              </a:lnSpc>
            </a:pPr>
            <a:r>
              <a:rPr lang="en-US" sz="2666" dirty="0">
                <a:solidFill>
                  <a:schemeClr val="bg1">
                    <a:lumMod val="85000"/>
                  </a:schemeClr>
                </a:solidFill>
                <a:latin typeface="Georgia" panose="02040502050405020303" pitchFamily="18" charset="0"/>
              </a:rPr>
              <a:t>CONCLUSION</a:t>
            </a:r>
          </a:p>
        </p:txBody>
      </p:sp>
      <p:sp>
        <p:nvSpPr>
          <p:cNvPr id="27" name="Chevron 26">
            <a:extLst>
              <a:ext uri="{FF2B5EF4-FFF2-40B4-BE49-F238E27FC236}">
                <a16:creationId xmlns:a16="http://schemas.microsoft.com/office/drawing/2014/main" id="{F448BD35-FD3F-2C43-A1C0-8F679A4602BB}"/>
              </a:ext>
            </a:extLst>
          </p:cNvPr>
          <p:cNvSpPr/>
          <p:nvPr/>
        </p:nvSpPr>
        <p:spPr>
          <a:xfrm>
            <a:off x="711200" y="1421579"/>
            <a:ext cx="1281963" cy="683713"/>
          </a:xfrm>
          <a:prstGeom prst="chevron">
            <a:avLst/>
          </a:prstGeom>
          <a:solidFill>
            <a:srgbClr val="00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8" name="Chevron 27">
            <a:extLst>
              <a:ext uri="{FF2B5EF4-FFF2-40B4-BE49-F238E27FC236}">
                <a16:creationId xmlns:a16="http://schemas.microsoft.com/office/drawing/2014/main" id="{BCA4360C-0C4D-B745-80D4-1659A6B26480}"/>
              </a:ext>
            </a:extLst>
          </p:cNvPr>
          <p:cNvSpPr/>
          <p:nvPr/>
        </p:nvSpPr>
        <p:spPr>
          <a:xfrm>
            <a:off x="711200" y="2385262"/>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9" name="Chevron 28">
            <a:extLst>
              <a:ext uri="{FF2B5EF4-FFF2-40B4-BE49-F238E27FC236}">
                <a16:creationId xmlns:a16="http://schemas.microsoft.com/office/drawing/2014/main" id="{400A1601-2E58-3A4E-A6CE-271CCF3ABAFF}"/>
              </a:ext>
            </a:extLst>
          </p:cNvPr>
          <p:cNvSpPr/>
          <p:nvPr/>
        </p:nvSpPr>
        <p:spPr>
          <a:xfrm>
            <a:off x="711200" y="3348946"/>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0" name="Chevron 29">
            <a:extLst>
              <a:ext uri="{FF2B5EF4-FFF2-40B4-BE49-F238E27FC236}">
                <a16:creationId xmlns:a16="http://schemas.microsoft.com/office/drawing/2014/main" id="{F66BEC5C-08A2-6E4C-937F-63E9021942BB}"/>
              </a:ext>
            </a:extLst>
          </p:cNvPr>
          <p:cNvSpPr/>
          <p:nvPr/>
        </p:nvSpPr>
        <p:spPr>
          <a:xfrm>
            <a:off x="711200" y="4312629"/>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Chevron 30">
            <a:extLst>
              <a:ext uri="{FF2B5EF4-FFF2-40B4-BE49-F238E27FC236}">
                <a16:creationId xmlns:a16="http://schemas.microsoft.com/office/drawing/2014/main" id="{55BD7194-E6D7-1649-9FEA-3275C780AD40}"/>
              </a:ext>
            </a:extLst>
          </p:cNvPr>
          <p:cNvSpPr/>
          <p:nvPr/>
        </p:nvSpPr>
        <p:spPr>
          <a:xfrm>
            <a:off x="711200" y="5276311"/>
            <a:ext cx="1281963" cy="683713"/>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Box 5">
            <a:extLst>
              <a:ext uri="{FF2B5EF4-FFF2-40B4-BE49-F238E27FC236}">
                <a16:creationId xmlns:a16="http://schemas.microsoft.com/office/drawing/2014/main" id="{A37AAB95-FF3A-E54C-BAA0-2D659C9BC983}"/>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AGENDA</a:t>
            </a:r>
          </a:p>
        </p:txBody>
      </p:sp>
    </p:spTree>
    <p:extLst>
      <p:ext uri="{BB962C8B-B14F-4D97-AF65-F5344CB8AC3E}">
        <p14:creationId xmlns:p14="http://schemas.microsoft.com/office/powerpoint/2010/main" val="148638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18392" y="6134100"/>
            <a:ext cx="515739" cy="360740"/>
          </a:xfrm>
          <a:prstGeom prst="rect">
            <a:avLst/>
          </a:prstGeom>
        </p:spPr>
        <p:txBody>
          <a:bodyPr lIns="0" tIns="0" rIns="0" bIns="0" rtlCol="0" anchor="t">
            <a:spAutoFit/>
          </a:bodyPr>
          <a:lstStyle/>
          <a:p>
            <a:pPr algn="ctr">
              <a:lnSpc>
                <a:spcPts val="2987"/>
              </a:lnSpc>
            </a:pPr>
            <a:r>
              <a:rPr lang="en-US" sz="2133">
                <a:solidFill>
                  <a:srgbClr val="804F3B"/>
                </a:solidFill>
                <a:latin typeface="Prata"/>
              </a:rPr>
              <a:t>2</a:t>
            </a:r>
          </a:p>
        </p:txBody>
      </p:sp>
      <p:grpSp>
        <p:nvGrpSpPr>
          <p:cNvPr id="3" name="Group 3"/>
          <p:cNvGrpSpPr/>
          <p:nvPr/>
        </p:nvGrpSpPr>
        <p:grpSpPr>
          <a:xfrm>
            <a:off x="11160523" y="0"/>
            <a:ext cx="1031477" cy="6858000"/>
            <a:chOff x="0" y="0"/>
            <a:chExt cx="523379" cy="3479800"/>
          </a:xfrm>
          <a:solidFill>
            <a:srgbClr val="004AAE"/>
          </a:solidFill>
        </p:grpSpPr>
        <p:sp>
          <p:nvSpPr>
            <p:cNvPr id="4" name="Freeform 4"/>
            <p:cNvSpPr/>
            <p:nvPr/>
          </p:nvSpPr>
          <p:spPr>
            <a:xfrm>
              <a:off x="0" y="0"/>
              <a:ext cx="523379" cy="3479800"/>
            </a:xfrm>
            <a:custGeom>
              <a:avLst/>
              <a:gdLst/>
              <a:ahLst/>
              <a:cxnLst/>
              <a:rect l="l" t="t" r="r" b="b"/>
              <a:pathLst>
                <a:path w="523379" h="3479800">
                  <a:moveTo>
                    <a:pt x="0" y="0"/>
                  </a:moveTo>
                  <a:lnTo>
                    <a:pt x="523379" y="0"/>
                  </a:lnTo>
                  <a:lnTo>
                    <a:pt x="523379" y="3479800"/>
                  </a:lnTo>
                  <a:lnTo>
                    <a:pt x="0" y="3479800"/>
                  </a:lnTo>
                  <a:close/>
                </a:path>
              </a:pathLst>
            </a:custGeom>
            <a:grpFill/>
          </p:spPr>
        </p:sp>
      </p:grpSp>
      <p:sp>
        <p:nvSpPr>
          <p:cNvPr id="6" name="TextBox 6"/>
          <p:cNvSpPr txBox="1"/>
          <p:nvPr/>
        </p:nvSpPr>
        <p:spPr>
          <a:xfrm>
            <a:off x="685800" y="990600"/>
            <a:ext cx="9626600" cy="5182573"/>
          </a:xfrm>
          <a:prstGeom prst="rect">
            <a:avLst/>
          </a:prstGeom>
        </p:spPr>
        <p:txBody>
          <a:bodyPr wrap="square" lIns="0" tIns="0" rIns="0" bIns="0" rtlCol="0" anchor="t">
            <a:spAutoFit/>
          </a:bodyPr>
          <a:lstStyle/>
          <a:p>
            <a:pPr marL="228611" indent="-228611">
              <a:lnSpc>
                <a:spcPts val="3360"/>
              </a:lnSpc>
              <a:buFont typeface="Arial" panose="020B0604020202020204" pitchFamily="34" charset="0"/>
              <a:buChar char="•"/>
            </a:pPr>
            <a:r>
              <a:rPr lang="en-US" sz="2000" dirty="0">
                <a:solidFill>
                  <a:srgbClr val="004AAE"/>
                </a:solidFill>
                <a:latin typeface="Georgia" panose="02040502050405020303" pitchFamily="18" charset="0"/>
              </a:rPr>
              <a:t>Nationally, &gt;100,000 </a:t>
            </a:r>
            <a:r>
              <a:rPr lang="en-US" sz="2000" u="sng" dirty="0">
                <a:solidFill>
                  <a:srgbClr val="004AAE"/>
                </a:solidFill>
                <a:latin typeface="Georgia" panose="02040502050405020303" pitchFamily="18" charset="0"/>
              </a:rPr>
              <a:t>fatal overdoses </a:t>
            </a:r>
            <a:r>
              <a:rPr lang="en-US" sz="2000" dirty="0">
                <a:solidFill>
                  <a:srgbClr val="004AAE"/>
                </a:solidFill>
                <a:latin typeface="Georgia" panose="02040502050405020303" pitchFamily="18" charset="0"/>
              </a:rPr>
              <a:t>from 2020-21, which is a 28.5% increase from year prior </a:t>
            </a:r>
            <a:r>
              <a:rPr lang="en-US" sz="2000" baseline="30000" dirty="0">
                <a:solidFill>
                  <a:srgbClr val="004AAE"/>
                </a:solidFill>
                <a:latin typeface="Georgia" panose="02040502050405020303" pitchFamily="18" charset="0"/>
              </a:rPr>
              <a:t>1</a:t>
            </a:r>
          </a:p>
          <a:p>
            <a:pPr>
              <a:lnSpc>
                <a:spcPts val="3360"/>
              </a:lnSpc>
            </a:pPr>
            <a:endParaRPr lang="en-US" sz="2000" dirty="0">
              <a:solidFill>
                <a:srgbClr val="004AAE"/>
              </a:solidFill>
              <a:latin typeface="Georgia" panose="02040502050405020303" pitchFamily="18" charset="0"/>
            </a:endParaRPr>
          </a:p>
          <a:p>
            <a:pPr marL="228611" indent="-228611">
              <a:lnSpc>
                <a:spcPts val="3360"/>
              </a:lnSpc>
              <a:buFont typeface="Arial" panose="020B0604020202020204" pitchFamily="34" charset="0"/>
              <a:buChar char="•"/>
            </a:pPr>
            <a:r>
              <a:rPr lang="en-US" sz="2000" dirty="0">
                <a:solidFill>
                  <a:srgbClr val="004AAE"/>
                </a:solidFill>
                <a:latin typeface="Georgia" panose="02040502050405020303" pitchFamily="18" charset="0"/>
                <a:sym typeface="Wingdings" pitchFamily="2" charset="2"/>
              </a:rPr>
              <a:t>In Boston, ~2,290 fatal overdoses in 2021, a 9% increase over 2020 </a:t>
            </a:r>
            <a:r>
              <a:rPr lang="en-US" sz="2000" baseline="30000" dirty="0">
                <a:solidFill>
                  <a:srgbClr val="004AAE"/>
                </a:solidFill>
                <a:latin typeface="Georgia" panose="02040502050405020303" pitchFamily="18" charset="0"/>
                <a:sym typeface="Wingdings" pitchFamily="2" charset="2"/>
              </a:rPr>
              <a:t>2</a:t>
            </a:r>
          </a:p>
          <a:p>
            <a:pPr>
              <a:lnSpc>
                <a:spcPts val="3360"/>
              </a:lnSpc>
            </a:pPr>
            <a:endParaRPr lang="en-US" sz="2000" dirty="0">
              <a:solidFill>
                <a:srgbClr val="004AAE"/>
              </a:solidFill>
              <a:latin typeface="Georgia" panose="02040502050405020303" pitchFamily="18" charset="0"/>
              <a:sym typeface="Wingdings" pitchFamily="2" charset="2"/>
            </a:endParaRPr>
          </a:p>
          <a:p>
            <a:pPr marL="228611" indent="-228611">
              <a:lnSpc>
                <a:spcPts val="3360"/>
              </a:lnSpc>
              <a:buFont typeface="Arial" panose="020B0604020202020204" pitchFamily="34" charset="0"/>
              <a:buChar char="•"/>
            </a:pPr>
            <a:r>
              <a:rPr lang="en-US" sz="2000" dirty="0">
                <a:solidFill>
                  <a:srgbClr val="004AAE"/>
                </a:solidFill>
                <a:latin typeface="Georgia" panose="02040502050405020303" pitchFamily="18" charset="0"/>
                <a:sym typeface="Wingdings" pitchFamily="2" charset="2"/>
              </a:rPr>
              <a:t>Steepest rise in deaths occurring among non-Hispanic Black individuals </a:t>
            </a:r>
            <a:r>
              <a:rPr lang="en-US" sz="2000" baseline="30000" dirty="0">
                <a:solidFill>
                  <a:srgbClr val="004AAE"/>
                </a:solidFill>
                <a:latin typeface="Georgia" panose="02040502050405020303" pitchFamily="18" charset="0"/>
                <a:sym typeface="Wingdings" pitchFamily="2" charset="2"/>
              </a:rPr>
              <a:t>2,3</a:t>
            </a:r>
          </a:p>
          <a:p>
            <a:pPr>
              <a:lnSpc>
                <a:spcPts val="3360"/>
              </a:lnSpc>
            </a:pPr>
            <a:endParaRPr lang="en-US" sz="2000" dirty="0">
              <a:solidFill>
                <a:srgbClr val="004AAE"/>
              </a:solidFill>
              <a:latin typeface="Georgia" panose="02040502050405020303" pitchFamily="18" charset="0"/>
            </a:endParaRPr>
          </a:p>
          <a:p>
            <a:pPr marL="228611" indent="-228611">
              <a:lnSpc>
                <a:spcPts val="3360"/>
              </a:lnSpc>
              <a:buFont typeface="Arial" panose="020B0604020202020204" pitchFamily="34" charset="0"/>
              <a:buChar char="•"/>
            </a:pPr>
            <a:r>
              <a:rPr lang="en-US" sz="2000" dirty="0">
                <a:solidFill>
                  <a:srgbClr val="004AAE"/>
                </a:solidFill>
                <a:latin typeface="Georgia" panose="02040502050405020303" pitchFamily="18" charset="0"/>
              </a:rPr>
              <a:t>Engagement of patients in treatment following </a:t>
            </a:r>
            <a:r>
              <a:rPr lang="en-US" sz="2000" u="sng" dirty="0">
                <a:solidFill>
                  <a:srgbClr val="004AAE"/>
                </a:solidFill>
                <a:latin typeface="Georgia" panose="02040502050405020303" pitchFamily="18" charset="0"/>
              </a:rPr>
              <a:t>nonfatal overdose</a:t>
            </a:r>
            <a:r>
              <a:rPr lang="en-US" sz="2000" dirty="0">
                <a:solidFill>
                  <a:srgbClr val="004AAE"/>
                </a:solidFill>
                <a:latin typeface="Georgia" panose="02040502050405020303" pitchFamily="18" charset="0"/>
              </a:rPr>
              <a:t> has been identified as a key strategy in engaging patients with OUD in treatment </a:t>
            </a:r>
            <a:r>
              <a:rPr lang="en-US" sz="2000" baseline="30000" dirty="0">
                <a:solidFill>
                  <a:srgbClr val="004AAE"/>
                </a:solidFill>
                <a:latin typeface="Georgia" panose="02040502050405020303" pitchFamily="18" charset="0"/>
              </a:rPr>
              <a:t>4,5</a:t>
            </a:r>
          </a:p>
          <a:p>
            <a:pPr>
              <a:lnSpc>
                <a:spcPts val="3360"/>
              </a:lnSpc>
            </a:pPr>
            <a:endParaRPr lang="en-US" sz="2000" dirty="0">
              <a:solidFill>
                <a:srgbClr val="004AAE"/>
              </a:solidFill>
              <a:latin typeface="Georgia" panose="02040502050405020303" pitchFamily="18" charset="0"/>
            </a:endParaRPr>
          </a:p>
          <a:p>
            <a:pPr marL="228611" indent="-228611">
              <a:lnSpc>
                <a:spcPts val="3360"/>
              </a:lnSpc>
              <a:buFont typeface="Arial" panose="020B0604020202020204" pitchFamily="34" charset="0"/>
              <a:buChar char="•"/>
            </a:pPr>
            <a:r>
              <a:rPr lang="en-US" sz="2000" dirty="0">
                <a:solidFill>
                  <a:srgbClr val="004AAE"/>
                </a:solidFill>
                <a:latin typeface="Georgia" panose="02040502050405020303" pitchFamily="18" charset="0"/>
              </a:rPr>
              <a:t>In Boston, Black and Latinx people were less likely than White people to receive treatment within 30 days of an overdose from 2011-15 </a:t>
            </a:r>
            <a:r>
              <a:rPr lang="en-US" sz="2000" baseline="30000" dirty="0">
                <a:solidFill>
                  <a:srgbClr val="004AAE"/>
                </a:solidFill>
                <a:latin typeface="Georgia" panose="02040502050405020303" pitchFamily="18" charset="0"/>
              </a:rPr>
              <a:t>6</a:t>
            </a:r>
            <a:endParaRPr lang="en-US" sz="2000" dirty="0">
              <a:solidFill>
                <a:srgbClr val="004AAE"/>
              </a:solidFill>
              <a:latin typeface="Georgia" panose="02040502050405020303" pitchFamily="18" charset="0"/>
            </a:endParaRPr>
          </a:p>
        </p:txBody>
      </p:sp>
      <p:sp>
        <p:nvSpPr>
          <p:cNvPr id="9" name="TextBox 9"/>
          <p:cNvSpPr txBox="1"/>
          <p:nvPr/>
        </p:nvSpPr>
        <p:spPr>
          <a:xfrm>
            <a:off x="11160523" y="6089650"/>
            <a:ext cx="1031477" cy="367152"/>
          </a:xfrm>
          <a:prstGeom prst="rect">
            <a:avLst/>
          </a:prstGeom>
        </p:spPr>
        <p:txBody>
          <a:bodyPr wrap="square" lIns="0" tIns="0" rIns="0" bIns="0" rtlCol="0" anchor="t">
            <a:spAutoFit/>
          </a:bodyPr>
          <a:lstStyle/>
          <a:p>
            <a:pPr algn="ctr">
              <a:lnSpc>
                <a:spcPts val="3200"/>
              </a:lnSpc>
            </a:pPr>
            <a:r>
              <a:rPr lang="en-US" sz="2000" dirty="0">
                <a:solidFill>
                  <a:srgbClr val="FFFFFF"/>
                </a:solidFill>
                <a:latin typeface="Georgia" panose="02040502050405020303" pitchFamily="18" charset="0"/>
              </a:rPr>
              <a:t>7</a:t>
            </a:r>
          </a:p>
        </p:txBody>
      </p:sp>
      <p:sp>
        <p:nvSpPr>
          <p:cNvPr id="10" name="TextBox 5">
            <a:extLst>
              <a:ext uri="{FF2B5EF4-FFF2-40B4-BE49-F238E27FC236}">
                <a16:creationId xmlns:a16="http://schemas.microsoft.com/office/drawing/2014/main" id="{313468A5-E434-C54D-B622-4CC2DF628127}"/>
              </a:ext>
            </a:extLst>
          </p:cNvPr>
          <p:cNvSpPr txBox="1"/>
          <p:nvPr/>
        </p:nvSpPr>
        <p:spPr>
          <a:xfrm>
            <a:off x="711200" y="330200"/>
            <a:ext cx="10025981" cy="397545"/>
          </a:xfrm>
          <a:prstGeom prst="rect">
            <a:avLst/>
          </a:prstGeom>
        </p:spPr>
        <p:txBody>
          <a:bodyPr lIns="0" tIns="0" rIns="0" bIns="0" rtlCol="0" anchor="t">
            <a:spAutoFit/>
          </a:bodyPr>
          <a:lstStyle/>
          <a:p>
            <a:pPr algn="just">
              <a:lnSpc>
                <a:spcPts val="3119"/>
              </a:lnSpc>
            </a:pPr>
            <a:r>
              <a:rPr lang="en-US" sz="2666" b="1" dirty="0">
                <a:solidFill>
                  <a:srgbClr val="004AAE"/>
                </a:solidFill>
                <a:latin typeface="Georgia" panose="02040502050405020303" pitchFamily="18" charset="0"/>
              </a:rPr>
              <a:t>BACKGROUND</a:t>
            </a:r>
          </a:p>
        </p:txBody>
      </p:sp>
    </p:spTree>
    <p:extLst>
      <p:ext uri="{BB962C8B-B14F-4D97-AF65-F5344CB8AC3E}">
        <p14:creationId xmlns:p14="http://schemas.microsoft.com/office/powerpoint/2010/main" val="75216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204FAEE-297C-EE4C-B2D4-D823B37019E5}"/>
              </a:ext>
            </a:extLst>
          </p:cNvPr>
          <p:cNvGraphicFramePr/>
          <p:nvPr>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1F41589A-48FB-A549-8786-1E9331DE57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42289">
            <a:off x="2799105" y="297176"/>
            <a:ext cx="6509419" cy="1782013"/>
          </a:xfrm>
          <a:prstGeom prst="rect">
            <a:avLst/>
          </a:prstGeom>
        </p:spPr>
      </p:pic>
      <p:pic>
        <p:nvPicPr>
          <p:cNvPr id="5" name="Picture 2">
            <a:extLst>
              <a:ext uri="{FF2B5EF4-FFF2-40B4-BE49-F238E27FC236}">
                <a16:creationId xmlns:a16="http://schemas.microsoft.com/office/drawing/2014/main" id="{E376EF98-4BE9-2D4F-BA14-4B80C88525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8221">
            <a:off x="5800259" y="1600201"/>
            <a:ext cx="3200400" cy="903165"/>
          </a:xfrm>
          <a:prstGeom prst="rect">
            <a:avLst/>
          </a:prstGeom>
        </p:spPr>
      </p:pic>
      <p:sp>
        <p:nvSpPr>
          <p:cNvPr id="6" name="TextBox 2">
            <a:extLst>
              <a:ext uri="{FF2B5EF4-FFF2-40B4-BE49-F238E27FC236}">
                <a16:creationId xmlns:a16="http://schemas.microsoft.com/office/drawing/2014/main" id="{DFE2EE54-52D7-8440-8653-6A49E3E8386B}"/>
              </a:ext>
            </a:extLst>
          </p:cNvPr>
          <p:cNvSpPr txBox="1"/>
          <p:nvPr/>
        </p:nvSpPr>
        <p:spPr>
          <a:xfrm>
            <a:off x="11160523" y="6134100"/>
            <a:ext cx="1031477" cy="351891"/>
          </a:xfrm>
          <a:prstGeom prst="rect">
            <a:avLst/>
          </a:prstGeom>
        </p:spPr>
        <p:txBody>
          <a:bodyPr wrap="square" lIns="0" tIns="0" rIns="0" bIns="0" rtlCol="0" anchor="t">
            <a:spAutoFit/>
          </a:bodyPr>
          <a:lstStyle/>
          <a:p>
            <a:pPr algn="ctr">
              <a:lnSpc>
                <a:spcPts val="2987"/>
              </a:lnSpc>
            </a:pPr>
            <a:r>
              <a:rPr lang="en-US" sz="2133" dirty="0">
                <a:solidFill>
                  <a:srgbClr val="004AAE"/>
                </a:solidFill>
                <a:latin typeface="Georgia" panose="02040502050405020303" pitchFamily="18" charset="0"/>
              </a:rPr>
              <a:t>8</a:t>
            </a:r>
          </a:p>
        </p:txBody>
      </p:sp>
    </p:spTree>
    <p:extLst>
      <p:ext uri="{BB962C8B-B14F-4D97-AF65-F5344CB8AC3E}">
        <p14:creationId xmlns:p14="http://schemas.microsoft.com/office/powerpoint/2010/main" val="295220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01000-156B-7242-A2DF-FE165E145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471"/>
            <a:ext cx="9194800" cy="6860483"/>
          </a:xfrm>
          <a:prstGeom prst="rect">
            <a:avLst/>
          </a:prstGeom>
        </p:spPr>
      </p:pic>
      <p:sp>
        <p:nvSpPr>
          <p:cNvPr id="4" name="TextBox 3">
            <a:extLst>
              <a:ext uri="{FF2B5EF4-FFF2-40B4-BE49-F238E27FC236}">
                <a16:creationId xmlns:a16="http://schemas.microsoft.com/office/drawing/2014/main" id="{F32B01BF-8B84-284C-814B-67440BBA2ACC}"/>
              </a:ext>
            </a:extLst>
          </p:cNvPr>
          <p:cNvSpPr txBox="1"/>
          <p:nvPr/>
        </p:nvSpPr>
        <p:spPr>
          <a:xfrm>
            <a:off x="3200400" y="584200"/>
            <a:ext cx="4114800" cy="502766"/>
          </a:xfrm>
          <a:prstGeom prst="rect">
            <a:avLst/>
          </a:prstGeom>
          <a:solidFill>
            <a:schemeClr val="bg2"/>
          </a:solidFill>
        </p:spPr>
        <p:txBody>
          <a:bodyPr wrap="square" rtlCol="0">
            <a:spAutoFit/>
          </a:bodyPr>
          <a:lstStyle/>
          <a:p>
            <a:pPr algn="ctr"/>
            <a:r>
              <a:rPr lang="en-US" sz="2667" dirty="0"/>
              <a:t>Health Disparities</a:t>
            </a:r>
          </a:p>
        </p:txBody>
      </p:sp>
      <p:sp>
        <p:nvSpPr>
          <p:cNvPr id="5" name="TextBox 4">
            <a:extLst>
              <a:ext uri="{FF2B5EF4-FFF2-40B4-BE49-F238E27FC236}">
                <a16:creationId xmlns:a16="http://schemas.microsoft.com/office/drawing/2014/main" id="{A8D9E63B-838E-B547-A59C-8B8B970510B2}"/>
              </a:ext>
            </a:extLst>
          </p:cNvPr>
          <p:cNvSpPr txBox="1"/>
          <p:nvPr/>
        </p:nvSpPr>
        <p:spPr>
          <a:xfrm>
            <a:off x="1544917" y="6121400"/>
            <a:ext cx="2417483" cy="564129"/>
          </a:xfrm>
          <a:prstGeom prst="rect">
            <a:avLst/>
          </a:prstGeom>
          <a:noFill/>
        </p:spPr>
        <p:txBody>
          <a:bodyPr wrap="square" rtlCol="0">
            <a:spAutoFit/>
          </a:bodyPr>
          <a:lstStyle/>
          <a:p>
            <a:r>
              <a:rPr lang="en-US" sz="1533" dirty="0">
                <a:solidFill>
                  <a:schemeClr val="bg1"/>
                </a:solidFill>
                <a:latin typeface="Arial" panose="020B0604020202020204" pitchFamily="34" charset="0"/>
                <a:cs typeface="Arial" panose="020B0604020202020204" pitchFamily="34" charset="0"/>
              </a:rPr>
              <a:t>Modified from A Jordan and originally from</a:t>
            </a:r>
          </a:p>
        </p:txBody>
      </p:sp>
      <p:sp>
        <p:nvSpPr>
          <p:cNvPr id="6" name="TextBox 2">
            <a:extLst>
              <a:ext uri="{FF2B5EF4-FFF2-40B4-BE49-F238E27FC236}">
                <a16:creationId xmlns:a16="http://schemas.microsoft.com/office/drawing/2014/main" id="{DD51FF77-BBF5-8444-BA7C-398268EE1132}"/>
              </a:ext>
            </a:extLst>
          </p:cNvPr>
          <p:cNvSpPr txBox="1"/>
          <p:nvPr/>
        </p:nvSpPr>
        <p:spPr>
          <a:xfrm>
            <a:off x="11160523" y="6134100"/>
            <a:ext cx="1031477" cy="351891"/>
          </a:xfrm>
          <a:prstGeom prst="rect">
            <a:avLst/>
          </a:prstGeom>
        </p:spPr>
        <p:txBody>
          <a:bodyPr wrap="square" lIns="0" tIns="0" rIns="0" bIns="0" rtlCol="0" anchor="t">
            <a:spAutoFit/>
          </a:bodyPr>
          <a:lstStyle/>
          <a:p>
            <a:pPr algn="ctr">
              <a:lnSpc>
                <a:spcPts val="2987"/>
              </a:lnSpc>
            </a:pPr>
            <a:r>
              <a:rPr lang="en-US" sz="2133" dirty="0">
                <a:solidFill>
                  <a:srgbClr val="004AAE"/>
                </a:solidFill>
                <a:latin typeface="Georgia" panose="02040502050405020303" pitchFamily="18" charset="0"/>
              </a:rPr>
              <a:t>9</a:t>
            </a:r>
          </a:p>
        </p:txBody>
      </p:sp>
    </p:spTree>
    <p:extLst>
      <p:ext uri="{BB962C8B-B14F-4D97-AF65-F5344CB8AC3E}">
        <p14:creationId xmlns:p14="http://schemas.microsoft.com/office/powerpoint/2010/main" val="4254430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3847</Words>
  <Application>Microsoft Macintosh PowerPoint</Application>
  <PresentationFormat>Widescreen</PresentationFormat>
  <Paragraphs>528</Paragraphs>
  <Slides>36</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Fira Sans Extra Condensed Medium</vt:lpstr>
      <vt:lpstr>Geeza Pro</vt:lpstr>
      <vt:lpstr>Georgia</vt:lpstr>
      <vt:lpstr>Prata</vt:lpstr>
      <vt:lpstr>Roboto</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Nurani</dc:creator>
  <cp:lastModifiedBy>Al Nurani</cp:lastModifiedBy>
  <cp:revision>60</cp:revision>
  <dcterms:created xsi:type="dcterms:W3CDTF">2022-11-05T01:27:30Z</dcterms:created>
  <dcterms:modified xsi:type="dcterms:W3CDTF">2022-11-12T15:08:39Z</dcterms:modified>
</cp:coreProperties>
</file>