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256" r:id="rId2"/>
    <p:sldId id="273" r:id="rId3"/>
    <p:sldId id="274" r:id="rId4"/>
    <p:sldId id="257" r:id="rId5"/>
    <p:sldId id="283" r:id="rId6"/>
    <p:sldId id="284" r:id="rId7"/>
    <p:sldId id="286" r:id="rId8"/>
    <p:sldId id="287" r:id="rId9"/>
    <p:sldId id="290" r:id="rId10"/>
    <p:sldId id="285" r:id="rId11"/>
    <p:sldId id="262" r:id="rId12"/>
    <p:sldId id="289" r:id="rId13"/>
    <p:sldId id="277" r:id="rId14"/>
    <p:sldId id="281" r:id="rId15"/>
    <p:sldId id="292" r:id="rId16"/>
    <p:sldId id="271" r:id="rId17"/>
    <p:sldId id="275" r:id="rId18"/>
    <p:sldId id="276" r:id="rId19"/>
    <p:sldId id="293"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47ABFD-2B67-4207-BBC4-333C61F1D1CF}">
  <a:tblStyle styleId="{2347ABFD-2B67-4207-BBC4-333C61F1D1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455"/>
  </p:normalViewPr>
  <p:slideViewPr>
    <p:cSldViewPr snapToGrid="0">
      <p:cViewPr varScale="1">
        <p:scale>
          <a:sx n="82" d="100"/>
          <a:sy n="82" d="100"/>
        </p:scale>
        <p:origin x="2384" y="18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ustice.gov/opa/pr/justice-department-obtains-14-billion-reckitt-benckiser-group-largest-recovery-cas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justice.gov/opa/pr/indivior-solutions-pleads-guilty-felony-charge-and-indivior-entities-agree-pay-600-mill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2105/AJPH.2018.30489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ustice.gov/opa/pr/justice-department-obtains-14-billion-reckitt-benckiser-group-largest-recovery-cas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justice.gov/opa/pr/indivior-solutions-pleads-guilty-felony-charge-and-indivior-entities-agree-pay-600-mill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ustice.gov/opa/pr/justice-department-obtains-14-billion-reckitt-benckiser-group-largest-recovery-cas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justice.gov/opa/pr/indivior-solutions-pleads-guilty-felony-charge-and-indivior-entities-agree-pay-600-mill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tizen.org/news/novel-tactics-impede-generic-competition-to-suboxone-table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ustice.gov/opa/press-release/file/1153066/downlo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231F20"/>
                </a:solidFill>
                <a:effectLst/>
                <a:latin typeface="Nunito Sans" pitchFamily="2" charset="77"/>
                <a:ea typeface="Times New Roman" panose="02020603050405020304" pitchFamily="18" charset="0"/>
              </a:rPr>
              <a:t>Examples of ethical lapses extended outside of the company: Addiction physicians were recruited by company sales reps and medical liaisons to influence insurance formulary coverage (especially Medicaid). One example: legal documents quote a Massachusetts doctor requesting gifts from the manufacturer as payment, including a Harley Davidson motorcycle and donation to his foundation.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7e9fe4bd2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7e9fe4bd2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(second amended complain, page 72, Gail Scott)</a:t>
            </a:r>
            <a:endParaRPr dirty="0"/>
          </a:p>
        </p:txBody>
      </p:sp>
      <p:sp>
        <p:nvSpPr>
          <p:cNvPr id="144" name="Google Shape;144;ga7e9fe4bd2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Times New Roman" panose="02020603050405020304" pitchFamily="18" charset="0"/>
              </a:rPr>
              <a:t>U.S. Department of Justice (DOJ). (2019). </a:t>
            </a:r>
            <a:r>
              <a:rPr lang="en-US" sz="1200" i="1" dirty="0">
                <a:effectLst/>
                <a:latin typeface="Times New Roman" panose="02020603050405020304" pitchFamily="18" charset="0"/>
                <a:ea typeface="Times New Roman" panose="02020603050405020304" pitchFamily="18" charset="0"/>
              </a:rPr>
              <a:t>Justice Department Obtains $1.4 Billion from Reckitt Benckiser Group in Largest Recovery in a Case Concerning an Opioid Drug in United States History</a:t>
            </a:r>
            <a:r>
              <a:rPr lang="en-US" sz="1200" dirty="0">
                <a:effectLst/>
                <a:latin typeface="Times New Roman" panose="02020603050405020304" pitchFamily="18" charset="0"/>
                <a:ea typeface="Times New Roman" panose="02020603050405020304" pitchFamily="18" charset="0"/>
              </a:rPr>
              <a:t>. US DOJ Office of Public Affairs; Press Release 19-749. </a:t>
            </a:r>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https://www.justice.gov/opa/pr/justice-department-obtains-14-billion-reckitt-benckiser-group-largest-recovery-case</a:t>
            </a:r>
            <a:endParaRPr lang="en-US" sz="1200" u="sng" dirty="0">
              <a:solidFill>
                <a:srgbClr val="0563C1"/>
              </a:solidFill>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u="sng" dirty="0">
              <a:solidFill>
                <a:srgbClr val="0563C1"/>
              </a:solidFill>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Times New Roman" panose="02020603050405020304" pitchFamily="18" charset="0"/>
              </a:rPr>
              <a:t>U.S. Department of Justice (DOJ), (2020a). </a:t>
            </a:r>
            <a:r>
              <a:rPr lang="en-US" sz="1200" i="1" dirty="0">
                <a:effectLst/>
                <a:latin typeface="Times New Roman" panose="02020603050405020304" pitchFamily="18" charset="0"/>
                <a:ea typeface="Times New Roman" panose="02020603050405020304" pitchFamily="18" charset="0"/>
              </a:rPr>
              <a:t>Indivior Solutions Pleads Guilty To Felony Charge And Indivior Entities Agree To Pay $600 Million To Resolve Criminal And Civil Investigations As Part Of DOJ’s Largest Opioid Resolution</a:t>
            </a:r>
            <a:r>
              <a:rPr lang="en-US" sz="1200" dirty="0">
                <a:effectLst/>
                <a:latin typeface="Times New Roman" panose="02020603050405020304" pitchFamily="18" charset="0"/>
                <a:ea typeface="Times New Roman" panose="02020603050405020304" pitchFamily="18" charset="0"/>
              </a:rPr>
              <a:t>. The Department of Justice (DOJ) Office of Public Affairs; Press Release 20-697. </a:t>
            </a:r>
            <a:r>
              <a:rPr lang="en-US" sz="1200" u="sng" dirty="0">
                <a:solidFill>
                  <a:srgbClr val="0563C1"/>
                </a:solidFill>
                <a:effectLst/>
                <a:latin typeface="Times New Roman" panose="02020603050405020304" pitchFamily="18" charset="0"/>
                <a:ea typeface="Times New Roman" panose="02020603050405020304" pitchFamily="18" charset="0"/>
                <a:hlinkClick r:id="rId4"/>
              </a:rPr>
              <a:t>https://www.justice.gov/opa/pr/indivior-solutions-pleads-guilty-felony-charge-and-indivior-entities-agree-pay-600-million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44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3b1e5788af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13b1e5788af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SzPts val="1400"/>
              <a:buNone/>
            </a:pPr>
            <a:r>
              <a:rPr lang="en-US" sz="1300" dirty="0"/>
              <a:t>The Indivior, Inc. settlement included a specific provision requiring the company “ </a:t>
            </a:r>
            <a:r>
              <a:rPr lang="en-US" sz="1300" dirty="0">
                <a:solidFill>
                  <a:srgbClr val="171E24"/>
                </a:solidFill>
                <a:highlight>
                  <a:srgbClr val="F8F9F4"/>
                </a:highlight>
              </a:rPr>
              <a:t>to remove health care providers from their promotional programs who are at a high risk of inappropriate prescribing” but does not reference whether the company has a responsibility to report suspicions to authorities  (</a:t>
            </a:r>
            <a:r>
              <a:rPr lang="en-US" sz="1300" dirty="0"/>
              <a:t>US DOJ, 2020a.)</a:t>
            </a:r>
          </a:p>
          <a:p>
            <a:pPr marL="457200" lvl="0" indent="0" algn="l" rtl="0">
              <a:lnSpc>
                <a:spcPct val="150000"/>
              </a:lnSpc>
              <a:spcBef>
                <a:spcPts val="0"/>
              </a:spcBef>
              <a:spcAft>
                <a:spcPts val="0"/>
              </a:spcAft>
              <a:buSzPts val="1400"/>
              <a:buNone/>
            </a:pPr>
            <a:endParaRPr sz="1300" dirty="0"/>
          </a:p>
          <a:p>
            <a:pPr marL="0" lvl="0" indent="0" algn="l" rtl="0">
              <a:lnSpc>
                <a:spcPct val="150000"/>
              </a:lnSpc>
              <a:spcBef>
                <a:spcPts val="0"/>
              </a:spcBef>
              <a:spcAft>
                <a:spcPts val="0"/>
              </a:spcAft>
              <a:buNone/>
            </a:pPr>
            <a:r>
              <a:rPr lang="en-US" sz="1400" b="1" dirty="0">
                <a:solidFill>
                  <a:srgbClr val="171E24"/>
                </a:solidFill>
                <a:latin typeface="Arial"/>
                <a:ea typeface="Arial"/>
                <a:cs typeface="Arial"/>
                <a:sym typeface="Arial"/>
              </a:rPr>
              <a:t>3 KEY ALLEGATIONS:</a:t>
            </a:r>
          </a:p>
          <a:p>
            <a:pPr marL="457200" lvl="0" indent="-330200" algn="l" rtl="0">
              <a:lnSpc>
                <a:spcPct val="150000"/>
              </a:lnSpc>
              <a:spcBef>
                <a:spcPts val="0"/>
              </a:spcBef>
              <a:spcAft>
                <a:spcPts val="0"/>
              </a:spcAft>
              <a:buClr>
                <a:srgbClr val="171E24"/>
              </a:buClr>
              <a:buSzPts val="1600"/>
              <a:buFont typeface="Arial"/>
              <a:buAutoNum type="arabicParenR"/>
            </a:pPr>
            <a:r>
              <a:rPr lang="en-US" sz="1100" b="1" dirty="0">
                <a:solidFill>
                  <a:srgbClr val="171E24"/>
                </a:solidFill>
                <a:latin typeface="Arial"/>
                <a:ea typeface="Arial"/>
                <a:cs typeface="Arial"/>
                <a:sym typeface="Arial"/>
              </a:rPr>
              <a:t>Illegally blocked generics causing federal plans to overpay </a:t>
            </a:r>
          </a:p>
          <a:p>
            <a:pPr marL="457200" lvl="0" indent="-330200" algn="l" rtl="0">
              <a:lnSpc>
                <a:spcPct val="150000"/>
              </a:lnSpc>
              <a:spcBef>
                <a:spcPts val="0"/>
              </a:spcBef>
              <a:spcAft>
                <a:spcPts val="0"/>
              </a:spcAft>
              <a:buClr>
                <a:srgbClr val="171E24"/>
              </a:buClr>
              <a:buSzPts val="1600"/>
              <a:buFont typeface="Arial"/>
              <a:buAutoNum type="arabicParenR"/>
            </a:pPr>
            <a:r>
              <a:rPr lang="en-US" sz="1100" b="1" dirty="0">
                <a:solidFill>
                  <a:srgbClr val="171E24"/>
                </a:solidFill>
                <a:latin typeface="Arial"/>
                <a:ea typeface="Arial"/>
                <a:cs typeface="Arial"/>
                <a:sym typeface="Arial"/>
              </a:rPr>
              <a:t>Knowingly promoted to offices: breaking federal reg’s or w/unsafe RXs</a:t>
            </a:r>
          </a:p>
          <a:p>
            <a:pPr marL="457200" lvl="0" indent="-330200" algn="l" rtl="0">
              <a:lnSpc>
                <a:spcPct val="150000"/>
              </a:lnSpc>
              <a:spcBef>
                <a:spcPts val="0"/>
              </a:spcBef>
              <a:spcAft>
                <a:spcPts val="0"/>
              </a:spcAft>
              <a:buClr>
                <a:srgbClr val="171E24"/>
              </a:buClr>
              <a:buSzPts val="1600"/>
              <a:buFont typeface="Arial"/>
              <a:buAutoNum type="arabicParenR"/>
            </a:pPr>
            <a:r>
              <a:rPr lang="en-US" sz="1100" b="1" dirty="0">
                <a:solidFill>
                  <a:srgbClr val="171E24"/>
                </a:solidFill>
                <a:latin typeface="Arial"/>
                <a:ea typeface="Arial"/>
                <a:cs typeface="Arial"/>
                <a:sym typeface="Arial"/>
              </a:rPr>
              <a:t>Lied to health plans re: “child poisoning” data to promote Film vs. tablet</a:t>
            </a:r>
          </a:p>
          <a:p>
            <a:pPr marL="0" lvl="0" indent="0" algn="l" rtl="0">
              <a:lnSpc>
                <a:spcPct val="150000"/>
              </a:lnSpc>
              <a:spcBef>
                <a:spcPts val="0"/>
              </a:spcBef>
              <a:spcAft>
                <a:spcPts val="0"/>
              </a:spcAft>
              <a:buSzPts val="1400"/>
              <a:buNone/>
            </a:pPr>
            <a:endParaRPr lang="en-US" sz="1100" dirty="0">
              <a:latin typeface="Times New Roman"/>
              <a:ea typeface="Times New Roman"/>
              <a:cs typeface="Times New Roman"/>
              <a:sym typeface="Times New Roman"/>
            </a:endParaRPr>
          </a:p>
          <a:p>
            <a:pPr marL="0" lvl="0" indent="0" algn="l" rtl="0">
              <a:lnSpc>
                <a:spcPct val="150000"/>
              </a:lnSpc>
              <a:spcBef>
                <a:spcPts val="0"/>
              </a:spcBef>
              <a:spcAft>
                <a:spcPts val="0"/>
              </a:spcAft>
              <a:buSzPts val="1400"/>
              <a:buNone/>
            </a:pPr>
            <a:r>
              <a:rPr lang="en-US" sz="1100" dirty="0">
                <a:latin typeface="Times New Roman"/>
                <a:ea typeface="Times New Roman"/>
                <a:cs typeface="Times New Roman"/>
                <a:sym typeface="Times New Roman"/>
              </a:rPr>
              <a:t>https://</a:t>
            </a:r>
            <a:r>
              <a:rPr lang="en-US" sz="1100" dirty="0" err="1">
                <a:latin typeface="Times New Roman"/>
                <a:ea typeface="Times New Roman"/>
                <a:cs typeface="Times New Roman"/>
                <a:sym typeface="Times New Roman"/>
              </a:rPr>
              <a:t>www.policymed.com</a:t>
            </a:r>
            <a:r>
              <a:rPr lang="en-US" sz="1100" dirty="0">
                <a:latin typeface="Times New Roman"/>
                <a:ea typeface="Times New Roman"/>
                <a:cs typeface="Times New Roman"/>
                <a:sym typeface="Times New Roman"/>
              </a:rPr>
              <a:t>/2020/07/</a:t>
            </a:r>
            <a:r>
              <a:rPr lang="en-US" sz="1100" dirty="0" err="1">
                <a:latin typeface="Times New Roman"/>
                <a:ea typeface="Times New Roman"/>
                <a:cs typeface="Times New Roman"/>
                <a:sym typeface="Times New Roman"/>
              </a:rPr>
              <a:t>indivior</a:t>
            </a:r>
            <a:r>
              <a:rPr lang="en-US" sz="1100" dirty="0">
                <a:latin typeface="Times New Roman"/>
                <a:ea typeface="Times New Roman"/>
                <a:cs typeface="Times New Roman"/>
                <a:sym typeface="Times New Roman"/>
              </a:rPr>
              <a:t>-agrees-to-</a:t>
            </a:r>
            <a:r>
              <a:rPr lang="en-US" sz="1100" dirty="0" err="1">
                <a:latin typeface="Times New Roman"/>
                <a:ea typeface="Times New Roman"/>
                <a:cs typeface="Times New Roman"/>
                <a:sym typeface="Times New Roman"/>
              </a:rPr>
              <a:t>ftc</a:t>
            </a:r>
            <a:r>
              <a:rPr lang="en-US" sz="1100" dirty="0">
                <a:latin typeface="Times New Roman"/>
                <a:ea typeface="Times New Roman"/>
                <a:cs typeface="Times New Roman"/>
                <a:sym typeface="Times New Roman"/>
              </a:rPr>
              <a:t>-settlement-over-suboxone-</a:t>
            </a:r>
            <a:r>
              <a:rPr lang="en-US" sz="1100" dirty="0" err="1">
                <a:latin typeface="Times New Roman"/>
                <a:ea typeface="Times New Roman"/>
                <a:cs typeface="Times New Roman"/>
                <a:sym typeface="Times New Roman"/>
              </a:rPr>
              <a:t>claims.html</a:t>
            </a:r>
            <a:endParaRPr lang="en-US" sz="1100" dirty="0">
              <a:latin typeface="Times New Roman"/>
              <a:ea typeface="Times New Roman"/>
              <a:cs typeface="Times New Roman"/>
              <a:sym typeface="Times New Roman"/>
            </a:endParaRPr>
          </a:p>
          <a:p>
            <a:pPr marL="0" lvl="0" indent="0" algn="l" rtl="0">
              <a:lnSpc>
                <a:spcPct val="150000"/>
              </a:lnSpc>
              <a:spcBef>
                <a:spcPts val="0"/>
              </a:spcBef>
              <a:spcAft>
                <a:spcPts val="0"/>
              </a:spcAft>
              <a:buSzPts val="1400"/>
              <a:buNone/>
            </a:pPr>
            <a:endParaRPr lang="en-US" sz="1100" dirty="0">
              <a:latin typeface="Times New Roman"/>
              <a:ea typeface="Times New Roman"/>
              <a:cs typeface="Times New Roman"/>
              <a:sym typeface="Times New Roman"/>
            </a:endParaRPr>
          </a:p>
          <a:p>
            <a:pPr marL="0" lvl="0" indent="0" algn="l" rtl="0">
              <a:lnSpc>
                <a:spcPct val="150000"/>
              </a:lnSpc>
              <a:spcBef>
                <a:spcPts val="0"/>
              </a:spcBef>
              <a:spcAft>
                <a:spcPts val="0"/>
              </a:spcAft>
              <a:buSzPts val="1400"/>
              <a:buNone/>
            </a:pP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p>
        </p:txBody>
      </p:sp>
      <p:sp>
        <p:nvSpPr>
          <p:cNvPr id="383" name="Google Shape;383;g13b1e5788af_0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b="1" dirty="0">
                <a:solidFill>
                  <a:srgbClr val="231F20"/>
                </a:solidFill>
                <a:effectLst/>
                <a:latin typeface="Nunito Sans" pitchFamily="2" charset="77"/>
                <a:ea typeface="Times New Roman" panose="02020603050405020304" pitchFamily="18" charset="0"/>
              </a:rPr>
              <a:t>Conclusions:</a:t>
            </a:r>
            <a:r>
              <a:rPr lang="en-US" sz="1800" dirty="0">
                <a:solidFill>
                  <a:srgbClr val="231F20"/>
                </a:solidFill>
                <a:effectLst/>
                <a:latin typeface="Nunito Sans" pitchFamily="2" charset="77"/>
                <a:ea typeface="Times New Roman" panose="02020603050405020304" pitchFamily="18" charset="0"/>
              </a:rPr>
              <a:t> The buprenorphine product hop was among the most successful in pharma history (85% market share). The artificially higher cost, for an effective treatment in the midst of an opioid overdose crisis, harmed patients, plans, and tax payers. The reputation of office-based treatment with buprenorphine was impacted as well, due to negative publicity and stigma resulting from the illegal marketing case, a true public health loss.</a:t>
            </a:r>
            <a:endParaRPr lang="en-US" sz="1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en-US" sz="1800" dirty="0">
                <a:solidFill>
                  <a:srgbClr val="231F20"/>
                </a:solidFill>
                <a:effectLst/>
                <a:latin typeface="Nunito Sans" pitchFamily="2" charset="77"/>
                <a:ea typeface="Times New Roman" panose="02020603050405020304" pitchFamily="18" charset="0"/>
              </a:rPr>
              <a:t>Policy changes have been proposed, but may be difficult to implement. Criminal charges and financial penalties provide unknown efficacy for deterrence.</a:t>
            </a:r>
          </a:p>
          <a:p>
            <a:pPr marL="0" marR="0">
              <a:spcBef>
                <a:spcPts val="600"/>
              </a:spcBef>
              <a:spcAft>
                <a:spcPts val="600"/>
              </a:spcAft>
            </a:pPr>
            <a:endParaRPr lang="en-US" sz="1800" dirty="0">
              <a:solidFill>
                <a:srgbClr val="231F20"/>
              </a:solidFill>
              <a:effectLst/>
              <a:latin typeface="Nunito Sans" pitchFamily="2" charset="77"/>
              <a:ea typeface="Times New Roman" panose="02020603050405020304" pitchFamily="18" charset="0"/>
            </a:endParaRPr>
          </a:p>
          <a:p>
            <a:pPr marL="0" marR="0" lvl="0" indent="-228600" algn="l" defTabSz="914400" rtl="0" eaLnBrk="1" fontAlgn="auto" latinLnBrk="0" hangingPunct="1">
              <a:lnSpc>
                <a:spcPct val="100000"/>
              </a:lnSpc>
              <a:spcBef>
                <a:spcPts val="600"/>
              </a:spcBef>
              <a:spcAft>
                <a:spcPts val="600"/>
              </a:spcAft>
              <a:buClr>
                <a:srgbClr val="000000"/>
              </a:buClr>
              <a:buSzPts val="1400"/>
              <a:buFont typeface="Arial"/>
              <a:buNone/>
              <a:tabLst/>
              <a:defRPr/>
            </a:pPr>
            <a:r>
              <a:rPr lang="en-US" sz="2800" dirty="0">
                <a:effectLst/>
              </a:rPr>
              <a:t>Van Zee, A., &amp; </a:t>
            </a:r>
            <a:r>
              <a:rPr lang="en-US" sz="2800" dirty="0" err="1">
                <a:effectLst/>
              </a:rPr>
              <a:t>Fiellin</a:t>
            </a:r>
            <a:r>
              <a:rPr lang="en-US" sz="2800" dirty="0">
                <a:effectLst/>
              </a:rPr>
              <a:t>, D. A. (2019). Proliferation of Cash-Only Buprenorphine Treatment Clinics: A Threat to the Nation’s Response to the Opioid Crisis. </a:t>
            </a:r>
            <a:r>
              <a:rPr lang="en-US" sz="2800" i="1" dirty="0">
                <a:effectLst/>
              </a:rPr>
              <a:t>American Journal of Public Health</a:t>
            </a:r>
            <a:r>
              <a:rPr lang="en-US" sz="2800" dirty="0">
                <a:effectLst/>
              </a:rPr>
              <a:t>, </a:t>
            </a:r>
            <a:r>
              <a:rPr lang="en-US" sz="2800" i="1" dirty="0">
                <a:effectLst/>
              </a:rPr>
              <a:t>109</a:t>
            </a:r>
            <a:r>
              <a:rPr lang="en-US" sz="2800" dirty="0">
                <a:effectLst/>
              </a:rPr>
              <a:t>(3), 393–394. </a:t>
            </a:r>
            <a:r>
              <a:rPr lang="en-US" sz="2800" dirty="0">
                <a:effectLst/>
                <a:hlinkClick r:id="rId3"/>
              </a:rPr>
              <a:t>https://doi.org/10.2105/AJPH.2018.304899</a:t>
            </a:r>
            <a:endParaRPr lang="en-US" sz="2800" dirty="0">
              <a:effectLst/>
            </a:endParaRPr>
          </a:p>
          <a:p>
            <a:pPr marL="0" marR="0">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22" name="Google Shape;22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50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b="1" dirty="0">
                <a:solidFill>
                  <a:srgbClr val="231F20"/>
                </a:solidFill>
                <a:effectLst/>
                <a:latin typeface="Nunito Sans" pitchFamily="2" charset="77"/>
                <a:ea typeface="Times New Roman" panose="02020603050405020304" pitchFamily="18" charset="0"/>
              </a:rPr>
              <a:t>Conclusions:</a:t>
            </a:r>
            <a:r>
              <a:rPr lang="en-US" sz="1800" dirty="0">
                <a:solidFill>
                  <a:srgbClr val="231F20"/>
                </a:solidFill>
                <a:effectLst/>
                <a:latin typeface="Nunito Sans" pitchFamily="2" charset="77"/>
                <a:ea typeface="Times New Roman" panose="02020603050405020304" pitchFamily="18" charset="0"/>
              </a:rPr>
              <a:t> The buprenorphine product hop was among the most successful in pharma history (85% market share). The artificially higher cost, for an effective treatment in the midst of an opioid overdose crisis, harmed patients, plans, and tax payers. The reputation of office-based treatment with buprenorphine was impacted as well, due to negative publicity and stigma resulting from the illegal marketing case, a true public health loss.</a:t>
            </a:r>
            <a:endParaRPr lang="en-US" sz="1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en-US" sz="1800" dirty="0">
                <a:solidFill>
                  <a:srgbClr val="231F20"/>
                </a:solidFill>
                <a:effectLst/>
                <a:latin typeface="Nunito Sans" pitchFamily="2" charset="77"/>
                <a:ea typeface="Times New Roman" panose="02020603050405020304" pitchFamily="18" charset="0"/>
              </a:rPr>
              <a:t>Policy changes have been proposed, but may be difficult to implement. Criminal charges and financial penalties provide unknown efficacy for deterrence.</a:t>
            </a:r>
          </a:p>
          <a:p>
            <a:pPr marL="0" marR="0">
              <a:spcBef>
                <a:spcPts val="600"/>
              </a:spcBef>
              <a:spcAft>
                <a:spcPts val="600"/>
              </a:spcAft>
            </a:pPr>
            <a:endParaRPr lang="en-US" sz="1800" dirty="0">
              <a:solidFill>
                <a:srgbClr val="231F20"/>
              </a:solidFill>
              <a:effectLst/>
              <a:latin typeface="Nunito Sans" pitchFamily="2" charset="77"/>
              <a:ea typeface="Times New Roman" panose="02020603050405020304" pitchFamily="18" charset="0"/>
            </a:endParaRPr>
          </a:p>
          <a:p>
            <a:pPr lvl="0"/>
            <a:r>
              <a:rPr lang="en-US" sz="2600" dirty="0"/>
              <a:t>Occupational licensing --  pharma sales reps-  </a:t>
            </a:r>
          </a:p>
          <a:p>
            <a:pPr lvl="1"/>
            <a:r>
              <a:rPr lang="en-US" sz="2400" dirty="0"/>
              <a:t>Ethical codes-  define public health responsibilities</a:t>
            </a:r>
          </a:p>
          <a:p>
            <a:pPr lvl="1"/>
            <a:r>
              <a:rPr lang="en-US" sz="2600" dirty="0"/>
              <a:t>Independent Continuing Ed.</a:t>
            </a:r>
            <a:endParaRPr lang="en-US" sz="3200" dirty="0"/>
          </a:p>
          <a:p>
            <a:pPr marL="0" marR="0">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22" name="Google Shape;22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77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Times New Roman" panose="02020603050405020304" pitchFamily="18" charset="0"/>
              </a:rPr>
              <a:t>U.S. Department of Justice (DOJ). (2019). </a:t>
            </a:r>
            <a:r>
              <a:rPr lang="en-US" sz="1200" i="1" dirty="0">
                <a:effectLst/>
                <a:latin typeface="Times New Roman" panose="02020603050405020304" pitchFamily="18" charset="0"/>
                <a:ea typeface="Times New Roman" panose="02020603050405020304" pitchFamily="18" charset="0"/>
              </a:rPr>
              <a:t>Justice Department Obtains $1.4 Billion from Reckitt Benckiser Group in Largest Recovery in a Case Concerning an Opioid Drug in United States History</a:t>
            </a:r>
            <a:r>
              <a:rPr lang="en-US" sz="1200" dirty="0">
                <a:effectLst/>
                <a:latin typeface="Times New Roman" panose="02020603050405020304" pitchFamily="18" charset="0"/>
                <a:ea typeface="Times New Roman" panose="02020603050405020304" pitchFamily="18" charset="0"/>
              </a:rPr>
              <a:t>. US DOJ Office of Public Affairs; Press Release 19-749. </a:t>
            </a:r>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https://www.justice.gov/opa/pr/justice-department-obtains-14-billion-reckitt-benckiser-group-largest-recovery-case</a:t>
            </a:r>
            <a:endParaRPr lang="en-US" sz="1200" u="sng" dirty="0">
              <a:solidFill>
                <a:srgbClr val="0563C1"/>
              </a:solidFill>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u="sng" dirty="0">
              <a:solidFill>
                <a:srgbClr val="0563C1"/>
              </a:solidFill>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Times New Roman" panose="02020603050405020304" pitchFamily="18" charset="0"/>
              </a:rPr>
              <a:t>U.S. Department of Justice (DOJ), (2020a). </a:t>
            </a:r>
            <a:r>
              <a:rPr lang="en-US" sz="1200" i="1" dirty="0">
                <a:effectLst/>
                <a:latin typeface="Times New Roman" panose="02020603050405020304" pitchFamily="18" charset="0"/>
                <a:ea typeface="Times New Roman" panose="02020603050405020304" pitchFamily="18" charset="0"/>
              </a:rPr>
              <a:t>Indivior Solutions Pleads Guilty To Felony Charge And Indivior Entities Agree To Pay $600 Million To Resolve Criminal And Civil Investigations As Part Of DOJ’s Largest Opioid Resolution</a:t>
            </a:r>
            <a:r>
              <a:rPr lang="en-US" sz="1200" dirty="0">
                <a:effectLst/>
                <a:latin typeface="Times New Roman" panose="02020603050405020304" pitchFamily="18" charset="0"/>
                <a:ea typeface="Times New Roman" panose="02020603050405020304" pitchFamily="18" charset="0"/>
              </a:rPr>
              <a:t>. The Department of Justice (DOJ) Office of Public Affairs; Press Release 20-697. </a:t>
            </a:r>
            <a:r>
              <a:rPr lang="en-US" sz="1200" u="sng" dirty="0">
                <a:solidFill>
                  <a:srgbClr val="0563C1"/>
                </a:solidFill>
                <a:effectLst/>
                <a:latin typeface="Times New Roman" panose="02020603050405020304" pitchFamily="18" charset="0"/>
                <a:ea typeface="Times New Roman" panose="02020603050405020304" pitchFamily="18" charset="0"/>
                <a:hlinkClick r:id="rId4"/>
              </a:rPr>
              <a:t>https://www.justice.gov/opa/pr/indivior-solutions-pleads-guilty-felony-charge-and-indivior-entities-agree-pay-600-million</a:t>
            </a:r>
            <a:endParaRPr lang="en-US" sz="1200" dirty="0">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9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USA vs Indivior, Inc. (a/k/a Reckitt Benckiser Pharmaceuticals Inc) and Indivior PLC, Superseding Indictment, 1:19-cr-00016 (U.S. District Court for the Western District of Virginia August 14, 2019).</a:t>
            </a:r>
          </a:p>
          <a:p>
            <a:r>
              <a:rPr lang="en-US" sz="1200" b="0" i="0" u="none" strike="noStrike" cap="none" dirty="0">
                <a:solidFill>
                  <a:schemeClr val="dk1"/>
                </a:solidFill>
                <a:effectLst/>
                <a:latin typeface="Calibri"/>
                <a:ea typeface="Calibri"/>
                <a:cs typeface="Calibri"/>
                <a:sym typeface="Calibri"/>
              </a:rPr>
              <a:t>U.S. Department of Justice (DOJ). (2019). </a:t>
            </a:r>
            <a:r>
              <a:rPr lang="en-US" sz="1200" b="0" i="1" u="none" strike="noStrike" cap="none" dirty="0">
                <a:solidFill>
                  <a:schemeClr val="dk1"/>
                </a:solidFill>
                <a:effectLst/>
                <a:latin typeface="Calibri"/>
                <a:ea typeface="Calibri"/>
                <a:cs typeface="Calibri"/>
                <a:sym typeface="Calibri"/>
              </a:rPr>
              <a:t>Justice Department Obtains $1.4 Billion from Reckitt Benckiser Group in Largest Recovery in a Case Concerning an Opioid Drug in United States History</a:t>
            </a:r>
            <a:r>
              <a:rPr lang="en-US" sz="1200" b="0" i="0" u="none" strike="noStrike" cap="none" dirty="0">
                <a:solidFill>
                  <a:schemeClr val="dk1"/>
                </a:solidFill>
                <a:effectLst/>
                <a:latin typeface="Calibri"/>
                <a:ea typeface="Calibri"/>
                <a:cs typeface="Calibri"/>
                <a:sym typeface="Calibri"/>
              </a:rPr>
              <a:t>. US DOJ Office of Public Affairs; Press Release 19-749. </a:t>
            </a:r>
            <a:r>
              <a:rPr lang="en-US" sz="1200" b="0" i="0" u="sng" strike="noStrike" cap="none" dirty="0">
                <a:solidFill>
                  <a:schemeClr val="dk1"/>
                </a:solidFill>
                <a:effectLst/>
                <a:latin typeface="Calibri"/>
                <a:ea typeface="Calibri"/>
                <a:cs typeface="Calibri"/>
                <a:sym typeface="Calibri"/>
                <a:hlinkClick r:id="rId3"/>
              </a:rPr>
              <a:t>https://www.justice.gov/opa/pr/justice-department-obtains-14-billion-reckitt-benckiser-group-largest-recovery-case</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U.S. Department of Justice (DOJ), (2020a). </a:t>
            </a:r>
            <a:r>
              <a:rPr lang="en-US" sz="1200" b="0" i="1" u="none" strike="noStrike" cap="none" dirty="0">
                <a:solidFill>
                  <a:schemeClr val="dk1"/>
                </a:solidFill>
                <a:effectLst/>
                <a:latin typeface="Calibri"/>
                <a:ea typeface="Calibri"/>
                <a:cs typeface="Calibri"/>
                <a:sym typeface="Calibri"/>
              </a:rPr>
              <a:t>Indivior Solutions Pleads Guilty To Felony Charge And Indivior Entities Agree To Pay $600 Million To Resolve Criminal And Civil Investigations As Part Of DOJ’s Largest Opioid Resolution</a:t>
            </a:r>
            <a:r>
              <a:rPr lang="en-US" sz="1200" b="0" i="0" u="none" strike="noStrike" cap="none" dirty="0">
                <a:solidFill>
                  <a:schemeClr val="dk1"/>
                </a:solidFill>
                <a:effectLst/>
                <a:latin typeface="Calibri"/>
                <a:ea typeface="Calibri"/>
                <a:cs typeface="Calibri"/>
                <a:sym typeface="Calibri"/>
              </a:rPr>
              <a:t>. The Department of Justice (DOJ) Office of Public Affairs; Press Release 20-697. </a:t>
            </a:r>
            <a:r>
              <a:rPr lang="en-US" sz="1200" b="0" i="0" u="sng" strike="noStrike" cap="none" dirty="0">
                <a:solidFill>
                  <a:schemeClr val="dk1"/>
                </a:solidFill>
                <a:effectLst/>
                <a:latin typeface="Calibri"/>
                <a:ea typeface="Calibri"/>
                <a:cs typeface="Calibri"/>
                <a:sym typeface="Calibri"/>
                <a:hlinkClick r:id="rId4"/>
              </a:rPr>
              <a:t>https://www.justice.gov/opa/pr/indivior-solutions-pleads-guilty-felony-charge-and-indivior-entities-agree-pay-600-million</a:t>
            </a:r>
            <a:endParaRPr lang="en-US" sz="1200" b="0" i="0" u="sng" strike="noStrike" cap="none" dirty="0">
              <a:solidFill>
                <a:schemeClr val="dk1"/>
              </a:solidFill>
              <a:effectLst/>
              <a:latin typeface="Calibri"/>
              <a:ea typeface="Calibri"/>
              <a:cs typeface="Calibri"/>
              <a:sym typeface="Calibri"/>
            </a:endParaRPr>
          </a:p>
          <a:p>
            <a:endParaRPr lang="en-US" sz="1200" b="0" i="0" u="sng"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She was a former sales representative at Reckitt Benckiser Pharmaceuticals /Indivior (2005-2012)… She received a financial settlement related to the False Claims Act from Indivior and from RB Group, in which the companies</a:t>
            </a:r>
          </a:p>
          <a:p>
            <a:r>
              <a:rPr lang="en-US" sz="1200" b="0" i="0" u="none" strike="noStrike" cap="none" dirty="0">
                <a:solidFill>
                  <a:schemeClr val="dk1"/>
                </a:solidFill>
                <a:effectLst/>
                <a:latin typeface="Calibri"/>
                <a:ea typeface="Calibri"/>
                <a:cs typeface="Calibri"/>
                <a:sym typeface="Calibri"/>
              </a:rPr>
              <a:t>settled without admitting to any finding or admission of wrongdoing or liability and expressly denied claims and allegations of retaliation. Scott was not directly employed by RB Group.</a:t>
            </a:r>
          </a:p>
          <a:p>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56033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231F20"/>
                </a:solidFill>
                <a:effectLst/>
                <a:latin typeface="Nunito Sans" pitchFamily="2" charset="77"/>
                <a:ea typeface="Times New Roman" panose="02020603050405020304" pitchFamily="18" charset="0"/>
              </a:rPr>
              <a:t>Objective:</a:t>
            </a:r>
            <a:r>
              <a:rPr lang="en-US" sz="1800" dirty="0">
                <a:solidFill>
                  <a:srgbClr val="231F20"/>
                </a:solidFill>
                <a:effectLst/>
                <a:latin typeface="Nunito Sans" pitchFamily="2" charset="77"/>
                <a:ea typeface="Times New Roman" panose="02020603050405020304" pitchFamily="18" charset="0"/>
              </a:rPr>
              <a:t> Analyze the first illegal marketing case to be prosecuted against an addiction medicine company, focusing on the alleged anticompetitive actions from 2009-14. Gain insights to regulatory gaps, ethical lapses, industry tactics, and policy implications.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231F20"/>
              </a:solidFill>
              <a:effectLst/>
              <a:latin typeface="Nunito Sans" pitchFamily="2" charset="77"/>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231F20"/>
                </a:solidFill>
                <a:effectLst/>
                <a:latin typeface="Nunito Sans" pitchFamily="2" charset="77"/>
                <a:ea typeface="Times New Roman" panose="02020603050405020304" pitchFamily="18" charset="0"/>
              </a:rPr>
              <a:t>Methods:</a:t>
            </a:r>
            <a:r>
              <a:rPr lang="en-US" sz="1800" dirty="0">
                <a:solidFill>
                  <a:srgbClr val="231F20"/>
                </a:solidFill>
                <a:effectLst/>
                <a:latin typeface="Nunito Sans" pitchFamily="2" charset="77"/>
                <a:ea typeface="Times New Roman" panose="02020603050405020304" pitchFamily="18" charset="0"/>
              </a:rPr>
              <a:t> Case study. Analyze and synthesis data from legal, regulatory, and industry documents, government hearings, and academic literature, </a:t>
            </a:r>
            <a:r>
              <a:rPr lang="en-US" sz="1800" b="1" dirty="0">
                <a:solidFill>
                  <a:srgbClr val="231F20"/>
                </a:solidFill>
                <a:effectLst/>
                <a:latin typeface="Nunito Sans" pitchFamily="2" charset="77"/>
                <a:ea typeface="Times New Roman" panose="02020603050405020304" pitchFamily="18" charset="0"/>
              </a:rPr>
              <a:t>informed by auto-ethnographic data.</a:t>
            </a:r>
            <a:endParaRPr lang="en-US" sz="1800" b="1" dirty="0">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296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7e9fe4bd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7e9fe4bd2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1100" dirty="0">
              <a:latin typeface="Times New Roman"/>
              <a:ea typeface="Times New Roman"/>
              <a:cs typeface="Times New Roman"/>
              <a:sym typeface="Times New Roman"/>
            </a:endParaRPr>
          </a:p>
          <a:p>
            <a:pPr marL="0" marR="0">
              <a:spcBef>
                <a:spcPts val="600"/>
              </a:spcBef>
              <a:spcAft>
                <a:spcPts val="600"/>
              </a:spcAft>
            </a:pPr>
            <a:r>
              <a:rPr lang="en-US" sz="1200" dirty="0">
                <a:solidFill>
                  <a:srgbClr val="231F20"/>
                </a:solidFill>
                <a:effectLst/>
                <a:latin typeface="Nunito Sans" pitchFamily="2" charset="77"/>
                <a:ea typeface="Times New Roman" panose="02020603050405020304" pitchFamily="18" charset="0"/>
              </a:rPr>
              <a:t>1</a:t>
            </a:r>
            <a:r>
              <a:rPr lang="en-US" sz="1200" baseline="30000" dirty="0">
                <a:solidFill>
                  <a:srgbClr val="231F20"/>
                </a:solidFill>
                <a:effectLst/>
                <a:latin typeface="Nunito Sans" pitchFamily="2" charset="77"/>
                <a:ea typeface="Times New Roman" panose="02020603050405020304" pitchFamily="18" charset="0"/>
              </a:rPr>
              <a:t>st</a:t>
            </a:r>
            <a:r>
              <a:rPr lang="en-US" sz="1200" dirty="0">
                <a:solidFill>
                  <a:srgbClr val="231F20"/>
                </a:solidFill>
                <a:effectLst/>
                <a:latin typeface="Nunito Sans" pitchFamily="2" charset="77"/>
                <a:ea typeface="Times New Roman" panose="02020603050405020304" pitchFamily="18" charset="0"/>
              </a:rPr>
              <a:t> office-based OUD treatment</a:t>
            </a:r>
            <a:endParaRPr lang="en-US" sz="12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en-US" sz="1200" dirty="0">
                <a:solidFill>
                  <a:srgbClr val="231F20"/>
                </a:solidFill>
                <a:latin typeface="Nunito Sans" pitchFamily="2" charset="77"/>
                <a:ea typeface="Times New Roman" panose="02020603050405020304" pitchFamily="18" charset="0"/>
              </a:rPr>
              <a:t>1</a:t>
            </a:r>
            <a:r>
              <a:rPr lang="en-US" sz="1200" baseline="30000" dirty="0">
                <a:solidFill>
                  <a:srgbClr val="231F20"/>
                </a:solidFill>
                <a:latin typeface="Nunito Sans" pitchFamily="2" charset="77"/>
                <a:ea typeface="Times New Roman" panose="02020603050405020304" pitchFamily="18" charset="0"/>
              </a:rPr>
              <a:t>st</a:t>
            </a:r>
            <a:r>
              <a:rPr lang="en-US" sz="1200" dirty="0">
                <a:solidFill>
                  <a:srgbClr val="231F20"/>
                </a:solidFill>
                <a:latin typeface="Nunito Sans" pitchFamily="2" charset="77"/>
                <a:ea typeface="Times New Roman" panose="02020603050405020304" pitchFamily="18" charset="0"/>
              </a:rPr>
              <a:t> </a:t>
            </a:r>
            <a:r>
              <a:rPr lang="en-US" sz="1200" dirty="0">
                <a:solidFill>
                  <a:srgbClr val="231F20"/>
                </a:solidFill>
                <a:effectLst/>
                <a:latin typeface="Nunito Sans" pitchFamily="2" charset="77"/>
                <a:ea typeface="Times New Roman" panose="02020603050405020304" pitchFamily="18" charset="0"/>
              </a:rPr>
              <a:t> block-buster RX ($1 billion/annual).</a:t>
            </a:r>
          </a:p>
          <a:p>
            <a:pPr marL="0" marR="0">
              <a:spcBef>
                <a:spcPts val="600"/>
              </a:spcBef>
              <a:spcAft>
                <a:spcPts val="600"/>
              </a:spcAft>
            </a:pPr>
            <a:r>
              <a:rPr lang="en-US" sz="1200" b="1" dirty="0">
                <a:solidFill>
                  <a:schemeClr val="tx1"/>
                </a:solidFill>
                <a:latin typeface="Calibri"/>
                <a:ea typeface="Calibri"/>
                <a:cs typeface="Calibri"/>
                <a:sym typeface="Calibri"/>
              </a:rPr>
              <a:t>Paradigm shifts </a:t>
            </a:r>
            <a:br>
              <a:rPr lang="en-US" sz="1200" b="1" dirty="0">
                <a:solidFill>
                  <a:schemeClr val="tx1"/>
                </a:solidFill>
                <a:latin typeface="Calibri"/>
                <a:ea typeface="Calibri"/>
                <a:cs typeface="Calibri"/>
                <a:sym typeface="Calibri"/>
              </a:rPr>
            </a:br>
            <a:r>
              <a:rPr lang="en-US" sz="1200" dirty="0">
                <a:solidFill>
                  <a:schemeClr val="tx1"/>
                </a:solidFill>
                <a:latin typeface="Calibri"/>
                <a:ea typeface="Calibri"/>
                <a:cs typeface="Calibri"/>
                <a:sym typeface="Calibri"/>
              </a:rPr>
              <a:t>criminalization vs. treatment of OUD</a:t>
            </a:r>
            <a:br>
              <a:rPr lang="en-US" sz="1200" dirty="0">
                <a:solidFill>
                  <a:schemeClr val="tx1"/>
                </a:solidFill>
                <a:latin typeface="Calibri"/>
                <a:ea typeface="Calibri"/>
                <a:cs typeface="Calibri"/>
                <a:sym typeface="Calibri"/>
              </a:rPr>
            </a:br>
            <a:r>
              <a:rPr lang="en-US" sz="1200" dirty="0">
                <a:solidFill>
                  <a:schemeClr val="tx1"/>
                </a:solidFill>
                <a:latin typeface="Calibri"/>
                <a:ea typeface="Calibri"/>
                <a:cs typeface="Calibri"/>
                <a:sym typeface="Calibri"/>
              </a:rPr>
              <a:t>I</a:t>
            </a:r>
            <a:r>
              <a:rPr lang="en-US" sz="1200" b="1" dirty="0">
                <a:solidFill>
                  <a:schemeClr val="tx1"/>
                </a:solidFill>
                <a:latin typeface="Calibri"/>
                <a:ea typeface="Calibri"/>
                <a:cs typeface="Calibri"/>
                <a:sym typeface="Calibri"/>
              </a:rPr>
              <a:t>ntegrate /mainstreaming </a:t>
            </a:r>
            <a:r>
              <a:rPr lang="en-US" sz="1200" dirty="0">
                <a:solidFill>
                  <a:schemeClr val="tx1"/>
                </a:solidFill>
                <a:latin typeface="Calibri"/>
                <a:ea typeface="Calibri"/>
                <a:cs typeface="Calibri"/>
                <a:sym typeface="Calibri"/>
              </a:rPr>
              <a:t>SUD care</a:t>
            </a:r>
            <a:endParaRPr lang="en-US" sz="1200" dirty="0">
              <a:solidFill>
                <a:srgbClr val="231F20"/>
              </a:solidFill>
              <a:effectLst/>
              <a:latin typeface="Nunito Sans" pitchFamily="2" charset="77"/>
              <a:ea typeface="Times New Roman" panose="02020603050405020304" pitchFamily="18" charset="0"/>
            </a:endParaRPr>
          </a:p>
          <a:p>
            <a:pPr marL="0" marR="0">
              <a:spcBef>
                <a:spcPts val="600"/>
              </a:spcBef>
              <a:spcAft>
                <a:spcPts val="600"/>
              </a:spcAft>
            </a:pPr>
            <a:endParaRPr lang="en-US" sz="1200" dirty="0">
              <a:solidFill>
                <a:srgbClr val="231F20"/>
              </a:solidFill>
              <a:effectLst/>
              <a:latin typeface="Nunito Sans" pitchFamily="2" charset="77"/>
              <a:ea typeface="Times New Roman" panose="02020603050405020304" pitchFamily="18" charset="0"/>
            </a:endParaRPr>
          </a:p>
          <a:p>
            <a:pPr marL="0" lvl="0" indent="0" algn="l" rtl="0">
              <a:spcBef>
                <a:spcPts val="0"/>
              </a:spcBef>
              <a:spcAft>
                <a:spcPts val="0"/>
              </a:spcAft>
              <a:buNone/>
            </a:pPr>
            <a:endParaRPr dirty="0"/>
          </a:p>
        </p:txBody>
      </p:sp>
      <p:sp>
        <p:nvSpPr>
          <p:cNvPr id="96" name="Google Shape;96;ga7e9fe4bd2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231F20"/>
                </a:solidFill>
                <a:effectLst/>
                <a:latin typeface="Nunito Sans" pitchFamily="2" charset="77"/>
                <a:ea typeface="Times New Roman" panose="02020603050405020304" pitchFamily="18" charset="0"/>
              </a:rPr>
              <a:t>A multi-pronged company strategy coerced patients and doctors to switch to a new formulation through a false public health "sales story." pricing changes, and other tactics. A disingenuous FDA citizen petition sought to further delay generic market entry. Sales messages included “dead baby” child poisoning stories, and false public health superiority claims.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522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Times New Roman" panose="02020603050405020304" pitchFamily="18" charset="0"/>
              </a:rPr>
              <a:t>2012 petition- re; pediatric safety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Times New Roman" panose="02020603050405020304" pitchFamily="18" charset="0"/>
              <a:ea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effectLst/>
                <a:latin typeface="Times New Roman" panose="02020603050405020304" pitchFamily="18" charset="0"/>
                <a:ea typeface="Times New Roman" panose="02020603050405020304" pitchFamily="18" charset="0"/>
              </a:rPr>
              <a:t>Haffajee</a:t>
            </a:r>
            <a:r>
              <a:rPr lang="en-US" sz="1200" dirty="0">
                <a:effectLst/>
                <a:latin typeface="Times New Roman" panose="02020603050405020304" pitchFamily="18" charset="0"/>
                <a:ea typeface="Times New Roman" panose="02020603050405020304" pitchFamily="18" charset="0"/>
              </a:rPr>
              <a:t>, R. L., &amp; Frank, R. G. (2020). Abuses of FDA Regulatory Procedures—The Case of Suboxone. </a:t>
            </a:r>
            <a:r>
              <a:rPr lang="en-US" sz="1200" i="1" dirty="0">
                <a:effectLst/>
                <a:latin typeface="Times New Roman" panose="02020603050405020304" pitchFamily="18" charset="0"/>
                <a:ea typeface="Times New Roman" panose="02020603050405020304" pitchFamily="18" charset="0"/>
              </a:rPr>
              <a:t>New England Journal of Medicine</a:t>
            </a:r>
            <a:r>
              <a:rPr lang="en-US" sz="1200" dirty="0">
                <a:effectLst/>
                <a:latin typeface="Times New Roman" panose="02020603050405020304" pitchFamily="18" charset="0"/>
                <a:ea typeface="Times New Roman" panose="02020603050405020304" pitchFamily="18" charset="0"/>
              </a:rPr>
              <a:t>, 382(6), 496–498. https://</a:t>
            </a:r>
            <a:r>
              <a:rPr lang="en-US" sz="1200" dirty="0" err="1">
                <a:effectLst/>
                <a:latin typeface="Times New Roman" panose="02020603050405020304" pitchFamily="18" charset="0"/>
                <a:ea typeface="Times New Roman" panose="02020603050405020304" pitchFamily="18" charset="0"/>
              </a:rPr>
              <a:t>doi.org</a:t>
            </a:r>
            <a:r>
              <a:rPr lang="en-US" sz="1200" dirty="0">
                <a:effectLst/>
                <a:latin typeface="Times New Roman" panose="02020603050405020304" pitchFamily="18" charset="0"/>
                <a:ea typeface="Times New Roman" panose="02020603050405020304" pitchFamily="18" charset="0"/>
              </a:rPr>
              <a:t>/10.1056/NEJMp1906680</a:t>
            </a:r>
          </a:p>
          <a:p>
            <a:endParaRPr lang="en-US" dirty="0"/>
          </a:p>
          <a:p>
            <a:r>
              <a:rPr lang="en-US" dirty="0"/>
              <a:t>“</a:t>
            </a:r>
            <a:r>
              <a:rPr lang="en-US" dirty="0">
                <a:effectLst/>
                <a:latin typeface="Times" pitchFamily="2" charset="0"/>
              </a:rPr>
              <a:t>So the introduction of a generic buprenorphine–naloxone film in 2017 to compete with Suboxone film, which garnered $1.90 billion in sales that year, might have saved approximately $703 million overall and $203 million for Medicaid alone.” </a:t>
            </a:r>
          </a:p>
          <a:p>
            <a:endParaRPr lang="en-US" dirty="0">
              <a:effectLst/>
              <a:latin typeface="Times" pitchFamily="2" charset="0"/>
            </a:endParaRPr>
          </a:p>
          <a:p>
            <a:r>
              <a:rPr lang="en-US" dirty="0">
                <a:effectLst/>
                <a:latin typeface="Times" pitchFamily="2" charset="0"/>
              </a:rPr>
              <a:t>Page 77, 2</a:t>
            </a:r>
            <a:r>
              <a:rPr lang="en-US" baseline="30000" dirty="0">
                <a:effectLst/>
                <a:latin typeface="Times" pitchFamily="2" charset="0"/>
              </a:rPr>
              <a:t>nd</a:t>
            </a:r>
            <a:r>
              <a:rPr lang="en-US" dirty="0">
                <a:effectLst/>
                <a:latin typeface="Times" pitchFamily="2" charset="0"/>
              </a:rPr>
              <a:t> Amended Complaint, </a:t>
            </a:r>
            <a:r>
              <a:rPr lang="en-US" dirty="0" err="1">
                <a:effectLst/>
                <a:latin typeface="Times" pitchFamily="2" charset="0"/>
              </a:rPr>
              <a:t>G.Scott</a:t>
            </a:r>
            <a:endParaRPr lang="en-US" dirty="0">
              <a:effectLst/>
              <a:latin typeface="Times" pitchFamily="2" charset="0"/>
            </a:endParaRPr>
          </a:p>
          <a:p>
            <a:pPr marL="342900" marR="0" lvl="0" indent="-342900" algn="just">
              <a:lnSpc>
                <a:spcPct val="200000"/>
              </a:lnSpc>
              <a:spcBef>
                <a:spcPts val="0"/>
              </a:spcBef>
              <a:spcAft>
                <a:spcPts val="0"/>
              </a:spcAft>
              <a:buFont typeface="+mj-lt"/>
              <a:buAutoNum type="arabicPeriod"/>
            </a:pPr>
            <a:r>
              <a:rPr lang="en-US" dirty="0">
                <a:effectLst/>
                <a:latin typeface="Times" pitchFamily="2" charset="0"/>
              </a:rPr>
              <a:t>“</a:t>
            </a:r>
            <a:r>
              <a:rPr lang="en-US" sz="1800" dirty="0">
                <a:effectLst/>
                <a:latin typeface="Times New Roman" panose="02020603050405020304" pitchFamily="18" charset="0"/>
                <a:ea typeface="Times New Roman" panose="02020603050405020304" pitchFamily="18" charset="0"/>
              </a:rPr>
              <a:t>With the Suboxone tablet smear campaign in full swing, in late 2012, RBP faced the real, and imminent threat of generic competition.  Pending before the FDA at that time were two (2) ADNAs for generic Suboxone on the verge of FDA approval. </a:t>
            </a:r>
          </a:p>
          <a:p>
            <a:pPr marL="342900" marR="0" lvl="0" indent="-342900" algn="just">
              <a:lnSpc>
                <a:spcPct val="20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With its heyday as the exclusive manufacturer of Suboxone dwindling, RBP launched its final assault on Suboxone tablet with the intent to escalate physician conversions to Suboxone Film.  Specifically, on September 25, 2012, RBP publicly announced its withdraw of Suboxone tablets from the US market within 6 months, ostensibly due to pediatric safety concerns.  The very same day, RBP submitted a Citizen’s Petition to FDA requesting that the agency withhold approval of any pending applications for the approval for generic Suboxone tablets.  The principal ground upon which RBP founded its Petition was Suboxone Tablet's increased risk of pediatric exposure. In effect, RBP asked </a:t>
            </a:r>
            <a:r>
              <a:rPr lang="en-US" sz="1800" dirty="0">
                <a:solidFill>
                  <a:srgbClr val="000000"/>
                </a:solidFill>
                <a:effectLst/>
                <a:latin typeface="Times New Roman" panose="02020603050405020304" pitchFamily="18" charset="0"/>
                <a:ea typeface="Times New Roman" panose="02020603050405020304" pitchFamily="18" charset="0"/>
              </a:rPr>
              <a:t>FDA to ban generic versions of its tablet, while its patented drug Suboxone film remained on the market to enjoy a decade more of sales exclusivity.”</a:t>
            </a:r>
          </a:p>
          <a:p>
            <a:pPr marL="342900" marR="0" lvl="0" indent="-342900" algn="just">
              <a:lnSpc>
                <a:spcPct val="200000"/>
              </a:lnSpc>
              <a:spcBef>
                <a:spcPts val="0"/>
              </a:spcBef>
              <a:spcAft>
                <a:spcPts val="0"/>
              </a:spcAft>
              <a:buFont typeface="+mj-lt"/>
              <a:buAutoNum type="arabicPeriod"/>
            </a:pP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lgn="just">
              <a:lnSpc>
                <a:spcPct val="200000"/>
              </a:lnSpc>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REMS data obstruction: “</a:t>
            </a:r>
            <a:r>
              <a:rPr lang="en-US" sz="2800" b="0" i="0" dirty="0">
                <a:solidFill>
                  <a:srgbClr val="031B44"/>
                </a:solidFill>
                <a:effectLst/>
                <a:latin typeface="Nunito Sans" pitchFamily="2" charset="77"/>
              </a:rPr>
              <a:t>“There are many components in their REMS, and these can be very stringent, but Reckitt won’t tell us what they are. They’ve seized upon this and used the situation to their advantage. And no progress has been made,” one industry source told </a:t>
            </a:r>
            <a:r>
              <a:rPr lang="en-US" sz="2800" b="0" i="1" dirty="0">
                <a:solidFill>
                  <a:srgbClr val="031B44"/>
                </a:solidFill>
                <a:effectLst/>
                <a:latin typeface="Nunito Sans" pitchFamily="2" charset="77"/>
              </a:rPr>
              <a:t>Forbes</a:t>
            </a:r>
            <a:r>
              <a:rPr lang="en-US" sz="2800" b="0" i="0" dirty="0">
                <a:solidFill>
                  <a:srgbClr val="031B44"/>
                </a:solidFill>
                <a:effectLst/>
                <a:latin typeface="Nunito Sans" pitchFamily="2" charset="77"/>
              </a:rPr>
              <a:t>. Reckitt denied obstruction of the process, claiming that it was “actively engaged in these multiparty discussions.”</a:t>
            </a:r>
            <a:r>
              <a:rPr lang="en-US" sz="1800" b="0" i="0" dirty="0">
                <a:solidFill>
                  <a:srgbClr val="000000"/>
                </a:solidFill>
                <a:effectLst/>
                <a:latin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en-US" dirty="0">
                <a:effectLst/>
                <a:latin typeface="Times" pitchFamily="2" charset="0"/>
              </a:rPr>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199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cs typeface="Times New Roman" panose="02020603050405020304" pitchFamily="18" charset="0"/>
              </a:rPr>
              <a:t>Novel Tactics Impede Generic Competition to Suboxone Tablets. (2013, February 1). </a:t>
            </a:r>
            <a:r>
              <a:rPr lang="en-US" sz="1200" i="1" dirty="0">
                <a:effectLst/>
                <a:latin typeface="Times New Roman" panose="02020603050405020304" pitchFamily="18" charset="0"/>
                <a:cs typeface="Times New Roman" panose="02020603050405020304" pitchFamily="18" charset="0"/>
              </a:rPr>
              <a:t>Public Citizen Health Letter</a:t>
            </a:r>
            <a:r>
              <a:rPr lang="en-US" sz="1200" dirty="0">
                <a:effectLst/>
                <a:latin typeface="Times New Roman" panose="02020603050405020304" pitchFamily="18" charset="0"/>
                <a:cs typeface="Times New Roman" panose="02020603050405020304" pitchFamily="18" charset="0"/>
              </a:rPr>
              <a:t>. </a:t>
            </a:r>
            <a:r>
              <a:rPr lang="en-US" sz="1100" dirty="0">
                <a:effectLst/>
                <a:hlinkClick r:id="rId3"/>
              </a:rPr>
              <a:t>https://www.citizen.org/news/novel-tactics-impede-generic-competition-to-suboxone-tablets/</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71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line 29: "· On or about August 30, 2010, the FDA approved Suboxone Film, including the REMS and prescribing information for the drug. None of these materials stated that Suboxone Film was safer than alternative drugs such as tablets, or reduced the risk of misuse, abuse, diversion, or accidental child exposure. Nevertheless, INDIVIOR's chief executive officer told Company A executive~ including its chief executive officer and chief financial officer, "We will be making the most of every minute between now and generic approval to convert our tablet business to film," including a "Full Blitz campaign for salesforce through Thanksgiving." For the full blitz campaign, IND I.VI OR salespeople planned to raise "diversion and misuse and pediatric safety" in sales presentations to physicians, even though there were no scientific studies . ' to establish that Suboxone Film was safer with regard to diversion, misuse, or pediatric safety.”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USA vs Indivior, Inc. (A/k/a Reckitt Benckiser Pharmaceuticals Inc) and Indivior PLC, Superseding Indictment, 1:19-cr-00016 (U.S. District Court for the Western District of Virginia August 14, 2019). </a:t>
            </a:r>
            <a:r>
              <a:rPr lang="en-US" dirty="0">
                <a:effectLst/>
                <a:hlinkClick r:id="rId3"/>
              </a:rPr>
              <a:t>https://www.justice.gov/opa/press-release/file/1153066/download</a:t>
            </a:r>
            <a:endParaRPr lang="en-US" dirty="0">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16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company executives altered 5-page executive summary of study results to remove cautionary language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261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SzPts val="2000"/>
              <a:buNone/>
              <a:defRPr sz="2000">
                <a:solidFill>
                  <a:srgbClr val="888888"/>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20" name="Google Shape;20;p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579937" y="2324100"/>
            <a:ext cx="5851525" cy="1752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600"/>
              <a:buFont typeface="Cambria"/>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2" name="Google Shape;32;p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8" name="Google Shape;38;p5"/>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9" name="Google Shape;39;p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1">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5" name="Google Shape;45;p6"/>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6" name="Google Shape;46;p6"/>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1">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7" name="Google Shape;47;p6"/>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8" name="Google Shape;48;p6"/>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200"/>
              <a:buFont typeface="Cambri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3" name="Google Shape;63;p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9"/>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200"/>
              <a:buFont typeface="Cambria"/>
              <a:buNone/>
              <a:defRPr sz="2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0" y="0"/>
            <a:ext cx="8458200" cy="5486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1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1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1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il@healthpolicynetwor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56/NEJMp190668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itizen.org/news/novel-tactics-impede-generic-competition-to-suboxone-tablets/" TargetMode="External"/><Relationship Id="rId5" Type="http://schemas.openxmlformats.org/officeDocument/2006/relationships/hyperlink" Target="https://doi.org/10.1525/maq.2004.18.3.325" TargetMode="External"/><Relationship Id="rId4" Type="http://schemas.openxmlformats.org/officeDocument/2006/relationships/hyperlink" Target="https://doi.org/10.1108/S1057-6290(2012)000001400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57/jphp.2016.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oi.org/10.2105/AJPH.2018.30489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ail@healthpolicynetwork.co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263236" y="1426222"/>
            <a:ext cx="8160328" cy="2499360"/>
          </a:xfrm>
          <a:prstGeom prst="rect">
            <a:avLst/>
          </a:prstGeom>
          <a:noFill/>
          <a:ln w="38100">
            <a:solidFill>
              <a:schemeClr val="bg2"/>
            </a:solidFill>
          </a:ln>
        </p:spPr>
        <p:txBody>
          <a:bodyPr spcFirstLastPara="1" wrap="square" lIns="91425" tIns="45700" rIns="91425" bIns="45700" anchor="b" anchorCtr="0">
            <a:noAutofit/>
          </a:bodyPr>
          <a:lstStyle/>
          <a:p>
            <a:pPr>
              <a:buSzPts val="4800"/>
            </a:pPr>
            <a:br>
              <a:rPr lang="en-US" sz="3200" b="1" dirty="0">
                <a:effectLst/>
                <a:latin typeface="Calibri" panose="020F0502020204030204" pitchFamily="34" charset="0"/>
                <a:ea typeface="Times New Roman" panose="02020603050405020304" pitchFamily="18" charset="0"/>
                <a:cs typeface="Calibri" panose="020F0502020204030204" pitchFamily="34" charset="0"/>
              </a:rPr>
            </a:br>
            <a:r>
              <a:rPr lang="en-US" sz="2900" dirty="0">
                <a:effectLst/>
                <a:latin typeface="Cambria" panose="02040503050406030204" pitchFamily="18" charset="0"/>
                <a:ea typeface="Times New Roman" panose="02020603050405020304" pitchFamily="18" charset="0"/>
                <a:cs typeface="Calibri" panose="020F0502020204030204" pitchFamily="34" charset="0"/>
              </a:rPr>
              <a:t>“Dead Baby” Messaging, a </a:t>
            </a:r>
            <a:br>
              <a:rPr lang="en-US" sz="2900" dirty="0">
                <a:effectLst/>
                <a:latin typeface="Cambria" panose="02040503050406030204" pitchFamily="18" charset="0"/>
                <a:ea typeface="Times New Roman" panose="02020603050405020304" pitchFamily="18" charset="0"/>
                <a:cs typeface="Calibri" panose="020F0502020204030204" pitchFamily="34" charset="0"/>
              </a:rPr>
            </a:br>
            <a:r>
              <a:rPr lang="en-US" sz="2900" dirty="0">
                <a:effectLst/>
                <a:latin typeface="Cambria" panose="02040503050406030204" pitchFamily="18" charset="0"/>
                <a:ea typeface="Times New Roman" panose="02020603050405020304" pitchFamily="18" charset="0"/>
                <a:cs typeface="Calibri" panose="020F0502020204030204" pitchFamily="34" charset="0"/>
              </a:rPr>
              <a:t>Billion-Dollar “Product Hop” &amp; the Buprenorphine </a:t>
            </a:r>
            <a:br>
              <a:rPr lang="en-US" sz="2900" dirty="0">
                <a:effectLst/>
                <a:latin typeface="Cambria" panose="02040503050406030204" pitchFamily="18" charset="0"/>
                <a:ea typeface="Times New Roman" panose="02020603050405020304" pitchFamily="18" charset="0"/>
                <a:cs typeface="Calibri" panose="020F0502020204030204" pitchFamily="34" charset="0"/>
              </a:rPr>
            </a:br>
            <a:r>
              <a:rPr lang="en-US" sz="2900" dirty="0">
                <a:effectLst/>
                <a:latin typeface="Cambria" panose="02040503050406030204" pitchFamily="18" charset="0"/>
                <a:ea typeface="Times New Roman" panose="02020603050405020304" pitchFamily="18" charset="0"/>
                <a:cs typeface="Calibri" panose="020F0502020204030204" pitchFamily="34" charset="0"/>
              </a:rPr>
              <a:t>Public Health Campaign That Wasn’t</a:t>
            </a:r>
            <a:r>
              <a:rPr lang="en-US" sz="2900" dirty="0">
                <a:effectLst/>
                <a:latin typeface="Cambria" panose="02040503050406030204" pitchFamily="18" charset="0"/>
                <a:cs typeface="Calibri" panose="020F0502020204030204" pitchFamily="34" charset="0"/>
              </a:rPr>
              <a:t> </a:t>
            </a:r>
            <a:endParaRPr sz="2900" dirty="0">
              <a:solidFill>
                <a:schemeClr val="bg2"/>
              </a:solidFill>
              <a:latin typeface="Cambria" panose="02040503050406030204" pitchFamily="18" charset="0"/>
              <a:ea typeface="Calibri"/>
              <a:cs typeface="Calibri" panose="020F0502020204030204" pitchFamily="34" charset="0"/>
              <a:sym typeface="Calibri"/>
            </a:endParaRPr>
          </a:p>
        </p:txBody>
      </p:sp>
      <p:sp>
        <p:nvSpPr>
          <p:cNvPr id="92" name="Google Shape;92;p13"/>
          <p:cNvSpPr txBox="1">
            <a:spLocks noGrp="1"/>
          </p:cNvSpPr>
          <p:nvPr>
            <p:ph type="subTitle" idx="1"/>
          </p:nvPr>
        </p:nvSpPr>
        <p:spPr>
          <a:xfrm>
            <a:off x="263236" y="4276963"/>
            <a:ext cx="8160328" cy="172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400" dirty="0">
                <a:solidFill>
                  <a:schemeClr val="accent6">
                    <a:lumMod val="75000"/>
                  </a:schemeClr>
                </a:solidFill>
              </a:rPr>
              <a:t>Oral Abstract Presentation: AMERSA National Conference, </a:t>
            </a:r>
          </a:p>
          <a:p>
            <a:pPr marL="0" lvl="0" indent="0" algn="l" rtl="0">
              <a:lnSpc>
                <a:spcPct val="90000"/>
              </a:lnSpc>
              <a:spcBef>
                <a:spcPts val="0"/>
              </a:spcBef>
              <a:spcAft>
                <a:spcPts val="0"/>
              </a:spcAft>
              <a:buSzPts val="2000"/>
              <a:buNone/>
            </a:pPr>
            <a:r>
              <a:rPr lang="en-US" sz="2400" dirty="0">
                <a:solidFill>
                  <a:schemeClr val="accent6">
                    <a:lumMod val="75000"/>
                  </a:schemeClr>
                </a:solidFill>
              </a:rPr>
              <a:t>Boston, Nov. 10, 2022</a:t>
            </a:r>
          </a:p>
          <a:p>
            <a:pPr marL="0" lvl="0" indent="0" algn="l" rtl="0">
              <a:lnSpc>
                <a:spcPct val="90000"/>
              </a:lnSpc>
              <a:spcBef>
                <a:spcPts val="0"/>
              </a:spcBef>
              <a:spcAft>
                <a:spcPts val="0"/>
              </a:spcAft>
              <a:buSzPts val="2000"/>
              <a:buNone/>
            </a:pPr>
            <a:endParaRPr lang="en-US" sz="2400" dirty="0">
              <a:solidFill>
                <a:schemeClr val="accent6">
                  <a:lumMod val="75000"/>
                </a:schemeClr>
              </a:solidFill>
            </a:endParaRPr>
          </a:p>
          <a:p>
            <a:pPr marL="0" lvl="0" indent="0" algn="l" rtl="0">
              <a:lnSpc>
                <a:spcPct val="90000"/>
              </a:lnSpc>
              <a:spcBef>
                <a:spcPts val="0"/>
              </a:spcBef>
              <a:spcAft>
                <a:spcPts val="0"/>
              </a:spcAft>
              <a:buSzPts val="2000"/>
              <a:buNone/>
            </a:pPr>
            <a:r>
              <a:rPr lang="en-US" sz="2400" dirty="0">
                <a:solidFill>
                  <a:schemeClr val="accent6">
                    <a:lumMod val="75000"/>
                  </a:schemeClr>
                </a:solidFill>
              </a:rPr>
              <a:t>Gail Groves Scott, MPH</a:t>
            </a:r>
            <a:endParaRPr sz="2400" dirty="0">
              <a:solidFill>
                <a:schemeClr val="accent6">
                  <a:lumMod val="75000"/>
                </a:schemeClr>
              </a:solidFill>
            </a:endParaRPr>
          </a:p>
          <a:p>
            <a:pPr marL="0" lvl="0" indent="0" algn="l" rtl="0">
              <a:lnSpc>
                <a:spcPct val="90000"/>
              </a:lnSpc>
              <a:spcBef>
                <a:spcPts val="400"/>
              </a:spcBef>
              <a:spcAft>
                <a:spcPts val="0"/>
              </a:spcAft>
              <a:buSzPts val="2000"/>
              <a:buNone/>
            </a:pPr>
            <a:r>
              <a:rPr lang="en-US" dirty="0">
                <a:solidFill>
                  <a:schemeClr val="accent6">
                    <a:lumMod val="75000"/>
                  </a:schemeClr>
                </a:solidFill>
              </a:rPr>
              <a:t>Health Policy Network, LLC,  Doctoral student in Health Policy</a:t>
            </a:r>
          </a:p>
          <a:p>
            <a:pPr marL="0" lvl="0" indent="0" algn="l" rtl="0">
              <a:lnSpc>
                <a:spcPct val="90000"/>
              </a:lnSpc>
              <a:spcBef>
                <a:spcPts val="400"/>
              </a:spcBef>
              <a:spcAft>
                <a:spcPts val="0"/>
              </a:spcAft>
              <a:buSzPts val="2000"/>
              <a:buNone/>
            </a:pPr>
            <a:endParaRPr lang="en-US" sz="1400" b="1" dirty="0">
              <a:solidFill>
                <a:schemeClr val="accent6">
                  <a:lumMod val="75000"/>
                </a:schemeClr>
              </a:solidFill>
            </a:endParaRPr>
          </a:p>
          <a:p>
            <a:pPr marL="0" lvl="0" indent="0" algn="l" rtl="0">
              <a:lnSpc>
                <a:spcPct val="90000"/>
              </a:lnSpc>
              <a:spcBef>
                <a:spcPts val="400"/>
              </a:spcBef>
              <a:spcAft>
                <a:spcPts val="0"/>
              </a:spcAft>
              <a:buSzPts val="2000"/>
              <a:buNone/>
            </a:pPr>
            <a:r>
              <a:rPr lang="en-US" sz="2400" b="1" dirty="0">
                <a:solidFill>
                  <a:schemeClr val="accent6">
                    <a:lumMod val="75000"/>
                  </a:schemeClr>
                </a:solidFill>
                <a:hlinkClick r:id="rId3"/>
              </a:rPr>
              <a:t>gail@healthpolicynetwork.com</a:t>
            </a:r>
            <a:r>
              <a:rPr lang="en-US" sz="2400" b="1" dirty="0">
                <a:solidFill>
                  <a:schemeClr val="accent6">
                    <a:lumMod val="75000"/>
                  </a:schemeClr>
                </a:solidFill>
              </a:rPr>
              <a:t>                    @</a:t>
            </a:r>
            <a:r>
              <a:rPr lang="en-US" sz="2400" b="1" dirty="0" err="1">
                <a:solidFill>
                  <a:schemeClr val="accent6">
                    <a:lumMod val="75000"/>
                  </a:schemeClr>
                </a:solidFill>
              </a:rPr>
              <a:t>Gail_G_Scott</a:t>
            </a:r>
            <a:endParaRPr sz="2400" dirty="0">
              <a:solidFill>
                <a:schemeClr val="accent6">
                  <a:lumMod val="75000"/>
                </a:schemeClr>
              </a:solidFill>
            </a:endParaRPr>
          </a:p>
          <a:p>
            <a:pPr marL="0" lvl="0" indent="0" algn="l" rtl="0">
              <a:lnSpc>
                <a:spcPct val="90000"/>
              </a:lnSpc>
              <a:spcBef>
                <a:spcPts val="400"/>
              </a:spcBef>
              <a:spcAft>
                <a:spcPts val="0"/>
              </a:spcAft>
              <a:buSzPts val="2000"/>
              <a:buNone/>
            </a:pPr>
            <a:endParaRPr dirty="0"/>
          </a:p>
        </p:txBody>
      </p:sp>
      <p:pic>
        <p:nvPicPr>
          <p:cNvPr id="3" name="Picture 2" descr="Graphical user interface, application&#10;&#10;Description automatically generated">
            <a:extLst>
              <a:ext uri="{FF2B5EF4-FFF2-40B4-BE49-F238E27FC236}">
                <a16:creationId xmlns:a16="http://schemas.microsoft.com/office/drawing/2014/main" id="{2AE3D4A3-2681-594F-8142-243BB48288A5}"/>
              </a:ext>
            </a:extLst>
          </p:cNvPr>
          <p:cNvPicPr>
            <a:picLocks noChangeAspect="1"/>
          </p:cNvPicPr>
          <p:nvPr/>
        </p:nvPicPr>
        <p:blipFill rotWithShape="1">
          <a:blip r:embed="rId4"/>
          <a:srcRect l="41192" t="36615" r="40868" b="31391"/>
          <a:stretch/>
        </p:blipFill>
        <p:spPr>
          <a:xfrm>
            <a:off x="5244339" y="6296540"/>
            <a:ext cx="345360" cy="338964"/>
          </a:xfrm>
          <a:prstGeom prst="rect">
            <a:avLst/>
          </a:prstGeom>
        </p:spPr>
      </p:pic>
      <p:sp>
        <p:nvSpPr>
          <p:cNvPr id="2" name="TextBox 1">
            <a:extLst>
              <a:ext uri="{FF2B5EF4-FFF2-40B4-BE49-F238E27FC236}">
                <a16:creationId xmlns:a16="http://schemas.microsoft.com/office/drawing/2014/main" id="{3C6A18DE-69EC-F515-FD6F-80773C802687}"/>
              </a:ext>
            </a:extLst>
          </p:cNvPr>
          <p:cNvSpPr txBox="1"/>
          <p:nvPr/>
        </p:nvSpPr>
        <p:spPr>
          <a:xfrm>
            <a:off x="263236" y="848644"/>
            <a:ext cx="8160328" cy="1569660"/>
          </a:xfrm>
          <a:prstGeom prst="rect">
            <a:avLst/>
          </a:prstGeom>
          <a:solidFill>
            <a:schemeClr val="bg2"/>
          </a:solidFill>
        </p:spPr>
        <p:txBody>
          <a:bodyPr wrap="square" rtlCol="0">
            <a:spAutoFit/>
          </a:bodyPr>
          <a:lstStyle/>
          <a:p>
            <a:r>
              <a:rPr kumimoji="0" lang="en-US" sz="4800" b="1" i="0" u="none" strike="noStrike" kern="0" cap="none" spc="0" normalizeH="0" baseline="0" noProof="0" dirty="0">
                <a:ln>
                  <a:noFill/>
                </a:ln>
                <a:solidFill>
                  <a:schemeClr val="bg1"/>
                </a:solidFill>
                <a:effectLst/>
                <a:uLnTx/>
                <a:uFillTx/>
                <a:latin typeface="Cambria" panose="02040503050406030204" pitchFamily="18" charset="0"/>
                <a:ea typeface="Times New Roman" panose="02020603050405020304" pitchFamily="18" charset="0"/>
                <a:cs typeface="Calibri" panose="020F0502020204030204" pitchFamily="34" charset="0"/>
                <a:sym typeface="Cambria"/>
              </a:rPr>
              <a:t>A Prescription Drug Illegal Marketing Case:</a:t>
            </a:r>
            <a:endParaRPr lang="en-US" sz="4800" dirty="0">
              <a:solidFill>
                <a:schemeClr val="bg1"/>
              </a:solidFill>
              <a:latin typeface="Cambria" panose="02040503050406030204" pitchFamily="18" charset="0"/>
            </a:endParaRPr>
          </a:p>
        </p:txBody>
      </p:sp>
      <p:sp>
        <p:nvSpPr>
          <p:cNvPr id="4" name="Slide Number Placeholder 3">
            <a:extLst>
              <a:ext uri="{FF2B5EF4-FFF2-40B4-BE49-F238E27FC236}">
                <a16:creationId xmlns:a16="http://schemas.microsoft.com/office/drawing/2014/main" id="{39A2D2CB-F314-CD25-C139-58B6C56D8A74}"/>
              </a:ext>
            </a:extLst>
          </p:cNvPr>
          <p:cNvSpPr>
            <a:spLocks noGrp="1"/>
          </p:cNvSpPr>
          <p:nvPr>
            <p:ph type="sldNum" idx="12"/>
          </p:nvPr>
        </p:nvSpPr>
        <p:spPr>
          <a:xfrm>
            <a:off x="8531788" y="5648960"/>
            <a:ext cx="548640" cy="396240"/>
          </a:xfrm>
        </p:spPr>
        <p:txBody>
          <a:bodyPr/>
          <a:lstStyle/>
          <a:p>
            <a:pPr marL="0" lvl="0" indent="0" algn="ct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F8EF-349B-ABE2-0553-296604A40DA2}"/>
              </a:ext>
            </a:extLst>
          </p:cNvPr>
          <p:cNvSpPr>
            <a:spLocks noGrp="1"/>
          </p:cNvSpPr>
          <p:nvPr>
            <p:ph type="title"/>
          </p:nvPr>
        </p:nvSpPr>
        <p:spPr/>
        <p:txBody>
          <a:bodyPr/>
          <a:lstStyle/>
          <a:p>
            <a:r>
              <a:rPr lang="en-US" sz="4000" dirty="0"/>
              <a:t>Ethical lapses: industry &amp; clinician relationships</a:t>
            </a:r>
          </a:p>
        </p:txBody>
      </p:sp>
      <p:sp>
        <p:nvSpPr>
          <p:cNvPr id="4" name="Slide Number Placeholder 3">
            <a:extLst>
              <a:ext uri="{FF2B5EF4-FFF2-40B4-BE49-F238E27FC236}">
                <a16:creationId xmlns:a16="http://schemas.microsoft.com/office/drawing/2014/main" id="{4C6CB6E2-2C70-0D5D-E821-3F6383F3BA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pic>
        <p:nvPicPr>
          <p:cNvPr id="6" name="Picture 5">
            <a:extLst>
              <a:ext uri="{FF2B5EF4-FFF2-40B4-BE49-F238E27FC236}">
                <a16:creationId xmlns:a16="http://schemas.microsoft.com/office/drawing/2014/main" id="{96E54836-94E3-EA48-D550-ECDEB4E3B8C5}"/>
              </a:ext>
            </a:extLst>
          </p:cNvPr>
          <p:cNvPicPr>
            <a:picLocks noChangeAspect="1"/>
          </p:cNvPicPr>
          <p:nvPr/>
        </p:nvPicPr>
        <p:blipFill>
          <a:blip r:embed="rId3"/>
          <a:stretch>
            <a:fillRect/>
          </a:stretch>
        </p:blipFill>
        <p:spPr>
          <a:xfrm>
            <a:off x="170248" y="3605652"/>
            <a:ext cx="8910180" cy="2030527"/>
          </a:xfrm>
          <a:prstGeom prst="rect">
            <a:avLst/>
          </a:prstGeom>
        </p:spPr>
      </p:pic>
      <p:pic>
        <p:nvPicPr>
          <p:cNvPr id="8" name="Picture 7">
            <a:extLst>
              <a:ext uri="{FF2B5EF4-FFF2-40B4-BE49-F238E27FC236}">
                <a16:creationId xmlns:a16="http://schemas.microsoft.com/office/drawing/2014/main" id="{C85D8978-C623-C886-6F94-F7E449179859}"/>
              </a:ext>
            </a:extLst>
          </p:cNvPr>
          <p:cNvPicPr>
            <a:picLocks noChangeAspect="1"/>
          </p:cNvPicPr>
          <p:nvPr/>
        </p:nvPicPr>
        <p:blipFill>
          <a:blip r:embed="rId4"/>
          <a:stretch>
            <a:fillRect/>
          </a:stretch>
        </p:blipFill>
        <p:spPr>
          <a:xfrm>
            <a:off x="170248" y="1599065"/>
            <a:ext cx="8581253" cy="1729980"/>
          </a:xfrm>
          <a:prstGeom prst="rect">
            <a:avLst/>
          </a:prstGeom>
        </p:spPr>
      </p:pic>
      <p:sp>
        <p:nvSpPr>
          <p:cNvPr id="9" name="Text Placeholder 2">
            <a:extLst>
              <a:ext uri="{FF2B5EF4-FFF2-40B4-BE49-F238E27FC236}">
                <a16:creationId xmlns:a16="http://schemas.microsoft.com/office/drawing/2014/main" id="{DECA8B01-197F-3933-42F4-F6C2CD49FA95}"/>
              </a:ext>
            </a:extLst>
          </p:cNvPr>
          <p:cNvSpPr>
            <a:spLocks noGrp="1"/>
          </p:cNvSpPr>
          <p:nvPr>
            <p:ph type="body" idx="1"/>
          </p:nvPr>
        </p:nvSpPr>
        <p:spPr>
          <a:xfrm>
            <a:off x="304800" y="6045860"/>
            <a:ext cx="8007927" cy="396240"/>
          </a:xfrm>
        </p:spPr>
        <p:txBody>
          <a:bodyPr/>
          <a:lstStyle/>
          <a:p>
            <a:pPr marL="114300" indent="0">
              <a:buNone/>
            </a:pPr>
            <a:r>
              <a:rPr lang="en-US" sz="1600" dirty="0">
                <a:effectLst/>
              </a:rPr>
              <a:t>USA vs Indivior, Inc. </a:t>
            </a:r>
            <a:r>
              <a:rPr lang="en-US" sz="1600" dirty="0"/>
              <a:t>/</a:t>
            </a:r>
            <a:r>
              <a:rPr lang="en-US" sz="1600" dirty="0">
                <a:effectLst/>
              </a:rPr>
              <a:t>Reckitt Benckiser Pharmaceuticals Inc, Superseding Indictment, 2019</a:t>
            </a:r>
            <a:endParaRPr lang="en-US" sz="1600" dirty="0"/>
          </a:p>
        </p:txBody>
      </p:sp>
    </p:spTree>
    <p:extLst>
      <p:ext uri="{BB962C8B-B14F-4D97-AF65-F5344CB8AC3E}">
        <p14:creationId xmlns:p14="http://schemas.microsoft.com/office/powerpoint/2010/main" val="317648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387039" y="367718"/>
            <a:ext cx="8066219" cy="1283219"/>
          </a:xfrm>
          <a:prstGeom prst="rect">
            <a:avLst/>
          </a:prstGeom>
        </p:spPr>
        <p:txBody>
          <a:bodyPr spcFirstLastPara="1" wrap="square" lIns="91425" tIns="45700" rIns="91425" bIns="45700" anchor="ctr" anchorCtr="0">
            <a:noAutofit/>
          </a:bodyPr>
          <a:lstStyle/>
          <a:p>
            <a:r>
              <a:rPr lang="en-US" sz="3600" dirty="0">
                <a:latin typeface="Cambria" panose="02040503050406030204" pitchFamily="18" charset="0"/>
                <a:cs typeface="Calibri" panose="020F0502020204030204" pitchFamily="34" charset="0"/>
              </a:rPr>
              <a:t>Industry Speaker program</a:t>
            </a:r>
            <a:r>
              <a:rPr lang="en-US" sz="3200" dirty="0">
                <a:latin typeface="Cambria" panose="02040503050406030204" pitchFamily="18" charset="0"/>
                <a:cs typeface="Calibri" panose="020F0502020204030204" pitchFamily="34" charset="0"/>
              </a:rPr>
              <a:t> example: </a:t>
            </a:r>
            <a:br>
              <a:rPr lang="en-US" sz="3200" dirty="0">
                <a:latin typeface="Cambria" panose="02040503050406030204" pitchFamily="18" charset="0"/>
                <a:cs typeface="Calibri" panose="020F0502020204030204" pitchFamily="34" charset="0"/>
              </a:rPr>
            </a:br>
            <a:r>
              <a:rPr lang="en-US" sz="3200" dirty="0">
                <a:latin typeface="Cambria" panose="02040503050406030204" pitchFamily="18" charset="0"/>
                <a:cs typeface="Calibri" panose="020F0502020204030204" pitchFamily="34" charset="0"/>
              </a:rPr>
              <a:t>DEA “scare tactic”</a:t>
            </a:r>
            <a:endParaRPr sz="3600" dirty="0">
              <a:latin typeface="Cambria" panose="02040503050406030204" pitchFamily="18" charset="0"/>
              <a:cs typeface="Calibri" panose="020F0502020204030204" pitchFamily="34" charset="0"/>
            </a:endParaRPr>
          </a:p>
        </p:txBody>
      </p:sp>
      <p:sp>
        <p:nvSpPr>
          <p:cNvPr id="147" name="Google Shape;147;p19"/>
          <p:cNvSpPr txBox="1">
            <a:spLocks noGrp="1"/>
          </p:cNvSpPr>
          <p:nvPr>
            <p:ph type="body" idx="1"/>
          </p:nvPr>
        </p:nvSpPr>
        <p:spPr>
          <a:xfrm>
            <a:off x="852974" y="1650937"/>
            <a:ext cx="6784259" cy="4632867"/>
          </a:xfrm>
          <a:prstGeom prst="rect">
            <a:avLst/>
          </a:prstGeom>
          <a:solidFill>
            <a:schemeClr val="lt2"/>
          </a:solidFill>
        </p:spPr>
        <p:txBody>
          <a:bodyPr spcFirstLastPara="1" wrap="square" lIns="91425" tIns="45700" rIns="91425" bIns="45700" anchor="t" anchorCtr="0">
            <a:noAutofit/>
          </a:bodyPr>
          <a:lstStyle/>
          <a:p>
            <a:pPr marL="114300" indent="0">
              <a:buNone/>
            </a:pPr>
            <a:endParaRPr lang="en-US" sz="1200" dirty="0">
              <a:effectLst/>
              <a:latin typeface="Times New Roman" panose="02020603050405020304" pitchFamily="18" charset="0"/>
              <a:ea typeface="Times New Roman" panose="02020603050405020304" pitchFamily="18" charset="0"/>
            </a:endParaRPr>
          </a:p>
          <a:p>
            <a:pPr marL="114300" indent="0">
              <a:buNone/>
            </a:pPr>
            <a:r>
              <a:rPr lang="en-US" sz="2400" i="1" dirty="0">
                <a:effectLst/>
                <a:latin typeface="Times New Roman" panose="02020603050405020304" pitchFamily="18" charset="0"/>
                <a:ea typeface="Times New Roman" panose="02020603050405020304" pitchFamily="18" charset="0"/>
              </a:rPr>
              <a:t>“They all spoke about the DEA audits &amp; Dr C. shared his experience with the others as he is the only one at the table that experienced a [DEA] visit.  </a:t>
            </a:r>
          </a:p>
          <a:p>
            <a:pPr marL="114300" indent="0">
              <a:buNone/>
            </a:pPr>
            <a:r>
              <a:rPr lang="en-US" sz="2400" i="1" dirty="0">
                <a:effectLst/>
                <a:latin typeface="Times New Roman" panose="02020603050405020304" pitchFamily="18" charset="0"/>
                <a:ea typeface="Times New Roman" panose="02020603050405020304" pitchFamily="18" charset="0"/>
              </a:rPr>
              <a:t>They spoke about the fear of loosing [sic] Schedule III status.</a:t>
            </a:r>
          </a:p>
          <a:p>
            <a:pPr marL="114300" indent="0">
              <a:buNone/>
            </a:pPr>
            <a:endParaRPr lang="en-US" sz="2000" dirty="0">
              <a:effectLst/>
              <a:latin typeface="Times New Roman" panose="02020603050405020304" pitchFamily="18" charset="0"/>
              <a:ea typeface="Times New Roman" panose="02020603050405020304" pitchFamily="18" charset="0"/>
            </a:endParaRPr>
          </a:p>
          <a:p>
            <a:pPr marL="114300" indent="0">
              <a:buNone/>
            </a:pPr>
            <a:r>
              <a:rPr lang="en-US" sz="2400" i="1" dirty="0">
                <a:effectLst/>
                <a:latin typeface="Times New Roman" panose="02020603050405020304" pitchFamily="18" charset="0"/>
                <a:ea typeface="Times New Roman" panose="02020603050405020304" pitchFamily="18" charset="0"/>
              </a:rPr>
              <a:t>Dr F. said then clearly putting all patients on the Film is the best way to protect our ability to continue to care for patients.”  </a:t>
            </a:r>
          </a:p>
          <a:p>
            <a:pPr marL="114300" indent="0" algn="ctr">
              <a:buNone/>
            </a:pPr>
            <a:r>
              <a:rPr lang="en-US" sz="2000" dirty="0">
                <a:effectLst/>
                <a:latin typeface="Times New Roman" panose="02020603050405020304" pitchFamily="18" charset="0"/>
                <a:ea typeface="Times New Roman" panose="02020603050405020304" pitchFamily="18" charset="0"/>
              </a:rPr>
              <a:t>-- RBP </a:t>
            </a:r>
            <a:r>
              <a:rPr lang="en-US" sz="2000" dirty="0">
                <a:latin typeface="Times New Roman" panose="02020603050405020304" pitchFamily="18" charset="0"/>
                <a:ea typeface="Times New Roman" panose="02020603050405020304" pitchFamily="18" charset="0"/>
              </a:rPr>
              <a:t>Sales representative </a:t>
            </a:r>
            <a:r>
              <a:rPr lang="en-US" sz="2000" dirty="0">
                <a:effectLst/>
                <a:latin typeface="Times New Roman" panose="02020603050405020304" pitchFamily="18" charset="0"/>
                <a:ea typeface="Times New Roman" panose="02020603050405020304" pitchFamily="18" charset="0"/>
              </a:rPr>
              <a:t>report to manager, Nov. 9, 2010 </a:t>
            </a:r>
            <a:endParaRPr lang="en-US" sz="2800" dirty="0">
              <a:effectLst/>
              <a:latin typeface="Times New Roman" panose="02020603050405020304" pitchFamily="18" charset="0"/>
              <a:ea typeface="Times New Roman" panose="02020603050405020304" pitchFamily="18" charset="0"/>
            </a:endParaRPr>
          </a:p>
          <a:p>
            <a:pPr marL="114300" indent="0" algn="ctr">
              <a:buNone/>
            </a:pPr>
            <a:endParaRPr lang="en-US" sz="1600" dirty="0">
              <a:latin typeface="Times New Roman" panose="02020603050405020304" pitchFamily="18" charset="0"/>
              <a:ea typeface="Times New Roman" panose="02020603050405020304" pitchFamily="18" charset="0"/>
            </a:endParaRPr>
          </a:p>
          <a:p>
            <a:pPr marL="114300" indent="0" algn="ctr">
              <a:buNone/>
            </a:pPr>
            <a:endParaRPr lang="en-US" sz="1600" dirty="0">
              <a:latin typeface="Times New Roman" panose="02020603050405020304" pitchFamily="18" charset="0"/>
              <a:ea typeface="Times New Roman" panose="02020603050405020304" pitchFamily="18" charset="0"/>
            </a:endParaRPr>
          </a:p>
          <a:p>
            <a:pPr marL="114300" indent="0" algn="ctr">
              <a:buNone/>
            </a:pPr>
            <a:r>
              <a:rPr lang="en-US" sz="1600" dirty="0">
                <a:latin typeface="Times New Roman" panose="02020603050405020304" pitchFamily="18" charset="0"/>
                <a:ea typeface="Times New Roman" panose="02020603050405020304" pitchFamily="18" charset="0"/>
              </a:rPr>
              <a:t>(page 72, </a:t>
            </a:r>
            <a:r>
              <a:rPr lang="en-US" sz="1600" dirty="0">
                <a:effectLst/>
                <a:latin typeface="Times New Roman" panose="02020603050405020304" pitchFamily="18" charset="0"/>
                <a:ea typeface="Times New Roman" panose="02020603050405020304" pitchFamily="18" charset="0"/>
              </a:rPr>
              <a:t>2</a:t>
            </a:r>
            <a:r>
              <a:rPr lang="en-US" sz="1600" baseline="30000" dirty="0">
                <a:effectLst/>
                <a:latin typeface="Times New Roman" panose="02020603050405020304" pitchFamily="18" charset="0"/>
                <a:ea typeface="Times New Roman" panose="02020603050405020304" pitchFamily="18" charset="0"/>
              </a:rPr>
              <a:t>nd</a:t>
            </a:r>
            <a:r>
              <a:rPr lang="en-US" sz="1600" dirty="0">
                <a:effectLst/>
                <a:latin typeface="Times New Roman" panose="02020603050405020304" pitchFamily="18" charset="0"/>
                <a:ea typeface="Times New Roman" panose="02020603050405020304" pitchFamily="18" charset="0"/>
              </a:rPr>
              <a:t> Amended complaint, Scott, 2007) </a:t>
            </a:r>
          </a:p>
          <a:p>
            <a:pPr marL="114300" lvl="0" indent="0">
              <a:buNone/>
            </a:pPr>
            <a:endParaRPr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5AC3-2B19-325B-4952-255AE2C40EEF}"/>
              </a:ext>
            </a:extLst>
          </p:cNvPr>
          <p:cNvSpPr>
            <a:spLocks noGrp="1"/>
          </p:cNvSpPr>
          <p:nvPr>
            <p:ph type="title"/>
          </p:nvPr>
        </p:nvSpPr>
        <p:spPr>
          <a:xfrm>
            <a:off x="457200" y="274638"/>
            <a:ext cx="7658100" cy="794141"/>
          </a:xfrm>
        </p:spPr>
        <p:txBody>
          <a:bodyPr/>
          <a:lstStyle/>
          <a:p>
            <a:r>
              <a:rPr lang="en-US" sz="4400" dirty="0"/>
              <a:t>“Baby death articles”</a:t>
            </a:r>
            <a:endParaRPr lang="en-US" sz="6000" dirty="0"/>
          </a:p>
        </p:txBody>
      </p:sp>
      <p:sp>
        <p:nvSpPr>
          <p:cNvPr id="3" name="Text Placeholder 2">
            <a:extLst>
              <a:ext uri="{FF2B5EF4-FFF2-40B4-BE49-F238E27FC236}">
                <a16:creationId xmlns:a16="http://schemas.microsoft.com/office/drawing/2014/main" id="{BAC77887-9DEB-3382-0858-C8E80340FF2F}"/>
              </a:ext>
            </a:extLst>
          </p:cNvPr>
          <p:cNvSpPr>
            <a:spLocks noGrp="1"/>
          </p:cNvSpPr>
          <p:nvPr>
            <p:ph type="body" idx="1"/>
          </p:nvPr>
        </p:nvSpPr>
        <p:spPr>
          <a:xfrm>
            <a:off x="304800" y="6323287"/>
            <a:ext cx="8007927" cy="396240"/>
          </a:xfrm>
        </p:spPr>
        <p:txBody>
          <a:bodyPr/>
          <a:lstStyle/>
          <a:p>
            <a:pPr marL="114300" indent="0">
              <a:buNone/>
            </a:pPr>
            <a:r>
              <a:rPr lang="en-US" sz="1600" dirty="0">
                <a:effectLst/>
              </a:rPr>
              <a:t>USA vs Indivior, Inc. </a:t>
            </a:r>
            <a:r>
              <a:rPr lang="en-US" sz="1600" dirty="0"/>
              <a:t>/</a:t>
            </a:r>
            <a:r>
              <a:rPr lang="en-US" sz="1600" dirty="0">
                <a:effectLst/>
              </a:rPr>
              <a:t>Reckitt Benckiser Pharmaceuticals Inc, Superseding Indictment, 2019</a:t>
            </a:r>
            <a:endParaRPr lang="en-US" sz="1600" dirty="0"/>
          </a:p>
        </p:txBody>
      </p:sp>
      <p:sp>
        <p:nvSpPr>
          <p:cNvPr id="4" name="Slide Number Placeholder 3">
            <a:extLst>
              <a:ext uri="{FF2B5EF4-FFF2-40B4-BE49-F238E27FC236}">
                <a16:creationId xmlns:a16="http://schemas.microsoft.com/office/drawing/2014/main" id="{78EF6841-129B-0763-5FF5-D4E60DE32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pic>
        <p:nvPicPr>
          <p:cNvPr id="6" name="Picture 5">
            <a:extLst>
              <a:ext uri="{FF2B5EF4-FFF2-40B4-BE49-F238E27FC236}">
                <a16:creationId xmlns:a16="http://schemas.microsoft.com/office/drawing/2014/main" id="{7D33938E-0D35-E72B-C9B1-E8CEA38C7CB6}"/>
              </a:ext>
            </a:extLst>
          </p:cNvPr>
          <p:cNvPicPr>
            <a:picLocks noChangeAspect="1"/>
          </p:cNvPicPr>
          <p:nvPr/>
        </p:nvPicPr>
        <p:blipFill>
          <a:blip r:embed="rId2"/>
          <a:stretch>
            <a:fillRect/>
          </a:stretch>
        </p:blipFill>
        <p:spPr>
          <a:xfrm>
            <a:off x="381000" y="1196187"/>
            <a:ext cx="7772400" cy="1600556"/>
          </a:xfrm>
          <a:prstGeom prst="rect">
            <a:avLst/>
          </a:prstGeom>
        </p:spPr>
      </p:pic>
      <p:pic>
        <p:nvPicPr>
          <p:cNvPr id="8" name="Picture 7">
            <a:extLst>
              <a:ext uri="{FF2B5EF4-FFF2-40B4-BE49-F238E27FC236}">
                <a16:creationId xmlns:a16="http://schemas.microsoft.com/office/drawing/2014/main" id="{698080FA-72B5-1BCC-D6CE-1BF92CB8703F}"/>
              </a:ext>
            </a:extLst>
          </p:cNvPr>
          <p:cNvPicPr>
            <a:picLocks noChangeAspect="1"/>
          </p:cNvPicPr>
          <p:nvPr/>
        </p:nvPicPr>
        <p:blipFill>
          <a:blip r:embed="rId3"/>
          <a:stretch>
            <a:fillRect/>
          </a:stretch>
        </p:blipFill>
        <p:spPr>
          <a:xfrm>
            <a:off x="304800" y="2874455"/>
            <a:ext cx="7772400" cy="1746061"/>
          </a:xfrm>
          <a:prstGeom prst="rect">
            <a:avLst/>
          </a:prstGeom>
        </p:spPr>
      </p:pic>
      <p:pic>
        <p:nvPicPr>
          <p:cNvPr id="10" name="Picture 9">
            <a:extLst>
              <a:ext uri="{FF2B5EF4-FFF2-40B4-BE49-F238E27FC236}">
                <a16:creationId xmlns:a16="http://schemas.microsoft.com/office/drawing/2014/main" id="{28234AF3-BF8B-2900-DC54-E2E7B86A56C9}"/>
              </a:ext>
            </a:extLst>
          </p:cNvPr>
          <p:cNvPicPr>
            <a:picLocks noChangeAspect="1"/>
          </p:cNvPicPr>
          <p:nvPr/>
        </p:nvPicPr>
        <p:blipFill>
          <a:blip r:embed="rId4"/>
          <a:stretch>
            <a:fillRect/>
          </a:stretch>
        </p:blipFill>
        <p:spPr>
          <a:xfrm>
            <a:off x="342900" y="4581008"/>
            <a:ext cx="7772400" cy="596428"/>
          </a:xfrm>
          <a:prstGeom prst="rect">
            <a:avLst/>
          </a:prstGeom>
        </p:spPr>
      </p:pic>
      <p:pic>
        <p:nvPicPr>
          <p:cNvPr id="12" name="Picture 11">
            <a:extLst>
              <a:ext uri="{FF2B5EF4-FFF2-40B4-BE49-F238E27FC236}">
                <a16:creationId xmlns:a16="http://schemas.microsoft.com/office/drawing/2014/main" id="{0E793540-9F2C-161A-021F-CAF27FA8B4E4}"/>
              </a:ext>
            </a:extLst>
          </p:cNvPr>
          <p:cNvPicPr>
            <a:picLocks noChangeAspect="1"/>
          </p:cNvPicPr>
          <p:nvPr/>
        </p:nvPicPr>
        <p:blipFill>
          <a:blip r:embed="rId5"/>
          <a:stretch>
            <a:fillRect/>
          </a:stretch>
        </p:blipFill>
        <p:spPr>
          <a:xfrm>
            <a:off x="342900" y="5166977"/>
            <a:ext cx="7772400" cy="989672"/>
          </a:xfrm>
          <a:prstGeom prst="rect">
            <a:avLst/>
          </a:prstGeom>
        </p:spPr>
      </p:pic>
    </p:spTree>
    <p:extLst>
      <p:ext uri="{BB962C8B-B14F-4D97-AF65-F5344CB8AC3E}">
        <p14:creationId xmlns:p14="http://schemas.microsoft.com/office/powerpoint/2010/main" val="284253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3AA3-68F9-C73F-B914-C17EB115ED6A}"/>
              </a:ext>
            </a:extLst>
          </p:cNvPr>
          <p:cNvSpPr>
            <a:spLocks noGrp="1"/>
          </p:cNvSpPr>
          <p:nvPr>
            <p:ph type="title"/>
          </p:nvPr>
        </p:nvSpPr>
        <p:spPr>
          <a:xfrm>
            <a:off x="1135626" y="4306528"/>
            <a:ext cx="6459793" cy="2003381"/>
          </a:xfrm>
          <a:solidFill>
            <a:schemeClr val="accent4">
              <a:lumMod val="20000"/>
              <a:lumOff val="80000"/>
            </a:schemeClr>
          </a:solidFill>
          <a:ln>
            <a:solidFill>
              <a:schemeClr val="tx1"/>
            </a:solidFill>
            <a:extLst>
              <a:ext uri="{C807C97D-BFC1-408E-A445-0C87EB9F89A2}">
                <ask:lineSketchStyleProps xmlns:ask="http://schemas.microsoft.com/office/drawing/2018/sketchyshapes" sd="1277481980">
                  <a:custGeom>
                    <a:avLst/>
                    <a:gdLst>
                      <a:gd name="connsiteX0" fmla="*/ 0 w 6459793"/>
                      <a:gd name="connsiteY0" fmla="*/ 0 h 2003381"/>
                      <a:gd name="connsiteX1" fmla="*/ 458058 w 6459793"/>
                      <a:gd name="connsiteY1" fmla="*/ 0 h 2003381"/>
                      <a:gd name="connsiteX2" fmla="*/ 1045312 w 6459793"/>
                      <a:gd name="connsiteY2" fmla="*/ 0 h 2003381"/>
                      <a:gd name="connsiteX3" fmla="*/ 1697164 w 6459793"/>
                      <a:gd name="connsiteY3" fmla="*/ 0 h 2003381"/>
                      <a:gd name="connsiteX4" fmla="*/ 2090624 w 6459793"/>
                      <a:gd name="connsiteY4" fmla="*/ 0 h 2003381"/>
                      <a:gd name="connsiteX5" fmla="*/ 2548682 w 6459793"/>
                      <a:gd name="connsiteY5" fmla="*/ 0 h 2003381"/>
                      <a:gd name="connsiteX6" fmla="*/ 3135936 w 6459793"/>
                      <a:gd name="connsiteY6" fmla="*/ 0 h 2003381"/>
                      <a:gd name="connsiteX7" fmla="*/ 3593994 w 6459793"/>
                      <a:gd name="connsiteY7" fmla="*/ 0 h 2003381"/>
                      <a:gd name="connsiteX8" fmla="*/ 3987454 w 6459793"/>
                      <a:gd name="connsiteY8" fmla="*/ 0 h 2003381"/>
                      <a:gd name="connsiteX9" fmla="*/ 4510110 w 6459793"/>
                      <a:gd name="connsiteY9" fmla="*/ 0 h 2003381"/>
                      <a:gd name="connsiteX10" fmla="*/ 5097364 w 6459793"/>
                      <a:gd name="connsiteY10" fmla="*/ 0 h 2003381"/>
                      <a:gd name="connsiteX11" fmla="*/ 5620020 w 6459793"/>
                      <a:gd name="connsiteY11" fmla="*/ 0 h 2003381"/>
                      <a:gd name="connsiteX12" fmla="*/ 6459793 w 6459793"/>
                      <a:gd name="connsiteY12" fmla="*/ 0 h 2003381"/>
                      <a:gd name="connsiteX13" fmla="*/ 6459793 w 6459793"/>
                      <a:gd name="connsiteY13" fmla="*/ 480811 h 2003381"/>
                      <a:gd name="connsiteX14" fmla="*/ 6459793 w 6459793"/>
                      <a:gd name="connsiteY14" fmla="*/ 961623 h 2003381"/>
                      <a:gd name="connsiteX15" fmla="*/ 6459793 w 6459793"/>
                      <a:gd name="connsiteY15" fmla="*/ 1462468 h 2003381"/>
                      <a:gd name="connsiteX16" fmla="*/ 6459793 w 6459793"/>
                      <a:gd name="connsiteY16" fmla="*/ 2003381 h 2003381"/>
                      <a:gd name="connsiteX17" fmla="*/ 6001735 w 6459793"/>
                      <a:gd name="connsiteY17" fmla="*/ 2003381 h 2003381"/>
                      <a:gd name="connsiteX18" fmla="*/ 5349883 w 6459793"/>
                      <a:gd name="connsiteY18" fmla="*/ 2003381 h 2003381"/>
                      <a:gd name="connsiteX19" fmla="*/ 4956423 w 6459793"/>
                      <a:gd name="connsiteY19" fmla="*/ 2003381 h 2003381"/>
                      <a:gd name="connsiteX20" fmla="*/ 4369169 w 6459793"/>
                      <a:gd name="connsiteY20" fmla="*/ 2003381 h 2003381"/>
                      <a:gd name="connsiteX21" fmla="*/ 3846513 w 6459793"/>
                      <a:gd name="connsiteY21" fmla="*/ 2003381 h 2003381"/>
                      <a:gd name="connsiteX22" fmla="*/ 3130063 w 6459793"/>
                      <a:gd name="connsiteY22" fmla="*/ 2003381 h 2003381"/>
                      <a:gd name="connsiteX23" fmla="*/ 2542809 w 6459793"/>
                      <a:gd name="connsiteY23" fmla="*/ 2003381 h 2003381"/>
                      <a:gd name="connsiteX24" fmla="*/ 2149349 w 6459793"/>
                      <a:gd name="connsiteY24" fmla="*/ 2003381 h 2003381"/>
                      <a:gd name="connsiteX25" fmla="*/ 1626693 w 6459793"/>
                      <a:gd name="connsiteY25" fmla="*/ 2003381 h 2003381"/>
                      <a:gd name="connsiteX26" fmla="*/ 1168635 w 6459793"/>
                      <a:gd name="connsiteY26" fmla="*/ 2003381 h 2003381"/>
                      <a:gd name="connsiteX27" fmla="*/ 645979 w 6459793"/>
                      <a:gd name="connsiteY27" fmla="*/ 2003381 h 2003381"/>
                      <a:gd name="connsiteX28" fmla="*/ 0 w 6459793"/>
                      <a:gd name="connsiteY28" fmla="*/ 2003381 h 2003381"/>
                      <a:gd name="connsiteX29" fmla="*/ 0 w 6459793"/>
                      <a:gd name="connsiteY29" fmla="*/ 1562637 h 2003381"/>
                      <a:gd name="connsiteX30" fmla="*/ 0 w 6459793"/>
                      <a:gd name="connsiteY30" fmla="*/ 1121893 h 2003381"/>
                      <a:gd name="connsiteX31" fmla="*/ 0 w 6459793"/>
                      <a:gd name="connsiteY31" fmla="*/ 661116 h 2003381"/>
                      <a:gd name="connsiteX32" fmla="*/ 0 w 6459793"/>
                      <a:gd name="connsiteY32" fmla="*/ 0 h 200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59793" h="2003381" fill="none" extrusionOk="0">
                        <a:moveTo>
                          <a:pt x="0" y="0"/>
                        </a:moveTo>
                        <a:cubicBezTo>
                          <a:pt x="174583" y="-3888"/>
                          <a:pt x="339618" y="43036"/>
                          <a:pt x="458058" y="0"/>
                        </a:cubicBezTo>
                        <a:cubicBezTo>
                          <a:pt x="576498" y="-43036"/>
                          <a:pt x="755428" y="12433"/>
                          <a:pt x="1045312" y="0"/>
                        </a:cubicBezTo>
                        <a:cubicBezTo>
                          <a:pt x="1335196" y="-12433"/>
                          <a:pt x="1423509" y="39083"/>
                          <a:pt x="1697164" y="0"/>
                        </a:cubicBezTo>
                        <a:cubicBezTo>
                          <a:pt x="1970819" y="-39083"/>
                          <a:pt x="1923149" y="35637"/>
                          <a:pt x="2090624" y="0"/>
                        </a:cubicBezTo>
                        <a:cubicBezTo>
                          <a:pt x="2258099" y="-35637"/>
                          <a:pt x="2451439" y="40581"/>
                          <a:pt x="2548682" y="0"/>
                        </a:cubicBezTo>
                        <a:cubicBezTo>
                          <a:pt x="2645925" y="-40581"/>
                          <a:pt x="2851238" y="59753"/>
                          <a:pt x="3135936" y="0"/>
                        </a:cubicBezTo>
                        <a:cubicBezTo>
                          <a:pt x="3420634" y="-59753"/>
                          <a:pt x="3488070" y="17332"/>
                          <a:pt x="3593994" y="0"/>
                        </a:cubicBezTo>
                        <a:cubicBezTo>
                          <a:pt x="3699918" y="-17332"/>
                          <a:pt x="3826918" y="22828"/>
                          <a:pt x="3987454" y="0"/>
                        </a:cubicBezTo>
                        <a:cubicBezTo>
                          <a:pt x="4147990" y="-22828"/>
                          <a:pt x="4392614" y="25926"/>
                          <a:pt x="4510110" y="0"/>
                        </a:cubicBezTo>
                        <a:cubicBezTo>
                          <a:pt x="4627606" y="-25926"/>
                          <a:pt x="4857399" y="12546"/>
                          <a:pt x="5097364" y="0"/>
                        </a:cubicBezTo>
                        <a:cubicBezTo>
                          <a:pt x="5337329" y="-12546"/>
                          <a:pt x="5444181" y="19020"/>
                          <a:pt x="5620020" y="0"/>
                        </a:cubicBezTo>
                        <a:cubicBezTo>
                          <a:pt x="5795859" y="-19020"/>
                          <a:pt x="6244830" y="1615"/>
                          <a:pt x="6459793" y="0"/>
                        </a:cubicBezTo>
                        <a:cubicBezTo>
                          <a:pt x="6472962" y="121146"/>
                          <a:pt x="6449099" y="366472"/>
                          <a:pt x="6459793" y="480811"/>
                        </a:cubicBezTo>
                        <a:cubicBezTo>
                          <a:pt x="6470487" y="595150"/>
                          <a:pt x="6456042" y="839799"/>
                          <a:pt x="6459793" y="961623"/>
                        </a:cubicBezTo>
                        <a:cubicBezTo>
                          <a:pt x="6463544" y="1083447"/>
                          <a:pt x="6438133" y="1293778"/>
                          <a:pt x="6459793" y="1462468"/>
                        </a:cubicBezTo>
                        <a:cubicBezTo>
                          <a:pt x="6481453" y="1631158"/>
                          <a:pt x="6448200" y="1873967"/>
                          <a:pt x="6459793" y="2003381"/>
                        </a:cubicBezTo>
                        <a:cubicBezTo>
                          <a:pt x="6330073" y="2039862"/>
                          <a:pt x="6147579" y="1967448"/>
                          <a:pt x="6001735" y="2003381"/>
                        </a:cubicBezTo>
                        <a:cubicBezTo>
                          <a:pt x="5855891" y="2039314"/>
                          <a:pt x="5664088" y="1964502"/>
                          <a:pt x="5349883" y="2003381"/>
                        </a:cubicBezTo>
                        <a:cubicBezTo>
                          <a:pt x="5035678" y="2042260"/>
                          <a:pt x="5087367" y="1958886"/>
                          <a:pt x="4956423" y="2003381"/>
                        </a:cubicBezTo>
                        <a:cubicBezTo>
                          <a:pt x="4825479" y="2047876"/>
                          <a:pt x="4579037" y="1972949"/>
                          <a:pt x="4369169" y="2003381"/>
                        </a:cubicBezTo>
                        <a:cubicBezTo>
                          <a:pt x="4159301" y="2033813"/>
                          <a:pt x="4052252" y="1990798"/>
                          <a:pt x="3846513" y="2003381"/>
                        </a:cubicBezTo>
                        <a:cubicBezTo>
                          <a:pt x="3640774" y="2015964"/>
                          <a:pt x="3365412" y="1939131"/>
                          <a:pt x="3130063" y="2003381"/>
                        </a:cubicBezTo>
                        <a:cubicBezTo>
                          <a:pt x="2894714" y="2067631"/>
                          <a:pt x="2773323" y="1995487"/>
                          <a:pt x="2542809" y="2003381"/>
                        </a:cubicBezTo>
                        <a:cubicBezTo>
                          <a:pt x="2312295" y="2011275"/>
                          <a:pt x="2241592" y="2000885"/>
                          <a:pt x="2149349" y="2003381"/>
                        </a:cubicBezTo>
                        <a:cubicBezTo>
                          <a:pt x="2057106" y="2005877"/>
                          <a:pt x="1786535" y="1971887"/>
                          <a:pt x="1626693" y="2003381"/>
                        </a:cubicBezTo>
                        <a:cubicBezTo>
                          <a:pt x="1466851" y="2034875"/>
                          <a:pt x="1313601" y="1982851"/>
                          <a:pt x="1168635" y="2003381"/>
                        </a:cubicBezTo>
                        <a:cubicBezTo>
                          <a:pt x="1023669" y="2023911"/>
                          <a:pt x="821714" y="1993037"/>
                          <a:pt x="645979" y="2003381"/>
                        </a:cubicBezTo>
                        <a:cubicBezTo>
                          <a:pt x="470244" y="2013725"/>
                          <a:pt x="182714" y="2001115"/>
                          <a:pt x="0" y="2003381"/>
                        </a:cubicBezTo>
                        <a:cubicBezTo>
                          <a:pt x="-6853" y="1894463"/>
                          <a:pt x="5190" y="1741018"/>
                          <a:pt x="0" y="1562637"/>
                        </a:cubicBezTo>
                        <a:cubicBezTo>
                          <a:pt x="-5190" y="1384256"/>
                          <a:pt x="2952" y="1244525"/>
                          <a:pt x="0" y="1121893"/>
                        </a:cubicBezTo>
                        <a:cubicBezTo>
                          <a:pt x="-2952" y="999261"/>
                          <a:pt x="5753" y="814121"/>
                          <a:pt x="0" y="661116"/>
                        </a:cubicBezTo>
                        <a:cubicBezTo>
                          <a:pt x="-5753" y="508111"/>
                          <a:pt x="48106" y="266568"/>
                          <a:pt x="0" y="0"/>
                        </a:cubicBezTo>
                        <a:close/>
                      </a:path>
                      <a:path w="6459793" h="2003381" stroke="0" extrusionOk="0">
                        <a:moveTo>
                          <a:pt x="0" y="0"/>
                        </a:moveTo>
                        <a:cubicBezTo>
                          <a:pt x="251146" y="-21855"/>
                          <a:pt x="364289" y="18880"/>
                          <a:pt x="651852" y="0"/>
                        </a:cubicBezTo>
                        <a:cubicBezTo>
                          <a:pt x="939415" y="-18880"/>
                          <a:pt x="955749" y="22638"/>
                          <a:pt x="1174508" y="0"/>
                        </a:cubicBezTo>
                        <a:cubicBezTo>
                          <a:pt x="1393267" y="-22638"/>
                          <a:pt x="1469932" y="23773"/>
                          <a:pt x="1567968" y="0"/>
                        </a:cubicBezTo>
                        <a:cubicBezTo>
                          <a:pt x="1666004" y="-23773"/>
                          <a:pt x="1833979" y="23662"/>
                          <a:pt x="2026026" y="0"/>
                        </a:cubicBezTo>
                        <a:cubicBezTo>
                          <a:pt x="2218073" y="-23662"/>
                          <a:pt x="2370092" y="2555"/>
                          <a:pt x="2548682" y="0"/>
                        </a:cubicBezTo>
                        <a:cubicBezTo>
                          <a:pt x="2727272" y="-2555"/>
                          <a:pt x="3103856" y="53111"/>
                          <a:pt x="3265132" y="0"/>
                        </a:cubicBezTo>
                        <a:cubicBezTo>
                          <a:pt x="3426408" y="-53111"/>
                          <a:pt x="3686539" y="19292"/>
                          <a:pt x="3981582" y="0"/>
                        </a:cubicBezTo>
                        <a:cubicBezTo>
                          <a:pt x="4276625" y="-19292"/>
                          <a:pt x="4273204" y="12363"/>
                          <a:pt x="4504237" y="0"/>
                        </a:cubicBezTo>
                        <a:cubicBezTo>
                          <a:pt x="4735271" y="-12363"/>
                          <a:pt x="4737065" y="37487"/>
                          <a:pt x="4962296" y="0"/>
                        </a:cubicBezTo>
                        <a:cubicBezTo>
                          <a:pt x="5187527" y="-37487"/>
                          <a:pt x="5231337" y="26748"/>
                          <a:pt x="5420354" y="0"/>
                        </a:cubicBezTo>
                        <a:cubicBezTo>
                          <a:pt x="5609371" y="-26748"/>
                          <a:pt x="6054172" y="120096"/>
                          <a:pt x="6459793" y="0"/>
                        </a:cubicBezTo>
                        <a:cubicBezTo>
                          <a:pt x="6478760" y="178729"/>
                          <a:pt x="6425797" y="307242"/>
                          <a:pt x="6459793" y="480811"/>
                        </a:cubicBezTo>
                        <a:cubicBezTo>
                          <a:pt x="6493789" y="654380"/>
                          <a:pt x="6426110" y="847599"/>
                          <a:pt x="6459793" y="1021724"/>
                        </a:cubicBezTo>
                        <a:cubicBezTo>
                          <a:pt x="6493476" y="1195849"/>
                          <a:pt x="6441274" y="1285649"/>
                          <a:pt x="6459793" y="1462468"/>
                        </a:cubicBezTo>
                        <a:cubicBezTo>
                          <a:pt x="6478312" y="1639287"/>
                          <a:pt x="6417598" y="1843330"/>
                          <a:pt x="6459793" y="2003381"/>
                        </a:cubicBezTo>
                        <a:cubicBezTo>
                          <a:pt x="6279225" y="2027632"/>
                          <a:pt x="6098531" y="1982508"/>
                          <a:pt x="5937137" y="2003381"/>
                        </a:cubicBezTo>
                        <a:cubicBezTo>
                          <a:pt x="5775743" y="2024254"/>
                          <a:pt x="5546196" y="1946387"/>
                          <a:pt x="5414481" y="2003381"/>
                        </a:cubicBezTo>
                        <a:cubicBezTo>
                          <a:pt x="5282766" y="2060375"/>
                          <a:pt x="5008313" y="1987297"/>
                          <a:pt x="4827227" y="2003381"/>
                        </a:cubicBezTo>
                        <a:cubicBezTo>
                          <a:pt x="4646141" y="2019465"/>
                          <a:pt x="4446953" y="1986704"/>
                          <a:pt x="4304571" y="2003381"/>
                        </a:cubicBezTo>
                        <a:cubicBezTo>
                          <a:pt x="4162189" y="2020058"/>
                          <a:pt x="3968758" y="1965613"/>
                          <a:pt x="3717317" y="2003381"/>
                        </a:cubicBezTo>
                        <a:cubicBezTo>
                          <a:pt x="3465876" y="2041149"/>
                          <a:pt x="3228426" y="1943372"/>
                          <a:pt x="3065465" y="2003381"/>
                        </a:cubicBezTo>
                        <a:cubicBezTo>
                          <a:pt x="2902504" y="2063390"/>
                          <a:pt x="2661536" y="1932702"/>
                          <a:pt x="2349016" y="2003381"/>
                        </a:cubicBezTo>
                        <a:cubicBezTo>
                          <a:pt x="2036496" y="2074060"/>
                          <a:pt x="2062377" y="1989955"/>
                          <a:pt x="1955556" y="2003381"/>
                        </a:cubicBezTo>
                        <a:cubicBezTo>
                          <a:pt x="1848735" y="2016807"/>
                          <a:pt x="1510738" y="2000986"/>
                          <a:pt x="1239106" y="2003381"/>
                        </a:cubicBezTo>
                        <a:cubicBezTo>
                          <a:pt x="967474" y="2005776"/>
                          <a:pt x="899914" y="1945091"/>
                          <a:pt x="651852" y="2003381"/>
                        </a:cubicBezTo>
                        <a:cubicBezTo>
                          <a:pt x="403790" y="2061671"/>
                          <a:pt x="304723" y="1984635"/>
                          <a:pt x="0" y="2003381"/>
                        </a:cubicBezTo>
                        <a:cubicBezTo>
                          <a:pt x="-636" y="1819364"/>
                          <a:pt x="35482" y="1730873"/>
                          <a:pt x="0" y="1462468"/>
                        </a:cubicBezTo>
                        <a:cubicBezTo>
                          <a:pt x="-35482" y="1194063"/>
                          <a:pt x="2209" y="1065787"/>
                          <a:pt x="0" y="921555"/>
                        </a:cubicBezTo>
                        <a:cubicBezTo>
                          <a:pt x="-2209" y="777323"/>
                          <a:pt x="86635" y="457382"/>
                          <a:pt x="0" y="0"/>
                        </a:cubicBezTo>
                        <a:close/>
                      </a:path>
                    </a:pathLst>
                  </a:custGeom>
                  <ask:type>
                    <ask:lineSketchScribble/>
                  </ask:type>
                </ask:lineSketchStyleProps>
              </a:ext>
            </a:extLst>
          </a:ln>
        </p:spPr>
        <p:txBody>
          <a:bodyPr/>
          <a:lstStyle/>
          <a:p>
            <a:r>
              <a:rPr lang="en-US" sz="2400" dirty="0"/>
              <a:t>July 24, 2020</a:t>
            </a:r>
            <a:br>
              <a:rPr lang="en-US" sz="2400" dirty="0"/>
            </a:br>
            <a:r>
              <a:rPr lang="en-US" sz="2700" b="1" dirty="0"/>
              <a:t>Indivior Solutions Pleads Guilty to Felony…</a:t>
            </a:r>
            <a:br>
              <a:rPr lang="en-US" sz="2700" b="1" dirty="0"/>
            </a:br>
            <a:r>
              <a:rPr lang="en-US" sz="2700" b="1" dirty="0"/>
              <a:t>Indivior Entities Pay $600 Million to Resolve Criminal &amp; Civil Investigations</a:t>
            </a:r>
          </a:p>
        </p:txBody>
      </p:sp>
      <p:sp>
        <p:nvSpPr>
          <p:cNvPr id="4" name="Slide Number Placeholder 3">
            <a:extLst>
              <a:ext uri="{FF2B5EF4-FFF2-40B4-BE49-F238E27FC236}">
                <a16:creationId xmlns:a16="http://schemas.microsoft.com/office/drawing/2014/main" id="{A753E986-99F4-7036-63BD-A580B78E97A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11" name="Title 1">
            <a:extLst>
              <a:ext uri="{FF2B5EF4-FFF2-40B4-BE49-F238E27FC236}">
                <a16:creationId xmlns:a16="http://schemas.microsoft.com/office/drawing/2014/main" id="{09AF7F91-9DAF-F6F7-21B0-53DA350E6659}"/>
              </a:ext>
            </a:extLst>
          </p:cNvPr>
          <p:cNvSpPr txBox="1">
            <a:spLocks/>
          </p:cNvSpPr>
          <p:nvPr/>
        </p:nvSpPr>
        <p:spPr>
          <a:xfrm>
            <a:off x="1017639" y="2067174"/>
            <a:ext cx="6577780" cy="2003381"/>
          </a:xfrm>
          <a:prstGeom prst="rect">
            <a:avLst/>
          </a:prstGeom>
          <a:solidFill>
            <a:schemeClr val="accent4">
              <a:lumMod val="20000"/>
              <a:lumOff val="80000"/>
            </a:schemeClr>
          </a:solidFill>
          <a:ln>
            <a:solidFill>
              <a:schemeClr val="tx1"/>
            </a:solidFill>
            <a:extLst>
              <a:ext uri="{C807C97D-BFC1-408E-A445-0C87EB9F89A2}">
                <ask:lineSketchStyleProps xmlns:ask="http://schemas.microsoft.com/office/drawing/2018/sketchyshapes" sd="2499028148">
                  <a:custGeom>
                    <a:avLst/>
                    <a:gdLst>
                      <a:gd name="connsiteX0" fmla="*/ 0 w 6577780"/>
                      <a:gd name="connsiteY0" fmla="*/ 0 h 2003381"/>
                      <a:gd name="connsiteX1" fmla="*/ 729536 w 6577780"/>
                      <a:gd name="connsiteY1" fmla="*/ 0 h 2003381"/>
                      <a:gd name="connsiteX2" fmla="*/ 1261738 w 6577780"/>
                      <a:gd name="connsiteY2" fmla="*/ 0 h 2003381"/>
                      <a:gd name="connsiteX3" fmla="*/ 1925496 w 6577780"/>
                      <a:gd name="connsiteY3" fmla="*/ 0 h 2003381"/>
                      <a:gd name="connsiteX4" fmla="*/ 2391920 w 6577780"/>
                      <a:gd name="connsiteY4" fmla="*/ 0 h 2003381"/>
                      <a:gd name="connsiteX5" fmla="*/ 2924122 w 6577780"/>
                      <a:gd name="connsiteY5" fmla="*/ 0 h 2003381"/>
                      <a:gd name="connsiteX6" fmla="*/ 3390547 w 6577780"/>
                      <a:gd name="connsiteY6" fmla="*/ 0 h 2003381"/>
                      <a:gd name="connsiteX7" fmla="*/ 4120082 w 6577780"/>
                      <a:gd name="connsiteY7" fmla="*/ 0 h 2003381"/>
                      <a:gd name="connsiteX8" fmla="*/ 4652284 w 6577780"/>
                      <a:gd name="connsiteY8" fmla="*/ 0 h 2003381"/>
                      <a:gd name="connsiteX9" fmla="*/ 5118709 w 6577780"/>
                      <a:gd name="connsiteY9" fmla="*/ 0 h 2003381"/>
                      <a:gd name="connsiteX10" fmla="*/ 5716689 w 6577780"/>
                      <a:gd name="connsiteY10" fmla="*/ 0 h 2003381"/>
                      <a:gd name="connsiteX11" fmla="*/ 6577780 w 6577780"/>
                      <a:gd name="connsiteY11" fmla="*/ 0 h 2003381"/>
                      <a:gd name="connsiteX12" fmla="*/ 6577780 w 6577780"/>
                      <a:gd name="connsiteY12" fmla="*/ 460778 h 2003381"/>
                      <a:gd name="connsiteX13" fmla="*/ 6577780 w 6577780"/>
                      <a:gd name="connsiteY13" fmla="*/ 921555 h 2003381"/>
                      <a:gd name="connsiteX14" fmla="*/ 6577780 w 6577780"/>
                      <a:gd name="connsiteY14" fmla="*/ 1362299 h 2003381"/>
                      <a:gd name="connsiteX15" fmla="*/ 6577780 w 6577780"/>
                      <a:gd name="connsiteY15" fmla="*/ 2003381 h 2003381"/>
                      <a:gd name="connsiteX16" fmla="*/ 6177133 w 6577780"/>
                      <a:gd name="connsiteY16" fmla="*/ 2003381 h 2003381"/>
                      <a:gd name="connsiteX17" fmla="*/ 5513376 w 6577780"/>
                      <a:gd name="connsiteY17" fmla="*/ 2003381 h 2003381"/>
                      <a:gd name="connsiteX18" fmla="*/ 4849618 w 6577780"/>
                      <a:gd name="connsiteY18" fmla="*/ 2003381 h 2003381"/>
                      <a:gd name="connsiteX19" fmla="*/ 4448971 w 6577780"/>
                      <a:gd name="connsiteY19" fmla="*/ 2003381 h 2003381"/>
                      <a:gd name="connsiteX20" fmla="*/ 3982547 w 6577780"/>
                      <a:gd name="connsiteY20" fmla="*/ 2003381 h 2003381"/>
                      <a:gd name="connsiteX21" fmla="*/ 3253011 w 6577780"/>
                      <a:gd name="connsiteY21" fmla="*/ 2003381 h 2003381"/>
                      <a:gd name="connsiteX22" fmla="*/ 2589253 w 6577780"/>
                      <a:gd name="connsiteY22" fmla="*/ 2003381 h 2003381"/>
                      <a:gd name="connsiteX23" fmla="*/ 1859718 w 6577780"/>
                      <a:gd name="connsiteY23" fmla="*/ 2003381 h 2003381"/>
                      <a:gd name="connsiteX24" fmla="*/ 1261738 w 6577780"/>
                      <a:gd name="connsiteY24" fmla="*/ 2003381 h 2003381"/>
                      <a:gd name="connsiteX25" fmla="*/ 861091 w 6577780"/>
                      <a:gd name="connsiteY25" fmla="*/ 2003381 h 2003381"/>
                      <a:gd name="connsiteX26" fmla="*/ 0 w 6577780"/>
                      <a:gd name="connsiteY26" fmla="*/ 2003381 h 2003381"/>
                      <a:gd name="connsiteX27" fmla="*/ 0 w 6577780"/>
                      <a:gd name="connsiteY27" fmla="*/ 1542603 h 2003381"/>
                      <a:gd name="connsiteX28" fmla="*/ 0 w 6577780"/>
                      <a:gd name="connsiteY28" fmla="*/ 1001691 h 2003381"/>
                      <a:gd name="connsiteX29" fmla="*/ 0 w 6577780"/>
                      <a:gd name="connsiteY29" fmla="*/ 540913 h 2003381"/>
                      <a:gd name="connsiteX30" fmla="*/ 0 w 6577780"/>
                      <a:gd name="connsiteY30" fmla="*/ 0 h 200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77780" h="2003381" fill="none" extrusionOk="0">
                        <a:moveTo>
                          <a:pt x="0" y="0"/>
                        </a:moveTo>
                        <a:cubicBezTo>
                          <a:pt x="302243" y="-57351"/>
                          <a:pt x="508331" y="67777"/>
                          <a:pt x="729536" y="0"/>
                        </a:cubicBezTo>
                        <a:cubicBezTo>
                          <a:pt x="950741" y="-67777"/>
                          <a:pt x="1113365" y="44577"/>
                          <a:pt x="1261738" y="0"/>
                        </a:cubicBezTo>
                        <a:cubicBezTo>
                          <a:pt x="1410111" y="-44577"/>
                          <a:pt x="1607428" y="4635"/>
                          <a:pt x="1925496" y="0"/>
                        </a:cubicBezTo>
                        <a:cubicBezTo>
                          <a:pt x="2243564" y="-4635"/>
                          <a:pt x="2296337" y="41582"/>
                          <a:pt x="2391920" y="0"/>
                        </a:cubicBezTo>
                        <a:cubicBezTo>
                          <a:pt x="2487503" y="-41582"/>
                          <a:pt x="2663103" y="23599"/>
                          <a:pt x="2924122" y="0"/>
                        </a:cubicBezTo>
                        <a:cubicBezTo>
                          <a:pt x="3185141" y="-23599"/>
                          <a:pt x="3206972" y="55851"/>
                          <a:pt x="3390547" y="0"/>
                        </a:cubicBezTo>
                        <a:cubicBezTo>
                          <a:pt x="3574122" y="-55851"/>
                          <a:pt x="3818961" y="55582"/>
                          <a:pt x="4120082" y="0"/>
                        </a:cubicBezTo>
                        <a:cubicBezTo>
                          <a:pt x="4421204" y="-55582"/>
                          <a:pt x="4426718" y="38640"/>
                          <a:pt x="4652284" y="0"/>
                        </a:cubicBezTo>
                        <a:cubicBezTo>
                          <a:pt x="4877850" y="-38640"/>
                          <a:pt x="4984466" y="49198"/>
                          <a:pt x="5118709" y="0"/>
                        </a:cubicBezTo>
                        <a:cubicBezTo>
                          <a:pt x="5252952" y="-49198"/>
                          <a:pt x="5515344" y="17234"/>
                          <a:pt x="5716689" y="0"/>
                        </a:cubicBezTo>
                        <a:cubicBezTo>
                          <a:pt x="5918034" y="-17234"/>
                          <a:pt x="6330642" y="54093"/>
                          <a:pt x="6577780" y="0"/>
                        </a:cubicBezTo>
                        <a:cubicBezTo>
                          <a:pt x="6577975" y="106909"/>
                          <a:pt x="6566309" y="276662"/>
                          <a:pt x="6577780" y="460778"/>
                        </a:cubicBezTo>
                        <a:cubicBezTo>
                          <a:pt x="6589251" y="644894"/>
                          <a:pt x="6528365" y="758575"/>
                          <a:pt x="6577780" y="921555"/>
                        </a:cubicBezTo>
                        <a:cubicBezTo>
                          <a:pt x="6627195" y="1084535"/>
                          <a:pt x="6561050" y="1211771"/>
                          <a:pt x="6577780" y="1362299"/>
                        </a:cubicBezTo>
                        <a:cubicBezTo>
                          <a:pt x="6594510" y="1512827"/>
                          <a:pt x="6510132" y="1856760"/>
                          <a:pt x="6577780" y="2003381"/>
                        </a:cubicBezTo>
                        <a:cubicBezTo>
                          <a:pt x="6480011" y="2013600"/>
                          <a:pt x="6307332" y="1965083"/>
                          <a:pt x="6177133" y="2003381"/>
                        </a:cubicBezTo>
                        <a:cubicBezTo>
                          <a:pt x="6046934" y="2041679"/>
                          <a:pt x="5842719" y="1934403"/>
                          <a:pt x="5513376" y="2003381"/>
                        </a:cubicBezTo>
                        <a:cubicBezTo>
                          <a:pt x="5184033" y="2072359"/>
                          <a:pt x="5067985" y="1926035"/>
                          <a:pt x="4849618" y="2003381"/>
                        </a:cubicBezTo>
                        <a:cubicBezTo>
                          <a:pt x="4631251" y="2080727"/>
                          <a:pt x="4648830" y="1977797"/>
                          <a:pt x="4448971" y="2003381"/>
                        </a:cubicBezTo>
                        <a:cubicBezTo>
                          <a:pt x="4249112" y="2028965"/>
                          <a:pt x="4184987" y="1966040"/>
                          <a:pt x="3982547" y="2003381"/>
                        </a:cubicBezTo>
                        <a:cubicBezTo>
                          <a:pt x="3780107" y="2040722"/>
                          <a:pt x="3503630" y="1932899"/>
                          <a:pt x="3253011" y="2003381"/>
                        </a:cubicBezTo>
                        <a:cubicBezTo>
                          <a:pt x="3002392" y="2073863"/>
                          <a:pt x="2783605" y="1959427"/>
                          <a:pt x="2589253" y="2003381"/>
                        </a:cubicBezTo>
                        <a:cubicBezTo>
                          <a:pt x="2394901" y="2047335"/>
                          <a:pt x="2036906" y="1927431"/>
                          <a:pt x="1859718" y="2003381"/>
                        </a:cubicBezTo>
                        <a:cubicBezTo>
                          <a:pt x="1682531" y="2079331"/>
                          <a:pt x="1462564" y="2002717"/>
                          <a:pt x="1261738" y="2003381"/>
                        </a:cubicBezTo>
                        <a:cubicBezTo>
                          <a:pt x="1060912" y="2004045"/>
                          <a:pt x="1001815" y="1963609"/>
                          <a:pt x="861091" y="2003381"/>
                        </a:cubicBezTo>
                        <a:cubicBezTo>
                          <a:pt x="720367" y="2043153"/>
                          <a:pt x="398301" y="1995211"/>
                          <a:pt x="0" y="2003381"/>
                        </a:cubicBezTo>
                        <a:cubicBezTo>
                          <a:pt x="-14070" y="1783659"/>
                          <a:pt x="11678" y="1667153"/>
                          <a:pt x="0" y="1542603"/>
                        </a:cubicBezTo>
                        <a:cubicBezTo>
                          <a:pt x="-11678" y="1418053"/>
                          <a:pt x="38783" y="1209169"/>
                          <a:pt x="0" y="1001691"/>
                        </a:cubicBezTo>
                        <a:cubicBezTo>
                          <a:pt x="-38783" y="794213"/>
                          <a:pt x="22754" y="755011"/>
                          <a:pt x="0" y="540913"/>
                        </a:cubicBezTo>
                        <a:cubicBezTo>
                          <a:pt x="-22754" y="326815"/>
                          <a:pt x="6279" y="204079"/>
                          <a:pt x="0" y="0"/>
                        </a:cubicBezTo>
                        <a:close/>
                      </a:path>
                      <a:path w="6577780" h="2003381" stroke="0" extrusionOk="0">
                        <a:moveTo>
                          <a:pt x="0" y="0"/>
                        </a:moveTo>
                        <a:cubicBezTo>
                          <a:pt x="327208" y="-41061"/>
                          <a:pt x="415761" y="218"/>
                          <a:pt x="729536" y="0"/>
                        </a:cubicBezTo>
                        <a:cubicBezTo>
                          <a:pt x="1043311" y="-218"/>
                          <a:pt x="1068431" y="21760"/>
                          <a:pt x="1195960" y="0"/>
                        </a:cubicBezTo>
                        <a:cubicBezTo>
                          <a:pt x="1323489" y="-21760"/>
                          <a:pt x="1515985" y="47556"/>
                          <a:pt x="1728162" y="0"/>
                        </a:cubicBezTo>
                        <a:cubicBezTo>
                          <a:pt x="1940339" y="-47556"/>
                          <a:pt x="2043763" y="51476"/>
                          <a:pt x="2260364" y="0"/>
                        </a:cubicBezTo>
                        <a:cubicBezTo>
                          <a:pt x="2476965" y="-51476"/>
                          <a:pt x="2539622" y="35884"/>
                          <a:pt x="2792567" y="0"/>
                        </a:cubicBezTo>
                        <a:cubicBezTo>
                          <a:pt x="3045512" y="-35884"/>
                          <a:pt x="3035783" y="32992"/>
                          <a:pt x="3258991" y="0"/>
                        </a:cubicBezTo>
                        <a:cubicBezTo>
                          <a:pt x="3482199" y="-32992"/>
                          <a:pt x="3737370" y="68037"/>
                          <a:pt x="3988527" y="0"/>
                        </a:cubicBezTo>
                        <a:cubicBezTo>
                          <a:pt x="4239684" y="-68037"/>
                          <a:pt x="4225210" y="28665"/>
                          <a:pt x="4454951" y="0"/>
                        </a:cubicBezTo>
                        <a:cubicBezTo>
                          <a:pt x="4684692" y="-28665"/>
                          <a:pt x="4774787" y="7138"/>
                          <a:pt x="4855598" y="0"/>
                        </a:cubicBezTo>
                        <a:cubicBezTo>
                          <a:pt x="4936409" y="-7138"/>
                          <a:pt x="5312652" y="76240"/>
                          <a:pt x="5519355" y="0"/>
                        </a:cubicBezTo>
                        <a:cubicBezTo>
                          <a:pt x="5726058" y="-76240"/>
                          <a:pt x="5830709" y="40122"/>
                          <a:pt x="5985780" y="0"/>
                        </a:cubicBezTo>
                        <a:cubicBezTo>
                          <a:pt x="6140851" y="-40122"/>
                          <a:pt x="6387906" y="68190"/>
                          <a:pt x="6577780" y="0"/>
                        </a:cubicBezTo>
                        <a:cubicBezTo>
                          <a:pt x="6624734" y="161534"/>
                          <a:pt x="6554491" y="316038"/>
                          <a:pt x="6577780" y="480811"/>
                        </a:cubicBezTo>
                        <a:cubicBezTo>
                          <a:pt x="6601069" y="645584"/>
                          <a:pt x="6562377" y="801854"/>
                          <a:pt x="6577780" y="941589"/>
                        </a:cubicBezTo>
                        <a:cubicBezTo>
                          <a:pt x="6593183" y="1081324"/>
                          <a:pt x="6549215" y="1252625"/>
                          <a:pt x="6577780" y="1382333"/>
                        </a:cubicBezTo>
                        <a:cubicBezTo>
                          <a:pt x="6606345" y="1512041"/>
                          <a:pt x="6512013" y="1744542"/>
                          <a:pt x="6577780" y="2003381"/>
                        </a:cubicBezTo>
                        <a:cubicBezTo>
                          <a:pt x="6365996" y="2040028"/>
                          <a:pt x="6099403" y="1997649"/>
                          <a:pt x="5848244" y="2003381"/>
                        </a:cubicBezTo>
                        <a:cubicBezTo>
                          <a:pt x="5597085" y="2009113"/>
                          <a:pt x="5559497" y="1993957"/>
                          <a:pt x="5447598" y="2003381"/>
                        </a:cubicBezTo>
                        <a:cubicBezTo>
                          <a:pt x="5335699" y="2012805"/>
                          <a:pt x="5088625" y="1941156"/>
                          <a:pt x="4783840" y="2003381"/>
                        </a:cubicBezTo>
                        <a:cubicBezTo>
                          <a:pt x="4479055" y="2065606"/>
                          <a:pt x="4511216" y="1999809"/>
                          <a:pt x="4383193" y="2003381"/>
                        </a:cubicBezTo>
                        <a:cubicBezTo>
                          <a:pt x="4255170" y="2006953"/>
                          <a:pt x="4039692" y="2000760"/>
                          <a:pt x="3916769" y="2003381"/>
                        </a:cubicBezTo>
                        <a:cubicBezTo>
                          <a:pt x="3793846" y="2006002"/>
                          <a:pt x="3396324" y="1944680"/>
                          <a:pt x="3187233" y="2003381"/>
                        </a:cubicBezTo>
                        <a:cubicBezTo>
                          <a:pt x="2978142" y="2062082"/>
                          <a:pt x="2696316" y="1986089"/>
                          <a:pt x="2457698" y="2003381"/>
                        </a:cubicBezTo>
                        <a:cubicBezTo>
                          <a:pt x="2219080" y="2020673"/>
                          <a:pt x="1969541" y="1951767"/>
                          <a:pt x="1728162" y="2003381"/>
                        </a:cubicBezTo>
                        <a:cubicBezTo>
                          <a:pt x="1486783" y="2054995"/>
                          <a:pt x="1510426" y="1992236"/>
                          <a:pt x="1327516" y="2003381"/>
                        </a:cubicBezTo>
                        <a:cubicBezTo>
                          <a:pt x="1144606" y="2014526"/>
                          <a:pt x="999207" y="1985727"/>
                          <a:pt x="795313" y="2003381"/>
                        </a:cubicBezTo>
                        <a:cubicBezTo>
                          <a:pt x="591419" y="2021035"/>
                          <a:pt x="261416" y="1944289"/>
                          <a:pt x="0" y="2003381"/>
                        </a:cubicBezTo>
                        <a:cubicBezTo>
                          <a:pt x="-8922" y="1887227"/>
                          <a:pt x="49004" y="1650292"/>
                          <a:pt x="0" y="1502536"/>
                        </a:cubicBezTo>
                        <a:cubicBezTo>
                          <a:pt x="-49004" y="1354781"/>
                          <a:pt x="20852" y="1225417"/>
                          <a:pt x="0" y="1041758"/>
                        </a:cubicBezTo>
                        <a:cubicBezTo>
                          <a:pt x="-20852" y="858099"/>
                          <a:pt x="56698" y="667131"/>
                          <a:pt x="0" y="500845"/>
                        </a:cubicBezTo>
                        <a:cubicBezTo>
                          <a:pt x="-56698" y="334559"/>
                          <a:pt x="24564" y="148268"/>
                          <a:pt x="0" y="0"/>
                        </a:cubicBezTo>
                        <a:close/>
                      </a:path>
                    </a:pathLst>
                  </a:custGeom>
                  <ask:type>
                    <ask:lineSketchScribble/>
                  </ask:type>
                </ask:lineSketchStyleProps>
              </a:ext>
            </a:extLst>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July 11, 2019</a:t>
            </a:r>
            <a:br>
              <a:rPr lang="en-US" sz="2400" dirty="0"/>
            </a:br>
            <a:r>
              <a:rPr lang="en-US" sz="2700" b="1" dirty="0"/>
              <a:t>Department of Justice Obtains $1.4 Billion from Reckitt Benckiser Group</a:t>
            </a:r>
          </a:p>
          <a:p>
            <a:r>
              <a:rPr lang="en-US" sz="2700" b="1" dirty="0"/>
              <a:t> in Largest Recovery Concerning Opioid Drug in U.S. History</a:t>
            </a:r>
          </a:p>
        </p:txBody>
      </p:sp>
      <p:pic>
        <p:nvPicPr>
          <p:cNvPr id="13" name="Picture 12">
            <a:extLst>
              <a:ext uri="{FF2B5EF4-FFF2-40B4-BE49-F238E27FC236}">
                <a16:creationId xmlns:a16="http://schemas.microsoft.com/office/drawing/2014/main" id="{BE6C223F-FED3-0711-D114-8121473AA0FB}"/>
              </a:ext>
            </a:extLst>
          </p:cNvPr>
          <p:cNvPicPr>
            <a:picLocks noChangeAspect="1"/>
          </p:cNvPicPr>
          <p:nvPr/>
        </p:nvPicPr>
        <p:blipFill>
          <a:blip r:embed="rId3"/>
          <a:stretch>
            <a:fillRect/>
          </a:stretch>
        </p:blipFill>
        <p:spPr>
          <a:xfrm>
            <a:off x="306963" y="177464"/>
            <a:ext cx="7946228" cy="1684177"/>
          </a:xfrm>
          <a:prstGeom prst="rect">
            <a:avLst/>
          </a:prstGeom>
        </p:spPr>
      </p:pic>
      <p:sp>
        <p:nvSpPr>
          <p:cNvPr id="15" name="TextBox 14">
            <a:extLst>
              <a:ext uri="{FF2B5EF4-FFF2-40B4-BE49-F238E27FC236}">
                <a16:creationId xmlns:a16="http://schemas.microsoft.com/office/drawing/2014/main" id="{E43ACF58-5CFA-F082-435F-9314D9931D6E}"/>
              </a:ext>
            </a:extLst>
          </p:cNvPr>
          <p:cNvSpPr txBox="1"/>
          <p:nvPr/>
        </p:nvSpPr>
        <p:spPr>
          <a:xfrm>
            <a:off x="2286000" y="3275112"/>
            <a:ext cx="4572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72205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50"/>
          <p:cNvSpPr txBox="1">
            <a:spLocks noGrp="1"/>
          </p:cNvSpPr>
          <p:nvPr>
            <p:ph type="body" idx="1"/>
          </p:nvPr>
        </p:nvSpPr>
        <p:spPr>
          <a:xfrm>
            <a:off x="457200" y="1369055"/>
            <a:ext cx="7620000" cy="4963585"/>
          </a:xfrm>
          <a:prstGeom prst="rect">
            <a:avLst/>
          </a:prstGeom>
          <a:solidFill>
            <a:schemeClr val="lt2"/>
          </a:solidFill>
          <a:ln>
            <a:noFill/>
          </a:ln>
        </p:spPr>
        <p:txBody>
          <a:bodyPr spcFirstLastPara="1" wrap="square" lIns="91425" tIns="45700" rIns="91425" bIns="45700" anchor="t" anchorCtr="0">
            <a:noAutofit/>
          </a:bodyPr>
          <a:lstStyle/>
          <a:p>
            <a:pPr marL="0" lvl="0" indent="0" rtl="0">
              <a:lnSpc>
                <a:spcPct val="150000"/>
              </a:lnSpc>
              <a:spcBef>
                <a:spcPts val="0"/>
              </a:spcBef>
              <a:spcAft>
                <a:spcPts val="0"/>
              </a:spcAft>
              <a:buSzPts val="1800"/>
              <a:buNone/>
            </a:pPr>
            <a:r>
              <a:rPr lang="en-US" sz="2800" b="1" dirty="0"/>
              <a:t>Reckitt Benckiser Group</a:t>
            </a:r>
          </a:p>
          <a:p>
            <a:pPr marL="0" lvl="0" indent="0" rtl="0">
              <a:lnSpc>
                <a:spcPct val="150000"/>
              </a:lnSpc>
              <a:spcBef>
                <a:spcPts val="0"/>
              </a:spcBef>
              <a:spcAft>
                <a:spcPts val="0"/>
              </a:spcAft>
              <a:buSzPts val="1800"/>
              <a:buNone/>
            </a:pPr>
            <a:r>
              <a:rPr lang="en-US" sz="2000" b="1" dirty="0"/>
              <a:t> </a:t>
            </a:r>
            <a:r>
              <a:rPr lang="en-US" sz="2000" dirty="0">
                <a:solidFill>
                  <a:srgbClr val="171E24"/>
                </a:solidFill>
                <a:latin typeface="Arial"/>
                <a:ea typeface="Arial"/>
                <a:cs typeface="Arial"/>
                <a:sym typeface="Arial"/>
              </a:rPr>
              <a:t>Settled (without liability) -- promoting Suboxone™️ for “unsafe, ineffective, &amp; medically unnecessary” uses</a:t>
            </a:r>
            <a:endParaRPr sz="2000" dirty="0">
              <a:solidFill>
                <a:srgbClr val="171E24"/>
              </a:solidFill>
              <a:latin typeface="Arial"/>
              <a:ea typeface="Arial"/>
              <a:cs typeface="Arial"/>
              <a:sym typeface="Arial"/>
            </a:endParaRPr>
          </a:p>
          <a:p>
            <a:pPr marL="914400" lvl="0" indent="0" rtl="0">
              <a:lnSpc>
                <a:spcPct val="100000"/>
              </a:lnSpc>
              <a:spcBef>
                <a:spcPts val="0"/>
              </a:spcBef>
              <a:spcAft>
                <a:spcPts val="0"/>
              </a:spcAft>
              <a:buSzPts val="1800"/>
              <a:buNone/>
            </a:pPr>
            <a:endParaRPr sz="1200" dirty="0">
              <a:solidFill>
                <a:srgbClr val="171E24"/>
              </a:solidFill>
              <a:latin typeface="Arial"/>
              <a:ea typeface="Arial"/>
              <a:cs typeface="Arial"/>
              <a:sym typeface="Arial"/>
            </a:endParaRPr>
          </a:p>
          <a:p>
            <a:pPr marL="0" lvl="0" indent="0" rtl="0">
              <a:lnSpc>
                <a:spcPct val="150000"/>
              </a:lnSpc>
              <a:spcBef>
                <a:spcPts val="0"/>
              </a:spcBef>
              <a:spcAft>
                <a:spcPts val="0"/>
              </a:spcAft>
              <a:buSzPts val="1800"/>
              <a:buNone/>
            </a:pPr>
            <a:r>
              <a:rPr lang="en-US" sz="2400" b="1" dirty="0">
                <a:solidFill>
                  <a:srgbClr val="171E24"/>
                </a:solidFill>
                <a:latin typeface="Arial"/>
                <a:ea typeface="Arial"/>
                <a:cs typeface="Arial"/>
                <a:sym typeface="Arial"/>
              </a:rPr>
              <a:t>Indivior  </a:t>
            </a:r>
          </a:p>
          <a:p>
            <a:pPr marL="0" indent="0">
              <a:lnSpc>
                <a:spcPct val="150000"/>
              </a:lnSpc>
              <a:spcBef>
                <a:spcPts val="0"/>
              </a:spcBef>
              <a:buNone/>
            </a:pPr>
            <a:r>
              <a:rPr lang="en-US" sz="2000" dirty="0">
                <a:solidFill>
                  <a:srgbClr val="171E24"/>
                </a:solidFill>
                <a:latin typeface="Arial"/>
                <a:ea typeface="Arial"/>
                <a:cs typeface="Arial"/>
                <a:sym typeface="Arial"/>
              </a:rPr>
              <a:t>Guilty pleas -- Subsidiary - Indivior Solutions - felony</a:t>
            </a:r>
          </a:p>
          <a:p>
            <a:pPr marL="342900">
              <a:lnSpc>
                <a:spcPct val="150000"/>
              </a:lnSpc>
              <a:spcBef>
                <a:spcPts val="0"/>
              </a:spcBef>
            </a:pPr>
            <a:r>
              <a:rPr lang="en-US" sz="2000" dirty="0">
                <a:solidFill>
                  <a:srgbClr val="171E24"/>
                </a:solidFill>
                <a:latin typeface="Arial"/>
                <a:ea typeface="Arial"/>
                <a:cs typeface="Arial"/>
                <a:sym typeface="Arial"/>
              </a:rPr>
              <a:t>CEO &amp; Medical Director  – misdemeanors /fines / JAIL </a:t>
            </a:r>
          </a:p>
          <a:p>
            <a:pPr marL="342900">
              <a:lnSpc>
                <a:spcPct val="150000"/>
              </a:lnSpc>
              <a:spcBef>
                <a:spcPts val="0"/>
              </a:spcBef>
            </a:pPr>
            <a:r>
              <a:rPr lang="en-US" sz="2000" dirty="0">
                <a:solidFill>
                  <a:srgbClr val="171E24"/>
                </a:solidFill>
                <a:latin typeface="Arial"/>
                <a:ea typeface="Arial"/>
                <a:cs typeface="Arial"/>
                <a:sym typeface="Arial"/>
              </a:rPr>
              <a:t>Settled 3 key allegations</a:t>
            </a:r>
          </a:p>
          <a:p>
            <a:pPr marL="0" lvl="0" indent="0" rtl="0">
              <a:lnSpc>
                <a:spcPct val="150000"/>
              </a:lnSpc>
              <a:spcBef>
                <a:spcPts val="0"/>
              </a:spcBef>
              <a:spcAft>
                <a:spcPts val="0"/>
              </a:spcAft>
              <a:buSzPts val="1800"/>
              <a:buNone/>
            </a:pPr>
            <a:endParaRPr lang="en-US" sz="1200" b="1" dirty="0">
              <a:solidFill>
                <a:srgbClr val="171E24"/>
              </a:solidFill>
              <a:latin typeface="Arial"/>
              <a:ea typeface="Arial"/>
              <a:cs typeface="Arial"/>
              <a:sym typeface="Arial"/>
            </a:endParaRPr>
          </a:p>
          <a:p>
            <a:pPr marL="0" lvl="0" indent="0" rtl="0">
              <a:lnSpc>
                <a:spcPct val="150000"/>
              </a:lnSpc>
              <a:spcBef>
                <a:spcPts val="0"/>
              </a:spcBef>
              <a:spcAft>
                <a:spcPts val="0"/>
              </a:spcAft>
              <a:buSzPts val="1800"/>
              <a:buNone/>
            </a:pPr>
            <a:r>
              <a:rPr lang="en-US" sz="2400" b="1" dirty="0">
                <a:solidFill>
                  <a:srgbClr val="171E24"/>
                </a:solidFill>
                <a:latin typeface="Arial"/>
                <a:ea typeface="Arial"/>
                <a:cs typeface="Arial"/>
                <a:sym typeface="Arial"/>
              </a:rPr>
              <a:t>$10 million payment paid to FTC </a:t>
            </a:r>
            <a:r>
              <a:rPr lang="en-US" sz="2000" dirty="0">
                <a:solidFill>
                  <a:srgbClr val="171E24"/>
                </a:solidFill>
                <a:latin typeface="Arial"/>
                <a:ea typeface="Arial"/>
                <a:cs typeface="Arial"/>
                <a:sym typeface="Arial"/>
              </a:rPr>
              <a:t>for patient refunds </a:t>
            </a:r>
          </a:p>
          <a:p>
            <a:pPr marL="0" lvl="0" indent="0" rtl="0">
              <a:lnSpc>
                <a:spcPct val="150000"/>
              </a:lnSpc>
              <a:spcBef>
                <a:spcPts val="0"/>
              </a:spcBef>
              <a:spcAft>
                <a:spcPts val="0"/>
              </a:spcAft>
              <a:buSzPts val="1800"/>
              <a:buNone/>
            </a:pPr>
            <a:r>
              <a:rPr lang="en-US" sz="2000" dirty="0">
                <a:solidFill>
                  <a:srgbClr val="171E24"/>
                </a:solidFill>
                <a:latin typeface="Arial"/>
                <a:ea typeface="Arial"/>
                <a:cs typeface="Arial"/>
                <a:sym typeface="Arial"/>
              </a:rPr>
              <a:t>+ compliance reporting + req’s </a:t>
            </a:r>
            <a:endParaRPr lang="en-US" sz="2000" b="1" dirty="0">
              <a:solidFill>
                <a:srgbClr val="171E24"/>
              </a:solidFill>
              <a:latin typeface="Arial"/>
              <a:ea typeface="Arial"/>
              <a:cs typeface="Arial"/>
              <a:sym typeface="Arial"/>
            </a:endParaRPr>
          </a:p>
          <a:p>
            <a:pPr marL="457200" lvl="0" indent="0" rtl="0">
              <a:lnSpc>
                <a:spcPct val="150000"/>
              </a:lnSpc>
              <a:spcBef>
                <a:spcPts val="0"/>
              </a:spcBef>
              <a:spcAft>
                <a:spcPts val="0"/>
              </a:spcAft>
              <a:buNone/>
            </a:pPr>
            <a:endParaRPr sz="1600" b="1" dirty="0">
              <a:solidFill>
                <a:srgbClr val="171E24"/>
              </a:solidFill>
              <a:latin typeface="Arial"/>
              <a:ea typeface="Arial"/>
              <a:cs typeface="Arial"/>
              <a:sym typeface="Arial"/>
            </a:endParaRPr>
          </a:p>
          <a:p>
            <a:pPr marL="0" lvl="0" indent="0" algn="l" rtl="0">
              <a:lnSpc>
                <a:spcPct val="150000"/>
              </a:lnSpc>
              <a:spcBef>
                <a:spcPts val="0"/>
              </a:spcBef>
              <a:spcAft>
                <a:spcPts val="0"/>
              </a:spcAft>
              <a:buNone/>
            </a:pPr>
            <a:endParaRPr sz="1600" b="1" dirty="0">
              <a:solidFill>
                <a:srgbClr val="171E24"/>
              </a:solidFill>
              <a:latin typeface="Arial"/>
              <a:ea typeface="Arial"/>
              <a:cs typeface="Arial"/>
              <a:sym typeface="Arial"/>
            </a:endParaRPr>
          </a:p>
          <a:p>
            <a:pPr marL="0" lvl="0" indent="0" algn="l" rtl="0">
              <a:lnSpc>
                <a:spcPct val="150000"/>
              </a:lnSpc>
              <a:spcBef>
                <a:spcPts val="0"/>
              </a:spcBef>
              <a:spcAft>
                <a:spcPts val="0"/>
              </a:spcAft>
              <a:buSzPts val="1800"/>
              <a:buNone/>
            </a:pPr>
            <a:endParaRPr dirty="0">
              <a:solidFill>
                <a:srgbClr val="171E24"/>
              </a:solidFill>
              <a:latin typeface="Arial"/>
              <a:ea typeface="Arial"/>
              <a:cs typeface="Arial"/>
              <a:sym typeface="Arial"/>
            </a:endParaRPr>
          </a:p>
          <a:p>
            <a:pPr marL="914400" lvl="0" indent="0" algn="l" rtl="0">
              <a:lnSpc>
                <a:spcPct val="150000"/>
              </a:lnSpc>
              <a:spcBef>
                <a:spcPts val="0"/>
              </a:spcBef>
              <a:spcAft>
                <a:spcPts val="0"/>
              </a:spcAft>
              <a:buSzPts val="1800"/>
              <a:buNone/>
            </a:pPr>
            <a:endParaRPr sz="900" i="1" dirty="0"/>
          </a:p>
          <a:p>
            <a:pPr marL="0" lvl="0" indent="0" algn="ctr" rtl="0">
              <a:lnSpc>
                <a:spcPct val="150000"/>
              </a:lnSpc>
              <a:spcBef>
                <a:spcPts val="0"/>
              </a:spcBef>
              <a:spcAft>
                <a:spcPts val="0"/>
              </a:spcAft>
              <a:buSzPts val="1800"/>
              <a:buNone/>
            </a:pPr>
            <a:endParaRPr sz="1900" i="1" dirty="0"/>
          </a:p>
          <a:p>
            <a:pPr marL="0" lvl="0" indent="0" algn="l" rtl="0">
              <a:lnSpc>
                <a:spcPct val="100000"/>
              </a:lnSpc>
              <a:spcBef>
                <a:spcPts val="360"/>
              </a:spcBef>
              <a:spcAft>
                <a:spcPts val="0"/>
              </a:spcAft>
              <a:buSzPts val="1800"/>
              <a:buNone/>
            </a:pPr>
            <a:endParaRPr dirty="0"/>
          </a:p>
        </p:txBody>
      </p:sp>
      <p:sp>
        <p:nvSpPr>
          <p:cNvPr id="387" name="Google Shape;387;p50"/>
          <p:cNvSpPr>
            <a:spLocks noGrp="1"/>
          </p:cNvSpPr>
          <p:nvPr>
            <p:ph type="sldNum" idx="12"/>
          </p:nvPr>
        </p:nvSpPr>
        <p:spPr>
          <a:xfrm>
            <a:off x="8531788" y="5648960"/>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fld id="{00000000-1234-1234-1234-123412341234}" type="slidenum">
              <a:rPr lang="en-US"/>
              <a:t>14</a:t>
            </a:fld>
            <a:endParaRPr/>
          </a:p>
        </p:txBody>
      </p:sp>
      <p:sp>
        <p:nvSpPr>
          <p:cNvPr id="3" name="Title 2">
            <a:extLst>
              <a:ext uri="{FF2B5EF4-FFF2-40B4-BE49-F238E27FC236}">
                <a16:creationId xmlns:a16="http://schemas.microsoft.com/office/drawing/2014/main" id="{C8E367C6-1482-A78E-3CAC-8C8E9CD017F7}"/>
              </a:ext>
            </a:extLst>
          </p:cNvPr>
          <p:cNvSpPr>
            <a:spLocks noGrp="1"/>
          </p:cNvSpPr>
          <p:nvPr>
            <p:ph type="title"/>
          </p:nvPr>
        </p:nvSpPr>
        <p:spPr>
          <a:xfrm>
            <a:off x="457200" y="274637"/>
            <a:ext cx="7620000" cy="949479"/>
          </a:xfrm>
        </p:spPr>
        <p:txBody>
          <a:bodyPr>
            <a:normAutofit/>
          </a:bodyPr>
          <a:lstStyle/>
          <a:p>
            <a:r>
              <a:rPr lang="en-US" sz="4400" dirty="0"/>
              <a:t>Settlements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324465" y="274638"/>
            <a:ext cx="7904984" cy="1244446"/>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600"/>
              <a:buFont typeface="Cambria"/>
              <a:buNone/>
            </a:pPr>
            <a:r>
              <a:rPr lang="en-US" dirty="0">
                <a:solidFill>
                  <a:schemeClr val="lt1"/>
                </a:solidFill>
              </a:rPr>
              <a:t>Public health harms </a:t>
            </a:r>
            <a:endParaRPr dirty="0">
              <a:solidFill>
                <a:schemeClr val="lt1"/>
              </a:solidFill>
            </a:endParaRPr>
          </a:p>
        </p:txBody>
      </p:sp>
      <p:sp>
        <p:nvSpPr>
          <p:cNvPr id="225" name="Google Shape;225;p28"/>
          <p:cNvSpPr txBox="1">
            <a:spLocks noGrp="1"/>
          </p:cNvSpPr>
          <p:nvPr>
            <p:ph type="body" idx="1"/>
          </p:nvPr>
        </p:nvSpPr>
        <p:spPr>
          <a:xfrm>
            <a:off x="324465" y="1736545"/>
            <a:ext cx="7904984" cy="4723249"/>
          </a:xfrm>
          <a:prstGeom prst="rect">
            <a:avLst/>
          </a:prstGeom>
          <a:solidFill>
            <a:schemeClr val="tx2"/>
          </a:solidFill>
          <a:ln>
            <a:noFill/>
          </a:ln>
        </p:spPr>
        <p:txBody>
          <a:bodyPr spcFirstLastPara="1" wrap="square" lIns="91425" tIns="45700" rIns="91425" bIns="45700" anchor="t" anchorCtr="0">
            <a:noAutofit/>
          </a:bodyPr>
          <a:lstStyle/>
          <a:p>
            <a:pPr marL="114300" indent="0">
              <a:buNone/>
            </a:pPr>
            <a:r>
              <a:rPr lang="en-US" sz="3200" b="1" dirty="0"/>
              <a:t>Anti-competitive behavior /illegal marketing </a:t>
            </a:r>
          </a:p>
          <a:p>
            <a:pPr marL="114300" indent="0">
              <a:buNone/>
            </a:pPr>
            <a:endParaRPr lang="en-US" sz="2400" dirty="0"/>
          </a:p>
          <a:p>
            <a:pPr marL="114300" indent="0">
              <a:buNone/>
            </a:pPr>
            <a:r>
              <a:rPr lang="en-US" sz="2800" dirty="0"/>
              <a:t>→ Artificially higher cost of treatment </a:t>
            </a:r>
          </a:p>
          <a:p>
            <a:pPr marL="114300" indent="0">
              <a:buNone/>
            </a:pPr>
            <a:r>
              <a:rPr lang="en-US" sz="2800" dirty="0"/>
              <a:t>→  cost impact &amp; equity  --  “two tiers” of treatment     	increased # cash clinics /racialized access </a:t>
            </a:r>
          </a:p>
          <a:p>
            <a:pPr marL="114300" indent="0">
              <a:buNone/>
            </a:pPr>
            <a:r>
              <a:rPr lang="en-US" sz="2000" dirty="0"/>
              <a:t>	(Hansen, Roberts, Netherland, 2012; Van Zee &amp; </a:t>
            </a:r>
            <a:r>
              <a:rPr lang="en-US" sz="2000" dirty="0" err="1"/>
              <a:t>Fiellin</a:t>
            </a:r>
            <a:r>
              <a:rPr lang="en-US" sz="2000" dirty="0"/>
              <a:t>, 2019) </a:t>
            </a:r>
          </a:p>
          <a:p>
            <a:pPr marL="114300" indent="0">
              <a:buNone/>
            </a:pPr>
            <a:endParaRPr lang="en-US" sz="1600" dirty="0"/>
          </a:p>
          <a:p>
            <a:pPr marL="114300" indent="0">
              <a:buNone/>
            </a:pPr>
            <a:r>
              <a:rPr lang="en-US" sz="2800" dirty="0"/>
              <a:t>→ Reputation /trust re:  office-based 	treatment /buprenorphine</a:t>
            </a:r>
          </a:p>
          <a:p>
            <a:pPr marL="114300" indent="0">
              <a:buNone/>
            </a:pPr>
            <a:r>
              <a:rPr lang="en-US" sz="2800" dirty="0"/>
              <a:t> → negative publicity, stigma</a:t>
            </a:r>
            <a:endParaRPr lang="en-US" sz="3200" dirty="0"/>
          </a:p>
          <a:p>
            <a:pPr marL="114300" indent="0">
              <a:buNone/>
            </a:pPr>
            <a:endParaRPr lang="en-US" sz="3200" dirty="0"/>
          </a:p>
          <a:p>
            <a:pPr marL="114300" indent="0">
              <a:buNone/>
            </a:pPr>
            <a:endParaRPr sz="3200" dirty="0"/>
          </a:p>
        </p:txBody>
      </p:sp>
    </p:spTree>
    <p:extLst>
      <p:ext uri="{BB962C8B-B14F-4D97-AF65-F5344CB8AC3E}">
        <p14:creationId xmlns:p14="http://schemas.microsoft.com/office/powerpoint/2010/main" val="261211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353886" y="363129"/>
            <a:ext cx="7772323" cy="1443326"/>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600"/>
              <a:buFont typeface="Cambria"/>
              <a:buNone/>
            </a:pPr>
            <a:r>
              <a:rPr lang="en-US" sz="4400" dirty="0">
                <a:solidFill>
                  <a:schemeClr val="lt1"/>
                </a:solidFill>
              </a:rPr>
              <a:t>Policy levers </a:t>
            </a:r>
            <a:br>
              <a:rPr lang="en-US" dirty="0">
                <a:solidFill>
                  <a:schemeClr val="lt1"/>
                </a:solidFill>
              </a:rPr>
            </a:br>
            <a:r>
              <a:rPr lang="en-US" dirty="0">
                <a:solidFill>
                  <a:schemeClr val="lt1"/>
                </a:solidFill>
              </a:rPr>
              <a:t>(</a:t>
            </a:r>
            <a:r>
              <a:rPr lang="en-US" sz="4000" dirty="0">
                <a:solidFill>
                  <a:schemeClr val="lt1"/>
                </a:solidFill>
              </a:rPr>
              <a:t>efficacy /deterrence unknown) </a:t>
            </a:r>
            <a:endParaRPr dirty="0">
              <a:solidFill>
                <a:schemeClr val="lt1"/>
              </a:solidFill>
            </a:endParaRPr>
          </a:p>
        </p:txBody>
      </p:sp>
      <p:sp>
        <p:nvSpPr>
          <p:cNvPr id="225" name="Google Shape;225;p28"/>
          <p:cNvSpPr txBox="1">
            <a:spLocks noGrp="1"/>
          </p:cNvSpPr>
          <p:nvPr>
            <p:ph type="body" idx="1"/>
          </p:nvPr>
        </p:nvSpPr>
        <p:spPr>
          <a:xfrm>
            <a:off x="353886" y="2245587"/>
            <a:ext cx="7772323" cy="3757007"/>
          </a:xfrm>
          <a:prstGeom prst="rect">
            <a:avLst/>
          </a:prstGeom>
          <a:solidFill>
            <a:schemeClr val="tx2"/>
          </a:solidFill>
          <a:ln>
            <a:noFill/>
          </a:ln>
        </p:spPr>
        <p:txBody>
          <a:bodyPr spcFirstLastPara="1" wrap="square" lIns="91425" tIns="45700" rIns="91425" bIns="45700" anchor="t" anchorCtr="0">
            <a:noAutofit/>
          </a:bodyPr>
          <a:lstStyle/>
          <a:p>
            <a:pPr marL="1028700" lvl="2" indent="0">
              <a:buNone/>
            </a:pPr>
            <a:endParaRPr lang="en-US" sz="1000" dirty="0"/>
          </a:p>
          <a:p>
            <a:pPr lvl="0"/>
            <a:r>
              <a:rPr lang="en-US" sz="2600" dirty="0"/>
              <a:t>Regulatory changes – patents, FDA, FTC</a:t>
            </a:r>
            <a:endParaRPr lang="en-US" sz="1000" dirty="0"/>
          </a:p>
          <a:p>
            <a:pPr lvl="0"/>
            <a:r>
              <a:rPr lang="en-US" sz="2600" dirty="0"/>
              <a:t>Increased enforcement/ penalties </a:t>
            </a:r>
          </a:p>
          <a:p>
            <a:pPr lvl="0"/>
            <a:r>
              <a:rPr lang="en-US" sz="2600" dirty="0"/>
              <a:t>Civil litigation /  Criminal charges</a:t>
            </a:r>
          </a:p>
          <a:p>
            <a:pPr marL="114300" lvl="0" indent="0">
              <a:buNone/>
            </a:pPr>
            <a:endParaRPr lang="en-US" sz="1800" dirty="0"/>
          </a:p>
          <a:p>
            <a:pPr lvl="0"/>
            <a:r>
              <a:rPr lang="en-US" sz="2600" dirty="0"/>
              <a:t>Marketing: sunshine laws /disclosure </a:t>
            </a:r>
          </a:p>
          <a:p>
            <a:pPr lvl="0"/>
            <a:r>
              <a:rPr lang="en-US" sz="2600" i="1" dirty="0" err="1"/>
              <a:t>PharmedOut</a:t>
            </a:r>
            <a:r>
              <a:rPr lang="en-US" sz="2600" i="1" dirty="0"/>
              <a:t> approach to </a:t>
            </a:r>
            <a:r>
              <a:rPr lang="en-US" sz="2600" dirty="0"/>
              <a:t>industry - ”no free lunch”</a:t>
            </a:r>
          </a:p>
          <a:p>
            <a:pPr lvl="0"/>
            <a:r>
              <a:rPr lang="en-US" sz="2600" dirty="0"/>
              <a:t>Occupational licensing --  pharma sales reps-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6C72-0D9B-3D2B-2AD9-30E8874BBC02}"/>
              </a:ext>
            </a:extLst>
          </p:cNvPr>
          <p:cNvSpPr>
            <a:spLocks noGrp="1"/>
          </p:cNvSpPr>
          <p:nvPr>
            <p:ph type="title"/>
          </p:nvPr>
        </p:nvSpPr>
        <p:spPr/>
        <p:txBody>
          <a:bodyPr/>
          <a:lstStyle/>
          <a:p>
            <a:r>
              <a:rPr lang="en-US" dirty="0"/>
              <a:t>Citations</a:t>
            </a:r>
          </a:p>
        </p:txBody>
      </p:sp>
      <p:sp>
        <p:nvSpPr>
          <p:cNvPr id="3" name="Text Placeholder 2">
            <a:extLst>
              <a:ext uri="{FF2B5EF4-FFF2-40B4-BE49-F238E27FC236}">
                <a16:creationId xmlns:a16="http://schemas.microsoft.com/office/drawing/2014/main" id="{7B2DBAF4-CF20-DA16-5E6E-2684DBE2DC67}"/>
              </a:ext>
            </a:extLst>
          </p:cNvPr>
          <p:cNvSpPr>
            <a:spLocks noGrp="1"/>
          </p:cNvSpPr>
          <p:nvPr>
            <p:ph type="body" idx="1"/>
          </p:nvPr>
        </p:nvSpPr>
        <p:spPr>
          <a:xfrm>
            <a:off x="63572" y="1417638"/>
            <a:ext cx="8285298" cy="5417171"/>
          </a:xfrm>
        </p:spPr>
        <p:txBody>
          <a:bodyPr/>
          <a:lstStyle/>
          <a:p>
            <a:pPr marL="457200" marR="0" indent="-457200"/>
            <a:r>
              <a:rPr lang="en-US" sz="1800" dirty="0">
                <a:effectLst/>
                <a:latin typeface="Times New Roman" panose="02020603050405020304" pitchFamily="18" charset="0"/>
                <a:ea typeface="Times New Roman" panose="02020603050405020304" pitchFamily="18" charset="0"/>
              </a:rPr>
              <a:t>Carrier, M.A. &amp; </a:t>
            </a:r>
            <a:r>
              <a:rPr lang="en-US" sz="1800" dirty="0" err="1">
                <a:effectLst/>
                <a:latin typeface="Times New Roman" panose="02020603050405020304" pitchFamily="18" charset="0"/>
                <a:ea typeface="Times New Roman" panose="02020603050405020304" pitchFamily="18" charset="0"/>
              </a:rPr>
              <a:t>Shadowen</a:t>
            </a:r>
            <a:r>
              <a:rPr lang="en-US" sz="1800" dirty="0">
                <a:effectLst/>
                <a:latin typeface="Times New Roman" panose="02020603050405020304" pitchFamily="18" charset="0"/>
                <a:ea typeface="Times New Roman" panose="02020603050405020304" pitchFamily="18" charset="0"/>
              </a:rPr>
              <a:t>, S.L. (2016) Product Hopping: A New Framework, </a:t>
            </a:r>
            <a:r>
              <a:rPr lang="en-US" sz="1800" i="1" dirty="0">
                <a:effectLst/>
                <a:latin typeface="Times New Roman" panose="02020603050405020304" pitchFamily="18" charset="0"/>
                <a:ea typeface="Times New Roman" panose="02020603050405020304" pitchFamily="18" charset="0"/>
              </a:rPr>
              <a:t>Notre Dame Law Review</a:t>
            </a:r>
            <a:r>
              <a:rPr lang="en-US" sz="1800" dirty="0">
                <a:effectLst/>
                <a:latin typeface="Times New Roman" panose="02020603050405020304" pitchFamily="18" charset="0"/>
                <a:ea typeface="Times New Roman" panose="02020603050405020304" pitchFamily="18" charset="0"/>
              </a:rPr>
              <a:t> 92 (1) 167–230.</a:t>
            </a:r>
          </a:p>
          <a:p>
            <a:pPr marL="457200" marR="0" indent="-457200"/>
            <a:r>
              <a:rPr lang="en-US" sz="1800" dirty="0" err="1">
                <a:effectLst/>
                <a:latin typeface="Times New Roman" panose="02020603050405020304" pitchFamily="18" charset="0"/>
                <a:ea typeface="Times New Roman" panose="02020603050405020304" pitchFamily="18" charset="0"/>
              </a:rPr>
              <a:t>Haffajee</a:t>
            </a:r>
            <a:r>
              <a:rPr lang="en-US" sz="1800" dirty="0">
                <a:effectLst/>
                <a:latin typeface="Times New Roman" panose="02020603050405020304" pitchFamily="18" charset="0"/>
                <a:ea typeface="Times New Roman" panose="02020603050405020304" pitchFamily="18" charset="0"/>
              </a:rPr>
              <a:t>, R. L., &amp; Frank, R. G. (2020). Abuses of FDA Regulatory Procedures—The Case of Suboxone. </a:t>
            </a:r>
            <a:r>
              <a:rPr lang="en-US" sz="1800" i="1" dirty="0">
                <a:effectLst/>
                <a:latin typeface="Times New Roman" panose="02020603050405020304" pitchFamily="18" charset="0"/>
                <a:ea typeface="Times New Roman" panose="02020603050405020304" pitchFamily="18" charset="0"/>
              </a:rPr>
              <a:t>New England Journal of Medicine</a:t>
            </a:r>
            <a:r>
              <a:rPr lang="en-US" sz="1800" dirty="0">
                <a:effectLst/>
                <a:latin typeface="Times New Roman" panose="02020603050405020304" pitchFamily="18" charset="0"/>
                <a:ea typeface="Times New Roman" panose="02020603050405020304" pitchFamily="18" charset="0"/>
              </a:rPr>
              <a:t>, 382(6), 496–498. </a:t>
            </a:r>
            <a:r>
              <a:rPr lang="en-US" sz="1800" dirty="0">
                <a:effectLst/>
                <a:latin typeface="Times New Roman" panose="02020603050405020304" pitchFamily="18" charset="0"/>
                <a:ea typeface="Times New Roman" panose="02020603050405020304" pitchFamily="18" charset="0"/>
                <a:hlinkClick r:id="rId3"/>
              </a:rPr>
              <a:t>https://doi.org/10.1056/NEJMp1906680</a:t>
            </a:r>
            <a:endParaRPr lang="en-US" sz="1800" dirty="0">
              <a:effectLst/>
              <a:latin typeface="Times New Roman" panose="02020603050405020304" pitchFamily="18" charset="0"/>
              <a:ea typeface="Times New Roman" panose="02020603050405020304" pitchFamily="18" charset="0"/>
            </a:endParaRPr>
          </a:p>
          <a:p>
            <a:pPr indent="-457200"/>
            <a:r>
              <a:rPr lang="en-US" sz="1800" dirty="0">
                <a:effectLst/>
              </a:rPr>
              <a:t>Hansen Helena &amp; Roberts Samuel K. (2012). Two Tiers of Biomedicalization: Methadone, Buprenorphine, and the Racial Politics of Addiction Treatment. In Julie Netherland (Ed.), </a:t>
            </a:r>
            <a:r>
              <a:rPr lang="en-US" sz="1800" i="1" dirty="0">
                <a:effectLst/>
              </a:rPr>
              <a:t>Critical Perspectives on Addiction</a:t>
            </a:r>
            <a:r>
              <a:rPr lang="en-US" sz="1800" dirty="0">
                <a:effectLst/>
              </a:rPr>
              <a:t> (Vol. 14, pp. 79–102). Emerald Group Publishing  </a:t>
            </a:r>
            <a:r>
              <a:rPr lang="en-US" sz="1400" dirty="0">
                <a:effectLst/>
                <a:hlinkClick r:id="rId4"/>
              </a:rPr>
              <a:t>https://doi.org/10.1108/S1057-6290(2012)0000014008</a:t>
            </a:r>
            <a:endParaRPr lang="en-US" sz="1400" dirty="0">
              <a:effectLst/>
            </a:endParaRPr>
          </a:p>
          <a:p>
            <a:pPr marL="457200" marR="0" indent="-457200"/>
            <a:r>
              <a:rPr lang="en-US" sz="1800" dirty="0">
                <a:effectLst/>
                <a:latin typeface="Times New Roman" panose="02020603050405020304" pitchFamily="18" charset="0"/>
                <a:ea typeface="Times New Roman" panose="02020603050405020304" pitchFamily="18" charset="0"/>
              </a:rPr>
              <a:t>Netherland, J. C. (2011). Becoming Normal: The Social Construction of Buprenorphine and New Attempts to Medicalize Addiction. 288, dissertation. </a:t>
            </a:r>
          </a:p>
          <a:p>
            <a:pPr marL="457200" marR="0" indent="-457200"/>
            <a:r>
              <a:rPr lang="en-US" sz="1800" dirty="0" err="1">
                <a:effectLst/>
                <a:latin typeface="Times New Roman" panose="02020603050405020304" pitchFamily="18" charset="0"/>
                <a:ea typeface="Times New Roman" panose="02020603050405020304" pitchFamily="18" charset="0"/>
              </a:rPr>
              <a:t>Oldani</a:t>
            </a:r>
            <a:r>
              <a:rPr lang="en-US" sz="1800" dirty="0">
                <a:effectLst/>
                <a:latin typeface="Times New Roman" panose="02020603050405020304" pitchFamily="18" charset="0"/>
                <a:ea typeface="Times New Roman" panose="02020603050405020304" pitchFamily="18" charset="0"/>
              </a:rPr>
              <a:t>, M. J. (2004). Thick Prescriptions: Toward an Interpretation of Pharmaceutical Sales Practices. </a:t>
            </a:r>
            <a:r>
              <a:rPr lang="en-US" sz="1800" i="1" dirty="0">
                <a:effectLst/>
                <a:latin typeface="Times New Roman" panose="02020603050405020304" pitchFamily="18" charset="0"/>
                <a:ea typeface="Times New Roman" panose="02020603050405020304" pitchFamily="18" charset="0"/>
              </a:rPr>
              <a:t>Medical Anthropology Quarterly</a:t>
            </a:r>
            <a:r>
              <a:rPr lang="en-US" sz="1800" dirty="0">
                <a:effectLst/>
                <a:latin typeface="Times New Roman" panose="02020603050405020304" pitchFamily="18" charset="0"/>
                <a:ea typeface="Times New Roman" panose="02020603050405020304" pitchFamily="18" charset="0"/>
              </a:rPr>
              <a:t>, 18(3), 325–356. </a:t>
            </a:r>
            <a:r>
              <a:rPr lang="en-US" sz="1800" dirty="0">
                <a:effectLst/>
                <a:latin typeface="Times New Roman" panose="02020603050405020304" pitchFamily="18" charset="0"/>
                <a:ea typeface="Times New Roman" panose="02020603050405020304" pitchFamily="18" charset="0"/>
                <a:hlinkClick r:id="rId5"/>
              </a:rPr>
              <a:t>https://doi.org/10.1525/maq.2004.18.3.325</a:t>
            </a:r>
            <a:endParaRPr lang="en-US" sz="1800" dirty="0">
              <a:effectLst/>
              <a:latin typeface="Times New Roman" panose="02020603050405020304" pitchFamily="18" charset="0"/>
              <a:ea typeface="Times New Roman" panose="02020603050405020304" pitchFamily="18" charset="0"/>
            </a:endParaRPr>
          </a:p>
          <a:p>
            <a:pPr indent="-457200"/>
            <a:r>
              <a:rPr lang="en-US" sz="1800" dirty="0">
                <a:effectLst/>
                <a:latin typeface="Times New Roman" panose="02020603050405020304" pitchFamily="18" charset="0"/>
                <a:cs typeface="Times New Roman" panose="02020603050405020304" pitchFamily="18" charset="0"/>
              </a:rPr>
              <a:t>Novel Tactics Impede Generic Competition to Suboxone Tablets. (2013). </a:t>
            </a:r>
            <a:r>
              <a:rPr lang="en-US" sz="1800" i="1" dirty="0">
                <a:effectLst/>
                <a:latin typeface="Times New Roman" panose="02020603050405020304" pitchFamily="18" charset="0"/>
                <a:cs typeface="Times New Roman" panose="02020603050405020304" pitchFamily="18" charset="0"/>
              </a:rPr>
              <a:t>Public Citizen Health Letter</a:t>
            </a:r>
            <a:r>
              <a:rPr lang="en-US" sz="1800" dirty="0">
                <a:effectLst/>
                <a:latin typeface="Times New Roman" panose="02020603050405020304" pitchFamily="18" charset="0"/>
                <a:cs typeface="Times New Roman" panose="02020603050405020304" pitchFamily="18" charset="0"/>
              </a:rPr>
              <a:t>. </a:t>
            </a:r>
            <a:r>
              <a:rPr lang="en-US" sz="1600" dirty="0">
                <a:effectLst/>
                <a:hlinkClick r:id="rId6"/>
              </a:rPr>
              <a:t>https://www.citizen.org/news/novel-tactics-impede-generic-competition-to-suboxone-tablets/</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7ECC1F6-FDBC-B2D0-1143-6E2C532AFEA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14495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58CD-35C1-A700-7A1A-0C833AFB4FA9}"/>
              </a:ext>
            </a:extLst>
          </p:cNvPr>
          <p:cNvSpPr>
            <a:spLocks noGrp="1"/>
          </p:cNvSpPr>
          <p:nvPr>
            <p:ph type="title"/>
          </p:nvPr>
        </p:nvSpPr>
        <p:spPr>
          <a:xfrm>
            <a:off x="324464" y="0"/>
            <a:ext cx="7620000" cy="1143000"/>
          </a:xfrm>
        </p:spPr>
        <p:txBody>
          <a:bodyPr/>
          <a:lstStyle/>
          <a:p>
            <a:r>
              <a:rPr lang="en-US" dirty="0"/>
              <a:t>Citations</a:t>
            </a:r>
          </a:p>
        </p:txBody>
      </p:sp>
      <p:sp>
        <p:nvSpPr>
          <p:cNvPr id="3" name="Text Placeholder 2">
            <a:extLst>
              <a:ext uri="{FF2B5EF4-FFF2-40B4-BE49-F238E27FC236}">
                <a16:creationId xmlns:a16="http://schemas.microsoft.com/office/drawing/2014/main" id="{D6E4C547-86FE-F5FF-5662-606D25CEAC31}"/>
              </a:ext>
            </a:extLst>
          </p:cNvPr>
          <p:cNvSpPr>
            <a:spLocks noGrp="1"/>
          </p:cNvSpPr>
          <p:nvPr>
            <p:ph type="body" idx="1"/>
          </p:nvPr>
        </p:nvSpPr>
        <p:spPr>
          <a:xfrm>
            <a:off x="0" y="718984"/>
            <a:ext cx="8338739" cy="4821084"/>
          </a:xfrm>
        </p:spPr>
        <p:txBody>
          <a:bodyPr/>
          <a:lstStyle/>
          <a:p>
            <a:pPr marL="0" marR="0" indent="0">
              <a:buNone/>
            </a:pPr>
            <a:endParaRPr lang="en-US" sz="1800" dirty="0">
              <a:effectLst/>
              <a:latin typeface="Times New Roman" panose="02020603050405020304" pitchFamily="18" charset="0"/>
              <a:ea typeface="Times New Roman" panose="02020603050405020304" pitchFamily="18" charset="0"/>
            </a:endParaRPr>
          </a:p>
          <a:p>
            <a:pPr marL="457200" marR="0" indent="-457200"/>
            <a:r>
              <a:rPr lang="en-US" sz="1800" dirty="0" err="1">
                <a:effectLst/>
                <a:latin typeface="Times New Roman" panose="02020603050405020304" pitchFamily="18" charset="0"/>
                <a:ea typeface="Times New Roman" panose="02020603050405020304" pitchFamily="18" charset="0"/>
              </a:rPr>
              <a:t>Mulinari</a:t>
            </a:r>
            <a:r>
              <a:rPr lang="en-US" sz="1800" dirty="0">
                <a:effectLst/>
                <a:latin typeface="Times New Roman" panose="02020603050405020304" pitchFamily="18" charset="0"/>
                <a:ea typeface="Times New Roman" panose="02020603050405020304" pitchFamily="18" charset="0"/>
              </a:rPr>
              <a:t>, S. (2016). Unhealthy marketing of pharmaceutical products: An international public health concern. </a:t>
            </a:r>
            <a:r>
              <a:rPr lang="en-US" sz="1800" i="1" dirty="0">
                <a:effectLst/>
                <a:latin typeface="Times New Roman" panose="02020603050405020304" pitchFamily="18" charset="0"/>
                <a:ea typeface="Times New Roman" panose="02020603050405020304" pitchFamily="18" charset="0"/>
              </a:rPr>
              <a:t>Journal of Public Health Policy</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37</a:t>
            </a:r>
            <a:r>
              <a:rPr lang="en-US" sz="1800" dirty="0">
                <a:effectLst/>
                <a:latin typeface="Times New Roman" panose="02020603050405020304" pitchFamily="18" charset="0"/>
                <a:ea typeface="Times New Roman" panose="02020603050405020304" pitchFamily="18" charset="0"/>
              </a:rPr>
              <a:t>(2), 149–159.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https://doi.org/10.1057/jphp.2016.6</a:t>
            </a:r>
            <a:endParaRPr lang="en-US" sz="1800" dirty="0">
              <a:effectLst/>
              <a:latin typeface="Times New Roman" panose="02020603050405020304" pitchFamily="18" charset="0"/>
              <a:ea typeface="Times New Roman" panose="02020603050405020304" pitchFamily="18" charset="0"/>
            </a:endParaRPr>
          </a:p>
          <a:p>
            <a:pPr marL="457200" marR="0" indent="-457200"/>
            <a:r>
              <a:rPr lang="en-US" sz="1800" dirty="0">
                <a:effectLst/>
                <a:latin typeface="Times New Roman" panose="02020603050405020304" pitchFamily="18" charset="0"/>
                <a:ea typeface="Times New Roman" panose="02020603050405020304" pitchFamily="18" charset="0"/>
              </a:rPr>
              <a:t>Santoro, M., &amp; Gorrie, T. M. (2015). </a:t>
            </a:r>
            <a:r>
              <a:rPr lang="en-US" sz="1800" i="1" dirty="0">
                <a:effectLst/>
                <a:latin typeface="Times New Roman" panose="02020603050405020304" pitchFamily="18" charset="0"/>
                <a:ea typeface="Times New Roman" panose="02020603050405020304" pitchFamily="18" charset="0"/>
              </a:rPr>
              <a:t>Ethics and the Pharmaceutical Industry</a:t>
            </a:r>
            <a:r>
              <a:rPr lang="en-US" sz="1800" dirty="0">
                <a:effectLst/>
                <a:latin typeface="Times New Roman" panose="02020603050405020304" pitchFamily="18" charset="0"/>
                <a:ea typeface="Times New Roman" panose="02020603050405020304" pitchFamily="18" charset="0"/>
              </a:rPr>
              <a:t>. Cambridge University Press. </a:t>
            </a:r>
            <a:endParaRPr lang="en-US" sz="1800" dirty="0"/>
          </a:p>
          <a:p>
            <a:pPr indent="-457200"/>
            <a:r>
              <a:rPr lang="en-US" sz="1800" dirty="0">
                <a:effectLst/>
              </a:rPr>
              <a:t>Van Zee, A., &amp; </a:t>
            </a:r>
            <a:r>
              <a:rPr lang="en-US" sz="1800" dirty="0" err="1">
                <a:effectLst/>
              </a:rPr>
              <a:t>Fiellin</a:t>
            </a:r>
            <a:r>
              <a:rPr lang="en-US" sz="1800" dirty="0">
                <a:effectLst/>
              </a:rPr>
              <a:t>, D. A. (2019). Proliferation of Cash-Only Buprenorphine Treatment Clinics: A Threat to the Nation’s Response to the Opioid Crisis. </a:t>
            </a:r>
            <a:r>
              <a:rPr lang="en-US" sz="1800" i="1" dirty="0">
                <a:effectLst/>
              </a:rPr>
              <a:t>American Journal of Public Health</a:t>
            </a:r>
            <a:r>
              <a:rPr lang="en-US" sz="1800" dirty="0">
                <a:effectLst/>
              </a:rPr>
              <a:t>, </a:t>
            </a:r>
            <a:r>
              <a:rPr lang="en-US" sz="1800" i="1" dirty="0">
                <a:effectLst/>
              </a:rPr>
              <a:t>109</a:t>
            </a:r>
            <a:r>
              <a:rPr lang="en-US" sz="1800" dirty="0">
                <a:effectLst/>
              </a:rPr>
              <a:t>(3), 393–394. </a:t>
            </a:r>
            <a:r>
              <a:rPr lang="en-US" sz="1800" dirty="0">
                <a:effectLst/>
                <a:hlinkClick r:id="rId4"/>
              </a:rPr>
              <a:t>https://doi.org/10.2105/AJPH.2018.304899</a:t>
            </a:r>
            <a:endParaRPr lang="en-US" sz="1800" dirty="0">
              <a:effectLst/>
              <a:latin typeface="Times New Roman" panose="02020603050405020304" pitchFamily="18" charset="0"/>
              <a:ea typeface="Times New Roman" panose="02020603050405020304" pitchFamily="18" charset="0"/>
            </a:endParaRPr>
          </a:p>
          <a:p>
            <a:pPr marL="457200" marR="0" indent="-457200"/>
            <a:r>
              <a:rPr lang="en-US" sz="1800" dirty="0">
                <a:effectLst/>
                <a:latin typeface="Times New Roman" panose="02020603050405020304" pitchFamily="18" charset="0"/>
                <a:ea typeface="Times New Roman" panose="02020603050405020304" pitchFamily="18" charset="0"/>
              </a:rPr>
              <a:t>USA vs Indivior, Inc. (a/k/a Reckitt Benckiser Pharmaceuticals Inc) and Indivior PLC, Superseding Indictment, 1:19-cr-00016 (U.S. District Court for the Western District of Virginia August 14, 2019)</a:t>
            </a:r>
          </a:p>
          <a:p>
            <a:pPr marL="457200" marR="0" indent="-457200"/>
            <a:r>
              <a:rPr lang="en-US" sz="1800" dirty="0">
                <a:effectLst/>
                <a:latin typeface="Times New Roman" panose="02020603050405020304" pitchFamily="18" charset="0"/>
                <a:ea typeface="Times New Roman" panose="02020603050405020304" pitchFamily="18" charset="0"/>
              </a:rPr>
              <a:t>U.S. Department of Justice (DOJ). (2019). </a:t>
            </a:r>
            <a:r>
              <a:rPr lang="en-US" sz="1800" i="1" dirty="0">
                <a:effectLst/>
                <a:latin typeface="Times New Roman" panose="02020603050405020304" pitchFamily="18" charset="0"/>
                <a:ea typeface="Times New Roman" panose="02020603050405020304" pitchFamily="18" charset="0"/>
              </a:rPr>
              <a:t>Justice Department Obtains $1.4 Billion from Reckitt Benckiser Group in Largest Recovery in a Case Concerning an Opioid Drug in United States History</a:t>
            </a:r>
            <a:r>
              <a:rPr lang="en-US" sz="1800" dirty="0">
                <a:effectLst/>
                <a:latin typeface="Times New Roman" panose="02020603050405020304" pitchFamily="18" charset="0"/>
                <a:ea typeface="Times New Roman" panose="02020603050405020304" pitchFamily="18" charset="0"/>
              </a:rPr>
              <a:t>. DOJ Office of Public Affairs; Press Release 19-749. </a:t>
            </a:r>
            <a:endParaRPr lang="en-US" sz="1800" dirty="0">
              <a:latin typeface="Times New Roman" panose="02020603050405020304" pitchFamily="18" charset="0"/>
              <a:ea typeface="Times New Roman" panose="02020603050405020304" pitchFamily="18" charset="0"/>
            </a:endParaRPr>
          </a:p>
          <a:p>
            <a:pPr marL="457200" marR="0" indent="-457200"/>
            <a:r>
              <a:rPr lang="en-US" sz="1800" dirty="0">
                <a:effectLst/>
                <a:latin typeface="Times New Roman" panose="02020603050405020304" pitchFamily="18" charset="0"/>
                <a:ea typeface="Times New Roman" panose="02020603050405020304" pitchFamily="18" charset="0"/>
              </a:rPr>
              <a:t>U.S. Department of Justice (DOJ), (2020a). </a:t>
            </a:r>
            <a:r>
              <a:rPr lang="en-US" sz="1800" i="1" dirty="0">
                <a:effectLst/>
                <a:latin typeface="Times New Roman" panose="02020603050405020304" pitchFamily="18" charset="0"/>
                <a:ea typeface="Times New Roman" panose="02020603050405020304" pitchFamily="18" charset="0"/>
              </a:rPr>
              <a:t>Indivior Solutions Pleads Guilty To Felony Charge &amp; Indivior Entities Agree To Pay $600 Million To Resolve Criminal &amp; Civil Investigations As Part Of DOJ’s Largest Opioid Resolution</a:t>
            </a:r>
            <a:r>
              <a:rPr lang="en-US" sz="1800" dirty="0">
                <a:effectLst/>
                <a:latin typeface="Times New Roman" panose="02020603050405020304" pitchFamily="18" charset="0"/>
                <a:ea typeface="Times New Roman" panose="02020603050405020304" pitchFamily="18" charset="0"/>
              </a:rPr>
              <a:t>. The Department of Justice (DOJ) Office of Public Affairs; Press Release 20-697. </a:t>
            </a:r>
            <a:endParaRPr lang="en-US" dirty="0"/>
          </a:p>
        </p:txBody>
      </p:sp>
      <p:sp>
        <p:nvSpPr>
          <p:cNvPr id="4" name="Slide Number Placeholder 3">
            <a:extLst>
              <a:ext uri="{FF2B5EF4-FFF2-40B4-BE49-F238E27FC236}">
                <a16:creationId xmlns:a16="http://schemas.microsoft.com/office/drawing/2014/main" id="{1719DA3E-7C32-70B2-FD6C-1DD1FF058B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15406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3E6-0180-A6A4-E108-510485D1CCDC}"/>
              </a:ext>
            </a:extLst>
          </p:cNvPr>
          <p:cNvSpPr>
            <a:spLocks noGrp="1"/>
          </p:cNvSpPr>
          <p:nvPr>
            <p:ph type="title"/>
          </p:nvPr>
        </p:nvSpPr>
        <p:spPr>
          <a:xfrm>
            <a:off x="550765" y="1577833"/>
            <a:ext cx="7620000" cy="1143000"/>
          </a:xfrm>
        </p:spPr>
        <p:txBody>
          <a:bodyPr/>
          <a:lstStyle/>
          <a:p>
            <a:r>
              <a:rPr lang="en-US" dirty="0"/>
              <a:t>Questions? </a:t>
            </a:r>
          </a:p>
        </p:txBody>
      </p:sp>
      <p:sp>
        <p:nvSpPr>
          <p:cNvPr id="3" name="Text Placeholder 2">
            <a:extLst>
              <a:ext uri="{FF2B5EF4-FFF2-40B4-BE49-F238E27FC236}">
                <a16:creationId xmlns:a16="http://schemas.microsoft.com/office/drawing/2014/main" id="{50AC1D3B-F8C2-FB88-395C-9A2FD5BC7028}"/>
              </a:ext>
            </a:extLst>
          </p:cNvPr>
          <p:cNvSpPr>
            <a:spLocks noGrp="1"/>
          </p:cNvSpPr>
          <p:nvPr>
            <p:ph type="body" idx="1"/>
          </p:nvPr>
        </p:nvSpPr>
        <p:spPr>
          <a:xfrm>
            <a:off x="457200" y="2433234"/>
            <a:ext cx="7620000" cy="3967566"/>
          </a:xfrm>
        </p:spPr>
        <p:txBody>
          <a:bodyPr/>
          <a:lstStyle/>
          <a:p>
            <a:pPr marL="114300" indent="0">
              <a:buNone/>
            </a:pPr>
            <a:r>
              <a:rPr lang="en-US" sz="3200" b="1" dirty="0">
                <a:solidFill>
                  <a:schemeClr val="accent6">
                    <a:lumMod val="75000"/>
                  </a:schemeClr>
                </a:solidFill>
                <a:hlinkClick r:id="rId2"/>
              </a:rPr>
              <a:t>gail@healthpolicynetwork.com</a:t>
            </a:r>
            <a:r>
              <a:rPr lang="en-US" sz="3200" b="1" dirty="0">
                <a:solidFill>
                  <a:schemeClr val="accent6">
                    <a:lumMod val="75000"/>
                  </a:schemeClr>
                </a:solidFill>
              </a:rPr>
              <a:t>          </a:t>
            </a:r>
          </a:p>
          <a:p>
            <a:endParaRPr lang="en-US" sz="2800" b="1" dirty="0">
              <a:solidFill>
                <a:schemeClr val="accent6">
                  <a:lumMod val="75000"/>
                </a:schemeClr>
              </a:solidFill>
            </a:endParaRPr>
          </a:p>
          <a:p>
            <a:pPr marL="114300" indent="0">
              <a:buNone/>
            </a:pPr>
            <a:r>
              <a:rPr lang="en-US" sz="3200" b="1" dirty="0">
                <a:solidFill>
                  <a:schemeClr val="accent6">
                    <a:lumMod val="75000"/>
                  </a:schemeClr>
                </a:solidFill>
              </a:rPr>
              <a:t>Twitter:      </a:t>
            </a:r>
            <a:r>
              <a:rPr lang="en-US" sz="3600" b="1" dirty="0">
                <a:solidFill>
                  <a:srgbClr val="758085">
                    <a:lumMod val="75000"/>
                  </a:srgbClr>
                </a:solidFill>
              </a:rPr>
              <a:t>   </a:t>
            </a:r>
            <a:r>
              <a:rPr lang="en-US" sz="3200" b="1" dirty="0">
                <a:solidFill>
                  <a:schemeClr val="accent6">
                    <a:lumMod val="75000"/>
                  </a:schemeClr>
                </a:solidFill>
              </a:rPr>
              <a:t>@</a:t>
            </a:r>
            <a:r>
              <a:rPr lang="en-US" sz="3200" b="1" dirty="0" err="1">
                <a:solidFill>
                  <a:schemeClr val="accent6">
                    <a:lumMod val="75000"/>
                  </a:schemeClr>
                </a:solidFill>
              </a:rPr>
              <a:t>Gail_G_Scott</a:t>
            </a:r>
            <a:endParaRPr lang="en-US" sz="3200" b="1" dirty="0">
              <a:solidFill>
                <a:schemeClr val="accent6">
                  <a:lumMod val="75000"/>
                </a:schemeClr>
              </a:solidFill>
            </a:endParaRPr>
          </a:p>
          <a:p>
            <a:endParaRPr lang="en-US" sz="3200" b="1" dirty="0">
              <a:solidFill>
                <a:schemeClr val="accent6">
                  <a:lumMod val="75000"/>
                </a:schemeClr>
              </a:solidFill>
            </a:endParaRPr>
          </a:p>
          <a:p>
            <a:endParaRPr lang="en-US" sz="3200" dirty="0">
              <a:solidFill>
                <a:schemeClr val="accent6">
                  <a:lumMod val="75000"/>
                </a:schemeClr>
              </a:solidFill>
            </a:endParaRPr>
          </a:p>
          <a:p>
            <a:endParaRPr lang="en-US" dirty="0"/>
          </a:p>
        </p:txBody>
      </p:sp>
      <p:sp>
        <p:nvSpPr>
          <p:cNvPr id="4" name="Slide Number Placeholder 3">
            <a:extLst>
              <a:ext uri="{FF2B5EF4-FFF2-40B4-BE49-F238E27FC236}">
                <a16:creationId xmlns:a16="http://schemas.microsoft.com/office/drawing/2014/main" id="{033EA137-88D1-6FAB-FEB9-D8847665417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pic>
        <p:nvPicPr>
          <p:cNvPr id="5" name="Picture 4" descr="Graphical user interface, application&#10;&#10;Description automatically generated">
            <a:extLst>
              <a:ext uri="{FF2B5EF4-FFF2-40B4-BE49-F238E27FC236}">
                <a16:creationId xmlns:a16="http://schemas.microsoft.com/office/drawing/2014/main" id="{B2B8E7BD-EE69-ECB2-5DEA-193D1811B705}"/>
              </a:ext>
            </a:extLst>
          </p:cNvPr>
          <p:cNvPicPr>
            <a:picLocks noChangeAspect="1"/>
          </p:cNvPicPr>
          <p:nvPr/>
        </p:nvPicPr>
        <p:blipFill rotWithShape="1">
          <a:blip r:embed="rId3"/>
          <a:srcRect l="41192" t="36615" r="40868" b="31391"/>
          <a:stretch/>
        </p:blipFill>
        <p:spPr>
          <a:xfrm>
            <a:off x="2175248" y="3528214"/>
            <a:ext cx="605406" cy="594194"/>
          </a:xfrm>
          <a:prstGeom prst="rect">
            <a:avLst/>
          </a:prstGeom>
        </p:spPr>
      </p:pic>
      <p:pic>
        <p:nvPicPr>
          <p:cNvPr id="7" name="Picture 6">
            <a:extLst>
              <a:ext uri="{FF2B5EF4-FFF2-40B4-BE49-F238E27FC236}">
                <a16:creationId xmlns:a16="http://schemas.microsoft.com/office/drawing/2014/main" id="{9BA44446-708D-AFC2-3701-DB381B91D9C0}"/>
              </a:ext>
            </a:extLst>
          </p:cNvPr>
          <p:cNvPicPr>
            <a:picLocks noChangeAspect="1"/>
          </p:cNvPicPr>
          <p:nvPr/>
        </p:nvPicPr>
        <p:blipFill>
          <a:blip r:embed="rId4"/>
          <a:stretch>
            <a:fillRect/>
          </a:stretch>
        </p:blipFill>
        <p:spPr>
          <a:xfrm>
            <a:off x="6001003" y="4525505"/>
            <a:ext cx="2169762" cy="2169762"/>
          </a:xfrm>
          <a:prstGeom prst="rect">
            <a:avLst/>
          </a:prstGeom>
        </p:spPr>
      </p:pic>
      <p:pic>
        <p:nvPicPr>
          <p:cNvPr id="9" name="Picture 8">
            <a:extLst>
              <a:ext uri="{FF2B5EF4-FFF2-40B4-BE49-F238E27FC236}">
                <a16:creationId xmlns:a16="http://schemas.microsoft.com/office/drawing/2014/main" id="{ABB944A2-925F-297A-682E-1F3B3734BF18}"/>
              </a:ext>
            </a:extLst>
          </p:cNvPr>
          <p:cNvPicPr>
            <a:picLocks noChangeAspect="1"/>
          </p:cNvPicPr>
          <p:nvPr/>
        </p:nvPicPr>
        <p:blipFill>
          <a:blip r:embed="rId5"/>
          <a:stretch>
            <a:fillRect/>
          </a:stretch>
        </p:blipFill>
        <p:spPr>
          <a:xfrm>
            <a:off x="1036261" y="5320963"/>
            <a:ext cx="3318763" cy="1079837"/>
          </a:xfrm>
          <a:prstGeom prst="rect">
            <a:avLst/>
          </a:prstGeom>
        </p:spPr>
      </p:pic>
      <p:pic>
        <p:nvPicPr>
          <p:cNvPr id="12" name="Picture 11">
            <a:extLst>
              <a:ext uri="{FF2B5EF4-FFF2-40B4-BE49-F238E27FC236}">
                <a16:creationId xmlns:a16="http://schemas.microsoft.com/office/drawing/2014/main" id="{94389142-7D79-5685-7E94-8F32D33D71C6}"/>
              </a:ext>
            </a:extLst>
          </p:cNvPr>
          <p:cNvPicPr>
            <a:picLocks noChangeAspect="1"/>
          </p:cNvPicPr>
          <p:nvPr/>
        </p:nvPicPr>
        <p:blipFill>
          <a:blip r:embed="rId6"/>
          <a:stretch>
            <a:fillRect/>
          </a:stretch>
        </p:blipFill>
        <p:spPr>
          <a:xfrm>
            <a:off x="5892515" y="83676"/>
            <a:ext cx="2402323" cy="1921857"/>
          </a:xfrm>
          <a:prstGeom prst="rect">
            <a:avLst/>
          </a:prstGeom>
        </p:spPr>
      </p:pic>
    </p:spTree>
    <p:extLst>
      <p:ext uri="{BB962C8B-B14F-4D97-AF65-F5344CB8AC3E}">
        <p14:creationId xmlns:p14="http://schemas.microsoft.com/office/powerpoint/2010/main" val="222742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372974" y="326464"/>
            <a:ext cx="7241483" cy="887462"/>
          </a:xfrm>
          <a:prstGeom prst="rect">
            <a:avLst/>
          </a:prstGeom>
          <a:noFill/>
          <a:ln>
            <a:noFill/>
          </a:ln>
        </p:spPr>
        <p:txBody>
          <a:bodyPr spcFirstLastPara="1" wrap="square" lIns="91425" tIns="45700" rIns="91425" bIns="45700" anchor="b" anchorCtr="0">
            <a:noAutofit/>
          </a:bodyPr>
          <a:lstStyle/>
          <a:p>
            <a:pPr>
              <a:buSzPts val="4800"/>
            </a:pPr>
            <a:r>
              <a:rPr lang="en-US" sz="4000" b="1" dirty="0">
                <a:solidFill>
                  <a:schemeClr val="bg2"/>
                </a:solidFill>
                <a:latin typeface="Cambria" panose="02040503050406030204" pitchFamily="18" charset="0"/>
                <a:ea typeface="Times New Roman" panose="02020603050405020304" pitchFamily="18" charset="0"/>
                <a:cs typeface="Calibri" panose="020F0502020204030204" pitchFamily="34" charset="0"/>
              </a:rPr>
              <a:t>Disclosures / COI</a:t>
            </a:r>
            <a:endParaRPr sz="4000" b="1" dirty="0">
              <a:solidFill>
                <a:schemeClr val="bg2"/>
              </a:solidFill>
              <a:latin typeface="Cambria" panose="02040503050406030204" pitchFamily="18" charset="0"/>
              <a:ea typeface="Calibri"/>
              <a:cs typeface="Calibri" panose="020F0502020204030204" pitchFamily="34" charset="0"/>
              <a:sym typeface="Calibri"/>
            </a:endParaRPr>
          </a:p>
        </p:txBody>
      </p:sp>
      <p:sp>
        <p:nvSpPr>
          <p:cNvPr id="92" name="Google Shape;92;p13"/>
          <p:cNvSpPr txBox="1">
            <a:spLocks noGrp="1"/>
          </p:cNvSpPr>
          <p:nvPr>
            <p:ph type="subTitle" idx="1"/>
          </p:nvPr>
        </p:nvSpPr>
        <p:spPr>
          <a:xfrm>
            <a:off x="372974" y="1346662"/>
            <a:ext cx="7815061" cy="5317374"/>
          </a:xfrm>
          <a:prstGeom prst="rect">
            <a:avLst/>
          </a:prstGeom>
          <a:solidFill>
            <a:schemeClr val="bg1"/>
          </a:solidFill>
          <a:ln w="12700">
            <a:solidFill>
              <a:schemeClr val="accent1">
                <a:shade val="50000"/>
              </a:schemeClr>
            </a:solidFill>
          </a:ln>
        </p:spPr>
        <p:txBody>
          <a:bodyPr spcFirstLastPara="1" wrap="square" lIns="182880" tIns="182880" rIns="182880" bIns="182880" anchor="t" anchorCtr="0">
            <a:noAutofit/>
          </a:bodyPr>
          <a:lstStyle/>
          <a:p>
            <a:pPr rtl="0">
              <a:spcBef>
                <a:spcPts val="400"/>
              </a:spcBef>
              <a:spcAft>
                <a:spcPts val="0"/>
              </a:spcAft>
            </a:pPr>
            <a:r>
              <a:rPr lang="en-US" sz="2800" b="1" dirty="0">
                <a:solidFill>
                  <a:srgbClr val="576063"/>
                </a:solidFill>
                <a:latin typeface="Calibri" panose="020F0502020204030204" pitchFamily="34" charset="0"/>
              </a:rPr>
              <a:t>False Claims Act relator</a:t>
            </a:r>
            <a:r>
              <a:rPr lang="en-US" sz="2800" b="1" i="0" u="none" strike="noStrike" dirty="0">
                <a:solidFill>
                  <a:srgbClr val="576063"/>
                </a:solidFill>
                <a:effectLst/>
                <a:latin typeface="Calibri" panose="020F0502020204030204" pitchFamily="34" charset="0"/>
              </a:rPr>
              <a:t>:</a:t>
            </a:r>
            <a:r>
              <a:rPr lang="en-US" sz="2800" b="0" i="0" u="none" strike="noStrike" dirty="0">
                <a:solidFill>
                  <a:srgbClr val="576063"/>
                </a:solidFill>
                <a:effectLst/>
                <a:latin typeface="Calibri" panose="020F0502020204030204" pitchFamily="34" charset="0"/>
              </a:rPr>
              <a:t> </a:t>
            </a:r>
          </a:p>
          <a:p>
            <a:pPr rtl="0">
              <a:spcBef>
                <a:spcPts val="400"/>
              </a:spcBef>
              <a:spcAft>
                <a:spcPts val="0"/>
              </a:spcAft>
            </a:pPr>
            <a:r>
              <a:rPr lang="en-US" sz="2400" b="0" i="0" u="none" strike="noStrike" dirty="0">
                <a:solidFill>
                  <a:srgbClr val="576063"/>
                </a:solidFill>
                <a:effectLst/>
                <a:latin typeface="Calibri" panose="020F0502020204030204" pitchFamily="34" charset="0"/>
              </a:rPr>
              <a:t>DOJ vs. Reckitt Benckiser Pharmaceuticals  (2019)</a:t>
            </a:r>
            <a:endParaRPr lang="en-US" b="0" dirty="0">
              <a:effectLst/>
            </a:endParaRPr>
          </a:p>
          <a:p>
            <a:pPr marL="914400" indent="457200" rtl="0">
              <a:spcBef>
                <a:spcPts val="400"/>
              </a:spcBef>
              <a:spcAft>
                <a:spcPts val="0"/>
              </a:spcAft>
            </a:pPr>
            <a:r>
              <a:rPr lang="en-US" sz="2400" b="0" i="0" u="none" strike="noStrike" dirty="0">
                <a:solidFill>
                  <a:srgbClr val="576063"/>
                </a:solidFill>
                <a:effectLst/>
                <a:latin typeface="Calibri" panose="020F0502020204030204" pitchFamily="34" charset="0"/>
              </a:rPr>
              <a:t>DOJ vs. Indivior (2020)</a:t>
            </a:r>
            <a:r>
              <a:rPr lang="en-US" sz="1800" b="0" i="0" u="none" strike="noStrike" dirty="0">
                <a:solidFill>
                  <a:srgbClr val="576063"/>
                </a:solidFill>
                <a:effectLst/>
                <a:latin typeface="Calibri" panose="020F0502020204030204" pitchFamily="34" charset="0"/>
              </a:rPr>
              <a:t> </a:t>
            </a:r>
            <a:endParaRPr lang="en-US" b="0" dirty="0">
              <a:effectLst/>
            </a:endParaRPr>
          </a:p>
          <a:p>
            <a:pPr rtl="0">
              <a:spcBef>
                <a:spcPts val="400"/>
              </a:spcBef>
              <a:spcAft>
                <a:spcPts val="0"/>
              </a:spcAft>
            </a:pPr>
            <a:r>
              <a:rPr lang="en-US" sz="2800" b="1" i="0" u="none" strike="noStrike" dirty="0">
                <a:solidFill>
                  <a:srgbClr val="576063"/>
                </a:solidFill>
                <a:effectLst/>
                <a:latin typeface="Calibri" panose="020F0502020204030204" pitchFamily="34" charset="0"/>
              </a:rPr>
              <a:t>Fact witness:</a:t>
            </a:r>
            <a:r>
              <a:rPr lang="en-US" sz="2800" b="0" i="0" u="none" strike="noStrike" dirty="0">
                <a:solidFill>
                  <a:srgbClr val="576063"/>
                </a:solidFill>
                <a:effectLst/>
                <a:latin typeface="Calibri" panose="020F0502020204030204" pitchFamily="34" charset="0"/>
              </a:rPr>
              <a:t> </a:t>
            </a:r>
            <a:r>
              <a:rPr lang="en-US" sz="2400" b="0" i="0" u="none" strike="noStrike" dirty="0">
                <a:solidFill>
                  <a:srgbClr val="576063"/>
                </a:solidFill>
                <a:effectLst/>
                <a:latin typeface="Calibri" panose="020F0502020204030204" pitchFamily="34" charset="0"/>
              </a:rPr>
              <a:t>federal Purdue Pharma investigation</a:t>
            </a:r>
            <a:r>
              <a:rPr lang="en-US" sz="2800" b="0" i="0" u="none" strike="noStrike" dirty="0">
                <a:solidFill>
                  <a:srgbClr val="576063"/>
                </a:solidFill>
                <a:effectLst/>
                <a:latin typeface="Calibri" panose="020F0502020204030204" pitchFamily="34" charset="0"/>
              </a:rPr>
              <a:t> </a:t>
            </a:r>
            <a:endParaRPr lang="en-US" b="0" dirty="0">
              <a:effectLst/>
            </a:endParaRPr>
          </a:p>
          <a:p>
            <a:pPr rtl="0">
              <a:spcBef>
                <a:spcPts val="400"/>
              </a:spcBef>
              <a:spcAft>
                <a:spcPts val="0"/>
              </a:spcAft>
            </a:pPr>
            <a:endParaRPr lang="en-US" sz="1400" b="1" i="0" u="none" strike="noStrike" dirty="0">
              <a:solidFill>
                <a:srgbClr val="576063"/>
              </a:solidFill>
              <a:effectLst/>
              <a:latin typeface="Calibri" panose="020F0502020204030204" pitchFamily="34" charset="0"/>
            </a:endParaRPr>
          </a:p>
          <a:p>
            <a:pPr rtl="0">
              <a:spcBef>
                <a:spcPts val="400"/>
              </a:spcBef>
              <a:spcAft>
                <a:spcPts val="0"/>
              </a:spcAft>
            </a:pPr>
            <a:r>
              <a:rPr lang="en-US" sz="2800" b="1" i="0" u="none" strike="noStrike" dirty="0">
                <a:solidFill>
                  <a:srgbClr val="576063"/>
                </a:solidFill>
                <a:effectLst/>
                <a:latin typeface="Calibri" panose="020F0502020204030204" pitchFamily="34" charset="0"/>
              </a:rPr>
              <a:t>Sales rep:</a:t>
            </a:r>
            <a:r>
              <a:rPr lang="en-US" sz="2400" b="1" i="0" u="none" strike="noStrike" dirty="0">
                <a:solidFill>
                  <a:srgbClr val="576063"/>
                </a:solidFill>
                <a:effectLst/>
                <a:latin typeface="Calibri" panose="020F0502020204030204" pitchFamily="34" charset="0"/>
              </a:rPr>
              <a:t> 	</a:t>
            </a:r>
            <a:r>
              <a:rPr lang="en-US" sz="2400" b="0" i="0" u="none" strike="noStrike" dirty="0">
                <a:solidFill>
                  <a:srgbClr val="576063"/>
                </a:solidFill>
                <a:effectLst/>
                <a:latin typeface="Calibri" panose="020F0502020204030204" pitchFamily="34" charset="0"/>
              </a:rPr>
              <a:t>RBP/Indivior </a:t>
            </a:r>
            <a:r>
              <a:rPr lang="en-US" b="0" i="0" u="none" strike="noStrike" dirty="0">
                <a:solidFill>
                  <a:srgbClr val="576063"/>
                </a:solidFill>
                <a:effectLst/>
                <a:latin typeface="Calibri" panose="020F0502020204030204" pitchFamily="34" charset="0"/>
              </a:rPr>
              <a:t>(2005-2012)</a:t>
            </a:r>
            <a:endParaRPr lang="en-US" dirty="0"/>
          </a:p>
          <a:p>
            <a:pPr rtl="0">
              <a:spcBef>
                <a:spcPts val="400"/>
              </a:spcBef>
              <a:spcAft>
                <a:spcPts val="0"/>
              </a:spcAft>
            </a:pPr>
            <a:r>
              <a:rPr lang="en-US" b="0" i="0" u="none" strike="noStrike" dirty="0">
                <a:solidFill>
                  <a:srgbClr val="576063"/>
                </a:solidFill>
                <a:effectLst/>
                <a:latin typeface="Calibri" panose="020F0502020204030204" pitchFamily="34" charset="0"/>
              </a:rPr>
              <a:t>			</a:t>
            </a:r>
            <a:r>
              <a:rPr lang="en-US" sz="2400" b="0" i="0" u="none" strike="noStrike" dirty="0">
                <a:solidFill>
                  <a:srgbClr val="576063"/>
                </a:solidFill>
                <a:effectLst/>
                <a:latin typeface="Calibri" panose="020F0502020204030204" pitchFamily="34" charset="0"/>
              </a:rPr>
              <a:t>Purdue Pharma </a:t>
            </a:r>
            <a:r>
              <a:rPr lang="en-US" b="0" i="0" u="none" strike="noStrike" dirty="0">
                <a:solidFill>
                  <a:srgbClr val="576063"/>
                </a:solidFill>
                <a:effectLst/>
                <a:latin typeface="Calibri" panose="020F0502020204030204" pitchFamily="34" charset="0"/>
              </a:rPr>
              <a:t>(2003-2004, 2014-2016) </a:t>
            </a:r>
            <a:endParaRPr lang="en-US" b="0" dirty="0">
              <a:effectLst/>
            </a:endParaRPr>
          </a:p>
          <a:p>
            <a:pPr rtl="0">
              <a:spcBef>
                <a:spcPts val="400"/>
              </a:spcBef>
              <a:spcAft>
                <a:spcPts val="0"/>
              </a:spcAft>
            </a:pPr>
            <a:endParaRPr lang="en-US" sz="1400" b="1" i="0" u="none" strike="noStrike" dirty="0">
              <a:solidFill>
                <a:srgbClr val="576063"/>
              </a:solidFill>
              <a:effectLst/>
              <a:latin typeface="Calibri" panose="020F0502020204030204" pitchFamily="34" charset="0"/>
            </a:endParaRPr>
          </a:p>
          <a:p>
            <a:pPr rtl="0">
              <a:spcBef>
                <a:spcPts val="400"/>
              </a:spcBef>
              <a:spcAft>
                <a:spcPts val="0"/>
              </a:spcAft>
            </a:pPr>
            <a:r>
              <a:rPr lang="en-US" sz="2400" b="1" i="0" u="none" strike="noStrike" dirty="0">
                <a:solidFill>
                  <a:srgbClr val="576063"/>
                </a:solidFill>
                <a:effectLst/>
                <a:latin typeface="Calibri" panose="020F0502020204030204" pitchFamily="34" charset="0"/>
              </a:rPr>
              <a:t>Disclaimer:</a:t>
            </a:r>
            <a:r>
              <a:rPr lang="en-US" sz="2400" b="0" i="0" u="none" strike="noStrike" dirty="0">
                <a:solidFill>
                  <a:srgbClr val="576063"/>
                </a:solidFill>
                <a:effectLst/>
                <a:latin typeface="Calibri" panose="020F0502020204030204" pitchFamily="34" charset="0"/>
              </a:rPr>
              <a:t> Financial settlement w/RB Group &amp; Indivior:</a:t>
            </a:r>
            <a:br>
              <a:rPr lang="en-US" b="0" dirty="0">
                <a:effectLst/>
              </a:rPr>
            </a:br>
            <a:r>
              <a:rPr lang="en-US" b="0" i="0" u="none" strike="noStrike" dirty="0">
                <a:solidFill>
                  <a:srgbClr val="576063"/>
                </a:solidFill>
                <a:effectLst/>
                <a:latin typeface="Calibri" panose="020F0502020204030204" pitchFamily="34" charset="0"/>
              </a:rPr>
              <a:t>No finding or admission of wrongdoing or liability. </a:t>
            </a:r>
            <a:r>
              <a:rPr lang="en-US" dirty="0">
                <a:solidFill>
                  <a:srgbClr val="576063"/>
                </a:solidFill>
                <a:latin typeface="Calibri" panose="020F0502020204030204" pitchFamily="34" charset="0"/>
              </a:rPr>
              <a:t>E</a:t>
            </a:r>
            <a:r>
              <a:rPr lang="en-US" b="0" i="0" u="none" strike="noStrike" dirty="0">
                <a:solidFill>
                  <a:srgbClr val="576063"/>
                </a:solidFill>
                <a:effectLst/>
                <a:latin typeface="Calibri" panose="020F0502020204030204" pitchFamily="34" charset="0"/>
              </a:rPr>
              <a:t>xpressly denied all claims &amp; allegations of retaliation</a:t>
            </a:r>
          </a:p>
          <a:p>
            <a:pPr rtl="0">
              <a:spcBef>
                <a:spcPts val="400"/>
              </a:spcBef>
              <a:spcAft>
                <a:spcPts val="0"/>
              </a:spcAft>
            </a:pPr>
            <a:endParaRPr lang="en-US" sz="1050" b="0" dirty="0">
              <a:effectLst/>
            </a:endParaRPr>
          </a:p>
          <a:p>
            <a:pPr rtl="0">
              <a:spcBef>
                <a:spcPts val="400"/>
              </a:spcBef>
              <a:spcAft>
                <a:spcPts val="0"/>
              </a:spcAft>
            </a:pPr>
            <a:r>
              <a:rPr lang="en-US" b="0" i="0" u="none" strike="noStrike" dirty="0">
                <a:solidFill>
                  <a:srgbClr val="576063"/>
                </a:solidFill>
                <a:effectLst/>
                <a:latin typeface="Calibri" panose="020F0502020204030204" pitchFamily="34" charset="0"/>
              </a:rPr>
              <a:t>	Not directly employed by RB Group (employed by Reckitt Benckiser Pharmaceutical Inc, which became Indivior in 2014 ) </a:t>
            </a:r>
            <a:endParaRPr lang="en-US" sz="1800" b="0" dirty="0">
              <a:effectLst/>
            </a:endParaRPr>
          </a:p>
          <a:p>
            <a:br>
              <a:rPr lang="en-US" sz="1600" dirty="0"/>
            </a:br>
            <a:endParaRPr lang="en-US" sz="800" dirty="0">
              <a:solidFill>
                <a:schemeClr val="accent6">
                  <a:lumMod val="75000"/>
                </a:schemeClr>
              </a:solidFill>
              <a:latin typeface="Calibri" panose="020F0502020204030204" pitchFamily="34" charset="0"/>
              <a:cs typeface="Calibri" panose="020F0502020204030204" pitchFamily="34" charset="0"/>
            </a:endParaRPr>
          </a:p>
        </p:txBody>
      </p:sp>
      <p:sp>
        <p:nvSpPr>
          <p:cNvPr id="2" name="Slide Number Placeholder 3">
            <a:extLst>
              <a:ext uri="{FF2B5EF4-FFF2-40B4-BE49-F238E27FC236}">
                <a16:creationId xmlns:a16="http://schemas.microsoft.com/office/drawing/2014/main" id="{513C0739-F9D1-3066-A550-BE015EDEBC85}"/>
              </a:ext>
            </a:extLst>
          </p:cNvPr>
          <p:cNvSpPr>
            <a:spLocks noGrp="1"/>
          </p:cNvSpPr>
          <p:nvPr>
            <p:ph type="sldNum" idx="12"/>
          </p:nvPr>
        </p:nvSpPr>
        <p:spPr>
          <a:xfrm>
            <a:off x="8531788" y="5648960"/>
            <a:ext cx="548640" cy="396240"/>
          </a:xfrm>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73633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8A1FBD-CFC1-7A48-9E70-79B585DB11D8}"/>
              </a:ext>
            </a:extLst>
          </p:cNvPr>
          <p:cNvSpPr>
            <a:spLocks noGrp="1"/>
          </p:cNvSpPr>
          <p:nvPr>
            <p:ph type="body" idx="1"/>
          </p:nvPr>
        </p:nvSpPr>
        <p:spPr>
          <a:xfrm>
            <a:off x="303413" y="619693"/>
            <a:ext cx="7897091" cy="3672087"/>
          </a:xfrm>
        </p:spPr>
        <p:txBody>
          <a:bodyPr/>
          <a:lstStyle/>
          <a:p>
            <a:pPr marL="114300" indent="0">
              <a:buNone/>
            </a:pPr>
            <a:r>
              <a:rPr lang="en-US" sz="3200" b="1" dirty="0">
                <a:solidFill>
                  <a:schemeClr val="bg2"/>
                </a:solidFill>
                <a:latin typeface="Cambria" panose="02040503050406030204" pitchFamily="18" charset="0"/>
                <a:cs typeface="Calibri" panose="020F0502020204030204" pitchFamily="34" charset="0"/>
              </a:rPr>
              <a:t>Abstract Presentation Objectives:</a:t>
            </a:r>
          </a:p>
          <a:p>
            <a:pPr marL="114300" indent="0">
              <a:buNone/>
            </a:pPr>
            <a:endParaRPr lang="en-US" sz="1200" dirty="0">
              <a:solidFill>
                <a:srgbClr val="231F20"/>
              </a:solidFill>
              <a:effectLst/>
              <a:latin typeface="Nunito Sans" pitchFamily="2" charset="77"/>
              <a:ea typeface="Times New Roman" panose="02020603050405020304" pitchFamily="18" charset="0"/>
              <a:cs typeface="Times New Roman" panose="02020603050405020304" pitchFamily="18" charset="0"/>
            </a:endParaRPr>
          </a:p>
          <a:p>
            <a:pPr marL="114300" indent="0">
              <a:buNone/>
            </a:pPr>
            <a:r>
              <a:rPr lang="en-US" sz="2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1.  Analyze  1</a:t>
            </a:r>
            <a:r>
              <a:rPr lang="en-US" sz="2800" baseline="300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st</a:t>
            </a:r>
            <a:r>
              <a:rPr lang="en-US" sz="2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illegal pharma marketing case - addiction medicine  -- alleged anticompetitive actions from 2009-14</a:t>
            </a:r>
          </a:p>
          <a:p>
            <a:pPr marL="571500" lvl="1" indent="0">
              <a:buNone/>
            </a:pPr>
            <a:endParaRPr lang="en-US" sz="1200" dirty="0">
              <a:solidFill>
                <a:srgbClr val="231F20"/>
              </a:solidFill>
              <a:latin typeface="Calibri" panose="020F0502020204030204" pitchFamily="34" charset="0"/>
              <a:ea typeface="Times New Roman" panose="02020603050405020304" pitchFamily="18" charset="0"/>
              <a:cs typeface="Calibri" panose="020F0502020204030204" pitchFamily="34" charset="0"/>
            </a:endParaRPr>
          </a:p>
          <a:p>
            <a:pPr marL="114300" indent="0">
              <a:buNone/>
            </a:pPr>
            <a:r>
              <a:rPr lang="en-US" sz="2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2.  Gain insights: regulatory gaps, ethics/ </a:t>
            </a:r>
            <a:r>
              <a:rPr lang="en-US" sz="2800" dirty="0">
                <a:solidFill>
                  <a:srgbClr val="231F20"/>
                </a:solidFill>
                <a:latin typeface="Calibri" panose="020F0502020204030204" pitchFamily="34" charset="0"/>
                <a:ea typeface="Times New Roman" panose="02020603050405020304" pitchFamily="18" charset="0"/>
                <a:cs typeface="Calibri" panose="020F0502020204030204" pitchFamily="34" charset="0"/>
              </a:rPr>
              <a:t>equity,  </a:t>
            </a:r>
            <a:r>
              <a:rPr lang="en-US" sz="2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industry tactics, policy implications</a:t>
            </a:r>
            <a:r>
              <a:rPr lang="en-US" sz="2800" dirty="0">
                <a:latin typeface="Calibri" panose="020F0502020204030204" pitchFamily="34" charset="0"/>
                <a:cs typeface="Calibri" panose="020F0502020204030204" pitchFamily="34" charset="0"/>
              </a:rPr>
              <a:t> </a:t>
            </a:r>
          </a:p>
          <a:p>
            <a:pPr marL="114300" indent="0">
              <a:buNone/>
            </a:pPr>
            <a:endParaRPr lang="en-US" sz="2400" dirty="0">
              <a:solidFill>
                <a:srgbClr val="231F20"/>
              </a:solidFill>
              <a:effectLst/>
              <a:latin typeface="Nunito Sans" pitchFamily="2" charset="77"/>
              <a:ea typeface="Times New Roman" panose="02020603050405020304" pitchFamily="18" charset="0"/>
              <a:cs typeface="Times New Roman" panose="02020603050405020304" pitchFamily="18" charset="0"/>
            </a:endParaRPr>
          </a:p>
          <a:p>
            <a:pPr marL="114300" indent="0">
              <a:buNone/>
            </a:pPr>
            <a:r>
              <a:rPr lang="en-US" sz="2400" dirty="0">
                <a:solidFill>
                  <a:srgbClr val="231F20"/>
                </a:solidFill>
                <a:effectLst/>
                <a:latin typeface="Nunito Sans" pitchFamily="2" charset="77"/>
                <a:ea typeface="Times New Roman" panose="02020603050405020304" pitchFamily="18" charset="0"/>
                <a:cs typeface="Times New Roman" panose="02020603050405020304" pitchFamily="18" charset="0"/>
              </a:rPr>
              <a:t> </a:t>
            </a:r>
            <a:endParaRPr lang="en-US" dirty="0"/>
          </a:p>
        </p:txBody>
      </p:sp>
      <p:sp>
        <p:nvSpPr>
          <p:cNvPr id="5" name="TextBox 4">
            <a:extLst>
              <a:ext uri="{FF2B5EF4-FFF2-40B4-BE49-F238E27FC236}">
                <a16:creationId xmlns:a16="http://schemas.microsoft.com/office/drawing/2014/main" id="{D1522171-4834-FA45-9EDB-579CC03193E2}"/>
              </a:ext>
            </a:extLst>
          </p:cNvPr>
          <p:cNvSpPr txBox="1"/>
          <p:nvPr/>
        </p:nvSpPr>
        <p:spPr>
          <a:xfrm>
            <a:off x="303413" y="4430672"/>
            <a:ext cx="7897091" cy="2062103"/>
          </a:xfrm>
          <a:prstGeom prst="rect">
            <a:avLst/>
          </a:prstGeom>
          <a:solidFill>
            <a:schemeClr val="bg1">
              <a:lumMod val="95000"/>
            </a:schemeClr>
          </a:solidFill>
        </p:spPr>
        <p:txBody>
          <a:bodyPr wrap="square" rtlCol="0">
            <a:spAutoFit/>
          </a:bodyPr>
          <a:lstStyle/>
          <a:p>
            <a:pPr marL="114300" indent="0">
              <a:buNone/>
            </a:pPr>
            <a:r>
              <a:rPr lang="en-US" sz="3200" b="1" dirty="0">
                <a:solidFill>
                  <a:schemeClr val="bg2"/>
                </a:solidFill>
                <a:latin typeface="Cambria" panose="02040503050406030204" pitchFamily="18" charset="0"/>
                <a:cs typeface="Calibri" panose="020F0502020204030204" pitchFamily="34" charset="0"/>
              </a:rPr>
              <a:t>Methods:   </a:t>
            </a:r>
          </a:p>
          <a:p>
            <a:pPr marL="114300" lvl="4"/>
            <a:r>
              <a:rPr lang="en-US" sz="2400" dirty="0">
                <a:latin typeface="Calibri" panose="020F0502020204030204" pitchFamily="34" charset="0"/>
                <a:cs typeface="Calibri" panose="020F0502020204030204" pitchFamily="34" charset="0"/>
              </a:rPr>
              <a:t>	Case study &amp; policy synthesis +analysis.</a:t>
            </a:r>
          </a:p>
          <a:p>
            <a:pPr marL="114300" lvl="4"/>
            <a:r>
              <a:rPr lang="en-US" sz="2400" b="1" dirty="0">
                <a:latin typeface="Calibri" panose="020F0502020204030204" pitchFamily="34" charset="0"/>
                <a:cs typeface="Calibri" panose="020F0502020204030204" pitchFamily="34" charset="0"/>
              </a:rPr>
              <a:t>	Data collection: </a:t>
            </a:r>
            <a:r>
              <a:rPr lang="en-US" sz="2400" dirty="0">
                <a:latin typeface="Calibri" panose="020F0502020204030204" pitchFamily="34" charset="0"/>
                <a:cs typeface="Calibri" panose="020F0502020204030204" pitchFamily="34" charset="0"/>
              </a:rPr>
              <a:t>legal, regulatory &amp; publicly available 	pharmaceutical industry documents, academic 	literature, media reports   /// auto-ethnographic data</a:t>
            </a:r>
          </a:p>
        </p:txBody>
      </p:sp>
      <p:sp>
        <p:nvSpPr>
          <p:cNvPr id="9" name="Slide Number Placeholder 3">
            <a:extLst>
              <a:ext uri="{FF2B5EF4-FFF2-40B4-BE49-F238E27FC236}">
                <a16:creationId xmlns:a16="http://schemas.microsoft.com/office/drawing/2014/main" id="{B5A3A801-FF80-F790-9E4A-09EC5381FD5F}"/>
              </a:ext>
            </a:extLst>
          </p:cNvPr>
          <p:cNvSpPr>
            <a:spLocks noGrp="1"/>
          </p:cNvSpPr>
          <p:nvPr>
            <p:ph type="sldNum" idx="12"/>
          </p:nvPr>
        </p:nvSpPr>
        <p:spPr>
          <a:xfrm>
            <a:off x="8531788" y="5648960"/>
            <a:ext cx="548640" cy="396240"/>
          </a:xfrm>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1373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198783" y="3090749"/>
            <a:ext cx="7794843" cy="3296479"/>
          </a:xfrm>
          <a:prstGeom prst="rect">
            <a:avLst/>
          </a:prstGeom>
        </p:spPr>
        <p:txBody>
          <a:bodyPr spcFirstLastPara="1" wrap="square" lIns="91425" tIns="45700" rIns="91425" bIns="45700" anchor="ctr" anchorCtr="0">
            <a:noAutofit/>
          </a:bodyPr>
          <a:lstStyle/>
          <a:p>
            <a:pPr lvl="0" algn="l" rtl="0">
              <a:spcBef>
                <a:spcPts val="0"/>
              </a:spcBef>
              <a:spcAft>
                <a:spcPts val="0"/>
              </a:spcAft>
            </a:pPr>
            <a:r>
              <a:rPr lang="en-US" sz="3200" b="1" dirty="0">
                <a:latin typeface="Calibri"/>
                <a:ea typeface="Calibri"/>
                <a:cs typeface="Calibri"/>
                <a:sym typeface="Calibri"/>
              </a:rPr>
              <a:t>DATA 2000 → Office-based buprenorphine</a:t>
            </a:r>
            <a:br>
              <a:rPr lang="en-US" sz="2800" b="1" dirty="0">
                <a:latin typeface="Calibri"/>
                <a:ea typeface="Calibri"/>
                <a:cs typeface="Calibri"/>
                <a:sym typeface="Calibri"/>
              </a:rPr>
            </a:br>
            <a:r>
              <a:rPr lang="en-US" sz="2400" b="1" dirty="0">
                <a:solidFill>
                  <a:schemeClr val="tx1"/>
                </a:solidFill>
                <a:latin typeface="Calibri"/>
                <a:ea typeface="Calibri"/>
                <a:cs typeface="Calibri"/>
                <a:sym typeface="Calibri"/>
              </a:rPr>
              <a:t>Paradigm shifts </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ACCESS:  equity &amp; capacity</a:t>
            </a:r>
            <a:br>
              <a:rPr lang="en-US" sz="2400" dirty="0">
                <a:solidFill>
                  <a:schemeClr val="tx1"/>
                </a:solidFill>
                <a:latin typeface="Calibri"/>
                <a:ea typeface="Calibri"/>
                <a:cs typeface="Calibri"/>
                <a:sym typeface="Calibri"/>
              </a:rPr>
            </a:br>
            <a:br>
              <a:rPr lang="en-US" sz="2400" dirty="0">
                <a:solidFill>
                  <a:schemeClr val="tx1"/>
                </a:solidFill>
                <a:latin typeface="Calibri"/>
                <a:ea typeface="Calibri"/>
                <a:cs typeface="Calibri"/>
                <a:sym typeface="Calibri"/>
              </a:rPr>
            </a:br>
            <a:r>
              <a:rPr lang="en-US" sz="2400" b="1" dirty="0">
                <a:solidFill>
                  <a:schemeClr val="tx1"/>
                </a:solidFill>
                <a:latin typeface="Calibri"/>
                <a:ea typeface="Calibri"/>
                <a:cs typeface="Calibri"/>
                <a:sym typeface="Calibri"/>
              </a:rPr>
              <a:t>Pharma Marketing goals: </a:t>
            </a:r>
            <a:br>
              <a:rPr lang="en-US" sz="2400" b="1" dirty="0">
                <a:solidFill>
                  <a:schemeClr val="tx1"/>
                </a:solidFill>
                <a:latin typeface="Calibri"/>
                <a:ea typeface="Calibri"/>
                <a:cs typeface="Calibri"/>
                <a:sym typeface="Calibri"/>
              </a:rPr>
            </a:b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ACCESS: </a:t>
            </a:r>
            <a:r>
              <a:rPr lang="en-US" sz="2400" i="1" dirty="0">
                <a:solidFill>
                  <a:schemeClr val="tx1"/>
                </a:solidFill>
                <a:latin typeface="Calibri"/>
                <a:ea typeface="Calibri"/>
                <a:cs typeface="Calibri"/>
                <a:sym typeface="Calibri"/>
              </a:rPr>
              <a:t> </a:t>
            </a:r>
            <a:r>
              <a:rPr lang="en-US" sz="2400" dirty="0">
                <a:solidFill>
                  <a:schemeClr val="tx1"/>
                </a:solidFill>
                <a:latin typeface="Calibri"/>
                <a:ea typeface="Calibri"/>
                <a:cs typeface="Calibri"/>
                <a:sym typeface="Calibri"/>
              </a:rPr>
              <a:t>⬆ market share /profits</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	    ⬆ metrics: prescribers/RXs</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 formulary &amp; reimbursement</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 regulations /regulators </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 market exclusivity </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"Clinical Liaisons” – trusted advisors</a:t>
            </a:r>
            <a:br>
              <a:rPr lang="en-US" sz="3600" b="1" dirty="0">
                <a:latin typeface="Calibri"/>
                <a:ea typeface="Calibri"/>
                <a:cs typeface="Calibri"/>
                <a:sym typeface="Calibri"/>
              </a:rPr>
            </a:br>
            <a:br>
              <a:rPr lang="en-US" sz="3600" b="1" dirty="0">
                <a:latin typeface="Calibri"/>
                <a:ea typeface="Calibri"/>
                <a:cs typeface="Calibri"/>
                <a:sym typeface="Calibri"/>
              </a:rPr>
            </a:br>
            <a:br>
              <a:rPr lang="en-US" sz="3600" b="1" dirty="0">
                <a:latin typeface="Calibri"/>
                <a:ea typeface="Calibri"/>
                <a:cs typeface="Calibri"/>
                <a:sym typeface="Calibri"/>
              </a:rPr>
            </a:br>
            <a:br>
              <a:rPr lang="en-US" sz="3600" b="1" dirty="0">
                <a:latin typeface="Calibri"/>
                <a:ea typeface="Calibri"/>
                <a:cs typeface="Calibri"/>
                <a:sym typeface="Calibri"/>
              </a:rPr>
            </a:br>
            <a:endParaRPr sz="3600" b="1" dirty="0">
              <a:latin typeface="Calibri"/>
              <a:ea typeface="Calibri"/>
              <a:cs typeface="Calibri"/>
              <a:sym typeface="Calibri"/>
            </a:endParaRPr>
          </a:p>
        </p:txBody>
      </p:sp>
      <p:pic>
        <p:nvPicPr>
          <p:cNvPr id="5" name="Picture 4">
            <a:extLst>
              <a:ext uri="{FF2B5EF4-FFF2-40B4-BE49-F238E27FC236}">
                <a16:creationId xmlns:a16="http://schemas.microsoft.com/office/drawing/2014/main" id="{F5DAD285-A9E7-D9F7-B70F-E0F7D546D6B6}"/>
              </a:ext>
            </a:extLst>
          </p:cNvPr>
          <p:cNvPicPr>
            <a:picLocks noChangeAspect="1"/>
          </p:cNvPicPr>
          <p:nvPr/>
        </p:nvPicPr>
        <p:blipFill>
          <a:blip r:embed="rId3"/>
          <a:stretch>
            <a:fillRect/>
          </a:stretch>
        </p:blipFill>
        <p:spPr>
          <a:xfrm>
            <a:off x="5613400" y="2040341"/>
            <a:ext cx="2788478" cy="3608619"/>
          </a:xfrm>
          <a:prstGeom prst="rect">
            <a:avLst/>
          </a:prstGeom>
          <a:ln>
            <a:solidFill>
              <a:schemeClr val="tx1"/>
            </a:solidFill>
          </a:ln>
        </p:spPr>
      </p:pic>
      <p:sp>
        <p:nvSpPr>
          <p:cNvPr id="9" name="TextBox 8">
            <a:extLst>
              <a:ext uri="{FF2B5EF4-FFF2-40B4-BE49-F238E27FC236}">
                <a16:creationId xmlns:a16="http://schemas.microsoft.com/office/drawing/2014/main" id="{02473943-316F-25C2-FEA5-B5EB37D6E180}"/>
              </a:ext>
            </a:extLst>
          </p:cNvPr>
          <p:cNvSpPr txBox="1"/>
          <p:nvPr/>
        </p:nvSpPr>
        <p:spPr>
          <a:xfrm>
            <a:off x="198783" y="132522"/>
            <a:ext cx="8203095" cy="1169551"/>
          </a:xfrm>
          <a:prstGeom prst="rect">
            <a:avLst/>
          </a:prstGeom>
          <a:noFill/>
        </p:spPr>
        <p:txBody>
          <a:bodyPr wrap="square" rtlCol="0">
            <a:spAutoFit/>
          </a:bodyPr>
          <a:lstStyle/>
          <a:p>
            <a:endParaRPr kumimoji="0" lang="en-US" sz="1200" b="1" i="0" u="none" strike="noStrike" kern="0" cap="none" spc="0" normalizeH="0" baseline="0" noProof="0" dirty="0">
              <a:ln>
                <a:noFill/>
              </a:ln>
              <a:solidFill>
                <a:srgbClr val="45818E"/>
              </a:solidFill>
              <a:effectLst/>
              <a:uLnTx/>
              <a:uFillTx/>
              <a:latin typeface="Calibri"/>
              <a:ea typeface="Calibri"/>
              <a:cs typeface="Calibri"/>
              <a:sym typeface="Calibri"/>
            </a:endParaRPr>
          </a:p>
          <a:p>
            <a:r>
              <a:rPr kumimoji="0" lang="en-US" sz="4400" i="0" u="none" strike="noStrike" kern="0" cap="none" spc="0" normalizeH="0" baseline="0" noProof="0" dirty="0">
                <a:ln>
                  <a:noFill/>
                </a:ln>
                <a:solidFill>
                  <a:srgbClr val="45818E"/>
                </a:solidFill>
                <a:effectLst/>
                <a:uLnTx/>
                <a:uFillTx/>
                <a:latin typeface="Cambria" panose="02040503050406030204" pitchFamily="18" charset="0"/>
                <a:ea typeface="Calibri"/>
                <a:cs typeface="Calibri"/>
                <a:sym typeface="Calibri"/>
              </a:rPr>
              <a:t>Public health breakthrough </a:t>
            </a:r>
            <a:endParaRPr lang="en-US" sz="4400" dirty="0">
              <a:solidFill>
                <a:srgbClr val="45818E"/>
              </a:solidFill>
              <a:latin typeface="Cambria" panose="02040503050406030204" pitchFamily="18" charset="0"/>
              <a:ea typeface="Calibri"/>
              <a:cs typeface="Calibri"/>
              <a:sym typeface="Calibri"/>
            </a:endParaRPr>
          </a:p>
          <a:p>
            <a:r>
              <a:rPr lang="en-US" dirty="0"/>
              <a:t>  </a:t>
            </a:r>
          </a:p>
        </p:txBody>
      </p:sp>
      <p:sp>
        <p:nvSpPr>
          <p:cNvPr id="10" name="Slide Number Placeholder 3">
            <a:extLst>
              <a:ext uri="{FF2B5EF4-FFF2-40B4-BE49-F238E27FC236}">
                <a16:creationId xmlns:a16="http://schemas.microsoft.com/office/drawing/2014/main" id="{99C3FCB7-EDA1-C4E8-7AF9-E2A46815EC73}"/>
              </a:ext>
            </a:extLst>
          </p:cNvPr>
          <p:cNvSpPr>
            <a:spLocks noGrp="1"/>
          </p:cNvSpPr>
          <p:nvPr>
            <p:ph type="sldNum" idx="12"/>
          </p:nvPr>
        </p:nvSpPr>
        <p:spPr>
          <a:xfrm>
            <a:off x="8531788" y="5648960"/>
            <a:ext cx="548640" cy="396240"/>
          </a:xfrm>
        </p:spPr>
        <p:txBody>
          <a:bodyPr/>
          <a:lstStyle/>
          <a:p>
            <a:pPr marL="0" lvl="0" indent="0" algn="ct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F79E-BA03-4353-2C71-B952955C7A2D}"/>
              </a:ext>
            </a:extLst>
          </p:cNvPr>
          <p:cNvSpPr>
            <a:spLocks noGrp="1"/>
          </p:cNvSpPr>
          <p:nvPr>
            <p:ph type="title"/>
          </p:nvPr>
        </p:nvSpPr>
        <p:spPr>
          <a:xfrm>
            <a:off x="238539" y="494504"/>
            <a:ext cx="8057322" cy="1143000"/>
          </a:xfrm>
        </p:spPr>
        <p:txBody>
          <a:bodyPr/>
          <a:lstStyle/>
          <a:p>
            <a:r>
              <a:rPr lang="en-US" sz="3600" b="1" dirty="0"/>
              <a:t>Implementing a Product hop: </a:t>
            </a:r>
            <a:br>
              <a:rPr lang="en-US" sz="3600" b="1" dirty="0"/>
            </a:br>
            <a:r>
              <a:rPr lang="en-US" sz="3200" dirty="0"/>
              <a:t>Public health claims &amp; “Mission Protect”</a:t>
            </a:r>
          </a:p>
        </p:txBody>
      </p:sp>
      <p:sp>
        <p:nvSpPr>
          <p:cNvPr id="3" name="Text Placeholder 2">
            <a:extLst>
              <a:ext uri="{FF2B5EF4-FFF2-40B4-BE49-F238E27FC236}">
                <a16:creationId xmlns:a16="http://schemas.microsoft.com/office/drawing/2014/main" id="{61F9572E-C23A-1841-7E3C-A30A83E56931}"/>
              </a:ext>
            </a:extLst>
          </p:cNvPr>
          <p:cNvSpPr>
            <a:spLocks noGrp="1"/>
          </p:cNvSpPr>
          <p:nvPr>
            <p:ph type="body" idx="1"/>
          </p:nvPr>
        </p:nvSpPr>
        <p:spPr>
          <a:xfrm>
            <a:off x="477982" y="1798782"/>
            <a:ext cx="7578436" cy="4246418"/>
          </a:xfrm>
        </p:spPr>
        <p:txBody>
          <a:bodyPr/>
          <a:lstStyle/>
          <a:p>
            <a:pPr marL="114300" indent="0">
              <a:buNone/>
            </a:pPr>
            <a:r>
              <a:rPr lang="en-US" dirty="0"/>
              <a:t>Maintaining Market Share </a:t>
            </a:r>
          </a:p>
          <a:p>
            <a:pPr marL="628650" indent="-514350">
              <a:buFont typeface="+mj-lt"/>
              <a:buAutoNum type="arabicPeriod"/>
            </a:pPr>
            <a:r>
              <a:rPr lang="en-US" sz="3200" dirty="0"/>
              <a:t>Pricing changes</a:t>
            </a:r>
          </a:p>
          <a:p>
            <a:pPr marL="628650" indent="-514350">
              <a:buFont typeface="+mj-lt"/>
              <a:buAutoNum type="arabicPeriod"/>
            </a:pPr>
            <a:r>
              <a:rPr lang="en-US" sz="3200" dirty="0"/>
              <a:t>Regulatory strategies</a:t>
            </a:r>
          </a:p>
          <a:p>
            <a:pPr marL="628650" indent="-514350">
              <a:buFont typeface="+mj-lt"/>
              <a:buAutoNum type="arabicPeriod"/>
            </a:pPr>
            <a:r>
              <a:rPr lang="en-US" sz="3200" dirty="0"/>
              <a:t>Marketing changes: “Mission Protect” </a:t>
            </a:r>
          </a:p>
          <a:p>
            <a:pPr marL="114300" indent="0">
              <a:buNone/>
            </a:pPr>
            <a:endParaRPr lang="en-US" sz="1100" dirty="0"/>
          </a:p>
          <a:p>
            <a:pPr marL="571500" lvl="1" indent="0">
              <a:buNone/>
            </a:pPr>
            <a:r>
              <a:rPr lang="en-US" sz="2800" dirty="0"/>
              <a:t>Child poisoning -- “dead baby” sales story</a:t>
            </a:r>
          </a:p>
          <a:p>
            <a:pPr marL="571500" lvl="1" indent="0">
              <a:buNone/>
            </a:pPr>
            <a:endParaRPr lang="en-US" sz="1400" dirty="0"/>
          </a:p>
          <a:p>
            <a:pPr marL="114300" indent="0">
              <a:buNone/>
            </a:pPr>
            <a:r>
              <a:rPr lang="en-US" sz="2400" dirty="0"/>
              <a:t> 	“DISC: </a:t>
            </a:r>
            <a:r>
              <a:rPr lang="en-US" sz="2400" dirty="0">
                <a:effectLst/>
                <a:latin typeface="Times New Roman" panose="02020603050405020304" pitchFamily="18" charset="0"/>
                <a:ea typeface="Times New Roman" panose="02020603050405020304" pitchFamily="18" charset="0"/>
              </a:rPr>
              <a:t>Diversion, Interactions, Safety, Children” </a:t>
            </a:r>
            <a:endParaRPr lang="en-US" sz="2400" dirty="0"/>
          </a:p>
          <a:p>
            <a:pPr marL="114300" indent="0">
              <a:buNone/>
            </a:pPr>
            <a:r>
              <a:rPr lang="en-US" sz="2400" dirty="0"/>
              <a:t>False public health superiority claims</a:t>
            </a:r>
          </a:p>
          <a:p>
            <a:pPr marL="114300" indent="0">
              <a:buNone/>
            </a:pPr>
            <a:r>
              <a:rPr lang="en-US" sz="2400" dirty="0"/>
              <a:t>DEA audit “scare tactics”</a:t>
            </a:r>
          </a:p>
          <a:p>
            <a:pPr marL="114300" indent="0">
              <a:buNone/>
            </a:pPr>
            <a:r>
              <a:rPr lang="en-US" sz="2400" dirty="0"/>
              <a:t>Altered/ misleading use of poisoning center research</a:t>
            </a:r>
          </a:p>
        </p:txBody>
      </p:sp>
      <p:sp>
        <p:nvSpPr>
          <p:cNvPr id="4" name="Slide Number Placeholder 3">
            <a:extLst>
              <a:ext uri="{FF2B5EF4-FFF2-40B4-BE49-F238E27FC236}">
                <a16:creationId xmlns:a16="http://schemas.microsoft.com/office/drawing/2014/main" id="{747B15B8-3EB7-6036-4C69-ECFA28FD5B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3063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3196-5B9A-2CD2-A19E-FFB511602586}"/>
              </a:ext>
            </a:extLst>
          </p:cNvPr>
          <p:cNvSpPr>
            <a:spLocks noGrp="1"/>
          </p:cNvSpPr>
          <p:nvPr>
            <p:ph type="title"/>
          </p:nvPr>
        </p:nvSpPr>
        <p:spPr/>
        <p:txBody>
          <a:bodyPr/>
          <a:lstStyle/>
          <a:p>
            <a:r>
              <a:rPr lang="en-US" sz="3600" b="1" dirty="0"/>
              <a:t>Implementing a Product Hop:</a:t>
            </a:r>
            <a:br>
              <a:rPr lang="en-US" sz="3600" dirty="0"/>
            </a:br>
            <a:r>
              <a:rPr lang="en-US" sz="3600" dirty="0"/>
              <a:t>Exploiting Regulatory Weaknesses</a:t>
            </a:r>
          </a:p>
        </p:txBody>
      </p:sp>
      <p:sp>
        <p:nvSpPr>
          <p:cNvPr id="3" name="Text Placeholder 2">
            <a:extLst>
              <a:ext uri="{FF2B5EF4-FFF2-40B4-BE49-F238E27FC236}">
                <a16:creationId xmlns:a16="http://schemas.microsoft.com/office/drawing/2014/main" id="{77013359-570A-6A13-A1B2-81E6B238FBF1}"/>
              </a:ext>
            </a:extLst>
          </p:cNvPr>
          <p:cNvSpPr>
            <a:spLocks noGrp="1"/>
          </p:cNvSpPr>
          <p:nvPr>
            <p:ph type="body" idx="1"/>
          </p:nvPr>
        </p:nvSpPr>
        <p:spPr>
          <a:xfrm>
            <a:off x="137803" y="3704566"/>
            <a:ext cx="8258793" cy="2363136"/>
          </a:xfrm>
        </p:spPr>
        <p:txBody>
          <a:bodyPr/>
          <a:lstStyle/>
          <a:p>
            <a:r>
              <a:rPr lang="en-US" sz="2800" dirty="0">
                <a:effectLst/>
                <a:latin typeface="Calibri" panose="020F0502020204030204" pitchFamily="34" charset="0"/>
                <a:cs typeface="Calibri" panose="020F0502020204030204" pitchFamily="34" charset="0"/>
              </a:rPr>
              <a:t>Orphan drug designation (2002) - 7 years exclusivity</a:t>
            </a:r>
          </a:p>
          <a:p>
            <a:r>
              <a:rPr lang="en-US" sz="2800" dirty="0">
                <a:latin typeface="Calibri" panose="020F0502020204030204" pitchFamily="34" charset="0"/>
                <a:cs typeface="Calibri" panose="020F0502020204030204" pitchFamily="34" charset="0"/>
              </a:rPr>
              <a:t>2012 Product hop – “hard switch” tablets to film</a:t>
            </a:r>
          </a:p>
          <a:p>
            <a:r>
              <a:rPr lang="en-US" sz="2800" dirty="0">
                <a:effectLst/>
                <a:latin typeface="Calibri" panose="020F0502020204030204" pitchFamily="34" charset="0"/>
                <a:cs typeface="Calibri" panose="020F0502020204030204" pitchFamily="34" charset="0"/>
              </a:rPr>
              <a:t>“sham” citizen petition to FDA </a:t>
            </a:r>
          </a:p>
          <a:p>
            <a:r>
              <a:rPr lang="en-US" sz="2800" dirty="0">
                <a:latin typeface="Calibri" panose="020F0502020204030204" pitchFamily="34" charset="0"/>
                <a:cs typeface="Calibri" panose="020F0502020204030204" pitchFamily="34" charset="0"/>
              </a:rPr>
              <a:t>REMS data sharing/ obstruction- delay generics </a:t>
            </a:r>
          </a:p>
          <a:p>
            <a:r>
              <a:rPr lang="en-US" sz="2800" dirty="0">
                <a:latin typeface="Calibri" panose="020F0502020204030204" pitchFamily="34" charset="0"/>
                <a:cs typeface="Calibri" panose="020F0502020204030204" pitchFamily="34" charset="0"/>
              </a:rPr>
              <a:t>9 month delay worth ~ $1 billion sales </a:t>
            </a:r>
          </a:p>
          <a:p>
            <a:endParaRPr lang="en-US" sz="1050" dirty="0">
              <a:latin typeface="Calibri" panose="020F0502020204030204" pitchFamily="34" charset="0"/>
              <a:cs typeface="Calibri" panose="020F0502020204030204" pitchFamily="34" charset="0"/>
            </a:endParaRPr>
          </a:p>
          <a:p>
            <a:pPr marL="114300" indent="0" algn="ctr">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(2020,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Haffajee</a:t>
            </a:r>
            <a:r>
              <a:rPr lang="en-US" sz="1800" dirty="0">
                <a:effectLst/>
                <a:latin typeface="Calibri" panose="020F0502020204030204" pitchFamily="34" charset="0"/>
                <a:ea typeface="Times New Roman" panose="02020603050405020304" pitchFamily="18" charset="0"/>
                <a:cs typeface="Calibri" panose="020F0502020204030204" pitchFamily="34" charset="0"/>
              </a:rPr>
              <a:t> &amp; Frank) </a:t>
            </a:r>
            <a:endParaRPr lang="en-US"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DAB20AA-362E-4723-429C-73D9349B77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pic>
        <p:nvPicPr>
          <p:cNvPr id="6" name="Picture 5">
            <a:extLst>
              <a:ext uri="{FF2B5EF4-FFF2-40B4-BE49-F238E27FC236}">
                <a16:creationId xmlns:a16="http://schemas.microsoft.com/office/drawing/2014/main" id="{A3B8BB0A-90D4-4D66-2516-F9D5AF4E1278}"/>
              </a:ext>
            </a:extLst>
          </p:cNvPr>
          <p:cNvPicPr>
            <a:picLocks noChangeAspect="1"/>
          </p:cNvPicPr>
          <p:nvPr/>
        </p:nvPicPr>
        <p:blipFill>
          <a:blip r:embed="rId3"/>
          <a:stretch>
            <a:fillRect/>
          </a:stretch>
        </p:blipFill>
        <p:spPr>
          <a:xfrm>
            <a:off x="0" y="1548292"/>
            <a:ext cx="9076072" cy="2011362"/>
          </a:xfrm>
          <a:prstGeom prst="rect">
            <a:avLst/>
          </a:prstGeom>
          <a:ln>
            <a:solidFill>
              <a:schemeClr val="tx1"/>
            </a:solidFill>
          </a:ln>
        </p:spPr>
      </p:pic>
      <p:pic>
        <p:nvPicPr>
          <p:cNvPr id="8" name="Picture 7">
            <a:extLst>
              <a:ext uri="{FF2B5EF4-FFF2-40B4-BE49-F238E27FC236}">
                <a16:creationId xmlns:a16="http://schemas.microsoft.com/office/drawing/2014/main" id="{F326E4E7-EF97-06BA-7750-D4895CB1F86E}"/>
              </a:ext>
            </a:extLst>
          </p:cNvPr>
          <p:cNvPicPr>
            <a:picLocks noChangeAspect="1"/>
          </p:cNvPicPr>
          <p:nvPr/>
        </p:nvPicPr>
        <p:blipFill>
          <a:blip r:embed="rId4"/>
          <a:stretch>
            <a:fillRect/>
          </a:stretch>
        </p:blipFill>
        <p:spPr>
          <a:xfrm>
            <a:off x="245167" y="1548292"/>
            <a:ext cx="3112686" cy="810595"/>
          </a:xfrm>
          <a:prstGeom prst="rect">
            <a:avLst/>
          </a:prstGeom>
        </p:spPr>
      </p:pic>
      <p:sp>
        <p:nvSpPr>
          <p:cNvPr id="9" name="TextBox 8">
            <a:extLst>
              <a:ext uri="{FF2B5EF4-FFF2-40B4-BE49-F238E27FC236}">
                <a16:creationId xmlns:a16="http://schemas.microsoft.com/office/drawing/2014/main" id="{53080D92-8F5B-E1D9-5CFA-98AD7F956EF5}"/>
              </a:ext>
            </a:extLst>
          </p:cNvPr>
          <p:cNvSpPr txBox="1"/>
          <p:nvPr/>
        </p:nvSpPr>
        <p:spPr>
          <a:xfrm>
            <a:off x="7109831" y="1693204"/>
            <a:ext cx="1696277" cy="369332"/>
          </a:xfrm>
          <a:prstGeom prst="rect">
            <a:avLst/>
          </a:prstGeom>
          <a:noFill/>
        </p:spPr>
        <p:txBody>
          <a:bodyPr wrap="square" rtlCol="0">
            <a:spAutoFit/>
          </a:bodyPr>
          <a:lstStyle/>
          <a:p>
            <a:r>
              <a:rPr lang="en-US" sz="1800" dirty="0">
                <a:solidFill>
                  <a:schemeClr val="tx1">
                    <a:lumMod val="50000"/>
                    <a:lumOff val="50000"/>
                  </a:schemeClr>
                </a:solidFill>
                <a:latin typeface="Georgia" panose="02040502050405020303" pitchFamily="18" charset="0"/>
              </a:rPr>
              <a:t>Feb. 6, 2020</a:t>
            </a:r>
          </a:p>
        </p:txBody>
      </p:sp>
    </p:spTree>
    <p:extLst>
      <p:ext uri="{BB962C8B-B14F-4D97-AF65-F5344CB8AC3E}">
        <p14:creationId xmlns:p14="http://schemas.microsoft.com/office/powerpoint/2010/main" val="112838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B29091-CEEE-1815-27B4-C5DD93E16A2C}"/>
              </a:ext>
            </a:extLst>
          </p:cNvPr>
          <p:cNvSpPr>
            <a:spLocks noGrp="1"/>
          </p:cNvSpPr>
          <p:nvPr>
            <p:ph type="body" idx="1"/>
          </p:nvPr>
        </p:nvSpPr>
        <p:spPr>
          <a:xfrm>
            <a:off x="482399" y="3429000"/>
            <a:ext cx="7533861" cy="2616200"/>
          </a:xfrm>
        </p:spPr>
        <p:txBody>
          <a:bodyPr/>
          <a:lstStyle/>
          <a:p>
            <a:r>
              <a:rPr lang="en-US" b="0" i="0" dirty="0">
                <a:solidFill>
                  <a:srgbClr val="031B44"/>
                </a:solidFill>
                <a:effectLst/>
                <a:latin typeface="Nunito Sans" pitchFamily="2" charset="77"/>
              </a:rPr>
              <a:t>Rocky Mountain Poison and Drug Center (RMPDC) data – commissioned to support pediatric safety /public health claims</a:t>
            </a:r>
          </a:p>
          <a:p>
            <a:endParaRPr lang="en-US" sz="1000" b="0" i="0" dirty="0">
              <a:solidFill>
                <a:srgbClr val="031B44"/>
              </a:solidFill>
              <a:effectLst/>
              <a:latin typeface="Nunito Sans" pitchFamily="2" charset="77"/>
            </a:endParaRPr>
          </a:p>
          <a:p>
            <a:r>
              <a:rPr lang="en-US" dirty="0">
                <a:solidFill>
                  <a:srgbClr val="031B44"/>
                </a:solidFill>
                <a:latin typeface="Nunito Sans" pitchFamily="2" charset="77"/>
              </a:rPr>
              <a:t>Abruptly discontinuing tablet </a:t>
            </a:r>
          </a:p>
          <a:p>
            <a:r>
              <a:rPr lang="en-US" dirty="0">
                <a:solidFill>
                  <a:srgbClr val="031B44"/>
                </a:solidFill>
                <a:latin typeface="Nunito Sans" pitchFamily="2" charset="77"/>
              </a:rPr>
              <a:t>“conversion” to Film formulation success  – 70% by Sept.2012  (eventually 85% /industry record)</a:t>
            </a:r>
          </a:p>
          <a:p>
            <a:endParaRPr lang="en-US" sz="1000" dirty="0">
              <a:solidFill>
                <a:srgbClr val="031B44"/>
              </a:solidFill>
              <a:latin typeface="Nunito Sans" pitchFamily="2" charset="77"/>
            </a:endParaRPr>
          </a:p>
          <a:p>
            <a:r>
              <a:rPr lang="en-US" dirty="0">
                <a:solidFill>
                  <a:srgbClr val="031B44"/>
                </a:solidFill>
                <a:latin typeface="Nunito Sans" pitchFamily="2" charset="77"/>
              </a:rPr>
              <a:t>“patients paying monopoly prices” </a:t>
            </a:r>
          </a:p>
        </p:txBody>
      </p:sp>
      <p:sp>
        <p:nvSpPr>
          <p:cNvPr id="4" name="Slide Number Placeholder 3">
            <a:extLst>
              <a:ext uri="{FF2B5EF4-FFF2-40B4-BE49-F238E27FC236}">
                <a16:creationId xmlns:a16="http://schemas.microsoft.com/office/drawing/2014/main" id="{C752E811-F067-B903-F8B0-ECE2D3537F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pic>
        <p:nvPicPr>
          <p:cNvPr id="8" name="Picture 7">
            <a:extLst>
              <a:ext uri="{FF2B5EF4-FFF2-40B4-BE49-F238E27FC236}">
                <a16:creationId xmlns:a16="http://schemas.microsoft.com/office/drawing/2014/main" id="{2A370F7A-A584-5B23-CCAB-DBCFB6A211B9}"/>
              </a:ext>
            </a:extLst>
          </p:cNvPr>
          <p:cNvPicPr>
            <a:picLocks noChangeAspect="1"/>
          </p:cNvPicPr>
          <p:nvPr/>
        </p:nvPicPr>
        <p:blipFill>
          <a:blip r:embed="rId3"/>
          <a:stretch>
            <a:fillRect/>
          </a:stretch>
        </p:blipFill>
        <p:spPr>
          <a:xfrm>
            <a:off x="482399" y="389644"/>
            <a:ext cx="7772400" cy="3039356"/>
          </a:xfrm>
          <a:prstGeom prst="rect">
            <a:avLst/>
          </a:prstGeom>
        </p:spPr>
      </p:pic>
      <p:sp>
        <p:nvSpPr>
          <p:cNvPr id="9" name="TextBox 8">
            <a:extLst>
              <a:ext uri="{FF2B5EF4-FFF2-40B4-BE49-F238E27FC236}">
                <a16:creationId xmlns:a16="http://schemas.microsoft.com/office/drawing/2014/main" id="{2C6EF865-EEAB-E126-88B4-6BE0F25DE816}"/>
              </a:ext>
            </a:extLst>
          </p:cNvPr>
          <p:cNvSpPr txBox="1"/>
          <p:nvPr/>
        </p:nvSpPr>
        <p:spPr>
          <a:xfrm>
            <a:off x="-6830393" y="4562316"/>
            <a:ext cx="3837811" cy="349569"/>
          </a:xfrm>
          <a:prstGeom prst="rect">
            <a:avLst/>
          </a:prstGeom>
          <a:noFill/>
        </p:spPr>
        <p:txBody>
          <a:bodyPr wrap="square" rtlCol="0">
            <a:spAutoFit/>
          </a:bodyPr>
          <a:lstStyle/>
          <a:p>
            <a:r>
              <a:rPr lang="en-US" sz="1600" dirty="0">
                <a:effectLst/>
                <a:latin typeface="Times New Roman" panose="02020603050405020304" pitchFamily="18" charset="0"/>
                <a:cs typeface="Times New Roman" panose="02020603050405020304" pitchFamily="18" charset="0"/>
              </a:rPr>
              <a:t>Public Citizen </a:t>
            </a:r>
            <a:r>
              <a:rPr lang="en-US" sz="1600" i="1" dirty="0">
                <a:effectLst/>
                <a:latin typeface="Times New Roman" panose="02020603050405020304" pitchFamily="18" charset="0"/>
                <a:cs typeface="Times New Roman" panose="02020603050405020304" pitchFamily="18" charset="0"/>
              </a:rPr>
              <a:t>Health Letter</a:t>
            </a:r>
            <a:r>
              <a:rPr lang="en-US" sz="1600" i="1" dirty="0">
                <a:latin typeface="Times New Roman" panose="02020603050405020304" pitchFamily="18" charset="0"/>
                <a:cs typeface="Times New Roman" panose="02020603050405020304" pitchFamily="18" charset="0"/>
              </a:rPr>
              <a:t>, Feb. 1, 2013</a:t>
            </a:r>
            <a:endParaRPr lang="en-US" sz="1600" dirty="0"/>
          </a:p>
        </p:txBody>
      </p:sp>
      <p:sp>
        <p:nvSpPr>
          <p:cNvPr id="10" name="TextBox 9">
            <a:extLst>
              <a:ext uri="{FF2B5EF4-FFF2-40B4-BE49-F238E27FC236}">
                <a16:creationId xmlns:a16="http://schemas.microsoft.com/office/drawing/2014/main" id="{3BE31B36-3AA5-FB81-78A3-44263D75E2E6}"/>
              </a:ext>
            </a:extLst>
          </p:cNvPr>
          <p:cNvSpPr txBox="1"/>
          <p:nvPr/>
        </p:nvSpPr>
        <p:spPr>
          <a:xfrm>
            <a:off x="4572000" y="6468356"/>
            <a:ext cx="3682799" cy="307777"/>
          </a:xfrm>
          <a:prstGeom prst="rect">
            <a:avLst/>
          </a:prstGeom>
          <a:noFill/>
        </p:spPr>
        <p:txBody>
          <a:bodyPr wrap="square" rtlCol="0">
            <a:spAutoFit/>
          </a:bodyPr>
          <a:lstStyle/>
          <a:p>
            <a:r>
              <a:rPr lang="en-US" sz="1400" i="1" dirty="0">
                <a:effectLst/>
                <a:latin typeface="Times New Roman" panose="02020603050405020304" pitchFamily="18" charset="0"/>
                <a:cs typeface="Times New Roman" panose="02020603050405020304" pitchFamily="18" charset="0"/>
              </a:rPr>
              <a:t>Public Citizen Health Letter</a:t>
            </a:r>
            <a:r>
              <a:rPr lang="en-US" sz="1400" dirty="0">
                <a:effectLst/>
                <a:latin typeface="Times New Roman" panose="02020603050405020304" pitchFamily="18" charset="0"/>
                <a:cs typeface="Times New Roman" panose="02020603050405020304" pitchFamily="18" charset="0"/>
              </a:rPr>
              <a:t>. Feb. 1, 2013</a:t>
            </a:r>
            <a:endParaRPr lang="en-US" dirty="0"/>
          </a:p>
        </p:txBody>
      </p:sp>
    </p:spTree>
    <p:extLst>
      <p:ext uri="{BB962C8B-B14F-4D97-AF65-F5344CB8AC3E}">
        <p14:creationId xmlns:p14="http://schemas.microsoft.com/office/powerpoint/2010/main" val="380761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C4F1-5FCD-617F-402C-B3A42FEDE227}"/>
              </a:ext>
            </a:extLst>
          </p:cNvPr>
          <p:cNvSpPr>
            <a:spLocks noGrp="1"/>
          </p:cNvSpPr>
          <p:nvPr>
            <p:ph type="title"/>
          </p:nvPr>
        </p:nvSpPr>
        <p:spPr/>
        <p:txBody>
          <a:bodyPr/>
          <a:lstStyle/>
          <a:p>
            <a:r>
              <a:rPr lang="en-US" sz="3200" dirty="0"/>
              <a:t>No evidence of superiority- new formulation vs. old formulation</a:t>
            </a:r>
          </a:p>
        </p:txBody>
      </p:sp>
      <p:sp>
        <p:nvSpPr>
          <p:cNvPr id="3" name="Text Placeholder 2">
            <a:extLst>
              <a:ext uri="{FF2B5EF4-FFF2-40B4-BE49-F238E27FC236}">
                <a16:creationId xmlns:a16="http://schemas.microsoft.com/office/drawing/2014/main" id="{8CA535FC-C586-3865-865F-DC6E780540AC}"/>
              </a:ext>
            </a:extLst>
          </p:cNvPr>
          <p:cNvSpPr>
            <a:spLocks noGrp="1"/>
          </p:cNvSpPr>
          <p:nvPr>
            <p:ph type="body" idx="1"/>
          </p:nvPr>
        </p:nvSpPr>
        <p:spPr/>
        <p:txBody>
          <a:bodyPr/>
          <a:lstStyle/>
          <a:p>
            <a:pPr marL="114300" indent="0">
              <a:buNone/>
            </a:pPr>
            <a:r>
              <a:rPr lang="en-US" b="1" dirty="0"/>
              <a:t>Oct. 2009: Manufacturer letter to FDA: </a:t>
            </a:r>
          </a:p>
          <a:p>
            <a:pPr marL="114300" indent="0">
              <a:buNone/>
            </a:pPr>
            <a:r>
              <a:rPr lang="en-US" dirty="0"/>
              <a:t>Can we promote public health benefits of Film packaging? </a:t>
            </a:r>
          </a:p>
          <a:p>
            <a:pPr marL="114300" indent="0">
              <a:buNone/>
            </a:pPr>
            <a:endParaRPr lang="en-US" sz="1800" b="1" dirty="0"/>
          </a:p>
          <a:p>
            <a:pPr marL="114300" indent="0">
              <a:buNone/>
            </a:pPr>
            <a:r>
              <a:rPr lang="en-US" b="1" dirty="0"/>
              <a:t>March 2010:  FDA response: </a:t>
            </a:r>
          </a:p>
          <a:p>
            <a:pPr marL="114300" indent="0">
              <a:buNone/>
            </a:pPr>
            <a:r>
              <a:rPr lang="en-US" b="1" dirty="0"/>
              <a:t>NO </a:t>
            </a:r>
            <a:r>
              <a:rPr lang="en-US" dirty="0"/>
              <a:t>on pediatric safety. No comment on diversion (ask DEA)</a:t>
            </a:r>
          </a:p>
          <a:p>
            <a:pPr marL="114300" indent="0">
              <a:buNone/>
            </a:pPr>
            <a:endParaRPr lang="en-US" sz="1800" dirty="0"/>
          </a:p>
          <a:p>
            <a:pPr marL="114300" indent="0">
              <a:buNone/>
            </a:pPr>
            <a:r>
              <a:rPr lang="en-US" b="1" dirty="0"/>
              <a:t>Nevertheless, DOJ indictment quotes CEO :</a:t>
            </a:r>
          </a:p>
          <a:p>
            <a:pPr marL="114300" indent="0">
              <a:buNone/>
            </a:pPr>
            <a:r>
              <a:rPr lang="en-US" dirty="0"/>
              <a:t>“‘We will be making the most of every minute between now &amp; generic approval to convert our tablet business to film,’ including a ‘Full Blitz campaign for salesforce’</a:t>
            </a:r>
          </a:p>
          <a:p>
            <a:pPr marL="114300" indent="0" algn="ctr">
              <a:buNone/>
            </a:pPr>
            <a:r>
              <a:rPr lang="en-US" dirty="0"/>
              <a:t>… </a:t>
            </a:r>
            <a:r>
              <a:rPr lang="en-US" i="1" dirty="0"/>
              <a:t>to raise ‘diversion and misuse and pediatric safety’ in sales presentations to physicians.” </a:t>
            </a:r>
          </a:p>
          <a:p>
            <a:pPr marL="114300" indent="0" algn="ctr">
              <a:buNone/>
            </a:pPr>
            <a:endParaRPr lang="en-US" sz="1200" dirty="0"/>
          </a:p>
          <a:p>
            <a:pPr marL="114300" indent="0" algn="ctr">
              <a:buNone/>
            </a:pPr>
            <a:r>
              <a:rPr lang="en-US" sz="1400" dirty="0">
                <a:effectLst/>
              </a:rPr>
              <a:t>USA vs Indivior, Inc. a/k/a Reckitt Benckiser Pharmaceuticals Inc &amp; Indivior PLC, Superseding Indictment,  line 27-29, 1:19-cr-00016, U.S. District Court, Western District of VA, August 14, 2019</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0505EFFD-96BA-B30D-3D3D-1B33EAC369F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18901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41C4-3C32-5EAB-0A79-88FF5A686034}"/>
              </a:ext>
            </a:extLst>
          </p:cNvPr>
          <p:cNvSpPr>
            <a:spLocks noGrp="1"/>
          </p:cNvSpPr>
          <p:nvPr>
            <p:ph type="title"/>
          </p:nvPr>
        </p:nvSpPr>
        <p:spPr/>
        <p:txBody>
          <a:bodyPr/>
          <a:lstStyle/>
          <a:p>
            <a:r>
              <a:rPr lang="en-US" dirty="0"/>
              <a:t>False public health claims</a:t>
            </a:r>
          </a:p>
        </p:txBody>
      </p:sp>
      <p:sp>
        <p:nvSpPr>
          <p:cNvPr id="3" name="Text Placeholder 2">
            <a:extLst>
              <a:ext uri="{FF2B5EF4-FFF2-40B4-BE49-F238E27FC236}">
                <a16:creationId xmlns:a16="http://schemas.microsoft.com/office/drawing/2014/main" id="{E15C9542-6586-23DB-F26B-2E5B07602AFB}"/>
              </a:ext>
            </a:extLst>
          </p:cNvPr>
          <p:cNvSpPr>
            <a:spLocks noGrp="1"/>
          </p:cNvSpPr>
          <p:nvPr>
            <p:ph type="body" idx="1"/>
          </p:nvPr>
        </p:nvSpPr>
        <p:spPr>
          <a:xfrm>
            <a:off x="457200" y="1417638"/>
            <a:ext cx="7757652" cy="5165724"/>
          </a:xfrm>
        </p:spPr>
        <p:txBody>
          <a:bodyPr/>
          <a:lstStyle/>
          <a:p>
            <a:pPr marL="114300" indent="0">
              <a:buNone/>
            </a:pPr>
            <a:r>
              <a:rPr lang="en-US" b="1" dirty="0"/>
              <a:t>Misleading sales charts: </a:t>
            </a:r>
          </a:p>
          <a:p>
            <a:pPr marL="114300" indent="0">
              <a:buNone/>
            </a:pPr>
            <a:r>
              <a:rPr lang="en-US" dirty="0"/>
              <a:t>“Helping to Reduce Pediatric Exposure” </a:t>
            </a:r>
          </a:p>
          <a:p>
            <a:pPr marL="114300" indent="0">
              <a:buNone/>
            </a:pPr>
            <a:r>
              <a:rPr lang="en-US" dirty="0"/>
              <a:t> “Associated with Reduced Rates of Diversion &amp; Abuse” </a:t>
            </a:r>
          </a:p>
          <a:p>
            <a:r>
              <a:rPr lang="en-US" dirty="0"/>
              <a:t>omitted relevant study results</a:t>
            </a:r>
          </a:p>
          <a:p>
            <a:pPr marL="114300" indent="0">
              <a:buNone/>
            </a:pPr>
            <a:endParaRPr lang="en-US" b="1" dirty="0"/>
          </a:p>
          <a:p>
            <a:pPr marL="114300" indent="0">
              <a:buNone/>
            </a:pPr>
            <a:r>
              <a:rPr lang="en-US" b="1" dirty="0"/>
              <a:t>Citizen Petition to FDA , </a:t>
            </a:r>
            <a:r>
              <a:rPr lang="en-US" dirty="0"/>
              <a:t>Sept. 25, 2012</a:t>
            </a:r>
          </a:p>
          <a:p>
            <a:pPr marL="114300" indent="0">
              <a:buNone/>
            </a:pPr>
            <a:r>
              <a:rPr lang="en-US" dirty="0"/>
              <a:t>company executives altered 5-page study summary </a:t>
            </a:r>
          </a:p>
          <a:p>
            <a:pPr marL="114300" indent="0">
              <a:buNone/>
            </a:pPr>
            <a:endParaRPr lang="en-US" dirty="0"/>
          </a:p>
          <a:p>
            <a:pPr marL="114300" indent="0">
              <a:buNone/>
            </a:pPr>
            <a:r>
              <a:rPr lang="en-US" b="1" dirty="0"/>
              <a:t>Public announcement / Patient &amp; Prescriber letters</a:t>
            </a:r>
          </a:p>
          <a:p>
            <a:pPr marL="1028700" lvl="2" indent="0">
              <a:buNone/>
            </a:pPr>
            <a:r>
              <a:rPr lang="en-US" sz="2200" dirty="0"/>
              <a:t>“ The decision to take Suboxone Tablets off the market was a voluntary choice </a:t>
            </a:r>
          </a:p>
          <a:p>
            <a:pPr marL="1028700" lvl="2" indent="0">
              <a:buNone/>
            </a:pPr>
            <a:r>
              <a:rPr lang="en-US" sz="2200" b="1" dirty="0"/>
              <a:t>as a result of recent information the company received showing higher rates of accidental pediatric exposure</a:t>
            </a:r>
            <a:r>
              <a:rPr lang="en-US" sz="2200" dirty="0"/>
              <a:t>”</a:t>
            </a:r>
          </a:p>
        </p:txBody>
      </p:sp>
      <p:sp>
        <p:nvSpPr>
          <p:cNvPr id="4" name="Slide Number Placeholder 3">
            <a:extLst>
              <a:ext uri="{FF2B5EF4-FFF2-40B4-BE49-F238E27FC236}">
                <a16:creationId xmlns:a16="http://schemas.microsoft.com/office/drawing/2014/main" id="{862CCA6B-3158-3613-7E8D-C07F9109F8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811555980"/>
      </p:ext>
    </p:extLst>
  </p:cSld>
  <p:clrMapOvr>
    <a:masterClrMapping/>
  </p:clrMapOvr>
</p:sld>
</file>

<file path=ppt/theme/theme1.xml><?xml version="1.0" encoding="utf-8"?>
<a:theme xmlns:a="http://schemas.openxmlformats.org/drawingml/2006/main" name="Adjacency">
  <a:themeElements>
    <a:clrScheme name="Executive">
      <a:dk1>
        <a:srgbClr val="000000"/>
      </a:dk1>
      <a:lt1>
        <a:srgbClr val="FFFFFF"/>
      </a:lt1>
      <a:dk2>
        <a:srgbClr val="45818E"/>
      </a:dk2>
      <a:lt2>
        <a:srgbClr val="E4E9EF"/>
      </a:lt2>
      <a:accent1>
        <a:srgbClr val="0C343D"/>
      </a:accent1>
      <a:accent2>
        <a:srgbClr val="000000"/>
      </a:accent2>
      <a:accent3>
        <a:srgbClr val="EE7F0F"/>
      </a:accent3>
      <a:accent4>
        <a:srgbClr val="846648"/>
      </a:accent4>
      <a:accent5>
        <a:srgbClr val="193010"/>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8650</TotalTime>
  <Words>3467</Words>
  <Application>Microsoft Macintosh PowerPoint</Application>
  <PresentationFormat>On-screen Show (4:3)</PresentationFormat>
  <Paragraphs>248</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vt:lpstr>
      <vt:lpstr>Georgia</vt:lpstr>
      <vt:lpstr>Nunito Sans</vt:lpstr>
      <vt:lpstr>Times</vt:lpstr>
      <vt:lpstr>Times New Roman</vt:lpstr>
      <vt:lpstr>Adjacency</vt:lpstr>
      <vt:lpstr> “Dead Baby” Messaging, a  Billion-Dollar “Product Hop” &amp; the Buprenorphine  Public Health Campaign That Wasn’t </vt:lpstr>
      <vt:lpstr>Disclosures / COI</vt:lpstr>
      <vt:lpstr>PowerPoint Presentation</vt:lpstr>
      <vt:lpstr>DATA 2000 → Office-based buprenorphine Paradigm shifts  ACCESS:  equity &amp; capacity  Pharma Marketing goals:   ACCESS:  ⬆ market share /profits      ⬆ metrics: prescribers/RXs - formulary &amp; reimbursement - regulations /regulators  - market exclusivity  "Clinical Liaisons” – trusted advisors    </vt:lpstr>
      <vt:lpstr>Implementing a Product hop:  Public health claims &amp; “Mission Protect”</vt:lpstr>
      <vt:lpstr>Implementing a Product Hop: Exploiting Regulatory Weaknesses</vt:lpstr>
      <vt:lpstr>PowerPoint Presentation</vt:lpstr>
      <vt:lpstr>No evidence of superiority- new formulation vs. old formulation</vt:lpstr>
      <vt:lpstr>False public health claims</vt:lpstr>
      <vt:lpstr>Ethical lapses: industry &amp; clinician relationships</vt:lpstr>
      <vt:lpstr>Industry Speaker program example:  DEA “scare tactic”</vt:lpstr>
      <vt:lpstr>“Baby death articles”</vt:lpstr>
      <vt:lpstr>July 24, 2020 Indivior Solutions Pleads Guilty to Felony… Indivior Entities Pay $600 Million to Resolve Criminal &amp; Civil Investigations</vt:lpstr>
      <vt:lpstr>Settlements </vt:lpstr>
      <vt:lpstr>Public health harms </vt:lpstr>
      <vt:lpstr>Policy levers  (efficacy /deterrence unknown) </vt:lpstr>
      <vt:lpstr>Citations</vt:lpstr>
      <vt:lpstr>Citations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Pharmacovigilance and Pharma Marketing Intersect:  Sales Reps, “Pill mills” &amp; Policy Gaps </dc:title>
  <cp:lastModifiedBy>Gail Scott</cp:lastModifiedBy>
  <cp:revision>9</cp:revision>
  <dcterms:modified xsi:type="dcterms:W3CDTF">2022-11-06T00:47:27Z</dcterms:modified>
</cp:coreProperties>
</file>