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5"/>
  </p:notesMasterIdLst>
  <p:sldIdLst>
    <p:sldId id="257" r:id="rId2"/>
    <p:sldId id="261" r:id="rId3"/>
    <p:sldId id="286" r:id="rId4"/>
    <p:sldId id="263" r:id="rId5"/>
    <p:sldId id="262" r:id="rId6"/>
    <p:sldId id="265" r:id="rId7"/>
    <p:sldId id="266" r:id="rId8"/>
    <p:sldId id="277" r:id="rId9"/>
    <p:sldId id="283" r:id="rId10"/>
    <p:sldId id="267" r:id="rId11"/>
    <p:sldId id="268" r:id="rId12"/>
    <p:sldId id="272"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D0F64-CB6A-F246-80B8-AE26CD0AB1C9}" type="datetimeFigureOut">
              <a:rPr lang="en-US" smtClean="0"/>
              <a:t>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1A3FF-23A0-454E-96E4-653CD6D8A884}" type="slidenum">
              <a:rPr lang="en-US" smtClean="0"/>
              <a:t>‹#›</a:t>
            </a:fld>
            <a:endParaRPr lang="en-US"/>
          </a:p>
        </p:txBody>
      </p:sp>
    </p:spTree>
    <p:extLst>
      <p:ext uri="{BB962C8B-B14F-4D97-AF65-F5344CB8AC3E}">
        <p14:creationId xmlns:p14="http://schemas.microsoft.com/office/powerpoint/2010/main" val="270749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5</a:t>
            </a:fld>
            <a:endParaRPr lang="en-US"/>
          </a:p>
        </p:txBody>
      </p:sp>
    </p:spTree>
    <p:extLst>
      <p:ext uri="{BB962C8B-B14F-4D97-AF65-F5344CB8AC3E}">
        <p14:creationId xmlns:p14="http://schemas.microsoft.com/office/powerpoint/2010/main" val="283320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see a young adult/teenager sitting on a skateboard alone with roughed up knees and scratches on their legs, smoking a cigarette. Their shoes are very worn down. I wonder if the person is possibly struggling financially. The shoes are old, and the person has really scraped knees - did they not have money to buy protective gear - or maybe they don't care if they get constantly scraped up and hurt? From my perspective, I feel a bit worried for them. On one hand, I am happy they have found an activity for exercise and enjoyment, but they should be taking precautions to be safe. </a:t>
            </a:r>
            <a:endParaRPr lang="en-US" sz="1200" dirty="0"/>
          </a:p>
          <a:p>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8</a:t>
            </a:fld>
            <a:endParaRPr lang="en-US"/>
          </a:p>
        </p:txBody>
      </p:sp>
    </p:spTree>
    <p:extLst>
      <p:ext uri="{BB962C8B-B14F-4D97-AF65-F5344CB8AC3E}">
        <p14:creationId xmlns:p14="http://schemas.microsoft.com/office/powerpoint/2010/main" val="423746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see a young adult/teenager sitting on a skateboard alone with roughed up knees and scratches on their legs, smoking a cigarette. Their shoes are very worn down. I wonder if the person is possibly struggling financially. The shoes are old, and the person has really scraped knees - did they not have money to buy protective gear - or maybe they don't care if they get constantly scraped up and hurt? From my perspective, I feel a bit worried for them. On one hand, I am happy they have found an activity for exercise and enjoyment, but they should be taking precautions to be safe. </a:t>
            </a:r>
            <a:endParaRPr lang="en-US" sz="1200" dirty="0"/>
          </a:p>
          <a:p>
            <a:endParaRPr lang="en-US" dirty="0"/>
          </a:p>
        </p:txBody>
      </p:sp>
      <p:sp>
        <p:nvSpPr>
          <p:cNvPr id="4" name="Slide Number Placeholder 3"/>
          <p:cNvSpPr>
            <a:spLocks noGrp="1"/>
          </p:cNvSpPr>
          <p:nvPr>
            <p:ph type="sldNum" sz="quarter" idx="5"/>
          </p:nvPr>
        </p:nvSpPr>
        <p:spPr/>
        <p:txBody>
          <a:bodyPr/>
          <a:lstStyle/>
          <a:p>
            <a:fld id="{2A41A3FF-23A0-454E-96E4-653CD6D8A884}" type="slidenum">
              <a:rPr lang="en-US" smtClean="0"/>
              <a:t>9</a:t>
            </a:fld>
            <a:endParaRPr lang="en-US"/>
          </a:p>
        </p:txBody>
      </p:sp>
    </p:spTree>
    <p:extLst>
      <p:ext uri="{BB962C8B-B14F-4D97-AF65-F5344CB8AC3E}">
        <p14:creationId xmlns:p14="http://schemas.microsoft.com/office/powerpoint/2010/main" val="307803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ED3E-C84B-1B74-0BB9-922ABD952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9C31E-F67A-B7FE-447D-089D7A8E3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29111-1718-E107-6A14-4F550425564D}"/>
              </a:ext>
            </a:extLst>
          </p:cNvPr>
          <p:cNvSpPr>
            <a:spLocks noGrp="1"/>
          </p:cNvSpPr>
          <p:nvPr>
            <p:ph type="dt" sz="half" idx="10"/>
          </p:nvPr>
        </p:nvSpPr>
        <p:spPr/>
        <p:txBody>
          <a:bodyPr/>
          <a:lstStyle/>
          <a:p>
            <a:fld id="{AEC4550C-8D15-C64E-B326-A69357E291A8}" type="datetimeFigureOut">
              <a:rPr lang="en-US" smtClean="0"/>
              <a:t>11/1/22</a:t>
            </a:fld>
            <a:endParaRPr lang="en-US"/>
          </a:p>
        </p:txBody>
      </p:sp>
      <p:sp>
        <p:nvSpPr>
          <p:cNvPr id="5" name="Footer Placeholder 4">
            <a:extLst>
              <a:ext uri="{FF2B5EF4-FFF2-40B4-BE49-F238E27FC236}">
                <a16:creationId xmlns:a16="http://schemas.microsoft.com/office/drawing/2014/main" id="{D3FFD5A7-3FF5-E065-3B2F-B86FF1302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5D20F-0A0B-3A0D-7269-6A7CE0F0506F}"/>
              </a:ext>
            </a:extLst>
          </p:cNvPr>
          <p:cNvSpPr>
            <a:spLocks noGrp="1"/>
          </p:cNvSpPr>
          <p:nvPr>
            <p:ph type="sldNum" sz="quarter" idx="12"/>
          </p:nvPr>
        </p:nvSpPr>
        <p:spPr/>
        <p:txBody>
          <a:bodyPr/>
          <a:lstStyle/>
          <a:p>
            <a:fld id="{FBD60837-3E65-E146-9862-87C84C1C2EFA}" type="slidenum">
              <a:rPr lang="en-US" smtClean="0"/>
              <a:t>‹#›</a:t>
            </a:fld>
            <a:endParaRPr lang="en-US"/>
          </a:p>
        </p:txBody>
      </p:sp>
    </p:spTree>
    <p:extLst>
      <p:ext uri="{BB962C8B-B14F-4D97-AF65-F5344CB8AC3E}">
        <p14:creationId xmlns:p14="http://schemas.microsoft.com/office/powerpoint/2010/main" val="260714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1C7F-49F3-A3D7-E665-436456A49B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F4A29-9F67-CCCD-3433-5FC5042C7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339D1-90B1-7D70-C19A-19044B3A57D2}"/>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5" name="Footer Placeholder 4">
            <a:extLst>
              <a:ext uri="{FF2B5EF4-FFF2-40B4-BE49-F238E27FC236}">
                <a16:creationId xmlns:a16="http://schemas.microsoft.com/office/drawing/2014/main" id="{7E96762F-FA07-FDEC-22FD-2B827CE9A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E658C-9AD6-F30F-D312-2700EED7438A}"/>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332570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209CE-4F0B-8B7B-6827-2A4313BC1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DCCFFA-EEC9-64C6-50FA-EC3C54B306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BE89C-4BC6-EEE9-7BCA-06A6535C87D9}"/>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5" name="Footer Placeholder 4">
            <a:extLst>
              <a:ext uri="{FF2B5EF4-FFF2-40B4-BE49-F238E27FC236}">
                <a16:creationId xmlns:a16="http://schemas.microsoft.com/office/drawing/2014/main" id="{D9D4596E-2409-EB4D-6DB7-86A1671C9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56BEE-599E-EB62-7392-8E875B727FD0}"/>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68921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DD2D-B451-1F42-A2DB-88C55B045866}"/>
              </a:ext>
            </a:extLst>
          </p:cNvPr>
          <p:cNvSpPr>
            <a:spLocks noGrp="1"/>
          </p:cNvSpPr>
          <p:nvPr>
            <p:ph type="title" hasCustomPrompt="1"/>
          </p:nvPr>
        </p:nvSpPr>
        <p:spPr>
          <a:xfrm>
            <a:off x="838200" y="1666241"/>
            <a:ext cx="10515600" cy="2848372"/>
          </a:xfrm>
        </p:spPr>
        <p:txBody>
          <a:bodyPr/>
          <a:lstStyle>
            <a:lvl1pPr algn="ctr">
              <a:defRPr b="0" i="0">
                <a:solidFill>
                  <a:srgbClr val="00B2A9"/>
                </a:solidFill>
                <a:latin typeface="Arial Regular"/>
                <a:cs typeface="Arial Narrow" panose="020B0604020202020204" pitchFamily="34" charset="0"/>
              </a:defRPr>
            </a:lvl1pPr>
          </a:lstStyle>
          <a:p>
            <a:r>
              <a:rPr lang="en-US" dirty="0"/>
              <a:t>Click here to edit master quote</a:t>
            </a:r>
          </a:p>
        </p:txBody>
      </p:sp>
      <p:sp>
        <p:nvSpPr>
          <p:cNvPr id="3" name="Rectangle 2">
            <a:extLst>
              <a:ext uri="{FF2B5EF4-FFF2-40B4-BE49-F238E27FC236}">
                <a16:creationId xmlns:a16="http://schemas.microsoft.com/office/drawing/2014/main" id="{AAB75F7D-6BDD-B346-9CDA-BA74C74B11F3}"/>
              </a:ext>
            </a:extLst>
          </p:cNvPr>
          <p:cNvSpPr/>
          <p:nvPr userDrawn="1"/>
        </p:nvSpPr>
        <p:spPr>
          <a:xfrm>
            <a:off x="0" y="5638800"/>
            <a:ext cx="12192000" cy="121920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4" name="Rectangle 3">
            <a:extLst>
              <a:ext uri="{FF2B5EF4-FFF2-40B4-BE49-F238E27FC236}">
                <a16:creationId xmlns:a16="http://schemas.microsoft.com/office/drawing/2014/main" id="{A46D1285-70DD-DD47-B6DA-54343ED9A733}"/>
              </a:ext>
            </a:extLst>
          </p:cNvPr>
          <p:cNvSpPr/>
          <p:nvPr userDrawn="1"/>
        </p:nvSpPr>
        <p:spPr>
          <a:xfrm>
            <a:off x="0" y="0"/>
            <a:ext cx="12192000" cy="121920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6" name="TextBox 5">
            <a:extLst>
              <a:ext uri="{FF2B5EF4-FFF2-40B4-BE49-F238E27FC236}">
                <a16:creationId xmlns:a16="http://schemas.microsoft.com/office/drawing/2014/main" id="{3C596016-8B7A-7D4F-9778-77BEDEA02CA7}"/>
              </a:ext>
            </a:extLst>
          </p:cNvPr>
          <p:cNvSpPr txBox="1"/>
          <p:nvPr userDrawn="1"/>
        </p:nvSpPr>
        <p:spPr>
          <a:xfrm>
            <a:off x="5547360" y="-71120"/>
            <a:ext cx="619760" cy="1938992"/>
          </a:xfrm>
          <a:prstGeom prst="rect">
            <a:avLst/>
          </a:prstGeom>
          <a:noFill/>
        </p:spPr>
        <p:txBody>
          <a:bodyPr wrap="square" rtlCol="0">
            <a:spAutoFit/>
          </a:bodyPr>
          <a:lstStyle/>
          <a:p>
            <a:r>
              <a:rPr lang="en-US" sz="12000" b="1" i="0" dirty="0">
                <a:solidFill>
                  <a:schemeClr val="bg1"/>
                </a:solidFill>
                <a:latin typeface="Arial Black" panose="020B0604020202020204" pitchFamily="34" charset="0"/>
                <a:cs typeface="Arial Black" panose="020B0604020202020204" pitchFamily="34" charset="0"/>
              </a:rPr>
              <a:t>“</a:t>
            </a:r>
          </a:p>
        </p:txBody>
      </p:sp>
      <p:sp>
        <p:nvSpPr>
          <p:cNvPr id="7" name="TextBox 6">
            <a:extLst>
              <a:ext uri="{FF2B5EF4-FFF2-40B4-BE49-F238E27FC236}">
                <a16:creationId xmlns:a16="http://schemas.microsoft.com/office/drawing/2014/main" id="{780A842B-304E-5448-AFEE-F50B65EE0928}"/>
              </a:ext>
            </a:extLst>
          </p:cNvPr>
          <p:cNvSpPr txBox="1"/>
          <p:nvPr userDrawn="1"/>
        </p:nvSpPr>
        <p:spPr>
          <a:xfrm>
            <a:off x="5547360" y="5638800"/>
            <a:ext cx="619760" cy="1938992"/>
          </a:xfrm>
          <a:prstGeom prst="rect">
            <a:avLst/>
          </a:prstGeom>
          <a:noFill/>
        </p:spPr>
        <p:txBody>
          <a:bodyPr wrap="square" rtlCol="0">
            <a:spAutoFit/>
          </a:bodyPr>
          <a:lstStyle/>
          <a:p>
            <a:r>
              <a:rPr lang="en-US" sz="12000" b="1" i="0" dirty="0">
                <a:solidFill>
                  <a:schemeClr val="bg1"/>
                </a:solidFill>
                <a:latin typeface="Arial Black" panose="020B0604020202020204" pitchFamily="34" charset="0"/>
                <a:cs typeface="Arial Black" panose="020B0604020202020204" pitchFamily="34" charset="0"/>
              </a:rPr>
              <a:t>”</a:t>
            </a:r>
          </a:p>
        </p:txBody>
      </p:sp>
    </p:spTree>
    <p:extLst>
      <p:ext uri="{BB962C8B-B14F-4D97-AF65-F5344CB8AC3E}">
        <p14:creationId xmlns:p14="http://schemas.microsoft.com/office/powerpoint/2010/main" val="288024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4EAE-8BEA-877E-4DD4-835B48040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7FD19-65E8-68F8-585F-2EB4CE63B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D511D-3568-C222-9AF6-356542E622EF}"/>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5" name="Footer Placeholder 4">
            <a:extLst>
              <a:ext uri="{FF2B5EF4-FFF2-40B4-BE49-F238E27FC236}">
                <a16:creationId xmlns:a16="http://schemas.microsoft.com/office/drawing/2014/main" id="{F67E7389-ECEE-D3CC-7C34-5697612AB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8B97F-A976-9724-073A-7F0FE2F8DF38}"/>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18305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D3A6-57CB-AFD0-39B9-A62C21175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3D498-F81F-6775-A9A9-811854C1E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ADDE4-CC6E-1760-EE44-C7800314ADB2}"/>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5" name="Footer Placeholder 4">
            <a:extLst>
              <a:ext uri="{FF2B5EF4-FFF2-40B4-BE49-F238E27FC236}">
                <a16:creationId xmlns:a16="http://schemas.microsoft.com/office/drawing/2014/main" id="{2CFE8BAA-B16F-8B55-0A5A-6FD4F398E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945C6-3C23-6E96-813F-9A6A2B378F1B}"/>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4889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3229-C6C2-EB02-4CF2-63BC87675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A3B3A-2FE1-AB08-6126-01A0BC68A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112B1-43DA-9578-CE46-0BE3624D9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B7FF8C-C9BC-6289-9C78-E07586EA6269}"/>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6" name="Footer Placeholder 5">
            <a:extLst>
              <a:ext uri="{FF2B5EF4-FFF2-40B4-BE49-F238E27FC236}">
                <a16:creationId xmlns:a16="http://schemas.microsoft.com/office/drawing/2014/main" id="{27D39492-8963-A79E-A9BC-99E3FC0E5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FBE86-7BD4-2FF2-E4FA-6659423F3F09}"/>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37932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2FC0-DFDF-E4B3-3CB6-2C605C3728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FF676-4C96-181B-457A-A856F213E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2D921-0773-72A8-29D4-360D7B059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A3CDFA-BC4B-7409-265E-57C3E437C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47020-EB05-0375-A0B4-BCB48EE3B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15726-5F79-2571-803E-A0D1D7B454B8}"/>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8" name="Footer Placeholder 7">
            <a:extLst>
              <a:ext uri="{FF2B5EF4-FFF2-40B4-BE49-F238E27FC236}">
                <a16:creationId xmlns:a16="http://schemas.microsoft.com/office/drawing/2014/main" id="{A5DF032E-98E3-B8DC-505C-DAA6DBFF1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DBFF7-2859-4555-7E54-04225176C262}"/>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404781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8147-DA88-9EBB-3B55-035C0D3F15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2D31E-D2FE-B149-91B1-99F7AE58285B}"/>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4" name="Footer Placeholder 3">
            <a:extLst>
              <a:ext uri="{FF2B5EF4-FFF2-40B4-BE49-F238E27FC236}">
                <a16:creationId xmlns:a16="http://schemas.microsoft.com/office/drawing/2014/main" id="{0B16F0A3-EFE3-D9AB-BC5C-454962EDD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2C29B-6149-0BDB-7D52-82BBF51E25FE}"/>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59124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9C0AC-5DCF-B82B-508C-525D5A644658}"/>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3" name="Footer Placeholder 2">
            <a:extLst>
              <a:ext uri="{FF2B5EF4-FFF2-40B4-BE49-F238E27FC236}">
                <a16:creationId xmlns:a16="http://schemas.microsoft.com/office/drawing/2014/main" id="{5F844ABE-D030-4664-76A4-0F672AAFD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9F4603-84F7-3F59-BD6F-0E742B1B222D}"/>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63944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2B21-0C82-5023-142F-791EEAEC7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E1BBC7-7193-2AD6-ED89-1AFBD1D8D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2077D-7443-2146-8664-555241952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35468-1EBD-F2CB-81F6-506A2A7F894C}"/>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6" name="Footer Placeholder 5">
            <a:extLst>
              <a:ext uri="{FF2B5EF4-FFF2-40B4-BE49-F238E27FC236}">
                <a16:creationId xmlns:a16="http://schemas.microsoft.com/office/drawing/2014/main" id="{AEB8220E-6B1A-FFA7-F61C-A0C981DB8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F57C8-BA2B-9ECB-AC9A-1ABAF3245A78}"/>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09921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80C1-0EA2-301B-DE1A-DA27E101C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C9D2A-5479-BA59-02F4-06F4358A4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71BA8-D16F-5C55-E0A2-C99BBF99B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CA8E9-C503-486B-E4AD-0BCAC2C574CE}"/>
              </a:ext>
            </a:extLst>
          </p:cNvPr>
          <p:cNvSpPr>
            <a:spLocks noGrp="1"/>
          </p:cNvSpPr>
          <p:nvPr>
            <p:ph type="dt" sz="half" idx="10"/>
          </p:nvPr>
        </p:nvSpPr>
        <p:spPr/>
        <p:txBody>
          <a:bodyPr/>
          <a:lstStyle/>
          <a:p>
            <a:fld id="{536770CD-CD98-254C-9B93-C9A0CBFAD714}" type="datetimeFigureOut">
              <a:rPr lang="en-US" smtClean="0"/>
              <a:t>11/11/22</a:t>
            </a:fld>
            <a:endParaRPr lang="en-US"/>
          </a:p>
        </p:txBody>
      </p:sp>
      <p:sp>
        <p:nvSpPr>
          <p:cNvPr id="6" name="Footer Placeholder 5">
            <a:extLst>
              <a:ext uri="{FF2B5EF4-FFF2-40B4-BE49-F238E27FC236}">
                <a16:creationId xmlns:a16="http://schemas.microsoft.com/office/drawing/2014/main" id="{73D2A7C6-671D-739F-2DA2-0BB15D7FF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B523D-0965-7F19-7325-FDCBD4F40923}"/>
              </a:ext>
            </a:extLst>
          </p:cNvPr>
          <p:cNvSpPr>
            <a:spLocks noGrp="1"/>
          </p:cNvSpPr>
          <p:nvPr>
            <p:ph type="sldNum" sz="quarter" idx="12"/>
          </p:nvPr>
        </p:nvSpPr>
        <p:spPr/>
        <p:txBody>
          <a:bodyPr/>
          <a:lstStyle/>
          <a:p>
            <a:fld id="{5332C18A-ACA9-B04E-8F54-F82EF314B048}" type="slidenum">
              <a:rPr lang="en-US" smtClean="0"/>
              <a:t>‹#›</a:t>
            </a:fld>
            <a:endParaRPr lang="en-US"/>
          </a:p>
        </p:txBody>
      </p:sp>
    </p:spTree>
    <p:extLst>
      <p:ext uri="{BB962C8B-B14F-4D97-AF65-F5344CB8AC3E}">
        <p14:creationId xmlns:p14="http://schemas.microsoft.com/office/powerpoint/2010/main" val="201047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D209C-0EB6-7276-0F61-2CA32844E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0BF08-6F55-4C53-D315-9448D0CAA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DB7AA-512D-2761-9EBC-0F0835B60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770CD-CD98-254C-9B93-C9A0CBFAD714}" type="datetimeFigureOut">
              <a:rPr lang="en-US" smtClean="0"/>
              <a:t>11/11/22</a:t>
            </a:fld>
            <a:endParaRPr lang="en-US"/>
          </a:p>
        </p:txBody>
      </p:sp>
      <p:sp>
        <p:nvSpPr>
          <p:cNvPr id="5" name="Footer Placeholder 4">
            <a:extLst>
              <a:ext uri="{FF2B5EF4-FFF2-40B4-BE49-F238E27FC236}">
                <a16:creationId xmlns:a16="http://schemas.microsoft.com/office/drawing/2014/main" id="{3CFE5A96-3CF4-0796-954E-5B41D8AA9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FB3225-1402-F082-CA5E-39AA19FAD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2C18A-ACA9-B04E-8F54-F82EF314B048}" type="slidenum">
              <a:rPr lang="en-US" smtClean="0"/>
              <a:t>‹#›</a:t>
            </a:fld>
            <a:endParaRPr lang="en-US"/>
          </a:p>
        </p:txBody>
      </p:sp>
      <p:cxnSp>
        <p:nvCxnSpPr>
          <p:cNvPr id="7" name="Straight Connector 6">
            <a:extLst>
              <a:ext uri="{FF2B5EF4-FFF2-40B4-BE49-F238E27FC236}">
                <a16:creationId xmlns:a16="http://schemas.microsoft.com/office/drawing/2014/main" id="{21BBC78C-BFB0-126E-E636-63EE4591AE9A}"/>
              </a:ext>
            </a:extLst>
          </p:cNvPr>
          <p:cNvCxnSpPr>
            <a:cxnSpLocks/>
          </p:cNvCxnSpPr>
          <p:nvPr userDrawn="1"/>
        </p:nvCxnSpPr>
        <p:spPr>
          <a:xfrm>
            <a:off x="838200" y="342901"/>
            <a:ext cx="10515600" cy="0"/>
          </a:xfrm>
          <a:prstGeom prst="line">
            <a:avLst/>
          </a:prstGeom>
          <a:ln w="38100">
            <a:solidFill>
              <a:srgbClr val="00B2A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494DFF4-365B-3DC7-B3EA-369C6AB6E913}"/>
              </a:ext>
            </a:extLst>
          </p:cNvPr>
          <p:cNvPicPr>
            <a:picLocks noChangeAspect="1"/>
          </p:cNvPicPr>
          <p:nvPr userDrawn="1"/>
        </p:nvPicPr>
        <p:blipFill>
          <a:blip r:embed="rId14"/>
          <a:stretch>
            <a:fillRect/>
          </a:stretch>
        </p:blipFill>
        <p:spPr>
          <a:xfrm>
            <a:off x="9619129" y="468029"/>
            <a:ext cx="1734671" cy="552468"/>
          </a:xfrm>
          <a:prstGeom prst="rect">
            <a:avLst/>
          </a:prstGeom>
        </p:spPr>
      </p:pic>
    </p:spTree>
    <p:extLst>
      <p:ext uri="{BB962C8B-B14F-4D97-AF65-F5344CB8AC3E}">
        <p14:creationId xmlns:p14="http://schemas.microsoft.com/office/powerpoint/2010/main" val="26121577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1C0E-FB04-EC42-B5C6-DD407B56375F}"/>
              </a:ext>
            </a:extLst>
          </p:cNvPr>
          <p:cNvSpPr>
            <a:spLocks noGrp="1"/>
          </p:cNvSpPr>
          <p:nvPr>
            <p:ph type="ctrTitle"/>
          </p:nvPr>
        </p:nvSpPr>
        <p:spPr>
          <a:xfrm>
            <a:off x="838199" y="1904538"/>
            <a:ext cx="10939669" cy="2387600"/>
          </a:xfrm>
        </p:spPr>
        <p:txBody>
          <a:bodyPr>
            <a:noAutofit/>
          </a:bodyPr>
          <a:lstStyle/>
          <a:p>
            <a:pPr algn="ctr"/>
            <a:r>
              <a:rPr lang="en-US" sz="4000" b="1" i="0" u="none" strike="noStrike" dirty="0">
                <a:effectLst/>
                <a:latin typeface="Verdana" panose="020B0604030504040204" pitchFamily="34" charset="0"/>
              </a:rPr>
              <a:t>Addressing Clinician Stigma Toward Perinatal Substance Use Through Art</a:t>
            </a:r>
            <a:br>
              <a:rPr lang="en-US" sz="4000" b="1" i="0" u="none" strike="noStrike" dirty="0">
                <a:effectLst/>
                <a:latin typeface="Verdana" panose="020B0604030504040204" pitchFamily="34" charset="0"/>
              </a:rPr>
            </a:br>
            <a:r>
              <a:rPr lang="en-US" sz="3600" b="0" i="1" u="none" strike="noStrike" dirty="0">
                <a:effectLst/>
                <a:latin typeface="Verdana" panose="020B0604030504040204" pitchFamily="34" charset="0"/>
              </a:rPr>
              <a:t>Proof of Concept and Initial Feasibility of </a:t>
            </a:r>
            <a:r>
              <a:rPr lang="en-US" sz="3600" b="0" i="1" u="none" strike="noStrike" dirty="0" err="1">
                <a:effectLst/>
                <a:latin typeface="Verdana" panose="020B0604030504040204" pitchFamily="34" charset="0"/>
              </a:rPr>
              <a:t>ArtSpective</a:t>
            </a:r>
            <a:r>
              <a:rPr lang="en-US" sz="3600" b="0" i="1" u="none" strike="noStrike" dirty="0">
                <a:effectLst/>
                <a:latin typeface="Verdana" panose="020B0604030504040204" pitchFamily="34" charset="0"/>
              </a:rPr>
              <a:t>™</a:t>
            </a:r>
            <a:endParaRPr lang="en-US" sz="19900" b="0" i="1" dirty="0"/>
          </a:p>
        </p:txBody>
      </p:sp>
      <p:sp>
        <p:nvSpPr>
          <p:cNvPr id="3" name="Subtitle 2">
            <a:extLst>
              <a:ext uri="{FF2B5EF4-FFF2-40B4-BE49-F238E27FC236}">
                <a16:creationId xmlns:a16="http://schemas.microsoft.com/office/drawing/2014/main" id="{A9F91ACF-9693-3C4B-A71E-9665AE1BC61E}"/>
              </a:ext>
            </a:extLst>
          </p:cNvPr>
          <p:cNvSpPr>
            <a:spLocks noGrp="1"/>
          </p:cNvSpPr>
          <p:nvPr>
            <p:ph type="subTitle" idx="1"/>
          </p:nvPr>
        </p:nvSpPr>
        <p:spPr>
          <a:xfrm>
            <a:off x="838200" y="4760843"/>
            <a:ext cx="10939670" cy="2097157"/>
          </a:xfrm>
        </p:spPr>
        <p:txBody>
          <a:bodyPr>
            <a:normAutofit/>
          </a:bodyPr>
          <a:lstStyle/>
          <a:p>
            <a:pPr algn="l"/>
            <a:r>
              <a:rPr lang="en-US" b="1" dirty="0"/>
              <a:t>Clayton J. Shuman, PhD, MSN, RN </a:t>
            </a:r>
          </a:p>
          <a:p>
            <a:pPr algn="l"/>
            <a:r>
              <a:rPr lang="en-US" dirty="0"/>
              <a:t>University of Michigan School of Nursing</a:t>
            </a:r>
          </a:p>
          <a:p>
            <a:pPr algn="l"/>
            <a:r>
              <a:rPr lang="en-US" dirty="0"/>
              <a:t>AMERSA</a:t>
            </a:r>
          </a:p>
          <a:p>
            <a:pPr algn="l"/>
            <a:r>
              <a:rPr lang="en-US" dirty="0"/>
              <a:t>November 12, 2022</a:t>
            </a:r>
          </a:p>
        </p:txBody>
      </p:sp>
      <p:pic>
        <p:nvPicPr>
          <p:cNvPr id="5" name="Picture 4">
            <a:extLst>
              <a:ext uri="{FF2B5EF4-FFF2-40B4-BE49-F238E27FC236}">
                <a16:creationId xmlns:a16="http://schemas.microsoft.com/office/drawing/2014/main" id="{A96252BB-0685-5C70-1E34-804F738BAE78}"/>
              </a:ext>
            </a:extLst>
          </p:cNvPr>
          <p:cNvPicPr>
            <a:picLocks noChangeAspect="1"/>
          </p:cNvPicPr>
          <p:nvPr/>
        </p:nvPicPr>
        <p:blipFill>
          <a:blip r:embed="rId2"/>
          <a:stretch>
            <a:fillRect/>
          </a:stretch>
        </p:blipFill>
        <p:spPr>
          <a:xfrm>
            <a:off x="9193427" y="456411"/>
            <a:ext cx="2211856" cy="569200"/>
          </a:xfrm>
          <a:prstGeom prst="rect">
            <a:avLst/>
          </a:prstGeom>
          <a:solidFill>
            <a:schemeClr val="bg1"/>
          </a:solidFill>
        </p:spPr>
      </p:pic>
    </p:spTree>
    <p:extLst>
      <p:ext uri="{BB962C8B-B14F-4D97-AF65-F5344CB8AC3E}">
        <p14:creationId xmlns:p14="http://schemas.microsoft.com/office/powerpoint/2010/main" val="261829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D460B5E-F960-5B4E-B710-D78C9CA0FE96}"/>
              </a:ext>
            </a:extLst>
          </p:cNvPr>
          <p:cNvGraphicFramePr>
            <a:graphicFrameLocks noGrp="1"/>
          </p:cNvGraphicFramePr>
          <p:nvPr>
            <p:extLst>
              <p:ext uri="{D42A27DB-BD31-4B8C-83A1-F6EECF244321}">
                <p14:modId xmlns:p14="http://schemas.microsoft.com/office/powerpoint/2010/main" val="3655364781"/>
              </p:ext>
            </p:extLst>
          </p:nvPr>
        </p:nvGraphicFramePr>
        <p:xfrm>
          <a:off x="652848" y="1752457"/>
          <a:ext cx="11244649" cy="3892942"/>
        </p:xfrm>
        <a:graphic>
          <a:graphicData uri="http://schemas.openxmlformats.org/drawingml/2006/table">
            <a:tbl>
              <a:tblPr firstRow="1" firstCol="1" bandRow="1">
                <a:tableStyleId>{5A111915-BE36-4E01-A7E5-04B1672EAD32}</a:tableStyleId>
              </a:tblPr>
              <a:tblGrid>
                <a:gridCol w="9162385">
                  <a:extLst>
                    <a:ext uri="{9D8B030D-6E8A-4147-A177-3AD203B41FA5}">
                      <a16:colId xmlns:a16="http://schemas.microsoft.com/office/drawing/2014/main" val="709389897"/>
                    </a:ext>
                  </a:extLst>
                </a:gridCol>
                <a:gridCol w="2082264">
                  <a:extLst>
                    <a:ext uri="{9D8B030D-6E8A-4147-A177-3AD203B41FA5}">
                      <a16:colId xmlns:a16="http://schemas.microsoft.com/office/drawing/2014/main" val="1173728660"/>
                    </a:ext>
                  </a:extLst>
                </a:gridCol>
              </a:tblGrid>
              <a:tr h="239591">
                <a:tc>
                  <a:txBody>
                    <a:bodyPr/>
                    <a:lstStyle/>
                    <a:p>
                      <a:pPr marL="0" marR="0" algn="l">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mj-lt"/>
                        </a:rPr>
                        <a:t>M(SD)*</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302654"/>
                  </a:ext>
                </a:extLst>
              </a:tr>
              <a:tr h="239591">
                <a:tc>
                  <a:txBody>
                    <a:bodyPr/>
                    <a:lstStyle/>
                    <a:p>
                      <a:pPr marL="0" marR="0" algn="l">
                        <a:spcBef>
                          <a:spcPts val="0"/>
                        </a:spcBef>
                        <a:spcAft>
                          <a:spcPts val="0"/>
                        </a:spcAft>
                      </a:pPr>
                      <a:r>
                        <a:rPr lang="en-US" sz="2400" b="0" dirty="0">
                          <a:effectLst/>
                          <a:latin typeface="+mj-lt"/>
                        </a:rPr>
                        <a:t>The overall experience was beneficial to me.</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j-lt"/>
                        </a:rPr>
                        <a:t>4.6 (0.5)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0737016"/>
                  </a:ext>
                </a:extLst>
              </a:tr>
              <a:tr h="479182">
                <a:tc>
                  <a:txBody>
                    <a:bodyPr/>
                    <a:lstStyle/>
                    <a:p>
                      <a:pPr marL="0" marR="0" algn="l">
                        <a:spcBef>
                          <a:spcPts val="0"/>
                        </a:spcBef>
                        <a:spcAft>
                          <a:spcPts val="0"/>
                        </a:spcAft>
                      </a:pPr>
                      <a:r>
                        <a:rPr lang="en-US" sz="2400" b="0" dirty="0">
                          <a:effectLst/>
                          <a:latin typeface="+mj-lt"/>
                        </a:rPr>
                        <a:t>I have a better understanding of compassion for mothers &amp; infants affected by perinatal substance use.</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j-lt"/>
                        </a:rPr>
                        <a:t>4.5 (0.7)</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715047"/>
                  </a:ext>
                </a:extLst>
              </a:tr>
              <a:tr h="718774">
                <a:tc>
                  <a:txBody>
                    <a:bodyPr/>
                    <a:lstStyle/>
                    <a:p>
                      <a:pPr marL="0" marR="0" algn="l">
                        <a:spcBef>
                          <a:spcPts val="0"/>
                        </a:spcBef>
                        <a:spcAft>
                          <a:spcPts val="0"/>
                        </a:spcAft>
                      </a:pPr>
                      <a:r>
                        <a:rPr lang="en-US" sz="2400" b="0">
                          <a:effectLst/>
                          <a:latin typeface="+mj-lt"/>
                        </a:rPr>
                        <a:t>I have a better understanding of maternal agency related to caring for mothers &amp; infants affected by perinatal substance use.</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j-lt"/>
                        </a:rPr>
                        <a:t>4.6 (0.7)</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337972"/>
                  </a:ext>
                </a:extLst>
              </a:tr>
              <a:tr h="718774">
                <a:tc>
                  <a:txBody>
                    <a:bodyPr/>
                    <a:lstStyle/>
                    <a:p>
                      <a:pPr marL="0" marR="0" algn="l">
                        <a:spcBef>
                          <a:spcPts val="0"/>
                        </a:spcBef>
                        <a:spcAft>
                          <a:spcPts val="0"/>
                        </a:spcAft>
                      </a:pPr>
                      <a:r>
                        <a:rPr lang="en-US" sz="2400" b="0">
                          <a:effectLst/>
                          <a:latin typeface="+mj-lt"/>
                        </a:rPr>
                        <a:t>Because of this experience, I will be more compassionate to mothers and infants affected by perinatal substance use.</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j-lt"/>
                        </a:rPr>
                        <a:t>4.7 (0.5)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42800"/>
                  </a:ext>
                </a:extLst>
              </a:tr>
              <a:tr h="479182">
                <a:tc>
                  <a:txBody>
                    <a:bodyPr/>
                    <a:lstStyle/>
                    <a:p>
                      <a:pPr marL="0" marR="0" algn="l">
                        <a:spcBef>
                          <a:spcPts val="0"/>
                        </a:spcBef>
                        <a:spcAft>
                          <a:spcPts val="0"/>
                        </a:spcAft>
                      </a:pPr>
                      <a:r>
                        <a:rPr lang="en-US" sz="2400" b="0">
                          <a:effectLst/>
                          <a:latin typeface="+mj-lt"/>
                        </a:rPr>
                        <a:t>The experience was unique – unlike other training I’ve received.</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j-lt"/>
                        </a:rPr>
                        <a:t>4.8 (0.4)</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0690336"/>
                  </a:ext>
                </a:extLst>
              </a:tr>
              <a:tr h="239591">
                <a:tc>
                  <a:txBody>
                    <a:bodyPr/>
                    <a:lstStyle/>
                    <a:p>
                      <a:pPr marL="0" marR="0" algn="l">
                        <a:spcBef>
                          <a:spcPts val="0"/>
                        </a:spcBef>
                        <a:spcAft>
                          <a:spcPts val="0"/>
                        </a:spcAft>
                      </a:pPr>
                      <a:r>
                        <a:rPr lang="en-US" sz="2400" b="0" dirty="0">
                          <a:effectLst/>
                          <a:latin typeface="+mj-lt"/>
                        </a:rPr>
                        <a:t>I would recommend this experience to other nurses.</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j-lt"/>
                        </a:rPr>
                        <a:t>4.6 (0.5)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2736386"/>
                  </a:ext>
                </a:extLst>
              </a:tr>
              <a:tr h="199660">
                <a:tc gridSpan="2">
                  <a:txBody>
                    <a:bodyPr/>
                    <a:lstStyle/>
                    <a:p>
                      <a:pPr marL="0" marR="0" algn="l">
                        <a:spcBef>
                          <a:spcPts val="0"/>
                        </a:spcBef>
                        <a:spcAft>
                          <a:spcPts val="0"/>
                        </a:spcAft>
                      </a:pPr>
                      <a:r>
                        <a:rPr lang="en-US" sz="1400" b="0" dirty="0">
                          <a:effectLst/>
                          <a:latin typeface="+mj-lt"/>
                        </a:rPr>
                        <a:t>*On a 1-5 </a:t>
                      </a:r>
                      <a:r>
                        <a:rPr lang="en-US" sz="1400" b="0" dirty="0" err="1">
                          <a:effectLst/>
                          <a:latin typeface="+mj-lt"/>
                        </a:rPr>
                        <a:t>pt</a:t>
                      </a:r>
                      <a:r>
                        <a:rPr lang="en-US" sz="1400" b="0" dirty="0">
                          <a:effectLst/>
                          <a:latin typeface="+mj-lt"/>
                        </a:rPr>
                        <a:t> Likert-type agreement scale; higher scores indicate greater agreement.</a:t>
                      </a:r>
                      <a:endParaRPr lang="en-US" sz="3200" b="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850524296"/>
                  </a:ext>
                </a:extLst>
              </a:tr>
            </a:tbl>
          </a:graphicData>
        </a:graphic>
      </p:graphicFrame>
      <p:sp>
        <p:nvSpPr>
          <p:cNvPr id="7" name="TextBox 6">
            <a:extLst>
              <a:ext uri="{FF2B5EF4-FFF2-40B4-BE49-F238E27FC236}">
                <a16:creationId xmlns:a16="http://schemas.microsoft.com/office/drawing/2014/main" id="{7AF3580F-8334-C34C-8980-BA30C9140AE0}"/>
              </a:ext>
            </a:extLst>
          </p:cNvPr>
          <p:cNvSpPr txBox="1"/>
          <p:nvPr/>
        </p:nvSpPr>
        <p:spPr>
          <a:xfrm>
            <a:off x="109151" y="5894173"/>
            <a:ext cx="11973698" cy="830997"/>
          </a:xfrm>
          <a:prstGeom prst="rect">
            <a:avLst/>
          </a:prstGeom>
          <a:noFill/>
        </p:spPr>
        <p:txBody>
          <a:bodyPr wrap="square" rtlCol="0">
            <a:spAutoFit/>
          </a:bodyPr>
          <a:lstStyle/>
          <a:p>
            <a:r>
              <a:rPr lang="en-US" sz="2400" b="1" u="sng" dirty="0">
                <a:latin typeface="+mj-lt"/>
              </a:rPr>
              <a:t>Focus Group Recommendations</a:t>
            </a:r>
            <a:r>
              <a:rPr lang="en-US" sz="2400" dirty="0">
                <a:latin typeface="+mj-lt"/>
              </a:rPr>
              <a:t>: Program for individual and remote completion; high demand; ”Aha!” moment surprised them</a:t>
            </a:r>
          </a:p>
        </p:txBody>
      </p:sp>
      <p:sp>
        <p:nvSpPr>
          <p:cNvPr id="3" name="TextBox 2">
            <a:extLst>
              <a:ext uri="{FF2B5EF4-FFF2-40B4-BE49-F238E27FC236}">
                <a16:creationId xmlns:a16="http://schemas.microsoft.com/office/drawing/2014/main" id="{107A3072-1051-1A8B-3A87-39AE820E4710}"/>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98A4E95-32B0-FD43-9D04-5D9A98E8A9F3}"/>
              </a:ext>
            </a:extLst>
          </p:cNvPr>
          <p:cNvSpPr>
            <a:spLocks noGrp="1"/>
          </p:cNvSpPr>
          <p:nvPr>
            <p:ph type="title"/>
          </p:nvPr>
        </p:nvSpPr>
        <p:spPr>
          <a:xfrm>
            <a:off x="838199" y="860084"/>
            <a:ext cx="10515600" cy="386862"/>
          </a:xfrm>
        </p:spPr>
        <p:txBody>
          <a:bodyPr>
            <a:normAutofit fontScale="90000"/>
          </a:bodyPr>
          <a:lstStyle/>
          <a:p>
            <a:r>
              <a:rPr lang="en-US" dirty="0"/>
              <a:t>Results: Acceptability, Demand, &amp; Practicality</a:t>
            </a:r>
          </a:p>
        </p:txBody>
      </p:sp>
    </p:spTree>
    <p:extLst>
      <p:ext uri="{BB962C8B-B14F-4D97-AF65-F5344CB8AC3E}">
        <p14:creationId xmlns:p14="http://schemas.microsoft.com/office/powerpoint/2010/main" val="229567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4C1F-4BDA-564E-B06E-CE4876500363}"/>
              </a:ext>
            </a:extLst>
          </p:cNvPr>
          <p:cNvSpPr>
            <a:spLocks noGrp="1"/>
          </p:cNvSpPr>
          <p:nvPr>
            <p:ph type="title"/>
          </p:nvPr>
        </p:nvSpPr>
        <p:spPr>
          <a:xfrm>
            <a:off x="838200" y="624148"/>
            <a:ext cx="10515600" cy="386862"/>
          </a:xfrm>
        </p:spPr>
        <p:txBody>
          <a:bodyPr>
            <a:normAutofit fontScale="90000"/>
          </a:bodyPr>
          <a:lstStyle/>
          <a:p>
            <a:pPr algn="ctr"/>
            <a:r>
              <a:rPr lang="en-US" b="1" dirty="0"/>
              <a:t>Results: Preliminary Efficacy</a:t>
            </a:r>
          </a:p>
        </p:txBody>
      </p:sp>
      <p:sp>
        <p:nvSpPr>
          <p:cNvPr id="4" name="Content Placeholder 2">
            <a:extLst>
              <a:ext uri="{FF2B5EF4-FFF2-40B4-BE49-F238E27FC236}">
                <a16:creationId xmlns:a16="http://schemas.microsoft.com/office/drawing/2014/main" id="{71F9D6DB-44FF-7345-B248-635716148B7D}"/>
              </a:ext>
            </a:extLst>
          </p:cNvPr>
          <p:cNvSpPr>
            <a:spLocks noGrp="1"/>
          </p:cNvSpPr>
          <p:nvPr>
            <p:ph idx="1"/>
          </p:nvPr>
        </p:nvSpPr>
        <p:spPr>
          <a:xfrm>
            <a:off x="7004221" y="2967818"/>
            <a:ext cx="4609071" cy="922363"/>
          </a:xfrm>
        </p:spPr>
        <p:txBody>
          <a:bodyPr>
            <a:noAutofit/>
          </a:bodyPr>
          <a:lstStyle/>
          <a:p>
            <a:pPr marL="0" indent="0">
              <a:buNone/>
            </a:pPr>
            <a:r>
              <a:rPr lang="en-US" dirty="0">
                <a:latin typeface="+mj-lt"/>
              </a:rPr>
              <a:t>Significant improvement in stigmatizing attitudes</a:t>
            </a:r>
          </a:p>
          <a:p>
            <a:pPr marL="0" indent="0">
              <a:buNone/>
            </a:pPr>
            <a:r>
              <a:rPr lang="en-US" i="1" dirty="0">
                <a:latin typeface="+mj-lt"/>
              </a:rPr>
              <a:t>t</a:t>
            </a:r>
            <a:r>
              <a:rPr lang="en-US" dirty="0">
                <a:latin typeface="+mj-lt"/>
              </a:rPr>
              <a:t>=4.11, </a:t>
            </a:r>
            <a:r>
              <a:rPr lang="en-US" i="1" dirty="0">
                <a:latin typeface="+mj-lt"/>
              </a:rPr>
              <a:t>p</a:t>
            </a:r>
            <a:r>
              <a:rPr lang="en-US" dirty="0">
                <a:latin typeface="+mj-lt"/>
              </a:rPr>
              <a:t>=.002, </a:t>
            </a:r>
            <a:r>
              <a:rPr lang="en-US" i="1" dirty="0">
                <a:latin typeface="+mj-lt"/>
              </a:rPr>
              <a:t>d</a:t>
            </a:r>
            <a:r>
              <a:rPr lang="en-US" dirty="0">
                <a:latin typeface="+mj-lt"/>
              </a:rPr>
              <a:t>=.633</a:t>
            </a:r>
          </a:p>
        </p:txBody>
      </p:sp>
      <p:pic>
        <p:nvPicPr>
          <p:cNvPr id="5" name="Picture 4" descr="Line chart&#10;&#10;Description automatically generated">
            <a:extLst>
              <a:ext uri="{FF2B5EF4-FFF2-40B4-BE49-F238E27FC236}">
                <a16:creationId xmlns:a16="http://schemas.microsoft.com/office/drawing/2014/main" id="{D51C6C91-56BA-AD4C-BC1D-A62A250161EA}"/>
              </a:ext>
            </a:extLst>
          </p:cNvPr>
          <p:cNvPicPr>
            <a:picLocks noChangeAspect="1"/>
          </p:cNvPicPr>
          <p:nvPr/>
        </p:nvPicPr>
        <p:blipFill>
          <a:blip r:embed="rId2"/>
          <a:stretch>
            <a:fillRect/>
          </a:stretch>
        </p:blipFill>
        <p:spPr>
          <a:xfrm>
            <a:off x="113293" y="1247153"/>
            <a:ext cx="6528313" cy="4965196"/>
          </a:xfrm>
          <a:prstGeom prst="rect">
            <a:avLst/>
          </a:prstGeom>
        </p:spPr>
      </p:pic>
      <p:sp>
        <p:nvSpPr>
          <p:cNvPr id="3" name="TextBox 2">
            <a:extLst>
              <a:ext uri="{FF2B5EF4-FFF2-40B4-BE49-F238E27FC236}">
                <a16:creationId xmlns:a16="http://schemas.microsoft.com/office/drawing/2014/main" id="{8EE0A6A3-97EC-EC95-1D9E-705FC3F9062F}"/>
              </a:ext>
            </a:extLst>
          </p:cNvPr>
          <p:cNvSpPr txBox="1"/>
          <p:nvPr/>
        </p:nvSpPr>
        <p:spPr>
          <a:xfrm>
            <a:off x="838200" y="6027683"/>
            <a:ext cx="5750420" cy="369332"/>
          </a:xfrm>
          <a:prstGeom prst="rect">
            <a:avLst/>
          </a:prstGeom>
          <a:noFill/>
        </p:spPr>
        <p:txBody>
          <a:bodyPr wrap="none" rtlCol="0">
            <a:spAutoFit/>
          </a:bodyPr>
          <a:lstStyle/>
          <a:p>
            <a:r>
              <a:rPr lang="en-US" dirty="0"/>
              <a:t>Modified Attitudes About Drug Use in Pregnancy Scale</a:t>
            </a:r>
          </a:p>
        </p:txBody>
      </p:sp>
      <p:sp>
        <p:nvSpPr>
          <p:cNvPr id="8" name="TextBox 7">
            <a:extLst>
              <a:ext uri="{FF2B5EF4-FFF2-40B4-BE49-F238E27FC236}">
                <a16:creationId xmlns:a16="http://schemas.microsoft.com/office/drawing/2014/main" id="{102D0D04-8A69-97A3-CB79-74929815F591}"/>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D50937DE-428F-27D4-6745-A95522ED96DB}"/>
              </a:ext>
            </a:extLst>
          </p:cNvPr>
          <p:cNvPicPr>
            <a:picLocks noChangeAspect="1"/>
          </p:cNvPicPr>
          <p:nvPr/>
        </p:nvPicPr>
        <p:blipFill>
          <a:blip r:embed="rId3"/>
          <a:stretch>
            <a:fillRect/>
          </a:stretch>
        </p:blipFill>
        <p:spPr>
          <a:xfrm>
            <a:off x="11185823" y="6087777"/>
            <a:ext cx="821369" cy="722355"/>
          </a:xfrm>
          <a:prstGeom prst="rect">
            <a:avLst/>
          </a:prstGeom>
        </p:spPr>
      </p:pic>
    </p:spTree>
    <p:extLst>
      <p:ext uri="{BB962C8B-B14F-4D97-AF65-F5344CB8AC3E}">
        <p14:creationId xmlns:p14="http://schemas.microsoft.com/office/powerpoint/2010/main" val="75761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9593"/>
            <a:ext cx="10515600" cy="386862"/>
          </a:xfrm>
        </p:spPr>
        <p:txBody>
          <a:bodyPr>
            <a:normAutofit fontScale="90000"/>
          </a:bodyPr>
          <a:lstStyle/>
          <a:p>
            <a:r>
              <a:rPr lang="en-US" b="1" dirty="0"/>
              <a:t>Limitations</a:t>
            </a:r>
          </a:p>
        </p:txBody>
      </p:sp>
      <p:sp>
        <p:nvSpPr>
          <p:cNvPr id="3" name="Content Placeholder 2"/>
          <p:cNvSpPr>
            <a:spLocks noGrp="1"/>
          </p:cNvSpPr>
          <p:nvPr>
            <p:ph idx="1"/>
          </p:nvPr>
        </p:nvSpPr>
        <p:spPr>
          <a:xfrm>
            <a:off x="838200" y="1017649"/>
            <a:ext cx="10515600" cy="1466060"/>
          </a:xfrm>
        </p:spPr>
        <p:txBody>
          <a:bodyPr>
            <a:noAutofit/>
          </a:bodyPr>
          <a:lstStyle/>
          <a:p>
            <a:pPr marL="0" indent="0">
              <a:lnSpc>
                <a:spcPct val="120000"/>
              </a:lnSpc>
              <a:buNone/>
            </a:pPr>
            <a:r>
              <a:rPr lang="en-US" sz="2400" dirty="0">
                <a:solidFill>
                  <a:schemeClr val="tx1"/>
                </a:solidFill>
                <a:latin typeface="+mj-lt"/>
              </a:rPr>
              <a:t>Proof of concept study</a:t>
            </a:r>
          </a:p>
          <a:p>
            <a:pPr marL="0" indent="0">
              <a:lnSpc>
                <a:spcPct val="120000"/>
              </a:lnSpc>
              <a:buNone/>
            </a:pPr>
            <a:r>
              <a:rPr lang="en-US" sz="2400" dirty="0">
                <a:latin typeface="+mj-lt"/>
              </a:rPr>
              <a:t>Small, h</a:t>
            </a:r>
            <a:r>
              <a:rPr lang="en-US" sz="2400" dirty="0">
                <a:solidFill>
                  <a:schemeClr val="tx1"/>
                </a:solidFill>
                <a:latin typeface="+mj-lt"/>
              </a:rPr>
              <a:t>omogenous sample with limited clinical practice experience</a:t>
            </a:r>
          </a:p>
          <a:p>
            <a:pPr marL="0" indent="0">
              <a:lnSpc>
                <a:spcPct val="120000"/>
              </a:lnSpc>
              <a:buNone/>
            </a:pPr>
            <a:r>
              <a:rPr lang="en-US" sz="2400" dirty="0">
                <a:solidFill>
                  <a:schemeClr val="tx1"/>
                </a:solidFill>
                <a:latin typeface="+mj-lt"/>
              </a:rPr>
              <a:t>Did not measure effect on practice change or sustainability of improvement</a:t>
            </a:r>
          </a:p>
        </p:txBody>
      </p:sp>
      <p:sp>
        <p:nvSpPr>
          <p:cNvPr id="4" name="TextBox 3">
            <a:extLst>
              <a:ext uri="{FF2B5EF4-FFF2-40B4-BE49-F238E27FC236}">
                <a16:creationId xmlns:a16="http://schemas.microsoft.com/office/drawing/2014/main" id="{CD034ED2-DAEA-2D45-0F0C-0FDC90794513}"/>
              </a:ext>
            </a:extLst>
          </p:cNvPr>
          <p:cNvSpPr txBox="1"/>
          <p:nvPr/>
        </p:nvSpPr>
        <p:spPr>
          <a:xfrm>
            <a:off x="838200" y="3725014"/>
            <a:ext cx="11024286" cy="3046988"/>
          </a:xfrm>
          <a:prstGeom prst="rect">
            <a:avLst/>
          </a:prstGeom>
          <a:noFill/>
        </p:spPr>
        <p:txBody>
          <a:bodyPr wrap="square" rtlCol="0">
            <a:spAutoFit/>
          </a:bodyPr>
          <a:lstStyle/>
          <a:p>
            <a:r>
              <a:rPr lang="en-US" sz="2400" dirty="0" err="1">
                <a:latin typeface="+mj-lt"/>
              </a:rPr>
              <a:t>ArtSpective</a:t>
            </a:r>
            <a:r>
              <a:rPr lang="en-US" sz="2400" dirty="0">
                <a:latin typeface="+mj-lt"/>
              </a:rPr>
              <a:t>™ is a feasible and favorable intervention with preliminary evidence of efficacy and has high demand</a:t>
            </a:r>
          </a:p>
          <a:p>
            <a:endParaRPr lang="en-US" sz="2400" dirty="0">
              <a:latin typeface="+mj-lt"/>
            </a:endParaRPr>
          </a:p>
          <a:p>
            <a:r>
              <a:rPr lang="en-US" sz="2400" dirty="0">
                <a:latin typeface="+mj-lt"/>
              </a:rPr>
              <a:t>Barriers to scalability = adapting to asynchronous and digital platform (currently funded by NIDA 1R21DA055067-01)</a:t>
            </a:r>
          </a:p>
          <a:p>
            <a:endParaRPr lang="en-US" sz="2400" dirty="0">
              <a:latin typeface="+mj-lt"/>
            </a:endParaRPr>
          </a:p>
          <a:p>
            <a:r>
              <a:rPr lang="en-US" sz="2400" dirty="0">
                <a:latin typeface="+mj-lt"/>
              </a:rPr>
              <a:t>Testing approach to address other stigmas/biases: other substance using populations, HIV/AIDS, race, gender, PMADs, obesity</a:t>
            </a:r>
          </a:p>
        </p:txBody>
      </p:sp>
      <p:sp>
        <p:nvSpPr>
          <p:cNvPr id="5" name="Title 1">
            <a:extLst>
              <a:ext uri="{FF2B5EF4-FFF2-40B4-BE49-F238E27FC236}">
                <a16:creationId xmlns:a16="http://schemas.microsoft.com/office/drawing/2014/main" id="{602E2FA0-A087-779E-ACFF-201118AC6ECE}"/>
              </a:ext>
            </a:extLst>
          </p:cNvPr>
          <p:cNvSpPr txBox="1">
            <a:spLocks/>
          </p:cNvSpPr>
          <p:nvPr/>
        </p:nvSpPr>
        <p:spPr>
          <a:xfrm>
            <a:off x="838200" y="3108642"/>
            <a:ext cx="10515600" cy="386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2"/>
                </a:solidFill>
                <a:latin typeface="Arial" panose="020B0604020202020204" pitchFamily="34" charset="0"/>
                <a:ea typeface="+mj-ea"/>
                <a:cs typeface="Arial" panose="020B0604020202020204" pitchFamily="34" charset="0"/>
              </a:defRPr>
            </a:lvl1pPr>
          </a:lstStyle>
          <a:p>
            <a:r>
              <a:rPr lang="en-US" sz="4000" dirty="0">
                <a:solidFill>
                  <a:schemeClr val="tx1"/>
                </a:solidFill>
                <a:latin typeface="+mj-lt"/>
              </a:rPr>
              <a:t>Conclusions</a:t>
            </a:r>
          </a:p>
        </p:txBody>
      </p:sp>
      <p:sp>
        <p:nvSpPr>
          <p:cNvPr id="6" name="TextBox 5">
            <a:extLst>
              <a:ext uri="{FF2B5EF4-FFF2-40B4-BE49-F238E27FC236}">
                <a16:creationId xmlns:a16="http://schemas.microsoft.com/office/drawing/2014/main" id="{9535CC9A-D2BA-BEBB-155F-5B6B009A0C6E}"/>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0622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F4CD3-1668-1E29-DE22-8B15D117D70C}"/>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50668E11-B822-063D-34B0-00D75ADFCEB6}"/>
              </a:ext>
            </a:extLst>
          </p:cNvPr>
          <p:cNvSpPr txBox="1">
            <a:spLocks/>
          </p:cNvSpPr>
          <p:nvPr/>
        </p:nvSpPr>
        <p:spPr>
          <a:xfrm>
            <a:off x="460824" y="908224"/>
            <a:ext cx="5960762" cy="11306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Thank you!</a:t>
            </a:r>
          </a:p>
        </p:txBody>
      </p:sp>
      <p:sp>
        <p:nvSpPr>
          <p:cNvPr id="6" name="Text Placeholder 2">
            <a:extLst>
              <a:ext uri="{FF2B5EF4-FFF2-40B4-BE49-F238E27FC236}">
                <a16:creationId xmlns:a16="http://schemas.microsoft.com/office/drawing/2014/main" id="{088D005D-BBA4-69A8-1B50-C5F188B20CF8}"/>
              </a:ext>
            </a:extLst>
          </p:cNvPr>
          <p:cNvSpPr txBox="1">
            <a:spLocks/>
          </p:cNvSpPr>
          <p:nvPr/>
        </p:nvSpPr>
        <p:spPr>
          <a:xfrm>
            <a:off x="460824" y="2430661"/>
            <a:ext cx="5808171" cy="3519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mj-lt"/>
              </a:rPr>
              <a:t>Clayton J. Shuman, PhD, MSN, RN</a:t>
            </a:r>
          </a:p>
          <a:p>
            <a:pPr marL="0" indent="0">
              <a:buNone/>
            </a:pPr>
            <a:r>
              <a:rPr lang="en-US" sz="3200" b="1" dirty="0" err="1">
                <a:latin typeface="+mj-lt"/>
              </a:rPr>
              <a:t>clayshu@umich.edu</a:t>
            </a:r>
            <a:endParaRPr lang="en-US" sz="3200" b="1" dirty="0">
              <a:latin typeface="+mj-lt"/>
            </a:endParaRPr>
          </a:p>
          <a:p>
            <a:pPr marL="0" indent="0">
              <a:buNone/>
            </a:pPr>
            <a:r>
              <a:rPr lang="en-US" sz="3200" b="1" dirty="0" err="1">
                <a:latin typeface="+mj-lt"/>
              </a:rPr>
              <a:t>artspective@umich.edu</a:t>
            </a:r>
            <a:endParaRPr lang="en-US" sz="3200" b="1" dirty="0">
              <a:latin typeface="+mj-lt"/>
            </a:endParaRPr>
          </a:p>
        </p:txBody>
      </p:sp>
      <p:pic>
        <p:nvPicPr>
          <p:cNvPr id="8" name="Picture 7">
            <a:extLst>
              <a:ext uri="{FF2B5EF4-FFF2-40B4-BE49-F238E27FC236}">
                <a16:creationId xmlns:a16="http://schemas.microsoft.com/office/drawing/2014/main" id="{7D798F08-479A-196B-A0EB-58649C1E712E}"/>
              </a:ext>
            </a:extLst>
          </p:cNvPr>
          <p:cNvPicPr>
            <a:picLocks noChangeAspect="1"/>
          </p:cNvPicPr>
          <p:nvPr/>
        </p:nvPicPr>
        <p:blipFill>
          <a:blip r:embed="rId2"/>
          <a:stretch>
            <a:fillRect/>
          </a:stretch>
        </p:blipFill>
        <p:spPr>
          <a:xfrm>
            <a:off x="3686432" y="4948689"/>
            <a:ext cx="5165125" cy="1236053"/>
          </a:xfrm>
          <a:prstGeom prst="rect">
            <a:avLst/>
          </a:prstGeom>
        </p:spPr>
      </p:pic>
    </p:spTree>
    <p:extLst>
      <p:ext uri="{BB962C8B-B14F-4D97-AF65-F5344CB8AC3E}">
        <p14:creationId xmlns:p14="http://schemas.microsoft.com/office/powerpoint/2010/main" val="206479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B99B-BD5E-2D46-AF8E-6EA18D92F8CD}"/>
              </a:ext>
            </a:extLst>
          </p:cNvPr>
          <p:cNvSpPr>
            <a:spLocks noGrp="1"/>
          </p:cNvSpPr>
          <p:nvPr>
            <p:ph type="title"/>
          </p:nvPr>
        </p:nvSpPr>
        <p:spPr>
          <a:xfrm>
            <a:off x="838199" y="1270188"/>
            <a:ext cx="10515600" cy="386862"/>
          </a:xfrm>
        </p:spPr>
        <p:txBody>
          <a:bodyPr>
            <a:normAutofit fontScale="90000"/>
          </a:bodyPr>
          <a:lstStyle/>
          <a:p>
            <a:r>
              <a:rPr lang="en-US" dirty="0"/>
              <a:t>Acknowledgements &amp; Disclosures</a:t>
            </a:r>
          </a:p>
        </p:txBody>
      </p:sp>
      <p:sp>
        <p:nvSpPr>
          <p:cNvPr id="3" name="Content Placeholder 2">
            <a:extLst>
              <a:ext uri="{FF2B5EF4-FFF2-40B4-BE49-F238E27FC236}">
                <a16:creationId xmlns:a16="http://schemas.microsoft.com/office/drawing/2014/main" id="{B9FA7C6D-EAA4-D646-94B8-81A5FFA23832}"/>
              </a:ext>
            </a:extLst>
          </p:cNvPr>
          <p:cNvSpPr>
            <a:spLocks noGrp="1"/>
          </p:cNvSpPr>
          <p:nvPr>
            <p:ph idx="1"/>
          </p:nvPr>
        </p:nvSpPr>
        <p:spPr>
          <a:xfrm>
            <a:off x="838199" y="2060641"/>
            <a:ext cx="10515600" cy="4539927"/>
          </a:xfrm>
        </p:spPr>
        <p:txBody>
          <a:bodyPr>
            <a:normAutofit/>
          </a:bodyPr>
          <a:lstStyle/>
          <a:p>
            <a:pPr marL="0" indent="0">
              <a:buNone/>
            </a:pPr>
            <a:r>
              <a:rPr lang="en-US" sz="2400" dirty="0"/>
              <a:t>This work received in-kind support from the University of Michigan Museum of Art. </a:t>
            </a:r>
          </a:p>
          <a:p>
            <a:pPr marL="0" indent="0">
              <a:buNone/>
            </a:pPr>
            <a:endParaRPr lang="en-US" sz="1400" dirty="0"/>
          </a:p>
          <a:p>
            <a:pPr marL="0" indent="0">
              <a:buNone/>
            </a:pPr>
            <a:r>
              <a:rPr lang="en-US" sz="2400" dirty="0"/>
              <a:t>Some of the data presented were collected from projects funded by the University of Michigan School of Nursing Early Investigator Grant and the University of Chicago Center for Healthcare Delivery Science and Innovation Nursing Solutions grant</a:t>
            </a:r>
          </a:p>
          <a:p>
            <a:pPr marL="0" indent="0">
              <a:buNone/>
            </a:pPr>
            <a:endParaRPr lang="en-US" sz="1400" dirty="0"/>
          </a:p>
          <a:p>
            <a:pPr marL="0" indent="0">
              <a:buNone/>
            </a:pPr>
            <a:r>
              <a:rPr lang="en-US" sz="2400" dirty="0"/>
              <a:t>No conflicts of interest to disclose.</a:t>
            </a:r>
          </a:p>
          <a:p>
            <a:endParaRPr lang="en-US" sz="2400" dirty="0"/>
          </a:p>
        </p:txBody>
      </p:sp>
      <p:pic>
        <p:nvPicPr>
          <p:cNvPr id="1026" name="Picture 2" descr="University of Michigan Museum of Art (UMMA)">
            <a:extLst>
              <a:ext uri="{FF2B5EF4-FFF2-40B4-BE49-F238E27FC236}">
                <a16:creationId xmlns:a16="http://schemas.microsoft.com/office/drawing/2014/main" id="{228BFD75-858E-2D45-9E4E-773128486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436" y="5567354"/>
            <a:ext cx="2623127" cy="1232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vivor Moms' Companion – Hope for new moms coping with trauma"/>
          <p:cNvPicPr>
            <a:picLocks noChangeAspect="1" noChangeArrowheads="1"/>
          </p:cNvPicPr>
          <p:nvPr/>
        </p:nvPicPr>
        <p:blipFill rotWithShape="1">
          <a:blip r:embed="rId3">
            <a:extLst>
              <a:ext uri="{28A0092B-C50C-407E-A947-70E740481C1C}">
                <a14:useLocalDpi xmlns:a14="http://schemas.microsoft.com/office/drawing/2010/main" val="0"/>
              </a:ext>
            </a:extLst>
          </a:blip>
          <a:srcRect l="18475" t="9891" r="20111" b="13367"/>
          <a:stretch/>
        </p:blipFill>
        <p:spPr bwMode="auto">
          <a:xfrm>
            <a:off x="929171" y="5194066"/>
            <a:ext cx="2402280" cy="1560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avid Choberka - DEI Summit | University of Michigan">
            <a:extLst>
              <a:ext uri="{FF2B5EF4-FFF2-40B4-BE49-F238E27FC236}">
                <a16:creationId xmlns:a16="http://schemas.microsoft.com/office/drawing/2014/main" id="{97529BD7-9AE6-3DC2-6EB3-2AF0AC270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109" y="4780914"/>
            <a:ext cx="1726924" cy="17269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58A8ED-2E36-38ED-AE57-0044508A5DEE}"/>
              </a:ext>
            </a:extLst>
          </p:cNvPr>
          <p:cNvSpPr txBox="1"/>
          <p:nvPr/>
        </p:nvSpPr>
        <p:spPr>
          <a:xfrm>
            <a:off x="8860548" y="6507838"/>
            <a:ext cx="2416046" cy="369332"/>
          </a:xfrm>
          <a:prstGeom prst="rect">
            <a:avLst/>
          </a:prstGeom>
          <a:noFill/>
        </p:spPr>
        <p:txBody>
          <a:bodyPr wrap="none" rtlCol="0">
            <a:spAutoFit/>
          </a:bodyPr>
          <a:lstStyle/>
          <a:p>
            <a:r>
              <a:rPr lang="en-US" dirty="0"/>
              <a:t>David </a:t>
            </a:r>
            <a:r>
              <a:rPr lang="en-US" dirty="0" err="1"/>
              <a:t>Choberka</a:t>
            </a:r>
            <a:r>
              <a:rPr lang="en-US" dirty="0"/>
              <a:t>, PhD</a:t>
            </a:r>
          </a:p>
        </p:txBody>
      </p:sp>
      <p:pic>
        <p:nvPicPr>
          <p:cNvPr id="12" name="Picture 11">
            <a:extLst>
              <a:ext uri="{FF2B5EF4-FFF2-40B4-BE49-F238E27FC236}">
                <a16:creationId xmlns:a16="http://schemas.microsoft.com/office/drawing/2014/main" id="{6EBF701E-471E-9CDC-9CFD-2CB54DEA5B24}"/>
              </a:ext>
            </a:extLst>
          </p:cNvPr>
          <p:cNvPicPr>
            <a:picLocks noChangeAspect="1"/>
          </p:cNvPicPr>
          <p:nvPr/>
        </p:nvPicPr>
        <p:blipFill>
          <a:blip r:embed="rId5"/>
          <a:stretch>
            <a:fillRect/>
          </a:stretch>
        </p:blipFill>
        <p:spPr>
          <a:xfrm>
            <a:off x="9193427" y="456411"/>
            <a:ext cx="2211856" cy="569200"/>
          </a:xfrm>
          <a:prstGeom prst="rect">
            <a:avLst/>
          </a:prstGeom>
          <a:solidFill>
            <a:schemeClr val="bg1"/>
          </a:solidFill>
        </p:spPr>
      </p:pic>
    </p:spTree>
    <p:extLst>
      <p:ext uri="{BB962C8B-B14F-4D97-AF65-F5344CB8AC3E}">
        <p14:creationId xmlns:p14="http://schemas.microsoft.com/office/powerpoint/2010/main" val="29988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EE9323-4799-DECF-F79E-ECCAA28970BB}"/>
              </a:ext>
            </a:extLst>
          </p:cNvPr>
          <p:cNvPicPr>
            <a:picLocks noChangeAspect="1"/>
          </p:cNvPicPr>
          <p:nvPr/>
        </p:nvPicPr>
        <p:blipFill>
          <a:blip r:embed="rId2"/>
          <a:stretch>
            <a:fillRect/>
          </a:stretch>
        </p:blipFill>
        <p:spPr>
          <a:xfrm>
            <a:off x="338925" y="2314310"/>
            <a:ext cx="2681416" cy="2681416"/>
          </a:xfrm>
          <a:prstGeom prst="rect">
            <a:avLst/>
          </a:prstGeom>
        </p:spPr>
      </p:pic>
      <p:sp>
        <p:nvSpPr>
          <p:cNvPr id="6" name="TextBox 5">
            <a:extLst>
              <a:ext uri="{FF2B5EF4-FFF2-40B4-BE49-F238E27FC236}">
                <a16:creationId xmlns:a16="http://schemas.microsoft.com/office/drawing/2014/main" id="{951ABF4A-AB12-45B4-2E5F-C99A08698263}"/>
              </a:ext>
            </a:extLst>
          </p:cNvPr>
          <p:cNvSpPr txBox="1"/>
          <p:nvPr/>
        </p:nvSpPr>
        <p:spPr>
          <a:xfrm>
            <a:off x="-61137" y="4974619"/>
            <a:ext cx="3481953" cy="1200329"/>
          </a:xfrm>
          <a:prstGeom prst="rect">
            <a:avLst/>
          </a:prstGeom>
          <a:noFill/>
        </p:spPr>
        <p:txBody>
          <a:bodyPr wrap="square" rtlCol="0">
            <a:spAutoFit/>
          </a:bodyPr>
          <a:lstStyle/>
          <a:p>
            <a:pPr algn="ctr"/>
            <a:r>
              <a:rPr lang="en-US" sz="2400" dirty="0"/>
              <a:t>Decreased or altered reproductive and prenatal care</a:t>
            </a:r>
          </a:p>
        </p:txBody>
      </p:sp>
      <p:pic>
        <p:nvPicPr>
          <p:cNvPr id="7" name="Picture 6">
            <a:extLst>
              <a:ext uri="{FF2B5EF4-FFF2-40B4-BE49-F238E27FC236}">
                <a16:creationId xmlns:a16="http://schemas.microsoft.com/office/drawing/2014/main" id="{FD2355F4-41A8-B60D-DC73-83177C3F2423}"/>
              </a:ext>
            </a:extLst>
          </p:cNvPr>
          <p:cNvPicPr>
            <a:picLocks noChangeAspect="1"/>
          </p:cNvPicPr>
          <p:nvPr/>
        </p:nvPicPr>
        <p:blipFill>
          <a:blip r:embed="rId3"/>
          <a:stretch>
            <a:fillRect/>
          </a:stretch>
        </p:blipFill>
        <p:spPr>
          <a:xfrm>
            <a:off x="5558481" y="2476495"/>
            <a:ext cx="2498124" cy="2498124"/>
          </a:xfrm>
          <a:prstGeom prst="rect">
            <a:avLst/>
          </a:prstGeom>
        </p:spPr>
      </p:pic>
      <p:pic>
        <p:nvPicPr>
          <p:cNvPr id="8" name="Picture 7">
            <a:extLst>
              <a:ext uri="{FF2B5EF4-FFF2-40B4-BE49-F238E27FC236}">
                <a16:creationId xmlns:a16="http://schemas.microsoft.com/office/drawing/2014/main" id="{52CC8B05-FC02-094C-B68B-4A49BBEEDDA7}"/>
              </a:ext>
            </a:extLst>
          </p:cNvPr>
          <p:cNvPicPr>
            <a:picLocks noChangeAspect="1"/>
          </p:cNvPicPr>
          <p:nvPr/>
        </p:nvPicPr>
        <p:blipFill>
          <a:blip r:embed="rId4"/>
          <a:stretch>
            <a:fillRect/>
          </a:stretch>
        </p:blipFill>
        <p:spPr>
          <a:xfrm>
            <a:off x="4460788" y="2820769"/>
            <a:ext cx="1670222" cy="1670222"/>
          </a:xfrm>
          <a:prstGeom prst="rect">
            <a:avLst/>
          </a:prstGeom>
        </p:spPr>
      </p:pic>
      <p:cxnSp>
        <p:nvCxnSpPr>
          <p:cNvPr id="14" name="Straight Connector 13">
            <a:extLst>
              <a:ext uri="{FF2B5EF4-FFF2-40B4-BE49-F238E27FC236}">
                <a16:creationId xmlns:a16="http://schemas.microsoft.com/office/drawing/2014/main" id="{BDFF8B2C-ED3F-84BE-B267-7BEC2641D8BF}"/>
              </a:ext>
            </a:extLst>
          </p:cNvPr>
          <p:cNvCxnSpPr>
            <a:cxnSpLocks/>
          </p:cNvCxnSpPr>
          <p:nvPr/>
        </p:nvCxnSpPr>
        <p:spPr>
          <a:xfrm>
            <a:off x="6104240" y="2476495"/>
            <a:ext cx="0" cy="2372497"/>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875C7D4-6404-67B8-6BC5-8B5A483C7D91}"/>
              </a:ext>
            </a:extLst>
          </p:cNvPr>
          <p:cNvSpPr txBox="1"/>
          <p:nvPr/>
        </p:nvSpPr>
        <p:spPr>
          <a:xfrm>
            <a:off x="4710866" y="5007624"/>
            <a:ext cx="2770266" cy="830997"/>
          </a:xfrm>
          <a:prstGeom prst="rect">
            <a:avLst/>
          </a:prstGeom>
          <a:noFill/>
        </p:spPr>
        <p:txBody>
          <a:bodyPr wrap="square" rtlCol="0">
            <a:spAutoFit/>
          </a:bodyPr>
          <a:lstStyle/>
          <a:p>
            <a:pPr algn="ctr"/>
            <a:r>
              <a:rPr lang="en-US" sz="2400" dirty="0"/>
              <a:t>Separation of mothers and infants</a:t>
            </a:r>
          </a:p>
        </p:txBody>
      </p:sp>
      <p:sp>
        <p:nvSpPr>
          <p:cNvPr id="18" name="TextBox 17">
            <a:extLst>
              <a:ext uri="{FF2B5EF4-FFF2-40B4-BE49-F238E27FC236}">
                <a16:creationId xmlns:a16="http://schemas.microsoft.com/office/drawing/2014/main" id="{C1C4A769-C0EA-3282-B0B5-46CBDD3C3A84}"/>
              </a:ext>
            </a:extLst>
          </p:cNvPr>
          <p:cNvSpPr txBox="1"/>
          <p:nvPr/>
        </p:nvSpPr>
        <p:spPr>
          <a:xfrm>
            <a:off x="8950703" y="4974619"/>
            <a:ext cx="3218936" cy="830997"/>
          </a:xfrm>
          <a:prstGeom prst="rect">
            <a:avLst/>
          </a:prstGeom>
          <a:noFill/>
        </p:spPr>
        <p:txBody>
          <a:bodyPr wrap="square" rtlCol="0">
            <a:spAutoFit/>
          </a:bodyPr>
          <a:lstStyle/>
          <a:p>
            <a:pPr algn="ctr"/>
            <a:r>
              <a:rPr lang="en-US" sz="2400" dirty="0"/>
              <a:t>Failure to link hospital and community services</a:t>
            </a:r>
          </a:p>
        </p:txBody>
      </p:sp>
      <p:pic>
        <p:nvPicPr>
          <p:cNvPr id="20" name="Picture 19">
            <a:extLst>
              <a:ext uri="{FF2B5EF4-FFF2-40B4-BE49-F238E27FC236}">
                <a16:creationId xmlns:a16="http://schemas.microsoft.com/office/drawing/2014/main" id="{90B938C6-8B80-585C-D319-865978E6F402}"/>
              </a:ext>
            </a:extLst>
          </p:cNvPr>
          <p:cNvPicPr>
            <a:picLocks noChangeAspect="1"/>
          </p:cNvPicPr>
          <p:nvPr/>
        </p:nvPicPr>
        <p:blipFill>
          <a:blip r:embed="rId5"/>
          <a:stretch>
            <a:fillRect/>
          </a:stretch>
        </p:blipFill>
        <p:spPr>
          <a:xfrm flipH="1">
            <a:off x="8734951" y="1948141"/>
            <a:ext cx="1777416" cy="1777416"/>
          </a:xfrm>
          <a:prstGeom prst="rect">
            <a:avLst/>
          </a:prstGeom>
        </p:spPr>
      </p:pic>
      <p:pic>
        <p:nvPicPr>
          <p:cNvPr id="21" name="Picture 20">
            <a:extLst>
              <a:ext uri="{FF2B5EF4-FFF2-40B4-BE49-F238E27FC236}">
                <a16:creationId xmlns:a16="http://schemas.microsoft.com/office/drawing/2014/main" id="{87174C59-574F-3D99-1A09-E4C83FA64F50}"/>
              </a:ext>
            </a:extLst>
          </p:cNvPr>
          <p:cNvPicPr>
            <a:picLocks noChangeAspect="1"/>
          </p:cNvPicPr>
          <p:nvPr/>
        </p:nvPicPr>
        <p:blipFill>
          <a:blip r:embed="rId6"/>
          <a:stretch>
            <a:fillRect/>
          </a:stretch>
        </p:blipFill>
        <p:spPr>
          <a:xfrm>
            <a:off x="10071348" y="3137343"/>
            <a:ext cx="2198617" cy="2198617"/>
          </a:xfrm>
          <a:prstGeom prst="rect">
            <a:avLst/>
          </a:prstGeom>
        </p:spPr>
      </p:pic>
      <p:sp>
        <p:nvSpPr>
          <p:cNvPr id="22" name="Bent Arrow 21">
            <a:extLst>
              <a:ext uri="{FF2B5EF4-FFF2-40B4-BE49-F238E27FC236}">
                <a16:creationId xmlns:a16="http://schemas.microsoft.com/office/drawing/2014/main" id="{562393FA-6925-D276-6DAC-6CC9A913C500}"/>
              </a:ext>
            </a:extLst>
          </p:cNvPr>
          <p:cNvSpPr/>
          <p:nvPr/>
        </p:nvSpPr>
        <p:spPr>
          <a:xfrm rot="10800000" flipH="1">
            <a:off x="9277971" y="3614227"/>
            <a:ext cx="885275" cy="883508"/>
          </a:xfrm>
          <a:prstGeom prst="bentArrow">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48EEBA74-32B7-E8C2-DF9E-64A0D50FBDEC}"/>
              </a:ext>
            </a:extLst>
          </p:cNvPr>
          <p:cNvCxnSpPr>
            <a:cxnSpLocks/>
          </p:cNvCxnSpPr>
          <p:nvPr/>
        </p:nvCxnSpPr>
        <p:spPr>
          <a:xfrm flipH="1">
            <a:off x="9098950" y="3655018"/>
            <a:ext cx="860528" cy="883509"/>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E27E1DE-23A7-7BA0-F590-8654EDE6A483}"/>
              </a:ext>
            </a:extLst>
          </p:cNvPr>
          <p:cNvSpPr txBox="1"/>
          <p:nvPr/>
        </p:nvSpPr>
        <p:spPr>
          <a:xfrm>
            <a:off x="102183" y="6569210"/>
            <a:ext cx="7954422" cy="369332"/>
          </a:xfrm>
          <a:prstGeom prst="rect">
            <a:avLst/>
          </a:prstGeom>
          <a:noFill/>
        </p:spPr>
        <p:txBody>
          <a:bodyPr wrap="none" rtlCol="0">
            <a:spAutoFit/>
          </a:bodyPr>
          <a:lstStyle/>
          <a:p>
            <a:r>
              <a:rPr lang="en-US" dirty="0"/>
              <a:t>MacAfee, </a:t>
            </a:r>
            <a:r>
              <a:rPr lang="en-US" i="1" dirty="0"/>
              <a:t>O&amp;G</a:t>
            </a:r>
            <a:r>
              <a:rPr lang="en-US" dirty="0"/>
              <a:t>, 2020; MacAfee, </a:t>
            </a:r>
            <a:r>
              <a:rPr lang="en-US" i="1" dirty="0"/>
              <a:t>SU&amp;M</a:t>
            </a:r>
            <a:r>
              <a:rPr lang="en-US" dirty="0"/>
              <a:t>, 2020; Stone, </a:t>
            </a:r>
            <a:r>
              <a:rPr lang="en-US" i="1" dirty="0"/>
              <a:t>H&amp;J</a:t>
            </a:r>
            <a:r>
              <a:rPr lang="en-US" dirty="0"/>
              <a:t>, 2015; </a:t>
            </a:r>
            <a:r>
              <a:rPr lang="en-US" dirty="0" err="1"/>
              <a:t>Smid</a:t>
            </a:r>
            <a:r>
              <a:rPr lang="en-US" dirty="0"/>
              <a:t>, </a:t>
            </a:r>
            <a:r>
              <a:rPr lang="en-US" i="1" dirty="0"/>
              <a:t>AJOG</a:t>
            </a:r>
            <a:r>
              <a:rPr lang="en-US" dirty="0"/>
              <a:t>, 2020 </a:t>
            </a:r>
          </a:p>
        </p:txBody>
      </p:sp>
      <p:sp>
        <p:nvSpPr>
          <p:cNvPr id="27" name="TextBox 26">
            <a:extLst>
              <a:ext uri="{FF2B5EF4-FFF2-40B4-BE49-F238E27FC236}">
                <a16:creationId xmlns:a16="http://schemas.microsoft.com/office/drawing/2014/main" id="{DF577E27-D2BB-DA75-BB0F-1425EDA24BE5}"/>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9029798E-C260-6283-C4F3-202601A90810}"/>
              </a:ext>
            </a:extLst>
          </p:cNvPr>
          <p:cNvSpPr txBox="1"/>
          <p:nvPr/>
        </p:nvSpPr>
        <p:spPr>
          <a:xfrm>
            <a:off x="581349" y="893710"/>
            <a:ext cx="11099321" cy="584775"/>
          </a:xfrm>
          <a:prstGeom prst="rect">
            <a:avLst/>
          </a:prstGeom>
          <a:noFill/>
        </p:spPr>
        <p:txBody>
          <a:bodyPr wrap="none" rtlCol="0">
            <a:spAutoFit/>
          </a:bodyPr>
          <a:lstStyle/>
          <a:p>
            <a:r>
              <a:rPr lang="en-US" sz="3200" dirty="0"/>
              <a:t>Clinician Stigma Toward Pregnant and Birthing Patients with SUD</a:t>
            </a:r>
          </a:p>
        </p:txBody>
      </p:sp>
    </p:spTree>
    <p:extLst>
      <p:ext uri="{BB962C8B-B14F-4D97-AF65-F5344CB8AC3E}">
        <p14:creationId xmlns:p14="http://schemas.microsoft.com/office/powerpoint/2010/main" val="406693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9A0DF3-9103-064D-98D1-0FCC062B652A}"/>
              </a:ext>
            </a:extLst>
          </p:cNvPr>
          <p:cNvGraphicFramePr>
            <a:graphicFrameLocks noGrp="1"/>
          </p:cNvGraphicFramePr>
          <p:nvPr>
            <p:extLst>
              <p:ext uri="{D42A27DB-BD31-4B8C-83A1-F6EECF244321}">
                <p14:modId xmlns:p14="http://schemas.microsoft.com/office/powerpoint/2010/main" val="4173029686"/>
              </p:ext>
            </p:extLst>
          </p:nvPr>
        </p:nvGraphicFramePr>
        <p:xfrm>
          <a:off x="270716" y="1243030"/>
          <a:ext cx="4747591" cy="3529280"/>
        </p:xfrm>
        <a:graphic>
          <a:graphicData uri="http://schemas.openxmlformats.org/drawingml/2006/table">
            <a:tbl>
              <a:tblPr firstRow="1" firstCol="1" bandRow="1">
                <a:tableStyleId>{22838BEF-8BB2-4498-84A7-C5851F593DF1}</a:tableStyleId>
              </a:tblPr>
              <a:tblGrid>
                <a:gridCol w="2521910">
                  <a:extLst>
                    <a:ext uri="{9D8B030D-6E8A-4147-A177-3AD203B41FA5}">
                      <a16:colId xmlns:a16="http://schemas.microsoft.com/office/drawing/2014/main" val="787127054"/>
                    </a:ext>
                  </a:extLst>
                </a:gridCol>
                <a:gridCol w="2225681">
                  <a:extLst>
                    <a:ext uri="{9D8B030D-6E8A-4147-A177-3AD203B41FA5}">
                      <a16:colId xmlns:a16="http://schemas.microsoft.com/office/drawing/2014/main" val="1583679468"/>
                    </a:ext>
                  </a:extLst>
                </a:gridCol>
              </a:tblGrid>
              <a:tr h="420320">
                <a:tc gridSpan="2">
                  <a:txBody>
                    <a:bodyPr/>
                    <a:lstStyle/>
                    <a:p>
                      <a:pPr marL="0" marR="0" algn="ctr">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Perinatal RN Stigma</a:t>
                      </a:r>
                      <a:r>
                        <a:rPr lang="en-US" sz="2400" baseline="0" dirty="0">
                          <a:effectLst/>
                          <a:latin typeface="+mn-lt"/>
                          <a:ea typeface="Calibri" panose="020F0502020204030204" pitchFamily="34" charset="0"/>
                          <a:cs typeface="Times New Roman" panose="02020603050405020304" pitchFamily="18" charset="0"/>
                        </a:rPr>
                        <a:t> towards Perinatal Substance Use (N=408)</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8921254"/>
                  </a:ext>
                </a:extLst>
              </a:tr>
              <a:tr h="420320">
                <a:tc>
                  <a:txBody>
                    <a:bodyPr/>
                    <a:lstStyle/>
                    <a:p>
                      <a:pPr marL="0" marR="0" algn="l">
                        <a:spcBef>
                          <a:spcPts val="0"/>
                        </a:spcBef>
                        <a:spcAft>
                          <a:spcPts val="0"/>
                        </a:spcAft>
                      </a:pPr>
                      <a:r>
                        <a:rPr lang="en-US" sz="2400" dirty="0">
                          <a:effectLst/>
                        </a:rPr>
                        <a:t>Unit Type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Identified Stigma (%)</a:t>
                      </a:r>
                    </a:p>
                  </a:txBody>
                  <a:tcPr marL="68580" marR="68580" marT="0" marB="0" anchor="b"/>
                </a:tc>
                <a:extLst>
                  <a:ext uri="{0D108BD9-81ED-4DB2-BD59-A6C34878D82A}">
                    <a16:rowId xmlns:a16="http://schemas.microsoft.com/office/drawing/2014/main" val="1862317442"/>
                  </a:ext>
                </a:extLst>
              </a:tr>
              <a:tr h="340474">
                <a:tc>
                  <a:txBody>
                    <a:bodyPr/>
                    <a:lstStyle/>
                    <a:p>
                      <a:pPr marL="0" marR="0" algn="l">
                        <a:spcBef>
                          <a:spcPts val="0"/>
                        </a:spcBef>
                        <a:spcAft>
                          <a:spcPts val="0"/>
                        </a:spcAft>
                      </a:pPr>
                      <a:r>
                        <a:rPr lang="en-US" sz="2400" b="0" dirty="0">
                          <a:effectLst/>
                        </a:rPr>
                        <a:t>Labor (n=113)</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972003"/>
                  </a:ext>
                </a:extLst>
              </a:tr>
              <a:tr h="420320">
                <a:tc>
                  <a:txBody>
                    <a:bodyPr/>
                    <a:lstStyle/>
                    <a:p>
                      <a:pPr marL="0" marR="0" algn="l">
                        <a:spcBef>
                          <a:spcPts val="0"/>
                        </a:spcBef>
                        <a:spcAft>
                          <a:spcPts val="0"/>
                        </a:spcAft>
                      </a:pPr>
                      <a:r>
                        <a:rPr lang="en-US" sz="2400" b="0" dirty="0">
                          <a:effectLst/>
                        </a:rPr>
                        <a:t>Postpartum (n=72)</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55.4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389846"/>
                  </a:ext>
                </a:extLst>
              </a:tr>
              <a:tr h="340474">
                <a:tc>
                  <a:txBody>
                    <a:bodyPr/>
                    <a:lstStyle/>
                    <a:p>
                      <a:pPr marL="0" marR="0" algn="l">
                        <a:spcBef>
                          <a:spcPts val="0"/>
                        </a:spcBef>
                        <a:spcAft>
                          <a:spcPts val="0"/>
                        </a:spcAft>
                      </a:pPr>
                      <a:r>
                        <a:rPr lang="en-US" sz="2400" b="0">
                          <a:effectLst/>
                        </a:rPr>
                        <a:t>NICU (n=148)</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213370"/>
                  </a:ext>
                </a:extLst>
              </a:tr>
              <a:tr h="340474">
                <a:tc>
                  <a:txBody>
                    <a:bodyPr/>
                    <a:lstStyle/>
                    <a:p>
                      <a:pPr marL="0" marR="0" algn="l">
                        <a:spcBef>
                          <a:spcPts val="0"/>
                        </a:spcBef>
                        <a:spcAft>
                          <a:spcPts val="0"/>
                        </a:spcAft>
                      </a:pPr>
                      <a:r>
                        <a:rPr lang="en-US" sz="2400" b="0" dirty="0">
                          <a:effectLst/>
                        </a:rPr>
                        <a:t>Pediatrics (n=75)</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66.7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9318"/>
                  </a:ext>
                </a:extLst>
              </a:tr>
              <a:tr h="328515">
                <a:tc gridSpan="2">
                  <a:txBody>
                    <a:bodyPr/>
                    <a:lstStyle/>
                    <a:p>
                      <a:pPr marL="0" marR="0" algn="l">
                        <a:spcBef>
                          <a:spcPts val="0"/>
                        </a:spcBef>
                        <a:spcAft>
                          <a:spcPts val="0"/>
                        </a:spcAft>
                      </a:pPr>
                      <a:r>
                        <a:rPr lang="en-US" sz="1800" b="0" dirty="0">
                          <a:effectLst/>
                        </a:rPr>
                        <a:t>Modified Attitudes About Drug Use in Pregnancy; 4 Midwestern Hospitals; 17 units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42128488"/>
                  </a:ext>
                </a:extLst>
              </a:tr>
            </a:tbl>
          </a:graphicData>
        </a:graphic>
      </p:graphicFrame>
      <p:sp>
        <p:nvSpPr>
          <p:cNvPr id="6" name="TextBox 5">
            <a:extLst>
              <a:ext uri="{FF2B5EF4-FFF2-40B4-BE49-F238E27FC236}">
                <a16:creationId xmlns:a16="http://schemas.microsoft.com/office/drawing/2014/main" id="{5E93532A-AE95-DD45-86AF-ED897B387BD0}"/>
              </a:ext>
            </a:extLst>
          </p:cNvPr>
          <p:cNvSpPr txBox="1"/>
          <p:nvPr/>
        </p:nvSpPr>
        <p:spPr>
          <a:xfrm>
            <a:off x="5500553" y="1620334"/>
            <a:ext cx="6595521" cy="2554545"/>
          </a:xfrm>
          <a:prstGeom prst="rect">
            <a:avLst/>
          </a:prstGeom>
          <a:noFill/>
        </p:spPr>
        <p:txBody>
          <a:bodyPr wrap="square" rtlCol="0">
            <a:spAutoFit/>
          </a:bodyPr>
          <a:lstStyle/>
          <a:p>
            <a:pPr>
              <a:spcAft>
                <a:spcPts val="1200"/>
              </a:spcAft>
            </a:pPr>
            <a:r>
              <a:rPr lang="en-US" sz="2400" b="1" dirty="0"/>
              <a:t>Items with the highest levels of stigma:</a:t>
            </a:r>
            <a:endParaRPr lang="en-US" sz="2400" dirty="0"/>
          </a:p>
          <a:p>
            <a:pPr lvl="1">
              <a:spcAft>
                <a:spcPts val="1200"/>
              </a:spcAft>
            </a:pPr>
            <a:r>
              <a:rPr lang="en-US" sz="2400" dirty="0"/>
              <a:t>81% - manipulative and unreliable</a:t>
            </a:r>
          </a:p>
          <a:p>
            <a:pPr lvl="1">
              <a:spcAft>
                <a:spcPts val="1200"/>
              </a:spcAft>
            </a:pPr>
            <a:r>
              <a:rPr lang="en-US" sz="2400" dirty="0"/>
              <a:t>69% - solely responsible for the effect on infants</a:t>
            </a:r>
          </a:p>
          <a:p>
            <a:pPr lvl="1">
              <a:spcAft>
                <a:spcPts val="1200"/>
              </a:spcAft>
            </a:pPr>
            <a:r>
              <a:rPr lang="en-US" sz="2400" dirty="0"/>
              <a:t>64% - guilty of child abuse</a:t>
            </a:r>
          </a:p>
          <a:p>
            <a:pPr lvl="1">
              <a:spcAft>
                <a:spcPts val="1200"/>
              </a:spcAft>
            </a:pPr>
            <a:r>
              <a:rPr lang="en-US" sz="2400" dirty="0"/>
              <a:t>61% - should go to jail</a:t>
            </a:r>
          </a:p>
        </p:txBody>
      </p:sp>
      <p:sp>
        <p:nvSpPr>
          <p:cNvPr id="5" name="TextBox 4">
            <a:extLst>
              <a:ext uri="{FF2B5EF4-FFF2-40B4-BE49-F238E27FC236}">
                <a16:creationId xmlns:a16="http://schemas.microsoft.com/office/drawing/2014/main" id="{94A766B3-99F5-BCC9-9FA6-A1E251C29E00}"/>
              </a:ext>
            </a:extLst>
          </p:cNvPr>
          <p:cNvSpPr txBox="1"/>
          <p:nvPr/>
        </p:nvSpPr>
        <p:spPr>
          <a:xfrm>
            <a:off x="5500553" y="6535263"/>
            <a:ext cx="6691447" cy="369332"/>
          </a:xfrm>
          <a:prstGeom prst="rect">
            <a:avLst/>
          </a:prstGeom>
          <a:noFill/>
        </p:spPr>
        <p:txBody>
          <a:bodyPr wrap="none" rtlCol="0">
            <a:spAutoFit/>
          </a:bodyPr>
          <a:lstStyle/>
          <a:p>
            <a:r>
              <a:rPr lang="en-US" dirty="0"/>
              <a:t>Shuman, </a:t>
            </a:r>
            <a:r>
              <a:rPr lang="en-US" i="1" dirty="0"/>
              <a:t>JOGNN</a:t>
            </a:r>
            <a:r>
              <a:rPr lang="en-US" dirty="0"/>
              <a:t>, 2022; Shuman, </a:t>
            </a:r>
            <a:r>
              <a:rPr lang="en-US" i="1" dirty="0"/>
              <a:t>ANC</a:t>
            </a:r>
            <a:r>
              <a:rPr lang="en-US" dirty="0"/>
              <a:t>, 2020; Shuman, </a:t>
            </a:r>
            <a:r>
              <a:rPr lang="en-US" i="1" dirty="0"/>
              <a:t>BMC Ped</a:t>
            </a:r>
            <a:r>
              <a:rPr lang="en-US" dirty="0"/>
              <a:t>, 2021</a:t>
            </a:r>
          </a:p>
        </p:txBody>
      </p:sp>
      <p:sp>
        <p:nvSpPr>
          <p:cNvPr id="9" name="TextBox 8">
            <a:extLst>
              <a:ext uri="{FF2B5EF4-FFF2-40B4-BE49-F238E27FC236}">
                <a16:creationId xmlns:a16="http://schemas.microsoft.com/office/drawing/2014/main" id="{EA02150B-BFD3-6C93-FCB0-C144BD8EB9AE}"/>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EEC579EF-EC3C-B74E-A7F5-55790FBB97BD}"/>
              </a:ext>
            </a:extLst>
          </p:cNvPr>
          <p:cNvSpPr>
            <a:spLocks noGrp="1"/>
          </p:cNvSpPr>
          <p:nvPr>
            <p:ph type="title"/>
          </p:nvPr>
        </p:nvSpPr>
        <p:spPr>
          <a:xfrm>
            <a:off x="0" y="749903"/>
            <a:ext cx="12192000" cy="386862"/>
          </a:xfrm>
        </p:spPr>
        <p:txBody>
          <a:bodyPr>
            <a:normAutofit fontScale="90000"/>
          </a:bodyPr>
          <a:lstStyle/>
          <a:p>
            <a:pPr algn="ctr">
              <a:spcAft>
                <a:spcPts val="600"/>
              </a:spcAft>
            </a:pPr>
            <a:r>
              <a:rPr lang="en-US" b="1" dirty="0"/>
              <a:t>Stigmatizing Attitudes at the Bedside</a:t>
            </a:r>
            <a:br>
              <a:rPr lang="en-US" b="1" dirty="0"/>
            </a:br>
            <a:endParaRPr lang="en-US" b="1" dirty="0"/>
          </a:p>
        </p:txBody>
      </p:sp>
      <p:sp>
        <p:nvSpPr>
          <p:cNvPr id="11" name="TextBox 10">
            <a:extLst>
              <a:ext uri="{FF2B5EF4-FFF2-40B4-BE49-F238E27FC236}">
                <a16:creationId xmlns:a16="http://schemas.microsoft.com/office/drawing/2014/main" id="{DDCCEA51-81FD-46CB-D7EA-765457C72643}"/>
              </a:ext>
            </a:extLst>
          </p:cNvPr>
          <p:cNvSpPr txBox="1"/>
          <p:nvPr/>
        </p:nvSpPr>
        <p:spPr>
          <a:xfrm>
            <a:off x="793406" y="4940202"/>
            <a:ext cx="10605187" cy="1569660"/>
          </a:xfrm>
          <a:prstGeom prst="rect">
            <a:avLst/>
          </a:prstGeom>
          <a:noFill/>
        </p:spPr>
        <p:txBody>
          <a:bodyPr wrap="square">
            <a:spAutoFit/>
          </a:bodyPr>
          <a:lstStyle/>
          <a:p>
            <a:pPr marL="0" indent="0">
              <a:buNone/>
            </a:pPr>
            <a:r>
              <a:rPr lang="en-US" sz="2400" b="1" dirty="0"/>
              <a:t>More than an individual problem - stigma is entrenched in the culture and climate of healthcare organizations (high agreement found within units and hospitals)</a:t>
            </a:r>
          </a:p>
          <a:p>
            <a:pPr marL="0" indent="0">
              <a:buNone/>
            </a:pPr>
            <a:endParaRPr lang="en-US" sz="2400" b="1" dirty="0"/>
          </a:p>
          <a:p>
            <a:pPr marL="0" indent="0">
              <a:buNone/>
            </a:pPr>
            <a:r>
              <a:rPr lang="en-US" sz="2400" b="1" dirty="0"/>
              <a:t>Stigma may also stem from clinical assessment and a desire to help</a:t>
            </a:r>
          </a:p>
        </p:txBody>
      </p:sp>
    </p:spTree>
    <p:extLst>
      <p:ext uri="{BB962C8B-B14F-4D97-AF65-F5344CB8AC3E}">
        <p14:creationId xmlns:p14="http://schemas.microsoft.com/office/powerpoint/2010/main" val="197569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D844C7-775C-5B58-9A72-E376B6A21FA2}"/>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69D131E1-0413-034B-8CE1-133ED1127765}"/>
              </a:ext>
            </a:extLst>
          </p:cNvPr>
          <p:cNvSpPr>
            <a:spLocks noGrp="1"/>
          </p:cNvSpPr>
          <p:nvPr>
            <p:ph idx="1"/>
          </p:nvPr>
        </p:nvSpPr>
        <p:spPr>
          <a:xfrm>
            <a:off x="226540" y="444837"/>
            <a:ext cx="11738919" cy="1099751"/>
          </a:xfrm>
        </p:spPr>
        <p:txBody>
          <a:bodyPr>
            <a:normAutofit lnSpcReduction="10000"/>
          </a:bodyPr>
          <a:lstStyle/>
          <a:p>
            <a:pPr marL="0" indent="0" algn="ctr">
              <a:buNone/>
            </a:pPr>
            <a:r>
              <a:rPr lang="en-US" sz="4000" b="1" dirty="0">
                <a:latin typeface="+mj-lt"/>
              </a:rPr>
              <a:t>Clinician stigma impedes implementation of nonpharmacologic treatment for NAS</a:t>
            </a:r>
          </a:p>
        </p:txBody>
      </p:sp>
      <p:sp>
        <p:nvSpPr>
          <p:cNvPr id="17" name="TextBox 16">
            <a:extLst>
              <a:ext uri="{FF2B5EF4-FFF2-40B4-BE49-F238E27FC236}">
                <a16:creationId xmlns:a16="http://schemas.microsoft.com/office/drawing/2014/main" id="{E2FEEA96-DC30-F9C4-A215-E1BAD46CEC1C}"/>
              </a:ext>
            </a:extLst>
          </p:cNvPr>
          <p:cNvSpPr txBox="1"/>
          <p:nvPr/>
        </p:nvSpPr>
        <p:spPr>
          <a:xfrm>
            <a:off x="1557274" y="2137733"/>
            <a:ext cx="10673311" cy="4770537"/>
          </a:xfrm>
          <a:prstGeom prst="rect">
            <a:avLst/>
          </a:prstGeom>
          <a:noFill/>
        </p:spPr>
        <p:txBody>
          <a:bodyPr wrap="square">
            <a:spAutoFit/>
          </a:bodyPr>
          <a:lstStyle/>
          <a:p>
            <a:pPr marL="0" indent="0">
              <a:buNone/>
            </a:pPr>
            <a:r>
              <a:rPr lang="en-US" sz="2400" dirty="0"/>
              <a:t>Infants born in hospitals with higher levels of RN stigma were:</a:t>
            </a:r>
          </a:p>
          <a:p>
            <a:pPr lvl="1"/>
            <a:r>
              <a:rPr lang="en-US" sz="2400" dirty="0"/>
              <a:t>65% less likely to be chest fed</a:t>
            </a:r>
          </a:p>
          <a:p>
            <a:pPr lvl="1"/>
            <a:r>
              <a:rPr lang="en-US" sz="2400" dirty="0"/>
              <a:t>64% less likely to receive skin-to-skin care</a:t>
            </a:r>
          </a:p>
          <a:p>
            <a:pPr lvl="1"/>
            <a:endParaRPr lang="en-US" sz="2400" dirty="0"/>
          </a:p>
          <a:p>
            <a:endParaRPr lang="en-US" sz="2400" dirty="0"/>
          </a:p>
          <a:p>
            <a:r>
              <a:rPr lang="en-US" sz="2400" dirty="0"/>
              <a:t>Lack of knowledge is associated with heightened stigma -&gt; educational interventions</a:t>
            </a:r>
          </a:p>
          <a:p>
            <a:endParaRPr lang="en-US" sz="2400" dirty="0"/>
          </a:p>
          <a:p>
            <a:r>
              <a:rPr lang="en-US" sz="4000" dirty="0"/>
              <a:t>      **BUT**</a:t>
            </a:r>
            <a:r>
              <a:rPr lang="en-US" sz="2400" dirty="0"/>
              <a:t> </a:t>
            </a:r>
          </a:p>
          <a:p>
            <a:endParaRPr lang="en-US" sz="2400" dirty="0"/>
          </a:p>
          <a:p>
            <a:r>
              <a:rPr lang="en-US" sz="2400" b="1" dirty="0"/>
              <a:t>Heightened stigma is a barrier to receptive learning and application</a:t>
            </a:r>
          </a:p>
          <a:p>
            <a:endParaRPr lang="en-US" sz="2400" dirty="0"/>
          </a:p>
          <a:p>
            <a:endParaRPr lang="en-US" sz="2400" dirty="0"/>
          </a:p>
        </p:txBody>
      </p:sp>
      <p:sp>
        <p:nvSpPr>
          <p:cNvPr id="18" name="TextBox 17">
            <a:extLst>
              <a:ext uri="{FF2B5EF4-FFF2-40B4-BE49-F238E27FC236}">
                <a16:creationId xmlns:a16="http://schemas.microsoft.com/office/drawing/2014/main" id="{8D4A1A9E-CD96-9BFC-0B98-44BC903F3982}"/>
              </a:ext>
            </a:extLst>
          </p:cNvPr>
          <p:cNvSpPr txBox="1"/>
          <p:nvPr/>
        </p:nvSpPr>
        <p:spPr>
          <a:xfrm>
            <a:off x="2514163" y="6513388"/>
            <a:ext cx="9790565" cy="369332"/>
          </a:xfrm>
          <a:prstGeom prst="rect">
            <a:avLst/>
          </a:prstGeom>
          <a:noFill/>
        </p:spPr>
        <p:txBody>
          <a:bodyPr wrap="none" rtlCol="0">
            <a:spAutoFit/>
          </a:bodyPr>
          <a:lstStyle/>
          <a:p>
            <a:r>
              <a:rPr lang="en-US" dirty="0"/>
              <a:t>Mom is Medicine Study (PI Shuman); Corrigan, </a:t>
            </a:r>
            <a:r>
              <a:rPr lang="en-US" i="1" dirty="0"/>
              <a:t>PS</a:t>
            </a:r>
            <a:r>
              <a:rPr lang="en-US" dirty="0"/>
              <a:t>, 2012; Shuman, </a:t>
            </a:r>
            <a:r>
              <a:rPr lang="en-US" i="1" dirty="0"/>
              <a:t>ANC</a:t>
            </a:r>
            <a:r>
              <a:rPr lang="en-US" dirty="0"/>
              <a:t>, 2020; Shuman, </a:t>
            </a:r>
            <a:r>
              <a:rPr lang="en-US" i="1" dirty="0"/>
              <a:t>BMC Ped</a:t>
            </a:r>
            <a:r>
              <a:rPr lang="en-US" dirty="0"/>
              <a:t>, 2021</a:t>
            </a:r>
          </a:p>
        </p:txBody>
      </p:sp>
      <p:pic>
        <p:nvPicPr>
          <p:cNvPr id="19" name="Picture 18">
            <a:extLst>
              <a:ext uri="{FF2B5EF4-FFF2-40B4-BE49-F238E27FC236}">
                <a16:creationId xmlns:a16="http://schemas.microsoft.com/office/drawing/2014/main" id="{9F8DF6DD-B466-BE8C-76A8-CE7BA23956A0}"/>
              </a:ext>
            </a:extLst>
          </p:cNvPr>
          <p:cNvPicPr>
            <a:picLocks noChangeAspect="1"/>
          </p:cNvPicPr>
          <p:nvPr/>
        </p:nvPicPr>
        <p:blipFill>
          <a:blip r:embed="rId3"/>
          <a:stretch>
            <a:fillRect/>
          </a:stretch>
        </p:blipFill>
        <p:spPr>
          <a:xfrm>
            <a:off x="429047" y="2228965"/>
            <a:ext cx="1052384" cy="1052384"/>
          </a:xfrm>
          <a:prstGeom prst="rect">
            <a:avLst/>
          </a:prstGeom>
        </p:spPr>
      </p:pic>
      <p:pic>
        <p:nvPicPr>
          <p:cNvPr id="20" name="Picture 19">
            <a:extLst>
              <a:ext uri="{FF2B5EF4-FFF2-40B4-BE49-F238E27FC236}">
                <a16:creationId xmlns:a16="http://schemas.microsoft.com/office/drawing/2014/main" id="{4619BAC4-3103-D98A-5AFD-98E91B9A3A2E}"/>
              </a:ext>
            </a:extLst>
          </p:cNvPr>
          <p:cNvPicPr>
            <a:picLocks noChangeAspect="1"/>
          </p:cNvPicPr>
          <p:nvPr/>
        </p:nvPicPr>
        <p:blipFill>
          <a:blip r:embed="rId4"/>
          <a:stretch>
            <a:fillRect/>
          </a:stretch>
        </p:blipFill>
        <p:spPr>
          <a:xfrm>
            <a:off x="226540" y="3576652"/>
            <a:ext cx="1457398" cy="1457398"/>
          </a:xfrm>
          <a:prstGeom prst="rect">
            <a:avLst/>
          </a:prstGeom>
        </p:spPr>
      </p:pic>
      <p:pic>
        <p:nvPicPr>
          <p:cNvPr id="22" name="Picture 21">
            <a:extLst>
              <a:ext uri="{FF2B5EF4-FFF2-40B4-BE49-F238E27FC236}">
                <a16:creationId xmlns:a16="http://schemas.microsoft.com/office/drawing/2014/main" id="{AAE98A11-7D6F-FEA9-90C7-FC2D24326DB0}"/>
              </a:ext>
            </a:extLst>
          </p:cNvPr>
          <p:cNvPicPr>
            <a:picLocks noChangeAspect="1"/>
          </p:cNvPicPr>
          <p:nvPr/>
        </p:nvPicPr>
        <p:blipFill>
          <a:blip r:embed="rId5"/>
          <a:stretch>
            <a:fillRect/>
          </a:stretch>
        </p:blipFill>
        <p:spPr>
          <a:xfrm>
            <a:off x="384252" y="5329353"/>
            <a:ext cx="1089454" cy="1089454"/>
          </a:xfrm>
          <a:prstGeom prst="rect">
            <a:avLst/>
          </a:prstGeom>
        </p:spPr>
      </p:pic>
    </p:spTree>
    <p:extLst>
      <p:ext uri="{BB962C8B-B14F-4D97-AF65-F5344CB8AC3E}">
        <p14:creationId xmlns:p14="http://schemas.microsoft.com/office/powerpoint/2010/main" val="106856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D8BC81-F105-6B41-ADBD-F43DAA789C5A}"/>
              </a:ext>
            </a:extLst>
          </p:cNvPr>
          <p:cNvPicPr>
            <a:picLocks noChangeAspect="1"/>
          </p:cNvPicPr>
          <p:nvPr/>
        </p:nvPicPr>
        <p:blipFill>
          <a:blip r:embed="rId2"/>
          <a:stretch>
            <a:fillRect/>
          </a:stretch>
        </p:blipFill>
        <p:spPr>
          <a:xfrm>
            <a:off x="354224" y="3517926"/>
            <a:ext cx="1793789" cy="1793789"/>
          </a:xfrm>
          <a:prstGeom prst="rect">
            <a:avLst/>
          </a:prstGeom>
        </p:spPr>
      </p:pic>
      <p:sp>
        <p:nvSpPr>
          <p:cNvPr id="5" name="TextBox 4">
            <a:extLst>
              <a:ext uri="{FF2B5EF4-FFF2-40B4-BE49-F238E27FC236}">
                <a16:creationId xmlns:a16="http://schemas.microsoft.com/office/drawing/2014/main" id="{F2858983-5C0A-434E-B4E3-BB671B68E4B8}"/>
              </a:ext>
            </a:extLst>
          </p:cNvPr>
          <p:cNvSpPr txBox="1"/>
          <p:nvPr/>
        </p:nvSpPr>
        <p:spPr>
          <a:xfrm>
            <a:off x="373791" y="1730306"/>
            <a:ext cx="11444416" cy="1231106"/>
          </a:xfrm>
          <a:prstGeom prst="rect">
            <a:avLst/>
          </a:prstGeom>
          <a:noFill/>
        </p:spPr>
        <p:txBody>
          <a:bodyPr wrap="square" rtlCol="0">
            <a:spAutoFit/>
          </a:bodyPr>
          <a:lstStyle/>
          <a:p>
            <a:r>
              <a:rPr lang="en-US" sz="2800" dirty="0"/>
              <a:t>Theory-informed: Corrigan’s Model of Stigma and the Emancipatory Theory of Compassion</a:t>
            </a:r>
          </a:p>
          <a:p>
            <a:endParaRPr lang="en-US" dirty="0"/>
          </a:p>
        </p:txBody>
      </p:sp>
      <p:pic>
        <p:nvPicPr>
          <p:cNvPr id="7" name="Picture 6">
            <a:extLst>
              <a:ext uri="{FF2B5EF4-FFF2-40B4-BE49-F238E27FC236}">
                <a16:creationId xmlns:a16="http://schemas.microsoft.com/office/drawing/2014/main" id="{939B4425-4714-7943-921E-56EA917A6DD9}"/>
              </a:ext>
            </a:extLst>
          </p:cNvPr>
          <p:cNvPicPr>
            <a:picLocks noChangeAspect="1"/>
          </p:cNvPicPr>
          <p:nvPr/>
        </p:nvPicPr>
        <p:blipFill>
          <a:blip r:embed="rId3"/>
          <a:stretch>
            <a:fillRect/>
          </a:stretch>
        </p:blipFill>
        <p:spPr>
          <a:xfrm>
            <a:off x="2870357" y="3245022"/>
            <a:ext cx="2348813" cy="2348813"/>
          </a:xfrm>
          <a:prstGeom prst="rect">
            <a:avLst/>
          </a:prstGeom>
        </p:spPr>
      </p:pic>
      <p:pic>
        <p:nvPicPr>
          <p:cNvPr id="8" name="Picture 7">
            <a:extLst>
              <a:ext uri="{FF2B5EF4-FFF2-40B4-BE49-F238E27FC236}">
                <a16:creationId xmlns:a16="http://schemas.microsoft.com/office/drawing/2014/main" id="{53FBD9F7-FD83-984A-8067-E12D61A1D39E}"/>
              </a:ext>
            </a:extLst>
          </p:cNvPr>
          <p:cNvPicPr>
            <a:picLocks noChangeAspect="1"/>
          </p:cNvPicPr>
          <p:nvPr/>
        </p:nvPicPr>
        <p:blipFill>
          <a:blip r:embed="rId4"/>
          <a:stretch>
            <a:fillRect/>
          </a:stretch>
        </p:blipFill>
        <p:spPr>
          <a:xfrm>
            <a:off x="6009996" y="3200866"/>
            <a:ext cx="2058945" cy="2058945"/>
          </a:xfrm>
          <a:prstGeom prst="rect">
            <a:avLst/>
          </a:prstGeom>
        </p:spPr>
      </p:pic>
      <p:sp>
        <p:nvSpPr>
          <p:cNvPr id="9" name="TextBox 8">
            <a:extLst>
              <a:ext uri="{FF2B5EF4-FFF2-40B4-BE49-F238E27FC236}">
                <a16:creationId xmlns:a16="http://schemas.microsoft.com/office/drawing/2014/main" id="{5B238F6C-33F3-9C47-A798-83B8171D7A18}"/>
              </a:ext>
            </a:extLst>
          </p:cNvPr>
          <p:cNvSpPr txBox="1"/>
          <p:nvPr/>
        </p:nvSpPr>
        <p:spPr>
          <a:xfrm>
            <a:off x="26135" y="5409169"/>
            <a:ext cx="2449966" cy="400110"/>
          </a:xfrm>
          <a:prstGeom prst="rect">
            <a:avLst/>
          </a:prstGeom>
          <a:noFill/>
        </p:spPr>
        <p:txBody>
          <a:bodyPr wrap="none" rtlCol="0">
            <a:spAutoFit/>
          </a:bodyPr>
          <a:lstStyle/>
          <a:p>
            <a:pPr algn="ctr"/>
            <a:r>
              <a:rPr lang="en-US" sz="2000" dirty="0"/>
              <a:t>Curated Art Exhibits</a:t>
            </a:r>
          </a:p>
        </p:txBody>
      </p:sp>
      <p:sp>
        <p:nvSpPr>
          <p:cNvPr id="11" name="TextBox 10">
            <a:extLst>
              <a:ext uri="{FF2B5EF4-FFF2-40B4-BE49-F238E27FC236}">
                <a16:creationId xmlns:a16="http://schemas.microsoft.com/office/drawing/2014/main" id="{A19CAE74-F9B8-7245-9BC0-D72198FB6C06}"/>
              </a:ext>
            </a:extLst>
          </p:cNvPr>
          <p:cNvSpPr txBox="1"/>
          <p:nvPr/>
        </p:nvSpPr>
        <p:spPr>
          <a:xfrm>
            <a:off x="2796665" y="5409169"/>
            <a:ext cx="2496196" cy="400110"/>
          </a:xfrm>
          <a:prstGeom prst="rect">
            <a:avLst/>
          </a:prstGeom>
          <a:noFill/>
        </p:spPr>
        <p:txBody>
          <a:bodyPr wrap="none" rtlCol="0">
            <a:spAutoFit/>
          </a:bodyPr>
          <a:lstStyle/>
          <a:p>
            <a:pPr algn="ctr"/>
            <a:r>
              <a:rPr lang="en-US" sz="2000" dirty="0"/>
              <a:t>Perspective Flipping</a:t>
            </a:r>
          </a:p>
        </p:txBody>
      </p:sp>
      <p:sp>
        <p:nvSpPr>
          <p:cNvPr id="10" name="TextBox 9">
            <a:extLst>
              <a:ext uri="{FF2B5EF4-FFF2-40B4-BE49-F238E27FC236}">
                <a16:creationId xmlns:a16="http://schemas.microsoft.com/office/drawing/2014/main" id="{4C6C5F17-B635-8B40-8487-02C0F62C68BC}"/>
              </a:ext>
            </a:extLst>
          </p:cNvPr>
          <p:cNvSpPr txBox="1"/>
          <p:nvPr/>
        </p:nvSpPr>
        <p:spPr>
          <a:xfrm>
            <a:off x="5706731" y="5311440"/>
            <a:ext cx="2674322" cy="707886"/>
          </a:xfrm>
          <a:prstGeom prst="rect">
            <a:avLst/>
          </a:prstGeom>
          <a:noFill/>
        </p:spPr>
        <p:txBody>
          <a:bodyPr wrap="none" rtlCol="0">
            <a:spAutoFit/>
          </a:bodyPr>
          <a:lstStyle/>
          <a:p>
            <a:pPr algn="ctr"/>
            <a:r>
              <a:rPr lang="en-US" sz="2000" dirty="0"/>
              <a:t>Creative Narrative </a:t>
            </a:r>
          </a:p>
          <a:p>
            <a:pPr algn="ctr"/>
            <a:r>
              <a:rPr lang="en-US" sz="2000" dirty="0"/>
              <a:t>Writing &amp; Comparison</a:t>
            </a:r>
          </a:p>
        </p:txBody>
      </p:sp>
      <p:sp>
        <p:nvSpPr>
          <p:cNvPr id="6" name="TextBox 5">
            <a:extLst>
              <a:ext uri="{FF2B5EF4-FFF2-40B4-BE49-F238E27FC236}">
                <a16:creationId xmlns:a16="http://schemas.microsoft.com/office/drawing/2014/main" id="{53815399-A4E4-B44A-A821-D8C397FD096D}"/>
              </a:ext>
            </a:extLst>
          </p:cNvPr>
          <p:cNvSpPr txBox="1"/>
          <p:nvPr/>
        </p:nvSpPr>
        <p:spPr>
          <a:xfrm>
            <a:off x="9429705" y="5311440"/>
            <a:ext cx="2648481" cy="707886"/>
          </a:xfrm>
          <a:prstGeom prst="rect">
            <a:avLst/>
          </a:prstGeom>
          <a:noFill/>
        </p:spPr>
        <p:txBody>
          <a:bodyPr wrap="none" rtlCol="0">
            <a:spAutoFit/>
          </a:bodyPr>
          <a:lstStyle/>
          <a:p>
            <a:pPr algn="ctr"/>
            <a:r>
              <a:rPr lang="en-US" sz="2000" dirty="0"/>
              <a:t>Vignettes, </a:t>
            </a:r>
          </a:p>
          <a:p>
            <a:pPr algn="ctr"/>
            <a:r>
              <a:rPr lang="en-US" sz="2000" dirty="0"/>
              <a:t>Strategies, &amp; Certificate</a:t>
            </a:r>
          </a:p>
        </p:txBody>
      </p:sp>
      <p:pic>
        <p:nvPicPr>
          <p:cNvPr id="14" name="Picture 13">
            <a:extLst>
              <a:ext uri="{FF2B5EF4-FFF2-40B4-BE49-F238E27FC236}">
                <a16:creationId xmlns:a16="http://schemas.microsoft.com/office/drawing/2014/main" id="{A9926CAE-7A91-FE4D-9281-28121C32C4B4}"/>
              </a:ext>
            </a:extLst>
          </p:cNvPr>
          <p:cNvPicPr>
            <a:picLocks noChangeAspect="1"/>
          </p:cNvPicPr>
          <p:nvPr/>
        </p:nvPicPr>
        <p:blipFill>
          <a:blip r:embed="rId5"/>
          <a:stretch>
            <a:fillRect/>
          </a:stretch>
        </p:blipFill>
        <p:spPr>
          <a:xfrm>
            <a:off x="8408716" y="2601238"/>
            <a:ext cx="1149828" cy="1149828"/>
          </a:xfrm>
          <a:prstGeom prst="rect">
            <a:avLst/>
          </a:prstGeom>
        </p:spPr>
      </p:pic>
      <p:sp>
        <p:nvSpPr>
          <p:cNvPr id="15" name="TextBox 14">
            <a:extLst>
              <a:ext uri="{FF2B5EF4-FFF2-40B4-BE49-F238E27FC236}">
                <a16:creationId xmlns:a16="http://schemas.microsoft.com/office/drawing/2014/main" id="{15E1B23C-63E7-F84D-93DB-A6E791381B83}"/>
              </a:ext>
            </a:extLst>
          </p:cNvPr>
          <p:cNvSpPr txBox="1"/>
          <p:nvPr/>
        </p:nvSpPr>
        <p:spPr>
          <a:xfrm rot="19236708">
            <a:off x="8173152" y="4113900"/>
            <a:ext cx="1620957" cy="369332"/>
          </a:xfrm>
          <a:prstGeom prst="rect">
            <a:avLst/>
          </a:prstGeom>
          <a:noFill/>
        </p:spPr>
        <p:txBody>
          <a:bodyPr wrap="none" rtlCol="0">
            <a:spAutoFit/>
          </a:bodyPr>
          <a:lstStyle/>
          <a:p>
            <a:r>
              <a:rPr lang="en-US" dirty="0"/>
              <a:t>AHA! Moment</a:t>
            </a:r>
          </a:p>
        </p:txBody>
      </p:sp>
      <p:pic>
        <p:nvPicPr>
          <p:cNvPr id="16" name="Picture 15">
            <a:extLst>
              <a:ext uri="{FF2B5EF4-FFF2-40B4-BE49-F238E27FC236}">
                <a16:creationId xmlns:a16="http://schemas.microsoft.com/office/drawing/2014/main" id="{ED844293-DC79-754A-A501-000F98A81036}"/>
              </a:ext>
            </a:extLst>
          </p:cNvPr>
          <p:cNvPicPr>
            <a:picLocks noChangeAspect="1"/>
          </p:cNvPicPr>
          <p:nvPr/>
        </p:nvPicPr>
        <p:blipFill>
          <a:blip r:embed="rId6"/>
          <a:stretch>
            <a:fillRect/>
          </a:stretch>
        </p:blipFill>
        <p:spPr>
          <a:xfrm>
            <a:off x="9889892" y="3360029"/>
            <a:ext cx="1947884" cy="1947884"/>
          </a:xfrm>
          <a:prstGeom prst="rect">
            <a:avLst/>
          </a:prstGeom>
        </p:spPr>
      </p:pic>
      <p:pic>
        <p:nvPicPr>
          <p:cNvPr id="19" name="Picture 18">
            <a:extLst>
              <a:ext uri="{FF2B5EF4-FFF2-40B4-BE49-F238E27FC236}">
                <a16:creationId xmlns:a16="http://schemas.microsoft.com/office/drawing/2014/main" id="{B1961D0D-9A48-C9BE-1097-70EC1B9DF419}"/>
              </a:ext>
            </a:extLst>
          </p:cNvPr>
          <p:cNvPicPr>
            <a:picLocks noChangeAspect="1"/>
          </p:cNvPicPr>
          <p:nvPr/>
        </p:nvPicPr>
        <p:blipFill>
          <a:blip r:embed="rId7"/>
          <a:stretch>
            <a:fillRect/>
          </a:stretch>
        </p:blipFill>
        <p:spPr>
          <a:xfrm>
            <a:off x="3538646" y="365758"/>
            <a:ext cx="5165125" cy="1236053"/>
          </a:xfrm>
          <a:prstGeom prst="rect">
            <a:avLst/>
          </a:prstGeom>
        </p:spPr>
      </p:pic>
      <p:sp>
        <p:nvSpPr>
          <p:cNvPr id="21" name="TextBox 20">
            <a:extLst>
              <a:ext uri="{FF2B5EF4-FFF2-40B4-BE49-F238E27FC236}">
                <a16:creationId xmlns:a16="http://schemas.microsoft.com/office/drawing/2014/main" id="{1CD0D91E-BC57-C987-704D-DA7E15CC8D0E}"/>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22" name="TextBox 21">
            <a:extLst>
              <a:ext uri="{FF2B5EF4-FFF2-40B4-BE49-F238E27FC236}">
                <a16:creationId xmlns:a16="http://schemas.microsoft.com/office/drawing/2014/main" id="{C8F8C14D-5566-D5C7-EB57-877A0D5562D3}"/>
              </a:ext>
            </a:extLst>
          </p:cNvPr>
          <p:cNvSpPr txBox="1"/>
          <p:nvPr/>
        </p:nvSpPr>
        <p:spPr>
          <a:xfrm>
            <a:off x="8356343" y="6488668"/>
            <a:ext cx="3884653" cy="369332"/>
          </a:xfrm>
          <a:prstGeom prst="rect">
            <a:avLst/>
          </a:prstGeom>
          <a:noFill/>
        </p:spPr>
        <p:txBody>
          <a:bodyPr wrap="none" rtlCol="0">
            <a:spAutoFit/>
          </a:bodyPr>
          <a:lstStyle/>
          <a:p>
            <a:r>
              <a:rPr lang="en-US" dirty="0"/>
              <a:t>Corrigan, </a:t>
            </a:r>
            <a:r>
              <a:rPr lang="en-US" i="1" dirty="0"/>
              <a:t>AP</a:t>
            </a:r>
            <a:r>
              <a:rPr lang="en-US" dirty="0"/>
              <a:t>, 2004; Georges, </a:t>
            </a:r>
            <a:r>
              <a:rPr lang="en-US" i="1" dirty="0"/>
              <a:t>ANS</a:t>
            </a:r>
            <a:r>
              <a:rPr lang="en-US" dirty="0"/>
              <a:t>, 2013</a:t>
            </a:r>
          </a:p>
        </p:txBody>
      </p:sp>
    </p:spTree>
    <p:extLst>
      <p:ext uri="{BB962C8B-B14F-4D97-AF65-F5344CB8AC3E}">
        <p14:creationId xmlns:p14="http://schemas.microsoft.com/office/powerpoint/2010/main" val="295177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A1BA-B6D9-634C-A1EE-337ED47F4C4B}"/>
              </a:ext>
            </a:extLst>
          </p:cNvPr>
          <p:cNvSpPr>
            <a:spLocks noGrp="1"/>
          </p:cNvSpPr>
          <p:nvPr>
            <p:ph type="title"/>
          </p:nvPr>
        </p:nvSpPr>
        <p:spPr/>
        <p:txBody>
          <a:bodyPr>
            <a:normAutofit/>
          </a:bodyPr>
          <a:lstStyle/>
          <a:p>
            <a:r>
              <a:rPr lang="en-US" dirty="0"/>
              <a:t>Proof of Concept and Feasibility</a:t>
            </a:r>
          </a:p>
        </p:txBody>
      </p:sp>
      <p:sp>
        <p:nvSpPr>
          <p:cNvPr id="3" name="Content Placeholder 2">
            <a:extLst>
              <a:ext uri="{FF2B5EF4-FFF2-40B4-BE49-F238E27FC236}">
                <a16:creationId xmlns:a16="http://schemas.microsoft.com/office/drawing/2014/main" id="{3574495C-DDE6-624C-A412-8A62A74CEB47}"/>
              </a:ext>
            </a:extLst>
          </p:cNvPr>
          <p:cNvSpPr>
            <a:spLocks noGrp="1"/>
          </p:cNvSpPr>
          <p:nvPr>
            <p:ph idx="1"/>
          </p:nvPr>
        </p:nvSpPr>
        <p:spPr/>
        <p:txBody>
          <a:bodyPr>
            <a:normAutofit fontScale="92500"/>
          </a:bodyPr>
          <a:lstStyle/>
          <a:p>
            <a:r>
              <a:rPr lang="en-US" dirty="0"/>
              <a:t>Recruited 11 participants for synchronous delivery via Zoom (1 hour)</a:t>
            </a:r>
          </a:p>
          <a:p>
            <a:pPr lvl="1"/>
            <a:r>
              <a:rPr lang="en-US" dirty="0"/>
              <a:t>Senior BSN and midwifery students interested in maternal-infant health</a:t>
            </a:r>
          </a:p>
          <a:p>
            <a:pPr marL="457200" lvl="1" indent="0">
              <a:buNone/>
            </a:pPr>
            <a:endParaRPr lang="en-US" dirty="0"/>
          </a:p>
          <a:p>
            <a:r>
              <a:rPr lang="en-US" u="sng" dirty="0"/>
              <a:t>Acceptability</a:t>
            </a:r>
            <a:r>
              <a:rPr lang="en-US" dirty="0"/>
              <a:t>: 6-item satisfaction post-intervention questionnaire (1-5 agreement scale)</a:t>
            </a:r>
          </a:p>
          <a:p>
            <a:pPr marL="0" indent="0">
              <a:buNone/>
            </a:pPr>
            <a:endParaRPr lang="en-US" dirty="0"/>
          </a:p>
          <a:p>
            <a:r>
              <a:rPr lang="en-US" u="sng" dirty="0"/>
              <a:t>Demand &amp; Practicality</a:t>
            </a:r>
            <a:r>
              <a:rPr lang="en-US" dirty="0"/>
              <a:t>: post-intervention focus groups (N=2)</a:t>
            </a:r>
          </a:p>
          <a:p>
            <a:pPr marL="0" indent="0">
              <a:buNone/>
            </a:pPr>
            <a:endParaRPr lang="en-US" dirty="0"/>
          </a:p>
          <a:p>
            <a:r>
              <a:rPr lang="en-US" u="sng" dirty="0"/>
              <a:t>Preliminary evaluation of efficacy</a:t>
            </a:r>
            <a:r>
              <a:rPr lang="en-US" dirty="0"/>
              <a:t>: Modified Attitudes About Drug Use in Pregnancy scale pre and post (22 items, 1-5 scale; paired t-test, Cohen’s </a:t>
            </a:r>
            <a:r>
              <a:rPr lang="en-US" i="1" dirty="0"/>
              <a:t>d</a:t>
            </a:r>
            <a:r>
              <a:rPr lang="en-US" dirty="0"/>
              <a:t>)</a:t>
            </a:r>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14F2B803-B5E3-4906-EA6A-492258D18F2D}"/>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E6C92265-945F-68AA-EB96-EE0AC8652981}"/>
              </a:ext>
            </a:extLst>
          </p:cNvPr>
          <p:cNvSpPr txBox="1"/>
          <p:nvPr/>
        </p:nvSpPr>
        <p:spPr>
          <a:xfrm>
            <a:off x="6775715" y="6311900"/>
            <a:ext cx="5490799" cy="646331"/>
          </a:xfrm>
          <a:prstGeom prst="rect">
            <a:avLst/>
          </a:prstGeom>
          <a:noFill/>
        </p:spPr>
        <p:txBody>
          <a:bodyPr wrap="none" rtlCol="0">
            <a:spAutoFit/>
          </a:bodyPr>
          <a:lstStyle/>
          <a:p>
            <a:r>
              <a:rPr lang="en-US" dirty="0"/>
              <a:t>Feasibility dimensions adapted from Bowen, </a:t>
            </a:r>
            <a:r>
              <a:rPr lang="en-US" i="1" dirty="0"/>
              <a:t>AJPM</a:t>
            </a:r>
            <a:r>
              <a:rPr lang="en-US" dirty="0"/>
              <a:t>, 2009</a:t>
            </a:r>
          </a:p>
          <a:p>
            <a:endParaRPr lang="en-US" dirty="0"/>
          </a:p>
        </p:txBody>
      </p:sp>
    </p:spTree>
    <p:extLst>
      <p:ext uri="{BB962C8B-B14F-4D97-AF65-F5344CB8AC3E}">
        <p14:creationId xmlns:p14="http://schemas.microsoft.com/office/powerpoint/2010/main" val="143346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FBAD-96EE-664D-A7E8-062D29D3EB3F}"/>
              </a:ext>
            </a:extLst>
          </p:cNvPr>
          <p:cNvSpPr>
            <a:spLocks noGrp="1"/>
          </p:cNvSpPr>
          <p:nvPr>
            <p:ph type="title"/>
          </p:nvPr>
        </p:nvSpPr>
        <p:spPr>
          <a:xfrm>
            <a:off x="292443" y="574515"/>
            <a:ext cx="10515600" cy="386862"/>
          </a:xfrm>
        </p:spPr>
        <p:txBody>
          <a:bodyPr>
            <a:normAutofit fontScale="90000"/>
          </a:bodyPr>
          <a:lstStyle/>
          <a:p>
            <a:r>
              <a:rPr lang="en-US" b="1" dirty="0"/>
              <a:t>Perspective Flipping Example 1</a:t>
            </a:r>
          </a:p>
        </p:txBody>
      </p:sp>
      <p:pic>
        <p:nvPicPr>
          <p:cNvPr id="2054" name="Picture 6" descr="A boy sitting on a skateboard with his head down, smoking a cigarette held in his right hand.">
            <a:extLst>
              <a:ext uri="{FF2B5EF4-FFF2-40B4-BE49-F238E27FC236}">
                <a16:creationId xmlns:a16="http://schemas.microsoft.com/office/drawing/2014/main" id="{89990977-C81A-9F46-9E59-C75955A4A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75" y="1499464"/>
            <a:ext cx="3679197" cy="3620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35D3A9-7C97-5F48-9958-3A182DEA52FA}"/>
              </a:ext>
            </a:extLst>
          </p:cNvPr>
          <p:cNvSpPr txBox="1"/>
          <p:nvPr/>
        </p:nvSpPr>
        <p:spPr>
          <a:xfrm>
            <a:off x="292443" y="5128765"/>
            <a:ext cx="4025348" cy="830997"/>
          </a:xfrm>
          <a:prstGeom prst="rect">
            <a:avLst/>
          </a:prstGeom>
          <a:noFill/>
        </p:spPr>
        <p:txBody>
          <a:bodyPr wrap="square" rtlCol="0">
            <a:spAutoFit/>
          </a:bodyPr>
          <a:lstStyle/>
          <a:p>
            <a:r>
              <a:rPr lang="en-US" sz="2400" dirty="0"/>
              <a:t>“Skateboard Knees” by David Rosen</a:t>
            </a:r>
          </a:p>
        </p:txBody>
      </p:sp>
      <p:sp>
        <p:nvSpPr>
          <p:cNvPr id="3" name="TextBox 2">
            <a:extLst>
              <a:ext uri="{FF2B5EF4-FFF2-40B4-BE49-F238E27FC236}">
                <a16:creationId xmlns:a16="http://schemas.microsoft.com/office/drawing/2014/main" id="{80D5E8D2-5199-38C5-D429-9D0A2F245961}"/>
              </a:ext>
            </a:extLst>
          </p:cNvPr>
          <p:cNvSpPr txBox="1"/>
          <p:nvPr/>
        </p:nvSpPr>
        <p:spPr>
          <a:xfrm>
            <a:off x="-59635" y="6283485"/>
            <a:ext cx="3707911" cy="369332"/>
          </a:xfrm>
          <a:prstGeom prst="rect">
            <a:avLst/>
          </a:prstGeom>
          <a:noFill/>
        </p:spPr>
        <p:txBody>
          <a:bodyPr wrap="square" rtlCol="0">
            <a:spAutoFit/>
          </a:bodyPr>
          <a:lstStyle/>
          <a:p>
            <a:pPr algn="ctr"/>
            <a:r>
              <a:rPr lang="en-US" dirty="0"/>
              <a:t>Photo used with permission</a:t>
            </a:r>
          </a:p>
        </p:txBody>
      </p:sp>
      <p:sp>
        <p:nvSpPr>
          <p:cNvPr id="4" name="TextBox 3">
            <a:extLst>
              <a:ext uri="{FF2B5EF4-FFF2-40B4-BE49-F238E27FC236}">
                <a16:creationId xmlns:a16="http://schemas.microsoft.com/office/drawing/2014/main" id="{F5BD3DAA-80EB-9711-B308-AA87A9AC25F8}"/>
              </a:ext>
            </a:extLst>
          </p:cNvPr>
          <p:cNvSpPr txBox="1"/>
          <p:nvPr/>
        </p:nvSpPr>
        <p:spPr>
          <a:xfrm>
            <a:off x="4214191" y="1351508"/>
            <a:ext cx="7977809" cy="4154984"/>
          </a:xfrm>
          <a:prstGeom prst="rect">
            <a:avLst/>
          </a:prstGeom>
          <a:noFill/>
        </p:spPr>
        <p:txBody>
          <a:bodyPr wrap="square" rtlCol="0">
            <a:spAutoFit/>
          </a:bodyPr>
          <a:lstStyle/>
          <a:p>
            <a:r>
              <a:rPr lang="en-US" sz="2400" b="1" u="sng" dirty="0">
                <a:latin typeface="+mj-lt"/>
              </a:rPr>
              <a:t>Clinician Perspective</a:t>
            </a:r>
          </a:p>
          <a:p>
            <a:pPr marL="342900" indent="-342900">
              <a:buFont typeface="Arial" panose="020B0604020202020204" pitchFamily="34" charset="0"/>
              <a:buChar char="•"/>
            </a:pPr>
            <a:r>
              <a:rPr lang="en-US" sz="2400" dirty="0">
                <a:latin typeface="+mj-lt"/>
              </a:rPr>
              <a:t>Scraped knees = lack of appropriate protective gear</a:t>
            </a:r>
          </a:p>
          <a:p>
            <a:pPr marL="342900" indent="-342900">
              <a:buFont typeface="Arial" panose="020B0604020202020204" pitchFamily="34" charset="0"/>
              <a:buChar char="•"/>
            </a:pPr>
            <a:r>
              <a:rPr lang="en-US" sz="2400" dirty="0">
                <a:latin typeface="+mj-lt"/>
              </a:rPr>
              <a:t>Tattered shoes = low-income family, child’s needs ignored</a:t>
            </a:r>
          </a:p>
          <a:p>
            <a:pPr marL="342900" indent="-342900">
              <a:buFont typeface="Arial" panose="020B0604020202020204" pitchFamily="34" charset="0"/>
              <a:buChar char="•"/>
            </a:pPr>
            <a:r>
              <a:rPr lang="en-US" sz="2400" dirty="0">
                <a:latin typeface="+mj-lt"/>
              </a:rPr>
              <a:t>Cigarette = rebellious child or from a “bad family”</a:t>
            </a:r>
          </a:p>
          <a:p>
            <a:endParaRPr lang="en-US" sz="2400" dirty="0">
              <a:latin typeface="+mj-lt"/>
            </a:endParaRPr>
          </a:p>
          <a:p>
            <a:r>
              <a:rPr lang="en-US" sz="2400" b="1" u="sng" dirty="0">
                <a:latin typeface="+mj-lt"/>
              </a:rPr>
              <a:t>1</a:t>
            </a:r>
            <a:r>
              <a:rPr lang="en-US" sz="2400" b="1" u="sng" baseline="30000" dirty="0">
                <a:latin typeface="+mj-lt"/>
              </a:rPr>
              <a:t>st</a:t>
            </a:r>
            <a:r>
              <a:rPr lang="en-US" sz="2400" b="1" u="sng" dirty="0">
                <a:latin typeface="+mj-lt"/>
              </a:rPr>
              <a:t> Person Perspective</a:t>
            </a:r>
          </a:p>
          <a:p>
            <a:pPr marL="342900" indent="-342900">
              <a:buFont typeface="Arial" panose="020B0604020202020204" pitchFamily="34" charset="0"/>
              <a:buChar char="•"/>
            </a:pPr>
            <a:r>
              <a:rPr lang="en-US" sz="2400" dirty="0">
                <a:latin typeface="+mj-lt"/>
              </a:rPr>
              <a:t>Scraped knees = perseverance, learning new tricks</a:t>
            </a:r>
          </a:p>
          <a:p>
            <a:pPr marL="342900" indent="-342900">
              <a:buFont typeface="Arial" panose="020B0604020202020204" pitchFamily="34" charset="0"/>
              <a:buChar char="•"/>
            </a:pPr>
            <a:r>
              <a:rPr lang="en-US" sz="2400" dirty="0">
                <a:latin typeface="+mj-lt"/>
              </a:rPr>
              <a:t>Tattered shoes = demonstrates hard work and dedication to the sport; identity as a “skater”</a:t>
            </a:r>
          </a:p>
          <a:p>
            <a:pPr marL="342900" indent="-342900">
              <a:buFont typeface="Arial" panose="020B0604020202020204" pitchFamily="34" charset="0"/>
              <a:buChar char="•"/>
            </a:pPr>
            <a:r>
              <a:rPr lang="en-US" sz="2400" dirty="0">
                <a:latin typeface="+mj-lt"/>
              </a:rPr>
              <a:t>Cigarette = trying to fit in, make friends, “holding it for someone”</a:t>
            </a:r>
          </a:p>
        </p:txBody>
      </p:sp>
      <p:sp>
        <p:nvSpPr>
          <p:cNvPr id="8" name="Oval 7">
            <a:extLst>
              <a:ext uri="{FF2B5EF4-FFF2-40B4-BE49-F238E27FC236}">
                <a16:creationId xmlns:a16="http://schemas.microsoft.com/office/drawing/2014/main" id="{9006DD6A-BC26-4385-662A-B48CBD74C571}"/>
              </a:ext>
            </a:extLst>
          </p:cNvPr>
          <p:cNvSpPr/>
          <p:nvPr/>
        </p:nvSpPr>
        <p:spPr>
          <a:xfrm>
            <a:off x="2967516" y="2074945"/>
            <a:ext cx="889686" cy="8649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807A3A-7C4C-F83D-2752-F9BD5D1A6E7C}"/>
              </a:ext>
            </a:extLst>
          </p:cNvPr>
          <p:cNvSpPr/>
          <p:nvPr/>
        </p:nvSpPr>
        <p:spPr>
          <a:xfrm>
            <a:off x="1567830" y="4114534"/>
            <a:ext cx="889686" cy="8649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2828B3-7AB0-6BD7-5AD3-3EE2DEB7CF2D}"/>
              </a:ext>
            </a:extLst>
          </p:cNvPr>
          <p:cNvSpPr/>
          <p:nvPr/>
        </p:nvSpPr>
        <p:spPr>
          <a:xfrm>
            <a:off x="292443" y="3181178"/>
            <a:ext cx="889686" cy="8649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8ACA276-F996-91F1-C225-79CB7D19D375}"/>
              </a:ext>
            </a:extLst>
          </p:cNvPr>
          <p:cNvPicPr>
            <a:picLocks noChangeAspect="1"/>
          </p:cNvPicPr>
          <p:nvPr/>
        </p:nvPicPr>
        <p:blipFill>
          <a:blip r:embed="rId4"/>
          <a:stretch>
            <a:fillRect/>
          </a:stretch>
        </p:blipFill>
        <p:spPr>
          <a:xfrm>
            <a:off x="11101500" y="5959762"/>
            <a:ext cx="821369" cy="722355"/>
          </a:xfrm>
          <a:prstGeom prst="rect">
            <a:avLst/>
          </a:prstGeom>
        </p:spPr>
      </p:pic>
      <p:sp>
        <p:nvSpPr>
          <p:cNvPr id="14" name="TextBox 13">
            <a:extLst>
              <a:ext uri="{FF2B5EF4-FFF2-40B4-BE49-F238E27FC236}">
                <a16:creationId xmlns:a16="http://schemas.microsoft.com/office/drawing/2014/main" id="{70B7372D-AE14-2186-0522-CEF12083A559}"/>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36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FBAD-96EE-664D-A7E8-062D29D3EB3F}"/>
              </a:ext>
            </a:extLst>
          </p:cNvPr>
          <p:cNvSpPr>
            <a:spLocks noGrp="1"/>
          </p:cNvSpPr>
          <p:nvPr>
            <p:ph type="title"/>
          </p:nvPr>
        </p:nvSpPr>
        <p:spPr>
          <a:xfrm>
            <a:off x="292443" y="574515"/>
            <a:ext cx="10515600" cy="386862"/>
          </a:xfrm>
        </p:spPr>
        <p:txBody>
          <a:bodyPr>
            <a:normAutofit fontScale="90000"/>
          </a:bodyPr>
          <a:lstStyle/>
          <a:p>
            <a:r>
              <a:rPr lang="en-US" b="1" dirty="0"/>
              <a:t>Perspective Flipping Example 2</a:t>
            </a:r>
          </a:p>
        </p:txBody>
      </p:sp>
      <p:sp>
        <p:nvSpPr>
          <p:cNvPr id="3" name="TextBox 2">
            <a:extLst>
              <a:ext uri="{FF2B5EF4-FFF2-40B4-BE49-F238E27FC236}">
                <a16:creationId xmlns:a16="http://schemas.microsoft.com/office/drawing/2014/main" id="{80D5E8D2-5199-38C5-D429-9D0A2F245961}"/>
              </a:ext>
            </a:extLst>
          </p:cNvPr>
          <p:cNvSpPr txBox="1"/>
          <p:nvPr/>
        </p:nvSpPr>
        <p:spPr>
          <a:xfrm>
            <a:off x="6096000" y="6544214"/>
            <a:ext cx="3707911" cy="369332"/>
          </a:xfrm>
          <a:prstGeom prst="rect">
            <a:avLst/>
          </a:prstGeom>
          <a:noFill/>
        </p:spPr>
        <p:txBody>
          <a:bodyPr wrap="square" rtlCol="0">
            <a:spAutoFit/>
          </a:bodyPr>
          <a:lstStyle/>
          <a:p>
            <a:pPr algn="ctr"/>
            <a:r>
              <a:rPr lang="en-US" dirty="0"/>
              <a:t>Photo used with permission</a:t>
            </a:r>
          </a:p>
        </p:txBody>
      </p:sp>
      <p:sp>
        <p:nvSpPr>
          <p:cNvPr id="4" name="TextBox 3">
            <a:extLst>
              <a:ext uri="{FF2B5EF4-FFF2-40B4-BE49-F238E27FC236}">
                <a16:creationId xmlns:a16="http://schemas.microsoft.com/office/drawing/2014/main" id="{F5BD3DAA-80EB-9711-B308-AA87A9AC25F8}"/>
              </a:ext>
            </a:extLst>
          </p:cNvPr>
          <p:cNvSpPr txBox="1"/>
          <p:nvPr/>
        </p:nvSpPr>
        <p:spPr>
          <a:xfrm>
            <a:off x="4214191" y="1351508"/>
            <a:ext cx="7977809" cy="4154984"/>
          </a:xfrm>
          <a:prstGeom prst="rect">
            <a:avLst/>
          </a:prstGeom>
          <a:noFill/>
        </p:spPr>
        <p:txBody>
          <a:bodyPr wrap="square" rtlCol="0">
            <a:spAutoFit/>
          </a:bodyPr>
          <a:lstStyle/>
          <a:p>
            <a:r>
              <a:rPr lang="en-US" sz="2400" b="1" u="sng" dirty="0">
                <a:latin typeface="+mj-lt"/>
              </a:rPr>
              <a:t>Clinician Perspective</a:t>
            </a:r>
          </a:p>
          <a:p>
            <a:pPr marL="342900" indent="-342900">
              <a:buFont typeface="Arial" panose="020B0604020202020204" pitchFamily="34" charset="0"/>
              <a:buChar char="•"/>
            </a:pPr>
            <a:r>
              <a:rPr lang="en-US" sz="2400" dirty="0">
                <a:latin typeface="+mj-lt"/>
              </a:rPr>
              <a:t>Maternal psychiatric diagnosis = unsafe for infant</a:t>
            </a:r>
          </a:p>
          <a:p>
            <a:pPr marL="342900" indent="-342900">
              <a:buFont typeface="Arial" panose="020B0604020202020204" pitchFamily="34" charset="0"/>
              <a:buChar char="•"/>
            </a:pPr>
            <a:r>
              <a:rPr lang="en-US" sz="2400" dirty="0">
                <a:latin typeface="+mj-lt"/>
              </a:rPr>
              <a:t>Open window = psychosis; throw infant out of window</a:t>
            </a:r>
          </a:p>
          <a:p>
            <a:pPr marL="342900" indent="-342900">
              <a:buFont typeface="Arial" panose="020B0604020202020204" pitchFamily="34" charset="0"/>
              <a:buChar char="•"/>
            </a:pPr>
            <a:r>
              <a:rPr lang="en-US" sz="2400" dirty="0">
                <a:latin typeface="+mj-lt"/>
              </a:rPr>
              <a:t>Chest feeding = medications transmitted in milk; unsafe</a:t>
            </a:r>
          </a:p>
          <a:p>
            <a:endParaRPr lang="en-US" sz="2400" dirty="0">
              <a:latin typeface="+mj-lt"/>
            </a:endParaRPr>
          </a:p>
          <a:p>
            <a:r>
              <a:rPr lang="en-US" sz="2400" b="1" u="sng" dirty="0">
                <a:latin typeface="+mj-lt"/>
              </a:rPr>
              <a:t>1</a:t>
            </a:r>
            <a:r>
              <a:rPr lang="en-US" sz="2400" b="1" u="sng" baseline="30000" dirty="0">
                <a:latin typeface="+mj-lt"/>
              </a:rPr>
              <a:t>st</a:t>
            </a:r>
            <a:r>
              <a:rPr lang="en-US" sz="2400" b="1" u="sng" dirty="0">
                <a:latin typeface="+mj-lt"/>
              </a:rPr>
              <a:t> Person Perspective</a:t>
            </a:r>
          </a:p>
          <a:p>
            <a:pPr marL="342900" indent="-342900">
              <a:buFont typeface="Arial" panose="020B0604020202020204" pitchFamily="34" charset="0"/>
              <a:buChar char="•"/>
            </a:pPr>
            <a:r>
              <a:rPr lang="en-US" sz="2400" dirty="0">
                <a:latin typeface="+mj-lt"/>
              </a:rPr>
              <a:t>Maternal psychiatric diagnosis = not alone</a:t>
            </a:r>
          </a:p>
          <a:p>
            <a:pPr marL="342900" indent="-342900">
              <a:buFont typeface="Arial" panose="020B0604020202020204" pitchFamily="34" charset="0"/>
              <a:buChar char="•"/>
            </a:pPr>
            <a:r>
              <a:rPr lang="en-US" sz="2400" dirty="0">
                <a:latin typeface="+mj-lt"/>
              </a:rPr>
              <a:t>Open window = hopeful, sun shining</a:t>
            </a:r>
          </a:p>
          <a:p>
            <a:pPr marL="342900" indent="-342900">
              <a:buFont typeface="Arial" panose="020B0604020202020204" pitchFamily="34" charset="0"/>
              <a:buChar char="•"/>
            </a:pPr>
            <a:r>
              <a:rPr lang="en-US" sz="2400" dirty="0">
                <a:latin typeface="+mj-lt"/>
              </a:rPr>
              <a:t>Chest feeding = supporting mother’s choices; maternal-infant bonding; agency</a:t>
            </a:r>
          </a:p>
          <a:p>
            <a:endParaRPr lang="en-US" sz="2400" b="1" u="sng" dirty="0">
              <a:latin typeface="+mj-lt"/>
            </a:endParaRPr>
          </a:p>
        </p:txBody>
      </p:sp>
      <p:pic>
        <p:nvPicPr>
          <p:cNvPr id="6" name="Picture 4" descr="A color photograph of a woman breastfeeding. She is seated near a window and looks out toward it.">
            <a:extLst>
              <a:ext uri="{FF2B5EF4-FFF2-40B4-BE49-F238E27FC236}">
                <a16:creationId xmlns:a16="http://schemas.microsoft.com/office/drawing/2014/main" id="{547751B3-688D-DCFC-52AF-2B353A559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4" t="6486" r="16029" b="4685"/>
          <a:stretch/>
        </p:blipFill>
        <p:spPr bwMode="auto">
          <a:xfrm>
            <a:off x="503002" y="1086493"/>
            <a:ext cx="3188043" cy="50214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72F970-3D98-CD3A-CE7C-D672EF99AF70}"/>
              </a:ext>
            </a:extLst>
          </p:cNvPr>
          <p:cNvSpPr txBox="1"/>
          <p:nvPr/>
        </p:nvSpPr>
        <p:spPr>
          <a:xfrm>
            <a:off x="184808" y="6082549"/>
            <a:ext cx="5659938" cy="830997"/>
          </a:xfrm>
          <a:prstGeom prst="rect">
            <a:avLst/>
          </a:prstGeom>
          <a:noFill/>
        </p:spPr>
        <p:txBody>
          <a:bodyPr wrap="square" rtlCol="0">
            <a:spAutoFit/>
          </a:bodyPr>
          <a:lstStyle/>
          <a:p>
            <a:r>
              <a:rPr lang="en-US" sz="2400" dirty="0"/>
              <a:t>“Patient at a psychiatric hospital, Moscow, Russia, 1992” by Peter </a:t>
            </a:r>
            <a:r>
              <a:rPr lang="en-US" sz="2400" dirty="0" err="1"/>
              <a:t>Turnley</a:t>
            </a:r>
            <a:endParaRPr lang="en-US" sz="2400" dirty="0"/>
          </a:p>
        </p:txBody>
      </p:sp>
      <p:sp>
        <p:nvSpPr>
          <p:cNvPr id="12" name="Oval 11">
            <a:extLst>
              <a:ext uri="{FF2B5EF4-FFF2-40B4-BE49-F238E27FC236}">
                <a16:creationId xmlns:a16="http://schemas.microsoft.com/office/drawing/2014/main" id="{A32828B3-7AB0-6BD7-5AD3-3EE2DEB7CF2D}"/>
              </a:ext>
            </a:extLst>
          </p:cNvPr>
          <p:cNvSpPr/>
          <p:nvPr/>
        </p:nvSpPr>
        <p:spPr>
          <a:xfrm>
            <a:off x="292443" y="2068254"/>
            <a:ext cx="889686" cy="8649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807A3A-7C4C-F83D-2752-F9BD5D1A6E7C}"/>
              </a:ext>
            </a:extLst>
          </p:cNvPr>
          <p:cNvSpPr/>
          <p:nvPr/>
        </p:nvSpPr>
        <p:spPr>
          <a:xfrm>
            <a:off x="1059550" y="3592201"/>
            <a:ext cx="889686" cy="8649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006DD6A-BC26-4385-662A-B48CBD74C571}"/>
              </a:ext>
            </a:extLst>
          </p:cNvPr>
          <p:cNvSpPr/>
          <p:nvPr/>
        </p:nvSpPr>
        <p:spPr>
          <a:xfrm>
            <a:off x="1753678" y="5896840"/>
            <a:ext cx="1597642" cy="8649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B8EB5D9-F8E1-DC29-9D58-32FB9BA78A44}"/>
              </a:ext>
            </a:extLst>
          </p:cNvPr>
          <p:cNvPicPr>
            <a:picLocks noChangeAspect="1"/>
          </p:cNvPicPr>
          <p:nvPr/>
        </p:nvPicPr>
        <p:blipFill>
          <a:blip r:embed="rId4"/>
          <a:stretch>
            <a:fillRect/>
          </a:stretch>
        </p:blipFill>
        <p:spPr>
          <a:xfrm>
            <a:off x="11185823" y="6087777"/>
            <a:ext cx="821369" cy="722355"/>
          </a:xfrm>
          <a:prstGeom prst="rect">
            <a:avLst/>
          </a:prstGeom>
        </p:spPr>
      </p:pic>
      <p:sp>
        <p:nvSpPr>
          <p:cNvPr id="11" name="TextBox 10">
            <a:extLst>
              <a:ext uri="{FF2B5EF4-FFF2-40B4-BE49-F238E27FC236}">
                <a16:creationId xmlns:a16="http://schemas.microsoft.com/office/drawing/2014/main" id="{14BBE05E-489B-9679-6822-7EA47D42E4E8}"/>
              </a:ext>
            </a:extLst>
          </p:cNvPr>
          <p:cNvSpPr txBox="1"/>
          <p:nvPr/>
        </p:nvSpPr>
        <p:spPr>
          <a:xfrm>
            <a:off x="9277971" y="420130"/>
            <a:ext cx="2127315" cy="69197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992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16704</TotalTime>
  <Words>1240</Words>
  <Application>Microsoft Macintosh PowerPoint</Application>
  <PresentationFormat>Widescreen</PresentationFormat>
  <Paragraphs>133</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Arial Regular</vt:lpstr>
      <vt:lpstr>Calibri</vt:lpstr>
      <vt:lpstr>Calibri Light</vt:lpstr>
      <vt:lpstr>Verdana</vt:lpstr>
      <vt:lpstr>Office Theme</vt:lpstr>
      <vt:lpstr>Addressing Clinician Stigma Toward Perinatal Substance Use Through Art Proof of Concept and Initial Feasibility of ArtSpective™</vt:lpstr>
      <vt:lpstr>Acknowledgements &amp; Disclosures</vt:lpstr>
      <vt:lpstr>PowerPoint Presentation</vt:lpstr>
      <vt:lpstr>Stigmatizing Attitudes at the Bedside </vt:lpstr>
      <vt:lpstr>PowerPoint Presentation</vt:lpstr>
      <vt:lpstr>PowerPoint Presentation</vt:lpstr>
      <vt:lpstr>Proof of Concept and Feasibility</vt:lpstr>
      <vt:lpstr>Perspective Flipping Example 1</vt:lpstr>
      <vt:lpstr>Perspective Flipping Example 2</vt:lpstr>
      <vt:lpstr>Results: Acceptability, Demand, &amp; Practicality</vt:lpstr>
      <vt:lpstr>Results: Preliminary Efficacy</vt:lpstr>
      <vt:lpstr>Limitations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Shuman, Clayton</cp:lastModifiedBy>
  <cp:revision>22</cp:revision>
  <dcterms:created xsi:type="dcterms:W3CDTF">2019-08-14T12:24:17Z</dcterms:created>
  <dcterms:modified xsi:type="dcterms:W3CDTF">2022-11-12T14:21:59Z</dcterms:modified>
</cp:coreProperties>
</file>