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Ex1.xml" ContentType="application/vnd.ms-office.chartex+xml"/>
  <Override PartName="/ppt/charts/style7.xml" ContentType="application/vnd.ms-office.chartstyle+xml"/>
  <Override PartName="/ppt/charts/colors7.xml" ContentType="application/vnd.ms-office.chartcolorstyle+xml"/>
  <Override PartName="/ppt/notesSlides/notesSlide12.xml" ContentType="application/vnd.openxmlformats-officedocument.presentationml.notesSlide+xml"/>
  <Override PartName="/ppt/charts/chartEx2.xml" ContentType="application/vnd.ms-office.chartex+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3"/>
  </p:notesMasterIdLst>
  <p:handoutMasterIdLst>
    <p:handoutMasterId r:id="rId24"/>
  </p:handoutMasterIdLst>
  <p:sldIdLst>
    <p:sldId id="256" r:id="rId5"/>
    <p:sldId id="304" r:id="rId6"/>
    <p:sldId id="287" r:id="rId7"/>
    <p:sldId id="276" r:id="rId8"/>
    <p:sldId id="290" r:id="rId9"/>
    <p:sldId id="291" r:id="rId10"/>
    <p:sldId id="292" r:id="rId11"/>
    <p:sldId id="293" r:id="rId12"/>
    <p:sldId id="294" r:id="rId13"/>
    <p:sldId id="295" r:id="rId14"/>
    <p:sldId id="296" r:id="rId15"/>
    <p:sldId id="272" r:id="rId16"/>
    <p:sldId id="273" r:id="rId17"/>
    <p:sldId id="299" r:id="rId18"/>
    <p:sldId id="300" r:id="rId19"/>
    <p:sldId id="301" r:id="rId20"/>
    <p:sldId id="302" r:id="rId21"/>
    <p:sldId id="28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8" userDrawn="1">
          <p15:clr>
            <a:srgbClr val="A4A3A4"/>
          </p15:clr>
        </p15:guide>
        <p15:guide id="2" pos="3864" userDrawn="1">
          <p15:clr>
            <a:srgbClr val="A4A3A4"/>
          </p15:clr>
        </p15:guide>
        <p15:guide id="3" pos="7512" userDrawn="1">
          <p15:clr>
            <a:srgbClr val="A4A3A4"/>
          </p15:clr>
        </p15:guide>
        <p15:guide id="4" pos="144" userDrawn="1">
          <p15:clr>
            <a:srgbClr val="A4A3A4"/>
          </p15:clr>
        </p15:guide>
        <p15:guide id="5" orient="horz" pos="624" userDrawn="1">
          <p15:clr>
            <a:srgbClr val="A4A3A4"/>
          </p15:clr>
        </p15:guide>
        <p15:guide id="6" orient="horz" pos="405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DE962E-74A1-5CE4-FE16-76D69FA48044}" name="Saad Siddiqui" initials="SS" userId="20142fc81c3a800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20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1168" autoAdjust="0"/>
  </p:normalViewPr>
  <p:slideViewPr>
    <p:cSldViewPr snapToGrid="0" showGuides="1">
      <p:cViewPr varScale="1">
        <p:scale>
          <a:sx n="74" d="100"/>
          <a:sy n="74" d="100"/>
        </p:scale>
        <p:origin x="1396" y="92"/>
      </p:cViewPr>
      <p:guideLst>
        <p:guide orient="horz" pos="2328"/>
        <p:guide pos="3864"/>
        <p:guide pos="7512"/>
        <p:guide pos="144"/>
        <p:guide orient="horz" pos="624"/>
        <p:guide orient="horz" pos="4056"/>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Ex1.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file:///C:\Users\Saad\Documents\Work\MIMH\DOTS\DOTS%20Data\Manuscript%20Datasets\ITR%20Manuscript\ITR%20Results%20-%20June%202022.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oleObject" Target="file:///C:\Users\Saad\Documents\Work\MIMH\DOTS\DOTS%20Data\Manuscript%20Datasets\ITR%20Manuscript\ITR%20Results%20-%20June%20202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Column3</c:v>
                </c:pt>
              </c:strCache>
            </c:strRef>
          </c:tx>
          <c:spPr>
            <a:solidFill>
              <a:schemeClr val="accent2">
                <a:alpha val="79000"/>
              </a:schemeClr>
            </a:solidFill>
            <a:ln w="31750">
              <a:solidFill>
                <a:schemeClr val="accent2">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2015</c:v>
                </c:pt>
                <c:pt idx="1">
                  <c:v>2016</c:v>
                </c:pt>
                <c:pt idx="2">
                  <c:v>2017</c:v>
                </c:pt>
                <c:pt idx="3">
                  <c:v>2018</c:v>
                </c:pt>
                <c:pt idx="4">
                  <c:v>2019</c:v>
                </c:pt>
                <c:pt idx="5">
                  <c:v>2020</c:v>
                </c:pt>
                <c:pt idx="6">
                  <c:v>2021</c:v>
                </c:pt>
              </c:numCache>
            </c:numRef>
          </c:cat>
          <c:val>
            <c:numRef>
              <c:f>Sheet1!$B$2:$B$8</c:f>
              <c:numCache>
                <c:formatCode>General</c:formatCode>
                <c:ptCount val="7"/>
                <c:pt idx="0">
                  <c:v>672</c:v>
                </c:pt>
                <c:pt idx="1">
                  <c:v>908</c:v>
                </c:pt>
                <c:pt idx="2">
                  <c:v>951</c:v>
                </c:pt>
                <c:pt idx="3">
                  <c:v>1132</c:v>
                </c:pt>
                <c:pt idx="4">
                  <c:v>1094</c:v>
                </c:pt>
                <c:pt idx="5">
                  <c:v>1375</c:v>
                </c:pt>
                <c:pt idx="6">
                  <c:v>1549</c:v>
                </c:pt>
              </c:numCache>
            </c:numRef>
          </c:val>
          <c:extLst>
            <c:ext xmlns:c16="http://schemas.microsoft.com/office/drawing/2014/chart" uri="{C3380CC4-5D6E-409C-BE32-E72D297353CC}">
              <c16:uniqueId val="{00000000-E88D-4F19-9070-97E27F138120}"/>
            </c:ext>
          </c:extLst>
        </c:ser>
        <c:dLbls>
          <c:dLblPos val="outEnd"/>
          <c:showLegendKey val="0"/>
          <c:showVal val="1"/>
          <c:showCatName val="0"/>
          <c:showSerName val="0"/>
          <c:showPercent val="0"/>
          <c:showBubbleSize val="0"/>
        </c:dLbls>
        <c:gapWidth val="103"/>
        <c:overlap val="-6"/>
        <c:axId val="730531743"/>
        <c:axId val="730529663"/>
      </c:barChart>
      <c:catAx>
        <c:axId val="730531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30529663"/>
        <c:crosses val="autoZero"/>
        <c:auto val="1"/>
        <c:lblAlgn val="ctr"/>
        <c:lblOffset val="100"/>
        <c:noMultiLvlLbl val="0"/>
      </c:catAx>
      <c:valAx>
        <c:axId val="730529663"/>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305317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Agency Type</c:v>
                </c:pt>
              </c:strCache>
            </c:strRef>
          </c:tx>
          <c:spPr>
            <a:solidFill>
              <a:schemeClr val="accent1">
                <a:alpha val="30000"/>
              </a:schemeClr>
            </a:solidFill>
            <a:ln w="63500">
              <a:solidFill>
                <a:schemeClr val="accent1">
                  <a:shade val="50000"/>
                </a:schemeClr>
              </a:solidFill>
            </a:ln>
          </c:spPr>
          <c:dPt>
            <c:idx val="0"/>
            <c:bubble3D val="0"/>
            <c:explosion val="7"/>
            <c:spPr>
              <a:solidFill>
                <a:schemeClr val="accent1">
                  <a:alpha val="30000"/>
                </a:schemeClr>
              </a:solidFill>
              <a:ln w="63500">
                <a:solidFill>
                  <a:schemeClr val="accent1">
                    <a:shade val="50000"/>
                  </a:schemeClr>
                </a:solidFill>
              </a:ln>
              <a:effectLst/>
            </c:spPr>
            <c:extLst>
              <c:ext xmlns:c16="http://schemas.microsoft.com/office/drawing/2014/chart" uri="{C3380CC4-5D6E-409C-BE32-E72D297353CC}">
                <c16:uniqueId val="{00000001-AA1F-467F-AB9B-0438A3B97844}"/>
              </c:ext>
            </c:extLst>
          </c:dPt>
          <c:dPt>
            <c:idx val="1"/>
            <c:bubble3D val="0"/>
            <c:spPr>
              <a:solidFill>
                <a:schemeClr val="accent2">
                  <a:alpha val="30000"/>
                </a:schemeClr>
              </a:solidFill>
              <a:ln w="63500">
                <a:solidFill>
                  <a:schemeClr val="accent2"/>
                </a:solidFill>
              </a:ln>
              <a:effectLst/>
            </c:spPr>
            <c:extLst>
              <c:ext xmlns:c16="http://schemas.microsoft.com/office/drawing/2014/chart" uri="{C3380CC4-5D6E-409C-BE32-E72D297353CC}">
                <c16:uniqueId val="{00000003-AA1F-467F-AB9B-0438A3B97844}"/>
              </c:ext>
            </c:extLst>
          </c:dPt>
          <c:dLbls>
            <c:dLbl>
              <c:idx val="0"/>
              <c:layout>
                <c:manualLayout>
                  <c:x val="-0.13780236651476135"/>
                  <c:y val="0.1249377121910971"/>
                </c:manualLayout>
              </c:layout>
              <c:tx>
                <c:rich>
                  <a:bodyPr/>
                  <a:lstStyle/>
                  <a:p>
                    <a:fld id="{8DC85BD0-3E72-493B-83E8-DBA0248A2D0C}" type="CATEGORYNAME">
                      <a:rPr lang="en-US" smtClean="0"/>
                      <a:pPr/>
                      <a:t>[CATEGORY NAME]</a:t>
                    </a:fld>
                    <a:r>
                      <a:rPr lang="en-US" baseline="0" dirty="0"/>
                      <a:t> </a:t>
                    </a:r>
                    <a:fld id="{54E43A94-C219-4003-A5D8-1AF6BD2BCB1F}" type="VALUE">
                      <a:rPr lang="en-US" baseline="0"/>
                      <a:pPr/>
                      <a:t>[VALUE]</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layout>
                    <c:manualLayout>
                      <c:w val="0.23654177205037796"/>
                      <c:h val="0.31224790683204601"/>
                    </c:manualLayout>
                  </c15:layout>
                  <c15:dlblFieldTable/>
                  <c15:showDataLabelsRange val="0"/>
                </c:ext>
                <c:ext xmlns:c16="http://schemas.microsoft.com/office/drawing/2014/chart" uri="{C3380CC4-5D6E-409C-BE32-E72D297353CC}">
                  <c16:uniqueId val="{00000001-AA1F-467F-AB9B-0438A3B97844}"/>
                </c:ext>
              </c:extLst>
            </c:dLbl>
            <c:dLbl>
              <c:idx val="1"/>
              <c:layout>
                <c:manualLayout>
                  <c:x val="0.17054402341881467"/>
                  <c:y val="-0.15458846762521811"/>
                </c:manualLayout>
              </c:layout>
              <c:tx>
                <c:rich>
                  <a:bodyPr/>
                  <a:lstStyle/>
                  <a:p>
                    <a:fld id="{D03ECE24-B5ED-42D7-858A-0E25F9211DC4}" type="CATEGORYNAME">
                      <a:rPr lang="en-US" smtClean="0"/>
                      <a:pPr/>
                      <a:t>[CATEGORY NAME]</a:t>
                    </a:fld>
                    <a:r>
                      <a:rPr lang="en-US" baseline="0" dirty="0"/>
                      <a:t> </a:t>
                    </a:r>
                    <a:fld id="{644D6858-F2E7-436B-8A1E-B43633C57CD6}" type="VALUE">
                      <a:rPr lang="en-US" baseline="0"/>
                      <a:pPr/>
                      <a:t>[VALUE]</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A1F-467F-AB9B-0438A3B97844}"/>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dLblPos val="in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EMS</c:v>
                </c:pt>
                <c:pt idx="1">
                  <c:v>LE</c:v>
                </c:pt>
              </c:strCache>
            </c:strRef>
          </c:cat>
          <c:val>
            <c:numRef>
              <c:f>Sheet1!$B$2:$B$3</c:f>
              <c:numCache>
                <c:formatCode>0%</c:formatCode>
                <c:ptCount val="2"/>
                <c:pt idx="0">
                  <c:v>0.39</c:v>
                </c:pt>
                <c:pt idx="1">
                  <c:v>0.61</c:v>
                </c:pt>
              </c:numCache>
            </c:numRef>
          </c:val>
          <c:extLst>
            <c:ext xmlns:c16="http://schemas.microsoft.com/office/drawing/2014/chart" uri="{C3380CC4-5D6E-409C-BE32-E72D297353CC}">
              <c16:uniqueId val="{00000004-AA1F-467F-AB9B-0438A3B97844}"/>
            </c:ext>
          </c:extLst>
        </c:ser>
        <c:dLbls>
          <c:dLblPos val="in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pieChart>
        <c:varyColors val="1"/>
        <c:ser>
          <c:idx val="0"/>
          <c:order val="0"/>
          <c:tx>
            <c:strRef>
              <c:f>Sheet1!$B$1</c:f>
              <c:strCache>
                <c:ptCount val="1"/>
                <c:pt idx="0">
                  <c:v>Gender</c:v>
                </c:pt>
              </c:strCache>
            </c:strRef>
          </c:tx>
          <c:spPr>
            <a:ln>
              <a:solidFill>
                <a:schemeClr val="tx2">
                  <a:lumMod val="60000"/>
                  <a:lumOff val="40000"/>
                </a:schemeClr>
              </a:solidFill>
            </a:ln>
          </c:spPr>
          <c:dPt>
            <c:idx val="0"/>
            <c:bubble3D val="0"/>
            <c:explosion val="7"/>
            <c:spPr>
              <a:solidFill>
                <a:schemeClr val="accent2">
                  <a:lumMod val="40000"/>
                  <a:lumOff val="60000"/>
                </a:schemeClr>
              </a:solidFill>
              <a:ln w="19050">
                <a:solidFill>
                  <a:schemeClr val="tx2">
                    <a:lumMod val="60000"/>
                    <a:lumOff val="40000"/>
                  </a:schemeClr>
                </a:solidFill>
              </a:ln>
              <a:effectLst/>
            </c:spPr>
            <c:extLst>
              <c:ext xmlns:c16="http://schemas.microsoft.com/office/drawing/2014/chart" uri="{C3380CC4-5D6E-409C-BE32-E72D297353CC}">
                <c16:uniqueId val="{00000001-4C22-4530-9B02-129BA7A70FAF}"/>
              </c:ext>
            </c:extLst>
          </c:dPt>
          <c:dPt>
            <c:idx val="1"/>
            <c:bubble3D val="0"/>
            <c:spPr>
              <a:solidFill>
                <a:schemeClr val="accent2">
                  <a:tint val="86000"/>
                </a:schemeClr>
              </a:solidFill>
              <a:ln w="19050">
                <a:solidFill>
                  <a:schemeClr val="tx2">
                    <a:lumMod val="60000"/>
                    <a:lumOff val="40000"/>
                  </a:schemeClr>
                </a:solidFill>
              </a:ln>
              <a:effectLst/>
            </c:spPr>
            <c:extLst>
              <c:ext xmlns:c16="http://schemas.microsoft.com/office/drawing/2014/chart" uri="{C3380CC4-5D6E-409C-BE32-E72D297353CC}">
                <c16:uniqueId val="{00000003-4C22-4530-9B02-129BA7A70FAF}"/>
              </c:ext>
            </c:extLst>
          </c:dPt>
          <c:dPt>
            <c:idx val="2"/>
            <c:bubble3D val="0"/>
            <c:spPr>
              <a:solidFill>
                <a:schemeClr val="accent2">
                  <a:shade val="86000"/>
                </a:schemeClr>
              </a:solidFill>
              <a:ln w="19050">
                <a:solidFill>
                  <a:schemeClr val="tx2">
                    <a:lumMod val="60000"/>
                    <a:lumOff val="40000"/>
                  </a:schemeClr>
                </a:solidFill>
              </a:ln>
              <a:effectLst/>
            </c:spPr>
            <c:extLst>
              <c:ext xmlns:c16="http://schemas.microsoft.com/office/drawing/2014/chart" uri="{C3380CC4-5D6E-409C-BE32-E72D297353CC}">
                <c16:uniqueId val="{00000005-4C22-4530-9B02-129BA7A70FAF}"/>
              </c:ext>
            </c:extLst>
          </c:dPt>
          <c:dPt>
            <c:idx val="3"/>
            <c:bubble3D val="0"/>
            <c:spPr>
              <a:solidFill>
                <a:schemeClr val="accent2">
                  <a:shade val="58000"/>
                </a:schemeClr>
              </a:solidFill>
              <a:ln w="19050">
                <a:solidFill>
                  <a:schemeClr val="tx2">
                    <a:lumMod val="60000"/>
                    <a:lumOff val="40000"/>
                  </a:schemeClr>
                </a:solidFill>
              </a:ln>
              <a:effectLst/>
            </c:spPr>
            <c:extLst>
              <c:ext xmlns:c16="http://schemas.microsoft.com/office/drawing/2014/chart" uri="{C3380CC4-5D6E-409C-BE32-E72D297353CC}">
                <c16:uniqueId val="{00000007-4C22-4530-9B02-129BA7A70FAF}"/>
              </c:ext>
            </c:extLst>
          </c:dPt>
          <c:dLbls>
            <c:dLbl>
              <c:idx val="0"/>
              <c:layout>
                <c:manualLayout>
                  <c:x val="-0.24475479377454221"/>
                  <c:y val="-0.22570180691064079"/>
                </c:manualLayout>
              </c:layout>
              <c:tx>
                <c:rich>
                  <a:bodyPr/>
                  <a:lstStyle/>
                  <a:p>
                    <a:fld id="{97E52CBD-D3F8-4A88-B0D9-31A8BA6CA98B}" type="CATEGORYNAME">
                      <a:rPr lang="en-US" smtClean="0"/>
                      <a:pPr/>
                      <a:t>[CATEGORY NAME]</a:t>
                    </a:fld>
                    <a:r>
                      <a:rPr lang="en-US" baseline="0" dirty="0"/>
                      <a:t> </a:t>
                    </a:r>
                    <a:fld id="{75DEA427-00AC-4321-BA70-F4BD6E2D5248}" type="VALUE">
                      <a:rPr lang="en-US" baseline="0"/>
                      <a:pPr/>
                      <a:t>[VALUE]</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C22-4530-9B02-129BA7A70FAF}"/>
                </c:ext>
              </c:extLst>
            </c:dLbl>
            <c:dLbl>
              <c:idx val="1"/>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fld id="{1705A4BD-CD74-4E74-8F96-714003A9D486}" type="CATEGORYNAME">
                      <a:rPr lang="en-US" b="1" smtClean="0">
                        <a:solidFill>
                          <a:schemeClr val="tx1"/>
                        </a:solidFill>
                      </a:rPr>
                      <a:pPr>
                        <a:defRPr sz="1400" b="1">
                          <a:solidFill>
                            <a:schemeClr val="tx1"/>
                          </a:solidFill>
                        </a:defRPr>
                      </a:pPr>
                      <a:t>[CATEGORY NAME]</a:t>
                    </a:fld>
                    <a:r>
                      <a:rPr lang="en-US" b="1" baseline="0" dirty="0">
                        <a:solidFill>
                          <a:schemeClr val="tx1"/>
                        </a:solidFill>
                      </a:rPr>
                      <a:t> </a:t>
                    </a:r>
                    <a:fld id="{4B9FDF32-A0D5-4DFA-861D-B339BB6B6CC6}" type="VALUE">
                      <a:rPr lang="en-US" b="1" baseline="0">
                        <a:solidFill>
                          <a:schemeClr val="tx1"/>
                        </a:solidFill>
                      </a:rPr>
                      <a:pPr>
                        <a:defRPr sz="1400" b="1">
                          <a:solidFill>
                            <a:schemeClr val="tx1"/>
                          </a:solidFill>
                        </a:defRPr>
                      </a:pPr>
                      <a:t>[VALUE]</a:t>
                    </a:fld>
                    <a:endParaRPr lang="en-US" b="1" baseline="0" dirty="0">
                      <a:solidFill>
                        <a:schemeClr val="tx1"/>
                      </a:solidFill>
                    </a:endParaRPr>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inEnd"/>
              <c:showLegendKey val="0"/>
              <c:showVal val="1"/>
              <c:showCatName val="1"/>
              <c:showSerName val="0"/>
              <c:showPercent val="0"/>
              <c:showBubbleSize val="0"/>
              <c:extLst>
                <c:ext xmlns:c15="http://schemas.microsoft.com/office/drawing/2012/chart" uri="{CE6537A1-D6FC-4f65-9D91-7224C49458BB}">
                  <c15:layout>
                    <c:manualLayout>
                      <c:w val="0.3653734173491569"/>
                      <c:h val="0.24122941933867931"/>
                    </c:manualLayout>
                  </c15:layout>
                  <c15:dlblFieldTable/>
                  <c15:showDataLabelsRange val="0"/>
                </c:ext>
                <c:ext xmlns:c16="http://schemas.microsoft.com/office/drawing/2014/chart" uri="{C3380CC4-5D6E-409C-BE32-E72D297353CC}">
                  <c16:uniqueId val="{00000003-4C22-4530-9B02-129BA7A70FA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in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Men</c:v>
                </c:pt>
                <c:pt idx="1">
                  <c:v>Women</c:v>
                </c:pt>
              </c:strCache>
            </c:strRef>
          </c:cat>
          <c:val>
            <c:numRef>
              <c:f>Sheet1!$B$2:$B$5</c:f>
              <c:numCache>
                <c:formatCode>0%</c:formatCode>
                <c:ptCount val="4"/>
                <c:pt idx="0">
                  <c:v>0.76</c:v>
                </c:pt>
                <c:pt idx="1">
                  <c:v>0.24</c:v>
                </c:pt>
              </c:numCache>
            </c:numRef>
          </c:val>
          <c:extLst>
            <c:ext xmlns:c16="http://schemas.microsoft.com/office/drawing/2014/chart" uri="{C3380CC4-5D6E-409C-BE32-E72D297353CC}">
              <c16:uniqueId val="{00000008-4C22-4530-9B02-129BA7A70FA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pieChart>
        <c:varyColors val="1"/>
        <c:ser>
          <c:idx val="0"/>
          <c:order val="0"/>
          <c:tx>
            <c:strRef>
              <c:f>Sheet1!$B$1</c:f>
              <c:strCache>
                <c:ptCount val="1"/>
                <c:pt idx="0">
                  <c:v>Gender</c:v>
                </c:pt>
              </c:strCache>
            </c:strRef>
          </c:tx>
          <c:dPt>
            <c:idx val="0"/>
            <c:bubble3D val="0"/>
            <c:spPr>
              <a:solidFill>
                <a:schemeClr val="accent2">
                  <a:tint val="58000"/>
                </a:schemeClr>
              </a:solidFill>
              <a:ln w="19050">
                <a:solidFill>
                  <a:schemeClr val="tx2">
                    <a:lumMod val="60000"/>
                    <a:lumOff val="40000"/>
                  </a:schemeClr>
                </a:solidFill>
              </a:ln>
              <a:effectLst/>
            </c:spPr>
            <c:extLst>
              <c:ext xmlns:c16="http://schemas.microsoft.com/office/drawing/2014/chart" uri="{C3380CC4-5D6E-409C-BE32-E72D297353CC}">
                <c16:uniqueId val="{00000001-D4D7-4E72-BB25-2443E2983A22}"/>
              </c:ext>
            </c:extLst>
          </c:dPt>
          <c:dPt>
            <c:idx val="1"/>
            <c:bubble3D val="0"/>
            <c:spPr>
              <a:solidFill>
                <a:schemeClr val="accent2">
                  <a:tint val="86000"/>
                  <a:alpha val="0"/>
                </a:schemeClr>
              </a:solidFill>
              <a:ln w="19050">
                <a:noFill/>
              </a:ln>
              <a:effectLst/>
            </c:spPr>
            <c:extLst>
              <c:ext xmlns:c16="http://schemas.microsoft.com/office/drawing/2014/chart" uri="{C3380CC4-5D6E-409C-BE32-E72D297353CC}">
                <c16:uniqueId val="{00000003-D4D7-4E72-BB25-2443E2983A22}"/>
              </c:ext>
            </c:extLst>
          </c:dPt>
          <c:dPt>
            <c:idx val="2"/>
            <c:bubble3D val="0"/>
            <c:spPr>
              <a:solidFill>
                <a:schemeClr val="accent2">
                  <a:shade val="86000"/>
                </a:schemeClr>
              </a:solidFill>
              <a:ln w="19050">
                <a:solidFill>
                  <a:schemeClr val="lt1"/>
                </a:solidFill>
              </a:ln>
              <a:effectLst/>
            </c:spPr>
            <c:extLst>
              <c:ext xmlns:c16="http://schemas.microsoft.com/office/drawing/2014/chart" uri="{C3380CC4-5D6E-409C-BE32-E72D297353CC}">
                <c16:uniqueId val="{00000005-D4D7-4E72-BB25-2443E2983A22}"/>
              </c:ext>
            </c:extLst>
          </c:dPt>
          <c:dPt>
            <c:idx val="3"/>
            <c:bubble3D val="0"/>
            <c:spPr>
              <a:solidFill>
                <a:schemeClr val="accent2">
                  <a:shade val="58000"/>
                </a:schemeClr>
              </a:solidFill>
              <a:ln w="19050">
                <a:solidFill>
                  <a:schemeClr val="lt1"/>
                </a:solidFill>
              </a:ln>
              <a:effectLst/>
            </c:spPr>
            <c:extLst>
              <c:ext xmlns:c16="http://schemas.microsoft.com/office/drawing/2014/chart" uri="{C3380CC4-5D6E-409C-BE32-E72D297353CC}">
                <c16:uniqueId val="{00000007-D4D7-4E72-BB25-2443E2983A22}"/>
              </c:ext>
            </c:extLst>
          </c:dPt>
          <c:dLbls>
            <c:dLbl>
              <c:idx val="0"/>
              <c:layout>
                <c:manualLayout>
                  <c:x val="-0.19026118522510077"/>
                  <c:y val="-0.24823479106848512"/>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0.35353267281720152"/>
                      <c:h val="0.33281721217547294"/>
                    </c:manualLayout>
                  </c15:layout>
                </c:ext>
                <c:ext xmlns:c16="http://schemas.microsoft.com/office/drawing/2014/chart" uri="{C3380CC4-5D6E-409C-BE32-E72D297353CC}">
                  <c16:uniqueId val="{00000001-D4D7-4E72-BB25-2443E2983A22}"/>
                </c:ext>
              </c:extLst>
            </c:dLbl>
            <c:dLbl>
              <c:idx val="1"/>
              <c:delete val="1"/>
              <c:extLst>
                <c:ext xmlns:c15="http://schemas.microsoft.com/office/drawing/2012/chart" uri="{CE6537A1-D6FC-4f65-9D91-7224C49458BB}">
                  <c15:layout>
                    <c:manualLayout>
                      <c:w val="0.27676009234686166"/>
                      <c:h val="0.18655644064686425"/>
                    </c:manualLayout>
                  </c15:layout>
                </c:ext>
                <c:ext xmlns:c16="http://schemas.microsoft.com/office/drawing/2014/chart" uri="{C3380CC4-5D6E-409C-BE32-E72D297353CC}">
                  <c16:uniqueId val="{00000003-D4D7-4E72-BB25-2443E2983A22}"/>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1"/>
                <c:pt idx="0">
                  <c:v>Have witnessed an overdose death</c:v>
                </c:pt>
              </c:strCache>
            </c:strRef>
          </c:cat>
          <c:val>
            <c:numRef>
              <c:f>Sheet1!$B$2:$B$5</c:f>
              <c:numCache>
                <c:formatCode>0%</c:formatCode>
                <c:ptCount val="4"/>
                <c:pt idx="0">
                  <c:v>0.67500000000000004</c:v>
                </c:pt>
                <c:pt idx="1">
                  <c:v>0.32500000000000001</c:v>
                </c:pt>
              </c:numCache>
            </c:numRef>
          </c:val>
          <c:extLst>
            <c:ext xmlns:c16="http://schemas.microsoft.com/office/drawing/2014/chart" uri="{C3380CC4-5D6E-409C-BE32-E72D297353CC}">
              <c16:uniqueId val="{00000008-D4D7-4E72-BB25-2443E2983A2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pieChart>
        <c:varyColors val="1"/>
        <c:ser>
          <c:idx val="0"/>
          <c:order val="0"/>
          <c:tx>
            <c:strRef>
              <c:f>Sheet1!$B$1</c:f>
              <c:strCache>
                <c:ptCount val="1"/>
                <c:pt idx="0">
                  <c:v>Gender</c:v>
                </c:pt>
              </c:strCache>
            </c:strRef>
          </c:tx>
          <c:dPt>
            <c:idx val="0"/>
            <c:bubble3D val="0"/>
            <c:explosion val="10"/>
            <c:spPr>
              <a:solidFill>
                <a:schemeClr val="accent4">
                  <a:lumMod val="20000"/>
                  <a:lumOff val="80000"/>
                </a:schemeClr>
              </a:solidFill>
              <a:ln w="19050">
                <a:solidFill>
                  <a:schemeClr val="accent4">
                    <a:lumMod val="50000"/>
                  </a:schemeClr>
                </a:solidFill>
              </a:ln>
              <a:effectLst/>
            </c:spPr>
            <c:extLst>
              <c:ext xmlns:c16="http://schemas.microsoft.com/office/drawing/2014/chart" uri="{C3380CC4-5D6E-409C-BE32-E72D297353CC}">
                <c16:uniqueId val="{00000001-E300-44E8-855A-795AD161221F}"/>
              </c:ext>
            </c:extLst>
          </c:dPt>
          <c:dPt>
            <c:idx val="1"/>
            <c:bubble3D val="0"/>
            <c:spPr>
              <a:solidFill>
                <a:schemeClr val="accent4">
                  <a:lumMod val="60000"/>
                  <a:lumOff val="40000"/>
                </a:schemeClr>
              </a:solidFill>
              <a:ln w="19050">
                <a:solidFill>
                  <a:schemeClr val="accent4">
                    <a:lumMod val="50000"/>
                  </a:schemeClr>
                </a:solidFill>
              </a:ln>
              <a:effectLst/>
            </c:spPr>
            <c:extLst>
              <c:ext xmlns:c16="http://schemas.microsoft.com/office/drawing/2014/chart" uri="{C3380CC4-5D6E-409C-BE32-E72D297353CC}">
                <c16:uniqueId val="{00000003-E300-44E8-855A-795AD161221F}"/>
              </c:ext>
            </c:extLst>
          </c:dPt>
          <c:dPt>
            <c:idx val="2"/>
            <c:bubble3D val="0"/>
            <c:spPr>
              <a:solidFill>
                <a:schemeClr val="accent5">
                  <a:shade val="86000"/>
                </a:schemeClr>
              </a:solidFill>
              <a:ln w="19050">
                <a:solidFill>
                  <a:schemeClr val="lt1"/>
                </a:solidFill>
              </a:ln>
              <a:effectLst/>
            </c:spPr>
            <c:extLst>
              <c:ext xmlns:c16="http://schemas.microsoft.com/office/drawing/2014/chart" uri="{C3380CC4-5D6E-409C-BE32-E72D297353CC}">
                <c16:uniqueId val="{00000005-E300-44E8-855A-795AD161221F}"/>
              </c:ext>
            </c:extLst>
          </c:dPt>
          <c:dPt>
            <c:idx val="3"/>
            <c:bubble3D val="0"/>
            <c:spPr>
              <a:solidFill>
                <a:schemeClr val="accent5">
                  <a:shade val="58000"/>
                </a:schemeClr>
              </a:solidFill>
              <a:ln w="19050">
                <a:solidFill>
                  <a:schemeClr val="lt1"/>
                </a:solidFill>
              </a:ln>
              <a:effectLst/>
            </c:spPr>
            <c:extLst>
              <c:ext xmlns:c16="http://schemas.microsoft.com/office/drawing/2014/chart" uri="{C3380CC4-5D6E-409C-BE32-E72D297353CC}">
                <c16:uniqueId val="{00000007-E300-44E8-855A-795AD161221F}"/>
              </c:ext>
            </c:extLst>
          </c:dPt>
          <c:dLbls>
            <c:dLbl>
              <c:idx val="0"/>
              <c:layout>
                <c:manualLayout>
                  <c:x val="-0.16452355226709553"/>
                  <c:y val="-0.27929968522535326"/>
                </c:manualLayout>
              </c:layout>
              <c:tx>
                <c:rich>
                  <a:bodyPr/>
                  <a:lstStyle/>
                  <a:p>
                    <a:fld id="{D39B6835-70C6-44DC-9C80-627041AC54C9}" type="CATEGORYNAME">
                      <a:rPr lang="en-US" smtClean="0"/>
                      <a:pPr/>
                      <a:t>[CATEGORY NAME]</a:t>
                    </a:fld>
                    <a:r>
                      <a:rPr lang="en-US" baseline="0" dirty="0"/>
                      <a:t> </a:t>
                    </a:r>
                    <a:fld id="{77CE041C-F388-44FA-88B0-A428FABA71B8}" type="VALUE">
                      <a:rPr lang="en-US" baseline="0"/>
                      <a:pPr/>
                      <a:t>[VALUE]</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300-44E8-855A-795AD161221F}"/>
                </c:ext>
              </c:extLst>
            </c:dLbl>
            <c:dLbl>
              <c:idx val="1"/>
              <c:layout>
                <c:manualLayout>
                  <c:x val="0.19789115072672789"/>
                  <c:y val="0.12457963009756835"/>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mn-lt"/>
                        <a:ea typeface="+mn-ea"/>
                        <a:cs typeface="+mn-cs"/>
                      </a:defRPr>
                    </a:pPr>
                    <a:fld id="{0EA30C89-FE84-42FA-8649-0499ACED905F}" type="CATEGORYNAME">
                      <a:rPr lang="en-US" smtClean="0"/>
                      <a:pPr>
                        <a:defRPr sz="1400" b="1"/>
                      </a:pPr>
                      <a:t>[CATEGORY NAME]</a:t>
                    </a:fld>
                    <a:r>
                      <a:rPr lang="en-US" baseline="0" dirty="0"/>
                      <a:t> </a:t>
                    </a:r>
                    <a:fld id="{7BDA3598-CE74-4D42-A5C1-59789665E4CE}" type="VALUE">
                      <a:rPr lang="en-US" baseline="0"/>
                      <a:pPr>
                        <a:defRPr sz="1400" b="1"/>
                      </a:pPr>
                      <a:t>[VALUE]</a:t>
                    </a:fld>
                    <a:endParaRPr lang="en-US" baseline="0" dirty="0"/>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0310820367751062"/>
                      <c:h val="0.24945889053987122"/>
                    </c:manualLayout>
                  </c15:layout>
                  <c15:dlblFieldTable/>
                  <c15:showDataLabelsRange val="0"/>
                </c:ext>
                <c:ext xmlns:c16="http://schemas.microsoft.com/office/drawing/2014/chart" uri="{C3380CC4-5D6E-409C-BE32-E72D297353CC}">
                  <c16:uniqueId val="{00000003-E300-44E8-855A-795AD161221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Men</c:v>
                </c:pt>
                <c:pt idx="1">
                  <c:v>Women</c:v>
                </c:pt>
              </c:strCache>
            </c:strRef>
          </c:cat>
          <c:val>
            <c:numRef>
              <c:f>Sheet1!$B$2:$B$5</c:f>
              <c:numCache>
                <c:formatCode>0%</c:formatCode>
                <c:ptCount val="4"/>
                <c:pt idx="0">
                  <c:v>0.87</c:v>
                </c:pt>
                <c:pt idx="1">
                  <c:v>0.13</c:v>
                </c:pt>
              </c:numCache>
            </c:numRef>
          </c:val>
          <c:extLst>
            <c:ext xmlns:c16="http://schemas.microsoft.com/office/drawing/2014/chart" uri="{C3380CC4-5D6E-409C-BE32-E72D297353CC}">
              <c16:uniqueId val="{00000008-E300-44E8-855A-795AD161221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pieChart>
        <c:varyColors val="1"/>
        <c:ser>
          <c:idx val="0"/>
          <c:order val="0"/>
          <c:tx>
            <c:strRef>
              <c:f>Sheet1!$B$1</c:f>
              <c:strCache>
                <c:ptCount val="1"/>
                <c:pt idx="0">
                  <c:v>Gender</c:v>
                </c:pt>
              </c:strCache>
            </c:strRef>
          </c:tx>
          <c:dPt>
            <c:idx val="0"/>
            <c:bubble3D val="0"/>
            <c:spPr>
              <a:solidFill>
                <a:schemeClr val="accent4">
                  <a:lumMod val="60000"/>
                  <a:lumOff val="40000"/>
                </a:schemeClr>
              </a:solidFill>
              <a:ln w="19050">
                <a:solidFill>
                  <a:schemeClr val="accent4">
                    <a:lumMod val="50000"/>
                  </a:schemeClr>
                </a:solidFill>
              </a:ln>
              <a:effectLst/>
            </c:spPr>
            <c:extLst>
              <c:ext xmlns:c16="http://schemas.microsoft.com/office/drawing/2014/chart" uri="{C3380CC4-5D6E-409C-BE32-E72D297353CC}">
                <c16:uniqueId val="{00000001-D750-4B76-A751-49CA318EAE06}"/>
              </c:ext>
            </c:extLst>
          </c:dPt>
          <c:dPt>
            <c:idx val="1"/>
            <c:bubble3D val="0"/>
            <c:spPr>
              <a:solidFill>
                <a:schemeClr val="accent2">
                  <a:tint val="86000"/>
                  <a:alpha val="0"/>
                </a:schemeClr>
              </a:solidFill>
              <a:ln w="19050">
                <a:noFill/>
              </a:ln>
              <a:effectLst/>
            </c:spPr>
            <c:extLst>
              <c:ext xmlns:c16="http://schemas.microsoft.com/office/drawing/2014/chart" uri="{C3380CC4-5D6E-409C-BE32-E72D297353CC}">
                <c16:uniqueId val="{00000003-D750-4B76-A751-49CA318EAE06}"/>
              </c:ext>
            </c:extLst>
          </c:dPt>
          <c:dPt>
            <c:idx val="2"/>
            <c:bubble3D val="0"/>
            <c:spPr>
              <a:solidFill>
                <a:schemeClr val="accent2">
                  <a:shade val="86000"/>
                </a:schemeClr>
              </a:solidFill>
              <a:ln w="19050">
                <a:solidFill>
                  <a:schemeClr val="lt1"/>
                </a:solidFill>
              </a:ln>
              <a:effectLst/>
            </c:spPr>
            <c:extLst>
              <c:ext xmlns:c16="http://schemas.microsoft.com/office/drawing/2014/chart" uri="{C3380CC4-5D6E-409C-BE32-E72D297353CC}">
                <c16:uniqueId val="{00000005-D750-4B76-A751-49CA318EAE06}"/>
              </c:ext>
            </c:extLst>
          </c:dPt>
          <c:dPt>
            <c:idx val="3"/>
            <c:bubble3D val="0"/>
            <c:spPr>
              <a:solidFill>
                <a:schemeClr val="accent2">
                  <a:shade val="58000"/>
                </a:schemeClr>
              </a:solidFill>
              <a:ln w="19050">
                <a:solidFill>
                  <a:schemeClr val="lt1"/>
                </a:solidFill>
              </a:ln>
              <a:effectLst/>
            </c:spPr>
            <c:extLst>
              <c:ext xmlns:c16="http://schemas.microsoft.com/office/drawing/2014/chart" uri="{C3380CC4-5D6E-409C-BE32-E72D297353CC}">
                <c16:uniqueId val="{00000007-D750-4B76-A751-49CA318EAE06}"/>
              </c:ext>
            </c:extLst>
          </c:dPt>
          <c:dLbls>
            <c:dLbl>
              <c:idx val="0"/>
              <c:layout>
                <c:manualLayout>
                  <c:x val="-0.17560698117050172"/>
                  <c:y val="-0.25707911631959074"/>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0.35353267281720152"/>
                      <c:h val="0.33281721217547294"/>
                    </c:manualLayout>
                  </c15:layout>
                </c:ext>
                <c:ext xmlns:c16="http://schemas.microsoft.com/office/drawing/2014/chart" uri="{C3380CC4-5D6E-409C-BE32-E72D297353CC}">
                  <c16:uniqueId val="{00000001-D750-4B76-A751-49CA318EAE06}"/>
                </c:ext>
              </c:extLst>
            </c:dLbl>
            <c:dLbl>
              <c:idx val="1"/>
              <c:delete val="1"/>
              <c:extLst>
                <c:ext xmlns:c15="http://schemas.microsoft.com/office/drawing/2012/chart" uri="{CE6537A1-D6FC-4f65-9D91-7224C49458BB}">
                  <c15:layout>
                    <c:manualLayout>
                      <c:w val="0.27676009234686166"/>
                      <c:h val="0.18655644064686425"/>
                    </c:manualLayout>
                  </c15:layout>
                </c:ext>
                <c:ext xmlns:c16="http://schemas.microsoft.com/office/drawing/2014/chart" uri="{C3380CC4-5D6E-409C-BE32-E72D297353CC}">
                  <c16:uniqueId val="{00000003-D750-4B76-A751-49CA318EAE06}"/>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1"/>
                <c:pt idx="0">
                  <c:v>Have witnessed an overdose death</c:v>
                </c:pt>
              </c:strCache>
            </c:strRef>
          </c:cat>
          <c:val>
            <c:numRef>
              <c:f>Sheet1!$B$2:$B$5</c:f>
              <c:numCache>
                <c:formatCode>0%</c:formatCode>
                <c:ptCount val="4"/>
                <c:pt idx="0">
                  <c:v>0.69</c:v>
                </c:pt>
                <c:pt idx="1">
                  <c:v>0.31</c:v>
                </c:pt>
              </c:numCache>
            </c:numRef>
          </c:val>
          <c:extLst>
            <c:ext xmlns:c16="http://schemas.microsoft.com/office/drawing/2014/chart" uri="{C3380CC4-5D6E-409C-BE32-E72D297353CC}">
              <c16:uniqueId val="{00000008-D750-4B76-A751-49CA318EAE0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Sheet1!$B$2:$B$401</cx:f>
        <cx:lvl ptCount="400" formatCode="0.00">
          <cx:pt idx="0">1.6000000000000001</cx:pt>
          <cx:pt idx="1">2.7999999999999998</cx:pt>
          <cx:pt idx="2">2.2000000000000002</cx:pt>
          <cx:pt idx="3">1.8</cx:pt>
          <cx:pt idx="4">1.6000000000000001</cx:pt>
          <cx:pt idx="5">1.8</cx:pt>
          <cx:pt idx="6">2.3999999999999999</cx:pt>
          <cx:pt idx="7">2.3999999999999999</cx:pt>
          <cx:pt idx="8">3</cx:pt>
          <cx:pt idx="9">2</cx:pt>
          <cx:pt idx="10">2.3999999999999999</cx:pt>
          <cx:pt idx="11">2.3999999999999999</cx:pt>
          <cx:pt idx="12">1.3999999999999999</cx:pt>
          <cx:pt idx="13">1.6000000000000001</cx:pt>
          <cx:pt idx="14">2.7999999999999998</cx:pt>
          <cx:pt idx="15">1</cx:pt>
          <cx:pt idx="16">4.7999999999999998</cx:pt>
          <cx:pt idx="17">1.3999999999999999</cx:pt>
          <cx:pt idx="18">1.6000000000000001</cx:pt>
          <cx:pt idx="19">2</cx:pt>
          <cx:pt idx="20">1.3999999999999999</cx:pt>
          <cx:pt idx="21">1.6000000000000001</cx:pt>
          <cx:pt idx="22">1.8</cx:pt>
          <cx:pt idx="23">2.2000000000000002</cx:pt>
          <cx:pt idx="24">1</cx:pt>
          <cx:pt idx="25">2.3999999999999999</cx:pt>
          <cx:pt idx="26">2</cx:pt>
          <cx:pt idx="27">1.3999999999999999</cx:pt>
          <cx:pt idx="28">2.2000000000000002</cx:pt>
          <cx:pt idx="29">2</cx:pt>
          <cx:pt idx="30">3</cx:pt>
          <cx:pt idx="31">2.7999999999999998</cx:pt>
          <cx:pt idx="32">2.3999999999999999</cx:pt>
          <cx:pt idx="33">2.7999999999999998</cx:pt>
          <cx:pt idx="34">5</cx:pt>
          <cx:pt idx="35">3.2000000000000002</cx:pt>
          <cx:pt idx="36">1.8</cx:pt>
          <cx:pt idx="37">3.7999999999999998</cx:pt>
          <cx:pt idx="38">2.3999999999999999</cx:pt>
          <cx:pt idx="39">1</cx:pt>
          <cx:pt idx="40">2.7999999999999998</cx:pt>
          <cx:pt idx="41">3.2000000000000002</cx:pt>
          <cx:pt idx="42">1.2</cx:pt>
          <cx:pt idx="43">2.7999999999999998</cx:pt>
          <cx:pt idx="44">4.2000000000000002</cx:pt>
          <cx:pt idx="45">3.3999999999999999</cx:pt>
          <cx:pt idx="46">3</cx:pt>
          <cx:pt idx="47">2.2000000000000002</cx:pt>
          <cx:pt idx="48">1.3999999999999999</cx:pt>
          <cx:pt idx="49">3</cx:pt>
          <cx:pt idx="50">3.7999999999999998</cx:pt>
          <cx:pt idx="51">3.7999999999999998</cx:pt>
          <cx:pt idx="52">2.2000000000000002</cx:pt>
          <cx:pt idx="53">3.6000000000000001</cx:pt>
          <cx:pt idx="54">2.3999999999999999</cx:pt>
          <cx:pt idx="55">2</cx:pt>
          <cx:pt idx="56">1</cx:pt>
          <cx:pt idx="57">3.6000000000000001</cx:pt>
          <cx:pt idx="58">3.2000000000000002</cx:pt>
          <cx:pt idx="59">1.8</cx:pt>
          <cx:pt idx="60">3</cx:pt>
          <cx:pt idx="61">1.6000000000000001</cx:pt>
          <cx:pt idx="62">3.2000000000000002</cx:pt>
          <cx:pt idx="63">1.2</cx:pt>
          <cx:pt idx="64">2.3999999999999999</cx:pt>
          <cx:pt idx="65">1.8</cx:pt>
          <cx:pt idx="66">1.8</cx:pt>
          <cx:pt idx="67">1</cx:pt>
          <cx:pt idx="68">4</cx:pt>
          <cx:pt idx="69">1.8</cx:pt>
          <cx:pt idx="70">2</cx:pt>
          <cx:pt idx="71">1.3999999999999999</cx:pt>
          <cx:pt idx="72">2.7999999999999998</cx:pt>
          <cx:pt idx="73">3.2000000000000002</cx:pt>
          <cx:pt idx="74">2.3999999999999999</cx:pt>
          <cx:pt idx="75">1.6000000000000001</cx:pt>
          <cx:pt idx="76">5</cx:pt>
          <cx:pt idx="77">2</cx:pt>
          <cx:pt idx="78">2.7999999999999998</cx:pt>
          <cx:pt idx="79">1.8</cx:pt>
          <cx:pt idx="80">1</cx:pt>
          <cx:pt idx="81">3</cx:pt>
          <cx:pt idx="82">2.6000000000000001</cx:pt>
          <cx:pt idx="83">2.7999999999999998</cx:pt>
          <cx:pt idx="84">1.3999999999999999</cx:pt>
          <cx:pt idx="85">2.6000000000000001</cx:pt>
          <cx:pt idx="86">2</cx:pt>
          <cx:pt idx="87">1</cx:pt>
          <cx:pt idx="88">1</cx:pt>
          <cx:pt idx="89">1.8</cx:pt>
          <cx:pt idx="90">1</cx:pt>
          <cx:pt idx="91">1.6000000000000001</cx:pt>
          <cx:pt idx="92">3</cx:pt>
          <cx:pt idx="93">1</cx:pt>
          <cx:pt idx="94">1.6000000000000001</cx:pt>
          <cx:pt idx="95">2</cx:pt>
          <cx:pt idx="96">2.2000000000000002</cx:pt>
          <cx:pt idx="97">3.3999999999999999</cx:pt>
          <cx:pt idx="98">2.3999999999999999</cx:pt>
          <cx:pt idx="99">2.3999999999999999</cx:pt>
          <cx:pt idx="100">1</cx:pt>
          <cx:pt idx="101">2</cx:pt>
          <cx:pt idx="102">3.3999999999999999</cx:pt>
          <cx:pt idx="103">1.3999999999999999</cx:pt>
          <cx:pt idx="104">2.7999999999999998</cx:pt>
          <cx:pt idx="105">2</cx:pt>
          <cx:pt idx="106">2.6000000000000001</cx:pt>
          <cx:pt idx="107">2.3999999999999999</cx:pt>
          <cx:pt idx="108">1</cx:pt>
          <cx:pt idx="109">1</cx:pt>
          <cx:pt idx="110">1.6000000000000001</cx:pt>
          <cx:pt idx="111">2.3999999999999999</cx:pt>
          <cx:pt idx="112">2.2000000000000002</cx:pt>
          <cx:pt idx="113">1.8</cx:pt>
          <cx:pt idx="114">2.2000000000000002</cx:pt>
          <cx:pt idx="115">1.8</cx:pt>
          <cx:pt idx="116">1.3999999999999999</cx:pt>
          <cx:pt idx="117">1.2</cx:pt>
          <cx:pt idx="118">3.3999999999999999</cx:pt>
          <cx:pt idx="119">2.2000000000000002</cx:pt>
          <cx:pt idx="120">2</cx:pt>
          <cx:pt idx="121">1</cx:pt>
          <cx:pt idx="122">1.8</cx:pt>
          <cx:pt idx="123">3</cx:pt>
          <cx:pt idx="124">4.2000000000000002</cx:pt>
          <cx:pt idx="125">1.8</cx:pt>
          <cx:pt idx="126">1.8</cx:pt>
          <cx:pt idx="127">3.2000000000000002</cx:pt>
          <cx:pt idx="128">3</cx:pt>
          <cx:pt idx="129">1.6000000000000001</cx:pt>
          <cx:pt idx="130">2.2000000000000002</cx:pt>
          <cx:pt idx="131">1.3999999999999999</cx:pt>
          <cx:pt idx="132">1.8</cx:pt>
          <cx:pt idx="133">3.3999999999999999</cx:pt>
          <cx:pt idx="134">1.3999999999999999</cx:pt>
          <cx:pt idx="135">2.6000000000000001</cx:pt>
          <cx:pt idx="136">1</cx:pt>
          <cx:pt idx="137">2.6000000000000001</cx:pt>
          <cx:pt idx="138">1.6000000000000001</cx:pt>
          <cx:pt idx="139">1.3999999999999999</cx:pt>
          <cx:pt idx="140">3</cx:pt>
          <cx:pt idx="141">1.8</cx:pt>
          <cx:pt idx="142">3.3999999999999999</cx:pt>
          <cx:pt idx="143">3.2000000000000002</cx:pt>
          <cx:pt idx="144">1.3999999999999999</cx:pt>
          <cx:pt idx="145">1.6000000000000001</cx:pt>
          <cx:pt idx="146">2.3999999999999999</cx:pt>
          <cx:pt idx="147">1.6000000000000001</cx:pt>
          <cx:pt idx="148">1</cx:pt>
          <cx:pt idx="149">1.8</cx:pt>
          <cx:pt idx="150">1.3999999999999999</cx:pt>
          <cx:pt idx="151">2</cx:pt>
          <cx:pt idx="152">2.3999999999999999</cx:pt>
          <cx:pt idx="153">2.6000000000000001</cx:pt>
          <cx:pt idx="154">3.6000000000000001</cx:pt>
          <cx:pt idx="155">2.3999999999999999</cx:pt>
          <cx:pt idx="156">1.6000000000000001</cx:pt>
          <cx:pt idx="157">3.6000000000000001</cx:pt>
          <cx:pt idx="158">1.6000000000000001</cx:pt>
          <cx:pt idx="159">1</cx:pt>
          <cx:pt idx="160">1</cx:pt>
          <cx:pt idx="161">1.6000000000000001</cx:pt>
          <cx:pt idx="162">2.2000000000000002</cx:pt>
          <cx:pt idx="163">2.2000000000000002</cx:pt>
          <cx:pt idx="164">4</cx:pt>
          <cx:pt idx="165">3.7999999999999998</cx:pt>
          <cx:pt idx="166">1.6000000000000001</cx:pt>
          <cx:pt idx="167">1.3999999999999999</cx:pt>
          <cx:pt idx="168">4.5</cx:pt>
          <cx:pt idx="169">2.6000000000000001</cx:pt>
          <cx:pt idx="170">3</cx:pt>
          <cx:pt idx="171">2</cx:pt>
          <cx:pt idx="172">2</cx:pt>
          <cx:pt idx="173">3.7999999999999998</cx:pt>
          <cx:pt idx="174">2.2000000000000002</cx:pt>
          <cx:pt idx="175">1.2</cx:pt>
          <cx:pt idx="176">2</cx:pt>
          <cx:pt idx="177">2.2000000000000002</cx:pt>
          <cx:pt idx="178">1.2</cx:pt>
          <cx:pt idx="179">2.6000000000000001</cx:pt>
          <cx:pt idx="180">2</cx:pt>
          <cx:pt idx="181">3.2000000000000002</cx:pt>
          <cx:pt idx="182">1.6000000000000001</cx:pt>
          <cx:pt idx="183">1.3999999999999999</cx:pt>
          <cx:pt idx="184">3.3999999999999999</cx:pt>
          <cx:pt idx="185">1.3999999999999999</cx:pt>
          <cx:pt idx="186">2.2000000000000002</cx:pt>
          <cx:pt idx="187">1.8</cx:pt>
          <cx:pt idx="188">1.6000000000000001</cx:pt>
          <cx:pt idx="189">1.3999999999999999</cx:pt>
          <cx:pt idx="190">1.6000000000000001</cx:pt>
          <cx:pt idx="191">3</cx:pt>
          <cx:pt idx="192">2</cx:pt>
          <cx:pt idx="193">2.2000000000000002</cx:pt>
          <cx:pt idx="194">2.2000000000000002</cx:pt>
          <cx:pt idx="195">1</cx:pt>
          <cx:pt idx="196">1.8</cx:pt>
          <cx:pt idx="197">3</cx:pt>
          <cx:pt idx="198">2</cx:pt>
          <cx:pt idx="199">1.8</cx:pt>
          <cx:pt idx="200">2.6000000000000001</cx:pt>
          <cx:pt idx="201">2.3999999999999999</cx:pt>
          <cx:pt idx="202">3</cx:pt>
          <cx:pt idx="203">2</cx:pt>
          <cx:pt idx="204">1.2</cx:pt>
          <cx:pt idx="205">1</cx:pt>
          <cx:pt idx="206">1</cx:pt>
          <cx:pt idx="207">2.3999999999999999</cx:pt>
          <cx:pt idx="208">1.3999999999999999</cx:pt>
          <cx:pt idx="209">1</cx:pt>
          <cx:pt idx="210">3</cx:pt>
          <cx:pt idx="211">2</cx:pt>
          <cx:pt idx="212">2.6000000000000001</cx:pt>
          <cx:pt idx="213">2</cx:pt>
          <cx:pt idx="214">1.6000000000000001</cx:pt>
          <cx:pt idx="215">1.6000000000000001</cx:pt>
          <cx:pt idx="216">1.2</cx:pt>
          <cx:pt idx="217">2.2000000000000002</cx:pt>
          <cx:pt idx="218">3.3999999999999999</cx:pt>
          <cx:pt idx="219">2.7999999999999998</cx:pt>
          <cx:pt idx="220">2.7999999999999998</cx:pt>
          <cx:pt idx="221">3.2000000000000002</cx:pt>
          <cx:pt idx="222">2.6000000000000001</cx:pt>
          <cx:pt idx="223">3.2000000000000002</cx:pt>
          <cx:pt idx="224">3.6000000000000001</cx:pt>
          <cx:pt idx="225">1.2</cx:pt>
          <cx:pt idx="226">1.3999999999999999</cx:pt>
          <cx:pt idx="227">2.3999999999999999</cx:pt>
          <cx:pt idx="228">2.75</cx:pt>
          <cx:pt idx="229">2</cx:pt>
          <cx:pt idx="230">1.6000000000000001</cx:pt>
          <cx:pt idx="231">1</cx:pt>
          <cx:pt idx="232">2.7999999999999998</cx:pt>
          <cx:pt idx="233">2.6000000000000001</cx:pt>
          <cx:pt idx="234">2.3999999999999999</cx:pt>
          <cx:pt idx="235">4</cx:pt>
          <cx:pt idx="236">2.6000000000000001</cx:pt>
          <cx:pt idx="237">2.2000000000000002</cx:pt>
          <cx:pt idx="238">2.6000000000000001</cx:pt>
          <cx:pt idx="239">1</cx:pt>
          <cx:pt idx="240">2.3999999999999999</cx:pt>
          <cx:pt idx="241">1.6000000000000001</cx:pt>
          <cx:pt idx="242">1.8</cx:pt>
          <cx:pt idx="243">1</cx:pt>
          <cx:pt idx="244">1.6000000000000001</cx:pt>
          <cx:pt idx="245">1.3999999999999999</cx:pt>
          <cx:pt idx="246">2</cx:pt>
          <cx:pt idx="247">1.8</cx:pt>
          <cx:pt idx="248">2</cx:pt>
          <cx:pt idx="249">1.6000000000000001</cx:pt>
          <cx:pt idx="250">2</cx:pt>
          <cx:pt idx="251">2.3999999999999999</cx:pt>
          <cx:pt idx="252">1.3999999999999999</cx:pt>
          <cx:pt idx="253">1.6000000000000001</cx:pt>
          <cx:pt idx="254">1</cx:pt>
          <cx:pt idx="255">2</cx:pt>
          <cx:pt idx="256">2.3999999999999999</cx:pt>
          <cx:pt idx="257">1.8</cx:pt>
          <cx:pt idx="258">1.6000000000000001</cx:pt>
          <cx:pt idx="259">4.2000000000000002</cx:pt>
          <cx:pt idx="260">3.2000000000000002</cx:pt>
          <cx:pt idx="261">3</cx:pt>
          <cx:pt idx="262">2.2000000000000002</cx:pt>
          <cx:pt idx="263">1</cx:pt>
          <cx:pt idx="264">2.3999999999999999</cx:pt>
          <cx:pt idx="265">1.6000000000000001</cx:pt>
          <cx:pt idx="266">1</cx:pt>
          <cx:pt idx="267">1.8</cx:pt>
          <cx:pt idx="268">2.7999999999999998</cx:pt>
          <cx:pt idx="269">1.3999999999999999</cx:pt>
          <cx:pt idx="270">1.6000000000000001</cx:pt>
          <cx:pt idx="271">3.2000000000000002</cx:pt>
          <cx:pt idx="272">1.6000000000000001</cx:pt>
          <cx:pt idx="273">3</cx:pt>
          <cx:pt idx="274">1.3999999999999999</cx:pt>
          <cx:pt idx="275">1.8</cx:pt>
          <cx:pt idx="276">2.7999999999999998</cx:pt>
          <cx:pt idx="277">2.6000000000000001</cx:pt>
          <cx:pt idx="278">2.2000000000000002</cx:pt>
          <cx:pt idx="279">2.6000000000000001</cx:pt>
          <cx:pt idx="280">4</cx:pt>
          <cx:pt idx="281">1</cx:pt>
          <cx:pt idx="282">1</cx:pt>
          <cx:pt idx="283">1.6000000000000001</cx:pt>
          <cx:pt idx="284">1</cx:pt>
          <cx:pt idx="285">1.3999999999999999</cx:pt>
          <cx:pt idx="286">1.6000000000000001</cx:pt>
          <cx:pt idx="287">1</cx:pt>
          <cx:pt idx="288">2.3999999999999999</cx:pt>
          <cx:pt idx="289">2.3999999999999999</cx:pt>
          <cx:pt idx="290">2</cx:pt>
          <cx:pt idx="291">1</cx:pt>
          <cx:pt idx="292">1</cx:pt>
          <cx:pt idx="293">2</cx:pt>
          <cx:pt idx="294">1.2</cx:pt>
          <cx:pt idx="295">1.6000000000000001</cx:pt>
          <cx:pt idx="296">2.2000000000000002</cx:pt>
          <cx:pt idx="297">1.6000000000000001</cx:pt>
          <cx:pt idx="298">2</cx:pt>
          <cx:pt idx="299">1</cx:pt>
          <cx:pt idx="300">1</cx:pt>
          <cx:pt idx="301">1</cx:pt>
          <cx:pt idx="302">2</cx:pt>
          <cx:pt idx="303">1.2</cx:pt>
          <cx:pt idx="304">2.2000000000000002</cx:pt>
          <cx:pt idx="305">2.2000000000000002</cx:pt>
          <cx:pt idx="306">1.2</cx:pt>
          <cx:pt idx="307">3.7999999999999998</cx:pt>
          <cx:pt idx="308">1</cx:pt>
          <cx:pt idx="309">2.2000000000000002</cx:pt>
          <cx:pt idx="310">1.3999999999999999</cx:pt>
          <cx:pt idx="311">1.3999999999999999</cx:pt>
          <cx:pt idx="312">1.6000000000000001</cx:pt>
          <cx:pt idx="313">2</cx:pt>
          <cx:pt idx="314">1.2</cx:pt>
          <cx:pt idx="315">1</cx:pt>
          <cx:pt idx="316">1.6000000000000001</cx:pt>
          <cx:pt idx="317">1.2</cx:pt>
          <cx:pt idx="318">1.2</cx:pt>
          <cx:pt idx="319">1.8</cx:pt>
          <cx:pt idx="320">3</cx:pt>
          <cx:pt idx="321">1.3999999999999999</cx:pt>
          <cx:pt idx="322">1.6000000000000001</cx:pt>
          <cx:pt idx="323">1.8</cx:pt>
          <cx:pt idx="324">1.6000000000000001</cx:pt>
          <cx:pt idx="325">1.6000000000000001</cx:pt>
          <cx:pt idx="326">2.6000000000000001</cx:pt>
          <cx:pt idx="327">2.3999999999999999</cx:pt>
          <cx:pt idx="328">1.2</cx:pt>
          <cx:pt idx="329">2.3999999999999999</cx:pt>
          <cx:pt idx="330">3.3999999999999999</cx:pt>
          <cx:pt idx="331">3.7999999999999998</cx:pt>
          <cx:pt idx="332">1.8</cx:pt>
          <cx:pt idx="333">1</cx:pt>
          <cx:pt idx="334">1</cx:pt>
          <cx:pt idx="335">1.8</cx:pt>
          <cx:pt idx="336">1.3999999999999999</cx:pt>
          <cx:pt idx="337">1.3999999999999999</cx:pt>
          <cx:pt idx="338">1.6000000000000001</cx:pt>
          <cx:pt idx="339">1.6000000000000001</cx:pt>
          <cx:pt idx="340">1.3999999999999999</cx:pt>
          <cx:pt idx="341">1.2</cx:pt>
          <cx:pt idx="342">1</cx:pt>
          <cx:pt idx="343">3</cx:pt>
          <cx:pt idx="344">2.7999999999999998</cx:pt>
          <cx:pt idx="345">1.8</cx:pt>
          <cx:pt idx="346">1.6000000000000001</cx:pt>
          <cx:pt idx="347">1.8</cx:pt>
          <cx:pt idx="348">1.8</cx:pt>
          <cx:pt idx="349">1</cx:pt>
          <cx:pt idx="350">1.6000000000000001</cx:pt>
          <cx:pt idx="351">1.3999999999999999</cx:pt>
          <cx:pt idx="352">2</cx:pt>
          <cx:pt idx="353">2.6000000000000001</cx:pt>
          <cx:pt idx="354">1.6000000000000001</cx:pt>
          <cx:pt idx="355">2.3999999999999999</cx:pt>
          <cx:pt idx="356">1.3999999999999999</cx:pt>
          <cx:pt idx="357">2.2000000000000002</cx:pt>
          <cx:pt idx="358">1.8</cx:pt>
          <cx:pt idx="359">4.5999999999999996</cx:pt>
          <cx:pt idx="360">2</cx:pt>
          <cx:pt idx="361">3</cx:pt>
          <cx:pt idx="362">1.8</cx:pt>
          <cx:pt idx="363">1.6000000000000001</cx:pt>
          <cx:pt idx="364">1.6000000000000001</cx:pt>
          <cx:pt idx="365">1</cx:pt>
          <cx:pt idx="366">1.6000000000000001</cx:pt>
          <cx:pt idx="367">2.7999999999999998</cx:pt>
          <cx:pt idx="368">2.2000000000000002</cx:pt>
          <cx:pt idx="369">2.6000000000000001</cx:pt>
          <cx:pt idx="370">1.6000000000000001</cx:pt>
          <cx:pt idx="371">1.8</cx:pt>
          <cx:pt idx="372">1</cx:pt>
          <cx:pt idx="373">1.8</cx:pt>
          <cx:pt idx="374">2.6000000000000001</cx:pt>
          <cx:pt idx="375">1.3999999999999999</cx:pt>
          <cx:pt idx="376">1.8</cx:pt>
          <cx:pt idx="377">2.6000000000000001</cx:pt>
          <cx:pt idx="378">2.3999999999999999</cx:pt>
          <cx:pt idx="379">2</cx:pt>
          <cx:pt idx="380">2.2000000000000002</cx:pt>
          <cx:pt idx="381">1</cx:pt>
          <cx:pt idx="382">2.2000000000000002</cx:pt>
          <cx:pt idx="383">2</cx:pt>
          <cx:pt idx="384">1</cx:pt>
          <cx:pt idx="385">1.3999999999999999</cx:pt>
          <cx:pt idx="386">1.6000000000000001</cx:pt>
          <cx:pt idx="387">1</cx:pt>
          <cx:pt idx="388">1.6000000000000001</cx:pt>
          <cx:pt idx="389">1.2</cx:pt>
          <cx:pt idx="390">1.6000000000000001</cx:pt>
          <cx:pt idx="391">2.2000000000000002</cx:pt>
          <cx:pt idx="392">1</cx:pt>
          <cx:pt idx="393">1.3999999999999999</cx:pt>
          <cx:pt idx="394">1.8</cx:pt>
          <cx:pt idx="395">3.2000000000000002</cx:pt>
          <cx:pt idx="396">3</cx:pt>
          <cx:pt idx="397">3.2000000000000002</cx:pt>
          <cx:pt idx="398">3.2000000000000002</cx:pt>
          <cx:pt idx="399">1</cx:pt>
        </cx:lvl>
      </cx:numDim>
    </cx:data>
    <cx:data id="1">
      <cx:numDim type="val">
        <cx:f>Sheet1!$C$2:$C$401</cx:f>
        <cx:lvl ptCount="400" formatCode="0.00">
          <cx:pt idx="0">3.7999999999999998</cx:pt>
          <cx:pt idx="1">5</cx:pt>
          <cx:pt idx="2">4</cx:pt>
          <cx:pt idx="3">2.2000000000000002</cx:pt>
          <cx:pt idx="4">4.2000000000000002</cx:pt>
          <cx:pt idx="5">4</cx:pt>
          <cx:pt idx="6">5</cx:pt>
          <cx:pt idx="7">3</cx:pt>
          <cx:pt idx="8">3.6000000000000001</cx:pt>
          <cx:pt idx="9">2</cx:pt>
          <cx:pt idx="10">3.3999999999999999</cx:pt>
          <cx:pt idx="11">5</cx:pt>
          <cx:pt idx="12">5</cx:pt>
          <cx:pt idx="13">5</cx:pt>
          <cx:pt idx="14">5</cx:pt>
          <cx:pt idx="15">4</cx:pt>
          <cx:pt idx="16">4.7999999999999998</cx:pt>
          <cx:pt idx="17">4</cx:pt>
          <cx:pt idx="18">4</cx:pt>
          <cx:pt idx="19">4</cx:pt>
          <cx:pt idx="20">2.2000000000000002</cx:pt>
          <cx:pt idx="21">4</cx:pt>
          <cx:pt idx="22">3</cx:pt>
          <cx:pt idx="23">3</cx:pt>
          <cx:pt idx="24">3</cx:pt>
          <cx:pt idx="25">4</cx:pt>
          <cx:pt idx="26">4.7999999999999998</cx:pt>
          <cx:pt idx="27">4</cx:pt>
          <cx:pt idx="28">3.3999999999999999</cx:pt>
          <cx:pt idx="29">4.5999999999999996</cx:pt>
          <cx:pt idx="30">2.7999999999999998</cx:pt>
          <cx:pt idx="31">2.7999999999999998</cx:pt>
          <cx:pt idx="32">3.2000000000000002</cx:pt>
          <cx:pt idx="33">5</cx:pt>
          <cx:pt idx="34">5</cx:pt>
          <cx:pt idx="35">3</cx:pt>
          <cx:pt idx="36">5</cx:pt>
          <cx:pt idx="37">4</cx:pt>
          <cx:pt idx="38">4.4000000000000004</cx:pt>
          <cx:pt idx="39">1</cx:pt>
          <cx:pt idx="40">2.7999999999999998</cx:pt>
          <cx:pt idx="41">4</cx:pt>
          <cx:pt idx="42">4</cx:pt>
          <cx:pt idx="43">3.2000000000000002</cx:pt>
          <cx:pt idx="44">5</cx:pt>
          <cx:pt idx="45">4</cx:pt>
          <cx:pt idx="46">1</cx:pt>
          <cx:pt idx="47">3.2000000000000002</cx:pt>
          <cx:pt idx="48">3.6000000000000001</cx:pt>
          <cx:pt idx="49">3</cx:pt>
          <cx:pt idx="50">5</cx:pt>
          <cx:pt idx="51">4</cx:pt>
          <cx:pt idx="52">4</cx:pt>
          <cx:pt idx="53">4</cx:pt>
          <cx:pt idx="54">4</cx:pt>
          <cx:pt idx="55">1</cx:pt>
          <cx:pt idx="56">4</cx:pt>
          <cx:pt idx="57">4.2000000000000002</cx:pt>
          <cx:pt idx="58">4.4000000000000004</cx:pt>
          <cx:pt idx="59">3.7999999999999998</cx:pt>
          <cx:pt idx="60">4</cx:pt>
          <cx:pt idx="61">3.3999999999999999</cx:pt>
          <cx:pt idx="62">4.4000000000000004</cx:pt>
          <cx:pt idx="63">4.5999999999999996</cx:pt>
          <cx:pt idx="64">4.5999999999999996</cx:pt>
          <cx:pt idx="65">3</cx:pt>
          <cx:pt idx="66">3.7999999999999998</cx:pt>
          <cx:pt idx="67">3.2000000000000002</cx:pt>
          <cx:pt idx="68">5</cx:pt>
          <cx:pt idx="69">3.3999999999999999</cx:pt>
          <cx:pt idx="70">3.6000000000000001</cx:pt>
          <cx:pt idx="71">5</cx:pt>
          <cx:pt idx="72">5</cx:pt>
          <cx:pt idx="73">4.7999999999999998</cx:pt>
          <cx:pt idx="74">3.7999999999999998</cx:pt>
          <cx:pt idx="75">4</cx:pt>
          <cx:pt idx="76">1.6000000000000001</cx:pt>
          <cx:pt idx="77">1</cx:pt>
          <cx:pt idx="78">2.6000000000000001</cx:pt>
          <cx:pt idx="79">4.7999999999999998</cx:pt>
          <cx:pt idx="80">5</cx:pt>
          <cx:pt idx="81">3.3999999999999999</cx:pt>
          <cx:pt idx="82">4.2000000000000002</cx:pt>
          <cx:pt idx="83">5</cx:pt>
          <cx:pt idx="84">3.3999999999999999</cx:pt>
          <cx:pt idx="85">4</cx:pt>
          <cx:pt idx="86">3</cx:pt>
          <cx:pt idx="87">3</cx:pt>
          <cx:pt idx="88">3.3999999999999999</cx:pt>
          <cx:pt idx="89">3</cx:pt>
          <cx:pt idx="90">4</cx:pt>
          <cx:pt idx="91">3.3999999999999999</cx:pt>
          <cx:pt idx="92">4</cx:pt>
          <cx:pt idx="93">3</cx:pt>
          <cx:pt idx="94">3</cx:pt>
          <cx:pt idx="95">3.2000000000000002</cx:pt>
          <cx:pt idx="96">4.7999999999999998</cx:pt>
          <cx:pt idx="97">4</cx:pt>
          <cx:pt idx="98">3.3999999999999999</cx:pt>
          <cx:pt idx="99">4.5999999999999996</cx:pt>
          <cx:pt idx="100">4</cx:pt>
          <cx:pt idx="101">4</cx:pt>
          <cx:pt idx="102">5</cx:pt>
          <cx:pt idx="103">3.6000000000000001</cx:pt>
          <cx:pt idx="104">5</cx:pt>
          <cx:pt idx="105">4.7999999999999998</cx:pt>
          <cx:pt idx="106">3</cx:pt>
          <cx:pt idx="107">4.5999999999999996</cx:pt>
          <cx:pt idx="108">3</cx:pt>
          <cx:pt idx="109">3.6000000000000001</cx:pt>
          <cx:pt idx="110">4.4000000000000004</cx:pt>
          <cx:pt idx="111">4</cx:pt>
          <cx:pt idx="112">4</cx:pt>
          <cx:pt idx="113">4</cx:pt>
          <cx:pt idx="114">4</cx:pt>
          <cx:pt idx="115">3.2000000000000002</cx:pt>
          <cx:pt idx="116">5</cx:pt>
          <cx:pt idx="117">5</cx:pt>
          <cx:pt idx="118">5</cx:pt>
          <cx:pt idx="119">4.7999999999999998</cx:pt>
          <cx:pt idx="120">1</cx:pt>
          <cx:pt idx="121">1</cx:pt>
          <cx:pt idx="122">4</cx:pt>
          <cx:pt idx="123">4</cx:pt>
          <cx:pt idx="124">4.7999999999999998</cx:pt>
          <cx:pt idx="125">4.7999999999999998</cx:pt>
          <cx:pt idx="126">3.7999999999999998</cx:pt>
          <cx:pt idx="127">4.5999999999999996</cx:pt>
          <cx:pt idx="128">3.7999999999999998</cx:pt>
          <cx:pt idx="129">4</cx:pt>
          <cx:pt idx="130">4.2000000000000002</cx:pt>
          <cx:pt idx="131">4</cx:pt>
          <cx:pt idx="132">4</cx:pt>
          <cx:pt idx="133">5</cx:pt>
          <cx:pt idx="134">3.3999999999999999</cx:pt>
          <cx:pt idx="135">5</cx:pt>
          <cx:pt idx="136">3</cx:pt>
          <cx:pt idx="137">5</cx:pt>
          <cx:pt idx="138">2.7999999999999998</cx:pt>
          <cx:pt idx="139">5</cx:pt>
          <cx:pt idx="140">3.3999999999999999</cx:pt>
          <cx:pt idx="141">3.3999999999999999</cx:pt>
          <cx:pt idx="142">3</cx:pt>
          <cx:pt idx="143">5</cx:pt>
          <cx:pt idx="144">4</cx:pt>
          <cx:pt idx="145">3.3999999999999999</cx:pt>
          <cx:pt idx="146">3</cx:pt>
          <cx:pt idx="147">3.6000000000000001</cx:pt>
          <cx:pt idx="148">4</cx:pt>
          <cx:pt idx="149">3.7999999999999998</cx:pt>
          <cx:pt idx="150">2.2000000000000002</cx:pt>
          <cx:pt idx="151">4</cx:pt>
          <cx:pt idx="152">3</cx:pt>
          <cx:pt idx="153">4</cx:pt>
          <cx:pt idx="154">2.6000000000000001</cx:pt>
          <cx:pt idx="155">1</cx:pt>
          <cx:pt idx="156">3.2000000000000002</cx:pt>
          <cx:pt idx="157">3.2000000000000002</cx:pt>
          <cx:pt idx="158">3.6000000000000001</cx:pt>
          <cx:pt idx="159">3.5</cx:pt>
          <cx:pt idx="160">3</cx:pt>
          <cx:pt idx="161">1</cx:pt>
          <cx:pt idx="162">3.2000000000000002</cx:pt>
          <cx:pt idx="163">2.7999999999999998</cx:pt>
          <cx:pt idx="164">3</cx:pt>
          <cx:pt idx="165">4.2000000000000002</cx:pt>
          <cx:pt idx="167">3.3999999999999999</cx:pt>
          <cx:pt idx="168">5</cx:pt>
          <cx:pt idx="169">5</cx:pt>
          <cx:pt idx="170">3.7999999999999998</cx:pt>
          <cx:pt idx="171">4.2000000000000002</cx:pt>
          <cx:pt idx="172">2.7999999999999998</cx:pt>
          <cx:pt idx="173">3.6000000000000001</cx:pt>
          <cx:pt idx="174">5</cx:pt>
          <cx:pt idx="175">3</cx:pt>
          <cx:pt idx="176">3.6000000000000001</cx:pt>
          <cx:pt idx="177">3</cx:pt>
          <cx:pt idx="178">3.2000000000000002</cx:pt>
          <cx:pt idx="179">5</cx:pt>
          <cx:pt idx="180">3.3999999999999999</cx:pt>
          <cx:pt idx="181">4.5999999999999996</cx:pt>
          <cx:pt idx="182">5</cx:pt>
          <cx:pt idx="183">3.7999999999999998</cx:pt>
          <cx:pt idx="184">4</cx:pt>
          <cx:pt idx="185">2.6000000000000001</cx:pt>
          <cx:pt idx="186">3.7999999999999998</cx:pt>
          <cx:pt idx="187">3.6000000000000001</cx:pt>
          <cx:pt idx="188">4</cx:pt>
          <cx:pt idx="189">2.6000000000000001</cx:pt>
          <cx:pt idx="190">3</cx:pt>
          <cx:pt idx="191">3</cx:pt>
          <cx:pt idx="192">5</cx:pt>
          <cx:pt idx="193">4</cx:pt>
          <cx:pt idx="194">3</cx:pt>
          <cx:pt idx="195">3</cx:pt>
          <cx:pt idx="196">2.2000000000000002</cx:pt>
          <cx:pt idx="197">3</cx:pt>
          <cx:pt idx="198">5</cx:pt>
          <cx:pt idx="199">3</cx:pt>
          <cx:pt idx="200">4</cx:pt>
          <cx:pt idx="201">3</cx:pt>
          <cx:pt idx="202">5</cx:pt>
          <cx:pt idx="203">4.4000000000000004</cx:pt>
          <cx:pt idx="204">3</cx:pt>
          <cx:pt idx="205">3</cx:pt>
          <cx:pt idx="207">4</cx:pt>
          <cx:pt idx="208">3.3999999999999999</cx:pt>
          <cx:pt idx="209">3</cx:pt>
          <cx:pt idx="210">4.4000000000000004</cx:pt>
          <cx:pt idx="211">4</cx:pt>
          <cx:pt idx="212">4</cx:pt>
          <cx:pt idx="213">3.7999999999999998</cx:pt>
          <cx:pt idx="214">4</cx:pt>
          <cx:pt idx="215">4.2000000000000002</cx:pt>
          <cx:pt idx="216">4</cx:pt>
          <cx:pt idx="217">4</cx:pt>
          <cx:pt idx="218">4</cx:pt>
          <cx:pt idx="219">1</cx:pt>
          <cx:pt idx="220">4.5999999999999996</cx:pt>
          <cx:pt idx="221">4</cx:pt>
          <cx:pt idx="222">5</cx:pt>
          <cx:pt idx="223">4</cx:pt>
          <cx:pt idx="224">5</cx:pt>
          <cx:pt idx="225">2.2000000000000002</cx:pt>
          <cx:pt idx="227">4</cx:pt>
          <cx:pt idx="228">3.6000000000000001</cx:pt>
          <cx:pt idx="229">3.3999999999999999</cx:pt>
          <cx:pt idx="230">3.3999999999999999</cx:pt>
          <cx:pt idx="231">1</cx:pt>
          <cx:pt idx="232">4.5999999999999996</cx:pt>
          <cx:pt idx="233">3</cx:pt>
          <cx:pt idx="234">4</cx:pt>
          <cx:pt idx="235">5</cx:pt>
          <cx:pt idx="236">4</cx:pt>
          <cx:pt idx="237">4</cx:pt>
          <cx:pt idx="238">4</cx:pt>
          <cx:pt idx="239">2.75</cx:pt>
          <cx:pt idx="240">3.3999999999999999</cx:pt>
          <cx:pt idx="241">5</cx:pt>
          <cx:pt idx="242">3.3999999999999999</cx:pt>
          <cx:pt idx="243">4</cx:pt>
          <cx:pt idx="244">2.3999999999999999</cx:pt>
          <cx:pt idx="245">3.7999999999999998</cx:pt>
          <cx:pt idx="246">4</cx:pt>
          <cx:pt idx="247">3.3999999999999999</cx:pt>
          <cx:pt idx="248">5</cx:pt>
          <cx:pt idx="249">3</cx:pt>
          <cx:pt idx="250">4.2000000000000002</cx:pt>
          <cx:pt idx="251">4.7999999999999998</cx:pt>
          <cx:pt idx="252">5</cx:pt>
          <cx:pt idx="253">2.7999999999999998</cx:pt>
          <cx:pt idx="254">3.6000000000000001</cx:pt>
          <cx:pt idx="255">3</cx:pt>
          <cx:pt idx="256">4</cx:pt>
          <cx:pt idx="257">4</cx:pt>
          <cx:pt idx="258">4.4000000000000004</cx:pt>
          <cx:pt idx="259">5</cx:pt>
          <cx:pt idx="260">3.2000000000000002</cx:pt>
          <cx:pt idx="261">4</cx:pt>
          <cx:pt idx="262">2.3999999999999999</cx:pt>
          <cx:pt idx="263">2</cx:pt>
          <cx:pt idx="264">5</cx:pt>
          <cx:pt idx="265">3</cx:pt>
          <cx:pt idx="266">3</cx:pt>
          <cx:pt idx="267">5</cx:pt>
          <cx:pt idx="268">4.2000000000000002</cx:pt>
          <cx:pt idx="269">4</cx:pt>
          <cx:pt idx="270">2.3999999999999999</cx:pt>
          <cx:pt idx="271">4.7999999999999998</cx:pt>
          <cx:pt idx="272">4.75</cx:pt>
          <cx:pt idx="273">3.2000000000000002</cx:pt>
          <cx:pt idx="274">5</cx:pt>
          <cx:pt idx="275">4.4000000000000004</cx:pt>
          <cx:pt idx="276">4.7999999999999998</cx:pt>
          <cx:pt idx="277">4</cx:pt>
          <cx:pt idx="278">5</cx:pt>
          <cx:pt idx="279">3.7999999999999998</cx:pt>
          <cx:pt idx="280">4.7999999999999998</cx:pt>
          <cx:pt idx="281">5</cx:pt>
          <cx:pt idx="282">4</cx:pt>
          <cx:pt idx="283">2.7999999999999998</cx:pt>
          <cx:pt idx="284">4</cx:pt>
          <cx:pt idx="285">4.4000000000000004</cx:pt>
          <cx:pt idx="286">3.3999999999999999</cx:pt>
          <cx:pt idx="288">4</cx:pt>
          <cx:pt idx="289">3.7999999999999998</cx:pt>
          <cx:pt idx="290">4</cx:pt>
          <cx:pt idx="291">4.4000000000000004</cx:pt>
          <cx:pt idx="292">2</cx:pt>
          <cx:pt idx="293">3.7999999999999998</cx:pt>
          <cx:pt idx="294">4.4000000000000004</cx:pt>
          <cx:pt idx="295">3.6000000000000001</cx:pt>
          <cx:pt idx="296">3.3999999999999999</cx:pt>
          <cx:pt idx="297">3.3999999999999999</cx:pt>
          <cx:pt idx="298">4</cx:pt>
          <cx:pt idx="299">4</cx:pt>
          <cx:pt idx="300">3</cx:pt>
          <cx:pt idx="301">3.7999999999999998</cx:pt>
          <cx:pt idx="302">5</cx:pt>
          <cx:pt idx="303">4</cx:pt>
          <cx:pt idx="304">3.6000000000000001</cx:pt>
          <cx:pt idx="305">4</cx:pt>
          <cx:pt idx="306">5</cx:pt>
          <cx:pt idx="307">4</cx:pt>
          <cx:pt idx="308">5</cx:pt>
          <cx:pt idx="309">4</cx:pt>
          <cx:pt idx="310">4.5999999999999996</cx:pt>
          <cx:pt idx="311">4</cx:pt>
          <cx:pt idx="312">3</cx:pt>
          <cx:pt idx="313">4.5999999999999996</cx:pt>
          <cx:pt idx="314">5</cx:pt>
          <cx:pt idx="315">3.3999999999999999</cx:pt>
          <cx:pt idx="316">5</cx:pt>
          <cx:pt idx="317">5</cx:pt>
          <cx:pt idx="318">2</cx:pt>
          <cx:pt idx="319">3.6000000000000001</cx:pt>
          <cx:pt idx="320">3</cx:pt>
          <cx:pt idx="321">2.2000000000000002</cx:pt>
          <cx:pt idx="322">3</cx:pt>
          <cx:pt idx="323">4</cx:pt>
          <cx:pt idx="324">3.2000000000000002</cx:pt>
          <cx:pt idx="325">2.7999999999999998</cx:pt>
          <cx:pt idx="326">4.5999999999999996</cx:pt>
          <cx:pt idx="327">3</cx:pt>
          <cx:pt idx="328">4</cx:pt>
          <cx:pt idx="329">2</cx:pt>
          <cx:pt idx="330">4</cx:pt>
          <cx:pt idx="331">4</cx:pt>
          <cx:pt idx="332">4</cx:pt>
          <cx:pt idx="333">4</cx:pt>
          <cx:pt idx="334">4</cx:pt>
          <cx:pt idx="335">4</cx:pt>
          <cx:pt idx="336">4.4000000000000004</cx:pt>
          <cx:pt idx="337">4.2000000000000002</cx:pt>
          <cx:pt idx="338">3.7999999999999998</cx:pt>
          <cx:pt idx="340">3</cx:pt>
          <cx:pt idx="341">4</cx:pt>
          <cx:pt idx="342">5</cx:pt>
          <cx:pt idx="343">3</cx:pt>
          <cx:pt idx="345">3.6000000000000001</cx:pt>
          <cx:pt idx="346">3.2000000000000002</cx:pt>
          <cx:pt idx="347">4.7999999999999998</cx:pt>
          <cx:pt idx="348">5</cx:pt>
          <cx:pt idx="349">4</cx:pt>
          <cx:pt idx="350">4.4000000000000004</cx:pt>
          <cx:pt idx="351">5</cx:pt>
          <cx:pt idx="352">4</cx:pt>
          <cx:pt idx="353">5</cx:pt>
          <cx:pt idx="354">5</cx:pt>
          <cx:pt idx="355">3.6000000000000001</cx:pt>
          <cx:pt idx="356">4.7999999999999998</cx:pt>
          <cx:pt idx="357">4</cx:pt>
          <cx:pt idx="358">4</cx:pt>
          <cx:pt idx="359">4.2000000000000002</cx:pt>
          <cx:pt idx="360">5</cx:pt>
          <cx:pt idx="361">4.7999999999999998</cx:pt>
          <cx:pt idx="362">3.2000000000000002</cx:pt>
          <cx:pt idx="363">3</cx:pt>
          <cx:pt idx="364">4</cx:pt>
          <cx:pt idx="365">5</cx:pt>
          <cx:pt idx="366">4</cx:pt>
          <cx:pt idx="367">3.7999999999999998</cx:pt>
          <cx:pt idx="368">4.7999999999999998</cx:pt>
          <cx:pt idx="369">4.4000000000000004</cx:pt>
          <cx:pt idx="371">3</cx:pt>
          <cx:pt idx="372">4.2000000000000002</cx:pt>
          <cx:pt idx="373">3.3999999999999999</cx:pt>
          <cx:pt idx="374">4</cx:pt>
          <cx:pt idx="375">4.2000000000000002</cx:pt>
          <cx:pt idx="376">5</cx:pt>
          <cx:pt idx="377">4</cx:pt>
          <cx:pt idx="378">5</cx:pt>
          <cx:pt idx="379">3</cx:pt>
          <cx:pt idx="380">2.2000000000000002</cx:pt>
          <cx:pt idx="381">4</cx:pt>
          <cx:pt idx="382">3.7999999999999998</cx:pt>
          <cx:pt idx="383">4.2000000000000002</cx:pt>
          <cx:pt idx="384">4.7999999999999998</cx:pt>
          <cx:pt idx="385">5</cx:pt>
          <cx:pt idx="386">4.7999999999999998</cx:pt>
          <cx:pt idx="387">4.7999999999999998</cx:pt>
          <cx:pt idx="388">3.6000000000000001</cx:pt>
          <cx:pt idx="389">5</cx:pt>
          <cx:pt idx="390">5</cx:pt>
          <cx:pt idx="391">4.7999999999999998</cx:pt>
          <cx:pt idx="392">3.6000000000000001</cx:pt>
          <cx:pt idx="393">3</cx:pt>
          <cx:pt idx="394">3.6000000000000001</cx:pt>
          <cx:pt idx="395">3</cx:pt>
          <cx:pt idx="396">3</cx:pt>
          <cx:pt idx="397">3</cx:pt>
          <cx:pt idx="398">4</cx:pt>
          <cx:pt idx="399">3.2000000000000002</cx:pt>
        </cx:lvl>
      </cx:numDim>
    </cx:data>
  </cx:chartData>
  <cx:chart>
    <cx:plotArea>
      <cx:plotAreaRegion>
        <cx:series layoutId="boxWhisker" uniqueId="{4F9BD0EB-753D-4E46-9AF5-02899A23E15D}">
          <cx:tx>
            <cx:txData>
              <cx:f>Sheet1!$B$1</cx:f>
              <cx:v>Pre</cx:v>
            </cx:txData>
          </cx:tx>
          <cx:spPr>
            <a:solidFill>
              <a:schemeClr val="accent2">
                <a:lumMod val="60000"/>
                <a:lumOff val="40000"/>
              </a:schemeClr>
            </a:solidFill>
            <a:ln w="38100">
              <a:solidFill>
                <a:schemeClr val="tx1"/>
              </a:solidFill>
            </a:ln>
          </cx:spPr>
          <cx:dataId val="0"/>
          <cx:layoutPr>
            <cx:visibility meanLine="0" meanMarker="1" nonoutliers="0" outliers="0"/>
            <cx:statistics quartileMethod="exclusive"/>
          </cx:layoutPr>
        </cx:series>
        <cx:series layoutId="boxWhisker" uniqueId="{C48CFBE9-87F3-44E1-855F-259FB04B903A}">
          <cx:tx>
            <cx:txData>
              <cx:f>Sheet1!$C$1</cx:f>
              <cx:v>Post</cx:v>
            </cx:txData>
          </cx:tx>
          <cx:spPr>
            <a:solidFill>
              <a:schemeClr val="accent4">
                <a:lumMod val="40000"/>
                <a:lumOff val="60000"/>
              </a:schemeClr>
            </a:solidFill>
            <a:ln w="38100">
              <a:solidFill>
                <a:schemeClr val="tx1"/>
              </a:solidFill>
            </a:ln>
          </cx:spPr>
          <cx:dataId val="1"/>
          <cx:layoutPr>
            <cx:visibility meanLine="0" meanMarker="1" nonoutliers="0" outliers="0"/>
            <cx:statistics quartileMethod="exclusive"/>
          </cx:layoutPr>
        </cx:series>
      </cx:plotAreaRegion>
      <cx:axis id="0" hidden="1">
        <cx:catScaling gapWidth="0.660000026"/>
        <cx:tickLabels/>
      </cx:axis>
      <cx:axis id="1">
        <cx:valScaling max="5" min="1"/>
        <cx:majorGridlines/>
        <cx:tickLabels/>
        <cx:txPr>
          <a:bodyPr spcFirstLastPara="1" vertOverflow="ellipsis" horzOverflow="overflow" wrap="square" lIns="0" tIns="0" rIns="0" bIns="0" anchor="ctr" anchorCtr="1"/>
          <a:lstStyle/>
          <a:p>
            <a:pPr algn="ctr" rtl="0">
              <a:defRPr sz="1800" b="1"/>
            </a:pPr>
            <a:endParaRPr lang="en-US" sz="1800" b="1" i="0" u="none" strike="noStrike" baseline="0">
              <a:solidFill>
                <a:prstClr val="black">
                  <a:lumMod val="65000"/>
                  <a:lumOff val="35000"/>
                </a:prstClr>
              </a:solidFill>
              <a:latin typeface="Calibri" panose="020F0502020204030204"/>
            </a:endParaRPr>
          </a:p>
        </cx:txPr>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Sheet1!$A$2:$A$401</cx:f>
        <cx:lvl ptCount="400">
          <cx:pt idx="0">LE</cx:pt>
          <cx:pt idx="1">LE</cx:pt>
          <cx:pt idx="2">LE</cx:pt>
          <cx:pt idx="3">LE</cx:pt>
          <cx:pt idx="4">LE</cx:pt>
          <cx:pt idx="5">LE</cx:pt>
          <cx:pt idx="6">LE</cx:pt>
          <cx:pt idx="7">LE</cx:pt>
          <cx:pt idx="8">LE</cx:pt>
          <cx:pt idx="9">LE</cx:pt>
          <cx:pt idx="10">LE</cx:pt>
          <cx:pt idx="11">LE</cx:pt>
          <cx:pt idx="12">LE</cx:pt>
          <cx:pt idx="13">LE</cx:pt>
          <cx:pt idx="14">LE</cx:pt>
          <cx:pt idx="15">LE</cx:pt>
          <cx:pt idx="16">LE</cx:pt>
          <cx:pt idx="17">LE</cx:pt>
          <cx:pt idx="18">LE</cx:pt>
          <cx:pt idx="19">LE</cx:pt>
          <cx:pt idx="20">LE</cx:pt>
          <cx:pt idx="21">LE</cx:pt>
          <cx:pt idx="22">LE</cx:pt>
          <cx:pt idx="23">LE</cx:pt>
          <cx:pt idx="24">LE</cx:pt>
          <cx:pt idx="25">LE</cx:pt>
          <cx:pt idx="26">LE</cx:pt>
          <cx:pt idx="27">LE</cx:pt>
          <cx:pt idx="28">LE</cx:pt>
          <cx:pt idx="29">LE</cx:pt>
          <cx:pt idx="30">LE</cx:pt>
          <cx:pt idx="31">LE</cx:pt>
          <cx:pt idx="32">LE</cx:pt>
          <cx:pt idx="33">LE</cx:pt>
          <cx:pt idx="34">LE</cx:pt>
          <cx:pt idx="35">LE</cx:pt>
          <cx:pt idx="36">LE</cx:pt>
          <cx:pt idx="37">LE</cx:pt>
          <cx:pt idx="38">LE</cx:pt>
          <cx:pt idx="39">LE</cx:pt>
          <cx:pt idx="40">LE</cx:pt>
          <cx:pt idx="41">LE</cx:pt>
          <cx:pt idx="42">LE</cx:pt>
          <cx:pt idx="43">LE</cx:pt>
          <cx:pt idx="44">LE</cx:pt>
          <cx:pt idx="45">LE</cx:pt>
          <cx:pt idx="46">LE</cx:pt>
          <cx:pt idx="47">LE</cx:pt>
          <cx:pt idx="48">LE</cx:pt>
          <cx:pt idx="49">LE</cx:pt>
          <cx:pt idx="50">LE</cx:pt>
          <cx:pt idx="51">LE</cx:pt>
          <cx:pt idx="52">LE</cx:pt>
          <cx:pt idx="53">LE</cx:pt>
          <cx:pt idx="54">LE</cx:pt>
          <cx:pt idx="55">LE</cx:pt>
          <cx:pt idx="56">LE</cx:pt>
          <cx:pt idx="57">LE</cx:pt>
          <cx:pt idx="58">LE</cx:pt>
          <cx:pt idx="59">LE</cx:pt>
          <cx:pt idx="60">LE</cx:pt>
          <cx:pt idx="61">LE</cx:pt>
          <cx:pt idx="62">LE</cx:pt>
          <cx:pt idx="63">LE</cx:pt>
          <cx:pt idx="64">LE</cx:pt>
          <cx:pt idx="65">LE</cx:pt>
          <cx:pt idx="66">LE</cx:pt>
          <cx:pt idx="67">LE</cx:pt>
          <cx:pt idx="68">LE</cx:pt>
          <cx:pt idx="69">LE</cx:pt>
          <cx:pt idx="70">LE</cx:pt>
          <cx:pt idx="71">LE</cx:pt>
          <cx:pt idx="72">LE</cx:pt>
          <cx:pt idx="73">LE</cx:pt>
          <cx:pt idx="74">LE</cx:pt>
          <cx:pt idx="75">LE</cx:pt>
          <cx:pt idx="76">LE</cx:pt>
          <cx:pt idx="77">LE</cx:pt>
          <cx:pt idx="78">LE</cx:pt>
          <cx:pt idx="79">LE</cx:pt>
          <cx:pt idx="80">LE</cx:pt>
          <cx:pt idx="81">LE</cx:pt>
          <cx:pt idx="82">LE</cx:pt>
          <cx:pt idx="83">LE</cx:pt>
          <cx:pt idx="84">LE</cx:pt>
          <cx:pt idx="85">LE</cx:pt>
          <cx:pt idx="86">LE</cx:pt>
          <cx:pt idx="87">LE</cx:pt>
          <cx:pt idx="88">LE</cx:pt>
          <cx:pt idx="89">LE</cx:pt>
          <cx:pt idx="90">LE</cx:pt>
          <cx:pt idx="91">LE</cx:pt>
          <cx:pt idx="92">LE</cx:pt>
          <cx:pt idx="93">LE</cx:pt>
          <cx:pt idx="94">LE</cx:pt>
          <cx:pt idx="95">LE</cx:pt>
          <cx:pt idx="96">LE</cx:pt>
          <cx:pt idx="97">LE</cx:pt>
          <cx:pt idx="98">LE</cx:pt>
          <cx:pt idx="99">LE</cx:pt>
          <cx:pt idx="100">LE</cx:pt>
          <cx:pt idx="101">LE</cx:pt>
          <cx:pt idx="102">LE</cx:pt>
          <cx:pt idx="103">LE</cx:pt>
          <cx:pt idx="104">LE</cx:pt>
          <cx:pt idx="105">LE</cx:pt>
          <cx:pt idx="106">LE</cx:pt>
          <cx:pt idx="107">LE</cx:pt>
          <cx:pt idx="108">LE</cx:pt>
          <cx:pt idx="109">LE</cx:pt>
          <cx:pt idx="110">LE</cx:pt>
          <cx:pt idx="111">LE</cx:pt>
          <cx:pt idx="112">LE</cx:pt>
          <cx:pt idx="113">LE</cx:pt>
          <cx:pt idx="114">LE</cx:pt>
          <cx:pt idx="115">LE</cx:pt>
          <cx:pt idx="116">LE</cx:pt>
          <cx:pt idx="117">LE</cx:pt>
          <cx:pt idx="118">LE</cx:pt>
          <cx:pt idx="119">LE</cx:pt>
          <cx:pt idx="120">LE</cx:pt>
          <cx:pt idx="121">LE</cx:pt>
          <cx:pt idx="122">LE</cx:pt>
          <cx:pt idx="123">LE</cx:pt>
          <cx:pt idx="124">LE</cx:pt>
          <cx:pt idx="125">LE</cx:pt>
          <cx:pt idx="126">LE</cx:pt>
          <cx:pt idx="127">LE</cx:pt>
          <cx:pt idx="128">LE</cx:pt>
          <cx:pt idx="129">LE</cx:pt>
          <cx:pt idx="130">LE</cx:pt>
          <cx:pt idx="131">LE</cx:pt>
          <cx:pt idx="132">LE</cx:pt>
          <cx:pt idx="133">LE</cx:pt>
          <cx:pt idx="134">LE</cx:pt>
          <cx:pt idx="135">LE</cx:pt>
          <cx:pt idx="136">LE</cx:pt>
          <cx:pt idx="137">LE</cx:pt>
          <cx:pt idx="138">LE</cx:pt>
          <cx:pt idx="139">LE</cx:pt>
          <cx:pt idx="140">LE</cx:pt>
          <cx:pt idx="141">LE</cx:pt>
          <cx:pt idx="142">LE</cx:pt>
          <cx:pt idx="143">LE</cx:pt>
          <cx:pt idx="144">LE</cx:pt>
          <cx:pt idx="145">LE</cx:pt>
          <cx:pt idx="146">LE</cx:pt>
          <cx:pt idx="147">LE</cx:pt>
          <cx:pt idx="148">LE</cx:pt>
          <cx:pt idx="149">LE</cx:pt>
          <cx:pt idx="150">LE</cx:pt>
          <cx:pt idx="151">LE</cx:pt>
          <cx:pt idx="152">LE</cx:pt>
          <cx:pt idx="153">LE</cx:pt>
          <cx:pt idx="154">LE</cx:pt>
          <cx:pt idx="155">LE</cx:pt>
          <cx:pt idx="156">LE</cx:pt>
          <cx:pt idx="157">LE</cx:pt>
          <cx:pt idx="158">LE</cx:pt>
          <cx:pt idx="159">LE</cx:pt>
          <cx:pt idx="160">LE</cx:pt>
          <cx:pt idx="161">LE</cx:pt>
          <cx:pt idx="162">LE</cx:pt>
          <cx:pt idx="163">LE</cx:pt>
          <cx:pt idx="164">LE</cx:pt>
          <cx:pt idx="165">LE</cx:pt>
          <cx:pt idx="166">LE</cx:pt>
          <cx:pt idx="167">LE</cx:pt>
          <cx:pt idx="168">LE</cx:pt>
          <cx:pt idx="169">LE</cx:pt>
          <cx:pt idx="170">LE</cx:pt>
          <cx:pt idx="171">LE</cx:pt>
          <cx:pt idx="172">LE</cx:pt>
          <cx:pt idx="173">LE</cx:pt>
          <cx:pt idx="174">LE</cx:pt>
          <cx:pt idx="175">LE</cx:pt>
          <cx:pt idx="176">LE</cx:pt>
          <cx:pt idx="177">LE</cx:pt>
          <cx:pt idx="178">LE</cx:pt>
          <cx:pt idx="179">LE</cx:pt>
          <cx:pt idx="180">LE</cx:pt>
          <cx:pt idx="181">LE</cx:pt>
          <cx:pt idx="182">LE</cx:pt>
          <cx:pt idx="183">LE</cx:pt>
          <cx:pt idx="184">LE</cx:pt>
          <cx:pt idx="185">LE</cx:pt>
          <cx:pt idx="186">LE</cx:pt>
          <cx:pt idx="187">LE</cx:pt>
          <cx:pt idx="188">LE</cx:pt>
          <cx:pt idx="189">LE</cx:pt>
          <cx:pt idx="190">LE</cx:pt>
          <cx:pt idx="191">LE</cx:pt>
          <cx:pt idx="192">LE</cx:pt>
          <cx:pt idx="193">LE</cx:pt>
          <cx:pt idx="194">LE</cx:pt>
          <cx:pt idx="195">LE</cx:pt>
          <cx:pt idx="196">LE</cx:pt>
          <cx:pt idx="197">LE</cx:pt>
          <cx:pt idx="198">LE</cx:pt>
          <cx:pt idx="199">LE</cx:pt>
          <cx:pt idx="200">LE</cx:pt>
          <cx:pt idx="201">LE</cx:pt>
          <cx:pt idx="202">LE</cx:pt>
          <cx:pt idx="203">LE</cx:pt>
          <cx:pt idx="204">LE</cx:pt>
          <cx:pt idx="205">LE</cx:pt>
          <cx:pt idx="206">LE</cx:pt>
          <cx:pt idx="207">LE</cx:pt>
          <cx:pt idx="208">LE</cx:pt>
          <cx:pt idx="209">LE</cx:pt>
          <cx:pt idx="210">LE</cx:pt>
          <cx:pt idx="211">LE</cx:pt>
          <cx:pt idx="212">LE</cx:pt>
          <cx:pt idx="213">LE</cx:pt>
          <cx:pt idx="214">LE</cx:pt>
          <cx:pt idx="215">LE</cx:pt>
          <cx:pt idx="216">LE</cx:pt>
          <cx:pt idx="217">LE</cx:pt>
          <cx:pt idx="218">LE</cx:pt>
          <cx:pt idx="219">LE</cx:pt>
          <cx:pt idx="220">LE</cx:pt>
          <cx:pt idx="221">LE</cx:pt>
          <cx:pt idx="222">LE</cx:pt>
          <cx:pt idx="223">LE</cx:pt>
          <cx:pt idx="224">LE</cx:pt>
          <cx:pt idx="225">LE</cx:pt>
          <cx:pt idx="226">LE</cx:pt>
          <cx:pt idx="227">LE</cx:pt>
          <cx:pt idx="228">LE</cx:pt>
          <cx:pt idx="229">LE</cx:pt>
          <cx:pt idx="230">LE</cx:pt>
          <cx:pt idx="231">LE</cx:pt>
          <cx:pt idx="232">LE</cx:pt>
          <cx:pt idx="233">LE</cx:pt>
          <cx:pt idx="234">LE</cx:pt>
          <cx:pt idx="235">LE</cx:pt>
          <cx:pt idx="236">LE</cx:pt>
          <cx:pt idx="237">LE</cx:pt>
          <cx:pt idx="238">LE</cx:pt>
          <cx:pt idx="239">LE</cx:pt>
          <cx:pt idx="240">LE</cx:pt>
          <cx:pt idx="241">LE</cx:pt>
          <cx:pt idx="242">LE</cx:pt>
          <cx:pt idx="243">EMS</cx:pt>
          <cx:pt idx="244">EMS</cx:pt>
          <cx:pt idx="245">EMS</cx:pt>
          <cx:pt idx="246">EMS</cx:pt>
          <cx:pt idx="247">EMS</cx:pt>
          <cx:pt idx="248">EMS</cx:pt>
          <cx:pt idx="249">EMS</cx:pt>
          <cx:pt idx="250">EMS</cx:pt>
          <cx:pt idx="251">EMS</cx:pt>
          <cx:pt idx="252">EMS</cx:pt>
          <cx:pt idx="253">EMS</cx:pt>
          <cx:pt idx="254">EMS</cx:pt>
          <cx:pt idx="255">EMS</cx:pt>
          <cx:pt idx="256">EMS</cx:pt>
          <cx:pt idx="257">EMS</cx:pt>
          <cx:pt idx="258">EMS</cx:pt>
          <cx:pt idx="259">EMS</cx:pt>
          <cx:pt idx="260">EMS</cx:pt>
          <cx:pt idx="261">EMS</cx:pt>
          <cx:pt idx="262">EMS</cx:pt>
          <cx:pt idx="263">EMS</cx:pt>
          <cx:pt idx="264">EMS</cx:pt>
          <cx:pt idx="265">EMS</cx:pt>
          <cx:pt idx="266">EMS</cx:pt>
          <cx:pt idx="267">EMS</cx:pt>
          <cx:pt idx="268">EMS</cx:pt>
          <cx:pt idx="269">EMS</cx:pt>
          <cx:pt idx="270">EMS</cx:pt>
          <cx:pt idx="271">EMS</cx:pt>
          <cx:pt idx="272">EMS</cx:pt>
          <cx:pt idx="273">EMS</cx:pt>
          <cx:pt idx="274">EMS</cx:pt>
          <cx:pt idx="275">EMS</cx:pt>
          <cx:pt idx="276">EMS</cx:pt>
          <cx:pt idx="277">EMS</cx:pt>
          <cx:pt idx="278">EMS</cx:pt>
          <cx:pt idx="279">EMS</cx:pt>
          <cx:pt idx="280">EMS</cx:pt>
          <cx:pt idx="281">EMS</cx:pt>
          <cx:pt idx="282">EMS</cx:pt>
          <cx:pt idx="283">EMS</cx:pt>
          <cx:pt idx="284">EMS</cx:pt>
          <cx:pt idx="285">EMS</cx:pt>
          <cx:pt idx="286">EMS</cx:pt>
          <cx:pt idx="287">EMS</cx:pt>
          <cx:pt idx="288">EMS</cx:pt>
          <cx:pt idx="289">EMS</cx:pt>
          <cx:pt idx="290">EMS</cx:pt>
          <cx:pt idx="291">EMS</cx:pt>
          <cx:pt idx="292">EMS</cx:pt>
          <cx:pt idx="293">EMS</cx:pt>
          <cx:pt idx="294">EMS</cx:pt>
          <cx:pt idx="295">EMS</cx:pt>
          <cx:pt idx="296">EMS</cx:pt>
          <cx:pt idx="297">EMS</cx:pt>
          <cx:pt idx="298">EMS</cx:pt>
          <cx:pt idx="299">EMS</cx:pt>
          <cx:pt idx="300">EMS</cx:pt>
          <cx:pt idx="301">EMS</cx:pt>
          <cx:pt idx="302">EMS</cx:pt>
          <cx:pt idx="303">EMS</cx:pt>
          <cx:pt idx="304">EMS</cx:pt>
          <cx:pt idx="305">EMS</cx:pt>
          <cx:pt idx="306">EMS</cx:pt>
          <cx:pt idx="307">EMS</cx:pt>
          <cx:pt idx="308">EMS</cx:pt>
          <cx:pt idx="309">EMS</cx:pt>
          <cx:pt idx="310">EMS</cx:pt>
          <cx:pt idx="311">EMS</cx:pt>
          <cx:pt idx="312">EMS</cx:pt>
          <cx:pt idx="313">EMS</cx:pt>
          <cx:pt idx="314">EMS</cx:pt>
          <cx:pt idx="315">EMS</cx:pt>
          <cx:pt idx="316">EMS</cx:pt>
          <cx:pt idx="317">EMS</cx:pt>
          <cx:pt idx="318">EMS</cx:pt>
          <cx:pt idx="319">EMS</cx:pt>
          <cx:pt idx="320">EMS</cx:pt>
          <cx:pt idx="321">EMS</cx:pt>
          <cx:pt idx="322">EMS</cx:pt>
          <cx:pt idx="323">EMS</cx:pt>
          <cx:pt idx="324">EMS</cx:pt>
          <cx:pt idx="325">EMS</cx:pt>
          <cx:pt idx="326">EMS</cx:pt>
          <cx:pt idx="327">EMS</cx:pt>
          <cx:pt idx="328">EMS</cx:pt>
          <cx:pt idx="329">EMS</cx:pt>
          <cx:pt idx="330">EMS</cx:pt>
          <cx:pt idx="331">EMS</cx:pt>
          <cx:pt idx="332">EMS</cx:pt>
          <cx:pt idx="333">EMS</cx:pt>
          <cx:pt idx="334">EMS</cx:pt>
          <cx:pt idx="335">EMS</cx:pt>
          <cx:pt idx="336">EMS</cx:pt>
          <cx:pt idx="337">EMS</cx:pt>
          <cx:pt idx="338">EMS</cx:pt>
          <cx:pt idx="339">EMS</cx:pt>
          <cx:pt idx="340">EMS</cx:pt>
          <cx:pt idx="341">EMS</cx:pt>
          <cx:pt idx="342">EMS</cx:pt>
          <cx:pt idx="343">EMS</cx:pt>
          <cx:pt idx="344">EMS</cx:pt>
          <cx:pt idx="345">EMS</cx:pt>
          <cx:pt idx="346">EMS</cx:pt>
          <cx:pt idx="347">EMS</cx:pt>
          <cx:pt idx="348">EMS</cx:pt>
          <cx:pt idx="349">EMS</cx:pt>
          <cx:pt idx="350">EMS</cx:pt>
          <cx:pt idx="351">EMS</cx:pt>
          <cx:pt idx="352">EMS</cx:pt>
          <cx:pt idx="353">EMS</cx:pt>
          <cx:pt idx="354">EMS</cx:pt>
          <cx:pt idx="355">EMS</cx:pt>
          <cx:pt idx="356">EMS</cx:pt>
          <cx:pt idx="357">EMS</cx:pt>
          <cx:pt idx="358">EMS</cx:pt>
          <cx:pt idx="359">EMS</cx:pt>
          <cx:pt idx="360">EMS</cx:pt>
          <cx:pt idx="361">EMS</cx:pt>
          <cx:pt idx="362">EMS</cx:pt>
          <cx:pt idx="363">EMS</cx:pt>
          <cx:pt idx="364">EMS</cx:pt>
          <cx:pt idx="365">EMS</cx:pt>
          <cx:pt idx="366">EMS</cx:pt>
          <cx:pt idx="367">EMS</cx:pt>
          <cx:pt idx="368">EMS</cx:pt>
          <cx:pt idx="369">EMS</cx:pt>
          <cx:pt idx="370">EMS</cx:pt>
          <cx:pt idx="371">EMS</cx:pt>
          <cx:pt idx="372">EMS</cx:pt>
          <cx:pt idx="373">EMS</cx:pt>
          <cx:pt idx="374">EMS</cx:pt>
          <cx:pt idx="375">EMS</cx:pt>
          <cx:pt idx="376">EMS</cx:pt>
          <cx:pt idx="377">EMS</cx:pt>
          <cx:pt idx="378">EMS</cx:pt>
          <cx:pt idx="379">EMS</cx:pt>
          <cx:pt idx="380">EMS</cx:pt>
          <cx:pt idx="381">EMS</cx:pt>
          <cx:pt idx="382">EMS</cx:pt>
          <cx:pt idx="383">EMS</cx:pt>
          <cx:pt idx="384">EMS</cx:pt>
          <cx:pt idx="385">EMS</cx:pt>
          <cx:pt idx="386">EMS</cx:pt>
          <cx:pt idx="387">EMS</cx:pt>
          <cx:pt idx="388">EMS</cx:pt>
          <cx:pt idx="389">EMS</cx:pt>
          <cx:pt idx="390">EMS</cx:pt>
          <cx:pt idx="391">EMS</cx:pt>
          <cx:pt idx="392">EMS</cx:pt>
          <cx:pt idx="393">EMS</cx:pt>
          <cx:pt idx="394">EMS</cx:pt>
          <cx:pt idx="395">EMS</cx:pt>
          <cx:pt idx="396">EMS</cx:pt>
          <cx:pt idx="397">EMS</cx:pt>
          <cx:pt idx="398">EMS</cx:pt>
          <cx:pt idx="399">EMS</cx:pt>
        </cx:lvl>
      </cx:strDim>
      <cx:numDim type="val">
        <cx:f>Sheet1!$B$2:$B$401</cx:f>
        <cx:lvl ptCount="400" formatCode="0.00">
          <cx:pt idx="0">1.6000000000000001</cx:pt>
          <cx:pt idx="1">2.7999999999999998</cx:pt>
          <cx:pt idx="2">2.2000000000000002</cx:pt>
          <cx:pt idx="3">1.8</cx:pt>
          <cx:pt idx="4">1.6000000000000001</cx:pt>
          <cx:pt idx="5">1.8</cx:pt>
          <cx:pt idx="6">2.3999999999999999</cx:pt>
          <cx:pt idx="7">2.3999999999999999</cx:pt>
          <cx:pt idx="8">3</cx:pt>
          <cx:pt idx="9">2</cx:pt>
          <cx:pt idx="10">2.3999999999999999</cx:pt>
          <cx:pt idx="11">2.3999999999999999</cx:pt>
          <cx:pt idx="12">1.3999999999999999</cx:pt>
          <cx:pt idx="13">1.6000000000000001</cx:pt>
          <cx:pt idx="14">2.7999999999999998</cx:pt>
          <cx:pt idx="15">1</cx:pt>
          <cx:pt idx="16">4.7999999999999998</cx:pt>
          <cx:pt idx="17">1.3999999999999999</cx:pt>
          <cx:pt idx="18">1.6000000000000001</cx:pt>
          <cx:pt idx="19">2</cx:pt>
          <cx:pt idx="20">1.3999999999999999</cx:pt>
          <cx:pt idx="21">1.6000000000000001</cx:pt>
          <cx:pt idx="22">1.8</cx:pt>
          <cx:pt idx="23">2.2000000000000002</cx:pt>
          <cx:pt idx="24">1</cx:pt>
          <cx:pt idx="25">2.3999999999999999</cx:pt>
          <cx:pt idx="26">2</cx:pt>
          <cx:pt idx="27">1.3999999999999999</cx:pt>
          <cx:pt idx="28">2.2000000000000002</cx:pt>
          <cx:pt idx="29">2</cx:pt>
          <cx:pt idx="30">3</cx:pt>
          <cx:pt idx="31">2.7999999999999998</cx:pt>
          <cx:pt idx="32">2.3999999999999999</cx:pt>
          <cx:pt idx="33">2.7999999999999998</cx:pt>
          <cx:pt idx="34">5</cx:pt>
          <cx:pt idx="35">3.2000000000000002</cx:pt>
          <cx:pt idx="36">1.8</cx:pt>
          <cx:pt idx="37">3.7999999999999998</cx:pt>
          <cx:pt idx="38">2.3999999999999999</cx:pt>
          <cx:pt idx="39">1</cx:pt>
          <cx:pt idx="40">2.7999999999999998</cx:pt>
          <cx:pt idx="41">3.2000000000000002</cx:pt>
          <cx:pt idx="42">1.2</cx:pt>
          <cx:pt idx="43">2.7999999999999998</cx:pt>
          <cx:pt idx="44">4.2000000000000002</cx:pt>
          <cx:pt idx="45">3.3999999999999999</cx:pt>
          <cx:pt idx="46">3</cx:pt>
          <cx:pt idx="47">2.2000000000000002</cx:pt>
          <cx:pt idx="48">1.3999999999999999</cx:pt>
          <cx:pt idx="49">3</cx:pt>
          <cx:pt idx="50">3.7999999999999998</cx:pt>
          <cx:pt idx="51">3.7999999999999998</cx:pt>
          <cx:pt idx="52">2.2000000000000002</cx:pt>
          <cx:pt idx="53">3.6000000000000001</cx:pt>
          <cx:pt idx="54">2.3999999999999999</cx:pt>
          <cx:pt idx="55">2</cx:pt>
          <cx:pt idx="56">1</cx:pt>
          <cx:pt idx="57">3.6000000000000001</cx:pt>
          <cx:pt idx="58">3.2000000000000002</cx:pt>
          <cx:pt idx="59">1.8</cx:pt>
          <cx:pt idx="60">3</cx:pt>
          <cx:pt idx="61">1.6000000000000001</cx:pt>
          <cx:pt idx="62">3.2000000000000002</cx:pt>
          <cx:pt idx="63">1.2</cx:pt>
          <cx:pt idx="64">2.3999999999999999</cx:pt>
          <cx:pt idx="65">1.8</cx:pt>
          <cx:pt idx="66">1.8</cx:pt>
          <cx:pt idx="67">1</cx:pt>
          <cx:pt idx="68">4</cx:pt>
          <cx:pt idx="69">1.8</cx:pt>
          <cx:pt idx="70">2</cx:pt>
          <cx:pt idx="71">1.3999999999999999</cx:pt>
          <cx:pt idx="72">2.7999999999999998</cx:pt>
          <cx:pt idx="73">3.2000000000000002</cx:pt>
          <cx:pt idx="74">2.3999999999999999</cx:pt>
          <cx:pt idx="75">1.6000000000000001</cx:pt>
          <cx:pt idx="76">5</cx:pt>
          <cx:pt idx="77">2</cx:pt>
          <cx:pt idx="78">2.7999999999999998</cx:pt>
          <cx:pt idx="79">1.8</cx:pt>
          <cx:pt idx="80">1</cx:pt>
          <cx:pt idx="81">3</cx:pt>
          <cx:pt idx="82">2.6000000000000001</cx:pt>
          <cx:pt idx="83">2.7999999999999998</cx:pt>
          <cx:pt idx="84">1.3999999999999999</cx:pt>
          <cx:pt idx="85">2.6000000000000001</cx:pt>
          <cx:pt idx="86">2</cx:pt>
          <cx:pt idx="87">1</cx:pt>
          <cx:pt idx="88">1</cx:pt>
          <cx:pt idx="89">1.8</cx:pt>
          <cx:pt idx="90">1</cx:pt>
          <cx:pt idx="91">1.6000000000000001</cx:pt>
          <cx:pt idx="92">3</cx:pt>
          <cx:pt idx="93">1</cx:pt>
          <cx:pt idx="94">1.6000000000000001</cx:pt>
          <cx:pt idx="95">2</cx:pt>
          <cx:pt idx="96">2.2000000000000002</cx:pt>
          <cx:pt idx="97">3.3999999999999999</cx:pt>
          <cx:pt idx="98">2.3999999999999999</cx:pt>
          <cx:pt idx="99">2.3999999999999999</cx:pt>
          <cx:pt idx="100">1</cx:pt>
          <cx:pt idx="101">2</cx:pt>
          <cx:pt idx="102">3.3999999999999999</cx:pt>
          <cx:pt idx="103">1.3999999999999999</cx:pt>
          <cx:pt idx="104">2.7999999999999998</cx:pt>
          <cx:pt idx="105">2</cx:pt>
          <cx:pt idx="106">2.6000000000000001</cx:pt>
          <cx:pt idx="107">2.3999999999999999</cx:pt>
          <cx:pt idx="108">1</cx:pt>
          <cx:pt idx="109">1</cx:pt>
          <cx:pt idx="110">1.6000000000000001</cx:pt>
          <cx:pt idx="111">2.3999999999999999</cx:pt>
          <cx:pt idx="112">2.2000000000000002</cx:pt>
          <cx:pt idx="113">1.8</cx:pt>
          <cx:pt idx="114">2.2000000000000002</cx:pt>
          <cx:pt idx="115">1.8</cx:pt>
          <cx:pt idx="116">1.3999999999999999</cx:pt>
          <cx:pt idx="117">1.2</cx:pt>
          <cx:pt idx="118">3.3999999999999999</cx:pt>
          <cx:pt idx="119">2.2000000000000002</cx:pt>
          <cx:pt idx="120">2</cx:pt>
          <cx:pt idx="121">1</cx:pt>
          <cx:pt idx="122">1.8</cx:pt>
          <cx:pt idx="123">3</cx:pt>
          <cx:pt idx="124">4.2000000000000002</cx:pt>
          <cx:pt idx="125">1.8</cx:pt>
          <cx:pt idx="126">1.8</cx:pt>
          <cx:pt idx="127">3.2000000000000002</cx:pt>
          <cx:pt idx="128">3</cx:pt>
          <cx:pt idx="129">1.6000000000000001</cx:pt>
          <cx:pt idx="130">2.2000000000000002</cx:pt>
          <cx:pt idx="131">1.3999999999999999</cx:pt>
          <cx:pt idx="132">1.8</cx:pt>
          <cx:pt idx="133">3.3999999999999999</cx:pt>
          <cx:pt idx="134">1.3999999999999999</cx:pt>
          <cx:pt idx="135">2.6000000000000001</cx:pt>
          <cx:pt idx="136">1</cx:pt>
          <cx:pt idx="137">2.6000000000000001</cx:pt>
          <cx:pt idx="138">1.6000000000000001</cx:pt>
          <cx:pt idx="139">1.3999999999999999</cx:pt>
          <cx:pt idx="140">3</cx:pt>
          <cx:pt idx="141">1.8</cx:pt>
          <cx:pt idx="142">3.3999999999999999</cx:pt>
          <cx:pt idx="143">3.2000000000000002</cx:pt>
          <cx:pt idx="144">1.3999999999999999</cx:pt>
          <cx:pt idx="145">1.6000000000000001</cx:pt>
          <cx:pt idx="146">2.3999999999999999</cx:pt>
          <cx:pt idx="147">1.6000000000000001</cx:pt>
          <cx:pt idx="148">1</cx:pt>
          <cx:pt idx="149">1.8</cx:pt>
          <cx:pt idx="150">1.3999999999999999</cx:pt>
          <cx:pt idx="151">2</cx:pt>
          <cx:pt idx="152">2.3999999999999999</cx:pt>
          <cx:pt idx="153">2.6000000000000001</cx:pt>
          <cx:pt idx="154">3.6000000000000001</cx:pt>
          <cx:pt idx="155">2.3999999999999999</cx:pt>
          <cx:pt idx="156">1.6000000000000001</cx:pt>
          <cx:pt idx="157">3.6000000000000001</cx:pt>
          <cx:pt idx="158">1.6000000000000001</cx:pt>
          <cx:pt idx="159">1</cx:pt>
          <cx:pt idx="160">1</cx:pt>
          <cx:pt idx="161">1.6000000000000001</cx:pt>
          <cx:pt idx="162">2.2000000000000002</cx:pt>
          <cx:pt idx="163">2.2000000000000002</cx:pt>
          <cx:pt idx="164">4</cx:pt>
          <cx:pt idx="165">3.7999999999999998</cx:pt>
          <cx:pt idx="166">1.6000000000000001</cx:pt>
          <cx:pt idx="167">1.3999999999999999</cx:pt>
          <cx:pt idx="168">4.5</cx:pt>
          <cx:pt idx="169">2.6000000000000001</cx:pt>
          <cx:pt idx="170">3</cx:pt>
          <cx:pt idx="171">2</cx:pt>
          <cx:pt idx="172">2</cx:pt>
          <cx:pt idx="173">3.7999999999999998</cx:pt>
          <cx:pt idx="174">2.2000000000000002</cx:pt>
          <cx:pt idx="175">1.2</cx:pt>
          <cx:pt idx="176">2</cx:pt>
          <cx:pt idx="177">2.2000000000000002</cx:pt>
          <cx:pt idx="178">1.2</cx:pt>
          <cx:pt idx="179">2.6000000000000001</cx:pt>
          <cx:pt idx="180">2</cx:pt>
          <cx:pt idx="181">3.2000000000000002</cx:pt>
          <cx:pt idx="182">1.6000000000000001</cx:pt>
          <cx:pt idx="183">1.3999999999999999</cx:pt>
          <cx:pt idx="184">3.3999999999999999</cx:pt>
          <cx:pt idx="185">1.3999999999999999</cx:pt>
          <cx:pt idx="186">2.2000000000000002</cx:pt>
          <cx:pt idx="187">1.8</cx:pt>
          <cx:pt idx="188">1.6000000000000001</cx:pt>
          <cx:pt idx="189">1.3999999999999999</cx:pt>
          <cx:pt idx="190">1.6000000000000001</cx:pt>
          <cx:pt idx="191">3</cx:pt>
          <cx:pt idx="192">2</cx:pt>
          <cx:pt idx="193">2.2000000000000002</cx:pt>
          <cx:pt idx="194">2.2000000000000002</cx:pt>
          <cx:pt idx="195">1</cx:pt>
          <cx:pt idx="196">1.8</cx:pt>
          <cx:pt idx="197">3</cx:pt>
          <cx:pt idx="198">2</cx:pt>
          <cx:pt idx="199">1.8</cx:pt>
          <cx:pt idx="200">2.6000000000000001</cx:pt>
          <cx:pt idx="201">2.3999999999999999</cx:pt>
          <cx:pt idx="202">3</cx:pt>
          <cx:pt idx="203">2</cx:pt>
          <cx:pt idx="204">1.2</cx:pt>
          <cx:pt idx="205">1</cx:pt>
          <cx:pt idx="206">1</cx:pt>
          <cx:pt idx="207">2.3999999999999999</cx:pt>
          <cx:pt idx="208">1.3999999999999999</cx:pt>
          <cx:pt idx="209">1</cx:pt>
          <cx:pt idx="210">3</cx:pt>
          <cx:pt idx="211">2</cx:pt>
          <cx:pt idx="212">2.6000000000000001</cx:pt>
          <cx:pt idx="213">2</cx:pt>
          <cx:pt idx="214">1.6000000000000001</cx:pt>
          <cx:pt idx="215">1.6000000000000001</cx:pt>
          <cx:pt idx="216">1.2</cx:pt>
          <cx:pt idx="217">2.2000000000000002</cx:pt>
          <cx:pt idx="218">3.3999999999999999</cx:pt>
          <cx:pt idx="219">2.7999999999999998</cx:pt>
          <cx:pt idx="220">2.7999999999999998</cx:pt>
          <cx:pt idx="221">3.2000000000000002</cx:pt>
          <cx:pt idx="222">2.6000000000000001</cx:pt>
          <cx:pt idx="223">3.2000000000000002</cx:pt>
          <cx:pt idx="224">3.6000000000000001</cx:pt>
          <cx:pt idx="225">1.2</cx:pt>
          <cx:pt idx="226">1.3999999999999999</cx:pt>
          <cx:pt idx="227">2.3999999999999999</cx:pt>
          <cx:pt idx="228">2.75</cx:pt>
          <cx:pt idx="229">2</cx:pt>
          <cx:pt idx="230">1.6000000000000001</cx:pt>
          <cx:pt idx="231">1</cx:pt>
          <cx:pt idx="232">2.7999999999999998</cx:pt>
          <cx:pt idx="233">2.6000000000000001</cx:pt>
          <cx:pt idx="234">2.3999999999999999</cx:pt>
          <cx:pt idx="235">4</cx:pt>
          <cx:pt idx="236">2.6000000000000001</cx:pt>
          <cx:pt idx="237">2.2000000000000002</cx:pt>
          <cx:pt idx="238">2.6000000000000001</cx:pt>
          <cx:pt idx="239">1</cx:pt>
          <cx:pt idx="240">2.3999999999999999</cx:pt>
          <cx:pt idx="241">1.6000000000000001</cx:pt>
          <cx:pt idx="242">1.8</cx:pt>
          <cx:pt idx="243">1</cx:pt>
          <cx:pt idx="244">1.6000000000000001</cx:pt>
          <cx:pt idx="245">1.3999999999999999</cx:pt>
          <cx:pt idx="246">2</cx:pt>
          <cx:pt idx="247">1.8</cx:pt>
          <cx:pt idx="248">2</cx:pt>
          <cx:pt idx="249">1.6000000000000001</cx:pt>
          <cx:pt idx="250">2</cx:pt>
          <cx:pt idx="251">2.3999999999999999</cx:pt>
          <cx:pt idx="252">1.3999999999999999</cx:pt>
          <cx:pt idx="253">1.6000000000000001</cx:pt>
          <cx:pt idx="254">1</cx:pt>
          <cx:pt idx="255">2</cx:pt>
          <cx:pt idx="256">2.3999999999999999</cx:pt>
          <cx:pt idx="257">1.8</cx:pt>
          <cx:pt idx="258">1.6000000000000001</cx:pt>
          <cx:pt idx="259">4.2000000000000002</cx:pt>
          <cx:pt idx="260">3.2000000000000002</cx:pt>
          <cx:pt idx="261">3</cx:pt>
          <cx:pt idx="262">2.2000000000000002</cx:pt>
          <cx:pt idx="263">1</cx:pt>
          <cx:pt idx="264">2.3999999999999999</cx:pt>
          <cx:pt idx="265">1.6000000000000001</cx:pt>
          <cx:pt idx="266">1</cx:pt>
          <cx:pt idx="267">1.8</cx:pt>
          <cx:pt idx="268">2.7999999999999998</cx:pt>
          <cx:pt idx="269">1.3999999999999999</cx:pt>
          <cx:pt idx="270">1.6000000000000001</cx:pt>
          <cx:pt idx="271">3.2000000000000002</cx:pt>
          <cx:pt idx="272">1.6000000000000001</cx:pt>
          <cx:pt idx="273">3</cx:pt>
          <cx:pt idx="274">1.3999999999999999</cx:pt>
          <cx:pt idx="275">1.8</cx:pt>
          <cx:pt idx="276">2.7999999999999998</cx:pt>
          <cx:pt idx="277">2.6000000000000001</cx:pt>
          <cx:pt idx="278">2.2000000000000002</cx:pt>
          <cx:pt idx="279">2.6000000000000001</cx:pt>
          <cx:pt idx="280">4</cx:pt>
          <cx:pt idx="281">1</cx:pt>
          <cx:pt idx="282">1</cx:pt>
          <cx:pt idx="283">1.6000000000000001</cx:pt>
          <cx:pt idx="284">1</cx:pt>
          <cx:pt idx="285">1.3999999999999999</cx:pt>
          <cx:pt idx="286">1.6000000000000001</cx:pt>
          <cx:pt idx="287">1</cx:pt>
          <cx:pt idx="288">2.3999999999999999</cx:pt>
          <cx:pt idx="289">2.3999999999999999</cx:pt>
          <cx:pt idx="290">2</cx:pt>
          <cx:pt idx="291">1</cx:pt>
          <cx:pt idx="292">1</cx:pt>
          <cx:pt idx="293">2</cx:pt>
          <cx:pt idx="294">1.2</cx:pt>
          <cx:pt idx="295">1.6000000000000001</cx:pt>
          <cx:pt idx="296">2.2000000000000002</cx:pt>
          <cx:pt idx="297">1.6000000000000001</cx:pt>
          <cx:pt idx="298">2</cx:pt>
          <cx:pt idx="299">1</cx:pt>
          <cx:pt idx="300">1</cx:pt>
          <cx:pt idx="301">1</cx:pt>
          <cx:pt idx="302">2</cx:pt>
          <cx:pt idx="303">1.2</cx:pt>
          <cx:pt idx="304">2.2000000000000002</cx:pt>
          <cx:pt idx="305">2.2000000000000002</cx:pt>
          <cx:pt idx="306">1.2</cx:pt>
          <cx:pt idx="307">3.7999999999999998</cx:pt>
          <cx:pt idx="308">1</cx:pt>
          <cx:pt idx="309">2.2000000000000002</cx:pt>
          <cx:pt idx="310">1.3999999999999999</cx:pt>
          <cx:pt idx="311">1.3999999999999999</cx:pt>
          <cx:pt idx="312">1.6000000000000001</cx:pt>
          <cx:pt idx="313">2</cx:pt>
          <cx:pt idx="314">1.2</cx:pt>
          <cx:pt idx="315">1</cx:pt>
          <cx:pt idx="316">1.6000000000000001</cx:pt>
          <cx:pt idx="317">1.2</cx:pt>
          <cx:pt idx="318">1.2</cx:pt>
          <cx:pt idx="319">1.8</cx:pt>
          <cx:pt idx="320">3</cx:pt>
          <cx:pt idx="321">1.3999999999999999</cx:pt>
          <cx:pt idx="322">1.6000000000000001</cx:pt>
          <cx:pt idx="323">1.8</cx:pt>
          <cx:pt idx="324">1.6000000000000001</cx:pt>
          <cx:pt idx="325">1.6000000000000001</cx:pt>
          <cx:pt idx="326">2.6000000000000001</cx:pt>
          <cx:pt idx="327">2.3999999999999999</cx:pt>
          <cx:pt idx="328">1.2</cx:pt>
          <cx:pt idx="329">2.3999999999999999</cx:pt>
          <cx:pt idx="330">3.3999999999999999</cx:pt>
          <cx:pt idx="331">3.7999999999999998</cx:pt>
          <cx:pt idx="332">1.8</cx:pt>
          <cx:pt idx="333">1</cx:pt>
          <cx:pt idx="334">1</cx:pt>
          <cx:pt idx="335">1.8</cx:pt>
          <cx:pt idx="336">1.3999999999999999</cx:pt>
          <cx:pt idx="337">1.3999999999999999</cx:pt>
          <cx:pt idx="338">1.6000000000000001</cx:pt>
          <cx:pt idx="339">1.6000000000000001</cx:pt>
          <cx:pt idx="340">1.3999999999999999</cx:pt>
          <cx:pt idx="341">1.2</cx:pt>
          <cx:pt idx="342">1</cx:pt>
          <cx:pt idx="343">3</cx:pt>
          <cx:pt idx="344">2.7999999999999998</cx:pt>
          <cx:pt idx="345">1.8</cx:pt>
          <cx:pt idx="346">1.6000000000000001</cx:pt>
          <cx:pt idx="347">1.8</cx:pt>
          <cx:pt idx="348">1.8</cx:pt>
          <cx:pt idx="349">1</cx:pt>
          <cx:pt idx="350">1.6000000000000001</cx:pt>
          <cx:pt idx="351">1.3999999999999999</cx:pt>
          <cx:pt idx="352">2</cx:pt>
          <cx:pt idx="353">2.6000000000000001</cx:pt>
          <cx:pt idx="354">1.6000000000000001</cx:pt>
          <cx:pt idx="355">2.3999999999999999</cx:pt>
          <cx:pt idx="356">1.3999999999999999</cx:pt>
          <cx:pt idx="357">2.2000000000000002</cx:pt>
          <cx:pt idx="358">1.8</cx:pt>
          <cx:pt idx="359">4.5999999999999996</cx:pt>
          <cx:pt idx="360">2</cx:pt>
          <cx:pt idx="361">3</cx:pt>
          <cx:pt idx="362">1.8</cx:pt>
          <cx:pt idx="363">1.6000000000000001</cx:pt>
          <cx:pt idx="364">1.6000000000000001</cx:pt>
          <cx:pt idx="365">1</cx:pt>
          <cx:pt idx="366">1.6000000000000001</cx:pt>
          <cx:pt idx="367">2.7999999999999998</cx:pt>
          <cx:pt idx="368">2.2000000000000002</cx:pt>
          <cx:pt idx="369">2.6000000000000001</cx:pt>
          <cx:pt idx="370">1.6000000000000001</cx:pt>
          <cx:pt idx="371">1.8</cx:pt>
          <cx:pt idx="372">1</cx:pt>
          <cx:pt idx="373">1.8</cx:pt>
          <cx:pt idx="374">2.6000000000000001</cx:pt>
          <cx:pt idx="375">1.3999999999999999</cx:pt>
          <cx:pt idx="376">1.8</cx:pt>
          <cx:pt idx="377">2.6000000000000001</cx:pt>
          <cx:pt idx="378">2.3999999999999999</cx:pt>
          <cx:pt idx="379">2</cx:pt>
          <cx:pt idx="380">2.2000000000000002</cx:pt>
          <cx:pt idx="381">1</cx:pt>
          <cx:pt idx="382">2.2000000000000002</cx:pt>
          <cx:pt idx="383">2</cx:pt>
          <cx:pt idx="384">1</cx:pt>
          <cx:pt idx="385">1.3999999999999999</cx:pt>
          <cx:pt idx="386">1.6000000000000001</cx:pt>
          <cx:pt idx="387">1</cx:pt>
          <cx:pt idx="388">1.6000000000000001</cx:pt>
          <cx:pt idx="389">1.2</cx:pt>
          <cx:pt idx="390">1.6000000000000001</cx:pt>
          <cx:pt idx="391">2.2000000000000002</cx:pt>
          <cx:pt idx="392">1</cx:pt>
          <cx:pt idx="393">1.3999999999999999</cx:pt>
          <cx:pt idx="394">1.8</cx:pt>
          <cx:pt idx="395">3.2000000000000002</cx:pt>
          <cx:pt idx="396">3</cx:pt>
          <cx:pt idx="397">3.2000000000000002</cx:pt>
          <cx:pt idx="398">3.2000000000000002</cx:pt>
          <cx:pt idx="399">1</cx:pt>
        </cx:lvl>
      </cx:numDim>
    </cx:data>
    <cx:data id="1">
      <cx:strDim type="cat">
        <cx:f>Sheet1!$A$2:$A$401</cx:f>
        <cx:lvl ptCount="400">
          <cx:pt idx="0">LE</cx:pt>
          <cx:pt idx="1">LE</cx:pt>
          <cx:pt idx="2">LE</cx:pt>
          <cx:pt idx="3">LE</cx:pt>
          <cx:pt idx="4">LE</cx:pt>
          <cx:pt idx="5">LE</cx:pt>
          <cx:pt idx="6">LE</cx:pt>
          <cx:pt idx="7">LE</cx:pt>
          <cx:pt idx="8">LE</cx:pt>
          <cx:pt idx="9">LE</cx:pt>
          <cx:pt idx="10">LE</cx:pt>
          <cx:pt idx="11">LE</cx:pt>
          <cx:pt idx="12">LE</cx:pt>
          <cx:pt idx="13">LE</cx:pt>
          <cx:pt idx="14">LE</cx:pt>
          <cx:pt idx="15">LE</cx:pt>
          <cx:pt idx="16">LE</cx:pt>
          <cx:pt idx="17">LE</cx:pt>
          <cx:pt idx="18">LE</cx:pt>
          <cx:pt idx="19">LE</cx:pt>
          <cx:pt idx="20">LE</cx:pt>
          <cx:pt idx="21">LE</cx:pt>
          <cx:pt idx="22">LE</cx:pt>
          <cx:pt idx="23">LE</cx:pt>
          <cx:pt idx="24">LE</cx:pt>
          <cx:pt idx="25">LE</cx:pt>
          <cx:pt idx="26">LE</cx:pt>
          <cx:pt idx="27">LE</cx:pt>
          <cx:pt idx="28">LE</cx:pt>
          <cx:pt idx="29">LE</cx:pt>
          <cx:pt idx="30">LE</cx:pt>
          <cx:pt idx="31">LE</cx:pt>
          <cx:pt idx="32">LE</cx:pt>
          <cx:pt idx="33">LE</cx:pt>
          <cx:pt idx="34">LE</cx:pt>
          <cx:pt idx="35">LE</cx:pt>
          <cx:pt idx="36">LE</cx:pt>
          <cx:pt idx="37">LE</cx:pt>
          <cx:pt idx="38">LE</cx:pt>
          <cx:pt idx="39">LE</cx:pt>
          <cx:pt idx="40">LE</cx:pt>
          <cx:pt idx="41">LE</cx:pt>
          <cx:pt idx="42">LE</cx:pt>
          <cx:pt idx="43">LE</cx:pt>
          <cx:pt idx="44">LE</cx:pt>
          <cx:pt idx="45">LE</cx:pt>
          <cx:pt idx="46">LE</cx:pt>
          <cx:pt idx="47">LE</cx:pt>
          <cx:pt idx="48">LE</cx:pt>
          <cx:pt idx="49">LE</cx:pt>
          <cx:pt idx="50">LE</cx:pt>
          <cx:pt idx="51">LE</cx:pt>
          <cx:pt idx="52">LE</cx:pt>
          <cx:pt idx="53">LE</cx:pt>
          <cx:pt idx="54">LE</cx:pt>
          <cx:pt idx="55">LE</cx:pt>
          <cx:pt idx="56">LE</cx:pt>
          <cx:pt idx="57">LE</cx:pt>
          <cx:pt idx="58">LE</cx:pt>
          <cx:pt idx="59">LE</cx:pt>
          <cx:pt idx="60">LE</cx:pt>
          <cx:pt idx="61">LE</cx:pt>
          <cx:pt idx="62">LE</cx:pt>
          <cx:pt idx="63">LE</cx:pt>
          <cx:pt idx="64">LE</cx:pt>
          <cx:pt idx="65">LE</cx:pt>
          <cx:pt idx="66">LE</cx:pt>
          <cx:pt idx="67">LE</cx:pt>
          <cx:pt idx="68">LE</cx:pt>
          <cx:pt idx="69">LE</cx:pt>
          <cx:pt idx="70">LE</cx:pt>
          <cx:pt idx="71">LE</cx:pt>
          <cx:pt idx="72">LE</cx:pt>
          <cx:pt idx="73">LE</cx:pt>
          <cx:pt idx="74">LE</cx:pt>
          <cx:pt idx="75">LE</cx:pt>
          <cx:pt idx="76">LE</cx:pt>
          <cx:pt idx="77">LE</cx:pt>
          <cx:pt idx="78">LE</cx:pt>
          <cx:pt idx="79">LE</cx:pt>
          <cx:pt idx="80">LE</cx:pt>
          <cx:pt idx="81">LE</cx:pt>
          <cx:pt idx="82">LE</cx:pt>
          <cx:pt idx="83">LE</cx:pt>
          <cx:pt idx="84">LE</cx:pt>
          <cx:pt idx="85">LE</cx:pt>
          <cx:pt idx="86">LE</cx:pt>
          <cx:pt idx="87">LE</cx:pt>
          <cx:pt idx="88">LE</cx:pt>
          <cx:pt idx="89">LE</cx:pt>
          <cx:pt idx="90">LE</cx:pt>
          <cx:pt idx="91">LE</cx:pt>
          <cx:pt idx="92">LE</cx:pt>
          <cx:pt idx="93">LE</cx:pt>
          <cx:pt idx="94">LE</cx:pt>
          <cx:pt idx="95">LE</cx:pt>
          <cx:pt idx="96">LE</cx:pt>
          <cx:pt idx="97">LE</cx:pt>
          <cx:pt idx="98">LE</cx:pt>
          <cx:pt idx="99">LE</cx:pt>
          <cx:pt idx="100">LE</cx:pt>
          <cx:pt idx="101">LE</cx:pt>
          <cx:pt idx="102">LE</cx:pt>
          <cx:pt idx="103">LE</cx:pt>
          <cx:pt idx="104">LE</cx:pt>
          <cx:pt idx="105">LE</cx:pt>
          <cx:pt idx="106">LE</cx:pt>
          <cx:pt idx="107">LE</cx:pt>
          <cx:pt idx="108">LE</cx:pt>
          <cx:pt idx="109">LE</cx:pt>
          <cx:pt idx="110">LE</cx:pt>
          <cx:pt idx="111">LE</cx:pt>
          <cx:pt idx="112">LE</cx:pt>
          <cx:pt idx="113">LE</cx:pt>
          <cx:pt idx="114">LE</cx:pt>
          <cx:pt idx="115">LE</cx:pt>
          <cx:pt idx="116">LE</cx:pt>
          <cx:pt idx="117">LE</cx:pt>
          <cx:pt idx="118">LE</cx:pt>
          <cx:pt idx="119">LE</cx:pt>
          <cx:pt idx="120">LE</cx:pt>
          <cx:pt idx="121">LE</cx:pt>
          <cx:pt idx="122">LE</cx:pt>
          <cx:pt idx="123">LE</cx:pt>
          <cx:pt idx="124">LE</cx:pt>
          <cx:pt idx="125">LE</cx:pt>
          <cx:pt idx="126">LE</cx:pt>
          <cx:pt idx="127">LE</cx:pt>
          <cx:pt idx="128">LE</cx:pt>
          <cx:pt idx="129">LE</cx:pt>
          <cx:pt idx="130">LE</cx:pt>
          <cx:pt idx="131">LE</cx:pt>
          <cx:pt idx="132">LE</cx:pt>
          <cx:pt idx="133">LE</cx:pt>
          <cx:pt idx="134">LE</cx:pt>
          <cx:pt idx="135">LE</cx:pt>
          <cx:pt idx="136">LE</cx:pt>
          <cx:pt idx="137">LE</cx:pt>
          <cx:pt idx="138">LE</cx:pt>
          <cx:pt idx="139">LE</cx:pt>
          <cx:pt idx="140">LE</cx:pt>
          <cx:pt idx="141">LE</cx:pt>
          <cx:pt idx="142">LE</cx:pt>
          <cx:pt idx="143">LE</cx:pt>
          <cx:pt idx="144">LE</cx:pt>
          <cx:pt idx="145">LE</cx:pt>
          <cx:pt idx="146">LE</cx:pt>
          <cx:pt idx="147">LE</cx:pt>
          <cx:pt idx="148">LE</cx:pt>
          <cx:pt idx="149">LE</cx:pt>
          <cx:pt idx="150">LE</cx:pt>
          <cx:pt idx="151">LE</cx:pt>
          <cx:pt idx="152">LE</cx:pt>
          <cx:pt idx="153">LE</cx:pt>
          <cx:pt idx="154">LE</cx:pt>
          <cx:pt idx="155">LE</cx:pt>
          <cx:pt idx="156">LE</cx:pt>
          <cx:pt idx="157">LE</cx:pt>
          <cx:pt idx="158">LE</cx:pt>
          <cx:pt idx="159">LE</cx:pt>
          <cx:pt idx="160">LE</cx:pt>
          <cx:pt idx="161">LE</cx:pt>
          <cx:pt idx="162">LE</cx:pt>
          <cx:pt idx="163">LE</cx:pt>
          <cx:pt idx="164">LE</cx:pt>
          <cx:pt idx="165">LE</cx:pt>
          <cx:pt idx="166">LE</cx:pt>
          <cx:pt idx="167">LE</cx:pt>
          <cx:pt idx="168">LE</cx:pt>
          <cx:pt idx="169">LE</cx:pt>
          <cx:pt idx="170">LE</cx:pt>
          <cx:pt idx="171">LE</cx:pt>
          <cx:pt idx="172">LE</cx:pt>
          <cx:pt idx="173">LE</cx:pt>
          <cx:pt idx="174">LE</cx:pt>
          <cx:pt idx="175">LE</cx:pt>
          <cx:pt idx="176">LE</cx:pt>
          <cx:pt idx="177">LE</cx:pt>
          <cx:pt idx="178">LE</cx:pt>
          <cx:pt idx="179">LE</cx:pt>
          <cx:pt idx="180">LE</cx:pt>
          <cx:pt idx="181">LE</cx:pt>
          <cx:pt idx="182">LE</cx:pt>
          <cx:pt idx="183">LE</cx:pt>
          <cx:pt idx="184">LE</cx:pt>
          <cx:pt idx="185">LE</cx:pt>
          <cx:pt idx="186">LE</cx:pt>
          <cx:pt idx="187">LE</cx:pt>
          <cx:pt idx="188">LE</cx:pt>
          <cx:pt idx="189">LE</cx:pt>
          <cx:pt idx="190">LE</cx:pt>
          <cx:pt idx="191">LE</cx:pt>
          <cx:pt idx="192">LE</cx:pt>
          <cx:pt idx="193">LE</cx:pt>
          <cx:pt idx="194">LE</cx:pt>
          <cx:pt idx="195">LE</cx:pt>
          <cx:pt idx="196">LE</cx:pt>
          <cx:pt idx="197">LE</cx:pt>
          <cx:pt idx="198">LE</cx:pt>
          <cx:pt idx="199">LE</cx:pt>
          <cx:pt idx="200">LE</cx:pt>
          <cx:pt idx="201">LE</cx:pt>
          <cx:pt idx="202">LE</cx:pt>
          <cx:pt idx="203">LE</cx:pt>
          <cx:pt idx="204">LE</cx:pt>
          <cx:pt idx="205">LE</cx:pt>
          <cx:pt idx="206">LE</cx:pt>
          <cx:pt idx="207">LE</cx:pt>
          <cx:pt idx="208">LE</cx:pt>
          <cx:pt idx="209">LE</cx:pt>
          <cx:pt idx="210">LE</cx:pt>
          <cx:pt idx="211">LE</cx:pt>
          <cx:pt idx="212">LE</cx:pt>
          <cx:pt idx="213">LE</cx:pt>
          <cx:pt idx="214">LE</cx:pt>
          <cx:pt idx="215">LE</cx:pt>
          <cx:pt idx="216">LE</cx:pt>
          <cx:pt idx="217">LE</cx:pt>
          <cx:pt idx="218">LE</cx:pt>
          <cx:pt idx="219">LE</cx:pt>
          <cx:pt idx="220">LE</cx:pt>
          <cx:pt idx="221">LE</cx:pt>
          <cx:pt idx="222">LE</cx:pt>
          <cx:pt idx="223">LE</cx:pt>
          <cx:pt idx="224">LE</cx:pt>
          <cx:pt idx="225">LE</cx:pt>
          <cx:pt idx="226">LE</cx:pt>
          <cx:pt idx="227">LE</cx:pt>
          <cx:pt idx="228">LE</cx:pt>
          <cx:pt idx="229">LE</cx:pt>
          <cx:pt idx="230">LE</cx:pt>
          <cx:pt idx="231">LE</cx:pt>
          <cx:pt idx="232">LE</cx:pt>
          <cx:pt idx="233">LE</cx:pt>
          <cx:pt idx="234">LE</cx:pt>
          <cx:pt idx="235">LE</cx:pt>
          <cx:pt idx="236">LE</cx:pt>
          <cx:pt idx="237">LE</cx:pt>
          <cx:pt idx="238">LE</cx:pt>
          <cx:pt idx="239">LE</cx:pt>
          <cx:pt idx="240">LE</cx:pt>
          <cx:pt idx="241">LE</cx:pt>
          <cx:pt idx="242">LE</cx:pt>
          <cx:pt idx="243">EMS</cx:pt>
          <cx:pt idx="244">EMS</cx:pt>
          <cx:pt idx="245">EMS</cx:pt>
          <cx:pt idx="246">EMS</cx:pt>
          <cx:pt idx="247">EMS</cx:pt>
          <cx:pt idx="248">EMS</cx:pt>
          <cx:pt idx="249">EMS</cx:pt>
          <cx:pt idx="250">EMS</cx:pt>
          <cx:pt idx="251">EMS</cx:pt>
          <cx:pt idx="252">EMS</cx:pt>
          <cx:pt idx="253">EMS</cx:pt>
          <cx:pt idx="254">EMS</cx:pt>
          <cx:pt idx="255">EMS</cx:pt>
          <cx:pt idx="256">EMS</cx:pt>
          <cx:pt idx="257">EMS</cx:pt>
          <cx:pt idx="258">EMS</cx:pt>
          <cx:pt idx="259">EMS</cx:pt>
          <cx:pt idx="260">EMS</cx:pt>
          <cx:pt idx="261">EMS</cx:pt>
          <cx:pt idx="262">EMS</cx:pt>
          <cx:pt idx="263">EMS</cx:pt>
          <cx:pt idx="264">EMS</cx:pt>
          <cx:pt idx="265">EMS</cx:pt>
          <cx:pt idx="266">EMS</cx:pt>
          <cx:pt idx="267">EMS</cx:pt>
          <cx:pt idx="268">EMS</cx:pt>
          <cx:pt idx="269">EMS</cx:pt>
          <cx:pt idx="270">EMS</cx:pt>
          <cx:pt idx="271">EMS</cx:pt>
          <cx:pt idx="272">EMS</cx:pt>
          <cx:pt idx="273">EMS</cx:pt>
          <cx:pt idx="274">EMS</cx:pt>
          <cx:pt idx="275">EMS</cx:pt>
          <cx:pt idx="276">EMS</cx:pt>
          <cx:pt idx="277">EMS</cx:pt>
          <cx:pt idx="278">EMS</cx:pt>
          <cx:pt idx="279">EMS</cx:pt>
          <cx:pt idx="280">EMS</cx:pt>
          <cx:pt idx="281">EMS</cx:pt>
          <cx:pt idx="282">EMS</cx:pt>
          <cx:pt idx="283">EMS</cx:pt>
          <cx:pt idx="284">EMS</cx:pt>
          <cx:pt idx="285">EMS</cx:pt>
          <cx:pt idx="286">EMS</cx:pt>
          <cx:pt idx="287">EMS</cx:pt>
          <cx:pt idx="288">EMS</cx:pt>
          <cx:pt idx="289">EMS</cx:pt>
          <cx:pt idx="290">EMS</cx:pt>
          <cx:pt idx="291">EMS</cx:pt>
          <cx:pt idx="292">EMS</cx:pt>
          <cx:pt idx="293">EMS</cx:pt>
          <cx:pt idx="294">EMS</cx:pt>
          <cx:pt idx="295">EMS</cx:pt>
          <cx:pt idx="296">EMS</cx:pt>
          <cx:pt idx="297">EMS</cx:pt>
          <cx:pt idx="298">EMS</cx:pt>
          <cx:pt idx="299">EMS</cx:pt>
          <cx:pt idx="300">EMS</cx:pt>
          <cx:pt idx="301">EMS</cx:pt>
          <cx:pt idx="302">EMS</cx:pt>
          <cx:pt idx="303">EMS</cx:pt>
          <cx:pt idx="304">EMS</cx:pt>
          <cx:pt idx="305">EMS</cx:pt>
          <cx:pt idx="306">EMS</cx:pt>
          <cx:pt idx="307">EMS</cx:pt>
          <cx:pt idx="308">EMS</cx:pt>
          <cx:pt idx="309">EMS</cx:pt>
          <cx:pt idx="310">EMS</cx:pt>
          <cx:pt idx="311">EMS</cx:pt>
          <cx:pt idx="312">EMS</cx:pt>
          <cx:pt idx="313">EMS</cx:pt>
          <cx:pt idx="314">EMS</cx:pt>
          <cx:pt idx="315">EMS</cx:pt>
          <cx:pt idx="316">EMS</cx:pt>
          <cx:pt idx="317">EMS</cx:pt>
          <cx:pt idx="318">EMS</cx:pt>
          <cx:pt idx="319">EMS</cx:pt>
          <cx:pt idx="320">EMS</cx:pt>
          <cx:pt idx="321">EMS</cx:pt>
          <cx:pt idx="322">EMS</cx:pt>
          <cx:pt idx="323">EMS</cx:pt>
          <cx:pt idx="324">EMS</cx:pt>
          <cx:pt idx="325">EMS</cx:pt>
          <cx:pt idx="326">EMS</cx:pt>
          <cx:pt idx="327">EMS</cx:pt>
          <cx:pt idx="328">EMS</cx:pt>
          <cx:pt idx="329">EMS</cx:pt>
          <cx:pt idx="330">EMS</cx:pt>
          <cx:pt idx="331">EMS</cx:pt>
          <cx:pt idx="332">EMS</cx:pt>
          <cx:pt idx="333">EMS</cx:pt>
          <cx:pt idx="334">EMS</cx:pt>
          <cx:pt idx="335">EMS</cx:pt>
          <cx:pt idx="336">EMS</cx:pt>
          <cx:pt idx="337">EMS</cx:pt>
          <cx:pt idx="338">EMS</cx:pt>
          <cx:pt idx="339">EMS</cx:pt>
          <cx:pt idx="340">EMS</cx:pt>
          <cx:pt idx="341">EMS</cx:pt>
          <cx:pt idx="342">EMS</cx:pt>
          <cx:pt idx="343">EMS</cx:pt>
          <cx:pt idx="344">EMS</cx:pt>
          <cx:pt idx="345">EMS</cx:pt>
          <cx:pt idx="346">EMS</cx:pt>
          <cx:pt idx="347">EMS</cx:pt>
          <cx:pt idx="348">EMS</cx:pt>
          <cx:pt idx="349">EMS</cx:pt>
          <cx:pt idx="350">EMS</cx:pt>
          <cx:pt idx="351">EMS</cx:pt>
          <cx:pt idx="352">EMS</cx:pt>
          <cx:pt idx="353">EMS</cx:pt>
          <cx:pt idx="354">EMS</cx:pt>
          <cx:pt idx="355">EMS</cx:pt>
          <cx:pt idx="356">EMS</cx:pt>
          <cx:pt idx="357">EMS</cx:pt>
          <cx:pt idx="358">EMS</cx:pt>
          <cx:pt idx="359">EMS</cx:pt>
          <cx:pt idx="360">EMS</cx:pt>
          <cx:pt idx="361">EMS</cx:pt>
          <cx:pt idx="362">EMS</cx:pt>
          <cx:pt idx="363">EMS</cx:pt>
          <cx:pt idx="364">EMS</cx:pt>
          <cx:pt idx="365">EMS</cx:pt>
          <cx:pt idx="366">EMS</cx:pt>
          <cx:pt idx="367">EMS</cx:pt>
          <cx:pt idx="368">EMS</cx:pt>
          <cx:pt idx="369">EMS</cx:pt>
          <cx:pt idx="370">EMS</cx:pt>
          <cx:pt idx="371">EMS</cx:pt>
          <cx:pt idx="372">EMS</cx:pt>
          <cx:pt idx="373">EMS</cx:pt>
          <cx:pt idx="374">EMS</cx:pt>
          <cx:pt idx="375">EMS</cx:pt>
          <cx:pt idx="376">EMS</cx:pt>
          <cx:pt idx="377">EMS</cx:pt>
          <cx:pt idx="378">EMS</cx:pt>
          <cx:pt idx="379">EMS</cx:pt>
          <cx:pt idx="380">EMS</cx:pt>
          <cx:pt idx="381">EMS</cx:pt>
          <cx:pt idx="382">EMS</cx:pt>
          <cx:pt idx="383">EMS</cx:pt>
          <cx:pt idx="384">EMS</cx:pt>
          <cx:pt idx="385">EMS</cx:pt>
          <cx:pt idx="386">EMS</cx:pt>
          <cx:pt idx="387">EMS</cx:pt>
          <cx:pt idx="388">EMS</cx:pt>
          <cx:pt idx="389">EMS</cx:pt>
          <cx:pt idx="390">EMS</cx:pt>
          <cx:pt idx="391">EMS</cx:pt>
          <cx:pt idx="392">EMS</cx:pt>
          <cx:pt idx="393">EMS</cx:pt>
          <cx:pt idx="394">EMS</cx:pt>
          <cx:pt idx="395">EMS</cx:pt>
          <cx:pt idx="396">EMS</cx:pt>
          <cx:pt idx="397">EMS</cx:pt>
          <cx:pt idx="398">EMS</cx:pt>
          <cx:pt idx="399">EMS</cx:pt>
        </cx:lvl>
      </cx:strDim>
      <cx:numDim type="val">
        <cx:f>Sheet1!$C$2:$C$401</cx:f>
        <cx:lvl ptCount="400" formatCode="0.00">
          <cx:pt idx="0">3.7999999999999998</cx:pt>
          <cx:pt idx="1">5</cx:pt>
          <cx:pt idx="2">4</cx:pt>
          <cx:pt idx="3">2.2000000000000002</cx:pt>
          <cx:pt idx="4">4.2000000000000002</cx:pt>
          <cx:pt idx="5">4</cx:pt>
          <cx:pt idx="6">5</cx:pt>
          <cx:pt idx="7">3</cx:pt>
          <cx:pt idx="8">3.6000000000000001</cx:pt>
          <cx:pt idx="9">2</cx:pt>
          <cx:pt idx="10">3.3999999999999999</cx:pt>
          <cx:pt idx="11">5</cx:pt>
          <cx:pt idx="12">5</cx:pt>
          <cx:pt idx="13">5</cx:pt>
          <cx:pt idx="14">5</cx:pt>
          <cx:pt idx="15">4</cx:pt>
          <cx:pt idx="16">4.7999999999999998</cx:pt>
          <cx:pt idx="17">4</cx:pt>
          <cx:pt idx="18">4</cx:pt>
          <cx:pt idx="19">4</cx:pt>
          <cx:pt idx="20">2.2000000000000002</cx:pt>
          <cx:pt idx="21">4</cx:pt>
          <cx:pt idx="22">3</cx:pt>
          <cx:pt idx="23">3</cx:pt>
          <cx:pt idx="24">3</cx:pt>
          <cx:pt idx="25">4</cx:pt>
          <cx:pt idx="26">4.7999999999999998</cx:pt>
          <cx:pt idx="27">4</cx:pt>
          <cx:pt idx="28">3.3999999999999999</cx:pt>
          <cx:pt idx="29">4.5999999999999996</cx:pt>
          <cx:pt idx="30">2.7999999999999998</cx:pt>
          <cx:pt idx="31">2.7999999999999998</cx:pt>
          <cx:pt idx="32">3.2000000000000002</cx:pt>
          <cx:pt idx="33">5</cx:pt>
          <cx:pt idx="34">5</cx:pt>
          <cx:pt idx="35">3</cx:pt>
          <cx:pt idx="36">5</cx:pt>
          <cx:pt idx="37">4</cx:pt>
          <cx:pt idx="38">4.4000000000000004</cx:pt>
          <cx:pt idx="39">1</cx:pt>
          <cx:pt idx="40">2.7999999999999998</cx:pt>
          <cx:pt idx="41">4</cx:pt>
          <cx:pt idx="42">4</cx:pt>
          <cx:pt idx="43">3.2000000000000002</cx:pt>
          <cx:pt idx="44">5</cx:pt>
          <cx:pt idx="45">4</cx:pt>
          <cx:pt idx="46">1</cx:pt>
          <cx:pt idx="47">3.2000000000000002</cx:pt>
          <cx:pt idx="48">3.6000000000000001</cx:pt>
          <cx:pt idx="49">3</cx:pt>
          <cx:pt idx="50">5</cx:pt>
          <cx:pt idx="51">4</cx:pt>
          <cx:pt idx="52">4</cx:pt>
          <cx:pt idx="53">4</cx:pt>
          <cx:pt idx="54">4</cx:pt>
          <cx:pt idx="55">1</cx:pt>
          <cx:pt idx="56">4</cx:pt>
          <cx:pt idx="57">4.2000000000000002</cx:pt>
          <cx:pt idx="58">4.4000000000000004</cx:pt>
          <cx:pt idx="59">3.7999999999999998</cx:pt>
          <cx:pt idx="60">4</cx:pt>
          <cx:pt idx="61">3.3999999999999999</cx:pt>
          <cx:pt idx="62">4.4000000000000004</cx:pt>
          <cx:pt idx="63">4.5999999999999996</cx:pt>
          <cx:pt idx="64">4.5999999999999996</cx:pt>
          <cx:pt idx="65">3</cx:pt>
          <cx:pt idx="66">3.7999999999999998</cx:pt>
          <cx:pt idx="67">3.2000000000000002</cx:pt>
          <cx:pt idx="68">5</cx:pt>
          <cx:pt idx="69">3.3999999999999999</cx:pt>
          <cx:pt idx="70">3.6000000000000001</cx:pt>
          <cx:pt idx="71">5</cx:pt>
          <cx:pt idx="72">5</cx:pt>
          <cx:pt idx="73">4.7999999999999998</cx:pt>
          <cx:pt idx="74">3.7999999999999998</cx:pt>
          <cx:pt idx="75">4</cx:pt>
          <cx:pt idx="76">1.6000000000000001</cx:pt>
          <cx:pt idx="77">1</cx:pt>
          <cx:pt idx="78">2.6000000000000001</cx:pt>
          <cx:pt idx="79">4.7999999999999998</cx:pt>
          <cx:pt idx="80">5</cx:pt>
          <cx:pt idx="81">3.3999999999999999</cx:pt>
          <cx:pt idx="82">4.2000000000000002</cx:pt>
          <cx:pt idx="83">5</cx:pt>
          <cx:pt idx="84">3.3999999999999999</cx:pt>
          <cx:pt idx="85">4</cx:pt>
          <cx:pt idx="86">3</cx:pt>
          <cx:pt idx="87">3</cx:pt>
          <cx:pt idx="88">3.3999999999999999</cx:pt>
          <cx:pt idx="89">3</cx:pt>
          <cx:pt idx="90">4</cx:pt>
          <cx:pt idx="91">3.3999999999999999</cx:pt>
          <cx:pt idx="92">4</cx:pt>
          <cx:pt idx="93">3</cx:pt>
          <cx:pt idx="94">3</cx:pt>
          <cx:pt idx="95">3.2000000000000002</cx:pt>
          <cx:pt idx="96">4.7999999999999998</cx:pt>
          <cx:pt idx="97">4</cx:pt>
          <cx:pt idx="98">3.3999999999999999</cx:pt>
          <cx:pt idx="99">4.5999999999999996</cx:pt>
          <cx:pt idx="100">4</cx:pt>
          <cx:pt idx="101">4</cx:pt>
          <cx:pt idx="102">5</cx:pt>
          <cx:pt idx="103">3.6000000000000001</cx:pt>
          <cx:pt idx="104">5</cx:pt>
          <cx:pt idx="105">4.7999999999999998</cx:pt>
          <cx:pt idx="106">3</cx:pt>
          <cx:pt idx="107">4.5999999999999996</cx:pt>
          <cx:pt idx="108">3</cx:pt>
          <cx:pt idx="109">3.6000000000000001</cx:pt>
          <cx:pt idx="110">4.4000000000000004</cx:pt>
          <cx:pt idx="111">4</cx:pt>
          <cx:pt idx="112">4</cx:pt>
          <cx:pt idx="113">4</cx:pt>
          <cx:pt idx="114">4</cx:pt>
          <cx:pt idx="115">3.2000000000000002</cx:pt>
          <cx:pt idx="116">5</cx:pt>
          <cx:pt idx="117">5</cx:pt>
          <cx:pt idx="118">5</cx:pt>
          <cx:pt idx="119">4.7999999999999998</cx:pt>
          <cx:pt idx="120">1</cx:pt>
          <cx:pt idx="121">1</cx:pt>
          <cx:pt idx="122">4</cx:pt>
          <cx:pt idx="123">4</cx:pt>
          <cx:pt idx="124">4.7999999999999998</cx:pt>
          <cx:pt idx="125">4.7999999999999998</cx:pt>
          <cx:pt idx="126">3.7999999999999998</cx:pt>
          <cx:pt idx="127">4.5999999999999996</cx:pt>
          <cx:pt idx="128">3.7999999999999998</cx:pt>
          <cx:pt idx="129">4</cx:pt>
          <cx:pt idx="130">4.2000000000000002</cx:pt>
          <cx:pt idx="131">4</cx:pt>
          <cx:pt idx="132">4</cx:pt>
          <cx:pt idx="133">5</cx:pt>
          <cx:pt idx="134">3.3999999999999999</cx:pt>
          <cx:pt idx="135">5</cx:pt>
          <cx:pt idx="136">3</cx:pt>
          <cx:pt idx="137">5</cx:pt>
          <cx:pt idx="138">2.7999999999999998</cx:pt>
          <cx:pt idx="139">5</cx:pt>
          <cx:pt idx="140">3.3999999999999999</cx:pt>
          <cx:pt idx="141">3.3999999999999999</cx:pt>
          <cx:pt idx="142">3</cx:pt>
          <cx:pt idx="143">5</cx:pt>
          <cx:pt idx="144">4</cx:pt>
          <cx:pt idx="145">3.3999999999999999</cx:pt>
          <cx:pt idx="146">3</cx:pt>
          <cx:pt idx="147">3.6000000000000001</cx:pt>
          <cx:pt idx="148">4</cx:pt>
          <cx:pt idx="149">3.7999999999999998</cx:pt>
          <cx:pt idx="150">2.2000000000000002</cx:pt>
          <cx:pt idx="151">4</cx:pt>
          <cx:pt idx="152">3</cx:pt>
          <cx:pt idx="153">4</cx:pt>
          <cx:pt idx="154">2.6000000000000001</cx:pt>
          <cx:pt idx="155">1</cx:pt>
          <cx:pt idx="156">3.2000000000000002</cx:pt>
          <cx:pt idx="157">3.2000000000000002</cx:pt>
          <cx:pt idx="158">3.6000000000000001</cx:pt>
          <cx:pt idx="159">3.5</cx:pt>
          <cx:pt idx="160">3</cx:pt>
          <cx:pt idx="161">1</cx:pt>
          <cx:pt idx="162">3.2000000000000002</cx:pt>
          <cx:pt idx="163">2.7999999999999998</cx:pt>
          <cx:pt idx="164">3</cx:pt>
          <cx:pt idx="165">4.2000000000000002</cx:pt>
          <cx:pt idx="167">3.3999999999999999</cx:pt>
          <cx:pt idx="168">5</cx:pt>
          <cx:pt idx="169">5</cx:pt>
          <cx:pt idx="170">3.7999999999999998</cx:pt>
          <cx:pt idx="171">4.2000000000000002</cx:pt>
          <cx:pt idx="172">2.7999999999999998</cx:pt>
          <cx:pt idx="173">3.6000000000000001</cx:pt>
          <cx:pt idx="174">5</cx:pt>
          <cx:pt idx="175">3</cx:pt>
          <cx:pt idx="176">3.6000000000000001</cx:pt>
          <cx:pt idx="177">3</cx:pt>
          <cx:pt idx="178">3.2000000000000002</cx:pt>
          <cx:pt idx="179">5</cx:pt>
          <cx:pt idx="180">3.3999999999999999</cx:pt>
          <cx:pt idx="181">4.5999999999999996</cx:pt>
          <cx:pt idx="182">5</cx:pt>
          <cx:pt idx="183">3.7999999999999998</cx:pt>
          <cx:pt idx="184">4</cx:pt>
          <cx:pt idx="185">2.6000000000000001</cx:pt>
          <cx:pt idx="186">3.7999999999999998</cx:pt>
          <cx:pt idx="187">3.6000000000000001</cx:pt>
          <cx:pt idx="188">4</cx:pt>
          <cx:pt idx="189">2.6000000000000001</cx:pt>
          <cx:pt idx="190">3</cx:pt>
          <cx:pt idx="191">3</cx:pt>
          <cx:pt idx="192">5</cx:pt>
          <cx:pt idx="193">4</cx:pt>
          <cx:pt idx="194">3</cx:pt>
          <cx:pt idx="195">3</cx:pt>
          <cx:pt idx="196">2.2000000000000002</cx:pt>
          <cx:pt idx="197">3</cx:pt>
          <cx:pt idx="198">5</cx:pt>
          <cx:pt idx="199">3</cx:pt>
          <cx:pt idx="200">4</cx:pt>
          <cx:pt idx="201">3</cx:pt>
          <cx:pt idx="202">5</cx:pt>
          <cx:pt idx="203">4.4000000000000004</cx:pt>
          <cx:pt idx="204">3</cx:pt>
          <cx:pt idx="205">3</cx:pt>
          <cx:pt idx="207">4</cx:pt>
          <cx:pt idx="208">3.3999999999999999</cx:pt>
          <cx:pt idx="209">3</cx:pt>
          <cx:pt idx="210">4.4000000000000004</cx:pt>
          <cx:pt idx="211">4</cx:pt>
          <cx:pt idx="212">4</cx:pt>
          <cx:pt idx="213">3.7999999999999998</cx:pt>
          <cx:pt idx="214">4</cx:pt>
          <cx:pt idx="215">4.2000000000000002</cx:pt>
          <cx:pt idx="216">4</cx:pt>
          <cx:pt idx="217">4</cx:pt>
          <cx:pt idx="218">4</cx:pt>
          <cx:pt idx="219">1</cx:pt>
          <cx:pt idx="220">4.5999999999999996</cx:pt>
          <cx:pt idx="221">4</cx:pt>
          <cx:pt idx="222">5</cx:pt>
          <cx:pt idx="223">4</cx:pt>
          <cx:pt idx="224">5</cx:pt>
          <cx:pt idx="225">2.2000000000000002</cx:pt>
          <cx:pt idx="227">4</cx:pt>
          <cx:pt idx="228">3.6000000000000001</cx:pt>
          <cx:pt idx="229">3.3999999999999999</cx:pt>
          <cx:pt idx="230">3.3999999999999999</cx:pt>
          <cx:pt idx="231">1</cx:pt>
          <cx:pt idx="232">4.5999999999999996</cx:pt>
          <cx:pt idx="233">3</cx:pt>
          <cx:pt idx="234">4</cx:pt>
          <cx:pt idx="235">5</cx:pt>
          <cx:pt idx="236">4</cx:pt>
          <cx:pt idx="237">4</cx:pt>
          <cx:pt idx="238">4</cx:pt>
          <cx:pt idx="239">2.75</cx:pt>
          <cx:pt idx="240">3.3999999999999999</cx:pt>
          <cx:pt idx="241">5</cx:pt>
          <cx:pt idx="242">3.3999999999999999</cx:pt>
          <cx:pt idx="243">4</cx:pt>
          <cx:pt idx="244">2.3999999999999999</cx:pt>
          <cx:pt idx="245">3.7999999999999998</cx:pt>
          <cx:pt idx="246">4</cx:pt>
          <cx:pt idx="247">3.3999999999999999</cx:pt>
          <cx:pt idx="248">5</cx:pt>
          <cx:pt idx="249">3</cx:pt>
          <cx:pt idx="250">4.2000000000000002</cx:pt>
          <cx:pt idx="251">4.7999999999999998</cx:pt>
          <cx:pt idx="252">5</cx:pt>
          <cx:pt idx="253">2.7999999999999998</cx:pt>
          <cx:pt idx="254">3.6000000000000001</cx:pt>
          <cx:pt idx="255">3</cx:pt>
          <cx:pt idx="256">4</cx:pt>
          <cx:pt idx="257">4</cx:pt>
          <cx:pt idx="258">4.4000000000000004</cx:pt>
          <cx:pt idx="259">5</cx:pt>
          <cx:pt idx="260">3.2000000000000002</cx:pt>
          <cx:pt idx="261">4</cx:pt>
          <cx:pt idx="262">2.3999999999999999</cx:pt>
          <cx:pt idx="263">2</cx:pt>
          <cx:pt idx="264">5</cx:pt>
          <cx:pt idx="265">3</cx:pt>
          <cx:pt idx="266">3</cx:pt>
          <cx:pt idx="267">5</cx:pt>
          <cx:pt idx="268">4.2000000000000002</cx:pt>
          <cx:pt idx="269">4</cx:pt>
          <cx:pt idx="270">2.3999999999999999</cx:pt>
          <cx:pt idx="271">4.7999999999999998</cx:pt>
          <cx:pt idx="272">4.75</cx:pt>
          <cx:pt idx="273">3.2000000000000002</cx:pt>
          <cx:pt idx="274">5</cx:pt>
          <cx:pt idx="275">4.4000000000000004</cx:pt>
          <cx:pt idx="276">4.7999999999999998</cx:pt>
          <cx:pt idx="277">4</cx:pt>
          <cx:pt idx="278">5</cx:pt>
          <cx:pt idx="279">3.7999999999999998</cx:pt>
          <cx:pt idx="280">4.7999999999999998</cx:pt>
          <cx:pt idx="281">5</cx:pt>
          <cx:pt idx="282">4</cx:pt>
          <cx:pt idx="283">2.7999999999999998</cx:pt>
          <cx:pt idx="284">4</cx:pt>
          <cx:pt idx="285">4.4000000000000004</cx:pt>
          <cx:pt idx="286">3.3999999999999999</cx:pt>
          <cx:pt idx="288">4</cx:pt>
          <cx:pt idx="289">3.7999999999999998</cx:pt>
          <cx:pt idx="290">4</cx:pt>
          <cx:pt idx="291">4.4000000000000004</cx:pt>
          <cx:pt idx="292">2</cx:pt>
          <cx:pt idx="293">3.7999999999999998</cx:pt>
          <cx:pt idx="294">4.4000000000000004</cx:pt>
          <cx:pt idx="295">3.6000000000000001</cx:pt>
          <cx:pt idx="296">3.3999999999999999</cx:pt>
          <cx:pt idx="297">3.3999999999999999</cx:pt>
          <cx:pt idx="298">4</cx:pt>
          <cx:pt idx="299">4</cx:pt>
          <cx:pt idx="300">3</cx:pt>
          <cx:pt idx="301">3.7999999999999998</cx:pt>
          <cx:pt idx="302">5</cx:pt>
          <cx:pt idx="303">4</cx:pt>
          <cx:pt idx="304">3.6000000000000001</cx:pt>
          <cx:pt idx="305">4</cx:pt>
          <cx:pt idx="306">5</cx:pt>
          <cx:pt idx="307">4</cx:pt>
          <cx:pt idx="308">5</cx:pt>
          <cx:pt idx="309">4</cx:pt>
          <cx:pt idx="310">4.5999999999999996</cx:pt>
          <cx:pt idx="311">4</cx:pt>
          <cx:pt idx="312">3</cx:pt>
          <cx:pt idx="313">4.5999999999999996</cx:pt>
          <cx:pt idx="314">5</cx:pt>
          <cx:pt idx="315">3.3999999999999999</cx:pt>
          <cx:pt idx="316">5</cx:pt>
          <cx:pt idx="317">5</cx:pt>
          <cx:pt idx="318">2</cx:pt>
          <cx:pt idx="319">3.6000000000000001</cx:pt>
          <cx:pt idx="320">3</cx:pt>
          <cx:pt idx="321">2.2000000000000002</cx:pt>
          <cx:pt idx="322">3</cx:pt>
          <cx:pt idx="323">4</cx:pt>
          <cx:pt idx="324">3.2000000000000002</cx:pt>
          <cx:pt idx="325">2.7999999999999998</cx:pt>
          <cx:pt idx="326">4.5999999999999996</cx:pt>
          <cx:pt idx="327">3</cx:pt>
          <cx:pt idx="328">4</cx:pt>
          <cx:pt idx="329">2</cx:pt>
          <cx:pt idx="330">4</cx:pt>
          <cx:pt idx="331">4</cx:pt>
          <cx:pt idx="332">4</cx:pt>
          <cx:pt idx="333">4</cx:pt>
          <cx:pt idx="334">4</cx:pt>
          <cx:pt idx="335">4</cx:pt>
          <cx:pt idx="336">4.4000000000000004</cx:pt>
          <cx:pt idx="337">4.2000000000000002</cx:pt>
          <cx:pt idx="338">3.7999999999999998</cx:pt>
          <cx:pt idx="340">3</cx:pt>
          <cx:pt idx="341">4</cx:pt>
          <cx:pt idx="342">5</cx:pt>
          <cx:pt idx="343">3</cx:pt>
          <cx:pt idx="345">3.6000000000000001</cx:pt>
          <cx:pt idx="346">3.2000000000000002</cx:pt>
          <cx:pt idx="347">4.7999999999999998</cx:pt>
          <cx:pt idx="348">5</cx:pt>
          <cx:pt idx="349">4</cx:pt>
          <cx:pt idx="350">4.4000000000000004</cx:pt>
          <cx:pt idx="351">5</cx:pt>
          <cx:pt idx="352">4</cx:pt>
          <cx:pt idx="353">5</cx:pt>
          <cx:pt idx="354">5</cx:pt>
          <cx:pt idx="355">3.6000000000000001</cx:pt>
          <cx:pt idx="356">4.7999999999999998</cx:pt>
          <cx:pt idx="357">4</cx:pt>
          <cx:pt idx="358">4</cx:pt>
          <cx:pt idx="359">4.2000000000000002</cx:pt>
          <cx:pt idx="360">5</cx:pt>
          <cx:pt idx="361">4.7999999999999998</cx:pt>
          <cx:pt idx="362">3.2000000000000002</cx:pt>
          <cx:pt idx="363">3</cx:pt>
          <cx:pt idx="364">4</cx:pt>
          <cx:pt idx="365">5</cx:pt>
          <cx:pt idx="366">4</cx:pt>
          <cx:pt idx="367">3.7999999999999998</cx:pt>
          <cx:pt idx="368">4.7999999999999998</cx:pt>
          <cx:pt idx="369">4.4000000000000004</cx:pt>
          <cx:pt idx="371">3</cx:pt>
          <cx:pt idx="372">4.2000000000000002</cx:pt>
          <cx:pt idx="373">3.3999999999999999</cx:pt>
          <cx:pt idx="374">4</cx:pt>
          <cx:pt idx="375">4.2000000000000002</cx:pt>
          <cx:pt idx="376">5</cx:pt>
          <cx:pt idx="377">4</cx:pt>
          <cx:pt idx="378">5</cx:pt>
          <cx:pt idx="379">3</cx:pt>
          <cx:pt idx="380">2.2000000000000002</cx:pt>
          <cx:pt idx="381">4</cx:pt>
          <cx:pt idx="382">3.7999999999999998</cx:pt>
          <cx:pt idx="383">4.2000000000000002</cx:pt>
          <cx:pt idx="384">4.7999999999999998</cx:pt>
          <cx:pt idx="385">5</cx:pt>
          <cx:pt idx="386">4.7999999999999998</cx:pt>
          <cx:pt idx="387">4.7999999999999998</cx:pt>
          <cx:pt idx="388">3.6000000000000001</cx:pt>
          <cx:pt idx="389">5</cx:pt>
          <cx:pt idx="390">5</cx:pt>
          <cx:pt idx="391">4.7999999999999998</cx:pt>
          <cx:pt idx="392">3.6000000000000001</cx:pt>
          <cx:pt idx="393">3</cx:pt>
          <cx:pt idx="394">3.6000000000000001</cx:pt>
          <cx:pt idx="395">3</cx:pt>
          <cx:pt idx="396">3</cx:pt>
          <cx:pt idx="397">3</cx:pt>
          <cx:pt idx="398">4</cx:pt>
          <cx:pt idx="399">3.2000000000000002</cx:pt>
        </cx:lvl>
      </cx:numDim>
    </cx:data>
  </cx:chartData>
  <cx:chart>
    <cx:plotArea>
      <cx:plotAreaRegion>
        <cx:series layoutId="boxWhisker" uniqueId="{79133FE9-8C51-4EFA-A45C-D5BAA2F0E895}">
          <cx:tx>
            <cx:txData>
              <cx:f>Sheet1!$B$1</cx:f>
              <cx:v>Pre</cx:v>
            </cx:txData>
          </cx:tx>
          <cx:spPr>
            <a:solidFill>
              <a:schemeClr val="accent1">
                <a:lumMod val="40000"/>
                <a:lumOff val="60000"/>
              </a:schemeClr>
            </a:solidFill>
            <a:ln w="38100">
              <a:solidFill>
                <a:schemeClr val="tx1"/>
              </a:solidFill>
            </a:ln>
          </cx:spPr>
          <cx:dataId val="0"/>
          <cx:layoutPr>
            <cx:visibility meanLine="0" meanMarker="1" nonoutliers="0" outliers="0"/>
            <cx:statistics quartileMethod="exclusive"/>
          </cx:layoutPr>
        </cx:series>
        <cx:series layoutId="boxWhisker" uniqueId="{0238D236-A5A3-4BB1-8F33-92E3F293CCC7}">
          <cx:tx>
            <cx:txData>
              <cx:f>Sheet1!$C$1</cx:f>
              <cx:v>Post</cx:v>
            </cx:txData>
          </cx:tx>
          <cx:spPr>
            <a:solidFill>
              <a:schemeClr val="accent2">
                <a:lumMod val="60000"/>
                <a:lumOff val="40000"/>
              </a:schemeClr>
            </a:solidFill>
            <a:ln w="38100">
              <a:solidFill>
                <a:schemeClr val="tx1"/>
              </a:solidFill>
            </a:ln>
          </cx:spPr>
          <cx:dataId val="1"/>
          <cx:layoutPr>
            <cx:visibility meanLine="0" meanMarker="1" nonoutliers="0" outliers="1"/>
            <cx:statistics quartileMethod="exclusive"/>
          </cx:layoutPr>
        </cx:series>
      </cx:plotAreaRegion>
      <cx:axis id="0">
        <cx:catScaling gapWidth="1"/>
        <cx:tickLabels/>
        <cx:txPr>
          <a:bodyPr spcFirstLastPara="1" vertOverflow="ellipsis" horzOverflow="overflow" wrap="square" lIns="0" tIns="0" rIns="0" bIns="0" anchor="ctr" anchorCtr="1"/>
          <a:lstStyle/>
          <a:p>
            <a:pPr algn="ctr" rtl="0">
              <a:defRPr sz="3200" b="1"/>
            </a:pPr>
            <a:endParaRPr lang="en-US" sz="3200" b="1" i="0" u="none" strike="noStrike" baseline="0">
              <a:solidFill>
                <a:prstClr val="black">
                  <a:lumMod val="65000"/>
                  <a:lumOff val="35000"/>
                </a:prstClr>
              </a:solidFill>
              <a:latin typeface="Calibri" panose="020F0502020204030204"/>
            </a:endParaRPr>
          </a:p>
        </cx:txPr>
      </cx:axis>
      <cx:axis id="1">
        <cx:valScaling max="5" min="1"/>
        <cx:majorGridlines/>
        <cx:tickLabels/>
        <cx:txPr>
          <a:bodyPr spcFirstLastPara="1" vertOverflow="ellipsis" horzOverflow="overflow" wrap="square" lIns="0" tIns="0" rIns="0" bIns="0" anchor="ctr" anchorCtr="1"/>
          <a:lstStyle/>
          <a:p>
            <a:pPr algn="ctr" rtl="0">
              <a:defRPr sz="1800" b="1"/>
            </a:pPr>
            <a:endParaRPr lang="en-US" sz="1800" b="1" i="0" u="none" strike="noStrike" baseline="0">
              <a:solidFill>
                <a:prstClr val="black">
                  <a:lumMod val="65000"/>
                  <a:lumOff val="35000"/>
                </a:prstClr>
              </a:solidFill>
              <a:latin typeface="Calibri" panose="020F0502020204030204"/>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withinLinearReversed" id="22">
  <a:schemeClr val="accent2"/>
</cs:colorStyle>
</file>

<file path=ppt/charts/colors5.xml><?xml version="1.0" encoding="utf-8"?>
<cs:colorStyle xmlns:cs="http://schemas.microsoft.com/office/drawing/2012/chartStyle" xmlns:a="http://schemas.openxmlformats.org/drawingml/2006/main" meth="withinLinearReversed" id="25">
  <a:schemeClr val="accent5"/>
</cs:colorStyle>
</file>

<file path=ppt/charts/colors6.xml><?xml version="1.0" encoding="utf-8"?>
<cs:colorStyle xmlns:cs="http://schemas.microsoft.com/office/drawing/2012/chartStyle" xmlns:a="http://schemas.openxmlformats.org/drawingml/2006/main" meth="withinLinearReversed" id="22">
  <a:schemeClr val="accent2"/>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BCAC5C-67DD-4DB4-B2F1-72EE9963238D}" type="doc">
      <dgm:prSet loTypeId="urn:microsoft.com/office/officeart/2011/layout/CircleProcess" loCatId="officeonline" qsTypeId="urn:microsoft.com/office/officeart/2005/8/quickstyle/simple1" qsCatId="simple" csTypeId="urn:microsoft.com/office/officeart/2005/8/colors/accent1_2" csCatId="accent1" phldr="1"/>
      <dgm:spPr/>
    </dgm:pt>
    <dgm:pt modelId="{99AD6DC9-2B1D-402A-879C-BBE2923692D8}">
      <dgm:prSet phldrT="[Text]" custT="1"/>
      <dgm:spPr/>
      <dgm:t>
        <a:bodyPr/>
        <a:lstStyle/>
        <a:p>
          <a:r>
            <a:rPr lang="en-GB" sz="2400" b="1" dirty="0">
              <a:latin typeface="Calibri" panose="020F0502020204030204" pitchFamily="34" charset="0"/>
              <a:cs typeface="Calibri" panose="020F0502020204030204" pitchFamily="34" charset="0"/>
            </a:rPr>
            <a:t>Knowledge</a:t>
          </a:r>
        </a:p>
      </dgm:t>
    </dgm:pt>
    <dgm:pt modelId="{8780F2AF-FA40-4379-9D2E-6BD723114C7E}" type="parTrans" cxnId="{FF07AA10-7B8C-45A0-BC22-72164566AAD3}">
      <dgm:prSet/>
      <dgm:spPr/>
      <dgm:t>
        <a:bodyPr/>
        <a:lstStyle/>
        <a:p>
          <a:endParaRPr lang="en-GB" sz="2400" b="1">
            <a:latin typeface="Calibri" panose="020F0502020204030204" pitchFamily="34" charset="0"/>
            <a:cs typeface="Calibri" panose="020F0502020204030204" pitchFamily="34" charset="0"/>
          </a:endParaRPr>
        </a:p>
      </dgm:t>
    </dgm:pt>
    <dgm:pt modelId="{177582A9-BA1B-4861-A5F1-7F02759CCB20}" type="sibTrans" cxnId="{FF07AA10-7B8C-45A0-BC22-72164566AAD3}">
      <dgm:prSet/>
      <dgm:spPr/>
      <dgm:t>
        <a:bodyPr/>
        <a:lstStyle/>
        <a:p>
          <a:endParaRPr lang="en-GB" sz="2400" b="1">
            <a:latin typeface="Calibri" panose="020F0502020204030204" pitchFamily="34" charset="0"/>
            <a:cs typeface="Calibri" panose="020F0502020204030204" pitchFamily="34" charset="0"/>
          </a:endParaRPr>
        </a:p>
      </dgm:t>
    </dgm:pt>
    <dgm:pt modelId="{1AF1416B-ED61-4B19-B5AD-8C3B1648021C}">
      <dgm:prSet phldrT="[Text]" custT="1"/>
      <dgm:spPr/>
      <dgm:t>
        <a:bodyPr/>
        <a:lstStyle/>
        <a:p>
          <a:r>
            <a:rPr lang="en-GB" sz="2400" b="1" dirty="0">
              <a:latin typeface="Calibri" panose="020F0502020204030204" pitchFamily="34" charset="0"/>
              <a:cs typeface="Calibri" panose="020F0502020204030204" pitchFamily="34" charset="0"/>
            </a:rPr>
            <a:t>Resources</a:t>
          </a:r>
        </a:p>
      </dgm:t>
    </dgm:pt>
    <dgm:pt modelId="{9544BB34-42FE-47A9-8105-00984414EECC}" type="parTrans" cxnId="{837BBB0B-AA8E-41F9-94ED-148A9827D98B}">
      <dgm:prSet/>
      <dgm:spPr/>
      <dgm:t>
        <a:bodyPr/>
        <a:lstStyle/>
        <a:p>
          <a:endParaRPr lang="en-GB" sz="2400" b="1">
            <a:latin typeface="Calibri" panose="020F0502020204030204" pitchFamily="34" charset="0"/>
            <a:cs typeface="Calibri" panose="020F0502020204030204" pitchFamily="34" charset="0"/>
          </a:endParaRPr>
        </a:p>
      </dgm:t>
    </dgm:pt>
    <dgm:pt modelId="{151DACCD-F46E-48C1-A147-36CEAE063384}" type="sibTrans" cxnId="{837BBB0B-AA8E-41F9-94ED-148A9827D98B}">
      <dgm:prSet/>
      <dgm:spPr/>
      <dgm:t>
        <a:bodyPr/>
        <a:lstStyle/>
        <a:p>
          <a:endParaRPr lang="en-GB" sz="2400" b="1">
            <a:latin typeface="Calibri" panose="020F0502020204030204" pitchFamily="34" charset="0"/>
            <a:cs typeface="Calibri" panose="020F0502020204030204" pitchFamily="34" charset="0"/>
          </a:endParaRPr>
        </a:p>
      </dgm:t>
    </dgm:pt>
    <dgm:pt modelId="{1D3B15E3-33BC-4A6F-923A-102FB522FF4B}">
      <dgm:prSet phldrT="[Text]" custT="1"/>
      <dgm:spPr/>
      <dgm:t>
        <a:bodyPr/>
        <a:lstStyle/>
        <a:p>
          <a:r>
            <a:rPr lang="en-GB" sz="2400" b="1" dirty="0">
              <a:latin typeface="Calibri" panose="020F0502020204030204" pitchFamily="34" charset="0"/>
              <a:cs typeface="Calibri" panose="020F0502020204030204" pitchFamily="34" charset="0"/>
            </a:rPr>
            <a:t>Self-efficacy</a:t>
          </a:r>
        </a:p>
      </dgm:t>
    </dgm:pt>
    <dgm:pt modelId="{6BFFD382-B94A-4715-B0E2-E37EE73FA01F}" type="parTrans" cxnId="{C5BA983A-C175-4D9E-80BB-41B55D2AB6E9}">
      <dgm:prSet/>
      <dgm:spPr/>
      <dgm:t>
        <a:bodyPr/>
        <a:lstStyle/>
        <a:p>
          <a:endParaRPr lang="en-GB" sz="2400" b="1">
            <a:latin typeface="Calibri" panose="020F0502020204030204" pitchFamily="34" charset="0"/>
            <a:cs typeface="Calibri" panose="020F0502020204030204" pitchFamily="34" charset="0"/>
          </a:endParaRPr>
        </a:p>
      </dgm:t>
    </dgm:pt>
    <dgm:pt modelId="{DB3B8EBF-6FF8-4337-AE5E-803D05F48747}" type="sibTrans" cxnId="{C5BA983A-C175-4D9E-80BB-41B55D2AB6E9}">
      <dgm:prSet/>
      <dgm:spPr/>
      <dgm:t>
        <a:bodyPr/>
        <a:lstStyle/>
        <a:p>
          <a:endParaRPr lang="en-GB" sz="2400" b="1">
            <a:latin typeface="Calibri" panose="020F0502020204030204" pitchFamily="34" charset="0"/>
            <a:cs typeface="Calibri" panose="020F0502020204030204" pitchFamily="34" charset="0"/>
          </a:endParaRPr>
        </a:p>
      </dgm:t>
    </dgm:pt>
    <dgm:pt modelId="{096CA383-7D8B-4B76-8CBD-A59F111E2254}" type="pres">
      <dgm:prSet presAssocID="{5BBCAC5C-67DD-4DB4-B2F1-72EE9963238D}" presName="Name0" presStyleCnt="0">
        <dgm:presLayoutVars>
          <dgm:chMax val="11"/>
          <dgm:chPref val="11"/>
          <dgm:dir/>
          <dgm:resizeHandles/>
        </dgm:presLayoutVars>
      </dgm:prSet>
      <dgm:spPr/>
    </dgm:pt>
    <dgm:pt modelId="{44E48621-30B3-4484-823D-DF2E9E7780B6}" type="pres">
      <dgm:prSet presAssocID="{1D3B15E3-33BC-4A6F-923A-102FB522FF4B}" presName="Accent3" presStyleCnt="0"/>
      <dgm:spPr/>
    </dgm:pt>
    <dgm:pt modelId="{7E0C86F8-F529-40A6-A8D3-B1153F5C19C9}" type="pres">
      <dgm:prSet presAssocID="{1D3B15E3-33BC-4A6F-923A-102FB522FF4B}" presName="Accent" presStyleLbl="node1" presStyleIdx="0" presStyleCnt="3"/>
      <dgm:spPr/>
    </dgm:pt>
    <dgm:pt modelId="{C8D9B8D5-F001-4871-A13D-C9126FC4E447}" type="pres">
      <dgm:prSet presAssocID="{1D3B15E3-33BC-4A6F-923A-102FB522FF4B}" presName="ParentBackground3" presStyleCnt="0"/>
      <dgm:spPr/>
    </dgm:pt>
    <dgm:pt modelId="{546ACB7F-A992-4A20-BED0-58BD7DEBCA92}" type="pres">
      <dgm:prSet presAssocID="{1D3B15E3-33BC-4A6F-923A-102FB522FF4B}" presName="ParentBackground" presStyleLbl="fgAcc1" presStyleIdx="0" presStyleCnt="3"/>
      <dgm:spPr/>
    </dgm:pt>
    <dgm:pt modelId="{F98E9B8D-F932-48B5-B2E2-48047836F365}" type="pres">
      <dgm:prSet presAssocID="{1D3B15E3-33BC-4A6F-923A-102FB522FF4B}" presName="Parent3" presStyleLbl="revTx" presStyleIdx="0" presStyleCnt="0">
        <dgm:presLayoutVars>
          <dgm:chMax val="1"/>
          <dgm:chPref val="1"/>
          <dgm:bulletEnabled val="1"/>
        </dgm:presLayoutVars>
      </dgm:prSet>
      <dgm:spPr/>
    </dgm:pt>
    <dgm:pt modelId="{7ED622DF-B7E2-4C24-9D86-09BD8A7104AF}" type="pres">
      <dgm:prSet presAssocID="{1AF1416B-ED61-4B19-B5AD-8C3B1648021C}" presName="Accent2" presStyleCnt="0"/>
      <dgm:spPr/>
    </dgm:pt>
    <dgm:pt modelId="{B28BF113-C7DA-427F-8ECF-E8A06E3EA462}" type="pres">
      <dgm:prSet presAssocID="{1AF1416B-ED61-4B19-B5AD-8C3B1648021C}" presName="Accent" presStyleLbl="node1" presStyleIdx="1" presStyleCnt="3"/>
      <dgm:spPr/>
    </dgm:pt>
    <dgm:pt modelId="{FDA821A2-D6E2-4845-9D86-6E55D454C6D3}" type="pres">
      <dgm:prSet presAssocID="{1AF1416B-ED61-4B19-B5AD-8C3B1648021C}" presName="ParentBackground2" presStyleCnt="0"/>
      <dgm:spPr/>
    </dgm:pt>
    <dgm:pt modelId="{AD50777C-31D8-4B96-9E85-874463DC9285}" type="pres">
      <dgm:prSet presAssocID="{1AF1416B-ED61-4B19-B5AD-8C3B1648021C}" presName="ParentBackground" presStyleLbl="fgAcc1" presStyleIdx="1" presStyleCnt="3"/>
      <dgm:spPr/>
    </dgm:pt>
    <dgm:pt modelId="{981DCC5E-1458-49BF-BECE-87C9887C6B90}" type="pres">
      <dgm:prSet presAssocID="{1AF1416B-ED61-4B19-B5AD-8C3B1648021C}" presName="Parent2" presStyleLbl="revTx" presStyleIdx="0" presStyleCnt="0">
        <dgm:presLayoutVars>
          <dgm:chMax val="1"/>
          <dgm:chPref val="1"/>
          <dgm:bulletEnabled val="1"/>
        </dgm:presLayoutVars>
      </dgm:prSet>
      <dgm:spPr/>
    </dgm:pt>
    <dgm:pt modelId="{D565BEBF-907F-4BE7-BF34-66A82D9B9540}" type="pres">
      <dgm:prSet presAssocID="{99AD6DC9-2B1D-402A-879C-BBE2923692D8}" presName="Accent1" presStyleCnt="0"/>
      <dgm:spPr/>
    </dgm:pt>
    <dgm:pt modelId="{004FC9C8-EB35-4B10-B279-0928942466B8}" type="pres">
      <dgm:prSet presAssocID="{99AD6DC9-2B1D-402A-879C-BBE2923692D8}" presName="Accent" presStyleLbl="node1" presStyleIdx="2" presStyleCnt="3"/>
      <dgm:spPr/>
    </dgm:pt>
    <dgm:pt modelId="{42DAFD45-94A4-40FC-B004-4EB1753146DC}" type="pres">
      <dgm:prSet presAssocID="{99AD6DC9-2B1D-402A-879C-BBE2923692D8}" presName="ParentBackground1" presStyleCnt="0"/>
      <dgm:spPr/>
    </dgm:pt>
    <dgm:pt modelId="{5BE57A08-B995-49C3-866D-DF559E403105}" type="pres">
      <dgm:prSet presAssocID="{99AD6DC9-2B1D-402A-879C-BBE2923692D8}" presName="ParentBackground" presStyleLbl="fgAcc1" presStyleIdx="2" presStyleCnt="3"/>
      <dgm:spPr/>
    </dgm:pt>
    <dgm:pt modelId="{EC9EF859-62D9-4B61-8738-A89B39577AED}" type="pres">
      <dgm:prSet presAssocID="{99AD6DC9-2B1D-402A-879C-BBE2923692D8}" presName="Parent1" presStyleLbl="revTx" presStyleIdx="0" presStyleCnt="0">
        <dgm:presLayoutVars>
          <dgm:chMax val="1"/>
          <dgm:chPref val="1"/>
          <dgm:bulletEnabled val="1"/>
        </dgm:presLayoutVars>
      </dgm:prSet>
      <dgm:spPr/>
    </dgm:pt>
  </dgm:ptLst>
  <dgm:cxnLst>
    <dgm:cxn modelId="{837BBB0B-AA8E-41F9-94ED-148A9827D98B}" srcId="{5BBCAC5C-67DD-4DB4-B2F1-72EE9963238D}" destId="{1AF1416B-ED61-4B19-B5AD-8C3B1648021C}" srcOrd="1" destOrd="0" parTransId="{9544BB34-42FE-47A9-8105-00984414EECC}" sibTransId="{151DACCD-F46E-48C1-A147-36CEAE063384}"/>
    <dgm:cxn modelId="{FF07AA10-7B8C-45A0-BC22-72164566AAD3}" srcId="{5BBCAC5C-67DD-4DB4-B2F1-72EE9963238D}" destId="{99AD6DC9-2B1D-402A-879C-BBE2923692D8}" srcOrd="0" destOrd="0" parTransId="{8780F2AF-FA40-4379-9D2E-6BD723114C7E}" sibTransId="{177582A9-BA1B-4861-A5F1-7F02759CCB20}"/>
    <dgm:cxn modelId="{C5BA983A-C175-4D9E-80BB-41B55D2AB6E9}" srcId="{5BBCAC5C-67DD-4DB4-B2F1-72EE9963238D}" destId="{1D3B15E3-33BC-4A6F-923A-102FB522FF4B}" srcOrd="2" destOrd="0" parTransId="{6BFFD382-B94A-4715-B0E2-E37EE73FA01F}" sibTransId="{DB3B8EBF-6FF8-4337-AE5E-803D05F48747}"/>
    <dgm:cxn modelId="{8F40F540-0441-4430-802B-3BE81B52121A}" type="presOf" srcId="{1D3B15E3-33BC-4A6F-923A-102FB522FF4B}" destId="{F98E9B8D-F932-48B5-B2E2-48047836F365}" srcOrd="1" destOrd="0" presId="urn:microsoft.com/office/officeart/2011/layout/CircleProcess"/>
    <dgm:cxn modelId="{2F8EED67-8801-478E-88CD-E1BDB0586F69}" type="presOf" srcId="{99AD6DC9-2B1D-402A-879C-BBE2923692D8}" destId="{EC9EF859-62D9-4B61-8738-A89B39577AED}" srcOrd="1" destOrd="0" presId="urn:microsoft.com/office/officeart/2011/layout/CircleProcess"/>
    <dgm:cxn modelId="{3ABF0A59-44CF-44D8-B0F1-3E8E7A0E874C}" type="presOf" srcId="{5BBCAC5C-67DD-4DB4-B2F1-72EE9963238D}" destId="{096CA383-7D8B-4B76-8CBD-A59F111E2254}" srcOrd="0" destOrd="0" presId="urn:microsoft.com/office/officeart/2011/layout/CircleProcess"/>
    <dgm:cxn modelId="{1709FF88-C261-4209-B4B8-21A2E3659CCB}" type="presOf" srcId="{1D3B15E3-33BC-4A6F-923A-102FB522FF4B}" destId="{546ACB7F-A992-4A20-BED0-58BD7DEBCA92}" srcOrd="0" destOrd="0" presId="urn:microsoft.com/office/officeart/2011/layout/CircleProcess"/>
    <dgm:cxn modelId="{972208D3-12E7-44C2-8027-4F4726CD2F57}" type="presOf" srcId="{1AF1416B-ED61-4B19-B5AD-8C3B1648021C}" destId="{981DCC5E-1458-49BF-BECE-87C9887C6B90}" srcOrd="1" destOrd="0" presId="urn:microsoft.com/office/officeart/2011/layout/CircleProcess"/>
    <dgm:cxn modelId="{A6BD58E8-3388-44CB-8007-509FB8D8ADA4}" type="presOf" srcId="{1AF1416B-ED61-4B19-B5AD-8C3B1648021C}" destId="{AD50777C-31D8-4B96-9E85-874463DC9285}" srcOrd="0" destOrd="0" presId="urn:microsoft.com/office/officeart/2011/layout/CircleProcess"/>
    <dgm:cxn modelId="{4654E2EA-38CE-4E8E-AEEC-6982B666F3A4}" type="presOf" srcId="{99AD6DC9-2B1D-402A-879C-BBE2923692D8}" destId="{5BE57A08-B995-49C3-866D-DF559E403105}" srcOrd="0" destOrd="0" presId="urn:microsoft.com/office/officeart/2011/layout/CircleProcess"/>
    <dgm:cxn modelId="{82B317B7-00DC-44A2-A5F0-2EDB66FE5490}" type="presParOf" srcId="{096CA383-7D8B-4B76-8CBD-A59F111E2254}" destId="{44E48621-30B3-4484-823D-DF2E9E7780B6}" srcOrd="0" destOrd="0" presId="urn:microsoft.com/office/officeart/2011/layout/CircleProcess"/>
    <dgm:cxn modelId="{19B1A6E0-1378-4997-9892-258B45B283F9}" type="presParOf" srcId="{44E48621-30B3-4484-823D-DF2E9E7780B6}" destId="{7E0C86F8-F529-40A6-A8D3-B1153F5C19C9}" srcOrd="0" destOrd="0" presId="urn:microsoft.com/office/officeart/2011/layout/CircleProcess"/>
    <dgm:cxn modelId="{8F54724C-D345-438F-BDDD-40FA7BB13E43}" type="presParOf" srcId="{096CA383-7D8B-4B76-8CBD-A59F111E2254}" destId="{C8D9B8D5-F001-4871-A13D-C9126FC4E447}" srcOrd="1" destOrd="0" presId="urn:microsoft.com/office/officeart/2011/layout/CircleProcess"/>
    <dgm:cxn modelId="{D0B7A705-47AC-4233-AC93-20A7A6BFEB3E}" type="presParOf" srcId="{C8D9B8D5-F001-4871-A13D-C9126FC4E447}" destId="{546ACB7F-A992-4A20-BED0-58BD7DEBCA92}" srcOrd="0" destOrd="0" presId="urn:microsoft.com/office/officeart/2011/layout/CircleProcess"/>
    <dgm:cxn modelId="{C30BC28B-0461-4020-8DB5-650313BFB8A2}" type="presParOf" srcId="{096CA383-7D8B-4B76-8CBD-A59F111E2254}" destId="{F98E9B8D-F932-48B5-B2E2-48047836F365}" srcOrd="2" destOrd="0" presId="urn:microsoft.com/office/officeart/2011/layout/CircleProcess"/>
    <dgm:cxn modelId="{100CAE90-7D78-4358-806A-70294433F8F1}" type="presParOf" srcId="{096CA383-7D8B-4B76-8CBD-A59F111E2254}" destId="{7ED622DF-B7E2-4C24-9D86-09BD8A7104AF}" srcOrd="3" destOrd="0" presId="urn:microsoft.com/office/officeart/2011/layout/CircleProcess"/>
    <dgm:cxn modelId="{D107EC09-E361-476E-BBA1-BCA904977E73}" type="presParOf" srcId="{7ED622DF-B7E2-4C24-9D86-09BD8A7104AF}" destId="{B28BF113-C7DA-427F-8ECF-E8A06E3EA462}" srcOrd="0" destOrd="0" presId="urn:microsoft.com/office/officeart/2011/layout/CircleProcess"/>
    <dgm:cxn modelId="{BE983858-822F-422C-9FFB-418C829A8039}" type="presParOf" srcId="{096CA383-7D8B-4B76-8CBD-A59F111E2254}" destId="{FDA821A2-D6E2-4845-9D86-6E55D454C6D3}" srcOrd="4" destOrd="0" presId="urn:microsoft.com/office/officeart/2011/layout/CircleProcess"/>
    <dgm:cxn modelId="{14A25BC6-F6FC-4CB7-A76B-E09159184493}" type="presParOf" srcId="{FDA821A2-D6E2-4845-9D86-6E55D454C6D3}" destId="{AD50777C-31D8-4B96-9E85-874463DC9285}" srcOrd="0" destOrd="0" presId="urn:microsoft.com/office/officeart/2011/layout/CircleProcess"/>
    <dgm:cxn modelId="{4E27CBB8-5AF6-44BC-8EAC-C2D216840254}" type="presParOf" srcId="{096CA383-7D8B-4B76-8CBD-A59F111E2254}" destId="{981DCC5E-1458-49BF-BECE-87C9887C6B90}" srcOrd="5" destOrd="0" presId="urn:microsoft.com/office/officeart/2011/layout/CircleProcess"/>
    <dgm:cxn modelId="{646A088A-AAF5-4D3A-BA30-0FCC288D980F}" type="presParOf" srcId="{096CA383-7D8B-4B76-8CBD-A59F111E2254}" destId="{D565BEBF-907F-4BE7-BF34-66A82D9B9540}" srcOrd="6" destOrd="0" presId="urn:microsoft.com/office/officeart/2011/layout/CircleProcess"/>
    <dgm:cxn modelId="{286ED0B7-6A6D-4F4D-905E-AC05E34692DD}" type="presParOf" srcId="{D565BEBF-907F-4BE7-BF34-66A82D9B9540}" destId="{004FC9C8-EB35-4B10-B279-0928942466B8}" srcOrd="0" destOrd="0" presId="urn:microsoft.com/office/officeart/2011/layout/CircleProcess"/>
    <dgm:cxn modelId="{174A3709-C169-464A-A01B-4437A94DCB67}" type="presParOf" srcId="{096CA383-7D8B-4B76-8CBD-A59F111E2254}" destId="{42DAFD45-94A4-40FC-B004-4EB1753146DC}" srcOrd="7" destOrd="0" presId="urn:microsoft.com/office/officeart/2011/layout/CircleProcess"/>
    <dgm:cxn modelId="{57B2A13E-D19B-47A2-B16B-03E40149C008}" type="presParOf" srcId="{42DAFD45-94A4-40FC-B004-4EB1753146DC}" destId="{5BE57A08-B995-49C3-866D-DF559E403105}" srcOrd="0" destOrd="0" presId="urn:microsoft.com/office/officeart/2011/layout/CircleProcess"/>
    <dgm:cxn modelId="{BC110736-66DE-4667-98F0-233F0D4EB269}" type="presParOf" srcId="{096CA383-7D8B-4B76-8CBD-A59F111E2254}" destId="{EC9EF859-62D9-4B61-8738-A89B39577AED}" srcOrd="8"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FF40DB-EAAB-4CD8-AB34-09DF2FF23DBF}"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B1AB1488-1B19-4834-B382-55E4FFF9AFEC}">
      <dgm:prSet/>
      <dgm:spPr/>
      <dgm:t>
        <a:bodyPr/>
        <a:lstStyle/>
        <a:p>
          <a:r>
            <a:rPr lang="en-GB" b="1" dirty="0">
              <a:latin typeface="Calibri" panose="020F0502020204030204" pitchFamily="34" charset="0"/>
              <a:cs typeface="Calibri" panose="020F0502020204030204" pitchFamily="34" charset="0"/>
            </a:rPr>
            <a:t>Does the SHIELD training improve first responders’ intention to refer overdose survivors to harm reduction services?</a:t>
          </a:r>
          <a:endParaRPr lang="en-US" b="1" dirty="0">
            <a:latin typeface="Calibri" panose="020F0502020204030204" pitchFamily="34" charset="0"/>
            <a:cs typeface="Calibri" panose="020F0502020204030204" pitchFamily="34" charset="0"/>
          </a:endParaRPr>
        </a:p>
      </dgm:t>
    </dgm:pt>
    <dgm:pt modelId="{2F423C42-3A8D-41A9-BB71-744D998B7E75}" type="parTrans" cxnId="{F4F2C35C-ECDF-4291-A383-A6534BEFDA86}">
      <dgm:prSet/>
      <dgm:spPr/>
      <dgm:t>
        <a:bodyPr/>
        <a:lstStyle/>
        <a:p>
          <a:endParaRPr lang="en-US" b="1">
            <a:latin typeface="Calibri" panose="020F0502020204030204" pitchFamily="34" charset="0"/>
            <a:cs typeface="Calibri" panose="020F0502020204030204" pitchFamily="34" charset="0"/>
          </a:endParaRPr>
        </a:p>
      </dgm:t>
    </dgm:pt>
    <dgm:pt modelId="{0C02312D-D76F-4ACD-AABF-34D3F0C7DF03}" type="sibTrans" cxnId="{F4F2C35C-ECDF-4291-A383-A6534BEFDA86}">
      <dgm:prSet/>
      <dgm:spPr/>
      <dgm:t>
        <a:bodyPr/>
        <a:lstStyle/>
        <a:p>
          <a:endParaRPr lang="en-US" b="1">
            <a:latin typeface="Calibri" panose="020F0502020204030204" pitchFamily="34" charset="0"/>
            <a:cs typeface="Calibri" panose="020F0502020204030204" pitchFamily="34" charset="0"/>
          </a:endParaRPr>
        </a:p>
      </dgm:t>
    </dgm:pt>
    <dgm:pt modelId="{699471F9-7A42-4B6E-A6CA-42087E1F39A5}">
      <dgm:prSet/>
      <dgm:spPr/>
      <dgm:t>
        <a:bodyPr/>
        <a:lstStyle/>
        <a:p>
          <a:r>
            <a:rPr lang="en-GB" b="1">
              <a:latin typeface="Calibri" panose="020F0502020204030204" pitchFamily="34" charset="0"/>
              <a:cs typeface="Calibri" panose="020F0502020204030204" pitchFamily="34" charset="0"/>
            </a:rPr>
            <a:t>Is the effect of the training influenced by trainees’ prior experiences, their agency type and/or their demographics? </a:t>
          </a:r>
          <a:endParaRPr lang="en-US" b="1">
            <a:latin typeface="Calibri" panose="020F0502020204030204" pitchFamily="34" charset="0"/>
            <a:cs typeface="Calibri" panose="020F0502020204030204" pitchFamily="34" charset="0"/>
          </a:endParaRPr>
        </a:p>
      </dgm:t>
    </dgm:pt>
    <dgm:pt modelId="{9E660F25-5BC3-4D86-AD7B-EF2D3CF4301C}" type="parTrans" cxnId="{1E542250-5C88-4409-9C21-2254D0B0E98C}">
      <dgm:prSet/>
      <dgm:spPr/>
      <dgm:t>
        <a:bodyPr/>
        <a:lstStyle/>
        <a:p>
          <a:endParaRPr lang="en-US" b="1">
            <a:latin typeface="Calibri" panose="020F0502020204030204" pitchFamily="34" charset="0"/>
            <a:cs typeface="Calibri" panose="020F0502020204030204" pitchFamily="34" charset="0"/>
          </a:endParaRPr>
        </a:p>
      </dgm:t>
    </dgm:pt>
    <dgm:pt modelId="{AE8802B0-F566-49DF-996B-B64D64D952CC}" type="sibTrans" cxnId="{1E542250-5C88-4409-9C21-2254D0B0E98C}">
      <dgm:prSet/>
      <dgm:spPr/>
      <dgm:t>
        <a:bodyPr/>
        <a:lstStyle/>
        <a:p>
          <a:endParaRPr lang="en-US" b="1">
            <a:latin typeface="Calibri" panose="020F0502020204030204" pitchFamily="34" charset="0"/>
            <a:cs typeface="Calibri" panose="020F0502020204030204" pitchFamily="34" charset="0"/>
          </a:endParaRPr>
        </a:p>
      </dgm:t>
    </dgm:pt>
    <dgm:pt modelId="{5AAA636A-6F01-4100-AC82-937DDB8B5F22}" type="pres">
      <dgm:prSet presAssocID="{09FF40DB-EAAB-4CD8-AB34-09DF2FF23DBF}" presName="hierChild1" presStyleCnt="0">
        <dgm:presLayoutVars>
          <dgm:chPref val="1"/>
          <dgm:dir/>
          <dgm:animOne val="branch"/>
          <dgm:animLvl val="lvl"/>
          <dgm:resizeHandles/>
        </dgm:presLayoutVars>
      </dgm:prSet>
      <dgm:spPr/>
    </dgm:pt>
    <dgm:pt modelId="{EB71B595-482C-4869-A2EF-C4DC5A436F22}" type="pres">
      <dgm:prSet presAssocID="{B1AB1488-1B19-4834-B382-55E4FFF9AFEC}" presName="hierRoot1" presStyleCnt="0"/>
      <dgm:spPr/>
    </dgm:pt>
    <dgm:pt modelId="{3E62EDC5-68C5-4010-97DD-D680453DFB0B}" type="pres">
      <dgm:prSet presAssocID="{B1AB1488-1B19-4834-B382-55E4FFF9AFEC}" presName="composite" presStyleCnt="0"/>
      <dgm:spPr/>
    </dgm:pt>
    <dgm:pt modelId="{7FE0500D-2173-4ABD-AA96-1681D06AA778}" type="pres">
      <dgm:prSet presAssocID="{B1AB1488-1B19-4834-B382-55E4FFF9AFEC}" presName="background" presStyleLbl="node0" presStyleIdx="0" presStyleCnt="2"/>
      <dgm:spPr/>
    </dgm:pt>
    <dgm:pt modelId="{C6391FB8-B89B-471A-8D9A-7C603E7D3C69}" type="pres">
      <dgm:prSet presAssocID="{B1AB1488-1B19-4834-B382-55E4FFF9AFEC}" presName="text" presStyleLbl="fgAcc0" presStyleIdx="0" presStyleCnt="2">
        <dgm:presLayoutVars>
          <dgm:chPref val="3"/>
        </dgm:presLayoutVars>
      </dgm:prSet>
      <dgm:spPr/>
    </dgm:pt>
    <dgm:pt modelId="{EE42633D-0443-456B-9AFB-0478A29ACD0A}" type="pres">
      <dgm:prSet presAssocID="{B1AB1488-1B19-4834-B382-55E4FFF9AFEC}" presName="hierChild2" presStyleCnt="0"/>
      <dgm:spPr/>
    </dgm:pt>
    <dgm:pt modelId="{0EDCC97A-6E25-4C50-8D34-90E81BDC259D}" type="pres">
      <dgm:prSet presAssocID="{699471F9-7A42-4B6E-A6CA-42087E1F39A5}" presName="hierRoot1" presStyleCnt="0"/>
      <dgm:spPr/>
    </dgm:pt>
    <dgm:pt modelId="{7490E61E-8E53-4925-A509-6C62F2B5D4F0}" type="pres">
      <dgm:prSet presAssocID="{699471F9-7A42-4B6E-A6CA-42087E1F39A5}" presName="composite" presStyleCnt="0"/>
      <dgm:spPr/>
    </dgm:pt>
    <dgm:pt modelId="{FF9A0AFE-DE8A-43E8-8E8C-9F2D15445263}" type="pres">
      <dgm:prSet presAssocID="{699471F9-7A42-4B6E-A6CA-42087E1F39A5}" presName="background" presStyleLbl="node0" presStyleIdx="1" presStyleCnt="2"/>
      <dgm:spPr/>
    </dgm:pt>
    <dgm:pt modelId="{7461EB5E-7C3F-4506-AC6F-B3612E2B3CC6}" type="pres">
      <dgm:prSet presAssocID="{699471F9-7A42-4B6E-A6CA-42087E1F39A5}" presName="text" presStyleLbl="fgAcc0" presStyleIdx="1" presStyleCnt="2">
        <dgm:presLayoutVars>
          <dgm:chPref val="3"/>
        </dgm:presLayoutVars>
      </dgm:prSet>
      <dgm:spPr/>
    </dgm:pt>
    <dgm:pt modelId="{7AA743BA-DBC4-49E7-84D4-7D18A0994856}" type="pres">
      <dgm:prSet presAssocID="{699471F9-7A42-4B6E-A6CA-42087E1F39A5}" presName="hierChild2" presStyleCnt="0"/>
      <dgm:spPr/>
    </dgm:pt>
  </dgm:ptLst>
  <dgm:cxnLst>
    <dgm:cxn modelId="{46945C08-4F78-4C31-9D91-6DC6C18E9A34}" type="presOf" srcId="{B1AB1488-1B19-4834-B382-55E4FFF9AFEC}" destId="{C6391FB8-B89B-471A-8D9A-7C603E7D3C69}" srcOrd="0" destOrd="0" presId="urn:microsoft.com/office/officeart/2005/8/layout/hierarchy1"/>
    <dgm:cxn modelId="{3E332316-5E0D-42DB-B8FB-2F0D4FD387CB}" type="presOf" srcId="{699471F9-7A42-4B6E-A6CA-42087E1F39A5}" destId="{7461EB5E-7C3F-4506-AC6F-B3612E2B3CC6}" srcOrd="0" destOrd="0" presId="urn:microsoft.com/office/officeart/2005/8/layout/hierarchy1"/>
    <dgm:cxn modelId="{F4F2C35C-ECDF-4291-A383-A6534BEFDA86}" srcId="{09FF40DB-EAAB-4CD8-AB34-09DF2FF23DBF}" destId="{B1AB1488-1B19-4834-B382-55E4FFF9AFEC}" srcOrd="0" destOrd="0" parTransId="{2F423C42-3A8D-41A9-BB71-744D998B7E75}" sibTransId="{0C02312D-D76F-4ACD-AABF-34D3F0C7DF03}"/>
    <dgm:cxn modelId="{1E542250-5C88-4409-9C21-2254D0B0E98C}" srcId="{09FF40DB-EAAB-4CD8-AB34-09DF2FF23DBF}" destId="{699471F9-7A42-4B6E-A6CA-42087E1F39A5}" srcOrd="1" destOrd="0" parTransId="{9E660F25-5BC3-4D86-AD7B-EF2D3CF4301C}" sibTransId="{AE8802B0-F566-49DF-996B-B64D64D952CC}"/>
    <dgm:cxn modelId="{4EAADC98-C174-4BEF-BABB-ABD4C9A92E76}" type="presOf" srcId="{09FF40DB-EAAB-4CD8-AB34-09DF2FF23DBF}" destId="{5AAA636A-6F01-4100-AC82-937DDB8B5F22}" srcOrd="0" destOrd="0" presId="urn:microsoft.com/office/officeart/2005/8/layout/hierarchy1"/>
    <dgm:cxn modelId="{70371DA9-9162-4757-8E42-7896242E794D}" type="presParOf" srcId="{5AAA636A-6F01-4100-AC82-937DDB8B5F22}" destId="{EB71B595-482C-4869-A2EF-C4DC5A436F22}" srcOrd="0" destOrd="0" presId="urn:microsoft.com/office/officeart/2005/8/layout/hierarchy1"/>
    <dgm:cxn modelId="{7655C013-E436-4E43-A8B2-EFC95AFE8906}" type="presParOf" srcId="{EB71B595-482C-4869-A2EF-C4DC5A436F22}" destId="{3E62EDC5-68C5-4010-97DD-D680453DFB0B}" srcOrd="0" destOrd="0" presId="urn:microsoft.com/office/officeart/2005/8/layout/hierarchy1"/>
    <dgm:cxn modelId="{719A42B6-0A5B-4492-B751-1B23A593A57D}" type="presParOf" srcId="{3E62EDC5-68C5-4010-97DD-D680453DFB0B}" destId="{7FE0500D-2173-4ABD-AA96-1681D06AA778}" srcOrd="0" destOrd="0" presId="urn:microsoft.com/office/officeart/2005/8/layout/hierarchy1"/>
    <dgm:cxn modelId="{6A7C7313-3534-4074-A805-37D3060CE226}" type="presParOf" srcId="{3E62EDC5-68C5-4010-97DD-D680453DFB0B}" destId="{C6391FB8-B89B-471A-8D9A-7C603E7D3C69}" srcOrd="1" destOrd="0" presId="urn:microsoft.com/office/officeart/2005/8/layout/hierarchy1"/>
    <dgm:cxn modelId="{A7C2F16B-A689-4C10-BBA8-B864119940F2}" type="presParOf" srcId="{EB71B595-482C-4869-A2EF-C4DC5A436F22}" destId="{EE42633D-0443-456B-9AFB-0478A29ACD0A}" srcOrd="1" destOrd="0" presId="urn:microsoft.com/office/officeart/2005/8/layout/hierarchy1"/>
    <dgm:cxn modelId="{0F42C9FF-B853-4C03-BDBF-7BB9DA8DD471}" type="presParOf" srcId="{5AAA636A-6F01-4100-AC82-937DDB8B5F22}" destId="{0EDCC97A-6E25-4C50-8D34-90E81BDC259D}" srcOrd="1" destOrd="0" presId="urn:microsoft.com/office/officeart/2005/8/layout/hierarchy1"/>
    <dgm:cxn modelId="{46D14BBA-D44B-4686-BADF-30AA2999C04B}" type="presParOf" srcId="{0EDCC97A-6E25-4C50-8D34-90E81BDC259D}" destId="{7490E61E-8E53-4925-A509-6C62F2B5D4F0}" srcOrd="0" destOrd="0" presId="urn:microsoft.com/office/officeart/2005/8/layout/hierarchy1"/>
    <dgm:cxn modelId="{046A1D45-BA2F-415A-AAE6-02484167412E}" type="presParOf" srcId="{7490E61E-8E53-4925-A509-6C62F2B5D4F0}" destId="{FF9A0AFE-DE8A-43E8-8E8C-9F2D15445263}" srcOrd="0" destOrd="0" presId="urn:microsoft.com/office/officeart/2005/8/layout/hierarchy1"/>
    <dgm:cxn modelId="{4A63FC44-BCE4-4F46-95F3-3E812263FE91}" type="presParOf" srcId="{7490E61E-8E53-4925-A509-6C62F2B5D4F0}" destId="{7461EB5E-7C3F-4506-AC6F-B3612E2B3CC6}" srcOrd="1" destOrd="0" presId="urn:microsoft.com/office/officeart/2005/8/layout/hierarchy1"/>
    <dgm:cxn modelId="{9F139928-8C93-4252-8E71-814994856805}" type="presParOf" srcId="{0EDCC97A-6E25-4C50-8D34-90E81BDC259D}" destId="{7AA743BA-DBC4-49E7-84D4-7D18A099485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457C58-843A-4F60-B837-25EDD2093056}"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n-GB"/>
        </a:p>
      </dgm:t>
    </dgm:pt>
    <dgm:pt modelId="{B8775FB5-0EA3-49B2-B600-1F5FB5E0DFE5}">
      <dgm:prSet phldrT="[Text]"/>
      <dgm:spPr/>
      <dgm:t>
        <a:bodyPr/>
        <a:lstStyle/>
        <a:p>
          <a:r>
            <a:rPr lang="en-GB" b="1" dirty="0">
              <a:solidFill>
                <a:schemeClr val="tx1"/>
              </a:solidFill>
              <a:latin typeface="Calibri" panose="020F0502020204030204" pitchFamily="34" charset="0"/>
              <a:cs typeface="Calibri" panose="020F0502020204030204" pitchFamily="34" charset="0"/>
            </a:rPr>
            <a:t>Data collection</a:t>
          </a:r>
        </a:p>
      </dgm:t>
    </dgm:pt>
    <dgm:pt modelId="{99E7CA71-8703-4C40-8075-CAF4164ED3A7}" type="parTrans" cxnId="{0F9B8BC7-E9FA-4F28-937C-D96ABCA5FBF9}">
      <dgm:prSet/>
      <dgm:spPr/>
      <dgm:t>
        <a:bodyPr/>
        <a:lstStyle/>
        <a:p>
          <a:endParaRPr lang="en-GB"/>
        </a:p>
      </dgm:t>
    </dgm:pt>
    <dgm:pt modelId="{A9CEB65D-43F5-4391-8822-6DD6C26A896A}" type="sibTrans" cxnId="{0F9B8BC7-E9FA-4F28-937C-D96ABCA5FBF9}">
      <dgm:prSet/>
      <dgm:spPr/>
      <dgm:t>
        <a:bodyPr/>
        <a:lstStyle/>
        <a:p>
          <a:endParaRPr lang="en-GB"/>
        </a:p>
      </dgm:t>
    </dgm:pt>
    <dgm:pt modelId="{7EEF3B30-8484-4D7D-8B46-6DED5E64FB72}">
      <dgm:prSet phldrT="[Text]" custT="1"/>
      <dgm:spPr/>
      <dgm:t>
        <a:bodyPr/>
        <a:lstStyle/>
        <a:p>
          <a:r>
            <a:rPr lang="en-GB" sz="2400" dirty="0">
              <a:latin typeface="Calibri" panose="020F0502020204030204" pitchFamily="34" charset="0"/>
              <a:cs typeface="Calibri" panose="020F0502020204030204" pitchFamily="34" charset="0"/>
            </a:rPr>
            <a:t>Trainings conducted between June 2020 and June 2022</a:t>
          </a:r>
        </a:p>
      </dgm:t>
    </dgm:pt>
    <dgm:pt modelId="{12F50A8C-3B8A-46F7-93C8-836B63F69F09}" type="parTrans" cxnId="{EA31E679-2779-4D69-9770-B536AA9AAB90}">
      <dgm:prSet/>
      <dgm:spPr/>
      <dgm:t>
        <a:bodyPr/>
        <a:lstStyle/>
        <a:p>
          <a:endParaRPr lang="en-GB"/>
        </a:p>
      </dgm:t>
    </dgm:pt>
    <dgm:pt modelId="{826C867E-777F-46E8-8DAE-2892E413E4B8}" type="sibTrans" cxnId="{EA31E679-2779-4D69-9770-B536AA9AAB90}">
      <dgm:prSet/>
      <dgm:spPr/>
      <dgm:t>
        <a:bodyPr/>
        <a:lstStyle/>
        <a:p>
          <a:endParaRPr lang="en-GB"/>
        </a:p>
      </dgm:t>
    </dgm:pt>
    <dgm:pt modelId="{6F20B51F-1EC7-4F14-99E9-26F98AC89C50}">
      <dgm:prSet phldrT="[Text]"/>
      <dgm:spPr/>
      <dgm:t>
        <a:bodyPr/>
        <a:lstStyle/>
        <a:p>
          <a:r>
            <a:rPr lang="en-GB" b="1" dirty="0">
              <a:solidFill>
                <a:schemeClr val="tx1"/>
              </a:solidFill>
              <a:latin typeface="Calibri" panose="020F0502020204030204" pitchFamily="34" charset="0"/>
              <a:cs typeface="Calibri" panose="020F0502020204030204" pitchFamily="34" charset="0"/>
            </a:rPr>
            <a:t>Sample</a:t>
          </a:r>
        </a:p>
      </dgm:t>
    </dgm:pt>
    <dgm:pt modelId="{2F5A722A-1469-4D54-9EDD-88FC8094B19D}" type="parTrans" cxnId="{B8DC5EF8-D9D3-466B-885E-2A035B0449DE}">
      <dgm:prSet/>
      <dgm:spPr/>
      <dgm:t>
        <a:bodyPr/>
        <a:lstStyle/>
        <a:p>
          <a:endParaRPr lang="en-GB"/>
        </a:p>
      </dgm:t>
    </dgm:pt>
    <dgm:pt modelId="{E4893335-538A-4050-B7E0-6F1F183AB7AA}" type="sibTrans" cxnId="{B8DC5EF8-D9D3-466B-885E-2A035B0449DE}">
      <dgm:prSet/>
      <dgm:spPr/>
      <dgm:t>
        <a:bodyPr/>
        <a:lstStyle/>
        <a:p>
          <a:endParaRPr lang="en-GB"/>
        </a:p>
      </dgm:t>
    </dgm:pt>
    <dgm:pt modelId="{6AB841AF-1FD7-450F-9C1A-583AAA663E77}">
      <dgm:prSet phldrT="[Text]" custT="1"/>
      <dgm:spPr/>
      <dgm:t>
        <a:bodyPr/>
        <a:lstStyle/>
        <a:p>
          <a:r>
            <a:rPr lang="en-GB" sz="2400" dirty="0">
              <a:latin typeface="Calibri" panose="020F0502020204030204" pitchFamily="34" charset="0"/>
              <a:cs typeface="Calibri" panose="020F0502020204030204" pitchFamily="34" charset="0"/>
            </a:rPr>
            <a:t>Consenting participants who completed &gt;70% of both surveys </a:t>
          </a:r>
        </a:p>
      </dgm:t>
    </dgm:pt>
    <dgm:pt modelId="{60969DEF-8F20-4FD7-85B9-A6F727DAF2EF}" type="parTrans" cxnId="{C3B1E160-EF02-4EA6-A25B-2E0799BDA7C3}">
      <dgm:prSet/>
      <dgm:spPr/>
      <dgm:t>
        <a:bodyPr/>
        <a:lstStyle/>
        <a:p>
          <a:endParaRPr lang="en-GB"/>
        </a:p>
      </dgm:t>
    </dgm:pt>
    <dgm:pt modelId="{0C74EF00-3F5A-4BDB-81D8-D8BA0D8AA488}" type="sibTrans" cxnId="{C3B1E160-EF02-4EA6-A25B-2E0799BDA7C3}">
      <dgm:prSet/>
      <dgm:spPr/>
      <dgm:t>
        <a:bodyPr/>
        <a:lstStyle/>
        <a:p>
          <a:endParaRPr lang="en-GB"/>
        </a:p>
      </dgm:t>
    </dgm:pt>
    <dgm:pt modelId="{2A83F45B-B4CA-4621-B1C8-80F75403401D}">
      <dgm:prSet phldrT="[Text]"/>
      <dgm:spPr/>
      <dgm:t>
        <a:bodyPr/>
        <a:lstStyle/>
        <a:p>
          <a:r>
            <a:rPr lang="en-GB" b="1" dirty="0">
              <a:solidFill>
                <a:schemeClr val="tx1"/>
              </a:solidFill>
              <a:latin typeface="Calibri" panose="020F0502020204030204" pitchFamily="34" charset="0"/>
              <a:cs typeface="Calibri" panose="020F0502020204030204" pitchFamily="34" charset="0"/>
            </a:rPr>
            <a:t>Analysis</a:t>
          </a:r>
        </a:p>
      </dgm:t>
    </dgm:pt>
    <dgm:pt modelId="{B2EDA4DE-4054-44BB-AD7B-7641995347FF}" type="parTrans" cxnId="{381C72CA-0D95-4F28-9833-3AC7E4960179}">
      <dgm:prSet/>
      <dgm:spPr/>
      <dgm:t>
        <a:bodyPr/>
        <a:lstStyle/>
        <a:p>
          <a:endParaRPr lang="en-GB"/>
        </a:p>
      </dgm:t>
    </dgm:pt>
    <dgm:pt modelId="{3F912AB6-4915-420C-96D0-41C2382595CE}" type="sibTrans" cxnId="{381C72CA-0D95-4F28-9833-3AC7E4960179}">
      <dgm:prSet/>
      <dgm:spPr/>
      <dgm:t>
        <a:bodyPr/>
        <a:lstStyle/>
        <a:p>
          <a:endParaRPr lang="en-GB"/>
        </a:p>
      </dgm:t>
    </dgm:pt>
    <dgm:pt modelId="{6513CDF1-B707-41DE-9995-90488872BA76}">
      <dgm:prSet phldrT="[Text]" custT="1"/>
      <dgm:spPr/>
      <dgm:t>
        <a:bodyPr/>
        <a:lstStyle/>
        <a:p>
          <a:r>
            <a:rPr lang="en-GB" sz="2400" dirty="0">
              <a:latin typeface="Calibri" panose="020F0502020204030204" pitchFamily="34" charset="0"/>
              <a:cs typeface="Calibri" panose="020F0502020204030204" pitchFamily="34" charset="0"/>
            </a:rPr>
            <a:t>Pre-post comparison</a:t>
          </a:r>
        </a:p>
      </dgm:t>
    </dgm:pt>
    <dgm:pt modelId="{7E676194-0578-4A5E-B693-AA5C3F45A5B8}" type="parTrans" cxnId="{5B6C389D-9F8F-44B1-9231-A9A956BBD4A0}">
      <dgm:prSet/>
      <dgm:spPr/>
      <dgm:t>
        <a:bodyPr/>
        <a:lstStyle/>
        <a:p>
          <a:endParaRPr lang="en-GB"/>
        </a:p>
      </dgm:t>
    </dgm:pt>
    <dgm:pt modelId="{21F691DE-9B33-4CFE-9976-F120245A8BAC}" type="sibTrans" cxnId="{5B6C389D-9F8F-44B1-9231-A9A956BBD4A0}">
      <dgm:prSet/>
      <dgm:spPr/>
      <dgm:t>
        <a:bodyPr/>
        <a:lstStyle/>
        <a:p>
          <a:endParaRPr lang="en-GB"/>
        </a:p>
      </dgm:t>
    </dgm:pt>
    <dgm:pt modelId="{E83473A9-8E56-49E8-AF36-D4D48C196C26}">
      <dgm:prSet custT="1"/>
      <dgm:spPr/>
      <dgm:t>
        <a:bodyPr/>
        <a:lstStyle/>
        <a:p>
          <a:r>
            <a:rPr lang="en-GB" sz="2400" dirty="0">
              <a:latin typeface="Calibri" panose="020F0502020204030204" pitchFamily="34" charset="0"/>
              <a:cs typeface="Calibri" panose="020F0502020204030204" pitchFamily="34" charset="0"/>
            </a:rPr>
            <a:t>Pre- and post-training surveys</a:t>
          </a:r>
        </a:p>
      </dgm:t>
    </dgm:pt>
    <dgm:pt modelId="{05B7ADB9-1CEB-422A-B5DE-C4897FD4F4EF}" type="parTrans" cxnId="{86E207E6-D8C9-467B-80ED-67D28FEE8782}">
      <dgm:prSet/>
      <dgm:spPr/>
      <dgm:t>
        <a:bodyPr/>
        <a:lstStyle/>
        <a:p>
          <a:endParaRPr lang="en-GB"/>
        </a:p>
      </dgm:t>
    </dgm:pt>
    <dgm:pt modelId="{73E64931-DC8D-4FB8-BA62-57FF09CFA907}" type="sibTrans" cxnId="{86E207E6-D8C9-467B-80ED-67D28FEE8782}">
      <dgm:prSet/>
      <dgm:spPr/>
      <dgm:t>
        <a:bodyPr/>
        <a:lstStyle/>
        <a:p>
          <a:endParaRPr lang="en-GB"/>
        </a:p>
      </dgm:t>
    </dgm:pt>
    <dgm:pt modelId="{410E72D3-756D-4C93-B78D-74E78E074017}">
      <dgm:prSet custT="1"/>
      <dgm:spPr/>
      <dgm:t>
        <a:bodyPr/>
        <a:lstStyle/>
        <a:p>
          <a:r>
            <a:rPr lang="en-GB" sz="2400" dirty="0">
              <a:latin typeface="Calibri" panose="020F0502020204030204" pitchFamily="34" charset="0"/>
              <a:cs typeface="Calibri" panose="020F0502020204030204" pitchFamily="34" charset="0"/>
            </a:rPr>
            <a:t>Completed intent to refer scale</a:t>
          </a:r>
        </a:p>
      </dgm:t>
    </dgm:pt>
    <dgm:pt modelId="{4E20525D-F533-4650-BA85-4AF44BD3CC94}" type="parTrans" cxnId="{90E7B218-8F89-4AE3-B175-90F5CB29CB1F}">
      <dgm:prSet/>
      <dgm:spPr/>
      <dgm:t>
        <a:bodyPr/>
        <a:lstStyle/>
        <a:p>
          <a:endParaRPr lang="en-GB"/>
        </a:p>
      </dgm:t>
    </dgm:pt>
    <dgm:pt modelId="{8E0C8C95-E03A-46A9-9930-FFBFD048BBBC}" type="sibTrans" cxnId="{90E7B218-8F89-4AE3-B175-90F5CB29CB1F}">
      <dgm:prSet/>
      <dgm:spPr/>
      <dgm:t>
        <a:bodyPr/>
        <a:lstStyle/>
        <a:p>
          <a:endParaRPr lang="en-GB"/>
        </a:p>
      </dgm:t>
    </dgm:pt>
    <dgm:pt modelId="{3AF17ACB-1EC9-403A-8592-662FE32BC1EC}">
      <dgm:prSet custT="1"/>
      <dgm:spPr/>
      <dgm:t>
        <a:bodyPr/>
        <a:lstStyle/>
        <a:p>
          <a:r>
            <a:rPr lang="en-GB" sz="2400" dirty="0">
              <a:latin typeface="Calibri" panose="020F0502020204030204" pitchFamily="34" charset="0"/>
              <a:cs typeface="Calibri" panose="020F0502020204030204" pitchFamily="34" charset="0"/>
            </a:rPr>
            <a:t>N = 400</a:t>
          </a:r>
        </a:p>
      </dgm:t>
    </dgm:pt>
    <dgm:pt modelId="{241F2926-84A1-420D-AC37-F5765995AA8A}" type="parTrans" cxnId="{DA0EB53F-8CB4-4CC9-9EB4-9307AF386BD9}">
      <dgm:prSet/>
      <dgm:spPr/>
      <dgm:t>
        <a:bodyPr/>
        <a:lstStyle/>
        <a:p>
          <a:endParaRPr lang="en-GB"/>
        </a:p>
      </dgm:t>
    </dgm:pt>
    <dgm:pt modelId="{39E01BA9-BC4A-4F75-AEEC-56B5593DA8E8}" type="sibTrans" cxnId="{DA0EB53F-8CB4-4CC9-9EB4-9307AF386BD9}">
      <dgm:prSet/>
      <dgm:spPr/>
      <dgm:t>
        <a:bodyPr/>
        <a:lstStyle/>
        <a:p>
          <a:endParaRPr lang="en-GB"/>
        </a:p>
      </dgm:t>
    </dgm:pt>
    <dgm:pt modelId="{DB527207-AEE6-451C-B032-25AAF7FB0F22}">
      <dgm:prSet phldrT="[Text]" custT="1"/>
      <dgm:spPr/>
      <dgm:t>
        <a:bodyPr/>
        <a:lstStyle/>
        <a:p>
          <a:r>
            <a:rPr lang="en-GB" sz="2400" dirty="0">
              <a:latin typeface="Calibri" panose="020F0502020204030204" pitchFamily="34" charset="0"/>
              <a:cs typeface="Calibri" panose="020F0502020204030204" pitchFamily="34" charset="0"/>
            </a:rPr>
            <a:t>Examination of factors</a:t>
          </a:r>
        </a:p>
      </dgm:t>
    </dgm:pt>
    <dgm:pt modelId="{19B77FC0-4BE8-411D-A444-E61BF0F82038}" type="sibTrans" cxnId="{49065902-90AC-4EFB-8C6B-BB2CB0BD99AD}">
      <dgm:prSet/>
      <dgm:spPr/>
      <dgm:t>
        <a:bodyPr/>
        <a:lstStyle/>
        <a:p>
          <a:endParaRPr lang="en-GB"/>
        </a:p>
      </dgm:t>
    </dgm:pt>
    <dgm:pt modelId="{3EACC96F-2413-428E-B907-569B72343CDE}" type="parTrans" cxnId="{49065902-90AC-4EFB-8C6B-BB2CB0BD99AD}">
      <dgm:prSet/>
      <dgm:spPr/>
      <dgm:t>
        <a:bodyPr/>
        <a:lstStyle/>
        <a:p>
          <a:endParaRPr lang="en-GB"/>
        </a:p>
      </dgm:t>
    </dgm:pt>
    <dgm:pt modelId="{1D7A4421-5A53-4DC8-B416-3EF69537B162}">
      <dgm:prSet phldrT="[Text]" custT="1"/>
      <dgm:spPr/>
      <dgm:t>
        <a:bodyPr/>
        <a:lstStyle/>
        <a:p>
          <a:r>
            <a:rPr lang="en-GB" sz="2400" dirty="0">
              <a:latin typeface="Calibri" panose="020F0502020204030204" pitchFamily="34" charset="0"/>
              <a:cs typeface="Calibri" panose="020F0502020204030204" pitchFamily="34" charset="0"/>
            </a:rPr>
            <a:t>Paired t-test</a:t>
          </a:r>
        </a:p>
      </dgm:t>
    </dgm:pt>
    <dgm:pt modelId="{363846B9-515B-44A6-9434-2AB737CFCDEE}" type="parTrans" cxnId="{859A57FB-02CF-47BF-9B93-50305E66A9AD}">
      <dgm:prSet/>
      <dgm:spPr/>
      <dgm:t>
        <a:bodyPr/>
        <a:lstStyle/>
        <a:p>
          <a:endParaRPr lang="en-GB"/>
        </a:p>
      </dgm:t>
    </dgm:pt>
    <dgm:pt modelId="{F7909EBB-9FCD-4701-9271-180721A3DBB4}" type="sibTrans" cxnId="{859A57FB-02CF-47BF-9B93-50305E66A9AD}">
      <dgm:prSet/>
      <dgm:spPr/>
      <dgm:t>
        <a:bodyPr/>
        <a:lstStyle/>
        <a:p>
          <a:endParaRPr lang="en-GB"/>
        </a:p>
      </dgm:t>
    </dgm:pt>
    <dgm:pt modelId="{08CC4975-827C-453E-9A34-4D09B83DC735}">
      <dgm:prSet phldrT="[Text]" custT="1"/>
      <dgm:spPr/>
      <dgm:t>
        <a:bodyPr/>
        <a:lstStyle/>
        <a:p>
          <a:r>
            <a:rPr lang="en-GB" sz="2400" dirty="0">
              <a:latin typeface="Calibri" panose="020F0502020204030204" pitchFamily="34" charset="0"/>
              <a:cs typeface="Calibri" panose="020F0502020204030204" pitchFamily="34" charset="0"/>
            </a:rPr>
            <a:t>Repeated measures ANOVA </a:t>
          </a:r>
        </a:p>
      </dgm:t>
    </dgm:pt>
    <dgm:pt modelId="{EBDDED65-8976-44B7-AFFB-0FAFFB7037B0}" type="parTrans" cxnId="{F6800F6C-960C-4976-8C4F-BEB5FD1E6F54}">
      <dgm:prSet/>
      <dgm:spPr/>
      <dgm:t>
        <a:bodyPr/>
        <a:lstStyle/>
        <a:p>
          <a:endParaRPr lang="en-GB"/>
        </a:p>
      </dgm:t>
    </dgm:pt>
    <dgm:pt modelId="{5BB2C99F-1E71-4E9F-940C-58AC24AD869C}" type="sibTrans" cxnId="{F6800F6C-960C-4976-8C4F-BEB5FD1E6F54}">
      <dgm:prSet/>
      <dgm:spPr/>
      <dgm:t>
        <a:bodyPr/>
        <a:lstStyle/>
        <a:p>
          <a:endParaRPr lang="en-GB"/>
        </a:p>
      </dgm:t>
    </dgm:pt>
    <dgm:pt modelId="{C7BD5A2E-57BC-4002-AD70-B54909F7A2A1}" type="pres">
      <dgm:prSet presAssocID="{C6457C58-843A-4F60-B837-25EDD2093056}" presName="linearFlow" presStyleCnt="0">
        <dgm:presLayoutVars>
          <dgm:dir/>
          <dgm:animLvl val="lvl"/>
          <dgm:resizeHandles val="exact"/>
        </dgm:presLayoutVars>
      </dgm:prSet>
      <dgm:spPr/>
    </dgm:pt>
    <dgm:pt modelId="{CFE830A5-2393-4C57-932F-250EA7769D4C}" type="pres">
      <dgm:prSet presAssocID="{B8775FB5-0EA3-49B2-B600-1F5FB5E0DFE5}" presName="composite" presStyleCnt="0"/>
      <dgm:spPr/>
    </dgm:pt>
    <dgm:pt modelId="{8599EF76-C713-43D4-8F43-87097CEDEBD1}" type="pres">
      <dgm:prSet presAssocID="{B8775FB5-0EA3-49B2-B600-1F5FB5E0DFE5}" presName="parTx" presStyleLbl="node1" presStyleIdx="0" presStyleCnt="3">
        <dgm:presLayoutVars>
          <dgm:chMax val="0"/>
          <dgm:chPref val="0"/>
          <dgm:bulletEnabled val="1"/>
        </dgm:presLayoutVars>
      </dgm:prSet>
      <dgm:spPr/>
    </dgm:pt>
    <dgm:pt modelId="{AFBEA2D7-D051-4115-8DE8-708B674B7985}" type="pres">
      <dgm:prSet presAssocID="{B8775FB5-0EA3-49B2-B600-1F5FB5E0DFE5}" presName="parSh" presStyleLbl="node1" presStyleIdx="0" presStyleCnt="3"/>
      <dgm:spPr/>
    </dgm:pt>
    <dgm:pt modelId="{84FA1190-A90E-4F25-8930-1C9AEEE8036D}" type="pres">
      <dgm:prSet presAssocID="{B8775FB5-0EA3-49B2-B600-1F5FB5E0DFE5}" presName="desTx" presStyleLbl="fgAcc1" presStyleIdx="0" presStyleCnt="3" custScaleX="124843">
        <dgm:presLayoutVars>
          <dgm:bulletEnabled val="1"/>
        </dgm:presLayoutVars>
      </dgm:prSet>
      <dgm:spPr/>
    </dgm:pt>
    <dgm:pt modelId="{17BEB458-B93B-4ACE-B938-46468274D3E8}" type="pres">
      <dgm:prSet presAssocID="{A9CEB65D-43F5-4391-8822-6DD6C26A896A}" presName="sibTrans" presStyleLbl="sibTrans2D1" presStyleIdx="0" presStyleCnt="2"/>
      <dgm:spPr/>
    </dgm:pt>
    <dgm:pt modelId="{45FD8D9C-E1F0-4D26-B2AF-2DC23DC70457}" type="pres">
      <dgm:prSet presAssocID="{A9CEB65D-43F5-4391-8822-6DD6C26A896A}" presName="connTx" presStyleLbl="sibTrans2D1" presStyleIdx="0" presStyleCnt="2"/>
      <dgm:spPr/>
    </dgm:pt>
    <dgm:pt modelId="{5B09F575-1C8B-4A88-8595-F262424434CB}" type="pres">
      <dgm:prSet presAssocID="{6F20B51F-1EC7-4F14-99E9-26F98AC89C50}" presName="composite" presStyleCnt="0"/>
      <dgm:spPr/>
    </dgm:pt>
    <dgm:pt modelId="{D8E6F324-A3F2-4D99-9F60-453ADD4BACD2}" type="pres">
      <dgm:prSet presAssocID="{6F20B51F-1EC7-4F14-99E9-26F98AC89C50}" presName="parTx" presStyleLbl="node1" presStyleIdx="0" presStyleCnt="3">
        <dgm:presLayoutVars>
          <dgm:chMax val="0"/>
          <dgm:chPref val="0"/>
          <dgm:bulletEnabled val="1"/>
        </dgm:presLayoutVars>
      </dgm:prSet>
      <dgm:spPr/>
    </dgm:pt>
    <dgm:pt modelId="{5D79A094-27F5-40F1-B467-052256468B84}" type="pres">
      <dgm:prSet presAssocID="{6F20B51F-1EC7-4F14-99E9-26F98AC89C50}" presName="parSh" presStyleLbl="node1" presStyleIdx="1" presStyleCnt="3"/>
      <dgm:spPr/>
    </dgm:pt>
    <dgm:pt modelId="{338B8202-1147-41BF-B589-118C8AA0732F}" type="pres">
      <dgm:prSet presAssocID="{6F20B51F-1EC7-4F14-99E9-26F98AC89C50}" presName="desTx" presStyleLbl="fgAcc1" presStyleIdx="1" presStyleCnt="3" custScaleX="124914">
        <dgm:presLayoutVars>
          <dgm:bulletEnabled val="1"/>
        </dgm:presLayoutVars>
      </dgm:prSet>
      <dgm:spPr/>
    </dgm:pt>
    <dgm:pt modelId="{714F97EF-B6BE-484B-B5C0-92504BE421F7}" type="pres">
      <dgm:prSet presAssocID="{E4893335-538A-4050-B7E0-6F1F183AB7AA}" presName="sibTrans" presStyleLbl="sibTrans2D1" presStyleIdx="1" presStyleCnt="2"/>
      <dgm:spPr/>
    </dgm:pt>
    <dgm:pt modelId="{1D900EFD-5CC6-4928-B18A-294E8740EF8B}" type="pres">
      <dgm:prSet presAssocID="{E4893335-538A-4050-B7E0-6F1F183AB7AA}" presName="connTx" presStyleLbl="sibTrans2D1" presStyleIdx="1" presStyleCnt="2"/>
      <dgm:spPr/>
    </dgm:pt>
    <dgm:pt modelId="{8DCB9248-D99B-408A-A834-66FFD0A6E00A}" type="pres">
      <dgm:prSet presAssocID="{2A83F45B-B4CA-4621-B1C8-80F75403401D}" presName="composite" presStyleCnt="0"/>
      <dgm:spPr/>
    </dgm:pt>
    <dgm:pt modelId="{B399E349-472B-4256-80D3-EE303340C68A}" type="pres">
      <dgm:prSet presAssocID="{2A83F45B-B4CA-4621-B1C8-80F75403401D}" presName="parTx" presStyleLbl="node1" presStyleIdx="1" presStyleCnt="3">
        <dgm:presLayoutVars>
          <dgm:chMax val="0"/>
          <dgm:chPref val="0"/>
          <dgm:bulletEnabled val="1"/>
        </dgm:presLayoutVars>
      </dgm:prSet>
      <dgm:spPr/>
    </dgm:pt>
    <dgm:pt modelId="{61699E3F-21CC-4B8F-8549-1B8BF3E81FDE}" type="pres">
      <dgm:prSet presAssocID="{2A83F45B-B4CA-4621-B1C8-80F75403401D}" presName="parSh" presStyleLbl="node1" presStyleIdx="2" presStyleCnt="3"/>
      <dgm:spPr/>
    </dgm:pt>
    <dgm:pt modelId="{BA6FFBAB-FC49-4BA8-AD65-2C0A0E5C302D}" type="pres">
      <dgm:prSet presAssocID="{2A83F45B-B4CA-4621-B1C8-80F75403401D}" presName="desTx" presStyleLbl="fgAcc1" presStyleIdx="2" presStyleCnt="3" custScaleX="128463">
        <dgm:presLayoutVars>
          <dgm:bulletEnabled val="1"/>
        </dgm:presLayoutVars>
      </dgm:prSet>
      <dgm:spPr/>
    </dgm:pt>
  </dgm:ptLst>
  <dgm:cxnLst>
    <dgm:cxn modelId="{58C94E01-CBBA-4888-ABC0-BBDA5561392E}" type="presOf" srcId="{2A83F45B-B4CA-4621-B1C8-80F75403401D}" destId="{61699E3F-21CC-4B8F-8549-1B8BF3E81FDE}" srcOrd="1" destOrd="0" presId="urn:microsoft.com/office/officeart/2005/8/layout/process3"/>
    <dgm:cxn modelId="{49065902-90AC-4EFB-8C6B-BB2CB0BD99AD}" srcId="{2A83F45B-B4CA-4621-B1C8-80F75403401D}" destId="{DB527207-AEE6-451C-B032-25AAF7FB0F22}" srcOrd="1" destOrd="0" parTransId="{3EACC96F-2413-428E-B907-569B72343CDE}" sibTransId="{19B77FC0-4BE8-411D-A444-E61BF0F82038}"/>
    <dgm:cxn modelId="{90E7B218-8F89-4AE3-B175-90F5CB29CB1F}" srcId="{6F20B51F-1EC7-4F14-99E9-26F98AC89C50}" destId="{410E72D3-756D-4C93-B78D-74E78E074017}" srcOrd="1" destOrd="0" parTransId="{4E20525D-F533-4650-BA85-4AF44BD3CC94}" sibTransId="{8E0C8C95-E03A-46A9-9930-FFBFD048BBBC}"/>
    <dgm:cxn modelId="{F7F26C1A-62F7-4398-97EC-A498BADB2B71}" type="presOf" srcId="{3AF17ACB-1EC9-403A-8592-662FE32BC1EC}" destId="{338B8202-1147-41BF-B589-118C8AA0732F}" srcOrd="0" destOrd="2" presId="urn:microsoft.com/office/officeart/2005/8/layout/process3"/>
    <dgm:cxn modelId="{DA0EB53F-8CB4-4CC9-9EB4-9307AF386BD9}" srcId="{6F20B51F-1EC7-4F14-99E9-26F98AC89C50}" destId="{3AF17ACB-1EC9-403A-8592-662FE32BC1EC}" srcOrd="2" destOrd="0" parTransId="{241F2926-84A1-420D-AC37-F5765995AA8A}" sibTransId="{39E01BA9-BC4A-4F75-AEEC-56B5593DA8E8}"/>
    <dgm:cxn modelId="{C3B1E160-EF02-4EA6-A25B-2E0799BDA7C3}" srcId="{6F20B51F-1EC7-4F14-99E9-26F98AC89C50}" destId="{6AB841AF-1FD7-450F-9C1A-583AAA663E77}" srcOrd="0" destOrd="0" parTransId="{60969DEF-8F20-4FD7-85B9-A6F727DAF2EF}" sibTransId="{0C74EF00-3F5A-4BDB-81D8-D8BA0D8AA488}"/>
    <dgm:cxn modelId="{3DD7C865-38C9-497F-93D9-4EC802DC6FC1}" type="presOf" srcId="{6AB841AF-1FD7-450F-9C1A-583AAA663E77}" destId="{338B8202-1147-41BF-B589-118C8AA0732F}" srcOrd="0" destOrd="0" presId="urn:microsoft.com/office/officeart/2005/8/layout/process3"/>
    <dgm:cxn modelId="{F6800F6C-960C-4976-8C4F-BEB5FD1E6F54}" srcId="{DB527207-AEE6-451C-B032-25AAF7FB0F22}" destId="{08CC4975-827C-453E-9A34-4D09B83DC735}" srcOrd="0" destOrd="0" parTransId="{EBDDED65-8976-44B7-AFFB-0FAFFB7037B0}" sibTransId="{5BB2C99F-1E71-4E9F-940C-58AC24AD869C}"/>
    <dgm:cxn modelId="{8581FC6C-CEBC-4D46-8CE6-A5DD4280BC7F}" type="presOf" srcId="{6F20B51F-1EC7-4F14-99E9-26F98AC89C50}" destId="{5D79A094-27F5-40F1-B467-052256468B84}" srcOrd="1" destOrd="0" presId="urn:microsoft.com/office/officeart/2005/8/layout/process3"/>
    <dgm:cxn modelId="{F5490471-7108-4CAB-A795-C706018B9F3F}" type="presOf" srcId="{2A83F45B-B4CA-4621-B1C8-80F75403401D}" destId="{B399E349-472B-4256-80D3-EE303340C68A}" srcOrd="0" destOrd="0" presId="urn:microsoft.com/office/officeart/2005/8/layout/process3"/>
    <dgm:cxn modelId="{3DD0D774-DB84-4A9B-B99D-79DD82886EC9}" type="presOf" srcId="{B8775FB5-0EA3-49B2-B600-1F5FB5E0DFE5}" destId="{AFBEA2D7-D051-4115-8DE8-708B674B7985}" srcOrd="1" destOrd="0" presId="urn:microsoft.com/office/officeart/2005/8/layout/process3"/>
    <dgm:cxn modelId="{07258376-E039-4724-B64D-D1C499B76481}" type="presOf" srcId="{6F20B51F-1EC7-4F14-99E9-26F98AC89C50}" destId="{D8E6F324-A3F2-4D99-9F60-453ADD4BACD2}" srcOrd="0" destOrd="0" presId="urn:microsoft.com/office/officeart/2005/8/layout/process3"/>
    <dgm:cxn modelId="{EA31E679-2779-4D69-9770-B536AA9AAB90}" srcId="{B8775FB5-0EA3-49B2-B600-1F5FB5E0DFE5}" destId="{7EEF3B30-8484-4D7D-8B46-6DED5E64FB72}" srcOrd="0" destOrd="0" parTransId="{12F50A8C-3B8A-46F7-93C8-836B63F69F09}" sibTransId="{826C867E-777F-46E8-8DAE-2892E413E4B8}"/>
    <dgm:cxn modelId="{CE82865A-07D7-403B-99B3-BC7D1DF95E38}" type="presOf" srcId="{E4893335-538A-4050-B7E0-6F1F183AB7AA}" destId="{714F97EF-B6BE-484B-B5C0-92504BE421F7}" srcOrd="0" destOrd="0" presId="urn:microsoft.com/office/officeart/2005/8/layout/process3"/>
    <dgm:cxn modelId="{4913908C-61AD-4ACA-A7AB-047AB46A2C37}" type="presOf" srcId="{A9CEB65D-43F5-4391-8822-6DD6C26A896A}" destId="{45FD8D9C-E1F0-4D26-B2AF-2DC23DC70457}" srcOrd="1" destOrd="0" presId="urn:microsoft.com/office/officeart/2005/8/layout/process3"/>
    <dgm:cxn modelId="{04E4DF91-78C2-4052-97E8-83F6877E3F79}" type="presOf" srcId="{7EEF3B30-8484-4D7D-8B46-6DED5E64FB72}" destId="{84FA1190-A90E-4F25-8930-1C9AEEE8036D}" srcOrd="0" destOrd="0" presId="urn:microsoft.com/office/officeart/2005/8/layout/process3"/>
    <dgm:cxn modelId="{476BAE94-982B-4C10-80D9-36C3B2B6A203}" type="presOf" srcId="{08CC4975-827C-453E-9A34-4D09B83DC735}" destId="{BA6FFBAB-FC49-4BA8-AD65-2C0A0E5C302D}" srcOrd="0" destOrd="3" presId="urn:microsoft.com/office/officeart/2005/8/layout/process3"/>
    <dgm:cxn modelId="{0B90349C-9E95-4247-9CD1-525A4EF45635}" type="presOf" srcId="{DB527207-AEE6-451C-B032-25AAF7FB0F22}" destId="{BA6FFBAB-FC49-4BA8-AD65-2C0A0E5C302D}" srcOrd="0" destOrd="2" presId="urn:microsoft.com/office/officeart/2005/8/layout/process3"/>
    <dgm:cxn modelId="{5B6C389D-9F8F-44B1-9231-A9A956BBD4A0}" srcId="{2A83F45B-B4CA-4621-B1C8-80F75403401D}" destId="{6513CDF1-B707-41DE-9995-90488872BA76}" srcOrd="0" destOrd="0" parTransId="{7E676194-0578-4A5E-B693-AA5C3F45A5B8}" sibTransId="{21F691DE-9B33-4CFE-9976-F120245A8BAC}"/>
    <dgm:cxn modelId="{ED9464A0-F691-4E0F-9896-1AEC29E236CD}" type="presOf" srcId="{6513CDF1-B707-41DE-9995-90488872BA76}" destId="{BA6FFBAB-FC49-4BA8-AD65-2C0A0E5C302D}" srcOrd="0" destOrd="0" presId="urn:microsoft.com/office/officeart/2005/8/layout/process3"/>
    <dgm:cxn modelId="{C0B3AAA0-5AF1-43FD-8BBC-C912D621B2BB}" type="presOf" srcId="{E4893335-538A-4050-B7E0-6F1F183AB7AA}" destId="{1D900EFD-5CC6-4928-B18A-294E8740EF8B}" srcOrd="1" destOrd="0" presId="urn:microsoft.com/office/officeart/2005/8/layout/process3"/>
    <dgm:cxn modelId="{10B3E4B6-AE43-462C-B85D-9A60FE325023}" type="presOf" srcId="{410E72D3-756D-4C93-B78D-74E78E074017}" destId="{338B8202-1147-41BF-B589-118C8AA0732F}" srcOrd="0" destOrd="1" presId="urn:microsoft.com/office/officeart/2005/8/layout/process3"/>
    <dgm:cxn modelId="{627D1DBB-4B3E-4A3F-AD06-16B59A74D31B}" type="presOf" srcId="{B8775FB5-0EA3-49B2-B600-1F5FB5E0DFE5}" destId="{8599EF76-C713-43D4-8F43-87097CEDEBD1}" srcOrd="0" destOrd="0" presId="urn:microsoft.com/office/officeart/2005/8/layout/process3"/>
    <dgm:cxn modelId="{0F9B8BC7-E9FA-4F28-937C-D96ABCA5FBF9}" srcId="{C6457C58-843A-4F60-B837-25EDD2093056}" destId="{B8775FB5-0EA3-49B2-B600-1F5FB5E0DFE5}" srcOrd="0" destOrd="0" parTransId="{99E7CA71-8703-4C40-8075-CAF4164ED3A7}" sibTransId="{A9CEB65D-43F5-4391-8822-6DD6C26A896A}"/>
    <dgm:cxn modelId="{381C72CA-0D95-4F28-9833-3AC7E4960179}" srcId="{C6457C58-843A-4F60-B837-25EDD2093056}" destId="{2A83F45B-B4CA-4621-B1C8-80F75403401D}" srcOrd="2" destOrd="0" parTransId="{B2EDA4DE-4054-44BB-AD7B-7641995347FF}" sibTransId="{3F912AB6-4915-420C-96D0-41C2382595CE}"/>
    <dgm:cxn modelId="{6E2216CB-CDB4-413E-8E17-FD9010530DEB}" type="presOf" srcId="{1D7A4421-5A53-4DC8-B416-3EF69537B162}" destId="{BA6FFBAB-FC49-4BA8-AD65-2C0A0E5C302D}" srcOrd="0" destOrd="1" presId="urn:microsoft.com/office/officeart/2005/8/layout/process3"/>
    <dgm:cxn modelId="{FAB90ECD-02F5-4118-A683-FC1A04A42F49}" type="presOf" srcId="{C6457C58-843A-4F60-B837-25EDD2093056}" destId="{C7BD5A2E-57BC-4002-AD70-B54909F7A2A1}" srcOrd="0" destOrd="0" presId="urn:microsoft.com/office/officeart/2005/8/layout/process3"/>
    <dgm:cxn modelId="{60FA93D1-7AE2-47F1-85AA-80248A46CD06}" type="presOf" srcId="{A9CEB65D-43F5-4391-8822-6DD6C26A896A}" destId="{17BEB458-B93B-4ACE-B938-46468274D3E8}" srcOrd="0" destOrd="0" presId="urn:microsoft.com/office/officeart/2005/8/layout/process3"/>
    <dgm:cxn modelId="{86E207E6-D8C9-467B-80ED-67D28FEE8782}" srcId="{B8775FB5-0EA3-49B2-B600-1F5FB5E0DFE5}" destId="{E83473A9-8E56-49E8-AF36-D4D48C196C26}" srcOrd="1" destOrd="0" parTransId="{05B7ADB9-1CEB-422A-B5DE-C4897FD4F4EF}" sibTransId="{73E64931-DC8D-4FB8-BA62-57FF09CFA907}"/>
    <dgm:cxn modelId="{955CA1EE-60C5-4030-A577-67617D7C7FE5}" type="presOf" srcId="{E83473A9-8E56-49E8-AF36-D4D48C196C26}" destId="{84FA1190-A90E-4F25-8930-1C9AEEE8036D}" srcOrd="0" destOrd="1" presId="urn:microsoft.com/office/officeart/2005/8/layout/process3"/>
    <dgm:cxn modelId="{B8DC5EF8-D9D3-466B-885E-2A035B0449DE}" srcId="{C6457C58-843A-4F60-B837-25EDD2093056}" destId="{6F20B51F-1EC7-4F14-99E9-26F98AC89C50}" srcOrd="1" destOrd="0" parTransId="{2F5A722A-1469-4D54-9EDD-88FC8094B19D}" sibTransId="{E4893335-538A-4050-B7E0-6F1F183AB7AA}"/>
    <dgm:cxn modelId="{859A57FB-02CF-47BF-9B93-50305E66A9AD}" srcId="{6513CDF1-B707-41DE-9995-90488872BA76}" destId="{1D7A4421-5A53-4DC8-B416-3EF69537B162}" srcOrd="0" destOrd="0" parTransId="{363846B9-515B-44A6-9434-2AB737CFCDEE}" sibTransId="{F7909EBB-9FCD-4701-9271-180721A3DBB4}"/>
    <dgm:cxn modelId="{096C9C62-FE0D-4C6A-B1C0-3252D9258582}" type="presParOf" srcId="{C7BD5A2E-57BC-4002-AD70-B54909F7A2A1}" destId="{CFE830A5-2393-4C57-932F-250EA7769D4C}" srcOrd="0" destOrd="0" presId="urn:microsoft.com/office/officeart/2005/8/layout/process3"/>
    <dgm:cxn modelId="{5E8B7730-AECA-4D62-9248-1B8820668E78}" type="presParOf" srcId="{CFE830A5-2393-4C57-932F-250EA7769D4C}" destId="{8599EF76-C713-43D4-8F43-87097CEDEBD1}" srcOrd="0" destOrd="0" presId="urn:microsoft.com/office/officeart/2005/8/layout/process3"/>
    <dgm:cxn modelId="{1C196542-A713-48BD-B98A-240281601FAB}" type="presParOf" srcId="{CFE830A5-2393-4C57-932F-250EA7769D4C}" destId="{AFBEA2D7-D051-4115-8DE8-708B674B7985}" srcOrd="1" destOrd="0" presId="urn:microsoft.com/office/officeart/2005/8/layout/process3"/>
    <dgm:cxn modelId="{DA6E8CFC-CEB7-4E8F-97FD-1E9DE3C39A6A}" type="presParOf" srcId="{CFE830A5-2393-4C57-932F-250EA7769D4C}" destId="{84FA1190-A90E-4F25-8930-1C9AEEE8036D}" srcOrd="2" destOrd="0" presId="urn:microsoft.com/office/officeart/2005/8/layout/process3"/>
    <dgm:cxn modelId="{9000D4EB-DED7-4798-B728-FD32AD3684C9}" type="presParOf" srcId="{C7BD5A2E-57BC-4002-AD70-B54909F7A2A1}" destId="{17BEB458-B93B-4ACE-B938-46468274D3E8}" srcOrd="1" destOrd="0" presId="urn:microsoft.com/office/officeart/2005/8/layout/process3"/>
    <dgm:cxn modelId="{B11EB278-0F9B-4C88-9A3C-E5557B5F5DE5}" type="presParOf" srcId="{17BEB458-B93B-4ACE-B938-46468274D3E8}" destId="{45FD8D9C-E1F0-4D26-B2AF-2DC23DC70457}" srcOrd="0" destOrd="0" presId="urn:microsoft.com/office/officeart/2005/8/layout/process3"/>
    <dgm:cxn modelId="{F280AB83-D6C2-4A38-978B-4E30F97290A1}" type="presParOf" srcId="{C7BD5A2E-57BC-4002-AD70-B54909F7A2A1}" destId="{5B09F575-1C8B-4A88-8595-F262424434CB}" srcOrd="2" destOrd="0" presId="urn:microsoft.com/office/officeart/2005/8/layout/process3"/>
    <dgm:cxn modelId="{EDF4EB85-A4D5-4B2B-AE14-48CA30400B56}" type="presParOf" srcId="{5B09F575-1C8B-4A88-8595-F262424434CB}" destId="{D8E6F324-A3F2-4D99-9F60-453ADD4BACD2}" srcOrd="0" destOrd="0" presId="urn:microsoft.com/office/officeart/2005/8/layout/process3"/>
    <dgm:cxn modelId="{23980989-6AF0-4262-A3F7-9227BD2D2713}" type="presParOf" srcId="{5B09F575-1C8B-4A88-8595-F262424434CB}" destId="{5D79A094-27F5-40F1-B467-052256468B84}" srcOrd="1" destOrd="0" presId="urn:microsoft.com/office/officeart/2005/8/layout/process3"/>
    <dgm:cxn modelId="{A1902AAD-9655-49B3-A13D-0B63E97328DA}" type="presParOf" srcId="{5B09F575-1C8B-4A88-8595-F262424434CB}" destId="{338B8202-1147-41BF-B589-118C8AA0732F}" srcOrd="2" destOrd="0" presId="urn:microsoft.com/office/officeart/2005/8/layout/process3"/>
    <dgm:cxn modelId="{B60D8691-E4C9-4B7A-8034-6BF24E26A8FE}" type="presParOf" srcId="{C7BD5A2E-57BC-4002-AD70-B54909F7A2A1}" destId="{714F97EF-B6BE-484B-B5C0-92504BE421F7}" srcOrd="3" destOrd="0" presId="urn:microsoft.com/office/officeart/2005/8/layout/process3"/>
    <dgm:cxn modelId="{1FF025DD-CE34-4E2D-BC9E-2F3F97934EE5}" type="presParOf" srcId="{714F97EF-B6BE-484B-B5C0-92504BE421F7}" destId="{1D900EFD-5CC6-4928-B18A-294E8740EF8B}" srcOrd="0" destOrd="0" presId="urn:microsoft.com/office/officeart/2005/8/layout/process3"/>
    <dgm:cxn modelId="{031E26E1-170B-4A55-BEC2-CB568C08DD7E}" type="presParOf" srcId="{C7BD5A2E-57BC-4002-AD70-B54909F7A2A1}" destId="{8DCB9248-D99B-408A-A834-66FFD0A6E00A}" srcOrd="4" destOrd="0" presId="urn:microsoft.com/office/officeart/2005/8/layout/process3"/>
    <dgm:cxn modelId="{5FE71590-1530-4FBF-86B9-8590AA4E411C}" type="presParOf" srcId="{8DCB9248-D99B-408A-A834-66FFD0A6E00A}" destId="{B399E349-472B-4256-80D3-EE303340C68A}" srcOrd="0" destOrd="0" presId="urn:microsoft.com/office/officeart/2005/8/layout/process3"/>
    <dgm:cxn modelId="{905181E0-18E6-4216-8AD4-23B7A3E5F1BE}" type="presParOf" srcId="{8DCB9248-D99B-408A-A834-66FFD0A6E00A}" destId="{61699E3F-21CC-4B8F-8549-1B8BF3E81FDE}" srcOrd="1" destOrd="0" presId="urn:microsoft.com/office/officeart/2005/8/layout/process3"/>
    <dgm:cxn modelId="{0839CF6C-A2BC-417F-BD71-322F0CA97C88}" type="presParOf" srcId="{8DCB9248-D99B-408A-A834-66FFD0A6E00A}" destId="{BA6FFBAB-FC49-4BA8-AD65-2C0A0E5C302D}"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9EC3BF-9F0C-4F68-9427-94C7D8A09DAF}"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GB"/>
        </a:p>
      </dgm:t>
    </dgm:pt>
    <dgm:pt modelId="{841D81AE-D219-40C0-B4F8-1283B2B5BA34}">
      <dgm:prSet phldrT="[Text]" custT="1"/>
      <dgm:spPr/>
      <dgm:t>
        <a:bodyPr/>
        <a:lstStyle/>
        <a:p>
          <a:r>
            <a:rPr lang="en-GB" sz="2600" b="1" dirty="0"/>
            <a:t>DEPENDENT</a:t>
          </a:r>
        </a:p>
      </dgm:t>
    </dgm:pt>
    <dgm:pt modelId="{F8EC5193-ADAB-4589-827B-94F111C53562}" type="parTrans" cxnId="{28A3D277-5374-4B40-B48A-FE1C7B510E6F}">
      <dgm:prSet/>
      <dgm:spPr/>
      <dgm:t>
        <a:bodyPr/>
        <a:lstStyle/>
        <a:p>
          <a:endParaRPr lang="en-GB"/>
        </a:p>
      </dgm:t>
    </dgm:pt>
    <dgm:pt modelId="{BF5745FD-DA67-4614-8B30-033261DE1D0E}" type="sibTrans" cxnId="{28A3D277-5374-4B40-B48A-FE1C7B510E6F}">
      <dgm:prSet/>
      <dgm:spPr/>
      <dgm:t>
        <a:bodyPr/>
        <a:lstStyle/>
        <a:p>
          <a:endParaRPr lang="en-GB"/>
        </a:p>
      </dgm:t>
    </dgm:pt>
    <dgm:pt modelId="{6D50D0D2-08CD-421D-BBED-F87D4F7CD3D3}">
      <dgm:prSet phldrT="[Text]" custT="1"/>
      <dgm:spPr/>
      <dgm:t>
        <a:bodyPr/>
        <a:lstStyle/>
        <a:p>
          <a:pPr>
            <a:buNone/>
          </a:pPr>
          <a:endParaRPr lang="en-GB" sz="2400" b="1" dirty="0">
            <a:latin typeface="Calibri" panose="020F0502020204030204" pitchFamily="34" charset="0"/>
            <a:cs typeface="Calibri" panose="020F0502020204030204" pitchFamily="34" charset="0"/>
          </a:endParaRPr>
        </a:p>
        <a:p>
          <a:pPr>
            <a:buNone/>
          </a:pPr>
          <a:r>
            <a:rPr lang="en-GB" sz="2400" b="1" dirty="0">
              <a:latin typeface="Calibri" panose="020F0502020204030204" pitchFamily="34" charset="0"/>
              <a:cs typeface="Calibri" panose="020F0502020204030204" pitchFamily="34" charset="0"/>
            </a:rPr>
            <a:t>Intention to refer</a:t>
          </a:r>
        </a:p>
        <a:p>
          <a:pPr>
            <a:buFont typeface="Arial" panose="020B0604020202020204" pitchFamily="34" charset="0"/>
            <a:buChar char="•"/>
          </a:pPr>
          <a:r>
            <a:rPr lang="en-GB" sz="2200" b="1" dirty="0">
              <a:latin typeface="Calibri" panose="020F0502020204030204" pitchFamily="34" charset="0"/>
              <a:cs typeface="Calibri" panose="020F0502020204030204" pitchFamily="34" charset="0"/>
            </a:rPr>
            <a:t>- </a:t>
          </a:r>
          <a:r>
            <a:rPr lang="en-GB" sz="2200" dirty="0">
              <a:latin typeface="Calibri" panose="020F0502020204030204" pitchFamily="34" charset="0"/>
              <a:cs typeface="Calibri" panose="020F0502020204030204" pitchFamily="34" charset="0"/>
            </a:rPr>
            <a:t>“How often do you/will you provide referrals to [harm reduction service]?”</a:t>
          </a:r>
        </a:p>
        <a:p>
          <a:pPr>
            <a:buFont typeface="Arial" panose="020B0604020202020204" pitchFamily="34" charset="0"/>
            <a:buChar char="•"/>
          </a:pPr>
          <a:r>
            <a:rPr lang="en-GB" sz="2200" b="1" dirty="0">
              <a:latin typeface="Calibri" panose="020F0502020204030204" pitchFamily="34" charset="0"/>
              <a:cs typeface="Calibri" panose="020F0502020204030204" pitchFamily="34" charset="0"/>
            </a:rPr>
            <a:t>- </a:t>
          </a:r>
          <a:r>
            <a:rPr lang="en-GB" sz="2200" dirty="0">
              <a:latin typeface="Calibri" panose="020F0502020204030204" pitchFamily="34" charset="0"/>
              <a:cs typeface="Calibri" panose="020F0502020204030204" pitchFamily="34" charset="0"/>
            </a:rPr>
            <a:t>5-point scale: </a:t>
          </a:r>
          <a:r>
            <a:rPr lang="en-US" sz="2200" dirty="0">
              <a:latin typeface="Calibri" panose="020F0502020204030204" pitchFamily="34" charset="0"/>
              <a:cs typeface="Calibri" panose="020F0502020204030204" pitchFamily="34" charset="0"/>
            </a:rPr>
            <a:t>“Never” (1) to “All the time” (5)</a:t>
          </a:r>
        </a:p>
        <a:p>
          <a:r>
            <a:rPr lang="en-US" sz="2200" dirty="0">
              <a:latin typeface="Calibri" panose="020F0502020204030204" pitchFamily="34" charset="0"/>
              <a:cs typeface="Calibri" panose="020F0502020204030204" pitchFamily="34" charset="0"/>
            </a:rPr>
            <a:t>- Score = Mean of all 5 items</a:t>
          </a:r>
          <a:endParaRPr lang="en-GB" sz="2200" b="1" dirty="0">
            <a:latin typeface="Calibri" panose="020F0502020204030204" pitchFamily="34" charset="0"/>
            <a:cs typeface="Calibri" panose="020F0502020204030204" pitchFamily="34" charset="0"/>
          </a:endParaRPr>
        </a:p>
        <a:p>
          <a:pPr>
            <a:buNone/>
          </a:pPr>
          <a:endParaRPr lang="en-GB" sz="2400" b="1" dirty="0"/>
        </a:p>
      </dgm:t>
    </dgm:pt>
    <dgm:pt modelId="{54A0A4B3-7163-45FC-BFBB-1F1BB9BC1760}" type="parTrans" cxnId="{B7CB5D3B-3E66-4A6B-9728-7929F774CBFF}">
      <dgm:prSet/>
      <dgm:spPr/>
      <dgm:t>
        <a:bodyPr/>
        <a:lstStyle/>
        <a:p>
          <a:endParaRPr lang="en-GB"/>
        </a:p>
      </dgm:t>
    </dgm:pt>
    <dgm:pt modelId="{3A3E2737-2F31-4DF6-95F4-C23587090EBB}" type="sibTrans" cxnId="{B7CB5D3B-3E66-4A6B-9728-7929F774CBFF}">
      <dgm:prSet/>
      <dgm:spPr/>
      <dgm:t>
        <a:bodyPr/>
        <a:lstStyle/>
        <a:p>
          <a:endParaRPr lang="en-GB"/>
        </a:p>
      </dgm:t>
    </dgm:pt>
    <dgm:pt modelId="{CF8A2B5A-F023-41CF-9023-510D282E3F08}">
      <dgm:prSet phldrT="[Text]" custT="1"/>
      <dgm:spPr/>
      <dgm:t>
        <a:bodyPr/>
        <a:lstStyle/>
        <a:p>
          <a:r>
            <a:rPr lang="en-GB" sz="2600" b="1" dirty="0"/>
            <a:t>INDEPENDENT</a:t>
          </a:r>
        </a:p>
      </dgm:t>
    </dgm:pt>
    <dgm:pt modelId="{76CEB174-6916-406E-B9A2-67F053C4C5E7}" type="parTrans" cxnId="{1361D2AE-754F-4A4F-9185-12B45A568B18}">
      <dgm:prSet/>
      <dgm:spPr/>
      <dgm:t>
        <a:bodyPr/>
        <a:lstStyle/>
        <a:p>
          <a:endParaRPr lang="en-GB"/>
        </a:p>
      </dgm:t>
    </dgm:pt>
    <dgm:pt modelId="{8D04EB22-659A-41A2-AAB1-A2EEC49C2B0F}" type="sibTrans" cxnId="{1361D2AE-754F-4A4F-9185-12B45A568B18}">
      <dgm:prSet/>
      <dgm:spPr/>
      <dgm:t>
        <a:bodyPr/>
        <a:lstStyle/>
        <a:p>
          <a:endParaRPr lang="en-GB"/>
        </a:p>
      </dgm:t>
    </dgm:pt>
    <dgm:pt modelId="{D3083DD8-C09E-4F98-BC97-EFBFC67D4AD3}">
      <dgm:prSet phldrT="[Text]" custT="1"/>
      <dgm:spPr/>
      <dgm:t>
        <a:bodyPr/>
        <a:lstStyle/>
        <a:p>
          <a:pPr marL="179388" indent="-179388"/>
          <a:r>
            <a:rPr lang="en-GB" sz="2200" b="1" dirty="0">
              <a:latin typeface="Calibri" panose="020F0502020204030204" pitchFamily="34" charset="0"/>
              <a:cs typeface="Calibri" panose="020F0502020204030204" pitchFamily="34" charset="0"/>
            </a:rPr>
            <a:t>- </a:t>
          </a:r>
          <a:r>
            <a:rPr lang="en-GB" sz="2200" dirty="0">
              <a:latin typeface="Calibri" panose="020F0502020204030204" pitchFamily="34" charset="0"/>
              <a:cs typeface="Calibri" panose="020F0502020204030204" pitchFamily="34" charset="0"/>
            </a:rPr>
            <a:t>Law enforcement vs EMS</a:t>
          </a:r>
        </a:p>
        <a:p>
          <a:pPr marL="179388" indent="-179388"/>
          <a:r>
            <a:rPr lang="en-GB" sz="2200" dirty="0">
              <a:latin typeface="Calibri" panose="020F0502020204030204" pitchFamily="34" charset="0"/>
              <a:cs typeface="Calibri" panose="020F0502020204030204" pitchFamily="34" charset="0"/>
            </a:rPr>
            <a:t>- Prior experiences</a:t>
          </a:r>
        </a:p>
        <a:p>
          <a:pPr marL="361950" indent="-180975"/>
          <a:r>
            <a:rPr lang="en-GB" sz="2000" dirty="0">
              <a:latin typeface="Calibri" panose="020F0502020204030204" pitchFamily="34" charset="0"/>
              <a:cs typeface="Calibri" panose="020F0502020204030204" pitchFamily="34" charset="0"/>
            </a:rPr>
            <a:t> - Having ever witnessed a death from overdose </a:t>
          </a:r>
        </a:p>
        <a:p>
          <a:pPr marL="179388" indent="0"/>
          <a:r>
            <a:rPr lang="en-GB" sz="2000" dirty="0">
              <a:latin typeface="Calibri" panose="020F0502020204030204" pitchFamily="34" charset="0"/>
              <a:cs typeface="Calibri" panose="020F0502020204030204" pitchFamily="34" charset="0"/>
            </a:rPr>
            <a:t>- Years in the field</a:t>
          </a:r>
        </a:p>
        <a:p>
          <a:pPr marL="179388" indent="-179388"/>
          <a:r>
            <a:rPr lang="en-GB" sz="2000" dirty="0">
              <a:latin typeface="Calibri" panose="020F0502020204030204" pitchFamily="34" charset="0"/>
              <a:cs typeface="Calibri" panose="020F0502020204030204" pitchFamily="34" charset="0"/>
            </a:rPr>
            <a:t>- </a:t>
          </a:r>
          <a:r>
            <a:rPr lang="en-GB" sz="2200" dirty="0">
              <a:latin typeface="Calibri" panose="020F0502020204030204" pitchFamily="34" charset="0"/>
              <a:cs typeface="Calibri" panose="020F0502020204030204" pitchFamily="34" charset="0"/>
            </a:rPr>
            <a:t>Demographics – age, gender and education</a:t>
          </a:r>
        </a:p>
      </dgm:t>
    </dgm:pt>
    <dgm:pt modelId="{14EF1457-8D6B-4D40-9C86-74ABF35241A9}" type="parTrans" cxnId="{B0EE5013-7303-40C5-9616-E10F31CA018B}">
      <dgm:prSet/>
      <dgm:spPr/>
      <dgm:t>
        <a:bodyPr/>
        <a:lstStyle/>
        <a:p>
          <a:endParaRPr lang="en-GB"/>
        </a:p>
      </dgm:t>
    </dgm:pt>
    <dgm:pt modelId="{329B7F4F-B603-4A73-966A-8F3BC5B16E90}" type="sibTrans" cxnId="{B0EE5013-7303-40C5-9616-E10F31CA018B}">
      <dgm:prSet/>
      <dgm:spPr/>
      <dgm:t>
        <a:bodyPr/>
        <a:lstStyle/>
        <a:p>
          <a:endParaRPr lang="en-GB"/>
        </a:p>
      </dgm:t>
    </dgm:pt>
    <dgm:pt modelId="{1DA34CEC-F3C8-416C-9490-4291A29831AB}" type="pres">
      <dgm:prSet presAssocID="{DE9EC3BF-9F0C-4F68-9427-94C7D8A09DAF}" presName="list" presStyleCnt="0">
        <dgm:presLayoutVars>
          <dgm:dir/>
          <dgm:animLvl val="lvl"/>
        </dgm:presLayoutVars>
      </dgm:prSet>
      <dgm:spPr/>
    </dgm:pt>
    <dgm:pt modelId="{395A0C53-FA91-4863-8484-2D958C3A5501}" type="pres">
      <dgm:prSet presAssocID="{841D81AE-D219-40C0-B4F8-1283B2B5BA34}" presName="posSpace" presStyleCnt="0"/>
      <dgm:spPr/>
    </dgm:pt>
    <dgm:pt modelId="{C9133045-469F-4BDF-9FE3-4ADE3A398EDB}" type="pres">
      <dgm:prSet presAssocID="{841D81AE-D219-40C0-B4F8-1283B2B5BA34}" presName="vertFlow" presStyleCnt="0"/>
      <dgm:spPr/>
    </dgm:pt>
    <dgm:pt modelId="{74AC447E-8D64-4A18-80D8-D9DE86F9A3E6}" type="pres">
      <dgm:prSet presAssocID="{841D81AE-D219-40C0-B4F8-1283B2B5BA34}" presName="topSpace" presStyleCnt="0"/>
      <dgm:spPr/>
    </dgm:pt>
    <dgm:pt modelId="{31E60D4A-D211-406B-8DC9-DD2C4A6EEFB7}" type="pres">
      <dgm:prSet presAssocID="{841D81AE-D219-40C0-B4F8-1283B2B5BA34}" presName="firstComp" presStyleCnt="0"/>
      <dgm:spPr/>
    </dgm:pt>
    <dgm:pt modelId="{2B374BB3-F817-4262-9684-E1D76619009B}" type="pres">
      <dgm:prSet presAssocID="{841D81AE-D219-40C0-B4F8-1283B2B5BA34}" presName="firstChild" presStyleLbl="bgAccFollowNode1" presStyleIdx="0" presStyleCnt="2" custScaleY="255089"/>
      <dgm:spPr/>
    </dgm:pt>
    <dgm:pt modelId="{CAB3806E-25C9-4289-ADDA-FB3262C68F13}" type="pres">
      <dgm:prSet presAssocID="{841D81AE-D219-40C0-B4F8-1283B2B5BA34}" presName="firstChildTx" presStyleLbl="bgAccFollowNode1" presStyleIdx="0" presStyleCnt="2">
        <dgm:presLayoutVars>
          <dgm:bulletEnabled val="1"/>
        </dgm:presLayoutVars>
      </dgm:prSet>
      <dgm:spPr/>
    </dgm:pt>
    <dgm:pt modelId="{1C49D921-1F3C-4005-92F8-4C38687CA58F}" type="pres">
      <dgm:prSet presAssocID="{841D81AE-D219-40C0-B4F8-1283B2B5BA34}" presName="negSpace" presStyleCnt="0"/>
      <dgm:spPr/>
    </dgm:pt>
    <dgm:pt modelId="{3A1D2650-C9E3-4759-93E9-33108C285684}" type="pres">
      <dgm:prSet presAssocID="{841D81AE-D219-40C0-B4F8-1283B2B5BA34}" presName="circle" presStyleLbl="node1" presStyleIdx="0" presStyleCnt="2" custScaleX="126178" custScaleY="67986"/>
      <dgm:spPr>
        <a:prstGeom prst="roundRect">
          <a:avLst/>
        </a:prstGeom>
      </dgm:spPr>
    </dgm:pt>
    <dgm:pt modelId="{460C2FD8-A9BB-4269-AD3E-13EDE15D30F5}" type="pres">
      <dgm:prSet presAssocID="{BF5745FD-DA67-4614-8B30-033261DE1D0E}" presName="transSpace" presStyleCnt="0"/>
      <dgm:spPr/>
    </dgm:pt>
    <dgm:pt modelId="{F9F8603A-86A5-4E18-A190-93F2FE247D3B}" type="pres">
      <dgm:prSet presAssocID="{CF8A2B5A-F023-41CF-9023-510D282E3F08}" presName="posSpace" presStyleCnt="0"/>
      <dgm:spPr/>
    </dgm:pt>
    <dgm:pt modelId="{D0DD54B9-CD1B-4D13-887A-FC818A3E2985}" type="pres">
      <dgm:prSet presAssocID="{CF8A2B5A-F023-41CF-9023-510D282E3F08}" presName="vertFlow" presStyleCnt="0"/>
      <dgm:spPr/>
    </dgm:pt>
    <dgm:pt modelId="{62DCC4EB-AC45-449C-9DB5-450BBE124298}" type="pres">
      <dgm:prSet presAssocID="{CF8A2B5A-F023-41CF-9023-510D282E3F08}" presName="topSpace" presStyleCnt="0"/>
      <dgm:spPr/>
    </dgm:pt>
    <dgm:pt modelId="{6B9196A3-CCFC-465E-91D7-6B1EC7504CA4}" type="pres">
      <dgm:prSet presAssocID="{CF8A2B5A-F023-41CF-9023-510D282E3F08}" presName="firstComp" presStyleCnt="0"/>
      <dgm:spPr/>
    </dgm:pt>
    <dgm:pt modelId="{FE2A740B-2E9D-4B70-BBB3-495BEF63B502}" type="pres">
      <dgm:prSet presAssocID="{CF8A2B5A-F023-41CF-9023-510D282E3F08}" presName="firstChild" presStyleLbl="bgAccFollowNode1" presStyleIdx="1" presStyleCnt="2" custScaleY="255158"/>
      <dgm:spPr/>
    </dgm:pt>
    <dgm:pt modelId="{F4975BC0-DB9E-4D41-9A21-C287B05009FB}" type="pres">
      <dgm:prSet presAssocID="{CF8A2B5A-F023-41CF-9023-510D282E3F08}" presName="firstChildTx" presStyleLbl="bgAccFollowNode1" presStyleIdx="1" presStyleCnt="2">
        <dgm:presLayoutVars>
          <dgm:bulletEnabled val="1"/>
        </dgm:presLayoutVars>
      </dgm:prSet>
      <dgm:spPr/>
    </dgm:pt>
    <dgm:pt modelId="{DD3E82A5-9998-41F7-ABFD-B67A6F33497C}" type="pres">
      <dgm:prSet presAssocID="{CF8A2B5A-F023-41CF-9023-510D282E3F08}" presName="negSpace" presStyleCnt="0"/>
      <dgm:spPr/>
    </dgm:pt>
    <dgm:pt modelId="{E3B37C16-ADBE-44F7-8A2A-499524056865}" type="pres">
      <dgm:prSet presAssocID="{CF8A2B5A-F023-41CF-9023-510D282E3F08}" presName="circle" presStyleLbl="node1" presStyleIdx="1" presStyleCnt="2" custScaleX="126178" custScaleY="68064"/>
      <dgm:spPr>
        <a:prstGeom prst="roundRect">
          <a:avLst/>
        </a:prstGeom>
      </dgm:spPr>
    </dgm:pt>
  </dgm:ptLst>
  <dgm:cxnLst>
    <dgm:cxn modelId="{B0EE5013-7303-40C5-9616-E10F31CA018B}" srcId="{CF8A2B5A-F023-41CF-9023-510D282E3F08}" destId="{D3083DD8-C09E-4F98-BC97-EFBFC67D4AD3}" srcOrd="0" destOrd="0" parTransId="{14EF1457-8D6B-4D40-9C86-74ABF35241A9}" sibTransId="{329B7F4F-B603-4A73-966A-8F3BC5B16E90}"/>
    <dgm:cxn modelId="{9B828115-114F-4FEC-80B0-2463D6DBC6F7}" type="presOf" srcId="{6D50D0D2-08CD-421D-BBED-F87D4F7CD3D3}" destId="{CAB3806E-25C9-4289-ADDA-FB3262C68F13}" srcOrd="1" destOrd="0" presId="urn:microsoft.com/office/officeart/2005/8/layout/hList9"/>
    <dgm:cxn modelId="{D3D07D1E-25E2-456D-B56B-4DB5447E7FCF}" type="presOf" srcId="{D3083DD8-C09E-4F98-BC97-EFBFC67D4AD3}" destId="{FE2A740B-2E9D-4B70-BBB3-495BEF63B502}" srcOrd="0" destOrd="0" presId="urn:microsoft.com/office/officeart/2005/8/layout/hList9"/>
    <dgm:cxn modelId="{20BCF235-99CE-441E-9C2A-D635E8086DE5}" type="presOf" srcId="{DE9EC3BF-9F0C-4F68-9427-94C7D8A09DAF}" destId="{1DA34CEC-F3C8-416C-9490-4291A29831AB}" srcOrd="0" destOrd="0" presId="urn:microsoft.com/office/officeart/2005/8/layout/hList9"/>
    <dgm:cxn modelId="{B7CB5D3B-3E66-4A6B-9728-7929F774CBFF}" srcId="{841D81AE-D219-40C0-B4F8-1283B2B5BA34}" destId="{6D50D0D2-08CD-421D-BBED-F87D4F7CD3D3}" srcOrd="0" destOrd="0" parTransId="{54A0A4B3-7163-45FC-BFBB-1F1BB9BC1760}" sibTransId="{3A3E2737-2F31-4DF6-95F4-C23587090EBB}"/>
    <dgm:cxn modelId="{28A3D277-5374-4B40-B48A-FE1C7B510E6F}" srcId="{DE9EC3BF-9F0C-4F68-9427-94C7D8A09DAF}" destId="{841D81AE-D219-40C0-B4F8-1283B2B5BA34}" srcOrd="0" destOrd="0" parTransId="{F8EC5193-ADAB-4589-827B-94F111C53562}" sibTransId="{BF5745FD-DA67-4614-8B30-033261DE1D0E}"/>
    <dgm:cxn modelId="{CC67E37F-BC7E-44A4-9901-22AC153EB559}" type="presOf" srcId="{6D50D0D2-08CD-421D-BBED-F87D4F7CD3D3}" destId="{2B374BB3-F817-4262-9684-E1D76619009B}" srcOrd="0" destOrd="0" presId="urn:microsoft.com/office/officeart/2005/8/layout/hList9"/>
    <dgm:cxn modelId="{73448B98-2853-4B6B-9342-D85CFD27FFCB}" type="presOf" srcId="{841D81AE-D219-40C0-B4F8-1283B2B5BA34}" destId="{3A1D2650-C9E3-4759-93E9-33108C285684}" srcOrd="0" destOrd="0" presId="urn:microsoft.com/office/officeart/2005/8/layout/hList9"/>
    <dgm:cxn modelId="{B02E68A5-181E-4F49-B846-13DF0B844A1D}" type="presOf" srcId="{D3083DD8-C09E-4F98-BC97-EFBFC67D4AD3}" destId="{F4975BC0-DB9E-4D41-9A21-C287B05009FB}" srcOrd="1" destOrd="0" presId="urn:microsoft.com/office/officeart/2005/8/layout/hList9"/>
    <dgm:cxn modelId="{1361D2AE-754F-4A4F-9185-12B45A568B18}" srcId="{DE9EC3BF-9F0C-4F68-9427-94C7D8A09DAF}" destId="{CF8A2B5A-F023-41CF-9023-510D282E3F08}" srcOrd="1" destOrd="0" parTransId="{76CEB174-6916-406E-B9A2-67F053C4C5E7}" sibTransId="{8D04EB22-659A-41A2-AAB1-A2EEC49C2B0F}"/>
    <dgm:cxn modelId="{FD4563D1-406C-4875-BFDA-115E5BDD3A0D}" type="presOf" srcId="{CF8A2B5A-F023-41CF-9023-510D282E3F08}" destId="{E3B37C16-ADBE-44F7-8A2A-499524056865}" srcOrd="0" destOrd="0" presId="urn:microsoft.com/office/officeart/2005/8/layout/hList9"/>
    <dgm:cxn modelId="{8C4CEE55-4C25-44C2-AD85-A9A465E3402D}" type="presParOf" srcId="{1DA34CEC-F3C8-416C-9490-4291A29831AB}" destId="{395A0C53-FA91-4863-8484-2D958C3A5501}" srcOrd="0" destOrd="0" presId="urn:microsoft.com/office/officeart/2005/8/layout/hList9"/>
    <dgm:cxn modelId="{34F81854-F19C-457B-B26A-FAA20E0A7CE8}" type="presParOf" srcId="{1DA34CEC-F3C8-416C-9490-4291A29831AB}" destId="{C9133045-469F-4BDF-9FE3-4ADE3A398EDB}" srcOrd="1" destOrd="0" presId="urn:microsoft.com/office/officeart/2005/8/layout/hList9"/>
    <dgm:cxn modelId="{F37B3A0B-77BF-489F-B0BD-948A3DF711D9}" type="presParOf" srcId="{C9133045-469F-4BDF-9FE3-4ADE3A398EDB}" destId="{74AC447E-8D64-4A18-80D8-D9DE86F9A3E6}" srcOrd="0" destOrd="0" presId="urn:microsoft.com/office/officeart/2005/8/layout/hList9"/>
    <dgm:cxn modelId="{6F49909A-CC64-489C-9BAE-BC2C0FFEEEFB}" type="presParOf" srcId="{C9133045-469F-4BDF-9FE3-4ADE3A398EDB}" destId="{31E60D4A-D211-406B-8DC9-DD2C4A6EEFB7}" srcOrd="1" destOrd="0" presId="urn:microsoft.com/office/officeart/2005/8/layout/hList9"/>
    <dgm:cxn modelId="{9AC0FD17-1FFC-4176-A141-4C689C28423C}" type="presParOf" srcId="{31E60D4A-D211-406B-8DC9-DD2C4A6EEFB7}" destId="{2B374BB3-F817-4262-9684-E1D76619009B}" srcOrd="0" destOrd="0" presId="urn:microsoft.com/office/officeart/2005/8/layout/hList9"/>
    <dgm:cxn modelId="{D19B748D-EA90-47C2-98A7-219EA6F97BF5}" type="presParOf" srcId="{31E60D4A-D211-406B-8DC9-DD2C4A6EEFB7}" destId="{CAB3806E-25C9-4289-ADDA-FB3262C68F13}" srcOrd="1" destOrd="0" presId="urn:microsoft.com/office/officeart/2005/8/layout/hList9"/>
    <dgm:cxn modelId="{853F08EA-64B7-4F65-AD6F-1071A46B4D54}" type="presParOf" srcId="{1DA34CEC-F3C8-416C-9490-4291A29831AB}" destId="{1C49D921-1F3C-4005-92F8-4C38687CA58F}" srcOrd="2" destOrd="0" presId="urn:microsoft.com/office/officeart/2005/8/layout/hList9"/>
    <dgm:cxn modelId="{D4ECEF9A-FF71-466A-94C7-3BB83B3F8AFB}" type="presParOf" srcId="{1DA34CEC-F3C8-416C-9490-4291A29831AB}" destId="{3A1D2650-C9E3-4759-93E9-33108C285684}" srcOrd="3" destOrd="0" presId="urn:microsoft.com/office/officeart/2005/8/layout/hList9"/>
    <dgm:cxn modelId="{BB5F74B2-1DE7-4441-8F21-99FD08F00CCE}" type="presParOf" srcId="{1DA34CEC-F3C8-416C-9490-4291A29831AB}" destId="{460C2FD8-A9BB-4269-AD3E-13EDE15D30F5}" srcOrd="4" destOrd="0" presId="urn:microsoft.com/office/officeart/2005/8/layout/hList9"/>
    <dgm:cxn modelId="{CEECB7B7-BD5F-43ED-B719-9A312F377B5A}" type="presParOf" srcId="{1DA34CEC-F3C8-416C-9490-4291A29831AB}" destId="{F9F8603A-86A5-4E18-A190-93F2FE247D3B}" srcOrd="5" destOrd="0" presId="urn:microsoft.com/office/officeart/2005/8/layout/hList9"/>
    <dgm:cxn modelId="{50EF5646-9757-4513-B327-12A922518911}" type="presParOf" srcId="{1DA34CEC-F3C8-416C-9490-4291A29831AB}" destId="{D0DD54B9-CD1B-4D13-887A-FC818A3E2985}" srcOrd="6" destOrd="0" presId="urn:microsoft.com/office/officeart/2005/8/layout/hList9"/>
    <dgm:cxn modelId="{476E01DC-175D-4CDB-A763-2D2E6C86D899}" type="presParOf" srcId="{D0DD54B9-CD1B-4D13-887A-FC818A3E2985}" destId="{62DCC4EB-AC45-449C-9DB5-450BBE124298}" srcOrd="0" destOrd="0" presId="urn:microsoft.com/office/officeart/2005/8/layout/hList9"/>
    <dgm:cxn modelId="{6BBAA54B-3D4F-4684-8F56-AE9D691B0260}" type="presParOf" srcId="{D0DD54B9-CD1B-4D13-887A-FC818A3E2985}" destId="{6B9196A3-CCFC-465E-91D7-6B1EC7504CA4}" srcOrd="1" destOrd="0" presId="urn:microsoft.com/office/officeart/2005/8/layout/hList9"/>
    <dgm:cxn modelId="{20675D5F-1994-4C10-B760-1C81D787E4C2}" type="presParOf" srcId="{6B9196A3-CCFC-465E-91D7-6B1EC7504CA4}" destId="{FE2A740B-2E9D-4B70-BBB3-495BEF63B502}" srcOrd="0" destOrd="0" presId="urn:microsoft.com/office/officeart/2005/8/layout/hList9"/>
    <dgm:cxn modelId="{C231C9FC-3636-4FD9-8E44-C16E4BA24D43}" type="presParOf" srcId="{6B9196A3-CCFC-465E-91D7-6B1EC7504CA4}" destId="{F4975BC0-DB9E-4D41-9A21-C287B05009FB}" srcOrd="1" destOrd="0" presId="urn:microsoft.com/office/officeart/2005/8/layout/hList9"/>
    <dgm:cxn modelId="{AFB69792-D756-4966-B0B4-D56CDFD051B6}" type="presParOf" srcId="{1DA34CEC-F3C8-416C-9490-4291A29831AB}" destId="{DD3E82A5-9998-41F7-ABFD-B67A6F33497C}" srcOrd="7" destOrd="0" presId="urn:microsoft.com/office/officeart/2005/8/layout/hList9"/>
    <dgm:cxn modelId="{982AE014-ED52-4DB5-8A29-68731902E961}" type="presParOf" srcId="{1DA34CEC-F3C8-416C-9490-4291A29831AB}" destId="{E3B37C16-ADBE-44F7-8A2A-499524056865}"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0C86F8-F529-40A6-A8D3-B1153F5C19C9}">
      <dsp:nvSpPr>
        <dsp:cNvPr id="0" name=""/>
        <dsp:cNvSpPr/>
      </dsp:nvSpPr>
      <dsp:spPr>
        <a:xfrm>
          <a:off x="7544096" y="892536"/>
          <a:ext cx="2364307" cy="236474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6ACB7F-A992-4A20-BED0-58BD7DEBCA92}">
      <dsp:nvSpPr>
        <dsp:cNvPr id="0" name=""/>
        <dsp:cNvSpPr/>
      </dsp:nvSpPr>
      <dsp:spPr>
        <a:xfrm>
          <a:off x="7622599" y="971375"/>
          <a:ext cx="2207302" cy="2207067"/>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alibri" panose="020F0502020204030204" pitchFamily="34" charset="0"/>
              <a:cs typeface="Calibri" panose="020F0502020204030204" pitchFamily="34" charset="0"/>
            </a:rPr>
            <a:t>Self-efficacy</a:t>
          </a:r>
        </a:p>
      </dsp:txBody>
      <dsp:txXfrm>
        <a:off x="7938148" y="1286729"/>
        <a:ext cx="1576204" cy="1576358"/>
      </dsp:txXfrm>
    </dsp:sp>
    <dsp:sp modelId="{B28BF113-C7DA-427F-8ECF-E8A06E3EA462}">
      <dsp:nvSpPr>
        <dsp:cNvPr id="0" name=""/>
        <dsp:cNvSpPr/>
      </dsp:nvSpPr>
      <dsp:spPr>
        <a:xfrm rot="2700000">
          <a:off x="5103364" y="895395"/>
          <a:ext cx="2358612" cy="2358612"/>
        </a:xfrm>
        <a:prstGeom prst="teardrop">
          <a:avLst>
            <a:gd name="adj" fmla="val 1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50777C-31D8-4B96-9E85-874463DC9285}">
      <dsp:nvSpPr>
        <dsp:cNvPr id="0" name=""/>
        <dsp:cNvSpPr/>
      </dsp:nvSpPr>
      <dsp:spPr>
        <a:xfrm>
          <a:off x="5179019" y="971375"/>
          <a:ext cx="2207302" cy="2207067"/>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alibri" panose="020F0502020204030204" pitchFamily="34" charset="0"/>
              <a:cs typeface="Calibri" panose="020F0502020204030204" pitchFamily="34" charset="0"/>
            </a:rPr>
            <a:t>Resources</a:t>
          </a:r>
        </a:p>
      </dsp:txBody>
      <dsp:txXfrm>
        <a:off x="5494568" y="1286729"/>
        <a:ext cx="1576204" cy="1576358"/>
      </dsp:txXfrm>
    </dsp:sp>
    <dsp:sp modelId="{004FC9C8-EB35-4B10-B279-0928942466B8}">
      <dsp:nvSpPr>
        <dsp:cNvPr id="0" name=""/>
        <dsp:cNvSpPr/>
      </dsp:nvSpPr>
      <dsp:spPr>
        <a:xfrm rot="2700000">
          <a:off x="2659785" y="895395"/>
          <a:ext cx="2358612" cy="2358612"/>
        </a:xfrm>
        <a:prstGeom prst="teardrop">
          <a:avLst>
            <a:gd name="adj" fmla="val 1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E57A08-B995-49C3-866D-DF559E403105}">
      <dsp:nvSpPr>
        <dsp:cNvPr id="0" name=""/>
        <dsp:cNvSpPr/>
      </dsp:nvSpPr>
      <dsp:spPr>
        <a:xfrm>
          <a:off x="2735440" y="971375"/>
          <a:ext cx="2207302" cy="2207067"/>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alibri" panose="020F0502020204030204" pitchFamily="34" charset="0"/>
              <a:cs typeface="Calibri" panose="020F0502020204030204" pitchFamily="34" charset="0"/>
            </a:rPr>
            <a:t>Knowledge</a:t>
          </a:r>
        </a:p>
      </dsp:txBody>
      <dsp:txXfrm>
        <a:off x="3050989" y="1286729"/>
        <a:ext cx="1576204" cy="1576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E0500D-2173-4ABD-AA96-1681D06AA778}">
      <dsp:nvSpPr>
        <dsp:cNvPr id="0" name=""/>
        <dsp:cNvSpPr/>
      </dsp:nvSpPr>
      <dsp:spPr>
        <a:xfrm>
          <a:off x="52188" y="881"/>
          <a:ext cx="4216344" cy="267737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391FB8-B89B-471A-8D9A-7C603E7D3C69}">
      <dsp:nvSpPr>
        <dsp:cNvPr id="0" name=""/>
        <dsp:cNvSpPr/>
      </dsp:nvSpPr>
      <dsp:spPr>
        <a:xfrm>
          <a:off x="520671" y="445940"/>
          <a:ext cx="4216344" cy="267737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b="1" kern="1200" dirty="0">
              <a:latin typeface="Calibri" panose="020F0502020204030204" pitchFamily="34" charset="0"/>
              <a:cs typeface="Calibri" panose="020F0502020204030204" pitchFamily="34" charset="0"/>
            </a:rPr>
            <a:t>Does the SHIELD training improve first responders’ intention to refer overdose survivors to harm reduction services?</a:t>
          </a:r>
          <a:endParaRPr lang="en-US" sz="2700" b="1" kern="1200" dirty="0">
            <a:latin typeface="Calibri" panose="020F0502020204030204" pitchFamily="34" charset="0"/>
            <a:cs typeface="Calibri" panose="020F0502020204030204" pitchFamily="34" charset="0"/>
          </a:endParaRPr>
        </a:p>
      </dsp:txBody>
      <dsp:txXfrm>
        <a:off x="599089" y="524358"/>
        <a:ext cx="4059508" cy="2520542"/>
      </dsp:txXfrm>
    </dsp:sp>
    <dsp:sp modelId="{FF9A0AFE-DE8A-43E8-8E8C-9F2D15445263}">
      <dsp:nvSpPr>
        <dsp:cNvPr id="0" name=""/>
        <dsp:cNvSpPr/>
      </dsp:nvSpPr>
      <dsp:spPr>
        <a:xfrm>
          <a:off x="5205497" y="881"/>
          <a:ext cx="4216344" cy="267737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61EB5E-7C3F-4506-AC6F-B3612E2B3CC6}">
      <dsp:nvSpPr>
        <dsp:cNvPr id="0" name=""/>
        <dsp:cNvSpPr/>
      </dsp:nvSpPr>
      <dsp:spPr>
        <a:xfrm>
          <a:off x="5673980" y="445940"/>
          <a:ext cx="4216344" cy="267737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b="1" kern="1200">
              <a:latin typeface="Calibri" panose="020F0502020204030204" pitchFamily="34" charset="0"/>
              <a:cs typeface="Calibri" panose="020F0502020204030204" pitchFamily="34" charset="0"/>
            </a:rPr>
            <a:t>Is the effect of the training influenced by trainees’ prior experiences, their agency type and/or their demographics? </a:t>
          </a:r>
          <a:endParaRPr lang="en-US" sz="2700" b="1" kern="1200">
            <a:latin typeface="Calibri" panose="020F0502020204030204" pitchFamily="34" charset="0"/>
            <a:cs typeface="Calibri" panose="020F0502020204030204" pitchFamily="34" charset="0"/>
          </a:endParaRPr>
        </a:p>
      </dsp:txBody>
      <dsp:txXfrm>
        <a:off x="5752398" y="524358"/>
        <a:ext cx="4059508" cy="25205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BEA2D7-D051-4115-8DE8-708B674B7985}">
      <dsp:nvSpPr>
        <dsp:cNvPr id="0" name=""/>
        <dsp:cNvSpPr/>
      </dsp:nvSpPr>
      <dsp:spPr>
        <a:xfrm>
          <a:off x="1391" y="510568"/>
          <a:ext cx="2333396" cy="108000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marL="0" lvl="0" indent="0" algn="l" defTabSz="1111250">
            <a:lnSpc>
              <a:spcPct val="90000"/>
            </a:lnSpc>
            <a:spcBef>
              <a:spcPct val="0"/>
            </a:spcBef>
            <a:spcAft>
              <a:spcPct val="35000"/>
            </a:spcAft>
            <a:buNone/>
          </a:pPr>
          <a:r>
            <a:rPr lang="en-GB" sz="2500" b="1" kern="1200" dirty="0">
              <a:solidFill>
                <a:schemeClr val="tx1"/>
              </a:solidFill>
              <a:latin typeface="Calibri" panose="020F0502020204030204" pitchFamily="34" charset="0"/>
              <a:cs typeface="Calibri" panose="020F0502020204030204" pitchFamily="34" charset="0"/>
            </a:rPr>
            <a:t>Data collection</a:t>
          </a:r>
        </a:p>
      </dsp:txBody>
      <dsp:txXfrm>
        <a:off x="1391" y="510568"/>
        <a:ext cx="2333396" cy="720000"/>
      </dsp:txXfrm>
    </dsp:sp>
    <dsp:sp modelId="{84FA1190-A90E-4F25-8930-1C9AEEE8036D}">
      <dsp:nvSpPr>
        <dsp:cNvPr id="0" name=""/>
        <dsp:cNvSpPr/>
      </dsp:nvSpPr>
      <dsp:spPr>
        <a:xfrm>
          <a:off x="189472" y="1230568"/>
          <a:ext cx="2913082" cy="405000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en-GB" sz="2400" kern="1200" dirty="0">
              <a:latin typeface="Calibri" panose="020F0502020204030204" pitchFamily="34" charset="0"/>
              <a:cs typeface="Calibri" panose="020F0502020204030204" pitchFamily="34" charset="0"/>
            </a:rPr>
            <a:t>Trainings conducted between June 2020 and June 2022</a:t>
          </a:r>
        </a:p>
        <a:p>
          <a:pPr marL="228600" lvl="1" indent="-228600" algn="l" defTabSz="1066800">
            <a:lnSpc>
              <a:spcPct val="90000"/>
            </a:lnSpc>
            <a:spcBef>
              <a:spcPct val="0"/>
            </a:spcBef>
            <a:spcAft>
              <a:spcPct val="15000"/>
            </a:spcAft>
            <a:buChar char="•"/>
          </a:pPr>
          <a:r>
            <a:rPr lang="en-GB" sz="2400" kern="1200" dirty="0">
              <a:latin typeface="Calibri" panose="020F0502020204030204" pitchFamily="34" charset="0"/>
              <a:cs typeface="Calibri" panose="020F0502020204030204" pitchFamily="34" charset="0"/>
            </a:rPr>
            <a:t>Pre- and post-training surveys</a:t>
          </a:r>
        </a:p>
      </dsp:txBody>
      <dsp:txXfrm>
        <a:off x="274793" y="1315889"/>
        <a:ext cx="2742440" cy="3879358"/>
      </dsp:txXfrm>
    </dsp:sp>
    <dsp:sp modelId="{17BEB458-B93B-4ACE-B938-46468274D3E8}">
      <dsp:nvSpPr>
        <dsp:cNvPr id="0" name=""/>
        <dsp:cNvSpPr/>
      </dsp:nvSpPr>
      <dsp:spPr>
        <a:xfrm>
          <a:off x="2760982" y="580094"/>
          <a:ext cx="903533" cy="58094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2760982" y="696284"/>
        <a:ext cx="729249" cy="348568"/>
      </dsp:txXfrm>
    </dsp:sp>
    <dsp:sp modelId="{5D79A094-27F5-40F1-B467-052256468B84}">
      <dsp:nvSpPr>
        <dsp:cNvPr id="0" name=""/>
        <dsp:cNvSpPr/>
      </dsp:nvSpPr>
      <dsp:spPr>
        <a:xfrm>
          <a:off x="4039568" y="510568"/>
          <a:ext cx="2333396" cy="108000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marL="0" lvl="0" indent="0" algn="l" defTabSz="1111250">
            <a:lnSpc>
              <a:spcPct val="90000"/>
            </a:lnSpc>
            <a:spcBef>
              <a:spcPct val="0"/>
            </a:spcBef>
            <a:spcAft>
              <a:spcPct val="35000"/>
            </a:spcAft>
            <a:buNone/>
          </a:pPr>
          <a:r>
            <a:rPr lang="en-GB" sz="2500" b="1" kern="1200" dirty="0">
              <a:solidFill>
                <a:schemeClr val="tx1"/>
              </a:solidFill>
              <a:latin typeface="Calibri" panose="020F0502020204030204" pitchFamily="34" charset="0"/>
              <a:cs typeface="Calibri" panose="020F0502020204030204" pitchFamily="34" charset="0"/>
            </a:rPr>
            <a:t>Sample</a:t>
          </a:r>
        </a:p>
      </dsp:txBody>
      <dsp:txXfrm>
        <a:off x="4039568" y="510568"/>
        <a:ext cx="2333396" cy="720000"/>
      </dsp:txXfrm>
    </dsp:sp>
    <dsp:sp modelId="{338B8202-1147-41BF-B589-118C8AA0732F}">
      <dsp:nvSpPr>
        <dsp:cNvPr id="0" name=""/>
        <dsp:cNvSpPr/>
      </dsp:nvSpPr>
      <dsp:spPr>
        <a:xfrm>
          <a:off x="4226821" y="1230568"/>
          <a:ext cx="2914738" cy="405000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en-GB" sz="2400" kern="1200" dirty="0">
              <a:latin typeface="Calibri" panose="020F0502020204030204" pitchFamily="34" charset="0"/>
              <a:cs typeface="Calibri" panose="020F0502020204030204" pitchFamily="34" charset="0"/>
            </a:rPr>
            <a:t>Consenting participants who completed &gt;70% of both surveys </a:t>
          </a:r>
        </a:p>
        <a:p>
          <a:pPr marL="228600" lvl="1" indent="-228600" algn="l" defTabSz="1066800">
            <a:lnSpc>
              <a:spcPct val="90000"/>
            </a:lnSpc>
            <a:spcBef>
              <a:spcPct val="0"/>
            </a:spcBef>
            <a:spcAft>
              <a:spcPct val="15000"/>
            </a:spcAft>
            <a:buChar char="•"/>
          </a:pPr>
          <a:r>
            <a:rPr lang="en-GB" sz="2400" kern="1200" dirty="0">
              <a:latin typeface="Calibri" panose="020F0502020204030204" pitchFamily="34" charset="0"/>
              <a:cs typeface="Calibri" panose="020F0502020204030204" pitchFamily="34" charset="0"/>
            </a:rPr>
            <a:t>Completed intent to refer scale</a:t>
          </a:r>
        </a:p>
        <a:p>
          <a:pPr marL="228600" lvl="1" indent="-228600" algn="l" defTabSz="1066800">
            <a:lnSpc>
              <a:spcPct val="90000"/>
            </a:lnSpc>
            <a:spcBef>
              <a:spcPct val="0"/>
            </a:spcBef>
            <a:spcAft>
              <a:spcPct val="15000"/>
            </a:spcAft>
            <a:buChar char="•"/>
          </a:pPr>
          <a:r>
            <a:rPr lang="en-GB" sz="2400" kern="1200" dirty="0">
              <a:latin typeface="Calibri" panose="020F0502020204030204" pitchFamily="34" charset="0"/>
              <a:cs typeface="Calibri" panose="020F0502020204030204" pitchFamily="34" charset="0"/>
            </a:rPr>
            <a:t>N = 400</a:t>
          </a:r>
        </a:p>
      </dsp:txBody>
      <dsp:txXfrm>
        <a:off x="4312191" y="1315938"/>
        <a:ext cx="2743998" cy="3879260"/>
      </dsp:txXfrm>
    </dsp:sp>
    <dsp:sp modelId="{714F97EF-B6BE-484B-B5C0-92504BE421F7}">
      <dsp:nvSpPr>
        <dsp:cNvPr id="0" name=""/>
        <dsp:cNvSpPr/>
      </dsp:nvSpPr>
      <dsp:spPr>
        <a:xfrm>
          <a:off x="6799366" y="580094"/>
          <a:ext cx="903972" cy="58094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6799366" y="696284"/>
        <a:ext cx="729688" cy="348568"/>
      </dsp:txXfrm>
    </dsp:sp>
    <dsp:sp modelId="{61699E3F-21CC-4B8F-8549-1B8BF3E81FDE}">
      <dsp:nvSpPr>
        <dsp:cNvPr id="0" name=""/>
        <dsp:cNvSpPr/>
      </dsp:nvSpPr>
      <dsp:spPr>
        <a:xfrm>
          <a:off x="8078573" y="510568"/>
          <a:ext cx="2333396" cy="108000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marL="0" lvl="0" indent="0" algn="l" defTabSz="1111250">
            <a:lnSpc>
              <a:spcPct val="90000"/>
            </a:lnSpc>
            <a:spcBef>
              <a:spcPct val="0"/>
            </a:spcBef>
            <a:spcAft>
              <a:spcPct val="35000"/>
            </a:spcAft>
            <a:buNone/>
          </a:pPr>
          <a:r>
            <a:rPr lang="en-GB" sz="2500" b="1" kern="1200" dirty="0">
              <a:solidFill>
                <a:schemeClr val="tx1"/>
              </a:solidFill>
              <a:latin typeface="Calibri" panose="020F0502020204030204" pitchFamily="34" charset="0"/>
              <a:cs typeface="Calibri" panose="020F0502020204030204" pitchFamily="34" charset="0"/>
            </a:rPr>
            <a:t>Analysis</a:t>
          </a:r>
        </a:p>
      </dsp:txBody>
      <dsp:txXfrm>
        <a:off x="8078573" y="510568"/>
        <a:ext cx="2333396" cy="720000"/>
      </dsp:txXfrm>
    </dsp:sp>
    <dsp:sp modelId="{BA6FFBAB-FC49-4BA8-AD65-2C0A0E5C302D}">
      <dsp:nvSpPr>
        <dsp:cNvPr id="0" name=""/>
        <dsp:cNvSpPr/>
      </dsp:nvSpPr>
      <dsp:spPr>
        <a:xfrm>
          <a:off x="8224420" y="1230568"/>
          <a:ext cx="2997550" cy="405000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en-GB" sz="2400" kern="1200" dirty="0">
              <a:latin typeface="Calibri" panose="020F0502020204030204" pitchFamily="34" charset="0"/>
              <a:cs typeface="Calibri" panose="020F0502020204030204" pitchFamily="34" charset="0"/>
            </a:rPr>
            <a:t>Pre-post comparison</a:t>
          </a:r>
        </a:p>
        <a:p>
          <a:pPr marL="457200" lvl="2" indent="-228600" algn="l" defTabSz="1066800">
            <a:lnSpc>
              <a:spcPct val="90000"/>
            </a:lnSpc>
            <a:spcBef>
              <a:spcPct val="0"/>
            </a:spcBef>
            <a:spcAft>
              <a:spcPct val="15000"/>
            </a:spcAft>
            <a:buChar char="•"/>
          </a:pPr>
          <a:r>
            <a:rPr lang="en-GB" sz="2400" kern="1200" dirty="0">
              <a:latin typeface="Calibri" panose="020F0502020204030204" pitchFamily="34" charset="0"/>
              <a:cs typeface="Calibri" panose="020F0502020204030204" pitchFamily="34" charset="0"/>
            </a:rPr>
            <a:t>Paired t-test</a:t>
          </a:r>
        </a:p>
        <a:p>
          <a:pPr marL="228600" lvl="1" indent="-228600" algn="l" defTabSz="1066800">
            <a:lnSpc>
              <a:spcPct val="90000"/>
            </a:lnSpc>
            <a:spcBef>
              <a:spcPct val="0"/>
            </a:spcBef>
            <a:spcAft>
              <a:spcPct val="15000"/>
            </a:spcAft>
            <a:buChar char="•"/>
          </a:pPr>
          <a:r>
            <a:rPr lang="en-GB" sz="2400" kern="1200" dirty="0">
              <a:latin typeface="Calibri" panose="020F0502020204030204" pitchFamily="34" charset="0"/>
              <a:cs typeface="Calibri" panose="020F0502020204030204" pitchFamily="34" charset="0"/>
            </a:rPr>
            <a:t>Examination of factors</a:t>
          </a:r>
        </a:p>
        <a:p>
          <a:pPr marL="457200" lvl="2" indent="-228600" algn="l" defTabSz="1066800">
            <a:lnSpc>
              <a:spcPct val="90000"/>
            </a:lnSpc>
            <a:spcBef>
              <a:spcPct val="0"/>
            </a:spcBef>
            <a:spcAft>
              <a:spcPct val="15000"/>
            </a:spcAft>
            <a:buChar char="•"/>
          </a:pPr>
          <a:r>
            <a:rPr lang="en-GB" sz="2400" kern="1200" dirty="0">
              <a:latin typeface="Calibri" panose="020F0502020204030204" pitchFamily="34" charset="0"/>
              <a:cs typeface="Calibri" panose="020F0502020204030204" pitchFamily="34" charset="0"/>
            </a:rPr>
            <a:t>Repeated measures ANOVA </a:t>
          </a:r>
        </a:p>
      </dsp:txBody>
      <dsp:txXfrm>
        <a:off x="8312215" y="1318363"/>
        <a:ext cx="2821960" cy="38744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74BB3-F817-4262-9684-E1D76619009B}">
      <dsp:nvSpPr>
        <dsp:cNvPr id="0" name=""/>
        <dsp:cNvSpPr/>
      </dsp:nvSpPr>
      <dsp:spPr>
        <a:xfrm>
          <a:off x="2716490" y="762321"/>
          <a:ext cx="2850255" cy="484954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endParaRPr lang="en-GB" sz="2400" b="1" kern="1200" dirty="0">
            <a:latin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GB" sz="2400" b="1" kern="1200" dirty="0">
              <a:latin typeface="Calibri" panose="020F0502020204030204" pitchFamily="34" charset="0"/>
              <a:cs typeface="Calibri" panose="020F0502020204030204" pitchFamily="34" charset="0"/>
            </a:rPr>
            <a:t>Intention to refer</a:t>
          </a:r>
        </a:p>
        <a:p>
          <a:pPr marL="0" lvl="0" indent="0" algn="l" defTabSz="1066800">
            <a:lnSpc>
              <a:spcPct val="90000"/>
            </a:lnSpc>
            <a:spcBef>
              <a:spcPct val="0"/>
            </a:spcBef>
            <a:spcAft>
              <a:spcPct val="35000"/>
            </a:spcAft>
            <a:buFont typeface="Arial" panose="020B0604020202020204" pitchFamily="34" charset="0"/>
            <a:buNone/>
          </a:pPr>
          <a:r>
            <a:rPr lang="en-GB" sz="2200" b="1" kern="1200" dirty="0">
              <a:latin typeface="Calibri" panose="020F0502020204030204" pitchFamily="34" charset="0"/>
              <a:cs typeface="Calibri" panose="020F0502020204030204" pitchFamily="34" charset="0"/>
            </a:rPr>
            <a:t>- </a:t>
          </a:r>
          <a:r>
            <a:rPr lang="en-GB" sz="2200" kern="1200" dirty="0">
              <a:latin typeface="Calibri" panose="020F0502020204030204" pitchFamily="34" charset="0"/>
              <a:cs typeface="Calibri" panose="020F0502020204030204" pitchFamily="34" charset="0"/>
            </a:rPr>
            <a:t>“How often do you/will you provide referrals to [harm reduction service]?”</a:t>
          </a:r>
        </a:p>
        <a:p>
          <a:pPr marL="0" lvl="0" indent="0" algn="l" defTabSz="1066800">
            <a:lnSpc>
              <a:spcPct val="90000"/>
            </a:lnSpc>
            <a:spcBef>
              <a:spcPct val="0"/>
            </a:spcBef>
            <a:spcAft>
              <a:spcPct val="35000"/>
            </a:spcAft>
            <a:buFont typeface="Arial" panose="020B0604020202020204" pitchFamily="34" charset="0"/>
            <a:buNone/>
          </a:pPr>
          <a:r>
            <a:rPr lang="en-GB" sz="2200" b="1" kern="1200" dirty="0">
              <a:latin typeface="Calibri" panose="020F0502020204030204" pitchFamily="34" charset="0"/>
              <a:cs typeface="Calibri" panose="020F0502020204030204" pitchFamily="34" charset="0"/>
            </a:rPr>
            <a:t>- </a:t>
          </a:r>
          <a:r>
            <a:rPr lang="en-GB" sz="2200" kern="1200" dirty="0">
              <a:latin typeface="Calibri" panose="020F0502020204030204" pitchFamily="34" charset="0"/>
              <a:cs typeface="Calibri" panose="020F0502020204030204" pitchFamily="34" charset="0"/>
            </a:rPr>
            <a:t>5-point scale: </a:t>
          </a:r>
          <a:r>
            <a:rPr lang="en-US" sz="2200" kern="1200" dirty="0">
              <a:latin typeface="Calibri" panose="020F0502020204030204" pitchFamily="34" charset="0"/>
              <a:cs typeface="Calibri" panose="020F0502020204030204" pitchFamily="34" charset="0"/>
            </a:rPr>
            <a:t>“Never” (1) to “All the time” (5)</a:t>
          </a:r>
        </a:p>
        <a:p>
          <a:pPr marL="0" lvl="0" indent="0" algn="l" defTabSz="10668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 Score = Mean of all 5 items</a:t>
          </a:r>
          <a:endParaRPr lang="en-GB" sz="2200" b="1" kern="1200" dirty="0">
            <a:latin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endParaRPr lang="en-GB" sz="2400" b="1" kern="1200" dirty="0"/>
        </a:p>
      </dsp:txBody>
      <dsp:txXfrm>
        <a:off x="3172531" y="762321"/>
        <a:ext cx="2394214" cy="4849548"/>
      </dsp:txXfrm>
    </dsp:sp>
    <dsp:sp modelId="{3A1D2650-C9E3-4759-93E9-33108C285684}">
      <dsp:nvSpPr>
        <dsp:cNvPr id="0" name=""/>
        <dsp:cNvSpPr/>
      </dsp:nvSpPr>
      <dsp:spPr>
        <a:xfrm>
          <a:off x="1196354" y="2253"/>
          <a:ext cx="2397596" cy="12918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GB" sz="2600" b="1" kern="1200" dirty="0"/>
            <a:t>DEPENDENT</a:t>
          </a:r>
        </a:p>
      </dsp:txBody>
      <dsp:txXfrm>
        <a:off x="1259417" y="65316"/>
        <a:ext cx="2271470" cy="1165723"/>
      </dsp:txXfrm>
    </dsp:sp>
    <dsp:sp modelId="{FE2A740B-2E9D-4B70-BBB3-495BEF63B502}">
      <dsp:nvSpPr>
        <dsp:cNvPr id="0" name=""/>
        <dsp:cNvSpPr/>
      </dsp:nvSpPr>
      <dsp:spPr>
        <a:xfrm>
          <a:off x="7964342" y="762321"/>
          <a:ext cx="2850255" cy="48508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56464" rIns="156464" bIns="156464" numCol="1" spcCol="1270" anchor="ctr" anchorCtr="0">
          <a:noAutofit/>
        </a:bodyPr>
        <a:lstStyle/>
        <a:p>
          <a:pPr marL="179388" lvl="0" indent="-179388" algn="l" defTabSz="977900">
            <a:lnSpc>
              <a:spcPct val="90000"/>
            </a:lnSpc>
            <a:spcBef>
              <a:spcPct val="0"/>
            </a:spcBef>
            <a:spcAft>
              <a:spcPct val="35000"/>
            </a:spcAft>
            <a:buNone/>
          </a:pPr>
          <a:r>
            <a:rPr lang="en-GB" sz="2200" b="1" kern="1200" dirty="0">
              <a:latin typeface="Calibri" panose="020F0502020204030204" pitchFamily="34" charset="0"/>
              <a:cs typeface="Calibri" panose="020F0502020204030204" pitchFamily="34" charset="0"/>
            </a:rPr>
            <a:t>- </a:t>
          </a:r>
          <a:r>
            <a:rPr lang="en-GB" sz="2200" kern="1200" dirty="0">
              <a:latin typeface="Calibri" panose="020F0502020204030204" pitchFamily="34" charset="0"/>
              <a:cs typeface="Calibri" panose="020F0502020204030204" pitchFamily="34" charset="0"/>
            </a:rPr>
            <a:t>Law enforcement vs EMS</a:t>
          </a:r>
        </a:p>
        <a:p>
          <a:pPr marL="179388" lvl="0" indent="-179388" algn="l" defTabSz="977900">
            <a:lnSpc>
              <a:spcPct val="90000"/>
            </a:lnSpc>
            <a:spcBef>
              <a:spcPct val="0"/>
            </a:spcBef>
            <a:spcAft>
              <a:spcPct val="35000"/>
            </a:spcAft>
            <a:buNone/>
          </a:pPr>
          <a:r>
            <a:rPr lang="en-GB" sz="2200" kern="1200" dirty="0">
              <a:latin typeface="Calibri" panose="020F0502020204030204" pitchFamily="34" charset="0"/>
              <a:cs typeface="Calibri" panose="020F0502020204030204" pitchFamily="34" charset="0"/>
            </a:rPr>
            <a:t>- Prior experiences</a:t>
          </a:r>
        </a:p>
        <a:p>
          <a:pPr marL="361950" lvl="0" indent="-180975" algn="l" defTabSz="9779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 - Having ever witnessed a death from overdose </a:t>
          </a:r>
        </a:p>
        <a:p>
          <a:pPr marL="179388" lvl="0" indent="0" algn="l" defTabSz="9779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 Years in the field</a:t>
          </a:r>
        </a:p>
        <a:p>
          <a:pPr marL="179388" lvl="0" indent="-179388" algn="l" defTabSz="9779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 </a:t>
          </a:r>
          <a:r>
            <a:rPr lang="en-GB" sz="2200" kern="1200" dirty="0">
              <a:latin typeface="Calibri" panose="020F0502020204030204" pitchFamily="34" charset="0"/>
              <a:cs typeface="Calibri" panose="020F0502020204030204" pitchFamily="34" charset="0"/>
            </a:rPr>
            <a:t>Demographics – age, gender and education</a:t>
          </a:r>
        </a:p>
      </dsp:txBody>
      <dsp:txXfrm>
        <a:off x="8420383" y="762321"/>
        <a:ext cx="2394214" cy="4850860"/>
      </dsp:txXfrm>
    </dsp:sp>
    <dsp:sp modelId="{E3B37C16-ADBE-44F7-8A2A-499524056865}">
      <dsp:nvSpPr>
        <dsp:cNvPr id="0" name=""/>
        <dsp:cNvSpPr/>
      </dsp:nvSpPr>
      <dsp:spPr>
        <a:xfrm>
          <a:off x="6444206" y="2253"/>
          <a:ext cx="2397596" cy="12933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GB" sz="2600" b="1" kern="1200" dirty="0"/>
            <a:t>INDEPENDENT</a:t>
          </a:r>
        </a:p>
      </dsp:txBody>
      <dsp:txXfrm>
        <a:off x="6507341" y="65388"/>
        <a:ext cx="2271326" cy="1167061"/>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465D3EB-CBDD-4100-83B7-3BFE0A8F41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72B4595-A79D-4567-9FE1-DCF31A42B3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E5C0719-993D-42E1-80ED-8F01056F36C2}" type="datetimeFigureOut">
              <a:rPr lang="en-US" smtClean="0"/>
              <a:t>11/11/2022</a:t>
            </a:fld>
            <a:endParaRPr lang="en-US" dirty="0"/>
          </a:p>
        </p:txBody>
      </p:sp>
      <p:sp>
        <p:nvSpPr>
          <p:cNvPr id="4" name="Footer Placeholder 3">
            <a:extLst>
              <a:ext uri="{FF2B5EF4-FFF2-40B4-BE49-F238E27FC236}">
                <a16:creationId xmlns:a16="http://schemas.microsoft.com/office/drawing/2014/main" id="{850E452F-E862-4273-987C-980229E532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3EE394C-9AD7-48EA-AB0F-18032A3E097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0421AD-3AC0-48CB-8727-BB447FD2264E}" type="slidenum">
              <a:rPr lang="en-US" smtClean="0"/>
              <a:t>‹#›</a:t>
            </a:fld>
            <a:endParaRPr lang="en-US" dirty="0"/>
          </a:p>
        </p:txBody>
      </p:sp>
    </p:spTree>
    <p:extLst>
      <p:ext uri="{BB962C8B-B14F-4D97-AF65-F5344CB8AC3E}">
        <p14:creationId xmlns:p14="http://schemas.microsoft.com/office/powerpoint/2010/main" val="3268159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D3BC9C-6C58-464F-B94E-FD73C5FB016E}" type="datetimeFigureOut">
              <a:rPr lang="en-US" smtClean="0"/>
              <a:t>11/11/2022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0DC36-8EFA-4378-9855-E019C55AC472}" type="slidenum">
              <a:rPr lang="en-US" smtClean="0"/>
              <a:t>‹#›</a:t>
            </a:fld>
            <a:endParaRPr lang="en-US" dirty="0"/>
          </a:p>
        </p:txBody>
      </p:sp>
    </p:spTree>
    <p:extLst>
      <p:ext uri="{BB962C8B-B14F-4D97-AF65-F5344CB8AC3E}">
        <p14:creationId xmlns:p14="http://schemas.microsoft.com/office/powerpoint/2010/main" val="1877053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a:t>
            </a:fld>
            <a:endParaRPr lang="en-US" dirty="0"/>
          </a:p>
        </p:txBody>
      </p:sp>
    </p:spTree>
    <p:extLst>
      <p:ext uri="{BB962C8B-B14F-4D97-AF65-F5344CB8AC3E}">
        <p14:creationId xmlns:p14="http://schemas.microsoft.com/office/powerpoint/2010/main" val="1773527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 had 400 trainees, with a 60-40 split in favor of law enforcement</a:t>
            </a:r>
          </a:p>
          <a:p>
            <a:r>
              <a:rPr lang="en-US" dirty="0"/>
              <a:t>Other demographic and experience variables were comparable: similar median years, similar proportion who had witnessed an overdose death, </a:t>
            </a:r>
          </a:p>
          <a:p>
            <a:r>
              <a:rPr lang="en-US" dirty="0"/>
              <a:t>but way more men in law enforcement than in EMS</a:t>
            </a:r>
          </a:p>
        </p:txBody>
      </p:sp>
      <p:sp>
        <p:nvSpPr>
          <p:cNvPr id="4" name="Slide Number Placeholder 3"/>
          <p:cNvSpPr>
            <a:spLocks noGrp="1"/>
          </p:cNvSpPr>
          <p:nvPr>
            <p:ph type="sldNum" sz="quarter" idx="5"/>
          </p:nvPr>
        </p:nvSpPr>
        <p:spPr/>
        <p:txBody>
          <a:bodyPr/>
          <a:lstStyle/>
          <a:p>
            <a:fld id="{BE60DC36-8EFA-4378-9855-E019C55AC472}" type="slidenum">
              <a:rPr lang="en-US" smtClean="0"/>
              <a:t>11</a:t>
            </a:fld>
            <a:endParaRPr lang="en-US" dirty="0"/>
          </a:p>
        </p:txBody>
      </p:sp>
    </p:spTree>
    <p:extLst>
      <p:ext uri="{BB962C8B-B14F-4D97-AF65-F5344CB8AC3E}">
        <p14:creationId xmlns:p14="http://schemas.microsoft.com/office/powerpoint/2010/main" val="1237648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was a post-training dramatic improvement in the overall mean intention to refer score.</a:t>
            </a:r>
          </a:p>
          <a:p>
            <a:endParaRPr lang="en-GB" dirty="0"/>
          </a:p>
          <a:p>
            <a:r>
              <a:rPr lang="en-GB" dirty="0"/>
              <a:t>The mean score went from around 2, which translates to “Currently Rarely refer”, to almost 4 in post, which translates to between “Will refer sometimes” and “Will refer Often”</a:t>
            </a:r>
          </a:p>
        </p:txBody>
      </p:sp>
      <p:sp>
        <p:nvSpPr>
          <p:cNvPr id="4" name="Slide Number Placeholder 3"/>
          <p:cNvSpPr>
            <a:spLocks noGrp="1"/>
          </p:cNvSpPr>
          <p:nvPr>
            <p:ph type="sldNum" sz="quarter" idx="5"/>
          </p:nvPr>
        </p:nvSpPr>
        <p:spPr/>
        <p:txBody>
          <a:bodyPr/>
          <a:lstStyle/>
          <a:p>
            <a:fld id="{B800C91F-0819-4AB6-8AA6-8B7D0B7494C3}" type="slidenum">
              <a:rPr lang="en-GB" smtClean="0"/>
              <a:t>12</a:t>
            </a:fld>
            <a:endParaRPr lang="en-GB"/>
          </a:p>
        </p:txBody>
      </p:sp>
    </p:spTree>
    <p:extLst>
      <p:ext uri="{BB962C8B-B14F-4D97-AF65-F5344CB8AC3E}">
        <p14:creationId xmlns:p14="http://schemas.microsoft.com/office/powerpoint/2010/main" val="1202057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had the same dramatic improvements for each of the types of first responder</a:t>
            </a:r>
          </a:p>
          <a:p>
            <a:r>
              <a:rPr lang="en-GB" dirty="0"/>
              <a:t>In both cases, it went from Currently rarely refer to will refer often</a:t>
            </a:r>
          </a:p>
        </p:txBody>
      </p:sp>
      <p:sp>
        <p:nvSpPr>
          <p:cNvPr id="4" name="Slide Number Placeholder 3"/>
          <p:cNvSpPr>
            <a:spLocks noGrp="1"/>
          </p:cNvSpPr>
          <p:nvPr>
            <p:ph type="sldNum" sz="quarter" idx="5"/>
          </p:nvPr>
        </p:nvSpPr>
        <p:spPr/>
        <p:txBody>
          <a:bodyPr/>
          <a:lstStyle/>
          <a:p>
            <a:fld id="{B800C91F-0819-4AB6-8AA6-8B7D0B7494C3}" type="slidenum">
              <a:rPr lang="en-GB" smtClean="0"/>
              <a:t>13</a:t>
            </a:fld>
            <a:endParaRPr lang="en-GB"/>
          </a:p>
        </p:txBody>
      </p:sp>
    </p:spTree>
    <p:extLst>
      <p:ext uri="{BB962C8B-B14F-4D97-AF65-F5344CB8AC3E}">
        <p14:creationId xmlns:p14="http://schemas.microsoft.com/office/powerpoint/2010/main" val="428613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SHIELD training significantly improves trainees’ intention to refer overdose survivors to all types of harm reduction services.</a:t>
            </a:r>
          </a:p>
          <a:p>
            <a:r>
              <a:rPr lang="en-US" dirty="0"/>
              <a:t>Change in intention to refer was not affected by demographics, prior experiences of trainees, or first responder type.</a:t>
            </a:r>
          </a:p>
          <a:p>
            <a:r>
              <a:rPr lang="en-US" dirty="0"/>
              <a:t>Largest effects overall were for referrals for syringe service programs, naloxone distribution and care coordination.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EMS had consistently larger differences between pre and post.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	They started consistently lower, ended consistently higher.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	Note: this wasn’t statistically significant, but made us pause.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My colleagues with much better experience and knowledge in the field believe that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They may start lower because of burnout, and burnout related despair, but post-training they feel optimistic</a:t>
            </a:r>
            <a:endParaRPr lang="en-US" sz="1800" dirty="0">
              <a:effectLst/>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800C91F-0819-4AB6-8AA6-8B7D0B7494C3}" type="slidenum">
              <a:rPr lang="en-GB" smtClean="0"/>
              <a:t>14</a:t>
            </a:fld>
            <a:endParaRPr lang="en-GB"/>
          </a:p>
        </p:txBody>
      </p:sp>
    </p:spTree>
    <p:extLst>
      <p:ext uri="{BB962C8B-B14F-4D97-AF65-F5344CB8AC3E}">
        <p14:creationId xmlns:p14="http://schemas.microsoft.com/office/powerpoint/2010/main" val="653169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hope that the large improvements in the score are indications of first responders buying in to harm reduction practices.</a:t>
            </a:r>
          </a:p>
          <a:p>
            <a:r>
              <a:rPr lang="en-US" dirty="0"/>
              <a:t>Especially considering that syringe access is not legal in Missouri, law enforcement saying they’ll refer survivors to syringe service exchanges is significant.</a:t>
            </a:r>
          </a:p>
          <a:p>
            <a:r>
              <a:rPr lang="en-US" dirty="0"/>
              <a:t>We also posit that intention to refer could be a good proxy for predicting future behavior aligned with the training, since the training provides the knowledge, resources and self-efficacy necessary for practice and behavior.</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Intentions to perform a desired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behavior</a:t>
            </a:r>
            <a:r>
              <a:rPr lang="en-GB" sz="1800" dirty="0">
                <a:effectLst/>
                <a:latin typeface="Calibri" panose="020F0502020204030204" pitchFamily="34" charset="0"/>
                <a:ea typeface="Calibri" panose="020F0502020204030204" pitchFamily="34" charset="0"/>
                <a:cs typeface="Times New Roman" panose="02020603050405020304" pitchFamily="18" charset="0"/>
              </a:rPr>
              <a:t> can be influenced by authority or social desirability.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With community buy-in for harm reduction principles and various Missouri organizations advocating for supportive services at the policy level, first responders might feel compelled to act on their intention to refer in order to engender public trust</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The training provides first responders with an obligation to refer, creating an “implementation intention” whereby the act of referral eventually becomes automated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behavior</a:t>
            </a:r>
            <a:r>
              <a:rPr lang="en-US" dirty="0"/>
              <a:t>	</a:t>
            </a:r>
          </a:p>
        </p:txBody>
      </p:sp>
      <p:sp>
        <p:nvSpPr>
          <p:cNvPr id="4" name="Slide Number Placeholder 3"/>
          <p:cNvSpPr>
            <a:spLocks noGrp="1"/>
          </p:cNvSpPr>
          <p:nvPr>
            <p:ph type="sldNum" sz="quarter" idx="5"/>
          </p:nvPr>
        </p:nvSpPr>
        <p:spPr/>
        <p:txBody>
          <a:bodyPr/>
          <a:lstStyle/>
          <a:p>
            <a:fld id="{BE60DC36-8EFA-4378-9855-E019C55AC472}" type="slidenum">
              <a:rPr lang="en-US" smtClean="0"/>
              <a:t>15</a:t>
            </a:fld>
            <a:endParaRPr lang="en-US" dirty="0"/>
          </a:p>
        </p:txBody>
      </p:sp>
    </p:spTree>
    <p:extLst>
      <p:ext uri="{BB962C8B-B14F-4D97-AF65-F5344CB8AC3E}">
        <p14:creationId xmlns:p14="http://schemas.microsoft.com/office/powerpoint/2010/main" val="3699908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Our study is limited by the sample sizes for subcategories and crosstabs, preventing us from assessing differences between localities and urban versus rural settings.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Different trainers in different settings, as well as availability and access to local support services can result in varying regional effects.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Since the trainings were mostly conducted in locations with relatively well-developed infrastructures to make referrals possible, the results may not be generalizable or predict the impact of trainings in more rural settings.</a:t>
            </a:r>
          </a:p>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16</a:t>
            </a:fld>
            <a:endParaRPr lang="en-US" dirty="0"/>
          </a:p>
        </p:txBody>
      </p:sp>
    </p:spTree>
    <p:extLst>
      <p:ext uri="{BB962C8B-B14F-4D97-AF65-F5344CB8AC3E}">
        <p14:creationId xmlns:p14="http://schemas.microsoft.com/office/powerpoint/2010/main" val="1709930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would like to thank SAMHSA and DMH for approving the project, making it happen</a:t>
            </a:r>
          </a:p>
          <a:p>
            <a:endParaRPr lang="en-US" dirty="0"/>
          </a:p>
          <a:p>
            <a:r>
              <a:rPr lang="en-US" dirty="0"/>
              <a:t>To the SHIELD team for facilitating and guiding the project, and bearing with us</a:t>
            </a:r>
          </a:p>
          <a:p>
            <a:r>
              <a:rPr lang="en-US" dirty="0"/>
              <a:t>Our wonderful trainers, who continue to inspire first responders and espouse harm reduction</a:t>
            </a:r>
          </a:p>
          <a:p>
            <a:r>
              <a:rPr lang="en-US" dirty="0"/>
              <a:t>Our colleagues with lived experiences, our champions who make this work meaningful and keep us honest</a:t>
            </a:r>
          </a:p>
          <a:p>
            <a:r>
              <a:rPr lang="en-US" dirty="0"/>
              <a:t>The Addiction Science team at Missouri Institute of Mental Health</a:t>
            </a:r>
          </a:p>
          <a:p>
            <a:r>
              <a:rPr lang="en-US" dirty="0"/>
              <a:t>And the DOTS team, we have only just started</a:t>
            </a:r>
          </a:p>
        </p:txBody>
      </p:sp>
      <p:sp>
        <p:nvSpPr>
          <p:cNvPr id="4" name="Slide Number Placeholder 3"/>
          <p:cNvSpPr>
            <a:spLocks noGrp="1"/>
          </p:cNvSpPr>
          <p:nvPr>
            <p:ph type="sldNum" sz="quarter" idx="5"/>
          </p:nvPr>
        </p:nvSpPr>
        <p:spPr/>
        <p:txBody>
          <a:bodyPr/>
          <a:lstStyle/>
          <a:p>
            <a:fld id="{BE60DC36-8EFA-4378-9855-E019C55AC472}" type="slidenum">
              <a:rPr lang="en-US" smtClean="0"/>
              <a:t>17</a:t>
            </a:fld>
            <a:endParaRPr lang="en-US" dirty="0"/>
          </a:p>
        </p:txBody>
      </p:sp>
    </p:spTree>
    <p:extLst>
      <p:ext uri="{BB962C8B-B14F-4D97-AF65-F5344CB8AC3E}">
        <p14:creationId xmlns:p14="http://schemas.microsoft.com/office/powerpoint/2010/main" val="41241707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18</a:t>
            </a:fld>
            <a:endParaRPr lang="en-US" dirty="0"/>
          </a:p>
        </p:txBody>
      </p:sp>
    </p:spTree>
    <p:extLst>
      <p:ext uri="{BB962C8B-B14F-4D97-AF65-F5344CB8AC3E}">
        <p14:creationId xmlns:p14="http://schemas.microsoft.com/office/powerpoint/2010/main" val="396791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Every 3 years there is a 500-death increase in overdose deaths</a:t>
            </a:r>
          </a:p>
          <a:p>
            <a:endParaRPr lang="en-GB" dirty="0"/>
          </a:p>
          <a:p>
            <a:r>
              <a:rPr lang="en-GB" dirty="0"/>
              <a:t>EMS and law enforcement are at the frontlines of the crisis, and intervene at overdose events with naloxone administrations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FFFFFF"/>
                </a:solidFill>
              </a:rPr>
              <a:t>People revived with naloxone are vulnerable to repeat overdoses</a:t>
            </a:r>
          </a:p>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3</a:t>
            </a:fld>
            <a:endParaRPr lang="en-US" dirty="0"/>
          </a:p>
        </p:txBody>
      </p:sp>
    </p:spTree>
    <p:extLst>
      <p:ext uri="{BB962C8B-B14F-4D97-AF65-F5344CB8AC3E}">
        <p14:creationId xmlns:p14="http://schemas.microsoft.com/office/powerpoint/2010/main" val="4085712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Something that can help is referral to harm reduction services, including</a:t>
            </a:r>
          </a:p>
          <a:p>
            <a:r>
              <a:rPr lang="en-US" dirty="0"/>
              <a:t>	Treatment and recovery programs</a:t>
            </a:r>
          </a:p>
          <a:p>
            <a:r>
              <a:rPr lang="en-US" dirty="0"/>
              <a:t>	Social support, such as employment and housing programs</a:t>
            </a:r>
          </a:p>
          <a:p>
            <a:r>
              <a:rPr lang="en-US" dirty="0"/>
              <a:t>	Naloxone distribution</a:t>
            </a:r>
            <a:br>
              <a:rPr lang="en-US" dirty="0"/>
            </a:br>
            <a:r>
              <a:rPr lang="en-US" dirty="0"/>
              <a:t>	Care-coordination </a:t>
            </a:r>
          </a:p>
          <a:p>
            <a:r>
              <a:rPr lang="en-US" dirty="0"/>
              <a:t>	and syringe service programs. </a:t>
            </a:r>
          </a:p>
          <a:p>
            <a:r>
              <a:rPr lang="en-US" dirty="0"/>
              <a:t>However, syringe access is not legal in Missouri, an added bit of interest for our results later on</a:t>
            </a:r>
          </a:p>
        </p:txBody>
      </p:sp>
      <p:sp>
        <p:nvSpPr>
          <p:cNvPr id="4" name="Slide Number Placeholder 3"/>
          <p:cNvSpPr>
            <a:spLocks noGrp="1"/>
          </p:cNvSpPr>
          <p:nvPr>
            <p:ph type="sldNum" sz="quarter" idx="5"/>
          </p:nvPr>
        </p:nvSpPr>
        <p:spPr/>
        <p:txBody>
          <a:bodyPr/>
          <a:lstStyle/>
          <a:p>
            <a:fld id="{BE60DC36-8EFA-4378-9855-E019C55AC472}" type="slidenum">
              <a:rPr lang="en-US" smtClean="0"/>
              <a:t>4</a:t>
            </a:fld>
            <a:endParaRPr lang="en-US" dirty="0"/>
          </a:p>
        </p:txBody>
      </p:sp>
    </p:spTree>
    <p:extLst>
      <p:ext uri="{BB962C8B-B14F-4D97-AF65-F5344CB8AC3E}">
        <p14:creationId xmlns:p14="http://schemas.microsoft.com/office/powerpoint/2010/main" val="2268654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 have a high proportion of interactions with OD survivors in Missouri</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They can be more actively involved in post-overdose treatment and harm-reduction referral programs</a:t>
            </a:r>
            <a:br>
              <a:rPr lang="en-US" dirty="0"/>
            </a:br>
            <a:br>
              <a:rPr lang="en-US" dirty="0"/>
            </a:br>
            <a:r>
              <a:rPr lang="en-US" dirty="0"/>
              <a:t>This is a potential win-win: overdose survivors have better long-term outcomes, and first responders get fewer calls, and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can be safer at their work from needle-stick injuries and avoid burnout, for example</a:t>
            </a:r>
          </a:p>
          <a:p>
            <a:endParaRPr lang="en-US" dirty="0"/>
          </a:p>
          <a:p>
            <a:r>
              <a:rPr lang="en-US" dirty="0">
                <a:highlight>
                  <a:srgbClr val="FFFF00"/>
                </a:highlight>
              </a:rPr>
              <a:t>Taken together….referrals can save lives and improve first responder occupational safety</a:t>
            </a:r>
          </a:p>
        </p:txBody>
      </p:sp>
      <p:sp>
        <p:nvSpPr>
          <p:cNvPr id="4" name="Slide Number Placeholder 3"/>
          <p:cNvSpPr>
            <a:spLocks noGrp="1"/>
          </p:cNvSpPr>
          <p:nvPr>
            <p:ph type="sldNum" sz="quarter" idx="5"/>
          </p:nvPr>
        </p:nvSpPr>
        <p:spPr/>
        <p:txBody>
          <a:bodyPr/>
          <a:lstStyle/>
          <a:p>
            <a:fld id="{BE60DC36-8EFA-4378-9855-E019C55AC472}" type="slidenum">
              <a:rPr lang="en-US" smtClean="0"/>
              <a:t>5</a:t>
            </a:fld>
            <a:endParaRPr lang="en-US" dirty="0"/>
          </a:p>
        </p:txBody>
      </p:sp>
    </p:spTree>
    <p:extLst>
      <p:ext uri="{BB962C8B-B14F-4D97-AF65-F5344CB8AC3E}">
        <p14:creationId xmlns:p14="http://schemas.microsoft.com/office/powerpoint/2010/main" val="5145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a:t>To this end, we implemented the SHIELD training for first responders in Missouri.</a:t>
            </a:r>
          </a:p>
          <a:p>
            <a:pPr lvl="1"/>
            <a:r>
              <a:rPr lang="en-US" sz="2000" dirty="0"/>
              <a:t>Hat tip to our colleagues from the Health In Justice labs out of Northeastern.</a:t>
            </a:r>
          </a:p>
          <a:p>
            <a:pPr lvl="1"/>
            <a:r>
              <a:rPr lang="en-US" sz="2000" dirty="0"/>
              <a:t>In long-form, SHIELD stands for Safety and Health Integration in the Enforcement of Laws on Drugs </a:t>
            </a:r>
          </a:p>
          <a:p>
            <a:pPr lvl="1"/>
            <a:r>
              <a:rPr lang="en-US" sz="2000" dirty="0"/>
              <a:t>The training was meant originally for law enforcement.</a:t>
            </a:r>
          </a:p>
          <a:p>
            <a:pPr lvl="1"/>
            <a:r>
              <a:rPr lang="en-US" sz="2000" dirty="0"/>
              <a:t>Modified and adapted to local Missouri context, and to include EMS</a:t>
            </a:r>
          </a:p>
          <a:p>
            <a:pPr lvl="1"/>
            <a:r>
              <a:rPr lang="en-US" sz="2000" dirty="0"/>
              <a:t>Goal: to align FR behavior with public safety strategies that promote public health</a:t>
            </a:r>
          </a:p>
          <a:p>
            <a:pPr lvl="1"/>
            <a:r>
              <a:rPr lang="en-US" sz="2000" dirty="0"/>
              <a:t>Additionally, increase first responders’ referrals for opioid overdose survivors to supportive services </a:t>
            </a:r>
          </a:p>
          <a:p>
            <a:pPr lvl="1"/>
            <a:endParaRPr lang="en-US" sz="2000" dirty="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2000" dirty="0"/>
              <a:t>Based on theory of planned behavior</a:t>
            </a:r>
            <a:endParaRPr lang="en-GB" sz="2000" dirty="0"/>
          </a:p>
          <a:p>
            <a:pPr lvl="1"/>
            <a:endParaRPr lang="en-US" sz="2000" dirty="0"/>
          </a:p>
          <a:p>
            <a:pPr lvl="1"/>
            <a:r>
              <a:rPr lang="en-US" sz="2000" dirty="0"/>
              <a:t>Helps translate intention to behavior, providing FR with </a:t>
            </a:r>
          </a:p>
          <a:p>
            <a:pPr lvl="2"/>
            <a:r>
              <a:rPr lang="en-US" dirty="0"/>
              <a:t>evidence of benefits for each support service</a:t>
            </a:r>
          </a:p>
          <a:p>
            <a:pPr lvl="2"/>
            <a:r>
              <a:rPr lang="en-US" dirty="0"/>
              <a:t>knowledge and resources to provide overdose survivors referrals to local programs,</a:t>
            </a:r>
          </a:p>
          <a:p>
            <a:pPr lvl="2"/>
            <a:r>
              <a:rPr lang="en-US" dirty="0"/>
              <a:t>link between harm reduction and occupational safety for FR</a:t>
            </a:r>
          </a:p>
          <a:p>
            <a:pPr lvl="2"/>
            <a:r>
              <a:rPr lang="en-US" dirty="0"/>
              <a:t>Thus providing self-efficacy to ACT</a:t>
            </a:r>
          </a:p>
          <a:p>
            <a:pPr lvl="2"/>
            <a:endParaRPr lang="en-US" dirty="0"/>
          </a:p>
          <a:p>
            <a:endParaRPr lang="en-GB" dirty="0"/>
          </a:p>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6</a:t>
            </a:fld>
            <a:endParaRPr lang="en-US" dirty="0"/>
          </a:p>
        </p:txBody>
      </p:sp>
    </p:spTree>
    <p:extLst>
      <p:ext uri="{BB962C8B-B14F-4D97-AF65-F5344CB8AC3E}">
        <p14:creationId xmlns:p14="http://schemas.microsoft.com/office/powerpoint/2010/main" val="2203123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7</a:t>
            </a:fld>
            <a:endParaRPr lang="en-US" dirty="0"/>
          </a:p>
        </p:txBody>
      </p:sp>
    </p:spTree>
    <p:extLst>
      <p:ext uri="{BB962C8B-B14F-4D97-AF65-F5344CB8AC3E}">
        <p14:creationId xmlns:p14="http://schemas.microsoft.com/office/powerpoint/2010/main" val="1654495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study involves all trainings conducted between June 2020 and June 2022</a:t>
            </a:r>
          </a:p>
          <a:p>
            <a:r>
              <a:rPr lang="en-US" dirty="0"/>
              <a:t>Consenting first responders were redirected to an online pre-training survey, and a post-training survey at the end of their last training module</a:t>
            </a:r>
          </a:p>
          <a:p>
            <a:r>
              <a:rPr lang="en-US" dirty="0"/>
              <a:t>We included all consenting participants who completed 70% or more of both surveys,</a:t>
            </a:r>
          </a:p>
          <a:p>
            <a:r>
              <a:rPr lang="en-US" dirty="0"/>
              <a:t>completed the intention to refer scale</a:t>
            </a:r>
          </a:p>
          <a:p>
            <a:r>
              <a:rPr lang="en-US" dirty="0"/>
              <a:t>resulting in a sample of 400</a:t>
            </a:r>
          </a:p>
          <a:p>
            <a:r>
              <a:rPr lang="en-US" dirty="0"/>
              <a:t>Our analysis mainly involved a paired t-test comparison of the pre and post-training scores</a:t>
            </a:r>
          </a:p>
          <a:p>
            <a:r>
              <a:rPr lang="en-US" dirty="0"/>
              <a:t>And an examination of factors using repeated measures ANOVA</a:t>
            </a:r>
          </a:p>
          <a:p>
            <a:r>
              <a:rPr lang="en-US" dirty="0"/>
              <a:t>I will detail our analysis further later in the presentation</a:t>
            </a:r>
          </a:p>
        </p:txBody>
      </p:sp>
      <p:sp>
        <p:nvSpPr>
          <p:cNvPr id="4" name="Slide Number Placeholder 3"/>
          <p:cNvSpPr>
            <a:spLocks noGrp="1"/>
          </p:cNvSpPr>
          <p:nvPr>
            <p:ph type="sldNum" sz="quarter" idx="5"/>
          </p:nvPr>
        </p:nvSpPr>
        <p:spPr/>
        <p:txBody>
          <a:bodyPr/>
          <a:lstStyle/>
          <a:p>
            <a:fld id="{BE60DC36-8EFA-4378-9855-E019C55AC472}" type="slidenum">
              <a:rPr lang="en-US" smtClean="0"/>
              <a:t>8</a:t>
            </a:fld>
            <a:endParaRPr lang="en-US" dirty="0"/>
          </a:p>
        </p:txBody>
      </p:sp>
    </p:spTree>
    <p:extLst>
      <p:ext uri="{BB962C8B-B14F-4D97-AF65-F5344CB8AC3E}">
        <p14:creationId xmlns:p14="http://schemas.microsoft.com/office/powerpoint/2010/main" val="1059280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outcome was the score we developed from the “Intention to refer” scale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With 5 items phrased as </a:t>
            </a:r>
            <a:r>
              <a:rPr lang="en-GB" sz="1200" dirty="0">
                <a:latin typeface="Calibri" panose="020F0502020204030204" pitchFamily="34" charset="0"/>
                <a:cs typeface="Calibri" panose="020F0502020204030204" pitchFamily="34" charset="0"/>
              </a:rPr>
              <a:t>“How often do you/will you provide referrals to [harm reduction service]?”</a:t>
            </a:r>
            <a:endParaRPr lang="en-US" dirty="0"/>
          </a:p>
          <a:p>
            <a:r>
              <a:rPr lang="en-US" dirty="0"/>
              <a:t>Harm reduction services include:</a:t>
            </a:r>
          </a:p>
          <a:p>
            <a:r>
              <a:rPr lang="en-US" dirty="0"/>
              <a:t>Treatment and recovery</a:t>
            </a:r>
          </a:p>
          <a:p>
            <a:r>
              <a:rPr lang="en-US" dirty="0"/>
              <a:t>Naloxone distribution</a:t>
            </a:r>
          </a:p>
          <a:p>
            <a:r>
              <a:rPr lang="en-US" dirty="0"/>
              <a:t>Care-coordination</a:t>
            </a:r>
          </a:p>
          <a:p>
            <a:r>
              <a:rPr lang="en-US" dirty="0"/>
              <a:t>Syringe service</a:t>
            </a:r>
          </a:p>
          <a:p>
            <a:r>
              <a:rPr lang="en-US" dirty="0"/>
              <a:t>And social support</a:t>
            </a:r>
          </a:p>
          <a:p>
            <a:endParaRPr lang="en-US" dirty="0"/>
          </a:p>
          <a:p>
            <a:r>
              <a:rPr lang="en-US" dirty="0"/>
              <a:t>It was a 5 point scale, measuring the “how often” part, going from “Never”, to “Rarely”, to “Sometimes”, to “Often” to “All the time”</a:t>
            </a:r>
          </a:p>
          <a:p>
            <a:endParaRPr lang="en-US" dirty="0"/>
          </a:p>
          <a:p>
            <a:r>
              <a:rPr lang="en-US" dirty="0"/>
              <a:t>The score was a mean of all items</a:t>
            </a:r>
          </a:p>
          <a:p>
            <a:endParaRPr lang="en-US" dirty="0"/>
          </a:p>
          <a:p>
            <a:r>
              <a:rPr lang="en-US" dirty="0"/>
              <a:t>The Independent variables included type of agency, prior experiences of the trainees, such as whether they had ever witnessed a death from overdose, and their years in the field; and their demographics</a:t>
            </a:r>
          </a:p>
        </p:txBody>
      </p:sp>
      <p:sp>
        <p:nvSpPr>
          <p:cNvPr id="4" name="Slide Number Placeholder 3"/>
          <p:cNvSpPr>
            <a:spLocks noGrp="1"/>
          </p:cNvSpPr>
          <p:nvPr>
            <p:ph type="sldNum" sz="quarter" idx="5"/>
          </p:nvPr>
        </p:nvSpPr>
        <p:spPr/>
        <p:txBody>
          <a:bodyPr/>
          <a:lstStyle/>
          <a:p>
            <a:fld id="{BE60DC36-8EFA-4378-9855-E019C55AC472}" type="slidenum">
              <a:rPr lang="en-US" smtClean="0"/>
              <a:t>9</a:t>
            </a:fld>
            <a:endParaRPr lang="en-US" dirty="0"/>
          </a:p>
        </p:txBody>
      </p:sp>
    </p:spTree>
    <p:extLst>
      <p:ext uri="{BB962C8B-B14F-4D97-AF65-F5344CB8AC3E}">
        <p14:creationId xmlns:p14="http://schemas.microsoft.com/office/powerpoint/2010/main" val="2031745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examined the effect of training on the overall intention to refer score between pre and post-training</a:t>
            </a:r>
          </a:p>
          <a:p>
            <a:r>
              <a:rPr lang="en-US" dirty="0"/>
              <a:t>We then looked at this effect for intention to refer to each type of harm reduction service</a:t>
            </a:r>
          </a:p>
          <a:p>
            <a:r>
              <a:rPr lang="en-US" dirty="0"/>
              <a:t>And then looked at this effect for each agency type, separately</a:t>
            </a:r>
          </a:p>
          <a:p>
            <a:endParaRPr lang="en-US" dirty="0"/>
          </a:p>
          <a:p>
            <a:r>
              <a:rPr lang="en-US" dirty="0"/>
              <a:t>Then, we also examined what influence the independent variables may have on the training effect, and so we used </a:t>
            </a:r>
            <a:br>
              <a:rPr lang="en-US" dirty="0"/>
            </a:br>
            <a:r>
              <a:rPr lang="en-US" dirty="0"/>
              <a:t>repeated measures ANOVA to adjust for these factors</a:t>
            </a:r>
          </a:p>
        </p:txBody>
      </p:sp>
      <p:sp>
        <p:nvSpPr>
          <p:cNvPr id="4" name="Slide Number Placeholder 3"/>
          <p:cNvSpPr>
            <a:spLocks noGrp="1"/>
          </p:cNvSpPr>
          <p:nvPr>
            <p:ph type="sldNum" sz="quarter" idx="5"/>
          </p:nvPr>
        </p:nvSpPr>
        <p:spPr/>
        <p:txBody>
          <a:bodyPr/>
          <a:lstStyle/>
          <a:p>
            <a:fld id="{BE60DC36-8EFA-4378-9855-E019C55AC472}" type="slidenum">
              <a:rPr lang="en-US" smtClean="0"/>
              <a:t>10</a:t>
            </a:fld>
            <a:endParaRPr lang="en-US" dirty="0"/>
          </a:p>
        </p:txBody>
      </p:sp>
    </p:spTree>
    <p:extLst>
      <p:ext uri="{BB962C8B-B14F-4D97-AF65-F5344CB8AC3E}">
        <p14:creationId xmlns:p14="http://schemas.microsoft.com/office/powerpoint/2010/main" val="656466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F864C-44C4-4000-952D-01F31BFB3FD3}"/>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1392E06-C914-467E-9D4F-BD763EDA2D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BEFBAF-82E9-49AD-B2CF-7D154E024431}"/>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5" name="Footer Placeholder 4">
            <a:extLst>
              <a:ext uri="{FF2B5EF4-FFF2-40B4-BE49-F238E27FC236}">
                <a16:creationId xmlns:a16="http://schemas.microsoft.com/office/drawing/2014/main" id="{5AD8006A-94B1-44F7-972D-56767EDE3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E7BFAB-D84B-45E1-A0BD-2516AC14F8AC}"/>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48564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B869-BFB2-4C20-8AB1-46704BB3D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F007DB-4F12-4428-9C48-5120DF0704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FA8DA-0E31-4CA6-BBFC-2467AAD1D30B}"/>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5" name="Footer Placeholder 4">
            <a:extLst>
              <a:ext uri="{FF2B5EF4-FFF2-40B4-BE49-F238E27FC236}">
                <a16:creationId xmlns:a16="http://schemas.microsoft.com/office/drawing/2014/main" id="{064974BD-9845-459A-9AAA-12731E2507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A71B0A-FDFB-4B2C-A9EC-2334C590013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931409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0B5D73-1652-4A8E-B5A3-101523D729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B7FB99-7425-444D-B602-01B672BCE8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EA9C5-552A-48A1-AB54-ED54209B3B48}"/>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5" name="Footer Placeholder 4">
            <a:extLst>
              <a:ext uri="{FF2B5EF4-FFF2-40B4-BE49-F238E27FC236}">
                <a16:creationId xmlns:a16="http://schemas.microsoft.com/office/drawing/2014/main" id="{1A83AAA3-4155-48FB-8F00-16DBE0C9C2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694EAE-CB3C-4DEF-A66D-583C7AAC92D8}"/>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746804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07FBE-061D-452C-A8A6-213063CFD6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3A3535-1708-499D-B5D2-7D8F9FD182D0}"/>
              </a:ext>
            </a:extLst>
          </p:cNvPr>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CB06063-A112-49AB-80C8-504D99ECD771}"/>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5" name="Footer Placeholder 4">
            <a:extLst>
              <a:ext uri="{FF2B5EF4-FFF2-40B4-BE49-F238E27FC236}">
                <a16:creationId xmlns:a16="http://schemas.microsoft.com/office/drawing/2014/main" id="{6344C8D5-F898-4318-A76D-1FBD873291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76EC76-E8E8-4FFA-B671-7FA2F3EF5DE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78928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CABF-E3C1-431A-A69C-D4881CC43F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584226-69DA-4211-B2C8-C29FD05A4A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FF82DB-B518-40FD-8A66-44B874C055FB}"/>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5" name="Footer Placeholder 4">
            <a:extLst>
              <a:ext uri="{FF2B5EF4-FFF2-40B4-BE49-F238E27FC236}">
                <a16:creationId xmlns:a16="http://schemas.microsoft.com/office/drawing/2014/main" id="{FCC1CCEE-725F-4745-837B-87EFB70E71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561522A-E0E6-406B-BF30-A7C7A57294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23004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9BDC-6F21-4EF5-A8DD-E35E27EACA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968D5F-2AB6-42D3-A54E-AB3E603251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5AB07F-D5F7-402A-AE4E-027BF1CA91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108EDC-3863-43B9-93C7-37465DC73B28}"/>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6" name="Footer Placeholder 5">
            <a:extLst>
              <a:ext uri="{FF2B5EF4-FFF2-40B4-BE49-F238E27FC236}">
                <a16:creationId xmlns:a16="http://schemas.microsoft.com/office/drawing/2014/main" id="{A777D452-958D-4159-A9A4-16DD29680A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9654B6-1460-48B9-AC7E-592F68BAB276}"/>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97404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C848-926A-4FD3-A311-A100A2662B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8ECD90-B4F0-4DFB-BB3D-F231020789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5A6C3A-033E-474B-AB97-D8291A04E7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32B928-3A23-4FCA-AD1F-E45A467B5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DC8376-6FC6-4A11-B0DB-9A148E9C00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80206F-8846-425C-A56E-16FFBA442014}"/>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8" name="Footer Placeholder 7">
            <a:extLst>
              <a:ext uri="{FF2B5EF4-FFF2-40B4-BE49-F238E27FC236}">
                <a16:creationId xmlns:a16="http://schemas.microsoft.com/office/drawing/2014/main" id="{6A45E89F-12CF-4561-A5F2-1E05783A306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EB4DFE4-927C-43B1-A061-5CB97FFB33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46905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0E367-8DA0-4655-BCBC-F4280D8642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EF9592-AA3C-4CF8-A5DB-4D010195A438}"/>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4" name="Footer Placeholder 3">
            <a:extLst>
              <a:ext uri="{FF2B5EF4-FFF2-40B4-BE49-F238E27FC236}">
                <a16:creationId xmlns:a16="http://schemas.microsoft.com/office/drawing/2014/main" id="{3C2C9377-F93E-4515-852A-26470775515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AED076D-476B-42BA-8795-14FE6C1E6974}"/>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625551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A599B4-6AB2-4190-82B5-7667EE1E922A}"/>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3" name="Footer Placeholder 2">
            <a:extLst>
              <a:ext uri="{FF2B5EF4-FFF2-40B4-BE49-F238E27FC236}">
                <a16:creationId xmlns:a16="http://schemas.microsoft.com/office/drawing/2014/main" id="{1B8FBFB3-AD86-4E39-B8AE-B4EC1452815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9A4AF55-C114-4B60-9A20-56B00A11B3B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05820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83DA1-5CB8-405D-9613-8A9B7BC566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42BB15-A24D-42E9-9CAE-BB8272263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F0849D-D3C3-462A-9751-4EAB0B9145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80DD20-7A20-4574-98A4-427795876739}"/>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6" name="Footer Placeholder 5">
            <a:extLst>
              <a:ext uri="{FF2B5EF4-FFF2-40B4-BE49-F238E27FC236}">
                <a16:creationId xmlns:a16="http://schemas.microsoft.com/office/drawing/2014/main" id="{54D0ED2B-71C4-421A-9DB0-676E00C10BD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8C4572A-ADFC-4C53-BCA2-42BDF693BC4D}"/>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23095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F5C67-EEEC-4AB0-9653-0F80D6B109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D50D6D-5277-4324-AF23-5FAF007834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5275657-2BF9-4761-96B6-50EE3CFCFA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3C3F7B-A4C8-4F9D-8165-BC5186EA0929}"/>
              </a:ext>
            </a:extLst>
          </p:cNvPr>
          <p:cNvSpPr>
            <a:spLocks noGrp="1"/>
          </p:cNvSpPr>
          <p:nvPr>
            <p:ph type="dt" sz="half" idx="10"/>
          </p:nvPr>
        </p:nvSpPr>
        <p:spPr/>
        <p:txBody>
          <a:bodyPr/>
          <a:lstStyle/>
          <a:p>
            <a:fld id="{40DA1498-92C7-4E4B-8045-C9195F453964}" type="datetimeFigureOut">
              <a:rPr lang="en-US" smtClean="0"/>
              <a:t>11/11/2022</a:t>
            </a:fld>
            <a:endParaRPr lang="en-US" dirty="0"/>
          </a:p>
        </p:txBody>
      </p:sp>
      <p:sp>
        <p:nvSpPr>
          <p:cNvPr id="6" name="Footer Placeholder 5">
            <a:extLst>
              <a:ext uri="{FF2B5EF4-FFF2-40B4-BE49-F238E27FC236}">
                <a16:creationId xmlns:a16="http://schemas.microsoft.com/office/drawing/2014/main" id="{DE696EA5-2FA2-464D-982F-C53E6426A8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911B398-191B-4AB1-86ED-00D0046EACF5}"/>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58660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3445CA-54C1-4DDE-A216-DD2414E3F5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06395A-6879-4E93-B24E-067F88AC1D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0FF5B-A6A6-4F0F-AA5D-3F0F69A43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A1498-92C7-4E4B-8045-C9195F453964}" type="datetimeFigureOut">
              <a:rPr lang="en-US" smtClean="0"/>
              <a:t>11/11/2022</a:t>
            </a:fld>
            <a:endParaRPr lang="en-US" dirty="0"/>
          </a:p>
        </p:txBody>
      </p:sp>
      <p:sp>
        <p:nvSpPr>
          <p:cNvPr id="5" name="Footer Placeholder 4">
            <a:extLst>
              <a:ext uri="{FF2B5EF4-FFF2-40B4-BE49-F238E27FC236}">
                <a16:creationId xmlns:a16="http://schemas.microsoft.com/office/drawing/2014/main" id="{FA798FAA-76CC-42EF-8BE0-466A41BBAB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149FF02-6890-4E10-B958-1097AD32C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EDF93-2BFD-41CA-ABC7-B039102F3792}" type="slidenum">
              <a:rPr lang="en-US" smtClean="0"/>
              <a:t>‹#›</a:t>
            </a:fld>
            <a:endParaRPr lang="en-US" dirty="0"/>
          </a:p>
        </p:txBody>
      </p:sp>
    </p:spTree>
    <p:extLst>
      <p:ext uri="{BB962C8B-B14F-4D97-AF65-F5344CB8AC3E}">
        <p14:creationId xmlns:p14="http://schemas.microsoft.com/office/powerpoint/2010/main" val="2603789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microsoft.com/office/2014/relationships/chartEx" Target="../charts/chartEx2.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80">
          <a:fgClr>
            <a:schemeClr val="bg2"/>
          </a:fgClr>
          <a:bgClr>
            <a:schemeClr val="accent4">
              <a:lumMod val="75000"/>
            </a:schemeClr>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00AEF-1595-4419-801B-6E36A33BB8CF}"/>
              </a:ext>
            </a:extLst>
          </p:cNvPr>
          <p:cNvSpPr>
            <a:spLocks noGrp="1"/>
          </p:cNvSpPr>
          <p:nvPr>
            <p:ph type="ctrTitle"/>
          </p:nvPr>
        </p:nvSpPr>
        <p:spPr>
          <a:xfrm>
            <a:off x="526751" y="2325704"/>
            <a:ext cx="7956430" cy="3600986"/>
          </a:xfrm>
        </p:spPr>
        <p:txBody>
          <a:bodyPr wrap="square" lIns="0" tIns="0" rIns="0" bIns="0" anchor="t">
            <a:spAutoFit/>
          </a:bodyPr>
          <a:lstStyle/>
          <a:p>
            <a:pPr algn="l"/>
            <a:r>
              <a:rPr lang="en-US" sz="5200" dirty="0">
                <a:solidFill>
                  <a:schemeClr val="bg2">
                    <a:lumMod val="25000"/>
                  </a:schemeClr>
                </a:solidFill>
              </a:rPr>
              <a:t>SHIELD training increases first responders’ </a:t>
            </a:r>
            <a:br>
              <a:rPr lang="en-US" sz="5200" dirty="0">
                <a:solidFill>
                  <a:schemeClr val="bg2">
                    <a:lumMod val="25000"/>
                  </a:schemeClr>
                </a:solidFill>
              </a:rPr>
            </a:br>
            <a:r>
              <a:rPr lang="en-US" sz="5200" dirty="0">
                <a:solidFill>
                  <a:schemeClr val="bg2">
                    <a:lumMod val="25000"/>
                  </a:schemeClr>
                </a:solidFill>
              </a:rPr>
              <a:t>intention to refer overdose survivors to harm reduction services</a:t>
            </a:r>
          </a:p>
        </p:txBody>
      </p:sp>
      <p:sp>
        <p:nvSpPr>
          <p:cNvPr id="4" name="Diamond 3">
            <a:extLst>
              <a:ext uri="{FF2B5EF4-FFF2-40B4-BE49-F238E27FC236}">
                <a16:creationId xmlns:a16="http://schemas.microsoft.com/office/drawing/2014/main" id="{1C59176D-59A8-4C02-B448-EE01232FB3E7}"/>
              </a:ext>
              <a:ext uri="{C183D7F6-B498-43B3-948B-1728B52AA6E4}">
                <adec:decorative xmlns:adec="http://schemas.microsoft.com/office/drawing/2017/decorative" val="1"/>
              </a:ext>
            </a:extLst>
          </p:cNvPr>
          <p:cNvSpPr/>
          <p:nvPr/>
        </p:nvSpPr>
        <p:spPr>
          <a:xfrm>
            <a:off x="8950242" y="-608242"/>
            <a:ext cx="2607364" cy="2607364"/>
          </a:xfrm>
          <a:prstGeom prst="diamond">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iamond 4">
            <a:extLst>
              <a:ext uri="{FF2B5EF4-FFF2-40B4-BE49-F238E27FC236}">
                <a16:creationId xmlns:a16="http://schemas.microsoft.com/office/drawing/2014/main" id="{A50B1817-3C7F-41BC-8557-7A00C928EE16}"/>
              </a:ext>
              <a:ext uri="{C183D7F6-B498-43B3-948B-1728B52AA6E4}">
                <adec:decorative xmlns:adec="http://schemas.microsoft.com/office/drawing/2017/decorative" val="1"/>
              </a:ext>
            </a:extLst>
          </p:cNvPr>
          <p:cNvSpPr/>
          <p:nvPr/>
        </p:nvSpPr>
        <p:spPr>
          <a:xfrm>
            <a:off x="8483181" y="-1770743"/>
            <a:ext cx="3541486" cy="3541486"/>
          </a:xfrm>
          <a:prstGeom prst="diamond">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50B3D792-7201-BA43-03FF-F73B5BF49090}"/>
              </a:ext>
            </a:extLst>
          </p:cNvPr>
          <p:cNvSpPr txBox="1"/>
          <p:nvPr/>
        </p:nvSpPr>
        <p:spPr>
          <a:xfrm>
            <a:off x="8609161" y="2325149"/>
            <a:ext cx="3388361" cy="4040017"/>
          </a:xfrm>
          <a:prstGeom prst="rect">
            <a:avLst/>
          </a:prstGeom>
          <a:noFill/>
        </p:spPr>
        <p:txBody>
          <a:bodyPr wrap="square">
            <a:spAutoFit/>
          </a:bodyPr>
          <a:lstStyle/>
          <a:p>
            <a:pPr algn="r">
              <a:lnSpc>
                <a:spcPct val="120000"/>
              </a:lnSpc>
            </a:pPr>
            <a:r>
              <a:rPr lang="en-GB" sz="2400" b="1" dirty="0"/>
              <a:t>Saad T. Siddiqui </a:t>
            </a:r>
            <a:br>
              <a:rPr lang="en-GB" sz="2400" dirty="0"/>
            </a:br>
            <a:r>
              <a:rPr lang="en-GB" sz="2400" dirty="0"/>
              <a:t>Anna La Manna </a:t>
            </a:r>
            <a:br>
              <a:rPr lang="en-GB" sz="2400" dirty="0"/>
            </a:br>
            <a:r>
              <a:rPr lang="en-GB" sz="2400" dirty="0"/>
              <a:t>Elizabeth Connors </a:t>
            </a:r>
            <a:br>
              <a:rPr lang="en-GB" sz="2400" dirty="0"/>
            </a:br>
            <a:r>
              <a:rPr lang="en-GB" sz="2400" dirty="0"/>
              <a:t>Ryan Smith</a:t>
            </a:r>
            <a:br>
              <a:rPr lang="en-GB" sz="2400" dirty="0"/>
            </a:br>
            <a:r>
              <a:rPr lang="en-GB" sz="2400" dirty="0"/>
              <a:t>Claire A. Wood</a:t>
            </a:r>
            <a:br>
              <a:rPr lang="en-GB" sz="2400" dirty="0"/>
            </a:br>
            <a:r>
              <a:rPr lang="en-GB" sz="2400" dirty="0"/>
              <a:t>Katherine Brown </a:t>
            </a:r>
            <a:br>
              <a:rPr lang="en-GB" sz="2400" dirty="0"/>
            </a:br>
            <a:r>
              <a:rPr lang="en-GB" sz="2400" dirty="0"/>
              <a:t>Jeremiah Goulka</a:t>
            </a:r>
            <a:br>
              <a:rPr lang="en-GB" sz="2400" dirty="0"/>
            </a:br>
            <a:r>
              <a:rPr lang="en-GB" sz="2400" dirty="0"/>
              <a:t>Leo Beletsky</a:t>
            </a:r>
            <a:br>
              <a:rPr lang="en-GB" sz="2400" dirty="0"/>
            </a:br>
            <a:r>
              <a:rPr lang="en-GB" sz="2400" dirty="0"/>
              <a:t>Rachel P. Winograd</a:t>
            </a:r>
          </a:p>
        </p:txBody>
      </p:sp>
      <p:pic>
        <p:nvPicPr>
          <p:cNvPr id="7" name="Google Shape;136;p25">
            <a:extLst>
              <a:ext uri="{FF2B5EF4-FFF2-40B4-BE49-F238E27FC236}">
                <a16:creationId xmlns:a16="http://schemas.microsoft.com/office/drawing/2014/main" id="{A8521182-827F-0316-E515-72B4D8BE1A99}"/>
              </a:ext>
            </a:extLst>
          </p:cNvPr>
          <p:cNvPicPr preferRelativeResize="0">
            <a:picLocks noChangeAspect="1"/>
          </p:cNvPicPr>
          <p:nvPr/>
        </p:nvPicPr>
        <p:blipFill>
          <a:blip r:embed="rId3">
            <a:clrChange>
              <a:clrFrom>
                <a:srgbClr val="FFFFFF"/>
              </a:clrFrom>
              <a:clrTo>
                <a:srgbClr val="FFFFFF">
                  <a:alpha val="0"/>
                </a:srgbClr>
              </a:clrTo>
            </a:clrChange>
            <a:alphaModFix/>
          </a:blip>
          <a:stretch>
            <a:fillRect/>
          </a:stretch>
        </p:blipFill>
        <p:spPr>
          <a:xfrm>
            <a:off x="456490" y="221130"/>
            <a:ext cx="2312589" cy="1639404"/>
          </a:xfrm>
          <a:prstGeom prst="rect">
            <a:avLst/>
          </a:prstGeom>
          <a:noFill/>
          <a:ln>
            <a:noFill/>
          </a:ln>
        </p:spPr>
      </p:pic>
      <p:pic>
        <p:nvPicPr>
          <p:cNvPr id="8" name="Google Shape;137;p25">
            <a:extLst>
              <a:ext uri="{FF2B5EF4-FFF2-40B4-BE49-F238E27FC236}">
                <a16:creationId xmlns:a16="http://schemas.microsoft.com/office/drawing/2014/main" id="{13EDCCA1-8FD2-F8E1-4D5E-71E869725CDA}"/>
              </a:ext>
            </a:extLst>
          </p:cNvPr>
          <p:cNvPicPr preferRelativeResize="0">
            <a:picLocks noChangeAspect="1"/>
          </p:cNvPicPr>
          <p:nvPr/>
        </p:nvPicPr>
        <p:blipFill>
          <a:blip r:embed="rId4">
            <a:alphaModFix/>
          </a:blip>
          <a:stretch>
            <a:fillRect/>
          </a:stretch>
        </p:blipFill>
        <p:spPr>
          <a:xfrm>
            <a:off x="3036924" y="191507"/>
            <a:ext cx="1647221" cy="1729409"/>
          </a:xfrm>
          <a:prstGeom prst="rect">
            <a:avLst/>
          </a:prstGeom>
          <a:noFill/>
          <a:ln>
            <a:noFill/>
          </a:ln>
        </p:spPr>
      </p:pic>
      <p:pic>
        <p:nvPicPr>
          <p:cNvPr id="10" name="Picture 9">
            <a:extLst>
              <a:ext uri="{FF2B5EF4-FFF2-40B4-BE49-F238E27FC236}">
                <a16:creationId xmlns:a16="http://schemas.microsoft.com/office/drawing/2014/main" id="{3FD94B8B-84F7-460A-B4D9-DAE8CDEB20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22798" y="666806"/>
            <a:ext cx="4027444" cy="805489"/>
          </a:xfrm>
          <a:prstGeom prst="rect">
            <a:avLst/>
          </a:prstGeom>
        </p:spPr>
      </p:pic>
    </p:spTree>
    <p:extLst>
      <p:ext uri="{BB962C8B-B14F-4D97-AF65-F5344CB8AC3E}">
        <p14:creationId xmlns:p14="http://schemas.microsoft.com/office/powerpoint/2010/main" val="2387849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1524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Analysis</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sp>
        <p:nvSpPr>
          <p:cNvPr id="4" name="Content Placeholder 2">
            <a:extLst>
              <a:ext uri="{FF2B5EF4-FFF2-40B4-BE49-F238E27FC236}">
                <a16:creationId xmlns:a16="http://schemas.microsoft.com/office/drawing/2014/main" id="{415ECD4B-A7C1-23CC-7A26-387641A0D6E4}"/>
              </a:ext>
            </a:extLst>
          </p:cNvPr>
          <p:cNvSpPr txBox="1">
            <a:spLocks/>
          </p:cNvSpPr>
          <p:nvPr/>
        </p:nvSpPr>
        <p:spPr>
          <a:xfrm>
            <a:off x="717427" y="1473691"/>
            <a:ext cx="10437108" cy="391061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latin typeface="Calibri" panose="020F0502020204030204" pitchFamily="34" charset="0"/>
                <a:cs typeface="Calibri" panose="020F0502020204030204" pitchFamily="34" charset="0"/>
              </a:rPr>
              <a:t>Effect of training, pre- vs post-training mean scores, paired t-tests</a:t>
            </a:r>
          </a:p>
          <a:p>
            <a:pPr lvl="1"/>
            <a:r>
              <a:rPr lang="en-US" sz="2800" dirty="0">
                <a:latin typeface="Calibri" panose="020F0502020204030204" pitchFamily="34" charset="0"/>
                <a:cs typeface="Calibri" panose="020F0502020204030204" pitchFamily="34" charset="0"/>
              </a:rPr>
              <a:t>Overall</a:t>
            </a:r>
          </a:p>
          <a:p>
            <a:pPr lvl="1"/>
            <a:r>
              <a:rPr lang="en-US" sz="2800" dirty="0">
                <a:latin typeface="Calibri" panose="020F0502020204030204" pitchFamily="34" charset="0"/>
                <a:cs typeface="Calibri" panose="020F0502020204030204" pitchFamily="34" charset="0"/>
              </a:rPr>
              <a:t>For each type of service</a:t>
            </a:r>
          </a:p>
          <a:p>
            <a:pPr lvl="1"/>
            <a:r>
              <a:rPr lang="en-US" sz="2800" dirty="0">
                <a:latin typeface="Calibri" panose="020F0502020204030204" pitchFamily="34" charset="0"/>
                <a:cs typeface="Calibri" panose="020F0502020204030204" pitchFamily="34" charset="0"/>
              </a:rPr>
              <a:t>For each Agency Type</a:t>
            </a:r>
          </a:p>
          <a:p>
            <a:r>
              <a:rPr lang="en-US" sz="3200" dirty="0">
                <a:latin typeface="Calibri" panose="020F0502020204030204" pitchFamily="34" charset="0"/>
                <a:cs typeface="Calibri" panose="020F0502020204030204" pitchFamily="34" charset="0"/>
              </a:rPr>
              <a:t>Effect of training controlling for experiences, demographics and agency type</a:t>
            </a:r>
          </a:p>
          <a:p>
            <a:pPr lvl="1"/>
            <a:r>
              <a:rPr lang="en-US" sz="2800" dirty="0">
                <a:latin typeface="Calibri" panose="020F0502020204030204" pitchFamily="34" charset="0"/>
                <a:cs typeface="Calibri" panose="020F0502020204030204" pitchFamily="34" charset="0"/>
              </a:rPr>
              <a:t>Used repeated measures ANOVA </a:t>
            </a:r>
          </a:p>
        </p:txBody>
      </p:sp>
      <p:sp>
        <p:nvSpPr>
          <p:cNvPr id="7" name="Content Placeholder 4">
            <a:extLst>
              <a:ext uri="{FF2B5EF4-FFF2-40B4-BE49-F238E27FC236}">
                <a16:creationId xmlns:a16="http://schemas.microsoft.com/office/drawing/2014/main" id="{6CCF0BC2-DCF1-8522-A480-56BA0BD44BC6}"/>
              </a:ext>
            </a:extLst>
          </p:cNvPr>
          <p:cNvSpPr txBox="1">
            <a:spLocks/>
          </p:cNvSpPr>
          <p:nvPr/>
        </p:nvSpPr>
        <p:spPr>
          <a:xfrm>
            <a:off x="6256020" y="2266345"/>
            <a:ext cx="5097780" cy="39106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FFFF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7274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410760"/>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1524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Descriptive Results</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sp>
        <p:nvSpPr>
          <p:cNvPr id="7" name="Content Placeholder 4">
            <a:extLst>
              <a:ext uri="{FF2B5EF4-FFF2-40B4-BE49-F238E27FC236}">
                <a16:creationId xmlns:a16="http://schemas.microsoft.com/office/drawing/2014/main" id="{6CCF0BC2-DCF1-8522-A480-56BA0BD44BC6}"/>
              </a:ext>
            </a:extLst>
          </p:cNvPr>
          <p:cNvSpPr txBox="1">
            <a:spLocks/>
          </p:cNvSpPr>
          <p:nvPr/>
        </p:nvSpPr>
        <p:spPr>
          <a:xfrm>
            <a:off x="6256020" y="2154207"/>
            <a:ext cx="5097780" cy="39106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FFFFFF"/>
              </a:solidFill>
              <a:latin typeface="Calibri" panose="020F0502020204030204" pitchFamily="34" charset="0"/>
              <a:cs typeface="Calibri" panose="020F0502020204030204" pitchFamily="34" charset="0"/>
            </a:endParaRPr>
          </a:p>
        </p:txBody>
      </p:sp>
      <p:graphicFrame>
        <p:nvGraphicFramePr>
          <p:cNvPr id="3" name="Content Placeholder 5">
            <a:extLst>
              <a:ext uri="{FF2B5EF4-FFF2-40B4-BE49-F238E27FC236}">
                <a16:creationId xmlns:a16="http://schemas.microsoft.com/office/drawing/2014/main" id="{435C2563-E05E-8A56-262F-298D4307ACC6}"/>
              </a:ext>
            </a:extLst>
          </p:cNvPr>
          <p:cNvGraphicFramePr>
            <a:graphicFrameLocks/>
          </p:cNvGraphicFramePr>
          <p:nvPr>
            <p:extLst>
              <p:ext uri="{D42A27DB-BD31-4B8C-83A1-F6EECF244321}">
                <p14:modId xmlns:p14="http://schemas.microsoft.com/office/powerpoint/2010/main" val="1630596442"/>
              </p:ext>
            </p:extLst>
          </p:nvPr>
        </p:nvGraphicFramePr>
        <p:xfrm>
          <a:off x="373032" y="1378922"/>
          <a:ext cx="3491210" cy="5496711"/>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81E63D3F-D5A4-A2CA-3F3C-3772AB451487}"/>
              </a:ext>
            </a:extLst>
          </p:cNvPr>
          <p:cNvSpPr/>
          <p:nvPr/>
        </p:nvSpPr>
        <p:spPr>
          <a:xfrm>
            <a:off x="4763389" y="1060765"/>
            <a:ext cx="7308000" cy="2555190"/>
          </a:xfrm>
          <a:prstGeom prst="rect">
            <a:avLst/>
          </a:prstGeom>
          <a:solidFill>
            <a:schemeClr val="accent1">
              <a:alpha val="20000"/>
            </a:schemeClr>
          </a:solidFill>
          <a:ln w="635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DA73B0DF-22E9-DE07-6C47-7CFF5FE9A5A5}"/>
              </a:ext>
            </a:extLst>
          </p:cNvPr>
          <p:cNvSpPr/>
          <p:nvPr/>
        </p:nvSpPr>
        <p:spPr>
          <a:xfrm>
            <a:off x="4763389" y="4127278"/>
            <a:ext cx="7308000" cy="2555190"/>
          </a:xfrm>
          <a:prstGeom prst="rect">
            <a:avLst/>
          </a:prstGeom>
          <a:solidFill>
            <a:schemeClr val="accent2">
              <a:alpha val="20000"/>
            </a:schemeClr>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Chart 8">
            <a:extLst>
              <a:ext uri="{FF2B5EF4-FFF2-40B4-BE49-F238E27FC236}">
                <a16:creationId xmlns:a16="http://schemas.microsoft.com/office/drawing/2014/main" id="{D7EEAF52-3457-1C9B-CAEC-DE1DA2E2D6D3}"/>
              </a:ext>
            </a:extLst>
          </p:cNvPr>
          <p:cNvGraphicFramePr/>
          <p:nvPr>
            <p:extLst>
              <p:ext uri="{D42A27DB-BD31-4B8C-83A1-F6EECF244321}">
                <p14:modId xmlns:p14="http://schemas.microsoft.com/office/powerpoint/2010/main" val="126247752"/>
              </p:ext>
            </p:extLst>
          </p:nvPr>
        </p:nvGraphicFramePr>
        <p:xfrm>
          <a:off x="4963674" y="1060765"/>
          <a:ext cx="2544957" cy="242402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AE070FEA-E693-21CD-D44C-776F1E38920A}"/>
              </a:ext>
            </a:extLst>
          </p:cNvPr>
          <p:cNvGraphicFramePr/>
          <p:nvPr>
            <p:extLst>
              <p:ext uri="{D42A27DB-BD31-4B8C-83A1-F6EECF244321}">
                <p14:modId xmlns:p14="http://schemas.microsoft.com/office/powerpoint/2010/main" val="1217254573"/>
              </p:ext>
            </p:extLst>
          </p:nvPr>
        </p:nvGraphicFramePr>
        <p:xfrm>
          <a:off x="9898722" y="1175232"/>
          <a:ext cx="1733291" cy="1435949"/>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a:extLst>
              <a:ext uri="{FF2B5EF4-FFF2-40B4-BE49-F238E27FC236}">
                <a16:creationId xmlns:a16="http://schemas.microsoft.com/office/drawing/2014/main" id="{CE62CD35-D016-1813-012B-FAED930487D5}"/>
              </a:ext>
            </a:extLst>
          </p:cNvPr>
          <p:cNvSpPr txBox="1"/>
          <p:nvPr/>
        </p:nvSpPr>
        <p:spPr>
          <a:xfrm>
            <a:off x="9898722" y="2527287"/>
            <a:ext cx="1970567" cy="584775"/>
          </a:xfrm>
          <a:prstGeom prst="rect">
            <a:avLst/>
          </a:prstGeom>
          <a:noFill/>
        </p:spPr>
        <p:txBody>
          <a:bodyPr wrap="square" rtlCol="0">
            <a:spAutoFit/>
          </a:bodyPr>
          <a:lstStyle/>
          <a:p>
            <a:pPr algn="ctr"/>
            <a:r>
              <a:rPr lang="en-GB" sz="1600" dirty="0"/>
              <a:t>HAVE WITNESSED AN OVERDOSE DEATH</a:t>
            </a:r>
          </a:p>
        </p:txBody>
      </p:sp>
      <p:sp>
        <p:nvSpPr>
          <p:cNvPr id="13" name="TextBox 12">
            <a:extLst>
              <a:ext uri="{FF2B5EF4-FFF2-40B4-BE49-F238E27FC236}">
                <a16:creationId xmlns:a16="http://schemas.microsoft.com/office/drawing/2014/main" id="{A01D0322-B0D0-1D41-C1C9-0E4C324E0E89}"/>
              </a:ext>
            </a:extLst>
          </p:cNvPr>
          <p:cNvSpPr txBox="1"/>
          <p:nvPr/>
        </p:nvSpPr>
        <p:spPr>
          <a:xfrm>
            <a:off x="7991295" y="1493596"/>
            <a:ext cx="1424763" cy="1661993"/>
          </a:xfrm>
          <a:prstGeom prst="rect">
            <a:avLst/>
          </a:prstGeom>
          <a:noFill/>
        </p:spPr>
        <p:txBody>
          <a:bodyPr wrap="square" rtlCol="0">
            <a:spAutoFit/>
          </a:bodyPr>
          <a:lstStyle/>
          <a:p>
            <a:pPr algn="ctr"/>
            <a:r>
              <a:rPr lang="en-GB" sz="4800" dirty="0"/>
              <a:t>8.5</a:t>
            </a:r>
            <a:br>
              <a:rPr lang="en-GB" dirty="0"/>
            </a:br>
            <a:r>
              <a:rPr lang="en-GB" dirty="0"/>
              <a:t>MEDIAN YEARS IN FIELD</a:t>
            </a:r>
          </a:p>
        </p:txBody>
      </p:sp>
      <p:graphicFrame>
        <p:nvGraphicFramePr>
          <p:cNvPr id="15" name="Chart 14">
            <a:extLst>
              <a:ext uri="{FF2B5EF4-FFF2-40B4-BE49-F238E27FC236}">
                <a16:creationId xmlns:a16="http://schemas.microsoft.com/office/drawing/2014/main" id="{A60A773B-BF6F-FDB2-65CA-9A421662BA74}"/>
              </a:ext>
            </a:extLst>
          </p:cNvPr>
          <p:cNvGraphicFramePr/>
          <p:nvPr>
            <p:extLst>
              <p:ext uri="{D42A27DB-BD31-4B8C-83A1-F6EECF244321}">
                <p14:modId xmlns:p14="http://schemas.microsoft.com/office/powerpoint/2010/main" val="2594103927"/>
              </p:ext>
            </p:extLst>
          </p:nvPr>
        </p:nvGraphicFramePr>
        <p:xfrm>
          <a:off x="5005797" y="4145399"/>
          <a:ext cx="2545200" cy="2422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6" name="Chart 15">
            <a:extLst>
              <a:ext uri="{FF2B5EF4-FFF2-40B4-BE49-F238E27FC236}">
                <a16:creationId xmlns:a16="http://schemas.microsoft.com/office/drawing/2014/main" id="{1856783D-646B-4254-7397-1FA74CE557D0}"/>
              </a:ext>
            </a:extLst>
          </p:cNvPr>
          <p:cNvGraphicFramePr/>
          <p:nvPr>
            <p:extLst>
              <p:ext uri="{D42A27DB-BD31-4B8C-83A1-F6EECF244321}">
                <p14:modId xmlns:p14="http://schemas.microsoft.com/office/powerpoint/2010/main" val="3049874068"/>
              </p:ext>
            </p:extLst>
          </p:nvPr>
        </p:nvGraphicFramePr>
        <p:xfrm>
          <a:off x="9949747" y="4311790"/>
          <a:ext cx="1733291" cy="1435949"/>
        </p:xfrm>
        <a:graphic>
          <a:graphicData uri="http://schemas.openxmlformats.org/drawingml/2006/chart">
            <c:chart xmlns:c="http://schemas.openxmlformats.org/drawingml/2006/chart" xmlns:r="http://schemas.openxmlformats.org/officeDocument/2006/relationships" r:id="rId7"/>
          </a:graphicData>
        </a:graphic>
      </p:graphicFrame>
      <p:sp>
        <p:nvSpPr>
          <p:cNvPr id="17" name="TextBox 16">
            <a:extLst>
              <a:ext uri="{FF2B5EF4-FFF2-40B4-BE49-F238E27FC236}">
                <a16:creationId xmlns:a16="http://schemas.microsoft.com/office/drawing/2014/main" id="{81306982-7703-33DE-FBC4-7472AB81ACD1}"/>
              </a:ext>
            </a:extLst>
          </p:cNvPr>
          <p:cNvSpPr txBox="1"/>
          <p:nvPr/>
        </p:nvSpPr>
        <p:spPr>
          <a:xfrm>
            <a:off x="9949747" y="5663845"/>
            <a:ext cx="1970567" cy="584775"/>
          </a:xfrm>
          <a:prstGeom prst="rect">
            <a:avLst/>
          </a:prstGeom>
          <a:noFill/>
        </p:spPr>
        <p:txBody>
          <a:bodyPr wrap="square" rtlCol="0">
            <a:spAutoFit/>
          </a:bodyPr>
          <a:lstStyle/>
          <a:p>
            <a:pPr algn="ctr"/>
            <a:r>
              <a:rPr lang="en-GB" sz="1600" dirty="0"/>
              <a:t>HAVE WITNESSED AN OVERDOSE DEATH</a:t>
            </a:r>
          </a:p>
        </p:txBody>
      </p:sp>
      <p:sp>
        <p:nvSpPr>
          <p:cNvPr id="18" name="TextBox 17">
            <a:extLst>
              <a:ext uri="{FF2B5EF4-FFF2-40B4-BE49-F238E27FC236}">
                <a16:creationId xmlns:a16="http://schemas.microsoft.com/office/drawing/2014/main" id="{B6D2A358-89FA-929D-7A5C-950057575A5C}"/>
              </a:ext>
            </a:extLst>
          </p:cNvPr>
          <p:cNvSpPr txBox="1"/>
          <p:nvPr/>
        </p:nvSpPr>
        <p:spPr>
          <a:xfrm>
            <a:off x="8006133" y="4439980"/>
            <a:ext cx="1424763" cy="1661993"/>
          </a:xfrm>
          <a:prstGeom prst="rect">
            <a:avLst/>
          </a:prstGeom>
          <a:noFill/>
        </p:spPr>
        <p:txBody>
          <a:bodyPr wrap="square" rtlCol="0">
            <a:spAutoFit/>
          </a:bodyPr>
          <a:lstStyle/>
          <a:p>
            <a:pPr algn="ctr"/>
            <a:r>
              <a:rPr lang="en-GB" sz="4800" dirty="0"/>
              <a:t>9.0</a:t>
            </a:r>
            <a:br>
              <a:rPr lang="en-GB" dirty="0"/>
            </a:br>
            <a:r>
              <a:rPr lang="en-GB" dirty="0"/>
              <a:t>MEDIAN YEARS IN FIELD</a:t>
            </a:r>
          </a:p>
        </p:txBody>
      </p:sp>
      <p:sp>
        <p:nvSpPr>
          <p:cNvPr id="19" name="TextBox 18">
            <a:extLst>
              <a:ext uri="{FF2B5EF4-FFF2-40B4-BE49-F238E27FC236}">
                <a16:creationId xmlns:a16="http://schemas.microsoft.com/office/drawing/2014/main" id="{DAD0796E-491F-DC62-BD69-81F98ED765E2}"/>
              </a:ext>
            </a:extLst>
          </p:cNvPr>
          <p:cNvSpPr txBox="1"/>
          <p:nvPr/>
        </p:nvSpPr>
        <p:spPr>
          <a:xfrm rot="16200000" flipH="1">
            <a:off x="4066956" y="1935166"/>
            <a:ext cx="914685" cy="400110"/>
          </a:xfrm>
          <a:prstGeom prst="rect">
            <a:avLst/>
          </a:prstGeom>
          <a:noFill/>
        </p:spPr>
        <p:txBody>
          <a:bodyPr wrap="square" rtlCol="0">
            <a:spAutoFit/>
          </a:bodyPr>
          <a:lstStyle/>
          <a:p>
            <a:pPr algn="ctr"/>
            <a:r>
              <a:rPr lang="en-GB" sz="2000" b="1" spc="300" dirty="0"/>
              <a:t>EMS</a:t>
            </a:r>
          </a:p>
        </p:txBody>
      </p:sp>
      <p:sp>
        <p:nvSpPr>
          <p:cNvPr id="20" name="TextBox 19">
            <a:extLst>
              <a:ext uri="{FF2B5EF4-FFF2-40B4-BE49-F238E27FC236}">
                <a16:creationId xmlns:a16="http://schemas.microsoft.com/office/drawing/2014/main" id="{ABF6CF15-CB2D-B45C-7D15-EE63B8DD0BB9}"/>
              </a:ext>
            </a:extLst>
          </p:cNvPr>
          <p:cNvSpPr txBox="1"/>
          <p:nvPr/>
        </p:nvSpPr>
        <p:spPr>
          <a:xfrm rot="16200000" flipH="1">
            <a:off x="3102718" y="4999177"/>
            <a:ext cx="2555186" cy="707886"/>
          </a:xfrm>
          <a:prstGeom prst="rect">
            <a:avLst/>
          </a:prstGeom>
          <a:noFill/>
        </p:spPr>
        <p:txBody>
          <a:bodyPr wrap="square" rtlCol="0">
            <a:spAutoFit/>
          </a:bodyPr>
          <a:lstStyle/>
          <a:p>
            <a:pPr algn="ctr"/>
            <a:r>
              <a:rPr lang="en-GB" sz="2000" b="1" spc="300" dirty="0"/>
              <a:t>LAW ENFORCEMENT</a:t>
            </a:r>
          </a:p>
        </p:txBody>
      </p:sp>
      <p:sp>
        <p:nvSpPr>
          <p:cNvPr id="4" name="TextBox 3">
            <a:extLst>
              <a:ext uri="{FF2B5EF4-FFF2-40B4-BE49-F238E27FC236}">
                <a16:creationId xmlns:a16="http://schemas.microsoft.com/office/drawing/2014/main" id="{A06139A1-B79F-61FE-22B3-DE23DC1AA7AC}"/>
              </a:ext>
            </a:extLst>
          </p:cNvPr>
          <p:cNvSpPr txBox="1"/>
          <p:nvPr/>
        </p:nvSpPr>
        <p:spPr>
          <a:xfrm>
            <a:off x="302435" y="1175232"/>
            <a:ext cx="3593860" cy="523220"/>
          </a:xfrm>
          <a:prstGeom prst="rect">
            <a:avLst/>
          </a:prstGeom>
          <a:noFill/>
        </p:spPr>
        <p:txBody>
          <a:bodyPr wrap="square" rtlCol="0">
            <a:spAutoFit/>
          </a:bodyPr>
          <a:lstStyle/>
          <a:p>
            <a:pPr algn="ctr"/>
            <a:r>
              <a:rPr lang="en-GB" sz="2800" b="1" dirty="0"/>
              <a:t>400 Trainees</a:t>
            </a:r>
          </a:p>
        </p:txBody>
      </p:sp>
    </p:spTree>
    <p:extLst>
      <p:ext uri="{BB962C8B-B14F-4D97-AF65-F5344CB8AC3E}">
        <p14:creationId xmlns:p14="http://schemas.microsoft.com/office/powerpoint/2010/main" val="2149742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500"/>
                                        <p:tgtEl>
                                          <p:spTgt spid="17"/>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500"/>
                                        <p:tgtEl>
                                          <p:spTgt spid="18"/>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5" grpId="0" animBg="1"/>
      <p:bldP spid="6" grpId="0" animBg="1"/>
      <p:bldGraphic spid="9" grpId="0">
        <p:bldAsOne/>
      </p:bldGraphic>
      <p:bldGraphic spid="10" grpId="0">
        <p:bldAsOne/>
      </p:bldGraphic>
      <p:bldP spid="12" grpId="0"/>
      <p:bldP spid="13" grpId="0"/>
      <p:bldGraphic spid="15" grpId="0">
        <p:bldAsOne/>
      </p:bldGraphic>
      <p:bldGraphic spid="16" grpId="0">
        <p:bldAsOne/>
      </p:bldGraphic>
      <p:bldP spid="17" grpId="0"/>
      <p:bldP spid="18" grpId="0"/>
      <p:bldP spid="19" grpId="0"/>
      <p:bldP spid="20"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E4466BA9-8D8C-65A8-EDA3-64BC645625D2}"/>
                  </a:ext>
                </a:extLst>
              </p:cNvPr>
              <p:cNvGraphicFramePr/>
              <p:nvPr/>
            </p:nvGraphicFramePr>
            <p:xfrm>
              <a:off x="600075" y="1243013"/>
              <a:ext cx="10915650" cy="4879181"/>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E4466BA9-8D8C-65A8-EDA3-64BC645625D2}"/>
                  </a:ext>
                </a:extLst>
              </p:cNvPr>
              <p:cNvPicPr>
                <a:picLocks noGrp="1" noRot="1" noChangeAspect="1" noMove="1" noResize="1" noEditPoints="1" noAdjustHandles="1" noChangeArrowheads="1" noChangeShapeType="1"/>
              </p:cNvPicPr>
              <p:nvPr/>
            </p:nvPicPr>
            <p:blipFill>
              <a:blip r:embed="rId4"/>
              <a:stretch>
                <a:fillRect/>
              </a:stretch>
            </p:blipFill>
            <p:spPr>
              <a:xfrm>
                <a:off x="600075" y="1243013"/>
                <a:ext cx="10915650" cy="4879181"/>
              </a:xfrm>
              <a:prstGeom prst="rect">
                <a:avLst/>
              </a:prstGeom>
            </p:spPr>
          </p:pic>
        </mc:Fallback>
      </mc:AlternateContent>
      <p:sp>
        <p:nvSpPr>
          <p:cNvPr id="6" name="TextBox 5">
            <a:extLst>
              <a:ext uri="{FF2B5EF4-FFF2-40B4-BE49-F238E27FC236}">
                <a16:creationId xmlns:a16="http://schemas.microsoft.com/office/drawing/2014/main" id="{CEA440C1-0E9B-FDAE-AB25-D35967C39E82}"/>
              </a:ext>
            </a:extLst>
          </p:cNvPr>
          <p:cNvSpPr txBox="1"/>
          <p:nvPr/>
        </p:nvSpPr>
        <p:spPr>
          <a:xfrm>
            <a:off x="4358130" y="4239900"/>
            <a:ext cx="914400" cy="369332"/>
          </a:xfrm>
          <a:prstGeom prst="rect">
            <a:avLst/>
          </a:prstGeom>
          <a:noFill/>
        </p:spPr>
        <p:txBody>
          <a:bodyPr wrap="square" rtlCol="0">
            <a:spAutoFit/>
          </a:bodyPr>
          <a:lstStyle/>
          <a:p>
            <a:r>
              <a:rPr lang="en-GB" b="1" dirty="0"/>
              <a:t>2.08</a:t>
            </a:r>
          </a:p>
        </p:txBody>
      </p:sp>
      <p:sp>
        <p:nvSpPr>
          <p:cNvPr id="7" name="TextBox 6">
            <a:extLst>
              <a:ext uri="{FF2B5EF4-FFF2-40B4-BE49-F238E27FC236}">
                <a16:creationId xmlns:a16="http://schemas.microsoft.com/office/drawing/2014/main" id="{7E25B6C5-7F23-44CF-74FB-115ADAE61273}"/>
              </a:ext>
            </a:extLst>
          </p:cNvPr>
          <p:cNvSpPr txBox="1"/>
          <p:nvPr/>
        </p:nvSpPr>
        <p:spPr>
          <a:xfrm>
            <a:off x="7341287" y="2833244"/>
            <a:ext cx="914400" cy="369332"/>
          </a:xfrm>
          <a:prstGeom prst="rect">
            <a:avLst/>
          </a:prstGeom>
          <a:noFill/>
        </p:spPr>
        <p:txBody>
          <a:bodyPr wrap="square" rtlCol="0">
            <a:spAutoFit/>
          </a:bodyPr>
          <a:lstStyle/>
          <a:p>
            <a:pPr algn="ctr"/>
            <a:r>
              <a:rPr lang="en-GB" b="1" dirty="0"/>
              <a:t>3.82</a:t>
            </a:r>
          </a:p>
        </p:txBody>
      </p:sp>
      <p:sp>
        <p:nvSpPr>
          <p:cNvPr id="8" name="TextBox 7">
            <a:extLst>
              <a:ext uri="{FF2B5EF4-FFF2-40B4-BE49-F238E27FC236}">
                <a16:creationId xmlns:a16="http://schemas.microsoft.com/office/drawing/2014/main" id="{D5379E82-010B-9162-9373-908B90C2BEFB}"/>
              </a:ext>
            </a:extLst>
          </p:cNvPr>
          <p:cNvSpPr txBox="1"/>
          <p:nvPr/>
        </p:nvSpPr>
        <p:spPr>
          <a:xfrm>
            <a:off x="4181445" y="6111227"/>
            <a:ext cx="914400" cy="461665"/>
          </a:xfrm>
          <a:prstGeom prst="rect">
            <a:avLst/>
          </a:prstGeom>
          <a:noFill/>
        </p:spPr>
        <p:txBody>
          <a:bodyPr wrap="square" rtlCol="0">
            <a:spAutoFit/>
          </a:bodyPr>
          <a:lstStyle/>
          <a:p>
            <a:pPr algn="ctr"/>
            <a:r>
              <a:rPr lang="en-GB" sz="2400" b="1" dirty="0">
                <a:latin typeface="Calibri" panose="020F0502020204030204" pitchFamily="34" charset="0"/>
                <a:cs typeface="Calibri" panose="020F0502020204030204" pitchFamily="34" charset="0"/>
              </a:rPr>
              <a:t>PRE</a:t>
            </a:r>
          </a:p>
        </p:txBody>
      </p:sp>
      <p:sp>
        <p:nvSpPr>
          <p:cNvPr id="9" name="TextBox 8">
            <a:extLst>
              <a:ext uri="{FF2B5EF4-FFF2-40B4-BE49-F238E27FC236}">
                <a16:creationId xmlns:a16="http://schemas.microsoft.com/office/drawing/2014/main" id="{10B97B5E-58A4-B316-C57E-2EB1D8DC84DF}"/>
              </a:ext>
            </a:extLst>
          </p:cNvPr>
          <p:cNvSpPr txBox="1"/>
          <p:nvPr/>
        </p:nvSpPr>
        <p:spPr>
          <a:xfrm>
            <a:off x="7341287" y="6111226"/>
            <a:ext cx="914400" cy="461665"/>
          </a:xfrm>
          <a:prstGeom prst="rect">
            <a:avLst/>
          </a:prstGeom>
          <a:noFill/>
        </p:spPr>
        <p:txBody>
          <a:bodyPr wrap="square" rtlCol="0">
            <a:spAutoFit/>
          </a:bodyPr>
          <a:lstStyle/>
          <a:p>
            <a:pPr algn="ctr"/>
            <a:r>
              <a:rPr lang="en-GB" sz="2400" b="1" dirty="0">
                <a:latin typeface="Calibri" panose="020F0502020204030204" pitchFamily="34" charset="0"/>
                <a:cs typeface="Calibri" panose="020F0502020204030204" pitchFamily="34" charset="0"/>
              </a:rPr>
              <a:t>POST</a:t>
            </a:r>
          </a:p>
        </p:txBody>
      </p:sp>
      <p:sp>
        <p:nvSpPr>
          <p:cNvPr id="2" name="TextBox 1">
            <a:extLst>
              <a:ext uri="{FF2B5EF4-FFF2-40B4-BE49-F238E27FC236}">
                <a16:creationId xmlns:a16="http://schemas.microsoft.com/office/drawing/2014/main" id="{463026A4-907E-7793-6C55-8CA7DA5233B6}"/>
              </a:ext>
            </a:extLst>
          </p:cNvPr>
          <p:cNvSpPr txBox="1"/>
          <p:nvPr/>
        </p:nvSpPr>
        <p:spPr>
          <a:xfrm>
            <a:off x="635794" y="478631"/>
            <a:ext cx="11122819" cy="523220"/>
          </a:xfrm>
          <a:prstGeom prst="rect">
            <a:avLst/>
          </a:prstGeom>
          <a:noFill/>
        </p:spPr>
        <p:txBody>
          <a:bodyPr wrap="square" rtlCol="0">
            <a:spAutoFit/>
          </a:bodyPr>
          <a:lstStyle/>
          <a:p>
            <a:r>
              <a:rPr lang="en-US" sz="2800" i="0" u="none" strike="noStrike" baseline="0" dirty="0">
                <a:solidFill>
                  <a:prstClr val="black">
                    <a:lumMod val="65000"/>
                    <a:lumOff val="35000"/>
                  </a:prstClr>
                </a:solidFill>
                <a:latin typeface="Calibri" panose="020F0502020204030204"/>
              </a:rPr>
              <a:t>Large significant improvement in intention to refer overall</a:t>
            </a:r>
          </a:p>
        </p:txBody>
      </p:sp>
    </p:spTree>
    <p:extLst>
      <p:ext uri="{BB962C8B-B14F-4D97-AF65-F5344CB8AC3E}">
        <p14:creationId xmlns:p14="http://schemas.microsoft.com/office/powerpoint/2010/main" val="3597704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1="http://schemas.microsoft.com/office/drawing/2015/9/8/chartex">
        <mc:Choice Requires="cx1">
          <p:graphicFrame>
            <p:nvGraphicFramePr>
              <p:cNvPr id="4" name="Chart 3">
                <a:extLst>
                  <a:ext uri="{FF2B5EF4-FFF2-40B4-BE49-F238E27FC236}">
                    <a16:creationId xmlns:a16="http://schemas.microsoft.com/office/drawing/2014/main" id="{E22F64CD-4500-C6ED-D98B-5777C186339D}"/>
                  </a:ext>
                </a:extLst>
              </p:cNvPr>
              <p:cNvGraphicFramePr/>
              <p:nvPr/>
            </p:nvGraphicFramePr>
            <p:xfrm>
              <a:off x="307181" y="1293019"/>
              <a:ext cx="11572875" cy="5000625"/>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Chart 3">
                <a:extLst>
                  <a:ext uri="{FF2B5EF4-FFF2-40B4-BE49-F238E27FC236}">
                    <a16:creationId xmlns:a16="http://schemas.microsoft.com/office/drawing/2014/main" id="{E22F64CD-4500-C6ED-D98B-5777C186339D}"/>
                  </a:ext>
                </a:extLst>
              </p:cNvPr>
              <p:cNvPicPr>
                <a:picLocks noGrp="1" noRot="1" noChangeAspect="1" noMove="1" noResize="1" noEditPoints="1" noAdjustHandles="1" noChangeArrowheads="1" noChangeShapeType="1"/>
              </p:cNvPicPr>
              <p:nvPr/>
            </p:nvPicPr>
            <p:blipFill>
              <a:blip r:embed="rId4"/>
              <a:stretch>
                <a:fillRect/>
              </a:stretch>
            </p:blipFill>
            <p:spPr>
              <a:xfrm>
                <a:off x="307181" y="1293019"/>
                <a:ext cx="11572875" cy="5000625"/>
              </a:xfrm>
              <a:prstGeom prst="rect">
                <a:avLst/>
              </a:prstGeom>
            </p:spPr>
          </p:pic>
        </mc:Fallback>
      </mc:AlternateContent>
      <p:sp>
        <p:nvSpPr>
          <p:cNvPr id="5" name="TextBox 4">
            <a:extLst>
              <a:ext uri="{FF2B5EF4-FFF2-40B4-BE49-F238E27FC236}">
                <a16:creationId xmlns:a16="http://schemas.microsoft.com/office/drawing/2014/main" id="{E0CA839C-999C-A0A6-8B63-2558E2996481}"/>
              </a:ext>
            </a:extLst>
          </p:cNvPr>
          <p:cNvSpPr txBox="1"/>
          <p:nvPr/>
        </p:nvSpPr>
        <p:spPr>
          <a:xfrm>
            <a:off x="2399193" y="3991695"/>
            <a:ext cx="914400" cy="369332"/>
          </a:xfrm>
          <a:prstGeom prst="rect">
            <a:avLst/>
          </a:prstGeom>
          <a:noFill/>
        </p:spPr>
        <p:txBody>
          <a:bodyPr wrap="square" rtlCol="0">
            <a:spAutoFit/>
          </a:bodyPr>
          <a:lstStyle/>
          <a:p>
            <a:pPr algn="ctr"/>
            <a:r>
              <a:rPr lang="en-GB" b="1" dirty="0"/>
              <a:t>2.22</a:t>
            </a:r>
          </a:p>
        </p:txBody>
      </p:sp>
      <p:sp>
        <p:nvSpPr>
          <p:cNvPr id="6" name="TextBox 5">
            <a:extLst>
              <a:ext uri="{FF2B5EF4-FFF2-40B4-BE49-F238E27FC236}">
                <a16:creationId xmlns:a16="http://schemas.microsoft.com/office/drawing/2014/main" id="{8F4C8950-7338-4654-6B44-0DAA14B34456}"/>
              </a:ext>
            </a:extLst>
          </p:cNvPr>
          <p:cNvSpPr txBox="1"/>
          <p:nvPr/>
        </p:nvSpPr>
        <p:spPr>
          <a:xfrm>
            <a:off x="3805293" y="2813473"/>
            <a:ext cx="914400" cy="369332"/>
          </a:xfrm>
          <a:prstGeom prst="rect">
            <a:avLst/>
          </a:prstGeom>
          <a:noFill/>
        </p:spPr>
        <p:txBody>
          <a:bodyPr wrap="square" rtlCol="0">
            <a:spAutoFit/>
          </a:bodyPr>
          <a:lstStyle/>
          <a:p>
            <a:pPr algn="ctr"/>
            <a:r>
              <a:rPr lang="en-GB" b="1" dirty="0"/>
              <a:t>3.74</a:t>
            </a:r>
          </a:p>
        </p:txBody>
      </p:sp>
      <p:sp>
        <p:nvSpPr>
          <p:cNvPr id="7" name="TextBox 6">
            <a:extLst>
              <a:ext uri="{FF2B5EF4-FFF2-40B4-BE49-F238E27FC236}">
                <a16:creationId xmlns:a16="http://schemas.microsoft.com/office/drawing/2014/main" id="{4337DF69-11FE-4F27-36FE-7904336201EF}"/>
              </a:ext>
            </a:extLst>
          </p:cNvPr>
          <p:cNvSpPr txBox="1"/>
          <p:nvPr/>
        </p:nvSpPr>
        <p:spPr>
          <a:xfrm>
            <a:off x="7842120" y="4361023"/>
            <a:ext cx="914400" cy="369332"/>
          </a:xfrm>
          <a:prstGeom prst="rect">
            <a:avLst/>
          </a:prstGeom>
          <a:noFill/>
        </p:spPr>
        <p:txBody>
          <a:bodyPr wrap="square" rtlCol="0">
            <a:spAutoFit/>
          </a:bodyPr>
          <a:lstStyle/>
          <a:p>
            <a:pPr algn="ctr"/>
            <a:r>
              <a:rPr lang="en-GB" b="1" dirty="0"/>
              <a:t>1.87</a:t>
            </a:r>
          </a:p>
        </p:txBody>
      </p:sp>
      <p:sp>
        <p:nvSpPr>
          <p:cNvPr id="8" name="TextBox 7">
            <a:extLst>
              <a:ext uri="{FF2B5EF4-FFF2-40B4-BE49-F238E27FC236}">
                <a16:creationId xmlns:a16="http://schemas.microsoft.com/office/drawing/2014/main" id="{AE0BDDBC-2EC2-3A45-CDB4-F972417C2C17}"/>
              </a:ext>
            </a:extLst>
          </p:cNvPr>
          <p:cNvSpPr txBox="1"/>
          <p:nvPr/>
        </p:nvSpPr>
        <p:spPr>
          <a:xfrm>
            <a:off x="9257579" y="2621663"/>
            <a:ext cx="914400" cy="369332"/>
          </a:xfrm>
          <a:prstGeom prst="rect">
            <a:avLst/>
          </a:prstGeom>
          <a:noFill/>
        </p:spPr>
        <p:txBody>
          <a:bodyPr wrap="square" rtlCol="0">
            <a:spAutoFit/>
          </a:bodyPr>
          <a:lstStyle/>
          <a:p>
            <a:pPr algn="ctr"/>
            <a:r>
              <a:rPr lang="en-GB" b="1" dirty="0"/>
              <a:t>3.94</a:t>
            </a:r>
          </a:p>
        </p:txBody>
      </p:sp>
      <p:sp>
        <p:nvSpPr>
          <p:cNvPr id="2" name="TextBox 1">
            <a:extLst>
              <a:ext uri="{FF2B5EF4-FFF2-40B4-BE49-F238E27FC236}">
                <a16:creationId xmlns:a16="http://schemas.microsoft.com/office/drawing/2014/main" id="{17BC546E-A819-F21C-3C8E-28404716C025}"/>
              </a:ext>
            </a:extLst>
          </p:cNvPr>
          <p:cNvSpPr txBox="1"/>
          <p:nvPr/>
        </p:nvSpPr>
        <p:spPr>
          <a:xfrm>
            <a:off x="635794" y="478631"/>
            <a:ext cx="11475693" cy="523220"/>
          </a:xfrm>
          <a:prstGeom prst="rect">
            <a:avLst/>
          </a:prstGeom>
          <a:noFill/>
        </p:spPr>
        <p:txBody>
          <a:bodyPr wrap="square" rtlCol="0">
            <a:spAutoFit/>
          </a:bodyPr>
          <a:lstStyle/>
          <a:p>
            <a:r>
              <a:rPr lang="en-US" sz="2800" i="0" u="none" strike="noStrike" baseline="0" dirty="0">
                <a:solidFill>
                  <a:prstClr val="black">
                    <a:lumMod val="65000"/>
                    <a:lumOff val="35000"/>
                  </a:prstClr>
                </a:solidFill>
                <a:latin typeface="Calibri" panose="020F0502020204030204"/>
              </a:rPr>
              <a:t>Large significant improvement in intention to refer for both types of trainees</a:t>
            </a:r>
          </a:p>
        </p:txBody>
      </p:sp>
    </p:spTree>
    <p:extLst>
      <p:ext uri="{BB962C8B-B14F-4D97-AF65-F5344CB8AC3E}">
        <p14:creationId xmlns:p14="http://schemas.microsoft.com/office/powerpoint/2010/main" val="1054441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CCDFBD36-EE5E-E939-ED82-906816E24697}"/>
              </a:ext>
            </a:extLst>
          </p:cNvPr>
          <p:cNvGraphicFramePr>
            <a:graphicFrameLocks noGrp="1"/>
          </p:cNvGraphicFramePr>
          <p:nvPr>
            <p:extLst>
              <p:ext uri="{D42A27DB-BD31-4B8C-83A1-F6EECF244321}">
                <p14:modId xmlns:p14="http://schemas.microsoft.com/office/powerpoint/2010/main" val="3615731045"/>
              </p:ext>
            </p:extLst>
          </p:nvPr>
        </p:nvGraphicFramePr>
        <p:xfrm>
          <a:off x="581432" y="1105428"/>
          <a:ext cx="10114242" cy="5464025"/>
        </p:xfrm>
        <a:graphic>
          <a:graphicData uri="http://schemas.openxmlformats.org/drawingml/2006/table">
            <a:tbl>
              <a:tblPr firstRow="1" bandRow="1">
                <a:tableStyleId>{5C22544A-7EE6-4342-B048-85BDC9FD1C3A}</a:tableStyleId>
              </a:tblPr>
              <a:tblGrid>
                <a:gridCol w="1170159">
                  <a:extLst>
                    <a:ext uri="{9D8B030D-6E8A-4147-A177-3AD203B41FA5}">
                      <a16:colId xmlns:a16="http://schemas.microsoft.com/office/drawing/2014/main" val="2772183508"/>
                    </a:ext>
                  </a:extLst>
                </a:gridCol>
                <a:gridCol w="1170159">
                  <a:extLst>
                    <a:ext uri="{9D8B030D-6E8A-4147-A177-3AD203B41FA5}">
                      <a16:colId xmlns:a16="http://schemas.microsoft.com/office/drawing/2014/main" val="2570388253"/>
                    </a:ext>
                  </a:extLst>
                </a:gridCol>
                <a:gridCol w="1170159">
                  <a:extLst>
                    <a:ext uri="{9D8B030D-6E8A-4147-A177-3AD203B41FA5}">
                      <a16:colId xmlns:a16="http://schemas.microsoft.com/office/drawing/2014/main" val="978642460"/>
                    </a:ext>
                  </a:extLst>
                </a:gridCol>
                <a:gridCol w="3096000">
                  <a:extLst>
                    <a:ext uri="{9D8B030D-6E8A-4147-A177-3AD203B41FA5}">
                      <a16:colId xmlns:a16="http://schemas.microsoft.com/office/drawing/2014/main" val="775328096"/>
                    </a:ext>
                  </a:extLst>
                </a:gridCol>
                <a:gridCol w="1169255">
                  <a:extLst>
                    <a:ext uri="{9D8B030D-6E8A-4147-A177-3AD203B41FA5}">
                      <a16:colId xmlns:a16="http://schemas.microsoft.com/office/drawing/2014/main" val="2508988586"/>
                    </a:ext>
                  </a:extLst>
                </a:gridCol>
                <a:gridCol w="1169255">
                  <a:extLst>
                    <a:ext uri="{9D8B030D-6E8A-4147-A177-3AD203B41FA5}">
                      <a16:colId xmlns:a16="http://schemas.microsoft.com/office/drawing/2014/main" val="2108267646"/>
                    </a:ext>
                  </a:extLst>
                </a:gridCol>
                <a:gridCol w="1169255">
                  <a:extLst>
                    <a:ext uri="{9D8B030D-6E8A-4147-A177-3AD203B41FA5}">
                      <a16:colId xmlns:a16="http://schemas.microsoft.com/office/drawing/2014/main" val="253567706"/>
                    </a:ext>
                  </a:extLst>
                </a:gridCol>
              </a:tblGrid>
              <a:tr h="582867">
                <a:tc gridSpan="3">
                  <a:txBody>
                    <a:bodyPr/>
                    <a:lstStyle/>
                    <a:p>
                      <a:pPr algn="ctr"/>
                      <a:r>
                        <a:rPr lang="en-GB" sz="2800" b="1" dirty="0">
                          <a:solidFill>
                            <a:schemeClr val="tx1"/>
                          </a:solidFill>
                        </a:rPr>
                        <a:t>Law Enforcement</a:t>
                      </a:r>
                    </a:p>
                  </a:txBody>
                  <a:tcPr anchor="ctr">
                    <a:solidFill>
                      <a:schemeClr val="accent2"/>
                    </a:solidFill>
                  </a:tcPr>
                </a:tc>
                <a:tc hMerge="1">
                  <a:txBody>
                    <a:bodyPr/>
                    <a:lstStyle/>
                    <a:p>
                      <a:pPr algn="ctr"/>
                      <a:endParaRPr lang="en-GB" dirty="0"/>
                    </a:p>
                  </a:txBody>
                  <a:tcPr anchor="ctr"/>
                </a:tc>
                <a:tc hMerge="1">
                  <a:txBody>
                    <a:bodyPr/>
                    <a:lstStyle/>
                    <a:p>
                      <a:pPr algn="ctr"/>
                      <a:endParaRPr lang="en-GB" sz="2800" b="1" dirty="0"/>
                    </a:p>
                  </a:txBody>
                  <a:tcPr anchor="ctr">
                    <a:solidFill>
                      <a:schemeClr val="accent2"/>
                    </a:solidFill>
                  </a:tcPr>
                </a:tc>
                <a:tc>
                  <a:txBody>
                    <a:bodyPr/>
                    <a:lstStyle/>
                    <a:p>
                      <a:pPr algn="ctr"/>
                      <a:endParaRPr lang="en-GB" sz="3600" b="1" dirty="0">
                        <a:solidFill>
                          <a:schemeClr val="tx1"/>
                        </a:solidFill>
                      </a:endParaRPr>
                    </a:p>
                  </a:txBody>
                  <a:tcPr anchor="ctr">
                    <a:solidFill>
                      <a:schemeClr val="accent2">
                        <a:lumMod val="20000"/>
                        <a:lumOff val="80000"/>
                      </a:schemeClr>
                    </a:solidFill>
                  </a:tcPr>
                </a:tc>
                <a:tc gridSpan="3">
                  <a:txBody>
                    <a:bodyPr/>
                    <a:lstStyle/>
                    <a:p>
                      <a:pPr algn="ctr"/>
                      <a:r>
                        <a:rPr lang="en-GB" sz="2800" b="1" dirty="0">
                          <a:solidFill>
                            <a:schemeClr val="tx1"/>
                          </a:solidFill>
                        </a:rPr>
                        <a:t>EMS</a:t>
                      </a:r>
                    </a:p>
                  </a:txBody>
                  <a:tcPr anchor="ctr">
                    <a:solidFill>
                      <a:schemeClr val="accent1">
                        <a:lumMod val="60000"/>
                        <a:lumOff val="40000"/>
                      </a:schemeClr>
                    </a:solidFill>
                  </a:tcPr>
                </a:tc>
                <a:tc hMerge="1">
                  <a:txBody>
                    <a:bodyPr/>
                    <a:lstStyle/>
                    <a:p>
                      <a:pPr algn="ctr"/>
                      <a:endParaRPr lang="en-GB" dirty="0"/>
                    </a:p>
                  </a:txBody>
                  <a:tcPr anchor="ctr"/>
                </a:tc>
                <a:tc hMerge="1">
                  <a:txBody>
                    <a:bodyPr/>
                    <a:lstStyle/>
                    <a:p>
                      <a:pPr algn="ctr"/>
                      <a:endParaRPr lang="en-GB" sz="2800" dirty="0"/>
                    </a:p>
                  </a:txBody>
                  <a:tcPr anchor="ctr"/>
                </a:tc>
                <a:extLst>
                  <a:ext uri="{0D108BD9-81ED-4DB2-BD59-A6C34878D82A}">
                    <a16:rowId xmlns:a16="http://schemas.microsoft.com/office/drawing/2014/main" val="788871894"/>
                  </a:ext>
                </a:extLst>
              </a:tr>
              <a:tr h="582867">
                <a:tc>
                  <a:txBody>
                    <a:bodyPr/>
                    <a:lstStyle/>
                    <a:p>
                      <a:pPr algn="ctr"/>
                      <a:r>
                        <a:rPr lang="en-GB" sz="2400" i="1" dirty="0"/>
                        <a:t>Pre</a:t>
                      </a:r>
                    </a:p>
                  </a:txBody>
                  <a:tcPr anchor="ctr">
                    <a:solidFill>
                      <a:schemeClr val="accent2">
                        <a:lumMod val="60000"/>
                        <a:lumOff val="40000"/>
                      </a:schemeClr>
                    </a:solidFill>
                  </a:tcPr>
                </a:tc>
                <a:tc>
                  <a:txBody>
                    <a:bodyPr/>
                    <a:lstStyle/>
                    <a:p>
                      <a:pPr algn="ctr"/>
                      <a:r>
                        <a:rPr lang="en-GB" sz="2800" i="1" dirty="0"/>
                        <a:t>Post</a:t>
                      </a:r>
                    </a:p>
                  </a:txBody>
                  <a:tcPr anchor="ctr">
                    <a:solidFill>
                      <a:schemeClr val="accent2">
                        <a:lumMod val="60000"/>
                        <a:lumOff val="40000"/>
                      </a:schemeClr>
                    </a:solidFill>
                  </a:tcPr>
                </a:tc>
                <a:tc>
                  <a:txBody>
                    <a:bodyPr/>
                    <a:lstStyle/>
                    <a:p>
                      <a:pPr algn="ctr"/>
                      <a:r>
                        <a:rPr lang="en-GB" sz="2800" i="1" dirty="0"/>
                        <a:t>Diff</a:t>
                      </a:r>
                    </a:p>
                  </a:txBody>
                  <a:tcPr anchor="ctr">
                    <a:solidFill>
                      <a:schemeClr val="accent2">
                        <a:lumMod val="60000"/>
                        <a:lumOff val="40000"/>
                      </a:schemeClr>
                    </a:solidFill>
                  </a:tcPr>
                </a:tc>
                <a:tc>
                  <a:txBody>
                    <a:bodyPr/>
                    <a:lstStyle/>
                    <a:p>
                      <a:pPr algn="ctr"/>
                      <a:endParaRPr lang="en-GB" sz="3600" dirty="0"/>
                    </a:p>
                  </a:txBody>
                  <a:tcPr anchor="ctr">
                    <a:solidFill>
                      <a:schemeClr val="accent2">
                        <a:lumMod val="20000"/>
                        <a:lumOff val="80000"/>
                      </a:schemeClr>
                    </a:solidFill>
                  </a:tcPr>
                </a:tc>
                <a:tc>
                  <a:txBody>
                    <a:bodyPr/>
                    <a:lstStyle/>
                    <a:p>
                      <a:pPr algn="ctr"/>
                      <a:r>
                        <a:rPr lang="en-GB" sz="2800" i="1" dirty="0"/>
                        <a:t>Pre</a:t>
                      </a:r>
                    </a:p>
                  </a:txBody>
                  <a:tcPr anchor="ctr"/>
                </a:tc>
                <a:tc>
                  <a:txBody>
                    <a:bodyPr/>
                    <a:lstStyle/>
                    <a:p>
                      <a:pPr algn="ctr"/>
                      <a:r>
                        <a:rPr lang="en-GB" sz="2800" i="1" dirty="0"/>
                        <a:t>Post</a:t>
                      </a:r>
                    </a:p>
                  </a:txBody>
                  <a:tcPr anchor="ctr"/>
                </a:tc>
                <a:tc>
                  <a:txBody>
                    <a:bodyPr/>
                    <a:lstStyle/>
                    <a:p>
                      <a:pPr algn="ctr"/>
                      <a:r>
                        <a:rPr lang="en-GB" sz="2800" i="1" dirty="0"/>
                        <a:t>Diff</a:t>
                      </a:r>
                    </a:p>
                  </a:txBody>
                  <a:tcPr anchor="ctr"/>
                </a:tc>
                <a:extLst>
                  <a:ext uri="{0D108BD9-81ED-4DB2-BD59-A6C34878D82A}">
                    <a16:rowId xmlns:a16="http://schemas.microsoft.com/office/drawing/2014/main" val="3250240570"/>
                  </a:ext>
                </a:extLst>
              </a:tr>
              <a:tr h="836773">
                <a:tc>
                  <a:txBody>
                    <a:bodyPr/>
                    <a:lstStyle/>
                    <a:p>
                      <a:pPr algn="ctr" fontAlgn="t"/>
                      <a:r>
                        <a:rPr lang="en-GB" sz="2600" b="0" i="0" u="none" strike="noStrike" dirty="0">
                          <a:solidFill>
                            <a:schemeClr val="tx1"/>
                          </a:solidFill>
                          <a:effectLst/>
                          <a:latin typeface="Calibri" panose="020F0502020204030204" pitchFamily="34" charset="0"/>
                        </a:rPr>
                        <a:t>2.97</a:t>
                      </a:r>
                    </a:p>
                  </a:txBody>
                  <a:tcPr marL="6350" marR="6350" marT="6350" marB="0" anchor="ctr">
                    <a:solidFill>
                      <a:schemeClr val="accent2">
                        <a:lumMod val="40000"/>
                        <a:lumOff val="60000"/>
                      </a:schemeClr>
                    </a:solidFill>
                  </a:tcP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3.80</a:t>
                      </a:r>
                    </a:p>
                  </a:txBody>
                  <a:tcPr marL="6350" marR="6350" marT="6350" marB="0" anchor="ctr">
                    <a:solidFill>
                      <a:schemeClr val="accent2">
                        <a:lumMod val="40000"/>
                        <a:lumOff val="60000"/>
                      </a:schemeClr>
                    </a:solidFill>
                  </a:tcP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0.83</a:t>
                      </a:r>
                    </a:p>
                  </a:txBody>
                  <a:tcPr marL="6350" marR="6350" marT="6350" marB="0" anchor="ctr">
                    <a:solidFill>
                      <a:schemeClr val="accent2">
                        <a:lumMod val="40000"/>
                        <a:lumOff val="60000"/>
                      </a:schemeClr>
                    </a:solidFill>
                  </a:tcPr>
                </a:tc>
                <a:tc>
                  <a:txBody>
                    <a:bodyPr/>
                    <a:lstStyle/>
                    <a:p>
                      <a:pPr algn="ctr"/>
                      <a:r>
                        <a:rPr lang="en-GB" sz="2400" b="1" dirty="0"/>
                        <a:t>Treatment</a:t>
                      </a:r>
                    </a:p>
                  </a:txBody>
                  <a:tcPr anchor="ctr">
                    <a:solidFill>
                      <a:schemeClr val="accent2">
                        <a:lumMod val="20000"/>
                        <a:lumOff val="80000"/>
                      </a:schemeClr>
                    </a:solidFill>
                  </a:tcP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2.45</a:t>
                      </a:r>
                    </a:p>
                  </a:txBody>
                  <a:tcPr marL="6350" marR="6350" marT="6350" marB="0" anchor="ct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4.05</a:t>
                      </a:r>
                    </a:p>
                  </a:txBody>
                  <a:tcPr marL="6350" marR="6350" marT="6350" marB="0" anchor="ct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1.60</a:t>
                      </a:r>
                    </a:p>
                  </a:txBody>
                  <a:tcPr marL="6350" marR="6350" marT="6350" marB="0" anchor="ctr"/>
                </a:tc>
                <a:extLst>
                  <a:ext uri="{0D108BD9-81ED-4DB2-BD59-A6C34878D82A}">
                    <a16:rowId xmlns:a16="http://schemas.microsoft.com/office/drawing/2014/main" val="196598164"/>
                  </a:ext>
                </a:extLst>
              </a:tr>
              <a:tr h="836773">
                <a:tc>
                  <a:txBody>
                    <a:bodyPr/>
                    <a:lstStyle/>
                    <a:p>
                      <a:pPr algn="ctr" fontAlgn="t"/>
                      <a:r>
                        <a:rPr lang="en-GB" sz="2600" b="0" i="0" u="none" strike="noStrike" dirty="0">
                          <a:solidFill>
                            <a:schemeClr val="tx1"/>
                          </a:solidFill>
                          <a:effectLst/>
                          <a:latin typeface="Calibri" panose="020F0502020204030204" pitchFamily="34" charset="0"/>
                        </a:rPr>
                        <a:t>1.62</a:t>
                      </a:r>
                    </a:p>
                  </a:txBody>
                  <a:tcPr marL="6350" marR="6350" marT="6350" marB="0" anchor="ctr">
                    <a:solidFill>
                      <a:schemeClr val="accent2">
                        <a:lumMod val="60000"/>
                        <a:lumOff val="40000"/>
                      </a:schemeClr>
                    </a:solidFill>
                  </a:tcPr>
                </a:tc>
                <a:tc>
                  <a:txBody>
                    <a:bodyPr/>
                    <a:lstStyle/>
                    <a:p>
                      <a:pPr algn="ctr" fontAlgn="t"/>
                      <a:r>
                        <a:rPr lang="en-GB" sz="2600" b="0" i="0" u="none" strike="noStrike" dirty="0">
                          <a:solidFill>
                            <a:schemeClr val="tx1"/>
                          </a:solidFill>
                          <a:effectLst/>
                          <a:latin typeface="Calibri" panose="020F0502020204030204" pitchFamily="34" charset="0"/>
                        </a:rPr>
                        <a:t>3.56</a:t>
                      </a:r>
                    </a:p>
                  </a:txBody>
                  <a:tcPr marL="6350" marR="6350" marT="6350" marB="0" anchor="ctr">
                    <a:solidFill>
                      <a:schemeClr val="accent2">
                        <a:lumMod val="60000"/>
                        <a:lumOff val="40000"/>
                      </a:schemeClr>
                    </a:solidFill>
                  </a:tcP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1.94</a:t>
                      </a:r>
                    </a:p>
                  </a:txBody>
                  <a:tcPr marL="6350" marR="6350" marT="6350" marB="0" anchor="ctr">
                    <a:solidFill>
                      <a:schemeClr val="accent2">
                        <a:lumMod val="60000"/>
                        <a:lumOff val="40000"/>
                      </a:schemeClr>
                    </a:solidFill>
                  </a:tcPr>
                </a:tc>
                <a:tc>
                  <a:txBody>
                    <a:bodyPr/>
                    <a:lstStyle/>
                    <a:p>
                      <a:pPr algn="ctr"/>
                      <a:r>
                        <a:rPr lang="en-GB" sz="2400" b="1" dirty="0"/>
                        <a:t>Syringe service</a:t>
                      </a:r>
                    </a:p>
                  </a:txBody>
                  <a:tcPr anchor="ctr">
                    <a:solidFill>
                      <a:schemeClr val="accent2">
                        <a:lumMod val="20000"/>
                        <a:lumOff val="80000"/>
                      </a:schemeClr>
                    </a:solidFill>
                  </a:tcP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1.38</a:t>
                      </a:r>
                    </a:p>
                  </a:txBody>
                  <a:tcPr marL="6350" marR="6350" marT="6350" marB="0" anchor="ct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3.66</a:t>
                      </a:r>
                    </a:p>
                  </a:txBody>
                  <a:tcPr marL="6350" marR="6350" marT="6350" marB="0" anchor="ct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2.28</a:t>
                      </a:r>
                    </a:p>
                  </a:txBody>
                  <a:tcPr marL="6350" marR="6350" marT="6350" marB="0" anchor="ctr"/>
                </a:tc>
                <a:extLst>
                  <a:ext uri="{0D108BD9-81ED-4DB2-BD59-A6C34878D82A}">
                    <a16:rowId xmlns:a16="http://schemas.microsoft.com/office/drawing/2014/main" val="2802822307"/>
                  </a:ext>
                </a:extLst>
              </a:tr>
              <a:tr h="836773">
                <a:tc>
                  <a:txBody>
                    <a:bodyPr/>
                    <a:lstStyle/>
                    <a:p>
                      <a:pPr algn="ctr" fontAlgn="t"/>
                      <a:r>
                        <a:rPr lang="en-GB" sz="2600" b="0" i="0" u="none" strike="noStrike" dirty="0">
                          <a:solidFill>
                            <a:schemeClr val="tx1"/>
                          </a:solidFill>
                          <a:effectLst/>
                          <a:latin typeface="Calibri" panose="020F0502020204030204" pitchFamily="34" charset="0"/>
                        </a:rPr>
                        <a:t>1.77</a:t>
                      </a:r>
                    </a:p>
                  </a:txBody>
                  <a:tcPr marL="6350" marR="6350" marT="6350" marB="0" anchor="ctr">
                    <a:solidFill>
                      <a:schemeClr val="accent2">
                        <a:lumMod val="40000"/>
                        <a:lumOff val="60000"/>
                      </a:schemeClr>
                    </a:solidFill>
                  </a:tcPr>
                </a:tc>
                <a:tc>
                  <a:txBody>
                    <a:bodyPr/>
                    <a:lstStyle/>
                    <a:p>
                      <a:pPr algn="ctr" fontAlgn="t"/>
                      <a:r>
                        <a:rPr lang="en-GB" sz="2600" b="0" i="0" u="none" strike="noStrike" dirty="0">
                          <a:solidFill>
                            <a:schemeClr val="tx1"/>
                          </a:solidFill>
                          <a:effectLst/>
                          <a:latin typeface="Calibri" panose="020F0502020204030204" pitchFamily="34" charset="0"/>
                        </a:rPr>
                        <a:t>3.72</a:t>
                      </a:r>
                    </a:p>
                  </a:txBody>
                  <a:tcPr marL="6350" marR="6350" marT="6350" marB="0" anchor="ctr">
                    <a:solidFill>
                      <a:schemeClr val="accent2">
                        <a:lumMod val="40000"/>
                        <a:lumOff val="60000"/>
                      </a:schemeClr>
                    </a:solidFill>
                  </a:tcP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1.95</a:t>
                      </a:r>
                    </a:p>
                  </a:txBody>
                  <a:tcPr marL="6350" marR="6350" marT="6350" marB="0" anchor="ctr">
                    <a:solidFill>
                      <a:schemeClr val="accent2">
                        <a:lumMod val="40000"/>
                        <a:lumOff val="60000"/>
                      </a:schemeClr>
                    </a:solidFill>
                  </a:tcPr>
                </a:tc>
                <a:tc>
                  <a:txBody>
                    <a:bodyPr/>
                    <a:lstStyle/>
                    <a:p>
                      <a:pPr algn="ctr"/>
                      <a:r>
                        <a:rPr lang="en-GB" sz="2400" b="1" dirty="0"/>
                        <a:t>Naloxone distribution</a:t>
                      </a:r>
                    </a:p>
                  </a:txBody>
                  <a:tcPr anchor="ctr">
                    <a:solidFill>
                      <a:schemeClr val="accent2">
                        <a:lumMod val="20000"/>
                        <a:lumOff val="80000"/>
                      </a:schemeClr>
                    </a:solidFill>
                  </a:tcP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1.55</a:t>
                      </a:r>
                    </a:p>
                  </a:txBody>
                  <a:tcPr marL="6350" marR="6350" marT="6350" marB="0" anchor="ct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3.89</a:t>
                      </a:r>
                    </a:p>
                  </a:txBody>
                  <a:tcPr marL="6350" marR="6350" marT="6350" marB="0" anchor="ct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2.34</a:t>
                      </a:r>
                    </a:p>
                  </a:txBody>
                  <a:tcPr marL="6350" marR="6350" marT="6350" marB="0" anchor="ctr"/>
                </a:tc>
                <a:extLst>
                  <a:ext uri="{0D108BD9-81ED-4DB2-BD59-A6C34878D82A}">
                    <a16:rowId xmlns:a16="http://schemas.microsoft.com/office/drawing/2014/main" val="3969442653"/>
                  </a:ext>
                </a:extLst>
              </a:tr>
              <a:tr h="836773">
                <a:tc>
                  <a:txBody>
                    <a:bodyPr/>
                    <a:lstStyle/>
                    <a:p>
                      <a:pPr algn="ctr" fontAlgn="t"/>
                      <a:r>
                        <a:rPr lang="en-GB" sz="2600" b="0" i="0" u="none" strike="noStrike" dirty="0">
                          <a:solidFill>
                            <a:schemeClr val="tx1"/>
                          </a:solidFill>
                          <a:effectLst/>
                          <a:latin typeface="Calibri" panose="020F0502020204030204" pitchFamily="34" charset="0"/>
                        </a:rPr>
                        <a:t>2.70</a:t>
                      </a:r>
                    </a:p>
                  </a:txBody>
                  <a:tcPr marL="6350" marR="6350" marT="6350" marB="0" anchor="ctr">
                    <a:solidFill>
                      <a:schemeClr val="accent2">
                        <a:lumMod val="60000"/>
                        <a:lumOff val="40000"/>
                      </a:schemeClr>
                    </a:solidFill>
                  </a:tcPr>
                </a:tc>
                <a:tc>
                  <a:txBody>
                    <a:bodyPr/>
                    <a:lstStyle/>
                    <a:p>
                      <a:pPr algn="ctr" fontAlgn="t"/>
                      <a:r>
                        <a:rPr lang="en-GB" sz="2600" b="0" i="0" u="none" strike="noStrike" dirty="0">
                          <a:solidFill>
                            <a:schemeClr val="tx1"/>
                          </a:solidFill>
                          <a:effectLst/>
                          <a:latin typeface="Calibri" panose="020F0502020204030204" pitchFamily="34" charset="0"/>
                        </a:rPr>
                        <a:t>3.81</a:t>
                      </a:r>
                    </a:p>
                  </a:txBody>
                  <a:tcPr marL="6350" marR="6350" marT="6350" marB="0" anchor="ctr">
                    <a:solidFill>
                      <a:schemeClr val="accent2">
                        <a:lumMod val="60000"/>
                        <a:lumOff val="40000"/>
                      </a:schemeClr>
                    </a:solidFill>
                  </a:tcP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1.11</a:t>
                      </a:r>
                    </a:p>
                  </a:txBody>
                  <a:tcPr marL="6350" marR="6350" marT="6350" marB="0" anchor="ctr">
                    <a:solidFill>
                      <a:schemeClr val="accent2">
                        <a:lumMod val="60000"/>
                        <a:lumOff val="40000"/>
                      </a:schemeClr>
                    </a:solidFill>
                  </a:tcPr>
                </a:tc>
                <a:tc>
                  <a:txBody>
                    <a:bodyPr/>
                    <a:lstStyle/>
                    <a:p>
                      <a:pPr algn="ctr"/>
                      <a:r>
                        <a:rPr lang="en-GB" sz="2400" b="1" dirty="0"/>
                        <a:t>Social support</a:t>
                      </a:r>
                    </a:p>
                  </a:txBody>
                  <a:tcPr anchor="ctr">
                    <a:solidFill>
                      <a:schemeClr val="accent2">
                        <a:lumMod val="20000"/>
                        <a:lumOff val="80000"/>
                      </a:schemeClr>
                    </a:solidFill>
                  </a:tcP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2.26</a:t>
                      </a:r>
                    </a:p>
                  </a:txBody>
                  <a:tcPr marL="6350" marR="6350" marT="6350" marB="0" anchor="ct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3.99</a:t>
                      </a:r>
                    </a:p>
                  </a:txBody>
                  <a:tcPr marL="6350" marR="6350" marT="6350" marB="0" anchor="ct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1.73</a:t>
                      </a:r>
                    </a:p>
                  </a:txBody>
                  <a:tcPr marL="6350" marR="6350" marT="6350" marB="0" anchor="ctr"/>
                </a:tc>
                <a:extLst>
                  <a:ext uri="{0D108BD9-81ED-4DB2-BD59-A6C34878D82A}">
                    <a16:rowId xmlns:a16="http://schemas.microsoft.com/office/drawing/2014/main" val="1972876265"/>
                  </a:ext>
                </a:extLst>
              </a:tr>
              <a:tr h="836773">
                <a:tc>
                  <a:txBody>
                    <a:bodyPr/>
                    <a:lstStyle/>
                    <a:p>
                      <a:pPr algn="ctr" fontAlgn="t"/>
                      <a:r>
                        <a:rPr lang="en-GB" sz="2600" b="0" i="0" u="none" strike="noStrike" dirty="0">
                          <a:solidFill>
                            <a:schemeClr val="tx1"/>
                          </a:solidFill>
                          <a:effectLst/>
                          <a:latin typeface="Calibri" panose="020F0502020204030204" pitchFamily="34" charset="0"/>
                        </a:rPr>
                        <a:t>2.06</a:t>
                      </a:r>
                    </a:p>
                  </a:txBody>
                  <a:tcPr marL="6350" marR="6350" marT="6350" marB="0" anchor="ctr">
                    <a:solidFill>
                      <a:schemeClr val="accent2">
                        <a:lumMod val="40000"/>
                        <a:lumOff val="60000"/>
                      </a:schemeClr>
                    </a:solidFill>
                  </a:tcPr>
                </a:tc>
                <a:tc>
                  <a:txBody>
                    <a:bodyPr/>
                    <a:lstStyle/>
                    <a:p>
                      <a:pPr algn="ctr" fontAlgn="t"/>
                      <a:r>
                        <a:rPr lang="en-GB" sz="2600" b="0" i="0" u="none" strike="noStrike" dirty="0">
                          <a:solidFill>
                            <a:schemeClr val="tx1"/>
                          </a:solidFill>
                          <a:effectLst/>
                          <a:latin typeface="Calibri" panose="020F0502020204030204" pitchFamily="34" charset="0"/>
                        </a:rPr>
                        <a:t>3.78</a:t>
                      </a:r>
                    </a:p>
                  </a:txBody>
                  <a:tcPr marL="6350" marR="6350" marT="6350" marB="0" anchor="ctr">
                    <a:solidFill>
                      <a:schemeClr val="accent2">
                        <a:lumMod val="40000"/>
                        <a:lumOff val="60000"/>
                      </a:schemeClr>
                    </a:solidFill>
                  </a:tcP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1.72</a:t>
                      </a:r>
                    </a:p>
                  </a:txBody>
                  <a:tcPr marL="6350" marR="6350" marT="6350" marB="0" anchor="ctr">
                    <a:solidFill>
                      <a:schemeClr val="accent2">
                        <a:lumMod val="40000"/>
                        <a:lumOff val="60000"/>
                      </a:schemeClr>
                    </a:solidFill>
                  </a:tcPr>
                </a:tc>
                <a:tc>
                  <a:txBody>
                    <a:bodyPr/>
                    <a:lstStyle/>
                    <a:p>
                      <a:pPr algn="ctr"/>
                      <a:r>
                        <a:rPr lang="en-GB" sz="2400" b="1" dirty="0"/>
                        <a:t>Care coordination</a:t>
                      </a:r>
                    </a:p>
                  </a:txBody>
                  <a:tcPr anchor="ctr">
                    <a:solidFill>
                      <a:schemeClr val="accent2">
                        <a:lumMod val="20000"/>
                        <a:lumOff val="80000"/>
                      </a:schemeClr>
                    </a:solidFill>
                  </a:tcP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1.74</a:t>
                      </a:r>
                    </a:p>
                  </a:txBody>
                  <a:tcPr marL="6350" marR="6350" marT="6350" marB="0" anchor="ctr"/>
                </a:tc>
                <a:tc>
                  <a:txBody>
                    <a:bodyPr/>
                    <a:lstStyle/>
                    <a:p>
                      <a:pPr marL="0" algn="ctr" defTabSz="914400" rtl="0" eaLnBrk="1" fontAlgn="t" latinLnBrk="0" hangingPunct="1"/>
                      <a:r>
                        <a:rPr lang="en-GB" sz="2600" b="0" i="0" u="none" strike="noStrike" kern="1200" dirty="0">
                          <a:solidFill>
                            <a:schemeClr val="tx1"/>
                          </a:solidFill>
                          <a:effectLst/>
                          <a:latin typeface="Calibri" panose="020F0502020204030204" pitchFamily="34" charset="0"/>
                          <a:ea typeface="+mn-ea"/>
                          <a:cs typeface="+mn-cs"/>
                        </a:rPr>
                        <a:t>4.10</a:t>
                      </a:r>
                    </a:p>
                  </a:txBody>
                  <a:tcPr marL="6350" marR="6350" marT="6350" marB="0" anchor="ctr"/>
                </a:tc>
                <a:tc>
                  <a:txBody>
                    <a:bodyPr/>
                    <a:lstStyle/>
                    <a:p>
                      <a:pPr marL="0" algn="ctr" defTabSz="914400" rtl="0" eaLnBrk="1" fontAlgn="t" latinLnBrk="0" hangingPunct="1"/>
                      <a:r>
                        <a:rPr lang="en-GB" sz="2800" b="1" i="0" u="none" strike="noStrike" kern="1200" dirty="0">
                          <a:solidFill>
                            <a:schemeClr val="tx1"/>
                          </a:solidFill>
                          <a:effectLst/>
                          <a:latin typeface="Calibri" panose="020F0502020204030204" pitchFamily="34" charset="0"/>
                          <a:ea typeface="+mn-ea"/>
                          <a:cs typeface="+mn-cs"/>
                        </a:rPr>
                        <a:t>2.36</a:t>
                      </a:r>
                    </a:p>
                  </a:txBody>
                  <a:tcPr marL="6350" marR="6350" marT="6350" marB="0" anchor="ctr"/>
                </a:tc>
                <a:extLst>
                  <a:ext uri="{0D108BD9-81ED-4DB2-BD59-A6C34878D82A}">
                    <a16:rowId xmlns:a16="http://schemas.microsoft.com/office/drawing/2014/main" val="3063845000"/>
                  </a:ext>
                </a:extLst>
              </a:tr>
            </a:tbl>
          </a:graphicData>
        </a:graphic>
      </p:graphicFrame>
      <p:sp>
        <p:nvSpPr>
          <p:cNvPr id="2" name="TextBox 1">
            <a:extLst>
              <a:ext uri="{FF2B5EF4-FFF2-40B4-BE49-F238E27FC236}">
                <a16:creationId xmlns:a16="http://schemas.microsoft.com/office/drawing/2014/main" id="{376F539D-6AA2-D6D6-5CD5-54B918DBBFC2}"/>
              </a:ext>
            </a:extLst>
          </p:cNvPr>
          <p:cNvSpPr txBox="1"/>
          <p:nvPr/>
        </p:nvSpPr>
        <p:spPr>
          <a:xfrm>
            <a:off x="468118" y="144181"/>
            <a:ext cx="11048145" cy="830997"/>
          </a:xfrm>
          <a:prstGeom prst="rect">
            <a:avLst/>
          </a:prstGeom>
          <a:noFill/>
        </p:spPr>
        <p:txBody>
          <a:bodyPr wrap="square" rtlCol="0">
            <a:spAutoFit/>
          </a:bodyPr>
          <a:lstStyle/>
          <a:p>
            <a:r>
              <a:rPr lang="en-GB" sz="2400" b="1" dirty="0"/>
              <a:t>Change in Mean Intention to Refer Score for each Harm Reduction Service by Agency Type</a:t>
            </a:r>
          </a:p>
        </p:txBody>
      </p:sp>
      <p:sp>
        <p:nvSpPr>
          <p:cNvPr id="3" name="Rectangle: Rounded Corners 2">
            <a:extLst>
              <a:ext uri="{FF2B5EF4-FFF2-40B4-BE49-F238E27FC236}">
                <a16:creationId xmlns:a16="http://schemas.microsoft.com/office/drawing/2014/main" id="{AD98B09A-DF3A-3154-CFD1-59281D64B68E}"/>
              </a:ext>
            </a:extLst>
          </p:cNvPr>
          <p:cNvSpPr/>
          <p:nvPr/>
        </p:nvSpPr>
        <p:spPr>
          <a:xfrm>
            <a:off x="651933" y="3327400"/>
            <a:ext cx="9939867" cy="145626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Rounded Corners 3">
            <a:extLst>
              <a:ext uri="{FF2B5EF4-FFF2-40B4-BE49-F238E27FC236}">
                <a16:creationId xmlns:a16="http://schemas.microsoft.com/office/drawing/2014/main" id="{D4516846-A825-83F9-5321-F368E8C659E7}"/>
              </a:ext>
            </a:extLst>
          </p:cNvPr>
          <p:cNvSpPr/>
          <p:nvPr/>
        </p:nvSpPr>
        <p:spPr>
          <a:xfrm>
            <a:off x="3005668" y="2469016"/>
            <a:ext cx="990600" cy="399951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F9B9D0D4-764B-B376-D358-02ECE1CC13BB}"/>
              </a:ext>
            </a:extLst>
          </p:cNvPr>
          <p:cNvSpPr/>
          <p:nvPr/>
        </p:nvSpPr>
        <p:spPr>
          <a:xfrm>
            <a:off x="9601200" y="2469015"/>
            <a:ext cx="990600" cy="399951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28642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4"/>
                                        </p:tgtEl>
                                      </p:cBhvr>
                                    </p:animEffect>
                                    <p:set>
                                      <p:cBhvr>
                                        <p:cTn id="30" dur="1" fill="hold">
                                          <p:stCondLst>
                                            <p:cond delay="499"/>
                                          </p:stCondLst>
                                        </p:cTn>
                                        <p:tgtEl>
                                          <p:spTgt spid="4"/>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6"/>
                                        </p:tgtEl>
                                      </p:cBhvr>
                                    </p:animEffect>
                                    <p:set>
                                      <p:cBhvr>
                                        <p:cTn id="33"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6" grpId="0" animBg="1"/>
      <p:bldP spid="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1524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Discussion</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sp>
        <p:nvSpPr>
          <p:cNvPr id="4" name="Content Placeholder 2">
            <a:extLst>
              <a:ext uri="{FF2B5EF4-FFF2-40B4-BE49-F238E27FC236}">
                <a16:creationId xmlns:a16="http://schemas.microsoft.com/office/drawing/2014/main" id="{415ECD4B-A7C1-23CC-7A26-387641A0D6E4}"/>
              </a:ext>
            </a:extLst>
          </p:cNvPr>
          <p:cNvSpPr txBox="1">
            <a:spLocks/>
          </p:cNvSpPr>
          <p:nvPr/>
        </p:nvSpPr>
        <p:spPr>
          <a:xfrm>
            <a:off x="717427" y="1473691"/>
            <a:ext cx="10437108" cy="3910617"/>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latin typeface="Calibri" panose="020F0502020204030204" pitchFamily="34" charset="0"/>
                <a:cs typeface="Calibri" panose="020F0502020204030204" pitchFamily="34" charset="0"/>
              </a:rPr>
              <a:t>Large effects</a:t>
            </a:r>
            <a:r>
              <a:rPr lang="en-US" sz="3600" b="1" dirty="0">
                <a:solidFill>
                  <a:schemeClr val="tx1">
                    <a:lumMod val="50000"/>
                    <a:lumOff val="50000"/>
                  </a:schemeClr>
                </a:solidFill>
                <a:latin typeface="Calibri" panose="020F0502020204030204" pitchFamily="34" charset="0"/>
                <a:cs typeface="Calibri" panose="020F0502020204030204" pitchFamily="34" charset="0"/>
              </a:rPr>
              <a:t> </a:t>
            </a:r>
            <a:r>
              <a:rPr lang="en-US" sz="4800" b="1" dirty="0">
                <a:solidFill>
                  <a:schemeClr val="bg1">
                    <a:lumMod val="65000"/>
                  </a:schemeClr>
                </a:solidFill>
                <a:latin typeface="Calibri" panose="020F0502020204030204" pitchFamily="34" charset="0"/>
                <a:cs typeface="Calibri" panose="020F0502020204030204" pitchFamily="34" charset="0"/>
              </a:rPr>
              <a:t>=</a:t>
            </a:r>
            <a:r>
              <a:rPr lang="en-US" sz="3600" b="1" dirty="0">
                <a:solidFill>
                  <a:schemeClr val="tx1">
                    <a:lumMod val="50000"/>
                    <a:lumOff val="50000"/>
                  </a:schemeClr>
                </a:solidFill>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buy-in</a:t>
            </a:r>
          </a:p>
          <a:p>
            <a:r>
              <a:rPr lang="en-US" sz="3600" dirty="0">
                <a:latin typeface="Calibri" panose="020F0502020204030204" pitchFamily="34" charset="0"/>
                <a:cs typeface="Calibri" panose="020F0502020204030204" pitchFamily="34" charset="0"/>
              </a:rPr>
              <a:t>Can intention to refer predict behavior on the field?</a:t>
            </a:r>
          </a:p>
          <a:p>
            <a:pPr lvl="1"/>
            <a:r>
              <a:rPr lang="en-US" sz="3200" dirty="0">
                <a:latin typeface="Calibri" panose="020F0502020204030204" pitchFamily="34" charset="0"/>
                <a:cs typeface="Calibri" panose="020F0502020204030204" pitchFamily="34" charset="0"/>
              </a:rPr>
              <a:t>Theory of planned behavior</a:t>
            </a:r>
          </a:p>
          <a:p>
            <a:pPr lvl="2"/>
            <a:r>
              <a:rPr lang="en-US" sz="2800" dirty="0">
                <a:latin typeface="Calibri" panose="020F0502020204030204" pitchFamily="34" charset="0"/>
                <a:cs typeface="Calibri" panose="020F0502020204030204" pitchFamily="34" charset="0"/>
              </a:rPr>
              <a:t>Training provides self-efficacy, knowledge and resources</a:t>
            </a:r>
          </a:p>
          <a:p>
            <a:pPr lvl="1"/>
            <a:r>
              <a:rPr lang="en-US" sz="3200" dirty="0">
                <a:latin typeface="Calibri" panose="020F0502020204030204" pitchFamily="34" charset="0"/>
                <a:cs typeface="Calibri" panose="020F0502020204030204" pitchFamily="34" charset="0"/>
              </a:rPr>
              <a:t>Social expectations</a:t>
            </a:r>
            <a:r>
              <a:rPr lang="en-US" sz="3200" baseline="30000" dirty="0">
                <a:latin typeface="Calibri" panose="020F0502020204030204" pitchFamily="34" charset="0"/>
                <a:cs typeface="Calibri" panose="020F0502020204030204" pitchFamily="34" charset="0"/>
              </a:rPr>
              <a:t>6</a:t>
            </a:r>
            <a:endParaRPr lang="en-US" sz="3200" dirty="0">
              <a:latin typeface="Calibri" panose="020F0502020204030204" pitchFamily="34" charset="0"/>
              <a:cs typeface="Calibri" panose="020F0502020204030204" pitchFamily="34" charset="0"/>
            </a:endParaRPr>
          </a:p>
          <a:p>
            <a:pPr lvl="1"/>
            <a:r>
              <a:rPr lang="en-US" sz="3200" dirty="0">
                <a:latin typeface="Calibri" panose="020F0502020204030204" pitchFamily="34" charset="0"/>
                <a:cs typeface="Calibri" panose="020F0502020204030204" pitchFamily="34" charset="0"/>
              </a:rPr>
              <a:t>“Implementation intention”</a:t>
            </a:r>
            <a:r>
              <a:rPr lang="en-US" sz="3200" baseline="30000" dirty="0">
                <a:latin typeface="Calibri" panose="020F0502020204030204" pitchFamily="34" charset="0"/>
                <a:cs typeface="Calibri" panose="020F0502020204030204" pitchFamily="34" charset="0"/>
              </a:rPr>
              <a:t>7</a:t>
            </a:r>
            <a:endParaRPr lang="en-US" sz="3200" dirty="0">
              <a:latin typeface="Calibri" panose="020F0502020204030204" pitchFamily="34" charset="0"/>
              <a:cs typeface="Calibri" panose="020F0502020204030204" pitchFamily="34" charset="0"/>
            </a:endParaRPr>
          </a:p>
          <a:p>
            <a:r>
              <a:rPr lang="en-US" sz="3600" dirty="0">
                <a:latin typeface="Calibri" panose="020F0502020204030204" pitchFamily="34" charset="0"/>
                <a:cs typeface="Calibri" panose="020F0502020204030204" pitchFamily="34" charset="0"/>
              </a:rPr>
              <a:t>Follow-up necessary to investigate impact on behavior</a:t>
            </a:r>
            <a:endParaRPr lang="en-GB" sz="36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97140BA8-045A-14B3-8B9B-29C39F3F257C}"/>
              </a:ext>
            </a:extLst>
          </p:cNvPr>
          <p:cNvSpPr txBox="1"/>
          <p:nvPr/>
        </p:nvSpPr>
        <p:spPr>
          <a:xfrm>
            <a:off x="8914280" y="6154952"/>
            <a:ext cx="3844987" cy="646331"/>
          </a:xfrm>
          <a:prstGeom prst="rect">
            <a:avLst/>
          </a:prstGeom>
          <a:noFill/>
        </p:spPr>
        <p:txBody>
          <a:bodyPr wrap="square" rtlCol="0">
            <a:spAutoFit/>
          </a:bodyPr>
          <a:lstStyle/>
          <a:p>
            <a:r>
              <a:rPr lang="en-GB" baseline="30000" dirty="0"/>
              <a:t>6</a:t>
            </a:r>
            <a:r>
              <a:rPr lang="en-GB" dirty="0"/>
              <a:t> VENKATESH </a:t>
            </a:r>
            <a:r>
              <a:rPr lang="en-GB" i="1" dirty="0"/>
              <a:t>ET AL</a:t>
            </a:r>
            <a:r>
              <a:rPr lang="en-GB" dirty="0"/>
              <a:t>, 2003</a:t>
            </a:r>
          </a:p>
          <a:p>
            <a:r>
              <a:rPr lang="en-GB" baseline="30000" dirty="0"/>
              <a:t>7</a:t>
            </a:r>
            <a:r>
              <a:rPr lang="en-GB" dirty="0"/>
              <a:t> WEIBER </a:t>
            </a:r>
            <a:r>
              <a:rPr lang="en-GB" i="1" dirty="0"/>
              <a:t>ET AL</a:t>
            </a:r>
            <a:r>
              <a:rPr lang="en-GB" dirty="0"/>
              <a:t>, 2015</a:t>
            </a:r>
          </a:p>
        </p:txBody>
      </p:sp>
    </p:spTree>
    <p:extLst>
      <p:ext uri="{BB962C8B-B14F-4D97-AF65-F5344CB8AC3E}">
        <p14:creationId xmlns:p14="http://schemas.microsoft.com/office/powerpoint/2010/main" val="2428725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1524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Discussion</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sp>
        <p:nvSpPr>
          <p:cNvPr id="4" name="Content Placeholder 2">
            <a:extLst>
              <a:ext uri="{FF2B5EF4-FFF2-40B4-BE49-F238E27FC236}">
                <a16:creationId xmlns:a16="http://schemas.microsoft.com/office/drawing/2014/main" id="{415ECD4B-A7C1-23CC-7A26-387641A0D6E4}"/>
              </a:ext>
            </a:extLst>
          </p:cNvPr>
          <p:cNvSpPr txBox="1">
            <a:spLocks/>
          </p:cNvSpPr>
          <p:nvPr/>
        </p:nvSpPr>
        <p:spPr>
          <a:xfrm>
            <a:off x="717427" y="1473691"/>
            <a:ext cx="10437108" cy="391061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latin typeface="Calibri" panose="020F0502020204030204" pitchFamily="34" charset="0"/>
                <a:cs typeface="Calibri" panose="020F0502020204030204" pitchFamily="34" charset="0"/>
              </a:rPr>
              <a:t>Limitations</a:t>
            </a:r>
          </a:p>
          <a:p>
            <a:pPr lvl="1"/>
            <a:r>
              <a:rPr lang="en-US" sz="3200" dirty="0">
                <a:latin typeface="Calibri" panose="020F0502020204030204" pitchFamily="34" charset="0"/>
                <a:cs typeface="Calibri" panose="020F0502020204030204" pitchFamily="34" charset="0"/>
              </a:rPr>
              <a:t>No urban vs rural comparison</a:t>
            </a:r>
          </a:p>
          <a:p>
            <a:pPr lvl="1"/>
            <a:r>
              <a:rPr lang="en-US" sz="3200" dirty="0">
                <a:latin typeface="Calibri" panose="020F0502020204030204" pitchFamily="34" charset="0"/>
                <a:cs typeface="Calibri" panose="020F0502020204030204" pitchFamily="34" charset="0"/>
              </a:rPr>
              <a:t>Other regional differences</a:t>
            </a:r>
          </a:p>
          <a:p>
            <a:pPr lvl="1"/>
            <a:r>
              <a:rPr lang="en-US" sz="3200" dirty="0">
                <a:latin typeface="Calibri" panose="020F0502020204030204" pitchFamily="34" charset="0"/>
                <a:cs typeface="Calibri" panose="020F0502020204030204" pitchFamily="34" charset="0"/>
              </a:rPr>
              <a:t>Field behavior will vary by resources present</a:t>
            </a:r>
          </a:p>
        </p:txBody>
      </p:sp>
    </p:spTree>
    <p:extLst>
      <p:ext uri="{BB962C8B-B14F-4D97-AF65-F5344CB8AC3E}">
        <p14:creationId xmlns:p14="http://schemas.microsoft.com/office/powerpoint/2010/main" val="1722427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1524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Acknowledgements</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sp>
        <p:nvSpPr>
          <p:cNvPr id="4" name="Content Placeholder 2">
            <a:extLst>
              <a:ext uri="{FF2B5EF4-FFF2-40B4-BE49-F238E27FC236}">
                <a16:creationId xmlns:a16="http://schemas.microsoft.com/office/drawing/2014/main" id="{415ECD4B-A7C1-23CC-7A26-387641A0D6E4}"/>
              </a:ext>
            </a:extLst>
          </p:cNvPr>
          <p:cNvSpPr txBox="1">
            <a:spLocks/>
          </p:cNvSpPr>
          <p:nvPr/>
        </p:nvSpPr>
        <p:spPr>
          <a:xfrm>
            <a:off x="717427" y="1473691"/>
            <a:ext cx="10437108" cy="3910617"/>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latin typeface="Calibri" panose="020F0502020204030204" pitchFamily="34" charset="0"/>
                <a:cs typeface="Calibri" panose="020F0502020204030204" pitchFamily="34" charset="0"/>
              </a:rPr>
              <a:t>SAMHSA, Dept of Mental Health, Missouri Hospitals Association, Behavioral Health Network and health departments in Missouri</a:t>
            </a:r>
          </a:p>
          <a:p>
            <a:r>
              <a:rPr lang="en-US" sz="3200" dirty="0">
                <a:latin typeface="Calibri" panose="020F0502020204030204" pitchFamily="34" charset="0"/>
                <a:cs typeface="Calibri" panose="020F0502020204030204" pitchFamily="34" charset="0"/>
              </a:rPr>
              <a:t>Trainers</a:t>
            </a:r>
          </a:p>
          <a:p>
            <a:r>
              <a:rPr lang="en-US" sz="3200" dirty="0">
                <a:latin typeface="Calibri" panose="020F0502020204030204" pitchFamily="34" charset="0"/>
                <a:cs typeface="Calibri" panose="020F0502020204030204" pitchFamily="34" charset="0"/>
              </a:rPr>
              <a:t>Our colleagues with lived experiences</a:t>
            </a:r>
          </a:p>
          <a:p>
            <a:r>
              <a:rPr lang="en-US" sz="3200" dirty="0">
                <a:latin typeface="Calibri" panose="020F0502020204030204" pitchFamily="34" charset="0"/>
                <a:cs typeface="Calibri" panose="020F0502020204030204" pitchFamily="34" charset="0"/>
              </a:rPr>
              <a:t>The Addiction Science team at MIMH</a:t>
            </a:r>
          </a:p>
          <a:p>
            <a:r>
              <a:rPr lang="en-US" sz="3200" dirty="0">
                <a:latin typeface="Calibri" panose="020F0502020204030204" pitchFamily="34" charset="0"/>
                <a:cs typeface="Calibri" panose="020F0502020204030204" pitchFamily="34" charset="0"/>
              </a:rPr>
              <a:t>SHIELD team</a:t>
            </a:r>
          </a:p>
          <a:p>
            <a:r>
              <a:rPr lang="en-US" sz="3200" dirty="0">
                <a:latin typeface="Calibri" panose="020F0502020204030204" pitchFamily="34" charset="0"/>
                <a:cs typeface="Calibri" panose="020F0502020204030204" pitchFamily="34" charset="0"/>
              </a:rPr>
              <a:t>The DOTS team, current and former</a:t>
            </a:r>
          </a:p>
          <a:p>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4949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pattFill prst="zigZag">
          <a:fgClr>
            <a:srgbClr val="00B0F0"/>
          </a:fgClr>
          <a:bgClr>
            <a:srgbClr val="4F206C"/>
          </a:bgClr>
        </a:patt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2A21665-C64F-4BDA-B2DE-442D70605718}"/>
              </a:ext>
              <a:ext uri="{C183D7F6-B498-43B3-948B-1728B52AA6E4}">
                <adec:decorative xmlns:adec="http://schemas.microsoft.com/office/drawing/2017/decorative" val="1"/>
              </a:ext>
            </a:extLst>
          </p:cNvPr>
          <p:cNvGrpSpPr/>
          <p:nvPr/>
        </p:nvGrpSpPr>
        <p:grpSpPr>
          <a:xfrm>
            <a:off x="4325258" y="1544068"/>
            <a:ext cx="3541486" cy="3769865"/>
            <a:chOff x="4325258" y="1229517"/>
            <a:chExt cx="3541486" cy="3769865"/>
          </a:xfrm>
        </p:grpSpPr>
        <p:sp>
          <p:nvSpPr>
            <p:cNvPr id="12" name="Diamond 11">
              <a:extLst>
                <a:ext uri="{FF2B5EF4-FFF2-40B4-BE49-F238E27FC236}">
                  <a16:creationId xmlns:a16="http://schemas.microsoft.com/office/drawing/2014/main" id="{7DC8B409-5FAC-4539-B25A-26BE925A48AF}"/>
                </a:ext>
              </a:extLst>
            </p:cNvPr>
            <p:cNvSpPr/>
            <p:nvPr/>
          </p:nvSpPr>
          <p:spPr>
            <a:xfrm>
              <a:off x="4792319" y="2392018"/>
              <a:ext cx="2607364" cy="2607364"/>
            </a:xfrm>
            <a:prstGeom prst="diamond">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iamond 12">
              <a:extLst>
                <a:ext uri="{FF2B5EF4-FFF2-40B4-BE49-F238E27FC236}">
                  <a16:creationId xmlns:a16="http://schemas.microsoft.com/office/drawing/2014/main" id="{91498E2F-539C-46D3-AF7C-BB1DAE76B114}"/>
                </a:ext>
              </a:extLst>
            </p:cNvPr>
            <p:cNvSpPr/>
            <p:nvPr/>
          </p:nvSpPr>
          <p:spPr>
            <a:xfrm>
              <a:off x="4325258" y="1229517"/>
              <a:ext cx="3541486" cy="3541486"/>
            </a:xfrm>
            <a:prstGeom prst="diamond">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itle 1">
            <a:extLst>
              <a:ext uri="{FF2B5EF4-FFF2-40B4-BE49-F238E27FC236}">
                <a16:creationId xmlns:a16="http://schemas.microsoft.com/office/drawing/2014/main" id="{FA061601-468D-486D-B8EE-42BD1BE3ADCC}"/>
              </a:ext>
            </a:extLst>
          </p:cNvPr>
          <p:cNvSpPr>
            <a:spLocks noGrp="1"/>
          </p:cNvSpPr>
          <p:nvPr>
            <p:ph type="ctrTitle"/>
          </p:nvPr>
        </p:nvSpPr>
        <p:spPr>
          <a:xfrm>
            <a:off x="1524000" y="2930403"/>
            <a:ext cx="9144000" cy="997196"/>
          </a:xfrm>
        </p:spPr>
        <p:txBody>
          <a:bodyPr lIns="0" tIns="0" rIns="0" bIns="0" anchor="ctr">
            <a:spAutoFit/>
          </a:bodyPr>
          <a:lstStyle/>
          <a:p>
            <a:r>
              <a:rPr lang="en-US" sz="7200" b="1" dirty="0">
                <a:solidFill>
                  <a:schemeClr val="bg1"/>
                </a:solidFill>
              </a:rPr>
              <a:t>Thank You</a:t>
            </a:r>
            <a:endParaRPr lang="en-US" sz="7200" dirty="0">
              <a:solidFill>
                <a:schemeClr val="accent4"/>
              </a:solidFill>
            </a:endParaRPr>
          </a:p>
        </p:txBody>
      </p:sp>
    </p:spTree>
    <p:extLst>
      <p:ext uri="{BB962C8B-B14F-4D97-AF65-F5344CB8AC3E}">
        <p14:creationId xmlns:p14="http://schemas.microsoft.com/office/powerpoint/2010/main" val="192303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8C79-363C-1C12-8707-108A1D9A7CC2}"/>
              </a:ext>
            </a:extLst>
          </p:cNvPr>
          <p:cNvSpPr>
            <a:spLocks noGrp="1"/>
          </p:cNvSpPr>
          <p:nvPr>
            <p:ph type="title"/>
          </p:nvPr>
        </p:nvSpPr>
        <p:spPr/>
        <p:txBody>
          <a:bodyPr/>
          <a:lstStyle/>
          <a:p>
            <a:r>
              <a:rPr lang="en-GB" dirty="0"/>
              <a:t>Disclosure</a:t>
            </a:r>
          </a:p>
        </p:txBody>
      </p:sp>
      <p:sp>
        <p:nvSpPr>
          <p:cNvPr id="4" name="TextBox 3">
            <a:extLst>
              <a:ext uri="{FF2B5EF4-FFF2-40B4-BE49-F238E27FC236}">
                <a16:creationId xmlns:a16="http://schemas.microsoft.com/office/drawing/2014/main" id="{CF62C5F1-3326-CD3B-310E-F2D5C8764B35}"/>
              </a:ext>
            </a:extLst>
          </p:cNvPr>
          <p:cNvSpPr txBox="1"/>
          <p:nvPr/>
        </p:nvSpPr>
        <p:spPr>
          <a:xfrm>
            <a:off x="1019039" y="2337769"/>
            <a:ext cx="9965267" cy="1569660"/>
          </a:xfrm>
          <a:prstGeom prst="rect">
            <a:avLst/>
          </a:prstGeom>
          <a:noFill/>
        </p:spPr>
        <p:txBody>
          <a:bodyPr wrap="square">
            <a:spAutoFit/>
          </a:bodyPr>
          <a:lstStyle/>
          <a:p>
            <a:pPr rtl="0">
              <a:spcBef>
                <a:spcPts val="0"/>
              </a:spcBef>
              <a:spcAft>
                <a:spcPts val="0"/>
              </a:spcAft>
            </a:pPr>
            <a:r>
              <a:rPr lang="en-US" sz="2400" b="0" i="0" u="none" strike="noStrike" dirty="0">
                <a:solidFill>
                  <a:srgbClr val="000000"/>
                </a:solidFill>
                <a:effectLst/>
                <a:latin typeface="Roboto"/>
              </a:rPr>
              <a:t>This work was supported by a grant from </a:t>
            </a:r>
            <a:br>
              <a:rPr lang="en-US" sz="2400" b="0" i="0" u="none" strike="noStrike" dirty="0">
                <a:solidFill>
                  <a:srgbClr val="000000"/>
                </a:solidFill>
                <a:effectLst/>
                <a:latin typeface="Roboto"/>
              </a:rPr>
            </a:br>
            <a:r>
              <a:rPr lang="en-US" sz="2400" b="0" i="0" u="none" strike="noStrike" dirty="0">
                <a:solidFill>
                  <a:srgbClr val="000000"/>
                </a:solidFill>
                <a:effectLst/>
                <a:latin typeface="Roboto"/>
              </a:rPr>
              <a:t>the Department of Health and Human Services, </a:t>
            </a:r>
            <a:br>
              <a:rPr lang="en-US" sz="2400" b="0" i="0" u="none" strike="noStrike" dirty="0">
                <a:solidFill>
                  <a:srgbClr val="000000"/>
                </a:solidFill>
                <a:effectLst/>
                <a:latin typeface="Roboto"/>
              </a:rPr>
            </a:br>
            <a:r>
              <a:rPr lang="en-US" sz="2400" b="0" i="0" u="none" strike="noStrike" dirty="0">
                <a:solidFill>
                  <a:srgbClr val="000000"/>
                </a:solidFill>
                <a:effectLst/>
                <a:latin typeface="Roboto"/>
              </a:rPr>
              <a:t>Substance Abuse and Mental Health Services Administration, </a:t>
            </a:r>
            <a:br>
              <a:rPr lang="en-US" sz="2400" b="0" i="0" u="none" strike="noStrike" dirty="0">
                <a:solidFill>
                  <a:srgbClr val="000000"/>
                </a:solidFill>
                <a:effectLst/>
                <a:latin typeface="Roboto"/>
              </a:rPr>
            </a:br>
            <a:r>
              <a:rPr lang="en-US" sz="2400" b="0" i="0" u="none" strike="noStrike" dirty="0">
                <a:solidFill>
                  <a:srgbClr val="000000"/>
                </a:solidFill>
                <a:effectLst/>
                <a:latin typeface="Roboto"/>
              </a:rPr>
              <a:t>First Responders - Comprehensive Addiction and Recovery Act Grants.</a:t>
            </a:r>
            <a:endParaRPr lang="en-US" sz="1000" b="0" dirty="0">
              <a:effectLst/>
            </a:endParaRPr>
          </a:p>
        </p:txBody>
      </p:sp>
      <p:pic>
        <p:nvPicPr>
          <p:cNvPr id="6" name="Picture 5" descr="A picture containing drawing&#10;&#10;Description automatically generated">
            <a:extLst>
              <a:ext uri="{FF2B5EF4-FFF2-40B4-BE49-F238E27FC236}">
                <a16:creationId xmlns:a16="http://schemas.microsoft.com/office/drawing/2014/main" id="{FC765A79-2D75-8031-5233-DA7209539624}"/>
              </a:ext>
            </a:extLst>
          </p:cNvPr>
          <p:cNvPicPr>
            <a:picLocks noChangeAspect="1"/>
          </p:cNvPicPr>
          <p:nvPr/>
        </p:nvPicPr>
        <p:blipFill>
          <a:blip r:embed="rId2"/>
          <a:stretch>
            <a:fillRect/>
          </a:stretch>
        </p:blipFill>
        <p:spPr>
          <a:xfrm>
            <a:off x="934372" y="3989579"/>
            <a:ext cx="5163409" cy="1807193"/>
          </a:xfrm>
          <a:prstGeom prst="rect">
            <a:avLst/>
          </a:prstGeom>
        </p:spPr>
      </p:pic>
      <p:pic>
        <p:nvPicPr>
          <p:cNvPr id="1026" name="Picture 2" descr="Selected photo">
            <a:extLst>
              <a:ext uri="{FF2B5EF4-FFF2-40B4-BE49-F238E27FC236}">
                <a16:creationId xmlns:a16="http://schemas.microsoft.com/office/drawing/2014/main" id="{645CCA3F-0BB2-C67E-7BFC-C299D354CE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2126" y="4193156"/>
            <a:ext cx="4819650"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022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2899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Background</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sp>
        <p:nvSpPr>
          <p:cNvPr id="3" name="Content Placeholder 2">
            <a:extLst>
              <a:ext uri="{FF2B5EF4-FFF2-40B4-BE49-F238E27FC236}">
                <a16:creationId xmlns:a16="http://schemas.microsoft.com/office/drawing/2014/main" id="{5F5863DF-3CD3-4D58-5963-61DCF5237B5A}"/>
              </a:ext>
            </a:extLst>
          </p:cNvPr>
          <p:cNvSpPr txBox="1">
            <a:spLocks/>
          </p:cNvSpPr>
          <p:nvPr/>
        </p:nvSpPr>
        <p:spPr>
          <a:xfrm>
            <a:off x="838200" y="2266345"/>
            <a:ext cx="5097780" cy="391061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Calibri" panose="020F0502020204030204" pitchFamily="34" charset="0"/>
                <a:cs typeface="Calibri" panose="020F0502020204030204" pitchFamily="34" charset="0"/>
              </a:rPr>
              <a:t>Upward trend in Missouri opioid overdose deaths </a:t>
            </a:r>
          </a:p>
          <a:p>
            <a:r>
              <a:rPr lang="en-GB" dirty="0">
                <a:latin typeface="Calibri" panose="020F0502020204030204" pitchFamily="34" charset="0"/>
                <a:cs typeface="Calibri" panose="020F0502020204030204" pitchFamily="34" charset="0"/>
              </a:rPr>
              <a:t>EMS and Law Enforcement interventions</a:t>
            </a:r>
          </a:p>
          <a:p>
            <a:r>
              <a:rPr lang="en-GB" dirty="0">
                <a:latin typeface="Calibri" panose="020F0502020204030204" pitchFamily="34" charset="0"/>
                <a:cs typeface="Calibri" panose="020F0502020204030204" pitchFamily="34" charset="0"/>
              </a:rPr>
              <a:t>Repeat overdoses within a year</a:t>
            </a:r>
          </a:p>
          <a:p>
            <a:r>
              <a:rPr lang="en-GB" dirty="0">
                <a:latin typeface="Calibri" panose="020F0502020204030204" pitchFamily="34" charset="0"/>
                <a:cs typeface="Calibri" panose="020F0502020204030204" pitchFamily="34" charset="0"/>
              </a:rPr>
              <a:t>Ne</a:t>
            </a:r>
            <a:r>
              <a:rPr lang="en-US" dirty="0">
                <a:latin typeface="Calibri" panose="020F0502020204030204" pitchFamily="34" charset="0"/>
                <a:cs typeface="Calibri" panose="020F0502020204030204" pitchFamily="34" charset="0"/>
              </a:rPr>
              <a:t>ed for intervention beyond revival</a:t>
            </a:r>
            <a:endParaRPr lang="en-GB" dirty="0">
              <a:latin typeface="Calibri" panose="020F0502020204030204" pitchFamily="34" charset="0"/>
              <a:cs typeface="Calibri" panose="020F0502020204030204" pitchFamily="34" charset="0"/>
            </a:endParaRPr>
          </a:p>
        </p:txBody>
      </p:sp>
      <p:graphicFrame>
        <p:nvGraphicFramePr>
          <p:cNvPr id="5" name="Content Placeholder 6">
            <a:extLst>
              <a:ext uri="{FF2B5EF4-FFF2-40B4-BE49-F238E27FC236}">
                <a16:creationId xmlns:a16="http://schemas.microsoft.com/office/drawing/2014/main" id="{42B83F60-E7F2-9D7D-A6F2-3C4D6164E1FF}"/>
              </a:ext>
            </a:extLst>
          </p:cNvPr>
          <p:cNvGraphicFramePr>
            <a:graphicFrameLocks/>
          </p:cNvGraphicFramePr>
          <p:nvPr>
            <p:extLst>
              <p:ext uri="{D42A27DB-BD31-4B8C-83A1-F6EECF244321}">
                <p14:modId xmlns:p14="http://schemas.microsoft.com/office/powerpoint/2010/main" val="1213665088"/>
              </p:ext>
            </p:extLst>
          </p:nvPr>
        </p:nvGraphicFramePr>
        <p:xfrm>
          <a:off x="6256338" y="2266950"/>
          <a:ext cx="5097462" cy="391001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C7632855-613A-91B0-2457-746B3FCC99B9}"/>
              </a:ext>
            </a:extLst>
          </p:cNvPr>
          <p:cNvSpPr txBox="1"/>
          <p:nvPr/>
        </p:nvSpPr>
        <p:spPr>
          <a:xfrm>
            <a:off x="6256022" y="1897013"/>
            <a:ext cx="5097462" cy="369332"/>
          </a:xfrm>
          <a:prstGeom prst="rect">
            <a:avLst/>
          </a:prstGeom>
          <a:noFill/>
        </p:spPr>
        <p:txBody>
          <a:bodyPr wrap="square" rtlCol="0">
            <a:spAutoFit/>
          </a:bodyPr>
          <a:lstStyle/>
          <a:p>
            <a:r>
              <a:rPr lang="en-GB" b="1" dirty="0"/>
              <a:t>Missouri Deaths from Opioid Overdose – Counts</a:t>
            </a:r>
            <a:r>
              <a:rPr lang="en-GB" b="1" baseline="30000" dirty="0"/>
              <a:t>1</a:t>
            </a:r>
            <a:r>
              <a:rPr lang="en-GB" b="1" dirty="0"/>
              <a:t> </a:t>
            </a:r>
          </a:p>
        </p:txBody>
      </p:sp>
      <p:sp>
        <p:nvSpPr>
          <p:cNvPr id="4" name="TextBox 3">
            <a:extLst>
              <a:ext uri="{FF2B5EF4-FFF2-40B4-BE49-F238E27FC236}">
                <a16:creationId xmlns:a16="http://schemas.microsoft.com/office/drawing/2014/main" id="{16D1DC82-8F83-3459-0E9F-A8E36083CC61}"/>
              </a:ext>
            </a:extLst>
          </p:cNvPr>
          <p:cNvSpPr txBox="1"/>
          <p:nvPr/>
        </p:nvSpPr>
        <p:spPr>
          <a:xfrm>
            <a:off x="6256022" y="6176962"/>
            <a:ext cx="4843778" cy="307777"/>
          </a:xfrm>
          <a:prstGeom prst="rect">
            <a:avLst/>
          </a:prstGeom>
          <a:noFill/>
        </p:spPr>
        <p:txBody>
          <a:bodyPr wrap="square" rtlCol="0">
            <a:spAutoFit/>
          </a:bodyPr>
          <a:lstStyle/>
          <a:p>
            <a:r>
              <a:rPr lang="en-GB" sz="1400" i="1" dirty="0"/>
              <a:t>MISSOURI DHSS DATA, 2022</a:t>
            </a:r>
          </a:p>
        </p:txBody>
      </p:sp>
    </p:spTree>
    <p:extLst>
      <p:ext uri="{BB962C8B-B14F-4D97-AF65-F5344CB8AC3E}">
        <p14:creationId xmlns:p14="http://schemas.microsoft.com/office/powerpoint/2010/main" val="2275478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val 22">
            <a:extLst>
              <a:ext uri="{FF2B5EF4-FFF2-40B4-BE49-F238E27FC236}">
                <a16:creationId xmlns:a16="http://schemas.microsoft.com/office/drawing/2014/main" id="{364CFD90-D0E1-4BC3-9D8B-7503E2632C39}"/>
              </a:ext>
              <a:ext uri="{C183D7F6-B498-43B3-948B-1728B52AA6E4}">
                <adec:decorative xmlns:adec="http://schemas.microsoft.com/office/drawing/2017/decorative" val="1"/>
              </a:ext>
            </a:extLst>
          </p:cNvPr>
          <p:cNvSpPr/>
          <p:nvPr/>
        </p:nvSpPr>
        <p:spPr>
          <a:xfrm>
            <a:off x="4111626" y="1720850"/>
            <a:ext cx="3968750" cy="396875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365125"/>
            <a:ext cx="10515600" cy="1325563"/>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292103"/>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Background</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14177"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E3ECCC05-FF78-40FA-84FF-172821D8B58A}"/>
              </a:ext>
              <a:ext uri="{C183D7F6-B498-43B3-948B-1728B52AA6E4}">
                <adec:decorative xmlns:adec="http://schemas.microsoft.com/office/drawing/2017/decorative" val="1"/>
              </a:ext>
            </a:extLst>
          </p:cNvPr>
          <p:cNvSpPr/>
          <p:nvPr/>
        </p:nvSpPr>
        <p:spPr>
          <a:xfrm>
            <a:off x="5051426" y="2561248"/>
            <a:ext cx="2091600" cy="209110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mj-lt"/>
              </a:rPr>
              <a:t>HARM</a:t>
            </a:r>
            <a:br>
              <a:rPr lang="en-US" b="1" dirty="0">
                <a:latin typeface="+mj-lt"/>
              </a:rPr>
            </a:br>
            <a:r>
              <a:rPr lang="en-US" b="1" dirty="0">
                <a:latin typeface="+mj-lt"/>
              </a:rPr>
              <a:t>REDUCTION</a:t>
            </a:r>
            <a:br>
              <a:rPr lang="en-US" b="1" dirty="0">
                <a:latin typeface="+mj-lt"/>
              </a:rPr>
            </a:br>
            <a:r>
              <a:rPr lang="en-US" b="1" dirty="0">
                <a:latin typeface="+mj-lt"/>
              </a:rPr>
              <a:t>SERVICES</a:t>
            </a:r>
          </a:p>
        </p:txBody>
      </p:sp>
      <p:sp>
        <p:nvSpPr>
          <p:cNvPr id="16" name="Rectangle: Rounded Corners 15">
            <a:extLst>
              <a:ext uri="{FF2B5EF4-FFF2-40B4-BE49-F238E27FC236}">
                <a16:creationId xmlns:a16="http://schemas.microsoft.com/office/drawing/2014/main" id="{D6178536-4D8A-4FF2-BBDC-4B3E7E0FCF26}"/>
              </a:ext>
              <a:ext uri="{C183D7F6-B498-43B3-948B-1728B52AA6E4}">
                <adec:decorative xmlns:adec="http://schemas.microsoft.com/office/drawing/2017/decorative" val="1"/>
              </a:ext>
            </a:extLst>
          </p:cNvPr>
          <p:cNvSpPr/>
          <p:nvPr/>
        </p:nvSpPr>
        <p:spPr>
          <a:xfrm>
            <a:off x="7427486" y="2294988"/>
            <a:ext cx="3660775" cy="740997"/>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lgn="ctr"/>
            <a:r>
              <a:rPr lang="en-US" sz="1600" b="1" dirty="0">
                <a:solidFill>
                  <a:schemeClr val="tx1"/>
                </a:solidFill>
                <a:latin typeface="Calibri" panose="020F0502020204030204" pitchFamily="34" charset="0"/>
                <a:cs typeface="Calibri" panose="020F0502020204030204" pitchFamily="34" charset="0"/>
              </a:rPr>
              <a:t>SYRINGE SERVICE </a:t>
            </a:r>
            <a:br>
              <a:rPr lang="en-US" sz="1600" b="1" dirty="0">
                <a:solidFill>
                  <a:schemeClr val="tx1"/>
                </a:solidFill>
                <a:latin typeface="Calibri" panose="020F0502020204030204" pitchFamily="34" charset="0"/>
                <a:cs typeface="Calibri" panose="020F0502020204030204" pitchFamily="34" charset="0"/>
              </a:rPr>
            </a:br>
            <a:r>
              <a:rPr lang="en-US" sz="1600" b="1" dirty="0">
                <a:solidFill>
                  <a:schemeClr val="tx1"/>
                </a:solidFill>
                <a:latin typeface="Calibri" panose="020F0502020204030204" pitchFamily="34" charset="0"/>
                <a:cs typeface="Calibri" panose="020F0502020204030204" pitchFamily="34" charset="0"/>
              </a:rPr>
              <a:t>PROGRAMS</a:t>
            </a:r>
          </a:p>
        </p:txBody>
      </p:sp>
      <p:sp>
        <p:nvSpPr>
          <p:cNvPr id="15" name="Oval 14">
            <a:extLst>
              <a:ext uri="{FF2B5EF4-FFF2-40B4-BE49-F238E27FC236}">
                <a16:creationId xmlns:a16="http://schemas.microsoft.com/office/drawing/2014/main" id="{416F1356-9015-4B5C-9C64-3C1D963E5F59}"/>
              </a:ext>
              <a:ext uri="{C183D7F6-B498-43B3-948B-1728B52AA6E4}">
                <adec:decorative xmlns:adec="http://schemas.microsoft.com/office/drawing/2017/decorative" val="1"/>
              </a:ext>
            </a:extLst>
          </p:cNvPr>
          <p:cNvSpPr/>
          <p:nvPr/>
        </p:nvSpPr>
        <p:spPr>
          <a:xfrm>
            <a:off x="7316361" y="2195586"/>
            <a:ext cx="939800" cy="9398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EB7F2E37-0ACF-4E8A-9C1D-EC5B65BA2906}"/>
              </a:ext>
              <a:ext uri="{C183D7F6-B498-43B3-948B-1728B52AA6E4}">
                <adec:decorative xmlns:adec="http://schemas.microsoft.com/office/drawing/2017/decorative" val="1"/>
              </a:ext>
            </a:extLst>
          </p:cNvPr>
          <p:cNvSpPr/>
          <p:nvPr/>
        </p:nvSpPr>
        <p:spPr>
          <a:xfrm>
            <a:off x="7509096" y="4403725"/>
            <a:ext cx="3660775" cy="740997"/>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algn="ctr"/>
            <a:r>
              <a:rPr lang="en-US" b="1" dirty="0">
                <a:solidFill>
                  <a:schemeClr val="tx1"/>
                </a:solidFill>
                <a:latin typeface="Calibri" panose="020F0502020204030204" pitchFamily="34" charset="0"/>
                <a:cs typeface="Calibri" panose="020F0502020204030204" pitchFamily="34" charset="0"/>
              </a:rPr>
              <a:t>CARE COORDINATION</a:t>
            </a:r>
          </a:p>
        </p:txBody>
      </p:sp>
      <p:sp>
        <p:nvSpPr>
          <p:cNvPr id="20" name="Oval 19">
            <a:extLst>
              <a:ext uri="{FF2B5EF4-FFF2-40B4-BE49-F238E27FC236}">
                <a16:creationId xmlns:a16="http://schemas.microsoft.com/office/drawing/2014/main" id="{88F812F5-70AF-4FBD-80D9-D59B3C456D5E}"/>
              </a:ext>
              <a:ext uri="{C183D7F6-B498-43B3-948B-1728B52AA6E4}">
                <adec:decorative xmlns:adec="http://schemas.microsoft.com/office/drawing/2017/decorative" val="1"/>
              </a:ext>
            </a:extLst>
          </p:cNvPr>
          <p:cNvSpPr/>
          <p:nvPr/>
        </p:nvSpPr>
        <p:spPr>
          <a:xfrm>
            <a:off x="7306335" y="4304323"/>
            <a:ext cx="939800" cy="9398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Rounded Corners 24">
            <a:extLst>
              <a:ext uri="{FF2B5EF4-FFF2-40B4-BE49-F238E27FC236}">
                <a16:creationId xmlns:a16="http://schemas.microsoft.com/office/drawing/2014/main" id="{94A75A79-A67A-4A23-8588-7FC5EB9A5183}"/>
              </a:ext>
              <a:ext uri="{C183D7F6-B498-43B3-948B-1728B52AA6E4}">
                <adec:decorative xmlns:adec="http://schemas.microsoft.com/office/drawing/2017/decorative" val="1"/>
              </a:ext>
            </a:extLst>
          </p:cNvPr>
          <p:cNvSpPr/>
          <p:nvPr/>
        </p:nvSpPr>
        <p:spPr>
          <a:xfrm>
            <a:off x="2281238" y="1420887"/>
            <a:ext cx="3660775" cy="740997"/>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r>
              <a:rPr lang="en-US" b="1" dirty="0">
                <a:solidFill>
                  <a:schemeClr val="tx1"/>
                </a:solidFill>
                <a:latin typeface="Calibri" panose="020F0502020204030204" pitchFamily="34" charset="0"/>
                <a:cs typeface="Calibri" panose="020F0502020204030204" pitchFamily="34" charset="0"/>
              </a:rPr>
              <a:t>TREATMENT &amp; RECOVERY</a:t>
            </a:r>
          </a:p>
        </p:txBody>
      </p:sp>
      <p:sp>
        <p:nvSpPr>
          <p:cNvPr id="26" name="Oval 25">
            <a:extLst>
              <a:ext uri="{FF2B5EF4-FFF2-40B4-BE49-F238E27FC236}">
                <a16:creationId xmlns:a16="http://schemas.microsoft.com/office/drawing/2014/main" id="{BBC62739-FA35-49F8-8929-743B31F55A69}"/>
              </a:ext>
              <a:ext uri="{C183D7F6-B498-43B3-948B-1728B52AA6E4}">
                <adec:decorative xmlns:adec="http://schemas.microsoft.com/office/drawing/2017/decorative" val="1"/>
              </a:ext>
            </a:extLst>
          </p:cNvPr>
          <p:cNvSpPr/>
          <p:nvPr/>
        </p:nvSpPr>
        <p:spPr>
          <a:xfrm>
            <a:off x="5113338" y="1321485"/>
            <a:ext cx="939800" cy="9398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Rounded Corners 26">
            <a:extLst>
              <a:ext uri="{FF2B5EF4-FFF2-40B4-BE49-F238E27FC236}">
                <a16:creationId xmlns:a16="http://schemas.microsoft.com/office/drawing/2014/main" id="{71BB375D-5EE6-4428-9817-2C7DB6B94332}"/>
              </a:ext>
              <a:ext uri="{C183D7F6-B498-43B3-948B-1728B52AA6E4}">
                <adec:decorative xmlns:adec="http://schemas.microsoft.com/office/drawing/2017/decorative" val="1"/>
              </a:ext>
            </a:extLst>
          </p:cNvPr>
          <p:cNvSpPr/>
          <p:nvPr/>
        </p:nvSpPr>
        <p:spPr>
          <a:xfrm>
            <a:off x="838200" y="3334727"/>
            <a:ext cx="3660775" cy="740997"/>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panose="020F0502020204030204" pitchFamily="34" charset="0"/>
                <a:cs typeface="Calibri" panose="020F0502020204030204" pitchFamily="34" charset="0"/>
              </a:rPr>
              <a:t>SOCIAL SUPPORT</a:t>
            </a:r>
          </a:p>
        </p:txBody>
      </p:sp>
      <p:sp>
        <p:nvSpPr>
          <p:cNvPr id="28" name="Oval 27">
            <a:extLst>
              <a:ext uri="{FF2B5EF4-FFF2-40B4-BE49-F238E27FC236}">
                <a16:creationId xmlns:a16="http://schemas.microsoft.com/office/drawing/2014/main" id="{B3A511B7-C7F3-4107-9962-1E10D2E087DD}"/>
              </a:ext>
              <a:ext uri="{C183D7F6-B498-43B3-948B-1728B52AA6E4}">
                <adec:decorative xmlns:adec="http://schemas.microsoft.com/office/drawing/2017/decorative" val="1"/>
              </a:ext>
            </a:extLst>
          </p:cNvPr>
          <p:cNvSpPr/>
          <p:nvPr/>
        </p:nvSpPr>
        <p:spPr>
          <a:xfrm>
            <a:off x="3670300" y="3235325"/>
            <a:ext cx="939800" cy="9398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Rounded Corners 28">
            <a:extLst>
              <a:ext uri="{FF2B5EF4-FFF2-40B4-BE49-F238E27FC236}">
                <a16:creationId xmlns:a16="http://schemas.microsoft.com/office/drawing/2014/main" id="{D4D7D4B6-62C2-45AB-89A5-3A41DA021FD2}"/>
              </a:ext>
              <a:ext uri="{C183D7F6-B498-43B3-948B-1728B52AA6E4}">
                <adec:decorative xmlns:adec="http://schemas.microsoft.com/office/drawing/2017/decorative" val="1"/>
              </a:ext>
            </a:extLst>
          </p:cNvPr>
          <p:cNvSpPr/>
          <p:nvPr/>
        </p:nvSpPr>
        <p:spPr>
          <a:xfrm>
            <a:off x="2392363" y="5251573"/>
            <a:ext cx="3660775" cy="740997"/>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panose="020F0502020204030204" pitchFamily="34" charset="0"/>
                <a:cs typeface="Calibri" panose="020F0502020204030204" pitchFamily="34" charset="0"/>
              </a:rPr>
              <a:t>NALOXONE </a:t>
            </a:r>
            <a:br>
              <a:rPr lang="en-US" b="1" dirty="0">
                <a:solidFill>
                  <a:schemeClr val="tx1"/>
                </a:solidFill>
                <a:latin typeface="Calibri" panose="020F0502020204030204" pitchFamily="34" charset="0"/>
                <a:cs typeface="Calibri" panose="020F0502020204030204" pitchFamily="34" charset="0"/>
              </a:rPr>
            </a:br>
            <a:r>
              <a:rPr lang="en-US" b="1" dirty="0">
                <a:solidFill>
                  <a:schemeClr val="tx1"/>
                </a:solidFill>
                <a:latin typeface="Calibri" panose="020F0502020204030204" pitchFamily="34" charset="0"/>
                <a:cs typeface="Calibri" panose="020F0502020204030204" pitchFamily="34" charset="0"/>
              </a:rPr>
              <a:t>DISTRIBUTION</a:t>
            </a:r>
          </a:p>
        </p:txBody>
      </p:sp>
      <p:sp>
        <p:nvSpPr>
          <p:cNvPr id="30" name="Oval 29">
            <a:extLst>
              <a:ext uri="{FF2B5EF4-FFF2-40B4-BE49-F238E27FC236}">
                <a16:creationId xmlns:a16="http://schemas.microsoft.com/office/drawing/2014/main" id="{83902602-D4BC-4D44-AC14-BB55A86C5D06}"/>
              </a:ext>
              <a:ext uri="{C183D7F6-B498-43B3-948B-1728B52AA6E4}">
                <adec:decorative xmlns:adec="http://schemas.microsoft.com/office/drawing/2017/decorative" val="1"/>
              </a:ext>
            </a:extLst>
          </p:cNvPr>
          <p:cNvSpPr/>
          <p:nvPr/>
        </p:nvSpPr>
        <p:spPr>
          <a:xfrm>
            <a:off x="5224463" y="5152171"/>
            <a:ext cx="939800" cy="9398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99715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animBg="1"/>
      <p:bldP spid="25" grpId="0" animBg="1"/>
      <p:bldP spid="27"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2899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Background</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sp>
        <p:nvSpPr>
          <p:cNvPr id="4" name="Content Placeholder 2">
            <a:extLst>
              <a:ext uri="{FF2B5EF4-FFF2-40B4-BE49-F238E27FC236}">
                <a16:creationId xmlns:a16="http://schemas.microsoft.com/office/drawing/2014/main" id="{415ECD4B-A7C1-23CC-7A26-387641A0D6E4}"/>
              </a:ext>
            </a:extLst>
          </p:cNvPr>
          <p:cNvSpPr txBox="1">
            <a:spLocks/>
          </p:cNvSpPr>
          <p:nvPr/>
        </p:nvSpPr>
        <p:spPr>
          <a:xfrm>
            <a:off x="838200" y="1600768"/>
            <a:ext cx="10437108" cy="391061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latin typeface="Calibri" panose="020F0502020204030204" pitchFamily="34" charset="0"/>
                <a:cs typeface="Calibri" panose="020F0502020204030204" pitchFamily="34" charset="0"/>
              </a:rPr>
              <a:t>First responders interact with overdose survivors</a:t>
            </a:r>
          </a:p>
          <a:p>
            <a:pPr lvl="1"/>
            <a:r>
              <a:rPr lang="en-US" sz="2800" dirty="0">
                <a:latin typeface="Calibri" panose="020F0502020204030204" pitchFamily="34" charset="0"/>
                <a:cs typeface="Calibri" panose="020F0502020204030204" pitchFamily="34" charset="0"/>
              </a:rPr>
              <a:t>Potential referrals to treatment and harm-reduction programs</a:t>
            </a:r>
            <a:r>
              <a:rPr lang="en-US" sz="2800" baseline="30000" dirty="0">
                <a:latin typeface="Calibri" panose="020F0502020204030204" pitchFamily="34" charset="0"/>
                <a:cs typeface="Calibri" panose="020F0502020204030204" pitchFamily="34" charset="0"/>
              </a:rPr>
              <a:t>2</a:t>
            </a:r>
            <a:endParaRPr lang="en-US" sz="2800" dirty="0">
              <a:latin typeface="Calibri" panose="020F0502020204030204" pitchFamily="34" charset="0"/>
              <a:cs typeface="Calibri" panose="020F0502020204030204" pitchFamily="34" charset="0"/>
            </a:endParaRPr>
          </a:p>
          <a:p>
            <a:r>
              <a:rPr lang="en-US" sz="3200" dirty="0">
                <a:latin typeface="Calibri" panose="020F0502020204030204" pitchFamily="34" charset="0"/>
                <a:cs typeface="Calibri" panose="020F0502020204030204" pitchFamily="34" charset="0"/>
              </a:rPr>
              <a:t>Referrals can reduce risk of repeat overdoses</a:t>
            </a:r>
            <a:r>
              <a:rPr lang="en-US" sz="3200" baseline="30000" dirty="0">
                <a:latin typeface="Calibri" panose="020F0502020204030204" pitchFamily="34" charset="0"/>
                <a:cs typeface="Calibri" panose="020F0502020204030204" pitchFamily="34" charset="0"/>
              </a:rPr>
              <a:t>3</a:t>
            </a:r>
            <a:endParaRPr lang="en-US" sz="3200" dirty="0">
              <a:latin typeface="Calibri" panose="020F0502020204030204" pitchFamily="34" charset="0"/>
              <a:cs typeface="Calibri" panose="020F0502020204030204" pitchFamily="34" charset="0"/>
            </a:endParaRPr>
          </a:p>
          <a:p>
            <a:r>
              <a:rPr lang="en-US" sz="3200" dirty="0">
                <a:latin typeface="Calibri" panose="020F0502020204030204" pitchFamily="34" charset="0"/>
                <a:cs typeface="Calibri" panose="020F0502020204030204" pitchFamily="34" charset="0"/>
              </a:rPr>
              <a:t>Increased referral can also</a:t>
            </a:r>
            <a:r>
              <a:rPr lang="en-US" sz="3200" baseline="30000" dirty="0">
                <a:latin typeface="Calibri" panose="020F0502020204030204" pitchFamily="34" charset="0"/>
                <a:cs typeface="Calibri" panose="020F0502020204030204" pitchFamily="34" charset="0"/>
              </a:rPr>
              <a:t>4</a:t>
            </a:r>
            <a:endParaRPr lang="en-US" sz="3200" dirty="0">
              <a:latin typeface="Calibri" panose="020F0502020204030204" pitchFamily="34" charset="0"/>
              <a:cs typeface="Calibri" panose="020F0502020204030204" pitchFamily="34" charset="0"/>
            </a:endParaRPr>
          </a:p>
          <a:p>
            <a:pPr lvl="1"/>
            <a:r>
              <a:rPr lang="en-US" sz="2800" dirty="0">
                <a:latin typeface="Calibri" panose="020F0502020204030204" pitchFamily="34" charset="0"/>
                <a:cs typeface="Calibri" panose="020F0502020204030204" pitchFamily="34" charset="0"/>
              </a:rPr>
              <a:t>reduce first responder calls to opioid overdose events</a:t>
            </a:r>
          </a:p>
          <a:p>
            <a:pPr lvl="1"/>
            <a:r>
              <a:rPr lang="en-US" sz="2800" dirty="0">
                <a:latin typeface="Calibri" panose="020F0502020204030204" pitchFamily="34" charset="0"/>
                <a:cs typeface="Calibri" panose="020F0502020204030204" pitchFamily="34" charset="0"/>
              </a:rPr>
              <a:t>increase occupational safety</a:t>
            </a:r>
          </a:p>
        </p:txBody>
      </p:sp>
      <p:sp>
        <p:nvSpPr>
          <p:cNvPr id="9" name="TextBox 8">
            <a:extLst>
              <a:ext uri="{FF2B5EF4-FFF2-40B4-BE49-F238E27FC236}">
                <a16:creationId xmlns:a16="http://schemas.microsoft.com/office/drawing/2014/main" id="{821788F2-D7E8-5886-B83C-52321EBA38DE}"/>
              </a:ext>
            </a:extLst>
          </p:cNvPr>
          <p:cNvSpPr txBox="1"/>
          <p:nvPr/>
        </p:nvSpPr>
        <p:spPr>
          <a:xfrm>
            <a:off x="5332880" y="5934670"/>
            <a:ext cx="7107527" cy="923330"/>
          </a:xfrm>
          <a:prstGeom prst="rect">
            <a:avLst/>
          </a:prstGeom>
          <a:noFill/>
        </p:spPr>
        <p:txBody>
          <a:bodyPr wrap="square" rtlCol="0">
            <a:spAutoFit/>
          </a:bodyPr>
          <a:lstStyle/>
          <a:p>
            <a:r>
              <a:rPr lang="en-GB" baseline="30000" dirty="0"/>
              <a:t>2</a:t>
            </a:r>
            <a:r>
              <a:rPr lang="en-GB" dirty="0"/>
              <a:t> WAGNER </a:t>
            </a:r>
            <a:r>
              <a:rPr lang="en-GB" i="1" dirty="0"/>
              <a:t>ET </a:t>
            </a:r>
            <a:r>
              <a:rPr lang="en-GB" dirty="0"/>
              <a:t>AL, 2016; BAREFOOT </a:t>
            </a:r>
            <a:r>
              <a:rPr lang="en-GB" i="1" dirty="0"/>
              <a:t>ET AL</a:t>
            </a:r>
            <a:r>
              <a:rPr lang="en-GB" dirty="0"/>
              <a:t>, 2019</a:t>
            </a:r>
          </a:p>
          <a:p>
            <a:r>
              <a:rPr lang="en-GB" baseline="30000" dirty="0"/>
              <a:t>3</a:t>
            </a:r>
            <a:r>
              <a:rPr lang="en-GB" dirty="0"/>
              <a:t> RUSSELL </a:t>
            </a:r>
            <a:r>
              <a:rPr lang="en-GB" i="1" dirty="0"/>
              <a:t>ET AL</a:t>
            </a:r>
            <a:r>
              <a:rPr lang="en-GB" dirty="0"/>
              <a:t>, 2021 ; BLUTHENTHAL, 1998 ; CLARK </a:t>
            </a:r>
            <a:r>
              <a:rPr lang="en-GB" i="1" dirty="0"/>
              <a:t>ET AL</a:t>
            </a:r>
            <a:r>
              <a:rPr lang="en-GB" dirty="0"/>
              <a:t>, 2014</a:t>
            </a:r>
          </a:p>
          <a:p>
            <a:r>
              <a:rPr lang="en-GB" baseline="30000" dirty="0"/>
              <a:t>4</a:t>
            </a:r>
            <a:r>
              <a:rPr lang="en-GB" dirty="0"/>
              <a:t> PIKE </a:t>
            </a:r>
            <a:r>
              <a:rPr lang="en-GB" i="1" dirty="0"/>
              <a:t>ET AL</a:t>
            </a:r>
            <a:r>
              <a:rPr lang="en-GB" dirty="0"/>
              <a:t>, 2020; ONDOCSIN </a:t>
            </a:r>
            <a:r>
              <a:rPr lang="en-GB" i="1" dirty="0"/>
              <a:t>ET AL</a:t>
            </a:r>
            <a:r>
              <a:rPr lang="en-GB" dirty="0"/>
              <a:t>, 2020; BEAUGARD </a:t>
            </a:r>
            <a:r>
              <a:rPr lang="en-GB" i="1" dirty="0"/>
              <a:t>ET AL</a:t>
            </a:r>
            <a:r>
              <a:rPr lang="en-GB" dirty="0"/>
              <a:t>, 2022 </a:t>
            </a:r>
          </a:p>
        </p:txBody>
      </p:sp>
    </p:spTree>
    <p:extLst>
      <p:ext uri="{BB962C8B-B14F-4D97-AF65-F5344CB8AC3E}">
        <p14:creationId xmlns:p14="http://schemas.microsoft.com/office/powerpoint/2010/main" val="1353020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fade">
                                      <p:cBhvr>
                                        <p:cTn id="13" dur="500"/>
                                        <p:tgtEl>
                                          <p:spTgt spid="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500"/>
                                        <p:tgtEl>
                                          <p:spTgt spid="4">
                                            <p:txEl>
                                              <p:pRg st="2" end="2"/>
                                            </p:txEl>
                                          </p:spTgt>
                                        </p:tgtEl>
                                      </p:cBhvr>
                                    </p:animEffect>
                                  </p:childTnLst>
                                </p:cTn>
                              </p:par>
                              <p:par>
                                <p:cTn id="19" presetID="2" presetClass="entr" presetSubtype="4" fill="hold" nodeType="with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 calcmode="lin" valueType="num">
                                      <p:cBhvr additive="base">
                                        <p:cTn id="2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Effect transition="in" filter="fade">
                                      <p:cBhvr>
                                        <p:cTn id="33" dur="500"/>
                                        <p:tgtEl>
                                          <p:spTgt spid="4">
                                            <p:txEl>
                                              <p:pRg st="5" end="5"/>
                                            </p:txEl>
                                          </p:spTgt>
                                        </p:tgtEl>
                                      </p:cBhvr>
                                    </p:animEffect>
                                  </p:childTnLst>
                                </p:cTn>
                              </p:par>
                              <p:par>
                                <p:cTn id="34" presetID="2" presetClass="entr" presetSubtype="4" fill="hold" nodeType="withEffect">
                                  <p:stCondLst>
                                    <p:cond delay="0"/>
                                  </p:stCondLst>
                                  <p:childTnLst>
                                    <p:set>
                                      <p:cBhvr>
                                        <p:cTn id="35" dur="1" fill="hold">
                                          <p:stCondLst>
                                            <p:cond delay="0"/>
                                          </p:stCondLst>
                                        </p:cTn>
                                        <p:tgtEl>
                                          <p:spTgt spid="9">
                                            <p:txEl>
                                              <p:pRg st="2" end="2"/>
                                            </p:txEl>
                                          </p:spTgt>
                                        </p:tgtEl>
                                        <p:attrNameLst>
                                          <p:attrName>style.visibility</p:attrName>
                                        </p:attrNameLst>
                                      </p:cBhvr>
                                      <p:to>
                                        <p:strVal val="visible"/>
                                      </p:to>
                                    </p:set>
                                    <p:anim calcmode="lin" valueType="num">
                                      <p:cBhvr additive="base">
                                        <p:cTn id="36"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2899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Intervention</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sp>
        <p:nvSpPr>
          <p:cNvPr id="4" name="Content Placeholder 2">
            <a:extLst>
              <a:ext uri="{FF2B5EF4-FFF2-40B4-BE49-F238E27FC236}">
                <a16:creationId xmlns:a16="http://schemas.microsoft.com/office/drawing/2014/main" id="{415ECD4B-A7C1-23CC-7A26-387641A0D6E4}"/>
              </a:ext>
            </a:extLst>
          </p:cNvPr>
          <p:cNvSpPr txBox="1">
            <a:spLocks/>
          </p:cNvSpPr>
          <p:nvPr/>
        </p:nvSpPr>
        <p:spPr>
          <a:xfrm>
            <a:off x="2113472" y="959162"/>
            <a:ext cx="9966233" cy="391061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latin typeface="Calibri" panose="020F0502020204030204" pitchFamily="34" charset="0"/>
                <a:cs typeface="Calibri" panose="020F0502020204030204" pitchFamily="34" charset="0"/>
              </a:rPr>
              <a:t>Safety and Health Integration in the Enforcement of Laws on Drugs (SHIELD) training</a:t>
            </a:r>
          </a:p>
          <a:p>
            <a:r>
              <a:rPr lang="en-US" sz="3200" dirty="0">
                <a:latin typeface="Calibri" panose="020F0502020204030204" pitchFamily="34" charset="0"/>
                <a:cs typeface="Calibri" panose="020F0502020204030204" pitchFamily="34" charset="0"/>
              </a:rPr>
              <a:t>Align first responder behavior with public health </a:t>
            </a:r>
          </a:p>
          <a:p>
            <a:r>
              <a:rPr lang="en-US" sz="3200" dirty="0">
                <a:latin typeface="Calibri" panose="020F0502020204030204" pitchFamily="34" charset="0"/>
                <a:cs typeface="Calibri" panose="020F0502020204030204" pitchFamily="34" charset="0"/>
              </a:rPr>
              <a:t>Increase referrals to harm reduction services</a:t>
            </a:r>
          </a:p>
          <a:p>
            <a:r>
              <a:rPr lang="en-US" sz="3200" dirty="0">
                <a:latin typeface="Calibri" panose="020F0502020204030204" pitchFamily="34" charset="0"/>
                <a:cs typeface="Calibri" panose="020F0502020204030204" pitchFamily="34" charset="0"/>
              </a:rPr>
              <a:t>Framework: Theory of Planned Behavior</a:t>
            </a:r>
            <a:r>
              <a:rPr lang="en-US" sz="3200" baseline="30000" dirty="0">
                <a:latin typeface="Calibri" panose="020F0502020204030204" pitchFamily="34" charset="0"/>
                <a:cs typeface="Calibri" panose="020F0502020204030204" pitchFamily="34" charset="0"/>
              </a:rPr>
              <a:t>5</a:t>
            </a:r>
            <a:endParaRPr lang="en-US" sz="3200" dirty="0">
              <a:latin typeface="Calibri" panose="020F0502020204030204" pitchFamily="34" charset="0"/>
              <a:cs typeface="Calibri" panose="020F0502020204030204" pitchFamily="34" charset="0"/>
            </a:endParaRPr>
          </a:p>
        </p:txBody>
      </p:sp>
      <p:sp>
        <p:nvSpPr>
          <p:cNvPr id="7" name="Content Placeholder 4">
            <a:extLst>
              <a:ext uri="{FF2B5EF4-FFF2-40B4-BE49-F238E27FC236}">
                <a16:creationId xmlns:a16="http://schemas.microsoft.com/office/drawing/2014/main" id="{6CCF0BC2-DCF1-8522-A480-56BA0BD44BC6}"/>
              </a:ext>
            </a:extLst>
          </p:cNvPr>
          <p:cNvSpPr txBox="1">
            <a:spLocks/>
          </p:cNvSpPr>
          <p:nvPr/>
        </p:nvSpPr>
        <p:spPr>
          <a:xfrm>
            <a:off x="6256020" y="2000009"/>
            <a:ext cx="5097780" cy="39106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FFFFFF"/>
              </a:solidFill>
              <a:latin typeface="Calibri" panose="020F0502020204030204" pitchFamily="34" charset="0"/>
              <a:cs typeface="Calibri" panose="020F0502020204030204" pitchFamily="34" charset="0"/>
            </a:endParaRPr>
          </a:p>
        </p:txBody>
      </p:sp>
      <p:graphicFrame>
        <p:nvGraphicFramePr>
          <p:cNvPr id="3" name="Diagram 2">
            <a:extLst>
              <a:ext uri="{FF2B5EF4-FFF2-40B4-BE49-F238E27FC236}">
                <a16:creationId xmlns:a16="http://schemas.microsoft.com/office/drawing/2014/main" id="{649987C4-6E9B-1740-6C87-67487BE5BA8D}"/>
              </a:ext>
            </a:extLst>
          </p:cNvPr>
          <p:cNvGraphicFramePr/>
          <p:nvPr>
            <p:extLst>
              <p:ext uri="{D42A27DB-BD31-4B8C-83A1-F6EECF244321}">
                <p14:modId xmlns:p14="http://schemas.microsoft.com/office/powerpoint/2010/main" val="1961895668"/>
              </p:ext>
            </p:extLst>
          </p:nvPr>
        </p:nvGraphicFramePr>
        <p:xfrm>
          <a:off x="0" y="3052952"/>
          <a:ext cx="12079705" cy="41494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Google Shape;137;p25">
            <a:extLst>
              <a:ext uri="{FF2B5EF4-FFF2-40B4-BE49-F238E27FC236}">
                <a16:creationId xmlns:a16="http://schemas.microsoft.com/office/drawing/2014/main" id="{7B931F7F-7FAB-CE92-FD45-E5528BFCCDCA}"/>
              </a:ext>
            </a:extLst>
          </p:cNvPr>
          <p:cNvPicPr preferRelativeResize="0">
            <a:picLocks noChangeAspect="1"/>
          </p:cNvPicPr>
          <p:nvPr/>
        </p:nvPicPr>
        <p:blipFill>
          <a:blip r:embed="rId8">
            <a:alphaModFix/>
          </a:blip>
          <a:stretch>
            <a:fillRect/>
          </a:stretch>
        </p:blipFill>
        <p:spPr>
          <a:xfrm>
            <a:off x="228600" y="797071"/>
            <a:ext cx="1884872" cy="1978918"/>
          </a:xfrm>
          <a:prstGeom prst="rect">
            <a:avLst/>
          </a:prstGeom>
          <a:noFill/>
          <a:ln>
            <a:noFill/>
          </a:ln>
        </p:spPr>
      </p:pic>
      <p:sp>
        <p:nvSpPr>
          <p:cNvPr id="9" name="TextBox 8">
            <a:extLst>
              <a:ext uri="{FF2B5EF4-FFF2-40B4-BE49-F238E27FC236}">
                <a16:creationId xmlns:a16="http://schemas.microsoft.com/office/drawing/2014/main" id="{6DAF4CD6-7F3D-C5D4-0223-4993C510013F}"/>
              </a:ext>
            </a:extLst>
          </p:cNvPr>
          <p:cNvSpPr txBox="1"/>
          <p:nvPr/>
        </p:nvSpPr>
        <p:spPr>
          <a:xfrm>
            <a:off x="8199373" y="6429005"/>
            <a:ext cx="6103188" cy="369332"/>
          </a:xfrm>
          <a:prstGeom prst="rect">
            <a:avLst/>
          </a:prstGeom>
          <a:noFill/>
        </p:spPr>
        <p:txBody>
          <a:bodyPr wrap="square">
            <a:spAutoFit/>
          </a:bodyPr>
          <a:lstStyle/>
          <a:p>
            <a:r>
              <a:rPr lang="en-GB" baseline="30000" dirty="0"/>
              <a:t>5</a:t>
            </a:r>
            <a:r>
              <a:rPr lang="en-GB" dirty="0"/>
              <a:t> AJZEN, 1985; SNEIHOTTA</a:t>
            </a:r>
            <a:r>
              <a:rPr lang="en-GB" i="1" dirty="0"/>
              <a:t> ET AL</a:t>
            </a:r>
            <a:r>
              <a:rPr lang="en-GB" dirty="0"/>
              <a:t>, 2005</a:t>
            </a:r>
          </a:p>
        </p:txBody>
      </p:sp>
    </p:spTree>
    <p:extLst>
      <p:ext uri="{BB962C8B-B14F-4D97-AF65-F5344CB8AC3E}">
        <p14:creationId xmlns:p14="http://schemas.microsoft.com/office/powerpoint/2010/main" val="1830539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2899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Evaluation</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graphicFrame>
        <p:nvGraphicFramePr>
          <p:cNvPr id="3" name="Content Placeholder 2">
            <a:extLst>
              <a:ext uri="{FF2B5EF4-FFF2-40B4-BE49-F238E27FC236}">
                <a16:creationId xmlns:a16="http://schemas.microsoft.com/office/drawing/2014/main" id="{3D1D08ED-B225-A5CB-3F20-FEA03BA5A463}"/>
              </a:ext>
            </a:extLst>
          </p:cNvPr>
          <p:cNvGraphicFramePr>
            <a:graphicFrameLocks/>
          </p:cNvGraphicFramePr>
          <p:nvPr>
            <p:extLst>
              <p:ext uri="{D42A27DB-BD31-4B8C-83A1-F6EECF244321}">
                <p14:modId xmlns:p14="http://schemas.microsoft.com/office/powerpoint/2010/main" val="3558146233"/>
              </p:ext>
            </p:extLst>
          </p:nvPr>
        </p:nvGraphicFramePr>
        <p:xfrm>
          <a:off x="1264581" y="2020936"/>
          <a:ext cx="9942513"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8527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28999"/>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Methods</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graphicFrame>
        <p:nvGraphicFramePr>
          <p:cNvPr id="3" name="Diagram 2">
            <a:extLst>
              <a:ext uri="{FF2B5EF4-FFF2-40B4-BE49-F238E27FC236}">
                <a16:creationId xmlns:a16="http://schemas.microsoft.com/office/drawing/2014/main" id="{07E961A5-56F3-120C-3B97-6FE2394694F9}"/>
              </a:ext>
            </a:extLst>
          </p:cNvPr>
          <p:cNvGraphicFramePr/>
          <p:nvPr>
            <p:extLst>
              <p:ext uri="{D42A27DB-BD31-4B8C-83A1-F6EECF244321}">
                <p14:modId xmlns:p14="http://schemas.microsoft.com/office/powerpoint/2010/main" val="3592025000"/>
              </p:ext>
            </p:extLst>
          </p:nvPr>
        </p:nvGraphicFramePr>
        <p:xfrm>
          <a:off x="416329" y="756260"/>
          <a:ext cx="11223363" cy="57911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8720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228600" y="301498"/>
            <a:ext cx="11734800" cy="3877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tx1">
                    <a:lumMod val="75000"/>
                    <a:lumOff val="25000"/>
                  </a:schemeClr>
                </a:solidFill>
              </a:rPr>
              <a:t>Variables</a:t>
            </a:r>
            <a:endParaRPr lang="en-US" sz="2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itle 1" hidden="1">
            <a:extLst>
              <a:ext uri="{FF2B5EF4-FFF2-40B4-BE49-F238E27FC236}">
                <a16:creationId xmlns:a16="http://schemas.microsoft.com/office/drawing/2014/main" id="{09C05F0C-382F-476A-A0D2-932E111A7F9A}"/>
              </a:ext>
            </a:extLst>
          </p:cNvPr>
          <p:cNvSpPr>
            <a:spLocks noGrp="1"/>
          </p:cNvSpPr>
          <p:nvPr>
            <p:ph type="title" idx="4294967295"/>
          </p:nvPr>
        </p:nvSpPr>
        <p:spPr>
          <a:xfrm>
            <a:off x="0" y="365125"/>
            <a:ext cx="10515600" cy="1325563"/>
          </a:xfrm>
        </p:spPr>
        <p:txBody>
          <a:bodyPr/>
          <a:lstStyle/>
          <a:p>
            <a:r>
              <a:rPr lang="en-US" dirty="0"/>
              <a:t>Project analysis slide 11</a:t>
            </a:r>
          </a:p>
        </p:txBody>
      </p:sp>
      <p:graphicFrame>
        <p:nvGraphicFramePr>
          <p:cNvPr id="5" name="Diagram 4">
            <a:extLst>
              <a:ext uri="{FF2B5EF4-FFF2-40B4-BE49-F238E27FC236}">
                <a16:creationId xmlns:a16="http://schemas.microsoft.com/office/drawing/2014/main" id="{842972E9-4838-A34C-B9FF-779E147A3030}"/>
              </a:ext>
            </a:extLst>
          </p:cNvPr>
          <p:cNvGraphicFramePr/>
          <p:nvPr>
            <p:extLst>
              <p:ext uri="{D42A27DB-BD31-4B8C-83A1-F6EECF244321}">
                <p14:modId xmlns:p14="http://schemas.microsoft.com/office/powerpoint/2010/main" val="292388777"/>
              </p:ext>
            </p:extLst>
          </p:nvPr>
        </p:nvGraphicFramePr>
        <p:xfrm>
          <a:off x="103129" y="883570"/>
          <a:ext cx="12010952" cy="56154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72288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Modern 01">
      <a:majorFont>
        <a:latin typeface="Century Gothic"/>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455520_Project analysis, from 24Slides_SL_V1.potx" id="{55E7247F-78B2-40DB-9AFE-D4DD42FA8F09}" vid="{22E2FD65-A32D-4798-AF43-CE42F250BD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609EDA-869E-4BE5-AE5D-B898C584B6FF}">
  <ds:schemaRefs>
    <ds:schemaRef ds:uri="http://purl.org/dc/elements/1.1/"/>
    <ds:schemaRef ds:uri="http://schemas.openxmlformats.org/package/2006/metadata/core-properties"/>
    <ds:schemaRef ds:uri="http://schemas.microsoft.com/office/infopath/2007/PartnerControls"/>
    <ds:schemaRef ds:uri="http://www.w3.org/XML/1998/namespace"/>
    <ds:schemaRef ds:uri="http://schemas.microsoft.com/office/2006/documentManagement/types"/>
    <ds:schemaRef ds:uri="http://schemas.microsoft.com/office/2006/metadata/properties"/>
    <ds:schemaRef ds:uri="71af3243-3dd4-4a8d-8c0d-dd76da1f02a5"/>
    <ds:schemaRef ds:uri="16c05727-aa75-4e4a-9b5f-8a80a1165891"/>
    <ds:schemaRef ds:uri="http://purl.org/dc/terms/"/>
    <ds:schemaRef ds:uri="http://purl.org/dc/dcmitype/"/>
  </ds:schemaRefs>
</ds:datastoreItem>
</file>

<file path=customXml/itemProps2.xml><?xml version="1.0" encoding="utf-8"?>
<ds:datastoreItem xmlns:ds="http://schemas.openxmlformats.org/officeDocument/2006/customXml" ds:itemID="{61A00BBF-EEBB-4E18-B8CB-F926EAAC48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D05317-60D6-4B3A-8545-888496D1A8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Project analysis, from 24Slides</Template>
  <TotalTime>1615</TotalTime>
  <Words>1985</Words>
  <Application>Microsoft Office PowerPoint</Application>
  <PresentationFormat>Widescreen</PresentationFormat>
  <Paragraphs>287</Paragraphs>
  <Slides>18</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Gothic</vt:lpstr>
      <vt:lpstr>Roboto</vt:lpstr>
      <vt:lpstr>Segoe UI</vt:lpstr>
      <vt:lpstr>Segoe UI Light</vt:lpstr>
      <vt:lpstr>Office Theme</vt:lpstr>
      <vt:lpstr>SHIELD training increases first responders’  intention to refer overdose survivors to harm reduction services</vt:lpstr>
      <vt:lpstr>Disclosure</vt:lpstr>
      <vt:lpstr>Project analysis slide 11</vt:lpstr>
      <vt:lpstr>Project analysis slide 2</vt:lpstr>
      <vt:lpstr>Project analysis slide 11</vt:lpstr>
      <vt:lpstr>Project analysis slide 11</vt:lpstr>
      <vt:lpstr>Project analysis slide 11</vt:lpstr>
      <vt:lpstr>Project analysis slide 11</vt:lpstr>
      <vt:lpstr>Project analysis slide 11</vt:lpstr>
      <vt:lpstr>Project analysis slide 11</vt:lpstr>
      <vt:lpstr>Project analysis slide 11</vt:lpstr>
      <vt:lpstr>PowerPoint Presentation</vt:lpstr>
      <vt:lpstr>PowerPoint Presentation</vt:lpstr>
      <vt:lpstr>PowerPoint Presentation</vt:lpstr>
      <vt:lpstr>Project analysis slide 11</vt:lpstr>
      <vt:lpstr>Project analysis slide 11</vt:lpstr>
      <vt:lpstr>Project analysis slide 11</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Analysis Presentation</dc:title>
  <dc:creator>Saad Siddiqui</dc:creator>
  <cp:lastModifiedBy>Saad Siddiqui</cp:lastModifiedBy>
  <cp:revision>32</cp:revision>
  <dcterms:created xsi:type="dcterms:W3CDTF">2022-11-02T15:34:03Z</dcterms:created>
  <dcterms:modified xsi:type="dcterms:W3CDTF">2022-11-12T04:28:03Z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