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44"/>
  </p:normalViewPr>
  <p:slideViewPr>
    <p:cSldViewPr snapToGrid="0" showGuides="1">
      <p:cViewPr varScale="1">
        <p:scale>
          <a:sx n="91" d="100"/>
          <a:sy n="91" d="100"/>
        </p:scale>
        <p:origin x="7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honyspadaro/Downloads/xylazine_coded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honyspadaro/Downloads/xylazine_coded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honyspadaro/Downloads/xylazine_coded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honyspadaro/Downloads/xylazine_coded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honyspadaro/Downloads/xylazine_coded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thonyspadaro/Downloads/xylazine_coded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fentanyl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22-B148-87C4-224599AF25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22-B148-87C4-224599AF25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46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22-B148-87C4-224599AF251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cannabis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Sheet1!$A$5</c:f>
              <c:strCache>
                <c:ptCount val="1"/>
                <c:pt idx="0">
                  <c:v>marijuana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EB-BE44-8314-E6F5B8A575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EB-BE44-8314-E6F5B8A575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Sheet1!$B$4:$C$4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26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B-BE44-8314-E6F5B8A575A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cocaine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Sheet1!$A$7</c:f>
              <c:strCache>
                <c:ptCount val="1"/>
                <c:pt idx="0">
                  <c:v>cocaine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A3-4149-A118-98422782D0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A3-4149-A118-98422782D0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Sheet1!$B$6:$C$6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14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A3-4149-A118-98422782D06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Sheet1!$A$11</c:f>
              <c:strCache>
                <c:ptCount val="1"/>
                <c:pt idx="0">
                  <c:v>Do you seek out xylazine intentionally?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4F-FB4A-8EEE-74CD057F63F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4F-FB4A-8EEE-74CD057F63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Sheet1!$B$10:$C$10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Sheet1!$B$11:$C$11</c:f>
              <c:numCache>
                <c:formatCode>General</c:formatCode>
                <c:ptCount val="2"/>
                <c:pt idx="0">
                  <c:v>21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4F-FB4A-8EEE-74CD057F63F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Have you ever experienced withdrawal from xylazine?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Have you ever experienced withdrawal from xylazine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Sheet1!$B$17:$C$17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Sheet1!$B$18:$C$18</c:f>
              <c:numCache>
                <c:formatCode>General</c:formatCode>
                <c:ptCount val="2"/>
                <c:pt idx="0">
                  <c:v>29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A-604C-B20D-46F27846A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9661167"/>
        <c:axId val="1017984623"/>
      </c:barChart>
      <c:catAx>
        <c:axId val="1009661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984623"/>
        <c:crosses val="autoZero"/>
        <c:auto val="1"/>
        <c:lblAlgn val="ctr"/>
        <c:lblOffset val="100"/>
        <c:noMultiLvlLbl val="0"/>
      </c:catAx>
      <c:valAx>
        <c:axId val="10179846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661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Since using xylazine, how has your withdrawal from other drugs changed?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Sheet1!$B$13:$D$13</c:f>
              <c:strCache>
                <c:ptCount val="3"/>
                <c:pt idx="0">
                  <c:v>worse</c:v>
                </c:pt>
                <c:pt idx="1">
                  <c:v>same</c:v>
                </c:pt>
                <c:pt idx="2">
                  <c:v>better</c:v>
                </c:pt>
              </c:strCache>
            </c:strRef>
          </c:cat>
          <c:val>
            <c:numRef>
              <c:f>Sheet1!$B$14:$D$14</c:f>
              <c:numCache>
                <c:formatCode>General</c:formatCode>
                <c:ptCount val="3"/>
                <c:pt idx="0">
                  <c:v>28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B-914D-A4CB-C642928A0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5438127"/>
        <c:axId val="1014147903"/>
      </c:barChart>
      <c:catAx>
        <c:axId val="1005438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147903"/>
        <c:crosses val="autoZero"/>
        <c:auto val="1"/>
        <c:lblAlgn val="ctr"/>
        <c:lblOffset val="100"/>
        <c:noMultiLvlLbl val="0"/>
      </c:catAx>
      <c:valAx>
        <c:axId val="1014147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438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618FC-84C4-49C3-BAD3-B1DD692AF4B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801686A-1D55-48E3-9230-1C8DB9249E85}">
      <dgm:prSet/>
      <dgm:spPr/>
      <dgm:t>
        <a:bodyPr/>
        <a:lstStyle/>
        <a:p>
          <a:r>
            <a:rPr lang="en-US"/>
            <a:t>What is the chatter around xylazine in Reddit</a:t>
          </a:r>
        </a:p>
      </dgm:t>
    </dgm:pt>
    <dgm:pt modelId="{E3492F03-6653-4098-B573-506C0237D833}" type="parTrans" cxnId="{62001F75-326D-4339-99A6-9390D1E4FB3F}">
      <dgm:prSet/>
      <dgm:spPr/>
      <dgm:t>
        <a:bodyPr/>
        <a:lstStyle/>
        <a:p>
          <a:endParaRPr lang="en-US"/>
        </a:p>
      </dgm:t>
    </dgm:pt>
    <dgm:pt modelId="{8DAD930D-E259-4BB0-BA6E-2243DC188992}" type="sibTrans" cxnId="{62001F75-326D-4339-99A6-9390D1E4FB3F}">
      <dgm:prSet/>
      <dgm:spPr/>
      <dgm:t>
        <a:bodyPr/>
        <a:lstStyle/>
        <a:p>
          <a:endParaRPr lang="en-US"/>
        </a:p>
      </dgm:t>
    </dgm:pt>
    <dgm:pt modelId="{F484C350-AA67-4273-BCC6-29E811AB7F59}">
      <dgm:prSet/>
      <dgm:spPr/>
      <dgm:t>
        <a:bodyPr/>
        <a:lstStyle/>
        <a:p>
          <a:r>
            <a:rPr lang="en-US"/>
            <a:t>What are the demographics of people who use xylazine on Reddit</a:t>
          </a:r>
        </a:p>
      </dgm:t>
    </dgm:pt>
    <dgm:pt modelId="{169D696E-1962-492B-92A8-0D8E40A4315C}" type="parTrans" cxnId="{F6FA38EF-5DAB-4563-A6F6-EBB6D44020FE}">
      <dgm:prSet/>
      <dgm:spPr/>
      <dgm:t>
        <a:bodyPr/>
        <a:lstStyle/>
        <a:p>
          <a:endParaRPr lang="en-US"/>
        </a:p>
      </dgm:t>
    </dgm:pt>
    <dgm:pt modelId="{F7835A45-AE8F-4A44-99B9-34AF05DD2CB3}" type="sibTrans" cxnId="{F6FA38EF-5DAB-4563-A6F6-EBB6D44020FE}">
      <dgm:prSet/>
      <dgm:spPr/>
      <dgm:t>
        <a:bodyPr/>
        <a:lstStyle/>
        <a:p>
          <a:endParaRPr lang="en-US"/>
        </a:p>
      </dgm:t>
    </dgm:pt>
    <dgm:pt modelId="{1F31BE70-6DA4-439B-83C2-4C8C15E6AA5F}">
      <dgm:prSet/>
      <dgm:spPr/>
      <dgm:t>
        <a:bodyPr/>
        <a:lstStyle/>
        <a:p>
          <a:r>
            <a:rPr lang="en-US"/>
            <a:t>What impact does Xylazine have on withdrawal syndromes</a:t>
          </a:r>
        </a:p>
      </dgm:t>
    </dgm:pt>
    <dgm:pt modelId="{3B92F931-9D52-4808-91C0-EBF9DA2716A8}" type="parTrans" cxnId="{BA665CB3-44E4-4DC9-B51D-6A06181152C1}">
      <dgm:prSet/>
      <dgm:spPr/>
      <dgm:t>
        <a:bodyPr/>
        <a:lstStyle/>
        <a:p>
          <a:endParaRPr lang="en-US"/>
        </a:p>
      </dgm:t>
    </dgm:pt>
    <dgm:pt modelId="{EEC888BA-20AB-49BE-BE14-68CB8E7D07A0}" type="sibTrans" cxnId="{BA665CB3-44E4-4DC9-B51D-6A06181152C1}">
      <dgm:prSet/>
      <dgm:spPr/>
      <dgm:t>
        <a:bodyPr/>
        <a:lstStyle/>
        <a:p>
          <a:endParaRPr lang="en-US"/>
        </a:p>
      </dgm:t>
    </dgm:pt>
    <dgm:pt modelId="{FCE76DBE-2E9B-4DC6-8CC5-CA1B8F054452}">
      <dgm:prSet/>
      <dgm:spPr/>
      <dgm:t>
        <a:bodyPr/>
        <a:lstStyle/>
        <a:p>
          <a:r>
            <a:rPr lang="en-US"/>
            <a:t>What are the complications of xylazine use that people are reporting</a:t>
          </a:r>
        </a:p>
      </dgm:t>
    </dgm:pt>
    <dgm:pt modelId="{004BAFE0-0B29-4BD7-B3A7-4E236B4AB83C}" type="parTrans" cxnId="{711163B5-391E-4A53-9C80-F24DF2440F0D}">
      <dgm:prSet/>
      <dgm:spPr/>
      <dgm:t>
        <a:bodyPr/>
        <a:lstStyle/>
        <a:p>
          <a:endParaRPr lang="en-US"/>
        </a:p>
      </dgm:t>
    </dgm:pt>
    <dgm:pt modelId="{2EF9EA56-C1E3-4BEF-B137-DEAC4B80F2F7}" type="sibTrans" cxnId="{711163B5-391E-4A53-9C80-F24DF2440F0D}">
      <dgm:prSet/>
      <dgm:spPr/>
      <dgm:t>
        <a:bodyPr/>
        <a:lstStyle/>
        <a:p>
          <a:endParaRPr lang="en-US"/>
        </a:p>
      </dgm:t>
    </dgm:pt>
    <dgm:pt modelId="{2204D782-38FC-0948-A39C-97243281FBBF}" type="pres">
      <dgm:prSet presAssocID="{F65618FC-84C4-49C3-BAD3-B1DD692AF4BC}" presName="vert0" presStyleCnt="0">
        <dgm:presLayoutVars>
          <dgm:dir/>
          <dgm:animOne val="branch"/>
          <dgm:animLvl val="lvl"/>
        </dgm:presLayoutVars>
      </dgm:prSet>
      <dgm:spPr/>
    </dgm:pt>
    <dgm:pt modelId="{93C58E44-8838-2D4C-902A-7F7FF5A81059}" type="pres">
      <dgm:prSet presAssocID="{A801686A-1D55-48E3-9230-1C8DB9249E85}" presName="thickLine" presStyleLbl="alignNode1" presStyleIdx="0" presStyleCnt="4"/>
      <dgm:spPr/>
    </dgm:pt>
    <dgm:pt modelId="{C33330B2-AD01-5048-87F5-622EDD040B6A}" type="pres">
      <dgm:prSet presAssocID="{A801686A-1D55-48E3-9230-1C8DB9249E85}" presName="horz1" presStyleCnt="0"/>
      <dgm:spPr/>
    </dgm:pt>
    <dgm:pt modelId="{998BEA56-C63B-8A45-A3C2-BE3BDF5C2066}" type="pres">
      <dgm:prSet presAssocID="{A801686A-1D55-48E3-9230-1C8DB9249E85}" presName="tx1" presStyleLbl="revTx" presStyleIdx="0" presStyleCnt="4"/>
      <dgm:spPr/>
    </dgm:pt>
    <dgm:pt modelId="{C9C11504-981A-7241-BF5E-296C62713E92}" type="pres">
      <dgm:prSet presAssocID="{A801686A-1D55-48E3-9230-1C8DB9249E85}" presName="vert1" presStyleCnt="0"/>
      <dgm:spPr/>
    </dgm:pt>
    <dgm:pt modelId="{20FE138A-5A59-1443-B20B-4AFD299669FC}" type="pres">
      <dgm:prSet presAssocID="{F484C350-AA67-4273-BCC6-29E811AB7F59}" presName="thickLine" presStyleLbl="alignNode1" presStyleIdx="1" presStyleCnt="4"/>
      <dgm:spPr/>
    </dgm:pt>
    <dgm:pt modelId="{82DCB593-5645-0242-AD6E-5D4EB480BD83}" type="pres">
      <dgm:prSet presAssocID="{F484C350-AA67-4273-BCC6-29E811AB7F59}" presName="horz1" presStyleCnt="0"/>
      <dgm:spPr/>
    </dgm:pt>
    <dgm:pt modelId="{6F30BA72-AB32-974E-9E38-95C329FF8C07}" type="pres">
      <dgm:prSet presAssocID="{F484C350-AA67-4273-BCC6-29E811AB7F59}" presName="tx1" presStyleLbl="revTx" presStyleIdx="1" presStyleCnt="4"/>
      <dgm:spPr/>
    </dgm:pt>
    <dgm:pt modelId="{68ADF53D-E2FB-F24A-A625-C4FBD8155F68}" type="pres">
      <dgm:prSet presAssocID="{F484C350-AA67-4273-BCC6-29E811AB7F59}" presName="vert1" presStyleCnt="0"/>
      <dgm:spPr/>
    </dgm:pt>
    <dgm:pt modelId="{1C6FD03D-1854-E940-9E1C-CBF5604549A3}" type="pres">
      <dgm:prSet presAssocID="{1F31BE70-6DA4-439B-83C2-4C8C15E6AA5F}" presName="thickLine" presStyleLbl="alignNode1" presStyleIdx="2" presStyleCnt="4"/>
      <dgm:spPr/>
    </dgm:pt>
    <dgm:pt modelId="{303DCA85-052A-9944-A306-3124DF156AB2}" type="pres">
      <dgm:prSet presAssocID="{1F31BE70-6DA4-439B-83C2-4C8C15E6AA5F}" presName="horz1" presStyleCnt="0"/>
      <dgm:spPr/>
    </dgm:pt>
    <dgm:pt modelId="{6512D563-B7EF-C540-A214-E94B8A0BE6DC}" type="pres">
      <dgm:prSet presAssocID="{1F31BE70-6DA4-439B-83C2-4C8C15E6AA5F}" presName="tx1" presStyleLbl="revTx" presStyleIdx="2" presStyleCnt="4"/>
      <dgm:spPr/>
    </dgm:pt>
    <dgm:pt modelId="{636DB910-8732-D046-B726-B56F6D486189}" type="pres">
      <dgm:prSet presAssocID="{1F31BE70-6DA4-439B-83C2-4C8C15E6AA5F}" presName="vert1" presStyleCnt="0"/>
      <dgm:spPr/>
    </dgm:pt>
    <dgm:pt modelId="{12D35C05-5591-774A-92F8-E624474F16BC}" type="pres">
      <dgm:prSet presAssocID="{FCE76DBE-2E9B-4DC6-8CC5-CA1B8F054452}" presName="thickLine" presStyleLbl="alignNode1" presStyleIdx="3" presStyleCnt="4"/>
      <dgm:spPr/>
    </dgm:pt>
    <dgm:pt modelId="{32E30B6B-F531-4F45-9B34-8F3C9AB36AE7}" type="pres">
      <dgm:prSet presAssocID="{FCE76DBE-2E9B-4DC6-8CC5-CA1B8F054452}" presName="horz1" presStyleCnt="0"/>
      <dgm:spPr/>
    </dgm:pt>
    <dgm:pt modelId="{3D76A959-13EE-1340-8062-752F085813E0}" type="pres">
      <dgm:prSet presAssocID="{FCE76DBE-2E9B-4DC6-8CC5-CA1B8F054452}" presName="tx1" presStyleLbl="revTx" presStyleIdx="3" presStyleCnt="4"/>
      <dgm:spPr/>
    </dgm:pt>
    <dgm:pt modelId="{28341C11-A5B2-FF47-B073-0AFA22EF88C8}" type="pres">
      <dgm:prSet presAssocID="{FCE76DBE-2E9B-4DC6-8CC5-CA1B8F054452}" presName="vert1" presStyleCnt="0"/>
      <dgm:spPr/>
    </dgm:pt>
  </dgm:ptLst>
  <dgm:cxnLst>
    <dgm:cxn modelId="{77C1D70E-EC3D-564F-8886-1309C1D78B18}" type="presOf" srcId="{F484C350-AA67-4273-BCC6-29E811AB7F59}" destId="{6F30BA72-AB32-974E-9E38-95C329FF8C07}" srcOrd="0" destOrd="0" presId="urn:microsoft.com/office/officeart/2008/layout/LinedList"/>
    <dgm:cxn modelId="{EA84B714-BD6C-8F4A-A07C-BF84E4CBEA3E}" type="presOf" srcId="{F65618FC-84C4-49C3-BAD3-B1DD692AF4BC}" destId="{2204D782-38FC-0948-A39C-97243281FBBF}" srcOrd="0" destOrd="0" presId="urn:microsoft.com/office/officeart/2008/layout/LinedList"/>
    <dgm:cxn modelId="{93C54C1A-429F-6041-A34D-597D49C19EE5}" type="presOf" srcId="{1F31BE70-6DA4-439B-83C2-4C8C15E6AA5F}" destId="{6512D563-B7EF-C540-A214-E94B8A0BE6DC}" srcOrd="0" destOrd="0" presId="urn:microsoft.com/office/officeart/2008/layout/LinedList"/>
    <dgm:cxn modelId="{4F3B4D44-84F3-F34E-A2C9-6CB10C56F371}" type="presOf" srcId="{FCE76DBE-2E9B-4DC6-8CC5-CA1B8F054452}" destId="{3D76A959-13EE-1340-8062-752F085813E0}" srcOrd="0" destOrd="0" presId="urn:microsoft.com/office/officeart/2008/layout/LinedList"/>
    <dgm:cxn modelId="{62001F75-326D-4339-99A6-9390D1E4FB3F}" srcId="{F65618FC-84C4-49C3-BAD3-B1DD692AF4BC}" destId="{A801686A-1D55-48E3-9230-1C8DB9249E85}" srcOrd="0" destOrd="0" parTransId="{E3492F03-6653-4098-B573-506C0237D833}" sibTransId="{8DAD930D-E259-4BB0-BA6E-2243DC188992}"/>
    <dgm:cxn modelId="{FBE7D780-F607-8B43-A0C9-CF4832431547}" type="presOf" srcId="{A801686A-1D55-48E3-9230-1C8DB9249E85}" destId="{998BEA56-C63B-8A45-A3C2-BE3BDF5C2066}" srcOrd="0" destOrd="0" presId="urn:microsoft.com/office/officeart/2008/layout/LinedList"/>
    <dgm:cxn modelId="{BA665CB3-44E4-4DC9-B51D-6A06181152C1}" srcId="{F65618FC-84C4-49C3-BAD3-B1DD692AF4BC}" destId="{1F31BE70-6DA4-439B-83C2-4C8C15E6AA5F}" srcOrd="2" destOrd="0" parTransId="{3B92F931-9D52-4808-91C0-EBF9DA2716A8}" sibTransId="{EEC888BA-20AB-49BE-BE14-68CB8E7D07A0}"/>
    <dgm:cxn modelId="{711163B5-391E-4A53-9C80-F24DF2440F0D}" srcId="{F65618FC-84C4-49C3-BAD3-B1DD692AF4BC}" destId="{FCE76DBE-2E9B-4DC6-8CC5-CA1B8F054452}" srcOrd="3" destOrd="0" parTransId="{004BAFE0-0B29-4BD7-B3A7-4E236B4AB83C}" sibTransId="{2EF9EA56-C1E3-4BEF-B137-DEAC4B80F2F7}"/>
    <dgm:cxn modelId="{F6FA38EF-5DAB-4563-A6F6-EBB6D44020FE}" srcId="{F65618FC-84C4-49C3-BAD3-B1DD692AF4BC}" destId="{F484C350-AA67-4273-BCC6-29E811AB7F59}" srcOrd="1" destOrd="0" parTransId="{169D696E-1962-492B-92A8-0D8E40A4315C}" sibTransId="{F7835A45-AE8F-4A44-99B9-34AF05DD2CB3}"/>
    <dgm:cxn modelId="{FF351336-E7FA-9949-9B5C-13E96A1CB767}" type="presParOf" srcId="{2204D782-38FC-0948-A39C-97243281FBBF}" destId="{93C58E44-8838-2D4C-902A-7F7FF5A81059}" srcOrd="0" destOrd="0" presId="urn:microsoft.com/office/officeart/2008/layout/LinedList"/>
    <dgm:cxn modelId="{87ADCF35-CEB4-5F45-BB22-95E5E318E491}" type="presParOf" srcId="{2204D782-38FC-0948-A39C-97243281FBBF}" destId="{C33330B2-AD01-5048-87F5-622EDD040B6A}" srcOrd="1" destOrd="0" presId="urn:microsoft.com/office/officeart/2008/layout/LinedList"/>
    <dgm:cxn modelId="{754A383F-571B-0B4F-8CF8-2D1F47F10024}" type="presParOf" srcId="{C33330B2-AD01-5048-87F5-622EDD040B6A}" destId="{998BEA56-C63B-8A45-A3C2-BE3BDF5C2066}" srcOrd="0" destOrd="0" presId="urn:microsoft.com/office/officeart/2008/layout/LinedList"/>
    <dgm:cxn modelId="{0E098588-A926-264E-A29B-D316A209505D}" type="presParOf" srcId="{C33330B2-AD01-5048-87F5-622EDD040B6A}" destId="{C9C11504-981A-7241-BF5E-296C62713E92}" srcOrd="1" destOrd="0" presId="urn:microsoft.com/office/officeart/2008/layout/LinedList"/>
    <dgm:cxn modelId="{CAE3479F-FC33-9646-B9F3-A1950AF6AD9B}" type="presParOf" srcId="{2204D782-38FC-0948-A39C-97243281FBBF}" destId="{20FE138A-5A59-1443-B20B-4AFD299669FC}" srcOrd="2" destOrd="0" presId="urn:microsoft.com/office/officeart/2008/layout/LinedList"/>
    <dgm:cxn modelId="{782427ED-8E40-3B48-8C00-3D8CA24B64D8}" type="presParOf" srcId="{2204D782-38FC-0948-A39C-97243281FBBF}" destId="{82DCB593-5645-0242-AD6E-5D4EB480BD83}" srcOrd="3" destOrd="0" presId="urn:microsoft.com/office/officeart/2008/layout/LinedList"/>
    <dgm:cxn modelId="{8D2E9C56-CD19-2A40-9890-CD41B5844A8F}" type="presParOf" srcId="{82DCB593-5645-0242-AD6E-5D4EB480BD83}" destId="{6F30BA72-AB32-974E-9E38-95C329FF8C07}" srcOrd="0" destOrd="0" presId="urn:microsoft.com/office/officeart/2008/layout/LinedList"/>
    <dgm:cxn modelId="{6AEA08A5-C9BE-3146-BC82-335ABCE98E05}" type="presParOf" srcId="{82DCB593-5645-0242-AD6E-5D4EB480BD83}" destId="{68ADF53D-E2FB-F24A-A625-C4FBD8155F68}" srcOrd="1" destOrd="0" presId="urn:microsoft.com/office/officeart/2008/layout/LinedList"/>
    <dgm:cxn modelId="{2696A4FA-1D77-F744-A96A-287284EECC2F}" type="presParOf" srcId="{2204D782-38FC-0948-A39C-97243281FBBF}" destId="{1C6FD03D-1854-E940-9E1C-CBF5604549A3}" srcOrd="4" destOrd="0" presId="urn:microsoft.com/office/officeart/2008/layout/LinedList"/>
    <dgm:cxn modelId="{0841CA81-0E90-A942-A753-FE7D57871655}" type="presParOf" srcId="{2204D782-38FC-0948-A39C-97243281FBBF}" destId="{303DCA85-052A-9944-A306-3124DF156AB2}" srcOrd="5" destOrd="0" presId="urn:microsoft.com/office/officeart/2008/layout/LinedList"/>
    <dgm:cxn modelId="{15253246-0C5F-A840-A8D1-2ADD800A6642}" type="presParOf" srcId="{303DCA85-052A-9944-A306-3124DF156AB2}" destId="{6512D563-B7EF-C540-A214-E94B8A0BE6DC}" srcOrd="0" destOrd="0" presId="urn:microsoft.com/office/officeart/2008/layout/LinedList"/>
    <dgm:cxn modelId="{0DC6A5FD-AB16-AA43-B721-CDEE29A73995}" type="presParOf" srcId="{303DCA85-052A-9944-A306-3124DF156AB2}" destId="{636DB910-8732-D046-B726-B56F6D486189}" srcOrd="1" destOrd="0" presId="urn:microsoft.com/office/officeart/2008/layout/LinedList"/>
    <dgm:cxn modelId="{C8E2ABFA-213D-9645-A1A5-9F6CC22E4B66}" type="presParOf" srcId="{2204D782-38FC-0948-A39C-97243281FBBF}" destId="{12D35C05-5591-774A-92F8-E624474F16BC}" srcOrd="6" destOrd="0" presId="urn:microsoft.com/office/officeart/2008/layout/LinedList"/>
    <dgm:cxn modelId="{1F06DB12-2360-2241-98B8-5B84CC2B0616}" type="presParOf" srcId="{2204D782-38FC-0948-A39C-97243281FBBF}" destId="{32E30B6B-F531-4F45-9B34-8F3C9AB36AE7}" srcOrd="7" destOrd="0" presId="urn:microsoft.com/office/officeart/2008/layout/LinedList"/>
    <dgm:cxn modelId="{11FD96F7-6BFC-D147-9C13-5308FC418A8B}" type="presParOf" srcId="{32E30B6B-F531-4F45-9B34-8F3C9AB36AE7}" destId="{3D76A959-13EE-1340-8062-752F085813E0}" srcOrd="0" destOrd="0" presId="urn:microsoft.com/office/officeart/2008/layout/LinedList"/>
    <dgm:cxn modelId="{FA502A59-BCAE-6243-AE1E-4FBCEC2CCC09}" type="presParOf" srcId="{32E30B6B-F531-4F45-9B34-8F3C9AB36AE7}" destId="{28341C11-A5B2-FF47-B073-0AFA22EF88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693F0-6A21-44F5-AF82-A0EAECAB573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DB479E7-F021-42AA-B99D-5F85BC147A36}">
      <dgm:prSet/>
      <dgm:spPr/>
      <dgm:t>
        <a:bodyPr/>
        <a:lstStyle/>
        <a:p>
          <a:r>
            <a:rPr lang="en-US"/>
            <a:t>Increased skin and soft tissue infections (25%)</a:t>
          </a:r>
        </a:p>
      </dgm:t>
    </dgm:pt>
    <dgm:pt modelId="{8DBE2DF4-8910-40C6-B1FF-D689C796E07D}" type="parTrans" cxnId="{895B3677-FE01-418E-A36B-7BFB8DBE4A99}">
      <dgm:prSet/>
      <dgm:spPr/>
      <dgm:t>
        <a:bodyPr/>
        <a:lstStyle/>
        <a:p>
          <a:endParaRPr lang="en-US"/>
        </a:p>
      </dgm:t>
    </dgm:pt>
    <dgm:pt modelId="{FBE18AA7-93BF-43F2-863F-E4E69053853D}" type="sibTrans" cxnId="{895B3677-FE01-418E-A36B-7BFB8DBE4A99}">
      <dgm:prSet/>
      <dgm:spPr/>
      <dgm:t>
        <a:bodyPr/>
        <a:lstStyle/>
        <a:p>
          <a:endParaRPr lang="en-US"/>
        </a:p>
      </dgm:t>
    </dgm:pt>
    <dgm:pt modelId="{57172EA7-4BE3-43CC-B968-EDB4EF0E5798}">
      <dgm:prSet/>
      <dgm:spPr/>
      <dgm:t>
        <a:bodyPr/>
        <a:lstStyle/>
        <a:p>
          <a:r>
            <a:rPr lang="en-US"/>
            <a:t>Increased overdoses (15%)</a:t>
          </a:r>
        </a:p>
      </dgm:t>
    </dgm:pt>
    <dgm:pt modelId="{662B4171-5163-4D3D-8560-1B3EF6160681}" type="parTrans" cxnId="{339E9ADB-A6DF-4CBE-9568-8D35E8362051}">
      <dgm:prSet/>
      <dgm:spPr/>
      <dgm:t>
        <a:bodyPr/>
        <a:lstStyle/>
        <a:p>
          <a:endParaRPr lang="en-US"/>
        </a:p>
      </dgm:t>
    </dgm:pt>
    <dgm:pt modelId="{AD6A7BF7-6147-4989-810E-9E961D1E0395}" type="sibTrans" cxnId="{339E9ADB-A6DF-4CBE-9568-8D35E8362051}">
      <dgm:prSet/>
      <dgm:spPr/>
      <dgm:t>
        <a:bodyPr/>
        <a:lstStyle/>
        <a:p>
          <a:endParaRPr lang="en-US"/>
        </a:p>
      </dgm:t>
    </dgm:pt>
    <dgm:pt modelId="{90AFEDC1-CF3E-4598-B526-828FB5EC6850}">
      <dgm:prSet/>
      <dgm:spPr/>
      <dgm:t>
        <a:bodyPr/>
        <a:lstStyle/>
        <a:p>
          <a:r>
            <a:rPr lang="en-US"/>
            <a:t>Increased ED visits (8%)</a:t>
          </a:r>
        </a:p>
      </dgm:t>
    </dgm:pt>
    <dgm:pt modelId="{0C9366AF-6DC1-4D78-8961-9C3A735D1DD9}" type="parTrans" cxnId="{2446E5A7-EF35-4226-BBA3-BB0A9B55BD83}">
      <dgm:prSet/>
      <dgm:spPr/>
      <dgm:t>
        <a:bodyPr/>
        <a:lstStyle/>
        <a:p>
          <a:endParaRPr lang="en-US"/>
        </a:p>
      </dgm:t>
    </dgm:pt>
    <dgm:pt modelId="{9962D500-DD09-4F16-B221-B1EBC1CD6CB4}" type="sibTrans" cxnId="{2446E5A7-EF35-4226-BBA3-BB0A9B55BD83}">
      <dgm:prSet/>
      <dgm:spPr/>
      <dgm:t>
        <a:bodyPr/>
        <a:lstStyle/>
        <a:p>
          <a:endParaRPr lang="en-US"/>
        </a:p>
      </dgm:t>
    </dgm:pt>
    <dgm:pt modelId="{645A004A-E34B-4AF2-95CD-7F26DEFDA528}">
      <dgm:prSet/>
      <dgm:spPr/>
      <dgm:t>
        <a:bodyPr/>
        <a:lstStyle/>
        <a:p>
          <a:r>
            <a:rPr lang="en-US"/>
            <a:t>”Extreme wounds and necrosis”</a:t>
          </a:r>
        </a:p>
      </dgm:t>
    </dgm:pt>
    <dgm:pt modelId="{E6B50F1F-B6A1-440A-846A-44EE4E43ED3E}" type="parTrans" cxnId="{8949E1D5-486A-49AB-A5B5-24F86F298F02}">
      <dgm:prSet/>
      <dgm:spPr/>
      <dgm:t>
        <a:bodyPr/>
        <a:lstStyle/>
        <a:p>
          <a:endParaRPr lang="en-US"/>
        </a:p>
      </dgm:t>
    </dgm:pt>
    <dgm:pt modelId="{E6066C5C-906A-4945-A505-1A89DE01709B}" type="sibTrans" cxnId="{8949E1D5-486A-49AB-A5B5-24F86F298F02}">
      <dgm:prSet/>
      <dgm:spPr/>
      <dgm:t>
        <a:bodyPr/>
        <a:lstStyle/>
        <a:p>
          <a:endParaRPr lang="en-US"/>
        </a:p>
      </dgm:t>
    </dgm:pt>
    <dgm:pt modelId="{9D73E857-0E94-4EE7-BA70-63269BAD3EFD}">
      <dgm:prSet/>
      <dgm:spPr/>
      <dgm:t>
        <a:bodyPr/>
        <a:lstStyle/>
        <a:p>
          <a:r>
            <a:rPr lang="en-US"/>
            <a:t>“Scars all over”</a:t>
          </a:r>
        </a:p>
      </dgm:t>
    </dgm:pt>
    <dgm:pt modelId="{AB5E85FC-521F-47A8-977C-E819FE3944C2}" type="parTrans" cxnId="{507DAEDF-81EB-43D7-87B0-08D7D3B1A2AD}">
      <dgm:prSet/>
      <dgm:spPr/>
      <dgm:t>
        <a:bodyPr/>
        <a:lstStyle/>
        <a:p>
          <a:endParaRPr lang="en-US"/>
        </a:p>
      </dgm:t>
    </dgm:pt>
    <dgm:pt modelId="{342EE99C-4697-45B3-BCF7-BFA667F6F800}" type="sibTrans" cxnId="{507DAEDF-81EB-43D7-87B0-08D7D3B1A2AD}">
      <dgm:prSet/>
      <dgm:spPr/>
      <dgm:t>
        <a:bodyPr/>
        <a:lstStyle/>
        <a:p>
          <a:endParaRPr lang="en-US"/>
        </a:p>
      </dgm:t>
    </dgm:pt>
    <dgm:pt modelId="{EA912925-4B3A-45AF-B5C5-780A2C520FA5}">
      <dgm:prSet/>
      <dgm:spPr/>
      <dgm:t>
        <a:bodyPr/>
        <a:lstStyle/>
        <a:p>
          <a:r>
            <a:rPr lang="en-US"/>
            <a:t>“Very high blood pressure, can feel heart beat”</a:t>
          </a:r>
        </a:p>
      </dgm:t>
    </dgm:pt>
    <dgm:pt modelId="{85AEB198-D22D-4D51-99A4-73EBFC11ACEE}" type="parTrans" cxnId="{5141003A-A562-4880-B961-F051DBE17416}">
      <dgm:prSet/>
      <dgm:spPr/>
      <dgm:t>
        <a:bodyPr/>
        <a:lstStyle/>
        <a:p>
          <a:endParaRPr lang="en-US"/>
        </a:p>
      </dgm:t>
    </dgm:pt>
    <dgm:pt modelId="{7F83A031-3AEF-433C-8C1D-D5CA68D9FDE1}" type="sibTrans" cxnId="{5141003A-A562-4880-B961-F051DBE17416}">
      <dgm:prSet/>
      <dgm:spPr/>
      <dgm:t>
        <a:bodyPr/>
        <a:lstStyle/>
        <a:p>
          <a:endParaRPr lang="en-US"/>
        </a:p>
      </dgm:t>
    </dgm:pt>
    <dgm:pt modelId="{F4322DF6-7418-8542-AECD-4F2EF368DAEC}" type="pres">
      <dgm:prSet presAssocID="{850693F0-6A21-44F5-AF82-A0EAECAB573E}" presName="vert0" presStyleCnt="0">
        <dgm:presLayoutVars>
          <dgm:dir/>
          <dgm:animOne val="branch"/>
          <dgm:animLvl val="lvl"/>
        </dgm:presLayoutVars>
      </dgm:prSet>
      <dgm:spPr/>
    </dgm:pt>
    <dgm:pt modelId="{6508FFD2-320A-1C41-BEC0-738A82799E8A}" type="pres">
      <dgm:prSet presAssocID="{9DB479E7-F021-42AA-B99D-5F85BC147A36}" presName="thickLine" presStyleLbl="alignNode1" presStyleIdx="0" presStyleCnt="6"/>
      <dgm:spPr/>
    </dgm:pt>
    <dgm:pt modelId="{63F9AB5E-EB3C-1E49-BA57-15639446530B}" type="pres">
      <dgm:prSet presAssocID="{9DB479E7-F021-42AA-B99D-5F85BC147A36}" presName="horz1" presStyleCnt="0"/>
      <dgm:spPr/>
    </dgm:pt>
    <dgm:pt modelId="{20A9A24D-559A-634D-8CDF-82809D33EC59}" type="pres">
      <dgm:prSet presAssocID="{9DB479E7-F021-42AA-B99D-5F85BC147A36}" presName="tx1" presStyleLbl="revTx" presStyleIdx="0" presStyleCnt="6"/>
      <dgm:spPr/>
    </dgm:pt>
    <dgm:pt modelId="{B47394BE-9851-8140-B7BF-FA1568A66D9F}" type="pres">
      <dgm:prSet presAssocID="{9DB479E7-F021-42AA-B99D-5F85BC147A36}" presName="vert1" presStyleCnt="0"/>
      <dgm:spPr/>
    </dgm:pt>
    <dgm:pt modelId="{37102470-E379-1747-895F-8A3515BDF345}" type="pres">
      <dgm:prSet presAssocID="{57172EA7-4BE3-43CC-B968-EDB4EF0E5798}" presName="thickLine" presStyleLbl="alignNode1" presStyleIdx="1" presStyleCnt="6"/>
      <dgm:spPr/>
    </dgm:pt>
    <dgm:pt modelId="{A4BB6282-F121-8F44-B665-E554CFFC7226}" type="pres">
      <dgm:prSet presAssocID="{57172EA7-4BE3-43CC-B968-EDB4EF0E5798}" presName="horz1" presStyleCnt="0"/>
      <dgm:spPr/>
    </dgm:pt>
    <dgm:pt modelId="{EDBEC227-E369-4744-9131-B6F77AB2ECBF}" type="pres">
      <dgm:prSet presAssocID="{57172EA7-4BE3-43CC-B968-EDB4EF0E5798}" presName="tx1" presStyleLbl="revTx" presStyleIdx="1" presStyleCnt="6"/>
      <dgm:spPr/>
    </dgm:pt>
    <dgm:pt modelId="{171982C1-B733-4E45-AFF5-E64E39267483}" type="pres">
      <dgm:prSet presAssocID="{57172EA7-4BE3-43CC-B968-EDB4EF0E5798}" presName="vert1" presStyleCnt="0"/>
      <dgm:spPr/>
    </dgm:pt>
    <dgm:pt modelId="{3FB442DA-E8F7-3542-BF22-81191B09F86F}" type="pres">
      <dgm:prSet presAssocID="{90AFEDC1-CF3E-4598-B526-828FB5EC6850}" presName="thickLine" presStyleLbl="alignNode1" presStyleIdx="2" presStyleCnt="6"/>
      <dgm:spPr/>
    </dgm:pt>
    <dgm:pt modelId="{E947882B-E713-524E-9C9A-9328C25DAA0F}" type="pres">
      <dgm:prSet presAssocID="{90AFEDC1-CF3E-4598-B526-828FB5EC6850}" presName="horz1" presStyleCnt="0"/>
      <dgm:spPr/>
    </dgm:pt>
    <dgm:pt modelId="{96C016EC-1FE4-4F49-B73E-B6E1966C0EE3}" type="pres">
      <dgm:prSet presAssocID="{90AFEDC1-CF3E-4598-B526-828FB5EC6850}" presName="tx1" presStyleLbl="revTx" presStyleIdx="2" presStyleCnt="6"/>
      <dgm:spPr/>
    </dgm:pt>
    <dgm:pt modelId="{13B790F4-DA96-B846-9DB2-4C6B488239D7}" type="pres">
      <dgm:prSet presAssocID="{90AFEDC1-CF3E-4598-B526-828FB5EC6850}" presName="vert1" presStyleCnt="0"/>
      <dgm:spPr/>
    </dgm:pt>
    <dgm:pt modelId="{83D711E1-BC2D-4C4D-ADAE-60CFC5011B4E}" type="pres">
      <dgm:prSet presAssocID="{645A004A-E34B-4AF2-95CD-7F26DEFDA528}" presName="thickLine" presStyleLbl="alignNode1" presStyleIdx="3" presStyleCnt="6"/>
      <dgm:spPr/>
    </dgm:pt>
    <dgm:pt modelId="{A5E3D5D3-BB41-AA4C-BFA7-201ED60443FA}" type="pres">
      <dgm:prSet presAssocID="{645A004A-E34B-4AF2-95CD-7F26DEFDA528}" presName="horz1" presStyleCnt="0"/>
      <dgm:spPr/>
    </dgm:pt>
    <dgm:pt modelId="{C1A5D2A7-A11A-364C-94C2-339931744471}" type="pres">
      <dgm:prSet presAssocID="{645A004A-E34B-4AF2-95CD-7F26DEFDA528}" presName="tx1" presStyleLbl="revTx" presStyleIdx="3" presStyleCnt="6"/>
      <dgm:spPr/>
    </dgm:pt>
    <dgm:pt modelId="{CA28BF92-DB9B-FE49-8E43-6708301614E4}" type="pres">
      <dgm:prSet presAssocID="{645A004A-E34B-4AF2-95CD-7F26DEFDA528}" presName="vert1" presStyleCnt="0"/>
      <dgm:spPr/>
    </dgm:pt>
    <dgm:pt modelId="{18C6F758-2660-C34A-AB28-83AE469474DF}" type="pres">
      <dgm:prSet presAssocID="{9D73E857-0E94-4EE7-BA70-63269BAD3EFD}" presName="thickLine" presStyleLbl="alignNode1" presStyleIdx="4" presStyleCnt="6"/>
      <dgm:spPr/>
    </dgm:pt>
    <dgm:pt modelId="{39F4E82B-FAF7-AD43-BE4C-B727A7234E8A}" type="pres">
      <dgm:prSet presAssocID="{9D73E857-0E94-4EE7-BA70-63269BAD3EFD}" presName="horz1" presStyleCnt="0"/>
      <dgm:spPr/>
    </dgm:pt>
    <dgm:pt modelId="{9ABAB7C0-7CBF-B240-84EB-F82D8FD50108}" type="pres">
      <dgm:prSet presAssocID="{9D73E857-0E94-4EE7-BA70-63269BAD3EFD}" presName="tx1" presStyleLbl="revTx" presStyleIdx="4" presStyleCnt="6"/>
      <dgm:spPr/>
    </dgm:pt>
    <dgm:pt modelId="{5CF30A03-B621-A04A-918E-6012B7657CAF}" type="pres">
      <dgm:prSet presAssocID="{9D73E857-0E94-4EE7-BA70-63269BAD3EFD}" presName="vert1" presStyleCnt="0"/>
      <dgm:spPr/>
    </dgm:pt>
    <dgm:pt modelId="{48929240-5ACD-8A4D-8B34-C3734820C3C3}" type="pres">
      <dgm:prSet presAssocID="{EA912925-4B3A-45AF-B5C5-780A2C520FA5}" presName="thickLine" presStyleLbl="alignNode1" presStyleIdx="5" presStyleCnt="6"/>
      <dgm:spPr/>
    </dgm:pt>
    <dgm:pt modelId="{15B562D0-AA4B-9D47-8B38-48DFC22807C8}" type="pres">
      <dgm:prSet presAssocID="{EA912925-4B3A-45AF-B5C5-780A2C520FA5}" presName="horz1" presStyleCnt="0"/>
      <dgm:spPr/>
    </dgm:pt>
    <dgm:pt modelId="{38FA60CF-87F3-6848-8E1B-577D9F93245E}" type="pres">
      <dgm:prSet presAssocID="{EA912925-4B3A-45AF-B5C5-780A2C520FA5}" presName="tx1" presStyleLbl="revTx" presStyleIdx="5" presStyleCnt="6"/>
      <dgm:spPr/>
    </dgm:pt>
    <dgm:pt modelId="{F8EDE0B9-0C11-694E-A264-F56306C9BBBB}" type="pres">
      <dgm:prSet presAssocID="{EA912925-4B3A-45AF-B5C5-780A2C520FA5}" presName="vert1" presStyleCnt="0"/>
      <dgm:spPr/>
    </dgm:pt>
  </dgm:ptLst>
  <dgm:cxnLst>
    <dgm:cxn modelId="{89583307-BC0F-6345-B424-9AC27279D7AC}" type="presOf" srcId="{850693F0-6A21-44F5-AF82-A0EAECAB573E}" destId="{F4322DF6-7418-8542-AECD-4F2EF368DAEC}" srcOrd="0" destOrd="0" presId="urn:microsoft.com/office/officeart/2008/layout/LinedList"/>
    <dgm:cxn modelId="{9C66C01A-FAF8-E046-A418-A03F450EDCE6}" type="presOf" srcId="{9DB479E7-F021-42AA-B99D-5F85BC147A36}" destId="{20A9A24D-559A-634D-8CDF-82809D33EC59}" srcOrd="0" destOrd="0" presId="urn:microsoft.com/office/officeart/2008/layout/LinedList"/>
    <dgm:cxn modelId="{EDB6C21C-46DB-BA4F-8A7E-4EA45A13A74F}" type="presOf" srcId="{645A004A-E34B-4AF2-95CD-7F26DEFDA528}" destId="{C1A5D2A7-A11A-364C-94C2-339931744471}" srcOrd="0" destOrd="0" presId="urn:microsoft.com/office/officeart/2008/layout/LinedList"/>
    <dgm:cxn modelId="{5141003A-A562-4880-B961-F051DBE17416}" srcId="{850693F0-6A21-44F5-AF82-A0EAECAB573E}" destId="{EA912925-4B3A-45AF-B5C5-780A2C520FA5}" srcOrd="5" destOrd="0" parTransId="{85AEB198-D22D-4D51-99A4-73EBFC11ACEE}" sibTransId="{7F83A031-3AEF-433C-8C1D-D5CA68D9FDE1}"/>
    <dgm:cxn modelId="{482AAE71-DF50-9346-B4A2-AC098F4A7287}" type="presOf" srcId="{9D73E857-0E94-4EE7-BA70-63269BAD3EFD}" destId="{9ABAB7C0-7CBF-B240-84EB-F82D8FD50108}" srcOrd="0" destOrd="0" presId="urn:microsoft.com/office/officeart/2008/layout/LinedList"/>
    <dgm:cxn modelId="{E48DFF76-FAA5-684E-9975-1FE5BEDB6C99}" type="presOf" srcId="{EA912925-4B3A-45AF-B5C5-780A2C520FA5}" destId="{38FA60CF-87F3-6848-8E1B-577D9F93245E}" srcOrd="0" destOrd="0" presId="urn:microsoft.com/office/officeart/2008/layout/LinedList"/>
    <dgm:cxn modelId="{895B3677-FE01-418E-A36B-7BFB8DBE4A99}" srcId="{850693F0-6A21-44F5-AF82-A0EAECAB573E}" destId="{9DB479E7-F021-42AA-B99D-5F85BC147A36}" srcOrd="0" destOrd="0" parTransId="{8DBE2DF4-8910-40C6-B1FF-D689C796E07D}" sibTransId="{FBE18AA7-93BF-43F2-863F-E4E69053853D}"/>
    <dgm:cxn modelId="{4055D4A2-D6D4-5F40-BD94-C758D6FC2131}" type="presOf" srcId="{57172EA7-4BE3-43CC-B968-EDB4EF0E5798}" destId="{EDBEC227-E369-4744-9131-B6F77AB2ECBF}" srcOrd="0" destOrd="0" presId="urn:microsoft.com/office/officeart/2008/layout/LinedList"/>
    <dgm:cxn modelId="{2446E5A7-EF35-4226-BBA3-BB0A9B55BD83}" srcId="{850693F0-6A21-44F5-AF82-A0EAECAB573E}" destId="{90AFEDC1-CF3E-4598-B526-828FB5EC6850}" srcOrd="2" destOrd="0" parTransId="{0C9366AF-6DC1-4D78-8961-9C3A735D1DD9}" sibTransId="{9962D500-DD09-4F16-B221-B1EBC1CD6CB4}"/>
    <dgm:cxn modelId="{8949E1D5-486A-49AB-A5B5-24F86F298F02}" srcId="{850693F0-6A21-44F5-AF82-A0EAECAB573E}" destId="{645A004A-E34B-4AF2-95CD-7F26DEFDA528}" srcOrd="3" destOrd="0" parTransId="{E6B50F1F-B6A1-440A-846A-44EE4E43ED3E}" sibTransId="{E6066C5C-906A-4945-A505-1A89DE01709B}"/>
    <dgm:cxn modelId="{339E9ADB-A6DF-4CBE-9568-8D35E8362051}" srcId="{850693F0-6A21-44F5-AF82-A0EAECAB573E}" destId="{57172EA7-4BE3-43CC-B968-EDB4EF0E5798}" srcOrd="1" destOrd="0" parTransId="{662B4171-5163-4D3D-8560-1B3EF6160681}" sibTransId="{AD6A7BF7-6147-4989-810E-9E961D1E0395}"/>
    <dgm:cxn modelId="{18E5E6DB-4DA0-894B-92B4-B3F93157F288}" type="presOf" srcId="{90AFEDC1-CF3E-4598-B526-828FB5EC6850}" destId="{96C016EC-1FE4-4F49-B73E-B6E1966C0EE3}" srcOrd="0" destOrd="0" presId="urn:microsoft.com/office/officeart/2008/layout/LinedList"/>
    <dgm:cxn modelId="{507DAEDF-81EB-43D7-87B0-08D7D3B1A2AD}" srcId="{850693F0-6A21-44F5-AF82-A0EAECAB573E}" destId="{9D73E857-0E94-4EE7-BA70-63269BAD3EFD}" srcOrd="4" destOrd="0" parTransId="{AB5E85FC-521F-47A8-977C-E819FE3944C2}" sibTransId="{342EE99C-4697-45B3-BCF7-BFA667F6F800}"/>
    <dgm:cxn modelId="{125BE4F6-63B8-9A4C-B9F7-BE34D3A91601}" type="presParOf" srcId="{F4322DF6-7418-8542-AECD-4F2EF368DAEC}" destId="{6508FFD2-320A-1C41-BEC0-738A82799E8A}" srcOrd="0" destOrd="0" presId="urn:microsoft.com/office/officeart/2008/layout/LinedList"/>
    <dgm:cxn modelId="{DCD9ED6A-D54C-9241-ABE2-CD08F038EF2A}" type="presParOf" srcId="{F4322DF6-7418-8542-AECD-4F2EF368DAEC}" destId="{63F9AB5E-EB3C-1E49-BA57-15639446530B}" srcOrd="1" destOrd="0" presId="urn:microsoft.com/office/officeart/2008/layout/LinedList"/>
    <dgm:cxn modelId="{8A9EF3B2-0CAF-EE48-82A8-E058C1360106}" type="presParOf" srcId="{63F9AB5E-EB3C-1E49-BA57-15639446530B}" destId="{20A9A24D-559A-634D-8CDF-82809D33EC59}" srcOrd="0" destOrd="0" presId="urn:microsoft.com/office/officeart/2008/layout/LinedList"/>
    <dgm:cxn modelId="{D833FCA4-03B3-EC44-87F9-60A89881F697}" type="presParOf" srcId="{63F9AB5E-EB3C-1E49-BA57-15639446530B}" destId="{B47394BE-9851-8140-B7BF-FA1568A66D9F}" srcOrd="1" destOrd="0" presId="urn:microsoft.com/office/officeart/2008/layout/LinedList"/>
    <dgm:cxn modelId="{DF35F711-159C-C448-98C6-49212218669F}" type="presParOf" srcId="{F4322DF6-7418-8542-AECD-4F2EF368DAEC}" destId="{37102470-E379-1747-895F-8A3515BDF345}" srcOrd="2" destOrd="0" presId="urn:microsoft.com/office/officeart/2008/layout/LinedList"/>
    <dgm:cxn modelId="{7508BE6A-AABE-5B45-B639-12268AD3F8A9}" type="presParOf" srcId="{F4322DF6-7418-8542-AECD-4F2EF368DAEC}" destId="{A4BB6282-F121-8F44-B665-E554CFFC7226}" srcOrd="3" destOrd="0" presId="urn:microsoft.com/office/officeart/2008/layout/LinedList"/>
    <dgm:cxn modelId="{2642136C-C77A-3540-AFEA-6B175BFDC920}" type="presParOf" srcId="{A4BB6282-F121-8F44-B665-E554CFFC7226}" destId="{EDBEC227-E369-4744-9131-B6F77AB2ECBF}" srcOrd="0" destOrd="0" presId="urn:microsoft.com/office/officeart/2008/layout/LinedList"/>
    <dgm:cxn modelId="{CE0E9E3C-9827-0E4F-B2FD-E4FE171424C4}" type="presParOf" srcId="{A4BB6282-F121-8F44-B665-E554CFFC7226}" destId="{171982C1-B733-4E45-AFF5-E64E39267483}" srcOrd="1" destOrd="0" presId="urn:microsoft.com/office/officeart/2008/layout/LinedList"/>
    <dgm:cxn modelId="{E278D2FB-2BC1-CB42-B69F-23E1EF11A23A}" type="presParOf" srcId="{F4322DF6-7418-8542-AECD-4F2EF368DAEC}" destId="{3FB442DA-E8F7-3542-BF22-81191B09F86F}" srcOrd="4" destOrd="0" presId="urn:microsoft.com/office/officeart/2008/layout/LinedList"/>
    <dgm:cxn modelId="{F4C036C9-9664-8443-AFA2-CD410465F62F}" type="presParOf" srcId="{F4322DF6-7418-8542-AECD-4F2EF368DAEC}" destId="{E947882B-E713-524E-9C9A-9328C25DAA0F}" srcOrd="5" destOrd="0" presId="urn:microsoft.com/office/officeart/2008/layout/LinedList"/>
    <dgm:cxn modelId="{A55A20B3-21EB-894A-9EE5-EF8B44AE8693}" type="presParOf" srcId="{E947882B-E713-524E-9C9A-9328C25DAA0F}" destId="{96C016EC-1FE4-4F49-B73E-B6E1966C0EE3}" srcOrd="0" destOrd="0" presId="urn:microsoft.com/office/officeart/2008/layout/LinedList"/>
    <dgm:cxn modelId="{E234AB0A-12C9-6D4D-86B6-20D020D55A11}" type="presParOf" srcId="{E947882B-E713-524E-9C9A-9328C25DAA0F}" destId="{13B790F4-DA96-B846-9DB2-4C6B488239D7}" srcOrd="1" destOrd="0" presId="urn:microsoft.com/office/officeart/2008/layout/LinedList"/>
    <dgm:cxn modelId="{3D5A2C81-B0B0-F741-809E-0AAD28392E7A}" type="presParOf" srcId="{F4322DF6-7418-8542-AECD-4F2EF368DAEC}" destId="{83D711E1-BC2D-4C4D-ADAE-60CFC5011B4E}" srcOrd="6" destOrd="0" presId="urn:microsoft.com/office/officeart/2008/layout/LinedList"/>
    <dgm:cxn modelId="{8E96EC96-B53B-F749-BFD4-0AAFF4281969}" type="presParOf" srcId="{F4322DF6-7418-8542-AECD-4F2EF368DAEC}" destId="{A5E3D5D3-BB41-AA4C-BFA7-201ED60443FA}" srcOrd="7" destOrd="0" presId="urn:microsoft.com/office/officeart/2008/layout/LinedList"/>
    <dgm:cxn modelId="{EFD10EC8-DE2E-514E-96D3-EB5AB694E12D}" type="presParOf" srcId="{A5E3D5D3-BB41-AA4C-BFA7-201ED60443FA}" destId="{C1A5D2A7-A11A-364C-94C2-339931744471}" srcOrd="0" destOrd="0" presId="urn:microsoft.com/office/officeart/2008/layout/LinedList"/>
    <dgm:cxn modelId="{5A344501-12AB-9045-8876-22AF25E60774}" type="presParOf" srcId="{A5E3D5D3-BB41-AA4C-BFA7-201ED60443FA}" destId="{CA28BF92-DB9B-FE49-8E43-6708301614E4}" srcOrd="1" destOrd="0" presId="urn:microsoft.com/office/officeart/2008/layout/LinedList"/>
    <dgm:cxn modelId="{1292D200-2107-3E4F-8DEC-A031FA38A0C2}" type="presParOf" srcId="{F4322DF6-7418-8542-AECD-4F2EF368DAEC}" destId="{18C6F758-2660-C34A-AB28-83AE469474DF}" srcOrd="8" destOrd="0" presId="urn:microsoft.com/office/officeart/2008/layout/LinedList"/>
    <dgm:cxn modelId="{6FBDB99C-EBBA-8040-852D-0AAD0E53220C}" type="presParOf" srcId="{F4322DF6-7418-8542-AECD-4F2EF368DAEC}" destId="{39F4E82B-FAF7-AD43-BE4C-B727A7234E8A}" srcOrd="9" destOrd="0" presId="urn:microsoft.com/office/officeart/2008/layout/LinedList"/>
    <dgm:cxn modelId="{63E72B9F-378C-8B4C-AB10-46AB0F8FDEA5}" type="presParOf" srcId="{39F4E82B-FAF7-AD43-BE4C-B727A7234E8A}" destId="{9ABAB7C0-7CBF-B240-84EB-F82D8FD50108}" srcOrd="0" destOrd="0" presId="urn:microsoft.com/office/officeart/2008/layout/LinedList"/>
    <dgm:cxn modelId="{4485D0BA-CA1E-EF43-A178-D82A30E935FE}" type="presParOf" srcId="{39F4E82B-FAF7-AD43-BE4C-B727A7234E8A}" destId="{5CF30A03-B621-A04A-918E-6012B7657CAF}" srcOrd="1" destOrd="0" presId="urn:microsoft.com/office/officeart/2008/layout/LinedList"/>
    <dgm:cxn modelId="{19ACB1CC-5249-8F47-921E-3F736599BC40}" type="presParOf" srcId="{F4322DF6-7418-8542-AECD-4F2EF368DAEC}" destId="{48929240-5ACD-8A4D-8B34-C3734820C3C3}" srcOrd="10" destOrd="0" presId="urn:microsoft.com/office/officeart/2008/layout/LinedList"/>
    <dgm:cxn modelId="{A0C460D6-8E60-9E46-9B89-325296CFD039}" type="presParOf" srcId="{F4322DF6-7418-8542-AECD-4F2EF368DAEC}" destId="{15B562D0-AA4B-9D47-8B38-48DFC22807C8}" srcOrd="11" destOrd="0" presId="urn:microsoft.com/office/officeart/2008/layout/LinedList"/>
    <dgm:cxn modelId="{27200116-A1E7-1841-B8C4-CA1CAFB0344D}" type="presParOf" srcId="{15B562D0-AA4B-9D47-8B38-48DFC22807C8}" destId="{38FA60CF-87F3-6848-8E1B-577D9F93245E}" srcOrd="0" destOrd="0" presId="urn:microsoft.com/office/officeart/2008/layout/LinedList"/>
    <dgm:cxn modelId="{CF5EC1A8-C614-0D47-B0F3-3771441EDBCC}" type="presParOf" srcId="{15B562D0-AA4B-9D47-8B38-48DFC22807C8}" destId="{F8EDE0B9-0C11-694E-A264-F56306C9BB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58E44-8838-2D4C-902A-7F7FF5A8105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BEA56-C63B-8A45-A3C2-BE3BDF5C2066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is the chatter around xylazine in Reddit</a:t>
          </a:r>
        </a:p>
      </dsp:txBody>
      <dsp:txXfrm>
        <a:off x="0" y="0"/>
        <a:ext cx="6900512" cy="1384035"/>
      </dsp:txXfrm>
    </dsp:sp>
    <dsp:sp modelId="{20FE138A-5A59-1443-B20B-4AFD299669FC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0BA72-AB32-974E-9E38-95C329FF8C07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are the demographics of people who use xylazine on Reddit</a:t>
          </a:r>
        </a:p>
      </dsp:txBody>
      <dsp:txXfrm>
        <a:off x="0" y="1384035"/>
        <a:ext cx="6900512" cy="1384035"/>
      </dsp:txXfrm>
    </dsp:sp>
    <dsp:sp modelId="{1C6FD03D-1854-E940-9E1C-CBF5604549A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2D563-B7EF-C540-A214-E94B8A0BE6DC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impact does Xylazine have on withdrawal syndromes</a:t>
          </a:r>
        </a:p>
      </dsp:txBody>
      <dsp:txXfrm>
        <a:off x="0" y="2768070"/>
        <a:ext cx="6900512" cy="1384035"/>
      </dsp:txXfrm>
    </dsp:sp>
    <dsp:sp modelId="{12D35C05-5591-774A-92F8-E624474F16B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6A959-13EE-1340-8062-752F085813E0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are the complications of xylazine use that people are reporting</a:t>
          </a: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8FFD2-320A-1C41-BEC0-738A82799E8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9A24D-559A-634D-8CDF-82809D33EC59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Increased skin and soft tissue infections (25%)</a:t>
          </a:r>
        </a:p>
      </dsp:txBody>
      <dsp:txXfrm>
        <a:off x="0" y="2703"/>
        <a:ext cx="6900512" cy="921789"/>
      </dsp:txXfrm>
    </dsp:sp>
    <dsp:sp modelId="{37102470-E379-1747-895F-8A3515BDF345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EC227-E369-4744-9131-B6F77AB2ECBF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Increased overdoses (15%)</a:t>
          </a:r>
        </a:p>
      </dsp:txBody>
      <dsp:txXfrm>
        <a:off x="0" y="924492"/>
        <a:ext cx="6900512" cy="921789"/>
      </dsp:txXfrm>
    </dsp:sp>
    <dsp:sp modelId="{3FB442DA-E8F7-3542-BF22-81191B09F86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016EC-1FE4-4F49-B73E-B6E1966C0EE3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Increased ED visits (8%)</a:t>
          </a:r>
        </a:p>
      </dsp:txBody>
      <dsp:txXfrm>
        <a:off x="0" y="1846281"/>
        <a:ext cx="6900512" cy="921789"/>
      </dsp:txXfrm>
    </dsp:sp>
    <dsp:sp modelId="{83D711E1-BC2D-4C4D-ADAE-60CFC5011B4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5D2A7-A11A-364C-94C2-339931744471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”Extreme wounds and necrosis”</a:t>
          </a:r>
        </a:p>
      </dsp:txBody>
      <dsp:txXfrm>
        <a:off x="0" y="2768070"/>
        <a:ext cx="6900512" cy="921789"/>
      </dsp:txXfrm>
    </dsp:sp>
    <dsp:sp modelId="{18C6F758-2660-C34A-AB28-83AE469474DF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AB7C0-7CBF-B240-84EB-F82D8FD50108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“Scars all over”</a:t>
          </a:r>
        </a:p>
      </dsp:txBody>
      <dsp:txXfrm>
        <a:off x="0" y="3689859"/>
        <a:ext cx="6900512" cy="921789"/>
      </dsp:txXfrm>
    </dsp:sp>
    <dsp:sp modelId="{48929240-5ACD-8A4D-8B34-C3734820C3C3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A60CF-87F3-6848-8E1B-577D9F93245E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“Very high blood pressure, can feel heart beat”</a:t>
          </a:r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8BCA-D305-2D50-9B6D-2AAB516AF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CEEFA-F824-C3DD-3B64-455E65AFE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A90A9-9E42-AE93-7A89-96D00CEB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28049-07F2-2436-99B0-6E30361D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C64E-01BC-DB97-BF5C-36761F67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8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B30-C0B2-D165-8203-7776EF96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CA205-8DDA-6FB4-63EC-2A1021335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CA8CA-EF85-7DF3-191B-BE02F8E1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D3AB2-A89A-67B0-8880-7DC588CA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C69A0-4BA5-0D97-93AC-962673D2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0D798-DC46-B478-DDA0-E651B2668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99A1D-1322-5129-4C81-91EEE8F20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647AB-373D-017B-83EA-F5885E0C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93754-9AC0-13E0-304B-6BFA2ED1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03A25-C9C4-486A-8F2E-E868AA92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6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D29A-028E-B8D1-0DD0-187DB8DB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9F564-C2A9-6FAD-A6C3-3FD6A4773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31ADE-BE38-59AA-6AD7-4F45C2B1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CD8E7-D0F5-41A9-45F5-E7782046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566A1-B8A2-E4F9-C85B-AA6C697F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0521-4174-BBBB-B524-12D2E8C5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CC126-74A1-1CAC-C5B7-4D1AA86CF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06ECC-AFB4-C84C-AF0A-CB9EF8B5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3E2F-A66E-2BE2-C21F-3F694908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D5F13-5076-C6AB-BD63-B92870F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AD56-4EA3-37C8-8CB9-770B73FB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BED14-B071-07D0-6BA5-1C351CEAE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E19AE-98FB-2DA5-709B-DFBC8319A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23F6E-5EBE-19BD-74D0-4E01FA06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E534A-6703-3D81-70A8-16057359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69A16-2CC4-9398-2995-8C472583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1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B7FC-08DC-54E1-37A6-08B36E6E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EB753-1FCE-C5BF-248E-6E2277AC1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33CAA-B527-0A5D-EE51-A261B68AA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E77C0-131A-EC38-138D-988D6784D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D57D6-1452-6485-B1FA-71F691309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D567F-6D18-9420-675B-1A436368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F96A0-CAAC-7365-89F4-122318C6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17AD0-33A8-D712-4AF4-9468FB1C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6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7FC85-A82E-3561-CD78-D1E910F5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DB24F-6D99-E26E-F3E8-172BE5FC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49B0A-811C-FF2F-88BB-E3E78905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690A9-4A6A-062D-AAB3-AD475F1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C4727-CA9E-CAE1-90FD-5395130B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293DC-699A-CFB4-700F-CDD9B673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535AE-E005-6F65-E390-108F3CB7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9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8BB0-0326-C73B-1506-57CEFBC6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3D92-8CF0-765F-68B9-BC507674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A5E8F-DFDF-D70E-01FE-99D0362EB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35B81-0D85-C8E5-0471-33238308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37274-1534-89D3-7381-6C0D954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93936-A8DC-9B4D-624C-8AE4E0F5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D363-2313-CC34-D006-ABAC2654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AAB0A-ABA4-B451-D9A3-8506E6844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3F6D2-F3FD-249F-B311-48C4D0E5F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0AFDD-9471-2E3C-6983-61E6CDA3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BEF2F-954A-1F07-111F-FD1823FA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B5831-14BB-46BA-D400-A08980A3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3E017-A286-966A-43B5-E254141F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58919-E291-EEF2-B7EF-DC3173BD4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BE60E-E5B2-A6EB-7484-FC9E47E41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8C25-DEAD-5343-9B15-1A554C49858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1A403-F1F9-D3DE-7C05-A723110C9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1FBBF-CA16-5811-E11B-CA0060992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9C50-AA37-4049-B770-21E8060C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2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thony.Spadaro@pennmedicine.upe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93/jat/bkac04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5241-8699-E59F-4698-712898E9E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Self Reported Xylazine Exposure and Experiences: A Mixed Methods Study of Reddit Users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8FC02-FD0E-8F1F-C60C-763B5962A5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Tony Spadaro, MD MPH</a:t>
            </a:r>
          </a:p>
          <a:p>
            <a:r>
              <a:rPr lang="en-US" dirty="0"/>
              <a:t>Hospital of the University of Pennsylvania, Dept of Emergency Medicine</a:t>
            </a:r>
          </a:p>
          <a:p>
            <a:r>
              <a:rPr lang="en-US" dirty="0">
                <a:hlinkClick r:id="rId2"/>
              </a:rPr>
              <a:t>Anthony.Spadaro@pennmedicine.upenn.edu</a:t>
            </a:r>
            <a:endParaRPr lang="en-US" dirty="0"/>
          </a:p>
          <a:p>
            <a:r>
              <a:rPr lang="en-US" dirty="0"/>
              <a:t>@TSpadaro91</a:t>
            </a:r>
          </a:p>
        </p:txBody>
      </p:sp>
    </p:spTree>
    <p:extLst>
      <p:ext uri="{BB962C8B-B14F-4D97-AF65-F5344CB8AC3E}">
        <p14:creationId xmlns:p14="http://schemas.microsoft.com/office/powerpoint/2010/main" val="128237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1582-3587-8476-2808-57348AE3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18"/>
            <a:ext cx="10515600" cy="1325563"/>
          </a:xfrm>
        </p:spPr>
        <p:txBody>
          <a:bodyPr/>
          <a:lstStyle/>
          <a:p>
            <a:r>
              <a:rPr lang="en-US" dirty="0"/>
              <a:t>Survey Results: Patterns of use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80A3AD8-E2AC-F998-5314-A3619BCD8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886297"/>
              </p:ext>
            </p:extLst>
          </p:nvPr>
        </p:nvGraphicFramePr>
        <p:xfrm>
          <a:off x="416851" y="1197064"/>
          <a:ext cx="3156342" cy="216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2399B23-65B8-F7FA-F277-66D1635F7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363499"/>
              </p:ext>
            </p:extLst>
          </p:nvPr>
        </p:nvGraphicFramePr>
        <p:xfrm>
          <a:off x="88849" y="3074532"/>
          <a:ext cx="3812345" cy="216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7DA4BA-116D-83A2-F139-1A6C55FE4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820137"/>
              </p:ext>
            </p:extLst>
          </p:nvPr>
        </p:nvGraphicFramePr>
        <p:xfrm>
          <a:off x="486261" y="4907084"/>
          <a:ext cx="3017519" cy="217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42C7B6D-BDD2-9EDF-6688-B67B21ED11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285914"/>
              </p:ext>
            </p:extLst>
          </p:nvPr>
        </p:nvGraphicFramePr>
        <p:xfrm>
          <a:off x="3179297" y="2323336"/>
          <a:ext cx="5364127" cy="333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675FDB-CB5F-2582-A751-4D29D766A6BD}"/>
              </a:ext>
            </a:extLst>
          </p:cNvPr>
          <p:cNvSpPr txBox="1"/>
          <p:nvPr/>
        </p:nvSpPr>
        <p:spPr>
          <a:xfrm>
            <a:off x="8215424" y="1905506"/>
            <a:ext cx="3812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Most Common Routes of Use: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Intranasal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Injection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Inhalation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Oral</a:t>
            </a:r>
          </a:p>
        </p:txBody>
      </p:sp>
    </p:spTree>
    <p:extLst>
      <p:ext uri="{BB962C8B-B14F-4D97-AF65-F5344CB8AC3E}">
        <p14:creationId xmlns:p14="http://schemas.microsoft.com/office/powerpoint/2010/main" val="264109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4F7475-BC92-C3AE-3030-EAB862522E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933091"/>
              </p:ext>
            </p:extLst>
          </p:nvPr>
        </p:nvGraphicFramePr>
        <p:xfrm>
          <a:off x="838200" y="1844675"/>
          <a:ext cx="52197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049977-B30C-E36D-F4DD-9EB6CAA7F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18012"/>
              </p:ext>
            </p:extLst>
          </p:nvPr>
        </p:nvGraphicFramePr>
        <p:xfrm>
          <a:off x="6129338" y="1844675"/>
          <a:ext cx="52197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6FF54F-C45F-711D-D540-A702BDEB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Results: Withdrawal</a:t>
            </a:r>
          </a:p>
        </p:txBody>
      </p:sp>
    </p:spTree>
    <p:extLst>
      <p:ext uri="{BB962C8B-B14F-4D97-AF65-F5344CB8AC3E}">
        <p14:creationId xmlns:p14="http://schemas.microsoft.com/office/powerpoint/2010/main" val="359802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FB561-65EB-A38F-7CE5-398008D6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200"/>
              <a:t>Survey Results: Complications of Xylazine Use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2F8594-F3CC-32B3-FAD7-2F4167972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08156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5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BEE8F-A999-0129-4E66-20D78CC4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Conclusions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BA53-51C7-4BB0-C8DF-14C92AD71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People are posting on Reddit that xylazine is an unwanted adulterant in opioid supply</a:t>
            </a:r>
          </a:p>
          <a:p>
            <a:r>
              <a:rPr lang="en-US" sz="2200" dirty="0"/>
              <a:t>Xylazine use among people who use Reddit seems to be more prevalent in the Northeast</a:t>
            </a:r>
          </a:p>
          <a:p>
            <a:r>
              <a:rPr lang="en-US" sz="2200" dirty="0"/>
              <a:t>People who use fentanyl are probably the most exposed to xylazine</a:t>
            </a:r>
          </a:p>
          <a:p>
            <a:r>
              <a:rPr lang="en-US" sz="2200" b="0" i="0" dirty="0">
                <a:solidFill>
                  <a:srgbClr val="242424"/>
                </a:solidFill>
                <a:effectLst/>
              </a:rPr>
              <a:t>More study is needed to confirm the effects of xylazine use and possible withdrawal syndromes</a:t>
            </a:r>
            <a:endParaRPr lang="en-US" sz="2200" dirty="0"/>
          </a:p>
          <a:p>
            <a:r>
              <a:rPr lang="en-US" sz="2200" dirty="0"/>
              <a:t>Concern for increased skin wounds and autonomic effects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4393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2FFC-BE0E-F37F-35E7-B5881C21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BE935-812A-DB79-4EEA-6ED2017CB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Mentors: Jeanmarie Perrone, </a:t>
            </a:r>
            <a:r>
              <a:rPr lang="en-US" dirty="0" err="1"/>
              <a:t>Abeed</a:t>
            </a:r>
            <a:r>
              <a:rPr lang="en-US" dirty="0"/>
              <a:t> </a:t>
            </a:r>
            <a:r>
              <a:rPr lang="en-US" dirty="0" err="1"/>
              <a:t>Sarker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Co-authors: </a:t>
            </a:r>
            <a:r>
              <a:rPr lang="en-US" dirty="0" err="1"/>
              <a:t>Sahithi</a:t>
            </a:r>
            <a:r>
              <a:rPr lang="en-US" dirty="0"/>
              <a:t> </a:t>
            </a:r>
            <a:r>
              <a:rPr lang="en-US" dirty="0" err="1"/>
              <a:t>Lakamana</a:t>
            </a:r>
            <a:r>
              <a:rPr lang="en-US" dirty="0"/>
              <a:t>, Karen O’Conner, Rachel Wightman, Jennifer Love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5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E0FB-5FA2-A3C8-B164-38638BE8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788D0-8C62-0CDC-4B47-7EE8A6094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financial conflicts of interest to disclose </a:t>
            </a:r>
          </a:p>
        </p:txBody>
      </p:sp>
    </p:spTree>
    <p:extLst>
      <p:ext uri="{BB962C8B-B14F-4D97-AF65-F5344CB8AC3E}">
        <p14:creationId xmlns:p14="http://schemas.microsoft.com/office/powerpoint/2010/main" val="77659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85D05-9FAD-056B-F9B5-0F05C20E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6100"/>
              <a:t>Background: Xylazine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03E5-D11B-F974-2C0B-C5DCA15B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2" y="2706624"/>
            <a:ext cx="7465394" cy="382219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Xylazine is an A</a:t>
            </a:r>
            <a:r>
              <a:rPr lang="en-US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-agonist and analog of clonidine that is approved for use in veterinary medicine as a sedative-hypnotic. </a:t>
            </a:r>
          </a:p>
          <a:p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Increasingly present in illicit drug supply</a:t>
            </a:r>
          </a:p>
          <a:p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Potentially can cause sedation not responsive to naloxone</a:t>
            </a:r>
          </a:p>
          <a:p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Reports of increased skin ulcers as far back as 2012</a:t>
            </a:r>
            <a:endParaRPr lang="en-US" dirty="0"/>
          </a:p>
        </p:txBody>
      </p:sp>
      <p:pic>
        <p:nvPicPr>
          <p:cNvPr id="4" name="Picture 8" descr="Image">
            <a:extLst>
              <a:ext uri="{FF2B5EF4-FFF2-40B4-BE49-F238E27FC236}">
                <a16:creationId xmlns:a16="http://schemas.microsoft.com/office/drawing/2014/main" id="{8875E32E-67AF-3097-501D-4C04C56F8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" r="1" b="18184"/>
          <a:stretch/>
        </p:blipFill>
        <p:spPr bwMode="auto">
          <a:xfrm>
            <a:off x="8678174" y="-7"/>
            <a:ext cx="3513827" cy="2871913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E325268-523D-0A7B-7A41-CE4528373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232"/>
          <a:stretch/>
        </p:blipFill>
        <p:spPr bwMode="auto">
          <a:xfrm>
            <a:off x="7137368" y="3164514"/>
            <a:ext cx="4919155" cy="3148642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1FCBE3-B326-0282-EDA9-FE09F02A6505}"/>
              </a:ext>
            </a:extLst>
          </p:cNvPr>
          <p:cNvSpPr txBox="1"/>
          <p:nvPr/>
        </p:nvSpPr>
        <p:spPr>
          <a:xfrm>
            <a:off x="8672172" y="2856733"/>
            <a:ext cx="345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from @</a:t>
            </a:r>
            <a:r>
              <a:rPr lang="en-US" sz="1400" dirty="0" err="1"/>
              <a:t>moraffreports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3202B-9651-B9E5-DC2B-30112E270804}"/>
              </a:ext>
            </a:extLst>
          </p:cNvPr>
          <p:cNvSpPr txBox="1"/>
          <p:nvPr/>
        </p:nvSpPr>
        <p:spPr>
          <a:xfrm>
            <a:off x="7534655" y="6431689"/>
            <a:ext cx="4352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dirty="0">
                <a:solidFill>
                  <a:srgbClr val="006FB7"/>
                </a:solidFill>
                <a:effectLst/>
                <a:latin typeface="Source Sans Pro" panose="020B0503030403020204" pitchFamily="34" charset="0"/>
                <a:hlinkClick r:id="rId4"/>
              </a:rPr>
              <a:t>From: https://doi.org/10.1093/jat/bkac049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489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E24E2-E7E7-5FAC-65C8-12D6AFD8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000"/>
              <a:t>Background: Reddit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804519-4E65-68B5-48F4-BF272552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Has more monthly active users than Twitter </a:t>
            </a:r>
          </a:p>
          <a:p>
            <a:r>
              <a:rPr lang="en-US" sz="2200" dirty="0"/>
              <a:t>Posts are completely anonymous</a:t>
            </a:r>
          </a:p>
          <a:p>
            <a:r>
              <a:rPr lang="en-US" sz="2200" dirty="0"/>
              <a:t>Allows for longer form posts</a:t>
            </a:r>
          </a:p>
          <a:p>
            <a:r>
              <a:rPr lang="en-US" sz="2200" dirty="0"/>
              <a:t>Organized into Subreddits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E58285D-C838-5A1B-F3F5-E1FEBC2D8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77182"/>
            <a:ext cx="6903720" cy="376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A4C2F-728A-4A0B-333D-7C9DCA0C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Objectives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BBC24D-C23B-9740-F11B-3FF2A9CCF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83409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48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D8221-8847-F439-BD2E-E52B56FD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Methods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CE96-2F08-2101-FCA3-B011BE75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Language Processing (NLP) was used to retrieve mentions of “xylazine” from posts by Reddit subscribers who also posted on opioid-related subreddits. </a:t>
            </a:r>
          </a:p>
          <a:p>
            <a:r>
              <a:rPr lang="en-US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Posts were qualitatively evaluated for xylazine-related themes. </a:t>
            </a:r>
          </a:p>
          <a:p>
            <a:r>
              <a:rPr lang="en-US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anonymous survey was also developed to gather demographic information, use patterns of other drugs, and experiences with xylazine. </a:t>
            </a:r>
            <a:endParaRPr lang="en-US" sz="2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>
                <a:latin typeface="Calibri" panose="020F0502020204030204" pitchFamily="34" charset="0"/>
                <a:cs typeface="Times New Roman" panose="02020603050405020304" pitchFamily="18" charset="0"/>
              </a:rPr>
              <a:t>This study was exempted from Institutional Review Board. 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0224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399F-8666-E1AB-5BC9-63777958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0D432A-D47C-CF26-F915-457C53468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531583"/>
              </p:ext>
            </p:extLst>
          </p:nvPr>
        </p:nvGraphicFramePr>
        <p:xfrm>
          <a:off x="838200" y="1522242"/>
          <a:ext cx="105156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30">
                  <a:extLst>
                    <a:ext uri="{9D8B030D-6E8A-4147-A177-3AD203B41FA5}">
                      <a16:colId xmlns:a16="http://schemas.microsoft.com/office/drawing/2014/main" val="2000946266"/>
                    </a:ext>
                  </a:extLst>
                </a:gridCol>
                <a:gridCol w="8188570">
                  <a:extLst>
                    <a:ext uri="{9D8B030D-6E8A-4147-A177-3AD203B41FA5}">
                      <a16:colId xmlns:a16="http://schemas.microsoft.com/office/drawing/2014/main" val="1208258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Subreddit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23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r/heroin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sleep aid is called xylazine. Here in northeast it will out you right to sleep. Like car running,, at stop light or watching TV show and 2 hours goes by like 2 mins. It's very strange stuff because it's not like a sleep nod, it's like </a:t>
                      </a:r>
                      <a:r>
                        <a:rPr lang="en-US" dirty="0" err="1"/>
                        <a:t>unconcious</a:t>
                      </a:r>
                      <a:r>
                        <a:rPr lang="en-US" dirty="0"/>
                        <a:t> sleep.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44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r/fentanyl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Tell tale symptoms are cold limbs especially your feet hands, fingers, numbness in limbs, Low HR, low BP, heart palpitations, It also has a weird feeling a lot of people first mistake it for the stuff just being a little strong or it being a RC, but usually they'll do it and either fall asleep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20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r/</a:t>
                      </a:r>
                      <a:r>
                        <a:rPr lang="en-US" dirty="0" err="1"/>
                        <a:t>HeroinHeroines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you sure your h is actually h? Could be xylazine- in my area, huge open air 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6734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16EA72-1878-20DB-8741-DD0E31C19DC9}"/>
              </a:ext>
            </a:extLst>
          </p:cNvPr>
          <p:cNvSpPr txBox="1"/>
          <p:nvPr/>
        </p:nvSpPr>
        <p:spPr>
          <a:xfrm>
            <a:off x="838200" y="4698609"/>
            <a:ext cx="9965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76 posts mentioning xylazine were extracted via NLP from 765,616 posts by 16,131 subscribers (January 2018 to August 2021)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741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A4B18-9968-9974-8517-8F212FB5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Survey Results: Demographics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06948B-ECFA-FFCC-69A7-FCFDEFA4E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304175"/>
              </p:ext>
            </p:extLst>
          </p:nvPr>
        </p:nvGraphicFramePr>
        <p:xfrm>
          <a:off x="2686393" y="1825625"/>
          <a:ext cx="6819216" cy="4351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930">
                  <a:extLst>
                    <a:ext uri="{9D8B030D-6E8A-4147-A177-3AD203B41FA5}">
                      <a16:colId xmlns:a16="http://schemas.microsoft.com/office/drawing/2014/main" val="1609294337"/>
                    </a:ext>
                  </a:extLst>
                </a:gridCol>
                <a:gridCol w="1974286">
                  <a:extLst>
                    <a:ext uri="{9D8B030D-6E8A-4147-A177-3AD203B41FA5}">
                      <a16:colId xmlns:a16="http://schemas.microsoft.com/office/drawing/2014/main" val="95131027"/>
                    </a:ext>
                  </a:extLst>
                </a:gridCol>
              </a:tblGrid>
              <a:tr h="334719">
                <a:tc gridSpan="2">
                  <a:txBody>
                    <a:bodyPr/>
                    <a:lstStyle/>
                    <a:p>
                      <a:r>
                        <a:rPr lang="en-US" sz="1500" dirty="0"/>
                        <a:t>Demographics (N=58)</a:t>
                      </a:r>
                    </a:p>
                  </a:txBody>
                  <a:tcPr marL="76072" marR="76072" marT="38036" marB="3803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20031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 b="1"/>
                        <a:t>Age (Media, Range)</a:t>
                      </a:r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30-39</a:t>
                      </a:r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3532074896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 b="1"/>
                        <a:t>Race (%)</a:t>
                      </a:r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3219706523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/>
                        <a:t>White</a:t>
                      </a:r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81</a:t>
                      </a:r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328942122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/>
                        <a:t>African American </a:t>
                      </a:r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3.4</a:t>
                      </a:r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1940966796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/>
                        <a:t>Other</a:t>
                      </a:r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15.6</a:t>
                      </a:r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2551394569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 b="1"/>
                        <a:t>Geography (%)</a:t>
                      </a:r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3508761288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 dirty="0"/>
                        <a:t>Northeast</a:t>
                      </a:r>
                      <a:r>
                        <a:rPr lang="en-US" sz="1500" baseline="30000" dirty="0"/>
                        <a:t>*</a:t>
                      </a:r>
                      <a:endParaRPr lang="en-US" sz="1500" dirty="0"/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47</a:t>
                      </a:r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2146189340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/>
                        <a:t>Southeast</a:t>
                      </a:r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44061362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/>
                        <a:t>Midwest</a:t>
                      </a:r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16</a:t>
                      </a:r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3470237752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/>
                        <a:t>Southwest</a:t>
                      </a:r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14</a:t>
                      </a:r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3885699296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/>
                        <a:t>West</a:t>
                      </a:r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8</a:t>
                      </a:r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2325865810"/>
                  </a:ext>
                </a:extLst>
              </a:tr>
              <a:tr h="334719">
                <a:tc>
                  <a:txBody>
                    <a:bodyPr/>
                    <a:lstStyle/>
                    <a:p>
                      <a:r>
                        <a:rPr lang="en-US" sz="1500" dirty="0"/>
                        <a:t>Other Country**</a:t>
                      </a:r>
                    </a:p>
                  </a:txBody>
                  <a:tcPr marL="76072" marR="76072" marT="38036" marB="38036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14</a:t>
                      </a:r>
                    </a:p>
                  </a:txBody>
                  <a:tcPr marL="76072" marR="76072" marT="38036" marB="38036"/>
                </a:tc>
                <a:extLst>
                  <a:ext uri="{0D108BD9-81ED-4DB2-BD59-A6C34878D82A}">
                    <a16:rowId xmlns:a16="http://schemas.microsoft.com/office/drawing/2014/main" val="214774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D3607B-C89C-8496-C52B-2816E9D9C94D}"/>
              </a:ext>
            </a:extLst>
          </p:cNvPr>
          <p:cNvSpPr txBox="1"/>
          <p:nvPr/>
        </p:nvSpPr>
        <p:spPr>
          <a:xfrm>
            <a:off x="2684867" y="6197947"/>
            <a:ext cx="681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*Pennsylvania was most common </a:t>
            </a:r>
            <a:r>
              <a:rPr lang="en-US"/>
              <a:t>answer (25% of total)</a:t>
            </a:r>
            <a:endParaRPr lang="en-US" dirty="0"/>
          </a:p>
          <a:p>
            <a:r>
              <a:rPr lang="en-US" dirty="0"/>
              <a:t>**Other countries included Canada, Sweden and Ecuador</a:t>
            </a:r>
          </a:p>
        </p:txBody>
      </p:sp>
    </p:spTree>
    <p:extLst>
      <p:ext uri="{BB962C8B-B14F-4D97-AF65-F5344CB8AC3E}">
        <p14:creationId xmlns:p14="http://schemas.microsoft.com/office/powerpoint/2010/main" val="417723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31056-1C3E-29E0-DBB6-A0BDD909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Diversity Equity and Inclusion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0BCA-99BE-43A5-27C5-0D8F9DFF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Reddit Users are not representative of general population </a:t>
            </a:r>
          </a:p>
          <a:p>
            <a:r>
              <a:rPr lang="en-US" sz="2200" dirty="0"/>
              <a:t>Reddit Users might not be representative of PWUD</a:t>
            </a:r>
          </a:p>
          <a:p>
            <a:pPr lvl="1"/>
            <a:r>
              <a:rPr lang="en-US" sz="2200" dirty="0"/>
              <a:t>Requires internet access</a:t>
            </a:r>
          </a:p>
          <a:p>
            <a:pPr lvl="1"/>
            <a:r>
              <a:rPr lang="en-US" sz="2200" dirty="0"/>
              <a:t>Requires knowledge of these subreddits</a:t>
            </a:r>
          </a:p>
          <a:p>
            <a:r>
              <a:rPr lang="en-US" sz="2200" dirty="0"/>
              <a:t>If xylazine is more commonly present in some drugs (fentanyl) than other drugs (cocaine), exposure may be unequally distributed</a:t>
            </a:r>
          </a:p>
        </p:txBody>
      </p:sp>
    </p:spTree>
    <p:extLst>
      <p:ext uri="{BB962C8B-B14F-4D97-AF65-F5344CB8AC3E}">
        <p14:creationId xmlns:p14="http://schemas.microsoft.com/office/powerpoint/2010/main" val="327871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707</Words>
  <Application>Microsoft Macintosh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Verdana</vt:lpstr>
      <vt:lpstr>Office Theme</vt:lpstr>
      <vt:lpstr>Self Reported Xylazine Exposure and Experiences: A Mixed Methods Study of Reddit Users</vt:lpstr>
      <vt:lpstr>Conflicts of Interest</vt:lpstr>
      <vt:lpstr>Background: Xylazine</vt:lpstr>
      <vt:lpstr>Background: Reddit </vt:lpstr>
      <vt:lpstr>Objectives</vt:lpstr>
      <vt:lpstr>Methods</vt:lpstr>
      <vt:lpstr>NLP results</vt:lpstr>
      <vt:lpstr>Survey Results: Demographics</vt:lpstr>
      <vt:lpstr>Diversity Equity and Inclusion</vt:lpstr>
      <vt:lpstr>Survey Results: Patterns of use</vt:lpstr>
      <vt:lpstr>Survey Results: Withdrawal</vt:lpstr>
      <vt:lpstr>Survey Results: Complications of Xylazine Use</vt:lpstr>
      <vt:lpstr>Conclusions</vt:lpstr>
      <vt:lpstr>Questions/Acknowledgements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Reported Xylazine Exposure and Experiences: A Mixed Methods Study of Reddit Users</dc:title>
  <dc:creator>Anthony Spadaro Spadaro</dc:creator>
  <cp:lastModifiedBy>Anthony Spadaro Spadaro</cp:lastModifiedBy>
  <cp:revision>6</cp:revision>
  <dcterms:created xsi:type="dcterms:W3CDTF">2022-10-25T22:19:46Z</dcterms:created>
  <dcterms:modified xsi:type="dcterms:W3CDTF">2022-11-10T13:31:23Z</dcterms:modified>
</cp:coreProperties>
</file>