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6262" r:id="rId2"/>
    <p:sldId id="6268" r:id="rId3"/>
    <p:sldId id="6266" r:id="rId4"/>
    <p:sldId id="6219" r:id="rId5"/>
    <p:sldId id="6257" r:id="rId6"/>
    <p:sldId id="6247" r:id="rId7"/>
    <p:sldId id="6220" r:id="rId8"/>
    <p:sldId id="6258" r:id="rId9"/>
    <p:sldId id="6249" r:id="rId10"/>
    <p:sldId id="6250" r:id="rId11"/>
    <p:sldId id="6251" r:id="rId12"/>
    <p:sldId id="6253" r:id="rId13"/>
    <p:sldId id="261" r:id="rId14"/>
    <p:sldId id="6260" r:id="rId15"/>
    <p:sldId id="6256" r:id="rId16"/>
    <p:sldId id="6270" r:id="rId17"/>
    <p:sldId id="6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56B"/>
    <a:srgbClr val="4A4A4A"/>
    <a:srgbClr val="EEB1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92"/>
    <p:restoredTop sz="84017" autoAdjust="0"/>
  </p:normalViewPr>
  <p:slideViewPr>
    <p:cSldViewPr snapToGrid="0" snapToObjects="1">
      <p:cViewPr varScale="1">
        <p:scale>
          <a:sx n="98" d="100"/>
          <a:sy n="98" d="100"/>
        </p:scale>
        <p:origin x="728" y="184"/>
      </p:cViewPr>
      <p:guideLst/>
    </p:cSldViewPr>
  </p:slideViewPr>
  <p:notesTextViewPr>
    <p:cViewPr>
      <p:scale>
        <a:sx n="3" d="2"/>
        <a:sy n="3" d="2"/>
      </p:scale>
      <p:origin x="0" y="0"/>
    </p:cViewPr>
  </p:notesTextViewPr>
  <p:sorterViewPr>
    <p:cViewPr varScale="1">
      <p:scale>
        <a:sx n="100" d="100"/>
        <a:sy n="100" d="100"/>
      </p:scale>
      <p:origin x="0" y="-27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78AEE6-F740-48D4-AA8F-79976A4C310B}" type="datetimeFigureOut">
              <a:rPr lang="en-US" smtClean="0"/>
              <a:t>11/10/22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005B6E-AEF6-4AB1-9737-F374B708E8AC}" type="slidenum">
              <a:rPr lang="en-US" smtClean="0"/>
              <a:t>‹#›</a:t>
            </a:fld>
            <a:endParaRPr lang="en-US"/>
          </a:p>
        </p:txBody>
      </p:sp>
    </p:spTree>
    <p:extLst>
      <p:ext uri="{BB962C8B-B14F-4D97-AF65-F5344CB8AC3E}">
        <p14:creationId xmlns:p14="http://schemas.microsoft.com/office/powerpoint/2010/main" val="2504705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05B6E-AEF6-4AB1-9737-F374B708E8AC}" type="slidenum">
              <a:rPr lang="en-US" smtClean="0"/>
              <a:t>1</a:t>
            </a:fld>
            <a:endParaRPr lang="en-US"/>
          </a:p>
        </p:txBody>
      </p:sp>
    </p:spTree>
    <p:extLst>
      <p:ext uri="{BB962C8B-B14F-4D97-AF65-F5344CB8AC3E}">
        <p14:creationId xmlns:p14="http://schemas.microsoft.com/office/powerpoint/2010/main" val="3185740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401D03-FD83-44DB-A72B-D71552B56A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225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05B6E-AEF6-4AB1-9737-F374B708E8AC}" type="slidenum">
              <a:rPr lang="en-US" smtClean="0"/>
              <a:t>14</a:t>
            </a:fld>
            <a:endParaRPr lang="en-US"/>
          </a:p>
        </p:txBody>
      </p:sp>
    </p:spTree>
    <p:extLst>
      <p:ext uri="{BB962C8B-B14F-4D97-AF65-F5344CB8AC3E}">
        <p14:creationId xmlns:p14="http://schemas.microsoft.com/office/powerpoint/2010/main" val="3732396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spcAft>
                <a:spcPts val="600"/>
              </a:spcAft>
              <a:buFont typeface="+mj-lt"/>
              <a:buAutoNum type="arabicPeriod"/>
            </a:pPr>
            <a:endParaRPr lang="en-US" sz="4000" dirty="0"/>
          </a:p>
        </p:txBody>
      </p:sp>
      <p:sp>
        <p:nvSpPr>
          <p:cNvPr id="4" name="Slide Number Placeholder 3"/>
          <p:cNvSpPr>
            <a:spLocks noGrp="1"/>
          </p:cNvSpPr>
          <p:nvPr>
            <p:ph type="sldNum" sz="quarter" idx="5"/>
          </p:nvPr>
        </p:nvSpPr>
        <p:spPr/>
        <p:txBody>
          <a:bodyPr/>
          <a:lstStyle/>
          <a:p>
            <a:fld id="{34005B6E-AEF6-4AB1-9737-F374B708E8AC}" type="slidenum">
              <a:rPr lang="en-US" smtClean="0"/>
              <a:t>15</a:t>
            </a:fld>
            <a:endParaRPr lang="en-US"/>
          </a:p>
        </p:txBody>
      </p:sp>
    </p:spTree>
    <p:extLst>
      <p:ext uri="{BB962C8B-B14F-4D97-AF65-F5344CB8AC3E}">
        <p14:creationId xmlns:p14="http://schemas.microsoft.com/office/powerpoint/2010/main" val="3820744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4005B6E-AEF6-4AB1-9737-F374B708E8AC}" type="slidenum">
              <a:rPr lang="en-US" smtClean="0"/>
              <a:t>17</a:t>
            </a:fld>
            <a:endParaRPr lang="en-US"/>
          </a:p>
        </p:txBody>
      </p:sp>
    </p:spTree>
    <p:extLst>
      <p:ext uri="{BB962C8B-B14F-4D97-AF65-F5344CB8AC3E}">
        <p14:creationId xmlns:p14="http://schemas.microsoft.com/office/powerpoint/2010/main" val="425392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05B6E-AEF6-4AB1-9737-F374B708E8AC}" type="slidenum">
              <a:rPr lang="en-US" smtClean="0"/>
              <a:t>2</a:t>
            </a:fld>
            <a:endParaRPr lang="en-US"/>
          </a:p>
        </p:txBody>
      </p:sp>
    </p:spTree>
    <p:extLst>
      <p:ext uri="{BB962C8B-B14F-4D97-AF65-F5344CB8AC3E}">
        <p14:creationId xmlns:p14="http://schemas.microsoft.com/office/powerpoint/2010/main" val="2833382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05B6E-AEF6-4AB1-9737-F374B708E8AC}" type="slidenum">
              <a:rPr lang="en-US" smtClean="0"/>
              <a:t>3</a:t>
            </a:fld>
            <a:endParaRPr lang="en-US"/>
          </a:p>
        </p:txBody>
      </p:sp>
    </p:spTree>
    <p:extLst>
      <p:ext uri="{BB962C8B-B14F-4D97-AF65-F5344CB8AC3E}">
        <p14:creationId xmlns:p14="http://schemas.microsoft.com/office/powerpoint/2010/main" val="2742582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p:txBody>
          <a:bodyPr wrap="square" numCol="1" anchor="t" anchorCtr="0" compatLnSpc="1">
            <a:prstTxWarp prst="textNoShape">
              <a:avLst/>
            </a:prstTxWarp>
          </a:bodyPr>
          <a:lstStyle/>
          <a:p>
            <a:pPr>
              <a:defRPr/>
            </a:pPr>
            <a:endParaRPr lang="en-US" sz="1100" dirty="0">
              <a:latin typeface="Arial" charset="0"/>
              <a:cs typeface="Arial" charset="0"/>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fld id="{A820A25C-CD6F-4390-AEDB-F27546C8E2CC}" type="slidenum">
              <a:rPr kumimoji="0" lang="en-US" altLang="en-US" sz="1800" b="0"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sym typeface="Helvetica Neue"/>
              </a:rPr>
              <a:pPr marL="0" marR="0" lvl="0" indent="0" defTabSz="457200" eaLnBrk="1" fontAlgn="auto" latinLnBrk="0" hangingPunct="1">
                <a:lnSpc>
                  <a:spcPct val="100000"/>
                </a:lnSpc>
                <a:spcBef>
                  <a:spcPts val="0"/>
                </a:spcBef>
                <a:spcAft>
                  <a:spcPts val="0"/>
                </a:spcAft>
                <a:buClrTx/>
                <a:buSzTx/>
                <a:buFontTx/>
                <a:buNone/>
                <a:tabLst/>
                <a:defRPr/>
              </a:pPr>
              <a:t>4</a:t>
            </a:fld>
            <a:endParaRPr kumimoji="0" lang="en-US" altLang="en-US" sz="1800" b="0" i="0" u="none" strike="noStrike" kern="0" cap="none" spc="0" normalizeH="0" baseline="0" noProof="0">
              <a:ln>
                <a:noFill/>
              </a:ln>
              <a:solidFill>
                <a:srgbClr val="000000"/>
              </a:solidFill>
              <a:effectLst/>
              <a:uLnTx/>
              <a:uFillTx/>
              <a:latin typeface="Calibri" panose="020F050202020403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4094165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rPr>
              <a:t>Six codes: </a:t>
            </a:r>
            <a:r>
              <a:rPr lang="en-US" sz="1800" i="1" dirty="0">
                <a:effectLst/>
                <a:latin typeface="Arial" panose="020B0604020202020204" pitchFamily="34" charset="0"/>
                <a:ea typeface="Calibri" panose="020F0502020204030204" pitchFamily="34" charset="0"/>
              </a:rPr>
              <a:t>community reentry, perception of MOUD, community treatment program and jail collaboration, general MOUD treatment, barriers and facilitators, perceptions of jails</a:t>
            </a:r>
            <a:r>
              <a:rPr lang="en-US" sz="1800" dirty="0">
                <a:effectLst/>
                <a:latin typeface="Arial" panose="020B0604020202020204" pitchFamily="34"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34005B6E-AEF6-4AB1-9737-F374B708E8AC}" type="slidenum">
              <a:rPr lang="en-US" smtClean="0"/>
              <a:t>6</a:t>
            </a:fld>
            <a:endParaRPr lang="en-US"/>
          </a:p>
        </p:txBody>
      </p:sp>
    </p:spTree>
    <p:extLst>
      <p:ext uri="{BB962C8B-B14F-4D97-AF65-F5344CB8AC3E}">
        <p14:creationId xmlns:p14="http://schemas.microsoft.com/office/powerpoint/2010/main" val="2769167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05B6E-AEF6-4AB1-9737-F374B708E8AC}" type="slidenum">
              <a:rPr lang="en-US" smtClean="0"/>
              <a:t>7</a:t>
            </a:fld>
            <a:endParaRPr lang="en-US"/>
          </a:p>
        </p:txBody>
      </p:sp>
    </p:spTree>
    <p:extLst>
      <p:ext uri="{BB962C8B-B14F-4D97-AF65-F5344CB8AC3E}">
        <p14:creationId xmlns:p14="http://schemas.microsoft.com/office/powerpoint/2010/main" val="2825106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05B6E-AEF6-4AB1-9737-F374B708E8AC}" type="slidenum">
              <a:rPr lang="en-US" smtClean="0"/>
              <a:t>8</a:t>
            </a:fld>
            <a:endParaRPr lang="en-US"/>
          </a:p>
        </p:txBody>
      </p:sp>
    </p:spTree>
    <p:extLst>
      <p:ext uri="{BB962C8B-B14F-4D97-AF65-F5344CB8AC3E}">
        <p14:creationId xmlns:p14="http://schemas.microsoft.com/office/powerpoint/2010/main" val="178378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05B6E-AEF6-4AB1-9737-F374B708E8AC}" type="slidenum">
              <a:rPr lang="en-US" smtClean="0"/>
              <a:t>10</a:t>
            </a:fld>
            <a:endParaRPr lang="en-US"/>
          </a:p>
        </p:txBody>
      </p:sp>
    </p:spTree>
    <p:extLst>
      <p:ext uri="{BB962C8B-B14F-4D97-AF65-F5344CB8AC3E}">
        <p14:creationId xmlns:p14="http://schemas.microsoft.com/office/powerpoint/2010/main" val="3492243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05B6E-AEF6-4AB1-9737-F374B708E8AC}" type="slidenum">
              <a:rPr lang="en-US" smtClean="0"/>
              <a:t>11</a:t>
            </a:fld>
            <a:endParaRPr lang="en-US"/>
          </a:p>
        </p:txBody>
      </p:sp>
    </p:spTree>
    <p:extLst>
      <p:ext uri="{BB962C8B-B14F-4D97-AF65-F5344CB8AC3E}">
        <p14:creationId xmlns:p14="http://schemas.microsoft.com/office/powerpoint/2010/main" val="1843116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_stacked logo">
    <p:spTree>
      <p:nvGrpSpPr>
        <p:cNvPr id="1" name=""/>
        <p:cNvGrpSpPr/>
        <p:nvPr/>
      </p:nvGrpSpPr>
      <p:grpSpPr>
        <a:xfrm>
          <a:off x="0" y="0"/>
          <a:ext cx="0" cy="0"/>
          <a:chOff x="0" y="0"/>
          <a:chExt cx="0" cy="0"/>
        </a:xfrm>
      </p:grpSpPr>
      <p:sp>
        <p:nvSpPr>
          <p:cNvPr id="2" name="Title 1"/>
          <p:cNvSpPr>
            <a:spLocks noGrp="1"/>
          </p:cNvSpPr>
          <p:nvPr>
            <p:ph type="title"/>
          </p:nvPr>
        </p:nvSpPr>
        <p:spPr>
          <a:xfrm>
            <a:off x="231423" y="186308"/>
            <a:ext cx="11700747" cy="1011807"/>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231421" y="1369031"/>
            <a:ext cx="11700747" cy="4588219"/>
          </a:xfrm>
        </p:spPr>
        <p:txBody>
          <a:bodyPr/>
          <a:lstStyle>
            <a:lvl1pPr>
              <a:buClr>
                <a:schemeClr val="tx1"/>
              </a:buClr>
              <a:defRPr/>
            </a:lvl1pPr>
            <a:lvl2pPr marL="685800" indent="-228600">
              <a:buClr>
                <a:schemeClr val="tx1"/>
              </a:buClr>
              <a:buSzPct val="70000"/>
              <a:buFont typeface="Courier New" panose="02070309020205020404" pitchFamily="49" charset="0"/>
              <a:buChar char="o"/>
              <a:defRPr/>
            </a:lvl2pPr>
            <a:lvl3pPr marL="1143000" indent="-228600">
              <a:buClr>
                <a:schemeClr val="tx1"/>
              </a:buClr>
              <a:buFont typeface="Wingdings" pitchFamily="2" charset="2"/>
              <a:buChar char="§"/>
              <a:defRPr/>
            </a:lvl3pPr>
            <a:lvl4pPr marL="1600200" indent="-228600">
              <a:buClr>
                <a:schemeClr val="tx1"/>
              </a:buClr>
              <a:buSzPct val="100000"/>
              <a:buFont typeface="System Font Regular"/>
              <a:buChar char="−"/>
              <a:defRPr/>
            </a:lvl4pPr>
            <a:lvl5pPr marL="2057400" indent="-228600">
              <a:buClr>
                <a:schemeClr val="tx1"/>
              </a:buClr>
              <a:buFont typeface="System Font Regular"/>
              <a:buChar char="&g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14">
            <a:extLst>
              <a:ext uri="{FF2B5EF4-FFF2-40B4-BE49-F238E27FC236}">
                <a16:creationId xmlns:a16="http://schemas.microsoft.com/office/drawing/2014/main" id="{C8F13C6C-75E6-BD4E-B645-E8C567F873AF}"/>
              </a:ext>
            </a:extLst>
          </p:cNvPr>
          <p:cNvSpPr>
            <a:spLocks noGrp="1"/>
          </p:cNvSpPr>
          <p:nvPr>
            <p:ph type="sldNum" sz="quarter" idx="4"/>
          </p:nvPr>
        </p:nvSpPr>
        <p:spPr>
          <a:xfrm>
            <a:off x="11325393" y="6393360"/>
            <a:ext cx="606777" cy="365125"/>
          </a:xfrm>
          <a:prstGeom prst="rect">
            <a:avLst/>
          </a:prstGeom>
        </p:spPr>
        <p:txBody>
          <a:bodyPr vert="horz" lIns="91440" tIns="45720" rIns="91440" bIns="45720" rtlCol="0" anchor="ctr"/>
          <a:lstStyle>
            <a:lvl1pPr algn="r">
              <a:defRPr sz="1200">
                <a:solidFill>
                  <a:schemeClr val="bg1"/>
                </a:solidFill>
              </a:defRPr>
            </a:lvl1pPr>
          </a:lstStyle>
          <a:p>
            <a:fld id="{633B08E3-7A67-F449-BAD9-1131F0C352F9}" type="slidenum">
              <a:rPr lang="en-US" smtClean="0"/>
              <a:pPr/>
              <a:t>‹#›</a:t>
            </a:fld>
            <a:endParaRPr lang="en-US"/>
          </a:p>
        </p:txBody>
      </p:sp>
      <p:sp>
        <p:nvSpPr>
          <p:cNvPr id="8" name="Footer Placeholder 3">
            <a:extLst>
              <a:ext uri="{FF2B5EF4-FFF2-40B4-BE49-F238E27FC236}">
                <a16:creationId xmlns:a16="http://schemas.microsoft.com/office/drawing/2014/main" id="{D5387E40-A8D4-FF47-8FD0-62846D6F2ED7}"/>
              </a:ext>
            </a:extLst>
          </p:cNvPr>
          <p:cNvSpPr>
            <a:spLocks noGrp="1"/>
          </p:cNvSpPr>
          <p:nvPr>
            <p:ph type="ftr" sz="quarter" idx="3"/>
          </p:nvPr>
        </p:nvSpPr>
        <p:spPr>
          <a:xfrm>
            <a:off x="1613647" y="6393361"/>
            <a:ext cx="9524045" cy="365125"/>
          </a:xfrm>
          <a:prstGeom prst="rect">
            <a:avLst/>
          </a:prstGeom>
        </p:spPr>
        <p:txBody>
          <a:bodyPr vert="horz" lIns="91440" tIns="45720" rIns="91440" bIns="45720" rtlCol="0" anchor="ctr"/>
          <a:lstStyle>
            <a:lvl1pPr algn="r">
              <a:defRPr sz="1200">
                <a:solidFill>
                  <a:schemeClr val="bg1"/>
                </a:solidFill>
              </a:defRPr>
            </a:lvl1pPr>
          </a:lstStyle>
          <a:p>
            <a:r>
              <a:rPr lang="en-US" dirty="0"/>
              <a:t>PRESENTATION TITLE</a:t>
            </a:r>
          </a:p>
        </p:txBody>
      </p:sp>
      <p:pic>
        <p:nvPicPr>
          <p:cNvPr id="9" name="Picture 8">
            <a:extLst>
              <a:ext uri="{FF2B5EF4-FFF2-40B4-BE49-F238E27FC236}">
                <a16:creationId xmlns:a16="http://schemas.microsoft.com/office/drawing/2014/main" id="{CFE1B728-8419-4ED9-88CA-147906605A41}"/>
              </a:ext>
            </a:extLst>
          </p:cNvPr>
          <p:cNvPicPr>
            <a:picLocks/>
          </p:cNvPicPr>
          <p:nvPr/>
        </p:nvPicPr>
        <p:blipFill>
          <a:blip r:embed="rId2"/>
          <a:stretch>
            <a:fillRect/>
          </a:stretch>
        </p:blipFill>
        <p:spPr>
          <a:xfrm flipV="1">
            <a:off x="0" y="1198113"/>
            <a:ext cx="12161520" cy="18288"/>
          </a:xfrm>
          <a:prstGeom prst="rect">
            <a:avLst/>
          </a:prstGeom>
        </p:spPr>
      </p:pic>
      <p:pic>
        <p:nvPicPr>
          <p:cNvPr id="12" name="Picture 11">
            <a:extLst>
              <a:ext uri="{FF2B5EF4-FFF2-40B4-BE49-F238E27FC236}">
                <a16:creationId xmlns:a16="http://schemas.microsoft.com/office/drawing/2014/main" id="{80247EEB-916C-4406-822F-AD89EB8E19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815" y="5957248"/>
            <a:ext cx="1412212" cy="861350"/>
          </a:xfrm>
          <a:prstGeom prst="rect">
            <a:avLst/>
          </a:prstGeom>
        </p:spPr>
      </p:pic>
    </p:spTree>
    <p:extLst>
      <p:ext uri="{BB962C8B-B14F-4D97-AF65-F5344CB8AC3E}">
        <p14:creationId xmlns:p14="http://schemas.microsoft.com/office/powerpoint/2010/main" val="3805248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_purple ba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B9CFFF-9DBC-48F5-AC8B-5A7CDCBDA1D9}"/>
              </a:ext>
            </a:extLst>
          </p:cNvPr>
          <p:cNvSpPr/>
          <p:nvPr/>
        </p:nvSpPr>
        <p:spPr>
          <a:xfrm>
            <a:off x="0" y="440267"/>
            <a:ext cx="12192000" cy="4122208"/>
          </a:xfrm>
          <a:prstGeom prst="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12FDFDEE-18FE-49C0-97F6-35FE7999E1B7}"/>
              </a:ext>
            </a:extLst>
          </p:cNvPr>
          <p:cNvSpPr>
            <a:spLocks noGrp="1"/>
          </p:cNvSpPr>
          <p:nvPr>
            <p:ph type="title"/>
          </p:nvPr>
        </p:nvSpPr>
        <p:spPr>
          <a:xfrm>
            <a:off x="838200" y="168962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1939735B-4AC3-4659-BF75-5A79219AD46B}"/>
              </a:ext>
            </a:extLst>
          </p:cNvPr>
          <p:cNvSpPr>
            <a:spLocks noGrp="1"/>
          </p:cNvSpPr>
          <p:nvPr>
            <p:ph type="body" idx="1"/>
          </p:nvPr>
        </p:nvSpPr>
        <p:spPr>
          <a:xfrm>
            <a:off x="838200" y="466070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12225301-5CC1-434E-80C3-6CAFEE42EF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03E6E8-3001-4CE9-8A06-7AB27DC49CE8}"/>
              </a:ext>
            </a:extLst>
          </p:cNvPr>
          <p:cNvSpPr>
            <a:spLocks noGrp="1"/>
          </p:cNvSpPr>
          <p:nvPr>
            <p:ph type="sldNum" sz="quarter" idx="12"/>
          </p:nvPr>
        </p:nvSpPr>
        <p:spPr/>
        <p:txBody>
          <a:bodyPr/>
          <a:lstStyle/>
          <a:p>
            <a:fld id="{E271A468-681A-4C18-A000-B6313EFAF6FF}" type="slidenum">
              <a:rPr lang="en-US" smtClean="0"/>
              <a:t>‹#›</a:t>
            </a:fld>
            <a:endParaRPr lang="en-US"/>
          </a:p>
        </p:txBody>
      </p:sp>
      <p:pic>
        <p:nvPicPr>
          <p:cNvPr id="7" name="Picture 6">
            <a:extLst>
              <a:ext uri="{FF2B5EF4-FFF2-40B4-BE49-F238E27FC236}">
                <a16:creationId xmlns:a16="http://schemas.microsoft.com/office/drawing/2014/main" id="{AB596D08-4EFF-4964-B2B1-61791E2BA38C}"/>
              </a:ext>
            </a:extLst>
          </p:cNvPr>
          <p:cNvPicPr>
            <a:picLocks/>
          </p:cNvPicPr>
          <p:nvPr/>
        </p:nvPicPr>
        <p:blipFill>
          <a:blip r:embed="rId2"/>
          <a:stretch>
            <a:fillRect/>
          </a:stretch>
        </p:blipFill>
        <p:spPr>
          <a:xfrm>
            <a:off x="0" y="4548536"/>
            <a:ext cx="12192000" cy="125064"/>
          </a:xfrm>
          <a:prstGeom prst="rect">
            <a:avLst/>
          </a:prstGeom>
        </p:spPr>
      </p:pic>
      <p:pic>
        <p:nvPicPr>
          <p:cNvPr id="10" name="Picture 9">
            <a:extLst>
              <a:ext uri="{FF2B5EF4-FFF2-40B4-BE49-F238E27FC236}">
                <a16:creationId xmlns:a16="http://schemas.microsoft.com/office/drawing/2014/main" id="{ABBBE156-FA39-4A3F-B124-464D084EB035}"/>
              </a:ext>
            </a:extLst>
          </p:cNvPr>
          <p:cNvPicPr>
            <a:picLocks/>
          </p:cNvPicPr>
          <p:nvPr/>
        </p:nvPicPr>
        <p:blipFill>
          <a:blip r:embed="rId2"/>
          <a:stretch>
            <a:fillRect/>
          </a:stretch>
        </p:blipFill>
        <p:spPr>
          <a:xfrm>
            <a:off x="0" y="309030"/>
            <a:ext cx="12192000" cy="125064"/>
          </a:xfrm>
          <a:prstGeom prst="rect">
            <a:avLst/>
          </a:prstGeom>
        </p:spPr>
      </p:pic>
    </p:spTree>
    <p:extLst>
      <p:ext uri="{BB962C8B-B14F-4D97-AF65-F5344CB8AC3E}">
        <p14:creationId xmlns:p14="http://schemas.microsoft.com/office/powerpoint/2010/main" val="314585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_no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64FCA-1016-4DF4-B98E-6A0E59F559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359D2F-0580-42EB-9562-31C528FD84CC}"/>
              </a:ext>
            </a:extLst>
          </p:cNvPr>
          <p:cNvSpPr>
            <a:spLocks noGrp="1"/>
          </p:cNvSpPr>
          <p:nvPr>
            <p:ph sz="half" idx="1"/>
          </p:nvPr>
        </p:nvSpPr>
        <p:spPr>
          <a:xfrm>
            <a:off x="163641" y="1253332"/>
            <a:ext cx="5772211" cy="50234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9E49B5-891A-4BDD-8AC4-53E89D1295C8}"/>
              </a:ext>
            </a:extLst>
          </p:cNvPr>
          <p:cNvSpPr>
            <a:spLocks noGrp="1"/>
          </p:cNvSpPr>
          <p:nvPr>
            <p:ph sz="half" idx="2"/>
          </p:nvPr>
        </p:nvSpPr>
        <p:spPr>
          <a:xfrm>
            <a:off x="6234909" y="1253332"/>
            <a:ext cx="5772211" cy="50234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22A8DD5-45C1-4D00-BD4A-086588809FEF}"/>
              </a:ext>
            </a:extLst>
          </p:cNvPr>
          <p:cNvSpPr>
            <a:spLocks noGrp="1"/>
          </p:cNvSpPr>
          <p:nvPr>
            <p:ph type="ftr" sz="quarter" idx="11"/>
          </p:nvPr>
        </p:nvSpPr>
        <p:spPr>
          <a:xfrm>
            <a:off x="1937657" y="6451372"/>
            <a:ext cx="7217632" cy="365125"/>
          </a:xfrm>
        </p:spPr>
        <p:txBody>
          <a:bodyPr/>
          <a:lstStyle/>
          <a:p>
            <a:endParaRPr lang="en-US" dirty="0"/>
          </a:p>
        </p:txBody>
      </p:sp>
      <p:sp>
        <p:nvSpPr>
          <p:cNvPr id="7" name="Slide Number Placeholder 6">
            <a:extLst>
              <a:ext uri="{FF2B5EF4-FFF2-40B4-BE49-F238E27FC236}">
                <a16:creationId xmlns:a16="http://schemas.microsoft.com/office/drawing/2014/main" id="{232F7ADA-3FFE-433F-B663-FAAAEFEFDC39}"/>
              </a:ext>
            </a:extLst>
          </p:cNvPr>
          <p:cNvSpPr>
            <a:spLocks noGrp="1"/>
          </p:cNvSpPr>
          <p:nvPr>
            <p:ph type="sldNum" sz="quarter" idx="12"/>
          </p:nvPr>
        </p:nvSpPr>
        <p:spPr>
          <a:xfrm>
            <a:off x="9248371" y="6451372"/>
            <a:ext cx="2743200" cy="365125"/>
          </a:xfrm>
        </p:spPr>
        <p:txBody>
          <a:bodyPr/>
          <a:lstStyle/>
          <a:p>
            <a:fld id="{E271A468-681A-4C18-A000-B6313EFAF6FF}" type="slidenum">
              <a:rPr lang="en-US" smtClean="0"/>
              <a:t>‹#›</a:t>
            </a:fld>
            <a:endParaRPr lang="en-US"/>
          </a:p>
        </p:txBody>
      </p:sp>
      <p:pic>
        <p:nvPicPr>
          <p:cNvPr id="9" name="Picture 8">
            <a:extLst>
              <a:ext uri="{FF2B5EF4-FFF2-40B4-BE49-F238E27FC236}">
                <a16:creationId xmlns:a16="http://schemas.microsoft.com/office/drawing/2014/main" id="{7EA75BC9-9539-4B5C-ACFD-56823F0D3CAC}"/>
              </a:ext>
            </a:extLst>
          </p:cNvPr>
          <p:cNvPicPr>
            <a:picLocks/>
          </p:cNvPicPr>
          <p:nvPr/>
        </p:nvPicPr>
        <p:blipFill>
          <a:blip r:embed="rId2"/>
          <a:stretch>
            <a:fillRect/>
          </a:stretch>
        </p:blipFill>
        <p:spPr>
          <a:xfrm flipV="1">
            <a:off x="0" y="1075994"/>
            <a:ext cx="12161520" cy="18288"/>
          </a:xfrm>
          <a:prstGeom prst="rect">
            <a:avLst/>
          </a:prstGeom>
        </p:spPr>
      </p:pic>
      <p:pic>
        <p:nvPicPr>
          <p:cNvPr id="11" name="Picture 10">
            <a:extLst>
              <a:ext uri="{FF2B5EF4-FFF2-40B4-BE49-F238E27FC236}">
                <a16:creationId xmlns:a16="http://schemas.microsoft.com/office/drawing/2014/main" id="{A4E934D9-4F6D-41D4-A22A-AA86F8375B09}"/>
              </a:ext>
            </a:extLst>
          </p:cNvPr>
          <p:cNvPicPr>
            <a:picLocks noChangeAspect="1"/>
          </p:cNvPicPr>
          <p:nvPr userDrawn="1"/>
        </p:nvPicPr>
        <p:blipFill>
          <a:blip r:embed="rId3"/>
          <a:stretch>
            <a:fillRect/>
          </a:stretch>
        </p:blipFill>
        <p:spPr>
          <a:xfrm>
            <a:off x="141869" y="5950790"/>
            <a:ext cx="1414395" cy="865707"/>
          </a:xfrm>
          <a:prstGeom prst="rect">
            <a:avLst/>
          </a:prstGeom>
        </p:spPr>
      </p:pic>
    </p:spTree>
    <p:extLst>
      <p:ext uri="{BB962C8B-B14F-4D97-AF65-F5344CB8AC3E}">
        <p14:creationId xmlns:p14="http://schemas.microsoft.com/office/powerpoint/2010/main" val="3538325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_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64FCA-1016-4DF4-B98E-6A0E59F559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359D2F-0580-42EB-9562-31C528FD84CC}"/>
              </a:ext>
            </a:extLst>
          </p:cNvPr>
          <p:cNvSpPr>
            <a:spLocks noGrp="1"/>
          </p:cNvSpPr>
          <p:nvPr>
            <p:ph sz="half" idx="1"/>
          </p:nvPr>
        </p:nvSpPr>
        <p:spPr>
          <a:xfrm>
            <a:off x="163641" y="1253332"/>
            <a:ext cx="5772211" cy="50234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9E49B5-891A-4BDD-8AC4-53E89D1295C8}"/>
              </a:ext>
            </a:extLst>
          </p:cNvPr>
          <p:cNvSpPr>
            <a:spLocks noGrp="1"/>
          </p:cNvSpPr>
          <p:nvPr>
            <p:ph sz="half" idx="2"/>
          </p:nvPr>
        </p:nvSpPr>
        <p:spPr>
          <a:xfrm>
            <a:off x="6234909" y="1253332"/>
            <a:ext cx="5772211" cy="50234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22A8DD5-45C1-4D00-BD4A-086588809F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2F7ADA-3FFE-433F-B663-FAAAEFEFDC39}"/>
              </a:ext>
            </a:extLst>
          </p:cNvPr>
          <p:cNvSpPr>
            <a:spLocks noGrp="1"/>
          </p:cNvSpPr>
          <p:nvPr>
            <p:ph type="sldNum" sz="quarter" idx="12"/>
          </p:nvPr>
        </p:nvSpPr>
        <p:spPr/>
        <p:txBody>
          <a:bodyPr/>
          <a:lstStyle/>
          <a:p>
            <a:fld id="{E271A468-681A-4C18-A000-B6313EFAF6FF}" type="slidenum">
              <a:rPr lang="en-US" smtClean="0"/>
              <a:t>‹#›</a:t>
            </a:fld>
            <a:endParaRPr lang="en-US"/>
          </a:p>
        </p:txBody>
      </p:sp>
      <p:pic>
        <p:nvPicPr>
          <p:cNvPr id="8" name="Picture 7">
            <a:extLst>
              <a:ext uri="{FF2B5EF4-FFF2-40B4-BE49-F238E27FC236}">
                <a16:creationId xmlns:a16="http://schemas.microsoft.com/office/drawing/2014/main" id="{9FB8046B-3BBA-4CBA-9B2B-6FC0F066CA25}"/>
              </a:ext>
            </a:extLst>
          </p:cNvPr>
          <p:cNvPicPr>
            <a:picLocks/>
          </p:cNvPicPr>
          <p:nvPr/>
        </p:nvPicPr>
        <p:blipFill>
          <a:blip r:embed="rId2"/>
          <a:stretch>
            <a:fillRect/>
          </a:stretch>
        </p:blipFill>
        <p:spPr>
          <a:xfrm flipV="1">
            <a:off x="0" y="1075994"/>
            <a:ext cx="12161520" cy="18288"/>
          </a:xfrm>
          <a:prstGeom prst="rect">
            <a:avLst/>
          </a:prstGeom>
        </p:spPr>
      </p:pic>
      <p:pic>
        <p:nvPicPr>
          <p:cNvPr id="9" name="Picture 8">
            <a:extLst>
              <a:ext uri="{FF2B5EF4-FFF2-40B4-BE49-F238E27FC236}">
                <a16:creationId xmlns:a16="http://schemas.microsoft.com/office/drawing/2014/main" id="{68A1F8F2-5171-4FE3-AA3F-C63608D6AF6A}"/>
              </a:ext>
            </a:extLst>
          </p:cNvPr>
          <p:cNvPicPr>
            <a:picLocks/>
          </p:cNvPicPr>
          <p:nvPr/>
        </p:nvPicPr>
        <p:blipFill>
          <a:blip r:embed="rId2"/>
          <a:stretch>
            <a:fillRect/>
          </a:stretch>
        </p:blipFill>
        <p:spPr>
          <a:xfrm flipV="1">
            <a:off x="30480" y="6402492"/>
            <a:ext cx="12161520" cy="18288"/>
          </a:xfrm>
          <a:prstGeom prst="rect">
            <a:avLst/>
          </a:prstGeom>
        </p:spPr>
      </p:pic>
    </p:spTree>
    <p:extLst>
      <p:ext uri="{BB962C8B-B14F-4D97-AF65-F5344CB8AC3E}">
        <p14:creationId xmlns:p14="http://schemas.microsoft.com/office/powerpoint/2010/main" val="3855873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C66E4-8AAA-4939-AA34-F25966F01391}"/>
              </a:ext>
            </a:extLst>
          </p:cNvPr>
          <p:cNvSpPr>
            <a:spLocks noGrp="1"/>
          </p:cNvSpPr>
          <p:nvPr>
            <p:ph type="title"/>
          </p:nvPr>
        </p:nvSpPr>
        <p:spPr>
          <a:xfrm>
            <a:off x="184882" y="134800"/>
            <a:ext cx="11822239" cy="82391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33F470-1AA9-48FC-AEAB-017A95E97DFA}"/>
              </a:ext>
            </a:extLst>
          </p:cNvPr>
          <p:cNvSpPr>
            <a:spLocks noGrp="1"/>
          </p:cNvSpPr>
          <p:nvPr>
            <p:ph type="body" idx="1"/>
          </p:nvPr>
        </p:nvSpPr>
        <p:spPr>
          <a:xfrm>
            <a:off x="184882" y="1013051"/>
            <a:ext cx="5809485" cy="823912"/>
          </a:xfrm>
          <a:solidFill>
            <a:schemeClr val="tx1">
              <a:lumMod val="50000"/>
            </a:schemeClr>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3E2A5C-34E7-4644-A7BC-1203E1AD2978}"/>
              </a:ext>
            </a:extLst>
          </p:cNvPr>
          <p:cNvSpPr>
            <a:spLocks noGrp="1"/>
          </p:cNvSpPr>
          <p:nvPr>
            <p:ph sz="half" idx="2"/>
          </p:nvPr>
        </p:nvSpPr>
        <p:spPr>
          <a:xfrm>
            <a:off x="184882" y="1873017"/>
            <a:ext cx="5809485" cy="43166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75877B-9F44-49EA-A7DA-CD078EC25ED2}"/>
              </a:ext>
            </a:extLst>
          </p:cNvPr>
          <p:cNvSpPr>
            <a:spLocks noGrp="1"/>
          </p:cNvSpPr>
          <p:nvPr>
            <p:ph type="body" sz="quarter" idx="3"/>
          </p:nvPr>
        </p:nvSpPr>
        <p:spPr>
          <a:xfrm>
            <a:off x="6169026" y="1013051"/>
            <a:ext cx="5838095" cy="823912"/>
          </a:xfrm>
          <a:solidFill>
            <a:schemeClr val="tx1">
              <a:lumMod val="50000"/>
            </a:schemeClr>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ECA514-021F-467D-B812-EB91ACA7653C}"/>
              </a:ext>
            </a:extLst>
          </p:cNvPr>
          <p:cNvSpPr>
            <a:spLocks noGrp="1"/>
          </p:cNvSpPr>
          <p:nvPr>
            <p:ph sz="quarter" idx="4"/>
          </p:nvPr>
        </p:nvSpPr>
        <p:spPr>
          <a:xfrm>
            <a:off x="6197636" y="1873015"/>
            <a:ext cx="5809483" cy="4316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E656EA7F-6AFC-4605-8986-1EDC3B94AEA1}"/>
              </a:ext>
            </a:extLst>
          </p:cNvPr>
          <p:cNvSpPr>
            <a:spLocks noGrp="1"/>
          </p:cNvSpPr>
          <p:nvPr>
            <p:ph type="ftr" sz="quarter" idx="11"/>
          </p:nvPr>
        </p:nvSpPr>
        <p:spPr>
          <a:xfrm>
            <a:off x="1676401" y="6410466"/>
            <a:ext cx="7329940" cy="365125"/>
          </a:xfrm>
        </p:spPr>
        <p:txBody>
          <a:bodyPr/>
          <a:lstStyle/>
          <a:p>
            <a:endParaRPr lang="en-US" dirty="0"/>
          </a:p>
        </p:txBody>
      </p:sp>
      <p:sp>
        <p:nvSpPr>
          <p:cNvPr id="9" name="Slide Number Placeholder 8">
            <a:extLst>
              <a:ext uri="{FF2B5EF4-FFF2-40B4-BE49-F238E27FC236}">
                <a16:creationId xmlns:a16="http://schemas.microsoft.com/office/drawing/2014/main" id="{D86007B9-7703-4050-856E-632876AAB3C6}"/>
              </a:ext>
            </a:extLst>
          </p:cNvPr>
          <p:cNvSpPr>
            <a:spLocks noGrp="1"/>
          </p:cNvSpPr>
          <p:nvPr>
            <p:ph type="sldNum" sz="quarter" idx="12"/>
          </p:nvPr>
        </p:nvSpPr>
        <p:spPr/>
        <p:txBody>
          <a:bodyPr/>
          <a:lstStyle/>
          <a:p>
            <a:fld id="{E271A468-681A-4C18-A000-B6313EFAF6FF}" type="slidenum">
              <a:rPr lang="en-US" smtClean="0"/>
              <a:t>‹#›</a:t>
            </a:fld>
            <a:endParaRPr lang="en-US"/>
          </a:p>
        </p:txBody>
      </p:sp>
      <p:pic>
        <p:nvPicPr>
          <p:cNvPr id="11" name="Picture 10">
            <a:extLst>
              <a:ext uri="{FF2B5EF4-FFF2-40B4-BE49-F238E27FC236}">
                <a16:creationId xmlns:a16="http://schemas.microsoft.com/office/drawing/2014/main" id="{E14115DA-F1E4-4930-8BE6-D84285CABFAE}"/>
              </a:ext>
            </a:extLst>
          </p:cNvPr>
          <p:cNvPicPr>
            <a:picLocks/>
          </p:cNvPicPr>
          <p:nvPr/>
        </p:nvPicPr>
        <p:blipFill>
          <a:blip r:embed="rId2"/>
          <a:stretch>
            <a:fillRect/>
          </a:stretch>
        </p:blipFill>
        <p:spPr>
          <a:xfrm flipV="1">
            <a:off x="0" y="958711"/>
            <a:ext cx="12161520" cy="18288"/>
          </a:xfrm>
          <a:prstGeom prst="rect">
            <a:avLst/>
          </a:prstGeom>
        </p:spPr>
      </p:pic>
      <p:pic>
        <p:nvPicPr>
          <p:cNvPr id="7" name="Picture 6">
            <a:extLst>
              <a:ext uri="{FF2B5EF4-FFF2-40B4-BE49-F238E27FC236}">
                <a16:creationId xmlns:a16="http://schemas.microsoft.com/office/drawing/2014/main" id="{D3F4172E-FBA9-47A3-B3DC-2386A4DE2539}"/>
              </a:ext>
            </a:extLst>
          </p:cNvPr>
          <p:cNvPicPr>
            <a:picLocks noChangeAspect="1"/>
          </p:cNvPicPr>
          <p:nvPr userDrawn="1"/>
        </p:nvPicPr>
        <p:blipFill>
          <a:blip r:embed="rId3"/>
          <a:stretch>
            <a:fillRect/>
          </a:stretch>
        </p:blipFill>
        <p:spPr>
          <a:xfrm>
            <a:off x="133216" y="5879269"/>
            <a:ext cx="1414395" cy="865707"/>
          </a:xfrm>
          <a:prstGeom prst="rect">
            <a:avLst/>
          </a:prstGeom>
        </p:spPr>
      </p:pic>
    </p:spTree>
    <p:extLst>
      <p:ext uri="{BB962C8B-B14F-4D97-AF65-F5344CB8AC3E}">
        <p14:creationId xmlns:p14="http://schemas.microsoft.com/office/powerpoint/2010/main" val="1383942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0DA57-4BB7-47AB-95E2-749AD3B47C9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177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2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7B8AA-0C82-4E62-941B-8DFBBBE36B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3DDF5C-780C-485E-A299-8CD0FCD32E3B}"/>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AB1874-CB0C-43CF-808E-6A77490379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3BF64828-E17E-4944-B4A9-3362D8C4E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F0BDF9E-56FA-447B-BDBC-56BD56F3BD98}"/>
              </a:ext>
            </a:extLst>
          </p:cNvPr>
          <p:cNvSpPr>
            <a:spLocks noGrp="1"/>
          </p:cNvSpPr>
          <p:nvPr>
            <p:ph type="sldNum" sz="quarter" idx="12"/>
          </p:nvPr>
        </p:nvSpPr>
        <p:spPr/>
        <p:txBody>
          <a:bodyPr/>
          <a:lstStyle/>
          <a:p>
            <a:fld id="{E271A468-681A-4C18-A000-B6313EFAF6FF}" type="slidenum">
              <a:rPr lang="en-US" smtClean="0"/>
              <a:t>‹#›</a:t>
            </a:fld>
            <a:endParaRPr lang="en-US"/>
          </a:p>
        </p:txBody>
      </p:sp>
    </p:spTree>
    <p:extLst>
      <p:ext uri="{BB962C8B-B14F-4D97-AF65-F5344CB8AC3E}">
        <p14:creationId xmlns:p14="http://schemas.microsoft.com/office/powerpoint/2010/main" val="3103953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0502AE-D1C6-460D-8AA9-96D1A371E60D}"/>
              </a:ext>
            </a:extLst>
          </p:cNvPr>
          <p:cNvSpPr/>
          <p:nvPr/>
        </p:nvSpPr>
        <p:spPr>
          <a:xfrm>
            <a:off x="1" y="0"/>
            <a:ext cx="5183188" cy="6858000"/>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C997B8AA-0C82-4E62-941B-8DFBBBE36B70}"/>
              </a:ext>
            </a:extLst>
          </p:cNvPr>
          <p:cNvSpPr>
            <a:spLocks noGrp="1"/>
          </p:cNvSpPr>
          <p:nvPr>
            <p:ph type="title"/>
          </p:nvPr>
        </p:nvSpPr>
        <p:spPr>
          <a:xfrm>
            <a:off x="293512" y="457200"/>
            <a:ext cx="4478515" cy="1600200"/>
          </a:xfrm>
        </p:spPr>
        <p:txBody>
          <a:bodyPr anchor="b"/>
          <a:lstStyle>
            <a:lvl1pPr>
              <a:defRPr sz="32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3DDF5C-780C-485E-A299-8CD0FCD32E3B}"/>
              </a:ext>
            </a:extLst>
          </p:cNvPr>
          <p:cNvSpPr>
            <a:spLocks noGrp="1"/>
          </p:cNvSpPr>
          <p:nvPr>
            <p:ph idx="1"/>
          </p:nvPr>
        </p:nvSpPr>
        <p:spPr>
          <a:xfrm>
            <a:off x="5386388" y="287516"/>
            <a:ext cx="6620731" cy="58987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AB1874-CB0C-43CF-808E-6A7749037905}"/>
              </a:ext>
            </a:extLst>
          </p:cNvPr>
          <p:cNvSpPr>
            <a:spLocks noGrp="1"/>
          </p:cNvSpPr>
          <p:nvPr>
            <p:ph type="body" sz="half" idx="2"/>
          </p:nvPr>
        </p:nvSpPr>
        <p:spPr>
          <a:xfrm>
            <a:off x="293512" y="2057400"/>
            <a:ext cx="4478515" cy="3811588"/>
          </a:xfrm>
        </p:spPr>
        <p:txBody>
          <a:bodyPr/>
          <a:lstStyle>
            <a:lvl1pPr marL="0" indent="0">
              <a:buNone/>
              <a:defRPr sz="1600">
                <a:solidFill>
                  <a:schemeClr val="tx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3BF64828-E17E-4944-B4A9-3362D8C4E621}"/>
              </a:ext>
            </a:extLst>
          </p:cNvPr>
          <p:cNvSpPr>
            <a:spLocks noGrp="1"/>
          </p:cNvSpPr>
          <p:nvPr>
            <p:ph type="ftr" sz="quarter" idx="11"/>
          </p:nvPr>
        </p:nvSpPr>
        <p:spPr>
          <a:xfrm>
            <a:off x="5386387" y="6410467"/>
            <a:ext cx="3598713" cy="365125"/>
          </a:xfrm>
        </p:spPr>
        <p:txBody>
          <a:bodyPr/>
          <a:lstStyle/>
          <a:p>
            <a:endParaRPr lang="en-US" dirty="0"/>
          </a:p>
        </p:txBody>
      </p:sp>
      <p:sp>
        <p:nvSpPr>
          <p:cNvPr id="7" name="Slide Number Placeholder 6">
            <a:extLst>
              <a:ext uri="{FF2B5EF4-FFF2-40B4-BE49-F238E27FC236}">
                <a16:creationId xmlns:a16="http://schemas.microsoft.com/office/drawing/2014/main" id="{FF0BDF9E-56FA-447B-BDBC-56BD56F3BD98}"/>
              </a:ext>
            </a:extLst>
          </p:cNvPr>
          <p:cNvSpPr>
            <a:spLocks noGrp="1"/>
          </p:cNvSpPr>
          <p:nvPr>
            <p:ph type="sldNum" sz="quarter" idx="12"/>
          </p:nvPr>
        </p:nvSpPr>
        <p:spPr/>
        <p:txBody>
          <a:bodyPr/>
          <a:lstStyle/>
          <a:p>
            <a:fld id="{E271A468-681A-4C18-A000-B6313EFAF6FF}" type="slidenum">
              <a:rPr lang="en-US" smtClean="0"/>
              <a:t>‹#›</a:t>
            </a:fld>
            <a:endParaRPr lang="en-US"/>
          </a:p>
        </p:txBody>
      </p:sp>
    </p:spTree>
    <p:extLst>
      <p:ext uri="{BB962C8B-B14F-4D97-AF65-F5344CB8AC3E}">
        <p14:creationId xmlns:p14="http://schemas.microsoft.com/office/powerpoint/2010/main" val="4195924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0502AE-D1C6-460D-8AA9-96D1A371E60D}"/>
              </a:ext>
            </a:extLst>
          </p:cNvPr>
          <p:cNvSpPr/>
          <p:nvPr/>
        </p:nvSpPr>
        <p:spPr>
          <a:xfrm>
            <a:off x="1" y="0"/>
            <a:ext cx="5183188"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1">
                  <a:lumMod val="50000"/>
                </a:schemeClr>
              </a:solidFill>
            </a:endParaRPr>
          </a:p>
        </p:txBody>
      </p:sp>
      <p:sp>
        <p:nvSpPr>
          <p:cNvPr id="2" name="Title 1">
            <a:extLst>
              <a:ext uri="{FF2B5EF4-FFF2-40B4-BE49-F238E27FC236}">
                <a16:creationId xmlns:a16="http://schemas.microsoft.com/office/drawing/2014/main" id="{C997B8AA-0C82-4E62-941B-8DFBBBE36B70}"/>
              </a:ext>
            </a:extLst>
          </p:cNvPr>
          <p:cNvSpPr>
            <a:spLocks noGrp="1"/>
          </p:cNvSpPr>
          <p:nvPr>
            <p:ph type="title"/>
          </p:nvPr>
        </p:nvSpPr>
        <p:spPr>
          <a:xfrm>
            <a:off x="293512" y="457200"/>
            <a:ext cx="4478515" cy="1600200"/>
          </a:xfrm>
        </p:spPr>
        <p:txBody>
          <a:bodyPr anchor="b"/>
          <a:lstStyle>
            <a:lvl1pPr>
              <a:defRPr sz="32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3DDF5C-780C-485E-A299-8CD0FCD32E3B}"/>
              </a:ext>
            </a:extLst>
          </p:cNvPr>
          <p:cNvSpPr>
            <a:spLocks noGrp="1"/>
          </p:cNvSpPr>
          <p:nvPr>
            <p:ph idx="1"/>
          </p:nvPr>
        </p:nvSpPr>
        <p:spPr>
          <a:xfrm>
            <a:off x="5386388" y="287516"/>
            <a:ext cx="6620731" cy="58987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AB1874-CB0C-43CF-808E-6A7749037905}"/>
              </a:ext>
            </a:extLst>
          </p:cNvPr>
          <p:cNvSpPr>
            <a:spLocks noGrp="1"/>
          </p:cNvSpPr>
          <p:nvPr>
            <p:ph type="body" sz="half" idx="2"/>
          </p:nvPr>
        </p:nvSpPr>
        <p:spPr>
          <a:xfrm>
            <a:off x="293512" y="2057400"/>
            <a:ext cx="4478515" cy="3811588"/>
          </a:xfrm>
        </p:spPr>
        <p:txBody>
          <a:bodyPr/>
          <a:lstStyle>
            <a:lvl1pPr marL="0" indent="0">
              <a:buNone/>
              <a:defRPr sz="1600">
                <a:solidFill>
                  <a:schemeClr val="tx2">
                    <a:lumMod val="20000"/>
                    <a:lumOff val="8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3BF64828-E17E-4944-B4A9-3362D8C4E621}"/>
              </a:ext>
            </a:extLst>
          </p:cNvPr>
          <p:cNvSpPr>
            <a:spLocks noGrp="1"/>
          </p:cNvSpPr>
          <p:nvPr>
            <p:ph type="ftr" sz="quarter" idx="11"/>
          </p:nvPr>
        </p:nvSpPr>
        <p:spPr>
          <a:xfrm>
            <a:off x="5386387" y="6410467"/>
            <a:ext cx="3598713" cy="365125"/>
          </a:xfrm>
        </p:spPr>
        <p:txBody>
          <a:bodyPr/>
          <a:lstStyle/>
          <a:p>
            <a:endParaRPr lang="en-US" dirty="0"/>
          </a:p>
        </p:txBody>
      </p:sp>
      <p:sp>
        <p:nvSpPr>
          <p:cNvPr id="7" name="Slide Number Placeholder 6">
            <a:extLst>
              <a:ext uri="{FF2B5EF4-FFF2-40B4-BE49-F238E27FC236}">
                <a16:creationId xmlns:a16="http://schemas.microsoft.com/office/drawing/2014/main" id="{FF0BDF9E-56FA-447B-BDBC-56BD56F3BD98}"/>
              </a:ext>
            </a:extLst>
          </p:cNvPr>
          <p:cNvSpPr>
            <a:spLocks noGrp="1"/>
          </p:cNvSpPr>
          <p:nvPr>
            <p:ph type="sldNum" sz="quarter" idx="12"/>
          </p:nvPr>
        </p:nvSpPr>
        <p:spPr/>
        <p:txBody>
          <a:bodyPr/>
          <a:lstStyle/>
          <a:p>
            <a:fld id="{E271A468-681A-4C18-A000-B6313EFAF6FF}" type="slidenum">
              <a:rPr lang="en-US" smtClean="0"/>
              <a:t>‹#›</a:t>
            </a:fld>
            <a:endParaRPr lang="en-US"/>
          </a:p>
        </p:txBody>
      </p:sp>
    </p:spTree>
    <p:extLst>
      <p:ext uri="{BB962C8B-B14F-4D97-AF65-F5344CB8AC3E}">
        <p14:creationId xmlns:p14="http://schemas.microsoft.com/office/powerpoint/2010/main" val="2510010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FC938-D5E6-4257-811E-1A39481F09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DA9CCA-D366-454B-B1B9-457BDF3EE4BD}"/>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36EA732-3537-42F6-A93E-7935F4926B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71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_NIH logo">
    <p:spTree>
      <p:nvGrpSpPr>
        <p:cNvPr id="1" name=""/>
        <p:cNvGrpSpPr/>
        <p:nvPr/>
      </p:nvGrpSpPr>
      <p:grpSpPr>
        <a:xfrm>
          <a:off x="0" y="0"/>
          <a:ext cx="0" cy="0"/>
          <a:chOff x="0" y="0"/>
          <a:chExt cx="0" cy="0"/>
        </a:xfrm>
      </p:grpSpPr>
      <p:sp>
        <p:nvSpPr>
          <p:cNvPr id="2" name="Title 1"/>
          <p:cNvSpPr>
            <a:spLocks noGrp="1"/>
          </p:cNvSpPr>
          <p:nvPr>
            <p:ph type="title"/>
          </p:nvPr>
        </p:nvSpPr>
        <p:spPr>
          <a:xfrm>
            <a:off x="231423" y="186308"/>
            <a:ext cx="11700747" cy="1011807"/>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231421" y="1369031"/>
            <a:ext cx="11700747" cy="4588219"/>
          </a:xfrm>
        </p:spPr>
        <p:txBody>
          <a:bodyPr/>
          <a:lstStyle>
            <a:lvl1pPr>
              <a:buClr>
                <a:schemeClr val="tx1"/>
              </a:buClr>
              <a:defRPr/>
            </a:lvl1pPr>
            <a:lvl2pPr marL="685800" indent="-228600">
              <a:buClr>
                <a:schemeClr val="tx1"/>
              </a:buClr>
              <a:buSzPct val="70000"/>
              <a:buFont typeface="Courier New" panose="02070309020205020404" pitchFamily="49" charset="0"/>
              <a:buChar char="o"/>
              <a:defRPr/>
            </a:lvl2pPr>
            <a:lvl3pPr marL="1143000" indent="-228600">
              <a:buClr>
                <a:schemeClr val="tx1"/>
              </a:buClr>
              <a:buFont typeface="Wingdings" pitchFamily="2" charset="2"/>
              <a:buChar char="§"/>
              <a:defRPr/>
            </a:lvl3pPr>
            <a:lvl4pPr marL="1600200" indent="-228600">
              <a:buClr>
                <a:schemeClr val="tx1"/>
              </a:buClr>
              <a:buSzPct val="100000"/>
              <a:buFont typeface="System Font Regular"/>
              <a:buChar char="−"/>
              <a:defRPr/>
            </a:lvl4pPr>
            <a:lvl5pPr marL="2057400" indent="-228600">
              <a:buClr>
                <a:schemeClr val="tx1"/>
              </a:buClr>
              <a:buFont typeface="System Font Regular"/>
              <a:buChar char="&g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14">
            <a:extLst>
              <a:ext uri="{FF2B5EF4-FFF2-40B4-BE49-F238E27FC236}">
                <a16:creationId xmlns:a16="http://schemas.microsoft.com/office/drawing/2014/main" id="{C8F13C6C-75E6-BD4E-B645-E8C567F873AF}"/>
              </a:ext>
            </a:extLst>
          </p:cNvPr>
          <p:cNvSpPr>
            <a:spLocks noGrp="1"/>
          </p:cNvSpPr>
          <p:nvPr>
            <p:ph type="sldNum" sz="quarter" idx="4"/>
          </p:nvPr>
        </p:nvSpPr>
        <p:spPr>
          <a:xfrm>
            <a:off x="11325393" y="6393360"/>
            <a:ext cx="606777" cy="365125"/>
          </a:xfrm>
          <a:prstGeom prst="rect">
            <a:avLst/>
          </a:prstGeom>
        </p:spPr>
        <p:txBody>
          <a:bodyPr vert="horz" lIns="91440" tIns="45720" rIns="91440" bIns="45720" rtlCol="0" anchor="ctr"/>
          <a:lstStyle>
            <a:lvl1pPr algn="r">
              <a:defRPr sz="1200">
                <a:solidFill>
                  <a:schemeClr val="bg1"/>
                </a:solidFill>
              </a:defRPr>
            </a:lvl1pPr>
          </a:lstStyle>
          <a:p>
            <a:fld id="{633B08E3-7A67-F449-BAD9-1131F0C352F9}" type="slidenum">
              <a:rPr lang="en-US" smtClean="0"/>
              <a:pPr/>
              <a:t>‹#›</a:t>
            </a:fld>
            <a:endParaRPr lang="en-US"/>
          </a:p>
        </p:txBody>
      </p:sp>
      <p:sp>
        <p:nvSpPr>
          <p:cNvPr id="8" name="Footer Placeholder 3">
            <a:extLst>
              <a:ext uri="{FF2B5EF4-FFF2-40B4-BE49-F238E27FC236}">
                <a16:creationId xmlns:a16="http://schemas.microsoft.com/office/drawing/2014/main" id="{D5387E40-A8D4-FF47-8FD0-62846D6F2ED7}"/>
              </a:ext>
            </a:extLst>
          </p:cNvPr>
          <p:cNvSpPr>
            <a:spLocks noGrp="1"/>
          </p:cNvSpPr>
          <p:nvPr>
            <p:ph type="ftr" sz="quarter" idx="3"/>
          </p:nvPr>
        </p:nvSpPr>
        <p:spPr>
          <a:xfrm>
            <a:off x="2731911" y="6393361"/>
            <a:ext cx="8405781" cy="365125"/>
          </a:xfrm>
          <a:prstGeom prst="rect">
            <a:avLst/>
          </a:prstGeom>
        </p:spPr>
        <p:txBody>
          <a:bodyPr vert="horz" lIns="91440" tIns="45720" rIns="91440" bIns="45720" rtlCol="0" anchor="ctr"/>
          <a:lstStyle>
            <a:lvl1pPr algn="r">
              <a:defRPr sz="1200">
                <a:solidFill>
                  <a:schemeClr val="bg1"/>
                </a:solidFill>
              </a:defRPr>
            </a:lvl1pPr>
          </a:lstStyle>
          <a:p>
            <a:r>
              <a:rPr lang="en-US" dirty="0"/>
              <a:t>PRESENTATION TITLE</a:t>
            </a:r>
          </a:p>
        </p:txBody>
      </p:sp>
      <p:pic>
        <p:nvPicPr>
          <p:cNvPr id="9" name="Picture 8">
            <a:extLst>
              <a:ext uri="{FF2B5EF4-FFF2-40B4-BE49-F238E27FC236}">
                <a16:creationId xmlns:a16="http://schemas.microsoft.com/office/drawing/2014/main" id="{CFE1B728-8419-4ED9-88CA-147906605A41}"/>
              </a:ext>
            </a:extLst>
          </p:cNvPr>
          <p:cNvPicPr>
            <a:picLocks/>
          </p:cNvPicPr>
          <p:nvPr/>
        </p:nvPicPr>
        <p:blipFill>
          <a:blip r:embed="rId2"/>
          <a:stretch>
            <a:fillRect/>
          </a:stretch>
        </p:blipFill>
        <p:spPr>
          <a:xfrm flipV="1">
            <a:off x="0" y="1198113"/>
            <a:ext cx="12161520" cy="18288"/>
          </a:xfrm>
          <a:prstGeom prst="rect">
            <a:avLst/>
          </a:prstGeom>
        </p:spPr>
      </p:pic>
      <p:pic>
        <p:nvPicPr>
          <p:cNvPr id="4" name="Picture 3">
            <a:extLst>
              <a:ext uri="{FF2B5EF4-FFF2-40B4-BE49-F238E27FC236}">
                <a16:creationId xmlns:a16="http://schemas.microsoft.com/office/drawing/2014/main" id="{99044A01-0F33-4A4F-BD18-50011F44F016}"/>
              </a:ext>
            </a:extLst>
          </p:cNvPr>
          <p:cNvPicPr>
            <a:picLocks noChangeAspect="1"/>
          </p:cNvPicPr>
          <p:nvPr userDrawn="1"/>
        </p:nvPicPr>
        <p:blipFill>
          <a:blip r:embed="rId3"/>
          <a:stretch>
            <a:fillRect/>
          </a:stretch>
        </p:blipFill>
        <p:spPr>
          <a:xfrm>
            <a:off x="176995" y="5957250"/>
            <a:ext cx="1414395" cy="865707"/>
          </a:xfrm>
          <a:prstGeom prst="rect">
            <a:avLst/>
          </a:prstGeom>
        </p:spPr>
      </p:pic>
    </p:spTree>
    <p:extLst>
      <p:ext uri="{BB962C8B-B14F-4D97-AF65-F5344CB8AC3E}">
        <p14:creationId xmlns:p14="http://schemas.microsoft.com/office/powerpoint/2010/main" val="3065402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E6F93-30FB-42F1-A34B-8D6E0956C0F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21E059CF-B6D5-4778-9413-77EEB609F3EB}"/>
              </a:ext>
            </a:extLst>
          </p:cNvPr>
          <p:cNvSpPr>
            <a:spLocks noGrp="1"/>
          </p:cNvSpPr>
          <p:nvPr>
            <p:ph type="ftr" sz="quarter" idx="11"/>
          </p:nvPr>
        </p:nvSpPr>
        <p:spPr/>
        <p:txBody>
          <a:bodyPr/>
          <a:lstStyle/>
          <a:p>
            <a:pPr defTabSz="457200">
              <a:defRPr/>
            </a:pPr>
            <a:endParaRPr lang="en-US">
              <a:solidFill>
                <a:prstClr val="black">
                  <a:tint val="75000"/>
                </a:prstClr>
              </a:solidFill>
              <a:latin typeface="Calibri" panose="020F0502020204030204"/>
            </a:endParaRPr>
          </a:p>
        </p:txBody>
      </p:sp>
      <p:sp>
        <p:nvSpPr>
          <p:cNvPr id="5" name="Slide Number Placeholder 4">
            <a:extLst>
              <a:ext uri="{FF2B5EF4-FFF2-40B4-BE49-F238E27FC236}">
                <a16:creationId xmlns:a16="http://schemas.microsoft.com/office/drawing/2014/main" id="{B14D3987-80EB-42E5-92BE-02FA57866ECB}"/>
              </a:ext>
            </a:extLst>
          </p:cNvPr>
          <p:cNvSpPr>
            <a:spLocks noGrp="1"/>
          </p:cNvSpPr>
          <p:nvPr>
            <p:ph type="sldNum" sz="quarter" idx="12"/>
          </p:nvPr>
        </p:nvSpPr>
        <p:spPr/>
        <p:txBody>
          <a:bodyPr/>
          <a:lstStyle/>
          <a:p>
            <a:pPr defTabSz="457200">
              <a:defRPr/>
            </a:pPr>
            <a:fld id="{62E15EBE-7D91-4441-B4A2-3ABCB39466D0}" type="slidenum">
              <a:rPr lang="en-US" smtClean="0">
                <a:solidFill>
                  <a:prstClr val="black">
                    <a:tint val="75000"/>
                  </a:prstClr>
                </a:solidFill>
                <a:latin typeface="Calibri" panose="020F0502020204030204"/>
              </a:rPr>
              <a:pPr defTabSz="457200">
                <a:defRPr/>
              </a:pPr>
              <a:t>‹#›</a:t>
            </a:fld>
            <a:endParaRPr lang="en-US">
              <a:solidFill>
                <a:prstClr val="black">
                  <a:tint val="75000"/>
                </a:prstClr>
              </a:solidFill>
              <a:latin typeface="Calibri" panose="020F0502020204030204"/>
            </a:endParaRPr>
          </a:p>
        </p:txBody>
      </p:sp>
      <p:sp>
        <p:nvSpPr>
          <p:cNvPr id="3" name="Rectangle 2">
            <a:extLst>
              <a:ext uri="{FF2B5EF4-FFF2-40B4-BE49-F238E27FC236}">
                <a16:creationId xmlns:a16="http://schemas.microsoft.com/office/drawing/2014/main" id="{F27D30BE-6791-4376-8C7B-1F532C2A604D}"/>
              </a:ext>
            </a:extLst>
          </p:cNvPr>
          <p:cNvSpPr/>
          <p:nvPr/>
        </p:nvSpPr>
        <p:spPr>
          <a:xfrm>
            <a:off x="0" y="5852160"/>
            <a:ext cx="1219200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AB90DC96-B43A-47AD-A995-78DE434160AD}"/>
              </a:ext>
            </a:extLst>
          </p:cNvPr>
          <p:cNvSpPr>
            <a:spLocks noGrp="1"/>
          </p:cNvSpPr>
          <p:nvPr>
            <p:ph type="body" sz="quarter" idx="13"/>
          </p:nvPr>
        </p:nvSpPr>
        <p:spPr>
          <a:xfrm>
            <a:off x="838200" y="1671641"/>
            <a:ext cx="10515600" cy="484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9669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Shape 6"/>
          <p:cNvSpPr>
            <a:spLocks noGrp="1"/>
          </p:cNvSpPr>
          <p:nvPr>
            <p:ph type="title"/>
          </p:nvPr>
        </p:nvSpPr>
        <p:spPr>
          <a:xfrm>
            <a:off x="914400" y="1828800"/>
            <a:ext cx="10363200" cy="2057400"/>
          </a:xfrm>
          <a:prstGeom prst="rect">
            <a:avLst/>
          </a:prstGeom>
        </p:spPr>
        <p:txBody>
          <a:bodyPr/>
          <a:lstStyle/>
          <a:p>
            <a:pPr lvl="0">
              <a:defRPr sz="1800"/>
            </a:pPr>
            <a:r>
              <a:rPr sz="4400"/>
              <a:t>Title Text</a:t>
            </a:r>
          </a:p>
        </p:txBody>
      </p:sp>
      <p:sp>
        <p:nvSpPr>
          <p:cNvPr id="7" name="Shape 7"/>
          <p:cNvSpPr>
            <a:spLocks noGrp="1"/>
          </p:cNvSpPr>
          <p:nvPr>
            <p:ph type="body" idx="1"/>
          </p:nvPr>
        </p:nvSpPr>
        <p:spPr>
          <a:xfrm>
            <a:off x="1828800" y="3886200"/>
            <a:ext cx="8534400" cy="2971800"/>
          </a:xfrm>
          <a:prstGeom prst="rect">
            <a:avLst/>
          </a:prstGeom>
        </p:spPr>
        <p:txBody>
          <a:bodyPr/>
          <a:lstStyle>
            <a:lvl1pPr marL="0" indent="0" algn="ctr">
              <a:buSzTx/>
              <a:buNone/>
            </a:lvl1pPr>
            <a:lvl2pPr algn="ctr"/>
            <a:lvl3pPr algn="ctr"/>
            <a:lvl4pPr algn="ctr"/>
            <a:lvl5pPr algn="ct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419614927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_no footer">
    <p:spTree>
      <p:nvGrpSpPr>
        <p:cNvPr id="1" name=""/>
        <p:cNvGrpSpPr/>
        <p:nvPr/>
      </p:nvGrpSpPr>
      <p:grpSpPr>
        <a:xfrm>
          <a:off x="0" y="0"/>
          <a:ext cx="0" cy="0"/>
          <a:chOff x="0" y="0"/>
          <a:chExt cx="0" cy="0"/>
        </a:xfrm>
      </p:grpSpPr>
      <p:sp>
        <p:nvSpPr>
          <p:cNvPr id="2" name="Title 1"/>
          <p:cNvSpPr>
            <a:spLocks noGrp="1"/>
          </p:cNvSpPr>
          <p:nvPr>
            <p:ph type="title"/>
          </p:nvPr>
        </p:nvSpPr>
        <p:spPr>
          <a:xfrm>
            <a:off x="231423" y="186308"/>
            <a:ext cx="11700747" cy="1011807"/>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231421" y="1369030"/>
            <a:ext cx="11700747" cy="5302665"/>
          </a:xfrm>
        </p:spPr>
        <p:txBody>
          <a:bodyPr/>
          <a:lstStyle>
            <a:lvl1pPr>
              <a:buClr>
                <a:schemeClr val="tx1"/>
              </a:buClr>
              <a:defRPr/>
            </a:lvl1pPr>
            <a:lvl2pPr marL="685800" indent="-228600">
              <a:buClr>
                <a:schemeClr val="tx1"/>
              </a:buClr>
              <a:buSzPct val="70000"/>
              <a:buFont typeface="Courier New" panose="02070309020205020404" pitchFamily="49" charset="0"/>
              <a:buChar char="o"/>
              <a:defRPr/>
            </a:lvl2pPr>
            <a:lvl3pPr marL="1143000" indent="-228600">
              <a:buClr>
                <a:schemeClr val="tx1"/>
              </a:buClr>
              <a:buFont typeface="Wingdings" pitchFamily="2" charset="2"/>
              <a:buChar char="§"/>
              <a:defRPr/>
            </a:lvl3pPr>
            <a:lvl4pPr marL="1600200" indent="-228600">
              <a:buClr>
                <a:schemeClr val="tx1"/>
              </a:buClr>
              <a:buSzPct val="100000"/>
              <a:buFont typeface="System Font Regular"/>
              <a:buChar char="−"/>
              <a:defRPr/>
            </a:lvl4pPr>
            <a:lvl5pPr marL="2057400" indent="-228600">
              <a:buClr>
                <a:schemeClr val="tx1"/>
              </a:buClr>
              <a:buFont typeface="System Font Regular"/>
              <a:buChar char="&g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CFE1B728-8419-4ED9-88CA-147906605A41}"/>
              </a:ext>
            </a:extLst>
          </p:cNvPr>
          <p:cNvPicPr>
            <a:picLocks/>
          </p:cNvPicPr>
          <p:nvPr/>
        </p:nvPicPr>
        <p:blipFill>
          <a:blip r:embed="rId2"/>
          <a:stretch>
            <a:fillRect/>
          </a:stretch>
        </p:blipFill>
        <p:spPr>
          <a:xfrm flipV="1">
            <a:off x="0" y="1198113"/>
            <a:ext cx="12161520" cy="18288"/>
          </a:xfrm>
          <a:prstGeom prst="rect">
            <a:avLst/>
          </a:prstGeom>
        </p:spPr>
      </p:pic>
    </p:spTree>
    <p:extLst>
      <p:ext uri="{BB962C8B-B14F-4D97-AF65-F5344CB8AC3E}">
        <p14:creationId xmlns:p14="http://schemas.microsoft.com/office/powerpoint/2010/main" val="2737887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no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FE695-BF5D-4572-A1D9-E4C19F55F9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A33589-65C9-4FCD-9493-C3C48A031F50}"/>
              </a:ext>
            </a:extLst>
          </p:cNvPr>
          <p:cNvSpPr>
            <a:spLocks noGrp="1"/>
          </p:cNvSpPr>
          <p:nvPr>
            <p:ph idx="1"/>
          </p:nvPr>
        </p:nvSpPr>
        <p:spPr>
          <a:xfrm>
            <a:off x="163642" y="1253332"/>
            <a:ext cx="11843479" cy="49975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486280-E1B0-4664-9742-C492C09EEBF6}"/>
              </a:ext>
            </a:extLst>
          </p:cNvPr>
          <p:cNvSpPr>
            <a:spLocks noGrp="1"/>
          </p:cNvSpPr>
          <p:nvPr>
            <p:ph type="ftr" sz="quarter" idx="11"/>
          </p:nvPr>
        </p:nvSpPr>
        <p:spPr>
          <a:xfrm>
            <a:off x="1654630" y="6410467"/>
            <a:ext cx="7351711" cy="365125"/>
          </a:xfrm>
        </p:spPr>
        <p:txBody>
          <a:bodyPr/>
          <a:lstStyle/>
          <a:p>
            <a:endParaRPr lang="en-US" dirty="0"/>
          </a:p>
        </p:txBody>
      </p:sp>
      <p:sp>
        <p:nvSpPr>
          <p:cNvPr id="6" name="Slide Number Placeholder 5">
            <a:extLst>
              <a:ext uri="{FF2B5EF4-FFF2-40B4-BE49-F238E27FC236}">
                <a16:creationId xmlns:a16="http://schemas.microsoft.com/office/drawing/2014/main" id="{EB93706B-C8F6-4E7D-9E30-32CFE8ECCEF2}"/>
              </a:ext>
            </a:extLst>
          </p:cNvPr>
          <p:cNvSpPr>
            <a:spLocks noGrp="1"/>
          </p:cNvSpPr>
          <p:nvPr>
            <p:ph type="sldNum" sz="quarter" idx="12"/>
          </p:nvPr>
        </p:nvSpPr>
        <p:spPr/>
        <p:txBody>
          <a:bodyPr/>
          <a:lstStyle/>
          <a:p>
            <a:fld id="{E271A468-681A-4C18-A000-B6313EFAF6FF}" type="slidenum">
              <a:rPr lang="en-US" smtClean="0"/>
              <a:t>‹#›</a:t>
            </a:fld>
            <a:endParaRPr lang="en-US"/>
          </a:p>
        </p:txBody>
      </p:sp>
      <p:pic>
        <p:nvPicPr>
          <p:cNvPr id="4" name="Picture 3">
            <a:extLst>
              <a:ext uri="{FF2B5EF4-FFF2-40B4-BE49-F238E27FC236}">
                <a16:creationId xmlns:a16="http://schemas.microsoft.com/office/drawing/2014/main" id="{96FF62DA-A714-4A19-A1E2-608F68F4ABD5}"/>
              </a:ext>
            </a:extLst>
          </p:cNvPr>
          <p:cNvPicPr>
            <a:picLocks noChangeAspect="1"/>
          </p:cNvPicPr>
          <p:nvPr userDrawn="1"/>
        </p:nvPicPr>
        <p:blipFill>
          <a:blip r:embed="rId2"/>
          <a:stretch>
            <a:fillRect/>
          </a:stretch>
        </p:blipFill>
        <p:spPr>
          <a:xfrm>
            <a:off x="122329" y="5912382"/>
            <a:ext cx="1414395" cy="865707"/>
          </a:xfrm>
          <a:prstGeom prst="rect">
            <a:avLst/>
          </a:prstGeom>
        </p:spPr>
      </p:pic>
    </p:spTree>
    <p:extLst>
      <p:ext uri="{BB962C8B-B14F-4D97-AF65-F5344CB8AC3E}">
        <p14:creationId xmlns:p14="http://schemas.microsoft.com/office/powerpoint/2010/main" val="27920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skinny) and Content_no footer">
    <p:spTree>
      <p:nvGrpSpPr>
        <p:cNvPr id="1" name=""/>
        <p:cNvGrpSpPr/>
        <p:nvPr/>
      </p:nvGrpSpPr>
      <p:grpSpPr>
        <a:xfrm>
          <a:off x="0" y="0"/>
          <a:ext cx="0" cy="0"/>
          <a:chOff x="0" y="0"/>
          <a:chExt cx="0" cy="0"/>
        </a:xfrm>
      </p:grpSpPr>
      <p:sp>
        <p:nvSpPr>
          <p:cNvPr id="2" name="Title 1"/>
          <p:cNvSpPr>
            <a:spLocks noGrp="1"/>
          </p:cNvSpPr>
          <p:nvPr>
            <p:ph type="title"/>
          </p:nvPr>
        </p:nvSpPr>
        <p:spPr>
          <a:xfrm>
            <a:off x="245627" y="33680"/>
            <a:ext cx="11700747" cy="752707"/>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230387" y="964294"/>
            <a:ext cx="11700747" cy="5579812"/>
          </a:xfrm>
        </p:spPr>
        <p:txBody>
          <a:bodyPr/>
          <a:lstStyle>
            <a:lvl1pPr>
              <a:buClr>
                <a:schemeClr val="tx1"/>
              </a:buClr>
              <a:defRPr/>
            </a:lvl1pPr>
            <a:lvl2pPr marL="685800" indent="-228600">
              <a:buClr>
                <a:schemeClr val="tx1"/>
              </a:buClr>
              <a:buSzPct val="70000"/>
              <a:buFont typeface="Courier New" panose="02070309020205020404" pitchFamily="49" charset="0"/>
              <a:buChar char="o"/>
              <a:defRPr/>
            </a:lvl2pPr>
            <a:lvl3pPr marL="1143000" indent="-228600">
              <a:buClr>
                <a:schemeClr val="tx1"/>
              </a:buClr>
              <a:buFont typeface="Wingdings" pitchFamily="2" charset="2"/>
              <a:buChar char="§"/>
              <a:defRPr/>
            </a:lvl3pPr>
            <a:lvl4pPr marL="1600200" indent="-228600">
              <a:buClr>
                <a:schemeClr val="tx1"/>
              </a:buClr>
              <a:buSzPct val="100000"/>
              <a:buFont typeface="System Font Regular"/>
              <a:buChar char="−"/>
              <a:defRPr/>
            </a:lvl4pPr>
            <a:lvl5pPr marL="2057400" indent="-228600">
              <a:buClr>
                <a:schemeClr val="tx1"/>
              </a:buClr>
              <a:buFont typeface="System Font Regular"/>
              <a:buChar char="&g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CFE1B728-8419-4ED9-88CA-147906605A41}"/>
              </a:ext>
            </a:extLst>
          </p:cNvPr>
          <p:cNvPicPr>
            <a:picLocks/>
          </p:cNvPicPr>
          <p:nvPr/>
        </p:nvPicPr>
        <p:blipFill>
          <a:blip r:embed="rId2"/>
          <a:stretch>
            <a:fillRect/>
          </a:stretch>
        </p:blipFill>
        <p:spPr>
          <a:xfrm flipV="1">
            <a:off x="0" y="786385"/>
            <a:ext cx="12161520" cy="18288"/>
          </a:xfrm>
          <a:prstGeom prst="rect">
            <a:avLst/>
          </a:prstGeom>
        </p:spPr>
      </p:pic>
    </p:spTree>
    <p:extLst>
      <p:ext uri="{BB962C8B-B14F-4D97-AF65-F5344CB8AC3E}">
        <p14:creationId xmlns:p14="http://schemas.microsoft.com/office/powerpoint/2010/main" val="3609448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righ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6603-6EAB-4ACE-9728-9FDBE57EF889}"/>
              </a:ext>
            </a:extLst>
          </p:cNvPr>
          <p:cNvSpPr>
            <a:spLocks noGrp="1"/>
          </p:cNvSpPr>
          <p:nvPr>
            <p:ph type="ctrTitle"/>
          </p:nvPr>
        </p:nvSpPr>
        <p:spPr>
          <a:xfrm>
            <a:off x="6096001" y="205157"/>
            <a:ext cx="5911119" cy="3404784"/>
          </a:xfrm>
        </p:spPr>
        <p:txBody>
          <a:bodyPr anchor="b"/>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A5749D9-2E5F-4E42-837A-248381DD268C}"/>
              </a:ext>
            </a:extLst>
          </p:cNvPr>
          <p:cNvSpPr>
            <a:spLocks noGrp="1"/>
          </p:cNvSpPr>
          <p:nvPr>
            <p:ph type="subTitle" idx="1"/>
          </p:nvPr>
        </p:nvSpPr>
        <p:spPr>
          <a:xfrm>
            <a:off x="6096001" y="3684000"/>
            <a:ext cx="5911119" cy="257383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51A92733-98C3-419C-84AD-122FE5337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05" y="251690"/>
            <a:ext cx="6020591" cy="6020591"/>
          </a:xfrm>
          <a:prstGeom prst="rect">
            <a:avLst/>
          </a:prstGeom>
        </p:spPr>
      </p:pic>
      <p:pic>
        <p:nvPicPr>
          <p:cNvPr id="8" name="Picture 7">
            <a:extLst>
              <a:ext uri="{FF2B5EF4-FFF2-40B4-BE49-F238E27FC236}">
                <a16:creationId xmlns:a16="http://schemas.microsoft.com/office/drawing/2014/main" id="{85B12E44-0CA2-4495-AC91-2AAB9DB5822F}"/>
              </a:ext>
            </a:extLst>
          </p:cNvPr>
          <p:cNvPicPr>
            <a:picLocks/>
          </p:cNvPicPr>
          <p:nvPr/>
        </p:nvPicPr>
        <p:blipFill>
          <a:blip r:embed="rId3"/>
          <a:stretch>
            <a:fillRect/>
          </a:stretch>
        </p:blipFill>
        <p:spPr>
          <a:xfrm>
            <a:off x="6096499" y="3629883"/>
            <a:ext cx="5943600" cy="27432"/>
          </a:xfrm>
          <a:prstGeom prst="rect">
            <a:avLst/>
          </a:prstGeom>
        </p:spPr>
      </p:pic>
      <p:pic>
        <p:nvPicPr>
          <p:cNvPr id="11" name="Picture 10">
            <a:extLst>
              <a:ext uri="{FF2B5EF4-FFF2-40B4-BE49-F238E27FC236}">
                <a16:creationId xmlns:a16="http://schemas.microsoft.com/office/drawing/2014/main" id="{A72DDA4E-6C14-4EF2-865D-CAA07B3795D2}"/>
              </a:ext>
            </a:extLst>
          </p:cNvPr>
          <p:cNvPicPr preferRelativeResize="0">
            <a:picLocks/>
          </p:cNvPicPr>
          <p:nvPr/>
        </p:nvPicPr>
        <p:blipFill>
          <a:blip r:embed="rId3"/>
          <a:stretch>
            <a:fillRect/>
          </a:stretch>
        </p:blipFill>
        <p:spPr>
          <a:xfrm flipH="1" flipV="1">
            <a:off x="1" y="6370263"/>
            <a:ext cx="12192001" cy="520313"/>
          </a:xfrm>
          <a:prstGeom prst="rect">
            <a:avLst/>
          </a:prstGeom>
        </p:spPr>
      </p:pic>
      <p:sp>
        <p:nvSpPr>
          <p:cNvPr id="9" name="TextBox 8">
            <a:extLst>
              <a:ext uri="{FF2B5EF4-FFF2-40B4-BE49-F238E27FC236}">
                <a16:creationId xmlns:a16="http://schemas.microsoft.com/office/drawing/2014/main" id="{E9B7EF2E-BDEF-459B-8861-B10F855BE227}"/>
              </a:ext>
            </a:extLst>
          </p:cNvPr>
          <p:cNvSpPr txBox="1"/>
          <p:nvPr/>
        </p:nvSpPr>
        <p:spPr>
          <a:xfrm>
            <a:off x="37703" y="6381622"/>
            <a:ext cx="6058296" cy="461665"/>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effectLst/>
                <a:latin typeface="+mn-lt"/>
                <a:ea typeface="+mn-ea"/>
                <a:cs typeface="+mn-cs"/>
              </a:rPr>
              <a:t>NIH HEAL Initiative and Helping to End Addiction Long-term are service marks of the U.S. Department of Health and Human Services. </a:t>
            </a:r>
          </a:p>
        </p:txBody>
      </p:sp>
      <p:cxnSp>
        <p:nvCxnSpPr>
          <p:cNvPr id="5" name="Straight Connector 4">
            <a:extLst>
              <a:ext uri="{FF2B5EF4-FFF2-40B4-BE49-F238E27FC236}">
                <a16:creationId xmlns:a16="http://schemas.microsoft.com/office/drawing/2014/main" id="{9F5A69A7-2610-4F1E-83AE-C7E547C4ED95}"/>
              </a:ext>
            </a:extLst>
          </p:cNvPr>
          <p:cNvCxnSpPr>
            <a:cxnSpLocks/>
          </p:cNvCxnSpPr>
          <p:nvPr/>
        </p:nvCxnSpPr>
        <p:spPr>
          <a:xfrm>
            <a:off x="0" y="6317049"/>
            <a:ext cx="12192000" cy="2928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DA77025-D2ED-4D53-A0D4-511D90AE96BC}"/>
              </a:ext>
            </a:extLst>
          </p:cNvPr>
          <p:cNvSpPr txBox="1"/>
          <p:nvPr userDrawn="1"/>
        </p:nvSpPr>
        <p:spPr>
          <a:xfrm>
            <a:off x="7016241" y="6420254"/>
            <a:ext cx="5138057" cy="338554"/>
          </a:xfrm>
          <a:prstGeom prst="rect">
            <a:avLst/>
          </a:prstGeom>
          <a:noFill/>
        </p:spPr>
        <p:txBody>
          <a:bodyPr wrap="square" rtlCol="0">
            <a:spAutoFit/>
          </a:bodyPr>
          <a:lstStyle/>
          <a:p>
            <a:r>
              <a:rPr lang="en-US" sz="1600" b="1" dirty="0">
                <a:solidFill>
                  <a:schemeClr val="bg1"/>
                </a:solidFill>
              </a:rPr>
              <a:t>JUSTICE COMMUNITY OPIOID INNOVATION NETWORK</a:t>
            </a:r>
          </a:p>
        </p:txBody>
      </p:sp>
    </p:spTree>
    <p:extLst>
      <p:ext uri="{BB962C8B-B14F-4D97-AF65-F5344CB8AC3E}">
        <p14:creationId xmlns:p14="http://schemas.microsoft.com/office/powerpoint/2010/main" val="101390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left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6603-6EAB-4ACE-9728-9FDBE57EF889}"/>
              </a:ext>
            </a:extLst>
          </p:cNvPr>
          <p:cNvSpPr>
            <a:spLocks noGrp="1"/>
          </p:cNvSpPr>
          <p:nvPr>
            <p:ph type="ctrTitle"/>
          </p:nvPr>
        </p:nvSpPr>
        <p:spPr>
          <a:xfrm>
            <a:off x="177667" y="280992"/>
            <a:ext cx="5911119" cy="3404784"/>
          </a:xfrm>
        </p:spPr>
        <p:txBody>
          <a:bodyPr anchor="b"/>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A5749D9-2E5F-4E42-837A-248381DD268C}"/>
              </a:ext>
            </a:extLst>
          </p:cNvPr>
          <p:cNvSpPr>
            <a:spLocks noGrp="1"/>
          </p:cNvSpPr>
          <p:nvPr>
            <p:ph type="subTitle" idx="1"/>
          </p:nvPr>
        </p:nvSpPr>
        <p:spPr>
          <a:xfrm>
            <a:off x="177669" y="3760500"/>
            <a:ext cx="5911119" cy="257383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51A92733-98C3-419C-84AD-122FE5337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1267" y="280994"/>
            <a:ext cx="6020591" cy="6020591"/>
          </a:xfrm>
          <a:prstGeom prst="rect">
            <a:avLst/>
          </a:prstGeom>
        </p:spPr>
      </p:pic>
      <p:pic>
        <p:nvPicPr>
          <p:cNvPr id="8" name="Picture 7">
            <a:extLst>
              <a:ext uri="{FF2B5EF4-FFF2-40B4-BE49-F238E27FC236}">
                <a16:creationId xmlns:a16="http://schemas.microsoft.com/office/drawing/2014/main" id="{85B12E44-0CA2-4495-AC91-2AAB9DB5822F}"/>
              </a:ext>
            </a:extLst>
          </p:cNvPr>
          <p:cNvPicPr>
            <a:picLocks/>
          </p:cNvPicPr>
          <p:nvPr/>
        </p:nvPicPr>
        <p:blipFill>
          <a:blip r:embed="rId3"/>
          <a:stretch>
            <a:fillRect/>
          </a:stretch>
        </p:blipFill>
        <p:spPr>
          <a:xfrm>
            <a:off x="177667" y="3715101"/>
            <a:ext cx="5943600" cy="27432"/>
          </a:xfrm>
          <a:prstGeom prst="rect">
            <a:avLst/>
          </a:prstGeom>
        </p:spPr>
      </p:pic>
      <p:pic>
        <p:nvPicPr>
          <p:cNvPr id="11" name="Picture 10">
            <a:extLst>
              <a:ext uri="{FF2B5EF4-FFF2-40B4-BE49-F238E27FC236}">
                <a16:creationId xmlns:a16="http://schemas.microsoft.com/office/drawing/2014/main" id="{A72DDA4E-6C14-4EF2-865D-CAA07B3795D2}"/>
              </a:ext>
            </a:extLst>
          </p:cNvPr>
          <p:cNvPicPr preferRelativeResize="0">
            <a:picLocks/>
          </p:cNvPicPr>
          <p:nvPr/>
        </p:nvPicPr>
        <p:blipFill>
          <a:blip r:embed="rId3"/>
          <a:stretch>
            <a:fillRect/>
          </a:stretch>
        </p:blipFill>
        <p:spPr>
          <a:xfrm flipV="1">
            <a:off x="1" y="6370263"/>
            <a:ext cx="12192001" cy="520313"/>
          </a:xfrm>
          <a:prstGeom prst="rect">
            <a:avLst/>
          </a:prstGeom>
        </p:spPr>
      </p:pic>
      <p:sp>
        <p:nvSpPr>
          <p:cNvPr id="9" name="TextBox 8">
            <a:extLst>
              <a:ext uri="{FF2B5EF4-FFF2-40B4-BE49-F238E27FC236}">
                <a16:creationId xmlns:a16="http://schemas.microsoft.com/office/drawing/2014/main" id="{E9B7EF2E-BDEF-459B-8861-B10F855BE227}"/>
              </a:ext>
            </a:extLst>
          </p:cNvPr>
          <p:cNvSpPr txBox="1"/>
          <p:nvPr/>
        </p:nvSpPr>
        <p:spPr>
          <a:xfrm>
            <a:off x="6121265" y="6381622"/>
            <a:ext cx="6020592" cy="461665"/>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effectLst/>
                <a:latin typeface="+mn-lt"/>
                <a:ea typeface="+mn-ea"/>
                <a:cs typeface="+mn-cs"/>
              </a:rPr>
              <a:t>NIH HEAL Initiative and Helping to End Addiction Long-term are service marks of the U.S. Department of Health and Human Services. </a:t>
            </a:r>
          </a:p>
        </p:txBody>
      </p:sp>
      <p:cxnSp>
        <p:nvCxnSpPr>
          <p:cNvPr id="12" name="Straight Connector 11">
            <a:extLst>
              <a:ext uri="{FF2B5EF4-FFF2-40B4-BE49-F238E27FC236}">
                <a16:creationId xmlns:a16="http://schemas.microsoft.com/office/drawing/2014/main" id="{A84682E6-AF7C-4BEB-B010-0EA3F601A9A1}"/>
              </a:ext>
            </a:extLst>
          </p:cNvPr>
          <p:cNvCxnSpPr>
            <a:cxnSpLocks/>
          </p:cNvCxnSpPr>
          <p:nvPr/>
        </p:nvCxnSpPr>
        <p:spPr>
          <a:xfrm>
            <a:off x="0" y="6317049"/>
            <a:ext cx="12192000" cy="2928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F8F20F3-28FB-4C88-90F2-72E50777336F}"/>
              </a:ext>
            </a:extLst>
          </p:cNvPr>
          <p:cNvSpPr txBox="1"/>
          <p:nvPr userDrawn="1"/>
        </p:nvSpPr>
        <p:spPr>
          <a:xfrm>
            <a:off x="177668" y="6407732"/>
            <a:ext cx="5138057" cy="338554"/>
          </a:xfrm>
          <a:prstGeom prst="rect">
            <a:avLst/>
          </a:prstGeom>
          <a:noFill/>
        </p:spPr>
        <p:txBody>
          <a:bodyPr wrap="square" rtlCol="0">
            <a:spAutoFit/>
          </a:bodyPr>
          <a:lstStyle/>
          <a:p>
            <a:r>
              <a:rPr lang="en-US" sz="1600" b="1" dirty="0">
                <a:solidFill>
                  <a:schemeClr val="bg1"/>
                </a:solidFill>
              </a:rPr>
              <a:t>JUSTICE COMMUNITY OPIOID INNOVATION NETWORK</a:t>
            </a:r>
          </a:p>
        </p:txBody>
      </p:sp>
    </p:spTree>
    <p:extLst>
      <p:ext uri="{BB962C8B-B14F-4D97-AF65-F5344CB8AC3E}">
        <p14:creationId xmlns:p14="http://schemas.microsoft.com/office/powerpoint/2010/main" val="220350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B9CFFF-9DBC-48F5-AC8B-5A7CDCBDA1D9}"/>
              </a:ext>
            </a:extLst>
          </p:cNvPr>
          <p:cNvSpPr/>
          <p:nvPr/>
        </p:nvSpPr>
        <p:spPr>
          <a:xfrm>
            <a:off x="0" y="2"/>
            <a:ext cx="12192000" cy="4562475"/>
          </a:xfrm>
          <a:prstGeom prst="rect">
            <a:avLst/>
          </a:prstGeom>
          <a:solidFill>
            <a:schemeClr val="tx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12FDFDEE-18FE-49C0-97F6-35FE7999E1B7}"/>
              </a:ext>
            </a:extLst>
          </p:cNvPr>
          <p:cNvSpPr>
            <a:spLocks noGrp="1"/>
          </p:cNvSpPr>
          <p:nvPr>
            <p:ph type="title"/>
          </p:nvPr>
        </p:nvSpPr>
        <p:spPr>
          <a:xfrm>
            <a:off x="838200" y="168962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1939735B-4AC3-4659-BF75-5A79219AD46B}"/>
              </a:ext>
            </a:extLst>
          </p:cNvPr>
          <p:cNvSpPr>
            <a:spLocks noGrp="1"/>
          </p:cNvSpPr>
          <p:nvPr>
            <p:ph type="body" idx="1"/>
          </p:nvPr>
        </p:nvSpPr>
        <p:spPr>
          <a:xfrm>
            <a:off x="838200" y="466070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12225301-5CC1-434E-80C3-6CAFEE42EF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03E6E8-3001-4CE9-8A06-7AB27DC49CE8}"/>
              </a:ext>
            </a:extLst>
          </p:cNvPr>
          <p:cNvSpPr>
            <a:spLocks noGrp="1"/>
          </p:cNvSpPr>
          <p:nvPr>
            <p:ph type="sldNum" sz="quarter" idx="12"/>
          </p:nvPr>
        </p:nvSpPr>
        <p:spPr/>
        <p:txBody>
          <a:bodyPr/>
          <a:lstStyle/>
          <a:p>
            <a:fld id="{E271A468-681A-4C18-A000-B6313EFAF6FF}" type="slidenum">
              <a:rPr lang="en-US" smtClean="0"/>
              <a:t>‹#›</a:t>
            </a:fld>
            <a:endParaRPr lang="en-US"/>
          </a:p>
        </p:txBody>
      </p:sp>
      <p:pic>
        <p:nvPicPr>
          <p:cNvPr id="7" name="Picture 6">
            <a:extLst>
              <a:ext uri="{FF2B5EF4-FFF2-40B4-BE49-F238E27FC236}">
                <a16:creationId xmlns:a16="http://schemas.microsoft.com/office/drawing/2014/main" id="{AB596D08-4EFF-4964-B2B1-61791E2BA38C}"/>
              </a:ext>
            </a:extLst>
          </p:cNvPr>
          <p:cNvPicPr>
            <a:picLocks/>
          </p:cNvPicPr>
          <p:nvPr/>
        </p:nvPicPr>
        <p:blipFill>
          <a:blip r:embed="rId2"/>
          <a:stretch>
            <a:fillRect/>
          </a:stretch>
        </p:blipFill>
        <p:spPr>
          <a:xfrm>
            <a:off x="0" y="4548536"/>
            <a:ext cx="12192000" cy="125064"/>
          </a:xfrm>
          <a:prstGeom prst="rect">
            <a:avLst/>
          </a:prstGeom>
        </p:spPr>
      </p:pic>
    </p:spTree>
    <p:extLst>
      <p:ext uri="{BB962C8B-B14F-4D97-AF65-F5344CB8AC3E}">
        <p14:creationId xmlns:p14="http://schemas.microsoft.com/office/powerpoint/2010/main" val="14005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_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B9CFFF-9DBC-48F5-AC8B-5A7CDCBDA1D9}"/>
              </a:ext>
            </a:extLst>
          </p:cNvPr>
          <p:cNvSpPr/>
          <p:nvPr/>
        </p:nvSpPr>
        <p:spPr>
          <a:xfrm>
            <a:off x="0" y="2"/>
            <a:ext cx="12192000" cy="4562475"/>
          </a:xfrm>
          <a:prstGeom prst="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12FDFDEE-18FE-49C0-97F6-35FE7999E1B7}"/>
              </a:ext>
            </a:extLst>
          </p:cNvPr>
          <p:cNvSpPr>
            <a:spLocks noGrp="1"/>
          </p:cNvSpPr>
          <p:nvPr>
            <p:ph type="title"/>
          </p:nvPr>
        </p:nvSpPr>
        <p:spPr>
          <a:xfrm>
            <a:off x="838200" y="168962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1939735B-4AC3-4659-BF75-5A79219AD46B}"/>
              </a:ext>
            </a:extLst>
          </p:cNvPr>
          <p:cNvSpPr>
            <a:spLocks noGrp="1"/>
          </p:cNvSpPr>
          <p:nvPr>
            <p:ph type="body" idx="1"/>
          </p:nvPr>
        </p:nvSpPr>
        <p:spPr>
          <a:xfrm>
            <a:off x="838200" y="466070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12225301-5CC1-434E-80C3-6CAFEE42EF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03E6E8-3001-4CE9-8A06-7AB27DC49CE8}"/>
              </a:ext>
            </a:extLst>
          </p:cNvPr>
          <p:cNvSpPr>
            <a:spLocks noGrp="1"/>
          </p:cNvSpPr>
          <p:nvPr>
            <p:ph type="sldNum" sz="quarter" idx="12"/>
          </p:nvPr>
        </p:nvSpPr>
        <p:spPr/>
        <p:txBody>
          <a:bodyPr/>
          <a:lstStyle/>
          <a:p>
            <a:fld id="{E271A468-681A-4C18-A000-B6313EFAF6FF}" type="slidenum">
              <a:rPr lang="en-US" smtClean="0"/>
              <a:t>‹#›</a:t>
            </a:fld>
            <a:endParaRPr lang="en-US"/>
          </a:p>
        </p:txBody>
      </p:sp>
      <p:pic>
        <p:nvPicPr>
          <p:cNvPr id="7" name="Picture 6">
            <a:extLst>
              <a:ext uri="{FF2B5EF4-FFF2-40B4-BE49-F238E27FC236}">
                <a16:creationId xmlns:a16="http://schemas.microsoft.com/office/drawing/2014/main" id="{AB596D08-4EFF-4964-B2B1-61791E2BA38C}"/>
              </a:ext>
            </a:extLst>
          </p:cNvPr>
          <p:cNvPicPr>
            <a:picLocks/>
          </p:cNvPicPr>
          <p:nvPr/>
        </p:nvPicPr>
        <p:blipFill>
          <a:blip r:embed="rId2"/>
          <a:stretch>
            <a:fillRect/>
          </a:stretch>
        </p:blipFill>
        <p:spPr>
          <a:xfrm>
            <a:off x="0" y="4548536"/>
            <a:ext cx="12192000" cy="125064"/>
          </a:xfrm>
          <a:prstGeom prst="rect">
            <a:avLst/>
          </a:prstGeom>
        </p:spPr>
      </p:pic>
    </p:spTree>
    <p:extLst>
      <p:ext uri="{BB962C8B-B14F-4D97-AF65-F5344CB8AC3E}">
        <p14:creationId xmlns:p14="http://schemas.microsoft.com/office/powerpoint/2010/main" val="1594309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B052BE-DE12-4468-95EC-4104F9814F4C}"/>
              </a:ext>
            </a:extLst>
          </p:cNvPr>
          <p:cNvSpPr>
            <a:spLocks noGrp="1"/>
          </p:cNvSpPr>
          <p:nvPr>
            <p:ph type="title"/>
          </p:nvPr>
        </p:nvSpPr>
        <p:spPr>
          <a:xfrm>
            <a:off x="163642" y="136527"/>
            <a:ext cx="11843479" cy="9577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B056535-E1AB-496A-88AA-C66B576EFB34}"/>
              </a:ext>
            </a:extLst>
          </p:cNvPr>
          <p:cNvSpPr>
            <a:spLocks noGrp="1"/>
          </p:cNvSpPr>
          <p:nvPr>
            <p:ph type="body" idx="1"/>
          </p:nvPr>
        </p:nvSpPr>
        <p:spPr>
          <a:xfrm>
            <a:off x="163642" y="1253332"/>
            <a:ext cx="11843479" cy="49975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590A07F6-159A-40F0-965C-766555F7B4EE}"/>
              </a:ext>
            </a:extLst>
          </p:cNvPr>
          <p:cNvSpPr>
            <a:spLocks noGrp="1"/>
          </p:cNvSpPr>
          <p:nvPr>
            <p:ph type="ftr" sz="quarter" idx="3"/>
          </p:nvPr>
        </p:nvSpPr>
        <p:spPr>
          <a:xfrm>
            <a:off x="163641" y="6410467"/>
            <a:ext cx="882145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A42514E-67C8-4FFC-AF61-1B41EE0F27C3}"/>
              </a:ext>
            </a:extLst>
          </p:cNvPr>
          <p:cNvSpPr>
            <a:spLocks noGrp="1"/>
          </p:cNvSpPr>
          <p:nvPr>
            <p:ph type="sldNum" sz="quarter" idx="4"/>
          </p:nvPr>
        </p:nvSpPr>
        <p:spPr>
          <a:xfrm>
            <a:off x="9263919" y="64104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1A468-681A-4C18-A000-B6313EFAF6FF}" type="slidenum">
              <a:rPr lang="en-US" smtClean="0"/>
              <a:t>‹#›</a:t>
            </a:fld>
            <a:endParaRPr lang="en-US"/>
          </a:p>
        </p:txBody>
      </p:sp>
    </p:spTree>
    <p:extLst>
      <p:ext uri="{BB962C8B-B14F-4D97-AF65-F5344CB8AC3E}">
        <p14:creationId xmlns:p14="http://schemas.microsoft.com/office/powerpoint/2010/main" val="3822453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svg"/><Relationship Id="rId3" Type="http://schemas.openxmlformats.org/officeDocument/2006/relationships/image" Target="../media/image12.pn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10.xml"/><Relationship Id="rId16" Type="http://schemas.openxmlformats.org/officeDocument/2006/relationships/image" Target="../media/image25.svg"/><Relationship Id="rId1" Type="http://schemas.openxmlformats.org/officeDocument/2006/relationships/slideLayout" Target="../slideLayouts/slideLayout15.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16/j.drugpo.2022.103823" TargetMode="External"/><Relationship Id="rId2" Type="http://schemas.openxmlformats.org/officeDocument/2006/relationships/hyperlink" Target="https://doi.org/10.1016/j.drugpo.2022.103803" TargetMode="External"/><Relationship Id="rId1" Type="http://schemas.openxmlformats.org/officeDocument/2006/relationships/slideLayout" Target="../slideLayouts/slideLayout2.xml"/><Relationship Id="rId6" Type="http://schemas.openxmlformats.org/officeDocument/2006/relationships/hyperlink" Target="https://doi.org/10.1016/j.jsat.2021.108275" TargetMode="External"/><Relationship Id="rId5" Type="http://schemas.openxmlformats.org/officeDocument/2006/relationships/hyperlink" Target="https://doi.org/10.1016/j.drugalcdep.2022.109394" TargetMode="External"/><Relationship Id="rId4" Type="http://schemas.openxmlformats.org/officeDocument/2006/relationships/hyperlink" Target="https://doi.org/10.1016/j.jsat.2022.108746"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thomas.Stopka@tufts.edu"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ezproxy.library.tufts.edu/nchs/pressroom/nchs_press_releases/2021/20211117.ht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www.mass.gov/eohhs/docs/dph/stop-addiction/legislative-report-chapter-55-aug-2017.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186/s40352-019-0100-2"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40000"/>
            <a:lumOff val="60000"/>
            <a:alpha val="21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D7F51-B543-4B2E-92F8-B1FC9F96E829}"/>
              </a:ext>
            </a:extLst>
          </p:cNvPr>
          <p:cNvSpPr>
            <a:spLocks noGrp="1"/>
          </p:cNvSpPr>
          <p:nvPr>
            <p:ph type="title"/>
          </p:nvPr>
        </p:nvSpPr>
        <p:spPr>
          <a:xfrm>
            <a:off x="-19238" y="511177"/>
            <a:ext cx="12192000" cy="2242991"/>
          </a:xfrm>
        </p:spPr>
        <p:txBody>
          <a:bodyPr>
            <a:noAutofit/>
          </a:bodyPr>
          <a:lstStyle/>
          <a:p>
            <a:pPr algn="ctr"/>
            <a:r>
              <a:rPr lang="en-US" dirty="0"/>
              <a:t>Medication for opioid use disorder treatment continuity post-release from jail: A qualitative study with community-based treatment providers</a:t>
            </a:r>
          </a:p>
        </p:txBody>
      </p:sp>
      <p:sp>
        <p:nvSpPr>
          <p:cNvPr id="3" name="Content Placeholder 2">
            <a:extLst>
              <a:ext uri="{FF2B5EF4-FFF2-40B4-BE49-F238E27FC236}">
                <a16:creationId xmlns:a16="http://schemas.microsoft.com/office/drawing/2014/main" id="{8C58EAB1-9B46-4907-B6D3-6431C18335D4}"/>
              </a:ext>
            </a:extLst>
          </p:cNvPr>
          <p:cNvSpPr>
            <a:spLocks noGrp="1"/>
          </p:cNvSpPr>
          <p:nvPr>
            <p:ph idx="1"/>
          </p:nvPr>
        </p:nvSpPr>
        <p:spPr>
          <a:xfrm>
            <a:off x="1890080" y="3986035"/>
            <a:ext cx="8911270" cy="1762914"/>
          </a:xfrm>
        </p:spPr>
        <p:txBody>
          <a:bodyPr>
            <a:normAutofit/>
          </a:bodyPr>
          <a:lstStyle/>
          <a:p>
            <a:pPr marL="514350" indent="-514350">
              <a:buFont typeface="+mj-lt"/>
              <a:buAutoNum type="alphaLcParenR"/>
            </a:pPr>
            <a:r>
              <a:rPr lang="en-US" sz="1400" dirty="0"/>
              <a:t>Department of Public Health and Community Medicine, Tufts University School of Medicine </a:t>
            </a:r>
          </a:p>
          <a:p>
            <a:pPr marL="514350" indent="-514350">
              <a:buFont typeface="+mj-lt"/>
              <a:buAutoNum type="alphaLcParenR"/>
            </a:pPr>
            <a:r>
              <a:rPr lang="en-US" sz="1400" dirty="0"/>
              <a:t>Department of Family Medicine and Community Health, University of Massachusetts Chan Medical School</a:t>
            </a:r>
          </a:p>
          <a:p>
            <a:pPr marL="514350" indent="-514350">
              <a:buFont typeface="+mj-lt"/>
              <a:buAutoNum type="alphaLcParenR"/>
            </a:pPr>
            <a:r>
              <a:rPr lang="en-US" sz="1400" dirty="0"/>
              <a:t>Office of Research, University of Massachusetts Chan Medical School–Baystate, and Baystate Health</a:t>
            </a:r>
          </a:p>
          <a:p>
            <a:pPr marL="514350" indent="-514350">
              <a:buFont typeface="+mj-lt"/>
              <a:buAutoNum type="alphaLcParenR"/>
            </a:pPr>
            <a:r>
              <a:rPr lang="en-US" sz="1400" dirty="0"/>
              <a:t>Department of Health Promotion and Policy, School of Public Health and Health Sciences, University of Massachusetts Amherst</a:t>
            </a:r>
          </a:p>
        </p:txBody>
      </p:sp>
      <p:sp>
        <p:nvSpPr>
          <p:cNvPr id="5" name="Rectangle 10">
            <a:extLst>
              <a:ext uri="{FF2B5EF4-FFF2-40B4-BE49-F238E27FC236}">
                <a16:creationId xmlns:a16="http://schemas.microsoft.com/office/drawing/2014/main" id="{E5FF5400-7763-474B-8DC9-D85570A90D0C}"/>
              </a:ext>
            </a:extLst>
          </p:cNvPr>
          <p:cNvSpPr>
            <a:spLocks noChangeArrowheads="1"/>
          </p:cNvSpPr>
          <p:nvPr/>
        </p:nvSpPr>
        <p:spPr bwMode="auto">
          <a:xfrm>
            <a:off x="2390775" y="58064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C0221FDD-93C0-418F-9859-E7E2A4CE763E}"/>
              </a:ext>
            </a:extLst>
          </p:cNvPr>
          <p:cNvSpPr txBox="1"/>
          <p:nvPr/>
        </p:nvSpPr>
        <p:spPr>
          <a:xfrm>
            <a:off x="137161" y="2923229"/>
            <a:ext cx="11951838" cy="707886"/>
          </a:xfrm>
          <a:prstGeom prst="rect">
            <a:avLst/>
          </a:prstGeom>
          <a:noFill/>
        </p:spPr>
        <p:txBody>
          <a:bodyPr wrap="square">
            <a:spAutoFit/>
          </a:bodyPr>
          <a:lstStyle/>
          <a:p>
            <a:pPr marL="0" indent="0">
              <a:buNone/>
            </a:pPr>
            <a:r>
              <a:rPr lang="en-US" sz="2000" b="1" dirty="0">
                <a:latin typeface="+mj-lt"/>
              </a:rPr>
              <a:t>Thomas J. Stopka, PhD, </a:t>
            </a:r>
            <a:r>
              <a:rPr lang="en-US" sz="2000" b="1" dirty="0" err="1">
                <a:latin typeface="+mj-lt"/>
              </a:rPr>
              <a:t>MHS,</a:t>
            </a:r>
            <a:r>
              <a:rPr lang="en-US" sz="2000" b="1" baseline="30000" dirty="0" err="1">
                <a:latin typeface="+mj-lt"/>
              </a:rPr>
              <a:t>a</a:t>
            </a:r>
            <a:r>
              <a:rPr lang="en-US" sz="2000" b="1" dirty="0">
                <a:latin typeface="+mj-lt"/>
              </a:rPr>
              <a:t> Rebecca Rottapel, MPH, </a:t>
            </a:r>
            <a:r>
              <a:rPr lang="en-US" sz="2000" b="1" dirty="0" err="1">
                <a:latin typeface="+mj-lt"/>
              </a:rPr>
              <a:t>MS,</a:t>
            </a:r>
            <a:r>
              <a:rPr lang="en-US" sz="2000" b="1" baseline="30000" dirty="0" err="1">
                <a:latin typeface="+mj-lt"/>
              </a:rPr>
              <a:t>a</a:t>
            </a:r>
            <a:r>
              <a:rPr lang="en-US" sz="2000" b="1" dirty="0">
                <a:latin typeface="+mj-lt"/>
              </a:rPr>
              <a:t> Warren J. Ferguson, </a:t>
            </a:r>
            <a:r>
              <a:rPr lang="en-US" sz="2000" b="1" dirty="0" err="1">
                <a:latin typeface="+mj-lt"/>
              </a:rPr>
              <a:t>MD,</a:t>
            </a:r>
            <a:r>
              <a:rPr lang="en-US" sz="2000" b="1" baseline="30000" dirty="0" err="1">
                <a:latin typeface="+mj-lt"/>
              </a:rPr>
              <a:t>b</a:t>
            </a:r>
            <a:r>
              <a:rPr lang="en-US" sz="2000" b="1" dirty="0">
                <a:latin typeface="+mj-lt"/>
              </a:rPr>
              <a:t> Ekaterina Pivovarova, </a:t>
            </a:r>
            <a:r>
              <a:rPr lang="en-US" sz="2000" b="1" dirty="0" err="1">
                <a:latin typeface="+mj-lt"/>
              </a:rPr>
              <a:t>PhD,</a:t>
            </a:r>
            <a:r>
              <a:rPr lang="en-US" sz="2000" b="1" baseline="30000" dirty="0" err="1">
                <a:latin typeface="+mj-lt"/>
              </a:rPr>
              <a:t>b</a:t>
            </a:r>
            <a:r>
              <a:rPr lang="en-US" sz="2000" b="1" dirty="0">
                <a:latin typeface="+mj-lt"/>
              </a:rPr>
              <a:t> Lizbeth Del Toro-Mejias, </a:t>
            </a:r>
            <a:r>
              <a:rPr lang="en-US" sz="2000" b="1" dirty="0" err="1">
                <a:latin typeface="+mj-lt"/>
              </a:rPr>
              <a:t>MS,</a:t>
            </a:r>
            <a:r>
              <a:rPr lang="en-US" sz="2000" b="1" baseline="30000" dirty="0" err="1">
                <a:latin typeface="+mj-lt"/>
              </a:rPr>
              <a:t>c</a:t>
            </a:r>
            <a:r>
              <a:rPr lang="en-US" sz="2000" b="1" dirty="0">
                <a:latin typeface="+mj-lt"/>
              </a:rPr>
              <a:t> Peter D. Friedmann, MD, </a:t>
            </a:r>
            <a:r>
              <a:rPr lang="en-US" sz="2000" b="1" dirty="0" err="1">
                <a:latin typeface="+mj-lt"/>
              </a:rPr>
              <a:t>MPH,</a:t>
            </a:r>
            <a:r>
              <a:rPr lang="en-US" sz="2000" b="1" baseline="30000" dirty="0" err="1">
                <a:latin typeface="+mj-lt"/>
              </a:rPr>
              <a:t>c</a:t>
            </a:r>
            <a:r>
              <a:rPr lang="en-US" sz="2000" b="1" dirty="0">
                <a:latin typeface="+mj-lt"/>
              </a:rPr>
              <a:t> and Elizabeth A. Evans, PhD, </a:t>
            </a:r>
            <a:r>
              <a:rPr lang="en-US" sz="2000" b="1" dirty="0" err="1">
                <a:latin typeface="+mj-lt"/>
              </a:rPr>
              <a:t>MA</a:t>
            </a:r>
            <a:r>
              <a:rPr lang="en-US" sz="2000" b="1" baseline="30000" dirty="0" err="1">
                <a:latin typeface="+mj-lt"/>
              </a:rPr>
              <a:t>d</a:t>
            </a:r>
            <a:r>
              <a:rPr lang="en-US" sz="2000" b="1" baseline="30000" dirty="0">
                <a:latin typeface="+mj-lt"/>
              </a:rPr>
              <a:t> </a:t>
            </a:r>
            <a:r>
              <a:rPr lang="en-US" sz="2000" b="1" dirty="0">
                <a:latin typeface="+mj-lt"/>
              </a:rPr>
              <a:t>  </a:t>
            </a:r>
          </a:p>
        </p:txBody>
      </p:sp>
      <p:sp>
        <p:nvSpPr>
          <p:cNvPr id="11" name="TextBox 10">
            <a:extLst>
              <a:ext uri="{FF2B5EF4-FFF2-40B4-BE49-F238E27FC236}">
                <a16:creationId xmlns:a16="http://schemas.microsoft.com/office/drawing/2014/main" id="{06294AFA-BB85-41BB-BB4D-C81338514128}"/>
              </a:ext>
            </a:extLst>
          </p:cNvPr>
          <p:cNvSpPr txBox="1"/>
          <p:nvPr/>
        </p:nvSpPr>
        <p:spPr>
          <a:xfrm>
            <a:off x="3030714" y="5494863"/>
            <a:ext cx="6109334" cy="400110"/>
          </a:xfrm>
          <a:prstGeom prst="rect">
            <a:avLst/>
          </a:prstGeom>
          <a:noFill/>
        </p:spPr>
        <p:txBody>
          <a:bodyPr wrap="square">
            <a:spAutoFit/>
          </a:bodyPr>
          <a:lstStyle/>
          <a:p>
            <a:pPr algn="ctr"/>
            <a:r>
              <a:rPr lang="en-US" sz="2000" b="1" dirty="0">
                <a:latin typeface="+mj-lt"/>
              </a:rPr>
              <a:t>AMERSA, November 10, 2022</a:t>
            </a:r>
            <a:endParaRPr lang="en-US" sz="2000" dirty="0"/>
          </a:p>
        </p:txBody>
      </p:sp>
      <p:pic>
        <p:nvPicPr>
          <p:cNvPr id="13" name="Picture 11" descr="News | School of Public Health &amp; Health Sciences | UMass Amherst">
            <a:extLst>
              <a:ext uri="{FF2B5EF4-FFF2-40B4-BE49-F238E27FC236}">
                <a16:creationId xmlns:a16="http://schemas.microsoft.com/office/drawing/2014/main" id="{25AFACEB-2E0F-A6B9-D91A-AB9B3D0BD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6505" b="26077"/>
          <a:stretch>
            <a:fillRect/>
          </a:stretch>
        </p:blipFill>
        <p:spPr bwMode="auto">
          <a:xfrm>
            <a:off x="10019649" y="5870664"/>
            <a:ext cx="1932189" cy="9149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AD87B5E1-99B6-F060-B6CC-3A8D5DF461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379" y="6136491"/>
            <a:ext cx="3246648" cy="6302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AADC2520-C0A5-0B52-157D-A52A5A092E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1259" b="20306"/>
          <a:stretch>
            <a:fillRect/>
          </a:stretch>
        </p:blipFill>
        <p:spPr bwMode="auto">
          <a:xfrm>
            <a:off x="8486775" y="5880196"/>
            <a:ext cx="1340547" cy="91497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0370A769-FF77-656D-D1C1-26429FEBA8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2882" y="6131565"/>
            <a:ext cx="2911282" cy="635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131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020B9-EC9C-4A14-B862-45DFB740C5AA}"/>
              </a:ext>
            </a:extLst>
          </p:cNvPr>
          <p:cNvSpPr>
            <a:spLocks noGrp="1"/>
          </p:cNvSpPr>
          <p:nvPr>
            <p:ph type="title"/>
          </p:nvPr>
        </p:nvSpPr>
        <p:spPr/>
        <p:txBody>
          <a:bodyPr>
            <a:normAutofit/>
          </a:bodyPr>
          <a:lstStyle/>
          <a:p>
            <a:r>
              <a:rPr lang="en-US" sz="4400" dirty="0"/>
              <a:t>Findings: Inner context barriers and facilitators</a:t>
            </a:r>
          </a:p>
        </p:txBody>
      </p:sp>
      <p:sp>
        <p:nvSpPr>
          <p:cNvPr id="3" name="Content Placeholder 2">
            <a:extLst>
              <a:ext uri="{FF2B5EF4-FFF2-40B4-BE49-F238E27FC236}">
                <a16:creationId xmlns:a16="http://schemas.microsoft.com/office/drawing/2014/main" id="{11EDEC56-9B25-4F73-AE4A-65AE7B343684}"/>
              </a:ext>
            </a:extLst>
          </p:cNvPr>
          <p:cNvSpPr>
            <a:spLocks noGrp="1"/>
          </p:cNvSpPr>
          <p:nvPr>
            <p:ph idx="1"/>
          </p:nvPr>
        </p:nvSpPr>
        <p:spPr>
          <a:xfrm>
            <a:off x="128551" y="1460471"/>
            <a:ext cx="11960579" cy="4588219"/>
          </a:xfrm>
        </p:spPr>
        <p:txBody>
          <a:bodyPr>
            <a:normAutofit/>
          </a:bodyPr>
          <a:lstStyle/>
          <a:p>
            <a:r>
              <a:rPr lang="en-US" dirty="0"/>
              <a:t>Jail staff stigma </a:t>
            </a:r>
            <a:r>
              <a:rPr lang="en-US" dirty="0">
                <a:sym typeface="Wingdings" panose="05000000000000000000" pitchFamily="2" charset="2"/>
              </a:rPr>
              <a:t> need for education (OUD is a disease; treat like other chronic disease)</a:t>
            </a:r>
          </a:p>
          <a:p>
            <a:pPr marL="0" indent="0">
              <a:buNone/>
            </a:pPr>
            <a:endParaRPr lang="en-US" sz="1200" dirty="0">
              <a:sym typeface="Wingdings" panose="05000000000000000000" pitchFamily="2" charset="2"/>
            </a:endParaRPr>
          </a:p>
          <a:p>
            <a:r>
              <a:rPr lang="en-US" dirty="0">
                <a:sym typeface="Wingdings" panose="05000000000000000000" pitchFamily="2" charset="2"/>
              </a:rPr>
              <a:t>Combined MOUD treatment and counseling is preferred</a:t>
            </a:r>
          </a:p>
          <a:p>
            <a:pPr marL="0" indent="0">
              <a:buNone/>
            </a:pPr>
            <a:endParaRPr lang="en-US" sz="1200" dirty="0">
              <a:sym typeface="Wingdings" panose="05000000000000000000" pitchFamily="2" charset="2"/>
            </a:endParaRPr>
          </a:p>
          <a:p>
            <a:r>
              <a:rPr lang="en-US" dirty="0">
                <a:sym typeface="Wingdings" panose="05000000000000000000" pitchFamily="2" charset="2"/>
              </a:rPr>
              <a:t>Strong collaboration = successful coordination</a:t>
            </a:r>
          </a:p>
          <a:p>
            <a:pPr marL="0" indent="0">
              <a:buNone/>
            </a:pPr>
            <a:endParaRPr lang="en-US" sz="1200" dirty="0">
              <a:sym typeface="Wingdings" panose="05000000000000000000" pitchFamily="2" charset="2"/>
            </a:endParaRPr>
          </a:p>
          <a:p>
            <a:pPr marL="0" indent="0" algn="just">
              <a:buNone/>
            </a:pPr>
            <a:r>
              <a:rPr lang="en-US" sz="2400" i="1" dirty="0">
                <a:solidFill>
                  <a:srgbClr val="00356B"/>
                </a:solidFill>
              </a:rPr>
              <a:t>“...we have a contact person, [PROGRAM ADMINISTRATOR]…over at the House of Corrections. And so, my role is that [PROGRAM ADMINISTRATOR] will either call, email and say, ‘Hey, I have a person. They’re going to be released with the suboxone.’ It’s very urgent. So, she calls me the same day, and I really try to get the person in either that day or the next day…”</a:t>
            </a:r>
          </a:p>
        </p:txBody>
      </p:sp>
    </p:spTree>
    <p:extLst>
      <p:ext uri="{BB962C8B-B14F-4D97-AF65-F5344CB8AC3E}">
        <p14:creationId xmlns:p14="http://schemas.microsoft.com/office/powerpoint/2010/main" val="2906539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020B9-EC9C-4A14-B862-45DFB740C5AA}"/>
              </a:ext>
            </a:extLst>
          </p:cNvPr>
          <p:cNvSpPr>
            <a:spLocks noGrp="1"/>
          </p:cNvSpPr>
          <p:nvPr>
            <p:ph type="title"/>
          </p:nvPr>
        </p:nvSpPr>
        <p:spPr/>
        <p:txBody>
          <a:bodyPr anchor="ctr">
            <a:normAutofit/>
          </a:bodyPr>
          <a:lstStyle/>
          <a:p>
            <a:r>
              <a:rPr lang="en-US" dirty="0"/>
              <a:t>Findings: Bridging barriers and facilitators </a:t>
            </a:r>
          </a:p>
        </p:txBody>
      </p:sp>
      <p:sp>
        <p:nvSpPr>
          <p:cNvPr id="3" name="Content Placeholder 2">
            <a:extLst>
              <a:ext uri="{FF2B5EF4-FFF2-40B4-BE49-F238E27FC236}">
                <a16:creationId xmlns:a16="http://schemas.microsoft.com/office/drawing/2014/main" id="{11EDEC56-9B25-4F73-AE4A-65AE7B343684}"/>
              </a:ext>
            </a:extLst>
          </p:cNvPr>
          <p:cNvSpPr>
            <a:spLocks noGrp="1"/>
          </p:cNvSpPr>
          <p:nvPr>
            <p:ph sz="half" idx="1"/>
          </p:nvPr>
        </p:nvSpPr>
        <p:spPr>
          <a:xfrm>
            <a:off x="531942" y="1331981"/>
            <a:ext cx="11660058" cy="4644788"/>
          </a:xfrm>
        </p:spPr>
        <p:txBody>
          <a:bodyPr>
            <a:noAutofit/>
          </a:bodyPr>
          <a:lstStyle/>
          <a:p>
            <a:r>
              <a:rPr lang="en-US" dirty="0"/>
              <a:t>Staffing for release planning (esp. pre-trial population/unplanned releases)</a:t>
            </a:r>
          </a:p>
          <a:p>
            <a:pPr marL="0" indent="0">
              <a:buNone/>
            </a:pPr>
            <a:r>
              <a:rPr lang="en-US" sz="2400" i="1" dirty="0">
                <a:solidFill>
                  <a:srgbClr val="00356B"/>
                </a:solidFill>
              </a:rPr>
              <a:t>“They could go from the jail to court and the judge can say you’re free to go. Well, where’s all the discharge planning there? They’re just let go.”</a:t>
            </a:r>
            <a:endParaRPr lang="en-US" sz="2400" dirty="0"/>
          </a:p>
          <a:p>
            <a:endParaRPr lang="en-US" sz="1000" dirty="0"/>
          </a:p>
          <a:p>
            <a:r>
              <a:rPr lang="en-US" dirty="0"/>
              <a:t>Care coordination as key</a:t>
            </a:r>
          </a:p>
          <a:p>
            <a:pPr lvl="1"/>
            <a:r>
              <a:rPr lang="en-US" dirty="0"/>
              <a:t>Communication </a:t>
            </a:r>
          </a:p>
          <a:p>
            <a:pPr lvl="1"/>
            <a:r>
              <a:rPr lang="en-US" dirty="0"/>
              <a:t>Sharing of medical information (e.g., last dose letter)</a:t>
            </a:r>
          </a:p>
          <a:p>
            <a:pPr lvl="1"/>
            <a:r>
              <a:rPr lang="en-US" dirty="0"/>
              <a:t>Trained workforce </a:t>
            </a:r>
          </a:p>
          <a:p>
            <a:endParaRPr lang="en-US" sz="1200" dirty="0"/>
          </a:p>
          <a:p>
            <a:r>
              <a:rPr lang="en-US" dirty="0"/>
              <a:t>MOUD engagement and retention in community settings</a:t>
            </a:r>
          </a:p>
          <a:p>
            <a:pPr lvl="1"/>
            <a:r>
              <a:rPr lang="en-US" dirty="0"/>
              <a:t>Importance of 1</a:t>
            </a:r>
            <a:r>
              <a:rPr lang="en-US" baseline="30000" dirty="0"/>
              <a:t>st</a:t>
            </a:r>
            <a:r>
              <a:rPr lang="en-US" dirty="0"/>
              <a:t> visit</a:t>
            </a:r>
          </a:p>
          <a:p>
            <a:pPr lvl="1"/>
            <a:r>
              <a:rPr lang="en-US" dirty="0"/>
              <a:t>Transportation, flexible hours of service, cell phones, bridge prescriptions</a:t>
            </a:r>
          </a:p>
        </p:txBody>
      </p:sp>
    </p:spTree>
    <p:extLst>
      <p:ext uri="{BB962C8B-B14F-4D97-AF65-F5344CB8AC3E}">
        <p14:creationId xmlns:p14="http://schemas.microsoft.com/office/powerpoint/2010/main" val="1323683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BC321-F203-4B4B-8E50-B663E171BB74}"/>
              </a:ext>
            </a:extLst>
          </p:cNvPr>
          <p:cNvSpPr>
            <a:spLocks noGrp="1"/>
          </p:cNvSpPr>
          <p:nvPr>
            <p:ph type="title"/>
          </p:nvPr>
        </p:nvSpPr>
        <p:spPr/>
        <p:txBody>
          <a:bodyPr/>
          <a:lstStyle/>
          <a:p>
            <a:r>
              <a:rPr lang="en-US" dirty="0"/>
              <a:t>Findings: Outer Context Barriers</a:t>
            </a:r>
          </a:p>
        </p:txBody>
      </p:sp>
      <p:sp>
        <p:nvSpPr>
          <p:cNvPr id="3" name="Content Placeholder 2">
            <a:extLst>
              <a:ext uri="{FF2B5EF4-FFF2-40B4-BE49-F238E27FC236}">
                <a16:creationId xmlns:a16="http://schemas.microsoft.com/office/drawing/2014/main" id="{8ED712BE-75B6-45E5-9485-9D6815E65954}"/>
              </a:ext>
            </a:extLst>
          </p:cNvPr>
          <p:cNvSpPr>
            <a:spLocks noGrp="1"/>
          </p:cNvSpPr>
          <p:nvPr>
            <p:ph sz="half" idx="1"/>
          </p:nvPr>
        </p:nvSpPr>
        <p:spPr>
          <a:xfrm>
            <a:off x="496150" y="1238973"/>
            <a:ext cx="11048149" cy="5023483"/>
          </a:xfrm>
        </p:spPr>
        <p:txBody>
          <a:bodyPr>
            <a:normAutofit/>
          </a:bodyPr>
          <a:lstStyle/>
          <a:p>
            <a:r>
              <a:rPr lang="en-US" dirty="0"/>
              <a:t>Health insurance re-initiation and IDs</a:t>
            </a:r>
          </a:p>
          <a:p>
            <a:pPr marL="0" indent="0" algn="just">
              <a:buNone/>
            </a:pPr>
            <a:r>
              <a:rPr lang="en-US" sz="2400" i="1" dirty="0">
                <a:solidFill>
                  <a:srgbClr val="00356B"/>
                </a:solidFill>
                <a:effectLst/>
                <a:ea typeface="Calibri" panose="020F0502020204030204" pitchFamily="34" charset="0"/>
                <a:cs typeface="Times New Roman" panose="02020603050405020304" pitchFamily="18" charset="0"/>
              </a:rPr>
              <a:t>“You need an ID to pick up a federal narcotic at a pharmacy. So, then what happens when they don’t have an ID. So, now they have no money, no ID, and they’ve been given suboxone for today, and they’re really worried and concerned about tomorrow…”</a:t>
            </a:r>
          </a:p>
          <a:p>
            <a:pPr marL="0" indent="0" algn="ctr">
              <a:buNone/>
            </a:pPr>
            <a:endParaRPr lang="en-US" sz="2400" i="1" dirty="0">
              <a:solidFill>
                <a:srgbClr val="00356B"/>
              </a:solidFill>
              <a:cs typeface="Times New Roman" panose="02020603050405020304" pitchFamily="18" charset="0"/>
            </a:endParaRPr>
          </a:p>
          <a:p>
            <a:r>
              <a:rPr lang="en-US" dirty="0"/>
              <a:t>Social determinants of health</a:t>
            </a:r>
          </a:p>
          <a:p>
            <a:pPr lvl="1"/>
            <a:r>
              <a:rPr lang="en-US" dirty="0"/>
              <a:t>Employment, food security, probation follow-up, mental health care for dual diagnoses, family re-connections, childcare, shelter, transportation</a:t>
            </a:r>
          </a:p>
          <a:p>
            <a:pPr marL="0" indent="0" algn="just">
              <a:buNone/>
            </a:pPr>
            <a:r>
              <a:rPr lang="en-US" sz="2400" i="1" dirty="0">
                <a:solidFill>
                  <a:srgbClr val="00356B"/>
                </a:solidFill>
                <a:effectLst/>
                <a:ea typeface="Calibri" panose="020F0502020204030204" pitchFamily="34" charset="0"/>
                <a:cs typeface="Times New Roman" panose="02020603050405020304" pitchFamily="18" charset="0"/>
              </a:rPr>
              <a:t>“…they’re going from being in jail or losing their kids, losing their jobs, being homeless to: well now I’m in a shelter, oh well now I’m in an apartment, well now my wife is talking to me again, and now I can see my kids.”</a:t>
            </a:r>
            <a:endParaRPr lang="en-US" dirty="0"/>
          </a:p>
          <a:p>
            <a:endParaRPr lang="en-US" dirty="0"/>
          </a:p>
          <a:p>
            <a:pPr marL="0" indent="0" algn="ctr">
              <a:buNone/>
            </a:pPr>
            <a:endParaRPr lang="en-US" dirty="0"/>
          </a:p>
          <a:p>
            <a:endParaRPr lang="en-US" dirty="0"/>
          </a:p>
        </p:txBody>
      </p:sp>
    </p:spTree>
    <p:extLst>
      <p:ext uri="{BB962C8B-B14F-4D97-AF65-F5344CB8AC3E}">
        <p14:creationId xmlns:p14="http://schemas.microsoft.com/office/powerpoint/2010/main" val="2644165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1D63304F-9AEA-48AD-BBE3-0E3DA9FC3E21}"/>
              </a:ext>
            </a:extLst>
          </p:cNvPr>
          <p:cNvSpPr txBox="1"/>
          <p:nvPr/>
        </p:nvSpPr>
        <p:spPr>
          <a:xfrm>
            <a:off x="156384" y="5142640"/>
            <a:ext cx="4074625" cy="1600438"/>
          </a:xfrm>
          <a:prstGeom prst="rect">
            <a:avLst/>
          </a:prstGeom>
          <a:noFill/>
          <a:ln>
            <a:noFill/>
          </a:ln>
        </p:spPr>
        <p:txBody>
          <a:bodyPr wrap="square" rtlCol="0">
            <a:spAutoFit/>
          </a:bodyPr>
          <a:lstStyle/>
          <a:p>
            <a:pPr algn="ctr" defTabSz="343010"/>
            <a:r>
              <a:rPr lang="en-US" b="1" dirty="0">
                <a:latin typeface="Calibri Light" panose="020F0302020204030204"/>
              </a:rPr>
              <a:t>Schedule Times</a:t>
            </a:r>
            <a:endParaRPr lang="en-US" b="1" i="1" dirty="0">
              <a:latin typeface="Calibri Light" panose="020F0302020204030204"/>
            </a:endParaRPr>
          </a:p>
          <a:p>
            <a:pPr defTabSz="343010"/>
            <a:r>
              <a:rPr lang="en-US" sz="1000" i="1" dirty="0">
                <a:solidFill>
                  <a:prstClr val="black"/>
                </a:solidFill>
                <a:latin typeface="Calibri" panose="020F0502020204030204"/>
              </a:rPr>
              <a:t>“We have had the experience where they send over the paperwork late on Friday or a holiday weekend, and our managers…then respond swiftly to do what we’ve got to do to continue their treatment. It’s not in our contract that we have to respond that quickly. It’s just something that – it’s a best practice, and we do it. Typically, we wouldn’t have to respond until the next business day, but we kind of –a lot of our staff go above and beyond and will do whatever work is necessary on the weekend to get that person to be able to continue his methadone treatment and get his medication,” (ID13).</a:t>
            </a:r>
          </a:p>
        </p:txBody>
      </p:sp>
      <p:sp>
        <p:nvSpPr>
          <p:cNvPr id="306" name="TextBox 305">
            <a:extLst>
              <a:ext uri="{FF2B5EF4-FFF2-40B4-BE49-F238E27FC236}">
                <a16:creationId xmlns:a16="http://schemas.microsoft.com/office/drawing/2014/main" id="{12DEE158-6180-4FE6-ACFE-752F0BF380FB}"/>
              </a:ext>
            </a:extLst>
          </p:cNvPr>
          <p:cNvSpPr txBox="1"/>
          <p:nvPr/>
        </p:nvSpPr>
        <p:spPr>
          <a:xfrm>
            <a:off x="8880104" y="5367019"/>
            <a:ext cx="3041080" cy="1292662"/>
          </a:xfrm>
          <a:prstGeom prst="rect">
            <a:avLst/>
          </a:prstGeom>
          <a:noFill/>
        </p:spPr>
        <p:txBody>
          <a:bodyPr wrap="square">
            <a:spAutoFit/>
          </a:bodyPr>
          <a:lstStyle/>
          <a:p>
            <a:pPr algn="ctr" defTabSz="343010"/>
            <a:r>
              <a:rPr lang="en-US" b="1" dirty="0">
                <a:latin typeface="Calibri Light" panose="020F0302020204030204"/>
              </a:rPr>
              <a:t>MOUD Rx &amp; Pharmacy Pick-up</a:t>
            </a:r>
            <a:endParaRPr lang="en-US" i="1" dirty="0">
              <a:latin typeface="Calibri Light" panose="020F0302020204030204"/>
            </a:endParaRPr>
          </a:p>
          <a:p>
            <a:pPr defTabSz="343010"/>
            <a:r>
              <a:rPr lang="en-US" sz="1000" i="1" dirty="0">
                <a:solidFill>
                  <a:prstClr val="black"/>
                </a:solidFill>
                <a:latin typeface="Calibri" panose="020F0502020204030204"/>
              </a:rPr>
              <a:t>“You don’t actually get the physical medication. You have to go to a pharmacy and fill it. And so, you need two things for that. You need your health insurance, and then you need a photo ID to pick it up because it’s a controlled substance. Which many people leave without an ID,” (ID24) </a:t>
            </a:r>
          </a:p>
        </p:txBody>
      </p:sp>
      <p:sp>
        <p:nvSpPr>
          <p:cNvPr id="22" name="TextBox 21">
            <a:extLst>
              <a:ext uri="{FF2B5EF4-FFF2-40B4-BE49-F238E27FC236}">
                <a16:creationId xmlns:a16="http://schemas.microsoft.com/office/drawing/2014/main" id="{28C436E3-28D4-40EE-AB9E-7B2830868C7A}"/>
              </a:ext>
            </a:extLst>
          </p:cNvPr>
          <p:cNvSpPr txBox="1"/>
          <p:nvPr/>
        </p:nvSpPr>
        <p:spPr>
          <a:xfrm>
            <a:off x="275853" y="1888232"/>
            <a:ext cx="1971790" cy="1446550"/>
          </a:xfrm>
          <a:prstGeom prst="rect">
            <a:avLst/>
          </a:prstGeom>
          <a:noFill/>
          <a:ln>
            <a:noFill/>
          </a:ln>
        </p:spPr>
        <p:txBody>
          <a:bodyPr wrap="square" rtlCol="0">
            <a:spAutoFit/>
          </a:bodyPr>
          <a:lstStyle/>
          <a:p>
            <a:pPr defTabSz="343010"/>
            <a:r>
              <a:rPr lang="en-US" sz="1600" b="1" dirty="0">
                <a:latin typeface="Calibri Light" panose="020F0302020204030204"/>
              </a:rPr>
              <a:t>Communication Between Jail </a:t>
            </a:r>
          </a:p>
          <a:p>
            <a:pPr defTabSz="343010"/>
            <a:r>
              <a:rPr lang="en-US" sz="1600" b="1" dirty="0">
                <a:latin typeface="Calibri Light" panose="020F0302020204030204"/>
              </a:rPr>
              <a:t>&amp; Community MOUD</a:t>
            </a:r>
          </a:p>
          <a:p>
            <a:pPr defTabSz="343010"/>
            <a:r>
              <a:rPr lang="en-US" sz="1000" i="1" dirty="0">
                <a:solidFill>
                  <a:prstClr val="black"/>
                </a:solidFill>
                <a:latin typeface="Calibri" panose="020F0502020204030204"/>
              </a:rPr>
              <a:t>“It’s a very closed system,” (ID45). </a:t>
            </a:r>
          </a:p>
          <a:p>
            <a:pPr defTabSz="343010"/>
            <a:r>
              <a:rPr lang="en-US" sz="1000" i="1" dirty="0">
                <a:solidFill>
                  <a:prstClr val="black"/>
                </a:solidFill>
                <a:latin typeface="Calibri" panose="020F0502020204030204"/>
              </a:rPr>
              <a:t>“Contact with clinical care teams in corrections is always challenging,” (ID16). </a:t>
            </a:r>
          </a:p>
        </p:txBody>
      </p:sp>
      <p:pic>
        <p:nvPicPr>
          <p:cNvPr id="23" name="Picture 22">
            <a:extLst>
              <a:ext uri="{FF2B5EF4-FFF2-40B4-BE49-F238E27FC236}">
                <a16:creationId xmlns:a16="http://schemas.microsoft.com/office/drawing/2014/main" id="{49000D01-38B7-4669-9173-23130B0B2F57}"/>
              </a:ext>
            </a:extLst>
          </p:cNvPr>
          <p:cNvPicPr>
            <a:picLocks noChangeAspect="1"/>
          </p:cNvPicPr>
          <p:nvPr/>
        </p:nvPicPr>
        <p:blipFill>
          <a:blip r:embed="rId3"/>
          <a:stretch>
            <a:fillRect/>
          </a:stretch>
        </p:blipFill>
        <p:spPr>
          <a:xfrm>
            <a:off x="1715660" y="1893738"/>
            <a:ext cx="345760" cy="274320"/>
          </a:xfrm>
          <a:prstGeom prst="rect">
            <a:avLst/>
          </a:prstGeom>
          <a:noFill/>
          <a:ln>
            <a:noFill/>
          </a:ln>
        </p:spPr>
      </p:pic>
      <p:sp>
        <p:nvSpPr>
          <p:cNvPr id="7" name="Down Arrow 17">
            <a:extLst>
              <a:ext uri="{FF2B5EF4-FFF2-40B4-BE49-F238E27FC236}">
                <a16:creationId xmlns:a16="http://schemas.microsoft.com/office/drawing/2014/main" id="{F69E2ED2-780F-4572-9EE1-F00D9599312B}"/>
              </a:ext>
            </a:extLst>
          </p:cNvPr>
          <p:cNvSpPr/>
          <p:nvPr/>
        </p:nvSpPr>
        <p:spPr>
          <a:xfrm>
            <a:off x="6061710" y="1664250"/>
            <a:ext cx="68580" cy="2271669"/>
          </a:xfrm>
          <a:prstGeom prst="downArrow">
            <a:avLst/>
          </a:prstGeom>
          <a:solidFill>
            <a:srgbClr val="61451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3010"/>
            <a:endParaRPr lang="en-US" sz="760" dirty="0">
              <a:solidFill>
                <a:prstClr val="black"/>
              </a:solidFill>
              <a:latin typeface="Calibri" panose="020F0502020204030204"/>
            </a:endParaRPr>
          </a:p>
        </p:txBody>
      </p:sp>
      <p:sp>
        <p:nvSpPr>
          <p:cNvPr id="9" name="TextBox 8">
            <a:extLst>
              <a:ext uri="{FF2B5EF4-FFF2-40B4-BE49-F238E27FC236}">
                <a16:creationId xmlns:a16="http://schemas.microsoft.com/office/drawing/2014/main" id="{F7DAB7EE-F451-4430-BC31-A8E106F16D59}"/>
              </a:ext>
            </a:extLst>
          </p:cNvPr>
          <p:cNvSpPr txBox="1"/>
          <p:nvPr/>
        </p:nvSpPr>
        <p:spPr>
          <a:xfrm>
            <a:off x="4629324" y="1481730"/>
            <a:ext cx="2964422" cy="830997"/>
          </a:xfrm>
          <a:prstGeom prst="rect">
            <a:avLst/>
          </a:prstGeom>
          <a:solidFill>
            <a:srgbClr val="61451F"/>
          </a:solidFill>
          <a:ln>
            <a:solidFill>
              <a:schemeClr val="tx1"/>
            </a:solidFill>
          </a:ln>
        </p:spPr>
        <p:txBody>
          <a:bodyPr wrap="square" rtlCol="0">
            <a:spAutoFit/>
          </a:bodyPr>
          <a:lstStyle/>
          <a:p>
            <a:pPr algn="ctr" defTabSz="343010"/>
            <a:r>
              <a:rPr lang="en-US" sz="2400" b="1" dirty="0">
                <a:solidFill>
                  <a:schemeClr val="bg1"/>
                </a:solidFill>
                <a:latin typeface="Calibri Light" panose="020F0302020204030204"/>
              </a:rPr>
              <a:t>Referral to Community</a:t>
            </a:r>
          </a:p>
          <a:p>
            <a:pPr algn="ctr" defTabSz="343010"/>
            <a:r>
              <a:rPr lang="en-US" sz="2400" b="1" dirty="0">
                <a:solidFill>
                  <a:schemeClr val="bg1"/>
                </a:solidFill>
                <a:latin typeface="Calibri Light" panose="020F0302020204030204"/>
              </a:rPr>
              <a:t>(Bridging Factors)</a:t>
            </a:r>
          </a:p>
        </p:txBody>
      </p:sp>
      <p:sp>
        <p:nvSpPr>
          <p:cNvPr id="16" name="TextBox 15">
            <a:extLst>
              <a:ext uri="{FF2B5EF4-FFF2-40B4-BE49-F238E27FC236}">
                <a16:creationId xmlns:a16="http://schemas.microsoft.com/office/drawing/2014/main" id="{87279788-CC08-4966-A2F6-E4DAF6AAC51D}"/>
              </a:ext>
            </a:extLst>
          </p:cNvPr>
          <p:cNvSpPr txBox="1"/>
          <p:nvPr/>
        </p:nvSpPr>
        <p:spPr>
          <a:xfrm>
            <a:off x="2370731" y="2061377"/>
            <a:ext cx="2302879" cy="954107"/>
          </a:xfrm>
          <a:prstGeom prst="rect">
            <a:avLst/>
          </a:prstGeom>
          <a:noFill/>
          <a:ln>
            <a:noFill/>
          </a:ln>
        </p:spPr>
        <p:txBody>
          <a:bodyPr wrap="square" rtlCol="0">
            <a:spAutoFit/>
          </a:bodyPr>
          <a:lstStyle/>
          <a:p>
            <a:pPr algn="ctr" defTabSz="343010"/>
            <a:r>
              <a:rPr lang="en-US" sz="1600" b="1" dirty="0">
                <a:latin typeface="Calibri Light" panose="020F0302020204030204"/>
              </a:rPr>
              <a:t>Transportation</a:t>
            </a:r>
            <a:endParaRPr lang="en-US" sz="900" b="1" dirty="0">
              <a:latin typeface="Calibri Light" panose="020F0302020204030204"/>
            </a:endParaRPr>
          </a:p>
          <a:p>
            <a:pPr defTabSz="343010"/>
            <a:r>
              <a:rPr lang="en-US" sz="1000" i="1" dirty="0">
                <a:solidFill>
                  <a:prstClr val="black"/>
                </a:solidFill>
                <a:latin typeface="Calibri" panose="020F0502020204030204"/>
              </a:rPr>
              <a:t>“We used to do bus passes, but now we do something called [TRANSPORTATION PROGRAM]… and that’s at no cost to the patient..,” (ID16).</a:t>
            </a:r>
          </a:p>
        </p:txBody>
      </p:sp>
      <p:pic>
        <p:nvPicPr>
          <p:cNvPr id="17" name="Picture 16">
            <a:extLst>
              <a:ext uri="{FF2B5EF4-FFF2-40B4-BE49-F238E27FC236}">
                <a16:creationId xmlns:a16="http://schemas.microsoft.com/office/drawing/2014/main" id="{9F6CE73A-C9D8-4980-90A0-DD886C363E7E}"/>
              </a:ext>
            </a:extLst>
          </p:cNvPr>
          <p:cNvPicPr>
            <a:picLocks noChangeAspect="1"/>
          </p:cNvPicPr>
          <p:nvPr/>
        </p:nvPicPr>
        <p:blipFill>
          <a:blip r:embed="rId4"/>
          <a:stretch>
            <a:fillRect/>
          </a:stretch>
        </p:blipFill>
        <p:spPr>
          <a:xfrm>
            <a:off x="2439215" y="2035917"/>
            <a:ext cx="274320" cy="294437"/>
          </a:xfrm>
          <a:prstGeom prst="rect">
            <a:avLst/>
          </a:prstGeom>
          <a:noFill/>
          <a:ln>
            <a:noFill/>
          </a:ln>
        </p:spPr>
      </p:pic>
      <p:pic>
        <p:nvPicPr>
          <p:cNvPr id="37" name="Picture 36">
            <a:extLst>
              <a:ext uri="{FF2B5EF4-FFF2-40B4-BE49-F238E27FC236}">
                <a16:creationId xmlns:a16="http://schemas.microsoft.com/office/drawing/2014/main" id="{CAF2102E-C182-4F02-8F62-30093B0FCB38}"/>
              </a:ext>
            </a:extLst>
          </p:cNvPr>
          <p:cNvPicPr>
            <a:picLocks noChangeAspect="1"/>
          </p:cNvPicPr>
          <p:nvPr/>
        </p:nvPicPr>
        <p:blipFill>
          <a:blip r:embed="rId5"/>
          <a:stretch>
            <a:fillRect/>
          </a:stretch>
        </p:blipFill>
        <p:spPr>
          <a:xfrm>
            <a:off x="1206127" y="5197009"/>
            <a:ext cx="269612" cy="274320"/>
          </a:xfrm>
          <a:prstGeom prst="rect">
            <a:avLst/>
          </a:prstGeom>
          <a:noFill/>
          <a:ln>
            <a:noFill/>
          </a:ln>
          <a:effectLst>
            <a:outerShdw blurRad="50800" dist="50800" dir="5400000" algn="ctr" rotWithShape="0">
              <a:schemeClr val="bg1"/>
            </a:outerShdw>
          </a:effectLst>
        </p:spPr>
      </p:pic>
      <p:sp>
        <p:nvSpPr>
          <p:cNvPr id="57" name="TextBox 56">
            <a:extLst>
              <a:ext uri="{FF2B5EF4-FFF2-40B4-BE49-F238E27FC236}">
                <a16:creationId xmlns:a16="http://schemas.microsoft.com/office/drawing/2014/main" id="{3356E860-B1C5-425D-93C1-71213934AD3D}"/>
              </a:ext>
            </a:extLst>
          </p:cNvPr>
          <p:cNvSpPr txBox="1"/>
          <p:nvPr/>
        </p:nvSpPr>
        <p:spPr>
          <a:xfrm>
            <a:off x="8551108" y="1160395"/>
            <a:ext cx="3370076" cy="1446550"/>
          </a:xfrm>
          <a:prstGeom prst="rect">
            <a:avLst/>
          </a:prstGeom>
          <a:noFill/>
          <a:ln>
            <a:noFill/>
          </a:ln>
        </p:spPr>
        <p:txBody>
          <a:bodyPr wrap="square" rtlCol="0">
            <a:spAutoFit/>
          </a:bodyPr>
          <a:lstStyle/>
          <a:p>
            <a:pPr algn="ctr" defTabSz="343010"/>
            <a:r>
              <a:rPr lang="en-US" b="1" dirty="0">
                <a:latin typeface="Calibri Light" panose="020F0302020204030204"/>
              </a:rPr>
              <a:t>Unplanned Release</a:t>
            </a:r>
            <a:endParaRPr lang="en-US" i="1" dirty="0">
              <a:latin typeface="Calibri Light" panose="020F0302020204030204"/>
            </a:endParaRPr>
          </a:p>
          <a:p>
            <a:pPr defTabSz="343010"/>
            <a:r>
              <a:rPr lang="en-US" sz="1000" i="1" dirty="0">
                <a:solidFill>
                  <a:prstClr val="black"/>
                </a:solidFill>
                <a:latin typeface="Calibri" panose="020F0502020204030204"/>
              </a:rPr>
              <a:t>“Lot of times we have folks that I’m working that I don’t know when they go to court, if someone goes to court on Tuesday, they may be…getting out on Tuesday or they may be coming back in. So, the planning for connecting people with resources and appointments in the community gets a little – definitely trickier with those – with that population....Then we need to just kind of hustle to get him connected,” (ID11).</a:t>
            </a:r>
          </a:p>
        </p:txBody>
      </p:sp>
      <p:pic>
        <p:nvPicPr>
          <p:cNvPr id="92" name="Graphic 91" descr="Medicine outline">
            <a:extLst>
              <a:ext uri="{FF2B5EF4-FFF2-40B4-BE49-F238E27FC236}">
                <a16:creationId xmlns:a16="http://schemas.microsoft.com/office/drawing/2014/main" id="{D8D76A28-8783-439E-9EFE-8F6D2B19EB2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26524" y="5229859"/>
            <a:ext cx="274320" cy="274320"/>
          </a:xfrm>
          <a:prstGeom prst="rect">
            <a:avLst/>
          </a:prstGeom>
          <a:effectLst>
            <a:outerShdw blurRad="50800" dist="50800" dir="5400000" algn="ctr" rotWithShape="0">
              <a:schemeClr val="bg1"/>
            </a:outerShdw>
          </a:effectLst>
        </p:spPr>
      </p:pic>
      <p:sp>
        <p:nvSpPr>
          <p:cNvPr id="42" name="TextBox 41">
            <a:extLst>
              <a:ext uri="{FF2B5EF4-FFF2-40B4-BE49-F238E27FC236}">
                <a16:creationId xmlns:a16="http://schemas.microsoft.com/office/drawing/2014/main" id="{DC3D6556-EBE6-4B3B-B120-218BFEC62774}"/>
              </a:ext>
            </a:extLst>
          </p:cNvPr>
          <p:cNvSpPr txBox="1"/>
          <p:nvPr/>
        </p:nvSpPr>
        <p:spPr>
          <a:xfrm>
            <a:off x="3205005" y="2927486"/>
            <a:ext cx="2302879" cy="954107"/>
          </a:xfrm>
          <a:prstGeom prst="rect">
            <a:avLst/>
          </a:prstGeom>
          <a:noFill/>
          <a:ln>
            <a:noFill/>
          </a:ln>
        </p:spPr>
        <p:txBody>
          <a:bodyPr wrap="square" rtlCol="0">
            <a:spAutoFit/>
          </a:bodyPr>
          <a:lstStyle/>
          <a:p>
            <a:pPr algn="ctr" defTabSz="343010"/>
            <a:r>
              <a:rPr lang="en-US" sz="1600" b="1" dirty="0">
                <a:latin typeface="Calibri Light" panose="020F0302020204030204"/>
              </a:rPr>
              <a:t>Access To Phones</a:t>
            </a:r>
            <a:endParaRPr lang="en-US" sz="1600" i="1" dirty="0">
              <a:latin typeface="Calibri Light" panose="020F0302020204030204"/>
            </a:endParaRPr>
          </a:p>
          <a:p>
            <a:pPr defTabSz="343010"/>
            <a:r>
              <a:rPr lang="en-US" sz="1000" i="1" dirty="0">
                <a:solidFill>
                  <a:prstClr val="black"/>
                </a:solidFill>
                <a:latin typeface="Calibri" panose="020F0502020204030204"/>
              </a:rPr>
              <a:t>“Phones are an issue, especially in people who are being released from incarceration. So, we really struggle to get in touch with people,” (ID30).</a:t>
            </a:r>
          </a:p>
        </p:txBody>
      </p:sp>
      <p:pic>
        <p:nvPicPr>
          <p:cNvPr id="105" name="Graphic 104" descr="Receiver outline">
            <a:extLst>
              <a:ext uri="{FF2B5EF4-FFF2-40B4-BE49-F238E27FC236}">
                <a16:creationId xmlns:a16="http://schemas.microsoft.com/office/drawing/2014/main" id="{505937A1-D423-4FB0-9FE9-CE17FE85C21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3462622" y="3006463"/>
            <a:ext cx="182375" cy="205740"/>
          </a:xfrm>
          <a:prstGeom prst="rect">
            <a:avLst/>
          </a:prstGeom>
        </p:spPr>
      </p:pic>
      <p:pic>
        <p:nvPicPr>
          <p:cNvPr id="64" name="Graphic 63" descr="Daily calendar outline">
            <a:extLst>
              <a:ext uri="{FF2B5EF4-FFF2-40B4-BE49-F238E27FC236}">
                <a16:creationId xmlns:a16="http://schemas.microsoft.com/office/drawing/2014/main" id="{7278C501-F1F8-4550-ACE9-50BB27803D0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909912" y="1158405"/>
            <a:ext cx="274320" cy="274320"/>
          </a:xfrm>
          <a:prstGeom prst="rect">
            <a:avLst/>
          </a:prstGeom>
        </p:spPr>
      </p:pic>
      <p:cxnSp>
        <p:nvCxnSpPr>
          <p:cNvPr id="122" name="Connector: Curved 121">
            <a:extLst>
              <a:ext uri="{FF2B5EF4-FFF2-40B4-BE49-F238E27FC236}">
                <a16:creationId xmlns:a16="http://schemas.microsoft.com/office/drawing/2014/main" id="{8AF6DD21-747E-47D1-8B11-475E5B3427BE}"/>
              </a:ext>
            </a:extLst>
          </p:cNvPr>
          <p:cNvCxnSpPr>
            <a:cxnSpLocks/>
            <a:stCxn id="22" idx="0"/>
            <a:endCxn id="11" idx="1"/>
          </p:cNvCxnSpPr>
          <p:nvPr/>
        </p:nvCxnSpPr>
        <p:spPr>
          <a:xfrm rot="5400000" flipH="1" flipV="1">
            <a:off x="2521620" y="-597266"/>
            <a:ext cx="1225626" cy="3745371"/>
          </a:xfrm>
          <a:prstGeom prst="curvedConnector2">
            <a:avLst/>
          </a:prstGeom>
          <a:ln w="12700">
            <a:solidFill>
              <a:srgbClr val="61451F"/>
            </a:solidFill>
          </a:ln>
        </p:spPr>
        <p:style>
          <a:lnRef idx="1">
            <a:schemeClr val="accent1"/>
          </a:lnRef>
          <a:fillRef idx="0">
            <a:schemeClr val="accent1"/>
          </a:fillRef>
          <a:effectRef idx="0">
            <a:schemeClr val="accent1"/>
          </a:effectRef>
          <a:fontRef idx="minor">
            <a:schemeClr val="tx1"/>
          </a:fontRef>
        </p:style>
      </p:cxnSp>
      <p:cxnSp>
        <p:nvCxnSpPr>
          <p:cNvPr id="126" name="Connector: Curved 125">
            <a:extLst>
              <a:ext uri="{FF2B5EF4-FFF2-40B4-BE49-F238E27FC236}">
                <a16:creationId xmlns:a16="http://schemas.microsoft.com/office/drawing/2014/main" id="{4A761761-4B6F-4133-9DD2-5E4E4CB49756}"/>
              </a:ext>
            </a:extLst>
          </p:cNvPr>
          <p:cNvCxnSpPr>
            <a:cxnSpLocks/>
            <a:stCxn id="22" idx="0"/>
            <a:endCxn id="9" idx="1"/>
          </p:cNvCxnSpPr>
          <p:nvPr/>
        </p:nvCxnSpPr>
        <p:spPr>
          <a:xfrm rot="16200000" flipH="1">
            <a:off x="2941037" y="208942"/>
            <a:ext cx="8997" cy="3367576"/>
          </a:xfrm>
          <a:prstGeom prst="curvedConnector4">
            <a:avLst>
              <a:gd name="adj1" fmla="val -2540847"/>
              <a:gd name="adj2" fmla="val 64638"/>
            </a:avLst>
          </a:prstGeom>
          <a:ln w="12700">
            <a:solidFill>
              <a:srgbClr val="61451F"/>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8B55D72D-1CC8-45B2-A191-DD7D32E53FD9}"/>
              </a:ext>
            </a:extLst>
          </p:cNvPr>
          <p:cNvSpPr txBox="1"/>
          <p:nvPr/>
        </p:nvSpPr>
        <p:spPr>
          <a:xfrm>
            <a:off x="4356445" y="5197009"/>
            <a:ext cx="1755091" cy="1415772"/>
          </a:xfrm>
          <a:prstGeom prst="rect">
            <a:avLst/>
          </a:prstGeom>
          <a:solidFill>
            <a:schemeClr val="bg1"/>
          </a:solidFill>
          <a:ln>
            <a:noFill/>
          </a:ln>
        </p:spPr>
        <p:txBody>
          <a:bodyPr wrap="square" rtlCol="0">
            <a:spAutoFit/>
          </a:bodyPr>
          <a:lstStyle/>
          <a:p>
            <a:pPr defTabSz="343010"/>
            <a:r>
              <a:rPr lang="en-US" b="1" dirty="0">
                <a:latin typeface="Calibri Light" panose="020F0302020204030204"/>
              </a:rPr>
              <a:t>Patient MOUD Preference </a:t>
            </a:r>
          </a:p>
          <a:p>
            <a:pPr defTabSz="343010"/>
            <a:r>
              <a:rPr lang="en-US" sz="1000" i="1" dirty="0">
                <a:solidFill>
                  <a:prstClr val="black"/>
                </a:solidFill>
                <a:latin typeface="Calibri" panose="020F0502020204030204"/>
              </a:rPr>
              <a:t>“… I think we try really hard to just support people where they’re at. I always just want to make it clear that the option still exists,” (ID25).</a:t>
            </a:r>
          </a:p>
        </p:txBody>
      </p:sp>
      <p:sp>
        <p:nvSpPr>
          <p:cNvPr id="61" name="TextBox 60">
            <a:extLst>
              <a:ext uri="{FF2B5EF4-FFF2-40B4-BE49-F238E27FC236}">
                <a16:creationId xmlns:a16="http://schemas.microsoft.com/office/drawing/2014/main" id="{6A83277E-2BC5-476E-8897-2EBC6B018414}"/>
              </a:ext>
            </a:extLst>
          </p:cNvPr>
          <p:cNvSpPr txBox="1"/>
          <p:nvPr/>
        </p:nvSpPr>
        <p:spPr>
          <a:xfrm flipH="1">
            <a:off x="6658832" y="2361918"/>
            <a:ext cx="2697927" cy="1138773"/>
          </a:xfrm>
          <a:prstGeom prst="rect">
            <a:avLst/>
          </a:prstGeom>
          <a:solidFill>
            <a:schemeClr val="bg1"/>
          </a:solidFill>
          <a:ln>
            <a:noFill/>
          </a:ln>
        </p:spPr>
        <p:txBody>
          <a:bodyPr wrap="square" rtlCol="0">
            <a:spAutoFit/>
          </a:bodyPr>
          <a:lstStyle/>
          <a:p>
            <a:pPr algn="ctr" defTabSz="343010"/>
            <a:r>
              <a:rPr lang="en-US" b="1" dirty="0">
                <a:latin typeface="Calibri Light" panose="020F0302020204030204"/>
              </a:rPr>
              <a:t>Housing</a:t>
            </a:r>
            <a:endParaRPr lang="en-US" sz="2400" b="1" dirty="0">
              <a:latin typeface="Calibri Light" panose="020F0302020204030204"/>
            </a:endParaRPr>
          </a:p>
          <a:p>
            <a:pPr defTabSz="343010"/>
            <a:r>
              <a:rPr lang="en-US" sz="1000" i="1" dirty="0">
                <a:solidFill>
                  <a:prstClr val="black"/>
                </a:solidFill>
                <a:latin typeface="Calibri" panose="020F0502020204030204"/>
              </a:rPr>
              <a:t>“In discharge planning – so we’re always worried about if – is there a good solid home plan…We do worry about the individuals who are homeless going to shelters and being able to access and continue care in the community,” (ID17).</a:t>
            </a:r>
          </a:p>
        </p:txBody>
      </p:sp>
      <p:pic>
        <p:nvPicPr>
          <p:cNvPr id="62" name="Graphic 61" descr="House with solid fill">
            <a:extLst>
              <a:ext uri="{FF2B5EF4-FFF2-40B4-BE49-F238E27FC236}">
                <a16:creationId xmlns:a16="http://schemas.microsoft.com/office/drawing/2014/main" id="{67E14D07-ED19-4655-977B-D11D229ACAA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263835" y="2388985"/>
            <a:ext cx="332975" cy="275383"/>
          </a:xfrm>
          <a:prstGeom prst="rect">
            <a:avLst/>
          </a:prstGeom>
        </p:spPr>
      </p:pic>
      <p:sp>
        <p:nvSpPr>
          <p:cNvPr id="13" name="TextBox 12">
            <a:extLst>
              <a:ext uri="{FF2B5EF4-FFF2-40B4-BE49-F238E27FC236}">
                <a16:creationId xmlns:a16="http://schemas.microsoft.com/office/drawing/2014/main" id="{5961E995-F324-4AF2-8C97-E585D6BD4B6D}"/>
              </a:ext>
            </a:extLst>
          </p:cNvPr>
          <p:cNvSpPr txBox="1"/>
          <p:nvPr/>
        </p:nvSpPr>
        <p:spPr>
          <a:xfrm>
            <a:off x="9266424" y="3061863"/>
            <a:ext cx="2623305" cy="1292662"/>
          </a:xfrm>
          <a:prstGeom prst="rect">
            <a:avLst/>
          </a:prstGeom>
          <a:solidFill>
            <a:schemeClr val="bg1"/>
          </a:solidFill>
          <a:ln>
            <a:noFill/>
          </a:ln>
        </p:spPr>
        <p:txBody>
          <a:bodyPr wrap="square" rtlCol="0">
            <a:spAutoFit/>
          </a:bodyPr>
          <a:lstStyle/>
          <a:p>
            <a:pPr algn="ctr" defTabSz="343010"/>
            <a:r>
              <a:rPr lang="en-US" b="1" dirty="0">
                <a:latin typeface="Calibri Light" panose="020F0302020204030204"/>
              </a:rPr>
              <a:t>Geography</a:t>
            </a:r>
            <a:endParaRPr lang="en-US" sz="2400" b="1" dirty="0">
              <a:latin typeface="Calibri Light" panose="020F0302020204030204"/>
            </a:endParaRPr>
          </a:p>
          <a:p>
            <a:pPr defTabSz="343010"/>
            <a:r>
              <a:rPr lang="en-US" sz="1000" i="1" dirty="0">
                <a:solidFill>
                  <a:prstClr val="black"/>
                </a:solidFill>
                <a:latin typeface="Calibri" panose="020F0502020204030204"/>
              </a:rPr>
              <a:t>“I would say that most of the folks that leave [HOC] end up going back to their home program. They don’t necessarily live in this area…So, it’s a small portion of folks that stay with us. Only a handful I would say that end up settling in this area and stay with us.” (ID12).</a:t>
            </a:r>
          </a:p>
        </p:txBody>
      </p:sp>
      <p:pic>
        <p:nvPicPr>
          <p:cNvPr id="14" name="Picture 13">
            <a:extLst>
              <a:ext uri="{FF2B5EF4-FFF2-40B4-BE49-F238E27FC236}">
                <a16:creationId xmlns:a16="http://schemas.microsoft.com/office/drawing/2014/main" id="{863278D7-0668-4FF2-BF8E-FAB7748E6F38}"/>
              </a:ext>
            </a:extLst>
          </p:cNvPr>
          <p:cNvPicPr>
            <a:picLocks noChangeAspect="1"/>
          </p:cNvPicPr>
          <p:nvPr/>
        </p:nvPicPr>
        <p:blipFill>
          <a:blip r:embed="rId14"/>
          <a:stretch>
            <a:fillRect/>
          </a:stretch>
        </p:blipFill>
        <p:spPr>
          <a:xfrm>
            <a:off x="9731400" y="3097753"/>
            <a:ext cx="345588" cy="274320"/>
          </a:xfrm>
          <a:prstGeom prst="rect">
            <a:avLst/>
          </a:prstGeom>
          <a:noFill/>
          <a:ln>
            <a:solidFill>
              <a:schemeClr val="bg1"/>
            </a:solidFill>
          </a:ln>
        </p:spPr>
      </p:pic>
      <p:cxnSp>
        <p:nvCxnSpPr>
          <p:cNvPr id="229" name="Connector: Curved 228">
            <a:extLst>
              <a:ext uri="{FF2B5EF4-FFF2-40B4-BE49-F238E27FC236}">
                <a16:creationId xmlns:a16="http://schemas.microsoft.com/office/drawing/2014/main" id="{6E07BE0D-2A7C-483C-A9AF-9687B19D3271}"/>
              </a:ext>
            </a:extLst>
          </p:cNvPr>
          <p:cNvCxnSpPr>
            <a:cxnSpLocks/>
            <a:stCxn id="22" idx="2"/>
            <a:endCxn id="6" idx="1"/>
          </p:cNvCxnSpPr>
          <p:nvPr/>
        </p:nvCxnSpPr>
        <p:spPr>
          <a:xfrm rot="16200000" flipH="1">
            <a:off x="2284470" y="2347202"/>
            <a:ext cx="1064235" cy="3109678"/>
          </a:xfrm>
          <a:prstGeom prst="curvedConnector2">
            <a:avLst/>
          </a:prstGeom>
          <a:ln w="12700">
            <a:solidFill>
              <a:srgbClr val="61451F"/>
            </a:solidFill>
          </a:ln>
        </p:spPr>
        <p:style>
          <a:lnRef idx="1">
            <a:schemeClr val="accent1"/>
          </a:lnRef>
          <a:fillRef idx="0">
            <a:schemeClr val="accent1"/>
          </a:fillRef>
          <a:effectRef idx="0">
            <a:schemeClr val="accent1"/>
          </a:effectRef>
          <a:fontRef idx="minor">
            <a:schemeClr val="tx1"/>
          </a:fontRef>
        </p:style>
      </p:cxnSp>
      <p:pic>
        <p:nvPicPr>
          <p:cNvPr id="291" name="Graphic 290" descr="Signpost with solid fill">
            <a:extLst>
              <a:ext uri="{FF2B5EF4-FFF2-40B4-BE49-F238E27FC236}">
                <a16:creationId xmlns:a16="http://schemas.microsoft.com/office/drawing/2014/main" id="{74DB6D29-D954-488D-BDBC-02B99B000D49}"/>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425849" y="5474536"/>
            <a:ext cx="342900" cy="342900"/>
          </a:xfrm>
          <a:prstGeom prst="rect">
            <a:avLst/>
          </a:prstGeom>
        </p:spPr>
      </p:pic>
      <p:cxnSp>
        <p:nvCxnSpPr>
          <p:cNvPr id="12" name="Straight Connector 11">
            <a:extLst>
              <a:ext uri="{FF2B5EF4-FFF2-40B4-BE49-F238E27FC236}">
                <a16:creationId xmlns:a16="http://schemas.microsoft.com/office/drawing/2014/main" id="{91BBC9A7-79FA-4BD7-A22F-6CE78DEAD67C}"/>
              </a:ext>
            </a:extLst>
          </p:cNvPr>
          <p:cNvCxnSpPr>
            <a:cxnSpLocks/>
            <a:stCxn id="16" idx="3"/>
          </p:cNvCxnSpPr>
          <p:nvPr/>
        </p:nvCxnSpPr>
        <p:spPr>
          <a:xfrm>
            <a:off x="4673610" y="2538431"/>
            <a:ext cx="1418862" cy="19215"/>
          </a:xfrm>
          <a:prstGeom prst="line">
            <a:avLst/>
          </a:prstGeom>
          <a:ln w="12700">
            <a:solidFill>
              <a:srgbClr val="61451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A1F617E-C12B-4B13-BA5C-B9869D8A9D90}"/>
              </a:ext>
            </a:extLst>
          </p:cNvPr>
          <p:cNvCxnSpPr>
            <a:cxnSpLocks/>
            <a:endCxn id="61" idx="3"/>
          </p:cNvCxnSpPr>
          <p:nvPr/>
        </p:nvCxnSpPr>
        <p:spPr>
          <a:xfrm>
            <a:off x="6156147" y="2931305"/>
            <a:ext cx="502685" cy="0"/>
          </a:xfrm>
          <a:prstGeom prst="line">
            <a:avLst/>
          </a:prstGeom>
          <a:ln w="12700">
            <a:solidFill>
              <a:srgbClr val="61451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74D6FF8-4E2F-401A-9159-E0AD9AEC0394}"/>
              </a:ext>
            </a:extLst>
          </p:cNvPr>
          <p:cNvCxnSpPr>
            <a:cxnSpLocks/>
            <a:endCxn id="13" idx="1"/>
          </p:cNvCxnSpPr>
          <p:nvPr/>
        </p:nvCxnSpPr>
        <p:spPr>
          <a:xfrm flipV="1">
            <a:off x="6156147" y="3708194"/>
            <a:ext cx="3110277" cy="26696"/>
          </a:xfrm>
          <a:prstGeom prst="line">
            <a:avLst/>
          </a:prstGeom>
          <a:ln w="12700">
            <a:solidFill>
              <a:srgbClr val="61451F"/>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0A29B2F-A826-4213-9859-1FFB74DB21C9}"/>
              </a:ext>
            </a:extLst>
          </p:cNvPr>
          <p:cNvCxnSpPr>
            <a:cxnSpLocks/>
            <a:endCxn id="42" idx="3"/>
          </p:cNvCxnSpPr>
          <p:nvPr/>
        </p:nvCxnSpPr>
        <p:spPr>
          <a:xfrm flipH="1">
            <a:off x="5507884" y="3388585"/>
            <a:ext cx="553826" cy="15955"/>
          </a:xfrm>
          <a:prstGeom prst="line">
            <a:avLst/>
          </a:prstGeom>
          <a:ln w="12700">
            <a:solidFill>
              <a:srgbClr val="61451F"/>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0466B2F-38B7-4C25-9650-F20C6AA36C84}"/>
              </a:ext>
            </a:extLst>
          </p:cNvPr>
          <p:cNvCxnSpPr>
            <a:cxnSpLocks/>
            <a:stCxn id="9" idx="3"/>
            <a:endCxn id="57" idx="1"/>
          </p:cNvCxnSpPr>
          <p:nvPr/>
        </p:nvCxnSpPr>
        <p:spPr>
          <a:xfrm flipV="1">
            <a:off x="7593746" y="1883670"/>
            <a:ext cx="957362" cy="13559"/>
          </a:xfrm>
          <a:prstGeom prst="line">
            <a:avLst/>
          </a:prstGeom>
          <a:ln w="12700">
            <a:solidFill>
              <a:srgbClr val="61451F"/>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005FB67-77B1-4C61-833C-2DD1DF36C04F}"/>
              </a:ext>
            </a:extLst>
          </p:cNvPr>
          <p:cNvCxnSpPr>
            <a:cxnSpLocks/>
            <a:stCxn id="39" idx="0"/>
            <a:endCxn id="6" idx="2"/>
          </p:cNvCxnSpPr>
          <p:nvPr/>
        </p:nvCxnSpPr>
        <p:spPr>
          <a:xfrm flipV="1">
            <a:off x="5233991" y="4849657"/>
            <a:ext cx="895531" cy="347352"/>
          </a:xfrm>
          <a:prstGeom prst="line">
            <a:avLst/>
          </a:prstGeom>
          <a:ln w="12700">
            <a:solidFill>
              <a:srgbClr val="61451F"/>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CCC9253-FDEF-481A-BBD4-8B384C14201D}"/>
              </a:ext>
            </a:extLst>
          </p:cNvPr>
          <p:cNvCxnSpPr>
            <a:cxnSpLocks/>
            <a:stCxn id="40" idx="0"/>
            <a:endCxn id="6" idx="2"/>
          </p:cNvCxnSpPr>
          <p:nvPr/>
        </p:nvCxnSpPr>
        <p:spPr>
          <a:xfrm flipV="1">
            <a:off x="2193697" y="4849657"/>
            <a:ext cx="3935825" cy="292983"/>
          </a:xfrm>
          <a:prstGeom prst="line">
            <a:avLst/>
          </a:prstGeom>
          <a:ln w="12700">
            <a:solidFill>
              <a:srgbClr val="61451F"/>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205981E-BADE-4BE1-A5A5-A826A70F0D23}"/>
              </a:ext>
            </a:extLst>
          </p:cNvPr>
          <p:cNvCxnSpPr>
            <a:cxnSpLocks/>
            <a:stCxn id="306" idx="0"/>
            <a:endCxn id="6" idx="2"/>
          </p:cNvCxnSpPr>
          <p:nvPr/>
        </p:nvCxnSpPr>
        <p:spPr>
          <a:xfrm flipH="1" flipV="1">
            <a:off x="6129522" y="4849657"/>
            <a:ext cx="4271122" cy="517362"/>
          </a:xfrm>
          <a:prstGeom prst="line">
            <a:avLst/>
          </a:prstGeom>
          <a:ln w="12700">
            <a:solidFill>
              <a:srgbClr val="61451F"/>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3C1724E-2D97-47C4-A7AE-9CEB93DC668C}"/>
              </a:ext>
            </a:extLst>
          </p:cNvPr>
          <p:cNvSpPr txBox="1"/>
          <p:nvPr/>
        </p:nvSpPr>
        <p:spPr>
          <a:xfrm>
            <a:off x="6541959" y="5157532"/>
            <a:ext cx="1907722" cy="1446550"/>
          </a:xfrm>
          <a:prstGeom prst="rect">
            <a:avLst/>
          </a:prstGeom>
          <a:noFill/>
        </p:spPr>
        <p:txBody>
          <a:bodyPr wrap="square">
            <a:spAutoFit/>
          </a:bodyPr>
          <a:lstStyle/>
          <a:p>
            <a:pPr defTabSz="343010"/>
            <a:r>
              <a:rPr lang="en-US" b="1" dirty="0">
                <a:latin typeface="Calibri Light" panose="020F0302020204030204"/>
              </a:rPr>
              <a:t>Insurance</a:t>
            </a:r>
            <a:endParaRPr lang="en-US" sz="1600" i="1" dirty="0">
              <a:latin typeface="Calibri" panose="020F0502020204030204"/>
            </a:endParaRPr>
          </a:p>
          <a:p>
            <a:pPr indent="-81123" defTabSz="343010"/>
            <a:r>
              <a:rPr lang="en-US" sz="1000" i="1" dirty="0">
                <a:solidFill>
                  <a:prstClr val="black"/>
                </a:solidFill>
                <a:latin typeface="Calibri" panose="020F0502020204030204"/>
              </a:rPr>
              <a:t>“…It’s difficult to coordinate follow-up care if you can’t even get your prescription on the day of release and are like struggling to figure out how to get your health insurance back on…that’s really difficult,” (ID25)</a:t>
            </a:r>
          </a:p>
        </p:txBody>
      </p:sp>
      <p:cxnSp>
        <p:nvCxnSpPr>
          <p:cNvPr id="48" name="Straight Connector 47">
            <a:extLst>
              <a:ext uri="{FF2B5EF4-FFF2-40B4-BE49-F238E27FC236}">
                <a16:creationId xmlns:a16="http://schemas.microsoft.com/office/drawing/2014/main" id="{863316CD-0773-43BC-9A64-F0EE353305DD}"/>
              </a:ext>
            </a:extLst>
          </p:cNvPr>
          <p:cNvCxnSpPr>
            <a:cxnSpLocks/>
            <a:stCxn id="43" idx="0"/>
            <a:endCxn id="6" idx="2"/>
          </p:cNvCxnSpPr>
          <p:nvPr/>
        </p:nvCxnSpPr>
        <p:spPr>
          <a:xfrm flipH="1" flipV="1">
            <a:off x="6129522" y="4849657"/>
            <a:ext cx="1366298" cy="307875"/>
          </a:xfrm>
          <a:prstGeom prst="line">
            <a:avLst/>
          </a:prstGeom>
          <a:ln w="12700">
            <a:solidFill>
              <a:srgbClr val="61451F"/>
            </a:solidFill>
          </a:ln>
        </p:spPr>
        <p:style>
          <a:lnRef idx="1">
            <a:schemeClr val="accent1"/>
          </a:lnRef>
          <a:fillRef idx="0">
            <a:schemeClr val="accent1"/>
          </a:fillRef>
          <a:effectRef idx="0">
            <a:schemeClr val="accent1"/>
          </a:effectRef>
          <a:fontRef idx="minor">
            <a:schemeClr val="tx1"/>
          </a:fontRef>
        </p:style>
      </p:cxnSp>
      <p:pic>
        <p:nvPicPr>
          <p:cNvPr id="26" name="Graphic 25" descr="Clipboard with solid fill">
            <a:extLst>
              <a:ext uri="{FF2B5EF4-FFF2-40B4-BE49-F238E27FC236}">
                <a16:creationId xmlns:a16="http://schemas.microsoft.com/office/drawing/2014/main" id="{1D295C54-537D-4691-9716-E4483D0B19F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511029" y="5180611"/>
            <a:ext cx="293853" cy="323568"/>
          </a:xfrm>
          <a:prstGeom prst="rect">
            <a:avLst/>
          </a:prstGeom>
        </p:spPr>
      </p:pic>
      <p:sp>
        <p:nvSpPr>
          <p:cNvPr id="67" name="Right Arrow 2">
            <a:extLst>
              <a:ext uri="{FF2B5EF4-FFF2-40B4-BE49-F238E27FC236}">
                <a16:creationId xmlns:a16="http://schemas.microsoft.com/office/drawing/2014/main" id="{6F174882-AE9E-4C97-A981-213329281D79}"/>
              </a:ext>
            </a:extLst>
          </p:cNvPr>
          <p:cNvSpPr/>
          <p:nvPr/>
        </p:nvSpPr>
        <p:spPr>
          <a:xfrm rot="5400000">
            <a:off x="5752332" y="1027786"/>
            <a:ext cx="685800" cy="68580"/>
          </a:xfrm>
          <a:prstGeom prst="rightArrow">
            <a:avLst/>
          </a:prstGeom>
          <a:solidFill>
            <a:srgbClr val="61451F"/>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3010"/>
            <a:endParaRPr lang="en-US" sz="900">
              <a:solidFill>
                <a:prstClr val="black"/>
              </a:solidFill>
              <a:latin typeface="Calibri" panose="020F0502020204030204"/>
            </a:endParaRPr>
          </a:p>
        </p:txBody>
      </p:sp>
      <p:sp>
        <p:nvSpPr>
          <p:cNvPr id="6" name="TextBox 5">
            <a:extLst>
              <a:ext uri="{FF2B5EF4-FFF2-40B4-BE49-F238E27FC236}">
                <a16:creationId xmlns:a16="http://schemas.microsoft.com/office/drawing/2014/main" id="{F661F086-05E8-4C16-AC12-075D950B8384}"/>
              </a:ext>
            </a:extLst>
          </p:cNvPr>
          <p:cNvSpPr txBox="1"/>
          <p:nvPr/>
        </p:nvSpPr>
        <p:spPr>
          <a:xfrm>
            <a:off x="4371426" y="4018660"/>
            <a:ext cx="3516192" cy="830997"/>
          </a:xfrm>
          <a:prstGeom prst="rect">
            <a:avLst/>
          </a:prstGeom>
          <a:solidFill>
            <a:srgbClr val="61451F"/>
          </a:solidFill>
          <a:ln>
            <a:solidFill>
              <a:schemeClr val="tx1"/>
            </a:solidFill>
          </a:ln>
        </p:spPr>
        <p:txBody>
          <a:bodyPr wrap="square" rtlCol="0">
            <a:spAutoFit/>
          </a:bodyPr>
          <a:lstStyle/>
          <a:p>
            <a:pPr algn="ctr" defTabSz="343010"/>
            <a:r>
              <a:rPr lang="en-US" sz="2400" b="1" dirty="0">
                <a:solidFill>
                  <a:schemeClr val="bg1"/>
                </a:solidFill>
                <a:latin typeface="Calibri Light" panose="020F0302020204030204"/>
              </a:rPr>
              <a:t>Community- Based MOUD (Outer Context)</a:t>
            </a:r>
          </a:p>
        </p:txBody>
      </p:sp>
      <p:sp>
        <p:nvSpPr>
          <p:cNvPr id="11" name="TextBox 10">
            <a:extLst>
              <a:ext uri="{FF2B5EF4-FFF2-40B4-BE49-F238E27FC236}">
                <a16:creationId xmlns:a16="http://schemas.microsoft.com/office/drawing/2014/main" id="{6C036BCD-4D6F-4545-B763-9A23FC6AA1AE}"/>
              </a:ext>
            </a:extLst>
          </p:cNvPr>
          <p:cNvSpPr txBox="1"/>
          <p:nvPr/>
        </p:nvSpPr>
        <p:spPr>
          <a:xfrm>
            <a:off x="5007119" y="247107"/>
            <a:ext cx="2174761" cy="830997"/>
          </a:xfrm>
          <a:prstGeom prst="rect">
            <a:avLst/>
          </a:prstGeom>
          <a:solidFill>
            <a:srgbClr val="61451F"/>
          </a:solidFill>
          <a:ln>
            <a:solidFill>
              <a:schemeClr val="tx1"/>
            </a:solidFill>
          </a:ln>
        </p:spPr>
        <p:txBody>
          <a:bodyPr wrap="square" rtlCol="0">
            <a:spAutoFit/>
          </a:bodyPr>
          <a:lstStyle/>
          <a:p>
            <a:pPr algn="ctr" defTabSz="343010"/>
            <a:r>
              <a:rPr lang="en-US" sz="2400" b="1" dirty="0">
                <a:solidFill>
                  <a:schemeClr val="bg1"/>
                </a:solidFill>
                <a:latin typeface="Calibri Light" panose="020F0302020204030204"/>
              </a:rPr>
              <a:t>MOUD in Jail</a:t>
            </a:r>
          </a:p>
          <a:p>
            <a:pPr algn="ctr" defTabSz="343010"/>
            <a:r>
              <a:rPr lang="en-US" sz="2400" b="1" dirty="0">
                <a:solidFill>
                  <a:schemeClr val="bg1"/>
                </a:solidFill>
                <a:latin typeface="Calibri Light" panose="020F0302020204030204"/>
              </a:rPr>
              <a:t>(Inner Context)</a:t>
            </a:r>
          </a:p>
        </p:txBody>
      </p:sp>
      <p:sp>
        <p:nvSpPr>
          <p:cNvPr id="41" name="TextBox 40">
            <a:extLst>
              <a:ext uri="{FF2B5EF4-FFF2-40B4-BE49-F238E27FC236}">
                <a16:creationId xmlns:a16="http://schemas.microsoft.com/office/drawing/2014/main" id="{400661BD-C889-4A1F-8857-ADE955A54115}"/>
              </a:ext>
            </a:extLst>
          </p:cNvPr>
          <p:cNvSpPr txBox="1"/>
          <p:nvPr/>
        </p:nvSpPr>
        <p:spPr>
          <a:xfrm>
            <a:off x="8642273" y="99946"/>
            <a:ext cx="3450667" cy="369332"/>
          </a:xfrm>
          <a:prstGeom prst="rect">
            <a:avLst/>
          </a:prstGeom>
          <a:noFill/>
        </p:spPr>
        <p:txBody>
          <a:bodyPr wrap="square">
            <a:spAutoFit/>
          </a:bodyPr>
          <a:lstStyle/>
          <a:p>
            <a:pPr algn="l"/>
            <a:r>
              <a:rPr lang="en-US" b="0" i="0" dirty="0">
                <a:solidFill>
                  <a:srgbClr val="212121"/>
                </a:solidFill>
                <a:effectLst/>
                <a:latin typeface="BlinkMacSystemFont"/>
              </a:rPr>
              <a:t>Stopka et al. IJDP. PMID: 35965159</a:t>
            </a:r>
          </a:p>
        </p:txBody>
      </p:sp>
    </p:spTree>
    <p:extLst>
      <p:ext uri="{BB962C8B-B14F-4D97-AF65-F5344CB8AC3E}">
        <p14:creationId xmlns:p14="http://schemas.microsoft.com/office/powerpoint/2010/main" val="3105598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3A645-DE9F-4701-884E-D5F953FA2F4B}"/>
              </a:ext>
            </a:extLst>
          </p:cNvPr>
          <p:cNvSpPr>
            <a:spLocks noGrp="1"/>
          </p:cNvSpPr>
          <p:nvPr>
            <p:ph type="title"/>
          </p:nvPr>
        </p:nvSpPr>
        <p:spPr/>
        <p:txBody>
          <a:bodyPr/>
          <a:lstStyle/>
          <a:p>
            <a:r>
              <a:rPr lang="en-US" dirty="0"/>
              <a:t>Limitations and Strengths</a:t>
            </a:r>
          </a:p>
        </p:txBody>
      </p:sp>
      <p:sp>
        <p:nvSpPr>
          <p:cNvPr id="3" name="Text Placeholder 2">
            <a:extLst>
              <a:ext uri="{FF2B5EF4-FFF2-40B4-BE49-F238E27FC236}">
                <a16:creationId xmlns:a16="http://schemas.microsoft.com/office/drawing/2014/main" id="{24207F63-C4A8-47AA-8280-40E6375FC3E6}"/>
              </a:ext>
            </a:extLst>
          </p:cNvPr>
          <p:cNvSpPr>
            <a:spLocks noGrp="1"/>
          </p:cNvSpPr>
          <p:nvPr>
            <p:ph type="body" idx="1"/>
          </p:nvPr>
        </p:nvSpPr>
        <p:spPr/>
        <p:txBody>
          <a:bodyPr anchor="ctr">
            <a:normAutofit/>
          </a:bodyPr>
          <a:lstStyle/>
          <a:p>
            <a:r>
              <a:rPr lang="en-US" sz="3600" dirty="0"/>
              <a:t>Limitations</a:t>
            </a:r>
          </a:p>
        </p:txBody>
      </p:sp>
      <p:sp>
        <p:nvSpPr>
          <p:cNvPr id="4" name="Content Placeholder 3">
            <a:extLst>
              <a:ext uri="{FF2B5EF4-FFF2-40B4-BE49-F238E27FC236}">
                <a16:creationId xmlns:a16="http://schemas.microsoft.com/office/drawing/2014/main" id="{1493319D-EE88-4B75-A038-BD695228FEF9}"/>
              </a:ext>
            </a:extLst>
          </p:cNvPr>
          <p:cNvSpPr>
            <a:spLocks noGrp="1"/>
          </p:cNvSpPr>
          <p:nvPr>
            <p:ph sz="half" idx="2"/>
          </p:nvPr>
        </p:nvSpPr>
        <p:spPr>
          <a:ln>
            <a:solidFill>
              <a:schemeClr val="tx1"/>
            </a:solidFill>
          </a:ln>
        </p:spPr>
        <p:txBody>
          <a:bodyPr>
            <a:normAutofit/>
          </a:bodyPr>
          <a:lstStyle/>
          <a:p>
            <a:pPr marL="0" indent="0">
              <a:spcAft>
                <a:spcPts val="1200"/>
              </a:spcAft>
              <a:buNone/>
            </a:pPr>
            <a:endParaRPr lang="en-US" sz="400" dirty="0"/>
          </a:p>
          <a:p>
            <a:pPr>
              <a:spcAft>
                <a:spcPts val="1200"/>
              </a:spcAft>
            </a:pPr>
            <a:r>
              <a:rPr lang="en-US" sz="3200" dirty="0"/>
              <a:t>Single time period</a:t>
            </a:r>
          </a:p>
          <a:p>
            <a:pPr>
              <a:spcAft>
                <a:spcPts val="1200"/>
              </a:spcAft>
            </a:pPr>
            <a:r>
              <a:rPr lang="en-US" sz="3200" dirty="0"/>
              <a:t>Early phase of a pilot program</a:t>
            </a:r>
          </a:p>
          <a:p>
            <a:pPr>
              <a:spcAft>
                <a:spcPts val="1200"/>
              </a:spcAft>
            </a:pPr>
            <a:r>
              <a:rPr lang="en-US" sz="3200" dirty="0"/>
              <a:t>Sample from one US state</a:t>
            </a:r>
          </a:p>
          <a:p>
            <a:pPr>
              <a:spcAft>
                <a:spcPts val="1200"/>
              </a:spcAft>
            </a:pPr>
            <a:r>
              <a:rPr lang="en-US" sz="3200" dirty="0"/>
              <a:t>COVID-19 pandemic </a:t>
            </a:r>
          </a:p>
          <a:p>
            <a:endParaRPr lang="en-US" dirty="0"/>
          </a:p>
        </p:txBody>
      </p:sp>
      <p:sp>
        <p:nvSpPr>
          <p:cNvPr id="5" name="Text Placeholder 4">
            <a:extLst>
              <a:ext uri="{FF2B5EF4-FFF2-40B4-BE49-F238E27FC236}">
                <a16:creationId xmlns:a16="http://schemas.microsoft.com/office/drawing/2014/main" id="{CC833D4E-CF73-4815-97DA-26E5ABD81CB1}"/>
              </a:ext>
            </a:extLst>
          </p:cNvPr>
          <p:cNvSpPr>
            <a:spLocks noGrp="1"/>
          </p:cNvSpPr>
          <p:nvPr>
            <p:ph type="body" sz="quarter" idx="3"/>
          </p:nvPr>
        </p:nvSpPr>
        <p:spPr/>
        <p:txBody>
          <a:bodyPr anchor="ctr">
            <a:normAutofit/>
          </a:bodyPr>
          <a:lstStyle/>
          <a:p>
            <a:r>
              <a:rPr lang="en-US" sz="3600" dirty="0"/>
              <a:t>Strengths</a:t>
            </a:r>
          </a:p>
        </p:txBody>
      </p:sp>
      <p:sp>
        <p:nvSpPr>
          <p:cNvPr id="6" name="Content Placeholder 5">
            <a:extLst>
              <a:ext uri="{FF2B5EF4-FFF2-40B4-BE49-F238E27FC236}">
                <a16:creationId xmlns:a16="http://schemas.microsoft.com/office/drawing/2014/main" id="{B40F0ED3-00FE-479A-82E1-5A94D9EE2338}"/>
              </a:ext>
            </a:extLst>
          </p:cNvPr>
          <p:cNvSpPr>
            <a:spLocks noGrp="1"/>
          </p:cNvSpPr>
          <p:nvPr>
            <p:ph sz="quarter" idx="4"/>
          </p:nvPr>
        </p:nvSpPr>
        <p:spPr>
          <a:ln>
            <a:solidFill>
              <a:schemeClr val="tx1"/>
            </a:solidFill>
          </a:ln>
        </p:spPr>
        <p:txBody>
          <a:bodyPr>
            <a:normAutofit/>
          </a:bodyPr>
          <a:lstStyle/>
          <a:p>
            <a:pPr marL="0" indent="0">
              <a:spcAft>
                <a:spcPts val="1200"/>
              </a:spcAft>
              <a:buNone/>
            </a:pPr>
            <a:endParaRPr lang="en-US" sz="400" dirty="0"/>
          </a:p>
          <a:p>
            <a:pPr>
              <a:spcAft>
                <a:spcPts val="1200"/>
              </a:spcAft>
            </a:pPr>
            <a:r>
              <a:rPr lang="en-US" sz="3200" dirty="0"/>
              <a:t>Novel data in the US context</a:t>
            </a:r>
          </a:p>
          <a:p>
            <a:pPr>
              <a:spcAft>
                <a:spcPts val="1200"/>
              </a:spcAft>
            </a:pPr>
            <a:r>
              <a:rPr lang="en-US" sz="3200" dirty="0"/>
              <a:t>Theoretical framework</a:t>
            </a:r>
          </a:p>
          <a:p>
            <a:pPr>
              <a:spcAft>
                <a:spcPts val="1200"/>
              </a:spcAft>
            </a:pPr>
            <a:r>
              <a:rPr lang="en-US" sz="3200" dirty="0"/>
              <a:t>Triangulation with other analyses</a:t>
            </a:r>
          </a:p>
        </p:txBody>
      </p:sp>
    </p:spTree>
    <p:extLst>
      <p:ext uri="{BB962C8B-B14F-4D97-AF65-F5344CB8AC3E}">
        <p14:creationId xmlns:p14="http://schemas.microsoft.com/office/powerpoint/2010/main" val="1523631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8AFAC-AA3F-44A8-BE89-B2E37EDD8D6C}"/>
              </a:ext>
            </a:extLst>
          </p:cNvPr>
          <p:cNvSpPr>
            <a:spLocks noGrp="1"/>
          </p:cNvSpPr>
          <p:nvPr>
            <p:ph type="title"/>
          </p:nvPr>
        </p:nvSpPr>
        <p:spPr/>
        <p:txBody>
          <a:bodyPr/>
          <a:lstStyle/>
          <a:p>
            <a:r>
              <a:rPr lang="en-US" dirty="0"/>
              <a:t>Conclusions and Next Steps</a:t>
            </a:r>
          </a:p>
        </p:txBody>
      </p:sp>
      <p:sp>
        <p:nvSpPr>
          <p:cNvPr id="3" name="Content Placeholder 2">
            <a:extLst>
              <a:ext uri="{FF2B5EF4-FFF2-40B4-BE49-F238E27FC236}">
                <a16:creationId xmlns:a16="http://schemas.microsoft.com/office/drawing/2014/main" id="{52E00EEF-168B-417C-B5FB-7E62A0C71894}"/>
              </a:ext>
            </a:extLst>
          </p:cNvPr>
          <p:cNvSpPr>
            <a:spLocks noGrp="1"/>
          </p:cNvSpPr>
          <p:nvPr>
            <p:ph idx="1"/>
          </p:nvPr>
        </p:nvSpPr>
        <p:spPr>
          <a:xfrm>
            <a:off x="231421" y="1323311"/>
            <a:ext cx="11700747" cy="4588219"/>
          </a:xfrm>
        </p:spPr>
        <p:txBody>
          <a:bodyPr>
            <a:normAutofit lnSpcReduction="10000"/>
          </a:bodyPr>
          <a:lstStyle/>
          <a:p>
            <a:pPr>
              <a:spcAft>
                <a:spcPts val="1200"/>
              </a:spcAft>
            </a:pPr>
            <a:r>
              <a:rPr lang="en-US" dirty="0">
                <a:ea typeface="Calibri" panose="020F0502020204030204" pitchFamily="34" charset="0"/>
                <a:cs typeface="Times New Roman" panose="02020603050405020304" pitchFamily="18" charset="0"/>
              </a:rPr>
              <a:t>People who are newly released from jails at very high risk for OD</a:t>
            </a:r>
            <a:endParaRPr lang="en-US" dirty="0">
              <a:effectLst/>
              <a:ea typeface="Calibri" panose="020F0502020204030204" pitchFamily="34" charset="0"/>
              <a:cs typeface="Times New Roman" panose="02020603050405020304" pitchFamily="18" charset="0"/>
            </a:endParaRPr>
          </a:p>
          <a:p>
            <a:pPr>
              <a:spcAft>
                <a:spcPts val="1200"/>
              </a:spcAft>
            </a:pPr>
            <a:r>
              <a:rPr lang="en-US" dirty="0">
                <a:ea typeface="Calibri" panose="020F0502020204030204" pitchFamily="34" charset="0"/>
                <a:cs typeface="Times New Roman" panose="02020603050405020304" pitchFamily="18" charset="0"/>
              </a:rPr>
              <a:t>Findings highlight barriers and facilitators to MOUD treatment continuity post-release and strategies to enhance </a:t>
            </a:r>
            <a:r>
              <a:rPr lang="en-US" dirty="0">
                <a:effectLst/>
                <a:ea typeface="Calibri" panose="020F0502020204030204" pitchFamily="34" charset="0"/>
                <a:cs typeface="Times New Roman" panose="02020603050405020304" pitchFamily="18" charset="0"/>
              </a:rPr>
              <a:t>continuity in local communities that can help to reduce OD rates</a:t>
            </a:r>
          </a:p>
          <a:p>
            <a:pPr>
              <a:spcAft>
                <a:spcPts val="1200"/>
              </a:spcAft>
            </a:pPr>
            <a:r>
              <a:rPr lang="en-US" dirty="0">
                <a:effectLst/>
                <a:ea typeface="Calibri" panose="020F0502020204030204" pitchFamily="34" charset="0"/>
                <a:cs typeface="Times New Roman" panose="02020603050405020304" pitchFamily="18" charset="0"/>
              </a:rPr>
              <a:t>Findings point to the need to invest in care coordination, staffing, and funding to reduce barriers and support continuous MOUD treatment during the high-risk transition to the community</a:t>
            </a:r>
          </a:p>
          <a:p>
            <a:pPr>
              <a:spcAft>
                <a:spcPts val="1200"/>
              </a:spcAft>
            </a:pPr>
            <a:r>
              <a:rPr lang="en-US" dirty="0">
                <a:solidFill>
                  <a:srgbClr val="000000"/>
                </a:solidFill>
                <a:effectLst/>
                <a:ea typeface="Calibri" panose="020F0502020204030204" pitchFamily="34" charset="0"/>
                <a:cs typeface="Times New Roman" panose="02020603050405020304" pitchFamily="18" charset="0"/>
              </a:rPr>
              <a:t>Upcoming MA JCOIN research will focus on:</a:t>
            </a:r>
          </a:p>
          <a:p>
            <a:pPr lvl="1"/>
            <a:r>
              <a:rPr lang="en-US" dirty="0">
                <a:solidFill>
                  <a:srgbClr val="000000"/>
                </a:solidFill>
                <a:ea typeface="Calibri" panose="020F0502020204030204" pitchFamily="34" charset="0"/>
                <a:cs typeface="Times New Roman" panose="02020603050405020304" pitchFamily="18" charset="0"/>
              </a:rPr>
              <a:t>L</a:t>
            </a:r>
            <a:r>
              <a:rPr lang="en-US" dirty="0">
                <a:solidFill>
                  <a:srgbClr val="000000"/>
                </a:solidFill>
                <a:effectLst/>
                <a:ea typeface="Calibri" panose="020F0502020204030204" pitchFamily="34" charset="0"/>
                <a:cs typeface="Times New Roman" panose="02020603050405020304" pitchFamily="18" charset="0"/>
              </a:rPr>
              <a:t>ong-term experiences with MOUD provision in jails </a:t>
            </a:r>
          </a:p>
          <a:p>
            <a:pPr lvl="1"/>
            <a:r>
              <a:rPr lang="en-US" dirty="0">
                <a:solidFill>
                  <a:srgbClr val="000000"/>
                </a:solidFill>
                <a:ea typeface="Calibri" panose="020F0502020204030204" pitchFamily="34" charset="0"/>
                <a:cs typeface="Times New Roman" panose="02020603050405020304" pitchFamily="18" charset="0"/>
              </a:rPr>
              <a:t>E</a:t>
            </a:r>
            <a:r>
              <a:rPr lang="en-US" dirty="0">
                <a:solidFill>
                  <a:srgbClr val="000000"/>
                </a:solidFill>
                <a:effectLst/>
                <a:ea typeface="Calibri" panose="020F0502020204030204" pitchFamily="34" charset="0"/>
                <a:cs typeface="Times New Roman" panose="02020603050405020304" pitchFamily="18" charset="0"/>
              </a:rPr>
              <a:t>xperiences among recently released and incarcerated MOUD patients</a:t>
            </a:r>
          </a:p>
        </p:txBody>
      </p:sp>
    </p:spTree>
    <p:extLst>
      <p:ext uri="{BB962C8B-B14F-4D97-AF65-F5344CB8AC3E}">
        <p14:creationId xmlns:p14="http://schemas.microsoft.com/office/powerpoint/2010/main" val="1236347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DB69-6415-4D10-B3DB-4AED31E7A387}"/>
              </a:ext>
            </a:extLst>
          </p:cNvPr>
          <p:cNvSpPr>
            <a:spLocks noGrp="1"/>
          </p:cNvSpPr>
          <p:nvPr>
            <p:ph type="title"/>
          </p:nvPr>
        </p:nvSpPr>
        <p:spPr/>
        <p:txBody>
          <a:bodyPr/>
          <a:lstStyle/>
          <a:p>
            <a:r>
              <a:rPr lang="en-US" dirty="0"/>
              <a:t>For additional information on:</a:t>
            </a:r>
          </a:p>
        </p:txBody>
      </p:sp>
      <p:sp>
        <p:nvSpPr>
          <p:cNvPr id="3" name="Content Placeholder 2">
            <a:extLst>
              <a:ext uri="{FF2B5EF4-FFF2-40B4-BE49-F238E27FC236}">
                <a16:creationId xmlns:a16="http://schemas.microsoft.com/office/drawing/2014/main" id="{1F5589F8-EF7C-4439-8860-550FC071DDE8}"/>
              </a:ext>
            </a:extLst>
          </p:cNvPr>
          <p:cNvSpPr>
            <a:spLocks noGrp="1"/>
          </p:cNvSpPr>
          <p:nvPr>
            <p:ph idx="1"/>
          </p:nvPr>
        </p:nvSpPr>
        <p:spPr>
          <a:xfrm>
            <a:off x="231421" y="1369031"/>
            <a:ext cx="11872949" cy="4803169"/>
          </a:xfrm>
        </p:spPr>
        <p:txBody>
          <a:bodyPr>
            <a:normAutofit fontScale="85000" lnSpcReduction="20000"/>
          </a:bodyPr>
          <a:lstStyle/>
          <a:p>
            <a:r>
              <a:rPr lang="en-US" dirty="0">
                <a:effectLst/>
                <a:ea typeface="Calibri" panose="020F0502020204030204" pitchFamily="34" charset="0"/>
                <a:cs typeface="Times New Roman" panose="02020603050405020304" pitchFamily="18" charset="0"/>
              </a:rPr>
              <a:t>MOUD continuity post release from MA jails: </a:t>
            </a:r>
          </a:p>
          <a:p>
            <a:pPr lvl="1"/>
            <a:r>
              <a:rPr lang="en-US" dirty="0">
                <a:effectLst/>
                <a:latin typeface="Calibri" panose="020F0502020204030204" pitchFamily="34" charset="0"/>
                <a:ea typeface="Times New Roman" panose="02020603050405020304" pitchFamily="18" charset="0"/>
              </a:rPr>
              <a:t>Stopka et al. Medication for opioid use disorder treatment continuity post-release from jail: A qualitative study with community-based treatment providers. </a:t>
            </a:r>
            <a:r>
              <a:rPr lang="en-US" i="1" dirty="0">
                <a:effectLst/>
                <a:latin typeface="Calibri" panose="020F0502020204030204" pitchFamily="34" charset="0"/>
                <a:ea typeface="Times New Roman" panose="02020603050405020304" pitchFamily="18" charset="0"/>
              </a:rPr>
              <a:t>International Journal of Drug Policy</a:t>
            </a:r>
            <a:r>
              <a:rPr lang="en-US" dirty="0">
                <a:effectLst/>
                <a:latin typeface="Calibri" panose="020F0502020204030204" pitchFamily="34" charset="0"/>
                <a:ea typeface="Times New Roman" panose="02020603050405020304" pitchFamily="18" charset="0"/>
              </a:rPr>
              <a:t>, 2022, vol. 109, </a:t>
            </a:r>
            <a:r>
              <a:rPr lang="en-US" u="sng" dirty="0">
                <a:solidFill>
                  <a:srgbClr val="0563C1"/>
                </a:solidFill>
                <a:effectLst/>
                <a:latin typeface="Calibri" panose="020F0502020204030204" pitchFamily="34" charset="0"/>
                <a:ea typeface="Times New Roman" panose="02020603050405020304" pitchFamily="18" charset="0"/>
                <a:hlinkClick r:id="rId2"/>
              </a:rPr>
              <a:t>https://doi.org/10.1016/j.drugpo.2022.103803</a:t>
            </a:r>
            <a:r>
              <a:rPr lang="en-US" dirty="0">
                <a:effectLst/>
                <a:latin typeface="Calibri" panose="020F0502020204030204" pitchFamily="34" charset="0"/>
                <a:ea typeface="Times New Roman" panose="02020603050405020304" pitchFamily="18" charset="0"/>
              </a:rPr>
              <a:t>.</a:t>
            </a:r>
            <a:endParaRPr lang="en-US" dirty="0">
              <a:effectLst/>
              <a:latin typeface="Calibri" panose="020F0502020204030204" pitchFamily="34" charset="0"/>
              <a:ea typeface="Calibri" panose="020F0502020204030204" pitchFamily="34" charset="0"/>
            </a:endParaRPr>
          </a:p>
          <a:p>
            <a:pPr lvl="1"/>
            <a:r>
              <a:rPr lang="en-US" dirty="0">
                <a:effectLst/>
                <a:latin typeface="Calibri" panose="020F0502020204030204" pitchFamily="34" charset="0"/>
                <a:ea typeface="Times New Roman" panose="02020603050405020304" pitchFamily="18" charset="0"/>
              </a:rPr>
              <a:t>Matsumoto et al. Jail-Based Reentry Programming to Support Continued Treatment with Medications for Opioid Use Disorder: Qualitative Perspectives and Experiences Among Jail Staff in Massachusetts. </a:t>
            </a:r>
            <a:r>
              <a:rPr lang="en-US" i="1" dirty="0">
                <a:effectLst/>
                <a:latin typeface="Calibri" panose="020F0502020204030204" pitchFamily="34" charset="0"/>
                <a:ea typeface="Times New Roman" panose="02020603050405020304" pitchFamily="18" charset="0"/>
              </a:rPr>
              <a:t>International Journal of Drug Policy</a:t>
            </a:r>
            <a:r>
              <a:rPr lang="en-US" dirty="0">
                <a:effectLst/>
                <a:latin typeface="Calibri" panose="020F0502020204030204" pitchFamily="34" charset="0"/>
                <a:ea typeface="Times New Roman" panose="02020603050405020304" pitchFamily="18" charset="0"/>
              </a:rPr>
              <a:t>, 2022, vol. 109, </a:t>
            </a:r>
            <a:r>
              <a:rPr lang="en-US" dirty="0">
                <a:effectLst/>
                <a:latin typeface="Calibri" panose="020F0502020204030204" pitchFamily="34" charset="0"/>
                <a:ea typeface="Times New Roman" panose="02020603050405020304" pitchFamily="18" charset="0"/>
                <a:hlinkClick r:id="rId3"/>
              </a:rPr>
              <a:t>https://doi.org/10.1016/j.drugpo.2022.103823</a:t>
            </a:r>
            <a:r>
              <a:rPr lang="en-US" dirty="0">
                <a:effectLst/>
                <a:latin typeface="Calibri" panose="020F0502020204030204" pitchFamily="34" charset="0"/>
                <a:ea typeface="Times New Roman" panose="02020603050405020304" pitchFamily="18" charset="0"/>
              </a:rPr>
              <a:t>.</a:t>
            </a:r>
          </a:p>
          <a:p>
            <a:pPr lvl="1"/>
            <a:endParaRPr lang="en-US" dirty="0">
              <a:effectLst/>
              <a:latin typeface="Calibri" panose="020F0502020204030204" pitchFamily="34" charset="0"/>
              <a:ea typeface="Times New Roman" panose="02020603050405020304" pitchFamily="18" charset="0"/>
            </a:endParaRPr>
          </a:p>
          <a:p>
            <a:r>
              <a:rPr lang="en-US" dirty="0"/>
              <a:t>MA JCOIN papers on: Study protocol, MOUD program implementation, and MOUD diversion in jails</a:t>
            </a:r>
          </a:p>
          <a:p>
            <a:pPr lvl="1"/>
            <a:r>
              <a:rPr lang="en-US" dirty="0">
                <a:latin typeface="Calibri" panose="020F0502020204030204" pitchFamily="34" charset="0"/>
                <a:cs typeface="Calibri" panose="020F0502020204030204" pitchFamily="34" charset="0"/>
              </a:rPr>
              <a:t>Evans et al. Uncommon and Preventable: Perceptions of Diversion of Medication for Opioid Use Disorder in Jail. </a:t>
            </a:r>
            <a:r>
              <a:rPr lang="en-US" i="1" dirty="0">
                <a:latin typeface="Calibri" panose="020F0502020204030204" pitchFamily="34" charset="0"/>
                <a:cs typeface="Calibri" panose="020F0502020204030204" pitchFamily="34" charset="0"/>
              </a:rPr>
              <a:t>Journal of Substance Abuse Treatment. 2022,</a:t>
            </a:r>
            <a:r>
              <a:rPr lang="en-US" dirty="0">
                <a:latin typeface="Calibri" panose="020F0502020204030204" pitchFamily="34" charset="0"/>
                <a:cs typeface="Calibri" panose="020F0502020204030204" pitchFamily="34" charset="0"/>
              </a:rPr>
              <a:t> vol. 138, pp. 108746–108746, </a:t>
            </a:r>
            <a:r>
              <a:rPr lang="en-US" dirty="0">
                <a:latin typeface="Calibri" panose="020F0502020204030204" pitchFamily="34" charset="0"/>
                <a:cs typeface="Calibri" panose="020F0502020204030204" pitchFamily="34" charset="0"/>
                <a:hlinkClick r:id="rId4"/>
              </a:rPr>
              <a:t>https://doi.org/10.1016/j.jsat.2022.108746</a:t>
            </a:r>
            <a:r>
              <a:rPr lang="en-US" dirty="0">
                <a:latin typeface="Calibri" panose="020F0502020204030204" pitchFamily="34" charset="0"/>
                <a:cs typeface="Calibri" panose="020F0502020204030204" pitchFamily="34" charset="0"/>
              </a:rPr>
              <a:t>.</a:t>
            </a:r>
          </a:p>
          <a:p>
            <a:pPr lvl="1"/>
            <a:r>
              <a:rPr lang="en-US" dirty="0">
                <a:latin typeface="Calibri" panose="020F0502020204030204" pitchFamily="34" charset="0"/>
                <a:cs typeface="Calibri" panose="020F0502020204030204" pitchFamily="34" charset="0"/>
              </a:rPr>
              <a:t>Pivovarova et al. Legislatively Mandated Implementation of Medications for Opioid Use Disorders in Jails: A Qualitative Study of Clinical, Correctional, and Jail Administrator Perspectives. </a:t>
            </a:r>
            <a:r>
              <a:rPr lang="en-US" i="1" dirty="0">
                <a:latin typeface="Calibri" panose="020F0502020204030204" pitchFamily="34" charset="0"/>
                <a:cs typeface="Calibri" panose="020F0502020204030204" pitchFamily="34" charset="0"/>
              </a:rPr>
              <a:t>Drug and Alcohol Dependence.</a:t>
            </a:r>
            <a:r>
              <a:rPr lang="en-US" dirty="0">
                <a:latin typeface="Calibri" panose="020F0502020204030204" pitchFamily="34" charset="0"/>
                <a:cs typeface="Calibri" panose="020F0502020204030204" pitchFamily="34" charset="0"/>
              </a:rPr>
              <a:t> 2022, vol. 234, pp. 109394–109394, </a:t>
            </a:r>
            <a:r>
              <a:rPr lang="en-US" dirty="0">
                <a:latin typeface="Calibri" panose="020F0502020204030204" pitchFamily="34" charset="0"/>
                <a:cs typeface="Calibri" panose="020F0502020204030204" pitchFamily="34" charset="0"/>
                <a:hlinkClick r:id="rId5"/>
              </a:rPr>
              <a:t>https://doi.org/10.1016/j.drugalcdep.2022.109394</a:t>
            </a:r>
            <a:r>
              <a:rPr lang="en-US" dirty="0">
                <a:latin typeface="Calibri" panose="020F0502020204030204" pitchFamily="34" charset="0"/>
                <a:cs typeface="Calibri" panose="020F0502020204030204" pitchFamily="34" charset="0"/>
              </a:rPr>
              <a:t>.</a:t>
            </a:r>
          </a:p>
          <a:p>
            <a:pPr lvl="1"/>
            <a:r>
              <a:rPr lang="en-US" dirty="0">
                <a:latin typeface="Calibri" panose="020F0502020204030204" pitchFamily="34" charset="0"/>
                <a:cs typeface="Calibri" panose="020F0502020204030204" pitchFamily="34" charset="0"/>
              </a:rPr>
              <a:t>Evans et al. Massachusetts Justice Community Opioid Innovation Network (</a:t>
            </a:r>
            <a:r>
              <a:rPr lang="en-US" dirty="0" err="1">
                <a:latin typeface="Calibri" panose="020F0502020204030204" pitchFamily="34" charset="0"/>
                <a:cs typeface="Calibri" panose="020F0502020204030204" pitchFamily="34" charset="0"/>
              </a:rPr>
              <a:t>MassJCOIN</a:t>
            </a:r>
            <a:r>
              <a:rPr lang="en-US" dirty="0">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Journal of Sub Abuse Treatment</a:t>
            </a:r>
            <a:r>
              <a:rPr lang="en-US" dirty="0">
                <a:latin typeface="Calibri" panose="020F0502020204030204" pitchFamily="34" charset="0"/>
                <a:cs typeface="Calibri" panose="020F0502020204030204" pitchFamily="34" charset="0"/>
              </a:rPr>
              <a:t>, 2021, vol. 128, pp. 108275–108275, </a:t>
            </a:r>
            <a:r>
              <a:rPr lang="en-US" dirty="0">
                <a:latin typeface="Calibri" panose="020F0502020204030204" pitchFamily="34" charset="0"/>
                <a:cs typeface="Calibri" panose="020F0502020204030204" pitchFamily="34" charset="0"/>
                <a:hlinkClick r:id="rId6"/>
              </a:rPr>
              <a:t>https://doi.org/10.1016/j.jsat.2021.108275</a:t>
            </a:r>
            <a:r>
              <a:rPr lang="en-US" dirty="0">
                <a:latin typeface="Calibri" panose="020F0502020204030204" pitchFamily="34" charset="0"/>
                <a:cs typeface="Calibri" panose="020F0502020204030204" pitchFamily="34" charset="0"/>
              </a:rPr>
              <a:t>.</a:t>
            </a:r>
          </a:p>
          <a:p>
            <a:pPr lvl="1"/>
            <a:endParaRPr lang="en-US" dirty="0"/>
          </a:p>
        </p:txBody>
      </p:sp>
    </p:spTree>
    <p:extLst>
      <p:ext uri="{BB962C8B-B14F-4D97-AF65-F5344CB8AC3E}">
        <p14:creationId xmlns:p14="http://schemas.microsoft.com/office/powerpoint/2010/main" val="1063762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29CDA3-EB23-46EF-9B28-97D793C41AB5}"/>
              </a:ext>
            </a:extLst>
          </p:cNvPr>
          <p:cNvSpPr>
            <a:spLocks noGrp="1"/>
          </p:cNvSpPr>
          <p:nvPr>
            <p:ph type="ctrTitle"/>
          </p:nvPr>
        </p:nvSpPr>
        <p:spPr>
          <a:xfrm>
            <a:off x="177800" y="280988"/>
            <a:ext cx="5910263" cy="3405187"/>
          </a:xfrm>
        </p:spPr>
        <p:txBody>
          <a:bodyPr/>
          <a:lstStyle/>
          <a:p>
            <a:pPr algn="ctr"/>
            <a:r>
              <a:rPr lang="en-US" sz="6000" dirty="0">
                <a:solidFill>
                  <a:srgbClr val="00356B"/>
                </a:solidFill>
                <a:latin typeface="Georgia" panose="02040502050405020303" pitchFamily="18" charset="0"/>
              </a:rPr>
              <a:t>Thank you!</a:t>
            </a:r>
            <a:br>
              <a:rPr lang="en-US" sz="6000" dirty="0">
                <a:solidFill>
                  <a:srgbClr val="00356B"/>
                </a:solidFill>
                <a:latin typeface="Georgia" panose="02040502050405020303" pitchFamily="18" charset="0"/>
              </a:rPr>
            </a:br>
            <a:br>
              <a:rPr lang="en-US" sz="6000" dirty="0">
                <a:solidFill>
                  <a:srgbClr val="00356B"/>
                </a:solidFill>
                <a:latin typeface="Georgia" panose="02040502050405020303" pitchFamily="18" charset="0"/>
              </a:rPr>
            </a:br>
            <a:endParaRPr lang="en-US" dirty="0"/>
          </a:p>
        </p:txBody>
      </p:sp>
      <p:sp>
        <p:nvSpPr>
          <p:cNvPr id="5" name="Subtitle 2">
            <a:extLst>
              <a:ext uri="{FF2B5EF4-FFF2-40B4-BE49-F238E27FC236}">
                <a16:creationId xmlns:a16="http://schemas.microsoft.com/office/drawing/2014/main" id="{7167AA33-7C0A-469B-A439-9693B42CC9C9}"/>
              </a:ext>
            </a:extLst>
          </p:cNvPr>
          <p:cNvSpPr>
            <a:spLocks noGrp="1"/>
          </p:cNvSpPr>
          <p:nvPr>
            <p:ph type="subTitle" idx="1"/>
          </p:nvPr>
        </p:nvSpPr>
        <p:spPr>
          <a:xfrm>
            <a:off x="177800" y="3760788"/>
            <a:ext cx="5910263" cy="2573337"/>
          </a:xfrm>
        </p:spPr>
        <p:txBody>
          <a:bodyPr>
            <a:norm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For more information:</a:t>
            </a:r>
          </a:p>
          <a:p>
            <a:pPr algn="ctr"/>
            <a:r>
              <a:rPr lang="en-US" sz="2400" dirty="0">
                <a:latin typeface="Verdana" panose="020B0604030504040204" pitchFamily="34" charset="0"/>
                <a:ea typeface="Verdana" panose="020B0604030504040204" pitchFamily="34" charset="0"/>
                <a:cs typeface="Verdana" panose="020B0604030504040204" pitchFamily="34" charset="0"/>
              </a:rPr>
              <a:t>Thomas J. Stopka, PhD, MHS, </a:t>
            </a:r>
          </a:p>
          <a:p>
            <a:pPr algn="ctr"/>
            <a:r>
              <a:rPr lang="en-US" sz="2400" dirty="0">
                <a:latin typeface="Verdana" panose="020B0604030504040204" pitchFamily="34" charset="0"/>
                <a:ea typeface="Verdana" panose="020B0604030504040204" pitchFamily="34" charset="0"/>
                <a:cs typeface="Verdana" panose="020B0604030504040204" pitchFamily="34" charset="0"/>
              </a:rPr>
              <a:t>Tufts University School of Medicine</a:t>
            </a:r>
          </a:p>
          <a:p>
            <a:pPr algn="ctr"/>
            <a:r>
              <a:rPr lang="en-US" sz="2400" dirty="0">
                <a:latin typeface="Verdana" panose="020B0604030504040204" pitchFamily="34" charset="0"/>
                <a:ea typeface="Verdana" panose="020B0604030504040204" pitchFamily="34" charset="0"/>
                <a:cs typeface="Verdana" panose="020B0604030504040204" pitchFamily="34" charset="0"/>
                <a:hlinkClick r:id="rId3"/>
              </a:rPr>
              <a:t>thomas.Stopka@tufts.edu</a:t>
            </a:r>
            <a:endParaRPr lang="en-US" sz="2400" dirty="0">
              <a:latin typeface="Verdana" panose="020B0604030504040204" pitchFamily="34" charset="0"/>
              <a:ea typeface="Verdana" panose="020B0604030504040204" pitchFamily="34" charset="0"/>
              <a:cs typeface="Verdana" panose="020B0604030504040204" pitchFamily="34" charset="0"/>
            </a:endParaRPr>
          </a:p>
          <a:p>
            <a:pPr algn="ctr"/>
            <a:r>
              <a:rPr lang="en-US" b="0" i="0" dirty="0">
                <a:solidFill>
                  <a:srgbClr val="000000"/>
                </a:solidFill>
                <a:effectLst/>
                <a:latin typeface="Gandara"/>
              </a:rPr>
              <a:t>Twitter: @StopkaThomas</a:t>
            </a:r>
            <a:endParaRPr lang="en-US" sz="2400" dirty="0">
              <a:solidFill>
                <a:srgbClr val="000000"/>
              </a:solidFill>
              <a:latin typeface="Gandara"/>
              <a:ea typeface="Verdana" panose="020B0604030504040204" pitchFamily="34" charset="0"/>
              <a:cs typeface="Verdana" panose="020B0604030504040204" pitchFamily="34" charset="0"/>
            </a:endParaRPr>
          </a:p>
          <a:p>
            <a:endParaRPr lang="en-US" dirty="0"/>
          </a:p>
        </p:txBody>
      </p:sp>
      <p:pic>
        <p:nvPicPr>
          <p:cNvPr id="6" name="Picture 2" descr="Image">
            <a:extLst>
              <a:ext uri="{FF2B5EF4-FFF2-40B4-BE49-F238E27FC236}">
                <a16:creationId xmlns:a16="http://schemas.microsoft.com/office/drawing/2014/main" id="{7FC8EF41-9F8E-482F-A824-A95A3C27CA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980" y="5540666"/>
            <a:ext cx="571501" cy="571501"/>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7" name="Picture 4" descr="Twitter - Wikipedia">
            <a:extLst>
              <a:ext uri="{FF2B5EF4-FFF2-40B4-BE49-F238E27FC236}">
                <a16:creationId xmlns:a16="http://schemas.microsoft.com/office/drawing/2014/main" id="{671494EB-A6F7-48BE-A4CF-92B2CE052B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8287" y="5540666"/>
            <a:ext cx="571501" cy="470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371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94E-E2D4-4FB5-B481-573823CF10E7}"/>
              </a:ext>
            </a:extLst>
          </p:cNvPr>
          <p:cNvSpPr>
            <a:spLocks noGrp="1"/>
          </p:cNvSpPr>
          <p:nvPr>
            <p:ph type="title"/>
          </p:nvPr>
        </p:nvSpPr>
        <p:spPr/>
        <p:txBody>
          <a:bodyPr/>
          <a:lstStyle/>
          <a:p>
            <a:r>
              <a:rPr lang="en-US" dirty="0"/>
              <a:t>Conflict of Interest; Funding</a:t>
            </a:r>
          </a:p>
        </p:txBody>
      </p:sp>
      <p:sp>
        <p:nvSpPr>
          <p:cNvPr id="5" name="Content Placeholder 2">
            <a:extLst>
              <a:ext uri="{FF2B5EF4-FFF2-40B4-BE49-F238E27FC236}">
                <a16:creationId xmlns:a16="http://schemas.microsoft.com/office/drawing/2014/main" id="{B2AE49C6-B257-43F7-B8B4-74EC6F84E6ED}"/>
              </a:ext>
            </a:extLst>
          </p:cNvPr>
          <p:cNvSpPr txBox="1">
            <a:spLocks/>
          </p:cNvSpPr>
          <p:nvPr/>
        </p:nvSpPr>
        <p:spPr>
          <a:xfrm>
            <a:off x="231422" y="1714500"/>
            <a:ext cx="11700747" cy="5008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70000"/>
              <a:buFont typeface="Courier New" panose="02070309020205020404" pitchFamily="49" charset="0"/>
              <a:buChar char="o"/>
              <a:defRPr sz="2400" kern="1200">
                <a:solidFill>
                  <a:schemeClr val="tx2">
                    <a:lumMod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tx2">
                    <a:lumMod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SzPct val="100000"/>
              <a:buFont typeface="System Font Regular"/>
              <a:buChar char="−"/>
              <a:defRPr sz="18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System Font Regular"/>
              <a:buChar char="&gt;"/>
              <a:defRPr sz="1800" kern="1200">
                <a:solidFill>
                  <a:schemeClr val="tx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authors have no conflicts to disclose.</a:t>
            </a:r>
          </a:p>
          <a:p>
            <a:pPr marL="0" indent="0">
              <a:buNone/>
            </a:pPr>
            <a:endParaRPr lang="en-US" dirty="0"/>
          </a:p>
          <a:p>
            <a:r>
              <a:rPr lang="en-US" dirty="0">
                <a:solidFill>
                  <a:srgbClr val="000000"/>
                </a:solidFill>
                <a:latin typeface="Candara (Body)"/>
                <a:cs typeface="Arial" panose="020B0604020202020204" pitchFamily="34" charset="0"/>
              </a:rPr>
              <a:t>Our research is</a:t>
            </a:r>
            <a:r>
              <a:rPr lang="en-US" sz="2800" dirty="0">
                <a:solidFill>
                  <a:srgbClr val="000000"/>
                </a:solidFill>
                <a:latin typeface="Candara (Body)"/>
                <a:cs typeface="Arial" panose="020B0604020202020204" pitchFamily="34" charset="0"/>
              </a:rPr>
              <a:t> supported by the National Institute on Drug Abuse (NIDA) 1UG1DA050067-01 (Friedmann, Evans); K23DA049953 (Pivovarova).</a:t>
            </a:r>
          </a:p>
        </p:txBody>
      </p:sp>
      <p:pic>
        <p:nvPicPr>
          <p:cNvPr id="13" name="Picture 11" descr="News | School of Public Health &amp; Health Sciences | UMass Amherst">
            <a:extLst>
              <a:ext uri="{FF2B5EF4-FFF2-40B4-BE49-F238E27FC236}">
                <a16:creationId xmlns:a16="http://schemas.microsoft.com/office/drawing/2014/main" id="{F600C237-C00C-94DB-0565-84909C218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6505" b="26077"/>
          <a:stretch>
            <a:fillRect/>
          </a:stretch>
        </p:blipFill>
        <p:spPr bwMode="auto">
          <a:xfrm>
            <a:off x="10019649" y="5806496"/>
            <a:ext cx="1932189" cy="9149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4BB337EE-A6CA-46AE-F920-D6C72980EE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379" y="5960029"/>
            <a:ext cx="3246648" cy="6302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62180AF7-AE72-20F5-78E4-D921F756E9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1259" b="20306"/>
          <a:stretch>
            <a:fillRect/>
          </a:stretch>
        </p:blipFill>
        <p:spPr bwMode="auto">
          <a:xfrm>
            <a:off x="8486775" y="5816028"/>
            <a:ext cx="1340547" cy="9149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E338189-E043-C162-CC3C-75942F268C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2882" y="5955103"/>
            <a:ext cx="2911282" cy="635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814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CDCC5-1FF4-4DA9-A01C-491FE9112B03}"/>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FA52DCB8-0AA6-43C6-B20F-69E3D3E6E8EC}"/>
              </a:ext>
            </a:extLst>
          </p:cNvPr>
          <p:cNvSpPr>
            <a:spLocks noGrp="1"/>
          </p:cNvSpPr>
          <p:nvPr>
            <p:ph idx="1"/>
          </p:nvPr>
        </p:nvSpPr>
        <p:spPr>
          <a:xfrm>
            <a:off x="231421" y="1289020"/>
            <a:ext cx="11700747" cy="5302665"/>
          </a:xfrm>
        </p:spPr>
        <p:txBody>
          <a:bodyPr>
            <a:normAutofit/>
          </a:bodyPr>
          <a:lstStyle/>
          <a:p>
            <a:pPr>
              <a:spcBef>
                <a:spcPts val="600"/>
              </a:spcBef>
            </a:pPr>
            <a:r>
              <a:rPr lang="en-US" sz="2400" dirty="0"/>
              <a:t>Opioid overdose deaths in the U.S. reached the highest level yet in 2021.</a:t>
            </a:r>
            <a:r>
              <a:rPr lang="en-US" sz="2400" baseline="30000" dirty="0"/>
              <a:t>1</a:t>
            </a:r>
          </a:p>
          <a:p>
            <a:pPr marL="0" indent="0">
              <a:spcBef>
                <a:spcPts val="600"/>
              </a:spcBef>
              <a:buNone/>
            </a:pPr>
            <a:endParaRPr lang="en-US" sz="700" dirty="0"/>
          </a:p>
          <a:p>
            <a:pPr>
              <a:spcBef>
                <a:spcPts val="600"/>
              </a:spcBef>
            </a:pPr>
            <a:r>
              <a:rPr lang="en-US" sz="2400" dirty="0"/>
              <a:t>People who use opioids have a high risk of incarceration.</a:t>
            </a:r>
            <a:r>
              <a:rPr lang="en-US" sz="2400" baseline="30000" dirty="0"/>
              <a:t> </a:t>
            </a:r>
            <a:r>
              <a:rPr lang="en-US" sz="2400" dirty="0"/>
              <a:t>In Massachusetts (MA), risk of overdose death is </a:t>
            </a:r>
            <a:r>
              <a:rPr lang="en-US" sz="2400" b="1" u="sng" dirty="0"/>
              <a:t>120 times higher </a:t>
            </a:r>
            <a:r>
              <a:rPr lang="en-US" sz="2400" dirty="0"/>
              <a:t>for people with histories of incarceration.</a:t>
            </a:r>
            <a:r>
              <a:rPr lang="en-US" sz="2400" baseline="30000" dirty="0"/>
              <a:t>2</a:t>
            </a:r>
          </a:p>
          <a:p>
            <a:pPr>
              <a:spcBef>
                <a:spcPts val="600"/>
              </a:spcBef>
            </a:pPr>
            <a:endParaRPr lang="en-US" sz="700" dirty="0"/>
          </a:p>
          <a:p>
            <a:pPr>
              <a:spcBef>
                <a:spcPts val="600"/>
              </a:spcBef>
            </a:pPr>
            <a:r>
              <a:rPr lang="en-US" sz="2400" dirty="0"/>
              <a:t>Medications for opioid use disorder (MOUD) are FDA-approved, evidence-based treatments shown to reduce the deleterious effects of opioid use disorder and the risk of overdose.</a:t>
            </a:r>
          </a:p>
          <a:p>
            <a:pPr marL="0" indent="0">
              <a:spcBef>
                <a:spcPts val="600"/>
              </a:spcBef>
              <a:buNone/>
            </a:pPr>
            <a:endParaRPr lang="en-US" sz="700" dirty="0"/>
          </a:p>
          <a:p>
            <a:pPr>
              <a:spcBef>
                <a:spcPts val="600"/>
              </a:spcBef>
            </a:pPr>
            <a:r>
              <a:rPr lang="en-US" sz="2400" dirty="0"/>
              <a:t>There is disproportionate representation of people of color in jails &amp; prisons and racial/ethnic disparities with community access to MOUD</a:t>
            </a:r>
          </a:p>
          <a:p>
            <a:pPr marL="0" indent="0">
              <a:spcBef>
                <a:spcPts val="600"/>
              </a:spcBef>
              <a:buNone/>
            </a:pPr>
            <a:endParaRPr lang="en-US" sz="800" dirty="0"/>
          </a:p>
          <a:p>
            <a:pPr>
              <a:spcBef>
                <a:spcPts val="600"/>
              </a:spcBef>
            </a:pPr>
            <a:r>
              <a:rPr lang="en-US" sz="2400" dirty="0"/>
              <a:t>Greater MOUD access in corrections facilities and post-release might help mitigate these inequities</a:t>
            </a:r>
          </a:p>
          <a:p>
            <a:pPr marL="0" indent="0">
              <a:buNone/>
            </a:pPr>
            <a:endParaRPr lang="en-US" dirty="0"/>
          </a:p>
        </p:txBody>
      </p:sp>
      <p:sp>
        <p:nvSpPr>
          <p:cNvPr id="5" name="TextBox 4">
            <a:extLst>
              <a:ext uri="{FF2B5EF4-FFF2-40B4-BE49-F238E27FC236}">
                <a16:creationId xmlns:a16="http://schemas.microsoft.com/office/drawing/2014/main" id="{21F39D67-B5E1-4377-A023-0E9300AE2BF4}"/>
              </a:ext>
            </a:extLst>
          </p:cNvPr>
          <p:cNvSpPr txBox="1"/>
          <p:nvPr/>
        </p:nvSpPr>
        <p:spPr>
          <a:xfrm>
            <a:off x="0" y="5665646"/>
            <a:ext cx="12192000" cy="1200329"/>
          </a:xfrm>
          <a:prstGeom prst="rect">
            <a:avLst/>
          </a:prstGeom>
          <a:noFill/>
        </p:spPr>
        <p:txBody>
          <a:bodyPr wrap="square">
            <a:spAutoFit/>
          </a:bodyPr>
          <a:lstStyle/>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200" b="0" i="0" u="none" strike="noStrike" kern="1200" cap="none" spc="0" normalizeH="0" baseline="0" noProof="0" dirty="0">
                <a:ln>
                  <a:noFill/>
                </a:ln>
                <a:effectLst/>
                <a:uLnTx/>
                <a:uFillTx/>
                <a:ea typeface="ＭＳ Ｐゴシック" charset="-128"/>
                <a:cs typeface="Times New Roman" panose="02020603050405020304" pitchFamily="18" charset="0"/>
              </a:rPr>
              <a:t>National Center for Health Statistics: Drug overdose deaths in the U.S. top 100,000 annually.2021.Centers for Disease Control and Prevention Updated November 17, 2021. Accessed December 15 </a:t>
            </a:r>
            <a:r>
              <a:rPr kumimoji="0" lang="en-US" sz="1200" b="0" i="0" u="none" strike="noStrike" kern="1200" cap="none" spc="0" normalizeH="0" baseline="0" noProof="0" dirty="0">
                <a:ln>
                  <a:noFill/>
                </a:ln>
                <a:solidFill>
                  <a:prstClr val="white"/>
                </a:solidFill>
                <a:effectLst/>
                <a:uLnTx/>
                <a:uFillTx/>
                <a:ea typeface="ＭＳ Ｐゴシック" charset="-128"/>
                <a:cs typeface="Times New Roman" panose="02020603050405020304" pitchFamily="18" charset="0"/>
                <a:hlinkClick r:id="rId3"/>
              </a:rPr>
              <a:t>https://www-cdc-gov.ezproxy.library.tufts.edu/nchs/pressroom/nchs_press_releases/2021/20211117.htm</a:t>
            </a:r>
            <a:endParaRPr kumimoji="0" lang="en-US" sz="1200" b="0" i="0" u="none" strike="noStrike" kern="1200" cap="none" spc="0" normalizeH="0" baseline="0" noProof="0" dirty="0">
              <a:ln>
                <a:noFill/>
              </a:ln>
              <a:solidFill>
                <a:prstClr val="white"/>
              </a:solidFill>
              <a:effectLst/>
              <a:uLnTx/>
              <a:uFillTx/>
              <a:ea typeface="ＭＳ Ｐゴシック" charset="-128"/>
              <a:cs typeface="Times New Roman" panose="02020603050405020304" pitchFamily="18" charset="0"/>
            </a:endParaRPr>
          </a:p>
          <a:p>
            <a:pPr marL="514350" indent="-514350" eaLnBrk="0" fontAlgn="base" hangingPunct="0">
              <a:spcBef>
                <a:spcPct val="0"/>
              </a:spcBef>
              <a:spcAft>
                <a:spcPct val="0"/>
              </a:spcAft>
              <a:buFont typeface="+mj-lt"/>
              <a:buAutoNum type="arabicPeriod"/>
              <a:defRPr/>
            </a:pPr>
            <a:r>
              <a:rPr kumimoji="0" lang="en-US" sz="1200" b="0" i="0" u="none" strike="noStrike" kern="1200" cap="none" spc="0" normalizeH="0" baseline="0" noProof="0" dirty="0">
                <a:ln>
                  <a:noFill/>
                </a:ln>
                <a:effectLst/>
                <a:uLnTx/>
                <a:uFillTx/>
                <a:ea typeface="ＭＳ Ｐゴシック" charset="-128"/>
                <a:cs typeface="Times New Roman" panose="02020603050405020304" pitchFamily="18" charset="0"/>
              </a:rPr>
              <a:t>Massachusetts Department of Public Health. (2017). An Assessment of Fatal and Non-Fatal Opioid Overdoses in Massachusetts: 2011-2015. Accessed: Jan 15, 2022. Available at: </a:t>
            </a:r>
            <a:r>
              <a:rPr kumimoji="0" lang="en-US" sz="1200" b="0" i="0" u="none" strike="noStrike" kern="1200" cap="none" spc="0" normalizeH="0" baseline="0" noProof="0" dirty="0">
                <a:ln>
                  <a:noFill/>
                </a:ln>
                <a:solidFill>
                  <a:srgbClr val="0000FF"/>
                </a:solidFill>
                <a:effectLst/>
                <a:uLnTx/>
                <a:uFillTx/>
                <a:ea typeface="ＭＳ Ｐゴシック" charset="-128"/>
                <a:cs typeface="Times New Roman" panose="02020603050405020304" pitchFamily="18" charset="0"/>
                <a:hlinkClick r:id="rId4">
                  <a:extLst>
                    <a:ext uri="{A12FA001-AC4F-418D-AE19-62706E023703}">
                      <ahyp:hlinkClr xmlns:ahyp="http://schemas.microsoft.com/office/drawing/2018/hyperlinkcolor" val="tx"/>
                    </a:ext>
                  </a:extLst>
                </a:hlinkClick>
              </a:rPr>
              <a:t>http://www.mass.gov/eohhs/docs/dph/stop-addiction/legislative-report-chapter-55-aug-2017.</a:t>
            </a:r>
            <a:r>
              <a:rPr kumimoji="0" lang="en-US" sz="1200" b="0" i="0" u="none" strike="noStrike" kern="1200" cap="none" spc="0" normalizeH="0" baseline="0" noProof="0" dirty="0">
                <a:ln>
                  <a:noFill/>
                </a:ln>
                <a:solidFill>
                  <a:prstClr val="white"/>
                </a:solidFill>
                <a:effectLst/>
                <a:uLnTx/>
                <a:uFillTx/>
                <a:ea typeface="ＭＳ Ｐゴシック" charset="-128"/>
                <a:cs typeface="Times New Roman" panose="02020603050405020304" pitchFamily="18" charset="0"/>
                <a:hlinkClick r:id="rId4">
                  <a:extLst>
                    <a:ext uri="{A12FA001-AC4F-418D-AE19-62706E023703}">
                      <ahyp:hlinkClr xmlns:ahyp="http://schemas.microsoft.com/office/drawing/2018/hyperlinkcolor" val="tx"/>
                    </a:ext>
                  </a:extLst>
                </a:hlinkClick>
              </a:rPr>
              <a:t>pdf </a:t>
            </a:r>
            <a:r>
              <a:rPr kumimoji="0" lang="en-US" sz="1200" b="0" i="0" u="none" strike="noStrike" kern="1200" cap="none" spc="0" normalizeH="0" baseline="0" noProof="0" dirty="0">
                <a:ln>
                  <a:noFill/>
                </a:ln>
                <a:solidFill>
                  <a:prstClr val="white"/>
                </a:solidFill>
                <a:effectLst/>
                <a:uLnTx/>
                <a:uFillTx/>
                <a:ea typeface="ＭＳ Ｐゴシック" charset="-128"/>
                <a:cs typeface="Times New Roman" panose="02020603050405020304" pitchFamily="18" charset="0"/>
              </a:rPr>
              <a:t>.</a:t>
            </a:r>
            <a:endParaRPr kumimoji="0" lang="en-US" sz="1200" b="0" i="0" u="none" strike="noStrike" kern="1200" cap="none" spc="0" normalizeH="0" baseline="0" noProof="0" dirty="0">
              <a:ln>
                <a:noFill/>
              </a:ln>
              <a:solidFill>
                <a:prstClr val="white"/>
              </a:solidFill>
              <a:effectLst/>
              <a:highlight>
                <a:srgbClr val="FFFF00"/>
              </a:highlight>
              <a:uLnTx/>
              <a:uFillTx/>
              <a:ea typeface="ＭＳ Ｐゴシック" charset="-128"/>
              <a:cs typeface="Times New Roman" panose="02020603050405020304" pitchFamily="18" charset="0"/>
            </a:endParaRPr>
          </a:p>
          <a:p>
            <a:pPr marL="514350" marR="0" lvl="0" indent="-514350" algn="l" defTabSz="914400" rtl="0" eaLnBrk="0" fontAlgn="base" latinLnBrk="0" hangingPunct="0">
              <a:lnSpc>
                <a:spcPct val="100000"/>
              </a:lnSpc>
              <a:spcBef>
                <a:spcPct val="0"/>
              </a:spcBef>
              <a:spcAft>
                <a:spcPct val="0"/>
              </a:spcAft>
              <a:buClrTx/>
              <a:buSzTx/>
              <a:buFont typeface="+mj-lt"/>
              <a:buAutoNum type="arabicPeriod"/>
              <a:tabLst/>
              <a:defRPr/>
            </a:pPr>
            <a:r>
              <a:rPr lang="en-US" sz="1200" b="0" i="0" dirty="0">
                <a:effectLst/>
              </a:rPr>
              <a:t>Larochelle MR, Bernson D, Land T, Stopka TJ, Wang N, Xuan Z, Bagley SM, </a:t>
            </a:r>
            <a:r>
              <a:rPr lang="en-US" sz="1200" b="0" i="0" dirty="0" err="1">
                <a:effectLst/>
              </a:rPr>
              <a:t>Liebschutz</a:t>
            </a:r>
            <a:r>
              <a:rPr lang="en-US" sz="1200" b="0" i="0" dirty="0">
                <a:effectLst/>
              </a:rPr>
              <a:t> JM, Walley AY. Medication for Opioid Use Disorder After Nonfatal Opioid Overdose and Association With Mortality: A Cohort Study. Ann Intern Med. 2018 Aug 7;169(3):137-145. </a:t>
            </a:r>
            <a:r>
              <a:rPr lang="en-US" sz="1200" b="0" i="0" dirty="0" err="1">
                <a:effectLst/>
              </a:rPr>
              <a:t>doi</a:t>
            </a:r>
            <a:r>
              <a:rPr lang="en-US" sz="1200" b="0" i="0" dirty="0">
                <a:effectLst/>
              </a:rPr>
              <a:t>: 10.7326/M17-3107. </a:t>
            </a:r>
            <a:r>
              <a:rPr lang="en-US" sz="1200" b="0" i="0" dirty="0" err="1">
                <a:effectLst/>
              </a:rPr>
              <a:t>Epub</a:t>
            </a:r>
            <a:r>
              <a:rPr lang="en-US" sz="1200" b="0" i="0" dirty="0">
                <a:effectLst/>
              </a:rPr>
              <a:t> 2018 Jun 19. PMID: 29913516; PMCID: PMC6387681.</a:t>
            </a:r>
            <a:endParaRPr kumimoji="0" lang="en-US" sz="1200" b="0" i="0" u="none" strike="noStrike" kern="1200" cap="none" spc="0" normalizeH="0" baseline="0" noProof="0" dirty="0">
              <a:ln>
                <a:noFill/>
              </a:ln>
              <a:effectLst/>
              <a:uLnTx/>
              <a:uFillTx/>
              <a:ea typeface="ＭＳ Ｐゴシック" charset="-128"/>
              <a:cs typeface="Times New Roman" panose="02020603050405020304" pitchFamily="18" charset="0"/>
            </a:endParaRPr>
          </a:p>
        </p:txBody>
      </p:sp>
    </p:spTree>
    <p:extLst>
      <p:ext uri="{BB962C8B-B14F-4D97-AF65-F5344CB8AC3E}">
        <p14:creationId xmlns:p14="http://schemas.microsoft.com/office/powerpoint/2010/main" val="41973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7069" t="1264" r="3698" b="12091"/>
          <a:stretch/>
        </p:blipFill>
        <p:spPr>
          <a:xfrm rot="840000">
            <a:off x="8130947" y="1141088"/>
            <a:ext cx="4274017" cy="2622054"/>
          </a:xfrm>
          <a:prstGeom prst="rect">
            <a:avLst/>
          </a:prstGeom>
        </p:spPr>
      </p:pic>
      <p:sp>
        <p:nvSpPr>
          <p:cNvPr id="41986" name="Title 1"/>
          <p:cNvSpPr>
            <a:spLocks noGrp="1"/>
          </p:cNvSpPr>
          <p:nvPr>
            <p:ph type="title"/>
          </p:nvPr>
        </p:nvSpPr>
        <p:spPr>
          <a:xfrm>
            <a:off x="792474" y="49435"/>
            <a:ext cx="7886700" cy="1045607"/>
          </a:xfrm>
        </p:spPr>
        <p:txBody>
          <a:bodyPr>
            <a:normAutofit/>
          </a:bodyPr>
          <a:lstStyle/>
          <a:p>
            <a:r>
              <a:rPr lang="en-US" sz="3600" dirty="0">
                <a:cs typeface="Arial" panose="020B0604020202020204" pitchFamily="34" charset="0"/>
              </a:rPr>
              <a:t>CARE Act of 2018 </a:t>
            </a:r>
            <a:endParaRPr lang="en-US" altLang="en-US" sz="3600" dirty="0">
              <a:cs typeface="Arial" panose="020B0604020202020204" pitchFamily="34" charset="0"/>
            </a:endParaRPr>
          </a:p>
        </p:txBody>
      </p:sp>
      <p:sp>
        <p:nvSpPr>
          <p:cNvPr id="8" name="Subtitle 2"/>
          <p:cNvSpPr>
            <a:spLocks noGrp="1"/>
          </p:cNvSpPr>
          <p:nvPr>
            <p:ph sz="half" idx="1"/>
          </p:nvPr>
        </p:nvSpPr>
        <p:spPr>
          <a:xfrm>
            <a:off x="637372" y="1220330"/>
            <a:ext cx="6928617" cy="2965904"/>
          </a:xfrm>
        </p:spPr>
        <p:txBody>
          <a:bodyPr>
            <a:noAutofit/>
          </a:bodyPr>
          <a:lstStyle/>
          <a:p>
            <a:pPr>
              <a:lnSpc>
                <a:spcPct val="100000"/>
              </a:lnSpc>
              <a:spcBef>
                <a:spcPts val="0"/>
              </a:spcBef>
            </a:pPr>
            <a:r>
              <a:rPr lang="en-US" sz="2600" dirty="0">
                <a:solidFill>
                  <a:srgbClr val="000000"/>
                </a:solidFill>
              </a:rPr>
              <a:t>Legislative mandate created MA Chapter 208</a:t>
            </a:r>
          </a:p>
          <a:p>
            <a:pPr>
              <a:lnSpc>
                <a:spcPct val="100000"/>
              </a:lnSpc>
              <a:spcBef>
                <a:spcPts val="0"/>
              </a:spcBef>
            </a:pPr>
            <a:r>
              <a:rPr lang="en-US" sz="2600" dirty="0">
                <a:solidFill>
                  <a:srgbClr val="000000"/>
                </a:solidFill>
              </a:rPr>
              <a:t>Required DPH to </a:t>
            </a:r>
            <a:r>
              <a:rPr lang="en-US" sz="2600" i="1" dirty="0">
                <a:solidFill>
                  <a:srgbClr val="000000"/>
                </a:solidFill>
              </a:rPr>
              <a:t>“implement a pilot program for MAT in five Houses of Correction no later than September 1, 2019.”</a:t>
            </a:r>
          </a:p>
          <a:p>
            <a:pPr marL="628650" lvl="2" indent="-285750">
              <a:lnSpc>
                <a:spcPct val="100000"/>
              </a:lnSpc>
              <a:spcBef>
                <a:spcPts val="0"/>
              </a:spcBef>
              <a:buFont typeface="Courier New" panose="02070309020205020404" pitchFamily="49" charset="0"/>
              <a:buChar char="o"/>
            </a:pPr>
            <a:r>
              <a:rPr lang="en-US" sz="2400" dirty="0">
                <a:solidFill>
                  <a:srgbClr val="000000"/>
                </a:solidFill>
                <a:cs typeface="Arial" panose="020B0604020202020204" pitchFamily="34" charset="0"/>
              </a:rPr>
              <a:t>Two additional counties joined</a:t>
            </a:r>
            <a:endParaRPr lang="en-US" dirty="0">
              <a:solidFill>
                <a:srgbClr val="000000"/>
              </a:solidFill>
              <a:cs typeface="Arial" panose="020B0604020202020204" pitchFamily="34" charset="0"/>
            </a:endParaRPr>
          </a:p>
          <a:p>
            <a:endParaRPr lang="en-US" dirty="0">
              <a:solidFill>
                <a:srgbClr val="000000"/>
              </a:solidFill>
            </a:endParaRPr>
          </a:p>
          <a:p>
            <a:pPr lvl="1">
              <a:spcBef>
                <a:spcPts val="0"/>
              </a:spcBef>
            </a:pPr>
            <a:endParaRPr lang="en-US" sz="1600" dirty="0">
              <a:solidFill>
                <a:srgbClr val="000000"/>
              </a:solidFill>
              <a:latin typeface="Arial" panose="020B0604020202020204" pitchFamily="34" charset="0"/>
              <a:cs typeface="Arial" panose="020B0604020202020204" pitchFamily="34" charset="0"/>
            </a:endParaRPr>
          </a:p>
        </p:txBody>
      </p:sp>
      <p:pic>
        <p:nvPicPr>
          <p:cNvPr id="6" name="Picture 5" descr="Justice Community Opioid Innovation Network (JCOIN) – The Center for  Advancing Correctional Excellence! (ACE!)">
            <a:extLst>
              <a:ext uri="{FF2B5EF4-FFF2-40B4-BE49-F238E27FC236}">
                <a16:creationId xmlns:a16="http://schemas.microsoft.com/office/drawing/2014/main" id="{EC70036E-FD5E-44DF-A480-C3D1CA98509D}"/>
              </a:ext>
            </a:extLst>
          </p:cNvPr>
          <p:cNvPicPr>
            <a:picLocks noChangeAspect="1"/>
          </p:cNvPicPr>
          <p:nvPr/>
        </p:nvPicPr>
        <p:blipFill rotWithShape="1">
          <a:blip r:embed="rId4">
            <a:extLst>
              <a:ext uri="{28A0092B-C50C-407E-A947-70E740481C1C}">
                <a14:useLocalDpi xmlns:a14="http://schemas.microsoft.com/office/drawing/2010/main" val="0"/>
              </a:ext>
            </a:extLst>
          </a:blip>
          <a:srcRect l="40444"/>
          <a:stretch/>
        </p:blipFill>
        <p:spPr bwMode="auto">
          <a:xfrm>
            <a:off x="6812435" y="2858924"/>
            <a:ext cx="2336179" cy="1045607"/>
          </a:xfrm>
          <a:prstGeom prst="rect">
            <a:avLst/>
          </a:prstGeom>
          <a:noFill/>
          <a:ln>
            <a:noFill/>
          </a:ln>
        </p:spPr>
      </p:pic>
      <p:sp>
        <p:nvSpPr>
          <p:cNvPr id="9" name="TextBox 8">
            <a:extLst>
              <a:ext uri="{FF2B5EF4-FFF2-40B4-BE49-F238E27FC236}">
                <a16:creationId xmlns:a16="http://schemas.microsoft.com/office/drawing/2014/main" id="{31B4A3A5-5767-41FA-BADC-69C85B8C79E3}"/>
              </a:ext>
            </a:extLst>
          </p:cNvPr>
          <p:cNvSpPr txBox="1"/>
          <p:nvPr/>
        </p:nvSpPr>
        <p:spPr>
          <a:xfrm>
            <a:off x="657478" y="3729789"/>
            <a:ext cx="11534522" cy="2431435"/>
          </a:xfrm>
          <a:prstGeom prst="rect">
            <a:avLst/>
          </a:prstGeom>
          <a:noFill/>
        </p:spPr>
        <p:txBody>
          <a:bodyPr wrap="square">
            <a:spAutoFit/>
          </a:bodyPr>
          <a:lstStyle/>
          <a:p>
            <a:pPr marL="457200" indent="-457200">
              <a:lnSpc>
                <a:spcPct val="100000"/>
              </a:lnSpc>
              <a:spcBef>
                <a:spcPts val="0"/>
              </a:spcBef>
              <a:buFont typeface="Arial" panose="020B0604020202020204" pitchFamily="34" charset="0"/>
              <a:buChar char="•"/>
            </a:pPr>
            <a:r>
              <a:rPr lang="en-US" sz="2600" dirty="0">
                <a:solidFill>
                  <a:srgbClr val="000000"/>
                </a:solidFill>
                <a:latin typeface="Candara (Body)"/>
                <a:cs typeface="Arial" panose="020B0604020202020204" pitchFamily="34" charset="0"/>
              </a:rPr>
              <a:t>MA JCOIN Study</a:t>
            </a:r>
          </a:p>
          <a:p>
            <a:pPr marL="914400" lvl="1" indent="-457200">
              <a:buFont typeface="Arial" panose="020B0604020202020204" pitchFamily="34" charset="0"/>
              <a:buChar char="•"/>
            </a:pPr>
            <a:r>
              <a:rPr lang="en-US" sz="2600" dirty="0">
                <a:solidFill>
                  <a:srgbClr val="000000"/>
                </a:solidFill>
                <a:latin typeface="Candara (Body)"/>
                <a:cs typeface="Arial" panose="020B0604020202020204" pitchFamily="34" charset="0"/>
              </a:rPr>
              <a:t>Evaluating 4-year pilot program</a:t>
            </a:r>
          </a:p>
          <a:p>
            <a:pPr marL="914400" lvl="1" indent="-457200">
              <a:buFont typeface="Arial" panose="020B0604020202020204" pitchFamily="34" charset="0"/>
              <a:buChar char="•"/>
            </a:pPr>
            <a:r>
              <a:rPr lang="en-US" sz="2400" dirty="0">
                <a:solidFill>
                  <a:srgbClr val="000000"/>
                </a:solidFill>
                <a:latin typeface="Candara (Body)"/>
                <a:cs typeface="Arial" panose="020B0604020202020204" pitchFamily="34" charset="0"/>
              </a:rPr>
              <a:t>BUP-NX, XR-NTX, Methadone (maintenance &amp; induction w/in 30 days of release)</a:t>
            </a:r>
          </a:p>
          <a:p>
            <a:pPr marL="914400" lvl="1" indent="-457200">
              <a:buFont typeface="Arial" panose="020B0604020202020204" pitchFamily="34" charset="0"/>
              <a:buChar char="•"/>
            </a:pPr>
            <a:r>
              <a:rPr lang="en-US" sz="2400" dirty="0">
                <a:solidFill>
                  <a:srgbClr val="000000"/>
                </a:solidFill>
                <a:latin typeface="Candara (Body)"/>
                <a:cs typeface="Arial" panose="020B0604020202020204" pitchFamily="34" charset="0"/>
              </a:rPr>
              <a:t>Continuation of MOUD in community</a:t>
            </a:r>
          </a:p>
          <a:p>
            <a:pPr marL="457200" indent="-457200">
              <a:lnSpc>
                <a:spcPct val="100000"/>
              </a:lnSpc>
              <a:spcBef>
                <a:spcPts val="0"/>
              </a:spcBef>
              <a:buFont typeface="Arial" panose="020B0604020202020204" pitchFamily="34" charset="0"/>
              <a:buChar char="•"/>
            </a:pPr>
            <a:r>
              <a:rPr lang="en-US" sz="2600" dirty="0">
                <a:solidFill>
                  <a:srgbClr val="000000"/>
                </a:solidFill>
                <a:latin typeface="Candara (Body)"/>
                <a:cs typeface="Arial" panose="020B0604020202020204" pitchFamily="34" charset="0"/>
              </a:rPr>
              <a:t>Type 1 hybrid effectiveness-implementation study</a:t>
            </a:r>
          </a:p>
          <a:p>
            <a:pPr>
              <a:lnSpc>
                <a:spcPct val="100000"/>
              </a:lnSpc>
              <a:spcBef>
                <a:spcPts val="0"/>
              </a:spcBef>
            </a:pPr>
            <a:endParaRPr lang="en-US" sz="2600" dirty="0">
              <a:solidFill>
                <a:srgbClr val="000000"/>
              </a:solidFill>
              <a:latin typeface="Candara (Body)"/>
              <a:cs typeface="Arial" panose="020B0604020202020204" pitchFamily="34" charset="0"/>
            </a:endParaRPr>
          </a:p>
        </p:txBody>
      </p:sp>
    </p:spTree>
    <p:extLst>
      <p:ext uri="{BB962C8B-B14F-4D97-AF65-F5344CB8AC3E}">
        <p14:creationId xmlns:p14="http://schemas.microsoft.com/office/powerpoint/2010/main" val="2820133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92A58-6423-49F7-A440-31E9E5F38809}"/>
              </a:ext>
            </a:extLst>
          </p:cNvPr>
          <p:cNvSpPr>
            <a:spLocks noGrp="1"/>
          </p:cNvSpPr>
          <p:nvPr>
            <p:ph type="title"/>
          </p:nvPr>
        </p:nvSpPr>
        <p:spPr/>
        <p:txBody>
          <a:bodyPr/>
          <a:lstStyle/>
          <a:p>
            <a:r>
              <a:rPr lang="en-US" dirty="0"/>
              <a:t>Methods: Sample, Recruitment and Data Collection</a:t>
            </a:r>
          </a:p>
        </p:txBody>
      </p:sp>
      <p:sp>
        <p:nvSpPr>
          <p:cNvPr id="3" name="Content Placeholder 2">
            <a:extLst>
              <a:ext uri="{FF2B5EF4-FFF2-40B4-BE49-F238E27FC236}">
                <a16:creationId xmlns:a16="http://schemas.microsoft.com/office/drawing/2014/main" id="{599D00C8-BB19-4CBB-B443-AF685044AAAB}"/>
              </a:ext>
            </a:extLst>
          </p:cNvPr>
          <p:cNvSpPr>
            <a:spLocks noGrp="1"/>
          </p:cNvSpPr>
          <p:nvPr>
            <p:ph idx="1"/>
          </p:nvPr>
        </p:nvSpPr>
        <p:spPr>
          <a:xfrm>
            <a:off x="231421" y="1623863"/>
            <a:ext cx="11700747" cy="4588219"/>
          </a:xfrm>
        </p:spPr>
        <p:txBody>
          <a:bodyPr/>
          <a:lstStyle/>
          <a:p>
            <a:r>
              <a:rPr lang="en-US" dirty="0"/>
              <a:t>Sample: n= 36 community MOUD treatment program staff </a:t>
            </a:r>
          </a:p>
          <a:p>
            <a:endParaRPr lang="en-US" dirty="0"/>
          </a:p>
          <a:p>
            <a:r>
              <a:rPr lang="en-US" dirty="0"/>
              <a:t>Recruitment: Purposive sampling frame across Massachusetts</a:t>
            </a:r>
          </a:p>
          <a:p>
            <a:endParaRPr lang="en-US" dirty="0"/>
          </a:p>
          <a:p>
            <a:r>
              <a:rPr lang="en-US" dirty="0"/>
              <a:t>Participants: Medical staff, clinical supervisors, and senior administrators</a:t>
            </a:r>
          </a:p>
          <a:p>
            <a:endParaRPr lang="en-US" dirty="0"/>
          </a:p>
        </p:txBody>
      </p:sp>
    </p:spTree>
    <p:extLst>
      <p:ext uri="{BB962C8B-B14F-4D97-AF65-F5344CB8AC3E}">
        <p14:creationId xmlns:p14="http://schemas.microsoft.com/office/powerpoint/2010/main" val="1937162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A9839-2D49-4E45-92BC-71B657716717}"/>
              </a:ext>
            </a:extLst>
          </p:cNvPr>
          <p:cNvSpPr>
            <a:spLocks noGrp="1"/>
          </p:cNvSpPr>
          <p:nvPr>
            <p:ph type="title"/>
          </p:nvPr>
        </p:nvSpPr>
        <p:spPr/>
        <p:txBody>
          <a:bodyPr/>
          <a:lstStyle/>
          <a:p>
            <a:r>
              <a:rPr lang="en-US" dirty="0"/>
              <a:t>Methods: Coding and Data Analysis</a:t>
            </a:r>
          </a:p>
        </p:txBody>
      </p:sp>
      <p:sp>
        <p:nvSpPr>
          <p:cNvPr id="3" name="Content Placeholder 2">
            <a:extLst>
              <a:ext uri="{FF2B5EF4-FFF2-40B4-BE49-F238E27FC236}">
                <a16:creationId xmlns:a16="http://schemas.microsoft.com/office/drawing/2014/main" id="{03078561-078E-4907-A1E6-D7215C09E548}"/>
              </a:ext>
            </a:extLst>
          </p:cNvPr>
          <p:cNvSpPr>
            <a:spLocks noGrp="1"/>
          </p:cNvSpPr>
          <p:nvPr>
            <p:ph idx="1"/>
          </p:nvPr>
        </p:nvSpPr>
        <p:spPr/>
        <p:txBody>
          <a:bodyPr>
            <a:normAutofit/>
          </a:bodyPr>
          <a:lstStyle/>
          <a:p>
            <a:pPr marL="0" indent="0" defTabSz="8142693">
              <a:buClr>
                <a:srgbClr val="61451F"/>
              </a:buClr>
              <a:buNone/>
              <a:defRPr/>
            </a:pPr>
            <a:r>
              <a:rPr lang="en-US" sz="3200" b="1" dirty="0">
                <a:solidFill>
                  <a:srgbClr val="000000"/>
                </a:solidFill>
                <a:cs typeface="Times New Roman"/>
              </a:rPr>
              <a:t>Coding</a:t>
            </a:r>
            <a:r>
              <a:rPr lang="en-US" sz="3200" dirty="0">
                <a:solidFill>
                  <a:srgbClr val="000000"/>
                </a:solidFill>
                <a:cs typeface="Times New Roman"/>
              </a:rPr>
              <a:t> </a:t>
            </a:r>
          </a:p>
          <a:p>
            <a:pPr defTabSz="8142693">
              <a:buClr>
                <a:srgbClr val="61451F"/>
              </a:buClr>
              <a:buFont typeface="Wingdings" panose="05000000000000000000" pitchFamily="2" charset="2"/>
              <a:buChar char="§"/>
              <a:defRPr/>
            </a:pPr>
            <a:r>
              <a:rPr lang="en-US" dirty="0">
                <a:solidFill>
                  <a:srgbClr val="000000"/>
                </a:solidFill>
                <a:cs typeface="Times New Roman"/>
              </a:rPr>
              <a:t>Inductive and deductive strategies</a:t>
            </a:r>
          </a:p>
          <a:p>
            <a:pPr defTabSz="8142693">
              <a:buClr>
                <a:srgbClr val="61451F"/>
              </a:buClr>
              <a:buFont typeface="Wingdings" panose="05000000000000000000" pitchFamily="2" charset="2"/>
              <a:buChar char="§"/>
              <a:defRPr/>
            </a:pPr>
            <a:r>
              <a:rPr lang="en-US" dirty="0" err="1">
                <a:solidFill>
                  <a:srgbClr val="000000"/>
                </a:solidFill>
                <a:cs typeface="Times New Roman"/>
              </a:rPr>
              <a:t>Dedoose</a:t>
            </a:r>
            <a:r>
              <a:rPr lang="en-US" dirty="0">
                <a:solidFill>
                  <a:srgbClr val="000000"/>
                </a:solidFill>
                <a:cs typeface="Times New Roman"/>
              </a:rPr>
              <a:t> qualitative analytic software (v9)  </a:t>
            </a:r>
          </a:p>
          <a:p>
            <a:pPr marL="0" indent="0" defTabSz="8142693">
              <a:buClr>
                <a:srgbClr val="61451F"/>
              </a:buClr>
              <a:buNone/>
              <a:defRPr/>
            </a:pPr>
            <a:endParaRPr lang="en-US" dirty="0">
              <a:solidFill>
                <a:srgbClr val="000000"/>
              </a:solidFill>
              <a:cs typeface="Times New Roman"/>
            </a:endParaRPr>
          </a:p>
          <a:p>
            <a:pPr marL="0" indent="0" defTabSz="8142693">
              <a:buClr>
                <a:srgbClr val="61451F"/>
              </a:buClr>
              <a:buNone/>
              <a:defRPr/>
            </a:pPr>
            <a:r>
              <a:rPr lang="en-US" sz="3200" b="1" dirty="0">
                <a:solidFill>
                  <a:srgbClr val="000000"/>
                </a:solidFill>
                <a:cs typeface="Times New Roman"/>
              </a:rPr>
              <a:t>Analysis</a:t>
            </a:r>
          </a:p>
          <a:p>
            <a:pPr defTabSz="8142693">
              <a:buClr>
                <a:srgbClr val="61451F"/>
              </a:buClr>
              <a:buFont typeface="Wingdings" panose="05000000000000000000" pitchFamily="2" charset="2"/>
              <a:buChar char="§"/>
              <a:defRPr/>
            </a:pPr>
            <a:r>
              <a:rPr lang="en-US" dirty="0">
                <a:solidFill>
                  <a:srgbClr val="000000"/>
                </a:solidFill>
                <a:cs typeface="Times New Roman"/>
              </a:rPr>
              <a:t>Six codes related to community reentry were analyzed</a:t>
            </a:r>
          </a:p>
          <a:p>
            <a:pPr defTabSz="8142693">
              <a:buClr>
                <a:srgbClr val="61451F"/>
              </a:buClr>
              <a:buFont typeface="Wingdings" panose="05000000000000000000" pitchFamily="2" charset="2"/>
              <a:buChar char="§"/>
              <a:defRPr/>
            </a:pPr>
            <a:r>
              <a:rPr lang="en-US" dirty="0">
                <a:solidFill>
                  <a:srgbClr val="000000"/>
                </a:solidFill>
                <a:cs typeface="Times New Roman"/>
              </a:rPr>
              <a:t>Modified Grounded Theory analytical approach to identify themes</a:t>
            </a:r>
          </a:p>
          <a:p>
            <a:pPr marL="685785" indent="-685785" defTabSz="8142693">
              <a:buClr>
                <a:srgbClr val="61451F"/>
              </a:buClr>
              <a:buFont typeface="Arial" panose="020B0604020202020204" pitchFamily="34" charset="0"/>
              <a:buChar char="•"/>
              <a:defRPr/>
            </a:pPr>
            <a:endParaRPr lang="en-US" sz="2800" dirty="0">
              <a:solidFill>
                <a:srgbClr val="000000"/>
              </a:solidFill>
              <a:cs typeface="Times New Roman"/>
            </a:endParaRPr>
          </a:p>
          <a:p>
            <a:endParaRPr lang="en-US" dirty="0">
              <a:solidFill>
                <a:srgbClr val="000000"/>
              </a:solidFill>
            </a:endParaRPr>
          </a:p>
        </p:txBody>
      </p:sp>
    </p:spTree>
    <p:extLst>
      <p:ext uri="{BB962C8B-B14F-4D97-AF65-F5344CB8AC3E}">
        <p14:creationId xmlns:p14="http://schemas.microsoft.com/office/powerpoint/2010/main" val="824388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401A7-9A09-47CE-9CF0-8F9FF5D29B64}"/>
              </a:ext>
            </a:extLst>
          </p:cNvPr>
          <p:cNvSpPr>
            <a:spLocks noGrp="1"/>
          </p:cNvSpPr>
          <p:nvPr>
            <p:ph type="title"/>
          </p:nvPr>
        </p:nvSpPr>
        <p:spPr>
          <a:xfrm>
            <a:off x="334870" y="71709"/>
            <a:ext cx="11843479" cy="612741"/>
          </a:xfrm>
        </p:spPr>
        <p:txBody>
          <a:bodyPr>
            <a:noAutofit/>
          </a:bodyPr>
          <a:lstStyle/>
          <a:p>
            <a:r>
              <a:rPr lang="en-US" sz="2800" dirty="0"/>
              <a:t>Exploration, Preparation, Implementation, Sustainment (EPIS) Framework</a:t>
            </a:r>
          </a:p>
        </p:txBody>
      </p:sp>
      <p:sp>
        <p:nvSpPr>
          <p:cNvPr id="3" name="Title 1">
            <a:extLst>
              <a:ext uri="{FF2B5EF4-FFF2-40B4-BE49-F238E27FC236}">
                <a16:creationId xmlns:a16="http://schemas.microsoft.com/office/drawing/2014/main" id="{01C9E3F2-7C5C-4A63-92C5-549BBD1D94D0}"/>
              </a:ext>
            </a:extLst>
          </p:cNvPr>
          <p:cNvSpPr txBox="1">
            <a:spLocks/>
          </p:cNvSpPr>
          <p:nvPr/>
        </p:nvSpPr>
        <p:spPr>
          <a:xfrm>
            <a:off x="5495270" y="521725"/>
            <a:ext cx="1506085" cy="4728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1600" dirty="0"/>
              <a:t>Exploration</a:t>
            </a:r>
          </a:p>
        </p:txBody>
      </p:sp>
      <p:grpSp>
        <p:nvGrpSpPr>
          <p:cNvPr id="4" name="Group 3">
            <a:extLst>
              <a:ext uri="{FF2B5EF4-FFF2-40B4-BE49-F238E27FC236}">
                <a16:creationId xmlns:a16="http://schemas.microsoft.com/office/drawing/2014/main" id="{96570922-12EB-466B-B81A-EF82ECBFF3C8}"/>
              </a:ext>
            </a:extLst>
          </p:cNvPr>
          <p:cNvGrpSpPr/>
          <p:nvPr/>
        </p:nvGrpSpPr>
        <p:grpSpPr>
          <a:xfrm>
            <a:off x="2587687" y="989985"/>
            <a:ext cx="7126584" cy="5249695"/>
            <a:chOff x="1912670" y="1007331"/>
            <a:chExt cx="7126584" cy="5249695"/>
          </a:xfrm>
        </p:grpSpPr>
        <p:grpSp>
          <p:nvGrpSpPr>
            <p:cNvPr id="5" name="Group 4">
              <a:extLst>
                <a:ext uri="{FF2B5EF4-FFF2-40B4-BE49-F238E27FC236}">
                  <a16:creationId xmlns:a16="http://schemas.microsoft.com/office/drawing/2014/main" id="{E176B62F-B758-4B30-BF1A-8389E29DB045}"/>
                </a:ext>
              </a:extLst>
            </p:cNvPr>
            <p:cNvGrpSpPr/>
            <p:nvPr/>
          </p:nvGrpSpPr>
          <p:grpSpPr>
            <a:xfrm>
              <a:off x="1912670" y="1173192"/>
              <a:ext cx="2421148" cy="5083834"/>
              <a:chOff x="3824377" y="1150189"/>
              <a:chExt cx="2421148" cy="5083834"/>
            </a:xfrm>
          </p:grpSpPr>
          <p:sp>
            <p:nvSpPr>
              <p:cNvPr id="25" name="Oval 24">
                <a:extLst>
                  <a:ext uri="{FF2B5EF4-FFF2-40B4-BE49-F238E27FC236}">
                    <a16:creationId xmlns:a16="http://schemas.microsoft.com/office/drawing/2014/main" id="{F1EA5DD0-4542-4CB4-84AD-2A87B2F45981}"/>
                  </a:ext>
                </a:extLst>
              </p:cNvPr>
              <p:cNvSpPr/>
              <p:nvPr/>
            </p:nvSpPr>
            <p:spPr>
              <a:xfrm>
                <a:off x="3824377" y="1150189"/>
                <a:ext cx="2421148" cy="50838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B4B2419-1EA9-42F3-B134-1831C5131DCB}"/>
                  </a:ext>
                </a:extLst>
              </p:cNvPr>
              <p:cNvSpPr txBox="1"/>
              <p:nvPr/>
            </p:nvSpPr>
            <p:spPr>
              <a:xfrm>
                <a:off x="4429663" y="1418457"/>
                <a:ext cx="1233578" cy="523220"/>
              </a:xfrm>
              <a:prstGeom prst="rect">
                <a:avLst/>
              </a:prstGeom>
              <a:noFill/>
            </p:spPr>
            <p:txBody>
              <a:bodyPr wrap="square" rtlCol="0" anchor="ctr">
                <a:spAutoFit/>
              </a:bodyPr>
              <a:lstStyle/>
              <a:p>
                <a:r>
                  <a:rPr lang="en-US" sz="1400" b="1" dirty="0"/>
                  <a:t>Inner Context</a:t>
                </a:r>
                <a:endParaRPr lang="en-US" sz="1400" dirty="0"/>
              </a:p>
            </p:txBody>
          </p:sp>
          <p:sp>
            <p:nvSpPr>
              <p:cNvPr id="27" name="TextBox 26">
                <a:extLst>
                  <a:ext uri="{FF2B5EF4-FFF2-40B4-BE49-F238E27FC236}">
                    <a16:creationId xmlns:a16="http://schemas.microsoft.com/office/drawing/2014/main" id="{4CB80AC2-DAA3-43FE-9A7E-C9A932DA8F36}"/>
                  </a:ext>
                </a:extLst>
              </p:cNvPr>
              <p:cNvSpPr txBox="1"/>
              <p:nvPr/>
            </p:nvSpPr>
            <p:spPr>
              <a:xfrm>
                <a:off x="4186687" y="2014681"/>
                <a:ext cx="1736786" cy="1015663"/>
              </a:xfrm>
              <a:prstGeom prst="rect">
                <a:avLst/>
              </a:prstGeom>
              <a:solidFill>
                <a:schemeClr val="bg1">
                  <a:lumMod val="85000"/>
                </a:schemeClr>
              </a:solidFill>
              <a:ln>
                <a:solidFill>
                  <a:schemeClr val="tx1"/>
                </a:solidFill>
              </a:ln>
            </p:spPr>
            <p:txBody>
              <a:bodyPr wrap="square" rtlCol="0" anchor="ctr">
                <a:spAutoFit/>
              </a:bodyPr>
              <a:lstStyle/>
              <a:p>
                <a:pPr algn="ctr"/>
                <a:r>
                  <a:rPr lang="en-US" sz="1200" b="1" i="1" dirty="0"/>
                  <a:t>Criminal Justice</a:t>
                </a:r>
              </a:p>
              <a:p>
                <a:pPr marL="285750" indent="-285750">
                  <a:buFont typeface="Arial" panose="020B0604020202020204" pitchFamily="34" charset="0"/>
                  <a:buChar char="•"/>
                </a:pPr>
                <a:r>
                  <a:rPr lang="en-US" sz="1200" dirty="0"/>
                  <a:t>Leadership</a:t>
                </a:r>
              </a:p>
              <a:p>
                <a:pPr marL="285750" indent="-285750">
                  <a:buFont typeface="Arial" panose="020B0604020202020204" pitchFamily="34" charset="0"/>
                  <a:buChar char="•"/>
                </a:pPr>
                <a:r>
                  <a:rPr lang="en-US" sz="1200" dirty="0"/>
                  <a:t>Resources</a:t>
                </a:r>
              </a:p>
              <a:p>
                <a:pPr marL="285750" indent="-285750">
                  <a:buFont typeface="Arial" panose="020B0604020202020204" pitchFamily="34" charset="0"/>
                  <a:buChar char="•"/>
                </a:pPr>
                <a:r>
                  <a:rPr lang="en-US" sz="1200" u="sng" dirty="0"/>
                  <a:t>Staff engagement, buy-in &amp; training </a:t>
                </a:r>
              </a:p>
            </p:txBody>
          </p:sp>
          <p:sp>
            <p:nvSpPr>
              <p:cNvPr id="28" name="TextBox 27">
                <a:extLst>
                  <a:ext uri="{FF2B5EF4-FFF2-40B4-BE49-F238E27FC236}">
                    <a16:creationId xmlns:a16="http://schemas.microsoft.com/office/drawing/2014/main" id="{0DC6EC0C-B9C1-4A3D-A1EB-E151794C02AB}"/>
                  </a:ext>
                </a:extLst>
              </p:cNvPr>
              <p:cNvSpPr txBox="1"/>
              <p:nvPr/>
            </p:nvSpPr>
            <p:spPr>
              <a:xfrm>
                <a:off x="4186687" y="3342383"/>
                <a:ext cx="1736787" cy="1015663"/>
              </a:xfrm>
              <a:prstGeom prst="rect">
                <a:avLst/>
              </a:prstGeom>
              <a:solidFill>
                <a:schemeClr val="bg1">
                  <a:lumMod val="85000"/>
                </a:schemeClr>
              </a:solidFill>
              <a:ln>
                <a:solidFill>
                  <a:schemeClr val="tx1"/>
                </a:solidFill>
              </a:ln>
            </p:spPr>
            <p:txBody>
              <a:bodyPr wrap="square" rtlCol="0" anchor="ctr">
                <a:spAutoFit/>
              </a:bodyPr>
              <a:lstStyle/>
              <a:p>
                <a:pPr algn="ctr"/>
                <a:r>
                  <a:rPr lang="en-US" sz="1200" b="1" i="1" dirty="0"/>
                  <a:t>Health Care</a:t>
                </a:r>
              </a:p>
              <a:p>
                <a:pPr marL="285750" indent="-285750">
                  <a:buFont typeface="Arial" panose="020B0604020202020204" pitchFamily="34" charset="0"/>
                  <a:buChar char="•"/>
                </a:pPr>
                <a:r>
                  <a:rPr lang="en-US" sz="1200" dirty="0"/>
                  <a:t>Leadership</a:t>
                </a:r>
              </a:p>
              <a:p>
                <a:pPr marL="285750" indent="-285750">
                  <a:buFont typeface="Arial" panose="020B0604020202020204" pitchFamily="34" charset="0"/>
                  <a:buChar char="•"/>
                </a:pPr>
                <a:r>
                  <a:rPr lang="en-US" sz="1200" dirty="0"/>
                  <a:t>Successful piloting</a:t>
                </a:r>
              </a:p>
              <a:p>
                <a:pPr marL="285750" indent="-285750">
                  <a:buFont typeface="Arial" panose="020B0604020202020204" pitchFamily="34" charset="0"/>
                  <a:buChar char="•"/>
                </a:pPr>
                <a:r>
                  <a:rPr lang="en-US" sz="1200" u="sng" dirty="0"/>
                  <a:t>Adequate staffing</a:t>
                </a:r>
              </a:p>
              <a:p>
                <a:pPr marL="285750" indent="-285750">
                  <a:buFont typeface="Arial" panose="020B0604020202020204" pitchFamily="34" charset="0"/>
                  <a:buChar char="•"/>
                </a:pPr>
                <a:r>
                  <a:rPr lang="en-US" sz="1200" u="sng" dirty="0"/>
                  <a:t>Workflow</a:t>
                </a:r>
              </a:p>
            </p:txBody>
          </p:sp>
          <p:sp>
            <p:nvSpPr>
              <p:cNvPr id="29" name="TextBox 28">
                <a:extLst>
                  <a:ext uri="{FF2B5EF4-FFF2-40B4-BE49-F238E27FC236}">
                    <a16:creationId xmlns:a16="http://schemas.microsoft.com/office/drawing/2014/main" id="{669F0A00-E531-4110-ACFC-4FE11F96531B}"/>
                  </a:ext>
                </a:extLst>
              </p:cNvPr>
              <p:cNvSpPr txBox="1"/>
              <p:nvPr/>
            </p:nvSpPr>
            <p:spPr>
              <a:xfrm>
                <a:off x="4198189" y="4670085"/>
                <a:ext cx="1725284" cy="646331"/>
              </a:xfrm>
              <a:prstGeom prst="rect">
                <a:avLst/>
              </a:prstGeom>
              <a:solidFill>
                <a:schemeClr val="bg1">
                  <a:lumMod val="85000"/>
                </a:schemeClr>
              </a:solidFill>
              <a:ln>
                <a:solidFill>
                  <a:schemeClr val="tx1"/>
                </a:solidFill>
              </a:ln>
            </p:spPr>
            <p:txBody>
              <a:bodyPr wrap="square" rtlCol="0" anchor="ctr">
                <a:spAutoFit/>
              </a:bodyPr>
              <a:lstStyle/>
              <a:p>
                <a:pPr algn="ctr"/>
                <a:r>
                  <a:rPr lang="en-US" sz="1200" b="1" i="1" dirty="0"/>
                  <a:t>Geography</a:t>
                </a:r>
              </a:p>
              <a:p>
                <a:pPr marL="285750" indent="-285750">
                  <a:buFont typeface="Arial" panose="020B0604020202020204" pitchFamily="34" charset="0"/>
                  <a:buChar char="•"/>
                </a:pPr>
                <a:r>
                  <a:rPr lang="en-US" sz="1200" dirty="0"/>
                  <a:t>Catchment area</a:t>
                </a:r>
              </a:p>
              <a:p>
                <a:pPr marL="285750" indent="-285750">
                  <a:buFont typeface="Arial" panose="020B0604020202020204" pitchFamily="34" charset="0"/>
                  <a:buChar char="•"/>
                </a:pPr>
                <a:r>
                  <a:rPr lang="en-US" sz="1200" dirty="0"/>
                  <a:t>Facilities</a:t>
                </a:r>
              </a:p>
            </p:txBody>
          </p:sp>
          <p:sp>
            <p:nvSpPr>
              <p:cNvPr id="30" name="Arrow: Up-Down 29">
                <a:extLst>
                  <a:ext uri="{FF2B5EF4-FFF2-40B4-BE49-F238E27FC236}">
                    <a16:creationId xmlns:a16="http://schemas.microsoft.com/office/drawing/2014/main" id="{35F7256A-0BB4-484B-9737-2040C1F7DCF1}"/>
                  </a:ext>
                </a:extLst>
              </p:cNvPr>
              <p:cNvSpPr/>
              <p:nvPr/>
            </p:nvSpPr>
            <p:spPr>
              <a:xfrm>
                <a:off x="4953661" y="4405672"/>
                <a:ext cx="162579" cy="216787"/>
              </a:xfrm>
              <a:prstGeom prst="up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Up-Down 30">
                <a:extLst>
                  <a:ext uri="{FF2B5EF4-FFF2-40B4-BE49-F238E27FC236}">
                    <a16:creationId xmlns:a16="http://schemas.microsoft.com/office/drawing/2014/main" id="{0E80A9F9-031C-4A77-9A1D-5D0851F825E0}"/>
                  </a:ext>
                </a:extLst>
              </p:cNvPr>
              <p:cNvSpPr/>
              <p:nvPr/>
            </p:nvSpPr>
            <p:spPr>
              <a:xfrm>
                <a:off x="4950784" y="3077970"/>
                <a:ext cx="162579" cy="216787"/>
              </a:xfrm>
              <a:prstGeom prst="up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3693F85E-7431-4A99-9980-EF3CAF3E3728}"/>
                </a:ext>
              </a:extLst>
            </p:cNvPr>
            <p:cNvGrpSpPr/>
            <p:nvPr/>
          </p:nvGrpSpPr>
          <p:grpSpPr>
            <a:xfrm>
              <a:off x="6618106" y="1173192"/>
              <a:ext cx="2421148" cy="5083834"/>
              <a:chOff x="3824377" y="1150189"/>
              <a:chExt cx="2421148" cy="5083834"/>
            </a:xfrm>
          </p:grpSpPr>
          <p:sp>
            <p:nvSpPr>
              <p:cNvPr id="18" name="Oval 17">
                <a:extLst>
                  <a:ext uri="{FF2B5EF4-FFF2-40B4-BE49-F238E27FC236}">
                    <a16:creationId xmlns:a16="http://schemas.microsoft.com/office/drawing/2014/main" id="{B075916B-F5CF-4239-8DC4-D87D651DF3FD}"/>
                  </a:ext>
                </a:extLst>
              </p:cNvPr>
              <p:cNvSpPr/>
              <p:nvPr/>
            </p:nvSpPr>
            <p:spPr>
              <a:xfrm>
                <a:off x="3824377" y="1150189"/>
                <a:ext cx="2421148" cy="50838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EBDA212-F888-468D-8B3B-D034DC5D8BFA}"/>
                  </a:ext>
                </a:extLst>
              </p:cNvPr>
              <p:cNvSpPr txBox="1"/>
              <p:nvPr/>
            </p:nvSpPr>
            <p:spPr>
              <a:xfrm>
                <a:off x="4429663" y="1418457"/>
                <a:ext cx="1233578" cy="523220"/>
              </a:xfrm>
              <a:prstGeom prst="rect">
                <a:avLst/>
              </a:prstGeom>
              <a:noFill/>
            </p:spPr>
            <p:txBody>
              <a:bodyPr wrap="square" rtlCol="0" anchor="ctr">
                <a:spAutoFit/>
              </a:bodyPr>
              <a:lstStyle/>
              <a:p>
                <a:r>
                  <a:rPr lang="en-US" sz="1400" b="1" dirty="0"/>
                  <a:t>Outer Context</a:t>
                </a:r>
                <a:endParaRPr lang="en-US" sz="1400" dirty="0"/>
              </a:p>
            </p:txBody>
          </p:sp>
          <p:sp>
            <p:nvSpPr>
              <p:cNvPr id="20" name="TextBox 19">
                <a:extLst>
                  <a:ext uri="{FF2B5EF4-FFF2-40B4-BE49-F238E27FC236}">
                    <a16:creationId xmlns:a16="http://schemas.microsoft.com/office/drawing/2014/main" id="{F53F8E7C-B534-445C-9634-184F6580B6AC}"/>
                  </a:ext>
                </a:extLst>
              </p:cNvPr>
              <p:cNvSpPr txBox="1"/>
              <p:nvPr/>
            </p:nvSpPr>
            <p:spPr>
              <a:xfrm>
                <a:off x="4186687" y="1930043"/>
                <a:ext cx="1736786" cy="1354217"/>
              </a:xfrm>
              <a:prstGeom prst="rect">
                <a:avLst/>
              </a:prstGeom>
              <a:solidFill>
                <a:schemeClr val="bg1">
                  <a:lumMod val="85000"/>
                </a:schemeClr>
              </a:solidFill>
              <a:ln>
                <a:solidFill>
                  <a:schemeClr val="tx1"/>
                </a:solidFill>
              </a:ln>
            </p:spPr>
            <p:txBody>
              <a:bodyPr wrap="square" rtlCol="0" anchor="ctr">
                <a:spAutoFit/>
              </a:bodyPr>
              <a:lstStyle/>
              <a:p>
                <a:pPr algn="ctr"/>
                <a:r>
                  <a:rPr lang="en-US" sz="1200" b="1" i="1" dirty="0"/>
                  <a:t>Government</a:t>
                </a:r>
              </a:p>
              <a:p>
                <a:pPr marL="285750" indent="-285750">
                  <a:buFont typeface="Arial" panose="020B0604020202020204" pitchFamily="34" charset="0"/>
                  <a:buChar char="•"/>
                </a:pPr>
                <a:r>
                  <a:rPr lang="en-US" sz="1200" dirty="0"/>
                  <a:t>Political support</a:t>
                </a:r>
              </a:p>
              <a:p>
                <a:pPr marL="285750" indent="-285750">
                  <a:buFont typeface="Arial" panose="020B0604020202020204" pitchFamily="34" charset="0"/>
                  <a:buChar char="•"/>
                </a:pPr>
                <a:r>
                  <a:rPr lang="en-US" sz="1200" dirty="0"/>
                  <a:t>Funding </a:t>
                </a:r>
                <a:r>
                  <a:rPr lang="en-US" sz="1100" dirty="0"/>
                  <a:t>esp. Medicaid post-release</a:t>
                </a:r>
              </a:p>
              <a:p>
                <a:pPr marL="285750" indent="-285750">
                  <a:buFont typeface="Arial" panose="020B0604020202020204" pitchFamily="34" charset="0"/>
                  <a:buChar char="•"/>
                </a:pPr>
                <a:r>
                  <a:rPr lang="en-US" sz="1200" u="sng" dirty="0"/>
                  <a:t>Interagency collaboration</a:t>
                </a:r>
              </a:p>
            </p:txBody>
          </p:sp>
          <p:sp>
            <p:nvSpPr>
              <p:cNvPr id="21" name="TextBox 20">
                <a:extLst>
                  <a:ext uri="{FF2B5EF4-FFF2-40B4-BE49-F238E27FC236}">
                    <a16:creationId xmlns:a16="http://schemas.microsoft.com/office/drawing/2014/main" id="{168E3693-4D9A-4E55-A526-4E8BA8355742}"/>
                  </a:ext>
                </a:extLst>
              </p:cNvPr>
              <p:cNvSpPr txBox="1"/>
              <p:nvPr/>
            </p:nvSpPr>
            <p:spPr>
              <a:xfrm>
                <a:off x="4186687" y="3526415"/>
                <a:ext cx="1736787" cy="1015663"/>
              </a:xfrm>
              <a:prstGeom prst="rect">
                <a:avLst/>
              </a:prstGeom>
              <a:solidFill>
                <a:schemeClr val="bg1">
                  <a:lumMod val="85000"/>
                </a:schemeClr>
              </a:solidFill>
              <a:ln>
                <a:solidFill>
                  <a:schemeClr val="tx1"/>
                </a:solidFill>
              </a:ln>
            </p:spPr>
            <p:txBody>
              <a:bodyPr wrap="square" rtlCol="0" anchor="ctr">
                <a:spAutoFit/>
              </a:bodyPr>
              <a:lstStyle/>
              <a:p>
                <a:pPr algn="ctr"/>
                <a:r>
                  <a:rPr lang="en-US" sz="1200" b="1" i="1" dirty="0"/>
                  <a:t>Community</a:t>
                </a:r>
              </a:p>
              <a:p>
                <a:pPr marL="285750" indent="-285750">
                  <a:buFont typeface="Arial" panose="020B0604020202020204" pitchFamily="34" charset="0"/>
                  <a:buChar char="•"/>
                </a:pPr>
                <a:r>
                  <a:rPr lang="en-US" sz="1200" u="sng" dirty="0"/>
                  <a:t>Partnership with care providers</a:t>
                </a:r>
              </a:p>
              <a:p>
                <a:pPr marL="285750" indent="-285750">
                  <a:buFont typeface="Arial" panose="020B0604020202020204" pitchFamily="34" charset="0"/>
                  <a:buChar char="•"/>
                </a:pPr>
                <a:r>
                  <a:rPr lang="en-US" sz="1200" dirty="0"/>
                  <a:t>Relationships with academic partners</a:t>
                </a:r>
              </a:p>
            </p:txBody>
          </p:sp>
          <p:sp>
            <p:nvSpPr>
              <p:cNvPr id="22" name="TextBox 21">
                <a:extLst>
                  <a:ext uri="{FF2B5EF4-FFF2-40B4-BE49-F238E27FC236}">
                    <a16:creationId xmlns:a16="http://schemas.microsoft.com/office/drawing/2014/main" id="{6F69FA53-35D0-46AE-A3E4-7CE259855CC8}"/>
                  </a:ext>
                </a:extLst>
              </p:cNvPr>
              <p:cNvSpPr txBox="1"/>
              <p:nvPr/>
            </p:nvSpPr>
            <p:spPr>
              <a:xfrm>
                <a:off x="4198189" y="4854117"/>
                <a:ext cx="1725284" cy="461665"/>
              </a:xfrm>
              <a:prstGeom prst="rect">
                <a:avLst/>
              </a:prstGeom>
              <a:noFill/>
              <a:ln>
                <a:solidFill>
                  <a:schemeClr val="tx1"/>
                </a:solidFill>
              </a:ln>
            </p:spPr>
            <p:txBody>
              <a:bodyPr wrap="square" rtlCol="0" anchor="ctr">
                <a:spAutoFit/>
              </a:bodyPr>
              <a:lstStyle/>
              <a:p>
                <a:pPr algn="ctr"/>
                <a:r>
                  <a:rPr lang="en-US" sz="1200" b="1" i="1" dirty="0"/>
                  <a:t>Recognition</a:t>
                </a:r>
              </a:p>
              <a:p>
                <a:pPr marL="285750" indent="-285750">
                  <a:buFont typeface="Arial" panose="020B0604020202020204" pitchFamily="34" charset="0"/>
                  <a:buChar char="•"/>
                </a:pPr>
                <a:r>
                  <a:rPr lang="en-US" sz="1200" dirty="0"/>
                  <a:t>Media, press</a:t>
                </a:r>
              </a:p>
            </p:txBody>
          </p:sp>
          <p:sp>
            <p:nvSpPr>
              <p:cNvPr id="23" name="Arrow: Up-Down 22">
                <a:extLst>
                  <a:ext uri="{FF2B5EF4-FFF2-40B4-BE49-F238E27FC236}">
                    <a16:creationId xmlns:a16="http://schemas.microsoft.com/office/drawing/2014/main" id="{47B5A9AD-7638-4DD1-A8BA-2262A532A76F}"/>
                  </a:ext>
                </a:extLst>
              </p:cNvPr>
              <p:cNvSpPr/>
              <p:nvPr/>
            </p:nvSpPr>
            <p:spPr>
              <a:xfrm>
                <a:off x="4953661" y="4583953"/>
                <a:ext cx="162579" cy="216787"/>
              </a:xfrm>
              <a:prstGeom prst="up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Up-Down 23">
                <a:extLst>
                  <a:ext uri="{FF2B5EF4-FFF2-40B4-BE49-F238E27FC236}">
                    <a16:creationId xmlns:a16="http://schemas.microsoft.com/office/drawing/2014/main" id="{99968A90-D511-4139-86A8-A98AE9F7B5C7}"/>
                  </a:ext>
                </a:extLst>
              </p:cNvPr>
              <p:cNvSpPr/>
              <p:nvPr/>
            </p:nvSpPr>
            <p:spPr>
              <a:xfrm>
                <a:off x="4950784" y="3244749"/>
                <a:ext cx="162579" cy="216787"/>
              </a:xfrm>
              <a:prstGeom prst="up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CFDE47C5-B532-4B66-A9BE-F0DDF94B9BA7}"/>
                </a:ext>
              </a:extLst>
            </p:cNvPr>
            <p:cNvGrpSpPr/>
            <p:nvPr/>
          </p:nvGrpSpPr>
          <p:grpSpPr>
            <a:xfrm>
              <a:off x="4111010" y="1007331"/>
              <a:ext cx="2766204" cy="1301799"/>
              <a:chOff x="4143555" y="969824"/>
              <a:chExt cx="2766204" cy="1385978"/>
            </a:xfrm>
          </p:grpSpPr>
          <p:sp>
            <p:nvSpPr>
              <p:cNvPr id="16" name="Oval 15">
                <a:extLst>
                  <a:ext uri="{FF2B5EF4-FFF2-40B4-BE49-F238E27FC236}">
                    <a16:creationId xmlns:a16="http://schemas.microsoft.com/office/drawing/2014/main" id="{610A4077-B961-4BA2-89F2-F93D373C0528}"/>
                  </a:ext>
                </a:extLst>
              </p:cNvPr>
              <p:cNvSpPr/>
              <p:nvPr/>
            </p:nvSpPr>
            <p:spPr>
              <a:xfrm>
                <a:off x="4143555" y="969824"/>
                <a:ext cx="2766204" cy="13859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641A80E-95F9-4F74-BDCE-7DC1A50768A5}"/>
                  </a:ext>
                </a:extLst>
              </p:cNvPr>
              <p:cNvSpPr txBox="1"/>
              <p:nvPr/>
            </p:nvSpPr>
            <p:spPr>
              <a:xfrm>
                <a:off x="4926061" y="1081765"/>
                <a:ext cx="1311578" cy="1081339"/>
              </a:xfrm>
              <a:prstGeom prst="rect">
                <a:avLst/>
              </a:prstGeom>
              <a:noFill/>
            </p:spPr>
            <p:txBody>
              <a:bodyPr wrap="none" rtlCol="0" anchor="ctr">
                <a:spAutoFit/>
              </a:bodyPr>
              <a:lstStyle/>
              <a:p>
                <a:pPr algn="ctr"/>
                <a:r>
                  <a:rPr lang="en-US" sz="1200" b="1" dirty="0"/>
                  <a:t>Bridging Factors</a:t>
                </a:r>
              </a:p>
              <a:p>
                <a:pPr algn="ctr"/>
                <a:r>
                  <a:rPr lang="en-US" sz="1200" dirty="0"/>
                  <a:t>Courts </a:t>
                </a:r>
              </a:p>
              <a:p>
                <a:pPr algn="ctr"/>
                <a:r>
                  <a:rPr lang="en-US" sz="1200" dirty="0"/>
                  <a:t>Probation</a:t>
                </a:r>
              </a:p>
              <a:p>
                <a:pPr algn="ctr"/>
                <a:r>
                  <a:rPr lang="en-US" sz="1200" dirty="0"/>
                  <a:t>Police</a:t>
                </a:r>
              </a:p>
              <a:p>
                <a:pPr algn="ctr"/>
                <a:r>
                  <a:rPr lang="en-US" sz="1200" dirty="0"/>
                  <a:t>Community Care</a:t>
                </a:r>
              </a:p>
            </p:txBody>
          </p:sp>
        </p:grpSp>
        <p:grpSp>
          <p:nvGrpSpPr>
            <p:cNvPr id="8" name="Group 7">
              <a:extLst>
                <a:ext uri="{FF2B5EF4-FFF2-40B4-BE49-F238E27FC236}">
                  <a16:creationId xmlns:a16="http://schemas.microsoft.com/office/drawing/2014/main" id="{67D457B2-2B3E-4B9B-B68C-40A5446B5FAD}"/>
                </a:ext>
              </a:extLst>
            </p:cNvPr>
            <p:cNvGrpSpPr/>
            <p:nvPr/>
          </p:nvGrpSpPr>
          <p:grpSpPr>
            <a:xfrm>
              <a:off x="4184894" y="2190807"/>
              <a:ext cx="2647289" cy="1641088"/>
              <a:chOff x="4184894" y="2190807"/>
              <a:chExt cx="2647289" cy="1641088"/>
            </a:xfrm>
          </p:grpSpPr>
          <p:sp>
            <p:nvSpPr>
              <p:cNvPr id="13" name="Diamond 12">
                <a:extLst>
                  <a:ext uri="{FF2B5EF4-FFF2-40B4-BE49-F238E27FC236}">
                    <a16:creationId xmlns:a16="http://schemas.microsoft.com/office/drawing/2014/main" id="{7A6E8A30-2E0B-4D36-9FB1-D5104E8AC96D}"/>
                  </a:ext>
                </a:extLst>
              </p:cNvPr>
              <p:cNvSpPr/>
              <p:nvPr/>
            </p:nvSpPr>
            <p:spPr>
              <a:xfrm>
                <a:off x="4184894" y="2190807"/>
                <a:ext cx="1289107" cy="1097280"/>
              </a:xfrm>
              <a:prstGeom prst="diamond">
                <a:avLst/>
              </a:prstGeom>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200" dirty="0"/>
                  <a:t>Screening</a:t>
                </a:r>
              </a:p>
            </p:txBody>
          </p:sp>
          <p:sp>
            <p:nvSpPr>
              <p:cNvPr id="14" name="Diamond 13">
                <a:extLst>
                  <a:ext uri="{FF2B5EF4-FFF2-40B4-BE49-F238E27FC236}">
                    <a16:creationId xmlns:a16="http://schemas.microsoft.com/office/drawing/2014/main" id="{38214CF9-2DB0-4BCF-8B4A-01E44666B08B}"/>
                  </a:ext>
                </a:extLst>
              </p:cNvPr>
              <p:cNvSpPr/>
              <p:nvPr/>
            </p:nvSpPr>
            <p:spPr>
              <a:xfrm>
                <a:off x="5474001" y="2190807"/>
                <a:ext cx="1358182" cy="1097280"/>
              </a:xfrm>
              <a:prstGeom prst="diamond">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200" dirty="0">
                    <a:solidFill>
                      <a:schemeClr val="tx1"/>
                    </a:solidFill>
                  </a:rPr>
                  <a:t>MOUD Treatment</a:t>
                </a:r>
              </a:p>
            </p:txBody>
          </p:sp>
          <p:sp>
            <p:nvSpPr>
              <p:cNvPr id="15" name="Diamond 14">
                <a:extLst>
                  <a:ext uri="{FF2B5EF4-FFF2-40B4-BE49-F238E27FC236}">
                    <a16:creationId xmlns:a16="http://schemas.microsoft.com/office/drawing/2014/main" id="{136AC855-1A26-4704-8AE8-F484EEFC61C3}"/>
                  </a:ext>
                </a:extLst>
              </p:cNvPr>
              <p:cNvSpPr/>
              <p:nvPr/>
            </p:nvSpPr>
            <p:spPr>
              <a:xfrm>
                <a:off x="4826573" y="2734615"/>
                <a:ext cx="1351530" cy="1097280"/>
              </a:xfrm>
              <a:prstGeom prst="diamond">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200" u="sng" spc="-110" dirty="0">
                    <a:solidFill>
                      <a:schemeClr val="tx1"/>
                    </a:solidFill>
                  </a:rPr>
                  <a:t>Care Coordination</a:t>
                </a:r>
              </a:p>
            </p:txBody>
          </p:sp>
        </p:grpSp>
        <p:sp>
          <p:nvSpPr>
            <p:cNvPr id="9" name="Arrow: Down 8">
              <a:extLst>
                <a:ext uri="{FF2B5EF4-FFF2-40B4-BE49-F238E27FC236}">
                  <a16:creationId xmlns:a16="http://schemas.microsoft.com/office/drawing/2014/main" id="{200864BB-CCED-481D-8ED5-085ACAEBB768}"/>
                </a:ext>
              </a:extLst>
            </p:cNvPr>
            <p:cNvSpPr/>
            <p:nvPr/>
          </p:nvSpPr>
          <p:spPr>
            <a:xfrm>
              <a:off x="5359430" y="3954675"/>
              <a:ext cx="223389" cy="267764"/>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Arrow: Down 9">
              <a:extLst>
                <a:ext uri="{FF2B5EF4-FFF2-40B4-BE49-F238E27FC236}">
                  <a16:creationId xmlns:a16="http://schemas.microsoft.com/office/drawing/2014/main" id="{77F645F7-118B-46CD-B081-FF096655849D}"/>
                </a:ext>
              </a:extLst>
            </p:cNvPr>
            <p:cNvSpPr/>
            <p:nvPr/>
          </p:nvSpPr>
          <p:spPr>
            <a:xfrm>
              <a:off x="5347675" y="5106536"/>
              <a:ext cx="256573" cy="329552"/>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0DD6895E-2181-40D9-8EAF-F4FF6E2E357A}"/>
                </a:ext>
              </a:extLst>
            </p:cNvPr>
            <p:cNvSpPr txBox="1"/>
            <p:nvPr/>
          </p:nvSpPr>
          <p:spPr>
            <a:xfrm>
              <a:off x="4614823" y="4341322"/>
              <a:ext cx="1696558" cy="646331"/>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1200" u="sng" dirty="0">
                  <a:solidFill>
                    <a:schemeClr val="tx1"/>
                  </a:solidFill>
                </a:rPr>
                <a:t>Community MOUD initiation, engagement and retention</a:t>
              </a:r>
            </a:p>
          </p:txBody>
        </p:sp>
        <p:sp>
          <p:nvSpPr>
            <p:cNvPr id="12" name="TextBox 11">
              <a:extLst>
                <a:ext uri="{FF2B5EF4-FFF2-40B4-BE49-F238E27FC236}">
                  <a16:creationId xmlns:a16="http://schemas.microsoft.com/office/drawing/2014/main" id="{3A27E33D-8BAE-4716-8F03-6ED3B6B80B89}"/>
                </a:ext>
              </a:extLst>
            </p:cNvPr>
            <p:cNvSpPr txBox="1"/>
            <p:nvPr/>
          </p:nvSpPr>
          <p:spPr>
            <a:xfrm>
              <a:off x="4614823" y="5497080"/>
              <a:ext cx="1696558" cy="276999"/>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1200" dirty="0"/>
                <a:t>Treatment outcomes</a:t>
              </a:r>
            </a:p>
          </p:txBody>
        </p:sp>
      </p:grpSp>
      <p:sp>
        <p:nvSpPr>
          <p:cNvPr id="32" name="Title 1">
            <a:extLst>
              <a:ext uri="{FF2B5EF4-FFF2-40B4-BE49-F238E27FC236}">
                <a16:creationId xmlns:a16="http://schemas.microsoft.com/office/drawing/2014/main" id="{9C22128A-BF56-4904-9C28-9811A9903140}"/>
              </a:ext>
            </a:extLst>
          </p:cNvPr>
          <p:cNvSpPr txBox="1">
            <a:spLocks/>
          </p:cNvSpPr>
          <p:nvPr/>
        </p:nvSpPr>
        <p:spPr>
          <a:xfrm rot="5400000">
            <a:off x="9221430" y="3368893"/>
            <a:ext cx="1506085" cy="4728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t>Preparation</a:t>
            </a:r>
          </a:p>
        </p:txBody>
      </p:sp>
      <p:sp>
        <p:nvSpPr>
          <p:cNvPr id="33" name="Title 1">
            <a:extLst>
              <a:ext uri="{FF2B5EF4-FFF2-40B4-BE49-F238E27FC236}">
                <a16:creationId xmlns:a16="http://schemas.microsoft.com/office/drawing/2014/main" id="{EF381360-FF3D-4861-9E12-99EFBD7CA272}"/>
              </a:ext>
            </a:extLst>
          </p:cNvPr>
          <p:cNvSpPr txBox="1">
            <a:spLocks/>
          </p:cNvSpPr>
          <p:nvPr/>
        </p:nvSpPr>
        <p:spPr>
          <a:xfrm>
            <a:off x="5171506" y="6084281"/>
            <a:ext cx="1901615" cy="5635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t>Implementation</a:t>
            </a:r>
          </a:p>
        </p:txBody>
      </p:sp>
      <p:sp>
        <p:nvSpPr>
          <p:cNvPr id="34" name="Title 1">
            <a:extLst>
              <a:ext uri="{FF2B5EF4-FFF2-40B4-BE49-F238E27FC236}">
                <a16:creationId xmlns:a16="http://schemas.microsoft.com/office/drawing/2014/main" id="{0298B82D-65AC-4098-8AF7-0A779CFCD22E}"/>
              </a:ext>
            </a:extLst>
          </p:cNvPr>
          <p:cNvSpPr txBox="1">
            <a:spLocks/>
          </p:cNvSpPr>
          <p:nvPr/>
        </p:nvSpPr>
        <p:spPr>
          <a:xfrm rot="16200000">
            <a:off x="1534619" y="3128091"/>
            <a:ext cx="1506085" cy="592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600" b="1" dirty="0"/>
              <a:t>Sustainment</a:t>
            </a:r>
          </a:p>
        </p:txBody>
      </p:sp>
      <p:cxnSp>
        <p:nvCxnSpPr>
          <p:cNvPr id="35" name="Connector: Elbow 34">
            <a:extLst>
              <a:ext uri="{FF2B5EF4-FFF2-40B4-BE49-F238E27FC236}">
                <a16:creationId xmlns:a16="http://schemas.microsoft.com/office/drawing/2014/main" id="{95BD9957-1A40-4C52-B9B0-B9079C427CE5}"/>
              </a:ext>
            </a:extLst>
          </p:cNvPr>
          <p:cNvCxnSpPr>
            <a:stCxn id="34" idx="3"/>
            <a:endCxn id="3" idx="1"/>
          </p:cNvCxnSpPr>
          <p:nvPr/>
        </p:nvCxnSpPr>
        <p:spPr>
          <a:xfrm rot="5400000" flipH="1" flipV="1">
            <a:off x="2934976" y="110845"/>
            <a:ext cx="1912983" cy="32076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811F786D-FFB8-4A6C-BD79-7E01146746C1}"/>
              </a:ext>
            </a:extLst>
          </p:cNvPr>
          <p:cNvCxnSpPr>
            <a:cxnSpLocks/>
            <a:endCxn id="34" idx="1"/>
          </p:cNvCxnSpPr>
          <p:nvPr/>
        </p:nvCxnSpPr>
        <p:spPr>
          <a:xfrm rot="10800000">
            <a:off x="2287662" y="4177224"/>
            <a:ext cx="2843646" cy="2188824"/>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C66CF157-1A8D-4122-ABC0-18CCD3386044}"/>
              </a:ext>
            </a:extLst>
          </p:cNvPr>
          <p:cNvCxnSpPr>
            <a:cxnSpLocks/>
            <a:stCxn id="3" idx="3"/>
            <a:endCxn id="32" idx="1"/>
          </p:cNvCxnSpPr>
          <p:nvPr/>
        </p:nvCxnSpPr>
        <p:spPr>
          <a:xfrm>
            <a:off x="7001353" y="758156"/>
            <a:ext cx="2973118" cy="209412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1A5EECD5-BA50-4E1A-940C-9AE852DF0EA1}"/>
              </a:ext>
            </a:extLst>
          </p:cNvPr>
          <p:cNvCxnSpPr>
            <a:cxnSpLocks/>
            <a:stCxn id="32" idx="3"/>
          </p:cNvCxnSpPr>
          <p:nvPr/>
        </p:nvCxnSpPr>
        <p:spPr>
          <a:xfrm rot="5400000">
            <a:off x="7499860" y="3891434"/>
            <a:ext cx="2007679" cy="294154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739E43D-11CA-4C41-9306-A4E3153BA27E}"/>
              </a:ext>
            </a:extLst>
          </p:cNvPr>
          <p:cNvSpPr txBox="1"/>
          <p:nvPr/>
        </p:nvSpPr>
        <p:spPr>
          <a:xfrm>
            <a:off x="68965" y="6516607"/>
            <a:ext cx="12109384" cy="646331"/>
          </a:xfrm>
          <a:prstGeom prst="rect">
            <a:avLst/>
          </a:prstGeom>
          <a:noFill/>
        </p:spPr>
        <p:txBody>
          <a:bodyPr wrap="square">
            <a:spAutoFit/>
          </a:bodyPr>
          <a:lstStyle/>
          <a:p>
            <a:pPr algn="l"/>
            <a:r>
              <a:rPr lang="en-US" b="0" i="0" dirty="0">
                <a:solidFill>
                  <a:srgbClr val="212121"/>
                </a:solidFill>
                <a:effectLst/>
              </a:rPr>
              <a:t>Ferguson, W.J. et al. Health Justice 7, 19 (2019). </a:t>
            </a:r>
            <a:r>
              <a:rPr lang="en-US" b="0" i="0" dirty="0">
                <a:solidFill>
                  <a:srgbClr val="212121"/>
                </a:solidFill>
                <a:effectLst/>
                <a:hlinkClick r:id="rId3"/>
              </a:rPr>
              <a:t>https://doi.org/10.1186/s40352-019-0100-2</a:t>
            </a:r>
            <a:endParaRPr lang="en-US" b="0" i="0" dirty="0">
              <a:solidFill>
                <a:srgbClr val="212121"/>
              </a:solidFill>
              <a:effectLst/>
            </a:endParaRPr>
          </a:p>
          <a:p>
            <a:pPr algn="l"/>
            <a:endParaRPr lang="en-US" b="0" i="0" dirty="0">
              <a:solidFill>
                <a:srgbClr val="212121"/>
              </a:solidFill>
              <a:effectLst/>
            </a:endParaRPr>
          </a:p>
        </p:txBody>
      </p:sp>
    </p:spTree>
    <p:extLst>
      <p:ext uri="{BB962C8B-B14F-4D97-AF65-F5344CB8AC3E}">
        <p14:creationId xmlns:p14="http://schemas.microsoft.com/office/powerpoint/2010/main" val="3043998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43F46-4229-4B93-B0F4-9B17DF81DBF8}"/>
              </a:ext>
            </a:extLst>
          </p:cNvPr>
          <p:cNvSpPr>
            <a:spLocks noGrp="1"/>
          </p:cNvSpPr>
          <p:nvPr>
            <p:ph type="title"/>
          </p:nvPr>
        </p:nvSpPr>
        <p:spPr>
          <a:xfrm>
            <a:off x="320454" y="287516"/>
            <a:ext cx="4583016" cy="3306726"/>
          </a:xfrm>
        </p:spPr>
        <p:txBody>
          <a:bodyPr anchor="b">
            <a:normAutofit/>
          </a:bodyPr>
          <a:lstStyle/>
          <a:p>
            <a:r>
              <a:rPr lang="en-US" sz="2800" b="1" dirty="0">
                <a:effectLst/>
              </a:rPr>
              <a:t>Results: </a:t>
            </a:r>
            <a:br>
              <a:rPr lang="en-US" sz="2800" b="1" dirty="0">
                <a:effectLst/>
              </a:rPr>
            </a:br>
            <a:r>
              <a:rPr lang="en-US" sz="2800" b="1" dirty="0">
                <a:effectLst/>
              </a:rPr>
              <a:t>Demographic characteristics of interview participants at community-based MOUD treatment programs (n=36)</a:t>
            </a:r>
            <a:endParaRPr lang="en-US" sz="2800" dirty="0"/>
          </a:p>
        </p:txBody>
      </p:sp>
      <p:graphicFrame>
        <p:nvGraphicFramePr>
          <p:cNvPr id="4" name="Table 3">
            <a:extLst>
              <a:ext uri="{FF2B5EF4-FFF2-40B4-BE49-F238E27FC236}">
                <a16:creationId xmlns:a16="http://schemas.microsoft.com/office/drawing/2014/main" id="{5F30FAAE-5242-4F49-9B07-C890ADF9D55E}"/>
              </a:ext>
            </a:extLst>
          </p:cNvPr>
          <p:cNvGraphicFramePr>
            <a:graphicFrameLocks noGrp="1"/>
          </p:cNvGraphicFramePr>
          <p:nvPr>
            <p:extLst>
              <p:ext uri="{D42A27DB-BD31-4B8C-83A1-F6EECF244321}">
                <p14:modId xmlns:p14="http://schemas.microsoft.com/office/powerpoint/2010/main" val="3933754990"/>
              </p:ext>
            </p:extLst>
          </p:nvPr>
        </p:nvGraphicFramePr>
        <p:xfrm>
          <a:off x="5377583" y="119902"/>
          <a:ext cx="6349584" cy="6550725"/>
        </p:xfrm>
        <a:graphic>
          <a:graphicData uri="http://schemas.openxmlformats.org/drawingml/2006/table">
            <a:tbl>
              <a:tblPr firstRow="1" firstCol="1" bandRow="1">
                <a:tableStyleId>{5C22544A-7EE6-4342-B048-85BDC9FD1C3A}</a:tableStyleId>
              </a:tblPr>
              <a:tblGrid>
                <a:gridCol w="4591064">
                  <a:extLst>
                    <a:ext uri="{9D8B030D-6E8A-4147-A177-3AD203B41FA5}">
                      <a16:colId xmlns:a16="http://schemas.microsoft.com/office/drawing/2014/main" val="552644745"/>
                    </a:ext>
                  </a:extLst>
                </a:gridCol>
                <a:gridCol w="1758520">
                  <a:extLst>
                    <a:ext uri="{9D8B030D-6E8A-4147-A177-3AD203B41FA5}">
                      <a16:colId xmlns:a16="http://schemas.microsoft.com/office/drawing/2014/main" val="2339589267"/>
                    </a:ext>
                  </a:extLst>
                </a:gridCol>
              </a:tblGrid>
              <a:tr h="249892">
                <a:tc>
                  <a:txBody>
                    <a:bodyPr/>
                    <a:lstStyle/>
                    <a:p>
                      <a:pPr marL="0" marR="0" fontAlgn="base">
                        <a:lnSpc>
                          <a:spcPct val="115000"/>
                        </a:lnSpc>
                        <a:spcBef>
                          <a:spcPts val="0"/>
                        </a:spcBef>
                        <a:spcAft>
                          <a:spcPts val="0"/>
                        </a:spcAft>
                      </a:pPr>
                      <a:r>
                        <a:rPr lang="en-US" sz="2400" dirty="0">
                          <a:effectLst/>
                        </a:rPr>
                        <a:t>Characteristic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fontAlgn="base">
                        <a:lnSpc>
                          <a:spcPct val="115000"/>
                        </a:lnSpc>
                        <a:spcBef>
                          <a:spcPts val="0"/>
                        </a:spcBef>
                        <a:spcAft>
                          <a:spcPts val="0"/>
                        </a:spcAft>
                      </a:pPr>
                      <a:r>
                        <a:rPr lang="en-US" sz="2400" dirty="0">
                          <a:effectLst/>
                        </a:rPr>
                        <a:t>Count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50255044"/>
                  </a:ext>
                </a:extLst>
              </a:tr>
              <a:tr h="402098">
                <a:tc>
                  <a:txBody>
                    <a:bodyPr/>
                    <a:lstStyle/>
                    <a:p>
                      <a:pPr marL="0" marR="0" fontAlgn="base">
                        <a:lnSpc>
                          <a:spcPct val="115000"/>
                        </a:lnSpc>
                        <a:spcBef>
                          <a:spcPts val="0"/>
                        </a:spcBef>
                        <a:spcAft>
                          <a:spcPts val="0"/>
                        </a:spcAft>
                      </a:pPr>
                      <a:r>
                        <a:rPr lang="en-US" sz="1800" dirty="0">
                          <a:effectLst/>
                        </a:rPr>
                        <a:t>Age, mean (SD)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fontAlgn="base">
                        <a:lnSpc>
                          <a:spcPct val="115000"/>
                        </a:lnSpc>
                        <a:spcBef>
                          <a:spcPts val="0"/>
                        </a:spcBef>
                        <a:spcAft>
                          <a:spcPts val="0"/>
                        </a:spcAft>
                      </a:pPr>
                      <a:r>
                        <a:rPr lang="en-US" sz="1500" dirty="0">
                          <a:effectLst/>
                        </a:rPr>
                        <a:t>47.8 (10.8) </a:t>
                      </a:r>
                    </a:p>
                    <a:p>
                      <a:pPr marL="0" marR="0" algn="ctr" fontAlgn="base">
                        <a:lnSpc>
                          <a:spcPct val="115000"/>
                        </a:lnSpc>
                        <a:spcBef>
                          <a:spcPts val="0"/>
                        </a:spcBef>
                        <a:spcAft>
                          <a:spcPts val="0"/>
                        </a:spcAft>
                      </a:pPr>
                      <a:r>
                        <a:rPr lang="en-US" sz="900" dirty="0">
                          <a:effectLst/>
                        </a:rPr>
                        <a:t>Missing= 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91285690"/>
                  </a:ext>
                </a:extLst>
              </a:tr>
              <a:tr h="402098">
                <a:tc>
                  <a:txBody>
                    <a:bodyPr/>
                    <a:lstStyle/>
                    <a:p>
                      <a:pPr marL="0" marR="0" fontAlgn="base">
                        <a:lnSpc>
                          <a:spcPct val="115000"/>
                        </a:lnSpc>
                        <a:spcBef>
                          <a:spcPts val="0"/>
                        </a:spcBef>
                        <a:spcAft>
                          <a:spcPts val="0"/>
                        </a:spcAft>
                      </a:pPr>
                      <a:r>
                        <a:rPr lang="en-US" sz="1800" dirty="0">
                          <a:effectLst/>
                        </a:rPr>
                        <a:t>Female, n (%)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fontAlgn="base">
                        <a:lnSpc>
                          <a:spcPct val="115000"/>
                        </a:lnSpc>
                        <a:spcBef>
                          <a:spcPts val="0"/>
                        </a:spcBef>
                        <a:spcAft>
                          <a:spcPts val="0"/>
                        </a:spcAft>
                      </a:pPr>
                      <a:r>
                        <a:rPr lang="en-US" sz="1500" dirty="0">
                          <a:effectLst/>
                        </a:rPr>
                        <a:t>27 (79.4)</a:t>
                      </a:r>
                    </a:p>
                    <a:p>
                      <a:pPr marL="0" marR="0" algn="ctr" fontAlgn="base">
                        <a:lnSpc>
                          <a:spcPct val="115000"/>
                        </a:lnSpc>
                        <a:spcBef>
                          <a:spcPts val="0"/>
                        </a:spcBef>
                        <a:spcAft>
                          <a:spcPts val="0"/>
                        </a:spcAft>
                      </a:pPr>
                      <a:r>
                        <a:rPr lang="en-US" sz="900" dirty="0">
                          <a:effectLst/>
                        </a:rPr>
                        <a:t> Missing= 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25189290"/>
                  </a:ext>
                </a:extLst>
              </a:tr>
              <a:tr h="982151">
                <a:tc>
                  <a:txBody>
                    <a:bodyPr/>
                    <a:lstStyle/>
                    <a:p>
                      <a:pPr marL="0" marR="0" fontAlgn="base">
                        <a:lnSpc>
                          <a:spcPct val="115000"/>
                        </a:lnSpc>
                        <a:spcBef>
                          <a:spcPts val="0"/>
                        </a:spcBef>
                        <a:spcAft>
                          <a:spcPts val="0"/>
                        </a:spcAft>
                      </a:pPr>
                      <a:r>
                        <a:rPr lang="en-US" sz="1800" dirty="0">
                          <a:effectLst/>
                        </a:rPr>
                        <a:t>Race, Hispanic/Latino Ethnicity n (%) </a:t>
                      </a:r>
                      <a:endParaRPr lang="en-US" sz="2000" dirty="0">
                        <a:effectLst/>
                      </a:endParaRPr>
                    </a:p>
                    <a:p>
                      <a:pPr marL="0" marR="0" fontAlgn="base">
                        <a:lnSpc>
                          <a:spcPct val="115000"/>
                        </a:lnSpc>
                        <a:spcBef>
                          <a:spcPts val="0"/>
                        </a:spcBef>
                        <a:spcAft>
                          <a:spcPts val="0"/>
                        </a:spcAft>
                      </a:pPr>
                      <a:r>
                        <a:rPr lang="en-US" sz="1500" dirty="0">
                          <a:effectLst/>
                        </a:rPr>
                        <a:t>   White, Non-Hispanic</a:t>
                      </a:r>
                    </a:p>
                    <a:p>
                      <a:pPr marL="0" marR="0" fontAlgn="base">
                        <a:lnSpc>
                          <a:spcPct val="115000"/>
                        </a:lnSpc>
                        <a:spcBef>
                          <a:spcPts val="0"/>
                        </a:spcBef>
                        <a:spcAft>
                          <a:spcPts val="0"/>
                        </a:spcAft>
                      </a:pPr>
                      <a:r>
                        <a:rPr lang="en-US" sz="1500" dirty="0">
                          <a:effectLst/>
                        </a:rPr>
                        <a:t>   Person of Color </a:t>
                      </a:r>
                    </a:p>
                    <a:p>
                      <a:pPr marL="0" marR="0" fontAlgn="base">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fontAlgn="base">
                        <a:lnSpc>
                          <a:spcPct val="115000"/>
                        </a:lnSpc>
                        <a:spcBef>
                          <a:spcPts val="0"/>
                        </a:spcBef>
                        <a:spcAft>
                          <a:spcPts val="0"/>
                        </a:spcAft>
                      </a:pPr>
                      <a:r>
                        <a:rPr lang="en-US" sz="1400" dirty="0">
                          <a:effectLst/>
                        </a:rPr>
                        <a:t> </a:t>
                      </a:r>
                      <a:endParaRPr lang="en-US" sz="1600" dirty="0">
                        <a:effectLst/>
                      </a:endParaRPr>
                    </a:p>
                    <a:p>
                      <a:pPr marL="0" marR="0" algn="ctr" fontAlgn="base">
                        <a:lnSpc>
                          <a:spcPct val="115000"/>
                        </a:lnSpc>
                        <a:spcBef>
                          <a:spcPts val="0"/>
                        </a:spcBef>
                        <a:spcAft>
                          <a:spcPts val="0"/>
                        </a:spcAft>
                      </a:pPr>
                      <a:r>
                        <a:rPr lang="en-US" sz="1500" dirty="0">
                          <a:effectLst/>
                        </a:rPr>
                        <a:t>28 (82.4)</a:t>
                      </a:r>
                    </a:p>
                    <a:p>
                      <a:pPr marL="0" marR="0" algn="ctr" fontAlgn="base">
                        <a:lnSpc>
                          <a:spcPct val="115000"/>
                        </a:lnSpc>
                        <a:spcBef>
                          <a:spcPts val="0"/>
                        </a:spcBef>
                        <a:spcAft>
                          <a:spcPts val="0"/>
                        </a:spcAft>
                      </a:pPr>
                      <a:r>
                        <a:rPr lang="en-US" sz="1500" dirty="0">
                          <a:effectLst/>
                        </a:rPr>
                        <a:t>6 (17.6)</a:t>
                      </a:r>
                    </a:p>
                    <a:p>
                      <a:pPr marL="0" marR="0" algn="ctr" fontAlgn="base">
                        <a:lnSpc>
                          <a:spcPct val="115000"/>
                        </a:lnSpc>
                        <a:spcBef>
                          <a:spcPts val="0"/>
                        </a:spcBef>
                        <a:spcAft>
                          <a:spcPts val="0"/>
                        </a:spcAft>
                      </a:pPr>
                      <a:r>
                        <a:rPr lang="en-US" sz="900" dirty="0">
                          <a:effectLst/>
                        </a:rPr>
                        <a:t>Missing=2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50278615"/>
                  </a:ext>
                </a:extLst>
              </a:tr>
              <a:tr h="1339866">
                <a:tc>
                  <a:txBody>
                    <a:bodyPr/>
                    <a:lstStyle/>
                    <a:p>
                      <a:pPr marL="0" marR="0" fontAlgn="base">
                        <a:lnSpc>
                          <a:spcPct val="115000"/>
                        </a:lnSpc>
                        <a:spcBef>
                          <a:spcPts val="0"/>
                        </a:spcBef>
                        <a:spcAft>
                          <a:spcPts val="0"/>
                        </a:spcAft>
                      </a:pPr>
                      <a:r>
                        <a:rPr lang="en-US" sz="1800" dirty="0">
                          <a:effectLst/>
                        </a:rPr>
                        <a:t>Education, n (%) </a:t>
                      </a:r>
                      <a:endParaRPr lang="en-US" sz="2000" dirty="0">
                        <a:effectLst/>
                      </a:endParaRPr>
                    </a:p>
                    <a:p>
                      <a:pPr marL="0" marR="0" fontAlgn="base">
                        <a:lnSpc>
                          <a:spcPct val="115000"/>
                        </a:lnSpc>
                        <a:spcBef>
                          <a:spcPts val="0"/>
                        </a:spcBef>
                        <a:spcAft>
                          <a:spcPts val="0"/>
                        </a:spcAft>
                      </a:pPr>
                      <a:r>
                        <a:rPr lang="en-US" sz="1500" dirty="0">
                          <a:effectLst/>
                        </a:rPr>
                        <a:t>   High school diploma or equivalent  </a:t>
                      </a:r>
                    </a:p>
                    <a:p>
                      <a:pPr marL="0" marR="0" fontAlgn="base">
                        <a:lnSpc>
                          <a:spcPct val="115000"/>
                        </a:lnSpc>
                        <a:spcBef>
                          <a:spcPts val="0"/>
                        </a:spcBef>
                        <a:spcAft>
                          <a:spcPts val="0"/>
                        </a:spcAft>
                      </a:pPr>
                      <a:r>
                        <a:rPr lang="en-US" sz="1500" dirty="0">
                          <a:effectLst/>
                        </a:rPr>
                        <a:t>   Some college, Associate’s or Bachelor’s degree</a:t>
                      </a:r>
                    </a:p>
                    <a:p>
                      <a:pPr marL="0" marR="0" fontAlgn="base">
                        <a:lnSpc>
                          <a:spcPct val="115000"/>
                        </a:lnSpc>
                        <a:spcBef>
                          <a:spcPts val="0"/>
                        </a:spcBef>
                        <a:spcAft>
                          <a:spcPts val="0"/>
                        </a:spcAft>
                      </a:pPr>
                      <a:r>
                        <a:rPr lang="en-US" sz="1500" dirty="0">
                          <a:effectLst/>
                        </a:rPr>
                        <a:t>   Master's degree </a:t>
                      </a:r>
                    </a:p>
                    <a:p>
                      <a:pPr marL="0" marR="0" fontAlgn="base">
                        <a:lnSpc>
                          <a:spcPct val="115000"/>
                        </a:lnSpc>
                        <a:spcBef>
                          <a:spcPts val="0"/>
                        </a:spcBef>
                        <a:spcAft>
                          <a:spcPts val="0"/>
                        </a:spcAft>
                      </a:pPr>
                      <a:r>
                        <a:rPr lang="en-US" sz="1500" dirty="0">
                          <a:effectLst/>
                        </a:rPr>
                        <a:t>   Doctoral degree or equivalent </a:t>
                      </a:r>
                    </a:p>
                  </a:txBody>
                  <a:tcPr marL="0" marR="0" marT="0" marB="0"/>
                </a:tc>
                <a:tc>
                  <a:txBody>
                    <a:bodyPr/>
                    <a:lstStyle/>
                    <a:p>
                      <a:pPr marL="0" marR="0" algn="ctr" fontAlgn="base">
                        <a:lnSpc>
                          <a:spcPct val="115000"/>
                        </a:lnSpc>
                        <a:spcBef>
                          <a:spcPts val="0"/>
                        </a:spcBef>
                        <a:spcAft>
                          <a:spcPts val="0"/>
                        </a:spcAft>
                      </a:pPr>
                      <a:r>
                        <a:rPr lang="en-US" sz="1500" dirty="0">
                          <a:effectLst/>
                        </a:rPr>
                        <a:t>  </a:t>
                      </a:r>
                    </a:p>
                    <a:p>
                      <a:pPr marL="0" marR="0" algn="ctr">
                        <a:lnSpc>
                          <a:spcPct val="115000"/>
                        </a:lnSpc>
                        <a:spcBef>
                          <a:spcPts val="0"/>
                        </a:spcBef>
                        <a:spcAft>
                          <a:spcPts val="0"/>
                        </a:spcAft>
                      </a:pPr>
                      <a:r>
                        <a:rPr lang="en-US" sz="1500" dirty="0">
                          <a:effectLst/>
                        </a:rPr>
                        <a:t>0 (0.0%)</a:t>
                      </a:r>
                    </a:p>
                    <a:p>
                      <a:pPr marL="0" marR="0" algn="ctr">
                        <a:lnSpc>
                          <a:spcPct val="115000"/>
                        </a:lnSpc>
                        <a:spcBef>
                          <a:spcPts val="0"/>
                        </a:spcBef>
                        <a:spcAft>
                          <a:spcPts val="0"/>
                        </a:spcAft>
                      </a:pPr>
                      <a:r>
                        <a:rPr lang="en-US" sz="1500" dirty="0">
                          <a:effectLst/>
                        </a:rPr>
                        <a:t>15 (44.1%)</a:t>
                      </a:r>
                    </a:p>
                    <a:p>
                      <a:pPr marL="0" marR="0" algn="ctr">
                        <a:lnSpc>
                          <a:spcPct val="115000"/>
                        </a:lnSpc>
                        <a:spcBef>
                          <a:spcPts val="0"/>
                        </a:spcBef>
                        <a:spcAft>
                          <a:spcPts val="0"/>
                        </a:spcAft>
                      </a:pPr>
                      <a:r>
                        <a:rPr lang="en-US" sz="1500" dirty="0">
                          <a:effectLst/>
                        </a:rPr>
                        <a:t>13 (38.2%)</a:t>
                      </a:r>
                    </a:p>
                    <a:p>
                      <a:pPr marL="0" marR="0" algn="ctr">
                        <a:lnSpc>
                          <a:spcPct val="115000"/>
                        </a:lnSpc>
                        <a:spcBef>
                          <a:spcPts val="0"/>
                        </a:spcBef>
                        <a:spcAft>
                          <a:spcPts val="0"/>
                        </a:spcAft>
                      </a:pPr>
                      <a:r>
                        <a:rPr lang="en-US" sz="1500" dirty="0">
                          <a:effectLst/>
                        </a:rPr>
                        <a:t>6 (17.6%)</a:t>
                      </a:r>
                    </a:p>
                    <a:p>
                      <a:pPr marL="0" marR="0" algn="ctr">
                        <a:lnSpc>
                          <a:spcPct val="115000"/>
                        </a:lnSpc>
                        <a:spcBef>
                          <a:spcPts val="0"/>
                        </a:spcBef>
                        <a:spcAft>
                          <a:spcPts val="0"/>
                        </a:spcAft>
                      </a:pPr>
                      <a:r>
                        <a:rPr lang="en-US" sz="900" dirty="0">
                          <a:effectLst/>
                        </a:rPr>
                        <a:t>Missing=2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49873320"/>
                  </a:ext>
                </a:extLst>
              </a:tr>
              <a:tr h="1182828">
                <a:tc>
                  <a:txBody>
                    <a:bodyPr/>
                    <a:lstStyle/>
                    <a:p>
                      <a:pPr marL="0" marR="0" fontAlgn="base">
                        <a:lnSpc>
                          <a:spcPct val="115000"/>
                        </a:lnSpc>
                        <a:spcBef>
                          <a:spcPts val="0"/>
                        </a:spcBef>
                        <a:spcAft>
                          <a:spcPts val="0"/>
                        </a:spcAft>
                      </a:pPr>
                      <a:r>
                        <a:rPr lang="en-US" sz="1800" dirty="0">
                          <a:effectLst/>
                        </a:rPr>
                        <a:t>Role at MOUD program, n (%) </a:t>
                      </a:r>
                      <a:endParaRPr lang="en-US" sz="2000" dirty="0">
                        <a:effectLst/>
                      </a:endParaRPr>
                    </a:p>
                    <a:p>
                      <a:pPr marL="0" marR="0" fontAlgn="base">
                        <a:lnSpc>
                          <a:spcPct val="115000"/>
                        </a:lnSpc>
                        <a:spcBef>
                          <a:spcPts val="0"/>
                        </a:spcBef>
                        <a:spcAft>
                          <a:spcPts val="0"/>
                        </a:spcAft>
                      </a:pPr>
                      <a:r>
                        <a:rPr lang="en-US" sz="1200" dirty="0">
                          <a:effectLst/>
                        </a:rPr>
                        <a:t>   </a:t>
                      </a:r>
                      <a:r>
                        <a:rPr lang="en-US" sz="1500" dirty="0">
                          <a:effectLst/>
                        </a:rPr>
                        <a:t>Senior administrator</a:t>
                      </a:r>
                    </a:p>
                    <a:p>
                      <a:pPr marL="0" marR="0" fontAlgn="base">
                        <a:lnSpc>
                          <a:spcPct val="115000"/>
                        </a:lnSpc>
                        <a:spcBef>
                          <a:spcPts val="0"/>
                        </a:spcBef>
                        <a:spcAft>
                          <a:spcPts val="0"/>
                        </a:spcAft>
                      </a:pPr>
                      <a:r>
                        <a:rPr lang="en-US" sz="1500" dirty="0">
                          <a:effectLst/>
                        </a:rPr>
                        <a:t>   Supervisor</a:t>
                      </a:r>
                    </a:p>
                    <a:p>
                      <a:pPr marL="0" marR="0" fontAlgn="base">
                        <a:lnSpc>
                          <a:spcPct val="115000"/>
                        </a:lnSpc>
                        <a:spcBef>
                          <a:spcPts val="0"/>
                        </a:spcBef>
                        <a:spcAft>
                          <a:spcPts val="0"/>
                        </a:spcAft>
                      </a:pPr>
                      <a:r>
                        <a:rPr lang="en-US" sz="1500" dirty="0">
                          <a:effectLst/>
                        </a:rPr>
                        <a:t>   Clinical supervisors and staff</a:t>
                      </a:r>
                    </a:p>
                    <a:p>
                      <a:pPr marL="0" marR="0" fontAlgn="base">
                        <a:lnSpc>
                          <a:spcPct val="115000"/>
                        </a:lnSpc>
                        <a:spcBef>
                          <a:spcPts val="0"/>
                        </a:spcBef>
                        <a:spcAft>
                          <a:spcPts val="0"/>
                        </a:spcAft>
                      </a:pPr>
                      <a:r>
                        <a:rPr lang="en-US" sz="1500" dirty="0">
                          <a:effectLst/>
                        </a:rPr>
                        <a:t>   Medical supervisors and staff</a:t>
                      </a:r>
                    </a:p>
                  </a:txBody>
                  <a:tcPr marL="0" marR="0" marT="0" marB="0"/>
                </a:tc>
                <a:tc>
                  <a:txBody>
                    <a:bodyPr/>
                    <a:lstStyle/>
                    <a:p>
                      <a:pPr marL="0" marR="0" algn="ctr" fontAlgn="base">
                        <a:lnSpc>
                          <a:spcPct val="115000"/>
                        </a:lnSpc>
                        <a:spcBef>
                          <a:spcPts val="0"/>
                        </a:spcBef>
                        <a:spcAft>
                          <a:spcPts val="0"/>
                        </a:spcAft>
                      </a:pPr>
                      <a:r>
                        <a:rPr lang="en-US" sz="1400" dirty="0">
                          <a:effectLst/>
                        </a:rPr>
                        <a:t> </a:t>
                      </a:r>
                      <a:endParaRPr lang="en-US" sz="1600" dirty="0">
                        <a:effectLst/>
                      </a:endParaRPr>
                    </a:p>
                    <a:p>
                      <a:pPr marL="0" marR="0" algn="ctr" fontAlgn="base">
                        <a:lnSpc>
                          <a:spcPct val="115000"/>
                        </a:lnSpc>
                        <a:spcBef>
                          <a:spcPts val="0"/>
                        </a:spcBef>
                        <a:spcAft>
                          <a:spcPts val="0"/>
                        </a:spcAft>
                      </a:pPr>
                      <a:r>
                        <a:rPr lang="en-US" sz="1500" dirty="0">
                          <a:effectLst/>
                        </a:rPr>
                        <a:t>9 (25.0%)</a:t>
                      </a:r>
                    </a:p>
                    <a:p>
                      <a:pPr marL="0" marR="0" algn="ctr" fontAlgn="base">
                        <a:lnSpc>
                          <a:spcPct val="115000"/>
                        </a:lnSpc>
                        <a:spcBef>
                          <a:spcPts val="0"/>
                        </a:spcBef>
                        <a:spcAft>
                          <a:spcPts val="0"/>
                        </a:spcAft>
                      </a:pPr>
                      <a:r>
                        <a:rPr lang="en-US" sz="1500" dirty="0">
                          <a:effectLst/>
                        </a:rPr>
                        <a:t>3 (8.3%)</a:t>
                      </a:r>
                    </a:p>
                    <a:p>
                      <a:pPr marL="0" marR="0" algn="ctr" fontAlgn="base">
                        <a:lnSpc>
                          <a:spcPct val="115000"/>
                        </a:lnSpc>
                        <a:spcBef>
                          <a:spcPts val="0"/>
                        </a:spcBef>
                        <a:spcAft>
                          <a:spcPts val="0"/>
                        </a:spcAft>
                      </a:pPr>
                      <a:r>
                        <a:rPr lang="en-US" sz="1500" dirty="0">
                          <a:effectLst/>
                        </a:rPr>
                        <a:t>12 (33.3%)</a:t>
                      </a:r>
                    </a:p>
                    <a:p>
                      <a:pPr marL="0" marR="0" algn="ctr" fontAlgn="base">
                        <a:lnSpc>
                          <a:spcPct val="115000"/>
                        </a:lnSpc>
                        <a:spcBef>
                          <a:spcPts val="0"/>
                        </a:spcBef>
                        <a:spcAft>
                          <a:spcPts val="0"/>
                        </a:spcAft>
                      </a:pPr>
                      <a:r>
                        <a:rPr lang="en-US" sz="1500" dirty="0">
                          <a:effectLst/>
                        </a:rPr>
                        <a:t>12 (33.4%)</a:t>
                      </a:r>
                    </a:p>
                  </a:txBody>
                  <a:tcPr marL="0" marR="0" marT="0" marB="0"/>
                </a:tc>
                <a:extLst>
                  <a:ext uri="{0D108BD9-81ED-4DB2-BD59-A6C34878D82A}">
                    <a16:rowId xmlns:a16="http://schemas.microsoft.com/office/drawing/2014/main" val="1166452689"/>
                  </a:ext>
                </a:extLst>
              </a:tr>
              <a:tr h="1339866">
                <a:tc>
                  <a:txBody>
                    <a:bodyPr/>
                    <a:lstStyle/>
                    <a:p>
                      <a:pPr marL="0" marR="0" fontAlgn="base">
                        <a:lnSpc>
                          <a:spcPct val="115000"/>
                        </a:lnSpc>
                        <a:spcBef>
                          <a:spcPts val="0"/>
                        </a:spcBef>
                        <a:spcAft>
                          <a:spcPts val="0"/>
                        </a:spcAft>
                      </a:pPr>
                      <a:r>
                        <a:rPr lang="en-US" sz="1800" dirty="0">
                          <a:effectLst/>
                        </a:rPr>
                        <a:t>Years working for your current agency, n (%) </a:t>
                      </a:r>
                      <a:endParaRPr lang="en-US" sz="2000" dirty="0">
                        <a:effectLst/>
                      </a:endParaRPr>
                    </a:p>
                    <a:p>
                      <a:pPr marL="0" marR="0" fontAlgn="base">
                        <a:lnSpc>
                          <a:spcPct val="115000"/>
                        </a:lnSpc>
                        <a:spcBef>
                          <a:spcPts val="0"/>
                        </a:spcBef>
                        <a:spcAft>
                          <a:spcPts val="0"/>
                        </a:spcAft>
                      </a:pPr>
                      <a:r>
                        <a:rPr lang="en-US" sz="1600" dirty="0">
                          <a:effectLst/>
                        </a:rPr>
                        <a:t> </a:t>
                      </a:r>
                      <a:r>
                        <a:rPr lang="en-US" sz="1500" dirty="0">
                          <a:effectLst/>
                        </a:rPr>
                        <a:t>  &lt;1 year </a:t>
                      </a:r>
                    </a:p>
                    <a:p>
                      <a:pPr marL="0" marR="0" fontAlgn="base">
                        <a:lnSpc>
                          <a:spcPct val="115000"/>
                        </a:lnSpc>
                        <a:spcBef>
                          <a:spcPts val="0"/>
                        </a:spcBef>
                        <a:spcAft>
                          <a:spcPts val="0"/>
                        </a:spcAft>
                      </a:pPr>
                      <a:r>
                        <a:rPr lang="en-US" sz="1500" dirty="0">
                          <a:effectLst/>
                        </a:rPr>
                        <a:t>   1-3 years </a:t>
                      </a:r>
                    </a:p>
                    <a:p>
                      <a:pPr marL="0" marR="0" fontAlgn="base">
                        <a:lnSpc>
                          <a:spcPct val="115000"/>
                        </a:lnSpc>
                        <a:spcBef>
                          <a:spcPts val="0"/>
                        </a:spcBef>
                        <a:spcAft>
                          <a:spcPts val="0"/>
                        </a:spcAft>
                      </a:pPr>
                      <a:r>
                        <a:rPr lang="en-US" sz="1500" dirty="0">
                          <a:effectLst/>
                        </a:rPr>
                        <a:t>   4-9 years </a:t>
                      </a:r>
                    </a:p>
                    <a:p>
                      <a:pPr marL="0" marR="0" fontAlgn="base">
                        <a:lnSpc>
                          <a:spcPct val="115000"/>
                        </a:lnSpc>
                        <a:spcBef>
                          <a:spcPts val="0"/>
                        </a:spcBef>
                        <a:spcAft>
                          <a:spcPts val="0"/>
                        </a:spcAft>
                      </a:pPr>
                      <a:r>
                        <a:rPr lang="en-US" sz="1500" dirty="0">
                          <a:effectLst/>
                        </a:rPr>
                        <a:t>   ≥10 years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ctr" fontAlgn="base">
                        <a:lnSpc>
                          <a:spcPct val="115000"/>
                        </a:lnSpc>
                        <a:spcBef>
                          <a:spcPts val="0"/>
                        </a:spcBef>
                        <a:spcAft>
                          <a:spcPts val="0"/>
                        </a:spcAft>
                      </a:pPr>
                      <a:r>
                        <a:rPr lang="en-US" sz="1400" dirty="0">
                          <a:effectLst/>
                        </a:rPr>
                        <a:t>  </a:t>
                      </a:r>
                      <a:endParaRPr lang="en-US" sz="1600" dirty="0">
                        <a:effectLst/>
                      </a:endParaRPr>
                    </a:p>
                    <a:p>
                      <a:pPr marL="0" marR="0" algn="ctr" fontAlgn="base">
                        <a:lnSpc>
                          <a:spcPct val="115000"/>
                        </a:lnSpc>
                        <a:spcBef>
                          <a:spcPts val="0"/>
                        </a:spcBef>
                        <a:spcAft>
                          <a:spcPts val="0"/>
                        </a:spcAft>
                      </a:pPr>
                      <a:r>
                        <a:rPr lang="en-US" sz="1500" dirty="0">
                          <a:effectLst/>
                        </a:rPr>
                        <a:t>2 (6.1%)</a:t>
                      </a:r>
                    </a:p>
                    <a:p>
                      <a:pPr marL="0" marR="0" algn="ctr" fontAlgn="base">
                        <a:lnSpc>
                          <a:spcPct val="115000"/>
                        </a:lnSpc>
                        <a:spcBef>
                          <a:spcPts val="0"/>
                        </a:spcBef>
                        <a:spcAft>
                          <a:spcPts val="0"/>
                        </a:spcAft>
                      </a:pPr>
                      <a:r>
                        <a:rPr lang="en-US" sz="1500" dirty="0">
                          <a:effectLst/>
                        </a:rPr>
                        <a:t>4 (12.1%)</a:t>
                      </a:r>
                    </a:p>
                    <a:p>
                      <a:pPr marL="0" marR="0" algn="ctr" fontAlgn="base">
                        <a:lnSpc>
                          <a:spcPct val="115000"/>
                        </a:lnSpc>
                        <a:spcBef>
                          <a:spcPts val="0"/>
                        </a:spcBef>
                        <a:spcAft>
                          <a:spcPts val="0"/>
                        </a:spcAft>
                      </a:pPr>
                      <a:r>
                        <a:rPr lang="en-US" sz="1500" dirty="0">
                          <a:effectLst/>
                        </a:rPr>
                        <a:t>13 (39.4%)</a:t>
                      </a:r>
                    </a:p>
                    <a:p>
                      <a:pPr marL="0" marR="0" algn="ctr" fontAlgn="base">
                        <a:lnSpc>
                          <a:spcPct val="115000"/>
                        </a:lnSpc>
                        <a:spcBef>
                          <a:spcPts val="0"/>
                        </a:spcBef>
                        <a:spcAft>
                          <a:spcPts val="0"/>
                        </a:spcAft>
                      </a:pPr>
                      <a:r>
                        <a:rPr lang="en-US" sz="1500" dirty="0">
                          <a:effectLst/>
                        </a:rPr>
                        <a:t>14 (42.4%)</a:t>
                      </a:r>
                    </a:p>
                    <a:p>
                      <a:pPr marL="0" marR="0" algn="ctr" fontAlgn="base">
                        <a:lnSpc>
                          <a:spcPct val="115000"/>
                        </a:lnSpc>
                        <a:spcBef>
                          <a:spcPts val="0"/>
                        </a:spcBef>
                        <a:spcAft>
                          <a:spcPts val="0"/>
                        </a:spcAft>
                      </a:pPr>
                      <a:r>
                        <a:rPr lang="en-US" sz="900" dirty="0">
                          <a:effectLst/>
                        </a:rPr>
                        <a:t>Missing=3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25818056"/>
                  </a:ext>
                </a:extLst>
              </a:tr>
            </a:tbl>
          </a:graphicData>
        </a:graphic>
      </p:graphicFrame>
    </p:spTree>
    <p:extLst>
      <p:ext uri="{BB962C8B-B14F-4D97-AF65-F5344CB8AC3E}">
        <p14:creationId xmlns:p14="http://schemas.microsoft.com/office/powerpoint/2010/main" val="3144205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020B9-EC9C-4A14-B862-45DFB740C5AA}"/>
              </a:ext>
            </a:extLst>
          </p:cNvPr>
          <p:cNvSpPr>
            <a:spLocks noGrp="1"/>
          </p:cNvSpPr>
          <p:nvPr>
            <p:ph type="title"/>
          </p:nvPr>
        </p:nvSpPr>
        <p:spPr/>
        <p:txBody>
          <a:bodyPr anchor="ctr">
            <a:normAutofit/>
          </a:bodyPr>
          <a:lstStyle/>
          <a:p>
            <a:r>
              <a:rPr lang="en-US" dirty="0"/>
              <a:t>Results: Salient EPIS-related themes</a:t>
            </a:r>
          </a:p>
        </p:txBody>
      </p:sp>
      <p:sp>
        <p:nvSpPr>
          <p:cNvPr id="3" name="Content Placeholder 2">
            <a:extLst>
              <a:ext uri="{FF2B5EF4-FFF2-40B4-BE49-F238E27FC236}">
                <a16:creationId xmlns:a16="http://schemas.microsoft.com/office/drawing/2014/main" id="{11EDEC56-9B25-4F73-AE4A-65AE7B343684}"/>
              </a:ext>
            </a:extLst>
          </p:cNvPr>
          <p:cNvSpPr>
            <a:spLocks noGrp="1"/>
          </p:cNvSpPr>
          <p:nvPr>
            <p:ph sz="half" idx="1"/>
          </p:nvPr>
        </p:nvSpPr>
        <p:spPr>
          <a:xfrm>
            <a:off x="163641" y="1253333"/>
            <a:ext cx="5932359" cy="4644788"/>
          </a:xfrm>
        </p:spPr>
        <p:txBody>
          <a:bodyPr>
            <a:normAutofit fontScale="92500" lnSpcReduction="10000"/>
          </a:bodyPr>
          <a:lstStyle/>
          <a:p>
            <a:r>
              <a:rPr lang="en-US" dirty="0"/>
              <a:t>Inner context (within jails)</a:t>
            </a:r>
          </a:p>
          <a:p>
            <a:pPr lvl="1"/>
            <a:r>
              <a:rPr lang="en-US" dirty="0"/>
              <a:t>Staff engagement and training</a:t>
            </a:r>
          </a:p>
          <a:p>
            <a:pPr lvl="1"/>
            <a:r>
              <a:rPr lang="en-US" dirty="0"/>
              <a:t>Workflow and collaboration needed</a:t>
            </a:r>
          </a:p>
          <a:p>
            <a:pPr marL="0" indent="0">
              <a:buNone/>
            </a:pPr>
            <a:endParaRPr lang="en-US" sz="1000" dirty="0"/>
          </a:p>
          <a:p>
            <a:r>
              <a:rPr lang="en-US" dirty="0"/>
              <a:t>Bridging factors </a:t>
            </a:r>
          </a:p>
          <a:p>
            <a:pPr lvl="1"/>
            <a:r>
              <a:rPr lang="en-US" dirty="0"/>
              <a:t>Care coordination: Release planning </a:t>
            </a:r>
          </a:p>
          <a:p>
            <a:pPr lvl="1"/>
            <a:r>
              <a:rPr lang="en-US" dirty="0"/>
              <a:t>MOUD engagement and retention in community settings</a:t>
            </a:r>
          </a:p>
          <a:p>
            <a:pPr marL="457200" lvl="1" indent="0">
              <a:buNone/>
            </a:pPr>
            <a:endParaRPr lang="en-US" sz="1000" dirty="0"/>
          </a:p>
          <a:p>
            <a:r>
              <a:rPr lang="en-US" dirty="0"/>
              <a:t>Outer context (in local communities)</a:t>
            </a:r>
          </a:p>
          <a:p>
            <a:pPr lvl="1"/>
            <a:r>
              <a:rPr lang="en-US" dirty="0"/>
              <a:t>Partnership with care providers</a:t>
            </a:r>
          </a:p>
          <a:p>
            <a:pPr lvl="1"/>
            <a:r>
              <a:rPr lang="en-US" dirty="0"/>
              <a:t>Health insurance and IDs</a:t>
            </a:r>
          </a:p>
          <a:p>
            <a:pPr lvl="1"/>
            <a:r>
              <a:rPr lang="en-US" dirty="0"/>
              <a:t>Social Determinants of Health (</a:t>
            </a:r>
            <a:r>
              <a:rPr lang="en-US" dirty="0" err="1"/>
              <a:t>SDoH</a:t>
            </a:r>
            <a:r>
              <a:rPr lang="en-US" dirty="0"/>
              <a:t>)</a:t>
            </a:r>
          </a:p>
        </p:txBody>
      </p:sp>
      <p:pic>
        <p:nvPicPr>
          <p:cNvPr id="4" name="Picture 3">
            <a:extLst>
              <a:ext uri="{FF2B5EF4-FFF2-40B4-BE49-F238E27FC236}">
                <a16:creationId xmlns:a16="http://schemas.microsoft.com/office/drawing/2014/main" id="{65112AB5-024F-4981-B039-17AFD17EA5D5}"/>
              </a:ext>
            </a:extLst>
          </p:cNvPr>
          <p:cNvPicPr>
            <a:picLocks noChangeAspect="1"/>
          </p:cNvPicPr>
          <p:nvPr/>
        </p:nvPicPr>
        <p:blipFill rotWithShape="1">
          <a:blip r:embed="rId2"/>
          <a:srcRect l="10975" t="9593" r="20111" b="658"/>
          <a:stretch/>
        </p:blipFill>
        <p:spPr>
          <a:xfrm>
            <a:off x="6234909" y="1632027"/>
            <a:ext cx="5772211" cy="4266093"/>
          </a:xfrm>
          <a:prstGeom prst="rect">
            <a:avLst/>
          </a:prstGeom>
          <a:noFill/>
        </p:spPr>
      </p:pic>
    </p:spTree>
    <p:extLst>
      <p:ext uri="{BB962C8B-B14F-4D97-AF65-F5344CB8AC3E}">
        <p14:creationId xmlns:p14="http://schemas.microsoft.com/office/powerpoint/2010/main" val="156941165"/>
      </p:ext>
    </p:extLst>
  </p:cSld>
  <p:clrMapOvr>
    <a:masterClrMapping/>
  </p:clrMapOvr>
</p:sld>
</file>

<file path=ppt/theme/theme1.xml><?xml version="1.0" encoding="utf-8"?>
<a:theme xmlns:a="http://schemas.openxmlformats.org/drawingml/2006/main" name="NIH HEAL theme v 2.0">
  <a:themeElements>
    <a:clrScheme name="HEAL 2.0--color blind friendly">
      <a:dk1>
        <a:srgbClr val="08206C"/>
      </a:dk1>
      <a:lt1>
        <a:srgbClr val="FFFFFF"/>
      </a:lt1>
      <a:dk2>
        <a:srgbClr val="4B4B4B"/>
      </a:dk2>
      <a:lt2>
        <a:srgbClr val="DDDDDD"/>
      </a:lt2>
      <a:accent1>
        <a:srgbClr val="532465"/>
      </a:accent1>
      <a:accent2>
        <a:srgbClr val="982469"/>
      </a:accent2>
      <a:accent3>
        <a:srgbClr val="56B4E9"/>
      </a:accent3>
      <a:accent4>
        <a:srgbClr val="FF7D11"/>
      </a:accent4>
      <a:accent5>
        <a:srgbClr val="F0E442"/>
      </a:accent5>
      <a:accent6>
        <a:srgbClr val="008663"/>
      </a:accent6>
      <a:hlink>
        <a:srgbClr val="59A0F7"/>
      </a:hlink>
      <a:folHlink>
        <a:srgbClr val="A65AC4"/>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IH HEAL theme v 2.0" id="{C93B8F32-A333-402D-BAC4-F60E4A65804E}" vid="{E89A5F2B-FB23-4629-AC87-92969A1595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2669</TotalTime>
  <Words>2444</Words>
  <Application>Microsoft Macintosh PowerPoint</Application>
  <PresentationFormat>Widescreen</PresentationFormat>
  <Paragraphs>253</Paragraphs>
  <Slides>17</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Arial</vt:lpstr>
      <vt:lpstr>BlinkMacSystemFont</vt:lpstr>
      <vt:lpstr>Calibri</vt:lpstr>
      <vt:lpstr>Calibri Light</vt:lpstr>
      <vt:lpstr>Candara</vt:lpstr>
      <vt:lpstr>Candara (Body)</vt:lpstr>
      <vt:lpstr>Courier New</vt:lpstr>
      <vt:lpstr>Gandara</vt:lpstr>
      <vt:lpstr>Georgia</vt:lpstr>
      <vt:lpstr>System Font Regular</vt:lpstr>
      <vt:lpstr>Verdana</vt:lpstr>
      <vt:lpstr>Wingdings</vt:lpstr>
      <vt:lpstr>NIH HEAL theme v 2.0</vt:lpstr>
      <vt:lpstr>Medication for opioid use disorder treatment continuity post-release from jail: A qualitative study with community-based treatment providers</vt:lpstr>
      <vt:lpstr>Conflict of Interest; Funding</vt:lpstr>
      <vt:lpstr>Background</vt:lpstr>
      <vt:lpstr>CARE Act of 2018 </vt:lpstr>
      <vt:lpstr>Methods: Sample, Recruitment and Data Collection</vt:lpstr>
      <vt:lpstr>Methods: Coding and Data Analysis</vt:lpstr>
      <vt:lpstr>Exploration, Preparation, Implementation, Sustainment (EPIS) Framework</vt:lpstr>
      <vt:lpstr>Results:  Demographic characteristics of interview participants at community-based MOUD treatment programs (n=36)</vt:lpstr>
      <vt:lpstr>Results: Salient EPIS-related themes</vt:lpstr>
      <vt:lpstr>Findings: Inner context barriers and facilitators</vt:lpstr>
      <vt:lpstr>Findings: Bridging barriers and facilitators </vt:lpstr>
      <vt:lpstr>Findings: Outer Context Barriers</vt:lpstr>
      <vt:lpstr>PowerPoint Presentation</vt:lpstr>
      <vt:lpstr>Limitations and Strengths</vt:lpstr>
      <vt:lpstr>Conclusions and Next Steps</vt:lpstr>
      <vt:lpstr>For additional information 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Haugh, Dana</dc:creator>
  <cp:lastModifiedBy>Gail Scott</cp:lastModifiedBy>
  <cp:revision>166</cp:revision>
  <dcterms:created xsi:type="dcterms:W3CDTF">2019-05-14T13:53:10Z</dcterms:created>
  <dcterms:modified xsi:type="dcterms:W3CDTF">2022-11-10T19:55:24Z</dcterms:modified>
</cp:coreProperties>
</file>