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1"/>
  </p:notesMasterIdLst>
  <p:sldIdLst>
    <p:sldId id="354" r:id="rId2"/>
    <p:sldId id="357" r:id="rId3"/>
    <p:sldId id="358" r:id="rId4"/>
    <p:sldId id="355" r:id="rId5"/>
    <p:sldId id="359" r:id="rId6"/>
    <p:sldId id="360" r:id="rId7"/>
    <p:sldId id="361" r:id="rId8"/>
    <p:sldId id="362" r:id="rId9"/>
    <p:sldId id="365" r:id="rId10"/>
    <p:sldId id="366" r:id="rId11"/>
    <p:sldId id="370" r:id="rId12"/>
    <p:sldId id="367" r:id="rId13"/>
    <p:sldId id="371" r:id="rId14"/>
    <p:sldId id="368" r:id="rId15"/>
    <p:sldId id="372" r:id="rId16"/>
    <p:sldId id="369" r:id="rId17"/>
    <p:sldId id="373" r:id="rId18"/>
    <p:sldId id="374" r:id="rId19"/>
    <p:sldId id="363" r:id="rId2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46">
          <p15:clr>
            <a:srgbClr val="A4A3A4"/>
          </p15:clr>
        </p15:guide>
        <p15:guide id="2" orient="horz" pos="4128">
          <p15:clr>
            <a:srgbClr val="A4A3A4"/>
          </p15:clr>
        </p15:guide>
        <p15:guide id="3" pos="3840">
          <p15:clr>
            <a:srgbClr val="A4A3A4"/>
          </p15:clr>
        </p15:guide>
        <p15:guide id="4" orient="horz" pos="3792">
          <p15:clr>
            <a:srgbClr val="A4A3A4"/>
          </p15:clr>
        </p15:guide>
        <p15:guide id="5" pos="640">
          <p15:clr>
            <a:srgbClr val="A4A3A4"/>
          </p15:clr>
        </p15:guide>
        <p15:guide id="6" pos="1152">
          <p15:clr>
            <a:srgbClr val="A4A3A4"/>
          </p15:clr>
        </p15:guide>
        <p15:guide id="7" orient="horz" pos="2592">
          <p15:clr>
            <a:srgbClr val="A4A3A4"/>
          </p15:clr>
        </p15:guide>
        <p15:guide id="8" orient="horz" pos="177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85FA0-FC2C-B9FC-AA5B-A0CC1C956448}" name="Stumbo, Scott P" initials="SSP" userId="S::Scott.P.Stumbo@kpchr.org::8635073a-7dfd-4e69-8e3a-46e0402f94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CCF0"/>
    <a:srgbClr val="0078B3"/>
    <a:srgbClr val="20A29E"/>
    <a:srgbClr val="57A635"/>
    <a:srgbClr val="C2E2F6"/>
    <a:srgbClr val="66CCFF"/>
    <a:srgbClr val="FFA4B4"/>
    <a:srgbClr val="BB1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77" autoAdjust="0"/>
  </p:normalViewPr>
  <p:slideViewPr>
    <p:cSldViewPr snapToGrid="0">
      <p:cViewPr varScale="1">
        <p:scale>
          <a:sx n="64" d="100"/>
          <a:sy n="64" d="100"/>
        </p:scale>
        <p:origin x="748" y="48"/>
      </p:cViewPr>
      <p:guideLst>
        <p:guide orient="horz" pos="146"/>
        <p:guide orient="horz" pos="4128"/>
        <p:guide pos="3840"/>
        <p:guide orient="horz" pos="3792"/>
        <p:guide pos="640"/>
        <p:guide pos="1152"/>
        <p:guide orient="horz" pos="2592"/>
        <p:guide orient="horz" pos="1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1E860E-C7FB-4935-96C7-17F7CC9DA88A}"/>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62C91AD-11F8-41C1-85FA-5A59F0D27530}"/>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FF3A5598-65F7-4DF5-93FB-2128D5BA3080}" type="datetimeFigureOut">
              <a:rPr lang="en-US"/>
              <a:pPr>
                <a:defRPr/>
              </a:pPr>
              <a:t>11/11/2022</a:t>
            </a:fld>
            <a:endParaRPr lang="en-US"/>
          </a:p>
        </p:txBody>
      </p:sp>
      <p:sp>
        <p:nvSpPr>
          <p:cNvPr id="4" name="Slide Image Placeholder 3">
            <a:extLst>
              <a:ext uri="{FF2B5EF4-FFF2-40B4-BE49-F238E27FC236}">
                <a16:creationId xmlns:a16="http://schemas.microsoft.com/office/drawing/2014/main" id="{C1332E1E-69AC-40FC-8C20-A47ED0DAA095}"/>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01EA4D5-E426-44D3-8EB4-24005CDECE8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C051F2-43BF-4D34-BBA3-79E477F4375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99FF8DE7-2A8C-447F-B78C-CDFD1BBF5C1D}"/>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5F13F4C3-09D5-4EF8-B2CC-B1F1DF7E32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2</a:t>
            </a:fld>
            <a:endParaRPr lang="en-US"/>
          </a:p>
        </p:txBody>
      </p:sp>
    </p:spTree>
    <p:extLst>
      <p:ext uri="{BB962C8B-B14F-4D97-AF65-F5344CB8AC3E}">
        <p14:creationId xmlns:p14="http://schemas.microsoft.com/office/powerpoint/2010/main" val="176648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12</a:t>
            </a:fld>
            <a:endParaRPr lang="en-US"/>
          </a:p>
        </p:txBody>
      </p:sp>
    </p:spTree>
    <p:extLst>
      <p:ext uri="{BB962C8B-B14F-4D97-AF65-F5344CB8AC3E}">
        <p14:creationId xmlns:p14="http://schemas.microsoft.com/office/powerpoint/2010/main" val="294212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13</a:t>
            </a:fld>
            <a:endParaRPr lang="en-US"/>
          </a:p>
        </p:txBody>
      </p:sp>
    </p:spTree>
    <p:extLst>
      <p:ext uri="{BB962C8B-B14F-4D97-AF65-F5344CB8AC3E}">
        <p14:creationId xmlns:p14="http://schemas.microsoft.com/office/powerpoint/2010/main" val="250049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19</a:t>
            </a:fld>
            <a:endParaRPr lang="en-US"/>
          </a:p>
        </p:txBody>
      </p:sp>
    </p:spTree>
    <p:extLst>
      <p:ext uri="{BB962C8B-B14F-4D97-AF65-F5344CB8AC3E}">
        <p14:creationId xmlns:p14="http://schemas.microsoft.com/office/powerpoint/2010/main" val="2505355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0B65C28-F19B-42C7-AC14-E13A7BFE4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D82C860-B64F-4B75-93CA-57EE8DE33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16000" y="1447800"/>
            <a:ext cx="10058400" cy="3048000"/>
          </a:xfrm>
          <a:prstGeom prst="rect">
            <a:avLst/>
          </a:prstGeom>
        </p:spPr>
        <p:txBody>
          <a:bodyPr anchor="ctr">
            <a:normAutofit/>
          </a:bodyPr>
          <a:lstStyle>
            <a:lvl1pPr algn="l">
              <a:lnSpc>
                <a:spcPct val="120000"/>
              </a:lnSpc>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016000" y="4800600"/>
            <a:ext cx="9144000" cy="1143000"/>
          </a:xfrm>
          <a:prstGeom prst="rect">
            <a:avLst/>
          </a:prstGeom>
        </p:spPr>
        <p:txBody>
          <a:bodyPr>
            <a:normAutofit/>
          </a:bodyPr>
          <a:lstStyle>
            <a:lvl1pPr marL="0" indent="0" algn="l">
              <a:lnSpc>
                <a:spcPts val="2700"/>
              </a:lnSpc>
              <a:spcBef>
                <a:spcPts val="0"/>
              </a:spcBef>
              <a:spcAft>
                <a:spcPts val="60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8766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6F04E8-C87D-48BB-A270-18A85F6671A0}"/>
              </a:ext>
            </a:extLst>
          </p:cNvPr>
          <p:cNvSpPr/>
          <p:nvPr/>
        </p:nvSpPr>
        <p:spPr>
          <a:xfrm>
            <a:off x="0" y="0"/>
            <a:ext cx="127000" cy="342900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D1E5F6A-10D0-4B5C-BDAA-9D3AFA6E8019}"/>
              </a:ext>
            </a:extLst>
          </p:cNvPr>
          <p:cNvSpPr/>
          <p:nvPr/>
        </p:nvSpPr>
        <p:spPr>
          <a:xfrm>
            <a:off x="0" y="6019800"/>
            <a:ext cx="125413" cy="838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9E7A73D-4DD8-4DEF-86A7-4A6298234BA1}"/>
              </a:ext>
            </a:extLst>
          </p:cNvPr>
          <p:cNvSpPr/>
          <p:nvPr/>
        </p:nvSpPr>
        <p:spPr>
          <a:xfrm>
            <a:off x="0" y="3429000"/>
            <a:ext cx="125413" cy="25908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2B341AB-20F3-407F-89DF-1B36F5BABDF9}"/>
              </a:ext>
            </a:extLst>
          </p:cNvPr>
          <p:cNvSpPr/>
          <p:nvPr userDrawn="1"/>
        </p:nvSpPr>
        <p:spPr>
          <a:xfrm>
            <a:off x="0" y="0"/>
            <a:ext cx="127000" cy="342900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B89C8819-2E9A-431D-BB6F-6862728C934B}"/>
              </a:ext>
            </a:extLst>
          </p:cNvPr>
          <p:cNvSpPr/>
          <p:nvPr userDrawn="1"/>
        </p:nvSpPr>
        <p:spPr>
          <a:xfrm>
            <a:off x="0" y="6019800"/>
            <a:ext cx="125413" cy="838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532A0AA-45BB-4ECC-B132-B81ADCF0548C}"/>
              </a:ext>
            </a:extLst>
          </p:cNvPr>
          <p:cNvSpPr/>
          <p:nvPr userDrawn="1"/>
        </p:nvSpPr>
        <p:spPr>
          <a:xfrm>
            <a:off x="0" y="3429000"/>
            <a:ext cx="125413" cy="25908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31776"/>
            <a:ext cx="10668000" cy="911225"/>
          </a:xfrm>
          <a:prstGeom prst="rect">
            <a:avLst/>
          </a:prstGeom>
        </p:spPr>
        <p:txBody>
          <a:bodyPr anchor="b">
            <a:noAutofit/>
          </a:bodyPr>
          <a:lstStyle>
            <a:lvl1pPr algn="l">
              <a:lnSpc>
                <a:spcPts val="3300"/>
              </a:lnSpc>
              <a:defRPr sz="3600" b="1">
                <a:solidFill>
                  <a:srgbClr val="0078B3"/>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914400" y="1828799"/>
            <a:ext cx="10668000" cy="4343400"/>
          </a:xfrm>
          <a:prstGeom prst="rect">
            <a:avLst/>
          </a:prstGeom>
        </p:spPr>
        <p:txBody>
          <a:bodyPr>
            <a:noAutofit/>
          </a:bodyPr>
          <a:lstStyle>
            <a:lvl1pPr marL="230188" indent="-230188">
              <a:lnSpc>
                <a:spcPts val="3200"/>
              </a:lnSpc>
              <a:spcBef>
                <a:spcPts val="0"/>
              </a:spcBef>
              <a:spcAft>
                <a:spcPts val="500"/>
              </a:spcAft>
              <a:buClr>
                <a:srgbClr val="0078B3"/>
              </a:buClr>
              <a:buSzPct val="120000"/>
              <a:buFont typeface="Arial" pitchFamily="34" charset="0"/>
              <a:buChar char="•"/>
              <a:defRPr sz="2800">
                <a:latin typeface="+mn-lt"/>
              </a:defRPr>
            </a:lvl1pPr>
            <a:lvl2pPr marL="396875" indent="-166688">
              <a:lnSpc>
                <a:spcPts val="2600"/>
              </a:lnSpc>
              <a:spcBef>
                <a:spcPts val="0"/>
              </a:spcBef>
              <a:spcAft>
                <a:spcPts val="500"/>
              </a:spcAft>
              <a:buClr>
                <a:srgbClr val="4F81BD"/>
              </a:buClr>
              <a:buSzPct val="120000"/>
              <a:buFont typeface="Arial" pitchFamily="34" charset="0"/>
              <a:buChar char="•"/>
              <a:defRPr sz="2400">
                <a:latin typeface="+mn-lt"/>
              </a:defRPr>
            </a:lvl2pPr>
            <a:lvl3pPr marL="573088" indent="-176213">
              <a:lnSpc>
                <a:spcPts val="2100"/>
              </a:lnSpc>
              <a:spcBef>
                <a:spcPts val="0"/>
              </a:spcBef>
              <a:spcAft>
                <a:spcPts val="500"/>
              </a:spcAft>
              <a:buClr>
                <a:srgbClr val="4F81BD"/>
              </a:buClr>
              <a:buSzPct val="120000"/>
              <a:buFont typeface="Arial" pitchFamily="34" charset="0"/>
              <a:buChar char="•"/>
              <a:defRPr sz="1800">
                <a:latin typeface="+mn-lt"/>
              </a:defRPr>
            </a:lvl3pPr>
            <a:lvl4pPr marL="739775" indent="-166688">
              <a:lnSpc>
                <a:spcPts val="1800"/>
              </a:lnSpc>
              <a:spcBef>
                <a:spcPts val="0"/>
              </a:spcBef>
              <a:spcAft>
                <a:spcPts val="500"/>
              </a:spcAft>
              <a:buClr>
                <a:srgbClr val="4F81BD"/>
              </a:buClr>
              <a:buSzPct val="120000"/>
              <a:buFont typeface="Arial" pitchFamily="34" charset="0"/>
              <a:buChar char="•"/>
              <a:defRPr sz="1600">
                <a:latin typeface="+mn-lt"/>
              </a:defRPr>
            </a:lvl4pPr>
            <a:lvl5pPr>
              <a:defRPr>
                <a:latin typeface="Arial Narrow"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854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FA79378-E959-4179-8B08-5A4459C0A0FE}"/>
              </a:ext>
            </a:extLst>
          </p:cNvPr>
          <p:cNvSpPr>
            <a:spLocks noGrp="1"/>
          </p:cNvSpPr>
          <p:nvPr>
            <p:ph type="sldNum" sz="quarter" idx="10"/>
          </p:nvPr>
        </p:nvSpPr>
        <p:spPr>
          <a:xfrm>
            <a:off x="8737600" y="6172200"/>
            <a:ext cx="2844800" cy="381000"/>
          </a:xfrm>
          <a:prstGeom prst="rect">
            <a:avLst/>
          </a:prstGeom>
        </p:spPr>
        <p:txBody>
          <a:bodyPr/>
          <a:lstStyle>
            <a:lvl1pPr>
              <a:defRPr/>
            </a:lvl1pPr>
          </a:lstStyle>
          <a:p>
            <a:pPr>
              <a:defRPr/>
            </a:pPr>
            <a:fld id="{78BF3EA3-7088-4FEA-B696-2EDF2B17A41A}" type="slidenum">
              <a:rPr lang="en-US" altLang="en-US"/>
              <a:pPr>
                <a:defRPr/>
              </a:pPr>
              <a:t>‹#›</a:t>
            </a:fld>
            <a:endParaRPr lang="en-US" altLang="en-US"/>
          </a:p>
        </p:txBody>
      </p:sp>
    </p:spTree>
    <p:extLst>
      <p:ext uri="{BB962C8B-B14F-4D97-AF65-F5344CB8AC3E}">
        <p14:creationId xmlns:p14="http://schemas.microsoft.com/office/powerpoint/2010/main" val="6676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9517018-BAA6-401A-8B4C-1CE06E7B96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16000" y="1447800"/>
            <a:ext cx="10058400" cy="3048000"/>
          </a:xfrm>
          <a:prstGeom prst="rect">
            <a:avLst/>
          </a:prstGeom>
        </p:spPr>
        <p:txBody>
          <a:bodyPr anchor="ctr">
            <a:normAutofit/>
          </a:bodyPr>
          <a:lstStyle>
            <a:lvl1pPr algn="l">
              <a:lnSpc>
                <a:spcPct val="120000"/>
              </a:lnSpc>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016000" y="4800600"/>
            <a:ext cx="9144000" cy="1143000"/>
          </a:xfrm>
          <a:prstGeom prst="rect">
            <a:avLst/>
          </a:prstGeom>
        </p:spPr>
        <p:txBody>
          <a:bodyPr>
            <a:normAutofit/>
          </a:bodyPr>
          <a:lstStyle>
            <a:lvl1pPr marL="0" indent="0" algn="l">
              <a:lnSpc>
                <a:spcPts val="2700"/>
              </a:lnSpc>
              <a:spcBef>
                <a:spcPts val="0"/>
              </a:spcBef>
              <a:spcAft>
                <a:spcPts val="60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20854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19">
            <a:extLst>
              <a:ext uri="{FF2B5EF4-FFF2-40B4-BE49-F238E27FC236}">
                <a16:creationId xmlns:a16="http://schemas.microsoft.com/office/drawing/2014/main" id="{2689BA43-FBE9-49ED-8C98-98858490020A}"/>
              </a:ext>
            </a:extLst>
          </p:cNvPr>
          <p:cNvSpPr txBox="1">
            <a:spLocks noChangeArrowheads="1"/>
          </p:cNvSpPr>
          <p:nvPr/>
        </p:nvSpPr>
        <p:spPr bwMode="auto">
          <a:xfrm>
            <a:off x="508000" y="6400800"/>
            <a:ext cx="387191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38563AF-E123-49ED-83C2-D4C37E3873DC}" type="slidenum">
              <a:rPr lang="en-US" sz="900" smtClean="0">
                <a:solidFill>
                  <a:schemeClr val="bg1">
                    <a:lumMod val="65000"/>
                  </a:schemeClr>
                </a:solidFill>
              </a:rPr>
              <a:pPr>
                <a:defRPr/>
              </a:pPr>
              <a:t>‹#›</a:t>
            </a:fld>
            <a:r>
              <a:rPr lang="en-US" sz="900">
                <a:solidFill>
                  <a:schemeClr val="bg1">
                    <a:lumMod val="65000"/>
                  </a:schemeClr>
                </a:solidFill>
              </a:rPr>
              <a:t>  |   Copyright © 2018 Kaiser Permanente Center for Health Research</a:t>
            </a:r>
          </a:p>
        </p:txBody>
      </p:sp>
      <p:pic>
        <p:nvPicPr>
          <p:cNvPr id="1027" name="Picture 7">
            <a:extLst>
              <a:ext uri="{FF2B5EF4-FFF2-40B4-BE49-F238E27FC236}">
                <a16:creationId xmlns:a16="http://schemas.microsoft.com/office/drawing/2014/main" id="{1C5001C9-85A7-4766-B199-1CE784AD3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6261100"/>
            <a:ext cx="19415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9">
            <a:extLst>
              <a:ext uri="{FF2B5EF4-FFF2-40B4-BE49-F238E27FC236}">
                <a16:creationId xmlns:a16="http://schemas.microsoft.com/office/drawing/2014/main" id="{C30F9802-F218-4D9A-9A51-74C05B5314EB}"/>
              </a:ext>
            </a:extLst>
          </p:cNvPr>
          <p:cNvSpPr txBox="1">
            <a:spLocks noChangeArrowheads="1"/>
          </p:cNvSpPr>
          <p:nvPr userDrawn="1"/>
        </p:nvSpPr>
        <p:spPr bwMode="auto">
          <a:xfrm>
            <a:off x="508000" y="6400800"/>
            <a:ext cx="387191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96D7049-EB51-4123-A818-CE138BD08D37}" type="slidenum">
              <a:rPr lang="en-US" sz="900" smtClean="0">
                <a:solidFill>
                  <a:schemeClr val="bg1">
                    <a:lumMod val="65000"/>
                  </a:schemeClr>
                </a:solidFill>
              </a:rPr>
              <a:pPr>
                <a:defRPr/>
              </a:pPr>
              <a:t>‹#›</a:t>
            </a:fld>
            <a:r>
              <a:rPr lang="en-US" sz="900">
                <a:solidFill>
                  <a:schemeClr val="bg1">
                    <a:lumMod val="65000"/>
                  </a:schemeClr>
                </a:solidFill>
              </a:rPr>
              <a:t>  |   Copyright © 2018 Kaiser Permanente Center for Health Research</a:t>
            </a:r>
          </a:p>
        </p:txBody>
      </p:sp>
      <p:pic>
        <p:nvPicPr>
          <p:cNvPr id="1029" name="Picture 7">
            <a:extLst>
              <a:ext uri="{FF2B5EF4-FFF2-40B4-BE49-F238E27FC236}">
                <a16:creationId xmlns:a16="http://schemas.microsoft.com/office/drawing/2014/main" id="{2AE38454-4C81-47EA-B1A2-FF9BF9AE72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48800" y="6261100"/>
            <a:ext cx="19415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p:txStyles>
    <p:titleStyle>
      <a:lvl1pPr algn="l" rtl="0" eaLnBrk="0" fontAlgn="base" hangingPunct="0">
        <a:lnSpc>
          <a:spcPts val="3300"/>
        </a:lnSpc>
        <a:spcBef>
          <a:spcPct val="0"/>
        </a:spcBef>
        <a:spcAft>
          <a:spcPct val="0"/>
        </a:spcAft>
        <a:defRPr sz="3200" kern="1200">
          <a:solidFill>
            <a:srgbClr val="0078B3"/>
          </a:solidFill>
          <a:latin typeface="Arial" panose="020B0604020202020204" pitchFamily="34" charset="0"/>
          <a:ea typeface="+mj-ea"/>
          <a:cs typeface="Arial" panose="020B0604020202020204" pitchFamily="34" charset="0"/>
        </a:defRPr>
      </a:lvl1pPr>
      <a:lvl2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2pPr>
      <a:lvl3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3pPr>
      <a:lvl4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4pPr>
      <a:lvl5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5pPr>
      <a:lvl6pPr marL="457200" algn="l" rtl="0" eaLnBrk="1" fontAlgn="base" hangingPunct="1">
        <a:lnSpc>
          <a:spcPts val="3300"/>
        </a:lnSpc>
        <a:spcBef>
          <a:spcPct val="0"/>
        </a:spcBef>
        <a:spcAft>
          <a:spcPct val="0"/>
        </a:spcAft>
        <a:defRPr sz="3200">
          <a:solidFill>
            <a:srgbClr val="31859C"/>
          </a:solidFill>
          <a:latin typeface="Arial Narrow" pitchFamily="34" charset="0"/>
        </a:defRPr>
      </a:lvl6pPr>
      <a:lvl7pPr marL="914400" algn="l" rtl="0" eaLnBrk="1" fontAlgn="base" hangingPunct="1">
        <a:lnSpc>
          <a:spcPts val="3300"/>
        </a:lnSpc>
        <a:spcBef>
          <a:spcPct val="0"/>
        </a:spcBef>
        <a:spcAft>
          <a:spcPct val="0"/>
        </a:spcAft>
        <a:defRPr sz="3200">
          <a:solidFill>
            <a:srgbClr val="31859C"/>
          </a:solidFill>
          <a:latin typeface="Arial Narrow" pitchFamily="34" charset="0"/>
        </a:defRPr>
      </a:lvl7pPr>
      <a:lvl8pPr marL="1371600" algn="l" rtl="0" eaLnBrk="1" fontAlgn="base" hangingPunct="1">
        <a:lnSpc>
          <a:spcPts val="3300"/>
        </a:lnSpc>
        <a:spcBef>
          <a:spcPct val="0"/>
        </a:spcBef>
        <a:spcAft>
          <a:spcPct val="0"/>
        </a:spcAft>
        <a:defRPr sz="3200">
          <a:solidFill>
            <a:srgbClr val="31859C"/>
          </a:solidFill>
          <a:latin typeface="Arial Narrow" pitchFamily="34" charset="0"/>
        </a:defRPr>
      </a:lvl8pPr>
      <a:lvl9pPr marL="1828800" algn="l" rtl="0" eaLnBrk="1" fontAlgn="base" hangingPunct="1">
        <a:lnSpc>
          <a:spcPts val="3300"/>
        </a:lnSpc>
        <a:spcBef>
          <a:spcPct val="0"/>
        </a:spcBef>
        <a:spcAft>
          <a:spcPct val="0"/>
        </a:spcAft>
        <a:defRPr sz="3200">
          <a:solidFill>
            <a:srgbClr val="31859C"/>
          </a:solidFill>
          <a:latin typeface="Arial Narrow" pitchFamily="34" charset="0"/>
        </a:defRPr>
      </a:lvl9pPr>
    </p:titleStyle>
    <p:bodyStyle>
      <a:lvl1pPr marL="230188" indent="-230188" algn="l" rtl="0" eaLnBrk="0" fontAlgn="base" hangingPunct="0">
        <a:lnSpc>
          <a:spcPts val="3200"/>
        </a:lnSpc>
        <a:spcBef>
          <a:spcPct val="0"/>
        </a:spcBef>
        <a:spcAft>
          <a:spcPts val="500"/>
        </a:spcAft>
        <a:buClr>
          <a:srgbClr val="31859C"/>
        </a:buClr>
        <a:buSzPct val="120000"/>
        <a:buFont typeface="Arial" panose="020B0604020202020204" pitchFamily="34" charset="0"/>
        <a:buChar char="•"/>
        <a:defRPr sz="2800" kern="1200">
          <a:solidFill>
            <a:schemeClr val="tx1"/>
          </a:solidFill>
          <a:latin typeface="Arial Narrow" pitchFamily="34" charset="0"/>
          <a:ea typeface="+mn-ea"/>
          <a:cs typeface="+mn-cs"/>
        </a:defRPr>
      </a:lvl1pPr>
      <a:lvl2pPr marL="396875" indent="-166688" algn="l" rtl="0" eaLnBrk="0" fontAlgn="base" hangingPunct="0">
        <a:lnSpc>
          <a:spcPts val="2700"/>
        </a:lnSpc>
        <a:spcBef>
          <a:spcPct val="0"/>
        </a:spcBef>
        <a:spcAft>
          <a:spcPts val="500"/>
        </a:spcAft>
        <a:buClr>
          <a:srgbClr val="31859C"/>
        </a:buClr>
        <a:buSzPct val="120000"/>
        <a:buFont typeface="Arial" panose="020B0604020202020204" pitchFamily="34" charset="0"/>
        <a:buChar char="•"/>
        <a:defRPr sz="2400" kern="1200">
          <a:solidFill>
            <a:schemeClr val="tx1"/>
          </a:solidFill>
          <a:latin typeface="Arial Narrow" pitchFamily="34" charset="0"/>
          <a:ea typeface="+mn-ea"/>
          <a:cs typeface="+mn-cs"/>
        </a:defRPr>
      </a:lvl2pPr>
      <a:lvl3pPr marL="573088" indent="-176213" algn="l" rtl="0" eaLnBrk="0" fontAlgn="base" hangingPunct="0">
        <a:lnSpc>
          <a:spcPts val="2100"/>
        </a:lnSpc>
        <a:spcBef>
          <a:spcPct val="0"/>
        </a:spcBef>
        <a:spcAft>
          <a:spcPts val="500"/>
        </a:spcAft>
        <a:buClr>
          <a:srgbClr val="31859C"/>
        </a:buClr>
        <a:buSzPct val="120000"/>
        <a:buFont typeface="Arial" panose="020B0604020202020204" pitchFamily="34" charset="0"/>
        <a:buChar char="•"/>
        <a:defRPr kern="1200">
          <a:solidFill>
            <a:schemeClr val="tx1"/>
          </a:solidFill>
          <a:latin typeface="Arial Narrow" pitchFamily="34" charset="0"/>
          <a:ea typeface="+mn-ea"/>
          <a:cs typeface="+mn-cs"/>
        </a:defRPr>
      </a:lvl3pPr>
      <a:lvl4pPr marL="739775" indent="-166688" algn="l" rtl="0" eaLnBrk="0" fontAlgn="base" hangingPunct="0">
        <a:lnSpc>
          <a:spcPts val="1800"/>
        </a:lnSpc>
        <a:spcBef>
          <a:spcPct val="0"/>
        </a:spcBef>
        <a:spcAft>
          <a:spcPts val="500"/>
        </a:spcAft>
        <a:buClr>
          <a:srgbClr val="31859C"/>
        </a:buClr>
        <a:buSzPct val="120000"/>
        <a:buFont typeface="Arial" panose="020B0604020202020204" pitchFamily="34" charset="0"/>
        <a:buChar char="•"/>
        <a:defRPr sz="16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x.doi.org/10.1016/j.jpsychires.2017.03.0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mh.nih.gov/health/statistics/suicide#part_25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03431-C83B-444B-8C99-848EE806D930}"/>
              </a:ext>
            </a:extLst>
          </p:cNvPr>
          <p:cNvSpPr>
            <a:spLocks noGrp="1"/>
          </p:cNvSpPr>
          <p:nvPr>
            <p:ph type="ctrTitle"/>
          </p:nvPr>
        </p:nvSpPr>
        <p:spPr>
          <a:xfrm>
            <a:off x="1016000" y="414670"/>
            <a:ext cx="10058400" cy="3048000"/>
          </a:xfrm>
        </p:spPr>
        <p:txBody>
          <a:bodyPr/>
          <a:lstStyle/>
          <a:p>
            <a:pPr algn="ctr"/>
            <a:r>
              <a:rPr lang="en-US" dirty="0"/>
              <a:t>Suicide-related care among individuals who have experienced an </a:t>
            </a:r>
            <a:br>
              <a:rPr lang="en-US" dirty="0"/>
            </a:br>
            <a:r>
              <a:rPr lang="en-US" dirty="0"/>
              <a:t>opioid-involved overdose</a:t>
            </a:r>
          </a:p>
        </p:txBody>
      </p:sp>
      <p:sp>
        <p:nvSpPr>
          <p:cNvPr id="5" name="Subtitle 4">
            <a:extLst>
              <a:ext uri="{FF2B5EF4-FFF2-40B4-BE49-F238E27FC236}">
                <a16:creationId xmlns:a16="http://schemas.microsoft.com/office/drawing/2014/main" id="{F2AAF584-11AA-46FD-91D9-6457C0DD0AA2}"/>
              </a:ext>
            </a:extLst>
          </p:cNvPr>
          <p:cNvSpPr>
            <a:spLocks noGrp="1"/>
          </p:cNvSpPr>
          <p:nvPr>
            <p:ph type="subTitle" idx="1"/>
          </p:nvPr>
        </p:nvSpPr>
        <p:spPr>
          <a:xfrm>
            <a:off x="1016000" y="4267200"/>
            <a:ext cx="9144000" cy="1143000"/>
          </a:xfrm>
        </p:spPr>
        <p:txBody>
          <a:bodyPr>
            <a:noAutofit/>
          </a:bodyPr>
          <a:lstStyle/>
          <a:p>
            <a:r>
              <a:rPr lang="en-US" sz="1600" dirty="0">
                <a:latin typeface="Arial" panose="020B0604020202020204" pitchFamily="34" charset="0"/>
                <a:ea typeface="Calibri" panose="020F0502020204030204" pitchFamily="34" charset="0"/>
                <a:cs typeface="Times New Roman" panose="02020603050405020304" pitchFamily="18" charset="0"/>
              </a:rPr>
              <a:t>Bobbi Jo H. Yarborough, Scott </a:t>
            </a:r>
            <a:r>
              <a:rPr lang="en-US" sz="1600" dirty="0">
                <a:effectLst/>
                <a:latin typeface="Arial" panose="020B0604020202020204" pitchFamily="34" charset="0"/>
                <a:ea typeface="Calibri" panose="020F0502020204030204" pitchFamily="34" charset="0"/>
                <a:cs typeface="Times New Roman" panose="02020603050405020304" pitchFamily="18" charset="0"/>
              </a:rPr>
              <a:t>P. Stumbo, Alison Firemark, Brian K.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Ahmedani</a:t>
            </a:r>
            <a:r>
              <a:rPr lang="en-US" sz="1600" dirty="0">
                <a:effectLst/>
                <a:latin typeface="Arial" panose="020B0604020202020204" pitchFamily="34" charset="0"/>
                <a:ea typeface="Calibri" panose="020F0502020204030204" pitchFamily="34" charset="0"/>
                <a:cs typeface="Times New Roman" panose="02020603050405020304" pitchFamily="18" charset="0"/>
              </a:rPr>
              <a:t>, Lisa Matero, Deborah S. Ling Grant, Joslyn Westphal, Stefan Massimino, Matthew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Stefanko</a:t>
            </a:r>
            <a:r>
              <a:rPr lang="en-US" sz="1600" dirty="0">
                <a:effectLst/>
                <a:latin typeface="Arial" panose="020B0604020202020204" pitchFamily="34" charset="0"/>
                <a:ea typeface="Calibri" panose="020F0502020204030204" pitchFamily="34" charset="0"/>
                <a:cs typeface="Times New Roman" panose="02020603050405020304" pitchFamily="18" charset="0"/>
              </a:rPr>
              <a:t>, Jessica Hulsey Nickel, Douglas Hulst, Mary Jean Coleman, Clayton P.A. Carson, Marcia Lee Taylor, Cambria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Bruschke</a:t>
            </a:r>
            <a:r>
              <a:rPr lang="en-US" sz="1600" dirty="0">
                <a:effectLst/>
                <a:latin typeface="Arial" panose="020B0604020202020204" pitchFamily="34" charset="0"/>
                <a:ea typeface="Calibri" panose="020F0502020204030204" pitchFamily="34" charset="0"/>
                <a:cs typeface="Times New Roman" panose="02020603050405020304" pitchFamily="18" charset="0"/>
              </a:rPr>
              <a:t>, Jon Swanson, Anna Leonard</a:t>
            </a:r>
            <a:r>
              <a:rPr lang="en-US" sz="1600">
                <a:effectLst/>
                <a:latin typeface="Arial" panose="020B0604020202020204" pitchFamily="34" charset="0"/>
                <a:ea typeface="Calibri" panose="020F0502020204030204" pitchFamily="34" charset="0"/>
                <a:cs typeface="Times New Roman" panose="02020603050405020304" pitchFamily="18" charset="0"/>
              </a:rPr>
              <a:t>, Karen </a:t>
            </a:r>
            <a:r>
              <a:rPr lang="en-US" sz="1600" dirty="0">
                <a:effectLst/>
                <a:latin typeface="Arial" panose="020B0604020202020204" pitchFamily="34" charset="0"/>
                <a:ea typeface="Calibri" panose="020F0502020204030204" pitchFamily="34" charset="0"/>
                <a:cs typeface="Times New Roman" panose="02020603050405020304" pitchFamily="18" charset="0"/>
              </a:rPr>
              <a:t>J. Coleman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07072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A36E-61FA-8BD8-8208-D256F131F11D}"/>
              </a:ext>
            </a:extLst>
          </p:cNvPr>
          <p:cNvSpPr>
            <a:spLocks noGrp="1"/>
          </p:cNvSpPr>
          <p:nvPr>
            <p:ph type="title"/>
          </p:nvPr>
        </p:nvSpPr>
        <p:spPr>
          <a:xfrm>
            <a:off x="914400" y="816566"/>
            <a:ext cx="10668000" cy="911225"/>
          </a:xfrm>
        </p:spPr>
        <p:txBody>
          <a:bodyPr/>
          <a:lstStyle/>
          <a:p>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2. </a:t>
            </a:r>
            <a:r>
              <a:rPr lang="en-US" sz="2800" dirty="0">
                <a:effectLst/>
                <a:latin typeface="Arial" panose="020B0604020202020204" pitchFamily="34" charset="0"/>
                <a:ea typeface="Calibri" panose="020F0502020204030204" pitchFamily="34" charset="0"/>
                <a:cs typeface="Times New Roman" panose="02020603050405020304" pitchFamily="18" charset="0"/>
              </a:rPr>
              <a:t>Behavioral</a:t>
            </a:r>
            <a:r>
              <a:rPr lang="en-US" sz="2800" dirty="0">
                <a:latin typeface="Arial" panose="020B0604020202020204" pitchFamily="34" charset="0"/>
                <a:ea typeface="Times New Roman" panose="02020603050405020304" pitchFamily="18" charset="0"/>
                <a:cs typeface="Times New Roman" panose="02020603050405020304" pitchFamily="18" charset="0"/>
              </a:rPr>
              <a:t> health clinicians do not typically discuss suicide as a risk associated with opioid use; following an overdose they may be more likely to have this discussion </a:t>
            </a:r>
            <a:endParaRPr lang="en-US" sz="2800" dirty="0"/>
          </a:p>
        </p:txBody>
      </p:sp>
      <p:sp>
        <p:nvSpPr>
          <p:cNvPr id="3" name="Content Placeholder 2">
            <a:extLst>
              <a:ext uri="{FF2B5EF4-FFF2-40B4-BE49-F238E27FC236}">
                <a16:creationId xmlns:a16="http://schemas.microsoft.com/office/drawing/2014/main" id="{AA0396E6-058D-8FD1-B960-F77F3F488AD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7748A387-AD4A-F2BE-D1E1-6CBB5CBC6096}"/>
              </a:ext>
            </a:extLst>
          </p:cNvPr>
          <p:cNvSpPr/>
          <p:nvPr/>
        </p:nvSpPr>
        <p:spPr>
          <a:xfrm>
            <a:off x="758456" y="1828799"/>
            <a:ext cx="10444716" cy="19351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nSpc>
                <a:spcPct val="100000"/>
              </a:lnSpc>
              <a:spcBef>
                <a:spcPts val="0"/>
              </a:spcBef>
              <a:spcAft>
                <a:spcPts val="0"/>
              </a:spcAft>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I’ve been in counseling and been seen by prescribers for years so yes I get those surveys [depression screeners] pretty often.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0000"/>
              </a:lnSpc>
              <a:spcBef>
                <a:spcPts val="0"/>
              </a:spcBef>
              <a:spcAft>
                <a:spcPts val="0"/>
              </a:spcAft>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Do you ever remember any prescribers or psychiatrists talking to you about how your mood could be affected by opioids?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0000"/>
              </a:lnSpc>
              <a:spcBef>
                <a:spcPts val="0"/>
              </a:spcBef>
              <a:spcAft>
                <a:spcPts val="0"/>
              </a:spcAft>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No I don’t think so</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(patient 52, intentional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0B62B38-3C7B-480E-6D54-FB6719E13DAA}"/>
              </a:ext>
            </a:extLst>
          </p:cNvPr>
          <p:cNvSpPr/>
          <p:nvPr/>
        </p:nvSpPr>
        <p:spPr>
          <a:xfrm>
            <a:off x="832884" y="4080762"/>
            <a:ext cx="10444716" cy="167145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nSpc>
                <a:spcPct val="100000"/>
              </a:lnSpc>
              <a:spcBef>
                <a:spcPts val="0"/>
              </a:spcBef>
              <a:spcAft>
                <a:spcPts val="0"/>
              </a:spcAft>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Did anyone discuss ways you can keep yourself safe if you continued to have suicidal thoughts?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0000"/>
              </a:lnSpc>
              <a:spcBef>
                <a:spcPts val="0"/>
              </a:spcBef>
              <a:spcAft>
                <a:spcPts val="0"/>
              </a:spcAft>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My counselor did when I found a counselor and my psychiatrist did as well. I started</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seeing a psychiatrist first because it took time to find a counselor...he [psychiatrist] reached out and regularly asked me about my risk and created a safety plan and all of that. </a:t>
            </a: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But I don't believe before I saw the psychiatrist that anyone had. </a:t>
            </a:r>
            <a:r>
              <a:rPr lang="en-US" sz="1800" i="1" dirty="0">
                <a:solidFill>
                  <a:schemeClr val="tx1"/>
                </a:solidFill>
                <a:effectLst/>
                <a:latin typeface="Arial" panose="020B0604020202020204" pitchFamily="34" charset="0"/>
                <a:ea typeface="Times New Roman" panose="02020603050405020304" pitchFamily="18" charset="0"/>
              </a:rPr>
              <a:t>(patient 44, intentional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978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14FF-99D6-4339-87CF-A5B461139261}"/>
              </a:ext>
            </a:extLst>
          </p:cNvPr>
          <p:cNvSpPr>
            <a:spLocks noGrp="1"/>
          </p:cNvSpPr>
          <p:nvPr>
            <p:ph type="title"/>
          </p:nvPr>
        </p:nvSpPr>
        <p:spPr/>
        <p:txBody>
          <a:bodyPr/>
          <a:lstStyle/>
          <a:p>
            <a:r>
              <a:rPr lang="en-US" dirty="0"/>
              <a:t>Mental health clinicians, continued</a:t>
            </a:r>
          </a:p>
        </p:txBody>
      </p:sp>
      <p:sp>
        <p:nvSpPr>
          <p:cNvPr id="3" name="Content Placeholder 2">
            <a:extLst>
              <a:ext uri="{FF2B5EF4-FFF2-40B4-BE49-F238E27FC236}">
                <a16:creationId xmlns:a16="http://schemas.microsoft.com/office/drawing/2014/main" id="{438B92EB-2841-C67C-31E9-DA77CC0EBA4F}"/>
              </a:ext>
            </a:extLst>
          </p:cNvPr>
          <p:cNvSpPr>
            <a:spLocks noGrp="1"/>
          </p:cNvSpPr>
          <p:nvPr>
            <p:ph idx="1"/>
          </p:nvPr>
        </p:nvSpPr>
        <p:spPr>
          <a:xfrm>
            <a:off x="839972" y="1143001"/>
            <a:ext cx="10668000" cy="4343400"/>
          </a:xfrm>
        </p:spPr>
        <p:txBody>
          <a:bodyPr/>
          <a:lstStyle/>
          <a:p>
            <a:pPr marL="0" marR="0" indent="0">
              <a:spcBef>
                <a:spcPts val="0"/>
              </a:spcBef>
              <a:spcAft>
                <a:spcPts val="800"/>
              </a:spcAft>
              <a:buNone/>
            </a:pPr>
            <a:endParaRPr lang="en-US" dirty="0"/>
          </a:p>
        </p:txBody>
      </p:sp>
      <p:sp>
        <p:nvSpPr>
          <p:cNvPr id="4" name="Rectangle 3">
            <a:extLst>
              <a:ext uri="{FF2B5EF4-FFF2-40B4-BE49-F238E27FC236}">
                <a16:creationId xmlns:a16="http://schemas.microsoft.com/office/drawing/2014/main" id="{480E8D0F-F62D-196E-5E13-EFBDFC0C3280}"/>
              </a:ext>
            </a:extLst>
          </p:cNvPr>
          <p:cNvSpPr/>
          <p:nvPr/>
        </p:nvSpPr>
        <p:spPr>
          <a:xfrm>
            <a:off x="914400" y="1208937"/>
            <a:ext cx="10792046" cy="49707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Would there be an expectation that you would do a suicide risk assessment with those patients who have had an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Not necessarily.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That wouldn’t be a terrible idea</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…You know, depending on the person’s history and engagement, we may or may not include that. So if it’s somebody who, from their report, just really botched their dose…but otherwise they don’t have any desire to end their life and, you know, we…we would probably just stick with an overdose safety plan. But if it’s somebody who we know has a history of depression, we know that they have a history of anxiety or other mental health concerns, then we would definitely dive into a [suicide] safety plan. So, I guess that would be the distinguishing factor. So, if they don’t have any kind of co-occurring mental health concerns that could contribute to thoughts of wanting to end their life, then we would add that in. You know,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it’s really case dependent</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…and also patient driven as well. You know, in most cases where somebody’s got that level of concern,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they’re likely tied into the mental health department</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so, we would want to collaborate with them in fortifying and recommending that they go in and get reassessed for any suicidality… “ (addiction medicine counselor 202)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40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6A9A-1D6C-27EB-885A-A1EA7DBEB42E}"/>
              </a:ext>
            </a:extLst>
          </p:cNvPr>
          <p:cNvSpPr>
            <a:spLocks noGrp="1"/>
          </p:cNvSpPr>
          <p:nvPr>
            <p:ph type="title"/>
          </p:nvPr>
        </p:nvSpPr>
        <p:spPr>
          <a:xfrm>
            <a:off x="762000" y="1209972"/>
            <a:ext cx="10668000" cy="911225"/>
          </a:xfrm>
        </p:spPr>
        <p:txBody>
          <a:bodyPr/>
          <a:lstStyle/>
          <a:p>
            <a:r>
              <a:rPr lang="en-US" sz="2800" dirty="0">
                <a:effectLst/>
                <a:latin typeface="Arial" panose="020B0604020202020204" pitchFamily="34" charset="0"/>
                <a:ea typeface="Times New Roman" panose="02020603050405020304" pitchFamily="18" charset="0"/>
                <a:cs typeface="Times New Roman" panose="02020603050405020304" pitchFamily="18" charset="0"/>
              </a:rPr>
              <a:t>3. Despite elevated need, mental health care may not be routinely provided in emergency department visits, particularly among individuals who experienced an accidental opioid-involved overdose</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AC6E2C-F59B-05FA-E71B-0BD3297EBA83}"/>
              </a:ext>
            </a:extLst>
          </p:cNvPr>
          <p:cNvSpPr>
            <a:spLocks noGrp="1"/>
          </p:cNvSpPr>
          <p:nvPr>
            <p:ph idx="1"/>
          </p:nvPr>
        </p:nvSpPr>
        <p:spPr>
          <a:xfrm>
            <a:off x="871870" y="1995193"/>
            <a:ext cx="10668000" cy="4343400"/>
          </a:xfrm>
        </p:spPr>
        <p:txBody>
          <a:bodyPr/>
          <a:lstStyle/>
          <a:p>
            <a:pPr marL="0" marR="0">
              <a:lnSpc>
                <a:spcPct val="10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 of 26 who experienced an intentional opioid-related overdose did not recall any contact with mental health professionals while in the emergency department or hospital being treated for the overdose.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endParaRPr lang="en-US" sz="1800" dirty="0">
              <a:cs typeface="Times New Roman" panose="02020603050405020304" pitchFamily="18" charset="0"/>
            </a:endParaRPr>
          </a:p>
          <a:p>
            <a:pPr>
              <a:lnSpc>
                <a:spcPct val="100000"/>
              </a:lnSpc>
              <a:spcAft>
                <a:spcPts val="800"/>
              </a:spcAft>
            </a:pPr>
            <a:r>
              <a:rPr lang="en-US" sz="1800" dirty="0">
                <a:cs typeface="Times New Roman" panose="02020603050405020304" pitchFamily="18" charset="0"/>
              </a:rPr>
              <a:t>ED clinicians report that 100% SI screening is the goal, but as one succinctly put it:</a:t>
            </a:r>
          </a:p>
          <a:p>
            <a:pPr marL="0" marR="0" indent="0">
              <a:lnSpc>
                <a:spcPct val="100000"/>
              </a:lnSpc>
              <a:spcBef>
                <a:spcPts val="0"/>
              </a:spcBef>
              <a:spcAft>
                <a:spcPts val="800"/>
              </a:spcAft>
              <a:buNone/>
            </a:pPr>
            <a:r>
              <a:rPr lang="en-US" sz="1800" i="1" dirty="0">
                <a:effectLst/>
                <a:ea typeface="Times New Roman" panose="02020603050405020304" pitchFamily="18" charset="0"/>
              </a:rPr>
              <a:t>“</a:t>
            </a:r>
            <a:r>
              <a:rPr lang="en-US" sz="1800" dirty="0">
                <a:effectLst/>
                <a:ea typeface="Times New Roman" panose="02020603050405020304" pitchFamily="18" charset="0"/>
              </a:rPr>
              <a:t>We see 200 patients a day.” </a:t>
            </a:r>
            <a:endParaRPr lang="en-US" dirty="0"/>
          </a:p>
        </p:txBody>
      </p:sp>
      <p:sp>
        <p:nvSpPr>
          <p:cNvPr id="4" name="Rectangle: Rounded Corners 3">
            <a:extLst>
              <a:ext uri="{FF2B5EF4-FFF2-40B4-BE49-F238E27FC236}">
                <a16:creationId xmlns:a16="http://schemas.microsoft.com/office/drawing/2014/main" id="{36F24F38-018A-0472-5E40-10409D3C97B2}"/>
              </a:ext>
            </a:extLst>
          </p:cNvPr>
          <p:cNvSpPr/>
          <p:nvPr/>
        </p:nvSpPr>
        <p:spPr>
          <a:xfrm>
            <a:off x="1123507" y="2798501"/>
            <a:ext cx="9675628" cy="24880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3699" lvl="1" indent="0">
              <a:lnSpc>
                <a:spcPct val="100000"/>
              </a:lnSpc>
              <a:spcAft>
                <a:spcPts val="0"/>
              </a:spcAft>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Did you receive any mental health support while you were in the hospital?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93699" lvl="1" indent="0">
              <a:lnSpc>
                <a:spcPct val="100000"/>
              </a:lnSpc>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While I was like in the hospital? Or mental health hospital?</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93699" lvl="1" indent="0">
              <a:lnSpc>
                <a:spcPct val="100000"/>
              </a:lnSpc>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In the emergency room.</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93699" lvl="1" indent="0">
              <a:lnSpc>
                <a:spcPct val="100000"/>
              </a:lnSpc>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No. I did not.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93699" lvl="1" indent="0">
              <a:lnSpc>
                <a:spcPct val="100000"/>
              </a:lnSpc>
              <a:spcAft>
                <a:spcPts val="0"/>
              </a:spcAft>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Is there anything that the doctors could have done to support you after the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93699" lvl="1" indent="0">
              <a:lnSpc>
                <a:spcPct val="100000"/>
              </a:lnSpc>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 I think the doctors in the emergency room could have been a lot more…how do I say… understanding of the situation. Like once I woke up it’s kind of like, well, get her out of here</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(patient 18, intentional overdose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6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E2A0-C0CF-AABB-E6EA-1E4FECA50B6B}"/>
              </a:ext>
            </a:extLst>
          </p:cNvPr>
          <p:cNvSpPr>
            <a:spLocks noGrp="1"/>
          </p:cNvSpPr>
          <p:nvPr>
            <p:ph type="title"/>
          </p:nvPr>
        </p:nvSpPr>
        <p:spPr/>
        <p:txBody>
          <a:bodyPr/>
          <a:lstStyle/>
          <a:p>
            <a:r>
              <a:rPr lang="en-US" dirty="0"/>
              <a:t>ED visit, continued</a:t>
            </a:r>
          </a:p>
        </p:txBody>
      </p:sp>
      <p:sp>
        <p:nvSpPr>
          <p:cNvPr id="3" name="Content Placeholder 2">
            <a:extLst>
              <a:ext uri="{FF2B5EF4-FFF2-40B4-BE49-F238E27FC236}">
                <a16:creationId xmlns:a16="http://schemas.microsoft.com/office/drawing/2014/main" id="{EB04966F-E8EC-B8AA-B723-DBA66CC8AE65}"/>
              </a:ext>
            </a:extLst>
          </p:cNvPr>
          <p:cNvSpPr>
            <a:spLocks noGrp="1"/>
          </p:cNvSpPr>
          <p:nvPr>
            <p:ph idx="1"/>
          </p:nvPr>
        </p:nvSpPr>
        <p:spPr>
          <a:xfrm>
            <a:off x="914400" y="1257300"/>
            <a:ext cx="10668000" cy="5026542"/>
          </a:xfrm>
        </p:spPr>
        <p:txBody>
          <a:bodyPr/>
          <a:lstStyle/>
          <a:p>
            <a:pPr marL="227012" marR="0" indent="0">
              <a:lnSpc>
                <a:spcPct val="10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Nine individuals (of 39 accidental overdoses) reported experiencing some level of suicidal ideation contemporaneous with their overdose event such as a nonspecific desire to die or passive suicidal ideation was expressed by some.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Rectangle: Rounded Corners 3">
            <a:extLst>
              <a:ext uri="{FF2B5EF4-FFF2-40B4-BE49-F238E27FC236}">
                <a16:creationId xmlns:a16="http://schemas.microsoft.com/office/drawing/2014/main" id="{08EA7A23-900C-C354-B00B-E4E8F99E732C}"/>
              </a:ext>
            </a:extLst>
          </p:cNvPr>
          <p:cNvSpPr/>
          <p:nvPr/>
        </p:nvSpPr>
        <p:spPr>
          <a:xfrm>
            <a:off x="1041990" y="5454503"/>
            <a:ext cx="10412819" cy="82933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 was passively intentional. I took a small handful and a little bit later I took another small handful, and a little bit later I took another small handful.” (patient 61, electronic health record notes accidental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E71DCCC-5ED9-38E5-1FE5-EC2DC418F069}"/>
              </a:ext>
            </a:extLst>
          </p:cNvPr>
          <p:cNvSpPr/>
          <p:nvPr/>
        </p:nvSpPr>
        <p:spPr>
          <a:xfrm>
            <a:off x="1041990" y="1257300"/>
            <a:ext cx="10412819" cy="26794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“Anybody who comes into the emergency room is triaged. In that triage process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they’re asked the suicidal questions…at least they’re supposed to be asked</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It’s the doctor’s discretion to go ahead and say well I don’t have to get EPS [emergency psychiatric services] involved…but some doctors [think] ‘I’m not sure. Let me double check.’ Especially if in their chart maybe there’s somewhere that says that they have mental health issues…And it’s still up to the doctor if we get involved.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we have reason to believe that it was still intentional? The only situation in which EPS </a:t>
            </a:r>
            <a:r>
              <a:rPr lang="en-U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wouldn’t be consulted is if the person who overdosed said they were only trying to get high and denied suicidal ideation, and even then, the MD may still want to consult with EPS</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(psychiatric social worker embedded in emergency department 206)</a:t>
            </a:r>
          </a:p>
        </p:txBody>
      </p:sp>
    </p:spTree>
    <p:extLst>
      <p:ext uri="{BB962C8B-B14F-4D97-AF65-F5344CB8AC3E}">
        <p14:creationId xmlns:p14="http://schemas.microsoft.com/office/powerpoint/2010/main" val="368076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F9A4-04CC-4EC7-4C64-81F6EF4981D4}"/>
              </a:ext>
            </a:extLst>
          </p:cNvPr>
          <p:cNvSpPr>
            <a:spLocks noGrp="1"/>
          </p:cNvSpPr>
          <p:nvPr>
            <p:ph type="title"/>
          </p:nvPr>
        </p:nvSpPr>
        <p:spPr>
          <a:xfrm>
            <a:off x="914400" y="685801"/>
            <a:ext cx="10668000" cy="911225"/>
          </a:xfrm>
        </p:spPr>
        <p:txBody>
          <a:bodyPr/>
          <a:lstStyle/>
          <a:p>
            <a:r>
              <a:rPr lang="en-US" sz="2800" dirty="0">
                <a:effectLst/>
                <a:latin typeface="Arial" panose="020B0604020202020204" pitchFamily="34" charset="0"/>
                <a:ea typeface="Times New Roman" panose="02020603050405020304" pitchFamily="18" charset="0"/>
                <a:cs typeface="Times New Roman" panose="02020603050405020304" pitchFamily="18" charset="0"/>
              </a:rPr>
              <a:t>4. Proactive post-overdose follow-up care from primary care or addiction medicine clinicians is uncommon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5266FC6-6FF2-11FF-1AFB-126A140116E2}"/>
              </a:ext>
            </a:extLst>
          </p:cNvPr>
          <p:cNvSpPr>
            <a:spLocks noGrp="1"/>
          </p:cNvSpPr>
          <p:nvPr>
            <p:ph idx="1"/>
          </p:nvPr>
        </p:nvSpPr>
        <p:spPr/>
        <p:txBody>
          <a:bodyPr/>
          <a:lstStyle/>
          <a:p>
            <a:r>
              <a:rPr lang="en-US" dirty="0"/>
              <a:t>More than half of those we interviewed reported no follow-up after their overdose from prescribing clinicians (primary care or pain specialty) or from the clinician treating their OUD</a:t>
            </a:r>
          </a:p>
          <a:p>
            <a:endParaRPr lang="en-US" dirty="0"/>
          </a:p>
        </p:txBody>
      </p:sp>
      <p:sp>
        <p:nvSpPr>
          <p:cNvPr id="4" name="Rectangle: Rounded Corners 3">
            <a:extLst>
              <a:ext uri="{FF2B5EF4-FFF2-40B4-BE49-F238E27FC236}">
                <a16:creationId xmlns:a16="http://schemas.microsoft.com/office/drawing/2014/main" id="{C9685970-6A42-BA93-1D7B-E08DAF4770F5}"/>
              </a:ext>
            </a:extLst>
          </p:cNvPr>
          <p:cNvSpPr/>
          <p:nvPr/>
        </p:nvSpPr>
        <p:spPr>
          <a:xfrm>
            <a:off x="1130595" y="3636334"/>
            <a:ext cx="10451805" cy="20201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went for my physical and she [primary care doctor] was asking me about my heart and was asking me about how I was feeling, like physically with my heart and everything like that. </a:t>
            </a:r>
            <a:r>
              <a:rPr lang="en-US" sz="1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would have thought that she would have asked to know how I’ve been doing since the suicide attempt and stuff. But that didn’t really come up, you know. So I just wish she was just better about like checking in, you know?</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(patient 2, intentional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4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2ADB-A9CC-2A74-0BCD-7F86146FACE7}"/>
              </a:ext>
            </a:extLst>
          </p:cNvPr>
          <p:cNvSpPr>
            <a:spLocks noGrp="1"/>
          </p:cNvSpPr>
          <p:nvPr>
            <p:ph type="title"/>
          </p:nvPr>
        </p:nvSpPr>
        <p:spPr/>
        <p:txBody>
          <a:bodyPr/>
          <a:lstStyle/>
          <a:p>
            <a:r>
              <a:rPr lang="en-US" dirty="0"/>
              <a:t>Follow up care, clinicians</a:t>
            </a:r>
          </a:p>
        </p:txBody>
      </p:sp>
      <p:sp>
        <p:nvSpPr>
          <p:cNvPr id="3" name="Content Placeholder 2">
            <a:extLst>
              <a:ext uri="{FF2B5EF4-FFF2-40B4-BE49-F238E27FC236}">
                <a16:creationId xmlns:a16="http://schemas.microsoft.com/office/drawing/2014/main" id="{AA0C2929-E037-530D-6F67-7273FDE89554}"/>
              </a:ext>
            </a:extLst>
          </p:cNvPr>
          <p:cNvSpPr>
            <a:spLocks noGrp="1"/>
          </p:cNvSpPr>
          <p:nvPr>
            <p:ph idx="1"/>
          </p:nvPr>
        </p:nvSpPr>
        <p:spPr>
          <a:xfrm>
            <a:off x="914400" y="1257300"/>
            <a:ext cx="10668000" cy="4343400"/>
          </a:xfrm>
        </p:spPr>
        <p:txBody>
          <a:bodyPr/>
          <a:lstStyle/>
          <a:p>
            <a:r>
              <a:rPr lang="en-US" sz="1800" dirty="0">
                <a:effectLst/>
                <a:latin typeface="Arial" panose="020B0604020202020204" pitchFamily="34" charset="0"/>
                <a:ea typeface="Times New Roman" panose="02020603050405020304" pitchFamily="18" charset="0"/>
              </a:rPr>
              <a:t>The most common ways for any clinicians to discover their patient had experienced an overdose was </a:t>
            </a:r>
          </a:p>
          <a:p>
            <a:pPr lvl="1"/>
            <a:r>
              <a:rPr lang="en-US" sz="1800" dirty="0">
                <a:effectLst/>
                <a:latin typeface="Arial" panose="020B0604020202020204" pitchFamily="34" charset="0"/>
                <a:ea typeface="Times New Roman" panose="02020603050405020304" pitchFamily="18" charset="0"/>
              </a:rPr>
              <a:t>1) during chart review in preparation for an upcoming appointment</a:t>
            </a:r>
          </a:p>
          <a:p>
            <a:pPr lvl="1"/>
            <a:r>
              <a:rPr lang="en-US" sz="1800" dirty="0">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Times New Roman" panose="02020603050405020304" pitchFamily="18" charset="0"/>
              </a:rPr>
              <a:t>) during chart review upon attempt to renew an opioid or opioid antagonist prescription</a:t>
            </a:r>
          </a:p>
          <a:p>
            <a:pPr lvl="1"/>
            <a:r>
              <a:rPr lang="en-US" sz="1800" dirty="0">
                <a:effectLst/>
                <a:latin typeface="Arial" panose="020B0604020202020204" pitchFamily="34" charset="0"/>
                <a:ea typeface="Times New Roman" panose="02020603050405020304" pitchFamily="18" charset="0"/>
              </a:rPr>
              <a:t>3) in addiction medicine, if the patient self-reported a recent relapse and/or overdose. </a:t>
            </a:r>
          </a:p>
          <a:p>
            <a:pPr marL="230187" lvl="1" indent="0">
              <a:buNone/>
            </a:pPr>
            <a:endParaRPr lang="en-US" sz="1800" dirty="0">
              <a:latin typeface="Arial" panose="020B0604020202020204" pitchFamily="34" charset="0"/>
              <a:ea typeface="Times New Roman" panose="02020603050405020304" pitchFamily="18" charset="0"/>
            </a:endParaRPr>
          </a:p>
          <a:p>
            <a:pPr marL="230187" lvl="1" indent="0">
              <a:buNone/>
            </a:pPr>
            <a:endParaRPr lang="en-US" sz="1800" dirty="0">
              <a:effectLst/>
              <a:latin typeface="Arial" panose="020B060402020202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0E25C558-7769-22C8-A5FF-39C19D6AD7E5}"/>
              </a:ext>
            </a:extLst>
          </p:cNvPr>
          <p:cNvSpPr/>
          <p:nvPr/>
        </p:nvSpPr>
        <p:spPr>
          <a:xfrm>
            <a:off x="1038446" y="3219525"/>
            <a:ext cx="10419907" cy="295585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So how would you know that a patient experienced an overdose?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So the usual way is the ER doctors will tell me. But we’re actually talking about what do we need to do better. The question is, should we setup a more formal monitoring system</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Is there any kind of monitoring system in place, other than with the ER doc calling you?</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Not right now, no monitoring. But this is on my list of things to do for overdose from the 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30187" lvl="1" indent="0">
              <a:buNone/>
            </a:pPr>
            <a:r>
              <a:rPr lang="en-US" sz="1800" dirty="0">
                <a:solidFill>
                  <a:schemeClr val="tx1"/>
                </a:solidFill>
                <a:effectLst/>
                <a:latin typeface="Arial" panose="020B0604020202020204" pitchFamily="34" charset="0"/>
                <a:ea typeface="Times New Roman" panose="02020603050405020304" pitchFamily="18" charset="0"/>
              </a:rPr>
              <a:t>…</a:t>
            </a: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Does that follow-up appointment include any suicide risk assessment or safety planning?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Well, presumably if they try to commit suicide it would. But, you know, honestly, I don’t think we have very good follow-up…I’m just </a:t>
            </a:r>
            <a:r>
              <a:rPr lang="en-US" sz="180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gonna</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say it, I don’t think we have very good follow-up from the ER on this sort of stuff.” (resource stewardship physician 102)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06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9104-E099-8355-4E92-EF567ACD8757}"/>
              </a:ext>
            </a:extLst>
          </p:cNvPr>
          <p:cNvSpPr>
            <a:spLocks noGrp="1"/>
          </p:cNvSpPr>
          <p:nvPr>
            <p:ph type="title"/>
          </p:nvPr>
        </p:nvSpPr>
        <p:spPr>
          <a:xfrm>
            <a:off x="762000" y="763404"/>
            <a:ext cx="10668000" cy="911225"/>
          </a:xfrm>
        </p:spPr>
        <p:txBody>
          <a:bodyPr/>
          <a:lstStyle/>
          <a:p>
            <a:r>
              <a:rPr lang="en-US" sz="2800" dirty="0">
                <a:effectLst/>
                <a:latin typeface="Arial" panose="020B0604020202020204" pitchFamily="34" charset="0"/>
                <a:ea typeface="Times New Roman" panose="02020603050405020304" pitchFamily="18" charset="0"/>
                <a:cs typeface="Times New Roman" panose="02020603050405020304" pitchFamily="18" charset="0"/>
              </a:rPr>
              <a:t>5. Patients want compassionate support and better access to mental health and substance use treatment services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DD0C231-2574-56F4-1B49-5479E63EA742}"/>
              </a:ext>
            </a:extLst>
          </p:cNvPr>
          <p:cNvSpPr>
            <a:spLocks noGrp="1"/>
          </p:cNvSpPr>
          <p:nvPr>
            <p:ph idx="1"/>
          </p:nvPr>
        </p:nvSpPr>
        <p:spPr>
          <a:xfrm>
            <a:off x="914400" y="1411215"/>
            <a:ext cx="10668000" cy="4343400"/>
          </a:xfrm>
        </p:spPr>
        <p:txBody>
          <a:bodyPr/>
          <a:lstStyle/>
          <a:p>
            <a:r>
              <a:rPr lang="en-US" sz="1800" dirty="0">
                <a:effectLst/>
                <a:latin typeface="Arial" panose="020B0604020202020204" pitchFamily="34" charset="0"/>
                <a:ea typeface="Times New Roman" panose="02020603050405020304" pitchFamily="18" charset="0"/>
              </a:rPr>
              <a:t>Nearly half (11 of 26) of the patients who experienced an intentional overdose reported wishing they had received additional support and care, such as more checking in and more readily available therapy.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endParaRPr>
          </a:p>
          <a:p>
            <a:pPr marL="0" indent="0">
              <a:buNone/>
            </a:pPr>
            <a:endParaRPr lang="en-US" dirty="0"/>
          </a:p>
        </p:txBody>
      </p:sp>
      <p:sp>
        <p:nvSpPr>
          <p:cNvPr id="4" name="Rectangle: Rounded Corners 3">
            <a:extLst>
              <a:ext uri="{FF2B5EF4-FFF2-40B4-BE49-F238E27FC236}">
                <a16:creationId xmlns:a16="http://schemas.microsoft.com/office/drawing/2014/main" id="{6A6154EF-1F44-2DDC-AB8B-FC2C0373E018}"/>
              </a:ext>
            </a:extLst>
          </p:cNvPr>
          <p:cNvSpPr/>
          <p:nvPr/>
        </p:nvSpPr>
        <p:spPr>
          <a:xfrm>
            <a:off x="1233378" y="2882785"/>
            <a:ext cx="10483702" cy="194841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 feel like maybe they could have tried to set me up with a counselor before I even left. That might've been helpful. Because it was really difficult for the next two weeks for me to even figure out how to navigate what I was dealing with emotionally, let alone focus on trying to figure out a way to fix it. So if I had that present and right there in front of me I might've been more open and able to start dealing with the emotions I was having much quicker.” (patient 44, intentional overdose)</a:t>
            </a:r>
          </a:p>
        </p:txBody>
      </p:sp>
      <p:sp>
        <p:nvSpPr>
          <p:cNvPr id="5" name="Rectangle: Rounded Corners 4">
            <a:extLst>
              <a:ext uri="{FF2B5EF4-FFF2-40B4-BE49-F238E27FC236}">
                <a16:creationId xmlns:a16="http://schemas.microsoft.com/office/drawing/2014/main" id="{65AD411D-D833-7A14-08EE-690615EC00F6}"/>
              </a:ext>
            </a:extLst>
          </p:cNvPr>
          <p:cNvSpPr/>
          <p:nvPr/>
        </p:nvSpPr>
        <p:spPr>
          <a:xfrm>
            <a:off x="1233378" y="5131482"/>
            <a:ext cx="9484242" cy="60339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“Listen. Ask questions. Talk to me. Treat me like a person.” (patient 23, intentional overdose)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8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p:txBody>
          <a:bodyPr/>
          <a:lstStyle/>
          <a:p>
            <a:r>
              <a:rPr lang="en-US" dirty="0"/>
              <a:t>Clinical implications</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839972" y="1403497"/>
            <a:ext cx="10668000" cy="4343400"/>
          </a:xfrm>
        </p:spPr>
        <p:txBody>
          <a:bodyPr/>
          <a:lstStyle/>
          <a:p>
            <a:r>
              <a:rPr lang="en-US" dirty="0"/>
              <a:t>Add suicide-related risks to discussion when prescribing opioids; connection between chronic pain and depression; continue to counsel on safe storage of medications</a:t>
            </a:r>
          </a:p>
          <a:p>
            <a:r>
              <a:rPr lang="en-US" dirty="0"/>
              <a:t>Increase ongoing suicide screening for individuals prescribed opioids or being treated for OUD</a:t>
            </a:r>
          </a:p>
          <a:p>
            <a:r>
              <a:rPr lang="en-US" dirty="0"/>
              <a:t>Increase support and resources for screening in the ED; lack of probing and stigma may inhibit truthfulness from patients while being treated for an opioid-related overdose</a:t>
            </a:r>
          </a:p>
          <a:p>
            <a:r>
              <a:rPr lang="en-US" dirty="0"/>
              <a:t>Increase follow-up care, including for those with accidental overdoses as some may have been experiencing </a:t>
            </a:r>
            <a:r>
              <a:rPr lang="en-US"/>
              <a:t>suicidal ideation</a:t>
            </a:r>
            <a:endParaRPr lang="en-US" dirty="0"/>
          </a:p>
        </p:txBody>
      </p:sp>
    </p:spTree>
    <p:extLst>
      <p:ext uri="{BB962C8B-B14F-4D97-AF65-F5344CB8AC3E}">
        <p14:creationId xmlns:p14="http://schemas.microsoft.com/office/powerpoint/2010/main" val="377202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839972" y="1403497"/>
            <a:ext cx="10668000" cy="4343400"/>
          </a:xfrm>
        </p:spPr>
        <p:txBody>
          <a:bodyPr/>
          <a:lstStyle/>
          <a:p>
            <a:pPr marL="0" indent="0">
              <a:buNone/>
            </a:pPr>
            <a:r>
              <a:rPr lang="en-US" dirty="0"/>
              <a:t>Questions?</a:t>
            </a:r>
          </a:p>
        </p:txBody>
      </p:sp>
    </p:spTree>
    <p:extLst>
      <p:ext uri="{BB962C8B-B14F-4D97-AF65-F5344CB8AC3E}">
        <p14:creationId xmlns:p14="http://schemas.microsoft.com/office/powerpoint/2010/main" val="3802654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8CC9-94BE-A5A8-9984-8C93219FF250}"/>
              </a:ext>
            </a:extLst>
          </p:cNvPr>
          <p:cNvSpPr>
            <a:spLocks noGrp="1"/>
          </p:cNvSpPr>
          <p:nvPr>
            <p:ph type="title"/>
          </p:nvPr>
        </p:nvSpPr>
        <p:spPr/>
        <p:txBody>
          <a:bodyPr/>
          <a:lstStyle/>
          <a:p>
            <a:r>
              <a:rPr lang="en-US" dirty="0"/>
              <a:t>Clinician interviews, n=16</a:t>
            </a:r>
          </a:p>
        </p:txBody>
      </p:sp>
      <p:graphicFrame>
        <p:nvGraphicFramePr>
          <p:cNvPr id="4" name="Table 3">
            <a:extLst>
              <a:ext uri="{FF2B5EF4-FFF2-40B4-BE49-F238E27FC236}">
                <a16:creationId xmlns:a16="http://schemas.microsoft.com/office/drawing/2014/main" id="{5AD0E909-3566-24E7-78CC-CED76B106FBD}"/>
              </a:ext>
            </a:extLst>
          </p:cNvPr>
          <p:cNvGraphicFramePr>
            <a:graphicFrameLocks noGrp="1"/>
          </p:cNvGraphicFramePr>
          <p:nvPr>
            <p:extLst>
              <p:ext uri="{D42A27DB-BD31-4B8C-83A1-F6EECF244321}">
                <p14:modId xmlns:p14="http://schemas.microsoft.com/office/powerpoint/2010/main" val="2143048045"/>
              </p:ext>
            </p:extLst>
          </p:nvPr>
        </p:nvGraphicFramePr>
        <p:xfrm>
          <a:off x="2923954" y="1440712"/>
          <a:ext cx="5209953" cy="3672393"/>
        </p:xfrm>
        <a:graphic>
          <a:graphicData uri="http://schemas.openxmlformats.org/drawingml/2006/table">
            <a:tbl>
              <a:tblPr firstRow="1" firstCol="1" bandRow="1">
                <a:tableStyleId>{5C22544A-7EE6-4342-B048-85BDC9FD1C3A}</a:tableStyleId>
              </a:tblPr>
              <a:tblGrid>
                <a:gridCol w="2694475">
                  <a:extLst>
                    <a:ext uri="{9D8B030D-6E8A-4147-A177-3AD203B41FA5}">
                      <a16:colId xmlns:a16="http://schemas.microsoft.com/office/drawing/2014/main" val="2440121799"/>
                    </a:ext>
                  </a:extLst>
                </a:gridCol>
                <a:gridCol w="1270277">
                  <a:extLst>
                    <a:ext uri="{9D8B030D-6E8A-4147-A177-3AD203B41FA5}">
                      <a16:colId xmlns:a16="http://schemas.microsoft.com/office/drawing/2014/main" val="2457123175"/>
                    </a:ext>
                  </a:extLst>
                </a:gridCol>
                <a:gridCol w="1245201">
                  <a:extLst>
                    <a:ext uri="{9D8B030D-6E8A-4147-A177-3AD203B41FA5}">
                      <a16:colId xmlns:a16="http://schemas.microsoft.com/office/drawing/2014/main" val="2222617876"/>
                    </a:ext>
                  </a:extLst>
                </a:gridCol>
              </a:tblGrid>
              <a:tr h="293554">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52504"/>
                  </a:ext>
                </a:extLst>
              </a:tr>
              <a:tr h="304183">
                <a:tc>
                  <a:txBody>
                    <a:bodyPr/>
                    <a:lstStyle/>
                    <a:p>
                      <a:pPr marL="0" marR="0">
                        <a:lnSpc>
                          <a:spcPct val="107000"/>
                        </a:lnSpc>
                        <a:spcBef>
                          <a:spcPts val="0"/>
                        </a:spcBef>
                        <a:spcAft>
                          <a:spcPts val="0"/>
                        </a:spcAft>
                      </a:pPr>
                      <a:r>
                        <a:rPr lang="en-US" sz="1600" dirty="0">
                          <a:effectLst/>
                        </a:rPr>
                        <a:t>Gender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0810552"/>
                  </a:ext>
                </a:extLst>
              </a:tr>
              <a:tr h="304183">
                <a:tc>
                  <a:txBody>
                    <a:bodyPr/>
                    <a:lstStyle/>
                    <a:p>
                      <a:pPr marL="0" marR="0">
                        <a:lnSpc>
                          <a:spcPct val="107000"/>
                        </a:lnSpc>
                        <a:spcBef>
                          <a:spcPts val="0"/>
                        </a:spcBef>
                        <a:spcAft>
                          <a:spcPts val="0"/>
                        </a:spcAft>
                      </a:pPr>
                      <a:r>
                        <a:rPr lang="en-US" sz="1600" dirty="0">
                          <a:effectLst/>
                        </a:rPr>
                        <a:t>--Male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tc>
                <a:extLst>
                  <a:ext uri="{0D108BD9-81ED-4DB2-BD59-A6C34878D82A}">
                    <a16:rowId xmlns:a16="http://schemas.microsoft.com/office/drawing/2014/main" val="3290880363"/>
                  </a:ext>
                </a:extLst>
              </a:tr>
              <a:tr h="304183">
                <a:tc>
                  <a:txBody>
                    <a:bodyPr/>
                    <a:lstStyle/>
                    <a:p>
                      <a:pPr marL="0" marR="0">
                        <a:lnSpc>
                          <a:spcPct val="107000"/>
                        </a:lnSpc>
                        <a:spcBef>
                          <a:spcPts val="0"/>
                        </a:spcBef>
                        <a:spcAft>
                          <a:spcPts val="0"/>
                        </a:spcAft>
                      </a:pPr>
                      <a:r>
                        <a:rPr lang="en-US" sz="1600">
                          <a:effectLst/>
                        </a:rPr>
                        <a:t>--Female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marL="0" marR="0" algn="ctr">
                        <a:lnSpc>
                          <a:spcPct val="107000"/>
                        </a:lnSpc>
                        <a:spcBef>
                          <a:spcPts val="0"/>
                        </a:spcBef>
                        <a:spcAft>
                          <a:spcPts val="0"/>
                        </a:spcAft>
                      </a:pPr>
                      <a:r>
                        <a:rPr lang="en-US" sz="16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1285066"/>
                  </a:ext>
                </a:extLst>
              </a:tr>
              <a:tr h="304183">
                <a:tc>
                  <a:txBody>
                    <a:bodyPr/>
                    <a:lstStyle/>
                    <a:p>
                      <a:pPr marL="0" marR="0">
                        <a:lnSpc>
                          <a:spcPct val="107000"/>
                        </a:lnSpc>
                        <a:spcBef>
                          <a:spcPts val="0"/>
                        </a:spcBef>
                        <a:spcAft>
                          <a:spcPts val="0"/>
                        </a:spcAft>
                      </a:pPr>
                      <a:r>
                        <a:rPr lang="en-US" sz="1600">
                          <a:effectLst/>
                        </a:rPr>
                        <a:t>Race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781545"/>
                  </a:ext>
                </a:extLst>
              </a:tr>
              <a:tr h="304183">
                <a:tc>
                  <a:txBody>
                    <a:bodyPr/>
                    <a:lstStyle/>
                    <a:p>
                      <a:pPr marL="0" marR="0">
                        <a:lnSpc>
                          <a:spcPct val="107000"/>
                        </a:lnSpc>
                        <a:spcBef>
                          <a:spcPts val="0"/>
                        </a:spcBef>
                        <a:spcAft>
                          <a:spcPts val="0"/>
                        </a:spcAft>
                      </a:pPr>
                      <a:r>
                        <a:rPr lang="en-US" sz="1600">
                          <a:effectLst/>
                        </a:rPr>
                        <a:t>--White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94</a:t>
                      </a:r>
                    </a:p>
                  </a:txBody>
                  <a:tcPr marL="68580" marR="68580" marT="0" marB="0"/>
                </a:tc>
                <a:extLst>
                  <a:ext uri="{0D108BD9-81ED-4DB2-BD59-A6C34878D82A}">
                    <a16:rowId xmlns:a16="http://schemas.microsoft.com/office/drawing/2014/main" val="3638055966"/>
                  </a:ext>
                </a:extLst>
              </a:tr>
              <a:tr h="337009">
                <a:tc>
                  <a:txBody>
                    <a:bodyPr/>
                    <a:lstStyle/>
                    <a:p>
                      <a:pPr marL="0" marR="0">
                        <a:lnSpc>
                          <a:spcPct val="107000"/>
                        </a:lnSpc>
                        <a:spcBef>
                          <a:spcPts val="0"/>
                        </a:spcBef>
                        <a:spcAft>
                          <a:spcPts val="0"/>
                        </a:spcAft>
                      </a:pPr>
                      <a:r>
                        <a:rPr lang="en-US" sz="1600" dirty="0">
                          <a:effectLst/>
                        </a:rPr>
                        <a:t>--Other, multiple races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val="2075341578"/>
                  </a:ext>
                </a:extLst>
              </a:tr>
              <a:tr h="304183">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Clinical specialty</a:t>
                      </a:r>
                    </a:p>
                  </a:txBody>
                  <a:tcPr marL="68580" marR="68580" marT="0" marB="0"/>
                </a:tc>
                <a:tc>
                  <a:txBody>
                    <a:bodyPr/>
                    <a:lstStyle/>
                    <a:p>
                      <a:pPr marL="0" marR="0" algn="ctr">
                        <a:lnSpc>
                          <a:spcPct val="107000"/>
                        </a:lnSpc>
                        <a:spcBef>
                          <a:spcPts val="0"/>
                        </a:spcBef>
                        <a:spcAft>
                          <a:spcPts val="0"/>
                        </a:spcAft>
                      </a:pP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9627402"/>
                  </a:ext>
                </a:extLst>
              </a:tr>
              <a:tr h="304183">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--Mental health</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63</a:t>
                      </a:r>
                    </a:p>
                  </a:txBody>
                  <a:tcPr marL="68580" marR="68580" marT="0" marB="0"/>
                </a:tc>
                <a:extLst>
                  <a:ext uri="{0D108BD9-81ED-4DB2-BD59-A6C34878D82A}">
                    <a16:rowId xmlns:a16="http://schemas.microsoft.com/office/drawing/2014/main" val="4193895258"/>
                  </a:ext>
                </a:extLst>
              </a:tr>
              <a:tr h="304183">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--Other</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a:t>
                      </a: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37</a:t>
                      </a:r>
                    </a:p>
                  </a:txBody>
                  <a:tcPr marL="68580" marR="68580" marT="0" marB="0"/>
                </a:tc>
                <a:extLst>
                  <a:ext uri="{0D108BD9-81ED-4DB2-BD59-A6C34878D82A}">
                    <a16:rowId xmlns:a16="http://schemas.microsoft.com/office/drawing/2014/main" val="2667597819"/>
                  </a:ext>
                </a:extLst>
              </a:tr>
              <a:tr h="304183">
                <a:tc>
                  <a:txBody>
                    <a:bodyPr/>
                    <a:lstStyle/>
                    <a:p>
                      <a:pPr marL="0" marR="0">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panose="020B0604020202020204" pitchFamily="34" charset="0"/>
                          <a:ea typeface="Times New Roman" panose="02020603050405020304" pitchFamily="18" charset="0"/>
                          <a:cs typeface="Times New Roman" panose="02020603050405020304" pitchFamily="18" charset="0"/>
                        </a:rPr>
                        <a:t>Mean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951466"/>
                  </a:ext>
                </a:extLst>
              </a:tr>
              <a:tr h="304183">
                <a:tc>
                  <a:txBody>
                    <a:bodyPr/>
                    <a:lstStyle/>
                    <a:p>
                      <a:pPr marL="0" marR="0">
                        <a:lnSpc>
                          <a:spcPct val="107000"/>
                        </a:lnSpc>
                        <a:spcBef>
                          <a:spcPts val="0"/>
                        </a:spcBef>
                        <a:spcAft>
                          <a:spcPts val="0"/>
                        </a:spcAft>
                      </a:pPr>
                      <a:r>
                        <a:rPr lang="en-US" sz="1600">
                          <a:effectLst/>
                          <a:latin typeface="Arial" panose="020B0604020202020204" pitchFamily="34" charset="0"/>
                          <a:ea typeface="Times New Roman" panose="02020603050405020304" pitchFamily="18" charset="0"/>
                          <a:cs typeface="Times New Roman" panose="02020603050405020304" pitchFamily="18" charset="0"/>
                        </a:rPr>
                        <a:t>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panose="020B0604020202020204" pitchFamily="34" charset="0"/>
                          <a:ea typeface="Times New Roman" panose="02020603050405020304" pitchFamily="18" charset="0"/>
                          <a:cs typeface="Times New Roman" panose="02020603050405020304" pitchFamily="18" charset="0"/>
                        </a:rPr>
                        <a:t>47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74466"/>
                  </a:ext>
                </a:extLst>
              </a:tr>
            </a:tbl>
          </a:graphicData>
        </a:graphic>
      </p:graphicFrame>
    </p:spTree>
    <p:extLst>
      <p:ext uri="{BB962C8B-B14F-4D97-AF65-F5344CB8AC3E}">
        <p14:creationId xmlns:p14="http://schemas.microsoft.com/office/powerpoint/2010/main" val="100907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9726-E012-1E1A-7371-D831DD12160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2A893D0-3C0C-856F-F1A9-01A50D3B38C4}"/>
              </a:ext>
            </a:extLst>
          </p:cNvPr>
          <p:cNvSpPr>
            <a:spLocks noGrp="1"/>
          </p:cNvSpPr>
          <p:nvPr>
            <p:ph idx="1"/>
          </p:nvPr>
        </p:nvSpPr>
        <p:spPr/>
        <p:txBody>
          <a:bodyPr/>
          <a:lstStyle/>
          <a:p>
            <a:r>
              <a:rPr lang="en-US" dirty="0"/>
              <a:t>Risk of suicide is known to be high among those prescribed opioids and those with substance use disorders</a:t>
            </a:r>
          </a:p>
          <a:p>
            <a:r>
              <a:rPr lang="en-US" dirty="0"/>
              <a:t>Experiencing an overdose is associated with higher risks of future accidental overdoses and suicide</a:t>
            </a:r>
          </a:p>
          <a:p>
            <a:endParaRPr lang="en-US" dirty="0"/>
          </a:p>
          <a:p>
            <a:pPr marL="0" marR="0">
              <a:lnSpc>
                <a:spcPct val="100000"/>
              </a:lnSpc>
              <a:spcBef>
                <a:spcPts val="0"/>
              </a:spcBef>
              <a:spcAft>
                <a:spcPts val="0"/>
              </a:spcAft>
            </a:pPr>
            <a:r>
              <a:rPr lang="en-US" sz="1400" dirty="0" err="1">
                <a:effectLst/>
                <a:latin typeface="Calibri" panose="020F0502020204030204" pitchFamily="34" charset="0"/>
                <a:ea typeface="Calibri" panose="020F0502020204030204" pitchFamily="34" charset="0"/>
              </a:rPr>
              <a:t>Ahmedani</a:t>
            </a:r>
            <a:r>
              <a:rPr lang="en-US" sz="1400" dirty="0">
                <a:effectLst/>
                <a:latin typeface="Calibri" panose="020F0502020204030204" pitchFamily="34" charset="0"/>
                <a:ea typeface="Calibri" panose="020F0502020204030204" pitchFamily="34" charset="0"/>
              </a:rPr>
              <a:t> BK, Peterson EL, Hu Y, et al. Major Physical Health Conditions and Risk of Suicide. </a:t>
            </a:r>
            <a:r>
              <a:rPr lang="en-US" sz="1400" i="1" dirty="0">
                <a:effectLst/>
                <a:latin typeface="Calibri" panose="020F0502020204030204" pitchFamily="34" charset="0"/>
                <a:ea typeface="Calibri" panose="020F0502020204030204" pitchFamily="34" charset="0"/>
              </a:rPr>
              <a:t>Am J </a:t>
            </a:r>
            <a:r>
              <a:rPr lang="en-US" sz="1400" i="1" dirty="0" err="1">
                <a:effectLst/>
                <a:latin typeface="Calibri" panose="020F0502020204030204" pitchFamily="34" charset="0"/>
                <a:ea typeface="Calibri" panose="020F0502020204030204" pitchFamily="34" charset="0"/>
              </a:rPr>
              <a:t>Prev</a:t>
            </a:r>
            <a:r>
              <a:rPr lang="en-US" sz="1400" i="1" dirty="0">
                <a:effectLst/>
                <a:latin typeface="Calibri" panose="020F0502020204030204" pitchFamily="34" charset="0"/>
                <a:ea typeface="Calibri" panose="020F0502020204030204" pitchFamily="34" charset="0"/>
              </a:rPr>
              <a:t> Med</a:t>
            </a:r>
            <a:r>
              <a:rPr lang="en-US" sz="1400" dirty="0">
                <a:effectLst/>
                <a:latin typeface="Calibri" panose="020F0502020204030204" pitchFamily="34" charset="0"/>
                <a:ea typeface="Calibri" panose="020F0502020204030204" pitchFamily="34" charset="0"/>
              </a:rPr>
              <a:t>. Sep 2017;53(3):308-315. doi:10.1016/j.amepre.2017.04.001</a:t>
            </a:r>
          </a:p>
          <a:p>
            <a:pPr marL="0" marR="0">
              <a:lnSpc>
                <a:spcPct val="100000"/>
              </a:lnSpc>
              <a:spcBef>
                <a:spcPts val="0"/>
              </a:spcBef>
              <a:spcAft>
                <a:spcPts val="0"/>
              </a:spcAft>
            </a:pPr>
            <a:r>
              <a:rPr lang="en-US" sz="1400" dirty="0" err="1">
                <a:effectLst/>
                <a:latin typeface="Calibri" panose="020F0502020204030204" pitchFamily="34" charset="0"/>
                <a:ea typeface="Calibri" panose="020F0502020204030204" pitchFamily="34" charset="0"/>
              </a:rPr>
              <a:t>Ilgen</a:t>
            </a:r>
            <a:r>
              <a:rPr lang="en-US" sz="1400" dirty="0">
                <a:effectLst/>
                <a:latin typeface="Calibri" panose="020F0502020204030204" pitchFamily="34" charset="0"/>
                <a:ea typeface="Calibri" panose="020F0502020204030204" pitchFamily="34" charset="0"/>
              </a:rPr>
              <a:t> MA, Kleinberg F, Ignacio RV, et al. Noncancer pain conditions and risk of suicide. </a:t>
            </a:r>
            <a:r>
              <a:rPr lang="en-US" sz="1400" i="1" dirty="0">
                <a:effectLst/>
                <a:latin typeface="Calibri" panose="020F0502020204030204" pitchFamily="34" charset="0"/>
                <a:ea typeface="Calibri" panose="020F0502020204030204" pitchFamily="34" charset="0"/>
              </a:rPr>
              <a:t>JAMA Psychiatry</a:t>
            </a:r>
            <a:r>
              <a:rPr lang="en-US" sz="1400" dirty="0">
                <a:effectLst/>
                <a:latin typeface="Calibri" panose="020F0502020204030204" pitchFamily="34" charset="0"/>
                <a:ea typeface="Calibri" panose="020F0502020204030204" pitchFamily="34" charset="0"/>
              </a:rPr>
              <a:t>. Jul 2013;70(7):692-7. doi:10.1001/jamapsychiatry.2013.908</a:t>
            </a:r>
          </a:p>
          <a:p>
            <a:pPr marL="0" marR="0">
              <a:lnSpc>
                <a:spcPct val="100000"/>
              </a:lnSpc>
              <a:spcBef>
                <a:spcPts val="0"/>
              </a:spcBef>
              <a:spcAft>
                <a:spcPts val="0"/>
              </a:spcAft>
            </a:pPr>
            <a:r>
              <a:rPr lang="en-US" sz="1400" dirty="0" err="1">
                <a:effectLst/>
                <a:latin typeface="Calibri" panose="020F0502020204030204" pitchFamily="34" charset="0"/>
                <a:ea typeface="Calibri" panose="020F0502020204030204" pitchFamily="34" charset="0"/>
              </a:rPr>
              <a:t>Ashrafioun</a:t>
            </a:r>
            <a:r>
              <a:rPr lang="en-US" sz="1400" dirty="0">
                <a:effectLst/>
                <a:latin typeface="Calibri" panose="020F0502020204030204" pitchFamily="34" charset="0"/>
                <a:ea typeface="Calibri" panose="020F0502020204030204" pitchFamily="34" charset="0"/>
              </a:rPr>
              <a:t> L, Bishop TM, Conner KR, Pigeon WR. Frequency of prescription opioid misuse and suicidal ideation, planning, and attempts. </a:t>
            </a:r>
            <a:r>
              <a:rPr lang="en-US" sz="1400" i="1" dirty="0">
                <a:effectLst/>
                <a:latin typeface="Calibri" panose="020F0502020204030204" pitchFamily="34" charset="0"/>
                <a:ea typeface="Calibri" panose="020F0502020204030204" pitchFamily="34" charset="0"/>
              </a:rPr>
              <a:t>J </a:t>
            </a:r>
            <a:r>
              <a:rPr lang="en-US" sz="1400" i="1" dirty="0" err="1">
                <a:effectLst/>
                <a:latin typeface="Calibri" panose="020F0502020204030204" pitchFamily="34" charset="0"/>
                <a:ea typeface="Calibri" panose="020F0502020204030204" pitchFamily="34" charset="0"/>
              </a:rPr>
              <a:t>Psychiatr</a:t>
            </a:r>
            <a:r>
              <a:rPr lang="en-US" sz="1400" i="1" dirty="0">
                <a:effectLst/>
                <a:latin typeface="Calibri" panose="020F0502020204030204" pitchFamily="34" charset="0"/>
                <a:ea typeface="Calibri" panose="020F0502020204030204" pitchFamily="34" charset="0"/>
              </a:rPr>
              <a:t> Res</a:t>
            </a:r>
            <a:r>
              <a:rPr lang="en-US" sz="1400" dirty="0">
                <a:effectLst/>
                <a:latin typeface="Calibri" panose="020F0502020204030204" pitchFamily="34" charset="0"/>
                <a:ea typeface="Calibri" panose="020F0502020204030204" pitchFamily="34" charset="0"/>
              </a:rPr>
              <a:t>. Sep 2017;92:1-7. </a:t>
            </a:r>
            <a:r>
              <a:rPr lang="en-US" sz="1400" dirty="0" err="1">
                <a:effectLst/>
                <a:latin typeface="Calibri" panose="020F0502020204030204" pitchFamily="34" charset="0"/>
                <a:ea typeface="Calibri" panose="020F0502020204030204" pitchFamily="34" charset="0"/>
              </a:rPr>
              <a:t>doi:</a:t>
            </a:r>
            <a:r>
              <a:rPr lang="en-US" sz="1400" u="sng" dirty="0" err="1">
                <a:solidFill>
                  <a:srgbClr val="0563C1"/>
                </a:solidFill>
                <a:effectLst/>
                <a:latin typeface="Calibri" panose="020F0502020204030204" pitchFamily="34" charset="0"/>
                <a:ea typeface="Calibri" panose="020F0502020204030204" pitchFamily="34" charset="0"/>
                <a:hlinkClick r:id="rId3"/>
              </a:rPr>
              <a:t>https</a:t>
            </a:r>
            <a:r>
              <a:rPr lang="en-US" sz="1400" u="sng" dirty="0">
                <a:solidFill>
                  <a:srgbClr val="0563C1"/>
                </a:solidFill>
                <a:effectLst/>
                <a:latin typeface="Calibri" panose="020F0502020204030204" pitchFamily="34" charset="0"/>
                <a:ea typeface="Calibri" panose="020F0502020204030204" pitchFamily="34" charset="0"/>
                <a:hlinkClick r:id="rId3"/>
              </a:rPr>
              <a:t>://dx.doi.org/10.1016/j.jpsychires.2017.03.011</a:t>
            </a:r>
            <a:endParaRPr lang="en-US" sz="14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rPr>
              <a:t>Lynch FL, Peterson EL, Lu CY, et al. Substance use disorders and risk of suicide in a general US population: a case control study. </a:t>
            </a:r>
            <a:r>
              <a:rPr lang="en-US" sz="1400" i="1" dirty="0">
                <a:effectLst/>
                <a:latin typeface="Calibri" panose="020F0502020204030204" pitchFamily="34" charset="0"/>
                <a:ea typeface="Calibri" panose="020F0502020204030204" pitchFamily="34" charset="0"/>
              </a:rPr>
              <a:t>Addict Sci Clin </a:t>
            </a:r>
            <a:r>
              <a:rPr lang="en-US" sz="1400" i="1" dirty="0" err="1">
                <a:effectLst/>
                <a:latin typeface="Calibri" panose="020F0502020204030204" pitchFamily="34" charset="0"/>
                <a:ea typeface="Calibri" panose="020F0502020204030204" pitchFamily="34" charset="0"/>
              </a:rPr>
              <a:t>Pract</a:t>
            </a:r>
            <a:r>
              <a:rPr lang="en-US" sz="1400" dirty="0">
                <a:effectLst/>
                <a:latin typeface="Calibri" panose="020F0502020204030204" pitchFamily="34" charset="0"/>
                <a:ea typeface="Calibri" panose="020F0502020204030204" pitchFamily="34" charset="0"/>
              </a:rPr>
              <a:t>. 2020;15(1):14-14. doi:10.1186/s13722-020-0181-1</a:t>
            </a:r>
          </a:p>
          <a:p>
            <a:pPr marL="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rPr>
              <a:t>Yeh HH, Westphal J, Hu Y, et al. Diagnosed Mental Health Conditions and Risk of Suicide Mortality. </a:t>
            </a:r>
            <a:r>
              <a:rPr lang="en-US" sz="1400" i="1" dirty="0" err="1">
                <a:effectLst/>
                <a:latin typeface="Calibri" panose="020F0502020204030204" pitchFamily="34" charset="0"/>
                <a:ea typeface="Calibri" panose="020F0502020204030204" pitchFamily="34" charset="0"/>
              </a:rPr>
              <a:t>Psychiatr</a:t>
            </a:r>
            <a:r>
              <a:rPr lang="en-US" sz="1400" i="1" dirty="0">
                <a:effectLst/>
                <a:latin typeface="Calibri" panose="020F0502020204030204" pitchFamily="34" charset="0"/>
                <a:ea typeface="Calibri" panose="020F0502020204030204" pitchFamily="34" charset="0"/>
              </a:rPr>
              <a:t> Serv</a:t>
            </a:r>
            <a:r>
              <a:rPr lang="en-US" sz="1400" dirty="0">
                <a:effectLst/>
                <a:latin typeface="Calibri" panose="020F0502020204030204" pitchFamily="34" charset="0"/>
                <a:ea typeface="Calibri" panose="020F0502020204030204" pitchFamily="34" charset="0"/>
              </a:rPr>
              <a:t>. Sep 1 2019;70(9):750-757. doi:10.1176/appi.ps.201800346</a:t>
            </a:r>
          </a:p>
          <a:p>
            <a:endParaRPr lang="en-US" dirty="0"/>
          </a:p>
          <a:p>
            <a:endParaRPr lang="en-US" dirty="0"/>
          </a:p>
        </p:txBody>
      </p:sp>
    </p:spTree>
    <p:extLst>
      <p:ext uri="{BB962C8B-B14F-4D97-AF65-F5344CB8AC3E}">
        <p14:creationId xmlns:p14="http://schemas.microsoft.com/office/powerpoint/2010/main" val="271958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157B-DCE3-E771-A370-79E6A8D40FB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E77DDFC-9F3D-314C-B62A-02F6F3090F52}"/>
              </a:ext>
            </a:extLst>
          </p:cNvPr>
          <p:cNvSpPr>
            <a:spLocks noGrp="1"/>
          </p:cNvSpPr>
          <p:nvPr>
            <p:ph idx="1"/>
          </p:nvPr>
        </p:nvSpPr>
        <p:spPr>
          <a:xfrm>
            <a:off x="914400" y="1446027"/>
            <a:ext cx="10668000" cy="4901610"/>
          </a:xfrm>
        </p:spPr>
        <p:txBody>
          <a:bodyPr/>
          <a:lstStyle/>
          <a:p>
            <a:r>
              <a:rPr lang="en-US" dirty="0"/>
              <a:t>Use of opioids as means of suicide attempt is well-documented</a:t>
            </a:r>
          </a:p>
          <a:p>
            <a:r>
              <a:rPr lang="en-US" dirty="0"/>
              <a:t>Estimates vary, but approximately one-third of non-fatal opioid-related overdoses are suicide attempts</a:t>
            </a:r>
          </a:p>
          <a:p>
            <a:pPr lvl="1"/>
            <a:r>
              <a:rPr lang="en-US" dirty="0"/>
              <a:t>Rates are lower in opioid-involved overdose deaths</a:t>
            </a:r>
          </a:p>
          <a:p>
            <a:pPr marL="0" indent="0">
              <a:buNone/>
            </a:pPr>
            <a:endParaRPr lang="en-US" dirty="0"/>
          </a:p>
          <a:p>
            <a:pPr marL="0">
              <a:lnSpc>
                <a:spcPct val="100000"/>
              </a:lnSpc>
              <a:spcAft>
                <a:spcPts val="0"/>
              </a:spcAft>
            </a:pPr>
            <a:r>
              <a:rPr lang="en-US" sz="1400" dirty="0">
                <a:latin typeface="Calibri" panose="020F0502020204030204" pitchFamily="34" charset="0"/>
              </a:rPr>
              <a:t>Yarborough BJ, Stumbo SP, Janoff SL, et al. Understanding opioid overdose characteristics involving prescription and illicit opioids: A mixed methods analysis. Drug Alcohol Depend. Oct 01 2016;167:49-56. doi:10.1016/j.drugalcdep.2016.07.024</a:t>
            </a:r>
          </a:p>
          <a:p>
            <a:pPr marL="0" marR="0">
              <a:lnSpc>
                <a:spcPct val="100000"/>
              </a:lnSpc>
              <a:spcBef>
                <a:spcPts val="0"/>
              </a:spcBef>
              <a:spcAft>
                <a:spcPts val="0"/>
              </a:spcAft>
            </a:pPr>
            <a:r>
              <a:rPr lang="en-US" sz="1400" dirty="0">
                <a:effectLst/>
                <a:latin typeface="Calibri" panose="020F0502020204030204" pitchFamily="34" charset="0"/>
                <a:ea typeface="Calibri" panose="020F0502020204030204" pitchFamily="34" charset="0"/>
              </a:rPr>
              <a:t>National Institute of Mental Health. Suicide is a Leading Cause of Death in the United States. Accessed February 28, 2022, </a:t>
            </a:r>
            <a:r>
              <a:rPr lang="en-US" sz="1400" u="sng" dirty="0">
                <a:solidFill>
                  <a:srgbClr val="0563C1"/>
                </a:solidFill>
                <a:effectLst/>
                <a:latin typeface="Calibri" panose="020F0502020204030204" pitchFamily="34" charset="0"/>
                <a:ea typeface="Calibri" panose="020F0502020204030204" pitchFamily="34" charset="0"/>
                <a:hlinkClick r:id="rId2"/>
              </a:rPr>
              <a:t>https://www.nimh.nih.gov/health/statistics/suicide#part_2556</a:t>
            </a:r>
            <a:endParaRPr lang="en-US" sz="14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1400" dirty="0" err="1">
                <a:effectLst/>
                <a:latin typeface="Calibri" panose="020F0502020204030204" pitchFamily="34" charset="0"/>
                <a:ea typeface="Calibri" panose="020F0502020204030204" pitchFamily="34" charset="0"/>
              </a:rPr>
              <a:t>Bohnert</a:t>
            </a:r>
            <a:r>
              <a:rPr lang="en-US" sz="1400" dirty="0">
                <a:effectLst/>
                <a:latin typeface="Calibri" panose="020F0502020204030204" pitchFamily="34" charset="0"/>
                <a:ea typeface="Calibri" panose="020F0502020204030204" pitchFamily="34" charset="0"/>
              </a:rPr>
              <a:t> ASB, </a:t>
            </a:r>
            <a:r>
              <a:rPr lang="en-US" sz="1400" dirty="0" err="1">
                <a:effectLst/>
                <a:latin typeface="Calibri" panose="020F0502020204030204" pitchFamily="34" charset="0"/>
                <a:ea typeface="Calibri" panose="020F0502020204030204" pitchFamily="34" charset="0"/>
              </a:rPr>
              <a:t>Ilgen</a:t>
            </a:r>
            <a:r>
              <a:rPr lang="en-US" sz="1400" dirty="0">
                <a:effectLst/>
                <a:latin typeface="Calibri" panose="020F0502020204030204" pitchFamily="34" charset="0"/>
                <a:ea typeface="Calibri" panose="020F0502020204030204" pitchFamily="34" charset="0"/>
              </a:rPr>
              <a:t> MA. Understanding links among opioid use, overdose, and suicide. </a:t>
            </a:r>
            <a:r>
              <a:rPr lang="en-US" sz="1400" i="1" dirty="0">
                <a:effectLst/>
                <a:latin typeface="Calibri" panose="020F0502020204030204" pitchFamily="34" charset="0"/>
                <a:ea typeface="Calibri" panose="020F0502020204030204" pitchFamily="34" charset="0"/>
              </a:rPr>
              <a:t>N </a:t>
            </a:r>
            <a:r>
              <a:rPr lang="en-US" sz="1400" i="1" dirty="0" err="1">
                <a:effectLst/>
                <a:latin typeface="Calibri" panose="020F0502020204030204" pitchFamily="34" charset="0"/>
                <a:ea typeface="Calibri" panose="020F0502020204030204" pitchFamily="34" charset="0"/>
              </a:rPr>
              <a:t>Engl</a:t>
            </a:r>
            <a:r>
              <a:rPr lang="en-US" sz="1400" i="1" dirty="0">
                <a:effectLst/>
                <a:latin typeface="Calibri" panose="020F0502020204030204" pitchFamily="34" charset="0"/>
                <a:ea typeface="Calibri" panose="020F0502020204030204" pitchFamily="34" charset="0"/>
              </a:rPr>
              <a:t> J Med</a:t>
            </a:r>
            <a:r>
              <a:rPr lang="en-US" sz="1400" dirty="0">
                <a:effectLst/>
                <a:latin typeface="Calibri" panose="020F0502020204030204" pitchFamily="34" charset="0"/>
                <a:ea typeface="Calibri" panose="020F0502020204030204" pitchFamily="34" charset="0"/>
              </a:rPr>
              <a:t>. Jan 3 2019;380(1):71-79. doi:10.1056/NEJMra1802148</a:t>
            </a:r>
          </a:p>
          <a:p>
            <a:pPr marL="0">
              <a:lnSpc>
                <a:spcPct val="100000"/>
              </a:lnSpc>
              <a:spcAft>
                <a:spcPts val="0"/>
              </a:spcAft>
            </a:pPr>
            <a:r>
              <a:rPr lang="en-US" sz="1400" dirty="0">
                <a:effectLst/>
                <a:latin typeface="Calibri" panose="020F0502020204030204" pitchFamily="34" charset="0"/>
                <a:ea typeface="Calibri" panose="020F0502020204030204" pitchFamily="34" charset="0"/>
              </a:rPr>
              <a:t>Oquendo MA, Volkow ND. Suicide: A silent contributor to opioid-overdose deaths. </a:t>
            </a:r>
            <a:r>
              <a:rPr lang="en-US" sz="1400" i="1" dirty="0">
                <a:effectLst/>
                <a:latin typeface="Calibri" panose="020F0502020204030204" pitchFamily="34" charset="0"/>
                <a:ea typeface="Calibri" panose="020F0502020204030204" pitchFamily="34" charset="0"/>
              </a:rPr>
              <a:t>N </a:t>
            </a:r>
            <a:r>
              <a:rPr lang="en-US" sz="1400" i="1" dirty="0" err="1">
                <a:effectLst/>
                <a:latin typeface="Calibri" panose="020F0502020204030204" pitchFamily="34" charset="0"/>
                <a:ea typeface="Calibri" panose="020F0502020204030204" pitchFamily="34" charset="0"/>
              </a:rPr>
              <a:t>Engl</a:t>
            </a:r>
            <a:r>
              <a:rPr lang="en-US" sz="1400" i="1" dirty="0">
                <a:effectLst/>
                <a:latin typeface="Calibri" panose="020F0502020204030204" pitchFamily="34" charset="0"/>
                <a:ea typeface="Calibri" panose="020F0502020204030204" pitchFamily="34" charset="0"/>
              </a:rPr>
              <a:t> J Med</a:t>
            </a:r>
            <a:r>
              <a:rPr lang="en-US" sz="1400" dirty="0">
                <a:effectLst/>
                <a:latin typeface="Calibri" panose="020F0502020204030204" pitchFamily="34" charset="0"/>
                <a:ea typeface="Calibri" panose="020F0502020204030204" pitchFamily="34" charset="0"/>
              </a:rPr>
              <a:t>. Apr 26 2018;378(17):1567-1569. doi:10.1056/NEJMp1801417</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8928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0F71-AE62-4D11-90AD-DDDE950BFA30}"/>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C10456E2-5B45-4C80-8336-DECDB520BDC9}"/>
              </a:ext>
            </a:extLst>
          </p:cNvPr>
          <p:cNvSpPr>
            <a:spLocks noGrp="1"/>
          </p:cNvSpPr>
          <p:nvPr>
            <p:ph idx="1"/>
          </p:nvPr>
        </p:nvSpPr>
        <p:spPr/>
        <p:txBody>
          <a:bodyPr/>
          <a:lstStyle/>
          <a:p>
            <a:r>
              <a:rPr lang="en-US" dirty="0"/>
              <a:t>Supplemental funding to Zero Suicide Evaluation Study</a:t>
            </a:r>
          </a:p>
          <a:p>
            <a:r>
              <a:rPr lang="en-US" dirty="0"/>
              <a:t>Funded through HEAL Initiative</a:t>
            </a:r>
          </a:p>
          <a:p>
            <a:r>
              <a:rPr lang="en-US" dirty="0"/>
              <a:t>NIMH MH114087</a:t>
            </a:r>
          </a:p>
          <a:p>
            <a:r>
              <a:rPr lang="en-US" dirty="0"/>
              <a:t>&lt; 2 years</a:t>
            </a:r>
          </a:p>
          <a:p>
            <a:endParaRPr lang="en-US" dirty="0"/>
          </a:p>
          <a:p>
            <a:r>
              <a:rPr lang="en-US" dirty="0"/>
              <a:t>No conflicts to declare</a:t>
            </a:r>
          </a:p>
          <a:p>
            <a:endParaRPr lang="en-US" dirty="0"/>
          </a:p>
        </p:txBody>
      </p:sp>
    </p:spTree>
    <p:extLst>
      <p:ext uri="{BB962C8B-B14F-4D97-AF65-F5344CB8AC3E}">
        <p14:creationId xmlns:p14="http://schemas.microsoft.com/office/powerpoint/2010/main" val="309503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126D-D9D5-FAD8-60D9-D2594EE93B56}"/>
              </a:ext>
            </a:extLst>
          </p:cNvPr>
          <p:cNvSpPr>
            <a:spLocks noGrp="1"/>
          </p:cNvSpPr>
          <p:nvPr>
            <p:ph type="title"/>
          </p:nvPr>
        </p:nvSpPr>
        <p:spPr/>
        <p:txBody>
          <a:bodyPr/>
          <a:lstStyle/>
          <a:p>
            <a:r>
              <a:rPr lang="en-US" dirty="0"/>
              <a:t>Aims</a:t>
            </a:r>
          </a:p>
        </p:txBody>
      </p:sp>
      <p:sp>
        <p:nvSpPr>
          <p:cNvPr id="3" name="Content Placeholder 2">
            <a:extLst>
              <a:ext uri="{FF2B5EF4-FFF2-40B4-BE49-F238E27FC236}">
                <a16:creationId xmlns:a16="http://schemas.microsoft.com/office/drawing/2014/main" id="{E281FC37-2E78-DEDB-E692-47E08B9F5CBB}"/>
              </a:ext>
            </a:extLst>
          </p:cNvPr>
          <p:cNvSpPr>
            <a:spLocks noGrp="1"/>
          </p:cNvSpPr>
          <p:nvPr>
            <p:ph idx="1"/>
          </p:nvPr>
        </p:nvSpPr>
        <p:spPr>
          <a:xfrm>
            <a:off x="914400" y="1257300"/>
            <a:ext cx="10668000" cy="4343400"/>
          </a:xfrm>
        </p:spPr>
        <p:txBody>
          <a:bodyPr/>
          <a:lstStyle/>
          <a:p>
            <a:r>
              <a:rPr lang="en-US" dirty="0"/>
              <a:t>What suicide-related care are individuals receiving prior to, during treatment for, and as follow-up for an </a:t>
            </a:r>
            <a:r>
              <a:rPr lang="en-US" u="sng" dirty="0"/>
              <a:t>opioid-related overdose</a:t>
            </a:r>
            <a:r>
              <a:rPr lang="en-US" dirty="0"/>
              <a:t> (patient interviews)</a:t>
            </a:r>
          </a:p>
          <a:p>
            <a:r>
              <a:rPr lang="en-US" dirty="0"/>
              <a:t>Engage clinicians who treat individuals with OUD and/or Rx opioids to understand suicide related care provided (clinician interviews)</a:t>
            </a:r>
          </a:p>
          <a:p>
            <a:r>
              <a:rPr lang="en-US" dirty="0"/>
              <a:t>Engage national stakeholders with lived experience to help guide research</a:t>
            </a:r>
          </a:p>
        </p:txBody>
      </p:sp>
    </p:spTree>
    <p:extLst>
      <p:ext uri="{BB962C8B-B14F-4D97-AF65-F5344CB8AC3E}">
        <p14:creationId xmlns:p14="http://schemas.microsoft.com/office/powerpoint/2010/main" val="31219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50F1-D18A-FE88-E23E-8E6AD9674F21}"/>
              </a:ext>
            </a:extLst>
          </p:cNvPr>
          <p:cNvSpPr>
            <a:spLocks noGrp="1"/>
          </p:cNvSpPr>
          <p:nvPr>
            <p:ph type="title"/>
          </p:nvPr>
        </p:nvSpPr>
        <p:spPr/>
        <p:txBody>
          <a:bodyPr/>
          <a:lstStyle/>
          <a:p>
            <a:r>
              <a:rPr lang="en-US" dirty="0"/>
              <a:t>Community Advisory Board</a:t>
            </a:r>
          </a:p>
        </p:txBody>
      </p:sp>
      <p:sp>
        <p:nvSpPr>
          <p:cNvPr id="3" name="Content Placeholder 2">
            <a:extLst>
              <a:ext uri="{FF2B5EF4-FFF2-40B4-BE49-F238E27FC236}">
                <a16:creationId xmlns:a16="http://schemas.microsoft.com/office/drawing/2014/main" id="{F6B17DB4-9CA9-5D73-E870-4FCECA0D32CC}"/>
              </a:ext>
            </a:extLst>
          </p:cNvPr>
          <p:cNvSpPr>
            <a:spLocks noGrp="1"/>
          </p:cNvSpPr>
          <p:nvPr>
            <p:ph idx="1"/>
          </p:nvPr>
        </p:nvSpPr>
        <p:spPr>
          <a:xfrm>
            <a:off x="1041991" y="1360967"/>
            <a:ext cx="10668000" cy="4343400"/>
          </a:xfrm>
        </p:spPr>
        <p:txBody>
          <a:bodyPr/>
          <a:lstStyle/>
          <a:p>
            <a:r>
              <a:rPr lang="en-US" dirty="0"/>
              <a:t>Addiction Policy Forum</a:t>
            </a:r>
          </a:p>
          <a:p>
            <a:r>
              <a:rPr lang="en-US" dirty="0"/>
              <a:t>American Foundation for Suicide Prevention</a:t>
            </a:r>
          </a:p>
          <a:p>
            <a:r>
              <a:rPr lang="en-US" dirty="0"/>
              <a:t>Depression and Bipolar Support Alliance</a:t>
            </a:r>
          </a:p>
          <a:p>
            <a:r>
              <a:rPr lang="en-US" dirty="0"/>
              <a:t>Partnership to End Addiction</a:t>
            </a:r>
          </a:p>
          <a:p>
            <a:r>
              <a:rPr lang="en-US" dirty="0"/>
              <a:t>Shatterproof</a:t>
            </a:r>
          </a:p>
          <a:p>
            <a:r>
              <a:rPr lang="en-US" dirty="0"/>
              <a:t>Tribal participation from an NGO in Alaska</a:t>
            </a:r>
          </a:p>
          <a:p>
            <a:endParaRPr lang="en-US" dirty="0"/>
          </a:p>
          <a:p>
            <a:r>
              <a:rPr lang="en-US" dirty="0"/>
              <a:t>Individuals with lived experiences of substance use treatment, mental health treatment and suicidal behaviors</a:t>
            </a:r>
          </a:p>
          <a:p>
            <a:r>
              <a:rPr lang="en-US" dirty="0"/>
              <a:t>Worked with a tribal health care center </a:t>
            </a:r>
          </a:p>
          <a:p>
            <a:r>
              <a:rPr lang="en-US" dirty="0"/>
              <a:t>Met 8 times, significant input on all aspects of research</a:t>
            </a:r>
          </a:p>
          <a:p>
            <a:endParaRPr lang="en-US" dirty="0"/>
          </a:p>
        </p:txBody>
      </p:sp>
    </p:spTree>
    <p:extLst>
      <p:ext uri="{BB962C8B-B14F-4D97-AF65-F5344CB8AC3E}">
        <p14:creationId xmlns:p14="http://schemas.microsoft.com/office/powerpoint/2010/main" val="270009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B533-AFD7-5C8E-3D4A-8A0AF6CA9F10}"/>
              </a:ext>
            </a:extLst>
          </p:cNvPr>
          <p:cNvSpPr>
            <a:spLocks noGrp="1"/>
          </p:cNvSpPr>
          <p:nvPr>
            <p:ph type="title"/>
          </p:nvPr>
        </p:nvSpPr>
        <p:spPr/>
        <p:txBody>
          <a:bodyPr/>
          <a:lstStyle/>
          <a:p>
            <a:r>
              <a:rPr lang="en-US" dirty="0"/>
              <a:t>Health systems</a:t>
            </a:r>
          </a:p>
        </p:txBody>
      </p:sp>
      <p:sp>
        <p:nvSpPr>
          <p:cNvPr id="3" name="Content Placeholder 2">
            <a:extLst>
              <a:ext uri="{FF2B5EF4-FFF2-40B4-BE49-F238E27FC236}">
                <a16:creationId xmlns:a16="http://schemas.microsoft.com/office/drawing/2014/main" id="{174B148B-7BBD-4CB6-E8FA-BC14E84AF830}"/>
              </a:ext>
            </a:extLst>
          </p:cNvPr>
          <p:cNvSpPr>
            <a:spLocks noGrp="1"/>
          </p:cNvSpPr>
          <p:nvPr>
            <p:ph idx="1"/>
          </p:nvPr>
        </p:nvSpPr>
        <p:spPr/>
        <p:txBody>
          <a:bodyPr/>
          <a:lstStyle/>
          <a:p>
            <a:r>
              <a:rPr lang="en-US" dirty="0"/>
              <a:t>Kaiser Permanente Northwest [Oregon and southwest Washington]</a:t>
            </a:r>
          </a:p>
          <a:p>
            <a:r>
              <a:rPr lang="en-US" dirty="0"/>
              <a:t>Kaiser Permanente Southern California</a:t>
            </a:r>
          </a:p>
          <a:p>
            <a:r>
              <a:rPr lang="en-US" dirty="0"/>
              <a:t>Henry Ford Health Systems [Michigan]</a:t>
            </a:r>
          </a:p>
        </p:txBody>
      </p:sp>
    </p:spTree>
    <p:extLst>
      <p:ext uri="{BB962C8B-B14F-4D97-AF65-F5344CB8AC3E}">
        <p14:creationId xmlns:p14="http://schemas.microsoft.com/office/powerpoint/2010/main" val="87546511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6F75-026C-875F-2636-864598B5D80E}"/>
              </a:ext>
            </a:extLst>
          </p:cNvPr>
          <p:cNvSpPr>
            <a:spLocks noGrp="1"/>
          </p:cNvSpPr>
          <p:nvPr>
            <p:ph type="title"/>
          </p:nvPr>
        </p:nvSpPr>
        <p:spPr/>
        <p:txBody>
          <a:bodyPr/>
          <a:lstStyle/>
          <a:p>
            <a:r>
              <a:rPr lang="en-US" dirty="0"/>
              <a:t>Patient interviews, n=61</a:t>
            </a:r>
          </a:p>
        </p:txBody>
      </p:sp>
      <p:graphicFrame>
        <p:nvGraphicFramePr>
          <p:cNvPr id="7" name="Table 6">
            <a:extLst>
              <a:ext uri="{FF2B5EF4-FFF2-40B4-BE49-F238E27FC236}">
                <a16:creationId xmlns:a16="http://schemas.microsoft.com/office/drawing/2014/main" id="{6DD62F2E-43DC-98A1-88B7-1FD3614AB00B}"/>
              </a:ext>
            </a:extLst>
          </p:cNvPr>
          <p:cNvGraphicFramePr>
            <a:graphicFrameLocks noGrp="1"/>
          </p:cNvGraphicFramePr>
          <p:nvPr>
            <p:extLst>
              <p:ext uri="{D42A27DB-BD31-4B8C-83A1-F6EECF244321}">
                <p14:modId xmlns:p14="http://schemas.microsoft.com/office/powerpoint/2010/main" val="1855168439"/>
              </p:ext>
            </p:extLst>
          </p:nvPr>
        </p:nvGraphicFramePr>
        <p:xfrm>
          <a:off x="839972" y="1336872"/>
          <a:ext cx="5103629" cy="4327515"/>
        </p:xfrm>
        <a:graphic>
          <a:graphicData uri="http://schemas.openxmlformats.org/drawingml/2006/table">
            <a:tbl>
              <a:tblPr firstRow="1" firstCol="1" bandRow="1">
                <a:tableStyleId>{5C22544A-7EE6-4342-B048-85BDC9FD1C3A}</a:tableStyleId>
              </a:tblPr>
              <a:tblGrid>
                <a:gridCol w="2763320">
                  <a:extLst>
                    <a:ext uri="{9D8B030D-6E8A-4147-A177-3AD203B41FA5}">
                      <a16:colId xmlns:a16="http://schemas.microsoft.com/office/drawing/2014/main" val="1560180499"/>
                    </a:ext>
                  </a:extLst>
                </a:gridCol>
                <a:gridCol w="1382547">
                  <a:extLst>
                    <a:ext uri="{9D8B030D-6E8A-4147-A177-3AD203B41FA5}">
                      <a16:colId xmlns:a16="http://schemas.microsoft.com/office/drawing/2014/main" val="1411747300"/>
                    </a:ext>
                  </a:extLst>
                </a:gridCol>
                <a:gridCol w="957762">
                  <a:extLst>
                    <a:ext uri="{9D8B030D-6E8A-4147-A177-3AD203B41FA5}">
                      <a16:colId xmlns:a16="http://schemas.microsoft.com/office/drawing/2014/main" val="1568247051"/>
                    </a:ext>
                  </a:extLst>
                </a:gridCol>
              </a:tblGrid>
              <a:tr h="235902">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05302"/>
                  </a:ext>
                </a:extLst>
              </a:tr>
              <a:tr h="335072">
                <a:tc>
                  <a:txBody>
                    <a:bodyPr/>
                    <a:lstStyle/>
                    <a:p>
                      <a:pPr marL="0" marR="0">
                        <a:lnSpc>
                          <a:spcPct val="107000"/>
                        </a:lnSpc>
                        <a:spcBef>
                          <a:spcPts val="0"/>
                        </a:spcBef>
                        <a:spcAft>
                          <a:spcPts val="0"/>
                        </a:spcAft>
                      </a:pPr>
                      <a:r>
                        <a:rPr lang="en-US" sz="1600">
                          <a:effectLst/>
                        </a:rPr>
                        <a:t>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505623"/>
                  </a:ext>
                </a:extLst>
              </a:tr>
              <a:tr h="235902">
                <a:tc>
                  <a:txBody>
                    <a:bodyPr/>
                    <a:lstStyle/>
                    <a:p>
                      <a:pPr marL="0" marR="0">
                        <a:lnSpc>
                          <a:spcPct val="107000"/>
                        </a:lnSpc>
                        <a:spcBef>
                          <a:spcPts val="0"/>
                        </a:spcBef>
                        <a:spcAft>
                          <a:spcPts val="0"/>
                        </a:spcAft>
                      </a:pPr>
                      <a:r>
                        <a:rPr lang="en-US" sz="1600">
                          <a:effectLst/>
                        </a:rPr>
                        <a:t>--18-24 years old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10</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16.4</a:t>
                      </a:r>
                    </a:p>
                  </a:txBody>
                  <a:tcPr marL="68580" marR="68580" marT="0" marB="0"/>
                </a:tc>
                <a:extLst>
                  <a:ext uri="{0D108BD9-81ED-4DB2-BD59-A6C34878D82A}">
                    <a16:rowId xmlns:a16="http://schemas.microsoft.com/office/drawing/2014/main" val="1790304632"/>
                  </a:ext>
                </a:extLst>
              </a:tr>
              <a:tr h="235902">
                <a:tc>
                  <a:txBody>
                    <a:bodyPr/>
                    <a:lstStyle/>
                    <a:p>
                      <a:pPr marL="0" marR="0">
                        <a:lnSpc>
                          <a:spcPct val="107000"/>
                        </a:lnSpc>
                        <a:spcBef>
                          <a:spcPts val="0"/>
                        </a:spcBef>
                        <a:spcAft>
                          <a:spcPts val="0"/>
                        </a:spcAft>
                      </a:pPr>
                      <a:r>
                        <a:rPr lang="en-US" sz="1600" dirty="0">
                          <a:effectLst/>
                        </a:rPr>
                        <a:t>--25-34 years old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13</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21.3</a:t>
                      </a:r>
                    </a:p>
                  </a:txBody>
                  <a:tcPr marL="68580" marR="68580" marT="0" marB="0"/>
                </a:tc>
                <a:extLst>
                  <a:ext uri="{0D108BD9-81ED-4DB2-BD59-A6C34878D82A}">
                    <a16:rowId xmlns:a16="http://schemas.microsoft.com/office/drawing/2014/main" val="1012199666"/>
                  </a:ext>
                </a:extLst>
              </a:tr>
              <a:tr h="235902">
                <a:tc>
                  <a:txBody>
                    <a:bodyPr/>
                    <a:lstStyle/>
                    <a:p>
                      <a:pPr marL="0" marR="0">
                        <a:lnSpc>
                          <a:spcPct val="107000"/>
                        </a:lnSpc>
                        <a:spcBef>
                          <a:spcPts val="0"/>
                        </a:spcBef>
                        <a:spcAft>
                          <a:spcPts val="0"/>
                        </a:spcAft>
                      </a:pPr>
                      <a:r>
                        <a:rPr lang="en-US" sz="1600" dirty="0">
                          <a:effectLst/>
                        </a:rPr>
                        <a:t>--35-54 years old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13</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21.3</a:t>
                      </a:r>
                    </a:p>
                  </a:txBody>
                  <a:tcPr marL="68580" marR="68580" marT="0" marB="0"/>
                </a:tc>
                <a:extLst>
                  <a:ext uri="{0D108BD9-81ED-4DB2-BD59-A6C34878D82A}">
                    <a16:rowId xmlns:a16="http://schemas.microsoft.com/office/drawing/2014/main" val="687323271"/>
                  </a:ext>
                </a:extLst>
              </a:tr>
              <a:tr h="235902">
                <a:tc>
                  <a:txBody>
                    <a:bodyPr/>
                    <a:lstStyle/>
                    <a:p>
                      <a:pPr marL="0" marR="0">
                        <a:lnSpc>
                          <a:spcPct val="107000"/>
                        </a:lnSpc>
                        <a:spcBef>
                          <a:spcPts val="0"/>
                        </a:spcBef>
                        <a:spcAft>
                          <a:spcPts val="0"/>
                        </a:spcAft>
                      </a:pPr>
                      <a:r>
                        <a:rPr lang="en-US" sz="1600">
                          <a:effectLst/>
                        </a:rPr>
                        <a:t>--55-64 years old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15</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24.6</a:t>
                      </a:r>
                    </a:p>
                  </a:txBody>
                  <a:tcPr marL="68580" marR="68580" marT="0" marB="0"/>
                </a:tc>
                <a:extLst>
                  <a:ext uri="{0D108BD9-81ED-4DB2-BD59-A6C34878D82A}">
                    <a16:rowId xmlns:a16="http://schemas.microsoft.com/office/drawing/2014/main" val="259513662"/>
                  </a:ext>
                </a:extLst>
              </a:tr>
              <a:tr h="235902">
                <a:tc>
                  <a:txBody>
                    <a:bodyPr/>
                    <a:lstStyle/>
                    <a:p>
                      <a:pPr marL="0" marR="0">
                        <a:lnSpc>
                          <a:spcPct val="107000"/>
                        </a:lnSpc>
                        <a:spcBef>
                          <a:spcPts val="0"/>
                        </a:spcBef>
                        <a:spcAft>
                          <a:spcPts val="0"/>
                        </a:spcAft>
                      </a:pPr>
                      <a:r>
                        <a:rPr lang="en-US" sz="1600">
                          <a:effectLst/>
                        </a:rPr>
                        <a:t>--65 years or older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10</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16.4</a:t>
                      </a:r>
                    </a:p>
                  </a:txBody>
                  <a:tcPr marL="68580" marR="68580" marT="0" marB="0"/>
                </a:tc>
                <a:extLst>
                  <a:ext uri="{0D108BD9-81ED-4DB2-BD59-A6C34878D82A}">
                    <a16:rowId xmlns:a16="http://schemas.microsoft.com/office/drawing/2014/main" val="1685661419"/>
                  </a:ext>
                </a:extLst>
              </a:tr>
              <a:tr h="235902">
                <a:tc>
                  <a:txBody>
                    <a:bodyPr/>
                    <a:lstStyle/>
                    <a:p>
                      <a:pPr marL="0" marR="0">
                        <a:lnSpc>
                          <a:spcPct val="107000"/>
                        </a:lnSpc>
                        <a:spcBef>
                          <a:spcPts val="0"/>
                        </a:spcBef>
                        <a:spcAft>
                          <a:spcPts val="0"/>
                        </a:spcAft>
                      </a:pPr>
                      <a:r>
                        <a:rPr lang="en-US" sz="1600">
                          <a:effectLst/>
                        </a:rPr>
                        <a:t>Gender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a:solidFill>
                            <a:schemeClr val="dk1"/>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88200111"/>
                  </a:ext>
                </a:extLst>
              </a:tr>
              <a:tr h="235902">
                <a:tc>
                  <a:txBody>
                    <a:bodyPr/>
                    <a:lstStyle/>
                    <a:p>
                      <a:pPr marL="0" marR="0">
                        <a:lnSpc>
                          <a:spcPct val="107000"/>
                        </a:lnSpc>
                        <a:spcBef>
                          <a:spcPts val="0"/>
                        </a:spcBef>
                        <a:spcAft>
                          <a:spcPts val="0"/>
                        </a:spcAft>
                      </a:pPr>
                      <a:r>
                        <a:rPr lang="en-US" sz="1600">
                          <a:effectLst/>
                        </a:rPr>
                        <a:t>--Male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26</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42.6</a:t>
                      </a:r>
                    </a:p>
                  </a:txBody>
                  <a:tcPr marL="68580" marR="68580" marT="0" marB="0"/>
                </a:tc>
                <a:extLst>
                  <a:ext uri="{0D108BD9-81ED-4DB2-BD59-A6C34878D82A}">
                    <a16:rowId xmlns:a16="http://schemas.microsoft.com/office/drawing/2014/main" val="3775125155"/>
                  </a:ext>
                </a:extLst>
              </a:tr>
              <a:tr h="235902">
                <a:tc>
                  <a:txBody>
                    <a:bodyPr/>
                    <a:lstStyle/>
                    <a:p>
                      <a:pPr marL="0" marR="0">
                        <a:lnSpc>
                          <a:spcPct val="107000"/>
                        </a:lnSpc>
                        <a:spcBef>
                          <a:spcPts val="0"/>
                        </a:spcBef>
                        <a:spcAft>
                          <a:spcPts val="0"/>
                        </a:spcAft>
                      </a:pPr>
                      <a:r>
                        <a:rPr lang="en-US" sz="1600">
                          <a:effectLst/>
                        </a:rPr>
                        <a:t>--Female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35</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57.4</a:t>
                      </a:r>
                    </a:p>
                  </a:txBody>
                  <a:tcPr marL="68580" marR="68580" marT="0" marB="0"/>
                </a:tc>
                <a:extLst>
                  <a:ext uri="{0D108BD9-81ED-4DB2-BD59-A6C34878D82A}">
                    <a16:rowId xmlns:a16="http://schemas.microsoft.com/office/drawing/2014/main" val="2140553151"/>
                  </a:ext>
                </a:extLst>
              </a:tr>
              <a:tr h="235902">
                <a:tc>
                  <a:txBody>
                    <a:bodyPr/>
                    <a:lstStyle/>
                    <a:p>
                      <a:pPr marL="0" marR="0">
                        <a:lnSpc>
                          <a:spcPct val="107000"/>
                        </a:lnSpc>
                        <a:spcBef>
                          <a:spcPts val="0"/>
                        </a:spcBef>
                        <a:spcAft>
                          <a:spcPts val="0"/>
                        </a:spcAft>
                      </a:pPr>
                      <a:r>
                        <a:rPr lang="en-US" sz="1600">
                          <a:effectLst/>
                        </a:rPr>
                        <a:t>Ethnicity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a:solidFill>
                            <a:schemeClr val="dk1"/>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198727685"/>
                  </a:ext>
                </a:extLst>
              </a:tr>
              <a:tr h="235902">
                <a:tc>
                  <a:txBody>
                    <a:bodyPr/>
                    <a:lstStyle/>
                    <a:p>
                      <a:pPr marL="0" marR="0">
                        <a:lnSpc>
                          <a:spcPct val="107000"/>
                        </a:lnSpc>
                        <a:spcBef>
                          <a:spcPts val="0"/>
                        </a:spcBef>
                        <a:spcAft>
                          <a:spcPts val="0"/>
                        </a:spcAft>
                      </a:pPr>
                      <a:r>
                        <a:rPr lang="en-US" sz="1600">
                          <a:effectLst/>
                        </a:rPr>
                        <a:t>--Non-Hispanic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46</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75.4</a:t>
                      </a:r>
                    </a:p>
                  </a:txBody>
                  <a:tcPr marL="68580" marR="68580" marT="0" marB="0"/>
                </a:tc>
                <a:extLst>
                  <a:ext uri="{0D108BD9-81ED-4DB2-BD59-A6C34878D82A}">
                    <a16:rowId xmlns:a16="http://schemas.microsoft.com/office/drawing/2014/main" val="1260749410"/>
                  </a:ext>
                </a:extLst>
              </a:tr>
              <a:tr h="235902">
                <a:tc>
                  <a:txBody>
                    <a:bodyPr/>
                    <a:lstStyle/>
                    <a:p>
                      <a:pPr marL="0" marR="0">
                        <a:lnSpc>
                          <a:spcPct val="107000"/>
                        </a:lnSpc>
                        <a:spcBef>
                          <a:spcPts val="0"/>
                        </a:spcBef>
                        <a:spcAft>
                          <a:spcPts val="0"/>
                        </a:spcAft>
                      </a:pPr>
                      <a:r>
                        <a:rPr lang="en-US" sz="1600">
                          <a:effectLst/>
                        </a:rPr>
                        <a:t>--Hispanic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15</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24.6</a:t>
                      </a:r>
                    </a:p>
                  </a:txBody>
                  <a:tcPr marL="68580" marR="68580" marT="0" marB="0"/>
                </a:tc>
                <a:extLst>
                  <a:ext uri="{0D108BD9-81ED-4DB2-BD59-A6C34878D82A}">
                    <a16:rowId xmlns:a16="http://schemas.microsoft.com/office/drawing/2014/main" val="2441314149"/>
                  </a:ext>
                </a:extLst>
              </a:tr>
              <a:tr h="235902">
                <a:tc>
                  <a:txBody>
                    <a:bodyPr/>
                    <a:lstStyle/>
                    <a:p>
                      <a:pPr marL="0" marR="0">
                        <a:lnSpc>
                          <a:spcPct val="107000"/>
                        </a:lnSpc>
                        <a:spcBef>
                          <a:spcPts val="0"/>
                        </a:spcBef>
                        <a:spcAft>
                          <a:spcPts val="0"/>
                        </a:spcAft>
                      </a:pPr>
                      <a:r>
                        <a:rPr lang="en-US" sz="1600">
                          <a:effectLst/>
                        </a:rPr>
                        <a:t>Race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2407390725"/>
                  </a:ext>
                </a:extLst>
              </a:tr>
              <a:tr h="235902">
                <a:tc>
                  <a:txBody>
                    <a:bodyPr/>
                    <a:lstStyle/>
                    <a:p>
                      <a:pPr marL="0" marR="0">
                        <a:lnSpc>
                          <a:spcPct val="107000"/>
                        </a:lnSpc>
                        <a:spcBef>
                          <a:spcPts val="0"/>
                        </a:spcBef>
                        <a:spcAft>
                          <a:spcPts val="0"/>
                        </a:spcAft>
                      </a:pPr>
                      <a:r>
                        <a:rPr lang="en-US" sz="1600">
                          <a:effectLst/>
                        </a:rPr>
                        <a:t>--White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41</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63.1</a:t>
                      </a:r>
                    </a:p>
                  </a:txBody>
                  <a:tcPr marL="68580" marR="68580" marT="0" marB="0"/>
                </a:tc>
                <a:extLst>
                  <a:ext uri="{0D108BD9-81ED-4DB2-BD59-A6C34878D82A}">
                    <a16:rowId xmlns:a16="http://schemas.microsoft.com/office/drawing/2014/main" val="179939714"/>
                  </a:ext>
                </a:extLst>
              </a:tr>
              <a:tr h="235902">
                <a:tc>
                  <a:txBody>
                    <a:bodyPr/>
                    <a:lstStyle/>
                    <a:p>
                      <a:pPr marL="0" marR="0">
                        <a:lnSpc>
                          <a:spcPct val="107000"/>
                        </a:lnSpc>
                        <a:spcBef>
                          <a:spcPts val="0"/>
                        </a:spcBef>
                        <a:spcAft>
                          <a:spcPts val="0"/>
                        </a:spcAft>
                      </a:pPr>
                      <a:r>
                        <a:rPr lang="en-US" sz="1600">
                          <a:effectLst/>
                        </a:rPr>
                        <a:t>--African American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14</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21.5</a:t>
                      </a:r>
                    </a:p>
                  </a:txBody>
                  <a:tcPr marL="68580" marR="68580" marT="0" marB="0"/>
                </a:tc>
                <a:extLst>
                  <a:ext uri="{0D108BD9-81ED-4DB2-BD59-A6C34878D82A}">
                    <a16:rowId xmlns:a16="http://schemas.microsoft.com/office/drawing/2014/main" val="721257324"/>
                  </a:ext>
                </a:extLst>
              </a:tr>
              <a:tr h="276733">
                <a:tc>
                  <a:txBody>
                    <a:bodyPr/>
                    <a:lstStyle/>
                    <a:p>
                      <a:pPr marL="0" marR="0">
                        <a:lnSpc>
                          <a:spcPct val="107000"/>
                        </a:lnSpc>
                        <a:spcBef>
                          <a:spcPts val="0"/>
                        </a:spcBef>
                        <a:spcAft>
                          <a:spcPts val="0"/>
                        </a:spcAft>
                      </a:pPr>
                      <a:r>
                        <a:rPr lang="en-US" sz="1600" dirty="0">
                          <a:effectLst/>
                        </a:rPr>
                        <a:t>--Other/multiple races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10</a:t>
                      </a:r>
                    </a:p>
                  </a:txBody>
                  <a:tcPr marL="68580" marR="68580" marT="0" marB="0"/>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15.4</a:t>
                      </a:r>
                    </a:p>
                  </a:txBody>
                  <a:tcPr marL="68580" marR="68580" marT="0" marB="0"/>
                </a:tc>
                <a:extLst>
                  <a:ext uri="{0D108BD9-81ED-4DB2-BD59-A6C34878D82A}">
                    <a16:rowId xmlns:a16="http://schemas.microsoft.com/office/drawing/2014/main" val="743368942"/>
                  </a:ext>
                </a:extLst>
              </a:tr>
            </a:tbl>
          </a:graphicData>
        </a:graphic>
      </p:graphicFrame>
      <p:graphicFrame>
        <p:nvGraphicFramePr>
          <p:cNvPr id="8" name="Table 7">
            <a:extLst>
              <a:ext uri="{FF2B5EF4-FFF2-40B4-BE49-F238E27FC236}">
                <a16:creationId xmlns:a16="http://schemas.microsoft.com/office/drawing/2014/main" id="{330FFC7B-3987-4177-AAD6-18BAA5BA46B2}"/>
              </a:ext>
            </a:extLst>
          </p:cNvPr>
          <p:cNvGraphicFramePr>
            <a:graphicFrameLocks noGrp="1"/>
          </p:cNvGraphicFramePr>
          <p:nvPr>
            <p:extLst>
              <p:ext uri="{D42A27DB-BD31-4B8C-83A1-F6EECF244321}">
                <p14:modId xmlns:p14="http://schemas.microsoft.com/office/powerpoint/2010/main" val="4026324153"/>
              </p:ext>
            </p:extLst>
          </p:nvPr>
        </p:nvGraphicFramePr>
        <p:xfrm>
          <a:off x="6248400" y="1336872"/>
          <a:ext cx="5256027" cy="2948433"/>
        </p:xfrm>
        <a:graphic>
          <a:graphicData uri="http://schemas.openxmlformats.org/drawingml/2006/table">
            <a:tbl>
              <a:tblPr firstRow="1" firstCol="1" bandRow="1">
                <a:tableStyleId>{5C22544A-7EE6-4342-B048-85BDC9FD1C3A}</a:tableStyleId>
              </a:tblPr>
              <a:tblGrid>
                <a:gridCol w="2845835">
                  <a:extLst>
                    <a:ext uri="{9D8B030D-6E8A-4147-A177-3AD203B41FA5}">
                      <a16:colId xmlns:a16="http://schemas.microsoft.com/office/drawing/2014/main" val="1171989501"/>
                    </a:ext>
                  </a:extLst>
                </a:gridCol>
                <a:gridCol w="1304407">
                  <a:extLst>
                    <a:ext uri="{9D8B030D-6E8A-4147-A177-3AD203B41FA5}">
                      <a16:colId xmlns:a16="http://schemas.microsoft.com/office/drawing/2014/main" val="2839320569"/>
                    </a:ext>
                  </a:extLst>
                </a:gridCol>
                <a:gridCol w="1105785">
                  <a:extLst>
                    <a:ext uri="{9D8B030D-6E8A-4147-A177-3AD203B41FA5}">
                      <a16:colId xmlns:a16="http://schemas.microsoft.com/office/drawing/2014/main" val="1494402063"/>
                    </a:ext>
                  </a:extLst>
                </a:gridCol>
              </a:tblGrid>
              <a:tr h="265485">
                <a:tc>
                  <a:txBody>
                    <a:bodyPr/>
                    <a:lstStyle/>
                    <a:p>
                      <a:pPr marL="0" marR="0">
                        <a:lnSpc>
                          <a:spcPct val="107000"/>
                        </a:lnSpc>
                        <a:spcBef>
                          <a:spcPts val="0"/>
                        </a:spcBef>
                        <a:spcAft>
                          <a:spcPts val="0"/>
                        </a:spcAft>
                      </a:pPr>
                      <a:r>
                        <a:rPr lang="en-US" sz="1600" dirty="0">
                          <a:effectLst/>
                        </a:rPr>
                        <a:t>Overdose event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850747"/>
                  </a:ext>
                </a:extLst>
              </a:tr>
              <a:tr h="265485">
                <a:tc>
                  <a:txBody>
                    <a:bodyPr/>
                    <a:lstStyle/>
                    <a:p>
                      <a:pPr marL="0" marR="0">
                        <a:lnSpc>
                          <a:spcPct val="107000"/>
                        </a:lnSpc>
                        <a:spcBef>
                          <a:spcPts val="0"/>
                        </a:spcBef>
                        <a:spcAft>
                          <a:spcPts val="0"/>
                        </a:spcAft>
                      </a:pPr>
                      <a:r>
                        <a:rPr lang="en-US" sz="1600" dirty="0">
                          <a:effectLst/>
                        </a:rPr>
                        <a:t>--Accidental/undetermined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36</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59.0</a:t>
                      </a:r>
                    </a:p>
                  </a:txBody>
                  <a:tcPr marL="68580" marR="68580" marT="0" marB="0"/>
                </a:tc>
                <a:extLst>
                  <a:ext uri="{0D108BD9-81ED-4DB2-BD59-A6C34878D82A}">
                    <a16:rowId xmlns:a16="http://schemas.microsoft.com/office/drawing/2014/main" val="173742123"/>
                  </a:ext>
                </a:extLst>
              </a:tr>
              <a:tr h="265485">
                <a:tc>
                  <a:txBody>
                    <a:bodyPr/>
                    <a:lstStyle/>
                    <a:p>
                      <a:pPr marL="0" marR="0">
                        <a:lnSpc>
                          <a:spcPct val="107000"/>
                        </a:lnSpc>
                        <a:spcBef>
                          <a:spcPts val="0"/>
                        </a:spcBef>
                        <a:spcAft>
                          <a:spcPts val="0"/>
                        </a:spcAft>
                      </a:pPr>
                      <a:r>
                        <a:rPr lang="en-US" sz="1600">
                          <a:effectLst/>
                        </a:rPr>
                        <a:t>--Intentional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25</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41.0</a:t>
                      </a:r>
                    </a:p>
                  </a:txBody>
                  <a:tcPr marL="68580" marR="68580" marT="0" marB="0"/>
                </a:tc>
                <a:extLst>
                  <a:ext uri="{0D108BD9-81ED-4DB2-BD59-A6C34878D82A}">
                    <a16:rowId xmlns:a16="http://schemas.microsoft.com/office/drawing/2014/main" val="1469926949"/>
                  </a:ext>
                </a:extLst>
              </a:tr>
              <a:tr h="545019">
                <a:tc>
                  <a:txBody>
                    <a:bodyPr/>
                    <a:lstStyle/>
                    <a:p>
                      <a:pPr marL="0" marR="0">
                        <a:lnSpc>
                          <a:spcPct val="107000"/>
                        </a:lnSpc>
                        <a:spcBef>
                          <a:spcPts val="0"/>
                        </a:spcBef>
                        <a:spcAft>
                          <a:spcPts val="0"/>
                        </a:spcAft>
                      </a:pPr>
                      <a:r>
                        <a:rPr lang="en-US" sz="1600">
                          <a:effectLst/>
                        </a:rPr>
                        <a:t>Opioid use disorder, past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899969245"/>
                  </a:ext>
                </a:extLst>
              </a:tr>
              <a:tr h="265485">
                <a:tc>
                  <a:txBody>
                    <a:bodyPr/>
                    <a:lstStyle/>
                    <a:p>
                      <a:pPr marL="0" marR="0">
                        <a:lnSpc>
                          <a:spcPct val="107000"/>
                        </a:lnSpc>
                        <a:spcBef>
                          <a:spcPts val="0"/>
                        </a:spcBef>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28</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45.9</a:t>
                      </a:r>
                    </a:p>
                  </a:txBody>
                  <a:tcPr marL="68580" marR="68580" marT="0" marB="0"/>
                </a:tc>
                <a:extLst>
                  <a:ext uri="{0D108BD9-81ED-4DB2-BD59-A6C34878D82A}">
                    <a16:rowId xmlns:a16="http://schemas.microsoft.com/office/drawing/2014/main" val="127222762"/>
                  </a:ext>
                </a:extLst>
              </a:tr>
              <a:tr h="265485">
                <a:tc>
                  <a:txBody>
                    <a:bodyPr/>
                    <a:lstStyle/>
                    <a:p>
                      <a:pPr marL="0" marR="0">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33</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54.1</a:t>
                      </a:r>
                    </a:p>
                  </a:txBody>
                  <a:tcPr marL="68580" marR="68580" marT="0" marB="0"/>
                </a:tc>
                <a:extLst>
                  <a:ext uri="{0D108BD9-81ED-4DB2-BD59-A6C34878D82A}">
                    <a16:rowId xmlns:a16="http://schemas.microsoft.com/office/drawing/2014/main" val="404290199"/>
                  </a:ext>
                </a:extLst>
              </a:tr>
              <a:tr h="545019">
                <a:tc>
                  <a:txBody>
                    <a:bodyPr/>
                    <a:lstStyle/>
                    <a:p>
                      <a:pPr marL="0" marR="0">
                        <a:lnSpc>
                          <a:spcPct val="107000"/>
                        </a:lnSpc>
                        <a:spcBef>
                          <a:spcPts val="0"/>
                        </a:spcBef>
                        <a:spcAft>
                          <a:spcPts val="0"/>
                        </a:spcAft>
                      </a:pPr>
                      <a:r>
                        <a:rPr lang="en-US" sz="1600">
                          <a:effectLst/>
                        </a:rPr>
                        <a:t>Prescribed opioids, past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 </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3637872622"/>
                  </a:ext>
                </a:extLst>
              </a:tr>
              <a:tr h="265485">
                <a:tc>
                  <a:txBody>
                    <a:bodyPr/>
                    <a:lstStyle/>
                    <a:p>
                      <a:pPr marL="0" marR="0">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a:solidFill>
                            <a:schemeClr val="dk1"/>
                          </a:solidFill>
                          <a:effectLst/>
                          <a:latin typeface="+mn-lt"/>
                          <a:ea typeface="+mn-ea"/>
                          <a:cs typeface="+mn-cs"/>
                        </a:rPr>
                        <a:t>34</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55.7</a:t>
                      </a:r>
                    </a:p>
                  </a:txBody>
                  <a:tcPr marL="68580" marR="68580" marT="0" marB="0"/>
                </a:tc>
                <a:extLst>
                  <a:ext uri="{0D108BD9-81ED-4DB2-BD59-A6C34878D82A}">
                    <a16:rowId xmlns:a16="http://schemas.microsoft.com/office/drawing/2014/main" val="3005889264"/>
                  </a:ext>
                </a:extLst>
              </a:tr>
              <a:tr h="265485">
                <a:tc>
                  <a:txBody>
                    <a:bodyPr/>
                    <a:lstStyle/>
                    <a:p>
                      <a:pPr marL="0" marR="0">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27</a:t>
                      </a: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44.3</a:t>
                      </a:r>
                    </a:p>
                  </a:txBody>
                  <a:tcPr marL="68580" marR="68580" marT="0" marB="0"/>
                </a:tc>
                <a:extLst>
                  <a:ext uri="{0D108BD9-81ED-4DB2-BD59-A6C34878D82A}">
                    <a16:rowId xmlns:a16="http://schemas.microsoft.com/office/drawing/2014/main" val="885984601"/>
                  </a:ext>
                </a:extLst>
              </a:tr>
            </a:tbl>
          </a:graphicData>
        </a:graphic>
      </p:graphicFrame>
    </p:spTree>
    <p:extLst>
      <p:ext uri="{BB962C8B-B14F-4D97-AF65-F5344CB8AC3E}">
        <p14:creationId xmlns:p14="http://schemas.microsoft.com/office/powerpoint/2010/main" val="325183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2DF7-A651-32F8-8CC6-D1FBCA12F498}"/>
              </a:ext>
            </a:extLst>
          </p:cNvPr>
          <p:cNvSpPr>
            <a:spLocks noGrp="1"/>
          </p:cNvSpPr>
          <p:nvPr>
            <p:ph type="title"/>
          </p:nvPr>
        </p:nvSpPr>
        <p:spPr>
          <a:xfrm>
            <a:off x="914400" y="685801"/>
            <a:ext cx="10668000" cy="911225"/>
          </a:xfrm>
        </p:spPr>
        <p:txBody>
          <a:bodyPr/>
          <a:lstStyle/>
          <a:p>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1. </a:t>
            </a:r>
            <a:r>
              <a:rPr lang="en-US" sz="2800" dirty="0">
                <a:latin typeface="Arial" panose="020B0604020202020204" pitchFamily="34" charset="0"/>
                <a:ea typeface="Times New Roman" panose="02020603050405020304" pitchFamily="18" charset="0"/>
                <a:cs typeface="Times New Roman" panose="02020603050405020304" pitchFamily="18" charset="0"/>
              </a:rPr>
              <a:t>Opioid prescribers and clinicians treating opioid use disorder generally do not discuss suicide as a risk associated with opioid use </a:t>
            </a:r>
            <a:endParaRPr lang="en-US" sz="2800" dirty="0"/>
          </a:p>
        </p:txBody>
      </p:sp>
      <p:sp>
        <p:nvSpPr>
          <p:cNvPr id="3" name="Content Placeholder 2">
            <a:extLst>
              <a:ext uri="{FF2B5EF4-FFF2-40B4-BE49-F238E27FC236}">
                <a16:creationId xmlns:a16="http://schemas.microsoft.com/office/drawing/2014/main" id="{5FFA371B-FCE4-2769-C58E-C91D9944EDEB}"/>
              </a:ext>
            </a:extLst>
          </p:cNvPr>
          <p:cNvSpPr>
            <a:spLocks noGrp="1"/>
          </p:cNvSpPr>
          <p:nvPr>
            <p:ph idx="1"/>
          </p:nvPr>
        </p:nvSpPr>
        <p:spPr>
          <a:xfrm>
            <a:off x="914400" y="1828798"/>
            <a:ext cx="10668000" cy="4572001"/>
          </a:xfrm>
        </p:spPr>
        <p:txBody>
          <a:bodyPr/>
          <a:lstStyle/>
          <a:p>
            <a:endParaRPr lang="en-US" dirty="0"/>
          </a:p>
          <a:p>
            <a:endParaRPr lang="en-US" dirty="0"/>
          </a:p>
          <a:p>
            <a:endParaRPr lang="en-US" dirty="0"/>
          </a:p>
          <a:p>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8032FD14-2F6A-156F-67A5-600F8B6E474D}"/>
              </a:ext>
            </a:extLst>
          </p:cNvPr>
          <p:cNvSpPr/>
          <p:nvPr/>
        </p:nvSpPr>
        <p:spPr>
          <a:xfrm>
            <a:off x="404037" y="1820308"/>
            <a:ext cx="10444716" cy="19351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rPr>
              <a:t>“R: That's what they [prescribers, pharmacists] always say, follow the prescription as ordered…it's a very addictive drug and that.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227012" marR="0" indent="0">
              <a:lnSpc>
                <a:spcPct val="100000"/>
              </a:lnSpc>
              <a:spcBef>
                <a:spcPts val="0"/>
              </a:spcBef>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rPr>
              <a:t>I: Did anybody talk to you about risks of suicide related to the opioid use?</a:t>
            </a:r>
            <a:endParaRPr lang="en-US" sz="1800" b="1" dirty="0">
              <a:solidFill>
                <a:schemeClr val="tx1"/>
              </a:solidFill>
              <a:effectLst/>
              <a:latin typeface="Times New Roman" panose="02020603050405020304" pitchFamily="18" charset="0"/>
              <a:ea typeface="Times New Roman" panose="02020603050405020304" pitchFamily="18" charset="0"/>
            </a:endParaRPr>
          </a:p>
          <a:p>
            <a:pPr marL="227012" marR="0" indent="0">
              <a:lnSpc>
                <a:spcPct val="100000"/>
              </a:lnSpc>
              <a:spcBef>
                <a:spcPts val="0"/>
              </a:spcBef>
              <a:spcAft>
                <a:spcPts val="0"/>
              </a:spcAft>
              <a:buNone/>
            </a:pPr>
            <a:r>
              <a:rPr lang="en-US" sz="1800" b="1" i="1" dirty="0">
                <a:solidFill>
                  <a:schemeClr val="tx1"/>
                </a:solidFill>
                <a:effectLst/>
                <a:latin typeface="Arial" panose="020B0604020202020204" pitchFamily="34" charset="0"/>
                <a:ea typeface="Times New Roman" panose="02020603050405020304" pitchFamily="18" charset="0"/>
              </a:rPr>
              <a:t>R: No.</a:t>
            </a:r>
            <a:endParaRPr lang="en-US" sz="1800" b="1" dirty="0">
              <a:solidFill>
                <a:schemeClr val="tx1"/>
              </a:solidFill>
              <a:effectLst/>
              <a:latin typeface="Times New Roman" panose="02020603050405020304" pitchFamily="18" charset="0"/>
              <a:ea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rPr>
              <a:t>I: Or ask you to complete any kind of a questionnaire or survey around depression or suicide around that time?</a:t>
            </a:r>
            <a:endParaRPr lang="en-US" sz="1800" dirty="0">
              <a:solidFill>
                <a:schemeClr val="tx1"/>
              </a:solidFill>
              <a:effectLst/>
              <a:latin typeface="Times New Roman" panose="02020603050405020304" pitchFamily="18" charset="0"/>
              <a:ea typeface="Times New Roman" panose="02020603050405020304" pitchFamily="18" charset="0"/>
            </a:endParaRPr>
          </a:p>
          <a:p>
            <a:pPr marL="227012" marR="0" indent="0">
              <a:lnSpc>
                <a:spcPct val="100000"/>
              </a:lnSpc>
              <a:spcBef>
                <a:spcPts val="0"/>
              </a:spcBef>
              <a:spcAft>
                <a:spcPts val="0"/>
              </a:spcAft>
              <a:buNone/>
            </a:pPr>
            <a:r>
              <a:rPr lang="en-US" sz="1800" i="1" dirty="0">
                <a:solidFill>
                  <a:schemeClr val="tx1"/>
                </a:solidFill>
                <a:effectLst/>
                <a:latin typeface="Arial" panose="020B0604020202020204" pitchFamily="34" charset="0"/>
                <a:ea typeface="Times New Roman" panose="02020603050405020304" pitchFamily="18" charset="0"/>
              </a:rPr>
              <a:t>R: No.” (patient 3, accidental overdose)</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6469C53-0845-F2C8-70E4-E54F9DFAF5BD}"/>
              </a:ext>
            </a:extLst>
          </p:cNvPr>
          <p:cNvSpPr/>
          <p:nvPr/>
        </p:nvSpPr>
        <p:spPr>
          <a:xfrm>
            <a:off x="1318438" y="4304044"/>
            <a:ext cx="10668000" cy="20095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 do that [general safety risk discussion, not including suicide risks] with every single patient on the first visit whenever I start prescribing opioids. We go over all the side effects of the opioids and the risks. Especially, the risks of using opioids with alcohol or with benzodiazepines. We give them a naloxone prescription as well. </a:t>
            </a:r>
            <a:r>
              <a:rPr lang="en-US" sz="18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We’re more worried, honestly, not so much suicide…[we’re] really big on educating about the risk of accidental overdose</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(pain management clinician 105)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053699"/>
      </p:ext>
    </p:extLst>
  </p:cSld>
  <p:clrMapOvr>
    <a:masterClrMapping/>
  </p:clrMapOvr>
</p:sld>
</file>

<file path=ppt/theme/theme1.xml><?xml version="1.0" encoding="utf-8"?>
<a:theme xmlns:a="http://schemas.openxmlformats.org/drawingml/2006/main" name="CHR-Them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R-Theme-01" id="{5578953A-3528-472A-A972-A86ACF32AF14}" vid="{AC19063C-F29E-4D93-98DF-3C03BF4E1E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2201</TotalTime>
  <Words>2604</Words>
  <Application>Microsoft Office PowerPoint</Application>
  <PresentationFormat>Widescreen</PresentationFormat>
  <Paragraphs>240</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Times New Roman</vt:lpstr>
      <vt:lpstr>CHR-Theme-01</vt:lpstr>
      <vt:lpstr>Suicide-related care among individuals who have experienced an  opioid-involved overdose</vt:lpstr>
      <vt:lpstr>Background</vt:lpstr>
      <vt:lpstr>Background</vt:lpstr>
      <vt:lpstr>Funding</vt:lpstr>
      <vt:lpstr>Aims</vt:lpstr>
      <vt:lpstr>Community Advisory Board</vt:lpstr>
      <vt:lpstr>Health systems</vt:lpstr>
      <vt:lpstr>Patient interviews, n=61</vt:lpstr>
      <vt:lpstr> 1. Opioid prescribers and clinicians treating opioid use disorder generally do not discuss suicide as a risk associated with opioid use </vt:lpstr>
      <vt:lpstr> 2. Behavioral health clinicians do not typically discuss suicide as a risk associated with opioid use; following an overdose they may be more likely to have this discussion </vt:lpstr>
      <vt:lpstr>Mental health clinicians, continued</vt:lpstr>
      <vt:lpstr>3. Despite elevated need, mental health care may not be routinely provided in emergency department visits, particularly among individuals who experienced an accidental opioid-involved overdose </vt:lpstr>
      <vt:lpstr>ED visit, continued</vt:lpstr>
      <vt:lpstr>4. Proactive post-overdose follow-up care from primary care or addiction medicine clinicians is uncommon  </vt:lpstr>
      <vt:lpstr>Follow up care, clinicians</vt:lpstr>
      <vt:lpstr>5. Patients want compassionate support and better access to mental health and substance use treatment services </vt:lpstr>
      <vt:lpstr>Clinical implications</vt:lpstr>
      <vt:lpstr>Thank you</vt:lpstr>
      <vt:lpstr>Clinician interviews, n=16</vt:lpstr>
    </vt:vector>
  </TitlesOfParts>
  <Company>Center for Health Research - 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image_acct</dc:creator>
  <cp:lastModifiedBy>Stumbo, Scott P</cp:lastModifiedBy>
  <cp:revision>60</cp:revision>
  <cp:lastPrinted>2018-08-21T16:01:46Z</cp:lastPrinted>
  <dcterms:created xsi:type="dcterms:W3CDTF">2013-03-20T20:51:00Z</dcterms:created>
  <dcterms:modified xsi:type="dcterms:W3CDTF">2022-11-11T22:51:09Z</dcterms:modified>
</cp:coreProperties>
</file>