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89" r:id="rId1"/>
  </p:sldMasterIdLst>
  <p:notesMasterIdLst>
    <p:notesMasterId r:id="rId13"/>
  </p:notesMasterIdLst>
  <p:sldIdLst>
    <p:sldId id="286" r:id="rId2"/>
    <p:sldId id="265" r:id="rId3"/>
    <p:sldId id="271" r:id="rId4"/>
    <p:sldId id="272" r:id="rId5"/>
    <p:sldId id="263" r:id="rId6"/>
    <p:sldId id="287" r:id="rId7"/>
    <p:sldId id="288" r:id="rId8"/>
    <p:sldId id="289" r:id="rId9"/>
    <p:sldId id="284" r:id="rId10"/>
    <p:sldId id="269" r:id="rId11"/>
    <p:sldId id="29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5" autoAdjust="0"/>
    <p:restoredTop sz="90985" autoAdjust="0"/>
  </p:normalViewPr>
  <p:slideViewPr>
    <p:cSldViewPr>
      <p:cViewPr varScale="1">
        <p:scale>
          <a:sx n="114" d="100"/>
          <a:sy n="114" d="100"/>
        </p:scale>
        <p:origin x="220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jay\Desktop\BHPP\BHPP%20Primary%20Study\AMERSA%20data%20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jay\Desktop\BHPP\BHPP%20Primary%20Study\AMERSA%20data%20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jay\Desktop\BHPP\BHPP%20Primary%20Study\AMERSA%20data%20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jay\Desktop\LatinxPiTSurveyDataCollection_10.20.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jay\Desktop\LatinxPiTSurveyDataCollection_10.20.202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348225493552423E-2"/>
          <c:y val="6.1423017877482299E-2"/>
          <c:w val="0.89947142023913673"/>
          <c:h val="0.8413284306442826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Sheet1!$A$1:$D$1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Sheet1!$A$2:$D$2</c:f>
              <c:numCache>
                <c:formatCode>General</c:formatCode>
                <c:ptCount val="4"/>
                <c:pt idx="0">
                  <c:v>10</c:v>
                </c:pt>
                <c:pt idx="1">
                  <c:v>22</c:v>
                </c:pt>
                <c:pt idx="2">
                  <c:v>30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19-4FFB-BA03-1B0445238F93}"/>
            </c:ext>
          </c:extLst>
        </c:ser>
        <c:ser>
          <c:idx val="1"/>
          <c:order val="1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Sheet1!$A$1:$D$1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Sheet1!$A$3:$D$3</c:f>
              <c:numCache>
                <c:formatCode>General</c:formatCode>
                <c:ptCount val="4"/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19-4FFB-BA03-1B0445238F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692144703"/>
        <c:axId val="1692147615"/>
      </c:barChart>
      <c:catAx>
        <c:axId val="1692144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2147615"/>
        <c:crosses val="autoZero"/>
        <c:auto val="1"/>
        <c:lblAlgn val="ctr"/>
        <c:lblOffset val="100"/>
        <c:noMultiLvlLbl val="0"/>
      </c:catAx>
      <c:valAx>
        <c:axId val="1692147615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21447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# of MAT Follow-Up by SUD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419920370874071E-2"/>
          <c:y val="9.1681937485087087E-2"/>
          <c:w val="0.92258007962912592"/>
          <c:h val="0.7282999284180387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'MAT referrals FU - CARES'!$L$1</c:f>
              <c:strCache>
                <c:ptCount val="1"/>
                <c:pt idx="0">
                  <c:v>StUD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07-D442-8F1D-8F189FFA9D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 referrals FU - CARES'!$A$2:$A$4</c:f>
              <c:strCache>
                <c:ptCount val="3"/>
                <c:pt idx="0">
                  <c:v>Q1 2022</c:v>
                </c:pt>
                <c:pt idx="1">
                  <c:v>Q2 2022</c:v>
                </c:pt>
                <c:pt idx="2">
                  <c:v>Q3 2022</c:v>
                </c:pt>
              </c:strCache>
            </c:strRef>
          </c:cat>
          <c:val>
            <c:numRef>
              <c:f>'MAT referrals FU - CARES'!$L$2:$L$4</c:f>
              <c:numCache>
                <c:formatCode>General</c:formatCode>
                <c:ptCount val="3"/>
                <c:pt idx="0">
                  <c:v>3</c:v>
                </c:pt>
                <c:pt idx="1">
                  <c:v>0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07-D442-8F1D-8F189FFA9DFC}"/>
            </c:ext>
          </c:extLst>
        </c:ser>
        <c:ser>
          <c:idx val="1"/>
          <c:order val="1"/>
          <c:tx>
            <c:strRef>
              <c:f>'MAT referrals FU - CARES'!$J$1</c:f>
              <c:strCache>
                <c:ptCount val="1"/>
                <c:pt idx="0">
                  <c:v>AUD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 referrals FU - CARES'!$A$2:$A$4</c:f>
              <c:strCache>
                <c:ptCount val="3"/>
                <c:pt idx="0">
                  <c:v>Q1 2022</c:v>
                </c:pt>
                <c:pt idx="1">
                  <c:v>Q2 2022</c:v>
                </c:pt>
                <c:pt idx="2">
                  <c:v>Q3 2022</c:v>
                </c:pt>
              </c:strCache>
            </c:strRef>
          </c:cat>
          <c:val>
            <c:numRef>
              <c:f>'MAT referrals FU - CARES'!$J$2:$J$4</c:f>
              <c:numCache>
                <c:formatCode>General</c:formatCode>
                <c:ptCount val="3"/>
                <c:pt idx="0">
                  <c:v>12</c:v>
                </c:pt>
                <c:pt idx="1">
                  <c:v>5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07-D442-8F1D-8F189FFA9DFC}"/>
            </c:ext>
          </c:extLst>
        </c:ser>
        <c:ser>
          <c:idx val="0"/>
          <c:order val="2"/>
          <c:tx>
            <c:strRef>
              <c:f>'MAT referrals FU - CARES'!$H$1</c:f>
              <c:strCache>
                <c:ptCount val="1"/>
                <c:pt idx="0">
                  <c:v>OUD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 referrals FU - CARES'!$A$2:$A$4</c:f>
              <c:strCache>
                <c:ptCount val="3"/>
                <c:pt idx="0">
                  <c:v>Q1 2022</c:v>
                </c:pt>
                <c:pt idx="1">
                  <c:v>Q2 2022</c:v>
                </c:pt>
                <c:pt idx="2">
                  <c:v>Q3 2022</c:v>
                </c:pt>
              </c:strCache>
            </c:strRef>
          </c:cat>
          <c:val>
            <c:numRef>
              <c:f>'MAT referrals FU - CARES'!$H$2:$H$4</c:f>
              <c:numCache>
                <c:formatCode>General</c:formatCode>
                <c:ptCount val="3"/>
                <c:pt idx="0">
                  <c:v>46</c:v>
                </c:pt>
                <c:pt idx="1">
                  <c:v>28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07-D442-8F1D-8F189FFA9DF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63708576"/>
        <c:axId val="2063707328"/>
      </c:barChart>
      <c:catAx>
        <c:axId val="206370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3707328"/>
        <c:crosses val="autoZero"/>
        <c:auto val="1"/>
        <c:lblAlgn val="ctr"/>
        <c:lblOffset val="100"/>
        <c:noMultiLvlLbl val="0"/>
      </c:catAx>
      <c:valAx>
        <c:axId val="206370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3708576"/>
        <c:crosses val="autoZero"/>
        <c:crossBetween val="between"/>
      </c:valAx>
      <c:spPr>
        <a:noFill/>
        <a:ln>
          <a:solidFill>
            <a:srgbClr val="C00000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% MAT Follow-Up</a:t>
            </a:r>
            <a:r>
              <a:rPr lang="en-US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984493721193226"/>
          <c:y val="0.18639591103743611"/>
          <c:w val="0.79376300876409112"/>
          <c:h val="0.680356057466500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 referrals FU - CARES'!$G$1</c:f>
              <c:strCache>
                <c:ptCount val="1"/>
                <c:pt idx="0">
                  <c:v>% MAT attended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5B-CF47-95CC-BF01E657553D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75B-CF47-95CC-BF01E65755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 referrals FU - CARES'!$A$2:$A$4</c:f>
              <c:strCache>
                <c:ptCount val="3"/>
                <c:pt idx="0">
                  <c:v>Q1 2022</c:v>
                </c:pt>
                <c:pt idx="1">
                  <c:v>Q2 2022</c:v>
                </c:pt>
                <c:pt idx="2">
                  <c:v>Q3 2022</c:v>
                </c:pt>
              </c:strCache>
            </c:strRef>
          </c:cat>
          <c:val>
            <c:numRef>
              <c:f>'MAT referrals FU - CARES'!$G$2:$G$4</c:f>
              <c:numCache>
                <c:formatCode>0%</c:formatCode>
                <c:ptCount val="3"/>
                <c:pt idx="0">
                  <c:v>0.70588235294117652</c:v>
                </c:pt>
                <c:pt idx="1">
                  <c:v>0.79545454545454541</c:v>
                </c:pt>
                <c:pt idx="2">
                  <c:v>0.76666666666666672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5B-CF47-95CC-BF01E657553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65144623"/>
        <c:axId val="1665132975"/>
      </c:barChart>
      <c:catAx>
        <c:axId val="1665144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65132975"/>
        <c:crosses val="autoZero"/>
        <c:auto val="1"/>
        <c:lblAlgn val="ctr"/>
        <c:lblOffset val="100"/>
        <c:noMultiLvlLbl val="0"/>
      </c:catAx>
      <c:valAx>
        <c:axId val="1665132975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6514462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% MAT Follow-Up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OUD</a:t>
            </a:r>
          </a:p>
        </c:rich>
      </c:tx>
      <c:layout>
        <c:manualLayout>
          <c:xMode val="edge"/>
          <c:yMode val="edge"/>
          <c:x val="0.17702077865266841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525246074568747"/>
          <c:y val="0.20423076923076924"/>
          <c:w val="0.79649072457092529"/>
          <c:h val="0.679786324786324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 referrals FU - CARES'!$I$1</c:f>
              <c:strCache>
                <c:ptCount val="1"/>
                <c:pt idx="0">
                  <c:v>% MAT attended - OUD</c:v>
                </c:pt>
              </c:strCache>
            </c:strRef>
          </c:tx>
          <c:spPr>
            <a:solidFill>
              <a:schemeClr val="bg2"/>
            </a:solidFill>
            <a:ln w="952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 w="9525">
                <a:solidFill>
                  <a:schemeClr val="tx1"/>
                </a:solidFill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4359-3F44-A791-49AFE5292DE4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 w="19050" cap="rnd" cmpd="sng" algn="ctr">
                <a:solidFill>
                  <a:schemeClr val="tx1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59-3F44-A791-49AFE5292DE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359-3F44-A791-49AFE5292D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 referrals FU - CARES'!$A$2:$A$4</c:f>
              <c:strCache>
                <c:ptCount val="3"/>
                <c:pt idx="0">
                  <c:v>Q1 2022</c:v>
                </c:pt>
                <c:pt idx="1">
                  <c:v>Q2 2022</c:v>
                </c:pt>
                <c:pt idx="2">
                  <c:v>Q3 2022</c:v>
                </c:pt>
              </c:strCache>
            </c:strRef>
          </c:cat>
          <c:val>
            <c:numRef>
              <c:f>'MAT referrals FU - CARES'!$I$2:$I$4</c:f>
              <c:numCache>
                <c:formatCode>0%</c:formatCode>
                <c:ptCount val="3"/>
                <c:pt idx="0">
                  <c:v>0.93877551020408168</c:v>
                </c:pt>
                <c:pt idx="1">
                  <c:v>0.8</c:v>
                </c:pt>
                <c:pt idx="2">
                  <c:v>0.81632653061224492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59-3F44-A791-49AFE5292DE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72815199"/>
        <c:axId val="1672817695"/>
      </c:barChart>
      <c:catAx>
        <c:axId val="1672815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2817695"/>
        <c:crosses val="autoZero"/>
        <c:auto val="1"/>
        <c:lblAlgn val="ctr"/>
        <c:lblOffset val="100"/>
        <c:noMultiLvlLbl val="0"/>
      </c:catAx>
      <c:valAx>
        <c:axId val="167281769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281519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3F-8448-B3DB-E53FCAB9CCA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3F-8448-B3DB-E53FCAB9CCA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E3F-8448-B3DB-E53FCAB9CCAE}"/>
              </c:ext>
            </c:extLst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3F-8448-B3DB-E53FCAB9CCAE}"/>
                </c:ext>
              </c:extLst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3F-8448-B3DB-E53FCAB9CCA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3F-8448-B3DB-E53FCAB9CC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Sheet3!$C$13:$E$13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Prefer not to answer</c:v>
                </c:pt>
              </c:strCache>
            </c:strRef>
          </c:cat>
          <c:val>
            <c:numRef>
              <c:f>Sheet3!$C$14:$E$14</c:f>
              <c:numCache>
                <c:formatCode>General</c:formatCode>
                <c:ptCount val="3"/>
                <c:pt idx="0">
                  <c:v>22</c:v>
                </c:pt>
                <c:pt idx="1">
                  <c:v>75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3F-8448-B3DB-E53FCAB9CCA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9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46B-A24A-A4CF-F55D6C8E490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6B-A24A-A4CF-F55D6C8E490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46B-A24A-A4CF-F55D6C8E490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46B-A24A-A4CF-F55D6C8E49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Sheet3!$C$17:$E$17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Prefer not to answer</c:v>
                </c:pt>
              </c:strCache>
            </c:strRef>
          </c:cat>
          <c:val>
            <c:numRef>
              <c:f>Sheet3!$C$18:$E$18</c:f>
              <c:numCache>
                <c:formatCode>General</c:formatCode>
                <c:ptCount val="3"/>
                <c:pt idx="0">
                  <c:v>6</c:v>
                </c:pt>
                <c:pt idx="1">
                  <c:v>73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6B-A24A-A4CF-F55D6C8E490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DCE4131-9BBB-C631-9E0D-D2469501DF4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6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6FB10058-73B6-D09C-009F-0C7C0A3BE76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6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7AE5BBF-2E99-B33D-9B8A-2A57E5CAE75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59CF6EE1-4D30-48B9-7170-D8070E87709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7FB5D840-39D1-C79B-F8DA-A7CF2137E1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6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168FF6EC-FC4B-83B3-C1BE-7E4F83AD67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C50D90C-EEEC-984A-BA00-F95F6089317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53aa21321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53aa21321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98181"/>
              </a:lnSpc>
              <a:buNone/>
            </a:pPr>
            <a:r>
              <a:rPr lang="en-US" sz="1200" dirty="0">
                <a:solidFill>
                  <a:srgbClr val="565A5C"/>
                </a:solidFill>
              </a:rPr>
              <a:t>Long waits for treatment</a:t>
            </a:r>
          </a:p>
          <a:p>
            <a:pPr marL="0" indent="0">
              <a:lnSpc>
                <a:spcPct val="98181"/>
              </a:lnSpc>
              <a:spcBef>
                <a:spcPts val="2100"/>
              </a:spcBef>
              <a:buNone/>
            </a:pPr>
            <a:r>
              <a:rPr lang="en-US" sz="1200" dirty="0">
                <a:solidFill>
                  <a:srgbClr val="565A5C"/>
                </a:solidFill>
              </a:rPr>
              <a:t>Long distances to treatment</a:t>
            </a:r>
          </a:p>
          <a:p>
            <a:pPr marL="0" indent="0">
              <a:lnSpc>
                <a:spcPct val="98181"/>
              </a:lnSpc>
              <a:spcBef>
                <a:spcPts val="2100"/>
              </a:spcBef>
              <a:buNone/>
            </a:pPr>
            <a:r>
              <a:rPr lang="en-US" sz="1200" dirty="0">
                <a:solidFill>
                  <a:srgbClr val="565A5C"/>
                </a:solidFill>
              </a:rPr>
              <a:t>Complex assessments before meds </a:t>
            </a:r>
          </a:p>
          <a:p>
            <a:pPr marL="0" indent="0">
              <a:lnSpc>
                <a:spcPct val="98181"/>
              </a:lnSpc>
              <a:spcBef>
                <a:spcPts val="2100"/>
              </a:spcBef>
              <a:buNone/>
            </a:pPr>
            <a:r>
              <a:rPr lang="en-US" sz="1200" dirty="0">
                <a:solidFill>
                  <a:srgbClr val="565A5C"/>
                </a:solidFill>
              </a:rPr>
              <a:t>Requirement to discontinue substance prior to treatment</a:t>
            </a:r>
          </a:p>
          <a:p>
            <a:pPr marL="0" indent="0">
              <a:lnSpc>
                <a:spcPct val="98181"/>
              </a:lnSpc>
              <a:spcBef>
                <a:spcPts val="2100"/>
              </a:spcBef>
              <a:buNone/>
            </a:pPr>
            <a:r>
              <a:rPr lang="en-US" sz="1200" dirty="0">
                <a:solidFill>
                  <a:srgbClr val="565A5C"/>
                </a:solidFill>
              </a:rPr>
              <a:t>Only ED intervention was “the list”</a:t>
            </a:r>
          </a:p>
          <a:p>
            <a:pPr marL="0" indent="0">
              <a:lnSpc>
                <a:spcPct val="98181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rPr lang="en-US" sz="1200" dirty="0"/>
              <a:t>Loads of </a:t>
            </a:r>
            <a:r>
              <a:rPr lang="en-US" sz="1200" dirty="0">
                <a:solidFill>
                  <a:srgbClr val="565A5C"/>
                </a:solidFill>
              </a:rPr>
              <a:t>stigma</a:t>
            </a:r>
            <a:r>
              <a:rPr lang="en-US" sz="1200" dirty="0"/>
              <a:t> and moral judgement</a:t>
            </a:r>
            <a:endParaRPr lang="en-US" sz="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2502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9C4C6314-2338-13B1-A193-D3686569BF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9C7A92C-314A-414E-87C0-C0D875A0C05D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7A98A881-5A59-8AF7-7988-13DD079E27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079F289D-CD23-2D6D-87C9-44B5914FFD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El Dorado experienced 30 opioid-related overdose deaths in 2021, the most recent full year of data available (preliminary death data - rates/counts may change). The annual crude mortality rate for 2021 was 15.1 per 100k residents, an increase of 189% from 2019. 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8C4EC064-6668-212A-E76C-0DCCDCDF99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DA8FC4E-E247-2344-9C8C-3CBE3AE3B019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B18167D-A43D-2202-D5FC-3CF35B5AD2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85467B8E-F8BE-FE97-05E3-0B1D3F267B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30 overdose deaths reported by Coroner’s office 8/2022</a:t>
            </a:r>
          </a:p>
          <a:p>
            <a:pPr>
              <a:spcBef>
                <a:spcPct val="0"/>
              </a:spcBef>
            </a:pPr>
            <a:endParaRPr lang="en-US" alt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8/2022 - waiting on toxicology for +10 suspected fentanyl overdoses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A3DF7254-6C67-CA3B-FEDA-9B3BDB927C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1379FD2-A059-9E43-87D0-F9873D9C9155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DC1FFA99-50DB-B459-37FF-F741B845DF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136EAAF3-DF6E-4E4C-2C88-BD0FD737D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Hospital Champion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RN Champion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ED Director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Project Coordinator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Substance Use Navigator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Social Work Champion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Case Management Champion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Vulnerable Populations Program Manager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Bridge Clinic Manager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Executive Director of Quality and Education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Associate Chief Medical Officer/ Vice President Population Health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Department Champions: Hospitalist, Surgery, Emergency Department, Bridge Clinic, Anesthesia, Pediatrics, OB/GYN, Primary Care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Invites to Community Organizations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EDC Latinx Point in Time Survey Project</a:t>
            </a:r>
          </a:p>
          <a:p>
            <a:pPr marL="285750" indent="-285750">
              <a:buFontTx/>
              <a:buChar char="-"/>
            </a:pPr>
            <a:r>
              <a:rPr lang="en-US" dirty="0"/>
              <a:t>collaboration between Marshall Medical Center, El Dorado Community Health Center, Public Health, New Morning Youth and Family Services</a:t>
            </a:r>
          </a:p>
          <a:p>
            <a:pPr marL="285750" indent="-285750">
              <a:buFontTx/>
              <a:buChar char="-"/>
            </a:pPr>
            <a:r>
              <a:rPr lang="en-US" dirty="0"/>
              <a:t>Why? 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Latinx community is ~13% of El Dorado County (largest minority population).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Disproportionate number of overdose deaths among Latinx identifying community members.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Lack of representation of Latinx community among patients seeking MOUD in the ED and at MAT clinics.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Want to survey community to understand community needs and barriers to healthcare, primary care, mental health, MAT, and harm reduction services</a:t>
            </a:r>
          </a:p>
          <a:p>
            <a:pPr marL="285750" indent="-285750">
              <a:buFontTx/>
              <a:buChar char="-"/>
            </a:pPr>
            <a:r>
              <a:rPr lang="en-US" dirty="0"/>
              <a:t>How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Work with outreach workers to the Latinx community with local FQHC, Public Health, and Family Services.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Collectively working with community for over 40-years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All outreach workers represent diverse members of the Latinx community (Chicana/o, Mexicana/o, El Salvadorian,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Did Q/A sessions with community leaders: other outreach workers, church leaders, medical providers, </a:t>
            </a:r>
            <a:r>
              <a:rPr lang="en-US" dirty="0" err="1"/>
              <a:t>etc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Developed English and Spanish </a:t>
            </a:r>
            <a:r>
              <a:rPr lang="en-US" dirty="0" err="1"/>
              <a:t>PiT</a:t>
            </a:r>
            <a:r>
              <a:rPr lang="en-US" dirty="0"/>
              <a:t> surveys based on feedback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Distributed in diverse settings: clinics, on-site at grocery stores, churches, homes, multi-family living units, </a:t>
            </a:r>
            <a:r>
              <a:rPr lang="en-US" dirty="0" err="1"/>
              <a:t>etc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$30 gift card for groceries/gas for each participant</a:t>
            </a:r>
          </a:p>
          <a:p>
            <a:pPr marL="285750" indent="-285750">
              <a:buFontTx/>
              <a:buChar char="-"/>
            </a:pPr>
            <a:r>
              <a:rPr lang="en-US" dirty="0"/>
              <a:t>101 survey participants!</a:t>
            </a:r>
          </a:p>
          <a:p>
            <a:r>
              <a:rPr lang="en-US" dirty="0"/>
              <a:t>What now?</a:t>
            </a:r>
          </a:p>
          <a:p>
            <a:pPr marL="285750" indent="-285750">
              <a:buFontTx/>
              <a:buChar char="-"/>
            </a:pPr>
            <a:r>
              <a:rPr lang="en-US" dirty="0"/>
              <a:t>Just received the dataset!  Larger analysis still needed.</a:t>
            </a:r>
          </a:p>
          <a:p>
            <a:pPr marL="285750" indent="-285750">
              <a:buFontTx/>
              <a:buChar char="-"/>
            </a:pPr>
            <a:r>
              <a:rPr lang="en-US" dirty="0"/>
              <a:t>Use results to inform organization policies, staffing and to advocate for community needs</a:t>
            </a:r>
          </a:p>
          <a:p>
            <a:pPr marL="285750" indent="-285750">
              <a:buFontTx/>
              <a:buChar char="-"/>
            </a:pPr>
            <a:r>
              <a:rPr lang="en-US" dirty="0"/>
              <a:t>Formed a community wide Latinx workgroup as part of the El Dorado Opioid Coalition for continued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0D90C-EEEC-984A-BA00-F95F6089317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621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A8358336-F8DC-0A8B-71A7-C2E33A2E2C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F7E1869-69E5-6B42-B897-7E5E70C6A3FF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D2FC870-FCF8-50B2-5CCD-ED35CD1CD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033D1144-0FAA-39CD-60F2-53712FD23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Add naloxone in every school through outreach</a:t>
            </a:r>
          </a:p>
        </p:txBody>
      </p:sp>
    </p:spTree>
    <p:extLst>
      <p:ext uri="{BB962C8B-B14F-4D97-AF65-F5344CB8AC3E}">
        <p14:creationId xmlns:p14="http://schemas.microsoft.com/office/powerpoint/2010/main" val="2842773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C13513E9-2980-DD6F-5BF4-99FC5B03D1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175934D-1196-8941-99CC-C7B695B2F825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1B2F6477-51F3-BD5F-467F-02279E3C69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29547331-8C0B-A9EB-1A99-EA26F80DFA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Change to “Social Medicine Committee”: reproductive health access, housing projects, youth projects, </a:t>
            </a:r>
            <a:r>
              <a:rPr lang="en-US" dirty="0" err="1"/>
              <a:t>etc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Quality Subcommittee Designation with quality metrics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Integrate ED screening and navigation for HIV, Hep C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Behavioral Health Access and Navigation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Caring Cards, outreach post ED visit for SUD/MH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Expanded Navigation Department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Research projects and publishing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Expansion of Bridge Clinic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Expansion to stable patients managed in Primary Care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3"/>
            <a:ext cx="5917679" cy="255498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76937" y="1828799"/>
            <a:ext cx="990599" cy="228659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10" y="3264407"/>
            <a:ext cx="3859795" cy="22865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6108461-A80C-AA42-91EE-4B7D0870B47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9" descr="MMC_BrandPowerpints2015_A1">
            <a:extLst>
              <a:ext uri="{FF2B5EF4-FFF2-40B4-BE49-F238E27FC236}">
                <a16:creationId xmlns:a16="http://schemas.microsoft.com/office/drawing/2014/main" id="{F9EABA9D-E335-645E-CBFD-E90CE3F3F5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472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5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9249285-73BA-3A4B-B4D1-F8E3AC0AE4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24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8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9249285-73BA-3A4B-B4D1-F8E3AC0AE4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68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2" name="TextBox 11"/>
          <p:cNvSpPr txBox="1"/>
          <p:nvPr/>
        </p:nvSpPr>
        <p:spPr bwMode="gray">
          <a:xfrm>
            <a:off x="7033422" y="2898648"/>
            <a:ext cx="660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651683" y="589767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8" y="903421"/>
            <a:ext cx="6160385" cy="289565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422005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9249285-73BA-3A4B-B4D1-F8E3AC0AE4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16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9249285-73BA-3A4B-B4D1-F8E3AC0AE4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05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2305"/>
            <a:ext cx="6423592" cy="71466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231343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5"/>
            <a:ext cx="2313432" cy="287771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2" y="2489200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5"/>
            <a:ext cx="2326749" cy="286987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1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1" y="3147164"/>
            <a:ext cx="2313740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9249285-73BA-3A4B-B4D1-F8E3AC0AE4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182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461" y="4180095"/>
            <a:ext cx="229904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2743" y="2486221"/>
            <a:ext cx="2021456" cy="14503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/>
          </p:nvPr>
        </p:nvSpPr>
        <p:spPr>
          <a:xfrm>
            <a:off x="881461" y="4837558"/>
            <a:ext cx="2298410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318" y="4179596"/>
            <a:ext cx="231779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509453"/>
            <a:ext cx="2025182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37558"/>
            <a:ext cx="2330903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1" y="4179595"/>
            <a:ext cx="229949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509453"/>
            <a:ext cx="2018839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1" y="4837558"/>
            <a:ext cx="229949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9249285-73BA-3A4B-B4D1-F8E3AC0AE4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677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CF22A51-6765-6F47-B3E0-4F3F2DC1335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487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077347" cy="457199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1B4A3338-E0AD-0E43-BC22-84F6314A88D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263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5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4" name="Google Shape;194;p50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5" name="Google Shape;195;p5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1903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96F30E5D-DB4B-F74B-8CC1-A523D4426CE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32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 bwMode="gray"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257588"/>
            <a:ext cx="3101765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7"/>
            <a:ext cx="3054653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5" name="Rectangle 14"/>
          <p:cNvSpPr/>
          <p:nvPr/>
        </p:nvSpPr>
        <p:spPr>
          <a:xfrm>
            <a:off x="7738039" y="7605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13B0C170-139B-A442-BC80-7E49034F2F3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95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80" cy="353060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306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7A03557-955F-DC4A-B782-F684C9B2530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49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94298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39" y="3253588"/>
            <a:ext cx="3636981" cy="276621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9249285-73BA-3A4B-B4D1-F8E3AC0AE4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274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5DC4923-7BAA-C34E-A515-00E58D6BA06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718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89779A99-4336-214A-91DE-368B38F25A8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103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89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1182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89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2A8922EB-21B7-2041-969B-C4E68F57220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77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0000"/>
            <a:ext cx="3001938" cy="161619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1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9249285-73BA-3A4B-B4D1-F8E3AC0AE4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62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3202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9249285-73BA-3A4B-B4D1-F8E3AC0AE4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31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  <p:sldLayoutId id="214748390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kylab.cdph.ca.gov/ODdash/?tab=Home" TargetMode="Externa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C97A6-4D5C-C539-409E-FA2C676CE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4189697" cy="5370818"/>
          </a:xfrm>
        </p:spPr>
        <p:txBody>
          <a:bodyPr/>
          <a:lstStyle/>
          <a:p>
            <a:r>
              <a:rPr lang="en-US" dirty="0"/>
              <a:t>Question: “What are we doing when we identify opioid use disorder?”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Response: </a:t>
            </a:r>
            <a:br>
              <a:rPr lang="en-US" dirty="0"/>
            </a:br>
            <a:r>
              <a:rPr lang="en-US" dirty="0"/>
              <a:t>1. “__________”</a:t>
            </a:r>
            <a:br>
              <a:rPr lang="en-US" dirty="0"/>
            </a:br>
            <a:r>
              <a:rPr lang="en-US" dirty="0"/>
              <a:t>2. ED-initiated 	buprenorphine</a:t>
            </a:r>
            <a:br>
              <a:rPr lang="en-US" dirty="0"/>
            </a:br>
            <a:r>
              <a:rPr lang="en-US" dirty="0"/>
              <a:t>3. SUD Committee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D4255-7D9D-C71A-0040-344FA875A6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103EC-39EE-8A77-88DB-910184E51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38200"/>
            <a:ext cx="4189697" cy="5586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DD444C-DBF4-EFD4-EB5E-709DB4E61E50}"/>
              </a:ext>
            </a:extLst>
          </p:cNvPr>
          <p:cNvSpPr txBox="1"/>
          <p:nvPr/>
        </p:nvSpPr>
        <p:spPr>
          <a:xfrm>
            <a:off x="7196216" y="6209018"/>
            <a:ext cx="17940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Credit: Arianna Campbell</a:t>
            </a:r>
          </a:p>
        </p:txBody>
      </p:sp>
    </p:spTree>
    <p:extLst>
      <p:ext uri="{BB962C8B-B14F-4D97-AF65-F5344CB8AC3E}">
        <p14:creationId xmlns:p14="http://schemas.microsoft.com/office/powerpoint/2010/main" val="3938353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C411EEBC-8743-E111-779E-9B69EF55A5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762000"/>
            <a:ext cx="6400800" cy="7620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The Future is Bright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154209-352E-56CE-8775-43AFC1BD9D68}"/>
              </a:ext>
            </a:extLst>
          </p:cNvPr>
          <p:cNvSpPr txBox="1"/>
          <p:nvPr/>
        </p:nvSpPr>
        <p:spPr>
          <a:xfrm>
            <a:off x="5791200" y="6337756"/>
            <a:ext cx="1905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Credit: Arianna Campbell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25896-1078-684D-4167-D925CCFF9F37}"/>
              </a:ext>
            </a:extLst>
          </p:cNvPr>
          <p:cNvSpPr txBox="1"/>
          <p:nvPr/>
        </p:nvSpPr>
        <p:spPr>
          <a:xfrm>
            <a:off x="609600" y="2438400"/>
            <a:ext cx="4419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Quality Metrics/Case Reviews</a:t>
            </a:r>
          </a:p>
          <a:p>
            <a:endParaRPr lang="en-US" dirty="0"/>
          </a:p>
          <a:p>
            <a:r>
              <a:rPr lang="en-US" dirty="0"/>
              <a:t>Youth/School Outreach</a:t>
            </a:r>
          </a:p>
          <a:p>
            <a:endParaRPr lang="en-US" dirty="0"/>
          </a:p>
          <a:p>
            <a:r>
              <a:rPr lang="en-US" dirty="0"/>
              <a:t>Behavioral Health Navigation with “Caring Cards”</a:t>
            </a:r>
          </a:p>
          <a:p>
            <a:endParaRPr lang="en-US" dirty="0"/>
          </a:p>
          <a:p>
            <a:r>
              <a:rPr lang="en-US" dirty="0"/>
              <a:t>Expansion of Bridge Clinic</a:t>
            </a:r>
          </a:p>
          <a:p>
            <a:endParaRPr lang="en-US" dirty="0"/>
          </a:p>
          <a:p>
            <a:r>
              <a:rPr lang="en-US" dirty="0"/>
              <a:t>Inpatient Navigator</a:t>
            </a:r>
          </a:p>
          <a:p>
            <a:endParaRPr lang="en-US" dirty="0"/>
          </a:p>
          <a:p>
            <a:r>
              <a:rPr lang="en-US" dirty="0"/>
              <a:t>HIV/ Hep C screening with </a:t>
            </a:r>
            <a:r>
              <a:rPr lang="en-US" dirty="0" err="1"/>
              <a:t>PrEP</a:t>
            </a:r>
            <a:endParaRPr lang="en-US" dirty="0"/>
          </a:p>
          <a:p>
            <a:endParaRPr lang="en-US" dirty="0"/>
          </a:p>
          <a:p>
            <a:r>
              <a:rPr lang="en-US" dirty="0"/>
              <a:t>Social Medicine Committee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6CA28F-8372-6932-0180-161EBAFAF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2530703"/>
            <a:ext cx="3737729" cy="2803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42062-570A-3AF4-261A-CBE0C6EDF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520" y="762000"/>
            <a:ext cx="4238960" cy="709865"/>
          </a:xfrm>
        </p:spPr>
        <p:txBody>
          <a:bodyPr/>
          <a:lstStyle/>
          <a:p>
            <a:r>
              <a:rPr lang="en-US" dirty="0"/>
              <a:t>Prioritize Saving Lives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52ECCE-9B42-5F8A-9C1B-90CA4621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84" y="1828800"/>
            <a:ext cx="374243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05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>
            <a:off x="1066800" y="533400"/>
            <a:ext cx="6705600" cy="8986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pPr algn="ctr"/>
            <a:r>
              <a:rPr lang="en" sz="3200" dirty="0"/>
              <a:t>Marshall Hospital System for SUD treatment prior to 2017</a:t>
            </a:r>
            <a:endParaRPr sz="3200" dirty="0"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1"/>
          </p:nvPr>
        </p:nvSpPr>
        <p:spPr>
          <a:xfrm>
            <a:off x="457200" y="2362200"/>
            <a:ext cx="4365600" cy="3673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98181"/>
              </a:lnSpc>
              <a:buNone/>
            </a:pPr>
            <a:r>
              <a:rPr lang="en" sz="1700" dirty="0">
                <a:solidFill>
                  <a:srgbClr val="565A5C"/>
                </a:solidFill>
              </a:rPr>
              <a:t>Long waits for treatment</a:t>
            </a:r>
            <a:endParaRPr sz="1700" dirty="0">
              <a:solidFill>
                <a:srgbClr val="565A5C"/>
              </a:solidFill>
            </a:endParaRPr>
          </a:p>
          <a:p>
            <a:pPr marL="0" indent="0">
              <a:lnSpc>
                <a:spcPct val="98181"/>
              </a:lnSpc>
              <a:spcBef>
                <a:spcPts val="2100"/>
              </a:spcBef>
              <a:buNone/>
            </a:pPr>
            <a:r>
              <a:rPr lang="en-US" sz="1700" dirty="0">
                <a:solidFill>
                  <a:srgbClr val="565A5C"/>
                </a:solidFill>
              </a:rPr>
              <a:t>Long distances to treatment</a:t>
            </a:r>
          </a:p>
          <a:p>
            <a:pPr marL="0" indent="0">
              <a:lnSpc>
                <a:spcPct val="98181"/>
              </a:lnSpc>
              <a:spcBef>
                <a:spcPts val="2100"/>
              </a:spcBef>
              <a:buNone/>
            </a:pPr>
            <a:r>
              <a:rPr lang="en-US" sz="1700" dirty="0">
                <a:solidFill>
                  <a:srgbClr val="565A5C"/>
                </a:solidFill>
              </a:rPr>
              <a:t>One X-waivered Primary Care MD </a:t>
            </a:r>
            <a:r>
              <a:rPr lang="en-US" sz="1700">
                <a:solidFill>
                  <a:srgbClr val="565A5C"/>
                </a:solidFill>
              </a:rPr>
              <a:t>&amp; PA </a:t>
            </a:r>
            <a:endParaRPr lang="en-US" sz="1700" dirty="0">
              <a:solidFill>
                <a:srgbClr val="565A5C"/>
              </a:solidFill>
            </a:endParaRPr>
          </a:p>
          <a:p>
            <a:pPr marL="0" indent="0">
              <a:lnSpc>
                <a:spcPct val="98181"/>
              </a:lnSpc>
              <a:spcBef>
                <a:spcPts val="2100"/>
              </a:spcBef>
              <a:buNone/>
            </a:pPr>
            <a:r>
              <a:rPr lang="en-US" sz="1700" dirty="0">
                <a:solidFill>
                  <a:srgbClr val="565A5C"/>
                </a:solidFill>
              </a:rPr>
              <a:t>Requirement to discontinue substance prior to treatment</a:t>
            </a:r>
            <a:endParaRPr sz="1700" dirty="0">
              <a:solidFill>
                <a:srgbClr val="565A5C"/>
              </a:solidFill>
            </a:endParaRPr>
          </a:p>
          <a:p>
            <a:pPr marL="0" indent="0">
              <a:lnSpc>
                <a:spcPct val="98181"/>
              </a:lnSpc>
              <a:spcBef>
                <a:spcPts val="2100"/>
              </a:spcBef>
              <a:buNone/>
            </a:pPr>
            <a:r>
              <a:rPr lang="en-US" sz="1700" dirty="0">
                <a:solidFill>
                  <a:srgbClr val="565A5C"/>
                </a:solidFill>
              </a:rPr>
              <a:t>Only ED intervention was “the list”</a:t>
            </a:r>
            <a:endParaRPr sz="1700" dirty="0">
              <a:solidFill>
                <a:srgbClr val="565A5C"/>
              </a:solidFill>
            </a:endParaRPr>
          </a:p>
          <a:p>
            <a:pPr marL="0" indent="0">
              <a:lnSpc>
                <a:spcPct val="98181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1700" dirty="0"/>
              <a:t>Residential treatment was abstinence model</a:t>
            </a:r>
            <a:endParaRPr sz="700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68B98BD-F155-B61F-0C5F-15F8482E9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00" y="2353859"/>
            <a:ext cx="404628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5CB91C-A771-0554-2270-82825118F0AC}"/>
              </a:ext>
            </a:extLst>
          </p:cNvPr>
          <p:cNvSpPr txBox="1"/>
          <p:nvPr/>
        </p:nvSpPr>
        <p:spPr>
          <a:xfrm>
            <a:off x="6786092" y="2819400"/>
            <a:ext cx="106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El Dorado County</a:t>
            </a:r>
          </a:p>
        </p:txBody>
      </p:sp>
      <p:cxnSp>
        <p:nvCxnSpPr>
          <p:cNvPr id="10" name="Straight Arrow Connector 3">
            <a:extLst>
              <a:ext uri="{FF2B5EF4-FFF2-40B4-BE49-F238E27FC236}">
                <a16:creationId xmlns:a16="http://schemas.microsoft.com/office/drawing/2014/main" id="{9E33261A-E554-10D8-A779-87ACC998590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546239" y="3576935"/>
            <a:ext cx="396875" cy="26670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4757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TextBox 11">
            <a:extLst>
              <a:ext uri="{FF2B5EF4-FFF2-40B4-BE49-F238E27FC236}">
                <a16:creationId xmlns:a16="http://schemas.microsoft.com/office/drawing/2014/main" id="{72D22CE3-1D3D-A399-757D-87196F9AC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040" y="599182"/>
            <a:ext cx="69091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California Overdose Rates</a:t>
            </a:r>
          </a:p>
        </p:txBody>
      </p:sp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65F5347-F570-61DF-6548-56D5E8CD6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192900"/>
            <a:ext cx="6323720" cy="40659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5C3D79-E125-EF39-2E5C-4A836CCE75EB}"/>
              </a:ext>
            </a:extLst>
          </p:cNvPr>
          <p:cNvSpPr txBox="1"/>
          <p:nvPr/>
        </p:nvSpPr>
        <p:spPr>
          <a:xfrm>
            <a:off x="0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skylab.cdph.ca.gov</a:t>
            </a:r>
            <a:r>
              <a:rPr lang="en-US" sz="800" dirty="0"/>
              <a:t>/</a:t>
            </a:r>
            <a:r>
              <a:rPr lang="en-US" sz="800" dirty="0" err="1"/>
              <a:t>ODdash</a:t>
            </a:r>
            <a:r>
              <a:rPr lang="en-US" sz="800" dirty="0"/>
              <a:t>/?tab=Home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274F08F-E79D-739D-463F-EE57FC99EF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842999"/>
              </p:ext>
            </p:extLst>
          </p:nvPr>
        </p:nvGraphicFramePr>
        <p:xfrm>
          <a:off x="517788" y="2266950"/>
          <a:ext cx="630936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291" name="TextBox 1">
            <a:extLst>
              <a:ext uri="{FF2B5EF4-FFF2-40B4-BE49-F238E27FC236}">
                <a16:creationId xmlns:a16="http://schemas.microsoft.com/office/drawing/2014/main" id="{A300A5D3-75D8-F41B-532A-E3A26D175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66" y="632966"/>
            <a:ext cx="7848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Number of Opioid Overdose Deaths in El Dorado County</a:t>
            </a:r>
          </a:p>
        </p:txBody>
      </p:sp>
      <p:sp>
        <p:nvSpPr>
          <p:cNvPr id="12292" name="TextBox 3">
            <a:extLst>
              <a:ext uri="{FF2B5EF4-FFF2-40B4-BE49-F238E27FC236}">
                <a16:creationId xmlns:a16="http://schemas.microsoft.com/office/drawing/2014/main" id="{A3A77CFA-70AE-ADFD-A6E4-1E2CDF89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105400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12293" name="TextBox 5">
            <a:extLst>
              <a:ext uri="{FF2B5EF4-FFF2-40B4-BE49-F238E27FC236}">
                <a16:creationId xmlns:a16="http://schemas.microsoft.com/office/drawing/2014/main" id="{CB741248-481A-EA34-C97F-2CC273FC1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868" y="4191000"/>
            <a:ext cx="82333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22</a:t>
            </a:r>
          </a:p>
        </p:txBody>
      </p:sp>
      <p:sp>
        <p:nvSpPr>
          <p:cNvPr id="12294" name="TextBox 6">
            <a:extLst>
              <a:ext uri="{FF2B5EF4-FFF2-40B4-BE49-F238E27FC236}">
                <a16:creationId xmlns:a16="http://schemas.microsoft.com/office/drawing/2014/main" id="{40862B7D-6ECD-A5D5-F2E3-635DF7420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099" y="3464312"/>
            <a:ext cx="68580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30</a:t>
            </a:r>
          </a:p>
        </p:txBody>
      </p:sp>
      <p:sp>
        <p:nvSpPr>
          <p:cNvPr id="12295" name="TextBox 9">
            <a:extLst>
              <a:ext uri="{FF2B5EF4-FFF2-40B4-BE49-F238E27FC236}">
                <a16:creationId xmlns:a16="http://schemas.microsoft.com/office/drawing/2014/main" id="{980DCC1E-8224-4863-F6EC-6B1ADE3E2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168" y="2470575"/>
            <a:ext cx="2057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Century" panose="02040604050505020304" pitchFamily="18" charset="0"/>
              </a:rPr>
              <a:t>Expect </a:t>
            </a:r>
            <a:r>
              <a:rPr lang="en-US" altLang="en-US" b="1" dirty="0">
                <a:solidFill>
                  <a:schemeClr val="tx1"/>
                </a:solidFill>
                <a:latin typeface="Century" panose="02040604050505020304" pitchFamily="18" charset="0"/>
              </a:rPr>
              <a:t>&gt;</a:t>
            </a:r>
            <a:r>
              <a:rPr lang="en-US" altLang="en-US" sz="1600" b="1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en-US" altLang="en-US" b="1" dirty="0">
                <a:solidFill>
                  <a:srgbClr val="C00000"/>
                </a:solidFill>
                <a:latin typeface="Century" panose="02040604050505020304" pitchFamily="18" charset="0"/>
              </a:rPr>
              <a:t>40</a:t>
            </a:r>
            <a:r>
              <a:rPr lang="en-US" altLang="en-US" sz="1600" b="1" dirty="0">
                <a:solidFill>
                  <a:schemeClr val="tx1"/>
                </a:solidFill>
                <a:latin typeface="Century" panose="02040604050505020304" pitchFamily="18" charset="0"/>
              </a:rPr>
              <a:t> overdoses 2022</a:t>
            </a:r>
          </a:p>
        </p:txBody>
      </p:sp>
      <p:sp>
        <p:nvSpPr>
          <p:cNvPr id="12296" name="TextBox 10">
            <a:extLst>
              <a:ext uri="{FF2B5EF4-FFF2-40B4-BE49-F238E27FC236}">
                <a16:creationId xmlns:a16="http://schemas.microsoft.com/office/drawing/2014/main" id="{30007307-0F42-BD25-EEB2-9BBA0A748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897" y="2655242"/>
            <a:ext cx="678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12297" name="TextBox 11">
            <a:extLst>
              <a:ext uri="{FF2B5EF4-FFF2-40B4-BE49-F238E27FC236}">
                <a16:creationId xmlns:a16="http://schemas.microsoft.com/office/drawing/2014/main" id="{44938249-EB5D-3E41-7D43-5E9C9C9DC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787" y="34290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F3B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5AB86E-8CF1-2BDF-5E9C-AB28D83F9672}"/>
              </a:ext>
            </a:extLst>
          </p:cNvPr>
          <p:cNvSpPr txBox="1"/>
          <p:nvPr/>
        </p:nvSpPr>
        <p:spPr>
          <a:xfrm>
            <a:off x="-1" y="6559986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C4E46E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https://skylab.cdph.ca.gov/ODdash/?tab=</a:t>
            </a:r>
            <a:r>
              <a:rPr lang="en-US" sz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sz="800" dirty="0"/>
          </a:p>
          <a:p>
            <a:r>
              <a:rPr lang="en-US" sz="800" dirty="0"/>
              <a:t>EDC Opioid Coalition Coroner Report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F4C371F-6A99-8490-28E3-690435B9A7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en-US" altLang="en-US" dirty="0"/>
              <a:t>Who is included on the Committee?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51739-AAE9-9498-0488-B42B93DCCE94}"/>
              </a:ext>
            </a:extLst>
          </p:cNvPr>
          <p:cNvSpPr txBox="1"/>
          <p:nvPr/>
        </p:nvSpPr>
        <p:spPr>
          <a:xfrm>
            <a:off x="5638800" y="6299656"/>
            <a:ext cx="18034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Credit: Arianna Campbell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FD447D-763F-3016-89C7-9A30F829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475" y="2700919"/>
            <a:ext cx="3505200" cy="2628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93664E-1A7D-ADB4-A77F-226AC7F68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057" y="2253476"/>
            <a:ext cx="3606800" cy="270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BBEB0-8C7C-3C9E-B036-E3A03A66B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3834626"/>
            <a:ext cx="3286707" cy="2465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07B271-D75A-CE8B-59A1-6B0D55249F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90" y="2253476"/>
            <a:ext cx="1586202" cy="21149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4615B-8D18-738B-1D74-2BC21F66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720" y="964670"/>
            <a:ext cx="3324560" cy="709865"/>
          </a:xfrm>
        </p:spPr>
        <p:txBody>
          <a:bodyPr/>
          <a:lstStyle/>
          <a:p>
            <a:r>
              <a:rPr lang="en-US" dirty="0"/>
              <a:t>Treating All SUD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5F84CD8-0F53-B4EE-C773-F0DCED6EE5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7349971"/>
              </p:ext>
            </p:extLst>
          </p:nvPr>
        </p:nvGraphicFramePr>
        <p:xfrm>
          <a:off x="1219200" y="2362200"/>
          <a:ext cx="7058359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3E75C284-CBB8-CE52-3950-067171BD83EA}"/>
              </a:ext>
            </a:extLst>
          </p:cNvPr>
          <p:cNvSpPr/>
          <p:nvPr/>
        </p:nvSpPr>
        <p:spPr>
          <a:xfrm>
            <a:off x="6477000" y="2819400"/>
            <a:ext cx="1447800" cy="3505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E25F7A-2D80-E6BD-E2BD-BF6F6432B00E}"/>
              </a:ext>
            </a:extLst>
          </p:cNvPr>
          <p:cNvSpPr txBox="1"/>
          <p:nvPr/>
        </p:nvSpPr>
        <p:spPr>
          <a:xfrm>
            <a:off x="0" y="6642556"/>
            <a:ext cx="33288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Marshall Medical Center CA Bridge Center of Excellence Data</a:t>
            </a:r>
          </a:p>
        </p:txBody>
      </p:sp>
    </p:spTree>
    <p:extLst>
      <p:ext uri="{BB962C8B-B14F-4D97-AF65-F5344CB8AC3E}">
        <p14:creationId xmlns:p14="http://schemas.microsoft.com/office/powerpoint/2010/main" val="336231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1F750-14F0-F429-A5B3-AC5D3ACE3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38200"/>
            <a:ext cx="5610560" cy="709865"/>
          </a:xfrm>
        </p:spPr>
        <p:txBody>
          <a:bodyPr/>
          <a:lstStyle/>
          <a:p>
            <a:pPr algn="ctr"/>
            <a:r>
              <a:rPr lang="en-US" dirty="0"/>
              <a:t>Removing barriers:</a:t>
            </a:r>
            <a:br>
              <a:rPr lang="en-US" dirty="0"/>
            </a:br>
            <a:r>
              <a:rPr lang="en-US" dirty="0"/>
              <a:t>MAT Follow-Up Rates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4320202-9140-C812-BC74-3C83DE1F01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7269239"/>
              </p:ext>
            </p:extLst>
          </p:nvPr>
        </p:nvGraphicFramePr>
        <p:xfrm>
          <a:off x="581698" y="2514600"/>
          <a:ext cx="3761702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7B68EA2-2C9A-BD77-48A7-02C8372935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7318001"/>
              </p:ext>
            </p:extLst>
          </p:nvPr>
        </p:nvGraphicFramePr>
        <p:xfrm>
          <a:off x="4910665" y="2514600"/>
          <a:ext cx="3651637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0D59C2-F91A-FC03-05A7-9213C5C095F6}"/>
              </a:ext>
            </a:extLst>
          </p:cNvPr>
          <p:cNvSpPr txBox="1"/>
          <p:nvPr/>
        </p:nvSpPr>
        <p:spPr>
          <a:xfrm>
            <a:off x="26749" y="6642556"/>
            <a:ext cx="32993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Marshall Medical Center CA Bridge Center of Excellence Data</a:t>
            </a:r>
          </a:p>
        </p:txBody>
      </p:sp>
    </p:spTree>
    <p:extLst>
      <p:ext uri="{BB962C8B-B14F-4D97-AF65-F5344CB8AC3E}">
        <p14:creationId xmlns:p14="http://schemas.microsoft.com/office/powerpoint/2010/main" val="1545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2">
        <p:bldAsOne/>
      </p:bldGraphic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537A-EA70-072D-7C29-A2599975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90600"/>
            <a:ext cx="6096000" cy="709865"/>
          </a:xfrm>
        </p:spPr>
        <p:txBody>
          <a:bodyPr/>
          <a:lstStyle/>
          <a:p>
            <a:pPr algn="ctr"/>
            <a:r>
              <a:rPr lang="en-US" dirty="0"/>
              <a:t>Disparities in Care?</a:t>
            </a:r>
            <a:br>
              <a:rPr lang="en-US" dirty="0"/>
            </a:br>
            <a:r>
              <a:rPr lang="en-US" dirty="0" err="1"/>
              <a:t>LatinX</a:t>
            </a:r>
            <a:r>
              <a:rPr lang="en-US" dirty="0"/>
              <a:t> Survey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9CCB5FB-E9F7-383B-6B41-2EEA68D2F7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879308"/>
              </p:ext>
            </p:extLst>
          </p:nvPr>
        </p:nvGraphicFramePr>
        <p:xfrm>
          <a:off x="103381" y="3193276"/>
          <a:ext cx="4748793" cy="304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42619FC-B9E3-EABA-C1A0-62F96E0FB4E3}"/>
              </a:ext>
            </a:extLst>
          </p:cNvPr>
          <p:cNvSpPr txBox="1"/>
          <p:nvPr/>
        </p:nvSpPr>
        <p:spPr>
          <a:xfrm>
            <a:off x="470674" y="2703966"/>
            <a:ext cx="41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Participants That Use Illicit Drugs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448DA22-FF73-9785-C3AB-2D6A31A926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7344373"/>
              </p:ext>
            </p:extLst>
          </p:nvPr>
        </p:nvGraphicFramePr>
        <p:xfrm>
          <a:off x="3976107" y="3199990"/>
          <a:ext cx="5064512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7F9FA31-3AF6-4BAE-BB1D-3A9DA94B8E1B}"/>
              </a:ext>
            </a:extLst>
          </p:cNvPr>
          <p:cNvSpPr txBox="1"/>
          <p:nvPr/>
        </p:nvSpPr>
        <p:spPr>
          <a:xfrm>
            <a:off x="4454912" y="268544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Participants That Have Ever Received MAT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849513-1AD4-2B54-40AC-0B6217A05FC6}"/>
              </a:ext>
            </a:extLst>
          </p:cNvPr>
          <p:cNvSpPr txBox="1"/>
          <p:nvPr/>
        </p:nvSpPr>
        <p:spPr>
          <a:xfrm>
            <a:off x="0" y="6642556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EDC Latinx Point in Time Survey Project, Marshall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173660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4B55E89-45CB-1FE7-726E-11ECCF017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9912" y="949830"/>
            <a:ext cx="7151088" cy="3905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dirty="0"/>
              <a:t>Naloxone Distribution post </a:t>
            </a:r>
            <a:br>
              <a:rPr lang="en-US" altLang="en-US" sz="3600" dirty="0"/>
            </a:br>
            <a:r>
              <a:rPr lang="en-US" altLang="en-US" sz="3600" dirty="0"/>
              <a:t>Stigma Trainings</a:t>
            </a:r>
          </a:p>
        </p:txBody>
      </p:sp>
      <p:pic>
        <p:nvPicPr>
          <p:cNvPr id="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22FD8362-10C9-64DA-3ECC-49632BDB0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12" y="2093037"/>
            <a:ext cx="7539754" cy="453187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8245192-6EA1-2496-B4B2-C1E76E39AB50}"/>
              </a:ext>
            </a:extLst>
          </p:cNvPr>
          <p:cNvSpPr/>
          <p:nvPr/>
        </p:nvSpPr>
        <p:spPr bwMode="auto">
          <a:xfrm rot="15540000">
            <a:off x="4412390" y="3715771"/>
            <a:ext cx="736247" cy="18435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0EA390-21E1-A295-8C9A-D0CA34839CB2}"/>
              </a:ext>
            </a:extLst>
          </p:cNvPr>
          <p:cNvSpPr txBox="1"/>
          <p:nvPr/>
        </p:nvSpPr>
        <p:spPr>
          <a:xfrm>
            <a:off x="4136110" y="4097364"/>
            <a:ext cx="166606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Arial"/>
                <a:ea typeface="ＭＳ Ｐゴシック"/>
                <a:cs typeface="Arial"/>
              </a:rPr>
              <a:t>Initiation of stigma reduction classes</a:t>
            </a:r>
            <a:endParaRPr lang="en-US" sz="1400" dirty="0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EAE6AC-1034-EFE1-31D6-68D795596A53}"/>
              </a:ext>
            </a:extLst>
          </p:cNvPr>
          <p:cNvSpPr txBox="1"/>
          <p:nvPr/>
        </p:nvSpPr>
        <p:spPr>
          <a:xfrm>
            <a:off x="2173087" y="5314970"/>
            <a:ext cx="197603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/>
                <a:ea typeface="ＭＳ Ｐゴシック"/>
                <a:cs typeface="Arial"/>
              </a:rPr>
              <a:t>458</a:t>
            </a:r>
            <a:r>
              <a:rPr lang="en-US" sz="1400" b="1" dirty="0">
                <a:latin typeface="Arial"/>
                <a:ea typeface="ＭＳ Ｐゴシック"/>
                <a:cs typeface="Arial"/>
              </a:rPr>
              <a:t> units naloxone distributed</a:t>
            </a:r>
            <a:endParaRPr lang="en-US" sz="1400" b="1" dirty="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B1F38D-D901-1C44-03EF-AE84087DEEB5}"/>
              </a:ext>
            </a:extLst>
          </p:cNvPr>
          <p:cNvSpPr txBox="1"/>
          <p:nvPr/>
        </p:nvSpPr>
        <p:spPr>
          <a:xfrm flipH="1">
            <a:off x="5113066" y="5288949"/>
            <a:ext cx="327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/>
                <a:ea typeface="ＭＳ Ｐゴシック"/>
                <a:cs typeface="Arial"/>
              </a:rPr>
              <a:t>58</a:t>
            </a:r>
            <a:r>
              <a:rPr lang="en-US" sz="1800" b="1" dirty="0">
                <a:latin typeface="Arial"/>
                <a:ea typeface="ＭＳ Ｐゴシック"/>
                <a:cs typeface="Arial"/>
              </a:rPr>
              <a:t> </a:t>
            </a:r>
            <a:r>
              <a:rPr lang="en-US" sz="1400" b="1" dirty="0">
                <a:latin typeface="Arial"/>
                <a:ea typeface="ＭＳ Ｐゴシック"/>
                <a:cs typeface="Arial"/>
              </a:rPr>
              <a:t>overdose reversals reported</a:t>
            </a:r>
            <a:endParaRPr lang="en-US" sz="1400" b="1" dirty="0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630DAE-42E3-13F7-CEF2-A325D3D7AA75}"/>
              </a:ext>
            </a:extLst>
          </p:cNvPr>
          <p:cNvSpPr txBox="1"/>
          <p:nvPr/>
        </p:nvSpPr>
        <p:spPr>
          <a:xfrm>
            <a:off x="22302" y="6624909"/>
            <a:ext cx="47582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Marshall Medical Center CA Bridge Center of Excellence Data</a:t>
            </a:r>
          </a:p>
        </p:txBody>
      </p:sp>
    </p:spTree>
    <p:extLst>
      <p:ext uri="{BB962C8B-B14F-4D97-AF65-F5344CB8AC3E}">
        <p14:creationId xmlns:p14="http://schemas.microsoft.com/office/powerpoint/2010/main" val="34202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4844</TotalTime>
  <Words>809</Words>
  <Application>Microsoft Macintosh PowerPoint</Application>
  <PresentationFormat>On-screen Show (4:3)</PresentationFormat>
  <Paragraphs>114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</vt:lpstr>
      <vt:lpstr>Century</vt:lpstr>
      <vt:lpstr>Century Gothic</vt:lpstr>
      <vt:lpstr>Wingdings 3</vt:lpstr>
      <vt:lpstr>Ion Boardroom</vt:lpstr>
      <vt:lpstr>Question: “What are we doing when we identify opioid use disorder?”  Response:  1. “__________” 2. ED-initiated  buprenorphine 3. SUD Committee</vt:lpstr>
      <vt:lpstr>Marshall Hospital System for SUD treatment prior to 2017</vt:lpstr>
      <vt:lpstr>PowerPoint Presentation</vt:lpstr>
      <vt:lpstr>PowerPoint Presentation</vt:lpstr>
      <vt:lpstr>Who is included on the Committee?</vt:lpstr>
      <vt:lpstr>Treating All SUD</vt:lpstr>
      <vt:lpstr>Removing barriers: MAT Follow-Up Rates</vt:lpstr>
      <vt:lpstr>Disparities in Care? LatinX Survey</vt:lpstr>
      <vt:lpstr>Naloxone Distribution post  Stigma Trainings</vt:lpstr>
      <vt:lpstr>The Future is Bright</vt:lpstr>
      <vt:lpstr>Prioritize Saving Lives</vt:lpstr>
    </vt:vector>
  </TitlesOfParts>
  <Company>Kim Dilbeck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Dilbeck</dc:creator>
  <cp:lastModifiedBy>Arianna Campbell</cp:lastModifiedBy>
  <cp:revision>46</cp:revision>
  <dcterms:created xsi:type="dcterms:W3CDTF">2012-05-03T18:46:01Z</dcterms:created>
  <dcterms:modified xsi:type="dcterms:W3CDTF">2022-11-10T18:43:46Z</dcterms:modified>
</cp:coreProperties>
</file>