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Average" panose="020B0604020202020204" charset="0"/>
      <p:regular r:id="rId25"/>
    </p:embeddedFont>
    <p:embeddedFont>
      <p:font typeface="Calibri" panose="020F0502020204030204" pitchFamily="34" charset="0"/>
      <p:regular r:id="rId26"/>
      <p:bold r:id="rId27"/>
      <p:italic r:id="rId28"/>
      <p:boldItalic r:id="rId29"/>
    </p:embeddedFont>
    <p:embeddedFont>
      <p:font typeface="Oswald" panose="020B0604020202020204" charset="0"/>
      <p:regular r:id="rId30"/>
      <p:bold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D8A105-879E-4C08-B869-E82087482E17}">
  <a:tblStyle styleId="{30D8A105-879E-4C08-B869-E82087482E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903E0E-46A7-4FE6-B6CA-84FD2C8F475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0" autoAdjust="0"/>
  </p:normalViewPr>
  <p:slideViewPr>
    <p:cSldViewPr snapToGrid="0">
      <p:cViewPr varScale="1">
        <p:scale>
          <a:sx n="76" d="100"/>
          <a:sy n="76" d="100"/>
        </p:scale>
        <p:origin x="100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ograd, Rachel" userId="0b9d5d2f-56a6-46ef-99e0-5b4902eb1ec8" providerId="ADAL" clId="{43CFF9CF-8D7B-4252-933E-8F1407399605}"/>
    <pc:docChg chg="custSel modSld">
      <pc:chgData name="Winograd, Rachel" userId="0b9d5d2f-56a6-46ef-99e0-5b4902eb1ec8" providerId="ADAL" clId="{43CFF9CF-8D7B-4252-933E-8F1407399605}" dt="2022-11-12T15:01:01.474" v="158" actId="14100"/>
      <pc:docMkLst>
        <pc:docMk/>
      </pc:docMkLst>
      <pc:sldChg chg="modSp">
        <pc:chgData name="Winograd, Rachel" userId="0b9d5d2f-56a6-46ef-99e0-5b4902eb1ec8" providerId="ADAL" clId="{43CFF9CF-8D7B-4252-933E-8F1407399605}" dt="2022-11-12T14:32:26.755" v="3" actId="1076"/>
        <pc:sldMkLst>
          <pc:docMk/>
          <pc:sldMk cId="0" sldId="256"/>
        </pc:sldMkLst>
        <pc:spChg chg="mod">
          <ac:chgData name="Winograd, Rachel" userId="0b9d5d2f-56a6-46ef-99e0-5b4902eb1ec8" providerId="ADAL" clId="{43CFF9CF-8D7B-4252-933E-8F1407399605}" dt="2022-11-12T14:32:26.755" v="3" actId="1076"/>
          <ac:spMkLst>
            <pc:docMk/>
            <pc:sldMk cId="0" sldId="256"/>
            <ac:spMk id="65" creationId="{00000000-0000-0000-0000-000000000000}"/>
          </ac:spMkLst>
        </pc:spChg>
      </pc:sldChg>
      <pc:sldChg chg="modSp">
        <pc:chgData name="Winograd, Rachel" userId="0b9d5d2f-56a6-46ef-99e0-5b4902eb1ec8" providerId="ADAL" clId="{43CFF9CF-8D7B-4252-933E-8F1407399605}" dt="2022-11-12T14:34:16.674" v="8" actId="1076"/>
        <pc:sldMkLst>
          <pc:docMk/>
          <pc:sldMk cId="0" sldId="259"/>
        </pc:sldMkLst>
        <pc:spChg chg="mod">
          <ac:chgData name="Winograd, Rachel" userId="0b9d5d2f-56a6-46ef-99e0-5b4902eb1ec8" providerId="ADAL" clId="{43CFF9CF-8D7B-4252-933E-8F1407399605}" dt="2022-11-12T14:34:07.375" v="5" actId="27636"/>
          <ac:spMkLst>
            <pc:docMk/>
            <pc:sldMk cId="0" sldId="259"/>
            <ac:spMk id="89" creationId="{00000000-0000-0000-0000-000000000000}"/>
          </ac:spMkLst>
        </pc:spChg>
        <pc:picChg chg="mod">
          <ac:chgData name="Winograd, Rachel" userId="0b9d5d2f-56a6-46ef-99e0-5b4902eb1ec8" providerId="ADAL" clId="{43CFF9CF-8D7B-4252-933E-8F1407399605}" dt="2022-11-12T14:34:14.758" v="7" actId="1076"/>
          <ac:picMkLst>
            <pc:docMk/>
            <pc:sldMk cId="0" sldId="259"/>
            <ac:picMk id="90" creationId="{00000000-0000-0000-0000-000000000000}"/>
          </ac:picMkLst>
        </pc:picChg>
        <pc:picChg chg="mod">
          <ac:chgData name="Winograd, Rachel" userId="0b9d5d2f-56a6-46ef-99e0-5b4902eb1ec8" providerId="ADAL" clId="{43CFF9CF-8D7B-4252-933E-8F1407399605}" dt="2022-11-12T14:34:16.674" v="8" actId="1076"/>
          <ac:picMkLst>
            <pc:docMk/>
            <pc:sldMk cId="0" sldId="259"/>
            <ac:picMk id="91" creationId="{00000000-0000-0000-0000-000000000000}"/>
          </ac:picMkLst>
        </pc:picChg>
        <pc:picChg chg="mod">
          <ac:chgData name="Winograd, Rachel" userId="0b9d5d2f-56a6-46ef-99e0-5b4902eb1ec8" providerId="ADAL" clId="{43CFF9CF-8D7B-4252-933E-8F1407399605}" dt="2022-11-12T14:34:12.798" v="6" actId="1076"/>
          <ac:picMkLst>
            <pc:docMk/>
            <pc:sldMk cId="0" sldId="259"/>
            <ac:picMk id="92" creationId="{00000000-0000-0000-0000-000000000000}"/>
          </ac:picMkLst>
        </pc:picChg>
      </pc:sldChg>
      <pc:sldChg chg="modSp">
        <pc:chgData name="Winograd, Rachel" userId="0b9d5d2f-56a6-46ef-99e0-5b4902eb1ec8" providerId="ADAL" clId="{43CFF9CF-8D7B-4252-933E-8F1407399605}" dt="2022-11-12T14:34:50.785" v="16" actId="20577"/>
        <pc:sldMkLst>
          <pc:docMk/>
          <pc:sldMk cId="0" sldId="260"/>
        </pc:sldMkLst>
        <pc:spChg chg="mod">
          <ac:chgData name="Winograd, Rachel" userId="0b9d5d2f-56a6-46ef-99e0-5b4902eb1ec8" providerId="ADAL" clId="{43CFF9CF-8D7B-4252-933E-8F1407399605}" dt="2022-11-12T14:34:50.785" v="16" actId="20577"/>
          <ac:spMkLst>
            <pc:docMk/>
            <pc:sldMk cId="0" sldId="260"/>
            <ac:spMk id="99" creationId="{00000000-0000-0000-0000-000000000000}"/>
          </ac:spMkLst>
        </pc:spChg>
        <pc:spChg chg="mod">
          <ac:chgData name="Winograd, Rachel" userId="0b9d5d2f-56a6-46ef-99e0-5b4902eb1ec8" providerId="ADAL" clId="{43CFF9CF-8D7B-4252-933E-8F1407399605}" dt="2022-11-12T12:57:18.658" v="1" actId="27636"/>
          <ac:spMkLst>
            <pc:docMk/>
            <pc:sldMk cId="0" sldId="260"/>
            <ac:spMk id="100" creationId="{00000000-0000-0000-0000-000000000000}"/>
          </ac:spMkLst>
        </pc:spChg>
      </pc:sldChg>
      <pc:sldChg chg="modSp">
        <pc:chgData name="Winograd, Rachel" userId="0b9d5d2f-56a6-46ef-99e0-5b4902eb1ec8" providerId="ADAL" clId="{43CFF9CF-8D7B-4252-933E-8F1407399605}" dt="2022-11-12T12:57:18.676" v="2" actId="27636"/>
        <pc:sldMkLst>
          <pc:docMk/>
          <pc:sldMk cId="0" sldId="263"/>
        </pc:sldMkLst>
        <pc:spChg chg="mod">
          <ac:chgData name="Winograd, Rachel" userId="0b9d5d2f-56a6-46ef-99e0-5b4902eb1ec8" providerId="ADAL" clId="{43CFF9CF-8D7B-4252-933E-8F1407399605}" dt="2022-11-12T12:57:18.676" v="2" actId="27636"/>
          <ac:spMkLst>
            <pc:docMk/>
            <pc:sldMk cId="0" sldId="263"/>
            <ac:spMk id="125" creationId="{00000000-0000-0000-0000-000000000000}"/>
          </ac:spMkLst>
        </pc:spChg>
      </pc:sldChg>
      <pc:sldChg chg="modSp">
        <pc:chgData name="Winograd, Rachel" userId="0b9d5d2f-56a6-46ef-99e0-5b4902eb1ec8" providerId="ADAL" clId="{43CFF9CF-8D7B-4252-933E-8F1407399605}" dt="2022-11-12T14:36:18.265" v="27" actId="20577"/>
        <pc:sldMkLst>
          <pc:docMk/>
          <pc:sldMk cId="0" sldId="264"/>
        </pc:sldMkLst>
        <pc:spChg chg="mod">
          <ac:chgData name="Winograd, Rachel" userId="0b9d5d2f-56a6-46ef-99e0-5b4902eb1ec8" providerId="ADAL" clId="{43CFF9CF-8D7B-4252-933E-8F1407399605}" dt="2022-11-12T14:36:18.265" v="27" actId="20577"/>
          <ac:spMkLst>
            <pc:docMk/>
            <pc:sldMk cId="0" sldId="264"/>
            <ac:spMk id="131" creationId="{00000000-0000-0000-0000-000000000000}"/>
          </ac:spMkLst>
        </pc:spChg>
      </pc:sldChg>
      <pc:sldChg chg="addSp delSp modSp modAnim">
        <pc:chgData name="Winograd, Rachel" userId="0b9d5d2f-56a6-46ef-99e0-5b4902eb1ec8" providerId="ADAL" clId="{43CFF9CF-8D7B-4252-933E-8F1407399605}" dt="2022-11-12T14:38:23.219" v="47"/>
        <pc:sldMkLst>
          <pc:docMk/>
          <pc:sldMk cId="0" sldId="265"/>
        </pc:sldMkLst>
        <pc:spChg chg="add del mod">
          <ac:chgData name="Winograd, Rachel" userId="0b9d5d2f-56a6-46ef-99e0-5b4902eb1ec8" providerId="ADAL" clId="{43CFF9CF-8D7B-4252-933E-8F1407399605}" dt="2022-11-12T14:37:50.242" v="30"/>
          <ac:spMkLst>
            <pc:docMk/>
            <pc:sldMk cId="0" sldId="265"/>
            <ac:spMk id="2" creationId="{ABD6C48F-0088-4D38-93B7-92C9B00A959A}"/>
          </ac:spMkLst>
        </pc:spChg>
        <pc:spChg chg="add mod">
          <ac:chgData name="Winograd, Rachel" userId="0b9d5d2f-56a6-46ef-99e0-5b4902eb1ec8" providerId="ADAL" clId="{43CFF9CF-8D7B-4252-933E-8F1407399605}" dt="2022-11-12T14:38:14.306" v="46" actId="692"/>
          <ac:spMkLst>
            <pc:docMk/>
            <pc:sldMk cId="0" sldId="265"/>
            <ac:spMk id="3" creationId="{29381021-6380-4A0C-B300-A2DCDB0BCFFB}"/>
          </ac:spMkLst>
        </pc:spChg>
      </pc:sldChg>
      <pc:sldChg chg="addSp modSp modAnim modNotesTx">
        <pc:chgData name="Winograd, Rachel" userId="0b9d5d2f-56a6-46ef-99e0-5b4902eb1ec8" providerId="ADAL" clId="{43CFF9CF-8D7B-4252-933E-8F1407399605}" dt="2022-11-12T14:56:10.539" v="157" actId="20577"/>
        <pc:sldMkLst>
          <pc:docMk/>
          <pc:sldMk cId="0" sldId="266"/>
        </pc:sldMkLst>
        <pc:spChg chg="add mod">
          <ac:chgData name="Winograd, Rachel" userId="0b9d5d2f-56a6-46ef-99e0-5b4902eb1ec8" providerId="ADAL" clId="{43CFF9CF-8D7B-4252-933E-8F1407399605}" dt="2022-11-12T14:40:53.285" v="52" actId="14100"/>
          <ac:spMkLst>
            <pc:docMk/>
            <pc:sldMk cId="0" sldId="266"/>
            <ac:spMk id="3" creationId="{6489C098-0857-4D7B-A83E-42181EE4F35B}"/>
          </ac:spMkLst>
        </pc:spChg>
        <pc:spChg chg="add mod">
          <ac:chgData name="Winograd, Rachel" userId="0b9d5d2f-56a6-46ef-99e0-5b4902eb1ec8" providerId="ADAL" clId="{43CFF9CF-8D7B-4252-933E-8F1407399605}" dt="2022-11-12T14:41:44.211" v="57" actId="1076"/>
          <ac:spMkLst>
            <pc:docMk/>
            <pc:sldMk cId="0" sldId="266"/>
            <ac:spMk id="4" creationId="{E0718A3A-A232-45B6-9AEE-37CE6E0EBFF6}"/>
          </ac:spMkLst>
        </pc:spChg>
      </pc:sldChg>
      <pc:sldChg chg="modSp">
        <pc:chgData name="Winograd, Rachel" userId="0b9d5d2f-56a6-46ef-99e0-5b4902eb1ec8" providerId="ADAL" clId="{43CFF9CF-8D7B-4252-933E-8F1407399605}" dt="2022-11-12T15:01:01.474" v="158" actId="14100"/>
        <pc:sldMkLst>
          <pc:docMk/>
          <pc:sldMk cId="0" sldId="270"/>
        </pc:sldMkLst>
        <pc:spChg chg="mod">
          <ac:chgData name="Winograd, Rachel" userId="0b9d5d2f-56a6-46ef-99e0-5b4902eb1ec8" providerId="ADAL" clId="{43CFF9CF-8D7B-4252-933E-8F1407399605}" dt="2022-11-12T15:01:01.474" v="158" actId="14100"/>
          <ac:spMkLst>
            <pc:docMk/>
            <pc:sldMk cId="0" sldId="270"/>
            <ac:spMk id="1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cpjournal.biomedcentral.com/articles/10.1186/s13722-021-00256-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louisfed.org/open-vault/2020/august/racial-inequality-looms-large-missouri-other-stat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scpjournal.biomedcentral.com/articles/10.1186/s13722-021-00256-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adiversion.usdoj.gov/GDP/(DEA-DC-022)(DEA068)%20DEA%20SAMHSA%20buprenorphine%20telemedicine%20%20(Final)%20+Esig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356a3d18c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Would you like everyones names spelled out? If so, I’ve written out the names of everyone that I do know–I don’t know the rest (apart from Vik). </a:t>
            </a:r>
            <a:endParaRPr/>
          </a:p>
          <a:p>
            <a:pPr marL="0" lvl="0" indent="0" algn="l" rtl="0">
              <a:spcBef>
                <a:spcPts val="0"/>
              </a:spcBef>
              <a:spcAft>
                <a:spcPts val="0"/>
              </a:spcAft>
              <a:buNone/>
            </a:pPr>
            <a:r>
              <a:rPr lang="en"/>
              <a:t>Winograd, R.P, Brown, K., Wilks, C., Banks, D., Carpenter, R.W., Orson, W., Becker-Markovich, C., Zychinski, M., Wing, B., Kondai, R., Jasdanwala, S. </a:t>
            </a:r>
            <a:endParaRPr/>
          </a:p>
        </p:txBody>
      </p:sp>
      <p:sp>
        <p:nvSpPr>
          <p:cNvPr id="63" name="Google Shape;63;g16356a3d18c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8459c1c2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8459c1c2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356a3d18c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RA as the reference group (as opposed to TAU)</a:t>
            </a:r>
          </a:p>
          <a:p>
            <a:pPr marL="0" lvl="0" indent="0" algn="l" rtl="0">
              <a:spcBef>
                <a:spcPts val="0"/>
              </a:spcBef>
              <a:spcAft>
                <a:spcPts val="0"/>
              </a:spcAft>
              <a:buNone/>
            </a:pPr>
            <a:r>
              <a:rPr lang="en-US" dirty="0"/>
              <a:t>21% less likely – 20% less likely </a:t>
            </a:r>
            <a:endParaRPr dirty="0"/>
          </a:p>
        </p:txBody>
      </p:sp>
      <p:sp>
        <p:nvSpPr>
          <p:cNvPr id="139" name="Google Shape;139;g16356a3d18c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6ed7fb50ac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6ed7fb50a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t>Chi Square = 5.92</a:t>
            </a:r>
            <a:endParaRPr sz="1000"/>
          </a:p>
          <a:p>
            <a:pPr marL="0" lvl="0" indent="0" algn="l" rtl="0">
              <a:lnSpc>
                <a:spcPct val="115000"/>
              </a:lnSpc>
              <a:spcBef>
                <a:spcPts val="0"/>
              </a:spcBef>
              <a:spcAft>
                <a:spcPts val="0"/>
              </a:spcAft>
              <a:buNone/>
            </a:pPr>
            <a:r>
              <a:rPr lang="en" sz="1000"/>
              <a:t>p= .015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6356a3d18c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https://ascpjournal.biomedcentral.com/articles/10.1186/s13722-021-00256-4</a:t>
            </a:r>
            <a:r>
              <a:rPr lang="en"/>
              <a:t> (racial disparities in substance use treatment) </a:t>
            </a:r>
            <a:endParaRPr/>
          </a:p>
          <a:p>
            <a:pPr marL="0" lvl="0" indent="0" algn="l" rtl="0">
              <a:spcBef>
                <a:spcPts val="0"/>
              </a:spcBef>
              <a:spcAft>
                <a:spcPts val="0"/>
              </a:spcAft>
              <a:buNone/>
            </a:pPr>
            <a:r>
              <a:rPr lang="en" sz="1200">
                <a:solidFill>
                  <a:srgbClr val="333333"/>
                </a:solidFill>
                <a:highlight>
                  <a:srgbClr val="FFFFFF"/>
                </a:highlight>
                <a:latin typeface="Roboto"/>
                <a:ea typeface="Roboto"/>
                <a:cs typeface="Roboto"/>
                <a:sym typeface="Roboto"/>
              </a:rPr>
              <a:t>Burlew, K., McCuistian, C. &amp; Szapocznik, J. Racial/ethnic equity in substance use treatment research: the way forward. </a:t>
            </a:r>
            <a:r>
              <a:rPr lang="en" sz="1200" i="1">
                <a:solidFill>
                  <a:srgbClr val="333333"/>
                </a:solidFill>
                <a:highlight>
                  <a:srgbClr val="FFFFFF"/>
                </a:highlight>
                <a:latin typeface="Roboto"/>
                <a:ea typeface="Roboto"/>
                <a:cs typeface="Roboto"/>
                <a:sym typeface="Roboto"/>
              </a:rPr>
              <a:t>Addict Sci Clin Pract</a:t>
            </a:r>
            <a:r>
              <a:rPr lang="en" sz="1200">
                <a:solidFill>
                  <a:srgbClr val="333333"/>
                </a:solidFill>
                <a:highlight>
                  <a:srgbClr val="FFFFFF"/>
                </a:highlight>
                <a:latin typeface="Roboto"/>
                <a:ea typeface="Roboto"/>
                <a:cs typeface="Roboto"/>
                <a:sym typeface="Roboto"/>
              </a:rPr>
              <a:t> 16, 50 (2021). https://doi.org/10.1186/s13722-021-00256-4</a:t>
            </a:r>
            <a:endParaRPr/>
          </a:p>
          <a:p>
            <a:pPr marL="0" lvl="0" indent="0" algn="l" rtl="0">
              <a:spcBef>
                <a:spcPts val="0"/>
              </a:spcBef>
              <a:spcAft>
                <a:spcPts val="0"/>
              </a:spcAft>
              <a:buNone/>
            </a:pPr>
            <a:endParaRPr/>
          </a:p>
        </p:txBody>
      </p:sp>
      <p:sp>
        <p:nvSpPr>
          <p:cNvPr id="151" name="Google Shape;151;g16356a3d18c_2_1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760e1ca5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1760e1ca53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7c932b0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7c932b0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70f354772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70f35477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helped with this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640e21aa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7640e21aa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884a99111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884a9911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28800" lvl="0" indent="0" algn="l" rtl="0">
              <a:lnSpc>
                <a:spcPct val="90000"/>
              </a:lnSpc>
              <a:spcBef>
                <a:spcPts val="80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5a7db39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65a7db39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6999"/>
              </a:lnSpc>
              <a:spcBef>
                <a:spcPts val="0"/>
              </a:spcBef>
              <a:spcAft>
                <a:spcPts val="0"/>
              </a:spcAft>
              <a:buClr>
                <a:schemeClr val="dk1"/>
              </a:buClr>
              <a:buSzPts val="1100"/>
              <a:buFont typeface="Arial"/>
              <a:buNone/>
            </a:pPr>
            <a:r>
              <a:rPr lang="en"/>
              <a:t>As enrollment is ongoing, we will be better able to detect significant impacts on MOUD maintenance and treatment retention by Fall of 2022. Additionally, more work is needed to increase engagement with Black overdose survivors.</a:t>
            </a:r>
            <a:endParaRPr/>
          </a:p>
          <a:p>
            <a:pPr marL="0" lvl="0" indent="0" algn="l" rtl="0">
              <a:spcBef>
                <a:spcPts val="8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Add thank you slide and names of everyone youre thanking - addiction science team people who weren't on abstract, the peer specialists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5baa4f4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5baa4f4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https://www.stlouisfed.org/open-vault/2020/august/racial-inequality-looms-large-missouri-other-states</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https://ascpjournal.biomedcentral.com/articles/10.1186/s13722-021-00256-4</a:t>
            </a:r>
            <a:r>
              <a:rPr lang="en">
                <a:solidFill>
                  <a:schemeClr val="dk1"/>
                </a:solidFill>
              </a:rPr>
              <a:t> (racial disparities in substance use treatment)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640478e9b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640478e9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https://www.deadiversion.usdoj.gov/GDP/(DEA-DC-022)(DEA068)%20DEA%20SAMHSA%20buprenorphine%20telemedicine%20%20(Final)%20+Esign.pdf</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640478e9b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640478e9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6356a3d18c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6356a3d18c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356a3d18c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16356a3d18c_2_1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63942dee9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63942dee9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65a7db39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65a7db39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They verified through episodes of care billing data in CIMOR but also would cross check in corresponding agency EHRs as sometimes billing claims did not keep up with EPICC form timelines</a:t>
            </a:r>
            <a:endParaRPr sz="1050">
              <a:solidFill>
                <a:schemeClr val="dk1"/>
              </a:solidFill>
              <a:highlight>
                <a:srgbClr val="FFFFFF"/>
              </a:highlight>
              <a:latin typeface="Roboto"/>
              <a:ea typeface="Roboto"/>
              <a:cs typeface="Roboto"/>
              <a:sym typeface="Roboto"/>
            </a:endParaRPr>
          </a:p>
          <a:p>
            <a:pPr marL="0" lvl="0" indent="0" algn="l" rtl="0">
              <a:lnSpc>
                <a:spcPct val="90000"/>
              </a:lnSpc>
              <a:spcBef>
                <a:spcPts val="800"/>
              </a:spcBef>
              <a:spcAft>
                <a:spcPts val="0"/>
              </a:spcAft>
              <a:buNone/>
            </a:pPr>
            <a:r>
              <a:rPr lang="en" sz="1050">
                <a:solidFill>
                  <a:schemeClr val="dk1"/>
                </a:solidFill>
                <a:highlight>
                  <a:srgbClr val="FFFFFF"/>
                </a:highlight>
                <a:latin typeface="Roboto"/>
                <a:ea typeface="Roboto"/>
                <a:cs typeface="Roboto"/>
                <a:sym typeface="Roboto"/>
              </a:rPr>
              <a:t>Once engagement was verified through those systems, they would answer the y/n question in ETO regarding treatment engagement -- which is what we ultimately used.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6ed7fb50a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6ed7fb50a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Propensity scores estimated using a logistic regression. </a:t>
            </a:r>
            <a:endParaRPr/>
          </a:p>
          <a:p>
            <a:pPr marL="0" lvl="0" indent="0" algn="l" rtl="0">
              <a:spcBef>
                <a:spcPts val="0"/>
              </a:spcBef>
              <a:spcAft>
                <a:spcPts val="0"/>
              </a:spcAft>
              <a:buNone/>
            </a:pPr>
            <a:r>
              <a:rPr lang="en"/>
              <a:t>Treatment Variables: Outreach Coach, Referring Agency, Initial Treatment Path (MAT, Recovery Coach, etc.), Previous SU Treatment, Referral after Overdose</a:t>
            </a:r>
            <a:endParaRPr/>
          </a:p>
          <a:p>
            <a:pPr marL="0" lvl="0" indent="0" algn="l" rtl="0">
              <a:spcBef>
                <a:spcPts val="0"/>
              </a:spcBef>
              <a:spcAft>
                <a:spcPts val="0"/>
              </a:spcAft>
              <a:buNone/>
            </a:pPr>
            <a:r>
              <a:rPr lang="en"/>
              <a:t>Matched control group constructed using a nearest neighbor algorithm on propensity scores.</a:t>
            </a:r>
            <a:endParaRPr/>
          </a:p>
          <a:p>
            <a:pPr marL="0" lvl="0" indent="0" algn="l" rtl="0">
              <a:spcBef>
                <a:spcPts val="0"/>
              </a:spcBef>
              <a:spcAft>
                <a:spcPts val="0"/>
              </a:spcAft>
              <a:buNone/>
            </a:pPr>
            <a:r>
              <a:rPr lang="en"/>
              <a:t>2:1 ratio for TAU to increase the control group to increase estimate precision (Austin, 2010)</a:t>
            </a:r>
            <a:endParaRPr/>
          </a:p>
          <a:p>
            <a:pPr marL="0" lvl="0" indent="0" algn="l" rtl="0">
              <a:spcBef>
                <a:spcPts val="0"/>
              </a:spcBef>
              <a:spcAft>
                <a:spcPts val="0"/>
              </a:spcAft>
              <a:buNone/>
            </a:pPr>
            <a:r>
              <a:rPr lang="en"/>
              <a:t>22 total variables.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idx="4294967295"/>
          </p:nvPr>
        </p:nvSpPr>
        <p:spPr>
          <a:xfrm>
            <a:off x="392850" y="1768154"/>
            <a:ext cx="8358300" cy="1315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050"/>
              <a:buFont typeface="Calibri"/>
              <a:buNone/>
            </a:pPr>
            <a:r>
              <a:rPr lang="en" sz="3820" dirty="0"/>
              <a:t>What about nights, weekends, and wait times? </a:t>
            </a:r>
            <a:endParaRPr sz="3820" dirty="0"/>
          </a:p>
          <a:p>
            <a:pPr marL="0" lvl="0" indent="0" algn="ctr" rtl="0">
              <a:lnSpc>
                <a:spcPct val="90000"/>
              </a:lnSpc>
              <a:spcBef>
                <a:spcPts val="0"/>
              </a:spcBef>
              <a:spcAft>
                <a:spcPts val="0"/>
              </a:spcAft>
              <a:buClr>
                <a:schemeClr val="dk1"/>
              </a:buClr>
              <a:buSzPts val="4050"/>
              <a:buFont typeface="Calibri"/>
              <a:buNone/>
            </a:pPr>
            <a:r>
              <a:rPr lang="en" sz="3820" dirty="0"/>
              <a:t>Adding an on-demand mobile telemedicine component to a community-based, post-overdose peer support outreach program</a:t>
            </a:r>
            <a:endParaRPr sz="3820" dirty="0"/>
          </a:p>
        </p:txBody>
      </p:sp>
      <p:sp>
        <p:nvSpPr>
          <p:cNvPr id="66" name="Google Shape;66;p14"/>
          <p:cNvSpPr txBox="1">
            <a:spLocks noGrp="1"/>
          </p:cNvSpPr>
          <p:nvPr>
            <p:ph type="subTitle" idx="4294967295"/>
          </p:nvPr>
        </p:nvSpPr>
        <p:spPr>
          <a:xfrm>
            <a:off x="1143000" y="4006951"/>
            <a:ext cx="6858000" cy="37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1200"/>
              </a:spcAft>
              <a:buClr>
                <a:schemeClr val="dk1"/>
              </a:buClr>
              <a:buSzPts val="855"/>
              <a:buNone/>
            </a:pPr>
            <a:r>
              <a:rPr lang="en" sz="1754"/>
              <a:t>Rachel P. Winograd. PhD, Katherine Brown, LSCW, Zach Budesa, PhD, Bradley Wing, PhD, Chelsey Wilks, PhD, Devin Banks, PhD, Ryan W. Carpenter, PhD, Wendy Orson., Christie Becker-Markovich, Meghan Zychinski,, Rithvik Kondai, Sarfaraz Jasdanwala, MD</a:t>
            </a:r>
            <a:endParaRPr sz="1754"/>
          </a:p>
        </p:txBody>
      </p:sp>
      <p:sp>
        <p:nvSpPr>
          <p:cNvPr id="67" name="Google Shape;67;p14"/>
          <p:cNvSpPr txBox="1"/>
          <p:nvPr/>
        </p:nvSpPr>
        <p:spPr>
          <a:xfrm>
            <a:off x="6920925" y="4607475"/>
            <a:ext cx="21924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chemeClr val="dk1"/>
                </a:solidFill>
                <a:latin typeface="Average"/>
                <a:ea typeface="Average"/>
                <a:cs typeface="Average"/>
                <a:sym typeface="Average"/>
              </a:rPr>
              <a:t>The authors have no conflict of interest to report </a:t>
            </a:r>
            <a:endParaRPr sz="1000">
              <a:solidFill>
                <a:schemeClr val="dk1"/>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23"/>
          <p:cNvGraphicFramePr/>
          <p:nvPr/>
        </p:nvGraphicFramePr>
        <p:xfrm>
          <a:off x="826050" y="0"/>
          <a:ext cx="7597150" cy="4875150"/>
        </p:xfrm>
        <a:graphic>
          <a:graphicData uri="http://schemas.openxmlformats.org/drawingml/2006/table">
            <a:tbl>
              <a:tblPr>
                <a:noFill/>
                <a:tableStyleId>{30D8A105-879E-4C08-B869-E82087482E17}</a:tableStyleId>
              </a:tblPr>
              <a:tblGrid>
                <a:gridCol w="2284950">
                  <a:extLst>
                    <a:ext uri="{9D8B030D-6E8A-4147-A177-3AD203B41FA5}">
                      <a16:colId xmlns:a16="http://schemas.microsoft.com/office/drawing/2014/main" val="20000"/>
                    </a:ext>
                  </a:extLst>
                </a:gridCol>
                <a:gridCol w="484450">
                  <a:extLst>
                    <a:ext uri="{9D8B030D-6E8A-4147-A177-3AD203B41FA5}">
                      <a16:colId xmlns:a16="http://schemas.microsoft.com/office/drawing/2014/main" val="20001"/>
                    </a:ext>
                  </a:extLst>
                </a:gridCol>
                <a:gridCol w="8723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595425">
                  <a:extLst>
                    <a:ext uri="{9D8B030D-6E8A-4147-A177-3AD203B41FA5}">
                      <a16:colId xmlns:a16="http://schemas.microsoft.com/office/drawing/2014/main" val="20004"/>
                    </a:ext>
                  </a:extLst>
                </a:gridCol>
                <a:gridCol w="1024675">
                  <a:extLst>
                    <a:ext uri="{9D8B030D-6E8A-4147-A177-3AD203B41FA5}">
                      <a16:colId xmlns:a16="http://schemas.microsoft.com/office/drawing/2014/main" val="20005"/>
                    </a:ext>
                  </a:extLst>
                </a:gridCol>
                <a:gridCol w="706200">
                  <a:extLst>
                    <a:ext uri="{9D8B030D-6E8A-4147-A177-3AD203B41FA5}">
                      <a16:colId xmlns:a16="http://schemas.microsoft.com/office/drawing/2014/main" val="20006"/>
                    </a:ext>
                  </a:extLst>
                </a:gridCol>
                <a:gridCol w="664675">
                  <a:extLst>
                    <a:ext uri="{9D8B030D-6E8A-4147-A177-3AD203B41FA5}">
                      <a16:colId xmlns:a16="http://schemas.microsoft.com/office/drawing/2014/main" val="20007"/>
                    </a:ext>
                  </a:extLst>
                </a:gridCol>
                <a:gridCol w="581575">
                  <a:extLst>
                    <a:ext uri="{9D8B030D-6E8A-4147-A177-3AD203B41FA5}">
                      <a16:colId xmlns:a16="http://schemas.microsoft.com/office/drawing/2014/main" val="20008"/>
                    </a:ext>
                  </a:extLst>
                </a:gridCol>
              </a:tblGrid>
              <a:tr h="805600">
                <a:tc gridSpan="9">
                  <a:txBody>
                    <a:bodyPr/>
                    <a:lstStyle/>
                    <a:p>
                      <a:pPr marL="0" lvl="0" indent="0" algn="ctr" rtl="0">
                        <a:lnSpc>
                          <a:spcPct val="115000"/>
                        </a:lnSpc>
                        <a:spcBef>
                          <a:spcPts val="0"/>
                        </a:spcBef>
                        <a:spcAft>
                          <a:spcPts val="0"/>
                        </a:spcAft>
                        <a:buNone/>
                      </a:pPr>
                      <a:r>
                        <a:rPr lang="en" sz="2400" b="1">
                          <a:solidFill>
                            <a:schemeClr val="dk1"/>
                          </a:solidFill>
                          <a:latin typeface="Times New Roman"/>
                          <a:ea typeface="Times New Roman"/>
                          <a:cs typeface="Times New Roman"/>
                          <a:sym typeface="Times New Roman"/>
                        </a:rPr>
                        <a:t>Table 2. Comparing Rapid MAT matched controls</a:t>
                      </a:r>
                      <a:endParaRPr sz="2400" b="1">
                        <a:solidFill>
                          <a:schemeClr val="dk1"/>
                        </a:solidFill>
                        <a:latin typeface="Times New Roman"/>
                        <a:ea typeface="Times New Roman"/>
                        <a:cs typeface="Times New Roman"/>
                        <a:sym typeface="Times New Roman"/>
                      </a:endParaRPr>
                    </a:p>
                  </a:txBody>
                  <a:tcPr marL="91425" marR="91425" marT="19050" marB="19050" anchor="b">
                    <a:lnB w="94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5350">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gridSpan="2">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Rapid MAT</a:t>
                      </a:r>
                      <a:endParaRPr sz="15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n=51</a:t>
                      </a:r>
                      <a:endParaRPr sz="15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gridSpan="2">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Matched Controls</a:t>
                      </a:r>
                      <a:endParaRPr sz="15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n=102</a:t>
                      </a:r>
                      <a:endParaRPr sz="15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1900">
                        <a:solidFill>
                          <a:schemeClr val="dk1"/>
                        </a:solidFill>
                      </a:endParaRPr>
                    </a:p>
                  </a:txBody>
                  <a:tcPr marL="28575" marR="0" marT="19050" marB="19050" anchor="b">
                    <a:lnT w="942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418450">
                <a:tc>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Outcome</a:t>
                      </a:r>
                      <a:endParaRPr sz="1500" b="1">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900">
                          <a:solidFill>
                            <a:schemeClr val="dk1"/>
                          </a:solidFill>
                          <a:latin typeface="Times New Roman"/>
                          <a:ea typeface="Times New Roman"/>
                          <a:cs typeface="Times New Roman"/>
                          <a:sym typeface="Times New Roman"/>
                        </a:rPr>
                        <a:t>%</a:t>
                      </a:r>
                      <a:endParaRPr sz="19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23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900">
                          <a:solidFill>
                            <a:schemeClr val="dk1"/>
                          </a:solidFill>
                          <a:latin typeface="Times New Roman"/>
                          <a:ea typeface="Times New Roman"/>
                          <a:cs typeface="Times New Roman"/>
                          <a:sym typeface="Times New Roman"/>
                        </a:rPr>
                        <a:t>%</a:t>
                      </a:r>
                      <a:endParaRPr sz="19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900" b="1">
                          <a:solidFill>
                            <a:schemeClr val="dk1"/>
                          </a:solidFill>
                          <a:latin typeface="Times New Roman"/>
                          <a:ea typeface="Times New Roman"/>
                          <a:cs typeface="Times New Roman"/>
                          <a:sym typeface="Times New Roman"/>
                        </a:rPr>
                        <a:t>Est</a:t>
                      </a:r>
                      <a:endParaRPr sz="1900" b="1">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900" b="1">
                          <a:solidFill>
                            <a:schemeClr val="dk1"/>
                          </a:solidFill>
                          <a:latin typeface="Times New Roman"/>
                          <a:ea typeface="Times New Roman"/>
                          <a:cs typeface="Times New Roman"/>
                          <a:sym typeface="Times New Roman"/>
                        </a:rPr>
                        <a:t>OR</a:t>
                      </a:r>
                      <a:endParaRPr sz="1900" b="1">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900" b="1" i="1">
                          <a:solidFill>
                            <a:schemeClr val="dk1"/>
                          </a:solidFill>
                          <a:latin typeface="Times New Roman"/>
                          <a:ea typeface="Times New Roman"/>
                          <a:cs typeface="Times New Roman"/>
                          <a:sym typeface="Times New Roman"/>
                        </a:rPr>
                        <a:t>p</a:t>
                      </a:r>
                      <a:endParaRPr sz="1900" b="1" i="1">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2"/>
                  </a:ext>
                </a:extLst>
              </a:tr>
              <a:tr h="902525">
                <a:tc>
                  <a:txBody>
                    <a:bodyPr/>
                    <a:lstStyle/>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Client still engaged formal</a:t>
                      </a: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treatment 1 month</a:t>
                      </a:r>
                      <a:endParaRPr sz="16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28</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54.90%</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2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35</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34.31%</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.846</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2.331</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.016</a:t>
                      </a:r>
                      <a:endParaRPr sz="18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3"/>
                  </a:ext>
                </a:extLst>
              </a:tr>
              <a:tr h="615350">
                <a:tc>
                  <a:txBody>
                    <a:bodyPr/>
                    <a:lstStyle/>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Client still engaged MAT</a:t>
                      </a: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1 month</a:t>
                      </a:r>
                      <a:endParaRPr sz="16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27</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52.94%</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2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35</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34.31%</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.767</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2.154</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.028</a:t>
                      </a:r>
                      <a:endParaRPr sz="18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4"/>
                  </a:ext>
                </a:extLst>
              </a:tr>
              <a:tr h="902525">
                <a:tc>
                  <a:txBody>
                    <a:bodyPr/>
                    <a:lstStyle/>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Client still engaged formal</a:t>
                      </a: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treatment 3 months</a:t>
                      </a:r>
                      <a:endParaRPr sz="16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17</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33.33%</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2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23</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22.55%</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.541</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1.717</a:t>
                      </a:r>
                      <a:endParaRPr sz="18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.155</a:t>
                      </a:r>
                      <a:endParaRPr sz="18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5"/>
                  </a:ext>
                </a:extLst>
              </a:tr>
              <a:tr h="615350">
                <a:tc>
                  <a:txBody>
                    <a:bodyPr/>
                    <a:lstStyle/>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Client still engaged MAT</a:t>
                      </a:r>
                      <a:endParaRPr sz="16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3 months</a:t>
                      </a:r>
                      <a:endParaRPr sz="16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14</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27.45%</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200">
                        <a:solidFill>
                          <a:schemeClr val="dk1"/>
                        </a:solidFill>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24</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23.53%</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.207</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1.230</a:t>
                      </a:r>
                      <a:endParaRPr sz="18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dirty="0">
                          <a:solidFill>
                            <a:schemeClr val="dk1"/>
                          </a:solidFill>
                          <a:latin typeface="Times New Roman"/>
                          <a:ea typeface="Times New Roman"/>
                          <a:cs typeface="Times New Roman"/>
                          <a:sym typeface="Times New Roman"/>
                        </a:rPr>
                        <a:t>.597</a:t>
                      </a:r>
                      <a:endParaRPr sz="1800" dirty="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29381021-6380-4A0C-B300-A2DCDB0BCFFB}"/>
              </a:ext>
            </a:extLst>
          </p:cNvPr>
          <p:cNvSpPr/>
          <p:nvPr/>
        </p:nvSpPr>
        <p:spPr>
          <a:xfrm>
            <a:off x="720800" y="2046914"/>
            <a:ext cx="7819193" cy="1551963"/>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24"/>
          <p:cNvGraphicFramePr/>
          <p:nvPr/>
        </p:nvGraphicFramePr>
        <p:xfrm>
          <a:off x="128975" y="621050"/>
          <a:ext cx="8910725" cy="3938019"/>
        </p:xfrm>
        <a:graphic>
          <a:graphicData uri="http://schemas.openxmlformats.org/drawingml/2006/table">
            <a:tbl>
              <a:tblPr>
                <a:noFill/>
                <a:tableStyleId>{30D8A105-879E-4C08-B869-E82087482E17}</a:tableStyleId>
              </a:tblPr>
              <a:tblGrid>
                <a:gridCol w="1944550">
                  <a:extLst>
                    <a:ext uri="{9D8B030D-6E8A-4147-A177-3AD203B41FA5}">
                      <a16:colId xmlns:a16="http://schemas.microsoft.com/office/drawing/2014/main" val="20000"/>
                    </a:ext>
                  </a:extLst>
                </a:gridCol>
                <a:gridCol w="448750">
                  <a:extLst>
                    <a:ext uri="{9D8B030D-6E8A-4147-A177-3AD203B41FA5}">
                      <a16:colId xmlns:a16="http://schemas.microsoft.com/office/drawing/2014/main" val="20001"/>
                    </a:ext>
                  </a:extLst>
                </a:gridCol>
                <a:gridCol w="76037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461200">
                  <a:extLst>
                    <a:ext uri="{9D8B030D-6E8A-4147-A177-3AD203B41FA5}">
                      <a16:colId xmlns:a16="http://schemas.microsoft.com/office/drawing/2014/main" val="20004"/>
                    </a:ext>
                  </a:extLst>
                </a:gridCol>
                <a:gridCol w="722975">
                  <a:extLst>
                    <a:ext uri="{9D8B030D-6E8A-4147-A177-3AD203B41FA5}">
                      <a16:colId xmlns:a16="http://schemas.microsoft.com/office/drawing/2014/main" val="20005"/>
                    </a:ext>
                  </a:extLst>
                </a:gridCol>
                <a:gridCol w="523525">
                  <a:extLst>
                    <a:ext uri="{9D8B030D-6E8A-4147-A177-3AD203B41FA5}">
                      <a16:colId xmlns:a16="http://schemas.microsoft.com/office/drawing/2014/main" val="20006"/>
                    </a:ext>
                  </a:extLst>
                </a:gridCol>
                <a:gridCol w="382850">
                  <a:extLst>
                    <a:ext uri="{9D8B030D-6E8A-4147-A177-3AD203B41FA5}">
                      <a16:colId xmlns:a16="http://schemas.microsoft.com/office/drawing/2014/main" val="20007"/>
                    </a:ext>
                  </a:extLst>
                </a:gridCol>
                <a:gridCol w="436275">
                  <a:extLst>
                    <a:ext uri="{9D8B030D-6E8A-4147-A177-3AD203B41FA5}">
                      <a16:colId xmlns:a16="http://schemas.microsoft.com/office/drawing/2014/main" val="20008"/>
                    </a:ext>
                  </a:extLst>
                </a:gridCol>
                <a:gridCol w="382850">
                  <a:extLst>
                    <a:ext uri="{9D8B030D-6E8A-4147-A177-3AD203B41FA5}">
                      <a16:colId xmlns:a16="http://schemas.microsoft.com/office/drawing/2014/main" val="20009"/>
                    </a:ext>
                  </a:extLst>
                </a:gridCol>
                <a:gridCol w="486150">
                  <a:extLst>
                    <a:ext uri="{9D8B030D-6E8A-4147-A177-3AD203B41FA5}">
                      <a16:colId xmlns:a16="http://schemas.microsoft.com/office/drawing/2014/main" val="20010"/>
                    </a:ext>
                  </a:extLst>
                </a:gridCol>
                <a:gridCol w="747900">
                  <a:extLst>
                    <a:ext uri="{9D8B030D-6E8A-4147-A177-3AD203B41FA5}">
                      <a16:colId xmlns:a16="http://schemas.microsoft.com/office/drawing/2014/main" val="20011"/>
                    </a:ext>
                  </a:extLst>
                </a:gridCol>
                <a:gridCol w="448750">
                  <a:extLst>
                    <a:ext uri="{9D8B030D-6E8A-4147-A177-3AD203B41FA5}">
                      <a16:colId xmlns:a16="http://schemas.microsoft.com/office/drawing/2014/main" val="20012"/>
                    </a:ext>
                  </a:extLst>
                </a:gridCol>
                <a:gridCol w="398875">
                  <a:extLst>
                    <a:ext uri="{9D8B030D-6E8A-4147-A177-3AD203B41FA5}">
                      <a16:colId xmlns:a16="http://schemas.microsoft.com/office/drawing/2014/main" val="20013"/>
                    </a:ext>
                  </a:extLst>
                </a:gridCol>
                <a:gridCol w="382850">
                  <a:extLst>
                    <a:ext uri="{9D8B030D-6E8A-4147-A177-3AD203B41FA5}">
                      <a16:colId xmlns:a16="http://schemas.microsoft.com/office/drawing/2014/main" val="20014"/>
                    </a:ext>
                  </a:extLst>
                </a:gridCol>
              </a:tblGrid>
              <a:tr h="346075">
                <a:tc gridSpan="15">
                  <a:txBody>
                    <a:bodyPr/>
                    <a:lstStyle/>
                    <a:p>
                      <a:pPr marL="0" lvl="0" indent="0" algn="l" rtl="0">
                        <a:lnSpc>
                          <a:spcPct val="115000"/>
                        </a:lnSpc>
                        <a:spcBef>
                          <a:spcPts val="0"/>
                        </a:spcBef>
                        <a:spcAft>
                          <a:spcPts val="0"/>
                        </a:spcAft>
                        <a:buNone/>
                      </a:pPr>
                      <a:r>
                        <a:rPr lang="en" sz="2100" b="1">
                          <a:solidFill>
                            <a:schemeClr val="dk1"/>
                          </a:solidFill>
                          <a:latin typeface="Times New Roman"/>
                          <a:ea typeface="Times New Roman"/>
                          <a:cs typeface="Times New Roman"/>
                          <a:sym typeface="Times New Roman"/>
                        </a:rPr>
                        <a:t>Table 3. Comparison of all groups to Rapid MAT with matched controls</a:t>
                      </a:r>
                      <a:endParaRPr sz="2100" b="1">
                        <a:solidFill>
                          <a:schemeClr val="dk1"/>
                        </a:solidFill>
                        <a:latin typeface="Times New Roman"/>
                        <a:ea typeface="Times New Roman"/>
                        <a:cs typeface="Times New Roman"/>
                        <a:sym typeface="Times New Roman"/>
                      </a:endParaRPr>
                    </a:p>
                  </a:txBody>
                  <a:tcPr marL="91425" marR="91425" marT="19050" marB="19050" anchor="b">
                    <a:lnB w="94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9225">
                <a:tc>
                  <a:txBody>
                    <a:bodyPr/>
                    <a:lstStyle/>
                    <a:p>
                      <a:pPr marL="0" lvl="0" indent="0" algn="l" rtl="0">
                        <a:spcBef>
                          <a:spcPts val="0"/>
                        </a:spcBef>
                        <a:spcAft>
                          <a:spcPts val="0"/>
                        </a:spcAft>
                        <a:buNone/>
                      </a:pPr>
                      <a:endParaRPr sz="17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gridSpan="2">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Rapid MAT</a:t>
                      </a:r>
                      <a:endParaRPr sz="15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n=51</a:t>
                      </a:r>
                      <a:endParaRPr sz="15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gridSpan="5">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Hospital Bridge Match</a:t>
                      </a:r>
                      <a:endParaRPr sz="15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n=111</a:t>
                      </a:r>
                      <a:endParaRPr sz="15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sz="1900">
                        <a:solidFill>
                          <a:schemeClr val="dk1"/>
                        </a:solidFill>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gridSpan="5">
                  <a:txBody>
                    <a:bodyPr/>
                    <a:lstStyle/>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TAU Match</a:t>
                      </a:r>
                      <a:endParaRPr sz="1500" b="1">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500" b="1">
                          <a:solidFill>
                            <a:schemeClr val="dk1"/>
                          </a:solidFill>
                          <a:latin typeface="Times New Roman"/>
                          <a:ea typeface="Times New Roman"/>
                          <a:cs typeface="Times New Roman"/>
                          <a:sym typeface="Times New Roman"/>
                        </a:rPr>
                        <a:t>n=93</a:t>
                      </a:r>
                      <a:endParaRPr sz="15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5275">
                <a:tc>
                  <a:txBody>
                    <a:bodyPr/>
                    <a:lstStyle/>
                    <a:p>
                      <a:pPr marL="0" lvl="0" indent="0" algn="ctr" rtl="0">
                        <a:lnSpc>
                          <a:spcPct val="115000"/>
                        </a:lnSpc>
                        <a:spcBef>
                          <a:spcPts val="0"/>
                        </a:spcBef>
                        <a:spcAft>
                          <a:spcPts val="0"/>
                        </a:spcAft>
                        <a:buNone/>
                      </a:pPr>
                      <a:r>
                        <a:rPr lang="en" sz="1300" b="1">
                          <a:solidFill>
                            <a:schemeClr val="dk1"/>
                          </a:solidFill>
                          <a:latin typeface="Times New Roman"/>
                          <a:ea typeface="Times New Roman"/>
                          <a:cs typeface="Times New Roman"/>
                          <a:sym typeface="Times New Roman"/>
                        </a:rPr>
                        <a:t>Outcome</a:t>
                      </a:r>
                      <a:endParaRPr sz="1300" b="1">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N</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N</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a:solidFill>
                            <a:schemeClr val="dk1"/>
                          </a:solidFill>
                          <a:latin typeface="Times New Roman"/>
                          <a:ea typeface="Times New Roman"/>
                          <a:cs typeface="Times New Roman"/>
                          <a:sym typeface="Times New Roman"/>
                        </a:rPr>
                        <a:t>Est</a:t>
                      </a:r>
                      <a:endParaRPr sz="17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a:solidFill>
                            <a:schemeClr val="dk1"/>
                          </a:solidFill>
                          <a:latin typeface="Times New Roman"/>
                          <a:ea typeface="Times New Roman"/>
                          <a:cs typeface="Times New Roman"/>
                          <a:sym typeface="Times New Roman"/>
                        </a:rPr>
                        <a:t>OR</a:t>
                      </a:r>
                      <a:endParaRPr sz="17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i="1">
                          <a:solidFill>
                            <a:schemeClr val="dk1"/>
                          </a:solidFill>
                          <a:latin typeface="Times New Roman"/>
                          <a:ea typeface="Times New Roman"/>
                          <a:cs typeface="Times New Roman"/>
                          <a:sym typeface="Times New Roman"/>
                        </a:rPr>
                        <a:t>p</a:t>
                      </a:r>
                      <a:endParaRPr sz="1700" b="1" i="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N</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a:solidFill>
                            <a:schemeClr val="dk1"/>
                          </a:solidFill>
                          <a:latin typeface="Times New Roman"/>
                          <a:ea typeface="Times New Roman"/>
                          <a:cs typeface="Times New Roman"/>
                          <a:sym typeface="Times New Roman"/>
                        </a:rPr>
                        <a:t>Est</a:t>
                      </a:r>
                      <a:endParaRPr sz="17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a:solidFill>
                            <a:schemeClr val="dk1"/>
                          </a:solidFill>
                          <a:latin typeface="Times New Roman"/>
                          <a:ea typeface="Times New Roman"/>
                          <a:cs typeface="Times New Roman"/>
                          <a:sym typeface="Times New Roman"/>
                        </a:rPr>
                        <a:t>OR</a:t>
                      </a:r>
                      <a:endParaRPr sz="1700" b="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1700" b="1" i="1">
                          <a:solidFill>
                            <a:schemeClr val="dk1"/>
                          </a:solidFill>
                          <a:latin typeface="Times New Roman"/>
                          <a:ea typeface="Times New Roman"/>
                          <a:cs typeface="Times New Roman"/>
                          <a:sym typeface="Times New Roman"/>
                        </a:rPr>
                        <a:t>p</a:t>
                      </a:r>
                      <a:endParaRPr sz="1700" b="1" i="1">
                        <a:solidFill>
                          <a:schemeClr val="dk1"/>
                        </a:solidFill>
                        <a:latin typeface="Times New Roman"/>
                        <a:ea typeface="Times New Roman"/>
                        <a:cs typeface="Times New Roman"/>
                        <a:sym typeface="Times New Roman"/>
                      </a:endParaRPr>
                    </a:p>
                  </a:txBody>
                  <a:tcPr marL="28575" marR="28575" marT="19050" marB="19050" anchor="b">
                    <a:lnT w="9425"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629225">
                <a:tc>
                  <a:txBody>
                    <a:bodyPr/>
                    <a:lstStyle/>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Client still engaged formal</a:t>
                      </a:r>
                      <a:endParaRPr sz="1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treatment 1 month</a:t>
                      </a:r>
                      <a:endParaRPr sz="13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28</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54.90%</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35</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31.53%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.79</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&lt;.01</a:t>
                      </a:r>
                      <a:endParaRPr sz="16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30</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32.26%</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.80</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.01</a:t>
                      </a:r>
                      <a:endParaRPr sz="17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3"/>
                  </a:ext>
                </a:extLst>
              </a:tr>
              <a:tr h="629225">
                <a:tc>
                  <a:txBody>
                    <a:bodyPr/>
                    <a:lstStyle/>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Client still engaged MAT</a:t>
                      </a:r>
                      <a:endParaRPr sz="1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1 month</a:t>
                      </a:r>
                      <a:endParaRPr sz="13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27</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52.94%</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34</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30.63%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-.22</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.80</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.01</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29</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31.18%</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-.22</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.80</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.01</a:t>
                      </a:r>
                      <a:endParaRPr sz="17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4"/>
                  </a:ext>
                </a:extLst>
              </a:tr>
              <a:tr h="629225">
                <a:tc>
                  <a:txBody>
                    <a:bodyPr/>
                    <a:lstStyle/>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Client still engaged formal</a:t>
                      </a:r>
                      <a:endParaRPr sz="1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treatment 3 month</a:t>
                      </a:r>
                      <a:endParaRPr sz="13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17</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33.33%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20.72%</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-.13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.88</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.08</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19</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20.43%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-.13</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.88</a:t>
                      </a:r>
                      <a:endParaRPr sz="1700">
                        <a:solidFill>
                          <a:schemeClr val="dk1"/>
                        </a:solidFill>
                        <a:latin typeface="Times New Roman"/>
                        <a:ea typeface="Times New Roman"/>
                        <a:cs typeface="Times New Roman"/>
                        <a:sym typeface="Times New Roman"/>
                      </a:endParaRPr>
                    </a:p>
                  </a:txBody>
                  <a:tcPr marL="28575" marR="28575" marT="19050" marB="19050" anchor="b"/>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.08</a:t>
                      </a:r>
                      <a:endParaRPr sz="1700">
                        <a:solidFill>
                          <a:schemeClr val="dk1"/>
                        </a:solidFill>
                        <a:latin typeface="Times New Roman"/>
                        <a:ea typeface="Times New Roman"/>
                        <a:cs typeface="Times New Roman"/>
                        <a:sym typeface="Times New Roman"/>
                      </a:endParaRPr>
                    </a:p>
                  </a:txBody>
                  <a:tcPr marL="28575" marR="28575" marT="19050" marB="19050" anchor="b"/>
                </a:tc>
                <a:extLst>
                  <a:ext uri="{0D108BD9-81ED-4DB2-BD59-A6C34878D82A}">
                    <a16:rowId xmlns:a16="http://schemas.microsoft.com/office/drawing/2014/main" val="10005"/>
                  </a:ext>
                </a:extLst>
              </a:tr>
              <a:tr h="629225">
                <a:tc>
                  <a:txBody>
                    <a:bodyPr/>
                    <a:lstStyle/>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Client still engaged MAT</a:t>
                      </a:r>
                      <a:endParaRPr sz="13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3 month</a:t>
                      </a:r>
                      <a:endParaRPr sz="13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14</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27.45%</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23</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20.72%</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-.07</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.93</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.34</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100">
                        <a:solidFill>
                          <a:schemeClr val="dk1"/>
                        </a:solidFill>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20</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21.51%</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-.06</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solidFill>
                            <a:schemeClr val="dk1"/>
                          </a:solidFill>
                          <a:latin typeface="Times New Roman"/>
                          <a:ea typeface="Times New Roman"/>
                          <a:cs typeface="Times New Roman"/>
                          <a:sym typeface="Times New Roman"/>
                        </a:rPr>
                        <a:t>.94</a:t>
                      </a:r>
                      <a:endParaRPr sz="170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dirty="0">
                          <a:solidFill>
                            <a:schemeClr val="dk1"/>
                          </a:solidFill>
                          <a:latin typeface="Times New Roman"/>
                          <a:ea typeface="Times New Roman"/>
                          <a:cs typeface="Times New Roman"/>
                          <a:sym typeface="Times New Roman"/>
                        </a:rPr>
                        <a:t>.42</a:t>
                      </a:r>
                      <a:endParaRPr sz="1700" dirty="0">
                        <a:solidFill>
                          <a:schemeClr val="dk1"/>
                        </a:solidFill>
                        <a:latin typeface="Times New Roman"/>
                        <a:ea typeface="Times New Roman"/>
                        <a:cs typeface="Times New Roman"/>
                        <a:sym typeface="Times New Roman"/>
                      </a:endParaRPr>
                    </a:p>
                  </a:txBody>
                  <a:tcPr marL="28575" marR="28575" marT="19050" marB="19050" anchor="b">
                    <a:lnB w="94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6489C098-0857-4D7B-A83E-42181EE4F35B}"/>
              </a:ext>
            </a:extLst>
          </p:cNvPr>
          <p:cNvSpPr/>
          <p:nvPr/>
        </p:nvSpPr>
        <p:spPr>
          <a:xfrm>
            <a:off x="104300" y="2046915"/>
            <a:ext cx="6162276" cy="1308682"/>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718A3A-A232-45B6-9AEE-37CE6E0EBFF6}"/>
              </a:ext>
            </a:extLst>
          </p:cNvPr>
          <p:cNvSpPr/>
          <p:nvPr/>
        </p:nvSpPr>
        <p:spPr>
          <a:xfrm>
            <a:off x="64487" y="2048314"/>
            <a:ext cx="9039700" cy="1308682"/>
          </a:xfrm>
          <a:prstGeom prst="rect">
            <a:avLst/>
          </a:prstGeom>
          <a:noFill/>
          <a:ln w="666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6" name="Google Shape;146;p25"/>
          <p:cNvGraphicFramePr/>
          <p:nvPr/>
        </p:nvGraphicFramePr>
        <p:xfrm>
          <a:off x="400588" y="1019185"/>
          <a:ext cx="8342825" cy="3093720"/>
        </p:xfrm>
        <a:graphic>
          <a:graphicData uri="http://schemas.openxmlformats.org/drawingml/2006/table">
            <a:tbl>
              <a:tblPr>
                <a:noFill/>
                <a:tableStyleId>{42903E0E-46A7-4FE6-B6CA-84FD2C8F4757}</a:tableStyleId>
              </a:tblPr>
              <a:tblGrid>
                <a:gridCol w="1390475">
                  <a:extLst>
                    <a:ext uri="{9D8B030D-6E8A-4147-A177-3AD203B41FA5}">
                      <a16:colId xmlns:a16="http://schemas.microsoft.com/office/drawing/2014/main" val="20000"/>
                    </a:ext>
                  </a:extLst>
                </a:gridCol>
                <a:gridCol w="1390475">
                  <a:extLst>
                    <a:ext uri="{9D8B030D-6E8A-4147-A177-3AD203B41FA5}">
                      <a16:colId xmlns:a16="http://schemas.microsoft.com/office/drawing/2014/main" val="20001"/>
                    </a:ext>
                  </a:extLst>
                </a:gridCol>
                <a:gridCol w="1390475">
                  <a:extLst>
                    <a:ext uri="{9D8B030D-6E8A-4147-A177-3AD203B41FA5}">
                      <a16:colId xmlns:a16="http://schemas.microsoft.com/office/drawing/2014/main" val="20002"/>
                    </a:ext>
                  </a:extLst>
                </a:gridCol>
                <a:gridCol w="1722125">
                  <a:extLst>
                    <a:ext uri="{9D8B030D-6E8A-4147-A177-3AD203B41FA5}">
                      <a16:colId xmlns:a16="http://schemas.microsoft.com/office/drawing/2014/main" val="20003"/>
                    </a:ext>
                  </a:extLst>
                </a:gridCol>
                <a:gridCol w="1419550">
                  <a:extLst>
                    <a:ext uri="{9D8B030D-6E8A-4147-A177-3AD203B41FA5}">
                      <a16:colId xmlns:a16="http://schemas.microsoft.com/office/drawing/2014/main" val="20004"/>
                    </a:ext>
                  </a:extLst>
                </a:gridCol>
                <a:gridCol w="1029725">
                  <a:extLst>
                    <a:ext uri="{9D8B030D-6E8A-4147-A177-3AD203B41FA5}">
                      <a16:colId xmlns:a16="http://schemas.microsoft.com/office/drawing/2014/main" val="20005"/>
                    </a:ext>
                  </a:extLst>
                </a:gridCol>
              </a:tblGrid>
              <a:tr h="683925">
                <a:tc gridSpan="2">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2500">
                          <a:solidFill>
                            <a:schemeClr val="accent6"/>
                          </a:solidFill>
                          <a:latin typeface="Average"/>
                          <a:ea typeface="Average"/>
                          <a:cs typeface="Average"/>
                          <a:sym typeface="Average"/>
                        </a:rPr>
                        <a:t>Rapid Access</a:t>
                      </a:r>
                      <a:endParaRPr sz="25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chemeClr val="accent6"/>
                          </a:solidFill>
                          <a:latin typeface="Average"/>
                          <a:ea typeface="Average"/>
                          <a:cs typeface="Average"/>
                          <a:sym typeface="Average"/>
                        </a:rPr>
                        <a:t>Treatment as Usual</a:t>
                      </a:r>
                      <a:endParaRPr sz="25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chemeClr val="accent6"/>
                          </a:solidFill>
                          <a:latin typeface="Average"/>
                          <a:ea typeface="Average"/>
                          <a:cs typeface="Average"/>
                          <a:sym typeface="Average"/>
                        </a:rPr>
                        <a:t>Matched TAU</a:t>
                      </a:r>
                      <a:endParaRPr sz="25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32200">
                <a:tc gridSpan="2">
                  <a:txBody>
                    <a:bodyPr/>
                    <a:lstStyle/>
                    <a:p>
                      <a:pPr marL="0" lvl="0" indent="0" algn="l" rtl="0">
                        <a:spcBef>
                          <a:spcPts val="0"/>
                        </a:spcBef>
                        <a:spcAft>
                          <a:spcPts val="0"/>
                        </a:spcAft>
                        <a:buNone/>
                      </a:pPr>
                      <a:r>
                        <a:rPr lang="en" sz="2000" b="1">
                          <a:solidFill>
                            <a:schemeClr val="accent6"/>
                          </a:solidFill>
                          <a:latin typeface="Average"/>
                          <a:ea typeface="Average"/>
                          <a:cs typeface="Average"/>
                          <a:sym typeface="Average"/>
                        </a:rPr>
                        <a:t>Total Served </a:t>
                      </a:r>
                      <a:endParaRPr sz="2000" b="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700" cap="flat" cmpd="sng">
                      <a:solidFill>
                        <a:schemeClr val="lt2"/>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800">
                          <a:solidFill>
                            <a:schemeClr val="accent6"/>
                          </a:solidFill>
                          <a:latin typeface="Average"/>
                          <a:ea typeface="Average"/>
                          <a:cs typeface="Average"/>
                          <a:sym typeface="Average"/>
                        </a:rPr>
                        <a:t>N = 51</a:t>
                      </a:r>
                      <a:endParaRPr sz="18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accent6"/>
                          </a:solidFill>
                          <a:latin typeface="Average"/>
                          <a:ea typeface="Average"/>
                          <a:cs typeface="Average"/>
                          <a:sym typeface="Average"/>
                        </a:rPr>
                        <a:t> N = 4,934</a:t>
                      </a:r>
                      <a:endParaRPr sz="18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accent6"/>
                          </a:solidFill>
                          <a:latin typeface="Average"/>
                          <a:ea typeface="Average"/>
                          <a:cs typeface="Average"/>
                          <a:sym typeface="Average"/>
                        </a:rPr>
                        <a:t>N = 102</a:t>
                      </a:r>
                      <a:endParaRPr sz="18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2200">
                <a:tc gridSpan="2">
                  <a:txBody>
                    <a:bodyPr/>
                    <a:lstStyle/>
                    <a:p>
                      <a:pPr marL="0" lvl="0" indent="0" algn="l" rtl="0">
                        <a:spcBef>
                          <a:spcPts val="0"/>
                        </a:spcBef>
                        <a:spcAft>
                          <a:spcPts val="0"/>
                        </a:spcAft>
                        <a:buNone/>
                      </a:pPr>
                      <a:r>
                        <a:rPr lang="en" sz="2000" b="1">
                          <a:solidFill>
                            <a:schemeClr val="accent6"/>
                          </a:solidFill>
                          <a:latin typeface="Average"/>
                          <a:ea typeface="Average"/>
                          <a:cs typeface="Average"/>
                          <a:sym typeface="Average"/>
                        </a:rPr>
                        <a:t>Race</a:t>
                      </a:r>
                      <a:r>
                        <a:rPr lang="en" sz="2000">
                          <a:solidFill>
                            <a:schemeClr val="accent6"/>
                          </a:solidFill>
                          <a:latin typeface="Average"/>
                          <a:ea typeface="Average"/>
                          <a:cs typeface="Average"/>
                          <a:sym typeface="Average"/>
                        </a:rPr>
                        <a:t> </a:t>
                      </a:r>
                      <a:endParaRPr sz="20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700" cap="flat" cmpd="sng">
                      <a:solidFill>
                        <a:schemeClr val="lt2"/>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6850">
                <a:tc gridSpan="2">
                  <a:txBody>
                    <a:bodyPr/>
                    <a:lstStyle/>
                    <a:p>
                      <a:pPr marL="0" lvl="0" indent="0" algn="ctr" rtl="0">
                        <a:spcBef>
                          <a:spcPts val="0"/>
                        </a:spcBef>
                        <a:spcAft>
                          <a:spcPts val="0"/>
                        </a:spcAft>
                        <a:buNone/>
                      </a:pPr>
                      <a:r>
                        <a:rPr lang="en" sz="2100" b="1">
                          <a:solidFill>
                            <a:schemeClr val="accent6"/>
                          </a:solidFill>
                          <a:latin typeface="Average"/>
                          <a:ea typeface="Average"/>
                          <a:cs typeface="Average"/>
                          <a:sym typeface="Average"/>
                        </a:rPr>
                        <a:t>Black</a:t>
                      </a:r>
                      <a:endParaRPr sz="2100" b="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31.37%</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48.14%</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42.16%</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6850">
                <a:tc gridSpan="2">
                  <a:txBody>
                    <a:bodyPr/>
                    <a:lstStyle/>
                    <a:p>
                      <a:pPr marL="0" lvl="0" indent="0" algn="ctr" rtl="0">
                        <a:spcBef>
                          <a:spcPts val="0"/>
                        </a:spcBef>
                        <a:spcAft>
                          <a:spcPts val="0"/>
                        </a:spcAft>
                        <a:buNone/>
                      </a:pPr>
                      <a:r>
                        <a:rPr lang="en" sz="2100" b="1">
                          <a:solidFill>
                            <a:schemeClr val="accent6"/>
                          </a:solidFill>
                          <a:latin typeface="Average"/>
                          <a:ea typeface="Average"/>
                          <a:cs typeface="Average"/>
                          <a:sym typeface="Average"/>
                        </a:rPr>
                        <a:t>White </a:t>
                      </a:r>
                      <a:endParaRPr sz="2100" b="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66.67%</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49.37%</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55.88%</a:t>
                      </a:r>
                      <a:endParaRPr sz="19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6850">
                <a:tc gridSpan="2">
                  <a:txBody>
                    <a:bodyPr/>
                    <a:lstStyle/>
                    <a:p>
                      <a:pPr marL="0" lvl="0" indent="0" algn="ctr" rtl="0">
                        <a:spcBef>
                          <a:spcPts val="0"/>
                        </a:spcBef>
                        <a:spcAft>
                          <a:spcPts val="0"/>
                        </a:spcAft>
                        <a:buNone/>
                      </a:pPr>
                      <a:r>
                        <a:rPr lang="en" sz="2100" b="1">
                          <a:solidFill>
                            <a:schemeClr val="accent6"/>
                          </a:solidFill>
                          <a:latin typeface="Average"/>
                          <a:ea typeface="Average"/>
                          <a:cs typeface="Average"/>
                          <a:sym typeface="Average"/>
                        </a:rPr>
                        <a:t>Not Black or White</a:t>
                      </a:r>
                      <a:endParaRPr sz="2100" b="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1.90%</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1.64%</a:t>
                      </a:r>
                      <a:endParaRPr sz="1900">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solidFill>
                            <a:schemeClr val="accent6"/>
                          </a:solidFill>
                          <a:latin typeface="Average"/>
                          <a:ea typeface="Average"/>
                          <a:cs typeface="Average"/>
                          <a:sym typeface="Average"/>
                        </a:rPr>
                        <a:t>1.96%</a:t>
                      </a:r>
                      <a:endParaRPr sz="19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i="1">
                        <a:solidFill>
                          <a:schemeClr val="accent6"/>
                        </a:solidFill>
                        <a:latin typeface="Average"/>
                        <a:ea typeface="Average"/>
                        <a:cs typeface="Average"/>
                        <a:sym typeface="Average"/>
                      </a:endParaRPr>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7" name="Google Shape;147;p25"/>
          <p:cNvSpPr txBox="1"/>
          <p:nvPr/>
        </p:nvSpPr>
        <p:spPr>
          <a:xfrm>
            <a:off x="3291463" y="223675"/>
            <a:ext cx="307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lt2"/>
                </a:solidFill>
                <a:latin typeface="Oswald"/>
                <a:ea typeface="Oswald"/>
                <a:cs typeface="Oswald"/>
                <a:sym typeface="Oswald"/>
              </a:rPr>
              <a:t>Racial Makeup</a:t>
            </a:r>
            <a:endParaRPr sz="2800">
              <a:solidFill>
                <a:schemeClr val="lt2"/>
              </a:solidFill>
              <a:latin typeface="Oswald"/>
              <a:ea typeface="Oswald"/>
              <a:cs typeface="Oswald"/>
              <a:sym typeface="Oswald"/>
            </a:endParaRPr>
          </a:p>
        </p:txBody>
      </p:sp>
      <p:sp>
        <p:nvSpPr>
          <p:cNvPr id="148" name="Google Shape;148;p25"/>
          <p:cNvSpPr txBox="1"/>
          <p:nvPr/>
        </p:nvSpPr>
        <p:spPr>
          <a:xfrm>
            <a:off x="358050" y="4221550"/>
            <a:ext cx="8427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i="1" baseline="30000">
                <a:highlight>
                  <a:srgbClr val="D9D9D9"/>
                </a:highlight>
              </a:rPr>
              <a:t>j</a:t>
            </a:r>
            <a:r>
              <a:rPr lang="en" sz="1900">
                <a:solidFill>
                  <a:schemeClr val="dk1"/>
                </a:solidFill>
                <a:latin typeface="Average"/>
                <a:ea typeface="Average"/>
                <a:cs typeface="Average"/>
                <a:sym typeface="Average"/>
              </a:rPr>
              <a:t>𝞆2= 5.92 (1, </a:t>
            </a:r>
            <a:r>
              <a:rPr lang="en" sz="1900" i="1">
                <a:solidFill>
                  <a:schemeClr val="dk1"/>
                </a:solidFill>
                <a:latin typeface="Average"/>
                <a:ea typeface="Average"/>
                <a:cs typeface="Average"/>
                <a:sym typeface="Average"/>
              </a:rPr>
              <a:t>N</a:t>
            </a:r>
            <a:r>
              <a:rPr lang="en" sz="1900">
                <a:solidFill>
                  <a:schemeClr val="dk1"/>
                </a:solidFill>
                <a:latin typeface="Average"/>
                <a:ea typeface="Average"/>
                <a:cs typeface="Average"/>
                <a:sym typeface="Average"/>
              </a:rPr>
              <a:t> = 4986); </a:t>
            </a:r>
            <a:r>
              <a:rPr lang="en" sz="1900" i="1">
                <a:solidFill>
                  <a:schemeClr val="dk1"/>
                </a:solidFill>
                <a:latin typeface="Average"/>
                <a:ea typeface="Average"/>
                <a:cs typeface="Average"/>
                <a:sym typeface="Average"/>
              </a:rPr>
              <a:t>p </a:t>
            </a:r>
            <a:r>
              <a:rPr lang="en" sz="1900">
                <a:solidFill>
                  <a:schemeClr val="dk1"/>
                </a:solidFill>
                <a:latin typeface="Average"/>
                <a:ea typeface="Average"/>
                <a:cs typeface="Average"/>
                <a:sym typeface="Average"/>
              </a:rPr>
              <a:t>= .015  </a:t>
            </a:r>
            <a:endParaRPr sz="1900">
              <a:solidFill>
                <a:schemeClr val="dk1"/>
              </a:solidFill>
              <a:latin typeface="Average"/>
              <a:ea typeface="Average"/>
              <a:cs typeface="Average"/>
              <a:sym typeface="Average"/>
            </a:endParaRPr>
          </a:p>
          <a:p>
            <a:pPr marL="0" lvl="0" indent="0" algn="l" rtl="0">
              <a:spcBef>
                <a:spcPts val="0"/>
              </a:spcBef>
              <a:spcAft>
                <a:spcPts val="0"/>
              </a:spcAft>
              <a:buNone/>
            </a:pPr>
            <a:r>
              <a:rPr lang="en" sz="1900">
                <a:solidFill>
                  <a:schemeClr val="dk1"/>
                </a:solidFill>
                <a:latin typeface="Average"/>
                <a:ea typeface="Average"/>
                <a:cs typeface="Average"/>
                <a:sym typeface="Average"/>
              </a:rPr>
              <a:t>**White people more likely to receive Rapid Access intervention**</a:t>
            </a:r>
            <a:endParaRPr sz="1900">
              <a:solidFill>
                <a:schemeClr val="dk1"/>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628650" y="28299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4000"/>
              <a:t>Conclusions</a:t>
            </a:r>
            <a:endParaRPr sz="4000"/>
          </a:p>
        </p:txBody>
      </p:sp>
      <p:sp>
        <p:nvSpPr>
          <p:cNvPr id="154" name="Google Shape;154;p26"/>
          <p:cNvSpPr txBox="1">
            <a:spLocks noGrp="1"/>
          </p:cNvSpPr>
          <p:nvPr>
            <p:ph type="body" idx="1"/>
          </p:nvPr>
        </p:nvSpPr>
        <p:spPr>
          <a:xfrm>
            <a:off x="628650" y="986050"/>
            <a:ext cx="8152200" cy="3646800"/>
          </a:xfrm>
          <a:prstGeom prst="rect">
            <a:avLst/>
          </a:prstGeom>
          <a:noFill/>
          <a:ln>
            <a:noFill/>
          </a:ln>
        </p:spPr>
        <p:txBody>
          <a:bodyPr spcFirstLastPara="1" wrap="square" lIns="68575" tIns="34275" rIns="68575" bIns="34275" anchor="t" anchorCtr="0">
            <a:noAutofit/>
          </a:bodyPr>
          <a:lstStyle/>
          <a:p>
            <a:pPr marL="177800" lvl="0" indent="0" algn="l" rtl="0">
              <a:lnSpc>
                <a:spcPct val="90000"/>
              </a:lnSpc>
              <a:spcBef>
                <a:spcPts val="0"/>
              </a:spcBef>
              <a:spcAft>
                <a:spcPts val="0"/>
              </a:spcAft>
              <a:buNone/>
            </a:pPr>
            <a:endParaRPr sz="2400"/>
          </a:p>
          <a:p>
            <a:pPr marL="177800" lvl="0" indent="-190500" algn="l" rtl="0">
              <a:lnSpc>
                <a:spcPct val="90000"/>
              </a:lnSpc>
              <a:spcBef>
                <a:spcPts val="0"/>
              </a:spcBef>
              <a:spcAft>
                <a:spcPts val="0"/>
              </a:spcAft>
              <a:buSzPts val="2400"/>
              <a:buChar char="●"/>
            </a:pPr>
            <a:r>
              <a:rPr lang="en" sz="2400"/>
              <a:t>Compared to the standard EPICC program, the community based, peer-run rapid access telehealth program was associated with greater likelihood of:</a:t>
            </a:r>
            <a:endParaRPr sz="2400"/>
          </a:p>
          <a:p>
            <a:pPr marL="520700" lvl="1" indent="-241300" algn="l" rtl="0">
              <a:lnSpc>
                <a:spcPct val="90000"/>
              </a:lnSpc>
              <a:spcBef>
                <a:spcPts val="0"/>
              </a:spcBef>
              <a:spcAft>
                <a:spcPts val="0"/>
              </a:spcAft>
              <a:buSzPts val="2400"/>
              <a:buChar char="○"/>
            </a:pPr>
            <a:r>
              <a:rPr lang="en" sz="2400"/>
              <a:t>Being engaged in treatment at 1 month</a:t>
            </a:r>
            <a:endParaRPr sz="2400"/>
          </a:p>
          <a:p>
            <a:pPr marL="520700" lvl="1" indent="-241300" algn="l" rtl="0">
              <a:lnSpc>
                <a:spcPct val="90000"/>
              </a:lnSpc>
              <a:spcBef>
                <a:spcPts val="0"/>
              </a:spcBef>
              <a:spcAft>
                <a:spcPts val="0"/>
              </a:spcAft>
              <a:buSzPts val="2400"/>
              <a:buChar char="○"/>
            </a:pPr>
            <a:r>
              <a:rPr lang="en" sz="2400"/>
              <a:t>Still being on MAT at 1 month</a:t>
            </a:r>
            <a:endParaRPr sz="2400"/>
          </a:p>
          <a:p>
            <a:pPr marL="177800" lvl="0" indent="0" algn="l" rtl="0">
              <a:lnSpc>
                <a:spcPct val="90000"/>
              </a:lnSpc>
              <a:spcBef>
                <a:spcPts val="0"/>
              </a:spcBef>
              <a:spcAft>
                <a:spcPts val="0"/>
              </a:spcAft>
              <a:buNone/>
            </a:pPr>
            <a:endParaRPr sz="2400"/>
          </a:p>
          <a:p>
            <a:pPr marL="177800" lvl="0" indent="-241300" algn="l" rtl="0">
              <a:lnSpc>
                <a:spcPct val="90000"/>
              </a:lnSpc>
              <a:spcBef>
                <a:spcPts val="0"/>
              </a:spcBef>
              <a:spcAft>
                <a:spcPts val="0"/>
              </a:spcAft>
              <a:buSzPts val="2400"/>
              <a:buChar char="●"/>
            </a:pPr>
            <a:r>
              <a:rPr lang="en" sz="2400"/>
              <a:t>No associations at 3 months</a:t>
            </a:r>
            <a:endParaRPr sz="2400"/>
          </a:p>
          <a:p>
            <a:pPr marL="177800" lvl="0" indent="0" algn="l" rtl="0">
              <a:lnSpc>
                <a:spcPct val="90000"/>
              </a:lnSpc>
              <a:spcBef>
                <a:spcPts val="0"/>
              </a:spcBef>
              <a:spcAft>
                <a:spcPts val="0"/>
              </a:spcAft>
              <a:buNone/>
            </a:pPr>
            <a:endParaRPr sz="2400"/>
          </a:p>
          <a:p>
            <a:pPr marL="177800" lvl="0" indent="-190500" algn="l" rtl="0">
              <a:lnSpc>
                <a:spcPct val="90000"/>
              </a:lnSpc>
              <a:spcBef>
                <a:spcPts val="0"/>
              </a:spcBef>
              <a:spcAft>
                <a:spcPts val="0"/>
              </a:spcAft>
              <a:buSzPts val="2400"/>
              <a:buChar char="●"/>
            </a:pPr>
            <a:r>
              <a:rPr lang="en" sz="2400"/>
              <a:t>Fewer Black people were served in Rapid Access compared to treatment as usual</a:t>
            </a:r>
            <a:endParaRPr sz="2400"/>
          </a:p>
          <a:p>
            <a:pPr marL="177800" lvl="0" indent="0" algn="l" rtl="0">
              <a:lnSpc>
                <a:spcPct val="90000"/>
              </a:lnSpc>
              <a:spcBef>
                <a:spcPts val="0"/>
              </a:spcBef>
              <a:spcAft>
                <a:spcPts val="0"/>
              </a:spcAft>
              <a:buNone/>
            </a:pPr>
            <a:endParaRPr sz="2400"/>
          </a:p>
          <a:p>
            <a:pPr marL="17780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endParaRPr sz="2400"/>
          </a:p>
          <a:p>
            <a:pPr marL="177800" lvl="0" indent="0" algn="l" rtl="0">
              <a:lnSpc>
                <a:spcPct val="90000"/>
              </a:lnSpc>
              <a:spcBef>
                <a:spcPts val="0"/>
              </a:spcBef>
              <a:spcAft>
                <a:spcPts val="0"/>
              </a:spcAft>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628650" y="28299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4000"/>
              <a:t>Limitations &amp; Things we still don’t know</a:t>
            </a:r>
            <a:endParaRPr sz="4000"/>
          </a:p>
        </p:txBody>
      </p:sp>
      <p:sp>
        <p:nvSpPr>
          <p:cNvPr id="160" name="Google Shape;160;p27"/>
          <p:cNvSpPr txBox="1">
            <a:spLocks noGrp="1"/>
          </p:cNvSpPr>
          <p:nvPr>
            <p:ph type="body" idx="1"/>
          </p:nvPr>
        </p:nvSpPr>
        <p:spPr>
          <a:xfrm>
            <a:off x="628650" y="986050"/>
            <a:ext cx="7886700" cy="3646800"/>
          </a:xfrm>
          <a:prstGeom prst="rect">
            <a:avLst/>
          </a:prstGeom>
          <a:noFill/>
          <a:ln>
            <a:noFill/>
          </a:ln>
        </p:spPr>
        <p:txBody>
          <a:bodyPr spcFirstLastPara="1" wrap="square" lIns="68575" tIns="34275" rIns="68575" bIns="34275" anchor="t" anchorCtr="0">
            <a:noAutofit/>
          </a:bodyPr>
          <a:lstStyle/>
          <a:p>
            <a:pPr marL="177800" lvl="0" indent="0" algn="l" rtl="0">
              <a:lnSpc>
                <a:spcPct val="90000"/>
              </a:lnSpc>
              <a:spcBef>
                <a:spcPts val="0"/>
              </a:spcBef>
              <a:spcAft>
                <a:spcPts val="0"/>
              </a:spcAft>
              <a:buNone/>
            </a:pPr>
            <a:endParaRPr sz="2400"/>
          </a:p>
          <a:p>
            <a:pPr marL="177800" lvl="0" indent="-190500" algn="l" rtl="0">
              <a:lnSpc>
                <a:spcPct val="90000"/>
              </a:lnSpc>
              <a:spcBef>
                <a:spcPts val="0"/>
              </a:spcBef>
              <a:spcAft>
                <a:spcPts val="0"/>
              </a:spcAft>
              <a:buSzPts val="2400"/>
              <a:buChar char="●"/>
            </a:pPr>
            <a:r>
              <a:rPr lang="en" sz="2400"/>
              <a:t>Outcome measures are not ideal</a:t>
            </a:r>
            <a:endParaRPr sz="2400"/>
          </a:p>
          <a:p>
            <a:pPr marL="520700" lvl="1" indent="-241300" algn="l" rtl="0">
              <a:lnSpc>
                <a:spcPct val="90000"/>
              </a:lnSpc>
              <a:spcBef>
                <a:spcPts val="0"/>
              </a:spcBef>
              <a:spcAft>
                <a:spcPts val="0"/>
              </a:spcAft>
              <a:buSzPts val="2400"/>
              <a:buChar char="○"/>
            </a:pPr>
            <a:r>
              <a:rPr lang="en" sz="2400"/>
              <a:t>Formal treatment engagement does not = “Success” (and vice versa)</a:t>
            </a:r>
            <a:endParaRPr sz="2400"/>
          </a:p>
          <a:p>
            <a:pPr marL="177800" lvl="0" indent="-241300" algn="l" rtl="0">
              <a:lnSpc>
                <a:spcPct val="90000"/>
              </a:lnSpc>
              <a:spcBef>
                <a:spcPts val="0"/>
              </a:spcBef>
              <a:spcAft>
                <a:spcPts val="0"/>
              </a:spcAft>
              <a:buSzPts val="2400"/>
              <a:buChar char="●"/>
            </a:pPr>
            <a:r>
              <a:rPr lang="en" sz="2400"/>
              <a:t>Many unmeasured variables at play</a:t>
            </a:r>
            <a:endParaRPr sz="2400"/>
          </a:p>
          <a:p>
            <a:pPr marL="520700" lvl="1" indent="-241300" algn="l" rtl="0">
              <a:lnSpc>
                <a:spcPct val="90000"/>
              </a:lnSpc>
              <a:spcBef>
                <a:spcPts val="0"/>
              </a:spcBef>
              <a:spcAft>
                <a:spcPts val="0"/>
              </a:spcAft>
              <a:buSzPts val="2400"/>
              <a:buChar char="○"/>
            </a:pPr>
            <a:r>
              <a:rPr lang="en" sz="2400"/>
              <a:t>Which treatment agency did they land at? How did the pharmacy Rx pickup go?</a:t>
            </a:r>
            <a:endParaRPr sz="2400"/>
          </a:p>
          <a:p>
            <a:pPr marL="177800" lvl="0" indent="-241300" algn="l" rtl="0">
              <a:lnSpc>
                <a:spcPct val="90000"/>
              </a:lnSpc>
              <a:spcBef>
                <a:spcPts val="0"/>
              </a:spcBef>
              <a:spcAft>
                <a:spcPts val="0"/>
              </a:spcAft>
              <a:buSzPts val="2400"/>
              <a:buChar char="●"/>
            </a:pPr>
            <a:r>
              <a:rPr lang="en" sz="2400"/>
              <a:t>What are the reasons behind the racial disparities in access to the intervention?</a:t>
            </a:r>
            <a:endParaRPr sz="2400"/>
          </a:p>
          <a:p>
            <a:pPr marL="520700" lvl="1" indent="-241300" algn="l" rtl="0">
              <a:lnSpc>
                <a:spcPct val="90000"/>
              </a:lnSpc>
              <a:spcBef>
                <a:spcPts val="0"/>
              </a:spcBef>
              <a:spcAft>
                <a:spcPts val="0"/>
              </a:spcAft>
              <a:buSzPts val="2400"/>
              <a:buChar char="○"/>
            </a:pPr>
            <a:r>
              <a:rPr lang="en" sz="2400"/>
              <a:t>Black individuals offered less often, are less receptive, something else?</a:t>
            </a:r>
            <a:endParaRPr sz="2400"/>
          </a:p>
          <a:p>
            <a:pPr marL="520700" lvl="0" indent="0" algn="l" rtl="0">
              <a:lnSpc>
                <a:spcPct val="90000"/>
              </a:lnSpc>
              <a:spcBef>
                <a:spcPts val="0"/>
              </a:spcBef>
              <a:spcAft>
                <a:spcPts val="0"/>
              </a:spcAft>
              <a:buNone/>
            </a:pPr>
            <a:endParaRPr sz="2400"/>
          </a:p>
          <a:p>
            <a:pPr marL="177800" lvl="0" indent="0" algn="l" rtl="0">
              <a:lnSpc>
                <a:spcPct val="90000"/>
              </a:lnSpc>
              <a:spcBef>
                <a:spcPts val="0"/>
              </a:spcBef>
              <a:spcAft>
                <a:spcPts val="0"/>
              </a:spcAft>
              <a:buNone/>
            </a:pPr>
            <a:endParaRPr sz="2400"/>
          </a:p>
          <a:p>
            <a:pPr marL="17780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endParaRPr sz="2400"/>
          </a:p>
          <a:p>
            <a:pPr marL="177800" lvl="0" indent="0" algn="l" rtl="0">
              <a:lnSpc>
                <a:spcPct val="90000"/>
              </a:lnSpc>
              <a:spcBef>
                <a:spcPts val="0"/>
              </a:spcBef>
              <a:spcAft>
                <a:spcPts val="0"/>
              </a:spcAft>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628650" y="273849"/>
            <a:ext cx="7886700" cy="785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Verbal Feedback from Peer Coaches</a:t>
            </a:r>
            <a:endParaRPr/>
          </a:p>
        </p:txBody>
      </p:sp>
      <p:sp>
        <p:nvSpPr>
          <p:cNvPr id="166" name="Google Shape;166;p28"/>
          <p:cNvSpPr txBox="1">
            <a:spLocks noGrp="1"/>
          </p:cNvSpPr>
          <p:nvPr>
            <p:ph type="body" idx="1"/>
          </p:nvPr>
        </p:nvSpPr>
        <p:spPr>
          <a:xfrm>
            <a:off x="543125" y="1059550"/>
            <a:ext cx="7972200" cy="3638285"/>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SzPts val="852"/>
              <a:buNone/>
            </a:pPr>
            <a:r>
              <a:rPr lang="en" sz="1627" i="1" dirty="0">
                <a:solidFill>
                  <a:schemeClr val="dk1"/>
                </a:solidFill>
                <a:latin typeface="Arial"/>
                <a:ea typeface="Arial"/>
                <a:cs typeface="Arial"/>
                <a:sym typeface="Arial"/>
              </a:rPr>
              <a:t>“ I could make this phone call for you right now and we could get the process going.  And that for me was just readiness and </a:t>
            </a:r>
            <a:r>
              <a:rPr lang="en" sz="1627" i="1" dirty="0">
                <a:solidFill>
                  <a:srgbClr val="FFFF00"/>
                </a:solidFill>
                <a:latin typeface="Arial"/>
                <a:ea typeface="Arial"/>
                <a:cs typeface="Arial"/>
                <a:sym typeface="Arial"/>
              </a:rPr>
              <a:t>a way to get people engaged into something right now”</a:t>
            </a:r>
            <a:endParaRPr sz="1627" i="1" dirty="0">
              <a:solidFill>
                <a:srgbClr val="FFFF00"/>
              </a:solidFill>
              <a:latin typeface="Arial"/>
              <a:ea typeface="Arial"/>
              <a:cs typeface="Arial"/>
              <a:sym typeface="Arial"/>
            </a:endParaRPr>
          </a:p>
          <a:p>
            <a:pPr marL="0" lvl="0" indent="0" algn="l" rtl="0">
              <a:lnSpc>
                <a:spcPct val="70000"/>
              </a:lnSpc>
              <a:spcBef>
                <a:spcPts val="1200"/>
              </a:spcBef>
              <a:spcAft>
                <a:spcPts val="0"/>
              </a:spcAft>
              <a:buSzPts val="852"/>
              <a:buNone/>
            </a:pP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r>
              <a:rPr lang="en" sz="1627" i="1" dirty="0">
                <a:solidFill>
                  <a:schemeClr val="dk1"/>
                </a:solidFill>
                <a:latin typeface="Arial"/>
                <a:ea typeface="Arial"/>
                <a:cs typeface="Arial"/>
                <a:sym typeface="Arial"/>
              </a:rPr>
              <a:t>“Oh, my God, </a:t>
            </a:r>
            <a:r>
              <a:rPr lang="en" sz="1627" i="1" dirty="0">
                <a:solidFill>
                  <a:srgbClr val="FFFF00"/>
                </a:solidFill>
                <a:latin typeface="Arial"/>
                <a:ea typeface="Arial"/>
                <a:cs typeface="Arial"/>
                <a:sym typeface="Arial"/>
              </a:rPr>
              <a:t>I would love when I could get someone on Fridays, because… can get that rapid access,</a:t>
            </a:r>
            <a:r>
              <a:rPr lang="en" sz="1627" i="1" dirty="0">
                <a:solidFill>
                  <a:schemeClr val="dk1"/>
                </a:solidFill>
                <a:latin typeface="Arial"/>
                <a:ea typeface="Arial"/>
                <a:cs typeface="Arial"/>
                <a:sym typeface="Arial"/>
              </a:rPr>
              <a:t> and they know that they they're not going to be just sick, you know"</a:t>
            </a: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r>
              <a:rPr lang="en" sz="1627" i="1" dirty="0">
                <a:solidFill>
                  <a:schemeClr val="dk1"/>
                </a:solidFill>
                <a:latin typeface="Arial"/>
                <a:ea typeface="Arial"/>
                <a:cs typeface="Arial"/>
                <a:sym typeface="Arial"/>
              </a:rPr>
              <a:t>“[</a:t>
            </a:r>
            <a:r>
              <a:rPr lang="en" sz="1627" i="1" dirty="0">
                <a:solidFill>
                  <a:srgbClr val="FFFF00"/>
                </a:solidFill>
                <a:latin typeface="Arial"/>
                <a:ea typeface="Arial"/>
                <a:cs typeface="Arial"/>
                <a:sym typeface="Arial"/>
              </a:rPr>
              <a:t>Clients] were shocked at first that it was that easy</a:t>
            </a:r>
            <a:r>
              <a:rPr lang="en" sz="1627" i="1" dirty="0">
                <a:solidFill>
                  <a:schemeClr val="dk1"/>
                </a:solidFill>
                <a:latin typeface="Arial"/>
                <a:ea typeface="Arial"/>
                <a:cs typeface="Arial"/>
                <a:sym typeface="Arial"/>
              </a:rPr>
              <a:t> and that they could ya’know get the medication that they needed without being in a hospital or in a treatment facility”</a:t>
            </a: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588"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r>
              <a:rPr lang="en" sz="1588" i="1" dirty="0">
                <a:solidFill>
                  <a:schemeClr val="dk1"/>
                </a:solidFill>
                <a:latin typeface="Arial"/>
                <a:ea typeface="Arial"/>
                <a:cs typeface="Arial"/>
                <a:sym typeface="Arial"/>
              </a:rPr>
              <a:t>“</a:t>
            </a:r>
            <a:r>
              <a:rPr lang="en" sz="1588" i="1" dirty="0">
                <a:solidFill>
                  <a:srgbClr val="FFFF00"/>
                </a:solidFill>
                <a:latin typeface="Arial"/>
                <a:ea typeface="Arial"/>
                <a:cs typeface="Arial"/>
                <a:sym typeface="Arial"/>
              </a:rPr>
              <a:t>I would love to see methadone incorporated</a:t>
            </a:r>
            <a:r>
              <a:rPr lang="en" sz="1588" i="1" dirty="0">
                <a:solidFill>
                  <a:schemeClr val="dk1"/>
                </a:solidFill>
                <a:latin typeface="Arial"/>
                <a:ea typeface="Arial"/>
                <a:cs typeface="Arial"/>
                <a:sym typeface="Arial"/>
              </a:rPr>
              <a:t>”</a:t>
            </a:r>
            <a:endParaRPr sz="1588"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588"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r>
              <a:rPr lang="en" sz="1588" i="1" dirty="0">
                <a:solidFill>
                  <a:schemeClr val="dk1"/>
                </a:solidFill>
                <a:latin typeface="Arial"/>
                <a:ea typeface="Arial"/>
                <a:cs typeface="Arial"/>
                <a:sym typeface="Arial"/>
              </a:rPr>
              <a:t>“</a:t>
            </a:r>
            <a:r>
              <a:rPr lang="en" sz="1588" i="1" dirty="0">
                <a:solidFill>
                  <a:srgbClr val="FFFF00"/>
                </a:solidFill>
                <a:latin typeface="Arial"/>
                <a:ea typeface="Arial"/>
                <a:cs typeface="Arial"/>
                <a:sym typeface="Arial"/>
              </a:rPr>
              <a:t>Hell yes continuing it, expanding it even, statewide or even nationally</a:t>
            </a:r>
            <a:r>
              <a:rPr lang="en" sz="1588" i="1" dirty="0">
                <a:solidFill>
                  <a:schemeClr val="dk1"/>
                </a:solidFill>
                <a:latin typeface="Arial"/>
                <a:ea typeface="Arial"/>
                <a:cs typeface="Arial"/>
                <a:sym typeface="Arial"/>
              </a:rPr>
              <a:t>… But yea, a bridge, a live, living bridge script 24/7 available via phone or tablet, absolutely necessary.  Very helpful.”</a:t>
            </a:r>
            <a:endParaRPr sz="1588"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r>
              <a:rPr lang="en" sz="1627" i="1" dirty="0">
                <a:solidFill>
                  <a:schemeClr val="dk1"/>
                </a:solidFill>
                <a:latin typeface="Arial"/>
                <a:ea typeface="Arial"/>
                <a:cs typeface="Arial"/>
                <a:sym typeface="Arial"/>
              </a:rPr>
              <a:t>“I would like to see that it continues because.. to me that empowers people way more then they could imagine.”</a:t>
            </a:r>
            <a:endParaRPr sz="1627" i="1"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088" dirty="0">
              <a:solidFill>
                <a:schemeClr val="dk1"/>
              </a:solidFill>
              <a:latin typeface="Arial"/>
              <a:ea typeface="Arial"/>
              <a:cs typeface="Arial"/>
              <a:sym typeface="Arial"/>
            </a:endParaRPr>
          </a:p>
          <a:p>
            <a:pPr marL="0" lvl="0" indent="0" algn="l" rtl="0">
              <a:lnSpc>
                <a:spcPct val="70000"/>
              </a:lnSpc>
              <a:spcBef>
                <a:spcPts val="1200"/>
              </a:spcBef>
              <a:spcAft>
                <a:spcPts val="0"/>
              </a:spcAft>
              <a:buSzPts val="852"/>
              <a:buNone/>
            </a:pPr>
            <a:endParaRPr sz="1088" dirty="0">
              <a:solidFill>
                <a:schemeClr val="dk1"/>
              </a:solidFill>
              <a:latin typeface="Arial"/>
              <a:ea typeface="Arial"/>
              <a:cs typeface="Arial"/>
              <a:sym typeface="Arial"/>
            </a:endParaRPr>
          </a:p>
          <a:p>
            <a:pPr marL="0" lvl="0" indent="0" algn="l" rtl="0">
              <a:lnSpc>
                <a:spcPct val="70000"/>
              </a:lnSpc>
              <a:spcBef>
                <a:spcPts val="1200"/>
              </a:spcBef>
              <a:spcAft>
                <a:spcPts val="1200"/>
              </a:spcAft>
              <a:buSzPts val="852"/>
              <a:buNone/>
            </a:pPr>
            <a:endParaRPr sz="852"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00"/>
              <a:t>SPECIAL THANKS TO</a:t>
            </a:r>
            <a:endParaRPr sz="4000"/>
          </a:p>
        </p:txBody>
      </p:sp>
      <p:sp>
        <p:nvSpPr>
          <p:cNvPr id="172" name="Google Shape;172;p29"/>
          <p:cNvSpPr txBox="1">
            <a:spLocks noGrp="1"/>
          </p:cNvSpPr>
          <p:nvPr>
            <p:ph type="body" idx="1"/>
          </p:nvPr>
        </p:nvSpPr>
        <p:spPr>
          <a:xfrm>
            <a:off x="572100" y="104470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dirty="0"/>
              <a:t> </a:t>
            </a:r>
            <a:r>
              <a:rPr lang="en" sz="2400" u="sng" dirty="0"/>
              <a:t>UMSL</a:t>
            </a:r>
            <a:endParaRPr sz="2400" u="sng" dirty="0"/>
          </a:p>
          <a:p>
            <a:pPr marL="0" lvl="0" indent="0" algn="ctr" rtl="0">
              <a:lnSpc>
                <a:spcPct val="100000"/>
              </a:lnSpc>
              <a:spcBef>
                <a:spcPts val="1200"/>
              </a:spcBef>
              <a:spcAft>
                <a:spcPts val="0"/>
              </a:spcAft>
              <a:buNone/>
            </a:pPr>
            <a:r>
              <a:rPr lang="en" sz="2200" dirty="0"/>
              <a:t>Zach Budesa, PhD</a:t>
            </a:r>
            <a:endParaRPr sz="2200" dirty="0"/>
          </a:p>
          <a:p>
            <a:pPr marL="0" lvl="0" indent="0" algn="ctr" rtl="0">
              <a:lnSpc>
                <a:spcPct val="100000"/>
              </a:lnSpc>
              <a:spcBef>
                <a:spcPts val="0"/>
              </a:spcBef>
              <a:spcAft>
                <a:spcPts val="0"/>
              </a:spcAft>
              <a:buNone/>
            </a:pPr>
            <a:r>
              <a:rPr lang="en" sz="2200" dirty="0"/>
              <a:t>Katie Brown, LCSW</a:t>
            </a:r>
            <a:endParaRPr sz="2200" dirty="0"/>
          </a:p>
          <a:p>
            <a:pPr marL="0" lvl="0" indent="0" algn="ctr" rtl="0">
              <a:lnSpc>
                <a:spcPct val="100000"/>
              </a:lnSpc>
              <a:spcBef>
                <a:spcPts val="0"/>
              </a:spcBef>
              <a:spcAft>
                <a:spcPts val="0"/>
              </a:spcAft>
              <a:buNone/>
            </a:pPr>
            <a:r>
              <a:rPr lang="en" sz="2200" dirty="0"/>
              <a:t>Schyler Newman</a:t>
            </a:r>
            <a:endParaRPr sz="2200" dirty="0"/>
          </a:p>
          <a:p>
            <a:pPr marL="0" lvl="0" indent="0" algn="ctr" rtl="0">
              <a:lnSpc>
                <a:spcPct val="100000"/>
              </a:lnSpc>
              <a:spcBef>
                <a:spcPts val="0"/>
              </a:spcBef>
              <a:spcAft>
                <a:spcPts val="0"/>
              </a:spcAft>
              <a:buNone/>
            </a:pPr>
            <a:r>
              <a:rPr lang="en" sz="2400" b="1" dirty="0">
                <a:solidFill>
                  <a:srgbClr val="00FF00"/>
                </a:solidFill>
              </a:rPr>
              <a:t>UMSL Addiction Science team</a:t>
            </a:r>
            <a:endParaRPr sz="2400" b="1" dirty="0">
              <a:solidFill>
                <a:srgbClr val="00FF00"/>
              </a:solidFill>
            </a:endParaRPr>
          </a:p>
          <a:p>
            <a:pPr marL="0" lvl="0" indent="457200" algn="l" rtl="0">
              <a:spcBef>
                <a:spcPts val="0"/>
              </a:spcBef>
              <a:spcAft>
                <a:spcPts val="1200"/>
              </a:spcAft>
              <a:buNone/>
            </a:pPr>
            <a:endParaRPr sz="2400" dirty="0"/>
          </a:p>
        </p:txBody>
      </p:sp>
      <p:sp>
        <p:nvSpPr>
          <p:cNvPr id="173" name="Google Shape;173;p29"/>
          <p:cNvSpPr txBox="1">
            <a:spLocks noGrp="1"/>
          </p:cNvSpPr>
          <p:nvPr>
            <p:ph type="body" idx="2"/>
          </p:nvPr>
        </p:nvSpPr>
        <p:spPr>
          <a:xfrm>
            <a:off x="4785125"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u="sng"/>
              <a:t>Behavioral Health Network</a:t>
            </a:r>
            <a:endParaRPr sz="2400" u="sng"/>
          </a:p>
          <a:p>
            <a:pPr marL="0" lvl="0" indent="0" algn="ctr" rtl="0">
              <a:lnSpc>
                <a:spcPct val="100000"/>
              </a:lnSpc>
              <a:spcBef>
                <a:spcPts val="1200"/>
              </a:spcBef>
              <a:spcAft>
                <a:spcPts val="0"/>
              </a:spcAft>
              <a:buNone/>
            </a:pPr>
            <a:r>
              <a:rPr lang="en" sz="2400"/>
              <a:t>Brad Wing, PhD</a:t>
            </a:r>
            <a:endParaRPr sz="2400"/>
          </a:p>
          <a:p>
            <a:pPr marL="0" lvl="0" indent="0" algn="ctr" rtl="0">
              <a:lnSpc>
                <a:spcPct val="100000"/>
              </a:lnSpc>
              <a:spcBef>
                <a:spcPts val="0"/>
              </a:spcBef>
              <a:spcAft>
                <a:spcPts val="0"/>
              </a:spcAft>
              <a:buNone/>
            </a:pPr>
            <a:r>
              <a:rPr lang="en" sz="2400"/>
              <a:t>Wendy Orson</a:t>
            </a:r>
            <a:endParaRPr sz="2400"/>
          </a:p>
          <a:p>
            <a:pPr marL="0" lvl="0" indent="0" algn="ctr" rtl="0">
              <a:lnSpc>
                <a:spcPct val="100000"/>
              </a:lnSpc>
              <a:spcBef>
                <a:spcPts val="0"/>
              </a:spcBef>
              <a:spcAft>
                <a:spcPts val="0"/>
              </a:spcAft>
              <a:buNone/>
            </a:pPr>
            <a:r>
              <a:rPr lang="en" sz="2400" b="1">
                <a:solidFill>
                  <a:srgbClr val="00FF00"/>
                </a:solidFill>
              </a:rPr>
              <a:t>Peer Coaches!!!</a:t>
            </a:r>
            <a:endParaRPr sz="2400" b="1">
              <a:solidFill>
                <a:srgbClr val="00FF00"/>
              </a:solidFill>
            </a:endParaRPr>
          </a:p>
          <a:p>
            <a:pPr marL="0" lvl="0" indent="0" algn="l" rtl="0">
              <a:spcBef>
                <a:spcPts val="0"/>
              </a:spcBef>
              <a:spcAft>
                <a:spcPts val="1200"/>
              </a:spcAft>
              <a:buNone/>
            </a:pPr>
            <a:endParaRPr sz="2400"/>
          </a:p>
        </p:txBody>
      </p:sp>
      <p:pic>
        <p:nvPicPr>
          <p:cNvPr id="174" name="Google Shape;174;p29"/>
          <p:cNvPicPr preferRelativeResize="0"/>
          <p:nvPr/>
        </p:nvPicPr>
        <p:blipFill>
          <a:blip r:embed="rId3">
            <a:alphaModFix/>
          </a:blip>
          <a:stretch>
            <a:fillRect/>
          </a:stretch>
        </p:blipFill>
        <p:spPr>
          <a:xfrm>
            <a:off x="2026775" y="4023575"/>
            <a:ext cx="1118226" cy="1118226"/>
          </a:xfrm>
          <a:prstGeom prst="rect">
            <a:avLst/>
          </a:prstGeom>
          <a:noFill/>
          <a:ln>
            <a:noFill/>
          </a:ln>
        </p:spPr>
      </p:pic>
      <p:pic>
        <p:nvPicPr>
          <p:cNvPr id="175" name="Google Shape;175;p29"/>
          <p:cNvPicPr preferRelativeResize="0"/>
          <p:nvPr/>
        </p:nvPicPr>
        <p:blipFill>
          <a:blip r:embed="rId4">
            <a:alphaModFix/>
          </a:blip>
          <a:stretch>
            <a:fillRect/>
          </a:stretch>
        </p:blipFill>
        <p:spPr>
          <a:xfrm>
            <a:off x="3145000" y="4427875"/>
            <a:ext cx="3050126" cy="618450"/>
          </a:xfrm>
          <a:prstGeom prst="rect">
            <a:avLst/>
          </a:prstGeom>
          <a:noFill/>
          <a:ln>
            <a:noFill/>
          </a:ln>
        </p:spPr>
      </p:pic>
      <p:pic>
        <p:nvPicPr>
          <p:cNvPr id="176" name="Google Shape;176;p29"/>
          <p:cNvPicPr preferRelativeResize="0"/>
          <p:nvPr/>
        </p:nvPicPr>
        <p:blipFill>
          <a:blip r:embed="rId5">
            <a:alphaModFix/>
          </a:blip>
          <a:stretch>
            <a:fillRect/>
          </a:stretch>
        </p:blipFill>
        <p:spPr>
          <a:xfrm>
            <a:off x="35950" y="4488112"/>
            <a:ext cx="1990825" cy="578950"/>
          </a:xfrm>
          <a:prstGeom prst="rect">
            <a:avLst/>
          </a:prstGeom>
          <a:noFill/>
          <a:ln>
            <a:noFill/>
          </a:ln>
        </p:spPr>
      </p:pic>
      <p:pic>
        <p:nvPicPr>
          <p:cNvPr id="177" name="Google Shape;177;p29"/>
          <p:cNvPicPr preferRelativeResize="0"/>
          <p:nvPr/>
        </p:nvPicPr>
        <p:blipFill>
          <a:blip r:embed="rId6">
            <a:alphaModFix/>
          </a:blip>
          <a:stretch>
            <a:fillRect/>
          </a:stretch>
        </p:blipFill>
        <p:spPr>
          <a:xfrm>
            <a:off x="6195125" y="4143375"/>
            <a:ext cx="920550" cy="994213"/>
          </a:xfrm>
          <a:prstGeom prst="rect">
            <a:avLst/>
          </a:prstGeom>
          <a:noFill/>
          <a:ln>
            <a:noFill/>
          </a:ln>
        </p:spPr>
      </p:pic>
      <p:pic>
        <p:nvPicPr>
          <p:cNvPr id="178" name="Google Shape;178;p29"/>
          <p:cNvPicPr preferRelativeResize="0"/>
          <p:nvPr/>
        </p:nvPicPr>
        <p:blipFill rotWithShape="1">
          <a:blip r:embed="rId7">
            <a:alphaModFix/>
          </a:blip>
          <a:srcRect l="10217" t="30818" r="9079" b="33465"/>
          <a:stretch/>
        </p:blipFill>
        <p:spPr>
          <a:xfrm>
            <a:off x="7115675" y="4407112"/>
            <a:ext cx="1990825" cy="659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645900" y="1481975"/>
            <a:ext cx="7852200" cy="1926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7000"/>
              <a:t>Questions</a:t>
            </a:r>
            <a:r>
              <a:rPr lang="en" sz="6800"/>
              <a:t>?</a:t>
            </a:r>
            <a:r>
              <a:rPr lang="en"/>
              <a:t> </a:t>
            </a: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25375" y="140425"/>
            <a:ext cx="8324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000"/>
              <a:t>Introducing… EPICC Rapid Access MAT Pilot</a:t>
            </a:r>
            <a:endParaRPr sz="4000"/>
          </a:p>
        </p:txBody>
      </p:sp>
      <p:sp>
        <p:nvSpPr>
          <p:cNvPr id="189" name="Google Shape;189;p31"/>
          <p:cNvSpPr txBox="1">
            <a:spLocks noGrp="1"/>
          </p:cNvSpPr>
          <p:nvPr>
            <p:ph type="body" idx="1"/>
          </p:nvPr>
        </p:nvSpPr>
        <p:spPr>
          <a:xfrm>
            <a:off x="271975" y="1013325"/>
            <a:ext cx="8430900" cy="3263400"/>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SzPts val="2600"/>
              <a:buChar char="●"/>
            </a:pPr>
            <a:r>
              <a:rPr lang="en" sz="2600"/>
              <a:t>The Idea:</a:t>
            </a:r>
            <a:endParaRPr sz="2600"/>
          </a:p>
          <a:p>
            <a:pPr marL="914400" lvl="1" indent="-393700" algn="l" rtl="0">
              <a:spcBef>
                <a:spcPts val="0"/>
              </a:spcBef>
              <a:spcAft>
                <a:spcPts val="0"/>
              </a:spcAft>
              <a:buSzPts val="2600"/>
              <a:buChar char="○"/>
            </a:pPr>
            <a:r>
              <a:rPr lang="en" sz="2600"/>
              <a:t>Connect people to bupe within hours not days</a:t>
            </a:r>
            <a:endParaRPr sz="2600"/>
          </a:p>
          <a:p>
            <a:pPr marL="914400" lvl="1" indent="-393700" algn="l" rtl="0">
              <a:spcBef>
                <a:spcPts val="800"/>
              </a:spcBef>
              <a:spcAft>
                <a:spcPts val="0"/>
              </a:spcAft>
              <a:buSzPts val="2600"/>
              <a:buChar char="○"/>
            </a:pPr>
            <a:r>
              <a:rPr lang="en" sz="2400"/>
              <a:t>Increase peer outreach to North St. Louis to increase engagement in predominantly Black neighborhoods with highest OD rates and service deserts</a:t>
            </a:r>
            <a:endParaRPr sz="1100">
              <a:latin typeface="Arial"/>
              <a:ea typeface="Arial"/>
              <a:cs typeface="Arial"/>
              <a:sym typeface="Arial"/>
            </a:endParaRPr>
          </a:p>
          <a:p>
            <a:pPr marL="914400" lvl="0" indent="0" algn="l" rtl="0">
              <a:spcBef>
                <a:spcPts val="1200"/>
              </a:spcBef>
              <a:spcAft>
                <a:spcPts val="0"/>
              </a:spcAft>
              <a:buNone/>
            </a:pPr>
            <a:endParaRPr sz="2600"/>
          </a:p>
          <a:p>
            <a:pPr marL="1371600" lvl="0" indent="0" algn="l" rtl="0">
              <a:spcBef>
                <a:spcPts val="1200"/>
              </a:spcBef>
              <a:spcAft>
                <a:spcPts val="1200"/>
              </a:spcAft>
              <a:buNone/>
            </a:pPr>
            <a:endParaRPr sz="2400"/>
          </a:p>
        </p:txBody>
      </p:sp>
      <p:pic>
        <p:nvPicPr>
          <p:cNvPr id="190" name="Google Shape;190;p31"/>
          <p:cNvPicPr preferRelativeResize="0"/>
          <p:nvPr/>
        </p:nvPicPr>
        <p:blipFill>
          <a:blip r:embed="rId3">
            <a:alphaModFix/>
          </a:blip>
          <a:stretch>
            <a:fillRect/>
          </a:stretch>
        </p:blipFill>
        <p:spPr>
          <a:xfrm>
            <a:off x="2498973" y="3009288"/>
            <a:ext cx="1936225" cy="2049326"/>
          </a:xfrm>
          <a:prstGeom prst="rect">
            <a:avLst/>
          </a:prstGeom>
          <a:noFill/>
          <a:ln>
            <a:noFill/>
          </a:ln>
        </p:spPr>
      </p:pic>
      <p:pic>
        <p:nvPicPr>
          <p:cNvPr id="191" name="Google Shape;191;p31"/>
          <p:cNvPicPr preferRelativeResize="0"/>
          <p:nvPr/>
        </p:nvPicPr>
        <p:blipFill>
          <a:blip r:embed="rId4">
            <a:alphaModFix/>
          </a:blip>
          <a:stretch>
            <a:fillRect/>
          </a:stretch>
        </p:blipFill>
        <p:spPr>
          <a:xfrm>
            <a:off x="4572001" y="3008567"/>
            <a:ext cx="1936225" cy="20507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628650" y="114419"/>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Take-aways</a:t>
            </a:r>
            <a:endParaRPr sz="4000"/>
          </a:p>
        </p:txBody>
      </p:sp>
      <p:sp>
        <p:nvSpPr>
          <p:cNvPr id="197" name="Google Shape;197;p32"/>
          <p:cNvSpPr txBox="1">
            <a:spLocks noGrp="1"/>
          </p:cNvSpPr>
          <p:nvPr>
            <p:ph type="body" idx="1"/>
          </p:nvPr>
        </p:nvSpPr>
        <p:spPr>
          <a:xfrm>
            <a:off x="628650" y="1265494"/>
            <a:ext cx="7886700" cy="3263400"/>
          </a:xfrm>
          <a:prstGeom prst="rect">
            <a:avLst/>
          </a:prstGeom>
        </p:spPr>
        <p:txBody>
          <a:bodyPr spcFirstLastPara="1" wrap="square" lIns="68575" tIns="34275" rIns="68575" bIns="34275" anchor="t" anchorCtr="0">
            <a:noAutofit/>
          </a:bodyPr>
          <a:lstStyle/>
          <a:p>
            <a:pPr marL="457200" lvl="0" indent="-381000" algn="l" rtl="0">
              <a:spcBef>
                <a:spcPts val="800"/>
              </a:spcBef>
              <a:spcAft>
                <a:spcPts val="0"/>
              </a:spcAft>
              <a:buSzPts val="2400"/>
              <a:buChar char="●"/>
            </a:pPr>
            <a:r>
              <a:rPr lang="en" sz="2400"/>
              <a:t>Adding mobile telemedicine to peer outreach post-overdose intervention programs shows promise</a:t>
            </a:r>
            <a:endParaRPr sz="2400"/>
          </a:p>
          <a:p>
            <a:pPr marL="914400" lvl="1" indent="-381000" algn="l" rtl="0">
              <a:spcBef>
                <a:spcPts val="0"/>
              </a:spcBef>
              <a:spcAft>
                <a:spcPts val="0"/>
              </a:spcAft>
              <a:buSzPts val="2400"/>
              <a:buChar char="○"/>
            </a:pPr>
            <a:r>
              <a:rPr lang="en" sz="2400"/>
              <a:t>Combines 2 key elements: Peer connections + Fast(er) medical relief</a:t>
            </a:r>
            <a:endParaRPr sz="2400"/>
          </a:p>
          <a:p>
            <a:pPr marL="914400" lvl="0" indent="0" algn="l" rtl="0">
              <a:spcBef>
                <a:spcPts val="1200"/>
              </a:spcBef>
              <a:spcAft>
                <a:spcPts val="0"/>
              </a:spcAft>
              <a:buNone/>
            </a:pPr>
            <a:endParaRPr sz="1400"/>
          </a:p>
          <a:p>
            <a:pPr marL="457200" lvl="0" indent="-381000" algn="l" rtl="0">
              <a:spcBef>
                <a:spcPts val="1200"/>
              </a:spcBef>
              <a:spcAft>
                <a:spcPts val="0"/>
              </a:spcAft>
              <a:buSzPts val="2400"/>
              <a:buChar char="●"/>
            </a:pPr>
            <a:r>
              <a:rPr lang="en" sz="2400"/>
              <a:t>Racial disparities in access despite intentions to improve engagement among Black participants. </a:t>
            </a:r>
            <a:endParaRPr sz="2400"/>
          </a:p>
          <a:p>
            <a:pPr marL="914400" lvl="1" indent="-381000" algn="l" rtl="0">
              <a:spcBef>
                <a:spcPts val="0"/>
              </a:spcBef>
              <a:spcAft>
                <a:spcPts val="0"/>
              </a:spcAft>
              <a:buSzPts val="2400"/>
              <a:buChar char="○"/>
            </a:pPr>
            <a:r>
              <a:rPr lang="en" sz="2400"/>
              <a:t>Efforts should focus on reaching and connecting with Black people who use drugs in resource-limited settings</a:t>
            </a:r>
            <a:endParaRPr sz="2400"/>
          </a:p>
          <a:p>
            <a:pPr marL="457200" lvl="0" indent="0" algn="l" rtl="0">
              <a:spcBef>
                <a:spcPts val="1200"/>
              </a:spcBef>
              <a:spcAft>
                <a:spcPts val="0"/>
              </a:spcAft>
              <a:buNone/>
            </a:pPr>
            <a:endParaRPr sz="2400"/>
          </a:p>
          <a:p>
            <a:pPr marL="457200" lvl="0" indent="0" algn="l" rtl="0">
              <a:spcBef>
                <a:spcPts val="1200"/>
              </a:spcBef>
              <a:spcAft>
                <a:spcPts val="1200"/>
              </a:spcAft>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564350" y="10239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The Problem(s) </a:t>
            </a:r>
            <a:endParaRPr sz="4000"/>
          </a:p>
        </p:txBody>
      </p:sp>
      <p:sp>
        <p:nvSpPr>
          <p:cNvPr id="73" name="Google Shape;73;p15"/>
          <p:cNvSpPr txBox="1">
            <a:spLocks noGrp="1"/>
          </p:cNvSpPr>
          <p:nvPr>
            <p:ph type="body" idx="1"/>
          </p:nvPr>
        </p:nvSpPr>
        <p:spPr>
          <a:xfrm>
            <a:off x="234450" y="1017500"/>
            <a:ext cx="8675100" cy="3263400"/>
          </a:xfrm>
          <a:prstGeom prst="rect">
            <a:avLst/>
          </a:prstGeom>
        </p:spPr>
        <p:txBody>
          <a:bodyPr spcFirstLastPara="1" wrap="square" lIns="68575" tIns="34275" rIns="68575" bIns="34275" anchor="t" anchorCtr="0">
            <a:noAutofit/>
          </a:bodyPr>
          <a:lstStyle/>
          <a:p>
            <a:pPr marL="457200" lvl="0" indent="-387350" algn="l" rtl="0">
              <a:spcBef>
                <a:spcPts val="800"/>
              </a:spcBef>
              <a:spcAft>
                <a:spcPts val="0"/>
              </a:spcAft>
              <a:buSzPts val="2500"/>
              <a:buChar char="●"/>
            </a:pPr>
            <a:r>
              <a:rPr lang="en" sz="2500"/>
              <a:t>Difficult to make immediate connections to buprenorphine at critical intervention points </a:t>
            </a:r>
            <a:endParaRPr sz="2500"/>
          </a:p>
          <a:p>
            <a:pPr marL="914400" lvl="1" indent="-387350" algn="l" rtl="0">
              <a:spcBef>
                <a:spcPts val="0"/>
              </a:spcBef>
              <a:spcAft>
                <a:spcPts val="0"/>
              </a:spcAft>
              <a:buSzPts val="2500"/>
              <a:buChar char="○"/>
            </a:pPr>
            <a:r>
              <a:rPr lang="en" sz="2500"/>
              <a:t>Nights, weekends, long clinic wait times </a:t>
            </a:r>
            <a:endParaRPr sz="2500"/>
          </a:p>
          <a:p>
            <a:pPr marL="457200" lvl="0" indent="-387350" algn="l" rtl="0">
              <a:spcBef>
                <a:spcPts val="0"/>
              </a:spcBef>
              <a:spcAft>
                <a:spcPts val="0"/>
              </a:spcAft>
              <a:buSzPts val="2500"/>
              <a:buChar char="●"/>
            </a:pPr>
            <a:r>
              <a:rPr lang="en" sz="2500"/>
              <a:t>Racial disparities in access, engagement, and overdose </a:t>
            </a:r>
            <a:endParaRPr sz="2500"/>
          </a:p>
          <a:p>
            <a:pPr marL="914400" lvl="1" indent="-387350" algn="l" rtl="0">
              <a:spcBef>
                <a:spcPts val="0"/>
              </a:spcBef>
              <a:spcAft>
                <a:spcPts val="0"/>
              </a:spcAft>
              <a:buSzPts val="2500"/>
              <a:buChar char="○"/>
            </a:pPr>
            <a:r>
              <a:rPr lang="en" sz="2500"/>
              <a:t>Resource deserts in North St. Louis</a:t>
            </a:r>
            <a:endParaRPr sz="2500"/>
          </a:p>
          <a:p>
            <a:pPr marL="0" lvl="0" indent="0" algn="l" rtl="0">
              <a:spcBef>
                <a:spcPts val="1200"/>
              </a:spcBef>
              <a:spcAft>
                <a:spcPts val="0"/>
              </a:spcAft>
              <a:buNone/>
            </a:pPr>
            <a:endParaRPr sz="2400"/>
          </a:p>
          <a:p>
            <a:pPr marL="457200" lvl="0" indent="0" algn="l" rtl="0">
              <a:spcBef>
                <a:spcPts val="1200"/>
              </a:spcBef>
              <a:spcAft>
                <a:spcPts val="1200"/>
              </a:spcAft>
              <a:buNone/>
            </a:pPr>
            <a:endParaRPr sz="2400"/>
          </a:p>
        </p:txBody>
      </p:sp>
      <p:pic>
        <p:nvPicPr>
          <p:cNvPr id="74" name="Google Shape;74;p15"/>
          <p:cNvPicPr preferRelativeResize="0"/>
          <p:nvPr/>
        </p:nvPicPr>
        <p:blipFill rotWithShape="1">
          <a:blip r:embed="rId3">
            <a:alphaModFix/>
          </a:blip>
          <a:srcRect l="27895" t="32515" r="26048" b="20401"/>
          <a:stretch/>
        </p:blipFill>
        <p:spPr>
          <a:xfrm>
            <a:off x="5054050" y="3096625"/>
            <a:ext cx="3278976" cy="1791674"/>
          </a:xfrm>
          <a:prstGeom prst="rect">
            <a:avLst/>
          </a:prstGeom>
          <a:noFill/>
          <a:ln>
            <a:noFill/>
          </a:ln>
        </p:spPr>
      </p:pic>
      <p:pic>
        <p:nvPicPr>
          <p:cNvPr id="75" name="Google Shape;75;p15"/>
          <p:cNvPicPr preferRelativeResize="0"/>
          <p:nvPr/>
        </p:nvPicPr>
        <p:blipFill>
          <a:blip r:embed="rId4">
            <a:alphaModFix/>
          </a:blip>
          <a:stretch>
            <a:fillRect/>
          </a:stretch>
        </p:blipFill>
        <p:spPr>
          <a:xfrm>
            <a:off x="1081300" y="3097850"/>
            <a:ext cx="1691620" cy="1790450"/>
          </a:xfrm>
          <a:prstGeom prst="rect">
            <a:avLst/>
          </a:prstGeom>
          <a:noFill/>
          <a:ln>
            <a:noFill/>
          </a:ln>
        </p:spPr>
      </p:pic>
      <p:pic>
        <p:nvPicPr>
          <p:cNvPr id="76" name="Google Shape;76;p15"/>
          <p:cNvPicPr preferRelativeResize="0"/>
          <p:nvPr/>
        </p:nvPicPr>
        <p:blipFill>
          <a:blip r:embed="rId5">
            <a:alphaModFix/>
          </a:blip>
          <a:stretch>
            <a:fillRect/>
          </a:stretch>
        </p:blipFill>
        <p:spPr>
          <a:xfrm>
            <a:off x="3067675" y="3096625"/>
            <a:ext cx="1691625" cy="17916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28650" y="105769"/>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Local + National Context</a:t>
            </a:r>
            <a:r>
              <a:rPr lang="en"/>
              <a:t>  </a:t>
            </a:r>
            <a:endParaRPr/>
          </a:p>
        </p:txBody>
      </p:sp>
      <p:sp>
        <p:nvSpPr>
          <p:cNvPr id="82" name="Google Shape;82;p16"/>
          <p:cNvSpPr txBox="1">
            <a:spLocks noGrp="1"/>
          </p:cNvSpPr>
          <p:nvPr>
            <p:ph type="body" idx="1"/>
          </p:nvPr>
        </p:nvSpPr>
        <p:spPr>
          <a:xfrm>
            <a:off x="179300" y="930100"/>
            <a:ext cx="8808300" cy="4067700"/>
          </a:xfrm>
          <a:prstGeom prst="rect">
            <a:avLst/>
          </a:prstGeom>
        </p:spPr>
        <p:txBody>
          <a:bodyPr spcFirstLastPara="1" wrap="square" lIns="68575" tIns="34275" rIns="68575" bIns="34275" anchor="t" anchorCtr="0">
            <a:normAutofit fontScale="25000" lnSpcReduction="20000"/>
          </a:bodyPr>
          <a:lstStyle/>
          <a:p>
            <a:pPr marL="457200" lvl="0" indent="0" algn="l" rtl="0">
              <a:spcBef>
                <a:spcPts val="800"/>
              </a:spcBef>
              <a:spcAft>
                <a:spcPts val="0"/>
              </a:spcAft>
              <a:buNone/>
            </a:pPr>
            <a:endParaRPr sz="3050"/>
          </a:p>
          <a:p>
            <a:pPr marL="457200" lvl="0" indent="-381000" algn="l" rtl="0">
              <a:spcBef>
                <a:spcPts val="1200"/>
              </a:spcBef>
              <a:spcAft>
                <a:spcPts val="0"/>
              </a:spcAft>
              <a:buSzPct val="100000"/>
              <a:buChar char="●"/>
            </a:pPr>
            <a:r>
              <a:rPr lang="en" sz="9600"/>
              <a:t>Local STL peer intervention program </a:t>
            </a:r>
            <a:r>
              <a:rPr lang="en" sz="9600" b="1"/>
              <a:t>(EPICC)</a:t>
            </a:r>
            <a:r>
              <a:rPr lang="en" sz="9600"/>
              <a:t> connects people to SUD treatment post-overdose (and in other situations)</a:t>
            </a:r>
            <a:endParaRPr sz="9600"/>
          </a:p>
          <a:p>
            <a:pPr marL="914400" lvl="1" indent="-381000" algn="l" rtl="0">
              <a:spcBef>
                <a:spcPts val="0"/>
              </a:spcBef>
              <a:spcAft>
                <a:spcPts val="0"/>
              </a:spcAft>
              <a:buSzPct val="100000"/>
              <a:buChar char="○"/>
            </a:pPr>
            <a:r>
              <a:rPr lang="en" sz="9600" i="1"/>
              <a:t>Sometimes</a:t>
            </a:r>
            <a:r>
              <a:rPr lang="en" sz="9600"/>
              <a:t> people get started on meds in the hospital</a:t>
            </a:r>
            <a:endParaRPr sz="9600"/>
          </a:p>
          <a:p>
            <a:pPr marL="914400" lvl="1" indent="-381000" algn="l" rtl="0">
              <a:spcBef>
                <a:spcPts val="0"/>
              </a:spcBef>
              <a:spcAft>
                <a:spcPts val="0"/>
              </a:spcAft>
              <a:buSzPct val="100000"/>
              <a:buChar char="○"/>
            </a:pPr>
            <a:r>
              <a:rPr lang="en" sz="9600"/>
              <a:t>BUT multiple logistical barriers to fast clinic appointments remain</a:t>
            </a:r>
            <a:endParaRPr sz="9600"/>
          </a:p>
          <a:p>
            <a:pPr marL="0" lvl="0" indent="0" algn="l" rtl="0">
              <a:spcBef>
                <a:spcPts val="1200"/>
              </a:spcBef>
              <a:spcAft>
                <a:spcPts val="0"/>
              </a:spcAft>
              <a:buNone/>
            </a:pPr>
            <a:endParaRPr sz="9600"/>
          </a:p>
          <a:p>
            <a:pPr marL="0" lvl="0" indent="0" algn="l" rtl="0">
              <a:spcBef>
                <a:spcPts val="1200"/>
              </a:spcBef>
              <a:spcAft>
                <a:spcPts val="0"/>
              </a:spcAft>
              <a:buNone/>
            </a:pPr>
            <a:endParaRPr sz="9600"/>
          </a:p>
          <a:p>
            <a:pPr marL="0" lvl="0" indent="0" algn="l" rtl="0">
              <a:spcBef>
                <a:spcPts val="1200"/>
              </a:spcBef>
              <a:spcAft>
                <a:spcPts val="0"/>
              </a:spcAft>
              <a:buNone/>
            </a:pPr>
            <a:endParaRPr sz="9600"/>
          </a:p>
          <a:p>
            <a:pPr marL="457200" lvl="0" indent="-381000" algn="l" rtl="0">
              <a:spcBef>
                <a:spcPts val="1200"/>
              </a:spcBef>
              <a:spcAft>
                <a:spcPts val="0"/>
              </a:spcAft>
              <a:buSzPct val="100000"/>
              <a:buChar char="●"/>
            </a:pPr>
            <a:r>
              <a:rPr lang="en" sz="9600"/>
              <a:t>In 2020, buprenorphine induction rules were loosened due to COVID-19</a:t>
            </a:r>
            <a:endParaRPr sz="9600"/>
          </a:p>
          <a:p>
            <a:pPr marL="914400" lvl="1" indent="-381000" algn="l" rtl="0">
              <a:spcBef>
                <a:spcPts val="0"/>
              </a:spcBef>
              <a:spcAft>
                <a:spcPts val="0"/>
              </a:spcAft>
              <a:buSzPct val="100000"/>
              <a:buChar char="○"/>
            </a:pPr>
            <a:r>
              <a:rPr lang="en" sz="9600"/>
              <a:t>First appointments via telemed now permitted</a:t>
            </a:r>
            <a:endParaRPr sz="9600"/>
          </a:p>
          <a:p>
            <a:pPr marL="457200" lvl="0" indent="0" algn="l" rtl="0">
              <a:spcBef>
                <a:spcPts val="1200"/>
              </a:spcBef>
              <a:spcAft>
                <a:spcPts val="0"/>
              </a:spcAft>
              <a:buNone/>
            </a:pPr>
            <a:endParaRPr sz="3800"/>
          </a:p>
          <a:p>
            <a:pPr marL="457200" lvl="0" indent="0" algn="l" rtl="0">
              <a:spcBef>
                <a:spcPts val="1200"/>
              </a:spcBef>
              <a:spcAft>
                <a:spcPts val="0"/>
              </a:spcAft>
              <a:buNone/>
            </a:pPr>
            <a:endParaRPr sz="3800"/>
          </a:p>
          <a:p>
            <a:pPr marL="457200" lvl="0" indent="0" algn="l" rtl="0">
              <a:spcBef>
                <a:spcPts val="1200"/>
              </a:spcBef>
              <a:spcAft>
                <a:spcPts val="0"/>
              </a:spcAft>
              <a:buNone/>
            </a:pPr>
            <a:endParaRPr sz="5340"/>
          </a:p>
          <a:p>
            <a:pPr marL="914400" lvl="0" indent="0" algn="l" rtl="0">
              <a:spcBef>
                <a:spcPts val="1200"/>
              </a:spcBef>
              <a:spcAft>
                <a:spcPts val="0"/>
              </a:spcAft>
              <a:buNone/>
            </a:pPr>
            <a:endParaRPr sz="5158"/>
          </a:p>
          <a:p>
            <a:pPr marL="0" lvl="0" indent="0" algn="l" rtl="0">
              <a:spcBef>
                <a:spcPts val="1200"/>
              </a:spcBef>
              <a:spcAft>
                <a:spcPts val="1200"/>
              </a:spcAft>
              <a:buNone/>
            </a:pPr>
            <a:endParaRPr sz="2400"/>
          </a:p>
        </p:txBody>
      </p:sp>
      <p:pic>
        <p:nvPicPr>
          <p:cNvPr id="83" name="Google Shape;83;p16"/>
          <p:cNvPicPr preferRelativeResize="0"/>
          <p:nvPr/>
        </p:nvPicPr>
        <p:blipFill>
          <a:blip r:embed="rId3">
            <a:alphaModFix/>
          </a:blip>
          <a:stretch>
            <a:fillRect/>
          </a:stretch>
        </p:blipFill>
        <p:spPr>
          <a:xfrm>
            <a:off x="3769675" y="2444450"/>
            <a:ext cx="1104525" cy="1104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628650" y="4610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000"/>
              <a:t>Introducing… EPICC Rapid Access MAT Pilot</a:t>
            </a:r>
            <a:endParaRPr sz="4000"/>
          </a:p>
        </p:txBody>
      </p:sp>
      <p:sp>
        <p:nvSpPr>
          <p:cNvPr id="89" name="Google Shape;89;p17"/>
          <p:cNvSpPr txBox="1">
            <a:spLocks noGrp="1"/>
          </p:cNvSpPr>
          <p:nvPr>
            <p:ph type="body" idx="1"/>
          </p:nvPr>
        </p:nvSpPr>
        <p:spPr>
          <a:xfrm>
            <a:off x="421975" y="1687775"/>
            <a:ext cx="8248200" cy="2000507"/>
          </a:xfrm>
          <a:prstGeom prst="rect">
            <a:avLst/>
          </a:prstGeom>
        </p:spPr>
        <p:txBody>
          <a:bodyPr spcFirstLastPara="1" wrap="square" lIns="68575" tIns="34275" rIns="68575" bIns="34275" anchor="t" anchorCtr="0">
            <a:normAutofit fontScale="85000" lnSpcReduction="20000"/>
          </a:bodyPr>
          <a:lstStyle/>
          <a:p>
            <a:pPr marL="457200" lvl="0" indent="-363975" algn="l" rtl="0">
              <a:spcBef>
                <a:spcPts val="800"/>
              </a:spcBef>
              <a:spcAft>
                <a:spcPts val="0"/>
              </a:spcAft>
              <a:buSzPct val="100000"/>
              <a:buChar char="●"/>
            </a:pPr>
            <a:r>
              <a:rPr lang="en" sz="2508" dirty="0"/>
              <a:t>Combining Components:</a:t>
            </a:r>
            <a:endParaRPr sz="2508" dirty="0"/>
          </a:p>
          <a:p>
            <a:pPr marL="914400" lvl="1" indent="-363975" algn="l" rtl="0">
              <a:spcBef>
                <a:spcPts val="0"/>
              </a:spcBef>
              <a:spcAft>
                <a:spcPts val="0"/>
              </a:spcAft>
              <a:buSzPct val="100000"/>
              <a:buChar char="○"/>
            </a:pPr>
            <a:r>
              <a:rPr lang="en" sz="2508" dirty="0"/>
              <a:t>Peer outreach coaches to connect with person seeking MAT - provided tablets and wifi hotspots</a:t>
            </a:r>
            <a:endParaRPr sz="2508" dirty="0"/>
          </a:p>
          <a:p>
            <a:pPr marL="914400" lvl="0" indent="0" algn="ctr" rtl="0">
              <a:spcBef>
                <a:spcPts val="1200"/>
              </a:spcBef>
              <a:spcAft>
                <a:spcPts val="0"/>
              </a:spcAft>
              <a:buNone/>
            </a:pPr>
            <a:r>
              <a:rPr lang="en" sz="2508" b="1" dirty="0"/>
              <a:t>+</a:t>
            </a:r>
            <a:endParaRPr sz="2508" b="1" dirty="0"/>
          </a:p>
          <a:p>
            <a:pPr marL="914400" lvl="1" indent="-363975" algn="l" rtl="0">
              <a:spcBef>
                <a:spcPts val="1200"/>
              </a:spcBef>
              <a:spcAft>
                <a:spcPts val="0"/>
              </a:spcAft>
              <a:buSzPct val="100000"/>
              <a:buChar char="○"/>
            </a:pPr>
            <a:r>
              <a:rPr lang="en" sz="2508" dirty="0"/>
              <a:t>Addiction Medicine physician available 24/7 and willing to do 3-5 day “bridge prescriptions” until 1st clinic appointment</a:t>
            </a:r>
            <a:endParaRPr sz="2508" dirty="0"/>
          </a:p>
          <a:p>
            <a:pPr marL="0" lvl="0" indent="0" algn="l" rtl="0">
              <a:spcBef>
                <a:spcPts val="1200"/>
              </a:spcBef>
              <a:spcAft>
                <a:spcPts val="0"/>
              </a:spcAft>
              <a:buNone/>
            </a:pPr>
            <a:endParaRPr sz="2400" dirty="0"/>
          </a:p>
          <a:p>
            <a:pPr marL="914400" lvl="0" indent="0" algn="l" rtl="0">
              <a:spcBef>
                <a:spcPts val="1200"/>
              </a:spcBef>
              <a:spcAft>
                <a:spcPts val="0"/>
              </a:spcAft>
              <a:buNone/>
            </a:pPr>
            <a:endParaRPr sz="2400" dirty="0"/>
          </a:p>
          <a:p>
            <a:pPr marL="457200" lvl="0" indent="0" algn="l" rtl="0">
              <a:spcBef>
                <a:spcPts val="1200"/>
              </a:spcBef>
              <a:spcAft>
                <a:spcPts val="1200"/>
              </a:spcAft>
              <a:buNone/>
            </a:pPr>
            <a:endParaRPr sz="2400" dirty="0"/>
          </a:p>
        </p:txBody>
      </p:sp>
      <p:pic>
        <p:nvPicPr>
          <p:cNvPr id="90" name="Google Shape;90;p17"/>
          <p:cNvPicPr preferRelativeResize="0"/>
          <p:nvPr/>
        </p:nvPicPr>
        <p:blipFill>
          <a:blip r:embed="rId3">
            <a:alphaModFix/>
          </a:blip>
          <a:stretch>
            <a:fillRect/>
          </a:stretch>
        </p:blipFill>
        <p:spPr>
          <a:xfrm>
            <a:off x="3973137" y="3804099"/>
            <a:ext cx="1145875" cy="1145875"/>
          </a:xfrm>
          <a:prstGeom prst="rect">
            <a:avLst/>
          </a:prstGeom>
          <a:noFill/>
          <a:ln>
            <a:noFill/>
          </a:ln>
        </p:spPr>
      </p:pic>
      <p:pic>
        <p:nvPicPr>
          <p:cNvPr id="91" name="Google Shape;91;p17"/>
          <p:cNvPicPr preferRelativeResize="0"/>
          <p:nvPr/>
        </p:nvPicPr>
        <p:blipFill>
          <a:blip r:embed="rId4">
            <a:alphaModFix/>
          </a:blip>
          <a:stretch>
            <a:fillRect/>
          </a:stretch>
        </p:blipFill>
        <p:spPr>
          <a:xfrm>
            <a:off x="1680069" y="3804098"/>
            <a:ext cx="2046212" cy="1145875"/>
          </a:xfrm>
          <a:prstGeom prst="rect">
            <a:avLst/>
          </a:prstGeom>
          <a:noFill/>
          <a:ln>
            <a:noFill/>
          </a:ln>
        </p:spPr>
      </p:pic>
      <p:pic>
        <p:nvPicPr>
          <p:cNvPr id="92" name="Google Shape;92;p17"/>
          <p:cNvPicPr preferRelativeResize="0"/>
          <p:nvPr/>
        </p:nvPicPr>
        <p:blipFill>
          <a:blip r:embed="rId5">
            <a:alphaModFix/>
          </a:blip>
          <a:stretch>
            <a:fillRect/>
          </a:stretch>
        </p:blipFill>
        <p:spPr>
          <a:xfrm>
            <a:off x="5417720" y="3804100"/>
            <a:ext cx="1145875" cy="114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6"/>
        <p:cNvGrpSpPr/>
        <p:nvPr/>
      </p:nvGrpSpPr>
      <p:grpSpPr>
        <a:xfrm>
          <a:off x="0" y="0"/>
          <a:ext cx="0" cy="0"/>
          <a:chOff x="0" y="0"/>
          <a:chExt cx="0" cy="0"/>
        </a:xfrm>
      </p:grpSpPr>
      <p:sp>
        <p:nvSpPr>
          <p:cNvPr id="97" name="Google Shape;97;p1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98" name="Google Shape;98;p18"/>
          <p:cNvSpPr/>
          <p:nvPr/>
        </p:nvSpPr>
        <p:spPr>
          <a:xfrm>
            <a:off x="261018" y="199275"/>
            <a:ext cx="6513600" cy="4644600"/>
          </a:xfrm>
          <a:prstGeom prst="rect">
            <a:avLst/>
          </a:prstGeom>
          <a:solidFill>
            <a:srgbClr val="33363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99" name="Google Shape;99;p18"/>
          <p:cNvSpPr txBox="1">
            <a:spLocks noGrp="1"/>
          </p:cNvSpPr>
          <p:nvPr>
            <p:ph type="title"/>
          </p:nvPr>
        </p:nvSpPr>
        <p:spPr>
          <a:xfrm>
            <a:off x="261032" y="152400"/>
            <a:ext cx="5503200" cy="1268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700"/>
              <a:buFont typeface="Calibri"/>
              <a:buNone/>
            </a:pPr>
            <a:r>
              <a:rPr lang="en" sz="2700" dirty="0">
                <a:solidFill>
                  <a:srgbClr val="FFFFFF"/>
                </a:solidFill>
              </a:rPr>
              <a:t>    Rapid Access Mobile </a:t>
            </a:r>
            <a:endParaRPr sz="2700" dirty="0">
              <a:solidFill>
                <a:srgbClr val="FFFFFF"/>
              </a:solidFill>
            </a:endParaRPr>
          </a:p>
          <a:p>
            <a:pPr marL="0" lvl="0" indent="0" algn="l" rtl="0">
              <a:lnSpc>
                <a:spcPct val="90000"/>
              </a:lnSpc>
              <a:spcBef>
                <a:spcPts val="0"/>
              </a:spcBef>
              <a:spcAft>
                <a:spcPts val="0"/>
              </a:spcAft>
              <a:buClr>
                <a:srgbClr val="FFFFFF"/>
              </a:buClr>
              <a:buSzPts val="2700"/>
              <a:buFont typeface="Calibri"/>
              <a:buNone/>
            </a:pPr>
            <a:r>
              <a:rPr lang="en" sz="2700" dirty="0">
                <a:solidFill>
                  <a:srgbClr val="FFFFFF"/>
                </a:solidFill>
              </a:rPr>
              <a:t>    Telehealth Locations</a:t>
            </a:r>
            <a:endParaRPr dirty="0"/>
          </a:p>
        </p:txBody>
      </p:sp>
      <p:sp>
        <p:nvSpPr>
          <p:cNvPr id="100" name="Google Shape;100;p18"/>
          <p:cNvSpPr txBox="1">
            <a:spLocks noGrp="1"/>
          </p:cNvSpPr>
          <p:nvPr>
            <p:ph type="body" idx="1"/>
          </p:nvPr>
        </p:nvSpPr>
        <p:spPr>
          <a:xfrm>
            <a:off x="481077" y="1539676"/>
            <a:ext cx="3243000" cy="3304200"/>
          </a:xfrm>
          <a:prstGeom prst="rect">
            <a:avLst/>
          </a:prstGeom>
          <a:noFill/>
          <a:ln>
            <a:noFill/>
          </a:ln>
        </p:spPr>
        <p:txBody>
          <a:bodyPr spcFirstLastPara="1" wrap="square" lIns="68575" tIns="34275" rIns="68575" bIns="34275" anchor="t" anchorCtr="0">
            <a:normAutofit lnSpcReduction="10000"/>
          </a:bodyPr>
          <a:lstStyle/>
          <a:p>
            <a:pPr marL="177800" lvl="0" indent="-220186" algn="l" rtl="0">
              <a:lnSpc>
                <a:spcPct val="90000"/>
              </a:lnSpc>
              <a:spcBef>
                <a:spcPts val="800"/>
              </a:spcBef>
              <a:spcAft>
                <a:spcPts val="0"/>
              </a:spcAft>
              <a:buClr>
                <a:schemeClr val="lt2"/>
              </a:buClr>
              <a:buSzPct val="110714"/>
              <a:buFont typeface="Oswald"/>
              <a:buChar char="●"/>
            </a:pPr>
            <a:r>
              <a:rPr lang="en" sz="2800">
                <a:solidFill>
                  <a:schemeClr val="lt2"/>
                </a:solidFill>
                <a:latin typeface="Oswald"/>
                <a:ea typeface="Oswald"/>
                <a:cs typeface="Oswald"/>
                <a:sym typeface="Oswald"/>
              </a:rPr>
              <a:t>Outside hospitals</a:t>
            </a:r>
            <a:endParaRPr sz="2800">
              <a:solidFill>
                <a:schemeClr val="lt2"/>
              </a:solidFill>
              <a:latin typeface="Oswald"/>
              <a:ea typeface="Oswald"/>
              <a:cs typeface="Oswald"/>
              <a:sym typeface="Oswald"/>
            </a:endParaRPr>
          </a:p>
          <a:p>
            <a:pPr marL="177800" lvl="0" indent="0" algn="l" rtl="0">
              <a:lnSpc>
                <a:spcPct val="90000"/>
              </a:lnSpc>
              <a:spcBef>
                <a:spcPts val="800"/>
              </a:spcBef>
              <a:spcAft>
                <a:spcPts val="0"/>
              </a:spcAft>
              <a:buNone/>
            </a:pPr>
            <a:endParaRPr sz="2800">
              <a:solidFill>
                <a:schemeClr val="lt2"/>
              </a:solidFill>
              <a:latin typeface="Oswald"/>
              <a:ea typeface="Oswald"/>
              <a:cs typeface="Oswald"/>
              <a:sym typeface="Oswald"/>
            </a:endParaRPr>
          </a:p>
          <a:p>
            <a:pPr marL="177800" lvl="0" indent="-220186" algn="l" rtl="0">
              <a:lnSpc>
                <a:spcPct val="90000"/>
              </a:lnSpc>
              <a:spcBef>
                <a:spcPts val="800"/>
              </a:spcBef>
              <a:spcAft>
                <a:spcPts val="0"/>
              </a:spcAft>
              <a:buClr>
                <a:schemeClr val="lt2"/>
              </a:buClr>
              <a:buSzPct val="110714"/>
              <a:buFont typeface="Oswald"/>
              <a:buChar char="●"/>
            </a:pPr>
            <a:r>
              <a:rPr lang="en" sz="2800">
                <a:solidFill>
                  <a:schemeClr val="lt2"/>
                </a:solidFill>
                <a:latin typeface="Oswald"/>
                <a:ea typeface="Oswald"/>
                <a:cs typeface="Oswald"/>
                <a:sym typeface="Oswald"/>
              </a:rPr>
              <a:t>Fast food locations</a:t>
            </a:r>
            <a:endParaRPr sz="2800">
              <a:solidFill>
                <a:schemeClr val="lt2"/>
              </a:solidFill>
              <a:latin typeface="Oswald"/>
              <a:ea typeface="Oswald"/>
              <a:cs typeface="Oswald"/>
              <a:sym typeface="Oswald"/>
            </a:endParaRPr>
          </a:p>
          <a:p>
            <a:pPr marL="177800" lvl="0" indent="0" algn="l" rtl="0">
              <a:lnSpc>
                <a:spcPct val="90000"/>
              </a:lnSpc>
              <a:spcBef>
                <a:spcPts val="800"/>
              </a:spcBef>
              <a:spcAft>
                <a:spcPts val="0"/>
              </a:spcAft>
              <a:buNone/>
            </a:pPr>
            <a:endParaRPr sz="2800">
              <a:solidFill>
                <a:schemeClr val="lt2"/>
              </a:solidFill>
              <a:latin typeface="Oswald"/>
              <a:ea typeface="Oswald"/>
              <a:cs typeface="Oswald"/>
              <a:sym typeface="Oswald"/>
            </a:endParaRPr>
          </a:p>
          <a:p>
            <a:pPr marL="177800" lvl="0" indent="-220186" algn="l" rtl="0">
              <a:lnSpc>
                <a:spcPct val="90000"/>
              </a:lnSpc>
              <a:spcBef>
                <a:spcPts val="800"/>
              </a:spcBef>
              <a:spcAft>
                <a:spcPts val="0"/>
              </a:spcAft>
              <a:buClr>
                <a:schemeClr val="lt2"/>
              </a:buClr>
              <a:buSzPct val="110714"/>
              <a:buFont typeface="Oswald"/>
              <a:buChar char="●"/>
            </a:pPr>
            <a:r>
              <a:rPr lang="en" sz="2800">
                <a:solidFill>
                  <a:schemeClr val="lt2"/>
                </a:solidFill>
                <a:latin typeface="Oswald"/>
                <a:ea typeface="Oswald"/>
                <a:cs typeface="Oswald"/>
                <a:sym typeface="Oswald"/>
              </a:rPr>
              <a:t>Gas stations </a:t>
            </a:r>
            <a:endParaRPr sz="2800">
              <a:solidFill>
                <a:schemeClr val="lt2"/>
              </a:solidFill>
              <a:latin typeface="Oswald"/>
              <a:ea typeface="Oswald"/>
              <a:cs typeface="Oswald"/>
              <a:sym typeface="Oswald"/>
            </a:endParaRPr>
          </a:p>
          <a:p>
            <a:pPr marL="177800" lvl="0" indent="0" algn="l" rtl="0">
              <a:lnSpc>
                <a:spcPct val="90000"/>
              </a:lnSpc>
              <a:spcBef>
                <a:spcPts val="800"/>
              </a:spcBef>
              <a:spcAft>
                <a:spcPts val="0"/>
              </a:spcAft>
              <a:buNone/>
            </a:pPr>
            <a:endParaRPr sz="2800">
              <a:solidFill>
                <a:schemeClr val="lt2"/>
              </a:solidFill>
              <a:latin typeface="Oswald"/>
              <a:ea typeface="Oswald"/>
              <a:cs typeface="Oswald"/>
              <a:sym typeface="Oswald"/>
            </a:endParaRPr>
          </a:p>
          <a:p>
            <a:pPr marL="177800" lvl="0" indent="-220186" algn="l" rtl="0">
              <a:lnSpc>
                <a:spcPct val="90000"/>
              </a:lnSpc>
              <a:spcBef>
                <a:spcPts val="800"/>
              </a:spcBef>
              <a:spcAft>
                <a:spcPts val="0"/>
              </a:spcAft>
              <a:buClr>
                <a:schemeClr val="lt2"/>
              </a:buClr>
              <a:buSzPct val="110714"/>
              <a:buFont typeface="Oswald"/>
              <a:buChar char="●"/>
            </a:pPr>
            <a:r>
              <a:rPr lang="en" sz="2800">
                <a:solidFill>
                  <a:schemeClr val="lt2"/>
                </a:solidFill>
                <a:latin typeface="Oswald"/>
                <a:ea typeface="Oswald"/>
                <a:cs typeface="Oswald"/>
                <a:sym typeface="Oswald"/>
              </a:rPr>
              <a:t>Community Churches</a:t>
            </a:r>
            <a:endParaRPr sz="2800">
              <a:solidFill>
                <a:schemeClr val="lt2"/>
              </a:solidFill>
              <a:latin typeface="Oswald"/>
              <a:ea typeface="Oswald"/>
              <a:cs typeface="Oswald"/>
              <a:sym typeface="Oswald"/>
            </a:endParaRPr>
          </a:p>
          <a:p>
            <a:pPr marL="177800" lvl="0" indent="-76200" algn="l" rtl="0">
              <a:lnSpc>
                <a:spcPct val="90000"/>
              </a:lnSpc>
              <a:spcBef>
                <a:spcPts val="800"/>
              </a:spcBef>
              <a:spcAft>
                <a:spcPts val="0"/>
              </a:spcAft>
              <a:buClr>
                <a:schemeClr val="lt1"/>
              </a:buClr>
              <a:buSzPct val="100000"/>
              <a:buNone/>
            </a:pPr>
            <a:endParaRPr sz="1500">
              <a:solidFill>
                <a:srgbClr val="FFFFFF"/>
              </a:solidFill>
            </a:endParaRPr>
          </a:p>
          <a:p>
            <a:pPr marL="177800" lvl="0" indent="-76200" algn="l" rtl="0">
              <a:lnSpc>
                <a:spcPct val="90000"/>
              </a:lnSpc>
              <a:spcBef>
                <a:spcPts val="800"/>
              </a:spcBef>
              <a:spcAft>
                <a:spcPts val="1200"/>
              </a:spcAft>
              <a:buClr>
                <a:schemeClr val="lt1"/>
              </a:buClr>
              <a:buSzPct val="100000"/>
              <a:buNone/>
            </a:pPr>
            <a:endParaRPr sz="1500">
              <a:solidFill>
                <a:srgbClr val="FFFFFF"/>
              </a:solidFill>
            </a:endParaRPr>
          </a:p>
        </p:txBody>
      </p:sp>
      <p:pic>
        <p:nvPicPr>
          <p:cNvPr id="101" name="Google Shape;101;p18"/>
          <p:cNvPicPr preferRelativeResize="0"/>
          <p:nvPr/>
        </p:nvPicPr>
        <p:blipFill>
          <a:blip r:embed="rId3">
            <a:alphaModFix/>
          </a:blip>
          <a:stretch>
            <a:fillRect/>
          </a:stretch>
        </p:blipFill>
        <p:spPr>
          <a:xfrm>
            <a:off x="5556100" y="1838400"/>
            <a:ext cx="3307200" cy="1618700"/>
          </a:xfrm>
          <a:prstGeom prst="rect">
            <a:avLst/>
          </a:prstGeom>
          <a:noFill/>
          <a:ln>
            <a:noFill/>
          </a:ln>
        </p:spPr>
      </p:pic>
      <p:pic>
        <p:nvPicPr>
          <p:cNvPr id="102" name="Google Shape;102;p18"/>
          <p:cNvPicPr preferRelativeResize="0"/>
          <p:nvPr/>
        </p:nvPicPr>
        <p:blipFill>
          <a:blip r:embed="rId4">
            <a:alphaModFix/>
          </a:blip>
          <a:stretch>
            <a:fillRect/>
          </a:stretch>
        </p:blipFill>
        <p:spPr>
          <a:xfrm>
            <a:off x="4437450" y="294000"/>
            <a:ext cx="2337174" cy="1951300"/>
          </a:xfrm>
          <a:prstGeom prst="rect">
            <a:avLst/>
          </a:prstGeom>
          <a:noFill/>
          <a:ln>
            <a:noFill/>
          </a:ln>
        </p:spPr>
      </p:pic>
      <p:pic>
        <p:nvPicPr>
          <p:cNvPr id="103" name="Google Shape;103;p18"/>
          <p:cNvPicPr preferRelativeResize="0"/>
          <p:nvPr/>
        </p:nvPicPr>
        <p:blipFill>
          <a:blip r:embed="rId5">
            <a:alphaModFix/>
          </a:blip>
          <a:stretch>
            <a:fillRect/>
          </a:stretch>
        </p:blipFill>
        <p:spPr>
          <a:xfrm>
            <a:off x="4349350" y="3259625"/>
            <a:ext cx="2601025" cy="168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0" y="0"/>
            <a:ext cx="9049901" cy="5090526"/>
          </a:xfrm>
          <a:prstGeom prst="rect">
            <a:avLst/>
          </a:prstGeom>
          <a:noFill/>
          <a:ln>
            <a:noFill/>
          </a:ln>
        </p:spPr>
      </p:pic>
      <p:sp>
        <p:nvSpPr>
          <p:cNvPr id="109" name="Google Shape;109;p19"/>
          <p:cNvSpPr txBox="1"/>
          <p:nvPr/>
        </p:nvSpPr>
        <p:spPr>
          <a:xfrm>
            <a:off x="441125" y="3485700"/>
            <a:ext cx="15423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2"/>
                </a:solidFill>
                <a:latin typeface="Calibri"/>
                <a:ea typeface="Calibri"/>
                <a:cs typeface="Calibri"/>
                <a:sym typeface="Calibri"/>
              </a:rPr>
              <a:t>Connect to peer outreach coordinator </a:t>
            </a:r>
            <a:endParaRPr sz="1700" b="1">
              <a:solidFill>
                <a:schemeClr val="lt2"/>
              </a:solidFill>
              <a:latin typeface="Calibri"/>
              <a:ea typeface="Calibri"/>
              <a:cs typeface="Calibri"/>
              <a:sym typeface="Calibri"/>
            </a:endParaRPr>
          </a:p>
        </p:txBody>
      </p:sp>
      <p:sp>
        <p:nvSpPr>
          <p:cNvPr id="110" name="Google Shape;110;p19"/>
          <p:cNvSpPr txBox="1"/>
          <p:nvPr/>
        </p:nvSpPr>
        <p:spPr>
          <a:xfrm>
            <a:off x="2722025" y="3485700"/>
            <a:ext cx="1406100" cy="149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2"/>
                </a:solidFill>
                <a:latin typeface="Calibri"/>
                <a:ea typeface="Calibri"/>
                <a:cs typeface="Calibri"/>
                <a:sym typeface="Calibri"/>
              </a:rPr>
              <a:t>3-5 day bridge prescription via tablet telemed </a:t>
            </a:r>
            <a:endParaRPr sz="1700" b="1">
              <a:solidFill>
                <a:schemeClr val="lt2"/>
              </a:solidFill>
              <a:latin typeface="Calibri"/>
              <a:ea typeface="Calibri"/>
              <a:cs typeface="Calibri"/>
              <a:sym typeface="Calibri"/>
            </a:endParaRPr>
          </a:p>
        </p:txBody>
      </p:sp>
      <p:sp>
        <p:nvSpPr>
          <p:cNvPr id="111" name="Google Shape;111;p19"/>
          <p:cNvSpPr txBox="1"/>
          <p:nvPr/>
        </p:nvSpPr>
        <p:spPr>
          <a:xfrm>
            <a:off x="4704100" y="3421425"/>
            <a:ext cx="14868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2"/>
                </a:solidFill>
                <a:latin typeface="Calibri"/>
                <a:ea typeface="Calibri"/>
                <a:cs typeface="Calibri"/>
                <a:sym typeface="Calibri"/>
              </a:rPr>
              <a:t>Soonest SUD treatment</a:t>
            </a:r>
            <a:endParaRPr sz="1700" b="1">
              <a:solidFill>
                <a:schemeClr val="lt2"/>
              </a:solidFill>
              <a:latin typeface="Calibri"/>
              <a:ea typeface="Calibri"/>
              <a:cs typeface="Calibri"/>
              <a:sym typeface="Calibri"/>
            </a:endParaRPr>
          </a:p>
          <a:p>
            <a:pPr marL="0" lvl="0" indent="0" algn="ctr" rtl="0">
              <a:spcBef>
                <a:spcPts val="0"/>
              </a:spcBef>
              <a:spcAft>
                <a:spcPts val="0"/>
              </a:spcAft>
              <a:buNone/>
            </a:pPr>
            <a:r>
              <a:rPr lang="en" sz="1700" b="1">
                <a:solidFill>
                  <a:schemeClr val="lt2"/>
                </a:solidFill>
                <a:latin typeface="Calibri"/>
                <a:ea typeface="Calibri"/>
                <a:cs typeface="Calibri"/>
                <a:sym typeface="Calibri"/>
              </a:rPr>
              <a:t>appointment follow-up</a:t>
            </a:r>
            <a:endParaRPr sz="1700" b="1">
              <a:solidFill>
                <a:schemeClr val="lt2"/>
              </a:solidFill>
              <a:latin typeface="Calibri"/>
              <a:ea typeface="Calibri"/>
              <a:cs typeface="Calibri"/>
              <a:sym typeface="Calibri"/>
            </a:endParaRPr>
          </a:p>
        </p:txBody>
      </p:sp>
      <p:sp>
        <p:nvSpPr>
          <p:cNvPr id="112" name="Google Shape;112;p19"/>
          <p:cNvSpPr txBox="1"/>
          <p:nvPr/>
        </p:nvSpPr>
        <p:spPr>
          <a:xfrm>
            <a:off x="6944900" y="3616500"/>
            <a:ext cx="12660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2"/>
                </a:solidFill>
                <a:latin typeface="Calibri"/>
                <a:ea typeface="Calibri"/>
                <a:cs typeface="Calibri"/>
                <a:sym typeface="Calibri"/>
              </a:rPr>
              <a:t>Continued MAT </a:t>
            </a:r>
            <a:endParaRPr sz="1700" b="1">
              <a:solidFill>
                <a:schemeClr val="lt2"/>
              </a:solidFill>
              <a:latin typeface="Calibri"/>
              <a:ea typeface="Calibri"/>
              <a:cs typeface="Calibri"/>
              <a:sym typeface="Calibri"/>
            </a:endParaRPr>
          </a:p>
        </p:txBody>
      </p:sp>
      <p:sp>
        <p:nvSpPr>
          <p:cNvPr id="113" name="Google Shape;113;p19"/>
          <p:cNvSpPr txBox="1">
            <a:spLocks noGrp="1"/>
          </p:cNvSpPr>
          <p:nvPr>
            <p:ph type="title"/>
          </p:nvPr>
        </p:nvSpPr>
        <p:spPr>
          <a:xfrm>
            <a:off x="325375" y="140425"/>
            <a:ext cx="83241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Ideal EPICC Rapid Access Path</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Research Question</a:t>
            </a:r>
            <a:endParaRPr sz="4000"/>
          </a:p>
        </p:txBody>
      </p:sp>
      <p:sp>
        <p:nvSpPr>
          <p:cNvPr id="119" name="Google Shape;119;p20"/>
          <p:cNvSpPr txBox="1">
            <a:spLocks noGrp="1"/>
          </p:cNvSpPr>
          <p:nvPr>
            <p:ph type="body" idx="1"/>
          </p:nvPr>
        </p:nvSpPr>
        <p:spPr>
          <a:xfrm>
            <a:off x="628650" y="1049394"/>
            <a:ext cx="7886700" cy="3263400"/>
          </a:xfrm>
          <a:prstGeom prst="rect">
            <a:avLst/>
          </a:prstGeom>
        </p:spPr>
        <p:txBody>
          <a:bodyPr spcFirstLastPara="1" wrap="square" lIns="68575" tIns="34275" rIns="68575" bIns="34275" anchor="t" anchorCtr="0">
            <a:normAutofit/>
          </a:bodyPr>
          <a:lstStyle/>
          <a:p>
            <a:pPr marL="457200" lvl="0" indent="0" algn="ctr" rtl="0">
              <a:spcBef>
                <a:spcPts val="800"/>
              </a:spcBef>
              <a:spcAft>
                <a:spcPts val="0"/>
              </a:spcAft>
              <a:buNone/>
            </a:pPr>
            <a:endParaRPr sz="2600"/>
          </a:p>
          <a:p>
            <a:pPr marL="457200" lvl="0" indent="0" algn="ctr" rtl="0">
              <a:spcBef>
                <a:spcPts val="1200"/>
              </a:spcBef>
              <a:spcAft>
                <a:spcPts val="0"/>
              </a:spcAft>
              <a:buNone/>
            </a:pPr>
            <a:endParaRPr sz="2600"/>
          </a:p>
          <a:p>
            <a:pPr marL="457200" lvl="0" indent="0" algn="ctr" rtl="0">
              <a:spcBef>
                <a:spcPts val="1200"/>
              </a:spcBef>
              <a:spcAft>
                <a:spcPts val="1200"/>
              </a:spcAft>
              <a:buNone/>
            </a:pPr>
            <a:r>
              <a:rPr lang="en" sz="2600"/>
              <a:t>Does rapid access to MAT via telemedicine, within a community-based peer outreach post-overdose program, improve 1 and 3 month ‘formal treatment’ and MAT retention?</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628650" y="191469"/>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Dataset</a:t>
            </a:r>
            <a:endParaRPr sz="4000"/>
          </a:p>
        </p:txBody>
      </p:sp>
      <p:sp>
        <p:nvSpPr>
          <p:cNvPr id="125" name="Google Shape;125;p21"/>
          <p:cNvSpPr txBox="1">
            <a:spLocks noGrp="1"/>
          </p:cNvSpPr>
          <p:nvPr>
            <p:ph type="body" idx="1"/>
          </p:nvPr>
        </p:nvSpPr>
        <p:spPr>
          <a:xfrm>
            <a:off x="628650" y="1467644"/>
            <a:ext cx="7886700" cy="32634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2800" b="1"/>
              <a:t>Time Period: </a:t>
            </a:r>
            <a:endParaRPr sz="2800" b="1"/>
          </a:p>
          <a:p>
            <a:pPr marL="457200" lvl="0" indent="-406400" algn="l" rtl="0">
              <a:spcBef>
                <a:spcPts val="1200"/>
              </a:spcBef>
              <a:spcAft>
                <a:spcPts val="0"/>
              </a:spcAft>
              <a:buSzPts val="2800"/>
              <a:buChar char="●"/>
            </a:pPr>
            <a:r>
              <a:rPr lang="en" sz="2800"/>
              <a:t>All EPICC peer outreaches from 12/1/2020 - 6/30/2022</a:t>
            </a:r>
            <a:endParaRPr sz="2800"/>
          </a:p>
          <a:p>
            <a:pPr marL="0" lvl="0" indent="0" algn="l" rtl="0">
              <a:spcBef>
                <a:spcPts val="1200"/>
              </a:spcBef>
              <a:spcAft>
                <a:spcPts val="0"/>
              </a:spcAft>
              <a:buNone/>
            </a:pPr>
            <a:r>
              <a:rPr lang="en" sz="2800" b="1"/>
              <a:t>Data source:</a:t>
            </a:r>
            <a:endParaRPr sz="2800" b="1"/>
          </a:p>
          <a:p>
            <a:pPr marL="457200" lvl="0" indent="-406400" algn="l" rtl="0">
              <a:spcBef>
                <a:spcPts val="1200"/>
              </a:spcBef>
              <a:spcAft>
                <a:spcPts val="0"/>
              </a:spcAft>
              <a:buSzPts val="2800"/>
              <a:buChar char="●"/>
            </a:pPr>
            <a:r>
              <a:rPr lang="en" sz="2800"/>
              <a:t>EPICC’S Efforts to Outcomes (ETO) data tracking system </a:t>
            </a:r>
            <a:endParaRPr sz="2800"/>
          </a:p>
          <a:p>
            <a:pPr marL="914400" lvl="1" indent="-406400" algn="l" rtl="0">
              <a:spcBef>
                <a:spcPts val="0"/>
              </a:spcBef>
              <a:spcAft>
                <a:spcPts val="0"/>
              </a:spcAft>
              <a:buSzPts val="2800"/>
              <a:buChar char="○"/>
            </a:pPr>
            <a:r>
              <a:rPr lang="en" sz="2800"/>
              <a:t>Includes SUD treatment service claims</a:t>
            </a:r>
            <a:endParaRPr sz="2800"/>
          </a:p>
          <a:p>
            <a:pPr marL="0" lvl="0" indent="0" algn="l" rtl="0">
              <a:spcBef>
                <a:spcPts val="1200"/>
              </a:spcBef>
              <a:spcAft>
                <a:spcPts val="1200"/>
              </a:spcAft>
              <a:buNone/>
            </a:pP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628650" y="273849"/>
            <a:ext cx="7886700" cy="899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a:t>Analytic Methods </a:t>
            </a:r>
            <a:endParaRPr sz="4000"/>
          </a:p>
        </p:txBody>
      </p:sp>
      <p:sp>
        <p:nvSpPr>
          <p:cNvPr id="131" name="Google Shape;131;p22"/>
          <p:cNvSpPr txBox="1">
            <a:spLocks noGrp="1"/>
          </p:cNvSpPr>
          <p:nvPr>
            <p:ph type="body" idx="1"/>
          </p:nvPr>
        </p:nvSpPr>
        <p:spPr>
          <a:xfrm>
            <a:off x="427950" y="1173250"/>
            <a:ext cx="8288100" cy="3845100"/>
          </a:xfrm>
          <a:prstGeom prst="rect">
            <a:avLst/>
          </a:prstGeom>
        </p:spPr>
        <p:txBody>
          <a:bodyPr spcFirstLastPara="1" wrap="square" lIns="68575" tIns="34275" rIns="68575" bIns="34275" anchor="t" anchorCtr="0">
            <a:normAutofit fontScale="25000" lnSpcReduction="20000"/>
          </a:bodyPr>
          <a:lstStyle/>
          <a:p>
            <a:pPr marL="0" lvl="0" indent="0" algn="l" rtl="0">
              <a:spcBef>
                <a:spcPts val="800"/>
              </a:spcBef>
              <a:spcAft>
                <a:spcPts val="0"/>
              </a:spcAft>
              <a:buClr>
                <a:schemeClr val="dk1"/>
              </a:buClr>
              <a:buSzPts val="275"/>
              <a:buFont typeface="Arial"/>
              <a:buNone/>
            </a:pPr>
            <a:r>
              <a:rPr lang="en" sz="7623" b="1" dirty="0"/>
              <a:t>Outcomes Variables of interest at </a:t>
            </a:r>
            <a:r>
              <a:rPr lang="en" sz="7623" b="1" u="sng" dirty="0"/>
              <a:t>1 month &amp; 3 months:</a:t>
            </a:r>
            <a:endParaRPr sz="7623" b="1" u="sng" dirty="0"/>
          </a:p>
          <a:p>
            <a:pPr marL="457200" lvl="0" indent="-349616" algn="l" rtl="0">
              <a:spcBef>
                <a:spcPts val="1200"/>
              </a:spcBef>
              <a:spcAft>
                <a:spcPts val="0"/>
              </a:spcAft>
              <a:buSzPct val="100000"/>
              <a:buChar char="●"/>
            </a:pPr>
            <a:r>
              <a:rPr lang="en" sz="7623" dirty="0"/>
              <a:t>Engaged in treatment</a:t>
            </a:r>
            <a:endParaRPr sz="7623" dirty="0"/>
          </a:p>
          <a:p>
            <a:pPr marL="457200" lvl="0" indent="-349616" algn="l" rtl="0">
              <a:spcBef>
                <a:spcPts val="0"/>
              </a:spcBef>
              <a:spcAft>
                <a:spcPts val="0"/>
              </a:spcAft>
              <a:buSzPct val="100000"/>
              <a:buChar char="●"/>
            </a:pPr>
            <a:r>
              <a:rPr lang="en" sz="7623" dirty="0"/>
              <a:t>On MAT</a:t>
            </a:r>
            <a:endParaRPr sz="7623" dirty="0"/>
          </a:p>
          <a:p>
            <a:pPr marL="0" lvl="0" indent="0" algn="l" rtl="0">
              <a:spcBef>
                <a:spcPts val="1200"/>
              </a:spcBef>
              <a:spcAft>
                <a:spcPts val="0"/>
              </a:spcAft>
              <a:buNone/>
            </a:pPr>
            <a:r>
              <a:rPr lang="en" sz="7623" b="1" u="sng" dirty="0"/>
              <a:t>Propensity scoring </a:t>
            </a:r>
            <a:r>
              <a:rPr lang="en" sz="7623" b="1" dirty="0"/>
              <a:t>to account for different likelihood of being in the Rapid Access group:</a:t>
            </a:r>
            <a:endParaRPr sz="7623" b="1" dirty="0"/>
          </a:p>
          <a:p>
            <a:pPr marL="457200" lvl="0" indent="-349616" algn="l" rtl="0">
              <a:spcBef>
                <a:spcPts val="1200"/>
              </a:spcBef>
              <a:spcAft>
                <a:spcPts val="0"/>
              </a:spcAft>
              <a:buSzPct val="100000"/>
              <a:buChar char="●"/>
            </a:pPr>
            <a:r>
              <a:rPr lang="en" sz="7623" dirty="0"/>
              <a:t>Estimated based on:</a:t>
            </a:r>
            <a:endParaRPr sz="7623" dirty="0"/>
          </a:p>
          <a:p>
            <a:pPr marL="914400" lvl="1" indent="-349616" algn="l" rtl="0">
              <a:spcBef>
                <a:spcPts val="0"/>
              </a:spcBef>
              <a:spcAft>
                <a:spcPts val="0"/>
              </a:spcAft>
              <a:buSzPct val="100000"/>
              <a:buChar char="○"/>
            </a:pPr>
            <a:r>
              <a:rPr lang="en" sz="7623" dirty="0"/>
              <a:t>Demographics, </a:t>
            </a:r>
            <a:r>
              <a:rPr lang="en-US" sz="7623" dirty="0"/>
              <a:t>Engagement </a:t>
            </a:r>
            <a:r>
              <a:rPr lang="en" sz="7623" dirty="0"/>
              <a:t>variables, Insurance Status, Housing Status</a:t>
            </a:r>
            <a:endParaRPr sz="7623" dirty="0"/>
          </a:p>
          <a:p>
            <a:pPr marL="0" lvl="0" indent="0" algn="l" rtl="0">
              <a:spcBef>
                <a:spcPts val="1200"/>
              </a:spcBef>
              <a:spcAft>
                <a:spcPts val="0"/>
              </a:spcAft>
              <a:buClr>
                <a:schemeClr val="dk1"/>
              </a:buClr>
              <a:buSzPts val="275"/>
              <a:buFont typeface="Arial"/>
              <a:buNone/>
            </a:pPr>
            <a:r>
              <a:rPr lang="en" sz="7623" b="1" dirty="0"/>
              <a:t>Comparison groups:</a:t>
            </a:r>
            <a:endParaRPr sz="7623" b="1" dirty="0"/>
          </a:p>
          <a:p>
            <a:pPr marL="457200" lvl="0" indent="-349616" algn="l" rtl="0">
              <a:spcBef>
                <a:spcPts val="1200"/>
              </a:spcBef>
              <a:spcAft>
                <a:spcPts val="0"/>
              </a:spcAft>
              <a:buSzPct val="100000"/>
              <a:buChar char="●"/>
            </a:pPr>
            <a:r>
              <a:rPr lang="en" sz="7623" dirty="0"/>
              <a:t>Rapid Access (N = 51)</a:t>
            </a:r>
            <a:endParaRPr sz="7623" dirty="0"/>
          </a:p>
          <a:p>
            <a:pPr marL="457200" lvl="0" indent="-349616" algn="l" rtl="0">
              <a:spcBef>
                <a:spcPts val="0"/>
              </a:spcBef>
              <a:spcAft>
                <a:spcPts val="0"/>
              </a:spcAft>
              <a:buSzPct val="100000"/>
              <a:buChar char="●"/>
            </a:pPr>
            <a:r>
              <a:rPr lang="en" sz="7623" dirty="0"/>
              <a:t>Matched Control Treatment As Usual (TAU) (Overall N = 4,936; Matched n = 102)</a:t>
            </a:r>
            <a:endParaRPr sz="7623" dirty="0"/>
          </a:p>
          <a:p>
            <a:pPr marL="457200" lvl="0" indent="-349616" algn="l" rtl="0">
              <a:spcBef>
                <a:spcPts val="0"/>
              </a:spcBef>
              <a:spcAft>
                <a:spcPts val="0"/>
              </a:spcAft>
              <a:buSzPct val="100000"/>
              <a:buChar char="●"/>
            </a:pPr>
            <a:r>
              <a:rPr lang="en" sz="7623" dirty="0"/>
              <a:t>Additional comparisons</a:t>
            </a:r>
            <a:endParaRPr sz="7623" dirty="0"/>
          </a:p>
          <a:p>
            <a:pPr marL="914400" lvl="1" indent="-349616" algn="l" rtl="0">
              <a:spcBef>
                <a:spcPts val="0"/>
              </a:spcBef>
              <a:spcAft>
                <a:spcPts val="0"/>
              </a:spcAft>
              <a:buSzPct val="100000"/>
              <a:buChar char="○"/>
            </a:pPr>
            <a:r>
              <a:rPr lang="en" sz="7623" dirty="0"/>
              <a:t>Hospital Bridge</a:t>
            </a:r>
            <a:endParaRPr sz="7623" dirty="0"/>
          </a:p>
          <a:p>
            <a:pPr marL="0" lvl="0" indent="0" algn="l" rtl="0">
              <a:spcBef>
                <a:spcPts val="1200"/>
              </a:spcBef>
              <a:spcAft>
                <a:spcPts val="0"/>
              </a:spcAft>
              <a:buNone/>
            </a:pPr>
            <a:endParaRPr sz="7623" dirty="0"/>
          </a:p>
          <a:p>
            <a:pPr marL="0" lvl="0" indent="0" algn="l" rtl="0">
              <a:spcBef>
                <a:spcPts val="1200"/>
              </a:spcBef>
              <a:spcAft>
                <a:spcPts val="0"/>
              </a:spcAft>
              <a:buNone/>
            </a:pPr>
            <a:endParaRPr sz="7623" dirty="0"/>
          </a:p>
          <a:p>
            <a:pPr marL="457200" lvl="0" indent="0" algn="l" rtl="0">
              <a:spcBef>
                <a:spcPts val="1200"/>
              </a:spcBef>
              <a:spcAft>
                <a:spcPts val="0"/>
              </a:spcAft>
              <a:buClr>
                <a:schemeClr val="dk1"/>
              </a:buClr>
              <a:buSzPct val="45833"/>
              <a:buFont typeface="Arial"/>
              <a:buNone/>
            </a:pPr>
            <a:endParaRPr sz="2400" dirty="0"/>
          </a:p>
          <a:p>
            <a:pPr marL="0" lvl="0" indent="0" algn="l" rtl="0">
              <a:spcBef>
                <a:spcPts val="1200"/>
              </a:spcBef>
              <a:spcAft>
                <a:spcPts val="1200"/>
              </a:spcAft>
              <a:buNone/>
            </a:pPr>
            <a:endParaRPr dirty="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FB27CE745ECD4395DA1E95E74AD066" ma:contentTypeVersion="16" ma:contentTypeDescription="Create a new document." ma:contentTypeScope="" ma:versionID="b25334e56ccef24fb8458c2494aa9328">
  <xsd:schema xmlns:xsd="http://www.w3.org/2001/XMLSchema" xmlns:xs="http://www.w3.org/2001/XMLSchema" xmlns:p="http://schemas.microsoft.com/office/2006/metadata/properties" xmlns:ns1="http://schemas.microsoft.com/sharepoint/v3" xmlns:ns3="18e91316-d14c-42cf-bbe2-e20bc69396b4" xmlns:ns4="db576bb7-17aa-445b-bc22-d38eeab81e82" targetNamespace="http://schemas.microsoft.com/office/2006/metadata/properties" ma:root="true" ma:fieldsID="93e3d5bf9d1deaf3b86158625dea4163" ns1:_="" ns3:_="" ns4:_="">
    <xsd:import namespace="http://schemas.microsoft.com/sharepoint/v3"/>
    <xsd:import namespace="18e91316-d14c-42cf-bbe2-e20bc69396b4"/>
    <xsd:import namespace="db576bb7-17aa-445b-bc22-d38eeab81e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e91316-d14c-42cf-bbe2-e20bc6939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76bb7-17aa-445b-bc22-d38eeab81e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E1DF31A-0F60-4959-ACC6-1F00F93C3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e91316-d14c-42cf-bbe2-e20bc69396b4"/>
    <ds:schemaRef ds:uri="db576bb7-17aa-445b-bc22-d38eeab81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E1F94-41A8-4EF2-9C04-78DF40358A52}">
  <ds:schemaRefs>
    <ds:schemaRef ds:uri="http://schemas.microsoft.com/sharepoint/v3/contenttype/forms"/>
  </ds:schemaRefs>
</ds:datastoreItem>
</file>

<file path=customXml/itemProps3.xml><?xml version="1.0" encoding="utf-8"?>
<ds:datastoreItem xmlns:ds="http://schemas.openxmlformats.org/officeDocument/2006/customXml" ds:itemID="{A997D640-AB5E-43CB-811D-88A39B95D7D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124</TotalTime>
  <Words>1627</Words>
  <Application>Microsoft Office PowerPoint</Application>
  <PresentationFormat>On-screen Show (16:9)</PresentationFormat>
  <Paragraphs>297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Average</vt:lpstr>
      <vt:lpstr>Roboto</vt:lpstr>
      <vt:lpstr>Arial</vt:lpstr>
      <vt:lpstr>Times New Roman</vt:lpstr>
      <vt:lpstr>Oswald</vt:lpstr>
      <vt:lpstr>Calibri</vt:lpstr>
      <vt:lpstr>Slate</vt:lpstr>
      <vt:lpstr>What about nights, weekends, and wait times?  Adding an on-demand mobile telemedicine component to a community-based, post-overdose peer support outreach program</vt:lpstr>
      <vt:lpstr>The Problem(s) </vt:lpstr>
      <vt:lpstr>Local + National Context  </vt:lpstr>
      <vt:lpstr>Introducing… EPICC Rapid Access MAT Pilot</vt:lpstr>
      <vt:lpstr>    Rapid Access Mobile      Telehealth Locations</vt:lpstr>
      <vt:lpstr>Ideal EPICC Rapid Access Path</vt:lpstr>
      <vt:lpstr>Research Question</vt:lpstr>
      <vt:lpstr>Dataset</vt:lpstr>
      <vt:lpstr>Analytic Methods </vt:lpstr>
      <vt:lpstr>PowerPoint Presentation</vt:lpstr>
      <vt:lpstr>PowerPoint Presentation</vt:lpstr>
      <vt:lpstr>PowerPoint Presentation</vt:lpstr>
      <vt:lpstr>Conclusions</vt:lpstr>
      <vt:lpstr>Limitations &amp; Things we still don’t know</vt:lpstr>
      <vt:lpstr>Verbal Feedback from Peer Coaches</vt:lpstr>
      <vt:lpstr>SPECIAL THANKS TO</vt:lpstr>
      <vt:lpstr>Questions? </vt:lpstr>
      <vt:lpstr>Introducing… EPICC Rapid Access MAT Pilot</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nights, weekends, and wait times?  Adding an on-demand mobile telemedicine component to a community-based, post-overdose peer support outreach program</dc:title>
  <dc:creator>Winograd, Rachel</dc:creator>
  <cp:lastModifiedBy>Winograd, Rachel</cp:lastModifiedBy>
  <cp:revision>2</cp:revision>
  <dcterms:modified xsi:type="dcterms:W3CDTF">2022-11-12T15:01:50Z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0x0101004BFB27CE745ECD4395DA1E95E74AD066</vt:lpwstr>
  </property>
</Properties>
</file>