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304" r:id="rId2"/>
    <p:sldId id="988" r:id="rId3"/>
    <p:sldId id="258" r:id="rId4"/>
    <p:sldId id="259" r:id="rId5"/>
    <p:sldId id="989" r:id="rId6"/>
    <p:sldId id="954" r:id="rId7"/>
    <p:sldId id="956" r:id="rId8"/>
    <p:sldId id="978" r:id="rId9"/>
    <p:sldId id="990" r:id="rId10"/>
    <p:sldId id="985" r:id="rId11"/>
    <p:sldId id="981" r:id="rId12"/>
    <p:sldId id="974" r:id="rId13"/>
    <p:sldId id="975" r:id="rId14"/>
    <p:sldId id="971" r:id="rId15"/>
    <p:sldId id="970" r:id="rId16"/>
    <p:sldId id="973" r:id="rId17"/>
    <p:sldId id="933" r:id="rId18"/>
    <p:sldId id="991" r:id="rId19"/>
    <p:sldId id="257" r:id="rId20"/>
    <p:sldId id="993" r:id="rId21"/>
    <p:sldId id="995" r:id="rId22"/>
    <p:sldId id="266" r:id="rId23"/>
    <p:sldId id="986" r:id="rId24"/>
    <p:sldId id="987" r:id="rId25"/>
    <p:sldId id="996" r:id="rId26"/>
    <p:sldId id="271" r:id="rId27"/>
    <p:sldId id="300" r:id="rId28"/>
    <p:sldId id="277" r:id="rId29"/>
    <p:sldId id="997" r:id="rId30"/>
    <p:sldId id="1002" r:id="rId31"/>
    <p:sldId id="1003" r:id="rId32"/>
    <p:sldId id="982" r:id="rId33"/>
    <p:sldId id="998" r:id="rId34"/>
    <p:sldId id="984" r:id="rId35"/>
    <p:sldId id="999" r:id="rId36"/>
    <p:sldId id="983" r:id="rId37"/>
    <p:sldId id="960" r:id="rId38"/>
    <p:sldId id="972" r:id="rId39"/>
    <p:sldId id="262" r:id="rId4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2642"/>
  </p:normalViewPr>
  <p:slideViewPr>
    <p:cSldViewPr snapToGrid="0" snapToObjects="1">
      <p:cViewPr varScale="1">
        <p:scale>
          <a:sx n="122" d="100"/>
          <a:sy n="122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2F00A-5C49-421D-BD06-DEBC1C5EB379}" type="doc">
      <dgm:prSet loTypeId="urn:microsoft.com/office/officeart/2005/8/layout/radial5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4993742-4BB0-49A8-84C2-C9BCE81AB79B}">
      <dgm:prSet phldrT="[Text]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72 Hour Rule</a:t>
          </a:r>
        </a:p>
      </dgm:t>
    </dgm:pt>
    <dgm:pt modelId="{56AE673C-FEEB-4CF0-A07B-9F8B58A73A67}" type="parTrans" cxnId="{E4451607-EF06-435C-B3D4-FCA22EEEAE1A}">
      <dgm:prSet/>
      <dgm:spPr/>
      <dgm:t>
        <a:bodyPr/>
        <a:lstStyle/>
        <a:p>
          <a:endParaRPr lang="en-US"/>
        </a:p>
      </dgm:t>
    </dgm:pt>
    <dgm:pt modelId="{CDE9F829-240E-40C3-83CE-C178665DB184}" type="sibTrans" cxnId="{E4451607-EF06-435C-B3D4-FCA22EEEAE1A}">
      <dgm:prSet/>
      <dgm:spPr/>
      <dgm:t>
        <a:bodyPr/>
        <a:lstStyle/>
        <a:p>
          <a:endParaRPr lang="en-US"/>
        </a:p>
      </dgm:t>
    </dgm:pt>
    <dgm:pt modelId="{74FA8EE4-D575-4FC7-B762-2C109BE116F7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300" b="0"/>
            <a:t>SUD Bridge Clinic</a:t>
          </a:r>
        </a:p>
      </dgm:t>
    </dgm:pt>
    <dgm:pt modelId="{FF67CEC7-FE2F-4374-BC41-A801D781FCED}" type="parTrans" cxnId="{40186F43-DF95-4290-9E4F-986A809A3075}">
      <dgm:prSet/>
      <dgm:spPr/>
      <dgm:t>
        <a:bodyPr/>
        <a:lstStyle/>
        <a:p>
          <a:endParaRPr lang="en-US"/>
        </a:p>
      </dgm:t>
    </dgm:pt>
    <dgm:pt modelId="{7BD7C487-173C-4C0C-B612-CA223B21C735}" type="sibTrans" cxnId="{40186F43-DF95-4290-9E4F-986A809A3075}">
      <dgm:prSet/>
      <dgm:spPr/>
      <dgm:t>
        <a:bodyPr/>
        <a:lstStyle/>
        <a:p>
          <a:endParaRPr lang="en-US"/>
        </a:p>
      </dgm:t>
    </dgm:pt>
    <dgm:pt modelId="{7CF3E62F-72C8-4FC9-A710-B1348B520715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300" b="0"/>
            <a:t>Emergency Department</a:t>
          </a:r>
        </a:p>
      </dgm:t>
    </dgm:pt>
    <dgm:pt modelId="{5A1F05F2-CF98-413B-A383-859AE3AF8627}" type="parTrans" cxnId="{4EC28748-CDB5-4F2B-A7CA-A69C4428D161}">
      <dgm:prSet/>
      <dgm:spPr/>
      <dgm:t>
        <a:bodyPr/>
        <a:lstStyle/>
        <a:p>
          <a:endParaRPr lang="en-US"/>
        </a:p>
      </dgm:t>
    </dgm:pt>
    <dgm:pt modelId="{AC857610-EC09-48BD-BD7D-36868F73CAE9}" type="sibTrans" cxnId="{4EC28748-CDB5-4F2B-A7CA-A69C4428D161}">
      <dgm:prSet/>
      <dgm:spPr/>
      <dgm:t>
        <a:bodyPr/>
        <a:lstStyle/>
        <a:p>
          <a:endParaRPr lang="en-US"/>
        </a:p>
      </dgm:t>
    </dgm:pt>
    <dgm:pt modelId="{45759934-03A2-495D-945B-C426F11FDA2B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300" b="0"/>
            <a:t>Pharmacy Department</a:t>
          </a:r>
        </a:p>
      </dgm:t>
    </dgm:pt>
    <dgm:pt modelId="{8E8B7875-6492-495E-BD68-076C5A32570D}" type="parTrans" cxnId="{04CBCFB9-F139-4325-9A5D-08AF4103C536}">
      <dgm:prSet/>
      <dgm:spPr/>
      <dgm:t>
        <a:bodyPr/>
        <a:lstStyle/>
        <a:p>
          <a:endParaRPr lang="en-US"/>
        </a:p>
      </dgm:t>
    </dgm:pt>
    <dgm:pt modelId="{30838AF6-C7BB-497F-8BBD-2EE5340D58E0}" type="sibTrans" cxnId="{04CBCFB9-F139-4325-9A5D-08AF4103C536}">
      <dgm:prSet/>
      <dgm:spPr/>
      <dgm:t>
        <a:bodyPr/>
        <a:lstStyle/>
        <a:p>
          <a:endParaRPr lang="en-US"/>
        </a:p>
      </dgm:t>
    </dgm:pt>
    <dgm:pt modelId="{677D3788-67E3-4F89-AF45-98B9214CEEB1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300" b="0"/>
            <a:t>Legal</a:t>
          </a:r>
        </a:p>
      </dgm:t>
    </dgm:pt>
    <dgm:pt modelId="{BD6C7BFB-EE9F-4A3A-82C7-9A266DB2518E}" type="parTrans" cxnId="{53628461-1C8E-4E1C-9824-B763D40B26C2}">
      <dgm:prSet/>
      <dgm:spPr/>
      <dgm:t>
        <a:bodyPr/>
        <a:lstStyle/>
        <a:p>
          <a:endParaRPr lang="en-US"/>
        </a:p>
      </dgm:t>
    </dgm:pt>
    <dgm:pt modelId="{2246AE81-9C95-4ED2-A3CA-BD4E37EE1F30}" type="sibTrans" cxnId="{53628461-1C8E-4E1C-9824-B763D40B26C2}">
      <dgm:prSet/>
      <dgm:spPr/>
      <dgm:t>
        <a:bodyPr/>
        <a:lstStyle/>
        <a:p>
          <a:endParaRPr lang="en-US"/>
        </a:p>
      </dgm:t>
    </dgm:pt>
    <dgm:pt modelId="{75FAF693-64B1-4477-9329-0BBA6411010C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300" b="0"/>
            <a:t>Internal Medicine Department</a:t>
          </a:r>
        </a:p>
      </dgm:t>
    </dgm:pt>
    <dgm:pt modelId="{6C28C808-5B6F-4759-944F-4ED855061A68}" type="parTrans" cxnId="{760F2E30-86D8-4E58-BF7D-C5AD450D0B03}">
      <dgm:prSet/>
      <dgm:spPr/>
      <dgm:t>
        <a:bodyPr/>
        <a:lstStyle/>
        <a:p>
          <a:endParaRPr lang="en-US"/>
        </a:p>
      </dgm:t>
    </dgm:pt>
    <dgm:pt modelId="{AA7E1A34-4764-4B65-A744-1314D121498B}" type="sibTrans" cxnId="{760F2E30-86D8-4E58-BF7D-C5AD450D0B03}">
      <dgm:prSet/>
      <dgm:spPr/>
      <dgm:t>
        <a:bodyPr/>
        <a:lstStyle/>
        <a:p>
          <a:endParaRPr lang="en-US"/>
        </a:p>
      </dgm:t>
    </dgm:pt>
    <dgm:pt modelId="{038C461F-71C0-49D4-8938-7A625A7F5182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300" b="0"/>
            <a:t>Addiction Consult</a:t>
          </a:r>
        </a:p>
      </dgm:t>
    </dgm:pt>
    <dgm:pt modelId="{81FC4E78-E2E1-4333-AB8C-96F79C21E0DC}" type="parTrans" cxnId="{F433A843-C901-4E0B-84F8-03A7666F5D06}">
      <dgm:prSet/>
      <dgm:spPr/>
      <dgm:t>
        <a:bodyPr/>
        <a:lstStyle/>
        <a:p>
          <a:endParaRPr lang="en-US"/>
        </a:p>
      </dgm:t>
    </dgm:pt>
    <dgm:pt modelId="{76CFAAD1-14EC-492F-9D48-610FF56F06C2}" type="sibTrans" cxnId="{F433A843-C901-4E0B-84F8-03A7666F5D06}">
      <dgm:prSet/>
      <dgm:spPr/>
      <dgm:t>
        <a:bodyPr/>
        <a:lstStyle/>
        <a:p>
          <a:endParaRPr lang="en-US"/>
        </a:p>
      </dgm:t>
    </dgm:pt>
    <dgm:pt modelId="{9BFF5D50-5BF3-4104-B056-B20097C8B6D4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300" b="0"/>
            <a:t>Nursing</a:t>
          </a:r>
        </a:p>
      </dgm:t>
    </dgm:pt>
    <dgm:pt modelId="{0760B1B4-AC00-45B6-87E3-3D40C5AE3FE3}" type="parTrans" cxnId="{501B1C50-BF2C-4177-BE20-34241598B756}">
      <dgm:prSet/>
      <dgm:spPr/>
      <dgm:t>
        <a:bodyPr/>
        <a:lstStyle/>
        <a:p>
          <a:endParaRPr lang="en-US"/>
        </a:p>
      </dgm:t>
    </dgm:pt>
    <dgm:pt modelId="{BCED0AA6-E27D-4855-83D4-3866E5948EEC}" type="sibTrans" cxnId="{501B1C50-BF2C-4177-BE20-34241598B756}">
      <dgm:prSet/>
      <dgm:spPr/>
      <dgm:t>
        <a:bodyPr/>
        <a:lstStyle/>
        <a:p>
          <a:endParaRPr lang="en-US"/>
        </a:p>
      </dgm:t>
    </dgm:pt>
    <dgm:pt modelId="{14A6A3CC-13FC-4536-8444-3186191EC40B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300" b="0" dirty="0"/>
            <a:t>Information Technology</a:t>
          </a:r>
        </a:p>
      </dgm:t>
    </dgm:pt>
    <dgm:pt modelId="{F4F1AC75-BA58-4535-8D42-9D40C5394185}" type="parTrans" cxnId="{B2FDDA11-4B7B-47AD-908D-468422D3CFD3}">
      <dgm:prSet/>
      <dgm:spPr/>
      <dgm:t>
        <a:bodyPr/>
        <a:lstStyle/>
        <a:p>
          <a:endParaRPr lang="en-US"/>
        </a:p>
      </dgm:t>
    </dgm:pt>
    <dgm:pt modelId="{438C1A51-7B21-40E7-AEFB-A6233997D5D9}" type="sibTrans" cxnId="{B2FDDA11-4B7B-47AD-908D-468422D3CFD3}">
      <dgm:prSet/>
      <dgm:spPr/>
      <dgm:t>
        <a:bodyPr/>
        <a:lstStyle/>
        <a:p>
          <a:endParaRPr lang="en-US"/>
        </a:p>
      </dgm:t>
    </dgm:pt>
    <dgm:pt modelId="{A3535380-F682-7D4F-8B22-579168FE2101}" type="pres">
      <dgm:prSet presAssocID="{6362F00A-5C49-421D-BD06-DEBC1C5EB37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173871-DCC3-C24A-AF87-F608D14A4EA3}" type="pres">
      <dgm:prSet presAssocID="{E4993742-4BB0-49A8-84C2-C9BCE81AB79B}" presName="centerShape" presStyleLbl="node0" presStyleIdx="0" presStyleCnt="1"/>
      <dgm:spPr/>
    </dgm:pt>
    <dgm:pt modelId="{A25DF802-3B0E-304D-8185-A90470178FAB}" type="pres">
      <dgm:prSet presAssocID="{FF67CEC7-FE2F-4374-BC41-A801D781FCED}" presName="parTrans" presStyleLbl="sibTrans2D1" presStyleIdx="0" presStyleCnt="8"/>
      <dgm:spPr/>
    </dgm:pt>
    <dgm:pt modelId="{9E9748E2-9B25-474C-8D9F-F75920C8A163}" type="pres">
      <dgm:prSet presAssocID="{FF67CEC7-FE2F-4374-BC41-A801D781FCED}" presName="connectorText" presStyleLbl="sibTrans2D1" presStyleIdx="0" presStyleCnt="8"/>
      <dgm:spPr/>
    </dgm:pt>
    <dgm:pt modelId="{32985DF0-E11C-424F-B145-9F28233A1281}" type="pres">
      <dgm:prSet presAssocID="{74FA8EE4-D575-4FC7-B762-2C109BE116F7}" presName="node" presStyleLbl="node1" presStyleIdx="0" presStyleCnt="8" custScaleX="115678" custScaleY="115678">
        <dgm:presLayoutVars>
          <dgm:bulletEnabled val="1"/>
        </dgm:presLayoutVars>
      </dgm:prSet>
      <dgm:spPr/>
    </dgm:pt>
    <dgm:pt modelId="{74E2C9F9-4DEB-5F4D-A428-99B3DE948EFF}" type="pres">
      <dgm:prSet presAssocID="{5A1F05F2-CF98-413B-A383-859AE3AF8627}" presName="parTrans" presStyleLbl="sibTrans2D1" presStyleIdx="1" presStyleCnt="8"/>
      <dgm:spPr/>
    </dgm:pt>
    <dgm:pt modelId="{AB74584B-4531-6043-BEBC-F932DA52D5DA}" type="pres">
      <dgm:prSet presAssocID="{5A1F05F2-CF98-413B-A383-859AE3AF8627}" presName="connectorText" presStyleLbl="sibTrans2D1" presStyleIdx="1" presStyleCnt="8"/>
      <dgm:spPr/>
    </dgm:pt>
    <dgm:pt modelId="{61BF19EA-0065-0B41-9433-313BAD981B30}" type="pres">
      <dgm:prSet presAssocID="{7CF3E62F-72C8-4FC9-A710-B1348B520715}" presName="node" presStyleLbl="node1" presStyleIdx="1" presStyleCnt="8" custScaleX="115678" custScaleY="115678">
        <dgm:presLayoutVars>
          <dgm:bulletEnabled val="1"/>
        </dgm:presLayoutVars>
      </dgm:prSet>
      <dgm:spPr/>
    </dgm:pt>
    <dgm:pt modelId="{D725B3E2-04E6-D549-8B74-C632E68BEA90}" type="pres">
      <dgm:prSet presAssocID="{8E8B7875-6492-495E-BD68-076C5A32570D}" presName="parTrans" presStyleLbl="sibTrans2D1" presStyleIdx="2" presStyleCnt="8"/>
      <dgm:spPr/>
    </dgm:pt>
    <dgm:pt modelId="{D6EAB125-F0B9-5544-B5B5-B4B7FE4719E0}" type="pres">
      <dgm:prSet presAssocID="{8E8B7875-6492-495E-BD68-076C5A32570D}" presName="connectorText" presStyleLbl="sibTrans2D1" presStyleIdx="2" presStyleCnt="8"/>
      <dgm:spPr/>
    </dgm:pt>
    <dgm:pt modelId="{05BDA15F-D63F-1342-A602-333BEEC5EE86}" type="pres">
      <dgm:prSet presAssocID="{45759934-03A2-495D-945B-C426F11FDA2B}" presName="node" presStyleLbl="node1" presStyleIdx="2" presStyleCnt="8" custScaleX="115678" custScaleY="115678">
        <dgm:presLayoutVars>
          <dgm:bulletEnabled val="1"/>
        </dgm:presLayoutVars>
      </dgm:prSet>
      <dgm:spPr/>
    </dgm:pt>
    <dgm:pt modelId="{00E42DF1-331E-7044-BB68-705B5A6C6519}" type="pres">
      <dgm:prSet presAssocID="{6C28C808-5B6F-4759-944F-4ED855061A68}" presName="parTrans" presStyleLbl="sibTrans2D1" presStyleIdx="3" presStyleCnt="8"/>
      <dgm:spPr/>
    </dgm:pt>
    <dgm:pt modelId="{D162A317-20BF-6142-BB55-A285C77D9469}" type="pres">
      <dgm:prSet presAssocID="{6C28C808-5B6F-4759-944F-4ED855061A68}" presName="connectorText" presStyleLbl="sibTrans2D1" presStyleIdx="3" presStyleCnt="8"/>
      <dgm:spPr/>
    </dgm:pt>
    <dgm:pt modelId="{ACC3FCB3-AC3B-7E43-B9DA-3A886B438963}" type="pres">
      <dgm:prSet presAssocID="{75FAF693-64B1-4477-9329-0BBA6411010C}" presName="node" presStyleLbl="node1" presStyleIdx="3" presStyleCnt="8" custScaleX="115678" custScaleY="115678">
        <dgm:presLayoutVars>
          <dgm:bulletEnabled val="1"/>
        </dgm:presLayoutVars>
      </dgm:prSet>
      <dgm:spPr/>
    </dgm:pt>
    <dgm:pt modelId="{7B15DE51-EC2E-2A4E-B00D-7A1EB76E4C71}" type="pres">
      <dgm:prSet presAssocID="{81FC4E78-E2E1-4333-AB8C-96F79C21E0DC}" presName="parTrans" presStyleLbl="sibTrans2D1" presStyleIdx="4" presStyleCnt="8"/>
      <dgm:spPr/>
    </dgm:pt>
    <dgm:pt modelId="{A9373806-77B8-6840-979F-0B2155545DF0}" type="pres">
      <dgm:prSet presAssocID="{81FC4E78-E2E1-4333-AB8C-96F79C21E0DC}" presName="connectorText" presStyleLbl="sibTrans2D1" presStyleIdx="4" presStyleCnt="8"/>
      <dgm:spPr/>
    </dgm:pt>
    <dgm:pt modelId="{2D98A3B6-1727-E04D-A5CF-9BCC816D4108}" type="pres">
      <dgm:prSet presAssocID="{038C461F-71C0-49D4-8938-7A625A7F5182}" presName="node" presStyleLbl="node1" presStyleIdx="4" presStyleCnt="8" custScaleX="115678" custScaleY="115678">
        <dgm:presLayoutVars>
          <dgm:bulletEnabled val="1"/>
        </dgm:presLayoutVars>
      </dgm:prSet>
      <dgm:spPr/>
    </dgm:pt>
    <dgm:pt modelId="{63CE2D24-1425-A84D-ADB4-1F040345AFE2}" type="pres">
      <dgm:prSet presAssocID="{BD6C7BFB-EE9F-4A3A-82C7-9A266DB2518E}" presName="parTrans" presStyleLbl="sibTrans2D1" presStyleIdx="5" presStyleCnt="8"/>
      <dgm:spPr/>
    </dgm:pt>
    <dgm:pt modelId="{5F280F04-5579-7A42-8CB5-C45EF06DDFBE}" type="pres">
      <dgm:prSet presAssocID="{BD6C7BFB-EE9F-4A3A-82C7-9A266DB2518E}" presName="connectorText" presStyleLbl="sibTrans2D1" presStyleIdx="5" presStyleCnt="8"/>
      <dgm:spPr/>
    </dgm:pt>
    <dgm:pt modelId="{6363B774-373A-0544-854D-62C4C875E0A3}" type="pres">
      <dgm:prSet presAssocID="{677D3788-67E3-4F89-AF45-98B9214CEEB1}" presName="node" presStyleLbl="node1" presStyleIdx="5" presStyleCnt="8" custScaleX="115678" custScaleY="115678">
        <dgm:presLayoutVars>
          <dgm:bulletEnabled val="1"/>
        </dgm:presLayoutVars>
      </dgm:prSet>
      <dgm:spPr/>
    </dgm:pt>
    <dgm:pt modelId="{88FB8380-AA16-D841-8A38-4A3FE659BB21}" type="pres">
      <dgm:prSet presAssocID="{0760B1B4-AC00-45B6-87E3-3D40C5AE3FE3}" presName="parTrans" presStyleLbl="sibTrans2D1" presStyleIdx="6" presStyleCnt="8"/>
      <dgm:spPr/>
    </dgm:pt>
    <dgm:pt modelId="{6B55EB89-AA60-3441-8E73-143B4360970B}" type="pres">
      <dgm:prSet presAssocID="{0760B1B4-AC00-45B6-87E3-3D40C5AE3FE3}" presName="connectorText" presStyleLbl="sibTrans2D1" presStyleIdx="6" presStyleCnt="8"/>
      <dgm:spPr/>
    </dgm:pt>
    <dgm:pt modelId="{D6FE7DB9-613A-CA41-9023-D4885BD29D89}" type="pres">
      <dgm:prSet presAssocID="{9BFF5D50-5BF3-4104-B056-B20097C8B6D4}" presName="node" presStyleLbl="node1" presStyleIdx="6" presStyleCnt="8" custScaleX="115678" custScaleY="115678">
        <dgm:presLayoutVars>
          <dgm:bulletEnabled val="1"/>
        </dgm:presLayoutVars>
      </dgm:prSet>
      <dgm:spPr/>
    </dgm:pt>
    <dgm:pt modelId="{8D1837DD-735F-504E-A4E3-35511594F716}" type="pres">
      <dgm:prSet presAssocID="{F4F1AC75-BA58-4535-8D42-9D40C5394185}" presName="parTrans" presStyleLbl="sibTrans2D1" presStyleIdx="7" presStyleCnt="8"/>
      <dgm:spPr/>
    </dgm:pt>
    <dgm:pt modelId="{E7969A35-9EF0-BB4B-90FD-CE2C2DCF99ED}" type="pres">
      <dgm:prSet presAssocID="{F4F1AC75-BA58-4535-8D42-9D40C5394185}" presName="connectorText" presStyleLbl="sibTrans2D1" presStyleIdx="7" presStyleCnt="8"/>
      <dgm:spPr/>
    </dgm:pt>
    <dgm:pt modelId="{3CFA039C-79B3-4743-A110-64F2F0603511}" type="pres">
      <dgm:prSet presAssocID="{14A6A3CC-13FC-4536-8444-3186191EC40B}" presName="node" presStyleLbl="node1" presStyleIdx="7" presStyleCnt="8" custScaleX="115678" custScaleY="115678">
        <dgm:presLayoutVars>
          <dgm:bulletEnabled val="1"/>
        </dgm:presLayoutVars>
      </dgm:prSet>
      <dgm:spPr/>
    </dgm:pt>
  </dgm:ptLst>
  <dgm:cxnLst>
    <dgm:cxn modelId="{E4451607-EF06-435C-B3D4-FCA22EEEAE1A}" srcId="{6362F00A-5C49-421D-BD06-DEBC1C5EB379}" destId="{E4993742-4BB0-49A8-84C2-C9BCE81AB79B}" srcOrd="0" destOrd="0" parTransId="{56AE673C-FEEB-4CF0-A07B-9F8B58A73A67}" sibTransId="{CDE9F829-240E-40C3-83CE-C178665DB184}"/>
    <dgm:cxn modelId="{B2FDDA11-4B7B-47AD-908D-468422D3CFD3}" srcId="{E4993742-4BB0-49A8-84C2-C9BCE81AB79B}" destId="{14A6A3CC-13FC-4536-8444-3186191EC40B}" srcOrd="7" destOrd="0" parTransId="{F4F1AC75-BA58-4535-8D42-9D40C5394185}" sibTransId="{438C1A51-7B21-40E7-AEFB-A6233997D5D9}"/>
    <dgm:cxn modelId="{89A70912-ABCB-3D47-82AD-242B94CD317D}" type="presOf" srcId="{6C28C808-5B6F-4759-944F-4ED855061A68}" destId="{D162A317-20BF-6142-BB55-A285C77D9469}" srcOrd="1" destOrd="0" presId="urn:microsoft.com/office/officeart/2005/8/layout/radial5"/>
    <dgm:cxn modelId="{B1BE6B21-03A3-2F44-A4E3-388EA734FE23}" type="presOf" srcId="{5A1F05F2-CF98-413B-A383-859AE3AF8627}" destId="{AB74584B-4531-6043-BEBC-F932DA52D5DA}" srcOrd="1" destOrd="0" presId="urn:microsoft.com/office/officeart/2005/8/layout/radial5"/>
    <dgm:cxn modelId="{1F87852E-A42F-4A4D-9677-7231FB1484E9}" type="presOf" srcId="{F4F1AC75-BA58-4535-8D42-9D40C5394185}" destId="{8D1837DD-735F-504E-A4E3-35511594F716}" srcOrd="0" destOrd="0" presId="urn:microsoft.com/office/officeart/2005/8/layout/radial5"/>
    <dgm:cxn modelId="{FC15742F-FB82-B34B-902B-898103373650}" type="presOf" srcId="{5A1F05F2-CF98-413B-A383-859AE3AF8627}" destId="{74E2C9F9-4DEB-5F4D-A428-99B3DE948EFF}" srcOrd="0" destOrd="0" presId="urn:microsoft.com/office/officeart/2005/8/layout/radial5"/>
    <dgm:cxn modelId="{760F2E30-86D8-4E58-BF7D-C5AD450D0B03}" srcId="{E4993742-4BB0-49A8-84C2-C9BCE81AB79B}" destId="{75FAF693-64B1-4477-9329-0BBA6411010C}" srcOrd="3" destOrd="0" parTransId="{6C28C808-5B6F-4759-944F-4ED855061A68}" sibTransId="{AA7E1A34-4764-4B65-A744-1314D121498B}"/>
    <dgm:cxn modelId="{DAEFF034-7129-044D-924E-3165885455BD}" type="presOf" srcId="{14A6A3CC-13FC-4536-8444-3186191EC40B}" destId="{3CFA039C-79B3-4743-A110-64F2F0603511}" srcOrd="0" destOrd="0" presId="urn:microsoft.com/office/officeart/2005/8/layout/radial5"/>
    <dgm:cxn modelId="{3F0A2543-FA8B-EA4F-9FB0-6A3508C05E6F}" type="presOf" srcId="{8E8B7875-6492-495E-BD68-076C5A32570D}" destId="{D6EAB125-F0B9-5544-B5B5-B4B7FE4719E0}" srcOrd="1" destOrd="0" presId="urn:microsoft.com/office/officeart/2005/8/layout/radial5"/>
    <dgm:cxn modelId="{40186F43-DF95-4290-9E4F-986A809A3075}" srcId="{E4993742-4BB0-49A8-84C2-C9BCE81AB79B}" destId="{74FA8EE4-D575-4FC7-B762-2C109BE116F7}" srcOrd="0" destOrd="0" parTransId="{FF67CEC7-FE2F-4374-BC41-A801D781FCED}" sibTransId="{7BD7C487-173C-4C0C-B612-CA223B21C735}"/>
    <dgm:cxn modelId="{F433A843-C901-4E0B-84F8-03A7666F5D06}" srcId="{E4993742-4BB0-49A8-84C2-C9BCE81AB79B}" destId="{038C461F-71C0-49D4-8938-7A625A7F5182}" srcOrd="4" destOrd="0" parTransId="{81FC4E78-E2E1-4333-AB8C-96F79C21E0DC}" sibTransId="{76CFAAD1-14EC-492F-9D48-610FF56F06C2}"/>
    <dgm:cxn modelId="{4EC28748-CDB5-4F2B-A7CA-A69C4428D161}" srcId="{E4993742-4BB0-49A8-84C2-C9BCE81AB79B}" destId="{7CF3E62F-72C8-4FC9-A710-B1348B520715}" srcOrd="1" destOrd="0" parTransId="{5A1F05F2-CF98-413B-A383-859AE3AF8627}" sibTransId="{AC857610-EC09-48BD-BD7D-36868F73CAE9}"/>
    <dgm:cxn modelId="{4E6D034A-6845-E64F-A4A2-976E0FEEAEB2}" type="presOf" srcId="{F4F1AC75-BA58-4535-8D42-9D40C5394185}" destId="{E7969A35-9EF0-BB4B-90FD-CE2C2DCF99ED}" srcOrd="1" destOrd="0" presId="urn:microsoft.com/office/officeart/2005/8/layout/radial5"/>
    <dgm:cxn modelId="{4B64F64B-22F5-2742-A484-E2C29D918E1C}" type="presOf" srcId="{8E8B7875-6492-495E-BD68-076C5A32570D}" destId="{D725B3E2-04E6-D549-8B74-C632E68BEA90}" srcOrd="0" destOrd="0" presId="urn:microsoft.com/office/officeart/2005/8/layout/radial5"/>
    <dgm:cxn modelId="{C3CFF44C-A2A3-D94E-A931-22203D515AB8}" type="presOf" srcId="{6362F00A-5C49-421D-BD06-DEBC1C5EB379}" destId="{A3535380-F682-7D4F-8B22-579168FE2101}" srcOrd="0" destOrd="0" presId="urn:microsoft.com/office/officeart/2005/8/layout/radial5"/>
    <dgm:cxn modelId="{A713934E-B29A-E54F-8DEF-9FB9FA763627}" type="presOf" srcId="{BD6C7BFB-EE9F-4A3A-82C7-9A266DB2518E}" destId="{5F280F04-5579-7A42-8CB5-C45EF06DDFBE}" srcOrd="1" destOrd="0" presId="urn:microsoft.com/office/officeart/2005/8/layout/radial5"/>
    <dgm:cxn modelId="{501B1C50-BF2C-4177-BE20-34241598B756}" srcId="{E4993742-4BB0-49A8-84C2-C9BCE81AB79B}" destId="{9BFF5D50-5BF3-4104-B056-B20097C8B6D4}" srcOrd="6" destOrd="0" parTransId="{0760B1B4-AC00-45B6-87E3-3D40C5AE3FE3}" sibTransId="{BCED0AA6-E27D-4855-83D4-3866E5948EEC}"/>
    <dgm:cxn modelId="{AE33285F-787C-CD47-B0E4-CCDD0F2C2444}" type="presOf" srcId="{75FAF693-64B1-4477-9329-0BBA6411010C}" destId="{ACC3FCB3-AC3B-7E43-B9DA-3A886B438963}" srcOrd="0" destOrd="0" presId="urn:microsoft.com/office/officeart/2005/8/layout/radial5"/>
    <dgm:cxn modelId="{35D8F160-ED85-AC40-B101-7A5659E8DA6F}" type="presOf" srcId="{6C28C808-5B6F-4759-944F-4ED855061A68}" destId="{00E42DF1-331E-7044-BB68-705B5A6C6519}" srcOrd="0" destOrd="0" presId="urn:microsoft.com/office/officeart/2005/8/layout/radial5"/>
    <dgm:cxn modelId="{53628461-1C8E-4E1C-9824-B763D40B26C2}" srcId="{E4993742-4BB0-49A8-84C2-C9BCE81AB79B}" destId="{677D3788-67E3-4F89-AF45-98B9214CEEB1}" srcOrd="5" destOrd="0" parTransId="{BD6C7BFB-EE9F-4A3A-82C7-9A266DB2518E}" sibTransId="{2246AE81-9C95-4ED2-A3CA-BD4E37EE1F30}"/>
    <dgm:cxn modelId="{3FB3ED68-3780-DC42-9E5F-ECCDE2BCF330}" type="presOf" srcId="{BD6C7BFB-EE9F-4A3A-82C7-9A266DB2518E}" destId="{63CE2D24-1425-A84D-ADB4-1F040345AFE2}" srcOrd="0" destOrd="0" presId="urn:microsoft.com/office/officeart/2005/8/layout/radial5"/>
    <dgm:cxn modelId="{CB44B88C-750F-714A-8EA8-F7DA8BC39564}" type="presOf" srcId="{81FC4E78-E2E1-4333-AB8C-96F79C21E0DC}" destId="{7B15DE51-EC2E-2A4E-B00D-7A1EB76E4C71}" srcOrd="0" destOrd="0" presId="urn:microsoft.com/office/officeart/2005/8/layout/radial5"/>
    <dgm:cxn modelId="{12969FA1-7CFE-794F-B95F-16F17B2F06B9}" type="presOf" srcId="{038C461F-71C0-49D4-8938-7A625A7F5182}" destId="{2D98A3B6-1727-E04D-A5CF-9BCC816D4108}" srcOrd="0" destOrd="0" presId="urn:microsoft.com/office/officeart/2005/8/layout/radial5"/>
    <dgm:cxn modelId="{038FAEB5-1411-6D4A-84A6-A718E28C0C23}" type="presOf" srcId="{81FC4E78-E2E1-4333-AB8C-96F79C21E0DC}" destId="{A9373806-77B8-6840-979F-0B2155545DF0}" srcOrd="1" destOrd="0" presId="urn:microsoft.com/office/officeart/2005/8/layout/radial5"/>
    <dgm:cxn modelId="{04CBCFB9-F139-4325-9A5D-08AF4103C536}" srcId="{E4993742-4BB0-49A8-84C2-C9BCE81AB79B}" destId="{45759934-03A2-495D-945B-C426F11FDA2B}" srcOrd="2" destOrd="0" parTransId="{8E8B7875-6492-495E-BD68-076C5A32570D}" sibTransId="{30838AF6-C7BB-497F-8BBD-2EE5340D58E0}"/>
    <dgm:cxn modelId="{F5BEF1BC-1947-7A4A-A550-75290A11792D}" type="presOf" srcId="{45759934-03A2-495D-945B-C426F11FDA2B}" destId="{05BDA15F-D63F-1342-A602-333BEEC5EE86}" srcOrd="0" destOrd="0" presId="urn:microsoft.com/office/officeart/2005/8/layout/radial5"/>
    <dgm:cxn modelId="{33A0ECC9-729C-D347-B052-6DAB650F5479}" type="presOf" srcId="{E4993742-4BB0-49A8-84C2-C9BCE81AB79B}" destId="{19173871-DCC3-C24A-AF87-F608D14A4EA3}" srcOrd="0" destOrd="0" presId="urn:microsoft.com/office/officeart/2005/8/layout/radial5"/>
    <dgm:cxn modelId="{0C2EF3D1-5105-2F4B-B0F5-4434685C95FA}" type="presOf" srcId="{677D3788-67E3-4F89-AF45-98B9214CEEB1}" destId="{6363B774-373A-0544-854D-62C4C875E0A3}" srcOrd="0" destOrd="0" presId="urn:microsoft.com/office/officeart/2005/8/layout/radial5"/>
    <dgm:cxn modelId="{378C24D2-682D-D840-A55C-2869A14A2A0C}" type="presOf" srcId="{7CF3E62F-72C8-4FC9-A710-B1348B520715}" destId="{61BF19EA-0065-0B41-9433-313BAD981B30}" srcOrd="0" destOrd="0" presId="urn:microsoft.com/office/officeart/2005/8/layout/radial5"/>
    <dgm:cxn modelId="{765982DF-3709-7649-87E3-9DFC784BB131}" type="presOf" srcId="{0760B1B4-AC00-45B6-87E3-3D40C5AE3FE3}" destId="{6B55EB89-AA60-3441-8E73-143B4360970B}" srcOrd="1" destOrd="0" presId="urn:microsoft.com/office/officeart/2005/8/layout/radial5"/>
    <dgm:cxn modelId="{113E5EE8-8A7A-9C44-97FA-BF21050AF368}" type="presOf" srcId="{74FA8EE4-D575-4FC7-B762-2C109BE116F7}" destId="{32985DF0-E11C-424F-B145-9F28233A1281}" srcOrd="0" destOrd="0" presId="urn:microsoft.com/office/officeart/2005/8/layout/radial5"/>
    <dgm:cxn modelId="{08C6EBED-ED78-004D-A333-D99D30113926}" type="presOf" srcId="{9BFF5D50-5BF3-4104-B056-B20097C8B6D4}" destId="{D6FE7DB9-613A-CA41-9023-D4885BD29D89}" srcOrd="0" destOrd="0" presId="urn:microsoft.com/office/officeart/2005/8/layout/radial5"/>
    <dgm:cxn modelId="{6BCFB7F7-6F2A-DE45-9AF2-DE4D893058F3}" type="presOf" srcId="{FF67CEC7-FE2F-4374-BC41-A801D781FCED}" destId="{9E9748E2-9B25-474C-8D9F-F75920C8A163}" srcOrd="1" destOrd="0" presId="urn:microsoft.com/office/officeart/2005/8/layout/radial5"/>
    <dgm:cxn modelId="{F82AEAFE-2296-284D-8CE5-072C0F33C6F9}" type="presOf" srcId="{0760B1B4-AC00-45B6-87E3-3D40C5AE3FE3}" destId="{88FB8380-AA16-D841-8A38-4A3FE659BB21}" srcOrd="0" destOrd="0" presId="urn:microsoft.com/office/officeart/2005/8/layout/radial5"/>
    <dgm:cxn modelId="{B03885FF-A304-B448-A59E-DE89E6E5FD75}" type="presOf" srcId="{FF67CEC7-FE2F-4374-BC41-A801D781FCED}" destId="{A25DF802-3B0E-304D-8185-A90470178FAB}" srcOrd="0" destOrd="0" presId="urn:microsoft.com/office/officeart/2005/8/layout/radial5"/>
    <dgm:cxn modelId="{86AA23FD-5682-5F4F-9805-E40650F7A265}" type="presParOf" srcId="{A3535380-F682-7D4F-8B22-579168FE2101}" destId="{19173871-DCC3-C24A-AF87-F608D14A4EA3}" srcOrd="0" destOrd="0" presId="urn:microsoft.com/office/officeart/2005/8/layout/radial5"/>
    <dgm:cxn modelId="{EB389102-BF01-9E4F-947B-75805298F7ED}" type="presParOf" srcId="{A3535380-F682-7D4F-8B22-579168FE2101}" destId="{A25DF802-3B0E-304D-8185-A90470178FAB}" srcOrd="1" destOrd="0" presId="urn:microsoft.com/office/officeart/2005/8/layout/radial5"/>
    <dgm:cxn modelId="{46EE9F11-4E26-E649-AA33-BC4BAC930E7C}" type="presParOf" srcId="{A25DF802-3B0E-304D-8185-A90470178FAB}" destId="{9E9748E2-9B25-474C-8D9F-F75920C8A163}" srcOrd="0" destOrd="0" presId="urn:microsoft.com/office/officeart/2005/8/layout/radial5"/>
    <dgm:cxn modelId="{5B0DE10F-7581-E841-A60D-BCD8A818AAC6}" type="presParOf" srcId="{A3535380-F682-7D4F-8B22-579168FE2101}" destId="{32985DF0-E11C-424F-B145-9F28233A1281}" srcOrd="2" destOrd="0" presId="urn:microsoft.com/office/officeart/2005/8/layout/radial5"/>
    <dgm:cxn modelId="{98292D46-06EC-F84E-B72E-DD5380B46AC8}" type="presParOf" srcId="{A3535380-F682-7D4F-8B22-579168FE2101}" destId="{74E2C9F9-4DEB-5F4D-A428-99B3DE948EFF}" srcOrd="3" destOrd="0" presId="urn:microsoft.com/office/officeart/2005/8/layout/radial5"/>
    <dgm:cxn modelId="{4D86DC3B-D6CD-BC43-B68F-9070A147D9DE}" type="presParOf" srcId="{74E2C9F9-4DEB-5F4D-A428-99B3DE948EFF}" destId="{AB74584B-4531-6043-BEBC-F932DA52D5DA}" srcOrd="0" destOrd="0" presId="urn:microsoft.com/office/officeart/2005/8/layout/radial5"/>
    <dgm:cxn modelId="{7C9ED56C-0521-2042-BA33-DE14AE78F5BD}" type="presParOf" srcId="{A3535380-F682-7D4F-8B22-579168FE2101}" destId="{61BF19EA-0065-0B41-9433-313BAD981B30}" srcOrd="4" destOrd="0" presId="urn:microsoft.com/office/officeart/2005/8/layout/radial5"/>
    <dgm:cxn modelId="{A3EAFC04-4FEB-D340-BC3C-DDBED63275DD}" type="presParOf" srcId="{A3535380-F682-7D4F-8B22-579168FE2101}" destId="{D725B3E2-04E6-D549-8B74-C632E68BEA90}" srcOrd="5" destOrd="0" presId="urn:microsoft.com/office/officeart/2005/8/layout/radial5"/>
    <dgm:cxn modelId="{496DCF1F-C05A-A644-A257-2BC607A7F5F3}" type="presParOf" srcId="{D725B3E2-04E6-D549-8B74-C632E68BEA90}" destId="{D6EAB125-F0B9-5544-B5B5-B4B7FE4719E0}" srcOrd="0" destOrd="0" presId="urn:microsoft.com/office/officeart/2005/8/layout/radial5"/>
    <dgm:cxn modelId="{6EB4F35C-C660-3D48-9EB9-44AA89C279EF}" type="presParOf" srcId="{A3535380-F682-7D4F-8B22-579168FE2101}" destId="{05BDA15F-D63F-1342-A602-333BEEC5EE86}" srcOrd="6" destOrd="0" presId="urn:microsoft.com/office/officeart/2005/8/layout/radial5"/>
    <dgm:cxn modelId="{08A94515-3B20-4846-A2D8-8EBA901E60DB}" type="presParOf" srcId="{A3535380-F682-7D4F-8B22-579168FE2101}" destId="{00E42DF1-331E-7044-BB68-705B5A6C6519}" srcOrd="7" destOrd="0" presId="urn:microsoft.com/office/officeart/2005/8/layout/radial5"/>
    <dgm:cxn modelId="{6C2198A5-CFBC-4E4A-8C3F-CE6D4910E40A}" type="presParOf" srcId="{00E42DF1-331E-7044-BB68-705B5A6C6519}" destId="{D162A317-20BF-6142-BB55-A285C77D9469}" srcOrd="0" destOrd="0" presId="urn:microsoft.com/office/officeart/2005/8/layout/radial5"/>
    <dgm:cxn modelId="{775480B9-754F-204D-9472-B95C2F3EA789}" type="presParOf" srcId="{A3535380-F682-7D4F-8B22-579168FE2101}" destId="{ACC3FCB3-AC3B-7E43-B9DA-3A886B438963}" srcOrd="8" destOrd="0" presId="urn:microsoft.com/office/officeart/2005/8/layout/radial5"/>
    <dgm:cxn modelId="{B9A9F531-FA9D-6D44-AFDA-D1A767C03B28}" type="presParOf" srcId="{A3535380-F682-7D4F-8B22-579168FE2101}" destId="{7B15DE51-EC2E-2A4E-B00D-7A1EB76E4C71}" srcOrd="9" destOrd="0" presId="urn:microsoft.com/office/officeart/2005/8/layout/radial5"/>
    <dgm:cxn modelId="{9BE6379F-8683-384D-9E97-A1596B1D5C1B}" type="presParOf" srcId="{7B15DE51-EC2E-2A4E-B00D-7A1EB76E4C71}" destId="{A9373806-77B8-6840-979F-0B2155545DF0}" srcOrd="0" destOrd="0" presId="urn:microsoft.com/office/officeart/2005/8/layout/radial5"/>
    <dgm:cxn modelId="{121EE51C-A0B9-374F-92C6-F0EF73CAE85F}" type="presParOf" srcId="{A3535380-F682-7D4F-8B22-579168FE2101}" destId="{2D98A3B6-1727-E04D-A5CF-9BCC816D4108}" srcOrd="10" destOrd="0" presId="urn:microsoft.com/office/officeart/2005/8/layout/radial5"/>
    <dgm:cxn modelId="{EC8EE097-6345-8E47-9709-BFA3ACAB3874}" type="presParOf" srcId="{A3535380-F682-7D4F-8B22-579168FE2101}" destId="{63CE2D24-1425-A84D-ADB4-1F040345AFE2}" srcOrd="11" destOrd="0" presId="urn:microsoft.com/office/officeart/2005/8/layout/radial5"/>
    <dgm:cxn modelId="{9B655F0C-2272-9B4A-97C6-020D3A7CCAC8}" type="presParOf" srcId="{63CE2D24-1425-A84D-ADB4-1F040345AFE2}" destId="{5F280F04-5579-7A42-8CB5-C45EF06DDFBE}" srcOrd="0" destOrd="0" presId="urn:microsoft.com/office/officeart/2005/8/layout/radial5"/>
    <dgm:cxn modelId="{6E2C3E43-C58E-B549-8495-044E3F9A08EE}" type="presParOf" srcId="{A3535380-F682-7D4F-8B22-579168FE2101}" destId="{6363B774-373A-0544-854D-62C4C875E0A3}" srcOrd="12" destOrd="0" presId="urn:microsoft.com/office/officeart/2005/8/layout/radial5"/>
    <dgm:cxn modelId="{11DDB2C0-AC24-FE44-9CF3-9AAD90662FD8}" type="presParOf" srcId="{A3535380-F682-7D4F-8B22-579168FE2101}" destId="{88FB8380-AA16-D841-8A38-4A3FE659BB21}" srcOrd="13" destOrd="0" presId="urn:microsoft.com/office/officeart/2005/8/layout/radial5"/>
    <dgm:cxn modelId="{1BC5118E-888A-8C4B-86F9-8B92856F9257}" type="presParOf" srcId="{88FB8380-AA16-D841-8A38-4A3FE659BB21}" destId="{6B55EB89-AA60-3441-8E73-143B4360970B}" srcOrd="0" destOrd="0" presId="urn:microsoft.com/office/officeart/2005/8/layout/radial5"/>
    <dgm:cxn modelId="{7718D78E-5487-D34E-A84E-09AFF3A42394}" type="presParOf" srcId="{A3535380-F682-7D4F-8B22-579168FE2101}" destId="{D6FE7DB9-613A-CA41-9023-D4885BD29D89}" srcOrd="14" destOrd="0" presId="urn:microsoft.com/office/officeart/2005/8/layout/radial5"/>
    <dgm:cxn modelId="{872C6418-0225-5F44-A7CC-D85872446EFB}" type="presParOf" srcId="{A3535380-F682-7D4F-8B22-579168FE2101}" destId="{8D1837DD-735F-504E-A4E3-35511594F716}" srcOrd="15" destOrd="0" presId="urn:microsoft.com/office/officeart/2005/8/layout/radial5"/>
    <dgm:cxn modelId="{75074435-CBBE-EC43-A699-07CE5F93EA33}" type="presParOf" srcId="{8D1837DD-735F-504E-A4E3-35511594F716}" destId="{E7969A35-9EF0-BB4B-90FD-CE2C2DCF99ED}" srcOrd="0" destOrd="0" presId="urn:microsoft.com/office/officeart/2005/8/layout/radial5"/>
    <dgm:cxn modelId="{A960C01D-B79D-5C44-9E41-FFC923F49DD6}" type="presParOf" srcId="{A3535380-F682-7D4F-8B22-579168FE2101}" destId="{3CFA039C-79B3-4743-A110-64F2F060351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73871-DCC3-C24A-AF87-F608D14A4EA3}">
      <dsp:nvSpPr>
        <dsp:cNvPr id="0" name=""/>
        <dsp:cNvSpPr/>
      </dsp:nvSpPr>
      <dsp:spPr>
        <a:xfrm>
          <a:off x="3622255" y="1945855"/>
          <a:ext cx="985088" cy="985088"/>
        </a:xfrm>
        <a:prstGeom prst="ellipse">
          <a:avLst/>
        </a:prstGeom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72 Hour Rule</a:t>
          </a:r>
        </a:p>
      </dsp:txBody>
      <dsp:txXfrm>
        <a:off x="3766518" y="2090118"/>
        <a:ext cx="696562" cy="696562"/>
      </dsp:txXfrm>
    </dsp:sp>
    <dsp:sp modelId="{A25DF802-3B0E-304D-8185-A90470178FAB}">
      <dsp:nvSpPr>
        <dsp:cNvPr id="0" name=""/>
        <dsp:cNvSpPr/>
      </dsp:nvSpPr>
      <dsp:spPr>
        <a:xfrm rot="16200000">
          <a:off x="3916049" y="1373069"/>
          <a:ext cx="397500" cy="418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975674" y="1516308"/>
        <a:ext cx="278250" cy="250842"/>
      </dsp:txXfrm>
    </dsp:sp>
    <dsp:sp modelId="{32985DF0-E11C-424F-B145-9F28233A1281}">
      <dsp:nvSpPr>
        <dsp:cNvPr id="0" name=""/>
        <dsp:cNvSpPr/>
      </dsp:nvSpPr>
      <dsp:spPr>
        <a:xfrm>
          <a:off x="3474721" y="-84303"/>
          <a:ext cx="1280157" cy="1280157"/>
        </a:xfrm>
        <a:prstGeom prst="ellipse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SUD Bridge Clinic</a:t>
          </a:r>
        </a:p>
      </dsp:txBody>
      <dsp:txXfrm>
        <a:off x="3662196" y="103172"/>
        <a:ext cx="905207" cy="905207"/>
      </dsp:txXfrm>
    </dsp:sp>
    <dsp:sp modelId="{74E2C9F9-4DEB-5F4D-A428-99B3DE948EFF}">
      <dsp:nvSpPr>
        <dsp:cNvPr id="0" name=""/>
        <dsp:cNvSpPr/>
      </dsp:nvSpPr>
      <dsp:spPr>
        <a:xfrm rot="18900000">
          <a:off x="4521541" y="1623872"/>
          <a:ext cx="397500" cy="418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539005" y="1749647"/>
        <a:ext cx="278250" cy="250842"/>
      </dsp:txXfrm>
    </dsp:sp>
    <dsp:sp modelId="{61BF19EA-0065-0B41-9433-313BAD981B30}">
      <dsp:nvSpPr>
        <dsp:cNvPr id="0" name=""/>
        <dsp:cNvSpPr/>
      </dsp:nvSpPr>
      <dsp:spPr>
        <a:xfrm>
          <a:off x="4805937" y="467104"/>
          <a:ext cx="1280157" cy="1280157"/>
        </a:xfrm>
        <a:prstGeom prst="ellipse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Emergency Department</a:t>
          </a:r>
        </a:p>
      </dsp:txBody>
      <dsp:txXfrm>
        <a:off x="4993412" y="654579"/>
        <a:ext cx="905207" cy="905207"/>
      </dsp:txXfrm>
    </dsp:sp>
    <dsp:sp modelId="{D725B3E2-04E6-D549-8B74-C632E68BEA90}">
      <dsp:nvSpPr>
        <dsp:cNvPr id="0" name=""/>
        <dsp:cNvSpPr/>
      </dsp:nvSpPr>
      <dsp:spPr>
        <a:xfrm>
          <a:off x="4772344" y="2229364"/>
          <a:ext cx="397500" cy="418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772344" y="2312978"/>
        <a:ext cx="278250" cy="250842"/>
      </dsp:txXfrm>
    </dsp:sp>
    <dsp:sp modelId="{05BDA15F-D63F-1342-A602-333BEEC5EE86}">
      <dsp:nvSpPr>
        <dsp:cNvPr id="0" name=""/>
        <dsp:cNvSpPr/>
      </dsp:nvSpPr>
      <dsp:spPr>
        <a:xfrm>
          <a:off x="5357345" y="1798321"/>
          <a:ext cx="1280157" cy="1280157"/>
        </a:xfrm>
        <a:prstGeom prst="ellipse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Pharmacy Department</a:t>
          </a:r>
        </a:p>
      </dsp:txBody>
      <dsp:txXfrm>
        <a:off x="5544820" y="1985796"/>
        <a:ext cx="905207" cy="905207"/>
      </dsp:txXfrm>
    </dsp:sp>
    <dsp:sp modelId="{00E42DF1-331E-7044-BB68-705B5A6C6519}">
      <dsp:nvSpPr>
        <dsp:cNvPr id="0" name=""/>
        <dsp:cNvSpPr/>
      </dsp:nvSpPr>
      <dsp:spPr>
        <a:xfrm rot="2700000">
          <a:off x="4521541" y="2834856"/>
          <a:ext cx="397500" cy="418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539005" y="2876309"/>
        <a:ext cx="278250" cy="250842"/>
      </dsp:txXfrm>
    </dsp:sp>
    <dsp:sp modelId="{ACC3FCB3-AC3B-7E43-B9DA-3A886B438963}">
      <dsp:nvSpPr>
        <dsp:cNvPr id="0" name=""/>
        <dsp:cNvSpPr/>
      </dsp:nvSpPr>
      <dsp:spPr>
        <a:xfrm>
          <a:off x="4805937" y="3129537"/>
          <a:ext cx="1280157" cy="1280157"/>
        </a:xfrm>
        <a:prstGeom prst="ellipse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Internal Medicine Department</a:t>
          </a:r>
        </a:p>
      </dsp:txBody>
      <dsp:txXfrm>
        <a:off x="4993412" y="3317012"/>
        <a:ext cx="905207" cy="905207"/>
      </dsp:txXfrm>
    </dsp:sp>
    <dsp:sp modelId="{7B15DE51-EC2E-2A4E-B00D-7A1EB76E4C71}">
      <dsp:nvSpPr>
        <dsp:cNvPr id="0" name=""/>
        <dsp:cNvSpPr/>
      </dsp:nvSpPr>
      <dsp:spPr>
        <a:xfrm rot="5400000">
          <a:off x="3916049" y="3085659"/>
          <a:ext cx="397500" cy="418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975674" y="3109648"/>
        <a:ext cx="278250" cy="250842"/>
      </dsp:txXfrm>
    </dsp:sp>
    <dsp:sp modelId="{2D98A3B6-1727-E04D-A5CF-9BCC816D4108}">
      <dsp:nvSpPr>
        <dsp:cNvPr id="0" name=""/>
        <dsp:cNvSpPr/>
      </dsp:nvSpPr>
      <dsp:spPr>
        <a:xfrm>
          <a:off x="3474721" y="3680945"/>
          <a:ext cx="1280157" cy="1280157"/>
        </a:xfrm>
        <a:prstGeom prst="ellipse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Addiction Consult</a:t>
          </a:r>
        </a:p>
      </dsp:txBody>
      <dsp:txXfrm>
        <a:off x="3662196" y="3868420"/>
        <a:ext cx="905207" cy="905207"/>
      </dsp:txXfrm>
    </dsp:sp>
    <dsp:sp modelId="{63CE2D24-1425-A84D-ADB4-1F040345AFE2}">
      <dsp:nvSpPr>
        <dsp:cNvPr id="0" name=""/>
        <dsp:cNvSpPr/>
      </dsp:nvSpPr>
      <dsp:spPr>
        <a:xfrm rot="8100000">
          <a:off x="3310557" y="2834856"/>
          <a:ext cx="397500" cy="418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412343" y="2876309"/>
        <a:ext cx="278250" cy="250842"/>
      </dsp:txXfrm>
    </dsp:sp>
    <dsp:sp modelId="{6363B774-373A-0544-854D-62C4C875E0A3}">
      <dsp:nvSpPr>
        <dsp:cNvPr id="0" name=""/>
        <dsp:cNvSpPr/>
      </dsp:nvSpPr>
      <dsp:spPr>
        <a:xfrm>
          <a:off x="2143504" y="3129537"/>
          <a:ext cx="1280157" cy="1280157"/>
        </a:xfrm>
        <a:prstGeom prst="ellipse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Legal</a:t>
          </a:r>
        </a:p>
      </dsp:txBody>
      <dsp:txXfrm>
        <a:off x="2330979" y="3317012"/>
        <a:ext cx="905207" cy="905207"/>
      </dsp:txXfrm>
    </dsp:sp>
    <dsp:sp modelId="{88FB8380-AA16-D841-8A38-4A3FE659BB21}">
      <dsp:nvSpPr>
        <dsp:cNvPr id="0" name=""/>
        <dsp:cNvSpPr/>
      </dsp:nvSpPr>
      <dsp:spPr>
        <a:xfrm rot="10800000">
          <a:off x="3059754" y="2229364"/>
          <a:ext cx="397500" cy="418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179004" y="2312978"/>
        <a:ext cx="278250" cy="250842"/>
      </dsp:txXfrm>
    </dsp:sp>
    <dsp:sp modelId="{D6FE7DB9-613A-CA41-9023-D4885BD29D89}">
      <dsp:nvSpPr>
        <dsp:cNvPr id="0" name=""/>
        <dsp:cNvSpPr/>
      </dsp:nvSpPr>
      <dsp:spPr>
        <a:xfrm>
          <a:off x="1592096" y="1798321"/>
          <a:ext cx="1280157" cy="1280157"/>
        </a:xfrm>
        <a:prstGeom prst="ellipse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Nursing</a:t>
          </a:r>
        </a:p>
      </dsp:txBody>
      <dsp:txXfrm>
        <a:off x="1779571" y="1985796"/>
        <a:ext cx="905207" cy="905207"/>
      </dsp:txXfrm>
    </dsp:sp>
    <dsp:sp modelId="{8D1837DD-735F-504E-A4E3-35511594F716}">
      <dsp:nvSpPr>
        <dsp:cNvPr id="0" name=""/>
        <dsp:cNvSpPr/>
      </dsp:nvSpPr>
      <dsp:spPr>
        <a:xfrm rot="13500000">
          <a:off x="3310557" y="1623872"/>
          <a:ext cx="397500" cy="418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412343" y="1749647"/>
        <a:ext cx="278250" cy="250842"/>
      </dsp:txXfrm>
    </dsp:sp>
    <dsp:sp modelId="{3CFA039C-79B3-4743-A110-64F2F0603511}">
      <dsp:nvSpPr>
        <dsp:cNvPr id="0" name=""/>
        <dsp:cNvSpPr/>
      </dsp:nvSpPr>
      <dsp:spPr>
        <a:xfrm>
          <a:off x="2143504" y="467104"/>
          <a:ext cx="1280157" cy="1280157"/>
        </a:xfrm>
        <a:prstGeom prst="ellipse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Information Technology</a:t>
          </a:r>
        </a:p>
      </dsp:txBody>
      <dsp:txXfrm>
        <a:off x="2330979" y="654579"/>
        <a:ext cx="905207" cy="905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E838B-7420-F841-9DB0-87A0FB4B9E3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FB1E5-82AE-9647-A5D5-3E35EAAC3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D69E1-1284-0841-8B56-BDA3AE6876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77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78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8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96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30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0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51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877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845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14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4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82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8BB6-3480-8F40-B7EF-4FF3C534F7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72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8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4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36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7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11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5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10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24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7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5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4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7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7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FB1E5-82AE-9647-A5D5-3E35EAAC3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PLEASE DO NOT DISTRIBUTE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284240"/>
            <a:ext cx="7848600" cy="15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5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1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PLEASE DO NOT DISTRIBUTE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6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5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5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4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2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7E77-DC49-984C-A199-B57A46FF8764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PLEASE DO NOT DISTRIBUTE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2140515-F46D-EF42-8AEB-AF035D519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ODLP@dea.go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57966-326B-2248-A492-4B84ADEBB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260" y="1893536"/>
            <a:ext cx="8401480" cy="2071562"/>
          </a:xfrm>
        </p:spPr>
        <p:txBody>
          <a:bodyPr/>
          <a:lstStyle/>
          <a:p>
            <a:pPr algn="ctr"/>
            <a:b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72-Hour rule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Underutilized Pathway to Methadone Treatment Entry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04CAEC-DB99-0B44-82FA-BC9C3CDB0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8305" y="4633895"/>
            <a:ext cx="4828575" cy="103652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Jessica L. Taylor, MD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Director, Faster Paths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Chobanian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Avedisian School of Medicine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Boston Medical Center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500" b="1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C2FBC-1968-424B-B2E0-AC0FC6553F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5" y="6192305"/>
            <a:ext cx="1131923" cy="54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DFB6C8D-AA78-5D47-B7E8-639D42615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3" t="14928" r="5414" b="20323"/>
          <a:stretch/>
        </p:blipFill>
        <p:spPr>
          <a:xfrm>
            <a:off x="1975866" y="6237234"/>
            <a:ext cx="1548384" cy="507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29142-FDC8-0E41-80DE-7DDA04759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894" y="6237234"/>
            <a:ext cx="1139840" cy="448056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9F1ACA-0925-BD43-8F90-7421A78E2D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47" b="20765"/>
          <a:stretch/>
        </p:blipFill>
        <p:spPr>
          <a:xfrm>
            <a:off x="5831405" y="6266885"/>
            <a:ext cx="1202376" cy="448056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4CE9DBB0-BBC8-8645-9A1A-CF1AA1C3B8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25" r="8033"/>
          <a:stretch/>
        </p:blipFill>
        <p:spPr>
          <a:xfrm>
            <a:off x="7593606" y="6201457"/>
            <a:ext cx="1348093" cy="543136"/>
          </a:xfrm>
          <a:prstGeom prst="rect">
            <a:avLst/>
          </a:prstGeom>
        </p:spPr>
      </p:pic>
      <p:sp>
        <p:nvSpPr>
          <p:cNvPr id="11" name="Subtitle 4">
            <a:extLst>
              <a:ext uri="{FF2B5EF4-FFF2-40B4-BE49-F238E27FC236}">
                <a16:creationId xmlns:a16="http://schemas.microsoft.com/office/drawing/2014/main" id="{F7C1D4CE-9DBA-0F45-8345-C1BF676DC33A}"/>
              </a:ext>
            </a:extLst>
          </p:cNvPr>
          <p:cNvSpPr txBox="1">
            <a:spLocks/>
          </p:cNvSpPr>
          <p:nvPr/>
        </p:nvSpPr>
        <p:spPr>
          <a:xfrm>
            <a:off x="263506" y="3597367"/>
            <a:ext cx="2566524" cy="103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Evans, BSN RN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Care Manager, Faster Paths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Boston Medical Center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9C7484F-4B52-3443-BE23-8220B289F0F1}"/>
              </a:ext>
            </a:extLst>
          </p:cNvPr>
          <p:cNvSpPr txBox="1">
            <a:spLocks/>
          </p:cNvSpPr>
          <p:nvPr/>
        </p:nvSpPr>
        <p:spPr>
          <a:xfrm>
            <a:off x="263506" y="4633895"/>
            <a:ext cx="4575448" cy="103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Natalija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Farrell, PharmD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Pharmacy, Emergency Medicine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Chobanian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Avedisian School of Medicine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Boston Medical Center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B0188B1B-5127-DE42-802D-12926770F1A7}"/>
              </a:ext>
            </a:extLst>
          </p:cNvPr>
          <p:cNvSpPr txBox="1">
            <a:spLocks/>
          </p:cNvSpPr>
          <p:nvPr/>
        </p:nvSpPr>
        <p:spPr>
          <a:xfrm>
            <a:off x="2014342" y="3597367"/>
            <a:ext cx="4828575" cy="103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E. Soares, MD MS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of Harm Reduction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Medicine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Baystate Medical Center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94E3A592-CC8B-4B45-88DA-E15C6E4FB605}"/>
              </a:ext>
            </a:extLst>
          </p:cNvPr>
          <p:cNvSpPr txBox="1">
            <a:spLocks/>
          </p:cNvSpPr>
          <p:nvPr/>
        </p:nvSpPr>
        <p:spPr>
          <a:xfrm>
            <a:off x="5750519" y="3584597"/>
            <a:ext cx="2566524" cy="103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Greer, LMHC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Vice President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Resource Centers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Baymark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Health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5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EAFB-D0CA-5548-9FAD-9683EC9D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72H Methadone: Early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39654-9785-984E-8A90-3D9F6101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B0F05-9373-644E-8008-A2B1FF5D0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88066"/>
            <a:ext cx="8229600" cy="36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7F08-F26F-B34F-8A90-31DB276C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72-Hour Methadone: High Demand</a:t>
            </a: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48B732F6-352C-0142-86AD-0074B8CD65A3}"/>
              </a:ext>
            </a:extLst>
          </p:cNvPr>
          <p:cNvPicPr/>
          <p:nvPr/>
        </p:nvPicPr>
        <p:blipFill rotWithShape="1">
          <a:blip r:embed="rId3"/>
          <a:srcRect l="1136" t="1282" r="974" b="1539"/>
          <a:stretch/>
        </p:blipFill>
        <p:spPr>
          <a:xfrm>
            <a:off x="721768" y="1567406"/>
            <a:ext cx="8049391" cy="4465208"/>
          </a:xfrm>
          <a:prstGeom prst="rect">
            <a:avLst/>
          </a:prstGeom>
          <a:ln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01212A-D9E6-EC4E-A710-BF67C380888B}"/>
              </a:ext>
            </a:extLst>
          </p:cNvPr>
          <p:cNvCxnSpPr>
            <a:cxnSpLocks/>
          </p:cNvCxnSpPr>
          <p:nvPr/>
        </p:nvCxnSpPr>
        <p:spPr>
          <a:xfrm>
            <a:off x="2622637" y="4433709"/>
            <a:ext cx="0" cy="1115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5B9BC6-A9D8-F34D-9F43-2C53B86C2D80}"/>
              </a:ext>
            </a:extLst>
          </p:cNvPr>
          <p:cNvSpPr txBox="1"/>
          <p:nvPr/>
        </p:nvSpPr>
        <p:spPr>
          <a:xfrm>
            <a:off x="975717" y="4704334"/>
            <a:ext cx="115101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Pilot case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39280A-D1FF-6245-BCD7-ED339190025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75717" y="4965944"/>
            <a:ext cx="575507" cy="663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BCBBBF-4DA3-9342-A235-EB0810455983}"/>
              </a:ext>
            </a:extLst>
          </p:cNvPr>
          <p:cNvSpPr txBox="1"/>
          <p:nvPr/>
        </p:nvSpPr>
        <p:spPr>
          <a:xfrm>
            <a:off x="2185767" y="3064331"/>
            <a:ext cx="141941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Signed agreement with OTP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A94FE9-B32A-9949-AD88-03044D3D8D2D}"/>
              </a:ext>
            </a:extLst>
          </p:cNvPr>
          <p:cNvCxnSpPr>
            <a:cxnSpLocks/>
          </p:cNvCxnSpPr>
          <p:nvPr/>
        </p:nvCxnSpPr>
        <p:spPr>
          <a:xfrm>
            <a:off x="2895475" y="3519896"/>
            <a:ext cx="0" cy="1973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4DC20DB-579B-AC47-B9E9-A86D5C1010A2}"/>
              </a:ext>
            </a:extLst>
          </p:cNvPr>
          <p:cNvSpPr txBox="1"/>
          <p:nvPr/>
        </p:nvSpPr>
        <p:spPr>
          <a:xfrm>
            <a:off x="2101271" y="3815331"/>
            <a:ext cx="1042731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Methadone added to med cabinet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1D142C-9AF0-DD48-9741-531CA2372068}"/>
              </a:ext>
            </a:extLst>
          </p:cNvPr>
          <p:cNvSpPr txBox="1"/>
          <p:nvPr/>
        </p:nvSpPr>
        <p:spPr>
          <a:xfrm>
            <a:off x="4176583" y="2379058"/>
            <a:ext cx="149217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Signed agreement with OTP 2 +  OTP 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3B5887-8975-AB47-9B8A-062FD7EF9AEE}"/>
              </a:ext>
            </a:extLst>
          </p:cNvPr>
          <p:cNvCxnSpPr>
            <a:cxnSpLocks/>
          </p:cNvCxnSpPr>
          <p:nvPr/>
        </p:nvCxnSpPr>
        <p:spPr>
          <a:xfrm>
            <a:off x="5103278" y="2833228"/>
            <a:ext cx="1" cy="976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AA9924-33D8-DC4A-84B0-E88E91B2EADD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45899-4144-524F-B3F1-F7E72FB4D1D0}"/>
              </a:ext>
            </a:extLst>
          </p:cNvPr>
          <p:cNvSpPr txBox="1"/>
          <p:nvPr/>
        </p:nvSpPr>
        <p:spPr>
          <a:xfrm>
            <a:off x="9573" y="626818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Unique Patients Treated &amp; Cumulative Episodes of Care in Faster Paths, March 3 – Aug 15, 2021</a:t>
            </a:r>
          </a:p>
        </p:txBody>
      </p:sp>
    </p:spTree>
    <p:extLst>
      <p:ext uri="{BB962C8B-B14F-4D97-AF65-F5344CB8AC3E}">
        <p14:creationId xmlns:p14="http://schemas.microsoft.com/office/powerpoint/2010/main" val="126385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5B1B-A1E4-DD44-B71E-DD5DA534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72H Methadone Patient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9FDBB-75FC-9647-9EC1-CCCCED8C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1"/>
            <a:r>
              <a:rPr lang="en-US" dirty="0"/>
              <a:t>First 150 episodes of care included 142 unique patients</a:t>
            </a:r>
          </a:p>
          <a:p>
            <a:pPr lvl="2"/>
            <a:r>
              <a:rPr lang="en-US" dirty="0"/>
              <a:t>73% male</a:t>
            </a:r>
          </a:p>
          <a:p>
            <a:pPr lvl="2"/>
            <a:r>
              <a:rPr lang="en-US" dirty="0"/>
              <a:t>67% white, 15% Black, 20% Hispanic, </a:t>
            </a:r>
            <a:r>
              <a:rPr lang="en-US" i="1" dirty="0"/>
              <a:t>per EMR fields</a:t>
            </a:r>
          </a:p>
          <a:p>
            <a:pPr lvl="2"/>
            <a:r>
              <a:rPr lang="en-US" dirty="0"/>
              <a:t>40.1 years, mean age </a:t>
            </a:r>
          </a:p>
          <a:p>
            <a:pPr lvl="2"/>
            <a:r>
              <a:rPr lang="en-US" dirty="0"/>
              <a:t>93% Medicaid, 4% Medicare</a:t>
            </a:r>
          </a:p>
          <a:p>
            <a:pPr lvl="1"/>
            <a:r>
              <a:rPr lang="en-US" dirty="0"/>
              <a:t>Majority using fentanyl + stimulant</a:t>
            </a:r>
          </a:p>
          <a:p>
            <a:pPr lvl="1"/>
            <a:r>
              <a:rPr lang="en-US" dirty="0"/>
              <a:t>HIV prevalence 15%</a:t>
            </a:r>
          </a:p>
          <a:p>
            <a:pPr lvl="1"/>
            <a:r>
              <a:rPr lang="en-US" dirty="0"/>
              <a:t>Mean past-12-month ED visits: 4.3 </a:t>
            </a:r>
          </a:p>
          <a:p>
            <a:pPr lvl="1"/>
            <a:r>
              <a:rPr lang="en-US" dirty="0"/>
              <a:t>Top referral source: Boston Healthcare for the Homeless Program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C7AEE-B9D6-8145-BB16-CC6FC268373D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8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F201-6660-5D43-89D4-F9941089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72H Methadone: COWS + Dose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ED72-3FF3-B24D-B3AE-D3C0FA67A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023"/>
          <a:stretch/>
        </p:blipFill>
        <p:spPr>
          <a:xfrm>
            <a:off x="457200" y="1683561"/>
            <a:ext cx="6931630" cy="20514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A90A7-9826-4642-A997-B1EE6CEA878D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012F38-0FCD-AB43-BBC3-701969594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45" b="13405"/>
          <a:stretch/>
        </p:blipFill>
        <p:spPr>
          <a:xfrm>
            <a:off x="1755170" y="4171686"/>
            <a:ext cx="6931630" cy="18210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6223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94C2-861A-E146-9B49-EA711A6F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72H Methadone: Referral Completion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C6B8A-5749-C14C-9C7D-A38119683B07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035B5-1F7C-FA4F-9B49-DEFD86B39316}"/>
              </a:ext>
            </a:extLst>
          </p:cNvPr>
          <p:cNvSpPr txBox="1"/>
          <p:nvPr/>
        </p:nvSpPr>
        <p:spPr>
          <a:xfrm>
            <a:off x="0" y="574515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Plans for Ongoing Care for 72H Methadone Treatment Episodes in Faster Paths, March 3 – Aug 15, 2021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E3105A8-2E05-1B4A-9C5A-576BD45AF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584"/>
          <a:stretch/>
        </p:blipFill>
        <p:spPr>
          <a:xfrm>
            <a:off x="1472629" y="1524000"/>
            <a:ext cx="6198741" cy="4154157"/>
          </a:xfrm>
        </p:spPr>
      </p:pic>
    </p:spTree>
    <p:extLst>
      <p:ext uri="{BB962C8B-B14F-4D97-AF65-F5344CB8AC3E}">
        <p14:creationId xmlns:p14="http://schemas.microsoft.com/office/powerpoint/2010/main" val="353558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F0FA9-9BD0-574B-BF14-0021D4BF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 121 referrals to two primary OTP partners:</a:t>
            </a:r>
          </a:p>
          <a:p>
            <a:pPr lvl="1"/>
            <a:r>
              <a:rPr lang="en-US" dirty="0"/>
              <a:t>87% (105/121) successfully linked</a:t>
            </a:r>
          </a:p>
          <a:p>
            <a:pPr lvl="2"/>
            <a:r>
              <a:rPr lang="en-US" dirty="0"/>
              <a:t>Of those who linked, 67% retained at OTP at one month.  </a:t>
            </a:r>
          </a:p>
          <a:p>
            <a:pPr lvl="1"/>
            <a:r>
              <a:rPr lang="en-US" dirty="0"/>
              <a:t>Overall, 58% (70/121) retained at OTP at one month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894C2-861A-E146-9B49-EA711A6F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72H Methadone: OTP Linkage &amp; Retention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C6B8A-5749-C14C-9C7D-A38119683B07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035B5-1F7C-FA4F-9B49-DEFD86B39316}"/>
              </a:ext>
            </a:extLst>
          </p:cNvPr>
          <p:cNvSpPr txBox="1"/>
          <p:nvPr/>
        </p:nvSpPr>
        <p:spPr>
          <a:xfrm>
            <a:off x="0" y="579400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OTP Intake, Linkage, and 1-mo Retention at 2 primary OTP Partners, March 3 – Aug 15, 2021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4E754AB3-D25D-2649-A468-988FDBE3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02" y="3534255"/>
            <a:ext cx="4571999" cy="22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A261AE-CD7F-B54F-B337-66DF2573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39426" cy="4876800"/>
          </a:xfrm>
        </p:spPr>
        <p:txBody>
          <a:bodyPr/>
          <a:lstStyle/>
          <a:p>
            <a:r>
              <a:rPr lang="en-US" dirty="0"/>
              <a:t>Methadone doses increased over time</a:t>
            </a:r>
          </a:p>
          <a:p>
            <a:pPr lvl="1"/>
            <a:r>
              <a:rPr lang="en-US" dirty="0"/>
              <a:t>Increasing provider comfort</a:t>
            </a:r>
          </a:p>
          <a:p>
            <a:pPr lvl="1"/>
            <a:r>
              <a:rPr lang="en-US" dirty="0"/>
              <a:t>Challenges with inadequate withdrawal symptom control</a:t>
            </a:r>
          </a:p>
          <a:p>
            <a:pPr lvl="1"/>
            <a:endParaRPr lang="en-US" dirty="0"/>
          </a:p>
          <a:p>
            <a:r>
              <a:rPr lang="en-US" dirty="0"/>
              <a:t>Patients with high fentanyl tolerance and no risk factors for over-sedation now commonly treated with 40-50-60 mg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894C2-861A-E146-9B49-EA711A6F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72H Methadone: Dose Trends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C6B8A-5749-C14C-9C7D-A38119683B07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035B5-1F7C-FA4F-9B49-DEFD86B39316}"/>
              </a:ext>
            </a:extLst>
          </p:cNvPr>
          <p:cNvSpPr txBox="1"/>
          <p:nvPr/>
        </p:nvSpPr>
        <p:spPr>
          <a:xfrm>
            <a:off x="4896626" y="5334000"/>
            <a:ext cx="4052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Temporal Trends in Methadone Dosing for Opioid Withdrawal at Faster Paths, March 3 – Aug 15, 2021</a:t>
            </a:r>
          </a:p>
        </p:txBody>
      </p:sp>
      <p:pic>
        <p:nvPicPr>
          <p:cNvPr id="11" name="Picture 10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97136E6E-6AFF-0944-A38F-866BF7496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626" y="1884142"/>
            <a:ext cx="3810398" cy="33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1A1B54-021C-6A4C-B1D2-1930FD11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5" y="2199829"/>
            <a:ext cx="8404167" cy="2200275"/>
          </a:xfrm>
        </p:spPr>
        <p:txBody>
          <a:bodyPr>
            <a:normAutofit/>
          </a:bodyPr>
          <a:lstStyle/>
          <a:p>
            <a:r>
              <a:rPr lang="en-US" sz="4200" dirty="0"/>
              <a:t>Regulatory &amp; compliance considerations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E4009-5855-3B42-9BE5-1FE871B219A0}"/>
              </a:ext>
            </a:extLst>
          </p:cNvPr>
          <p:cNvSpPr txBox="1"/>
          <p:nvPr/>
        </p:nvSpPr>
        <p:spPr>
          <a:xfrm>
            <a:off x="2660073" y="6359236"/>
            <a:ext cx="694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Not legal advice, consult local counsel!</a:t>
            </a:r>
          </a:p>
        </p:txBody>
      </p:sp>
    </p:spTree>
    <p:extLst>
      <p:ext uri="{BB962C8B-B14F-4D97-AF65-F5344CB8AC3E}">
        <p14:creationId xmlns:p14="http://schemas.microsoft.com/office/powerpoint/2010/main" val="119016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/>
              <a:t>Collaboration Essential for Implementation</a:t>
            </a:r>
          </a:p>
        </p:txBody>
      </p:sp>
      <p:graphicFrame>
        <p:nvGraphicFramePr>
          <p:cNvPr id="3" name="Diagra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020729"/>
              </p:ext>
            </p:extLst>
          </p:nvPr>
        </p:nvGraphicFramePr>
        <p:xfrm>
          <a:off x="457200" y="146529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455C5A-D3B4-E544-92D1-A1E30EEA52BA}"/>
              </a:ext>
            </a:extLst>
          </p:cNvPr>
          <p:cNvSpPr txBox="1"/>
          <p:nvPr/>
        </p:nvSpPr>
        <p:spPr>
          <a:xfrm>
            <a:off x="-3282845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 Internal/</a:t>
            </a:r>
          </a:p>
          <a:p>
            <a:pPr algn="ctr"/>
            <a:r>
              <a:rPr lang="en-US" dirty="0"/>
              <a:t>Institutional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161508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Joint Commission &amp; DEA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High-alert and hazardous medications</a:t>
            </a:r>
          </a:p>
          <a:p>
            <a:pPr lvl="1"/>
            <a:r>
              <a:rPr lang="en-US" dirty="0"/>
              <a:t>Reporting on diversion and loss of controlled substances</a:t>
            </a:r>
          </a:p>
          <a:p>
            <a:r>
              <a:rPr lang="en-US" dirty="0"/>
              <a:t>Medication storage and security</a:t>
            </a:r>
          </a:p>
          <a:p>
            <a:r>
              <a:rPr lang="en-US" dirty="0"/>
              <a:t>Medication orders, order review, and administration</a:t>
            </a:r>
          </a:p>
          <a:p>
            <a:r>
              <a:rPr lang="en-US" dirty="0"/>
              <a:t>Medication management system evaluation</a:t>
            </a:r>
          </a:p>
          <a:p>
            <a:pPr lvl="1"/>
            <a:r>
              <a:rPr lang="en-US" dirty="0"/>
              <a:t>Collect and trend data, identify risk points</a:t>
            </a:r>
          </a:p>
          <a:p>
            <a:pPr lvl="1"/>
            <a:r>
              <a:rPr lang="en-US" dirty="0"/>
              <a:t>Maintain an automated dispensing cabinet policy including override review</a:t>
            </a:r>
          </a:p>
          <a:p>
            <a:pPr lvl="1"/>
            <a:r>
              <a:rPr lang="en-US" dirty="0"/>
              <a:t>Identify opportunities for improvement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 Joint Commission. 2022 Comprehensive Accreditation Manual for Hospitals (CAMH) </a:t>
            </a:r>
          </a:p>
        </p:txBody>
      </p:sp>
    </p:spTree>
    <p:extLst>
      <p:ext uri="{BB962C8B-B14F-4D97-AF65-F5344CB8AC3E}">
        <p14:creationId xmlns:p14="http://schemas.microsoft.com/office/powerpoint/2010/main" val="225784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EAF126-E58D-F44E-9283-9C698270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2C759-7AC3-E94D-9CB6-05C00B0D2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05140"/>
              </p:ext>
            </p:extLst>
          </p:nvPr>
        </p:nvGraphicFramePr>
        <p:xfrm>
          <a:off x="375557" y="1548984"/>
          <a:ext cx="8392885" cy="51029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9686">
                  <a:extLst>
                    <a:ext uri="{9D8B030D-6E8A-4147-A177-3AD203B41FA5}">
                      <a16:colId xmlns:a16="http://schemas.microsoft.com/office/drawing/2014/main" val="856997812"/>
                    </a:ext>
                  </a:extLst>
                </a:gridCol>
                <a:gridCol w="3102321">
                  <a:extLst>
                    <a:ext uri="{9D8B030D-6E8A-4147-A177-3AD203B41FA5}">
                      <a16:colId xmlns:a16="http://schemas.microsoft.com/office/drawing/2014/main" val="1274936899"/>
                    </a:ext>
                  </a:extLst>
                </a:gridCol>
                <a:gridCol w="3480878">
                  <a:extLst>
                    <a:ext uri="{9D8B030D-6E8A-4147-A177-3AD203B41FA5}">
                      <a16:colId xmlns:a16="http://schemas.microsoft.com/office/drawing/2014/main" val="235018314"/>
                    </a:ext>
                  </a:extLst>
                </a:gridCol>
              </a:tblGrid>
              <a:tr h="31174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Pro’s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Con’s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4777771"/>
                  </a:ext>
                </a:extLst>
              </a:tr>
              <a:tr h="1309344">
                <a:tc>
                  <a:txBody>
                    <a:bodyPr/>
                    <a:lstStyle/>
                    <a:p>
                      <a:r>
                        <a:rPr lang="en-US" sz="1600" b="1" dirty="0"/>
                        <a:t>Methadone 1</a:t>
                      </a:r>
                      <a:r>
                        <a:rPr lang="en-US" sz="1600" b="1" baseline="0" dirty="0"/>
                        <a:t> mg/ml Oral Solution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Customizable Doses</a:t>
                      </a:r>
                    </a:p>
                    <a:p>
                      <a:pPr algn="ctr"/>
                      <a:r>
                        <a:rPr lang="en-US" sz="1600" dirty="0"/>
                        <a:t>Compound</a:t>
                      </a:r>
                      <a:r>
                        <a:rPr lang="en-US" sz="1600" baseline="0" dirty="0"/>
                        <a:t> Fixed Doses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Volume</a:t>
                      </a:r>
                    </a:p>
                    <a:p>
                      <a:pPr algn="ctr"/>
                      <a:r>
                        <a:rPr lang="en-US" sz="1600" dirty="0"/>
                        <a:t>Taste</a:t>
                      </a:r>
                    </a:p>
                    <a:p>
                      <a:pPr algn="ctr"/>
                      <a:r>
                        <a:rPr lang="en-US" sz="1600" dirty="0"/>
                        <a:t>Inventory Count (Bulk Bottle)</a:t>
                      </a:r>
                    </a:p>
                    <a:p>
                      <a:pPr algn="ctr"/>
                      <a:r>
                        <a:rPr lang="en-US" sz="1600" dirty="0"/>
                        <a:t>Waste (Bulk</a:t>
                      </a:r>
                      <a:r>
                        <a:rPr lang="en-US" sz="1600" baseline="0" dirty="0"/>
                        <a:t> Bottle vs Oral Syringe)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38522149"/>
                  </a:ext>
                </a:extLst>
              </a:tr>
              <a:tr h="1059945">
                <a:tc>
                  <a:txBody>
                    <a:bodyPr/>
                    <a:lstStyle/>
                    <a:p>
                      <a:r>
                        <a:rPr lang="en-US" sz="1600" b="1" dirty="0"/>
                        <a:t>Methadone 10 mg/ml Oral Solution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Customizable </a:t>
                      </a:r>
                      <a:r>
                        <a:rPr lang="en-US" sz="1600" baseline="0" dirty="0"/>
                        <a:t>Doses</a:t>
                      </a:r>
                    </a:p>
                    <a:p>
                      <a:pPr algn="ctr"/>
                      <a:r>
                        <a:rPr lang="en-US" sz="1600" baseline="0" dirty="0"/>
                        <a:t>Compound Fixed Doses</a:t>
                      </a:r>
                    </a:p>
                    <a:p>
                      <a:pPr algn="ctr"/>
                      <a:r>
                        <a:rPr lang="en-US" sz="1600" baseline="0" dirty="0"/>
                        <a:t>Consistent with OTPs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Taste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Inventory Count (Bulk Bottle)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Waste (Bulk</a:t>
                      </a:r>
                      <a:r>
                        <a:rPr lang="en-US" sz="1600" baseline="0" dirty="0"/>
                        <a:t> Bottle vs Oral Syringe)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0715397"/>
                  </a:ext>
                </a:extLst>
              </a:tr>
              <a:tr h="810546">
                <a:tc>
                  <a:txBody>
                    <a:bodyPr/>
                    <a:lstStyle/>
                    <a:p>
                      <a:r>
                        <a:rPr lang="en-US" sz="1600" b="1" dirty="0"/>
                        <a:t>Methadone Injectable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Compliance</a:t>
                      </a:r>
                    </a:p>
                    <a:p>
                      <a:pPr algn="ctr"/>
                      <a:r>
                        <a:rPr lang="en-US" sz="1600" dirty="0"/>
                        <a:t>Alternative</a:t>
                      </a:r>
                      <a:r>
                        <a:rPr lang="en-US" sz="1600" baseline="0" dirty="0"/>
                        <a:t> Administration Route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Conversion</a:t>
                      </a:r>
                      <a:r>
                        <a:rPr lang="en-US" sz="1600" baseline="0" dirty="0"/>
                        <a:t> Errors</a:t>
                      </a:r>
                    </a:p>
                    <a:p>
                      <a:pPr algn="ctr"/>
                      <a:r>
                        <a:rPr lang="en-US" sz="1600" baseline="0" dirty="0"/>
                        <a:t>Cost</a:t>
                      </a:r>
                    </a:p>
                    <a:p>
                      <a:pPr algn="ctr"/>
                      <a:r>
                        <a:rPr lang="en-US" sz="1600" baseline="0" dirty="0"/>
                        <a:t>Clinical resources for injection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1841427"/>
                  </a:ext>
                </a:extLst>
              </a:tr>
              <a:tr h="810546">
                <a:tc>
                  <a:txBody>
                    <a:bodyPr/>
                    <a:lstStyle/>
                    <a:p>
                      <a:r>
                        <a:rPr lang="en-US" sz="1600" b="1" dirty="0"/>
                        <a:t>Methadone 5 mg &amp; 10 mg Tablets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Inventory</a:t>
                      </a:r>
                      <a:r>
                        <a:rPr lang="en-US" sz="1600" baseline="0" dirty="0"/>
                        <a:t> Counts</a:t>
                      </a:r>
                    </a:p>
                    <a:p>
                      <a:pPr algn="ctr"/>
                      <a:r>
                        <a:rPr lang="en-US" sz="1600" baseline="0" dirty="0"/>
                        <a:t>Cost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Diversion Potential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Dissimilar to OTPs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678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Methadone</a:t>
                      </a:r>
                      <a:r>
                        <a:rPr lang="en-US" sz="1600" b="1" baseline="0" dirty="0"/>
                        <a:t> 40 mg Dispersible Tablets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Inventory Counts</a:t>
                      </a:r>
                    </a:p>
                    <a:p>
                      <a:pPr algn="ctr"/>
                      <a:r>
                        <a:rPr lang="en-US" sz="1600" dirty="0"/>
                        <a:t>Less Diversion Potential</a:t>
                      </a:r>
                      <a:r>
                        <a:rPr lang="en-US" sz="1600" baseline="0" dirty="0"/>
                        <a:t> than Regular Tablets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Cost</a:t>
                      </a:r>
                    </a:p>
                    <a:p>
                      <a:pPr algn="ctr"/>
                      <a:r>
                        <a:rPr lang="en-US" sz="1600" dirty="0"/>
                        <a:t>Can’t Customize Doses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1528894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9039F31-E5EB-4D4C-A1E4-D0383831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Methadone Formulations</a:t>
            </a:r>
          </a:p>
        </p:txBody>
      </p:sp>
    </p:spTree>
    <p:extLst>
      <p:ext uri="{BB962C8B-B14F-4D97-AF65-F5344CB8AC3E}">
        <p14:creationId xmlns:p14="http://schemas.microsoft.com/office/powerpoint/2010/main" val="145870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1A1B54-021C-6A4C-B1D2-1930FD11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5" y="2199829"/>
            <a:ext cx="8404167" cy="2200275"/>
          </a:xfrm>
        </p:spPr>
        <p:txBody>
          <a:bodyPr>
            <a:normAutofit/>
          </a:bodyPr>
          <a:lstStyle/>
          <a:p>
            <a:r>
              <a:rPr lang="en-US" sz="4200" dirty="0"/>
              <a:t>Clinical Approach &amp;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99817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37156" tIns="137156" rIns="137156" bIns="137156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1800"/>
            </a:pPr>
            <a:r>
              <a:rPr lang="en-US" dirty="0"/>
              <a:t>Who’s Eligible?</a:t>
            </a:r>
            <a:endParaRPr dirty="0"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522" y="2276396"/>
            <a:ext cx="6817129" cy="2668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F5BEA98-429B-6143-8683-457F736FD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2144">
            <a:off x="6715979" y="603803"/>
            <a:ext cx="1353678" cy="12984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094861F-F077-1247-A6D4-714FBCF9E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1075279">
            <a:off x="7616372" y="563559"/>
            <a:ext cx="1304074" cy="16586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0AC0B7-6771-C74C-A7B2-E7DCDAB9810E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37156" tIns="137156" rIns="137156" bIns="137156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1800"/>
            </a:pPr>
            <a:r>
              <a:rPr lang="en-US" dirty="0"/>
              <a:t>Who’s Eligible?</a:t>
            </a:r>
            <a:endParaRPr dirty="0"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72522" y="2276396"/>
            <a:ext cx="6817129" cy="2668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F5BEA98-429B-6143-8683-457F736FD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2144">
            <a:off x="6715979" y="603803"/>
            <a:ext cx="1353678" cy="12984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094861F-F077-1247-A6D4-714FBCF9E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1075279">
            <a:off x="7616372" y="563559"/>
            <a:ext cx="1304074" cy="1658638"/>
          </a:xfrm>
        </p:spPr>
      </p:pic>
      <p:pic>
        <p:nvPicPr>
          <p:cNvPr id="7" name="Google Shape;191;p12">
            <a:extLst>
              <a:ext uri="{FF2B5EF4-FFF2-40B4-BE49-F238E27FC236}">
                <a16:creationId xmlns:a16="http://schemas.microsoft.com/office/drawing/2014/main" id="{68D1F67A-4323-C348-81E2-B007D4AF6DD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2522" y="2697628"/>
            <a:ext cx="6292184" cy="2294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DBB0E7-F0C7-DA45-B135-7121FCDD32AD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37156" tIns="137156" rIns="137156" bIns="137156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ts val="1800"/>
            </a:pPr>
            <a:r>
              <a:rPr lang="en-US" dirty="0"/>
              <a:t>Who’s Eligible?</a:t>
            </a:r>
            <a:endParaRPr dirty="0"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72522" y="2276396"/>
            <a:ext cx="6817129" cy="2668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F5BEA98-429B-6143-8683-457F736FD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2144">
            <a:off x="6715979" y="603803"/>
            <a:ext cx="1353678" cy="12984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094861F-F077-1247-A6D4-714FBCF9E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1075279">
            <a:off x="7616372" y="563559"/>
            <a:ext cx="1304074" cy="1658638"/>
          </a:xfrm>
        </p:spPr>
      </p:pic>
      <p:pic>
        <p:nvPicPr>
          <p:cNvPr id="7" name="Google Shape;191;p12">
            <a:extLst>
              <a:ext uri="{FF2B5EF4-FFF2-40B4-BE49-F238E27FC236}">
                <a16:creationId xmlns:a16="http://schemas.microsoft.com/office/drawing/2014/main" id="{68D1F67A-4323-C348-81E2-B007D4AF6D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72522" y="2697628"/>
            <a:ext cx="6292184" cy="2294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Google Shape;198;p13">
            <a:extLst>
              <a:ext uri="{FF2B5EF4-FFF2-40B4-BE49-F238E27FC236}">
                <a16:creationId xmlns:a16="http://schemas.microsoft.com/office/drawing/2014/main" id="{95E7EDB0-7974-EE43-812D-9945B234EB5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522" y="3185410"/>
            <a:ext cx="6013288" cy="3230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5BE535-DBBA-9F4D-A0CF-719DC51661E3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30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38C504-84ED-2B4F-9358-A83EDA0C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OTP Perspective &amp; Direct Admissions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27D8C-C92C-BA48-8C3D-087BEC61E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3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with OTP Program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Patients must be eligible for OTP including able to present 7 days/week during dosing hours and participate in treatment requirements </a:t>
            </a:r>
          </a:p>
          <a:p>
            <a:endParaRPr lang="en-US" dirty="0"/>
          </a:p>
          <a:p>
            <a:r>
              <a:rPr lang="en-US" dirty="0"/>
              <a:t>Care coordination with specified staff “point-person” who has knowledge of all potential direct admissions in process</a:t>
            </a:r>
          </a:p>
          <a:p>
            <a:pPr lvl="1"/>
            <a:r>
              <a:rPr lang="en-US" dirty="0"/>
              <a:t>Review and approval of potential referrals- </a:t>
            </a:r>
            <a:r>
              <a:rPr lang="en-US" b="1" dirty="0"/>
              <a:t>communication is key!</a:t>
            </a:r>
          </a:p>
          <a:p>
            <a:pPr lvl="1"/>
            <a:r>
              <a:rPr lang="en-US" dirty="0"/>
              <a:t>Patient information entered to create “host-dose” chart</a:t>
            </a:r>
          </a:p>
          <a:p>
            <a:pPr lvl="1"/>
            <a:r>
              <a:rPr lang="en-US" dirty="0"/>
              <a:t>Admission appointments scheduled - must be done quickly</a:t>
            </a:r>
          </a:p>
          <a:p>
            <a:pPr lvl="1"/>
            <a:endParaRPr lang="en-US" dirty="0"/>
          </a:p>
          <a:p>
            <a:r>
              <a:rPr lang="en-US" dirty="0"/>
              <a:t>Patient doses daily in a manner consistent with a “host </a:t>
            </a:r>
            <a:r>
              <a:rPr lang="en-US" dirty="0" err="1"/>
              <a:t>doser</a:t>
            </a:r>
            <a:r>
              <a:rPr lang="en-US" dirty="0"/>
              <a:t>” after initial meeting with staff</a:t>
            </a:r>
          </a:p>
        </p:txBody>
      </p:sp>
    </p:spTree>
    <p:extLst>
      <p:ext uri="{BB962C8B-B14F-4D97-AF65-F5344CB8AC3E}">
        <p14:creationId xmlns:p14="http://schemas.microsoft.com/office/powerpoint/2010/main" val="2894501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CFD4-84F1-486B-A022-DC4A6632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OTP Treatment: 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2A54-E537-4226-B26C-E8B7A10EC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Agreeing to the commitment of OTP</a:t>
            </a:r>
          </a:p>
          <a:p>
            <a:pPr lvl="1"/>
            <a:r>
              <a:rPr lang="en-US" dirty="0"/>
              <a:t>Daily on-site dosing – take homes must be earned over time</a:t>
            </a:r>
          </a:p>
          <a:p>
            <a:pPr lvl="1"/>
            <a:r>
              <a:rPr lang="en-US" dirty="0"/>
              <a:t>Required counseling – individual and group</a:t>
            </a:r>
          </a:p>
          <a:p>
            <a:pPr lvl="1"/>
            <a:r>
              <a:rPr lang="en-US" dirty="0"/>
              <a:t>Medical appointments </a:t>
            </a:r>
          </a:p>
          <a:p>
            <a:pPr lvl="1"/>
            <a:r>
              <a:rPr lang="en-US" dirty="0"/>
              <a:t>Tox screens – urine or oral swab</a:t>
            </a:r>
          </a:p>
          <a:p>
            <a:pPr lvl="1"/>
            <a:r>
              <a:rPr lang="en-US" dirty="0"/>
              <a:t>Appropriate behavior in the treatment environment</a:t>
            </a:r>
          </a:p>
          <a:p>
            <a:r>
              <a:rPr lang="en-US" dirty="0"/>
              <a:t>Understanding impact of housing &amp; transportation on location of OTP</a:t>
            </a:r>
          </a:p>
          <a:p>
            <a:r>
              <a:rPr lang="en-US" dirty="0"/>
              <a:t>Dosing methadone once daily in the morning (specific dosing hours vary by site)</a:t>
            </a:r>
          </a:p>
        </p:txBody>
      </p:sp>
    </p:spTree>
    <p:extLst>
      <p:ext uri="{BB962C8B-B14F-4D97-AF65-F5344CB8AC3E}">
        <p14:creationId xmlns:p14="http://schemas.microsoft.com/office/powerpoint/2010/main" val="1384404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must meet with Doctor or qualified Nurse Practitioner in person to complete admission physical and be fully admitted</a:t>
            </a:r>
          </a:p>
          <a:p>
            <a:pPr lvl="1"/>
            <a:r>
              <a:rPr lang="en-US" dirty="0"/>
              <a:t>This is final appointment in admission process</a:t>
            </a:r>
          </a:p>
          <a:p>
            <a:pPr lvl="1"/>
            <a:r>
              <a:rPr lang="en-US" dirty="0"/>
              <a:t>Initial orders submitted by provider to enable patient’s dose to be adjusted as needed</a:t>
            </a:r>
          </a:p>
          <a:p>
            <a:pPr lvl="1"/>
            <a:r>
              <a:rPr lang="en-US" dirty="0"/>
              <a:t>Must be done quickly - there is no home clinic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9" y="4548881"/>
            <a:ext cx="3532082" cy="20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81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C166-FC57-D047-8E8D-E9F2E6D5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Medicine Implementation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AEC39-2783-264B-8CA8-3B533DA5A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1EBE-45D1-AF47-B695-189C4DFB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&amp;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8D846-C171-FF45-B676-69B2EB70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No financial conflicts of interest </a:t>
            </a:r>
          </a:p>
          <a:p>
            <a:endParaRPr lang="en-US" sz="1100" b="1" dirty="0"/>
          </a:p>
          <a:p>
            <a:r>
              <a:rPr lang="en-US" sz="2000" b="1" dirty="0"/>
              <a:t>Funding</a:t>
            </a:r>
          </a:p>
          <a:p>
            <a:pPr lvl="1"/>
            <a:r>
              <a:rPr lang="en-US" sz="1800" dirty="0"/>
              <a:t>INTF2301M03163724179 (MDPH BSAS, PI: Taylor)</a:t>
            </a:r>
          </a:p>
          <a:p>
            <a:pPr lvl="1"/>
            <a:r>
              <a:rPr lang="en-US" sz="1800" dirty="0"/>
              <a:t>Christine: T25HP37593 (HRSA, PI: Walley)</a:t>
            </a:r>
          </a:p>
          <a:p>
            <a:pPr lvl="1"/>
            <a:endParaRPr lang="en-US" sz="1100" dirty="0"/>
          </a:p>
          <a:p>
            <a:pPr marL="274320" lvl="1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0720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055E1F-0119-1D3F-0FFC-4791FCA7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ED Protocol</a:t>
            </a:r>
            <a:endParaRPr lang="en-US" dirty="0"/>
          </a:p>
        </p:txBody>
      </p:sp>
      <p:pic>
        <p:nvPicPr>
          <p:cNvPr id="8" name="Picture 8" descr="Qr code&#10;&#10;Description automatically generated">
            <a:extLst>
              <a:ext uri="{FF2B5EF4-FFF2-40B4-BE49-F238E27FC236}">
                <a16:creationId xmlns:a16="http://schemas.microsoft.com/office/drawing/2014/main" id="{E400D2E1-A1EC-DF18-06D4-9FE42A6D4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991" y="3023562"/>
            <a:ext cx="2982085" cy="2970331"/>
          </a:xfrm>
        </p:spPr>
      </p:pic>
      <p:pic>
        <p:nvPicPr>
          <p:cNvPr id="9" name="Picture 9" descr="Diagram, text&#10;&#10;Description automatically generated">
            <a:extLst>
              <a:ext uri="{FF2B5EF4-FFF2-40B4-BE49-F238E27FC236}">
                <a16:creationId xmlns:a16="http://schemas.microsoft.com/office/drawing/2014/main" id="{6C915408-558C-D5EA-0EDC-9FB22E97E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93" r="119" b="93"/>
          <a:stretch/>
        </p:blipFill>
        <p:spPr>
          <a:xfrm>
            <a:off x="3788061" y="375482"/>
            <a:ext cx="5276023" cy="64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64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D9D8-504E-F99E-B37C-98F4ED0C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Harm Reduction in the ED</a:t>
            </a:r>
            <a:endParaRPr lang="en-US" dirty="0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24AA2051-D184-64D8-A417-0CE61AC6B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98" y="1747066"/>
            <a:ext cx="7785326" cy="4909414"/>
          </a:xfrm>
          <a:prstGeom prst="rect">
            <a:avLst/>
          </a:prstGeom>
        </p:spPr>
      </p:pic>
      <p:pic>
        <p:nvPicPr>
          <p:cNvPr id="5" name="Picture 5" descr="Chart, shape, treemap chart&#10;&#10;Description automatically generated">
            <a:extLst>
              <a:ext uri="{FF2B5EF4-FFF2-40B4-BE49-F238E27FC236}">
                <a16:creationId xmlns:a16="http://schemas.microsoft.com/office/drawing/2014/main" id="{7FDE0F96-688A-238D-795F-6C53BECB0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228" y="2634553"/>
            <a:ext cx="3989040" cy="28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67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1023-CCDB-5348-B800-C354296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72H Methadone: ED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1A59F-049B-6543-9C90-5256F2801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data suggests </a:t>
            </a:r>
            <a:r>
              <a:rPr lang="en-US" b="1" dirty="0"/>
              <a:t>decreased ED utilization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First 142 patients had </a:t>
            </a:r>
            <a:r>
              <a:rPr lang="en-US" b="1" dirty="0"/>
              <a:t>200 fewer BMC ED visits </a:t>
            </a:r>
            <a:r>
              <a:rPr lang="en-US" dirty="0"/>
              <a:t>in 6 months post-72H methadone compared to 6 months pre-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Current work led by fellow Dr. Paul Christine analyzing ED utilization in larger cohort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EFA9B2-9409-9242-B373-C9580159698E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Faster Paths, unpublished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574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9BB72-5EE9-2644-83ED-D9DC0B7E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Uses &amp; Clinical Challenges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E6576-5F4B-4842-8BA7-1CEB4A7D3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1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13132E-5FD2-0A45-9C92-CD52EFFE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Uses of 72H Methadone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C15F08-14B1-4D4D-A309-D33E9423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opioid withdrawal while linking to ongoing buprenorphine care via low-dose induction</a:t>
            </a:r>
          </a:p>
          <a:p>
            <a:pPr lvl="1"/>
            <a:r>
              <a:rPr lang="en-US" dirty="0"/>
              <a:t> Reduces use of fentanyl during transition</a:t>
            </a:r>
          </a:p>
          <a:p>
            <a:pPr lvl="1"/>
            <a:r>
              <a:rPr lang="en-US" dirty="0"/>
              <a:t>Case report in preparation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Treatment of opioid withdrawal to facilitate linkage to inpatient admission (e.g., endocarditis, abscess) with direct OTP admission from hospitalization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F6EF6A9-E54A-2F4B-8376-9049773E1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90914"/>
              </p:ext>
            </p:extLst>
          </p:nvPr>
        </p:nvGraphicFramePr>
        <p:xfrm>
          <a:off x="1523999" y="3462728"/>
          <a:ext cx="6096001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886">
                  <a:extLst>
                    <a:ext uri="{9D8B030D-6E8A-4147-A177-3AD203B41FA5}">
                      <a16:colId xmlns:a16="http://schemas.microsoft.com/office/drawing/2014/main" val="2935937219"/>
                    </a:ext>
                  </a:extLst>
                </a:gridCol>
                <a:gridCol w="879423">
                  <a:extLst>
                    <a:ext uri="{9D8B030D-6E8A-4147-A177-3AD203B41FA5}">
                      <a16:colId xmlns:a16="http://schemas.microsoft.com/office/drawing/2014/main" val="2431001920"/>
                    </a:ext>
                  </a:extLst>
                </a:gridCol>
                <a:gridCol w="879423">
                  <a:extLst>
                    <a:ext uri="{9D8B030D-6E8A-4147-A177-3AD203B41FA5}">
                      <a16:colId xmlns:a16="http://schemas.microsoft.com/office/drawing/2014/main" val="1029947185"/>
                    </a:ext>
                  </a:extLst>
                </a:gridCol>
                <a:gridCol w="879423">
                  <a:extLst>
                    <a:ext uri="{9D8B030D-6E8A-4147-A177-3AD203B41FA5}">
                      <a16:colId xmlns:a16="http://schemas.microsoft.com/office/drawing/2014/main" val="236509684"/>
                    </a:ext>
                  </a:extLst>
                </a:gridCol>
                <a:gridCol w="879423">
                  <a:extLst>
                    <a:ext uri="{9D8B030D-6E8A-4147-A177-3AD203B41FA5}">
                      <a16:colId xmlns:a16="http://schemas.microsoft.com/office/drawing/2014/main" val="333783008"/>
                    </a:ext>
                  </a:extLst>
                </a:gridCol>
                <a:gridCol w="879423">
                  <a:extLst>
                    <a:ext uri="{9D8B030D-6E8A-4147-A177-3AD203B41FA5}">
                      <a16:colId xmlns:a16="http://schemas.microsoft.com/office/drawing/2014/main" val="404490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76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Buprenorphine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0.25 mg QD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0.25 mg BID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 mg BID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mg BID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mg BID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82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17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EC359-0007-E34A-8A45-FDF56D14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D22AC-8F42-C840-B4B8-D36B775EC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0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F043-9C7B-4A40-AB3C-EB3A6F6B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March 2022: 72H Expansion 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32BC3770-FC31-0B4B-9B02-EF0CC86D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3128"/>
            <a:ext cx="3931920" cy="2319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847B-946E-294F-9EBE-A49D32D03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1676400"/>
            <a:ext cx="3931920" cy="471328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DEA amended regulation to allow </a:t>
            </a:r>
            <a:r>
              <a:rPr lang="en-US" sz="2200" i="1" dirty="0"/>
              <a:t>dispensing</a:t>
            </a:r>
            <a:r>
              <a:rPr lang="en-US" sz="2200" dirty="0"/>
              <a:t> of a three-day supply of medication to treat withdrawal symptoms</a:t>
            </a:r>
          </a:p>
          <a:p>
            <a:endParaRPr lang="en-US" sz="2200" dirty="0"/>
          </a:p>
          <a:p>
            <a:r>
              <a:rPr lang="en-US" sz="2200" dirty="0"/>
              <a:t>Specifies buprenorphine &amp; methadone included</a:t>
            </a:r>
          </a:p>
          <a:p>
            <a:endParaRPr lang="en-US" sz="2200" dirty="0"/>
          </a:p>
          <a:p>
            <a:r>
              <a:rPr lang="en-US" sz="2200" dirty="0"/>
              <a:t>Individual providers must receive an exception</a:t>
            </a:r>
          </a:p>
          <a:p>
            <a:endParaRPr lang="en-US" sz="2200" dirty="0"/>
          </a:p>
          <a:p>
            <a:r>
              <a:rPr lang="en-US" sz="2200" dirty="0"/>
              <a:t>Email </a:t>
            </a:r>
            <a:r>
              <a:rPr lang="en-US" sz="2200" dirty="0">
                <a:hlinkClick r:id="rId4"/>
              </a:rPr>
              <a:t>ODLP@dea.gov</a:t>
            </a:r>
            <a:endParaRPr lang="en-US" sz="2200" dirty="0"/>
          </a:p>
          <a:p>
            <a:pPr lvl="1"/>
            <a:r>
              <a:rPr lang="en-US" sz="1800" dirty="0"/>
              <a:t>Subject line ”Request for Exception to Limitations on Dispensing for OUD”</a:t>
            </a:r>
          </a:p>
          <a:p>
            <a:pPr lvl="1"/>
            <a:r>
              <a:rPr lang="en-US" sz="1800" dirty="0"/>
              <a:t>Include DEA number, address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6C4A8-7202-E540-ADA0-FEFF6EA4B8A9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www.dea.gov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65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3990-A8F1-534F-9F17-61A89E6C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0504-8569-F84F-8524-3E8B7F40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3472"/>
          </a:xfrm>
        </p:spPr>
        <p:txBody>
          <a:bodyPr>
            <a:normAutofit/>
          </a:bodyPr>
          <a:lstStyle/>
          <a:p>
            <a:r>
              <a:rPr lang="en-US" dirty="0"/>
              <a:t>Consider use of short acting opioids under expanded 72H regulation to facilitate low-dose buprenorphine inductions</a:t>
            </a:r>
          </a:p>
          <a:p>
            <a:endParaRPr lang="en-US" dirty="0"/>
          </a:p>
          <a:p>
            <a:r>
              <a:rPr lang="en-US" dirty="0"/>
              <a:t>Evaluate outcomes for patients treated with high vs low dose methadone strategy</a:t>
            </a:r>
          </a:p>
          <a:p>
            <a:endParaRPr lang="en-US" dirty="0"/>
          </a:p>
          <a:p>
            <a:r>
              <a:rPr lang="en-US" dirty="0"/>
              <a:t>Consider role for OTP license vs satellite in clinical spaces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Leverage 72H methadone experience in advocacy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25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2EA1-5399-6140-9374-C2E335A0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079"/>
            <a:ext cx="2136098" cy="14862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0" kern="1200" spc="-100" baseline="0" dirty="0">
                <a:latin typeface="+mj-lt"/>
                <a:ea typeface="+mj-ea"/>
                <a:cs typeface="+mj-cs"/>
              </a:rPr>
              <a:t>72H Methadone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7500D4-2192-9849-B554-146FD78D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31"/>
          <a:stretch/>
        </p:blipFill>
        <p:spPr>
          <a:xfrm>
            <a:off x="2971800" y="2278333"/>
            <a:ext cx="5715000" cy="260533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127791-304A-9443-ADDB-9C5046463C05}"/>
              </a:ext>
            </a:extLst>
          </p:cNvPr>
          <p:cNvSpPr txBox="1"/>
          <p:nvPr/>
        </p:nvSpPr>
        <p:spPr>
          <a:xfrm>
            <a:off x="3689604" y="6432729"/>
            <a:ext cx="2139696" cy="424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400" kern="1200" dirty="0" err="1">
                <a:latin typeface="+mn-lt"/>
                <a:ea typeface="+mn-ea"/>
                <a:cs typeface="+mn-cs"/>
              </a:rPr>
              <a:t>Twitter.com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ED25EFE-01A8-F34F-8B24-DE7BF45D70C2}"/>
              </a:ext>
            </a:extLst>
          </p:cNvPr>
          <p:cNvSpPr txBox="1">
            <a:spLocks/>
          </p:cNvSpPr>
          <p:nvPr/>
        </p:nvSpPr>
        <p:spPr>
          <a:xfrm>
            <a:off x="3142938" y="612198"/>
            <a:ext cx="5513882" cy="1261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Something we can do </a:t>
            </a:r>
            <a:r>
              <a:rPr lang="en-US" b="1" dirty="0">
                <a:solidFill>
                  <a:srgbClr val="00000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154195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4469-F6E0-2545-960A-F901B351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920240"/>
            <a:ext cx="7772400" cy="2642235"/>
          </a:xfrm>
        </p:spPr>
        <p:txBody>
          <a:bodyPr>
            <a:normAutofit/>
          </a:bodyPr>
          <a:lstStyle/>
          <a:p>
            <a:r>
              <a:rPr lang="en-US" dirty="0"/>
              <a:t>Thank you! </a:t>
            </a:r>
            <a:br>
              <a:rPr lang="en-US" dirty="0"/>
            </a:br>
            <a:br>
              <a:rPr lang="en-US" dirty="0"/>
            </a:br>
            <a:r>
              <a:rPr lang="en-US" cap="none" dirty="0"/>
              <a:t>Questions, comments?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F08EF-969B-F64F-8668-ECD85F779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1F68-730F-5F4E-BC52-EBD79765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12186-A975-1B47-A610-3C44FF5B2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8"/>
            <a:ext cx="8229600" cy="4935683"/>
          </a:xfrm>
        </p:spPr>
        <p:txBody>
          <a:bodyPr>
            <a:normAutofit/>
          </a:bodyPr>
          <a:lstStyle/>
          <a:p>
            <a:r>
              <a:rPr lang="en-US" dirty="0"/>
              <a:t>Define the “72-hour rule” for emergency opioid withdrawal management</a:t>
            </a:r>
          </a:p>
          <a:p>
            <a:endParaRPr lang="en-US" sz="1000" dirty="0"/>
          </a:p>
          <a:p>
            <a:r>
              <a:rPr lang="en-US" dirty="0"/>
              <a:t>Describe the use of 72-hour rule methadone in an outpatient bridge clinic and early outcomes</a:t>
            </a:r>
          </a:p>
          <a:p>
            <a:pPr lvl="1"/>
            <a:endParaRPr lang="en-US" dirty="0"/>
          </a:p>
          <a:p>
            <a:r>
              <a:rPr lang="en-US" dirty="0"/>
              <a:t>Discuss implementation of 72-hour rule methadone</a:t>
            </a:r>
          </a:p>
          <a:p>
            <a:pPr lvl="1"/>
            <a:r>
              <a:rPr lang="en-US" dirty="0"/>
              <a:t>Regulatory considerations</a:t>
            </a:r>
          </a:p>
          <a:p>
            <a:pPr lvl="1"/>
            <a:r>
              <a:rPr lang="en-US" dirty="0"/>
              <a:t>Clinical approach</a:t>
            </a:r>
          </a:p>
          <a:p>
            <a:pPr lvl="1"/>
            <a:r>
              <a:rPr lang="en-US" dirty="0"/>
              <a:t>OTP referral and direct admissions </a:t>
            </a:r>
          </a:p>
          <a:p>
            <a:pPr lvl="1"/>
            <a:r>
              <a:rPr lang="en-US" dirty="0"/>
              <a:t>Emergency department </a:t>
            </a:r>
          </a:p>
        </p:txBody>
      </p:sp>
    </p:spTree>
    <p:extLst>
      <p:ext uri="{BB962C8B-B14F-4D97-AF65-F5344CB8AC3E}">
        <p14:creationId xmlns:p14="http://schemas.microsoft.com/office/powerpoint/2010/main" val="402161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D25D-0D88-0049-A9C5-EC8B152F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378CF-B28C-154E-A225-5AE0804BF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592E-9ED6-6E4E-A922-FD81EC55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AB0F-7586-EE4D-9BDF-BF2FBAFC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Methadone is a first-line medications for OUD</a:t>
            </a:r>
            <a:r>
              <a:rPr lang="en-US" baseline="30000" dirty="0"/>
              <a:t>1-5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Fentanyl has complicated buprenorphine inductions, making </a:t>
            </a:r>
            <a:r>
              <a:rPr lang="en-US" b="1" dirty="0"/>
              <a:t>methadone more important than ever </a:t>
            </a:r>
            <a:r>
              <a:rPr lang="en-US" baseline="30000" dirty="0"/>
              <a:t>6,7</a:t>
            </a:r>
          </a:p>
          <a:p>
            <a:endParaRPr lang="en-US" baseline="30000" dirty="0"/>
          </a:p>
          <a:p>
            <a:r>
              <a:rPr lang="en-US" dirty="0"/>
              <a:t>Methadone for OUD </a:t>
            </a:r>
            <a:r>
              <a:rPr lang="en-US" i="1" dirty="0"/>
              <a:t>treatment</a:t>
            </a:r>
            <a:r>
              <a:rPr lang="en-US" dirty="0"/>
              <a:t> is limited to highly-regulated opioid treatment programs (OTP)</a:t>
            </a:r>
            <a:r>
              <a:rPr lang="en-US" baseline="30000" dirty="0"/>
              <a:t>8</a:t>
            </a:r>
          </a:p>
          <a:p>
            <a:pPr lvl="1"/>
            <a:endParaRPr lang="en-US" sz="1000" dirty="0"/>
          </a:p>
          <a:p>
            <a:r>
              <a:rPr lang="en-US" dirty="0"/>
              <a:t>The number and capacity of OTPs is insufficient</a:t>
            </a:r>
            <a:r>
              <a:rPr lang="en-US" baseline="30000" dirty="0"/>
              <a:t>9-11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Racial and socioeconomic inequities in OTP entry and retention</a:t>
            </a:r>
            <a:r>
              <a:rPr lang="en-US" baseline="30000" dirty="0"/>
              <a:t>12-13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B8C34-13E8-784E-9F2D-B933F034DBBC}"/>
              </a:ext>
            </a:extLst>
          </p:cNvPr>
          <p:cNvSpPr/>
          <p:nvPr/>
        </p:nvSpPr>
        <p:spPr>
          <a:xfrm>
            <a:off x="0" y="642131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en-US" sz="1000" dirty="0" err="1">
                <a:latin typeface="Calibri"/>
                <a:cs typeface="Calibri"/>
              </a:rPr>
              <a:t>Alavian</a:t>
            </a:r>
            <a:r>
              <a:rPr lang="en-US" sz="1000" dirty="0">
                <a:latin typeface="Calibri"/>
                <a:cs typeface="Calibri"/>
              </a:rPr>
              <a:t> 2013. 2. Bruce 2010. 3. </a:t>
            </a:r>
            <a:r>
              <a:rPr lang="en-US" sz="1000" dirty="0" err="1">
                <a:latin typeface="Calibri"/>
                <a:cs typeface="Calibri"/>
              </a:rPr>
              <a:t>Mattick</a:t>
            </a:r>
            <a:r>
              <a:rPr lang="en-US" sz="1000" dirty="0">
                <a:latin typeface="Calibri"/>
                <a:cs typeface="Calibri"/>
              </a:rPr>
              <a:t> 2014. 4. </a:t>
            </a:r>
            <a:r>
              <a:rPr lang="en-US" sz="1000" dirty="0" err="1">
                <a:latin typeface="Calibri"/>
                <a:cs typeface="Calibri"/>
              </a:rPr>
              <a:t>Gowing</a:t>
            </a:r>
            <a:r>
              <a:rPr lang="en-US" sz="1000" dirty="0">
                <a:latin typeface="Calibri"/>
                <a:cs typeface="Calibri"/>
              </a:rPr>
              <a:t>, JGIM, 2006, 2022. 5. Taylor &amp; </a:t>
            </a:r>
            <a:r>
              <a:rPr lang="en-US" sz="1000" dirty="0" err="1">
                <a:latin typeface="Calibri"/>
                <a:cs typeface="Calibri"/>
              </a:rPr>
              <a:t>Samet</a:t>
            </a:r>
            <a:r>
              <a:rPr lang="en-US" sz="1000" dirty="0">
                <a:latin typeface="Calibri"/>
                <a:cs typeface="Calibri"/>
              </a:rPr>
              <a:t>, </a:t>
            </a:r>
            <a:r>
              <a:rPr lang="en-US" sz="1000" i="1" dirty="0">
                <a:latin typeface="Calibri"/>
                <a:cs typeface="Calibri"/>
              </a:rPr>
              <a:t>Annals</a:t>
            </a:r>
            <a:r>
              <a:rPr lang="en-US" sz="1000" dirty="0">
                <a:latin typeface="Calibri"/>
                <a:cs typeface="Calibri"/>
              </a:rPr>
              <a:t>, 2022. 6. </a:t>
            </a: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</a:rPr>
              <a:t>Antoine 2021. 7. Silverstein 2019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</a:rPr>
              <a:t>8. C</a:t>
            </a:r>
            <a:r>
              <a:rPr lang="en-US" sz="1000" dirty="0">
                <a:latin typeface="Calibri"/>
                <a:cs typeface="Calibri"/>
              </a:rPr>
              <a:t>ertification and Treatment Standards for OTPs 9. Jones 2015. 10. Rosenblum 2011. 11. </a:t>
            </a:r>
            <a:r>
              <a:rPr lang="en-US" sz="1000" dirty="0" err="1">
                <a:latin typeface="Calibri"/>
                <a:cs typeface="Calibri"/>
              </a:rPr>
              <a:t>Sigmon</a:t>
            </a:r>
            <a:r>
              <a:rPr lang="en-US" sz="1000" dirty="0">
                <a:latin typeface="Calibri"/>
                <a:cs typeface="Calibri"/>
              </a:rPr>
              <a:t> 2014. 12. </a:t>
            </a:r>
            <a:r>
              <a:rPr lang="en-US" sz="1000" dirty="0" err="1">
                <a:latin typeface="Calibri"/>
                <a:cs typeface="Calibri"/>
              </a:rPr>
              <a:t>Gryczynski</a:t>
            </a:r>
            <a:r>
              <a:rPr lang="en-US" sz="1000" dirty="0">
                <a:latin typeface="Calibri"/>
                <a:cs typeface="Calibri"/>
              </a:rPr>
              <a:t> 2011. 13. Lo 2018.</a:t>
            </a:r>
            <a:endParaRPr lang="en-US" sz="1000" dirty="0"/>
          </a:p>
          <a:p>
            <a:pPr marL="228600" indent="-228600" algn="ctr">
              <a:buAutoNum type="arabicPeriod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2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9A97-C690-0844-8F96-5833C44B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72-Hour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01631-673B-0644-9B2E-0D439760C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Allows non-OTP physician to administer</a:t>
            </a:r>
            <a:r>
              <a:rPr lang="en-US" i="1" dirty="0"/>
              <a:t> </a:t>
            </a:r>
            <a:r>
              <a:rPr lang="en-US" dirty="0"/>
              <a:t>“narcotic drugs to a person for the purpose of relieving acute withdrawal symptoms”</a:t>
            </a:r>
            <a:r>
              <a:rPr lang="en-US" baseline="30000" dirty="0"/>
              <a:t>1</a:t>
            </a:r>
          </a:p>
          <a:p>
            <a:endParaRPr lang="en-US" sz="1600" dirty="0"/>
          </a:p>
          <a:p>
            <a:r>
              <a:rPr lang="en-US" dirty="0"/>
              <a:t>Permitted for up to 3 days while arranging ongoing treatment</a:t>
            </a:r>
            <a:endParaRPr lang="en-US" baseline="30000" dirty="0"/>
          </a:p>
          <a:p>
            <a:endParaRPr lang="en-US" sz="1600" dirty="0"/>
          </a:p>
          <a:p>
            <a:r>
              <a:rPr lang="en-US" dirty="0"/>
              <a:t>Medications must be administered, not prescribed</a:t>
            </a:r>
          </a:p>
          <a:p>
            <a:endParaRPr lang="en-US" sz="1600" dirty="0"/>
          </a:p>
          <a:p>
            <a:r>
              <a:rPr lang="en-US" dirty="0"/>
              <a:t>No more than 1 day’s medication administered at one time* </a:t>
            </a:r>
          </a:p>
          <a:p>
            <a:endParaRPr lang="en-US" sz="1600" dirty="0"/>
          </a:p>
          <a:p>
            <a:r>
              <a:rPr lang="en-US" dirty="0"/>
              <a:t>72-hour period cannot be renewed or extended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C830A5-6D5C-D34F-9812-591241BEE6C1}"/>
              </a:ext>
            </a:extLst>
          </p:cNvPr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21, CFR, Part 1306.07b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New Guidance in March 2022 allows providers to apply to dispense up to a 3-day supply</a:t>
            </a:r>
          </a:p>
        </p:txBody>
      </p:sp>
    </p:spTree>
    <p:extLst>
      <p:ext uri="{BB962C8B-B14F-4D97-AF65-F5344CB8AC3E}">
        <p14:creationId xmlns:p14="http://schemas.microsoft.com/office/powerpoint/2010/main" val="411898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89D9-6C98-9548-AAE3-CAB92FA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72-Hour Rule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7D72-14A9-A840-AA12-01E6B57C7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Pathway to withdrawal management in emergency departments, bridge clinics, and other outpatient settings 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Withdrawal management on demand, capitalizing on moments of readiness</a:t>
            </a:r>
          </a:p>
          <a:p>
            <a:endParaRPr lang="en-US" dirty="0"/>
          </a:p>
          <a:p>
            <a:r>
              <a:rPr lang="en-US" dirty="0"/>
              <a:t>Can be paired with direct OTP admission to expedite treatment entry</a:t>
            </a:r>
          </a:p>
          <a:p>
            <a:endParaRPr lang="en-US" dirty="0"/>
          </a:p>
          <a:p>
            <a:r>
              <a:rPr lang="en-US" dirty="0"/>
              <a:t>Allows use of clinically appropriate methadone doses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1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90E3-3340-F84C-9B64-3C872250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72-Hour Rule: Published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5259-7B34-B548-AA29-A20CD3814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ED administration during Hurricane Sandy</a:t>
            </a:r>
          </a:p>
          <a:p>
            <a:endParaRPr lang="en-US" dirty="0"/>
          </a:p>
          <a:p>
            <a:r>
              <a:rPr lang="en-US" dirty="0"/>
              <a:t>IM administration of methadone in ED for opioid withdrawal </a:t>
            </a:r>
          </a:p>
          <a:p>
            <a:endParaRPr lang="en-US" dirty="0"/>
          </a:p>
          <a:p>
            <a:r>
              <a:rPr lang="en-US" dirty="0"/>
              <a:t>March 2021 case report in outpatient, low-barrier bridge clinic</a:t>
            </a:r>
            <a:endParaRPr lang="en-US" sz="500" dirty="0"/>
          </a:p>
          <a:p>
            <a:pPr lvl="1"/>
            <a:r>
              <a:rPr lang="en-US" dirty="0"/>
              <a:t>54-year-old woman with severe OUD, prior overdose referred from ED </a:t>
            </a:r>
          </a:p>
          <a:p>
            <a:pPr lvl="1"/>
            <a:r>
              <a:rPr lang="en-US" dirty="0"/>
              <a:t>Buprenorphine/naloxone only partially effective for cravings</a:t>
            </a:r>
          </a:p>
          <a:p>
            <a:pPr lvl="1"/>
            <a:r>
              <a:rPr lang="en-US" dirty="0"/>
              <a:t>Initial COWS 12</a:t>
            </a:r>
          </a:p>
          <a:p>
            <a:pPr lvl="1"/>
            <a:r>
              <a:rPr lang="en-US" dirty="0"/>
              <a:t>Opioid withdrawal treated with 20 mg methadone </a:t>
            </a:r>
          </a:p>
          <a:p>
            <a:pPr lvl="1"/>
            <a:r>
              <a:rPr lang="en-US" dirty="0"/>
              <a:t>Returned the next day, COWS 11, treated with 40 mg methadone</a:t>
            </a:r>
            <a:endParaRPr lang="en-US" sz="1300" dirty="0"/>
          </a:p>
          <a:p>
            <a:pPr lvl="1"/>
            <a:r>
              <a:rPr lang="en-US" dirty="0"/>
              <a:t>Successfully linked to OTP on day 3</a:t>
            </a:r>
          </a:p>
          <a:p>
            <a:pPr lvl="1"/>
            <a:r>
              <a:rPr lang="en-US" dirty="0"/>
              <a:t>Remained enrolled over 3 months later, stable dose 80 mg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7AA33-C1CB-BF45-AF9E-8942A193CE09}"/>
              </a:ext>
            </a:extLst>
          </p:cNvPr>
          <p:cNvSpPr txBox="1"/>
          <p:nvPr/>
        </p:nvSpPr>
        <p:spPr>
          <a:xfrm>
            <a:off x="0" y="6611823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McClure et al., J Urban Health 2014;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al, Am J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Med, 2018; </a:t>
            </a:r>
            <a:r>
              <a:rPr lang="en-US" sz="1000" dirty="0" err="1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Laks</a:t>
            </a:r>
            <a:r>
              <a:rPr lang="en-US" sz="1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al, </a:t>
            </a:r>
            <a:r>
              <a:rPr lang="en-US" sz="1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 Sci Clin </a:t>
            </a:r>
            <a:r>
              <a:rPr lang="en-US" sz="1000" i="1" dirty="0" err="1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sz="1000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82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{7CE48943-2888-5346-996D-4695DA8AA6AD}tf10001123</Template>
  <TotalTime>20400</TotalTime>
  <Words>1664</Words>
  <Application>Microsoft Macintosh PowerPoint</Application>
  <PresentationFormat>On-screen Show (4:3)</PresentationFormat>
  <Paragraphs>312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Clarity</vt:lpstr>
      <vt:lpstr>  The 72-Hour rule An Underutilized Pathway to Methadone Treatment Entry    </vt:lpstr>
      <vt:lpstr>Introductions</vt:lpstr>
      <vt:lpstr>Disclosures &amp; Funding</vt:lpstr>
      <vt:lpstr>Objectives </vt:lpstr>
      <vt:lpstr>Background</vt:lpstr>
      <vt:lpstr>Methadone</vt:lpstr>
      <vt:lpstr>The 72-Hour Rule</vt:lpstr>
      <vt:lpstr>72-Hour Rule Potential</vt:lpstr>
      <vt:lpstr>72-Hour Rule: Published Examples </vt:lpstr>
      <vt:lpstr>72H Methadone: Early Data</vt:lpstr>
      <vt:lpstr>72-Hour Methadone: High Demand</vt:lpstr>
      <vt:lpstr>72H Methadone Patient Characteristics</vt:lpstr>
      <vt:lpstr>72H Methadone: COWS + Dose </vt:lpstr>
      <vt:lpstr>72H Methadone: Referral Completion</vt:lpstr>
      <vt:lpstr>72H Methadone: OTP Linkage &amp; Retention </vt:lpstr>
      <vt:lpstr>72H Methadone: Dose Trends</vt:lpstr>
      <vt:lpstr>Regulatory &amp; compliance considerations</vt:lpstr>
      <vt:lpstr>Collaboration Essential for Implementation</vt:lpstr>
      <vt:lpstr>Joint Commission &amp; DEA Requirements</vt:lpstr>
      <vt:lpstr>Methadone Formulations</vt:lpstr>
      <vt:lpstr>Clinical Approach &amp; Collaboration</vt:lpstr>
      <vt:lpstr>Who’s Eligible?</vt:lpstr>
      <vt:lpstr>Who’s Eligible?</vt:lpstr>
      <vt:lpstr>Who’s Eligible?</vt:lpstr>
      <vt:lpstr>OTP Perspective &amp; Direct Admissions</vt:lpstr>
      <vt:lpstr>Engagement with OTP Program </vt:lpstr>
      <vt:lpstr>OTP Treatment: Important Information</vt:lpstr>
      <vt:lpstr>Admission</vt:lpstr>
      <vt:lpstr>Emergency Medicine Implementation </vt:lpstr>
      <vt:lpstr>ED Protocol</vt:lpstr>
      <vt:lpstr>Harm Reduction in the ED</vt:lpstr>
      <vt:lpstr>72H Methadone: ED Utilization</vt:lpstr>
      <vt:lpstr>Novel Uses &amp; Clinical Challenges </vt:lpstr>
      <vt:lpstr>Novel Uses of 72H Methadone</vt:lpstr>
      <vt:lpstr>What’s next</vt:lpstr>
      <vt:lpstr>March 2022: 72H Expansion </vt:lpstr>
      <vt:lpstr>What’s Next</vt:lpstr>
      <vt:lpstr>72H Methadone</vt:lpstr>
      <vt:lpstr>Thank you!   Questions,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Taylor</dc:creator>
  <cp:lastModifiedBy>Jessica Taylor</cp:lastModifiedBy>
  <cp:revision>328</cp:revision>
  <cp:lastPrinted>2022-11-10T00:35:36Z</cp:lastPrinted>
  <dcterms:created xsi:type="dcterms:W3CDTF">2022-03-08T14:08:03Z</dcterms:created>
  <dcterms:modified xsi:type="dcterms:W3CDTF">2022-11-23T02:52:04Z</dcterms:modified>
</cp:coreProperties>
</file>