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notesMasterIdLst>
    <p:notesMasterId r:id="rId19"/>
  </p:notesMasterIdLst>
  <p:sldIdLst>
    <p:sldId id="256" r:id="rId2"/>
    <p:sldId id="347" r:id="rId3"/>
    <p:sldId id="281" r:id="rId4"/>
    <p:sldId id="313" r:id="rId5"/>
    <p:sldId id="306" r:id="rId6"/>
    <p:sldId id="342" r:id="rId7"/>
    <p:sldId id="323" r:id="rId8"/>
    <p:sldId id="335" r:id="rId9"/>
    <p:sldId id="319" r:id="rId10"/>
    <p:sldId id="349" r:id="rId11"/>
    <p:sldId id="337" r:id="rId12"/>
    <p:sldId id="322" r:id="rId13"/>
    <p:sldId id="329" r:id="rId14"/>
    <p:sldId id="331" r:id="rId15"/>
    <p:sldId id="336" r:id="rId16"/>
    <p:sldId id="345" r:id="rId17"/>
    <p:sldId id="34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42" autoAdjust="0"/>
    <p:restoredTop sz="75524" autoAdjust="0"/>
  </p:normalViewPr>
  <p:slideViewPr>
    <p:cSldViewPr snapToGrid="0">
      <p:cViewPr varScale="1">
        <p:scale>
          <a:sx n="52" d="100"/>
          <a:sy n="52" d="100"/>
        </p:scale>
        <p:origin x="10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67CD3-DCC2-4321-AC3D-5775A710199B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1B136-0626-4211-BE0D-912D59462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0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1B136-0626-4211-BE0D-912D59462B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31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1B136-0626-4211-BE0D-912D59462B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17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1B136-0626-4211-BE0D-912D59462B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15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1B136-0626-4211-BE0D-912D59462B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96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1B136-0626-4211-BE0D-912D59462B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42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1B136-0626-4211-BE0D-912D59462B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14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1B136-0626-4211-BE0D-912D59462B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92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1B136-0626-4211-BE0D-912D59462B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28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1B136-0626-4211-BE0D-912D59462B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73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1B136-0626-4211-BE0D-912D59462B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82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1B136-0626-4211-BE0D-912D59462B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91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1B136-0626-4211-BE0D-912D59462B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60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1B136-0626-4211-BE0D-912D59462B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02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1B136-0626-4211-BE0D-912D59462B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47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1B136-0626-4211-BE0D-912D59462B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9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E3E4E0-A7B0-4E42-8A20-8630E5E0296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72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29984-4DFD-41DC-916B-2AF2A05970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39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E7647-3DC3-4179-8AAD-44F7C055F8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55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41651-11B8-4B66-B6AD-8F83705EDC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54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BC9F5-963A-444C-8281-C27D7A3E9B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39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B8DEC-2DC1-45F4-9AE3-4BEC969C0F4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10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32EA8-B316-450F-BF48-DBCE778F67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56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99FEA-4B54-4320-AA86-3306991DFE1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8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64CF69-9746-4C1B-8318-AF5D89ABF8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91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82491-B337-4CA9-A9BE-902B469FC4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13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1EC1F-262E-4FDD-A720-29824E0770A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1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D54FE01-1B2E-4A74-AC62-990EC26EF1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87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9960" y="764499"/>
            <a:ext cx="9966960" cy="204469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Addiction Nursing: </a:t>
            </a:r>
            <a:br>
              <a:rPr lang="en-US" sz="4800" dirty="0" smtClean="0"/>
            </a:br>
            <a:r>
              <a:rPr lang="en-US" sz="4800" dirty="0" smtClean="0"/>
              <a:t>Some things change; </a:t>
            </a:r>
            <a:br>
              <a:rPr lang="en-US" sz="4800" dirty="0" smtClean="0"/>
            </a:br>
            <a:r>
              <a:rPr lang="en-US" sz="4800" dirty="0" smtClean="0"/>
              <a:t>some things stay the same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9510" y="3018621"/>
            <a:ext cx="8767860" cy="138816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Donna Beers, MSN, RN-BC, CARN</a:t>
            </a:r>
            <a:endParaRPr lang="en-US" sz="4000" dirty="0"/>
          </a:p>
        </p:txBody>
      </p:sp>
      <p:pic>
        <p:nvPicPr>
          <p:cNvPr id="4" name="Google Shape;72;p1" descr="A picture containing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144" y="4889738"/>
            <a:ext cx="2948432" cy="1289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4;p1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91367" y="4815548"/>
            <a:ext cx="3854714" cy="1289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781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384" y="282695"/>
            <a:ext cx="9875520" cy="1356360"/>
          </a:xfrm>
        </p:spPr>
        <p:txBody>
          <a:bodyPr/>
          <a:lstStyle/>
          <a:p>
            <a:r>
              <a:rPr lang="en-US" dirty="0" smtClean="0"/>
              <a:t>TOPCARE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5998" y="1403029"/>
            <a:ext cx="4754880" cy="777240"/>
          </a:xfrm>
        </p:spPr>
        <p:txBody>
          <a:bodyPr/>
          <a:lstStyle/>
          <a:p>
            <a:r>
              <a:rPr lang="en-US" sz="2800" dirty="0" smtClean="0"/>
              <a:t>Pre-fentanyl Donna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734" y="2721483"/>
            <a:ext cx="5493146" cy="3544406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“Sure, give abstinence-based treatment a try.”</a:t>
            </a:r>
          </a:p>
          <a:p>
            <a:r>
              <a:rPr lang="en-US" sz="2800" dirty="0"/>
              <a:t>“I’m happy to help you figure out a taper.” </a:t>
            </a:r>
          </a:p>
          <a:p>
            <a:endParaRPr lang="en-US" sz="2800" dirty="0" smtClean="0"/>
          </a:p>
          <a:p>
            <a:r>
              <a:rPr lang="en-US" sz="2800" dirty="0" smtClean="0"/>
              <a:t>Appointment book</a:t>
            </a:r>
          </a:p>
          <a:p>
            <a:endParaRPr lang="en-US" sz="2800" dirty="0"/>
          </a:p>
          <a:p>
            <a:r>
              <a:rPr lang="en-US" sz="2800" dirty="0"/>
              <a:t>“You’re not ready for treatment?  No problem.  Give me a call when you are.”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4183" y="1403029"/>
            <a:ext cx="4754880" cy="7772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Post-fentanyl Donna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71016" y="2568889"/>
            <a:ext cx="5591332" cy="36970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“How about giving MOUD a try?  You can still attend AA or NA meetings.”</a:t>
            </a:r>
          </a:p>
          <a:p>
            <a:r>
              <a:rPr lang="en-US" sz="2400" dirty="0"/>
              <a:t>“Let’s talk about </a:t>
            </a:r>
            <a:r>
              <a:rPr lang="en-US" sz="2400" dirty="0" smtClean="0"/>
              <a:t>that </a:t>
            </a:r>
            <a:r>
              <a:rPr lang="en-US" sz="2400" dirty="0"/>
              <a:t>next time.”  “Why would you stop a medication that’s working?”</a:t>
            </a:r>
          </a:p>
          <a:p>
            <a:r>
              <a:rPr lang="en-US" sz="2400" dirty="0"/>
              <a:t>“Just sign here, we can fill these out later.  Let’s get you some medication</a:t>
            </a:r>
            <a:r>
              <a:rPr lang="en-US" sz="2400" dirty="0" smtClean="0"/>
              <a:t>.”</a:t>
            </a:r>
            <a:endParaRPr lang="en-US" sz="2400" dirty="0"/>
          </a:p>
          <a:p>
            <a:r>
              <a:rPr lang="en-US" sz="2400" dirty="0"/>
              <a:t>“You don’t have to stop using.  If you’re continuing to use, it’s safer to be on MOUD</a:t>
            </a:r>
            <a:r>
              <a:rPr lang="en-US" sz="2400" dirty="0" smtClean="0"/>
              <a:t>.”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1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sense of urgency—Colleen Labelle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819" y="2184991"/>
            <a:ext cx="9872871" cy="4038600"/>
          </a:xfrm>
        </p:spPr>
        <p:txBody>
          <a:bodyPr/>
          <a:lstStyle/>
          <a:p>
            <a:pPr marL="45720" indent="0">
              <a:buNone/>
            </a:pPr>
            <a:r>
              <a:rPr lang="en-US" sz="3600" dirty="0" smtClean="0"/>
              <a:t>“What is so funny?  People are dying out there.”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2" descr="Woman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786" y="137377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576" y="3212815"/>
            <a:ext cx="8026206" cy="2709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25" y="3892420"/>
            <a:ext cx="2532785" cy="253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0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"/>
            <a:r>
              <a:rPr lang="en-US" dirty="0" smtClean="0"/>
              <a:t>Opportunities and Obligations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91" y="1823484"/>
            <a:ext cx="10887738" cy="40386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200" dirty="0" smtClean="0"/>
              <a:t>Recruit, support and </a:t>
            </a:r>
            <a:r>
              <a:rPr lang="en-US" sz="3200" b="1" dirty="0" smtClean="0"/>
              <a:t>retain</a:t>
            </a:r>
            <a:r>
              <a:rPr lang="en-US" sz="3200" dirty="0" smtClean="0"/>
              <a:t> a </a:t>
            </a:r>
            <a:r>
              <a:rPr lang="en-US" sz="3200" dirty="0"/>
              <a:t>diverse </a:t>
            </a:r>
            <a:r>
              <a:rPr lang="en-US" sz="3200" dirty="0" smtClean="0"/>
              <a:t>workforce </a:t>
            </a:r>
            <a:endParaRPr lang="en-US" sz="3200" dirty="0"/>
          </a:p>
          <a:p>
            <a:pPr lvl="1"/>
            <a:r>
              <a:rPr lang="en-US" sz="3200" dirty="0" smtClean="0"/>
              <a:t>People have a right to be treated by people who look like them</a:t>
            </a:r>
          </a:p>
          <a:p>
            <a:pPr marL="45720" indent="0">
              <a:buNone/>
            </a:pPr>
            <a:r>
              <a:rPr lang="en-US" sz="3200" dirty="0" smtClean="0"/>
              <a:t>Recruit, support and </a:t>
            </a:r>
            <a:r>
              <a:rPr lang="en-US" sz="3200" b="1" dirty="0" smtClean="0"/>
              <a:t>retain</a:t>
            </a:r>
            <a:r>
              <a:rPr lang="en-US" sz="3200" dirty="0" smtClean="0"/>
              <a:t>  a workforce of persons in recovery</a:t>
            </a:r>
          </a:p>
          <a:p>
            <a:pPr lvl="1"/>
            <a:r>
              <a:rPr lang="en-US" sz="3200" dirty="0" smtClean="0"/>
              <a:t>People </a:t>
            </a:r>
            <a:r>
              <a:rPr lang="en-US" sz="3200" dirty="0"/>
              <a:t>have the right to be treated by people with similar life </a:t>
            </a:r>
            <a:r>
              <a:rPr lang="en-US" sz="3200" dirty="0" smtClean="0"/>
              <a:t>experiences</a:t>
            </a:r>
          </a:p>
        </p:txBody>
      </p:sp>
    </p:spTree>
    <p:extLst>
      <p:ext uri="{BB962C8B-B14F-4D97-AF65-F5344CB8AC3E}">
        <p14:creationId xmlns:p14="http://schemas.microsoft.com/office/powerpoint/2010/main" val="140212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353" y="322538"/>
            <a:ext cx="9875520" cy="1356360"/>
          </a:xfrm>
        </p:spPr>
        <p:txBody>
          <a:bodyPr/>
          <a:lstStyle/>
          <a:p>
            <a:r>
              <a:rPr lang="en-US" dirty="0" smtClean="0"/>
              <a:t>On a diverse workforce: Maya and Audrey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929" y="1678898"/>
            <a:ext cx="9872871" cy="454695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/>
              <a:t>More than 60% of nurses who identify as belonging to an ethnic minority have personally experienced an act of racism in the workplace  </a:t>
            </a:r>
          </a:p>
        </p:txBody>
      </p:sp>
      <p:pic>
        <p:nvPicPr>
          <p:cNvPr id="5126" name="Picture 6" descr="Woman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252" y="2807392"/>
            <a:ext cx="1415243" cy="141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Woman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030" y="4708364"/>
            <a:ext cx="1380265" cy="138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05" y="3914722"/>
            <a:ext cx="2014855" cy="2014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1783" y="614810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 (2021)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0916" y="3709255"/>
            <a:ext cx="372990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Organization of Nurse Leaders: A Tool Kit for Addressing Racism in Nursing and Healthcare (2022)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24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545" y="365125"/>
            <a:ext cx="10707255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On a recovery workforce: Leo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655" y="1690688"/>
            <a:ext cx="10781145" cy="448627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/>
              <a:t>Persons in recovery provide services to vulnerable people while balancing their own recovery needs</a:t>
            </a:r>
            <a:endParaRPr lang="en-US" sz="3200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8" descr="Nurs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187" y="2997765"/>
            <a:ext cx="1872117" cy="187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133" y="4014367"/>
            <a:ext cx="1787216" cy="17872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6218" y="3985701"/>
            <a:ext cx="59477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Resource Guide:  </a:t>
            </a:r>
          </a:p>
          <a:p>
            <a:r>
              <a:rPr lang="en-US" sz="2800" dirty="0" smtClean="0"/>
              <a:t>Substance </a:t>
            </a:r>
            <a:r>
              <a:rPr lang="en-US" sz="2800" dirty="0"/>
              <a:t>Use Disorders Recovery with a Focus on Employment and </a:t>
            </a:r>
            <a:r>
              <a:rPr lang="en-US" sz="2800" dirty="0" smtClean="0"/>
              <a:t>Education (SAMHSA 2021)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956395" y="5808644"/>
            <a:ext cx="162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Scannell</a:t>
            </a:r>
            <a:r>
              <a:rPr lang="en-US" dirty="0" smtClean="0"/>
              <a:t> (2021)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4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276" y="461759"/>
            <a:ext cx="7948748" cy="1137058"/>
          </a:xfrm>
        </p:spPr>
        <p:txBody>
          <a:bodyPr/>
          <a:lstStyle/>
          <a:p>
            <a:r>
              <a:rPr lang="en-US" dirty="0"/>
              <a:t>Paul Bowman and Nathan Chase</a:t>
            </a:r>
          </a:p>
        </p:txBody>
      </p:sp>
      <p:pic>
        <p:nvPicPr>
          <p:cNvPr id="8204" name="Picture 12" descr="May be an image of one or more people, outdoors and tre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369" y="2057400"/>
            <a:ext cx="402272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g79488" descr="88a0c798-ac25-483c-8e8f-d80f29f1d0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53" y="1758950"/>
            <a:ext cx="3442244" cy="459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219" y="1965960"/>
            <a:ext cx="11004697" cy="439479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>ALBC, R. Healing and Hope Transforming Nursing Care: A Commentary.</a:t>
            </a: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American </a:t>
            </a:r>
            <a:r>
              <a:rPr lang="en-US" dirty="0"/>
              <a:t>Nurses Association. (2021). National commission to address racism in nursing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r>
              <a:rPr lang="en-US" dirty="0" err="1" smtClean="0"/>
              <a:t>Laranjeira</a:t>
            </a:r>
            <a:r>
              <a:rPr lang="en-US" dirty="0"/>
              <a:t>, C. A., &amp; </a:t>
            </a:r>
            <a:r>
              <a:rPr lang="en-US" dirty="0" err="1"/>
              <a:t>Querido</a:t>
            </a:r>
            <a:r>
              <a:rPr lang="en-US" dirty="0"/>
              <a:t>, A. I. F. (2022). The multidimensional model of hope as a recovery-focused practice in mental health nursing. </a:t>
            </a:r>
            <a:r>
              <a:rPr lang="en-US" i="1" dirty="0" err="1"/>
              <a:t>Revista</a:t>
            </a:r>
            <a:r>
              <a:rPr lang="en-US" i="1" dirty="0"/>
              <a:t> </a:t>
            </a:r>
            <a:r>
              <a:rPr lang="en-US" i="1" dirty="0" err="1"/>
              <a:t>Brasileira</a:t>
            </a:r>
            <a:r>
              <a:rPr lang="en-US" i="1" dirty="0"/>
              <a:t> de </a:t>
            </a:r>
            <a:r>
              <a:rPr lang="en-US" i="1" dirty="0" err="1"/>
              <a:t>Enfermagem</a:t>
            </a:r>
            <a:r>
              <a:rPr lang="en-US" dirty="0"/>
              <a:t>, </a:t>
            </a:r>
            <a:r>
              <a:rPr lang="en-US" i="1" dirty="0"/>
              <a:t>75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r>
              <a:rPr lang="en-US" dirty="0" err="1"/>
              <a:t>Matzko</a:t>
            </a:r>
            <a:r>
              <a:rPr lang="en-US" dirty="0"/>
              <a:t>, D. M. (1996). Autonomy, hospitality, and nursing care. </a:t>
            </a:r>
            <a:r>
              <a:rPr lang="en-US" i="1" dirty="0"/>
              <a:t>Journal of religion and health</a:t>
            </a:r>
            <a:r>
              <a:rPr lang="en-US" dirty="0"/>
              <a:t>, </a:t>
            </a:r>
            <a:r>
              <a:rPr lang="en-US" i="1" dirty="0"/>
              <a:t>35</a:t>
            </a:r>
            <a:r>
              <a:rPr lang="en-US" dirty="0"/>
              <a:t>(4), 283-294.</a:t>
            </a:r>
          </a:p>
          <a:p>
            <a:pPr marL="45720" indent="0">
              <a:buNone/>
            </a:pPr>
            <a:r>
              <a:rPr lang="en-US" dirty="0"/>
              <a:t>Organization of Nurse Leaders: A Tool Kit for Addressing Racism in Nursing and Healthcare (2022</a:t>
            </a:r>
            <a:r>
              <a:rPr lang="en-US" dirty="0" smtClean="0"/>
              <a:t>)</a:t>
            </a:r>
          </a:p>
          <a:p>
            <a:pPr marL="45720" indent="0">
              <a:buNone/>
            </a:pPr>
            <a:r>
              <a:rPr lang="en-US" dirty="0" err="1"/>
              <a:t>Scannell</a:t>
            </a:r>
            <a:r>
              <a:rPr lang="en-US" dirty="0"/>
              <a:t>, C. (2021). By helping others we help ourselves: insights from peer support workers in substance use recovery. </a:t>
            </a:r>
            <a:r>
              <a:rPr lang="en-US" i="1" dirty="0"/>
              <a:t>Advances in Mental Health</a:t>
            </a:r>
            <a:r>
              <a:rPr lang="en-US" dirty="0"/>
              <a:t>, 1-10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1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84" y="2057400"/>
            <a:ext cx="10898372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/>
              <a:t>Substance </a:t>
            </a:r>
            <a:r>
              <a:rPr lang="en-US" dirty="0"/>
              <a:t>Abuse and </a:t>
            </a:r>
            <a:r>
              <a:rPr lang="en-US" dirty="0" smtClean="0"/>
              <a:t>Mental </a:t>
            </a:r>
            <a:r>
              <a:rPr lang="en-US" dirty="0"/>
              <a:t>Health Services Administration. (2012). SAMHSA’s working definition of recovery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r>
              <a:rPr lang="en-US" dirty="0" smtClean="0"/>
              <a:t>Substance </a:t>
            </a:r>
            <a:r>
              <a:rPr lang="en-US" dirty="0"/>
              <a:t>Abuse and Mental Health Services Administration: Substance Use Disorders Recovery with a Focus on Employment and Education. HHS Publication No. PEP21-PL-Guide-6 Rockville, MD: National Mental Health and Substance Use Policy Laboratory. Substance Abuse and Mental Health Services Administration, 2021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r>
              <a:rPr lang="en-US" dirty="0" smtClean="0"/>
              <a:t>Wason, K., Potter, A., Alves, J., Loukas, V. L., Lastimoso, C., Sodder, S., ... &amp; LaBelle, C. T. (2021). Addiction Nursing Competencies: A Comprehensive Toolkit for the Addictions Nurse. </a:t>
            </a:r>
            <a:r>
              <a:rPr lang="en-US" i="1" dirty="0" smtClean="0"/>
              <a:t>JONA: The Journal of Nursing Administration</a:t>
            </a:r>
            <a:r>
              <a:rPr lang="en-US" dirty="0" smtClean="0"/>
              <a:t>, </a:t>
            </a:r>
            <a:r>
              <a:rPr lang="en-US" i="1" dirty="0" smtClean="0"/>
              <a:t>51</a:t>
            </a:r>
            <a:r>
              <a:rPr lang="en-US" dirty="0" smtClean="0"/>
              <a:t>(9), 424-429.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4124" y="2057399"/>
            <a:ext cx="4563755" cy="422348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800" dirty="0"/>
              <a:t>Justin </a:t>
            </a:r>
            <a:r>
              <a:rPr lang="en-US" sz="2800" dirty="0" smtClean="0"/>
              <a:t>Alves</a:t>
            </a:r>
          </a:p>
          <a:p>
            <a:pPr marL="45720" indent="0">
              <a:buNone/>
            </a:pPr>
            <a:r>
              <a:rPr lang="en-US" sz="2800" dirty="0"/>
              <a:t>Sarah </a:t>
            </a:r>
            <a:r>
              <a:rPr lang="en-US" sz="2800" dirty="0" smtClean="0"/>
              <a:t>Bagley</a:t>
            </a:r>
          </a:p>
          <a:p>
            <a:pPr marL="45720" indent="0">
              <a:buNone/>
            </a:pPr>
            <a:r>
              <a:rPr lang="en-US" sz="2800" dirty="0"/>
              <a:t>Jimmy </a:t>
            </a:r>
            <a:r>
              <a:rPr lang="en-US" sz="2800" dirty="0" smtClean="0"/>
              <a:t>Evans</a:t>
            </a:r>
          </a:p>
          <a:p>
            <a:pPr marL="45720" indent="0">
              <a:buNone/>
            </a:pPr>
            <a:r>
              <a:rPr lang="en-US" sz="2800" dirty="0"/>
              <a:t>Jason </a:t>
            </a:r>
            <a:r>
              <a:rPr lang="en-US" sz="2800" dirty="0" smtClean="0"/>
              <a:t>Fox</a:t>
            </a:r>
            <a:endParaRPr lang="en-US" sz="2800" dirty="0"/>
          </a:p>
          <a:p>
            <a:pPr marL="45720" indent="0">
              <a:buNone/>
            </a:pPr>
            <a:r>
              <a:rPr lang="en-US" sz="2800" dirty="0"/>
              <a:t>Amy Fitzpatrick</a:t>
            </a:r>
          </a:p>
          <a:p>
            <a:pPr marL="45720" indent="0">
              <a:buNone/>
            </a:pPr>
            <a:r>
              <a:rPr lang="en-US" sz="2800" dirty="0"/>
              <a:t>Nancy Gaden</a:t>
            </a:r>
          </a:p>
          <a:p>
            <a:pPr marL="45720" indent="0">
              <a:buNone/>
            </a:pPr>
            <a:r>
              <a:rPr lang="en-US" sz="2800" dirty="0"/>
              <a:t>Colleen </a:t>
            </a:r>
            <a:r>
              <a:rPr lang="en-US" sz="2800" dirty="0" smtClean="0"/>
              <a:t>Labelle</a:t>
            </a:r>
          </a:p>
          <a:p>
            <a:pPr marL="45720" indent="0">
              <a:buNone/>
            </a:pPr>
            <a:r>
              <a:rPr lang="en-US" sz="2800" dirty="0"/>
              <a:t>Christine Pace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800" dirty="0"/>
              <a:t>Annie Potter</a:t>
            </a:r>
          </a:p>
          <a:p>
            <a:pPr marL="45720" indent="0">
              <a:buNone/>
            </a:pPr>
            <a:r>
              <a:rPr lang="en-US" sz="2800" dirty="0" smtClean="0"/>
              <a:t>Glory Ruiz</a:t>
            </a:r>
          </a:p>
          <a:p>
            <a:pPr marL="45720" indent="0">
              <a:buNone/>
            </a:pPr>
            <a:r>
              <a:rPr lang="en-US" sz="2800" dirty="0"/>
              <a:t>Jessica Taylor</a:t>
            </a:r>
          </a:p>
          <a:p>
            <a:pPr marL="45720" indent="0">
              <a:buNone/>
            </a:pPr>
            <a:r>
              <a:rPr lang="en-US" sz="2800" dirty="0" smtClean="0"/>
              <a:t>Alex </a:t>
            </a:r>
            <a:r>
              <a:rPr lang="en-US" sz="2800" dirty="0"/>
              <a:t>Walley</a:t>
            </a:r>
          </a:p>
          <a:p>
            <a:pPr marL="45720" indent="0">
              <a:buNone/>
            </a:pPr>
            <a:r>
              <a:rPr lang="en-US" sz="2800" dirty="0"/>
              <a:t>Kristin Wason</a:t>
            </a:r>
          </a:p>
          <a:p>
            <a:pPr marL="45720" indent="0">
              <a:buNone/>
            </a:pPr>
            <a:r>
              <a:rPr lang="en-US" sz="2800" dirty="0"/>
              <a:t>Zoe Weinstein</a:t>
            </a:r>
          </a:p>
          <a:p>
            <a:pPr marL="45720" indent="0">
              <a:buNone/>
            </a:pPr>
            <a:r>
              <a:rPr lang="en-US" sz="2800" dirty="0" smtClean="0"/>
              <a:t>Courtney </a:t>
            </a:r>
            <a:r>
              <a:rPr lang="en-US" sz="2800" dirty="0"/>
              <a:t>Urick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69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 an addiction nurse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Engagement </a:t>
            </a:r>
            <a:r>
              <a:rPr lang="en-US" sz="3200" dirty="0"/>
              <a:t>and </a:t>
            </a:r>
            <a:r>
              <a:rPr lang="en-US" sz="3200" dirty="0" smtClean="0"/>
              <a:t>retention for persons with substance use disorders, primarily opioid use disorders</a:t>
            </a:r>
            <a:endParaRPr lang="en-US" sz="3200" dirty="0"/>
          </a:p>
          <a:p>
            <a:r>
              <a:rPr lang="en-US" sz="3200" dirty="0" smtClean="0"/>
              <a:t>Doing </a:t>
            </a:r>
            <a:r>
              <a:rPr lang="en-US" sz="3200" dirty="0"/>
              <a:t>what it takes to help people find “steady </a:t>
            </a:r>
            <a:r>
              <a:rPr lang="en-US" sz="3200" dirty="0" smtClean="0"/>
              <a:t>ground”</a:t>
            </a:r>
          </a:p>
          <a:p>
            <a:r>
              <a:rPr lang="en-US" sz="3200" dirty="0"/>
              <a:t>H</a:t>
            </a:r>
            <a:r>
              <a:rPr lang="en-US" sz="3200" dirty="0" smtClean="0"/>
              <a:t>ave witnessed successes, struggles</a:t>
            </a:r>
            <a:r>
              <a:rPr lang="en-US" sz="3200" dirty="0"/>
              <a:t>, </a:t>
            </a:r>
            <a:r>
              <a:rPr lang="en-US" sz="3200" dirty="0" smtClean="0"/>
              <a:t>joy and pain </a:t>
            </a:r>
          </a:p>
        </p:txBody>
      </p:sp>
    </p:spTree>
    <p:extLst>
      <p:ext uri="{BB962C8B-B14F-4D97-AF65-F5344CB8AC3E}">
        <p14:creationId xmlns:p14="http://schemas.microsoft.com/office/powerpoint/2010/main" val="35463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58" y="225444"/>
            <a:ext cx="10515600" cy="1059345"/>
          </a:xfrm>
        </p:spPr>
        <p:txBody>
          <a:bodyPr/>
          <a:lstStyle/>
          <a:p>
            <a:r>
              <a:rPr lang="en-US" dirty="0"/>
              <a:t>Ray Bryant, </a:t>
            </a:r>
            <a:r>
              <a:rPr lang="en-US" dirty="0" smtClean="0"/>
              <a:t>late-1980’s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594" y="1284790"/>
            <a:ext cx="11516811" cy="516231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 smtClean="0"/>
              <a:t>Patient-centered care</a:t>
            </a:r>
          </a:p>
          <a:p>
            <a:pPr marL="457200" indent="-457200"/>
            <a:r>
              <a:rPr lang="en-US" sz="3200" dirty="0" smtClean="0"/>
              <a:t>Respectful inquisitiveness</a:t>
            </a:r>
            <a:endParaRPr lang="en-US" altLang="en-US" sz="3200" dirty="0" smtClean="0"/>
          </a:p>
          <a:p>
            <a:pPr marL="457200" indent="-457200"/>
            <a:r>
              <a:rPr lang="en-US" altLang="en-US" sz="3200" dirty="0" smtClean="0"/>
              <a:t>Strengths-based approach</a:t>
            </a:r>
          </a:p>
          <a:p>
            <a:pPr marL="457200" indent="-457200"/>
            <a:r>
              <a:rPr lang="en-US" altLang="en-US" sz="3200" dirty="0" smtClean="0"/>
              <a:t>Motivational interviewing</a:t>
            </a:r>
          </a:p>
          <a:p>
            <a:pPr marL="457200" indent="-457200"/>
            <a:r>
              <a:rPr lang="en-US" sz="3200" dirty="0" smtClean="0"/>
              <a:t>Harm reduction</a:t>
            </a:r>
          </a:p>
          <a:p>
            <a:endParaRPr lang="en-US" alt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32" name="Picture 8" descr="Man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957" y="3273487"/>
            <a:ext cx="2628901" cy="262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3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Jeffrey Samet, January 2002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906" y="2068830"/>
            <a:ext cx="9872871" cy="4038600"/>
          </a:xfrm>
        </p:spPr>
        <p:txBody>
          <a:bodyPr/>
          <a:lstStyle/>
          <a:p>
            <a:pPr marL="45720" indent="0">
              <a:buNone/>
            </a:pPr>
            <a:r>
              <a:rPr lang="en-US" altLang="en-US" sz="3200" dirty="0" smtClean="0"/>
              <a:t>“Figure out how to get people what they want.  Don’t get hung up on obstacles.”</a:t>
            </a:r>
          </a:p>
          <a:p>
            <a:pPr marL="45720" indent="0">
              <a:buNone/>
            </a:pPr>
            <a:endParaRPr lang="en-US" altLang="en-US" sz="3200" dirty="0"/>
          </a:p>
          <a:p>
            <a:pPr marL="45720" indent="0">
              <a:buNone/>
            </a:pPr>
            <a:endParaRPr lang="en-US" altLang="en-US" sz="3200" dirty="0"/>
          </a:p>
          <a:p>
            <a:pPr marL="45720" indent="0">
              <a:buNone/>
            </a:pPr>
            <a:endParaRPr lang="en-US" altLang="en-US" dirty="0"/>
          </a:p>
          <a:p>
            <a:endParaRPr lang="en-US" dirty="0"/>
          </a:p>
        </p:txBody>
      </p:sp>
      <p:pic>
        <p:nvPicPr>
          <p:cNvPr id="3074" name="Picture 2" descr="Boo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941" y="4088130"/>
            <a:ext cx="2176008" cy="217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wboy hat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241" y="4306023"/>
            <a:ext cx="1958115" cy="195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36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Jane and Alex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Jane Liebschutz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Alex Walley</a:t>
            </a:r>
            <a:endParaRPr lang="en-US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036719" y="2672217"/>
            <a:ext cx="2348252" cy="2348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652" y="4066880"/>
            <a:ext cx="1907177" cy="190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458" y="216060"/>
            <a:ext cx="10324040" cy="1356360"/>
          </a:xfrm>
        </p:spPr>
        <p:txBody>
          <a:bodyPr/>
          <a:lstStyle/>
          <a:p>
            <a:r>
              <a:rPr lang="en-US" dirty="0"/>
              <a:t>Two days at an HIV conference, ~ 2003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458" y="1290442"/>
            <a:ext cx="10961226" cy="469223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600" u="sng" dirty="0" smtClean="0"/>
              <a:t>Hospitality:</a:t>
            </a:r>
            <a:endParaRPr lang="en-US" sz="3600" dirty="0"/>
          </a:p>
          <a:p>
            <a:pPr marL="45720" indent="0">
              <a:buNone/>
            </a:pPr>
            <a:r>
              <a:rPr lang="en-US" sz="3000" i="1" dirty="0"/>
              <a:t>Autonomy, Hospitality, and Nursing </a:t>
            </a:r>
            <a:r>
              <a:rPr lang="en-US" sz="3000" i="1" dirty="0" smtClean="0"/>
              <a:t>Care</a:t>
            </a:r>
            <a:r>
              <a:rPr lang="en-US" sz="3000" dirty="0" smtClean="0"/>
              <a:t> (Matzko</a:t>
            </a:r>
            <a:r>
              <a:rPr lang="en-US" sz="3000" dirty="0"/>
              <a:t>,</a:t>
            </a:r>
            <a:r>
              <a:rPr lang="en-US" sz="3000" dirty="0" smtClean="0"/>
              <a:t>1996)</a:t>
            </a:r>
          </a:p>
          <a:p>
            <a:r>
              <a:rPr lang="en-US" sz="3000" dirty="0" smtClean="0"/>
              <a:t>Hospitality as </a:t>
            </a:r>
            <a:r>
              <a:rPr lang="en-US" sz="3000" dirty="0"/>
              <a:t>sustained attention, comfort and a sense of </a:t>
            </a:r>
            <a:r>
              <a:rPr lang="en-US" sz="3000" dirty="0" smtClean="0"/>
              <a:t>continuity </a:t>
            </a:r>
          </a:p>
          <a:p>
            <a:r>
              <a:rPr lang="en-US" sz="3000" dirty="0" smtClean="0"/>
              <a:t>Enter as strangers </a:t>
            </a:r>
          </a:p>
          <a:p>
            <a:r>
              <a:rPr lang="en-US" sz="3000" dirty="0" smtClean="0"/>
              <a:t>Diminished sense of agency</a:t>
            </a:r>
          </a:p>
          <a:p>
            <a:r>
              <a:rPr lang="en-US" sz="3000" dirty="0"/>
              <a:t>N</a:t>
            </a:r>
            <a:r>
              <a:rPr lang="en-US" sz="3000" dirty="0" smtClean="0"/>
              <a:t>urses welcome patients</a:t>
            </a:r>
          </a:p>
        </p:txBody>
      </p:sp>
    </p:spTree>
    <p:extLst>
      <p:ext uri="{BB962C8B-B14F-4D97-AF65-F5344CB8AC3E}">
        <p14:creationId xmlns:p14="http://schemas.microsoft.com/office/powerpoint/2010/main" val="34993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410" y="272286"/>
            <a:ext cx="9875520" cy="1356360"/>
          </a:xfrm>
        </p:spPr>
        <p:txBody>
          <a:bodyPr/>
          <a:lstStyle/>
          <a:p>
            <a:r>
              <a:rPr lang="en-US" dirty="0" smtClean="0"/>
              <a:t>Day 2: Kathy, Mimi, Kristin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907" y="1552565"/>
            <a:ext cx="11109960" cy="456057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u="sng" dirty="0"/>
              <a:t>Hope:</a:t>
            </a:r>
          </a:p>
          <a:p>
            <a:r>
              <a:rPr lang="en-US" sz="3200" dirty="0" smtClean="0"/>
              <a:t>Relief of suffering and better future</a:t>
            </a:r>
          </a:p>
          <a:p>
            <a:r>
              <a:rPr lang="en-US" sz="3200" dirty="0"/>
              <a:t>Essential in </a:t>
            </a:r>
            <a:r>
              <a:rPr lang="en-US" sz="3200" dirty="0" smtClean="0"/>
              <a:t>healing</a:t>
            </a:r>
            <a:endParaRPr lang="en-US" sz="3200" dirty="0"/>
          </a:p>
          <a:p>
            <a:r>
              <a:rPr lang="en-US" sz="3200" dirty="0"/>
              <a:t>O</a:t>
            </a:r>
            <a:r>
              <a:rPr lang="en-US" sz="3200" dirty="0" smtClean="0"/>
              <a:t>ne </a:t>
            </a:r>
            <a:r>
              <a:rPr lang="en-US" sz="3200" dirty="0"/>
              <a:t>of the 10 fundamental components for </a:t>
            </a:r>
            <a:r>
              <a:rPr lang="en-US" sz="3200" dirty="0" smtClean="0"/>
              <a:t>recovery:</a:t>
            </a:r>
          </a:p>
          <a:p>
            <a:pPr lvl="1"/>
            <a:r>
              <a:rPr lang="en-US" sz="3200" dirty="0" smtClean="0"/>
              <a:t> </a:t>
            </a:r>
            <a:r>
              <a:rPr lang="en-US" sz="3200" dirty="0"/>
              <a:t>C</a:t>
            </a:r>
            <a:r>
              <a:rPr lang="en-US" sz="3200" dirty="0" smtClean="0"/>
              <a:t>an be fostered </a:t>
            </a:r>
          </a:p>
          <a:p>
            <a:pPr lvl="1"/>
            <a:r>
              <a:rPr lang="en-US" sz="3200" dirty="0" smtClean="0"/>
              <a:t> A catalyst for change</a:t>
            </a:r>
            <a:endParaRPr lang="en-US" sz="3200" dirty="0"/>
          </a:p>
          <a:p>
            <a:r>
              <a:rPr lang="en-US" sz="3200" dirty="0" smtClean="0"/>
              <a:t>Inspiring hope as nursing competency</a:t>
            </a:r>
          </a:p>
        </p:txBody>
      </p:sp>
      <p:pic>
        <p:nvPicPr>
          <p:cNvPr id="4102" name="Picture 6" descr="Rich peopl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938" y="314901"/>
            <a:ext cx="1945756" cy="194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29061" y="6159301"/>
            <a:ext cx="20733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77887" y="6066968"/>
            <a:ext cx="522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SAMHSA (2012), ALBC (2017), </a:t>
            </a:r>
            <a:r>
              <a:rPr lang="en-US" dirty="0" err="1" smtClean="0"/>
              <a:t>Laranjeira</a:t>
            </a:r>
            <a:r>
              <a:rPr lang="en-US" dirty="0" smtClean="0"/>
              <a:t> (2022)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8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83" y="609600"/>
            <a:ext cx="10926501" cy="1010856"/>
          </a:xfrm>
        </p:spPr>
        <p:txBody>
          <a:bodyPr>
            <a:normAutofit/>
          </a:bodyPr>
          <a:lstStyle/>
          <a:p>
            <a:r>
              <a:rPr lang="en-US" dirty="0" smtClean="0"/>
              <a:t>Early days at BMC—TOP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883" y="1736203"/>
            <a:ext cx="10413989" cy="435979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3200" dirty="0" smtClean="0"/>
          </a:p>
          <a:p>
            <a:r>
              <a:rPr lang="en-US" sz="3200" dirty="0" smtClean="0"/>
              <a:t>Hope</a:t>
            </a:r>
          </a:p>
          <a:p>
            <a:r>
              <a:rPr lang="en-US" sz="3200" dirty="0" smtClean="0"/>
              <a:t>Hospitality</a:t>
            </a:r>
          </a:p>
          <a:p>
            <a:r>
              <a:rPr lang="en-US" sz="3200" dirty="0" smtClean="0"/>
              <a:t>Harm reduction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984" y="4104167"/>
            <a:ext cx="2107580" cy="210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24933</TotalTime>
  <Words>824</Words>
  <Application>Microsoft Office PowerPoint</Application>
  <PresentationFormat>Widescreen</PresentationFormat>
  <Paragraphs>120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Basis</vt:lpstr>
      <vt:lpstr>Addiction Nursing:  Some things change;  some things stay the same</vt:lpstr>
      <vt:lpstr>THANK YOU</vt:lpstr>
      <vt:lpstr>I am an addiction nurse</vt:lpstr>
      <vt:lpstr>Ray Bryant, late-1980’s</vt:lpstr>
      <vt:lpstr>Jeffrey Samet, January 2002</vt:lpstr>
      <vt:lpstr>Jane and Alex</vt:lpstr>
      <vt:lpstr>Two days at an HIV conference, ~ 2003</vt:lpstr>
      <vt:lpstr>Day 2: Kathy, Mimi, Kristin</vt:lpstr>
      <vt:lpstr>Early days at BMC—TOP </vt:lpstr>
      <vt:lpstr>TOPCARE</vt:lpstr>
      <vt:lpstr>A new sense of urgency—Colleen Labelle</vt:lpstr>
      <vt:lpstr>Opportunities and Obligations</vt:lpstr>
      <vt:lpstr>On a diverse workforce: Maya and Audrey</vt:lpstr>
      <vt:lpstr>On a recovery workforce: Leo</vt:lpstr>
      <vt:lpstr>Paul Bowman and Nathan Chase</vt:lpstr>
      <vt:lpstr>References</vt:lpstr>
      <vt:lpstr>References</vt:lpstr>
    </vt:vector>
  </TitlesOfParts>
  <Company>Boston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after talking with Annie and Kristin</dc:title>
  <dc:creator>Beers, Donna</dc:creator>
  <cp:lastModifiedBy>Beers, Donna</cp:lastModifiedBy>
  <cp:revision>255</cp:revision>
  <dcterms:created xsi:type="dcterms:W3CDTF">2022-09-29T00:04:21Z</dcterms:created>
  <dcterms:modified xsi:type="dcterms:W3CDTF">2022-11-16T19:09:44Z</dcterms:modified>
</cp:coreProperties>
</file>