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64" r:id="rId3"/>
    <p:sldId id="406" r:id="rId4"/>
    <p:sldId id="408" r:id="rId5"/>
    <p:sldId id="372" r:id="rId6"/>
    <p:sldId id="410" r:id="rId7"/>
    <p:sldId id="374" r:id="rId8"/>
    <p:sldId id="409" r:id="rId9"/>
    <p:sldId id="373" r:id="rId10"/>
    <p:sldId id="345" r:id="rId11"/>
    <p:sldId id="378" r:id="rId12"/>
    <p:sldId id="344" r:id="rId13"/>
    <p:sldId id="392" r:id="rId14"/>
    <p:sldId id="411" r:id="rId15"/>
    <p:sldId id="412" r:id="rId16"/>
    <p:sldId id="382" r:id="rId17"/>
    <p:sldId id="383" r:id="rId18"/>
    <p:sldId id="384" r:id="rId19"/>
    <p:sldId id="413" r:id="rId20"/>
    <p:sldId id="400" r:id="rId21"/>
    <p:sldId id="401" r:id="rId22"/>
    <p:sldId id="402" r:id="rId23"/>
    <p:sldId id="403" r:id="rId24"/>
    <p:sldId id="404" r:id="rId25"/>
    <p:sldId id="415" r:id="rId26"/>
    <p:sldId id="41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y Bluthenthal" initials="RB" lastIdx="2" clrIdx="0">
    <p:extLst>
      <p:ext uri="{19B8F6BF-5375-455C-9EA6-DF929625EA0E}">
        <p15:presenceInfo xmlns:p15="http://schemas.microsoft.com/office/powerpoint/2012/main" userId="Ricky Bluthent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1C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9347" autoAdjust="0"/>
  </p:normalViewPr>
  <p:slideViewPr>
    <p:cSldViewPr snapToGrid="0">
      <p:cViewPr varScale="1">
        <p:scale>
          <a:sx n="85" d="100"/>
          <a:sy n="85" d="100"/>
        </p:scale>
        <p:origin x="1043" y="48"/>
      </p:cViewPr>
      <p:guideLst/>
    </p:cSldViewPr>
  </p:slideViewPr>
  <p:notesTextViewPr>
    <p:cViewPr>
      <p:scale>
        <a:sx n="1" d="1"/>
        <a:sy n="1" d="1"/>
      </p:scale>
      <p:origin x="0" y="0"/>
    </p:cViewPr>
  </p:notesTextViewPr>
  <p:sorterViewPr>
    <p:cViewPr varScale="1">
      <p:scale>
        <a:sx n="1" d="1"/>
        <a:sy n="1" d="1"/>
      </p:scale>
      <p:origin x="0" y="-57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icky%20Bluthenthal\Documents\Presentations\chart%20of%20items%20los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Items</a:t>
            </a:r>
            <a:r>
              <a:rPr lang="en-US" sz="2400" baseline="0" dirty="0"/>
              <a:t> lost during homeless camp clearances, 2021</a:t>
            </a:r>
            <a:endParaRPr lang="en-US" sz="2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823381452318459"/>
          <c:y val="0.27398148148148149"/>
          <c:w val="0.87232174103237092"/>
          <c:h val="0.49613918051910177"/>
        </c:manualLayout>
      </c:layout>
      <c:barChart>
        <c:barDir val="col"/>
        <c:grouping val="clustered"/>
        <c:varyColors val="0"/>
        <c:ser>
          <c:idx val="0"/>
          <c:order val="0"/>
          <c:spPr>
            <a:solidFill>
              <a:schemeClr val="accent1"/>
            </a:solidFill>
            <a:ln>
              <a:noFill/>
            </a:ln>
            <a:effectLst/>
          </c:spPr>
          <c:invertIfNegative val="0"/>
          <c:cat>
            <c:strRef>
              <c:f>Sheet1!$H$11:$H$17</c:f>
              <c:strCache>
                <c:ptCount val="7"/>
                <c:pt idx="0">
                  <c:v>Clothing</c:v>
                </c:pt>
                <c:pt idx="1">
                  <c:v>Food</c:v>
                </c:pt>
                <c:pt idx="2">
                  <c:v>Syringes</c:v>
                </c:pt>
                <c:pt idx="3">
                  <c:v>Tent/shelters</c:v>
                </c:pt>
                <c:pt idx="4">
                  <c:v>Naloxone</c:v>
                </c:pt>
                <c:pt idx="5">
                  <c:v>Identification</c:v>
                </c:pt>
                <c:pt idx="6">
                  <c:v>Buprenorphine</c:v>
                </c:pt>
              </c:strCache>
            </c:strRef>
          </c:cat>
          <c:val>
            <c:numRef>
              <c:f>Sheet1!$I$11:$I$17</c:f>
              <c:numCache>
                <c:formatCode>0%</c:formatCode>
                <c:ptCount val="7"/>
                <c:pt idx="0">
                  <c:v>0.95</c:v>
                </c:pt>
                <c:pt idx="1">
                  <c:v>0.78</c:v>
                </c:pt>
                <c:pt idx="2">
                  <c:v>0.69</c:v>
                </c:pt>
                <c:pt idx="3">
                  <c:v>0.62</c:v>
                </c:pt>
                <c:pt idx="4">
                  <c:v>0.57999999999999996</c:v>
                </c:pt>
                <c:pt idx="5">
                  <c:v>0.47</c:v>
                </c:pt>
                <c:pt idx="6">
                  <c:v>0.19</c:v>
                </c:pt>
              </c:numCache>
            </c:numRef>
          </c:val>
          <c:extLst>
            <c:ext xmlns:c16="http://schemas.microsoft.com/office/drawing/2014/chart" uri="{C3380CC4-5D6E-409C-BE32-E72D297353CC}">
              <c16:uniqueId val="{00000000-7566-4123-9E9A-092946EC9B75}"/>
            </c:ext>
          </c:extLst>
        </c:ser>
        <c:dLbls>
          <c:showLegendKey val="0"/>
          <c:showVal val="0"/>
          <c:showCatName val="0"/>
          <c:showSerName val="0"/>
          <c:showPercent val="0"/>
          <c:showBubbleSize val="0"/>
        </c:dLbls>
        <c:gapWidth val="219"/>
        <c:overlap val="-27"/>
        <c:axId val="1748522464"/>
        <c:axId val="1748538688"/>
      </c:barChart>
      <c:catAx>
        <c:axId val="174852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8538688"/>
        <c:crosses val="autoZero"/>
        <c:auto val="1"/>
        <c:lblAlgn val="ctr"/>
        <c:lblOffset val="100"/>
        <c:noMultiLvlLbl val="0"/>
      </c:catAx>
      <c:valAx>
        <c:axId val="1748538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8522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1DAC5-B52E-4994-B98F-DAA8EAB4E6B0}"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224C8-1303-408C-B25B-72565B2C316C}" type="slidenum">
              <a:rPr lang="en-US" smtClean="0"/>
              <a:t>‹#›</a:t>
            </a:fld>
            <a:endParaRPr lang="en-US"/>
          </a:p>
        </p:txBody>
      </p:sp>
    </p:spTree>
    <p:extLst>
      <p:ext uri="{BB962C8B-B14F-4D97-AF65-F5344CB8AC3E}">
        <p14:creationId xmlns:p14="http://schemas.microsoft.com/office/powerpoint/2010/main" val="195816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dlabmag.com/article/180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1</a:t>
            </a:fld>
            <a:endParaRPr lang="en-US"/>
          </a:p>
        </p:txBody>
      </p:sp>
    </p:spTree>
    <p:extLst>
      <p:ext uri="{BB962C8B-B14F-4D97-AF65-F5344CB8AC3E}">
        <p14:creationId xmlns:p14="http://schemas.microsoft.com/office/powerpoint/2010/main" val="98629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16</a:t>
            </a:fld>
            <a:endParaRPr lang="en-US"/>
          </a:p>
        </p:txBody>
      </p:sp>
    </p:spTree>
    <p:extLst>
      <p:ext uri="{BB962C8B-B14F-4D97-AF65-F5344CB8AC3E}">
        <p14:creationId xmlns:p14="http://schemas.microsoft.com/office/powerpoint/2010/main" val="209857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17</a:t>
            </a:fld>
            <a:endParaRPr lang="en-US"/>
          </a:p>
        </p:txBody>
      </p:sp>
    </p:spTree>
    <p:extLst>
      <p:ext uri="{BB962C8B-B14F-4D97-AF65-F5344CB8AC3E}">
        <p14:creationId xmlns:p14="http://schemas.microsoft.com/office/powerpoint/2010/main" val="5528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18</a:t>
            </a:fld>
            <a:endParaRPr lang="en-US"/>
          </a:p>
        </p:txBody>
      </p:sp>
    </p:spTree>
    <p:extLst>
      <p:ext uri="{BB962C8B-B14F-4D97-AF65-F5344CB8AC3E}">
        <p14:creationId xmlns:p14="http://schemas.microsoft.com/office/powerpoint/2010/main" val="2469468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me with my mentor John Watters, the Harm Reduction Working </a:t>
            </a:r>
            <a:r>
              <a:rPr lang="en-US"/>
              <a:t>Group circa 1993, and me with Dan Biggs.</a:t>
            </a:r>
          </a:p>
          <a:p>
            <a:r>
              <a:rPr lang="en-US" dirty="0"/>
              <a:t>Among my many colleagues at least 4 have died from injected related health risk.  </a:t>
            </a:r>
          </a:p>
        </p:txBody>
      </p:sp>
      <p:sp>
        <p:nvSpPr>
          <p:cNvPr id="4" name="Slide Number Placeholder 3"/>
          <p:cNvSpPr>
            <a:spLocks noGrp="1"/>
          </p:cNvSpPr>
          <p:nvPr>
            <p:ph type="sldNum" sz="quarter" idx="5"/>
          </p:nvPr>
        </p:nvSpPr>
        <p:spPr/>
        <p:txBody>
          <a:bodyPr/>
          <a:lstStyle/>
          <a:p>
            <a:fld id="{551224C8-1303-408C-B25B-72565B2C316C}" type="slidenum">
              <a:rPr lang="en-US" smtClean="0"/>
              <a:t>26</a:t>
            </a:fld>
            <a:endParaRPr lang="en-US"/>
          </a:p>
        </p:txBody>
      </p:sp>
    </p:spTree>
    <p:extLst>
      <p:ext uri="{BB962C8B-B14F-4D97-AF65-F5344CB8AC3E}">
        <p14:creationId xmlns:p14="http://schemas.microsoft.com/office/powerpoint/2010/main" val="531349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2</a:t>
            </a:fld>
            <a:endParaRPr lang="en-US"/>
          </a:p>
        </p:txBody>
      </p:sp>
    </p:spTree>
    <p:extLst>
      <p:ext uri="{BB962C8B-B14F-4D97-AF65-F5344CB8AC3E}">
        <p14:creationId xmlns:p14="http://schemas.microsoft.com/office/powerpoint/2010/main" val="1158755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rPr>
              <a:t>Capizzi, J., Leahy, J., Wheelock, H., Garcia, J., </a:t>
            </a:r>
            <a:r>
              <a:rPr lang="en-US" sz="1200" dirty="0" err="1">
                <a:latin typeface="Segoe UI" panose="020B0502040204020203" pitchFamily="34" charset="0"/>
              </a:rPr>
              <a:t>Strnad</a:t>
            </a:r>
            <a:r>
              <a:rPr lang="en-US" sz="1200" dirty="0">
                <a:latin typeface="Segoe UI" panose="020B0502040204020203" pitchFamily="34" charset="0"/>
              </a:rPr>
              <a:t>, L., Sikka, M., Englander, H., Thomas, A., Korthuis, P.T., </a:t>
            </a:r>
            <a:r>
              <a:rPr lang="en-US" sz="1200" dirty="0" err="1">
                <a:latin typeface="Segoe UI" panose="020B0502040204020203" pitchFamily="34" charset="0"/>
              </a:rPr>
              <a:t>Menza</a:t>
            </a:r>
            <a:r>
              <a:rPr lang="en-US" sz="1200" dirty="0">
                <a:latin typeface="Segoe UI" panose="020B0502040204020203" pitchFamily="34" charset="0"/>
              </a:rPr>
              <a:t>, T.W., 2020. Population-based trends in hospitalizations due to injection drug use-related serious bacterial infections, Oregon, 2008 to 2018. </a:t>
            </a:r>
            <a:r>
              <a:rPr lang="en-US" sz="1200" dirty="0" err="1">
                <a:latin typeface="Segoe UI" panose="020B0502040204020203" pitchFamily="34" charset="0"/>
              </a:rPr>
              <a:t>PLoS</a:t>
            </a:r>
            <a:r>
              <a:rPr lang="en-US" sz="1200" dirty="0">
                <a:latin typeface="Segoe UI" panose="020B0502040204020203" pitchFamily="34" charset="0"/>
              </a:rPr>
              <a:t> One 15(11), e0242165.</a:t>
            </a:r>
            <a:endParaRPr lang="en-US" sz="1200" dirty="0"/>
          </a:p>
          <a:p>
            <a:endParaRPr lang="en-US" dirty="0"/>
          </a:p>
          <a:p>
            <a:r>
              <a:rPr lang="en-US" sz="1800" dirty="0">
                <a:latin typeface="Segoe UI" panose="020B0502040204020203" pitchFamily="34" charset="0"/>
              </a:rPr>
              <a:t>McCarthy, N.L., </a:t>
            </a:r>
            <a:r>
              <a:rPr lang="en-US" sz="1800" dirty="0" err="1">
                <a:latin typeface="Segoe UI" panose="020B0502040204020203" pitchFamily="34" charset="0"/>
              </a:rPr>
              <a:t>Baggs</a:t>
            </a:r>
            <a:r>
              <a:rPr lang="en-US" sz="1800" dirty="0">
                <a:latin typeface="Segoe UI" panose="020B0502040204020203" pitchFamily="34" charset="0"/>
              </a:rPr>
              <a:t>, J., See, I., Reddy, S.C., Jernigan, J.A., Gokhale, R.H., Fiore, A.E., 2020. Bacterial Infections Associated With Substance Use Disorders, Large Cohort of United States Hospitals, 2012-2017. Clin Infect Dis 71(7), e37-e44PMC7900878.</a:t>
            </a:r>
          </a:p>
          <a:p>
            <a:endParaRPr lang="en-US" sz="1800" dirty="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Segoe UI" panose="020B0502040204020203" pitchFamily="34" charset="0"/>
              </a:rPr>
              <a:t>Lyss</a:t>
            </a:r>
            <a:r>
              <a:rPr lang="en-US" sz="1200" dirty="0">
                <a:latin typeface="Segoe UI" panose="020B0502040204020203" pitchFamily="34" charset="0"/>
              </a:rPr>
              <a:t>, S.B., </a:t>
            </a:r>
            <a:r>
              <a:rPr lang="en-US" sz="1200" dirty="0" err="1">
                <a:latin typeface="Segoe UI" panose="020B0502040204020203" pitchFamily="34" charset="0"/>
              </a:rPr>
              <a:t>Buchacz</a:t>
            </a:r>
            <a:r>
              <a:rPr lang="en-US" sz="1200" dirty="0">
                <a:latin typeface="Segoe UI" panose="020B0502040204020203" pitchFamily="34" charset="0"/>
              </a:rPr>
              <a:t>, K., McClung, R.P., Asher, A., Oster, A.M., 2020. Responding to Outbreaks of Human Immunodeficiency Virus Among Persons Who Inject Drugs—United States, 2016–2019: Perspectives on Recent Experience and Lessons Learned. The Journal of Infectious Diseases 222(Supplement_5), S239-S249.</a:t>
            </a:r>
            <a:endParaRPr lang="en-US" sz="1200" dirty="0"/>
          </a:p>
          <a:p>
            <a:endParaRPr lang="en-US" dirty="0"/>
          </a:p>
          <a:p>
            <a:r>
              <a:rPr lang="en-US" sz="1800" dirty="0">
                <a:latin typeface="Segoe UI" panose="020B0502040204020203" pitchFamily="34" charset="0"/>
              </a:rPr>
              <a:t>Gonsalves, G.S., David </a:t>
            </a:r>
            <a:r>
              <a:rPr lang="en-US" sz="1800" dirty="0" err="1">
                <a:latin typeface="Segoe UI" panose="020B0502040204020203" pitchFamily="34" charset="0"/>
              </a:rPr>
              <a:t>Paltiel</a:t>
            </a:r>
            <a:r>
              <a:rPr lang="en-US" sz="1800" dirty="0">
                <a:latin typeface="Segoe UI" panose="020B0502040204020203" pitchFamily="34" charset="0"/>
              </a:rPr>
              <a:t>, A., Thornhill, T., </a:t>
            </a:r>
            <a:r>
              <a:rPr lang="en-US" sz="1800" dirty="0" err="1">
                <a:latin typeface="Segoe UI" panose="020B0502040204020203" pitchFamily="34" charset="0"/>
              </a:rPr>
              <a:t>Iloglu</a:t>
            </a:r>
            <a:r>
              <a:rPr lang="en-US" sz="1800" dirty="0">
                <a:latin typeface="Segoe UI" panose="020B0502040204020203" pitchFamily="34" charset="0"/>
              </a:rPr>
              <a:t>, S., </a:t>
            </a:r>
            <a:r>
              <a:rPr lang="en-US" sz="1800" dirty="0" err="1">
                <a:latin typeface="Segoe UI" panose="020B0502040204020203" pitchFamily="34" charset="0"/>
              </a:rPr>
              <a:t>DeMaria</a:t>
            </a:r>
            <a:r>
              <a:rPr lang="en-US" sz="1800" dirty="0">
                <a:latin typeface="Segoe UI" panose="020B0502040204020203" pitchFamily="34" charset="0"/>
              </a:rPr>
              <a:t>, A., Jr., Cranston, K., </a:t>
            </a:r>
            <a:r>
              <a:rPr lang="en-US" sz="1800" dirty="0" err="1">
                <a:latin typeface="Segoe UI" panose="020B0502040204020203" pitchFamily="34" charset="0"/>
              </a:rPr>
              <a:t>Monina</a:t>
            </a:r>
            <a:r>
              <a:rPr lang="en-US" sz="1800" dirty="0">
                <a:latin typeface="Segoe UI" panose="020B0502040204020203" pitchFamily="34" charset="0"/>
              </a:rPr>
              <a:t> </a:t>
            </a:r>
            <a:r>
              <a:rPr lang="en-US" sz="1800" dirty="0" err="1">
                <a:latin typeface="Segoe UI" panose="020B0502040204020203" pitchFamily="34" charset="0"/>
              </a:rPr>
              <a:t>Klevens</a:t>
            </a:r>
            <a:r>
              <a:rPr lang="en-US" sz="1800" dirty="0">
                <a:latin typeface="Segoe UI" panose="020B0502040204020203" pitchFamily="34" charset="0"/>
              </a:rPr>
              <a:t>, R., </a:t>
            </a:r>
            <a:r>
              <a:rPr lang="en-US" sz="1800" dirty="0" err="1">
                <a:latin typeface="Segoe UI" panose="020B0502040204020203" pitchFamily="34" charset="0"/>
              </a:rPr>
              <a:t>Walensky</a:t>
            </a:r>
            <a:r>
              <a:rPr lang="en-US" sz="1800" dirty="0">
                <a:latin typeface="Segoe UI" panose="020B0502040204020203" pitchFamily="34" charset="0"/>
              </a:rPr>
              <a:t>, R.P., Warren, J.L., 2021. The Dynamics of Infectious Diseases Associated With Injection Drug Use in Lawrence and Lowell, Massachusetts. Open Forum Infect Dis 8(6), ofab128PMC8231383.</a:t>
            </a:r>
          </a:p>
          <a:p>
            <a:endParaRPr lang="en-US" sz="1800" dirty="0">
              <a:latin typeface="Segoe UI" panose="020B0502040204020203" pitchFamily="34" charset="0"/>
            </a:endParaRPr>
          </a:p>
          <a:p>
            <a:r>
              <a:rPr lang="en-US" sz="1800" dirty="0">
                <a:latin typeface="Segoe UI" panose="020B0502040204020203" pitchFamily="34" charset="0"/>
              </a:rPr>
              <a:t>Gray, M.E., </a:t>
            </a:r>
            <a:r>
              <a:rPr lang="en-US" sz="1800" dirty="0" err="1">
                <a:latin typeface="Segoe UI" panose="020B0502040204020203" pitchFamily="34" charset="0"/>
              </a:rPr>
              <a:t>Rogawski</a:t>
            </a:r>
            <a:r>
              <a:rPr lang="en-US" sz="1800" dirty="0">
                <a:latin typeface="Segoe UI" panose="020B0502040204020203" pitchFamily="34" charset="0"/>
              </a:rPr>
              <a:t> McQuade, E.T., </a:t>
            </a:r>
            <a:r>
              <a:rPr lang="en-US" sz="1800" dirty="0" err="1">
                <a:latin typeface="Segoe UI" panose="020B0502040204020203" pitchFamily="34" charset="0"/>
              </a:rPr>
              <a:t>Scheld</a:t>
            </a:r>
            <a:r>
              <a:rPr lang="en-US" sz="1800" dirty="0">
                <a:latin typeface="Segoe UI" panose="020B0502040204020203" pitchFamily="34" charset="0"/>
              </a:rPr>
              <a:t>, W.M., Dillingham, R.A., 2018. Rising rates of injection drug use associated infective endocarditis in Virginia with missed opportunities for addiction treatment referral: a retrospective cohort study. BMC Infectious Diseases 18(1), 532.</a:t>
            </a:r>
          </a:p>
          <a:p>
            <a:endParaRPr lang="en-US" sz="1800" dirty="0">
              <a:latin typeface="Segoe UI" panose="020B0502040204020203" pitchFamily="34" charset="0"/>
            </a:endParaRPr>
          </a:p>
          <a:p>
            <a:r>
              <a:rPr lang="en-US" sz="1800" dirty="0">
                <a:latin typeface="Segoe UI" panose="020B0502040204020203" pitchFamily="34" charset="0"/>
              </a:rPr>
              <a:t>Kadri, A.N., </a:t>
            </a:r>
            <a:r>
              <a:rPr lang="en-US" sz="1800" dirty="0" err="1">
                <a:latin typeface="Segoe UI" panose="020B0502040204020203" pitchFamily="34" charset="0"/>
              </a:rPr>
              <a:t>Wilner</a:t>
            </a:r>
            <a:r>
              <a:rPr lang="en-US" sz="1800" dirty="0">
                <a:latin typeface="Segoe UI" panose="020B0502040204020203" pitchFamily="34" charset="0"/>
              </a:rPr>
              <a:t>, B., Hernandez, A.V., </a:t>
            </a:r>
            <a:r>
              <a:rPr lang="en-US" sz="1800" dirty="0" err="1">
                <a:latin typeface="Segoe UI" panose="020B0502040204020203" pitchFamily="34" charset="0"/>
              </a:rPr>
              <a:t>Nakhoul</a:t>
            </a:r>
            <a:r>
              <a:rPr lang="en-US" sz="1800" dirty="0">
                <a:latin typeface="Segoe UI" panose="020B0502040204020203" pitchFamily="34" charset="0"/>
              </a:rPr>
              <a:t>, G., Chahine, J., Griffin, B., </a:t>
            </a:r>
            <a:r>
              <a:rPr lang="en-US" sz="1800" dirty="0" err="1">
                <a:latin typeface="Segoe UI" panose="020B0502040204020203" pitchFamily="34" charset="0"/>
              </a:rPr>
              <a:t>Pettersson</a:t>
            </a:r>
            <a:r>
              <a:rPr lang="en-US" sz="1800" dirty="0">
                <a:latin typeface="Segoe UI" panose="020B0502040204020203" pitchFamily="34" charset="0"/>
              </a:rPr>
              <a:t>, G., Grimm, R., </a:t>
            </a:r>
            <a:r>
              <a:rPr lang="en-US" sz="1800" dirty="0" err="1">
                <a:latin typeface="Segoe UI" panose="020B0502040204020203" pitchFamily="34" charset="0"/>
              </a:rPr>
              <a:t>Navia</a:t>
            </a:r>
            <a:r>
              <a:rPr lang="en-US" sz="1800" dirty="0">
                <a:latin typeface="Segoe UI" panose="020B0502040204020203" pitchFamily="34" charset="0"/>
              </a:rPr>
              <a:t>, J., Gordon, S., Kapadia, S.R., </a:t>
            </a:r>
            <a:r>
              <a:rPr lang="en-US" sz="1800" dirty="0" err="1">
                <a:latin typeface="Segoe UI" panose="020B0502040204020203" pitchFamily="34" charset="0"/>
              </a:rPr>
              <a:t>Harb</a:t>
            </a:r>
            <a:r>
              <a:rPr lang="en-US" sz="1800" dirty="0">
                <a:latin typeface="Segoe UI" panose="020B0502040204020203" pitchFamily="34" charset="0"/>
              </a:rPr>
              <a:t>, S.C., 2019. Geographic Trends, Patient Characteristics, and Outcomes of Infective Endocarditis Associated With Drug Abuse in the United States From 2002 to 2016. Journal of the American Heart Association 8(19), e012969PMC6806029.</a:t>
            </a:r>
          </a:p>
          <a:p>
            <a:endParaRPr lang="en-US" sz="1800" dirty="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https://www.medlabmag.com/article/1803</a:t>
            </a:r>
            <a:r>
              <a:rPr lang="en-US" dirty="0"/>
              <a:t> by Joe M. El-Khoury Oct.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Hotton, A., </a:t>
            </a:r>
            <a:r>
              <a:rPr lang="en-US" sz="1800" dirty="0" err="1">
                <a:latin typeface="Segoe UI" panose="020B0502040204020203" pitchFamily="34" charset="0"/>
              </a:rPr>
              <a:t>Mackesy-Amiti</a:t>
            </a:r>
            <a:r>
              <a:rPr lang="en-US" sz="1800" dirty="0">
                <a:latin typeface="Segoe UI" panose="020B0502040204020203" pitchFamily="34" charset="0"/>
              </a:rPr>
              <a:t>, M.E., </a:t>
            </a:r>
            <a:r>
              <a:rPr lang="en-US" sz="1800" dirty="0" err="1">
                <a:latin typeface="Segoe UI" panose="020B0502040204020203" pitchFamily="34" charset="0"/>
              </a:rPr>
              <a:t>Boodram</a:t>
            </a:r>
            <a:r>
              <a:rPr lang="en-US" sz="1800" dirty="0">
                <a:latin typeface="Segoe UI" panose="020B0502040204020203" pitchFamily="34" charset="0"/>
              </a:rPr>
              <a:t>, B., 2021. Trends in homelessness and injection practices among young urban and suburban people who inject drugs: 1997-2017. Drug Alcohol Depend 225, 108797.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Arum, C., Fraser, H., </a:t>
            </a:r>
            <a:r>
              <a:rPr lang="en-US" sz="1800" dirty="0" err="1">
                <a:latin typeface="Segoe UI" panose="020B0502040204020203" pitchFamily="34" charset="0"/>
              </a:rPr>
              <a:t>Artenie</a:t>
            </a:r>
            <a:r>
              <a:rPr lang="en-US" sz="1800" dirty="0">
                <a:latin typeface="Segoe UI" panose="020B0502040204020203" pitchFamily="34" charset="0"/>
              </a:rPr>
              <a:t>, A.A., </a:t>
            </a:r>
            <a:r>
              <a:rPr lang="en-US" sz="1800" dirty="0" err="1">
                <a:latin typeface="Segoe UI" panose="020B0502040204020203" pitchFamily="34" charset="0"/>
              </a:rPr>
              <a:t>Bivegete</a:t>
            </a:r>
            <a:r>
              <a:rPr lang="en-US" sz="1800" dirty="0">
                <a:latin typeface="Segoe UI" panose="020B0502040204020203" pitchFamily="34" charset="0"/>
              </a:rPr>
              <a:t>, S., </a:t>
            </a:r>
            <a:r>
              <a:rPr lang="en-US" sz="1800" dirty="0" err="1">
                <a:latin typeface="Segoe UI" panose="020B0502040204020203" pitchFamily="34" charset="0"/>
              </a:rPr>
              <a:t>Trickey</a:t>
            </a:r>
            <a:r>
              <a:rPr lang="en-US" sz="1800" dirty="0">
                <a:latin typeface="Segoe UI" panose="020B0502040204020203" pitchFamily="34" charset="0"/>
              </a:rPr>
              <a:t>, A., Alary, M., </a:t>
            </a:r>
            <a:r>
              <a:rPr lang="en-US" sz="1800" dirty="0" err="1">
                <a:latin typeface="Segoe UI" panose="020B0502040204020203" pitchFamily="34" charset="0"/>
              </a:rPr>
              <a:t>Astemborski</a:t>
            </a:r>
            <a:r>
              <a:rPr lang="en-US" sz="1800" dirty="0">
                <a:latin typeface="Segoe UI" panose="020B0502040204020203" pitchFamily="34" charset="0"/>
              </a:rPr>
              <a:t>, J., Iversen, J., Lim, A.G., MacGregor, L., Morris, M., Ong, J.J., Platt, L., Sack-Davis, R., van Santen, D.K., Solomon, S.S., </a:t>
            </a:r>
            <a:r>
              <a:rPr lang="en-US" sz="1800" dirty="0" err="1">
                <a:latin typeface="Segoe UI" panose="020B0502040204020203" pitchFamily="34" charset="0"/>
              </a:rPr>
              <a:t>Sypsa</a:t>
            </a:r>
            <a:r>
              <a:rPr lang="en-US" sz="1800" dirty="0">
                <a:latin typeface="Segoe UI" panose="020B0502040204020203" pitchFamily="34" charset="0"/>
              </a:rPr>
              <a:t>, V., Valencia, J., Van Den Boom, W., Walker, J.G., Ward, Z., Stone, J., Vickerman, P., 2021. Homelessness, unstable housing, and risk of HIV and hepatitis C virus acquisition among people who inject drugs: a systematic review and meta-analysis. Lancet Public Health 6(5), e309-e323PMC8097637 work. JA reports grants from National Institutes of Health (NIH) during the conduct of the study. SSS reports grants from NIH during the conduct of the study, and grants from Gilead Sciences and Abbot Diagnostics outside of the submitted work. VS reports grants, personal fees, and non-financial support from Gilead Sciences and AbbVie and personal fees from Janssen outside of the submitted work. JGW reports grants from Gilead Sciences outside of the submitted work. All other authors declare no competing interests.</a:t>
            </a:r>
            <a:endParaRPr lang="en-US" dirty="0"/>
          </a:p>
          <a:p>
            <a:endParaRPr lang="en-US" dirty="0"/>
          </a:p>
        </p:txBody>
      </p:sp>
      <p:sp>
        <p:nvSpPr>
          <p:cNvPr id="4" name="Slide Number Placeholder 3"/>
          <p:cNvSpPr>
            <a:spLocks noGrp="1"/>
          </p:cNvSpPr>
          <p:nvPr>
            <p:ph type="sldNum" sz="quarter" idx="5"/>
          </p:nvPr>
        </p:nvSpPr>
        <p:spPr/>
        <p:txBody>
          <a:bodyPr/>
          <a:lstStyle/>
          <a:p>
            <a:fld id="{551224C8-1303-408C-B25B-72565B2C316C}" type="slidenum">
              <a:rPr lang="en-US" smtClean="0"/>
              <a:t>4</a:t>
            </a:fld>
            <a:endParaRPr lang="en-US"/>
          </a:p>
        </p:txBody>
      </p:sp>
    </p:spTree>
    <p:extLst>
      <p:ext uri="{BB962C8B-B14F-4D97-AF65-F5344CB8AC3E}">
        <p14:creationId xmlns:p14="http://schemas.microsoft.com/office/powerpoint/2010/main" val="37247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224C8-1303-408C-B25B-72565B2C316C}" type="slidenum">
              <a:rPr lang="en-US" smtClean="0"/>
              <a:t>5</a:t>
            </a:fld>
            <a:endParaRPr lang="en-US"/>
          </a:p>
        </p:txBody>
      </p:sp>
    </p:spTree>
    <p:extLst>
      <p:ext uri="{BB962C8B-B14F-4D97-AF65-F5344CB8AC3E}">
        <p14:creationId xmlns:p14="http://schemas.microsoft.com/office/powerpoint/2010/main" val="477158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7</a:t>
            </a:fld>
            <a:endParaRPr lang="en-US"/>
          </a:p>
        </p:txBody>
      </p:sp>
    </p:spTree>
    <p:extLst>
      <p:ext uri="{BB962C8B-B14F-4D97-AF65-F5344CB8AC3E}">
        <p14:creationId xmlns:p14="http://schemas.microsoft.com/office/powerpoint/2010/main" val="2031053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9</a:t>
            </a:fld>
            <a:endParaRPr lang="en-US"/>
          </a:p>
        </p:txBody>
      </p:sp>
    </p:spTree>
    <p:extLst>
      <p:ext uri="{BB962C8B-B14F-4D97-AF65-F5344CB8AC3E}">
        <p14:creationId xmlns:p14="http://schemas.microsoft.com/office/powerpoint/2010/main" val="22330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10</a:t>
            </a:fld>
            <a:endParaRPr lang="en-US"/>
          </a:p>
        </p:txBody>
      </p:sp>
    </p:spTree>
    <p:extLst>
      <p:ext uri="{BB962C8B-B14F-4D97-AF65-F5344CB8AC3E}">
        <p14:creationId xmlns:p14="http://schemas.microsoft.com/office/powerpoint/2010/main" val="385002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11</a:t>
            </a:fld>
            <a:endParaRPr lang="en-US"/>
          </a:p>
        </p:txBody>
      </p:sp>
    </p:spTree>
    <p:extLst>
      <p:ext uri="{BB962C8B-B14F-4D97-AF65-F5344CB8AC3E}">
        <p14:creationId xmlns:p14="http://schemas.microsoft.com/office/powerpoint/2010/main" val="402223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224C8-1303-408C-B25B-72565B2C316C}" type="slidenum">
              <a:rPr lang="en-US" smtClean="0"/>
              <a:t>12</a:t>
            </a:fld>
            <a:endParaRPr lang="en-US"/>
          </a:p>
        </p:txBody>
      </p:sp>
    </p:spTree>
    <p:extLst>
      <p:ext uri="{BB962C8B-B14F-4D97-AF65-F5344CB8AC3E}">
        <p14:creationId xmlns:p14="http://schemas.microsoft.com/office/powerpoint/2010/main" val="1848039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9491-0520-40FE-9268-618BD2260616}"/>
              </a:ext>
            </a:extLst>
          </p:cNvPr>
          <p:cNvSpPr>
            <a:spLocks noGrp="1"/>
          </p:cNvSpPr>
          <p:nvPr>
            <p:ph type="ctrTitle"/>
          </p:nvPr>
        </p:nvSpPr>
        <p:spPr>
          <a:xfrm>
            <a:off x="1524000" y="1122363"/>
            <a:ext cx="9144000" cy="2387600"/>
          </a:xfrm>
        </p:spPr>
        <p:txBody>
          <a:bodyPr anchor="b">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a:solidFill>
                  <a:srgbClr val="991C1D"/>
                </a:solidFill>
                <a:latin typeface="Adobe Caslon Pro" panose="0205050205050A020403"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0F1D626-4F51-4889-8597-72AF75044AE8}"/>
              </a:ext>
            </a:extLst>
          </p:cNvPr>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991C1D"/>
                </a:solidFill>
                <a:latin typeface="Adobe Caslon Pro" panose="0205050205050A020403" pitchFamily="18"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8" name="Picture 18">
            <a:extLst>
              <a:ext uri="{FF2B5EF4-FFF2-40B4-BE49-F238E27FC236}">
                <a16:creationId xmlns:a16="http://schemas.microsoft.com/office/drawing/2014/main" id="{3EA60817-ED6C-E041-B868-B9BA97E55E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157913"/>
            <a:ext cx="1901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88958D9-6F05-DD41-BBED-B041BCA0DEF3}"/>
              </a:ext>
            </a:extLst>
          </p:cNvPr>
          <p:cNvPicPr>
            <a:picLocks noChangeAspect="1"/>
          </p:cNvPicPr>
          <p:nvPr userDrawn="1"/>
        </p:nvPicPr>
        <p:blipFill>
          <a:blip r:embed="rId3"/>
          <a:stretch>
            <a:fillRect/>
          </a:stretch>
        </p:blipFill>
        <p:spPr>
          <a:xfrm>
            <a:off x="10210800" y="6242204"/>
            <a:ext cx="1765953" cy="476807"/>
          </a:xfrm>
          <a:prstGeom prst="rect">
            <a:avLst/>
          </a:prstGeom>
        </p:spPr>
      </p:pic>
      <p:pic>
        <p:nvPicPr>
          <p:cNvPr id="12" name="Picture 13">
            <a:extLst>
              <a:ext uri="{FF2B5EF4-FFF2-40B4-BE49-F238E27FC236}">
                <a16:creationId xmlns:a16="http://schemas.microsoft.com/office/drawing/2014/main" id="{86183607-2F2D-F54A-A0AD-C86B0BB588E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6788" y="0"/>
            <a:ext cx="106521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46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A519-4FD8-4EC1-94AB-8AD59AB00B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9DAB36-02E2-43FC-8633-8383E75B37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EB5D7-EF58-4FA4-90A0-4BACA8E05ED3}"/>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5" name="Footer Placeholder 4">
            <a:extLst>
              <a:ext uri="{FF2B5EF4-FFF2-40B4-BE49-F238E27FC236}">
                <a16:creationId xmlns:a16="http://schemas.microsoft.com/office/drawing/2014/main" id="{6C0DDA17-DA6F-46F7-AAE8-CB6E45512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29FBEF-914E-437E-933E-1898F1DD43D0}"/>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256776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D3BBD-5DFF-4BAA-B231-F5EFF1BF9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FFC9E7-1199-40F8-8C81-B182066830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5BB4F-2546-472C-9066-65DA60A6DD94}"/>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5" name="Footer Placeholder 4">
            <a:extLst>
              <a:ext uri="{FF2B5EF4-FFF2-40B4-BE49-F238E27FC236}">
                <a16:creationId xmlns:a16="http://schemas.microsoft.com/office/drawing/2014/main" id="{210EBCEF-35C2-4D88-B6BC-48E0AA87F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6B21F-C494-43CD-8ADC-8DF24EF8BFD5}"/>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67876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BA90-83CE-48E3-9C15-41255CCA628B}"/>
              </a:ext>
            </a:extLst>
          </p:cNvPr>
          <p:cNvSpPr>
            <a:spLocks noGrp="1"/>
          </p:cNvSpPr>
          <p:nvPr>
            <p:ph type="title"/>
          </p:nvPr>
        </p:nvSpPr>
        <p:spPr/>
        <p:txBody>
          <a:bodyPr/>
          <a:lstStyle>
            <a:lvl1pPr algn="ctr">
              <a:defRPr b="1">
                <a:solidFill>
                  <a:srgbClr val="991C1D"/>
                </a:solidFill>
                <a:latin typeface="Adobe Caslon Pro" panose="0205050205050A020403" pitchFamily="18"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6E88AC-DF3E-4C34-B8A1-68C1E54E37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8">
            <a:extLst>
              <a:ext uri="{FF2B5EF4-FFF2-40B4-BE49-F238E27FC236}">
                <a16:creationId xmlns:a16="http://schemas.microsoft.com/office/drawing/2014/main" id="{0AC69069-54CB-1441-A354-EF84FFBAAC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157913"/>
            <a:ext cx="1901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7CF0380-3002-9241-9856-FA2EED6A5C10}"/>
              </a:ext>
            </a:extLst>
          </p:cNvPr>
          <p:cNvPicPr>
            <a:picLocks noChangeAspect="1"/>
          </p:cNvPicPr>
          <p:nvPr userDrawn="1"/>
        </p:nvPicPr>
        <p:blipFill>
          <a:blip r:embed="rId3"/>
          <a:stretch>
            <a:fillRect/>
          </a:stretch>
        </p:blipFill>
        <p:spPr>
          <a:xfrm>
            <a:off x="10210800" y="6242204"/>
            <a:ext cx="1765953" cy="476807"/>
          </a:xfrm>
          <a:prstGeom prst="rect">
            <a:avLst/>
          </a:prstGeom>
        </p:spPr>
      </p:pic>
    </p:spTree>
    <p:extLst>
      <p:ext uri="{BB962C8B-B14F-4D97-AF65-F5344CB8AC3E}">
        <p14:creationId xmlns:p14="http://schemas.microsoft.com/office/powerpoint/2010/main" val="212783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2403-F2AA-4015-B843-E8102DBCB8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D47083-ADD0-49D9-9264-0EC2540B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17244-D12F-4748-8D9F-ADAC8610D3F0}"/>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5" name="Footer Placeholder 4">
            <a:extLst>
              <a:ext uri="{FF2B5EF4-FFF2-40B4-BE49-F238E27FC236}">
                <a16:creationId xmlns:a16="http://schemas.microsoft.com/office/drawing/2014/main" id="{6C37C79A-9102-4AC9-9551-82E003941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66A8AA-FD64-4C1A-8120-128D064FEBAA}"/>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91224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E67B-6573-4E36-8320-51141BAE7A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55582-22A4-4243-A042-0F505DBBBA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FAE07-0B8A-4167-8938-8DF995DDE3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631AD-846F-4D8C-BD9E-FEA93BA5CFCF}"/>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6" name="Footer Placeholder 5">
            <a:extLst>
              <a:ext uri="{FF2B5EF4-FFF2-40B4-BE49-F238E27FC236}">
                <a16:creationId xmlns:a16="http://schemas.microsoft.com/office/drawing/2014/main" id="{A87DDA23-8C0B-4818-9904-E5D157918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2DFE2A-6EC8-4D40-905B-0E941C395E8E}"/>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271362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48B6-ADFD-49E9-8BF2-F6ABBBE851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AB11AA-0C94-4887-BE0C-268FF029A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C576-CB8C-4DD3-86DB-EB691A5A3B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35DE0-2088-4D57-9F4F-7F27302DB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863CAC-CECE-403B-AB92-F964747718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F898E1-A8DC-4BE1-A88A-A12E62B7FB84}"/>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8" name="Footer Placeholder 7">
            <a:extLst>
              <a:ext uri="{FF2B5EF4-FFF2-40B4-BE49-F238E27FC236}">
                <a16:creationId xmlns:a16="http://schemas.microsoft.com/office/drawing/2014/main" id="{C7B37A7F-9F0E-4371-A7F4-5C24272E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CF44A0-297B-4900-A0C7-128FE38D45E6}"/>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99199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8AE1-66C4-4E4C-9C8E-63970B18D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7D9F91-2B55-4B53-BD33-4E3DA337CC9D}"/>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4" name="Footer Placeholder 3">
            <a:extLst>
              <a:ext uri="{FF2B5EF4-FFF2-40B4-BE49-F238E27FC236}">
                <a16:creationId xmlns:a16="http://schemas.microsoft.com/office/drawing/2014/main" id="{120A43B4-DBC8-413C-B2D7-897349E1B9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9109D4-511A-4FDC-9647-F797E2951D35}"/>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1361253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A8D45-95FD-4253-B70A-254CC87CDA18}"/>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3" name="Footer Placeholder 2">
            <a:extLst>
              <a:ext uri="{FF2B5EF4-FFF2-40B4-BE49-F238E27FC236}">
                <a16:creationId xmlns:a16="http://schemas.microsoft.com/office/drawing/2014/main" id="{30D4248A-7971-4CC0-A223-140900A29B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81109E-F6F4-4DC9-BA15-3258EB1B9911}"/>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412820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A5A1-53F1-4AB5-B99F-02BEC7E2A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D08090-EEA9-4088-9417-F27D14ABE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C2DF5A-65F5-488D-B56B-FF47BAAF8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FE8F1-3568-4A0A-B1BF-29C0009024CD}"/>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6" name="Footer Placeholder 5">
            <a:extLst>
              <a:ext uri="{FF2B5EF4-FFF2-40B4-BE49-F238E27FC236}">
                <a16:creationId xmlns:a16="http://schemas.microsoft.com/office/drawing/2014/main" id="{0E6866AE-3DCC-439F-9683-0BB0EAC279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4186BA-878E-4324-A347-17DE2EFFF97B}"/>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427380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831D-3332-478D-A511-98C072EAB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DBD1B1-5C53-4835-AC4C-B31CEBB005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CD28336-3CD7-4142-BCC3-A9A6EAD03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A0742-ED18-4F80-9D39-A3F847450EF3}"/>
              </a:ext>
            </a:extLst>
          </p:cNvPr>
          <p:cNvSpPr>
            <a:spLocks noGrp="1"/>
          </p:cNvSpPr>
          <p:nvPr>
            <p:ph type="dt" sz="half" idx="10"/>
          </p:nvPr>
        </p:nvSpPr>
        <p:spPr>
          <a:xfrm>
            <a:off x="838200" y="6356350"/>
            <a:ext cx="2743200" cy="365125"/>
          </a:xfrm>
          <a:prstGeom prst="rect">
            <a:avLst/>
          </a:prstGeom>
        </p:spPr>
        <p:txBody>
          <a:bodyPr/>
          <a:lstStyle/>
          <a:p>
            <a:fld id="{023B175D-4939-485E-8B87-326EF4A0EBE5}" type="datetimeFigureOut">
              <a:rPr lang="en-US" smtClean="0"/>
              <a:t>11/9/2022</a:t>
            </a:fld>
            <a:endParaRPr lang="en-US"/>
          </a:p>
        </p:txBody>
      </p:sp>
      <p:sp>
        <p:nvSpPr>
          <p:cNvPr id="6" name="Footer Placeholder 5">
            <a:extLst>
              <a:ext uri="{FF2B5EF4-FFF2-40B4-BE49-F238E27FC236}">
                <a16:creationId xmlns:a16="http://schemas.microsoft.com/office/drawing/2014/main" id="{9F342D12-F241-4AD4-95D4-DB08BDE6D8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D7811E-9243-425A-9450-0EABB6D17F9B}"/>
              </a:ext>
            </a:extLst>
          </p:cNvPr>
          <p:cNvSpPr>
            <a:spLocks noGrp="1"/>
          </p:cNvSpPr>
          <p:nvPr>
            <p:ph type="sldNum" sz="quarter" idx="12"/>
          </p:nvPr>
        </p:nvSpPr>
        <p:spPr>
          <a:xfrm>
            <a:off x="8610600" y="6356350"/>
            <a:ext cx="2743200" cy="365125"/>
          </a:xfrm>
          <a:prstGeom prst="rect">
            <a:avLst/>
          </a:prstGeom>
        </p:spPr>
        <p:txBody>
          <a:bodyPr/>
          <a:lstStyle/>
          <a:p>
            <a:fld id="{EC504F17-659C-4B3D-B29A-66590FFA13F2}" type="slidenum">
              <a:rPr lang="en-US" smtClean="0"/>
              <a:t>‹#›</a:t>
            </a:fld>
            <a:endParaRPr lang="en-US"/>
          </a:p>
        </p:txBody>
      </p:sp>
    </p:spTree>
    <p:extLst>
      <p:ext uri="{BB962C8B-B14F-4D97-AF65-F5344CB8AC3E}">
        <p14:creationId xmlns:p14="http://schemas.microsoft.com/office/powerpoint/2010/main" val="380017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36030-F7D3-490A-8539-5279915F0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2FC85A-0C03-4A03-8EBA-A537414883A7}"/>
              </a:ext>
            </a:extLst>
          </p:cNvPr>
          <p:cNvSpPr>
            <a:spLocks noGrp="1"/>
          </p:cNvSpPr>
          <p:nvPr>
            <p:ph type="body" idx="1"/>
          </p:nvPr>
        </p:nvSpPr>
        <p:spPr>
          <a:xfrm>
            <a:off x="838200" y="1825625"/>
            <a:ext cx="10515600" cy="3909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8">
            <a:extLst>
              <a:ext uri="{FF2B5EF4-FFF2-40B4-BE49-F238E27FC236}">
                <a16:creationId xmlns:a16="http://schemas.microsoft.com/office/drawing/2014/main" id="{F39D7CB9-D28E-AA45-B5C3-F9D377E8E73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157913"/>
            <a:ext cx="1901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BC468F8-44DA-7449-B46E-37D4346DFE15}"/>
              </a:ext>
            </a:extLst>
          </p:cNvPr>
          <p:cNvPicPr>
            <a:picLocks noChangeAspect="1"/>
          </p:cNvPicPr>
          <p:nvPr userDrawn="1"/>
        </p:nvPicPr>
        <p:blipFill>
          <a:blip r:embed="rId14"/>
          <a:stretch>
            <a:fillRect/>
          </a:stretch>
        </p:blipFill>
        <p:spPr>
          <a:xfrm>
            <a:off x="10210800" y="6242204"/>
            <a:ext cx="1765953" cy="476807"/>
          </a:xfrm>
          <a:prstGeom prst="rect">
            <a:avLst/>
          </a:prstGeom>
        </p:spPr>
      </p:pic>
      <p:sp>
        <p:nvSpPr>
          <p:cNvPr id="9" name="Rectangle 8">
            <a:extLst>
              <a:ext uri="{FF2B5EF4-FFF2-40B4-BE49-F238E27FC236}">
                <a16:creationId xmlns:a16="http://schemas.microsoft.com/office/drawing/2014/main" id="{C5C61622-657E-7741-BD74-E86ED9FEFD40}"/>
              </a:ext>
            </a:extLst>
          </p:cNvPr>
          <p:cNvSpPr/>
          <p:nvPr userDrawn="1"/>
        </p:nvSpPr>
        <p:spPr>
          <a:xfrm flipV="1">
            <a:off x="0" y="6046389"/>
            <a:ext cx="12192000" cy="45719"/>
          </a:xfrm>
          <a:prstGeom prst="rect">
            <a:avLst/>
          </a:prstGeom>
          <a:solidFill>
            <a:srgbClr val="991B1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a:extLst>
              <a:ext uri="{FF2B5EF4-FFF2-40B4-BE49-F238E27FC236}">
                <a16:creationId xmlns:a16="http://schemas.microsoft.com/office/drawing/2014/main" id="{083443BE-085C-F94E-8B05-F8A1E8FF1109}"/>
              </a:ext>
            </a:extLst>
          </p:cNvPr>
          <p:cNvCxnSpPr/>
          <p:nvPr userDrawn="1"/>
        </p:nvCxnSpPr>
        <p:spPr>
          <a:xfrm>
            <a:off x="0" y="6092108"/>
            <a:ext cx="12192000" cy="1588"/>
          </a:xfrm>
          <a:prstGeom prst="line">
            <a:avLst/>
          </a:prstGeom>
          <a:ln w="25400">
            <a:solidFill>
              <a:srgbClr val="F1AB1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6256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hiv/basics/prep.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who.int/news/item/28-07-2022-who-recommends-long-acting-cabotegravir-for-hiv-prevention" TargetMode="External"/><Relationship Id="rId4" Type="http://schemas.openxmlformats.org/officeDocument/2006/relationships/hyperlink" Target="https://www.fda.gov/news-events/press-announcements/fda-approves-first-injectable-treatment-hiv-pre-exposure-preven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0A75-DE17-49D6-A4E0-6E07FC99B30F}"/>
              </a:ext>
            </a:extLst>
          </p:cNvPr>
          <p:cNvSpPr>
            <a:spLocks noGrp="1"/>
          </p:cNvSpPr>
          <p:nvPr>
            <p:ph type="ctrTitle"/>
          </p:nvPr>
        </p:nvSpPr>
        <p:spPr>
          <a:xfrm>
            <a:off x="1524000" y="1122363"/>
            <a:ext cx="9144000" cy="2387600"/>
          </a:xfrm>
        </p:spPr>
        <p:txBody>
          <a:bodyPr>
            <a:noAutofit/>
          </a:bodyPr>
          <a:lstStyle/>
          <a:p>
            <a:r>
              <a:rPr lang="en-US" sz="4800" dirty="0"/>
              <a:t>Centering the disadvantaged: Reflections on community partnership and solidarity in educational and research praxis</a:t>
            </a:r>
          </a:p>
        </p:txBody>
      </p:sp>
      <p:sp>
        <p:nvSpPr>
          <p:cNvPr id="3" name="Subtitle 2">
            <a:extLst>
              <a:ext uri="{FF2B5EF4-FFF2-40B4-BE49-F238E27FC236}">
                <a16:creationId xmlns:a16="http://schemas.microsoft.com/office/drawing/2014/main" id="{FDD985A9-98DD-4566-A13D-9114C3C00615}"/>
              </a:ext>
            </a:extLst>
          </p:cNvPr>
          <p:cNvSpPr>
            <a:spLocks noGrp="1"/>
          </p:cNvSpPr>
          <p:nvPr>
            <p:ph type="subTitle" idx="1"/>
          </p:nvPr>
        </p:nvSpPr>
        <p:spPr>
          <a:xfrm>
            <a:off x="1443567" y="4139671"/>
            <a:ext cx="9144000" cy="1655762"/>
          </a:xfrm>
        </p:spPr>
        <p:txBody>
          <a:bodyPr>
            <a:normAutofit fontScale="55000" lnSpcReduction="20000"/>
          </a:bodyPr>
          <a:lstStyle/>
          <a:p>
            <a:r>
              <a:rPr lang="en-US" dirty="0"/>
              <a:t>Ricky Bluthenthal</a:t>
            </a:r>
          </a:p>
          <a:p>
            <a:r>
              <a:rPr lang="en-US" dirty="0"/>
              <a:t>Associate Dean for Social Justice</a:t>
            </a:r>
          </a:p>
          <a:p>
            <a:r>
              <a:rPr lang="en-US" dirty="0"/>
              <a:t>Vice Chair for Diversity, Equity, and Inclusion</a:t>
            </a:r>
          </a:p>
          <a:p>
            <a:r>
              <a:rPr lang="en-US" dirty="0"/>
              <a:t>Professor, Department of Population and Public Health Sciences</a:t>
            </a:r>
          </a:p>
          <a:p>
            <a:r>
              <a:rPr lang="en-US" dirty="0"/>
              <a:t>Keck School of Medicine</a:t>
            </a:r>
          </a:p>
          <a:p>
            <a:r>
              <a:rPr lang="en-US" dirty="0"/>
              <a:t>University of Southern California</a:t>
            </a:r>
          </a:p>
        </p:txBody>
      </p:sp>
    </p:spTree>
    <p:extLst>
      <p:ext uri="{BB962C8B-B14F-4D97-AF65-F5344CB8AC3E}">
        <p14:creationId xmlns:p14="http://schemas.microsoft.com/office/powerpoint/2010/main" val="843789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899B-5240-4CD7-83A9-BC80CE617EDD}"/>
              </a:ext>
            </a:extLst>
          </p:cNvPr>
          <p:cNvSpPr>
            <a:spLocks noGrp="1"/>
          </p:cNvSpPr>
          <p:nvPr>
            <p:ph type="title"/>
          </p:nvPr>
        </p:nvSpPr>
        <p:spPr/>
        <p:txBody>
          <a:bodyPr/>
          <a:lstStyle/>
          <a:p>
            <a:r>
              <a:rPr lang="en-US" dirty="0"/>
              <a:t>Other concerns</a:t>
            </a:r>
          </a:p>
        </p:txBody>
      </p:sp>
      <p:sp>
        <p:nvSpPr>
          <p:cNvPr id="3" name="Content Placeholder 2">
            <a:extLst>
              <a:ext uri="{FF2B5EF4-FFF2-40B4-BE49-F238E27FC236}">
                <a16:creationId xmlns:a16="http://schemas.microsoft.com/office/drawing/2014/main" id="{D29B3FFF-ED88-4EB1-B6F1-729B8C73D5B1}"/>
              </a:ext>
            </a:extLst>
          </p:cNvPr>
          <p:cNvSpPr>
            <a:spLocks noGrp="1"/>
          </p:cNvSpPr>
          <p:nvPr>
            <p:ph idx="1"/>
          </p:nvPr>
        </p:nvSpPr>
        <p:spPr/>
        <p:txBody>
          <a:bodyPr>
            <a:normAutofit lnSpcReduction="10000"/>
          </a:bodyPr>
          <a:lstStyle/>
          <a:p>
            <a:r>
              <a:rPr lang="en-US" dirty="0"/>
              <a:t>Chronic heart health (for opioid users) and dietary problems are substantial yet have not been widely studied</a:t>
            </a:r>
          </a:p>
          <a:p>
            <a:endParaRPr lang="en-US" dirty="0"/>
          </a:p>
          <a:p>
            <a:r>
              <a:rPr lang="en-US" dirty="0"/>
              <a:t>Discrimination against PWID in society in general and health systems is widespread</a:t>
            </a:r>
          </a:p>
          <a:p>
            <a:endParaRPr lang="en-US" dirty="0"/>
          </a:p>
          <a:p>
            <a:r>
              <a:rPr lang="en-US" dirty="0"/>
              <a:t>Political indifference to well-being for PWID is well known and remains even as there has been wider adoption of harm reduction approaches</a:t>
            </a:r>
          </a:p>
          <a:p>
            <a:endParaRPr lang="en-US" dirty="0"/>
          </a:p>
        </p:txBody>
      </p:sp>
    </p:spTree>
    <p:extLst>
      <p:ext uri="{BB962C8B-B14F-4D97-AF65-F5344CB8AC3E}">
        <p14:creationId xmlns:p14="http://schemas.microsoft.com/office/powerpoint/2010/main" val="38638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A96FE-6A8A-41F8-BAC6-360A8C0D2E7F}"/>
              </a:ext>
            </a:extLst>
          </p:cNvPr>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sz="3600" dirty="0"/>
              <a:t>Summary of conventional research approaches to health promotion among PWID</a:t>
            </a:r>
          </a:p>
        </p:txBody>
      </p:sp>
      <p:sp>
        <p:nvSpPr>
          <p:cNvPr id="3" name="Content Placeholder 2">
            <a:extLst>
              <a:ext uri="{FF2B5EF4-FFF2-40B4-BE49-F238E27FC236}">
                <a16:creationId xmlns:a16="http://schemas.microsoft.com/office/drawing/2014/main" id="{B2E261E8-5FF7-4621-AB1C-6D02A5A39827}"/>
              </a:ext>
            </a:extLst>
          </p:cNvPr>
          <p:cNvSpPr txBox="1">
            <a:spLocks/>
          </p:cNvSpPr>
          <p:nvPr/>
        </p:nvSpPr>
        <p:spPr>
          <a:xfrm>
            <a:off x="838200" y="1825627"/>
            <a:ext cx="10515600" cy="37716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Evidence-based interventions not widely available to vulnerable populations</a:t>
            </a:r>
          </a:p>
          <a:p>
            <a:endParaRPr lang="en-US" dirty="0"/>
          </a:p>
          <a:p>
            <a:r>
              <a:rPr lang="en-US" dirty="0"/>
              <a:t>Most interventions focused on individual behavior and not midstream or upstream interventions</a:t>
            </a:r>
          </a:p>
          <a:p>
            <a:endParaRPr lang="en-US" dirty="0"/>
          </a:p>
          <a:p>
            <a:r>
              <a:rPr lang="en-US" dirty="0"/>
              <a:t>Current efforts are not likely to overcome existing health challenges</a:t>
            </a:r>
          </a:p>
        </p:txBody>
      </p:sp>
    </p:spTree>
    <p:extLst>
      <p:ext uri="{BB962C8B-B14F-4D97-AF65-F5344CB8AC3E}">
        <p14:creationId xmlns:p14="http://schemas.microsoft.com/office/powerpoint/2010/main" val="5404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95A0C-9FF3-4A4D-9AFF-DFBAC388E2D4}"/>
              </a:ext>
            </a:extLst>
          </p:cNvPr>
          <p:cNvSpPr>
            <a:spLocks noGrp="1"/>
          </p:cNvSpPr>
          <p:nvPr>
            <p:ph type="title"/>
          </p:nvPr>
        </p:nvSpPr>
        <p:spPr/>
        <p:txBody>
          <a:bodyPr/>
          <a:lstStyle/>
          <a:p>
            <a:r>
              <a:rPr lang="en-US" dirty="0"/>
              <a:t>What I have learned by trying to listen to people who use drugs</a:t>
            </a:r>
          </a:p>
        </p:txBody>
      </p:sp>
      <p:sp>
        <p:nvSpPr>
          <p:cNvPr id="5" name="Text Placeholder 4">
            <a:extLst>
              <a:ext uri="{FF2B5EF4-FFF2-40B4-BE49-F238E27FC236}">
                <a16:creationId xmlns:a16="http://schemas.microsoft.com/office/drawing/2014/main" id="{3B5D057D-E6AA-4DF4-8A75-953EF6BB9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8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3801-85C5-4BF2-9067-458B07EE8A07}"/>
              </a:ext>
            </a:extLst>
          </p:cNvPr>
          <p:cNvSpPr>
            <a:spLocks noGrp="1"/>
          </p:cNvSpPr>
          <p:nvPr>
            <p:ph type="title"/>
          </p:nvPr>
        </p:nvSpPr>
        <p:spPr/>
        <p:txBody>
          <a:bodyPr/>
          <a:lstStyle/>
          <a:p>
            <a:r>
              <a:rPr lang="en-US" dirty="0"/>
              <a:t>Humility in all things</a:t>
            </a:r>
          </a:p>
        </p:txBody>
      </p:sp>
      <p:sp>
        <p:nvSpPr>
          <p:cNvPr id="3" name="Content Placeholder 2">
            <a:extLst>
              <a:ext uri="{FF2B5EF4-FFF2-40B4-BE49-F238E27FC236}">
                <a16:creationId xmlns:a16="http://schemas.microsoft.com/office/drawing/2014/main" id="{3ADD0FDF-5DFC-4EBF-9A31-9AD35D5C2AD3}"/>
              </a:ext>
            </a:extLst>
          </p:cNvPr>
          <p:cNvSpPr>
            <a:spLocks noGrp="1"/>
          </p:cNvSpPr>
          <p:nvPr>
            <p:ph idx="1"/>
          </p:nvPr>
        </p:nvSpPr>
        <p:spPr/>
        <p:txBody>
          <a:bodyPr/>
          <a:lstStyle/>
          <a:p>
            <a:r>
              <a:rPr lang="en-US" dirty="0"/>
              <a:t>Acknowledge your own positionality</a:t>
            </a:r>
          </a:p>
          <a:p>
            <a:pPr marL="0" indent="0">
              <a:buNone/>
            </a:pPr>
            <a:endParaRPr lang="en-US" dirty="0"/>
          </a:p>
          <a:p>
            <a:r>
              <a:rPr lang="en-US" dirty="0"/>
              <a:t>Develop a praxis that allows you to reduce the social distance between participants and yourself</a:t>
            </a:r>
          </a:p>
          <a:p>
            <a:endParaRPr lang="en-US" dirty="0"/>
          </a:p>
          <a:p>
            <a:r>
              <a:rPr lang="en-US" dirty="0"/>
              <a:t>Consider your participants lives to be as precious as your own</a:t>
            </a:r>
          </a:p>
          <a:p>
            <a:endParaRPr lang="en-US" dirty="0"/>
          </a:p>
        </p:txBody>
      </p:sp>
    </p:spTree>
    <p:extLst>
      <p:ext uri="{BB962C8B-B14F-4D97-AF65-F5344CB8AC3E}">
        <p14:creationId xmlns:p14="http://schemas.microsoft.com/office/powerpoint/2010/main" val="117407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46F8BF-809C-C1ED-3BCE-6392113CAE6E}"/>
              </a:ext>
            </a:extLst>
          </p:cNvPr>
          <p:cNvSpPr txBox="1">
            <a:spLocks/>
          </p:cNvSpPr>
          <p:nvPr/>
        </p:nvSpPr>
        <p:spPr>
          <a:xfrm>
            <a:off x="909735" y="143595"/>
            <a:ext cx="10515600" cy="13255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a:t>Published first study documenting 20%+ HIV infections among PWID west of the Mississippi</a:t>
            </a:r>
            <a:endParaRPr lang="en-US" dirty="0"/>
          </a:p>
        </p:txBody>
      </p:sp>
      <p:pic>
        <p:nvPicPr>
          <p:cNvPr id="5" name="Picture 4">
            <a:extLst>
              <a:ext uri="{FF2B5EF4-FFF2-40B4-BE49-F238E27FC236}">
                <a16:creationId xmlns:a16="http://schemas.microsoft.com/office/drawing/2014/main" id="{F00246C4-1173-0EDB-35F1-0EF12D8CA7C8}"/>
              </a:ext>
            </a:extLst>
          </p:cNvPr>
          <p:cNvPicPr>
            <a:picLocks noChangeAspect="1"/>
          </p:cNvPicPr>
          <p:nvPr/>
        </p:nvPicPr>
        <p:blipFill>
          <a:blip r:embed="rId2"/>
          <a:stretch>
            <a:fillRect/>
          </a:stretch>
        </p:blipFill>
        <p:spPr>
          <a:xfrm>
            <a:off x="981270" y="1851647"/>
            <a:ext cx="10389635" cy="3728684"/>
          </a:xfrm>
          <a:prstGeom prst="rect">
            <a:avLst/>
          </a:prstGeom>
        </p:spPr>
      </p:pic>
    </p:spTree>
    <p:extLst>
      <p:ext uri="{BB962C8B-B14F-4D97-AF65-F5344CB8AC3E}">
        <p14:creationId xmlns:p14="http://schemas.microsoft.com/office/powerpoint/2010/main" val="4134509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237801A-68B1-825D-EAF1-57D6295D2712}"/>
              </a:ext>
            </a:extLst>
          </p:cNvPr>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dirty="0"/>
              <a:t>Co-founded an illegal syringe service program  during the HIV era</a:t>
            </a:r>
          </a:p>
        </p:txBody>
      </p:sp>
      <p:pic>
        <p:nvPicPr>
          <p:cNvPr id="3" name="Picture 2">
            <a:extLst>
              <a:ext uri="{FF2B5EF4-FFF2-40B4-BE49-F238E27FC236}">
                <a16:creationId xmlns:a16="http://schemas.microsoft.com/office/drawing/2014/main" id="{C7632CA6-06F9-5397-76FC-6C4B6B9C269B}"/>
              </a:ext>
            </a:extLst>
          </p:cNvPr>
          <p:cNvPicPr>
            <a:picLocks noChangeAspect="1"/>
          </p:cNvPicPr>
          <p:nvPr/>
        </p:nvPicPr>
        <p:blipFill>
          <a:blip r:embed="rId2"/>
          <a:stretch>
            <a:fillRect/>
          </a:stretch>
        </p:blipFill>
        <p:spPr>
          <a:xfrm>
            <a:off x="461913" y="1792215"/>
            <a:ext cx="5321431" cy="4000555"/>
          </a:xfrm>
          <a:prstGeom prst="rect">
            <a:avLst/>
          </a:prstGeom>
        </p:spPr>
      </p:pic>
      <p:pic>
        <p:nvPicPr>
          <p:cNvPr id="4" name="Picture 3">
            <a:extLst>
              <a:ext uri="{FF2B5EF4-FFF2-40B4-BE49-F238E27FC236}">
                <a16:creationId xmlns:a16="http://schemas.microsoft.com/office/drawing/2014/main" id="{46E8F527-A26C-F525-E1EA-62B110091EAD}"/>
              </a:ext>
            </a:extLst>
          </p:cNvPr>
          <p:cNvPicPr>
            <a:picLocks noChangeAspect="1"/>
          </p:cNvPicPr>
          <p:nvPr/>
        </p:nvPicPr>
        <p:blipFill>
          <a:blip r:embed="rId3"/>
          <a:stretch>
            <a:fillRect/>
          </a:stretch>
        </p:blipFill>
        <p:spPr>
          <a:xfrm>
            <a:off x="5971278" y="1717271"/>
            <a:ext cx="5943599" cy="4167256"/>
          </a:xfrm>
          <a:prstGeom prst="rect">
            <a:avLst/>
          </a:prstGeom>
        </p:spPr>
      </p:pic>
    </p:spTree>
    <p:extLst>
      <p:ext uri="{BB962C8B-B14F-4D97-AF65-F5344CB8AC3E}">
        <p14:creationId xmlns:p14="http://schemas.microsoft.com/office/powerpoint/2010/main" val="4254139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869041-ED69-449E-8AA5-FC7F11206ED5}"/>
              </a:ext>
            </a:extLst>
          </p:cNvPr>
          <p:cNvSpPr txBox="1">
            <a:spLocks/>
          </p:cNvSpPr>
          <p:nvPr/>
        </p:nvSpPr>
        <p:spPr>
          <a:xfrm>
            <a:off x="180109" y="72895"/>
            <a:ext cx="11216112" cy="837510"/>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sz="4000"/>
              <a:t>Law enforcement impeded HIV prevention among PWID</a:t>
            </a:r>
            <a:endParaRPr lang="en-US" sz="4000" dirty="0"/>
          </a:p>
        </p:txBody>
      </p:sp>
      <p:pic>
        <p:nvPicPr>
          <p:cNvPr id="3" name="Picture 2">
            <a:extLst>
              <a:ext uri="{FF2B5EF4-FFF2-40B4-BE49-F238E27FC236}">
                <a16:creationId xmlns:a16="http://schemas.microsoft.com/office/drawing/2014/main" id="{C87CAB71-8E46-4034-A98D-C856CA6694BF}"/>
              </a:ext>
            </a:extLst>
          </p:cNvPr>
          <p:cNvPicPr>
            <a:picLocks noChangeAspect="1"/>
          </p:cNvPicPr>
          <p:nvPr/>
        </p:nvPicPr>
        <p:blipFill>
          <a:blip r:embed="rId3"/>
          <a:stretch>
            <a:fillRect/>
          </a:stretch>
        </p:blipFill>
        <p:spPr>
          <a:xfrm>
            <a:off x="47111" y="1324374"/>
            <a:ext cx="4443211" cy="4407214"/>
          </a:xfrm>
          <a:prstGeom prst="rect">
            <a:avLst/>
          </a:prstGeom>
        </p:spPr>
      </p:pic>
      <p:pic>
        <p:nvPicPr>
          <p:cNvPr id="4" name="Picture 3">
            <a:extLst>
              <a:ext uri="{FF2B5EF4-FFF2-40B4-BE49-F238E27FC236}">
                <a16:creationId xmlns:a16="http://schemas.microsoft.com/office/drawing/2014/main" id="{155E49F9-FBE8-46AE-B82D-105AE461378B}"/>
              </a:ext>
            </a:extLst>
          </p:cNvPr>
          <p:cNvPicPr>
            <a:picLocks noChangeAspect="1"/>
          </p:cNvPicPr>
          <p:nvPr/>
        </p:nvPicPr>
        <p:blipFill>
          <a:blip r:embed="rId4"/>
          <a:stretch>
            <a:fillRect/>
          </a:stretch>
        </p:blipFill>
        <p:spPr>
          <a:xfrm>
            <a:off x="4575364" y="1324374"/>
            <a:ext cx="4031087" cy="3037230"/>
          </a:xfrm>
          <a:prstGeom prst="rect">
            <a:avLst/>
          </a:prstGeom>
        </p:spPr>
      </p:pic>
      <p:pic>
        <p:nvPicPr>
          <p:cNvPr id="5" name="Picture 4">
            <a:extLst>
              <a:ext uri="{FF2B5EF4-FFF2-40B4-BE49-F238E27FC236}">
                <a16:creationId xmlns:a16="http://schemas.microsoft.com/office/drawing/2014/main" id="{16B626D4-BFAD-4451-B6F2-21464270AA7B}"/>
              </a:ext>
            </a:extLst>
          </p:cNvPr>
          <p:cNvPicPr>
            <a:picLocks noChangeAspect="1"/>
          </p:cNvPicPr>
          <p:nvPr/>
        </p:nvPicPr>
        <p:blipFill>
          <a:blip r:embed="rId5"/>
          <a:stretch>
            <a:fillRect/>
          </a:stretch>
        </p:blipFill>
        <p:spPr>
          <a:xfrm>
            <a:off x="4702227" y="4361604"/>
            <a:ext cx="3541690" cy="1208430"/>
          </a:xfrm>
          <a:prstGeom prst="rect">
            <a:avLst/>
          </a:prstGeom>
        </p:spPr>
      </p:pic>
      <p:pic>
        <p:nvPicPr>
          <p:cNvPr id="6" name="Picture 5">
            <a:extLst>
              <a:ext uri="{FF2B5EF4-FFF2-40B4-BE49-F238E27FC236}">
                <a16:creationId xmlns:a16="http://schemas.microsoft.com/office/drawing/2014/main" id="{30998265-9641-47D0-B75F-A3E6E24CFF85}"/>
              </a:ext>
            </a:extLst>
          </p:cNvPr>
          <p:cNvPicPr>
            <a:picLocks noChangeAspect="1"/>
          </p:cNvPicPr>
          <p:nvPr/>
        </p:nvPicPr>
        <p:blipFill>
          <a:blip r:embed="rId6"/>
          <a:stretch>
            <a:fillRect/>
          </a:stretch>
        </p:blipFill>
        <p:spPr>
          <a:xfrm>
            <a:off x="8455822" y="1324374"/>
            <a:ext cx="3689067" cy="4309297"/>
          </a:xfrm>
          <a:prstGeom prst="rect">
            <a:avLst/>
          </a:prstGeom>
        </p:spPr>
      </p:pic>
    </p:spTree>
    <p:extLst>
      <p:ext uri="{BB962C8B-B14F-4D97-AF65-F5344CB8AC3E}">
        <p14:creationId xmlns:p14="http://schemas.microsoft.com/office/powerpoint/2010/main" val="1696221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7180-24D6-4F03-AD6B-DA1CA5736F12}"/>
              </a:ext>
            </a:extLst>
          </p:cNvPr>
          <p:cNvSpPr txBox="1">
            <a:spLocks/>
          </p:cNvSpPr>
          <p:nvPr/>
        </p:nvSpPr>
        <p:spPr>
          <a:xfrm>
            <a:off x="193964" y="365125"/>
            <a:ext cx="11637818" cy="756665"/>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991C1D"/>
                </a:solidFill>
              </a:rPr>
              <a:t>More harm reduction is associated with lower HIV risk</a:t>
            </a:r>
          </a:p>
        </p:txBody>
      </p:sp>
      <p:pic>
        <p:nvPicPr>
          <p:cNvPr id="3" name="Picture 2">
            <a:extLst>
              <a:ext uri="{FF2B5EF4-FFF2-40B4-BE49-F238E27FC236}">
                <a16:creationId xmlns:a16="http://schemas.microsoft.com/office/drawing/2014/main" id="{CF554983-AF47-46AE-91B3-F4FF2044EA10}"/>
              </a:ext>
            </a:extLst>
          </p:cNvPr>
          <p:cNvPicPr>
            <a:picLocks noChangeAspect="1"/>
          </p:cNvPicPr>
          <p:nvPr/>
        </p:nvPicPr>
        <p:blipFill>
          <a:blip r:embed="rId3"/>
          <a:stretch>
            <a:fillRect/>
          </a:stretch>
        </p:blipFill>
        <p:spPr>
          <a:xfrm>
            <a:off x="3629895" y="1219053"/>
            <a:ext cx="4491026" cy="4419891"/>
          </a:xfrm>
          <a:prstGeom prst="rect">
            <a:avLst/>
          </a:prstGeom>
        </p:spPr>
      </p:pic>
      <p:pic>
        <p:nvPicPr>
          <p:cNvPr id="4" name="Picture 3">
            <a:extLst>
              <a:ext uri="{FF2B5EF4-FFF2-40B4-BE49-F238E27FC236}">
                <a16:creationId xmlns:a16="http://schemas.microsoft.com/office/drawing/2014/main" id="{D0D27042-14FA-4D25-BD13-78C5313DAA88}"/>
              </a:ext>
            </a:extLst>
          </p:cNvPr>
          <p:cNvPicPr>
            <a:picLocks noChangeAspect="1"/>
          </p:cNvPicPr>
          <p:nvPr/>
        </p:nvPicPr>
        <p:blipFill>
          <a:blip r:embed="rId4"/>
          <a:stretch>
            <a:fillRect/>
          </a:stretch>
        </p:blipFill>
        <p:spPr>
          <a:xfrm>
            <a:off x="8173038" y="1268040"/>
            <a:ext cx="4018961" cy="4321919"/>
          </a:xfrm>
          <a:prstGeom prst="rect">
            <a:avLst/>
          </a:prstGeom>
        </p:spPr>
      </p:pic>
      <p:pic>
        <p:nvPicPr>
          <p:cNvPr id="5" name="Picture 4">
            <a:extLst>
              <a:ext uri="{FF2B5EF4-FFF2-40B4-BE49-F238E27FC236}">
                <a16:creationId xmlns:a16="http://schemas.microsoft.com/office/drawing/2014/main" id="{B04EF5E9-D021-4B00-9A1A-2906458DA541}"/>
              </a:ext>
            </a:extLst>
          </p:cNvPr>
          <p:cNvPicPr>
            <a:picLocks noChangeAspect="1"/>
          </p:cNvPicPr>
          <p:nvPr/>
        </p:nvPicPr>
        <p:blipFill>
          <a:blip r:embed="rId5"/>
          <a:stretch>
            <a:fillRect/>
          </a:stretch>
        </p:blipFill>
        <p:spPr>
          <a:xfrm>
            <a:off x="95481" y="1338606"/>
            <a:ext cx="3628107" cy="4333332"/>
          </a:xfrm>
          <a:prstGeom prst="rect">
            <a:avLst/>
          </a:prstGeom>
        </p:spPr>
      </p:pic>
    </p:spTree>
    <p:extLst>
      <p:ext uri="{BB962C8B-B14F-4D97-AF65-F5344CB8AC3E}">
        <p14:creationId xmlns:p14="http://schemas.microsoft.com/office/powerpoint/2010/main" val="3239013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DE4E-CF64-4AAA-AABB-BE9D3F691AA9}"/>
              </a:ext>
            </a:extLst>
          </p:cNvPr>
          <p:cNvSpPr txBox="1">
            <a:spLocks/>
          </p:cNvSpPr>
          <p:nvPr/>
        </p:nvSpPr>
        <p:spPr>
          <a:xfrm>
            <a:off x="207819" y="365126"/>
            <a:ext cx="11627534" cy="837510"/>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sz="2400" dirty="0"/>
              <a:t>Documenting the impact of opioid withdrawal symptoms on health risk among PWID</a:t>
            </a:r>
          </a:p>
        </p:txBody>
      </p:sp>
      <p:pic>
        <p:nvPicPr>
          <p:cNvPr id="8" name="Picture 7">
            <a:extLst>
              <a:ext uri="{FF2B5EF4-FFF2-40B4-BE49-F238E27FC236}">
                <a16:creationId xmlns:a16="http://schemas.microsoft.com/office/drawing/2014/main" id="{0D9A7432-BABA-45E1-3F5D-5D1A26E1F9DE}"/>
              </a:ext>
            </a:extLst>
          </p:cNvPr>
          <p:cNvPicPr>
            <a:picLocks noChangeAspect="1"/>
          </p:cNvPicPr>
          <p:nvPr/>
        </p:nvPicPr>
        <p:blipFill>
          <a:blip r:embed="rId3"/>
          <a:stretch>
            <a:fillRect/>
          </a:stretch>
        </p:blipFill>
        <p:spPr>
          <a:xfrm>
            <a:off x="356647" y="1202636"/>
            <a:ext cx="5447763" cy="4546151"/>
          </a:xfrm>
          <a:prstGeom prst="rect">
            <a:avLst/>
          </a:prstGeom>
        </p:spPr>
      </p:pic>
      <p:graphicFrame>
        <p:nvGraphicFramePr>
          <p:cNvPr id="14" name="Table 13">
            <a:extLst>
              <a:ext uri="{FF2B5EF4-FFF2-40B4-BE49-F238E27FC236}">
                <a16:creationId xmlns:a16="http://schemas.microsoft.com/office/drawing/2014/main" id="{13EE3F4E-4DC6-F507-99E3-DB67C16948B4}"/>
              </a:ext>
            </a:extLst>
          </p:cNvPr>
          <p:cNvGraphicFramePr>
            <a:graphicFrameLocks noGrp="1"/>
          </p:cNvGraphicFramePr>
          <p:nvPr>
            <p:extLst>
              <p:ext uri="{D42A27DB-BD31-4B8C-83A1-F6EECF244321}">
                <p14:modId xmlns:p14="http://schemas.microsoft.com/office/powerpoint/2010/main" val="190063385"/>
              </p:ext>
            </p:extLst>
          </p:nvPr>
        </p:nvGraphicFramePr>
        <p:xfrm>
          <a:off x="5707930" y="2199631"/>
          <a:ext cx="6403141" cy="3549157"/>
        </p:xfrm>
        <a:graphic>
          <a:graphicData uri="http://schemas.openxmlformats.org/drawingml/2006/table">
            <a:tbl>
              <a:tblPr firstRow="1" firstCol="1" bandRow="1">
                <a:tableStyleId>{5C22544A-7EE6-4342-B048-85BDC9FD1C3A}</a:tableStyleId>
              </a:tblPr>
              <a:tblGrid>
                <a:gridCol w="1598561">
                  <a:extLst>
                    <a:ext uri="{9D8B030D-6E8A-4147-A177-3AD203B41FA5}">
                      <a16:colId xmlns:a16="http://schemas.microsoft.com/office/drawing/2014/main" val="1313329724"/>
                    </a:ext>
                  </a:extLst>
                </a:gridCol>
                <a:gridCol w="960916">
                  <a:extLst>
                    <a:ext uri="{9D8B030D-6E8A-4147-A177-3AD203B41FA5}">
                      <a16:colId xmlns:a16="http://schemas.microsoft.com/office/drawing/2014/main" val="2112120406"/>
                    </a:ext>
                  </a:extLst>
                </a:gridCol>
                <a:gridCol w="960916">
                  <a:extLst>
                    <a:ext uri="{9D8B030D-6E8A-4147-A177-3AD203B41FA5}">
                      <a16:colId xmlns:a16="http://schemas.microsoft.com/office/drawing/2014/main" val="1035396105"/>
                    </a:ext>
                  </a:extLst>
                </a:gridCol>
                <a:gridCol w="960916">
                  <a:extLst>
                    <a:ext uri="{9D8B030D-6E8A-4147-A177-3AD203B41FA5}">
                      <a16:colId xmlns:a16="http://schemas.microsoft.com/office/drawing/2014/main" val="2257971278"/>
                    </a:ext>
                  </a:extLst>
                </a:gridCol>
                <a:gridCol w="960916">
                  <a:extLst>
                    <a:ext uri="{9D8B030D-6E8A-4147-A177-3AD203B41FA5}">
                      <a16:colId xmlns:a16="http://schemas.microsoft.com/office/drawing/2014/main" val="3759203007"/>
                    </a:ext>
                  </a:extLst>
                </a:gridCol>
                <a:gridCol w="960916">
                  <a:extLst>
                    <a:ext uri="{9D8B030D-6E8A-4147-A177-3AD203B41FA5}">
                      <a16:colId xmlns:a16="http://schemas.microsoft.com/office/drawing/2014/main" val="311708709"/>
                    </a:ext>
                  </a:extLst>
                </a:gridCol>
              </a:tblGrid>
              <a:tr h="2140713">
                <a:tc>
                  <a:txBody>
                    <a:bodyPr/>
                    <a:lstStyle/>
                    <a:p>
                      <a:pPr marL="0" marR="0">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u="sng">
                          <a:effectLst/>
                        </a:rPr>
                        <a:t>Model 1</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Opioid withdrawal</a:t>
                      </a:r>
                      <a:endParaRPr lang="en-US" sz="1100">
                        <a:effectLst/>
                      </a:endParaRPr>
                    </a:p>
                    <a:p>
                      <a:pPr marL="0" marR="0" algn="ctr">
                        <a:lnSpc>
                          <a:spcPct val="115000"/>
                        </a:lnSpc>
                        <a:spcBef>
                          <a:spcPts val="0"/>
                        </a:spcBef>
                        <a:spcAft>
                          <a:spcPts val="0"/>
                        </a:spcAft>
                      </a:pPr>
                      <a:r>
                        <a:rPr lang="en-US" sz="1200">
                          <a:effectLst/>
                        </a:rPr>
                        <a:t>in the last 6 mos.</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AOR (95% 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u="sng">
                          <a:effectLst/>
                        </a:rPr>
                        <a:t>Model 2</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Extreme or very painful opioid</a:t>
                      </a:r>
                      <a:endParaRPr lang="en-US" sz="1100">
                        <a:effectLst/>
                      </a:endParaRPr>
                    </a:p>
                    <a:p>
                      <a:pPr marL="0" marR="0" algn="ctr">
                        <a:lnSpc>
                          <a:spcPct val="115000"/>
                        </a:lnSpc>
                        <a:spcBef>
                          <a:spcPts val="0"/>
                        </a:spcBef>
                        <a:spcAft>
                          <a:spcPts val="0"/>
                        </a:spcAft>
                      </a:pPr>
                      <a:r>
                        <a:rPr lang="en-US" sz="1200">
                          <a:effectLst/>
                        </a:rPr>
                        <a:t>withdrawal</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AOR (95% 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Opioid withdrawal frequency</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Less than monthly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Monthly to almost weekly</a:t>
                      </a:r>
                      <a:endParaRPr lang="en-US" sz="1100">
                        <a:effectLst/>
                      </a:endParaRPr>
                    </a:p>
                    <a:p>
                      <a:pPr marL="0" marR="0" algn="ctr">
                        <a:lnSpc>
                          <a:spcPct val="115000"/>
                        </a:lnSpc>
                        <a:spcBef>
                          <a:spcPts val="0"/>
                        </a:spcBef>
                        <a:spcAft>
                          <a:spcPts val="0"/>
                        </a:spcAft>
                      </a:pPr>
                      <a:r>
                        <a:rPr lang="en-US" sz="1200">
                          <a:effectLst/>
                        </a:rPr>
                        <a:t>AOR (95% 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Weekly or more</a:t>
                      </a:r>
                      <a:endParaRPr lang="en-US" sz="1100">
                        <a:effectLst/>
                      </a:endParaRPr>
                    </a:p>
                    <a:p>
                      <a:pPr marL="0" marR="0" algn="ctr">
                        <a:lnSpc>
                          <a:spcPct val="115000"/>
                        </a:lnSpc>
                        <a:spcBef>
                          <a:spcPts val="0"/>
                        </a:spcBef>
                        <a:spcAft>
                          <a:spcPts val="0"/>
                        </a:spcAft>
                      </a:pPr>
                      <a:r>
                        <a:rPr lang="en-US" sz="1200">
                          <a:effectLst/>
                        </a:rPr>
                        <a:t>AOR (95% 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117914"/>
                  </a:ext>
                </a:extLst>
              </a:tr>
              <a:tr h="704222">
                <a:tc>
                  <a:txBody>
                    <a:bodyPr/>
                    <a:lstStyle/>
                    <a:p>
                      <a:pPr marL="0" marR="0">
                        <a:lnSpc>
                          <a:spcPct val="115000"/>
                        </a:lnSpc>
                        <a:spcBef>
                          <a:spcPts val="0"/>
                        </a:spcBef>
                        <a:spcAft>
                          <a:spcPts val="0"/>
                        </a:spcAft>
                      </a:pPr>
                      <a:r>
                        <a:rPr lang="en-US" sz="1200">
                          <a:effectLst/>
                        </a:rPr>
                        <a:t>Receptive syringe sharing in the last 30 days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2.75* </a:t>
                      </a:r>
                      <a:endParaRPr lang="en-US" sz="1100">
                        <a:effectLst/>
                      </a:endParaRPr>
                    </a:p>
                    <a:p>
                      <a:pPr marL="0" marR="0" algn="ctr">
                        <a:lnSpc>
                          <a:spcPct val="115000"/>
                        </a:lnSpc>
                        <a:spcBef>
                          <a:spcPts val="0"/>
                        </a:spcBef>
                        <a:spcAft>
                          <a:spcPts val="0"/>
                        </a:spcAft>
                      </a:pPr>
                      <a:r>
                        <a:rPr lang="en-US" sz="1200">
                          <a:effectLst/>
                        </a:rPr>
                        <a:t>(1.52, 5.00)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0.86 </a:t>
                      </a:r>
                      <a:endParaRPr lang="en-US" sz="1100">
                        <a:effectLst/>
                      </a:endParaRPr>
                    </a:p>
                    <a:p>
                      <a:pPr marL="0" marR="0" algn="ctr">
                        <a:lnSpc>
                          <a:spcPct val="115000"/>
                        </a:lnSpc>
                        <a:spcBef>
                          <a:spcPts val="0"/>
                        </a:spcBef>
                        <a:spcAft>
                          <a:spcPts val="0"/>
                        </a:spcAft>
                      </a:pPr>
                      <a:r>
                        <a:rPr lang="en-US" sz="1200">
                          <a:effectLst/>
                        </a:rPr>
                        <a:t>(0.60, 1.23)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Referent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1.30 </a:t>
                      </a:r>
                      <a:endParaRPr lang="en-US" sz="1100">
                        <a:effectLst/>
                      </a:endParaRPr>
                    </a:p>
                    <a:p>
                      <a:pPr marL="0" marR="0" algn="ctr">
                        <a:lnSpc>
                          <a:spcPct val="115000"/>
                        </a:lnSpc>
                        <a:spcBef>
                          <a:spcPts val="0"/>
                        </a:spcBef>
                        <a:spcAft>
                          <a:spcPts val="0"/>
                        </a:spcAft>
                      </a:pPr>
                      <a:r>
                        <a:rPr lang="en-US" sz="1200">
                          <a:effectLst/>
                        </a:rPr>
                        <a:t>(0.82, 2.06)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1.94* </a:t>
                      </a:r>
                      <a:endParaRPr lang="en-US" sz="1100">
                        <a:effectLst/>
                      </a:endParaRPr>
                    </a:p>
                    <a:p>
                      <a:pPr marL="0" marR="0" algn="ctr">
                        <a:lnSpc>
                          <a:spcPct val="115000"/>
                        </a:lnSpc>
                        <a:spcBef>
                          <a:spcPts val="0"/>
                        </a:spcBef>
                        <a:spcAft>
                          <a:spcPts val="0"/>
                        </a:spcAft>
                      </a:pPr>
                      <a:r>
                        <a:rPr lang="en-US" sz="1200">
                          <a:effectLst/>
                        </a:rPr>
                        <a:t>(1.26, 3.00)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6982554"/>
                  </a:ext>
                </a:extLst>
              </a:tr>
              <a:tr h="704222">
                <a:tc>
                  <a:txBody>
                    <a:bodyPr/>
                    <a:lstStyle/>
                    <a:p>
                      <a:pPr marL="0" marR="0">
                        <a:lnSpc>
                          <a:spcPct val="115000"/>
                        </a:lnSpc>
                        <a:spcBef>
                          <a:spcPts val="0"/>
                        </a:spcBef>
                        <a:spcAft>
                          <a:spcPts val="0"/>
                        </a:spcAft>
                      </a:pPr>
                      <a:r>
                        <a:rPr lang="en-US" sz="1200">
                          <a:effectLst/>
                        </a:rPr>
                        <a:t>Nonfatal overdose in the</a:t>
                      </a:r>
                      <a:endParaRPr lang="en-US" sz="1100">
                        <a:effectLst/>
                      </a:endParaRPr>
                    </a:p>
                    <a:p>
                      <a:pPr marL="0" marR="0">
                        <a:lnSpc>
                          <a:spcPct val="115000"/>
                        </a:lnSpc>
                        <a:spcBef>
                          <a:spcPts val="0"/>
                        </a:spcBef>
                        <a:spcAft>
                          <a:spcPts val="0"/>
                        </a:spcAft>
                      </a:pPr>
                      <a:r>
                        <a:rPr lang="en-US" sz="1200">
                          <a:effectLst/>
                        </a:rPr>
                        <a:t>Last 6 months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1.71*</a:t>
                      </a:r>
                      <a:endParaRPr lang="en-US" sz="1100">
                        <a:effectLst/>
                      </a:endParaRPr>
                    </a:p>
                    <a:p>
                      <a:pPr marL="0" marR="0" algn="ctr">
                        <a:lnSpc>
                          <a:spcPct val="115000"/>
                        </a:lnSpc>
                        <a:spcBef>
                          <a:spcPts val="0"/>
                        </a:spcBef>
                        <a:spcAft>
                          <a:spcPts val="0"/>
                        </a:spcAft>
                      </a:pPr>
                      <a:r>
                        <a:rPr lang="en-US" sz="1200">
                          <a:effectLst/>
                        </a:rPr>
                        <a:t>(1.04, 2.81)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1.53* </a:t>
                      </a:r>
                      <a:endParaRPr lang="en-US" sz="1100">
                        <a:effectLst/>
                      </a:endParaRPr>
                    </a:p>
                    <a:p>
                      <a:pPr marL="0" marR="0" algn="ctr">
                        <a:lnSpc>
                          <a:spcPct val="115000"/>
                        </a:lnSpc>
                        <a:spcBef>
                          <a:spcPts val="0"/>
                        </a:spcBef>
                        <a:spcAft>
                          <a:spcPts val="0"/>
                        </a:spcAft>
                      </a:pPr>
                      <a:r>
                        <a:rPr lang="en-US" sz="1200">
                          <a:effectLst/>
                        </a:rPr>
                        <a:t>(1.08, 2.16)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Referent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 </a:t>
                      </a:r>
                      <a:endParaRPr lang="en-US" sz="1100">
                        <a:effectLst/>
                      </a:endParaRPr>
                    </a:p>
                    <a:p>
                      <a:pPr marL="0" marR="0" algn="ctr">
                        <a:lnSpc>
                          <a:spcPct val="115000"/>
                        </a:lnSpc>
                        <a:spcBef>
                          <a:spcPts val="0"/>
                        </a:spcBef>
                        <a:spcAft>
                          <a:spcPts val="0"/>
                        </a:spcAft>
                      </a:pPr>
                      <a:r>
                        <a:rPr lang="en-US" sz="1200">
                          <a:effectLst/>
                        </a:rPr>
                        <a:t>1.46</a:t>
                      </a:r>
                      <a:endParaRPr lang="en-US" sz="1100">
                        <a:effectLst/>
                      </a:endParaRPr>
                    </a:p>
                    <a:p>
                      <a:pPr marL="0" marR="0" algn="ctr">
                        <a:lnSpc>
                          <a:spcPct val="115000"/>
                        </a:lnSpc>
                        <a:spcBef>
                          <a:spcPts val="0"/>
                        </a:spcBef>
                        <a:spcAft>
                          <a:spcPts val="0"/>
                        </a:spcAft>
                      </a:pPr>
                      <a:r>
                        <a:rPr lang="en-US" sz="1200">
                          <a:effectLst/>
                        </a:rPr>
                        <a:t>(0.95, 2.24)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 </a:t>
                      </a:r>
                      <a:endParaRPr lang="en-US" sz="1100" dirty="0">
                        <a:effectLst/>
                      </a:endParaRPr>
                    </a:p>
                    <a:p>
                      <a:pPr marL="0" marR="0" algn="ctr">
                        <a:lnSpc>
                          <a:spcPct val="115000"/>
                        </a:lnSpc>
                        <a:spcBef>
                          <a:spcPts val="0"/>
                        </a:spcBef>
                        <a:spcAft>
                          <a:spcPts val="0"/>
                        </a:spcAft>
                      </a:pPr>
                      <a:r>
                        <a:rPr lang="en-US" sz="1200" dirty="0">
                          <a:effectLst/>
                        </a:rPr>
                        <a:t>1.69*</a:t>
                      </a:r>
                      <a:endParaRPr lang="en-US" sz="1100" dirty="0">
                        <a:effectLst/>
                      </a:endParaRPr>
                    </a:p>
                    <a:p>
                      <a:pPr marL="0" marR="0" algn="ctr">
                        <a:lnSpc>
                          <a:spcPct val="115000"/>
                        </a:lnSpc>
                        <a:spcBef>
                          <a:spcPts val="0"/>
                        </a:spcBef>
                        <a:spcAft>
                          <a:spcPts val="0"/>
                        </a:spcAft>
                      </a:pPr>
                      <a:r>
                        <a:rPr lang="en-US" sz="1200" dirty="0">
                          <a:effectLst/>
                        </a:rPr>
                        <a:t>(1.12, 2.55)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7668328"/>
                  </a:ext>
                </a:extLst>
              </a:tr>
            </a:tbl>
          </a:graphicData>
        </a:graphic>
      </p:graphicFrame>
      <p:sp>
        <p:nvSpPr>
          <p:cNvPr id="15" name="TextBox 14">
            <a:extLst>
              <a:ext uri="{FF2B5EF4-FFF2-40B4-BE49-F238E27FC236}">
                <a16:creationId xmlns:a16="http://schemas.microsoft.com/office/drawing/2014/main" id="{9C57AD97-F76B-5610-EB52-9C9C034F8912}"/>
              </a:ext>
            </a:extLst>
          </p:cNvPr>
          <p:cNvSpPr txBox="1"/>
          <p:nvPr/>
        </p:nvSpPr>
        <p:spPr>
          <a:xfrm>
            <a:off x="5804410" y="1461155"/>
            <a:ext cx="6228905" cy="1015663"/>
          </a:xfrm>
          <a:prstGeom prst="rect">
            <a:avLst/>
          </a:prstGeom>
          <a:noFill/>
        </p:spPr>
        <p:txBody>
          <a:bodyPr wrap="square" rtlCol="0">
            <a:spAutoFit/>
          </a:bodyPr>
          <a:lstStyle/>
          <a:p>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Table 6: Multivariate logistic regression models of receptive syringe sharing and nonfatal overdose among regular opioid using people who inject drugs in Los Angeles and San Francisco, CA 2016-2017.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8460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8243-FBA6-577E-025A-303FA91ACFC2}"/>
              </a:ext>
            </a:extLst>
          </p:cNvPr>
          <p:cNvSpPr>
            <a:spLocks noGrp="1"/>
          </p:cNvSpPr>
          <p:nvPr>
            <p:ph type="title"/>
          </p:nvPr>
        </p:nvSpPr>
        <p:spPr/>
        <p:txBody>
          <a:bodyPr/>
          <a:lstStyle/>
          <a:p>
            <a:r>
              <a:rPr lang="en-US" dirty="0"/>
              <a:t>Growing houselessness among PWID means growing health risk</a:t>
            </a:r>
          </a:p>
        </p:txBody>
      </p:sp>
      <p:pic>
        <p:nvPicPr>
          <p:cNvPr id="4" name="Picture 3">
            <a:extLst>
              <a:ext uri="{FF2B5EF4-FFF2-40B4-BE49-F238E27FC236}">
                <a16:creationId xmlns:a16="http://schemas.microsoft.com/office/drawing/2014/main" id="{8B981A55-5BD7-279E-EEEF-E9279580E9DB}"/>
              </a:ext>
            </a:extLst>
          </p:cNvPr>
          <p:cNvPicPr>
            <a:picLocks noChangeAspect="1"/>
          </p:cNvPicPr>
          <p:nvPr/>
        </p:nvPicPr>
        <p:blipFill>
          <a:blip r:embed="rId2"/>
          <a:stretch>
            <a:fillRect/>
          </a:stretch>
        </p:blipFill>
        <p:spPr>
          <a:xfrm>
            <a:off x="342994" y="1802210"/>
            <a:ext cx="5270668" cy="3869703"/>
          </a:xfrm>
          <a:prstGeom prst="rect">
            <a:avLst/>
          </a:prstGeom>
        </p:spPr>
      </p:pic>
      <p:pic>
        <p:nvPicPr>
          <p:cNvPr id="6" name="Picture 5">
            <a:extLst>
              <a:ext uri="{FF2B5EF4-FFF2-40B4-BE49-F238E27FC236}">
                <a16:creationId xmlns:a16="http://schemas.microsoft.com/office/drawing/2014/main" id="{0B6DD7D0-0FA7-146B-6F8B-98AA7E547B83}"/>
              </a:ext>
            </a:extLst>
          </p:cNvPr>
          <p:cNvPicPr>
            <a:picLocks noChangeAspect="1"/>
          </p:cNvPicPr>
          <p:nvPr/>
        </p:nvPicPr>
        <p:blipFill>
          <a:blip r:embed="rId3"/>
          <a:stretch>
            <a:fillRect/>
          </a:stretch>
        </p:blipFill>
        <p:spPr>
          <a:xfrm>
            <a:off x="5918151" y="1932494"/>
            <a:ext cx="5601403" cy="3869703"/>
          </a:xfrm>
          <a:prstGeom prst="rect">
            <a:avLst/>
          </a:prstGeom>
        </p:spPr>
      </p:pic>
    </p:spTree>
    <p:extLst>
      <p:ext uri="{BB962C8B-B14F-4D97-AF65-F5344CB8AC3E}">
        <p14:creationId xmlns:p14="http://schemas.microsoft.com/office/powerpoint/2010/main" val="401600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89D7E-429B-4DEA-BCEE-DF8A984B89A9}"/>
              </a:ext>
            </a:extLst>
          </p:cNvPr>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altLang="en-US">
                <a:latin typeface="Palatino Linotype" panose="02040502050505030304" pitchFamily="18" charset="0"/>
                <a:ea typeface="Palatino Linotype" panose="02040502050505030304" pitchFamily="18" charset="0"/>
                <a:cs typeface="Palatino Linotype" panose="02040502050505030304" pitchFamily="18" charset="0"/>
              </a:rPr>
              <a:t>Funding Disclosure</a:t>
            </a:r>
            <a:endParaRPr lang="en-US" dirty="0"/>
          </a:p>
        </p:txBody>
      </p:sp>
      <p:sp>
        <p:nvSpPr>
          <p:cNvPr id="5" name="Content Placeholder 4">
            <a:extLst>
              <a:ext uri="{FF2B5EF4-FFF2-40B4-BE49-F238E27FC236}">
                <a16:creationId xmlns:a16="http://schemas.microsoft.com/office/drawing/2014/main" id="{1A37E20B-CF39-460A-9890-85FC4A320E95}"/>
              </a:ext>
            </a:extLst>
          </p:cNvPr>
          <p:cNvSpPr txBox="1">
            <a:spLocks/>
          </p:cNvSpPr>
          <p:nvPr/>
        </p:nvSpPr>
        <p:spPr>
          <a:xfrm>
            <a:off x="838200" y="1825627"/>
            <a:ext cx="10515600" cy="37716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ea typeface="Frutiger 55 Roman"/>
              </a:rPr>
              <a:t>NIDA R01DA046049, U2CDA050098; RO1DA036267; Los Angeles County Office on Diversion and </a:t>
            </a:r>
            <a:r>
              <a:rPr lang="en-US" altLang="en-US" dirty="0" err="1">
                <a:ea typeface="Frutiger 55 Roman"/>
              </a:rPr>
              <a:t>Rentry</a:t>
            </a:r>
            <a:endParaRPr lang="en-US" altLang="en-US" dirty="0">
              <a:ea typeface="Frutiger 55 Roman"/>
            </a:endParaRPr>
          </a:p>
          <a:p>
            <a:endParaRPr lang="en-US" altLang="en-US" dirty="0">
              <a:ea typeface="Frutiger 55 Roman"/>
            </a:endParaRPr>
          </a:p>
          <a:p>
            <a:r>
              <a:rPr lang="en-US" altLang="en-US" dirty="0">
                <a:ea typeface="Frutiger 55 Roman"/>
              </a:rPr>
              <a:t>Dr. Bluthenthal has consulted with ETR Associates, Scotts Valley CA, IAPHS, Idaho, RAND Corporation, Santa Monica, CA, RTI International, Research Triangle, NC, and UCLA on research related to drug use epidemiology, syringe service programs, and opioid use epidemiology in the last 12 months</a:t>
            </a:r>
          </a:p>
          <a:p>
            <a:endParaRPr lang="en-US" dirty="0"/>
          </a:p>
        </p:txBody>
      </p:sp>
    </p:spTree>
    <p:extLst>
      <p:ext uri="{BB962C8B-B14F-4D97-AF65-F5344CB8AC3E}">
        <p14:creationId xmlns:p14="http://schemas.microsoft.com/office/powerpoint/2010/main" val="1379205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448F7-A8DD-4657-9AF4-B1DF378BEBEF}"/>
              </a:ext>
            </a:extLst>
          </p:cNvPr>
          <p:cNvSpPr>
            <a:spLocks noGrp="1"/>
          </p:cNvSpPr>
          <p:nvPr>
            <p:ph type="title"/>
          </p:nvPr>
        </p:nvSpPr>
        <p:spPr/>
        <p:txBody>
          <a:bodyPr/>
          <a:lstStyle/>
          <a:p>
            <a:r>
              <a:rPr lang="en-US" dirty="0"/>
              <a:t>Displacement during COVID-19 (n=309)</a:t>
            </a:r>
          </a:p>
        </p:txBody>
      </p:sp>
      <p:sp>
        <p:nvSpPr>
          <p:cNvPr id="3" name="Content Placeholder 2">
            <a:extLst>
              <a:ext uri="{FF2B5EF4-FFF2-40B4-BE49-F238E27FC236}">
                <a16:creationId xmlns:a16="http://schemas.microsoft.com/office/drawing/2014/main" id="{5DECD438-1766-4491-86FF-09785E9B4C6D}"/>
              </a:ext>
            </a:extLst>
          </p:cNvPr>
          <p:cNvSpPr>
            <a:spLocks noGrp="1"/>
          </p:cNvSpPr>
          <p:nvPr>
            <p:ph idx="1"/>
          </p:nvPr>
        </p:nvSpPr>
        <p:spPr>
          <a:xfrm>
            <a:off x="838200" y="1825627"/>
            <a:ext cx="4289981" cy="3771611"/>
          </a:xfrm>
        </p:spPr>
        <p:txBody>
          <a:bodyPr/>
          <a:lstStyle/>
          <a:p>
            <a:r>
              <a:rPr lang="en-US" dirty="0"/>
              <a:t>Participants reported being unhoused in the last 3 months</a:t>
            </a:r>
          </a:p>
          <a:p>
            <a:pPr marL="0" indent="0">
              <a:buNone/>
            </a:pPr>
            <a:r>
              <a:rPr lang="en-US" dirty="0"/>
              <a:t>&amp;</a:t>
            </a:r>
          </a:p>
          <a:p>
            <a:r>
              <a:rPr lang="en-US" dirty="0"/>
              <a:t>Having to move location</a:t>
            </a:r>
          </a:p>
        </p:txBody>
      </p:sp>
      <p:graphicFrame>
        <p:nvGraphicFramePr>
          <p:cNvPr id="4" name="Table 4">
            <a:extLst>
              <a:ext uri="{FF2B5EF4-FFF2-40B4-BE49-F238E27FC236}">
                <a16:creationId xmlns:a16="http://schemas.microsoft.com/office/drawing/2014/main" id="{5D3541FC-DDBF-4CBF-9384-43321A3317F7}"/>
              </a:ext>
            </a:extLst>
          </p:cNvPr>
          <p:cNvGraphicFramePr>
            <a:graphicFrameLocks noGrp="1"/>
          </p:cNvGraphicFramePr>
          <p:nvPr/>
        </p:nvGraphicFramePr>
        <p:xfrm>
          <a:off x="5467546" y="1690690"/>
          <a:ext cx="6356284" cy="3336978"/>
        </p:xfrm>
        <a:graphic>
          <a:graphicData uri="http://schemas.openxmlformats.org/drawingml/2006/table">
            <a:tbl>
              <a:tblPr firstRow="1" bandRow="1">
                <a:tableStyleId>{5C22544A-7EE6-4342-B048-85BDC9FD1C3A}</a:tableStyleId>
              </a:tblPr>
              <a:tblGrid>
                <a:gridCol w="3168715">
                  <a:extLst>
                    <a:ext uri="{9D8B030D-6E8A-4147-A177-3AD203B41FA5}">
                      <a16:colId xmlns:a16="http://schemas.microsoft.com/office/drawing/2014/main" val="2349884583"/>
                    </a:ext>
                  </a:extLst>
                </a:gridCol>
                <a:gridCol w="3187569">
                  <a:extLst>
                    <a:ext uri="{9D8B030D-6E8A-4147-A177-3AD203B41FA5}">
                      <a16:colId xmlns:a16="http://schemas.microsoft.com/office/drawing/2014/main" val="4161135853"/>
                    </a:ext>
                  </a:extLst>
                </a:gridCol>
              </a:tblGrid>
              <a:tr h="807526">
                <a:tc>
                  <a:txBody>
                    <a:bodyPr/>
                    <a:lstStyle/>
                    <a:p>
                      <a:endParaRPr lang="en-US"/>
                    </a:p>
                  </a:txBody>
                  <a:tcPr/>
                </a:tc>
                <a:tc>
                  <a:txBody>
                    <a:bodyPr/>
                    <a:lstStyle/>
                    <a:p>
                      <a:pPr algn="ctr"/>
                      <a:r>
                        <a:rPr lang="en-US" dirty="0"/>
                        <a:t>Los Angeles &amp; Denver PWID, 2021</a:t>
                      </a:r>
                    </a:p>
                    <a:p>
                      <a:pPr algn="ctr"/>
                      <a:r>
                        <a:rPr lang="en-US" dirty="0"/>
                        <a:t>N (%)</a:t>
                      </a:r>
                    </a:p>
                  </a:txBody>
                  <a:tcPr/>
                </a:tc>
                <a:extLst>
                  <a:ext uri="{0D108BD9-81ED-4DB2-BD59-A6C34878D82A}">
                    <a16:rowId xmlns:a16="http://schemas.microsoft.com/office/drawing/2014/main" val="2864927793"/>
                  </a:ext>
                </a:extLst>
              </a:tr>
              <a:tr h="807526">
                <a:tc>
                  <a:txBody>
                    <a:bodyPr/>
                    <a:lstStyle/>
                    <a:p>
                      <a:r>
                        <a:rPr lang="en-US" dirty="0"/>
                        <a:t>Housed</a:t>
                      </a:r>
                    </a:p>
                  </a:txBody>
                  <a:tcPr/>
                </a:tc>
                <a:tc>
                  <a:txBody>
                    <a:bodyPr/>
                    <a:lstStyle/>
                    <a:p>
                      <a:pPr algn="ctr"/>
                      <a:r>
                        <a:rPr lang="en-US" dirty="0"/>
                        <a:t>68 (22%)</a:t>
                      </a:r>
                    </a:p>
                  </a:txBody>
                  <a:tcPr/>
                </a:tc>
                <a:extLst>
                  <a:ext uri="{0D108BD9-81ED-4DB2-BD59-A6C34878D82A}">
                    <a16:rowId xmlns:a16="http://schemas.microsoft.com/office/drawing/2014/main" val="1147432361"/>
                  </a:ext>
                </a:extLst>
              </a:tr>
              <a:tr h="807526">
                <a:tc>
                  <a:txBody>
                    <a:bodyPr/>
                    <a:lstStyle/>
                    <a:p>
                      <a:r>
                        <a:rPr lang="en-US" dirty="0"/>
                        <a:t>Not housed &amp; not moved</a:t>
                      </a:r>
                    </a:p>
                  </a:txBody>
                  <a:tcPr/>
                </a:tc>
                <a:tc>
                  <a:txBody>
                    <a:bodyPr/>
                    <a:lstStyle/>
                    <a:p>
                      <a:pPr algn="ctr"/>
                      <a:r>
                        <a:rPr lang="en-US" dirty="0"/>
                        <a:t>52 (17%)</a:t>
                      </a:r>
                    </a:p>
                  </a:txBody>
                  <a:tcPr/>
                </a:tc>
                <a:extLst>
                  <a:ext uri="{0D108BD9-81ED-4DB2-BD59-A6C34878D82A}">
                    <a16:rowId xmlns:a16="http://schemas.microsoft.com/office/drawing/2014/main" val="2468697863"/>
                  </a:ext>
                </a:extLst>
              </a:tr>
              <a:tr h="807526">
                <a:tc>
                  <a:txBody>
                    <a:bodyPr/>
                    <a:lstStyle/>
                    <a:p>
                      <a:r>
                        <a:rPr lang="en-US" dirty="0"/>
                        <a:t>Not housed &amp; moved at least once</a:t>
                      </a:r>
                    </a:p>
                  </a:txBody>
                  <a:tcPr/>
                </a:tc>
                <a:tc>
                  <a:txBody>
                    <a:bodyPr/>
                    <a:lstStyle/>
                    <a:p>
                      <a:pPr algn="ctr"/>
                      <a:r>
                        <a:rPr lang="en-US" dirty="0"/>
                        <a:t>190 (62%)</a:t>
                      </a:r>
                    </a:p>
                  </a:txBody>
                  <a:tcPr/>
                </a:tc>
                <a:extLst>
                  <a:ext uri="{0D108BD9-81ED-4DB2-BD59-A6C34878D82A}">
                    <a16:rowId xmlns:a16="http://schemas.microsoft.com/office/drawing/2014/main" val="3055336450"/>
                  </a:ext>
                </a:extLst>
              </a:tr>
            </a:tbl>
          </a:graphicData>
        </a:graphic>
      </p:graphicFrame>
      <p:sp>
        <p:nvSpPr>
          <p:cNvPr id="5" name="TextBox 4">
            <a:extLst>
              <a:ext uri="{FF2B5EF4-FFF2-40B4-BE49-F238E27FC236}">
                <a16:creationId xmlns:a16="http://schemas.microsoft.com/office/drawing/2014/main" id="{75DF6C26-14B5-3318-DB30-A3485A2B05FC}"/>
              </a:ext>
            </a:extLst>
          </p:cNvPr>
          <p:cNvSpPr txBox="1"/>
          <p:nvPr/>
        </p:nvSpPr>
        <p:spPr>
          <a:xfrm>
            <a:off x="457200" y="5486400"/>
            <a:ext cx="7161028" cy="369332"/>
          </a:xfrm>
          <a:prstGeom prst="rect">
            <a:avLst/>
          </a:prstGeom>
          <a:noFill/>
        </p:spPr>
        <p:txBody>
          <a:bodyPr wrap="square" rtlCol="0">
            <a:spAutoFit/>
          </a:bodyPr>
          <a:lstStyle/>
          <a:p>
            <a:r>
              <a:rPr lang="en-US" dirty="0"/>
              <a:t>Preliminary data from </a:t>
            </a:r>
            <a:r>
              <a:rPr lang="en-US" sz="1800" i="1" dirty="0">
                <a:effectLst/>
                <a:latin typeface="Arial" panose="020B0604020202020204" pitchFamily="34" charset="0"/>
                <a:ea typeface="Times New Roman" panose="02020603050405020304" pitchFamily="18" charset="0"/>
              </a:rPr>
              <a:t>R01DA046049 (Bluthenthal[contact]/Corsi)</a:t>
            </a:r>
            <a:endParaRPr lang="en-US" dirty="0"/>
          </a:p>
        </p:txBody>
      </p:sp>
    </p:spTree>
    <p:extLst>
      <p:ext uri="{BB962C8B-B14F-4D97-AF65-F5344CB8AC3E}">
        <p14:creationId xmlns:p14="http://schemas.microsoft.com/office/powerpoint/2010/main" val="204953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28D5-0E0E-472B-81EA-FA7346A4067F}"/>
              </a:ext>
            </a:extLst>
          </p:cNvPr>
          <p:cNvSpPr>
            <a:spLocks noGrp="1"/>
          </p:cNvSpPr>
          <p:nvPr>
            <p:ph type="title"/>
          </p:nvPr>
        </p:nvSpPr>
        <p:spPr/>
        <p:txBody>
          <a:bodyPr>
            <a:normAutofit fontScale="90000"/>
          </a:bodyPr>
          <a:lstStyle/>
          <a:p>
            <a:r>
              <a:rPr lang="en-US" dirty="0"/>
              <a:t>Health risk are high and basic needs are not met for PWID, Los Angeles &amp; Denver, 2021 (n=309)</a:t>
            </a:r>
          </a:p>
        </p:txBody>
      </p:sp>
      <p:graphicFrame>
        <p:nvGraphicFramePr>
          <p:cNvPr id="3" name="Table 4">
            <a:extLst>
              <a:ext uri="{FF2B5EF4-FFF2-40B4-BE49-F238E27FC236}">
                <a16:creationId xmlns:a16="http://schemas.microsoft.com/office/drawing/2014/main" id="{6FC7CFD4-07E3-4D38-95A3-EAEACCB9DCE7}"/>
              </a:ext>
            </a:extLst>
          </p:cNvPr>
          <p:cNvGraphicFramePr>
            <a:graphicFrameLocks/>
          </p:cNvGraphicFramePr>
          <p:nvPr>
            <p:extLst>
              <p:ext uri="{D42A27DB-BD31-4B8C-83A1-F6EECF244321}">
                <p14:modId xmlns:p14="http://schemas.microsoft.com/office/powerpoint/2010/main" val="4208580792"/>
              </p:ext>
            </p:extLst>
          </p:nvPr>
        </p:nvGraphicFramePr>
        <p:xfrm>
          <a:off x="650448" y="1886900"/>
          <a:ext cx="10624011" cy="2949400"/>
        </p:xfrm>
        <a:graphic>
          <a:graphicData uri="http://schemas.openxmlformats.org/drawingml/2006/table">
            <a:tbl>
              <a:tblPr firstRow="1" bandRow="1">
                <a:tableStyleId>{5C22544A-7EE6-4342-B048-85BDC9FD1C3A}</a:tableStyleId>
              </a:tblPr>
              <a:tblGrid>
                <a:gridCol w="2367240">
                  <a:extLst>
                    <a:ext uri="{9D8B030D-6E8A-4147-A177-3AD203B41FA5}">
                      <a16:colId xmlns:a16="http://schemas.microsoft.com/office/drawing/2014/main" val="2674208786"/>
                    </a:ext>
                  </a:extLst>
                </a:gridCol>
                <a:gridCol w="1210234">
                  <a:extLst>
                    <a:ext uri="{9D8B030D-6E8A-4147-A177-3AD203B41FA5}">
                      <a16:colId xmlns:a16="http://schemas.microsoft.com/office/drawing/2014/main" val="2758137150"/>
                    </a:ext>
                  </a:extLst>
                </a:gridCol>
                <a:gridCol w="1589638">
                  <a:extLst>
                    <a:ext uri="{9D8B030D-6E8A-4147-A177-3AD203B41FA5}">
                      <a16:colId xmlns:a16="http://schemas.microsoft.com/office/drawing/2014/main" val="2562946243"/>
                    </a:ext>
                  </a:extLst>
                </a:gridCol>
                <a:gridCol w="1371366">
                  <a:extLst>
                    <a:ext uri="{9D8B030D-6E8A-4147-A177-3AD203B41FA5}">
                      <a16:colId xmlns:a16="http://schemas.microsoft.com/office/drawing/2014/main" val="1441857473"/>
                    </a:ext>
                  </a:extLst>
                </a:gridCol>
                <a:gridCol w="1236679">
                  <a:extLst>
                    <a:ext uri="{9D8B030D-6E8A-4147-A177-3AD203B41FA5}">
                      <a16:colId xmlns:a16="http://schemas.microsoft.com/office/drawing/2014/main" val="1109516761"/>
                    </a:ext>
                  </a:extLst>
                </a:gridCol>
                <a:gridCol w="1424427">
                  <a:extLst>
                    <a:ext uri="{9D8B030D-6E8A-4147-A177-3AD203B41FA5}">
                      <a16:colId xmlns:a16="http://schemas.microsoft.com/office/drawing/2014/main" val="3085612734"/>
                    </a:ext>
                  </a:extLst>
                </a:gridCol>
                <a:gridCol w="1424427">
                  <a:extLst>
                    <a:ext uri="{9D8B030D-6E8A-4147-A177-3AD203B41FA5}">
                      <a16:colId xmlns:a16="http://schemas.microsoft.com/office/drawing/2014/main" val="2571645453"/>
                    </a:ext>
                  </a:extLst>
                </a:gridCol>
              </a:tblGrid>
              <a:tr h="824496">
                <a:tc>
                  <a:txBody>
                    <a:bodyPr/>
                    <a:lstStyle/>
                    <a:p>
                      <a:endParaRPr lang="en-US"/>
                    </a:p>
                  </a:txBody>
                  <a:tcPr/>
                </a:tc>
                <a:tc>
                  <a:txBody>
                    <a:bodyPr/>
                    <a:lstStyle/>
                    <a:p>
                      <a:pPr algn="ctr"/>
                      <a:r>
                        <a:rPr lang="en-US" dirty="0"/>
                        <a:t>Overdosed </a:t>
                      </a:r>
                    </a:p>
                  </a:txBody>
                  <a:tcPr/>
                </a:tc>
                <a:tc>
                  <a:txBody>
                    <a:bodyPr/>
                    <a:lstStyle/>
                    <a:p>
                      <a:pPr algn="ctr"/>
                      <a:r>
                        <a:rPr lang="en-US" dirty="0"/>
                        <a:t>Receptive syringe sharing</a:t>
                      </a:r>
                    </a:p>
                  </a:txBody>
                  <a:tcPr/>
                </a:tc>
                <a:tc>
                  <a:txBody>
                    <a:bodyPr/>
                    <a:lstStyle/>
                    <a:p>
                      <a:pPr algn="ctr"/>
                      <a:r>
                        <a:rPr lang="en-US" dirty="0"/>
                        <a:t>Any rushed injection</a:t>
                      </a:r>
                    </a:p>
                  </a:txBody>
                  <a:tcPr/>
                </a:tc>
                <a:tc>
                  <a:txBody>
                    <a:bodyPr/>
                    <a:lstStyle/>
                    <a:p>
                      <a:pPr algn="ctr"/>
                      <a:r>
                        <a:rPr lang="en-US" dirty="0"/>
                        <a:t>No difficulty eating</a:t>
                      </a:r>
                    </a:p>
                  </a:txBody>
                  <a:tcPr/>
                </a:tc>
                <a:tc>
                  <a:txBody>
                    <a:bodyPr/>
                    <a:lstStyle/>
                    <a:p>
                      <a:pPr algn="ctr"/>
                      <a:r>
                        <a:rPr lang="en-US" dirty="0"/>
                        <a:t>No difficulty washing</a:t>
                      </a:r>
                    </a:p>
                  </a:txBody>
                  <a:tcPr/>
                </a:tc>
                <a:tc>
                  <a:txBody>
                    <a:bodyPr/>
                    <a:lstStyle/>
                    <a:p>
                      <a:pPr algn="ctr"/>
                      <a:r>
                        <a:rPr lang="en-US" dirty="0"/>
                        <a:t>No difficulty finding restroom</a:t>
                      </a:r>
                    </a:p>
                  </a:txBody>
                  <a:tcPr/>
                </a:tc>
                <a:extLst>
                  <a:ext uri="{0D108BD9-81ED-4DB2-BD59-A6C34878D82A}">
                    <a16:rowId xmlns:a16="http://schemas.microsoft.com/office/drawing/2014/main" val="1089803330"/>
                  </a:ext>
                </a:extLst>
              </a:tr>
              <a:tr h="391966">
                <a:tc>
                  <a:txBody>
                    <a:bodyPr/>
                    <a:lstStyle/>
                    <a:p>
                      <a:r>
                        <a:rPr lang="en-US" dirty="0"/>
                        <a:t>Housed</a:t>
                      </a:r>
                    </a:p>
                  </a:txBody>
                  <a:tcPr/>
                </a:tc>
                <a:tc>
                  <a:txBody>
                    <a:bodyPr/>
                    <a:lstStyle/>
                    <a:p>
                      <a:pPr algn="ctr"/>
                      <a:r>
                        <a:rPr lang="en-US" dirty="0"/>
                        <a:t>9%</a:t>
                      </a:r>
                    </a:p>
                  </a:txBody>
                  <a:tcPr/>
                </a:tc>
                <a:tc>
                  <a:txBody>
                    <a:bodyPr/>
                    <a:lstStyle/>
                    <a:p>
                      <a:pPr algn="ctr"/>
                      <a:r>
                        <a:rPr lang="en-US" dirty="0"/>
                        <a:t>9%</a:t>
                      </a:r>
                    </a:p>
                  </a:txBody>
                  <a:tcPr/>
                </a:tc>
                <a:tc>
                  <a:txBody>
                    <a:bodyPr/>
                    <a:lstStyle/>
                    <a:p>
                      <a:pPr algn="ctr"/>
                      <a:r>
                        <a:rPr lang="en-US" dirty="0"/>
                        <a:t>48%</a:t>
                      </a:r>
                    </a:p>
                  </a:txBody>
                  <a:tcPr/>
                </a:tc>
                <a:tc>
                  <a:txBody>
                    <a:bodyPr/>
                    <a:lstStyle/>
                    <a:p>
                      <a:pPr algn="ctr"/>
                      <a:r>
                        <a:rPr lang="en-US" dirty="0"/>
                        <a:t>85%</a:t>
                      </a:r>
                    </a:p>
                  </a:txBody>
                  <a:tcPr/>
                </a:tc>
                <a:tc>
                  <a:txBody>
                    <a:bodyPr/>
                    <a:lstStyle/>
                    <a:p>
                      <a:pPr algn="ctr"/>
                      <a:r>
                        <a:rPr lang="en-US" dirty="0"/>
                        <a:t>91%</a:t>
                      </a:r>
                    </a:p>
                  </a:txBody>
                  <a:tcPr/>
                </a:tc>
                <a:tc>
                  <a:txBody>
                    <a:bodyPr/>
                    <a:lstStyle/>
                    <a:p>
                      <a:pPr algn="ctr"/>
                      <a:r>
                        <a:rPr lang="en-US" dirty="0"/>
                        <a:t>88%</a:t>
                      </a:r>
                    </a:p>
                  </a:txBody>
                  <a:tcPr/>
                </a:tc>
                <a:extLst>
                  <a:ext uri="{0D108BD9-81ED-4DB2-BD59-A6C34878D82A}">
                    <a16:rowId xmlns:a16="http://schemas.microsoft.com/office/drawing/2014/main" val="3321593063"/>
                  </a:ext>
                </a:extLst>
              </a:tr>
              <a:tr h="676543">
                <a:tc>
                  <a:txBody>
                    <a:bodyPr/>
                    <a:lstStyle/>
                    <a:p>
                      <a:r>
                        <a:rPr lang="en-US" dirty="0"/>
                        <a:t>Not housed &amp; not moved</a:t>
                      </a:r>
                    </a:p>
                  </a:txBody>
                  <a:tcPr/>
                </a:tc>
                <a:tc>
                  <a:txBody>
                    <a:bodyPr/>
                    <a:lstStyle/>
                    <a:p>
                      <a:pPr algn="ctr"/>
                      <a:r>
                        <a:rPr lang="en-US" dirty="0"/>
                        <a:t>18%</a:t>
                      </a:r>
                    </a:p>
                  </a:txBody>
                  <a:tcPr/>
                </a:tc>
                <a:tc>
                  <a:txBody>
                    <a:bodyPr/>
                    <a:lstStyle/>
                    <a:p>
                      <a:pPr algn="ctr"/>
                      <a:r>
                        <a:rPr lang="en-US" dirty="0"/>
                        <a:t>26%</a:t>
                      </a:r>
                    </a:p>
                  </a:txBody>
                  <a:tcPr/>
                </a:tc>
                <a:tc>
                  <a:txBody>
                    <a:bodyPr/>
                    <a:lstStyle/>
                    <a:p>
                      <a:pPr algn="ctr"/>
                      <a:r>
                        <a:rPr lang="en-US" dirty="0"/>
                        <a:t>61%</a:t>
                      </a:r>
                    </a:p>
                  </a:txBody>
                  <a:tcPr/>
                </a:tc>
                <a:tc>
                  <a:txBody>
                    <a:bodyPr/>
                    <a:lstStyle/>
                    <a:p>
                      <a:pPr algn="ctr"/>
                      <a:r>
                        <a:rPr lang="en-US" dirty="0"/>
                        <a:t>55%</a:t>
                      </a:r>
                    </a:p>
                  </a:txBody>
                  <a:tcPr/>
                </a:tc>
                <a:tc>
                  <a:txBody>
                    <a:bodyPr/>
                    <a:lstStyle/>
                    <a:p>
                      <a:pPr algn="ctr"/>
                      <a:r>
                        <a:rPr lang="en-US" dirty="0"/>
                        <a:t>37%</a:t>
                      </a:r>
                    </a:p>
                  </a:txBody>
                  <a:tcPr/>
                </a:tc>
                <a:tc>
                  <a:txBody>
                    <a:bodyPr/>
                    <a:lstStyle/>
                    <a:p>
                      <a:pPr algn="ctr"/>
                      <a:r>
                        <a:rPr lang="en-US" dirty="0"/>
                        <a:t>29%</a:t>
                      </a:r>
                    </a:p>
                  </a:txBody>
                  <a:tcPr/>
                </a:tc>
                <a:extLst>
                  <a:ext uri="{0D108BD9-81ED-4DB2-BD59-A6C34878D82A}">
                    <a16:rowId xmlns:a16="http://schemas.microsoft.com/office/drawing/2014/main" val="7848970"/>
                  </a:ext>
                </a:extLst>
              </a:tr>
              <a:tr h="966491">
                <a:tc>
                  <a:txBody>
                    <a:bodyPr/>
                    <a:lstStyle/>
                    <a:p>
                      <a:r>
                        <a:rPr lang="en-US" dirty="0"/>
                        <a:t>Not housed &amp; moved </a:t>
                      </a:r>
                    </a:p>
                  </a:txBody>
                  <a:tcPr/>
                </a:tc>
                <a:tc>
                  <a:txBody>
                    <a:bodyPr/>
                    <a:lstStyle/>
                    <a:p>
                      <a:pPr algn="ctr"/>
                      <a:r>
                        <a:rPr lang="en-US" dirty="0"/>
                        <a:t>28%</a:t>
                      </a:r>
                    </a:p>
                  </a:txBody>
                  <a:tcPr/>
                </a:tc>
                <a:tc>
                  <a:txBody>
                    <a:bodyPr/>
                    <a:lstStyle/>
                    <a:p>
                      <a:pPr algn="ctr"/>
                      <a:r>
                        <a:rPr lang="en-US" dirty="0"/>
                        <a:t>30%</a:t>
                      </a:r>
                    </a:p>
                  </a:txBody>
                  <a:tcPr/>
                </a:tc>
                <a:tc>
                  <a:txBody>
                    <a:bodyPr/>
                    <a:lstStyle/>
                    <a:p>
                      <a:pPr algn="ctr"/>
                      <a:r>
                        <a:rPr lang="en-US" dirty="0"/>
                        <a:t>70%</a:t>
                      </a:r>
                    </a:p>
                  </a:txBody>
                  <a:tcPr/>
                </a:tc>
                <a:tc>
                  <a:txBody>
                    <a:bodyPr/>
                    <a:lstStyle/>
                    <a:p>
                      <a:pPr algn="ctr"/>
                      <a:r>
                        <a:rPr lang="en-US" dirty="0"/>
                        <a:t>30%</a:t>
                      </a:r>
                    </a:p>
                  </a:txBody>
                  <a:tcPr/>
                </a:tc>
                <a:tc>
                  <a:txBody>
                    <a:bodyPr/>
                    <a:lstStyle/>
                    <a:p>
                      <a:pPr algn="ctr"/>
                      <a:r>
                        <a:rPr lang="en-US" dirty="0"/>
                        <a:t>20%</a:t>
                      </a:r>
                    </a:p>
                  </a:txBody>
                  <a:tcPr/>
                </a:tc>
                <a:tc>
                  <a:txBody>
                    <a:bodyPr/>
                    <a:lstStyle/>
                    <a:p>
                      <a:pPr algn="ctr"/>
                      <a:r>
                        <a:rPr lang="en-US" dirty="0"/>
                        <a:t>25%</a:t>
                      </a:r>
                    </a:p>
                  </a:txBody>
                  <a:tcPr/>
                </a:tc>
                <a:extLst>
                  <a:ext uri="{0D108BD9-81ED-4DB2-BD59-A6C34878D82A}">
                    <a16:rowId xmlns:a16="http://schemas.microsoft.com/office/drawing/2014/main" val="1481159176"/>
                  </a:ext>
                </a:extLst>
              </a:tr>
            </a:tbl>
          </a:graphicData>
        </a:graphic>
      </p:graphicFrame>
    </p:spTree>
    <p:extLst>
      <p:ext uri="{BB962C8B-B14F-4D97-AF65-F5344CB8AC3E}">
        <p14:creationId xmlns:p14="http://schemas.microsoft.com/office/powerpoint/2010/main" val="560132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396E-221A-4470-A0C1-88D1BDB77545}"/>
              </a:ext>
            </a:extLst>
          </p:cNvPr>
          <p:cNvSpPr>
            <a:spLocks noGrp="1"/>
          </p:cNvSpPr>
          <p:nvPr>
            <p:ph type="title"/>
          </p:nvPr>
        </p:nvSpPr>
        <p:spPr/>
        <p:txBody>
          <a:bodyPr>
            <a:normAutofit fontScale="90000"/>
          </a:bodyPr>
          <a:lstStyle/>
          <a:p>
            <a:r>
              <a:rPr lang="en-US" dirty="0"/>
              <a:t>Exposure to violence among PWID in the last 3 months, Los Angeles &amp; Denver, 2021 (n=309)</a:t>
            </a:r>
          </a:p>
        </p:txBody>
      </p:sp>
      <p:graphicFrame>
        <p:nvGraphicFramePr>
          <p:cNvPr id="4" name="Table 4">
            <a:extLst>
              <a:ext uri="{FF2B5EF4-FFF2-40B4-BE49-F238E27FC236}">
                <a16:creationId xmlns:a16="http://schemas.microsoft.com/office/drawing/2014/main" id="{F35B3330-D0A5-4FBC-A486-2E53328F6716}"/>
              </a:ext>
            </a:extLst>
          </p:cNvPr>
          <p:cNvGraphicFramePr>
            <a:graphicFrameLocks noGrp="1"/>
          </p:cNvGraphicFramePr>
          <p:nvPr>
            <p:ph idx="1"/>
          </p:nvPr>
        </p:nvGraphicFramePr>
        <p:xfrm>
          <a:off x="838200" y="1825625"/>
          <a:ext cx="10153454" cy="2896978"/>
        </p:xfrm>
        <a:graphic>
          <a:graphicData uri="http://schemas.openxmlformats.org/drawingml/2006/table">
            <a:tbl>
              <a:tblPr firstRow="1" bandRow="1">
                <a:tableStyleId>{5C22544A-7EE6-4342-B048-85BDC9FD1C3A}</a:tableStyleId>
              </a:tblPr>
              <a:tblGrid>
                <a:gridCol w="2830898">
                  <a:extLst>
                    <a:ext uri="{9D8B030D-6E8A-4147-A177-3AD203B41FA5}">
                      <a16:colId xmlns:a16="http://schemas.microsoft.com/office/drawing/2014/main" val="2674208786"/>
                    </a:ext>
                  </a:extLst>
                </a:gridCol>
                <a:gridCol w="1672522">
                  <a:extLst>
                    <a:ext uri="{9D8B030D-6E8A-4147-A177-3AD203B41FA5}">
                      <a16:colId xmlns:a16="http://schemas.microsoft.com/office/drawing/2014/main" val="2758137150"/>
                    </a:ext>
                  </a:extLst>
                </a:gridCol>
                <a:gridCol w="1384405">
                  <a:extLst>
                    <a:ext uri="{9D8B030D-6E8A-4147-A177-3AD203B41FA5}">
                      <a16:colId xmlns:a16="http://schemas.microsoft.com/office/drawing/2014/main" val="2562946243"/>
                    </a:ext>
                  </a:extLst>
                </a:gridCol>
                <a:gridCol w="1296939">
                  <a:extLst>
                    <a:ext uri="{9D8B030D-6E8A-4147-A177-3AD203B41FA5}">
                      <a16:colId xmlns:a16="http://schemas.microsoft.com/office/drawing/2014/main" val="1441857473"/>
                    </a:ext>
                  </a:extLst>
                </a:gridCol>
                <a:gridCol w="1576949">
                  <a:extLst>
                    <a:ext uri="{9D8B030D-6E8A-4147-A177-3AD203B41FA5}">
                      <a16:colId xmlns:a16="http://schemas.microsoft.com/office/drawing/2014/main" val="1109516761"/>
                    </a:ext>
                  </a:extLst>
                </a:gridCol>
                <a:gridCol w="1391741">
                  <a:extLst>
                    <a:ext uri="{9D8B030D-6E8A-4147-A177-3AD203B41FA5}">
                      <a16:colId xmlns:a16="http://schemas.microsoft.com/office/drawing/2014/main" val="3085612734"/>
                    </a:ext>
                  </a:extLst>
                </a:gridCol>
              </a:tblGrid>
              <a:tr h="550752">
                <a:tc>
                  <a:txBody>
                    <a:bodyPr/>
                    <a:lstStyle/>
                    <a:p>
                      <a:endParaRPr lang="en-US"/>
                    </a:p>
                  </a:txBody>
                  <a:tcPr/>
                </a:tc>
                <a:tc>
                  <a:txBody>
                    <a:bodyPr/>
                    <a:lstStyle/>
                    <a:p>
                      <a:pPr algn="ctr"/>
                      <a:r>
                        <a:rPr lang="en-US" dirty="0"/>
                        <a:t>Threatened</a:t>
                      </a:r>
                    </a:p>
                  </a:txBody>
                  <a:tcPr/>
                </a:tc>
                <a:tc>
                  <a:txBody>
                    <a:bodyPr/>
                    <a:lstStyle/>
                    <a:p>
                      <a:pPr algn="ctr"/>
                      <a:r>
                        <a:rPr lang="en-US" dirty="0"/>
                        <a:t>Punched</a:t>
                      </a:r>
                    </a:p>
                  </a:txBody>
                  <a:tcPr/>
                </a:tc>
                <a:tc>
                  <a:txBody>
                    <a:bodyPr/>
                    <a:lstStyle/>
                    <a:p>
                      <a:pPr algn="ctr"/>
                      <a:r>
                        <a:rPr lang="en-US" dirty="0"/>
                        <a:t>Belongings Stolen</a:t>
                      </a:r>
                    </a:p>
                  </a:txBody>
                  <a:tcPr/>
                </a:tc>
                <a:tc>
                  <a:txBody>
                    <a:bodyPr/>
                    <a:lstStyle/>
                    <a:p>
                      <a:pPr algn="ctr"/>
                      <a:r>
                        <a:rPr lang="en-US" dirty="0"/>
                        <a:t>Attacked by stranger</a:t>
                      </a:r>
                    </a:p>
                  </a:txBody>
                  <a:tcPr/>
                </a:tc>
                <a:tc>
                  <a:txBody>
                    <a:bodyPr/>
                    <a:lstStyle/>
                    <a:p>
                      <a:pPr algn="ctr"/>
                      <a:r>
                        <a:rPr lang="en-US" dirty="0"/>
                        <a:t>Raped*</a:t>
                      </a:r>
                    </a:p>
                  </a:txBody>
                  <a:tcPr/>
                </a:tc>
                <a:extLst>
                  <a:ext uri="{0D108BD9-81ED-4DB2-BD59-A6C34878D82A}">
                    <a16:rowId xmlns:a16="http://schemas.microsoft.com/office/drawing/2014/main" val="1089803330"/>
                  </a:ext>
                </a:extLst>
              </a:tr>
              <a:tr h="434706">
                <a:tc>
                  <a:txBody>
                    <a:bodyPr/>
                    <a:lstStyle/>
                    <a:p>
                      <a:r>
                        <a:rPr lang="en-US" dirty="0"/>
                        <a:t>Housed</a:t>
                      </a:r>
                    </a:p>
                  </a:txBody>
                  <a:tcPr/>
                </a:tc>
                <a:tc>
                  <a:txBody>
                    <a:bodyPr/>
                    <a:lstStyle/>
                    <a:p>
                      <a:pPr algn="ctr"/>
                      <a:r>
                        <a:rPr lang="en-US" dirty="0"/>
                        <a:t>15%</a:t>
                      </a:r>
                    </a:p>
                  </a:txBody>
                  <a:tcPr/>
                </a:tc>
                <a:tc>
                  <a:txBody>
                    <a:bodyPr/>
                    <a:lstStyle/>
                    <a:p>
                      <a:pPr algn="ctr"/>
                      <a:r>
                        <a:rPr lang="en-US" dirty="0"/>
                        <a:t>12%</a:t>
                      </a:r>
                    </a:p>
                  </a:txBody>
                  <a:tcPr/>
                </a:tc>
                <a:tc>
                  <a:txBody>
                    <a:bodyPr/>
                    <a:lstStyle/>
                    <a:p>
                      <a:pPr algn="ctr"/>
                      <a:r>
                        <a:rPr lang="en-US" dirty="0"/>
                        <a:t>35%</a:t>
                      </a:r>
                    </a:p>
                  </a:txBody>
                  <a:tcPr/>
                </a:tc>
                <a:tc>
                  <a:txBody>
                    <a:bodyPr/>
                    <a:lstStyle/>
                    <a:p>
                      <a:pPr algn="ctr"/>
                      <a:r>
                        <a:rPr lang="en-US" dirty="0"/>
                        <a:t>6%</a:t>
                      </a:r>
                    </a:p>
                  </a:txBody>
                  <a:tcPr/>
                </a:tc>
                <a:tc>
                  <a:txBody>
                    <a:bodyPr/>
                    <a:lstStyle/>
                    <a:p>
                      <a:pPr algn="ctr"/>
                      <a:r>
                        <a:rPr lang="en-US" dirty="0"/>
                        <a:t>0%</a:t>
                      </a:r>
                    </a:p>
                  </a:txBody>
                  <a:tcPr/>
                </a:tc>
                <a:extLst>
                  <a:ext uri="{0D108BD9-81ED-4DB2-BD59-A6C34878D82A}">
                    <a16:rowId xmlns:a16="http://schemas.microsoft.com/office/drawing/2014/main" val="3321593063"/>
                  </a:ext>
                </a:extLst>
              </a:tr>
              <a:tr h="750314">
                <a:tc>
                  <a:txBody>
                    <a:bodyPr/>
                    <a:lstStyle/>
                    <a:p>
                      <a:r>
                        <a:rPr lang="en-US" dirty="0"/>
                        <a:t>Not housed &amp; not moved</a:t>
                      </a:r>
                    </a:p>
                  </a:txBody>
                  <a:tcPr/>
                </a:tc>
                <a:tc>
                  <a:txBody>
                    <a:bodyPr/>
                    <a:lstStyle/>
                    <a:p>
                      <a:pPr algn="ctr"/>
                      <a:r>
                        <a:rPr lang="en-US" dirty="0"/>
                        <a:t>35%</a:t>
                      </a:r>
                    </a:p>
                  </a:txBody>
                  <a:tcPr/>
                </a:tc>
                <a:tc>
                  <a:txBody>
                    <a:bodyPr/>
                    <a:lstStyle/>
                    <a:p>
                      <a:pPr algn="ctr"/>
                      <a:r>
                        <a:rPr lang="en-US" dirty="0"/>
                        <a:t>31%</a:t>
                      </a:r>
                    </a:p>
                  </a:txBody>
                  <a:tcPr/>
                </a:tc>
                <a:tc>
                  <a:txBody>
                    <a:bodyPr/>
                    <a:lstStyle/>
                    <a:p>
                      <a:pPr algn="ctr"/>
                      <a:r>
                        <a:rPr lang="en-US" dirty="0"/>
                        <a:t>82%</a:t>
                      </a:r>
                    </a:p>
                  </a:txBody>
                  <a:tcPr/>
                </a:tc>
                <a:tc>
                  <a:txBody>
                    <a:bodyPr/>
                    <a:lstStyle/>
                    <a:p>
                      <a:pPr algn="ctr"/>
                      <a:r>
                        <a:rPr lang="en-US" dirty="0"/>
                        <a:t>22%</a:t>
                      </a:r>
                    </a:p>
                  </a:txBody>
                  <a:tcPr/>
                </a:tc>
                <a:tc>
                  <a:txBody>
                    <a:bodyPr/>
                    <a:lstStyle/>
                    <a:p>
                      <a:pPr algn="ctr"/>
                      <a:r>
                        <a:rPr lang="en-US" dirty="0"/>
                        <a:t>8%</a:t>
                      </a:r>
                    </a:p>
                  </a:txBody>
                  <a:tcPr/>
                </a:tc>
                <a:extLst>
                  <a:ext uri="{0D108BD9-81ED-4DB2-BD59-A6C34878D82A}">
                    <a16:rowId xmlns:a16="http://schemas.microsoft.com/office/drawing/2014/main" val="7848970"/>
                  </a:ext>
                </a:extLst>
              </a:tr>
              <a:tr h="1071878">
                <a:tc>
                  <a:txBody>
                    <a:bodyPr/>
                    <a:lstStyle/>
                    <a:p>
                      <a:r>
                        <a:rPr lang="en-US" dirty="0"/>
                        <a:t>Not housed &amp; moved </a:t>
                      </a:r>
                    </a:p>
                  </a:txBody>
                  <a:tcPr/>
                </a:tc>
                <a:tc>
                  <a:txBody>
                    <a:bodyPr/>
                    <a:lstStyle/>
                    <a:p>
                      <a:pPr algn="ctr"/>
                      <a:r>
                        <a:rPr lang="en-US" dirty="0"/>
                        <a:t>48%</a:t>
                      </a:r>
                    </a:p>
                  </a:txBody>
                  <a:tcPr/>
                </a:tc>
                <a:tc>
                  <a:txBody>
                    <a:bodyPr/>
                    <a:lstStyle/>
                    <a:p>
                      <a:pPr algn="ctr"/>
                      <a:r>
                        <a:rPr lang="en-US" dirty="0"/>
                        <a:t>40%</a:t>
                      </a:r>
                    </a:p>
                  </a:txBody>
                  <a:tcPr/>
                </a:tc>
                <a:tc>
                  <a:txBody>
                    <a:bodyPr/>
                    <a:lstStyle/>
                    <a:p>
                      <a:pPr algn="ctr"/>
                      <a:r>
                        <a:rPr lang="en-US" dirty="0"/>
                        <a:t>88%</a:t>
                      </a:r>
                    </a:p>
                  </a:txBody>
                  <a:tcPr/>
                </a:tc>
                <a:tc>
                  <a:txBody>
                    <a:bodyPr/>
                    <a:lstStyle/>
                    <a:p>
                      <a:pPr algn="ctr"/>
                      <a:r>
                        <a:rPr lang="en-US" dirty="0"/>
                        <a:t>36%</a:t>
                      </a:r>
                    </a:p>
                  </a:txBody>
                  <a:tcPr/>
                </a:tc>
                <a:tc>
                  <a:txBody>
                    <a:bodyPr/>
                    <a:lstStyle/>
                    <a:p>
                      <a:pPr algn="ctr"/>
                      <a:r>
                        <a:rPr lang="en-US" dirty="0"/>
                        <a:t>8%</a:t>
                      </a:r>
                    </a:p>
                  </a:txBody>
                  <a:tcPr/>
                </a:tc>
                <a:extLst>
                  <a:ext uri="{0D108BD9-81ED-4DB2-BD59-A6C34878D82A}">
                    <a16:rowId xmlns:a16="http://schemas.microsoft.com/office/drawing/2014/main" val="1481159176"/>
                  </a:ext>
                </a:extLst>
              </a:tr>
            </a:tbl>
          </a:graphicData>
        </a:graphic>
      </p:graphicFrame>
      <p:sp>
        <p:nvSpPr>
          <p:cNvPr id="5" name="TextBox 4">
            <a:extLst>
              <a:ext uri="{FF2B5EF4-FFF2-40B4-BE49-F238E27FC236}">
                <a16:creationId xmlns:a16="http://schemas.microsoft.com/office/drawing/2014/main" id="{280CD270-3151-4492-B65F-D89D20B3F317}"/>
              </a:ext>
            </a:extLst>
          </p:cNvPr>
          <p:cNvSpPr txBox="1"/>
          <p:nvPr/>
        </p:nvSpPr>
        <p:spPr>
          <a:xfrm>
            <a:off x="1315039" y="5283724"/>
            <a:ext cx="9280689" cy="369332"/>
          </a:xfrm>
          <a:prstGeom prst="rect">
            <a:avLst/>
          </a:prstGeom>
          <a:noFill/>
        </p:spPr>
        <p:txBody>
          <a:bodyPr wrap="square" rtlCol="0">
            <a:spAutoFit/>
          </a:bodyPr>
          <a:lstStyle/>
          <a:p>
            <a:r>
              <a:rPr lang="en-US" dirty="0"/>
              <a:t>* 24% of women, transgendered, and non-binary people were raped</a:t>
            </a:r>
          </a:p>
        </p:txBody>
      </p:sp>
    </p:spTree>
    <p:extLst>
      <p:ext uri="{BB962C8B-B14F-4D97-AF65-F5344CB8AC3E}">
        <p14:creationId xmlns:p14="http://schemas.microsoft.com/office/powerpoint/2010/main" val="4171286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A4D61C-7612-4E7B-BCCB-374019393E4C}"/>
              </a:ext>
            </a:extLst>
          </p:cNvPr>
          <p:cNvSpPr>
            <a:spLocks noGrp="1"/>
          </p:cNvSpPr>
          <p:nvPr>
            <p:ph type="title"/>
          </p:nvPr>
        </p:nvSpPr>
        <p:spPr>
          <a:xfrm>
            <a:off x="282803" y="365126"/>
            <a:ext cx="11467707" cy="837510"/>
          </a:xfrm>
        </p:spPr>
        <p:txBody>
          <a:bodyPr>
            <a:normAutofit fontScale="90000"/>
          </a:bodyPr>
          <a:lstStyle/>
          <a:p>
            <a:r>
              <a:rPr lang="en-US" dirty="0"/>
              <a:t>Essential items are often discarded/lost during camp clearances, LA/Denver 2021 (n=309)</a:t>
            </a:r>
          </a:p>
        </p:txBody>
      </p:sp>
      <p:graphicFrame>
        <p:nvGraphicFramePr>
          <p:cNvPr id="2" name="Chart 1">
            <a:extLst>
              <a:ext uri="{FF2B5EF4-FFF2-40B4-BE49-F238E27FC236}">
                <a16:creationId xmlns:a16="http://schemas.microsoft.com/office/drawing/2014/main" id="{165274D0-2EAF-4E6D-B80D-974D8ADB59BE}"/>
              </a:ext>
            </a:extLst>
          </p:cNvPr>
          <p:cNvGraphicFramePr>
            <a:graphicFrameLocks/>
          </p:cNvGraphicFramePr>
          <p:nvPr>
            <p:extLst>
              <p:ext uri="{D42A27DB-BD31-4B8C-83A1-F6EECF244321}">
                <p14:modId xmlns:p14="http://schemas.microsoft.com/office/powerpoint/2010/main" val="451606160"/>
              </p:ext>
            </p:extLst>
          </p:nvPr>
        </p:nvGraphicFramePr>
        <p:xfrm>
          <a:off x="564631" y="1414072"/>
          <a:ext cx="10498110" cy="44071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7260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DD04-1DE8-4BE5-A9DF-762AB83B38C0}"/>
              </a:ext>
            </a:extLst>
          </p:cNvPr>
          <p:cNvSpPr>
            <a:spLocks noGrp="1"/>
          </p:cNvSpPr>
          <p:nvPr>
            <p:ph type="title"/>
          </p:nvPr>
        </p:nvSpPr>
        <p:spPr>
          <a:xfrm>
            <a:off x="461913" y="365127"/>
            <a:ext cx="11057642" cy="1325563"/>
          </a:xfrm>
        </p:spPr>
        <p:txBody>
          <a:bodyPr/>
          <a:lstStyle/>
          <a:p>
            <a:r>
              <a:rPr lang="en-US" dirty="0"/>
              <a:t>Displacement as a predictor of health risk among people who inject drugs, 2021 (n=309)</a:t>
            </a:r>
          </a:p>
        </p:txBody>
      </p:sp>
      <p:graphicFrame>
        <p:nvGraphicFramePr>
          <p:cNvPr id="5" name="Table 5">
            <a:extLst>
              <a:ext uri="{FF2B5EF4-FFF2-40B4-BE49-F238E27FC236}">
                <a16:creationId xmlns:a16="http://schemas.microsoft.com/office/drawing/2014/main" id="{BCEA0226-5354-4CC7-81D3-F1AB63619338}"/>
              </a:ext>
            </a:extLst>
          </p:cNvPr>
          <p:cNvGraphicFramePr>
            <a:graphicFrameLocks noGrp="1"/>
          </p:cNvGraphicFramePr>
          <p:nvPr>
            <p:ph idx="1"/>
            <p:extLst>
              <p:ext uri="{D42A27DB-BD31-4B8C-83A1-F6EECF244321}">
                <p14:modId xmlns:p14="http://schemas.microsoft.com/office/powerpoint/2010/main" val="4047336774"/>
              </p:ext>
            </p:extLst>
          </p:nvPr>
        </p:nvGraphicFramePr>
        <p:xfrm>
          <a:off x="650449" y="1825625"/>
          <a:ext cx="10869106" cy="2021840"/>
        </p:xfrm>
        <a:graphic>
          <a:graphicData uri="http://schemas.openxmlformats.org/drawingml/2006/table">
            <a:tbl>
              <a:tblPr firstRow="1" bandRow="1">
                <a:tableStyleId>{5C22544A-7EE6-4342-B048-85BDC9FD1C3A}</a:tableStyleId>
              </a:tblPr>
              <a:tblGrid>
                <a:gridCol w="2389695">
                  <a:extLst>
                    <a:ext uri="{9D8B030D-6E8A-4147-A177-3AD203B41FA5}">
                      <a16:colId xmlns:a16="http://schemas.microsoft.com/office/drawing/2014/main" val="1020886753"/>
                    </a:ext>
                  </a:extLst>
                </a:gridCol>
                <a:gridCol w="2672499">
                  <a:extLst>
                    <a:ext uri="{9D8B030D-6E8A-4147-A177-3AD203B41FA5}">
                      <a16:colId xmlns:a16="http://schemas.microsoft.com/office/drawing/2014/main" val="3720350274"/>
                    </a:ext>
                  </a:extLst>
                </a:gridCol>
                <a:gridCol w="208280">
                  <a:extLst>
                    <a:ext uri="{9D8B030D-6E8A-4147-A177-3AD203B41FA5}">
                      <a16:colId xmlns:a16="http://schemas.microsoft.com/office/drawing/2014/main" val="3767848320"/>
                    </a:ext>
                  </a:extLst>
                </a:gridCol>
                <a:gridCol w="2944986">
                  <a:extLst>
                    <a:ext uri="{9D8B030D-6E8A-4147-A177-3AD203B41FA5}">
                      <a16:colId xmlns:a16="http://schemas.microsoft.com/office/drawing/2014/main" val="3393179712"/>
                    </a:ext>
                  </a:extLst>
                </a:gridCol>
                <a:gridCol w="2653646">
                  <a:extLst>
                    <a:ext uri="{9D8B030D-6E8A-4147-A177-3AD203B41FA5}">
                      <a16:colId xmlns:a16="http://schemas.microsoft.com/office/drawing/2014/main" val="2932131733"/>
                    </a:ext>
                  </a:extLst>
                </a:gridCol>
              </a:tblGrid>
              <a:tr h="370840">
                <a:tc>
                  <a:txBody>
                    <a:bodyPr/>
                    <a:lstStyle/>
                    <a:p>
                      <a:r>
                        <a:rPr lang="en-US" dirty="0"/>
                        <a:t>Nonfatal overdose* in the last 3 months</a:t>
                      </a:r>
                    </a:p>
                  </a:txBody>
                  <a:tcPr/>
                </a:tc>
                <a:tc>
                  <a:txBody>
                    <a:bodyPr/>
                    <a:lstStyle/>
                    <a:p>
                      <a:r>
                        <a:rPr lang="en-US" dirty="0"/>
                        <a:t>Adjusted Odds Ratio</a:t>
                      </a:r>
                    </a:p>
                    <a:p>
                      <a:r>
                        <a:rPr lang="en-US" dirty="0"/>
                        <a:t>(95% Confidence Interval)</a:t>
                      </a:r>
                    </a:p>
                  </a:txBody>
                  <a:tcPr/>
                </a:tc>
                <a:tc>
                  <a:txBody>
                    <a:bodyPr/>
                    <a:lstStyle/>
                    <a:p>
                      <a:endParaRPr lang="en-US" dirty="0"/>
                    </a:p>
                  </a:txBody>
                  <a:tcPr/>
                </a:tc>
                <a:tc>
                  <a:txBody>
                    <a:bodyPr/>
                    <a:lstStyle/>
                    <a:p>
                      <a:r>
                        <a:rPr lang="en-US" dirty="0"/>
                        <a:t>Receptive syringe sharing** in the last 3 months</a:t>
                      </a:r>
                    </a:p>
                  </a:txBody>
                  <a:tcPr/>
                </a:tc>
                <a:tc>
                  <a:txBody>
                    <a:bodyPr/>
                    <a:lstStyle/>
                    <a:p>
                      <a:r>
                        <a:rPr lang="en-US" dirty="0"/>
                        <a:t>Adjusted Odds Ratio</a:t>
                      </a:r>
                    </a:p>
                    <a:p>
                      <a:r>
                        <a:rPr lang="en-US" dirty="0"/>
                        <a:t>(95% Confidence Interval)</a:t>
                      </a:r>
                    </a:p>
                  </a:txBody>
                  <a:tcPr/>
                </a:tc>
                <a:extLst>
                  <a:ext uri="{0D108BD9-81ED-4DB2-BD59-A6C34878D82A}">
                    <a16:rowId xmlns:a16="http://schemas.microsoft.com/office/drawing/2014/main" val="2084087679"/>
                  </a:ext>
                </a:extLst>
              </a:tr>
              <a:tr h="370840">
                <a:tc>
                  <a:txBody>
                    <a:bodyPr/>
                    <a:lstStyle/>
                    <a:p>
                      <a:r>
                        <a:rPr lang="en-US" dirty="0"/>
                        <a:t>Housed</a:t>
                      </a:r>
                    </a:p>
                  </a:txBody>
                  <a:tcPr/>
                </a:tc>
                <a:tc>
                  <a:txBody>
                    <a:bodyPr/>
                    <a:lstStyle/>
                    <a:p>
                      <a:r>
                        <a:rPr lang="en-US" dirty="0"/>
                        <a:t>Referent</a:t>
                      </a:r>
                    </a:p>
                  </a:txBody>
                  <a:tcPr/>
                </a:tc>
                <a:tc>
                  <a:txBody>
                    <a:bodyPr/>
                    <a:lstStyle/>
                    <a:p>
                      <a:endParaRPr lang="en-US" dirty="0"/>
                    </a:p>
                  </a:txBody>
                  <a:tcPr/>
                </a:tc>
                <a:tc>
                  <a:txBody>
                    <a:bodyPr/>
                    <a:lstStyle/>
                    <a:p>
                      <a:endParaRPr lang="en-US"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Referent</a:t>
                      </a:r>
                    </a:p>
                  </a:txBody>
                  <a:tcPr/>
                </a:tc>
                <a:extLst>
                  <a:ext uri="{0D108BD9-81ED-4DB2-BD59-A6C34878D82A}">
                    <a16:rowId xmlns:a16="http://schemas.microsoft.com/office/drawing/2014/main" val="3081880781"/>
                  </a:ext>
                </a:extLst>
              </a:tr>
              <a:tr h="370840">
                <a:tc>
                  <a:txBody>
                    <a:bodyPr/>
                    <a:lstStyle/>
                    <a:p>
                      <a:r>
                        <a:rPr lang="en-US" dirty="0"/>
                        <a:t>Not housed, not moved</a:t>
                      </a:r>
                    </a:p>
                  </a:txBody>
                  <a:tcPr/>
                </a:tc>
                <a:tc>
                  <a:txBody>
                    <a:bodyPr/>
                    <a:lstStyle/>
                    <a:p>
                      <a:r>
                        <a:rPr lang="en-US" dirty="0"/>
                        <a:t>2.38 (0.78, 7.30)</a:t>
                      </a:r>
                    </a:p>
                  </a:txBody>
                  <a:tcPr/>
                </a:tc>
                <a:tc>
                  <a:txBody>
                    <a:bodyPr/>
                    <a:lstStyle/>
                    <a:p>
                      <a:endParaRPr lang="en-US" dirty="0"/>
                    </a:p>
                  </a:txBody>
                  <a:tcPr/>
                </a:tc>
                <a:tc>
                  <a:txBody>
                    <a:bodyPr/>
                    <a:lstStyle/>
                    <a:p>
                      <a:r>
                        <a:rPr lang="en-US" dirty="0"/>
                        <a:t>Not housed, not moved</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2.94 (1.01, 8.53)</a:t>
                      </a:r>
                    </a:p>
                    <a:p>
                      <a:endParaRPr lang="en-US" dirty="0"/>
                    </a:p>
                  </a:txBody>
                  <a:tcPr/>
                </a:tc>
                <a:extLst>
                  <a:ext uri="{0D108BD9-81ED-4DB2-BD59-A6C34878D82A}">
                    <a16:rowId xmlns:a16="http://schemas.microsoft.com/office/drawing/2014/main" val="1873341257"/>
                  </a:ext>
                </a:extLst>
              </a:tr>
              <a:tr h="370840">
                <a:tc>
                  <a:txBody>
                    <a:bodyPr/>
                    <a:lstStyle/>
                    <a:p>
                      <a:r>
                        <a:rPr lang="en-US" dirty="0"/>
                        <a:t>Not housed, moved</a:t>
                      </a:r>
                    </a:p>
                  </a:txBody>
                  <a:tcPr/>
                </a:tc>
                <a:tc>
                  <a:txBody>
                    <a:bodyPr/>
                    <a:lstStyle/>
                    <a:p>
                      <a:r>
                        <a:rPr lang="en-US" dirty="0"/>
                        <a:t>4.33 (1.72, 10.92)</a:t>
                      </a:r>
                    </a:p>
                  </a:txBody>
                  <a:tcPr/>
                </a:tc>
                <a:tc>
                  <a:txBody>
                    <a:bodyPr/>
                    <a:lstStyle/>
                    <a:p>
                      <a:endParaRPr lang="en-US" dirty="0"/>
                    </a:p>
                  </a:txBody>
                  <a:tcPr/>
                </a:tc>
                <a:tc>
                  <a:txBody>
                    <a:bodyPr/>
                    <a:lstStyle/>
                    <a:p>
                      <a:r>
                        <a:rPr lang="en-US" dirty="0"/>
                        <a:t>Not housed, moved</a:t>
                      </a:r>
                    </a:p>
                  </a:txBody>
                  <a:tcPr/>
                </a:tc>
                <a:tc>
                  <a:txBody>
                    <a:bodyPr/>
                    <a:lstStyle/>
                    <a:p>
                      <a:r>
                        <a:rPr lang="en-US" dirty="0"/>
                        <a:t>3.32 (1.31, 8.37)</a:t>
                      </a:r>
                    </a:p>
                  </a:txBody>
                  <a:tcPr/>
                </a:tc>
                <a:extLst>
                  <a:ext uri="{0D108BD9-81ED-4DB2-BD59-A6C34878D82A}">
                    <a16:rowId xmlns:a16="http://schemas.microsoft.com/office/drawing/2014/main" val="3697179275"/>
                  </a:ext>
                </a:extLst>
              </a:tr>
            </a:tbl>
          </a:graphicData>
        </a:graphic>
      </p:graphicFrame>
      <p:sp>
        <p:nvSpPr>
          <p:cNvPr id="6" name="TextBox 5">
            <a:extLst>
              <a:ext uri="{FF2B5EF4-FFF2-40B4-BE49-F238E27FC236}">
                <a16:creationId xmlns:a16="http://schemas.microsoft.com/office/drawing/2014/main" id="{7A557532-1726-4852-A5AF-3C70BBDA06A8}"/>
              </a:ext>
            </a:extLst>
          </p:cNvPr>
          <p:cNvSpPr txBox="1"/>
          <p:nvPr/>
        </p:nvSpPr>
        <p:spPr>
          <a:xfrm>
            <a:off x="1133575" y="4097276"/>
            <a:ext cx="7420073" cy="507831"/>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Controlling for race</a:t>
            </a:r>
          </a:p>
          <a:p>
            <a:pPr defTabSz="685800">
              <a:buClrTx/>
            </a:pPr>
            <a:r>
              <a:rPr lang="en-US" sz="1350" kern="1200" dirty="0">
                <a:solidFill>
                  <a:prstClr val="black"/>
                </a:solidFill>
                <a:latin typeface="Calibri" panose="020F0502020204030204"/>
                <a:ea typeface="+mn-ea"/>
                <a:cs typeface="+mn-cs"/>
              </a:rPr>
              <a:t>** Controlling for police contact in the last 3 months</a:t>
            </a:r>
          </a:p>
        </p:txBody>
      </p:sp>
      <p:sp>
        <p:nvSpPr>
          <p:cNvPr id="7" name="TextBox 6">
            <a:extLst>
              <a:ext uri="{FF2B5EF4-FFF2-40B4-BE49-F238E27FC236}">
                <a16:creationId xmlns:a16="http://schemas.microsoft.com/office/drawing/2014/main" id="{D3D1A64C-190A-4754-BD48-ECF5D9555D42}"/>
              </a:ext>
            </a:extLst>
          </p:cNvPr>
          <p:cNvSpPr txBox="1"/>
          <p:nvPr/>
        </p:nvSpPr>
        <p:spPr>
          <a:xfrm>
            <a:off x="714080" y="4900760"/>
            <a:ext cx="11003437" cy="646331"/>
          </a:xfrm>
          <a:prstGeom prst="rect">
            <a:avLst/>
          </a:prstGeom>
          <a:noFill/>
        </p:spPr>
        <p:txBody>
          <a:bodyPr wrap="square" rtlCol="0">
            <a:spAutoFit/>
          </a:bodyPr>
          <a:lstStyle/>
          <a:p>
            <a:pPr defTabSz="685800"/>
            <a:r>
              <a:rPr lang="en-US" b="1" dirty="0"/>
              <a:t>Encampment clearance and ongoing displacement of unhoused PWID independently contributes to health risk in this population.</a:t>
            </a:r>
            <a:endParaRPr lang="en-US"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58079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6749-50BD-3F3F-E9C6-0DB232201D4A}"/>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9BFE91EA-167F-B237-1CA3-826499CE86DF}"/>
              </a:ext>
            </a:extLst>
          </p:cNvPr>
          <p:cNvSpPr>
            <a:spLocks noGrp="1"/>
          </p:cNvSpPr>
          <p:nvPr>
            <p:ph idx="1"/>
          </p:nvPr>
        </p:nvSpPr>
        <p:spPr/>
        <p:txBody>
          <a:bodyPr>
            <a:normAutofit fontScale="92500" lnSpcReduction="20000"/>
          </a:bodyPr>
          <a:lstStyle/>
          <a:p>
            <a:r>
              <a:rPr lang="en-US" dirty="0"/>
              <a:t>We need to focus on political and social determinants of health that are an existential threat to PWID</a:t>
            </a:r>
          </a:p>
          <a:p>
            <a:endParaRPr lang="en-US" dirty="0"/>
          </a:p>
          <a:p>
            <a:r>
              <a:rPr lang="en-US" dirty="0"/>
              <a:t>Solutions require addressing fundamental inequalities in our political, social, and economic organization</a:t>
            </a:r>
          </a:p>
          <a:p>
            <a:endParaRPr lang="en-US" dirty="0"/>
          </a:p>
          <a:p>
            <a:r>
              <a:rPr lang="en-US" dirty="0"/>
              <a:t>We need to listen, uplift and empower people who use drugs to identify solutions.</a:t>
            </a:r>
          </a:p>
          <a:p>
            <a:pPr lvl="1"/>
            <a:r>
              <a:rPr lang="en-US" dirty="0"/>
              <a:t>Act in solidarity with people who use drugs</a:t>
            </a:r>
          </a:p>
          <a:p>
            <a:pPr lvl="1"/>
            <a:r>
              <a:rPr lang="en-US" dirty="0"/>
              <a:t>Support drug user unions and other organizing efforts</a:t>
            </a:r>
          </a:p>
          <a:p>
            <a:pPr lvl="1"/>
            <a:r>
              <a:rPr lang="en-US" dirty="0"/>
              <a:t>Hire people with lived experience and active use when ever possible</a:t>
            </a:r>
          </a:p>
          <a:p>
            <a:endParaRPr lang="en-US" dirty="0"/>
          </a:p>
        </p:txBody>
      </p:sp>
    </p:spTree>
    <p:extLst>
      <p:ext uri="{BB962C8B-B14F-4D97-AF65-F5344CB8AC3E}">
        <p14:creationId xmlns:p14="http://schemas.microsoft.com/office/powerpoint/2010/main" val="4216662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89A888-5A10-9F4F-64F8-12F7B477CE23}"/>
              </a:ext>
            </a:extLst>
          </p:cNvPr>
          <p:cNvSpPr>
            <a:spLocks noGrp="1"/>
          </p:cNvSpPr>
          <p:nvPr>
            <p:ph type="title"/>
          </p:nvPr>
        </p:nvSpPr>
        <p:spPr/>
        <p:txBody>
          <a:bodyPr/>
          <a:lstStyle/>
          <a:p>
            <a:r>
              <a:rPr lang="en-US" dirty="0"/>
              <a:t>Life is precious.  Let’s educate, research, and mobilize in its defense</a:t>
            </a:r>
          </a:p>
        </p:txBody>
      </p:sp>
      <p:pic>
        <p:nvPicPr>
          <p:cNvPr id="6" name="Picture 5" descr="A couple of men posing for the camera&#10;&#10;Description automatically generated with medium confidence">
            <a:extLst>
              <a:ext uri="{FF2B5EF4-FFF2-40B4-BE49-F238E27FC236}">
                <a16:creationId xmlns:a16="http://schemas.microsoft.com/office/drawing/2014/main" id="{C2772667-219E-03C2-D5DE-05837C9F0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4455"/>
            <a:ext cx="4012942" cy="4284921"/>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3F853BFB-D511-2DC0-64F3-028625AC0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280" y="1780954"/>
            <a:ext cx="4763386" cy="4136066"/>
          </a:xfrm>
          <a:prstGeom prst="rect">
            <a:avLst/>
          </a:prstGeom>
        </p:spPr>
      </p:pic>
      <p:pic>
        <p:nvPicPr>
          <p:cNvPr id="10" name="Picture 9" descr="Two men taking a selfie&#10;&#10;Description automatically generated with medium confidence">
            <a:extLst>
              <a:ext uri="{FF2B5EF4-FFF2-40B4-BE49-F238E27FC236}">
                <a16:creationId xmlns:a16="http://schemas.microsoft.com/office/drawing/2014/main" id="{2DC8E4E5-7F3D-E2BA-53FD-B5BAB04839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6666" y="1780954"/>
            <a:ext cx="3255335" cy="4228422"/>
          </a:xfrm>
          <a:prstGeom prst="rect">
            <a:avLst/>
          </a:prstGeom>
        </p:spPr>
      </p:pic>
    </p:spTree>
    <p:extLst>
      <p:ext uri="{BB962C8B-B14F-4D97-AF65-F5344CB8AC3E}">
        <p14:creationId xmlns:p14="http://schemas.microsoft.com/office/powerpoint/2010/main" val="342943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0B9E-307E-65AF-34DB-6F981501CA19}"/>
              </a:ext>
            </a:extLst>
          </p:cNvPr>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pPr algn="ctr"/>
            <a:r>
              <a:rPr lang="en-US" dirty="0"/>
              <a:t>Overview</a:t>
            </a:r>
          </a:p>
        </p:txBody>
      </p:sp>
      <p:sp>
        <p:nvSpPr>
          <p:cNvPr id="3" name="Content Placeholder 2">
            <a:extLst>
              <a:ext uri="{FF2B5EF4-FFF2-40B4-BE49-F238E27FC236}">
                <a16:creationId xmlns:a16="http://schemas.microsoft.com/office/drawing/2014/main" id="{B87FF05B-4C74-4C1A-BD3C-B0D760E3EC32}"/>
              </a:ext>
            </a:extLst>
          </p:cNvPr>
          <p:cNvSpPr txBox="1">
            <a:spLocks/>
          </p:cNvSpPr>
          <p:nvPr/>
        </p:nvSpPr>
        <p:spPr>
          <a:xfrm>
            <a:off x="838200" y="1825627"/>
            <a:ext cx="10515600" cy="37716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Highlight the limitations of our current approach to health challenges among people who inject drugs</a:t>
            </a:r>
          </a:p>
          <a:p>
            <a:endParaRPr lang="en-US" dirty="0"/>
          </a:p>
          <a:p>
            <a:r>
              <a:rPr lang="en-US" dirty="0"/>
              <a:t>Share my own lessons learned from listening closely and deeply to what people who use drugs share</a:t>
            </a:r>
          </a:p>
          <a:p>
            <a:pPr marL="0" indent="0">
              <a:buNone/>
            </a:pPr>
            <a:endParaRPr lang="en-US" dirty="0"/>
          </a:p>
          <a:p>
            <a:r>
              <a:rPr lang="en-US" dirty="0"/>
              <a:t>Argue for solidarity with people who use drugs as a more effective approach to addressing the harms of substance use</a:t>
            </a:r>
          </a:p>
          <a:p>
            <a:pPr marL="0" indent="0">
              <a:buFont typeface="Arial" panose="020B0604020202020204" pitchFamily="34" charset="0"/>
              <a:buNone/>
            </a:pPr>
            <a:endParaRPr lang="en-US" dirty="0"/>
          </a:p>
          <a:p>
            <a:endParaRPr lang="en-US" dirty="0"/>
          </a:p>
          <a:p>
            <a:pPr marL="457189" lvl="1" indent="0">
              <a:buFont typeface="Arial" panose="020B0604020202020204" pitchFamily="34" charset="0"/>
              <a:buNone/>
            </a:pPr>
            <a:endParaRPr lang="en-US" dirty="0"/>
          </a:p>
        </p:txBody>
      </p:sp>
    </p:spTree>
    <p:extLst>
      <p:ext uri="{BB962C8B-B14F-4D97-AF65-F5344CB8AC3E}">
        <p14:creationId xmlns:p14="http://schemas.microsoft.com/office/powerpoint/2010/main" val="29554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8BAE-DC75-539B-FB3D-6882A0A4024D}"/>
              </a:ext>
            </a:extLst>
          </p:cNvPr>
          <p:cNvSpPr>
            <a:spLocks noGrp="1"/>
          </p:cNvSpPr>
          <p:nvPr>
            <p:ph type="title"/>
          </p:nvPr>
        </p:nvSpPr>
        <p:spPr/>
        <p:txBody>
          <a:bodyPr/>
          <a:lstStyle/>
          <a:p>
            <a:r>
              <a:rPr lang="en-US" dirty="0"/>
              <a:t>Limitations (1)</a:t>
            </a:r>
          </a:p>
        </p:txBody>
      </p:sp>
      <p:sp>
        <p:nvSpPr>
          <p:cNvPr id="3" name="Content Placeholder 2">
            <a:extLst>
              <a:ext uri="{FF2B5EF4-FFF2-40B4-BE49-F238E27FC236}">
                <a16:creationId xmlns:a16="http://schemas.microsoft.com/office/drawing/2014/main" id="{39EDB6A8-8EBC-8BA1-ADCD-CCB8D5355558}"/>
              </a:ext>
            </a:extLst>
          </p:cNvPr>
          <p:cNvSpPr>
            <a:spLocks noGrp="1"/>
          </p:cNvSpPr>
          <p:nvPr>
            <p:ph idx="1"/>
          </p:nvPr>
        </p:nvSpPr>
        <p:spPr/>
        <p:txBody>
          <a:bodyPr>
            <a:normAutofit lnSpcReduction="10000"/>
          </a:bodyPr>
          <a:lstStyle/>
          <a:p>
            <a:r>
              <a:rPr lang="en-US" dirty="0"/>
              <a:t>Multiple national and regional epidemics and outbreaks</a:t>
            </a:r>
          </a:p>
          <a:p>
            <a:pPr lvl="1"/>
            <a:r>
              <a:rPr lang="en-US" dirty="0"/>
              <a:t>National HCV, bacterial infection, and overdose death epidemic</a:t>
            </a:r>
          </a:p>
          <a:p>
            <a:pPr lvl="1"/>
            <a:r>
              <a:rPr lang="en-US" dirty="0"/>
              <a:t>Local and regional HIV outbreaks</a:t>
            </a:r>
          </a:p>
          <a:p>
            <a:endParaRPr lang="en-US" dirty="0"/>
          </a:p>
          <a:p>
            <a:r>
              <a:rPr lang="en-US" dirty="0"/>
              <a:t>Growing physical immiseration of people who use drugs will make improvements harder to achieve</a:t>
            </a:r>
          </a:p>
          <a:p>
            <a:endParaRPr lang="en-US" dirty="0"/>
          </a:p>
          <a:p>
            <a:r>
              <a:rPr lang="en-US" dirty="0"/>
              <a:t>Growing backlash against harm reduction approaches to substance use problems </a:t>
            </a:r>
          </a:p>
        </p:txBody>
      </p:sp>
    </p:spTree>
    <p:extLst>
      <p:ext uri="{BB962C8B-B14F-4D97-AF65-F5344CB8AC3E}">
        <p14:creationId xmlns:p14="http://schemas.microsoft.com/office/powerpoint/2010/main" val="490818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0369706-68F2-4B1E-998B-9966CC63CBD1}"/>
              </a:ext>
            </a:extLst>
          </p:cNvPr>
          <p:cNvSpPr txBox="1">
            <a:spLocks/>
          </p:cNvSpPr>
          <p:nvPr/>
        </p:nvSpPr>
        <p:spPr>
          <a:xfrm>
            <a:off x="838200" y="365126"/>
            <a:ext cx="10515600" cy="837510"/>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sz="3200" dirty="0"/>
              <a:t>Limitation (2) Great medications that we have a hard time getting to people who need them</a:t>
            </a:r>
          </a:p>
        </p:txBody>
      </p:sp>
      <p:graphicFrame>
        <p:nvGraphicFramePr>
          <p:cNvPr id="3" name="Table 8">
            <a:extLst>
              <a:ext uri="{FF2B5EF4-FFF2-40B4-BE49-F238E27FC236}">
                <a16:creationId xmlns:a16="http://schemas.microsoft.com/office/drawing/2014/main" id="{B8E200C7-6A17-44BC-9E13-E0DC71199228}"/>
              </a:ext>
            </a:extLst>
          </p:cNvPr>
          <p:cNvGraphicFramePr>
            <a:graphicFrameLocks/>
          </p:cNvGraphicFramePr>
          <p:nvPr>
            <p:extLst>
              <p:ext uri="{D42A27DB-BD31-4B8C-83A1-F6EECF244321}">
                <p14:modId xmlns:p14="http://schemas.microsoft.com/office/powerpoint/2010/main" val="2311705434"/>
              </p:ext>
            </p:extLst>
          </p:nvPr>
        </p:nvGraphicFramePr>
        <p:xfrm>
          <a:off x="886408" y="1321050"/>
          <a:ext cx="10467392" cy="3593363"/>
        </p:xfrm>
        <a:graphic>
          <a:graphicData uri="http://schemas.openxmlformats.org/drawingml/2006/table">
            <a:tbl>
              <a:tblPr firstRow="1" bandRow="1">
                <a:tableStyleId>{5C22544A-7EE6-4342-B048-85BDC9FD1C3A}</a:tableStyleId>
              </a:tblPr>
              <a:tblGrid>
                <a:gridCol w="5299405">
                  <a:extLst>
                    <a:ext uri="{9D8B030D-6E8A-4147-A177-3AD203B41FA5}">
                      <a16:colId xmlns:a16="http://schemas.microsoft.com/office/drawing/2014/main" val="218728997"/>
                    </a:ext>
                  </a:extLst>
                </a:gridCol>
                <a:gridCol w="5167987">
                  <a:extLst>
                    <a:ext uri="{9D8B030D-6E8A-4147-A177-3AD203B41FA5}">
                      <a16:colId xmlns:a16="http://schemas.microsoft.com/office/drawing/2014/main" val="4179885726"/>
                    </a:ext>
                  </a:extLst>
                </a:gridCol>
              </a:tblGrid>
              <a:tr h="482396">
                <a:tc>
                  <a:txBody>
                    <a:bodyPr/>
                    <a:lstStyle/>
                    <a:p>
                      <a:r>
                        <a:rPr lang="en-US" sz="1600" dirty="0"/>
                        <a:t>How it started - 1991</a:t>
                      </a:r>
                    </a:p>
                  </a:txBody>
                  <a:tcPr/>
                </a:tc>
                <a:tc>
                  <a:txBody>
                    <a:bodyPr/>
                    <a:lstStyle/>
                    <a:p>
                      <a:r>
                        <a:rPr lang="en-US" sz="1600" dirty="0"/>
                        <a:t>How its going</a:t>
                      </a:r>
                    </a:p>
                  </a:txBody>
                  <a:tcPr/>
                </a:tc>
                <a:extLst>
                  <a:ext uri="{0D108BD9-81ED-4DB2-BD59-A6C34878D82A}">
                    <a16:rowId xmlns:a16="http://schemas.microsoft.com/office/drawing/2014/main" val="534339303"/>
                  </a:ext>
                </a:extLst>
              </a:tr>
              <a:tr h="482396">
                <a:tc>
                  <a:txBody>
                    <a:bodyPr/>
                    <a:lstStyle/>
                    <a:p>
                      <a:r>
                        <a:rPr lang="en-US" sz="1600" dirty="0"/>
                        <a:t>No effective treatment for HIV</a:t>
                      </a:r>
                    </a:p>
                  </a:txBody>
                  <a:tcPr/>
                </a:tc>
                <a:tc>
                  <a:txBody>
                    <a:bodyPr/>
                    <a:lstStyle/>
                    <a:p>
                      <a:r>
                        <a:rPr lang="en-US" sz="1600" dirty="0"/>
                        <a:t>Effective treatments beginning in 1996</a:t>
                      </a:r>
                    </a:p>
                  </a:txBody>
                  <a:tcPr/>
                </a:tc>
                <a:extLst>
                  <a:ext uri="{0D108BD9-81ED-4DB2-BD59-A6C34878D82A}">
                    <a16:rowId xmlns:a16="http://schemas.microsoft.com/office/drawing/2014/main" val="2808568351"/>
                  </a:ext>
                </a:extLst>
              </a:tr>
              <a:tr h="602263">
                <a:tc>
                  <a:txBody>
                    <a:bodyPr/>
                    <a:lstStyle/>
                    <a:p>
                      <a:r>
                        <a:rPr lang="en-US" sz="1600" dirty="0"/>
                        <a:t>No effective treatment for HCV</a:t>
                      </a:r>
                    </a:p>
                  </a:txBody>
                  <a:tcPr/>
                </a:tc>
                <a:tc>
                  <a:txBody>
                    <a:bodyPr/>
                    <a:lstStyle/>
                    <a:p>
                      <a:r>
                        <a:rPr lang="en-US" sz="1600" dirty="0"/>
                        <a:t>Treatments beginning in 1998; 90% + effective treatments beginning in 2014</a:t>
                      </a:r>
                    </a:p>
                  </a:txBody>
                  <a:tcPr/>
                </a:tc>
                <a:extLst>
                  <a:ext uri="{0D108BD9-81ED-4DB2-BD59-A6C34878D82A}">
                    <a16:rowId xmlns:a16="http://schemas.microsoft.com/office/drawing/2014/main" val="2509281341"/>
                  </a:ext>
                </a:extLst>
              </a:tr>
              <a:tr h="482396">
                <a:tc>
                  <a:txBody>
                    <a:bodyPr/>
                    <a:lstStyle/>
                    <a:p>
                      <a:r>
                        <a:rPr lang="en-US" sz="1600" dirty="0"/>
                        <a:t>No effective pre-exposure prophylaxis for HIV prevention</a:t>
                      </a:r>
                    </a:p>
                  </a:txBody>
                  <a:tcPr/>
                </a:tc>
                <a:tc>
                  <a:txBody>
                    <a:bodyPr/>
                    <a:lstStyle/>
                    <a:p>
                      <a:r>
                        <a:rPr lang="en-US" sz="1600" dirty="0" err="1"/>
                        <a:t>PrEP</a:t>
                      </a:r>
                      <a:r>
                        <a:rPr lang="en-US" sz="1600" dirty="0"/>
                        <a:t> approved in 2012</a:t>
                      </a:r>
                    </a:p>
                  </a:txBody>
                  <a:tcPr/>
                </a:tc>
                <a:extLst>
                  <a:ext uri="{0D108BD9-81ED-4DB2-BD59-A6C34878D82A}">
                    <a16:rowId xmlns:a16="http://schemas.microsoft.com/office/drawing/2014/main" val="1133896995"/>
                  </a:ext>
                </a:extLst>
              </a:tr>
              <a:tr h="482396">
                <a:tc>
                  <a:txBody>
                    <a:bodyPr/>
                    <a:lstStyle/>
                    <a:p>
                      <a:r>
                        <a:rPr lang="en-US" sz="1600" dirty="0"/>
                        <a:t>No long-acting HIV prevention medication</a:t>
                      </a:r>
                    </a:p>
                  </a:txBody>
                  <a:tcPr>
                    <a:lnB w="12700" cap="flat" cmpd="sng" algn="ctr">
                      <a:solidFill>
                        <a:schemeClr val="tx1"/>
                      </a:solidFill>
                      <a:prstDash val="solid"/>
                      <a:round/>
                      <a:headEnd type="none" w="med" len="med"/>
                      <a:tailEnd type="none" w="med" len="med"/>
                    </a:lnB>
                  </a:tcPr>
                </a:tc>
                <a:tc>
                  <a:txBody>
                    <a:bodyPr/>
                    <a:lstStyle/>
                    <a:p>
                      <a:r>
                        <a:rPr lang="en-US" sz="1600" dirty="0"/>
                        <a:t>Approved in Dec. 2021; Recommended by WHO in 2022</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378743"/>
                  </a:ext>
                </a:extLst>
              </a:tr>
              <a:tr h="482396">
                <a:tc>
                  <a:txBody>
                    <a:bodyPr/>
                    <a:lstStyle/>
                    <a:p>
                      <a:r>
                        <a:rPr lang="en-US" sz="1600" dirty="0"/>
                        <a:t>Methadone available mostly in urban clinics</a:t>
                      </a:r>
                    </a:p>
                  </a:txBody>
                  <a:tcPr>
                    <a:lnT w="12700" cap="flat" cmpd="sng" algn="ctr">
                      <a:solidFill>
                        <a:schemeClr val="tx1"/>
                      </a:solidFill>
                      <a:prstDash val="solid"/>
                      <a:round/>
                      <a:headEnd type="none" w="med" len="med"/>
                      <a:tailEnd type="none" w="med" len="med"/>
                    </a:lnT>
                  </a:tcPr>
                </a:tc>
                <a:tc>
                  <a:txBody>
                    <a:bodyPr/>
                    <a:lstStyle/>
                    <a:p>
                      <a:r>
                        <a:rPr lang="en-US" sz="1600" dirty="0"/>
                        <a:t>Still mostly not available in rural areas; COVID deregulation helping</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38878784"/>
                  </a:ext>
                </a:extLst>
              </a:tr>
              <a:tr h="482396">
                <a:tc>
                  <a:txBody>
                    <a:bodyPr/>
                    <a:lstStyle/>
                    <a:p>
                      <a:r>
                        <a:rPr lang="en-US" sz="1600"/>
                        <a:t>Buprenorphine not available in US</a:t>
                      </a:r>
                      <a:endParaRPr lang="en-US" sz="1600" dirty="0"/>
                    </a:p>
                  </a:txBody>
                  <a:tcPr/>
                </a:tc>
                <a:tc>
                  <a:txBody>
                    <a:bodyPr/>
                    <a:lstStyle/>
                    <a:p>
                      <a:r>
                        <a:rPr lang="en-US" sz="1600" dirty="0"/>
                        <a:t>Access expanded, but underutilized by most prescribers</a:t>
                      </a:r>
                    </a:p>
                  </a:txBody>
                  <a:tcPr/>
                </a:tc>
                <a:extLst>
                  <a:ext uri="{0D108BD9-81ED-4DB2-BD59-A6C34878D82A}">
                    <a16:rowId xmlns:a16="http://schemas.microsoft.com/office/drawing/2014/main" val="2037276823"/>
                  </a:ext>
                </a:extLst>
              </a:tr>
            </a:tbl>
          </a:graphicData>
        </a:graphic>
      </p:graphicFrame>
      <p:sp>
        <p:nvSpPr>
          <p:cNvPr id="4" name="TextBox 3">
            <a:extLst>
              <a:ext uri="{FF2B5EF4-FFF2-40B4-BE49-F238E27FC236}">
                <a16:creationId xmlns:a16="http://schemas.microsoft.com/office/drawing/2014/main" id="{813049AC-C5C0-4CC7-BD73-81BD7C443293}"/>
              </a:ext>
            </a:extLst>
          </p:cNvPr>
          <p:cNvSpPr txBox="1"/>
          <p:nvPr/>
        </p:nvSpPr>
        <p:spPr>
          <a:xfrm>
            <a:off x="994347" y="5138720"/>
            <a:ext cx="9759593" cy="938719"/>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hlinkClick r:id="rId3"/>
              </a:rPr>
              <a:t>https://www.cdc.gov/hiv/basics/prep.html</a:t>
            </a:r>
            <a:endParaRPr lang="en-US" sz="1100" dirty="0">
              <a:latin typeface="Arial" panose="020B0604020202020204" pitchFamily="34" charset="0"/>
              <a:cs typeface="Arial" panose="020B0604020202020204" pitchFamily="34" charset="0"/>
            </a:endParaRPr>
          </a:p>
          <a:p>
            <a:r>
              <a:rPr lang="en-US" sz="11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https://www.fda.gov/news-events/press-announcements/fda-approves-first-injectable-treatment-hiv-pre-exposure-prevention</a:t>
            </a:r>
            <a:endParaRPr lang="en-US" sz="1100" u="sng"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sz="11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5"/>
              </a:rPr>
              <a:t>https://www.who.int/news/item/28-07-2022-who-recommends-long-acting-cabotegravir-for-hiv-prevention</a:t>
            </a:r>
            <a:endParaRPr lang="en-US" sz="1100" u="sng"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Carter, W., Connelly, S., Struble, K., 2017. Reinventing HCV Treatment: Past and Future Perspectives. The Journal of Clinical Pharmacology 57(3), 287-296.</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619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50E0-121A-04DE-370D-ADA78300BAA2}"/>
              </a:ext>
            </a:extLst>
          </p:cNvPr>
          <p:cNvSpPr>
            <a:spLocks noGrp="1"/>
          </p:cNvSpPr>
          <p:nvPr>
            <p:ph type="title"/>
          </p:nvPr>
        </p:nvSpPr>
        <p:spPr>
          <a:xfrm>
            <a:off x="838200" y="365125"/>
            <a:ext cx="10515600" cy="906481"/>
          </a:xfrm>
        </p:spPr>
        <p:txBody>
          <a:bodyPr>
            <a:normAutofit/>
          </a:bodyPr>
          <a:lstStyle/>
          <a:p>
            <a:r>
              <a:rPr lang="en-US" sz="2800" dirty="0"/>
              <a:t>Most PWID are not receiving MOUD &amp; racial disparities exist among those who do</a:t>
            </a:r>
          </a:p>
        </p:txBody>
      </p:sp>
      <p:pic>
        <p:nvPicPr>
          <p:cNvPr id="8" name="Picture 7">
            <a:extLst>
              <a:ext uri="{FF2B5EF4-FFF2-40B4-BE49-F238E27FC236}">
                <a16:creationId xmlns:a16="http://schemas.microsoft.com/office/drawing/2014/main" id="{A5A13DA2-1D49-74F7-467C-F9350AC88D06}"/>
              </a:ext>
            </a:extLst>
          </p:cNvPr>
          <p:cNvPicPr>
            <a:picLocks noChangeAspect="1"/>
          </p:cNvPicPr>
          <p:nvPr/>
        </p:nvPicPr>
        <p:blipFill>
          <a:blip r:embed="rId2"/>
          <a:stretch>
            <a:fillRect/>
          </a:stretch>
        </p:blipFill>
        <p:spPr>
          <a:xfrm>
            <a:off x="179883" y="1271606"/>
            <a:ext cx="5422006" cy="4759404"/>
          </a:xfrm>
          <a:prstGeom prst="rect">
            <a:avLst/>
          </a:prstGeom>
        </p:spPr>
      </p:pic>
      <p:pic>
        <p:nvPicPr>
          <p:cNvPr id="10" name="Picture 9">
            <a:extLst>
              <a:ext uri="{FF2B5EF4-FFF2-40B4-BE49-F238E27FC236}">
                <a16:creationId xmlns:a16="http://schemas.microsoft.com/office/drawing/2014/main" id="{70A08193-5C12-E00F-598C-411C98EEC263}"/>
              </a:ext>
            </a:extLst>
          </p:cNvPr>
          <p:cNvPicPr>
            <a:picLocks noChangeAspect="1"/>
          </p:cNvPicPr>
          <p:nvPr/>
        </p:nvPicPr>
        <p:blipFill>
          <a:blip r:embed="rId3"/>
          <a:stretch>
            <a:fillRect/>
          </a:stretch>
        </p:blipFill>
        <p:spPr>
          <a:xfrm>
            <a:off x="5716249" y="1442302"/>
            <a:ext cx="6189805" cy="4493804"/>
          </a:xfrm>
          <a:prstGeom prst="rect">
            <a:avLst/>
          </a:prstGeom>
        </p:spPr>
      </p:pic>
    </p:spTree>
    <p:extLst>
      <p:ext uri="{BB962C8B-B14F-4D97-AF65-F5344CB8AC3E}">
        <p14:creationId xmlns:p14="http://schemas.microsoft.com/office/powerpoint/2010/main" val="3151828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1E8C-530F-48A8-BCC1-E84743420018}"/>
              </a:ext>
            </a:extLst>
          </p:cNvPr>
          <p:cNvSpPr txBox="1">
            <a:spLocks/>
          </p:cNvSpPr>
          <p:nvPr/>
        </p:nvSpPr>
        <p:spPr>
          <a:xfrm>
            <a:off x="838200" y="365125"/>
            <a:ext cx="11114314" cy="712561"/>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sz="2000"/>
              <a:t>BIPOC consistently found to not benefit as much as whites from biomedical interventions</a:t>
            </a:r>
            <a:endParaRPr lang="en-US" sz="2000" dirty="0"/>
          </a:p>
        </p:txBody>
      </p:sp>
      <p:pic>
        <p:nvPicPr>
          <p:cNvPr id="3" name="Picture 2">
            <a:extLst>
              <a:ext uri="{FF2B5EF4-FFF2-40B4-BE49-F238E27FC236}">
                <a16:creationId xmlns:a16="http://schemas.microsoft.com/office/drawing/2014/main" id="{72331989-9BE7-43B1-A738-4A93413A1FCA}"/>
              </a:ext>
            </a:extLst>
          </p:cNvPr>
          <p:cNvPicPr>
            <a:picLocks noChangeAspect="1"/>
          </p:cNvPicPr>
          <p:nvPr/>
        </p:nvPicPr>
        <p:blipFill>
          <a:blip r:embed="rId3"/>
          <a:stretch>
            <a:fillRect/>
          </a:stretch>
        </p:blipFill>
        <p:spPr>
          <a:xfrm>
            <a:off x="0" y="1118898"/>
            <a:ext cx="4679806" cy="4862799"/>
          </a:xfrm>
          <a:prstGeom prst="rect">
            <a:avLst/>
          </a:prstGeom>
        </p:spPr>
      </p:pic>
      <p:pic>
        <p:nvPicPr>
          <p:cNvPr id="4" name="Picture 3">
            <a:extLst>
              <a:ext uri="{FF2B5EF4-FFF2-40B4-BE49-F238E27FC236}">
                <a16:creationId xmlns:a16="http://schemas.microsoft.com/office/drawing/2014/main" id="{977F462E-80DA-49DC-A3DB-1E78070341C0}"/>
              </a:ext>
            </a:extLst>
          </p:cNvPr>
          <p:cNvPicPr>
            <a:picLocks noChangeAspect="1"/>
          </p:cNvPicPr>
          <p:nvPr/>
        </p:nvPicPr>
        <p:blipFill>
          <a:blip r:embed="rId4"/>
          <a:stretch>
            <a:fillRect/>
          </a:stretch>
        </p:blipFill>
        <p:spPr>
          <a:xfrm>
            <a:off x="4489284" y="1520890"/>
            <a:ext cx="4010904" cy="4460807"/>
          </a:xfrm>
          <a:prstGeom prst="rect">
            <a:avLst/>
          </a:prstGeom>
        </p:spPr>
      </p:pic>
      <p:pic>
        <p:nvPicPr>
          <p:cNvPr id="5" name="Picture 4">
            <a:extLst>
              <a:ext uri="{FF2B5EF4-FFF2-40B4-BE49-F238E27FC236}">
                <a16:creationId xmlns:a16="http://schemas.microsoft.com/office/drawing/2014/main" id="{1221B9E7-7E8F-4379-B4F8-156F0D9B6268}"/>
              </a:ext>
            </a:extLst>
          </p:cNvPr>
          <p:cNvPicPr>
            <a:picLocks noChangeAspect="1"/>
          </p:cNvPicPr>
          <p:nvPr/>
        </p:nvPicPr>
        <p:blipFill>
          <a:blip r:embed="rId5"/>
          <a:stretch>
            <a:fillRect/>
          </a:stretch>
        </p:blipFill>
        <p:spPr>
          <a:xfrm>
            <a:off x="8454168" y="1261414"/>
            <a:ext cx="3737832" cy="4752941"/>
          </a:xfrm>
          <a:prstGeom prst="rect">
            <a:avLst/>
          </a:prstGeom>
        </p:spPr>
      </p:pic>
    </p:spTree>
    <p:extLst>
      <p:ext uri="{BB962C8B-B14F-4D97-AF65-F5344CB8AC3E}">
        <p14:creationId xmlns:p14="http://schemas.microsoft.com/office/powerpoint/2010/main" val="358608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2B7776-EFC0-2192-2808-CAB5F3C5E1A5}"/>
              </a:ext>
            </a:extLst>
          </p:cNvPr>
          <p:cNvSpPr>
            <a:spLocks noGrp="1"/>
          </p:cNvSpPr>
          <p:nvPr>
            <p:ph type="title"/>
          </p:nvPr>
        </p:nvSpPr>
        <p:spPr/>
        <p:txBody>
          <a:bodyPr/>
          <a:lstStyle/>
          <a:p>
            <a:r>
              <a:rPr lang="en-US" dirty="0"/>
              <a:t>HCV treatments are not reaching PWID</a:t>
            </a:r>
          </a:p>
        </p:txBody>
      </p:sp>
      <p:pic>
        <p:nvPicPr>
          <p:cNvPr id="8" name="Picture 7">
            <a:extLst>
              <a:ext uri="{FF2B5EF4-FFF2-40B4-BE49-F238E27FC236}">
                <a16:creationId xmlns:a16="http://schemas.microsoft.com/office/drawing/2014/main" id="{5D67A6F1-564B-96F1-1628-BBA11952C038}"/>
              </a:ext>
            </a:extLst>
          </p:cNvPr>
          <p:cNvPicPr>
            <a:picLocks noChangeAspect="1"/>
          </p:cNvPicPr>
          <p:nvPr/>
        </p:nvPicPr>
        <p:blipFill>
          <a:blip r:embed="rId2"/>
          <a:stretch>
            <a:fillRect/>
          </a:stretch>
        </p:blipFill>
        <p:spPr>
          <a:xfrm>
            <a:off x="186390" y="1807957"/>
            <a:ext cx="6115430" cy="4189397"/>
          </a:xfrm>
          <a:prstGeom prst="rect">
            <a:avLst/>
          </a:prstGeom>
        </p:spPr>
      </p:pic>
      <p:pic>
        <p:nvPicPr>
          <p:cNvPr id="10" name="Picture 9" descr="Chart, bar chart&#10;&#10;Description automatically generated">
            <a:extLst>
              <a:ext uri="{FF2B5EF4-FFF2-40B4-BE49-F238E27FC236}">
                <a16:creationId xmlns:a16="http://schemas.microsoft.com/office/drawing/2014/main" id="{D0063434-440C-32DE-5139-81BAB3C83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744" y="1807957"/>
            <a:ext cx="4876800" cy="4072128"/>
          </a:xfrm>
          <a:prstGeom prst="rect">
            <a:avLst/>
          </a:prstGeom>
        </p:spPr>
      </p:pic>
    </p:spTree>
    <p:extLst>
      <p:ext uri="{BB962C8B-B14F-4D97-AF65-F5344CB8AC3E}">
        <p14:creationId xmlns:p14="http://schemas.microsoft.com/office/powerpoint/2010/main" val="146909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9D70F89-D4AB-4410-8524-1D132B83E11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991C1D"/>
                </a:solidFill>
                <a:latin typeface="Adobe Caslon Pro" panose="0205050205050A020403" pitchFamily="18" charset="77"/>
                <a:ea typeface="+mj-ea"/>
                <a:cs typeface="+mj-cs"/>
              </a:defRPr>
            </a:lvl1pPr>
          </a:lstStyle>
          <a:p>
            <a:r>
              <a:rPr lang="en-US"/>
              <a:t>PWID interest in PrEP is high but use is low</a:t>
            </a:r>
            <a:endParaRPr lang="en-US" dirty="0"/>
          </a:p>
        </p:txBody>
      </p:sp>
      <p:pic>
        <p:nvPicPr>
          <p:cNvPr id="3" name="Picture 2">
            <a:extLst>
              <a:ext uri="{FF2B5EF4-FFF2-40B4-BE49-F238E27FC236}">
                <a16:creationId xmlns:a16="http://schemas.microsoft.com/office/drawing/2014/main" id="{ABDF2A64-344F-4F33-8E6F-673B594BD7DF}"/>
              </a:ext>
            </a:extLst>
          </p:cNvPr>
          <p:cNvPicPr>
            <a:picLocks noChangeAspect="1"/>
          </p:cNvPicPr>
          <p:nvPr/>
        </p:nvPicPr>
        <p:blipFill>
          <a:blip r:embed="rId3"/>
          <a:stretch>
            <a:fillRect/>
          </a:stretch>
        </p:blipFill>
        <p:spPr>
          <a:xfrm>
            <a:off x="97992" y="1690688"/>
            <a:ext cx="4830709" cy="4103491"/>
          </a:xfrm>
          <a:prstGeom prst="rect">
            <a:avLst/>
          </a:prstGeom>
        </p:spPr>
      </p:pic>
      <p:pic>
        <p:nvPicPr>
          <p:cNvPr id="4" name="Picture 3">
            <a:extLst>
              <a:ext uri="{FF2B5EF4-FFF2-40B4-BE49-F238E27FC236}">
                <a16:creationId xmlns:a16="http://schemas.microsoft.com/office/drawing/2014/main" id="{38F572B2-2EAF-46A9-A699-00705CF3E603}"/>
              </a:ext>
            </a:extLst>
          </p:cNvPr>
          <p:cNvPicPr>
            <a:picLocks noChangeAspect="1"/>
          </p:cNvPicPr>
          <p:nvPr/>
        </p:nvPicPr>
        <p:blipFill>
          <a:blip r:embed="rId4"/>
          <a:stretch>
            <a:fillRect/>
          </a:stretch>
        </p:blipFill>
        <p:spPr>
          <a:xfrm>
            <a:off x="4758516" y="1605033"/>
            <a:ext cx="3853543" cy="4177278"/>
          </a:xfrm>
          <a:prstGeom prst="rect">
            <a:avLst/>
          </a:prstGeom>
        </p:spPr>
      </p:pic>
      <p:pic>
        <p:nvPicPr>
          <p:cNvPr id="5" name="Picture 4">
            <a:extLst>
              <a:ext uri="{FF2B5EF4-FFF2-40B4-BE49-F238E27FC236}">
                <a16:creationId xmlns:a16="http://schemas.microsoft.com/office/drawing/2014/main" id="{D86B569E-1249-4602-AD7E-AFB4C6D0240F}"/>
              </a:ext>
            </a:extLst>
          </p:cNvPr>
          <p:cNvPicPr>
            <a:picLocks noChangeAspect="1"/>
          </p:cNvPicPr>
          <p:nvPr/>
        </p:nvPicPr>
        <p:blipFill>
          <a:blip r:embed="rId5"/>
          <a:stretch>
            <a:fillRect/>
          </a:stretch>
        </p:blipFill>
        <p:spPr>
          <a:xfrm>
            <a:off x="8508642" y="1866266"/>
            <a:ext cx="3683358" cy="3916045"/>
          </a:xfrm>
          <a:prstGeom prst="rect">
            <a:avLst/>
          </a:prstGeom>
        </p:spPr>
      </p:pic>
    </p:spTree>
    <p:extLst>
      <p:ext uri="{BB962C8B-B14F-4D97-AF65-F5344CB8AC3E}">
        <p14:creationId xmlns:p14="http://schemas.microsoft.com/office/powerpoint/2010/main" val="3817286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to institute - needle exchange benefits and challenges.potx" id="{77204E84-0A46-5542-A249-7A07B24DCFE5}" vid="{3DEEB716-E793-AC43-B2EC-C233266F69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4032</TotalTime>
  <Words>2099</Words>
  <Application>Microsoft Office PowerPoint</Application>
  <PresentationFormat>Widescreen</PresentationFormat>
  <Paragraphs>268</Paragraphs>
  <Slides>26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Adobe Caslon Pro</vt:lpstr>
      <vt:lpstr>Arial</vt:lpstr>
      <vt:lpstr>Calibri</vt:lpstr>
      <vt:lpstr>Calibri Light</vt:lpstr>
      <vt:lpstr>Palatino Linotype</vt:lpstr>
      <vt:lpstr>Segoe UI</vt:lpstr>
      <vt:lpstr>Times New Roman</vt:lpstr>
      <vt:lpstr>Office Theme</vt:lpstr>
      <vt:lpstr>Centering the disadvantaged: Reflections on community partnership and solidarity in educational and research praxis</vt:lpstr>
      <vt:lpstr>PowerPoint Presentation</vt:lpstr>
      <vt:lpstr>PowerPoint Presentation</vt:lpstr>
      <vt:lpstr>Limitations (1)</vt:lpstr>
      <vt:lpstr>PowerPoint Presentation</vt:lpstr>
      <vt:lpstr>Most PWID are not receiving MOUD &amp; racial disparities exist among those who do</vt:lpstr>
      <vt:lpstr>PowerPoint Presentation</vt:lpstr>
      <vt:lpstr>HCV treatments are not reaching PWID</vt:lpstr>
      <vt:lpstr>PowerPoint Presentation</vt:lpstr>
      <vt:lpstr>Other concerns</vt:lpstr>
      <vt:lpstr>PowerPoint Presentation</vt:lpstr>
      <vt:lpstr>What I have learned by trying to listen to people who use drugs</vt:lpstr>
      <vt:lpstr>Humility in all things</vt:lpstr>
      <vt:lpstr>PowerPoint Presentation</vt:lpstr>
      <vt:lpstr>PowerPoint Presentation</vt:lpstr>
      <vt:lpstr>PowerPoint Presentation</vt:lpstr>
      <vt:lpstr>PowerPoint Presentation</vt:lpstr>
      <vt:lpstr>PowerPoint Presentation</vt:lpstr>
      <vt:lpstr>Growing houselessness among PWID means growing health risk</vt:lpstr>
      <vt:lpstr>Displacement during COVID-19 (n=309)</vt:lpstr>
      <vt:lpstr>Health risk are high and basic needs are not met for PWID, Los Angeles &amp; Denver, 2021 (n=309)</vt:lpstr>
      <vt:lpstr>Exposure to violence among PWID in the last 3 months, Los Angeles &amp; Denver, 2021 (n=309)</vt:lpstr>
      <vt:lpstr>Essential items are often discarded/lost during camp clearances, LA/Denver 2021 (n=309)</vt:lpstr>
      <vt:lpstr>Displacement as a predictor of health risk among people who inject drugs, 2021 (n=309)</vt:lpstr>
      <vt:lpstr>What’s next</vt:lpstr>
      <vt:lpstr>Life is precious.  Let’s educate, research, and mobilize in its defense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 reduction, social justice and the challenges of reducing risk and improving health outcomes among people who inject drugs</dc:title>
  <dc:creator>Ricky Bluthenthal</dc:creator>
  <cp:lastModifiedBy>Ricky Bluthenthal</cp:lastModifiedBy>
  <cp:revision>98</cp:revision>
  <dcterms:created xsi:type="dcterms:W3CDTF">2020-07-21T18:10:22Z</dcterms:created>
  <dcterms:modified xsi:type="dcterms:W3CDTF">2022-11-09T15:35:01Z</dcterms:modified>
</cp:coreProperties>
</file>