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3" r:id="rId6"/>
  </p:sldMasterIdLst>
  <p:notesMasterIdLst>
    <p:notesMasterId r:id="rId65"/>
  </p:notesMasterIdLst>
  <p:sldIdLst>
    <p:sldId id="257" r:id="rId7"/>
    <p:sldId id="263" r:id="rId8"/>
    <p:sldId id="1025" r:id="rId9"/>
    <p:sldId id="1042" r:id="rId10"/>
    <p:sldId id="258" r:id="rId11"/>
    <p:sldId id="268" r:id="rId12"/>
    <p:sldId id="1044" r:id="rId13"/>
    <p:sldId id="270" r:id="rId14"/>
    <p:sldId id="1022" r:id="rId15"/>
    <p:sldId id="1021" r:id="rId16"/>
    <p:sldId id="1023" r:id="rId17"/>
    <p:sldId id="310" r:id="rId18"/>
    <p:sldId id="335" r:id="rId19"/>
    <p:sldId id="353" r:id="rId20"/>
    <p:sldId id="342" r:id="rId21"/>
    <p:sldId id="354" r:id="rId22"/>
    <p:sldId id="328" r:id="rId23"/>
    <p:sldId id="315" r:id="rId24"/>
    <p:sldId id="357" r:id="rId25"/>
    <p:sldId id="355" r:id="rId26"/>
    <p:sldId id="1050" r:id="rId27"/>
    <p:sldId id="1051" r:id="rId28"/>
    <p:sldId id="1052" r:id="rId29"/>
    <p:sldId id="345" r:id="rId30"/>
    <p:sldId id="356" r:id="rId31"/>
    <p:sldId id="256" r:id="rId32"/>
    <p:sldId id="1045" r:id="rId33"/>
    <p:sldId id="1046" r:id="rId34"/>
    <p:sldId id="259" r:id="rId35"/>
    <p:sldId id="260" r:id="rId36"/>
    <p:sldId id="261" r:id="rId37"/>
    <p:sldId id="262" r:id="rId38"/>
    <p:sldId id="1047" r:id="rId39"/>
    <p:sldId id="264" r:id="rId40"/>
    <p:sldId id="265" r:id="rId41"/>
    <p:sldId id="266" r:id="rId42"/>
    <p:sldId id="267" r:id="rId43"/>
    <p:sldId id="1048" r:id="rId44"/>
    <p:sldId id="269" r:id="rId45"/>
    <p:sldId id="1049" r:id="rId46"/>
    <p:sldId id="271" r:id="rId47"/>
    <p:sldId id="272" r:id="rId48"/>
    <p:sldId id="273" r:id="rId49"/>
    <p:sldId id="274" r:id="rId50"/>
    <p:sldId id="275" r:id="rId51"/>
    <p:sldId id="276" r:id="rId52"/>
    <p:sldId id="1038" r:id="rId53"/>
    <p:sldId id="1039" r:id="rId54"/>
    <p:sldId id="346" r:id="rId55"/>
    <p:sldId id="1007" r:id="rId56"/>
    <p:sldId id="1009" r:id="rId57"/>
    <p:sldId id="336" r:id="rId58"/>
    <p:sldId id="1033" r:id="rId59"/>
    <p:sldId id="1040" r:id="rId60"/>
    <p:sldId id="1043" r:id="rId61"/>
    <p:sldId id="1014" r:id="rId62"/>
    <p:sldId id="1035" r:id="rId63"/>
    <p:sldId id="1031"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ora Englander" initials="HE" lastIdx="14" clrIdx="0">
    <p:extLst>
      <p:ext uri="{19B8F6BF-5375-455C-9EA6-DF929625EA0E}">
        <p15:presenceInfo xmlns:p15="http://schemas.microsoft.com/office/powerpoint/2012/main" userId="S-1-5-21-1366901343-1712286707-620655208-62709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88C"/>
    <a:srgbClr val="537CA9"/>
    <a:srgbClr val="B9D6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626" autoAdjust="0"/>
  </p:normalViewPr>
  <p:slideViewPr>
    <p:cSldViewPr snapToGrid="0">
      <p:cViewPr varScale="1">
        <p:scale>
          <a:sx n="73" d="100"/>
          <a:sy n="73" d="100"/>
        </p:scale>
        <p:origin x="19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nora Englander" userId="2828a5b6-b4dd-4972-92fd-1886f2c88aca" providerId="ADAL" clId="{B8B54B8D-CC04-4E99-A6F3-80DEDD26EAD8}"/>
    <pc:docChg chg="undo custSel addSld delSld modSld">
      <pc:chgData name="Honora Englander" userId="2828a5b6-b4dd-4972-92fd-1886f2c88aca" providerId="ADAL" clId="{B8B54B8D-CC04-4E99-A6F3-80DEDD26EAD8}" dt="2022-11-11T11:11:20.779" v="783" actId="403"/>
      <pc:docMkLst>
        <pc:docMk/>
      </pc:docMkLst>
      <pc:sldChg chg="modNotesTx">
        <pc:chgData name="Honora Englander" userId="2828a5b6-b4dd-4972-92fd-1886f2c88aca" providerId="ADAL" clId="{B8B54B8D-CC04-4E99-A6F3-80DEDD26EAD8}" dt="2022-11-11T11:10:41.919" v="781" actId="113"/>
        <pc:sldMkLst>
          <pc:docMk/>
          <pc:sldMk cId="62167380" sldId="346"/>
        </pc:sldMkLst>
      </pc:sldChg>
      <pc:sldChg chg="modSp">
        <pc:chgData name="Honora Englander" userId="2828a5b6-b4dd-4972-92fd-1886f2c88aca" providerId="ADAL" clId="{B8B54B8D-CC04-4E99-A6F3-80DEDD26EAD8}" dt="2022-11-11T11:11:20.779" v="783" actId="403"/>
        <pc:sldMkLst>
          <pc:docMk/>
          <pc:sldMk cId="771724307" sldId="1009"/>
        </pc:sldMkLst>
        <pc:spChg chg="mod">
          <ac:chgData name="Honora Englander" userId="2828a5b6-b4dd-4972-92fd-1886f2c88aca" providerId="ADAL" clId="{B8B54B8D-CC04-4E99-A6F3-80DEDD26EAD8}" dt="2022-11-11T11:11:20.779" v="783" actId="403"/>
          <ac:spMkLst>
            <pc:docMk/>
            <pc:sldMk cId="771724307" sldId="1009"/>
            <ac:spMk id="3" creationId="{5AF22CAD-717B-4AC5-8E0D-68C90AC98D46}"/>
          </ac:spMkLst>
        </pc:spChg>
      </pc:sldChg>
      <pc:sldChg chg="modSp">
        <pc:chgData name="Honora Englander" userId="2828a5b6-b4dd-4972-92fd-1886f2c88aca" providerId="ADAL" clId="{B8B54B8D-CC04-4E99-A6F3-80DEDD26EAD8}" dt="2022-11-11T10:30:56.592" v="337" actId="20577"/>
        <pc:sldMkLst>
          <pc:docMk/>
          <pc:sldMk cId="170668406" sldId="1014"/>
        </pc:sldMkLst>
        <pc:spChg chg="mod">
          <ac:chgData name="Honora Englander" userId="2828a5b6-b4dd-4972-92fd-1886f2c88aca" providerId="ADAL" clId="{B8B54B8D-CC04-4E99-A6F3-80DEDD26EAD8}" dt="2022-11-11T10:30:56.592" v="337" actId="20577"/>
          <ac:spMkLst>
            <pc:docMk/>
            <pc:sldMk cId="170668406" sldId="1014"/>
            <ac:spMk id="3" creationId="{CF79DA1F-A8D8-49E4-9DE1-C11B98BCD900}"/>
          </ac:spMkLst>
        </pc:spChg>
      </pc:sldChg>
      <pc:sldChg chg="modNotesTx">
        <pc:chgData name="Honora Englander" userId="2828a5b6-b4dd-4972-92fd-1886f2c88aca" providerId="ADAL" clId="{B8B54B8D-CC04-4E99-A6F3-80DEDD26EAD8}" dt="2022-11-11T10:33:41.759" v="480" actId="20577"/>
        <pc:sldMkLst>
          <pc:docMk/>
          <pc:sldMk cId="1691359529" sldId="1035"/>
        </pc:sldMkLst>
      </pc:sldChg>
      <pc:sldChg chg="modSp modNotesTx">
        <pc:chgData name="Honora Englander" userId="2828a5b6-b4dd-4972-92fd-1886f2c88aca" providerId="ADAL" clId="{B8B54B8D-CC04-4E99-A6F3-80DEDD26EAD8}" dt="2022-11-11T11:09:16.572" v="622" actId="20577"/>
        <pc:sldMkLst>
          <pc:docMk/>
          <pc:sldMk cId="2103259688" sldId="1039"/>
        </pc:sldMkLst>
        <pc:spChg chg="mod">
          <ac:chgData name="Honora Englander" userId="2828a5b6-b4dd-4972-92fd-1886f2c88aca" providerId="ADAL" clId="{B8B54B8D-CC04-4E99-A6F3-80DEDD26EAD8}" dt="2022-11-11T11:09:16.572" v="622" actId="20577"/>
          <ac:spMkLst>
            <pc:docMk/>
            <pc:sldMk cId="2103259688" sldId="1039"/>
            <ac:spMk id="3" creationId="{C7B75CD7-AE40-448A-B3FB-FAE612DB5E01}"/>
          </ac:spMkLst>
        </pc:spChg>
        <pc:graphicFrameChg chg="mod">
          <ac:chgData name="Honora Englander" userId="2828a5b6-b4dd-4972-92fd-1886f2c88aca" providerId="ADAL" clId="{B8B54B8D-CC04-4E99-A6F3-80DEDD26EAD8}" dt="2022-11-11T11:07:20.615" v="611" actId="20577"/>
          <ac:graphicFrameMkLst>
            <pc:docMk/>
            <pc:sldMk cId="2103259688" sldId="1039"/>
            <ac:graphicFrameMk id="4" creationId="{A78D3630-709F-4BBC-A838-7A4A7FF9813E}"/>
          </ac:graphicFrameMkLst>
        </pc:graphicFrameChg>
      </pc:sldChg>
      <pc:sldChg chg="addSp delSp modSp modAnim modNotesTx">
        <pc:chgData name="Honora Englander" userId="2828a5b6-b4dd-4972-92fd-1886f2c88aca" providerId="ADAL" clId="{B8B54B8D-CC04-4E99-A6F3-80DEDD26EAD8}" dt="2022-11-11T10:26:59.468" v="314" actId="20577"/>
        <pc:sldMkLst>
          <pc:docMk/>
          <pc:sldMk cId="2133550237" sldId="1043"/>
        </pc:sldMkLst>
        <pc:graphicFrameChg chg="mod">
          <ac:chgData name="Honora Englander" userId="2828a5b6-b4dd-4972-92fd-1886f2c88aca" providerId="ADAL" clId="{B8B54B8D-CC04-4E99-A6F3-80DEDD26EAD8}" dt="2022-11-11T10:26:59.468" v="314" actId="20577"/>
          <ac:graphicFrameMkLst>
            <pc:docMk/>
            <pc:sldMk cId="2133550237" sldId="1043"/>
            <ac:graphicFrameMk id="4" creationId="{56F15109-3323-46F4-BDD5-C00325012EC2}"/>
          </ac:graphicFrameMkLst>
        </pc:graphicFrameChg>
        <pc:graphicFrameChg chg="add del">
          <ac:chgData name="Honora Englander" userId="2828a5b6-b4dd-4972-92fd-1886f2c88aca" providerId="ADAL" clId="{B8B54B8D-CC04-4E99-A6F3-80DEDD26EAD8}" dt="2022-11-11T10:17:58.897" v="18" actId="1032"/>
          <ac:graphicFrameMkLst>
            <pc:docMk/>
            <pc:sldMk cId="2133550237" sldId="1043"/>
            <ac:graphicFrameMk id="8" creationId="{8F6AF9E3-97BA-4919-B4CC-1DAD39652158}"/>
          </ac:graphicFrameMkLst>
        </pc:graphicFrameChg>
      </pc:sldChg>
      <pc:sldChg chg="addSp delSp modSp add del modAnim">
        <pc:chgData name="Honora Englander" userId="2828a5b6-b4dd-4972-92fd-1886f2c88aca" providerId="ADAL" clId="{B8B54B8D-CC04-4E99-A6F3-80DEDD26EAD8}" dt="2022-11-11T10:23:10.251" v="48" actId="2696"/>
        <pc:sldMkLst>
          <pc:docMk/>
          <pc:sldMk cId="2301812666" sldId="1053"/>
        </pc:sldMkLst>
        <pc:spChg chg="mod">
          <ac:chgData name="Honora Englander" userId="2828a5b6-b4dd-4972-92fd-1886f2c88aca" providerId="ADAL" clId="{B8B54B8D-CC04-4E99-A6F3-80DEDD26EAD8}" dt="2022-11-11T10:18:04.832" v="19" actId="1076"/>
          <ac:spMkLst>
            <pc:docMk/>
            <pc:sldMk cId="2301812666" sldId="1053"/>
            <ac:spMk id="2" creationId="{584E65B2-DB2B-4587-B8C2-EB831F25F38C}"/>
          </ac:spMkLst>
        </pc:spChg>
        <pc:spChg chg="add del mod">
          <ac:chgData name="Honora Englander" userId="2828a5b6-b4dd-4972-92fd-1886f2c88aca" providerId="ADAL" clId="{B8B54B8D-CC04-4E99-A6F3-80DEDD26EAD8}" dt="2022-11-11T10:18:49.803" v="25" actId="1032"/>
          <ac:spMkLst>
            <pc:docMk/>
            <pc:sldMk cId="2301812666" sldId="1053"/>
            <ac:spMk id="3" creationId="{BD9AF333-F8EB-4214-90BB-8CC7BEADFA65}"/>
          </ac:spMkLst>
        </pc:spChg>
        <pc:graphicFrameChg chg="add del mod">
          <ac:chgData name="Honora Englander" userId="2828a5b6-b4dd-4972-92fd-1886f2c88aca" providerId="ADAL" clId="{B8B54B8D-CC04-4E99-A6F3-80DEDD26EAD8}" dt="2022-11-11T10:18:49.803" v="25" actId="1032"/>
          <ac:graphicFrameMkLst>
            <pc:docMk/>
            <pc:sldMk cId="2301812666" sldId="1053"/>
            <ac:graphicFrameMk id="4" creationId="{EF55EC25-F5FB-4337-8340-4281677F10FF}"/>
          </ac:graphicFrameMkLst>
        </pc:graphicFrame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D8D68C-F625-42EC-934F-598FCB128136}" type="doc">
      <dgm:prSet loTypeId="urn:microsoft.com/office/officeart/2005/8/layout/target3" loCatId="relationship" qsTypeId="urn:microsoft.com/office/officeart/2005/8/quickstyle/simple1" qsCatId="simple" csTypeId="urn:microsoft.com/office/officeart/2005/8/colors/colorful2" csCatId="colorful" phldr="1"/>
      <dgm:spPr/>
      <dgm:t>
        <a:bodyPr/>
        <a:lstStyle/>
        <a:p>
          <a:endParaRPr lang="en-US"/>
        </a:p>
      </dgm:t>
    </dgm:pt>
    <dgm:pt modelId="{B68258A6-1AE0-477D-AFD2-33B3EF69D703}">
      <dgm:prSet phldrT="[Text]"/>
      <dgm:spPr/>
      <dgm:t>
        <a:bodyPr/>
        <a:lstStyle/>
        <a:p>
          <a:r>
            <a:rPr lang="en-US" dirty="0"/>
            <a:t>Medication management</a:t>
          </a:r>
        </a:p>
      </dgm:t>
    </dgm:pt>
    <dgm:pt modelId="{59846A29-9E3C-4119-8225-14ED15A58705}" type="parTrans" cxnId="{29189983-6A7B-411B-8C2E-EFB99B1796DC}">
      <dgm:prSet/>
      <dgm:spPr/>
      <dgm:t>
        <a:bodyPr/>
        <a:lstStyle/>
        <a:p>
          <a:endParaRPr lang="en-US"/>
        </a:p>
      </dgm:t>
    </dgm:pt>
    <dgm:pt modelId="{298A2AF8-F6C9-499D-9002-50A81C2B80D4}" type="sibTrans" cxnId="{29189983-6A7B-411B-8C2E-EFB99B1796DC}">
      <dgm:prSet/>
      <dgm:spPr/>
      <dgm:t>
        <a:bodyPr/>
        <a:lstStyle/>
        <a:p>
          <a:endParaRPr lang="en-US"/>
        </a:p>
      </dgm:t>
    </dgm:pt>
    <dgm:pt modelId="{82290F7C-A9D1-4087-A75B-51270408C3B9}">
      <dgm:prSet phldrT="[Text]"/>
      <dgm:spPr/>
      <dgm:t>
        <a:bodyPr/>
        <a:lstStyle/>
        <a:p>
          <a:r>
            <a:rPr lang="en-US" b="0" dirty="0"/>
            <a:t>Strongest evidence</a:t>
          </a:r>
        </a:p>
      </dgm:t>
    </dgm:pt>
    <dgm:pt modelId="{C16EF8A0-175F-498F-BE67-05F9EBEE284D}" type="parTrans" cxnId="{A57D67B0-DCBD-4B96-AAF6-34683B5720C5}">
      <dgm:prSet/>
      <dgm:spPr/>
      <dgm:t>
        <a:bodyPr/>
        <a:lstStyle/>
        <a:p>
          <a:endParaRPr lang="en-US"/>
        </a:p>
      </dgm:t>
    </dgm:pt>
    <dgm:pt modelId="{E564F11F-1EEC-4D79-A525-1A629FE8180C}" type="sibTrans" cxnId="{A57D67B0-DCBD-4B96-AAF6-34683B5720C5}">
      <dgm:prSet/>
      <dgm:spPr/>
      <dgm:t>
        <a:bodyPr/>
        <a:lstStyle/>
        <a:p>
          <a:endParaRPr lang="en-US"/>
        </a:p>
      </dgm:t>
    </dgm:pt>
    <dgm:pt modelId="{33F6E4B5-8143-4F46-8CAA-AE418BFF9A0C}">
      <dgm:prSet phldrT="[Text]"/>
      <dgm:spPr/>
      <dgm:t>
        <a:bodyPr/>
        <a:lstStyle/>
        <a:p>
          <a:r>
            <a:rPr lang="en-US"/>
            <a:t>Harm reduction</a:t>
          </a:r>
        </a:p>
      </dgm:t>
    </dgm:pt>
    <dgm:pt modelId="{4F819C69-752D-4069-A2B4-CE377ACF0C6A}" type="parTrans" cxnId="{7256E115-2DCA-4535-BD44-AED958EF0A78}">
      <dgm:prSet/>
      <dgm:spPr/>
      <dgm:t>
        <a:bodyPr/>
        <a:lstStyle/>
        <a:p>
          <a:endParaRPr lang="en-US"/>
        </a:p>
      </dgm:t>
    </dgm:pt>
    <dgm:pt modelId="{EC31EEA0-6E28-48B3-816F-C87C1FC6C40E}" type="sibTrans" cxnId="{7256E115-2DCA-4535-BD44-AED958EF0A78}">
      <dgm:prSet/>
      <dgm:spPr/>
      <dgm:t>
        <a:bodyPr/>
        <a:lstStyle/>
        <a:p>
          <a:endParaRPr lang="en-US"/>
        </a:p>
      </dgm:t>
    </dgm:pt>
    <dgm:pt modelId="{D8484507-C9B5-454B-AF78-98B01517F65C}">
      <dgm:prSet phldrT="[Text]"/>
      <dgm:spPr/>
      <dgm:t>
        <a:bodyPr/>
        <a:lstStyle/>
        <a:p>
          <a:r>
            <a:rPr lang="en-US" dirty="0"/>
            <a:t>Practice innovation</a:t>
          </a:r>
        </a:p>
      </dgm:t>
    </dgm:pt>
    <dgm:pt modelId="{DDD2B398-D422-41D1-8CAF-F4752389E688}" type="parTrans" cxnId="{087B0815-2B24-4540-98A0-6615D766FF6A}">
      <dgm:prSet/>
      <dgm:spPr/>
      <dgm:t>
        <a:bodyPr/>
        <a:lstStyle/>
        <a:p>
          <a:endParaRPr lang="en-US"/>
        </a:p>
      </dgm:t>
    </dgm:pt>
    <dgm:pt modelId="{5DED4921-8752-43D6-A8BC-3D18BF357AB0}" type="sibTrans" cxnId="{087B0815-2B24-4540-98A0-6615D766FF6A}">
      <dgm:prSet/>
      <dgm:spPr/>
      <dgm:t>
        <a:bodyPr/>
        <a:lstStyle/>
        <a:p>
          <a:endParaRPr lang="en-US"/>
        </a:p>
      </dgm:t>
    </dgm:pt>
    <dgm:pt modelId="{A0834C6D-748F-4690-82B3-71554C3C2777}">
      <dgm:prSet phldrT="[Text]"/>
      <dgm:spPr/>
      <dgm:t>
        <a:bodyPr/>
        <a:lstStyle/>
        <a:p>
          <a:r>
            <a:rPr lang="en-US" dirty="0"/>
            <a:t>Implementation and system transformation</a:t>
          </a:r>
        </a:p>
      </dgm:t>
    </dgm:pt>
    <dgm:pt modelId="{6C3636C1-E4DB-427C-AD16-85672A68738B}" type="parTrans" cxnId="{F2DF5C90-24CC-44AA-A824-55EA97E6B8B4}">
      <dgm:prSet/>
      <dgm:spPr/>
      <dgm:t>
        <a:bodyPr/>
        <a:lstStyle/>
        <a:p>
          <a:endParaRPr lang="en-US"/>
        </a:p>
      </dgm:t>
    </dgm:pt>
    <dgm:pt modelId="{8D683C5B-5B94-46A9-A973-2E1C1B115BF1}" type="sibTrans" cxnId="{F2DF5C90-24CC-44AA-A824-55EA97E6B8B4}">
      <dgm:prSet/>
      <dgm:spPr/>
      <dgm:t>
        <a:bodyPr/>
        <a:lstStyle/>
        <a:p>
          <a:endParaRPr lang="en-US"/>
        </a:p>
      </dgm:t>
    </dgm:pt>
    <dgm:pt modelId="{227CEFA2-E201-45FD-BF83-D6DB667F7CF8}">
      <dgm:prSet phldrT="[Text]"/>
      <dgm:spPr/>
      <dgm:t>
        <a:bodyPr/>
        <a:lstStyle/>
        <a:p>
          <a:r>
            <a:rPr lang="en-US" dirty="0"/>
            <a:t>Practice innovation</a:t>
          </a:r>
        </a:p>
      </dgm:t>
    </dgm:pt>
    <dgm:pt modelId="{535E9406-CC7B-4AF3-80D0-E05F446C340D}" type="parTrans" cxnId="{52DB13D2-1644-4791-80C1-80BE22F2CEC2}">
      <dgm:prSet/>
      <dgm:spPr/>
      <dgm:t>
        <a:bodyPr/>
        <a:lstStyle/>
        <a:p>
          <a:endParaRPr lang="en-US"/>
        </a:p>
      </dgm:t>
    </dgm:pt>
    <dgm:pt modelId="{447880E5-01BB-404F-9FC7-AA54518BE9BA}" type="sibTrans" cxnId="{52DB13D2-1644-4791-80C1-80BE22F2CEC2}">
      <dgm:prSet/>
      <dgm:spPr/>
      <dgm:t>
        <a:bodyPr/>
        <a:lstStyle/>
        <a:p>
          <a:endParaRPr lang="en-US"/>
        </a:p>
      </dgm:t>
    </dgm:pt>
    <dgm:pt modelId="{F5A1F521-1BA3-4E72-BE56-C5D83D06E866}">
      <dgm:prSet phldrT="[Text]"/>
      <dgm:spPr/>
      <dgm:t>
        <a:bodyPr/>
        <a:lstStyle/>
        <a:p>
          <a:r>
            <a:rPr lang="en-US" dirty="0"/>
            <a:t>Standard model definitions </a:t>
          </a:r>
        </a:p>
      </dgm:t>
    </dgm:pt>
    <dgm:pt modelId="{DC526D24-FE5E-4E74-B2E2-3D457C0B03FC}" type="parTrans" cxnId="{2F1F8644-8189-4FC9-BE9D-34BCD228F0B7}">
      <dgm:prSet/>
      <dgm:spPr/>
      <dgm:t>
        <a:bodyPr/>
        <a:lstStyle/>
        <a:p>
          <a:endParaRPr lang="en-US"/>
        </a:p>
      </dgm:t>
    </dgm:pt>
    <dgm:pt modelId="{B9C1608A-BE50-4D78-8796-7FD9FFDC2648}" type="sibTrans" cxnId="{2F1F8644-8189-4FC9-BE9D-34BCD228F0B7}">
      <dgm:prSet/>
      <dgm:spPr/>
      <dgm:t>
        <a:bodyPr/>
        <a:lstStyle/>
        <a:p>
          <a:endParaRPr lang="en-US"/>
        </a:p>
      </dgm:t>
    </dgm:pt>
    <dgm:pt modelId="{34E5E4B2-4040-46B3-BFE8-B60398C58A83}">
      <dgm:prSet phldrT="[Text]"/>
      <dgm:spPr/>
      <dgm:t>
        <a:bodyPr/>
        <a:lstStyle/>
        <a:p>
          <a:r>
            <a:rPr lang="en-US" dirty="0"/>
            <a:t>Peer perspective</a:t>
          </a:r>
        </a:p>
      </dgm:t>
    </dgm:pt>
    <dgm:pt modelId="{EE6FAEB9-1CC5-486B-97D3-5380E123BC53}" type="parTrans" cxnId="{CB8D4DDA-0723-400C-B272-A445A11E75F7}">
      <dgm:prSet/>
      <dgm:spPr/>
      <dgm:t>
        <a:bodyPr/>
        <a:lstStyle/>
        <a:p>
          <a:endParaRPr lang="en-US"/>
        </a:p>
      </dgm:t>
    </dgm:pt>
    <dgm:pt modelId="{ECA600F0-232D-4C5B-B4D8-BD34CF34BE9E}" type="sibTrans" cxnId="{CB8D4DDA-0723-400C-B272-A445A11E75F7}">
      <dgm:prSet/>
      <dgm:spPr/>
      <dgm:t>
        <a:bodyPr/>
        <a:lstStyle/>
        <a:p>
          <a:endParaRPr lang="en-US"/>
        </a:p>
      </dgm:t>
    </dgm:pt>
    <dgm:pt modelId="{73B718AC-6926-4A97-930C-A8A4C63FBB88}">
      <dgm:prSet phldrT="[Text]"/>
      <dgm:spPr/>
      <dgm:t>
        <a:bodyPr/>
        <a:lstStyle/>
        <a:p>
          <a:endParaRPr lang="en-US" dirty="0"/>
        </a:p>
      </dgm:t>
    </dgm:pt>
    <dgm:pt modelId="{D3E0A7A6-A71D-47F6-99D3-2A0BEB0430B4}" type="parTrans" cxnId="{3AA7247F-E89F-4928-952A-00B3A0B33ECB}">
      <dgm:prSet/>
      <dgm:spPr/>
      <dgm:t>
        <a:bodyPr/>
        <a:lstStyle/>
        <a:p>
          <a:endParaRPr lang="en-US"/>
        </a:p>
      </dgm:t>
    </dgm:pt>
    <dgm:pt modelId="{7161B2F3-AA5E-4C6C-8ACC-453A9EA5CAC3}" type="sibTrans" cxnId="{3AA7247F-E89F-4928-952A-00B3A0B33ECB}">
      <dgm:prSet/>
      <dgm:spPr/>
      <dgm:t>
        <a:bodyPr/>
        <a:lstStyle/>
        <a:p>
          <a:endParaRPr lang="en-US"/>
        </a:p>
      </dgm:t>
    </dgm:pt>
    <dgm:pt modelId="{2A06EE92-03F6-46D2-97D9-A8F2DA9CC92E}" type="pres">
      <dgm:prSet presAssocID="{D8D8D68C-F625-42EC-934F-598FCB128136}" presName="Name0" presStyleCnt="0">
        <dgm:presLayoutVars>
          <dgm:chMax val="7"/>
          <dgm:dir/>
          <dgm:animLvl val="lvl"/>
          <dgm:resizeHandles val="exact"/>
        </dgm:presLayoutVars>
      </dgm:prSet>
      <dgm:spPr/>
    </dgm:pt>
    <dgm:pt modelId="{BC6E7B27-29AF-4FF2-94AA-13183F7689CD}" type="pres">
      <dgm:prSet presAssocID="{34E5E4B2-4040-46B3-BFE8-B60398C58A83}" presName="circle1" presStyleLbl="node1" presStyleIdx="0" presStyleCnt="4"/>
      <dgm:spPr/>
    </dgm:pt>
    <dgm:pt modelId="{B23CD11B-11D5-400C-AC1E-D7B2C8D4A9B4}" type="pres">
      <dgm:prSet presAssocID="{34E5E4B2-4040-46B3-BFE8-B60398C58A83}" presName="space" presStyleCnt="0"/>
      <dgm:spPr/>
    </dgm:pt>
    <dgm:pt modelId="{4EEBE577-AB9F-4EF5-B548-4FA53D789661}" type="pres">
      <dgm:prSet presAssocID="{34E5E4B2-4040-46B3-BFE8-B60398C58A83}" presName="rect1" presStyleLbl="alignAcc1" presStyleIdx="0" presStyleCnt="4" custLinFactNeighborX="11898" custLinFactNeighborY="568"/>
      <dgm:spPr/>
    </dgm:pt>
    <dgm:pt modelId="{7563E3EF-C6E1-41D6-93A3-63D3475D84D7}" type="pres">
      <dgm:prSet presAssocID="{B68258A6-1AE0-477D-AFD2-33B3EF69D703}" presName="vertSpace2" presStyleLbl="node1" presStyleIdx="0" presStyleCnt="4"/>
      <dgm:spPr/>
    </dgm:pt>
    <dgm:pt modelId="{D32E3BF6-7A87-4FA1-BDAC-10F9AA65D345}" type="pres">
      <dgm:prSet presAssocID="{B68258A6-1AE0-477D-AFD2-33B3EF69D703}" presName="circle2" presStyleLbl="node1" presStyleIdx="1" presStyleCnt="4"/>
      <dgm:spPr/>
    </dgm:pt>
    <dgm:pt modelId="{A7CD1F85-87C3-422A-BBEA-1869E7EBC3BF}" type="pres">
      <dgm:prSet presAssocID="{B68258A6-1AE0-477D-AFD2-33B3EF69D703}" presName="rect2" presStyleLbl="alignAcc1" presStyleIdx="1" presStyleCnt="4"/>
      <dgm:spPr/>
    </dgm:pt>
    <dgm:pt modelId="{81DB7BCD-CFCE-4E48-8820-0797DF58542A}" type="pres">
      <dgm:prSet presAssocID="{33F6E4B5-8143-4F46-8CAA-AE418BFF9A0C}" presName="vertSpace3" presStyleLbl="node1" presStyleIdx="1" presStyleCnt="4"/>
      <dgm:spPr/>
    </dgm:pt>
    <dgm:pt modelId="{BEE1F591-02EC-499A-8132-E229FE1D1067}" type="pres">
      <dgm:prSet presAssocID="{33F6E4B5-8143-4F46-8CAA-AE418BFF9A0C}" presName="circle3" presStyleLbl="node1" presStyleIdx="2" presStyleCnt="4"/>
      <dgm:spPr/>
    </dgm:pt>
    <dgm:pt modelId="{9BD3B3A5-4C67-413C-A0F6-08FA99F1E4AE}" type="pres">
      <dgm:prSet presAssocID="{33F6E4B5-8143-4F46-8CAA-AE418BFF9A0C}" presName="rect3" presStyleLbl="alignAcc1" presStyleIdx="2" presStyleCnt="4"/>
      <dgm:spPr/>
    </dgm:pt>
    <dgm:pt modelId="{0577F1C5-9983-4FAC-9DA4-4FC9266E67DF}" type="pres">
      <dgm:prSet presAssocID="{A0834C6D-748F-4690-82B3-71554C3C2777}" presName="vertSpace4" presStyleLbl="node1" presStyleIdx="2" presStyleCnt="4"/>
      <dgm:spPr/>
    </dgm:pt>
    <dgm:pt modelId="{5318CA2E-75A3-4C34-9561-C4D76030A534}" type="pres">
      <dgm:prSet presAssocID="{A0834C6D-748F-4690-82B3-71554C3C2777}" presName="circle4" presStyleLbl="node1" presStyleIdx="3" presStyleCnt="4"/>
      <dgm:spPr/>
    </dgm:pt>
    <dgm:pt modelId="{38B067AB-757F-4B30-9279-EC4E69B6429D}" type="pres">
      <dgm:prSet presAssocID="{A0834C6D-748F-4690-82B3-71554C3C2777}" presName="rect4" presStyleLbl="alignAcc1" presStyleIdx="3" presStyleCnt="4"/>
      <dgm:spPr/>
    </dgm:pt>
    <dgm:pt modelId="{9BC16460-47C0-4FDB-AF86-E7DF0B0212A4}" type="pres">
      <dgm:prSet presAssocID="{34E5E4B2-4040-46B3-BFE8-B60398C58A83}" presName="rect1ParTx" presStyleLbl="alignAcc1" presStyleIdx="3" presStyleCnt="4">
        <dgm:presLayoutVars>
          <dgm:chMax val="1"/>
          <dgm:bulletEnabled val="1"/>
        </dgm:presLayoutVars>
      </dgm:prSet>
      <dgm:spPr/>
    </dgm:pt>
    <dgm:pt modelId="{9887853D-2F21-4AD6-885D-015EB0C13BB4}" type="pres">
      <dgm:prSet presAssocID="{34E5E4B2-4040-46B3-BFE8-B60398C58A83}" presName="rect1ChTx" presStyleLbl="alignAcc1" presStyleIdx="3" presStyleCnt="4">
        <dgm:presLayoutVars>
          <dgm:bulletEnabled val="1"/>
        </dgm:presLayoutVars>
      </dgm:prSet>
      <dgm:spPr/>
    </dgm:pt>
    <dgm:pt modelId="{BB73D4AC-2289-46A1-9269-CE9F80F61903}" type="pres">
      <dgm:prSet presAssocID="{B68258A6-1AE0-477D-AFD2-33B3EF69D703}" presName="rect2ParTx" presStyleLbl="alignAcc1" presStyleIdx="3" presStyleCnt="4">
        <dgm:presLayoutVars>
          <dgm:chMax val="1"/>
          <dgm:bulletEnabled val="1"/>
        </dgm:presLayoutVars>
      </dgm:prSet>
      <dgm:spPr/>
    </dgm:pt>
    <dgm:pt modelId="{080268BD-F1A2-448F-B351-453548E0307A}" type="pres">
      <dgm:prSet presAssocID="{B68258A6-1AE0-477D-AFD2-33B3EF69D703}" presName="rect2ChTx" presStyleLbl="alignAcc1" presStyleIdx="3" presStyleCnt="4">
        <dgm:presLayoutVars>
          <dgm:bulletEnabled val="1"/>
        </dgm:presLayoutVars>
      </dgm:prSet>
      <dgm:spPr/>
    </dgm:pt>
    <dgm:pt modelId="{3A647E52-AD3D-4313-8CD0-5142AF1DE106}" type="pres">
      <dgm:prSet presAssocID="{33F6E4B5-8143-4F46-8CAA-AE418BFF9A0C}" presName="rect3ParTx" presStyleLbl="alignAcc1" presStyleIdx="3" presStyleCnt="4">
        <dgm:presLayoutVars>
          <dgm:chMax val="1"/>
          <dgm:bulletEnabled val="1"/>
        </dgm:presLayoutVars>
      </dgm:prSet>
      <dgm:spPr/>
    </dgm:pt>
    <dgm:pt modelId="{45A25C03-FC42-4BEF-91B2-3BF3F7A5B350}" type="pres">
      <dgm:prSet presAssocID="{33F6E4B5-8143-4F46-8CAA-AE418BFF9A0C}" presName="rect3ChTx" presStyleLbl="alignAcc1" presStyleIdx="3" presStyleCnt="4">
        <dgm:presLayoutVars>
          <dgm:bulletEnabled val="1"/>
        </dgm:presLayoutVars>
      </dgm:prSet>
      <dgm:spPr/>
    </dgm:pt>
    <dgm:pt modelId="{385D0A55-78E0-4509-B8C5-F3E0EC6E5BF7}" type="pres">
      <dgm:prSet presAssocID="{A0834C6D-748F-4690-82B3-71554C3C2777}" presName="rect4ParTx" presStyleLbl="alignAcc1" presStyleIdx="3" presStyleCnt="4">
        <dgm:presLayoutVars>
          <dgm:chMax val="1"/>
          <dgm:bulletEnabled val="1"/>
        </dgm:presLayoutVars>
      </dgm:prSet>
      <dgm:spPr/>
    </dgm:pt>
    <dgm:pt modelId="{E7A6D9AB-FDDF-4DB7-993E-83E945EC6A4C}" type="pres">
      <dgm:prSet presAssocID="{A0834C6D-748F-4690-82B3-71554C3C2777}" presName="rect4ChTx" presStyleLbl="alignAcc1" presStyleIdx="3" presStyleCnt="4">
        <dgm:presLayoutVars>
          <dgm:bulletEnabled val="1"/>
        </dgm:presLayoutVars>
      </dgm:prSet>
      <dgm:spPr/>
    </dgm:pt>
  </dgm:ptLst>
  <dgm:cxnLst>
    <dgm:cxn modelId="{087B0815-2B24-4540-98A0-6615D766FF6A}" srcId="{33F6E4B5-8143-4F46-8CAA-AE418BFF9A0C}" destId="{D8484507-C9B5-454B-AF78-98B01517F65C}" srcOrd="0" destOrd="0" parTransId="{DDD2B398-D422-41D1-8CAF-F4752389E688}" sibTransId="{5DED4921-8752-43D6-A8BC-3D18BF357AB0}"/>
    <dgm:cxn modelId="{7256E115-2DCA-4535-BD44-AED958EF0A78}" srcId="{D8D8D68C-F625-42EC-934F-598FCB128136}" destId="{33F6E4B5-8143-4F46-8CAA-AE418BFF9A0C}" srcOrd="2" destOrd="0" parTransId="{4F819C69-752D-4069-A2B4-CE377ACF0C6A}" sibTransId="{EC31EEA0-6E28-48B3-816F-C87C1FC6C40E}"/>
    <dgm:cxn modelId="{A812FE20-FE89-4D37-A2D6-631478BA9CFF}" type="presOf" srcId="{33F6E4B5-8143-4F46-8CAA-AE418BFF9A0C}" destId="{9BD3B3A5-4C67-413C-A0F6-08FA99F1E4AE}" srcOrd="0" destOrd="0" presId="urn:microsoft.com/office/officeart/2005/8/layout/target3"/>
    <dgm:cxn modelId="{5B40553C-E5A8-4D0B-A672-9AE5D5444204}" type="presOf" srcId="{B68258A6-1AE0-477D-AFD2-33B3EF69D703}" destId="{A7CD1F85-87C3-422A-BBEA-1869E7EBC3BF}" srcOrd="0" destOrd="0" presId="urn:microsoft.com/office/officeart/2005/8/layout/target3"/>
    <dgm:cxn modelId="{481A9F42-2520-4AF1-85BE-A37713A16B34}" type="presOf" srcId="{33F6E4B5-8143-4F46-8CAA-AE418BFF9A0C}" destId="{3A647E52-AD3D-4313-8CD0-5142AF1DE106}" srcOrd="1" destOrd="0" presId="urn:microsoft.com/office/officeart/2005/8/layout/target3"/>
    <dgm:cxn modelId="{2F1F8644-8189-4FC9-BE9D-34BCD228F0B7}" srcId="{A0834C6D-748F-4690-82B3-71554C3C2777}" destId="{F5A1F521-1BA3-4E72-BE56-C5D83D06E866}" srcOrd="1" destOrd="0" parTransId="{DC526D24-FE5E-4E74-B2E2-3D457C0B03FC}" sibTransId="{B9C1608A-BE50-4D78-8796-7FD9FFDC2648}"/>
    <dgm:cxn modelId="{01F84E50-9F96-46D5-88D0-C5E3AFD81F92}" type="presOf" srcId="{82290F7C-A9D1-4087-A75B-51270408C3B9}" destId="{080268BD-F1A2-448F-B351-453548E0307A}" srcOrd="0" destOrd="0" presId="urn:microsoft.com/office/officeart/2005/8/layout/target3"/>
    <dgm:cxn modelId="{4C3BA557-8033-42E2-BD91-F8B40B15CF87}" type="presOf" srcId="{227CEFA2-E201-45FD-BF83-D6DB667F7CF8}" destId="{E7A6D9AB-FDDF-4DB7-993E-83E945EC6A4C}" srcOrd="0" destOrd="0" presId="urn:microsoft.com/office/officeart/2005/8/layout/target3"/>
    <dgm:cxn modelId="{A79C7559-8A0E-49D0-8FF2-9F8E31BE4C35}" type="presOf" srcId="{D8D8D68C-F625-42EC-934F-598FCB128136}" destId="{2A06EE92-03F6-46D2-97D9-A8F2DA9CC92E}" srcOrd="0" destOrd="0" presId="urn:microsoft.com/office/officeart/2005/8/layout/target3"/>
    <dgm:cxn modelId="{3AA7247F-E89F-4928-952A-00B3A0B33ECB}" srcId="{34E5E4B2-4040-46B3-BFE8-B60398C58A83}" destId="{73B718AC-6926-4A97-930C-A8A4C63FBB88}" srcOrd="0" destOrd="0" parTransId="{D3E0A7A6-A71D-47F6-99D3-2A0BEB0430B4}" sibTransId="{7161B2F3-AA5E-4C6C-8ACC-453A9EA5CAC3}"/>
    <dgm:cxn modelId="{29189983-6A7B-411B-8C2E-EFB99B1796DC}" srcId="{D8D8D68C-F625-42EC-934F-598FCB128136}" destId="{B68258A6-1AE0-477D-AFD2-33B3EF69D703}" srcOrd="1" destOrd="0" parTransId="{59846A29-9E3C-4119-8225-14ED15A58705}" sibTransId="{298A2AF8-F6C9-499D-9002-50A81C2B80D4}"/>
    <dgm:cxn modelId="{F2DF5C90-24CC-44AA-A824-55EA97E6B8B4}" srcId="{D8D8D68C-F625-42EC-934F-598FCB128136}" destId="{A0834C6D-748F-4690-82B3-71554C3C2777}" srcOrd="3" destOrd="0" parTransId="{6C3636C1-E4DB-427C-AD16-85672A68738B}" sibTransId="{8D683C5B-5B94-46A9-A973-2E1C1B115BF1}"/>
    <dgm:cxn modelId="{A57D67B0-DCBD-4B96-AAF6-34683B5720C5}" srcId="{B68258A6-1AE0-477D-AFD2-33B3EF69D703}" destId="{82290F7C-A9D1-4087-A75B-51270408C3B9}" srcOrd="0" destOrd="0" parTransId="{C16EF8A0-175F-498F-BE67-05F9EBEE284D}" sibTransId="{E564F11F-1EEC-4D79-A525-1A629FE8180C}"/>
    <dgm:cxn modelId="{B3BA1CB8-78BF-498E-9177-A1C1DD8DF94F}" type="presOf" srcId="{A0834C6D-748F-4690-82B3-71554C3C2777}" destId="{38B067AB-757F-4B30-9279-EC4E69B6429D}" srcOrd="0" destOrd="0" presId="urn:microsoft.com/office/officeart/2005/8/layout/target3"/>
    <dgm:cxn modelId="{9A69B9B8-B01C-4A86-8EB3-D1F2966641E6}" type="presOf" srcId="{73B718AC-6926-4A97-930C-A8A4C63FBB88}" destId="{9887853D-2F21-4AD6-885D-015EB0C13BB4}" srcOrd="0" destOrd="0" presId="urn:microsoft.com/office/officeart/2005/8/layout/target3"/>
    <dgm:cxn modelId="{23C32CCB-F3C6-460B-AE1E-969A9C181EAC}" type="presOf" srcId="{34E5E4B2-4040-46B3-BFE8-B60398C58A83}" destId="{4EEBE577-AB9F-4EF5-B548-4FA53D789661}" srcOrd="0" destOrd="0" presId="urn:microsoft.com/office/officeart/2005/8/layout/target3"/>
    <dgm:cxn modelId="{74E46CCF-51F6-4DB0-A6AB-B7285599EDA5}" type="presOf" srcId="{F5A1F521-1BA3-4E72-BE56-C5D83D06E866}" destId="{E7A6D9AB-FDDF-4DB7-993E-83E945EC6A4C}" srcOrd="0" destOrd="1" presId="urn:microsoft.com/office/officeart/2005/8/layout/target3"/>
    <dgm:cxn modelId="{97EDFECF-B713-4955-8C49-3EF7D81DF14B}" type="presOf" srcId="{34E5E4B2-4040-46B3-BFE8-B60398C58A83}" destId="{9BC16460-47C0-4FDB-AF86-E7DF0B0212A4}" srcOrd="1" destOrd="0" presId="urn:microsoft.com/office/officeart/2005/8/layout/target3"/>
    <dgm:cxn modelId="{52DB13D2-1644-4791-80C1-80BE22F2CEC2}" srcId="{A0834C6D-748F-4690-82B3-71554C3C2777}" destId="{227CEFA2-E201-45FD-BF83-D6DB667F7CF8}" srcOrd="0" destOrd="0" parTransId="{535E9406-CC7B-4AF3-80D0-E05F446C340D}" sibTransId="{447880E5-01BB-404F-9FC7-AA54518BE9BA}"/>
    <dgm:cxn modelId="{CB8D4DDA-0723-400C-B272-A445A11E75F7}" srcId="{D8D8D68C-F625-42EC-934F-598FCB128136}" destId="{34E5E4B2-4040-46B3-BFE8-B60398C58A83}" srcOrd="0" destOrd="0" parTransId="{EE6FAEB9-1CC5-486B-97D3-5380E123BC53}" sibTransId="{ECA600F0-232D-4C5B-B4D8-BD34CF34BE9E}"/>
    <dgm:cxn modelId="{68D680DF-BBE8-4FA0-A5E7-BEF84DF621CD}" type="presOf" srcId="{D8484507-C9B5-454B-AF78-98B01517F65C}" destId="{45A25C03-FC42-4BEF-91B2-3BF3F7A5B350}" srcOrd="0" destOrd="0" presId="urn:microsoft.com/office/officeart/2005/8/layout/target3"/>
    <dgm:cxn modelId="{92B94EE9-33B7-40A1-AFE9-6747106EC961}" type="presOf" srcId="{B68258A6-1AE0-477D-AFD2-33B3EF69D703}" destId="{BB73D4AC-2289-46A1-9269-CE9F80F61903}" srcOrd="1" destOrd="0" presId="urn:microsoft.com/office/officeart/2005/8/layout/target3"/>
    <dgm:cxn modelId="{2A71DEEE-D6C6-4AE4-B096-F30B9E43F2CD}" type="presOf" srcId="{A0834C6D-748F-4690-82B3-71554C3C2777}" destId="{385D0A55-78E0-4509-B8C5-F3E0EC6E5BF7}" srcOrd="1" destOrd="0" presId="urn:microsoft.com/office/officeart/2005/8/layout/target3"/>
    <dgm:cxn modelId="{90ADC8F5-75CA-42AB-A815-9E52C49E38AB}" type="presParOf" srcId="{2A06EE92-03F6-46D2-97D9-A8F2DA9CC92E}" destId="{BC6E7B27-29AF-4FF2-94AA-13183F7689CD}" srcOrd="0" destOrd="0" presId="urn:microsoft.com/office/officeart/2005/8/layout/target3"/>
    <dgm:cxn modelId="{AC163629-CDC1-4CCF-840A-771D1F6D8FF0}" type="presParOf" srcId="{2A06EE92-03F6-46D2-97D9-A8F2DA9CC92E}" destId="{B23CD11B-11D5-400C-AC1E-D7B2C8D4A9B4}" srcOrd="1" destOrd="0" presId="urn:microsoft.com/office/officeart/2005/8/layout/target3"/>
    <dgm:cxn modelId="{E281ADD7-39F3-4D8A-864B-B605D0D85DD2}" type="presParOf" srcId="{2A06EE92-03F6-46D2-97D9-A8F2DA9CC92E}" destId="{4EEBE577-AB9F-4EF5-B548-4FA53D789661}" srcOrd="2" destOrd="0" presId="urn:microsoft.com/office/officeart/2005/8/layout/target3"/>
    <dgm:cxn modelId="{8106F42A-EC72-446A-A060-C21E4B5AF27B}" type="presParOf" srcId="{2A06EE92-03F6-46D2-97D9-A8F2DA9CC92E}" destId="{7563E3EF-C6E1-41D6-93A3-63D3475D84D7}" srcOrd="3" destOrd="0" presId="urn:microsoft.com/office/officeart/2005/8/layout/target3"/>
    <dgm:cxn modelId="{3A3E75D7-8667-46F7-81A7-4BE32EB9507D}" type="presParOf" srcId="{2A06EE92-03F6-46D2-97D9-A8F2DA9CC92E}" destId="{D32E3BF6-7A87-4FA1-BDAC-10F9AA65D345}" srcOrd="4" destOrd="0" presId="urn:microsoft.com/office/officeart/2005/8/layout/target3"/>
    <dgm:cxn modelId="{66839952-A910-45D6-8230-01BAC9A8A7E0}" type="presParOf" srcId="{2A06EE92-03F6-46D2-97D9-A8F2DA9CC92E}" destId="{A7CD1F85-87C3-422A-BBEA-1869E7EBC3BF}" srcOrd="5" destOrd="0" presId="urn:microsoft.com/office/officeart/2005/8/layout/target3"/>
    <dgm:cxn modelId="{2A4BF23C-4F3E-4C5C-A0DD-753F0C886E33}" type="presParOf" srcId="{2A06EE92-03F6-46D2-97D9-A8F2DA9CC92E}" destId="{81DB7BCD-CFCE-4E48-8820-0797DF58542A}" srcOrd="6" destOrd="0" presId="urn:microsoft.com/office/officeart/2005/8/layout/target3"/>
    <dgm:cxn modelId="{A114F6A5-297F-4682-A36A-A1FDD2427616}" type="presParOf" srcId="{2A06EE92-03F6-46D2-97D9-A8F2DA9CC92E}" destId="{BEE1F591-02EC-499A-8132-E229FE1D1067}" srcOrd="7" destOrd="0" presId="urn:microsoft.com/office/officeart/2005/8/layout/target3"/>
    <dgm:cxn modelId="{DEE65C98-4D37-4D5D-8C42-AD15EE8FE0B1}" type="presParOf" srcId="{2A06EE92-03F6-46D2-97D9-A8F2DA9CC92E}" destId="{9BD3B3A5-4C67-413C-A0F6-08FA99F1E4AE}" srcOrd="8" destOrd="0" presId="urn:microsoft.com/office/officeart/2005/8/layout/target3"/>
    <dgm:cxn modelId="{1117DA99-ADB3-4BC0-B826-F68397A403BB}" type="presParOf" srcId="{2A06EE92-03F6-46D2-97D9-A8F2DA9CC92E}" destId="{0577F1C5-9983-4FAC-9DA4-4FC9266E67DF}" srcOrd="9" destOrd="0" presId="urn:microsoft.com/office/officeart/2005/8/layout/target3"/>
    <dgm:cxn modelId="{347ABAA7-C066-46CC-8CB4-7D7375E26C58}" type="presParOf" srcId="{2A06EE92-03F6-46D2-97D9-A8F2DA9CC92E}" destId="{5318CA2E-75A3-4C34-9561-C4D76030A534}" srcOrd="10" destOrd="0" presId="urn:microsoft.com/office/officeart/2005/8/layout/target3"/>
    <dgm:cxn modelId="{CE1B9CAB-B2CB-41DF-A1FC-83DBA0CA6B56}" type="presParOf" srcId="{2A06EE92-03F6-46D2-97D9-A8F2DA9CC92E}" destId="{38B067AB-757F-4B30-9279-EC4E69B6429D}" srcOrd="11" destOrd="0" presId="urn:microsoft.com/office/officeart/2005/8/layout/target3"/>
    <dgm:cxn modelId="{6E8D1300-741B-404D-A5DF-20B76DB9EB3C}" type="presParOf" srcId="{2A06EE92-03F6-46D2-97D9-A8F2DA9CC92E}" destId="{9BC16460-47C0-4FDB-AF86-E7DF0B0212A4}" srcOrd="12" destOrd="0" presId="urn:microsoft.com/office/officeart/2005/8/layout/target3"/>
    <dgm:cxn modelId="{D49BA315-B633-4F80-B8B0-8BF2A2EE4D50}" type="presParOf" srcId="{2A06EE92-03F6-46D2-97D9-A8F2DA9CC92E}" destId="{9887853D-2F21-4AD6-885D-015EB0C13BB4}" srcOrd="13" destOrd="0" presId="urn:microsoft.com/office/officeart/2005/8/layout/target3"/>
    <dgm:cxn modelId="{9D46524F-F774-400C-944A-DC2C44544FE8}" type="presParOf" srcId="{2A06EE92-03F6-46D2-97D9-A8F2DA9CC92E}" destId="{BB73D4AC-2289-46A1-9269-CE9F80F61903}" srcOrd="14" destOrd="0" presId="urn:microsoft.com/office/officeart/2005/8/layout/target3"/>
    <dgm:cxn modelId="{00075A21-4A2D-4799-90C1-2E0060D8876B}" type="presParOf" srcId="{2A06EE92-03F6-46D2-97D9-A8F2DA9CC92E}" destId="{080268BD-F1A2-448F-B351-453548E0307A}" srcOrd="15" destOrd="0" presId="urn:microsoft.com/office/officeart/2005/8/layout/target3"/>
    <dgm:cxn modelId="{2950D373-3E30-4B96-9C0B-2C878062AB8F}" type="presParOf" srcId="{2A06EE92-03F6-46D2-97D9-A8F2DA9CC92E}" destId="{3A647E52-AD3D-4313-8CD0-5142AF1DE106}" srcOrd="16" destOrd="0" presId="urn:microsoft.com/office/officeart/2005/8/layout/target3"/>
    <dgm:cxn modelId="{F2A4D180-C16C-4E37-9E02-31D3625946E9}" type="presParOf" srcId="{2A06EE92-03F6-46D2-97D9-A8F2DA9CC92E}" destId="{45A25C03-FC42-4BEF-91B2-3BF3F7A5B350}" srcOrd="17" destOrd="0" presId="urn:microsoft.com/office/officeart/2005/8/layout/target3"/>
    <dgm:cxn modelId="{5D49D478-439B-4953-A7D2-4339CA083950}" type="presParOf" srcId="{2A06EE92-03F6-46D2-97D9-A8F2DA9CC92E}" destId="{385D0A55-78E0-4509-B8C5-F3E0EC6E5BF7}" srcOrd="18" destOrd="0" presId="urn:microsoft.com/office/officeart/2005/8/layout/target3"/>
    <dgm:cxn modelId="{F26DEF3D-071E-4D5E-9F7A-CC244E6719CA}" type="presParOf" srcId="{2A06EE92-03F6-46D2-97D9-A8F2DA9CC92E}" destId="{E7A6D9AB-FDDF-4DB7-993E-83E945EC6A4C}"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3E4CDB-CD02-45BA-B3EB-022A5A748B71}"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US"/>
        </a:p>
      </dgm:t>
    </dgm:pt>
    <dgm:pt modelId="{145780DD-D976-4B84-A528-F1AE594B22CD}">
      <dgm:prSet phldrT="[Text]"/>
      <dgm:spPr/>
      <dgm:t>
        <a:bodyPr/>
        <a:lstStyle/>
        <a:p>
          <a:r>
            <a:rPr lang="en-US"/>
            <a:t>Avoid harms</a:t>
          </a:r>
        </a:p>
      </dgm:t>
    </dgm:pt>
    <dgm:pt modelId="{3016A4E5-70A3-4E21-943F-E6D56E17FF4C}" type="parTrans" cxnId="{8A68B1F9-7339-4329-A379-B52531A48FEC}">
      <dgm:prSet/>
      <dgm:spPr/>
      <dgm:t>
        <a:bodyPr/>
        <a:lstStyle/>
        <a:p>
          <a:endParaRPr lang="en-US"/>
        </a:p>
      </dgm:t>
    </dgm:pt>
    <dgm:pt modelId="{752AFABF-5139-4DDD-9C81-6AA133392E31}" type="sibTrans" cxnId="{8A68B1F9-7339-4329-A379-B52531A48FEC}">
      <dgm:prSet/>
      <dgm:spPr/>
      <dgm:t>
        <a:bodyPr/>
        <a:lstStyle/>
        <a:p>
          <a:endParaRPr lang="en-US"/>
        </a:p>
      </dgm:t>
    </dgm:pt>
    <dgm:pt modelId="{F1291246-8419-4AE7-BAAA-203BCC051834}">
      <dgm:prSet phldrT="[Text]"/>
      <dgm:spPr/>
      <dgm:t>
        <a:bodyPr/>
        <a:lstStyle/>
        <a:p>
          <a:r>
            <a:rPr lang="en-US" dirty="0"/>
            <a:t>People with SUD to avoid/ delay care</a:t>
          </a:r>
        </a:p>
      </dgm:t>
    </dgm:pt>
    <dgm:pt modelId="{719912D6-501A-4B60-A846-D26D25D32CCC}" type="parTrans" cxnId="{C10FBE05-D350-44BB-8656-349AF2D4DFDD}">
      <dgm:prSet/>
      <dgm:spPr/>
      <dgm:t>
        <a:bodyPr/>
        <a:lstStyle/>
        <a:p>
          <a:endParaRPr lang="en-US"/>
        </a:p>
      </dgm:t>
    </dgm:pt>
    <dgm:pt modelId="{1C46D6DB-9C68-4B58-99F4-EC17095A2421}" type="sibTrans" cxnId="{C10FBE05-D350-44BB-8656-349AF2D4DFDD}">
      <dgm:prSet/>
      <dgm:spPr/>
      <dgm:t>
        <a:bodyPr/>
        <a:lstStyle/>
        <a:p>
          <a:endParaRPr lang="en-US"/>
        </a:p>
      </dgm:t>
    </dgm:pt>
    <dgm:pt modelId="{63A9CC7F-5235-403E-814A-C33AABAD01C7}">
      <dgm:prSet phldrT="[Text]"/>
      <dgm:spPr/>
      <dgm:t>
        <a:bodyPr/>
        <a:lstStyle/>
        <a:p>
          <a:r>
            <a:rPr lang="en-US"/>
            <a:t>Benefits</a:t>
          </a:r>
        </a:p>
      </dgm:t>
    </dgm:pt>
    <dgm:pt modelId="{58BD0B0F-FE4F-46DB-A856-7E2418BA6F30}" type="parTrans" cxnId="{A9FB762D-1DCF-4AAA-9990-8357462B572B}">
      <dgm:prSet/>
      <dgm:spPr/>
      <dgm:t>
        <a:bodyPr/>
        <a:lstStyle/>
        <a:p>
          <a:endParaRPr lang="en-US"/>
        </a:p>
      </dgm:t>
    </dgm:pt>
    <dgm:pt modelId="{86034BE9-B80F-46A0-B291-CCA163D69695}" type="sibTrans" cxnId="{A9FB762D-1DCF-4AAA-9990-8357462B572B}">
      <dgm:prSet/>
      <dgm:spPr/>
      <dgm:t>
        <a:bodyPr/>
        <a:lstStyle/>
        <a:p>
          <a:endParaRPr lang="en-US"/>
        </a:p>
      </dgm:t>
    </dgm:pt>
    <dgm:pt modelId="{98188896-C694-4F99-A949-3981C310994B}">
      <dgm:prSet phldrT="[Text]"/>
      <dgm:spPr/>
      <dgm:t>
        <a:bodyPr/>
        <a:lstStyle/>
        <a:p>
          <a:r>
            <a:rPr lang="en-US" dirty="0"/>
            <a:t>Reachable moment to engage in SUD care</a:t>
          </a:r>
        </a:p>
      </dgm:t>
    </dgm:pt>
    <dgm:pt modelId="{C964213D-C6C0-4967-B668-2A3986E917D5}" type="parTrans" cxnId="{80D2A54D-CC4F-4F7A-8F79-EEDA19B09469}">
      <dgm:prSet/>
      <dgm:spPr/>
      <dgm:t>
        <a:bodyPr/>
        <a:lstStyle/>
        <a:p>
          <a:endParaRPr lang="en-US"/>
        </a:p>
      </dgm:t>
    </dgm:pt>
    <dgm:pt modelId="{8A1DF890-8A26-4CA1-AE4C-9A6A17119C7B}" type="sibTrans" cxnId="{80D2A54D-CC4F-4F7A-8F79-EEDA19B09469}">
      <dgm:prSet/>
      <dgm:spPr/>
      <dgm:t>
        <a:bodyPr/>
        <a:lstStyle/>
        <a:p>
          <a:endParaRPr lang="en-US"/>
        </a:p>
      </dgm:t>
    </dgm:pt>
    <dgm:pt modelId="{6FA5A767-99A6-4613-98F0-70C59178D7E1}">
      <dgm:prSet phldrT="[Text]"/>
      <dgm:spPr/>
      <dgm:t>
        <a:bodyPr/>
        <a:lstStyle/>
        <a:p>
          <a:r>
            <a:rPr lang="en-US" dirty="0"/>
            <a:t>Can improve SUD and other health outcomes</a:t>
          </a:r>
        </a:p>
      </dgm:t>
    </dgm:pt>
    <dgm:pt modelId="{DD52602D-F3CB-417A-8E14-7A57192B4533}" type="parTrans" cxnId="{C10EEEC0-7545-41C1-882A-B4FEC8BDC08A}">
      <dgm:prSet/>
      <dgm:spPr/>
      <dgm:t>
        <a:bodyPr/>
        <a:lstStyle/>
        <a:p>
          <a:endParaRPr lang="en-US"/>
        </a:p>
      </dgm:t>
    </dgm:pt>
    <dgm:pt modelId="{B74B7BB5-3C12-4C67-B1DF-899D1920789C}" type="sibTrans" cxnId="{C10EEEC0-7545-41C1-882A-B4FEC8BDC08A}">
      <dgm:prSet/>
      <dgm:spPr/>
      <dgm:t>
        <a:bodyPr/>
        <a:lstStyle/>
        <a:p>
          <a:endParaRPr lang="en-US"/>
        </a:p>
      </dgm:t>
    </dgm:pt>
    <dgm:pt modelId="{0B8B331C-F538-481C-AB65-D1C796AB9D05}">
      <dgm:prSet phldrT="[Text]"/>
      <dgm:spPr/>
      <dgm:t>
        <a:bodyPr/>
        <a:lstStyle/>
        <a:p>
          <a:r>
            <a:rPr lang="en-US"/>
            <a:t>Transform systems</a:t>
          </a:r>
        </a:p>
      </dgm:t>
    </dgm:pt>
    <dgm:pt modelId="{62892D72-9892-4BC2-A08A-1EEB62DAA236}" type="parTrans" cxnId="{DFC1929D-4D1F-4F8B-9560-10EFC12BC3E8}">
      <dgm:prSet/>
      <dgm:spPr/>
      <dgm:t>
        <a:bodyPr/>
        <a:lstStyle/>
        <a:p>
          <a:endParaRPr lang="en-US"/>
        </a:p>
      </dgm:t>
    </dgm:pt>
    <dgm:pt modelId="{76351419-B93F-4AFC-A6F7-B82610429095}" type="sibTrans" cxnId="{DFC1929D-4D1F-4F8B-9560-10EFC12BC3E8}">
      <dgm:prSet/>
      <dgm:spPr/>
      <dgm:t>
        <a:bodyPr/>
        <a:lstStyle/>
        <a:p>
          <a:endParaRPr lang="en-US"/>
        </a:p>
      </dgm:t>
    </dgm:pt>
    <dgm:pt modelId="{60C99EE6-332F-42A9-83CE-0B9ECF20C5E4}">
      <dgm:prSet phldrT="[Text]" custT="1"/>
      <dgm:spPr/>
      <dgm:t>
        <a:bodyPr/>
        <a:lstStyle/>
        <a:p>
          <a:r>
            <a:rPr lang="en-US" sz="2000" dirty="0"/>
            <a:t>Hospitals have power, influence, resources</a:t>
          </a:r>
        </a:p>
      </dgm:t>
    </dgm:pt>
    <dgm:pt modelId="{F9A63512-6E83-4D2D-B5BE-CFE8296248CC}" type="parTrans" cxnId="{D01F128B-69B1-491F-A298-FBECDB9A3FFF}">
      <dgm:prSet/>
      <dgm:spPr/>
      <dgm:t>
        <a:bodyPr/>
        <a:lstStyle/>
        <a:p>
          <a:endParaRPr lang="en-US"/>
        </a:p>
      </dgm:t>
    </dgm:pt>
    <dgm:pt modelId="{8D50E3C9-7FC1-4FC4-9334-DB750929DFC0}" type="sibTrans" cxnId="{D01F128B-69B1-491F-A298-FBECDB9A3FFF}">
      <dgm:prSet/>
      <dgm:spPr/>
      <dgm:t>
        <a:bodyPr/>
        <a:lstStyle/>
        <a:p>
          <a:endParaRPr lang="en-US"/>
        </a:p>
      </dgm:t>
    </dgm:pt>
    <dgm:pt modelId="{0D7DAEF5-C09E-4ABB-A264-632E0A70A943}">
      <dgm:prSet phldrT="[Text]" custT="1"/>
      <dgm:spPr/>
      <dgm:t>
        <a:bodyPr/>
        <a:lstStyle/>
        <a:p>
          <a:r>
            <a:rPr lang="en-US" sz="2000" dirty="0"/>
            <a:t>Hospitals are where we train workforce</a:t>
          </a:r>
        </a:p>
      </dgm:t>
    </dgm:pt>
    <dgm:pt modelId="{C324199E-E446-42FB-A4D4-E6B03CF7FEA6}" type="parTrans" cxnId="{279A6204-F4AB-4FE1-9ECA-79D58D310E89}">
      <dgm:prSet/>
      <dgm:spPr/>
      <dgm:t>
        <a:bodyPr/>
        <a:lstStyle/>
        <a:p>
          <a:endParaRPr lang="en-US"/>
        </a:p>
      </dgm:t>
    </dgm:pt>
    <dgm:pt modelId="{D7BB3B34-5974-4B3B-AC87-CD8F1AAE9C5F}" type="sibTrans" cxnId="{279A6204-F4AB-4FE1-9ECA-79D58D310E89}">
      <dgm:prSet/>
      <dgm:spPr/>
      <dgm:t>
        <a:bodyPr/>
        <a:lstStyle/>
        <a:p>
          <a:endParaRPr lang="en-US"/>
        </a:p>
      </dgm:t>
    </dgm:pt>
    <dgm:pt modelId="{B9D6559D-5873-4356-9EBC-19DC650FE98A}">
      <dgm:prSet phldrT="[Text]"/>
      <dgm:spPr/>
      <dgm:t>
        <a:bodyPr/>
        <a:lstStyle/>
        <a:p>
          <a:r>
            <a:rPr lang="en-US" dirty="0"/>
            <a:t>Patient-directed discharge</a:t>
          </a:r>
        </a:p>
      </dgm:t>
    </dgm:pt>
    <dgm:pt modelId="{5163ADA6-089C-452B-877A-3FEC4C578B4F}" type="parTrans" cxnId="{F4101BBF-506D-425A-AE25-097DA54AF322}">
      <dgm:prSet/>
      <dgm:spPr/>
      <dgm:t>
        <a:bodyPr/>
        <a:lstStyle/>
        <a:p>
          <a:endParaRPr lang="en-US"/>
        </a:p>
      </dgm:t>
    </dgm:pt>
    <dgm:pt modelId="{E7938D09-475E-4222-AA2C-E00E4342A286}" type="sibTrans" cxnId="{F4101BBF-506D-425A-AE25-097DA54AF322}">
      <dgm:prSet/>
      <dgm:spPr/>
      <dgm:t>
        <a:bodyPr/>
        <a:lstStyle/>
        <a:p>
          <a:endParaRPr lang="en-US"/>
        </a:p>
      </dgm:t>
    </dgm:pt>
    <dgm:pt modelId="{C0312134-677A-42D9-A9EB-C50D78D71E64}">
      <dgm:prSet phldrT="[Text]"/>
      <dgm:spPr/>
      <dgm:t>
        <a:bodyPr/>
        <a:lstStyle/>
        <a:p>
          <a:r>
            <a:rPr lang="en-US" dirty="0"/>
            <a:t>Withdrawal, pain, stigma</a:t>
          </a:r>
        </a:p>
      </dgm:t>
    </dgm:pt>
    <dgm:pt modelId="{228CC017-6F5D-4182-B30A-033D8DF60090}" type="parTrans" cxnId="{301B1D08-BB84-4FCC-8013-6ACC6BC52E8D}">
      <dgm:prSet/>
      <dgm:spPr/>
      <dgm:t>
        <a:bodyPr/>
        <a:lstStyle/>
        <a:p>
          <a:endParaRPr lang="en-US"/>
        </a:p>
      </dgm:t>
    </dgm:pt>
    <dgm:pt modelId="{576F684E-AE98-4B92-A2C3-94FAA76C48BB}" type="sibTrans" cxnId="{301B1D08-BB84-4FCC-8013-6ACC6BC52E8D}">
      <dgm:prSet/>
      <dgm:spPr/>
      <dgm:t>
        <a:bodyPr/>
        <a:lstStyle/>
        <a:p>
          <a:endParaRPr lang="en-US"/>
        </a:p>
      </dgm:t>
    </dgm:pt>
    <dgm:pt modelId="{DF7D9C39-8973-463C-9344-22B9BDDE8C39}">
      <dgm:prSet phldrT="[Text]" custT="1"/>
      <dgm:spPr/>
      <dgm:t>
        <a:bodyPr/>
        <a:lstStyle/>
        <a:p>
          <a:r>
            <a:rPr lang="en-US" sz="2000" dirty="0"/>
            <a:t>Opportunity to address inequities</a:t>
          </a:r>
        </a:p>
      </dgm:t>
    </dgm:pt>
    <dgm:pt modelId="{C8189FDE-D84A-4A74-9458-3813F5FC27B6}" type="parTrans" cxnId="{FD863393-F1E7-4442-8821-7C6548130D47}">
      <dgm:prSet/>
      <dgm:spPr/>
      <dgm:t>
        <a:bodyPr/>
        <a:lstStyle/>
        <a:p>
          <a:endParaRPr lang="en-US"/>
        </a:p>
      </dgm:t>
    </dgm:pt>
    <dgm:pt modelId="{53E8A030-4455-4ED7-A6AF-B1A607AC6230}" type="sibTrans" cxnId="{FD863393-F1E7-4442-8821-7C6548130D47}">
      <dgm:prSet/>
      <dgm:spPr/>
      <dgm:t>
        <a:bodyPr/>
        <a:lstStyle/>
        <a:p>
          <a:endParaRPr lang="en-US"/>
        </a:p>
      </dgm:t>
    </dgm:pt>
    <dgm:pt modelId="{5BFDD162-A672-4999-8378-1C5F50F08C3C}" type="pres">
      <dgm:prSet presAssocID="{133E4CDB-CD02-45BA-B3EB-022A5A748B71}" presName="theList" presStyleCnt="0">
        <dgm:presLayoutVars>
          <dgm:dir/>
          <dgm:animLvl val="lvl"/>
          <dgm:resizeHandles val="exact"/>
        </dgm:presLayoutVars>
      </dgm:prSet>
      <dgm:spPr/>
    </dgm:pt>
    <dgm:pt modelId="{BE69D371-92A0-491C-AE9A-F7D172DA1D82}" type="pres">
      <dgm:prSet presAssocID="{145780DD-D976-4B84-A528-F1AE594B22CD}" presName="compNode" presStyleCnt="0"/>
      <dgm:spPr/>
    </dgm:pt>
    <dgm:pt modelId="{2571990E-BD77-4CC8-A8F0-C0013533EC44}" type="pres">
      <dgm:prSet presAssocID="{145780DD-D976-4B84-A528-F1AE594B22CD}" presName="aNode" presStyleLbl="bgShp" presStyleIdx="0" presStyleCnt="3"/>
      <dgm:spPr/>
    </dgm:pt>
    <dgm:pt modelId="{777FD1B7-F7DA-4F15-BDE8-5EA0EF223B86}" type="pres">
      <dgm:prSet presAssocID="{145780DD-D976-4B84-A528-F1AE594B22CD}" presName="textNode" presStyleLbl="bgShp" presStyleIdx="0" presStyleCnt="3"/>
      <dgm:spPr/>
    </dgm:pt>
    <dgm:pt modelId="{8840F151-319B-46FF-A574-233F1E25B7FD}" type="pres">
      <dgm:prSet presAssocID="{145780DD-D976-4B84-A528-F1AE594B22CD}" presName="compChildNode" presStyleCnt="0"/>
      <dgm:spPr/>
    </dgm:pt>
    <dgm:pt modelId="{036951AE-634D-454D-87EC-167A4E30D236}" type="pres">
      <dgm:prSet presAssocID="{145780DD-D976-4B84-A528-F1AE594B22CD}" presName="theInnerList" presStyleCnt="0"/>
      <dgm:spPr/>
    </dgm:pt>
    <dgm:pt modelId="{C9BDAB6B-87A4-43B2-A6EA-ADA3ED4882C7}" type="pres">
      <dgm:prSet presAssocID="{F1291246-8419-4AE7-BAAA-203BCC051834}" presName="childNode" presStyleLbl="node1" presStyleIdx="0" presStyleCnt="8">
        <dgm:presLayoutVars>
          <dgm:bulletEnabled val="1"/>
        </dgm:presLayoutVars>
      </dgm:prSet>
      <dgm:spPr/>
    </dgm:pt>
    <dgm:pt modelId="{3F891870-2A44-4499-A903-0D038FF3C707}" type="pres">
      <dgm:prSet presAssocID="{F1291246-8419-4AE7-BAAA-203BCC051834}" presName="aSpace2" presStyleCnt="0"/>
      <dgm:spPr/>
    </dgm:pt>
    <dgm:pt modelId="{FC3CF246-CDB4-45E9-8BFD-6447A3DF7408}" type="pres">
      <dgm:prSet presAssocID="{C0312134-677A-42D9-A9EB-C50D78D71E64}" presName="childNode" presStyleLbl="node1" presStyleIdx="1" presStyleCnt="8">
        <dgm:presLayoutVars>
          <dgm:bulletEnabled val="1"/>
        </dgm:presLayoutVars>
      </dgm:prSet>
      <dgm:spPr/>
    </dgm:pt>
    <dgm:pt modelId="{624FED28-C8C6-4060-97D3-A220EFBACEAA}" type="pres">
      <dgm:prSet presAssocID="{C0312134-677A-42D9-A9EB-C50D78D71E64}" presName="aSpace2" presStyleCnt="0"/>
      <dgm:spPr/>
    </dgm:pt>
    <dgm:pt modelId="{D26FE2DE-DF59-40F3-83A1-6B351DBA5650}" type="pres">
      <dgm:prSet presAssocID="{B9D6559D-5873-4356-9EBC-19DC650FE98A}" presName="childNode" presStyleLbl="node1" presStyleIdx="2" presStyleCnt="8">
        <dgm:presLayoutVars>
          <dgm:bulletEnabled val="1"/>
        </dgm:presLayoutVars>
      </dgm:prSet>
      <dgm:spPr/>
    </dgm:pt>
    <dgm:pt modelId="{B52B1946-F0AA-4F2C-A08A-C2449EFEA2CF}" type="pres">
      <dgm:prSet presAssocID="{145780DD-D976-4B84-A528-F1AE594B22CD}" presName="aSpace" presStyleCnt="0"/>
      <dgm:spPr/>
    </dgm:pt>
    <dgm:pt modelId="{A6D12FDC-81CB-4C40-8B42-F8EFA375487C}" type="pres">
      <dgm:prSet presAssocID="{63A9CC7F-5235-403E-814A-C33AABAD01C7}" presName="compNode" presStyleCnt="0"/>
      <dgm:spPr/>
    </dgm:pt>
    <dgm:pt modelId="{0B016217-AE72-4EB2-A2C5-BE72FA84BEBC}" type="pres">
      <dgm:prSet presAssocID="{63A9CC7F-5235-403E-814A-C33AABAD01C7}" presName="aNode" presStyleLbl="bgShp" presStyleIdx="1" presStyleCnt="3"/>
      <dgm:spPr/>
    </dgm:pt>
    <dgm:pt modelId="{42A4D65B-11D2-4E15-9F12-827CD5389FA5}" type="pres">
      <dgm:prSet presAssocID="{63A9CC7F-5235-403E-814A-C33AABAD01C7}" presName="textNode" presStyleLbl="bgShp" presStyleIdx="1" presStyleCnt="3"/>
      <dgm:spPr/>
    </dgm:pt>
    <dgm:pt modelId="{9CB28BAE-20D7-44D8-B511-96C10815B56E}" type="pres">
      <dgm:prSet presAssocID="{63A9CC7F-5235-403E-814A-C33AABAD01C7}" presName="compChildNode" presStyleCnt="0"/>
      <dgm:spPr/>
    </dgm:pt>
    <dgm:pt modelId="{4B4D5777-75ED-440C-9312-B6E837B7BC93}" type="pres">
      <dgm:prSet presAssocID="{63A9CC7F-5235-403E-814A-C33AABAD01C7}" presName="theInnerList" presStyleCnt="0"/>
      <dgm:spPr/>
    </dgm:pt>
    <dgm:pt modelId="{F5907B64-CA05-4E02-940E-2A06FAF7AC4B}" type="pres">
      <dgm:prSet presAssocID="{98188896-C694-4F99-A949-3981C310994B}" presName="childNode" presStyleLbl="node1" presStyleIdx="3" presStyleCnt="8">
        <dgm:presLayoutVars>
          <dgm:bulletEnabled val="1"/>
        </dgm:presLayoutVars>
      </dgm:prSet>
      <dgm:spPr/>
    </dgm:pt>
    <dgm:pt modelId="{0FD42F0B-9BC0-4095-9D46-0887EC51DD3C}" type="pres">
      <dgm:prSet presAssocID="{98188896-C694-4F99-A949-3981C310994B}" presName="aSpace2" presStyleCnt="0"/>
      <dgm:spPr/>
    </dgm:pt>
    <dgm:pt modelId="{AA50EA35-6D35-4C85-8BF4-362929C1043C}" type="pres">
      <dgm:prSet presAssocID="{6FA5A767-99A6-4613-98F0-70C59178D7E1}" presName="childNode" presStyleLbl="node1" presStyleIdx="4" presStyleCnt="8">
        <dgm:presLayoutVars>
          <dgm:bulletEnabled val="1"/>
        </dgm:presLayoutVars>
      </dgm:prSet>
      <dgm:spPr/>
    </dgm:pt>
    <dgm:pt modelId="{8B4D309B-91E4-4526-BA15-E645198972E3}" type="pres">
      <dgm:prSet presAssocID="{63A9CC7F-5235-403E-814A-C33AABAD01C7}" presName="aSpace" presStyleCnt="0"/>
      <dgm:spPr/>
    </dgm:pt>
    <dgm:pt modelId="{1CB029F3-1CFE-47CB-A4E7-66634A76A33E}" type="pres">
      <dgm:prSet presAssocID="{0B8B331C-F538-481C-AB65-D1C796AB9D05}" presName="compNode" presStyleCnt="0"/>
      <dgm:spPr/>
    </dgm:pt>
    <dgm:pt modelId="{8C3CBA78-AE18-4541-A482-BB05125758D2}" type="pres">
      <dgm:prSet presAssocID="{0B8B331C-F538-481C-AB65-D1C796AB9D05}" presName="aNode" presStyleLbl="bgShp" presStyleIdx="2" presStyleCnt="3"/>
      <dgm:spPr/>
    </dgm:pt>
    <dgm:pt modelId="{41E79DA9-CE8F-437E-AC48-D5300892E259}" type="pres">
      <dgm:prSet presAssocID="{0B8B331C-F538-481C-AB65-D1C796AB9D05}" presName="textNode" presStyleLbl="bgShp" presStyleIdx="2" presStyleCnt="3"/>
      <dgm:spPr/>
    </dgm:pt>
    <dgm:pt modelId="{584DC18F-1009-48CA-A116-5434E7D1C486}" type="pres">
      <dgm:prSet presAssocID="{0B8B331C-F538-481C-AB65-D1C796AB9D05}" presName="compChildNode" presStyleCnt="0"/>
      <dgm:spPr/>
    </dgm:pt>
    <dgm:pt modelId="{D9F233D1-934F-401E-ACFC-73BD3B9041C7}" type="pres">
      <dgm:prSet presAssocID="{0B8B331C-F538-481C-AB65-D1C796AB9D05}" presName="theInnerList" presStyleCnt="0"/>
      <dgm:spPr/>
    </dgm:pt>
    <dgm:pt modelId="{C3779456-FA2D-405D-BC09-47FE4AAB6A7B}" type="pres">
      <dgm:prSet presAssocID="{60C99EE6-332F-42A9-83CE-0B9ECF20C5E4}" presName="childNode" presStyleLbl="node1" presStyleIdx="5" presStyleCnt="8" custScaleY="112472">
        <dgm:presLayoutVars>
          <dgm:bulletEnabled val="1"/>
        </dgm:presLayoutVars>
      </dgm:prSet>
      <dgm:spPr/>
    </dgm:pt>
    <dgm:pt modelId="{99AFAFBC-B26A-4E6A-9D0E-853DD763718D}" type="pres">
      <dgm:prSet presAssocID="{60C99EE6-332F-42A9-83CE-0B9ECF20C5E4}" presName="aSpace2" presStyleCnt="0"/>
      <dgm:spPr/>
    </dgm:pt>
    <dgm:pt modelId="{2575D41D-D29B-4A21-9EF0-25000D9F4CF6}" type="pres">
      <dgm:prSet presAssocID="{0D7DAEF5-C09E-4ABB-A264-632E0A70A943}" presName="childNode" presStyleLbl="node1" presStyleIdx="6" presStyleCnt="8">
        <dgm:presLayoutVars>
          <dgm:bulletEnabled val="1"/>
        </dgm:presLayoutVars>
      </dgm:prSet>
      <dgm:spPr/>
    </dgm:pt>
    <dgm:pt modelId="{6E23CA71-12EC-4B55-8467-7341E7ABC967}" type="pres">
      <dgm:prSet presAssocID="{0D7DAEF5-C09E-4ABB-A264-632E0A70A943}" presName="aSpace2" presStyleCnt="0"/>
      <dgm:spPr/>
    </dgm:pt>
    <dgm:pt modelId="{3A5A5737-4593-492F-8EA9-E9E418548528}" type="pres">
      <dgm:prSet presAssocID="{DF7D9C39-8973-463C-9344-22B9BDDE8C39}" presName="childNode" presStyleLbl="node1" presStyleIdx="7" presStyleCnt="8">
        <dgm:presLayoutVars>
          <dgm:bulletEnabled val="1"/>
        </dgm:presLayoutVars>
      </dgm:prSet>
      <dgm:spPr/>
    </dgm:pt>
  </dgm:ptLst>
  <dgm:cxnLst>
    <dgm:cxn modelId="{279A6204-F4AB-4FE1-9ECA-79D58D310E89}" srcId="{0B8B331C-F538-481C-AB65-D1C796AB9D05}" destId="{0D7DAEF5-C09E-4ABB-A264-632E0A70A943}" srcOrd="1" destOrd="0" parTransId="{C324199E-E446-42FB-A4D4-E6B03CF7FEA6}" sibTransId="{D7BB3B34-5974-4B3B-AC87-CD8F1AAE9C5F}"/>
    <dgm:cxn modelId="{C10FBE05-D350-44BB-8656-349AF2D4DFDD}" srcId="{145780DD-D976-4B84-A528-F1AE594B22CD}" destId="{F1291246-8419-4AE7-BAAA-203BCC051834}" srcOrd="0" destOrd="0" parTransId="{719912D6-501A-4B60-A846-D26D25D32CCC}" sibTransId="{1C46D6DB-9C68-4B58-99F4-EC17095A2421}"/>
    <dgm:cxn modelId="{301B1D08-BB84-4FCC-8013-6ACC6BC52E8D}" srcId="{145780DD-D976-4B84-A528-F1AE594B22CD}" destId="{C0312134-677A-42D9-A9EB-C50D78D71E64}" srcOrd="1" destOrd="0" parTransId="{228CC017-6F5D-4182-B30A-033D8DF60090}" sibTransId="{576F684E-AE98-4B92-A2C3-94FAA76C48BB}"/>
    <dgm:cxn modelId="{AF330F1E-EC72-48CE-85D7-B7E4F4F85111}" type="presOf" srcId="{0B8B331C-F538-481C-AB65-D1C796AB9D05}" destId="{8C3CBA78-AE18-4541-A482-BB05125758D2}" srcOrd="0" destOrd="0" presId="urn:microsoft.com/office/officeart/2005/8/layout/lProcess2"/>
    <dgm:cxn modelId="{8C296921-6B62-4A7E-A42C-E443E4D1841C}" type="presOf" srcId="{98188896-C694-4F99-A949-3981C310994B}" destId="{F5907B64-CA05-4E02-940E-2A06FAF7AC4B}" srcOrd="0" destOrd="0" presId="urn:microsoft.com/office/officeart/2005/8/layout/lProcess2"/>
    <dgm:cxn modelId="{A9FB762D-1DCF-4AAA-9990-8357462B572B}" srcId="{133E4CDB-CD02-45BA-B3EB-022A5A748B71}" destId="{63A9CC7F-5235-403E-814A-C33AABAD01C7}" srcOrd="1" destOrd="0" parTransId="{58BD0B0F-FE4F-46DB-A856-7E2418BA6F30}" sibTransId="{86034BE9-B80F-46A0-B291-CCA163D69695}"/>
    <dgm:cxn modelId="{2A709A40-9908-41A9-B4A1-F0ECDE7A73F7}" type="presOf" srcId="{F1291246-8419-4AE7-BAAA-203BCC051834}" destId="{C9BDAB6B-87A4-43B2-A6EA-ADA3ED4882C7}" srcOrd="0" destOrd="0" presId="urn:microsoft.com/office/officeart/2005/8/layout/lProcess2"/>
    <dgm:cxn modelId="{2A10EF5F-D7A5-410F-BF11-9CB6A6907007}" type="presOf" srcId="{B9D6559D-5873-4356-9EBC-19DC650FE98A}" destId="{D26FE2DE-DF59-40F3-83A1-6B351DBA5650}" srcOrd="0" destOrd="0" presId="urn:microsoft.com/office/officeart/2005/8/layout/lProcess2"/>
    <dgm:cxn modelId="{B62FC24A-C6E2-4E79-897F-CAD0D0EF2916}" type="presOf" srcId="{63A9CC7F-5235-403E-814A-C33AABAD01C7}" destId="{42A4D65B-11D2-4E15-9F12-827CD5389FA5}" srcOrd="1" destOrd="0" presId="urn:microsoft.com/office/officeart/2005/8/layout/lProcess2"/>
    <dgm:cxn modelId="{FB61F16B-B928-4B2F-A007-2E08C390A065}" type="presOf" srcId="{C0312134-677A-42D9-A9EB-C50D78D71E64}" destId="{FC3CF246-CDB4-45E9-8BFD-6447A3DF7408}" srcOrd="0" destOrd="0" presId="urn:microsoft.com/office/officeart/2005/8/layout/lProcess2"/>
    <dgm:cxn modelId="{80D2A54D-CC4F-4F7A-8F79-EEDA19B09469}" srcId="{63A9CC7F-5235-403E-814A-C33AABAD01C7}" destId="{98188896-C694-4F99-A949-3981C310994B}" srcOrd="0" destOrd="0" parTransId="{C964213D-C6C0-4967-B668-2A3986E917D5}" sibTransId="{8A1DF890-8A26-4CA1-AE4C-9A6A17119C7B}"/>
    <dgm:cxn modelId="{9EE77474-E4D5-4540-BAC9-9B6B539E4FE8}" type="presOf" srcId="{60C99EE6-332F-42A9-83CE-0B9ECF20C5E4}" destId="{C3779456-FA2D-405D-BC09-47FE4AAB6A7B}" srcOrd="0" destOrd="0" presId="urn:microsoft.com/office/officeart/2005/8/layout/lProcess2"/>
    <dgm:cxn modelId="{650C2558-E99E-4C76-A680-A4C1D52D4581}" type="presOf" srcId="{63A9CC7F-5235-403E-814A-C33AABAD01C7}" destId="{0B016217-AE72-4EB2-A2C5-BE72FA84BEBC}" srcOrd="0" destOrd="0" presId="urn:microsoft.com/office/officeart/2005/8/layout/lProcess2"/>
    <dgm:cxn modelId="{DDBB0E7F-1D76-4E74-A69B-CB0EFCB28C93}" type="presOf" srcId="{0D7DAEF5-C09E-4ABB-A264-632E0A70A943}" destId="{2575D41D-D29B-4A21-9EF0-25000D9F4CF6}" srcOrd="0" destOrd="0" presId="urn:microsoft.com/office/officeart/2005/8/layout/lProcess2"/>
    <dgm:cxn modelId="{D01F128B-69B1-491F-A298-FBECDB9A3FFF}" srcId="{0B8B331C-F538-481C-AB65-D1C796AB9D05}" destId="{60C99EE6-332F-42A9-83CE-0B9ECF20C5E4}" srcOrd="0" destOrd="0" parTransId="{F9A63512-6E83-4D2D-B5BE-CFE8296248CC}" sibTransId="{8D50E3C9-7FC1-4FC4-9334-DB750929DFC0}"/>
    <dgm:cxn modelId="{FD863393-F1E7-4442-8821-7C6548130D47}" srcId="{0B8B331C-F538-481C-AB65-D1C796AB9D05}" destId="{DF7D9C39-8973-463C-9344-22B9BDDE8C39}" srcOrd="2" destOrd="0" parTransId="{C8189FDE-D84A-4A74-9458-3813F5FC27B6}" sibTransId="{53E8A030-4455-4ED7-A6AF-B1A607AC6230}"/>
    <dgm:cxn modelId="{2248D69C-9172-4E6A-9B94-FF77D5CBD027}" type="presOf" srcId="{DF7D9C39-8973-463C-9344-22B9BDDE8C39}" destId="{3A5A5737-4593-492F-8EA9-E9E418548528}" srcOrd="0" destOrd="0" presId="urn:microsoft.com/office/officeart/2005/8/layout/lProcess2"/>
    <dgm:cxn modelId="{DFC1929D-4D1F-4F8B-9560-10EFC12BC3E8}" srcId="{133E4CDB-CD02-45BA-B3EB-022A5A748B71}" destId="{0B8B331C-F538-481C-AB65-D1C796AB9D05}" srcOrd="2" destOrd="0" parTransId="{62892D72-9892-4BC2-A08A-1EEB62DAA236}" sibTransId="{76351419-B93F-4AFC-A6F7-B82610429095}"/>
    <dgm:cxn modelId="{79A918A8-4642-4A1C-835E-8BB65B081FFB}" type="presOf" srcId="{145780DD-D976-4B84-A528-F1AE594B22CD}" destId="{2571990E-BD77-4CC8-A8F0-C0013533EC44}" srcOrd="0" destOrd="0" presId="urn:microsoft.com/office/officeart/2005/8/layout/lProcess2"/>
    <dgm:cxn modelId="{5A66F3B8-118C-424C-A1FC-A6A372EA0BBE}" type="presOf" srcId="{0B8B331C-F538-481C-AB65-D1C796AB9D05}" destId="{41E79DA9-CE8F-437E-AC48-D5300892E259}" srcOrd="1" destOrd="0" presId="urn:microsoft.com/office/officeart/2005/8/layout/lProcess2"/>
    <dgm:cxn modelId="{F4101BBF-506D-425A-AE25-097DA54AF322}" srcId="{145780DD-D976-4B84-A528-F1AE594B22CD}" destId="{B9D6559D-5873-4356-9EBC-19DC650FE98A}" srcOrd="2" destOrd="0" parTransId="{5163ADA6-089C-452B-877A-3FEC4C578B4F}" sibTransId="{E7938D09-475E-4222-AA2C-E00E4342A286}"/>
    <dgm:cxn modelId="{C10EEEC0-7545-41C1-882A-B4FEC8BDC08A}" srcId="{63A9CC7F-5235-403E-814A-C33AABAD01C7}" destId="{6FA5A767-99A6-4613-98F0-70C59178D7E1}" srcOrd="1" destOrd="0" parTransId="{DD52602D-F3CB-417A-8E14-7A57192B4533}" sibTransId="{B74B7BB5-3C12-4C67-B1DF-899D1920789C}"/>
    <dgm:cxn modelId="{BB648BD1-28A0-405B-8BB6-E5C6E1866A46}" type="presOf" srcId="{133E4CDB-CD02-45BA-B3EB-022A5A748B71}" destId="{5BFDD162-A672-4999-8378-1C5F50F08C3C}" srcOrd="0" destOrd="0" presId="urn:microsoft.com/office/officeart/2005/8/layout/lProcess2"/>
    <dgm:cxn modelId="{B7BE93F3-DF60-42DD-B165-2672B3B148E0}" type="presOf" srcId="{145780DD-D976-4B84-A528-F1AE594B22CD}" destId="{777FD1B7-F7DA-4F15-BDE8-5EA0EF223B86}" srcOrd="1" destOrd="0" presId="urn:microsoft.com/office/officeart/2005/8/layout/lProcess2"/>
    <dgm:cxn modelId="{8A68B1F9-7339-4329-A379-B52531A48FEC}" srcId="{133E4CDB-CD02-45BA-B3EB-022A5A748B71}" destId="{145780DD-D976-4B84-A528-F1AE594B22CD}" srcOrd="0" destOrd="0" parTransId="{3016A4E5-70A3-4E21-943F-E6D56E17FF4C}" sibTransId="{752AFABF-5139-4DDD-9C81-6AA133392E31}"/>
    <dgm:cxn modelId="{97555EFD-FAA4-47B2-BE25-CCB4DE1AF8D5}" type="presOf" srcId="{6FA5A767-99A6-4613-98F0-70C59178D7E1}" destId="{AA50EA35-6D35-4C85-8BF4-362929C1043C}" srcOrd="0" destOrd="0" presId="urn:microsoft.com/office/officeart/2005/8/layout/lProcess2"/>
    <dgm:cxn modelId="{F8B648ED-2796-4A6A-A2EE-456AD3DBB499}" type="presParOf" srcId="{5BFDD162-A672-4999-8378-1C5F50F08C3C}" destId="{BE69D371-92A0-491C-AE9A-F7D172DA1D82}" srcOrd="0" destOrd="0" presId="urn:microsoft.com/office/officeart/2005/8/layout/lProcess2"/>
    <dgm:cxn modelId="{1B909369-B3F9-4E9C-B4DB-3C02D6BBDA2D}" type="presParOf" srcId="{BE69D371-92A0-491C-AE9A-F7D172DA1D82}" destId="{2571990E-BD77-4CC8-A8F0-C0013533EC44}" srcOrd="0" destOrd="0" presId="urn:microsoft.com/office/officeart/2005/8/layout/lProcess2"/>
    <dgm:cxn modelId="{333C0326-2D46-420B-ADBC-216DDED5D5F9}" type="presParOf" srcId="{BE69D371-92A0-491C-AE9A-F7D172DA1D82}" destId="{777FD1B7-F7DA-4F15-BDE8-5EA0EF223B86}" srcOrd="1" destOrd="0" presId="urn:microsoft.com/office/officeart/2005/8/layout/lProcess2"/>
    <dgm:cxn modelId="{1943C1BB-4CCF-4731-8828-E9B6C5FF61AF}" type="presParOf" srcId="{BE69D371-92A0-491C-AE9A-F7D172DA1D82}" destId="{8840F151-319B-46FF-A574-233F1E25B7FD}" srcOrd="2" destOrd="0" presId="urn:microsoft.com/office/officeart/2005/8/layout/lProcess2"/>
    <dgm:cxn modelId="{14A19E96-73A9-4EB9-B8E2-6EAFE1A4FD0C}" type="presParOf" srcId="{8840F151-319B-46FF-A574-233F1E25B7FD}" destId="{036951AE-634D-454D-87EC-167A4E30D236}" srcOrd="0" destOrd="0" presId="urn:microsoft.com/office/officeart/2005/8/layout/lProcess2"/>
    <dgm:cxn modelId="{031D90C9-6CC0-48B0-A569-81870CEE224B}" type="presParOf" srcId="{036951AE-634D-454D-87EC-167A4E30D236}" destId="{C9BDAB6B-87A4-43B2-A6EA-ADA3ED4882C7}" srcOrd="0" destOrd="0" presId="urn:microsoft.com/office/officeart/2005/8/layout/lProcess2"/>
    <dgm:cxn modelId="{882A8105-A47D-49C5-BB07-1CDBE44E0173}" type="presParOf" srcId="{036951AE-634D-454D-87EC-167A4E30D236}" destId="{3F891870-2A44-4499-A903-0D038FF3C707}" srcOrd="1" destOrd="0" presId="urn:microsoft.com/office/officeart/2005/8/layout/lProcess2"/>
    <dgm:cxn modelId="{B7E64AA7-F453-4648-A38B-F9A8FDC34E82}" type="presParOf" srcId="{036951AE-634D-454D-87EC-167A4E30D236}" destId="{FC3CF246-CDB4-45E9-8BFD-6447A3DF7408}" srcOrd="2" destOrd="0" presId="urn:microsoft.com/office/officeart/2005/8/layout/lProcess2"/>
    <dgm:cxn modelId="{03A36D33-C826-4115-8D01-ACCAEB148FA3}" type="presParOf" srcId="{036951AE-634D-454D-87EC-167A4E30D236}" destId="{624FED28-C8C6-4060-97D3-A220EFBACEAA}" srcOrd="3" destOrd="0" presId="urn:microsoft.com/office/officeart/2005/8/layout/lProcess2"/>
    <dgm:cxn modelId="{79135DAC-0CCA-4685-B86C-AEBC5CBE54C4}" type="presParOf" srcId="{036951AE-634D-454D-87EC-167A4E30D236}" destId="{D26FE2DE-DF59-40F3-83A1-6B351DBA5650}" srcOrd="4" destOrd="0" presId="urn:microsoft.com/office/officeart/2005/8/layout/lProcess2"/>
    <dgm:cxn modelId="{CE2CF9A7-4620-442D-8802-9F31F1BFFD1B}" type="presParOf" srcId="{5BFDD162-A672-4999-8378-1C5F50F08C3C}" destId="{B52B1946-F0AA-4F2C-A08A-C2449EFEA2CF}" srcOrd="1" destOrd="0" presId="urn:microsoft.com/office/officeart/2005/8/layout/lProcess2"/>
    <dgm:cxn modelId="{7E3B1D35-0BA0-4B9B-AF28-8C86CAA5C1BD}" type="presParOf" srcId="{5BFDD162-A672-4999-8378-1C5F50F08C3C}" destId="{A6D12FDC-81CB-4C40-8B42-F8EFA375487C}" srcOrd="2" destOrd="0" presId="urn:microsoft.com/office/officeart/2005/8/layout/lProcess2"/>
    <dgm:cxn modelId="{A5BFAB9C-F273-4B48-95C0-6A7E3C5D1D85}" type="presParOf" srcId="{A6D12FDC-81CB-4C40-8B42-F8EFA375487C}" destId="{0B016217-AE72-4EB2-A2C5-BE72FA84BEBC}" srcOrd="0" destOrd="0" presId="urn:microsoft.com/office/officeart/2005/8/layout/lProcess2"/>
    <dgm:cxn modelId="{4DF34FE3-7346-4611-A504-A0AEC7FB0099}" type="presParOf" srcId="{A6D12FDC-81CB-4C40-8B42-F8EFA375487C}" destId="{42A4D65B-11D2-4E15-9F12-827CD5389FA5}" srcOrd="1" destOrd="0" presId="urn:microsoft.com/office/officeart/2005/8/layout/lProcess2"/>
    <dgm:cxn modelId="{7439DDCE-7B11-4F0E-B0DA-7CDD81103633}" type="presParOf" srcId="{A6D12FDC-81CB-4C40-8B42-F8EFA375487C}" destId="{9CB28BAE-20D7-44D8-B511-96C10815B56E}" srcOrd="2" destOrd="0" presId="urn:microsoft.com/office/officeart/2005/8/layout/lProcess2"/>
    <dgm:cxn modelId="{A050E7E2-D3C7-4DA7-8DA8-DCF0E71BD394}" type="presParOf" srcId="{9CB28BAE-20D7-44D8-B511-96C10815B56E}" destId="{4B4D5777-75ED-440C-9312-B6E837B7BC93}" srcOrd="0" destOrd="0" presId="urn:microsoft.com/office/officeart/2005/8/layout/lProcess2"/>
    <dgm:cxn modelId="{CCCEED75-9BE2-4DBC-9F66-D140BDE5D24F}" type="presParOf" srcId="{4B4D5777-75ED-440C-9312-B6E837B7BC93}" destId="{F5907B64-CA05-4E02-940E-2A06FAF7AC4B}" srcOrd="0" destOrd="0" presId="urn:microsoft.com/office/officeart/2005/8/layout/lProcess2"/>
    <dgm:cxn modelId="{D83B4821-DCC0-4706-AB3C-8CC9487F7507}" type="presParOf" srcId="{4B4D5777-75ED-440C-9312-B6E837B7BC93}" destId="{0FD42F0B-9BC0-4095-9D46-0887EC51DD3C}" srcOrd="1" destOrd="0" presId="urn:microsoft.com/office/officeart/2005/8/layout/lProcess2"/>
    <dgm:cxn modelId="{4B6A3980-7E76-4755-BCF2-C04580932DEF}" type="presParOf" srcId="{4B4D5777-75ED-440C-9312-B6E837B7BC93}" destId="{AA50EA35-6D35-4C85-8BF4-362929C1043C}" srcOrd="2" destOrd="0" presId="urn:microsoft.com/office/officeart/2005/8/layout/lProcess2"/>
    <dgm:cxn modelId="{05061051-7971-48D1-A978-97D0928D7AB2}" type="presParOf" srcId="{5BFDD162-A672-4999-8378-1C5F50F08C3C}" destId="{8B4D309B-91E4-4526-BA15-E645198972E3}" srcOrd="3" destOrd="0" presId="urn:microsoft.com/office/officeart/2005/8/layout/lProcess2"/>
    <dgm:cxn modelId="{5F9663C8-178C-4974-9FD5-C53932C8152F}" type="presParOf" srcId="{5BFDD162-A672-4999-8378-1C5F50F08C3C}" destId="{1CB029F3-1CFE-47CB-A4E7-66634A76A33E}" srcOrd="4" destOrd="0" presId="urn:microsoft.com/office/officeart/2005/8/layout/lProcess2"/>
    <dgm:cxn modelId="{25FC1023-2810-4219-A06E-9FC87A6B7F1D}" type="presParOf" srcId="{1CB029F3-1CFE-47CB-A4E7-66634A76A33E}" destId="{8C3CBA78-AE18-4541-A482-BB05125758D2}" srcOrd="0" destOrd="0" presId="urn:microsoft.com/office/officeart/2005/8/layout/lProcess2"/>
    <dgm:cxn modelId="{31E79C08-4E22-400B-9338-798C1634BB2B}" type="presParOf" srcId="{1CB029F3-1CFE-47CB-A4E7-66634A76A33E}" destId="{41E79DA9-CE8F-437E-AC48-D5300892E259}" srcOrd="1" destOrd="0" presId="urn:microsoft.com/office/officeart/2005/8/layout/lProcess2"/>
    <dgm:cxn modelId="{2E9EC6D5-AB76-4E41-A785-5AB65F976882}" type="presParOf" srcId="{1CB029F3-1CFE-47CB-A4E7-66634A76A33E}" destId="{584DC18F-1009-48CA-A116-5434E7D1C486}" srcOrd="2" destOrd="0" presId="urn:microsoft.com/office/officeart/2005/8/layout/lProcess2"/>
    <dgm:cxn modelId="{9AEFE68D-23F0-4852-95B7-C2AA40D6FF91}" type="presParOf" srcId="{584DC18F-1009-48CA-A116-5434E7D1C486}" destId="{D9F233D1-934F-401E-ACFC-73BD3B9041C7}" srcOrd="0" destOrd="0" presId="urn:microsoft.com/office/officeart/2005/8/layout/lProcess2"/>
    <dgm:cxn modelId="{84689753-1F1C-4C10-92DD-0B2ABFD1A157}" type="presParOf" srcId="{D9F233D1-934F-401E-ACFC-73BD3B9041C7}" destId="{C3779456-FA2D-405D-BC09-47FE4AAB6A7B}" srcOrd="0" destOrd="0" presId="urn:microsoft.com/office/officeart/2005/8/layout/lProcess2"/>
    <dgm:cxn modelId="{6340BCB8-1296-46CA-B1A1-720173E68285}" type="presParOf" srcId="{D9F233D1-934F-401E-ACFC-73BD3B9041C7}" destId="{99AFAFBC-B26A-4E6A-9D0E-853DD763718D}" srcOrd="1" destOrd="0" presId="urn:microsoft.com/office/officeart/2005/8/layout/lProcess2"/>
    <dgm:cxn modelId="{C5CDD2A4-1847-40C0-92C2-4B1111665284}" type="presParOf" srcId="{D9F233D1-934F-401E-ACFC-73BD3B9041C7}" destId="{2575D41D-D29B-4A21-9EF0-25000D9F4CF6}" srcOrd="2" destOrd="0" presId="urn:microsoft.com/office/officeart/2005/8/layout/lProcess2"/>
    <dgm:cxn modelId="{A275D6C7-A03C-4CD4-A3C1-D0ABDFF7CCE8}" type="presParOf" srcId="{D9F233D1-934F-401E-ACFC-73BD3B9041C7}" destId="{6E23CA71-12EC-4B55-8467-7341E7ABC967}" srcOrd="3" destOrd="0" presId="urn:microsoft.com/office/officeart/2005/8/layout/lProcess2"/>
    <dgm:cxn modelId="{E432AE14-4ABA-48CA-8052-2D9168CFA985}" type="presParOf" srcId="{D9F233D1-934F-401E-ACFC-73BD3B9041C7}" destId="{3A5A5737-4593-492F-8EA9-E9E41854852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A2C44D-3F54-4C69-81C3-D03F78154545}" type="doc">
      <dgm:prSet loTypeId="urn:microsoft.com/office/officeart/2005/8/layout/pList2" loCatId="list" qsTypeId="urn:microsoft.com/office/officeart/2005/8/quickstyle/simple1" qsCatId="simple" csTypeId="urn:microsoft.com/office/officeart/2005/8/colors/colorful2" csCatId="colorful" phldr="1"/>
      <dgm:spPr/>
    </dgm:pt>
    <dgm:pt modelId="{5AFC48D3-77E9-4170-936E-0FE9417F2347}">
      <dgm:prSet phldrT="[Text]" custT="1"/>
      <dgm:spPr/>
      <dgm:t>
        <a:bodyPr/>
        <a:lstStyle/>
        <a:p>
          <a:pPr algn="l"/>
          <a:r>
            <a:rPr lang="en-US" sz="2400" b="1" dirty="0"/>
            <a:t>Workforce gaps:</a:t>
          </a:r>
        </a:p>
        <a:p>
          <a:pPr algn="l"/>
          <a:r>
            <a:rPr lang="en-US" sz="2000" dirty="0"/>
            <a:t>- Staff lack SUD knowledge and skills</a:t>
          </a:r>
        </a:p>
        <a:p>
          <a:pPr algn="l"/>
          <a:r>
            <a:rPr lang="en-US" sz="2000" dirty="0"/>
            <a:t>- Moralize drug use</a:t>
          </a:r>
        </a:p>
        <a:p>
          <a:pPr algn="l"/>
          <a:r>
            <a:rPr lang="en-US" sz="2000" dirty="0"/>
            <a:t>- Mutual mistrust  between patients and staff</a:t>
          </a:r>
        </a:p>
      </dgm:t>
    </dgm:pt>
    <dgm:pt modelId="{38AF86AE-9047-4552-AF65-B9B01DDCDFF9}" type="parTrans" cxnId="{88E838F9-E870-486E-AFA9-B8F31105B338}">
      <dgm:prSet/>
      <dgm:spPr/>
      <dgm:t>
        <a:bodyPr/>
        <a:lstStyle/>
        <a:p>
          <a:endParaRPr lang="en-US"/>
        </a:p>
      </dgm:t>
    </dgm:pt>
    <dgm:pt modelId="{F8CDBA9F-909F-4D10-B1C1-4A01A8ED3650}" type="sibTrans" cxnId="{88E838F9-E870-486E-AFA9-B8F31105B338}">
      <dgm:prSet/>
      <dgm:spPr/>
      <dgm:t>
        <a:bodyPr/>
        <a:lstStyle/>
        <a:p>
          <a:endParaRPr lang="en-US"/>
        </a:p>
      </dgm:t>
    </dgm:pt>
    <dgm:pt modelId="{05378844-9386-4299-A2FB-205956169B4F}">
      <dgm:prSet phldrT="[Text]" custT="1"/>
      <dgm:spPr/>
      <dgm:t>
        <a:bodyPr/>
        <a:lstStyle/>
        <a:p>
          <a:pPr algn="l"/>
          <a:r>
            <a:rPr lang="en-US" sz="2400" b="1" dirty="0"/>
            <a:t>Care Fragmentation:</a:t>
          </a:r>
        </a:p>
        <a:p>
          <a:pPr algn="l"/>
          <a:r>
            <a:rPr lang="en-US" sz="2000" dirty="0"/>
            <a:t>- Interprofessional  siloes</a:t>
          </a:r>
        </a:p>
        <a:p>
          <a:pPr algn="l"/>
          <a:r>
            <a:rPr lang="en-US" sz="2000" dirty="0"/>
            <a:t>- Hospital &amp; community siloes</a:t>
          </a:r>
        </a:p>
        <a:p>
          <a:pPr algn="l"/>
          <a:r>
            <a:rPr lang="en-US" sz="2000" dirty="0"/>
            <a:t>- SUD segregated from general healthcare</a:t>
          </a:r>
        </a:p>
      </dgm:t>
    </dgm:pt>
    <dgm:pt modelId="{74FC61F9-1ED4-4980-A409-F7BE863D169E}" type="parTrans" cxnId="{EC4C7364-4421-4A81-A16C-5A7902D531C5}">
      <dgm:prSet/>
      <dgm:spPr/>
      <dgm:t>
        <a:bodyPr/>
        <a:lstStyle/>
        <a:p>
          <a:endParaRPr lang="en-US"/>
        </a:p>
      </dgm:t>
    </dgm:pt>
    <dgm:pt modelId="{D49F7B67-0D7C-4D2C-AF64-CAA8637FFB44}" type="sibTrans" cxnId="{EC4C7364-4421-4A81-A16C-5A7902D531C5}">
      <dgm:prSet/>
      <dgm:spPr/>
      <dgm:t>
        <a:bodyPr/>
        <a:lstStyle/>
        <a:p>
          <a:endParaRPr lang="en-US"/>
        </a:p>
      </dgm:t>
    </dgm:pt>
    <dgm:pt modelId="{18B0C8E6-69A9-4F43-9529-5DB7C0165E54}">
      <dgm:prSet phldrT="[Text]" custT="1"/>
      <dgm:spPr/>
      <dgm:t>
        <a:bodyPr/>
        <a:lstStyle/>
        <a:p>
          <a:pPr algn="l"/>
          <a:r>
            <a:rPr lang="en-US" sz="2400" b="1" dirty="0"/>
            <a:t>System lacks key components:</a:t>
          </a:r>
        </a:p>
        <a:p>
          <a:pPr algn="l"/>
          <a:r>
            <a:rPr lang="en-US" sz="1400" dirty="0"/>
            <a:t>- </a:t>
          </a:r>
          <a:r>
            <a:rPr lang="en-US" sz="1800" dirty="0"/>
            <a:t>Medications on formulary</a:t>
          </a:r>
        </a:p>
        <a:p>
          <a:pPr algn="l"/>
          <a:r>
            <a:rPr lang="en-US" sz="1800" dirty="0"/>
            <a:t>- Metrics, incentives</a:t>
          </a:r>
        </a:p>
        <a:p>
          <a:pPr algn="l"/>
          <a:r>
            <a:rPr lang="en-US" sz="1800" dirty="0"/>
            <a:t>- Funding</a:t>
          </a:r>
        </a:p>
        <a:p>
          <a:pPr algn="l"/>
          <a:r>
            <a:rPr lang="en-US" sz="1800" dirty="0"/>
            <a:t>- Leadership commitment</a:t>
          </a:r>
        </a:p>
        <a:p>
          <a:pPr algn="l"/>
          <a:r>
            <a:rPr lang="en-US" sz="1800" dirty="0"/>
            <a:t>- Community treatment</a:t>
          </a:r>
        </a:p>
      </dgm:t>
    </dgm:pt>
    <dgm:pt modelId="{FF61B71B-A36B-4B35-9FD6-C9CDBB1B596A}" type="parTrans" cxnId="{1B81B969-2EF3-48C6-9DC6-68D918717BA7}">
      <dgm:prSet/>
      <dgm:spPr/>
      <dgm:t>
        <a:bodyPr/>
        <a:lstStyle/>
        <a:p>
          <a:endParaRPr lang="en-US"/>
        </a:p>
      </dgm:t>
    </dgm:pt>
    <dgm:pt modelId="{C8C00BC0-53FB-4F3A-A98A-20B2A8860DEE}" type="sibTrans" cxnId="{1B81B969-2EF3-48C6-9DC6-68D918717BA7}">
      <dgm:prSet/>
      <dgm:spPr/>
      <dgm:t>
        <a:bodyPr/>
        <a:lstStyle/>
        <a:p>
          <a:endParaRPr lang="en-US"/>
        </a:p>
      </dgm:t>
    </dgm:pt>
    <dgm:pt modelId="{6FDC4504-9F1D-4655-AF5D-C87B2ADEC519}" type="pres">
      <dgm:prSet presAssocID="{85A2C44D-3F54-4C69-81C3-D03F78154545}" presName="Name0" presStyleCnt="0">
        <dgm:presLayoutVars>
          <dgm:dir/>
          <dgm:resizeHandles val="exact"/>
        </dgm:presLayoutVars>
      </dgm:prSet>
      <dgm:spPr/>
    </dgm:pt>
    <dgm:pt modelId="{85A403B4-C72D-46AE-AA48-3C66590CB8B1}" type="pres">
      <dgm:prSet presAssocID="{85A2C44D-3F54-4C69-81C3-D03F78154545}" presName="bkgdShp" presStyleLbl="alignAccFollowNode1" presStyleIdx="0" presStyleCnt="1" custScaleY="58230" custLinFactNeighborY="-21425"/>
      <dgm:spPr/>
    </dgm:pt>
    <dgm:pt modelId="{C4098D04-37A3-4C81-84BF-FE395F3E9133}" type="pres">
      <dgm:prSet presAssocID="{85A2C44D-3F54-4C69-81C3-D03F78154545}" presName="linComp" presStyleCnt="0"/>
      <dgm:spPr/>
    </dgm:pt>
    <dgm:pt modelId="{FA9BDC1B-967E-41D6-9A42-9B311EF55530}" type="pres">
      <dgm:prSet presAssocID="{5AFC48D3-77E9-4170-936E-0FE9417F2347}" presName="compNode" presStyleCnt="0"/>
      <dgm:spPr/>
    </dgm:pt>
    <dgm:pt modelId="{3F573D95-59FB-4238-9F5E-E56B094D050D}" type="pres">
      <dgm:prSet presAssocID="{5AFC48D3-77E9-4170-936E-0FE9417F2347}" presName="node" presStyleLbl="node1" presStyleIdx="0" presStyleCnt="3" custScaleY="119320" custLinFactNeighborX="1207" custLinFactNeighborY="-17680">
        <dgm:presLayoutVars>
          <dgm:bulletEnabled val="1"/>
        </dgm:presLayoutVars>
      </dgm:prSet>
      <dgm:spPr/>
    </dgm:pt>
    <dgm:pt modelId="{93FBC821-C809-44A4-8C96-076A37B950A3}" type="pres">
      <dgm:prSet presAssocID="{5AFC48D3-77E9-4170-936E-0FE9417F2347}" presName="invisiNode" presStyleLbl="node1" presStyleIdx="0" presStyleCnt="3"/>
      <dgm:spPr/>
    </dgm:pt>
    <dgm:pt modelId="{ECAA2FD5-8D99-449A-A89C-EC28C9CAB29F}" type="pres">
      <dgm:prSet presAssocID="{5AFC48D3-77E9-4170-936E-0FE9417F2347}" presName="imagNode" presStyleLbl="fgImgPlace1" presStyleIdx="0" presStyleCnt="3" custScaleX="50360" custScaleY="75293" custLinFactNeighborX="-1829" custLinFactNeighborY="-20099"/>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81199EFA-8388-403A-9A02-AA3936FA30F9}" type="pres">
      <dgm:prSet presAssocID="{F8CDBA9F-909F-4D10-B1C1-4A01A8ED3650}" presName="sibTrans" presStyleLbl="sibTrans2D1" presStyleIdx="0" presStyleCnt="0"/>
      <dgm:spPr/>
    </dgm:pt>
    <dgm:pt modelId="{121FE22A-EBE1-42B5-9AB3-CB6EF8570DF7}" type="pres">
      <dgm:prSet presAssocID="{05378844-9386-4299-A2FB-205956169B4F}" presName="compNode" presStyleCnt="0"/>
      <dgm:spPr/>
    </dgm:pt>
    <dgm:pt modelId="{BB7A120A-E094-4093-87D3-7939F7391591}" type="pres">
      <dgm:prSet presAssocID="{05378844-9386-4299-A2FB-205956169B4F}" presName="node" presStyleLbl="node1" presStyleIdx="1" presStyleCnt="3" custScaleY="118552" custLinFactNeighborX="0" custLinFactNeighborY="-18547">
        <dgm:presLayoutVars>
          <dgm:bulletEnabled val="1"/>
        </dgm:presLayoutVars>
      </dgm:prSet>
      <dgm:spPr/>
    </dgm:pt>
    <dgm:pt modelId="{72507D29-7D26-4662-A4C8-2A1A029910FC}" type="pres">
      <dgm:prSet presAssocID="{05378844-9386-4299-A2FB-205956169B4F}" presName="invisiNode" presStyleLbl="node1" presStyleIdx="1" presStyleCnt="3"/>
      <dgm:spPr/>
    </dgm:pt>
    <dgm:pt modelId="{1C4D3FE9-E5A1-4504-BABB-A08C532D4690}" type="pres">
      <dgm:prSet presAssocID="{05378844-9386-4299-A2FB-205956169B4F}" presName="imagNode" presStyleLbl="fgImgPlace1" presStyleIdx="1" presStyleCnt="3" custScaleX="52242" custScaleY="77455" custLinFactX="18542" custLinFactNeighborX="100000" custLinFactNeighborY="-20873"/>
      <dgm:spPr>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dgm:spPr>
    </dgm:pt>
    <dgm:pt modelId="{BED2CBCC-FC77-406A-A1F5-4AA52888172A}" type="pres">
      <dgm:prSet presAssocID="{D49F7B67-0D7C-4D2C-AF64-CAA8637FFB44}" presName="sibTrans" presStyleLbl="sibTrans2D1" presStyleIdx="0" presStyleCnt="0"/>
      <dgm:spPr/>
    </dgm:pt>
    <dgm:pt modelId="{960A2EE5-4A70-426F-B63F-7EB09708FC54}" type="pres">
      <dgm:prSet presAssocID="{18B0C8E6-69A9-4F43-9529-5DB7C0165E54}" presName="compNode" presStyleCnt="0"/>
      <dgm:spPr/>
    </dgm:pt>
    <dgm:pt modelId="{05E1FA39-D01D-4635-8416-C10821F35E03}" type="pres">
      <dgm:prSet presAssocID="{18B0C8E6-69A9-4F43-9529-5DB7C0165E54}" presName="node" presStyleLbl="node1" presStyleIdx="2" presStyleCnt="3" custScaleY="118868" custLinFactNeighborX="7160" custLinFactNeighborY="-17701">
        <dgm:presLayoutVars>
          <dgm:bulletEnabled val="1"/>
        </dgm:presLayoutVars>
      </dgm:prSet>
      <dgm:spPr/>
    </dgm:pt>
    <dgm:pt modelId="{D59C8F8F-74B7-4368-9B3F-BEFFC65AD0C4}" type="pres">
      <dgm:prSet presAssocID="{18B0C8E6-69A9-4F43-9529-5DB7C0165E54}" presName="invisiNode" presStyleLbl="node1" presStyleIdx="2" presStyleCnt="3"/>
      <dgm:spPr/>
    </dgm:pt>
    <dgm:pt modelId="{4058DD27-F966-4A01-A015-1D47EB7792A0}" type="pres">
      <dgm:prSet presAssocID="{18B0C8E6-69A9-4F43-9529-5DB7C0165E54}" presName="imagNode" presStyleLbl="fgImgPlace1" presStyleIdx="2" presStyleCnt="3" custScaleX="64906" custScaleY="74930" custLinFactX="-10000" custLinFactNeighborX="-100000" custLinFactNeighborY="-20469"/>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Lst>
  <dgm:cxnLst>
    <dgm:cxn modelId="{EDB7C10C-FF1F-4E2F-9938-22D2CF3A6FDB}" type="presOf" srcId="{D49F7B67-0D7C-4D2C-AF64-CAA8637FFB44}" destId="{BED2CBCC-FC77-406A-A1F5-4AA52888172A}" srcOrd="0" destOrd="0" presId="urn:microsoft.com/office/officeart/2005/8/layout/pList2"/>
    <dgm:cxn modelId="{D9B83736-CFD2-4D08-A7CE-4383CE56999E}" type="presOf" srcId="{85A2C44D-3F54-4C69-81C3-D03F78154545}" destId="{6FDC4504-9F1D-4655-AF5D-C87B2ADEC519}" srcOrd="0" destOrd="0" presId="urn:microsoft.com/office/officeart/2005/8/layout/pList2"/>
    <dgm:cxn modelId="{EC4C7364-4421-4A81-A16C-5A7902D531C5}" srcId="{85A2C44D-3F54-4C69-81C3-D03F78154545}" destId="{05378844-9386-4299-A2FB-205956169B4F}" srcOrd="1" destOrd="0" parTransId="{74FC61F9-1ED4-4980-A409-F7BE863D169E}" sibTransId="{D49F7B67-0D7C-4D2C-AF64-CAA8637FFB44}"/>
    <dgm:cxn modelId="{1B81B969-2EF3-48C6-9DC6-68D918717BA7}" srcId="{85A2C44D-3F54-4C69-81C3-D03F78154545}" destId="{18B0C8E6-69A9-4F43-9529-5DB7C0165E54}" srcOrd="2" destOrd="0" parTransId="{FF61B71B-A36B-4B35-9FD6-C9CDBB1B596A}" sibTransId="{C8C00BC0-53FB-4F3A-A98A-20B2A8860DEE}"/>
    <dgm:cxn modelId="{E9783E4B-C348-4E0A-A066-25A85A6721D3}" type="presOf" srcId="{18B0C8E6-69A9-4F43-9529-5DB7C0165E54}" destId="{05E1FA39-D01D-4635-8416-C10821F35E03}" srcOrd="0" destOrd="0" presId="urn:microsoft.com/office/officeart/2005/8/layout/pList2"/>
    <dgm:cxn modelId="{53440372-5A19-410E-8D4E-812AC2328EE4}" type="presOf" srcId="{F8CDBA9F-909F-4D10-B1C1-4A01A8ED3650}" destId="{81199EFA-8388-403A-9A02-AA3936FA30F9}" srcOrd="0" destOrd="0" presId="urn:microsoft.com/office/officeart/2005/8/layout/pList2"/>
    <dgm:cxn modelId="{CACDCFE9-A035-46A4-B0D8-309976DDC0A4}" type="presOf" srcId="{5AFC48D3-77E9-4170-936E-0FE9417F2347}" destId="{3F573D95-59FB-4238-9F5E-E56B094D050D}" srcOrd="0" destOrd="0" presId="urn:microsoft.com/office/officeart/2005/8/layout/pList2"/>
    <dgm:cxn modelId="{88E838F9-E870-486E-AFA9-B8F31105B338}" srcId="{85A2C44D-3F54-4C69-81C3-D03F78154545}" destId="{5AFC48D3-77E9-4170-936E-0FE9417F2347}" srcOrd="0" destOrd="0" parTransId="{38AF86AE-9047-4552-AF65-B9B01DDCDFF9}" sibTransId="{F8CDBA9F-909F-4D10-B1C1-4A01A8ED3650}"/>
    <dgm:cxn modelId="{B69F55FB-9F4D-4FCD-B772-4A8C426FD605}" type="presOf" srcId="{05378844-9386-4299-A2FB-205956169B4F}" destId="{BB7A120A-E094-4093-87D3-7939F7391591}" srcOrd="0" destOrd="0" presId="urn:microsoft.com/office/officeart/2005/8/layout/pList2"/>
    <dgm:cxn modelId="{79994C0C-E24F-47BD-96AF-71DC09F6EDF7}" type="presParOf" srcId="{6FDC4504-9F1D-4655-AF5D-C87B2ADEC519}" destId="{85A403B4-C72D-46AE-AA48-3C66590CB8B1}" srcOrd="0" destOrd="0" presId="urn:microsoft.com/office/officeart/2005/8/layout/pList2"/>
    <dgm:cxn modelId="{622D72F6-D177-4348-B398-AFD5658826E9}" type="presParOf" srcId="{6FDC4504-9F1D-4655-AF5D-C87B2ADEC519}" destId="{C4098D04-37A3-4C81-84BF-FE395F3E9133}" srcOrd="1" destOrd="0" presId="urn:microsoft.com/office/officeart/2005/8/layout/pList2"/>
    <dgm:cxn modelId="{E9886219-39B4-49A3-967E-8CAD0F084D14}" type="presParOf" srcId="{C4098D04-37A3-4C81-84BF-FE395F3E9133}" destId="{FA9BDC1B-967E-41D6-9A42-9B311EF55530}" srcOrd="0" destOrd="0" presId="urn:microsoft.com/office/officeart/2005/8/layout/pList2"/>
    <dgm:cxn modelId="{79E5892C-726A-487C-913F-BF74F34D029C}" type="presParOf" srcId="{FA9BDC1B-967E-41D6-9A42-9B311EF55530}" destId="{3F573D95-59FB-4238-9F5E-E56B094D050D}" srcOrd="0" destOrd="0" presId="urn:microsoft.com/office/officeart/2005/8/layout/pList2"/>
    <dgm:cxn modelId="{33A7E8A4-13D1-4B05-9852-9ED79E501EFA}" type="presParOf" srcId="{FA9BDC1B-967E-41D6-9A42-9B311EF55530}" destId="{93FBC821-C809-44A4-8C96-076A37B950A3}" srcOrd="1" destOrd="0" presId="urn:microsoft.com/office/officeart/2005/8/layout/pList2"/>
    <dgm:cxn modelId="{66403713-86DF-46AA-B27E-A63DA0A5B1A2}" type="presParOf" srcId="{FA9BDC1B-967E-41D6-9A42-9B311EF55530}" destId="{ECAA2FD5-8D99-449A-A89C-EC28C9CAB29F}" srcOrd="2" destOrd="0" presId="urn:microsoft.com/office/officeart/2005/8/layout/pList2"/>
    <dgm:cxn modelId="{26D86867-CDBD-4A26-9E9C-108354D4850C}" type="presParOf" srcId="{C4098D04-37A3-4C81-84BF-FE395F3E9133}" destId="{81199EFA-8388-403A-9A02-AA3936FA30F9}" srcOrd="1" destOrd="0" presId="urn:microsoft.com/office/officeart/2005/8/layout/pList2"/>
    <dgm:cxn modelId="{4B2DBEB6-6564-42A6-A2CB-3DA4A8D1D33D}" type="presParOf" srcId="{C4098D04-37A3-4C81-84BF-FE395F3E9133}" destId="{121FE22A-EBE1-42B5-9AB3-CB6EF8570DF7}" srcOrd="2" destOrd="0" presId="urn:microsoft.com/office/officeart/2005/8/layout/pList2"/>
    <dgm:cxn modelId="{4B4D8C19-627E-48EA-81A5-8AB1EDEF91E3}" type="presParOf" srcId="{121FE22A-EBE1-42B5-9AB3-CB6EF8570DF7}" destId="{BB7A120A-E094-4093-87D3-7939F7391591}" srcOrd="0" destOrd="0" presId="urn:microsoft.com/office/officeart/2005/8/layout/pList2"/>
    <dgm:cxn modelId="{4D576115-080C-4389-91B6-1E1ACE0B8E29}" type="presParOf" srcId="{121FE22A-EBE1-42B5-9AB3-CB6EF8570DF7}" destId="{72507D29-7D26-4662-A4C8-2A1A029910FC}" srcOrd="1" destOrd="0" presId="urn:microsoft.com/office/officeart/2005/8/layout/pList2"/>
    <dgm:cxn modelId="{2F3014A0-EBFF-4D24-80B7-06FD9DCAAC91}" type="presParOf" srcId="{121FE22A-EBE1-42B5-9AB3-CB6EF8570DF7}" destId="{1C4D3FE9-E5A1-4504-BABB-A08C532D4690}" srcOrd="2" destOrd="0" presId="urn:microsoft.com/office/officeart/2005/8/layout/pList2"/>
    <dgm:cxn modelId="{76278544-8973-43A5-97D8-2BA6929ABD08}" type="presParOf" srcId="{C4098D04-37A3-4C81-84BF-FE395F3E9133}" destId="{BED2CBCC-FC77-406A-A1F5-4AA52888172A}" srcOrd="3" destOrd="0" presId="urn:microsoft.com/office/officeart/2005/8/layout/pList2"/>
    <dgm:cxn modelId="{E0E14FEB-6EB0-4EFF-ABD3-512EF569D522}" type="presParOf" srcId="{C4098D04-37A3-4C81-84BF-FE395F3E9133}" destId="{960A2EE5-4A70-426F-B63F-7EB09708FC54}" srcOrd="4" destOrd="0" presId="urn:microsoft.com/office/officeart/2005/8/layout/pList2"/>
    <dgm:cxn modelId="{4AE4DAC7-10CA-4800-B25F-42FF05B3FFAD}" type="presParOf" srcId="{960A2EE5-4A70-426F-B63F-7EB09708FC54}" destId="{05E1FA39-D01D-4635-8416-C10821F35E03}" srcOrd="0" destOrd="0" presId="urn:microsoft.com/office/officeart/2005/8/layout/pList2"/>
    <dgm:cxn modelId="{82BBDDA8-5603-46C4-8038-1C947B285639}" type="presParOf" srcId="{960A2EE5-4A70-426F-B63F-7EB09708FC54}" destId="{D59C8F8F-74B7-4368-9B3F-BEFFC65AD0C4}" srcOrd="1" destOrd="0" presId="urn:microsoft.com/office/officeart/2005/8/layout/pList2"/>
    <dgm:cxn modelId="{C9DE4C9E-CBF0-45F7-92DF-FB35A5B6379E}" type="presParOf" srcId="{960A2EE5-4A70-426F-B63F-7EB09708FC54}" destId="{4058DD27-F966-4A01-A015-1D47EB7792A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6850AC-C6E0-154D-9CDE-A6F820413A2C}" type="doc">
      <dgm:prSet loTypeId="urn:microsoft.com/office/officeart/2005/8/layout/hChevron3" loCatId="" qsTypeId="urn:microsoft.com/office/officeart/2005/8/quickstyle/simple1" qsCatId="simple" csTypeId="urn:microsoft.com/office/officeart/2005/8/colors/colorful2" csCatId="colorful" phldr="1"/>
      <dgm:spPr/>
    </dgm:pt>
    <dgm:pt modelId="{54C9ABCB-510C-5C4D-B22E-B14C8361BBC7}">
      <dgm:prSet phldrT="[Text]" custT="1"/>
      <dgm:spPr>
        <a:xfrm>
          <a:off x="2894" y="1431412"/>
          <a:ext cx="3465686" cy="3669965"/>
        </a:xfrm>
        <a:prstGeom prst="homePlate">
          <a:avLst>
            <a:gd name="adj" fmla="val 25000"/>
          </a:avLst>
        </a:prstGeom>
      </dgm:spPr>
      <dgm:t>
        <a:bodyPr/>
        <a:lstStyle/>
        <a:p>
          <a:pPr>
            <a:buNone/>
          </a:pPr>
          <a:endParaRPr lang="en-US" sz="2800" b="1">
            <a:latin typeface="Noto"/>
            <a:ea typeface="+mn-ea"/>
            <a:cs typeface="+mn-cs"/>
          </a:endParaRPr>
        </a:p>
        <a:p>
          <a:pPr>
            <a:buNone/>
          </a:pPr>
          <a:r>
            <a:rPr lang="en-US" sz="2400" b="1">
              <a:latin typeface="Noto"/>
              <a:ea typeface="+mn-ea"/>
              <a:cs typeface="+mn-cs"/>
            </a:rPr>
            <a:t>Care redesign</a:t>
          </a:r>
        </a:p>
      </dgm:t>
    </dgm:pt>
    <dgm:pt modelId="{07EA1DDA-6E0A-4943-9919-0FEF33E19844}" type="parTrans" cxnId="{485DF1E3-E745-8D48-A674-5AA843373695}">
      <dgm:prSet/>
      <dgm:spPr/>
      <dgm:t>
        <a:bodyPr/>
        <a:lstStyle/>
        <a:p>
          <a:endParaRPr lang="en-US"/>
        </a:p>
      </dgm:t>
    </dgm:pt>
    <dgm:pt modelId="{3AC47498-06B6-6046-9C4D-E17AB7243C8B}" type="sibTrans" cxnId="{485DF1E3-E745-8D48-A674-5AA843373695}">
      <dgm:prSet/>
      <dgm:spPr/>
      <dgm:t>
        <a:bodyPr/>
        <a:lstStyle/>
        <a:p>
          <a:endParaRPr lang="en-US"/>
        </a:p>
      </dgm:t>
    </dgm:pt>
    <dgm:pt modelId="{2A1ABED2-B32D-8948-BAAB-9BBBA26AE134}">
      <dgm:prSet phldrT="[Text]"/>
      <dgm:spPr>
        <a:xfrm>
          <a:off x="6221054" y="1431412"/>
          <a:ext cx="4587456" cy="3669965"/>
        </a:xfrm>
        <a:prstGeom prst="chevron">
          <a:avLst>
            <a:gd name="adj" fmla="val 25000"/>
          </a:avLst>
        </a:prstGeom>
      </dgm:spPr>
      <dgm:t>
        <a:bodyPr/>
        <a:lstStyle/>
        <a:p>
          <a:pPr>
            <a:buNone/>
          </a:pPr>
          <a:endParaRPr lang="en-US" sz="2400" b="1" dirty="0">
            <a:latin typeface="Noto"/>
            <a:ea typeface="+mn-ea"/>
            <a:cs typeface="+mn-cs"/>
          </a:endParaRPr>
        </a:p>
        <a:p>
          <a:pPr>
            <a:buNone/>
          </a:pPr>
          <a:r>
            <a:rPr lang="en-US" sz="2400" b="1" dirty="0">
              <a:latin typeface="Noto"/>
              <a:ea typeface="+mn-ea"/>
              <a:cs typeface="+mn-cs"/>
            </a:rPr>
            <a:t>Build responsive systems</a:t>
          </a:r>
        </a:p>
      </dgm:t>
    </dgm:pt>
    <dgm:pt modelId="{4D4E1738-CDCB-024E-AA20-013ADBC57DFC}" type="parTrans" cxnId="{F2395712-4295-3A44-9218-3ECE8440B64F}">
      <dgm:prSet/>
      <dgm:spPr/>
      <dgm:t>
        <a:bodyPr/>
        <a:lstStyle/>
        <a:p>
          <a:endParaRPr lang="en-US"/>
        </a:p>
      </dgm:t>
    </dgm:pt>
    <dgm:pt modelId="{1DB33B67-6B6E-E74B-A03E-10468DB9BE21}" type="sibTrans" cxnId="{F2395712-4295-3A44-9218-3ECE8440B64F}">
      <dgm:prSet/>
      <dgm:spPr/>
      <dgm:t>
        <a:bodyPr/>
        <a:lstStyle/>
        <a:p>
          <a:endParaRPr lang="en-US"/>
        </a:p>
      </dgm:t>
    </dgm:pt>
    <dgm:pt modelId="{5BB63B7F-230C-E84C-8D08-42458A70A215}">
      <dgm:prSet phldrT="[Text]" custT="1"/>
      <dgm:spPr>
        <a:xfrm>
          <a:off x="2894" y="1431412"/>
          <a:ext cx="3465686" cy="3669965"/>
        </a:xfrm>
        <a:prstGeom prst="homePlate">
          <a:avLst>
            <a:gd name="adj" fmla="val 25000"/>
          </a:avLst>
        </a:prstGeom>
      </dgm:spPr>
      <dgm:t>
        <a:bodyPr/>
        <a:lstStyle/>
        <a:p>
          <a:pPr>
            <a:buChar char="•"/>
          </a:pPr>
          <a:r>
            <a:rPr lang="en-US" sz="2000" dirty="0">
              <a:latin typeface="Noto"/>
              <a:ea typeface="+mn-ea"/>
              <a:cs typeface="+mn-cs"/>
            </a:rPr>
            <a:t>Medication protocols</a:t>
          </a:r>
        </a:p>
      </dgm:t>
    </dgm:pt>
    <dgm:pt modelId="{A4DF5920-A8AC-7A4F-8F72-BFD23320D8B3}" type="parTrans" cxnId="{AC16D9FD-5B69-5C41-8917-8D1F99E5F525}">
      <dgm:prSet/>
      <dgm:spPr/>
      <dgm:t>
        <a:bodyPr/>
        <a:lstStyle/>
        <a:p>
          <a:endParaRPr lang="en-US"/>
        </a:p>
      </dgm:t>
    </dgm:pt>
    <dgm:pt modelId="{C0289EE6-A2F0-9748-9688-D1D7C2E53301}" type="sibTrans" cxnId="{AC16D9FD-5B69-5C41-8917-8D1F99E5F525}">
      <dgm:prSet/>
      <dgm:spPr/>
      <dgm:t>
        <a:bodyPr/>
        <a:lstStyle/>
        <a:p>
          <a:endParaRPr lang="en-US"/>
        </a:p>
      </dgm:t>
    </dgm:pt>
    <dgm:pt modelId="{F57A296D-54F7-8D45-A117-88F0ABC3261B}">
      <dgm:prSet phldrT="[Text]" custT="1"/>
      <dgm:spPr>
        <a:xfrm>
          <a:off x="2894" y="1431412"/>
          <a:ext cx="3465686" cy="3669965"/>
        </a:xfrm>
        <a:prstGeom prst="homePlate">
          <a:avLst>
            <a:gd name="adj" fmla="val 25000"/>
          </a:avLst>
        </a:prstGeom>
      </dgm:spPr>
      <dgm:t>
        <a:bodyPr/>
        <a:lstStyle/>
        <a:p>
          <a:pPr>
            <a:buChar char="•"/>
          </a:pPr>
          <a:r>
            <a:rPr lang="en-US" sz="2000" dirty="0">
              <a:latin typeface="Noto"/>
              <a:ea typeface="+mn-ea"/>
              <a:cs typeface="+mn-cs"/>
            </a:rPr>
            <a:t>Post-acute care transitions, SNF</a:t>
          </a:r>
        </a:p>
      </dgm:t>
    </dgm:pt>
    <dgm:pt modelId="{0459B192-688A-D740-8DB4-52E42A11B0F8}" type="parTrans" cxnId="{20390CE7-526F-EF44-B348-07DB96BCC176}">
      <dgm:prSet/>
      <dgm:spPr/>
      <dgm:t>
        <a:bodyPr/>
        <a:lstStyle/>
        <a:p>
          <a:endParaRPr lang="en-US"/>
        </a:p>
      </dgm:t>
    </dgm:pt>
    <dgm:pt modelId="{B9ABACF5-CA85-784B-B4AD-785EAC29C66F}" type="sibTrans" cxnId="{20390CE7-526F-EF44-B348-07DB96BCC176}">
      <dgm:prSet/>
      <dgm:spPr/>
      <dgm:t>
        <a:bodyPr/>
        <a:lstStyle/>
        <a:p>
          <a:endParaRPr lang="en-US"/>
        </a:p>
      </dgm:t>
    </dgm:pt>
    <dgm:pt modelId="{D96693CC-BA92-7346-8187-F4F2D41F25F1}">
      <dgm:prSet phldrT="[Text]" custT="1"/>
      <dgm:spPr>
        <a:xfrm>
          <a:off x="2551089" y="1431412"/>
          <a:ext cx="4587456" cy="3669965"/>
        </a:xfrm>
        <a:prstGeom prst="chevron">
          <a:avLst>
            <a:gd name="adj" fmla="val 25000"/>
          </a:avLst>
        </a:prstGeom>
      </dgm:spPr>
      <dgm:t>
        <a:bodyPr/>
        <a:lstStyle/>
        <a:p>
          <a:pPr>
            <a:buNone/>
          </a:pPr>
          <a:endParaRPr lang="en-US" sz="2500" b="1" dirty="0">
            <a:latin typeface="Noto"/>
            <a:ea typeface="+mn-ea"/>
            <a:cs typeface="+mn-cs"/>
          </a:endParaRPr>
        </a:p>
        <a:p>
          <a:pPr>
            <a:buNone/>
          </a:pPr>
          <a:r>
            <a:rPr lang="en-US" sz="2400" b="1" dirty="0">
              <a:latin typeface="Noto"/>
              <a:ea typeface="+mn-ea"/>
              <a:cs typeface="+mn-cs"/>
            </a:rPr>
            <a:t>Transform culture</a:t>
          </a:r>
        </a:p>
      </dgm:t>
    </dgm:pt>
    <dgm:pt modelId="{BCDC3C4B-7236-8C4B-AAB1-FC2E1A3B473E}" type="parTrans" cxnId="{1F2043A4-7777-B94C-AAB8-5A38183EF637}">
      <dgm:prSet/>
      <dgm:spPr/>
      <dgm:t>
        <a:bodyPr/>
        <a:lstStyle/>
        <a:p>
          <a:endParaRPr lang="en-US"/>
        </a:p>
      </dgm:t>
    </dgm:pt>
    <dgm:pt modelId="{57F9674A-6E95-8B49-8275-2BBBD07FC61B}" type="sibTrans" cxnId="{1F2043A4-7777-B94C-AAB8-5A38183EF637}">
      <dgm:prSet/>
      <dgm:spPr/>
      <dgm:t>
        <a:bodyPr/>
        <a:lstStyle/>
        <a:p>
          <a:endParaRPr lang="en-US"/>
        </a:p>
      </dgm:t>
    </dgm:pt>
    <dgm:pt modelId="{67ABAB8C-564E-4EA4-BBE1-231B5E1DC558}">
      <dgm:prSet phldrT="[Text]"/>
      <dgm:spPr>
        <a:xfrm>
          <a:off x="2551089" y="1431412"/>
          <a:ext cx="4587456" cy="3669965"/>
        </a:xfrm>
        <a:prstGeom prst="chevron">
          <a:avLst>
            <a:gd name="adj" fmla="val 25000"/>
          </a:avLst>
        </a:prstGeom>
      </dgm:spPr>
      <dgm:t>
        <a:bodyPr/>
        <a:lstStyle/>
        <a:p>
          <a:pPr>
            <a:buChar char="•"/>
          </a:pPr>
          <a:endParaRPr lang="en-US" sz="2000">
            <a:solidFill>
              <a:sysClr val="window" lastClr="FFFFFF"/>
            </a:solidFill>
            <a:latin typeface="Noto"/>
            <a:ea typeface="+mn-ea"/>
            <a:cs typeface="+mn-cs"/>
          </a:endParaRPr>
        </a:p>
      </dgm:t>
    </dgm:pt>
    <dgm:pt modelId="{25192479-217C-4C6A-B102-789C118B2328}" type="parTrans" cxnId="{8DEFEC28-2AFA-4B1F-8756-370CE28F6946}">
      <dgm:prSet/>
      <dgm:spPr/>
      <dgm:t>
        <a:bodyPr/>
        <a:lstStyle/>
        <a:p>
          <a:endParaRPr lang="en-US"/>
        </a:p>
      </dgm:t>
    </dgm:pt>
    <dgm:pt modelId="{5544706E-F431-4E80-BFCD-C48C40179B8C}" type="sibTrans" cxnId="{8DEFEC28-2AFA-4B1F-8756-370CE28F6946}">
      <dgm:prSet/>
      <dgm:spPr/>
      <dgm:t>
        <a:bodyPr/>
        <a:lstStyle/>
        <a:p>
          <a:endParaRPr lang="en-US"/>
        </a:p>
      </dgm:t>
    </dgm:pt>
    <dgm:pt modelId="{CE7A8410-C0D0-440B-A927-482BBDFA2DDC}">
      <dgm:prSet phldrT="[Text]" custT="1"/>
      <dgm:spPr>
        <a:xfrm>
          <a:off x="2551089" y="1431412"/>
          <a:ext cx="4587456" cy="3669965"/>
        </a:xfrm>
        <a:prstGeom prst="chevron">
          <a:avLst>
            <a:gd name="adj" fmla="val 25000"/>
          </a:avLst>
        </a:prstGeom>
      </dgm:spPr>
      <dgm:t>
        <a:bodyPr/>
        <a:lstStyle/>
        <a:p>
          <a:pPr>
            <a:buChar char="•"/>
          </a:pPr>
          <a:r>
            <a:rPr lang="en-US" sz="2000" dirty="0">
              <a:latin typeface="Noto"/>
              <a:ea typeface="+mn-ea"/>
              <a:cs typeface="+mn-cs"/>
            </a:rPr>
            <a:t>Trauma-informed policies (e.g. hospital drug use, visitor)</a:t>
          </a:r>
        </a:p>
      </dgm:t>
    </dgm:pt>
    <dgm:pt modelId="{C513CB42-4735-4E43-B73B-2E0FD1ACAB96}" type="parTrans" cxnId="{37A03ED7-7DA1-428A-97CC-07570D503CE9}">
      <dgm:prSet/>
      <dgm:spPr/>
      <dgm:t>
        <a:bodyPr/>
        <a:lstStyle/>
        <a:p>
          <a:endParaRPr lang="en-US"/>
        </a:p>
      </dgm:t>
    </dgm:pt>
    <dgm:pt modelId="{4B0EEBE7-ADBB-4794-B3F0-193568B9B968}" type="sibTrans" cxnId="{37A03ED7-7DA1-428A-97CC-07570D503CE9}">
      <dgm:prSet/>
      <dgm:spPr/>
      <dgm:t>
        <a:bodyPr/>
        <a:lstStyle/>
        <a:p>
          <a:endParaRPr lang="en-US"/>
        </a:p>
      </dgm:t>
    </dgm:pt>
    <dgm:pt modelId="{C23536DC-DC79-4B2C-958F-DA627577FA7A}">
      <dgm:prSet phldrT="[Text]" custT="1"/>
      <dgm:spPr>
        <a:xfrm>
          <a:off x="2551089" y="1431412"/>
          <a:ext cx="4587456" cy="3669965"/>
        </a:xfrm>
        <a:prstGeom prst="chevron">
          <a:avLst>
            <a:gd name="adj" fmla="val 25000"/>
          </a:avLst>
        </a:prstGeom>
      </dgm:spPr>
      <dgm:t>
        <a:bodyPr/>
        <a:lstStyle/>
        <a:p>
          <a:pPr>
            <a:buChar char="•"/>
          </a:pPr>
          <a:r>
            <a:rPr lang="en-US" sz="2000" dirty="0">
              <a:latin typeface="Noto"/>
              <a:ea typeface="+mn-ea"/>
              <a:cs typeface="+mn-cs"/>
            </a:rPr>
            <a:t>Workforce education</a:t>
          </a:r>
        </a:p>
      </dgm:t>
    </dgm:pt>
    <dgm:pt modelId="{3C258761-0016-4E8B-9C8E-AB7C6567EFFD}" type="parTrans" cxnId="{E2B228B0-1484-4760-8DEC-6575F6004E4F}">
      <dgm:prSet/>
      <dgm:spPr/>
      <dgm:t>
        <a:bodyPr/>
        <a:lstStyle/>
        <a:p>
          <a:endParaRPr lang="en-US"/>
        </a:p>
      </dgm:t>
    </dgm:pt>
    <dgm:pt modelId="{E5EC0C0A-4215-4C39-A32E-FFAE2F182BFF}" type="sibTrans" cxnId="{E2B228B0-1484-4760-8DEC-6575F6004E4F}">
      <dgm:prSet/>
      <dgm:spPr/>
      <dgm:t>
        <a:bodyPr/>
        <a:lstStyle/>
        <a:p>
          <a:endParaRPr lang="en-US"/>
        </a:p>
      </dgm:t>
    </dgm:pt>
    <dgm:pt modelId="{10CE2D98-158E-0546-A611-A3C8556DDC36}">
      <dgm:prSet phldrT="[Text]" custT="1"/>
      <dgm:spPr>
        <a:xfrm>
          <a:off x="6221054" y="1431412"/>
          <a:ext cx="4587456" cy="3669965"/>
        </a:xfrm>
        <a:prstGeom prst="chevron">
          <a:avLst>
            <a:gd name="adj" fmla="val 25000"/>
          </a:avLst>
        </a:prstGeom>
      </dgm:spPr>
      <dgm:t>
        <a:bodyPr/>
        <a:lstStyle/>
        <a:p>
          <a:pPr>
            <a:buChar char="•"/>
          </a:pPr>
          <a:r>
            <a:rPr lang="en-US" sz="2000" dirty="0">
              <a:latin typeface="Noto"/>
              <a:ea typeface="+mn-ea"/>
              <a:cs typeface="+mn-cs"/>
            </a:rPr>
            <a:t>Community treatment pathways</a:t>
          </a:r>
        </a:p>
      </dgm:t>
    </dgm:pt>
    <dgm:pt modelId="{0C850754-FE55-A248-9432-860A274E9451}" type="sibTrans" cxnId="{D0EF1486-2BAF-804A-AFA7-A75B4DF5CE0D}">
      <dgm:prSet/>
      <dgm:spPr/>
      <dgm:t>
        <a:bodyPr/>
        <a:lstStyle/>
        <a:p>
          <a:endParaRPr lang="en-US"/>
        </a:p>
      </dgm:t>
    </dgm:pt>
    <dgm:pt modelId="{428830A2-45F5-0A4E-B091-FD528CE29CEA}" type="parTrans" cxnId="{D0EF1486-2BAF-804A-AFA7-A75B4DF5CE0D}">
      <dgm:prSet/>
      <dgm:spPr/>
      <dgm:t>
        <a:bodyPr/>
        <a:lstStyle/>
        <a:p>
          <a:endParaRPr lang="en-US"/>
        </a:p>
      </dgm:t>
    </dgm:pt>
    <dgm:pt modelId="{EDADB479-954A-D641-8EF2-0865EC553DB5}">
      <dgm:prSet phldrT="[Text]" custT="1"/>
      <dgm:spPr>
        <a:xfrm>
          <a:off x="6221054" y="1431412"/>
          <a:ext cx="4587456" cy="3669965"/>
        </a:xfrm>
        <a:prstGeom prst="chevron">
          <a:avLst>
            <a:gd name="adj" fmla="val 25000"/>
          </a:avLst>
        </a:prstGeom>
      </dgm:spPr>
      <dgm:t>
        <a:bodyPr/>
        <a:lstStyle/>
        <a:p>
          <a:pPr>
            <a:buChar char="•"/>
          </a:pPr>
          <a:r>
            <a:rPr lang="en-US" sz="2000" dirty="0">
              <a:latin typeface="Noto"/>
              <a:ea typeface="+mn-ea"/>
              <a:cs typeface="+mn-cs"/>
            </a:rPr>
            <a:t>Emerging population needs (e.g. COVID, fentanyl)</a:t>
          </a:r>
        </a:p>
      </dgm:t>
    </dgm:pt>
    <dgm:pt modelId="{C375A80F-CA53-2945-9F3F-0EE8785E214C}" type="sibTrans" cxnId="{7DAC4BC0-3CDB-5645-B798-49326C180149}">
      <dgm:prSet/>
      <dgm:spPr/>
      <dgm:t>
        <a:bodyPr/>
        <a:lstStyle/>
        <a:p>
          <a:endParaRPr lang="en-US"/>
        </a:p>
      </dgm:t>
    </dgm:pt>
    <dgm:pt modelId="{FE0BA5F8-E157-2F47-8896-DA5920C36B65}" type="parTrans" cxnId="{7DAC4BC0-3CDB-5645-B798-49326C180149}">
      <dgm:prSet/>
      <dgm:spPr/>
      <dgm:t>
        <a:bodyPr/>
        <a:lstStyle/>
        <a:p>
          <a:endParaRPr lang="en-US"/>
        </a:p>
      </dgm:t>
    </dgm:pt>
    <dgm:pt modelId="{70045182-D2D0-414E-A5F6-11E7B80526E3}">
      <dgm:prSet phldrT="[Text]" custT="1"/>
      <dgm:spPr>
        <a:xfrm>
          <a:off x="2551089" y="1431412"/>
          <a:ext cx="4587456" cy="3669965"/>
        </a:xfrm>
      </dgm:spPr>
      <dgm:t>
        <a:bodyPr/>
        <a:lstStyle/>
        <a:p>
          <a:pPr>
            <a:buChar char="•"/>
          </a:pPr>
          <a:r>
            <a:rPr lang="en-US" sz="2000" dirty="0">
              <a:latin typeface="Noto"/>
              <a:ea typeface="+mn-ea"/>
              <a:cs typeface="+mn-cs"/>
            </a:rPr>
            <a:t>Address individual and structural stigma</a:t>
          </a:r>
        </a:p>
      </dgm:t>
    </dgm:pt>
    <dgm:pt modelId="{69A99389-184C-4B37-A660-7444CDBC5F52}" type="parTrans" cxnId="{7229AD8A-5297-496C-9DE8-565CA1D35F97}">
      <dgm:prSet/>
      <dgm:spPr/>
      <dgm:t>
        <a:bodyPr/>
        <a:lstStyle/>
        <a:p>
          <a:endParaRPr lang="en-US"/>
        </a:p>
      </dgm:t>
    </dgm:pt>
    <dgm:pt modelId="{CB41B37F-6E51-4D9E-AD1C-DF2B56F4B033}" type="sibTrans" cxnId="{7229AD8A-5297-496C-9DE8-565CA1D35F97}">
      <dgm:prSet/>
      <dgm:spPr/>
      <dgm:t>
        <a:bodyPr/>
        <a:lstStyle/>
        <a:p>
          <a:endParaRPr lang="en-US"/>
        </a:p>
      </dgm:t>
    </dgm:pt>
    <dgm:pt modelId="{B9962C35-18F7-46BC-91B6-A25D8C6F0917}">
      <dgm:prSet phldrT="[Text]" custT="1"/>
      <dgm:spPr>
        <a:xfrm>
          <a:off x="2894" y="1431412"/>
          <a:ext cx="3465686" cy="3669965"/>
        </a:xfrm>
      </dgm:spPr>
      <dgm:t>
        <a:bodyPr/>
        <a:lstStyle/>
        <a:p>
          <a:pPr>
            <a:buChar char="•"/>
          </a:pPr>
          <a:r>
            <a:rPr lang="en-US" sz="2000" dirty="0">
              <a:latin typeface="Noto"/>
              <a:ea typeface="+mn-ea"/>
              <a:cs typeface="+mn-cs"/>
            </a:rPr>
            <a:t>Approaches to serious infections, endocarditis care</a:t>
          </a:r>
        </a:p>
      </dgm:t>
    </dgm:pt>
    <dgm:pt modelId="{49818CE8-EFBA-4E78-8DEE-126EBB107682}" type="parTrans" cxnId="{2F43060A-C41D-42CD-ABF4-93D97075AE9C}">
      <dgm:prSet/>
      <dgm:spPr/>
      <dgm:t>
        <a:bodyPr/>
        <a:lstStyle/>
        <a:p>
          <a:endParaRPr lang="en-US"/>
        </a:p>
      </dgm:t>
    </dgm:pt>
    <dgm:pt modelId="{D4DEE043-83F0-4134-9374-197E28212C8A}" type="sibTrans" cxnId="{2F43060A-C41D-42CD-ABF4-93D97075AE9C}">
      <dgm:prSet/>
      <dgm:spPr/>
      <dgm:t>
        <a:bodyPr/>
        <a:lstStyle/>
        <a:p>
          <a:endParaRPr lang="en-US"/>
        </a:p>
      </dgm:t>
    </dgm:pt>
    <dgm:pt modelId="{1937CC3B-51AE-4246-9A58-A115F6BCE9C3}" type="pres">
      <dgm:prSet presAssocID="{116850AC-C6E0-154D-9CDE-A6F820413A2C}" presName="Name0" presStyleCnt="0">
        <dgm:presLayoutVars>
          <dgm:dir/>
          <dgm:resizeHandles val="exact"/>
        </dgm:presLayoutVars>
      </dgm:prSet>
      <dgm:spPr/>
    </dgm:pt>
    <dgm:pt modelId="{903D7B05-7EBF-A84F-95E4-6A70500B6431}" type="pres">
      <dgm:prSet presAssocID="{54C9ABCB-510C-5C4D-B22E-B14C8361BBC7}" presName="parAndChTx" presStyleLbl="node1" presStyleIdx="0" presStyleCnt="3" custScaleX="75547" custScaleY="110050" custLinFactNeighborY="4453">
        <dgm:presLayoutVars>
          <dgm:bulletEnabled val="1"/>
        </dgm:presLayoutVars>
      </dgm:prSet>
      <dgm:spPr>
        <a:prstGeom prst="homePlate">
          <a:avLst>
            <a:gd name="adj" fmla="val 25000"/>
          </a:avLst>
        </a:prstGeom>
      </dgm:spPr>
    </dgm:pt>
    <dgm:pt modelId="{24945513-60F7-4441-83CA-5DDB849E8242}" type="pres">
      <dgm:prSet presAssocID="{3AC47498-06B6-6046-9C4D-E17AB7243C8B}" presName="parAndChSpace" presStyleCnt="0"/>
      <dgm:spPr/>
    </dgm:pt>
    <dgm:pt modelId="{628827F7-5F54-8B45-AC34-4471B12B9BE9}" type="pres">
      <dgm:prSet presAssocID="{D96693CC-BA92-7346-8187-F4F2D41F25F1}" presName="parAndChTx" presStyleLbl="node1" presStyleIdx="1" presStyleCnt="3" custScaleX="113530" custScaleY="110050" custLinFactNeighborY="4453">
        <dgm:presLayoutVars>
          <dgm:bulletEnabled val="1"/>
        </dgm:presLayoutVars>
      </dgm:prSet>
      <dgm:spPr>
        <a:prstGeom prst="chevron">
          <a:avLst>
            <a:gd name="adj" fmla="val 25000"/>
          </a:avLst>
        </a:prstGeom>
      </dgm:spPr>
    </dgm:pt>
    <dgm:pt modelId="{4649C8DC-EED3-754B-8B99-4217C7E88891}" type="pres">
      <dgm:prSet presAssocID="{57F9674A-6E95-8B49-8275-2BBBD07FC61B}" presName="parAndChSpace" presStyleCnt="0"/>
      <dgm:spPr/>
    </dgm:pt>
    <dgm:pt modelId="{600500CA-1FA5-6C43-B91E-346586A3B66B}" type="pres">
      <dgm:prSet presAssocID="{2A1ABED2-B32D-8948-BAAB-9BBBA26AE134}" presName="parAndChTx" presStyleLbl="node1" presStyleIdx="2" presStyleCnt="3" custScaleY="110050" custLinFactNeighborY="4453">
        <dgm:presLayoutVars>
          <dgm:bulletEnabled val="1"/>
        </dgm:presLayoutVars>
      </dgm:prSet>
      <dgm:spPr/>
    </dgm:pt>
  </dgm:ptLst>
  <dgm:cxnLst>
    <dgm:cxn modelId="{533EEC01-C2C1-4D73-8A69-FB9632663F27}" type="presOf" srcId="{67ABAB8C-564E-4EA4-BBE1-231B5E1DC558}" destId="{628827F7-5F54-8B45-AC34-4471B12B9BE9}" srcOrd="0" destOrd="4" presId="urn:microsoft.com/office/officeart/2005/8/layout/hChevron3"/>
    <dgm:cxn modelId="{2F43060A-C41D-42CD-ABF4-93D97075AE9C}" srcId="{54C9ABCB-510C-5C4D-B22E-B14C8361BBC7}" destId="{B9962C35-18F7-46BC-91B6-A25D8C6F0917}" srcOrd="1" destOrd="0" parTransId="{49818CE8-EFBA-4E78-8DEE-126EBB107682}" sibTransId="{D4DEE043-83F0-4134-9374-197E28212C8A}"/>
    <dgm:cxn modelId="{EFB7840D-FDF2-E44C-9226-E333D5187D70}" type="presOf" srcId="{116850AC-C6E0-154D-9CDE-A6F820413A2C}" destId="{1937CC3B-51AE-4246-9A58-A115F6BCE9C3}" srcOrd="0" destOrd="0" presId="urn:microsoft.com/office/officeart/2005/8/layout/hChevron3"/>
    <dgm:cxn modelId="{F2395712-4295-3A44-9218-3ECE8440B64F}" srcId="{116850AC-C6E0-154D-9CDE-A6F820413A2C}" destId="{2A1ABED2-B32D-8948-BAAB-9BBBA26AE134}" srcOrd="2" destOrd="0" parTransId="{4D4E1738-CDCB-024E-AA20-013ADBC57DFC}" sibTransId="{1DB33B67-6B6E-E74B-A03E-10468DB9BE21}"/>
    <dgm:cxn modelId="{8BF7FC1B-2BE2-3F44-B674-F8F093ECD714}" type="presOf" srcId="{2A1ABED2-B32D-8948-BAAB-9BBBA26AE134}" destId="{600500CA-1FA5-6C43-B91E-346586A3B66B}" srcOrd="0" destOrd="0" presId="urn:microsoft.com/office/officeart/2005/8/layout/hChevron3"/>
    <dgm:cxn modelId="{8DEFEC28-2AFA-4B1F-8756-370CE28F6946}" srcId="{D96693CC-BA92-7346-8187-F4F2D41F25F1}" destId="{67ABAB8C-564E-4EA4-BBE1-231B5E1DC558}" srcOrd="3" destOrd="0" parTransId="{25192479-217C-4C6A-B102-789C118B2328}" sibTransId="{5544706E-F431-4E80-BFCD-C48C40179B8C}"/>
    <dgm:cxn modelId="{5A7F8E3B-8CF2-C540-9A57-1E1DEEF03280}" type="presOf" srcId="{EDADB479-954A-D641-8EF2-0865EC553DB5}" destId="{600500CA-1FA5-6C43-B91E-346586A3B66B}" srcOrd="0" destOrd="2" presId="urn:microsoft.com/office/officeart/2005/8/layout/hChevron3"/>
    <dgm:cxn modelId="{5E264C5B-8D22-4503-A253-3839EC8FDE0C}" type="presOf" srcId="{C23536DC-DC79-4B2C-958F-DA627577FA7A}" destId="{628827F7-5F54-8B45-AC34-4471B12B9BE9}" srcOrd="0" destOrd="2" presId="urn:microsoft.com/office/officeart/2005/8/layout/hChevron3"/>
    <dgm:cxn modelId="{D78FAA7C-1473-44D0-AB95-F47E2286AF67}" type="presOf" srcId="{CE7A8410-C0D0-440B-A927-482BBDFA2DDC}" destId="{628827F7-5F54-8B45-AC34-4471B12B9BE9}" srcOrd="0" destOrd="1" presId="urn:microsoft.com/office/officeart/2005/8/layout/hChevron3"/>
    <dgm:cxn modelId="{D0EF1486-2BAF-804A-AFA7-A75B4DF5CE0D}" srcId="{2A1ABED2-B32D-8948-BAAB-9BBBA26AE134}" destId="{10CE2D98-158E-0546-A611-A3C8556DDC36}" srcOrd="0" destOrd="0" parTransId="{428830A2-45F5-0A4E-B091-FD528CE29CEA}" sibTransId="{0C850754-FE55-A248-9432-860A274E9451}"/>
    <dgm:cxn modelId="{7229AD8A-5297-496C-9DE8-565CA1D35F97}" srcId="{D96693CC-BA92-7346-8187-F4F2D41F25F1}" destId="{70045182-D2D0-414E-A5F6-11E7B80526E3}" srcOrd="2" destOrd="0" parTransId="{69A99389-184C-4B37-A660-7444CDBC5F52}" sibTransId="{CB41B37F-6E51-4D9E-AD1C-DF2B56F4B033}"/>
    <dgm:cxn modelId="{1F2043A4-7777-B94C-AAB8-5A38183EF637}" srcId="{116850AC-C6E0-154D-9CDE-A6F820413A2C}" destId="{D96693CC-BA92-7346-8187-F4F2D41F25F1}" srcOrd="1" destOrd="0" parTransId="{BCDC3C4B-7236-8C4B-AAB1-FC2E1A3B473E}" sibTransId="{57F9674A-6E95-8B49-8275-2BBBD07FC61B}"/>
    <dgm:cxn modelId="{EE12F6A4-905F-4A0B-A67B-EABFAF290DFE}" type="presOf" srcId="{70045182-D2D0-414E-A5F6-11E7B80526E3}" destId="{628827F7-5F54-8B45-AC34-4471B12B9BE9}" srcOrd="0" destOrd="3" presId="urn:microsoft.com/office/officeart/2005/8/layout/hChevron3"/>
    <dgm:cxn modelId="{6D0771AC-9157-9144-AD4C-9548B7F0F9E6}" type="presOf" srcId="{10CE2D98-158E-0546-A611-A3C8556DDC36}" destId="{600500CA-1FA5-6C43-B91E-346586A3B66B}" srcOrd="0" destOrd="1" presId="urn:microsoft.com/office/officeart/2005/8/layout/hChevron3"/>
    <dgm:cxn modelId="{E2B228B0-1484-4760-8DEC-6575F6004E4F}" srcId="{D96693CC-BA92-7346-8187-F4F2D41F25F1}" destId="{C23536DC-DC79-4B2C-958F-DA627577FA7A}" srcOrd="1" destOrd="0" parTransId="{3C258761-0016-4E8B-9C8E-AB7C6567EFFD}" sibTransId="{E5EC0C0A-4215-4C39-A32E-FFAE2F182BFF}"/>
    <dgm:cxn modelId="{E91C4FB2-C7F9-634D-86A9-74C321E24592}" type="presOf" srcId="{54C9ABCB-510C-5C4D-B22E-B14C8361BBC7}" destId="{903D7B05-7EBF-A84F-95E4-6A70500B6431}" srcOrd="0" destOrd="0" presId="urn:microsoft.com/office/officeart/2005/8/layout/hChevron3"/>
    <dgm:cxn modelId="{7EF682BB-4301-C145-A218-F852DD18EEC3}" type="presOf" srcId="{5BB63B7F-230C-E84C-8D08-42458A70A215}" destId="{903D7B05-7EBF-A84F-95E4-6A70500B6431}" srcOrd="0" destOrd="1" presId="urn:microsoft.com/office/officeart/2005/8/layout/hChevron3"/>
    <dgm:cxn modelId="{7DAC4BC0-3CDB-5645-B798-49326C180149}" srcId="{2A1ABED2-B32D-8948-BAAB-9BBBA26AE134}" destId="{EDADB479-954A-D641-8EF2-0865EC553DB5}" srcOrd="1" destOrd="0" parTransId="{FE0BA5F8-E157-2F47-8896-DA5920C36B65}" sibTransId="{C375A80F-CA53-2945-9F3F-0EE8785E214C}"/>
    <dgm:cxn modelId="{37A03ED7-7DA1-428A-97CC-07570D503CE9}" srcId="{D96693CC-BA92-7346-8187-F4F2D41F25F1}" destId="{CE7A8410-C0D0-440B-A927-482BBDFA2DDC}" srcOrd="0" destOrd="0" parTransId="{C513CB42-4735-4E43-B73B-2E0FD1ACAB96}" sibTransId="{4B0EEBE7-ADBB-4794-B3F0-193568B9B968}"/>
    <dgm:cxn modelId="{7B1D32D9-7B5A-D443-96FC-4442BCE3F879}" type="presOf" srcId="{D96693CC-BA92-7346-8187-F4F2D41F25F1}" destId="{628827F7-5F54-8B45-AC34-4471B12B9BE9}" srcOrd="0" destOrd="0" presId="urn:microsoft.com/office/officeart/2005/8/layout/hChevron3"/>
    <dgm:cxn modelId="{485DF1E3-E745-8D48-A674-5AA843373695}" srcId="{116850AC-C6E0-154D-9CDE-A6F820413A2C}" destId="{54C9ABCB-510C-5C4D-B22E-B14C8361BBC7}" srcOrd="0" destOrd="0" parTransId="{07EA1DDA-6E0A-4943-9919-0FEF33E19844}" sibTransId="{3AC47498-06B6-6046-9C4D-E17AB7243C8B}"/>
    <dgm:cxn modelId="{20390CE7-526F-EF44-B348-07DB96BCC176}" srcId="{54C9ABCB-510C-5C4D-B22E-B14C8361BBC7}" destId="{F57A296D-54F7-8D45-A117-88F0ABC3261B}" srcOrd="2" destOrd="0" parTransId="{0459B192-688A-D740-8DB4-52E42A11B0F8}" sibTransId="{B9ABACF5-CA85-784B-B4AD-785EAC29C66F}"/>
    <dgm:cxn modelId="{EEB45FED-9603-4FC1-B392-5781518530E7}" type="presOf" srcId="{B9962C35-18F7-46BC-91B6-A25D8C6F0917}" destId="{903D7B05-7EBF-A84F-95E4-6A70500B6431}" srcOrd="0" destOrd="2" presId="urn:microsoft.com/office/officeart/2005/8/layout/hChevron3"/>
    <dgm:cxn modelId="{3A39EBF8-FBEC-E54B-AD35-F1860837BCA8}" type="presOf" srcId="{F57A296D-54F7-8D45-A117-88F0ABC3261B}" destId="{903D7B05-7EBF-A84F-95E4-6A70500B6431}" srcOrd="0" destOrd="3" presId="urn:microsoft.com/office/officeart/2005/8/layout/hChevron3"/>
    <dgm:cxn modelId="{AC16D9FD-5B69-5C41-8917-8D1F99E5F525}" srcId="{54C9ABCB-510C-5C4D-B22E-B14C8361BBC7}" destId="{5BB63B7F-230C-E84C-8D08-42458A70A215}" srcOrd="0" destOrd="0" parTransId="{A4DF5920-A8AC-7A4F-8F72-BFD23320D8B3}" sibTransId="{C0289EE6-A2F0-9748-9688-D1D7C2E53301}"/>
    <dgm:cxn modelId="{DB8564DC-5A1D-B646-93DF-4EFDDE4AC0CA}" type="presParOf" srcId="{1937CC3B-51AE-4246-9A58-A115F6BCE9C3}" destId="{903D7B05-7EBF-A84F-95E4-6A70500B6431}" srcOrd="0" destOrd="0" presId="urn:microsoft.com/office/officeart/2005/8/layout/hChevron3"/>
    <dgm:cxn modelId="{F925FC44-39E2-3D47-97EF-499885870D8A}" type="presParOf" srcId="{1937CC3B-51AE-4246-9A58-A115F6BCE9C3}" destId="{24945513-60F7-4441-83CA-5DDB849E8242}" srcOrd="1" destOrd="0" presId="urn:microsoft.com/office/officeart/2005/8/layout/hChevron3"/>
    <dgm:cxn modelId="{2B09EA7E-1394-CA45-A391-115827C31A46}" type="presParOf" srcId="{1937CC3B-51AE-4246-9A58-A115F6BCE9C3}" destId="{628827F7-5F54-8B45-AC34-4471B12B9BE9}" srcOrd="2" destOrd="0" presId="urn:microsoft.com/office/officeart/2005/8/layout/hChevron3"/>
    <dgm:cxn modelId="{24186620-58E2-CC44-8BCC-2E91576F8E91}" type="presParOf" srcId="{1937CC3B-51AE-4246-9A58-A115F6BCE9C3}" destId="{4649C8DC-EED3-754B-8B99-4217C7E88891}" srcOrd="3" destOrd="0" presId="urn:microsoft.com/office/officeart/2005/8/layout/hChevron3"/>
    <dgm:cxn modelId="{7937E4EA-11AC-BC41-A8D7-B63177E2921D}" type="presParOf" srcId="{1937CC3B-51AE-4246-9A58-A115F6BCE9C3}" destId="{600500CA-1FA5-6C43-B91E-346586A3B66B}"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950071-82D8-4D0C-AA19-5B231650D8CB}"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40849B6B-957D-4022-AA81-4311114E9603}">
      <dgm:prSet phldrT="[Text]" phldr="1"/>
      <dgm:spPr/>
      <dgm:t>
        <a:bodyPr/>
        <a:lstStyle/>
        <a:p>
          <a:endParaRPr lang="en-US" dirty="0"/>
        </a:p>
      </dgm:t>
    </dgm:pt>
    <dgm:pt modelId="{3CA7D72E-058F-411B-A546-21FA0B61C535}" type="parTrans" cxnId="{0E8EF5D5-0040-46A3-9CBD-19F3B841B16B}">
      <dgm:prSet/>
      <dgm:spPr/>
      <dgm:t>
        <a:bodyPr/>
        <a:lstStyle/>
        <a:p>
          <a:endParaRPr lang="en-US"/>
        </a:p>
      </dgm:t>
    </dgm:pt>
    <dgm:pt modelId="{ECDF4890-596D-4FA0-9604-DA342FE8FDE2}" type="sibTrans" cxnId="{0E8EF5D5-0040-46A3-9CBD-19F3B841B16B}">
      <dgm:prSet/>
      <dgm:spPr/>
      <dgm:t>
        <a:bodyPr/>
        <a:lstStyle/>
        <a:p>
          <a:endParaRPr lang="en-US"/>
        </a:p>
      </dgm:t>
    </dgm:pt>
    <dgm:pt modelId="{99E1BB22-EACD-44CE-9125-6E1850F97C16}">
      <dgm:prSet phldrT="[Text]" custT="1"/>
      <dgm:spPr/>
      <dgm:t>
        <a:bodyPr/>
        <a:lstStyle/>
        <a:p>
          <a:r>
            <a:rPr lang="en-US" sz="1800" dirty="0"/>
            <a:t>Multi-site Med RCTs (XR </a:t>
          </a:r>
          <a:r>
            <a:rPr lang="en-US" sz="1800" dirty="0" err="1"/>
            <a:t>bup</a:t>
          </a:r>
          <a:r>
            <a:rPr lang="en-US" sz="1800" dirty="0"/>
            <a:t>; EXHIT- ENTRE)</a:t>
          </a:r>
        </a:p>
      </dgm:t>
    </dgm:pt>
    <dgm:pt modelId="{440F2559-1B7F-49BB-9C91-3181A4D4D878}" type="parTrans" cxnId="{9821193A-85BF-4BF4-A605-157FDBF1E149}">
      <dgm:prSet/>
      <dgm:spPr/>
      <dgm:t>
        <a:bodyPr/>
        <a:lstStyle/>
        <a:p>
          <a:endParaRPr lang="en-US"/>
        </a:p>
      </dgm:t>
    </dgm:pt>
    <dgm:pt modelId="{93294A16-3473-43AE-8E19-D44736FDD92A}" type="sibTrans" cxnId="{9821193A-85BF-4BF4-A605-157FDBF1E149}">
      <dgm:prSet/>
      <dgm:spPr/>
      <dgm:t>
        <a:bodyPr/>
        <a:lstStyle/>
        <a:p>
          <a:r>
            <a:rPr lang="en-US" dirty="0"/>
            <a:t>HBOT randomized trial (EXHIT-ENTRE)</a:t>
          </a:r>
        </a:p>
      </dgm:t>
    </dgm:pt>
    <dgm:pt modelId="{0F259D5C-7103-4797-B512-F8FFDBD0925B}">
      <dgm:prSet phldrT="[Text]" phldr="1"/>
      <dgm:spPr/>
      <dgm:t>
        <a:bodyPr/>
        <a:lstStyle/>
        <a:p>
          <a:endParaRPr lang="en-US" dirty="0"/>
        </a:p>
      </dgm:t>
    </dgm:pt>
    <dgm:pt modelId="{C4F801B8-FC62-4D1D-AF1A-937514AC852A}" type="parTrans" cxnId="{EBC6D7DA-4582-4465-A19B-7FF723F851E4}">
      <dgm:prSet/>
      <dgm:spPr/>
      <dgm:t>
        <a:bodyPr/>
        <a:lstStyle/>
        <a:p>
          <a:endParaRPr lang="en-US"/>
        </a:p>
      </dgm:t>
    </dgm:pt>
    <dgm:pt modelId="{3B7F9AEA-ECE9-49F1-8069-33CB206102C0}" type="sibTrans" cxnId="{EBC6D7DA-4582-4465-A19B-7FF723F851E4}">
      <dgm:prSet/>
      <dgm:spPr/>
      <dgm:t>
        <a:bodyPr/>
        <a:lstStyle/>
        <a:p>
          <a:endParaRPr lang="en-US"/>
        </a:p>
      </dgm:t>
    </dgm:pt>
    <dgm:pt modelId="{9A42C67A-BB8D-45CB-BFCB-5D9B15C721FE}">
      <dgm:prSet phldrT="[Text]"/>
      <dgm:spPr/>
      <dgm:t>
        <a:bodyPr/>
        <a:lstStyle/>
        <a:p>
          <a:r>
            <a:rPr lang="en-US" dirty="0"/>
            <a:t>Growing interest and awareness </a:t>
          </a:r>
        </a:p>
      </dgm:t>
    </dgm:pt>
    <dgm:pt modelId="{AD49DE36-7BDF-4D15-B712-56FF0429D576}" type="parTrans" cxnId="{796A3BB4-BC9C-4A86-8239-C945BAD9B918}">
      <dgm:prSet/>
      <dgm:spPr/>
      <dgm:t>
        <a:bodyPr/>
        <a:lstStyle/>
        <a:p>
          <a:endParaRPr lang="en-US"/>
        </a:p>
      </dgm:t>
    </dgm:pt>
    <dgm:pt modelId="{F4CBE2C2-6377-419B-B3FE-9488631DB257}" type="sibTrans" cxnId="{796A3BB4-BC9C-4A86-8239-C945BAD9B918}">
      <dgm:prSet/>
      <dgm:spPr/>
      <dgm:t>
        <a:bodyPr/>
        <a:lstStyle/>
        <a:p>
          <a:r>
            <a:rPr lang="en-US" dirty="0"/>
            <a:t>ACS randomized trial (CATCH)</a:t>
          </a:r>
        </a:p>
      </dgm:t>
    </dgm:pt>
    <dgm:pt modelId="{69449902-F0C2-4309-97B0-36C5795D08D1}">
      <dgm:prSet phldrT="[Text]" custT="1"/>
      <dgm:spPr/>
      <dgm:t>
        <a:bodyPr/>
        <a:lstStyle/>
        <a:p>
          <a:endParaRPr lang="en-US" sz="1600" dirty="0"/>
        </a:p>
      </dgm:t>
    </dgm:pt>
    <dgm:pt modelId="{3BEBE387-6E09-4638-94A6-CDE45F4C0EFF}" type="sibTrans" cxnId="{68CFBC8C-6B09-425D-A860-1790DB8C55D1}">
      <dgm:prSet/>
      <dgm:spPr/>
      <dgm:t>
        <a:bodyPr/>
        <a:lstStyle/>
        <a:p>
          <a:r>
            <a:rPr lang="en-US" dirty="0"/>
            <a:t>New medication protocols</a:t>
          </a:r>
        </a:p>
      </dgm:t>
    </dgm:pt>
    <dgm:pt modelId="{5BBFE32D-2065-4549-AF0B-1BBD104A1895}" type="parTrans" cxnId="{68CFBC8C-6B09-425D-A860-1790DB8C55D1}">
      <dgm:prSet/>
      <dgm:spPr/>
      <dgm:t>
        <a:bodyPr/>
        <a:lstStyle/>
        <a:p>
          <a:endParaRPr lang="en-US"/>
        </a:p>
      </dgm:t>
    </dgm:pt>
    <dgm:pt modelId="{E8EDDA6C-74F0-4B0F-83A2-A4343AC440FA}" type="pres">
      <dgm:prSet presAssocID="{D2950071-82D8-4D0C-AA19-5B231650D8CB}" presName="Name0" presStyleCnt="0">
        <dgm:presLayoutVars>
          <dgm:chMax/>
          <dgm:chPref/>
          <dgm:dir/>
          <dgm:animLvl val="lvl"/>
        </dgm:presLayoutVars>
      </dgm:prSet>
      <dgm:spPr/>
    </dgm:pt>
    <dgm:pt modelId="{C48D650E-E690-4D66-ADAF-A869A280752B}" type="pres">
      <dgm:prSet presAssocID="{69449902-F0C2-4309-97B0-36C5795D08D1}" presName="composite" presStyleCnt="0"/>
      <dgm:spPr/>
    </dgm:pt>
    <dgm:pt modelId="{359C7CBF-3FBD-4819-91E7-BB4F09E2DCC5}" type="pres">
      <dgm:prSet presAssocID="{69449902-F0C2-4309-97B0-36C5795D08D1}" presName="Parent1" presStyleLbl="node1" presStyleIdx="0" presStyleCnt="6">
        <dgm:presLayoutVars>
          <dgm:chMax val="1"/>
          <dgm:chPref val="1"/>
          <dgm:bulletEnabled val="1"/>
        </dgm:presLayoutVars>
      </dgm:prSet>
      <dgm:spPr/>
    </dgm:pt>
    <dgm:pt modelId="{8458C0A3-0FC6-4D87-95E0-6F550CC89A05}" type="pres">
      <dgm:prSet presAssocID="{69449902-F0C2-4309-97B0-36C5795D08D1}" presName="Childtext1" presStyleLbl="revTx" presStyleIdx="0" presStyleCnt="3">
        <dgm:presLayoutVars>
          <dgm:chMax val="0"/>
          <dgm:chPref val="0"/>
          <dgm:bulletEnabled val="1"/>
        </dgm:presLayoutVars>
      </dgm:prSet>
      <dgm:spPr/>
    </dgm:pt>
    <dgm:pt modelId="{4C4C137A-E558-42AB-89ED-0E90A3953624}" type="pres">
      <dgm:prSet presAssocID="{69449902-F0C2-4309-97B0-36C5795D08D1}" presName="BalanceSpacing" presStyleCnt="0"/>
      <dgm:spPr/>
    </dgm:pt>
    <dgm:pt modelId="{8B0A1711-54F9-4FAD-95AF-81620983E068}" type="pres">
      <dgm:prSet presAssocID="{69449902-F0C2-4309-97B0-36C5795D08D1}" presName="BalanceSpacing1" presStyleCnt="0"/>
      <dgm:spPr/>
    </dgm:pt>
    <dgm:pt modelId="{B0DEA799-1049-40DF-AB3A-2B259A8A55FF}" type="pres">
      <dgm:prSet presAssocID="{3BEBE387-6E09-4638-94A6-CDE45F4C0EFF}" presName="Accent1Text" presStyleLbl="node1" presStyleIdx="1" presStyleCnt="6"/>
      <dgm:spPr/>
    </dgm:pt>
    <dgm:pt modelId="{5D2BC68A-E542-4618-BA96-FEAD83833FE7}" type="pres">
      <dgm:prSet presAssocID="{3BEBE387-6E09-4638-94A6-CDE45F4C0EFF}" presName="spaceBetweenRectangles" presStyleCnt="0"/>
      <dgm:spPr/>
    </dgm:pt>
    <dgm:pt modelId="{A4B6B059-0397-449B-888D-B17074C905CF}" type="pres">
      <dgm:prSet presAssocID="{99E1BB22-EACD-44CE-9125-6E1850F97C16}" presName="composite" presStyleCnt="0"/>
      <dgm:spPr/>
    </dgm:pt>
    <dgm:pt modelId="{9AE5F83F-226D-454F-AFDF-D04B8294AE26}" type="pres">
      <dgm:prSet presAssocID="{99E1BB22-EACD-44CE-9125-6E1850F97C16}" presName="Parent1" presStyleLbl="node1" presStyleIdx="2" presStyleCnt="6">
        <dgm:presLayoutVars>
          <dgm:chMax val="1"/>
          <dgm:chPref val="1"/>
          <dgm:bulletEnabled val="1"/>
        </dgm:presLayoutVars>
      </dgm:prSet>
      <dgm:spPr/>
    </dgm:pt>
    <dgm:pt modelId="{3DA0E38D-CE47-4552-8D0B-AD54F2DD7EC7}" type="pres">
      <dgm:prSet presAssocID="{99E1BB22-EACD-44CE-9125-6E1850F97C16}" presName="Childtext1" presStyleLbl="revTx" presStyleIdx="1" presStyleCnt="3">
        <dgm:presLayoutVars>
          <dgm:chMax val="0"/>
          <dgm:chPref val="0"/>
          <dgm:bulletEnabled val="1"/>
        </dgm:presLayoutVars>
      </dgm:prSet>
      <dgm:spPr/>
    </dgm:pt>
    <dgm:pt modelId="{95854D99-3E87-4D59-A333-D66ABD2966F0}" type="pres">
      <dgm:prSet presAssocID="{99E1BB22-EACD-44CE-9125-6E1850F97C16}" presName="BalanceSpacing" presStyleCnt="0"/>
      <dgm:spPr/>
    </dgm:pt>
    <dgm:pt modelId="{8D57DFF4-D254-414F-B2FA-16D41A537B47}" type="pres">
      <dgm:prSet presAssocID="{99E1BB22-EACD-44CE-9125-6E1850F97C16}" presName="BalanceSpacing1" presStyleCnt="0"/>
      <dgm:spPr/>
    </dgm:pt>
    <dgm:pt modelId="{70CC47A9-A590-48A7-A46E-2C1CDA408A07}" type="pres">
      <dgm:prSet presAssocID="{93294A16-3473-43AE-8E19-D44736FDD92A}" presName="Accent1Text" presStyleLbl="node1" presStyleIdx="3" presStyleCnt="6"/>
      <dgm:spPr/>
    </dgm:pt>
    <dgm:pt modelId="{1CD7304F-D850-4656-ADC8-5DCD533CB370}" type="pres">
      <dgm:prSet presAssocID="{93294A16-3473-43AE-8E19-D44736FDD92A}" presName="spaceBetweenRectangles" presStyleCnt="0"/>
      <dgm:spPr/>
    </dgm:pt>
    <dgm:pt modelId="{CD99C804-AE3C-476B-A586-616794461854}" type="pres">
      <dgm:prSet presAssocID="{9A42C67A-BB8D-45CB-BFCB-5D9B15C721FE}" presName="composite" presStyleCnt="0"/>
      <dgm:spPr/>
    </dgm:pt>
    <dgm:pt modelId="{5EC42516-F572-42CB-B492-91A48FA0FFFD}" type="pres">
      <dgm:prSet presAssocID="{9A42C67A-BB8D-45CB-BFCB-5D9B15C721FE}" presName="Parent1" presStyleLbl="node1" presStyleIdx="4" presStyleCnt="6">
        <dgm:presLayoutVars>
          <dgm:chMax val="1"/>
          <dgm:chPref val="1"/>
          <dgm:bulletEnabled val="1"/>
        </dgm:presLayoutVars>
      </dgm:prSet>
      <dgm:spPr/>
    </dgm:pt>
    <dgm:pt modelId="{F336D665-1B21-4069-98DB-D1E037472DA7}" type="pres">
      <dgm:prSet presAssocID="{9A42C67A-BB8D-45CB-BFCB-5D9B15C721FE}" presName="Childtext1" presStyleLbl="revTx" presStyleIdx="2" presStyleCnt="3">
        <dgm:presLayoutVars>
          <dgm:chMax val="0"/>
          <dgm:chPref val="0"/>
          <dgm:bulletEnabled val="1"/>
        </dgm:presLayoutVars>
      </dgm:prSet>
      <dgm:spPr/>
    </dgm:pt>
    <dgm:pt modelId="{46C20F07-E0B7-4AEE-8286-D2CD528E404C}" type="pres">
      <dgm:prSet presAssocID="{9A42C67A-BB8D-45CB-BFCB-5D9B15C721FE}" presName="BalanceSpacing" presStyleCnt="0"/>
      <dgm:spPr/>
    </dgm:pt>
    <dgm:pt modelId="{D68E0336-57B6-4A8B-B163-3E945B7AC490}" type="pres">
      <dgm:prSet presAssocID="{9A42C67A-BB8D-45CB-BFCB-5D9B15C721FE}" presName="BalanceSpacing1" presStyleCnt="0"/>
      <dgm:spPr/>
    </dgm:pt>
    <dgm:pt modelId="{DD7A3204-6C62-404E-B7A3-8A1299CA2AA6}" type="pres">
      <dgm:prSet presAssocID="{F4CBE2C2-6377-419B-B3FE-9488631DB257}" presName="Accent1Text" presStyleLbl="node1" presStyleIdx="5" presStyleCnt="6"/>
      <dgm:spPr/>
    </dgm:pt>
  </dgm:ptLst>
  <dgm:cxnLst>
    <dgm:cxn modelId="{2209B804-78D8-4FE2-B5F9-4B9F27C0605C}" type="presOf" srcId="{0F259D5C-7103-4797-B512-F8FFDBD0925B}" destId="{3DA0E38D-CE47-4552-8D0B-AD54F2DD7EC7}" srcOrd="0" destOrd="0" presId="urn:microsoft.com/office/officeart/2008/layout/AlternatingHexagons"/>
    <dgm:cxn modelId="{CCA95319-D2D7-4400-A850-BF532295F2D9}" type="presOf" srcId="{F4CBE2C2-6377-419B-B3FE-9488631DB257}" destId="{DD7A3204-6C62-404E-B7A3-8A1299CA2AA6}" srcOrd="0" destOrd="0" presId="urn:microsoft.com/office/officeart/2008/layout/AlternatingHexagons"/>
    <dgm:cxn modelId="{EC52E91E-93E4-4C71-B6DF-8D43C6C357DD}" type="presOf" srcId="{3BEBE387-6E09-4638-94A6-CDE45F4C0EFF}" destId="{B0DEA799-1049-40DF-AB3A-2B259A8A55FF}" srcOrd="0" destOrd="0" presId="urn:microsoft.com/office/officeart/2008/layout/AlternatingHexagons"/>
    <dgm:cxn modelId="{61E3E031-374A-41C1-8812-CEE912B997DF}" type="presOf" srcId="{D2950071-82D8-4D0C-AA19-5B231650D8CB}" destId="{E8EDDA6C-74F0-4B0F-83A2-A4343AC440FA}" srcOrd="0" destOrd="0" presId="urn:microsoft.com/office/officeart/2008/layout/AlternatingHexagons"/>
    <dgm:cxn modelId="{9821193A-85BF-4BF4-A605-157FDBF1E149}" srcId="{D2950071-82D8-4D0C-AA19-5B231650D8CB}" destId="{99E1BB22-EACD-44CE-9125-6E1850F97C16}" srcOrd="1" destOrd="0" parTransId="{440F2559-1B7F-49BB-9C91-3181A4D4D878}" sibTransId="{93294A16-3473-43AE-8E19-D44736FDD92A}"/>
    <dgm:cxn modelId="{68CFBC8C-6B09-425D-A860-1790DB8C55D1}" srcId="{D2950071-82D8-4D0C-AA19-5B231650D8CB}" destId="{69449902-F0C2-4309-97B0-36C5795D08D1}" srcOrd="0" destOrd="0" parTransId="{5BBFE32D-2065-4549-AF0B-1BBD104A1895}" sibTransId="{3BEBE387-6E09-4638-94A6-CDE45F4C0EFF}"/>
    <dgm:cxn modelId="{15AD0490-59E7-4C8D-AFEA-E2E445CA193D}" type="presOf" srcId="{99E1BB22-EACD-44CE-9125-6E1850F97C16}" destId="{9AE5F83F-226D-454F-AFDF-D04B8294AE26}" srcOrd="0" destOrd="0" presId="urn:microsoft.com/office/officeart/2008/layout/AlternatingHexagons"/>
    <dgm:cxn modelId="{344E249E-C852-44B6-9DD2-BE6F84174B03}" type="presOf" srcId="{9A42C67A-BB8D-45CB-BFCB-5D9B15C721FE}" destId="{5EC42516-F572-42CB-B492-91A48FA0FFFD}" srcOrd="0" destOrd="0" presId="urn:microsoft.com/office/officeart/2008/layout/AlternatingHexagons"/>
    <dgm:cxn modelId="{796A3BB4-BC9C-4A86-8239-C945BAD9B918}" srcId="{D2950071-82D8-4D0C-AA19-5B231650D8CB}" destId="{9A42C67A-BB8D-45CB-BFCB-5D9B15C721FE}" srcOrd="2" destOrd="0" parTransId="{AD49DE36-7BDF-4D15-B712-56FF0429D576}" sibTransId="{F4CBE2C2-6377-419B-B3FE-9488631DB257}"/>
    <dgm:cxn modelId="{11F056BC-FE83-4C0B-89F8-1028B015B74D}" type="presOf" srcId="{93294A16-3473-43AE-8E19-D44736FDD92A}" destId="{70CC47A9-A590-48A7-A46E-2C1CDA408A07}" srcOrd="0" destOrd="0" presId="urn:microsoft.com/office/officeart/2008/layout/AlternatingHexagons"/>
    <dgm:cxn modelId="{3C6659C4-E829-4498-A9B4-0E3565225D20}" type="presOf" srcId="{69449902-F0C2-4309-97B0-36C5795D08D1}" destId="{359C7CBF-3FBD-4819-91E7-BB4F09E2DCC5}" srcOrd="0" destOrd="0" presId="urn:microsoft.com/office/officeart/2008/layout/AlternatingHexagons"/>
    <dgm:cxn modelId="{0E8EF5D5-0040-46A3-9CBD-19F3B841B16B}" srcId="{69449902-F0C2-4309-97B0-36C5795D08D1}" destId="{40849B6B-957D-4022-AA81-4311114E9603}" srcOrd="0" destOrd="0" parTransId="{3CA7D72E-058F-411B-A546-21FA0B61C535}" sibTransId="{ECDF4890-596D-4FA0-9604-DA342FE8FDE2}"/>
    <dgm:cxn modelId="{EBC6D7DA-4582-4465-A19B-7FF723F851E4}" srcId="{99E1BB22-EACD-44CE-9125-6E1850F97C16}" destId="{0F259D5C-7103-4797-B512-F8FFDBD0925B}" srcOrd="0" destOrd="0" parTransId="{C4F801B8-FC62-4D1D-AF1A-937514AC852A}" sibTransId="{3B7F9AEA-ECE9-49F1-8069-33CB206102C0}"/>
    <dgm:cxn modelId="{7BEE1EF1-6296-4918-94EC-2BDC4A350C87}" type="presOf" srcId="{40849B6B-957D-4022-AA81-4311114E9603}" destId="{8458C0A3-0FC6-4D87-95E0-6F550CC89A05}" srcOrd="0" destOrd="0" presId="urn:microsoft.com/office/officeart/2008/layout/AlternatingHexagons"/>
    <dgm:cxn modelId="{A99ABCA5-F896-4764-BDCF-2BD47DAD8EA5}" type="presParOf" srcId="{E8EDDA6C-74F0-4B0F-83A2-A4343AC440FA}" destId="{C48D650E-E690-4D66-ADAF-A869A280752B}" srcOrd="0" destOrd="0" presId="urn:microsoft.com/office/officeart/2008/layout/AlternatingHexagons"/>
    <dgm:cxn modelId="{B8A0A8EB-FBBC-4838-9070-C9C72665ADB4}" type="presParOf" srcId="{C48D650E-E690-4D66-ADAF-A869A280752B}" destId="{359C7CBF-3FBD-4819-91E7-BB4F09E2DCC5}" srcOrd="0" destOrd="0" presId="urn:microsoft.com/office/officeart/2008/layout/AlternatingHexagons"/>
    <dgm:cxn modelId="{F3F1ACC9-FA2B-49F4-B58C-BA80BE2D306F}" type="presParOf" srcId="{C48D650E-E690-4D66-ADAF-A869A280752B}" destId="{8458C0A3-0FC6-4D87-95E0-6F550CC89A05}" srcOrd="1" destOrd="0" presId="urn:microsoft.com/office/officeart/2008/layout/AlternatingHexagons"/>
    <dgm:cxn modelId="{6E41C57F-48FD-4921-B87B-841C42F60D72}" type="presParOf" srcId="{C48D650E-E690-4D66-ADAF-A869A280752B}" destId="{4C4C137A-E558-42AB-89ED-0E90A3953624}" srcOrd="2" destOrd="0" presId="urn:microsoft.com/office/officeart/2008/layout/AlternatingHexagons"/>
    <dgm:cxn modelId="{44FEAB99-6821-4538-A1CD-CF43AEE902AF}" type="presParOf" srcId="{C48D650E-E690-4D66-ADAF-A869A280752B}" destId="{8B0A1711-54F9-4FAD-95AF-81620983E068}" srcOrd="3" destOrd="0" presId="urn:microsoft.com/office/officeart/2008/layout/AlternatingHexagons"/>
    <dgm:cxn modelId="{E94D6025-1BEA-482D-8313-787EB102B0AF}" type="presParOf" srcId="{C48D650E-E690-4D66-ADAF-A869A280752B}" destId="{B0DEA799-1049-40DF-AB3A-2B259A8A55FF}" srcOrd="4" destOrd="0" presId="urn:microsoft.com/office/officeart/2008/layout/AlternatingHexagons"/>
    <dgm:cxn modelId="{1BE76A78-30D3-4DEF-8791-4775C3C88035}" type="presParOf" srcId="{E8EDDA6C-74F0-4B0F-83A2-A4343AC440FA}" destId="{5D2BC68A-E542-4618-BA96-FEAD83833FE7}" srcOrd="1" destOrd="0" presId="urn:microsoft.com/office/officeart/2008/layout/AlternatingHexagons"/>
    <dgm:cxn modelId="{4E31D322-E89E-48EE-919F-FABB1ED509D0}" type="presParOf" srcId="{E8EDDA6C-74F0-4B0F-83A2-A4343AC440FA}" destId="{A4B6B059-0397-449B-888D-B17074C905CF}" srcOrd="2" destOrd="0" presId="urn:microsoft.com/office/officeart/2008/layout/AlternatingHexagons"/>
    <dgm:cxn modelId="{D37028D4-5ABC-4481-8185-F2B30F5D354A}" type="presParOf" srcId="{A4B6B059-0397-449B-888D-B17074C905CF}" destId="{9AE5F83F-226D-454F-AFDF-D04B8294AE26}" srcOrd="0" destOrd="0" presId="urn:microsoft.com/office/officeart/2008/layout/AlternatingHexagons"/>
    <dgm:cxn modelId="{B4C544AF-11D6-464B-B984-384BF59218FF}" type="presParOf" srcId="{A4B6B059-0397-449B-888D-B17074C905CF}" destId="{3DA0E38D-CE47-4552-8D0B-AD54F2DD7EC7}" srcOrd="1" destOrd="0" presId="urn:microsoft.com/office/officeart/2008/layout/AlternatingHexagons"/>
    <dgm:cxn modelId="{5FFF3A3B-18EB-44AB-AB16-B63C2C3E4626}" type="presParOf" srcId="{A4B6B059-0397-449B-888D-B17074C905CF}" destId="{95854D99-3E87-4D59-A333-D66ABD2966F0}" srcOrd="2" destOrd="0" presId="urn:microsoft.com/office/officeart/2008/layout/AlternatingHexagons"/>
    <dgm:cxn modelId="{39F420A3-0684-4EBF-905E-15B96FB18808}" type="presParOf" srcId="{A4B6B059-0397-449B-888D-B17074C905CF}" destId="{8D57DFF4-D254-414F-B2FA-16D41A537B47}" srcOrd="3" destOrd="0" presId="urn:microsoft.com/office/officeart/2008/layout/AlternatingHexagons"/>
    <dgm:cxn modelId="{F914DD22-CA73-4624-B9AF-5F16F110E7CD}" type="presParOf" srcId="{A4B6B059-0397-449B-888D-B17074C905CF}" destId="{70CC47A9-A590-48A7-A46E-2C1CDA408A07}" srcOrd="4" destOrd="0" presId="urn:microsoft.com/office/officeart/2008/layout/AlternatingHexagons"/>
    <dgm:cxn modelId="{0D0536E4-F5C8-4243-A8CE-5F56E7BA8EE7}" type="presParOf" srcId="{E8EDDA6C-74F0-4B0F-83A2-A4343AC440FA}" destId="{1CD7304F-D850-4656-ADC8-5DCD533CB370}" srcOrd="3" destOrd="0" presId="urn:microsoft.com/office/officeart/2008/layout/AlternatingHexagons"/>
    <dgm:cxn modelId="{D8E2FAAC-E978-4FC1-BB21-F2A5F7306707}" type="presParOf" srcId="{E8EDDA6C-74F0-4B0F-83A2-A4343AC440FA}" destId="{CD99C804-AE3C-476B-A586-616794461854}" srcOrd="4" destOrd="0" presId="urn:microsoft.com/office/officeart/2008/layout/AlternatingHexagons"/>
    <dgm:cxn modelId="{FF7E8CA4-1605-4505-B7B5-3359904E2A1B}" type="presParOf" srcId="{CD99C804-AE3C-476B-A586-616794461854}" destId="{5EC42516-F572-42CB-B492-91A48FA0FFFD}" srcOrd="0" destOrd="0" presId="urn:microsoft.com/office/officeart/2008/layout/AlternatingHexagons"/>
    <dgm:cxn modelId="{EC5D0C25-5767-48B0-82B0-5629040F0F3A}" type="presParOf" srcId="{CD99C804-AE3C-476B-A586-616794461854}" destId="{F336D665-1B21-4069-98DB-D1E037472DA7}" srcOrd="1" destOrd="0" presId="urn:microsoft.com/office/officeart/2008/layout/AlternatingHexagons"/>
    <dgm:cxn modelId="{40D6A8B0-AB6F-4E4B-B884-EF2ECE619959}" type="presParOf" srcId="{CD99C804-AE3C-476B-A586-616794461854}" destId="{46C20F07-E0B7-4AEE-8286-D2CD528E404C}" srcOrd="2" destOrd="0" presId="urn:microsoft.com/office/officeart/2008/layout/AlternatingHexagons"/>
    <dgm:cxn modelId="{156E92FC-9A91-4C33-82C7-8DEFA297A306}" type="presParOf" srcId="{CD99C804-AE3C-476B-A586-616794461854}" destId="{D68E0336-57B6-4A8B-B163-3E945B7AC490}" srcOrd="3" destOrd="0" presId="urn:microsoft.com/office/officeart/2008/layout/AlternatingHexagons"/>
    <dgm:cxn modelId="{92A3D07A-0E56-4CD6-A2DA-5283830AE95C}" type="presParOf" srcId="{CD99C804-AE3C-476B-A586-616794461854}" destId="{DD7A3204-6C62-404E-B7A3-8A1299CA2AA6}"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FBE7EA-EFFE-43DA-A573-31E24CBCFA2F}"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2FD064F6-F3D4-43AE-96F1-905D1DC50A49}">
      <dgm:prSet phldrT="[Text]"/>
      <dgm:spPr/>
      <dgm:t>
        <a:bodyPr/>
        <a:lstStyle/>
        <a:p>
          <a:r>
            <a:rPr lang="en-US"/>
            <a:t>Education</a:t>
          </a:r>
        </a:p>
      </dgm:t>
    </dgm:pt>
    <dgm:pt modelId="{934F9311-AB7A-4269-AAB2-35576AC52E07}" type="parTrans" cxnId="{E56A922F-DC57-4D50-AB8C-A08A4D2E8F69}">
      <dgm:prSet/>
      <dgm:spPr/>
      <dgm:t>
        <a:bodyPr/>
        <a:lstStyle/>
        <a:p>
          <a:endParaRPr lang="en-US"/>
        </a:p>
      </dgm:t>
    </dgm:pt>
    <dgm:pt modelId="{BE16978F-371F-46CB-8275-C237CCBE9CAE}" type="sibTrans" cxnId="{E56A922F-DC57-4D50-AB8C-A08A4D2E8F69}">
      <dgm:prSet/>
      <dgm:spPr/>
      <dgm:t>
        <a:bodyPr/>
        <a:lstStyle/>
        <a:p>
          <a:endParaRPr lang="en-US"/>
        </a:p>
      </dgm:t>
    </dgm:pt>
    <dgm:pt modelId="{4C550A8D-2683-43C4-A9AD-A375E2261567}">
      <dgm:prSet phldrT="[Text]"/>
      <dgm:spPr/>
      <dgm:t>
        <a:bodyPr/>
        <a:lstStyle/>
        <a:p>
          <a:r>
            <a:rPr lang="en-US"/>
            <a:t>Clinical Care</a:t>
          </a:r>
        </a:p>
      </dgm:t>
    </dgm:pt>
    <dgm:pt modelId="{45FEBFE4-0DB9-4DF6-8630-94F8FE3AC50A}" type="parTrans" cxnId="{E6176615-500C-4CEB-A052-2EFEAB100A3C}">
      <dgm:prSet/>
      <dgm:spPr/>
      <dgm:t>
        <a:bodyPr/>
        <a:lstStyle/>
        <a:p>
          <a:endParaRPr lang="en-US"/>
        </a:p>
      </dgm:t>
    </dgm:pt>
    <dgm:pt modelId="{E01FD3E4-FE9C-4437-ADA4-65DFAB915B2F}" type="sibTrans" cxnId="{E6176615-500C-4CEB-A052-2EFEAB100A3C}">
      <dgm:prSet/>
      <dgm:spPr/>
      <dgm:t>
        <a:bodyPr/>
        <a:lstStyle/>
        <a:p>
          <a:endParaRPr lang="en-US"/>
        </a:p>
      </dgm:t>
    </dgm:pt>
    <dgm:pt modelId="{675B186C-5618-4515-92B8-E29FCBFF0264}">
      <dgm:prSet phldrT="[Text]"/>
      <dgm:spPr/>
      <dgm:t>
        <a:bodyPr/>
        <a:lstStyle/>
        <a:p>
          <a:r>
            <a:rPr lang="en-US"/>
            <a:t>Policy</a:t>
          </a:r>
        </a:p>
      </dgm:t>
    </dgm:pt>
    <dgm:pt modelId="{C924345B-153E-4FDF-B7AF-51A548A74C7A}" type="parTrans" cxnId="{745B70BD-A738-44F6-93DC-7E6BF5DA1C25}">
      <dgm:prSet/>
      <dgm:spPr/>
      <dgm:t>
        <a:bodyPr/>
        <a:lstStyle/>
        <a:p>
          <a:endParaRPr lang="en-US"/>
        </a:p>
      </dgm:t>
    </dgm:pt>
    <dgm:pt modelId="{AC19ACC2-CE2E-4DF3-8A93-F470AE44671D}" type="sibTrans" cxnId="{745B70BD-A738-44F6-93DC-7E6BF5DA1C25}">
      <dgm:prSet/>
      <dgm:spPr/>
      <dgm:t>
        <a:bodyPr/>
        <a:lstStyle/>
        <a:p>
          <a:endParaRPr lang="en-US"/>
        </a:p>
      </dgm:t>
    </dgm:pt>
    <dgm:pt modelId="{9CD0683A-65DB-4F36-AC3B-1D9628DD78C1}">
      <dgm:prSet phldrT="[Text]"/>
      <dgm:spPr/>
      <dgm:t>
        <a:bodyPr/>
        <a:lstStyle/>
        <a:p>
          <a:endParaRPr lang="en-US"/>
        </a:p>
      </dgm:t>
    </dgm:pt>
    <dgm:pt modelId="{C2D20C1C-FBAD-455E-A008-4577E5D6428D}" type="parTrans" cxnId="{609F2FA8-9657-457C-BF17-714B8010CD58}">
      <dgm:prSet/>
      <dgm:spPr/>
      <dgm:t>
        <a:bodyPr/>
        <a:lstStyle/>
        <a:p>
          <a:endParaRPr lang="en-US"/>
        </a:p>
      </dgm:t>
    </dgm:pt>
    <dgm:pt modelId="{3F8323E2-95BD-4B8D-ABEB-0FFDAA11A3CF}" type="sibTrans" cxnId="{609F2FA8-9657-457C-BF17-714B8010CD58}">
      <dgm:prSet/>
      <dgm:spPr/>
      <dgm:t>
        <a:bodyPr/>
        <a:lstStyle/>
        <a:p>
          <a:endParaRPr lang="en-US"/>
        </a:p>
      </dgm:t>
    </dgm:pt>
    <dgm:pt modelId="{28B90158-F9D9-4283-86C7-5C56066E0CEE}">
      <dgm:prSet phldrT="[Text]"/>
      <dgm:spPr>
        <a:solidFill>
          <a:srgbClr val="7BB88C"/>
        </a:solidFill>
      </dgm:spPr>
      <dgm:t>
        <a:bodyPr/>
        <a:lstStyle/>
        <a:p>
          <a:r>
            <a:rPr lang="en-US"/>
            <a:t>Research</a:t>
          </a:r>
        </a:p>
      </dgm:t>
    </dgm:pt>
    <dgm:pt modelId="{172C83F7-0143-4D75-A690-1A629FC802E9}" type="sibTrans" cxnId="{A5964FC3-A5DF-4E44-9835-B40CBF97DA96}">
      <dgm:prSet/>
      <dgm:spPr/>
      <dgm:t>
        <a:bodyPr/>
        <a:lstStyle/>
        <a:p>
          <a:endParaRPr lang="en-US"/>
        </a:p>
      </dgm:t>
    </dgm:pt>
    <dgm:pt modelId="{C271E890-6DEA-4EF7-97B3-43CB99A4D9A3}" type="parTrans" cxnId="{A5964FC3-A5DF-4E44-9835-B40CBF97DA96}">
      <dgm:prSet/>
      <dgm:spPr/>
      <dgm:t>
        <a:bodyPr/>
        <a:lstStyle/>
        <a:p>
          <a:endParaRPr lang="en-US"/>
        </a:p>
      </dgm:t>
    </dgm:pt>
    <dgm:pt modelId="{FFE429E7-DD35-496C-9CD4-DF5CFA5D16B4}">
      <dgm:prSet phldrT="[Text]"/>
      <dgm:spPr/>
      <dgm:t>
        <a:bodyPr/>
        <a:lstStyle/>
        <a:p>
          <a:endParaRPr lang="en-US"/>
        </a:p>
      </dgm:t>
    </dgm:pt>
    <dgm:pt modelId="{51E4BC1B-D9CF-46E0-8A2B-79C25D4B8EA0}" type="parTrans" cxnId="{916B5828-6180-4FFF-8F09-1D30DB3C2668}">
      <dgm:prSet/>
      <dgm:spPr/>
      <dgm:t>
        <a:bodyPr/>
        <a:lstStyle/>
        <a:p>
          <a:endParaRPr lang="en-US"/>
        </a:p>
      </dgm:t>
    </dgm:pt>
    <dgm:pt modelId="{165EBB14-A6B2-4E32-947E-01694312BA7E}" type="sibTrans" cxnId="{916B5828-6180-4FFF-8F09-1D30DB3C2668}">
      <dgm:prSet/>
      <dgm:spPr/>
      <dgm:t>
        <a:bodyPr/>
        <a:lstStyle/>
        <a:p>
          <a:endParaRPr lang="en-US"/>
        </a:p>
      </dgm:t>
    </dgm:pt>
    <dgm:pt modelId="{8167E133-68A3-4B16-A86A-484265A5B5AD}" type="pres">
      <dgm:prSet presAssocID="{FAFBE7EA-EFFE-43DA-A573-31E24CBCFA2F}" presName="matrix" presStyleCnt="0">
        <dgm:presLayoutVars>
          <dgm:chMax val="1"/>
          <dgm:dir/>
          <dgm:resizeHandles val="exact"/>
        </dgm:presLayoutVars>
      </dgm:prSet>
      <dgm:spPr/>
    </dgm:pt>
    <dgm:pt modelId="{E922230F-29D1-4B0D-8790-98EDD8FF26EB}" type="pres">
      <dgm:prSet presAssocID="{FAFBE7EA-EFFE-43DA-A573-31E24CBCFA2F}" presName="diamond" presStyleLbl="bgShp" presStyleIdx="0" presStyleCnt="1"/>
      <dgm:spPr/>
    </dgm:pt>
    <dgm:pt modelId="{FA54DB60-6DB8-4143-9B93-C7D67506CF00}" type="pres">
      <dgm:prSet presAssocID="{FAFBE7EA-EFFE-43DA-A573-31E24CBCFA2F}" presName="quad1" presStyleLbl="node1" presStyleIdx="0" presStyleCnt="4">
        <dgm:presLayoutVars>
          <dgm:chMax val="0"/>
          <dgm:chPref val="0"/>
          <dgm:bulletEnabled val="1"/>
        </dgm:presLayoutVars>
      </dgm:prSet>
      <dgm:spPr/>
    </dgm:pt>
    <dgm:pt modelId="{754ABA4C-B454-413B-84C2-4DCB29E86545}" type="pres">
      <dgm:prSet presAssocID="{FAFBE7EA-EFFE-43DA-A573-31E24CBCFA2F}" presName="quad2" presStyleLbl="node1" presStyleIdx="1" presStyleCnt="4">
        <dgm:presLayoutVars>
          <dgm:chMax val="0"/>
          <dgm:chPref val="0"/>
          <dgm:bulletEnabled val="1"/>
        </dgm:presLayoutVars>
      </dgm:prSet>
      <dgm:spPr/>
    </dgm:pt>
    <dgm:pt modelId="{0C35A1A5-CC0B-41DF-9E08-2E9F4D0151FE}" type="pres">
      <dgm:prSet presAssocID="{FAFBE7EA-EFFE-43DA-A573-31E24CBCFA2F}" presName="quad3" presStyleLbl="node1" presStyleIdx="2" presStyleCnt="4">
        <dgm:presLayoutVars>
          <dgm:chMax val="0"/>
          <dgm:chPref val="0"/>
          <dgm:bulletEnabled val="1"/>
        </dgm:presLayoutVars>
      </dgm:prSet>
      <dgm:spPr/>
    </dgm:pt>
    <dgm:pt modelId="{937319CE-9EEE-4833-BD8F-6241BCDFC3B7}" type="pres">
      <dgm:prSet presAssocID="{FAFBE7EA-EFFE-43DA-A573-31E24CBCFA2F}" presName="quad4" presStyleLbl="node1" presStyleIdx="3" presStyleCnt="4">
        <dgm:presLayoutVars>
          <dgm:chMax val="0"/>
          <dgm:chPref val="0"/>
          <dgm:bulletEnabled val="1"/>
        </dgm:presLayoutVars>
      </dgm:prSet>
      <dgm:spPr/>
    </dgm:pt>
  </dgm:ptLst>
  <dgm:cxnLst>
    <dgm:cxn modelId="{E6176615-500C-4CEB-A052-2EFEAB100A3C}" srcId="{FAFBE7EA-EFFE-43DA-A573-31E24CBCFA2F}" destId="{4C550A8D-2683-43C4-A9AD-A375E2261567}" srcOrd="2" destOrd="0" parTransId="{45FEBFE4-0DB9-4DF6-8630-94F8FE3AC50A}" sibTransId="{E01FD3E4-FE9C-4437-ADA4-65DFAB915B2F}"/>
    <dgm:cxn modelId="{916B5828-6180-4FFF-8F09-1D30DB3C2668}" srcId="{FAFBE7EA-EFFE-43DA-A573-31E24CBCFA2F}" destId="{FFE429E7-DD35-496C-9CD4-DF5CFA5D16B4}" srcOrd="5" destOrd="0" parTransId="{51E4BC1B-D9CF-46E0-8A2B-79C25D4B8EA0}" sibTransId="{165EBB14-A6B2-4E32-947E-01694312BA7E}"/>
    <dgm:cxn modelId="{A518B92E-7377-49A2-A8A4-6D59D865941D}" type="presOf" srcId="{28B90158-F9D9-4283-86C7-5C56066E0CEE}" destId="{754ABA4C-B454-413B-84C2-4DCB29E86545}" srcOrd="0" destOrd="0" presId="urn:microsoft.com/office/officeart/2005/8/layout/matrix3"/>
    <dgm:cxn modelId="{E56A922F-DC57-4D50-AB8C-A08A4D2E8F69}" srcId="{FAFBE7EA-EFFE-43DA-A573-31E24CBCFA2F}" destId="{2FD064F6-F3D4-43AE-96F1-905D1DC50A49}" srcOrd="0" destOrd="0" parTransId="{934F9311-AB7A-4269-AAB2-35576AC52E07}" sibTransId="{BE16978F-371F-46CB-8275-C237CCBE9CAE}"/>
    <dgm:cxn modelId="{F867297A-56F3-4492-8D4F-2CD7F2200E1D}" type="presOf" srcId="{675B186C-5618-4515-92B8-E29FCBFF0264}" destId="{937319CE-9EEE-4833-BD8F-6241BCDFC3B7}" srcOrd="0" destOrd="0" presId="urn:microsoft.com/office/officeart/2005/8/layout/matrix3"/>
    <dgm:cxn modelId="{A1992489-9982-4C4F-A043-259CA01B5ECB}" type="presOf" srcId="{2FD064F6-F3D4-43AE-96F1-905D1DC50A49}" destId="{FA54DB60-6DB8-4143-9B93-C7D67506CF00}" srcOrd="0" destOrd="0" presId="urn:microsoft.com/office/officeart/2005/8/layout/matrix3"/>
    <dgm:cxn modelId="{609F2FA8-9657-457C-BF17-714B8010CD58}" srcId="{FAFBE7EA-EFFE-43DA-A573-31E24CBCFA2F}" destId="{9CD0683A-65DB-4F36-AC3B-1D9628DD78C1}" srcOrd="4" destOrd="0" parTransId="{C2D20C1C-FBAD-455E-A008-4577E5D6428D}" sibTransId="{3F8323E2-95BD-4B8D-ABEB-0FFDAA11A3CF}"/>
    <dgm:cxn modelId="{745B70BD-A738-44F6-93DC-7E6BF5DA1C25}" srcId="{FAFBE7EA-EFFE-43DA-A573-31E24CBCFA2F}" destId="{675B186C-5618-4515-92B8-E29FCBFF0264}" srcOrd="3" destOrd="0" parTransId="{C924345B-153E-4FDF-B7AF-51A548A74C7A}" sibTransId="{AC19ACC2-CE2E-4DF3-8A93-F470AE44671D}"/>
    <dgm:cxn modelId="{98639DC1-BEF3-4BA7-A84D-34F570AB3DA8}" type="presOf" srcId="{4C550A8D-2683-43C4-A9AD-A375E2261567}" destId="{0C35A1A5-CC0B-41DF-9E08-2E9F4D0151FE}" srcOrd="0" destOrd="0" presId="urn:microsoft.com/office/officeart/2005/8/layout/matrix3"/>
    <dgm:cxn modelId="{A5964FC3-A5DF-4E44-9835-B40CBF97DA96}" srcId="{FAFBE7EA-EFFE-43DA-A573-31E24CBCFA2F}" destId="{28B90158-F9D9-4283-86C7-5C56066E0CEE}" srcOrd="1" destOrd="0" parTransId="{C271E890-6DEA-4EF7-97B3-43CB99A4D9A3}" sibTransId="{172C83F7-0143-4D75-A690-1A629FC802E9}"/>
    <dgm:cxn modelId="{9ABA4EE6-8BDF-45EF-9AB0-22E636C42CD3}" type="presOf" srcId="{FAFBE7EA-EFFE-43DA-A573-31E24CBCFA2F}" destId="{8167E133-68A3-4B16-A86A-484265A5B5AD}" srcOrd="0" destOrd="0" presId="urn:microsoft.com/office/officeart/2005/8/layout/matrix3"/>
    <dgm:cxn modelId="{3D2C93AD-B71B-476A-A32D-14C6B15B5B9C}" type="presParOf" srcId="{8167E133-68A3-4B16-A86A-484265A5B5AD}" destId="{E922230F-29D1-4B0D-8790-98EDD8FF26EB}" srcOrd="0" destOrd="0" presId="urn:microsoft.com/office/officeart/2005/8/layout/matrix3"/>
    <dgm:cxn modelId="{6B28EF10-2B23-494E-AEC4-E46F786DAE03}" type="presParOf" srcId="{8167E133-68A3-4B16-A86A-484265A5B5AD}" destId="{FA54DB60-6DB8-4143-9B93-C7D67506CF00}" srcOrd="1" destOrd="0" presId="urn:microsoft.com/office/officeart/2005/8/layout/matrix3"/>
    <dgm:cxn modelId="{52E56094-61EA-4146-8A09-82319D613165}" type="presParOf" srcId="{8167E133-68A3-4B16-A86A-484265A5B5AD}" destId="{754ABA4C-B454-413B-84C2-4DCB29E86545}" srcOrd="2" destOrd="0" presId="urn:microsoft.com/office/officeart/2005/8/layout/matrix3"/>
    <dgm:cxn modelId="{45EB897F-B387-4A4E-AE49-9C7519AC401A}" type="presParOf" srcId="{8167E133-68A3-4B16-A86A-484265A5B5AD}" destId="{0C35A1A5-CC0B-41DF-9E08-2E9F4D0151FE}" srcOrd="3" destOrd="0" presId="urn:microsoft.com/office/officeart/2005/8/layout/matrix3"/>
    <dgm:cxn modelId="{06D0E730-C24F-4752-8E04-EF694C1E892D}" type="presParOf" srcId="{8167E133-68A3-4B16-A86A-484265A5B5AD}" destId="{937319CE-9EEE-4833-BD8F-6241BCDFC3B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E7B27-29AF-4FF2-94AA-13183F7689CD}">
      <dsp:nvSpPr>
        <dsp:cNvPr id="0" name=""/>
        <dsp:cNvSpPr/>
      </dsp:nvSpPr>
      <dsp:spPr>
        <a:xfrm>
          <a:off x="0" y="0"/>
          <a:ext cx="3416321" cy="3416321"/>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BE577-AB9F-4EF5-B548-4FA53D789661}">
      <dsp:nvSpPr>
        <dsp:cNvPr id="0" name=""/>
        <dsp:cNvSpPr/>
      </dsp:nvSpPr>
      <dsp:spPr>
        <a:xfrm>
          <a:off x="1708160" y="0"/>
          <a:ext cx="7465985" cy="3416321"/>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Peer perspective</a:t>
          </a:r>
        </a:p>
      </dsp:txBody>
      <dsp:txXfrm>
        <a:off x="1708160" y="0"/>
        <a:ext cx="3732992" cy="725968"/>
      </dsp:txXfrm>
    </dsp:sp>
    <dsp:sp modelId="{D32E3BF6-7A87-4FA1-BDAC-10F9AA65D345}">
      <dsp:nvSpPr>
        <dsp:cNvPr id="0" name=""/>
        <dsp:cNvSpPr/>
      </dsp:nvSpPr>
      <dsp:spPr>
        <a:xfrm>
          <a:off x="448392" y="725968"/>
          <a:ext cx="2519536" cy="2519536"/>
        </a:xfrm>
        <a:prstGeom prst="pie">
          <a:avLst>
            <a:gd name="adj1" fmla="val 5400000"/>
            <a:gd name="adj2" fmla="val 16200000"/>
          </a:avLst>
        </a:prstGeom>
        <a:solidFill>
          <a:schemeClr val="accent2">
            <a:hueOff val="-3450629"/>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CD1F85-87C3-422A-BBEA-1869E7EBC3BF}">
      <dsp:nvSpPr>
        <dsp:cNvPr id="0" name=""/>
        <dsp:cNvSpPr/>
      </dsp:nvSpPr>
      <dsp:spPr>
        <a:xfrm>
          <a:off x="1708160" y="725968"/>
          <a:ext cx="7465985" cy="2519536"/>
        </a:xfrm>
        <a:prstGeom prst="rect">
          <a:avLst/>
        </a:prstGeom>
        <a:solidFill>
          <a:schemeClr val="lt1">
            <a:alpha val="90000"/>
            <a:hueOff val="0"/>
            <a:satOff val="0"/>
            <a:lumOff val="0"/>
            <a:alphaOff val="0"/>
          </a:schemeClr>
        </a:solidFill>
        <a:ln w="12700" cap="flat" cmpd="sng" algn="ctr">
          <a:solidFill>
            <a:schemeClr val="accent2">
              <a:hueOff val="-3450629"/>
              <a:satOff val="15286"/>
              <a:lumOff val="-56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Medication management</a:t>
          </a:r>
        </a:p>
      </dsp:txBody>
      <dsp:txXfrm>
        <a:off x="1708160" y="725968"/>
        <a:ext cx="3732992" cy="725968"/>
      </dsp:txXfrm>
    </dsp:sp>
    <dsp:sp modelId="{BEE1F591-02EC-499A-8132-E229FE1D1067}">
      <dsp:nvSpPr>
        <dsp:cNvPr id="0" name=""/>
        <dsp:cNvSpPr/>
      </dsp:nvSpPr>
      <dsp:spPr>
        <a:xfrm>
          <a:off x="896784" y="1451936"/>
          <a:ext cx="1622752" cy="1622752"/>
        </a:xfrm>
        <a:prstGeom prst="pie">
          <a:avLst>
            <a:gd name="adj1" fmla="val 5400000"/>
            <a:gd name="adj2" fmla="val 16200000"/>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D3B3A5-4C67-413C-A0F6-08FA99F1E4AE}">
      <dsp:nvSpPr>
        <dsp:cNvPr id="0" name=""/>
        <dsp:cNvSpPr/>
      </dsp:nvSpPr>
      <dsp:spPr>
        <a:xfrm>
          <a:off x="1708160" y="1451936"/>
          <a:ext cx="7465985" cy="1622752"/>
        </a:xfrm>
        <a:prstGeom prst="rect">
          <a:avLst/>
        </a:prstGeom>
        <a:solidFill>
          <a:schemeClr val="lt1">
            <a:alpha val="90000"/>
            <a:hueOff val="0"/>
            <a:satOff val="0"/>
            <a:lumOff val="0"/>
            <a:alphaOff val="0"/>
          </a:schemeClr>
        </a:solidFill>
        <a:ln w="12700" cap="flat" cmpd="sng" algn="ctr">
          <a:solidFill>
            <a:schemeClr val="accent2">
              <a:hueOff val="-6901259"/>
              <a:satOff val="30573"/>
              <a:lumOff val="-112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Harm reduction</a:t>
          </a:r>
        </a:p>
      </dsp:txBody>
      <dsp:txXfrm>
        <a:off x="1708160" y="1451936"/>
        <a:ext cx="3732992" cy="725968"/>
      </dsp:txXfrm>
    </dsp:sp>
    <dsp:sp modelId="{5318CA2E-75A3-4C34-9561-C4D76030A534}">
      <dsp:nvSpPr>
        <dsp:cNvPr id="0" name=""/>
        <dsp:cNvSpPr/>
      </dsp:nvSpPr>
      <dsp:spPr>
        <a:xfrm>
          <a:off x="1345176" y="2177904"/>
          <a:ext cx="725968" cy="725968"/>
        </a:xfrm>
        <a:prstGeom prst="pie">
          <a:avLst>
            <a:gd name="adj1" fmla="val 5400000"/>
            <a:gd name="adj2" fmla="val 1620000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B067AB-757F-4B30-9279-EC4E69B6429D}">
      <dsp:nvSpPr>
        <dsp:cNvPr id="0" name=""/>
        <dsp:cNvSpPr/>
      </dsp:nvSpPr>
      <dsp:spPr>
        <a:xfrm>
          <a:off x="1708160" y="2177904"/>
          <a:ext cx="7465985" cy="725968"/>
        </a:xfrm>
        <a:prstGeom prst="rect">
          <a:avLst/>
        </a:prstGeom>
        <a:solidFill>
          <a:schemeClr val="lt1">
            <a:alpha val="90000"/>
            <a:hueOff val="0"/>
            <a:satOff val="0"/>
            <a:lumOff val="0"/>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Implementation and system transformation</a:t>
          </a:r>
        </a:p>
      </dsp:txBody>
      <dsp:txXfrm>
        <a:off x="1708160" y="2177904"/>
        <a:ext cx="3732992" cy="725968"/>
      </dsp:txXfrm>
    </dsp:sp>
    <dsp:sp modelId="{9887853D-2F21-4AD6-885D-015EB0C13BB4}">
      <dsp:nvSpPr>
        <dsp:cNvPr id="0" name=""/>
        <dsp:cNvSpPr/>
      </dsp:nvSpPr>
      <dsp:spPr>
        <a:xfrm>
          <a:off x="1708160" y="0"/>
          <a:ext cx="7465985" cy="3416321"/>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5441153" y="0"/>
        <a:ext cx="3732992" cy="725968"/>
      </dsp:txXfrm>
    </dsp:sp>
    <dsp:sp modelId="{080268BD-F1A2-448F-B351-453548E0307A}">
      <dsp:nvSpPr>
        <dsp:cNvPr id="0" name=""/>
        <dsp:cNvSpPr/>
      </dsp:nvSpPr>
      <dsp:spPr>
        <a:xfrm>
          <a:off x="5441153" y="725968"/>
          <a:ext cx="3732992" cy="72596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a:t>Strongest evidence</a:t>
          </a:r>
        </a:p>
      </dsp:txBody>
      <dsp:txXfrm>
        <a:off x="5441153" y="725968"/>
        <a:ext cx="3732992" cy="725968"/>
      </dsp:txXfrm>
    </dsp:sp>
    <dsp:sp modelId="{45A25C03-FC42-4BEF-91B2-3BF3F7A5B350}">
      <dsp:nvSpPr>
        <dsp:cNvPr id="0" name=""/>
        <dsp:cNvSpPr/>
      </dsp:nvSpPr>
      <dsp:spPr>
        <a:xfrm>
          <a:off x="5441153" y="1451936"/>
          <a:ext cx="3732992" cy="72596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Practice innovation</a:t>
          </a:r>
        </a:p>
      </dsp:txBody>
      <dsp:txXfrm>
        <a:off x="5441153" y="1451936"/>
        <a:ext cx="3732992" cy="725968"/>
      </dsp:txXfrm>
    </dsp:sp>
    <dsp:sp modelId="{E7A6D9AB-FDDF-4DB7-993E-83E945EC6A4C}">
      <dsp:nvSpPr>
        <dsp:cNvPr id="0" name=""/>
        <dsp:cNvSpPr/>
      </dsp:nvSpPr>
      <dsp:spPr>
        <a:xfrm>
          <a:off x="5441153" y="2177904"/>
          <a:ext cx="3732992" cy="72596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Practice innovation</a:t>
          </a:r>
        </a:p>
        <a:p>
          <a:pPr marL="171450" lvl="1" indent="-171450" algn="l" defTabSz="844550">
            <a:lnSpc>
              <a:spcPct val="90000"/>
            </a:lnSpc>
            <a:spcBef>
              <a:spcPct val="0"/>
            </a:spcBef>
            <a:spcAft>
              <a:spcPct val="15000"/>
            </a:spcAft>
            <a:buChar char="•"/>
          </a:pPr>
          <a:r>
            <a:rPr lang="en-US" sz="1900" kern="1200" dirty="0"/>
            <a:t>Standard model definitions </a:t>
          </a:r>
        </a:p>
      </dsp:txBody>
      <dsp:txXfrm>
        <a:off x="5441153" y="2177904"/>
        <a:ext cx="3732992" cy="725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1990E-BD77-4CC8-A8F0-C0013533EC44}">
      <dsp:nvSpPr>
        <dsp:cNvPr id="0" name=""/>
        <dsp:cNvSpPr/>
      </dsp:nvSpPr>
      <dsp:spPr>
        <a:xfrm>
          <a:off x="1107" y="0"/>
          <a:ext cx="2880422" cy="46402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Avoid harms</a:t>
          </a:r>
        </a:p>
      </dsp:txBody>
      <dsp:txXfrm>
        <a:off x="1107" y="0"/>
        <a:ext cx="2880422" cy="1392072"/>
      </dsp:txXfrm>
    </dsp:sp>
    <dsp:sp modelId="{C9BDAB6B-87A4-43B2-A6EA-ADA3ED4882C7}">
      <dsp:nvSpPr>
        <dsp:cNvPr id="0" name=""/>
        <dsp:cNvSpPr/>
      </dsp:nvSpPr>
      <dsp:spPr>
        <a:xfrm>
          <a:off x="289150" y="1392468"/>
          <a:ext cx="2304338" cy="9116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People with SUD to avoid/ delay care</a:t>
          </a:r>
        </a:p>
      </dsp:txBody>
      <dsp:txXfrm>
        <a:off x="315850" y="1419168"/>
        <a:ext cx="2250938" cy="858221"/>
      </dsp:txXfrm>
    </dsp:sp>
    <dsp:sp modelId="{FC3CF246-CDB4-45E9-8BFD-6447A3DF7408}">
      <dsp:nvSpPr>
        <dsp:cNvPr id="0" name=""/>
        <dsp:cNvSpPr/>
      </dsp:nvSpPr>
      <dsp:spPr>
        <a:xfrm>
          <a:off x="289150" y="2444339"/>
          <a:ext cx="2304338" cy="911621"/>
        </a:xfrm>
        <a:prstGeom prst="roundRect">
          <a:avLst>
            <a:gd name="adj" fmla="val 10000"/>
          </a:avLst>
        </a:prstGeom>
        <a:solidFill>
          <a:schemeClr val="accent2">
            <a:hueOff val="-1478841"/>
            <a:satOff val="6551"/>
            <a:lumOff val="-240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Withdrawal, pain, stigma</a:t>
          </a:r>
        </a:p>
      </dsp:txBody>
      <dsp:txXfrm>
        <a:off x="315850" y="2471039"/>
        <a:ext cx="2250938" cy="858221"/>
      </dsp:txXfrm>
    </dsp:sp>
    <dsp:sp modelId="{D26FE2DE-DF59-40F3-83A1-6B351DBA5650}">
      <dsp:nvSpPr>
        <dsp:cNvPr id="0" name=""/>
        <dsp:cNvSpPr/>
      </dsp:nvSpPr>
      <dsp:spPr>
        <a:xfrm>
          <a:off x="289150" y="3496210"/>
          <a:ext cx="2304338" cy="911621"/>
        </a:xfrm>
        <a:prstGeom prst="roundRect">
          <a:avLst>
            <a:gd name="adj" fmla="val 10000"/>
          </a:avLst>
        </a:prstGeom>
        <a:solidFill>
          <a:schemeClr val="accent2">
            <a:hueOff val="-2957682"/>
            <a:satOff val="13103"/>
            <a:lumOff val="-48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Patient-directed discharge</a:t>
          </a:r>
        </a:p>
      </dsp:txBody>
      <dsp:txXfrm>
        <a:off x="315850" y="3522910"/>
        <a:ext cx="2250938" cy="858221"/>
      </dsp:txXfrm>
    </dsp:sp>
    <dsp:sp modelId="{0B016217-AE72-4EB2-A2C5-BE72FA84BEBC}">
      <dsp:nvSpPr>
        <dsp:cNvPr id="0" name=""/>
        <dsp:cNvSpPr/>
      </dsp:nvSpPr>
      <dsp:spPr>
        <a:xfrm>
          <a:off x="3097562" y="0"/>
          <a:ext cx="2880422" cy="46402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Benefits</a:t>
          </a:r>
        </a:p>
      </dsp:txBody>
      <dsp:txXfrm>
        <a:off x="3097562" y="0"/>
        <a:ext cx="2880422" cy="1392072"/>
      </dsp:txXfrm>
    </dsp:sp>
    <dsp:sp modelId="{F5907B64-CA05-4E02-940E-2A06FAF7AC4B}">
      <dsp:nvSpPr>
        <dsp:cNvPr id="0" name=""/>
        <dsp:cNvSpPr/>
      </dsp:nvSpPr>
      <dsp:spPr>
        <a:xfrm>
          <a:off x="3385604" y="1393431"/>
          <a:ext cx="2304338" cy="1399096"/>
        </a:xfrm>
        <a:prstGeom prst="roundRect">
          <a:avLst>
            <a:gd name="adj" fmla="val 10000"/>
          </a:avLst>
        </a:prstGeom>
        <a:solidFill>
          <a:schemeClr val="accent2">
            <a:hueOff val="-4436523"/>
            <a:satOff val="19654"/>
            <a:lumOff val="-722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Reachable moment to engage in SUD care</a:t>
          </a:r>
        </a:p>
      </dsp:txBody>
      <dsp:txXfrm>
        <a:off x="3426582" y="1434409"/>
        <a:ext cx="2222382" cy="1317140"/>
      </dsp:txXfrm>
    </dsp:sp>
    <dsp:sp modelId="{AA50EA35-6D35-4C85-8BF4-362929C1043C}">
      <dsp:nvSpPr>
        <dsp:cNvPr id="0" name=""/>
        <dsp:cNvSpPr/>
      </dsp:nvSpPr>
      <dsp:spPr>
        <a:xfrm>
          <a:off x="3385604" y="3007773"/>
          <a:ext cx="2304338" cy="1399096"/>
        </a:xfrm>
        <a:prstGeom prst="roundRect">
          <a:avLst>
            <a:gd name="adj" fmla="val 10000"/>
          </a:avLst>
        </a:prstGeom>
        <a:solidFill>
          <a:schemeClr val="accent2">
            <a:hueOff val="-5915365"/>
            <a:satOff val="26205"/>
            <a:lumOff val="-963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Can improve SUD and other health outcomes</a:t>
          </a:r>
        </a:p>
      </dsp:txBody>
      <dsp:txXfrm>
        <a:off x="3426582" y="3048751"/>
        <a:ext cx="2222382" cy="1317140"/>
      </dsp:txXfrm>
    </dsp:sp>
    <dsp:sp modelId="{8C3CBA78-AE18-4541-A482-BB05125758D2}">
      <dsp:nvSpPr>
        <dsp:cNvPr id="0" name=""/>
        <dsp:cNvSpPr/>
      </dsp:nvSpPr>
      <dsp:spPr>
        <a:xfrm>
          <a:off x="6194017" y="0"/>
          <a:ext cx="2880422" cy="46402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Transform systems</a:t>
          </a:r>
        </a:p>
      </dsp:txBody>
      <dsp:txXfrm>
        <a:off x="6194017" y="0"/>
        <a:ext cx="2880422" cy="1392072"/>
      </dsp:txXfrm>
    </dsp:sp>
    <dsp:sp modelId="{C3779456-FA2D-405D-BC09-47FE4AAB6A7B}">
      <dsp:nvSpPr>
        <dsp:cNvPr id="0" name=""/>
        <dsp:cNvSpPr/>
      </dsp:nvSpPr>
      <dsp:spPr>
        <a:xfrm>
          <a:off x="6482059" y="1393752"/>
          <a:ext cx="2304338" cy="987221"/>
        </a:xfrm>
        <a:prstGeom prst="roundRect">
          <a:avLst>
            <a:gd name="adj" fmla="val 10000"/>
          </a:avLst>
        </a:prstGeom>
        <a:solidFill>
          <a:schemeClr val="accent2">
            <a:hueOff val="-7394206"/>
            <a:satOff val="32756"/>
            <a:lumOff val="-120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Hospitals have power, influence, resources</a:t>
          </a:r>
        </a:p>
      </dsp:txBody>
      <dsp:txXfrm>
        <a:off x="6510974" y="1422667"/>
        <a:ext cx="2246508" cy="929391"/>
      </dsp:txXfrm>
    </dsp:sp>
    <dsp:sp modelId="{2575D41D-D29B-4A21-9EF0-25000D9F4CF6}">
      <dsp:nvSpPr>
        <dsp:cNvPr id="0" name=""/>
        <dsp:cNvSpPr/>
      </dsp:nvSpPr>
      <dsp:spPr>
        <a:xfrm>
          <a:off x="6482059" y="2516012"/>
          <a:ext cx="2304338" cy="877748"/>
        </a:xfrm>
        <a:prstGeom prst="roundRect">
          <a:avLst>
            <a:gd name="adj" fmla="val 10000"/>
          </a:avLst>
        </a:prstGeom>
        <a:solidFill>
          <a:schemeClr val="accent2">
            <a:hueOff val="-8873047"/>
            <a:satOff val="39308"/>
            <a:lumOff val="-1445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Hospitals are where we train workforce</a:t>
          </a:r>
        </a:p>
      </dsp:txBody>
      <dsp:txXfrm>
        <a:off x="6507767" y="2541720"/>
        <a:ext cx="2252922" cy="826332"/>
      </dsp:txXfrm>
    </dsp:sp>
    <dsp:sp modelId="{3A5A5737-4593-492F-8EA9-E9E418548528}">
      <dsp:nvSpPr>
        <dsp:cNvPr id="0" name=""/>
        <dsp:cNvSpPr/>
      </dsp:nvSpPr>
      <dsp:spPr>
        <a:xfrm>
          <a:off x="6482059" y="3528799"/>
          <a:ext cx="2304338" cy="877748"/>
        </a:xfrm>
        <a:prstGeom prst="roundRect">
          <a:avLst>
            <a:gd name="adj" fmla="val 1000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Opportunity to address inequities</a:t>
          </a:r>
        </a:p>
      </dsp:txBody>
      <dsp:txXfrm>
        <a:off x="6507767" y="3554507"/>
        <a:ext cx="2252922" cy="8263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403B4-C72D-46AE-AA48-3C66590CB8B1}">
      <dsp:nvSpPr>
        <dsp:cNvPr id="0" name=""/>
        <dsp:cNvSpPr/>
      </dsp:nvSpPr>
      <dsp:spPr>
        <a:xfrm>
          <a:off x="0" y="0"/>
          <a:ext cx="10515600" cy="1218267"/>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AA2FD5-8D99-449A-A89C-EC28C9CAB29F}">
      <dsp:nvSpPr>
        <dsp:cNvPr id="0" name=""/>
        <dsp:cNvSpPr/>
      </dsp:nvSpPr>
      <dsp:spPr>
        <a:xfrm>
          <a:off x="1029783" y="36612"/>
          <a:ext cx="1554079" cy="115518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573D95-59FB-4238-9F5E-E56B094D050D}">
      <dsp:nvSpPr>
        <dsp:cNvPr id="0" name=""/>
        <dsp:cNvSpPr/>
      </dsp:nvSpPr>
      <dsp:spPr>
        <a:xfrm rot="10800000">
          <a:off x="357541" y="1269548"/>
          <a:ext cx="3085940" cy="3051118"/>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US" sz="2400" b="1" kern="1200" dirty="0"/>
            <a:t>Workforce gaps:</a:t>
          </a:r>
        </a:p>
        <a:p>
          <a:pPr marL="0" lvl="0" indent="0" algn="l" defTabSz="1066800">
            <a:lnSpc>
              <a:spcPct val="90000"/>
            </a:lnSpc>
            <a:spcBef>
              <a:spcPct val="0"/>
            </a:spcBef>
            <a:spcAft>
              <a:spcPct val="35000"/>
            </a:spcAft>
            <a:buNone/>
          </a:pPr>
          <a:r>
            <a:rPr lang="en-US" sz="2000" kern="1200" dirty="0"/>
            <a:t>- Staff lack SUD knowledge and skills</a:t>
          </a:r>
        </a:p>
        <a:p>
          <a:pPr marL="0" lvl="0" indent="0" algn="l" defTabSz="1066800">
            <a:lnSpc>
              <a:spcPct val="90000"/>
            </a:lnSpc>
            <a:spcBef>
              <a:spcPct val="0"/>
            </a:spcBef>
            <a:spcAft>
              <a:spcPct val="35000"/>
            </a:spcAft>
            <a:buNone/>
          </a:pPr>
          <a:r>
            <a:rPr lang="en-US" sz="2000" kern="1200" dirty="0"/>
            <a:t>- Moralize drug use</a:t>
          </a:r>
        </a:p>
        <a:p>
          <a:pPr marL="0" lvl="0" indent="0" algn="l" defTabSz="1066800">
            <a:lnSpc>
              <a:spcPct val="90000"/>
            </a:lnSpc>
            <a:spcBef>
              <a:spcPct val="0"/>
            </a:spcBef>
            <a:spcAft>
              <a:spcPct val="35000"/>
            </a:spcAft>
            <a:buNone/>
          </a:pPr>
          <a:r>
            <a:rPr lang="en-US" sz="2000" kern="1200" dirty="0"/>
            <a:t>- Mutual mistrust  between patients and staff</a:t>
          </a:r>
        </a:p>
      </dsp:txBody>
      <dsp:txXfrm rot="10800000">
        <a:off x="451373" y="1269548"/>
        <a:ext cx="2898276" cy="2957286"/>
      </dsp:txXfrm>
    </dsp:sp>
    <dsp:sp modelId="{1C4D3FE9-E5A1-4504-BABB-A08C532D4690}">
      <dsp:nvSpPr>
        <dsp:cNvPr id="0" name=""/>
        <dsp:cNvSpPr/>
      </dsp:nvSpPr>
      <dsp:spPr>
        <a:xfrm>
          <a:off x="8109857" y="13061"/>
          <a:ext cx="1612157" cy="118835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7A120A-E094-4093-87D3-7939F7391591}">
      <dsp:nvSpPr>
        <dsp:cNvPr id="0" name=""/>
        <dsp:cNvSpPr/>
      </dsp:nvSpPr>
      <dsp:spPr>
        <a:xfrm rot="10800000">
          <a:off x="3714829" y="1262107"/>
          <a:ext cx="3085940" cy="3031480"/>
        </a:xfrm>
        <a:prstGeom prst="round2SameRect">
          <a:avLst>
            <a:gd name="adj1" fmla="val 10500"/>
            <a:gd name="adj2" fmla="val 0"/>
          </a:avLst>
        </a:prstGeom>
        <a:solidFill>
          <a:schemeClr val="accent2">
            <a:hueOff val="-5175944"/>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US" sz="2400" b="1" kern="1200" dirty="0"/>
            <a:t>Care Fragmentation:</a:t>
          </a:r>
        </a:p>
        <a:p>
          <a:pPr marL="0" lvl="0" indent="0" algn="l" defTabSz="1066800">
            <a:lnSpc>
              <a:spcPct val="90000"/>
            </a:lnSpc>
            <a:spcBef>
              <a:spcPct val="0"/>
            </a:spcBef>
            <a:spcAft>
              <a:spcPct val="35000"/>
            </a:spcAft>
            <a:buNone/>
          </a:pPr>
          <a:r>
            <a:rPr lang="en-US" sz="2000" kern="1200" dirty="0"/>
            <a:t>- Interprofessional  siloes</a:t>
          </a:r>
        </a:p>
        <a:p>
          <a:pPr marL="0" lvl="0" indent="0" algn="l" defTabSz="1066800">
            <a:lnSpc>
              <a:spcPct val="90000"/>
            </a:lnSpc>
            <a:spcBef>
              <a:spcPct val="0"/>
            </a:spcBef>
            <a:spcAft>
              <a:spcPct val="35000"/>
            </a:spcAft>
            <a:buNone/>
          </a:pPr>
          <a:r>
            <a:rPr lang="en-US" sz="2000" kern="1200" dirty="0"/>
            <a:t>- Hospital &amp; community siloes</a:t>
          </a:r>
        </a:p>
        <a:p>
          <a:pPr marL="0" lvl="0" indent="0" algn="l" defTabSz="1066800">
            <a:lnSpc>
              <a:spcPct val="90000"/>
            </a:lnSpc>
            <a:spcBef>
              <a:spcPct val="0"/>
            </a:spcBef>
            <a:spcAft>
              <a:spcPct val="35000"/>
            </a:spcAft>
            <a:buNone/>
          </a:pPr>
          <a:r>
            <a:rPr lang="en-US" sz="2000" kern="1200" dirty="0"/>
            <a:t>- SUD segregated from general healthcare</a:t>
          </a:r>
        </a:p>
      </dsp:txBody>
      <dsp:txXfrm rot="10800000">
        <a:off x="3808057" y="1262107"/>
        <a:ext cx="2899484" cy="2938252"/>
      </dsp:txXfrm>
    </dsp:sp>
    <dsp:sp modelId="{4058DD27-F966-4A01-A015-1D47EB7792A0}">
      <dsp:nvSpPr>
        <dsp:cNvPr id="0" name=""/>
        <dsp:cNvSpPr/>
      </dsp:nvSpPr>
      <dsp:spPr>
        <a:xfrm>
          <a:off x="4256319" y="36609"/>
          <a:ext cx="2002960" cy="11496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E1FA39-D01D-4635-8416-C10821F35E03}">
      <dsp:nvSpPr>
        <dsp:cNvPr id="0" name=""/>
        <dsp:cNvSpPr/>
      </dsp:nvSpPr>
      <dsp:spPr>
        <a:xfrm rot="10800000">
          <a:off x="7330317" y="1277679"/>
          <a:ext cx="3085940" cy="3039560"/>
        </a:xfrm>
        <a:prstGeom prst="round2SameRect">
          <a:avLst>
            <a:gd name="adj1" fmla="val 10500"/>
            <a:gd name="adj2" fmla="val 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US" sz="2400" b="1" kern="1200" dirty="0"/>
            <a:t>System lacks key components:</a:t>
          </a:r>
        </a:p>
        <a:p>
          <a:pPr marL="0" lvl="0" indent="0" algn="l" defTabSz="1066800">
            <a:lnSpc>
              <a:spcPct val="90000"/>
            </a:lnSpc>
            <a:spcBef>
              <a:spcPct val="0"/>
            </a:spcBef>
            <a:spcAft>
              <a:spcPct val="35000"/>
            </a:spcAft>
            <a:buNone/>
          </a:pPr>
          <a:r>
            <a:rPr lang="en-US" sz="1400" kern="1200" dirty="0"/>
            <a:t>- </a:t>
          </a:r>
          <a:r>
            <a:rPr lang="en-US" sz="1800" kern="1200" dirty="0"/>
            <a:t>Medications on formulary</a:t>
          </a:r>
        </a:p>
        <a:p>
          <a:pPr marL="0" lvl="0" indent="0" algn="l" defTabSz="1066800">
            <a:lnSpc>
              <a:spcPct val="90000"/>
            </a:lnSpc>
            <a:spcBef>
              <a:spcPct val="0"/>
            </a:spcBef>
            <a:spcAft>
              <a:spcPct val="35000"/>
            </a:spcAft>
            <a:buNone/>
          </a:pPr>
          <a:r>
            <a:rPr lang="en-US" sz="1800" kern="1200" dirty="0"/>
            <a:t>- Metrics, incentives</a:t>
          </a:r>
        </a:p>
        <a:p>
          <a:pPr marL="0" lvl="0" indent="0" algn="l" defTabSz="1066800">
            <a:lnSpc>
              <a:spcPct val="90000"/>
            </a:lnSpc>
            <a:spcBef>
              <a:spcPct val="0"/>
            </a:spcBef>
            <a:spcAft>
              <a:spcPct val="35000"/>
            </a:spcAft>
            <a:buNone/>
          </a:pPr>
          <a:r>
            <a:rPr lang="en-US" sz="1800" kern="1200" dirty="0"/>
            <a:t>- Funding</a:t>
          </a:r>
        </a:p>
        <a:p>
          <a:pPr marL="0" lvl="0" indent="0" algn="l" defTabSz="1066800">
            <a:lnSpc>
              <a:spcPct val="90000"/>
            </a:lnSpc>
            <a:spcBef>
              <a:spcPct val="0"/>
            </a:spcBef>
            <a:spcAft>
              <a:spcPct val="35000"/>
            </a:spcAft>
            <a:buNone/>
          </a:pPr>
          <a:r>
            <a:rPr lang="en-US" sz="1800" kern="1200" dirty="0"/>
            <a:t>- Leadership commitment</a:t>
          </a:r>
        </a:p>
        <a:p>
          <a:pPr marL="0" lvl="0" indent="0" algn="l" defTabSz="1066800">
            <a:lnSpc>
              <a:spcPct val="90000"/>
            </a:lnSpc>
            <a:spcBef>
              <a:spcPct val="0"/>
            </a:spcBef>
            <a:spcAft>
              <a:spcPct val="35000"/>
            </a:spcAft>
            <a:buNone/>
          </a:pPr>
          <a:r>
            <a:rPr lang="en-US" sz="1800" kern="1200" dirty="0"/>
            <a:t>- Community treatment</a:t>
          </a:r>
        </a:p>
      </dsp:txBody>
      <dsp:txXfrm rot="10800000">
        <a:off x="7423794" y="1277679"/>
        <a:ext cx="2898986" cy="2946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D7B05-7EBF-A84F-95E4-6A70500B6431}">
      <dsp:nvSpPr>
        <dsp:cNvPr id="0" name=""/>
        <dsp:cNvSpPr/>
      </dsp:nvSpPr>
      <dsp:spPr>
        <a:xfrm>
          <a:off x="1582" y="1219208"/>
          <a:ext cx="3348395" cy="3902110"/>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358" tIns="71120" rIns="625433" bIns="71120" numCol="1" spcCol="1270" anchor="t" anchorCtr="0">
          <a:noAutofit/>
        </a:bodyPr>
        <a:lstStyle/>
        <a:p>
          <a:pPr marL="0" lvl="0" indent="0" algn="l" defTabSz="1244600">
            <a:lnSpc>
              <a:spcPct val="90000"/>
            </a:lnSpc>
            <a:spcBef>
              <a:spcPct val="0"/>
            </a:spcBef>
            <a:spcAft>
              <a:spcPct val="35000"/>
            </a:spcAft>
            <a:buNone/>
          </a:pPr>
          <a:endParaRPr lang="en-US" sz="2800" b="1" kern="1200">
            <a:latin typeface="Noto"/>
            <a:ea typeface="+mn-ea"/>
            <a:cs typeface="+mn-cs"/>
          </a:endParaRPr>
        </a:p>
        <a:p>
          <a:pPr marL="0" lvl="0" indent="0" algn="l" defTabSz="1244600">
            <a:lnSpc>
              <a:spcPct val="90000"/>
            </a:lnSpc>
            <a:spcBef>
              <a:spcPct val="0"/>
            </a:spcBef>
            <a:spcAft>
              <a:spcPct val="35000"/>
            </a:spcAft>
            <a:buNone/>
          </a:pPr>
          <a:r>
            <a:rPr lang="en-US" sz="2400" b="1" kern="1200">
              <a:latin typeface="Noto"/>
              <a:ea typeface="+mn-ea"/>
              <a:cs typeface="+mn-cs"/>
            </a:rPr>
            <a:t>Care redesign</a:t>
          </a:r>
        </a:p>
        <a:p>
          <a:pPr marL="228600" lvl="1" indent="-228600" algn="l" defTabSz="889000">
            <a:lnSpc>
              <a:spcPct val="90000"/>
            </a:lnSpc>
            <a:spcBef>
              <a:spcPct val="0"/>
            </a:spcBef>
            <a:spcAft>
              <a:spcPct val="15000"/>
            </a:spcAft>
            <a:buChar char="•"/>
          </a:pPr>
          <a:r>
            <a:rPr lang="en-US" sz="2000" kern="1200" dirty="0">
              <a:latin typeface="Noto"/>
              <a:ea typeface="+mn-ea"/>
              <a:cs typeface="+mn-cs"/>
            </a:rPr>
            <a:t>Medication protocols</a:t>
          </a:r>
        </a:p>
        <a:p>
          <a:pPr marL="228600" lvl="1" indent="-228600" algn="l" defTabSz="889000">
            <a:lnSpc>
              <a:spcPct val="90000"/>
            </a:lnSpc>
            <a:spcBef>
              <a:spcPct val="0"/>
            </a:spcBef>
            <a:spcAft>
              <a:spcPct val="15000"/>
            </a:spcAft>
            <a:buChar char="•"/>
          </a:pPr>
          <a:r>
            <a:rPr lang="en-US" sz="2000" kern="1200" dirty="0">
              <a:latin typeface="Noto"/>
              <a:ea typeface="+mn-ea"/>
              <a:cs typeface="+mn-cs"/>
            </a:rPr>
            <a:t>Approaches to serious infections, endocarditis care</a:t>
          </a:r>
        </a:p>
        <a:p>
          <a:pPr marL="228600" lvl="1" indent="-228600" algn="l" defTabSz="889000">
            <a:lnSpc>
              <a:spcPct val="90000"/>
            </a:lnSpc>
            <a:spcBef>
              <a:spcPct val="0"/>
            </a:spcBef>
            <a:spcAft>
              <a:spcPct val="15000"/>
            </a:spcAft>
            <a:buChar char="•"/>
          </a:pPr>
          <a:r>
            <a:rPr lang="en-US" sz="2000" kern="1200" dirty="0">
              <a:latin typeface="Noto"/>
              <a:ea typeface="+mn-ea"/>
              <a:cs typeface="+mn-cs"/>
            </a:rPr>
            <a:t>Post-acute care transitions, SNF</a:t>
          </a:r>
        </a:p>
      </dsp:txBody>
      <dsp:txXfrm>
        <a:off x="1582" y="1219208"/>
        <a:ext cx="2929846" cy="3902110"/>
      </dsp:txXfrm>
    </dsp:sp>
    <dsp:sp modelId="{628827F7-5F54-8B45-AC34-4471B12B9BE9}">
      <dsp:nvSpPr>
        <dsp:cNvPr id="0" name=""/>
        <dsp:cNvSpPr/>
      </dsp:nvSpPr>
      <dsp:spPr>
        <a:xfrm>
          <a:off x="2463537" y="1219208"/>
          <a:ext cx="5031878" cy="3902110"/>
        </a:xfrm>
        <a:prstGeom prst="chevron">
          <a:avLst>
            <a:gd name="adj" fmla="val 25000"/>
          </a:avLst>
        </a:prstGeom>
        <a:solidFill>
          <a:schemeClr val="accent2">
            <a:hueOff val="-5175944"/>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358" tIns="63500" rIns="156358" bIns="63500" numCol="1" spcCol="1270" anchor="t" anchorCtr="0">
          <a:noAutofit/>
        </a:bodyPr>
        <a:lstStyle/>
        <a:p>
          <a:pPr marL="0" lvl="0" indent="0" algn="l" defTabSz="1111250">
            <a:lnSpc>
              <a:spcPct val="90000"/>
            </a:lnSpc>
            <a:spcBef>
              <a:spcPct val="0"/>
            </a:spcBef>
            <a:spcAft>
              <a:spcPct val="35000"/>
            </a:spcAft>
            <a:buNone/>
          </a:pPr>
          <a:endParaRPr lang="en-US" sz="2500" b="1" kern="1200" dirty="0">
            <a:latin typeface="Noto"/>
            <a:ea typeface="+mn-ea"/>
            <a:cs typeface="+mn-cs"/>
          </a:endParaRPr>
        </a:p>
        <a:p>
          <a:pPr marL="0" lvl="0" indent="0" algn="l" defTabSz="1111250">
            <a:lnSpc>
              <a:spcPct val="90000"/>
            </a:lnSpc>
            <a:spcBef>
              <a:spcPct val="0"/>
            </a:spcBef>
            <a:spcAft>
              <a:spcPct val="35000"/>
            </a:spcAft>
            <a:buNone/>
          </a:pPr>
          <a:r>
            <a:rPr lang="en-US" sz="2400" b="1" kern="1200" dirty="0">
              <a:latin typeface="Noto"/>
              <a:ea typeface="+mn-ea"/>
              <a:cs typeface="+mn-cs"/>
            </a:rPr>
            <a:t>Transform culture</a:t>
          </a:r>
        </a:p>
        <a:p>
          <a:pPr marL="228600" lvl="1" indent="-228600" algn="l" defTabSz="889000">
            <a:lnSpc>
              <a:spcPct val="90000"/>
            </a:lnSpc>
            <a:spcBef>
              <a:spcPct val="0"/>
            </a:spcBef>
            <a:spcAft>
              <a:spcPct val="15000"/>
            </a:spcAft>
            <a:buChar char="•"/>
          </a:pPr>
          <a:r>
            <a:rPr lang="en-US" sz="2000" kern="1200" dirty="0">
              <a:latin typeface="Noto"/>
              <a:ea typeface="+mn-ea"/>
              <a:cs typeface="+mn-cs"/>
            </a:rPr>
            <a:t>Trauma-informed policies (e.g. hospital drug use, visitor)</a:t>
          </a:r>
        </a:p>
        <a:p>
          <a:pPr marL="228600" lvl="1" indent="-228600" algn="l" defTabSz="889000">
            <a:lnSpc>
              <a:spcPct val="90000"/>
            </a:lnSpc>
            <a:spcBef>
              <a:spcPct val="0"/>
            </a:spcBef>
            <a:spcAft>
              <a:spcPct val="15000"/>
            </a:spcAft>
            <a:buChar char="•"/>
          </a:pPr>
          <a:r>
            <a:rPr lang="en-US" sz="2000" kern="1200" dirty="0">
              <a:latin typeface="Noto"/>
              <a:ea typeface="+mn-ea"/>
              <a:cs typeface="+mn-cs"/>
            </a:rPr>
            <a:t>Workforce education</a:t>
          </a:r>
        </a:p>
        <a:p>
          <a:pPr marL="228600" lvl="1" indent="-228600" algn="l" defTabSz="889000">
            <a:lnSpc>
              <a:spcPct val="90000"/>
            </a:lnSpc>
            <a:spcBef>
              <a:spcPct val="0"/>
            </a:spcBef>
            <a:spcAft>
              <a:spcPct val="15000"/>
            </a:spcAft>
            <a:buChar char="•"/>
          </a:pPr>
          <a:r>
            <a:rPr lang="en-US" sz="2000" kern="1200" dirty="0">
              <a:latin typeface="Noto"/>
              <a:ea typeface="+mn-ea"/>
              <a:cs typeface="+mn-cs"/>
            </a:rPr>
            <a:t>Address individual and structural stigma</a:t>
          </a:r>
        </a:p>
        <a:p>
          <a:pPr marL="228600" lvl="1" indent="-228600" algn="l" defTabSz="889000">
            <a:lnSpc>
              <a:spcPct val="90000"/>
            </a:lnSpc>
            <a:spcBef>
              <a:spcPct val="0"/>
            </a:spcBef>
            <a:spcAft>
              <a:spcPct val="15000"/>
            </a:spcAft>
            <a:buChar char="•"/>
          </a:pPr>
          <a:endParaRPr lang="en-US" sz="2000" kern="1200">
            <a:solidFill>
              <a:sysClr val="window" lastClr="FFFFFF"/>
            </a:solidFill>
            <a:latin typeface="Noto"/>
            <a:ea typeface="+mn-ea"/>
            <a:cs typeface="+mn-cs"/>
          </a:endParaRPr>
        </a:p>
      </dsp:txBody>
      <dsp:txXfrm>
        <a:off x="3439065" y="1219208"/>
        <a:ext cx="3080823" cy="3902110"/>
      </dsp:txXfrm>
    </dsp:sp>
    <dsp:sp modelId="{600500CA-1FA5-6C43-B91E-346586A3B66B}">
      <dsp:nvSpPr>
        <dsp:cNvPr id="0" name=""/>
        <dsp:cNvSpPr/>
      </dsp:nvSpPr>
      <dsp:spPr>
        <a:xfrm>
          <a:off x="6608975" y="1219208"/>
          <a:ext cx="4432201" cy="3902110"/>
        </a:xfrm>
        <a:prstGeom prst="chevron">
          <a:avLst>
            <a:gd name="adj" fmla="val 2500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358" tIns="50800" rIns="156358" bIns="50800" numCol="1" spcCol="1270" anchor="t" anchorCtr="0">
          <a:noAutofit/>
        </a:bodyPr>
        <a:lstStyle/>
        <a:p>
          <a:pPr marL="0" lvl="0" indent="0" algn="l" defTabSz="1066800">
            <a:lnSpc>
              <a:spcPct val="90000"/>
            </a:lnSpc>
            <a:spcBef>
              <a:spcPct val="0"/>
            </a:spcBef>
            <a:spcAft>
              <a:spcPct val="35000"/>
            </a:spcAft>
            <a:buNone/>
          </a:pPr>
          <a:endParaRPr lang="en-US" sz="2400" b="1" kern="1200" dirty="0">
            <a:latin typeface="Noto"/>
            <a:ea typeface="+mn-ea"/>
            <a:cs typeface="+mn-cs"/>
          </a:endParaRPr>
        </a:p>
        <a:p>
          <a:pPr marL="0" lvl="0" indent="0" algn="l" defTabSz="1066800">
            <a:lnSpc>
              <a:spcPct val="90000"/>
            </a:lnSpc>
            <a:spcBef>
              <a:spcPct val="0"/>
            </a:spcBef>
            <a:spcAft>
              <a:spcPct val="35000"/>
            </a:spcAft>
            <a:buNone/>
          </a:pPr>
          <a:r>
            <a:rPr lang="en-US" sz="2400" b="1" kern="1200" dirty="0">
              <a:latin typeface="Noto"/>
              <a:ea typeface="+mn-ea"/>
              <a:cs typeface="+mn-cs"/>
            </a:rPr>
            <a:t>Build responsive systems</a:t>
          </a:r>
        </a:p>
        <a:p>
          <a:pPr marL="228600" lvl="1" indent="-228600" algn="l" defTabSz="889000">
            <a:lnSpc>
              <a:spcPct val="90000"/>
            </a:lnSpc>
            <a:spcBef>
              <a:spcPct val="0"/>
            </a:spcBef>
            <a:spcAft>
              <a:spcPct val="15000"/>
            </a:spcAft>
            <a:buChar char="•"/>
          </a:pPr>
          <a:r>
            <a:rPr lang="en-US" sz="2000" kern="1200" dirty="0">
              <a:latin typeface="Noto"/>
              <a:ea typeface="+mn-ea"/>
              <a:cs typeface="+mn-cs"/>
            </a:rPr>
            <a:t>Community treatment pathways</a:t>
          </a:r>
        </a:p>
        <a:p>
          <a:pPr marL="228600" lvl="1" indent="-228600" algn="l" defTabSz="889000">
            <a:lnSpc>
              <a:spcPct val="90000"/>
            </a:lnSpc>
            <a:spcBef>
              <a:spcPct val="0"/>
            </a:spcBef>
            <a:spcAft>
              <a:spcPct val="15000"/>
            </a:spcAft>
            <a:buChar char="•"/>
          </a:pPr>
          <a:r>
            <a:rPr lang="en-US" sz="2000" kern="1200" dirty="0">
              <a:latin typeface="Noto"/>
              <a:ea typeface="+mn-ea"/>
              <a:cs typeface="+mn-cs"/>
            </a:rPr>
            <a:t>Emerging population needs (e.g. COVID, fentanyl)</a:t>
          </a:r>
        </a:p>
      </dsp:txBody>
      <dsp:txXfrm>
        <a:off x="7584503" y="1219208"/>
        <a:ext cx="2481146" cy="39021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C7CBF-3FBD-4819-91E7-BB4F09E2DCC5}">
      <dsp:nvSpPr>
        <dsp:cNvPr id="0" name=""/>
        <dsp:cNvSpPr/>
      </dsp:nvSpPr>
      <dsp:spPr>
        <a:xfrm rot="5400000">
          <a:off x="4574047" y="124924"/>
          <a:ext cx="1892184" cy="1646200"/>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4953572" y="296797"/>
        <a:ext cx="1133134" cy="1302454"/>
      </dsp:txXfrm>
    </dsp:sp>
    <dsp:sp modelId="{8458C0A3-0FC6-4D87-95E0-6F550CC89A05}">
      <dsp:nvSpPr>
        <dsp:cNvPr id="0" name=""/>
        <dsp:cNvSpPr/>
      </dsp:nvSpPr>
      <dsp:spPr>
        <a:xfrm>
          <a:off x="6393193" y="380369"/>
          <a:ext cx="2111677" cy="113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kern="1200" dirty="0"/>
        </a:p>
      </dsp:txBody>
      <dsp:txXfrm>
        <a:off x="6393193" y="380369"/>
        <a:ext cx="2111677" cy="1135310"/>
      </dsp:txXfrm>
    </dsp:sp>
    <dsp:sp modelId="{B0DEA799-1049-40DF-AB3A-2B259A8A55FF}">
      <dsp:nvSpPr>
        <dsp:cNvPr id="0" name=""/>
        <dsp:cNvSpPr/>
      </dsp:nvSpPr>
      <dsp:spPr>
        <a:xfrm rot="5400000">
          <a:off x="2796150" y="124924"/>
          <a:ext cx="1892184" cy="1646200"/>
        </a:xfrm>
        <a:prstGeom prst="hexagon">
          <a:avLst>
            <a:gd name="adj" fmla="val 25000"/>
            <a:gd name="vf" fmla="val 115470"/>
          </a:avLst>
        </a:prstGeom>
        <a:solidFill>
          <a:schemeClr val="accent2">
            <a:hueOff val="-2070378"/>
            <a:satOff val="9172"/>
            <a:lumOff val="-3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New medication protocols</a:t>
          </a:r>
        </a:p>
      </dsp:txBody>
      <dsp:txXfrm rot="-5400000">
        <a:off x="3175675" y="296797"/>
        <a:ext cx="1133134" cy="1302454"/>
      </dsp:txXfrm>
    </dsp:sp>
    <dsp:sp modelId="{9AE5F83F-226D-454F-AFDF-D04B8294AE26}">
      <dsp:nvSpPr>
        <dsp:cNvPr id="0" name=""/>
        <dsp:cNvSpPr/>
      </dsp:nvSpPr>
      <dsp:spPr>
        <a:xfrm rot="5400000">
          <a:off x="3681693" y="1731011"/>
          <a:ext cx="1892184" cy="1646200"/>
        </a:xfrm>
        <a:prstGeom prst="hexagon">
          <a:avLst>
            <a:gd name="adj" fmla="val 25000"/>
            <a:gd name="vf" fmla="val 115470"/>
          </a:avLst>
        </a:prstGeom>
        <a:solidFill>
          <a:schemeClr val="accent2">
            <a:hueOff val="-4140755"/>
            <a:satOff val="18344"/>
            <a:lumOff val="-6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Multi-site Med RCTs (XR </a:t>
          </a:r>
          <a:r>
            <a:rPr lang="en-US" sz="1800" kern="1200" dirty="0" err="1"/>
            <a:t>bup</a:t>
          </a:r>
          <a:r>
            <a:rPr lang="en-US" sz="1800" kern="1200" dirty="0"/>
            <a:t>; EXHIT- ENTRE)</a:t>
          </a:r>
        </a:p>
      </dsp:txBody>
      <dsp:txXfrm rot="-5400000">
        <a:off x="4061218" y="1902884"/>
        <a:ext cx="1133134" cy="1302454"/>
      </dsp:txXfrm>
    </dsp:sp>
    <dsp:sp modelId="{3DA0E38D-CE47-4552-8D0B-AD54F2DD7EC7}">
      <dsp:nvSpPr>
        <dsp:cNvPr id="0" name=""/>
        <dsp:cNvSpPr/>
      </dsp:nvSpPr>
      <dsp:spPr>
        <a:xfrm>
          <a:off x="1693007" y="1986456"/>
          <a:ext cx="2043559" cy="113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endParaRPr lang="en-US" sz="1800" kern="1200" dirty="0"/>
        </a:p>
      </dsp:txBody>
      <dsp:txXfrm>
        <a:off x="1693007" y="1986456"/>
        <a:ext cx="2043559" cy="1135310"/>
      </dsp:txXfrm>
    </dsp:sp>
    <dsp:sp modelId="{70CC47A9-A590-48A7-A46E-2C1CDA408A07}">
      <dsp:nvSpPr>
        <dsp:cNvPr id="0" name=""/>
        <dsp:cNvSpPr/>
      </dsp:nvSpPr>
      <dsp:spPr>
        <a:xfrm rot="5400000">
          <a:off x="5459589" y="1731011"/>
          <a:ext cx="1892184" cy="1646200"/>
        </a:xfrm>
        <a:prstGeom prst="hexagon">
          <a:avLst>
            <a:gd name="adj" fmla="val 25000"/>
            <a:gd name="vf" fmla="val 115470"/>
          </a:avLst>
        </a:prstGeom>
        <a:solidFill>
          <a:schemeClr val="accent2">
            <a:hueOff val="-6211133"/>
            <a:satOff val="27515"/>
            <a:lumOff val="-10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HBOT randomized trial (EXHIT-ENTRE)</a:t>
          </a:r>
        </a:p>
      </dsp:txBody>
      <dsp:txXfrm rot="-5400000">
        <a:off x="5839114" y="1902884"/>
        <a:ext cx="1133134" cy="1302454"/>
      </dsp:txXfrm>
    </dsp:sp>
    <dsp:sp modelId="{5EC42516-F572-42CB-B492-91A48FA0FFFD}">
      <dsp:nvSpPr>
        <dsp:cNvPr id="0" name=""/>
        <dsp:cNvSpPr/>
      </dsp:nvSpPr>
      <dsp:spPr>
        <a:xfrm rot="5400000">
          <a:off x="4574047" y="3337097"/>
          <a:ext cx="1892184" cy="1646200"/>
        </a:xfrm>
        <a:prstGeom prst="hexagon">
          <a:avLst>
            <a:gd name="adj" fmla="val 25000"/>
            <a:gd name="vf" fmla="val 115470"/>
          </a:avLst>
        </a:prstGeom>
        <a:solidFill>
          <a:schemeClr val="accent2">
            <a:hueOff val="-8281511"/>
            <a:satOff val="36687"/>
            <a:lumOff val="-134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Growing interest and awareness </a:t>
          </a:r>
        </a:p>
      </dsp:txBody>
      <dsp:txXfrm rot="-5400000">
        <a:off x="4953572" y="3508970"/>
        <a:ext cx="1133134" cy="1302454"/>
      </dsp:txXfrm>
    </dsp:sp>
    <dsp:sp modelId="{F336D665-1B21-4069-98DB-D1E037472DA7}">
      <dsp:nvSpPr>
        <dsp:cNvPr id="0" name=""/>
        <dsp:cNvSpPr/>
      </dsp:nvSpPr>
      <dsp:spPr>
        <a:xfrm>
          <a:off x="6393193" y="3592542"/>
          <a:ext cx="2111677" cy="1135310"/>
        </a:xfrm>
        <a:prstGeom prst="rect">
          <a:avLst/>
        </a:prstGeom>
        <a:noFill/>
        <a:ln>
          <a:noFill/>
        </a:ln>
        <a:effectLst/>
      </dsp:spPr>
      <dsp:style>
        <a:lnRef idx="0">
          <a:scrgbClr r="0" g="0" b="0"/>
        </a:lnRef>
        <a:fillRef idx="0">
          <a:scrgbClr r="0" g="0" b="0"/>
        </a:fillRef>
        <a:effectRef idx="0">
          <a:scrgbClr r="0" g="0" b="0"/>
        </a:effectRef>
        <a:fontRef idx="minor"/>
      </dsp:style>
    </dsp:sp>
    <dsp:sp modelId="{DD7A3204-6C62-404E-B7A3-8A1299CA2AA6}">
      <dsp:nvSpPr>
        <dsp:cNvPr id="0" name=""/>
        <dsp:cNvSpPr/>
      </dsp:nvSpPr>
      <dsp:spPr>
        <a:xfrm rot="5400000">
          <a:off x="2796150" y="3337097"/>
          <a:ext cx="1892184" cy="1646200"/>
        </a:xfrm>
        <a:prstGeom prst="hexagon">
          <a:avLst>
            <a:gd name="adj" fmla="val 25000"/>
            <a:gd name="vf" fmla="val 11547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ACS randomized trial (CATCH)</a:t>
          </a:r>
        </a:p>
      </dsp:txBody>
      <dsp:txXfrm rot="-5400000">
        <a:off x="3175675" y="3508970"/>
        <a:ext cx="1133134" cy="13024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2230F-29D1-4B0D-8790-98EDD8FF26EB}">
      <dsp:nvSpPr>
        <dsp:cNvPr id="0" name=""/>
        <dsp:cNvSpPr/>
      </dsp:nvSpPr>
      <dsp:spPr>
        <a:xfrm>
          <a:off x="2314575" y="0"/>
          <a:ext cx="3101975" cy="310197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4DB60-6DB8-4143-9B93-C7D67506CF00}">
      <dsp:nvSpPr>
        <dsp:cNvPr id="0" name=""/>
        <dsp:cNvSpPr/>
      </dsp:nvSpPr>
      <dsp:spPr>
        <a:xfrm>
          <a:off x="2609262" y="294687"/>
          <a:ext cx="1209770" cy="12097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Education</a:t>
          </a:r>
        </a:p>
      </dsp:txBody>
      <dsp:txXfrm>
        <a:off x="2668318" y="353743"/>
        <a:ext cx="1091658" cy="1091658"/>
      </dsp:txXfrm>
    </dsp:sp>
    <dsp:sp modelId="{754ABA4C-B454-413B-84C2-4DCB29E86545}">
      <dsp:nvSpPr>
        <dsp:cNvPr id="0" name=""/>
        <dsp:cNvSpPr/>
      </dsp:nvSpPr>
      <dsp:spPr>
        <a:xfrm>
          <a:off x="3912092" y="294687"/>
          <a:ext cx="1209770" cy="1209770"/>
        </a:xfrm>
        <a:prstGeom prst="roundRect">
          <a:avLst/>
        </a:prstGeom>
        <a:solidFill>
          <a:srgbClr val="7BB88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Research</a:t>
          </a:r>
        </a:p>
      </dsp:txBody>
      <dsp:txXfrm>
        <a:off x="3971148" y="353743"/>
        <a:ext cx="1091658" cy="1091658"/>
      </dsp:txXfrm>
    </dsp:sp>
    <dsp:sp modelId="{0C35A1A5-CC0B-41DF-9E08-2E9F4D0151FE}">
      <dsp:nvSpPr>
        <dsp:cNvPr id="0" name=""/>
        <dsp:cNvSpPr/>
      </dsp:nvSpPr>
      <dsp:spPr>
        <a:xfrm>
          <a:off x="2609262" y="1597517"/>
          <a:ext cx="1209770" cy="1209770"/>
        </a:xfrm>
        <a:prstGeom prst="roundRect">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Clinical Care</a:t>
          </a:r>
        </a:p>
      </dsp:txBody>
      <dsp:txXfrm>
        <a:off x="2668318" y="1656573"/>
        <a:ext cx="1091658" cy="1091658"/>
      </dsp:txXfrm>
    </dsp:sp>
    <dsp:sp modelId="{937319CE-9EEE-4833-BD8F-6241BCDFC3B7}">
      <dsp:nvSpPr>
        <dsp:cNvPr id="0" name=""/>
        <dsp:cNvSpPr/>
      </dsp:nvSpPr>
      <dsp:spPr>
        <a:xfrm>
          <a:off x="3912092" y="1597517"/>
          <a:ext cx="1209770" cy="1209770"/>
        </a:xfrm>
        <a:prstGeom prst="round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Policy</a:t>
          </a:r>
        </a:p>
      </dsp:txBody>
      <dsp:txXfrm>
        <a:off x="3971148" y="1656573"/>
        <a:ext cx="1091658" cy="109165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2806F-D5B2-4C06-A20C-C33001A38D8B}"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4F048-B742-47AA-885B-2C931B37B13D}" type="slidenum">
              <a:rPr lang="en-US" smtClean="0"/>
              <a:t>‹#›</a:t>
            </a:fld>
            <a:endParaRPr lang="en-US"/>
          </a:p>
        </p:txBody>
      </p:sp>
    </p:spTree>
    <p:extLst>
      <p:ext uri="{BB962C8B-B14F-4D97-AF65-F5344CB8AC3E}">
        <p14:creationId xmlns:p14="http://schemas.microsoft.com/office/powerpoint/2010/main" val="125953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begin, I want to ground today's presentation in the instructions that Rich left to guide the annual Saitz, “what's the evidence” endowed plenary.</a:t>
            </a:r>
          </a:p>
          <a:p>
            <a:r>
              <a:rPr lang="en-US" sz="1200" kern="1200" dirty="0">
                <a:solidFill>
                  <a:schemeClr val="tx1"/>
                </a:solidFill>
                <a:effectLst/>
                <a:latin typeface="+mn-lt"/>
                <a:ea typeface="+mn-ea"/>
                <a:cs typeface="+mn-cs"/>
              </a:rPr>
              <a:t>[read text]</a:t>
            </a:r>
            <a:endParaRPr lang="en-US" dirty="0"/>
          </a:p>
          <a:p>
            <a:endParaRPr lang="en-US" dirty="0"/>
          </a:p>
          <a:p>
            <a:r>
              <a:rPr lang="en-US" dirty="0"/>
              <a:t>Fundamentally, Rich believed that our patients deserve the best evidence.</a:t>
            </a:r>
          </a:p>
        </p:txBody>
      </p:sp>
      <p:sp>
        <p:nvSpPr>
          <p:cNvPr id="4" name="Slide Number Placeholder 3"/>
          <p:cNvSpPr>
            <a:spLocks noGrp="1"/>
          </p:cNvSpPr>
          <p:nvPr>
            <p:ph type="sldNum" sz="quarter" idx="5"/>
          </p:nvPr>
        </p:nvSpPr>
        <p:spPr/>
        <p:txBody>
          <a:bodyPr/>
          <a:lstStyle/>
          <a:p>
            <a:fld id="{EC74F048-B742-47AA-885B-2C931B37B13D}" type="slidenum">
              <a:rPr lang="en-US" smtClean="0"/>
              <a:t>2</a:t>
            </a:fld>
            <a:endParaRPr lang="en-US"/>
          </a:p>
        </p:txBody>
      </p:sp>
    </p:spTree>
    <p:extLst>
      <p:ext uri="{BB962C8B-B14F-4D97-AF65-F5344CB8AC3E}">
        <p14:creationId xmlns:p14="http://schemas.microsoft.com/office/powerpoint/2010/main" val="3724126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Substance use has relied heavily as a field on lived experience, because of that, want to start with perspective of someone with lived experience</a:t>
            </a:r>
          </a:p>
          <a:p>
            <a:endParaRPr lang="en-US" dirty="0"/>
          </a:p>
        </p:txBody>
      </p:sp>
      <p:sp>
        <p:nvSpPr>
          <p:cNvPr id="4" name="Slide Number Placeholder 3"/>
          <p:cNvSpPr>
            <a:spLocks noGrp="1"/>
          </p:cNvSpPr>
          <p:nvPr>
            <p:ph type="sldNum" sz="quarter" idx="5"/>
          </p:nvPr>
        </p:nvSpPr>
        <p:spPr/>
        <p:txBody>
          <a:bodyPr/>
          <a:lstStyle/>
          <a:p>
            <a:fld id="{EC74F048-B742-47AA-885B-2C931B37B13D}" type="slidenum">
              <a:rPr lang="en-US" smtClean="0"/>
              <a:t>11</a:t>
            </a:fld>
            <a:endParaRPr lang="en-US"/>
          </a:p>
        </p:txBody>
      </p:sp>
    </p:spTree>
    <p:extLst>
      <p:ext uri="{BB962C8B-B14F-4D97-AF65-F5344CB8AC3E}">
        <p14:creationId xmlns:p14="http://schemas.microsoft.com/office/powerpoint/2010/main" val="202323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 has 5 min, give her a small wave if needed</a:t>
            </a:r>
          </a:p>
          <a:p>
            <a:endParaRPr lang="en-US" dirty="0"/>
          </a:p>
        </p:txBody>
      </p:sp>
      <p:sp>
        <p:nvSpPr>
          <p:cNvPr id="4" name="Slide Number Placeholder 3"/>
          <p:cNvSpPr>
            <a:spLocks noGrp="1"/>
          </p:cNvSpPr>
          <p:nvPr>
            <p:ph type="sldNum" sz="quarter" idx="5"/>
          </p:nvPr>
        </p:nvSpPr>
        <p:spPr/>
        <p:txBody>
          <a:bodyPr/>
          <a:lstStyle/>
          <a:p>
            <a:fld id="{93793845-037D-4CAA-B380-AA224DFB0EC3}" type="slidenum">
              <a:rPr lang="en-US" smtClean="0"/>
              <a:t>12</a:t>
            </a:fld>
            <a:endParaRPr lang="en-US"/>
          </a:p>
        </p:txBody>
      </p:sp>
    </p:spTree>
    <p:extLst>
      <p:ext uri="{BB962C8B-B14F-4D97-AF65-F5344CB8AC3E}">
        <p14:creationId xmlns:p14="http://schemas.microsoft.com/office/powerpoint/2010/main" val="1294891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Good morning, everyone. My name is Ashish Thakrar. I’m an internist and addiction medicine physician</a:t>
            </a:r>
          </a:p>
          <a:p>
            <a:pPr marL="171450" indent="-171450">
              <a:buFontTx/>
              <a:buChar char="-"/>
            </a:pPr>
            <a:r>
              <a:rPr lang="en-US" dirty="0"/>
              <a:t>I’m excited to present on “What’s the evidence for medications” in treating substance use disorders in the hospital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50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effectLst/>
              </a:rPr>
              <a:t>Old cartoon but pertinent. One meteorologist…</a:t>
            </a:r>
          </a:p>
          <a:p>
            <a:pPr marL="171450" indent="-171450">
              <a:buFontTx/>
              <a:buChar char="-"/>
            </a:pPr>
            <a:r>
              <a:rPr lang="en-US" dirty="0">
                <a:effectLst/>
              </a:rPr>
              <a:t>Starting not just because of actual weather forecast (last I checked…40%?)</a:t>
            </a:r>
          </a:p>
          <a:p>
            <a:pPr marL="171450" indent="-171450">
              <a:buFontTx/>
              <a:buChar char="-"/>
            </a:pPr>
            <a:r>
              <a:rPr lang="en-US" dirty="0">
                <a:effectLst/>
              </a:rPr>
              <a:t>But because it’s worth considering whether this could apply to us as clinicians in any discipline</a:t>
            </a:r>
          </a:p>
          <a:p>
            <a:pPr marL="171450" indent="-171450">
              <a:buFontTx/>
              <a:buChar char="-"/>
            </a:pPr>
            <a:r>
              <a:rPr lang="en-US" dirty="0">
                <a:effectLst/>
              </a:rPr>
              <a:t>How much confidence do we have in the approaches we’re using?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286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effectLst/>
              </a:rPr>
              <a:t>For this section, we focused on opioid and alcohol and on the use of medications to start pharmacotherapy and to manage withdrawal</a:t>
            </a:r>
          </a:p>
          <a:p>
            <a:pPr marL="171450" indent="-171450">
              <a:buFontTx/>
              <a:buChar char="-"/>
            </a:pPr>
            <a:r>
              <a:rPr lang="en-US" dirty="0">
                <a:effectLst/>
              </a:rPr>
              <a:t>Before we dive in, I want to emphasize that these are not the only substance/interventions that matter</a:t>
            </a:r>
          </a:p>
          <a:p>
            <a:pPr marL="171450" indent="-171450">
              <a:buFontTx/>
              <a:buChar char="-"/>
            </a:pPr>
            <a:r>
              <a:rPr lang="en-US" dirty="0">
                <a:effectLst/>
              </a:rPr>
              <a:t>But for this section, focused on opioids &amp; alcohol because </a:t>
            </a:r>
            <a:r>
              <a:rPr lang="en-US" b="1" dirty="0">
                <a:effectLst/>
              </a:rPr>
              <a:t>bulk of existing</a:t>
            </a:r>
            <a:r>
              <a:rPr lang="en-US" dirty="0">
                <a:effectLst/>
              </a:rPr>
              <a:t> </a:t>
            </a:r>
            <a:r>
              <a:rPr lang="en-US" b="1" dirty="0">
                <a:effectLst/>
              </a:rPr>
              <a:t>evidence</a:t>
            </a:r>
            <a:r>
              <a:rPr lang="en-US" b="0" dirty="0">
                <a:effectLst/>
              </a:rPr>
              <a:t> and </a:t>
            </a:r>
            <a:r>
              <a:rPr lang="en-US" b="1" dirty="0">
                <a:effectLst/>
              </a:rPr>
              <a:t>large burden </a:t>
            </a:r>
            <a:r>
              <a:rPr lang="en-US" b="0" dirty="0">
                <a:effectLst/>
              </a:rPr>
              <a:t>of use disorders for hospitalized patients</a:t>
            </a:r>
            <a:endParaRPr lang="en-US" dirty="0">
              <a:effectLst/>
            </a:endParaRPr>
          </a:p>
          <a:p>
            <a:pPr marL="171450" indent="-171450">
              <a:buFontTx/>
              <a:buChar char="-"/>
            </a:pPr>
            <a:r>
              <a:rPr lang="en-US" dirty="0">
                <a:effectLst/>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298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conducted lit review with goal of highest level of </a:t>
            </a:r>
            <a:r>
              <a:rPr lang="en-US" dirty="0" err="1"/>
              <a:t>ev</a:t>
            </a:r>
            <a:endParaRPr lang="en-US" dirty="0"/>
          </a:p>
          <a:p>
            <a:pPr marL="171450" indent="-171450">
              <a:buFontTx/>
              <a:buChar char="-"/>
            </a:pPr>
            <a:r>
              <a:rPr lang="en-US" dirty="0"/>
              <a:t>Traditional evidence hierarchy: randomization, control groups, prospective designs</a:t>
            </a:r>
          </a:p>
          <a:p>
            <a:pPr marL="171450" indent="-171450">
              <a:buFontTx/>
              <a:buChar char="-"/>
            </a:pPr>
            <a:r>
              <a:rPr lang="en-US" dirty="0"/>
              <a:t>Evidence IN THE HOSPITAL: hospitalized patients are different (acutely ill, multiple co-morbidities, not </a:t>
            </a:r>
            <a:r>
              <a:rPr lang="en-US" dirty="0" err="1"/>
              <a:t>nec</a:t>
            </a:r>
            <a:r>
              <a:rPr lang="en-US" dirty="0"/>
              <a:t> treatment-seeking for SUD)</a:t>
            </a:r>
          </a:p>
          <a:p>
            <a:pPr marL="171450" indent="-171450">
              <a:buFontTx/>
              <a:buChar char="-"/>
            </a:pPr>
            <a:endParaRPr lang="en-US" dirty="0"/>
          </a:p>
          <a:p>
            <a:pPr marL="171450" indent="-171450">
              <a:buFontTx/>
              <a:buChar char="-"/>
            </a:pPr>
            <a:r>
              <a:rPr lang="en-US" dirty="0"/>
              <a:t>Four themes I’d invite you to mull over as we review existing evidence:</a:t>
            </a:r>
          </a:p>
          <a:p>
            <a:pPr marL="171450" indent="-171450">
              <a:buFontTx/>
              <a:buChar char="-"/>
            </a:pPr>
            <a:r>
              <a:rPr lang="en-US" dirty="0"/>
              <a:t>1. In a crisis. There are many exciting new approaches. At the same time, patients deserve high quality evidence on safety &amp; efficacy.</a:t>
            </a:r>
          </a:p>
          <a:p>
            <a:pPr marL="171450" indent="-171450">
              <a:buFontTx/>
              <a:buChar char="-"/>
            </a:pPr>
            <a:r>
              <a:rPr lang="en-US" dirty="0"/>
              <a:t>2. As Elaine will describe next, many patients avoid the hospital or leave early because they’re needs aren’t being prioritized. </a:t>
            </a:r>
          </a:p>
          <a:p>
            <a:pPr marL="171450" indent="-171450">
              <a:buFontTx/>
              <a:buChar char="-"/>
            </a:pPr>
            <a:r>
              <a:rPr lang="en-US" dirty="0"/>
              <a:t>3. There’s a lot that works! It’s not all bad news! The next step beyond efficacy can we implement what works at scale?</a:t>
            </a:r>
          </a:p>
          <a:p>
            <a:pPr marL="171450" indent="-171450">
              <a:buFontTx/>
              <a:buChar char="-"/>
            </a:pPr>
            <a:r>
              <a:rPr lang="en-US" dirty="0"/>
              <a:t>4. Not the focus, but worth thinking through how we can develop a robust evidence base for using medications for these other substance use disorder.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15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latin typeface="Garamond" panose="02020404030301010803" pitchFamily="18" charset="0"/>
              </a:rPr>
              <a:t>For this audience, I don’t need to belabor this point.</a:t>
            </a:r>
          </a:p>
          <a:p>
            <a:pPr marL="171450" indent="-171450">
              <a:buFontTx/>
              <a:buChar char="-"/>
            </a:pPr>
            <a:r>
              <a:rPr lang="en-US" sz="1200" dirty="0">
                <a:latin typeface="Garamond" panose="02020404030301010803" pitchFamily="18" charset="0"/>
              </a:rPr>
              <a:t>Less work has been done in the hospital…</a:t>
            </a:r>
          </a:p>
          <a:p>
            <a:pPr marL="628650" lvl="1" indent="-171450">
              <a:buFontTx/>
              <a:buChar char="-"/>
            </a:pPr>
            <a:r>
              <a:rPr lang="en-US" sz="1200" dirty="0">
                <a:latin typeface="Garamond" panose="02020404030301010803" pitchFamily="18" charset="0"/>
              </a:rPr>
              <a:t>2 RCTs</a:t>
            </a:r>
          </a:p>
          <a:p>
            <a:pPr marL="628650" lvl="1" indent="-171450">
              <a:buFontTx/>
              <a:buChar char="-"/>
            </a:pPr>
            <a:r>
              <a:rPr lang="en-US" sz="1200" dirty="0">
                <a:latin typeface="Garamond" panose="02020404030301010803" pitchFamily="18" charset="0"/>
              </a:rPr>
              <a:t>Case reports</a:t>
            </a:r>
          </a:p>
          <a:p>
            <a:pPr marL="628650" lvl="1" indent="-171450">
              <a:buFontTx/>
              <a:buChar char="-"/>
            </a:pPr>
            <a:r>
              <a:rPr lang="en-US" sz="1200" dirty="0">
                <a:latin typeface="Garamond" panose="02020404030301010803" pitchFamily="18" charset="0"/>
              </a:rPr>
              <a:t>Case series</a:t>
            </a:r>
          </a:p>
          <a:p>
            <a:pPr marL="171450" lvl="0" indent="-171450">
              <a:buFontTx/>
              <a:buChar char="-"/>
            </a:pPr>
            <a:r>
              <a:rPr lang="en-US" sz="1200" dirty="0">
                <a:latin typeface="Garamond" panose="02020404030301010803" pitchFamily="18" charset="0"/>
              </a:rPr>
              <a:t>Evidence summary… </a:t>
            </a:r>
          </a:p>
          <a:p>
            <a:pPr marL="171450" lvl="0" indent="-171450">
              <a:buFontTx/>
              <a:buChar char="-"/>
            </a:pPr>
            <a:r>
              <a:rPr lang="en-US" sz="1200" dirty="0">
                <a:latin typeface="Garamond" panose="02020404030301010803" pitchFamily="18" charset="0"/>
              </a:rPr>
              <a:t>…because so high across settings, Bayesian perspective that takes into account the evidence from these other settings</a:t>
            </a:r>
          </a:p>
          <a:p>
            <a:pPr marL="171450" lvl="0" indent="-171450">
              <a:buFontTx/>
              <a:buChar char="-"/>
            </a:pPr>
            <a:r>
              <a:rPr lang="en-US" sz="1200" dirty="0">
                <a:latin typeface="Garamond" panose="02020404030301010803" pitchFamily="18" charset="0"/>
              </a:rPr>
              <a:t>Bottom-line: …</a:t>
            </a:r>
          </a:p>
          <a:p>
            <a:pPr marL="171450" lvl="0" indent="-171450">
              <a:buFontTx/>
              <a:buChar char="-"/>
            </a:pPr>
            <a:r>
              <a:rPr lang="en-US" sz="1200" dirty="0">
                <a:latin typeface="Garamond" panose="02020404030301010803" pitchFamily="18" charset="0"/>
              </a:rPr>
              <a:t>…non-controversial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740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79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ffectLst/>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35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latin typeface="Garamond" panose="02020404030301010803" pitchFamily="18" charset="0"/>
              </a:rPr>
              <a:t>Engagement</a:t>
            </a:r>
            <a:r>
              <a:rPr lang="en-US" dirty="0">
                <a:latin typeface="Garamond" panose="02020404030301010803" pitchFamily="18" charset="0"/>
              </a:rPr>
              <a:t> in care</a:t>
            </a:r>
            <a:r>
              <a:rPr lang="en-US" b="1" dirty="0">
                <a:latin typeface="Garamond" panose="02020404030301010803" pitchFamily="18" charset="0"/>
              </a:rPr>
              <a:t> </a:t>
            </a:r>
            <a:r>
              <a:rPr lang="en-US" dirty="0">
                <a:latin typeface="Garamond" panose="02020404030301010803" pitchFamily="18" charset="0"/>
              </a:rPr>
              <a:t>after XR-BUP vs. SL buprenorphine on discharge? [EXHIT ENTRE]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Garamond" panose="02020404030301010803" pitchFamily="18" charset="0"/>
              </a:rPr>
              <a:t>Patient-centered </a:t>
            </a:r>
            <a:r>
              <a:rPr lang="en-US" dirty="0">
                <a:latin typeface="Garamond" panose="02020404030301010803" pitchFamily="18" charset="0"/>
              </a:rPr>
              <a:t>and </a:t>
            </a:r>
            <a:r>
              <a:rPr lang="en-US" b="1" dirty="0">
                <a:latin typeface="Garamond" panose="02020404030301010803" pitchFamily="18" charset="0"/>
              </a:rPr>
              <a:t>safe </a:t>
            </a:r>
            <a:r>
              <a:rPr lang="en-US" dirty="0">
                <a:latin typeface="Garamond" panose="02020404030301010803" pitchFamily="18" charset="0"/>
              </a:rPr>
              <a:t>initiation of medications for OUD in patients with concurrent acute pain?</a:t>
            </a:r>
            <a:endParaRPr lang="en-US" b="1" dirty="0">
              <a:latin typeface="Garamond" panose="02020404030301010803"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216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4F048-B742-47AA-885B-2C931B37B13D}" type="slidenum">
              <a:rPr lang="en-US" smtClean="0"/>
              <a:t>3</a:t>
            </a:fld>
            <a:endParaRPr lang="en-US"/>
          </a:p>
        </p:txBody>
      </p:sp>
    </p:spTree>
    <p:extLst>
      <p:ext uri="{BB962C8B-B14F-4D97-AF65-F5344CB8AC3E}">
        <p14:creationId xmlns:p14="http://schemas.microsoft.com/office/powerpoint/2010/main" val="3919648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latin typeface="Garamond" panose="02020404030301010803" pitchFamily="18" charset="0"/>
              </a:rPr>
              <a:t>Wei 2008 JGIM: Pre/Post QI</a:t>
            </a:r>
          </a:p>
          <a:p>
            <a:pPr marL="171450" indent="-171450">
              <a:buFontTx/>
              <a:buChar char="-"/>
            </a:pPr>
            <a:r>
              <a:rPr lang="en-US" sz="1200" dirty="0">
                <a:latin typeface="Garamond" panose="02020404030301010803" pitchFamily="18" charset="0"/>
              </a:rPr>
              <a:t>Busch 2017 </a:t>
            </a:r>
            <a:r>
              <a:rPr lang="en-US" sz="1200" dirty="0" err="1">
                <a:latin typeface="Garamond" panose="02020404030301010803" pitchFamily="18" charset="0"/>
              </a:rPr>
              <a:t>Alc</a:t>
            </a:r>
            <a:r>
              <a:rPr lang="en-US" sz="1200" dirty="0">
                <a:latin typeface="Garamond" panose="02020404030301010803" pitchFamily="18" charset="0"/>
              </a:rPr>
              <a:t> Clin &amp; Exp Res</a:t>
            </a:r>
          </a:p>
          <a:p>
            <a:pPr marL="171450" indent="-171450">
              <a:buFontTx/>
              <a:buChar char="-"/>
            </a:pPr>
            <a:endParaRPr lang="en-US" sz="1200" dirty="0">
              <a:latin typeface="Garamond" panose="02020404030301010803" pitchFamily="18" charset="0"/>
            </a:endParaRPr>
          </a:p>
          <a:p>
            <a:r>
              <a:rPr lang="en-US" sz="1200" dirty="0">
                <a:latin typeface="Garamond" panose="02020404030301010803" pitchFamily="18" charset="0"/>
              </a:rPr>
              <a:t>Two trials on </a:t>
            </a:r>
            <a:r>
              <a:rPr lang="en-US" sz="1200" dirty="0" err="1">
                <a:latin typeface="Garamond" panose="02020404030301010803" pitchFamily="18" charset="0"/>
              </a:rPr>
              <a:t>ClinicalTrials.gov</a:t>
            </a:r>
            <a:r>
              <a:rPr lang="en-US" sz="1200" dirty="0">
                <a:latin typeface="Garamond" panose="02020404030301010803" pitchFamily="18" charset="0"/>
              </a:rPr>
              <a:t>:</a:t>
            </a:r>
          </a:p>
          <a:p>
            <a:r>
              <a:rPr lang="en-US" sz="1200" dirty="0">
                <a:latin typeface="Garamond" panose="02020404030301010803" pitchFamily="18" charset="0"/>
              </a:rPr>
              <a:t>Pragmatic RCT of XR-NTX vs. PO-NTX for hospitalized patients with AUD; primary outcome: alcohol consumption (PI: </a:t>
            </a:r>
            <a:r>
              <a:rPr lang="en-US" sz="1200" dirty="0" err="1">
                <a:latin typeface="Garamond" panose="02020404030301010803" pitchFamily="18" charset="0"/>
              </a:rPr>
              <a:t>Saitz</a:t>
            </a:r>
            <a:r>
              <a:rPr lang="en-US" sz="1200" dirty="0">
                <a:latin typeface="Garamond" panose="02020404030301010803" pitchFamily="18" charset="0"/>
              </a:rPr>
              <a:t>)</a:t>
            </a:r>
          </a:p>
          <a:p>
            <a:r>
              <a:rPr lang="en-US" sz="1200" dirty="0">
                <a:latin typeface="Garamond" panose="02020404030301010803" pitchFamily="18" charset="0"/>
              </a:rPr>
              <a:t>Pilot Comparative Effectiveness RCT of XR-NTX vs. PO-NTX (PI: Calcaterra)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57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148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Benzodiazepine loading (vs. ***) </a:t>
            </a:r>
            <a:r>
              <a:rPr lang="en-US" b="1" dirty="0"/>
              <a:t>reduces duration of treatment</a:t>
            </a:r>
            <a:r>
              <a:rPr lang="en-US" dirty="0"/>
              <a:t> and </a:t>
            </a:r>
            <a:r>
              <a:rPr lang="en-US" b="1" dirty="0"/>
              <a:t>lowers incidence of seizures &amp; duration of delirium</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738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aramond" panose="02020404030301010803" pitchFamily="18" charset="0"/>
              </a:rPr>
              <a:t>Two trials on </a:t>
            </a:r>
            <a:r>
              <a:rPr lang="en-US" sz="1200" dirty="0" err="1">
                <a:latin typeface="Garamond" panose="02020404030301010803" pitchFamily="18" charset="0"/>
              </a:rPr>
              <a:t>ClinicalTrials.gov</a:t>
            </a:r>
            <a:r>
              <a:rPr lang="en-US" sz="1200" dirty="0">
                <a:latin typeface="Garamond" panose="02020404030301010803" pitchFamily="18" charset="0"/>
              </a:rPr>
              <a:t>:</a:t>
            </a:r>
          </a:p>
          <a:p>
            <a:r>
              <a:rPr lang="en-US" sz="1200" dirty="0">
                <a:latin typeface="Garamond" panose="02020404030301010803" pitchFamily="18" charset="0"/>
              </a:rPr>
              <a:t>Pragmatic RCT of XR-NTX vs. PO-NTX for hospitalized patients with AUD; primary outcome: alcohol consumption (PI: </a:t>
            </a:r>
            <a:r>
              <a:rPr lang="en-US" sz="1200" dirty="0" err="1">
                <a:latin typeface="Garamond" panose="02020404030301010803" pitchFamily="18" charset="0"/>
              </a:rPr>
              <a:t>Saitz</a:t>
            </a:r>
            <a:r>
              <a:rPr lang="en-US" sz="1200" dirty="0">
                <a:latin typeface="Garamond" panose="02020404030301010803" pitchFamily="18" charset="0"/>
              </a:rPr>
              <a:t>)</a:t>
            </a:r>
          </a:p>
          <a:p>
            <a:r>
              <a:rPr lang="en-US" sz="1200" dirty="0">
                <a:latin typeface="Garamond" panose="02020404030301010803" pitchFamily="18" charset="0"/>
              </a:rPr>
              <a:t>Pilot Comparative Effectiveness RCT of XR-NTX vs. PO-NTX (PI: Calcaterra)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669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Garamond" panose="02020404030301010803" pitchFamily="18" charset="0"/>
            </a:endParaRPr>
          </a:p>
          <a:p>
            <a:r>
              <a:rPr lang="en-US" sz="1200" dirty="0">
                <a:latin typeface="Garamond" panose="02020404030301010803" pitchFamily="18" charset="0"/>
              </a:rPr>
              <a:t>Many trials on </a:t>
            </a:r>
            <a:r>
              <a:rPr lang="en-US" sz="1200" dirty="0" err="1">
                <a:latin typeface="Garamond" panose="02020404030301010803" pitchFamily="18" charset="0"/>
              </a:rPr>
              <a:t>ClinicalTrials.gov</a:t>
            </a:r>
            <a:endParaRPr lang="en-US" sz="1200" dirty="0">
              <a:latin typeface="Garamond" panose="02020404030301010803" pitchFamily="18" charset="0"/>
            </a:endParaRPr>
          </a:p>
          <a:p>
            <a:r>
              <a:rPr lang="en-US" sz="1200" dirty="0">
                <a:latin typeface="Garamond" panose="02020404030301010803" pitchFamily="18" charset="0"/>
              </a:rPr>
              <a:t>-:RCT </a:t>
            </a:r>
            <a:r>
              <a:rPr lang="en-US" b="1" dirty="0">
                <a:latin typeface="Garamond" panose="02020404030301010803" pitchFamily="18" charset="0"/>
              </a:rPr>
              <a:t>Engagement</a:t>
            </a:r>
            <a:r>
              <a:rPr lang="en-US" dirty="0">
                <a:latin typeface="Garamond" panose="02020404030301010803" pitchFamily="18" charset="0"/>
              </a:rPr>
              <a:t> in care</a:t>
            </a:r>
            <a:r>
              <a:rPr lang="en-US" b="1" dirty="0">
                <a:latin typeface="Garamond" panose="02020404030301010803" pitchFamily="18" charset="0"/>
              </a:rPr>
              <a:t> </a:t>
            </a:r>
            <a:r>
              <a:rPr lang="en-US" dirty="0">
                <a:latin typeface="Garamond" panose="02020404030301010803" pitchFamily="18" charset="0"/>
              </a:rPr>
              <a:t>after XR-BUP vs. SL buprenorphine on discharge? [EXHIT ENTRE]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latin typeface="Garamond" panose="02020404030301010803" pitchFamily="18" charset="0"/>
              </a:rPr>
              <a:t>Patient-centered </a:t>
            </a:r>
            <a:r>
              <a:rPr lang="en-US" dirty="0">
                <a:latin typeface="Garamond" panose="02020404030301010803" pitchFamily="18" charset="0"/>
              </a:rPr>
              <a:t>and </a:t>
            </a:r>
            <a:r>
              <a:rPr lang="en-US" b="1" dirty="0">
                <a:latin typeface="Garamond" panose="02020404030301010803" pitchFamily="18" charset="0"/>
              </a:rPr>
              <a:t>safe </a:t>
            </a:r>
            <a:r>
              <a:rPr lang="en-US" dirty="0">
                <a:latin typeface="Garamond" panose="02020404030301010803" pitchFamily="18" charset="0"/>
              </a:rPr>
              <a:t>initiation of medications for OUD in patients with chronic pain?</a:t>
            </a:r>
            <a:endParaRPr lang="en-US" sz="1200" dirty="0">
              <a:latin typeface="Garamond" panose="02020404030301010803" pitchFamily="18" charset="0"/>
            </a:endParaRPr>
          </a:p>
          <a:p>
            <a:r>
              <a:rPr lang="en-US" sz="1200" dirty="0">
                <a:latin typeface="Garamond" panose="02020404030301010803" pitchFamily="18" charset="0"/>
              </a:rPr>
              <a:t>- Pragmatic RCT of XR-NTX vs. PO-NTX for hospitalized patients with AUD; primary outcome: alcohol consumption (PI: </a:t>
            </a:r>
            <a:r>
              <a:rPr lang="en-US" sz="1200" dirty="0" err="1">
                <a:latin typeface="Garamond" panose="02020404030301010803" pitchFamily="18" charset="0"/>
              </a:rPr>
              <a:t>Saitz</a:t>
            </a:r>
            <a:r>
              <a:rPr lang="en-US" sz="1200" dirty="0">
                <a:latin typeface="Garamond" panose="02020404030301010803" pitchFamily="18" charset="0"/>
              </a:rPr>
              <a:t>)</a:t>
            </a:r>
          </a:p>
          <a:p>
            <a:r>
              <a:rPr lang="en-US" sz="1200" dirty="0">
                <a:latin typeface="Garamond" panose="02020404030301010803" pitchFamily="18" charset="0"/>
              </a:rPr>
              <a:t>Pilot Comparative Effectiveness RCT of XR-NTX vs. PO-NTX (PI: Calcaterra)</a:t>
            </a:r>
          </a:p>
          <a:p>
            <a:endParaRPr lang="en-US" dirty="0"/>
          </a:p>
          <a:p>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3D2E7-CB5F-A746-9AB6-328412C43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366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Today I will be discussing integrating harm reduction strategies in hospitals with a focus on </a:t>
            </a:r>
            <a:r>
              <a:rPr lang="en" b="1">
                <a:solidFill>
                  <a:schemeClr val="dk1"/>
                </a:solidFill>
              </a:rPr>
              <a:t>inpatients</a:t>
            </a:r>
            <a:r>
              <a:rPr lang="en">
                <a:solidFill>
                  <a:schemeClr val="dk1"/>
                </a:solidFill>
              </a:rPr>
              <a:t> and </a:t>
            </a:r>
            <a:r>
              <a:rPr lang="en" b="1">
                <a:solidFill>
                  <a:schemeClr val="dk1"/>
                </a:solidFill>
              </a:rPr>
              <a:t>those who use illegal drugs </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7bca7c122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7bca7c122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four key takeaways I want to leave you with are:</a:t>
            </a:r>
            <a:endParaRPr/>
          </a:p>
          <a:p>
            <a:pPr marL="0" lvl="0" indent="0" algn="l" rtl="0">
              <a:spcBef>
                <a:spcPts val="0"/>
              </a:spcBef>
              <a:spcAft>
                <a:spcPts val="0"/>
              </a:spcAft>
              <a:buNone/>
            </a:pPr>
            <a:endParaRPr/>
          </a:p>
          <a:p>
            <a:pPr marL="0" lvl="0" indent="0" algn="l" rtl="0">
              <a:spcBef>
                <a:spcPts val="0"/>
              </a:spcBef>
              <a:spcAft>
                <a:spcPts val="0"/>
              </a:spcAft>
              <a:buNone/>
            </a:pPr>
            <a:r>
              <a:rPr lang="en"/>
              <a:t>Current evidence tells us we have to do more to support all patients with substance use disorders, not just those pursuing abstinence.</a:t>
            </a:r>
            <a:endParaRPr/>
          </a:p>
          <a:p>
            <a:pPr marL="0" lvl="0" indent="0" algn="l" rtl="0">
              <a:spcBef>
                <a:spcPts val="0"/>
              </a:spcBef>
              <a:spcAft>
                <a:spcPts val="0"/>
              </a:spcAft>
              <a:buNone/>
            </a:pPr>
            <a:endParaRPr/>
          </a:p>
          <a:p>
            <a:pPr marL="0" lvl="0" indent="0" algn="l" rtl="0">
              <a:spcBef>
                <a:spcPts val="0"/>
              </a:spcBef>
              <a:spcAft>
                <a:spcPts val="0"/>
              </a:spcAft>
              <a:buNone/>
            </a:pPr>
            <a:r>
              <a:rPr lang="en"/>
              <a:t>Harm reduction is evidence-based and could help improve hospital care and outcomes</a:t>
            </a:r>
            <a:endParaRPr/>
          </a:p>
          <a:p>
            <a:pPr marL="0" lvl="0" indent="0" algn="l" rtl="0">
              <a:spcBef>
                <a:spcPts val="0"/>
              </a:spcBef>
              <a:spcAft>
                <a:spcPts val="0"/>
              </a:spcAft>
              <a:buNone/>
            </a:pPr>
            <a:endParaRPr/>
          </a:p>
          <a:p>
            <a:pPr marL="0" lvl="0" indent="0" algn="l" rtl="0">
              <a:spcBef>
                <a:spcPts val="0"/>
              </a:spcBef>
              <a:spcAft>
                <a:spcPts val="0"/>
              </a:spcAft>
              <a:buNone/>
            </a:pPr>
            <a:r>
              <a:rPr lang="en"/>
              <a:t>Research from Canada and the US is showing that implementing harm reduction in hospitals is feasible</a:t>
            </a:r>
            <a:endParaRPr/>
          </a:p>
          <a:p>
            <a:pPr marL="0" lvl="0" indent="0" algn="l" rtl="0">
              <a:spcBef>
                <a:spcPts val="0"/>
              </a:spcBef>
              <a:spcAft>
                <a:spcPts val="0"/>
              </a:spcAft>
              <a:buNone/>
            </a:pPr>
            <a:endParaRPr/>
          </a:p>
          <a:p>
            <a:pPr marL="0" lvl="0" indent="0" algn="l" rtl="0">
              <a:spcBef>
                <a:spcPts val="0"/>
              </a:spcBef>
              <a:spcAft>
                <a:spcPts val="0"/>
              </a:spcAft>
              <a:buNone/>
            </a:pPr>
            <a:r>
              <a:rPr lang="en"/>
              <a:t>Future research should prioritize measuring patient outcomes across different hospital contexts and patient populations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0cad017c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0cad017c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595959"/>
                </a:solidFill>
                <a:latin typeface="Lato"/>
                <a:ea typeface="Lato"/>
                <a:cs typeface="Lato"/>
                <a:sym typeface="Lato"/>
              </a:rPr>
              <a:t>So why do we need harm reduction in hospitals?</a:t>
            </a:r>
            <a:endParaRPr sz="1400">
              <a:solidFill>
                <a:srgbClr val="595959"/>
              </a:solidFill>
              <a:latin typeface="Lato"/>
              <a:ea typeface="Lato"/>
              <a:cs typeface="Lato"/>
              <a:sym typeface="Lato"/>
            </a:endParaRPr>
          </a:p>
          <a:p>
            <a:pPr marL="0" lvl="0" indent="0" algn="l" rtl="0">
              <a:lnSpc>
                <a:spcPct val="115000"/>
              </a:lnSpc>
              <a:spcBef>
                <a:spcPts val="1200"/>
              </a:spcBef>
              <a:spcAft>
                <a:spcPts val="0"/>
              </a:spcAft>
              <a:buNone/>
            </a:pPr>
            <a:r>
              <a:rPr lang="en" sz="1400">
                <a:solidFill>
                  <a:srgbClr val="595959"/>
                </a:solidFill>
                <a:latin typeface="Lato"/>
                <a:ea typeface="Lato"/>
                <a:cs typeface="Lato"/>
                <a:sym typeface="Lato"/>
              </a:rPr>
              <a:t>delivering substance use treatment to inpatients is important but not sufficient for improving care </a:t>
            </a:r>
            <a:endParaRPr sz="1400">
              <a:solidFill>
                <a:srgbClr val="595959"/>
              </a:solidFill>
              <a:latin typeface="Lato"/>
              <a:ea typeface="Lato"/>
              <a:cs typeface="Lato"/>
              <a:sym typeface="Lato"/>
            </a:endParaRPr>
          </a:p>
          <a:p>
            <a:pPr marL="0" lvl="0" indent="0" algn="l" rtl="0">
              <a:lnSpc>
                <a:spcPct val="115000"/>
              </a:lnSpc>
              <a:spcBef>
                <a:spcPts val="1200"/>
              </a:spcBef>
              <a:spcAft>
                <a:spcPts val="0"/>
              </a:spcAft>
              <a:buNone/>
            </a:pPr>
            <a:endParaRPr sz="1400">
              <a:solidFill>
                <a:srgbClr val="595959"/>
              </a:solidFill>
              <a:latin typeface="Lato"/>
              <a:ea typeface="Lato"/>
              <a:cs typeface="Lato"/>
              <a:sym typeface="Lato"/>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4870bb1b0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4870bb1b0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While treatment </a:t>
            </a:r>
            <a:r>
              <a:rPr lang="en" i="1">
                <a:solidFill>
                  <a:schemeClr val="dk1"/>
                </a:solidFill>
              </a:rPr>
              <a:t>is</a:t>
            </a:r>
            <a:r>
              <a:rPr lang="en">
                <a:solidFill>
                  <a:schemeClr val="dk1"/>
                </a:solidFill>
              </a:rPr>
              <a:t> important focusing solely on it ignores the reality that </a:t>
            </a:r>
            <a:r>
              <a:rPr lang="en" b="1">
                <a:solidFill>
                  <a:schemeClr val="dk1"/>
                </a:solidFill>
              </a:rPr>
              <a:t>many patients who use drugs are not seeking to abstinence, and some will continue to use while hospitalized</a:t>
            </a:r>
            <a:r>
              <a:rPr lang="en">
                <a:solidFill>
                  <a:schemeClr val="dk1"/>
                </a:solidFill>
              </a:rPr>
              <a: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Estimates from the United States and Canada suggest that as many as </a:t>
            </a:r>
            <a:r>
              <a:rPr lang="en" b="1"/>
              <a:t>30-49% of patients who use drugs continue to use while hospitalized</a:t>
            </a:r>
            <a:endParaRPr b="1"/>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870bb1b0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870bb1b0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In-hospital substance use is driven by multiple factors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Going untreated or undertreated for pain and withdrawal is obviously an important driver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But even when effective pain and withdrawal management is available, some patients continue to use substances due to</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stress, anxiety, or boredom,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stigma and discrimination from staff</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or psychiatric comorbidities that make it harder to abstain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put considerable thought into how to marry Rich’s directive with today’s topic. Hospital addiction care is a rapidly emerging but young research area with a relatively small evidence base.</a:t>
            </a:r>
          </a:p>
          <a:p>
            <a:br>
              <a:rPr lang="en-US" b="1" dirty="0"/>
            </a:br>
            <a:r>
              <a:rPr lang="en-US" b="1" dirty="0"/>
              <a:t>We’ve organized today’s talk in 4 main sections, with intention.</a:t>
            </a:r>
          </a:p>
          <a:p>
            <a:endParaRPr lang="en-US" b="1" dirty="0"/>
          </a:p>
          <a:p>
            <a:r>
              <a:rPr lang="en-US" b="1" dirty="0"/>
              <a:t>We start with a Peer perspective; largely because the voices of people with lived experience are often excluded in hospital settings, and they are critical to understanding gaps and opportunities.</a:t>
            </a:r>
          </a:p>
          <a:p>
            <a:r>
              <a:rPr lang="en-US" b="1" dirty="0"/>
              <a:t>Next, we move from areas with the strongest evidence – medication management – to areas where there are  examples of practice innovation and descriptive or qualitative studies (harm reduction and system transformation). </a:t>
            </a:r>
          </a:p>
          <a:p>
            <a:endParaRPr lang="en-US" dirty="0"/>
          </a:p>
          <a:p>
            <a:r>
              <a:rPr lang="en-US" dirty="0"/>
              <a:t>Ultimately our goal is to lay a foundation that can be a starting point for broader conversation about how to best advance the field </a:t>
            </a:r>
          </a:p>
        </p:txBody>
      </p:sp>
      <p:sp>
        <p:nvSpPr>
          <p:cNvPr id="4" name="Slide Number Placeholder 3"/>
          <p:cNvSpPr>
            <a:spLocks noGrp="1"/>
          </p:cNvSpPr>
          <p:nvPr>
            <p:ph type="sldNum" sz="quarter" idx="10"/>
          </p:nvPr>
        </p:nvSpPr>
        <p:spPr/>
        <p:txBody>
          <a:bodyPr/>
          <a:lstStyle/>
          <a:p>
            <a:fld id="{EC74F048-B742-47AA-885B-2C931B37B13D}" type="slidenum">
              <a:rPr lang="en-US" smtClean="0"/>
              <a:t>4</a:t>
            </a:fld>
            <a:endParaRPr lang="en-US"/>
          </a:p>
        </p:txBody>
      </p:sp>
    </p:spTree>
    <p:extLst>
      <p:ext uri="{BB962C8B-B14F-4D97-AF65-F5344CB8AC3E}">
        <p14:creationId xmlns:p14="http://schemas.microsoft.com/office/powerpoint/2010/main" val="49376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4870bb1b0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4870bb1b0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Rather than being a place of healing and safety, hospitals are often high risk environment for inpatients who use substances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4870bb1b0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4870bb1b0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Formal and informal bans on substance use, stigma and surveillance can result in patients using substances alone in locked washrooms, stairwells, parkades or other unsterile and unsafe spaces increasing the risk of overdose and premature discharge.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Beyond these negative health outcomes, abstinence-only policies position hospital staff in opposition to patients, by requiring them to choose between either ‘turning a blind eye’ to in-hospital substance use, or actively policing patients.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Ignoring ongoing drug use represents a missed opportunity to engage patients in substance use care, while surveilling patients </a:t>
            </a:r>
            <a:r>
              <a:rPr lang="en" sz="1200">
                <a:solidFill>
                  <a:schemeClr val="dk1"/>
                </a:solidFill>
                <a:latin typeface="Garamond"/>
                <a:ea typeface="Garamond"/>
                <a:cs typeface="Garamond"/>
                <a:sym typeface="Garamond"/>
              </a:rPr>
              <a:t>fuels mistrust and jeopardizes the therapeutic relationship between patients and staff.</a:t>
            </a:r>
            <a:endParaRPr sz="1200">
              <a:solidFill>
                <a:schemeClr val="dk1"/>
              </a:solidFill>
              <a:latin typeface="Garamond"/>
              <a:ea typeface="Garamond"/>
              <a:cs typeface="Garamond"/>
              <a:sym typeface="Garamond"/>
            </a:endParaRPr>
          </a:p>
          <a:p>
            <a:pPr marL="0" lvl="0" indent="0" algn="l" rtl="0">
              <a:spcBef>
                <a:spcPts val="0"/>
              </a:spcBef>
              <a:spcAft>
                <a:spcPts val="0"/>
              </a:spcAft>
              <a:buNone/>
            </a:pPr>
            <a:endParaRPr sz="1200">
              <a:solidFill>
                <a:schemeClr val="dk1"/>
              </a:solidFill>
              <a:latin typeface="Garamond"/>
              <a:ea typeface="Garamond"/>
              <a:cs typeface="Garamond"/>
              <a:sym typeface="Garamond"/>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Garamond"/>
              <a:ea typeface="Garamond"/>
              <a:cs typeface="Garamond"/>
              <a:sym typeface="Garamond"/>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fe56907f29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fe56907f29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experts are increasingly calling for harm reduction approaches in hospitals to reduce health risks and ensure all patients with substance use disorders have equitable access to acute medical care</a:t>
            </a:r>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e56907f2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fe56907f2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i="1">
                <a:solidFill>
                  <a:srgbClr val="595959"/>
                </a:solidFill>
                <a:latin typeface="Lato"/>
                <a:ea typeface="Lato"/>
                <a:cs typeface="Lato"/>
                <a:sym typeface="Lato"/>
              </a:rPr>
              <a:t>Harm reduction is both a </a:t>
            </a:r>
            <a:r>
              <a:rPr lang="en" sz="1300" b="1" i="1">
                <a:solidFill>
                  <a:srgbClr val="595959"/>
                </a:solidFill>
                <a:latin typeface="Lato"/>
                <a:ea typeface="Lato"/>
                <a:cs typeface="Lato"/>
                <a:sym typeface="Lato"/>
              </a:rPr>
              <a:t>philosophy of care</a:t>
            </a:r>
            <a:r>
              <a:rPr lang="en" sz="1300" i="1">
                <a:solidFill>
                  <a:srgbClr val="595959"/>
                </a:solidFill>
                <a:latin typeface="Lato"/>
                <a:ea typeface="Lato"/>
                <a:cs typeface="Lato"/>
                <a:sym typeface="Lato"/>
              </a:rPr>
              <a:t> and </a:t>
            </a:r>
            <a:r>
              <a:rPr lang="en" sz="1300" b="1" i="1">
                <a:solidFill>
                  <a:srgbClr val="595959"/>
                </a:solidFill>
                <a:latin typeface="Lato"/>
                <a:ea typeface="Lato"/>
                <a:cs typeface="Lato"/>
                <a:sym typeface="Lato"/>
              </a:rPr>
              <a:t>pragmatic set of strategies</a:t>
            </a:r>
            <a:r>
              <a:rPr lang="en" sz="1300" i="1">
                <a:solidFill>
                  <a:srgbClr val="595959"/>
                </a:solidFill>
                <a:latin typeface="Lato"/>
                <a:ea typeface="Lato"/>
                <a:cs typeface="Lato"/>
                <a:sym typeface="Lato"/>
              </a:rPr>
              <a:t> that helps people who use drugs be safer and healthier, have more autonomy over their lives, and take protective and proactive measures for themselves, their families and communities.</a:t>
            </a:r>
            <a:r>
              <a:rPr lang="en" sz="1300">
                <a:solidFill>
                  <a:srgbClr val="595959"/>
                </a:solidFill>
                <a:latin typeface="Lato"/>
                <a:ea typeface="Lato"/>
                <a:cs typeface="Lato"/>
                <a:sym typeface="Lato"/>
              </a:rPr>
              <a:t> </a:t>
            </a:r>
            <a:endParaRPr sz="1300">
              <a:solidFill>
                <a:srgbClr val="595959"/>
              </a:solidFill>
              <a:latin typeface="Lato"/>
              <a:ea typeface="Lato"/>
              <a:cs typeface="Lato"/>
              <a:sym typeface="Lato"/>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6313e4508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6313e4508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A large international body of research has evaluated a range of harm reduction programs and interventions in community or outpatient settings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Syringe services programs, naloxone distribution and supervised consumption services have been shown to reduce drug-related morbidity and mortality</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7bca7c1220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7bca7c1220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71600" lvl="0" indent="-1371600" algn="l" rtl="0">
              <a:lnSpc>
                <a:spcPct val="115000"/>
              </a:lnSpc>
              <a:spcBef>
                <a:spcPts val="0"/>
              </a:spcBef>
              <a:spcAft>
                <a:spcPts val="0"/>
              </a:spcAft>
              <a:buClr>
                <a:schemeClr val="dk1"/>
              </a:buClr>
              <a:buSzPts val="1100"/>
              <a:buFont typeface="Arial"/>
              <a:buNone/>
            </a:pPr>
            <a:r>
              <a:rPr lang="en" sz="700">
                <a:solidFill>
                  <a:schemeClr val="dk1"/>
                </a:solidFill>
                <a:latin typeface="Times New Roman"/>
                <a:ea typeface="Times New Roman"/>
                <a:cs typeface="Times New Roman"/>
                <a:sym typeface="Times New Roman"/>
              </a:rPr>
              <a:t>                                              </a:t>
            </a:r>
            <a:endParaRPr sz="7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300">
                <a:solidFill>
                  <a:srgbClr val="595959"/>
                </a:solidFill>
                <a:latin typeface="Lato"/>
                <a:ea typeface="Lato"/>
                <a:cs typeface="Lato"/>
                <a:sym typeface="Lato"/>
              </a:rPr>
              <a:t>In this next section, I will go over some of the early research on these practice innovations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6313e4508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6313e4508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a more and more hospitals consider the merits of harm reduction, a growing body of research is documenting that shifting from zero tolerance to a harm reduction approach to patient care is potentially feasible and acceptable to both patients and staff</a:t>
            </a:r>
            <a:endParaRPr/>
          </a:p>
          <a:p>
            <a:pPr marL="0" lvl="0" indent="0" algn="l" rtl="0">
              <a:spcBef>
                <a:spcPts val="0"/>
              </a:spcBef>
              <a:spcAft>
                <a:spcPts val="0"/>
              </a:spcAft>
              <a:buNone/>
            </a:pPr>
            <a:endParaRPr/>
          </a:p>
          <a:p>
            <a:pPr marL="0" lvl="0" indent="0" algn="l" rtl="0">
              <a:spcBef>
                <a:spcPts val="0"/>
              </a:spcBef>
              <a:spcAft>
                <a:spcPts val="0"/>
              </a:spcAft>
              <a:buNone/>
            </a:pPr>
            <a:endParaRPr>
              <a:solidFill>
                <a:schemeClr val="accent3"/>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881d1f0eb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881d1f0eb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Research has also looked at specific harm reduction interventions in hospitals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most widely studied to date is inpatient naloxone programs which train patients on overdose prevention and response and facilitate access to naloxone by dispensing a kit or writing a prescription.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To date these programs have been delivered by addiction medicine teams, pharmacists and pharmacy trainees, unit physicians, nurses and residents, social workers and other hospital staff and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implemented for general </a:t>
            </a:r>
            <a:r>
              <a:rPr lang="en" b="1">
                <a:solidFill>
                  <a:schemeClr val="dk1"/>
                </a:solidFill>
              </a:rPr>
              <a:t>acute care, subacute, rehabilitation, and psychiatric patient populations.</a:t>
            </a:r>
            <a:endParaRPr b="1">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881d1f0e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881d1f0e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these programs have been found to increase inpatients’ naloxone access and reach patients who are otherwise missed by community or ED-based programs naloxone programs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Enabling multiple disciplines and trainees to deliver kits keeps workload manageable and facilitates staff and student capacity building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Important to offer prior to discharge to catch those who may leave prematurely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Train patients’ visitors as they are potential bystanders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Work with hospital pharmacy to deliver kits free of charge where feasible to maximize uptake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To date no studies have assessed the impact of these programs on poisonings, reversals or other health outcomes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cover a variety of different models that provide digital, in-person, or paper-based instruction on opioid overdose recognition and reversal, all provide an opportunity for patients to ask follow up questions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Nalxone kits are typically delivered at the point of care either through a prescription filled by the hospital or kits obtained through state-wide distribution programs. Kits are typically low or no cost though some programs have funded kits via patients’ insurance, a co-pay and/or out-of-pocket expense.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 wide range of staff have been involved in these initiatives. Some use AMCTs to identify eligible patients and deliver kits, while other rely on unit staff to screen patients and either deliver training and kits directly or connect with a specialized care provider via consult. Physicians, nurses, pharmacists, social workers and trainees have all successfully delivered kits and training to a variety of patient populations at risk of overdose including general medical inpatients, those on inpatient detox or withdrawal management units, psychiatric patients, and rehabilitation paitents.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literature has documented increases in the likelihood of patients receiving kits after implementation of these programs however to date, no studies have assessed the impact of these programs on opioid-related morbidity or mortality either for participating patients or other people who use drugs.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Future research should investigate overdose reversals resulting from the initiative as well as behaviour changes and health outcomes of participating patients.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881d1f0eb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881d1f0eb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Four quantitative studies have evaluated the provision of harm reduction supplies to hospital inpatients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Collectively they describe implementation of syringe services as part of specialized addiction medicine, HIV, and infective endocarditis care.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These studies report that implementing syringe services programs for hospital inpatients who inject drugs is feasible and that these programs have distributed hundreds of either pre-assembled kits or loose supplies to admitted patients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Acknowledge Theresa as panelist</a:t>
            </a:r>
          </a:p>
        </p:txBody>
      </p:sp>
      <p:sp>
        <p:nvSpPr>
          <p:cNvPr id="4" name="Slide Number Placeholder 3"/>
          <p:cNvSpPr>
            <a:spLocks noGrp="1"/>
          </p:cNvSpPr>
          <p:nvPr>
            <p:ph type="sldNum" sz="quarter" idx="5"/>
          </p:nvPr>
        </p:nvSpPr>
        <p:spPr/>
        <p:txBody>
          <a:bodyPr/>
          <a:lstStyle/>
          <a:p>
            <a:fld id="{93793845-037D-4CAA-B380-AA224DFB0EC3}" type="slidenum">
              <a:rPr lang="en-US" smtClean="0"/>
              <a:t>5</a:t>
            </a:fld>
            <a:endParaRPr lang="en-US"/>
          </a:p>
        </p:txBody>
      </p:sp>
    </p:spTree>
    <p:extLst>
      <p:ext uri="{BB962C8B-B14F-4D97-AF65-F5344CB8AC3E}">
        <p14:creationId xmlns:p14="http://schemas.microsoft.com/office/powerpoint/2010/main" val="913025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7bca7c122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7bca7c122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Only two studies assess the proportion of eligible patients accessing supplies. In the larger of the two, published by my team, we found that Injecting supplies were offered in 56% of 597 AMCT consults where the patient reported IDU, and the patient accepted supplies in 37% of these encounters. Supplies were offered to patients regardless of age or sex but in multivariate analyese, females were more likely to accept supplies when offered.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881d1f0eb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881d1f0eb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Finally </a:t>
            </a:r>
            <a:r>
              <a:rPr lang="en" b="1">
                <a:solidFill>
                  <a:schemeClr val="dk1"/>
                </a:solidFill>
              </a:rPr>
              <a:t>four papers </a:t>
            </a:r>
            <a:r>
              <a:rPr lang="en">
                <a:solidFill>
                  <a:schemeClr val="dk1"/>
                </a:solidFill>
              </a:rPr>
              <a:t>have described </a:t>
            </a:r>
            <a:r>
              <a:rPr lang="en" b="1">
                <a:solidFill>
                  <a:schemeClr val="dk1"/>
                </a:solidFill>
              </a:rPr>
              <a:t>three supervised consumption services for hospital inpatients</a:t>
            </a:r>
            <a:r>
              <a:rPr lang="en">
                <a:solidFill>
                  <a:schemeClr val="dk1"/>
                </a:solidFill>
              </a:rPr>
              <a:t> in Canada.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These include </a:t>
            </a:r>
            <a:r>
              <a:rPr lang="en" b="1">
                <a:solidFill>
                  <a:schemeClr val="dk1"/>
                </a:solidFill>
              </a:rPr>
              <a:t>two nurse-led services for hospital patients</a:t>
            </a:r>
            <a:r>
              <a:rPr lang="en">
                <a:solidFill>
                  <a:schemeClr val="dk1"/>
                </a:solidFill>
              </a:rPr>
              <a:t>, and a</a:t>
            </a:r>
            <a:r>
              <a:rPr lang="en" b="1">
                <a:solidFill>
                  <a:schemeClr val="dk1"/>
                </a:solidFill>
              </a:rPr>
              <a:t> peer-led overdose prevention site in a trailer</a:t>
            </a:r>
            <a:r>
              <a:rPr lang="en">
                <a:solidFill>
                  <a:schemeClr val="dk1"/>
                </a:solidFill>
              </a:rPr>
              <a:t> on the grounds of hospital which served both patients and people from the surrounding community.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881d1f0eb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881d1f0eb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Program statistics show that despite thousands of visits no deaths have occurred in these facilities. This is particularly significant given research showing that hospital patients accessing supervised consumption services are three times more likely to experience an overdose event compared to non-hospitalize people who use drugs.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Qualitative research shows that patients are motivated to attend the survey to avoid overdose or negative sanctions from staff. Barriers to access include not accommodating drug smoking, being concerned about privacy and fear that unit staff will change their medications or care plans if they attend the service.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bca7c1220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bca7c1220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7bca7c1220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7bca7c1220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is an </a:t>
            </a:r>
            <a:r>
              <a:rPr lang="en" b="1">
                <a:solidFill>
                  <a:schemeClr val="dk1"/>
                </a:solidFill>
              </a:rPr>
              <a:t>emerging and exciting area of research </a:t>
            </a:r>
            <a:r>
              <a:rPr lang="en" sz="1200">
                <a:solidFill>
                  <a:schemeClr val="dk1"/>
                </a:solidFill>
                <a:latin typeface="Times New Roman"/>
                <a:ea typeface="Times New Roman"/>
                <a:cs typeface="Times New Roman"/>
                <a:sym typeface="Times New Roman"/>
              </a:rPr>
              <a:t>but we won’t see </a:t>
            </a:r>
            <a:r>
              <a:rPr lang="en" sz="1200" b="1">
                <a:solidFill>
                  <a:schemeClr val="dk1"/>
                </a:solidFill>
                <a:latin typeface="Times New Roman"/>
                <a:ea typeface="Times New Roman"/>
                <a:cs typeface="Times New Roman"/>
                <a:sym typeface="Times New Roman"/>
              </a:rPr>
              <a:t>widespread adoption of these practices </a:t>
            </a:r>
            <a:r>
              <a:rPr lang="en" sz="1200">
                <a:solidFill>
                  <a:schemeClr val="dk1"/>
                </a:solidFill>
                <a:latin typeface="Times New Roman"/>
                <a:ea typeface="Times New Roman"/>
                <a:cs typeface="Times New Roman"/>
                <a:sym typeface="Times New Roman"/>
              </a:rPr>
              <a:t>requires rigourous research measuring patient health outcomes</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Novel study designs are needed</a:t>
            </a:r>
            <a:r>
              <a:rPr lang="en" sz="1200">
                <a:solidFill>
                  <a:schemeClr val="dk1"/>
                </a:solidFill>
                <a:latin typeface="Times New Roman"/>
                <a:ea typeface="Times New Roman"/>
                <a:cs typeface="Times New Roman"/>
                <a:sym typeface="Times New Roman"/>
              </a:rPr>
              <a:t> that allow for </a:t>
            </a:r>
            <a:r>
              <a:rPr lang="en" sz="1200" b="1">
                <a:solidFill>
                  <a:schemeClr val="dk1"/>
                </a:solidFill>
                <a:latin typeface="Times New Roman"/>
                <a:ea typeface="Times New Roman"/>
                <a:cs typeface="Times New Roman"/>
                <a:sym typeface="Times New Roman"/>
              </a:rPr>
              <a:t>causal inference</a:t>
            </a:r>
            <a:r>
              <a:rPr lang="en" sz="1200">
                <a:solidFill>
                  <a:schemeClr val="dk1"/>
                </a:solidFill>
                <a:latin typeface="Times New Roman"/>
                <a:ea typeface="Times New Roman"/>
                <a:cs typeface="Times New Roman"/>
                <a:sym typeface="Times New Roman"/>
              </a:rPr>
              <a:t> and i</a:t>
            </a:r>
            <a:r>
              <a:rPr lang="en" sz="1200" b="1">
                <a:solidFill>
                  <a:schemeClr val="dk1"/>
                </a:solidFill>
                <a:latin typeface="Times New Roman"/>
                <a:ea typeface="Times New Roman"/>
                <a:cs typeface="Times New Roman"/>
                <a:sym typeface="Times New Roman"/>
              </a:rPr>
              <a:t>solate the impact of harm reduction </a:t>
            </a:r>
            <a:r>
              <a:rPr lang="en" sz="1200">
                <a:solidFill>
                  <a:schemeClr val="dk1"/>
                </a:solidFill>
                <a:latin typeface="Times New Roman"/>
                <a:ea typeface="Times New Roman"/>
                <a:cs typeface="Times New Roman"/>
                <a:sym typeface="Times New Roman"/>
              </a:rPr>
              <a:t>services relative to other available substance use supports</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Robust and ethical research in this area </a:t>
            </a:r>
            <a:r>
              <a:rPr lang="en" sz="1200" b="1">
                <a:solidFill>
                  <a:schemeClr val="dk1"/>
                </a:solidFill>
                <a:latin typeface="Times New Roman"/>
                <a:ea typeface="Times New Roman"/>
                <a:cs typeface="Times New Roman"/>
                <a:sym typeface="Times New Roman"/>
              </a:rPr>
              <a:t>includes patients in all phases, and measures outcomes relevant to them</a:t>
            </a:r>
            <a:r>
              <a:rPr lang="en"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More implementation science research is needed to identify </a:t>
            </a:r>
            <a:r>
              <a:rPr lang="en" sz="1200" b="1">
                <a:solidFill>
                  <a:schemeClr val="dk1"/>
                </a:solidFill>
                <a:latin typeface="Times New Roman"/>
                <a:ea typeface="Times New Roman"/>
                <a:cs typeface="Times New Roman"/>
                <a:sym typeface="Times New Roman"/>
              </a:rPr>
              <a:t>optimal models of harm reduction strategies in the hospital settings, and ensure equitable access regardless of gender, race, substances used</a:t>
            </a:r>
            <a:endParaRPr sz="120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More attention to </a:t>
            </a:r>
            <a:r>
              <a:rPr lang="en" sz="1200" b="1">
                <a:solidFill>
                  <a:schemeClr val="dk1"/>
                </a:solidFill>
                <a:latin typeface="Times New Roman"/>
                <a:ea typeface="Times New Roman"/>
                <a:cs typeface="Times New Roman"/>
                <a:sym typeface="Times New Roman"/>
              </a:rPr>
              <a:t>how integration of harm reduction philosophy and approaches can shift policy and practice, change the hospital risk environment, and promote health and healthcare equity for PWUD.</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7bca7c1220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7bca7c1220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Acknowledge Theresa as panelist</a:t>
            </a:r>
          </a:p>
        </p:txBody>
      </p:sp>
      <p:sp>
        <p:nvSpPr>
          <p:cNvPr id="4" name="Slide Number Placeholder 3"/>
          <p:cNvSpPr>
            <a:spLocks noGrp="1"/>
          </p:cNvSpPr>
          <p:nvPr>
            <p:ph type="sldNum" sz="quarter" idx="5"/>
          </p:nvPr>
        </p:nvSpPr>
        <p:spPr/>
        <p:txBody>
          <a:bodyPr/>
          <a:lstStyle/>
          <a:p>
            <a:fld id="{93793845-037D-4CAA-B380-AA224DFB0EC3}" type="slidenum">
              <a:rPr lang="en-US" smtClean="0"/>
              <a:t>47</a:t>
            </a:fld>
            <a:endParaRPr lang="en-US"/>
          </a:p>
        </p:txBody>
      </p:sp>
    </p:spTree>
    <p:extLst>
      <p:ext uri="{BB962C8B-B14F-4D97-AF65-F5344CB8AC3E}">
        <p14:creationId xmlns:p14="http://schemas.microsoft.com/office/powerpoint/2010/main" val="2806270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begin, I want to frame some of the current context. These needs inform the opportunity to improve care and transform systems.</a:t>
            </a:r>
          </a:p>
          <a:p>
            <a:r>
              <a:rPr lang="en-US" b="1" dirty="0"/>
              <a:t>In current context in N. America:</a:t>
            </a:r>
          </a:p>
          <a:p>
            <a:endParaRPr lang="en-US" dirty="0"/>
          </a:p>
          <a:p>
            <a:r>
              <a:rPr lang="en-US" dirty="0"/>
              <a:t>First is that there are widespread workforce gaps. Hospital staff lack SUD knowledge and skills, for example, clinicians may lack knowledge about evidence-based treatment or be insure how to talk with patients about their use</a:t>
            </a:r>
          </a:p>
          <a:p>
            <a:endParaRPr lang="en-US" dirty="0"/>
          </a:p>
          <a:p>
            <a:r>
              <a:rPr lang="en-US" dirty="0"/>
              <a:t>Next there is widespread care fragmentation, including interprofessional siloes within hospital systems (for example, limited communication between social workers, case managers and physician staff); vast siloes between hospital and community care; and SUD is segregated from general healthcare across all settings</a:t>
            </a:r>
          </a:p>
          <a:p>
            <a:endParaRPr lang="en-US" dirty="0"/>
          </a:p>
          <a:p>
            <a:r>
              <a:rPr lang="en-US" dirty="0"/>
              <a:t>Finally, hospital systems lack key components to deliver  </a:t>
            </a:r>
          </a:p>
          <a:p>
            <a:endParaRPr lang="en-US" dirty="0"/>
          </a:p>
          <a:p>
            <a:r>
              <a:rPr lang="en-US" b="1" dirty="0"/>
              <a:t>Underpinning these gaps are widespread stigma, discrimination, and lack of….</a:t>
            </a:r>
          </a:p>
        </p:txBody>
      </p:sp>
      <p:sp>
        <p:nvSpPr>
          <p:cNvPr id="4" name="Slide Number Placeholder 3"/>
          <p:cNvSpPr>
            <a:spLocks noGrp="1"/>
          </p:cNvSpPr>
          <p:nvPr>
            <p:ph type="sldNum" sz="quarter" idx="5"/>
          </p:nvPr>
        </p:nvSpPr>
        <p:spPr/>
        <p:txBody>
          <a:bodyPr/>
          <a:lstStyle/>
          <a:p>
            <a:fld id="{93793845-037D-4CAA-B380-AA224DFB0EC3}" type="slidenum">
              <a:rPr lang="en-US" smtClean="0"/>
              <a:t>48</a:t>
            </a:fld>
            <a:endParaRPr lang="en-US"/>
          </a:p>
        </p:txBody>
      </p:sp>
    </p:spTree>
    <p:extLst>
      <p:ext uri="{BB962C8B-B14F-4D97-AF65-F5344CB8AC3E}">
        <p14:creationId xmlns:p14="http://schemas.microsoft.com/office/powerpoint/2010/main" val="2524495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we frame these challenges, I found myself revising an editorial that Rich wrote an editorial in JAM in 2019 that reflected some of these underlying challenges. </a:t>
            </a:r>
            <a:r>
              <a:rPr lang="en-US" dirty="0"/>
              <a:t>Entitled, Treatment for opioid addiction must be offered in general hospitals, but how? He wrote: </a:t>
            </a:r>
          </a:p>
        </p:txBody>
      </p:sp>
      <p:sp>
        <p:nvSpPr>
          <p:cNvPr id="4" name="Slide Number Placeholder 3"/>
          <p:cNvSpPr>
            <a:spLocks noGrp="1"/>
          </p:cNvSpPr>
          <p:nvPr>
            <p:ph type="sldNum" sz="quarter" idx="10"/>
          </p:nvPr>
        </p:nvSpPr>
        <p:spPr/>
        <p:txBody>
          <a:bodyPr/>
          <a:lstStyle/>
          <a:p>
            <a:fld id="{EC74F048-B742-47AA-885B-2C931B37B13D}" type="slidenum">
              <a:rPr lang="en-US" smtClean="0"/>
              <a:t>49</a:t>
            </a:fld>
            <a:endParaRPr lang="en-US"/>
          </a:p>
        </p:txBody>
      </p:sp>
    </p:spTree>
    <p:extLst>
      <p:ext uri="{BB962C8B-B14F-4D97-AF65-F5344CB8AC3E}">
        <p14:creationId xmlns:p14="http://schemas.microsoft.com/office/powerpoint/2010/main" val="508777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in which SUD care is currently delivered in hospitals</a:t>
            </a:r>
          </a:p>
          <a:p>
            <a:endParaRPr lang="en-US" dirty="0"/>
          </a:p>
          <a:p>
            <a:r>
              <a:rPr lang="en-US" dirty="0"/>
              <a:t>A study that our research team did in collaboration with NYU to develop a taxonomy.</a:t>
            </a:r>
          </a:p>
          <a:p>
            <a:endParaRPr lang="en-US" dirty="0"/>
          </a:p>
          <a:p>
            <a:r>
              <a:rPr lang="en-US" dirty="0"/>
              <a:t>Limited to US because of governmental and unique payer structures to the US environment, however my conversations with colleagues in Canada and Europe – including our Swiss AMERSA contingent – suggests that similar models may exist in other countries.</a:t>
            </a:r>
          </a:p>
          <a:p>
            <a:endParaRPr lang="en-US" dirty="0"/>
          </a:p>
          <a:p>
            <a:r>
              <a:rPr lang="en-US" b="1" dirty="0"/>
              <a:t>It is critical to advancing the field to utilize common model definitions so that we can effectively study implementation and outcomes, guide policy, and promote adoption of hospital-addiction care - our research team developed a taxonomy of hospital-based addiction care models.</a:t>
            </a:r>
          </a:p>
          <a:p>
            <a:endParaRPr lang="en-US" dirty="0"/>
          </a:p>
          <a:p>
            <a:r>
              <a:rPr lang="en-US" dirty="0"/>
              <a:t>We performed a scoping review of US models including gray and published literature from 2000-2021, and 15 KIIs</a:t>
            </a:r>
          </a:p>
          <a:p>
            <a:br>
              <a:rPr lang="en-US" dirty="0"/>
            </a:br>
            <a:r>
              <a:rPr lang="en-US" dirty="0"/>
              <a:t>Defined 6 distinct model types, categorized as…</a:t>
            </a:r>
          </a:p>
          <a:p>
            <a:endParaRPr lang="en-US" b="1" dirty="0"/>
          </a:p>
          <a:p>
            <a:r>
              <a:rPr lang="en-US" b="1" dirty="0"/>
              <a:t>Though we defined 6 distinct model types, these models can work in conjunction – e.g. ACS + HBOT, HBOT + in-reach</a:t>
            </a:r>
          </a:p>
        </p:txBody>
      </p:sp>
      <p:sp>
        <p:nvSpPr>
          <p:cNvPr id="4" name="Slide Number Placeholder 3"/>
          <p:cNvSpPr>
            <a:spLocks noGrp="1"/>
          </p:cNvSpPr>
          <p:nvPr>
            <p:ph type="sldNum" sz="quarter" idx="5"/>
          </p:nvPr>
        </p:nvSpPr>
        <p:spPr/>
        <p:txBody>
          <a:bodyPr/>
          <a:lstStyle/>
          <a:p>
            <a:fld id="{EC74F048-B742-47AA-885B-2C931B37B13D}" type="slidenum">
              <a:rPr lang="en-US" smtClean="0"/>
              <a:t>51</a:t>
            </a:fld>
            <a:endParaRPr lang="en-US"/>
          </a:p>
        </p:txBody>
      </p:sp>
    </p:spTree>
    <p:extLst>
      <p:ext uri="{BB962C8B-B14F-4D97-AF65-F5344CB8AC3E}">
        <p14:creationId xmlns:p14="http://schemas.microsoft.com/office/powerpoint/2010/main" val="386281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Prevalence often higher in large urban hospitals; as many as 1 in 4</a:t>
            </a:r>
          </a:p>
        </p:txBody>
      </p:sp>
      <p:sp>
        <p:nvSpPr>
          <p:cNvPr id="4" name="Slide Number Placeholder 3"/>
          <p:cNvSpPr>
            <a:spLocks noGrp="1"/>
          </p:cNvSpPr>
          <p:nvPr>
            <p:ph type="sldNum" sz="quarter" idx="5"/>
          </p:nvPr>
        </p:nvSpPr>
        <p:spPr/>
        <p:txBody>
          <a:bodyPr/>
          <a:lstStyle/>
          <a:p>
            <a:fld id="{EC74F048-B742-47AA-885B-2C931B37B13D}" type="slidenum">
              <a:rPr lang="en-US" smtClean="0"/>
              <a:t>6</a:t>
            </a:fld>
            <a:endParaRPr lang="en-US"/>
          </a:p>
        </p:txBody>
      </p:sp>
    </p:spTree>
    <p:extLst>
      <p:ext uri="{BB962C8B-B14F-4D97-AF65-F5344CB8AC3E}">
        <p14:creationId xmlns:p14="http://schemas.microsoft.com/office/powerpoint/2010/main" val="16082933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ACS are by far most well-studied of the 6 model types. </a:t>
            </a:r>
          </a:p>
          <a:p>
            <a:r>
              <a:rPr lang="en-US" dirty="0"/>
              <a:t>Though many studies are observational, emerging body of evidence suggesting that hospital </a:t>
            </a:r>
            <a:r>
              <a:rPr lang="en-US" dirty="0" err="1"/>
              <a:t>interprof</a:t>
            </a:r>
            <a:r>
              <a:rPr lang="en-US" dirty="0"/>
              <a:t> ACS can [read list]</a:t>
            </a:r>
          </a:p>
          <a:p>
            <a:endParaRPr lang="en-US" dirty="0"/>
          </a:p>
          <a:p>
            <a:endParaRPr lang="en-US" dirty="0"/>
          </a:p>
          <a:p>
            <a:r>
              <a:rPr lang="en-US" i="1" dirty="0"/>
              <a:t>Cohort descriptions (MOUD initiation)</a:t>
            </a:r>
          </a:p>
          <a:p>
            <a:r>
              <a:rPr lang="en-US" i="1" dirty="0"/>
              <a:t>Some propensity-matched control designs (Englander </a:t>
            </a:r>
            <a:r>
              <a:rPr lang="en-US" i="1" dirty="0" err="1"/>
              <a:t>tx</a:t>
            </a:r>
            <a:r>
              <a:rPr lang="en-US" i="1" dirty="0"/>
              <a:t> linkage, Wilson mortality)</a:t>
            </a:r>
          </a:p>
          <a:p>
            <a:r>
              <a:rPr lang="en-US" i="1" dirty="0"/>
              <a:t>Some pre-post study designs (substance use,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Some qualitative (trust, harms, hospital setting)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FB388-A64B-1945-BAD4-3EF7DE8F1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235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also supports that interprofessional ACS are a platform for change across hospitals and health systems, and that it is about more than delivering evidence-based medication.</a:t>
            </a:r>
          </a:p>
          <a:p>
            <a:endParaRPr lang="en-US" dirty="0"/>
          </a:p>
          <a:p>
            <a:r>
              <a:rPr lang="en-US" dirty="0"/>
              <a:t>Specifically, </a:t>
            </a:r>
          </a:p>
          <a:p>
            <a:pPr marL="171450" indent="-171450">
              <a:buFontTx/>
              <a:buChar char="-"/>
            </a:pPr>
            <a:r>
              <a:rPr lang="en-US" dirty="0"/>
              <a:t>ACS support care redesign, including implementing medication protocols, redesigning care for specific subsets of the population or for specific health conditions (for example, endocarditis), and redesigning systems around hospital-to-home care transitions, including transitions to SNF</a:t>
            </a:r>
          </a:p>
          <a:p>
            <a:pPr marL="171450" indent="-171450">
              <a:buFontTx/>
              <a:buChar char="-"/>
            </a:pPr>
            <a:endParaRPr lang="en-US" dirty="0"/>
          </a:p>
          <a:p>
            <a:pPr marL="171450" indent="-171450">
              <a:buFontTx/>
              <a:buChar char="-"/>
            </a:pPr>
            <a:r>
              <a:rPr lang="en-US" dirty="0"/>
              <a:t>ACS can also transform hospital culture through….</a:t>
            </a:r>
          </a:p>
          <a:p>
            <a:pPr marL="171450" indent="-171450">
              <a:buFontTx/>
              <a:buChar char="-"/>
            </a:pPr>
            <a:endParaRPr lang="en-US" dirty="0"/>
          </a:p>
          <a:p>
            <a:pPr marL="171450" indent="-171450">
              <a:buFontTx/>
              <a:buChar char="-"/>
            </a:pPr>
            <a:r>
              <a:rPr lang="en-US" dirty="0"/>
              <a:t>Build responsive systems, sometimes serving as the sole voice dedicated to anticipating population health needs among adults with serious illness and SUD. This includes…</a:t>
            </a:r>
          </a:p>
          <a:p>
            <a:endParaRPr lang="en-US" dirty="0"/>
          </a:p>
        </p:txBody>
      </p:sp>
      <p:sp>
        <p:nvSpPr>
          <p:cNvPr id="4" name="Slide Number Placeholder 3"/>
          <p:cNvSpPr>
            <a:spLocks noGrp="1"/>
          </p:cNvSpPr>
          <p:nvPr>
            <p:ph type="sldNum" sz="quarter" idx="5"/>
          </p:nvPr>
        </p:nvSpPr>
        <p:spPr/>
        <p:txBody>
          <a:bodyPr/>
          <a:lstStyle/>
          <a:p>
            <a:fld id="{EC74F048-B742-47AA-885B-2C931B37B13D}" type="slidenum">
              <a:rPr lang="en-US" smtClean="0"/>
              <a:t>53</a:t>
            </a:fld>
            <a:endParaRPr lang="en-US"/>
          </a:p>
        </p:txBody>
      </p:sp>
    </p:spTree>
    <p:extLst>
      <p:ext uri="{BB962C8B-B14F-4D97-AF65-F5344CB8AC3E}">
        <p14:creationId xmlns:p14="http://schemas.microsoft.com/office/powerpoint/2010/main" val="3143650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I close the prepared remarks for today’s plenary, we wanted to describe the path forward, and ask the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EC74F048-B742-47AA-885B-2C931B37B13D}" type="slidenum">
              <a:rPr lang="en-US" smtClean="0"/>
              <a:t>54</a:t>
            </a:fld>
            <a:endParaRPr lang="en-US"/>
          </a:p>
        </p:txBody>
      </p:sp>
    </p:spTree>
    <p:extLst>
      <p:ext uri="{BB962C8B-B14F-4D97-AF65-F5344CB8AC3E}">
        <p14:creationId xmlns:p14="http://schemas.microsoft.com/office/powerpoint/2010/main" val="3217276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emerging evidence is an important piece of changing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ea typeface="Calibri"/>
                <a:cs typeface="Calibri"/>
              </a:rPr>
              <a:t>Attending the abstracts and poster sessions yesterday was inspiring.</a:t>
            </a:r>
          </a:p>
          <a:p>
            <a:r>
              <a:rPr lang="en-US" dirty="0">
                <a:ea typeface="Calibri"/>
                <a:cs typeface="Calibri"/>
              </a:rPr>
              <a:t>Remarkable and growing energy around these unexplored and practice changing topics at AMERSA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Single site Medication studies – for example, describing new approaches to hospital-</a:t>
            </a:r>
            <a:r>
              <a:rPr lang="en-US" dirty="0" err="1"/>
              <a:t>bup</a:t>
            </a:r>
            <a:r>
              <a:rPr lang="en-US" dirty="0"/>
              <a:t> initiation or methadone up titration.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Describe Innovative models that we are developing and adapting, and share them so that others can replicate or adapt them (Dr Buresh - hospital-OTP-and SNF)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observational studies which can describe existing patterns, risks and needs and disparities that can be targets for improvement and policy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Multisite medication trials, for example EXHIT ENTRE in which hospitalized adults randomize to XR </a:t>
            </a:r>
            <a:r>
              <a:rPr lang="en-US" dirty="0" err="1"/>
              <a:t>bup</a:t>
            </a:r>
            <a:r>
              <a:rPr lang="en-US" dirty="0"/>
              <a:t> (vs sublingual)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Implementation studies including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HBOT cluster RCT that randomized 24 US hospitals to low vs. high intensity intervention, where HI includes TA and practice facilitation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ACS RCT- CATCH: Dr McNeely: stepped-wedge cluster randomized trial of ACS across 6 NYC hospitals</a:t>
            </a:r>
          </a:p>
          <a:p>
            <a:endParaRPr lang="en-US" dirty="0"/>
          </a:p>
        </p:txBody>
      </p:sp>
      <p:sp>
        <p:nvSpPr>
          <p:cNvPr id="4" name="Slide Number Placeholder 3"/>
          <p:cNvSpPr>
            <a:spLocks noGrp="1"/>
          </p:cNvSpPr>
          <p:nvPr>
            <p:ph type="sldNum" sz="quarter" idx="5"/>
          </p:nvPr>
        </p:nvSpPr>
        <p:spPr/>
        <p:txBody>
          <a:bodyPr/>
          <a:lstStyle/>
          <a:p>
            <a:fld id="{EC74F048-B742-47AA-885B-2C931B37B13D}" type="slidenum">
              <a:rPr lang="en-US" smtClean="0"/>
              <a:t>55</a:t>
            </a:fld>
            <a:endParaRPr lang="en-US"/>
          </a:p>
        </p:txBody>
      </p:sp>
    </p:spTree>
    <p:extLst>
      <p:ext uri="{BB962C8B-B14F-4D97-AF65-F5344CB8AC3E}">
        <p14:creationId xmlns:p14="http://schemas.microsoft.com/office/powerpoint/2010/main" val="1510680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ea typeface="Calibri"/>
                <a:cs typeface="Calibri"/>
              </a:rPr>
              <a:t>Racial disparities:</a:t>
            </a:r>
          </a:p>
          <a:p>
            <a:r>
              <a:rPr lang="en-US" dirty="0">
                <a:ea typeface="Calibri"/>
                <a:cs typeface="Calibri"/>
              </a:rPr>
              <a:t>- How do the choices we make about prioritizing certain substances effect these disparities</a:t>
            </a:r>
          </a:p>
        </p:txBody>
      </p:sp>
      <p:sp>
        <p:nvSpPr>
          <p:cNvPr id="4" name="Slide Number Placeholder 3"/>
          <p:cNvSpPr>
            <a:spLocks noGrp="1"/>
          </p:cNvSpPr>
          <p:nvPr>
            <p:ph type="sldNum" sz="quarter" idx="5"/>
          </p:nvPr>
        </p:nvSpPr>
        <p:spPr/>
        <p:txBody>
          <a:bodyPr/>
          <a:lstStyle/>
          <a:p>
            <a:fld id="{93793845-037D-4CAA-B380-AA224DFB0EC3}" type="slidenum">
              <a:rPr lang="en-US" smtClean="0"/>
              <a:t>56</a:t>
            </a:fld>
            <a:endParaRPr lang="en-US"/>
          </a:p>
        </p:txBody>
      </p:sp>
    </p:spTree>
    <p:extLst>
      <p:ext uri="{BB962C8B-B14F-4D97-AF65-F5344CB8AC3E}">
        <p14:creationId xmlns:p14="http://schemas.microsoft.com/office/powerpoint/2010/main" val="2606811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AMERSA is the place that many leaders in hospital-based addiction care consider their professional home. And, as Rich so deeply believed - AMERSA is a supportive and powerful organization</a:t>
            </a:r>
          </a:p>
          <a:p>
            <a:endParaRPr lang="en-US" dirty="0"/>
          </a:p>
          <a:p>
            <a:r>
              <a:rPr lang="en-US" dirty="0"/>
              <a:t>This work aligns with AMERSA’s interprofessional mission to improve health and well-being through leadership and advocacy in substance use education, research, clinical care and policy. </a:t>
            </a:r>
          </a:p>
          <a:p>
            <a:r>
              <a:rPr lang="en-US" dirty="0"/>
              <a:t>Those of us in the audience here today hold great potential together to advance the field.</a:t>
            </a:r>
          </a:p>
          <a:p>
            <a:endParaRPr lang="en-US" dirty="0"/>
          </a:p>
          <a:p>
            <a:r>
              <a:rPr lang="en-US" dirty="0"/>
              <a:t>Specifically, we can (read boxes)</a:t>
            </a:r>
          </a:p>
          <a:p>
            <a:endParaRPr lang="en-US" dirty="0"/>
          </a:p>
          <a:p>
            <a:endParaRPr lang="en-US" dirty="0"/>
          </a:p>
          <a:p>
            <a:r>
              <a:rPr lang="en-US" dirty="0"/>
              <a:t>Shout out to advocacy task force, acute care interest group</a:t>
            </a:r>
          </a:p>
        </p:txBody>
      </p:sp>
      <p:sp>
        <p:nvSpPr>
          <p:cNvPr id="4" name="Slide Number Placeholder 3"/>
          <p:cNvSpPr>
            <a:spLocks noGrp="1"/>
          </p:cNvSpPr>
          <p:nvPr>
            <p:ph type="sldNum" sz="quarter" idx="5"/>
          </p:nvPr>
        </p:nvSpPr>
        <p:spPr/>
        <p:txBody>
          <a:bodyPr/>
          <a:lstStyle/>
          <a:p>
            <a:fld id="{EC74F048-B742-47AA-885B-2C931B37B13D}" type="slidenum">
              <a:rPr lang="en-US" smtClean="0"/>
              <a:t>57</a:t>
            </a:fld>
            <a:endParaRPr lang="en-US"/>
          </a:p>
        </p:txBody>
      </p:sp>
    </p:spTree>
    <p:extLst>
      <p:ext uri="{BB962C8B-B14F-4D97-AF65-F5344CB8AC3E}">
        <p14:creationId xmlns:p14="http://schemas.microsoft.com/office/powerpoint/2010/main" val="323272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one Massachusetts study by Dr Larochelle and colleagues found that residents (ages 11 and older) hospitalized for injection related infection had a SMR of 54 for fatal opioid overdose, meaning that they had 54 fold increased likelihood of overdose mortality compared with the general population. </a:t>
            </a:r>
          </a:p>
          <a:p>
            <a:endParaRPr lang="en-US" dirty="0"/>
          </a:p>
          <a:p>
            <a:r>
              <a:rPr lang="en-US" dirty="0"/>
              <a:t>And that despite representing a small fraction of the population, patients who had a critical encounter touchpoint such as acute hospitalization represented a disproportionately large percent of overall overdose deaths.</a:t>
            </a:r>
          </a:p>
          <a:p>
            <a:endParaRPr lang="en-US" dirty="0"/>
          </a:p>
          <a:p>
            <a:r>
              <a:rPr lang="en-US" dirty="0"/>
              <a:t>OR study, our team found that 7.8% of hospitalized adults admitted from April 2015-Dec 2017 with OUD died within 12 months of hospital discharge</a:t>
            </a:r>
          </a:p>
          <a:p>
            <a:endParaRPr lang="en-US" dirty="0"/>
          </a:p>
        </p:txBody>
      </p:sp>
      <p:sp>
        <p:nvSpPr>
          <p:cNvPr id="4" name="Slide Number Placeholder 3"/>
          <p:cNvSpPr>
            <a:spLocks noGrp="1"/>
          </p:cNvSpPr>
          <p:nvPr>
            <p:ph type="sldNum" sz="quarter" idx="5"/>
          </p:nvPr>
        </p:nvSpPr>
        <p:spPr/>
        <p:txBody>
          <a:bodyPr/>
          <a:lstStyle/>
          <a:p>
            <a:fld id="{EC74F048-B742-47AA-885B-2C931B37B13D}" type="slidenum">
              <a:rPr lang="en-US" smtClean="0"/>
              <a:t>7</a:t>
            </a:fld>
            <a:endParaRPr lang="en-US"/>
          </a:p>
        </p:txBody>
      </p:sp>
    </p:spTree>
    <p:extLst>
      <p:ext uri="{BB962C8B-B14F-4D97-AF65-F5344CB8AC3E}">
        <p14:creationId xmlns:p14="http://schemas.microsoft.com/office/powerpoint/2010/main" val="4266944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Despite being common, costly, and associated with disproportionately high mortality from overdose and other drug- and non-drug related causes, most hospitals do not offer evidence-based addiction care.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nationwide study in VA estimated that only 15% of patients who had OUD received any OAT, which was most commonly administered for withdrawal management only. </a:t>
            </a:r>
          </a:p>
          <a:p>
            <a:r>
              <a:rPr lang="en-US" sz="1200" b="0" i="0" u="none" strike="noStrike" kern="1200" baseline="0" dirty="0">
                <a:solidFill>
                  <a:schemeClr val="tx1"/>
                </a:solidFill>
                <a:latin typeface="+mn-lt"/>
                <a:ea typeface="+mn-ea"/>
                <a:cs typeface="+mn-cs"/>
              </a:rPr>
              <a:t>Only 2% of admissions initiated MOUD with linkage to care after discharge</a:t>
            </a:r>
          </a:p>
          <a:p>
            <a:endParaRPr lang="en-US" sz="1200" b="0" i="0" u="none" strike="noStrike" kern="1200" baseline="0" dirty="0">
              <a:solidFill>
                <a:schemeClr val="tx1"/>
              </a:solidFill>
              <a:latin typeface="+mn-lt"/>
              <a:ea typeface="+mn-ea"/>
              <a:cs typeface="+mn-cs"/>
            </a:endParaRPr>
          </a:p>
          <a:p>
            <a:r>
              <a:rPr lang="en-US" sz="1600" b="1" dirty="0"/>
              <a:t>Subsequent analysis from this same cohort </a:t>
            </a:r>
            <a:r>
              <a:rPr lang="en-US" sz="1600" dirty="0"/>
              <a:t>found that racial differences that are observed in community settings persist in hospitals.</a:t>
            </a:r>
          </a:p>
          <a:p>
            <a:r>
              <a:rPr lang="en-US" sz="1600" dirty="0"/>
              <a:t>Black pts more likely to receive methadone which is highly regulated, restrictive, and difficult to access; whereas white patients were more likely to receive buprenorphine (which can be administered in primary care and generally is much less disruptive to patients’ lives.</a:t>
            </a:r>
          </a:p>
          <a:p>
            <a:endParaRPr lang="en-US" sz="1600" dirty="0"/>
          </a:p>
          <a:p>
            <a:r>
              <a:rPr lang="en-US" sz="1600" dirty="0"/>
              <a:t>Generally, hospitals are unprepared to treat SUD.</a:t>
            </a:r>
          </a:p>
          <a:p>
            <a:r>
              <a:rPr lang="en-US" sz="1600" dirty="0"/>
              <a:t>In one statewide New Mexico study, 46% of hospitals lacked </a:t>
            </a:r>
            <a:r>
              <a:rPr lang="en-US" sz="1600" dirty="0" err="1"/>
              <a:t>bup-nx</a:t>
            </a:r>
            <a:r>
              <a:rPr lang="en-US" sz="1600" dirty="0"/>
              <a:t> on formulary, </a:t>
            </a:r>
          </a:p>
        </p:txBody>
      </p:sp>
      <p:sp>
        <p:nvSpPr>
          <p:cNvPr id="4" name="Slide Number Placeholder 3"/>
          <p:cNvSpPr>
            <a:spLocks noGrp="1"/>
          </p:cNvSpPr>
          <p:nvPr>
            <p:ph type="sldNum" sz="quarter" idx="10"/>
          </p:nvPr>
        </p:nvSpPr>
        <p:spPr/>
        <p:txBody>
          <a:bodyPr/>
          <a:lstStyle/>
          <a:p>
            <a:fld id="{B4E0D378-FA67-9448-907F-3DC5E5D3E0CB}" type="slidenum">
              <a:rPr lang="en-US" smtClean="0"/>
              <a:pPr/>
              <a:t>8</a:t>
            </a:fld>
            <a:endParaRPr lang="en-US"/>
          </a:p>
        </p:txBody>
      </p:sp>
    </p:spTree>
    <p:extLst>
      <p:ext uri="{BB962C8B-B14F-4D97-AF65-F5344CB8AC3E}">
        <p14:creationId xmlns:p14="http://schemas.microsoft.com/office/powerpoint/2010/main" val="3784748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4F048-B742-47AA-885B-2C931B37B13D}" type="slidenum">
              <a:rPr lang="en-US" smtClean="0"/>
              <a:t>9</a:t>
            </a:fld>
            <a:endParaRPr lang="en-US"/>
          </a:p>
        </p:txBody>
      </p:sp>
    </p:spTree>
    <p:extLst>
      <p:ext uri="{BB962C8B-B14F-4D97-AF65-F5344CB8AC3E}">
        <p14:creationId xmlns:p14="http://schemas.microsoft.com/office/powerpoint/2010/main" val="187258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4F048-B742-47AA-885B-2C931B37B13D}" type="slidenum">
              <a:rPr lang="en-US" smtClean="0"/>
              <a:t>10</a:t>
            </a:fld>
            <a:endParaRPr lang="en-US"/>
          </a:p>
        </p:txBody>
      </p:sp>
    </p:spTree>
    <p:extLst>
      <p:ext uri="{BB962C8B-B14F-4D97-AF65-F5344CB8AC3E}">
        <p14:creationId xmlns:p14="http://schemas.microsoft.com/office/powerpoint/2010/main" val="1220839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E419652F-2D92-460C-96E7-F970CE1DF8A3}"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398935057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19652F-2D92-460C-96E7-F970CE1DF8A3}"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168734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19652F-2D92-460C-96E7-F970CE1DF8A3}"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1678244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07190" y="1588342"/>
            <a:ext cx="994351" cy="61101"/>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972600" y="1763267"/>
            <a:ext cx="10250800" cy="22196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5" name="Google Shape;15;p2"/>
          <p:cNvSpPr txBox="1">
            <a:spLocks noGrp="1"/>
          </p:cNvSpPr>
          <p:nvPr>
            <p:ph type="subTitle" idx="1"/>
          </p:nvPr>
        </p:nvSpPr>
        <p:spPr>
          <a:xfrm>
            <a:off x="972836" y="4230533"/>
            <a:ext cx="10250800" cy="72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6" name="Google Shape;16;p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672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0"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972600" y="1763267"/>
            <a:ext cx="10251200" cy="2024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2" name="Google Shape;22;p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0878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8921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5"/>
          <p:cNvGrpSpPr/>
          <p:nvPr/>
        </p:nvGrpSpPr>
        <p:grpSpPr>
          <a:xfrm>
            <a:off x="1107190" y="1588342"/>
            <a:ext cx="994351" cy="61101"/>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5"/>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37" name="Google Shape;37;p5"/>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0240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 name="Google Shape;42;p6"/>
          <p:cNvGrpSpPr/>
          <p:nvPr/>
        </p:nvGrpSpPr>
        <p:grpSpPr>
          <a:xfrm>
            <a:off x="1107190" y="1588342"/>
            <a:ext cx="994351" cy="61101"/>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6"/>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46" name="Google Shape;46;p6"/>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719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7"/>
          <p:cNvGrpSpPr/>
          <p:nvPr/>
        </p:nvGrpSpPr>
        <p:grpSpPr>
          <a:xfrm>
            <a:off x="1107190" y="1588342"/>
            <a:ext cx="994351" cy="61101"/>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7"/>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53" name="Google Shape;53;p7"/>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7918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1107190" y="5558840"/>
            <a:ext cx="994351" cy="61101"/>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8"/>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60" name="Google Shape;60;p8"/>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473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8470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19652F-2D92-460C-96E7-F970CE1DF8A3}"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3006591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1107190" y="5558840"/>
            <a:ext cx="994351" cy="61101"/>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 name="Google Shape;77;p11"/>
          <p:cNvSpPr txBox="1">
            <a:spLocks noGrp="1"/>
          </p:cNvSpPr>
          <p:nvPr>
            <p:ph type="title" hasCustomPrompt="1"/>
          </p:nvPr>
        </p:nvSpPr>
        <p:spPr>
          <a:xfrm>
            <a:off x="972600" y="978600"/>
            <a:ext cx="10251200" cy="165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10666">
                <a:solidFill>
                  <a:schemeClr val="lt1"/>
                </a:solidFill>
              </a:defRPr>
            </a:lvl1pPr>
            <a:lvl2pPr lvl="1">
              <a:spcBef>
                <a:spcPts val="0"/>
              </a:spcBef>
              <a:spcAft>
                <a:spcPts val="0"/>
              </a:spcAft>
              <a:buClr>
                <a:schemeClr val="lt1"/>
              </a:buClr>
              <a:buSzPts val="8000"/>
              <a:buNone/>
              <a:defRPr sz="10666">
                <a:solidFill>
                  <a:schemeClr val="lt1"/>
                </a:solidFill>
              </a:defRPr>
            </a:lvl2pPr>
            <a:lvl3pPr lvl="2">
              <a:spcBef>
                <a:spcPts val="0"/>
              </a:spcBef>
              <a:spcAft>
                <a:spcPts val="0"/>
              </a:spcAft>
              <a:buClr>
                <a:schemeClr val="lt1"/>
              </a:buClr>
              <a:buSzPts val="8000"/>
              <a:buNone/>
              <a:defRPr sz="10666">
                <a:solidFill>
                  <a:schemeClr val="lt1"/>
                </a:solidFill>
              </a:defRPr>
            </a:lvl3pPr>
            <a:lvl4pPr lvl="3">
              <a:spcBef>
                <a:spcPts val="0"/>
              </a:spcBef>
              <a:spcAft>
                <a:spcPts val="0"/>
              </a:spcAft>
              <a:buClr>
                <a:schemeClr val="lt1"/>
              </a:buClr>
              <a:buSzPts val="8000"/>
              <a:buNone/>
              <a:defRPr sz="10666">
                <a:solidFill>
                  <a:schemeClr val="lt1"/>
                </a:solidFill>
              </a:defRPr>
            </a:lvl4pPr>
            <a:lvl5pPr lvl="4">
              <a:spcBef>
                <a:spcPts val="0"/>
              </a:spcBef>
              <a:spcAft>
                <a:spcPts val="0"/>
              </a:spcAft>
              <a:buClr>
                <a:schemeClr val="lt1"/>
              </a:buClr>
              <a:buSzPts val="8000"/>
              <a:buNone/>
              <a:defRPr sz="10666">
                <a:solidFill>
                  <a:schemeClr val="lt1"/>
                </a:solidFill>
              </a:defRPr>
            </a:lvl5pPr>
            <a:lvl6pPr lvl="5">
              <a:spcBef>
                <a:spcPts val="0"/>
              </a:spcBef>
              <a:spcAft>
                <a:spcPts val="0"/>
              </a:spcAft>
              <a:buClr>
                <a:schemeClr val="lt1"/>
              </a:buClr>
              <a:buSzPts val="8000"/>
              <a:buNone/>
              <a:defRPr sz="10666">
                <a:solidFill>
                  <a:schemeClr val="lt1"/>
                </a:solidFill>
              </a:defRPr>
            </a:lvl6pPr>
            <a:lvl7pPr lvl="6">
              <a:spcBef>
                <a:spcPts val="0"/>
              </a:spcBef>
              <a:spcAft>
                <a:spcPts val="0"/>
              </a:spcAft>
              <a:buClr>
                <a:schemeClr val="lt1"/>
              </a:buClr>
              <a:buSzPts val="8000"/>
              <a:buNone/>
              <a:defRPr sz="10666">
                <a:solidFill>
                  <a:schemeClr val="lt1"/>
                </a:solidFill>
              </a:defRPr>
            </a:lvl7pPr>
            <a:lvl8pPr lvl="7">
              <a:spcBef>
                <a:spcPts val="0"/>
              </a:spcBef>
              <a:spcAft>
                <a:spcPts val="0"/>
              </a:spcAft>
              <a:buClr>
                <a:schemeClr val="lt1"/>
              </a:buClr>
              <a:buSzPts val="8000"/>
              <a:buNone/>
              <a:defRPr sz="10666">
                <a:solidFill>
                  <a:schemeClr val="lt1"/>
                </a:solidFill>
              </a:defRPr>
            </a:lvl8pPr>
            <a:lvl9pPr lvl="8">
              <a:spcBef>
                <a:spcPts val="0"/>
              </a:spcBef>
              <a:spcAft>
                <a:spcPts val="0"/>
              </a:spcAft>
              <a:buClr>
                <a:schemeClr val="lt1"/>
              </a:buClr>
              <a:buSzPts val="8000"/>
              <a:buNone/>
              <a:defRPr sz="10666">
                <a:solidFill>
                  <a:schemeClr val="lt1"/>
                </a:solidFill>
              </a:defRPr>
            </a:lvl9pPr>
          </a:lstStyle>
          <a:p>
            <a:r>
              <a:t>xx%</a:t>
            </a:r>
          </a:p>
        </p:txBody>
      </p:sp>
      <p:sp>
        <p:nvSpPr>
          <p:cNvPr id="78" name="Google Shape;78;p11"/>
          <p:cNvSpPr txBox="1">
            <a:spLocks noGrp="1"/>
          </p:cNvSpPr>
          <p:nvPr>
            <p:ph type="body" idx="1"/>
          </p:nvPr>
        </p:nvSpPr>
        <p:spPr>
          <a:xfrm>
            <a:off x="972600" y="3030517"/>
            <a:ext cx="10251200" cy="21072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Clr>
                <a:schemeClr val="lt1"/>
              </a:buClr>
              <a:buSzPts val="1300"/>
              <a:buChar char="●"/>
              <a:defRPr>
                <a:solidFill>
                  <a:schemeClr val="lt1"/>
                </a:solidFill>
              </a:defRPr>
            </a:lvl1pPr>
            <a:lvl2pPr marL="1219170" lvl="1" indent="-397923">
              <a:spcBef>
                <a:spcPts val="0"/>
              </a:spcBef>
              <a:spcAft>
                <a:spcPts val="0"/>
              </a:spcAft>
              <a:buClr>
                <a:schemeClr val="lt1"/>
              </a:buClr>
              <a:buSzPts val="1100"/>
              <a:buChar char="○"/>
              <a:defRPr>
                <a:solidFill>
                  <a:schemeClr val="lt1"/>
                </a:solidFill>
              </a:defRPr>
            </a:lvl2pPr>
            <a:lvl3pPr marL="1828754" lvl="2" indent="-397923">
              <a:spcBef>
                <a:spcPts val="0"/>
              </a:spcBef>
              <a:spcAft>
                <a:spcPts val="0"/>
              </a:spcAft>
              <a:buClr>
                <a:schemeClr val="lt1"/>
              </a:buClr>
              <a:buSzPts val="1100"/>
              <a:buChar char="■"/>
              <a:defRPr>
                <a:solidFill>
                  <a:schemeClr val="lt1"/>
                </a:solidFill>
              </a:defRPr>
            </a:lvl3pPr>
            <a:lvl4pPr marL="2438339" lvl="3" indent="-397923">
              <a:spcBef>
                <a:spcPts val="0"/>
              </a:spcBef>
              <a:spcAft>
                <a:spcPts val="0"/>
              </a:spcAft>
              <a:buClr>
                <a:schemeClr val="lt1"/>
              </a:buClr>
              <a:buSzPts val="1100"/>
              <a:buChar char="●"/>
              <a:defRPr>
                <a:solidFill>
                  <a:schemeClr val="lt1"/>
                </a:solidFill>
              </a:defRPr>
            </a:lvl4pPr>
            <a:lvl5pPr marL="3047924" lvl="4" indent="-397923">
              <a:spcBef>
                <a:spcPts val="0"/>
              </a:spcBef>
              <a:spcAft>
                <a:spcPts val="0"/>
              </a:spcAft>
              <a:buClr>
                <a:schemeClr val="lt1"/>
              </a:buClr>
              <a:buSzPts val="1100"/>
              <a:buChar char="○"/>
              <a:defRPr>
                <a:solidFill>
                  <a:schemeClr val="lt1"/>
                </a:solidFill>
              </a:defRPr>
            </a:lvl5pPr>
            <a:lvl6pPr marL="3657509" lvl="5" indent="-397923">
              <a:spcBef>
                <a:spcPts val="0"/>
              </a:spcBef>
              <a:spcAft>
                <a:spcPts val="0"/>
              </a:spcAft>
              <a:buClr>
                <a:schemeClr val="lt1"/>
              </a:buClr>
              <a:buSzPts val="1100"/>
              <a:buChar char="■"/>
              <a:defRPr>
                <a:solidFill>
                  <a:schemeClr val="lt1"/>
                </a:solidFill>
              </a:defRPr>
            </a:lvl6pPr>
            <a:lvl7pPr marL="4267093" lvl="6" indent="-397923">
              <a:spcBef>
                <a:spcPts val="0"/>
              </a:spcBef>
              <a:spcAft>
                <a:spcPts val="0"/>
              </a:spcAft>
              <a:buClr>
                <a:schemeClr val="lt1"/>
              </a:buClr>
              <a:buSzPts val="1100"/>
              <a:buChar char="●"/>
              <a:defRPr>
                <a:solidFill>
                  <a:schemeClr val="lt1"/>
                </a:solidFill>
              </a:defRPr>
            </a:lvl7pPr>
            <a:lvl8pPr marL="4876678" lvl="7" indent="-397923">
              <a:spcBef>
                <a:spcPts val="0"/>
              </a:spcBef>
              <a:spcAft>
                <a:spcPts val="0"/>
              </a:spcAft>
              <a:buClr>
                <a:schemeClr val="lt1"/>
              </a:buClr>
              <a:buSzPts val="1100"/>
              <a:buChar char="○"/>
              <a:defRPr>
                <a:solidFill>
                  <a:schemeClr val="lt1"/>
                </a:solidFill>
              </a:defRPr>
            </a:lvl8pPr>
            <a:lvl9pPr marL="5486263" lvl="8" indent="-397923">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11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0422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D1270-5AF7-C17C-90E9-0F231515B0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2B71F5-8406-6327-5AFD-A0FA6E168E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DFDCE6-AE96-2DA9-F22D-B774B01DE466}"/>
              </a:ext>
            </a:extLst>
          </p:cNvPr>
          <p:cNvSpPr>
            <a:spLocks noGrp="1"/>
          </p:cNvSpPr>
          <p:nvPr>
            <p:ph type="dt" sz="half" idx="10"/>
          </p:nvPr>
        </p:nvSpPr>
        <p:spPr/>
        <p:txBody>
          <a:bodyPr/>
          <a:lstStyle/>
          <a:p>
            <a:fld id="{B8BB4B82-1EAD-7248-9871-DE6B73CB440C}" type="datetime1">
              <a:rPr lang="en-US" smtClean="0"/>
              <a:t>11/11/2022</a:t>
            </a:fld>
            <a:endParaRPr lang="en-US"/>
          </a:p>
        </p:txBody>
      </p:sp>
      <p:sp>
        <p:nvSpPr>
          <p:cNvPr id="5" name="Footer Placeholder 4">
            <a:extLst>
              <a:ext uri="{FF2B5EF4-FFF2-40B4-BE49-F238E27FC236}">
                <a16:creationId xmlns:a16="http://schemas.microsoft.com/office/drawing/2014/main" id="{C196B36F-AB82-C2CE-2CC0-A327064B7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90D50-617A-C0E0-DF39-E71AC2D84348}"/>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95623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BB78-5C23-912A-F2A0-3432334F67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B626F-D8FB-21D4-6C4F-F810A3204B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1CEEE-E9B8-6F4D-FDB9-C56E3DB2C4ED}"/>
              </a:ext>
            </a:extLst>
          </p:cNvPr>
          <p:cNvSpPr>
            <a:spLocks noGrp="1"/>
          </p:cNvSpPr>
          <p:nvPr>
            <p:ph type="dt" sz="half" idx="10"/>
          </p:nvPr>
        </p:nvSpPr>
        <p:spPr/>
        <p:txBody>
          <a:bodyPr/>
          <a:lstStyle/>
          <a:p>
            <a:fld id="{BBA444B4-05E9-9242-9001-A28F18968E00}" type="datetime1">
              <a:rPr lang="en-US" smtClean="0"/>
              <a:t>11/11/2022</a:t>
            </a:fld>
            <a:endParaRPr lang="en-US"/>
          </a:p>
        </p:txBody>
      </p:sp>
      <p:sp>
        <p:nvSpPr>
          <p:cNvPr id="5" name="Footer Placeholder 4">
            <a:extLst>
              <a:ext uri="{FF2B5EF4-FFF2-40B4-BE49-F238E27FC236}">
                <a16:creationId xmlns:a16="http://schemas.microsoft.com/office/drawing/2014/main" id="{F368A96D-CDF1-39F1-F51E-8DE173269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47120-B006-EDC6-B274-7ED2FACEDC00}"/>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3353999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425A-13D7-94F2-3241-21CED89593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3D27C6-E2AE-72FB-0DB5-92B6D66BC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9E5E74-E7E6-DD58-C00F-33E31F0BF99C}"/>
              </a:ext>
            </a:extLst>
          </p:cNvPr>
          <p:cNvSpPr>
            <a:spLocks noGrp="1"/>
          </p:cNvSpPr>
          <p:nvPr>
            <p:ph type="dt" sz="half" idx="10"/>
          </p:nvPr>
        </p:nvSpPr>
        <p:spPr/>
        <p:txBody>
          <a:bodyPr/>
          <a:lstStyle/>
          <a:p>
            <a:fld id="{4D7310E5-6253-BC40-BCC1-90CE90B2B848}" type="datetime1">
              <a:rPr lang="en-US" smtClean="0"/>
              <a:t>11/11/2022</a:t>
            </a:fld>
            <a:endParaRPr lang="en-US"/>
          </a:p>
        </p:txBody>
      </p:sp>
      <p:sp>
        <p:nvSpPr>
          <p:cNvPr id="5" name="Footer Placeholder 4">
            <a:extLst>
              <a:ext uri="{FF2B5EF4-FFF2-40B4-BE49-F238E27FC236}">
                <a16:creationId xmlns:a16="http://schemas.microsoft.com/office/drawing/2014/main" id="{859A9EE1-2F0A-4E6D-66D5-5B61AC62F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8FB4B-6620-2B22-EEE0-E199859B87B1}"/>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2347684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23A-4145-1A63-0E3A-409CD4D831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128F62-96C1-190E-1B59-BB36A3569B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1F39A4-E400-5F65-B5DB-A20C47A74C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41A2C-D8AD-4D1B-513F-89E588A9F361}"/>
              </a:ext>
            </a:extLst>
          </p:cNvPr>
          <p:cNvSpPr>
            <a:spLocks noGrp="1"/>
          </p:cNvSpPr>
          <p:nvPr>
            <p:ph type="dt" sz="half" idx="10"/>
          </p:nvPr>
        </p:nvSpPr>
        <p:spPr/>
        <p:txBody>
          <a:bodyPr/>
          <a:lstStyle/>
          <a:p>
            <a:fld id="{796E5A47-B00B-CC44-8CF7-EC98148AA37E}" type="datetime1">
              <a:rPr lang="en-US" smtClean="0"/>
              <a:t>11/11/2022</a:t>
            </a:fld>
            <a:endParaRPr lang="en-US"/>
          </a:p>
        </p:txBody>
      </p:sp>
      <p:sp>
        <p:nvSpPr>
          <p:cNvPr id="6" name="Footer Placeholder 5">
            <a:extLst>
              <a:ext uri="{FF2B5EF4-FFF2-40B4-BE49-F238E27FC236}">
                <a16:creationId xmlns:a16="http://schemas.microsoft.com/office/drawing/2014/main" id="{E53AA6C8-E3AA-F172-11BB-C1EFA36F8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1CA2F-F4C2-EBA7-4D62-BAB4F02239AB}"/>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2952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FC087-2C17-0C50-3F73-20A1FEFFF1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BB20E0-600D-8A04-6318-535204B62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05866D-64E5-ACCA-3860-E36C825AE1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F8289-2370-22FE-DE55-ED5C47AFF5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D02F26-D2A1-4F78-EFAC-8AA96AFDCB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05F6D5-A872-2B38-11CA-C1CC18018725}"/>
              </a:ext>
            </a:extLst>
          </p:cNvPr>
          <p:cNvSpPr>
            <a:spLocks noGrp="1"/>
          </p:cNvSpPr>
          <p:nvPr>
            <p:ph type="dt" sz="half" idx="10"/>
          </p:nvPr>
        </p:nvSpPr>
        <p:spPr/>
        <p:txBody>
          <a:bodyPr/>
          <a:lstStyle/>
          <a:p>
            <a:fld id="{2E4FED47-F20F-8B40-AA42-743FC25237D4}" type="datetime1">
              <a:rPr lang="en-US" smtClean="0"/>
              <a:t>11/11/2022</a:t>
            </a:fld>
            <a:endParaRPr lang="en-US"/>
          </a:p>
        </p:txBody>
      </p:sp>
      <p:sp>
        <p:nvSpPr>
          <p:cNvPr id="8" name="Footer Placeholder 7">
            <a:extLst>
              <a:ext uri="{FF2B5EF4-FFF2-40B4-BE49-F238E27FC236}">
                <a16:creationId xmlns:a16="http://schemas.microsoft.com/office/drawing/2014/main" id="{12296717-6427-ADC2-2F82-EE4DF59B48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FA9C6A-FFC6-082E-329E-A658602892EB}"/>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3921871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82EC-4809-02B6-66D5-404B62018D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29FF38-E2B2-9A5F-3BBC-D5ACCF8CA378}"/>
              </a:ext>
            </a:extLst>
          </p:cNvPr>
          <p:cNvSpPr>
            <a:spLocks noGrp="1"/>
          </p:cNvSpPr>
          <p:nvPr>
            <p:ph type="dt" sz="half" idx="10"/>
          </p:nvPr>
        </p:nvSpPr>
        <p:spPr/>
        <p:txBody>
          <a:bodyPr/>
          <a:lstStyle/>
          <a:p>
            <a:fld id="{3B92CC32-5FF9-F848-9F4B-70B9E117997D}" type="datetime1">
              <a:rPr lang="en-US" smtClean="0"/>
              <a:t>11/11/2022</a:t>
            </a:fld>
            <a:endParaRPr lang="en-US"/>
          </a:p>
        </p:txBody>
      </p:sp>
      <p:sp>
        <p:nvSpPr>
          <p:cNvPr id="4" name="Footer Placeholder 3">
            <a:extLst>
              <a:ext uri="{FF2B5EF4-FFF2-40B4-BE49-F238E27FC236}">
                <a16:creationId xmlns:a16="http://schemas.microsoft.com/office/drawing/2014/main" id="{0581DE55-8267-EE55-BFB1-C255439F28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A7551-AB24-BD08-4443-C4A4E02BCC48}"/>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1018517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7E6EC-9598-2D25-B680-F87FAF4DFD2F}"/>
              </a:ext>
            </a:extLst>
          </p:cNvPr>
          <p:cNvSpPr>
            <a:spLocks noGrp="1"/>
          </p:cNvSpPr>
          <p:nvPr>
            <p:ph type="dt" sz="half" idx="10"/>
          </p:nvPr>
        </p:nvSpPr>
        <p:spPr/>
        <p:txBody>
          <a:bodyPr/>
          <a:lstStyle/>
          <a:p>
            <a:fld id="{6F73563C-F2E8-2D49-8C8F-96436E082692}" type="datetime1">
              <a:rPr lang="en-US" smtClean="0"/>
              <a:t>11/11/2022</a:t>
            </a:fld>
            <a:endParaRPr lang="en-US"/>
          </a:p>
        </p:txBody>
      </p:sp>
      <p:sp>
        <p:nvSpPr>
          <p:cNvPr id="3" name="Footer Placeholder 2">
            <a:extLst>
              <a:ext uri="{FF2B5EF4-FFF2-40B4-BE49-F238E27FC236}">
                <a16:creationId xmlns:a16="http://schemas.microsoft.com/office/drawing/2014/main" id="{1FA9AB40-988D-AF02-3583-AE51CC0B40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5A73DF-105E-5F14-1030-A8BAA81ABF34}"/>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1104755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9B0C-8395-BF54-3238-5F4745B4A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3B9FA2-D47A-DE24-F620-9B088FEE89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C7E926-B2C3-631E-539F-72E59E97C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E33C2-23E3-2A18-B6CD-616C51E62300}"/>
              </a:ext>
            </a:extLst>
          </p:cNvPr>
          <p:cNvSpPr>
            <a:spLocks noGrp="1"/>
          </p:cNvSpPr>
          <p:nvPr>
            <p:ph type="dt" sz="half" idx="10"/>
          </p:nvPr>
        </p:nvSpPr>
        <p:spPr/>
        <p:txBody>
          <a:bodyPr/>
          <a:lstStyle/>
          <a:p>
            <a:fld id="{CB0E3F1A-8882-8341-8AF5-FA5240E64BA6}" type="datetime1">
              <a:rPr lang="en-US" smtClean="0"/>
              <a:t>11/11/2022</a:t>
            </a:fld>
            <a:endParaRPr lang="en-US"/>
          </a:p>
        </p:txBody>
      </p:sp>
      <p:sp>
        <p:nvSpPr>
          <p:cNvPr id="6" name="Footer Placeholder 5">
            <a:extLst>
              <a:ext uri="{FF2B5EF4-FFF2-40B4-BE49-F238E27FC236}">
                <a16:creationId xmlns:a16="http://schemas.microsoft.com/office/drawing/2014/main" id="{28E8F6D1-F223-7471-F488-5CC17E4C2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16C5AD-D1F8-120A-7F46-410549768A77}"/>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3175362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E419652F-2D92-460C-96E7-F970CE1DF8A3}"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58203083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8FE3-C75D-79AD-A18A-58E2D2D6F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7305E2-46BD-6FE5-B149-59C133390A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05DFD2-3067-D760-9112-4523B8313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9031C-1408-FDFA-9528-3AE58F78B062}"/>
              </a:ext>
            </a:extLst>
          </p:cNvPr>
          <p:cNvSpPr>
            <a:spLocks noGrp="1"/>
          </p:cNvSpPr>
          <p:nvPr>
            <p:ph type="dt" sz="half" idx="10"/>
          </p:nvPr>
        </p:nvSpPr>
        <p:spPr/>
        <p:txBody>
          <a:bodyPr/>
          <a:lstStyle/>
          <a:p>
            <a:fld id="{3DED9C0C-310E-D74D-A999-A1B9A1F6792A}" type="datetime1">
              <a:rPr lang="en-US" smtClean="0"/>
              <a:t>11/11/2022</a:t>
            </a:fld>
            <a:endParaRPr lang="en-US"/>
          </a:p>
        </p:txBody>
      </p:sp>
      <p:sp>
        <p:nvSpPr>
          <p:cNvPr id="6" name="Footer Placeholder 5">
            <a:extLst>
              <a:ext uri="{FF2B5EF4-FFF2-40B4-BE49-F238E27FC236}">
                <a16:creationId xmlns:a16="http://schemas.microsoft.com/office/drawing/2014/main" id="{8CA2B972-7367-60C6-DC1E-DD42DE540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209CF-F12E-6708-0F21-9FDC3774598F}"/>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2081356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DCD1-15D4-8919-2DA6-9F87A05D5C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A23DEE-C92B-7BC4-6B8F-48A5846BD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5A5A7-F2E9-AAF9-7416-5DF9031B8248}"/>
              </a:ext>
            </a:extLst>
          </p:cNvPr>
          <p:cNvSpPr>
            <a:spLocks noGrp="1"/>
          </p:cNvSpPr>
          <p:nvPr>
            <p:ph type="dt" sz="half" idx="10"/>
          </p:nvPr>
        </p:nvSpPr>
        <p:spPr/>
        <p:txBody>
          <a:bodyPr/>
          <a:lstStyle/>
          <a:p>
            <a:fld id="{2B6A5655-A51C-4F43-B8D6-D4C37E0321E4}" type="datetime1">
              <a:rPr lang="en-US" smtClean="0"/>
              <a:t>11/11/2022</a:t>
            </a:fld>
            <a:endParaRPr lang="en-US"/>
          </a:p>
        </p:txBody>
      </p:sp>
      <p:sp>
        <p:nvSpPr>
          <p:cNvPr id="5" name="Footer Placeholder 4">
            <a:extLst>
              <a:ext uri="{FF2B5EF4-FFF2-40B4-BE49-F238E27FC236}">
                <a16:creationId xmlns:a16="http://schemas.microsoft.com/office/drawing/2014/main" id="{9144534D-84B1-5670-0D0C-D67D7D658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A7A97-5E48-119D-5554-002E5086E947}"/>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1683157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4E808-7519-97D4-B86F-B93CEB3F17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C9C735-6D81-03D4-408E-7F9B91A188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E371A-E340-A606-F903-E089F38312F0}"/>
              </a:ext>
            </a:extLst>
          </p:cNvPr>
          <p:cNvSpPr>
            <a:spLocks noGrp="1"/>
          </p:cNvSpPr>
          <p:nvPr>
            <p:ph type="dt" sz="half" idx="10"/>
          </p:nvPr>
        </p:nvSpPr>
        <p:spPr/>
        <p:txBody>
          <a:bodyPr/>
          <a:lstStyle/>
          <a:p>
            <a:fld id="{81A295A1-923C-7349-9F35-CD655EC04EA8}" type="datetime1">
              <a:rPr lang="en-US" smtClean="0"/>
              <a:t>11/11/2022</a:t>
            </a:fld>
            <a:endParaRPr lang="en-US"/>
          </a:p>
        </p:txBody>
      </p:sp>
      <p:sp>
        <p:nvSpPr>
          <p:cNvPr id="5" name="Footer Placeholder 4">
            <a:extLst>
              <a:ext uri="{FF2B5EF4-FFF2-40B4-BE49-F238E27FC236}">
                <a16:creationId xmlns:a16="http://schemas.microsoft.com/office/drawing/2014/main" id="{D781A0F8-DF96-F67E-95A5-78BFCE4F4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CE435-400D-258E-3BC8-604B87F79C75}"/>
              </a:ext>
            </a:extLst>
          </p:cNvPr>
          <p:cNvSpPr>
            <a:spLocks noGrp="1"/>
          </p:cNvSpPr>
          <p:nvPr>
            <p:ph type="sldNum" sz="quarter" idx="12"/>
          </p:nvPr>
        </p:nvSpPr>
        <p:spPr/>
        <p:txBody>
          <a:bodyPr/>
          <a:lstStyle/>
          <a:p>
            <a:fld id="{1BF1B37C-4445-E941-9E11-138E3947AB36}" type="slidenum">
              <a:rPr lang="en-US" smtClean="0"/>
              <a:t>‹#›</a:t>
            </a:fld>
            <a:endParaRPr lang="en-US"/>
          </a:p>
        </p:txBody>
      </p:sp>
    </p:spTree>
    <p:extLst>
      <p:ext uri="{BB962C8B-B14F-4D97-AF65-F5344CB8AC3E}">
        <p14:creationId xmlns:p14="http://schemas.microsoft.com/office/powerpoint/2010/main" val="389375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E419652F-2D92-460C-96E7-F970CE1DF8A3}" type="datetimeFigureOut">
              <a:rPr lang="en-US" smtClean="0"/>
              <a:t>11/11/2022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2190262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E419652F-2D92-460C-96E7-F970CE1DF8A3}"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36E19E-D3FE-4A93-8E0E-7A43EC1F4B1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55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19652F-2D92-460C-96E7-F970CE1DF8A3}"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316729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19652F-2D92-460C-96E7-F970CE1DF8A3}"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267454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E419652F-2D92-460C-96E7-F970CE1DF8A3}" type="datetimeFigureOut">
              <a:rPr lang="en-US" smtClean="0"/>
              <a:t>11/11/2022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380980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419652F-2D92-460C-96E7-F970CE1DF8A3}" type="datetimeFigureOut">
              <a:rPr lang="en-US" smtClean="0"/>
              <a:t>11/11/2022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A036E19E-D3FE-4A93-8E0E-7A43EC1F4B18}" type="slidenum">
              <a:rPr lang="en-US" smtClean="0"/>
              <a:t>‹#›</a:t>
            </a:fld>
            <a:endParaRPr lang="en-US"/>
          </a:p>
        </p:txBody>
      </p:sp>
    </p:spTree>
    <p:extLst>
      <p:ext uri="{BB962C8B-B14F-4D97-AF65-F5344CB8AC3E}">
        <p14:creationId xmlns:p14="http://schemas.microsoft.com/office/powerpoint/2010/main" val="9521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419652F-2D92-460C-96E7-F970CE1DF8A3}" type="datetimeFigureOut">
              <a:rPr lang="en-US" smtClean="0"/>
              <a:t>11/11/2022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036E19E-D3FE-4A93-8E0E-7A43EC1F4B18}" type="slidenum">
              <a:rPr lang="en-US" smtClean="0"/>
              <a:t>‹#›</a:t>
            </a:fld>
            <a:endParaRPr lang="en-US"/>
          </a:p>
        </p:txBody>
      </p:sp>
    </p:spTree>
    <p:extLst>
      <p:ext uri="{BB962C8B-B14F-4D97-AF65-F5344CB8AC3E}">
        <p14:creationId xmlns:p14="http://schemas.microsoft.com/office/powerpoint/2010/main" val="249375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accent1"/>
                </a:solidFill>
                <a:latin typeface="Lato"/>
                <a:ea typeface="Lato"/>
                <a:cs typeface="Lato"/>
                <a:sym typeface="Lato"/>
              </a:defRPr>
            </a:lvl1pPr>
            <a:lvl2pPr lvl="1" algn="r">
              <a:buNone/>
              <a:defRPr sz="1333">
                <a:solidFill>
                  <a:schemeClr val="accent1"/>
                </a:solidFill>
                <a:latin typeface="Lato"/>
                <a:ea typeface="Lato"/>
                <a:cs typeface="Lato"/>
                <a:sym typeface="Lato"/>
              </a:defRPr>
            </a:lvl2pPr>
            <a:lvl3pPr lvl="2" algn="r">
              <a:buNone/>
              <a:defRPr sz="1333">
                <a:solidFill>
                  <a:schemeClr val="accent1"/>
                </a:solidFill>
                <a:latin typeface="Lato"/>
                <a:ea typeface="Lato"/>
                <a:cs typeface="Lato"/>
                <a:sym typeface="Lato"/>
              </a:defRPr>
            </a:lvl3pPr>
            <a:lvl4pPr lvl="3" algn="r">
              <a:buNone/>
              <a:defRPr sz="1333">
                <a:solidFill>
                  <a:schemeClr val="accent1"/>
                </a:solidFill>
                <a:latin typeface="Lato"/>
                <a:ea typeface="Lato"/>
                <a:cs typeface="Lato"/>
                <a:sym typeface="Lato"/>
              </a:defRPr>
            </a:lvl4pPr>
            <a:lvl5pPr lvl="4" algn="r">
              <a:buNone/>
              <a:defRPr sz="1333">
                <a:solidFill>
                  <a:schemeClr val="accent1"/>
                </a:solidFill>
                <a:latin typeface="Lato"/>
                <a:ea typeface="Lato"/>
                <a:cs typeface="Lato"/>
                <a:sym typeface="Lato"/>
              </a:defRPr>
            </a:lvl5pPr>
            <a:lvl6pPr lvl="5" algn="r">
              <a:buNone/>
              <a:defRPr sz="1333">
                <a:solidFill>
                  <a:schemeClr val="accent1"/>
                </a:solidFill>
                <a:latin typeface="Lato"/>
                <a:ea typeface="Lato"/>
                <a:cs typeface="Lato"/>
                <a:sym typeface="Lato"/>
              </a:defRPr>
            </a:lvl6pPr>
            <a:lvl7pPr lvl="6" algn="r">
              <a:buNone/>
              <a:defRPr sz="1333">
                <a:solidFill>
                  <a:schemeClr val="accent1"/>
                </a:solidFill>
                <a:latin typeface="Lato"/>
                <a:ea typeface="Lato"/>
                <a:cs typeface="Lato"/>
                <a:sym typeface="Lato"/>
              </a:defRPr>
            </a:lvl7pPr>
            <a:lvl8pPr lvl="7" algn="r">
              <a:buNone/>
              <a:defRPr sz="1333">
                <a:solidFill>
                  <a:schemeClr val="accent1"/>
                </a:solidFill>
                <a:latin typeface="Lato"/>
                <a:ea typeface="Lato"/>
                <a:cs typeface="Lato"/>
                <a:sym typeface="Lato"/>
              </a:defRPr>
            </a:lvl8pPr>
            <a:lvl9pPr lvl="8" algn="r">
              <a:buNone/>
              <a:defRPr sz="1333">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874487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17ED7-AAB4-BF71-57CA-EABC8E2A2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0CCCEA-3049-DE6E-433D-0782AEC220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9068E-0DC6-A0FD-448F-8E9307598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CA829-A775-224E-87A4-AA6CEDFA84D3}" type="datetime1">
              <a:rPr lang="en-US" smtClean="0"/>
              <a:t>11/11/2022</a:t>
            </a:fld>
            <a:endParaRPr lang="en-US"/>
          </a:p>
        </p:txBody>
      </p:sp>
      <p:sp>
        <p:nvSpPr>
          <p:cNvPr id="5" name="Footer Placeholder 4">
            <a:extLst>
              <a:ext uri="{FF2B5EF4-FFF2-40B4-BE49-F238E27FC236}">
                <a16:creationId xmlns:a16="http://schemas.microsoft.com/office/drawing/2014/main" id="{1F392875-930A-234E-15FE-9EF76DDA5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E7CBE7-C571-031C-9C99-46CE008B2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1B37C-4445-E941-9E11-138E3947AB36}" type="slidenum">
              <a:rPr lang="en-US" smtClean="0"/>
              <a:t>‹#›</a:t>
            </a:fld>
            <a:endParaRPr lang="en-US"/>
          </a:p>
        </p:txBody>
      </p:sp>
    </p:spTree>
    <p:extLst>
      <p:ext uri="{BB962C8B-B14F-4D97-AF65-F5344CB8AC3E}">
        <p14:creationId xmlns:p14="http://schemas.microsoft.com/office/powerpoint/2010/main" val="40886796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bu.edu/articles/2013/addiction-research-richard-saitz/"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A15C-0933-45D8-BD9D-9CA33E9EB705}"/>
              </a:ext>
            </a:extLst>
          </p:cNvPr>
          <p:cNvSpPr>
            <a:spLocks noGrp="1"/>
          </p:cNvSpPr>
          <p:nvPr>
            <p:ph type="ctrTitle"/>
          </p:nvPr>
        </p:nvSpPr>
        <p:spPr>
          <a:xfrm>
            <a:off x="1524000" y="616945"/>
            <a:ext cx="9144000" cy="1978618"/>
          </a:xfrm>
        </p:spPr>
        <p:txBody>
          <a:bodyPr>
            <a:normAutofit/>
          </a:bodyPr>
          <a:lstStyle/>
          <a:p>
            <a:r>
              <a:rPr lang="en-US" sz="3600"/>
              <a:t>Care of the Hospitalized Patient with Substance Use Disorder</a:t>
            </a:r>
          </a:p>
        </p:txBody>
      </p:sp>
      <p:sp>
        <p:nvSpPr>
          <p:cNvPr id="3" name="Subtitle 2">
            <a:extLst>
              <a:ext uri="{FF2B5EF4-FFF2-40B4-BE49-F238E27FC236}">
                <a16:creationId xmlns:a16="http://schemas.microsoft.com/office/drawing/2014/main" id="{596CCDED-EFC3-4B4F-959C-D67240206D4F}"/>
              </a:ext>
            </a:extLst>
          </p:cNvPr>
          <p:cNvSpPr>
            <a:spLocks noGrp="1"/>
          </p:cNvSpPr>
          <p:nvPr>
            <p:ph type="subTitle" idx="1"/>
          </p:nvPr>
        </p:nvSpPr>
        <p:spPr>
          <a:xfrm>
            <a:off x="1524000" y="2709644"/>
            <a:ext cx="9144000" cy="3691155"/>
          </a:xfrm>
        </p:spPr>
        <p:txBody>
          <a:bodyPr>
            <a:normAutofit fontScale="55000" lnSpcReduction="20000"/>
          </a:bodyPr>
          <a:lstStyle/>
          <a:p>
            <a:endParaRPr lang="en-US" dirty="0"/>
          </a:p>
          <a:p>
            <a:r>
              <a:rPr lang="en-US" sz="6400" dirty="0"/>
              <a:t>Rich Saitz “What’s the Evidence?” </a:t>
            </a:r>
          </a:p>
          <a:p>
            <a:r>
              <a:rPr lang="en-US" sz="6400" dirty="0"/>
              <a:t>endowed plenary</a:t>
            </a:r>
          </a:p>
          <a:p>
            <a:endParaRPr lang="en-US" sz="3600" dirty="0"/>
          </a:p>
          <a:p>
            <a:r>
              <a:rPr lang="en-US" sz="3800" dirty="0"/>
              <a:t>Theresa Rolley,  Ashish Thakrar MD,  Elaine Hyshka PhD</a:t>
            </a:r>
          </a:p>
          <a:p>
            <a:r>
              <a:rPr lang="en-US" sz="3800" dirty="0"/>
              <a:t>Honora Englander MD</a:t>
            </a:r>
          </a:p>
          <a:p>
            <a:endParaRPr lang="en-US" sz="3600" dirty="0"/>
          </a:p>
          <a:p>
            <a:r>
              <a:rPr lang="en-US" sz="3600" dirty="0"/>
              <a:t>45</a:t>
            </a:r>
            <a:r>
              <a:rPr lang="en-US" sz="3600" baseline="30000" dirty="0"/>
              <a:t>th</a:t>
            </a:r>
            <a:r>
              <a:rPr lang="en-US" sz="3600" dirty="0"/>
              <a:t> National AMERSA Conference</a:t>
            </a:r>
          </a:p>
          <a:p>
            <a:r>
              <a:rPr lang="en-US" sz="3600" dirty="0"/>
              <a:t>November 2022, Boston MA, USA</a:t>
            </a:r>
          </a:p>
        </p:txBody>
      </p:sp>
    </p:spTree>
    <p:extLst>
      <p:ext uri="{BB962C8B-B14F-4D97-AF65-F5344CB8AC3E}">
        <p14:creationId xmlns:p14="http://schemas.microsoft.com/office/powerpoint/2010/main" val="2178261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C6DC-385A-4BCF-BEDE-5E34DBF3D342}"/>
              </a:ext>
            </a:extLst>
          </p:cNvPr>
          <p:cNvSpPr>
            <a:spLocks noGrp="1"/>
          </p:cNvSpPr>
          <p:nvPr>
            <p:ph type="title"/>
          </p:nvPr>
        </p:nvSpPr>
        <p:spPr>
          <a:xfrm>
            <a:off x="1391797" y="355091"/>
            <a:ext cx="9408405" cy="1188720"/>
          </a:xfrm>
        </p:spPr>
        <p:txBody>
          <a:bodyPr/>
          <a:lstStyle/>
          <a:p>
            <a:r>
              <a:rPr lang="en-US"/>
              <a:t>Why treat addiction in hospitals?</a:t>
            </a:r>
          </a:p>
        </p:txBody>
      </p:sp>
      <p:graphicFrame>
        <p:nvGraphicFramePr>
          <p:cNvPr id="4" name="Content Placeholder 3">
            <a:extLst>
              <a:ext uri="{FF2B5EF4-FFF2-40B4-BE49-F238E27FC236}">
                <a16:creationId xmlns:a16="http://schemas.microsoft.com/office/drawing/2014/main" id="{1D560352-3EDF-4CFA-AB84-E3A26FFA0E9B}"/>
              </a:ext>
            </a:extLst>
          </p:cNvPr>
          <p:cNvGraphicFramePr>
            <a:graphicFrameLocks noGrp="1"/>
          </p:cNvGraphicFramePr>
          <p:nvPr>
            <p:ph idx="1"/>
            <p:extLst>
              <p:ext uri="{D42A27DB-BD31-4B8C-83A1-F6EECF244321}">
                <p14:modId xmlns:p14="http://schemas.microsoft.com/office/powerpoint/2010/main" val="1708797101"/>
              </p:ext>
            </p:extLst>
          </p:nvPr>
        </p:nvGraphicFramePr>
        <p:xfrm>
          <a:off x="1558226" y="1715912"/>
          <a:ext cx="9075548" cy="4640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6016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8F66-8C4B-4DAE-8EC7-131DF8E28949}"/>
              </a:ext>
            </a:extLst>
          </p:cNvPr>
          <p:cNvSpPr>
            <a:spLocks noGrp="1"/>
          </p:cNvSpPr>
          <p:nvPr>
            <p:ph type="title"/>
          </p:nvPr>
        </p:nvSpPr>
        <p:spPr>
          <a:xfrm>
            <a:off x="991517" y="705045"/>
            <a:ext cx="10014333" cy="1188720"/>
          </a:xfrm>
        </p:spPr>
        <p:txBody>
          <a:bodyPr/>
          <a:lstStyle/>
          <a:p>
            <a:r>
              <a:rPr lang="en-US"/>
              <a:t>Peers can play critical role in hospital care</a:t>
            </a:r>
          </a:p>
        </p:txBody>
      </p:sp>
      <p:sp>
        <p:nvSpPr>
          <p:cNvPr id="3" name="Content Placeholder 2">
            <a:extLst>
              <a:ext uri="{FF2B5EF4-FFF2-40B4-BE49-F238E27FC236}">
                <a16:creationId xmlns:a16="http://schemas.microsoft.com/office/drawing/2014/main" id="{77B43693-04D4-45BA-874A-DB021572E344}"/>
              </a:ext>
            </a:extLst>
          </p:cNvPr>
          <p:cNvSpPr>
            <a:spLocks noGrp="1"/>
          </p:cNvSpPr>
          <p:nvPr>
            <p:ph idx="1"/>
          </p:nvPr>
        </p:nvSpPr>
        <p:spPr>
          <a:xfrm>
            <a:off x="991517" y="2118753"/>
            <a:ext cx="10014333" cy="3101983"/>
          </a:xfrm>
        </p:spPr>
        <p:txBody>
          <a:bodyPr/>
          <a:lstStyle/>
          <a:p>
            <a:pPr marL="0" indent="0">
              <a:spcAft>
                <a:spcPts val="1200"/>
              </a:spcAft>
              <a:buNone/>
            </a:pPr>
            <a:r>
              <a:rPr lang="en-US" sz="2800">
                <a:solidFill>
                  <a:schemeClr val="tx1">
                    <a:lumMod val="50000"/>
                  </a:schemeClr>
                </a:solidFill>
                <a:cs typeface="Calibri" panose="020F0502020204030204" pitchFamily="34" charset="0"/>
              </a:rPr>
              <a:t>“This is an institution, and so often I feel like the peers will show us the ways in which institutions can either harm patients or not hear patients… those are the conflicts that our patients also experience. We just don’t have to see it when we’re the ones with the power.” </a:t>
            </a:r>
          </a:p>
          <a:p>
            <a:pPr marL="0" indent="0">
              <a:spcAft>
                <a:spcPts val="1200"/>
              </a:spcAft>
              <a:buNone/>
            </a:pPr>
            <a:r>
              <a:rPr lang="en-US" sz="2800">
                <a:solidFill>
                  <a:schemeClr val="tx1">
                    <a:lumMod val="50000"/>
                  </a:schemeClr>
                </a:solidFill>
                <a:cs typeface="Calibri" panose="020F0502020204030204" pitchFamily="34" charset="0"/>
              </a:rPr>
              <a:t>			- </a:t>
            </a:r>
            <a:r>
              <a:rPr lang="en-US" sz="2400">
                <a:solidFill>
                  <a:schemeClr val="tx1">
                    <a:lumMod val="50000"/>
                  </a:schemeClr>
                </a:solidFill>
                <a:cs typeface="Calibri" panose="020F0502020204030204" pitchFamily="34" charset="0"/>
              </a:rPr>
              <a:t>Interprofessional Addiction Consult Service physician</a:t>
            </a:r>
            <a:endParaRPr lang="en-US" sz="2800">
              <a:solidFill>
                <a:schemeClr val="tx1">
                  <a:lumMod val="50000"/>
                </a:schemeClr>
              </a:solidFill>
              <a:cs typeface="Calibri" panose="020F0502020204030204" pitchFamily="34" charset="0"/>
            </a:endParaRPr>
          </a:p>
          <a:p>
            <a:endParaRPr lang="en-US"/>
          </a:p>
        </p:txBody>
      </p:sp>
      <p:sp>
        <p:nvSpPr>
          <p:cNvPr id="4" name="TextBox 3">
            <a:extLst>
              <a:ext uri="{FF2B5EF4-FFF2-40B4-BE49-F238E27FC236}">
                <a16:creationId xmlns:a16="http://schemas.microsoft.com/office/drawing/2014/main" id="{401CA046-C419-4D1C-86B9-F54C1AE171C6}"/>
              </a:ext>
            </a:extLst>
          </p:cNvPr>
          <p:cNvSpPr txBox="1"/>
          <p:nvPr/>
        </p:nvSpPr>
        <p:spPr>
          <a:xfrm>
            <a:off x="8560582" y="5220736"/>
            <a:ext cx="2743200" cy="646331"/>
          </a:xfrm>
          <a:prstGeom prst="rect">
            <a:avLst/>
          </a:prstGeom>
          <a:noFill/>
        </p:spPr>
        <p:txBody>
          <a:bodyPr wrap="square" rtlCol="0">
            <a:spAutoFit/>
          </a:bodyPr>
          <a:lstStyle/>
          <a:p>
            <a:pPr algn="r"/>
            <a:r>
              <a:rPr lang="en-US" dirty="0">
                <a:solidFill>
                  <a:schemeClr val="tx1">
                    <a:lumMod val="65000"/>
                    <a:lumOff val="35000"/>
                  </a:schemeClr>
                </a:solidFill>
                <a:latin typeface="+mj-lt"/>
              </a:rPr>
              <a:t>Collins et al., JGIM 2019</a:t>
            </a:r>
          </a:p>
          <a:p>
            <a:pPr algn="r"/>
            <a:r>
              <a:rPr lang="en-US" dirty="0">
                <a:solidFill>
                  <a:schemeClr val="tx1">
                    <a:lumMod val="65000"/>
                    <a:lumOff val="35000"/>
                  </a:schemeClr>
                </a:solidFill>
                <a:latin typeface="+mj-lt"/>
              </a:rPr>
              <a:t>Englander SAj 2019</a:t>
            </a:r>
          </a:p>
        </p:txBody>
      </p:sp>
    </p:spTree>
    <p:extLst>
      <p:ext uri="{BB962C8B-B14F-4D97-AF65-F5344CB8AC3E}">
        <p14:creationId xmlns:p14="http://schemas.microsoft.com/office/powerpoint/2010/main" val="1100675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84C7-0216-4D8E-AA20-EF89261C544C}"/>
              </a:ext>
            </a:extLst>
          </p:cNvPr>
          <p:cNvSpPr>
            <a:spLocks noGrp="1"/>
          </p:cNvSpPr>
          <p:nvPr>
            <p:ph type="title"/>
          </p:nvPr>
        </p:nvSpPr>
        <p:spPr/>
        <p:txBody>
          <a:bodyPr/>
          <a:lstStyle/>
          <a:p>
            <a:r>
              <a:rPr lang="en-US"/>
              <a:t>Theresa</a:t>
            </a:r>
          </a:p>
        </p:txBody>
      </p:sp>
      <p:sp>
        <p:nvSpPr>
          <p:cNvPr id="3" name="Content Placeholder 2">
            <a:extLst>
              <a:ext uri="{FF2B5EF4-FFF2-40B4-BE49-F238E27FC236}">
                <a16:creationId xmlns:a16="http://schemas.microsoft.com/office/drawing/2014/main" id="{32021921-024C-47AF-8BC8-78BA81743409}"/>
              </a:ext>
            </a:extLst>
          </p:cNvPr>
          <p:cNvSpPr>
            <a:spLocks noGrp="1"/>
          </p:cNvSpPr>
          <p:nvPr>
            <p:ph idx="1"/>
          </p:nvPr>
        </p:nvSpPr>
        <p:spPr/>
        <p:txBody>
          <a:bodyPr>
            <a:normAutofit/>
          </a:bodyPr>
          <a:lstStyle/>
          <a:p>
            <a:r>
              <a:rPr lang="en-US" sz="2800" dirty="0"/>
              <a:t>Why is it important to improve hospital care for people with substance use disorder?</a:t>
            </a:r>
          </a:p>
        </p:txBody>
      </p:sp>
    </p:spTree>
    <p:extLst>
      <p:ext uri="{BB962C8B-B14F-4D97-AF65-F5344CB8AC3E}">
        <p14:creationId xmlns:p14="http://schemas.microsoft.com/office/powerpoint/2010/main" val="316972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30">
          <a:fgClr>
            <a:srgbClr val="F6EAD4"/>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D7C7-7592-A0CD-076D-77613C05B822}"/>
              </a:ext>
            </a:extLst>
          </p:cNvPr>
          <p:cNvSpPr>
            <a:spLocks noGrp="1"/>
          </p:cNvSpPr>
          <p:nvPr>
            <p:ph type="title"/>
          </p:nvPr>
        </p:nvSpPr>
        <p:spPr>
          <a:xfrm>
            <a:off x="1507018" y="2470389"/>
            <a:ext cx="9177957" cy="904172"/>
          </a:xfrm>
          <a:custGeom>
            <a:avLst/>
            <a:gdLst>
              <a:gd name="connsiteX0" fmla="*/ 0 w 9177957"/>
              <a:gd name="connsiteY0" fmla="*/ 0 h 904172"/>
              <a:gd name="connsiteX1" fmla="*/ 9177957 w 9177957"/>
              <a:gd name="connsiteY1" fmla="*/ 0 h 904172"/>
              <a:gd name="connsiteX2" fmla="*/ 9177957 w 9177957"/>
              <a:gd name="connsiteY2" fmla="*/ 904172 h 904172"/>
              <a:gd name="connsiteX3" fmla="*/ 0 w 9177957"/>
              <a:gd name="connsiteY3" fmla="*/ 904172 h 904172"/>
              <a:gd name="connsiteX4" fmla="*/ 0 w 9177957"/>
              <a:gd name="connsiteY4" fmla="*/ 0 h 90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957" h="904172" fill="none" extrusionOk="0">
                <a:moveTo>
                  <a:pt x="0" y="0"/>
                </a:moveTo>
                <a:cubicBezTo>
                  <a:pt x="4211269" y="-49533"/>
                  <a:pt x="7692463" y="-14809"/>
                  <a:pt x="9177957" y="0"/>
                </a:cubicBezTo>
                <a:cubicBezTo>
                  <a:pt x="9117345" y="352315"/>
                  <a:pt x="9203827" y="804611"/>
                  <a:pt x="9177957" y="904172"/>
                </a:cubicBezTo>
                <a:cubicBezTo>
                  <a:pt x="8038486" y="855941"/>
                  <a:pt x="2733028" y="988627"/>
                  <a:pt x="0" y="904172"/>
                </a:cubicBezTo>
                <a:cubicBezTo>
                  <a:pt x="31837" y="656007"/>
                  <a:pt x="-66815" y="155500"/>
                  <a:pt x="0" y="0"/>
                </a:cubicBezTo>
                <a:close/>
              </a:path>
              <a:path w="9177957" h="904172" stroke="0" extrusionOk="0">
                <a:moveTo>
                  <a:pt x="0" y="0"/>
                </a:moveTo>
                <a:cubicBezTo>
                  <a:pt x="4508890" y="118645"/>
                  <a:pt x="7642278" y="116012"/>
                  <a:pt x="9177957" y="0"/>
                </a:cubicBezTo>
                <a:cubicBezTo>
                  <a:pt x="9203182" y="372489"/>
                  <a:pt x="9112674" y="537899"/>
                  <a:pt x="9177957" y="904172"/>
                </a:cubicBezTo>
                <a:cubicBezTo>
                  <a:pt x="6229281" y="1038772"/>
                  <a:pt x="1802389" y="746976"/>
                  <a:pt x="0" y="904172"/>
                </a:cubicBezTo>
                <a:cubicBezTo>
                  <a:pt x="29625" y="598190"/>
                  <a:pt x="33871" y="148608"/>
                  <a:pt x="0" y="0"/>
                </a:cubicBezTo>
                <a:close/>
              </a:path>
            </a:pathLst>
          </a:custGeom>
          <a:ln w="28575" cap="rnd">
            <a:solidFill>
              <a:schemeClr val="tx1"/>
            </a:solidFill>
            <a:extLst>
              <a:ext uri="{C807C97D-BFC1-408E-A445-0C87EB9F89A2}">
                <ask:lineSketchStyleProps xmlns="" xmlns:ask="http://schemas.microsoft.com/office/drawing/2018/sketchyshapes" sd="1219033472">
                  <ask:type>
                    <ask:lineSketchCurved/>
                  </ask:type>
                </ask:lineSketchStyleProps>
              </a:ext>
            </a:extLst>
          </a:ln>
        </p:spPr>
        <p:txBody>
          <a:bodyPr/>
          <a:lstStyle/>
          <a:p>
            <a:pPr algn="ctr"/>
            <a:r>
              <a:rPr lang="en-US" b="1" dirty="0">
                <a:latin typeface="Garamond" panose="02020404030301010803" pitchFamily="18" charset="0"/>
              </a:rPr>
              <a:t>What’s the evidence for medications?</a:t>
            </a:r>
          </a:p>
        </p:txBody>
      </p:sp>
      <p:sp>
        <p:nvSpPr>
          <p:cNvPr id="4" name="TextBox 3">
            <a:extLst>
              <a:ext uri="{FF2B5EF4-FFF2-40B4-BE49-F238E27FC236}">
                <a16:creationId xmlns:a16="http://schemas.microsoft.com/office/drawing/2014/main" id="{C1B11E63-0974-00DD-7AE3-875D568940E7}"/>
              </a:ext>
            </a:extLst>
          </p:cNvPr>
          <p:cNvSpPr txBox="1"/>
          <p:nvPr/>
        </p:nvSpPr>
        <p:spPr>
          <a:xfrm>
            <a:off x="3207384" y="3658335"/>
            <a:ext cx="5777223"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Ashish Thakrar,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National Clinician Scholars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University of Pennsylvania</a:t>
            </a:r>
          </a:p>
        </p:txBody>
      </p:sp>
      <p:pic>
        <p:nvPicPr>
          <p:cNvPr id="1026" name="Picture 2" descr="AMERSA - Idealist">
            <a:extLst>
              <a:ext uri="{FF2B5EF4-FFF2-40B4-BE49-F238E27FC236}">
                <a16:creationId xmlns:a16="http://schemas.microsoft.com/office/drawing/2014/main" id="{19A6B786-EA40-9970-BB89-090E45AC3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592" y="623212"/>
            <a:ext cx="5532803" cy="11037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811FEE-4FC7-5042-44BC-DCA8A13F7F32}"/>
              </a:ext>
            </a:extLst>
          </p:cNvPr>
          <p:cNvSpPr txBox="1"/>
          <p:nvPr/>
        </p:nvSpPr>
        <p:spPr>
          <a:xfrm>
            <a:off x="3140701" y="5440608"/>
            <a:ext cx="591058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Rich </a:t>
            </a:r>
            <a:r>
              <a:rPr kumimoji="0" lang="en-US"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Saitz</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“What’s the Evidence?” Plenary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45</a:t>
            </a:r>
            <a:r>
              <a:rPr kumimoji="0" lang="en-US" sz="2400" b="0" i="0" u="none" strike="noStrike" kern="1200" cap="none" spc="0" normalizeH="0" baseline="30000" noProof="0" dirty="0">
                <a:ln>
                  <a:noFill/>
                </a:ln>
                <a:solidFill>
                  <a:prstClr val="black"/>
                </a:solidFill>
                <a:effectLst/>
                <a:uLnTx/>
                <a:uFillTx/>
                <a:latin typeface="Garamond" panose="02020404030301010803" pitchFamily="18" charset="0"/>
                <a:ea typeface="+mn-ea"/>
                <a:cs typeface="+mn-cs"/>
              </a:rPr>
              <a:t>th</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National AMERSA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November 2022, Boston MA, USA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442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30">
          <a:fgClr>
            <a:srgbClr val="F6EAD4"/>
          </a:fgClr>
          <a:bgClr>
            <a:schemeClr val="bg1"/>
          </a:bgClr>
        </a:pattFill>
        <a:effectLst/>
      </p:bgPr>
    </p:bg>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27980793-7E7C-D414-C554-0CDB6BB0EBEA}"/>
              </a:ext>
            </a:extLst>
          </p:cNvPr>
          <p:cNvPicPr>
            <a:picLocks noChangeAspect="1"/>
          </p:cNvPicPr>
          <p:nvPr/>
        </p:nvPicPr>
        <p:blipFill>
          <a:blip r:embed="rId3"/>
          <a:stretch>
            <a:fillRect/>
          </a:stretch>
        </p:blipFill>
        <p:spPr>
          <a:xfrm>
            <a:off x="931579" y="101600"/>
            <a:ext cx="4787900" cy="6654800"/>
          </a:xfrm>
          <a:prstGeom prst="rect">
            <a:avLst/>
          </a:prstGeom>
        </p:spPr>
      </p:pic>
      <p:sp>
        <p:nvSpPr>
          <p:cNvPr id="3" name="Title 1">
            <a:extLst>
              <a:ext uri="{FF2B5EF4-FFF2-40B4-BE49-F238E27FC236}">
                <a16:creationId xmlns:a16="http://schemas.microsoft.com/office/drawing/2014/main" id="{404D8FD6-E204-2FC4-B6FE-B690AF6038BB}"/>
              </a:ext>
            </a:extLst>
          </p:cNvPr>
          <p:cNvSpPr txBox="1">
            <a:spLocks/>
          </p:cNvSpPr>
          <p:nvPr/>
        </p:nvSpPr>
        <p:spPr>
          <a:xfrm>
            <a:off x="6261101" y="1608653"/>
            <a:ext cx="5230932" cy="2936082"/>
          </a:xfrm>
          <a:custGeom>
            <a:avLst/>
            <a:gdLst>
              <a:gd name="connsiteX0" fmla="*/ 0 w 5230932"/>
              <a:gd name="connsiteY0" fmla="*/ 0 h 2936082"/>
              <a:gd name="connsiteX1" fmla="*/ 706176 w 5230932"/>
              <a:gd name="connsiteY1" fmla="*/ 0 h 2936082"/>
              <a:gd name="connsiteX2" fmla="*/ 1203114 w 5230932"/>
              <a:gd name="connsiteY2" fmla="*/ 0 h 2936082"/>
              <a:gd name="connsiteX3" fmla="*/ 1804672 w 5230932"/>
              <a:gd name="connsiteY3" fmla="*/ 0 h 2936082"/>
              <a:gd name="connsiteX4" fmla="*/ 2563157 w 5230932"/>
              <a:gd name="connsiteY4" fmla="*/ 0 h 2936082"/>
              <a:gd name="connsiteX5" fmla="*/ 3217023 w 5230932"/>
              <a:gd name="connsiteY5" fmla="*/ 0 h 2936082"/>
              <a:gd name="connsiteX6" fmla="*/ 3923199 w 5230932"/>
              <a:gd name="connsiteY6" fmla="*/ 0 h 2936082"/>
              <a:gd name="connsiteX7" fmla="*/ 4524756 w 5230932"/>
              <a:gd name="connsiteY7" fmla="*/ 0 h 2936082"/>
              <a:gd name="connsiteX8" fmla="*/ 5230932 w 5230932"/>
              <a:gd name="connsiteY8" fmla="*/ 0 h 2936082"/>
              <a:gd name="connsiteX9" fmla="*/ 5230932 w 5230932"/>
              <a:gd name="connsiteY9" fmla="*/ 645938 h 2936082"/>
              <a:gd name="connsiteX10" fmla="*/ 5230932 w 5230932"/>
              <a:gd name="connsiteY10" fmla="*/ 1174433 h 2936082"/>
              <a:gd name="connsiteX11" fmla="*/ 5230932 w 5230932"/>
              <a:gd name="connsiteY11" fmla="*/ 1673567 h 2936082"/>
              <a:gd name="connsiteX12" fmla="*/ 5230932 w 5230932"/>
              <a:gd name="connsiteY12" fmla="*/ 2202062 h 2936082"/>
              <a:gd name="connsiteX13" fmla="*/ 5230932 w 5230932"/>
              <a:gd name="connsiteY13" fmla="*/ 2936082 h 2936082"/>
              <a:gd name="connsiteX14" fmla="*/ 4577066 w 5230932"/>
              <a:gd name="connsiteY14" fmla="*/ 2936082 h 2936082"/>
              <a:gd name="connsiteX15" fmla="*/ 3923199 w 5230932"/>
              <a:gd name="connsiteY15" fmla="*/ 2936082 h 2936082"/>
              <a:gd name="connsiteX16" fmla="*/ 3373951 w 5230932"/>
              <a:gd name="connsiteY16" fmla="*/ 2936082 h 2936082"/>
              <a:gd name="connsiteX17" fmla="*/ 2720085 w 5230932"/>
              <a:gd name="connsiteY17" fmla="*/ 2936082 h 2936082"/>
              <a:gd name="connsiteX18" fmla="*/ 2066218 w 5230932"/>
              <a:gd name="connsiteY18" fmla="*/ 2936082 h 2936082"/>
              <a:gd name="connsiteX19" fmla="*/ 1412352 w 5230932"/>
              <a:gd name="connsiteY19" fmla="*/ 2936082 h 2936082"/>
              <a:gd name="connsiteX20" fmla="*/ 758485 w 5230932"/>
              <a:gd name="connsiteY20" fmla="*/ 2936082 h 2936082"/>
              <a:gd name="connsiteX21" fmla="*/ 0 w 5230932"/>
              <a:gd name="connsiteY21" fmla="*/ 2936082 h 2936082"/>
              <a:gd name="connsiteX22" fmla="*/ 0 w 5230932"/>
              <a:gd name="connsiteY22" fmla="*/ 2319505 h 2936082"/>
              <a:gd name="connsiteX23" fmla="*/ 0 w 5230932"/>
              <a:gd name="connsiteY23" fmla="*/ 1702928 h 2936082"/>
              <a:gd name="connsiteX24" fmla="*/ 0 w 5230932"/>
              <a:gd name="connsiteY24" fmla="*/ 1086350 h 2936082"/>
              <a:gd name="connsiteX25" fmla="*/ 0 w 5230932"/>
              <a:gd name="connsiteY25" fmla="*/ 0 h 293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30932" h="2936082" fill="none" extrusionOk="0">
                <a:moveTo>
                  <a:pt x="0" y="0"/>
                </a:moveTo>
                <a:cubicBezTo>
                  <a:pt x="208855" y="11068"/>
                  <a:pt x="540383" y="-724"/>
                  <a:pt x="706176" y="0"/>
                </a:cubicBezTo>
                <a:cubicBezTo>
                  <a:pt x="871969" y="724"/>
                  <a:pt x="996881" y="-18209"/>
                  <a:pt x="1203114" y="0"/>
                </a:cubicBezTo>
                <a:cubicBezTo>
                  <a:pt x="1409347" y="18209"/>
                  <a:pt x="1613058" y="20244"/>
                  <a:pt x="1804672" y="0"/>
                </a:cubicBezTo>
                <a:cubicBezTo>
                  <a:pt x="1996286" y="-20244"/>
                  <a:pt x="2244978" y="28317"/>
                  <a:pt x="2563157" y="0"/>
                </a:cubicBezTo>
                <a:cubicBezTo>
                  <a:pt x="2881337" y="-28317"/>
                  <a:pt x="3039783" y="22553"/>
                  <a:pt x="3217023" y="0"/>
                </a:cubicBezTo>
                <a:cubicBezTo>
                  <a:pt x="3394263" y="-22553"/>
                  <a:pt x="3742404" y="34418"/>
                  <a:pt x="3923199" y="0"/>
                </a:cubicBezTo>
                <a:cubicBezTo>
                  <a:pt x="4103994" y="-34418"/>
                  <a:pt x="4365618" y="10190"/>
                  <a:pt x="4524756" y="0"/>
                </a:cubicBezTo>
                <a:cubicBezTo>
                  <a:pt x="4683894" y="-10190"/>
                  <a:pt x="5005001" y="16797"/>
                  <a:pt x="5230932" y="0"/>
                </a:cubicBezTo>
                <a:cubicBezTo>
                  <a:pt x="5237302" y="295786"/>
                  <a:pt x="5210920" y="497659"/>
                  <a:pt x="5230932" y="645938"/>
                </a:cubicBezTo>
                <a:cubicBezTo>
                  <a:pt x="5250944" y="794217"/>
                  <a:pt x="5237445" y="941574"/>
                  <a:pt x="5230932" y="1174433"/>
                </a:cubicBezTo>
                <a:cubicBezTo>
                  <a:pt x="5224419" y="1407292"/>
                  <a:pt x="5238675" y="1512728"/>
                  <a:pt x="5230932" y="1673567"/>
                </a:cubicBezTo>
                <a:cubicBezTo>
                  <a:pt x="5223189" y="1834406"/>
                  <a:pt x="5226874" y="2058823"/>
                  <a:pt x="5230932" y="2202062"/>
                </a:cubicBezTo>
                <a:cubicBezTo>
                  <a:pt x="5234990" y="2345302"/>
                  <a:pt x="5209991" y="2587967"/>
                  <a:pt x="5230932" y="2936082"/>
                </a:cubicBezTo>
                <a:cubicBezTo>
                  <a:pt x="4954856" y="2915994"/>
                  <a:pt x="4869873" y="2926119"/>
                  <a:pt x="4577066" y="2936082"/>
                </a:cubicBezTo>
                <a:cubicBezTo>
                  <a:pt x="4284259" y="2946045"/>
                  <a:pt x="4064817" y="2956524"/>
                  <a:pt x="3923199" y="2936082"/>
                </a:cubicBezTo>
                <a:cubicBezTo>
                  <a:pt x="3781581" y="2915640"/>
                  <a:pt x="3547228" y="2938432"/>
                  <a:pt x="3373951" y="2936082"/>
                </a:cubicBezTo>
                <a:cubicBezTo>
                  <a:pt x="3200674" y="2933732"/>
                  <a:pt x="2876379" y="2960070"/>
                  <a:pt x="2720085" y="2936082"/>
                </a:cubicBezTo>
                <a:cubicBezTo>
                  <a:pt x="2563791" y="2912094"/>
                  <a:pt x="2258527" y="2917990"/>
                  <a:pt x="2066218" y="2936082"/>
                </a:cubicBezTo>
                <a:cubicBezTo>
                  <a:pt x="1873909" y="2954174"/>
                  <a:pt x="1589053" y="2911238"/>
                  <a:pt x="1412352" y="2936082"/>
                </a:cubicBezTo>
                <a:cubicBezTo>
                  <a:pt x="1235651" y="2960926"/>
                  <a:pt x="974607" y="2954372"/>
                  <a:pt x="758485" y="2936082"/>
                </a:cubicBezTo>
                <a:cubicBezTo>
                  <a:pt x="542363" y="2917792"/>
                  <a:pt x="220098" y="2904540"/>
                  <a:pt x="0" y="2936082"/>
                </a:cubicBezTo>
                <a:cubicBezTo>
                  <a:pt x="-22102" y="2798991"/>
                  <a:pt x="-23889" y="2561179"/>
                  <a:pt x="0" y="2319505"/>
                </a:cubicBezTo>
                <a:cubicBezTo>
                  <a:pt x="23889" y="2077831"/>
                  <a:pt x="12349" y="1950814"/>
                  <a:pt x="0" y="1702928"/>
                </a:cubicBezTo>
                <a:cubicBezTo>
                  <a:pt x="-12349" y="1455042"/>
                  <a:pt x="437" y="1266420"/>
                  <a:pt x="0" y="1086350"/>
                </a:cubicBezTo>
                <a:cubicBezTo>
                  <a:pt x="-437" y="906280"/>
                  <a:pt x="-39441" y="488481"/>
                  <a:pt x="0" y="0"/>
                </a:cubicBezTo>
                <a:close/>
              </a:path>
              <a:path w="5230932" h="2936082" stroke="0" extrusionOk="0">
                <a:moveTo>
                  <a:pt x="0" y="0"/>
                </a:moveTo>
                <a:cubicBezTo>
                  <a:pt x="292981" y="-28620"/>
                  <a:pt x="389338" y="20937"/>
                  <a:pt x="601557" y="0"/>
                </a:cubicBezTo>
                <a:cubicBezTo>
                  <a:pt x="813776" y="-20937"/>
                  <a:pt x="908000" y="-9376"/>
                  <a:pt x="1098496" y="0"/>
                </a:cubicBezTo>
                <a:cubicBezTo>
                  <a:pt x="1288992" y="9376"/>
                  <a:pt x="1487833" y="19485"/>
                  <a:pt x="1856981" y="0"/>
                </a:cubicBezTo>
                <a:cubicBezTo>
                  <a:pt x="2226129" y="-19485"/>
                  <a:pt x="2217025" y="12176"/>
                  <a:pt x="2458538" y="0"/>
                </a:cubicBezTo>
                <a:cubicBezTo>
                  <a:pt x="2700051" y="-12176"/>
                  <a:pt x="2867859" y="27552"/>
                  <a:pt x="3060095" y="0"/>
                </a:cubicBezTo>
                <a:cubicBezTo>
                  <a:pt x="3252331" y="-27552"/>
                  <a:pt x="3477851" y="-7288"/>
                  <a:pt x="3818580" y="0"/>
                </a:cubicBezTo>
                <a:cubicBezTo>
                  <a:pt x="4159310" y="7288"/>
                  <a:pt x="4241607" y="-11029"/>
                  <a:pt x="4367828" y="0"/>
                </a:cubicBezTo>
                <a:cubicBezTo>
                  <a:pt x="4494049" y="11029"/>
                  <a:pt x="4903088" y="35293"/>
                  <a:pt x="5230932" y="0"/>
                </a:cubicBezTo>
                <a:cubicBezTo>
                  <a:pt x="5257591" y="279801"/>
                  <a:pt x="5221932" y="493047"/>
                  <a:pt x="5230932" y="645938"/>
                </a:cubicBezTo>
                <a:cubicBezTo>
                  <a:pt x="5239932" y="798829"/>
                  <a:pt x="5216705" y="937389"/>
                  <a:pt x="5230932" y="1174433"/>
                </a:cubicBezTo>
                <a:cubicBezTo>
                  <a:pt x="5245159" y="1411478"/>
                  <a:pt x="5241026" y="1528936"/>
                  <a:pt x="5230932" y="1761649"/>
                </a:cubicBezTo>
                <a:cubicBezTo>
                  <a:pt x="5220838" y="1994362"/>
                  <a:pt x="5212376" y="2156041"/>
                  <a:pt x="5230932" y="2378226"/>
                </a:cubicBezTo>
                <a:cubicBezTo>
                  <a:pt x="5249488" y="2600411"/>
                  <a:pt x="5258755" y="2790821"/>
                  <a:pt x="5230932" y="2936082"/>
                </a:cubicBezTo>
                <a:cubicBezTo>
                  <a:pt x="5007124" y="2906765"/>
                  <a:pt x="4792159" y="2967637"/>
                  <a:pt x="4577066" y="2936082"/>
                </a:cubicBezTo>
                <a:cubicBezTo>
                  <a:pt x="4361973" y="2904527"/>
                  <a:pt x="4247320" y="2937593"/>
                  <a:pt x="4027818" y="2936082"/>
                </a:cubicBezTo>
                <a:cubicBezTo>
                  <a:pt x="3808316" y="2934571"/>
                  <a:pt x="3595420" y="2934305"/>
                  <a:pt x="3373951" y="2936082"/>
                </a:cubicBezTo>
                <a:cubicBezTo>
                  <a:pt x="3152482" y="2937859"/>
                  <a:pt x="2780866" y="2917965"/>
                  <a:pt x="2615466" y="2936082"/>
                </a:cubicBezTo>
                <a:cubicBezTo>
                  <a:pt x="2450066" y="2954199"/>
                  <a:pt x="2188237" y="2947879"/>
                  <a:pt x="1961600" y="2936082"/>
                </a:cubicBezTo>
                <a:cubicBezTo>
                  <a:pt x="1734963" y="2924285"/>
                  <a:pt x="1606453" y="2916644"/>
                  <a:pt x="1464661" y="2936082"/>
                </a:cubicBezTo>
                <a:cubicBezTo>
                  <a:pt x="1322869" y="2955520"/>
                  <a:pt x="1048043" y="2954173"/>
                  <a:pt x="915413" y="2936082"/>
                </a:cubicBezTo>
                <a:cubicBezTo>
                  <a:pt x="782783" y="2917991"/>
                  <a:pt x="240294" y="2941180"/>
                  <a:pt x="0" y="2936082"/>
                </a:cubicBezTo>
                <a:cubicBezTo>
                  <a:pt x="-25590" y="2773441"/>
                  <a:pt x="-24649" y="2572034"/>
                  <a:pt x="0" y="2348866"/>
                </a:cubicBezTo>
                <a:cubicBezTo>
                  <a:pt x="24649" y="2125698"/>
                  <a:pt x="-24964" y="1894634"/>
                  <a:pt x="0" y="1761649"/>
                </a:cubicBezTo>
                <a:cubicBezTo>
                  <a:pt x="24964" y="1628664"/>
                  <a:pt x="5424" y="1350853"/>
                  <a:pt x="0" y="1203794"/>
                </a:cubicBezTo>
                <a:cubicBezTo>
                  <a:pt x="-5424" y="1056735"/>
                  <a:pt x="16372" y="923244"/>
                  <a:pt x="0" y="704660"/>
                </a:cubicBezTo>
                <a:cubicBezTo>
                  <a:pt x="-16372" y="486076"/>
                  <a:pt x="15438" y="263840"/>
                  <a:pt x="0" y="0"/>
                </a:cubicBezTo>
                <a:close/>
              </a:path>
            </a:pathLst>
          </a:custGeom>
          <a:ln w="19050" cap="rnd">
            <a:no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“I figure there’s a 40% chance of showers, and a 10% chance we know what we’re talking about.”</a:t>
            </a:r>
          </a:p>
        </p:txBody>
      </p:sp>
      <p:sp>
        <p:nvSpPr>
          <p:cNvPr id="7" name="TextBox 6">
            <a:extLst>
              <a:ext uri="{FF2B5EF4-FFF2-40B4-BE49-F238E27FC236}">
                <a16:creationId xmlns:a16="http://schemas.microsoft.com/office/drawing/2014/main" id="{1F6D00BE-51EB-CF19-13E0-6225F87084A6}"/>
              </a:ext>
            </a:extLst>
          </p:cNvPr>
          <p:cNvSpPr txBox="1"/>
          <p:nvPr/>
        </p:nvSpPr>
        <p:spPr>
          <a:xfrm>
            <a:off x="10193548" y="6448623"/>
            <a:ext cx="17347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Guyatt</a:t>
            </a: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a:t>
            </a:r>
            <a:r>
              <a:rPr kumimoji="0" lang="en-US" sz="1400" b="0" i="1"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BMJ </a:t>
            </a: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2008</a:t>
            </a:r>
          </a:p>
        </p:txBody>
      </p:sp>
      <p:cxnSp>
        <p:nvCxnSpPr>
          <p:cNvPr id="9" name="Straight Connector 8">
            <a:extLst>
              <a:ext uri="{FF2B5EF4-FFF2-40B4-BE49-F238E27FC236}">
                <a16:creationId xmlns:a16="http://schemas.microsoft.com/office/drawing/2014/main" id="{CBF23595-8DD9-7569-9680-724C93B8018B}"/>
              </a:ext>
            </a:extLst>
          </p:cNvPr>
          <p:cNvCxnSpPr>
            <a:cxnSpLocks/>
          </p:cNvCxnSpPr>
          <p:nvPr/>
        </p:nvCxnSpPr>
        <p:spPr>
          <a:xfrm>
            <a:off x="6565900" y="3089394"/>
            <a:ext cx="1244600" cy="0"/>
          </a:xfrm>
          <a:prstGeom prst="line">
            <a:avLst/>
          </a:prstGeom>
          <a:ln w="31750">
            <a:solidFill>
              <a:srgbClr val="0175AD"/>
            </a:solidFill>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8207FC4E-48B7-3234-56F7-A2C04ED24235}"/>
              </a:ext>
            </a:extLst>
          </p:cNvPr>
          <p:cNvCxnSpPr>
            <a:cxnSpLocks/>
          </p:cNvCxnSpPr>
          <p:nvPr/>
        </p:nvCxnSpPr>
        <p:spPr>
          <a:xfrm rot="5400000">
            <a:off x="5765057" y="3376623"/>
            <a:ext cx="999172" cy="424717"/>
          </a:xfrm>
          <a:prstGeom prst="curvedConnector3">
            <a:avLst>
              <a:gd name="adj1" fmla="val -4655"/>
            </a:avLst>
          </a:prstGeom>
          <a:ln w="31750">
            <a:solidFill>
              <a:srgbClr val="0175AD"/>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C0CDA08-7EDA-9BE8-A91C-A63797B3E4FE}"/>
              </a:ext>
            </a:extLst>
          </p:cNvPr>
          <p:cNvSpPr txBox="1"/>
          <p:nvPr/>
        </p:nvSpPr>
        <p:spPr>
          <a:xfrm>
            <a:off x="5938537" y="4011692"/>
            <a:ext cx="425501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75AD"/>
                </a:solidFill>
                <a:effectLst/>
                <a:uLnTx/>
                <a:uFillTx/>
                <a:latin typeface="Garamond" panose="02020404030301010803" pitchFamily="18" charset="0"/>
                <a:ea typeface="+mn-ea"/>
                <a:cs typeface="+mn-cs"/>
              </a:rPr>
              <a:t>success with this approach</a:t>
            </a:r>
          </a:p>
        </p:txBody>
      </p:sp>
      <p:sp>
        <p:nvSpPr>
          <p:cNvPr id="31" name="Oval 30">
            <a:extLst>
              <a:ext uri="{FF2B5EF4-FFF2-40B4-BE49-F238E27FC236}">
                <a16:creationId xmlns:a16="http://schemas.microsoft.com/office/drawing/2014/main" id="{4E6292E7-12C5-FE3F-B3F1-8F75380D78A6}"/>
              </a:ext>
            </a:extLst>
          </p:cNvPr>
          <p:cNvSpPr/>
          <p:nvPr/>
        </p:nvSpPr>
        <p:spPr>
          <a:xfrm>
            <a:off x="5835986" y="3808460"/>
            <a:ext cx="4439162" cy="999173"/>
          </a:xfrm>
          <a:prstGeom prst="ellipse">
            <a:avLst/>
          </a:prstGeom>
          <a:noFill/>
          <a:ln w="31750">
            <a:solidFill>
              <a:srgbClr val="017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 name="Straight Connector 1">
            <a:extLst>
              <a:ext uri="{FF2B5EF4-FFF2-40B4-BE49-F238E27FC236}">
                <a16:creationId xmlns:a16="http://schemas.microsoft.com/office/drawing/2014/main" id="{427A8C3B-6DCF-2381-039C-AA09180E5BCD}"/>
              </a:ext>
            </a:extLst>
          </p:cNvPr>
          <p:cNvCxnSpPr>
            <a:cxnSpLocks/>
          </p:cNvCxnSpPr>
          <p:nvPr/>
        </p:nvCxnSpPr>
        <p:spPr>
          <a:xfrm>
            <a:off x="2133600" y="1184148"/>
            <a:ext cx="653351" cy="977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04F1485-27CE-DDC4-DFAE-FE6B37D711C4}"/>
              </a:ext>
            </a:extLst>
          </p:cNvPr>
          <p:cNvCxnSpPr>
            <a:cxnSpLocks/>
          </p:cNvCxnSpPr>
          <p:nvPr/>
        </p:nvCxnSpPr>
        <p:spPr>
          <a:xfrm>
            <a:off x="2133600" y="1412099"/>
            <a:ext cx="618350" cy="101692"/>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A7385A3-0941-0F16-3219-034F855D3755}"/>
              </a:ext>
            </a:extLst>
          </p:cNvPr>
          <p:cNvSpPr txBox="1"/>
          <p:nvPr/>
        </p:nvSpPr>
        <p:spPr>
          <a:xfrm rot="522405">
            <a:off x="2105711" y="1520588"/>
            <a:ext cx="810808"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75AD"/>
                </a:solidFill>
                <a:effectLst/>
                <a:uLnTx/>
                <a:uFillTx/>
                <a:latin typeface="Garamond" panose="02020404030301010803" pitchFamily="18" charset="0"/>
                <a:ea typeface="+mn-ea"/>
                <a:cs typeface="+mn-cs"/>
              </a:rPr>
              <a:t>Work Room</a:t>
            </a:r>
          </a:p>
        </p:txBody>
      </p:sp>
    </p:spTree>
    <p:extLst>
      <p:ext uri="{BB962C8B-B14F-4D97-AF65-F5344CB8AC3E}">
        <p14:creationId xmlns:p14="http://schemas.microsoft.com/office/powerpoint/2010/main" val="220116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30">
          <a:fgClr>
            <a:srgbClr val="F6EAD4"/>
          </a:fgClr>
          <a:bgClr>
            <a:schemeClr val="bg1"/>
          </a:bgClr>
        </a:patt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6CD02B-A31E-5063-CB22-D5A111CEA910}"/>
              </a:ext>
            </a:extLst>
          </p:cNvPr>
          <p:cNvSpPr txBox="1"/>
          <p:nvPr/>
        </p:nvSpPr>
        <p:spPr>
          <a:xfrm>
            <a:off x="1892043" y="1721365"/>
            <a:ext cx="1123315" cy="442674"/>
          </a:xfrm>
          <a:prstGeom prst="round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75AD"/>
                </a:solidFill>
                <a:effectLst/>
                <a:highlight>
                  <a:srgbClr val="FFFF00"/>
                </a:highlight>
                <a:uLnTx/>
                <a:uFillTx/>
                <a:latin typeface="Garamond" panose="02020404030301010803" pitchFamily="18" charset="0"/>
                <a:ea typeface="+mn-ea"/>
                <a:cs typeface="+mn-cs"/>
              </a:rPr>
              <a:t>Alcohol</a:t>
            </a:r>
          </a:p>
        </p:txBody>
      </p:sp>
      <p:sp>
        <p:nvSpPr>
          <p:cNvPr id="8" name="TextBox 7">
            <a:extLst>
              <a:ext uri="{FF2B5EF4-FFF2-40B4-BE49-F238E27FC236}">
                <a16:creationId xmlns:a16="http://schemas.microsoft.com/office/drawing/2014/main" id="{841AAFCB-6384-6685-CDC4-FA7DD44AED5B}"/>
              </a:ext>
            </a:extLst>
          </p:cNvPr>
          <p:cNvSpPr txBox="1"/>
          <p:nvPr/>
        </p:nvSpPr>
        <p:spPr>
          <a:xfrm>
            <a:off x="631029" y="1721365"/>
            <a:ext cx="1123315" cy="442674"/>
          </a:xfrm>
          <a:prstGeom prst="round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75AD"/>
                </a:solidFill>
                <a:effectLst/>
                <a:highlight>
                  <a:srgbClr val="FFFF00"/>
                </a:highlight>
                <a:uLnTx/>
                <a:uFillTx/>
                <a:latin typeface="Garamond" panose="02020404030301010803" pitchFamily="18" charset="0"/>
                <a:ea typeface="+mn-ea"/>
                <a:cs typeface="+mn-cs"/>
              </a:rPr>
              <a:t>Opioids</a:t>
            </a:r>
          </a:p>
        </p:txBody>
      </p:sp>
      <p:sp>
        <p:nvSpPr>
          <p:cNvPr id="9" name="TextBox 8">
            <a:extLst>
              <a:ext uri="{FF2B5EF4-FFF2-40B4-BE49-F238E27FC236}">
                <a16:creationId xmlns:a16="http://schemas.microsoft.com/office/drawing/2014/main" id="{E9765CB0-13A2-ECE7-9628-1EAE1A3AC854}"/>
              </a:ext>
            </a:extLst>
          </p:cNvPr>
          <p:cNvSpPr txBox="1"/>
          <p:nvPr/>
        </p:nvSpPr>
        <p:spPr>
          <a:xfrm>
            <a:off x="3153057" y="1721365"/>
            <a:ext cx="1388817" cy="442674"/>
          </a:xfrm>
          <a:prstGeom prst="round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75AD"/>
                </a:solidFill>
                <a:effectLst/>
                <a:uLnTx/>
                <a:uFillTx/>
                <a:latin typeface="Garamond" panose="02020404030301010803" pitchFamily="18" charset="0"/>
                <a:ea typeface="+mn-ea"/>
                <a:cs typeface="+mn-cs"/>
              </a:rPr>
              <a:t>Stimulants</a:t>
            </a:r>
          </a:p>
        </p:txBody>
      </p:sp>
      <p:sp>
        <p:nvSpPr>
          <p:cNvPr id="11" name="TextBox 10">
            <a:extLst>
              <a:ext uri="{FF2B5EF4-FFF2-40B4-BE49-F238E27FC236}">
                <a16:creationId xmlns:a16="http://schemas.microsoft.com/office/drawing/2014/main" id="{7D01B1A0-D7E3-C69F-A603-BA0D4B8247C7}"/>
              </a:ext>
            </a:extLst>
          </p:cNvPr>
          <p:cNvSpPr txBox="1"/>
          <p:nvPr/>
        </p:nvSpPr>
        <p:spPr>
          <a:xfrm>
            <a:off x="4713052" y="1721365"/>
            <a:ext cx="2091117" cy="442674"/>
          </a:xfrm>
          <a:prstGeom prst="round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75AD"/>
                </a:solidFill>
                <a:effectLst/>
                <a:uLnTx/>
                <a:uFillTx/>
                <a:latin typeface="Garamond" panose="02020404030301010803" pitchFamily="18" charset="0"/>
                <a:ea typeface="+mn-ea"/>
                <a:cs typeface="+mn-cs"/>
              </a:rPr>
              <a:t>Benzodiazepines</a:t>
            </a:r>
          </a:p>
        </p:txBody>
      </p:sp>
      <p:sp>
        <p:nvSpPr>
          <p:cNvPr id="12" name="TextBox 11">
            <a:extLst>
              <a:ext uri="{FF2B5EF4-FFF2-40B4-BE49-F238E27FC236}">
                <a16:creationId xmlns:a16="http://schemas.microsoft.com/office/drawing/2014/main" id="{CC1534EB-FFCE-8698-FF38-E278B830B352}"/>
              </a:ext>
            </a:extLst>
          </p:cNvPr>
          <p:cNvSpPr txBox="1"/>
          <p:nvPr/>
        </p:nvSpPr>
        <p:spPr>
          <a:xfrm>
            <a:off x="6979771" y="1721552"/>
            <a:ext cx="1240382" cy="442674"/>
          </a:xfrm>
          <a:prstGeom prst="round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75AD"/>
                </a:solidFill>
                <a:effectLst/>
                <a:uLnTx/>
                <a:uFillTx/>
                <a:latin typeface="Garamond" panose="02020404030301010803" pitchFamily="18" charset="0"/>
                <a:ea typeface="+mn-ea"/>
                <a:cs typeface="+mn-cs"/>
              </a:rPr>
              <a:t>Cannabis</a:t>
            </a:r>
          </a:p>
        </p:txBody>
      </p:sp>
      <p:sp>
        <p:nvSpPr>
          <p:cNvPr id="13" name="TextBox 12">
            <a:extLst>
              <a:ext uri="{FF2B5EF4-FFF2-40B4-BE49-F238E27FC236}">
                <a16:creationId xmlns:a16="http://schemas.microsoft.com/office/drawing/2014/main" id="{F17D47F8-A7AE-5981-0F13-CD635892ED3B}"/>
              </a:ext>
            </a:extLst>
          </p:cNvPr>
          <p:cNvSpPr txBox="1"/>
          <p:nvPr/>
        </p:nvSpPr>
        <p:spPr>
          <a:xfrm>
            <a:off x="9799213" y="1721365"/>
            <a:ext cx="1771527" cy="442674"/>
          </a:xfrm>
          <a:prstGeom prst="round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75AD"/>
                </a:solidFill>
                <a:effectLst/>
                <a:uLnTx/>
                <a:uFillTx/>
                <a:latin typeface="Garamond" panose="02020404030301010803" pitchFamily="18" charset="0"/>
                <a:ea typeface="+mn-ea"/>
                <a:cs typeface="+mn-cs"/>
              </a:rPr>
              <a:t>Polysubstance</a:t>
            </a:r>
          </a:p>
        </p:txBody>
      </p:sp>
      <p:sp>
        <p:nvSpPr>
          <p:cNvPr id="15" name="Rounded Rectangle 14">
            <a:extLst>
              <a:ext uri="{FF2B5EF4-FFF2-40B4-BE49-F238E27FC236}">
                <a16:creationId xmlns:a16="http://schemas.microsoft.com/office/drawing/2014/main" id="{D74F01C0-A099-D26D-B6F6-78E74C7B0AF9}"/>
              </a:ext>
            </a:extLst>
          </p:cNvPr>
          <p:cNvSpPr/>
          <p:nvPr/>
        </p:nvSpPr>
        <p:spPr>
          <a:xfrm>
            <a:off x="631029" y="3052598"/>
            <a:ext cx="10929937" cy="585787"/>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Managing Withdrawal</a:t>
            </a:r>
          </a:p>
        </p:txBody>
      </p:sp>
      <p:sp>
        <p:nvSpPr>
          <p:cNvPr id="16" name="Rounded Rectangle 15">
            <a:extLst>
              <a:ext uri="{FF2B5EF4-FFF2-40B4-BE49-F238E27FC236}">
                <a16:creationId xmlns:a16="http://schemas.microsoft.com/office/drawing/2014/main" id="{96923791-64ED-7C85-3AC1-B06B816D06C1}"/>
              </a:ext>
            </a:extLst>
          </p:cNvPr>
          <p:cNvSpPr/>
          <p:nvPr/>
        </p:nvSpPr>
        <p:spPr>
          <a:xfrm>
            <a:off x="631029" y="2362165"/>
            <a:ext cx="10929937" cy="585787"/>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Starting Pharmacotherapy</a:t>
            </a:r>
          </a:p>
        </p:txBody>
      </p:sp>
      <p:sp>
        <p:nvSpPr>
          <p:cNvPr id="17" name="Rounded Rectangle 16">
            <a:extLst>
              <a:ext uri="{FF2B5EF4-FFF2-40B4-BE49-F238E27FC236}">
                <a16:creationId xmlns:a16="http://schemas.microsoft.com/office/drawing/2014/main" id="{24D47FE4-579F-1159-CD45-C66754EA515E}"/>
              </a:ext>
            </a:extLst>
          </p:cNvPr>
          <p:cNvSpPr/>
          <p:nvPr/>
        </p:nvSpPr>
        <p:spPr>
          <a:xfrm>
            <a:off x="631029" y="3736911"/>
            <a:ext cx="10929937" cy="585787"/>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Harm Reduction</a:t>
            </a:r>
          </a:p>
        </p:txBody>
      </p:sp>
      <p:sp>
        <p:nvSpPr>
          <p:cNvPr id="18" name="Rounded Rectangle 17">
            <a:extLst>
              <a:ext uri="{FF2B5EF4-FFF2-40B4-BE49-F238E27FC236}">
                <a16:creationId xmlns:a16="http://schemas.microsoft.com/office/drawing/2014/main" id="{B9CA6AB0-2C81-83B1-4923-6F6BB7B505E0}"/>
              </a:ext>
            </a:extLst>
          </p:cNvPr>
          <p:cNvSpPr/>
          <p:nvPr/>
        </p:nvSpPr>
        <p:spPr>
          <a:xfrm>
            <a:off x="631029" y="4428969"/>
            <a:ext cx="10929937" cy="585787"/>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Psychosocial Interventions</a:t>
            </a:r>
          </a:p>
        </p:txBody>
      </p:sp>
      <p:sp>
        <p:nvSpPr>
          <p:cNvPr id="19" name="Rounded Rectangle 18">
            <a:extLst>
              <a:ext uri="{FF2B5EF4-FFF2-40B4-BE49-F238E27FC236}">
                <a16:creationId xmlns:a16="http://schemas.microsoft.com/office/drawing/2014/main" id="{741C347D-0A30-F233-982F-63C9CE9A32B7}"/>
              </a:ext>
            </a:extLst>
          </p:cNvPr>
          <p:cNvSpPr/>
          <p:nvPr/>
        </p:nvSpPr>
        <p:spPr>
          <a:xfrm>
            <a:off x="631029" y="5133553"/>
            <a:ext cx="10929937" cy="585787"/>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Hospital Systems &amp; Care Transitions</a:t>
            </a:r>
          </a:p>
        </p:txBody>
      </p:sp>
      <p:sp>
        <p:nvSpPr>
          <p:cNvPr id="2" name="Title 1">
            <a:extLst>
              <a:ext uri="{FF2B5EF4-FFF2-40B4-BE49-F238E27FC236}">
                <a16:creationId xmlns:a16="http://schemas.microsoft.com/office/drawing/2014/main" id="{730543B1-A2B3-D6B9-5E8C-052C11C8288F}"/>
              </a:ext>
            </a:extLst>
          </p:cNvPr>
          <p:cNvSpPr>
            <a:spLocks noGrp="1"/>
          </p:cNvSpPr>
          <p:nvPr>
            <p:ph type="title"/>
          </p:nvPr>
        </p:nvSpPr>
        <p:spPr>
          <a:xfrm>
            <a:off x="1507020" y="500527"/>
            <a:ext cx="9177957" cy="904172"/>
          </a:xfrm>
          <a:custGeom>
            <a:avLst/>
            <a:gdLst>
              <a:gd name="connsiteX0" fmla="*/ 0 w 9177957"/>
              <a:gd name="connsiteY0" fmla="*/ 0 h 904172"/>
              <a:gd name="connsiteX1" fmla="*/ 9177957 w 9177957"/>
              <a:gd name="connsiteY1" fmla="*/ 0 h 904172"/>
              <a:gd name="connsiteX2" fmla="*/ 9177957 w 9177957"/>
              <a:gd name="connsiteY2" fmla="*/ 904172 h 904172"/>
              <a:gd name="connsiteX3" fmla="*/ 0 w 9177957"/>
              <a:gd name="connsiteY3" fmla="*/ 904172 h 904172"/>
              <a:gd name="connsiteX4" fmla="*/ 0 w 9177957"/>
              <a:gd name="connsiteY4" fmla="*/ 0 h 90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957" h="904172" fill="none" extrusionOk="0">
                <a:moveTo>
                  <a:pt x="0" y="0"/>
                </a:moveTo>
                <a:cubicBezTo>
                  <a:pt x="4211269" y="-49533"/>
                  <a:pt x="7692463" y="-14809"/>
                  <a:pt x="9177957" y="0"/>
                </a:cubicBezTo>
                <a:cubicBezTo>
                  <a:pt x="9117345" y="352315"/>
                  <a:pt x="9203827" y="804611"/>
                  <a:pt x="9177957" y="904172"/>
                </a:cubicBezTo>
                <a:cubicBezTo>
                  <a:pt x="8038486" y="855941"/>
                  <a:pt x="2733028" y="988627"/>
                  <a:pt x="0" y="904172"/>
                </a:cubicBezTo>
                <a:cubicBezTo>
                  <a:pt x="31837" y="656007"/>
                  <a:pt x="-66815" y="155500"/>
                  <a:pt x="0" y="0"/>
                </a:cubicBezTo>
                <a:close/>
              </a:path>
              <a:path w="9177957" h="904172" stroke="0" extrusionOk="0">
                <a:moveTo>
                  <a:pt x="0" y="0"/>
                </a:moveTo>
                <a:cubicBezTo>
                  <a:pt x="4508890" y="118645"/>
                  <a:pt x="7642278" y="116012"/>
                  <a:pt x="9177957" y="0"/>
                </a:cubicBezTo>
                <a:cubicBezTo>
                  <a:pt x="9203182" y="372489"/>
                  <a:pt x="9112674" y="537899"/>
                  <a:pt x="9177957" y="904172"/>
                </a:cubicBezTo>
                <a:cubicBezTo>
                  <a:pt x="6229281" y="1038772"/>
                  <a:pt x="1802389" y="746976"/>
                  <a:pt x="0" y="904172"/>
                </a:cubicBezTo>
                <a:cubicBezTo>
                  <a:pt x="29625" y="598190"/>
                  <a:pt x="33871" y="148608"/>
                  <a:pt x="0" y="0"/>
                </a:cubicBezTo>
                <a:close/>
              </a:path>
            </a:pathLst>
          </a:custGeom>
          <a:ln w="28575" cap="rnd">
            <a:solidFill>
              <a:schemeClr val="tx1"/>
            </a:solidFill>
            <a:extLst>
              <a:ext uri="{C807C97D-BFC1-408E-A445-0C87EB9F89A2}">
                <ask:lineSketchStyleProps xmlns="" xmlns:ask="http://schemas.microsoft.com/office/drawing/2018/sketchyshapes" sd="1219033472">
                  <ask:type>
                    <ask:lineSketchCurved/>
                  </ask:type>
                </ask:lineSketchStyleProps>
              </a:ext>
            </a:extLst>
          </a:ln>
        </p:spPr>
        <p:txBody>
          <a:bodyPr>
            <a:normAutofit fontScale="90000"/>
          </a:bodyPr>
          <a:lstStyle/>
          <a:p>
            <a:pPr algn="ctr"/>
            <a:r>
              <a:rPr lang="en-US" b="1" dirty="0">
                <a:latin typeface="Garamond" panose="02020404030301010803" pitchFamily="18" charset="0"/>
              </a:rPr>
              <a:t>Hospital-Based Interventions for SUDs</a:t>
            </a:r>
          </a:p>
        </p:txBody>
      </p:sp>
      <p:sp>
        <p:nvSpPr>
          <p:cNvPr id="3" name="TextBox 2">
            <a:extLst>
              <a:ext uri="{FF2B5EF4-FFF2-40B4-BE49-F238E27FC236}">
                <a16:creationId xmlns:a16="http://schemas.microsoft.com/office/drawing/2014/main" id="{45A8B86B-6337-8DE8-2C94-35670E509339}"/>
              </a:ext>
            </a:extLst>
          </p:cNvPr>
          <p:cNvSpPr txBox="1"/>
          <p:nvPr/>
        </p:nvSpPr>
        <p:spPr>
          <a:xfrm>
            <a:off x="8395755" y="1721365"/>
            <a:ext cx="1240382" cy="442674"/>
          </a:xfrm>
          <a:prstGeom prst="round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75AD"/>
                </a:solidFill>
                <a:effectLst/>
                <a:uLnTx/>
                <a:uFillTx/>
                <a:latin typeface="Garamond" panose="02020404030301010803" pitchFamily="18" charset="0"/>
                <a:ea typeface="+mn-ea"/>
                <a:cs typeface="+mn-cs"/>
              </a:rPr>
              <a:t>Nicotine</a:t>
            </a:r>
          </a:p>
        </p:txBody>
      </p:sp>
    </p:spTree>
    <p:extLst>
      <p:ext uri="{BB962C8B-B14F-4D97-AF65-F5344CB8AC3E}">
        <p14:creationId xmlns:p14="http://schemas.microsoft.com/office/powerpoint/2010/main" val="302122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30">
          <a:fgClr>
            <a:srgbClr val="F6EAD4"/>
          </a:fgClr>
          <a:bgClr>
            <a:schemeClr val="bg1"/>
          </a:bgClr>
        </a:patt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BDADA43-5BA3-0A95-A8D2-22FFC795D116}"/>
              </a:ext>
            </a:extLst>
          </p:cNvPr>
          <p:cNvSpPr txBox="1">
            <a:spLocks/>
          </p:cNvSpPr>
          <p:nvPr/>
        </p:nvSpPr>
        <p:spPr>
          <a:xfrm>
            <a:off x="666747" y="3188890"/>
            <a:ext cx="10858502" cy="2598135"/>
          </a:xfrm>
          <a:prstGeom prst="rect">
            <a:avLst/>
          </a:prstGeom>
          <a:solidFill>
            <a:schemeClr val="accent4">
              <a:lumMod val="20000"/>
              <a:lumOff val="80000"/>
            </a:schemeClr>
          </a:solidFill>
          <a:ln w="2857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Key Themes</a:t>
            </a:r>
          </a:p>
          <a:p>
            <a:pPr marL="401638" marR="0" lvl="0" indent="-339725"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Are we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balancing innovation &amp; rigor</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for a poisoned drug supply?</a:t>
            </a:r>
          </a:p>
          <a:p>
            <a:pPr marL="401638" marR="0" lvl="0" indent="-339725"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Are these the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outcomes that matter to patients</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p>
          <a:p>
            <a:pPr marL="401638" marR="0" lvl="0" indent="-339725"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How do we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implement &amp; scale</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what works?</a:t>
            </a:r>
          </a:p>
          <a:p>
            <a:pPr marL="401638" marR="0" lvl="0" indent="-339725"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How can we build evidence for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polysubstance and other use disorders</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8925" marR="0" lvl="0" indent="-2778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3" name="Title 1">
            <a:extLst>
              <a:ext uri="{FF2B5EF4-FFF2-40B4-BE49-F238E27FC236}">
                <a16:creationId xmlns:a16="http://schemas.microsoft.com/office/drawing/2014/main" id="{A91577AD-A101-EF0C-5D5C-241E57E14D84}"/>
              </a:ext>
            </a:extLst>
          </p:cNvPr>
          <p:cNvSpPr>
            <a:spLocks noGrp="1"/>
          </p:cNvSpPr>
          <p:nvPr>
            <p:ph type="title"/>
          </p:nvPr>
        </p:nvSpPr>
        <p:spPr>
          <a:xfrm>
            <a:off x="1507020" y="500527"/>
            <a:ext cx="9177957" cy="904172"/>
          </a:xfrm>
          <a:custGeom>
            <a:avLst/>
            <a:gdLst>
              <a:gd name="connsiteX0" fmla="*/ 0 w 9177957"/>
              <a:gd name="connsiteY0" fmla="*/ 0 h 904172"/>
              <a:gd name="connsiteX1" fmla="*/ 9177957 w 9177957"/>
              <a:gd name="connsiteY1" fmla="*/ 0 h 904172"/>
              <a:gd name="connsiteX2" fmla="*/ 9177957 w 9177957"/>
              <a:gd name="connsiteY2" fmla="*/ 904172 h 904172"/>
              <a:gd name="connsiteX3" fmla="*/ 0 w 9177957"/>
              <a:gd name="connsiteY3" fmla="*/ 904172 h 904172"/>
              <a:gd name="connsiteX4" fmla="*/ 0 w 9177957"/>
              <a:gd name="connsiteY4" fmla="*/ 0 h 90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957" h="904172" fill="none" extrusionOk="0">
                <a:moveTo>
                  <a:pt x="0" y="0"/>
                </a:moveTo>
                <a:cubicBezTo>
                  <a:pt x="4211269" y="-49533"/>
                  <a:pt x="7692463" y="-14809"/>
                  <a:pt x="9177957" y="0"/>
                </a:cubicBezTo>
                <a:cubicBezTo>
                  <a:pt x="9117345" y="352315"/>
                  <a:pt x="9203827" y="804611"/>
                  <a:pt x="9177957" y="904172"/>
                </a:cubicBezTo>
                <a:cubicBezTo>
                  <a:pt x="8038486" y="855941"/>
                  <a:pt x="2733028" y="988627"/>
                  <a:pt x="0" y="904172"/>
                </a:cubicBezTo>
                <a:cubicBezTo>
                  <a:pt x="31837" y="656007"/>
                  <a:pt x="-66815" y="155500"/>
                  <a:pt x="0" y="0"/>
                </a:cubicBezTo>
                <a:close/>
              </a:path>
              <a:path w="9177957" h="904172" stroke="0" extrusionOk="0">
                <a:moveTo>
                  <a:pt x="0" y="0"/>
                </a:moveTo>
                <a:cubicBezTo>
                  <a:pt x="4508890" y="118645"/>
                  <a:pt x="7642278" y="116012"/>
                  <a:pt x="9177957" y="0"/>
                </a:cubicBezTo>
                <a:cubicBezTo>
                  <a:pt x="9203182" y="372489"/>
                  <a:pt x="9112674" y="537899"/>
                  <a:pt x="9177957" y="904172"/>
                </a:cubicBezTo>
                <a:cubicBezTo>
                  <a:pt x="6229281" y="1038772"/>
                  <a:pt x="1802389" y="746976"/>
                  <a:pt x="0" y="904172"/>
                </a:cubicBezTo>
                <a:cubicBezTo>
                  <a:pt x="29625" y="598190"/>
                  <a:pt x="33871" y="148608"/>
                  <a:pt x="0" y="0"/>
                </a:cubicBezTo>
                <a:close/>
              </a:path>
            </a:pathLst>
          </a:custGeom>
          <a:ln w="28575" cap="rnd">
            <a:solidFill>
              <a:schemeClr val="tx1"/>
            </a:solidFill>
            <a:extLst>
              <a:ext uri="{C807C97D-BFC1-408E-A445-0C87EB9F89A2}">
                <ask:lineSketchStyleProps xmlns="" xmlns:ask="http://schemas.microsoft.com/office/drawing/2018/sketchyshapes" sd="1219033472">
                  <ask:type>
                    <ask:lineSketchCurved/>
                  </ask:type>
                </ask:lineSketchStyleProps>
              </a:ext>
            </a:extLst>
          </a:ln>
        </p:spPr>
        <p:txBody>
          <a:bodyPr/>
          <a:lstStyle/>
          <a:p>
            <a:pPr algn="ctr"/>
            <a:r>
              <a:rPr lang="en-US" b="1" dirty="0">
                <a:latin typeface="Garamond" panose="02020404030301010803" pitchFamily="18" charset="0"/>
              </a:rPr>
              <a:t>Our Approach</a:t>
            </a:r>
          </a:p>
        </p:txBody>
      </p:sp>
      <p:sp>
        <p:nvSpPr>
          <p:cNvPr id="6" name="TextBox 5">
            <a:extLst>
              <a:ext uri="{FF2B5EF4-FFF2-40B4-BE49-F238E27FC236}">
                <a16:creationId xmlns:a16="http://schemas.microsoft.com/office/drawing/2014/main" id="{6FED1837-FBF9-F6A9-036E-6B9BC7404878}"/>
              </a:ext>
            </a:extLst>
          </p:cNvPr>
          <p:cNvSpPr txBox="1"/>
          <p:nvPr/>
        </p:nvSpPr>
        <p:spPr>
          <a:xfrm>
            <a:off x="666748" y="1604297"/>
            <a:ext cx="10858501" cy="1384995"/>
          </a:xfrm>
          <a:prstGeom prst="rect">
            <a:avLst/>
          </a:prstGeom>
          <a:solidFill>
            <a:schemeClr val="bg1"/>
          </a:solidFill>
          <a:ln w="28575">
            <a:solidFill>
              <a:srgbClr val="0175AD"/>
            </a:solidFill>
          </a:ln>
        </p:spPr>
        <p:txBody>
          <a:bodyPr wrap="square">
            <a:spAutoFit/>
          </a:bodyPr>
          <a:lstStyle/>
          <a:p>
            <a:pPr marL="350838" marR="0" lvl="0"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Goal:</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Describe the highest level of evidence for practices in the hospital</a:t>
            </a:r>
          </a:p>
          <a:p>
            <a:pPr marL="350838" marR="0" lvl="0"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Bottom-line:</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Recommendations for clinical practice</a:t>
            </a:r>
          </a:p>
          <a:p>
            <a:pPr marL="350838" marR="0" lvl="0"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Gaps in evidence:</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Remaining questions for research</a:t>
            </a:r>
            <a:endPar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3391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49CF9-3804-7E07-7935-59C87DC07DCA}"/>
              </a:ext>
            </a:extLst>
          </p:cNvPr>
          <p:cNvSpPr>
            <a:spLocks noGrp="1"/>
          </p:cNvSpPr>
          <p:nvPr>
            <p:ph type="title"/>
          </p:nvPr>
        </p:nvSpPr>
        <p:spPr>
          <a:xfrm>
            <a:off x="766571" y="207632"/>
            <a:ext cx="10658856" cy="1325563"/>
          </a:xfrm>
        </p:spPr>
        <p:txBody>
          <a:bodyPr>
            <a:normAutofit/>
          </a:bodyPr>
          <a:lstStyle/>
          <a:p>
            <a:pPr algn="ctr"/>
            <a:r>
              <a:rPr lang="en-US" sz="3600" b="1" dirty="0">
                <a:latin typeface="Garamond" panose="02020404030301010803" pitchFamily="18" charset="0"/>
              </a:rPr>
              <a:t>Starting Medications for OUD</a:t>
            </a:r>
          </a:p>
        </p:txBody>
      </p:sp>
      <p:sp>
        <p:nvSpPr>
          <p:cNvPr id="10" name="Footer Placeholder 3">
            <a:extLst>
              <a:ext uri="{FF2B5EF4-FFF2-40B4-BE49-F238E27FC236}">
                <a16:creationId xmlns:a16="http://schemas.microsoft.com/office/drawing/2014/main" id="{7D5FDFCC-A2CE-BC68-31E5-AA0B58E72290}"/>
              </a:ext>
            </a:extLst>
          </p:cNvPr>
          <p:cNvSpPr>
            <a:spLocks noGrp="1"/>
          </p:cNvSpPr>
          <p:nvPr>
            <p:ph type="ftr" sz="quarter" idx="11"/>
          </p:nvPr>
        </p:nvSpPr>
        <p:spPr>
          <a:xfrm>
            <a:off x="1547230" y="5689509"/>
            <a:ext cx="909753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National Academies of Science, Engineering, and Medicine (2019),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Liebschutz</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(2014), D’Onofrio et al. (2015), Shanahan et al. (2010),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Noska</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2015,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Aszalos</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(1999), McAdam et al. (2020), Brar et al. (2021)</a:t>
            </a:r>
          </a:p>
        </p:txBody>
      </p:sp>
      <p:sp>
        <p:nvSpPr>
          <p:cNvPr id="19" name="Content Placeholder 2">
            <a:extLst>
              <a:ext uri="{FF2B5EF4-FFF2-40B4-BE49-F238E27FC236}">
                <a16:creationId xmlns:a16="http://schemas.microsoft.com/office/drawing/2014/main" id="{1B67C3E4-00A3-9310-1575-64388B617C82}"/>
              </a:ext>
            </a:extLst>
          </p:cNvPr>
          <p:cNvSpPr txBox="1">
            <a:spLocks/>
          </p:cNvSpPr>
          <p:nvPr/>
        </p:nvSpPr>
        <p:spPr>
          <a:xfrm>
            <a:off x="73388" y="1283436"/>
            <a:ext cx="12045218" cy="774563"/>
          </a:xfrm>
          <a:prstGeom prst="rect">
            <a:avLst/>
          </a:prstGeom>
          <a:noFill/>
          <a:ln w="1905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Context: Methadone, buprenorphine, and XR-naltrexone are safe and highly effective</a:t>
            </a:r>
            <a:r>
              <a:rPr kumimoji="0" lang="en-US" sz="22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across settings.</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[Meta-analyses of RCTs]</a:t>
            </a:r>
          </a:p>
        </p:txBody>
      </p:sp>
      <p:sp>
        <p:nvSpPr>
          <p:cNvPr id="6" name="Content Placeholder 2">
            <a:extLst>
              <a:ext uri="{FF2B5EF4-FFF2-40B4-BE49-F238E27FC236}">
                <a16:creationId xmlns:a16="http://schemas.microsoft.com/office/drawing/2014/main" id="{8CBE5CB5-BA3D-B1CD-F15B-82E50CA591D2}"/>
              </a:ext>
            </a:extLst>
          </p:cNvPr>
          <p:cNvSpPr txBox="1">
            <a:spLocks/>
          </p:cNvSpPr>
          <p:nvPr/>
        </p:nvSpPr>
        <p:spPr>
          <a:xfrm>
            <a:off x="671080" y="4776274"/>
            <a:ext cx="10849834" cy="753955"/>
          </a:xfrm>
          <a:prstGeom prst="rect">
            <a:avLst/>
          </a:prstGeom>
          <a:solidFill>
            <a:schemeClr val="accent4">
              <a:lumMod val="20000"/>
              <a:lumOff val="80000"/>
            </a:schemeClr>
          </a:solidFill>
          <a:ln w="2857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Evidence summary: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mixed rigor</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for evidence in the hospital, but high across settings</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Bottom-line: offer medications for OUD and treatment linkage</a:t>
            </a:r>
          </a:p>
        </p:txBody>
      </p:sp>
      <p:sp>
        <p:nvSpPr>
          <p:cNvPr id="13" name="Content Placeholder 2">
            <a:extLst>
              <a:ext uri="{FF2B5EF4-FFF2-40B4-BE49-F238E27FC236}">
                <a16:creationId xmlns:a16="http://schemas.microsoft.com/office/drawing/2014/main" id="{161CAB28-2C38-8CC5-EF1E-3BF527FFB6FB}"/>
              </a:ext>
            </a:extLst>
          </p:cNvPr>
          <p:cNvSpPr txBox="1">
            <a:spLocks/>
          </p:cNvSpPr>
          <p:nvPr/>
        </p:nvSpPr>
        <p:spPr>
          <a:xfrm>
            <a:off x="433262" y="2133380"/>
            <a:ext cx="11325475" cy="2469539"/>
          </a:xfrm>
          <a:prstGeom prst="rect">
            <a:avLst/>
          </a:prstGeom>
          <a:solidFill>
            <a:schemeClr val="bg1"/>
          </a:solidFill>
          <a:ln w="28575">
            <a:solidFill>
              <a:srgbClr val="0175AD"/>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Evidence in the hospital</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RCT</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(buprenorphine) &amp;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Case Series</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(others)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Buprenorphine maintenance (vs. detoxification) increases linkage to treatment &amp; reduces self-reported illicit opioid use. [2 RCTs, n=474]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Initiating methadone maintenance is legal &amp; feasible and likely assists with linkage and retention to outpatient treatment. [Case reports]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It is feasible to start other forms of medications for OUD (SROM, </a:t>
            </a:r>
            <a:r>
              <a:rPr kumimoji="0" lang="en-US"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iOAT</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[Case series]</a:t>
            </a:r>
          </a:p>
        </p:txBody>
      </p:sp>
    </p:spTree>
    <p:extLst>
      <p:ext uri="{BB962C8B-B14F-4D97-AF65-F5344CB8AC3E}">
        <p14:creationId xmlns:p14="http://schemas.microsoft.com/office/powerpoint/2010/main" val="1553811034"/>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49CF9-3804-7E07-7935-59C87DC07DCA}"/>
              </a:ext>
            </a:extLst>
          </p:cNvPr>
          <p:cNvSpPr>
            <a:spLocks noGrp="1"/>
          </p:cNvSpPr>
          <p:nvPr>
            <p:ph type="title"/>
          </p:nvPr>
        </p:nvSpPr>
        <p:spPr>
          <a:xfrm>
            <a:off x="457200" y="281829"/>
            <a:ext cx="11049000" cy="1325563"/>
          </a:xfrm>
        </p:spPr>
        <p:txBody>
          <a:bodyPr>
            <a:normAutofit/>
          </a:bodyPr>
          <a:lstStyle/>
          <a:p>
            <a:pPr algn="ctr"/>
            <a:r>
              <a:rPr lang="en-US" sz="3600" b="1" dirty="0">
                <a:latin typeface="Garamond" panose="02020404030301010803" pitchFamily="18" charset="0"/>
              </a:rPr>
              <a:t>New Approaches to Starting Medications for OUD</a:t>
            </a:r>
          </a:p>
        </p:txBody>
      </p:sp>
      <p:sp>
        <p:nvSpPr>
          <p:cNvPr id="3" name="Footer Placeholder 3">
            <a:extLst>
              <a:ext uri="{FF2B5EF4-FFF2-40B4-BE49-F238E27FC236}">
                <a16:creationId xmlns:a16="http://schemas.microsoft.com/office/drawing/2014/main" id="{53C4C504-3CDC-B962-9607-069097828F2A}"/>
              </a:ext>
            </a:extLst>
          </p:cNvPr>
          <p:cNvSpPr txBox="1">
            <a:spLocks/>
          </p:cNvSpPr>
          <p:nvPr/>
        </p:nvSpPr>
        <p:spPr>
          <a:xfrm>
            <a:off x="2637537" y="5571476"/>
            <a:ext cx="691692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Bhatraju</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(2021), Button et al (2022), Jablonski et al. (2022), Herring et al. (2021),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Hemmons</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(2019),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Ickowicz</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(2021)</a:t>
            </a:r>
          </a:p>
        </p:txBody>
      </p:sp>
      <p:sp>
        <p:nvSpPr>
          <p:cNvPr id="4" name="Content Placeholder 2">
            <a:extLst>
              <a:ext uri="{FF2B5EF4-FFF2-40B4-BE49-F238E27FC236}">
                <a16:creationId xmlns:a16="http://schemas.microsoft.com/office/drawing/2014/main" id="{181AA5FB-6E3C-5D12-4BA7-817F6F83E0D1}"/>
              </a:ext>
            </a:extLst>
          </p:cNvPr>
          <p:cNvSpPr txBox="1">
            <a:spLocks/>
          </p:cNvSpPr>
          <p:nvPr/>
        </p:nvSpPr>
        <p:spPr>
          <a:xfrm>
            <a:off x="842771" y="1598557"/>
            <a:ext cx="10506457" cy="2844736"/>
          </a:xfrm>
          <a:prstGeom prst="rect">
            <a:avLst/>
          </a:prstGeom>
          <a:solidFill>
            <a:schemeClr val="bg1"/>
          </a:solidFill>
          <a:ln w="28575">
            <a:solidFill>
              <a:srgbClr val="0175AD"/>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Evidence in the hospital</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Retrospective Cohorts</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&amp;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Case Series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Low-dose initiation of buprenorphine with overlapping full-agonist opioids can be completed without significant withdrawal for some patients. 			     [3 retrospective cohorts, n= 189]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Rapid buprenorphine titration to therapeutic doses (“high-dose”) can be completed safely for some patients already in withdrawal. [Case series, n=391]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Rapid methadone titration to therapeutic doses in ~5-7 days can be safe. [Case series]</a:t>
            </a:r>
          </a:p>
        </p:txBody>
      </p:sp>
      <p:sp>
        <p:nvSpPr>
          <p:cNvPr id="9" name="Content Placeholder 2">
            <a:extLst>
              <a:ext uri="{FF2B5EF4-FFF2-40B4-BE49-F238E27FC236}">
                <a16:creationId xmlns:a16="http://schemas.microsoft.com/office/drawing/2014/main" id="{0D0CEE97-C272-BE77-E8BC-EB5C50A94A69}"/>
              </a:ext>
            </a:extLst>
          </p:cNvPr>
          <p:cNvSpPr txBox="1">
            <a:spLocks/>
          </p:cNvSpPr>
          <p:nvPr/>
        </p:nvSpPr>
        <p:spPr>
          <a:xfrm>
            <a:off x="1470595" y="4630407"/>
            <a:ext cx="9250810" cy="753955"/>
          </a:xfrm>
          <a:prstGeom prst="rect">
            <a:avLst/>
          </a:prstGeom>
          <a:solidFill>
            <a:schemeClr val="accent4">
              <a:lumMod val="20000"/>
              <a:lumOff val="80000"/>
            </a:schemeClr>
          </a:solidFill>
          <a:ln w="2857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Evidence summary: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low level</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of evidence for safety and efficacy</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Bottom-line: promising, but very high risk of bias</a:t>
            </a:r>
          </a:p>
        </p:txBody>
      </p:sp>
    </p:spTree>
    <p:extLst>
      <p:ext uri="{BB962C8B-B14F-4D97-AF65-F5344CB8AC3E}">
        <p14:creationId xmlns:p14="http://schemas.microsoft.com/office/powerpoint/2010/main" val="309170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0BEE93-4337-4915-AEBC-2BE8445CDC2F}"/>
              </a:ext>
            </a:extLst>
          </p:cNvPr>
          <p:cNvSpPr txBox="1">
            <a:spLocks/>
          </p:cNvSpPr>
          <p:nvPr/>
        </p:nvSpPr>
        <p:spPr>
          <a:xfrm>
            <a:off x="571500" y="314773"/>
            <a:ext cx="11049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Opioid Withdrawal Management</a:t>
            </a:r>
          </a:p>
        </p:txBody>
      </p:sp>
      <p:sp>
        <p:nvSpPr>
          <p:cNvPr id="6" name="Content Placeholder 2">
            <a:extLst>
              <a:ext uri="{FF2B5EF4-FFF2-40B4-BE49-F238E27FC236}">
                <a16:creationId xmlns:a16="http://schemas.microsoft.com/office/drawing/2014/main" id="{778A7A1F-3EA9-8139-7FB1-30003E64CB17}"/>
              </a:ext>
            </a:extLst>
          </p:cNvPr>
          <p:cNvSpPr>
            <a:spLocks noGrp="1"/>
          </p:cNvSpPr>
          <p:nvPr>
            <p:ph idx="1"/>
          </p:nvPr>
        </p:nvSpPr>
        <p:spPr>
          <a:xfrm>
            <a:off x="935153" y="1541808"/>
            <a:ext cx="10321694" cy="2990435"/>
          </a:xfrm>
          <a:solidFill>
            <a:schemeClr val="bg1"/>
          </a:solidFill>
          <a:ln w="28575">
            <a:solidFill>
              <a:srgbClr val="0175AD"/>
            </a:solidFill>
          </a:ln>
        </p:spPr>
        <p:txBody>
          <a:bodyPr>
            <a:noAutofit/>
          </a:bodyPr>
          <a:lstStyle/>
          <a:p>
            <a:pPr marL="0" indent="0" algn="ctr">
              <a:buNone/>
            </a:pPr>
            <a:r>
              <a:rPr lang="en-US" sz="2400" b="1" dirty="0">
                <a:latin typeface="Garamond" panose="02020404030301010803" pitchFamily="18" charset="0"/>
              </a:rPr>
              <a:t>Evidence in the hospital</a:t>
            </a:r>
            <a:r>
              <a:rPr lang="en-US" sz="2400" dirty="0">
                <a:latin typeface="Garamond" panose="02020404030301010803" pitchFamily="18" charset="0"/>
              </a:rPr>
              <a:t>: </a:t>
            </a:r>
            <a:r>
              <a:rPr lang="en-US" sz="2400" u="sng" dirty="0">
                <a:latin typeface="Garamond" panose="02020404030301010803" pitchFamily="18" charset="0"/>
              </a:rPr>
              <a:t>Systematic Reviews/Meta-Analyses</a:t>
            </a:r>
            <a:r>
              <a:rPr lang="en-US" sz="2400" dirty="0">
                <a:latin typeface="Garamond" panose="02020404030301010803" pitchFamily="18" charset="0"/>
              </a:rPr>
              <a:t> of RCTs</a:t>
            </a:r>
          </a:p>
          <a:p>
            <a:pPr marL="0" indent="0">
              <a:spcBef>
                <a:spcPts val="1600"/>
              </a:spcBef>
              <a:spcAft>
                <a:spcPts val="1000"/>
              </a:spcAft>
              <a:buNone/>
            </a:pPr>
            <a:r>
              <a:rPr lang="en-US" sz="2400" dirty="0">
                <a:latin typeface="Garamond" panose="02020404030301010803" pitchFamily="18" charset="0"/>
              </a:rPr>
              <a:t>For withdrawal from organic &amp; semi-synthetic short-acting opioids or methadone…</a:t>
            </a:r>
          </a:p>
          <a:p>
            <a:pPr lvl="1"/>
            <a:r>
              <a:rPr lang="en-US" dirty="0">
                <a:latin typeface="Garamond" panose="02020404030301010803" pitchFamily="18" charset="0"/>
              </a:rPr>
              <a:t>…the alpha</a:t>
            </a:r>
            <a:r>
              <a:rPr lang="en-US" baseline="-25000" dirty="0">
                <a:latin typeface="Garamond" panose="02020404030301010803" pitchFamily="18" charset="0"/>
              </a:rPr>
              <a:t>2</a:t>
            </a:r>
            <a:r>
              <a:rPr lang="en-US" dirty="0">
                <a:latin typeface="Garamond" panose="02020404030301010803" pitchFamily="18" charset="0"/>
              </a:rPr>
              <a:t>-agonists clonidine &amp; lofexidine (vs. placebo) reduce withdrawal.        [3 RCTs, n=148] </a:t>
            </a:r>
          </a:p>
          <a:p>
            <a:pPr lvl="1"/>
            <a:r>
              <a:rPr lang="en-US" sz="2400" dirty="0">
                <a:latin typeface="Garamond" panose="02020404030301010803" pitchFamily="18" charset="0"/>
              </a:rPr>
              <a:t>…buprenorphine is superior to alpha</a:t>
            </a:r>
            <a:r>
              <a:rPr lang="en-US" sz="2400" baseline="-25000" dirty="0">
                <a:latin typeface="Garamond" panose="02020404030301010803" pitchFamily="18" charset="0"/>
              </a:rPr>
              <a:t>2</a:t>
            </a:r>
            <a:r>
              <a:rPr lang="en-US" sz="2400" dirty="0">
                <a:latin typeface="Garamond" panose="02020404030301010803" pitchFamily="18" charset="0"/>
              </a:rPr>
              <a:t>-agonists. [7 RCTs, n=902]</a:t>
            </a:r>
          </a:p>
          <a:p>
            <a:pPr lvl="1"/>
            <a:r>
              <a:rPr lang="en-US" dirty="0">
                <a:latin typeface="Garamond" panose="02020404030301010803" pitchFamily="18" charset="0"/>
              </a:rPr>
              <a:t>…m</a:t>
            </a:r>
            <a:r>
              <a:rPr lang="en-US" sz="2400" dirty="0">
                <a:latin typeface="Garamond" panose="02020404030301010803" pitchFamily="18" charset="0"/>
              </a:rPr>
              <a:t>ethadone is likely as effective as buprenorphine, but symptoms may resolve more quickly with buprenorphine. [2 RCTs, n=82]</a:t>
            </a:r>
          </a:p>
        </p:txBody>
      </p:sp>
      <p:sp>
        <p:nvSpPr>
          <p:cNvPr id="9" name="Content Placeholder 2">
            <a:extLst>
              <a:ext uri="{FF2B5EF4-FFF2-40B4-BE49-F238E27FC236}">
                <a16:creationId xmlns:a16="http://schemas.microsoft.com/office/drawing/2014/main" id="{2DBE10D8-5B84-2EC7-A808-757678B69A07}"/>
              </a:ext>
            </a:extLst>
          </p:cNvPr>
          <p:cNvSpPr txBox="1">
            <a:spLocks/>
          </p:cNvSpPr>
          <p:nvPr/>
        </p:nvSpPr>
        <p:spPr>
          <a:xfrm>
            <a:off x="935153" y="4760005"/>
            <a:ext cx="10321694" cy="752554"/>
          </a:xfrm>
          <a:prstGeom prst="rect">
            <a:avLst/>
          </a:prstGeom>
          <a:solidFill>
            <a:schemeClr val="accent4">
              <a:lumMod val="20000"/>
              <a:lumOff val="80000"/>
            </a:schemeClr>
          </a:solidFill>
          <a:ln w="2857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Evidence summary: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very high</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level,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variable relevance</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to high-potency synthetics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Bottom-line: offer to all, but acknowledge limitations</a:t>
            </a:r>
          </a:p>
        </p:txBody>
      </p:sp>
      <p:sp>
        <p:nvSpPr>
          <p:cNvPr id="4" name="Footer Placeholder 3">
            <a:extLst>
              <a:ext uri="{FF2B5EF4-FFF2-40B4-BE49-F238E27FC236}">
                <a16:creationId xmlns:a16="http://schemas.microsoft.com/office/drawing/2014/main" id="{D807D39C-3BD8-ABBE-9CD0-C8E9B3B8A786}"/>
              </a:ext>
            </a:extLst>
          </p:cNvPr>
          <p:cNvSpPr>
            <a:spLocks noGrp="1"/>
          </p:cNvSpPr>
          <p:nvPr>
            <p:ph type="ftr" sz="quarter" idx="11"/>
          </p:nvPr>
        </p:nvSpPr>
        <p:spPr>
          <a:xfrm>
            <a:off x="4340267" y="5593360"/>
            <a:ext cx="351146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Gowing</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(2016),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Gowing</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(2017)  </a:t>
            </a:r>
          </a:p>
        </p:txBody>
      </p:sp>
    </p:spTree>
    <p:extLst>
      <p:ext uri="{BB962C8B-B14F-4D97-AF65-F5344CB8AC3E}">
        <p14:creationId xmlns:p14="http://schemas.microsoft.com/office/powerpoint/2010/main" val="28922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8493-892F-4E21-A927-600798ABF133}"/>
              </a:ext>
            </a:extLst>
          </p:cNvPr>
          <p:cNvSpPr>
            <a:spLocks noGrp="1"/>
          </p:cNvSpPr>
          <p:nvPr>
            <p:ph type="title"/>
          </p:nvPr>
        </p:nvSpPr>
        <p:spPr>
          <a:xfrm>
            <a:off x="3996264" y="716338"/>
            <a:ext cx="7145867" cy="1188720"/>
          </a:xfrm>
        </p:spPr>
        <p:txBody>
          <a:bodyPr/>
          <a:lstStyle/>
          <a:p>
            <a:r>
              <a:rPr lang="en-US" dirty="0"/>
              <a:t>In rich’s words</a:t>
            </a:r>
          </a:p>
        </p:txBody>
      </p:sp>
      <p:sp>
        <p:nvSpPr>
          <p:cNvPr id="3" name="Content Placeholder 2">
            <a:extLst>
              <a:ext uri="{FF2B5EF4-FFF2-40B4-BE49-F238E27FC236}">
                <a16:creationId xmlns:a16="http://schemas.microsoft.com/office/drawing/2014/main" id="{330170F3-C9C5-415E-B6F3-F1924E4C99AF}"/>
              </a:ext>
            </a:extLst>
          </p:cNvPr>
          <p:cNvSpPr>
            <a:spLocks noGrp="1"/>
          </p:cNvSpPr>
          <p:nvPr>
            <p:ph idx="1"/>
          </p:nvPr>
        </p:nvSpPr>
        <p:spPr>
          <a:xfrm>
            <a:off x="3714315" y="2600497"/>
            <a:ext cx="7709767" cy="3101983"/>
          </a:xfrm>
        </p:spPr>
        <p:txBody>
          <a:bodyPr>
            <a:normAutofit/>
          </a:bodyPr>
          <a:lstStyle/>
          <a:p>
            <a:pPr marL="0" indent="0">
              <a:buNone/>
            </a:pPr>
            <a:r>
              <a:rPr lang="en-US" sz="2400" dirty="0"/>
              <a:t>Plenary should provide a critical appraisal of the evidence for a clinical practice:</a:t>
            </a:r>
          </a:p>
          <a:p>
            <a:r>
              <a:rPr lang="en-US" sz="2000" dirty="0"/>
              <a:t>“Without evidence, we don’t know what works or what the risks are… Evidence is necessary, even if not sufficient.”</a:t>
            </a:r>
          </a:p>
          <a:p>
            <a:r>
              <a:rPr lang="en-US" sz="2000" dirty="0"/>
              <a:t>“Continuation of practices not supported by evidence has served to separate addiction care from the rest of healthcare to its detriment.”</a:t>
            </a:r>
          </a:p>
          <a:p>
            <a:endParaRPr lang="en-US" sz="2000" dirty="0"/>
          </a:p>
          <a:p>
            <a:endParaRPr lang="en-US" sz="2000" dirty="0"/>
          </a:p>
        </p:txBody>
      </p:sp>
      <p:pic>
        <p:nvPicPr>
          <p:cNvPr id="1026" name="E8CBA6E2-D32E-4CF7-B153-5D885673597D" descr="IMG_0350.jpg">
            <a:extLst>
              <a:ext uri="{FF2B5EF4-FFF2-40B4-BE49-F238E27FC236}">
                <a16:creationId xmlns:a16="http://schemas.microsoft.com/office/drawing/2014/main" id="{5F802849-E804-4125-985E-87468598EC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0"/>
          <a:stretch/>
        </p:blipFill>
        <p:spPr bwMode="auto">
          <a:xfrm rot="5400000">
            <a:off x="169866" y="438354"/>
            <a:ext cx="2999468" cy="257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AE4C161-0744-4B48-933E-1BB7B72776F2}"/>
              </a:ext>
            </a:extLst>
          </p:cNvPr>
          <p:cNvPicPr>
            <a:picLocks noChangeAspect="1"/>
          </p:cNvPicPr>
          <p:nvPr/>
        </p:nvPicPr>
        <p:blipFill rotWithShape="1">
          <a:blip r:embed="rId4"/>
          <a:srcRect b="26277"/>
          <a:stretch/>
        </p:blipFill>
        <p:spPr>
          <a:xfrm>
            <a:off x="324793" y="3634133"/>
            <a:ext cx="2630586" cy="2585802"/>
          </a:xfrm>
          <a:prstGeom prst="rect">
            <a:avLst/>
          </a:prstGeom>
        </p:spPr>
      </p:pic>
      <p:sp>
        <p:nvSpPr>
          <p:cNvPr id="5" name="TextBox 4">
            <a:extLst>
              <a:ext uri="{FF2B5EF4-FFF2-40B4-BE49-F238E27FC236}">
                <a16:creationId xmlns:a16="http://schemas.microsoft.com/office/drawing/2014/main" id="{E8222F1A-5AFD-4338-B909-CF7C95C604AD}"/>
              </a:ext>
            </a:extLst>
          </p:cNvPr>
          <p:cNvSpPr txBox="1"/>
          <p:nvPr/>
        </p:nvSpPr>
        <p:spPr>
          <a:xfrm>
            <a:off x="6750756" y="5881381"/>
            <a:ext cx="4673326" cy="338554"/>
          </a:xfrm>
          <a:prstGeom prst="rect">
            <a:avLst/>
          </a:prstGeom>
          <a:noFill/>
        </p:spPr>
        <p:txBody>
          <a:bodyPr wrap="square" rtlCol="0">
            <a:spAutoFit/>
          </a:bodyPr>
          <a:lstStyle/>
          <a:p>
            <a:r>
              <a:rPr lang="en-US" sz="1600" dirty="0">
                <a:solidFill>
                  <a:schemeClr val="tx1">
                    <a:lumMod val="65000"/>
                    <a:lumOff val="35000"/>
                  </a:schemeClr>
                </a:solidFill>
              </a:rPr>
              <a:t>Photos courtesy of Jennifer McNeely, Zoe Weinstein</a:t>
            </a:r>
          </a:p>
        </p:txBody>
      </p:sp>
    </p:spTree>
    <p:extLst>
      <p:ext uri="{BB962C8B-B14F-4D97-AF65-F5344CB8AC3E}">
        <p14:creationId xmlns:p14="http://schemas.microsoft.com/office/powerpoint/2010/main" val="730170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8000" b="-8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58151D-91F4-1DCB-A0B1-DD51B839F712}"/>
              </a:ext>
            </a:extLst>
          </p:cNvPr>
          <p:cNvSpPr>
            <a:spLocks noGrp="1"/>
          </p:cNvSpPr>
          <p:nvPr>
            <p:ph idx="1"/>
          </p:nvPr>
        </p:nvSpPr>
        <p:spPr>
          <a:xfrm>
            <a:off x="1442570" y="2181711"/>
            <a:ext cx="9611659" cy="3083925"/>
          </a:xfrm>
          <a:solidFill>
            <a:schemeClr val="accent4">
              <a:lumMod val="20000"/>
              <a:lumOff val="80000"/>
            </a:schemeClr>
          </a:solidFill>
          <a:ln w="28575">
            <a:solidFill>
              <a:schemeClr val="tx1"/>
            </a:solidFill>
          </a:ln>
        </p:spPr>
        <p:txBody>
          <a:bodyPr>
            <a:noAutofit/>
          </a:bodyPr>
          <a:lstStyle/>
          <a:p>
            <a:pPr marL="582613" lvl="1" indent="-452438">
              <a:lnSpc>
                <a:spcPct val="100000"/>
              </a:lnSpc>
              <a:spcBef>
                <a:spcPts val="600"/>
              </a:spcBef>
              <a:spcAft>
                <a:spcPts val="600"/>
              </a:spcAft>
              <a:buFont typeface="+mj-lt"/>
              <a:buAutoNum type="arabicPeriod"/>
            </a:pPr>
            <a:r>
              <a:rPr lang="en-US" sz="2800" b="1" dirty="0">
                <a:latin typeface="Garamond" panose="02020404030301010803" pitchFamily="18" charset="0"/>
              </a:rPr>
              <a:t>Safety &amp;</a:t>
            </a:r>
            <a:r>
              <a:rPr lang="en-US" sz="2800" dirty="0">
                <a:latin typeface="Garamond" panose="02020404030301010803" pitchFamily="18" charset="0"/>
              </a:rPr>
              <a:t> </a:t>
            </a:r>
            <a:r>
              <a:rPr lang="en-US" sz="2800" b="1" dirty="0">
                <a:latin typeface="Garamond" panose="02020404030301010803" pitchFamily="18" charset="0"/>
              </a:rPr>
              <a:t>efficacy</a:t>
            </a:r>
            <a:r>
              <a:rPr lang="en-US" sz="2800" dirty="0">
                <a:latin typeface="Garamond" panose="02020404030301010803" pitchFamily="18" charset="0"/>
              </a:rPr>
              <a:t> of new ways of starting buprenorphine &amp; methadone for patients with fentanyl dependence? </a:t>
            </a:r>
          </a:p>
          <a:p>
            <a:pPr marL="582613" lvl="1" indent="-452438">
              <a:lnSpc>
                <a:spcPct val="100000"/>
              </a:lnSpc>
              <a:spcBef>
                <a:spcPts val="600"/>
              </a:spcBef>
              <a:spcAft>
                <a:spcPts val="600"/>
              </a:spcAft>
              <a:buFont typeface="+mj-lt"/>
              <a:buAutoNum type="arabicPeriod"/>
            </a:pPr>
            <a:r>
              <a:rPr lang="en-US" sz="2800" b="1" dirty="0">
                <a:latin typeface="Garamond" panose="02020404030301010803" pitchFamily="18" charset="0"/>
              </a:rPr>
              <a:t>Safety</a:t>
            </a:r>
            <a:r>
              <a:rPr lang="en-US" sz="2800" dirty="0">
                <a:latin typeface="Garamond" panose="02020404030301010803" pitchFamily="18" charset="0"/>
              </a:rPr>
              <a:t> </a:t>
            </a:r>
            <a:r>
              <a:rPr lang="en-US" sz="2800" b="1" dirty="0">
                <a:latin typeface="Garamond" panose="02020404030301010803" pitchFamily="18" charset="0"/>
              </a:rPr>
              <a:t>&amp;</a:t>
            </a:r>
            <a:r>
              <a:rPr lang="en-US" sz="2800" dirty="0">
                <a:latin typeface="Garamond" panose="02020404030301010803" pitchFamily="18" charset="0"/>
              </a:rPr>
              <a:t> </a:t>
            </a:r>
            <a:r>
              <a:rPr lang="en-US" sz="2800" b="1" dirty="0">
                <a:latin typeface="Garamond" panose="02020404030301010803" pitchFamily="18" charset="0"/>
              </a:rPr>
              <a:t>efficacy</a:t>
            </a:r>
            <a:r>
              <a:rPr lang="en-US" sz="2800" dirty="0">
                <a:latin typeface="Garamond" panose="02020404030301010803" pitchFamily="18" charset="0"/>
              </a:rPr>
              <a:t> of novel approaches to treating opioid withdrawal from high-potency synthetic opioids?</a:t>
            </a:r>
          </a:p>
          <a:p>
            <a:pPr marL="582613" lvl="1" indent="-452438">
              <a:lnSpc>
                <a:spcPct val="100000"/>
              </a:lnSpc>
              <a:spcBef>
                <a:spcPts val="600"/>
              </a:spcBef>
              <a:spcAft>
                <a:spcPts val="600"/>
              </a:spcAft>
              <a:buFont typeface="+mj-lt"/>
              <a:buAutoNum type="arabicPeriod"/>
            </a:pPr>
            <a:r>
              <a:rPr lang="en-US" sz="2800" b="1" dirty="0">
                <a:latin typeface="Garamond" panose="02020404030301010803" pitchFamily="18" charset="0"/>
              </a:rPr>
              <a:t> </a:t>
            </a:r>
            <a:r>
              <a:rPr lang="en-US" sz="2800" dirty="0">
                <a:latin typeface="Garamond" panose="02020404030301010803" pitchFamily="18" charset="0"/>
              </a:rPr>
              <a:t>Management of </a:t>
            </a:r>
            <a:r>
              <a:rPr lang="en-US" sz="2800" b="1" dirty="0">
                <a:latin typeface="Garamond" panose="02020404030301010803" pitchFamily="18" charset="0"/>
              </a:rPr>
              <a:t>co-occurring withdrawal syndromes</a:t>
            </a:r>
            <a:r>
              <a:rPr lang="en-US" sz="2800" dirty="0">
                <a:latin typeface="Garamond" panose="02020404030301010803" pitchFamily="18" charset="0"/>
              </a:rPr>
              <a:t>?</a:t>
            </a:r>
          </a:p>
          <a:p>
            <a:pPr marL="582613" lvl="1" indent="-452438">
              <a:lnSpc>
                <a:spcPct val="100000"/>
              </a:lnSpc>
              <a:spcBef>
                <a:spcPts val="600"/>
              </a:spcBef>
              <a:spcAft>
                <a:spcPts val="600"/>
              </a:spcAft>
              <a:buFont typeface="+mj-lt"/>
              <a:buAutoNum type="arabicPeriod"/>
            </a:pPr>
            <a:r>
              <a:rPr lang="en-US" sz="2800" b="1" dirty="0">
                <a:latin typeface="Garamond" panose="02020404030301010803" pitchFamily="18" charset="0"/>
              </a:rPr>
              <a:t> How to implement</a:t>
            </a:r>
            <a:r>
              <a:rPr lang="en-US" sz="2800" dirty="0">
                <a:latin typeface="Garamond" panose="02020404030301010803" pitchFamily="18" charset="0"/>
              </a:rPr>
              <a:t> medications for OUD across hospitals?</a:t>
            </a:r>
          </a:p>
        </p:txBody>
      </p:sp>
      <p:sp>
        <p:nvSpPr>
          <p:cNvPr id="6" name="Title 1">
            <a:extLst>
              <a:ext uri="{FF2B5EF4-FFF2-40B4-BE49-F238E27FC236}">
                <a16:creationId xmlns:a16="http://schemas.microsoft.com/office/drawing/2014/main" id="{D3990326-3E14-7187-F8E7-84EB28D0A718}"/>
              </a:ext>
            </a:extLst>
          </p:cNvPr>
          <p:cNvSpPr txBox="1">
            <a:spLocks/>
          </p:cNvSpPr>
          <p:nvPr/>
        </p:nvSpPr>
        <p:spPr>
          <a:xfrm>
            <a:off x="990600" y="517525"/>
            <a:ext cx="10515600" cy="1325563"/>
          </a:xfrm>
          <a:custGeom>
            <a:avLst/>
            <a:gdLst>
              <a:gd name="connsiteX0" fmla="*/ 0 w 10515600"/>
              <a:gd name="connsiteY0" fmla="*/ 0 h 1325563"/>
              <a:gd name="connsiteX1" fmla="*/ 10515600 w 10515600"/>
              <a:gd name="connsiteY1" fmla="*/ 0 h 1325563"/>
              <a:gd name="connsiteX2" fmla="*/ 10515600 w 10515600"/>
              <a:gd name="connsiteY2" fmla="*/ 1325563 h 1325563"/>
              <a:gd name="connsiteX3" fmla="*/ 0 w 10515600"/>
              <a:gd name="connsiteY3" fmla="*/ 1325563 h 1325563"/>
              <a:gd name="connsiteX4" fmla="*/ 0 w 10515600"/>
              <a:gd name="connsiteY4" fmla="*/ 0 h 1325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325563" fill="none" extrusionOk="0">
                <a:moveTo>
                  <a:pt x="0" y="0"/>
                </a:moveTo>
                <a:cubicBezTo>
                  <a:pt x="1336723" y="-49533"/>
                  <a:pt x="5786221" y="-14809"/>
                  <a:pt x="10515600" y="0"/>
                </a:cubicBezTo>
                <a:cubicBezTo>
                  <a:pt x="10477464" y="423689"/>
                  <a:pt x="10458210" y="888242"/>
                  <a:pt x="10515600" y="1325563"/>
                </a:cubicBezTo>
                <a:cubicBezTo>
                  <a:pt x="5888664" y="1277332"/>
                  <a:pt x="3324145" y="1410018"/>
                  <a:pt x="0" y="1325563"/>
                </a:cubicBezTo>
                <a:cubicBezTo>
                  <a:pt x="36733" y="785856"/>
                  <a:pt x="-80231" y="373729"/>
                  <a:pt x="0" y="0"/>
                </a:cubicBezTo>
                <a:close/>
              </a:path>
              <a:path w="10515600" h="1325563" stroke="0" extrusionOk="0">
                <a:moveTo>
                  <a:pt x="0" y="0"/>
                </a:moveTo>
                <a:cubicBezTo>
                  <a:pt x="2385074" y="118645"/>
                  <a:pt x="7736396" y="116012"/>
                  <a:pt x="10515600" y="0"/>
                </a:cubicBezTo>
                <a:cubicBezTo>
                  <a:pt x="10515720" y="498504"/>
                  <a:pt x="10495572" y="1080981"/>
                  <a:pt x="10515600" y="1325563"/>
                </a:cubicBezTo>
                <a:cubicBezTo>
                  <a:pt x="8570514" y="1460163"/>
                  <a:pt x="4733866" y="1168367"/>
                  <a:pt x="0" y="1325563"/>
                </a:cubicBezTo>
                <a:cubicBezTo>
                  <a:pt x="72053" y="832329"/>
                  <a:pt x="44484" y="460296"/>
                  <a:pt x="0" y="0"/>
                </a:cubicBezTo>
                <a:close/>
              </a:path>
            </a:pathLst>
          </a:custGeom>
          <a:ln w="28575">
            <a:solidFill>
              <a:schemeClr val="tx1"/>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Medication for Opioid Use Disorder &amp; Withdrawal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Key Gaps in Evidence</a:t>
            </a:r>
          </a:p>
        </p:txBody>
      </p:sp>
    </p:spTree>
    <p:extLst>
      <p:ext uri="{BB962C8B-B14F-4D97-AF65-F5344CB8AC3E}">
        <p14:creationId xmlns:p14="http://schemas.microsoft.com/office/powerpoint/2010/main" val="124906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A5C8742-FC52-246E-75ED-BEBAFF38D19F}"/>
              </a:ext>
            </a:extLst>
          </p:cNvPr>
          <p:cNvSpPr txBox="1">
            <a:spLocks/>
          </p:cNvSpPr>
          <p:nvPr/>
        </p:nvSpPr>
        <p:spPr>
          <a:xfrm>
            <a:off x="838200" y="207957"/>
            <a:ext cx="10658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Starting Medications for AUD</a:t>
            </a:r>
          </a:p>
        </p:txBody>
      </p:sp>
      <p:sp>
        <p:nvSpPr>
          <p:cNvPr id="13" name="Footer Placeholder 3">
            <a:extLst>
              <a:ext uri="{FF2B5EF4-FFF2-40B4-BE49-F238E27FC236}">
                <a16:creationId xmlns:a16="http://schemas.microsoft.com/office/drawing/2014/main" id="{00460CE4-B2C0-BFE0-6B00-5050B9D3AB5E}"/>
              </a:ext>
            </a:extLst>
          </p:cNvPr>
          <p:cNvSpPr txBox="1">
            <a:spLocks/>
          </p:cNvSpPr>
          <p:nvPr/>
        </p:nvSpPr>
        <p:spPr>
          <a:xfrm>
            <a:off x="3575898" y="5352794"/>
            <a:ext cx="518345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Busch (2017), Wei (2014), Stephens (2018),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Kirchoff</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(2021)</a:t>
            </a:r>
          </a:p>
        </p:txBody>
      </p:sp>
      <p:sp>
        <p:nvSpPr>
          <p:cNvPr id="14" name="Content Placeholder 2">
            <a:extLst>
              <a:ext uri="{FF2B5EF4-FFF2-40B4-BE49-F238E27FC236}">
                <a16:creationId xmlns:a16="http://schemas.microsoft.com/office/drawing/2014/main" id="{F6357CFD-04C2-F6B1-44E0-B6E2420047CA}"/>
              </a:ext>
            </a:extLst>
          </p:cNvPr>
          <p:cNvSpPr txBox="1">
            <a:spLocks/>
          </p:cNvSpPr>
          <p:nvPr/>
        </p:nvSpPr>
        <p:spPr>
          <a:xfrm>
            <a:off x="531963" y="1230310"/>
            <a:ext cx="11128069" cy="774563"/>
          </a:xfrm>
          <a:prstGeom prst="rect">
            <a:avLst/>
          </a:prstGeom>
          <a:noFill/>
          <a:ln w="1905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Context: XR-naltrexone and other medications are safe and effective in most settings.</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[Meta-analyses of RCTs]</a:t>
            </a:r>
          </a:p>
        </p:txBody>
      </p:sp>
      <p:sp>
        <p:nvSpPr>
          <p:cNvPr id="16" name="Content Placeholder 2">
            <a:extLst>
              <a:ext uri="{FF2B5EF4-FFF2-40B4-BE49-F238E27FC236}">
                <a16:creationId xmlns:a16="http://schemas.microsoft.com/office/drawing/2014/main" id="{959BBEDF-2216-63C5-582D-3798D63F08BE}"/>
              </a:ext>
            </a:extLst>
          </p:cNvPr>
          <p:cNvSpPr txBox="1">
            <a:spLocks/>
          </p:cNvSpPr>
          <p:nvPr/>
        </p:nvSpPr>
        <p:spPr>
          <a:xfrm>
            <a:off x="596897" y="2179904"/>
            <a:ext cx="10998200" cy="2161906"/>
          </a:xfrm>
          <a:prstGeom prst="rect">
            <a:avLst/>
          </a:prstGeom>
          <a:solidFill>
            <a:schemeClr val="bg1"/>
          </a:solidFill>
          <a:ln w="19050">
            <a:solidFill>
              <a:srgbClr val="0175AD"/>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Evidence in the hospital</a:t>
            </a:r>
            <a:r>
              <a:rPr kumimoji="0" lang="en-US" sz="25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single </a:t>
            </a:r>
            <a:r>
              <a:rPr kumimoji="0" lang="en-US" sz="25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pilot RCT</a:t>
            </a:r>
            <a:r>
              <a:rPr kumimoji="0" lang="en-US" sz="25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&amp; two </a:t>
            </a:r>
            <a:r>
              <a:rPr kumimoji="0" lang="en-US" sz="25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pre-post QI</a:t>
            </a:r>
            <a:r>
              <a:rPr kumimoji="0" lang="en-US" sz="25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studies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Patients discharged with XR &amp; PO NTX both had significant reductions in alcohol consumption after discharge. [1 pilot RCT, n=35]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Counseling for hospitalized patients can increase NTX prescriptions and has unclear effects on 30-day ED revisits &amp; hospital readmissions. [2 QI studies, n=355]</a:t>
            </a:r>
          </a:p>
        </p:txBody>
      </p:sp>
      <p:sp>
        <p:nvSpPr>
          <p:cNvPr id="17" name="Content Placeholder 2">
            <a:extLst>
              <a:ext uri="{FF2B5EF4-FFF2-40B4-BE49-F238E27FC236}">
                <a16:creationId xmlns:a16="http://schemas.microsoft.com/office/drawing/2014/main" id="{494315BA-5B14-A657-E1EB-1E1174048E38}"/>
              </a:ext>
            </a:extLst>
          </p:cNvPr>
          <p:cNvSpPr txBox="1">
            <a:spLocks/>
          </p:cNvSpPr>
          <p:nvPr/>
        </p:nvSpPr>
        <p:spPr>
          <a:xfrm>
            <a:off x="1204176" y="4516841"/>
            <a:ext cx="9783642" cy="753955"/>
          </a:xfrm>
          <a:prstGeom prst="rect">
            <a:avLst/>
          </a:prstGeom>
          <a:solidFill>
            <a:schemeClr val="accent4">
              <a:lumMod val="20000"/>
              <a:lumOff val="80000"/>
            </a:schemeClr>
          </a:solidFill>
          <a:ln w="1905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Evidence summary: limited in the hospital, but high level across settings</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Bottom-line: offer medications for AUD and treatment linkage</a:t>
            </a:r>
          </a:p>
        </p:txBody>
      </p:sp>
    </p:spTree>
    <p:extLst>
      <p:ext uri="{BB962C8B-B14F-4D97-AF65-F5344CB8AC3E}">
        <p14:creationId xmlns:p14="http://schemas.microsoft.com/office/powerpoint/2010/main" val="212765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F7CF-E3FE-15F9-12F4-188247F656AB}"/>
              </a:ext>
            </a:extLst>
          </p:cNvPr>
          <p:cNvSpPr>
            <a:spLocks noGrp="1"/>
          </p:cNvSpPr>
          <p:nvPr>
            <p:ph type="title"/>
          </p:nvPr>
        </p:nvSpPr>
        <p:spPr/>
        <p:txBody>
          <a:bodyPr>
            <a:normAutofit/>
          </a:bodyPr>
          <a:lstStyle/>
          <a:p>
            <a:pPr algn="ctr"/>
            <a:r>
              <a:rPr lang="en-US" sz="3600" b="1" dirty="0">
                <a:latin typeface="Garamond" panose="02020404030301010803" pitchFamily="18" charset="0"/>
              </a:rPr>
              <a:t>Benzodiazepines for alcohol withdrawal</a:t>
            </a:r>
          </a:p>
        </p:txBody>
      </p:sp>
      <p:sp>
        <p:nvSpPr>
          <p:cNvPr id="3" name="Content Placeholder 2">
            <a:extLst>
              <a:ext uri="{FF2B5EF4-FFF2-40B4-BE49-F238E27FC236}">
                <a16:creationId xmlns:a16="http://schemas.microsoft.com/office/drawing/2014/main" id="{E4FBD9E0-A721-7321-29B6-63DECEAD2C17}"/>
              </a:ext>
            </a:extLst>
          </p:cNvPr>
          <p:cNvSpPr>
            <a:spLocks noGrp="1"/>
          </p:cNvSpPr>
          <p:nvPr>
            <p:ph idx="1"/>
          </p:nvPr>
        </p:nvSpPr>
        <p:spPr>
          <a:xfrm>
            <a:off x="578344" y="1511916"/>
            <a:ext cx="11035311" cy="3188051"/>
          </a:xfrm>
          <a:solidFill>
            <a:schemeClr val="bg1"/>
          </a:solidFill>
          <a:ln w="15875">
            <a:solidFill>
              <a:srgbClr val="0175AD"/>
            </a:solidFill>
          </a:ln>
        </p:spPr>
        <p:txBody>
          <a:bodyPr>
            <a:noAutofit/>
          </a:bodyPr>
          <a:lstStyle/>
          <a:p>
            <a:pPr marL="0" indent="0" algn="ctr">
              <a:spcAft>
                <a:spcPts val="600"/>
              </a:spcAft>
              <a:buNone/>
            </a:pPr>
            <a:r>
              <a:rPr lang="en-US" sz="2500" b="1" dirty="0">
                <a:latin typeface="Garamond" panose="02020404030301010803" pitchFamily="18" charset="0"/>
              </a:rPr>
              <a:t>Level of evidence in the hospital</a:t>
            </a:r>
            <a:r>
              <a:rPr lang="en-US" sz="2500" dirty="0">
                <a:latin typeface="Garamond" panose="02020404030301010803" pitchFamily="18" charset="0"/>
              </a:rPr>
              <a:t>: </a:t>
            </a:r>
            <a:r>
              <a:rPr lang="en-US" sz="2500" u="sng" dirty="0">
                <a:latin typeface="Garamond" panose="02020404030301010803" pitchFamily="18" charset="0"/>
              </a:rPr>
              <a:t>Systematic Reviews/Meta-Analyses</a:t>
            </a:r>
            <a:r>
              <a:rPr lang="en-US" sz="2500" dirty="0">
                <a:latin typeface="Garamond" panose="02020404030301010803" pitchFamily="18" charset="0"/>
              </a:rPr>
              <a:t> of RCTs</a:t>
            </a:r>
          </a:p>
          <a:p>
            <a:pPr>
              <a:spcAft>
                <a:spcPts val="600"/>
              </a:spcAft>
            </a:pPr>
            <a:r>
              <a:rPr lang="en-US" sz="2500" dirty="0">
                <a:latin typeface="Garamond" panose="02020404030301010803" pitchFamily="18" charset="0"/>
              </a:rPr>
              <a:t>Benzodiazepines (vs. placebo) protect against alcohol withdrawal symptoms, seizures, and delirium. [&gt;60 RCTs, n&gt;4000 participants] </a:t>
            </a:r>
          </a:p>
          <a:p>
            <a:pPr>
              <a:spcAft>
                <a:spcPts val="600"/>
              </a:spcAft>
            </a:pPr>
            <a:r>
              <a:rPr lang="en-US" sz="2500" dirty="0">
                <a:latin typeface="Garamond" panose="02020404030301010803" pitchFamily="18" charset="0"/>
              </a:rPr>
              <a:t>Symptom-triggered (vs. fixed-schedule) protocols reduce duration of treatment.        [3 RCTs, n=281]</a:t>
            </a:r>
          </a:p>
          <a:p>
            <a:pPr>
              <a:spcAft>
                <a:spcPts val="600"/>
              </a:spcAft>
            </a:pPr>
            <a:r>
              <a:rPr lang="en-US" sz="2500" dirty="0">
                <a:latin typeface="Garamond" panose="02020404030301010803" pitchFamily="18" charset="0"/>
              </a:rPr>
              <a:t>Symptom-triggered (vs. fixed-schedule) protocols lower total benzodiazepine dosage. [6 RCTs, n=676 patients]</a:t>
            </a:r>
          </a:p>
        </p:txBody>
      </p:sp>
      <p:sp>
        <p:nvSpPr>
          <p:cNvPr id="4" name="Footer Placeholder 3">
            <a:extLst>
              <a:ext uri="{FF2B5EF4-FFF2-40B4-BE49-F238E27FC236}">
                <a16:creationId xmlns:a16="http://schemas.microsoft.com/office/drawing/2014/main" id="{CE80B448-3536-EAC2-5342-81C5621DACC4}"/>
              </a:ext>
            </a:extLst>
          </p:cNvPr>
          <p:cNvSpPr>
            <a:spLocks noGrp="1"/>
          </p:cNvSpPr>
          <p:nvPr>
            <p:ph type="ftr" sz="quarter" idx="11"/>
          </p:nvPr>
        </p:nvSpPr>
        <p:spPr>
          <a:xfrm>
            <a:off x="4258594" y="5585852"/>
            <a:ext cx="367480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Amato et al (2010),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Holleck</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(2019)</a:t>
            </a:r>
          </a:p>
        </p:txBody>
      </p:sp>
      <p:sp>
        <p:nvSpPr>
          <p:cNvPr id="5" name="Content Placeholder 2">
            <a:extLst>
              <a:ext uri="{FF2B5EF4-FFF2-40B4-BE49-F238E27FC236}">
                <a16:creationId xmlns:a16="http://schemas.microsoft.com/office/drawing/2014/main" id="{E7B07308-A764-1F72-D71E-F07C822CF52D}"/>
              </a:ext>
            </a:extLst>
          </p:cNvPr>
          <p:cNvSpPr txBox="1">
            <a:spLocks/>
          </p:cNvSpPr>
          <p:nvPr/>
        </p:nvSpPr>
        <p:spPr>
          <a:xfrm>
            <a:off x="2530279" y="4765932"/>
            <a:ext cx="7131438" cy="753955"/>
          </a:xfrm>
          <a:prstGeom prst="rect">
            <a:avLst/>
          </a:prstGeom>
          <a:solidFill>
            <a:schemeClr val="accent4">
              <a:lumMod val="20000"/>
              <a:lumOff val="80000"/>
            </a:schemeClr>
          </a:solidFill>
          <a:ln w="1905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Evidence summary: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very high</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level</a:t>
            </a:r>
            <a:endPar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Bottom-line: the evidence-based standard of care</a:t>
            </a:r>
          </a:p>
        </p:txBody>
      </p:sp>
    </p:spTree>
    <p:extLst>
      <p:ext uri="{BB962C8B-B14F-4D97-AF65-F5344CB8AC3E}">
        <p14:creationId xmlns:p14="http://schemas.microsoft.com/office/powerpoint/2010/main" val="264555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F7CF-E3FE-15F9-12F4-188247F656AB}"/>
              </a:ext>
            </a:extLst>
          </p:cNvPr>
          <p:cNvSpPr>
            <a:spLocks noGrp="1"/>
          </p:cNvSpPr>
          <p:nvPr>
            <p:ph type="title"/>
          </p:nvPr>
        </p:nvSpPr>
        <p:spPr/>
        <p:txBody>
          <a:bodyPr>
            <a:normAutofit/>
          </a:bodyPr>
          <a:lstStyle/>
          <a:p>
            <a:pPr algn="ctr"/>
            <a:r>
              <a:rPr lang="en-US" sz="3600" b="1" dirty="0">
                <a:latin typeface="Garamond" panose="02020404030301010803" pitchFamily="18" charset="0"/>
              </a:rPr>
              <a:t>Adjuvants to benzodiazepines for alcohol withdrawal</a:t>
            </a:r>
          </a:p>
        </p:txBody>
      </p:sp>
      <p:sp>
        <p:nvSpPr>
          <p:cNvPr id="4" name="Footer Placeholder 3">
            <a:extLst>
              <a:ext uri="{FF2B5EF4-FFF2-40B4-BE49-F238E27FC236}">
                <a16:creationId xmlns:a16="http://schemas.microsoft.com/office/drawing/2014/main" id="{CE80B448-3536-EAC2-5342-81C5621DACC4}"/>
              </a:ext>
            </a:extLst>
          </p:cNvPr>
          <p:cNvSpPr>
            <a:spLocks noGrp="1"/>
          </p:cNvSpPr>
          <p:nvPr>
            <p:ph type="ftr" sz="quarter" idx="11"/>
          </p:nvPr>
        </p:nvSpPr>
        <p:spPr>
          <a:xfrm>
            <a:off x="3504266" y="5749300"/>
            <a:ext cx="518345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Hammond et al. (2017),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Rosenson</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(2013), Brotherton et al. (2016), Mueller et al. (2014), </a:t>
            </a:r>
            <a:r>
              <a:rPr kumimoji="0" lang="en-US" sz="16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Bielka</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et al. (2015)</a:t>
            </a:r>
          </a:p>
        </p:txBody>
      </p:sp>
      <p:sp>
        <p:nvSpPr>
          <p:cNvPr id="8" name="TextBox 7">
            <a:extLst>
              <a:ext uri="{FF2B5EF4-FFF2-40B4-BE49-F238E27FC236}">
                <a16:creationId xmlns:a16="http://schemas.microsoft.com/office/drawing/2014/main" id="{BD287B61-39D8-412D-2976-70EF30C7D005}"/>
              </a:ext>
            </a:extLst>
          </p:cNvPr>
          <p:cNvSpPr txBox="1"/>
          <p:nvPr/>
        </p:nvSpPr>
        <p:spPr>
          <a:xfrm>
            <a:off x="2572018" y="4802302"/>
            <a:ext cx="7047956" cy="830997"/>
          </a:xfrm>
          <a:prstGeom prst="rect">
            <a:avLst/>
          </a:prstGeom>
          <a:solidFill>
            <a:schemeClr val="accent4">
              <a:lumMod val="20000"/>
              <a:lumOff val="80000"/>
            </a:schemeClr>
          </a:solidFill>
          <a:ln w="15875">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Summary: </a:t>
            </a: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moderate quality</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evidence for safety &amp; efficacy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Clinical bottom-line: promising for certain patients</a:t>
            </a:r>
          </a:p>
        </p:txBody>
      </p:sp>
      <p:sp>
        <p:nvSpPr>
          <p:cNvPr id="9" name="Content Placeholder 2">
            <a:extLst>
              <a:ext uri="{FF2B5EF4-FFF2-40B4-BE49-F238E27FC236}">
                <a16:creationId xmlns:a16="http://schemas.microsoft.com/office/drawing/2014/main" id="{F393903A-6A85-CD34-AC65-D350F29E9C04}"/>
              </a:ext>
            </a:extLst>
          </p:cNvPr>
          <p:cNvSpPr>
            <a:spLocks noGrp="1"/>
          </p:cNvSpPr>
          <p:nvPr>
            <p:ph idx="1"/>
          </p:nvPr>
        </p:nvSpPr>
        <p:spPr>
          <a:xfrm>
            <a:off x="697705" y="1540723"/>
            <a:ext cx="10796587" cy="3145578"/>
          </a:xfrm>
          <a:solidFill>
            <a:schemeClr val="bg1"/>
          </a:solidFill>
          <a:ln w="15875">
            <a:solidFill>
              <a:srgbClr val="0175AD"/>
            </a:solidFill>
          </a:ln>
        </p:spPr>
        <p:txBody>
          <a:bodyPr>
            <a:noAutofit/>
          </a:bodyPr>
          <a:lstStyle/>
          <a:p>
            <a:pPr marL="0" indent="0" algn="ctr">
              <a:spcAft>
                <a:spcPts val="600"/>
              </a:spcAft>
              <a:buNone/>
            </a:pPr>
            <a:r>
              <a:rPr lang="en-US" sz="2400" b="1" dirty="0">
                <a:latin typeface="Garamond" panose="02020404030301010803" pitchFamily="18" charset="0"/>
              </a:rPr>
              <a:t>Evidence in the hospital: </a:t>
            </a:r>
            <a:r>
              <a:rPr lang="en-US" sz="2400" u="sng" dirty="0">
                <a:latin typeface="Garamond" panose="02020404030301010803" pitchFamily="18" charset="0"/>
              </a:rPr>
              <a:t>Systematic reviews of observational studies</a:t>
            </a:r>
            <a:r>
              <a:rPr lang="en-US" sz="2400" dirty="0">
                <a:latin typeface="Garamond" panose="02020404030301010803" pitchFamily="18" charset="0"/>
              </a:rPr>
              <a:t> and </a:t>
            </a:r>
            <a:r>
              <a:rPr lang="en-US" sz="2400" u="sng" dirty="0">
                <a:latin typeface="Garamond" panose="02020404030301010803" pitchFamily="18" charset="0"/>
              </a:rPr>
              <a:t>a few RCTs</a:t>
            </a:r>
            <a:endParaRPr lang="en-US" sz="2400" b="1" u="sng" dirty="0">
              <a:latin typeface="Garamond" panose="02020404030301010803" pitchFamily="18" charset="0"/>
            </a:endParaRPr>
          </a:p>
          <a:p>
            <a:pPr>
              <a:spcAft>
                <a:spcPts val="600"/>
              </a:spcAft>
            </a:pPr>
            <a:r>
              <a:rPr lang="en-US" sz="2400" dirty="0">
                <a:latin typeface="Garamond" panose="02020404030301010803" pitchFamily="18" charset="0"/>
              </a:rPr>
              <a:t>Phenobarbital likely reduces ICU admissions, might reduce the need for MV, and might lower benzodiazepine requirements [1 RCT, n=102; 3 retrospective cohort studies]</a:t>
            </a:r>
          </a:p>
          <a:p>
            <a:pPr>
              <a:spcAft>
                <a:spcPts val="600"/>
              </a:spcAft>
            </a:pPr>
            <a:r>
              <a:rPr lang="en-US" sz="2400" dirty="0">
                <a:latin typeface="Garamond" panose="02020404030301010803" pitchFamily="18" charset="0"/>
              </a:rPr>
              <a:t>Propofol might reduce refractory symptoms for patients already on mechanical ventilation [1 systematic review of observational studies]</a:t>
            </a:r>
          </a:p>
          <a:p>
            <a:pPr>
              <a:spcAft>
                <a:spcPts val="600"/>
              </a:spcAft>
            </a:pPr>
            <a:r>
              <a:rPr lang="en-US" sz="2400" dirty="0">
                <a:latin typeface="Garamond" panose="02020404030301010803" pitchFamily="18" charset="0"/>
              </a:rPr>
              <a:t>Dexmedetomidine likely reduces agitation &amp;  benzodiazepine use among ICU patients but increased bradycardia [2 RCTs, 3 systematic reviews of observational studies]</a:t>
            </a:r>
          </a:p>
        </p:txBody>
      </p:sp>
    </p:spTree>
    <p:extLst>
      <p:ext uri="{BB962C8B-B14F-4D97-AF65-F5344CB8AC3E}">
        <p14:creationId xmlns:p14="http://schemas.microsoft.com/office/powerpoint/2010/main" val="187044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49BF852-BFC9-BE24-0E79-AE36059C9F3E}"/>
              </a:ext>
            </a:extLst>
          </p:cNvPr>
          <p:cNvSpPr txBox="1">
            <a:spLocks/>
          </p:cNvSpPr>
          <p:nvPr/>
        </p:nvSpPr>
        <p:spPr>
          <a:xfrm>
            <a:off x="1518457" y="2034521"/>
            <a:ext cx="9155085" cy="3717350"/>
          </a:xfrm>
          <a:prstGeom prst="rect">
            <a:avLst/>
          </a:prstGeom>
          <a:solidFill>
            <a:schemeClr val="accent4">
              <a:lumMod val="20000"/>
              <a:lumOff val="80000"/>
            </a:schemeClr>
          </a:solidFill>
          <a:ln w="2857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2613" marR="0" lvl="1" indent="-452438"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Dosing &amp; timing</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of benzodiazepine adjuvants for resistant alcohol withdrawal?</a:t>
            </a:r>
          </a:p>
          <a:p>
            <a:pPr marL="582613" marR="0" lvl="1" indent="-452438"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Safety &amp; comparative efficacy</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of benzodiazepine-sparing protocols for alcohol withdrawal?</a:t>
            </a:r>
          </a:p>
          <a:p>
            <a:pPr marL="582613" marR="0" lvl="1" indent="-452438"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Comparative efficacy</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and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cost-effectiveness</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of different medications (formulations) for AUD?</a:t>
            </a:r>
          </a:p>
          <a:p>
            <a:pPr marL="582613" marR="0" lvl="1" indent="-452438"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How to implement</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medications for AUD across hospitals?</a:t>
            </a:r>
          </a:p>
        </p:txBody>
      </p:sp>
      <p:sp>
        <p:nvSpPr>
          <p:cNvPr id="6" name="Title 1">
            <a:extLst>
              <a:ext uri="{FF2B5EF4-FFF2-40B4-BE49-F238E27FC236}">
                <a16:creationId xmlns:a16="http://schemas.microsoft.com/office/drawing/2014/main" id="{FA66EC88-0DD1-9B24-0AF0-745AB6A937C9}"/>
              </a:ext>
            </a:extLst>
          </p:cNvPr>
          <p:cNvSpPr txBox="1">
            <a:spLocks/>
          </p:cNvSpPr>
          <p:nvPr/>
        </p:nvSpPr>
        <p:spPr>
          <a:xfrm>
            <a:off x="838199" y="443347"/>
            <a:ext cx="10515600" cy="1325563"/>
          </a:xfrm>
          <a:custGeom>
            <a:avLst/>
            <a:gdLst>
              <a:gd name="connsiteX0" fmla="*/ 0 w 10515600"/>
              <a:gd name="connsiteY0" fmla="*/ 0 h 1325563"/>
              <a:gd name="connsiteX1" fmla="*/ 10515600 w 10515600"/>
              <a:gd name="connsiteY1" fmla="*/ 0 h 1325563"/>
              <a:gd name="connsiteX2" fmla="*/ 10515600 w 10515600"/>
              <a:gd name="connsiteY2" fmla="*/ 1325563 h 1325563"/>
              <a:gd name="connsiteX3" fmla="*/ 0 w 10515600"/>
              <a:gd name="connsiteY3" fmla="*/ 1325563 h 1325563"/>
              <a:gd name="connsiteX4" fmla="*/ 0 w 10515600"/>
              <a:gd name="connsiteY4" fmla="*/ 0 h 1325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325563" fill="none" extrusionOk="0">
                <a:moveTo>
                  <a:pt x="0" y="0"/>
                </a:moveTo>
                <a:cubicBezTo>
                  <a:pt x="1336723" y="-49533"/>
                  <a:pt x="5786221" y="-14809"/>
                  <a:pt x="10515600" y="0"/>
                </a:cubicBezTo>
                <a:cubicBezTo>
                  <a:pt x="10477464" y="423689"/>
                  <a:pt x="10458210" y="888242"/>
                  <a:pt x="10515600" y="1325563"/>
                </a:cubicBezTo>
                <a:cubicBezTo>
                  <a:pt x="5888664" y="1277332"/>
                  <a:pt x="3324145" y="1410018"/>
                  <a:pt x="0" y="1325563"/>
                </a:cubicBezTo>
                <a:cubicBezTo>
                  <a:pt x="36733" y="785856"/>
                  <a:pt x="-80231" y="373729"/>
                  <a:pt x="0" y="0"/>
                </a:cubicBezTo>
                <a:close/>
              </a:path>
              <a:path w="10515600" h="1325563" stroke="0" extrusionOk="0">
                <a:moveTo>
                  <a:pt x="0" y="0"/>
                </a:moveTo>
                <a:cubicBezTo>
                  <a:pt x="2385074" y="118645"/>
                  <a:pt x="7736396" y="116012"/>
                  <a:pt x="10515600" y="0"/>
                </a:cubicBezTo>
                <a:cubicBezTo>
                  <a:pt x="10515720" y="498504"/>
                  <a:pt x="10495572" y="1080981"/>
                  <a:pt x="10515600" y="1325563"/>
                </a:cubicBezTo>
                <a:cubicBezTo>
                  <a:pt x="8570514" y="1460163"/>
                  <a:pt x="4733866" y="1168367"/>
                  <a:pt x="0" y="1325563"/>
                </a:cubicBezTo>
                <a:cubicBezTo>
                  <a:pt x="72053" y="832329"/>
                  <a:pt x="44484" y="460296"/>
                  <a:pt x="0" y="0"/>
                </a:cubicBezTo>
                <a:close/>
              </a:path>
            </a:pathLst>
          </a:custGeom>
          <a:ln w="28575">
            <a:solidFill>
              <a:schemeClr val="tx1"/>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Medication for Alcohol Use Disorder &amp; Withdrawal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Key Gaps in Evidence</a:t>
            </a:r>
          </a:p>
        </p:txBody>
      </p:sp>
    </p:spTree>
    <p:extLst>
      <p:ext uri="{BB962C8B-B14F-4D97-AF65-F5344CB8AC3E}">
        <p14:creationId xmlns:p14="http://schemas.microsoft.com/office/powerpoint/2010/main" val="223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30">
          <a:fgClr>
            <a:srgbClr val="F6EAD4"/>
          </a:fgClr>
          <a:bgClr>
            <a:schemeClr val="bg1"/>
          </a:bgClr>
        </a:patt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91577AD-A101-EF0C-5D5C-241E57E14D84}"/>
              </a:ext>
            </a:extLst>
          </p:cNvPr>
          <p:cNvSpPr>
            <a:spLocks noGrp="1"/>
          </p:cNvSpPr>
          <p:nvPr>
            <p:ph type="title"/>
          </p:nvPr>
        </p:nvSpPr>
        <p:spPr>
          <a:xfrm>
            <a:off x="1507020" y="500527"/>
            <a:ext cx="9177957" cy="904172"/>
          </a:xfrm>
          <a:custGeom>
            <a:avLst/>
            <a:gdLst>
              <a:gd name="connsiteX0" fmla="*/ 0 w 9177957"/>
              <a:gd name="connsiteY0" fmla="*/ 0 h 904172"/>
              <a:gd name="connsiteX1" fmla="*/ 9177957 w 9177957"/>
              <a:gd name="connsiteY1" fmla="*/ 0 h 904172"/>
              <a:gd name="connsiteX2" fmla="*/ 9177957 w 9177957"/>
              <a:gd name="connsiteY2" fmla="*/ 904172 h 904172"/>
              <a:gd name="connsiteX3" fmla="*/ 0 w 9177957"/>
              <a:gd name="connsiteY3" fmla="*/ 904172 h 904172"/>
              <a:gd name="connsiteX4" fmla="*/ 0 w 9177957"/>
              <a:gd name="connsiteY4" fmla="*/ 0 h 90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957" h="904172" fill="none" extrusionOk="0">
                <a:moveTo>
                  <a:pt x="0" y="0"/>
                </a:moveTo>
                <a:cubicBezTo>
                  <a:pt x="4211269" y="-49533"/>
                  <a:pt x="7692463" y="-14809"/>
                  <a:pt x="9177957" y="0"/>
                </a:cubicBezTo>
                <a:cubicBezTo>
                  <a:pt x="9117345" y="352315"/>
                  <a:pt x="9203827" y="804611"/>
                  <a:pt x="9177957" y="904172"/>
                </a:cubicBezTo>
                <a:cubicBezTo>
                  <a:pt x="8038486" y="855941"/>
                  <a:pt x="2733028" y="988627"/>
                  <a:pt x="0" y="904172"/>
                </a:cubicBezTo>
                <a:cubicBezTo>
                  <a:pt x="31837" y="656007"/>
                  <a:pt x="-66815" y="155500"/>
                  <a:pt x="0" y="0"/>
                </a:cubicBezTo>
                <a:close/>
              </a:path>
              <a:path w="9177957" h="904172" stroke="0" extrusionOk="0">
                <a:moveTo>
                  <a:pt x="0" y="0"/>
                </a:moveTo>
                <a:cubicBezTo>
                  <a:pt x="4508890" y="118645"/>
                  <a:pt x="7642278" y="116012"/>
                  <a:pt x="9177957" y="0"/>
                </a:cubicBezTo>
                <a:cubicBezTo>
                  <a:pt x="9203182" y="372489"/>
                  <a:pt x="9112674" y="537899"/>
                  <a:pt x="9177957" y="904172"/>
                </a:cubicBezTo>
                <a:cubicBezTo>
                  <a:pt x="6229281" y="1038772"/>
                  <a:pt x="1802389" y="746976"/>
                  <a:pt x="0" y="904172"/>
                </a:cubicBezTo>
                <a:cubicBezTo>
                  <a:pt x="29625" y="598190"/>
                  <a:pt x="33871" y="148608"/>
                  <a:pt x="0" y="0"/>
                </a:cubicBezTo>
                <a:close/>
              </a:path>
            </a:pathLst>
          </a:custGeom>
          <a:ln w="28575" cap="rnd">
            <a:solidFill>
              <a:schemeClr val="tx1"/>
            </a:solidFill>
            <a:extLst>
              <a:ext uri="{C807C97D-BFC1-408E-A445-0C87EB9F89A2}">
                <ask:lineSketchStyleProps xmlns="" xmlns:ask="http://schemas.microsoft.com/office/drawing/2018/sketchyshapes" sd="1219033472">
                  <ask:type>
                    <ask:lineSketchCurved/>
                  </ask:type>
                </ask:lineSketchStyleProps>
              </a:ext>
            </a:extLst>
          </a:ln>
        </p:spPr>
        <p:txBody>
          <a:bodyPr/>
          <a:lstStyle/>
          <a:p>
            <a:pPr algn="ctr"/>
            <a:r>
              <a:rPr lang="en-US" b="1" dirty="0">
                <a:latin typeface="Garamond" panose="02020404030301010803" pitchFamily="18" charset="0"/>
              </a:rPr>
              <a:t>What’s the evidence for medications?</a:t>
            </a:r>
          </a:p>
        </p:txBody>
      </p:sp>
      <p:pic>
        <p:nvPicPr>
          <p:cNvPr id="4" name="Picture 4" descr="NEJM Journal Watch Editor : Richard Saitz, MD, MPH, FACP, DFASAM">
            <a:extLst>
              <a:ext uri="{FF2B5EF4-FFF2-40B4-BE49-F238E27FC236}">
                <a16:creationId xmlns:a16="http://schemas.microsoft.com/office/drawing/2014/main" id="{CF0DDC28-12EC-7768-EB29-6E8E51C3E7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38"/>
          <a:stretch/>
        </p:blipFill>
        <p:spPr bwMode="auto">
          <a:xfrm>
            <a:off x="2353913" y="4304154"/>
            <a:ext cx="1842531" cy="20412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A739F6-EAA3-3A18-EF57-286D5AB1A994}"/>
              </a:ext>
            </a:extLst>
          </p:cNvPr>
          <p:cNvSpPr txBox="1"/>
          <p:nvPr/>
        </p:nvSpPr>
        <p:spPr>
          <a:xfrm>
            <a:off x="4180115" y="4569915"/>
            <a:ext cx="67446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3437"/>
                </a:solidFill>
                <a:effectLst/>
                <a:uLnTx/>
                <a:uFillTx/>
                <a:latin typeface="Garamond" panose="02020404030301010803" pitchFamily="18" charset="0"/>
                <a:ea typeface="+mn-ea"/>
                <a:cs typeface="+mn-cs"/>
              </a:rPr>
              <a:t>“We don’t do belief-based medicine in cardiology, and we shouldn’t do it 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2E3437"/>
                </a:solidFill>
                <a:effectLst/>
                <a:uLnTx/>
                <a:uFillTx/>
                <a:latin typeface="Garamond" panose="02020404030301010803" pitchFamily="18" charset="0"/>
                <a:ea typeface="+mn-ea"/>
                <a:cs typeface="+mn-cs"/>
              </a:rPr>
              <a:t>Rich </a:t>
            </a:r>
            <a:r>
              <a:rPr kumimoji="0" lang="en-US" sz="2800" b="0" i="1" u="none" strike="noStrike" kern="1200" cap="none" spc="0" normalizeH="0" baseline="0" noProof="0" dirty="0" err="1">
                <a:ln>
                  <a:noFill/>
                </a:ln>
                <a:solidFill>
                  <a:srgbClr val="2E3437"/>
                </a:solidFill>
                <a:effectLst/>
                <a:uLnTx/>
                <a:uFillTx/>
                <a:latin typeface="Garamond" panose="02020404030301010803" pitchFamily="18" charset="0"/>
                <a:ea typeface="+mn-ea"/>
                <a:cs typeface="+mn-cs"/>
              </a:rPr>
              <a:t>Saitz</a:t>
            </a:r>
            <a:endParaRPr kumimoji="0" lang="en-US" sz="2800" b="0" i="1" u="none" strike="noStrike" kern="1200" cap="none" spc="0" normalizeH="0" baseline="0" noProof="0" dirty="0">
              <a:ln>
                <a:noFill/>
              </a:ln>
              <a:solidFill>
                <a:srgbClr val="2E3437"/>
              </a:solidFill>
              <a:effectLst/>
              <a:uLnTx/>
              <a:uFillTx/>
              <a:latin typeface="Garamond" panose="02020404030301010803" pitchFamily="18" charset="0"/>
              <a:ea typeface="+mn-ea"/>
              <a:cs typeface="+mn-cs"/>
            </a:endParaRPr>
          </a:p>
        </p:txBody>
      </p:sp>
      <p:sp>
        <p:nvSpPr>
          <p:cNvPr id="6" name="Content Placeholder 2">
            <a:extLst>
              <a:ext uri="{FF2B5EF4-FFF2-40B4-BE49-F238E27FC236}">
                <a16:creationId xmlns:a16="http://schemas.microsoft.com/office/drawing/2014/main" id="{FCC7BCA9-50BF-F4BD-D88C-9251A0675B6F}"/>
              </a:ext>
            </a:extLst>
          </p:cNvPr>
          <p:cNvSpPr txBox="1">
            <a:spLocks/>
          </p:cNvSpPr>
          <p:nvPr/>
        </p:nvSpPr>
        <p:spPr>
          <a:xfrm>
            <a:off x="666747" y="1555359"/>
            <a:ext cx="10858502" cy="2598135"/>
          </a:xfrm>
          <a:prstGeom prst="rect">
            <a:avLst/>
          </a:prstGeom>
          <a:solidFill>
            <a:schemeClr val="accent4">
              <a:lumMod val="20000"/>
              <a:lumOff val="80000"/>
            </a:schemeClr>
          </a:solidFill>
          <a:ln w="2857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Key Themes</a:t>
            </a:r>
          </a:p>
          <a:p>
            <a:pPr marL="401638" marR="0" lvl="0" indent="-339725"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Are we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balancing innovation &amp; rigor</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for a poisoned drug supply?</a:t>
            </a:r>
          </a:p>
          <a:p>
            <a:pPr marL="401638" marR="0" lvl="0" indent="-339725"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Are these the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outcomes that matter to patients</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p>
          <a:p>
            <a:pPr marL="401638" marR="0" lvl="0" indent="-339725"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How do we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implement &amp; scale</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what works?</a:t>
            </a:r>
          </a:p>
          <a:p>
            <a:pPr marL="401638" marR="0" lvl="0" indent="-339725"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How can we build evidence for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polysubstance and other use disorders</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8925" marR="0" lvl="0" indent="-2778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50703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972600" y="1763267"/>
            <a:ext cx="10250800" cy="2219600"/>
          </a:xfrm>
          <a:prstGeom prst="rect">
            <a:avLst/>
          </a:prstGeom>
        </p:spPr>
        <p:txBody>
          <a:bodyPr spcFirstLastPara="1" wrap="square" lIns="121900" tIns="121900" rIns="121900" bIns="121900" anchor="t" anchorCtr="0">
            <a:noAutofit/>
          </a:bodyPr>
          <a:lstStyle/>
          <a:p>
            <a:r>
              <a:rPr lang="en" sz="3467">
                <a:solidFill>
                  <a:srgbClr val="1A1A1A"/>
                </a:solidFill>
              </a:rPr>
              <a:t>Integrating harm reduction into hospitals: </a:t>
            </a:r>
            <a:endParaRPr sz="3467">
              <a:solidFill>
                <a:srgbClr val="1A1A1A"/>
              </a:solidFill>
            </a:endParaRPr>
          </a:p>
          <a:p>
            <a:r>
              <a:rPr lang="en" sz="3467">
                <a:solidFill>
                  <a:srgbClr val="1A1A1A"/>
                </a:solidFill>
              </a:rPr>
              <a:t>Need, current evidence, and knowledge gaps</a:t>
            </a:r>
            <a:endParaRPr sz="3333">
              <a:solidFill>
                <a:srgbClr val="1A1A1A"/>
              </a:solidFill>
            </a:endParaRPr>
          </a:p>
        </p:txBody>
      </p:sp>
      <p:sp>
        <p:nvSpPr>
          <p:cNvPr id="87" name="Google Shape;87;p13"/>
          <p:cNvSpPr txBox="1">
            <a:spLocks noGrp="1"/>
          </p:cNvSpPr>
          <p:nvPr>
            <p:ph type="subTitle" idx="1"/>
          </p:nvPr>
        </p:nvSpPr>
        <p:spPr>
          <a:xfrm>
            <a:off x="970600" y="3644933"/>
            <a:ext cx="10546400" cy="721600"/>
          </a:xfrm>
          <a:prstGeom prst="rect">
            <a:avLst/>
          </a:prstGeom>
        </p:spPr>
        <p:txBody>
          <a:bodyPr spcFirstLastPara="1" wrap="square" lIns="121900" tIns="121900" rIns="121900" bIns="121900" anchor="t" anchorCtr="0">
            <a:noAutofit/>
          </a:bodyPr>
          <a:lstStyle/>
          <a:p>
            <a:pPr marL="0" indent="0">
              <a:lnSpc>
                <a:spcPct val="105000"/>
              </a:lnSpc>
              <a:buSzPts val="358"/>
            </a:pPr>
            <a:r>
              <a:rPr lang="en" sz="1733" b="1">
                <a:solidFill>
                  <a:schemeClr val="accent2"/>
                </a:solidFill>
              </a:rPr>
              <a:t>Elaine Hyshka, PhD</a:t>
            </a:r>
            <a:endParaRPr sz="1733" b="1">
              <a:solidFill>
                <a:schemeClr val="accent2"/>
              </a:solidFill>
            </a:endParaRPr>
          </a:p>
          <a:p>
            <a:pPr marL="0" indent="0">
              <a:lnSpc>
                <a:spcPct val="105000"/>
              </a:lnSpc>
              <a:buSzPts val="358"/>
            </a:pPr>
            <a:r>
              <a:rPr lang="en" sz="1467"/>
              <a:t>Associate Professor and Canada Research Chair in Health Systems Innovation, School of Public Health, University of Alberta; Scientific Director, Inner City Health and Wellness Program, Royal Alexandra Hospital</a:t>
            </a:r>
            <a:endParaRPr sz="1467"/>
          </a:p>
          <a:p>
            <a:pPr marL="0" indent="0">
              <a:lnSpc>
                <a:spcPct val="105000"/>
              </a:lnSpc>
              <a:buSzPts val="358"/>
            </a:pPr>
            <a:endParaRPr sz="1600"/>
          </a:p>
          <a:p>
            <a:pPr marL="0" indent="0">
              <a:lnSpc>
                <a:spcPct val="105000"/>
              </a:lnSpc>
              <a:buSzPts val="358"/>
            </a:pPr>
            <a:r>
              <a:rPr lang="en" sz="1467"/>
              <a:t>Rich Saitz’s ‘What’s the Evidence’ Endowed Plenary </a:t>
            </a:r>
            <a:endParaRPr sz="1467"/>
          </a:p>
          <a:p>
            <a:pPr marL="0" indent="0">
              <a:lnSpc>
                <a:spcPct val="105000"/>
              </a:lnSpc>
              <a:buSzPts val="358"/>
            </a:pPr>
            <a:r>
              <a:rPr lang="en" sz="1467"/>
              <a:t>AMERSA Conference; Boston, USA</a:t>
            </a:r>
            <a:endParaRPr sz="1467"/>
          </a:p>
          <a:p>
            <a:pPr marL="0" indent="0">
              <a:lnSpc>
                <a:spcPct val="105000"/>
              </a:lnSpc>
              <a:buSzPts val="358"/>
            </a:pPr>
            <a:r>
              <a:rPr lang="en" sz="1467"/>
              <a:t>November 11 2022 </a:t>
            </a:r>
            <a:endParaRPr sz="2000"/>
          </a:p>
          <a:p>
            <a:pPr marL="0" indent="0">
              <a:lnSpc>
                <a:spcPct val="90000"/>
              </a:lnSpc>
              <a:buSzPts val="358"/>
            </a:pP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2600" y="1758200"/>
            <a:ext cx="10251600" cy="713600"/>
          </a:xfrm>
          <a:prstGeom prst="rect">
            <a:avLst/>
          </a:prstGeom>
        </p:spPr>
        <p:txBody>
          <a:bodyPr spcFirstLastPara="1" wrap="square" lIns="121900" tIns="121900" rIns="121900" bIns="121900" anchor="t" anchorCtr="0">
            <a:normAutofit fontScale="90000"/>
          </a:bodyPr>
          <a:lstStyle/>
          <a:p>
            <a:r>
              <a:rPr lang="en"/>
              <a:t>Main points</a:t>
            </a:r>
            <a:endParaRPr/>
          </a:p>
        </p:txBody>
      </p:sp>
      <p:sp>
        <p:nvSpPr>
          <p:cNvPr id="93" name="Google Shape;93;p14"/>
          <p:cNvSpPr txBox="1">
            <a:spLocks noGrp="1"/>
          </p:cNvSpPr>
          <p:nvPr>
            <p:ph type="body" idx="1"/>
          </p:nvPr>
        </p:nvSpPr>
        <p:spPr>
          <a:xfrm>
            <a:off x="972600" y="2771833"/>
            <a:ext cx="10251600" cy="3014800"/>
          </a:xfrm>
          <a:prstGeom prst="rect">
            <a:avLst/>
          </a:prstGeom>
        </p:spPr>
        <p:txBody>
          <a:bodyPr spcFirstLastPara="1" wrap="square" lIns="121900" tIns="121900" rIns="121900" bIns="121900" anchor="t" anchorCtr="0">
            <a:normAutofit/>
          </a:bodyPr>
          <a:lstStyle/>
          <a:p>
            <a:pPr indent="-423323">
              <a:lnSpc>
                <a:spcPct val="200000"/>
              </a:lnSpc>
              <a:buClr>
                <a:schemeClr val="accent2"/>
              </a:buClr>
              <a:buSzPts val="1400"/>
            </a:pPr>
            <a:r>
              <a:rPr lang="en" sz="1867"/>
              <a:t>Need to improve hospital care for </a:t>
            </a:r>
            <a:r>
              <a:rPr lang="en" sz="1867" i="1"/>
              <a:t>all</a:t>
            </a:r>
            <a:r>
              <a:rPr lang="en" sz="1867"/>
              <a:t> patients with substance use disorder </a:t>
            </a:r>
            <a:endParaRPr sz="1867"/>
          </a:p>
          <a:p>
            <a:pPr indent="-423323">
              <a:lnSpc>
                <a:spcPct val="200000"/>
              </a:lnSpc>
              <a:buClr>
                <a:schemeClr val="accent2"/>
              </a:buClr>
              <a:buSzPts val="1400"/>
            </a:pPr>
            <a:r>
              <a:rPr lang="en" sz="1867"/>
              <a:t>Harm reduction practices could improve patient care and outcomes</a:t>
            </a:r>
            <a:endParaRPr sz="1867"/>
          </a:p>
          <a:p>
            <a:pPr indent="-423323">
              <a:lnSpc>
                <a:spcPct val="200000"/>
              </a:lnSpc>
              <a:buClr>
                <a:schemeClr val="accent2"/>
              </a:buClr>
              <a:buSzPts val="1400"/>
            </a:pPr>
            <a:r>
              <a:rPr lang="en" sz="1867"/>
              <a:t>Implementation research shows harm reduction in hospitals is feasible</a:t>
            </a:r>
            <a:endParaRPr sz="1867"/>
          </a:p>
          <a:p>
            <a:pPr indent="-423323">
              <a:lnSpc>
                <a:spcPct val="100000"/>
              </a:lnSpc>
              <a:buClr>
                <a:schemeClr val="accent2"/>
              </a:buClr>
              <a:buSzPts val="1400"/>
            </a:pPr>
            <a:r>
              <a:rPr lang="en" sz="1867"/>
              <a:t>Focus future research on measuring effectiveness + optimizing for different contexts and patient populations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972600" y="1152400"/>
            <a:ext cx="10263200" cy="3980000"/>
          </a:xfrm>
          <a:prstGeom prst="rect">
            <a:avLst/>
          </a:prstGeom>
          <a:ln>
            <a:noFill/>
          </a:ln>
        </p:spPr>
        <p:txBody>
          <a:bodyPr spcFirstLastPara="1" wrap="square" lIns="121900" tIns="121900" rIns="121900" bIns="121900" anchor="ctr" anchorCtr="0">
            <a:normAutofit/>
          </a:bodyPr>
          <a:lstStyle/>
          <a:p>
            <a:r>
              <a:rPr lang="en"/>
              <a:t>Providing substance use treatment is critical but not sufficient for improving hospital care.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6"/>
          <p:cNvPicPr preferRelativeResize="0"/>
          <p:nvPr/>
        </p:nvPicPr>
        <p:blipFill>
          <a:blip r:embed="rId3">
            <a:alphaModFix/>
          </a:blip>
          <a:stretch>
            <a:fillRect/>
          </a:stretch>
        </p:blipFill>
        <p:spPr>
          <a:xfrm rot="-442501">
            <a:off x="315934" y="1321879"/>
            <a:ext cx="2825503" cy="3698677"/>
          </a:xfrm>
          <a:prstGeom prst="rect">
            <a:avLst/>
          </a:prstGeom>
          <a:noFill/>
          <a:ln w="9525" cap="flat" cmpd="sng">
            <a:solidFill>
              <a:srgbClr val="CCCCCC"/>
            </a:solidFill>
            <a:prstDash val="solid"/>
            <a:round/>
            <a:headEnd type="none" w="sm" len="sm"/>
            <a:tailEnd type="none" w="sm" len="sm"/>
          </a:ln>
        </p:spPr>
      </p:pic>
      <p:sp>
        <p:nvSpPr>
          <p:cNvPr id="104" name="Google Shape;104;p16"/>
          <p:cNvSpPr txBox="1">
            <a:spLocks noGrp="1"/>
          </p:cNvSpPr>
          <p:nvPr>
            <p:ph type="body" idx="1"/>
          </p:nvPr>
        </p:nvSpPr>
        <p:spPr>
          <a:xfrm>
            <a:off x="1270584" y="5626867"/>
            <a:ext cx="9650800" cy="614000"/>
          </a:xfrm>
          <a:prstGeom prst="rect">
            <a:avLst/>
          </a:prstGeom>
        </p:spPr>
        <p:txBody>
          <a:bodyPr spcFirstLastPara="1" wrap="square" lIns="121900" tIns="121900" rIns="121900" bIns="121900" anchor="ctr" anchorCtr="0">
            <a:noAutofit/>
          </a:bodyPr>
          <a:lstStyle/>
          <a:p>
            <a:pPr marL="0" indent="0" algn="ctr">
              <a:buSzPts val="852"/>
            </a:pPr>
            <a:r>
              <a:rPr lang="en" sz="2720" b="1">
                <a:solidFill>
                  <a:schemeClr val="accent2"/>
                </a:solidFill>
              </a:rPr>
              <a:t>Prevalence estimates of in-hospital substance use range from 30 to 49% amongst patients who use drugs</a:t>
            </a:r>
            <a:endParaRPr sz="2720" b="1">
              <a:solidFill>
                <a:schemeClr val="accent2"/>
              </a:solidFill>
            </a:endParaRPr>
          </a:p>
        </p:txBody>
      </p:sp>
      <p:pic>
        <p:nvPicPr>
          <p:cNvPr id="105" name="Google Shape;105;p16"/>
          <p:cNvPicPr preferRelativeResize="0"/>
          <p:nvPr/>
        </p:nvPicPr>
        <p:blipFill>
          <a:blip r:embed="rId4">
            <a:alphaModFix/>
          </a:blip>
          <a:stretch>
            <a:fillRect/>
          </a:stretch>
        </p:blipFill>
        <p:spPr>
          <a:xfrm>
            <a:off x="2430000" y="1175800"/>
            <a:ext cx="2790336" cy="3721000"/>
          </a:xfrm>
          <a:prstGeom prst="rect">
            <a:avLst/>
          </a:prstGeom>
          <a:noFill/>
          <a:ln w="9525" cap="flat" cmpd="sng">
            <a:solidFill>
              <a:srgbClr val="CCCCCC"/>
            </a:solidFill>
            <a:prstDash val="solid"/>
            <a:round/>
            <a:headEnd type="none" w="sm" len="sm"/>
            <a:tailEnd type="none" w="sm" len="sm"/>
          </a:ln>
        </p:spPr>
      </p:pic>
      <p:pic>
        <p:nvPicPr>
          <p:cNvPr id="106" name="Google Shape;106;p16"/>
          <p:cNvPicPr preferRelativeResize="0"/>
          <p:nvPr/>
        </p:nvPicPr>
        <p:blipFill>
          <a:blip r:embed="rId5">
            <a:alphaModFix/>
          </a:blip>
          <a:stretch>
            <a:fillRect/>
          </a:stretch>
        </p:blipFill>
        <p:spPr>
          <a:xfrm>
            <a:off x="4547200" y="1166367"/>
            <a:ext cx="2790336" cy="3719003"/>
          </a:xfrm>
          <a:prstGeom prst="rect">
            <a:avLst/>
          </a:prstGeom>
          <a:noFill/>
          <a:ln w="9525" cap="flat" cmpd="sng">
            <a:solidFill>
              <a:srgbClr val="CCCCCC"/>
            </a:solidFill>
            <a:prstDash val="solid"/>
            <a:round/>
            <a:headEnd type="none" w="sm" len="sm"/>
            <a:tailEnd type="none" w="sm" len="sm"/>
          </a:ln>
        </p:spPr>
      </p:pic>
      <p:pic>
        <p:nvPicPr>
          <p:cNvPr id="107" name="Google Shape;107;p16"/>
          <p:cNvPicPr preferRelativeResize="0"/>
          <p:nvPr/>
        </p:nvPicPr>
        <p:blipFill>
          <a:blip r:embed="rId6">
            <a:alphaModFix/>
          </a:blip>
          <a:stretch>
            <a:fillRect/>
          </a:stretch>
        </p:blipFill>
        <p:spPr>
          <a:xfrm rot="-5">
            <a:off x="6977467" y="1165437"/>
            <a:ext cx="2790331" cy="3654604"/>
          </a:xfrm>
          <a:prstGeom prst="rect">
            <a:avLst/>
          </a:prstGeom>
          <a:noFill/>
          <a:ln w="9525" cap="flat" cmpd="sng">
            <a:solidFill>
              <a:srgbClr val="CCCCCC"/>
            </a:solidFill>
            <a:prstDash val="solid"/>
            <a:round/>
            <a:headEnd type="none" w="sm" len="sm"/>
            <a:tailEnd type="none" w="sm" len="sm"/>
          </a:ln>
        </p:spPr>
      </p:pic>
      <p:pic>
        <p:nvPicPr>
          <p:cNvPr id="108" name="Google Shape;108;p16"/>
          <p:cNvPicPr preferRelativeResize="0"/>
          <p:nvPr/>
        </p:nvPicPr>
        <p:blipFill>
          <a:blip r:embed="rId7">
            <a:alphaModFix/>
          </a:blip>
          <a:stretch>
            <a:fillRect/>
          </a:stretch>
        </p:blipFill>
        <p:spPr>
          <a:xfrm rot="549007">
            <a:off x="9021109" y="1322072"/>
            <a:ext cx="2810884" cy="3670993"/>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3E1B41-1500-4D21-B696-F9AA7B81BA64}"/>
              </a:ext>
            </a:extLst>
          </p:cNvPr>
          <p:cNvSpPr>
            <a:spLocks noGrp="1"/>
          </p:cNvSpPr>
          <p:nvPr>
            <p:ph idx="1"/>
          </p:nvPr>
        </p:nvSpPr>
        <p:spPr>
          <a:xfrm>
            <a:off x="1636889" y="2638044"/>
            <a:ext cx="8919459" cy="3101983"/>
          </a:xfrm>
        </p:spPr>
        <p:txBody>
          <a:bodyPr>
            <a:normAutofit/>
          </a:bodyPr>
          <a:lstStyle/>
          <a:p>
            <a:r>
              <a:rPr lang="en-US" sz="2000" dirty="0"/>
              <a:t>Scientific rigor is a hallmark of Rich’s work, driven by a fundamental belief in health equity, that our patients deserve highest quality care. </a:t>
            </a:r>
          </a:p>
          <a:p>
            <a:endParaRPr lang="en-US" sz="2000" dirty="0"/>
          </a:p>
          <a:p>
            <a:r>
              <a:rPr lang="en-US" sz="2000" dirty="0"/>
              <a:t>Published many influential studies, including robust intervention studies with negative findings. Not afraid to challenge popular beliefs “to both the admiration and the dismay of colleagues.”</a:t>
            </a:r>
          </a:p>
          <a:p>
            <a:pPr marL="0" indent="0">
              <a:buNone/>
            </a:pPr>
            <a:endParaRPr lang="en-US" dirty="0"/>
          </a:p>
        </p:txBody>
      </p:sp>
      <p:pic>
        <p:nvPicPr>
          <p:cNvPr id="4" name="Content Placeholder 4">
            <a:extLst>
              <a:ext uri="{FF2B5EF4-FFF2-40B4-BE49-F238E27FC236}">
                <a16:creationId xmlns:a16="http://schemas.microsoft.com/office/drawing/2014/main" id="{E9BF55BE-4679-456B-8486-C5961F7F8E9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7442" b="25116"/>
          <a:stretch/>
        </p:blipFill>
        <p:spPr>
          <a:xfrm>
            <a:off x="1635651" y="447059"/>
            <a:ext cx="8920697" cy="1629219"/>
          </a:xfrm>
        </p:spPr>
      </p:pic>
      <p:sp>
        <p:nvSpPr>
          <p:cNvPr id="5" name="TextBox 4">
            <a:extLst>
              <a:ext uri="{FF2B5EF4-FFF2-40B4-BE49-F238E27FC236}">
                <a16:creationId xmlns:a16="http://schemas.microsoft.com/office/drawing/2014/main" id="{65FAAB91-EA47-4691-94C7-00766415A9B1}"/>
              </a:ext>
            </a:extLst>
          </p:cNvPr>
          <p:cNvSpPr txBox="1"/>
          <p:nvPr/>
        </p:nvSpPr>
        <p:spPr>
          <a:xfrm>
            <a:off x="5521066" y="5826166"/>
            <a:ext cx="64129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The Brink, Nov 2013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https://www.bu.edu/articles/2013/addiction-research-richard-saitz/</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810764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body" idx="1"/>
          </p:nvPr>
        </p:nvSpPr>
        <p:spPr>
          <a:xfrm>
            <a:off x="748133" y="2956567"/>
            <a:ext cx="5873600" cy="3310800"/>
          </a:xfrm>
          <a:prstGeom prst="rect">
            <a:avLst/>
          </a:prstGeom>
        </p:spPr>
        <p:txBody>
          <a:bodyPr spcFirstLastPara="1" wrap="square" lIns="121900" tIns="121900" rIns="121900" bIns="121900" anchor="t" anchorCtr="0">
            <a:normAutofit/>
          </a:bodyPr>
          <a:lstStyle/>
          <a:p>
            <a:pPr indent="-397923">
              <a:buClr>
                <a:schemeClr val="accent2"/>
              </a:buClr>
              <a:buSzPts val="1100"/>
            </a:pPr>
            <a:r>
              <a:rPr lang="en" sz="1867"/>
              <a:t>Inadequate pain or withdrawal management</a:t>
            </a:r>
            <a:endParaRPr sz="1867"/>
          </a:p>
          <a:p>
            <a:pPr indent="-397923">
              <a:buClr>
                <a:schemeClr val="accent2"/>
              </a:buClr>
              <a:buSzPts val="1100"/>
            </a:pPr>
            <a:r>
              <a:rPr lang="en" sz="1867"/>
              <a:t>Anxiety, stress, and boredom </a:t>
            </a:r>
            <a:endParaRPr sz="1867"/>
          </a:p>
          <a:p>
            <a:pPr indent="-397923">
              <a:buClr>
                <a:schemeClr val="accent2"/>
              </a:buClr>
              <a:buSzPts val="1100"/>
            </a:pPr>
            <a:r>
              <a:rPr lang="en" sz="1867"/>
              <a:t>Stigma and discrimination</a:t>
            </a:r>
            <a:endParaRPr sz="1867"/>
          </a:p>
          <a:p>
            <a:pPr indent="-397923">
              <a:buClr>
                <a:schemeClr val="accent2"/>
              </a:buClr>
              <a:buSzPts val="1100"/>
            </a:pPr>
            <a:r>
              <a:rPr lang="en" sz="1867"/>
              <a:t>Use during  treatment stabilization</a:t>
            </a:r>
            <a:endParaRPr sz="1867"/>
          </a:p>
          <a:p>
            <a:pPr marL="0" indent="0">
              <a:lnSpc>
                <a:spcPct val="100000"/>
              </a:lnSpc>
              <a:spcBef>
                <a:spcPts val="1600"/>
              </a:spcBef>
              <a:buNone/>
            </a:pPr>
            <a:endParaRPr sz="1467"/>
          </a:p>
          <a:p>
            <a:pPr marL="0" indent="0">
              <a:lnSpc>
                <a:spcPct val="100000"/>
              </a:lnSpc>
              <a:buNone/>
            </a:pPr>
            <a:endParaRPr sz="1467"/>
          </a:p>
          <a:p>
            <a:pPr marL="0" indent="0">
              <a:lnSpc>
                <a:spcPct val="100000"/>
              </a:lnSpc>
              <a:buNone/>
            </a:pPr>
            <a:r>
              <a:rPr lang="en" sz="1467"/>
              <a:t>McNeil 2014 </a:t>
            </a:r>
            <a:r>
              <a:rPr lang="en" sz="1467" i="1"/>
              <a:t>SSM; </a:t>
            </a:r>
            <a:r>
              <a:rPr lang="en" sz="1467"/>
              <a:t>McNeil 2016 </a:t>
            </a:r>
            <a:r>
              <a:rPr lang="en" sz="1467" i="1"/>
              <a:t>Addiction</a:t>
            </a:r>
            <a:r>
              <a:rPr lang="en" sz="1467"/>
              <a:t>; Pauly 2015 </a:t>
            </a:r>
            <a:r>
              <a:rPr lang="en" sz="1467" i="1"/>
              <a:t>Adv Nurs Sci</a:t>
            </a:r>
            <a:r>
              <a:rPr lang="en" sz="1467"/>
              <a:t>; Szott 2014 </a:t>
            </a:r>
            <a:r>
              <a:rPr lang="en" sz="1467" i="1"/>
              <a:t>IJDP</a:t>
            </a:r>
            <a:r>
              <a:rPr lang="en" sz="1467"/>
              <a:t>; Strike 2020 </a:t>
            </a:r>
            <a:r>
              <a:rPr lang="en" sz="1467" i="1"/>
              <a:t>PLoS One</a:t>
            </a:r>
            <a:r>
              <a:rPr lang="en" sz="1467"/>
              <a:t>; Brooks 2022 </a:t>
            </a:r>
            <a:r>
              <a:rPr lang="en" sz="1467" i="1"/>
              <a:t>HRJ; </a:t>
            </a:r>
            <a:r>
              <a:rPr lang="en" sz="1467"/>
              <a:t>Ti 2015 </a:t>
            </a:r>
            <a:r>
              <a:rPr lang="en" sz="1467" i="1"/>
              <a:t>Pain Res Mang</a:t>
            </a:r>
            <a:r>
              <a:rPr lang="en" sz="1467"/>
              <a:t>.</a:t>
            </a:r>
            <a:endParaRPr sz="1467"/>
          </a:p>
        </p:txBody>
      </p:sp>
      <p:sp>
        <p:nvSpPr>
          <p:cNvPr id="114" name="Google Shape;114;p17"/>
          <p:cNvSpPr txBox="1">
            <a:spLocks noGrp="1"/>
          </p:cNvSpPr>
          <p:nvPr>
            <p:ph type="title"/>
          </p:nvPr>
        </p:nvSpPr>
        <p:spPr>
          <a:xfrm>
            <a:off x="973333" y="1758200"/>
            <a:ext cx="4846000" cy="1260800"/>
          </a:xfrm>
          <a:prstGeom prst="rect">
            <a:avLst/>
          </a:prstGeom>
        </p:spPr>
        <p:txBody>
          <a:bodyPr spcFirstLastPara="1" wrap="square" lIns="121900" tIns="121900" rIns="121900" bIns="121900" anchor="t" anchorCtr="0">
            <a:normAutofit/>
          </a:bodyPr>
          <a:lstStyle/>
          <a:p>
            <a:r>
              <a:rPr lang="en" sz="2800"/>
              <a:t>Why do patients use drugs in hospitals? </a:t>
            </a:r>
            <a:endParaRPr sz="2533"/>
          </a:p>
        </p:txBody>
      </p:sp>
      <p:pic>
        <p:nvPicPr>
          <p:cNvPr id="115" name="Google Shape;115;p17"/>
          <p:cNvPicPr preferRelativeResize="0"/>
          <p:nvPr/>
        </p:nvPicPr>
        <p:blipFill rotWithShape="1">
          <a:blip r:embed="rId3">
            <a:alphaModFix/>
          </a:blip>
          <a:srcRect r="1136" b="11433"/>
          <a:stretch/>
        </p:blipFill>
        <p:spPr>
          <a:xfrm>
            <a:off x="6297027" y="1413034"/>
            <a:ext cx="3389140" cy="1260933"/>
          </a:xfrm>
          <a:prstGeom prst="rect">
            <a:avLst/>
          </a:prstGeom>
          <a:noFill/>
          <a:ln w="9525" cap="flat" cmpd="sng">
            <a:solidFill>
              <a:srgbClr val="CCCCCC"/>
            </a:solidFill>
            <a:prstDash val="solid"/>
            <a:round/>
            <a:headEnd type="none" w="sm" len="sm"/>
            <a:tailEnd type="none" w="sm" len="sm"/>
          </a:ln>
        </p:spPr>
      </p:pic>
      <p:pic>
        <p:nvPicPr>
          <p:cNvPr id="116" name="Google Shape;116;p17"/>
          <p:cNvPicPr preferRelativeResize="0"/>
          <p:nvPr/>
        </p:nvPicPr>
        <p:blipFill>
          <a:blip r:embed="rId4">
            <a:alphaModFix/>
          </a:blip>
          <a:stretch>
            <a:fillRect/>
          </a:stretch>
        </p:blipFill>
        <p:spPr>
          <a:xfrm>
            <a:off x="7323583" y="2741332"/>
            <a:ext cx="3421752" cy="1514265"/>
          </a:xfrm>
          <a:prstGeom prst="rect">
            <a:avLst/>
          </a:prstGeom>
          <a:noFill/>
          <a:ln w="9525" cap="flat" cmpd="sng">
            <a:solidFill>
              <a:srgbClr val="CCCCCC"/>
            </a:solidFill>
            <a:prstDash val="solid"/>
            <a:round/>
            <a:headEnd type="none" w="sm" len="sm"/>
            <a:tailEnd type="none" w="sm" len="sm"/>
          </a:ln>
        </p:spPr>
      </p:pic>
      <p:pic>
        <p:nvPicPr>
          <p:cNvPr id="117" name="Google Shape;117;p17"/>
          <p:cNvPicPr preferRelativeResize="0"/>
          <p:nvPr/>
        </p:nvPicPr>
        <p:blipFill>
          <a:blip r:embed="rId5">
            <a:alphaModFix/>
          </a:blip>
          <a:stretch>
            <a:fillRect/>
          </a:stretch>
        </p:blipFill>
        <p:spPr>
          <a:xfrm>
            <a:off x="8403534" y="4373100"/>
            <a:ext cx="3162967" cy="1514267"/>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972600" y="1152400"/>
            <a:ext cx="9781600" cy="3980000"/>
          </a:xfrm>
          <a:prstGeom prst="rect">
            <a:avLst/>
          </a:prstGeom>
        </p:spPr>
        <p:txBody>
          <a:bodyPr spcFirstLastPara="1" wrap="square" lIns="121900" tIns="121900" rIns="121900" bIns="121900" anchor="ctr" anchorCtr="0">
            <a:normAutofit/>
          </a:bodyPr>
          <a:lstStyle/>
          <a:p>
            <a:r>
              <a:rPr lang="en"/>
              <a:t>Hospitals are high risk environments for inpatients who use substances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a:spLocks noGrp="1"/>
          </p:cNvSpPr>
          <p:nvPr>
            <p:ph type="title" idx="4294967295"/>
          </p:nvPr>
        </p:nvSpPr>
        <p:spPr>
          <a:xfrm>
            <a:off x="1238933" y="915467"/>
            <a:ext cx="10251200" cy="713600"/>
          </a:xfrm>
          <a:prstGeom prst="rect">
            <a:avLst/>
          </a:prstGeom>
        </p:spPr>
        <p:txBody>
          <a:bodyPr spcFirstLastPara="1" wrap="square" lIns="121900" tIns="121900" rIns="121900" bIns="121900" anchor="t" anchorCtr="0">
            <a:noAutofit/>
          </a:bodyPr>
          <a:lstStyle/>
          <a:p>
            <a:pPr>
              <a:buSzPts val="990"/>
            </a:pPr>
            <a:r>
              <a:rPr lang="en" sz="3227">
                <a:solidFill>
                  <a:schemeClr val="accent2"/>
                </a:solidFill>
                <a:latin typeface="Lato"/>
                <a:ea typeface="Lato"/>
                <a:cs typeface="Lato"/>
                <a:sym typeface="Lato"/>
              </a:rPr>
              <a:t>Hospitals as risk environments</a:t>
            </a:r>
            <a:endParaRPr sz="3227">
              <a:solidFill>
                <a:schemeClr val="accent2"/>
              </a:solidFill>
              <a:latin typeface="Lato"/>
              <a:ea typeface="Lato"/>
              <a:cs typeface="Lato"/>
              <a:sym typeface="Lato"/>
            </a:endParaRPr>
          </a:p>
        </p:txBody>
      </p:sp>
      <p:sp>
        <p:nvSpPr>
          <p:cNvPr id="128" name="Google Shape;128;p19"/>
          <p:cNvSpPr/>
          <p:nvPr/>
        </p:nvSpPr>
        <p:spPr>
          <a:xfrm>
            <a:off x="5315880" y="2639079"/>
            <a:ext cx="4130800" cy="8908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129;p19"/>
          <p:cNvSpPr txBox="1"/>
          <p:nvPr/>
        </p:nvSpPr>
        <p:spPr>
          <a:xfrm>
            <a:off x="5315880" y="2639079"/>
            <a:ext cx="41308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Lato"/>
                <a:ea typeface="Lato"/>
                <a:cs typeface="Lato"/>
                <a:sym typeface="Lato"/>
              </a:rPr>
              <a:t>Increased morbidity and mortality </a:t>
            </a:r>
            <a:endParaRPr sz="1867" kern="0">
              <a:solidFill>
                <a:srgbClr val="000000"/>
              </a:solidFill>
              <a:latin typeface="Lato"/>
              <a:ea typeface="Lato"/>
              <a:cs typeface="Lato"/>
              <a:sym typeface="Lato"/>
            </a:endParaRPr>
          </a:p>
        </p:txBody>
      </p:sp>
      <p:grpSp>
        <p:nvGrpSpPr>
          <p:cNvPr id="130" name="Google Shape;130;p19"/>
          <p:cNvGrpSpPr/>
          <p:nvPr/>
        </p:nvGrpSpPr>
        <p:grpSpPr>
          <a:xfrm>
            <a:off x="4746899" y="2115803"/>
            <a:ext cx="2917419" cy="2271316"/>
            <a:chOff x="3071457" y="2013875"/>
            <a:chExt cx="1944600" cy="1569600"/>
          </a:xfrm>
        </p:grpSpPr>
        <p:sp>
          <p:nvSpPr>
            <p:cNvPr id="131" name="Google Shape;131;p19"/>
            <p:cNvSpPr/>
            <p:nvPr/>
          </p:nvSpPr>
          <p:spPr>
            <a:xfrm rot="10800000" flipH="1">
              <a:off x="3071457" y="2013875"/>
              <a:ext cx="1944600" cy="1569600"/>
            </a:xfrm>
            <a:prstGeom prst="round2DiagRect">
              <a:avLst>
                <a:gd name="adj1" fmla="val 0"/>
                <a:gd name="adj2" fmla="val 17764"/>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132;p19"/>
            <p:cNvSpPr txBox="1"/>
            <p:nvPr/>
          </p:nvSpPr>
          <p:spPr>
            <a:xfrm>
              <a:off x="3287887" y="2126315"/>
              <a:ext cx="1433700" cy="459900"/>
            </a:xfrm>
            <a:prstGeom prst="rect">
              <a:avLst/>
            </a:prstGeom>
            <a:solidFill>
              <a:schemeClr val="accent3"/>
            </a:solid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FFFFFF"/>
                  </a:solidFill>
                  <a:latin typeface="Lato"/>
                  <a:ea typeface="Lato"/>
                  <a:cs typeface="Lato"/>
                  <a:sym typeface="Lato"/>
                </a:rPr>
                <a:t>High risk substance use; patient-directed or involuntary discharge </a:t>
              </a:r>
              <a:endParaRPr sz="1867" b="1" kern="0">
                <a:solidFill>
                  <a:srgbClr val="FFFFFF"/>
                </a:solidFill>
                <a:latin typeface="Lato"/>
                <a:ea typeface="Lato"/>
                <a:cs typeface="Lato"/>
                <a:sym typeface="Lato"/>
              </a:endParaRPr>
            </a:p>
          </p:txBody>
        </p:sp>
      </p:grpSp>
      <p:grpSp>
        <p:nvGrpSpPr>
          <p:cNvPr id="133" name="Google Shape;133;p19"/>
          <p:cNvGrpSpPr/>
          <p:nvPr/>
        </p:nvGrpSpPr>
        <p:grpSpPr>
          <a:xfrm>
            <a:off x="1833057" y="2115778"/>
            <a:ext cx="2917419" cy="2271316"/>
            <a:chOff x="1262305" y="2013875"/>
            <a:chExt cx="1944600" cy="1569600"/>
          </a:xfrm>
        </p:grpSpPr>
        <p:sp>
          <p:nvSpPr>
            <p:cNvPr id="134" name="Google Shape;134;p19"/>
            <p:cNvSpPr/>
            <p:nvPr/>
          </p:nvSpPr>
          <p:spPr>
            <a:xfrm>
              <a:off x="1262305" y="2013875"/>
              <a:ext cx="1944600" cy="1569600"/>
            </a:xfrm>
            <a:prstGeom prst="round2DiagRect">
              <a:avLst>
                <a:gd name="adj1" fmla="val 0"/>
                <a:gd name="adj2" fmla="val 17764"/>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35;p19"/>
            <p:cNvSpPr txBox="1"/>
            <p:nvPr/>
          </p:nvSpPr>
          <p:spPr>
            <a:xfrm>
              <a:off x="1402831" y="2196526"/>
              <a:ext cx="1393200" cy="459900"/>
            </a:xfrm>
            <a:prstGeom prst="rect">
              <a:avLst/>
            </a:prstGeom>
            <a:solidFill>
              <a:schemeClr val="dk1"/>
            </a:solid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FFFFFF"/>
                  </a:solidFill>
                  <a:latin typeface="Lato"/>
                  <a:ea typeface="Lato"/>
                  <a:cs typeface="Lato"/>
                  <a:sym typeface="Lato"/>
                </a:rPr>
                <a:t>Formal and informal bans on substance use; stigma; fear of criminalization</a:t>
              </a:r>
              <a:endParaRPr sz="1867" b="1" kern="0">
                <a:solidFill>
                  <a:srgbClr val="FFFFFF"/>
                </a:solidFill>
                <a:latin typeface="Lato"/>
                <a:ea typeface="Lato"/>
                <a:cs typeface="Lato"/>
                <a:sym typeface="Lato"/>
              </a:endParaRPr>
            </a:p>
          </p:txBody>
        </p:sp>
      </p:grpSp>
      <p:grpSp>
        <p:nvGrpSpPr>
          <p:cNvPr id="136" name="Google Shape;136;p19"/>
          <p:cNvGrpSpPr/>
          <p:nvPr/>
        </p:nvGrpSpPr>
        <p:grpSpPr>
          <a:xfrm>
            <a:off x="7441354" y="2115803"/>
            <a:ext cx="2917567" cy="2271316"/>
            <a:chOff x="5015938" y="2013875"/>
            <a:chExt cx="3001200" cy="1569600"/>
          </a:xfrm>
        </p:grpSpPr>
        <p:sp>
          <p:nvSpPr>
            <p:cNvPr id="137" name="Google Shape;137;p19"/>
            <p:cNvSpPr/>
            <p:nvPr/>
          </p:nvSpPr>
          <p:spPr>
            <a:xfrm>
              <a:off x="5015938" y="2013875"/>
              <a:ext cx="3001200" cy="1569600"/>
            </a:xfrm>
            <a:prstGeom prst="round2DiagRect">
              <a:avLst>
                <a:gd name="adj1" fmla="val 0"/>
                <a:gd name="adj2" fmla="val 17764"/>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p:txBody>
        </p:sp>
        <p:sp>
          <p:nvSpPr>
            <p:cNvPr id="138" name="Google Shape;138;p19"/>
            <p:cNvSpPr txBox="1"/>
            <p:nvPr/>
          </p:nvSpPr>
          <p:spPr>
            <a:xfrm>
              <a:off x="5624689" y="2401619"/>
              <a:ext cx="2198100" cy="459900"/>
            </a:xfrm>
            <a:prstGeom prst="rect">
              <a:avLst/>
            </a:prstGeom>
            <a:solidFill>
              <a:schemeClr val="accent4"/>
            </a:solid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FFFFFF"/>
                  </a:solidFill>
                  <a:latin typeface="Lato"/>
                  <a:ea typeface="Lato"/>
                  <a:cs typeface="Lato"/>
                  <a:sym typeface="Lato"/>
                </a:rPr>
                <a:t>Increased morbidity and mortality</a:t>
              </a:r>
              <a:endParaRPr sz="1867" b="1" kern="0">
                <a:solidFill>
                  <a:srgbClr val="FFFFFF"/>
                </a:solidFill>
                <a:latin typeface="Lato"/>
                <a:ea typeface="Lato"/>
                <a:cs typeface="Lato"/>
                <a:sym typeface="Lato"/>
              </a:endParaRPr>
            </a:p>
          </p:txBody>
        </p:sp>
      </p:grpSp>
      <p:grpSp>
        <p:nvGrpSpPr>
          <p:cNvPr id="139" name="Google Shape;139;p19"/>
          <p:cNvGrpSpPr/>
          <p:nvPr/>
        </p:nvGrpSpPr>
        <p:grpSpPr>
          <a:xfrm>
            <a:off x="4420339" y="3310982"/>
            <a:ext cx="362853" cy="376783"/>
            <a:chOff x="4858109" y="2631368"/>
            <a:chExt cx="316442" cy="315000"/>
          </a:xfrm>
        </p:grpSpPr>
        <p:sp>
          <p:nvSpPr>
            <p:cNvPr id="140" name="Google Shape;140;p19"/>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Lato"/>
                <a:ea typeface="Lato"/>
                <a:cs typeface="Lato"/>
                <a:sym typeface="Lato"/>
              </a:endParaRPr>
            </a:p>
          </p:txBody>
        </p:sp>
        <p:sp>
          <p:nvSpPr>
            <p:cNvPr id="141" name="Google Shape;141;p19"/>
            <p:cNvSpPr/>
            <p:nvPr/>
          </p:nvSpPr>
          <p:spPr>
            <a:xfrm>
              <a:off x="4858109" y="2739300"/>
              <a:ext cx="239100" cy="99000"/>
            </a:xfrm>
            <a:prstGeom prst="rightArrow">
              <a:avLst>
                <a:gd name="adj1" fmla="val 32020"/>
                <a:gd name="adj2" fmla="val 6697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br>
                <a:rPr lang="en" sz="1867" kern="0">
                  <a:solidFill>
                    <a:srgbClr val="000000"/>
                  </a:solidFill>
                  <a:latin typeface="Lato"/>
                  <a:ea typeface="Lato"/>
                  <a:cs typeface="Lato"/>
                  <a:sym typeface="Lato"/>
                </a:rPr>
              </a:br>
              <a:endParaRPr sz="1867" kern="0">
                <a:solidFill>
                  <a:srgbClr val="000000"/>
                </a:solidFill>
                <a:latin typeface="Lato"/>
                <a:ea typeface="Lato"/>
                <a:cs typeface="Lato"/>
                <a:sym typeface="Lato"/>
              </a:endParaRPr>
            </a:p>
          </p:txBody>
        </p:sp>
      </p:grpSp>
      <p:grpSp>
        <p:nvGrpSpPr>
          <p:cNvPr id="142" name="Google Shape;142;p19"/>
          <p:cNvGrpSpPr/>
          <p:nvPr/>
        </p:nvGrpSpPr>
        <p:grpSpPr>
          <a:xfrm>
            <a:off x="7322196" y="3243585"/>
            <a:ext cx="362853" cy="376783"/>
            <a:chOff x="4858109" y="2631368"/>
            <a:chExt cx="316442" cy="315000"/>
          </a:xfrm>
        </p:grpSpPr>
        <p:sp>
          <p:nvSpPr>
            <p:cNvPr id="143" name="Google Shape;143;p19"/>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Lato"/>
                <a:ea typeface="Lato"/>
                <a:cs typeface="Lato"/>
                <a:sym typeface="Lato"/>
              </a:endParaRPr>
            </a:p>
          </p:txBody>
        </p:sp>
        <p:sp>
          <p:nvSpPr>
            <p:cNvPr id="144" name="Google Shape;144;p19"/>
            <p:cNvSpPr/>
            <p:nvPr/>
          </p:nvSpPr>
          <p:spPr>
            <a:xfrm>
              <a:off x="4858109" y="2739300"/>
              <a:ext cx="239100" cy="99000"/>
            </a:xfrm>
            <a:prstGeom prst="rightArrow">
              <a:avLst>
                <a:gd name="adj1" fmla="val 32020"/>
                <a:gd name="adj2" fmla="val 66970"/>
              </a:avLst>
            </a:prstGeom>
            <a:solidFill>
              <a:srgbClr val="A6275A"/>
            </a:solidFill>
            <a:ln>
              <a:noFill/>
            </a:ln>
          </p:spPr>
          <p:txBody>
            <a:bodyPr spcFirstLastPara="1" wrap="square" lIns="121900" tIns="121900" rIns="121900" bIns="121900" anchor="ctr" anchorCtr="0">
              <a:noAutofit/>
            </a:bodyPr>
            <a:lstStyle/>
            <a:p>
              <a:pPr defTabSz="1219170">
                <a:buClr>
                  <a:srgbClr val="000000"/>
                </a:buClr>
              </a:pPr>
              <a:br>
                <a:rPr lang="en" sz="1867" kern="0">
                  <a:solidFill>
                    <a:srgbClr val="000000"/>
                  </a:solidFill>
                  <a:latin typeface="Lato"/>
                  <a:ea typeface="Lato"/>
                  <a:cs typeface="Lato"/>
                  <a:sym typeface="Lato"/>
                </a:rPr>
              </a:br>
              <a:endParaRPr sz="1867" kern="0">
                <a:solidFill>
                  <a:srgbClr val="000000"/>
                </a:solidFill>
                <a:latin typeface="Lato"/>
                <a:ea typeface="Lato"/>
                <a:cs typeface="Lato"/>
                <a:sym typeface="Lato"/>
              </a:endParaRPr>
            </a:p>
          </p:txBody>
        </p:sp>
      </p:grpSp>
      <p:sp>
        <p:nvSpPr>
          <p:cNvPr id="145" name="Google Shape;145;p19"/>
          <p:cNvSpPr txBox="1"/>
          <p:nvPr/>
        </p:nvSpPr>
        <p:spPr>
          <a:xfrm>
            <a:off x="6737117" y="5832733"/>
            <a:ext cx="4000000" cy="4719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595959"/>
                </a:solidFill>
                <a:latin typeface="Lato"/>
                <a:ea typeface="Lato"/>
                <a:cs typeface="Lato"/>
                <a:sym typeface="Lato"/>
              </a:rPr>
              <a:t>McNeil 2014 </a:t>
            </a:r>
            <a:r>
              <a:rPr lang="en" sz="1467" i="1" kern="0">
                <a:solidFill>
                  <a:srgbClr val="595959"/>
                </a:solidFill>
                <a:latin typeface="Lato"/>
                <a:ea typeface="Lato"/>
                <a:cs typeface="Lato"/>
                <a:sym typeface="Lato"/>
              </a:rPr>
              <a:t>SSM; </a:t>
            </a:r>
            <a:r>
              <a:rPr lang="en" sz="1467" kern="0">
                <a:solidFill>
                  <a:srgbClr val="595959"/>
                </a:solidFill>
                <a:latin typeface="Lato"/>
                <a:ea typeface="Lato"/>
                <a:cs typeface="Lato"/>
                <a:sym typeface="Lato"/>
              </a:rPr>
              <a:t>McCall 2019 </a:t>
            </a:r>
            <a:r>
              <a:rPr lang="en" sz="1467" i="1" kern="0">
                <a:solidFill>
                  <a:srgbClr val="595959"/>
                </a:solidFill>
                <a:latin typeface="Lato"/>
                <a:ea typeface="Lato"/>
                <a:cs typeface="Lato"/>
                <a:sym typeface="Lato"/>
              </a:rPr>
              <a:t>JMHAN</a:t>
            </a:r>
            <a:r>
              <a:rPr lang="en" sz="1467" kern="0">
                <a:solidFill>
                  <a:srgbClr val="595959"/>
                </a:solidFill>
                <a:latin typeface="Lato"/>
                <a:ea typeface="Lato"/>
                <a:cs typeface="Lato"/>
                <a:sym typeface="Lato"/>
              </a:rPr>
              <a:t> </a:t>
            </a:r>
            <a:endParaRPr sz="1467" kern="0">
              <a:solidFill>
                <a:srgbClr val="595959"/>
              </a:solidFill>
              <a:latin typeface="Lato"/>
              <a:ea typeface="Lato"/>
              <a:cs typeface="Lato"/>
              <a:sym typeface="Lato"/>
            </a:endParaRPr>
          </a:p>
        </p:txBody>
      </p:sp>
      <p:sp>
        <p:nvSpPr>
          <p:cNvPr id="146" name="Google Shape;146;p19"/>
          <p:cNvSpPr txBox="1"/>
          <p:nvPr/>
        </p:nvSpPr>
        <p:spPr>
          <a:xfrm>
            <a:off x="1882784" y="4539851"/>
            <a:ext cx="8426400" cy="820825"/>
          </a:xfrm>
          <a:prstGeom prst="rect">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Lato"/>
                <a:ea typeface="Lato"/>
                <a:cs typeface="Lato"/>
                <a:sym typeface="Lato"/>
              </a:rPr>
              <a:t>Staff ‘turn a blind eye’ to substance use or police patients, fueling mistrust + missing opportunities to engage patients in addiction care</a:t>
            </a:r>
            <a:endParaRPr sz="1867" kern="0">
              <a:solidFill>
                <a:srgbClr val="000000"/>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0"/>
          <p:cNvPicPr preferRelativeResize="0"/>
          <p:nvPr/>
        </p:nvPicPr>
        <p:blipFill>
          <a:blip r:embed="rId3">
            <a:alphaModFix/>
          </a:blip>
          <a:stretch>
            <a:fillRect/>
          </a:stretch>
        </p:blipFill>
        <p:spPr>
          <a:xfrm rot="-470470">
            <a:off x="393556" y="1225143"/>
            <a:ext cx="2796253" cy="3693279"/>
          </a:xfrm>
          <a:prstGeom prst="rect">
            <a:avLst/>
          </a:prstGeom>
          <a:noFill/>
          <a:ln w="9525" cap="flat" cmpd="sng">
            <a:solidFill>
              <a:srgbClr val="CCCCCC"/>
            </a:solidFill>
            <a:prstDash val="solid"/>
            <a:round/>
            <a:headEnd type="none" w="sm" len="sm"/>
            <a:tailEnd type="none" w="sm" len="sm"/>
          </a:ln>
        </p:spPr>
      </p:pic>
      <p:sp>
        <p:nvSpPr>
          <p:cNvPr id="152" name="Google Shape;152;p20"/>
          <p:cNvSpPr txBox="1">
            <a:spLocks noGrp="1"/>
          </p:cNvSpPr>
          <p:nvPr>
            <p:ph type="body" idx="1"/>
          </p:nvPr>
        </p:nvSpPr>
        <p:spPr>
          <a:xfrm>
            <a:off x="489551" y="5510867"/>
            <a:ext cx="10762800" cy="614000"/>
          </a:xfrm>
          <a:prstGeom prst="rect">
            <a:avLst/>
          </a:prstGeom>
        </p:spPr>
        <p:txBody>
          <a:bodyPr spcFirstLastPara="1" wrap="square" lIns="121900" tIns="121900" rIns="121900" bIns="121900" anchor="ctr" anchorCtr="0">
            <a:noAutofit/>
          </a:bodyPr>
          <a:lstStyle/>
          <a:p>
            <a:pPr marL="0" indent="0" algn="ctr">
              <a:buSzPts val="852"/>
            </a:pPr>
            <a:r>
              <a:rPr lang="en" sz="2720" b="1">
                <a:solidFill>
                  <a:schemeClr val="accent2"/>
                </a:solidFill>
              </a:rPr>
              <a:t>Experts are increasingly recognizing a need to bring  harm reduction to the hospital bedside</a:t>
            </a:r>
            <a:endParaRPr sz="2720" b="1">
              <a:solidFill>
                <a:schemeClr val="accent2"/>
              </a:solidFill>
            </a:endParaRPr>
          </a:p>
        </p:txBody>
      </p:sp>
      <p:pic>
        <p:nvPicPr>
          <p:cNvPr id="153" name="Google Shape;153;p20"/>
          <p:cNvPicPr preferRelativeResize="0"/>
          <p:nvPr/>
        </p:nvPicPr>
        <p:blipFill>
          <a:blip r:embed="rId4">
            <a:alphaModFix/>
          </a:blip>
          <a:stretch>
            <a:fillRect/>
          </a:stretch>
        </p:blipFill>
        <p:spPr>
          <a:xfrm rot="549005">
            <a:off x="9036127" y="1312357"/>
            <a:ext cx="2674541" cy="3492915"/>
          </a:xfrm>
          <a:prstGeom prst="rect">
            <a:avLst/>
          </a:prstGeom>
          <a:noFill/>
          <a:ln w="9525" cap="flat" cmpd="sng">
            <a:solidFill>
              <a:srgbClr val="CCCCCC"/>
            </a:solidFill>
            <a:prstDash val="solid"/>
            <a:round/>
            <a:headEnd type="none" w="sm" len="sm"/>
            <a:tailEnd type="none" w="sm" len="sm"/>
          </a:ln>
        </p:spPr>
      </p:pic>
      <p:pic>
        <p:nvPicPr>
          <p:cNvPr id="154" name="Google Shape;154;p20"/>
          <p:cNvPicPr preferRelativeResize="0"/>
          <p:nvPr/>
        </p:nvPicPr>
        <p:blipFill>
          <a:blip r:embed="rId5">
            <a:alphaModFix/>
          </a:blip>
          <a:stretch>
            <a:fillRect/>
          </a:stretch>
        </p:blipFill>
        <p:spPr>
          <a:xfrm>
            <a:off x="2723600" y="1121466"/>
            <a:ext cx="2767267" cy="3701527"/>
          </a:xfrm>
          <a:prstGeom prst="rect">
            <a:avLst/>
          </a:prstGeom>
          <a:noFill/>
          <a:ln w="9525" cap="flat" cmpd="sng">
            <a:solidFill>
              <a:srgbClr val="D9D9D9"/>
            </a:solidFill>
            <a:prstDash val="solid"/>
            <a:round/>
            <a:headEnd type="none" w="sm" len="sm"/>
            <a:tailEnd type="none" w="sm" len="sm"/>
          </a:ln>
        </p:spPr>
      </p:pic>
      <p:pic>
        <p:nvPicPr>
          <p:cNvPr id="155" name="Google Shape;155;p20"/>
          <p:cNvPicPr preferRelativeResize="0"/>
          <p:nvPr/>
        </p:nvPicPr>
        <p:blipFill>
          <a:blip r:embed="rId6">
            <a:alphaModFix/>
          </a:blip>
          <a:stretch>
            <a:fillRect/>
          </a:stretch>
        </p:blipFill>
        <p:spPr>
          <a:xfrm>
            <a:off x="4518401" y="1077741"/>
            <a:ext cx="2767265" cy="3700463"/>
          </a:xfrm>
          <a:prstGeom prst="rect">
            <a:avLst/>
          </a:prstGeom>
          <a:noFill/>
          <a:ln w="9525" cap="flat" cmpd="sng">
            <a:solidFill>
              <a:srgbClr val="CCCCCC"/>
            </a:solidFill>
            <a:prstDash val="solid"/>
            <a:round/>
            <a:headEnd type="none" w="sm" len="sm"/>
            <a:tailEnd type="none" w="sm" len="sm"/>
          </a:ln>
        </p:spPr>
      </p:pic>
      <p:pic>
        <p:nvPicPr>
          <p:cNvPr id="156" name="Google Shape;156;p20"/>
          <p:cNvPicPr preferRelativeResize="0"/>
          <p:nvPr/>
        </p:nvPicPr>
        <p:blipFill>
          <a:blip r:embed="rId7">
            <a:alphaModFix/>
          </a:blip>
          <a:stretch>
            <a:fillRect/>
          </a:stretch>
        </p:blipFill>
        <p:spPr>
          <a:xfrm>
            <a:off x="6805567" y="1090967"/>
            <a:ext cx="2767267" cy="3656735"/>
          </a:xfrm>
          <a:prstGeom prst="rect">
            <a:avLst/>
          </a:prstGeom>
          <a:noFill/>
          <a:ln w="9525" cap="flat" cmpd="sng">
            <a:solidFill>
              <a:srgbClr val="B7B7B7"/>
            </a:solidFill>
            <a:prstDash val="solid"/>
            <a:round/>
            <a:headEnd type="none" w="sm" len="sm"/>
            <a:tailEnd type="none" w="sm" len="sm"/>
          </a:ln>
        </p:spPr>
      </p:pic>
      <p:pic>
        <p:nvPicPr>
          <p:cNvPr id="157" name="Google Shape;157;p20"/>
          <p:cNvPicPr preferRelativeResize="0"/>
          <p:nvPr/>
        </p:nvPicPr>
        <p:blipFill>
          <a:blip r:embed="rId8">
            <a:alphaModFix/>
          </a:blip>
          <a:stretch>
            <a:fillRect/>
          </a:stretch>
        </p:blipFill>
        <p:spPr>
          <a:xfrm rot="528431">
            <a:off x="9036645" y="1206495"/>
            <a:ext cx="2710611" cy="3621277"/>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body" idx="1"/>
          </p:nvPr>
        </p:nvSpPr>
        <p:spPr>
          <a:xfrm>
            <a:off x="973333" y="3137467"/>
            <a:ext cx="4401200" cy="3568000"/>
          </a:xfrm>
          <a:prstGeom prst="rect">
            <a:avLst/>
          </a:prstGeom>
        </p:spPr>
        <p:txBody>
          <a:bodyPr spcFirstLastPara="1" wrap="square" lIns="121900" tIns="121900" rIns="121900" bIns="121900" anchor="t" anchorCtr="0">
            <a:normAutofit/>
          </a:bodyPr>
          <a:lstStyle/>
          <a:p>
            <a:pPr marL="0" indent="0">
              <a:buNone/>
            </a:pPr>
            <a:r>
              <a:rPr lang="en" i="1"/>
              <a:t>Both a </a:t>
            </a:r>
            <a:r>
              <a:rPr lang="en" b="1" i="1"/>
              <a:t>philosophy of care</a:t>
            </a:r>
            <a:r>
              <a:rPr lang="en" i="1"/>
              <a:t> and </a:t>
            </a:r>
            <a:r>
              <a:rPr lang="en" b="1" i="1"/>
              <a:t>pragmatic set of strategies</a:t>
            </a:r>
            <a:r>
              <a:rPr lang="en" i="1"/>
              <a:t> that helps people who use drugs be safer and healthier, have more autonomy over their lives, and take protective and proactive measures for themselves, their families and communities.</a:t>
            </a:r>
            <a:r>
              <a:rPr lang="en"/>
              <a:t> *</a:t>
            </a:r>
            <a:endParaRPr/>
          </a:p>
          <a:p>
            <a:pPr marL="0" indent="0">
              <a:spcBef>
                <a:spcPts val="1600"/>
              </a:spcBef>
              <a:spcAft>
                <a:spcPts val="1600"/>
              </a:spcAft>
              <a:buNone/>
            </a:pPr>
            <a:r>
              <a:rPr lang="en" sz="1467"/>
              <a:t>*Adapted from Streetworks Edmonton </a:t>
            </a:r>
            <a:endParaRPr sz="1467"/>
          </a:p>
        </p:txBody>
      </p:sp>
      <p:sp>
        <p:nvSpPr>
          <p:cNvPr id="163" name="Google Shape;163;p21"/>
          <p:cNvSpPr txBox="1">
            <a:spLocks noGrp="1"/>
          </p:cNvSpPr>
          <p:nvPr>
            <p:ph type="title"/>
          </p:nvPr>
        </p:nvSpPr>
        <p:spPr>
          <a:xfrm>
            <a:off x="973333" y="1758200"/>
            <a:ext cx="4401200" cy="794400"/>
          </a:xfrm>
          <a:prstGeom prst="rect">
            <a:avLst/>
          </a:prstGeom>
        </p:spPr>
        <p:txBody>
          <a:bodyPr spcFirstLastPara="1" wrap="square" lIns="121900" tIns="121900" rIns="121900" bIns="121900" anchor="t" anchorCtr="0">
            <a:normAutofit fontScale="90000"/>
          </a:bodyPr>
          <a:lstStyle/>
          <a:p>
            <a:r>
              <a:rPr lang="en"/>
              <a:t>What is harm reduction?</a:t>
            </a:r>
            <a:endParaRPr/>
          </a:p>
        </p:txBody>
      </p:sp>
      <p:pic>
        <p:nvPicPr>
          <p:cNvPr id="164" name="Google Shape;164;p21"/>
          <p:cNvPicPr preferRelativeResize="0"/>
          <p:nvPr/>
        </p:nvPicPr>
        <p:blipFill>
          <a:blip r:embed="rId3">
            <a:alphaModFix/>
          </a:blip>
          <a:stretch>
            <a:fillRect/>
          </a:stretch>
        </p:blipFill>
        <p:spPr>
          <a:xfrm>
            <a:off x="6110646" y="1453397"/>
            <a:ext cx="4697053" cy="4261299"/>
          </a:xfrm>
          <a:prstGeom prst="rect">
            <a:avLst/>
          </a:prstGeom>
          <a:noFill/>
          <a:ln>
            <a:noFill/>
          </a:ln>
        </p:spPr>
      </p:pic>
      <p:sp>
        <p:nvSpPr>
          <p:cNvPr id="165" name="Google Shape;165;p21"/>
          <p:cNvSpPr txBox="1"/>
          <p:nvPr/>
        </p:nvSpPr>
        <p:spPr>
          <a:xfrm>
            <a:off x="7209251" y="5731134"/>
            <a:ext cx="4000000" cy="4719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595959"/>
                </a:solidFill>
                <a:latin typeface="Lato"/>
                <a:ea typeface="Lato"/>
                <a:cs typeface="Lato"/>
                <a:sym typeface="Lato"/>
              </a:rPr>
              <a:t>Image from suppordontpunish.org</a:t>
            </a:r>
            <a:endParaRPr sz="1467" kern="0">
              <a:solidFill>
                <a:srgbClr val="595959"/>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p:nvPr/>
        </p:nvSpPr>
        <p:spPr>
          <a:xfrm>
            <a:off x="627300" y="2476401"/>
            <a:ext cx="3344800" cy="2894983"/>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867" b="1" kern="0">
                <a:solidFill>
                  <a:srgbClr val="1A1A1A"/>
                </a:solidFill>
                <a:latin typeface="Lato"/>
                <a:ea typeface="Lato"/>
                <a:cs typeface="Lato"/>
                <a:sym typeface="Lato"/>
              </a:rPr>
              <a:t>Syringe services programs</a:t>
            </a:r>
            <a:endParaRPr sz="1867" b="1" kern="0">
              <a:solidFill>
                <a:srgbClr val="1A1A1A"/>
              </a:solidFill>
              <a:latin typeface="Lato"/>
              <a:ea typeface="Lato"/>
              <a:cs typeface="Lato"/>
              <a:sym typeface="Lato"/>
            </a:endParaRPr>
          </a:p>
          <a:p>
            <a:pPr defTabSz="1219170">
              <a:spcBef>
                <a:spcPts val="1600"/>
              </a:spcBef>
              <a:buClr>
                <a:srgbClr val="000000"/>
              </a:buClr>
            </a:pPr>
            <a:r>
              <a:rPr lang="en" sz="1733" kern="0">
                <a:solidFill>
                  <a:srgbClr val="595959"/>
                </a:solidFill>
                <a:latin typeface="Lato"/>
                <a:ea typeface="Lato"/>
                <a:cs typeface="Lato"/>
                <a:sym typeface="Lato"/>
              </a:rPr>
              <a:t>2017 review of 13 systematic reviews; 133 studies </a:t>
            </a:r>
            <a:endParaRPr sz="1733" kern="0">
              <a:solidFill>
                <a:srgbClr val="595959"/>
              </a:solidFill>
              <a:latin typeface="Lato"/>
              <a:ea typeface="Lato"/>
              <a:cs typeface="Lato"/>
              <a:sym typeface="Lato"/>
            </a:endParaRPr>
          </a:p>
          <a:p>
            <a:pPr defTabSz="1219170">
              <a:spcBef>
                <a:spcPts val="1600"/>
              </a:spcBef>
              <a:buClr>
                <a:srgbClr val="000000"/>
              </a:buClr>
            </a:pPr>
            <a:r>
              <a:rPr lang="en" sz="1733" b="1" kern="0">
                <a:solidFill>
                  <a:srgbClr val="595959"/>
                </a:solidFill>
                <a:latin typeface="Lato"/>
                <a:ea typeface="Lato"/>
                <a:cs typeface="Lato"/>
                <a:sym typeface="Lato"/>
              </a:rPr>
              <a:t>↓ </a:t>
            </a:r>
            <a:r>
              <a:rPr lang="en" sz="1733" kern="0">
                <a:solidFill>
                  <a:srgbClr val="595959"/>
                </a:solidFill>
                <a:latin typeface="Lato"/>
                <a:ea typeface="Lato"/>
                <a:cs typeface="Lato"/>
                <a:sym typeface="Lato"/>
              </a:rPr>
              <a:t>injecting risk behaviour</a:t>
            </a:r>
            <a:endParaRPr sz="1733" kern="0">
              <a:solidFill>
                <a:srgbClr val="595959"/>
              </a:solidFill>
              <a:latin typeface="Lato"/>
              <a:ea typeface="Lato"/>
              <a:cs typeface="Lato"/>
              <a:sym typeface="Lato"/>
            </a:endParaRPr>
          </a:p>
          <a:p>
            <a:pPr defTabSz="1219170">
              <a:spcBef>
                <a:spcPts val="1600"/>
              </a:spcBef>
              <a:buClr>
                <a:srgbClr val="000000"/>
              </a:buClr>
            </a:pPr>
            <a:r>
              <a:rPr lang="en" sz="1733" b="1" kern="0">
                <a:solidFill>
                  <a:srgbClr val="595959"/>
                </a:solidFill>
                <a:latin typeface="Lato"/>
                <a:ea typeface="Lato"/>
                <a:cs typeface="Lato"/>
                <a:sym typeface="Lato"/>
              </a:rPr>
              <a:t>↓ </a:t>
            </a:r>
            <a:r>
              <a:rPr lang="en" sz="1733" kern="0">
                <a:solidFill>
                  <a:srgbClr val="595959"/>
                </a:solidFill>
                <a:latin typeface="Lato"/>
                <a:ea typeface="Lato"/>
                <a:cs typeface="Lato"/>
                <a:sym typeface="Lato"/>
              </a:rPr>
              <a:t> HIV and HCV* transmission</a:t>
            </a:r>
            <a:endParaRPr sz="1733" kern="0">
              <a:solidFill>
                <a:srgbClr val="595959"/>
              </a:solidFill>
              <a:latin typeface="Lato"/>
              <a:ea typeface="Lato"/>
              <a:cs typeface="Lato"/>
              <a:sym typeface="Lato"/>
            </a:endParaRPr>
          </a:p>
          <a:p>
            <a:pPr defTabSz="1219170">
              <a:spcBef>
                <a:spcPts val="1600"/>
              </a:spcBef>
              <a:spcAft>
                <a:spcPts val="1600"/>
              </a:spcAft>
              <a:buClr>
                <a:srgbClr val="000000"/>
              </a:buClr>
            </a:pPr>
            <a:r>
              <a:rPr lang="en" sz="1467" kern="0">
                <a:solidFill>
                  <a:srgbClr val="595959"/>
                </a:solidFill>
                <a:latin typeface="Lato"/>
                <a:ea typeface="Lato"/>
                <a:cs typeface="Lato"/>
                <a:sym typeface="Lato"/>
              </a:rPr>
              <a:t>Fernandes 2017</a:t>
            </a:r>
            <a:r>
              <a:rPr lang="en" sz="1467" i="1" kern="0">
                <a:solidFill>
                  <a:srgbClr val="595959"/>
                </a:solidFill>
                <a:latin typeface="Lato"/>
                <a:ea typeface="Lato"/>
                <a:cs typeface="Lato"/>
                <a:sym typeface="Lato"/>
              </a:rPr>
              <a:t> BMC PH</a:t>
            </a:r>
            <a:endParaRPr sz="1467" i="1" kern="0">
              <a:solidFill>
                <a:srgbClr val="595959"/>
              </a:solidFill>
              <a:latin typeface="Lato"/>
              <a:ea typeface="Lato"/>
              <a:cs typeface="Lato"/>
              <a:sym typeface="Lato"/>
            </a:endParaRPr>
          </a:p>
        </p:txBody>
      </p:sp>
      <p:pic>
        <p:nvPicPr>
          <p:cNvPr id="171" name="Google Shape;171;p22"/>
          <p:cNvPicPr preferRelativeResize="0"/>
          <p:nvPr/>
        </p:nvPicPr>
        <p:blipFill>
          <a:blip r:embed="rId3">
            <a:alphaModFix/>
          </a:blip>
          <a:stretch>
            <a:fillRect/>
          </a:stretch>
        </p:blipFill>
        <p:spPr>
          <a:xfrm>
            <a:off x="668334" y="583267"/>
            <a:ext cx="3266167" cy="1838299"/>
          </a:xfrm>
          <a:prstGeom prst="rect">
            <a:avLst/>
          </a:prstGeom>
          <a:noFill/>
          <a:ln w="19050" cap="flat" cmpd="sng">
            <a:solidFill>
              <a:schemeClr val="accent2"/>
            </a:solidFill>
            <a:prstDash val="solid"/>
            <a:round/>
            <a:headEnd type="none" w="sm" len="sm"/>
            <a:tailEnd type="none" w="sm" len="sm"/>
          </a:ln>
        </p:spPr>
      </p:pic>
      <p:pic>
        <p:nvPicPr>
          <p:cNvPr id="172" name="Google Shape;172;p22"/>
          <p:cNvPicPr preferRelativeResize="0"/>
          <p:nvPr/>
        </p:nvPicPr>
        <p:blipFill rotWithShape="1">
          <a:blip r:embed="rId4">
            <a:alphaModFix/>
          </a:blip>
          <a:srcRect t="5697" b="5697"/>
          <a:stretch/>
        </p:blipFill>
        <p:spPr>
          <a:xfrm>
            <a:off x="8442367" y="583767"/>
            <a:ext cx="3111599" cy="1837311"/>
          </a:xfrm>
          <a:prstGeom prst="rect">
            <a:avLst/>
          </a:prstGeom>
          <a:noFill/>
          <a:ln w="19050" cap="flat" cmpd="sng">
            <a:solidFill>
              <a:schemeClr val="accent2"/>
            </a:solidFill>
            <a:prstDash val="solid"/>
            <a:round/>
            <a:headEnd type="none" w="sm" len="sm"/>
            <a:tailEnd type="none" w="sm" len="sm"/>
          </a:ln>
        </p:spPr>
      </p:pic>
      <p:pic>
        <p:nvPicPr>
          <p:cNvPr id="173" name="Google Shape;173;p22"/>
          <p:cNvPicPr preferRelativeResize="0"/>
          <p:nvPr/>
        </p:nvPicPr>
        <p:blipFill>
          <a:blip r:embed="rId5">
            <a:alphaModFix/>
          </a:blip>
          <a:stretch>
            <a:fillRect/>
          </a:stretch>
        </p:blipFill>
        <p:spPr>
          <a:xfrm>
            <a:off x="4460618" y="583800"/>
            <a:ext cx="3266167" cy="1837245"/>
          </a:xfrm>
          <a:prstGeom prst="rect">
            <a:avLst/>
          </a:prstGeom>
          <a:noFill/>
          <a:ln w="19050" cap="flat" cmpd="sng">
            <a:solidFill>
              <a:schemeClr val="accent2"/>
            </a:solidFill>
            <a:prstDash val="solid"/>
            <a:round/>
            <a:headEnd type="none" w="sm" len="sm"/>
            <a:tailEnd type="none" w="sm" len="sm"/>
          </a:ln>
        </p:spPr>
      </p:pic>
      <p:sp>
        <p:nvSpPr>
          <p:cNvPr id="174" name="Google Shape;174;p22"/>
          <p:cNvSpPr txBox="1"/>
          <p:nvPr/>
        </p:nvSpPr>
        <p:spPr>
          <a:xfrm>
            <a:off x="4460633" y="2476400"/>
            <a:ext cx="3446800" cy="33372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b="1" kern="0">
                <a:solidFill>
                  <a:srgbClr val="1A1A1A"/>
                </a:solidFill>
                <a:latin typeface="Lato"/>
                <a:ea typeface="Lato"/>
                <a:cs typeface="Lato"/>
                <a:sym typeface="Lato"/>
              </a:rPr>
              <a:t>Naloxone kit programs</a:t>
            </a:r>
            <a:endParaRPr sz="1867" b="1" kern="0">
              <a:solidFill>
                <a:srgbClr val="1A1A1A"/>
              </a:solidFill>
              <a:latin typeface="Lato"/>
              <a:ea typeface="Lato"/>
              <a:cs typeface="Lato"/>
              <a:sym typeface="Lato"/>
            </a:endParaRPr>
          </a:p>
          <a:p>
            <a:pPr defTabSz="1219170">
              <a:spcBef>
                <a:spcPts val="1600"/>
              </a:spcBef>
              <a:buClr>
                <a:srgbClr val="000000"/>
              </a:buClr>
            </a:pPr>
            <a:r>
              <a:rPr lang="en" sz="1733" kern="0">
                <a:solidFill>
                  <a:srgbClr val="595959"/>
                </a:solidFill>
                <a:latin typeface="Lato"/>
                <a:ea typeface="Lato"/>
                <a:cs typeface="Lato"/>
                <a:sym typeface="Lato"/>
              </a:rPr>
              <a:t>2021 review of 6 systematic reviews; 87 studies </a:t>
            </a:r>
            <a:endParaRPr sz="1733" kern="0">
              <a:solidFill>
                <a:srgbClr val="595959"/>
              </a:solidFill>
              <a:latin typeface="Lato"/>
              <a:ea typeface="Lato"/>
              <a:cs typeface="Lato"/>
              <a:sym typeface="Lato"/>
            </a:endParaRPr>
          </a:p>
          <a:p>
            <a:pPr defTabSz="1219170">
              <a:spcBef>
                <a:spcPts val="1600"/>
              </a:spcBef>
              <a:buClr>
                <a:srgbClr val="000000"/>
              </a:buClr>
            </a:pPr>
            <a:r>
              <a:rPr lang="en" sz="1733" b="1" kern="0">
                <a:solidFill>
                  <a:srgbClr val="595959"/>
                </a:solidFill>
                <a:latin typeface="Lato"/>
                <a:ea typeface="Lato"/>
                <a:cs typeface="Lato"/>
                <a:sym typeface="Lato"/>
              </a:rPr>
              <a:t>↑ </a:t>
            </a:r>
            <a:r>
              <a:rPr lang="en" sz="1733" kern="0">
                <a:solidFill>
                  <a:srgbClr val="595959"/>
                </a:solidFill>
                <a:latin typeface="Lato"/>
                <a:ea typeface="Lato"/>
                <a:cs typeface="Lato"/>
                <a:sym typeface="Lato"/>
              </a:rPr>
              <a:t>overdose prevention     knowledge</a:t>
            </a:r>
            <a:endParaRPr sz="1733" kern="0">
              <a:solidFill>
                <a:srgbClr val="595959"/>
              </a:solidFill>
              <a:latin typeface="Lato"/>
              <a:ea typeface="Lato"/>
              <a:cs typeface="Lato"/>
              <a:sym typeface="Lato"/>
            </a:endParaRPr>
          </a:p>
          <a:p>
            <a:pPr defTabSz="1219170">
              <a:spcBef>
                <a:spcPts val="1600"/>
              </a:spcBef>
              <a:buClr>
                <a:srgbClr val="000000"/>
              </a:buClr>
            </a:pPr>
            <a:r>
              <a:rPr lang="en" sz="1733" b="1" kern="0">
                <a:solidFill>
                  <a:srgbClr val="595959"/>
                </a:solidFill>
                <a:latin typeface="Lato"/>
                <a:ea typeface="Lato"/>
                <a:cs typeface="Lato"/>
                <a:sym typeface="Lato"/>
              </a:rPr>
              <a:t>↓ </a:t>
            </a:r>
            <a:r>
              <a:rPr lang="en" sz="1733" kern="0">
                <a:solidFill>
                  <a:srgbClr val="595959"/>
                </a:solidFill>
                <a:latin typeface="Lato"/>
                <a:ea typeface="Lato"/>
                <a:cs typeface="Lato"/>
                <a:sym typeface="Lato"/>
              </a:rPr>
              <a:t>opioid-related mortality</a:t>
            </a:r>
            <a:endParaRPr sz="1733" kern="0">
              <a:solidFill>
                <a:srgbClr val="595959"/>
              </a:solidFill>
              <a:latin typeface="Lato"/>
              <a:ea typeface="Lato"/>
              <a:cs typeface="Lato"/>
              <a:sym typeface="Lato"/>
            </a:endParaRPr>
          </a:p>
          <a:p>
            <a:pPr defTabSz="1219170">
              <a:spcBef>
                <a:spcPts val="1600"/>
              </a:spcBef>
              <a:buClr>
                <a:srgbClr val="000000"/>
              </a:buClr>
            </a:pPr>
            <a:r>
              <a:rPr lang="en" sz="1467" kern="0">
                <a:solidFill>
                  <a:srgbClr val="595959"/>
                </a:solidFill>
                <a:latin typeface="Lato"/>
                <a:ea typeface="Lato"/>
                <a:cs typeface="Lato"/>
                <a:sym typeface="Lato"/>
              </a:rPr>
              <a:t>Razaghizad 2021 </a:t>
            </a:r>
            <a:r>
              <a:rPr lang="en" sz="1467" i="1" kern="0">
                <a:solidFill>
                  <a:srgbClr val="595959"/>
                </a:solidFill>
                <a:latin typeface="Lato"/>
                <a:ea typeface="Lato"/>
                <a:cs typeface="Lato"/>
                <a:sym typeface="Lato"/>
              </a:rPr>
              <a:t>AJPH</a:t>
            </a:r>
            <a:endParaRPr sz="1467" kern="0">
              <a:solidFill>
                <a:srgbClr val="595959"/>
              </a:solidFill>
              <a:latin typeface="Lato"/>
              <a:ea typeface="Lato"/>
              <a:cs typeface="Lato"/>
              <a:sym typeface="Lato"/>
            </a:endParaRPr>
          </a:p>
          <a:p>
            <a:pPr defTabSz="1219170">
              <a:lnSpc>
                <a:spcPct val="115000"/>
              </a:lnSpc>
              <a:spcBef>
                <a:spcPts val="1600"/>
              </a:spcBef>
              <a:spcAft>
                <a:spcPts val="1600"/>
              </a:spcAft>
              <a:buClr>
                <a:srgbClr val="000000"/>
              </a:buClr>
            </a:pPr>
            <a:endParaRPr sz="1867" kern="0">
              <a:solidFill>
                <a:srgbClr val="595959"/>
              </a:solidFill>
              <a:latin typeface="Lato"/>
              <a:ea typeface="Lato"/>
              <a:cs typeface="Lato"/>
              <a:sym typeface="Lato"/>
            </a:endParaRPr>
          </a:p>
        </p:txBody>
      </p:sp>
      <p:sp>
        <p:nvSpPr>
          <p:cNvPr id="175" name="Google Shape;175;p22"/>
          <p:cNvSpPr txBox="1">
            <a:spLocks noGrp="1"/>
          </p:cNvSpPr>
          <p:nvPr>
            <p:ph type="body" idx="1"/>
          </p:nvPr>
        </p:nvSpPr>
        <p:spPr>
          <a:xfrm>
            <a:off x="964400" y="5729568"/>
            <a:ext cx="10263200" cy="614000"/>
          </a:xfrm>
          <a:prstGeom prst="rect">
            <a:avLst/>
          </a:prstGeom>
        </p:spPr>
        <p:txBody>
          <a:bodyPr spcFirstLastPara="1" wrap="square" lIns="121900" tIns="121900" rIns="121900" bIns="121900" anchor="ctr" anchorCtr="0">
            <a:noAutofit/>
          </a:bodyPr>
          <a:lstStyle/>
          <a:p>
            <a:pPr marL="0" indent="0" algn="ctr"/>
            <a:r>
              <a:rPr lang="en" sz="2667" b="1">
                <a:solidFill>
                  <a:schemeClr val="accent2"/>
                </a:solidFill>
              </a:rPr>
              <a:t>Evidence supports harm reduction in community settings </a:t>
            </a:r>
            <a:endParaRPr sz="2667" b="1">
              <a:solidFill>
                <a:schemeClr val="accent2"/>
              </a:solidFill>
            </a:endParaRPr>
          </a:p>
        </p:txBody>
      </p:sp>
      <p:sp>
        <p:nvSpPr>
          <p:cNvPr id="176" name="Google Shape;176;p22"/>
          <p:cNvSpPr txBox="1"/>
          <p:nvPr/>
        </p:nvSpPr>
        <p:spPr>
          <a:xfrm>
            <a:off x="8376367" y="2476400"/>
            <a:ext cx="3446800" cy="2894983"/>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867" b="1" kern="0">
                <a:solidFill>
                  <a:srgbClr val="1A1A1A"/>
                </a:solidFill>
                <a:latin typeface="Lato"/>
                <a:ea typeface="Lato"/>
                <a:cs typeface="Lato"/>
                <a:sym typeface="Lato"/>
              </a:rPr>
              <a:t>Supervised consumption sites</a:t>
            </a:r>
            <a:endParaRPr sz="1867" b="1" kern="0">
              <a:solidFill>
                <a:srgbClr val="1A1A1A"/>
              </a:solidFill>
              <a:latin typeface="Lato"/>
              <a:ea typeface="Lato"/>
              <a:cs typeface="Lato"/>
              <a:sym typeface="Lato"/>
            </a:endParaRPr>
          </a:p>
          <a:p>
            <a:pPr defTabSz="1219170">
              <a:spcBef>
                <a:spcPts val="1600"/>
              </a:spcBef>
              <a:buClr>
                <a:srgbClr val="000000"/>
              </a:buClr>
            </a:pPr>
            <a:r>
              <a:rPr lang="en" sz="1733" kern="0">
                <a:solidFill>
                  <a:srgbClr val="595959"/>
                </a:solidFill>
                <a:latin typeface="Lato"/>
                <a:ea typeface="Lato"/>
                <a:cs typeface="Lato"/>
                <a:sym typeface="Lato"/>
              </a:rPr>
              <a:t>2021 systematic review of 22 effectiveness studies </a:t>
            </a:r>
            <a:endParaRPr sz="1733" kern="0">
              <a:solidFill>
                <a:srgbClr val="595959"/>
              </a:solidFill>
              <a:latin typeface="Lato"/>
              <a:ea typeface="Lato"/>
              <a:cs typeface="Lato"/>
              <a:sym typeface="Lato"/>
            </a:endParaRPr>
          </a:p>
          <a:p>
            <a:pPr defTabSz="1219170">
              <a:spcBef>
                <a:spcPts val="1600"/>
              </a:spcBef>
              <a:buClr>
                <a:srgbClr val="000000"/>
              </a:buClr>
            </a:pPr>
            <a:r>
              <a:rPr lang="en" sz="1733" b="1" kern="0">
                <a:solidFill>
                  <a:srgbClr val="595959"/>
                </a:solidFill>
                <a:latin typeface="Lato"/>
                <a:ea typeface="Lato"/>
                <a:cs typeface="Lato"/>
                <a:sym typeface="Lato"/>
              </a:rPr>
              <a:t>↓ </a:t>
            </a:r>
            <a:r>
              <a:rPr lang="en" sz="1733" kern="0">
                <a:solidFill>
                  <a:srgbClr val="595959"/>
                </a:solidFill>
                <a:latin typeface="Lato"/>
                <a:ea typeface="Lato"/>
                <a:cs typeface="Lato"/>
                <a:sym typeface="Lato"/>
              </a:rPr>
              <a:t>overdose mortality</a:t>
            </a:r>
            <a:endParaRPr sz="1733" kern="0">
              <a:solidFill>
                <a:srgbClr val="595959"/>
              </a:solidFill>
              <a:latin typeface="Lato"/>
              <a:ea typeface="Lato"/>
              <a:cs typeface="Lato"/>
              <a:sym typeface="Lato"/>
            </a:endParaRPr>
          </a:p>
          <a:p>
            <a:pPr defTabSz="1219170">
              <a:spcBef>
                <a:spcPts val="1600"/>
              </a:spcBef>
              <a:buClr>
                <a:srgbClr val="000000"/>
              </a:buClr>
            </a:pPr>
            <a:r>
              <a:rPr lang="en" sz="1733" b="1" kern="0">
                <a:solidFill>
                  <a:srgbClr val="595959"/>
                </a:solidFill>
                <a:latin typeface="Lato"/>
                <a:ea typeface="Lato"/>
                <a:cs typeface="Lato"/>
                <a:sym typeface="Lato"/>
              </a:rPr>
              <a:t>↑ </a:t>
            </a:r>
            <a:r>
              <a:rPr lang="en" sz="1733" kern="0">
                <a:solidFill>
                  <a:srgbClr val="595959"/>
                </a:solidFill>
                <a:latin typeface="Lato"/>
                <a:ea typeface="Lato"/>
                <a:cs typeface="Lato"/>
                <a:sym typeface="Lato"/>
              </a:rPr>
              <a:t>access to treatment</a:t>
            </a:r>
            <a:endParaRPr sz="1733" kern="0">
              <a:solidFill>
                <a:srgbClr val="595959"/>
              </a:solidFill>
              <a:latin typeface="Lato"/>
              <a:ea typeface="Lato"/>
              <a:cs typeface="Lato"/>
              <a:sym typeface="Lato"/>
            </a:endParaRPr>
          </a:p>
          <a:p>
            <a:pPr defTabSz="1219170">
              <a:spcBef>
                <a:spcPts val="1600"/>
              </a:spcBef>
              <a:spcAft>
                <a:spcPts val="1600"/>
              </a:spcAft>
              <a:buClr>
                <a:srgbClr val="000000"/>
              </a:buClr>
            </a:pPr>
            <a:r>
              <a:rPr lang="en" sz="1467" kern="0">
                <a:solidFill>
                  <a:srgbClr val="595959"/>
                </a:solidFill>
                <a:latin typeface="Lato"/>
                <a:ea typeface="Lato"/>
                <a:cs typeface="Lato"/>
                <a:sym typeface="Lato"/>
              </a:rPr>
              <a:t>Levengood 2021 </a:t>
            </a:r>
            <a:r>
              <a:rPr lang="en" sz="1467" i="1" kern="0">
                <a:solidFill>
                  <a:srgbClr val="595959"/>
                </a:solidFill>
                <a:latin typeface="Lato"/>
                <a:ea typeface="Lato"/>
                <a:cs typeface="Lato"/>
                <a:sym typeface="Lato"/>
              </a:rPr>
              <a:t>AJPM</a:t>
            </a:r>
            <a:endParaRPr sz="1467" i="1" kern="0">
              <a:solidFill>
                <a:srgbClr val="595959"/>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3"/>
          <p:cNvSpPr txBox="1">
            <a:spLocks noGrp="1"/>
          </p:cNvSpPr>
          <p:nvPr>
            <p:ph type="title"/>
          </p:nvPr>
        </p:nvSpPr>
        <p:spPr>
          <a:xfrm>
            <a:off x="972600" y="1152400"/>
            <a:ext cx="9361600" cy="3980000"/>
          </a:xfrm>
          <a:prstGeom prst="rect">
            <a:avLst/>
          </a:prstGeom>
        </p:spPr>
        <p:txBody>
          <a:bodyPr spcFirstLastPara="1" wrap="square" lIns="121900" tIns="121900" rIns="121900" bIns="121900" anchor="ctr" anchorCtr="0">
            <a:normAutofit/>
          </a:bodyPr>
          <a:lstStyle/>
          <a:p>
            <a:r>
              <a:rPr lang="en"/>
              <a:t>Hospitals are extrapolating evidence from community settings to adapt harm reduction approaches into inpatient care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body" idx="1"/>
          </p:nvPr>
        </p:nvSpPr>
        <p:spPr>
          <a:xfrm>
            <a:off x="489551" y="5510867"/>
            <a:ext cx="10762800" cy="614000"/>
          </a:xfrm>
          <a:prstGeom prst="rect">
            <a:avLst/>
          </a:prstGeom>
        </p:spPr>
        <p:txBody>
          <a:bodyPr spcFirstLastPara="1" wrap="square" lIns="121900" tIns="121900" rIns="121900" bIns="121900" anchor="ctr" anchorCtr="0">
            <a:noAutofit/>
          </a:bodyPr>
          <a:lstStyle/>
          <a:p>
            <a:pPr marL="0" indent="0" algn="ctr">
              <a:buSzPts val="852"/>
            </a:pPr>
            <a:r>
              <a:rPr lang="en" sz="2720" b="1">
                <a:solidFill>
                  <a:schemeClr val="accent2"/>
                </a:solidFill>
              </a:rPr>
              <a:t>Adopting a harm reduction approach is potentially feasible and acceptable to patients and staff</a:t>
            </a:r>
            <a:endParaRPr sz="2720" b="1">
              <a:solidFill>
                <a:schemeClr val="accent2"/>
              </a:solidFill>
            </a:endParaRPr>
          </a:p>
        </p:txBody>
      </p:sp>
      <p:pic>
        <p:nvPicPr>
          <p:cNvPr id="187" name="Google Shape;187;p24"/>
          <p:cNvPicPr preferRelativeResize="0"/>
          <p:nvPr/>
        </p:nvPicPr>
        <p:blipFill>
          <a:blip r:embed="rId3">
            <a:alphaModFix/>
          </a:blip>
          <a:stretch>
            <a:fillRect/>
          </a:stretch>
        </p:blipFill>
        <p:spPr>
          <a:xfrm>
            <a:off x="3136133" y="876101"/>
            <a:ext cx="2808435" cy="3700236"/>
          </a:xfrm>
          <a:prstGeom prst="rect">
            <a:avLst/>
          </a:prstGeom>
          <a:noFill/>
          <a:ln w="9525" cap="flat" cmpd="sng">
            <a:solidFill>
              <a:srgbClr val="B7B7B7"/>
            </a:solidFill>
            <a:prstDash val="solid"/>
            <a:round/>
            <a:headEnd type="none" w="sm" len="sm"/>
            <a:tailEnd type="none" w="sm" len="sm"/>
          </a:ln>
        </p:spPr>
      </p:pic>
      <p:pic>
        <p:nvPicPr>
          <p:cNvPr id="188" name="Google Shape;188;p24"/>
          <p:cNvPicPr preferRelativeResize="0"/>
          <p:nvPr/>
        </p:nvPicPr>
        <p:blipFill>
          <a:blip r:embed="rId4">
            <a:alphaModFix/>
          </a:blip>
          <a:stretch>
            <a:fillRect/>
          </a:stretch>
        </p:blipFill>
        <p:spPr>
          <a:xfrm>
            <a:off x="9247134" y="892733"/>
            <a:ext cx="2808433" cy="3725952"/>
          </a:xfrm>
          <a:prstGeom prst="rect">
            <a:avLst/>
          </a:prstGeom>
          <a:noFill/>
          <a:ln w="9525" cap="flat" cmpd="sng">
            <a:solidFill>
              <a:srgbClr val="CCCCCC"/>
            </a:solidFill>
            <a:prstDash val="solid"/>
            <a:round/>
            <a:headEnd type="none" w="sm" len="sm"/>
            <a:tailEnd type="none" w="sm" len="sm"/>
          </a:ln>
        </p:spPr>
      </p:pic>
      <p:pic>
        <p:nvPicPr>
          <p:cNvPr id="189" name="Google Shape;189;p24"/>
          <p:cNvPicPr preferRelativeResize="0"/>
          <p:nvPr/>
        </p:nvPicPr>
        <p:blipFill>
          <a:blip r:embed="rId5">
            <a:alphaModFix/>
          </a:blip>
          <a:stretch>
            <a:fillRect/>
          </a:stretch>
        </p:blipFill>
        <p:spPr>
          <a:xfrm>
            <a:off x="226100" y="876111"/>
            <a:ext cx="2808432" cy="3759223"/>
          </a:xfrm>
          <a:prstGeom prst="rect">
            <a:avLst/>
          </a:prstGeom>
          <a:noFill/>
          <a:ln w="9525" cap="flat" cmpd="sng">
            <a:solidFill>
              <a:srgbClr val="CCCCCC"/>
            </a:solidFill>
            <a:prstDash val="solid"/>
            <a:round/>
            <a:headEnd type="none" w="sm" len="sm"/>
            <a:tailEnd type="none" w="sm" len="sm"/>
          </a:ln>
        </p:spPr>
      </p:pic>
      <p:pic>
        <p:nvPicPr>
          <p:cNvPr id="190" name="Google Shape;190;p24"/>
          <p:cNvPicPr preferRelativeResize="0"/>
          <p:nvPr/>
        </p:nvPicPr>
        <p:blipFill>
          <a:blip r:embed="rId6">
            <a:alphaModFix/>
          </a:blip>
          <a:stretch>
            <a:fillRect/>
          </a:stretch>
        </p:blipFill>
        <p:spPr>
          <a:xfrm>
            <a:off x="6147768" y="824000"/>
            <a:ext cx="2896163" cy="3863435"/>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5"/>
          <p:cNvPicPr preferRelativeResize="0"/>
          <p:nvPr/>
        </p:nvPicPr>
        <p:blipFill>
          <a:blip r:embed="rId3">
            <a:alphaModFix/>
          </a:blip>
          <a:stretch>
            <a:fillRect/>
          </a:stretch>
        </p:blipFill>
        <p:spPr>
          <a:xfrm>
            <a:off x="5947367" y="1758200"/>
            <a:ext cx="5709467" cy="3806299"/>
          </a:xfrm>
          <a:prstGeom prst="rect">
            <a:avLst/>
          </a:prstGeom>
          <a:noFill/>
          <a:ln>
            <a:noFill/>
          </a:ln>
        </p:spPr>
      </p:pic>
      <p:sp>
        <p:nvSpPr>
          <p:cNvPr id="196" name="Google Shape;196;p25"/>
          <p:cNvSpPr txBox="1">
            <a:spLocks noGrp="1"/>
          </p:cNvSpPr>
          <p:nvPr>
            <p:ph type="title"/>
          </p:nvPr>
        </p:nvSpPr>
        <p:spPr>
          <a:xfrm>
            <a:off x="973333" y="1758200"/>
            <a:ext cx="4401200" cy="1842000"/>
          </a:xfrm>
          <a:prstGeom prst="rect">
            <a:avLst/>
          </a:prstGeom>
        </p:spPr>
        <p:txBody>
          <a:bodyPr spcFirstLastPara="1" wrap="square" lIns="121900" tIns="121900" rIns="121900" bIns="121900" anchor="t" anchorCtr="0">
            <a:normAutofit/>
          </a:bodyPr>
          <a:lstStyle/>
          <a:p>
            <a:r>
              <a:rPr lang="en"/>
              <a:t>Inpatient naloxone programs</a:t>
            </a:r>
            <a:endParaRPr/>
          </a:p>
        </p:txBody>
      </p:sp>
      <p:sp>
        <p:nvSpPr>
          <p:cNvPr id="197" name="Google Shape;197;p25"/>
          <p:cNvSpPr txBox="1">
            <a:spLocks noGrp="1"/>
          </p:cNvSpPr>
          <p:nvPr>
            <p:ph type="body" idx="1"/>
          </p:nvPr>
        </p:nvSpPr>
        <p:spPr>
          <a:xfrm>
            <a:off x="973333" y="3739667"/>
            <a:ext cx="3720800" cy="2129600"/>
          </a:xfrm>
          <a:prstGeom prst="rect">
            <a:avLst/>
          </a:prstGeom>
        </p:spPr>
        <p:txBody>
          <a:bodyPr spcFirstLastPara="1" wrap="square" lIns="121900" tIns="121900" rIns="121900" bIns="121900" anchor="t" anchorCtr="0">
            <a:noAutofit/>
          </a:bodyPr>
          <a:lstStyle/>
          <a:p>
            <a:pPr marL="0" indent="0">
              <a:lnSpc>
                <a:spcPct val="100000"/>
              </a:lnSpc>
              <a:buNone/>
            </a:pPr>
            <a:endParaRPr sz="1467"/>
          </a:p>
          <a:p>
            <a:pPr marL="0" indent="0">
              <a:lnSpc>
                <a:spcPct val="100000"/>
              </a:lnSpc>
              <a:buNone/>
            </a:pPr>
            <a:r>
              <a:rPr lang="en" sz="1467"/>
              <a:t>Zschoche 2018 </a:t>
            </a:r>
            <a:r>
              <a:rPr lang="en" sz="1467" i="1"/>
              <a:t>AJHP</a:t>
            </a:r>
            <a:endParaRPr sz="1467" i="1"/>
          </a:p>
          <a:p>
            <a:pPr marL="0" indent="0">
              <a:lnSpc>
                <a:spcPct val="100000"/>
              </a:lnSpc>
              <a:buNone/>
            </a:pPr>
            <a:r>
              <a:rPr lang="en" sz="1467"/>
              <a:t>Mahgoub 2019 </a:t>
            </a:r>
            <a:r>
              <a:rPr lang="en" sz="1467" i="1"/>
              <a:t>Psych Serv</a:t>
            </a:r>
            <a:endParaRPr sz="1467"/>
          </a:p>
          <a:p>
            <a:pPr marL="0" indent="0">
              <a:lnSpc>
                <a:spcPct val="100000"/>
              </a:lnSpc>
              <a:buNone/>
            </a:pPr>
            <a:r>
              <a:rPr lang="en" sz="1467"/>
              <a:t>Van 2019 </a:t>
            </a:r>
            <a:r>
              <a:rPr lang="en" sz="1467" i="1"/>
              <a:t>Arch Phys Med Rehabil</a:t>
            </a:r>
            <a:endParaRPr sz="1467"/>
          </a:p>
          <a:p>
            <a:pPr marL="0" indent="0">
              <a:lnSpc>
                <a:spcPct val="100000"/>
              </a:lnSpc>
              <a:buNone/>
            </a:pPr>
            <a:r>
              <a:rPr lang="en" sz="1467"/>
              <a:t>Prach 2019 </a:t>
            </a:r>
            <a:r>
              <a:rPr lang="en" sz="1467" i="1"/>
              <a:t>Res Soc Admin Pharm</a:t>
            </a:r>
            <a:endParaRPr sz="1467"/>
          </a:p>
          <a:p>
            <a:pPr marL="0" indent="0">
              <a:lnSpc>
                <a:spcPct val="100000"/>
              </a:lnSpc>
              <a:buNone/>
            </a:pPr>
            <a:r>
              <a:rPr lang="en" sz="1467"/>
              <a:t>Jakubowski 2019 </a:t>
            </a:r>
            <a:r>
              <a:rPr lang="en" sz="1467" i="1"/>
              <a:t>Sub Abuse</a:t>
            </a:r>
            <a:endParaRPr sz="1467"/>
          </a:p>
          <a:p>
            <a:pPr marL="0" indent="0">
              <a:lnSpc>
                <a:spcPct val="100000"/>
              </a:lnSpc>
              <a:buNone/>
            </a:pPr>
            <a:r>
              <a:rPr lang="en" sz="1467"/>
              <a:t>Train 2020 </a:t>
            </a:r>
            <a:r>
              <a:rPr lang="en" sz="1467" i="1"/>
              <a:t>AJN</a:t>
            </a:r>
            <a:endParaRPr sz="1467" i="1"/>
          </a:p>
          <a:p>
            <a:pPr marL="0" indent="0">
              <a:lnSpc>
                <a:spcPct val="100000"/>
              </a:lnSpc>
              <a:buNone/>
            </a:pPr>
            <a:r>
              <a:rPr lang="en" sz="1467"/>
              <a:t>Nguyen 2022 </a:t>
            </a:r>
            <a:r>
              <a:rPr lang="en" sz="1467" i="1"/>
              <a:t>AM J Health-Syst Pharm</a:t>
            </a:r>
            <a:endParaRPr sz="1467"/>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body" idx="1"/>
          </p:nvPr>
        </p:nvSpPr>
        <p:spPr>
          <a:xfrm>
            <a:off x="972433" y="2771833"/>
            <a:ext cx="10386800" cy="3014800"/>
          </a:xfrm>
          <a:prstGeom prst="rect">
            <a:avLst/>
          </a:prstGeom>
        </p:spPr>
        <p:txBody>
          <a:bodyPr spcFirstLastPara="1" wrap="square" lIns="121900" tIns="121900" rIns="121900" bIns="121900" anchor="t" anchorCtr="0">
            <a:normAutofit/>
          </a:bodyPr>
          <a:lstStyle/>
          <a:p>
            <a:pPr indent="-423323">
              <a:buClr>
                <a:schemeClr val="accent2"/>
              </a:buClr>
              <a:buSzPts val="1400"/>
            </a:pPr>
            <a:r>
              <a:rPr lang="en" sz="1867" b="1"/>
              <a:t>↑</a:t>
            </a:r>
            <a:r>
              <a:rPr lang="en" sz="1867"/>
              <a:t> patient knowledge and naloxone access</a:t>
            </a:r>
            <a:endParaRPr sz="1867"/>
          </a:p>
          <a:p>
            <a:pPr indent="-423323">
              <a:lnSpc>
                <a:spcPct val="100000"/>
              </a:lnSpc>
              <a:buClr>
                <a:schemeClr val="accent2"/>
              </a:buClr>
              <a:buSzPts val="1400"/>
            </a:pPr>
            <a:r>
              <a:rPr lang="en" sz="1867"/>
              <a:t>Important adjunct to outpatient programs</a:t>
            </a:r>
            <a:endParaRPr sz="1867"/>
          </a:p>
          <a:p>
            <a:pPr indent="-423323">
              <a:buClr>
                <a:schemeClr val="accent2"/>
              </a:buClr>
              <a:buSzPts val="1400"/>
            </a:pPr>
            <a:r>
              <a:rPr lang="en" sz="1867"/>
              <a:t>Engage multiple disciplines + trainees</a:t>
            </a:r>
            <a:endParaRPr sz="1867"/>
          </a:p>
          <a:p>
            <a:pPr indent="-423323">
              <a:lnSpc>
                <a:spcPct val="100000"/>
              </a:lnSpc>
              <a:buClr>
                <a:schemeClr val="accent2"/>
              </a:buClr>
              <a:buSzPts val="1400"/>
            </a:pPr>
            <a:r>
              <a:rPr lang="en" sz="1867"/>
              <a:t>Deliver </a:t>
            </a:r>
            <a:r>
              <a:rPr lang="en" sz="1867" i="1"/>
              <a:t>during</a:t>
            </a:r>
            <a:r>
              <a:rPr lang="en" sz="1867"/>
              <a:t> admission</a:t>
            </a:r>
            <a:endParaRPr sz="1867"/>
          </a:p>
          <a:p>
            <a:pPr indent="-423323">
              <a:buClr>
                <a:schemeClr val="accent2"/>
              </a:buClr>
              <a:buSzPts val="1400"/>
            </a:pPr>
            <a:r>
              <a:rPr lang="en" sz="1867"/>
              <a:t>Train visitors </a:t>
            </a:r>
            <a:endParaRPr sz="1867"/>
          </a:p>
          <a:p>
            <a:pPr indent="-423323">
              <a:buClr>
                <a:schemeClr val="accent2"/>
              </a:buClr>
              <a:buSzPts val="1400"/>
            </a:pPr>
            <a:r>
              <a:rPr lang="en" sz="1867"/>
              <a:t>Address cost </a:t>
            </a:r>
            <a:endParaRPr sz="1867"/>
          </a:p>
          <a:p>
            <a:pPr indent="-423323">
              <a:buClr>
                <a:schemeClr val="accent2"/>
              </a:buClr>
              <a:buSzPts val="1400"/>
            </a:pPr>
            <a:r>
              <a:rPr lang="en" sz="1867"/>
              <a:t>?? posionings; reversals;  deaths; other impacts</a:t>
            </a:r>
            <a:endParaRPr sz="1867"/>
          </a:p>
          <a:p>
            <a:pPr indent="0">
              <a:spcBef>
                <a:spcPts val="1600"/>
              </a:spcBef>
              <a:spcAft>
                <a:spcPts val="1600"/>
              </a:spcAft>
              <a:buNone/>
            </a:pPr>
            <a:endParaRPr sz="1867"/>
          </a:p>
        </p:txBody>
      </p:sp>
      <p:sp>
        <p:nvSpPr>
          <p:cNvPr id="203" name="Google Shape;203;p26"/>
          <p:cNvSpPr txBox="1">
            <a:spLocks noGrp="1"/>
          </p:cNvSpPr>
          <p:nvPr>
            <p:ph type="title"/>
          </p:nvPr>
        </p:nvSpPr>
        <p:spPr>
          <a:xfrm>
            <a:off x="972600" y="1758200"/>
            <a:ext cx="10251200" cy="713600"/>
          </a:xfrm>
          <a:prstGeom prst="rect">
            <a:avLst/>
          </a:prstGeom>
        </p:spPr>
        <p:txBody>
          <a:bodyPr spcFirstLastPara="1" wrap="square" lIns="121900" tIns="121900" rIns="121900" bIns="121900" anchor="t" anchorCtr="0">
            <a:normAutofit/>
          </a:bodyPr>
          <a:lstStyle/>
          <a:p>
            <a:r>
              <a:rPr lang="en" sz="2800"/>
              <a:t>Key findings - inpatient naloxone programs</a:t>
            </a:r>
            <a:endParaRPr sz="2533"/>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023" y="194226"/>
            <a:ext cx="10679043" cy="1188720"/>
          </a:xfrm>
        </p:spPr>
        <p:txBody>
          <a:bodyPr/>
          <a:lstStyle/>
          <a:p>
            <a:r>
              <a:rPr lang="en-US" dirty="0"/>
              <a:t>How we approached </a:t>
            </a:r>
            <a:br>
              <a:rPr lang="en-US" dirty="0"/>
            </a:br>
            <a:r>
              <a:rPr lang="en-US" dirty="0"/>
              <a:t>Critical appraisal of the evidence</a:t>
            </a:r>
          </a:p>
        </p:txBody>
      </p:sp>
      <p:graphicFrame>
        <p:nvGraphicFramePr>
          <p:cNvPr id="5" name="Diagram 4"/>
          <p:cNvGraphicFramePr/>
          <p:nvPr>
            <p:extLst>
              <p:ext uri="{D42A27DB-BD31-4B8C-83A1-F6EECF244321}">
                <p14:modId xmlns:p14="http://schemas.microsoft.com/office/powerpoint/2010/main" val="518343169"/>
              </p:ext>
            </p:extLst>
          </p:nvPr>
        </p:nvGraphicFramePr>
        <p:xfrm>
          <a:off x="734024" y="1701450"/>
          <a:ext cx="9174146" cy="34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123405" y="5504009"/>
            <a:ext cx="10136777" cy="830997"/>
          </a:xfrm>
          <a:prstGeom prst="rect">
            <a:avLst/>
          </a:prstGeom>
          <a:noFill/>
        </p:spPr>
        <p:txBody>
          <a:bodyPr wrap="square" rtlCol="0">
            <a:spAutoFit/>
          </a:bodyPr>
          <a:lstStyle/>
          <a:p>
            <a:pPr algn="ctr"/>
            <a:r>
              <a:rPr lang="en-US" sz="2400" dirty="0"/>
              <a:t>Aim to lay a foundation; stimulate work to advance the field of </a:t>
            </a:r>
          </a:p>
          <a:p>
            <a:pPr algn="ctr"/>
            <a:r>
              <a:rPr lang="en-US" sz="2400" dirty="0"/>
              <a:t>hospital-based addiction care.</a:t>
            </a:r>
          </a:p>
        </p:txBody>
      </p:sp>
    </p:spTree>
    <p:extLst>
      <p:ext uri="{BB962C8B-B14F-4D97-AF65-F5344CB8AC3E}">
        <p14:creationId xmlns:p14="http://schemas.microsoft.com/office/powerpoint/2010/main" val="216791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973333" y="1758200"/>
            <a:ext cx="4401200" cy="1842000"/>
          </a:xfrm>
          <a:prstGeom prst="rect">
            <a:avLst/>
          </a:prstGeom>
        </p:spPr>
        <p:txBody>
          <a:bodyPr spcFirstLastPara="1" wrap="square" lIns="121900" tIns="121900" rIns="121900" bIns="121900" anchor="t" anchorCtr="0">
            <a:normAutofit/>
          </a:bodyPr>
          <a:lstStyle/>
          <a:p>
            <a:r>
              <a:rPr lang="en"/>
              <a:t>Inpatient syringe services</a:t>
            </a:r>
            <a:endParaRPr/>
          </a:p>
        </p:txBody>
      </p:sp>
      <p:sp>
        <p:nvSpPr>
          <p:cNvPr id="209" name="Google Shape;209;p27"/>
          <p:cNvSpPr txBox="1">
            <a:spLocks noGrp="1"/>
          </p:cNvSpPr>
          <p:nvPr>
            <p:ph type="body" idx="1"/>
          </p:nvPr>
        </p:nvSpPr>
        <p:spPr>
          <a:xfrm>
            <a:off x="973333" y="4471400"/>
            <a:ext cx="3720800" cy="1317600"/>
          </a:xfrm>
          <a:prstGeom prst="rect">
            <a:avLst/>
          </a:prstGeom>
        </p:spPr>
        <p:txBody>
          <a:bodyPr spcFirstLastPara="1" wrap="square" lIns="121900" tIns="121900" rIns="121900" bIns="121900" anchor="t" anchorCtr="0">
            <a:normAutofit/>
          </a:bodyPr>
          <a:lstStyle/>
          <a:p>
            <a:pPr marL="0" indent="0">
              <a:lnSpc>
                <a:spcPct val="100000"/>
              </a:lnSpc>
              <a:buNone/>
            </a:pPr>
            <a:r>
              <a:rPr lang="en" sz="1467"/>
              <a:t>Brooks 2019 </a:t>
            </a:r>
            <a:r>
              <a:rPr lang="en" sz="1467" i="1"/>
              <a:t>DAR</a:t>
            </a:r>
            <a:endParaRPr sz="1467"/>
          </a:p>
          <a:p>
            <a:pPr marL="0" indent="0">
              <a:lnSpc>
                <a:spcPct val="100000"/>
              </a:lnSpc>
              <a:buNone/>
            </a:pPr>
            <a:r>
              <a:rPr lang="en" sz="1467"/>
              <a:t>Brothers 2022 </a:t>
            </a:r>
            <a:r>
              <a:rPr lang="en" sz="1467" i="1"/>
              <a:t>PLoS One</a:t>
            </a:r>
            <a:endParaRPr sz="1467"/>
          </a:p>
          <a:p>
            <a:pPr marL="0" indent="0">
              <a:lnSpc>
                <a:spcPct val="100000"/>
              </a:lnSpc>
              <a:buNone/>
            </a:pPr>
            <a:r>
              <a:rPr lang="en" sz="1467"/>
              <a:t>Miskovic 2018 </a:t>
            </a:r>
            <a:r>
              <a:rPr lang="en" sz="1467" i="1"/>
              <a:t>AJPH</a:t>
            </a:r>
            <a:endParaRPr sz="1467"/>
          </a:p>
          <a:p>
            <a:pPr marL="0" indent="0">
              <a:lnSpc>
                <a:spcPct val="100000"/>
              </a:lnSpc>
              <a:buNone/>
            </a:pPr>
            <a:r>
              <a:rPr lang="en" sz="1467"/>
              <a:t>Perera 2022 </a:t>
            </a:r>
            <a:r>
              <a:rPr lang="en" sz="1467" i="1"/>
              <a:t>HRJ</a:t>
            </a:r>
            <a:endParaRPr sz="1467"/>
          </a:p>
        </p:txBody>
      </p:sp>
      <p:pic>
        <p:nvPicPr>
          <p:cNvPr id="210" name="Google Shape;210;p27"/>
          <p:cNvPicPr preferRelativeResize="0"/>
          <p:nvPr/>
        </p:nvPicPr>
        <p:blipFill>
          <a:blip r:embed="rId3">
            <a:alphaModFix/>
          </a:blip>
          <a:stretch>
            <a:fillRect/>
          </a:stretch>
        </p:blipFill>
        <p:spPr>
          <a:xfrm>
            <a:off x="6096001" y="1394085"/>
            <a:ext cx="5383900" cy="4394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body" idx="1"/>
          </p:nvPr>
        </p:nvSpPr>
        <p:spPr>
          <a:xfrm>
            <a:off x="748133" y="2777000"/>
            <a:ext cx="10590800" cy="2586400"/>
          </a:xfrm>
          <a:prstGeom prst="rect">
            <a:avLst/>
          </a:prstGeom>
        </p:spPr>
        <p:txBody>
          <a:bodyPr spcFirstLastPara="1" wrap="square" lIns="121900" tIns="121900" rIns="121900" bIns="121900" anchor="t" anchorCtr="0">
            <a:normAutofit/>
          </a:bodyPr>
          <a:lstStyle/>
          <a:p>
            <a:pPr indent="-410623">
              <a:buClr>
                <a:schemeClr val="accent2"/>
              </a:buClr>
              <a:buSzPts val="1250"/>
            </a:pPr>
            <a:r>
              <a:rPr lang="en" sz="1867"/>
              <a:t>1000s of supplies distributed </a:t>
            </a:r>
            <a:endParaRPr sz="1867"/>
          </a:p>
          <a:p>
            <a:pPr indent="-423323">
              <a:buClr>
                <a:schemeClr val="accent2"/>
              </a:buClr>
              <a:buSzPts val="1400"/>
            </a:pPr>
            <a:r>
              <a:rPr lang="en" sz="1867"/>
              <a:t>~ ½ eligible addiction medicine consult patients offered supplies, ~⅓ accepted  supplies,</a:t>
            </a:r>
            <a:endParaRPr sz="1867"/>
          </a:p>
          <a:p>
            <a:pPr indent="-423323">
              <a:buClr>
                <a:schemeClr val="accent2"/>
              </a:buClr>
              <a:buSzPts val="1400"/>
            </a:pPr>
            <a:r>
              <a:rPr lang="en" sz="1867"/>
              <a:t>Females more likely to accept </a:t>
            </a:r>
            <a:endParaRPr sz="1867"/>
          </a:p>
          <a:p>
            <a:pPr indent="-410623">
              <a:buClr>
                <a:schemeClr val="accent2"/>
              </a:buClr>
              <a:buSzPts val="1250"/>
            </a:pPr>
            <a:r>
              <a:rPr lang="en" sz="1867"/>
              <a:t>Supportive policy necessary but not sufficient</a:t>
            </a:r>
            <a:endParaRPr sz="1867"/>
          </a:p>
          <a:p>
            <a:pPr indent="-410623">
              <a:buClr>
                <a:schemeClr val="accent2"/>
              </a:buClr>
              <a:buSzPts val="1250"/>
            </a:pPr>
            <a:r>
              <a:rPr lang="en" sz="1867"/>
              <a:t>Need to expand to serve all inpatients</a:t>
            </a:r>
            <a:endParaRPr sz="1867"/>
          </a:p>
          <a:p>
            <a:pPr indent="-423323">
              <a:buClr>
                <a:schemeClr val="accent2"/>
              </a:buClr>
              <a:buSzPts val="1400"/>
            </a:pPr>
            <a:r>
              <a:rPr lang="en" sz="1867"/>
              <a:t>?? risk behaviours, hospital acquired infections, care completion, treatment uptake</a:t>
            </a:r>
            <a:endParaRPr sz="1867"/>
          </a:p>
        </p:txBody>
      </p:sp>
      <p:sp>
        <p:nvSpPr>
          <p:cNvPr id="216" name="Google Shape;216;p28"/>
          <p:cNvSpPr txBox="1">
            <a:spLocks noGrp="1"/>
          </p:cNvSpPr>
          <p:nvPr>
            <p:ph type="title"/>
          </p:nvPr>
        </p:nvSpPr>
        <p:spPr>
          <a:xfrm>
            <a:off x="973333" y="1758200"/>
            <a:ext cx="8577600" cy="1208800"/>
          </a:xfrm>
          <a:prstGeom prst="rect">
            <a:avLst/>
          </a:prstGeom>
        </p:spPr>
        <p:txBody>
          <a:bodyPr spcFirstLastPara="1" wrap="square" lIns="121900" tIns="121900" rIns="121900" bIns="121900" anchor="t" anchorCtr="0">
            <a:normAutofit/>
          </a:bodyPr>
          <a:lstStyle/>
          <a:p>
            <a:r>
              <a:rPr lang="en" sz="2800"/>
              <a:t>Key findings - inpatient syringe services</a:t>
            </a:r>
            <a:endParaRPr sz="2533"/>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9"/>
          <p:cNvSpPr txBox="1">
            <a:spLocks noGrp="1"/>
          </p:cNvSpPr>
          <p:nvPr>
            <p:ph type="title"/>
          </p:nvPr>
        </p:nvSpPr>
        <p:spPr>
          <a:xfrm>
            <a:off x="973333" y="1758200"/>
            <a:ext cx="4401200" cy="1842000"/>
          </a:xfrm>
          <a:prstGeom prst="rect">
            <a:avLst/>
          </a:prstGeom>
        </p:spPr>
        <p:txBody>
          <a:bodyPr spcFirstLastPara="1" wrap="square" lIns="121900" tIns="121900" rIns="121900" bIns="121900" anchor="t" anchorCtr="0">
            <a:normAutofit fontScale="90000"/>
          </a:bodyPr>
          <a:lstStyle/>
          <a:p>
            <a:r>
              <a:rPr lang="en"/>
              <a:t>Supervised consumption services for hospital inpatients</a:t>
            </a:r>
            <a:endParaRPr/>
          </a:p>
        </p:txBody>
      </p:sp>
      <p:sp>
        <p:nvSpPr>
          <p:cNvPr id="222" name="Google Shape;222;p29"/>
          <p:cNvSpPr txBox="1">
            <a:spLocks noGrp="1"/>
          </p:cNvSpPr>
          <p:nvPr>
            <p:ph type="body" idx="1"/>
          </p:nvPr>
        </p:nvSpPr>
        <p:spPr>
          <a:xfrm>
            <a:off x="973333" y="4471400"/>
            <a:ext cx="3720800" cy="1317600"/>
          </a:xfrm>
          <a:prstGeom prst="rect">
            <a:avLst/>
          </a:prstGeom>
        </p:spPr>
        <p:txBody>
          <a:bodyPr spcFirstLastPara="1" wrap="square" lIns="121900" tIns="121900" rIns="121900" bIns="121900" anchor="t" anchorCtr="0">
            <a:normAutofit/>
          </a:bodyPr>
          <a:lstStyle/>
          <a:p>
            <a:pPr marL="0" indent="0">
              <a:lnSpc>
                <a:spcPct val="100000"/>
              </a:lnSpc>
              <a:buNone/>
            </a:pPr>
            <a:r>
              <a:rPr lang="en" sz="1467"/>
              <a:t>Dong  2020 </a:t>
            </a:r>
            <a:r>
              <a:rPr lang="en" sz="1467" i="1"/>
              <a:t>CMAJ</a:t>
            </a:r>
            <a:endParaRPr sz="1467"/>
          </a:p>
          <a:p>
            <a:pPr marL="0" indent="0">
              <a:lnSpc>
                <a:spcPct val="100000"/>
              </a:lnSpc>
              <a:buNone/>
            </a:pPr>
            <a:r>
              <a:rPr lang="en" sz="1467"/>
              <a:t>Kosteniuk  2021 </a:t>
            </a:r>
            <a:r>
              <a:rPr lang="en" sz="1467" i="1"/>
              <a:t>IJDP</a:t>
            </a:r>
            <a:r>
              <a:rPr lang="en" sz="1467"/>
              <a:t> </a:t>
            </a:r>
            <a:endParaRPr sz="1467"/>
          </a:p>
          <a:p>
            <a:pPr marL="0" indent="0">
              <a:lnSpc>
                <a:spcPct val="100000"/>
              </a:lnSpc>
              <a:buNone/>
            </a:pPr>
            <a:r>
              <a:rPr lang="en" sz="1467"/>
              <a:t>Dogherty 2022 </a:t>
            </a:r>
            <a:r>
              <a:rPr lang="en" sz="1467" i="1"/>
              <a:t>HRJ</a:t>
            </a:r>
            <a:endParaRPr sz="1467"/>
          </a:p>
          <a:p>
            <a:pPr marL="0" indent="0">
              <a:lnSpc>
                <a:spcPct val="100000"/>
              </a:lnSpc>
              <a:buNone/>
            </a:pPr>
            <a:r>
              <a:rPr lang="en" sz="1467"/>
              <a:t>Nolan 2022 </a:t>
            </a:r>
            <a:r>
              <a:rPr lang="en" sz="1467" i="1"/>
              <a:t>DAD</a:t>
            </a:r>
            <a:endParaRPr sz="1467"/>
          </a:p>
        </p:txBody>
      </p:sp>
      <p:pic>
        <p:nvPicPr>
          <p:cNvPr id="223" name="Google Shape;223;p29"/>
          <p:cNvPicPr preferRelativeResize="0"/>
          <p:nvPr/>
        </p:nvPicPr>
        <p:blipFill>
          <a:blip r:embed="rId3">
            <a:alphaModFix/>
          </a:blip>
          <a:stretch>
            <a:fillRect/>
          </a:stretch>
        </p:blipFill>
        <p:spPr>
          <a:xfrm rot="12">
            <a:off x="7060735" y="1009441"/>
            <a:ext cx="3974932" cy="4994121"/>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body" idx="1"/>
          </p:nvPr>
        </p:nvSpPr>
        <p:spPr>
          <a:xfrm>
            <a:off x="748133" y="2777000"/>
            <a:ext cx="10590800" cy="2586400"/>
          </a:xfrm>
          <a:prstGeom prst="rect">
            <a:avLst/>
          </a:prstGeom>
        </p:spPr>
        <p:txBody>
          <a:bodyPr spcFirstLastPara="1" wrap="square" lIns="121900" tIns="121900" rIns="121900" bIns="121900" anchor="t" anchorCtr="0">
            <a:normAutofit/>
          </a:bodyPr>
          <a:lstStyle/>
          <a:p>
            <a:pPr indent="-410623">
              <a:buClr>
                <a:schemeClr val="accent2"/>
              </a:buClr>
              <a:buSzPts val="1250"/>
            </a:pPr>
            <a:r>
              <a:rPr lang="en" sz="1867"/>
              <a:t>1000s of visits with no deaths</a:t>
            </a:r>
            <a:endParaRPr sz="1867"/>
          </a:p>
          <a:p>
            <a:pPr indent="-423323">
              <a:buClr>
                <a:schemeClr val="accent2"/>
              </a:buClr>
              <a:buSzPts val="1400"/>
            </a:pPr>
            <a:r>
              <a:rPr lang="en" sz="1867"/>
              <a:t>Patients 3x more likely to experience overdose compared to community clients</a:t>
            </a:r>
            <a:endParaRPr sz="1867"/>
          </a:p>
          <a:p>
            <a:pPr indent="-423323">
              <a:buClr>
                <a:schemeClr val="accent2"/>
              </a:buClr>
              <a:buSzPts val="1400"/>
            </a:pPr>
            <a:r>
              <a:rPr lang="en" sz="1867"/>
              <a:t>Low rate of injecting into vascular access devices</a:t>
            </a:r>
            <a:endParaRPr sz="1867"/>
          </a:p>
          <a:p>
            <a:pPr indent="-423323">
              <a:buClr>
                <a:schemeClr val="accent2"/>
              </a:buClr>
              <a:buSzPts val="1400"/>
            </a:pPr>
            <a:r>
              <a:rPr lang="en" sz="1867"/>
              <a:t>Reduce health risks and avoid negative sanctions </a:t>
            </a:r>
            <a:endParaRPr sz="1867"/>
          </a:p>
          <a:p>
            <a:pPr indent="-423323">
              <a:buClr>
                <a:schemeClr val="accent2"/>
              </a:buClr>
              <a:buSzPts val="1400"/>
            </a:pPr>
            <a:r>
              <a:rPr lang="en" sz="1867"/>
              <a:t>No inhalation; privacy, fear of care changes; criminalization</a:t>
            </a:r>
            <a:endParaRPr sz="1867"/>
          </a:p>
          <a:p>
            <a:pPr indent="-423323">
              <a:buClr>
                <a:schemeClr val="accent2"/>
              </a:buClr>
              <a:buSzPts val="1400"/>
            </a:pPr>
            <a:r>
              <a:rPr lang="en" sz="1867"/>
              <a:t>?? high risk substance use; overdose morbidity + mortality; treatment engagement</a:t>
            </a:r>
            <a:endParaRPr sz="1867"/>
          </a:p>
        </p:txBody>
      </p:sp>
      <p:sp>
        <p:nvSpPr>
          <p:cNvPr id="229" name="Google Shape;229;p30"/>
          <p:cNvSpPr txBox="1">
            <a:spLocks noGrp="1"/>
          </p:cNvSpPr>
          <p:nvPr>
            <p:ph type="title"/>
          </p:nvPr>
        </p:nvSpPr>
        <p:spPr>
          <a:xfrm>
            <a:off x="973333" y="1758200"/>
            <a:ext cx="9836800" cy="1208800"/>
          </a:xfrm>
          <a:prstGeom prst="rect">
            <a:avLst/>
          </a:prstGeom>
        </p:spPr>
        <p:txBody>
          <a:bodyPr spcFirstLastPara="1" wrap="square" lIns="121900" tIns="121900" rIns="121900" bIns="121900" anchor="t" anchorCtr="0">
            <a:normAutofit/>
          </a:bodyPr>
          <a:lstStyle/>
          <a:p>
            <a:r>
              <a:rPr lang="en" sz="2800"/>
              <a:t>Key findings - hospital supervised consumption services </a:t>
            </a:r>
            <a:endParaRPr sz="2533"/>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1"/>
          <p:cNvSpPr txBox="1">
            <a:spLocks noGrp="1"/>
          </p:cNvSpPr>
          <p:nvPr>
            <p:ph type="title"/>
          </p:nvPr>
        </p:nvSpPr>
        <p:spPr>
          <a:xfrm>
            <a:off x="972600" y="1763267"/>
            <a:ext cx="10251200" cy="2024800"/>
          </a:xfrm>
          <a:prstGeom prst="rect">
            <a:avLst/>
          </a:prstGeom>
        </p:spPr>
        <p:txBody>
          <a:bodyPr spcFirstLastPara="1" wrap="square" lIns="121900" tIns="121900" rIns="121900" bIns="121900" anchor="t" anchorCtr="0">
            <a:normAutofit/>
          </a:bodyPr>
          <a:lstStyle/>
          <a:p>
            <a:r>
              <a:rPr lang="en"/>
              <a:t>Knowledge gaps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body" idx="1"/>
          </p:nvPr>
        </p:nvSpPr>
        <p:spPr>
          <a:xfrm>
            <a:off x="972433" y="2771833"/>
            <a:ext cx="5032400" cy="3014800"/>
          </a:xfrm>
          <a:prstGeom prst="rect">
            <a:avLst/>
          </a:prstGeom>
        </p:spPr>
        <p:txBody>
          <a:bodyPr spcFirstLastPara="1" wrap="square" lIns="121900" tIns="121900" rIns="121900" bIns="121900" anchor="t" anchorCtr="0">
            <a:normAutofit/>
          </a:bodyPr>
          <a:lstStyle/>
          <a:p>
            <a:pPr indent="-397923">
              <a:buClr>
                <a:schemeClr val="accent2"/>
              </a:buClr>
              <a:buSzPts val="1100"/>
            </a:pPr>
            <a:r>
              <a:rPr lang="en" sz="1867"/>
              <a:t>Rigorous outcomes research</a:t>
            </a:r>
            <a:endParaRPr sz="1867"/>
          </a:p>
          <a:p>
            <a:pPr indent="-397923">
              <a:buClr>
                <a:schemeClr val="accent2"/>
              </a:buClr>
              <a:buSzPts val="1100"/>
            </a:pPr>
            <a:r>
              <a:rPr lang="en" sz="1867"/>
              <a:t>‘Nothing about us without us’</a:t>
            </a:r>
            <a:endParaRPr sz="1867"/>
          </a:p>
          <a:p>
            <a:pPr indent="-397923">
              <a:buClr>
                <a:schemeClr val="accent2"/>
              </a:buClr>
              <a:buSzPts val="1100"/>
            </a:pPr>
            <a:r>
              <a:rPr lang="en" sz="1867"/>
              <a:t>Optimize w/ intersectional lens</a:t>
            </a:r>
            <a:endParaRPr sz="1867"/>
          </a:p>
          <a:p>
            <a:pPr indent="-397923">
              <a:buClr>
                <a:schemeClr val="accent2"/>
              </a:buClr>
              <a:buSzPts val="1100"/>
            </a:pPr>
            <a:r>
              <a:rPr lang="en" sz="1867"/>
              <a:t>How can harm reduction support hospital culture change? </a:t>
            </a:r>
            <a:endParaRPr sz="1867"/>
          </a:p>
        </p:txBody>
      </p:sp>
      <p:sp>
        <p:nvSpPr>
          <p:cNvPr id="240" name="Google Shape;240;p32"/>
          <p:cNvSpPr txBox="1">
            <a:spLocks noGrp="1"/>
          </p:cNvSpPr>
          <p:nvPr>
            <p:ph type="title"/>
          </p:nvPr>
        </p:nvSpPr>
        <p:spPr>
          <a:xfrm>
            <a:off x="972600" y="1758200"/>
            <a:ext cx="10251200" cy="713600"/>
          </a:xfrm>
          <a:prstGeom prst="rect">
            <a:avLst/>
          </a:prstGeom>
        </p:spPr>
        <p:txBody>
          <a:bodyPr spcFirstLastPara="1" wrap="square" lIns="121900" tIns="121900" rIns="121900" bIns="121900" anchor="t" anchorCtr="0">
            <a:normAutofit/>
          </a:bodyPr>
          <a:lstStyle/>
          <a:p>
            <a:r>
              <a:rPr lang="en" sz="2800"/>
              <a:t>Research priorities</a:t>
            </a:r>
            <a:endParaRPr sz="2533"/>
          </a:p>
        </p:txBody>
      </p:sp>
      <p:pic>
        <p:nvPicPr>
          <p:cNvPr id="241" name="Google Shape;241;p32"/>
          <p:cNvPicPr preferRelativeResize="0"/>
          <p:nvPr/>
        </p:nvPicPr>
        <p:blipFill>
          <a:blip r:embed="rId3">
            <a:alphaModFix/>
          </a:blip>
          <a:stretch>
            <a:fillRect/>
          </a:stretch>
        </p:blipFill>
        <p:spPr>
          <a:xfrm>
            <a:off x="6759698" y="1172067"/>
            <a:ext cx="4333132" cy="48819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3"/>
          <p:cNvPicPr preferRelativeResize="0"/>
          <p:nvPr/>
        </p:nvPicPr>
        <p:blipFill rotWithShape="1">
          <a:blip r:embed="rId3">
            <a:alphaModFix/>
          </a:blip>
          <a:srcRect b="45142"/>
          <a:stretch/>
        </p:blipFill>
        <p:spPr>
          <a:xfrm>
            <a:off x="-74766" y="0"/>
            <a:ext cx="12266767" cy="5074435"/>
          </a:xfrm>
          <a:prstGeom prst="rect">
            <a:avLst/>
          </a:prstGeom>
          <a:noFill/>
          <a:ln>
            <a:noFill/>
          </a:ln>
        </p:spPr>
      </p:pic>
      <p:sp>
        <p:nvSpPr>
          <p:cNvPr id="247" name="Google Shape;247;p33"/>
          <p:cNvSpPr txBox="1"/>
          <p:nvPr/>
        </p:nvSpPr>
        <p:spPr>
          <a:xfrm>
            <a:off x="-58333" y="4972834"/>
            <a:ext cx="12266800" cy="533504"/>
          </a:xfrm>
          <a:prstGeom prst="rect">
            <a:avLst/>
          </a:prstGeom>
          <a:solidFill>
            <a:schemeClr val="dk1"/>
          </a:solid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Lato"/>
                <a:ea typeface="Lato"/>
                <a:cs typeface="Lato"/>
                <a:sym typeface="Lato"/>
              </a:rPr>
              <a:t>   </a:t>
            </a:r>
            <a:r>
              <a:rPr lang="en" sz="1867" kern="0">
                <a:solidFill>
                  <a:srgbClr val="FFFFFF"/>
                </a:solidFill>
                <a:latin typeface="Lato"/>
                <a:ea typeface="Lato"/>
                <a:cs typeface="Lato"/>
                <a:sym typeface="Lato"/>
              </a:rPr>
              <a:t>Thank you! 	ehyshka@ualberta.ca	@ehyshka	</a:t>
            </a:r>
            <a:r>
              <a:rPr lang="en" sz="1867" b="1" kern="0">
                <a:solidFill>
                  <a:srgbClr val="FFFFFF"/>
                </a:solidFill>
                <a:latin typeface="Lato"/>
                <a:ea typeface="Lato"/>
                <a:cs typeface="Lato"/>
                <a:sym typeface="Lato"/>
              </a:rPr>
              <a:t>www.ichwp.ca</a:t>
            </a:r>
            <a:endParaRPr sz="1867" b="1" kern="0">
              <a:solidFill>
                <a:srgbClr val="FFFFFF"/>
              </a:solidFill>
              <a:latin typeface="Lato"/>
              <a:ea typeface="Lato"/>
              <a:cs typeface="Lato"/>
              <a:sym typeface="Lato"/>
            </a:endParaRPr>
          </a:p>
        </p:txBody>
      </p:sp>
      <p:pic>
        <p:nvPicPr>
          <p:cNvPr id="248" name="Google Shape;248;p33"/>
          <p:cNvPicPr preferRelativeResize="0"/>
          <p:nvPr/>
        </p:nvPicPr>
        <p:blipFill>
          <a:blip r:embed="rId4">
            <a:alphaModFix/>
          </a:blip>
          <a:stretch>
            <a:fillRect/>
          </a:stretch>
        </p:blipFill>
        <p:spPr>
          <a:xfrm>
            <a:off x="9503251" y="5966651"/>
            <a:ext cx="2263565" cy="488367"/>
          </a:xfrm>
          <a:prstGeom prst="rect">
            <a:avLst/>
          </a:prstGeom>
          <a:noFill/>
          <a:ln>
            <a:noFill/>
          </a:ln>
        </p:spPr>
      </p:pic>
      <p:pic>
        <p:nvPicPr>
          <p:cNvPr id="249" name="Google Shape;249;p33"/>
          <p:cNvPicPr preferRelativeResize="0"/>
          <p:nvPr/>
        </p:nvPicPr>
        <p:blipFill>
          <a:blip r:embed="rId5">
            <a:alphaModFix/>
          </a:blip>
          <a:stretch>
            <a:fillRect/>
          </a:stretch>
        </p:blipFill>
        <p:spPr>
          <a:xfrm>
            <a:off x="7482292" y="5629583"/>
            <a:ext cx="1557968" cy="959288"/>
          </a:xfrm>
          <a:prstGeom prst="rect">
            <a:avLst/>
          </a:prstGeom>
          <a:noFill/>
          <a:ln>
            <a:noFill/>
          </a:ln>
        </p:spPr>
      </p:pic>
      <p:pic>
        <p:nvPicPr>
          <p:cNvPr id="250" name="Google Shape;250;p33"/>
          <p:cNvPicPr preferRelativeResize="0"/>
          <p:nvPr/>
        </p:nvPicPr>
        <p:blipFill rotWithShape="1">
          <a:blip r:embed="rId6">
            <a:alphaModFix/>
          </a:blip>
          <a:srcRect l="5210" r="-5210"/>
          <a:stretch/>
        </p:blipFill>
        <p:spPr>
          <a:xfrm>
            <a:off x="417368" y="5608017"/>
            <a:ext cx="1950433" cy="1205665"/>
          </a:xfrm>
          <a:prstGeom prst="rect">
            <a:avLst/>
          </a:prstGeom>
          <a:noFill/>
          <a:ln>
            <a:noFill/>
          </a:ln>
        </p:spPr>
      </p:pic>
      <p:pic>
        <p:nvPicPr>
          <p:cNvPr id="251" name="Google Shape;251;p33"/>
          <p:cNvPicPr preferRelativeResize="0"/>
          <p:nvPr/>
        </p:nvPicPr>
        <p:blipFill>
          <a:blip r:embed="rId7">
            <a:alphaModFix/>
          </a:blip>
          <a:stretch>
            <a:fillRect/>
          </a:stretch>
        </p:blipFill>
        <p:spPr>
          <a:xfrm>
            <a:off x="2606101" y="6000602"/>
            <a:ext cx="1786075" cy="488367"/>
          </a:xfrm>
          <a:prstGeom prst="rect">
            <a:avLst/>
          </a:prstGeom>
          <a:noFill/>
          <a:ln>
            <a:noFill/>
          </a:ln>
        </p:spPr>
      </p:pic>
      <p:pic>
        <p:nvPicPr>
          <p:cNvPr id="252" name="Google Shape;252;p33"/>
          <p:cNvPicPr preferRelativeResize="0"/>
          <p:nvPr/>
        </p:nvPicPr>
        <p:blipFill>
          <a:blip r:embed="rId8">
            <a:alphaModFix/>
          </a:blip>
          <a:stretch>
            <a:fillRect/>
          </a:stretch>
        </p:blipFill>
        <p:spPr>
          <a:xfrm>
            <a:off x="4723769" y="5731185"/>
            <a:ext cx="2528527" cy="9593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13CD-F241-4345-97A6-E031C06759A5}"/>
              </a:ext>
            </a:extLst>
          </p:cNvPr>
          <p:cNvSpPr>
            <a:spLocks noGrp="1"/>
          </p:cNvSpPr>
          <p:nvPr>
            <p:ph type="title"/>
          </p:nvPr>
        </p:nvSpPr>
        <p:spPr>
          <a:xfrm>
            <a:off x="1806767" y="964692"/>
            <a:ext cx="9013413" cy="1188720"/>
          </a:xfrm>
        </p:spPr>
        <p:txBody>
          <a:bodyPr/>
          <a:lstStyle/>
          <a:p>
            <a:r>
              <a:rPr lang="en-US"/>
              <a:t>Outline for today’s session</a:t>
            </a:r>
            <a:endParaRPr lang="en-US">
              <a:solidFill>
                <a:srgbClr val="FF0000"/>
              </a:solidFill>
            </a:endParaRPr>
          </a:p>
        </p:txBody>
      </p:sp>
      <p:sp>
        <p:nvSpPr>
          <p:cNvPr id="3" name="Content Placeholder 2">
            <a:extLst>
              <a:ext uri="{FF2B5EF4-FFF2-40B4-BE49-F238E27FC236}">
                <a16:creationId xmlns:a16="http://schemas.microsoft.com/office/drawing/2014/main" id="{6EB0AFD8-65BD-4EF8-9F24-B34F41623520}"/>
              </a:ext>
            </a:extLst>
          </p:cNvPr>
          <p:cNvSpPr>
            <a:spLocks noGrp="1"/>
          </p:cNvSpPr>
          <p:nvPr>
            <p:ph idx="1"/>
          </p:nvPr>
        </p:nvSpPr>
        <p:spPr>
          <a:xfrm>
            <a:off x="1806767" y="2638044"/>
            <a:ext cx="9013413" cy="3553436"/>
          </a:xfrm>
        </p:spPr>
        <p:txBody>
          <a:bodyPr>
            <a:normAutofit/>
          </a:bodyPr>
          <a:lstStyle/>
          <a:p>
            <a:r>
              <a:rPr lang="en-US" sz="3200" dirty="0"/>
              <a:t>Introduction</a:t>
            </a:r>
            <a:endParaRPr lang="en-US" sz="2800" dirty="0"/>
          </a:p>
          <a:p>
            <a:r>
              <a:rPr lang="en-US" sz="3200" dirty="0"/>
              <a:t>What is the evidence, and where are there gaps?</a:t>
            </a:r>
          </a:p>
          <a:p>
            <a:pPr lvl="1"/>
            <a:r>
              <a:rPr lang="en-US" sz="2800" dirty="0"/>
              <a:t>Medication management </a:t>
            </a:r>
          </a:p>
          <a:p>
            <a:pPr lvl="1"/>
            <a:r>
              <a:rPr lang="en-US" sz="2800" dirty="0"/>
              <a:t>Harm reduction </a:t>
            </a:r>
          </a:p>
          <a:p>
            <a:pPr lvl="1"/>
            <a:r>
              <a:rPr lang="en-US" sz="2800" dirty="0"/>
              <a:t>Transforming systems </a:t>
            </a:r>
          </a:p>
        </p:txBody>
      </p:sp>
      <p:sp>
        <p:nvSpPr>
          <p:cNvPr id="4" name="Frame 3">
            <a:extLst>
              <a:ext uri="{FF2B5EF4-FFF2-40B4-BE49-F238E27FC236}">
                <a16:creationId xmlns:a16="http://schemas.microsoft.com/office/drawing/2014/main" id="{E52C5DF7-9A9F-4768-952F-AAFB7C1A5A28}"/>
              </a:ext>
            </a:extLst>
          </p:cNvPr>
          <p:cNvSpPr/>
          <p:nvPr/>
        </p:nvSpPr>
        <p:spPr>
          <a:xfrm>
            <a:off x="1905918" y="4880472"/>
            <a:ext cx="3999123" cy="727114"/>
          </a:xfrm>
          <a:prstGeom prst="frame">
            <a:avLst>
              <a:gd name="adj1" fmla="val 7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7284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CAEB-389A-40D5-8173-489DCADB4223}"/>
              </a:ext>
            </a:extLst>
          </p:cNvPr>
          <p:cNvSpPr>
            <a:spLocks noGrp="1"/>
          </p:cNvSpPr>
          <p:nvPr>
            <p:ph type="title"/>
          </p:nvPr>
        </p:nvSpPr>
        <p:spPr>
          <a:xfrm>
            <a:off x="838200" y="150635"/>
            <a:ext cx="10515600" cy="944387"/>
          </a:xfrm>
        </p:spPr>
        <p:txBody>
          <a:bodyPr>
            <a:normAutofit/>
          </a:bodyPr>
          <a:lstStyle/>
          <a:p>
            <a:r>
              <a:rPr lang="en-US" sz="3600" dirty="0"/>
              <a:t>The need: Current context</a:t>
            </a:r>
          </a:p>
        </p:txBody>
      </p:sp>
      <p:graphicFrame>
        <p:nvGraphicFramePr>
          <p:cNvPr id="4" name="Content Placeholder 3">
            <a:extLst>
              <a:ext uri="{FF2B5EF4-FFF2-40B4-BE49-F238E27FC236}">
                <a16:creationId xmlns:a16="http://schemas.microsoft.com/office/drawing/2014/main" id="{A78D3630-709F-4BBC-A838-7A4A7FF9813E}"/>
              </a:ext>
            </a:extLst>
          </p:cNvPr>
          <p:cNvGraphicFramePr>
            <a:graphicFrameLocks noGrp="1"/>
          </p:cNvGraphicFramePr>
          <p:nvPr>
            <p:ph idx="1"/>
            <p:extLst>
              <p:ext uri="{D42A27DB-BD31-4B8C-83A1-F6EECF244321}">
                <p14:modId xmlns:p14="http://schemas.microsoft.com/office/powerpoint/2010/main" val="1226883613"/>
              </p:ext>
            </p:extLst>
          </p:nvPr>
        </p:nvGraphicFramePr>
        <p:xfrm>
          <a:off x="838200" y="1230489"/>
          <a:ext cx="10515600" cy="4649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C7B75CD7-AE40-448A-B3FB-FAE612DB5E01}"/>
              </a:ext>
            </a:extLst>
          </p:cNvPr>
          <p:cNvSpPr/>
          <p:nvPr/>
        </p:nvSpPr>
        <p:spPr>
          <a:xfrm>
            <a:off x="991519" y="5695808"/>
            <a:ext cx="10362281" cy="835374"/>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400" dirty="0"/>
              <a:t>Pervasive stigma, discrimination, criminalization of drug use</a:t>
            </a:r>
          </a:p>
          <a:p>
            <a:pPr marL="285750" indent="-285750" algn="ctr">
              <a:buFontTx/>
              <a:buChar char="-"/>
            </a:pPr>
            <a:r>
              <a:rPr lang="en-US" sz="2400" dirty="0"/>
              <a:t>Lack of hospital-specific research and clinical guidance</a:t>
            </a:r>
          </a:p>
        </p:txBody>
      </p:sp>
    </p:spTree>
    <p:extLst>
      <p:ext uri="{BB962C8B-B14F-4D97-AF65-F5344CB8AC3E}">
        <p14:creationId xmlns:p14="http://schemas.microsoft.com/office/powerpoint/2010/main" val="2103259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D7EF-EF2E-423C-8663-269A4C57C5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7D96E3-F952-4954-AAFC-A71648CCF7B2}"/>
              </a:ext>
            </a:extLst>
          </p:cNvPr>
          <p:cNvSpPr>
            <a:spLocks noGrp="1"/>
          </p:cNvSpPr>
          <p:nvPr>
            <p:ph idx="1"/>
          </p:nvPr>
        </p:nvSpPr>
        <p:spPr>
          <a:xfrm>
            <a:off x="1285369" y="3520606"/>
            <a:ext cx="9290755" cy="3043146"/>
          </a:xfrm>
        </p:spPr>
        <p:txBody>
          <a:bodyPr>
            <a:normAutofit/>
          </a:bodyPr>
          <a:lstStyle/>
          <a:p>
            <a:pPr marL="0" indent="0">
              <a:buNone/>
            </a:pPr>
            <a:r>
              <a:rPr lang="en-US" sz="2600" dirty="0"/>
              <a:t>“On the basis of what we know, simply issuing an edict or guideline promulgating initiation of OUD treatment… would seem to be akin to picking low hanging fruit. But it appears not to be the case. ….”</a:t>
            </a:r>
          </a:p>
        </p:txBody>
      </p:sp>
      <p:pic>
        <p:nvPicPr>
          <p:cNvPr id="6" name="Picture 5">
            <a:extLst>
              <a:ext uri="{FF2B5EF4-FFF2-40B4-BE49-F238E27FC236}">
                <a16:creationId xmlns:a16="http://schemas.microsoft.com/office/drawing/2014/main" id="{59824F72-B88C-48CE-94FE-679FF44AC674}"/>
              </a:ext>
            </a:extLst>
          </p:cNvPr>
          <p:cNvPicPr>
            <a:picLocks noChangeAspect="1"/>
          </p:cNvPicPr>
          <p:nvPr/>
        </p:nvPicPr>
        <p:blipFill rotWithShape="1">
          <a:blip r:embed="rId3"/>
          <a:srcRect t="10737" b="4329"/>
          <a:stretch/>
        </p:blipFill>
        <p:spPr>
          <a:xfrm>
            <a:off x="1691521" y="398713"/>
            <a:ext cx="8478452" cy="2555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DD78479C-F34B-44B1-94BE-70A3A631821F}"/>
              </a:ext>
            </a:extLst>
          </p:cNvPr>
          <p:cNvSpPr txBox="1"/>
          <p:nvPr/>
        </p:nvSpPr>
        <p:spPr>
          <a:xfrm>
            <a:off x="7425897" y="5288444"/>
            <a:ext cx="3781148" cy="369332"/>
          </a:xfrm>
          <a:prstGeom prst="rect">
            <a:avLst/>
          </a:prstGeom>
          <a:noFill/>
        </p:spPr>
        <p:txBody>
          <a:bodyPr wrap="square" rtlCol="0">
            <a:spAutoFit/>
          </a:bodyPr>
          <a:lstStyle/>
          <a:p>
            <a:pPr algn="r"/>
            <a:r>
              <a:rPr lang="en-US" dirty="0">
                <a:solidFill>
                  <a:schemeClr val="tx1">
                    <a:lumMod val="50000"/>
                    <a:lumOff val="50000"/>
                  </a:schemeClr>
                </a:solidFill>
              </a:rPr>
              <a:t>Saitz, JAM 2019</a:t>
            </a:r>
          </a:p>
        </p:txBody>
      </p:sp>
    </p:spTree>
    <p:extLst>
      <p:ext uri="{BB962C8B-B14F-4D97-AF65-F5344CB8AC3E}">
        <p14:creationId xmlns:p14="http://schemas.microsoft.com/office/powerpoint/2010/main" val="6216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13CD-F241-4345-97A6-E031C06759A5}"/>
              </a:ext>
            </a:extLst>
          </p:cNvPr>
          <p:cNvSpPr>
            <a:spLocks noGrp="1"/>
          </p:cNvSpPr>
          <p:nvPr>
            <p:ph type="title"/>
          </p:nvPr>
        </p:nvSpPr>
        <p:spPr>
          <a:xfrm>
            <a:off x="1806767" y="964692"/>
            <a:ext cx="9013413" cy="1188720"/>
          </a:xfrm>
        </p:spPr>
        <p:txBody>
          <a:bodyPr/>
          <a:lstStyle/>
          <a:p>
            <a:r>
              <a:rPr lang="en-US"/>
              <a:t>Outline for today’s session</a:t>
            </a:r>
            <a:endParaRPr lang="en-US">
              <a:solidFill>
                <a:srgbClr val="FF0000"/>
              </a:solidFill>
            </a:endParaRPr>
          </a:p>
        </p:txBody>
      </p:sp>
      <p:sp>
        <p:nvSpPr>
          <p:cNvPr id="3" name="Content Placeholder 2">
            <a:extLst>
              <a:ext uri="{FF2B5EF4-FFF2-40B4-BE49-F238E27FC236}">
                <a16:creationId xmlns:a16="http://schemas.microsoft.com/office/drawing/2014/main" id="{6EB0AFD8-65BD-4EF8-9F24-B34F41623520}"/>
              </a:ext>
            </a:extLst>
          </p:cNvPr>
          <p:cNvSpPr>
            <a:spLocks noGrp="1"/>
          </p:cNvSpPr>
          <p:nvPr>
            <p:ph idx="1"/>
          </p:nvPr>
        </p:nvSpPr>
        <p:spPr>
          <a:xfrm>
            <a:off x="1806767" y="2638044"/>
            <a:ext cx="9013413" cy="3553436"/>
          </a:xfrm>
        </p:spPr>
        <p:txBody>
          <a:bodyPr>
            <a:normAutofit fontScale="85000" lnSpcReduction="20000"/>
          </a:bodyPr>
          <a:lstStyle/>
          <a:p>
            <a:r>
              <a:rPr lang="en-US" sz="2400"/>
              <a:t>Introduction: </a:t>
            </a:r>
          </a:p>
          <a:p>
            <a:pPr lvl="1"/>
            <a:r>
              <a:rPr lang="en-US" sz="2000"/>
              <a:t>Why treat addiction in hospitals? </a:t>
            </a:r>
          </a:p>
          <a:p>
            <a:pPr lvl="1"/>
            <a:r>
              <a:rPr lang="en-US" sz="2000"/>
              <a:t>Peer perspectives </a:t>
            </a:r>
          </a:p>
          <a:p>
            <a:pPr marL="228600" lvl="1" indent="0">
              <a:buNone/>
            </a:pPr>
            <a:endParaRPr lang="en-US" sz="2000"/>
          </a:p>
          <a:p>
            <a:r>
              <a:rPr lang="en-US" sz="2400"/>
              <a:t>What is the evidence, and where are there gaps?</a:t>
            </a:r>
          </a:p>
          <a:p>
            <a:pPr lvl="1"/>
            <a:r>
              <a:rPr lang="en-US" sz="2000"/>
              <a:t>Medication management </a:t>
            </a:r>
          </a:p>
          <a:p>
            <a:pPr lvl="1"/>
            <a:r>
              <a:rPr lang="en-US" sz="2000"/>
              <a:t>Harm reduction </a:t>
            </a:r>
          </a:p>
          <a:p>
            <a:pPr lvl="1"/>
            <a:r>
              <a:rPr lang="en-US" sz="2000"/>
              <a:t>Transforming systems </a:t>
            </a:r>
          </a:p>
          <a:p>
            <a:pPr marL="228600" lvl="1" indent="0">
              <a:buNone/>
            </a:pPr>
            <a:endParaRPr lang="en-US" sz="2000">
              <a:solidFill>
                <a:schemeClr val="bg2">
                  <a:lumMod val="75000"/>
                </a:schemeClr>
              </a:solidFill>
            </a:endParaRPr>
          </a:p>
          <a:p>
            <a:r>
              <a:rPr lang="en-US" sz="2400"/>
              <a:t>Q&amp;A: Panel and audience discussion</a:t>
            </a:r>
          </a:p>
        </p:txBody>
      </p:sp>
    </p:spTree>
    <p:extLst>
      <p:ext uri="{BB962C8B-B14F-4D97-AF65-F5344CB8AC3E}">
        <p14:creationId xmlns:p14="http://schemas.microsoft.com/office/powerpoint/2010/main" val="3640547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8BFE-06F8-443A-90DE-E95074816558}"/>
              </a:ext>
            </a:extLst>
          </p:cNvPr>
          <p:cNvSpPr>
            <a:spLocks noGrp="1"/>
          </p:cNvSpPr>
          <p:nvPr>
            <p:ph type="title"/>
          </p:nvPr>
        </p:nvSpPr>
        <p:spPr/>
        <p:txBody>
          <a:bodyPr/>
          <a:lstStyle/>
          <a:p>
            <a:r>
              <a:rPr lang="en-US"/>
              <a:t>Transforming Hospital Systems</a:t>
            </a:r>
          </a:p>
        </p:txBody>
      </p:sp>
      <p:sp>
        <p:nvSpPr>
          <p:cNvPr id="3" name="Content Placeholder 2">
            <a:extLst>
              <a:ext uri="{FF2B5EF4-FFF2-40B4-BE49-F238E27FC236}">
                <a16:creationId xmlns:a16="http://schemas.microsoft.com/office/drawing/2014/main" id="{BB077DD3-6548-4D4F-88D2-89BBD84D1174}"/>
              </a:ext>
            </a:extLst>
          </p:cNvPr>
          <p:cNvSpPr>
            <a:spLocks noGrp="1"/>
          </p:cNvSpPr>
          <p:nvPr>
            <p:ph idx="1"/>
          </p:nvPr>
        </p:nvSpPr>
        <p:spPr/>
        <p:txBody>
          <a:bodyPr>
            <a:normAutofit lnSpcReduction="10000"/>
          </a:bodyPr>
          <a:lstStyle/>
          <a:p>
            <a:r>
              <a:rPr lang="en-US" sz="2800" dirty="0"/>
              <a:t>The evidence</a:t>
            </a:r>
          </a:p>
          <a:p>
            <a:pPr lvl="1"/>
            <a:r>
              <a:rPr lang="en-US" sz="2400" dirty="0"/>
              <a:t>What care models exist for hospital-based addiction treatment?</a:t>
            </a:r>
          </a:p>
          <a:p>
            <a:pPr lvl="1"/>
            <a:r>
              <a:rPr lang="en-US" sz="2400" dirty="0"/>
              <a:t>How can hospital-based addiction care transform systems?</a:t>
            </a:r>
          </a:p>
          <a:p>
            <a:pPr marL="457200" lvl="1" indent="0">
              <a:buNone/>
            </a:pPr>
            <a:endParaRPr lang="en-US" sz="2400" dirty="0"/>
          </a:p>
          <a:p>
            <a:r>
              <a:rPr lang="en-US" sz="2800" dirty="0"/>
              <a:t>The gaps</a:t>
            </a:r>
          </a:p>
        </p:txBody>
      </p:sp>
    </p:spTree>
    <p:extLst>
      <p:ext uri="{BB962C8B-B14F-4D97-AF65-F5344CB8AC3E}">
        <p14:creationId xmlns:p14="http://schemas.microsoft.com/office/powerpoint/2010/main" val="187476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8D73-0AFF-4F08-8C2F-5D2E6FE3E90B}"/>
              </a:ext>
            </a:extLst>
          </p:cNvPr>
          <p:cNvSpPr>
            <a:spLocks noGrp="1"/>
          </p:cNvSpPr>
          <p:nvPr>
            <p:ph type="title"/>
          </p:nvPr>
        </p:nvSpPr>
        <p:spPr>
          <a:xfrm>
            <a:off x="1365955" y="366840"/>
            <a:ext cx="9414933" cy="1188720"/>
          </a:xfrm>
        </p:spPr>
        <p:txBody>
          <a:bodyPr/>
          <a:lstStyle/>
          <a:p>
            <a:r>
              <a:rPr lang="en-US" dirty="0"/>
              <a:t>Multiple ways to implement</a:t>
            </a:r>
          </a:p>
        </p:txBody>
      </p:sp>
      <p:sp>
        <p:nvSpPr>
          <p:cNvPr id="3" name="Content Placeholder 2">
            <a:extLst>
              <a:ext uri="{FF2B5EF4-FFF2-40B4-BE49-F238E27FC236}">
                <a16:creationId xmlns:a16="http://schemas.microsoft.com/office/drawing/2014/main" id="{5AF22CAD-717B-4AC5-8E0D-68C90AC98D46}"/>
              </a:ext>
            </a:extLst>
          </p:cNvPr>
          <p:cNvSpPr>
            <a:spLocks noGrp="1"/>
          </p:cNvSpPr>
          <p:nvPr>
            <p:ph idx="1"/>
          </p:nvPr>
        </p:nvSpPr>
        <p:spPr>
          <a:xfrm>
            <a:off x="1635852" y="1762479"/>
            <a:ext cx="8867164" cy="3101983"/>
          </a:xfrm>
        </p:spPr>
        <p:txBody>
          <a:bodyPr/>
          <a:lstStyle/>
          <a:p>
            <a:r>
              <a:rPr lang="en-US" sz="2000" dirty="0"/>
              <a:t>Scoping review of US models including gray and published literature 2000-2021</a:t>
            </a:r>
          </a:p>
          <a:p>
            <a:pPr lvl="1"/>
            <a:r>
              <a:rPr lang="en-US" dirty="0"/>
              <a:t>2849 abstracts </a:t>
            </a:r>
            <a:r>
              <a:rPr lang="en-US" dirty="0">
                <a:sym typeface="Wingdings" panose="05000000000000000000" pitchFamily="2" charset="2"/>
              </a:rPr>
              <a:t></a:t>
            </a:r>
            <a:r>
              <a:rPr lang="en-US" dirty="0"/>
              <a:t> 80 full text </a:t>
            </a:r>
            <a:r>
              <a:rPr lang="en-US" dirty="0">
                <a:sym typeface="Wingdings" panose="05000000000000000000" pitchFamily="2" charset="2"/>
              </a:rPr>
              <a:t> 76 included papers</a:t>
            </a:r>
            <a:endParaRPr lang="en-US" dirty="0"/>
          </a:p>
          <a:p>
            <a:r>
              <a:rPr lang="en-US" sz="2000" dirty="0"/>
              <a:t>Key informant interviews (n=15)</a:t>
            </a:r>
          </a:p>
        </p:txBody>
      </p:sp>
      <p:sp>
        <p:nvSpPr>
          <p:cNvPr id="4" name="Rectangle 3">
            <a:extLst>
              <a:ext uri="{FF2B5EF4-FFF2-40B4-BE49-F238E27FC236}">
                <a16:creationId xmlns:a16="http://schemas.microsoft.com/office/drawing/2014/main" id="{DA8EEC0B-D2B6-4311-BDAF-C5217B520F07}"/>
              </a:ext>
            </a:extLst>
          </p:cNvPr>
          <p:cNvSpPr/>
          <p:nvPr/>
        </p:nvSpPr>
        <p:spPr>
          <a:xfrm>
            <a:off x="1635853" y="3104444"/>
            <a:ext cx="8867164" cy="611257"/>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Taxonomy: </a:t>
            </a:r>
            <a:r>
              <a:rPr lang="en-US" sz="2000" dirty="0">
                <a:solidFill>
                  <a:schemeClr val="tx1"/>
                </a:solidFill>
              </a:rPr>
              <a:t>6 distinct model types</a:t>
            </a:r>
          </a:p>
        </p:txBody>
      </p:sp>
      <p:sp>
        <p:nvSpPr>
          <p:cNvPr id="6" name="Rectangle 5">
            <a:extLst>
              <a:ext uri="{FF2B5EF4-FFF2-40B4-BE49-F238E27FC236}">
                <a16:creationId xmlns:a16="http://schemas.microsoft.com/office/drawing/2014/main" id="{97C3259F-6FAA-4316-97F3-46FEC2145FB0}"/>
              </a:ext>
            </a:extLst>
          </p:cNvPr>
          <p:cNvSpPr/>
          <p:nvPr/>
        </p:nvSpPr>
        <p:spPr>
          <a:xfrm>
            <a:off x="1635853" y="4219040"/>
            <a:ext cx="2952925" cy="1606027"/>
          </a:xfrm>
          <a:prstGeom prst="rect">
            <a:avLst/>
          </a:prstGeom>
          <a:solidFill>
            <a:srgbClr val="B9D6D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Interprofessional Addiction Consult Service</a:t>
            </a:r>
          </a:p>
          <a:p>
            <a:pPr marL="285750" indent="-285750">
              <a:buFont typeface="Arial" panose="020B0604020202020204" pitchFamily="34" charset="0"/>
              <a:buChar char="•"/>
            </a:pPr>
            <a:r>
              <a:rPr lang="en-US" dirty="0">
                <a:solidFill>
                  <a:schemeClr val="tx1"/>
                </a:solidFill>
              </a:rPr>
              <a:t>Psychiatry Consult Liaison</a:t>
            </a:r>
          </a:p>
          <a:p>
            <a:pPr marL="285750" indent="-285750">
              <a:buFont typeface="Arial" panose="020B0604020202020204" pitchFamily="34" charset="0"/>
              <a:buChar char="•"/>
            </a:pPr>
            <a:r>
              <a:rPr lang="en-US" dirty="0">
                <a:solidFill>
                  <a:schemeClr val="tx1"/>
                </a:solidFill>
              </a:rPr>
              <a:t>Individual Consultant</a:t>
            </a:r>
          </a:p>
          <a:p>
            <a:pPr marL="285750" indent="-285750">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6C079DA2-136C-4002-ADED-4F7AFC24CA36}"/>
              </a:ext>
            </a:extLst>
          </p:cNvPr>
          <p:cNvSpPr/>
          <p:nvPr/>
        </p:nvSpPr>
        <p:spPr>
          <a:xfrm>
            <a:off x="4588779" y="4219040"/>
            <a:ext cx="2961312" cy="1606027"/>
          </a:xfrm>
          <a:prstGeom prst="rect">
            <a:avLst/>
          </a:prstGeom>
          <a:solidFill>
            <a:srgbClr val="B9D6D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solidFill>
                  <a:schemeClr val="tx1"/>
                </a:solidFill>
              </a:rPr>
              <a:t>Hospital-based opioid treatment (HBOT)</a:t>
            </a:r>
          </a:p>
          <a:p>
            <a:pPr marL="285750" indent="-285750">
              <a:buFont typeface="Arial" panose="020B0604020202020204" pitchFamily="34" charset="0"/>
              <a:buChar char="•"/>
            </a:pPr>
            <a:r>
              <a:rPr lang="en-US">
                <a:solidFill>
                  <a:schemeClr val="tx1"/>
                </a:solidFill>
              </a:rPr>
              <a:t>Hospital-based alcohol treatment (HBAT)</a:t>
            </a:r>
          </a:p>
          <a:p>
            <a:pPr marL="285750" indent="-285750">
              <a:buFont typeface="Arial" panose="020B0604020202020204" pitchFamily="34" charset="0"/>
              <a:buChar char="•"/>
            </a:pPr>
            <a:endParaRPr lang="en-US"/>
          </a:p>
        </p:txBody>
      </p:sp>
      <p:sp>
        <p:nvSpPr>
          <p:cNvPr id="8" name="Rectangle 7">
            <a:extLst>
              <a:ext uri="{FF2B5EF4-FFF2-40B4-BE49-F238E27FC236}">
                <a16:creationId xmlns:a16="http://schemas.microsoft.com/office/drawing/2014/main" id="{2DF22F3B-F048-49C9-ADC3-903D33E2C5A8}"/>
              </a:ext>
            </a:extLst>
          </p:cNvPr>
          <p:cNvSpPr/>
          <p:nvPr/>
        </p:nvSpPr>
        <p:spPr>
          <a:xfrm>
            <a:off x="7541704" y="4219039"/>
            <a:ext cx="2961314" cy="1606027"/>
          </a:xfrm>
          <a:prstGeom prst="rect">
            <a:avLst/>
          </a:prstGeom>
          <a:solidFill>
            <a:srgbClr val="B9D6D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Community in-reach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8AE096F6-1C4F-4141-8C1E-8CD99292FE40}"/>
              </a:ext>
            </a:extLst>
          </p:cNvPr>
          <p:cNvSpPr/>
          <p:nvPr/>
        </p:nvSpPr>
        <p:spPr>
          <a:xfrm>
            <a:off x="1635853" y="3715701"/>
            <a:ext cx="2952925" cy="503338"/>
          </a:xfrm>
          <a:prstGeom prst="rect">
            <a:avLst/>
          </a:prstGeom>
          <a:solidFill>
            <a:srgbClr val="537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Consult</a:t>
            </a:r>
          </a:p>
        </p:txBody>
      </p:sp>
      <p:sp>
        <p:nvSpPr>
          <p:cNvPr id="10" name="Rectangle 9">
            <a:extLst>
              <a:ext uri="{FF2B5EF4-FFF2-40B4-BE49-F238E27FC236}">
                <a16:creationId xmlns:a16="http://schemas.microsoft.com/office/drawing/2014/main" id="{35263B8B-BB77-4CC6-A0D0-E0B03C37C0B8}"/>
              </a:ext>
            </a:extLst>
          </p:cNvPr>
          <p:cNvSpPr/>
          <p:nvPr/>
        </p:nvSpPr>
        <p:spPr>
          <a:xfrm>
            <a:off x="4588778" y="3715700"/>
            <a:ext cx="2952925" cy="503339"/>
          </a:xfrm>
          <a:prstGeom prst="rect">
            <a:avLst/>
          </a:prstGeom>
          <a:solidFill>
            <a:srgbClr val="537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Practice-based</a:t>
            </a:r>
          </a:p>
        </p:txBody>
      </p:sp>
      <p:sp>
        <p:nvSpPr>
          <p:cNvPr id="11" name="Rectangle 10">
            <a:extLst>
              <a:ext uri="{FF2B5EF4-FFF2-40B4-BE49-F238E27FC236}">
                <a16:creationId xmlns:a16="http://schemas.microsoft.com/office/drawing/2014/main" id="{8FBD6320-BE9E-465A-8D80-F48EC2D4B416}"/>
              </a:ext>
            </a:extLst>
          </p:cNvPr>
          <p:cNvSpPr/>
          <p:nvPr/>
        </p:nvSpPr>
        <p:spPr>
          <a:xfrm>
            <a:off x="7550092" y="3715701"/>
            <a:ext cx="2952925" cy="498865"/>
          </a:xfrm>
          <a:prstGeom prst="rect">
            <a:avLst/>
          </a:prstGeom>
          <a:solidFill>
            <a:srgbClr val="537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In-Reach</a:t>
            </a:r>
          </a:p>
        </p:txBody>
      </p:sp>
      <p:sp>
        <p:nvSpPr>
          <p:cNvPr id="12" name="TextBox 11">
            <a:extLst>
              <a:ext uri="{FF2B5EF4-FFF2-40B4-BE49-F238E27FC236}">
                <a16:creationId xmlns:a16="http://schemas.microsoft.com/office/drawing/2014/main" id="{1DBF6979-EB7B-4B78-AB66-0CC25B466501}"/>
              </a:ext>
            </a:extLst>
          </p:cNvPr>
          <p:cNvSpPr txBox="1"/>
          <p:nvPr/>
        </p:nvSpPr>
        <p:spPr>
          <a:xfrm>
            <a:off x="8605597" y="6044014"/>
            <a:ext cx="2688525" cy="369332"/>
          </a:xfrm>
          <a:prstGeom prst="rect">
            <a:avLst/>
          </a:prstGeom>
          <a:noFill/>
        </p:spPr>
        <p:txBody>
          <a:bodyPr wrap="square" rtlCol="0">
            <a:spAutoFit/>
          </a:bodyPr>
          <a:lstStyle/>
          <a:p>
            <a:r>
              <a:rPr lang="en-US" dirty="0">
                <a:solidFill>
                  <a:schemeClr val="tx1">
                    <a:lumMod val="65000"/>
                    <a:lumOff val="35000"/>
                  </a:schemeClr>
                </a:solidFill>
              </a:rPr>
              <a:t>Englander et al, JGIM 2022</a:t>
            </a:r>
          </a:p>
        </p:txBody>
      </p:sp>
    </p:spTree>
    <p:extLst>
      <p:ext uri="{BB962C8B-B14F-4D97-AF65-F5344CB8AC3E}">
        <p14:creationId xmlns:p14="http://schemas.microsoft.com/office/powerpoint/2010/main" val="771724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B2BC-897C-F94F-BD43-272E0A774FE4}"/>
              </a:ext>
            </a:extLst>
          </p:cNvPr>
          <p:cNvSpPr>
            <a:spLocks noGrp="1"/>
          </p:cNvSpPr>
          <p:nvPr>
            <p:ph type="title"/>
          </p:nvPr>
        </p:nvSpPr>
        <p:spPr>
          <a:xfrm>
            <a:off x="838199" y="396585"/>
            <a:ext cx="10972800" cy="1161878"/>
          </a:xfrm>
        </p:spPr>
        <p:txBody>
          <a:bodyPr>
            <a:normAutofit/>
          </a:bodyPr>
          <a:lstStyle/>
          <a:p>
            <a:pPr algn="ctr"/>
            <a:r>
              <a:rPr lang="en-US" dirty="0">
                <a:solidFill>
                  <a:schemeClr val="tx1"/>
                </a:solidFill>
              </a:rPr>
              <a:t>Addiction Consult Service Outcomes</a:t>
            </a:r>
          </a:p>
        </p:txBody>
      </p:sp>
      <p:sp>
        <p:nvSpPr>
          <p:cNvPr id="3" name="Content Placeholder 2">
            <a:extLst>
              <a:ext uri="{FF2B5EF4-FFF2-40B4-BE49-F238E27FC236}">
                <a16:creationId xmlns:a16="http://schemas.microsoft.com/office/drawing/2014/main" id="{F569ADC5-5352-2C46-9A98-510EA7DF1421}"/>
              </a:ext>
            </a:extLst>
          </p:cNvPr>
          <p:cNvSpPr>
            <a:spLocks noGrp="1"/>
          </p:cNvSpPr>
          <p:nvPr>
            <p:ph idx="1"/>
          </p:nvPr>
        </p:nvSpPr>
        <p:spPr>
          <a:xfrm>
            <a:off x="838199" y="1825625"/>
            <a:ext cx="7942244" cy="4635790"/>
          </a:xfrm>
        </p:spPr>
        <p:txBody>
          <a:bodyPr>
            <a:normAutofit/>
          </a:bodyPr>
          <a:lstStyle/>
          <a:p>
            <a:r>
              <a:rPr lang="en-US" sz="2400"/>
              <a:t>Initiate medication for OUD/ AUD</a:t>
            </a:r>
          </a:p>
          <a:p>
            <a:r>
              <a:rPr lang="en-US" sz="2400" b="1"/>
              <a:t>↑</a:t>
            </a:r>
            <a:r>
              <a:rPr lang="en-US" sz="2400"/>
              <a:t> post-discharge SUD treatment engagement</a:t>
            </a:r>
          </a:p>
          <a:p>
            <a:r>
              <a:rPr lang="en-US" sz="2400" b="1"/>
              <a:t>↑</a:t>
            </a:r>
            <a:r>
              <a:rPr lang="en-US" sz="2400"/>
              <a:t> trust in physicians</a:t>
            </a:r>
          </a:p>
          <a:p>
            <a:r>
              <a:rPr lang="en-US" sz="2400" b="1"/>
              <a:t>↓ </a:t>
            </a:r>
            <a:r>
              <a:rPr lang="en-US" sz="2400"/>
              <a:t>substance use and </a:t>
            </a:r>
            <a:r>
              <a:rPr lang="en-US" sz="2400" b="1"/>
              <a:t>↓ </a:t>
            </a:r>
            <a:r>
              <a:rPr lang="en-US" sz="2400"/>
              <a:t>SUD severity after discharge</a:t>
            </a:r>
          </a:p>
          <a:p>
            <a:r>
              <a:rPr lang="en-US" sz="2400" b="1"/>
              <a:t>↓ </a:t>
            </a:r>
            <a:r>
              <a:rPr lang="en-US" sz="2400"/>
              <a:t>mortality</a:t>
            </a:r>
          </a:p>
          <a:p>
            <a:r>
              <a:rPr lang="en-US" sz="2400"/>
              <a:t>Improve hospital settings that care for people who use drugs</a:t>
            </a:r>
          </a:p>
        </p:txBody>
      </p:sp>
      <p:sp>
        <p:nvSpPr>
          <p:cNvPr id="11" name="TextBox 10">
            <a:extLst>
              <a:ext uri="{FF2B5EF4-FFF2-40B4-BE49-F238E27FC236}">
                <a16:creationId xmlns:a16="http://schemas.microsoft.com/office/drawing/2014/main" id="{DE4BB0A2-E604-5E44-BD7A-2E38F0440CAA}"/>
              </a:ext>
            </a:extLst>
          </p:cNvPr>
          <p:cNvSpPr txBox="1"/>
          <p:nvPr/>
        </p:nvSpPr>
        <p:spPr>
          <a:xfrm>
            <a:off x="711030" y="5440751"/>
            <a:ext cx="10769939" cy="646331"/>
          </a:xfrm>
          <a:prstGeom prst="rect">
            <a:avLst/>
          </a:prstGeom>
          <a:noFill/>
        </p:spPr>
        <p:txBody>
          <a:bodyPr wrap="square" rtlCol="0">
            <a:spAutoFit/>
          </a:bodyPr>
          <a:lstStyle/>
          <a:p>
            <a:pPr lvl="0" algn="ctr" defTabSz="914400">
              <a:defRPr/>
            </a:pPr>
            <a:r>
              <a:rPr lang="en-US" dirty="0" err="1">
                <a:solidFill>
                  <a:schemeClr val="tx1">
                    <a:lumMod val="65000"/>
                    <a:lumOff val="35000"/>
                  </a:schemeClr>
                </a:solidFill>
              </a:rPr>
              <a:t>Nordeck</a:t>
            </a:r>
            <a:r>
              <a:rPr lang="en-US" dirty="0">
                <a:solidFill>
                  <a:schemeClr val="tx1">
                    <a:lumMod val="65000"/>
                    <a:lumOff val="35000"/>
                  </a:schemeClr>
                </a:solidFill>
              </a:rPr>
              <a:t> DADR 2022, Englander JAM 2019, </a:t>
            </a:r>
            <a:r>
              <a:rPr kumimoji="0" lang="en-US" b="0" i="0" u="none" strike="noStrike" kern="1200" cap="none" spc="0" normalizeH="0" baseline="0" noProof="0" dirty="0">
                <a:ln>
                  <a:noFill/>
                </a:ln>
                <a:solidFill>
                  <a:schemeClr val="tx1">
                    <a:lumMod val="65000"/>
                    <a:lumOff val="35000"/>
                  </a:schemeClr>
                </a:solidFill>
                <a:effectLst/>
                <a:uLnTx/>
                <a:uFillTx/>
                <a:ea typeface="+mn-ea"/>
                <a:cs typeface="+mn-cs"/>
              </a:rPr>
              <a:t>Trowbridge JSAT </a:t>
            </a:r>
            <a:r>
              <a:rPr lang="en-US" dirty="0">
                <a:solidFill>
                  <a:schemeClr val="tx1">
                    <a:lumMod val="65000"/>
                    <a:lumOff val="35000"/>
                  </a:schemeClr>
                </a:solidFill>
              </a:rPr>
              <a:t>2017, Wakeman JGIM 2017, Englander JGIM 2019, </a:t>
            </a:r>
          </a:p>
          <a:p>
            <a:pPr lvl="0" algn="ctr" defTabSz="914400">
              <a:defRPr/>
            </a:pPr>
            <a:r>
              <a:rPr lang="en-US" dirty="0">
                <a:solidFill>
                  <a:schemeClr val="tx1">
                    <a:lumMod val="65000"/>
                    <a:lumOff val="35000"/>
                  </a:schemeClr>
                </a:solidFill>
              </a:rPr>
              <a:t>King </a:t>
            </a:r>
            <a:r>
              <a:rPr kumimoji="0" lang="en-US" b="0" i="0" u="none" strike="noStrike" kern="1200" cap="none" spc="0" normalizeH="0" baseline="0" noProof="0" dirty="0">
                <a:ln>
                  <a:noFill/>
                </a:ln>
                <a:solidFill>
                  <a:schemeClr val="tx1">
                    <a:lumMod val="65000"/>
                    <a:lumOff val="35000"/>
                  </a:schemeClr>
                </a:solidFill>
                <a:effectLst/>
                <a:uLnTx/>
                <a:uFillTx/>
                <a:ea typeface="+mn-ea"/>
                <a:cs typeface="+mn-cs"/>
              </a:rPr>
              <a:t>JSAT 2020,  King JAM 2021, Wilson JGIM 2022</a:t>
            </a:r>
            <a:r>
              <a:rPr lang="en-US" dirty="0">
                <a:solidFill>
                  <a:schemeClr val="tx1">
                    <a:lumMod val="65000"/>
                    <a:lumOff val="35000"/>
                  </a:schemeClr>
                </a:solidFill>
              </a:rPr>
              <a:t>, Englander JHM 2018, Collins </a:t>
            </a:r>
            <a:r>
              <a:rPr kumimoji="0" lang="en-US" b="0" i="0" u="none" strike="noStrike" kern="1200" cap="none" spc="0" normalizeH="0" baseline="0" noProof="0" dirty="0">
                <a:ln>
                  <a:noFill/>
                </a:ln>
                <a:solidFill>
                  <a:schemeClr val="tx1">
                    <a:lumMod val="65000"/>
                    <a:lumOff val="35000"/>
                  </a:schemeClr>
                </a:solidFill>
                <a:effectLst/>
                <a:uLnTx/>
                <a:uFillTx/>
                <a:ea typeface="+mn-ea"/>
                <a:cs typeface="+mn-cs"/>
              </a:rPr>
              <a:t>JGIM 2019, </a:t>
            </a:r>
            <a:r>
              <a:rPr lang="en-US" dirty="0">
                <a:solidFill>
                  <a:schemeClr val="tx1">
                    <a:lumMod val="65000"/>
                    <a:lumOff val="35000"/>
                  </a:schemeClr>
                </a:solidFill>
              </a:rPr>
              <a:t>Hoover JSAT 2022</a:t>
            </a:r>
            <a:endParaRPr kumimoji="0" lang="en-US" b="0" i="0" u="none" strike="noStrike" kern="1200" cap="none" spc="0" normalizeH="0" baseline="0" noProof="0" dirty="0">
              <a:ln>
                <a:noFill/>
              </a:ln>
              <a:solidFill>
                <a:schemeClr val="tx1">
                  <a:lumMod val="65000"/>
                  <a:lumOff val="35000"/>
                </a:schemeClr>
              </a:solidFill>
              <a:effectLst/>
              <a:uLnTx/>
              <a:uFillTx/>
            </a:endParaRPr>
          </a:p>
        </p:txBody>
      </p:sp>
      <p:pic>
        <p:nvPicPr>
          <p:cNvPr id="10" name="Graphic 5" descr="Handshake">
            <a:extLst>
              <a:ext uri="{FF2B5EF4-FFF2-40B4-BE49-F238E27FC236}">
                <a16:creationId xmlns:a16="http://schemas.microsoft.com/office/drawing/2014/main" id="{2FEE18AF-C406-4D3B-856B-93B372135C56}"/>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0600" y="1462158"/>
            <a:ext cx="2997538" cy="2834951"/>
          </a:xfrm>
          <a:prstGeom prst="rect">
            <a:avLst/>
          </a:prstGeom>
        </p:spPr>
      </p:pic>
    </p:spTree>
    <p:extLst>
      <p:ext uri="{BB962C8B-B14F-4D97-AF65-F5344CB8AC3E}">
        <p14:creationId xmlns:p14="http://schemas.microsoft.com/office/powerpoint/2010/main" val="1448252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D26749-2295-47FF-B2F1-F84EC7439069}"/>
              </a:ext>
            </a:extLst>
          </p:cNvPr>
          <p:cNvSpPr>
            <a:spLocks noGrp="1"/>
          </p:cNvSpPr>
          <p:nvPr>
            <p:ph idx="1"/>
          </p:nvPr>
        </p:nvSpPr>
        <p:spPr/>
        <p:txBody>
          <a:bodyPr/>
          <a:lstStyle/>
          <a:p>
            <a:endParaRPr lang="en-US"/>
          </a:p>
        </p:txBody>
      </p:sp>
      <p:sp>
        <p:nvSpPr>
          <p:cNvPr id="5" name="Title 1">
            <a:extLst>
              <a:ext uri="{FF2B5EF4-FFF2-40B4-BE49-F238E27FC236}">
                <a16:creationId xmlns:a16="http://schemas.microsoft.com/office/drawing/2014/main" id="{24D1C09B-485E-44F6-AE2F-FB8AB3CBD6BB}"/>
              </a:ext>
            </a:extLst>
          </p:cNvPr>
          <p:cNvSpPr txBox="1">
            <a:spLocks/>
          </p:cNvSpPr>
          <p:nvPr/>
        </p:nvSpPr>
        <p:spPr bwMode="black">
          <a:xfrm>
            <a:off x="833423" y="370332"/>
            <a:ext cx="1060208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Addiction consult services </a:t>
            </a:r>
            <a:br>
              <a:rPr lang="en-US" dirty="0"/>
            </a:br>
            <a:r>
              <a:rPr lang="en-US" dirty="0"/>
              <a:t>are platform for change</a:t>
            </a:r>
          </a:p>
        </p:txBody>
      </p:sp>
      <p:graphicFrame>
        <p:nvGraphicFramePr>
          <p:cNvPr id="8" name="Diagram 7">
            <a:extLst>
              <a:ext uri="{FF2B5EF4-FFF2-40B4-BE49-F238E27FC236}">
                <a16:creationId xmlns:a16="http://schemas.microsoft.com/office/drawing/2014/main" id="{E5428106-00EE-4750-B09E-8A25BFB31525}"/>
              </a:ext>
            </a:extLst>
          </p:cNvPr>
          <p:cNvGraphicFramePr/>
          <p:nvPr>
            <p:extLst>
              <p:ext uri="{D42A27DB-BD31-4B8C-83A1-F6EECF244321}">
                <p14:modId xmlns:p14="http://schemas.microsoft.com/office/powerpoint/2010/main" val="1337195789"/>
              </p:ext>
            </p:extLst>
          </p:nvPr>
        </p:nvGraphicFramePr>
        <p:xfrm>
          <a:off x="833423" y="477827"/>
          <a:ext cx="11042760" cy="6024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8B8AC24E-8090-45FB-9CF3-1E62236CF4FC}"/>
              </a:ext>
            </a:extLst>
          </p:cNvPr>
          <p:cNvSpPr/>
          <p:nvPr/>
        </p:nvSpPr>
        <p:spPr>
          <a:xfrm>
            <a:off x="756492" y="5204178"/>
            <a:ext cx="10679016" cy="46739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898C43-E0BC-4EF8-BF5D-3A73A295E5D7}"/>
              </a:ext>
            </a:extLst>
          </p:cNvPr>
          <p:cNvSpPr txBox="1"/>
          <p:nvPr/>
        </p:nvSpPr>
        <p:spPr>
          <a:xfrm>
            <a:off x="905126" y="5408724"/>
            <a:ext cx="10381748" cy="923330"/>
          </a:xfrm>
          <a:prstGeom prst="rect">
            <a:avLst/>
          </a:prstGeom>
          <a:noFill/>
        </p:spPr>
        <p:txBody>
          <a:bodyPr wrap="square" rtlCol="0">
            <a:spAutoFit/>
          </a:bodyPr>
          <a:lstStyle/>
          <a:p>
            <a:pPr algn="ctr"/>
            <a:r>
              <a:rPr lang="en-US" dirty="0">
                <a:solidFill>
                  <a:schemeClr val="tx1">
                    <a:lumMod val="65000"/>
                    <a:lumOff val="35000"/>
                  </a:schemeClr>
                </a:solidFill>
              </a:rPr>
              <a:t>Englander JGIM 2022, Weimer JAM 2021, Sikka BMC ID 2021, </a:t>
            </a:r>
            <a:r>
              <a:rPr lang="en-US" dirty="0" err="1">
                <a:solidFill>
                  <a:schemeClr val="tx1">
                    <a:lumMod val="65000"/>
                    <a:lumOff val="35000"/>
                  </a:schemeClr>
                </a:solidFill>
              </a:rPr>
              <a:t>Gryzinski</a:t>
            </a:r>
            <a:r>
              <a:rPr lang="en-US" dirty="0">
                <a:solidFill>
                  <a:schemeClr val="tx1">
                    <a:lumMod val="65000"/>
                    <a:lumOff val="35000"/>
                  </a:schemeClr>
                </a:solidFill>
              </a:rPr>
              <a:t> Annals 2021, </a:t>
            </a:r>
            <a:r>
              <a:rPr lang="en-US" dirty="0" err="1">
                <a:solidFill>
                  <a:schemeClr val="tx1">
                    <a:lumMod val="65000"/>
                    <a:lumOff val="35000"/>
                  </a:schemeClr>
                </a:solidFill>
              </a:rPr>
              <a:t>Tassey</a:t>
            </a:r>
            <a:r>
              <a:rPr lang="en-US" dirty="0">
                <a:solidFill>
                  <a:schemeClr val="tx1">
                    <a:lumMod val="65000"/>
                    <a:lumOff val="35000"/>
                  </a:schemeClr>
                </a:solidFill>
              </a:rPr>
              <a:t> JSAT 2022, </a:t>
            </a:r>
          </a:p>
          <a:p>
            <a:pPr algn="ctr"/>
            <a:r>
              <a:rPr lang="en-US" dirty="0">
                <a:solidFill>
                  <a:schemeClr val="tx1">
                    <a:lumMod val="65000"/>
                    <a:lumOff val="35000"/>
                  </a:schemeClr>
                </a:solidFill>
              </a:rPr>
              <a:t>Martin JAM 2022, Collins JGIM 2019, Englander JHM 2018, Hoover JSAT 2022, Callister SAj 2021, </a:t>
            </a:r>
          </a:p>
          <a:p>
            <a:pPr algn="ctr"/>
            <a:r>
              <a:rPr lang="en-US" dirty="0">
                <a:solidFill>
                  <a:schemeClr val="tx1">
                    <a:lumMod val="65000"/>
                    <a:lumOff val="35000"/>
                  </a:schemeClr>
                </a:solidFill>
              </a:rPr>
              <a:t>Wakeman JAM 2017, King PLOS 2022, Harris ASCP 2022</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3919360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9AB3-5AFB-4585-BEB0-39F1991C81CD}"/>
              </a:ext>
            </a:extLst>
          </p:cNvPr>
          <p:cNvSpPr>
            <a:spLocks noGrp="1"/>
          </p:cNvSpPr>
          <p:nvPr>
            <p:ph type="ctrTitle"/>
          </p:nvPr>
        </p:nvSpPr>
        <p:spPr>
          <a:xfrm>
            <a:off x="1600200" y="1043365"/>
            <a:ext cx="8991600" cy="1645920"/>
          </a:xfrm>
        </p:spPr>
        <p:txBody>
          <a:bodyPr/>
          <a:lstStyle/>
          <a:p>
            <a:r>
              <a:rPr lang="en-US" dirty="0"/>
              <a:t>Path forward</a:t>
            </a:r>
          </a:p>
        </p:txBody>
      </p:sp>
      <p:sp>
        <p:nvSpPr>
          <p:cNvPr id="3" name="Content Placeholder 2">
            <a:extLst>
              <a:ext uri="{FF2B5EF4-FFF2-40B4-BE49-F238E27FC236}">
                <a16:creationId xmlns:a16="http://schemas.microsoft.com/office/drawing/2014/main" id="{B205FA12-FFC2-4452-A632-48B56A32BA3B}"/>
              </a:ext>
            </a:extLst>
          </p:cNvPr>
          <p:cNvSpPr>
            <a:spLocks noGrp="1"/>
          </p:cNvSpPr>
          <p:nvPr>
            <p:ph type="subTitle" idx="1"/>
          </p:nvPr>
        </p:nvSpPr>
        <p:spPr>
          <a:xfrm>
            <a:off x="1920607" y="3429000"/>
            <a:ext cx="8350785" cy="2449876"/>
          </a:xfrm>
        </p:spPr>
        <p:txBody>
          <a:bodyPr>
            <a:normAutofit/>
          </a:bodyPr>
          <a:lstStyle/>
          <a:p>
            <a:r>
              <a:rPr lang="en-US" sz="3600" b="1" dirty="0"/>
              <a:t>How do we change the standard of care so all hospitals deliver evidence-based addiction care?</a:t>
            </a:r>
          </a:p>
        </p:txBody>
      </p:sp>
      <p:pic>
        <p:nvPicPr>
          <p:cNvPr id="4" name="Picture 3">
            <a:extLst>
              <a:ext uri="{FF2B5EF4-FFF2-40B4-BE49-F238E27FC236}">
                <a16:creationId xmlns:a16="http://schemas.microsoft.com/office/drawing/2014/main" id="{F31F9EB5-68DF-4415-AE7C-80BC89FC635C}"/>
              </a:ext>
            </a:extLst>
          </p:cNvPr>
          <p:cNvPicPr>
            <a:picLocks noChangeAspect="1"/>
          </p:cNvPicPr>
          <p:nvPr/>
        </p:nvPicPr>
        <p:blipFill rotWithShape="1">
          <a:blip r:embed="rId3"/>
          <a:srcRect t="-19352" r="-19352" b="18033"/>
          <a:stretch/>
        </p:blipFill>
        <p:spPr>
          <a:xfrm>
            <a:off x="8630568" y="354654"/>
            <a:ext cx="3561432" cy="3023341"/>
          </a:xfrm>
          <a:prstGeom prst="rect">
            <a:avLst/>
          </a:prstGeom>
        </p:spPr>
      </p:pic>
    </p:spTree>
    <p:extLst>
      <p:ext uri="{BB962C8B-B14F-4D97-AF65-F5344CB8AC3E}">
        <p14:creationId xmlns:p14="http://schemas.microsoft.com/office/powerpoint/2010/main" val="2621128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63B44-DAC4-4EE4-A758-6D2E9717B943}"/>
              </a:ext>
            </a:extLst>
          </p:cNvPr>
          <p:cNvSpPr>
            <a:spLocks noGrp="1"/>
          </p:cNvSpPr>
          <p:nvPr>
            <p:ph type="title"/>
          </p:nvPr>
        </p:nvSpPr>
        <p:spPr>
          <a:xfrm>
            <a:off x="2231835" y="174470"/>
            <a:ext cx="7729728" cy="1033441"/>
          </a:xfrm>
        </p:spPr>
        <p:txBody>
          <a:bodyPr/>
          <a:lstStyle/>
          <a:p>
            <a:r>
              <a:rPr lang="en-US" dirty="0"/>
              <a:t>Emerging evidence</a:t>
            </a:r>
          </a:p>
        </p:txBody>
      </p:sp>
      <p:graphicFrame>
        <p:nvGraphicFramePr>
          <p:cNvPr id="4" name="Content Placeholder 3">
            <a:extLst>
              <a:ext uri="{FF2B5EF4-FFF2-40B4-BE49-F238E27FC236}">
                <a16:creationId xmlns:a16="http://schemas.microsoft.com/office/drawing/2014/main" id="{56F15109-3323-46F4-BDD5-C00325012EC2}"/>
              </a:ext>
            </a:extLst>
          </p:cNvPr>
          <p:cNvGraphicFramePr>
            <a:graphicFrameLocks noGrp="1"/>
          </p:cNvGraphicFramePr>
          <p:nvPr>
            <p:ph idx="1"/>
            <p:extLst>
              <p:ext uri="{D42A27DB-BD31-4B8C-83A1-F6EECF244321}">
                <p14:modId xmlns:p14="http://schemas.microsoft.com/office/powerpoint/2010/main" val="2413384155"/>
              </p:ext>
            </p:extLst>
          </p:nvPr>
        </p:nvGraphicFramePr>
        <p:xfrm>
          <a:off x="1343378" y="1452196"/>
          <a:ext cx="10197879" cy="5108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39E778C-E5ED-48AE-B606-29DAF04DC802}"/>
              </a:ext>
            </a:extLst>
          </p:cNvPr>
          <p:cNvSpPr txBox="1"/>
          <p:nvPr/>
        </p:nvSpPr>
        <p:spPr>
          <a:xfrm>
            <a:off x="8345246" y="5280842"/>
            <a:ext cx="3232634" cy="584775"/>
          </a:xfrm>
          <a:prstGeom prst="rect">
            <a:avLst/>
          </a:prstGeom>
          <a:noFill/>
        </p:spPr>
        <p:txBody>
          <a:bodyPr wrap="square" rtlCol="0">
            <a:spAutoFit/>
          </a:bodyPr>
          <a:lstStyle/>
          <a:p>
            <a:pPr algn="r"/>
            <a:r>
              <a:rPr lang="en-US" sz="1600" dirty="0">
                <a:solidFill>
                  <a:schemeClr val="tx1">
                    <a:lumMod val="65000"/>
                    <a:lumOff val="35000"/>
                  </a:schemeClr>
                </a:solidFill>
              </a:rPr>
              <a:t>McNeely ASCP 2019</a:t>
            </a:r>
          </a:p>
          <a:p>
            <a:pPr algn="r"/>
            <a:r>
              <a:rPr lang="en-US" sz="1600" dirty="0">
                <a:solidFill>
                  <a:schemeClr val="tx1">
                    <a:lumMod val="65000"/>
                    <a:lumOff val="35000"/>
                  </a:schemeClr>
                </a:solidFill>
              </a:rPr>
              <a:t>CTN-98 (EXHIT-ENTRE, Saitz, Bart)</a:t>
            </a:r>
          </a:p>
        </p:txBody>
      </p:sp>
      <p:sp>
        <p:nvSpPr>
          <p:cNvPr id="6" name="Hexagon 5">
            <a:extLst>
              <a:ext uri="{FF2B5EF4-FFF2-40B4-BE49-F238E27FC236}">
                <a16:creationId xmlns:a16="http://schemas.microsoft.com/office/drawing/2014/main" id="{16B23A16-336E-4558-B4A5-99C53F77EBDC}"/>
              </a:ext>
            </a:extLst>
          </p:cNvPr>
          <p:cNvSpPr/>
          <p:nvPr/>
        </p:nvSpPr>
        <p:spPr>
          <a:xfrm rot="5400000">
            <a:off x="3240488" y="3176574"/>
            <a:ext cx="1838933" cy="1659466"/>
          </a:xfrm>
          <a:prstGeom prst="hexag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endParaRPr lang="en-US" sz="1600" dirty="0"/>
          </a:p>
        </p:txBody>
      </p:sp>
      <p:sp>
        <p:nvSpPr>
          <p:cNvPr id="7" name="TextBox 6">
            <a:extLst>
              <a:ext uri="{FF2B5EF4-FFF2-40B4-BE49-F238E27FC236}">
                <a16:creationId xmlns:a16="http://schemas.microsoft.com/office/drawing/2014/main" id="{866189CB-C7DF-4F86-8529-7E47378AF0EF}"/>
              </a:ext>
            </a:extLst>
          </p:cNvPr>
          <p:cNvSpPr txBox="1"/>
          <p:nvPr/>
        </p:nvSpPr>
        <p:spPr>
          <a:xfrm>
            <a:off x="3406421" y="3429000"/>
            <a:ext cx="1507066" cy="1477328"/>
          </a:xfrm>
          <a:prstGeom prst="rect">
            <a:avLst/>
          </a:prstGeom>
          <a:noFill/>
        </p:spPr>
        <p:txBody>
          <a:bodyPr wrap="square" rtlCol="0">
            <a:spAutoFit/>
          </a:bodyPr>
          <a:lstStyle/>
          <a:p>
            <a:pPr algn="ctr"/>
            <a:r>
              <a:rPr lang="en-US" dirty="0">
                <a:solidFill>
                  <a:schemeClr val="bg1"/>
                </a:solidFill>
              </a:rPr>
              <a:t>Large observational studies (e.g. claims)</a:t>
            </a:r>
          </a:p>
          <a:p>
            <a:endParaRPr lang="en-US" dirty="0"/>
          </a:p>
        </p:txBody>
      </p:sp>
      <p:sp>
        <p:nvSpPr>
          <p:cNvPr id="3" name="TextBox 2">
            <a:extLst>
              <a:ext uri="{FF2B5EF4-FFF2-40B4-BE49-F238E27FC236}">
                <a16:creationId xmlns:a16="http://schemas.microsoft.com/office/drawing/2014/main" id="{818D9C0B-63C3-46B1-A991-C71FB41EC6C1}"/>
              </a:ext>
            </a:extLst>
          </p:cNvPr>
          <p:cNvSpPr txBox="1"/>
          <p:nvPr/>
        </p:nvSpPr>
        <p:spPr>
          <a:xfrm>
            <a:off x="6096000" y="1919111"/>
            <a:ext cx="1524000" cy="1292662"/>
          </a:xfrm>
          <a:prstGeom prst="rect">
            <a:avLst/>
          </a:prstGeom>
          <a:noFill/>
        </p:spPr>
        <p:txBody>
          <a:bodyPr wrap="square" rtlCol="0">
            <a:spAutoFit/>
          </a:bodyPr>
          <a:lstStyle/>
          <a:p>
            <a:pPr algn="ctr"/>
            <a:r>
              <a:rPr lang="en-US" sz="2000" dirty="0">
                <a:solidFill>
                  <a:schemeClr val="bg1"/>
                </a:solidFill>
              </a:rPr>
              <a:t>Innovative model descriptions</a:t>
            </a:r>
          </a:p>
          <a:p>
            <a:endParaRPr lang="en-US" dirty="0"/>
          </a:p>
        </p:txBody>
      </p:sp>
    </p:spTree>
    <p:extLst>
      <p:ext uri="{BB962C8B-B14F-4D97-AF65-F5344CB8AC3E}">
        <p14:creationId xmlns:p14="http://schemas.microsoft.com/office/powerpoint/2010/main" val="2133550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CF5A6-98D3-45CE-82E6-325E620E1442}"/>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Research Priorities</a:t>
            </a:r>
          </a:p>
        </p:txBody>
      </p:sp>
      <p:sp>
        <p:nvSpPr>
          <p:cNvPr id="3" name="Content Placeholder 2">
            <a:extLst>
              <a:ext uri="{FF2B5EF4-FFF2-40B4-BE49-F238E27FC236}">
                <a16:creationId xmlns:a16="http://schemas.microsoft.com/office/drawing/2014/main" id="{CF79DA1F-A8D8-49E4-9DE1-C11B98BCD900}"/>
              </a:ext>
            </a:extLst>
          </p:cNvPr>
          <p:cNvSpPr>
            <a:spLocks noGrp="1"/>
          </p:cNvSpPr>
          <p:nvPr>
            <p:ph idx="1"/>
          </p:nvPr>
        </p:nvSpPr>
        <p:spPr>
          <a:xfrm>
            <a:off x="5281251" y="535577"/>
            <a:ext cx="6176769" cy="5826034"/>
          </a:xfrm>
        </p:spPr>
        <p:txBody>
          <a:bodyPr anchor="ctr">
            <a:normAutofit/>
          </a:bodyPr>
          <a:lstStyle/>
          <a:p>
            <a:pPr>
              <a:lnSpc>
                <a:spcPct val="90000"/>
              </a:lnSpc>
            </a:pPr>
            <a:r>
              <a:rPr lang="en-US" sz="2400" dirty="0"/>
              <a:t>What are the effects of hospital-based addiction care?</a:t>
            </a:r>
          </a:p>
          <a:p>
            <a:pPr lvl="1">
              <a:lnSpc>
                <a:spcPct val="90000"/>
              </a:lnSpc>
            </a:pPr>
            <a:r>
              <a:rPr lang="en-US" sz="1800" dirty="0"/>
              <a:t>Describe outcomes using standard model definitions</a:t>
            </a:r>
          </a:p>
          <a:p>
            <a:pPr>
              <a:lnSpc>
                <a:spcPct val="90000"/>
              </a:lnSpc>
            </a:pPr>
            <a:r>
              <a:rPr lang="en-US" sz="2400" dirty="0"/>
              <a:t>How do we improve care models?</a:t>
            </a:r>
          </a:p>
          <a:p>
            <a:pPr lvl="1">
              <a:lnSpc>
                <a:spcPct val="90000"/>
              </a:lnSpc>
            </a:pPr>
            <a:r>
              <a:rPr lang="en-US" sz="1800" dirty="0"/>
              <a:t>Racial disparities; transitional care gaps; population-specific needs (e.g. end of life, rural, pregnancy); specific health conditions (e.g. endocarditis, transplant)</a:t>
            </a:r>
          </a:p>
          <a:p>
            <a:pPr>
              <a:lnSpc>
                <a:spcPct val="90000"/>
              </a:lnSpc>
            </a:pPr>
            <a:r>
              <a:rPr lang="en-US" sz="2400" dirty="0"/>
              <a:t>How do we implement across diverse settings?</a:t>
            </a:r>
          </a:p>
          <a:p>
            <a:pPr lvl="1">
              <a:lnSpc>
                <a:spcPct val="90000"/>
              </a:lnSpc>
            </a:pPr>
            <a:r>
              <a:rPr lang="en-US" sz="1800" dirty="0"/>
              <a:t>Integrate peers; Compare different model types/ combinations; explore role for telehealth/ tele-ACS</a:t>
            </a:r>
          </a:p>
          <a:p>
            <a:pPr>
              <a:lnSpc>
                <a:spcPct val="90000"/>
              </a:lnSpc>
            </a:pPr>
            <a:r>
              <a:rPr lang="en-US" sz="2400" dirty="0"/>
              <a:t>How do we promote broad adoption and diffusion of innovation?</a:t>
            </a:r>
          </a:p>
          <a:p>
            <a:pPr lvl="1">
              <a:lnSpc>
                <a:spcPct val="90000"/>
              </a:lnSpc>
            </a:pPr>
            <a:r>
              <a:rPr lang="en-US" sz="1800" dirty="0"/>
              <a:t>Explore clinician, hospital, health system, and policy-factors, including metrics and incentives</a:t>
            </a:r>
          </a:p>
        </p:txBody>
      </p:sp>
    </p:spTree>
    <p:extLst>
      <p:ext uri="{BB962C8B-B14F-4D97-AF65-F5344CB8AC3E}">
        <p14:creationId xmlns:p14="http://schemas.microsoft.com/office/powerpoint/2010/main" val="170668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FF267-D1F2-4267-AEE8-1C5F3A6EAAC0}"/>
              </a:ext>
            </a:extLst>
          </p:cNvPr>
          <p:cNvSpPr>
            <a:spLocks noGrp="1"/>
          </p:cNvSpPr>
          <p:nvPr>
            <p:ph type="title"/>
          </p:nvPr>
        </p:nvSpPr>
        <p:spPr>
          <a:xfrm>
            <a:off x="1325696" y="347080"/>
            <a:ext cx="9540608" cy="1999635"/>
          </a:xfrm>
        </p:spPr>
        <p:txBody>
          <a:bodyPr>
            <a:normAutofit/>
          </a:bodyPr>
          <a:lstStyle/>
          <a:p>
            <a:r>
              <a:rPr lang="en-US" sz="3600" dirty="0" err="1"/>
              <a:t>Amersa</a:t>
            </a:r>
            <a:r>
              <a:rPr lang="en-US" sz="3600" dirty="0"/>
              <a:t> Mission: </a:t>
            </a:r>
            <a:br>
              <a:rPr lang="en-US" dirty="0"/>
            </a:br>
            <a:r>
              <a:rPr lang="en-US" sz="2400" dirty="0"/>
              <a:t>improve health and well-being through leadership and advocacy in substance use</a:t>
            </a:r>
            <a:endParaRPr lang="en-US" dirty="0"/>
          </a:p>
        </p:txBody>
      </p:sp>
      <p:graphicFrame>
        <p:nvGraphicFramePr>
          <p:cNvPr id="4" name="Content Placeholder 3">
            <a:extLst>
              <a:ext uri="{FF2B5EF4-FFF2-40B4-BE49-F238E27FC236}">
                <a16:creationId xmlns:a16="http://schemas.microsoft.com/office/drawing/2014/main" id="{A8F1EA86-A3DF-43B5-8683-D2518025C89C}"/>
              </a:ext>
            </a:extLst>
          </p:cNvPr>
          <p:cNvGraphicFramePr>
            <a:graphicFrameLocks noGrp="1"/>
          </p:cNvGraphicFramePr>
          <p:nvPr>
            <p:ph idx="1"/>
            <p:extLst>
              <p:ext uri="{D42A27DB-BD31-4B8C-83A1-F6EECF244321}">
                <p14:modId xmlns:p14="http://schemas.microsoft.com/office/powerpoint/2010/main" val="19843971"/>
              </p:ext>
            </p:extLst>
          </p:nvPr>
        </p:nvGraphicFramePr>
        <p:xfrm>
          <a:off x="2230437" y="2387737"/>
          <a:ext cx="7731125"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D3F79DBA-965D-4AA4-9538-66AB79E1406E}"/>
              </a:ext>
            </a:extLst>
          </p:cNvPr>
          <p:cNvSpPr/>
          <p:nvPr/>
        </p:nvSpPr>
        <p:spPr>
          <a:xfrm>
            <a:off x="1509311" y="2707325"/>
            <a:ext cx="3040657" cy="1188720"/>
          </a:xfrm>
          <a:prstGeom prst="roundRect">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Address interprofessional hospital workforce education </a:t>
            </a:r>
          </a:p>
        </p:txBody>
      </p:sp>
      <p:sp>
        <p:nvSpPr>
          <p:cNvPr id="8" name="Rectangle: Rounded Corners 7">
            <a:extLst>
              <a:ext uri="{FF2B5EF4-FFF2-40B4-BE49-F238E27FC236}">
                <a16:creationId xmlns:a16="http://schemas.microsoft.com/office/drawing/2014/main" id="{B4DC8CE9-DA69-4DA9-B6D5-E6C627F78750}"/>
              </a:ext>
            </a:extLst>
          </p:cNvPr>
          <p:cNvSpPr/>
          <p:nvPr/>
        </p:nvSpPr>
        <p:spPr>
          <a:xfrm>
            <a:off x="7642034" y="2688045"/>
            <a:ext cx="2816646" cy="1188720"/>
          </a:xfrm>
          <a:prstGeom prst="roundRect">
            <a:avLst/>
          </a:prstGeom>
          <a:solidFill>
            <a:srgbClr val="7BB8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 practice- and policy-changing research focused on hospital setting</a:t>
            </a:r>
          </a:p>
        </p:txBody>
      </p:sp>
      <p:sp>
        <p:nvSpPr>
          <p:cNvPr id="9" name="Rectangle: Rounded Corners 8">
            <a:extLst>
              <a:ext uri="{FF2B5EF4-FFF2-40B4-BE49-F238E27FC236}">
                <a16:creationId xmlns:a16="http://schemas.microsoft.com/office/drawing/2014/main" id="{D02E17FE-4814-4540-A1E0-6CA4097453C2}"/>
              </a:ext>
            </a:extLst>
          </p:cNvPr>
          <p:cNvSpPr/>
          <p:nvPr/>
        </p:nvSpPr>
        <p:spPr>
          <a:xfrm>
            <a:off x="7642034" y="3965626"/>
            <a:ext cx="2816646" cy="1188720"/>
          </a:xfrm>
          <a:prstGeom prst="round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Advocate for hospital standards, metrics, incentives, payment reform</a:t>
            </a:r>
          </a:p>
        </p:txBody>
      </p:sp>
      <p:grpSp>
        <p:nvGrpSpPr>
          <p:cNvPr id="10" name="Group 9">
            <a:extLst>
              <a:ext uri="{FF2B5EF4-FFF2-40B4-BE49-F238E27FC236}">
                <a16:creationId xmlns:a16="http://schemas.microsoft.com/office/drawing/2014/main" id="{A0052F7C-EF40-4B74-94BA-A1EC24F19335}"/>
              </a:ext>
            </a:extLst>
          </p:cNvPr>
          <p:cNvGrpSpPr/>
          <p:nvPr/>
        </p:nvGrpSpPr>
        <p:grpSpPr>
          <a:xfrm>
            <a:off x="1509311" y="3955101"/>
            <a:ext cx="3040657" cy="1209770"/>
            <a:chOff x="2609262" y="1597517"/>
            <a:chExt cx="1209770" cy="1209770"/>
          </a:xfrm>
        </p:grpSpPr>
        <p:sp>
          <p:nvSpPr>
            <p:cNvPr id="11" name="Rectangle: Rounded Corners 10">
              <a:extLst>
                <a:ext uri="{FF2B5EF4-FFF2-40B4-BE49-F238E27FC236}">
                  <a16:creationId xmlns:a16="http://schemas.microsoft.com/office/drawing/2014/main" id="{B7404F9E-A34D-4C92-946D-1D88BD23E9C0}"/>
                </a:ext>
              </a:extLst>
            </p:cNvPr>
            <p:cNvSpPr/>
            <p:nvPr/>
          </p:nvSpPr>
          <p:spPr>
            <a:xfrm>
              <a:off x="2609262" y="1597517"/>
              <a:ext cx="1209770" cy="1209770"/>
            </a:xfrm>
            <a:prstGeom prst="roundRect">
              <a:avLst/>
            </a:prstGeom>
          </p:spPr>
          <p:style>
            <a:lnRef idx="2">
              <a:schemeClr val="lt1">
                <a:hueOff val="0"/>
                <a:satOff val="0"/>
                <a:lumOff val="0"/>
                <a:alphaOff val="0"/>
              </a:schemeClr>
            </a:lnRef>
            <a:fillRef idx="1">
              <a:schemeClr val="accent2">
                <a:hueOff val="-6901259"/>
                <a:satOff val="30573"/>
                <a:lumOff val="-11243"/>
                <a:alphaOff val="0"/>
              </a:schemeClr>
            </a:fillRef>
            <a:effectRef idx="0">
              <a:schemeClr val="accent2">
                <a:hueOff val="-6901259"/>
                <a:satOff val="30573"/>
                <a:lumOff val="-11243"/>
                <a:alphaOff val="0"/>
              </a:schemeClr>
            </a:effectRef>
            <a:fontRef idx="minor">
              <a:schemeClr val="lt1"/>
            </a:fontRef>
          </p:style>
        </p:sp>
        <p:sp>
          <p:nvSpPr>
            <p:cNvPr id="12" name="Rectangle: Rounded Corners 4">
              <a:extLst>
                <a:ext uri="{FF2B5EF4-FFF2-40B4-BE49-F238E27FC236}">
                  <a16:creationId xmlns:a16="http://schemas.microsoft.com/office/drawing/2014/main" id="{2BE80E7D-41CA-41CA-ADF5-ED03C94E0BA1}"/>
                </a:ext>
              </a:extLst>
            </p:cNvPr>
            <p:cNvSpPr txBox="1"/>
            <p:nvPr/>
          </p:nvSpPr>
          <p:spPr>
            <a:xfrm>
              <a:off x="2684912" y="1656573"/>
              <a:ext cx="1061588" cy="10916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Continue to innovate, share experiences</a:t>
              </a:r>
            </a:p>
          </p:txBody>
        </p:sp>
      </p:grpSp>
      <p:sp>
        <p:nvSpPr>
          <p:cNvPr id="13" name="TextBox 12">
            <a:extLst>
              <a:ext uri="{FF2B5EF4-FFF2-40B4-BE49-F238E27FC236}">
                <a16:creationId xmlns:a16="http://schemas.microsoft.com/office/drawing/2014/main" id="{55183D29-07BF-4B56-8376-EAB3F3B3EE2E}"/>
              </a:ext>
            </a:extLst>
          </p:cNvPr>
          <p:cNvSpPr txBox="1"/>
          <p:nvPr/>
        </p:nvSpPr>
        <p:spPr>
          <a:xfrm>
            <a:off x="2448652" y="5400542"/>
            <a:ext cx="7731124" cy="400110"/>
          </a:xfrm>
          <a:prstGeom prst="rect">
            <a:avLst/>
          </a:prstGeom>
          <a:noFill/>
        </p:spPr>
        <p:txBody>
          <a:bodyPr wrap="square" rtlCol="0">
            <a:spAutoFit/>
          </a:bodyPr>
          <a:lstStyle/>
          <a:p>
            <a:pPr algn="ctr"/>
            <a:r>
              <a:rPr lang="en-US" sz="2000" dirty="0">
                <a:solidFill>
                  <a:schemeClr val="tx1">
                    <a:lumMod val="85000"/>
                    <a:lumOff val="15000"/>
                  </a:schemeClr>
                </a:solidFill>
              </a:rPr>
              <a:t>Ambitious, multipronged agenda to improve hospital-based addiction care</a:t>
            </a:r>
          </a:p>
        </p:txBody>
      </p:sp>
      <p:pic>
        <p:nvPicPr>
          <p:cNvPr id="7" name="Picture 6">
            <a:extLst>
              <a:ext uri="{FF2B5EF4-FFF2-40B4-BE49-F238E27FC236}">
                <a16:creationId xmlns:a16="http://schemas.microsoft.com/office/drawing/2014/main" id="{ECB6ED9C-8375-494D-AD01-960E550845B6}"/>
              </a:ext>
            </a:extLst>
          </p:cNvPr>
          <p:cNvPicPr>
            <a:picLocks noChangeAspect="1"/>
          </p:cNvPicPr>
          <p:nvPr/>
        </p:nvPicPr>
        <p:blipFill rotWithShape="1">
          <a:blip r:embed="rId8">
            <a:extLst>
              <a:ext uri="{28A0092B-C50C-407E-A947-70E740481C1C}">
                <a14:useLocalDpi xmlns:a14="http://schemas.microsoft.com/office/drawing/2010/main" val="0"/>
              </a:ext>
            </a:extLst>
          </a:blip>
          <a:srcRect t="17766"/>
          <a:stretch/>
        </p:blipFill>
        <p:spPr>
          <a:xfrm>
            <a:off x="1080962" y="5308208"/>
            <a:ext cx="1236977" cy="817519"/>
          </a:xfrm>
          <a:prstGeom prst="rect">
            <a:avLst/>
          </a:prstGeom>
        </p:spPr>
      </p:pic>
      <p:sp>
        <p:nvSpPr>
          <p:cNvPr id="3" name="Rectangle 2"/>
          <p:cNvSpPr/>
          <p:nvPr/>
        </p:nvSpPr>
        <p:spPr>
          <a:xfrm>
            <a:off x="9349241" y="5897742"/>
            <a:ext cx="2218877" cy="369332"/>
          </a:xfrm>
          <a:prstGeom prst="rect">
            <a:avLst/>
          </a:prstGeom>
        </p:spPr>
        <p:txBody>
          <a:bodyPr wrap="none">
            <a:spAutoFit/>
          </a:bodyPr>
          <a:lstStyle/>
          <a:p>
            <a:pPr algn="r"/>
            <a:r>
              <a:rPr lang="en-US" dirty="0">
                <a:solidFill>
                  <a:schemeClr val="tx1">
                    <a:lumMod val="65000"/>
                    <a:lumOff val="35000"/>
                  </a:schemeClr>
                </a:solidFill>
              </a:rPr>
              <a:t>Englander NEJM 2022</a:t>
            </a:r>
          </a:p>
        </p:txBody>
      </p:sp>
    </p:spTree>
    <p:extLst>
      <p:ext uri="{BB962C8B-B14F-4D97-AF65-F5344CB8AC3E}">
        <p14:creationId xmlns:p14="http://schemas.microsoft.com/office/powerpoint/2010/main" val="169135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A1B3-6F25-47CD-B431-663E7BE80E54}"/>
              </a:ext>
            </a:extLst>
          </p:cNvPr>
          <p:cNvSpPr>
            <a:spLocks noGrp="1"/>
          </p:cNvSpPr>
          <p:nvPr>
            <p:ph type="title"/>
          </p:nvPr>
        </p:nvSpPr>
        <p:spPr/>
        <p:txBody>
          <a:bodyPr/>
          <a:lstStyle/>
          <a:p>
            <a:r>
              <a:rPr lang="en-US"/>
              <a:t>Acknowledgments</a:t>
            </a:r>
          </a:p>
        </p:txBody>
      </p:sp>
      <p:sp>
        <p:nvSpPr>
          <p:cNvPr id="3" name="Content Placeholder 2">
            <a:extLst>
              <a:ext uri="{FF2B5EF4-FFF2-40B4-BE49-F238E27FC236}">
                <a16:creationId xmlns:a16="http://schemas.microsoft.com/office/drawing/2014/main" id="{BEF64E23-182E-4706-B02B-906C7231EE86}"/>
              </a:ext>
            </a:extLst>
          </p:cNvPr>
          <p:cNvSpPr>
            <a:spLocks noGrp="1"/>
          </p:cNvSpPr>
          <p:nvPr>
            <p:ph idx="1"/>
          </p:nvPr>
        </p:nvSpPr>
        <p:spPr/>
        <p:txBody>
          <a:bodyPr>
            <a:normAutofit/>
          </a:bodyPr>
          <a:lstStyle/>
          <a:p>
            <a:r>
              <a:rPr lang="en-US" sz="2000" dirty="0"/>
              <a:t>Sarah Bagley, MD and the AMERSA conference planning committee</a:t>
            </a:r>
          </a:p>
          <a:p>
            <a:r>
              <a:rPr lang="en-US" sz="2000" dirty="0"/>
              <a:t>Jennifer McNeely, MD</a:t>
            </a:r>
          </a:p>
          <a:p>
            <a:r>
              <a:rPr lang="en-US" sz="2000" dirty="0"/>
              <a:t>Susan Calcaterra, MD</a:t>
            </a:r>
          </a:p>
          <a:p>
            <a:r>
              <a:rPr lang="en-US" sz="2000" dirty="0"/>
              <a:t>Marlene Martin, MD</a:t>
            </a:r>
          </a:p>
          <a:p>
            <a:r>
              <a:rPr lang="en-US" sz="2000" dirty="0"/>
              <a:t>Rich’s family and legacy</a:t>
            </a:r>
          </a:p>
        </p:txBody>
      </p:sp>
    </p:spTree>
    <p:extLst>
      <p:ext uri="{BB962C8B-B14F-4D97-AF65-F5344CB8AC3E}">
        <p14:creationId xmlns:p14="http://schemas.microsoft.com/office/powerpoint/2010/main" val="194568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8E1A-EEC6-4EB2-BFE0-A0440296A61A}"/>
              </a:ext>
            </a:extLst>
          </p:cNvPr>
          <p:cNvSpPr>
            <a:spLocks noGrp="1"/>
          </p:cNvSpPr>
          <p:nvPr>
            <p:ph type="title"/>
          </p:nvPr>
        </p:nvSpPr>
        <p:spPr>
          <a:xfrm>
            <a:off x="1024569" y="964692"/>
            <a:ext cx="10521108" cy="1188720"/>
          </a:xfrm>
        </p:spPr>
        <p:txBody>
          <a:bodyPr>
            <a:noAutofit/>
          </a:bodyPr>
          <a:lstStyle/>
          <a:p>
            <a:r>
              <a:rPr lang="en-US" dirty="0">
                <a:solidFill>
                  <a:schemeClr val="tx1"/>
                </a:solidFill>
              </a:rPr>
              <a:t>SUD-related hospitalizations are </a:t>
            </a:r>
            <a:br>
              <a:rPr lang="en-US" dirty="0">
                <a:solidFill>
                  <a:schemeClr val="tx1"/>
                </a:solidFill>
              </a:rPr>
            </a:br>
            <a:r>
              <a:rPr lang="en-US" dirty="0">
                <a:solidFill>
                  <a:schemeClr val="tx1"/>
                </a:solidFill>
              </a:rPr>
              <a:t>common, costly</a:t>
            </a:r>
          </a:p>
        </p:txBody>
      </p:sp>
      <p:sp>
        <p:nvSpPr>
          <p:cNvPr id="3" name="Content Placeholder 2">
            <a:extLst>
              <a:ext uri="{FF2B5EF4-FFF2-40B4-BE49-F238E27FC236}">
                <a16:creationId xmlns:a16="http://schemas.microsoft.com/office/drawing/2014/main" id="{2DF727F7-A95A-48BC-9F5D-D054C8CAF6F4}"/>
              </a:ext>
            </a:extLst>
          </p:cNvPr>
          <p:cNvSpPr>
            <a:spLocks noGrp="1"/>
          </p:cNvSpPr>
          <p:nvPr>
            <p:ph idx="1"/>
          </p:nvPr>
        </p:nvSpPr>
        <p:spPr>
          <a:xfrm>
            <a:off x="1024569" y="2638044"/>
            <a:ext cx="10521108" cy="3101983"/>
          </a:xfrm>
        </p:spPr>
        <p:txBody>
          <a:bodyPr>
            <a:normAutofit/>
          </a:bodyPr>
          <a:lstStyle/>
          <a:p>
            <a:r>
              <a:rPr lang="en-US" sz="2800" dirty="0"/>
              <a:t>At least 1 in 9 hospitalized adults in the US has substance use disorder (SUD), higher in many settings</a:t>
            </a:r>
          </a:p>
          <a:p>
            <a:pPr lvl="1"/>
            <a:r>
              <a:rPr lang="en-US" sz="2400" dirty="0"/>
              <a:t>Rising rates of opioid-, methamphetamine-, and alcohol-related admissions</a:t>
            </a:r>
          </a:p>
          <a:p>
            <a:r>
              <a:rPr lang="en-US" altLang="en-US" sz="2800" dirty="0"/>
              <a:t>People with SUD are at high risk for repeat ED visits, readmissions, and death</a:t>
            </a:r>
          </a:p>
          <a:p>
            <a:endParaRPr lang="en-US" dirty="0"/>
          </a:p>
        </p:txBody>
      </p:sp>
      <p:sp>
        <p:nvSpPr>
          <p:cNvPr id="5" name="TextBox 4">
            <a:extLst>
              <a:ext uri="{FF2B5EF4-FFF2-40B4-BE49-F238E27FC236}">
                <a16:creationId xmlns:a16="http://schemas.microsoft.com/office/drawing/2014/main" id="{C45836D2-4816-4997-BF1D-9D54A9C834DC}"/>
              </a:ext>
            </a:extLst>
          </p:cNvPr>
          <p:cNvSpPr txBox="1"/>
          <p:nvPr/>
        </p:nvSpPr>
        <p:spPr>
          <a:xfrm>
            <a:off x="1239935" y="5431643"/>
            <a:ext cx="9927496" cy="923330"/>
          </a:xfrm>
          <a:prstGeom prst="rect">
            <a:avLst/>
          </a:prstGeom>
          <a:noFill/>
        </p:spPr>
        <p:txBody>
          <a:bodyPr wrap="square" rtlCol="0">
            <a:spAutoFit/>
          </a:bodyPr>
          <a:lstStyle/>
          <a:p>
            <a:pPr algn="ctr"/>
            <a:r>
              <a:rPr lang="en-US" dirty="0">
                <a:solidFill>
                  <a:schemeClr val="tx1">
                    <a:lumMod val="65000"/>
                    <a:lumOff val="35000"/>
                  </a:schemeClr>
                </a:solidFill>
              </a:rPr>
              <a:t>Suen JGIM 2021, Singh PLOS 2020, Winkelman JAMA Open 2018, </a:t>
            </a:r>
          </a:p>
          <a:p>
            <a:pPr algn="ctr"/>
            <a:r>
              <a:rPr lang="en-US" dirty="0" err="1">
                <a:solidFill>
                  <a:schemeClr val="tx1">
                    <a:lumMod val="65000"/>
                    <a:lumOff val="35000"/>
                  </a:schemeClr>
                </a:solidFill>
              </a:rPr>
              <a:t>Hirode</a:t>
            </a:r>
            <a:r>
              <a:rPr lang="en-US" dirty="0">
                <a:solidFill>
                  <a:schemeClr val="tx1">
                    <a:lumMod val="65000"/>
                    <a:lumOff val="35000"/>
                  </a:schemeClr>
                </a:solidFill>
              </a:rPr>
              <a:t> JAMA Open 2020, Peterson JAMA Open 2021</a:t>
            </a:r>
          </a:p>
          <a:p>
            <a:endParaRPr lang="en-US" dirty="0"/>
          </a:p>
        </p:txBody>
      </p:sp>
    </p:spTree>
    <p:extLst>
      <p:ext uri="{BB962C8B-B14F-4D97-AF65-F5344CB8AC3E}">
        <p14:creationId xmlns:p14="http://schemas.microsoft.com/office/powerpoint/2010/main" val="967485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0A6D2-548B-4764-AF80-54EFB3F3FC2D}"/>
              </a:ext>
            </a:extLst>
          </p:cNvPr>
          <p:cNvSpPr>
            <a:spLocks noGrp="1"/>
          </p:cNvSpPr>
          <p:nvPr>
            <p:ph type="title"/>
          </p:nvPr>
        </p:nvSpPr>
        <p:spPr>
          <a:xfrm>
            <a:off x="1018902" y="523613"/>
            <a:ext cx="10306593" cy="1188720"/>
          </a:xfrm>
        </p:spPr>
        <p:txBody>
          <a:bodyPr/>
          <a:lstStyle/>
          <a:p>
            <a:r>
              <a:rPr lang="en-US" dirty="0"/>
              <a:t>Hospitalization is a high risk touchpoint</a:t>
            </a:r>
          </a:p>
        </p:txBody>
      </p:sp>
      <p:sp>
        <p:nvSpPr>
          <p:cNvPr id="3" name="Content Placeholder 2">
            <a:extLst>
              <a:ext uri="{FF2B5EF4-FFF2-40B4-BE49-F238E27FC236}">
                <a16:creationId xmlns:a16="http://schemas.microsoft.com/office/drawing/2014/main" id="{C5302EBA-84FD-4450-8E0B-E95CE21251CB}"/>
              </a:ext>
            </a:extLst>
          </p:cNvPr>
          <p:cNvSpPr>
            <a:spLocks noGrp="1"/>
          </p:cNvSpPr>
          <p:nvPr>
            <p:ph idx="1"/>
          </p:nvPr>
        </p:nvSpPr>
        <p:spPr>
          <a:xfrm>
            <a:off x="1018902" y="1971837"/>
            <a:ext cx="10230394" cy="4468151"/>
          </a:xfrm>
        </p:spPr>
        <p:txBody>
          <a:bodyPr>
            <a:normAutofit lnSpcReduction="10000"/>
          </a:bodyPr>
          <a:lstStyle/>
          <a:p>
            <a:pPr marL="0" indent="0">
              <a:buNone/>
            </a:pPr>
            <a:r>
              <a:rPr lang="en-US" sz="2400" dirty="0"/>
              <a:t>MA statewide study:  Residents hospitalized with injection-related infection in 2014 had 54-fold increased risk of fatal opioid overdose compared to general population</a:t>
            </a:r>
          </a:p>
          <a:p>
            <a:pPr lvl="1"/>
            <a:r>
              <a:rPr lang="en-US" sz="2000" dirty="0"/>
              <a:t>Despite comprising small percent of overall population, disproportionate number of overdose deaths</a:t>
            </a:r>
          </a:p>
          <a:p>
            <a:pPr marL="228600" lvl="1" indent="0">
              <a:buNone/>
            </a:pPr>
            <a:endParaRPr lang="en-US" sz="2000" dirty="0"/>
          </a:p>
          <a:p>
            <a:pPr marL="0" indent="0">
              <a:buNone/>
            </a:pPr>
            <a:r>
              <a:rPr lang="en-US" sz="2400" dirty="0"/>
              <a:t>OR statewide study:  Among adults with OUD hospitalized between April 2015-Dec 2017,  7.8% died within 12 months of discharge</a:t>
            </a:r>
          </a:p>
          <a:p>
            <a:pPr lvl="1"/>
            <a:r>
              <a:rPr lang="en-US" sz="2000" dirty="0"/>
              <a:t>Mortality similar to acute myocardial infarction (5-9%)</a:t>
            </a:r>
          </a:p>
          <a:p>
            <a:pPr lvl="1"/>
            <a:r>
              <a:rPr lang="en-US" sz="2000" dirty="0"/>
              <a:t>13% died from overdose; 42% from non-drug related causes</a:t>
            </a:r>
          </a:p>
          <a:p>
            <a:pPr lvl="1"/>
            <a:r>
              <a:rPr lang="en-US" sz="2000" dirty="0"/>
              <a:t>Overdose represents the tip of the iceberg</a:t>
            </a:r>
          </a:p>
          <a:p>
            <a:pPr lvl="1"/>
            <a:endParaRPr lang="en-US" dirty="0"/>
          </a:p>
          <a:p>
            <a:pPr lvl="1"/>
            <a:endParaRPr lang="en-US" dirty="0"/>
          </a:p>
          <a:p>
            <a:endParaRPr lang="en-US" dirty="0"/>
          </a:p>
        </p:txBody>
      </p:sp>
      <p:sp>
        <p:nvSpPr>
          <p:cNvPr id="4" name="TextBox 3">
            <a:extLst>
              <a:ext uri="{FF2B5EF4-FFF2-40B4-BE49-F238E27FC236}">
                <a16:creationId xmlns:a16="http://schemas.microsoft.com/office/drawing/2014/main" id="{BA866132-21FB-460C-B03F-5C740B038496}"/>
              </a:ext>
            </a:extLst>
          </p:cNvPr>
          <p:cNvSpPr txBox="1"/>
          <p:nvPr/>
        </p:nvSpPr>
        <p:spPr>
          <a:xfrm>
            <a:off x="8824781" y="5594308"/>
            <a:ext cx="2593731" cy="646331"/>
          </a:xfrm>
          <a:prstGeom prst="rect">
            <a:avLst/>
          </a:prstGeom>
          <a:noFill/>
        </p:spPr>
        <p:txBody>
          <a:bodyPr wrap="square" rtlCol="0">
            <a:spAutoFit/>
          </a:bodyPr>
          <a:lstStyle/>
          <a:p>
            <a:pPr algn="r"/>
            <a:r>
              <a:rPr lang="en-US" dirty="0">
                <a:solidFill>
                  <a:schemeClr val="tx1">
                    <a:lumMod val="65000"/>
                    <a:lumOff val="35000"/>
                  </a:schemeClr>
                </a:solidFill>
              </a:rPr>
              <a:t>Larochelle, DAD 2019</a:t>
            </a:r>
          </a:p>
          <a:p>
            <a:pPr algn="r"/>
            <a:r>
              <a:rPr lang="en-US" dirty="0">
                <a:solidFill>
                  <a:schemeClr val="tx1">
                    <a:lumMod val="65000"/>
                    <a:lumOff val="35000"/>
                  </a:schemeClr>
                </a:solidFill>
              </a:rPr>
              <a:t>King CA, JAM 2021</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1509190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460" y="343047"/>
            <a:ext cx="10139977" cy="1314735"/>
          </a:xfrm>
        </p:spPr>
        <p:txBody>
          <a:bodyPr>
            <a:noAutofit/>
          </a:bodyPr>
          <a:lstStyle/>
          <a:p>
            <a:r>
              <a:rPr lang="en-US" dirty="0">
                <a:solidFill>
                  <a:schemeClr val="tx1"/>
                </a:solidFill>
              </a:rPr>
              <a:t>Most hospitals do not offer </a:t>
            </a:r>
            <a:br>
              <a:rPr lang="en-US" dirty="0">
                <a:solidFill>
                  <a:schemeClr val="tx1"/>
                </a:solidFill>
              </a:rPr>
            </a:br>
            <a:r>
              <a:rPr lang="en-US" dirty="0">
                <a:solidFill>
                  <a:schemeClr val="tx1"/>
                </a:solidFill>
              </a:rPr>
              <a:t>evidence-based addiction care</a:t>
            </a:r>
          </a:p>
        </p:txBody>
      </p:sp>
      <p:sp>
        <p:nvSpPr>
          <p:cNvPr id="3" name="Content Placeholder 2"/>
          <p:cNvSpPr>
            <a:spLocks noGrp="1"/>
          </p:cNvSpPr>
          <p:nvPr>
            <p:ph idx="1"/>
          </p:nvPr>
        </p:nvSpPr>
        <p:spPr>
          <a:xfrm>
            <a:off x="1041461" y="1949986"/>
            <a:ext cx="10139977" cy="4469528"/>
          </a:xfrm>
        </p:spPr>
        <p:txBody>
          <a:bodyPr>
            <a:normAutofit/>
          </a:bodyPr>
          <a:lstStyle/>
          <a:p>
            <a:r>
              <a:rPr lang="en-US" altLang="en-US" sz="2000" dirty="0">
                <a:ea typeface="ＭＳ Ｐゴシック" pitchFamily="34" charset="-128"/>
              </a:rPr>
              <a:t>National VA study: only 15% of admissions with OUD received opioid agonist therapy (OAT)</a:t>
            </a:r>
          </a:p>
          <a:p>
            <a:pPr lvl="1"/>
            <a:r>
              <a:rPr lang="en-US" altLang="en-US" sz="1800" dirty="0">
                <a:ea typeface="ＭＳ Ｐゴシック" pitchFamily="34" charset="-128"/>
              </a:rPr>
              <a:t>Most commonly, withdrawal management only</a:t>
            </a:r>
          </a:p>
          <a:p>
            <a:pPr lvl="1"/>
            <a:r>
              <a:rPr lang="en-US" altLang="en-US" sz="1800" dirty="0">
                <a:ea typeface="ＭＳ Ｐゴシック" pitchFamily="34" charset="-128"/>
              </a:rPr>
              <a:t>Only 2% of admissions started OAT with linkage to care after discharge</a:t>
            </a:r>
          </a:p>
          <a:p>
            <a:pPr marL="228600" lvl="1" indent="0">
              <a:buNone/>
            </a:pPr>
            <a:endParaRPr lang="en-US" altLang="en-US" sz="1800" dirty="0">
              <a:ea typeface="ＭＳ Ｐゴシック" pitchFamily="34" charset="-128"/>
            </a:endParaRPr>
          </a:p>
          <a:p>
            <a:r>
              <a:rPr lang="en-US" altLang="en-US" sz="2000" dirty="0">
                <a:ea typeface="ＭＳ Ｐゴシック" pitchFamily="34" charset="-128"/>
              </a:rPr>
              <a:t>Racial differences in MOUD prescribing observed in community settings persist in hospitals</a:t>
            </a:r>
          </a:p>
          <a:p>
            <a:pPr lvl="2"/>
            <a:r>
              <a:rPr lang="en-US" altLang="en-US" sz="1800" dirty="0">
                <a:ea typeface="ＭＳ Ｐゴシック" pitchFamily="34" charset="-128"/>
              </a:rPr>
              <a:t>Black patients more likely to receive methadone, whereas white patients more likely to receive buprenorphine</a:t>
            </a:r>
          </a:p>
          <a:p>
            <a:pPr marL="457200" lvl="2" indent="0">
              <a:buNone/>
            </a:pPr>
            <a:endParaRPr lang="en-US" altLang="en-US" sz="1800" dirty="0">
              <a:ea typeface="ＭＳ Ｐゴシック" pitchFamily="34" charset="-128"/>
            </a:endParaRPr>
          </a:p>
          <a:p>
            <a:r>
              <a:rPr lang="en-US" sz="2000" dirty="0"/>
              <a:t>Hospitals are unprepared to treat addiction</a:t>
            </a:r>
          </a:p>
          <a:p>
            <a:pPr lvl="1"/>
            <a:r>
              <a:rPr lang="en-US" sz="1800" dirty="0"/>
              <a:t>46% of NM hospitals lack buprenorphine-naloxone on formulary</a:t>
            </a:r>
          </a:p>
        </p:txBody>
      </p:sp>
      <p:sp>
        <p:nvSpPr>
          <p:cNvPr id="6" name="TextBox 5"/>
          <p:cNvSpPr txBox="1"/>
          <p:nvPr/>
        </p:nvSpPr>
        <p:spPr>
          <a:xfrm>
            <a:off x="7967072" y="5588517"/>
            <a:ext cx="3183467" cy="830997"/>
          </a:xfrm>
          <a:prstGeom prst="rect">
            <a:avLst/>
          </a:prstGeom>
          <a:noFill/>
        </p:spPr>
        <p:txBody>
          <a:bodyPr wrap="square" rtlCol="0">
            <a:spAutoFit/>
          </a:bodyPr>
          <a:lstStyle/>
          <a:p>
            <a:pPr algn="r"/>
            <a:r>
              <a:rPr lang="en-US" sz="1600" dirty="0">
                <a:solidFill>
                  <a:schemeClr val="tx1">
                    <a:lumMod val="65000"/>
                    <a:lumOff val="35000"/>
                  </a:schemeClr>
                </a:solidFill>
              </a:rPr>
              <a:t>Priest JGIM 2020</a:t>
            </a:r>
          </a:p>
          <a:p>
            <a:pPr algn="r"/>
            <a:r>
              <a:rPr lang="en-US" sz="1600" dirty="0">
                <a:solidFill>
                  <a:schemeClr val="tx1">
                    <a:lumMod val="65000"/>
                    <a:lumOff val="35000"/>
                  </a:schemeClr>
                </a:solidFill>
              </a:rPr>
              <a:t>Priest SAj 2022</a:t>
            </a:r>
          </a:p>
          <a:p>
            <a:pPr algn="r"/>
            <a:r>
              <a:rPr lang="en-US" sz="1600" dirty="0">
                <a:solidFill>
                  <a:schemeClr val="tx1">
                    <a:lumMod val="65000"/>
                    <a:lumOff val="35000"/>
                  </a:schemeClr>
                </a:solidFill>
              </a:rPr>
              <a:t>Pham JAM 2022 </a:t>
            </a:r>
          </a:p>
        </p:txBody>
      </p:sp>
    </p:spTree>
    <p:extLst>
      <p:ext uri="{BB962C8B-B14F-4D97-AF65-F5344CB8AC3E}">
        <p14:creationId xmlns:p14="http://schemas.microsoft.com/office/powerpoint/2010/main" val="213957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9745F-6518-4768-9243-0274474B740E}"/>
              </a:ext>
            </a:extLst>
          </p:cNvPr>
          <p:cNvSpPr>
            <a:spLocks noGrp="1"/>
          </p:cNvSpPr>
          <p:nvPr>
            <p:ph type="title"/>
          </p:nvPr>
        </p:nvSpPr>
        <p:spPr>
          <a:xfrm>
            <a:off x="1288973" y="479265"/>
            <a:ext cx="9683827" cy="1188720"/>
          </a:xfrm>
        </p:spPr>
        <p:txBody>
          <a:bodyPr/>
          <a:lstStyle/>
          <a:p>
            <a:r>
              <a:rPr lang="en-US" dirty="0"/>
              <a:t>Hospital setting</a:t>
            </a:r>
          </a:p>
        </p:txBody>
      </p:sp>
      <p:sp>
        <p:nvSpPr>
          <p:cNvPr id="3" name="Content Placeholder 2">
            <a:extLst>
              <a:ext uri="{FF2B5EF4-FFF2-40B4-BE49-F238E27FC236}">
                <a16:creationId xmlns:a16="http://schemas.microsoft.com/office/drawing/2014/main" id="{A6B2CC73-65F4-4ABB-961D-540AED4BDFA1}"/>
              </a:ext>
            </a:extLst>
          </p:cNvPr>
          <p:cNvSpPr>
            <a:spLocks noGrp="1"/>
          </p:cNvSpPr>
          <p:nvPr>
            <p:ph idx="1"/>
          </p:nvPr>
        </p:nvSpPr>
        <p:spPr>
          <a:xfrm>
            <a:off x="1288973" y="1930400"/>
            <a:ext cx="9683827" cy="3809628"/>
          </a:xfrm>
        </p:spPr>
        <p:txBody>
          <a:bodyPr>
            <a:normAutofit fontScale="85000" lnSpcReduction="10000"/>
          </a:bodyPr>
          <a:lstStyle/>
          <a:p>
            <a:r>
              <a:rPr lang="en-US" sz="2400" dirty="0"/>
              <a:t>Unique considerations:</a:t>
            </a:r>
          </a:p>
          <a:p>
            <a:pPr lvl="1"/>
            <a:r>
              <a:rPr lang="en-US" sz="2400" dirty="0"/>
              <a:t>Hospitals are highly hierarchical systems, often harmful to people who use drugs</a:t>
            </a:r>
          </a:p>
          <a:p>
            <a:pPr lvl="1"/>
            <a:r>
              <a:rPr lang="en-US" sz="2400" dirty="0"/>
              <a:t>Hospitalized patients are acutely ill, and most people do not come to hospital seeking addiction care</a:t>
            </a:r>
          </a:p>
          <a:p>
            <a:pPr lvl="1"/>
            <a:r>
              <a:rPr lang="en-US" sz="2400" dirty="0"/>
              <a:t>Hospitalization as a reachable moment, can be a ‘wakeup call’</a:t>
            </a:r>
          </a:p>
          <a:p>
            <a:pPr marL="228600" lvl="1" indent="0">
              <a:buNone/>
            </a:pPr>
            <a:endParaRPr lang="en-US" sz="2400" dirty="0"/>
          </a:p>
          <a:p>
            <a:r>
              <a:rPr lang="en-US" sz="2400" dirty="0"/>
              <a:t>ED initiatives are different, inpatient hospitalization presents unique needs/ opportunities </a:t>
            </a:r>
          </a:p>
          <a:p>
            <a:r>
              <a:rPr lang="en-US" sz="2400" dirty="0"/>
              <a:t>Hospital-based SUD care draws on larger body of evidence, mostly in ambulatory settings</a:t>
            </a:r>
          </a:p>
          <a:p>
            <a:r>
              <a:rPr lang="en-US" sz="2400" dirty="0"/>
              <a:t>Changing acute care requires more than training clinicians about a new clinical practice</a:t>
            </a:r>
          </a:p>
        </p:txBody>
      </p:sp>
      <p:sp>
        <p:nvSpPr>
          <p:cNvPr id="4" name="TextBox 3">
            <a:extLst>
              <a:ext uri="{FF2B5EF4-FFF2-40B4-BE49-F238E27FC236}">
                <a16:creationId xmlns:a16="http://schemas.microsoft.com/office/drawing/2014/main" id="{0B082A25-6C00-4311-9D58-8025C0CA33E6}"/>
              </a:ext>
            </a:extLst>
          </p:cNvPr>
          <p:cNvSpPr txBox="1"/>
          <p:nvPr/>
        </p:nvSpPr>
        <p:spPr>
          <a:xfrm>
            <a:off x="1501422" y="5556167"/>
            <a:ext cx="9189155" cy="892552"/>
          </a:xfrm>
          <a:prstGeom prst="rect">
            <a:avLst/>
          </a:prstGeom>
          <a:noFill/>
        </p:spPr>
        <p:txBody>
          <a:bodyPr wrap="square" rtlCol="0">
            <a:spAutoFit/>
          </a:bodyPr>
          <a:lstStyle/>
          <a:p>
            <a:pPr algn="ctr"/>
            <a:r>
              <a:rPr lang="en-US" dirty="0">
                <a:solidFill>
                  <a:schemeClr val="tx1">
                    <a:lumMod val="65000"/>
                    <a:lumOff val="35000"/>
                  </a:schemeClr>
                </a:solidFill>
              </a:rPr>
              <a:t>Heller Public Health Rep 2004;  McNeil Social Sci &amp; Med 2014; </a:t>
            </a:r>
          </a:p>
          <a:p>
            <a:pPr algn="ctr"/>
            <a:r>
              <a:rPr lang="en-US" dirty="0" err="1">
                <a:solidFill>
                  <a:schemeClr val="tx1">
                    <a:lumMod val="65000"/>
                    <a:lumOff val="35000"/>
                  </a:schemeClr>
                </a:solidFill>
              </a:rPr>
              <a:t>Biancarelli</a:t>
            </a:r>
            <a:r>
              <a:rPr lang="en-US" dirty="0">
                <a:solidFill>
                  <a:schemeClr val="tx1">
                    <a:lumMod val="65000"/>
                    <a:lumOff val="35000"/>
                  </a:schemeClr>
                </a:solidFill>
              </a:rPr>
              <a:t> DAD 2019; Simon </a:t>
            </a:r>
            <a:r>
              <a:rPr lang="en-US" dirty="0" err="1">
                <a:solidFill>
                  <a:schemeClr val="tx1">
                    <a:lumMod val="65000"/>
                    <a:lumOff val="35000"/>
                  </a:schemeClr>
                </a:solidFill>
              </a:rPr>
              <a:t>Saj</a:t>
            </a:r>
            <a:r>
              <a:rPr lang="en-US" dirty="0">
                <a:solidFill>
                  <a:schemeClr val="tx1">
                    <a:lumMod val="65000"/>
                    <a:lumOff val="35000"/>
                  </a:schemeClr>
                </a:solidFill>
              </a:rPr>
              <a:t> 2020; Velez JGIM 2017</a:t>
            </a:r>
          </a:p>
          <a:p>
            <a:pPr algn="r"/>
            <a:endParaRPr lang="en-US" sz="1600" dirty="0"/>
          </a:p>
        </p:txBody>
      </p:sp>
    </p:spTree>
    <p:extLst>
      <p:ext uri="{BB962C8B-B14F-4D97-AF65-F5344CB8AC3E}">
        <p14:creationId xmlns:p14="http://schemas.microsoft.com/office/powerpoint/2010/main" val="141888522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Streamline">
  <a:themeElements>
    <a:clrScheme name="Streamline">
      <a:dk1>
        <a:srgbClr val="EF426F"/>
      </a:dk1>
      <a:lt1>
        <a:srgbClr val="FFFFFF"/>
      </a:lt1>
      <a:dk2>
        <a:srgbClr val="1A1A1A"/>
      </a:dk2>
      <a:lt2>
        <a:srgbClr val="EFEFEF"/>
      </a:lt2>
      <a:accent1>
        <a:srgbClr val="595959"/>
      </a:accent1>
      <a:accent2>
        <a:srgbClr val="A6275A"/>
      </a:accent2>
      <a:accent3>
        <a:srgbClr val="E89D1D"/>
      </a:accent3>
      <a:accent4>
        <a:srgbClr val="EE4123"/>
      </a:accent4>
      <a:accent5>
        <a:srgbClr val="666666"/>
      </a:accent5>
      <a:accent6>
        <a:srgbClr val="E06666"/>
      </a:accent6>
      <a:hlink>
        <a:srgbClr val="666666"/>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5A736A5B706B4199ADE3F9660632E8" ma:contentTypeVersion="14" ma:contentTypeDescription="Create a new document." ma:contentTypeScope="" ma:versionID="4d6585959bc8f6661c8a598efce94815">
  <xsd:schema xmlns:xsd="http://www.w3.org/2001/XMLSchema" xmlns:xs="http://www.w3.org/2001/XMLSchema" xmlns:p="http://schemas.microsoft.com/office/2006/metadata/properties" xmlns:ns3="2d374a3c-f27b-4379-8d9b-b3c67df34604" xmlns:ns4="b84fef3d-7b35-4713-a4e6-f27219e8cadd" targetNamespace="http://schemas.microsoft.com/office/2006/metadata/properties" ma:root="true" ma:fieldsID="a55824e3e098cd12348a618ba7612b9e" ns3:_="" ns4:_="">
    <xsd:import namespace="2d374a3c-f27b-4379-8d9b-b3c67df34604"/>
    <xsd:import namespace="b84fef3d-7b35-4713-a4e6-f27219e8cad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374a3c-f27b-4379-8d9b-b3c67df34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4fef3d-7b35-4713-a4e6-f27219e8ca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922452-3140-4BB3-9A50-EFAAA544FA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374a3c-f27b-4379-8d9b-b3c67df34604"/>
    <ds:schemaRef ds:uri="b84fef3d-7b35-4713-a4e6-f27219e8ca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0C91E6-8AB6-4B26-83A1-37E26131377F}">
  <ds:schemaRefs>
    <ds:schemaRef ds:uri="http://purl.org/dc/elements/1.1/"/>
    <ds:schemaRef ds:uri="http://purl.org/dc/terms/"/>
    <ds:schemaRef ds:uri="http://purl.org/dc/dcmitype/"/>
    <ds:schemaRef ds:uri="b84fef3d-7b35-4713-a4e6-f27219e8cadd"/>
    <ds:schemaRef ds:uri="2d374a3c-f27b-4379-8d9b-b3c67df3460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74B25CB-7079-4714-9B64-9F1D78BDD5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1471</TotalTime>
  <Words>6902</Words>
  <Application>Microsoft Office PowerPoint</Application>
  <PresentationFormat>Widescreen</PresentationFormat>
  <Paragraphs>734</Paragraphs>
  <Slides>58</Slides>
  <Notes>55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58</vt:i4>
      </vt:variant>
    </vt:vector>
  </HeadingPairs>
  <TitlesOfParts>
    <vt:vector size="72" baseType="lpstr">
      <vt:lpstr>ＭＳ Ｐゴシック</vt:lpstr>
      <vt:lpstr>Arial</vt:lpstr>
      <vt:lpstr>Calibri</vt:lpstr>
      <vt:lpstr>Calibri Light</vt:lpstr>
      <vt:lpstr>Garamond</vt:lpstr>
      <vt:lpstr>Gill Sans MT</vt:lpstr>
      <vt:lpstr>Lato</vt:lpstr>
      <vt:lpstr>Noto</vt:lpstr>
      <vt:lpstr>Raleway</vt:lpstr>
      <vt:lpstr>Times New Roman</vt:lpstr>
      <vt:lpstr>Wingdings</vt:lpstr>
      <vt:lpstr>Parcel</vt:lpstr>
      <vt:lpstr>Streamline</vt:lpstr>
      <vt:lpstr>Office Theme</vt:lpstr>
      <vt:lpstr>Care of the Hospitalized Patient with Substance Use Disorder</vt:lpstr>
      <vt:lpstr>In rich’s words</vt:lpstr>
      <vt:lpstr>PowerPoint Presentation</vt:lpstr>
      <vt:lpstr>How we approached  Critical appraisal of the evidence</vt:lpstr>
      <vt:lpstr>Outline for today’s session</vt:lpstr>
      <vt:lpstr>SUD-related hospitalizations are  common, costly</vt:lpstr>
      <vt:lpstr>Hospitalization is a high risk touchpoint</vt:lpstr>
      <vt:lpstr>Most hospitals do not offer  evidence-based addiction care</vt:lpstr>
      <vt:lpstr>Hospital setting</vt:lpstr>
      <vt:lpstr>Why treat addiction in hospitals?</vt:lpstr>
      <vt:lpstr>Peers can play critical role in hospital care</vt:lpstr>
      <vt:lpstr>Theresa</vt:lpstr>
      <vt:lpstr>What’s the evidence for medications?</vt:lpstr>
      <vt:lpstr>PowerPoint Presentation</vt:lpstr>
      <vt:lpstr>Hospital-Based Interventions for SUDs</vt:lpstr>
      <vt:lpstr>Our Approach</vt:lpstr>
      <vt:lpstr>Starting Medications for OUD</vt:lpstr>
      <vt:lpstr>New Approaches to Starting Medications for OUD</vt:lpstr>
      <vt:lpstr>PowerPoint Presentation</vt:lpstr>
      <vt:lpstr>PowerPoint Presentation</vt:lpstr>
      <vt:lpstr>PowerPoint Presentation</vt:lpstr>
      <vt:lpstr>Benzodiazepines for alcohol withdrawal</vt:lpstr>
      <vt:lpstr>Adjuvants to benzodiazepines for alcohol withdrawal</vt:lpstr>
      <vt:lpstr>PowerPoint Presentation</vt:lpstr>
      <vt:lpstr>What’s the evidence for medications?</vt:lpstr>
      <vt:lpstr>Integrating harm reduction into hospitals:  Need, current evidence, and knowledge gaps</vt:lpstr>
      <vt:lpstr>Main points</vt:lpstr>
      <vt:lpstr>Providing substance use treatment is critical but not sufficient for improving hospital care. </vt:lpstr>
      <vt:lpstr>PowerPoint Presentation</vt:lpstr>
      <vt:lpstr>Why do patients use drugs in hospitals? </vt:lpstr>
      <vt:lpstr>Hospitals are high risk environments for inpatients who use substances </vt:lpstr>
      <vt:lpstr>Hospitals as risk environments</vt:lpstr>
      <vt:lpstr>PowerPoint Presentation</vt:lpstr>
      <vt:lpstr>What is harm reduction?</vt:lpstr>
      <vt:lpstr>PowerPoint Presentation</vt:lpstr>
      <vt:lpstr>Hospitals are extrapolating evidence from community settings to adapt harm reduction approaches into inpatient care</vt:lpstr>
      <vt:lpstr>PowerPoint Presentation</vt:lpstr>
      <vt:lpstr>Inpatient naloxone programs</vt:lpstr>
      <vt:lpstr>Key findings - inpatient naloxone programs</vt:lpstr>
      <vt:lpstr>Inpatient syringe services</vt:lpstr>
      <vt:lpstr>Key findings - inpatient syringe services</vt:lpstr>
      <vt:lpstr>Supervised consumption services for hospital inpatients</vt:lpstr>
      <vt:lpstr>Key findings - hospital supervised consumption services </vt:lpstr>
      <vt:lpstr>Knowledge gaps</vt:lpstr>
      <vt:lpstr>Research priorities</vt:lpstr>
      <vt:lpstr>PowerPoint Presentation</vt:lpstr>
      <vt:lpstr>Outline for today’s session</vt:lpstr>
      <vt:lpstr>The need: Current context</vt:lpstr>
      <vt:lpstr>PowerPoint Presentation</vt:lpstr>
      <vt:lpstr>Transforming Hospital Systems</vt:lpstr>
      <vt:lpstr>Multiple ways to implement</vt:lpstr>
      <vt:lpstr>Addiction Consult Service Outcomes</vt:lpstr>
      <vt:lpstr>PowerPoint Presentation</vt:lpstr>
      <vt:lpstr>Path forward</vt:lpstr>
      <vt:lpstr>Emerging evidence</vt:lpstr>
      <vt:lpstr>Research Priorities</vt:lpstr>
      <vt:lpstr>Amersa Mission:  improve health and well-being through leadership and advocacy in substance use</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of the Hospitalized Patient with Substance Use Disorder</dc:title>
  <dc:creator>Honora Englander</dc:creator>
  <cp:lastModifiedBy>Honora Englander</cp:lastModifiedBy>
  <cp:revision>77</cp:revision>
  <dcterms:created xsi:type="dcterms:W3CDTF">2022-09-29T16:32:22Z</dcterms:created>
  <dcterms:modified xsi:type="dcterms:W3CDTF">2022-11-11T11:11:35Z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0x010100525A736A5B706B4199ADE3F9660632E8</vt:lpwstr>
  </property>
</Properties>
</file>