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62" r:id="rId3"/>
    <p:sldMasterId id="2147483674" r:id="rId4"/>
  </p:sldMasterIdLst>
  <p:notesMasterIdLst>
    <p:notesMasterId r:id="rId3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DM Sans" pitchFamily="2" charset="0"/>
      <p:bold r:id="rId44"/>
      <p:boldItalic r:id="rId45"/>
    </p:embeddedFont>
    <p:embeddedFont>
      <p:font typeface="Georgia" panose="02040502050405020303" pitchFamily="18" charset="0"/>
      <p:regular r:id="rId46"/>
      <p:bold r:id="rId47"/>
      <p:italic r:id="rId48"/>
      <p:boldItalic r:id="rId49"/>
    </p:embeddedFont>
    <p:embeddedFont>
      <p:font typeface="Gill Sans" panose="020B0604020202020204" charset="0"/>
      <p:regular r:id="rId50"/>
      <p:bold r:id="rId51"/>
    </p:embeddedFont>
    <p:embeddedFont>
      <p:font typeface="Lato" panose="020F0502020204030203"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jTMTnpSKLeiYKBR9ZPFMGldacf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offcampus.lib.washington.edu/pmc/articles/PMC292384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pmc/articles/PMC544438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544438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SC</a:t>
            </a:r>
            <a:endParaRPr b="1"/>
          </a:p>
          <a:p>
            <a:pPr marL="0" marR="0" lvl="0" indent="0" algn="l" rtl="0">
              <a:lnSpc>
                <a:spcPct val="100000"/>
              </a:lnSpc>
              <a:spcBef>
                <a:spcPts val="0"/>
              </a:spcBef>
              <a:spcAft>
                <a:spcPts val="0"/>
              </a:spcAft>
              <a:buClr>
                <a:schemeClr val="dk1"/>
              </a:buClr>
              <a:buSzPts val="1200"/>
              <a:buFont typeface="Calibri"/>
              <a:buNone/>
            </a:pPr>
            <a:r>
              <a:rPr lang="en-US" b="1"/>
              <a:t>Clapp, How Adaptation of the Brain to Alcohol Leads to Dependence, </a:t>
            </a:r>
            <a:r>
              <a:rPr lang="en-US" u="sng">
                <a:solidFill>
                  <a:schemeClr val="hlink"/>
                </a:solidFill>
                <a:hlinkClick r:id="rId3"/>
              </a:rPr>
              <a:t>Alcohol Res Health</a:t>
            </a:r>
            <a:r>
              <a:rPr lang="en-US"/>
              <a:t>. 2008; 31(4): 310–339.</a:t>
            </a:r>
            <a:endParaRPr b="1"/>
          </a:p>
          <a:p>
            <a:pPr marL="0" lvl="0" indent="0" algn="l" rtl="0">
              <a:lnSpc>
                <a:spcPct val="100000"/>
              </a:lnSpc>
              <a:spcBef>
                <a:spcPts val="0"/>
              </a:spcBef>
              <a:spcAft>
                <a:spcPts val="0"/>
              </a:spcAft>
              <a:buSzPts val="1400"/>
              <a:buNone/>
            </a:pPr>
            <a:endParaRPr/>
          </a:p>
        </p:txBody>
      </p:sp>
      <p:sp>
        <p:nvSpPr>
          <p:cNvPr id="341" name="Google Shape;34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a:p>
            <a:pPr marL="0" lvl="0" indent="0" algn="l" rtl="0">
              <a:lnSpc>
                <a:spcPct val="100000"/>
              </a:lnSpc>
              <a:spcBef>
                <a:spcPts val="0"/>
              </a:spcBef>
              <a:spcAft>
                <a:spcPts val="0"/>
              </a:spcAft>
              <a:buSzPts val="1400"/>
              <a:buNone/>
            </a:pPr>
            <a:r>
              <a:rPr lang="en-US"/>
              <a:t>Early hallucinations means alcoholic hallucinosis in about 10%</a:t>
            </a:r>
            <a:endParaRPr/>
          </a:p>
          <a:p>
            <a:pPr marL="0" lvl="0" indent="0" algn="l" rtl="0">
              <a:lnSpc>
                <a:spcPct val="100000"/>
              </a:lnSpc>
              <a:spcBef>
                <a:spcPts val="0"/>
              </a:spcBef>
              <a:spcAft>
                <a:spcPts val="0"/>
              </a:spcAft>
              <a:buSzPts val="1400"/>
              <a:buNone/>
            </a:pPr>
            <a:r>
              <a:rPr lang="en-US"/>
              <a:t>24-48hrs typically, often aware of hallucinations and distressing</a:t>
            </a:r>
            <a:endParaRPr/>
          </a:p>
          <a:p>
            <a:pPr marL="0" lvl="0" indent="0" algn="l" rtl="0">
              <a:lnSpc>
                <a:spcPct val="100000"/>
              </a:lnSpc>
              <a:spcBef>
                <a:spcPts val="0"/>
              </a:spcBef>
              <a:spcAft>
                <a:spcPts val="0"/>
              </a:spcAft>
              <a:buSzPts val="1400"/>
              <a:buNone/>
            </a:pPr>
            <a:r>
              <a:rPr lang="en-US"/>
              <a:t>95 %</a:t>
            </a:r>
            <a:endParaRPr/>
          </a:p>
        </p:txBody>
      </p:sp>
      <p:sp>
        <p:nvSpPr>
          <p:cNvPr id="352" name="Google Shape;3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a:p>
            <a:pPr marL="0" lvl="0" indent="0" algn="l" rtl="0">
              <a:lnSpc>
                <a:spcPct val="100000"/>
              </a:lnSpc>
              <a:spcBef>
                <a:spcPts val="0"/>
              </a:spcBef>
              <a:spcAft>
                <a:spcPts val="0"/>
              </a:spcAft>
              <a:buSzPts val="1400"/>
              <a:buNone/>
            </a:pPr>
            <a:r>
              <a:rPr lang="en-US"/>
              <a:t>Unopposed glutamate leads to increased NE and dopamine</a:t>
            </a:r>
            <a:endParaRPr/>
          </a:p>
          <a:p>
            <a:pPr marL="0" lvl="0" indent="0" algn="l" rtl="0">
              <a:lnSpc>
                <a:spcPct val="100000"/>
              </a:lnSpc>
              <a:spcBef>
                <a:spcPts val="0"/>
              </a:spcBef>
              <a:spcAft>
                <a:spcPts val="0"/>
              </a:spcAft>
              <a:buSzPts val="1400"/>
              <a:buNone/>
            </a:pPr>
            <a:r>
              <a:rPr lang="en-US"/>
              <a:t>-explains SIRS criteria, dopamine for hallucinations</a:t>
            </a:r>
            <a:endParaRPr/>
          </a:p>
          <a:p>
            <a:pPr marL="0" lvl="0" indent="0" algn="l" rtl="0">
              <a:lnSpc>
                <a:spcPct val="100000"/>
              </a:lnSpc>
              <a:spcBef>
                <a:spcPts val="0"/>
              </a:spcBef>
              <a:spcAft>
                <a:spcPts val="0"/>
              </a:spcAft>
              <a:buSzPts val="1400"/>
              <a:buNone/>
            </a:pPr>
            <a:r>
              <a:rPr lang="en-US"/>
              <a:t>-hyperventilation</a:t>
            </a:r>
            <a:endParaRPr/>
          </a:p>
          <a:p>
            <a:pPr marL="0" lvl="0" indent="0" algn="l" rtl="0">
              <a:lnSpc>
                <a:spcPct val="100000"/>
              </a:lnSpc>
              <a:spcBef>
                <a:spcPts val="0"/>
              </a:spcBef>
              <a:spcAft>
                <a:spcPts val="0"/>
              </a:spcAft>
              <a:buSzPts val="1400"/>
              <a:buNone/>
            </a:pPr>
            <a:r>
              <a:rPr lang="en-US"/>
              <a:t>Truth is that this isn’t black or white, patients aren’t usually uncomplicated or complicated so there’s a lot of in between and gray zone</a:t>
            </a:r>
            <a:endParaRPr/>
          </a:p>
          <a:p>
            <a:pPr marL="0" lvl="0" indent="0" algn="l" rtl="0">
              <a:lnSpc>
                <a:spcPct val="100000"/>
              </a:lnSpc>
              <a:spcBef>
                <a:spcPts val="0"/>
              </a:spcBef>
              <a:spcAft>
                <a:spcPts val="0"/>
              </a:spcAft>
              <a:buSzPts val="1400"/>
              <a:buNone/>
            </a:pPr>
            <a:r>
              <a:rPr lang="en-US"/>
              <a:t>-3-5% with DTs during hospitalization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Mortality was about 40% in 1900s, now around 5% from arrythmia, complicating illness</a:t>
            </a:r>
            <a:endParaRPr/>
          </a:p>
        </p:txBody>
      </p:sp>
      <p:sp>
        <p:nvSpPr>
          <p:cNvPr id="363" name="Google Shape;3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p:txBody>
      </p:sp>
      <p:sp>
        <p:nvSpPr>
          <p:cNvPr id="371" name="Google Shape;3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a:p>
            <a:pPr marL="0" lvl="0" indent="0" algn="l" rtl="0">
              <a:lnSpc>
                <a:spcPct val="100000"/>
              </a:lnSpc>
              <a:spcBef>
                <a:spcPts val="0"/>
              </a:spcBef>
              <a:spcAft>
                <a:spcPts val="0"/>
              </a:spcAft>
              <a:buSzPts val="1400"/>
              <a:buNone/>
            </a:pPr>
            <a:r>
              <a:rPr lang="en-US"/>
              <a:t>Ask everyone to raise hands about how many have treated alcohol withdrawal in the outpatient setting? Ask a few people how it went</a:t>
            </a:r>
            <a:endParaRPr/>
          </a:p>
        </p:txBody>
      </p:sp>
      <p:sp>
        <p:nvSpPr>
          <p:cNvPr id="379" name="Google Shape;3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p:txBody>
      </p:sp>
      <p:sp>
        <p:nvSpPr>
          <p:cNvPr id="386" name="Google Shape;3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AP</a:t>
            </a:r>
            <a:endParaRPr/>
          </a:p>
        </p:txBody>
      </p:sp>
      <p:sp>
        <p:nvSpPr>
          <p:cNvPr id="394" name="Google Shape;3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AP</a:t>
            </a:r>
            <a:endParaRPr/>
          </a:p>
        </p:txBody>
      </p:sp>
      <p:sp>
        <p:nvSpPr>
          <p:cNvPr id="400" name="Google Shape;4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AP</a:t>
            </a:r>
            <a:endParaRPr/>
          </a:p>
          <a:p>
            <a:pPr marL="0" lvl="0" indent="0" algn="l" rtl="0">
              <a:lnSpc>
                <a:spcPct val="100000"/>
              </a:lnSpc>
              <a:spcBef>
                <a:spcPts val="0"/>
              </a:spcBef>
              <a:spcAft>
                <a:spcPts val="0"/>
              </a:spcAft>
              <a:buSzPts val="1400"/>
              <a:buNone/>
            </a:pPr>
            <a:r>
              <a:rPr lang="en-US"/>
              <a:t>Give them 5-10 minutes to discuss and then share in the large groups</a:t>
            </a:r>
            <a:endParaRPr/>
          </a:p>
        </p:txBody>
      </p:sp>
      <p:sp>
        <p:nvSpPr>
          <p:cNvPr id="408" name="Google Shape;40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449652397a_2_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AP</a:t>
            </a:r>
            <a:endParaRPr/>
          </a:p>
        </p:txBody>
      </p:sp>
      <p:sp>
        <p:nvSpPr>
          <p:cNvPr id="414" name="Google Shape;414;g1449652397a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48d86b7d21_1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148d86b7d21_1_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48d86b7d21_1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g148d86b7d21_1_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48d86b7d21_1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148d86b7d21_1_10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48d86b7d21_1_1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g148d86b7d21_1_1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AP</a:t>
            </a:r>
            <a:endParaRPr/>
          </a:p>
          <a:p>
            <a:pPr marL="0" lvl="0" indent="0" algn="l" rtl="0">
              <a:lnSpc>
                <a:spcPct val="100000"/>
              </a:lnSpc>
              <a:spcBef>
                <a:spcPts val="0"/>
              </a:spcBef>
              <a:spcAft>
                <a:spcPts val="0"/>
              </a:spcAft>
              <a:buSzPts val="1400"/>
              <a:buNone/>
            </a:pPr>
            <a:r>
              <a:rPr lang="en-US"/>
              <a:t>Speak about absolute and relative contraindications</a:t>
            </a:r>
            <a:endParaRPr/>
          </a:p>
          <a:p>
            <a:pPr marL="0" lvl="0" indent="0" algn="l" rtl="0">
              <a:lnSpc>
                <a:spcPct val="100000"/>
              </a:lnSpc>
              <a:spcBef>
                <a:spcPts val="0"/>
              </a:spcBef>
              <a:spcAft>
                <a:spcPts val="0"/>
              </a:spcAft>
              <a:buSzPts val="1400"/>
              <a:buNone/>
            </a:pPr>
            <a:r>
              <a:rPr lang="en-US"/>
              <a:t>Only absolute is history of severe withdrawal</a:t>
            </a:r>
            <a:endParaRPr/>
          </a:p>
          <a:p>
            <a:pPr marL="0" lvl="0" indent="0" algn="l" rtl="0">
              <a:lnSpc>
                <a:spcPct val="100000"/>
              </a:lnSpc>
              <a:spcBef>
                <a:spcPts val="0"/>
              </a:spcBef>
              <a:spcAft>
                <a:spcPts val="0"/>
              </a:spcAft>
              <a:buSzPts val="1400"/>
              <a:buNone/>
            </a:pPr>
            <a:r>
              <a:rPr lang="en-US"/>
              <a:t>Being person centered with relative contraindications if preference is outpatient management</a:t>
            </a:r>
            <a:endParaRPr/>
          </a:p>
        </p:txBody>
      </p:sp>
      <p:sp>
        <p:nvSpPr>
          <p:cNvPr id="480" name="Google Shape;48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a:t>
            </a:r>
            <a:endParaRPr/>
          </a:p>
          <a:p>
            <a:pPr marL="0" lvl="0" indent="0" algn="l" rtl="0">
              <a:lnSpc>
                <a:spcPct val="100000"/>
              </a:lnSpc>
              <a:spcBef>
                <a:spcPts val="0"/>
              </a:spcBef>
              <a:spcAft>
                <a:spcPts val="0"/>
              </a:spcAft>
              <a:buSzPts val="1400"/>
              <a:buNone/>
            </a:pPr>
            <a:r>
              <a:rPr lang="en-US"/>
              <a:t>Add more details and ask how this changes their discussion</a:t>
            </a:r>
            <a:endParaRPr/>
          </a:p>
        </p:txBody>
      </p:sp>
      <p:sp>
        <p:nvSpPr>
          <p:cNvPr id="496" name="Google Shape;4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a:t>
            </a:r>
            <a:endParaRPr/>
          </a:p>
        </p:txBody>
      </p:sp>
      <p:sp>
        <p:nvSpPr>
          <p:cNvPr id="503" name="Google Shape;50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a:t>
            </a:r>
            <a:endParaRPr/>
          </a:p>
        </p:txBody>
      </p:sp>
      <p:sp>
        <p:nvSpPr>
          <p:cNvPr id="511" name="Google Shape;51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a:t>
            </a:r>
            <a:endParaRPr/>
          </a:p>
        </p:txBody>
      </p:sp>
      <p:sp>
        <p:nvSpPr>
          <p:cNvPr id="519" name="Google Shape;51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a:t>
            </a:r>
            <a:endParaRPr/>
          </a:p>
        </p:txBody>
      </p:sp>
      <p:sp>
        <p:nvSpPr>
          <p:cNvPr id="527" name="Google Shape;52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a:t>
            </a:r>
            <a:endParaRPr/>
          </a:p>
          <a:p>
            <a:pPr marL="0" lvl="0" indent="0" algn="l" rtl="0">
              <a:lnSpc>
                <a:spcPct val="100000"/>
              </a:lnSpc>
              <a:spcBef>
                <a:spcPts val="0"/>
              </a:spcBef>
              <a:spcAft>
                <a:spcPts val="0"/>
              </a:spcAft>
              <a:buSzPts val="1400"/>
              <a:buNone/>
            </a:pPr>
            <a:r>
              <a:rPr lang="en-US"/>
              <a:t>Carbamazepine fixed dose starting at 800 mg/day tapered over 4, 7, 9, or 12 days; symptom-triggered dosing (≤1200 mg/day)</a:t>
            </a:r>
            <a:endParaRPr/>
          </a:p>
        </p:txBody>
      </p:sp>
      <p:sp>
        <p:nvSpPr>
          <p:cNvPr id="535" name="Google Shape;53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48b98e000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48b98e000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a:t>
            </a:r>
            <a:endParaRPr/>
          </a:p>
          <a:p>
            <a:pPr marL="0" lvl="0" indent="0" algn="l" rtl="0">
              <a:spcBef>
                <a:spcPts val="0"/>
              </a:spcBef>
              <a:spcAft>
                <a:spcPts val="0"/>
              </a:spcAft>
              <a:buNone/>
            </a:pPr>
            <a:endParaRPr/>
          </a:p>
        </p:txBody>
      </p:sp>
      <p:sp>
        <p:nvSpPr>
          <p:cNvPr id="544" name="Google Shape;544;g148b98e0003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73363e91a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73363e91a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a:t>
            </a:r>
            <a:endParaRPr/>
          </a:p>
        </p:txBody>
      </p:sp>
      <p:sp>
        <p:nvSpPr>
          <p:cNvPr id="551" name="Google Shape;551;g173363e91a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a:p>
            <a:pPr marL="0" lvl="0" indent="0" algn="l" rtl="0">
              <a:lnSpc>
                <a:spcPct val="100000"/>
              </a:lnSpc>
              <a:spcBef>
                <a:spcPts val="0"/>
              </a:spcBef>
              <a:spcAft>
                <a:spcPts val="0"/>
              </a:spcAft>
              <a:buSzPts val="1400"/>
              <a:buNone/>
            </a:pPr>
            <a:r>
              <a:rPr lang="en-US"/>
              <a:t>Compare not treating AUD in alcohol withdrawal to not treating DM in DKA, HLD in ACS</a:t>
            </a:r>
            <a:endParaRPr/>
          </a:p>
        </p:txBody>
      </p:sp>
      <p:sp>
        <p:nvSpPr>
          <p:cNvPr id="558" name="Google Shape;55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p:txBody>
      </p:sp>
      <p:sp>
        <p:nvSpPr>
          <p:cNvPr id="268" name="Google Shape;2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469c94da5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469c94da5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SC</a:t>
            </a:r>
            <a:endParaRPr/>
          </a:p>
          <a:p>
            <a:pPr marL="0" lvl="0" indent="0" algn="l" rtl="0">
              <a:lnSpc>
                <a:spcPct val="115000"/>
              </a:lnSpc>
              <a:spcBef>
                <a:spcPts val="0"/>
              </a:spcBef>
              <a:spcAft>
                <a:spcPts val="0"/>
              </a:spcAft>
              <a:buNone/>
            </a:pPr>
            <a:r>
              <a:rPr lang="en-US"/>
              <a:t>Williams </a:t>
            </a:r>
            <a:r>
              <a:rPr lang="en-US" sz="1100" u="sng">
                <a:solidFill>
                  <a:schemeClr val="hlink"/>
                </a:solidFill>
                <a:latin typeface="Arial"/>
                <a:ea typeface="Arial"/>
                <a:cs typeface="Arial"/>
                <a:sym typeface="Arial"/>
                <a:hlinkClick r:id="rId3"/>
              </a:rPr>
              <a:t>Drug Alcohol Depend.</a:t>
            </a:r>
            <a:r>
              <a:rPr lang="en-US" sz="1100">
                <a:latin typeface="Arial"/>
                <a:ea typeface="Arial"/>
                <a:cs typeface="Arial"/>
                <a:sym typeface="Arial"/>
              </a:rPr>
              <a:t> 2017</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t>Among patients with unhealthy alcohol use, those with HIV are less likely than those without to receive all aspects of alcohol-related care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Owens </a:t>
            </a:r>
            <a:r>
              <a:rPr lang="en-US" sz="1100" u="sng">
                <a:solidFill>
                  <a:schemeClr val="hlink"/>
                </a:solidFill>
                <a:latin typeface="Arial"/>
                <a:ea typeface="Arial"/>
                <a:cs typeface="Arial"/>
                <a:sym typeface="Arial"/>
                <a:hlinkClick r:id="rId3"/>
              </a:rPr>
              <a:t>Drug Alcohol Depend.</a:t>
            </a:r>
            <a:r>
              <a:rPr lang="en-US" sz="1100">
                <a:latin typeface="Arial"/>
                <a:ea typeface="Arial"/>
                <a:cs typeface="Arial"/>
                <a:sym typeface="Arial"/>
              </a:rPr>
              <a:t> 2018</a:t>
            </a:r>
            <a:endParaRPr/>
          </a:p>
          <a:p>
            <a:pPr marL="0" lvl="0" indent="0" algn="l" rtl="0">
              <a:lnSpc>
                <a:spcPct val="115000"/>
              </a:lnSpc>
              <a:spcBef>
                <a:spcPts val="0"/>
              </a:spcBef>
              <a:spcAft>
                <a:spcPts val="0"/>
              </a:spcAft>
              <a:buNone/>
            </a:pPr>
            <a:r>
              <a:rPr lang="en-US"/>
              <a:t>those with Hepatitis C are less likely than those without to receive brief intervention and pharmacotherapy but more likely to receive specialty addictiosn treatment.</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Williams </a:t>
            </a:r>
            <a:r>
              <a:rPr lang="en-US" sz="1100" u="sng">
                <a:solidFill>
                  <a:schemeClr val="hlink"/>
                </a:solidFill>
                <a:latin typeface="Arial"/>
                <a:ea typeface="Arial"/>
                <a:cs typeface="Arial"/>
                <a:sym typeface="Arial"/>
                <a:hlinkClick r:id="rId3"/>
              </a:rPr>
              <a:t>Drug Alcohol Depend.</a:t>
            </a:r>
            <a:r>
              <a:rPr lang="en-US" sz="1100">
                <a:latin typeface="Arial"/>
                <a:ea typeface="Arial"/>
                <a:cs typeface="Arial"/>
                <a:sym typeface="Arial"/>
              </a:rPr>
              <a:t> 2017</a:t>
            </a:r>
            <a:endParaRPr/>
          </a:p>
          <a:p>
            <a:pPr marL="0" lvl="0" indent="0" algn="l" rtl="0">
              <a:lnSpc>
                <a:spcPct val="115000"/>
              </a:lnSpc>
              <a:spcBef>
                <a:spcPts val="0"/>
              </a:spcBef>
              <a:spcAft>
                <a:spcPts val="0"/>
              </a:spcAft>
              <a:buNone/>
            </a:pPr>
            <a:r>
              <a:rPr lang="en-US"/>
              <a:t>Black and Hispanic patients were both more likely than White patients to initiate specialty addictions treatment, whereas Black patients were less likely than white or Hispanic patients to receive pharmacotherapy for alcohol use disorders.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86" name="Google Shape;286;g1469c94da5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488aadae9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488aadae9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solidFill>
                  <a:srgbClr val="212121"/>
                </a:solidFill>
                <a:highlight>
                  <a:srgbClr val="FFFFFF"/>
                </a:highlight>
                <a:latin typeface="Roboto"/>
                <a:ea typeface="Roboto"/>
                <a:cs typeface="Roboto"/>
                <a:sym typeface="Roboto"/>
              </a:rPr>
              <a:t>SC</a:t>
            </a:r>
            <a:endParaRPr sz="900">
              <a:solidFill>
                <a:srgbClr val="21212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900">
                <a:solidFill>
                  <a:srgbClr val="212121"/>
                </a:solidFill>
                <a:highlight>
                  <a:srgbClr val="FFFFFF"/>
                </a:highlight>
                <a:latin typeface="Roboto"/>
                <a:ea typeface="Roboto"/>
                <a:cs typeface="Roboto"/>
                <a:sym typeface="Roboto"/>
              </a:rPr>
              <a:t>L</a:t>
            </a:r>
            <a:r>
              <a:rPr lang="en-US" sz="900">
                <a:solidFill>
                  <a:srgbClr val="262626"/>
                </a:solidFill>
                <a:latin typeface="Gill Sans"/>
                <a:ea typeface="Gill Sans"/>
                <a:cs typeface="Gill Sans"/>
                <a:sym typeface="Gill Sans"/>
              </a:rPr>
              <a:t>atinx individuals are less likely to be offered information about alcohol treatment</a:t>
            </a:r>
            <a:endParaRPr sz="900">
              <a:solidFill>
                <a:srgbClr val="262626"/>
              </a:solidFill>
              <a:latin typeface="Gill Sans"/>
              <a:ea typeface="Gill Sans"/>
              <a:cs typeface="Gill Sans"/>
              <a:sym typeface="Gill Sans"/>
            </a:endParaRPr>
          </a:p>
          <a:p>
            <a:pPr marL="0" lvl="0" indent="0" algn="l" rtl="0">
              <a:lnSpc>
                <a:spcPct val="115000"/>
              </a:lnSpc>
              <a:spcBef>
                <a:spcPts val="0"/>
              </a:spcBef>
              <a:spcAft>
                <a:spcPts val="0"/>
              </a:spcAft>
              <a:buClr>
                <a:schemeClr val="dk1"/>
              </a:buClr>
              <a:buSzPts val="1100"/>
              <a:buFont typeface="Arial"/>
              <a:buNone/>
            </a:pPr>
            <a:r>
              <a:rPr lang="en-US" sz="900">
                <a:solidFill>
                  <a:srgbClr val="262626"/>
                </a:solidFill>
                <a:latin typeface="Gill Sans"/>
                <a:ea typeface="Gill Sans"/>
                <a:cs typeface="Gill Sans"/>
                <a:sym typeface="Gill Sans"/>
              </a:rPr>
              <a:t>Graph on R shows who recieves brief interventions</a:t>
            </a:r>
            <a:endParaRPr sz="900">
              <a:solidFill>
                <a:srgbClr val="262626"/>
              </a:solidFill>
              <a:latin typeface="Gill Sans"/>
              <a:ea typeface="Gill Sans"/>
              <a:cs typeface="Gill Sans"/>
              <a:sym typeface="Gill Sans"/>
            </a:endParaRPr>
          </a:p>
          <a:p>
            <a:pPr marL="0" lvl="0" indent="0" algn="l" rtl="0">
              <a:lnSpc>
                <a:spcPct val="115000"/>
              </a:lnSpc>
              <a:spcBef>
                <a:spcPts val="0"/>
              </a:spcBef>
              <a:spcAft>
                <a:spcPts val="0"/>
              </a:spcAft>
              <a:buClr>
                <a:schemeClr val="dk1"/>
              </a:buClr>
              <a:buSzPts val="1100"/>
              <a:buFont typeface="Arial"/>
              <a:buNone/>
            </a:pPr>
            <a:endParaRPr sz="900">
              <a:solidFill>
                <a:srgbClr val="262626"/>
              </a:solidFill>
              <a:latin typeface="Gill Sans"/>
              <a:ea typeface="Gill Sans"/>
              <a:cs typeface="Gill Sans"/>
              <a:sym typeface="Gill Sans"/>
            </a:endParaRPr>
          </a:p>
          <a:p>
            <a:pPr marL="0" lvl="0" indent="0" algn="l" rtl="0">
              <a:lnSpc>
                <a:spcPct val="115000"/>
              </a:lnSpc>
              <a:spcBef>
                <a:spcPts val="0"/>
              </a:spcBef>
              <a:spcAft>
                <a:spcPts val="0"/>
              </a:spcAft>
              <a:buClr>
                <a:schemeClr val="dk1"/>
              </a:buClr>
              <a:buSzPts val="1100"/>
              <a:buFont typeface="Arial"/>
              <a:buNone/>
            </a:pPr>
            <a:r>
              <a:rPr lang="en-US" sz="900">
                <a:solidFill>
                  <a:srgbClr val="212121"/>
                </a:solidFill>
                <a:highlight>
                  <a:srgbClr val="FFFFFF"/>
                </a:highlight>
                <a:latin typeface="Roboto"/>
                <a:ea typeface="Roboto"/>
                <a:cs typeface="Roboto"/>
                <a:sym typeface="Roboto"/>
              </a:rPr>
              <a:t>Pinedo M. Missed opportunities by health care providers to reduce racial/ethnic disparities in the use of alcohol treatment services. </a:t>
            </a:r>
            <a:r>
              <a:rPr lang="en-US" sz="900" i="1">
                <a:solidFill>
                  <a:srgbClr val="212121"/>
                </a:solidFill>
                <a:latin typeface="Roboto"/>
                <a:ea typeface="Roboto"/>
                <a:cs typeface="Roboto"/>
                <a:sym typeface="Roboto"/>
              </a:rPr>
              <a:t>Drug Alcohol Depend</a:t>
            </a:r>
            <a:r>
              <a:rPr lang="en-US" sz="900">
                <a:solidFill>
                  <a:srgbClr val="212121"/>
                </a:solidFill>
                <a:highlight>
                  <a:srgbClr val="FFFFFF"/>
                </a:highlight>
                <a:latin typeface="Roboto"/>
                <a:ea typeface="Roboto"/>
                <a:cs typeface="Roboto"/>
                <a:sym typeface="Roboto"/>
              </a:rPr>
              <a:t>. 2021;226:108851. doi:10.1016/j.drugalcdep.2021.108851 - Latinos were less likely to receive information on alcohol treatment services than Whites, but no White-Black differences were documented. When analyses were restricted to those who had received information on alcohol treatment options, no racial/ethnic differences in the use of alcohol treatment services were found. </a:t>
            </a:r>
            <a:endParaRPr sz="900">
              <a:solidFill>
                <a:srgbClr val="21212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900">
              <a:solidFill>
                <a:srgbClr val="21212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900">
                <a:solidFill>
                  <a:srgbClr val="212121"/>
                </a:solidFill>
                <a:highlight>
                  <a:srgbClr val="FFFFFF"/>
                </a:highlight>
                <a:latin typeface="Roboto"/>
                <a:ea typeface="Roboto"/>
                <a:cs typeface="Roboto"/>
                <a:sym typeface="Roboto"/>
              </a:rPr>
              <a:t>Mulia N, Tam TW, Schmidt LA. Disparities in the use and quality of alcohol treatment services and some proposed solutions to narrow the gap. Psychiatr Serv. 2014 May 1;65(5):626-33. doi: 10.1176/appi.ps.201300188. PMID: 24487667; PMCID: PMC4008705.</a:t>
            </a:r>
            <a:endParaRPr sz="900">
              <a:solidFill>
                <a:srgbClr val="21212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900"/>
          </a:p>
          <a:p>
            <a:pPr marL="0" lvl="0" indent="0" algn="l" rtl="0">
              <a:lnSpc>
                <a:spcPct val="115000"/>
              </a:lnSpc>
              <a:spcBef>
                <a:spcPts val="0"/>
              </a:spcBef>
              <a:spcAft>
                <a:spcPts val="0"/>
              </a:spcAft>
              <a:buNone/>
            </a:pPr>
            <a:r>
              <a:rPr lang="en-US" sz="900"/>
              <a:t>Owens </a:t>
            </a:r>
            <a:r>
              <a:rPr lang="en-US" sz="900" u="sng">
                <a:solidFill>
                  <a:schemeClr val="hlink"/>
                </a:solidFill>
                <a:latin typeface="Arial"/>
                <a:ea typeface="Arial"/>
                <a:cs typeface="Arial"/>
                <a:sym typeface="Arial"/>
                <a:hlinkClick r:id="rId3"/>
              </a:rPr>
              <a:t>Drug Alcohol Depend.</a:t>
            </a:r>
            <a:r>
              <a:rPr lang="en-US" sz="900">
                <a:latin typeface="Arial"/>
                <a:ea typeface="Arial"/>
                <a:cs typeface="Arial"/>
                <a:sym typeface="Arial"/>
              </a:rPr>
              <a:t> 2018</a:t>
            </a:r>
            <a:endParaRPr sz="900"/>
          </a:p>
          <a:p>
            <a:pPr marL="0" lvl="0" indent="0" algn="l" rtl="0">
              <a:lnSpc>
                <a:spcPct val="115000"/>
              </a:lnSpc>
              <a:spcBef>
                <a:spcPts val="0"/>
              </a:spcBef>
              <a:spcAft>
                <a:spcPts val="0"/>
              </a:spcAft>
              <a:buNone/>
            </a:pPr>
            <a:r>
              <a:rPr lang="en-US" sz="900"/>
              <a:t>those with Hepatitis C are less likely than those without to receive brief intervention and pharmacotherapy but more likely to receive specialty addictiosn treatment.</a:t>
            </a:r>
            <a:endParaRPr sz="900"/>
          </a:p>
          <a:p>
            <a:pPr marL="0" lvl="0" indent="0" algn="l" rtl="0">
              <a:lnSpc>
                <a:spcPct val="115000"/>
              </a:lnSpc>
              <a:spcBef>
                <a:spcPts val="0"/>
              </a:spcBef>
              <a:spcAft>
                <a:spcPts val="0"/>
              </a:spcAft>
              <a:buNone/>
            </a:pPr>
            <a:endParaRPr sz="900"/>
          </a:p>
          <a:p>
            <a:pPr marL="0" lvl="0" indent="0" algn="l" rtl="0">
              <a:lnSpc>
                <a:spcPct val="115000"/>
              </a:lnSpc>
              <a:spcBef>
                <a:spcPts val="0"/>
              </a:spcBef>
              <a:spcAft>
                <a:spcPts val="0"/>
              </a:spcAft>
              <a:buNone/>
            </a:pPr>
            <a:r>
              <a:rPr lang="en-US" sz="900"/>
              <a:t>Williams </a:t>
            </a:r>
            <a:r>
              <a:rPr lang="en-US" sz="900" u="sng">
                <a:solidFill>
                  <a:schemeClr val="hlink"/>
                </a:solidFill>
                <a:latin typeface="Arial"/>
                <a:ea typeface="Arial"/>
                <a:cs typeface="Arial"/>
                <a:sym typeface="Arial"/>
                <a:hlinkClick r:id="rId3"/>
              </a:rPr>
              <a:t>Drug Alcohol Depend.</a:t>
            </a:r>
            <a:r>
              <a:rPr lang="en-US" sz="900">
                <a:latin typeface="Arial"/>
                <a:ea typeface="Arial"/>
                <a:cs typeface="Arial"/>
                <a:sym typeface="Arial"/>
              </a:rPr>
              <a:t> 2017</a:t>
            </a:r>
            <a:endParaRPr sz="900"/>
          </a:p>
          <a:p>
            <a:pPr marL="0" lvl="0" indent="0" algn="l" rtl="0">
              <a:lnSpc>
                <a:spcPct val="115000"/>
              </a:lnSpc>
              <a:spcBef>
                <a:spcPts val="0"/>
              </a:spcBef>
              <a:spcAft>
                <a:spcPts val="0"/>
              </a:spcAft>
              <a:buNone/>
            </a:pPr>
            <a:r>
              <a:rPr lang="en-US" sz="900"/>
              <a:t>Black and Hispanic patients were both more likely than White patients to initiate specialty addictions treatment, whereas Black patients were less likely than white or Hispanic patients to receive pharmacotherapy for alcohol use disorders.</a:t>
            </a:r>
            <a:endParaRPr sz="900"/>
          </a:p>
          <a:p>
            <a:pPr marL="0" lvl="0" indent="0" algn="l" rtl="0">
              <a:lnSpc>
                <a:spcPct val="115000"/>
              </a:lnSpc>
              <a:spcBef>
                <a:spcPts val="0"/>
              </a:spcBef>
              <a:spcAft>
                <a:spcPts val="0"/>
              </a:spcAft>
              <a:buClr>
                <a:schemeClr val="dk1"/>
              </a:buClr>
              <a:buSzPts val="1100"/>
              <a:buFont typeface="Arial"/>
              <a:buNone/>
            </a:pPr>
            <a:endParaRPr sz="900"/>
          </a:p>
          <a:p>
            <a:pPr marL="0" lvl="0" indent="0" algn="l" rtl="0">
              <a:spcBef>
                <a:spcPts val="0"/>
              </a:spcBef>
              <a:spcAft>
                <a:spcPts val="0"/>
              </a:spcAft>
              <a:buNone/>
            </a:pPr>
            <a:endParaRPr sz="900"/>
          </a:p>
        </p:txBody>
      </p:sp>
      <p:sp>
        <p:nvSpPr>
          <p:cNvPr id="295" name="Google Shape;295;g1488aadae9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p:txBody>
      </p:sp>
      <p:sp>
        <p:nvSpPr>
          <p:cNvPr id="305" name="Google Shape;30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p:txBody>
      </p:sp>
      <p:sp>
        <p:nvSpPr>
          <p:cNvPr id="316" name="Google Shape;3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a:t>
            </a:r>
            <a:endParaRPr/>
          </a:p>
        </p:txBody>
      </p:sp>
      <p:sp>
        <p:nvSpPr>
          <p:cNvPr id="328" name="Google Shape;3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8" name="Google Shape;18;p2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78"/>
        <p:cNvGrpSpPr/>
        <p:nvPr/>
      </p:nvGrpSpPr>
      <p:grpSpPr>
        <a:xfrm>
          <a:off x="0" y="0"/>
          <a:ext cx="0" cy="0"/>
          <a:chOff x="0" y="0"/>
          <a:chExt cx="0" cy="0"/>
        </a:xfrm>
      </p:grpSpPr>
      <p:sp>
        <p:nvSpPr>
          <p:cNvPr id="79" name="Google Shape;79;p37"/>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7"/>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a:spLocks noGrp="1"/>
          </p:cNvSpPr>
          <p:nvPr>
            <p:ph type="pic" idx="2"/>
          </p:nvPr>
        </p:nvSpPr>
        <p:spPr>
          <a:xfrm>
            <a:off x="6095999" y="0"/>
            <a:ext cx="6102097" cy="6858000"/>
          </a:xfrm>
          <a:prstGeom prst="rect">
            <a:avLst/>
          </a:prstGeom>
          <a:solidFill>
            <a:srgbClr val="BFBFBF"/>
          </a:solidFill>
          <a:ln>
            <a:noFill/>
          </a:ln>
        </p:spPr>
      </p:sp>
      <p:sp>
        <p:nvSpPr>
          <p:cNvPr id="82" name="Google Shape;82;p37"/>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83" name="Google Shape;83;p3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7"/>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86"/>
        <p:cNvGrpSpPr/>
        <p:nvPr/>
      </p:nvGrpSpPr>
      <p:grpSpPr>
        <a:xfrm>
          <a:off x="0" y="0"/>
          <a:ext cx="0" cy="0"/>
          <a:chOff x="0" y="0"/>
          <a:chExt cx="0" cy="0"/>
        </a:xfrm>
      </p:grpSpPr>
      <p:sp>
        <p:nvSpPr>
          <p:cNvPr id="87" name="Google Shape;87;p3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8"/>
          <p:cNvSpPr txBox="1">
            <a:spLocks noGrp="1"/>
          </p:cNvSpPr>
          <p:nvPr>
            <p:ph type="body" idx="1"/>
          </p:nvPr>
        </p:nvSpPr>
        <p:spPr>
          <a:xfrm rot="5400000">
            <a:off x="4545009" y="324172"/>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89" name="Google Shape;89;p3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8"/>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92"/>
        <p:cNvGrpSpPr/>
        <p:nvPr/>
      </p:nvGrpSpPr>
      <p:grpSpPr>
        <a:xfrm>
          <a:off x="0" y="0"/>
          <a:ext cx="0" cy="0"/>
          <a:chOff x="0" y="0"/>
          <a:chExt cx="0" cy="0"/>
        </a:xfrm>
      </p:grpSpPr>
      <p:sp>
        <p:nvSpPr>
          <p:cNvPr id="93" name="Google Shape;93;p39"/>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9"/>
          <p:cNvSpPr txBox="1">
            <a:spLocks noGrp="1"/>
          </p:cNvSpPr>
          <p:nvPr>
            <p:ph type="body" idx="1"/>
          </p:nvPr>
        </p:nvSpPr>
        <p:spPr>
          <a:xfrm rot="5400000">
            <a:off x="2838641" y="329756"/>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5" name="Google Shape;95;p3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9"/>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g1449652397a_2_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g1449652397a_2_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7" name="Google Shape;107;g1449652397a_2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g1449652397a_2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g1449652397a_2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
        <p:cNvGrpSpPr/>
        <p:nvPr/>
      </p:nvGrpSpPr>
      <p:grpSpPr>
        <a:xfrm>
          <a:off x="0" y="0"/>
          <a:ext cx="0" cy="0"/>
          <a:chOff x="0" y="0"/>
          <a:chExt cx="0" cy="0"/>
        </a:xfrm>
      </p:grpSpPr>
      <p:sp>
        <p:nvSpPr>
          <p:cNvPr id="111" name="Google Shape;111;g1449652397a_2_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g1449652397a_2_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g1449652397a_2_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g1449652397a_2_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g1449652397a_2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g1449652397a_2_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g1449652397a_2_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9" name="Google Shape;119;g1449652397a_2_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g1449652397a_2_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g1449652397a_2_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2"/>
        <p:cNvGrpSpPr/>
        <p:nvPr/>
      </p:nvGrpSpPr>
      <p:grpSpPr>
        <a:xfrm>
          <a:off x="0" y="0"/>
          <a:ext cx="0" cy="0"/>
          <a:chOff x="0" y="0"/>
          <a:chExt cx="0" cy="0"/>
        </a:xfrm>
      </p:grpSpPr>
      <p:sp>
        <p:nvSpPr>
          <p:cNvPr id="123" name="Google Shape;123;g1449652397a_2_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g1449652397a_2_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g1449652397a_2_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g1449652397a_2_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g1449652397a_2_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g1449652397a_2_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
        <p:cNvGrpSpPr/>
        <p:nvPr/>
      </p:nvGrpSpPr>
      <p:grpSpPr>
        <a:xfrm>
          <a:off x="0" y="0"/>
          <a:ext cx="0" cy="0"/>
          <a:chOff x="0" y="0"/>
          <a:chExt cx="0" cy="0"/>
        </a:xfrm>
      </p:grpSpPr>
      <p:sp>
        <p:nvSpPr>
          <p:cNvPr id="130" name="Google Shape;130;g1449652397a_2_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g1449652397a_2_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g1449652397a_2_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g1449652397a_2_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g1449652397a_2_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g1449652397a_2_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g1449652397a_2_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g1449652397a_2_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g1449652397a_2_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g1449652397a_2_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g1449652397a_2_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1449652397a_2_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g1449652397a_2_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g1449652397a_2_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g1449652397a_2_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0" name="Google Shape;30;p2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9"/>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7"/>
        <p:cNvGrpSpPr/>
        <p:nvPr/>
      </p:nvGrpSpPr>
      <p:grpSpPr>
        <a:xfrm>
          <a:off x="0" y="0"/>
          <a:ext cx="0" cy="0"/>
          <a:chOff x="0" y="0"/>
          <a:chExt cx="0" cy="0"/>
        </a:xfrm>
      </p:grpSpPr>
      <p:sp>
        <p:nvSpPr>
          <p:cNvPr id="148" name="Google Shape;148;g1449652397a_2_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g1449652397a_2_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0" name="Google Shape;150;g1449652397a_2_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1" name="Google Shape;151;g1449652397a_2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g1449652397a_2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g1449652397a_2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4"/>
        <p:cNvGrpSpPr/>
        <p:nvPr/>
      </p:nvGrpSpPr>
      <p:grpSpPr>
        <a:xfrm>
          <a:off x="0" y="0"/>
          <a:ext cx="0" cy="0"/>
          <a:chOff x="0" y="0"/>
          <a:chExt cx="0" cy="0"/>
        </a:xfrm>
      </p:grpSpPr>
      <p:sp>
        <p:nvSpPr>
          <p:cNvPr id="155" name="Google Shape;155;g1449652397a_2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g1449652397a_2_56"/>
          <p:cNvSpPr>
            <a:spLocks noGrp="1"/>
          </p:cNvSpPr>
          <p:nvPr>
            <p:ph type="pic" idx="2"/>
          </p:nvPr>
        </p:nvSpPr>
        <p:spPr>
          <a:xfrm>
            <a:off x="5183188" y="987425"/>
            <a:ext cx="6172200" cy="4873625"/>
          </a:xfrm>
          <a:prstGeom prst="rect">
            <a:avLst/>
          </a:prstGeom>
          <a:noFill/>
          <a:ln>
            <a:noFill/>
          </a:ln>
        </p:spPr>
      </p:sp>
      <p:sp>
        <p:nvSpPr>
          <p:cNvPr id="157" name="Google Shape;157;g1449652397a_2_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8" name="Google Shape;158;g1449652397a_2_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g1449652397a_2_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g1449652397a_2_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1"/>
        <p:cNvGrpSpPr/>
        <p:nvPr/>
      </p:nvGrpSpPr>
      <p:grpSpPr>
        <a:xfrm>
          <a:off x="0" y="0"/>
          <a:ext cx="0" cy="0"/>
          <a:chOff x="0" y="0"/>
          <a:chExt cx="0" cy="0"/>
        </a:xfrm>
      </p:grpSpPr>
      <p:sp>
        <p:nvSpPr>
          <p:cNvPr id="162" name="Google Shape;162;g1449652397a_2_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g1449652397a_2_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g1449652397a_2_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g1449652397a_2_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g1449652397a_2_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7"/>
        <p:cNvGrpSpPr/>
        <p:nvPr/>
      </p:nvGrpSpPr>
      <p:grpSpPr>
        <a:xfrm>
          <a:off x="0" y="0"/>
          <a:ext cx="0" cy="0"/>
          <a:chOff x="0" y="0"/>
          <a:chExt cx="0" cy="0"/>
        </a:xfrm>
      </p:grpSpPr>
      <p:sp>
        <p:nvSpPr>
          <p:cNvPr id="168" name="Google Shape;168;g1449652397a_2_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g1449652397a_2_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g1449652397a_2_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g1449652397a_2_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g1449652397a_2_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9"/>
        <p:cNvGrpSpPr/>
        <p:nvPr/>
      </p:nvGrpSpPr>
      <p:grpSpPr>
        <a:xfrm>
          <a:off x="0" y="0"/>
          <a:ext cx="0" cy="0"/>
          <a:chOff x="0" y="0"/>
          <a:chExt cx="0" cy="0"/>
        </a:xfrm>
      </p:grpSpPr>
      <p:sp>
        <p:nvSpPr>
          <p:cNvPr id="180" name="Google Shape;180;g148d86b7d21_1_6"/>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1" name="Google Shape;181;g148d86b7d21_1_6"/>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2" name="Google Shape;182;g148d86b7d21_1_6"/>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3"/>
        <p:cNvGrpSpPr/>
        <p:nvPr/>
      </p:nvGrpSpPr>
      <p:grpSpPr>
        <a:xfrm>
          <a:off x="0" y="0"/>
          <a:ext cx="0" cy="0"/>
          <a:chOff x="0" y="0"/>
          <a:chExt cx="0" cy="0"/>
        </a:xfrm>
      </p:grpSpPr>
      <p:sp>
        <p:nvSpPr>
          <p:cNvPr id="184" name="Google Shape;184;g148d86b7d21_1_10"/>
          <p:cNvSpPr txBox="1">
            <a:spLocks noGrp="1"/>
          </p:cNvSpPr>
          <p:nvPr>
            <p:ph type="ctrTitle"/>
          </p:nvPr>
        </p:nvSpPr>
        <p:spPr>
          <a:xfrm>
            <a:off x="457200" y="1420283"/>
            <a:ext cx="5181600" cy="980017"/>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85" name="Google Shape;185;g148d86b7d21_1_10"/>
          <p:cNvSpPr txBox="1">
            <a:spLocks noGrp="1"/>
          </p:cNvSpPr>
          <p:nvPr>
            <p:ph type="subTitle" idx="1"/>
          </p:nvPr>
        </p:nvSpPr>
        <p:spPr>
          <a:xfrm>
            <a:off x="914400" y="2590800"/>
            <a:ext cx="4267200" cy="1168400"/>
          </a:xfrm>
          <a:prstGeom prst="rect">
            <a:avLst/>
          </a:prstGeom>
          <a:noFill/>
          <a:ln>
            <a:noFill/>
          </a:ln>
        </p:spPr>
        <p:txBody>
          <a:bodyPr spcFirstLastPara="1" wrap="square" lIns="60950" tIns="30475" rIns="60950" bIns="30475" anchor="t" anchorCtr="0">
            <a:normAutofit/>
          </a:bodyPr>
          <a:lstStyle>
            <a:lvl1pPr lvl="0" algn="ctr">
              <a:spcBef>
                <a:spcPts val="400"/>
              </a:spcBef>
              <a:spcAft>
                <a:spcPts val="0"/>
              </a:spcAft>
              <a:buClr>
                <a:srgbClr val="888888"/>
              </a:buClr>
              <a:buSzPts val="2100"/>
              <a:buNone/>
              <a:defRPr>
                <a:solidFill>
                  <a:srgbClr val="888888"/>
                </a:solidFill>
              </a:defRPr>
            </a:lvl1pPr>
            <a:lvl2pPr lvl="1" algn="ctr">
              <a:spcBef>
                <a:spcPts val="400"/>
              </a:spcBef>
              <a:spcAft>
                <a:spcPts val="0"/>
              </a:spcAft>
              <a:buClr>
                <a:srgbClr val="888888"/>
              </a:buClr>
              <a:buSzPts val="1900"/>
              <a:buNone/>
              <a:defRPr>
                <a:solidFill>
                  <a:srgbClr val="888888"/>
                </a:solidFill>
              </a:defRPr>
            </a:lvl2pPr>
            <a:lvl3pPr lvl="2" algn="ctr">
              <a:spcBef>
                <a:spcPts val="300"/>
              </a:spcBef>
              <a:spcAft>
                <a:spcPts val="0"/>
              </a:spcAft>
              <a:buClr>
                <a:srgbClr val="888888"/>
              </a:buClr>
              <a:buSzPts val="1600"/>
              <a:buNone/>
              <a:defRPr>
                <a:solidFill>
                  <a:srgbClr val="888888"/>
                </a:solidFill>
              </a:defRPr>
            </a:lvl3pPr>
            <a:lvl4pPr lvl="3" algn="ctr">
              <a:spcBef>
                <a:spcPts val="300"/>
              </a:spcBef>
              <a:spcAft>
                <a:spcPts val="0"/>
              </a:spcAft>
              <a:buClr>
                <a:srgbClr val="888888"/>
              </a:buClr>
              <a:buSzPts val="1300"/>
              <a:buNone/>
              <a:defRPr>
                <a:solidFill>
                  <a:srgbClr val="888888"/>
                </a:solidFill>
              </a:defRPr>
            </a:lvl4pPr>
            <a:lvl5pPr lvl="4" algn="ctr">
              <a:spcBef>
                <a:spcPts val="300"/>
              </a:spcBef>
              <a:spcAft>
                <a:spcPts val="0"/>
              </a:spcAft>
              <a:buClr>
                <a:srgbClr val="888888"/>
              </a:buClr>
              <a:buSzPts val="1300"/>
              <a:buNone/>
              <a:defRPr>
                <a:solidFill>
                  <a:srgbClr val="888888"/>
                </a:solidFill>
              </a:defRPr>
            </a:lvl5pPr>
            <a:lvl6pPr lvl="5" algn="ctr">
              <a:spcBef>
                <a:spcPts val="300"/>
              </a:spcBef>
              <a:spcAft>
                <a:spcPts val="0"/>
              </a:spcAft>
              <a:buClr>
                <a:srgbClr val="888888"/>
              </a:buClr>
              <a:buSzPts val="1300"/>
              <a:buNone/>
              <a:defRPr>
                <a:solidFill>
                  <a:srgbClr val="888888"/>
                </a:solidFill>
              </a:defRPr>
            </a:lvl6pPr>
            <a:lvl7pPr lvl="6" algn="ctr">
              <a:spcBef>
                <a:spcPts val="300"/>
              </a:spcBef>
              <a:spcAft>
                <a:spcPts val="0"/>
              </a:spcAft>
              <a:buClr>
                <a:srgbClr val="888888"/>
              </a:buClr>
              <a:buSzPts val="1300"/>
              <a:buNone/>
              <a:defRPr>
                <a:solidFill>
                  <a:srgbClr val="888888"/>
                </a:solidFill>
              </a:defRPr>
            </a:lvl7pPr>
            <a:lvl8pPr lvl="7" algn="ctr">
              <a:spcBef>
                <a:spcPts val="300"/>
              </a:spcBef>
              <a:spcAft>
                <a:spcPts val="0"/>
              </a:spcAft>
              <a:buClr>
                <a:srgbClr val="888888"/>
              </a:buClr>
              <a:buSzPts val="1300"/>
              <a:buNone/>
              <a:defRPr>
                <a:solidFill>
                  <a:srgbClr val="888888"/>
                </a:solidFill>
              </a:defRPr>
            </a:lvl8pPr>
            <a:lvl9pPr lvl="8" algn="ctr">
              <a:spcBef>
                <a:spcPts val="300"/>
              </a:spcBef>
              <a:spcAft>
                <a:spcPts val="0"/>
              </a:spcAft>
              <a:buClr>
                <a:srgbClr val="888888"/>
              </a:buClr>
              <a:buSzPts val="1300"/>
              <a:buNone/>
              <a:defRPr>
                <a:solidFill>
                  <a:srgbClr val="888888"/>
                </a:solidFill>
              </a:defRPr>
            </a:lvl9pPr>
          </a:lstStyle>
          <a:p>
            <a:endParaRPr/>
          </a:p>
        </p:txBody>
      </p:sp>
      <p:sp>
        <p:nvSpPr>
          <p:cNvPr id="186" name="Google Shape;186;g148d86b7d21_1_10"/>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7" name="Google Shape;187;g148d86b7d21_1_10"/>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8" name="Google Shape;188;g148d86b7d21_1_10"/>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9"/>
        <p:cNvGrpSpPr/>
        <p:nvPr/>
      </p:nvGrpSpPr>
      <p:grpSpPr>
        <a:xfrm>
          <a:off x="0" y="0"/>
          <a:ext cx="0" cy="0"/>
          <a:chOff x="0" y="0"/>
          <a:chExt cx="0" cy="0"/>
        </a:xfrm>
      </p:grpSpPr>
      <p:sp>
        <p:nvSpPr>
          <p:cNvPr id="190" name="Google Shape;190;g148d86b7d21_1_16"/>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91" name="Google Shape;191;g148d86b7d21_1_16"/>
          <p:cNvSpPr txBox="1">
            <a:spLocks noGrp="1"/>
          </p:cNvSpPr>
          <p:nvPr>
            <p:ph type="body" idx="1"/>
          </p:nvPr>
        </p:nvSpPr>
        <p:spPr>
          <a:xfrm>
            <a:off x="304800" y="1066800"/>
            <a:ext cx="5486400" cy="3017309"/>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92" name="Google Shape;192;g148d86b7d21_1_16"/>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3" name="Google Shape;193;g148d86b7d21_1_16"/>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4" name="Google Shape;194;g148d86b7d21_1_16"/>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5"/>
        <p:cNvGrpSpPr/>
        <p:nvPr/>
      </p:nvGrpSpPr>
      <p:grpSpPr>
        <a:xfrm>
          <a:off x="0" y="0"/>
          <a:ext cx="0" cy="0"/>
          <a:chOff x="0" y="0"/>
          <a:chExt cx="0" cy="0"/>
        </a:xfrm>
      </p:grpSpPr>
      <p:sp>
        <p:nvSpPr>
          <p:cNvPr id="196" name="Google Shape;196;g148d86b7d21_1_22"/>
          <p:cNvSpPr txBox="1">
            <a:spLocks noGrp="1"/>
          </p:cNvSpPr>
          <p:nvPr>
            <p:ph type="title"/>
          </p:nvPr>
        </p:nvSpPr>
        <p:spPr>
          <a:xfrm>
            <a:off x="481542" y="2937933"/>
            <a:ext cx="5181600" cy="908050"/>
          </a:xfrm>
          <a:prstGeom prst="rect">
            <a:avLst/>
          </a:prstGeom>
          <a:noFill/>
          <a:ln>
            <a:noFill/>
          </a:ln>
        </p:spPr>
        <p:txBody>
          <a:bodyPr spcFirstLastPara="1" wrap="square" lIns="60950" tIns="30475" rIns="60950" bIns="30475" anchor="t" anchorCtr="0">
            <a:normAutofit/>
          </a:bodyPr>
          <a:lstStyle>
            <a:lvl1pPr lvl="0" algn="l">
              <a:spcBef>
                <a:spcPts val="0"/>
              </a:spcBef>
              <a:spcAft>
                <a:spcPts val="0"/>
              </a:spcAft>
              <a:buClr>
                <a:schemeClr val="dk1"/>
              </a:buClr>
              <a:buSzPts val="2700"/>
              <a:buFont typeface="Calibri"/>
              <a:buNone/>
              <a:defRPr sz="2700" b="1"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97" name="Google Shape;197;g148d86b7d21_1_22"/>
          <p:cNvSpPr txBox="1">
            <a:spLocks noGrp="1"/>
          </p:cNvSpPr>
          <p:nvPr>
            <p:ph type="body" idx="1"/>
          </p:nvPr>
        </p:nvSpPr>
        <p:spPr>
          <a:xfrm>
            <a:off x="481542" y="1937809"/>
            <a:ext cx="5181600" cy="1000125"/>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rgbClr val="888888"/>
              </a:buClr>
              <a:buSzPts val="1300"/>
              <a:buNone/>
              <a:defRPr sz="1300">
                <a:solidFill>
                  <a:srgbClr val="888888"/>
                </a:solidFill>
              </a:defRPr>
            </a:lvl1pPr>
            <a:lvl2pPr marL="914400" lvl="1" indent="-228600" algn="l">
              <a:spcBef>
                <a:spcPts val="200"/>
              </a:spcBef>
              <a:spcAft>
                <a:spcPts val="0"/>
              </a:spcAft>
              <a:buClr>
                <a:srgbClr val="888888"/>
              </a:buClr>
              <a:buSzPts val="1200"/>
              <a:buNone/>
              <a:defRPr sz="1200">
                <a:solidFill>
                  <a:srgbClr val="888888"/>
                </a:solidFill>
              </a:defRPr>
            </a:lvl2pPr>
            <a:lvl3pPr marL="1371600" lvl="2" indent="-228600" algn="l">
              <a:spcBef>
                <a:spcPts val="200"/>
              </a:spcBef>
              <a:spcAft>
                <a:spcPts val="0"/>
              </a:spcAft>
              <a:buClr>
                <a:srgbClr val="888888"/>
              </a:buClr>
              <a:buSzPts val="1100"/>
              <a:buNone/>
              <a:defRPr sz="1100">
                <a:solidFill>
                  <a:srgbClr val="888888"/>
                </a:solidFill>
              </a:defRPr>
            </a:lvl3pPr>
            <a:lvl4pPr marL="1828800" lvl="3" indent="-228600" algn="l">
              <a:spcBef>
                <a:spcPts val="200"/>
              </a:spcBef>
              <a:spcAft>
                <a:spcPts val="0"/>
              </a:spcAft>
              <a:buClr>
                <a:srgbClr val="888888"/>
              </a:buClr>
              <a:buSzPts val="900"/>
              <a:buNone/>
              <a:defRPr sz="900">
                <a:solidFill>
                  <a:srgbClr val="888888"/>
                </a:solidFill>
              </a:defRPr>
            </a:lvl4pPr>
            <a:lvl5pPr marL="2286000" lvl="4" indent="-228600" algn="l">
              <a:spcBef>
                <a:spcPts val="200"/>
              </a:spcBef>
              <a:spcAft>
                <a:spcPts val="0"/>
              </a:spcAft>
              <a:buClr>
                <a:srgbClr val="888888"/>
              </a:buClr>
              <a:buSzPts val="900"/>
              <a:buNone/>
              <a:defRPr sz="900">
                <a:solidFill>
                  <a:srgbClr val="888888"/>
                </a:solidFill>
              </a:defRPr>
            </a:lvl5pPr>
            <a:lvl6pPr marL="2743200" lvl="5" indent="-228600" algn="l">
              <a:spcBef>
                <a:spcPts val="200"/>
              </a:spcBef>
              <a:spcAft>
                <a:spcPts val="0"/>
              </a:spcAft>
              <a:buClr>
                <a:srgbClr val="888888"/>
              </a:buClr>
              <a:buSzPts val="900"/>
              <a:buNone/>
              <a:defRPr sz="900">
                <a:solidFill>
                  <a:srgbClr val="888888"/>
                </a:solidFill>
              </a:defRPr>
            </a:lvl6pPr>
            <a:lvl7pPr marL="3200400" lvl="6" indent="-228600" algn="l">
              <a:spcBef>
                <a:spcPts val="200"/>
              </a:spcBef>
              <a:spcAft>
                <a:spcPts val="0"/>
              </a:spcAft>
              <a:buClr>
                <a:srgbClr val="888888"/>
              </a:buClr>
              <a:buSzPts val="900"/>
              <a:buNone/>
              <a:defRPr sz="900">
                <a:solidFill>
                  <a:srgbClr val="888888"/>
                </a:solidFill>
              </a:defRPr>
            </a:lvl7pPr>
            <a:lvl8pPr marL="3657600" lvl="7" indent="-228600" algn="l">
              <a:spcBef>
                <a:spcPts val="200"/>
              </a:spcBef>
              <a:spcAft>
                <a:spcPts val="0"/>
              </a:spcAft>
              <a:buClr>
                <a:srgbClr val="888888"/>
              </a:buClr>
              <a:buSzPts val="900"/>
              <a:buNone/>
              <a:defRPr sz="900">
                <a:solidFill>
                  <a:srgbClr val="888888"/>
                </a:solidFill>
              </a:defRPr>
            </a:lvl8pPr>
            <a:lvl9pPr marL="4114800" lvl="8" indent="-228600" algn="l">
              <a:spcBef>
                <a:spcPts val="200"/>
              </a:spcBef>
              <a:spcAft>
                <a:spcPts val="0"/>
              </a:spcAft>
              <a:buClr>
                <a:srgbClr val="888888"/>
              </a:buClr>
              <a:buSzPts val="900"/>
              <a:buNone/>
              <a:defRPr sz="900">
                <a:solidFill>
                  <a:srgbClr val="888888"/>
                </a:solidFill>
              </a:defRPr>
            </a:lvl9pPr>
          </a:lstStyle>
          <a:p>
            <a:endParaRPr/>
          </a:p>
        </p:txBody>
      </p:sp>
      <p:sp>
        <p:nvSpPr>
          <p:cNvPr id="198" name="Google Shape;198;g148d86b7d21_1_22"/>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9" name="Google Shape;199;g148d86b7d21_1_22"/>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0" name="Google Shape;200;g148d86b7d21_1_22"/>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1"/>
        <p:cNvGrpSpPr/>
        <p:nvPr/>
      </p:nvGrpSpPr>
      <p:grpSpPr>
        <a:xfrm>
          <a:off x="0" y="0"/>
          <a:ext cx="0" cy="0"/>
          <a:chOff x="0" y="0"/>
          <a:chExt cx="0" cy="0"/>
        </a:xfrm>
      </p:grpSpPr>
      <p:sp>
        <p:nvSpPr>
          <p:cNvPr id="202" name="Google Shape;202;g148d86b7d21_1_28"/>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03" name="Google Shape;203;g148d86b7d21_1_28"/>
          <p:cNvSpPr txBox="1">
            <a:spLocks noGrp="1"/>
          </p:cNvSpPr>
          <p:nvPr>
            <p:ph type="body" idx="1"/>
          </p:nvPr>
        </p:nvSpPr>
        <p:spPr>
          <a:xfrm>
            <a:off x="304800" y="1066800"/>
            <a:ext cx="2692400" cy="3017309"/>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204" name="Google Shape;204;g148d86b7d21_1_28"/>
          <p:cNvSpPr txBox="1">
            <a:spLocks noGrp="1"/>
          </p:cNvSpPr>
          <p:nvPr>
            <p:ph type="body" idx="2"/>
          </p:nvPr>
        </p:nvSpPr>
        <p:spPr>
          <a:xfrm>
            <a:off x="3098800" y="1066800"/>
            <a:ext cx="2692400" cy="3017309"/>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205" name="Google Shape;205;g148d86b7d21_1_28"/>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6" name="Google Shape;206;g148d86b7d21_1_28"/>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07" name="Google Shape;207;g148d86b7d21_1_28"/>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g148d86b7d21_1_35"/>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10" name="Google Shape;210;g148d86b7d21_1_35"/>
          <p:cNvSpPr txBox="1">
            <a:spLocks noGrp="1"/>
          </p:cNvSpPr>
          <p:nvPr>
            <p:ph type="body" idx="1"/>
          </p:nvPr>
        </p:nvSpPr>
        <p:spPr>
          <a:xfrm>
            <a:off x="304800" y="1023409"/>
            <a:ext cx="2693459" cy="426508"/>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211" name="Google Shape;211;g148d86b7d21_1_35"/>
          <p:cNvSpPr txBox="1">
            <a:spLocks noGrp="1"/>
          </p:cNvSpPr>
          <p:nvPr>
            <p:ph type="body" idx="2"/>
          </p:nvPr>
        </p:nvSpPr>
        <p:spPr>
          <a:xfrm>
            <a:off x="304800" y="1449917"/>
            <a:ext cx="2693459" cy="2634192"/>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212" name="Google Shape;212;g148d86b7d21_1_35"/>
          <p:cNvSpPr txBox="1">
            <a:spLocks noGrp="1"/>
          </p:cNvSpPr>
          <p:nvPr>
            <p:ph type="body" idx="3"/>
          </p:nvPr>
        </p:nvSpPr>
        <p:spPr>
          <a:xfrm>
            <a:off x="3096683" y="1023409"/>
            <a:ext cx="2694517" cy="426508"/>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213" name="Google Shape;213;g148d86b7d21_1_35"/>
          <p:cNvSpPr txBox="1">
            <a:spLocks noGrp="1"/>
          </p:cNvSpPr>
          <p:nvPr>
            <p:ph type="body" idx="4"/>
          </p:nvPr>
        </p:nvSpPr>
        <p:spPr>
          <a:xfrm>
            <a:off x="3096683" y="1449917"/>
            <a:ext cx="2694517" cy="2634192"/>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214" name="Google Shape;214;g148d86b7d21_1_35"/>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15" name="Google Shape;215;g148d86b7d21_1_35"/>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16" name="Google Shape;216;g148d86b7d21_1_35"/>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33"/>
        <p:cNvGrpSpPr/>
        <p:nvPr/>
      </p:nvGrpSpPr>
      <p:grpSpPr>
        <a:xfrm>
          <a:off x="0" y="0"/>
          <a:ext cx="0" cy="0"/>
          <a:chOff x="0" y="0"/>
          <a:chExt cx="0" cy="0"/>
        </a:xfrm>
      </p:grpSpPr>
      <p:sp>
        <p:nvSpPr>
          <p:cNvPr id="34" name="Google Shape;34;p30"/>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36" name="Google Shape;36;p3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0"/>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7"/>
        <p:cNvGrpSpPr/>
        <p:nvPr/>
      </p:nvGrpSpPr>
      <p:grpSpPr>
        <a:xfrm>
          <a:off x="0" y="0"/>
          <a:ext cx="0" cy="0"/>
          <a:chOff x="0" y="0"/>
          <a:chExt cx="0" cy="0"/>
        </a:xfrm>
      </p:grpSpPr>
      <p:sp>
        <p:nvSpPr>
          <p:cNvPr id="218" name="Google Shape;218;g148d86b7d21_1_4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19" name="Google Shape;219;g148d86b7d21_1_44"/>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20" name="Google Shape;220;g148d86b7d21_1_44"/>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21" name="Google Shape;221;g148d86b7d21_1_44"/>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2"/>
        <p:cNvGrpSpPr/>
        <p:nvPr/>
      </p:nvGrpSpPr>
      <p:grpSpPr>
        <a:xfrm>
          <a:off x="0" y="0"/>
          <a:ext cx="0" cy="0"/>
          <a:chOff x="0" y="0"/>
          <a:chExt cx="0" cy="0"/>
        </a:xfrm>
      </p:grpSpPr>
      <p:sp>
        <p:nvSpPr>
          <p:cNvPr id="223" name="Google Shape;223;g148d86b7d21_1_49"/>
          <p:cNvSpPr txBox="1">
            <a:spLocks noGrp="1"/>
          </p:cNvSpPr>
          <p:nvPr>
            <p:ph type="title"/>
          </p:nvPr>
        </p:nvSpPr>
        <p:spPr>
          <a:xfrm>
            <a:off x="304800" y="182033"/>
            <a:ext cx="2005542" cy="7747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24" name="Google Shape;224;g148d86b7d21_1_49"/>
          <p:cNvSpPr txBox="1">
            <a:spLocks noGrp="1"/>
          </p:cNvSpPr>
          <p:nvPr>
            <p:ph type="body" idx="1"/>
          </p:nvPr>
        </p:nvSpPr>
        <p:spPr>
          <a:xfrm>
            <a:off x="2383367" y="182033"/>
            <a:ext cx="3407833" cy="3902075"/>
          </a:xfrm>
          <a:prstGeom prst="rect">
            <a:avLst/>
          </a:prstGeom>
          <a:noFill/>
          <a:ln>
            <a:noFill/>
          </a:ln>
        </p:spPr>
        <p:txBody>
          <a:bodyPr spcFirstLastPara="1" wrap="square" lIns="60950" tIns="30475" rIns="60950" bIns="30475" anchor="t" anchorCtr="0">
            <a:normAutofit/>
          </a:bodyPr>
          <a:lstStyle>
            <a:lvl1pPr marL="457200" lvl="0" indent="-361950" algn="l">
              <a:spcBef>
                <a:spcPts val="400"/>
              </a:spcBef>
              <a:spcAft>
                <a:spcPts val="0"/>
              </a:spcAft>
              <a:buClr>
                <a:schemeClr val="dk1"/>
              </a:buClr>
              <a:buSzPts val="2100"/>
              <a:buChar char="•"/>
              <a:defRPr sz="2100"/>
            </a:lvl1pPr>
            <a:lvl2pPr marL="914400" lvl="1" indent="-349250" algn="l">
              <a:spcBef>
                <a:spcPts val="400"/>
              </a:spcBef>
              <a:spcAft>
                <a:spcPts val="0"/>
              </a:spcAft>
              <a:buClr>
                <a:schemeClr val="dk1"/>
              </a:buClr>
              <a:buSzPts val="1900"/>
              <a:buChar char="–"/>
              <a:defRPr sz="1900"/>
            </a:lvl2pPr>
            <a:lvl3pPr marL="1371600" lvl="2" indent="-330200" algn="l">
              <a:spcBef>
                <a:spcPts val="300"/>
              </a:spcBef>
              <a:spcAft>
                <a:spcPts val="0"/>
              </a:spcAft>
              <a:buClr>
                <a:schemeClr val="dk1"/>
              </a:buClr>
              <a:buSzPts val="1600"/>
              <a:buChar char="•"/>
              <a:defRPr sz="1600"/>
            </a:lvl3pPr>
            <a:lvl4pPr marL="1828800" lvl="3" indent="-311150" algn="l">
              <a:spcBef>
                <a:spcPts val="300"/>
              </a:spcBef>
              <a:spcAft>
                <a:spcPts val="0"/>
              </a:spcAft>
              <a:buClr>
                <a:schemeClr val="dk1"/>
              </a:buClr>
              <a:buSzPts val="1300"/>
              <a:buChar char="–"/>
              <a:defRPr sz="1300"/>
            </a:lvl4pPr>
            <a:lvl5pPr marL="2286000" lvl="4" indent="-311150" algn="l">
              <a:spcBef>
                <a:spcPts val="300"/>
              </a:spcBef>
              <a:spcAft>
                <a:spcPts val="0"/>
              </a:spcAft>
              <a:buClr>
                <a:schemeClr val="dk1"/>
              </a:buClr>
              <a:buSzPts val="1300"/>
              <a:buChar char="»"/>
              <a:defRPr sz="1300"/>
            </a:lvl5pPr>
            <a:lvl6pPr marL="2743200" lvl="5" indent="-311150" algn="l">
              <a:spcBef>
                <a:spcPts val="300"/>
              </a:spcBef>
              <a:spcAft>
                <a:spcPts val="0"/>
              </a:spcAft>
              <a:buClr>
                <a:schemeClr val="dk1"/>
              </a:buClr>
              <a:buSzPts val="1300"/>
              <a:buChar char="•"/>
              <a:defRPr sz="1300"/>
            </a:lvl6pPr>
            <a:lvl7pPr marL="3200400" lvl="6" indent="-311150" algn="l">
              <a:spcBef>
                <a:spcPts val="300"/>
              </a:spcBef>
              <a:spcAft>
                <a:spcPts val="0"/>
              </a:spcAft>
              <a:buClr>
                <a:schemeClr val="dk1"/>
              </a:buClr>
              <a:buSzPts val="1300"/>
              <a:buChar char="•"/>
              <a:defRPr sz="1300"/>
            </a:lvl7pPr>
            <a:lvl8pPr marL="3657600" lvl="7" indent="-311150" algn="l">
              <a:spcBef>
                <a:spcPts val="300"/>
              </a:spcBef>
              <a:spcAft>
                <a:spcPts val="0"/>
              </a:spcAft>
              <a:buClr>
                <a:schemeClr val="dk1"/>
              </a:buClr>
              <a:buSzPts val="1300"/>
              <a:buChar char="•"/>
              <a:defRPr sz="1300"/>
            </a:lvl8pPr>
            <a:lvl9pPr marL="4114800" lvl="8" indent="-311150" algn="l">
              <a:spcBef>
                <a:spcPts val="300"/>
              </a:spcBef>
              <a:spcAft>
                <a:spcPts val="0"/>
              </a:spcAft>
              <a:buClr>
                <a:schemeClr val="dk1"/>
              </a:buClr>
              <a:buSzPts val="1300"/>
              <a:buChar char="•"/>
              <a:defRPr sz="1300"/>
            </a:lvl9pPr>
          </a:lstStyle>
          <a:p>
            <a:endParaRPr/>
          </a:p>
        </p:txBody>
      </p:sp>
      <p:sp>
        <p:nvSpPr>
          <p:cNvPr id="225" name="Google Shape;225;g148d86b7d21_1_49"/>
          <p:cNvSpPr txBox="1">
            <a:spLocks noGrp="1"/>
          </p:cNvSpPr>
          <p:nvPr>
            <p:ph type="body" idx="2"/>
          </p:nvPr>
        </p:nvSpPr>
        <p:spPr>
          <a:xfrm>
            <a:off x="304800" y="956733"/>
            <a:ext cx="2005542" cy="3127375"/>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226" name="Google Shape;226;g148d86b7d21_1_49"/>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27" name="Google Shape;227;g148d86b7d21_1_49"/>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28" name="Google Shape;228;g148d86b7d21_1_49"/>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9"/>
        <p:cNvGrpSpPr/>
        <p:nvPr/>
      </p:nvGrpSpPr>
      <p:grpSpPr>
        <a:xfrm>
          <a:off x="0" y="0"/>
          <a:ext cx="0" cy="0"/>
          <a:chOff x="0" y="0"/>
          <a:chExt cx="0" cy="0"/>
        </a:xfrm>
      </p:grpSpPr>
      <p:sp>
        <p:nvSpPr>
          <p:cNvPr id="230" name="Google Shape;230;g148d86b7d21_1_56"/>
          <p:cNvSpPr txBox="1">
            <a:spLocks noGrp="1"/>
          </p:cNvSpPr>
          <p:nvPr>
            <p:ph type="title"/>
          </p:nvPr>
        </p:nvSpPr>
        <p:spPr>
          <a:xfrm>
            <a:off x="1194859" y="3200400"/>
            <a:ext cx="3657600" cy="377825"/>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31" name="Google Shape;231;g148d86b7d21_1_56"/>
          <p:cNvSpPr>
            <a:spLocks noGrp="1"/>
          </p:cNvSpPr>
          <p:nvPr>
            <p:ph type="pic" idx="2"/>
          </p:nvPr>
        </p:nvSpPr>
        <p:spPr>
          <a:xfrm>
            <a:off x="1194859" y="408517"/>
            <a:ext cx="3657600" cy="2743200"/>
          </a:xfrm>
          <a:prstGeom prst="rect">
            <a:avLst/>
          </a:prstGeom>
          <a:noFill/>
          <a:ln>
            <a:noFill/>
          </a:ln>
        </p:spPr>
      </p:sp>
      <p:sp>
        <p:nvSpPr>
          <p:cNvPr id="232" name="Google Shape;232;g148d86b7d21_1_56"/>
          <p:cNvSpPr txBox="1">
            <a:spLocks noGrp="1"/>
          </p:cNvSpPr>
          <p:nvPr>
            <p:ph type="body" idx="1"/>
          </p:nvPr>
        </p:nvSpPr>
        <p:spPr>
          <a:xfrm>
            <a:off x="1194859" y="3578225"/>
            <a:ext cx="3657600" cy="536575"/>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233" name="Google Shape;233;g148d86b7d21_1_56"/>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34" name="Google Shape;234;g148d86b7d21_1_56"/>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35" name="Google Shape;235;g148d86b7d21_1_56"/>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6"/>
        <p:cNvGrpSpPr/>
        <p:nvPr/>
      </p:nvGrpSpPr>
      <p:grpSpPr>
        <a:xfrm>
          <a:off x="0" y="0"/>
          <a:ext cx="0" cy="0"/>
          <a:chOff x="0" y="0"/>
          <a:chExt cx="0" cy="0"/>
        </a:xfrm>
      </p:grpSpPr>
      <p:sp>
        <p:nvSpPr>
          <p:cNvPr id="237" name="Google Shape;237;g148d86b7d21_1_6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38" name="Google Shape;238;g148d86b7d21_1_63"/>
          <p:cNvSpPr txBox="1">
            <a:spLocks noGrp="1"/>
          </p:cNvSpPr>
          <p:nvPr>
            <p:ph type="body" idx="1"/>
          </p:nvPr>
        </p:nvSpPr>
        <p:spPr>
          <a:xfrm rot="5400000">
            <a:off x="1539346" y="-167746"/>
            <a:ext cx="3017309" cy="5486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239" name="Google Shape;239;g148d86b7d21_1_63"/>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40" name="Google Shape;240;g148d86b7d21_1_63"/>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41" name="Google Shape;241;g148d86b7d21_1_63"/>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2"/>
        <p:cNvGrpSpPr/>
        <p:nvPr/>
      </p:nvGrpSpPr>
      <p:grpSpPr>
        <a:xfrm>
          <a:off x="0" y="0"/>
          <a:ext cx="0" cy="0"/>
          <a:chOff x="0" y="0"/>
          <a:chExt cx="0" cy="0"/>
        </a:xfrm>
      </p:grpSpPr>
      <p:sp>
        <p:nvSpPr>
          <p:cNvPr id="243" name="Google Shape;243;g148d86b7d21_1_69"/>
          <p:cNvSpPr txBox="1">
            <a:spLocks noGrp="1"/>
          </p:cNvSpPr>
          <p:nvPr>
            <p:ph type="title"/>
          </p:nvPr>
        </p:nvSpPr>
        <p:spPr>
          <a:xfrm rot="5400000">
            <a:off x="3154892" y="1447800"/>
            <a:ext cx="3901017" cy="13716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244" name="Google Shape;244;g148d86b7d21_1_69"/>
          <p:cNvSpPr txBox="1">
            <a:spLocks noGrp="1"/>
          </p:cNvSpPr>
          <p:nvPr>
            <p:ph type="body" idx="1"/>
          </p:nvPr>
        </p:nvSpPr>
        <p:spPr>
          <a:xfrm rot="5400000">
            <a:off x="360892" y="127000"/>
            <a:ext cx="3901017" cy="40132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245" name="Google Shape;245;g148d86b7d21_1_69"/>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46" name="Google Shape;246;g148d86b7d21_1_69"/>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247" name="Google Shape;247;g148d86b7d21_1_69"/>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bg>
      <p:bgPr>
        <a:solidFill>
          <a:schemeClr val="accent1"/>
        </a:solidFill>
        <a:effectLst/>
      </p:bgPr>
    </p:bg>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42" name="Google Shape;42;p3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1"/>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8" name="Google Shape;48;p32"/>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9" name="Google Shape;49;p3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52"/>
        <p:cNvGrpSpPr/>
        <p:nvPr/>
      </p:nvGrpSpPr>
      <p:grpSpPr>
        <a:xfrm>
          <a:off x="0" y="0"/>
          <a:ext cx="0" cy="0"/>
          <a:chOff x="0" y="0"/>
          <a:chExt cx="0" cy="0"/>
        </a:xfrm>
      </p:grpSpPr>
      <p:sp>
        <p:nvSpPr>
          <p:cNvPr id="53" name="Google Shape;53;p33"/>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54" name="Google Shape;54;p33"/>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5" name="Google Shape;55;p33"/>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6" name="Google Shape;56;p33"/>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57" name="Google Shape;57;p3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3"/>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60" name="Google Shape;60;p3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4"/>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3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70"/>
        <p:cNvGrpSpPr/>
        <p:nvPr/>
      </p:nvGrpSpPr>
      <p:grpSpPr>
        <a:xfrm>
          <a:off x="0" y="0"/>
          <a:ext cx="0" cy="0"/>
          <a:chOff x="0" y="0"/>
          <a:chExt cx="0" cy="0"/>
        </a:xfrm>
      </p:grpSpPr>
      <p:sp>
        <p:nvSpPr>
          <p:cNvPr id="71" name="Google Shape;71;p36"/>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6"/>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6"/>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74" name="Google Shape;74;p36"/>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75" name="Google Shape;75;p3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12" name="Google Shape;12;p2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3" name="Google Shape;13;p2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4" name="Google Shape;14;p26"/>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8"/>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24" name="Google Shape;24;p2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5" name="Google Shape;25;p2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6" name="Google Shape;26;p28"/>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g1449652397a_2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0" name="Google Shape;100;g1449652397a_2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g1449652397a_2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g1449652397a_2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g1449652397a_2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g148d86b7d21_1_0"/>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rtl="0">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75" name="Google Shape;175;g148d86b7d21_1_0"/>
          <p:cNvSpPr txBox="1">
            <a:spLocks noGrp="1"/>
          </p:cNvSpPr>
          <p:nvPr>
            <p:ph type="body" idx="1"/>
          </p:nvPr>
        </p:nvSpPr>
        <p:spPr>
          <a:xfrm>
            <a:off x="304800" y="1066800"/>
            <a:ext cx="5486400" cy="3017309"/>
          </a:xfrm>
          <a:prstGeom prst="rect">
            <a:avLst/>
          </a:prstGeom>
          <a:noFill/>
          <a:ln>
            <a:noFill/>
          </a:ln>
        </p:spPr>
        <p:txBody>
          <a:bodyPr spcFirstLastPara="1" wrap="square" lIns="60950" tIns="30475" rIns="60950" bIns="30475" anchor="t" anchorCtr="0">
            <a:normAutofit/>
          </a:bodyPr>
          <a:lstStyle>
            <a:lvl1pPr marL="457200" marR="0" lvl="0"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76" name="Google Shape;176;g148d86b7d21_1_0"/>
          <p:cNvSpPr txBox="1">
            <a:spLocks noGrp="1"/>
          </p:cNvSpPr>
          <p:nvPr>
            <p:ph type="dt" idx="10"/>
          </p:nvPr>
        </p:nvSpPr>
        <p:spPr>
          <a:xfrm>
            <a:off x="304800" y="4237567"/>
            <a:ext cx="1422400" cy="243417"/>
          </a:xfrm>
          <a:prstGeom prst="rect">
            <a:avLst/>
          </a:prstGeom>
          <a:noFill/>
          <a:ln>
            <a:noFill/>
          </a:ln>
        </p:spPr>
        <p:txBody>
          <a:bodyPr spcFirstLastPara="1" wrap="square" lIns="60950" tIns="30475" rIns="60950" bIns="30475" anchor="ctr" anchorCtr="0">
            <a:noAutofit/>
          </a:bodyPr>
          <a:lstStyle>
            <a:lvl1pPr marR="0" lvl="0" algn="l"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177" name="Google Shape;177;g148d86b7d21_1_0"/>
          <p:cNvSpPr txBox="1">
            <a:spLocks noGrp="1"/>
          </p:cNvSpPr>
          <p:nvPr>
            <p:ph type="ftr" idx="11"/>
          </p:nvPr>
        </p:nvSpPr>
        <p:spPr>
          <a:xfrm>
            <a:off x="2082800" y="4237567"/>
            <a:ext cx="1930400" cy="243417"/>
          </a:xfrm>
          <a:prstGeom prst="rect">
            <a:avLst/>
          </a:prstGeom>
          <a:noFill/>
          <a:ln>
            <a:noFill/>
          </a:ln>
        </p:spPr>
        <p:txBody>
          <a:bodyPr spcFirstLastPara="1" wrap="square" lIns="60950" tIns="30475" rIns="60950" bIns="30475" anchor="ctr" anchorCtr="0">
            <a:noAutofit/>
          </a:bodyPr>
          <a:lstStyle>
            <a:lvl1pPr marR="0" lvl="0" algn="ctr" rtl="0">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178" name="Google Shape;178;g148d86b7d21_1_0"/>
          <p:cNvSpPr txBox="1">
            <a:spLocks noGrp="1"/>
          </p:cNvSpPr>
          <p:nvPr>
            <p:ph type="sldNum" idx="12"/>
          </p:nvPr>
        </p:nvSpPr>
        <p:spPr>
          <a:xfrm>
            <a:off x="4368800" y="4237567"/>
            <a:ext cx="1422400" cy="243417"/>
          </a:xfrm>
          <a:prstGeom prst="rect">
            <a:avLst/>
          </a:prstGeom>
          <a:noFill/>
          <a:ln>
            <a:noFill/>
          </a:ln>
        </p:spPr>
        <p:txBody>
          <a:bodyPr spcFirstLastPara="1" wrap="square" lIns="60950" tIns="30475" rIns="60950" bIns="30475"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gif"/><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800"/>
              <a:buFont typeface="Gill Sans"/>
              <a:buNone/>
            </a:pPr>
            <a:r>
              <a:rPr lang="en-US"/>
              <a:t>AMBULATORY MANAGEMENT OF ALCOHOL WITHDRAWAL</a:t>
            </a:r>
            <a:endParaRPr/>
          </a:p>
        </p:txBody>
      </p:sp>
      <p:sp>
        <p:nvSpPr>
          <p:cNvPr id="253" name="Google Shape;253;p1"/>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000"/>
              <a:buNone/>
            </a:pPr>
            <a:r>
              <a:rPr lang="en-US" sz="2200"/>
              <a:t>Dr. Alyssa Peterkin, Dr. Shawn Cohen, Dr. Stephen Holt</a:t>
            </a:r>
            <a:endParaRPr sz="2200"/>
          </a:p>
          <a:p>
            <a:pPr marL="0" lvl="0" indent="0" algn="ctr" rtl="0">
              <a:lnSpc>
                <a:spcPct val="100000"/>
              </a:lnSpc>
              <a:spcBef>
                <a:spcPts val="0"/>
              </a:spcBef>
              <a:spcAft>
                <a:spcPts val="0"/>
              </a:spcAft>
              <a:buSzPts val="2000"/>
              <a:buNone/>
            </a:pPr>
            <a:r>
              <a:rPr lang="en-US" sz="2200"/>
              <a:t>Friday, November 11, 2022</a:t>
            </a:r>
            <a:endParaRPr sz="2200"/>
          </a:p>
          <a:p>
            <a:pPr marL="0" lvl="0" indent="0" algn="ctr" rtl="0">
              <a:lnSpc>
                <a:spcPct val="100000"/>
              </a:lnSpc>
              <a:spcBef>
                <a:spcPts val="1000"/>
              </a:spcBef>
              <a:spcAft>
                <a:spcPts val="0"/>
              </a:spcAft>
              <a:buSzPts val="2000"/>
              <a:buNone/>
            </a:pP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8"/>
          <p:cNvSpPr/>
          <p:nvPr/>
        </p:nvSpPr>
        <p:spPr>
          <a:xfrm rot="895053">
            <a:off x="2231136" y="3445330"/>
            <a:ext cx="7729728" cy="146956"/>
          </a:xfrm>
          <a:prstGeom prst="rect">
            <a:avLst/>
          </a:prstGeom>
          <a:solidFill>
            <a:schemeClr val="dk1"/>
          </a:solidFill>
          <a:ln w="317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44" name="Google Shape;344;p8"/>
          <p:cNvSpPr/>
          <p:nvPr/>
        </p:nvSpPr>
        <p:spPr>
          <a:xfrm>
            <a:off x="5565648" y="3592286"/>
            <a:ext cx="1060704" cy="914400"/>
          </a:xfrm>
          <a:prstGeom prst="triangle">
            <a:avLst>
              <a:gd name="adj" fmla="val 50000"/>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45" name="Google Shape;345;p8"/>
          <p:cNvSpPr txBox="1"/>
          <p:nvPr/>
        </p:nvSpPr>
        <p:spPr>
          <a:xfrm>
            <a:off x="2342477" y="2052769"/>
            <a:ext cx="185100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Gill Sans"/>
                <a:ea typeface="Gill Sans"/>
                <a:cs typeface="Gill Sans"/>
                <a:sym typeface="Gill Sans"/>
              </a:rPr>
              <a:t>GABA</a:t>
            </a:r>
            <a:endParaRPr sz="1400" b="0" i="0" u="none" strike="noStrike" cap="none">
              <a:solidFill>
                <a:srgbClr val="000000"/>
              </a:solidFill>
              <a:latin typeface="Arial"/>
              <a:ea typeface="Arial"/>
              <a:cs typeface="Arial"/>
              <a:sym typeface="Arial"/>
            </a:endParaRPr>
          </a:p>
        </p:txBody>
      </p:sp>
      <p:sp>
        <p:nvSpPr>
          <p:cNvPr id="346" name="Google Shape;346;p8"/>
          <p:cNvSpPr txBox="1"/>
          <p:nvPr/>
        </p:nvSpPr>
        <p:spPr>
          <a:xfrm>
            <a:off x="7364188" y="3052747"/>
            <a:ext cx="3560064"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Gill Sans"/>
                <a:ea typeface="Gill Sans"/>
                <a:cs typeface="Gill Sans"/>
                <a:sym typeface="Gill Sans"/>
              </a:rPr>
              <a:t>GLUTAMATE</a:t>
            </a:r>
            <a:endParaRPr sz="1400" b="0" i="0" u="none" strike="noStrike" cap="none">
              <a:solidFill>
                <a:srgbClr val="000000"/>
              </a:solidFill>
              <a:latin typeface="Arial"/>
              <a:ea typeface="Arial"/>
              <a:cs typeface="Arial"/>
              <a:sym typeface="Arial"/>
            </a:endParaRPr>
          </a:p>
        </p:txBody>
      </p:sp>
      <p:sp>
        <p:nvSpPr>
          <p:cNvPr id="347" name="Google Shape;347;p8"/>
          <p:cNvSpPr txBox="1"/>
          <p:nvPr/>
        </p:nvSpPr>
        <p:spPr>
          <a:xfrm>
            <a:off x="3282041" y="5259764"/>
            <a:ext cx="56170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Gill Sans"/>
                <a:ea typeface="Gill Sans"/>
                <a:cs typeface="Gill Sans"/>
                <a:sym typeface="Gill Sans"/>
              </a:rPr>
              <a:t>ALCOHOL WITHDRAWAL</a:t>
            </a:r>
            <a:endParaRPr sz="1400" b="0" i="0" u="none" strike="noStrike" cap="none">
              <a:solidFill>
                <a:srgbClr val="000000"/>
              </a:solidFill>
              <a:latin typeface="Arial"/>
              <a:ea typeface="Arial"/>
              <a:cs typeface="Arial"/>
              <a:sym typeface="Arial"/>
            </a:endParaRPr>
          </a:p>
        </p:txBody>
      </p:sp>
      <p:pic>
        <p:nvPicPr>
          <p:cNvPr id="348" name="Google Shape;348;p8" descr="mage result for empty alcohol bottle"/>
          <p:cNvPicPr preferRelativeResize="0"/>
          <p:nvPr/>
        </p:nvPicPr>
        <p:blipFill rotWithShape="1">
          <a:blip r:embed="rId3">
            <a:alphaModFix/>
          </a:blip>
          <a:srcRect/>
          <a:stretch/>
        </p:blipFill>
        <p:spPr>
          <a:xfrm rot="643573">
            <a:off x="-212924" y="-217811"/>
            <a:ext cx="4360501" cy="24917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UNCOMPLICATED WITHDRAWAL</a:t>
            </a:r>
            <a:endParaRPr/>
          </a:p>
        </p:txBody>
      </p:sp>
      <p:sp>
        <p:nvSpPr>
          <p:cNvPr id="355" name="Google Shape;355;p9"/>
          <p:cNvSpPr txBox="1">
            <a:spLocks noGrp="1"/>
          </p:cNvSpPr>
          <p:nvPr>
            <p:ph type="body" idx="1"/>
          </p:nvPr>
        </p:nvSpPr>
        <p:spPr>
          <a:xfrm>
            <a:off x="6423034" y="2638044"/>
            <a:ext cx="3537830" cy="396005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3000"/>
              <a:buChar char="•"/>
            </a:pPr>
            <a:r>
              <a:rPr lang="en-US" sz="3000"/>
              <a:t>Early sx</a:t>
            </a:r>
            <a:endParaRPr sz="3000"/>
          </a:p>
          <a:p>
            <a:pPr marL="457200" lvl="1" indent="-228600" algn="l" rtl="0">
              <a:lnSpc>
                <a:spcPct val="100000"/>
              </a:lnSpc>
              <a:spcBef>
                <a:spcPts val="1000"/>
              </a:spcBef>
              <a:spcAft>
                <a:spcPts val="0"/>
              </a:spcAft>
              <a:buSzPts val="2600"/>
              <a:buChar char="•"/>
            </a:pPr>
            <a:r>
              <a:rPr lang="en-US" sz="2600"/>
              <a:t>Anxiety, diaphoresis, nausea, vomiting, tremor, nystagmus</a:t>
            </a:r>
            <a:endParaRPr/>
          </a:p>
          <a:p>
            <a:pPr marL="457200" lvl="1" indent="-228600" algn="l" rtl="0">
              <a:lnSpc>
                <a:spcPct val="100000"/>
              </a:lnSpc>
              <a:spcBef>
                <a:spcPts val="1000"/>
              </a:spcBef>
              <a:spcAft>
                <a:spcPts val="0"/>
              </a:spcAft>
              <a:buSzPts val="2600"/>
              <a:buChar char="•"/>
            </a:pPr>
            <a:r>
              <a:rPr lang="en-US" sz="2600"/>
              <a:t>Early hallucinations</a:t>
            </a:r>
            <a:endParaRPr/>
          </a:p>
        </p:txBody>
      </p:sp>
      <p:pic>
        <p:nvPicPr>
          <p:cNvPr id="356" name="Google Shape;356;p9" descr="mage result for GABA"/>
          <p:cNvPicPr preferRelativeResize="0"/>
          <p:nvPr/>
        </p:nvPicPr>
        <p:blipFill rotWithShape="1">
          <a:blip r:embed="rId3">
            <a:alphaModFix/>
          </a:blip>
          <a:srcRect/>
          <a:stretch/>
        </p:blipFill>
        <p:spPr>
          <a:xfrm>
            <a:off x="2231136" y="2302327"/>
            <a:ext cx="2352675" cy="4295775"/>
          </a:xfrm>
          <a:prstGeom prst="rect">
            <a:avLst/>
          </a:prstGeom>
          <a:noFill/>
          <a:ln>
            <a:noFill/>
          </a:ln>
        </p:spPr>
      </p:pic>
      <p:sp>
        <p:nvSpPr>
          <p:cNvPr id="357" name="Google Shape;357;p9"/>
          <p:cNvSpPr/>
          <p:nvPr/>
        </p:nvSpPr>
        <p:spPr>
          <a:xfrm>
            <a:off x="5018777" y="3993016"/>
            <a:ext cx="1404257" cy="1045028"/>
          </a:xfrm>
          <a:prstGeom prst="rightArrow">
            <a:avLst>
              <a:gd name="adj1" fmla="val 50000"/>
              <a:gd name="adj2" fmla="val 50000"/>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358" name="Google Shape;358;p9"/>
          <p:cNvCxnSpPr/>
          <p:nvPr/>
        </p:nvCxnSpPr>
        <p:spPr>
          <a:xfrm>
            <a:off x="2231136" y="2432957"/>
            <a:ext cx="2352675" cy="3951514"/>
          </a:xfrm>
          <a:prstGeom prst="straightConnector1">
            <a:avLst/>
          </a:prstGeom>
          <a:noFill/>
          <a:ln w="101600" cap="flat" cmpd="sng">
            <a:solidFill>
              <a:srgbClr val="FF0000"/>
            </a:solidFill>
            <a:prstDash val="solid"/>
            <a:round/>
            <a:headEnd type="none" w="sm" len="sm"/>
            <a:tailEnd type="none" w="sm" len="sm"/>
          </a:ln>
        </p:spPr>
      </p:cxnSp>
      <p:cxnSp>
        <p:nvCxnSpPr>
          <p:cNvPr id="359" name="Google Shape;359;p9"/>
          <p:cNvCxnSpPr/>
          <p:nvPr/>
        </p:nvCxnSpPr>
        <p:spPr>
          <a:xfrm flipH="1">
            <a:off x="2231136" y="2432957"/>
            <a:ext cx="2479439" cy="3951514"/>
          </a:xfrm>
          <a:prstGeom prst="straightConnector1">
            <a:avLst/>
          </a:prstGeom>
          <a:noFill/>
          <a:ln w="101600" cap="flat" cmpd="sng">
            <a:solidFill>
              <a:srgbClr val="FF0000"/>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COMPLICATED WITHDRAWAL</a:t>
            </a:r>
            <a:endParaRPr/>
          </a:p>
        </p:txBody>
      </p:sp>
      <p:sp>
        <p:nvSpPr>
          <p:cNvPr id="366" name="Google Shape;366;p10"/>
          <p:cNvSpPr txBox="1">
            <a:spLocks noGrp="1"/>
          </p:cNvSpPr>
          <p:nvPr>
            <p:ph type="body" idx="1"/>
          </p:nvPr>
        </p:nvSpPr>
        <p:spPr>
          <a:xfrm>
            <a:off x="6423034" y="2638044"/>
            <a:ext cx="3537830" cy="394237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800"/>
              <a:buChar char="•"/>
            </a:pPr>
            <a:r>
              <a:rPr lang="en-US" sz="2800"/>
              <a:t>5% of withdrawal</a:t>
            </a:r>
            <a:endParaRPr/>
          </a:p>
          <a:p>
            <a:pPr marL="228600" lvl="0" indent="-228600" algn="l" rtl="0">
              <a:lnSpc>
                <a:spcPct val="100000"/>
              </a:lnSpc>
              <a:spcBef>
                <a:spcPts val="1000"/>
              </a:spcBef>
              <a:spcAft>
                <a:spcPts val="0"/>
              </a:spcAft>
              <a:buSzPts val="2800"/>
              <a:buChar char="•"/>
            </a:pPr>
            <a:r>
              <a:rPr lang="en-US" sz="2800"/>
              <a:t>3-5 days</a:t>
            </a:r>
            <a:endParaRPr/>
          </a:p>
          <a:p>
            <a:pPr marL="457200" lvl="1" indent="-228600" algn="l" rtl="0">
              <a:lnSpc>
                <a:spcPct val="100000"/>
              </a:lnSpc>
              <a:spcBef>
                <a:spcPts val="1000"/>
              </a:spcBef>
              <a:spcAft>
                <a:spcPts val="0"/>
              </a:spcAft>
              <a:buSzPts val="2400"/>
              <a:buChar char="•"/>
            </a:pPr>
            <a:r>
              <a:rPr lang="en-US" sz="2400"/>
              <a:t>SIRS</a:t>
            </a:r>
            <a:endParaRPr/>
          </a:p>
          <a:p>
            <a:pPr marL="457200" lvl="1" indent="-228600" algn="l" rtl="0">
              <a:lnSpc>
                <a:spcPct val="100000"/>
              </a:lnSpc>
              <a:spcBef>
                <a:spcPts val="1000"/>
              </a:spcBef>
              <a:spcAft>
                <a:spcPts val="0"/>
              </a:spcAft>
              <a:buSzPts val="2400"/>
              <a:buChar char="•"/>
            </a:pPr>
            <a:r>
              <a:rPr lang="en-US" sz="2400"/>
              <a:t>Disorientation, paranoia, psychosis</a:t>
            </a:r>
            <a:endParaRPr/>
          </a:p>
          <a:p>
            <a:pPr marL="228600" lvl="0" indent="-228600" algn="l" rtl="0">
              <a:lnSpc>
                <a:spcPct val="100000"/>
              </a:lnSpc>
              <a:spcBef>
                <a:spcPts val="1000"/>
              </a:spcBef>
              <a:spcAft>
                <a:spcPts val="0"/>
              </a:spcAft>
              <a:buSzPts val="2600"/>
              <a:buChar char="•"/>
            </a:pPr>
            <a:r>
              <a:rPr lang="en-US" sz="2600"/>
              <a:t>Seizures peak 24hrs</a:t>
            </a:r>
            <a:endParaRPr/>
          </a:p>
          <a:p>
            <a:pPr marL="457200" lvl="1" indent="-76200" algn="l" rtl="0">
              <a:lnSpc>
                <a:spcPct val="100000"/>
              </a:lnSpc>
              <a:spcBef>
                <a:spcPts val="1000"/>
              </a:spcBef>
              <a:spcAft>
                <a:spcPts val="0"/>
              </a:spcAft>
              <a:buSzPts val="2400"/>
              <a:buNone/>
            </a:pPr>
            <a:endParaRPr sz="2400"/>
          </a:p>
        </p:txBody>
      </p:sp>
      <p:sp>
        <p:nvSpPr>
          <p:cNvPr id="367" name="Google Shape;367;p10"/>
          <p:cNvSpPr/>
          <p:nvPr/>
        </p:nvSpPr>
        <p:spPr>
          <a:xfrm>
            <a:off x="5018777" y="3993016"/>
            <a:ext cx="1404257" cy="1045028"/>
          </a:xfrm>
          <a:prstGeom prst="rightArrow">
            <a:avLst>
              <a:gd name="adj1" fmla="val 50000"/>
              <a:gd name="adj2" fmla="val 50000"/>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368" name="Google Shape;368;p10" descr="mage result for glutamate supplement"/>
          <p:cNvPicPr preferRelativeResize="0"/>
          <p:nvPr/>
        </p:nvPicPr>
        <p:blipFill rotWithShape="1">
          <a:blip r:embed="rId3">
            <a:alphaModFix/>
          </a:blip>
          <a:srcRect/>
          <a:stretch/>
        </p:blipFill>
        <p:spPr>
          <a:xfrm>
            <a:off x="1502229" y="2449287"/>
            <a:ext cx="3748333" cy="38372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TIMELINE OF WITHDRAWAL SYMPTOMS</a:t>
            </a:r>
            <a:endParaRPr/>
          </a:p>
        </p:txBody>
      </p:sp>
      <p:pic>
        <p:nvPicPr>
          <p:cNvPr id="374" name="Google Shape;374;p11" descr="Chart, line chart  Description automatically generated"/>
          <p:cNvPicPr preferRelativeResize="0"/>
          <p:nvPr/>
        </p:nvPicPr>
        <p:blipFill rotWithShape="1">
          <a:blip r:embed="rId3">
            <a:alphaModFix/>
          </a:blip>
          <a:srcRect l="4357" t="2352" r="4251" b="3689"/>
          <a:stretch/>
        </p:blipFill>
        <p:spPr>
          <a:xfrm>
            <a:off x="2437738" y="2312883"/>
            <a:ext cx="7523126" cy="4302457"/>
          </a:xfrm>
          <a:prstGeom prst="rect">
            <a:avLst/>
          </a:prstGeom>
          <a:noFill/>
          <a:ln>
            <a:noFill/>
          </a:ln>
        </p:spPr>
      </p:pic>
      <p:sp>
        <p:nvSpPr>
          <p:cNvPr id="375" name="Google Shape;375;p11"/>
          <p:cNvSpPr txBox="1"/>
          <p:nvPr/>
        </p:nvSpPr>
        <p:spPr>
          <a:xfrm>
            <a:off x="10017308" y="6581001"/>
            <a:ext cx="27432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Kattimani, </a:t>
            </a:r>
            <a:r>
              <a:rPr lang="en-US" sz="1200" b="0" i="1" u="none" strike="noStrike" cap="none">
                <a:solidFill>
                  <a:schemeClr val="dk1"/>
                </a:solidFill>
                <a:latin typeface="Gill Sans"/>
                <a:ea typeface="Gill Sans"/>
                <a:cs typeface="Gill Sans"/>
                <a:sym typeface="Gill Sans"/>
              </a:rPr>
              <a:t>Ind Psychiatry J</a:t>
            </a:r>
            <a:r>
              <a:rPr lang="en-US" sz="1200" b="0" i="0" u="none" strike="noStrike" cap="none">
                <a:solidFill>
                  <a:schemeClr val="dk1"/>
                </a:solidFill>
                <a:latin typeface="Gill Sans"/>
                <a:ea typeface="Gill Sans"/>
                <a:cs typeface="Gill Sans"/>
                <a:sym typeface="Gill Sans"/>
              </a:rPr>
              <a:t>, 2013</a:t>
            </a:r>
            <a:endParaRPr sz="12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ct val="100000"/>
              <a:buFont typeface="Gill Sans"/>
              <a:buNone/>
            </a:pPr>
            <a:r>
              <a:rPr lang="en-US" sz="3200"/>
              <a:t>WHERE IS ALCOHOL WITHDRAWAL TREATED?</a:t>
            </a:r>
            <a:endParaRPr/>
          </a:p>
        </p:txBody>
      </p:sp>
      <p:sp>
        <p:nvSpPr>
          <p:cNvPr id="382" name="Google Shape;382;p12"/>
          <p:cNvSpPr txBox="1">
            <a:spLocks noGrp="1"/>
          </p:cNvSpPr>
          <p:nvPr>
            <p:ph type="body" idx="1"/>
          </p:nvPr>
        </p:nvSpPr>
        <p:spPr>
          <a:xfrm>
            <a:off x="1619061" y="2701869"/>
            <a:ext cx="4011600" cy="31020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3200"/>
              <a:buChar char="•"/>
            </a:pPr>
            <a:r>
              <a:rPr lang="en-US" sz="3200"/>
              <a:t>Outpatient clinic</a:t>
            </a:r>
            <a:endParaRPr/>
          </a:p>
          <a:p>
            <a:pPr marL="228600" lvl="0" indent="-228600" algn="l" rtl="0">
              <a:lnSpc>
                <a:spcPct val="100000"/>
              </a:lnSpc>
              <a:spcBef>
                <a:spcPts val="1000"/>
              </a:spcBef>
              <a:spcAft>
                <a:spcPts val="0"/>
              </a:spcAft>
              <a:buSzPts val="3200"/>
              <a:buChar char="•"/>
            </a:pPr>
            <a:r>
              <a:rPr lang="en-US" sz="3200"/>
              <a:t>Short term medically managed withdrawal “detox”</a:t>
            </a:r>
            <a:endParaRPr/>
          </a:p>
          <a:p>
            <a:pPr marL="228600" lvl="0" indent="-228600" algn="l" rtl="0">
              <a:lnSpc>
                <a:spcPct val="100000"/>
              </a:lnSpc>
              <a:spcBef>
                <a:spcPts val="1000"/>
              </a:spcBef>
              <a:spcAft>
                <a:spcPts val="0"/>
              </a:spcAft>
              <a:buSzPts val="3200"/>
              <a:buChar char="•"/>
            </a:pPr>
            <a:r>
              <a:rPr lang="en-US" sz="3200"/>
              <a:t>Hospital</a:t>
            </a:r>
            <a:endParaRPr/>
          </a:p>
        </p:txBody>
      </p:sp>
      <p:pic>
        <p:nvPicPr>
          <p:cNvPr id="383" name="Google Shape;383;p12"/>
          <p:cNvPicPr preferRelativeResize="0"/>
          <p:nvPr/>
        </p:nvPicPr>
        <p:blipFill>
          <a:blip r:embed="rId3">
            <a:alphaModFix/>
          </a:blip>
          <a:stretch>
            <a:fillRect/>
          </a:stretch>
        </p:blipFill>
        <p:spPr>
          <a:xfrm>
            <a:off x="6436876" y="2573475"/>
            <a:ext cx="5148826" cy="33587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ct val="90566"/>
              <a:buFont typeface="Gill Sans"/>
              <a:buNone/>
            </a:pPr>
            <a:r>
              <a:rPr lang="en-US" sz="3533"/>
              <a:t>BENEFITS OF AMBULATORY TREATMENT</a:t>
            </a:r>
            <a:endParaRPr sz="3133"/>
          </a:p>
        </p:txBody>
      </p:sp>
      <p:sp>
        <p:nvSpPr>
          <p:cNvPr id="389" name="Google Shape;389;p13"/>
          <p:cNvSpPr txBox="1">
            <a:spLocks noGrp="1"/>
          </p:cNvSpPr>
          <p:nvPr>
            <p:ph type="body" idx="1"/>
          </p:nvPr>
        </p:nvSpPr>
        <p:spPr>
          <a:xfrm>
            <a:off x="1683224" y="2930450"/>
            <a:ext cx="4892400" cy="3102000"/>
          </a:xfrm>
          <a:prstGeom prst="rect">
            <a:avLst/>
          </a:prstGeom>
          <a:noFill/>
          <a:ln>
            <a:noFill/>
          </a:ln>
        </p:spPr>
        <p:txBody>
          <a:bodyPr spcFirstLastPara="1" wrap="square" lIns="91425" tIns="45700" rIns="91425" bIns="45700" anchor="t" anchorCtr="0">
            <a:normAutofit/>
          </a:bodyPr>
          <a:lstStyle/>
          <a:p>
            <a:pPr marL="228600" lvl="0" indent="-234950" algn="l" rtl="0">
              <a:lnSpc>
                <a:spcPct val="115000"/>
              </a:lnSpc>
              <a:spcBef>
                <a:spcPts val="0"/>
              </a:spcBef>
              <a:spcAft>
                <a:spcPts val="0"/>
              </a:spcAft>
              <a:buSzPts val="2900"/>
              <a:buChar char="•"/>
            </a:pPr>
            <a:r>
              <a:rPr lang="en-US" sz="2900"/>
              <a:t>Safe</a:t>
            </a:r>
            <a:endParaRPr sz="1900"/>
          </a:p>
          <a:p>
            <a:pPr marL="228600" lvl="0" indent="-234950" algn="l" rtl="0">
              <a:lnSpc>
                <a:spcPct val="115000"/>
              </a:lnSpc>
              <a:spcBef>
                <a:spcPts val="1000"/>
              </a:spcBef>
              <a:spcAft>
                <a:spcPts val="0"/>
              </a:spcAft>
              <a:buSzPts val="2900"/>
              <a:buChar char="•"/>
            </a:pPr>
            <a:r>
              <a:rPr lang="en-US" sz="2900"/>
              <a:t>Patient preference→TRUST</a:t>
            </a:r>
            <a:endParaRPr sz="2900"/>
          </a:p>
          <a:p>
            <a:pPr marL="228600" lvl="0" indent="-234950" algn="l" rtl="0">
              <a:lnSpc>
                <a:spcPct val="115000"/>
              </a:lnSpc>
              <a:spcBef>
                <a:spcPts val="1000"/>
              </a:spcBef>
              <a:spcAft>
                <a:spcPts val="0"/>
              </a:spcAft>
              <a:buSzPts val="2900"/>
              <a:buChar char="•"/>
            </a:pPr>
            <a:r>
              <a:rPr lang="en-US" sz="2900"/>
              <a:t>Cheaper</a:t>
            </a:r>
            <a:endParaRPr sz="1900"/>
          </a:p>
          <a:p>
            <a:pPr marL="228600" lvl="0" indent="-234950" algn="l" rtl="0">
              <a:lnSpc>
                <a:spcPct val="115000"/>
              </a:lnSpc>
              <a:spcBef>
                <a:spcPts val="1000"/>
              </a:spcBef>
              <a:spcAft>
                <a:spcPts val="0"/>
              </a:spcAft>
              <a:buSzPts val="2900"/>
              <a:buChar char="•"/>
            </a:pPr>
            <a:r>
              <a:rPr lang="en-US" sz="2900"/>
              <a:t>Decrease hospital burden</a:t>
            </a:r>
            <a:endParaRPr sz="1900"/>
          </a:p>
          <a:p>
            <a:pPr marL="228600" lvl="0" indent="-114300" algn="l" rtl="0">
              <a:lnSpc>
                <a:spcPct val="115000"/>
              </a:lnSpc>
              <a:spcBef>
                <a:spcPts val="1000"/>
              </a:spcBef>
              <a:spcAft>
                <a:spcPts val="0"/>
              </a:spcAft>
              <a:buSzPts val="1800"/>
              <a:buNone/>
            </a:pPr>
            <a:endParaRPr sz="1900"/>
          </a:p>
        </p:txBody>
      </p:sp>
      <p:pic>
        <p:nvPicPr>
          <p:cNvPr id="390" name="Google Shape;390;p13"/>
          <p:cNvPicPr preferRelativeResize="0"/>
          <p:nvPr/>
        </p:nvPicPr>
        <p:blipFill rotWithShape="1">
          <a:blip r:embed="rId3">
            <a:alphaModFix/>
          </a:blip>
          <a:srcRect/>
          <a:stretch/>
        </p:blipFill>
        <p:spPr>
          <a:xfrm>
            <a:off x="6815666" y="2437316"/>
            <a:ext cx="3810000" cy="3810000"/>
          </a:xfrm>
          <a:prstGeom prst="rect">
            <a:avLst/>
          </a:prstGeom>
          <a:noFill/>
          <a:ln>
            <a:noFill/>
          </a:ln>
        </p:spPr>
      </p:pic>
      <p:sp>
        <p:nvSpPr>
          <p:cNvPr id="391" name="Google Shape;391;p13"/>
          <p:cNvSpPr txBox="1"/>
          <p:nvPr/>
        </p:nvSpPr>
        <p:spPr>
          <a:xfrm>
            <a:off x="10625666" y="6650251"/>
            <a:ext cx="1592167" cy="415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Gill Sans"/>
                <a:ea typeface="Gill Sans"/>
                <a:cs typeface="Gill Sans"/>
                <a:sym typeface="Gill Sans"/>
              </a:rPr>
              <a:t>Hayashida, NEJM 1989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3600"/>
              <a:t>OUR CASE</a:t>
            </a:r>
            <a:endParaRPr sz="3600"/>
          </a:p>
        </p:txBody>
      </p:sp>
      <p:sp>
        <p:nvSpPr>
          <p:cNvPr id="397" name="Google Shape;397;p14"/>
          <p:cNvSpPr txBox="1">
            <a:spLocks noGrp="1"/>
          </p:cNvSpPr>
          <p:nvPr>
            <p:ph type="body" idx="1"/>
          </p:nvPr>
        </p:nvSpPr>
        <p:spPr>
          <a:xfrm>
            <a:off x="2231125" y="2610225"/>
            <a:ext cx="7942500" cy="37272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r>
              <a:rPr lang="en-US" sz="2600">
                <a:latin typeface="Gill Sans"/>
                <a:ea typeface="Gill Sans"/>
                <a:cs typeface="Gill Sans"/>
                <a:sym typeface="Gill Sans"/>
              </a:rPr>
              <a:t>Ms R is a 39 year old woman, presents to your office for a routine </a:t>
            </a:r>
            <a:r>
              <a:rPr lang="en-US" sz="2600"/>
              <a:t>f</a:t>
            </a:r>
            <a:r>
              <a:rPr lang="en-US" sz="2600">
                <a:latin typeface="Gill Sans"/>
                <a:ea typeface="Gill Sans"/>
                <a:cs typeface="Gill Sans"/>
                <a:sym typeface="Gill Sans"/>
              </a:rPr>
              <a:t>ollow-up. Review of her chart reminds you that she has a history of diet controlled diabetes, gastroesophageal reflux disease (GERD), and major depressive disorder. </a:t>
            </a:r>
            <a:endParaRPr sz="2400"/>
          </a:p>
          <a:p>
            <a:pPr marL="457200" lvl="0" indent="0" algn="l" rtl="0">
              <a:lnSpc>
                <a:spcPct val="100000"/>
              </a:lnSpc>
              <a:spcBef>
                <a:spcPts val="1000"/>
              </a:spcBef>
              <a:spcAft>
                <a:spcPts val="0"/>
              </a:spcAft>
              <a:buNone/>
            </a:pPr>
            <a:r>
              <a:rPr lang="en-US" sz="2600">
                <a:latin typeface="Gill Sans"/>
                <a:ea typeface="Gill Sans"/>
                <a:cs typeface="Gill Sans"/>
                <a:sym typeface="Gill Sans"/>
              </a:rPr>
              <a:t>While you start the visit intending to address these issues, the patient interjects to say, "I need help with my drinking."   </a:t>
            </a:r>
            <a:endParaRPr sz="2600">
              <a:latin typeface="Gill Sans"/>
              <a:ea typeface="Gill Sans"/>
              <a:cs typeface="Gill Sans"/>
              <a:sym typeface="Gill Sans"/>
            </a:endParaRPr>
          </a:p>
          <a:p>
            <a:pPr marL="228600" lvl="0" indent="-111125" algn="l" rtl="0">
              <a:lnSpc>
                <a:spcPct val="100000"/>
              </a:lnSpc>
              <a:spcBef>
                <a:spcPts val="1000"/>
              </a:spcBef>
              <a:spcAft>
                <a:spcPts val="0"/>
              </a:spcAft>
              <a:buSzPts val="2000"/>
              <a:buNone/>
            </a:pPr>
            <a:endParaRPr sz="2500">
              <a:latin typeface="Gill Sans"/>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3600"/>
              <a:t>CASE CONTINUED</a:t>
            </a:r>
            <a:endParaRPr sz="3600"/>
          </a:p>
        </p:txBody>
      </p:sp>
      <p:sp>
        <p:nvSpPr>
          <p:cNvPr id="403" name="Google Shape;403;p15"/>
          <p:cNvSpPr txBox="1">
            <a:spLocks noGrp="1"/>
          </p:cNvSpPr>
          <p:nvPr>
            <p:ph type="body" idx="1"/>
          </p:nvPr>
        </p:nvSpPr>
        <p:spPr>
          <a:xfrm>
            <a:off x="1368649" y="2596326"/>
            <a:ext cx="4251300" cy="37749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r>
              <a:rPr lang="en-US" sz="2200"/>
              <a:t>After discussing her alcohol use you diagnosed her with severe alcohol use disorder. Her goal is to stop using alcohol but she hasn’t been able to go 24 hours without alcohol use in 6 months as she begins to feel anxious and “shaky” around that time.</a:t>
            </a:r>
            <a:endParaRPr sz="2200"/>
          </a:p>
        </p:txBody>
      </p:sp>
      <p:pic>
        <p:nvPicPr>
          <p:cNvPr id="404" name="Google Shape;404;p15"/>
          <p:cNvPicPr preferRelativeResize="0"/>
          <p:nvPr/>
        </p:nvPicPr>
        <p:blipFill>
          <a:blip r:embed="rId3">
            <a:alphaModFix/>
          </a:blip>
          <a:stretch>
            <a:fillRect/>
          </a:stretch>
        </p:blipFill>
        <p:spPr>
          <a:xfrm>
            <a:off x="6039751" y="2674200"/>
            <a:ext cx="5492250" cy="34648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6"/>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3400"/>
              <a:t>TABLE DISCUSSION ACTIVITY</a:t>
            </a:r>
            <a:endParaRPr sz="3400"/>
          </a:p>
        </p:txBody>
      </p:sp>
      <p:sp>
        <p:nvSpPr>
          <p:cNvPr id="411" name="Google Shape;411;p16"/>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800"/>
              <a:buChar char="•"/>
            </a:pPr>
            <a:r>
              <a:rPr lang="en-US" sz="2800"/>
              <a:t>At your tables discuss what more information would you want to inform your discussion with her about ambulatory management of her alcohol withdrawal?</a:t>
            </a:r>
            <a:endParaRPr/>
          </a:p>
          <a:p>
            <a:pPr marL="457200" lvl="1" indent="-228600" algn="l" rtl="0">
              <a:lnSpc>
                <a:spcPct val="100000"/>
              </a:lnSpc>
              <a:spcBef>
                <a:spcPts val="1000"/>
              </a:spcBef>
              <a:spcAft>
                <a:spcPts val="0"/>
              </a:spcAft>
              <a:buSzPts val="2400"/>
              <a:buChar char="•"/>
            </a:pPr>
            <a:r>
              <a:rPr lang="en-US" sz="2400"/>
              <a:t>Additional history?</a:t>
            </a:r>
            <a:endParaRPr/>
          </a:p>
          <a:p>
            <a:pPr marL="457200" lvl="1" indent="-228600" algn="l" rtl="0">
              <a:lnSpc>
                <a:spcPct val="100000"/>
              </a:lnSpc>
              <a:spcBef>
                <a:spcPts val="1000"/>
              </a:spcBef>
              <a:spcAft>
                <a:spcPts val="0"/>
              </a:spcAft>
              <a:buSzPts val="2400"/>
              <a:buChar char="•"/>
            </a:pPr>
            <a:r>
              <a:rPr lang="en-US" sz="2400"/>
              <a:t>Labs?</a:t>
            </a:r>
            <a:endParaRPr/>
          </a:p>
          <a:p>
            <a:pPr marL="457200" lvl="1" indent="-127000" algn="l" rtl="0">
              <a:lnSpc>
                <a:spcPct val="100000"/>
              </a:lnSpc>
              <a:spcBef>
                <a:spcPts val="1000"/>
              </a:spcBef>
              <a:spcAft>
                <a:spcPts val="0"/>
              </a:spcAft>
              <a:buSzPts val="16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1449652397a_2_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Principles of Triage</a:t>
            </a:r>
            <a:endParaRPr/>
          </a:p>
        </p:txBody>
      </p:sp>
      <p:sp>
        <p:nvSpPr>
          <p:cNvPr id="417" name="Google Shape;417;g1449652397a_2_75"/>
          <p:cNvSpPr txBox="1"/>
          <p:nvPr/>
        </p:nvSpPr>
        <p:spPr>
          <a:xfrm>
            <a:off x="1895108" y="1684237"/>
            <a:ext cx="4219575" cy="216982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45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4500" b="0" i="0" u="none" strike="noStrike" cap="none">
                <a:solidFill>
                  <a:schemeClr val="dk1"/>
                </a:solidFill>
                <a:latin typeface="Calibri"/>
                <a:ea typeface="Calibri"/>
                <a:cs typeface="Calibri"/>
                <a:sym typeface="Calibri"/>
              </a:rPr>
              <a:t>Historical </a:t>
            </a:r>
            <a:endParaRPr/>
          </a:p>
          <a:p>
            <a:pPr marL="0" marR="0" lvl="0" indent="0" algn="ctr" rtl="0">
              <a:spcBef>
                <a:spcPts val="0"/>
              </a:spcBef>
              <a:spcAft>
                <a:spcPts val="0"/>
              </a:spcAft>
              <a:buNone/>
            </a:pPr>
            <a:endParaRPr sz="4500" b="0" i="0" u="none" strike="noStrike" cap="none">
              <a:solidFill>
                <a:schemeClr val="dk1"/>
              </a:solidFill>
              <a:latin typeface="Calibri"/>
              <a:ea typeface="Calibri"/>
              <a:cs typeface="Calibri"/>
              <a:sym typeface="Calibri"/>
            </a:endParaRPr>
          </a:p>
        </p:txBody>
      </p:sp>
      <p:sp>
        <p:nvSpPr>
          <p:cNvPr id="418" name="Google Shape;418;g1449652397a_2_75"/>
          <p:cNvSpPr txBox="1"/>
          <p:nvPr/>
        </p:nvSpPr>
        <p:spPr>
          <a:xfrm>
            <a:off x="6105097" y="1690688"/>
            <a:ext cx="4219575" cy="216982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0" i="0" u="none" strike="noStrike" cap="none">
                <a:solidFill>
                  <a:schemeClr val="dk1"/>
                </a:solidFill>
                <a:latin typeface="Calibri"/>
                <a:ea typeface="Calibri"/>
                <a:cs typeface="Calibri"/>
                <a:sym typeface="Calibri"/>
              </a:rPr>
              <a:t>Social &amp; Environmental </a:t>
            </a:r>
            <a:endParaRPr/>
          </a:p>
          <a:p>
            <a:pPr marL="0" marR="0" lvl="0" indent="0" algn="l" rtl="0">
              <a:spcBef>
                <a:spcPts val="0"/>
              </a:spcBef>
              <a:spcAft>
                <a:spcPts val="0"/>
              </a:spcAft>
              <a:buNone/>
            </a:pPr>
            <a:endParaRPr sz="4500">
              <a:solidFill>
                <a:schemeClr val="dk1"/>
              </a:solidFill>
              <a:latin typeface="Calibri"/>
              <a:ea typeface="Calibri"/>
              <a:cs typeface="Calibri"/>
              <a:sym typeface="Calibri"/>
            </a:endParaRPr>
          </a:p>
        </p:txBody>
      </p:sp>
      <p:sp>
        <p:nvSpPr>
          <p:cNvPr id="419" name="Google Shape;419;g1449652397a_2_75"/>
          <p:cNvSpPr txBox="1"/>
          <p:nvPr/>
        </p:nvSpPr>
        <p:spPr>
          <a:xfrm>
            <a:off x="1895108" y="3866964"/>
            <a:ext cx="4219575" cy="216982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4500">
              <a:solidFill>
                <a:schemeClr val="dk1"/>
              </a:solidFill>
              <a:latin typeface="Calibri"/>
              <a:ea typeface="Calibri"/>
              <a:cs typeface="Calibri"/>
              <a:sym typeface="Calibri"/>
            </a:endParaRPr>
          </a:p>
          <a:p>
            <a:pPr marL="0" marR="0" lvl="0" indent="0" algn="ctr" rtl="0">
              <a:spcBef>
                <a:spcPts val="0"/>
              </a:spcBef>
              <a:spcAft>
                <a:spcPts val="0"/>
              </a:spcAft>
              <a:buNone/>
            </a:pPr>
            <a:r>
              <a:rPr lang="en-US" sz="4500">
                <a:solidFill>
                  <a:schemeClr val="dk1"/>
                </a:solidFill>
                <a:latin typeface="Calibri"/>
                <a:ea typeface="Calibri"/>
                <a:cs typeface="Calibri"/>
                <a:sym typeface="Calibri"/>
              </a:rPr>
              <a:t>Physical Exam</a:t>
            </a:r>
            <a:endParaRPr/>
          </a:p>
          <a:p>
            <a:pPr marL="0" marR="0" lvl="0" indent="0" algn="ctr" rtl="0">
              <a:spcBef>
                <a:spcPts val="0"/>
              </a:spcBef>
              <a:spcAft>
                <a:spcPts val="0"/>
              </a:spcAft>
              <a:buNone/>
            </a:pPr>
            <a:endParaRPr sz="4500">
              <a:solidFill>
                <a:schemeClr val="dk1"/>
              </a:solidFill>
              <a:latin typeface="Calibri"/>
              <a:ea typeface="Calibri"/>
              <a:cs typeface="Calibri"/>
              <a:sym typeface="Calibri"/>
            </a:endParaRPr>
          </a:p>
        </p:txBody>
      </p:sp>
      <p:sp>
        <p:nvSpPr>
          <p:cNvPr id="420" name="Google Shape;420;g1449652397a_2_75"/>
          <p:cNvSpPr txBox="1"/>
          <p:nvPr/>
        </p:nvSpPr>
        <p:spPr>
          <a:xfrm>
            <a:off x="6114683" y="3879866"/>
            <a:ext cx="4219575" cy="216982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4500">
              <a:solidFill>
                <a:schemeClr val="dk1"/>
              </a:solidFill>
              <a:latin typeface="Calibri"/>
              <a:ea typeface="Calibri"/>
              <a:cs typeface="Calibri"/>
              <a:sym typeface="Calibri"/>
            </a:endParaRPr>
          </a:p>
          <a:p>
            <a:pPr marL="0" marR="0" lvl="0" indent="0" algn="ctr" rtl="0">
              <a:spcBef>
                <a:spcPts val="0"/>
              </a:spcBef>
              <a:spcAft>
                <a:spcPts val="0"/>
              </a:spcAft>
              <a:buNone/>
            </a:pPr>
            <a:r>
              <a:rPr lang="en-US" sz="4500">
                <a:solidFill>
                  <a:schemeClr val="dk1"/>
                </a:solidFill>
                <a:latin typeface="Calibri"/>
                <a:ea typeface="Calibri"/>
                <a:cs typeface="Calibri"/>
                <a:sym typeface="Calibri"/>
              </a:rPr>
              <a:t>Labs</a:t>
            </a:r>
            <a:endParaRPr/>
          </a:p>
          <a:p>
            <a:pPr marL="0" marR="0" lvl="0" indent="0" algn="ctr" rtl="0">
              <a:spcBef>
                <a:spcPts val="0"/>
              </a:spcBef>
              <a:spcAft>
                <a:spcPts val="0"/>
              </a:spcAft>
              <a:buNone/>
            </a:pPr>
            <a:endParaRPr sz="45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3600"/>
              <a:t>DISCLOSURES</a:t>
            </a:r>
            <a:endParaRPr sz="3600"/>
          </a:p>
        </p:txBody>
      </p:sp>
      <p:sp>
        <p:nvSpPr>
          <p:cNvPr id="259" name="Google Shape;259;p2"/>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p>
            <a:pPr marL="228600" lvl="0" indent="-273050" algn="l" rtl="0">
              <a:lnSpc>
                <a:spcPct val="100000"/>
              </a:lnSpc>
              <a:spcBef>
                <a:spcPts val="0"/>
              </a:spcBef>
              <a:spcAft>
                <a:spcPts val="0"/>
              </a:spcAft>
              <a:buSzPts val="2500"/>
              <a:buChar char="•"/>
            </a:pPr>
            <a:r>
              <a:rPr lang="en-US" sz="2500"/>
              <a:t>Dr. Holt: No disclosures</a:t>
            </a:r>
            <a:endParaRPr sz="2500"/>
          </a:p>
          <a:p>
            <a:pPr marL="228600" lvl="0" indent="-273050" algn="l" rtl="0">
              <a:lnSpc>
                <a:spcPct val="100000"/>
              </a:lnSpc>
              <a:spcBef>
                <a:spcPts val="1000"/>
              </a:spcBef>
              <a:spcAft>
                <a:spcPts val="0"/>
              </a:spcAft>
              <a:buSzPts val="2500"/>
              <a:buChar char="•"/>
            </a:pPr>
            <a:r>
              <a:rPr lang="en-US" sz="2500"/>
              <a:t>Dr. Peterkin: No disclosures</a:t>
            </a:r>
            <a:endParaRPr sz="2500"/>
          </a:p>
          <a:p>
            <a:pPr marL="228600" lvl="0" indent="-273050" algn="l" rtl="0">
              <a:lnSpc>
                <a:spcPct val="100000"/>
              </a:lnSpc>
              <a:spcBef>
                <a:spcPts val="1000"/>
              </a:spcBef>
              <a:spcAft>
                <a:spcPts val="0"/>
              </a:spcAft>
              <a:buSzPts val="2500"/>
              <a:buChar char="•"/>
            </a:pPr>
            <a:r>
              <a:rPr lang="en-US" sz="2500"/>
              <a:t>Dr. Cohen: No disclosures</a:t>
            </a: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grpSp>
        <p:nvGrpSpPr>
          <p:cNvPr id="425" name="Google Shape;425;g148d86b7d21_1_75"/>
          <p:cNvGrpSpPr/>
          <p:nvPr/>
        </p:nvGrpSpPr>
        <p:grpSpPr>
          <a:xfrm>
            <a:off x="3170205" y="1418059"/>
            <a:ext cx="5851590" cy="2685420"/>
            <a:chOff x="0" y="-171450"/>
            <a:chExt cx="1269792" cy="582734"/>
          </a:xfrm>
        </p:grpSpPr>
        <p:sp>
          <p:nvSpPr>
            <p:cNvPr id="426" name="Google Shape;426;g148d86b7d21_1_75"/>
            <p:cNvSpPr/>
            <p:nvPr/>
          </p:nvSpPr>
          <p:spPr>
            <a:xfrm>
              <a:off x="0" y="0"/>
              <a:ext cx="1269792" cy="331009"/>
            </a:xfrm>
            <a:custGeom>
              <a:avLst/>
              <a:gdLst/>
              <a:ahLst/>
              <a:cxnLst/>
              <a:rect l="l" t="t" r="r" b="b"/>
              <a:pathLst>
                <a:path w="1269792" h="331009" extrusionOk="0">
                  <a:moveTo>
                    <a:pt x="82911" y="0"/>
                  </a:moveTo>
                  <a:lnTo>
                    <a:pt x="1186881" y="0"/>
                  </a:lnTo>
                  <a:cubicBezTo>
                    <a:pt x="1232671" y="0"/>
                    <a:pt x="1269792" y="37120"/>
                    <a:pt x="1269792" y="82911"/>
                  </a:cubicBezTo>
                  <a:lnTo>
                    <a:pt x="1269792" y="248099"/>
                  </a:lnTo>
                  <a:cubicBezTo>
                    <a:pt x="1269792" y="270088"/>
                    <a:pt x="1261056" y="291177"/>
                    <a:pt x="1245508" y="306725"/>
                  </a:cubicBezTo>
                  <a:cubicBezTo>
                    <a:pt x="1229959" y="322274"/>
                    <a:pt x="1208870" y="331009"/>
                    <a:pt x="1186881" y="331009"/>
                  </a:cubicBezTo>
                  <a:lnTo>
                    <a:pt x="82911" y="331009"/>
                  </a:lnTo>
                  <a:cubicBezTo>
                    <a:pt x="37120" y="331009"/>
                    <a:pt x="0" y="293889"/>
                    <a:pt x="0" y="248099"/>
                  </a:cubicBezTo>
                  <a:lnTo>
                    <a:pt x="0" y="82911"/>
                  </a:lnTo>
                  <a:cubicBezTo>
                    <a:pt x="0" y="37120"/>
                    <a:pt x="37120" y="0"/>
                    <a:pt x="82911" y="0"/>
                  </a:cubicBezTo>
                  <a:close/>
                </a:path>
              </a:pathLst>
            </a:custGeom>
            <a:solidFill>
              <a:srgbClr val="000000"/>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27" name="Google Shape;427;g148d86b7d21_1_75"/>
            <p:cNvSpPr txBox="1"/>
            <p:nvPr/>
          </p:nvSpPr>
          <p:spPr>
            <a:xfrm>
              <a:off x="0" y="-171450"/>
              <a:ext cx="1266007" cy="582734"/>
            </a:xfrm>
            <a:prstGeom prst="rect">
              <a:avLst/>
            </a:prstGeom>
            <a:noFill/>
            <a:ln>
              <a:noFill/>
            </a:ln>
          </p:spPr>
          <p:txBody>
            <a:bodyPr spcFirstLastPara="1" wrap="square" lIns="33875" tIns="33875" rIns="33875" bIns="33875" anchor="ctr" anchorCtr="0">
              <a:noAutofit/>
            </a:bodyPr>
            <a:lstStyle/>
            <a:p>
              <a:pPr marL="0" marR="0" lvl="0" indent="0" algn="ctr" rtl="0">
                <a:lnSpc>
                  <a:spcPct val="139988"/>
                </a:lnSpc>
                <a:spcBef>
                  <a:spcPts val="0"/>
                </a:spcBef>
                <a:spcAft>
                  <a:spcPts val="0"/>
                </a:spcAft>
                <a:buNone/>
              </a:pPr>
              <a:r>
                <a:rPr lang="en-US" sz="6000" b="1" i="0" u="none" strike="noStrike" cap="none">
                  <a:solidFill>
                    <a:srgbClr val="FFFFFF"/>
                  </a:solidFill>
                  <a:latin typeface="DM Sans"/>
                  <a:ea typeface="DM Sans"/>
                  <a:cs typeface="DM Sans"/>
                  <a:sym typeface="DM Sans"/>
                </a:rPr>
                <a:t>Historical </a:t>
              </a:r>
              <a:endParaRPr sz="900"/>
            </a:p>
          </p:txBody>
        </p:sp>
      </p:grpSp>
      <p:pic>
        <p:nvPicPr>
          <p:cNvPr id="428" name="Google Shape;428;g148d86b7d21_1_75"/>
          <p:cNvPicPr preferRelativeResize="0"/>
          <p:nvPr/>
        </p:nvPicPr>
        <p:blipFill rotWithShape="1">
          <a:blip r:embed="rId3">
            <a:alphaModFix/>
          </a:blip>
          <a:srcRect/>
          <a:stretch/>
        </p:blipFill>
        <p:spPr>
          <a:xfrm>
            <a:off x="357353" y="180588"/>
            <a:ext cx="1812254" cy="2176881"/>
          </a:xfrm>
          <a:prstGeom prst="rect">
            <a:avLst/>
          </a:prstGeom>
          <a:noFill/>
          <a:ln>
            <a:noFill/>
          </a:ln>
        </p:spPr>
      </p:pic>
      <p:pic>
        <p:nvPicPr>
          <p:cNvPr id="429" name="Google Shape;429;g148d86b7d21_1_75"/>
          <p:cNvPicPr preferRelativeResize="0"/>
          <p:nvPr/>
        </p:nvPicPr>
        <p:blipFill rotWithShape="1">
          <a:blip r:embed="rId4">
            <a:alphaModFix/>
          </a:blip>
          <a:srcRect/>
          <a:stretch/>
        </p:blipFill>
        <p:spPr>
          <a:xfrm>
            <a:off x="10676771" y="403717"/>
            <a:ext cx="829429" cy="1102481"/>
          </a:xfrm>
          <a:prstGeom prst="rect">
            <a:avLst/>
          </a:prstGeom>
          <a:noFill/>
          <a:ln>
            <a:noFill/>
          </a:ln>
        </p:spPr>
      </p:pic>
      <p:pic>
        <p:nvPicPr>
          <p:cNvPr id="430" name="Google Shape;430;g148d86b7d21_1_75"/>
          <p:cNvPicPr preferRelativeResize="0"/>
          <p:nvPr/>
        </p:nvPicPr>
        <p:blipFill rotWithShape="1">
          <a:blip r:embed="rId5">
            <a:alphaModFix/>
          </a:blip>
          <a:srcRect/>
          <a:stretch/>
        </p:blipFill>
        <p:spPr>
          <a:xfrm>
            <a:off x="9833783" y="403717"/>
            <a:ext cx="842987" cy="1102481"/>
          </a:xfrm>
          <a:prstGeom prst="rect">
            <a:avLst/>
          </a:prstGeom>
          <a:noFill/>
          <a:ln>
            <a:noFill/>
          </a:ln>
        </p:spPr>
      </p:pic>
      <p:pic>
        <p:nvPicPr>
          <p:cNvPr id="431" name="Google Shape;431;g148d86b7d21_1_75"/>
          <p:cNvPicPr preferRelativeResize="0"/>
          <p:nvPr/>
        </p:nvPicPr>
        <p:blipFill rotWithShape="1">
          <a:blip r:embed="rId6">
            <a:alphaModFix/>
          </a:blip>
          <a:srcRect/>
          <a:stretch/>
        </p:blipFill>
        <p:spPr>
          <a:xfrm>
            <a:off x="1465225" y="4763723"/>
            <a:ext cx="1704979" cy="1926627"/>
          </a:xfrm>
          <a:prstGeom prst="rect">
            <a:avLst/>
          </a:prstGeom>
          <a:noFill/>
          <a:ln>
            <a:noFill/>
          </a:ln>
        </p:spPr>
      </p:pic>
      <p:pic>
        <p:nvPicPr>
          <p:cNvPr id="432" name="Google Shape;432;g148d86b7d21_1_75"/>
          <p:cNvPicPr preferRelativeResize="0"/>
          <p:nvPr/>
        </p:nvPicPr>
        <p:blipFill rotWithShape="1">
          <a:blip r:embed="rId7">
            <a:alphaModFix/>
          </a:blip>
          <a:srcRect/>
          <a:stretch/>
        </p:blipFill>
        <p:spPr>
          <a:xfrm>
            <a:off x="401516" y="4763723"/>
            <a:ext cx="1768092" cy="1982539"/>
          </a:xfrm>
          <a:prstGeom prst="rect">
            <a:avLst/>
          </a:prstGeom>
          <a:noFill/>
          <a:ln>
            <a:noFill/>
          </a:ln>
        </p:spPr>
      </p:pic>
      <p:pic>
        <p:nvPicPr>
          <p:cNvPr id="433" name="Google Shape;433;g148d86b7d21_1_75"/>
          <p:cNvPicPr preferRelativeResize="0"/>
          <p:nvPr/>
        </p:nvPicPr>
        <p:blipFill rotWithShape="1">
          <a:blip r:embed="rId8">
            <a:alphaModFix/>
          </a:blip>
          <a:srcRect/>
          <a:stretch/>
        </p:blipFill>
        <p:spPr>
          <a:xfrm>
            <a:off x="9663578" y="2395249"/>
            <a:ext cx="2528422" cy="1962975"/>
          </a:xfrm>
          <a:prstGeom prst="rect">
            <a:avLst/>
          </a:prstGeom>
          <a:noFill/>
          <a:ln>
            <a:noFill/>
          </a:ln>
        </p:spPr>
      </p:pic>
      <p:pic>
        <p:nvPicPr>
          <p:cNvPr id="434" name="Google Shape;434;g148d86b7d21_1_75"/>
          <p:cNvPicPr preferRelativeResize="0"/>
          <p:nvPr/>
        </p:nvPicPr>
        <p:blipFill rotWithShape="1">
          <a:blip r:embed="rId9">
            <a:alphaModFix/>
          </a:blip>
          <a:srcRect/>
          <a:stretch/>
        </p:blipFill>
        <p:spPr>
          <a:xfrm>
            <a:off x="2690239" y="5578267"/>
            <a:ext cx="732927" cy="893013"/>
          </a:xfrm>
          <a:prstGeom prst="rect">
            <a:avLst/>
          </a:prstGeom>
          <a:noFill/>
          <a:ln>
            <a:noFill/>
          </a:ln>
        </p:spPr>
      </p:pic>
      <p:pic>
        <p:nvPicPr>
          <p:cNvPr id="435" name="Google Shape;435;g148d86b7d21_1_75"/>
          <p:cNvPicPr preferRelativeResize="0"/>
          <p:nvPr/>
        </p:nvPicPr>
        <p:blipFill rotWithShape="1">
          <a:blip r:embed="rId10">
            <a:alphaModFix/>
          </a:blip>
          <a:srcRect/>
          <a:stretch/>
        </p:blipFill>
        <p:spPr>
          <a:xfrm>
            <a:off x="9923534" y="4738323"/>
            <a:ext cx="2008509" cy="1651513"/>
          </a:xfrm>
          <a:prstGeom prst="rect">
            <a:avLst/>
          </a:prstGeom>
          <a:noFill/>
          <a:ln>
            <a:noFill/>
          </a:ln>
        </p:spPr>
      </p:pic>
      <p:pic>
        <p:nvPicPr>
          <p:cNvPr id="436" name="Google Shape;436;g148d86b7d21_1_75"/>
          <p:cNvPicPr preferRelativeResize="0"/>
          <p:nvPr/>
        </p:nvPicPr>
        <p:blipFill rotWithShape="1">
          <a:blip r:embed="rId11">
            <a:alphaModFix/>
          </a:blip>
          <a:srcRect/>
          <a:stretch/>
        </p:blipFill>
        <p:spPr>
          <a:xfrm>
            <a:off x="4850635" y="4103479"/>
            <a:ext cx="2490731" cy="1659449"/>
          </a:xfrm>
          <a:prstGeom prst="rect">
            <a:avLst/>
          </a:prstGeom>
          <a:noFill/>
          <a:ln>
            <a:noFill/>
          </a:ln>
        </p:spPr>
      </p:pic>
      <p:pic>
        <p:nvPicPr>
          <p:cNvPr id="437" name="Google Shape;437;g148d86b7d21_1_75"/>
          <p:cNvPicPr preferRelativeResize="0"/>
          <p:nvPr/>
        </p:nvPicPr>
        <p:blipFill rotWithShape="1">
          <a:blip r:embed="rId12">
            <a:alphaModFix/>
          </a:blip>
          <a:srcRect/>
          <a:stretch/>
        </p:blipFill>
        <p:spPr>
          <a:xfrm>
            <a:off x="1161940" y="2352132"/>
            <a:ext cx="1631916" cy="2049207"/>
          </a:xfrm>
          <a:prstGeom prst="rect">
            <a:avLst/>
          </a:prstGeom>
          <a:noFill/>
          <a:ln>
            <a:noFill/>
          </a:ln>
        </p:spPr>
      </p:pic>
      <p:pic>
        <p:nvPicPr>
          <p:cNvPr id="438" name="Google Shape;438;g148d86b7d21_1_75"/>
          <p:cNvPicPr preferRelativeResize="0"/>
          <p:nvPr/>
        </p:nvPicPr>
        <p:blipFill rotWithShape="1">
          <a:blip r:embed="rId13">
            <a:alphaModFix/>
          </a:blip>
          <a:srcRect/>
          <a:stretch/>
        </p:blipFill>
        <p:spPr>
          <a:xfrm>
            <a:off x="5329352" y="180588"/>
            <a:ext cx="1870843" cy="18880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38"/>
                                        </p:tgtEl>
                                        <p:attrNameLst>
                                          <p:attrName>style.visibility</p:attrName>
                                        </p:attrNameLst>
                                      </p:cBhvr>
                                      <p:to>
                                        <p:strVal val="visible"/>
                                      </p:to>
                                    </p:set>
                                    <p:anim calcmode="lin" valueType="num">
                                      <p:cBhvr additive="base">
                                        <p:cTn id="11" dur="500"/>
                                        <p:tgtEl>
                                          <p:spTgt spid="438"/>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30"/>
                                        </p:tgtEl>
                                        <p:attrNameLst>
                                          <p:attrName>style.visibility</p:attrName>
                                        </p:attrNameLst>
                                      </p:cBhvr>
                                      <p:to>
                                        <p:strVal val="visible"/>
                                      </p:to>
                                    </p:set>
                                    <p:animEffect transition="in" filter="fade">
                                      <p:cBhvr>
                                        <p:cTn id="16" dur="500"/>
                                        <p:tgtEl>
                                          <p:spTgt spid="430"/>
                                        </p:tgtEl>
                                      </p:cBhvr>
                                    </p:animEffect>
                                  </p:childTnLst>
                                </p:cTn>
                              </p:par>
                              <p:par>
                                <p:cTn id="17" presetID="10" presetClass="entr" presetSubtype="0" fill="hold" nodeType="withEffect">
                                  <p:stCondLst>
                                    <p:cond delay="0"/>
                                  </p:stCondLst>
                                  <p:childTnLst>
                                    <p:set>
                                      <p:cBhvr>
                                        <p:cTn id="18" dur="1" fill="hold">
                                          <p:stCondLst>
                                            <p:cond delay="0"/>
                                          </p:stCondLst>
                                        </p:cTn>
                                        <p:tgtEl>
                                          <p:spTgt spid="429"/>
                                        </p:tgtEl>
                                        <p:attrNameLst>
                                          <p:attrName>style.visibility</p:attrName>
                                        </p:attrNameLst>
                                      </p:cBhvr>
                                      <p:to>
                                        <p:strVal val="visible"/>
                                      </p:to>
                                    </p:set>
                                    <p:animEffect transition="in" filter="fade">
                                      <p:cBhvr>
                                        <p:cTn id="19" dur="500"/>
                                        <p:tgtEl>
                                          <p:spTgt spid="4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3"/>
                                        </p:tgtEl>
                                        <p:attrNameLst>
                                          <p:attrName>style.visibility</p:attrName>
                                        </p:attrNameLst>
                                      </p:cBhvr>
                                      <p:to>
                                        <p:strVal val="visible"/>
                                      </p:to>
                                    </p:set>
                                    <p:animEffect transition="in" filter="fade">
                                      <p:cBhvr>
                                        <p:cTn id="24" dur="2000"/>
                                        <p:tgtEl>
                                          <p:spTgt spid="4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35"/>
                                        </p:tgtEl>
                                        <p:attrNameLst>
                                          <p:attrName>style.visibility</p:attrName>
                                        </p:attrNameLst>
                                      </p:cBhvr>
                                      <p:to>
                                        <p:strVal val="visible"/>
                                      </p:to>
                                    </p:set>
                                    <p:animEffect transition="in" filter="fade">
                                      <p:cBhvr>
                                        <p:cTn id="29" dur="500"/>
                                        <p:tgtEl>
                                          <p:spTgt spid="4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36"/>
                                        </p:tgtEl>
                                        <p:attrNameLst>
                                          <p:attrName>style.visibility</p:attrName>
                                        </p:attrNameLst>
                                      </p:cBhvr>
                                      <p:to>
                                        <p:strVal val="visible"/>
                                      </p:to>
                                    </p:set>
                                    <p:animEffect transition="in" filter="fade">
                                      <p:cBhvr>
                                        <p:cTn id="34" dur="500"/>
                                        <p:tgtEl>
                                          <p:spTgt spid="4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32"/>
                                        </p:tgtEl>
                                        <p:attrNameLst>
                                          <p:attrName>style.visibility</p:attrName>
                                        </p:attrNameLst>
                                      </p:cBhvr>
                                      <p:to>
                                        <p:strVal val="visible"/>
                                      </p:to>
                                    </p:set>
                                    <p:animEffect transition="in" filter="fade">
                                      <p:cBhvr>
                                        <p:cTn id="39" dur="1000"/>
                                        <p:tgtEl>
                                          <p:spTgt spid="432"/>
                                        </p:tgtEl>
                                      </p:cBhvr>
                                    </p:animEffect>
                                  </p:childTnLst>
                                </p:cTn>
                              </p:par>
                              <p:par>
                                <p:cTn id="40" presetID="10" presetClass="entr" presetSubtype="0" fill="hold" nodeType="withEffect">
                                  <p:stCondLst>
                                    <p:cond delay="0"/>
                                  </p:stCondLst>
                                  <p:childTnLst>
                                    <p:set>
                                      <p:cBhvr>
                                        <p:cTn id="41" dur="1" fill="hold">
                                          <p:stCondLst>
                                            <p:cond delay="0"/>
                                          </p:stCondLst>
                                        </p:cTn>
                                        <p:tgtEl>
                                          <p:spTgt spid="434"/>
                                        </p:tgtEl>
                                        <p:attrNameLst>
                                          <p:attrName>style.visibility</p:attrName>
                                        </p:attrNameLst>
                                      </p:cBhvr>
                                      <p:to>
                                        <p:strVal val="visible"/>
                                      </p:to>
                                    </p:set>
                                    <p:animEffect transition="in" filter="fade">
                                      <p:cBhvr>
                                        <p:cTn id="42" dur="1000"/>
                                        <p:tgtEl>
                                          <p:spTgt spid="434"/>
                                        </p:tgtEl>
                                      </p:cBhvr>
                                    </p:animEffect>
                                  </p:childTnLst>
                                </p:cTn>
                              </p:par>
                              <p:par>
                                <p:cTn id="43" presetID="10" presetClass="entr" presetSubtype="0" fill="hold" nodeType="withEffect">
                                  <p:stCondLst>
                                    <p:cond delay="0"/>
                                  </p:stCondLst>
                                  <p:childTnLst>
                                    <p:set>
                                      <p:cBhvr>
                                        <p:cTn id="44" dur="1" fill="hold">
                                          <p:stCondLst>
                                            <p:cond delay="0"/>
                                          </p:stCondLst>
                                        </p:cTn>
                                        <p:tgtEl>
                                          <p:spTgt spid="431"/>
                                        </p:tgtEl>
                                        <p:attrNameLst>
                                          <p:attrName>style.visibility</p:attrName>
                                        </p:attrNameLst>
                                      </p:cBhvr>
                                      <p:to>
                                        <p:strVal val="visible"/>
                                      </p:to>
                                    </p:set>
                                    <p:animEffect transition="in" filter="fade">
                                      <p:cBhvr>
                                        <p:cTn id="45" dur="1000"/>
                                        <p:tgtEl>
                                          <p:spTgt spid="4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7"/>
                                        </p:tgtEl>
                                        <p:attrNameLst>
                                          <p:attrName>style.visibility</p:attrName>
                                        </p:attrNameLst>
                                      </p:cBhvr>
                                      <p:to>
                                        <p:strVal val="visible"/>
                                      </p:to>
                                    </p:set>
                                    <p:animEffect transition="in" filter="fade">
                                      <p:cBhvr>
                                        <p:cTn id="50"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grpSp>
        <p:nvGrpSpPr>
          <p:cNvPr id="443" name="Google Shape;443;g148d86b7d21_1_93"/>
          <p:cNvGrpSpPr/>
          <p:nvPr/>
        </p:nvGrpSpPr>
        <p:grpSpPr>
          <a:xfrm>
            <a:off x="3170205" y="1161139"/>
            <a:ext cx="5851590" cy="4535723"/>
            <a:chOff x="0" y="-227202"/>
            <a:chExt cx="1269792" cy="984250"/>
          </a:xfrm>
        </p:grpSpPr>
        <p:sp>
          <p:nvSpPr>
            <p:cNvPr id="444" name="Google Shape;444;g148d86b7d21_1_93"/>
            <p:cNvSpPr/>
            <p:nvPr/>
          </p:nvSpPr>
          <p:spPr>
            <a:xfrm>
              <a:off x="0" y="0"/>
              <a:ext cx="1269792" cy="490880"/>
            </a:xfrm>
            <a:custGeom>
              <a:avLst/>
              <a:gdLst/>
              <a:ahLst/>
              <a:cxnLst/>
              <a:rect l="l" t="t" r="r" b="b"/>
              <a:pathLst>
                <a:path w="1269792" h="490880" extrusionOk="0">
                  <a:moveTo>
                    <a:pt x="82911" y="0"/>
                  </a:moveTo>
                  <a:lnTo>
                    <a:pt x="1186881" y="0"/>
                  </a:lnTo>
                  <a:cubicBezTo>
                    <a:pt x="1232671" y="0"/>
                    <a:pt x="1269792" y="37120"/>
                    <a:pt x="1269792" y="82911"/>
                  </a:cubicBezTo>
                  <a:lnTo>
                    <a:pt x="1269792" y="407969"/>
                  </a:lnTo>
                  <a:cubicBezTo>
                    <a:pt x="1269792" y="429958"/>
                    <a:pt x="1261056" y="451047"/>
                    <a:pt x="1245508" y="466596"/>
                  </a:cubicBezTo>
                  <a:cubicBezTo>
                    <a:pt x="1229959" y="482144"/>
                    <a:pt x="1208870" y="490880"/>
                    <a:pt x="1186881" y="490880"/>
                  </a:cubicBezTo>
                  <a:lnTo>
                    <a:pt x="82911" y="490880"/>
                  </a:lnTo>
                  <a:cubicBezTo>
                    <a:pt x="37120" y="490880"/>
                    <a:pt x="0" y="453759"/>
                    <a:pt x="0" y="407969"/>
                  </a:cubicBezTo>
                  <a:lnTo>
                    <a:pt x="0" y="82911"/>
                  </a:lnTo>
                  <a:cubicBezTo>
                    <a:pt x="0" y="37120"/>
                    <a:pt x="37120" y="0"/>
                    <a:pt x="82911" y="0"/>
                  </a:cubicBezTo>
                  <a:close/>
                </a:path>
              </a:pathLst>
            </a:custGeom>
            <a:solidFill>
              <a:srgbClr val="000000"/>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45" name="Google Shape;445;g148d86b7d21_1_93"/>
            <p:cNvSpPr txBox="1"/>
            <p:nvPr/>
          </p:nvSpPr>
          <p:spPr>
            <a:xfrm>
              <a:off x="0" y="-227202"/>
              <a:ext cx="1269792" cy="984250"/>
            </a:xfrm>
            <a:prstGeom prst="rect">
              <a:avLst/>
            </a:prstGeom>
            <a:noFill/>
            <a:ln>
              <a:noFill/>
            </a:ln>
          </p:spPr>
          <p:txBody>
            <a:bodyPr spcFirstLastPara="1" wrap="square" lIns="33875" tIns="33875" rIns="33875" bIns="33875" anchor="ctr" anchorCtr="0">
              <a:noAutofit/>
            </a:bodyPr>
            <a:lstStyle/>
            <a:p>
              <a:pPr marL="0" marR="0" lvl="0" indent="0" algn="ctr" rtl="0">
                <a:lnSpc>
                  <a:spcPct val="139988"/>
                </a:lnSpc>
                <a:spcBef>
                  <a:spcPts val="0"/>
                </a:spcBef>
                <a:spcAft>
                  <a:spcPts val="0"/>
                </a:spcAft>
                <a:buNone/>
              </a:pPr>
              <a:r>
                <a:rPr lang="en-US" sz="6000" b="1" i="0" u="none" strike="noStrike" cap="none">
                  <a:solidFill>
                    <a:srgbClr val="FFFFFF"/>
                  </a:solidFill>
                  <a:latin typeface="DM Sans"/>
                  <a:ea typeface="DM Sans"/>
                  <a:cs typeface="DM Sans"/>
                  <a:sym typeface="DM Sans"/>
                </a:rPr>
                <a:t>Social &amp; Environmental </a:t>
              </a:r>
              <a:endParaRPr sz="900"/>
            </a:p>
          </p:txBody>
        </p:sp>
      </p:grpSp>
      <p:pic>
        <p:nvPicPr>
          <p:cNvPr id="446" name="Google Shape;446;g148d86b7d21_1_93"/>
          <p:cNvPicPr preferRelativeResize="0"/>
          <p:nvPr/>
        </p:nvPicPr>
        <p:blipFill rotWithShape="1">
          <a:blip r:embed="rId3">
            <a:alphaModFix/>
          </a:blip>
          <a:srcRect/>
          <a:stretch/>
        </p:blipFill>
        <p:spPr>
          <a:xfrm>
            <a:off x="427005" y="1599492"/>
            <a:ext cx="1948865" cy="1948865"/>
          </a:xfrm>
          <a:prstGeom prst="rect">
            <a:avLst/>
          </a:prstGeom>
          <a:noFill/>
          <a:ln>
            <a:noFill/>
          </a:ln>
        </p:spPr>
      </p:pic>
      <p:pic>
        <p:nvPicPr>
          <p:cNvPr id="447" name="Google Shape;447;g148d86b7d21_1_93"/>
          <p:cNvPicPr preferRelativeResize="0"/>
          <p:nvPr/>
        </p:nvPicPr>
        <p:blipFill rotWithShape="1">
          <a:blip r:embed="rId4">
            <a:alphaModFix/>
          </a:blip>
          <a:srcRect/>
          <a:stretch/>
        </p:blipFill>
        <p:spPr>
          <a:xfrm>
            <a:off x="5594095" y="4595429"/>
            <a:ext cx="1091808" cy="1672687"/>
          </a:xfrm>
          <a:prstGeom prst="rect">
            <a:avLst/>
          </a:prstGeom>
          <a:noFill/>
          <a:ln>
            <a:noFill/>
          </a:ln>
        </p:spPr>
      </p:pic>
      <p:pic>
        <p:nvPicPr>
          <p:cNvPr id="448" name="Google Shape;448;g148d86b7d21_1_93"/>
          <p:cNvPicPr preferRelativeResize="0"/>
          <p:nvPr/>
        </p:nvPicPr>
        <p:blipFill rotWithShape="1">
          <a:blip r:embed="rId5">
            <a:alphaModFix/>
          </a:blip>
          <a:srcRect/>
          <a:stretch/>
        </p:blipFill>
        <p:spPr>
          <a:xfrm>
            <a:off x="4879799" y="417669"/>
            <a:ext cx="1680289" cy="1663485"/>
          </a:xfrm>
          <a:prstGeom prst="rect">
            <a:avLst/>
          </a:prstGeom>
          <a:noFill/>
          <a:ln>
            <a:noFill/>
          </a:ln>
        </p:spPr>
      </p:pic>
      <p:pic>
        <p:nvPicPr>
          <p:cNvPr id="449" name="Google Shape;449;g148d86b7d21_1_93"/>
          <p:cNvPicPr preferRelativeResize="0"/>
          <p:nvPr/>
        </p:nvPicPr>
        <p:blipFill rotWithShape="1">
          <a:blip r:embed="rId6">
            <a:alphaModFix/>
          </a:blip>
          <a:srcRect/>
          <a:stretch/>
        </p:blipFill>
        <p:spPr>
          <a:xfrm>
            <a:off x="9815545" y="1668711"/>
            <a:ext cx="1882297" cy="18104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20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49"/>
                                        </p:tgtEl>
                                        <p:attrNameLst>
                                          <p:attrName>style.visibility</p:attrName>
                                        </p:attrNameLst>
                                      </p:cBhvr>
                                      <p:to>
                                        <p:strVal val="visible"/>
                                      </p:to>
                                    </p:set>
                                    <p:animEffect transition="in" filter="fade">
                                      <p:cBhvr>
                                        <p:cTn id="16" dur="500"/>
                                        <p:tgtEl>
                                          <p:spTgt spid="4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7"/>
                                        </p:tgtEl>
                                        <p:attrNameLst>
                                          <p:attrName>style.visibility</p:attrName>
                                        </p:attrNameLst>
                                      </p:cBhvr>
                                      <p:to>
                                        <p:strVal val="visible"/>
                                      </p:to>
                                    </p:set>
                                    <p:animEffect transition="in" filter="fade">
                                      <p:cBhvr>
                                        <p:cTn id="21"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454" name="Google Shape;454;g148d86b7d21_1_103"/>
          <p:cNvGrpSpPr/>
          <p:nvPr/>
        </p:nvGrpSpPr>
        <p:grpSpPr>
          <a:xfrm>
            <a:off x="3170205" y="1418059"/>
            <a:ext cx="5851590" cy="3063956"/>
            <a:chOff x="0" y="-171450"/>
            <a:chExt cx="1269792" cy="664876"/>
          </a:xfrm>
        </p:grpSpPr>
        <p:sp>
          <p:nvSpPr>
            <p:cNvPr id="455" name="Google Shape;455;g148d86b7d21_1_103"/>
            <p:cNvSpPr/>
            <p:nvPr/>
          </p:nvSpPr>
          <p:spPr>
            <a:xfrm>
              <a:off x="0" y="0"/>
              <a:ext cx="1269792" cy="331009"/>
            </a:xfrm>
            <a:custGeom>
              <a:avLst/>
              <a:gdLst/>
              <a:ahLst/>
              <a:cxnLst/>
              <a:rect l="l" t="t" r="r" b="b"/>
              <a:pathLst>
                <a:path w="1269792" h="331009" extrusionOk="0">
                  <a:moveTo>
                    <a:pt x="82911" y="0"/>
                  </a:moveTo>
                  <a:lnTo>
                    <a:pt x="1186881" y="0"/>
                  </a:lnTo>
                  <a:cubicBezTo>
                    <a:pt x="1232671" y="0"/>
                    <a:pt x="1269792" y="37120"/>
                    <a:pt x="1269792" y="82911"/>
                  </a:cubicBezTo>
                  <a:lnTo>
                    <a:pt x="1269792" y="248099"/>
                  </a:lnTo>
                  <a:cubicBezTo>
                    <a:pt x="1269792" y="270088"/>
                    <a:pt x="1261056" y="291177"/>
                    <a:pt x="1245508" y="306725"/>
                  </a:cubicBezTo>
                  <a:cubicBezTo>
                    <a:pt x="1229959" y="322274"/>
                    <a:pt x="1208870" y="331009"/>
                    <a:pt x="1186881" y="331009"/>
                  </a:cubicBezTo>
                  <a:lnTo>
                    <a:pt x="82911" y="331009"/>
                  </a:lnTo>
                  <a:cubicBezTo>
                    <a:pt x="37120" y="331009"/>
                    <a:pt x="0" y="293889"/>
                    <a:pt x="0" y="248099"/>
                  </a:cubicBezTo>
                  <a:lnTo>
                    <a:pt x="0" y="82911"/>
                  </a:lnTo>
                  <a:cubicBezTo>
                    <a:pt x="0" y="37120"/>
                    <a:pt x="37120" y="0"/>
                    <a:pt x="82911" y="0"/>
                  </a:cubicBezTo>
                  <a:close/>
                </a:path>
              </a:pathLst>
            </a:custGeom>
            <a:solidFill>
              <a:srgbClr val="000000"/>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56" name="Google Shape;456;g148d86b7d21_1_103"/>
            <p:cNvSpPr txBox="1"/>
            <p:nvPr/>
          </p:nvSpPr>
          <p:spPr>
            <a:xfrm>
              <a:off x="0" y="-171450"/>
              <a:ext cx="1269792" cy="664876"/>
            </a:xfrm>
            <a:prstGeom prst="rect">
              <a:avLst/>
            </a:prstGeom>
            <a:noFill/>
            <a:ln>
              <a:noFill/>
            </a:ln>
          </p:spPr>
          <p:txBody>
            <a:bodyPr spcFirstLastPara="1" wrap="square" lIns="33875" tIns="33875" rIns="33875" bIns="33875" anchor="ctr" anchorCtr="0">
              <a:noAutofit/>
            </a:bodyPr>
            <a:lstStyle/>
            <a:p>
              <a:pPr marL="0" marR="0" lvl="0" indent="0" algn="ctr" rtl="0">
                <a:lnSpc>
                  <a:spcPct val="139988"/>
                </a:lnSpc>
                <a:spcBef>
                  <a:spcPts val="0"/>
                </a:spcBef>
                <a:spcAft>
                  <a:spcPts val="0"/>
                </a:spcAft>
                <a:buNone/>
              </a:pPr>
              <a:r>
                <a:rPr lang="en-US" sz="6000" b="1" i="0" u="none" strike="noStrike" cap="none">
                  <a:solidFill>
                    <a:srgbClr val="FFFFFF"/>
                  </a:solidFill>
                  <a:latin typeface="DM Sans"/>
                  <a:ea typeface="DM Sans"/>
                  <a:cs typeface="DM Sans"/>
                  <a:sym typeface="DM Sans"/>
                </a:rPr>
                <a:t>Physical Exam</a:t>
              </a:r>
              <a:endParaRPr sz="900"/>
            </a:p>
          </p:txBody>
        </p:sp>
      </p:grpSp>
      <p:pic>
        <p:nvPicPr>
          <p:cNvPr id="457" name="Google Shape;457;g148d86b7d21_1_103"/>
          <p:cNvPicPr preferRelativeResize="0"/>
          <p:nvPr/>
        </p:nvPicPr>
        <p:blipFill rotWithShape="1">
          <a:blip r:embed="rId3">
            <a:alphaModFix/>
          </a:blip>
          <a:srcRect/>
          <a:stretch/>
        </p:blipFill>
        <p:spPr>
          <a:xfrm>
            <a:off x="403561" y="603357"/>
            <a:ext cx="1751359" cy="1436114"/>
          </a:xfrm>
          <a:prstGeom prst="rect">
            <a:avLst/>
          </a:prstGeom>
          <a:noFill/>
          <a:ln>
            <a:noFill/>
          </a:ln>
        </p:spPr>
      </p:pic>
      <p:pic>
        <p:nvPicPr>
          <p:cNvPr id="458" name="Google Shape;458;g148d86b7d21_1_103"/>
          <p:cNvPicPr preferRelativeResize="0"/>
          <p:nvPr/>
        </p:nvPicPr>
        <p:blipFill rotWithShape="1">
          <a:blip r:embed="rId4">
            <a:alphaModFix/>
          </a:blip>
          <a:srcRect/>
          <a:stretch/>
        </p:blipFill>
        <p:spPr>
          <a:xfrm>
            <a:off x="1348146" y="2597815"/>
            <a:ext cx="1469119" cy="1469119"/>
          </a:xfrm>
          <a:prstGeom prst="rect">
            <a:avLst/>
          </a:prstGeom>
          <a:noFill/>
          <a:ln>
            <a:noFill/>
          </a:ln>
        </p:spPr>
      </p:pic>
      <p:pic>
        <p:nvPicPr>
          <p:cNvPr id="459" name="Google Shape;459;g148d86b7d21_1_103"/>
          <p:cNvPicPr preferRelativeResize="0"/>
          <p:nvPr/>
        </p:nvPicPr>
        <p:blipFill rotWithShape="1">
          <a:blip r:embed="rId5">
            <a:alphaModFix/>
          </a:blip>
          <a:srcRect/>
          <a:stretch/>
        </p:blipFill>
        <p:spPr>
          <a:xfrm>
            <a:off x="685800" y="4482013"/>
            <a:ext cx="2354211" cy="1553779"/>
          </a:xfrm>
          <a:prstGeom prst="rect">
            <a:avLst/>
          </a:prstGeom>
          <a:noFill/>
          <a:ln>
            <a:noFill/>
          </a:ln>
        </p:spPr>
      </p:pic>
      <p:pic>
        <p:nvPicPr>
          <p:cNvPr id="460" name="Google Shape;460;g148d86b7d21_1_103"/>
          <p:cNvPicPr preferRelativeResize="0"/>
          <p:nvPr/>
        </p:nvPicPr>
        <p:blipFill rotWithShape="1">
          <a:blip r:embed="rId6">
            <a:alphaModFix/>
          </a:blip>
          <a:srcRect/>
          <a:stretch/>
        </p:blipFill>
        <p:spPr>
          <a:xfrm>
            <a:off x="5845452" y="4188300"/>
            <a:ext cx="874737" cy="2248157"/>
          </a:xfrm>
          <a:prstGeom prst="rect">
            <a:avLst/>
          </a:prstGeom>
          <a:noFill/>
          <a:ln>
            <a:noFill/>
          </a:ln>
        </p:spPr>
      </p:pic>
      <p:pic>
        <p:nvPicPr>
          <p:cNvPr id="461" name="Google Shape;461;g148d86b7d21_1_103"/>
          <p:cNvPicPr preferRelativeResize="0"/>
          <p:nvPr/>
        </p:nvPicPr>
        <p:blipFill rotWithShape="1">
          <a:blip r:embed="rId7">
            <a:alphaModFix/>
          </a:blip>
          <a:srcRect/>
          <a:stretch/>
        </p:blipFill>
        <p:spPr>
          <a:xfrm>
            <a:off x="9573073" y="2039471"/>
            <a:ext cx="1185595" cy="2319483"/>
          </a:xfrm>
          <a:prstGeom prst="rect">
            <a:avLst/>
          </a:prstGeom>
          <a:noFill/>
          <a:ln>
            <a:noFill/>
          </a:ln>
        </p:spPr>
      </p:pic>
      <p:pic>
        <p:nvPicPr>
          <p:cNvPr id="462" name="Google Shape;462;g148d86b7d21_1_103"/>
          <p:cNvPicPr preferRelativeResize="0"/>
          <p:nvPr/>
        </p:nvPicPr>
        <p:blipFill rotWithShape="1">
          <a:blip r:embed="rId8">
            <a:alphaModFix/>
          </a:blip>
          <a:srcRect/>
          <a:stretch/>
        </p:blipFill>
        <p:spPr>
          <a:xfrm>
            <a:off x="10212124" y="4928887"/>
            <a:ext cx="1294076" cy="1603022"/>
          </a:xfrm>
          <a:prstGeom prst="rect">
            <a:avLst/>
          </a:prstGeom>
          <a:noFill/>
          <a:ln>
            <a:noFill/>
          </a:ln>
        </p:spPr>
      </p:pic>
      <p:pic>
        <p:nvPicPr>
          <p:cNvPr id="463" name="Google Shape;463;g148d86b7d21_1_103"/>
          <p:cNvPicPr preferRelativeResize="0"/>
          <p:nvPr/>
        </p:nvPicPr>
        <p:blipFill rotWithShape="1">
          <a:blip r:embed="rId9">
            <a:alphaModFix/>
          </a:blip>
          <a:srcRect/>
          <a:stretch/>
        </p:blipFill>
        <p:spPr>
          <a:xfrm>
            <a:off x="9842808" y="318621"/>
            <a:ext cx="1139675" cy="1371600"/>
          </a:xfrm>
          <a:prstGeom prst="rect">
            <a:avLst/>
          </a:prstGeom>
          <a:noFill/>
          <a:ln>
            <a:noFill/>
          </a:ln>
        </p:spPr>
      </p:pic>
      <p:pic>
        <p:nvPicPr>
          <p:cNvPr id="464" name="Google Shape;464;g148d86b7d21_1_103"/>
          <p:cNvPicPr preferRelativeResize="0"/>
          <p:nvPr/>
        </p:nvPicPr>
        <p:blipFill rotWithShape="1">
          <a:blip r:embed="rId10">
            <a:alphaModFix/>
          </a:blip>
          <a:srcRect/>
          <a:stretch/>
        </p:blipFill>
        <p:spPr>
          <a:xfrm>
            <a:off x="5027149" y="318621"/>
            <a:ext cx="2137702" cy="1720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64"/>
                                        </p:tgtEl>
                                        <p:attrNameLst>
                                          <p:attrName>style.visibility</p:attrName>
                                        </p:attrNameLst>
                                      </p:cBhvr>
                                      <p:to>
                                        <p:strVal val="visible"/>
                                      </p:to>
                                    </p:set>
                                    <p:animEffect transition="in" filter="fade">
                                      <p:cBhvr>
                                        <p:cTn id="11" dur="500"/>
                                        <p:tgtEl>
                                          <p:spTgt spid="4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63"/>
                                        </p:tgtEl>
                                        <p:attrNameLst>
                                          <p:attrName>style.visibility</p:attrName>
                                        </p:attrNameLst>
                                      </p:cBhvr>
                                      <p:to>
                                        <p:strVal val="visible"/>
                                      </p:to>
                                    </p:set>
                                    <p:anim calcmode="lin" valueType="num">
                                      <p:cBhvr additive="base">
                                        <p:cTn id="16" dur="500"/>
                                        <p:tgtEl>
                                          <p:spTgt spid="46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61"/>
                                        </p:tgtEl>
                                        <p:attrNameLst>
                                          <p:attrName>style.visibility</p:attrName>
                                        </p:attrNameLst>
                                      </p:cBhvr>
                                      <p:to>
                                        <p:strVal val="visible"/>
                                      </p:to>
                                    </p:set>
                                    <p:animEffect transition="in" filter="fade">
                                      <p:cBhvr>
                                        <p:cTn id="21" dur="500"/>
                                        <p:tgtEl>
                                          <p:spTgt spid="46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62"/>
                                        </p:tgtEl>
                                        <p:attrNameLst>
                                          <p:attrName>style.visibility</p:attrName>
                                        </p:attrNameLst>
                                      </p:cBhvr>
                                      <p:to>
                                        <p:strVal val="visible"/>
                                      </p:to>
                                    </p:set>
                                    <p:anim calcmode="lin" valueType="num">
                                      <p:cBhvr additive="base">
                                        <p:cTn id="26" dur="500"/>
                                        <p:tgtEl>
                                          <p:spTgt spid="46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60"/>
                                        </p:tgtEl>
                                        <p:attrNameLst>
                                          <p:attrName>style.visibility</p:attrName>
                                        </p:attrNameLst>
                                      </p:cBhvr>
                                      <p:to>
                                        <p:strVal val="visible"/>
                                      </p:to>
                                    </p:set>
                                    <p:animEffect transition="in" filter="fade">
                                      <p:cBhvr>
                                        <p:cTn id="31" dur="500"/>
                                        <p:tgtEl>
                                          <p:spTgt spid="4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9"/>
                                        </p:tgtEl>
                                        <p:attrNameLst>
                                          <p:attrName>style.visibility</p:attrName>
                                        </p:attrNameLst>
                                      </p:cBhvr>
                                      <p:to>
                                        <p:strVal val="visible"/>
                                      </p:to>
                                    </p:set>
                                    <p:animEffect transition="in" filter="fade">
                                      <p:cBhvr>
                                        <p:cTn id="36" dur="2000"/>
                                        <p:tgtEl>
                                          <p:spTgt spid="45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8"/>
                                        </p:tgtEl>
                                        <p:attrNameLst>
                                          <p:attrName>style.visibility</p:attrName>
                                        </p:attrNameLst>
                                      </p:cBhvr>
                                      <p:to>
                                        <p:strVal val="visible"/>
                                      </p:to>
                                    </p:set>
                                    <p:animEffect transition="in" filter="fade">
                                      <p:cBhvr>
                                        <p:cTn id="41" dur="5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69" name="Google Shape;469;g148d86b7d21_1_117"/>
          <p:cNvGrpSpPr/>
          <p:nvPr/>
        </p:nvGrpSpPr>
        <p:grpSpPr>
          <a:xfrm>
            <a:off x="3170205" y="1418059"/>
            <a:ext cx="5851590" cy="2976140"/>
            <a:chOff x="0" y="-171450"/>
            <a:chExt cx="1269792" cy="645820"/>
          </a:xfrm>
        </p:grpSpPr>
        <p:sp>
          <p:nvSpPr>
            <p:cNvPr id="470" name="Google Shape;470;g148d86b7d21_1_117"/>
            <p:cNvSpPr/>
            <p:nvPr/>
          </p:nvSpPr>
          <p:spPr>
            <a:xfrm>
              <a:off x="0" y="0"/>
              <a:ext cx="1269792" cy="331009"/>
            </a:xfrm>
            <a:custGeom>
              <a:avLst/>
              <a:gdLst/>
              <a:ahLst/>
              <a:cxnLst/>
              <a:rect l="l" t="t" r="r" b="b"/>
              <a:pathLst>
                <a:path w="1269792" h="331009" extrusionOk="0">
                  <a:moveTo>
                    <a:pt x="82911" y="0"/>
                  </a:moveTo>
                  <a:lnTo>
                    <a:pt x="1186881" y="0"/>
                  </a:lnTo>
                  <a:cubicBezTo>
                    <a:pt x="1232671" y="0"/>
                    <a:pt x="1269792" y="37120"/>
                    <a:pt x="1269792" y="82911"/>
                  </a:cubicBezTo>
                  <a:lnTo>
                    <a:pt x="1269792" y="248099"/>
                  </a:lnTo>
                  <a:cubicBezTo>
                    <a:pt x="1269792" y="270088"/>
                    <a:pt x="1261056" y="291177"/>
                    <a:pt x="1245508" y="306725"/>
                  </a:cubicBezTo>
                  <a:cubicBezTo>
                    <a:pt x="1229959" y="322274"/>
                    <a:pt x="1208870" y="331009"/>
                    <a:pt x="1186881" y="331009"/>
                  </a:cubicBezTo>
                  <a:lnTo>
                    <a:pt x="82911" y="331009"/>
                  </a:lnTo>
                  <a:cubicBezTo>
                    <a:pt x="37120" y="331009"/>
                    <a:pt x="0" y="293889"/>
                    <a:pt x="0" y="248099"/>
                  </a:cubicBezTo>
                  <a:lnTo>
                    <a:pt x="0" y="82911"/>
                  </a:lnTo>
                  <a:cubicBezTo>
                    <a:pt x="0" y="37120"/>
                    <a:pt x="37120" y="0"/>
                    <a:pt x="82911" y="0"/>
                  </a:cubicBezTo>
                  <a:close/>
                </a:path>
              </a:pathLst>
            </a:custGeom>
            <a:solidFill>
              <a:srgbClr val="000000"/>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71" name="Google Shape;471;g148d86b7d21_1_117"/>
            <p:cNvSpPr txBox="1"/>
            <p:nvPr/>
          </p:nvSpPr>
          <p:spPr>
            <a:xfrm>
              <a:off x="0" y="-171450"/>
              <a:ext cx="1269792" cy="645820"/>
            </a:xfrm>
            <a:prstGeom prst="rect">
              <a:avLst/>
            </a:prstGeom>
            <a:noFill/>
            <a:ln>
              <a:noFill/>
            </a:ln>
          </p:spPr>
          <p:txBody>
            <a:bodyPr spcFirstLastPara="1" wrap="square" lIns="33875" tIns="33875" rIns="33875" bIns="33875" anchor="ctr" anchorCtr="0">
              <a:noAutofit/>
            </a:bodyPr>
            <a:lstStyle/>
            <a:p>
              <a:pPr marL="0" marR="0" lvl="0" indent="0" algn="ctr" rtl="0">
                <a:lnSpc>
                  <a:spcPct val="139988"/>
                </a:lnSpc>
                <a:spcBef>
                  <a:spcPts val="0"/>
                </a:spcBef>
                <a:spcAft>
                  <a:spcPts val="0"/>
                </a:spcAft>
                <a:buNone/>
              </a:pPr>
              <a:r>
                <a:rPr lang="en-US" sz="6000" b="1" i="0" u="none" strike="noStrike" cap="none">
                  <a:solidFill>
                    <a:srgbClr val="FFFFFF"/>
                  </a:solidFill>
                  <a:latin typeface="DM Sans"/>
                  <a:ea typeface="DM Sans"/>
                  <a:cs typeface="DM Sans"/>
                  <a:sym typeface="DM Sans"/>
                </a:rPr>
                <a:t>Labs</a:t>
              </a:r>
              <a:endParaRPr sz="900"/>
            </a:p>
          </p:txBody>
        </p:sp>
      </p:grpSp>
      <p:pic>
        <p:nvPicPr>
          <p:cNvPr id="472" name="Google Shape;472;g148d86b7d21_1_117"/>
          <p:cNvPicPr preferRelativeResize="0"/>
          <p:nvPr/>
        </p:nvPicPr>
        <p:blipFill rotWithShape="1">
          <a:blip r:embed="rId3">
            <a:alphaModFix/>
          </a:blip>
          <a:srcRect/>
          <a:stretch/>
        </p:blipFill>
        <p:spPr>
          <a:xfrm>
            <a:off x="5558803" y="4530630"/>
            <a:ext cx="1372949" cy="1641570"/>
          </a:xfrm>
          <a:prstGeom prst="rect">
            <a:avLst/>
          </a:prstGeom>
          <a:noFill/>
          <a:ln>
            <a:noFill/>
          </a:ln>
        </p:spPr>
      </p:pic>
      <p:pic>
        <p:nvPicPr>
          <p:cNvPr id="473" name="Google Shape;473;g148d86b7d21_1_117"/>
          <p:cNvPicPr preferRelativeResize="0"/>
          <p:nvPr/>
        </p:nvPicPr>
        <p:blipFill rotWithShape="1">
          <a:blip r:embed="rId4">
            <a:alphaModFix/>
          </a:blip>
          <a:srcRect/>
          <a:stretch/>
        </p:blipFill>
        <p:spPr>
          <a:xfrm>
            <a:off x="461501" y="2621488"/>
            <a:ext cx="1990449" cy="1371600"/>
          </a:xfrm>
          <a:prstGeom prst="rect">
            <a:avLst/>
          </a:prstGeom>
          <a:noFill/>
          <a:ln>
            <a:noFill/>
          </a:ln>
        </p:spPr>
      </p:pic>
      <p:pic>
        <p:nvPicPr>
          <p:cNvPr id="474" name="Google Shape;474;g148d86b7d21_1_117"/>
          <p:cNvPicPr preferRelativeResize="0"/>
          <p:nvPr/>
        </p:nvPicPr>
        <p:blipFill rotWithShape="1">
          <a:blip r:embed="rId5">
            <a:alphaModFix/>
          </a:blip>
          <a:srcRect/>
          <a:stretch/>
        </p:blipFill>
        <p:spPr>
          <a:xfrm>
            <a:off x="9768329" y="3939275"/>
            <a:ext cx="390276" cy="1522354"/>
          </a:xfrm>
          <a:prstGeom prst="rect">
            <a:avLst/>
          </a:prstGeom>
          <a:noFill/>
          <a:ln>
            <a:noFill/>
          </a:ln>
        </p:spPr>
      </p:pic>
      <p:pic>
        <p:nvPicPr>
          <p:cNvPr id="475" name="Google Shape;475;g148d86b7d21_1_117"/>
          <p:cNvPicPr preferRelativeResize="0"/>
          <p:nvPr/>
        </p:nvPicPr>
        <p:blipFill rotWithShape="1">
          <a:blip r:embed="rId6">
            <a:alphaModFix/>
          </a:blip>
          <a:srcRect/>
          <a:stretch/>
        </p:blipFill>
        <p:spPr>
          <a:xfrm>
            <a:off x="9898942" y="499214"/>
            <a:ext cx="1761491" cy="1745478"/>
          </a:xfrm>
          <a:prstGeom prst="rect">
            <a:avLst/>
          </a:prstGeom>
          <a:noFill/>
          <a:ln>
            <a:noFill/>
          </a:ln>
        </p:spPr>
      </p:pic>
      <p:pic>
        <p:nvPicPr>
          <p:cNvPr id="476" name="Google Shape;476;g148d86b7d21_1_117"/>
          <p:cNvPicPr preferRelativeResize="0"/>
          <p:nvPr/>
        </p:nvPicPr>
        <p:blipFill rotWithShape="1">
          <a:blip r:embed="rId7">
            <a:alphaModFix/>
          </a:blip>
          <a:srcRect/>
          <a:stretch/>
        </p:blipFill>
        <p:spPr>
          <a:xfrm>
            <a:off x="4926736" y="388511"/>
            <a:ext cx="1480321" cy="16218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500"/>
                                        <p:tgtEl>
                                          <p:spTgt spid="4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6"/>
                                        </p:tgtEl>
                                        <p:attrNameLst>
                                          <p:attrName>style.visibility</p:attrName>
                                        </p:attrNameLst>
                                      </p:cBhvr>
                                      <p:to>
                                        <p:strVal val="visible"/>
                                      </p:to>
                                    </p:set>
                                    <p:animEffect transition="in" filter="fade">
                                      <p:cBhvr>
                                        <p:cTn id="12" dur="2000"/>
                                        <p:tgtEl>
                                          <p:spTgt spid="4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5"/>
                                        </p:tgtEl>
                                        <p:attrNameLst>
                                          <p:attrName>style.visibility</p:attrName>
                                        </p:attrNameLst>
                                      </p:cBhvr>
                                      <p:to>
                                        <p:strVal val="visible"/>
                                      </p:to>
                                    </p:set>
                                    <p:animEffect transition="in" filter="fade">
                                      <p:cBhvr>
                                        <p:cTn id="17" dur="1000"/>
                                        <p:tgtEl>
                                          <p:spTgt spid="4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4"/>
                                        </p:tgtEl>
                                        <p:attrNameLst>
                                          <p:attrName>style.visibility</p:attrName>
                                        </p:attrNameLst>
                                      </p:cBhvr>
                                      <p:to>
                                        <p:strVal val="visible"/>
                                      </p:to>
                                    </p:set>
                                    <p:animEffect transition="in" filter="fade">
                                      <p:cBhvr>
                                        <p:cTn id="22" dur="500"/>
                                        <p:tgtEl>
                                          <p:spTgt spid="4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2"/>
                                        </p:tgtEl>
                                        <p:attrNameLst>
                                          <p:attrName>style.visibility</p:attrName>
                                        </p:attrNameLst>
                                      </p:cBhvr>
                                      <p:to>
                                        <p:strVal val="visible"/>
                                      </p:to>
                                    </p:set>
                                    <p:animEffect transition="in" filter="fade">
                                      <p:cBhvr>
                                        <p:cTn id="27" dur="2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WHO CAN BE MANAGED IN THE CLINIC</a:t>
            </a:r>
            <a:endParaRPr/>
          </a:p>
        </p:txBody>
      </p:sp>
      <p:pic>
        <p:nvPicPr>
          <p:cNvPr id="483" name="Google Shape;483;p18" descr="Group of men"/>
          <p:cNvPicPr preferRelativeResize="0">
            <a:picLocks noGrp="1"/>
          </p:cNvPicPr>
          <p:nvPr>
            <p:ph type="body" idx="1"/>
          </p:nvPr>
        </p:nvPicPr>
        <p:blipFill rotWithShape="1">
          <a:blip r:embed="rId3">
            <a:alphaModFix/>
          </a:blip>
          <a:srcRect/>
          <a:stretch/>
        </p:blipFill>
        <p:spPr>
          <a:xfrm>
            <a:off x="2620599" y="2374225"/>
            <a:ext cx="1327400" cy="1327400"/>
          </a:xfrm>
          <a:prstGeom prst="rect">
            <a:avLst/>
          </a:prstGeom>
          <a:noFill/>
          <a:ln>
            <a:noFill/>
          </a:ln>
        </p:spPr>
      </p:pic>
      <p:pic>
        <p:nvPicPr>
          <p:cNvPr id="484" name="Google Shape;484;p18" descr="Sign Language"/>
          <p:cNvPicPr preferRelativeResize="0"/>
          <p:nvPr/>
        </p:nvPicPr>
        <p:blipFill rotWithShape="1">
          <a:blip r:embed="rId4">
            <a:alphaModFix/>
          </a:blip>
          <a:srcRect/>
          <a:stretch/>
        </p:blipFill>
        <p:spPr>
          <a:xfrm>
            <a:off x="5569034" y="2480903"/>
            <a:ext cx="1223262" cy="1223262"/>
          </a:xfrm>
          <a:prstGeom prst="rect">
            <a:avLst/>
          </a:prstGeom>
          <a:noFill/>
          <a:ln>
            <a:noFill/>
          </a:ln>
        </p:spPr>
      </p:pic>
      <p:pic>
        <p:nvPicPr>
          <p:cNvPr id="485" name="Google Shape;485;p18" descr="Receiver"/>
          <p:cNvPicPr preferRelativeResize="0"/>
          <p:nvPr/>
        </p:nvPicPr>
        <p:blipFill rotWithShape="1">
          <a:blip r:embed="rId5">
            <a:alphaModFix/>
          </a:blip>
          <a:srcRect/>
          <a:stretch/>
        </p:blipFill>
        <p:spPr>
          <a:xfrm>
            <a:off x="8413331" y="2480903"/>
            <a:ext cx="1223262" cy="1223262"/>
          </a:xfrm>
          <a:prstGeom prst="rect">
            <a:avLst/>
          </a:prstGeom>
          <a:noFill/>
          <a:ln>
            <a:noFill/>
          </a:ln>
        </p:spPr>
      </p:pic>
      <p:pic>
        <p:nvPicPr>
          <p:cNvPr id="486" name="Google Shape;486;p18" descr="No sign"/>
          <p:cNvPicPr preferRelativeResize="0"/>
          <p:nvPr/>
        </p:nvPicPr>
        <p:blipFill rotWithShape="1">
          <a:blip r:embed="rId6">
            <a:alphaModFix/>
          </a:blip>
          <a:srcRect/>
          <a:stretch/>
        </p:blipFill>
        <p:spPr>
          <a:xfrm>
            <a:off x="3678071" y="4374060"/>
            <a:ext cx="1798999" cy="1798999"/>
          </a:xfrm>
          <a:prstGeom prst="rect">
            <a:avLst/>
          </a:prstGeom>
          <a:noFill/>
          <a:ln>
            <a:noFill/>
          </a:ln>
        </p:spPr>
      </p:pic>
      <p:pic>
        <p:nvPicPr>
          <p:cNvPr id="487" name="Google Shape;487;p18" descr="Hospital"/>
          <p:cNvPicPr preferRelativeResize="0"/>
          <p:nvPr/>
        </p:nvPicPr>
        <p:blipFill rotWithShape="1">
          <a:blip r:embed="rId7">
            <a:alphaModFix/>
          </a:blip>
          <a:srcRect/>
          <a:stretch/>
        </p:blipFill>
        <p:spPr>
          <a:xfrm>
            <a:off x="4101405" y="4816359"/>
            <a:ext cx="914400" cy="914400"/>
          </a:xfrm>
          <a:prstGeom prst="rect">
            <a:avLst/>
          </a:prstGeom>
          <a:noFill/>
          <a:ln>
            <a:noFill/>
          </a:ln>
        </p:spPr>
      </p:pic>
      <p:sp>
        <p:nvSpPr>
          <p:cNvPr id="488" name="Google Shape;488;p18"/>
          <p:cNvSpPr txBox="1"/>
          <p:nvPr/>
        </p:nvSpPr>
        <p:spPr>
          <a:xfrm>
            <a:off x="2462695" y="3653609"/>
            <a:ext cx="16432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Support system</a:t>
            </a:r>
            <a:endParaRPr sz="1400" b="0" i="0" u="none" strike="noStrike" cap="none">
              <a:solidFill>
                <a:srgbClr val="000000"/>
              </a:solidFill>
              <a:latin typeface="Arial"/>
              <a:ea typeface="Arial"/>
              <a:cs typeface="Arial"/>
              <a:sym typeface="Arial"/>
            </a:endParaRPr>
          </a:p>
        </p:txBody>
      </p:sp>
      <p:sp>
        <p:nvSpPr>
          <p:cNvPr id="489" name="Google Shape;489;p18"/>
          <p:cNvSpPr txBox="1"/>
          <p:nvPr/>
        </p:nvSpPr>
        <p:spPr>
          <a:xfrm>
            <a:off x="5125728" y="3652983"/>
            <a:ext cx="210987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Only mild 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moderate symptoms</a:t>
            </a:r>
            <a:endParaRPr sz="1400" b="0" i="0" u="none" strike="noStrike" cap="none">
              <a:solidFill>
                <a:srgbClr val="000000"/>
              </a:solidFill>
              <a:latin typeface="Arial"/>
              <a:ea typeface="Arial"/>
              <a:cs typeface="Arial"/>
              <a:sym typeface="Arial"/>
            </a:endParaRPr>
          </a:p>
        </p:txBody>
      </p:sp>
      <p:sp>
        <p:nvSpPr>
          <p:cNvPr id="490" name="Google Shape;490;p18"/>
          <p:cNvSpPr txBox="1"/>
          <p:nvPr/>
        </p:nvSpPr>
        <p:spPr>
          <a:xfrm>
            <a:off x="8051682" y="3723783"/>
            <a:ext cx="19465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Frequent check ins</a:t>
            </a:r>
            <a:endParaRPr sz="1400" b="0" i="0" u="none" strike="noStrike" cap="none">
              <a:solidFill>
                <a:srgbClr val="000000"/>
              </a:solidFill>
              <a:latin typeface="Arial"/>
              <a:ea typeface="Arial"/>
              <a:cs typeface="Arial"/>
              <a:sym typeface="Arial"/>
            </a:endParaRPr>
          </a:p>
        </p:txBody>
      </p:sp>
      <p:sp>
        <p:nvSpPr>
          <p:cNvPr id="491" name="Google Shape;491;p18"/>
          <p:cNvSpPr txBox="1"/>
          <p:nvPr/>
        </p:nvSpPr>
        <p:spPr>
          <a:xfrm>
            <a:off x="3622291" y="5900674"/>
            <a:ext cx="18726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No history of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severe withdrawal</a:t>
            </a:r>
            <a:endParaRPr sz="1400" b="0" i="0" u="none" strike="noStrike" cap="none">
              <a:solidFill>
                <a:srgbClr val="000000"/>
              </a:solidFill>
              <a:latin typeface="Arial"/>
              <a:ea typeface="Arial"/>
              <a:cs typeface="Arial"/>
              <a:sym typeface="Arial"/>
            </a:endParaRPr>
          </a:p>
        </p:txBody>
      </p:sp>
      <p:pic>
        <p:nvPicPr>
          <p:cNvPr id="492" name="Google Shape;492;p18" descr="Heart organ"/>
          <p:cNvPicPr preferRelativeResize="0"/>
          <p:nvPr/>
        </p:nvPicPr>
        <p:blipFill rotWithShape="1">
          <a:blip r:embed="rId8">
            <a:alphaModFix/>
          </a:blip>
          <a:srcRect/>
          <a:stretch/>
        </p:blipFill>
        <p:spPr>
          <a:xfrm>
            <a:off x="7142350" y="4600597"/>
            <a:ext cx="1410404" cy="1410404"/>
          </a:xfrm>
          <a:prstGeom prst="rect">
            <a:avLst/>
          </a:prstGeom>
          <a:noFill/>
          <a:ln>
            <a:noFill/>
          </a:ln>
        </p:spPr>
      </p:pic>
      <p:sp>
        <p:nvSpPr>
          <p:cNvPr id="493" name="Google Shape;493;p18"/>
          <p:cNvSpPr txBox="1"/>
          <p:nvPr/>
        </p:nvSpPr>
        <p:spPr>
          <a:xfrm>
            <a:off x="7093700" y="6129273"/>
            <a:ext cx="145905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No significant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comorbidities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CASE CONTINUED</a:t>
            </a:r>
            <a:endParaRPr/>
          </a:p>
        </p:txBody>
      </p:sp>
      <p:sp>
        <p:nvSpPr>
          <p:cNvPr id="499" name="Google Shape;499;p17"/>
          <p:cNvSpPr txBox="1">
            <a:spLocks noGrp="1"/>
          </p:cNvSpPr>
          <p:nvPr>
            <p:ph type="body" idx="1"/>
          </p:nvPr>
        </p:nvSpPr>
        <p:spPr>
          <a:xfrm>
            <a:off x="2231125" y="2638050"/>
            <a:ext cx="3861900" cy="352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000"/>
              <a:t>She has no history of severe withdrawal but since her last visit with you years ago she was diagnosed during an admission to another hospital with compensated cirrhosis</a:t>
            </a:r>
            <a:endParaRPr sz="2000"/>
          </a:p>
          <a:p>
            <a:pPr marL="0" lvl="0" indent="0" algn="l" rtl="0">
              <a:lnSpc>
                <a:spcPct val="100000"/>
              </a:lnSpc>
              <a:spcBef>
                <a:spcPts val="1000"/>
              </a:spcBef>
              <a:spcAft>
                <a:spcPts val="0"/>
              </a:spcAft>
              <a:buNone/>
            </a:pPr>
            <a:r>
              <a:rPr lang="en-US" sz="2000"/>
              <a:t>Collateral - Wife at home is ”fed up” with her drinking and willing to help with ambulatory alcohol withdrawal monitoring if needed</a:t>
            </a:r>
            <a:endParaRPr sz="2000"/>
          </a:p>
        </p:txBody>
      </p:sp>
      <p:pic>
        <p:nvPicPr>
          <p:cNvPr id="500" name="Google Shape;500;p17"/>
          <p:cNvPicPr preferRelativeResize="0"/>
          <p:nvPr/>
        </p:nvPicPr>
        <p:blipFill>
          <a:blip r:embed="rId3">
            <a:alphaModFix/>
          </a:blip>
          <a:stretch>
            <a:fillRect/>
          </a:stretch>
        </p:blipFill>
        <p:spPr>
          <a:xfrm>
            <a:off x="6648850" y="2738779"/>
            <a:ext cx="4006800" cy="3016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PUZZLE PIECE ACTIVITY</a:t>
            </a:r>
            <a:endParaRPr/>
          </a:p>
        </p:txBody>
      </p:sp>
      <p:sp>
        <p:nvSpPr>
          <p:cNvPr id="506" name="Google Shape;506;p19"/>
          <p:cNvSpPr txBox="1">
            <a:spLocks noGrp="1"/>
          </p:cNvSpPr>
          <p:nvPr>
            <p:ph type="body" idx="1"/>
          </p:nvPr>
        </p:nvSpPr>
        <p:spPr>
          <a:xfrm>
            <a:off x="1655375" y="2638050"/>
            <a:ext cx="4562700" cy="3853800"/>
          </a:xfrm>
          <a:prstGeom prst="rect">
            <a:avLst/>
          </a:prstGeom>
          <a:noFill/>
          <a:ln>
            <a:noFill/>
          </a:ln>
        </p:spPr>
        <p:txBody>
          <a:bodyPr spcFirstLastPara="1" wrap="square" lIns="91425" tIns="45700" rIns="91425" bIns="45700" anchor="t" anchorCtr="0">
            <a:normAutofit/>
          </a:bodyPr>
          <a:lstStyle/>
          <a:p>
            <a:pPr marL="228600" lvl="0" indent="-260350" algn="l" rtl="0">
              <a:lnSpc>
                <a:spcPct val="100000"/>
              </a:lnSpc>
              <a:spcBef>
                <a:spcPts val="0"/>
              </a:spcBef>
              <a:spcAft>
                <a:spcPts val="0"/>
              </a:spcAft>
              <a:buSzPts val="2300"/>
              <a:buChar char="•"/>
            </a:pPr>
            <a:r>
              <a:rPr lang="en-US" sz="2300"/>
              <a:t>Together decide to attempt ambulatory alcohol withdrawal management</a:t>
            </a:r>
            <a:endParaRPr sz="2300"/>
          </a:p>
          <a:p>
            <a:pPr marL="914400" lvl="1" indent="-374650" algn="l" rtl="0">
              <a:lnSpc>
                <a:spcPct val="100000"/>
              </a:lnSpc>
              <a:spcBef>
                <a:spcPts val="1000"/>
              </a:spcBef>
              <a:spcAft>
                <a:spcPts val="0"/>
              </a:spcAft>
              <a:buSzPts val="2300"/>
              <a:buChar char="•"/>
            </a:pPr>
            <a:r>
              <a:rPr lang="en-US" sz="2100"/>
              <a:t>benzodiazepine piece</a:t>
            </a:r>
            <a:endParaRPr sz="2100"/>
          </a:p>
          <a:p>
            <a:pPr marL="914400" lvl="1" indent="-374650" algn="l" rtl="0">
              <a:lnSpc>
                <a:spcPct val="100000"/>
              </a:lnSpc>
              <a:spcBef>
                <a:spcPts val="1000"/>
              </a:spcBef>
              <a:spcAft>
                <a:spcPts val="0"/>
              </a:spcAft>
              <a:buSzPts val="2300"/>
              <a:buChar char="•"/>
            </a:pPr>
            <a:r>
              <a:rPr lang="en-US" sz="2100"/>
              <a:t>gabapentin piece</a:t>
            </a:r>
            <a:endParaRPr sz="2100"/>
          </a:p>
          <a:p>
            <a:pPr marL="914400" lvl="1" indent="-374650" algn="l" rtl="0">
              <a:lnSpc>
                <a:spcPct val="100000"/>
              </a:lnSpc>
              <a:spcBef>
                <a:spcPts val="1000"/>
              </a:spcBef>
              <a:spcAft>
                <a:spcPts val="0"/>
              </a:spcAft>
              <a:buSzPts val="2300"/>
              <a:buChar char="•"/>
            </a:pPr>
            <a:r>
              <a:rPr lang="en-US" sz="2100"/>
              <a:t>benzodiazepine vs gabapentin piece</a:t>
            </a:r>
            <a:endParaRPr sz="2100"/>
          </a:p>
          <a:p>
            <a:pPr marL="914400" lvl="1" indent="-374650" algn="l" rtl="0">
              <a:lnSpc>
                <a:spcPct val="100000"/>
              </a:lnSpc>
              <a:spcBef>
                <a:spcPts val="1000"/>
              </a:spcBef>
              <a:spcAft>
                <a:spcPts val="0"/>
              </a:spcAft>
              <a:buSzPts val="2300"/>
              <a:buChar char="•"/>
            </a:pPr>
            <a:r>
              <a:rPr lang="en-US" sz="2100"/>
              <a:t>f/u strategy and detecting red flags piece</a:t>
            </a:r>
            <a:endParaRPr sz="2100"/>
          </a:p>
        </p:txBody>
      </p:sp>
      <p:pic>
        <p:nvPicPr>
          <p:cNvPr id="507" name="Google Shape;507;p19"/>
          <p:cNvPicPr preferRelativeResize="0"/>
          <p:nvPr/>
        </p:nvPicPr>
        <p:blipFill>
          <a:blip r:embed="rId3">
            <a:alphaModFix/>
          </a:blip>
          <a:stretch>
            <a:fillRect/>
          </a:stretch>
        </p:blipFill>
        <p:spPr>
          <a:xfrm>
            <a:off x="6565275" y="2359849"/>
            <a:ext cx="4132100" cy="4132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2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LONG VS </a:t>
            </a:r>
            <a:br>
              <a:rPr lang="en-US"/>
            </a:br>
            <a:r>
              <a:rPr lang="en-US"/>
              <a:t>SHORT-ACTING BENZODIAZEPINES</a:t>
            </a:r>
            <a:endParaRPr/>
          </a:p>
        </p:txBody>
      </p:sp>
      <p:sp>
        <p:nvSpPr>
          <p:cNvPr id="514" name="Google Shape;514;p20"/>
          <p:cNvSpPr txBox="1">
            <a:spLocks noGrp="1"/>
          </p:cNvSpPr>
          <p:nvPr>
            <p:ph type="body" idx="1"/>
          </p:nvPr>
        </p:nvSpPr>
        <p:spPr>
          <a:xfrm>
            <a:off x="1466400" y="2638050"/>
            <a:ext cx="4629600" cy="3102000"/>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SzPts val="2800"/>
              <a:buFont typeface="Arial"/>
              <a:buChar char="•"/>
            </a:pPr>
            <a:r>
              <a:rPr lang="en-US" sz="2800">
                <a:latin typeface="Lato"/>
                <a:ea typeface="Lato"/>
                <a:cs typeface="Lato"/>
                <a:sym typeface="Lato"/>
              </a:rPr>
              <a:t>Long-acting preferred</a:t>
            </a:r>
            <a:endParaRPr/>
          </a:p>
          <a:p>
            <a:pPr marL="285750" lvl="0" indent="-285750" algn="l" rtl="0">
              <a:lnSpc>
                <a:spcPct val="100000"/>
              </a:lnSpc>
              <a:spcBef>
                <a:spcPts val="1000"/>
              </a:spcBef>
              <a:spcAft>
                <a:spcPts val="0"/>
              </a:spcAft>
              <a:buSzPts val="2800"/>
              <a:buFont typeface="Arial"/>
              <a:buChar char="•"/>
            </a:pPr>
            <a:r>
              <a:rPr lang="en-US" sz="2800">
                <a:latin typeface="Lato"/>
                <a:ea typeface="Lato"/>
                <a:cs typeface="Lato"/>
                <a:sym typeface="Lato"/>
              </a:rPr>
              <a:t>Diazepam vs chlordiazepoxide</a:t>
            </a:r>
            <a:endParaRPr sz="2800"/>
          </a:p>
          <a:p>
            <a:pPr marL="285750" lvl="0" indent="-285750" algn="l" rtl="0">
              <a:lnSpc>
                <a:spcPct val="100000"/>
              </a:lnSpc>
              <a:spcBef>
                <a:spcPts val="1000"/>
              </a:spcBef>
              <a:spcAft>
                <a:spcPts val="0"/>
              </a:spcAft>
              <a:buSzPts val="2800"/>
              <a:buFont typeface="Arial"/>
              <a:buChar char="•"/>
            </a:pPr>
            <a:r>
              <a:rPr lang="en-US" sz="2800">
                <a:latin typeface="Lato"/>
                <a:ea typeface="Lato"/>
                <a:cs typeface="Lato"/>
                <a:sym typeface="Lato"/>
              </a:rPr>
              <a:t>50mg chlordiazepoxide = 10mg diazepam</a:t>
            </a:r>
            <a:endParaRPr/>
          </a:p>
          <a:p>
            <a:pPr marL="228600" lvl="0" indent="-114300" algn="l" rtl="0">
              <a:lnSpc>
                <a:spcPct val="100000"/>
              </a:lnSpc>
              <a:spcBef>
                <a:spcPts val="1000"/>
              </a:spcBef>
              <a:spcAft>
                <a:spcPts val="0"/>
              </a:spcAft>
              <a:buSzPts val="1800"/>
              <a:buNone/>
            </a:pPr>
            <a:endParaRPr/>
          </a:p>
        </p:txBody>
      </p:sp>
      <p:sp>
        <p:nvSpPr>
          <p:cNvPr id="515" name="Google Shape;515;p20"/>
          <p:cNvSpPr txBox="1"/>
          <p:nvPr/>
        </p:nvSpPr>
        <p:spPr>
          <a:xfrm>
            <a:off x="8906990" y="6596390"/>
            <a:ext cx="3285010"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Lato"/>
                <a:ea typeface="Lato"/>
                <a:cs typeface="Lato"/>
                <a:sym typeface="Lato"/>
              </a:rPr>
              <a:t>Perry, CNS Drugs. 2014</a:t>
            </a:r>
            <a:endParaRPr sz="1400" b="0" i="0" u="none" strike="noStrike" cap="none">
              <a:solidFill>
                <a:srgbClr val="000000"/>
              </a:solidFill>
              <a:latin typeface="Arial"/>
              <a:ea typeface="Arial"/>
              <a:cs typeface="Arial"/>
              <a:sym typeface="Arial"/>
            </a:endParaRPr>
          </a:p>
        </p:txBody>
      </p:sp>
      <p:pic>
        <p:nvPicPr>
          <p:cNvPr id="516" name="Google Shape;516;p20"/>
          <p:cNvPicPr preferRelativeResize="0"/>
          <p:nvPr/>
        </p:nvPicPr>
        <p:blipFill>
          <a:blip r:embed="rId3">
            <a:alphaModFix/>
          </a:blip>
          <a:stretch>
            <a:fillRect/>
          </a:stretch>
        </p:blipFill>
        <p:spPr>
          <a:xfrm>
            <a:off x="6248400" y="2305812"/>
            <a:ext cx="4138179" cy="41381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BENZODIAZEPINES VS GABAPENTIN</a:t>
            </a:r>
            <a:endParaRPr/>
          </a:p>
        </p:txBody>
      </p:sp>
      <p:sp>
        <p:nvSpPr>
          <p:cNvPr id="522" name="Google Shape;522;p21"/>
          <p:cNvSpPr txBox="1">
            <a:spLocks noGrp="1"/>
          </p:cNvSpPr>
          <p:nvPr>
            <p:ph type="body" idx="1"/>
          </p:nvPr>
        </p:nvSpPr>
        <p:spPr>
          <a:xfrm>
            <a:off x="1926725" y="2638050"/>
            <a:ext cx="4169400" cy="31020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en-US" sz="2400">
                <a:latin typeface="Gill Sans"/>
                <a:ea typeface="Gill Sans"/>
                <a:cs typeface="Gill Sans"/>
                <a:sym typeface="Gill Sans"/>
              </a:rPr>
              <a:t>Safety?</a:t>
            </a:r>
            <a:endParaRPr sz="2400">
              <a:latin typeface="Gill Sans"/>
              <a:ea typeface="Gill Sans"/>
              <a:cs typeface="Gill Sans"/>
              <a:sym typeface="Gill Sans"/>
            </a:endParaRPr>
          </a:p>
          <a:p>
            <a:pPr marL="228600" lvl="0" indent="-228600" algn="l" rtl="0">
              <a:lnSpc>
                <a:spcPct val="100000"/>
              </a:lnSpc>
              <a:spcBef>
                <a:spcPts val="1000"/>
              </a:spcBef>
              <a:spcAft>
                <a:spcPts val="0"/>
              </a:spcAft>
              <a:buSzPts val="2400"/>
              <a:buChar char="•"/>
            </a:pPr>
            <a:r>
              <a:rPr lang="en-US" sz="2400">
                <a:latin typeface="Gill Sans"/>
                <a:ea typeface="Gill Sans"/>
                <a:cs typeface="Gill Sans"/>
                <a:sym typeface="Gill Sans"/>
              </a:rPr>
              <a:t>Sedation?</a:t>
            </a:r>
            <a:endParaRPr sz="2400">
              <a:latin typeface="Gill Sans"/>
              <a:ea typeface="Gill Sans"/>
              <a:cs typeface="Gill Sans"/>
              <a:sym typeface="Gill Sans"/>
            </a:endParaRPr>
          </a:p>
          <a:p>
            <a:pPr marL="228600" lvl="0" indent="-228600" algn="l" rtl="0">
              <a:lnSpc>
                <a:spcPct val="100000"/>
              </a:lnSpc>
              <a:spcBef>
                <a:spcPts val="1000"/>
              </a:spcBef>
              <a:spcAft>
                <a:spcPts val="0"/>
              </a:spcAft>
              <a:buSzPts val="2400"/>
              <a:buChar char="•"/>
            </a:pPr>
            <a:r>
              <a:rPr lang="en-US" sz="2400">
                <a:latin typeface="Gill Sans"/>
                <a:ea typeface="Gill Sans"/>
                <a:cs typeface="Gill Sans"/>
                <a:sym typeface="Gill Sans"/>
              </a:rPr>
              <a:t>"Kindling phenomenon"?</a:t>
            </a:r>
            <a:endParaRPr sz="2400">
              <a:latin typeface="Gill Sans"/>
              <a:ea typeface="Gill Sans"/>
              <a:cs typeface="Gill Sans"/>
              <a:sym typeface="Gill Sans"/>
            </a:endParaRPr>
          </a:p>
          <a:p>
            <a:pPr marL="228600" lvl="0" indent="-228600" algn="l" rtl="0">
              <a:lnSpc>
                <a:spcPct val="100000"/>
              </a:lnSpc>
              <a:spcBef>
                <a:spcPts val="1000"/>
              </a:spcBef>
              <a:spcAft>
                <a:spcPts val="0"/>
              </a:spcAft>
              <a:buSzPts val="2400"/>
              <a:buChar char="•"/>
            </a:pPr>
            <a:r>
              <a:rPr lang="en-US" sz="2400">
                <a:latin typeface="Gill Sans"/>
                <a:ea typeface="Gill Sans"/>
                <a:cs typeface="Gill Sans"/>
                <a:sym typeface="Gill Sans"/>
              </a:rPr>
              <a:t>Higher risk patients?</a:t>
            </a:r>
            <a:endParaRPr sz="2400">
              <a:latin typeface="Gill Sans"/>
              <a:ea typeface="Gill Sans"/>
              <a:cs typeface="Gill Sans"/>
              <a:sym typeface="Gill Sans"/>
            </a:endParaRPr>
          </a:p>
          <a:p>
            <a:pPr marL="228600" lvl="0" indent="-228600" algn="l" rtl="0">
              <a:lnSpc>
                <a:spcPct val="100000"/>
              </a:lnSpc>
              <a:spcBef>
                <a:spcPts val="1000"/>
              </a:spcBef>
              <a:spcAft>
                <a:spcPts val="0"/>
              </a:spcAft>
              <a:buSzPts val="2400"/>
              <a:buChar char="•"/>
            </a:pPr>
            <a:r>
              <a:rPr lang="en-US" sz="2400">
                <a:latin typeface="Gill Sans"/>
                <a:ea typeface="Gill Sans"/>
                <a:cs typeface="Gill Sans"/>
                <a:sym typeface="Gill Sans"/>
              </a:rPr>
              <a:t>Active withdrawal symptoms?</a:t>
            </a:r>
            <a:endParaRPr sz="2400">
              <a:latin typeface="Gill Sans"/>
              <a:ea typeface="Gill Sans"/>
              <a:cs typeface="Gill Sans"/>
              <a:sym typeface="Gill Sans"/>
            </a:endParaRPr>
          </a:p>
        </p:txBody>
      </p:sp>
      <p:sp>
        <p:nvSpPr>
          <p:cNvPr id="523" name="Google Shape;523;p21"/>
          <p:cNvSpPr txBox="1"/>
          <p:nvPr/>
        </p:nvSpPr>
        <p:spPr>
          <a:xfrm>
            <a:off x="6096000" y="6334780"/>
            <a:ext cx="6097978"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Myrick et al, Alcohol Clin Exp Res. 2009 </a:t>
            </a:r>
            <a:endParaRPr sz="1400" b="0" i="0" u="none" strike="noStrike" cap="none">
              <a:solidFill>
                <a:schemeClr val="dk1"/>
              </a:solidFill>
              <a:latin typeface="Gill Sans"/>
              <a:ea typeface="Gill Sans"/>
              <a:cs typeface="Gill Sans"/>
              <a:sym typeface="Gill Sans"/>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Stockj, Ann Pharmacother. 2013</a:t>
            </a:r>
            <a:endParaRPr sz="1400" b="0" i="0" u="none" strike="noStrike" cap="none">
              <a:solidFill>
                <a:srgbClr val="000000"/>
              </a:solidFill>
              <a:latin typeface="Arial"/>
              <a:ea typeface="Arial"/>
              <a:cs typeface="Arial"/>
              <a:sym typeface="Arial"/>
            </a:endParaRPr>
          </a:p>
        </p:txBody>
      </p:sp>
      <p:pic>
        <p:nvPicPr>
          <p:cNvPr id="524" name="Google Shape;524;p21"/>
          <p:cNvPicPr preferRelativeResize="0"/>
          <p:nvPr/>
        </p:nvPicPr>
        <p:blipFill>
          <a:blip r:embed="rId3">
            <a:alphaModFix/>
          </a:blip>
          <a:stretch>
            <a:fillRect/>
          </a:stretch>
        </p:blipFill>
        <p:spPr>
          <a:xfrm>
            <a:off x="6248400" y="2305812"/>
            <a:ext cx="4615823" cy="38765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3600"/>
              <a:t>MONITORING</a:t>
            </a:r>
            <a:endParaRPr sz="3600"/>
          </a:p>
        </p:txBody>
      </p:sp>
      <p:sp>
        <p:nvSpPr>
          <p:cNvPr id="530" name="Google Shape;530;p22"/>
          <p:cNvSpPr txBox="1">
            <a:spLocks noGrp="1"/>
          </p:cNvSpPr>
          <p:nvPr>
            <p:ph type="body" idx="1"/>
          </p:nvPr>
        </p:nvSpPr>
        <p:spPr>
          <a:xfrm>
            <a:off x="1609361" y="3281319"/>
            <a:ext cx="4240800" cy="3102000"/>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SzPts val="3200"/>
              <a:buFont typeface="Arial"/>
              <a:buChar char="•"/>
            </a:pPr>
            <a:r>
              <a:rPr lang="en-US" sz="3200">
                <a:latin typeface="Lato"/>
                <a:ea typeface="Lato"/>
                <a:cs typeface="Lato"/>
                <a:sym typeface="Lato"/>
              </a:rPr>
              <a:t>Daily or every other day check-ins</a:t>
            </a:r>
            <a:endParaRPr sz="3200"/>
          </a:p>
          <a:p>
            <a:pPr marL="285750" lvl="0" indent="-285750" algn="l" rtl="0">
              <a:lnSpc>
                <a:spcPct val="100000"/>
              </a:lnSpc>
              <a:spcBef>
                <a:spcPts val="1000"/>
              </a:spcBef>
              <a:spcAft>
                <a:spcPts val="0"/>
              </a:spcAft>
              <a:buSzPts val="3200"/>
              <a:buFont typeface="Arial"/>
              <a:buChar char="•"/>
            </a:pPr>
            <a:r>
              <a:rPr lang="en-US" sz="3200">
                <a:latin typeface="Lato"/>
                <a:ea typeface="Lato"/>
                <a:cs typeface="Lato"/>
                <a:sym typeface="Lato"/>
              </a:rPr>
              <a:t>In-person or telemedicine</a:t>
            </a:r>
            <a:endParaRPr sz="3200"/>
          </a:p>
          <a:p>
            <a:pPr marL="228600" lvl="0" indent="-25400" algn="l" rtl="0">
              <a:lnSpc>
                <a:spcPct val="100000"/>
              </a:lnSpc>
              <a:spcBef>
                <a:spcPts val="1000"/>
              </a:spcBef>
              <a:spcAft>
                <a:spcPts val="0"/>
              </a:spcAft>
              <a:buSzPts val="3200"/>
              <a:buNone/>
            </a:pPr>
            <a:endParaRPr sz="3200"/>
          </a:p>
        </p:txBody>
      </p:sp>
      <p:pic>
        <p:nvPicPr>
          <p:cNvPr id="531" name="Google Shape;531;p22"/>
          <p:cNvPicPr preferRelativeResize="0"/>
          <p:nvPr/>
        </p:nvPicPr>
        <p:blipFill>
          <a:blip r:embed="rId3">
            <a:alphaModFix/>
          </a:blip>
          <a:stretch>
            <a:fillRect/>
          </a:stretch>
        </p:blipFill>
        <p:spPr>
          <a:xfrm>
            <a:off x="6151502" y="2638062"/>
            <a:ext cx="5415148" cy="36118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3600"/>
              <a:t>OBJECTIVES</a:t>
            </a:r>
            <a:endParaRPr sz="3600"/>
          </a:p>
        </p:txBody>
      </p:sp>
      <p:sp>
        <p:nvSpPr>
          <p:cNvPr id="265" name="Google Shape;265;p3"/>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SzPct val="100000"/>
              <a:buChar char="•"/>
            </a:pPr>
            <a:r>
              <a:rPr lang="en-US" sz="2800"/>
              <a:t>Explain pathophysiology of alcohol withdrawal and how it impacts severity of withdrawal</a:t>
            </a:r>
            <a:endParaRPr/>
          </a:p>
          <a:p>
            <a:pPr marL="228600" lvl="0" indent="-228600" algn="l" rtl="0">
              <a:lnSpc>
                <a:spcPct val="100000"/>
              </a:lnSpc>
              <a:spcBef>
                <a:spcPts val="1000"/>
              </a:spcBef>
              <a:spcAft>
                <a:spcPts val="0"/>
              </a:spcAft>
              <a:buSzPct val="100000"/>
              <a:buChar char="•"/>
            </a:pPr>
            <a:r>
              <a:rPr lang="en-US" sz="2800"/>
              <a:t>Identify patients suitable for ambulatory management based on comorbidities and other patient characteristics</a:t>
            </a:r>
            <a:endParaRPr/>
          </a:p>
          <a:p>
            <a:pPr marL="228600" lvl="0" indent="-228600" algn="l" rtl="0">
              <a:lnSpc>
                <a:spcPct val="100000"/>
              </a:lnSpc>
              <a:spcBef>
                <a:spcPts val="1000"/>
              </a:spcBef>
              <a:spcAft>
                <a:spcPts val="0"/>
              </a:spcAft>
              <a:buSzPct val="100000"/>
              <a:buChar char="•"/>
            </a:pPr>
            <a:r>
              <a:rPr lang="en-US" sz="2800"/>
              <a:t>Utilize ambulatory management strategies including the selection of appropriate pharmacotherapy and monitoring of patient progress.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ct val="100000"/>
              <a:buFont typeface="Gill Sans"/>
              <a:buNone/>
            </a:pPr>
            <a:r>
              <a:rPr lang="en-US" sz="3200"/>
              <a:t>AMBULATORY ALCOHOL WITHDRAWAL REGIMENS</a:t>
            </a:r>
            <a:endParaRPr/>
          </a:p>
        </p:txBody>
      </p:sp>
      <p:sp>
        <p:nvSpPr>
          <p:cNvPr id="538" name="Google Shape;538;p23"/>
          <p:cNvSpPr txBox="1"/>
          <p:nvPr/>
        </p:nvSpPr>
        <p:spPr>
          <a:xfrm>
            <a:off x="8847225" y="5893300"/>
            <a:ext cx="3344700" cy="1200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Amato, </a:t>
            </a:r>
            <a:r>
              <a:rPr lang="en-US" sz="1200" b="0" i="1" u="none" strike="noStrike" cap="none">
                <a:solidFill>
                  <a:schemeClr val="dk1"/>
                </a:solidFill>
                <a:latin typeface="Gill Sans"/>
                <a:ea typeface="Gill Sans"/>
                <a:cs typeface="Gill Sans"/>
                <a:sym typeface="Gill Sans"/>
              </a:rPr>
              <a:t>Cochrane</a:t>
            </a:r>
            <a:r>
              <a:rPr lang="en-US" sz="1200" b="0" i="0" u="none" strike="noStrike" cap="none">
                <a:solidFill>
                  <a:schemeClr val="dk1"/>
                </a:solidFill>
                <a:latin typeface="Gill Sans"/>
                <a:ea typeface="Gill Sans"/>
                <a:cs typeface="Gill Sans"/>
                <a:sym typeface="Gill Sans"/>
              </a:rPr>
              <a:t> 2010</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Holbrook, </a:t>
            </a:r>
            <a:r>
              <a:rPr lang="en-US" sz="1200" b="0" i="1" u="none" strike="noStrike" cap="none">
                <a:solidFill>
                  <a:schemeClr val="dk1"/>
                </a:solidFill>
                <a:latin typeface="Gill Sans"/>
                <a:ea typeface="Gill Sans"/>
                <a:cs typeface="Gill Sans"/>
                <a:sym typeface="Gill Sans"/>
              </a:rPr>
              <a:t>CMAJ</a:t>
            </a:r>
            <a:r>
              <a:rPr lang="en-US" sz="1200" b="0" i="0" u="none" strike="noStrike" cap="none">
                <a:solidFill>
                  <a:schemeClr val="dk1"/>
                </a:solidFill>
                <a:latin typeface="Gill Sans"/>
                <a:ea typeface="Gill Sans"/>
                <a:cs typeface="Gill Sans"/>
                <a:sym typeface="Gill Sans"/>
              </a:rPr>
              <a:t> 1999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Mayo-Smith, </a:t>
            </a:r>
            <a:r>
              <a:rPr lang="en-US" sz="1200" b="0" i="1" u="none" strike="noStrike" cap="none">
                <a:solidFill>
                  <a:schemeClr val="dk1"/>
                </a:solidFill>
                <a:latin typeface="Gill Sans"/>
                <a:ea typeface="Gill Sans"/>
                <a:cs typeface="Gill Sans"/>
                <a:sym typeface="Gill Sans"/>
              </a:rPr>
              <a:t>JAMA</a:t>
            </a:r>
            <a:r>
              <a:rPr lang="en-US" sz="1200" b="0" i="0" u="none" strike="noStrike" cap="none">
                <a:solidFill>
                  <a:schemeClr val="dk1"/>
                </a:solidFill>
                <a:latin typeface="Gill Sans"/>
                <a:ea typeface="Gill Sans"/>
                <a:cs typeface="Gill Sans"/>
                <a:sym typeface="Gill Sans"/>
              </a:rPr>
              <a:t> 1997</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Leung, </a:t>
            </a:r>
            <a:r>
              <a:rPr lang="en-US" sz="1200" b="0" i="1" u="none" strike="noStrike" cap="none">
                <a:solidFill>
                  <a:schemeClr val="dk1"/>
                </a:solidFill>
                <a:latin typeface="Gill Sans"/>
                <a:ea typeface="Gill Sans"/>
                <a:cs typeface="Gill Sans"/>
                <a:sym typeface="Gill Sans"/>
              </a:rPr>
              <a:t>Ann Pharmacother</a:t>
            </a:r>
            <a:r>
              <a:rPr lang="en-US" sz="1200" b="0" i="0" u="none" strike="noStrike" cap="none">
                <a:solidFill>
                  <a:schemeClr val="dk1"/>
                </a:solidFill>
                <a:latin typeface="Gill Sans"/>
                <a:ea typeface="Gill Sans"/>
                <a:cs typeface="Gill Sans"/>
                <a:sym typeface="Gill Sans"/>
              </a:rPr>
              <a:t>,  2015</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Gill Sans"/>
                <a:ea typeface="Gill Sans"/>
                <a:cs typeface="Gill Sans"/>
                <a:sym typeface="Gill Sans"/>
              </a:rPr>
              <a:t>Curbsiders Addiction Medicine</a:t>
            </a:r>
            <a:r>
              <a:rPr lang="en-US" sz="1200" b="0" i="0" u="none" strike="noStrike" cap="none">
                <a:solidFill>
                  <a:schemeClr val="dk1"/>
                </a:solidFill>
                <a:latin typeface="Gill Sans"/>
                <a:ea typeface="Gill Sans"/>
                <a:cs typeface="Gill Sans"/>
                <a:sym typeface="Gill Sans"/>
              </a:rPr>
              <a:t>, Episode 2</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pic>
        <p:nvPicPr>
          <p:cNvPr id="539" name="Google Shape;539;p23"/>
          <p:cNvPicPr preferRelativeResize="0"/>
          <p:nvPr/>
        </p:nvPicPr>
        <p:blipFill rotWithShape="1">
          <a:blip r:embed="rId3">
            <a:alphaModFix/>
          </a:blip>
          <a:srcRect t="25481"/>
          <a:stretch/>
        </p:blipFill>
        <p:spPr>
          <a:xfrm>
            <a:off x="3172460" y="2317962"/>
            <a:ext cx="5847080" cy="4357157"/>
          </a:xfrm>
          <a:prstGeom prst="rect">
            <a:avLst/>
          </a:prstGeom>
          <a:noFill/>
          <a:ln>
            <a:noFill/>
          </a:ln>
        </p:spPr>
      </p:pic>
      <p:pic>
        <p:nvPicPr>
          <p:cNvPr id="540" name="Google Shape;540;p23"/>
          <p:cNvPicPr preferRelativeResize="0"/>
          <p:nvPr/>
        </p:nvPicPr>
        <p:blipFill rotWithShape="1">
          <a:blip r:embed="rId4">
            <a:alphaModFix/>
          </a:blip>
          <a:srcRect/>
          <a:stretch/>
        </p:blipFill>
        <p:spPr>
          <a:xfrm>
            <a:off x="10363125" y="0"/>
            <a:ext cx="1828800" cy="1828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148b98e0003_1_0"/>
          <p:cNvSpPr txBox="1">
            <a:spLocks noGrp="1"/>
          </p:cNvSpPr>
          <p:nvPr>
            <p:ph type="title"/>
          </p:nvPr>
        </p:nvSpPr>
        <p:spPr>
          <a:xfrm>
            <a:off x="2231136" y="5074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3500"/>
              <a:t>CASE 2</a:t>
            </a:r>
            <a:endParaRPr sz="3500"/>
          </a:p>
        </p:txBody>
      </p:sp>
      <p:sp>
        <p:nvSpPr>
          <p:cNvPr id="547" name="Google Shape;547;g148b98e0003_1_0"/>
          <p:cNvSpPr txBox="1">
            <a:spLocks noGrp="1"/>
          </p:cNvSpPr>
          <p:nvPr>
            <p:ph type="body" idx="1"/>
          </p:nvPr>
        </p:nvSpPr>
        <p:spPr>
          <a:xfrm>
            <a:off x="2231125" y="1898450"/>
            <a:ext cx="8600400" cy="46800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a:solidFill>
                  <a:srgbClr val="212121"/>
                </a:solidFill>
                <a:latin typeface="Lato"/>
                <a:ea typeface="Lato"/>
                <a:cs typeface="Lato"/>
                <a:sym typeface="Lato"/>
              </a:rPr>
              <a:t>Your second patient, seen at 10am on a Monday morning, is a 38 year old man with a 20 year history of generalized anxiety, PTSD, and AUD.  He has a history of multiple prior ED visits for alcohol withdrawal or intoxication, though typically leaves prematurely before treatment is completed as hospital settings make him exceedingly anxious.  </a:t>
            </a:r>
            <a:endParaRPr sz="1700">
              <a:solidFill>
                <a:srgbClr val="21212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700">
              <a:solidFill>
                <a:srgbClr val="21212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US" sz="1700">
                <a:solidFill>
                  <a:srgbClr val="212121"/>
                </a:solidFill>
                <a:latin typeface="Lato"/>
                <a:ea typeface="Lato"/>
                <a:cs typeface="Lato"/>
                <a:sym typeface="Lato"/>
              </a:rPr>
              <a:t>He has no history of cardiac, pulmonary, or renal disease.  He has elevated transaminases, but no evidence of cirrhosis.  He drinks 6-8 beers daily over the past 3 years, and his last drink was earlier this morning.  He does not use any other substances, and exhibits no withdrawal symptoms in the office.  Three years ago, during an admission for pancreatitis, he developed DTs and required a brief ICU stay.  </a:t>
            </a:r>
            <a:endParaRPr sz="1700">
              <a:solidFill>
                <a:srgbClr val="21212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700">
              <a:solidFill>
                <a:srgbClr val="21212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US" sz="1700">
                <a:solidFill>
                  <a:srgbClr val="212121"/>
                </a:solidFill>
                <a:latin typeface="Lato"/>
                <a:ea typeface="Lato"/>
                <a:cs typeface="Lato"/>
                <a:sym typeface="Lato"/>
              </a:rPr>
              <a:t>He lives with two other male roomates, who he considers friends, one of whom does not drink alcohol.  </a:t>
            </a:r>
            <a:r>
              <a:rPr lang="en-US" sz="1700" u="sng">
                <a:solidFill>
                  <a:srgbClr val="212121"/>
                </a:solidFill>
                <a:latin typeface="Lato"/>
                <a:ea typeface="Lato"/>
                <a:cs typeface="Lato"/>
                <a:sym typeface="Lato"/>
              </a:rPr>
              <a:t>Would you consider this patient a candidate for ambulatory withdrawal management?  Why or why not?  What would be your initial treatment plan?</a:t>
            </a:r>
            <a:endParaRPr sz="1700" u="sng">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2100">
              <a:solidFill>
                <a:srgbClr val="212121"/>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173363e91a4_0_0"/>
          <p:cNvSpPr txBox="1">
            <a:spLocks noGrp="1"/>
          </p:cNvSpPr>
          <p:nvPr>
            <p:ph type="title"/>
          </p:nvPr>
        </p:nvSpPr>
        <p:spPr>
          <a:xfrm>
            <a:off x="2231136" y="5074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3500"/>
              <a:t>CASE 3</a:t>
            </a:r>
            <a:endParaRPr sz="3500"/>
          </a:p>
        </p:txBody>
      </p:sp>
      <p:sp>
        <p:nvSpPr>
          <p:cNvPr id="554" name="Google Shape;554;g173363e91a4_0_0"/>
          <p:cNvSpPr txBox="1">
            <a:spLocks noGrp="1"/>
          </p:cNvSpPr>
          <p:nvPr>
            <p:ph type="body" idx="1"/>
          </p:nvPr>
        </p:nvSpPr>
        <p:spPr>
          <a:xfrm>
            <a:off x="2231125" y="1866200"/>
            <a:ext cx="8085300" cy="4461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latin typeface="Lato"/>
                <a:ea typeface="Lato"/>
                <a:cs typeface="Lato"/>
                <a:sym typeface="Lato"/>
              </a:rPr>
              <a:t>It’s now 11am, and your third patient also presents for alcohol withdrawal management.  She is a 58 year old woman with a history of panic disorder, mild benzodiazepine use disorder, and AUD.  She has never been hospitalized for alcohol complications, though had a psychiatric admission 15 years ago for suicidal ideation.  </a:t>
            </a:r>
            <a:endParaRPr sz="16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latin typeface="Lato"/>
                <a:ea typeface="Lato"/>
                <a:cs typeface="Lato"/>
                <a:sym typeface="Lato"/>
              </a:rPr>
              <a:t>She has no history of cardiac, pulmonary, or renal disease.  She drinks 1-2 bottles of wine daily, and feels “jittery” on the rare days when she doesn’t have any alcohol.  She often takes 1-2mg of alprazolam that she gets from “a friend” when she feels “panicky”.  While she was able to make her appointment with you today, she has a history of many missed appointments due to transportation issues - she does not have a car.  Her son would be able to check up on her after work each day, as needed. Her last drink was late last night.  She hasn’t had any alcohol yet today and looks anxious. </a:t>
            </a:r>
            <a:endParaRPr sz="16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600">
              <a:solidFill>
                <a:srgbClr val="21212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US" sz="1600">
                <a:solidFill>
                  <a:srgbClr val="212121"/>
                </a:solidFill>
                <a:latin typeface="Lato"/>
                <a:ea typeface="Lato"/>
                <a:cs typeface="Lato"/>
                <a:sym typeface="Lato"/>
              </a:rPr>
              <a:t>Would you consider this patient a candidate for ambulatory withdrawal management?  Why or why not?  What would be your initial treatment plan?</a:t>
            </a:r>
            <a:endParaRPr sz="2000" u="sng">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2400">
              <a:solidFill>
                <a:srgbClr val="212121"/>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3600"/>
              <a:buFont typeface="Gill Sans"/>
              <a:buNone/>
            </a:pPr>
            <a:r>
              <a:rPr lang="en-US" sz="3600"/>
              <a:t>TREAT AUD!!!!</a:t>
            </a:r>
            <a:endParaRPr/>
          </a:p>
        </p:txBody>
      </p:sp>
      <p:pic>
        <p:nvPicPr>
          <p:cNvPr id="561" name="Google Shape;561;p24" descr="Image result for missed opportunity"/>
          <p:cNvPicPr preferRelativeResize="0">
            <a:picLocks noGrp="1"/>
          </p:cNvPicPr>
          <p:nvPr>
            <p:ph type="body" idx="1"/>
          </p:nvPr>
        </p:nvPicPr>
        <p:blipFill rotWithShape="1">
          <a:blip r:embed="rId3">
            <a:alphaModFix/>
          </a:blip>
          <a:srcRect r="1190" b="8234"/>
          <a:stretch/>
        </p:blipFill>
        <p:spPr>
          <a:xfrm>
            <a:off x="2508940" y="2471304"/>
            <a:ext cx="7174120" cy="3964854"/>
          </a:xfrm>
          <a:prstGeom prst="rect">
            <a:avLst/>
          </a:prstGeom>
          <a:noFill/>
          <a:ln>
            <a:noFill/>
          </a:ln>
        </p:spPr>
      </p:pic>
      <p:sp>
        <p:nvSpPr>
          <p:cNvPr id="562" name="Google Shape;562;p24"/>
          <p:cNvSpPr txBox="1"/>
          <p:nvPr/>
        </p:nvSpPr>
        <p:spPr>
          <a:xfrm>
            <a:off x="9153275" y="5657400"/>
            <a:ext cx="3038700" cy="1200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Harris</a:t>
            </a:r>
            <a:r>
              <a:rPr lang="en-US" sz="1200" b="0" i="1" u="none" strike="noStrike" cap="none">
                <a:solidFill>
                  <a:schemeClr val="dk1"/>
                </a:solidFill>
                <a:latin typeface="Gill Sans"/>
                <a:ea typeface="Gill Sans"/>
                <a:cs typeface="Gill Sans"/>
                <a:sym typeface="Gill Sans"/>
              </a:rPr>
              <a:t>, Psychiatry Serv</a:t>
            </a:r>
            <a:r>
              <a:rPr lang="en-US" sz="1200" b="0" i="0" u="none" strike="noStrike" cap="none">
                <a:solidFill>
                  <a:schemeClr val="dk1"/>
                </a:solidFill>
                <a:latin typeface="Gill Sans"/>
                <a:ea typeface="Gill Sans"/>
                <a:cs typeface="Gill Sans"/>
                <a:sym typeface="Gill Sans"/>
              </a:rPr>
              <a:t>, 2012</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Joudrey, </a:t>
            </a:r>
            <a:r>
              <a:rPr lang="en-US" sz="1200" b="0" i="1" u="none" strike="noStrike" cap="none">
                <a:solidFill>
                  <a:schemeClr val="dk1"/>
                </a:solidFill>
                <a:latin typeface="Gill Sans"/>
                <a:ea typeface="Gill Sans"/>
                <a:cs typeface="Gill Sans"/>
                <a:sym typeface="Gill Sans"/>
              </a:rPr>
              <a:t>Addict Sci Clin Pract</a:t>
            </a:r>
            <a:r>
              <a:rPr lang="en-US" sz="1200" b="0" i="0" u="none" strike="noStrike" cap="none">
                <a:solidFill>
                  <a:schemeClr val="dk1"/>
                </a:solidFill>
                <a:latin typeface="Gill Sans"/>
                <a:ea typeface="Gill Sans"/>
                <a:cs typeface="Gill Sans"/>
                <a:sym typeface="Gill Sans"/>
              </a:rPr>
              <a:t>, 2019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Mark, </a:t>
            </a:r>
            <a:r>
              <a:rPr lang="en-US" sz="1200" b="0" i="1" u="none" strike="noStrike" cap="none">
                <a:solidFill>
                  <a:schemeClr val="dk1"/>
                </a:solidFill>
                <a:latin typeface="Gill Sans"/>
                <a:ea typeface="Gill Sans"/>
                <a:cs typeface="Gill Sans"/>
                <a:sym typeface="Gill Sans"/>
              </a:rPr>
              <a:t>Drug Alcohol Depend, </a:t>
            </a:r>
            <a:r>
              <a:rPr lang="en-US" sz="1200" b="0" i="0" u="none" strike="noStrike" cap="none">
                <a:solidFill>
                  <a:schemeClr val="dk1"/>
                </a:solidFill>
                <a:latin typeface="Gill Sans"/>
                <a:ea typeface="Gill Sans"/>
                <a:cs typeface="Gill Sans"/>
                <a:sym typeface="Gill Sans"/>
              </a:rPr>
              <a:t>2003</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Stephens, </a:t>
            </a:r>
            <a:r>
              <a:rPr lang="en-US" sz="1200" b="0" i="1" u="none" strike="noStrike" cap="none">
                <a:solidFill>
                  <a:schemeClr val="dk1"/>
                </a:solidFill>
                <a:latin typeface="Gill Sans"/>
                <a:ea typeface="Gill Sans"/>
                <a:cs typeface="Gill Sans"/>
                <a:sym typeface="Gill Sans"/>
              </a:rPr>
              <a:t>J Hosp Med, </a:t>
            </a:r>
            <a:r>
              <a:rPr lang="en-US" sz="1200" b="0" i="0" u="none" strike="noStrike" cap="none">
                <a:solidFill>
                  <a:schemeClr val="dk1"/>
                </a:solidFill>
                <a:latin typeface="Gill Sans"/>
                <a:ea typeface="Gill Sans"/>
                <a:cs typeface="Gill Sans"/>
                <a:sym typeface="Gill Sans"/>
              </a:rPr>
              <a:t>2018</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Wei, </a:t>
            </a:r>
            <a:r>
              <a:rPr lang="en-US" sz="1200" b="0" i="1" u="none" strike="noStrike" cap="none">
                <a:solidFill>
                  <a:schemeClr val="dk1"/>
                </a:solidFill>
                <a:latin typeface="Gill Sans"/>
                <a:ea typeface="Gill Sans"/>
                <a:cs typeface="Gill Sans"/>
                <a:sym typeface="Gill Sans"/>
              </a:rPr>
              <a:t>JGIM</a:t>
            </a:r>
            <a:r>
              <a:rPr lang="en-US" sz="1200" b="0" i="0" u="none" strike="noStrike" cap="none">
                <a:solidFill>
                  <a:schemeClr val="dk1"/>
                </a:solidFill>
                <a:latin typeface="Gill Sans"/>
                <a:ea typeface="Gill Sans"/>
                <a:cs typeface="Gill Sans"/>
                <a:sym typeface="Gill Sans"/>
              </a:rPr>
              <a:t>, 2015</a:t>
            </a:r>
            <a:endParaRPr sz="1200" b="0" i="0" u="none" strike="noStrike" cap="none">
              <a:solidFill>
                <a:schemeClr val="dk1"/>
              </a:solidFill>
              <a:latin typeface="Gill Sans"/>
              <a:ea typeface="Gill Sans"/>
              <a:cs typeface="Gill Sans"/>
              <a:sym typeface="Gill Sans"/>
            </a:endParaRPr>
          </a:p>
          <a:p>
            <a:pPr marL="0" lvl="0" indent="0" algn="r" rtl="0">
              <a:spcBef>
                <a:spcPts val="0"/>
              </a:spcBef>
              <a:spcAft>
                <a:spcPts val="0"/>
              </a:spcAft>
              <a:buClr>
                <a:schemeClr val="dk1"/>
              </a:buClr>
              <a:buSzPts val="1200"/>
              <a:buFont typeface="Arial"/>
              <a:buNone/>
            </a:pPr>
            <a:r>
              <a:rPr lang="en-US" sz="1200" i="1">
                <a:solidFill>
                  <a:schemeClr val="dk1"/>
                </a:solidFill>
                <a:latin typeface="Gill Sans"/>
                <a:ea typeface="Gill Sans"/>
                <a:cs typeface="Gill Sans"/>
                <a:sym typeface="Gill Sans"/>
              </a:rPr>
              <a:t>Curbsiders Addiction Medicine</a:t>
            </a:r>
            <a:r>
              <a:rPr lang="en-US" sz="1200">
                <a:solidFill>
                  <a:schemeClr val="dk1"/>
                </a:solidFill>
                <a:latin typeface="Gill Sans"/>
                <a:ea typeface="Gill Sans"/>
                <a:cs typeface="Gill Sans"/>
                <a:sym typeface="Gill Sans"/>
              </a:rPr>
              <a:t>, Episode 4</a:t>
            </a:r>
            <a:endParaRPr sz="1200">
              <a:solidFill>
                <a:schemeClr val="dk1"/>
              </a:solidFill>
              <a:latin typeface="Gill Sans"/>
              <a:ea typeface="Gill Sans"/>
              <a:cs typeface="Gill Sans"/>
              <a:sym typeface="Gill Sans"/>
            </a:endParaRPr>
          </a:p>
        </p:txBody>
      </p:sp>
      <p:pic>
        <p:nvPicPr>
          <p:cNvPr id="563" name="Google Shape;563;p24"/>
          <p:cNvPicPr preferRelativeResize="0"/>
          <p:nvPr/>
        </p:nvPicPr>
        <p:blipFill>
          <a:blip r:embed="rId4">
            <a:alphaModFix/>
          </a:blip>
          <a:stretch>
            <a:fillRect/>
          </a:stretch>
        </p:blipFill>
        <p:spPr>
          <a:xfrm>
            <a:off x="10363175" y="12"/>
            <a:ext cx="1828800" cy="1828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5"/>
          <p:cNvSpPr txBox="1">
            <a:spLocks noGrp="1"/>
          </p:cNvSpPr>
          <p:nvPr>
            <p:ph type="title"/>
          </p:nvPr>
        </p:nvSpPr>
        <p:spPr>
          <a:xfrm>
            <a:off x="2231111" y="16677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sz="3500"/>
              <a:t>QUESTIONS?</a:t>
            </a:r>
            <a:endParaRPr sz="3500"/>
          </a:p>
        </p:txBody>
      </p:sp>
      <p:sp>
        <p:nvSpPr>
          <p:cNvPr id="570" name="Google Shape;570;p25"/>
          <p:cNvSpPr txBox="1">
            <a:spLocks noGrp="1"/>
          </p:cNvSpPr>
          <p:nvPr>
            <p:ph type="body" idx="1"/>
          </p:nvPr>
        </p:nvSpPr>
        <p:spPr>
          <a:xfrm>
            <a:off x="2231111" y="3400969"/>
            <a:ext cx="7729800" cy="310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SzPts val="1800"/>
              <a:buNone/>
            </a:pPr>
            <a:r>
              <a:rPr lang="en-US" sz="2300"/>
              <a:t>Alyssa.Peterkin@bmc.org</a:t>
            </a:r>
            <a:endParaRPr sz="2300"/>
          </a:p>
          <a:p>
            <a:pPr marL="0" lvl="0" indent="0" algn="ctr" rtl="0">
              <a:lnSpc>
                <a:spcPct val="100000"/>
              </a:lnSpc>
              <a:spcBef>
                <a:spcPts val="1000"/>
              </a:spcBef>
              <a:spcAft>
                <a:spcPts val="0"/>
              </a:spcAft>
              <a:buSzPts val="1800"/>
              <a:buNone/>
            </a:pPr>
            <a:r>
              <a:rPr lang="en-US" sz="2300"/>
              <a:t>Stephen.Holt@yale.edu</a:t>
            </a:r>
            <a:endParaRPr sz="2300"/>
          </a:p>
          <a:p>
            <a:pPr marL="0" lvl="0" indent="0" algn="ctr" rtl="0">
              <a:lnSpc>
                <a:spcPct val="100000"/>
              </a:lnSpc>
              <a:spcBef>
                <a:spcPts val="1000"/>
              </a:spcBef>
              <a:spcAft>
                <a:spcPts val="0"/>
              </a:spcAft>
              <a:buSzPts val="1800"/>
              <a:buNone/>
            </a:pPr>
            <a:r>
              <a:rPr lang="en-US" sz="2300"/>
              <a:t>Shawn.Cohen@yale.edu</a:t>
            </a:r>
            <a:endParaRPr sz="2300"/>
          </a:p>
          <a:p>
            <a:pPr marL="0" lvl="0" indent="0" algn="l" rtl="0">
              <a:lnSpc>
                <a:spcPct val="100000"/>
              </a:lnSpc>
              <a:spcBef>
                <a:spcPts val="1000"/>
              </a:spcBef>
              <a:spcAft>
                <a:spcPts val="0"/>
              </a:spcAft>
              <a:buSzPts val="1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EPIDEMIOLOGY</a:t>
            </a:r>
            <a:endParaRPr/>
          </a:p>
        </p:txBody>
      </p:sp>
      <p:pic>
        <p:nvPicPr>
          <p:cNvPr id="271" name="Google Shape;271;p4" descr="Man"/>
          <p:cNvPicPr preferRelativeResize="0"/>
          <p:nvPr/>
        </p:nvPicPr>
        <p:blipFill rotWithShape="1">
          <a:blip r:embed="rId3">
            <a:alphaModFix/>
          </a:blip>
          <a:srcRect/>
          <a:stretch/>
        </p:blipFill>
        <p:spPr>
          <a:xfrm>
            <a:off x="4043902" y="2431236"/>
            <a:ext cx="1306289" cy="1306289"/>
          </a:xfrm>
          <a:prstGeom prst="rect">
            <a:avLst/>
          </a:prstGeom>
          <a:noFill/>
          <a:ln>
            <a:noFill/>
          </a:ln>
        </p:spPr>
      </p:pic>
      <p:pic>
        <p:nvPicPr>
          <p:cNvPr id="272" name="Google Shape;272;p4" descr="Man"/>
          <p:cNvPicPr preferRelativeResize="0"/>
          <p:nvPr/>
        </p:nvPicPr>
        <p:blipFill rotWithShape="1">
          <a:blip r:embed="rId3">
            <a:alphaModFix/>
          </a:blip>
          <a:srcRect/>
          <a:stretch/>
        </p:blipFill>
        <p:spPr>
          <a:xfrm>
            <a:off x="5431831" y="2431236"/>
            <a:ext cx="1306289" cy="1306289"/>
          </a:xfrm>
          <a:prstGeom prst="rect">
            <a:avLst/>
          </a:prstGeom>
          <a:noFill/>
          <a:ln>
            <a:noFill/>
          </a:ln>
        </p:spPr>
      </p:pic>
      <p:pic>
        <p:nvPicPr>
          <p:cNvPr id="273" name="Google Shape;273;p4" descr="Man"/>
          <p:cNvPicPr preferRelativeResize="0"/>
          <p:nvPr/>
        </p:nvPicPr>
        <p:blipFill rotWithShape="1">
          <a:blip r:embed="rId3">
            <a:alphaModFix/>
          </a:blip>
          <a:srcRect/>
          <a:stretch/>
        </p:blipFill>
        <p:spPr>
          <a:xfrm>
            <a:off x="6819760" y="2431236"/>
            <a:ext cx="1306289" cy="1306289"/>
          </a:xfrm>
          <a:prstGeom prst="rect">
            <a:avLst/>
          </a:prstGeom>
          <a:noFill/>
          <a:ln>
            <a:noFill/>
          </a:ln>
        </p:spPr>
      </p:pic>
      <p:pic>
        <p:nvPicPr>
          <p:cNvPr id="274" name="Google Shape;274;p4" descr="Man"/>
          <p:cNvPicPr preferRelativeResize="0"/>
          <p:nvPr/>
        </p:nvPicPr>
        <p:blipFill rotWithShape="1">
          <a:blip r:embed="rId3">
            <a:alphaModFix/>
          </a:blip>
          <a:srcRect/>
          <a:stretch/>
        </p:blipFill>
        <p:spPr>
          <a:xfrm>
            <a:off x="8207689" y="2431236"/>
            <a:ext cx="1306289" cy="1306289"/>
          </a:xfrm>
          <a:prstGeom prst="rect">
            <a:avLst/>
          </a:prstGeom>
          <a:noFill/>
          <a:ln>
            <a:noFill/>
          </a:ln>
        </p:spPr>
      </p:pic>
      <p:pic>
        <p:nvPicPr>
          <p:cNvPr id="275" name="Google Shape;275;p4" descr="Man"/>
          <p:cNvPicPr preferRelativeResize="0"/>
          <p:nvPr/>
        </p:nvPicPr>
        <p:blipFill rotWithShape="1">
          <a:blip r:embed="rId3">
            <a:alphaModFix/>
          </a:blip>
          <a:srcRect/>
          <a:stretch/>
        </p:blipFill>
        <p:spPr>
          <a:xfrm>
            <a:off x="2655972" y="3903529"/>
            <a:ext cx="1306289" cy="1306289"/>
          </a:xfrm>
          <a:prstGeom prst="rect">
            <a:avLst/>
          </a:prstGeom>
          <a:noFill/>
          <a:ln>
            <a:noFill/>
          </a:ln>
        </p:spPr>
      </p:pic>
      <p:pic>
        <p:nvPicPr>
          <p:cNvPr id="276" name="Google Shape;276;p4" descr="Man"/>
          <p:cNvPicPr preferRelativeResize="0"/>
          <p:nvPr/>
        </p:nvPicPr>
        <p:blipFill rotWithShape="1">
          <a:blip r:embed="rId3">
            <a:alphaModFix/>
          </a:blip>
          <a:srcRect/>
          <a:stretch/>
        </p:blipFill>
        <p:spPr>
          <a:xfrm>
            <a:off x="4043901" y="3903526"/>
            <a:ext cx="1306289" cy="1306289"/>
          </a:xfrm>
          <a:prstGeom prst="rect">
            <a:avLst/>
          </a:prstGeom>
          <a:noFill/>
          <a:ln>
            <a:noFill/>
          </a:ln>
        </p:spPr>
      </p:pic>
      <p:pic>
        <p:nvPicPr>
          <p:cNvPr id="277" name="Google Shape;277;p4" descr="Man"/>
          <p:cNvPicPr preferRelativeResize="0"/>
          <p:nvPr/>
        </p:nvPicPr>
        <p:blipFill rotWithShape="1">
          <a:blip r:embed="rId3">
            <a:alphaModFix/>
          </a:blip>
          <a:srcRect/>
          <a:stretch/>
        </p:blipFill>
        <p:spPr>
          <a:xfrm>
            <a:off x="5431830" y="3903526"/>
            <a:ext cx="1306289" cy="1306289"/>
          </a:xfrm>
          <a:prstGeom prst="rect">
            <a:avLst/>
          </a:prstGeom>
          <a:noFill/>
          <a:ln>
            <a:noFill/>
          </a:ln>
        </p:spPr>
      </p:pic>
      <p:pic>
        <p:nvPicPr>
          <p:cNvPr id="278" name="Google Shape;278;p4" descr="Man"/>
          <p:cNvPicPr preferRelativeResize="0"/>
          <p:nvPr/>
        </p:nvPicPr>
        <p:blipFill rotWithShape="1">
          <a:blip r:embed="rId3">
            <a:alphaModFix/>
          </a:blip>
          <a:srcRect/>
          <a:stretch/>
        </p:blipFill>
        <p:spPr>
          <a:xfrm>
            <a:off x="6819759" y="3903525"/>
            <a:ext cx="1306289" cy="1306289"/>
          </a:xfrm>
          <a:prstGeom prst="rect">
            <a:avLst/>
          </a:prstGeom>
          <a:noFill/>
          <a:ln>
            <a:noFill/>
          </a:ln>
        </p:spPr>
      </p:pic>
      <p:pic>
        <p:nvPicPr>
          <p:cNvPr id="279" name="Google Shape;279;p4" descr="Man"/>
          <p:cNvPicPr preferRelativeResize="0"/>
          <p:nvPr/>
        </p:nvPicPr>
        <p:blipFill rotWithShape="1">
          <a:blip r:embed="rId3">
            <a:alphaModFix/>
          </a:blip>
          <a:srcRect/>
          <a:stretch/>
        </p:blipFill>
        <p:spPr>
          <a:xfrm>
            <a:off x="8207689" y="3903525"/>
            <a:ext cx="1306289" cy="1306289"/>
          </a:xfrm>
          <a:prstGeom prst="rect">
            <a:avLst/>
          </a:prstGeom>
          <a:noFill/>
          <a:ln>
            <a:noFill/>
          </a:ln>
        </p:spPr>
      </p:pic>
      <p:sp>
        <p:nvSpPr>
          <p:cNvPr id="280" name="Google Shape;280;p4"/>
          <p:cNvSpPr txBox="1"/>
          <p:nvPr/>
        </p:nvSpPr>
        <p:spPr>
          <a:xfrm>
            <a:off x="10168750" y="6211675"/>
            <a:ext cx="2023200" cy="6465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NSDUH 2021</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Steele, </a:t>
            </a:r>
            <a:r>
              <a:rPr lang="en-US" sz="1200" b="0" i="1" u="none" strike="noStrike" cap="none">
                <a:solidFill>
                  <a:schemeClr val="dk1"/>
                </a:solidFill>
                <a:latin typeface="Gill Sans"/>
                <a:ea typeface="Gill Sans"/>
                <a:cs typeface="Gill Sans"/>
                <a:sym typeface="Gill Sans"/>
              </a:rPr>
              <a:t>J Addict Med</a:t>
            </a:r>
            <a:r>
              <a:rPr lang="en-US" sz="1200" b="0" i="0" u="none" strike="noStrike" cap="none">
                <a:solidFill>
                  <a:schemeClr val="dk1"/>
                </a:solidFill>
                <a:latin typeface="Gill Sans"/>
                <a:ea typeface="Gill Sans"/>
                <a:cs typeface="Gill Sans"/>
                <a:sym typeface="Gill Sans"/>
              </a:rPr>
              <a:t>, 2020</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Owens, </a:t>
            </a:r>
            <a:r>
              <a:rPr lang="en-US" sz="1200" b="0" i="1" u="none" strike="noStrike" cap="none">
                <a:solidFill>
                  <a:schemeClr val="dk1"/>
                </a:solidFill>
                <a:latin typeface="Gill Sans"/>
                <a:ea typeface="Gill Sans"/>
                <a:cs typeface="Gill Sans"/>
                <a:sym typeface="Gill Sans"/>
              </a:rPr>
              <a:t>HCUP #249</a:t>
            </a:r>
            <a:endParaRPr sz="1400" b="0" i="0" u="none" strike="noStrike" cap="none">
              <a:solidFill>
                <a:srgbClr val="000000"/>
              </a:solidFill>
              <a:latin typeface="Arial"/>
              <a:ea typeface="Arial"/>
              <a:cs typeface="Arial"/>
              <a:sym typeface="Arial"/>
            </a:endParaRPr>
          </a:p>
        </p:txBody>
      </p:sp>
      <p:pic>
        <p:nvPicPr>
          <p:cNvPr id="281" name="Google Shape;281;p4" descr="Man"/>
          <p:cNvPicPr preferRelativeResize="0"/>
          <p:nvPr/>
        </p:nvPicPr>
        <p:blipFill rotWithShape="1">
          <a:blip r:embed="rId4">
            <a:alphaModFix/>
          </a:blip>
          <a:srcRect/>
          <a:stretch/>
        </p:blipFill>
        <p:spPr>
          <a:xfrm>
            <a:off x="2655971" y="2431235"/>
            <a:ext cx="1306289" cy="1306289"/>
          </a:xfrm>
          <a:prstGeom prst="rect">
            <a:avLst/>
          </a:prstGeom>
          <a:noFill/>
          <a:ln>
            <a:noFill/>
          </a:ln>
        </p:spPr>
      </p:pic>
      <p:sp>
        <p:nvSpPr>
          <p:cNvPr id="282" name="Google Shape;282;p4"/>
          <p:cNvSpPr txBox="1"/>
          <p:nvPr/>
        </p:nvSpPr>
        <p:spPr>
          <a:xfrm>
            <a:off x="2231125" y="5487625"/>
            <a:ext cx="7307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Gill Sans"/>
                <a:ea typeface="Gill Sans"/>
                <a:cs typeface="Gill Sans"/>
                <a:sym typeface="Gill Sans"/>
              </a:rPr>
              <a:t>30 million people in the US </a:t>
            </a:r>
            <a:r>
              <a:rPr lang="en-US" sz="2400">
                <a:solidFill>
                  <a:schemeClr val="dk1"/>
                </a:solidFill>
                <a:latin typeface="Gill Sans"/>
                <a:ea typeface="Gill Sans"/>
                <a:cs typeface="Gill Sans"/>
                <a:sym typeface="Gill Sans"/>
              </a:rPr>
              <a:t>have </a:t>
            </a:r>
            <a:r>
              <a:rPr lang="en-US" sz="2400" b="0" i="0" u="none" strike="noStrike" cap="none">
                <a:solidFill>
                  <a:schemeClr val="dk1"/>
                </a:solidFill>
                <a:latin typeface="Gill Sans"/>
                <a:ea typeface="Gill Sans"/>
                <a:cs typeface="Gill Sans"/>
                <a:sym typeface="Gill Sans"/>
              </a:rPr>
              <a:t>AUD (10.2%)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Gill Sans"/>
                <a:ea typeface="Gill Sans"/>
                <a:cs typeface="Gill Sans"/>
                <a:sym typeface="Gill Sans"/>
              </a:rPr>
              <a:t>5% </a:t>
            </a:r>
            <a:r>
              <a:rPr lang="en-US" sz="2400">
                <a:solidFill>
                  <a:schemeClr val="dk1"/>
                </a:solidFill>
                <a:latin typeface="Gill Sans"/>
                <a:ea typeface="Gill Sans"/>
                <a:cs typeface="Gill Sans"/>
                <a:sym typeface="Gill Sans"/>
              </a:rPr>
              <a:t>of </a:t>
            </a:r>
            <a:r>
              <a:rPr lang="en-US" sz="2400" b="0" i="0" u="none" strike="noStrike" cap="none">
                <a:solidFill>
                  <a:schemeClr val="dk1"/>
                </a:solidFill>
                <a:latin typeface="Gill Sans"/>
                <a:ea typeface="Gill Sans"/>
                <a:cs typeface="Gill Sans"/>
                <a:sym typeface="Gill Sans"/>
              </a:rPr>
              <a:t>hospital inpatients experience alcohol withdrawal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Gill Sans"/>
                <a:ea typeface="Gill Sans"/>
                <a:cs typeface="Gill Sans"/>
                <a:sym typeface="Gill Sans"/>
              </a:rPr>
              <a:t>400K hospitalizations, $3.5 billion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1469c94da5c_0_0"/>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3600"/>
              <a:t>DISPARITIES IN AUD </a:t>
            </a:r>
            <a:endParaRPr sz="3600"/>
          </a:p>
        </p:txBody>
      </p:sp>
      <p:sp>
        <p:nvSpPr>
          <p:cNvPr id="289" name="Google Shape;289;g1469c94da5c_0_0"/>
          <p:cNvSpPr txBox="1">
            <a:spLocks noGrp="1"/>
          </p:cNvSpPr>
          <p:nvPr>
            <p:ph type="body" idx="1"/>
          </p:nvPr>
        </p:nvSpPr>
        <p:spPr>
          <a:xfrm>
            <a:off x="915550" y="2308650"/>
            <a:ext cx="6132600" cy="4396200"/>
          </a:xfrm>
          <a:prstGeom prst="rect">
            <a:avLst/>
          </a:prstGeom>
        </p:spPr>
        <p:txBody>
          <a:bodyPr spcFirstLastPara="1" wrap="square" lIns="91425" tIns="45700" rIns="91425" bIns="45700" anchor="ctr" anchorCtr="0">
            <a:noAutofit/>
          </a:bodyPr>
          <a:lstStyle/>
          <a:p>
            <a:pPr marL="457200" lvl="0" indent="-355600" algn="l" rtl="0">
              <a:spcBef>
                <a:spcPts val="0"/>
              </a:spcBef>
              <a:spcAft>
                <a:spcPts val="0"/>
              </a:spcAft>
              <a:buSzPts val="2000"/>
              <a:buChar char="•"/>
            </a:pPr>
            <a:r>
              <a:rPr lang="en-US" sz="2000"/>
              <a:t>Prevalence of AUD higher in </a:t>
            </a:r>
            <a:endParaRPr sz="2000"/>
          </a:p>
          <a:p>
            <a:pPr marL="914400" lvl="1" indent="-355600" algn="l" rtl="0">
              <a:spcBef>
                <a:spcPts val="0"/>
              </a:spcBef>
              <a:spcAft>
                <a:spcPts val="0"/>
              </a:spcAft>
              <a:buSzPts val="2000"/>
              <a:buChar char="•"/>
            </a:pPr>
            <a:r>
              <a:rPr lang="en-US" sz="2000"/>
              <a:t>18-25yo</a:t>
            </a:r>
            <a:endParaRPr sz="2000"/>
          </a:p>
          <a:p>
            <a:pPr marL="914400" lvl="1" indent="-355600" algn="l" rtl="0">
              <a:spcBef>
                <a:spcPts val="0"/>
              </a:spcBef>
              <a:spcAft>
                <a:spcPts val="0"/>
              </a:spcAft>
              <a:buSzPts val="2000"/>
              <a:buChar char="•"/>
            </a:pPr>
            <a:r>
              <a:rPr lang="en-US" sz="2000"/>
              <a:t>Men</a:t>
            </a:r>
            <a:endParaRPr sz="2000"/>
          </a:p>
          <a:p>
            <a:pPr marL="914400" lvl="1" indent="-355600" algn="l" rtl="0">
              <a:spcBef>
                <a:spcPts val="0"/>
              </a:spcBef>
              <a:spcAft>
                <a:spcPts val="0"/>
              </a:spcAft>
              <a:buSzPts val="2000"/>
              <a:buChar char="•"/>
            </a:pPr>
            <a:r>
              <a:rPr lang="en-US" sz="2000"/>
              <a:t>Identify as American Indian or Alaska Native</a:t>
            </a:r>
            <a:endParaRPr sz="2000"/>
          </a:p>
          <a:p>
            <a:pPr marL="914400" lvl="1" indent="-355600" algn="l" rtl="0">
              <a:spcBef>
                <a:spcPts val="0"/>
              </a:spcBef>
              <a:spcAft>
                <a:spcPts val="0"/>
              </a:spcAft>
              <a:buSzPts val="2000"/>
              <a:buChar char="•"/>
            </a:pPr>
            <a:r>
              <a:rPr lang="en-US" sz="2000"/>
              <a:t>Non hispanic White</a:t>
            </a:r>
            <a:endParaRPr sz="2000"/>
          </a:p>
          <a:p>
            <a:pPr marL="0" lvl="0" indent="0" algn="l" rtl="0">
              <a:spcBef>
                <a:spcPts val="0"/>
              </a:spcBef>
              <a:spcAft>
                <a:spcPts val="0"/>
              </a:spcAft>
              <a:buNone/>
            </a:pPr>
            <a:endParaRPr sz="2000"/>
          </a:p>
          <a:p>
            <a:pPr marL="457200" lvl="0" indent="-355600" algn="l" rtl="0">
              <a:spcBef>
                <a:spcPts val="0"/>
              </a:spcBef>
              <a:spcAft>
                <a:spcPts val="0"/>
              </a:spcAft>
              <a:buSzPts val="2000"/>
              <a:buChar char="•"/>
            </a:pPr>
            <a:r>
              <a:rPr lang="en-US" sz="2000"/>
              <a:t>Alcohol-related deaths increasing fastest in women and AI/AN</a:t>
            </a:r>
            <a:endParaRPr sz="2000"/>
          </a:p>
          <a:p>
            <a:pPr marL="0" lvl="0" indent="0" algn="l" rtl="0">
              <a:spcBef>
                <a:spcPts val="0"/>
              </a:spcBef>
              <a:spcAft>
                <a:spcPts val="0"/>
              </a:spcAft>
              <a:buNone/>
            </a:pPr>
            <a:endParaRPr sz="2000"/>
          </a:p>
          <a:p>
            <a:pPr marL="457200" lvl="0" indent="-355600" algn="l" rtl="0">
              <a:spcBef>
                <a:spcPts val="0"/>
              </a:spcBef>
              <a:spcAft>
                <a:spcPts val="0"/>
              </a:spcAft>
              <a:buSzPts val="2000"/>
              <a:buChar char="•"/>
            </a:pPr>
            <a:r>
              <a:rPr lang="en-US" sz="2000"/>
              <a:t>Stigma, systemic inequality, systemic racism are drivers</a:t>
            </a:r>
            <a:endParaRPr sz="2000"/>
          </a:p>
        </p:txBody>
      </p:sp>
      <p:sp>
        <p:nvSpPr>
          <p:cNvPr id="290" name="Google Shape;290;g1469c94da5c_0_0"/>
          <p:cNvSpPr txBox="1"/>
          <p:nvPr/>
        </p:nvSpPr>
        <p:spPr>
          <a:xfrm>
            <a:off x="9028200" y="6107475"/>
            <a:ext cx="3163800" cy="823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000">
                <a:latin typeface="Gill Sans"/>
                <a:ea typeface="Gill Sans"/>
                <a:cs typeface="Gill Sans"/>
                <a:sym typeface="Gill Sans"/>
              </a:rPr>
              <a:t>NSDUH 2020</a:t>
            </a:r>
            <a:endParaRPr sz="1000">
              <a:latin typeface="Gill Sans"/>
              <a:ea typeface="Gill Sans"/>
              <a:cs typeface="Gill Sans"/>
              <a:sym typeface="Gill Sans"/>
            </a:endParaRPr>
          </a:p>
          <a:p>
            <a:pPr marL="0" lvl="0" indent="0" algn="r" rtl="0">
              <a:spcBef>
                <a:spcPts val="0"/>
              </a:spcBef>
              <a:spcAft>
                <a:spcPts val="0"/>
              </a:spcAft>
              <a:buNone/>
            </a:pPr>
            <a:r>
              <a:rPr lang="en-US" sz="1000">
                <a:latin typeface="Gill Sans"/>
                <a:ea typeface="Gill Sans"/>
                <a:cs typeface="Gill Sans"/>
                <a:sym typeface="Gill Sans"/>
              </a:rPr>
              <a:t>Spillane, JAMA Network Open, 2020</a:t>
            </a:r>
            <a:endParaRPr sz="1000">
              <a:latin typeface="Gill Sans"/>
              <a:ea typeface="Gill Sans"/>
              <a:cs typeface="Gill Sans"/>
              <a:sym typeface="Gill Sans"/>
            </a:endParaRPr>
          </a:p>
          <a:p>
            <a:pPr marL="0" lvl="0" indent="0" algn="r" rtl="0">
              <a:lnSpc>
                <a:spcPct val="115000"/>
              </a:lnSpc>
              <a:spcBef>
                <a:spcPts val="0"/>
              </a:spcBef>
              <a:spcAft>
                <a:spcPts val="0"/>
              </a:spcAft>
              <a:buNone/>
            </a:pPr>
            <a:r>
              <a:rPr lang="en-US" sz="1000">
                <a:solidFill>
                  <a:schemeClr val="dk1"/>
                </a:solidFill>
                <a:latin typeface="Gill Sans"/>
                <a:ea typeface="Gill Sans"/>
                <a:cs typeface="Gill Sans"/>
                <a:sym typeface="Gill Sans"/>
              </a:rPr>
              <a:t>Williams Drug Alcohol Depend. 2017</a:t>
            </a:r>
            <a:endParaRPr sz="1000">
              <a:solidFill>
                <a:schemeClr val="dk1"/>
              </a:solidFill>
              <a:latin typeface="Gill Sans"/>
              <a:ea typeface="Gill Sans"/>
              <a:cs typeface="Gill Sans"/>
              <a:sym typeface="Gill Sans"/>
            </a:endParaRPr>
          </a:p>
          <a:p>
            <a:pPr marL="0" lvl="0" indent="0" algn="r" rtl="0">
              <a:lnSpc>
                <a:spcPct val="115000"/>
              </a:lnSpc>
              <a:spcBef>
                <a:spcPts val="0"/>
              </a:spcBef>
              <a:spcAft>
                <a:spcPts val="0"/>
              </a:spcAft>
              <a:buClr>
                <a:schemeClr val="dk1"/>
              </a:buClr>
              <a:buSzPts val="1100"/>
              <a:buFont typeface="Arial"/>
              <a:buNone/>
            </a:pPr>
            <a:r>
              <a:rPr lang="en-US" sz="1000">
                <a:solidFill>
                  <a:schemeClr val="dk1"/>
                </a:solidFill>
                <a:latin typeface="Gill Sans"/>
                <a:ea typeface="Gill Sans"/>
                <a:cs typeface="Gill Sans"/>
                <a:sym typeface="Gill Sans"/>
              </a:rPr>
              <a:t>Owens Drug Alcohol Depend. 2018</a:t>
            </a:r>
            <a:endParaRPr sz="1000">
              <a:solidFill>
                <a:schemeClr val="dk1"/>
              </a:solidFill>
              <a:latin typeface="Gill Sans"/>
              <a:ea typeface="Gill Sans"/>
              <a:cs typeface="Gill Sans"/>
              <a:sym typeface="Gill Sans"/>
            </a:endParaRPr>
          </a:p>
        </p:txBody>
      </p:sp>
      <p:pic>
        <p:nvPicPr>
          <p:cNvPr id="291" name="Google Shape;291;g1469c94da5c_0_0"/>
          <p:cNvPicPr preferRelativeResize="0"/>
          <p:nvPr/>
        </p:nvPicPr>
        <p:blipFill>
          <a:blip r:embed="rId3">
            <a:alphaModFix/>
          </a:blip>
          <a:stretch>
            <a:fillRect/>
          </a:stretch>
        </p:blipFill>
        <p:spPr>
          <a:xfrm>
            <a:off x="7483350" y="2305692"/>
            <a:ext cx="3877985" cy="38779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488aadae94_0_0"/>
          <p:cNvSpPr txBox="1">
            <a:spLocks noGrp="1"/>
          </p:cNvSpPr>
          <p:nvPr>
            <p:ph type="title"/>
          </p:nvPr>
        </p:nvSpPr>
        <p:spPr>
          <a:xfrm>
            <a:off x="2231136" y="964692"/>
            <a:ext cx="7729800" cy="1188600"/>
          </a:xfrm>
          <a:prstGeom prst="rect">
            <a:avLst/>
          </a:prstGeom>
        </p:spPr>
        <p:txBody>
          <a:bodyPr spcFirstLastPara="1" wrap="square" lIns="182875" tIns="182875" rIns="182875" bIns="182875" anchor="ctr" anchorCtr="0">
            <a:normAutofit/>
          </a:bodyPr>
          <a:lstStyle/>
          <a:p>
            <a:pPr marL="0" lvl="0" indent="0" algn="ctr" rtl="0">
              <a:spcBef>
                <a:spcPts val="0"/>
              </a:spcBef>
              <a:spcAft>
                <a:spcPts val="0"/>
              </a:spcAft>
              <a:buNone/>
            </a:pPr>
            <a:r>
              <a:rPr lang="en-US" sz="3600"/>
              <a:t>DISPARITIES IN TREATMENT</a:t>
            </a:r>
            <a:endParaRPr sz="3600"/>
          </a:p>
        </p:txBody>
      </p:sp>
      <p:sp>
        <p:nvSpPr>
          <p:cNvPr id="298" name="Google Shape;298;g1488aadae94_0_0"/>
          <p:cNvSpPr txBox="1">
            <a:spLocks noGrp="1"/>
          </p:cNvSpPr>
          <p:nvPr>
            <p:ph type="body" idx="1"/>
          </p:nvPr>
        </p:nvSpPr>
        <p:spPr>
          <a:xfrm>
            <a:off x="915550" y="2153300"/>
            <a:ext cx="6132600" cy="4396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sz="1350">
              <a:solidFill>
                <a:srgbClr val="2E2E2E"/>
              </a:solidFill>
              <a:latin typeface="Georgia"/>
              <a:ea typeface="Georgia"/>
              <a:cs typeface="Georgia"/>
              <a:sym typeface="Georgia"/>
            </a:endParaRPr>
          </a:p>
          <a:p>
            <a:pPr marL="457200" lvl="0" indent="-361950" algn="l" rtl="0">
              <a:spcBef>
                <a:spcPts val="0"/>
              </a:spcBef>
              <a:spcAft>
                <a:spcPts val="0"/>
              </a:spcAft>
              <a:buSzPts val="2100"/>
              <a:buChar char="•"/>
            </a:pPr>
            <a:r>
              <a:rPr lang="en-US" sz="2100">
                <a:solidFill>
                  <a:srgbClr val="2E2E2E"/>
                </a:solidFill>
              </a:rPr>
              <a:t>Disparities in who is offered information, brief intervention and treatment</a:t>
            </a:r>
            <a:endParaRPr sz="2100">
              <a:solidFill>
                <a:srgbClr val="2E2E2E"/>
              </a:solidFill>
            </a:endParaRPr>
          </a:p>
          <a:p>
            <a:pPr marL="914400" lvl="1" indent="-361950" algn="l" rtl="0">
              <a:spcBef>
                <a:spcPts val="0"/>
              </a:spcBef>
              <a:spcAft>
                <a:spcPts val="0"/>
              </a:spcAft>
              <a:buClr>
                <a:srgbClr val="2E2E2E"/>
              </a:buClr>
              <a:buSzPts val="2100"/>
              <a:buChar char="•"/>
            </a:pPr>
            <a:r>
              <a:rPr lang="en-US" sz="2100"/>
              <a:t>Racial/ethnic minorities more likely mandated to addiction treatment via criminal legal system</a:t>
            </a:r>
            <a:endParaRPr sz="2100">
              <a:solidFill>
                <a:srgbClr val="2E2E2E"/>
              </a:solidFill>
            </a:endParaRPr>
          </a:p>
          <a:p>
            <a:pPr marL="457200" lvl="0" indent="0" algn="l" rtl="0">
              <a:spcBef>
                <a:spcPts val="0"/>
              </a:spcBef>
              <a:spcAft>
                <a:spcPts val="0"/>
              </a:spcAft>
              <a:buNone/>
            </a:pPr>
            <a:endParaRPr sz="2100"/>
          </a:p>
          <a:p>
            <a:pPr marL="457200" lvl="0" indent="-361950" algn="l" rtl="0">
              <a:spcBef>
                <a:spcPts val="0"/>
              </a:spcBef>
              <a:spcAft>
                <a:spcPts val="0"/>
              </a:spcAft>
              <a:buSzPts val="2100"/>
              <a:buChar char="•"/>
            </a:pPr>
            <a:r>
              <a:rPr lang="en-US" sz="2100"/>
              <a:t>Use of medications for AUD abysmally low for all groups</a:t>
            </a:r>
            <a:endParaRPr sz="2100"/>
          </a:p>
          <a:p>
            <a:pPr marL="457200" lvl="0" indent="0" algn="l" rtl="0">
              <a:spcBef>
                <a:spcPts val="0"/>
              </a:spcBef>
              <a:spcAft>
                <a:spcPts val="0"/>
              </a:spcAft>
              <a:buNone/>
            </a:pPr>
            <a:endParaRPr sz="2100"/>
          </a:p>
          <a:p>
            <a:pPr marL="457200" lvl="0" indent="-361950" algn="l" rtl="0">
              <a:spcBef>
                <a:spcPts val="0"/>
              </a:spcBef>
              <a:spcAft>
                <a:spcPts val="0"/>
              </a:spcAft>
              <a:buSzPts val="2100"/>
              <a:buChar char="•"/>
            </a:pPr>
            <a:r>
              <a:rPr lang="en-US" sz="2100"/>
              <a:t>Stigma, systemic inequality, systemic racism are drivers</a:t>
            </a:r>
            <a:endParaRPr sz="2100"/>
          </a:p>
        </p:txBody>
      </p:sp>
      <p:sp>
        <p:nvSpPr>
          <p:cNvPr id="299" name="Google Shape;299;g1488aadae94_0_0"/>
          <p:cNvSpPr txBox="1"/>
          <p:nvPr/>
        </p:nvSpPr>
        <p:spPr>
          <a:xfrm>
            <a:off x="9028200" y="6188400"/>
            <a:ext cx="3163800" cy="669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n-US" sz="1000">
                <a:solidFill>
                  <a:schemeClr val="dk1"/>
                </a:solidFill>
                <a:latin typeface="Gill Sans"/>
                <a:ea typeface="Gill Sans"/>
                <a:cs typeface="Gill Sans"/>
                <a:sym typeface="Gill Sans"/>
              </a:rPr>
              <a:t>NSDUH 2020</a:t>
            </a:r>
            <a:endParaRPr sz="1000">
              <a:latin typeface="Gill Sans"/>
              <a:ea typeface="Gill Sans"/>
              <a:cs typeface="Gill Sans"/>
              <a:sym typeface="Gill Sans"/>
            </a:endParaRPr>
          </a:p>
          <a:p>
            <a:pPr marL="0" lvl="0" indent="0" algn="r" rtl="0">
              <a:lnSpc>
                <a:spcPct val="115000"/>
              </a:lnSpc>
              <a:spcBef>
                <a:spcPts val="0"/>
              </a:spcBef>
              <a:spcAft>
                <a:spcPts val="0"/>
              </a:spcAft>
              <a:buClr>
                <a:schemeClr val="dk1"/>
              </a:buClr>
              <a:buSzPts val="1100"/>
              <a:buFont typeface="Arial"/>
              <a:buNone/>
            </a:pPr>
            <a:r>
              <a:rPr lang="en-US" sz="1000">
                <a:latin typeface="Gill Sans"/>
                <a:ea typeface="Gill Sans"/>
                <a:cs typeface="Gill Sans"/>
                <a:sym typeface="Gill Sans"/>
              </a:rPr>
              <a:t>Pinedo. DAD. 2021</a:t>
            </a:r>
            <a:endParaRPr sz="1000">
              <a:latin typeface="Gill Sans"/>
              <a:ea typeface="Gill Sans"/>
              <a:cs typeface="Gill Sans"/>
              <a:sym typeface="Gill Sans"/>
            </a:endParaRPr>
          </a:p>
          <a:p>
            <a:pPr marL="0" lvl="0" indent="0" algn="r" rtl="0">
              <a:lnSpc>
                <a:spcPct val="115000"/>
              </a:lnSpc>
              <a:spcBef>
                <a:spcPts val="0"/>
              </a:spcBef>
              <a:spcAft>
                <a:spcPts val="0"/>
              </a:spcAft>
              <a:buClr>
                <a:schemeClr val="dk1"/>
              </a:buClr>
              <a:buSzPts val="1100"/>
              <a:buFont typeface="Arial"/>
              <a:buNone/>
            </a:pPr>
            <a:r>
              <a:rPr lang="en-US" sz="1000">
                <a:latin typeface="Gill Sans"/>
                <a:ea typeface="Gill Sans"/>
                <a:cs typeface="Gill Sans"/>
                <a:sym typeface="Gill Sans"/>
              </a:rPr>
              <a:t>Mulia et al Psychiat Serv. 2014</a:t>
            </a:r>
            <a:endParaRPr sz="1000">
              <a:solidFill>
                <a:schemeClr val="dk1"/>
              </a:solidFill>
              <a:latin typeface="Gill Sans"/>
              <a:ea typeface="Gill Sans"/>
              <a:cs typeface="Gill Sans"/>
              <a:sym typeface="Gill Sans"/>
            </a:endParaRPr>
          </a:p>
        </p:txBody>
      </p:sp>
      <p:pic>
        <p:nvPicPr>
          <p:cNvPr id="300" name="Google Shape;300;g1488aadae94_0_0"/>
          <p:cNvPicPr preferRelativeResize="0"/>
          <p:nvPr/>
        </p:nvPicPr>
        <p:blipFill>
          <a:blip r:embed="rId3">
            <a:alphaModFix/>
          </a:blip>
          <a:stretch>
            <a:fillRect/>
          </a:stretch>
        </p:blipFill>
        <p:spPr>
          <a:xfrm>
            <a:off x="7354174" y="2324200"/>
            <a:ext cx="4089500" cy="3634375"/>
          </a:xfrm>
          <a:prstGeom prst="rect">
            <a:avLst/>
          </a:prstGeom>
          <a:noFill/>
          <a:ln>
            <a:noFill/>
          </a:ln>
        </p:spPr>
      </p:pic>
      <p:sp>
        <p:nvSpPr>
          <p:cNvPr id="301" name="Google Shape;301;g1488aadae94_0_0"/>
          <p:cNvSpPr txBox="1"/>
          <p:nvPr/>
        </p:nvSpPr>
        <p:spPr>
          <a:xfrm>
            <a:off x="7215075" y="5856425"/>
            <a:ext cx="448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333333"/>
                </a:solidFill>
                <a:latin typeface="Times New Roman"/>
                <a:ea typeface="Times New Roman"/>
                <a:cs typeface="Times New Roman"/>
                <a:sym typeface="Times New Roman"/>
              </a:rPr>
              <a:t>Racial/ethnic differences in the odds of receiving an alcohol intervention over 3 years</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
          <p:cNvSpPr txBox="1">
            <a:spLocks noGrp="1"/>
          </p:cNvSpPr>
          <p:nvPr>
            <p:ph type="title"/>
          </p:nvPr>
        </p:nvSpPr>
        <p:spPr>
          <a:xfrm>
            <a:off x="2231136" y="442176"/>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3600"/>
              <a:buFont typeface="Gill Sans"/>
              <a:buNone/>
            </a:pPr>
            <a:r>
              <a:rPr lang="en-US" sz="3600"/>
              <a:t>PATHOPHYSIOLOGY</a:t>
            </a:r>
            <a:endParaRPr/>
          </a:p>
        </p:txBody>
      </p:sp>
      <p:sp>
        <p:nvSpPr>
          <p:cNvPr id="308" name="Google Shape;308;p5"/>
          <p:cNvSpPr/>
          <p:nvPr/>
        </p:nvSpPr>
        <p:spPr>
          <a:xfrm>
            <a:off x="2231136" y="3445330"/>
            <a:ext cx="7729728" cy="146956"/>
          </a:xfrm>
          <a:prstGeom prst="rect">
            <a:avLst/>
          </a:prstGeom>
          <a:solidFill>
            <a:schemeClr val="dk1"/>
          </a:solidFill>
          <a:ln w="317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09" name="Google Shape;309;p5"/>
          <p:cNvSpPr/>
          <p:nvPr/>
        </p:nvSpPr>
        <p:spPr>
          <a:xfrm>
            <a:off x="5565648" y="3592286"/>
            <a:ext cx="1060704" cy="914400"/>
          </a:xfrm>
          <a:prstGeom prst="triangle">
            <a:avLst>
              <a:gd name="adj" fmla="val 50000"/>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10" name="Google Shape;310;p5"/>
          <p:cNvSpPr txBox="1"/>
          <p:nvPr/>
        </p:nvSpPr>
        <p:spPr>
          <a:xfrm>
            <a:off x="2231136" y="2922110"/>
            <a:ext cx="139380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Gill Sans"/>
                <a:ea typeface="Gill Sans"/>
                <a:cs typeface="Gill Sans"/>
                <a:sym typeface="Gill Sans"/>
              </a:rPr>
              <a:t>GABA</a:t>
            </a:r>
            <a:endParaRPr sz="1400" b="0" i="0" u="none" strike="noStrike" cap="none">
              <a:solidFill>
                <a:srgbClr val="000000"/>
              </a:solidFill>
              <a:latin typeface="Arial"/>
              <a:ea typeface="Arial"/>
              <a:cs typeface="Arial"/>
              <a:sym typeface="Arial"/>
            </a:endParaRPr>
          </a:p>
        </p:txBody>
      </p:sp>
      <p:sp>
        <p:nvSpPr>
          <p:cNvPr id="311" name="Google Shape;311;p5"/>
          <p:cNvSpPr txBox="1"/>
          <p:nvPr/>
        </p:nvSpPr>
        <p:spPr>
          <a:xfrm>
            <a:off x="7690757" y="2922110"/>
            <a:ext cx="2270107"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Gill Sans"/>
                <a:ea typeface="Gill Sans"/>
                <a:cs typeface="Gill Sans"/>
                <a:sym typeface="Gill Sans"/>
              </a:rPr>
              <a:t>GLUTAMATE</a:t>
            </a:r>
            <a:endParaRPr sz="2800" b="0" i="0" u="none" strike="noStrike" cap="none">
              <a:solidFill>
                <a:schemeClr val="dk1"/>
              </a:solidFill>
              <a:latin typeface="Gill Sans"/>
              <a:ea typeface="Gill Sans"/>
              <a:cs typeface="Gill Sans"/>
              <a:sym typeface="Gill Sans"/>
            </a:endParaRPr>
          </a:p>
        </p:txBody>
      </p:sp>
      <p:sp>
        <p:nvSpPr>
          <p:cNvPr id="312" name="Google Shape;312;p5"/>
          <p:cNvSpPr txBox="1"/>
          <p:nvPr/>
        </p:nvSpPr>
        <p:spPr>
          <a:xfrm>
            <a:off x="3282041" y="5259764"/>
            <a:ext cx="56170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Gill Sans"/>
                <a:ea typeface="Gill Sans"/>
                <a:cs typeface="Gill Sans"/>
                <a:sym typeface="Gill Sans"/>
              </a:rPr>
              <a:t>CONSCIOUSNESS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
          <p:cNvSpPr/>
          <p:nvPr/>
        </p:nvSpPr>
        <p:spPr>
          <a:xfrm rot="-794586">
            <a:off x="2231136" y="3445330"/>
            <a:ext cx="7729728" cy="146956"/>
          </a:xfrm>
          <a:prstGeom prst="rect">
            <a:avLst/>
          </a:prstGeom>
          <a:solidFill>
            <a:schemeClr val="dk1"/>
          </a:solidFill>
          <a:ln w="317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19" name="Google Shape;319;p6"/>
          <p:cNvSpPr/>
          <p:nvPr/>
        </p:nvSpPr>
        <p:spPr>
          <a:xfrm>
            <a:off x="5565648" y="3592286"/>
            <a:ext cx="1060704" cy="914400"/>
          </a:xfrm>
          <a:prstGeom prst="triangle">
            <a:avLst>
              <a:gd name="adj" fmla="val 50000"/>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20" name="Google Shape;320;p6"/>
          <p:cNvSpPr txBox="1"/>
          <p:nvPr/>
        </p:nvSpPr>
        <p:spPr>
          <a:xfrm>
            <a:off x="2231136" y="3330324"/>
            <a:ext cx="185100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Gill Sans"/>
                <a:ea typeface="Gill Sans"/>
                <a:cs typeface="Gill Sans"/>
                <a:sym typeface="Gill Sans"/>
              </a:rPr>
              <a:t>GABA</a:t>
            </a:r>
            <a:endParaRPr sz="1400" b="0" i="0" u="none" strike="noStrike" cap="none">
              <a:solidFill>
                <a:srgbClr val="000000"/>
              </a:solidFill>
              <a:latin typeface="Arial"/>
              <a:ea typeface="Arial"/>
              <a:cs typeface="Arial"/>
              <a:sym typeface="Arial"/>
            </a:endParaRPr>
          </a:p>
        </p:txBody>
      </p:sp>
      <p:sp>
        <p:nvSpPr>
          <p:cNvPr id="321" name="Google Shape;321;p6"/>
          <p:cNvSpPr txBox="1"/>
          <p:nvPr/>
        </p:nvSpPr>
        <p:spPr>
          <a:xfrm>
            <a:off x="7690757" y="2024042"/>
            <a:ext cx="2270107"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Gill Sans"/>
                <a:ea typeface="Gill Sans"/>
                <a:cs typeface="Gill Sans"/>
                <a:sym typeface="Gill Sans"/>
              </a:rPr>
              <a:t>GLUTAMATE</a:t>
            </a:r>
            <a:endParaRPr sz="2800" b="0" i="0" u="none" strike="noStrike" cap="none">
              <a:solidFill>
                <a:schemeClr val="dk1"/>
              </a:solidFill>
              <a:latin typeface="Gill Sans"/>
              <a:ea typeface="Gill Sans"/>
              <a:cs typeface="Gill Sans"/>
              <a:sym typeface="Gill Sans"/>
            </a:endParaRPr>
          </a:p>
        </p:txBody>
      </p:sp>
      <p:sp>
        <p:nvSpPr>
          <p:cNvPr id="322" name="Google Shape;322;p6"/>
          <p:cNvSpPr txBox="1"/>
          <p:nvPr/>
        </p:nvSpPr>
        <p:spPr>
          <a:xfrm>
            <a:off x="3282041" y="5259764"/>
            <a:ext cx="56170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Gill Sans"/>
                <a:ea typeface="Gill Sans"/>
                <a:cs typeface="Gill Sans"/>
                <a:sym typeface="Gill Sans"/>
              </a:rPr>
              <a:t>Alcohol Use</a:t>
            </a:r>
            <a:endParaRPr sz="1400" b="0" i="0" u="none" strike="noStrike" cap="none">
              <a:solidFill>
                <a:srgbClr val="000000"/>
              </a:solidFill>
              <a:latin typeface="Arial"/>
              <a:ea typeface="Arial"/>
              <a:cs typeface="Arial"/>
              <a:sym typeface="Arial"/>
            </a:endParaRPr>
          </a:p>
        </p:txBody>
      </p:sp>
      <p:pic>
        <p:nvPicPr>
          <p:cNvPr id="323" name="Google Shape;323;p6" descr="mage result for alcohol pour"/>
          <p:cNvPicPr preferRelativeResize="0"/>
          <p:nvPr/>
        </p:nvPicPr>
        <p:blipFill rotWithShape="1">
          <a:blip r:embed="rId3">
            <a:alphaModFix/>
          </a:blip>
          <a:srcRect l="1" r="32815" b="50321"/>
          <a:stretch/>
        </p:blipFill>
        <p:spPr>
          <a:xfrm rot="706509" flipH="1">
            <a:off x="2404257" y="109423"/>
            <a:ext cx="3822788" cy="3714969"/>
          </a:xfrm>
          <a:prstGeom prst="rect">
            <a:avLst/>
          </a:prstGeom>
          <a:noFill/>
          <a:ln>
            <a:noFill/>
          </a:ln>
        </p:spPr>
      </p:pic>
      <p:pic>
        <p:nvPicPr>
          <p:cNvPr id="324" name="Google Shape;324;p6" descr="mage result for empty alcohol bottle"/>
          <p:cNvPicPr preferRelativeResize="0"/>
          <p:nvPr/>
        </p:nvPicPr>
        <p:blipFill rotWithShape="1">
          <a:blip r:embed="rId4">
            <a:alphaModFix/>
          </a:blip>
          <a:srcRect/>
          <a:stretch/>
        </p:blipFill>
        <p:spPr>
          <a:xfrm rot="643573">
            <a:off x="-205678" y="-257189"/>
            <a:ext cx="4360501" cy="24917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7"/>
          <p:cNvSpPr/>
          <p:nvPr/>
        </p:nvSpPr>
        <p:spPr>
          <a:xfrm>
            <a:off x="2231136" y="3445330"/>
            <a:ext cx="7729728" cy="146956"/>
          </a:xfrm>
          <a:prstGeom prst="rect">
            <a:avLst/>
          </a:prstGeom>
          <a:solidFill>
            <a:schemeClr val="dk1"/>
          </a:solidFill>
          <a:ln w="317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31" name="Google Shape;331;p7"/>
          <p:cNvSpPr/>
          <p:nvPr/>
        </p:nvSpPr>
        <p:spPr>
          <a:xfrm>
            <a:off x="5565648" y="3592286"/>
            <a:ext cx="1060704" cy="914400"/>
          </a:xfrm>
          <a:prstGeom prst="triangle">
            <a:avLst>
              <a:gd name="adj" fmla="val 50000"/>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32" name="Google Shape;332;p7"/>
          <p:cNvSpPr txBox="1"/>
          <p:nvPr/>
        </p:nvSpPr>
        <p:spPr>
          <a:xfrm>
            <a:off x="2231136" y="2742494"/>
            <a:ext cx="185100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Gill Sans"/>
                <a:ea typeface="Gill Sans"/>
                <a:cs typeface="Gill Sans"/>
                <a:sym typeface="Gill Sans"/>
              </a:rPr>
              <a:t>GABA</a:t>
            </a:r>
            <a:endParaRPr sz="1400" b="0" i="0" u="none" strike="noStrike" cap="none">
              <a:solidFill>
                <a:srgbClr val="000000"/>
              </a:solidFill>
              <a:latin typeface="Arial"/>
              <a:ea typeface="Arial"/>
              <a:cs typeface="Arial"/>
              <a:sym typeface="Arial"/>
            </a:endParaRPr>
          </a:p>
        </p:txBody>
      </p:sp>
      <p:sp>
        <p:nvSpPr>
          <p:cNvPr id="333" name="Google Shape;333;p7"/>
          <p:cNvSpPr txBox="1"/>
          <p:nvPr/>
        </p:nvSpPr>
        <p:spPr>
          <a:xfrm>
            <a:off x="6400801" y="2628201"/>
            <a:ext cx="3560064"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Gill Sans"/>
                <a:ea typeface="Gill Sans"/>
                <a:cs typeface="Gill Sans"/>
                <a:sym typeface="Gill Sans"/>
              </a:rPr>
              <a:t>GLUTAMATE</a:t>
            </a:r>
            <a:endParaRPr sz="1400" b="0" i="0" u="none" strike="noStrike" cap="none">
              <a:solidFill>
                <a:srgbClr val="000000"/>
              </a:solidFill>
              <a:latin typeface="Arial"/>
              <a:ea typeface="Arial"/>
              <a:cs typeface="Arial"/>
              <a:sym typeface="Arial"/>
            </a:endParaRPr>
          </a:p>
        </p:txBody>
      </p:sp>
      <p:sp>
        <p:nvSpPr>
          <p:cNvPr id="334" name="Google Shape;334;p7"/>
          <p:cNvSpPr txBox="1"/>
          <p:nvPr/>
        </p:nvSpPr>
        <p:spPr>
          <a:xfrm>
            <a:off x="3282041" y="5259764"/>
            <a:ext cx="561703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Gill Sans"/>
                <a:ea typeface="Gill Sans"/>
                <a:cs typeface="Gill Sans"/>
                <a:sym typeface="Gill Sans"/>
              </a:rPr>
              <a:t>Long term compensation</a:t>
            </a:r>
            <a:endParaRPr sz="1400" b="0" i="0" u="none" strike="noStrike" cap="none">
              <a:solidFill>
                <a:srgbClr val="000000"/>
              </a:solidFill>
              <a:latin typeface="Arial"/>
              <a:ea typeface="Arial"/>
              <a:cs typeface="Arial"/>
              <a:sym typeface="Arial"/>
            </a:endParaRPr>
          </a:p>
        </p:txBody>
      </p:sp>
      <p:pic>
        <p:nvPicPr>
          <p:cNvPr id="335" name="Google Shape;335;p7" descr="mage result for alcohol pour"/>
          <p:cNvPicPr preferRelativeResize="0"/>
          <p:nvPr/>
        </p:nvPicPr>
        <p:blipFill rotWithShape="1">
          <a:blip r:embed="rId3">
            <a:alphaModFix/>
          </a:blip>
          <a:srcRect l="1" r="32815" b="50321"/>
          <a:stretch/>
        </p:blipFill>
        <p:spPr>
          <a:xfrm rot="706509" flipH="1">
            <a:off x="2381009" y="782590"/>
            <a:ext cx="3822788" cy="2338534"/>
          </a:xfrm>
          <a:prstGeom prst="rect">
            <a:avLst/>
          </a:prstGeom>
          <a:noFill/>
          <a:ln>
            <a:noFill/>
          </a:ln>
        </p:spPr>
      </p:pic>
      <p:pic>
        <p:nvPicPr>
          <p:cNvPr id="336" name="Google Shape;336;p7" descr="mage result for empty alcohol bottle"/>
          <p:cNvPicPr preferRelativeResize="0"/>
          <p:nvPr/>
        </p:nvPicPr>
        <p:blipFill rotWithShape="1">
          <a:blip r:embed="rId4">
            <a:alphaModFix/>
          </a:blip>
          <a:srcRect/>
          <a:stretch/>
        </p:blipFill>
        <p:spPr>
          <a:xfrm rot="643573">
            <a:off x="-212925" y="-250371"/>
            <a:ext cx="4360501" cy="2491715"/>
          </a:xfrm>
          <a:prstGeom prst="rect">
            <a:avLst/>
          </a:prstGeom>
          <a:noFill/>
          <a:ln>
            <a:noFill/>
          </a:ln>
        </p:spPr>
      </p:pic>
      <p:sp>
        <p:nvSpPr>
          <p:cNvPr id="337" name="Google Shape;337;p7"/>
          <p:cNvSpPr txBox="1"/>
          <p:nvPr/>
        </p:nvSpPr>
        <p:spPr>
          <a:xfrm>
            <a:off x="9287989" y="6474743"/>
            <a:ext cx="2904000" cy="6465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Dixit, </a:t>
            </a:r>
            <a:r>
              <a:rPr lang="en-US" sz="1800" b="0" i="1" u="none" strike="noStrike" cap="none">
                <a:solidFill>
                  <a:schemeClr val="dk1"/>
                </a:solidFill>
                <a:latin typeface="Gill Sans"/>
                <a:ea typeface="Gill Sans"/>
                <a:cs typeface="Gill Sans"/>
                <a:sym typeface="Gill Sans"/>
              </a:rPr>
              <a:t>Pharmacotherapy</a:t>
            </a:r>
            <a:r>
              <a:rPr lang="en-US" sz="1800" b="0" i="0" u="none" strike="noStrike" cap="none">
                <a:solidFill>
                  <a:schemeClr val="dk1"/>
                </a:solidFill>
                <a:latin typeface="Gill Sans"/>
                <a:ea typeface="Gill Sans"/>
                <a:cs typeface="Gill Sans"/>
                <a:sym typeface="Gill Sans"/>
              </a:rPr>
              <a:t>, 2016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1816</Words>
  <Application>Microsoft Office PowerPoint</Application>
  <PresentationFormat>Widescreen</PresentationFormat>
  <Paragraphs>246</Paragraphs>
  <Slides>34</Slides>
  <Notes>34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34</vt:i4>
      </vt:variant>
    </vt:vector>
  </HeadingPairs>
  <TitlesOfParts>
    <vt:vector size="46" baseType="lpstr">
      <vt:lpstr>Times New Roman</vt:lpstr>
      <vt:lpstr>Gill Sans</vt:lpstr>
      <vt:lpstr>Roboto</vt:lpstr>
      <vt:lpstr>Calibri</vt:lpstr>
      <vt:lpstr>Georgia</vt:lpstr>
      <vt:lpstr>Arial</vt:lpstr>
      <vt:lpstr>DM Sans</vt:lpstr>
      <vt:lpstr>Lato</vt:lpstr>
      <vt:lpstr>Parcel</vt:lpstr>
      <vt:lpstr>Parcel</vt:lpstr>
      <vt:lpstr>Office Theme</vt:lpstr>
      <vt:lpstr>Office Theme</vt:lpstr>
      <vt:lpstr>AMBULATORY MANAGEMENT OF ALCOHOL WITHDRAWAL</vt:lpstr>
      <vt:lpstr>DISCLOSURES</vt:lpstr>
      <vt:lpstr>OBJECTIVES</vt:lpstr>
      <vt:lpstr>EPIDEMIOLOGY</vt:lpstr>
      <vt:lpstr>DISPARITIES IN AUD </vt:lpstr>
      <vt:lpstr>DISPARITIES IN TREATMENT</vt:lpstr>
      <vt:lpstr>PATHOPHYSIOLOGY</vt:lpstr>
      <vt:lpstr>PowerPoint Presentation</vt:lpstr>
      <vt:lpstr>PowerPoint Presentation</vt:lpstr>
      <vt:lpstr>PowerPoint Presentation</vt:lpstr>
      <vt:lpstr>UNCOMPLICATED WITHDRAWAL</vt:lpstr>
      <vt:lpstr>COMPLICATED WITHDRAWAL</vt:lpstr>
      <vt:lpstr>TIMELINE OF WITHDRAWAL SYMPTOMS</vt:lpstr>
      <vt:lpstr>WHERE IS ALCOHOL WITHDRAWAL TREATED?</vt:lpstr>
      <vt:lpstr>BENEFITS OF AMBULATORY TREATMENT</vt:lpstr>
      <vt:lpstr>OUR CASE</vt:lpstr>
      <vt:lpstr>CASE CONTINUED</vt:lpstr>
      <vt:lpstr>TABLE DISCUSSION ACTIVITY</vt:lpstr>
      <vt:lpstr>Principles of Triage</vt:lpstr>
      <vt:lpstr>PowerPoint Presentation</vt:lpstr>
      <vt:lpstr>PowerPoint Presentation</vt:lpstr>
      <vt:lpstr>PowerPoint Presentation</vt:lpstr>
      <vt:lpstr>PowerPoint Presentation</vt:lpstr>
      <vt:lpstr>WHO CAN BE MANAGED IN THE CLINIC</vt:lpstr>
      <vt:lpstr>CASE CONTINUED</vt:lpstr>
      <vt:lpstr>PUZZLE PIECE ACTIVITY</vt:lpstr>
      <vt:lpstr>LONG VS  SHORT-ACTING BENZODIAZEPINES</vt:lpstr>
      <vt:lpstr>BENZODIAZEPINES VS GABAPENTIN</vt:lpstr>
      <vt:lpstr>MONITORING</vt:lpstr>
      <vt:lpstr>AMBULATORY ALCOHOL WITHDRAWAL REGIMENS</vt:lpstr>
      <vt:lpstr>CASE 2</vt:lpstr>
      <vt:lpstr>CASE 3</vt:lpstr>
      <vt:lpstr>TREAT AUD!!!!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AMBULATORY MANAGEMENT OF ALCOHOL WITHDRAWAL</dc:title>
  <dc:creator>Cohen, Shawn</dc:creator>
  <cp:lastModifiedBy>stephen holt</cp:lastModifiedBy>
  <cp:revision>1</cp:revision>
  <dcterms:created xsi:type="dcterms:W3CDTF">2022-07-22T20:02:00Z</dcterms:created>
  <dcterms:modified xsi:type="dcterms:W3CDTF">2022-11-18T01:56:09Z</dcterms:modified>
</cp:coreProperties>
</file>