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20" r:id="rId2"/>
  </p:sldMasterIdLst>
  <p:notesMasterIdLst>
    <p:notesMasterId r:id="rId49"/>
  </p:notesMasterIdLst>
  <p:handoutMasterIdLst>
    <p:handoutMasterId r:id="rId50"/>
  </p:handoutMasterIdLst>
  <p:sldIdLst>
    <p:sldId id="260" r:id="rId3"/>
    <p:sldId id="734" r:id="rId4"/>
    <p:sldId id="462" r:id="rId5"/>
    <p:sldId id="522" r:id="rId6"/>
    <p:sldId id="616" r:id="rId7"/>
    <p:sldId id="740" r:id="rId8"/>
    <p:sldId id="741" r:id="rId9"/>
    <p:sldId id="742" r:id="rId10"/>
    <p:sldId id="743" r:id="rId11"/>
    <p:sldId id="664" r:id="rId12"/>
    <p:sldId id="665" r:id="rId13"/>
    <p:sldId id="745" r:id="rId14"/>
    <p:sldId id="744" r:id="rId15"/>
    <p:sldId id="667" r:id="rId16"/>
    <p:sldId id="715" r:id="rId17"/>
    <p:sldId id="714" r:id="rId18"/>
    <p:sldId id="716" r:id="rId19"/>
    <p:sldId id="717" r:id="rId20"/>
    <p:sldId id="735" r:id="rId21"/>
    <p:sldId id="687" r:id="rId22"/>
    <p:sldId id="690" r:id="rId23"/>
    <p:sldId id="697" r:id="rId24"/>
    <p:sldId id="746" r:id="rId25"/>
    <p:sldId id="747" r:id="rId26"/>
    <p:sldId id="694" r:id="rId27"/>
    <p:sldId id="695" r:id="rId28"/>
    <p:sldId id="688" r:id="rId29"/>
    <p:sldId id="700" r:id="rId30"/>
    <p:sldId id="701" r:id="rId31"/>
    <p:sldId id="748" r:id="rId32"/>
    <p:sldId id="729" r:id="rId33"/>
    <p:sldId id="749" r:id="rId34"/>
    <p:sldId id="732" r:id="rId35"/>
    <p:sldId id="733" r:id="rId36"/>
    <p:sldId id="689" r:id="rId37"/>
    <p:sldId id="698" r:id="rId38"/>
    <p:sldId id="699" r:id="rId39"/>
    <p:sldId id="750" r:id="rId40"/>
    <p:sldId id="751" r:id="rId41"/>
    <p:sldId id="738" r:id="rId42"/>
    <p:sldId id="725" r:id="rId43"/>
    <p:sldId id="668" r:id="rId44"/>
    <p:sldId id="685" r:id="rId45"/>
    <p:sldId id="686" r:id="rId46"/>
    <p:sldId id="711" r:id="rId47"/>
    <p:sldId id="670"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1F9375-A21D-4F68-A8D3-3F12783560AF}">
          <p14:sldIdLst>
            <p14:sldId id="260"/>
            <p14:sldId id="734"/>
            <p14:sldId id="462"/>
            <p14:sldId id="522"/>
            <p14:sldId id="616"/>
            <p14:sldId id="740"/>
            <p14:sldId id="741"/>
            <p14:sldId id="742"/>
            <p14:sldId id="743"/>
            <p14:sldId id="664"/>
            <p14:sldId id="665"/>
            <p14:sldId id="745"/>
            <p14:sldId id="744"/>
            <p14:sldId id="667"/>
            <p14:sldId id="715"/>
            <p14:sldId id="714"/>
            <p14:sldId id="716"/>
            <p14:sldId id="717"/>
            <p14:sldId id="735"/>
            <p14:sldId id="687"/>
            <p14:sldId id="690"/>
            <p14:sldId id="697"/>
            <p14:sldId id="746"/>
            <p14:sldId id="747"/>
            <p14:sldId id="694"/>
            <p14:sldId id="695"/>
            <p14:sldId id="688"/>
            <p14:sldId id="700"/>
            <p14:sldId id="701"/>
            <p14:sldId id="748"/>
            <p14:sldId id="729"/>
            <p14:sldId id="749"/>
            <p14:sldId id="732"/>
            <p14:sldId id="733"/>
            <p14:sldId id="689"/>
            <p14:sldId id="698"/>
            <p14:sldId id="699"/>
            <p14:sldId id="750"/>
            <p14:sldId id="751"/>
            <p14:sldId id="738"/>
            <p14:sldId id="725"/>
            <p14:sldId id="668"/>
            <p14:sldId id="685"/>
            <p14:sldId id="686"/>
            <p14:sldId id="711"/>
            <p14:sldId id="6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CACACA"/>
    <a:srgbClr val="A4A4A4"/>
    <a:srgbClr val="878787"/>
    <a:srgbClr val="D24749"/>
    <a:srgbClr val="4E74B2"/>
    <a:srgbClr val="738FB8"/>
    <a:srgbClr val="7895C0"/>
    <a:srgbClr val="5B7191"/>
    <a:srgbClr val="4B5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77488" autoAdjust="0"/>
  </p:normalViewPr>
  <p:slideViewPr>
    <p:cSldViewPr snapToGrid="0">
      <p:cViewPr varScale="1">
        <p:scale>
          <a:sx n="53" d="100"/>
          <a:sy n="53" d="100"/>
        </p:scale>
        <p:origin x="3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Candara" panose="020E0502030303020204" pitchFamily="34" charset="0"/>
                <a:ea typeface="+mn-ea"/>
                <a:cs typeface="+mn-cs"/>
              </a:defRPr>
            </a:pPr>
            <a:r>
              <a:rPr lang="en-US" sz="2000" dirty="0">
                <a:solidFill>
                  <a:schemeClr val="tx1"/>
                </a:solidFill>
                <a:latin typeface="Candara" panose="020E0502030303020204" pitchFamily="34" charset="0"/>
              </a:rPr>
              <a:t>Patients using drugs during </a:t>
            </a:r>
            <a:r>
              <a:rPr lang="en-US" sz="2000" dirty="0" smtClean="0">
                <a:solidFill>
                  <a:schemeClr val="tx1"/>
                </a:solidFill>
                <a:latin typeface="Candara" panose="020E0502030303020204" pitchFamily="34" charset="0"/>
              </a:rPr>
              <a:t>US</a:t>
            </a:r>
            <a:r>
              <a:rPr lang="en-US" sz="2000" baseline="0" dirty="0" smtClean="0">
                <a:solidFill>
                  <a:schemeClr val="tx1"/>
                </a:solidFill>
                <a:latin typeface="Candara" panose="020E0502030303020204" pitchFamily="34" charset="0"/>
              </a:rPr>
              <a:t> </a:t>
            </a:r>
            <a:r>
              <a:rPr lang="en-US" sz="2000" dirty="0" smtClean="0">
                <a:solidFill>
                  <a:schemeClr val="tx1"/>
                </a:solidFill>
                <a:latin typeface="Candara" panose="020E0502030303020204" pitchFamily="34" charset="0"/>
              </a:rPr>
              <a:t>hospital stays </a:t>
            </a:r>
            <a:r>
              <a:rPr lang="en-US" sz="2000" dirty="0">
                <a:solidFill>
                  <a:schemeClr val="tx1"/>
                </a:solidFill>
                <a:latin typeface="Candara" panose="020E0502030303020204" pitchFamily="34" charset="0"/>
              </a:rPr>
              <a:t>for injection-related infection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Candara" panose="020E0502030303020204" pitchFamily="34" charset="0"/>
              <a:ea typeface="+mn-ea"/>
              <a:cs typeface="+mn-cs"/>
            </a:defRPr>
          </a:pPr>
          <a:endParaRPr lang="en-US"/>
        </a:p>
      </c:txPr>
    </c:title>
    <c:autoTitleDeleted val="0"/>
    <c:plotArea>
      <c:layout/>
      <c:pieChart>
        <c:varyColors val="1"/>
        <c:ser>
          <c:idx val="0"/>
          <c:order val="0"/>
          <c:tx>
            <c:strRef>
              <c:f>Sheet1!$B$1</c:f>
              <c:strCache>
                <c:ptCount val="1"/>
                <c:pt idx="0">
                  <c:v>Patients using drugs during hospital stay for injection-related infection</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981F-4BC7-B081-5DDE7A26A2CC}"/>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2-981F-4BC7-B081-5DDE7A26A2CC}"/>
              </c:ext>
            </c:extLst>
          </c:dPt>
          <c:cat>
            <c:strRef>
              <c:f>Sheet1!$A$2:$A$3</c:f>
              <c:strCache>
                <c:ptCount val="2"/>
                <c:pt idx="0">
                  <c:v>Used</c:v>
                </c:pt>
                <c:pt idx="1">
                  <c:v>Not used</c:v>
                </c:pt>
              </c:strCache>
            </c:strRef>
          </c:cat>
          <c:val>
            <c:numRef>
              <c:f>Sheet1!$B$2:$B$3</c:f>
              <c:numCache>
                <c:formatCode>General</c:formatCode>
                <c:ptCount val="2"/>
                <c:pt idx="0">
                  <c:v>37.5</c:v>
                </c:pt>
                <c:pt idx="1">
                  <c:v>62.5</c:v>
                </c:pt>
              </c:numCache>
            </c:numRef>
          </c:val>
          <c:extLst>
            <c:ext xmlns:c16="http://schemas.microsoft.com/office/drawing/2014/chart" uri="{C3380CC4-5D6E-409C-BE32-E72D297353CC}">
              <c16:uniqueId val="{00000000-981F-4BC7-B081-5DDE7A26A2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Candara" panose="020E0502030303020204" pitchFamily="34" charset="0"/>
                <a:ea typeface="+mn-ea"/>
                <a:cs typeface="+mn-cs"/>
              </a:defRPr>
            </a:pPr>
            <a:r>
              <a:rPr lang="en-US" dirty="0" smtClean="0">
                <a:solidFill>
                  <a:schemeClr val="tx1"/>
                </a:solidFill>
              </a:rPr>
              <a:t>Top reported</a:t>
            </a:r>
            <a:r>
              <a:rPr lang="en-US" baseline="0" dirty="0" smtClean="0">
                <a:solidFill>
                  <a:schemeClr val="tx1"/>
                </a:solidFill>
              </a:rPr>
              <a:t> reasons for in-hospital drug use</a:t>
            </a:r>
            <a:endParaRPr lang="en-US" dirty="0">
              <a:solidFill>
                <a:schemeClr val="tx1"/>
              </a:solidFill>
            </a:endParaRPr>
          </a:p>
        </c:rich>
      </c:tx>
      <c:layout>
        <c:manualLayout>
          <c:xMode val="edge"/>
          <c:yMode val="edge"/>
          <c:x val="0.18433193897637795"/>
          <c:y val="2.343749855822474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ndara" panose="020E0502030303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Wanting to use</c:v>
                </c:pt>
                <c:pt idx="1">
                  <c:v>Being in withdrawal</c:v>
                </c:pt>
                <c:pt idx="2">
                  <c:v>Feeling bored</c:v>
                </c:pt>
              </c:strCache>
            </c:strRef>
          </c:cat>
          <c:val>
            <c:numRef>
              <c:f>Sheet1!$B$2:$B$4</c:f>
              <c:numCache>
                <c:formatCode>0.0%</c:formatCode>
                <c:ptCount val="3"/>
                <c:pt idx="0">
                  <c:v>0.17199999999999999</c:v>
                </c:pt>
                <c:pt idx="1">
                  <c:v>0.159</c:v>
                </c:pt>
                <c:pt idx="2">
                  <c:v>0.12</c:v>
                </c:pt>
              </c:numCache>
            </c:numRef>
          </c:val>
          <c:extLst>
            <c:ext xmlns:c16="http://schemas.microsoft.com/office/drawing/2014/chart" uri="{C3380CC4-5D6E-409C-BE32-E72D297353CC}">
              <c16:uniqueId val="{00000000-7068-43F7-B001-C8A9DC5C8F98}"/>
            </c:ext>
          </c:extLst>
        </c:ser>
        <c:dLbls>
          <c:showLegendKey val="0"/>
          <c:showVal val="1"/>
          <c:showCatName val="0"/>
          <c:showSerName val="0"/>
          <c:showPercent val="0"/>
          <c:showBubbleSize val="0"/>
        </c:dLbls>
        <c:gapWidth val="75"/>
        <c:axId val="1482605488"/>
        <c:axId val="1482599248"/>
      </c:barChart>
      <c:catAx>
        <c:axId val="148260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crossAx val="1482599248"/>
        <c:crosses val="autoZero"/>
        <c:auto val="1"/>
        <c:lblAlgn val="ctr"/>
        <c:lblOffset val="100"/>
        <c:noMultiLvlLbl val="0"/>
      </c:catAx>
      <c:valAx>
        <c:axId val="1482599248"/>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r>
                  <a:rPr lang="en-US" dirty="0" smtClean="0">
                    <a:solidFill>
                      <a:schemeClr val="tx1"/>
                    </a:solidFill>
                  </a:rPr>
                  <a:t>Percentage</a:t>
                </a:r>
                <a:r>
                  <a:rPr lang="en-US" baseline="0" dirty="0" smtClean="0">
                    <a:solidFill>
                      <a:schemeClr val="tx1"/>
                    </a:solidFill>
                  </a:rPr>
                  <a:t> of participants (n = 1028)</a:t>
                </a:r>
                <a:endParaRPr lang="en-US" dirty="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title>
        <c:numFmt formatCode="0%" sourceLinked="0"/>
        <c:majorTickMark val="cross"/>
        <c:min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crossAx val="148260548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2000">
          <a:latin typeface="Candara" panose="020E0502030303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Candara" panose="020E0502030303020204" pitchFamily="34" charset="0"/>
                <a:ea typeface="+mn-ea"/>
                <a:cs typeface="+mn-cs"/>
              </a:defRPr>
            </a:pPr>
            <a:r>
              <a:rPr lang="en-US" dirty="0" smtClean="0">
                <a:solidFill>
                  <a:schemeClr val="tx1"/>
                </a:solidFill>
              </a:rPr>
              <a:t>Top reported</a:t>
            </a:r>
            <a:r>
              <a:rPr lang="en-US" baseline="0" dirty="0" smtClean="0">
                <a:solidFill>
                  <a:schemeClr val="tx1"/>
                </a:solidFill>
              </a:rPr>
              <a:t> locations for in-hospital drug use</a:t>
            </a:r>
            <a:endParaRPr lang="en-US" dirty="0">
              <a:solidFill>
                <a:schemeClr val="tx1"/>
              </a:solidFill>
            </a:endParaRPr>
          </a:p>
        </c:rich>
      </c:tx>
      <c:layout>
        <c:manualLayout>
          <c:xMode val="edge"/>
          <c:yMode val="edge"/>
          <c:x val="0.18433193897637795"/>
          <c:y val="2.343749855822474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ndara" panose="020E0502030303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ndara" panose="020E05020303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Bathroom</c:v>
                </c:pt>
                <c:pt idx="1">
                  <c:v>Smoking area</c:v>
                </c:pt>
                <c:pt idx="2">
                  <c:v>In Hospital Room</c:v>
                </c:pt>
              </c:strCache>
            </c:strRef>
          </c:cat>
          <c:val>
            <c:numRef>
              <c:f>Sheet1!$B$2:$B$4</c:f>
              <c:numCache>
                <c:formatCode>0.0%</c:formatCode>
                <c:ptCount val="3"/>
                <c:pt idx="0">
                  <c:v>0.20799999999999999</c:v>
                </c:pt>
                <c:pt idx="1">
                  <c:v>0.17899999999999999</c:v>
                </c:pt>
                <c:pt idx="2">
                  <c:v>0.161</c:v>
                </c:pt>
              </c:numCache>
            </c:numRef>
          </c:val>
          <c:extLst>
            <c:ext xmlns:c16="http://schemas.microsoft.com/office/drawing/2014/chart" uri="{C3380CC4-5D6E-409C-BE32-E72D297353CC}">
              <c16:uniqueId val="{00000000-7068-43F7-B001-C8A9DC5C8F98}"/>
            </c:ext>
          </c:extLst>
        </c:ser>
        <c:dLbls>
          <c:showLegendKey val="0"/>
          <c:showVal val="1"/>
          <c:showCatName val="0"/>
          <c:showSerName val="0"/>
          <c:showPercent val="0"/>
          <c:showBubbleSize val="0"/>
        </c:dLbls>
        <c:gapWidth val="75"/>
        <c:axId val="1482605488"/>
        <c:axId val="1482599248"/>
      </c:barChart>
      <c:catAx>
        <c:axId val="148260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crossAx val="1482599248"/>
        <c:crosses val="autoZero"/>
        <c:auto val="1"/>
        <c:lblAlgn val="ctr"/>
        <c:lblOffset val="100"/>
        <c:noMultiLvlLbl val="0"/>
      </c:catAx>
      <c:valAx>
        <c:axId val="1482599248"/>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r>
                  <a:rPr lang="en-US" dirty="0" smtClean="0">
                    <a:solidFill>
                      <a:schemeClr val="tx1"/>
                    </a:solidFill>
                  </a:rPr>
                  <a:t>Percentage</a:t>
                </a:r>
                <a:r>
                  <a:rPr lang="en-US" baseline="0" dirty="0" smtClean="0">
                    <a:solidFill>
                      <a:schemeClr val="tx1"/>
                    </a:solidFill>
                  </a:rPr>
                  <a:t> of participants (n = 1028)</a:t>
                </a:r>
                <a:endParaRPr lang="en-US" dirty="0">
                  <a:solidFill>
                    <a:schemeClr val="tx1"/>
                  </a:solidFill>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title>
        <c:numFmt formatCode="0%" sourceLinked="0"/>
        <c:majorTickMark val="cross"/>
        <c:min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2000" b="0" i="0" u="none" strike="noStrike" kern="1200" baseline="0">
                <a:solidFill>
                  <a:schemeClr val="tx1"/>
                </a:solidFill>
                <a:latin typeface="Candara" panose="020E0502030303020204" pitchFamily="34" charset="0"/>
                <a:ea typeface="+mn-ea"/>
                <a:cs typeface="+mn-cs"/>
              </a:defRPr>
            </a:pPr>
            <a:endParaRPr lang="en-US"/>
          </a:p>
        </c:txPr>
        <c:crossAx val="148260548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2000">
          <a:latin typeface="Candara" panose="020E05020303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BECB8D-CA73-4656-8398-1285412D234A}" type="datetimeFigureOut">
              <a:rPr lang="en-US" smtClean="0"/>
              <a:t>3/16/2023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6DB8FC-3319-4037-BBBC-C650098A38D7}" type="slidenum">
              <a:rPr lang="en-US" smtClean="0"/>
              <a:t>‹#›</a:t>
            </a:fld>
            <a:endParaRPr lang="en-US"/>
          </a:p>
        </p:txBody>
      </p:sp>
    </p:spTree>
    <p:extLst>
      <p:ext uri="{BB962C8B-B14F-4D97-AF65-F5344CB8AC3E}">
        <p14:creationId xmlns:p14="http://schemas.microsoft.com/office/powerpoint/2010/main" val="1691916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07D5E-D0F0-4311-BD30-961818885129}" type="datetimeFigureOut">
              <a:rPr lang="en-US" smtClean="0"/>
              <a:t>3/16/2023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04F631-BFC3-4DE1-9ACD-7FD71134B899}" type="slidenum">
              <a:rPr lang="en-US" smtClean="0"/>
              <a:t>‹#›</a:t>
            </a:fld>
            <a:endParaRPr lang="en-US"/>
          </a:p>
        </p:txBody>
      </p:sp>
    </p:spTree>
    <p:extLst>
      <p:ext uri="{BB962C8B-B14F-4D97-AF65-F5344CB8AC3E}">
        <p14:creationId xmlns:p14="http://schemas.microsoft.com/office/powerpoint/2010/main" val="40638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F5B76C-7803-439C-B72B-388215E7294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6889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8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04F631-BFC3-4DE1-9ACD-7FD71134B899}" type="slidenum">
              <a:rPr lang="en-US" smtClean="0"/>
              <a:t>11</a:t>
            </a:fld>
            <a:endParaRPr lang="en-US" dirty="0"/>
          </a:p>
        </p:txBody>
      </p:sp>
    </p:spTree>
    <p:extLst>
      <p:ext uri="{BB962C8B-B14F-4D97-AF65-F5344CB8AC3E}">
        <p14:creationId xmlns:p14="http://schemas.microsoft.com/office/powerpoint/2010/main" val="2473205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40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not modify the notes in this section to avoid tampering with the Poll Everywhere activity.
More info at polleverywhere.com/support
What's one word that encapsulates this experience?
https://www.polleverywhere.com/free_text_polls/XcQfEhvKMAVdPC5ICAUtt</a:t>
            </a:r>
            <a:endParaRPr lang="en-US"/>
          </a:p>
        </p:txBody>
      </p:sp>
      <p:sp>
        <p:nvSpPr>
          <p:cNvPr id="4" name="Slide Number Placeholder 3"/>
          <p:cNvSpPr>
            <a:spLocks noGrp="1"/>
          </p:cNvSpPr>
          <p:nvPr>
            <p:ph type="sldNum" sz="quarter" idx="10"/>
          </p:nvPr>
        </p:nvSpPr>
        <p:spPr/>
        <p:txBody>
          <a:bodyPr/>
          <a:lstStyle/>
          <a:p>
            <a:fld id="{7104F631-BFC3-4DE1-9ACD-7FD71134B899}" type="slidenum">
              <a:rPr lang="en-US" smtClean="0"/>
              <a:t>13</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1696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25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Barnett BS, Morris NP, Suzuki J. Addressing in-hospital illicit substance use. Lancet Psychiatry. 2021 Jan;8(1):17-18.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10.1016/S2215-0366(20)30487-9. PMID: 33341161.</a:t>
            </a:r>
          </a:p>
        </p:txBody>
      </p:sp>
      <p:sp>
        <p:nvSpPr>
          <p:cNvPr id="4" name="Slide Number Placeholder 3"/>
          <p:cNvSpPr>
            <a:spLocks noGrp="1"/>
          </p:cNvSpPr>
          <p:nvPr>
            <p:ph type="sldNum" sz="quarter" idx="5"/>
          </p:nvPr>
        </p:nvSpPr>
        <p:spPr/>
        <p:txBody>
          <a:bodyPr/>
          <a:lstStyle/>
          <a:p>
            <a:fld id="{7104F631-BFC3-4DE1-9ACD-7FD71134B899}" type="slidenum">
              <a:rPr lang="en-US" smtClean="0"/>
              <a:t>15</a:t>
            </a:fld>
            <a:endParaRPr lang="en-US"/>
          </a:p>
        </p:txBody>
      </p:sp>
    </p:spTree>
    <p:extLst>
      <p:ext uri="{BB962C8B-B14F-4D97-AF65-F5344CB8AC3E}">
        <p14:creationId xmlns:p14="http://schemas.microsoft.com/office/powerpoint/2010/main" val="166009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Grewal HK, </a:t>
            </a:r>
            <a:r>
              <a:rPr lang="en-US" sz="1200" b="0" i="0" u="none" strike="noStrike" kern="1200" dirty="0" err="1" smtClean="0">
                <a:solidFill>
                  <a:schemeClr val="tx1"/>
                </a:solidFill>
                <a:effectLst/>
                <a:latin typeface="+mn-lt"/>
                <a:ea typeface="+mn-ea"/>
                <a:cs typeface="+mn-cs"/>
              </a:rPr>
              <a:t>Ti</a:t>
            </a:r>
            <a:r>
              <a:rPr lang="en-US" sz="1200" b="0" i="0" u="none" strike="noStrike" kern="1200" dirty="0" smtClean="0">
                <a:solidFill>
                  <a:schemeClr val="tx1"/>
                </a:solidFill>
                <a:effectLst/>
                <a:latin typeface="+mn-lt"/>
                <a:ea typeface="+mn-ea"/>
                <a:cs typeface="+mn-cs"/>
              </a:rPr>
              <a:t> L, Hayashi K, </a:t>
            </a:r>
            <a:r>
              <a:rPr lang="en-US" sz="1200" b="0" i="0" u="none" strike="noStrike" kern="1200" dirty="0" err="1" smtClean="0">
                <a:solidFill>
                  <a:schemeClr val="tx1"/>
                </a:solidFill>
                <a:effectLst/>
                <a:latin typeface="+mn-lt"/>
                <a:ea typeface="+mn-ea"/>
                <a:cs typeface="+mn-cs"/>
              </a:rPr>
              <a:t>Dobrer</a:t>
            </a:r>
            <a:r>
              <a:rPr lang="en-US" sz="1200" b="0" i="0" u="none" strike="noStrike" kern="1200" dirty="0" smtClean="0">
                <a:solidFill>
                  <a:schemeClr val="tx1"/>
                </a:solidFill>
                <a:effectLst/>
                <a:latin typeface="+mn-lt"/>
                <a:ea typeface="+mn-ea"/>
                <a:cs typeface="+mn-cs"/>
              </a:rPr>
              <a:t> S, Wood E, Kerr T. Illicit drug use in acute care settings. Drug Alcohol Rev. 2015 Sep;34(5):499-502.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10.1111/dar.12270. </a:t>
            </a:r>
            <a:r>
              <a:rPr lang="en-US" sz="1200" b="0" i="0" u="none" strike="noStrike" kern="1200" dirty="0" err="1" smtClean="0">
                <a:solidFill>
                  <a:schemeClr val="tx1"/>
                </a:solidFill>
                <a:effectLst/>
                <a:latin typeface="+mn-lt"/>
                <a:ea typeface="+mn-ea"/>
                <a:cs typeface="+mn-cs"/>
              </a:rPr>
              <a:t>Epub</a:t>
            </a:r>
            <a:r>
              <a:rPr lang="en-US" sz="1200" b="0" i="0" u="none" strike="noStrike" kern="1200" dirty="0" smtClean="0">
                <a:solidFill>
                  <a:schemeClr val="tx1"/>
                </a:solidFill>
                <a:effectLst/>
                <a:latin typeface="+mn-lt"/>
                <a:ea typeface="+mn-ea"/>
                <a:cs typeface="+mn-cs"/>
              </a:rPr>
              <a:t> 2015 May 6. PMID: 25944526; PMCID: PMC4636467.</a:t>
            </a:r>
          </a:p>
          <a:p>
            <a:endParaRPr lang="en-US" sz="1200" b="0" i="0" kern="1200" dirty="0" smtClean="0">
              <a:solidFill>
                <a:schemeClr val="tx1"/>
              </a:solidFill>
              <a:effectLst/>
              <a:latin typeface="+mn-lt"/>
              <a:ea typeface="+mn-ea"/>
              <a:cs typeface="+mn-cs"/>
            </a:endParaRPr>
          </a:p>
          <a:p>
            <a:r>
              <a:rPr lang="en-US" dirty="0" smtClean="0"/>
              <a:t>“As indicated in Table 2, in multivariable analyses, factors remaining positively associated with illicit drug use in hospital included: daily cocaine injection at least 50% of the time (adjusted odds ratio [AOR] = 2.61; 95%CI: 1.27 – 5.70) and daily crack non- injection at least 50% of the time (AOR = 1.51; 95%CI: 1.12 – 2.03). Factors remaining negatively associated with the outcome included: older age (AOR = 0.98; 95%CI: 0.96 – 0.99) and male gender (AOR = 0.63; 95%CI: 0.48 – 0.83). The most common reasons for using illicit drugs in hospital included: wanting to use (17.2%), being in withdrawal (15.9%), and feeling bored (12.0%). The most common locations where illicit drugs were used in hospital included: in the washroom (20.8%), in a smoking area (17.9%), and in a hospital room (16.1%).”</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04F631-BFC3-4DE1-9ACD-7FD71134B899}" type="slidenum">
              <a:rPr lang="en-US" smtClean="0"/>
              <a:t>16</a:t>
            </a:fld>
            <a:endParaRPr lang="en-US"/>
          </a:p>
        </p:txBody>
      </p:sp>
    </p:spTree>
    <p:extLst>
      <p:ext uri="{BB962C8B-B14F-4D97-AF65-F5344CB8AC3E}">
        <p14:creationId xmlns:p14="http://schemas.microsoft.com/office/powerpoint/2010/main" val="627663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Grewal HK, </a:t>
            </a:r>
            <a:r>
              <a:rPr lang="en-US" sz="1200" b="0" i="0" u="none" strike="noStrike" kern="1200" dirty="0" err="1" smtClean="0">
                <a:solidFill>
                  <a:schemeClr val="tx1"/>
                </a:solidFill>
                <a:effectLst/>
                <a:latin typeface="+mn-lt"/>
                <a:ea typeface="+mn-ea"/>
                <a:cs typeface="+mn-cs"/>
              </a:rPr>
              <a:t>Ti</a:t>
            </a:r>
            <a:r>
              <a:rPr lang="en-US" sz="1200" b="0" i="0" u="none" strike="noStrike" kern="1200" dirty="0" smtClean="0">
                <a:solidFill>
                  <a:schemeClr val="tx1"/>
                </a:solidFill>
                <a:effectLst/>
                <a:latin typeface="+mn-lt"/>
                <a:ea typeface="+mn-ea"/>
                <a:cs typeface="+mn-cs"/>
              </a:rPr>
              <a:t> L, Hayashi K, </a:t>
            </a:r>
            <a:r>
              <a:rPr lang="en-US" sz="1200" b="0" i="0" u="none" strike="noStrike" kern="1200" dirty="0" err="1" smtClean="0">
                <a:solidFill>
                  <a:schemeClr val="tx1"/>
                </a:solidFill>
                <a:effectLst/>
                <a:latin typeface="+mn-lt"/>
                <a:ea typeface="+mn-ea"/>
                <a:cs typeface="+mn-cs"/>
              </a:rPr>
              <a:t>Dobrer</a:t>
            </a:r>
            <a:r>
              <a:rPr lang="en-US" sz="1200" b="0" i="0" u="none" strike="noStrike" kern="1200" dirty="0" smtClean="0">
                <a:solidFill>
                  <a:schemeClr val="tx1"/>
                </a:solidFill>
                <a:effectLst/>
                <a:latin typeface="+mn-lt"/>
                <a:ea typeface="+mn-ea"/>
                <a:cs typeface="+mn-cs"/>
              </a:rPr>
              <a:t> S, Wood E, Kerr T. Illicit drug use in acute care settings. Drug Alcohol Rev. 2015 Sep;34(5):499-502. </a:t>
            </a:r>
            <a:r>
              <a:rPr lang="en-US" sz="1200" b="0" i="0" u="none" strike="noStrike" kern="1200" dirty="0" err="1" smtClean="0">
                <a:solidFill>
                  <a:schemeClr val="tx1"/>
                </a:solidFill>
                <a:effectLst/>
                <a:latin typeface="+mn-lt"/>
                <a:ea typeface="+mn-ea"/>
                <a:cs typeface="+mn-cs"/>
              </a:rPr>
              <a:t>doi</a:t>
            </a:r>
            <a:r>
              <a:rPr lang="en-US" sz="1200" b="0" i="0" u="none" strike="noStrike" kern="1200" dirty="0" smtClean="0">
                <a:solidFill>
                  <a:schemeClr val="tx1"/>
                </a:solidFill>
                <a:effectLst/>
                <a:latin typeface="+mn-lt"/>
                <a:ea typeface="+mn-ea"/>
                <a:cs typeface="+mn-cs"/>
              </a:rPr>
              <a:t>: 10.1111/dar.12270. </a:t>
            </a:r>
            <a:r>
              <a:rPr lang="en-US" sz="1200" b="0" i="0" u="none" strike="noStrike" kern="1200" dirty="0" err="1" smtClean="0">
                <a:solidFill>
                  <a:schemeClr val="tx1"/>
                </a:solidFill>
                <a:effectLst/>
                <a:latin typeface="+mn-lt"/>
                <a:ea typeface="+mn-ea"/>
                <a:cs typeface="+mn-cs"/>
              </a:rPr>
              <a:t>Epub</a:t>
            </a:r>
            <a:r>
              <a:rPr lang="en-US" sz="1200" b="0" i="0" u="none" strike="noStrike" kern="1200" dirty="0" smtClean="0">
                <a:solidFill>
                  <a:schemeClr val="tx1"/>
                </a:solidFill>
                <a:effectLst/>
                <a:latin typeface="+mn-lt"/>
                <a:ea typeface="+mn-ea"/>
                <a:cs typeface="+mn-cs"/>
              </a:rPr>
              <a:t> 2015 May 6. PMID: 25944526; PMCID: PMC4636467.</a:t>
            </a:r>
          </a:p>
          <a:p>
            <a:endParaRPr lang="en-US" sz="1200" b="0" i="0" kern="1200" dirty="0" smtClean="0">
              <a:solidFill>
                <a:schemeClr val="tx1"/>
              </a:solidFill>
              <a:effectLst/>
              <a:latin typeface="+mn-lt"/>
              <a:ea typeface="+mn-ea"/>
              <a:cs typeface="+mn-cs"/>
            </a:endParaRPr>
          </a:p>
          <a:p>
            <a:r>
              <a:rPr lang="en-US" dirty="0" smtClean="0"/>
              <a:t>“As indicated in Table 2, in multivariable analyses, factors remaining positively associated with illicit drug use in hospital included: daily cocaine injection at least 50% of the time (adjusted odds ratio [AOR] = 2.61; 95%CI: 1.27 – 5.70) and daily crack non- injection at least 50% of the time (AOR = 1.51; 95%CI: 1.12 – 2.03). Factors remaining negatively associated with the outcome included: older age (AOR = 0.98; 95%CI: 0.96 – 0.99) and male gender (AOR = 0.63; 95%CI: 0.48 – 0.83). The most common reasons for using illicit drugs in hospital included: wanting to use (17.2%), being in withdrawal (15.9%), and feeling bored (12.0%). The most common locations where illicit drugs were used in hospital included: in the washroom (20.8%), in a smoking area (17.9%), and in a hospital room (16.1%).”</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04F631-BFC3-4DE1-9ACD-7FD71134B899}" type="slidenum">
              <a:rPr lang="en-US" smtClean="0"/>
              <a:t>17</a:t>
            </a:fld>
            <a:endParaRPr lang="en-US"/>
          </a:p>
        </p:txBody>
      </p:sp>
    </p:spTree>
    <p:extLst>
      <p:ext uri="{BB962C8B-B14F-4D97-AF65-F5344CB8AC3E}">
        <p14:creationId xmlns:p14="http://schemas.microsoft.com/office/powerpoint/2010/main" val="310001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Strike C, Robinson S, </a:t>
            </a:r>
            <a:r>
              <a:rPr lang="en-US" sz="1200" b="0" i="0" kern="1200" dirty="0" err="1" smtClean="0">
                <a:solidFill>
                  <a:schemeClr val="tx1"/>
                </a:solidFill>
                <a:effectLst/>
                <a:latin typeface="+mn-lt"/>
                <a:ea typeface="+mn-ea"/>
                <a:cs typeface="+mn-cs"/>
              </a:rPr>
              <a:t>Guta</a:t>
            </a:r>
            <a:r>
              <a:rPr lang="en-US" sz="1200" b="0" i="0" kern="1200" dirty="0" smtClean="0">
                <a:solidFill>
                  <a:schemeClr val="tx1"/>
                </a:solidFill>
                <a:effectLst/>
                <a:latin typeface="+mn-lt"/>
                <a:ea typeface="+mn-ea"/>
                <a:cs typeface="+mn-cs"/>
              </a:rPr>
              <a:t> A, Tan DH, O'Leary B, Cooper C, Upshur R, Chan </a:t>
            </a:r>
            <a:r>
              <a:rPr lang="en-US" sz="1200" b="0" i="0" kern="1200" dirty="0" err="1" smtClean="0">
                <a:solidFill>
                  <a:schemeClr val="tx1"/>
                </a:solidFill>
                <a:effectLst/>
                <a:latin typeface="+mn-lt"/>
                <a:ea typeface="+mn-ea"/>
                <a:cs typeface="+mn-cs"/>
              </a:rPr>
              <a:t>Carusone</a:t>
            </a:r>
            <a:r>
              <a:rPr lang="en-US" sz="1200" b="0" i="0" kern="1200" dirty="0" smtClean="0">
                <a:solidFill>
                  <a:schemeClr val="tx1"/>
                </a:solidFill>
                <a:effectLst/>
                <a:latin typeface="+mn-lt"/>
                <a:ea typeface="+mn-ea"/>
                <a:cs typeface="+mn-cs"/>
              </a:rPr>
              <a:t> S. Illicit drug use while admitted to hospital: Patient and health care provider perspectives. </a:t>
            </a:r>
            <a:r>
              <a:rPr lang="en-US" sz="1200" b="0" i="0" kern="1200" dirty="0" err="1" smtClean="0">
                <a:solidFill>
                  <a:schemeClr val="tx1"/>
                </a:solidFill>
                <a:effectLst/>
                <a:latin typeface="+mn-lt"/>
                <a:ea typeface="+mn-ea"/>
                <a:cs typeface="+mn-cs"/>
              </a:rPr>
              <a:t>PLoS</a:t>
            </a:r>
            <a:r>
              <a:rPr lang="en-US" sz="1200" b="0" i="0" kern="1200" dirty="0" smtClean="0">
                <a:solidFill>
                  <a:schemeClr val="tx1"/>
                </a:solidFill>
                <a:effectLst/>
                <a:latin typeface="+mn-lt"/>
                <a:ea typeface="+mn-ea"/>
                <a:cs typeface="+mn-cs"/>
              </a:rPr>
              <a:t> One. 2020 Mar 5;15(3):e0229713.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10.1371/journal.pone.0229713. PMID: 32134973; PMCID: PMC7058273.</a:t>
            </a:r>
            <a:endParaRPr lang="en-US" dirty="0" smtClean="0"/>
          </a:p>
          <a:p>
            <a:endParaRPr lang="en-US" dirty="0"/>
          </a:p>
        </p:txBody>
      </p:sp>
      <p:sp>
        <p:nvSpPr>
          <p:cNvPr id="4" name="Slide Number Placeholder 3"/>
          <p:cNvSpPr>
            <a:spLocks noGrp="1"/>
          </p:cNvSpPr>
          <p:nvPr>
            <p:ph type="sldNum" sz="quarter" idx="10"/>
          </p:nvPr>
        </p:nvSpPr>
        <p:spPr/>
        <p:txBody>
          <a:bodyPr/>
          <a:lstStyle/>
          <a:p>
            <a:fld id="{7104F631-BFC3-4DE1-9ACD-7FD71134B899}" type="slidenum">
              <a:rPr lang="en-US" smtClean="0"/>
              <a:t>18</a:t>
            </a:fld>
            <a:endParaRPr lang="en-US"/>
          </a:p>
        </p:txBody>
      </p:sp>
    </p:spTree>
    <p:extLst>
      <p:ext uri="{BB962C8B-B14F-4D97-AF65-F5344CB8AC3E}">
        <p14:creationId xmlns:p14="http://schemas.microsoft.com/office/powerpoint/2010/main" val="3531136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620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a:t>
            </a:fld>
            <a:endParaRPr lang="en-US"/>
          </a:p>
        </p:txBody>
      </p:sp>
    </p:spTree>
    <p:extLst>
      <p:ext uri="{BB962C8B-B14F-4D97-AF65-F5344CB8AC3E}">
        <p14:creationId xmlns:p14="http://schemas.microsoft.com/office/powerpoint/2010/main" val="38803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78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21</a:t>
            </a:fld>
            <a:endParaRPr lang="en-US"/>
          </a:p>
        </p:txBody>
      </p:sp>
    </p:spTree>
    <p:extLst>
      <p:ext uri="{BB962C8B-B14F-4D97-AF65-F5344CB8AC3E}">
        <p14:creationId xmlns:p14="http://schemas.microsoft.com/office/powerpoint/2010/main" val="1081716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22</a:t>
            </a:fld>
            <a:endParaRPr lang="en-US"/>
          </a:p>
        </p:txBody>
      </p:sp>
    </p:spTree>
    <p:extLst>
      <p:ext uri="{BB962C8B-B14F-4D97-AF65-F5344CB8AC3E}">
        <p14:creationId xmlns:p14="http://schemas.microsoft.com/office/powerpoint/2010/main" val="268265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23</a:t>
            </a:fld>
            <a:endParaRPr lang="en-US"/>
          </a:p>
        </p:txBody>
      </p:sp>
    </p:spTree>
    <p:extLst>
      <p:ext uri="{BB962C8B-B14F-4D97-AF65-F5344CB8AC3E}">
        <p14:creationId xmlns:p14="http://schemas.microsoft.com/office/powerpoint/2010/main" val="2857468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24</a:t>
            </a:fld>
            <a:endParaRPr lang="en-US"/>
          </a:p>
        </p:txBody>
      </p:sp>
    </p:spTree>
    <p:extLst>
      <p:ext uri="{BB962C8B-B14F-4D97-AF65-F5344CB8AC3E}">
        <p14:creationId xmlns:p14="http://schemas.microsoft.com/office/powerpoint/2010/main" val="2227774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25</a:t>
            </a:fld>
            <a:endParaRPr lang="en-US"/>
          </a:p>
        </p:txBody>
      </p:sp>
    </p:spTree>
    <p:extLst>
      <p:ext uri="{BB962C8B-B14F-4D97-AF65-F5344CB8AC3E}">
        <p14:creationId xmlns:p14="http://schemas.microsoft.com/office/powerpoint/2010/main" val="80736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03749CC-426E-4170-9443-25AC590B0B24}" type="slidenum">
              <a:rPr lang="en-US" smtClean="0"/>
              <a:t>26</a:t>
            </a:fld>
            <a:endParaRPr lang="en-US"/>
          </a:p>
        </p:txBody>
      </p:sp>
    </p:spTree>
    <p:extLst>
      <p:ext uri="{BB962C8B-B14F-4D97-AF65-F5344CB8AC3E}">
        <p14:creationId xmlns:p14="http://schemas.microsoft.com/office/powerpoint/2010/main" val="10812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905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28</a:t>
            </a:fld>
            <a:endParaRPr lang="en-US"/>
          </a:p>
        </p:txBody>
      </p:sp>
    </p:spTree>
    <p:extLst>
      <p:ext uri="{BB962C8B-B14F-4D97-AF65-F5344CB8AC3E}">
        <p14:creationId xmlns:p14="http://schemas.microsoft.com/office/powerpoint/2010/main" val="3773737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29</a:t>
            </a:fld>
            <a:endParaRPr lang="en-US"/>
          </a:p>
        </p:txBody>
      </p:sp>
    </p:spTree>
    <p:extLst>
      <p:ext uri="{BB962C8B-B14F-4D97-AF65-F5344CB8AC3E}">
        <p14:creationId xmlns:p14="http://schemas.microsoft.com/office/powerpoint/2010/main" val="191253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a:t>
            </a:fld>
            <a:endParaRPr lang="en-US"/>
          </a:p>
        </p:txBody>
      </p:sp>
    </p:spTree>
    <p:extLst>
      <p:ext uri="{BB962C8B-B14F-4D97-AF65-F5344CB8AC3E}">
        <p14:creationId xmlns:p14="http://schemas.microsoft.com/office/powerpoint/2010/main" val="293538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30</a:t>
            </a:fld>
            <a:endParaRPr lang="en-US"/>
          </a:p>
        </p:txBody>
      </p:sp>
    </p:spTree>
    <p:extLst>
      <p:ext uri="{BB962C8B-B14F-4D97-AF65-F5344CB8AC3E}">
        <p14:creationId xmlns:p14="http://schemas.microsoft.com/office/powerpoint/2010/main" val="280133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7603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32</a:t>
            </a:fld>
            <a:endParaRPr lang="en-US"/>
          </a:p>
        </p:txBody>
      </p:sp>
    </p:spTree>
    <p:extLst>
      <p:ext uri="{BB962C8B-B14F-4D97-AF65-F5344CB8AC3E}">
        <p14:creationId xmlns:p14="http://schemas.microsoft.com/office/powerpoint/2010/main" val="2527479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33</a:t>
            </a:fld>
            <a:endParaRPr lang="en-US"/>
          </a:p>
        </p:txBody>
      </p:sp>
    </p:spTree>
    <p:extLst>
      <p:ext uri="{BB962C8B-B14F-4D97-AF65-F5344CB8AC3E}">
        <p14:creationId xmlns:p14="http://schemas.microsoft.com/office/powerpoint/2010/main" val="2786373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03749CC-426E-4170-9443-25AC590B0B24}" type="slidenum">
              <a:rPr lang="en-US" smtClean="0"/>
              <a:t>34</a:t>
            </a:fld>
            <a:endParaRPr lang="en-US"/>
          </a:p>
        </p:txBody>
      </p:sp>
    </p:spTree>
    <p:extLst>
      <p:ext uri="{BB962C8B-B14F-4D97-AF65-F5344CB8AC3E}">
        <p14:creationId xmlns:p14="http://schemas.microsoft.com/office/powerpoint/2010/main" val="3802518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677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36</a:t>
            </a:fld>
            <a:endParaRPr lang="en-US"/>
          </a:p>
        </p:txBody>
      </p:sp>
    </p:spTree>
    <p:extLst>
      <p:ext uri="{BB962C8B-B14F-4D97-AF65-F5344CB8AC3E}">
        <p14:creationId xmlns:p14="http://schemas.microsoft.com/office/powerpoint/2010/main" val="2884676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37</a:t>
            </a:fld>
            <a:endParaRPr lang="en-US"/>
          </a:p>
        </p:txBody>
      </p:sp>
    </p:spTree>
    <p:extLst>
      <p:ext uri="{BB962C8B-B14F-4D97-AF65-F5344CB8AC3E}">
        <p14:creationId xmlns:p14="http://schemas.microsoft.com/office/powerpoint/2010/main" val="2473504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38</a:t>
            </a:fld>
            <a:endParaRPr lang="en-US"/>
          </a:p>
        </p:txBody>
      </p:sp>
    </p:spTree>
    <p:extLst>
      <p:ext uri="{BB962C8B-B14F-4D97-AF65-F5344CB8AC3E}">
        <p14:creationId xmlns:p14="http://schemas.microsoft.com/office/powerpoint/2010/main" val="1860736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39</a:t>
            </a:fld>
            <a:endParaRPr lang="en-US"/>
          </a:p>
        </p:txBody>
      </p:sp>
    </p:spTree>
    <p:extLst>
      <p:ext uri="{BB962C8B-B14F-4D97-AF65-F5344CB8AC3E}">
        <p14:creationId xmlns:p14="http://schemas.microsoft.com/office/powerpoint/2010/main" val="17904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4F631-BFC3-4DE1-9ACD-7FD71134B899}" type="slidenum">
              <a:rPr lang="en-US" smtClean="0"/>
              <a:t>4</a:t>
            </a:fld>
            <a:endParaRPr lang="en-US"/>
          </a:p>
        </p:txBody>
      </p:sp>
    </p:spTree>
    <p:extLst>
      <p:ext uri="{BB962C8B-B14F-4D97-AF65-F5344CB8AC3E}">
        <p14:creationId xmlns:p14="http://schemas.microsoft.com/office/powerpoint/2010/main" val="160839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40</a:t>
            </a:fld>
            <a:endParaRPr lang="en-US"/>
          </a:p>
        </p:txBody>
      </p:sp>
    </p:spTree>
    <p:extLst>
      <p:ext uri="{BB962C8B-B14F-4D97-AF65-F5344CB8AC3E}">
        <p14:creationId xmlns:p14="http://schemas.microsoft.com/office/powerpoint/2010/main" val="4121869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03749CC-426E-4170-9443-25AC590B0B24}" type="slidenum">
              <a:rPr lang="en-US" smtClean="0"/>
              <a:t>41</a:t>
            </a:fld>
            <a:endParaRPr lang="en-US"/>
          </a:p>
        </p:txBody>
      </p:sp>
    </p:spTree>
    <p:extLst>
      <p:ext uri="{BB962C8B-B14F-4D97-AF65-F5344CB8AC3E}">
        <p14:creationId xmlns:p14="http://schemas.microsoft.com/office/powerpoint/2010/main" val="30562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976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43</a:t>
            </a:fld>
            <a:endParaRPr lang="en-US"/>
          </a:p>
        </p:txBody>
      </p:sp>
    </p:spTree>
    <p:extLst>
      <p:ext uri="{BB962C8B-B14F-4D97-AF65-F5344CB8AC3E}">
        <p14:creationId xmlns:p14="http://schemas.microsoft.com/office/powerpoint/2010/main" val="2167561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44</a:t>
            </a:fld>
            <a:endParaRPr lang="en-US"/>
          </a:p>
        </p:txBody>
      </p:sp>
    </p:spTree>
    <p:extLst>
      <p:ext uri="{BB962C8B-B14F-4D97-AF65-F5344CB8AC3E}">
        <p14:creationId xmlns:p14="http://schemas.microsoft.com/office/powerpoint/2010/main" val="647932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749CC-426E-4170-9443-25AC590B0B24}" type="slidenum">
              <a:rPr lang="en-US" smtClean="0"/>
              <a:t>45</a:t>
            </a:fld>
            <a:endParaRPr lang="en-US"/>
          </a:p>
        </p:txBody>
      </p:sp>
    </p:spTree>
    <p:extLst>
      <p:ext uri="{BB962C8B-B14F-4D97-AF65-F5344CB8AC3E}">
        <p14:creationId xmlns:p14="http://schemas.microsoft.com/office/powerpoint/2010/main" val="3591635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F5B76C-7803-439C-B72B-388215E7294D}"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55784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4F631-BFC3-4DE1-9ACD-7FD71134B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79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not modify the notes in this section to avoid tampering with the Poll Everywhere activity.
More info at polleverywhere.com/support
Where do you live and work?
https://www.polleverywhere.com/clickable_images/CinEtAw6DfJJFQcezNqGh?display_state=chart&amp;activity_state=opened&amp;state=opened&amp;flow=Engagement&amp;onscreen=persist&amp;hide=instructions</a:t>
            </a:r>
            <a:endParaRPr lang="en-US"/>
          </a:p>
        </p:txBody>
      </p:sp>
      <p:sp>
        <p:nvSpPr>
          <p:cNvPr id="4" name="Slide Number Placeholder 3"/>
          <p:cNvSpPr>
            <a:spLocks noGrp="1"/>
          </p:cNvSpPr>
          <p:nvPr>
            <p:ph type="sldNum" sz="quarter" idx="10"/>
          </p:nvPr>
        </p:nvSpPr>
        <p:spPr/>
        <p:txBody>
          <a:bodyPr/>
          <a:lstStyle/>
          <a:p>
            <a:fld id="{7104F631-BFC3-4DE1-9ACD-7FD71134B899}" type="slidenum">
              <a:rPr lang="en-US" smtClean="0"/>
              <a:t>6</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2992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not modify the notes in this section to avoid tampering with the Poll Everywhere activity.
More info at polleverywhere.com/support
What is your occupation or current role?
https://www.polleverywhere.com/multiple_choice_polls/YghbpLJoQT5WUW3SVCIbE?display_state=chart&amp;activity_state=opened&amp;state=opened&amp;flow=Engagement&amp;onscreen=persist&amp;hide=instructions</a:t>
            </a:r>
            <a:endParaRPr lang="en-US"/>
          </a:p>
        </p:txBody>
      </p:sp>
      <p:sp>
        <p:nvSpPr>
          <p:cNvPr id="4" name="Slide Number Placeholder 3"/>
          <p:cNvSpPr>
            <a:spLocks noGrp="1"/>
          </p:cNvSpPr>
          <p:nvPr>
            <p:ph type="sldNum" sz="quarter" idx="10"/>
          </p:nvPr>
        </p:nvSpPr>
        <p:spPr/>
        <p:txBody>
          <a:bodyPr/>
          <a:lstStyle/>
          <a:p>
            <a:fld id="{7104F631-BFC3-4DE1-9ACD-7FD71134B899}" type="slidenum">
              <a:rPr lang="en-US" smtClean="0"/>
              <a:t>7</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8209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not modify the notes in this section to avoid tampering with the Poll Everywhere activity.
More info at polleverywhere.com/support
How many years of experience do you have within substance use care, education, and/or research?
https://www.polleverywhere.com/multiple_choice_polls/F3Fm9AORWFXRM7VK0BQiG?display_state=chart&amp;activity_state=opened&amp;state=opened&amp;flow=Engagement&amp;onscreen=persist&amp;hide=instructions</a:t>
            </a:r>
            <a:endParaRPr lang="en-US"/>
          </a:p>
        </p:txBody>
      </p:sp>
      <p:sp>
        <p:nvSpPr>
          <p:cNvPr id="4" name="Slide Number Placeholder 3"/>
          <p:cNvSpPr>
            <a:spLocks noGrp="1"/>
          </p:cNvSpPr>
          <p:nvPr>
            <p:ph type="sldNum" sz="quarter" idx="10"/>
          </p:nvPr>
        </p:nvSpPr>
        <p:spPr/>
        <p:txBody>
          <a:bodyPr/>
          <a:lstStyle/>
          <a:p>
            <a:fld id="{7104F631-BFC3-4DE1-9ACD-7FD71134B899}" type="slidenum">
              <a:rPr lang="en-US" smtClean="0"/>
              <a:t>8</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5172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Do not modify the notes in this section to avoid tampering with the Poll Everywhere activity.
More info at polleverywhere.com/support
Describe the location where you do the bulk of your work?
https://www.polleverywhere.com/multiple_choice_polls/EtzEZ81ZXRY4DnzT1dVt1?display_state=chart&amp;activity_state=opened&amp;state=opened&amp;flow=Engagement&amp;onscreen=persist&amp;hide=instructions</a:t>
            </a:r>
            <a:endParaRPr lang="en-US"/>
          </a:p>
        </p:txBody>
      </p:sp>
      <p:sp>
        <p:nvSpPr>
          <p:cNvPr id="4" name="Slide Number Placeholder 3"/>
          <p:cNvSpPr>
            <a:spLocks noGrp="1"/>
          </p:cNvSpPr>
          <p:nvPr>
            <p:ph type="sldNum" sz="quarter" idx="10"/>
          </p:nvPr>
        </p:nvSpPr>
        <p:spPr/>
        <p:txBody>
          <a:bodyPr/>
          <a:lstStyle/>
          <a:p>
            <a:fld id="{7104F631-BFC3-4DE1-9ACD-7FD71134B899}" type="slidenum">
              <a:rPr lang="en-US" smtClean="0"/>
              <a:t>9</a:t>
            </a:fld>
            <a:endParaRPr lang="en-US"/>
          </a:p>
        </p:txBody>
      </p:sp>
      <p:sp>
        <p:nvSpPr>
          <p:cNvPr id="5" name="TextBox 4"/>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137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403902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64487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11126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134472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95743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EFEDE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EFEDE3"/>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EFEDE3"/>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EFEDE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EFEDE3"/>
              </a:solidFill>
              <a:effectLst/>
              <a:uLnTx/>
              <a:uFillTx/>
              <a:latin typeface="Calibri"/>
              <a:ea typeface="+mn-ea"/>
              <a:cs typeface="+mn-cs"/>
            </a:endParaRPr>
          </a:p>
        </p:txBody>
      </p:sp>
    </p:spTree>
    <p:extLst>
      <p:ext uri="{BB962C8B-B14F-4D97-AF65-F5344CB8AC3E}">
        <p14:creationId xmlns:p14="http://schemas.microsoft.com/office/powerpoint/2010/main" val="285409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322125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39507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391588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300846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9574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9789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1737873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291329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303822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2A4B3-13B1-7C41-80B7-2FFBA4848ED2}" type="datetimeFigureOut">
              <a:rPr lang="en-US" smtClean="0">
                <a:solidFill>
                  <a:srgbClr val="EFEDE3"/>
                </a:solidFill>
              </a:rPr>
              <a:pPr/>
              <a:t>3/16/2023</a:t>
            </a:fld>
            <a:endParaRPr lang="en-US">
              <a:solidFill>
                <a:srgbClr val="EFEDE3"/>
              </a:solidFill>
            </a:endParaRPr>
          </a:p>
        </p:txBody>
      </p:sp>
      <p:sp>
        <p:nvSpPr>
          <p:cNvPr id="5" name="Footer Placeholder 4"/>
          <p:cNvSpPr>
            <a:spLocks noGrp="1"/>
          </p:cNvSpPr>
          <p:nvPr>
            <p:ph type="ftr" sz="quarter" idx="11"/>
          </p:nvPr>
        </p:nvSpPr>
        <p:spPr/>
        <p:txBody>
          <a:bodyPr/>
          <a:lstStyle/>
          <a:p>
            <a:endParaRPr lang="en-US">
              <a:solidFill>
                <a:srgbClr val="EFEDE3"/>
              </a:solidFill>
            </a:endParaRPr>
          </a:p>
        </p:txBody>
      </p:sp>
      <p:sp>
        <p:nvSpPr>
          <p:cNvPr id="6" name="Slide Number Placeholder 5"/>
          <p:cNvSpPr>
            <a:spLocks noGrp="1"/>
          </p:cNvSpPr>
          <p:nvPr>
            <p:ph type="sldNum" sz="quarter" idx="12"/>
          </p:nvPr>
        </p:nvSpPr>
        <p:spPr/>
        <p:txBody>
          <a:bodyPr/>
          <a:lstStyle/>
          <a:p>
            <a:fld id="{316EADA7-EF3B-B840-9776-FCC1F4AB677E}" type="slidenum">
              <a:rPr lang="en-US" smtClean="0">
                <a:solidFill>
                  <a:srgbClr val="EFEDE3"/>
                </a:solidFill>
              </a:rPr>
              <a:pPr/>
              <a:t>‹#›</a:t>
            </a:fld>
            <a:endParaRPr lang="en-US">
              <a:solidFill>
                <a:srgbClr val="EFEDE3"/>
              </a:solidFill>
            </a:endParaRPr>
          </a:p>
        </p:txBody>
      </p:sp>
    </p:spTree>
    <p:extLst>
      <p:ext uri="{BB962C8B-B14F-4D97-AF65-F5344CB8AC3E}">
        <p14:creationId xmlns:p14="http://schemas.microsoft.com/office/powerpoint/2010/main" val="142328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79918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8" name="Footer Placeholder 7"/>
          <p:cNvSpPr>
            <a:spLocks noGrp="1"/>
          </p:cNvSpPr>
          <p:nvPr>
            <p:ph type="ftr" sz="quarter" idx="11"/>
          </p:nvPr>
        </p:nvSpPr>
        <p:spPr/>
        <p:txBody>
          <a:bodyPr/>
          <a:lstStyle/>
          <a:p>
            <a:endParaRPr lang="en-US">
              <a:solidFill>
                <a:srgbClr val="191B0E"/>
              </a:solidFill>
            </a:endParaRPr>
          </a:p>
        </p:txBody>
      </p:sp>
      <p:sp>
        <p:nvSpPr>
          <p:cNvPr id="9" name="Slide Number Placeholder 8"/>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49673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4" name="Footer Placeholder 3"/>
          <p:cNvSpPr>
            <a:spLocks noGrp="1"/>
          </p:cNvSpPr>
          <p:nvPr>
            <p:ph type="ftr" sz="quarter" idx="11"/>
          </p:nvPr>
        </p:nvSpPr>
        <p:spPr/>
        <p:txBody>
          <a:bodyPr/>
          <a:lstStyle/>
          <a:p>
            <a:endParaRPr lang="en-US">
              <a:solidFill>
                <a:srgbClr val="191B0E"/>
              </a:solidFill>
            </a:endParaRPr>
          </a:p>
        </p:txBody>
      </p:sp>
      <p:sp>
        <p:nvSpPr>
          <p:cNvPr id="5" name="Slide Number Placeholder 4"/>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44401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3" name="Footer Placeholder 2"/>
          <p:cNvSpPr>
            <a:spLocks noGrp="1"/>
          </p:cNvSpPr>
          <p:nvPr>
            <p:ph type="ftr" sz="quarter" idx="11"/>
          </p:nvPr>
        </p:nvSpPr>
        <p:spPr/>
        <p:txBody>
          <a:bodyPr/>
          <a:lstStyle/>
          <a:p>
            <a:endParaRPr lang="en-US">
              <a:solidFill>
                <a:srgbClr val="191B0E"/>
              </a:solidFill>
            </a:endParaRPr>
          </a:p>
        </p:txBody>
      </p:sp>
      <p:sp>
        <p:nvSpPr>
          <p:cNvPr id="4" name="Slide Number Placeholder 3"/>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54297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18879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7792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2A4B3-13B1-7C41-80B7-2FFBA4848ED2}" type="datetimeFigureOut">
              <a:rPr lang="en-US" smtClean="0">
                <a:solidFill>
                  <a:srgbClr val="191B0E"/>
                </a:solidFill>
              </a:rPr>
              <a:pPr/>
              <a:t>3/16/2023</a:t>
            </a:fld>
            <a:endParaRPr lang="en-US">
              <a:solidFill>
                <a:srgbClr val="191B0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191B0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EADA7-EF3B-B840-9776-FCC1F4AB677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182337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02A4B3-13B1-7C41-80B7-2FFBA4848ED2}" type="datetimeFigureOut">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3/16/2023</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6EADA7-EF3B-B840-9776-FCC1F4AB677E}" type="slidenum">
              <a:rPr kumimoji="0" lang="en-US" sz="1200" b="0" i="0" u="none" strike="noStrike" kern="1200" cap="none" spc="0" normalizeH="0" baseline="0" noProof="0" smtClean="0">
                <a:ln>
                  <a:noFill/>
                </a:ln>
                <a:solidFill>
                  <a:srgbClr val="191B0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191B0E"/>
              </a:solidFill>
              <a:effectLst/>
              <a:uLnTx/>
              <a:uFillTx/>
              <a:latin typeface="Calibri"/>
              <a:ea typeface="+mn-ea"/>
              <a:cs typeface="+mn-cs"/>
            </a:endParaRPr>
          </a:p>
        </p:txBody>
      </p:sp>
    </p:spTree>
    <p:extLst>
      <p:ext uri="{BB962C8B-B14F-4D97-AF65-F5344CB8AC3E}">
        <p14:creationId xmlns:p14="http://schemas.microsoft.com/office/powerpoint/2010/main" val="609097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11409"/>
            <a:ext cx="12192000" cy="2435902"/>
          </a:xfrm>
        </p:spPr>
        <p:txBody>
          <a:bodyPr>
            <a:normAutofit fontScale="92500" lnSpcReduction="20000"/>
          </a:bodyPr>
          <a:lstStyle/>
          <a:p>
            <a:endParaRPr lang="en-US" sz="2800" dirty="0">
              <a:solidFill>
                <a:schemeClr val="tx1"/>
              </a:solidFill>
              <a:latin typeface="Candara" pitchFamily="34" charset="0"/>
            </a:endParaRPr>
          </a:p>
          <a:p>
            <a:r>
              <a:rPr lang="en-US" sz="2800" dirty="0" smtClean="0">
                <a:solidFill>
                  <a:schemeClr val="tx1"/>
                </a:solidFill>
                <a:latin typeface="Candara" pitchFamily="34" charset="0"/>
              </a:rPr>
              <a:t>Vanderbilt University – David </a:t>
            </a:r>
            <a:r>
              <a:rPr lang="en-US" sz="2800" dirty="0" err="1" smtClean="0">
                <a:solidFill>
                  <a:schemeClr val="tx1"/>
                </a:solidFill>
                <a:latin typeface="Candara" pitchFamily="34" charset="0"/>
              </a:rPr>
              <a:t>Marcovitz</a:t>
            </a:r>
            <a:r>
              <a:rPr lang="en-US" sz="2800" dirty="0" smtClean="0">
                <a:solidFill>
                  <a:schemeClr val="tx1"/>
                </a:solidFill>
                <a:latin typeface="Candara" pitchFamily="34" charset="0"/>
              </a:rPr>
              <a:t> &amp; Lisa Stewart</a:t>
            </a:r>
          </a:p>
          <a:p>
            <a:r>
              <a:rPr lang="en-US" sz="2800" dirty="0" smtClean="0">
                <a:solidFill>
                  <a:schemeClr val="tx1"/>
                </a:solidFill>
                <a:latin typeface="Candara" pitchFamily="34" charset="0"/>
              </a:rPr>
              <a:t>University of Alabama at Birmingham – Davis Bradford &amp; Li </a:t>
            </a:r>
            <a:r>
              <a:rPr lang="en-US" sz="2800" dirty="0" err="1" smtClean="0">
                <a:solidFill>
                  <a:schemeClr val="tx1"/>
                </a:solidFill>
                <a:latin typeface="Candara" pitchFamily="34" charset="0"/>
              </a:rPr>
              <a:t>Li</a:t>
            </a:r>
            <a:endParaRPr lang="en-US" sz="2800" dirty="0" smtClean="0">
              <a:solidFill>
                <a:schemeClr val="tx1"/>
              </a:solidFill>
              <a:latin typeface="Candara" pitchFamily="34" charset="0"/>
            </a:endParaRPr>
          </a:p>
          <a:p>
            <a:r>
              <a:rPr lang="en-US" sz="2800" dirty="0" smtClean="0">
                <a:solidFill>
                  <a:schemeClr val="tx1"/>
                </a:solidFill>
                <a:latin typeface="Candara" pitchFamily="34" charset="0"/>
              </a:rPr>
              <a:t>University of Kentucky – Kayla </a:t>
            </a:r>
            <a:r>
              <a:rPr lang="en-US" sz="2800" dirty="0" err="1" smtClean="0">
                <a:solidFill>
                  <a:schemeClr val="tx1"/>
                </a:solidFill>
                <a:latin typeface="Candara" pitchFamily="34" charset="0"/>
              </a:rPr>
              <a:t>Strother</a:t>
            </a:r>
            <a:r>
              <a:rPr lang="en-US" sz="2800" dirty="0" smtClean="0">
                <a:solidFill>
                  <a:schemeClr val="tx1"/>
                </a:solidFill>
                <a:latin typeface="Candara" pitchFamily="34" charset="0"/>
              </a:rPr>
              <a:t> &amp; Alyssa Tremblay</a:t>
            </a:r>
          </a:p>
          <a:p>
            <a:endParaRPr lang="en-US" sz="2800" dirty="0">
              <a:solidFill>
                <a:schemeClr val="tx1"/>
              </a:solidFill>
              <a:latin typeface="Candara" pitchFamily="34" charset="0"/>
            </a:endParaRPr>
          </a:p>
          <a:p>
            <a:r>
              <a:rPr lang="en-US" sz="2800" dirty="0" smtClean="0">
                <a:solidFill>
                  <a:schemeClr val="tx1"/>
                </a:solidFill>
                <a:latin typeface="Candara" pitchFamily="34" charset="0"/>
              </a:rPr>
              <a:t>November 11, 2022</a:t>
            </a:r>
            <a:endParaRPr lang="en-US" sz="2800" dirty="0">
              <a:solidFill>
                <a:schemeClr val="tx1"/>
              </a:solidFill>
              <a:latin typeface="Candara" pitchFamily="34" charset="0"/>
            </a:endParaRPr>
          </a:p>
        </p:txBody>
      </p:sp>
      <p:sp>
        <p:nvSpPr>
          <p:cNvPr id="6" name="Subtitle 2"/>
          <p:cNvSpPr txBox="1">
            <a:spLocks/>
          </p:cNvSpPr>
          <p:nvPr/>
        </p:nvSpPr>
        <p:spPr>
          <a:xfrm>
            <a:off x="1643131" y="3037897"/>
            <a:ext cx="9144000" cy="1122362"/>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endParaRPr lang="en-US" sz="4000" b="1" dirty="0">
              <a:solidFill>
                <a:srgbClr val="191B0E"/>
              </a:solidFill>
            </a:endParaRPr>
          </a:p>
        </p:txBody>
      </p:sp>
      <p:sp>
        <p:nvSpPr>
          <p:cNvPr id="7" name="Subtitle 2"/>
          <p:cNvSpPr txBox="1">
            <a:spLocks/>
          </p:cNvSpPr>
          <p:nvPr/>
        </p:nvSpPr>
        <p:spPr>
          <a:xfrm>
            <a:off x="1453573" y="2611409"/>
            <a:ext cx="9144000" cy="1122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solidFill>
                <a:prstClr val="black"/>
              </a:solidFill>
            </a:endParaRPr>
          </a:p>
        </p:txBody>
      </p:sp>
      <p:sp>
        <p:nvSpPr>
          <p:cNvPr id="8" name="Title 1"/>
          <p:cNvSpPr txBox="1">
            <a:spLocks/>
          </p:cNvSpPr>
          <p:nvPr/>
        </p:nvSpPr>
        <p:spPr>
          <a:xfrm>
            <a:off x="0" y="0"/>
            <a:ext cx="12192000" cy="26114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4000" b="1" dirty="0" smtClean="0">
                <a:latin typeface="Candara" pitchFamily="34" charset="0"/>
              </a:rPr>
              <a:t>Responding to In-hospital Drug Use:</a:t>
            </a:r>
          </a:p>
          <a:p>
            <a:pPr>
              <a:spcAft>
                <a:spcPts val="600"/>
              </a:spcAft>
            </a:pPr>
            <a:r>
              <a:rPr lang="en-US" sz="3600" b="1" dirty="0" smtClean="0">
                <a:latin typeface="Candara" pitchFamily="34" charset="0"/>
              </a:rPr>
              <a:t>Battle or Balance</a:t>
            </a:r>
          </a:p>
          <a:p>
            <a:pPr>
              <a:spcAft>
                <a:spcPts val="600"/>
              </a:spcAft>
            </a:pPr>
            <a:r>
              <a:rPr lang="en-US" sz="3600" b="1" dirty="0" smtClean="0">
                <a:latin typeface="Candara" pitchFamily="34" charset="0"/>
              </a:rPr>
              <a:t>between harm </a:t>
            </a:r>
            <a:r>
              <a:rPr lang="en-US" sz="3600" b="1" dirty="0">
                <a:latin typeface="Candara" pitchFamily="34" charset="0"/>
              </a:rPr>
              <a:t>r</a:t>
            </a:r>
            <a:r>
              <a:rPr lang="en-US" sz="3600" b="1" dirty="0" smtClean="0">
                <a:latin typeface="Candara" pitchFamily="34" charset="0"/>
              </a:rPr>
              <a:t>eduction and patient safety</a:t>
            </a:r>
          </a:p>
        </p:txBody>
      </p:sp>
      <p:pic>
        <p:nvPicPr>
          <p:cNvPr id="17" name="Picture 16"/>
          <p:cNvPicPr>
            <a:picLocks noChangeAspect="1"/>
          </p:cNvPicPr>
          <p:nvPr/>
        </p:nvPicPr>
        <p:blipFill>
          <a:blip r:embed="rId3"/>
          <a:stretch>
            <a:fillRect/>
          </a:stretch>
        </p:blipFill>
        <p:spPr>
          <a:xfrm>
            <a:off x="5381980" y="5369019"/>
            <a:ext cx="2513512" cy="1266810"/>
          </a:xfrm>
          <a:prstGeom prst="rect">
            <a:avLst/>
          </a:prstGeom>
        </p:spPr>
      </p:pic>
      <p:pic>
        <p:nvPicPr>
          <p:cNvPr id="2" name="Picture 1"/>
          <p:cNvPicPr>
            <a:picLocks noChangeAspect="1"/>
          </p:cNvPicPr>
          <p:nvPr/>
        </p:nvPicPr>
        <p:blipFill>
          <a:blip r:embed="rId4"/>
          <a:stretch>
            <a:fillRect/>
          </a:stretch>
        </p:blipFill>
        <p:spPr>
          <a:xfrm>
            <a:off x="8651629" y="5377812"/>
            <a:ext cx="3331267" cy="1249225"/>
          </a:xfrm>
          <a:prstGeom prst="rect">
            <a:avLst/>
          </a:prstGeom>
          <a:solidFill>
            <a:srgbClr val="0033A0"/>
          </a:solidFill>
        </p:spPr>
      </p:pic>
      <p:pic>
        <p:nvPicPr>
          <p:cNvPr id="1028" name="Picture 4" descr="https://www.vumc.org/main/sites/default/files/styles/barista_slideshow_fullwidth/public/slideshows/VUMC_MAGNET_BANNER_L1JS.jpg?itok=HOHD3D1U"/>
          <p:cNvPicPr>
            <a:picLocks noChangeAspect="1" noChangeArrowheads="1"/>
          </p:cNvPicPr>
          <p:nvPr/>
        </p:nvPicPr>
        <p:blipFill rotWithShape="1">
          <a:blip r:embed="rId5">
            <a:extLst>
              <a:ext uri="{28A0092B-C50C-407E-A947-70E740481C1C}">
                <a14:useLocalDpi xmlns:a14="http://schemas.microsoft.com/office/drawing/2010/main" val="0"/>
              </a:ext>
            </a:extLst>
          </a:blip>
          <a:srcRect l="34827" t="8471" r="34404" b="73284"/>
          <a:stretch/>
        </p:blipFill>
        <p:spPr bwMode="auto">
          <a:xfrm>
            <a:off x="194514" y="5422132"/>
            <a:ext cx="4642340" cy="11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8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Now let’s turn to your</a:t>
            </a:r>
            <a:r>
              <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rPr>
              <a:t> experiences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prstClr val="white"/>
                </a:solidFill>
                <a:latin typeface="Candara" panose="020E0502030303020204" pitchFamily="34" charset="0"/>
              </a:rPr>
              <a:t>with in-hospital drug use</a:t>
            </a:r>
            <a:r>
              <a:rPr kumimoji="0" lang="en-US" sz="40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 </a:t>
            </a:r>
            <a:endParaRPr kumimoji="0" lang="en-US" sz="40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347957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661"/>
            <a:ext cx="12192000" cy="1793631"/>
          </a:xfrm>
        </p:spPr>
        <p:txBody>
          <a:bodyPr>
            <a:noAutofit/>
          </a:bodyPr>
          <a:lstStyle/>
          <a:p>
            <a:r>
              <a:rPr lang="en-US" sz="3600" dirty="0" smtClean="0">
                <a:latin typeface="Candara" pitchFamily="34" charset="0"/>
              </a:rPr>
              <a:t>Take 2 minutes to write about an experience in which you were involved in an encounter involving in-hospital drug use</a:t>
            </a:r>
            <a:endParaRPr lang="en-US" sz="3600" dirty="0">
              <a:latin typeface="Candara" pitchFamily="34" charset="0"/>
            </a:endParaRPr>
          </a:p>
        </p:txBody>
      </p:sp>
    </p:spTree>
    <p:extLst>
      <p:ext uri="{BB962C8B-B14F-4D97-AF65-F5344CB8AC3E}">
        <p14:creationId xmlns:p14="http://schemas.microsoft.com/office/powerpoint/2010/main" val="147705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What’s one</a:t>
            </a:r>
            <a:r>
              <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rPr>
              <a:t> word that encapsulates this experience?</a:t>
            </a:r>
            <a:endParaRPr kumimoji="0" lang="en-US" sz="40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2866582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91438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What do we know</a:t>
            </a:r>
            <a:r>
              <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rPr>
              <a:t> about in-hospital drug use?</a:t>
            </a:r>
            <a:endParaRPr kumimoji="0" lang="en-US" sz="40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289486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0011"/>
          </a:xfrm>
        </p:spPr>
        <p:txBody>
          <a:bodyPr>
            <a:normAutofit/>
          </a:bodyPr>
          <a:lstStyle/>
          <a:p>
            <a:r>
              <a:rPr lang="en-US" sz="3600" dirty="0" smtClean="0">
                <a:latin typeface="Candara" pitchFamily="34" charset="0"/>
              </a:rPr>
              <a:t>In-hospital drug use is common.</a:t>
            </a:r>
            <a:endParaRPr lang="en-US" sz="3600" dirty="0">
              <a:latin typeface="Candara" pitchFamily="34" charset="0"/>
            </a:endParaRPr>
          </a:p>
        </p:txBody>
      </p:sp>
      <p:graphicFrame>
        <p:nvGraphicFramePr>
          <p:cNvPr id="6" name="Chart 5"/>
          <p:cNvGraphicFramePr/>
          <p:nvPr>
            <p:extLst>
              <p:ext uri="{D42A27DB-BD31-4B8C-83A1-F6EECF244321}">
                <p14:modId xmlns:p14="http://schemas.microsoft.com/office/powerpoint/2010/main" val="212642634"/>
              </p:ext>
            </p:extLst>
          </p:nvPr>
        </p:nvGraphicFramePr>
        <p:xfrm>
          <a:off x="2775333" y="1124747"/>
          <a:ext cx="6641334" cy="52248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457890"/>
            <a:ext cx="12192000" cy="400110"/>
          </a:xfrm>
          <a:prstGeom prst="rect">
            <a:avLst/>
          </a:prstGeom>
          <a:noFill/>
        </p:spPr>
        <p:txBody>
          <a:bodyPr wrap="square" rtlCol="0">
            <a:spAutoFit/>
          </a:bodyPr>
          <a:lstStyle/>
          <a:p>
            <a:pPr algn="ctr"/>
            <a:r>
              <a:rPr lang="en-US" sz="2000" dirty="0" smtClean="0">
                <a:latin typeface="Candara" panose="020E0502030303020204" pitchFamily="34" charset="0"/>
              </a:rPr>
              <a:t>Barnett BS, Morris NP, Suzuki J. </a:t>
            </a:r>
            <a:r>
              <a:rPr lang="en-US" sz="2000" i="1" dirty="0" smtClean="0">
                <a:latin typeface="Candara" panose="020E0502030303020204" pitchFamily="34" charset="0"/>
              </a:rPr>
              <a:t>Lancet Psychiatry</a:t>
            </a:r>
            <a:r>
              <a:rPr lang="en-US" sz="2000" dirty="0" smtClean="0">
                <a:latin typeface="Candara" panose="020E0502030303020204" pitchFamily="34" charset="0"/>
              </a:rPr>
              <a:t>. January 2021.</a:t>
            </a:r>
            <a:endParaRPr lang="en-US" sz="2000" dirty="0">
              <a:latin typeface="Candara" panose="020E0502030303020204" pitchFamily="34" charset="0"/>
            </a:endParaRPr>
          </a:p>
        </p:txBody>
      </p:sp>
      <p:sp>
        <p:nvSpPr>
          <p:cNvPr id="5" name="TextBox 4"/>
          <p:cNvSpPr txBox="1"/>
          <p:nvPr/>
        </p:nvSpPr>
        <p:spPr>
          <a:xfrm>
            <a:off x="6472239" y="3392285"/>
            <a:ext cx="1485900" cy="461665"/>
          </a:xfrm>
          <a:prstGeom prst="rect">
            <a:avLst/>
          </a:prstGeom>
          <a:noFill/>
        </p:spPr>
        <p:txBody>
          <a:bodyPr wrap="square" rtlCol="0">
            <a:spAutoFit/>
          </a:bodyPr>
          <a:lstStyle/>
          <a:p>
            <a:pPr algn="ctr"/>
            <a:r>
              <a:rPr lang="en-US" sz="2400" b="1" dirty="0" smtClean="0">
                <a:solidFill>
                  <a:schemeClr val="bg1"/>
                </a:solidFill>
                <a:latin typeface="Candara" panose="020E0502030303020204" pitchFamily="34" charset="0"/>
              </a:rPr>
              <a:t>34 – 41%</a:t>
            </a:r>
            <a:endParaRPr lang="en-US" sz="2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9683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0011"/>
          </a:xfrm>
        </p:spPr>
        <p:txBody>
          <a:bodyPr>
            <a:normAutofit/>
          </a:bodyPr>
          <a:lstStyle/>
          <a:p>
            <a:r>
              <a:rPr lang="en-US" sz="3600" dirty="0" smtClean="0">
                <a:latin typeface="Candara" pitchFamily="34" charset="0"/>
              </a:rPr>
              <a:t>Cravings &amp; withdrawal lead to in-hospital drug use.</a:t>
            </a:r>
            <a:endParaRPr lang="en-US" sz="3600" dirty="0">
              <a:latin typeface="Candara" pitchFamily="34" charset="0"/>
            </a:endParaRPr>
          </a:p>
        </p:txBody>
      </p:sp>
      <p:sp>
        <p:nvSpPr>
          <p:cNvPr id="7" name="TextBox 6"/>
          <p:cNvSpPr txBox="1"/>
          <p:nvPr/>
        </p:nvSpPr>
        <p:spPr>
          <a:xfrm>
            <a:off x="0" y="6457890"/>
            <a:ext cx="12192000" cy="400110"/>
          </a:xfrm>
          <a:prstGeom prst="rect">
            <a:avLst/>
          </a:prstGeom>
          <a:noFill/>
        </p:spPr>
        <p:txBody>
          <a:bodyPr wrap="square" rtlCol="0">
            <a:spAutoFit/>
          </a:bodyPr>
          <a:lstStyle/>
          <a:p>
            <a:pPr algn="ctr"/>
            <a:r>
              <a:rPr lang="en-US" sz="2000" dirty="0" smtClean="0">
                <a:latin typeface="Candara" panose="020E0502030303020204" pitchFamily="34" charset="0"/>
              </a:rPr>
              <a:t>Grewal HK, et al. </a:t>
            </a:r>
            <a:r>
              <a:rPr lang="en-US" sz="2000" i="1" dirty="0" smtClean="0">
                <a:latin typeface="Candara" panose="020E0502030303020204" pitchFamily="34" charset="0"/>
              </a:rPr>
              <a:t>Drug Alcohol Rev</a:t>
            </a:r>
            <a:r>
              <a:rPr lang="en-US" sz="2000" dirty="0" smtClean="0">
                <a:latin typeface="Candara" panose="020E0502030303020204" pitchFamily="34" charset="0"/>
              </a:rPr>
              <a:t>. September 2015.</a:t>
            </a:r>
            <a:endParaRPr lang="en-US" sz="2000" dirty="0">
              <a:latin typeface="Candara" panose="020E0502030303020204" pitchFamily="34" charset="0"/>
            </a:endParaRPr>
          </a:p>
        </p:txBody>
      </p:sp>
      <p:sp>
        <p:nvSpPr>
          <p:cNvPr id="5" name="TextBox 4"/>
          <p:cNvSpPr txBox="1"/>
          <p:nvPr/>
        </p:nvSpPr>
        <p:spPr>
          <a:xfrm>
            <a:off x="6472239" y="3392285"/>
            <a:ext cx="1485900" cy="461665"/>
          </a:xfrm>
          <a:prstGeom prst="rect">
            <a:avLst/>
          </a:prstGeom>
          <a:noFill/>
        </p:spPr>
        <p:txBody>
          <a:bodyPr wrap="square" rtlCol="0">
            <a:spAutoFit/>
          </a:bodyPr>
          <a:lstStyle/>
          <a:p>
            <a:pPr algn="ctr"/>
            <a:r>
              <a:rPr lang="en-US" sz="2400" b="1" dirty="0" smtClean="0">
                <a:solidFill>
                  <a:schemeClr val="bg1"/>
                </a:solidFill>
                <a:latin typeface="Candara" panose="020E0502030303020204" pitchFamily="34" charset="0"/>
              </a:rPr>
              <a:t>34 – 41%</a:t>
            </a:r>
            <a:endParaRPr lang="en-US" sz="2400" b="1" dirty="0">
              <a:solidFill>
                <a:schemeClr val="bg1"/>
              </a:solidFill>
              <a:latin typeface="Candara" panose="020E0502030303020204" pitchFamily="34" charset="0"/>
            </a:endParaRPr>
          </a:p>
        </p:txBody>
      </p:sp>
      <p:graphicFrame>
        <p:nvGraphicFramePr>
          <p:cNvPr id="10" name="Chart 9"/>
          <p:cNvGraphicFramePr/>
          <p:nvPr>
            <p:extLst>
              <p:ext uri="{D42A27DB-BD31-4B8C-83A1-F6EECF244321}">
                <p14:modId xmlns:p14="http://schemas.microsoft.com/office/powerpoint/2010/main" val="601764515"/>
              </p:ext>
            </p:extLst>
          </p:nvPr>
        </p:nvGraphicFramePr>
        <p:xfrm>
          <a:off x="2032000" y="1058706"/>
          <a:ext cx="8128000" cy="5128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674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0011"/>
          </a:xfrm>
        </p:spPr>
        <p:txBody>
          <a:bodyPr>
            <a:normAutofit/>
          </a:bodyPr>
          <a:lstStyle/>
          <a:p>
            <a:r>
              <a:rPr lang="en-US" sz="3600" dirty="0" smtClean="0">
                <a:latin typeface="Candara" pitchFamily="34" charset="0"/>
              </a:rPr>
              <a:t>Patients may use drugs both in room and off floor.</a:t>
            </a:r>
            <a:endParaRPr lang="en-US" sz="3600" dirty="0">
              <a:latin typeface="Candara" pitchFamily="34" charset="0"/>
            </a:endParaRPr>
          </a:p>
        </p:txBody>
      </p:sp>
      <p:sp>
        <p:nvSpPr>
          <p:cNvPr id="7" name="TextBox 6"/>
          <p:cNvSpPr txBox="1"/>
          <p:nvPr/>
        </p:nvSpPr>
        <p:spPr>
          <a:xfrm>
            <a:off x="0" y="6457890"/>
            <a:ext cx="12192000" cy="400110"/>
          </a:xfrm>
          <a:prstGeom prst="rect">
            <a:avLst/>
          </a:prstGeom>
          <a:noFill/>
        </p:spPr>
        <p:txBody>
          <a:bodyPr wrap="square" rtlCol="0">
            <a:spAutoFit/>
          </a:bodyPr>
          <a:lstStyle/>
          <a:p>
            <a:pPr algn="ctr"/>
            <a:r>
              <a:rPr lang="en-US" sz="2000" dirty="0" smtClean="0">
                <a:latin typeface="Candara" panose="020E0502030303020204" pitchFamily="34" charset="0"/>
              </a:rPr>
              <a:t>Grewal HK, et al. </a:t>
            </a:r>
            <a:r>
              <a:rPr lang="en-US" sz="2000" i="1" dirty="0" smtClean="0">
                <a:latin typeface="Candara" panose="020E0502030303020204" pitchFamily="34" charset="0"/>
              </a:rPr>
              <a:t>Drug Alcohol Rev</a:t>
            </a:r>
            <a:r>
              <a:rPr lang="en-US" sz="2000" dirty="0" smtClean="0">
                <a:latin typeface="Candara" panose="020E0502030303020204" pitchFamily="34" charset="0"/>
              </a:rPr>
              <a:t>. September 2015.</a:t>
            </a:r>
            <a:endParaRPr lang="en-US" sz="2000" dirty="0">
              <a:latin typeface="Candara" panose="020E0502030303020204" pitchFamily="34" charset="0"/>
            </a:endParaRPr>
          </a:p>
        </p:txBody>
      </p:sp>
      <p:sp>
        <p:nvSpPr>
          <p:cNvPr id="5" name="TextBox 4"/>
          <p:cNvSpPr txBox="1"/>
          <p:nvPr/>
        </p:nvSpPr>
        <p:spPr>
          <a:xfrm>
            <a:off x="6472239" y="3392285"/>
            <a:ext cx="1485900" cy="461665"/>
          </a:xfrm>
          <a:prstGeom prst="rect">
            <a:avLst/>
          </a:prstGeom>
          <a:noFill/>
        </p:spPr>
        <p:txBody>
          <a:bodyPr wrap="square" rtlCol="0">
            <a:spAutoFit/>
          </a:bodyPr>
          <a:lstStyle/>
          <a:p>
            <a:pPr algn="ctr"/>
            <a:r>
              <a:rPr lang="en-US" sz="2400" b="1" dirty="0" smtClean="0">
                <a:solidFill>
                  <a:schemeClr val="bg1"/>
                </a:solidFill>
                <a:latin typeface="Candara" panose="020E0502030303020204" pitchFamily="34" charset="0"/>
              </a:rPr>
              <a:t>34 – 41%</a:t>
            </a:r>
            <a:endParaRPr lang="en-US" sz="2400" b="1" dirty="0">
              <a:solidFill>
                <a:schemeClr val="bg1"/>
              </a:solidFill>
              <a:latin typeface="Candara" panose="020E0502030303020204" pitchFamily="34" charset="0"/>
            </a:endParaRPr>
          </a:p>
        </p:txBody>
      </p:sp>
      <p:graphicFrame>
        <p:nvGraphicFramePr>
          <p:cNvPr id="10" name="Chart 9"/>
          <p:cNvGraphicFramePr/>
          <p:nvPr>
            <p:extLst>
              <p:ext uri="{D42A27DB-BD31-4B8C-83A1-F6EECF244321}">
                <p14:modId xmlns:p14="http://schemas.microsoft.com/office/powerpoint/2010/main" val="2466696515"/>
              </p:ext>
            </p:extLst>
          </p:nvPr>
        </p:nvGraphicFramePr>
        <p:xfrm>
          <a:off x="2032000" y="1058706"/>
          <a:ext cx="8128000" cy="5128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261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50" y="1320770"/>
            <a:ext cx="5710767" cy="639762"/>
          </a:xfrm>
        </p:spPr>
        <p:txBody>
          <a:bodyPr anchor="ctr"/>
          <a:lstStyle/>
          <a:p>
            <a:pPr algn="ctr"/>
            <a:r>
              <a:rPr lang="en-US" sz="3200" u="sng" dirty="0" smtClean="0">
                <a:latin typeface="Candara" panose="020E0502030303020204" pitchFamily="34" charset="0"/>
              </a:rPr>
              <a:t>Patient perspectives</a:t>
            </a:r>
            <a:endParaRPr lang="en-US" sz="3200" u="sng" dirty="0">
              <a:latin typeface="Candara" panose="020E0502030303020204" pitchFamily="34" charset="0"/>
            </a:endParaRPr>
          </a:p>
        </p:txBody>
      </p:sp>
      <p:sp>
        <p:nvSpPr>
          <p:cNvPr id="5" name="Text Placeholder 4"/>
          <p:cNvSpPr>
            <a:spLocks noGrp="1"/>
          </p:cNvSpPr>
          <p:nvPr>
            <p:ph type="body" sz="quarter" idx="3"/>
          </p:nvPr>
        </p:nvSpPr>
        <p:spPr>
          <a:xfrm>
            <a:off x="6193368" y="1320770"/>
            <a:ext cx="5708120" cy="639762"/>
          </a:xfrm>
        </p:spPr>
        <p:txBody>
          <a:bodyPr anchor="ctr">
            <a:normAutofit/>
          </a:bodyPr>
          <a:lstStyle/>
          <a:p>
            <a:pPr algn="ctr"/>
            <a:r>
              <a:rPr lang="en-US" sz="3200" u="sng" dirty="0" smtClean="0">
                <a:latin typeface="Candara" panose="020E0502030303020204" pitchFamily="34" charset="0"/>
              </a:rPr>
              <a:t>Provider perspectives</a:t>
            </a:r>
            <a:endParaRPr lang="en-US" sz="3200" u="sng" dirty="0">
              <a:latin typeface="Candara" panose="020E0502030303020204" pitchFamily="34" charset="0"/>
            </a:endParaRPr>
          </a:p>
        </p:txBody>
      </p:sp>
      <p:sp>
        <p:nvSpPr>
          <p:cNvPr id="6" name="Content Placeholder 5"/>
          <p:cNvSpPr>
            <a:spLocks noGrp="1"/>
          </p:cNvSpPr>
          <p:nvPr>
            <p:ph sz="quarter" idx="4"/>
          </p:nvPr>
        </p:nvSpPr>
        <p:spPr>
          <a:xfrm>
            <a:off x="6193368" y="1960532"/>
            <a:ext cx="5708120" cy="4497358"/>
          </a:xfrm>
          <a:solidFill>
            <a:schemeClr val="tx1"/>
          </a:solidFill>
        </p:spPr>
        <p:txBody>
          <a:bodyPr>
            <a:noAutofit/>
          </a:bodyPr>
          <a:lstStyle/>
          <a:p>
            <a:pPr marL="0" indent="0" algn="just">
              <a:buNone/>
            </a:pPr>
            <a:r>
              <a:rPr lang="en-US" dirty="0">
                <a:solidFill>
                  <a:schemeClr val="bg1"/>
                </a:solidFill>
                <a:latin typeface="Candara" panose="020E0502030303020204" pitchFamily="34" charset="0"/>
              </a:rPr>
              <a:t>“</a:t>
            </a:r>
            <a:r>
              <a:rPr lang="en-US" i="1" dirty="0">
                <a:solidFill>
                  <a:schemeClr val="bg1"/>
                </a:solidFill>
                <a:latin typeface="Candara" panose="020E0502030303020204" pitchFamily="34" charset="0"/>
              </a:rPr>
              <a:t>I've seen a spectrum of different approaches</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You know</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one is to call the police</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right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A second is to get some addictions help</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Third is to cut off their opioids</a:t>
            </a:r>
            <a:r>
              <a:rPr lang="en-US" dirty="0" smtClean="0">
                <a:solidFill>
                  <a:schemeClr val="bg1"/>
                </a:solidFill>
                <a:latin typeface="Candara" panose="020E0502030303020204" pitchFamily="34" charset="0"/>
              </a:rPr>
              <a:t>.</a:t>
            </a:r>
            <a:r>
              <a:rPr lang="en-US" i="1" dirty="0" smtClean="0">
                <a:solidFill>
                  <a:schemeClr val="bg1"/>
                </a:solidFill>
                <a:latin typeface="Candara" panose="020E0502030303020204" pitchFamily="34" charset="0"/>
              </a:rPr>
              <a:t>”</a:t>
            </a:r>
          </a:p>
          <a:p>
            <a:pPr marL="0" indent="0" algn="just">
              <a:buNone/>
            </a:pPr>
            <a:endParaRPr lang="en-US" sz="1000" dirty="0" smtClean="0">
              <a:solidFill>
                <a:schemeClr val="bg1"/>
              </a:solidFill>
              <a:latin typeface="Candara" panose="020E0502030303020204" pitchFamily="34" charset="0"/>
            </a:endParaRPr>
          </a:p>
          <a:p>
            <a:pPr marL="0" indent="0" algn="just">
              <a:buNone/>
            </a:pPr>
            <a:r>
              <a:rPr lang="en-US" dirty="0" smtClean="0">
                <a:solidFill>
                  <a:schemeClr val="bg1"/>
                </a:solidFill>
                <a:latin typeface="Candara" panose="020E0502030303020204" pitchFamily="34" charset="0"/>
              </a:rPr>
              <a:t>“</a:t>
            </a:r>
            <a:r>
              <a:rPr lang="en-US" i="1" dirty="0">
                <a:solidFill>
                  <a:schemeClr val="bg1"/>
                </a:solidFill>
                <a:latin typeface="Candara" panose="020E0502030303020204" pitchFamily="34" charset="0"/>
              </a:rPr>
              <a:t>It makes us</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ah</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less engaged with them; a lot more careful about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you know</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their privileges off the ward or provision of narcotics or</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benzos for anxiety …cause of the violation of the agreement or the trust between us</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absolutely changes</a:t>
            </a:r>
            <a:r>
              <a:rPr lang="en-US" dirty="0" smtClean="0">
                <a:solidFill>
                  <a:schemeClr val="bg1"/>
                </a:solidFill>
                <a:latin typeface="Candara" panose="020E0502030303020204" pitchFamily="34" charset="0"/>
              </a:rPr>
              <a:t>.”</a:t>
            </a:r>
          </a:p>
          <a:p>
            <a:pPr marL="0" indent="0" algn="just">
              <a:buNone/>
            </a:pPr>
            <a:endParaRPr lang="en-US" dirty="0">
              <a:solidFill>
                <a:schemeClr val="bg1"/>
              </a:solidFill>
              <a:latin typeface="Candara" panose="020E0502030303020204" pitchFamily="34" charset="0"/>
            </a:endParaRPr>
          </a:p>
        </p:txBody>
      </p:sp>
      <p:sp>
        <p:nvSpPr>
          <p:cNvPr id="7" name="TextBox 6"/>
          <p:cNvSpPr txBox="1"/>
          <p:nvPr/>
        </p:nvSpPr>
        <p:spPr>
          <a:xfrm>
            <a:off x="0" y="6457890"/>
            <a:ext cx="12192000" cy="400110"/>
          </a:xfrm>
          <a:prstGeom prst="rect">
            <a:avLst/>
          </a:prstGeom>
          <a:noFill/>
        </p:spPr>
        <p:txBody>
          <a:bodyPr wrap="square" rtlCol="0">
            <a:spAutoFit/>
          </a:bodyPr>
          <a:lstStyle/>
          <a:p>
            <a:pPr algn="ctr"/>
            <a:r>
              <a:rPr lang="en-US" sz="2000" dirty="0" smtClean="0">
                <a:latin typeface="Candara" panose="020E0502030303020204" pitchFamily="34" charset="0"/>
              </a:rPr>
              <a:t>Strike C, et al. </a:t>
            </a:r>
            <a:r>
              <a:rPr lang="en-US" sz="2000" i="1" dirty="0" err="1" smtClean="0">
                <a:latin typeface="Candara" panose="020E0502030303020204" pitchFamily="34" charset="0"/>
              </a:rPr>
              <a:t>PLoS</a:t>
            </a:r>
            <a:r>
              <a:rPr lang="en-US" sz="2000" i="1" dirty="0" smtClean="0">
                <a:latin typeface="Candara" panose="020E0502030303020204" pitchFamily="34" charset="0"/>
              </a:rPr>
              <a:t> One</a:t>
            </a:r>
            <a:r>
              <a:rPr lang="en-US" sz="2000" dirty="0" smtClean="0">
                <a:latin typeface="Candara" panose="020E0502030303020204" pitchFamily="34" charset="0"/>
              </a:rPr>
              <a:t>. March 2020.</a:t>
            </a:r>
            <a:endParaRPr lang="en-US" sz="2000" dirty="0">
              <a:latin typeface="Candara" panose="020E0502030303020204" pitchFamily="34" charset="0"/>
            </a:endParaRPr>
          </a:p>
        </p:txBody>
      </p:sp>
      <p:sp>
        <p:nvSpPr>
          <p:cNvPr id="20" name="Content Placeholder 19"/>
          <p:cNvSpPr>
            <a:spLocks noGrp="1"/>
          </p:cNvSpPr>
          <p:nvPr>
            <p:ph sz="half" idx="2"/>
          </p:nvPr>
        </p:nvSpPr>
        <p:spPr>
          <a:xfrm>
            <a:off x="285750" y="1960532"/>
            <a:ext cx="5710767" cy="4497358"/>
          </a:xfrm>
          <a:solidFill>
            <a:schemeClr val="tx1"/>
          </a:solidFill>
        </p:spPr>
        <p:txBody>
          <a:bodyPr>
            <a:normAutofit/>
          </a:bodyPr>
          <a:lstStyle/>
          <a:p>
            <a:pPr marL="0" indent="0" algn="just">
              <a:buNone/>
            </a:pPr>
            <a:r>
              <a:rPr lang="en-US" dirty="0" smtClean="0">
                <a:solidFill>
                  <a:schemeClr val="bg1"/>
                </a:solidFill>
                <a:latin typeface="Candara" panose="020E0502030303020204" pitchFamily="34" charset="0"/>
              </a:rPr>
              <a:t>“</a:t>
            </a:r>
            <a:r>
              <a:rPr lang="en-US" i="1" dirty="0">
                <a:solidFill>
                  <a:schemeClr val="bg1"/>
                </a:solidFill>
                <a:latin typeface="Candara" panose="020E0502030303020204" pitchFamily="34" charset="0"/>
              </a:rPr>
              <a:t>after</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 I had</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sort of caught up with my sleep</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then it became </a:t>
            </a:r>
            <a:r>
              <a:rPr lang="en-US" i="1" dirty="0" smtClean="0">
                <a:solidFill>
                  <a:schemeClr val="bg1"/>
                </a:solidFill>
                <a:latin typeface="Candara" panose="020E0502030303020204" pitchFamily="34" charset="0"/>
              </a:rPr>
              <a:t>really boring </a:t>
            </a:r>
            <a:r>
              <a:rPr lang="en-US" i="1" dirty="0">
                <a:solidFill>
                  <a:schemeClr val="bg1"/>
                </a:solidFill>
                <a:latin typeface="Candara" panose="020E0502030303020204" pitchFamily="34" charset="0"/>
              </a:rPr>
              <a:t>… loneliness</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sadness… You just want to not feel like that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So</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it just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that urge just is sometimes overwhelming</a:t>
            </a:r>
            <a:r>
              <a:rPr lang="en-US" i="1" dirty="0" smtClean="0">
                <a:solidFill>
                  <a:schemeClr val="bg1"/>
                </a:solidFill>
                <a:latin typeface="Candara" panose="020E0502030303020204" pitchFamily="34" charset="0"/>
              </a:rPr>
              <a:t>”</a:t>
            </a:r>
          </a:p>
          <a:p>
            <a:pPr marL="0" indent="0" algn="just">
              <a:buNone/>
            </a:pPr>
            <a:endParaRPr lang="en-US" sz="1000" i="1" dirty="0" smtClean="0">
              <a:solidFill>
                <a:schemeClr val="bg1"/>
              </a:solidFill>
              <a:latin typeface="Candara" panose="020E0502030303020204" pitchFamily="34" charset="0"/>
            </a:endParaRPr>
          </a:p>
          <a:p>
            <a:pPr marL="0" indent="0" algn="just">
              <a:buNone/>
            </a:pPr>
            <a:r>
              <a:rPr lang="en-US" dirty="0">
                <a:solidFill>
                  <a:schemeClr val="bg1"/>
                </a:solidFill>
                <a:latin typeface="Candara" panose="020E0502030303020204" pitchFamily="34" charset="0"/>
              </a:rPr>
              <a:t>“</a:t>
            </a:r>
            <a:r>
              <a:rPr lang="en-US" i="1" dirty="0">
                <a:solidFill>
                  <a:schemeClr val="bg1"/>
                </a:solidFill>
                <a:latin typeface="Candara" panose="020E0502030303020204" pitchFamily="34" charset="0"/>
              </a:rPr>
              <a:t>How did I manage my pain</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Walked out of the hospital and right to the park…</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the drug dealers sit in the park</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all day</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all night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so</a:t>
            </a:r>
            <a:r>
              <a:rPr lang="en-US" dirty="0">
                <a:solidFill>
                  <a:schemeClr val="bg1"/>
                </a:solidFill>
                <a:latin typeface="Candara" panose="020E0502030303020204" pitchFamily="34" charset="0"/>
              </a:rPr>
              <a:t> … </a:t>
            </a:r>
            <a:r>
              <a:rPr lang="en-US" i="1" dirty="0">
                <a:solidFill>
                  <a:schemeClr val="bg1"/>
                </a:solidFill>
                <a:latin typeface="Candara" panose="020E0502030303020204" pitchFamily="34" charset="0"/>
              </a:rPr>
              <a:t>you just go out and buy it”</a:t>
            </a:r>
            <a:endParaRPr lang="en-US" dirty="0">
              <a:solidFill>
                <a:schemeClr val="bg1"/>
              </a:solidFill>
              <a:latin typeface="Candara" panose="020E0502030303020204" pitchFamily="34" charset="0"/>
            </a:endParaRPr>
          </a:p>
        </p:txBody>
      </p:sp>
      <p:sp>
        <p:nvSpPr>
          <p:cNvPr id="21" name="Title 1"/>
          <p:cNvSpPr>
            <a:spLocks noGrp="1"/>
          </p:cNvSpPr>
          <p:nvPr>
            <p:ph type="title"/>
          </p:nvPr>
        </p:nvSpPr>
        <p:spPr>
          <a:xfrm>
            <a:off x="0" y="0"/>
            <a:ext cx="12192000" cy="1320770"/>
          </a:xfrm>
        </p:spPr>
        <p:txBody>
          <a:bodyPr>
            <a:normAutofit/>
          </a:bodyPr>
          <a:lstStyle/>
          <a:p>
            <a:r>
              <a:rPr lang="en-US" sz="3600" dirty="0" smtClean="0">
                <a:latin typeface="Candara" pitchFamily="34" charset="0"/>
              </a:rPr>
              <a:t>Patients struggle with hospitalization.</a:t>
            </a:r>
            <a:br>
              <a:rPr lang="en-US" sz="3600" dirty="0" smtClean="0">
                <a:latin typeface="Candara" pitchFamily="34" charset="0"/>
              </a:rPr>
            </a:br>
            <a:r>
              <a:rPr lang="en-US" sz="3600" dirty="0" smtClean="0">
                <a:latin typeface="Candara" pitchFamily="34" charset="0"/>
              </a:rPr>
              <a:t>Providers struggle with what to do.</a:t>
            </a:r>
            <a:endParaRPr lang="en-US" sz="3600" dirty="0">
              <a:latin typeface="Candara" pitchFamily="34" charset="0"/>
            </a:endParaRPr>
          </a:p>
        </p:txBody>
      </p:sp>
    </p:spTree>
    <p:extLst>
      <p:ext uri="{BB962C8B-B14F-4D97-AF65-F5344CB8AC3E}">
        <p14:creationId xmlns:p14="http://schemas.microsoft.com/office/powerpoint/2010/main" val="26557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1261872"/>
            <a:ext cx="12192000" cy="4334256"/>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5400" b="1" u="sng" dirty="0" smtClean="0">
                <a:solidFill>
                  <a:prstClr val="white"/>
                </a:solidFill>
                <a:latin typeface="Candara" panose="020E0502030303020204" pitchFamily="34" charset="0"/>
              </a:rPr>
              <a:t>Group Case Discussion Instructions</a:t>
            </a:r>
          </a:p>
          <a:p>
            <a:pPr marL="695325" marR="0" lvl="0" indent="-457200" algn="l" defTabSz="914400" rtl="0" eaLnBrk="1" fontAlgn="auto" latinLnBrk="0" hangingPunct="1">
              <a:lnSpc>
                <a:spcPct val="150000"/>
              </a:lnSpc>
              <a:spcBef>
                <a:spcPct val="0"/>
              </a:spcBef>
              <a:spcAft>
                <a:spcPts val="0"/>
              </a:spcAft>
              <a:buClrTx/>
              <a:buSzTx/>
              <a:buFont typeface="+mj-lt"/>
              <a:buAutoNum type="arabicParenR"/>
              <a:tabLst/>
              <a:defRPr/>
            </a:pPr>
            <a:r>
              <a:rPr lang="en-US" sz="2800" dirty="0" smtClean="0">
                <a:solidFill>
                  <a:prstClr val="white"/>
                </a:solidFill>
                <a:latin typeface="Candara" panose="020E0502030303020204" pitchFamily="34" charset="0"/>
              </a:rPr>
              <a:t>Provide responses from the vantage point of your designated role</a:t>
            </a:r>
          </a:p>
          <a:p>
            <a:pPr marL="695325" marR="0" lvl="0" indent="-457200" algn="l" defTabSz="914400" rtl="0" eaLnBrk="1" fontAlgn="auto" latinLnBrk="0" hangingPunct="1">
              <a:lnSpc>
                <a:spcPct val="150000"/>
              </a:lnSpc>
              <a:spcBef>
                <a:spcPct val="0"/>
              </a:spcBef>
              <a:spcAft>
                <a:spcPts val="0"/>
              </a:spcAft>
              <a:buClrTx/>
              <a:buSzTx/>
              <a:buFont typeface="+mj-lt"/>
              <a:buAutoNum type="arabicParenR"/>
              <a:tabLst/>
              <a:defRPr/>
            </a:pPr>
            <a:r>
              <a:rPr lang="en-US" sz="2800" dirty="0" smtClean="0">
                <a:solidFill>
                  <a:prstClr val="white"/>
                </a:solidFill>
                <a:latin typeface="Candara" panose="020E0502030303020204" pitchFamily="34" charset="0"/>
              </a:rPr>
              <a:t>Share concerns &amp; emotions, accepting stigma as a tangible component of many of these reactions that we hope to deconstruct</a:t>
            </a:r>
          </a:p>
          <a:p>
            <a:pPr marL="695325" marR="0" lvl="0" indent="-457200" algn="l" defTabSz="914400" rtl="0" eaLnBrk="1" fontAlgn="auto" latinLnBrk="0" hangingPunct="1">
              <a:lnSpc>
                <a:spcPct val="150000"/>
              </a:lnSpc>
              <a:spcBef>
                <a:spcPct val="0"/>
              </a:spcBef>
              <a:spcAft>
                <a:spcPts val="0"/>
              </a:spcAft>
              <a:buClrTx/>
              <a:buSzTx/>
              <a:buFont typeface="+mj-lt"/>
              <a:buAutoNum type="arabicParenR"/>
              <a:tabLst/>
              <a:defRPr/>
            </a:pPr>
            <a:r>
              <a:rPr lang="en-US" sz="2800" dirty="0" smtClean="0">
                <a:solidFill>
                  <a:prstClr val="white"/>
                </a:solidFill>
                <a:latin typeface="Candara" panose="020E0502030303020204" pitchFamily="34" charset="0"/>
              </a:rPr>
              <a:t>Assign speaker for your group to report back your team’s reflections</a:t>
            </a:r>
          </a:p>
          <a:p>
            <a:pPr marL="914400" marR="0" lvl="0" indent="-914400" algn="ctr" defTabSz="914400" rtl="0" eaLnBrk="1" fontAlgn="auto" latinLnBrk="0" hangingPunct="1">
              <a:lnSpc>
                <a:spcPct val="150000"/>
              </a:lnSpc>
              <a:spcBef>
                <a:spcPct val="0"/>
              </a:spcBef>
              <a:spcAft>
                <a:spcPts val="0"/>
              </a:spcAft>
              <a:buClrTx/>
              <a:buSzTx/>
              <a:buFont typeface="+mj-lt"/>
              <a:buAutoNum type="arabicParenR"/>
              <a:tabLst/>
              <a:defRPr/>
            </a:pPr>
            <a:endParaRPr kumimoji="0" lang="en-US" sz="3600" b="1" i="0" u="none" strike="noStrike" kern="1200" cap="none" spc="0" normalizeH="0" baseline="0" noProof="0" dirty="0">
              <a:ln>
                <a:noFill/>
              </a:ln>
              <a:solidFill>
                <a:prstClr val="white"/>
              </a:solidFill>
              <a:effectLst/>
              <a:uLnTx/>
              <a:uFillTx/>
              <a:latin typeface="Candara" panose="020E0502030303020204" pitchFamily="34" charset="0"/>
            </a:endParaRPr>
          </a:p>
        </p:txBody>
      </p:sp>
    </p:spTree>
    <p:extLst>
      <p:ext uri="{BB962C8B-B14F-4D97-AF65-F5344CB8AC3E}">
        <p14:creationId xmlns:p14="http://schemas.microsoft.com/office/powerpoint/2010/main" val="1263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Disclosures</a:t>
            </a:r>
            <a:r>
              <a:rPr lang="en-US" sz="5400" b="1" dirty="0">
                <a:latin typeface="Candara" pitchFamily="34" charset="0"/>
              </a:rPr>
              <a:t> </a:t>
            </a:r>
          </a:p>
        </p:txBody>
      </p:sp>
      <p:sp>
        <p:nvSpPr>
          <p:cNvPr id="3" name="Content Placeholder 2"/>
          <p:cNvSpPr>
            <a:spLocks noGrp="1"/>
          </p:cNvSpPr>
          <p:nvPr>
            <p:ph idx="1"/>
          </p:nvPr>
        </p:nvSpPr>
        <p:spPr>
          <a:xfrm>
            <a:off x="701040" y="1314450"/>
            <a:ext cx="10789920" cy="4811715"/>
          </a:xfrm>
        </p:spPr>
        <p:txBody>
          <a:bodyPr anchor="ctr">
            <a:normAutofit/>
          </a:bodyPr>
          <a:lstStyle/>
          <a:p>
            <a:pPr marL="0" indent="0" algn="just">
              <a:buNone/>
            </a:pPr>
            <a:r>
              <a:rPr lang="en-US" sz="3600" dirty="0" smtClean="0">
                <a:latin typeface="Candara" pitchFamily="34" charset="0"/>
              </a:rPr>
              <a:t>Dr. Li </a:t>
            </a:r>
            <a:r>
              <a:rPr lang="en-US" sz="3600" dirty="0" err="1" smtClean="0">
                <a:latin typeface="Candara" pitchFamily="34" charset="0"/>
              </a:rPr>
              <a:t>Li</a:t>
            </a:r>
            <a:r>
              <a:rPr lang="en-US" sz="3600" dirty="0" smtClean="0">
                <a:latin typeface="Candara" pitchFamily="34" charset="0"/>
              </a:rPr>
              <a:t> is partially funded by grants from Substance Abuse and Mental Health Services (SAMHSA) and the Foundation of Opioid Response Efforts (FORE).</a:t>
            </a:r>
          </a:p>
          <a:p>
            <a:pPr marL="0" indent="0" algn="just">
              <a:buNone/>
            </a:pPr>
            <a:endParaRPr lang="en-US" sz="3600" dirty="0" smtClean="0">
              <a:latin typeface="Candara" pitchFamily="34" charset="0"/>
            </a:endParaRPr>
          </a:p>
          <a:p>
            <a:pPr marL="0" indent="0" algn="just">
              <a:buNone/>
            </a:pPr>
            <a:r>
              <a:rPr lang="en-US" sz="3600" dirty="0" smtClean="0">
                <a:latin typeface="Candara" pitchFamily="34" charset="0"/>
              </a:rPr>
              <a:t>Dr. David </a:t>
            </a:r>
            <a:r>
              <a:rPr lang="en-US" sz="3600" dirty="0" err="1" smtClean="0">
                <a:latin typeface="Candara" pitchFamily="34" charset="0"/>
              </a:rPr>
              <a:t>Marcovtiz</a:t>
            </a:r>
            <a:r>
              <a:rPr lang="en-US" sz="3600" dirty="0" smtClean="0">
                <a:latin typeface="Candara" pitchFamily="34" charset="0"/>
              </a:rPr>
              <a:t> has equity in Better Life Partners, LLC, and Silver Pines, LLC.</a:t>
            </a:r>
            <a:endParaRPr lang="en-US" sz="3600" dirty="0">
              <a:latin typeface="Candara" pitchFamily="34" charset="0"/>
            </a:endParaRPr>
          </a:p>
        </p:txBody>
      </p:sp>
    </p:spTree>
    <p:extLst>
      <p:ext uri="{BB962C8B-B14F-4D97-AF65-F5344CB8AC3E}">
        <p14:creationId xmlns:p14="http://schemas.microsoft.com/office/powerpoint/2010/main" val="776829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Case 1</a:t>
            </a:r>
            <a:endParaRPr kumimoji="0" lang="en-US" sz="54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109064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1</a:t>
            </a:r>
            <a:endParaRPr lang="en-US" sz="5400" b="1" dirty="0">
              <a:latin typeface="Candara" pitchFamily="34" charset="0"/>
            </a:endParaRPr>
          </a:p>
        </p:txBody>
      </p:sp>
      <p:sp>
        <p:nvSpPr>
          <p:cNvPr id="3" name="Content Placeholder 2"/>
          <p:cNvSpPr>
            <a:spLocks noGrp="1"/>
          </p:cNvSpPr>
          <p:nvPr>
            <p:ph idx="1"/>
          </p:nvPr>
        </p:nvSpPr>
        <p:spPr>
          <a:xfrm>
            <a:off x="781878" y="1314451"/>
            <a:ext cx="10628244" cy="4811714"/>
          </a:xfrm>
        </p:spPr>
        <p:txBody>
          <a:bodyPr anchor="t">
            <a:normAutofit/>
          </a:bodyPr>
          <a:lstStyle/>
          <a:p>
            <a:pPr marL="0" indent="0">
              <a:buNone/>
            </a:pPr>
            <a:r>
              <a:rPr lang="en-US" sz="2800" dirty="0" smtClean="0">
                <a:latin typeface="Candara" pitchFamily="34" charset="0"/>
              </a:rPr>
              <a:t>29-year-old man </a:t>
            </a:r>
            <a:r>
              <a:rPr lang="en-US" sz="2800" dirty="0">
                <a:latin typeface="Candara" pitchFamily="34" charset="0"/>
              </a:rPr>
              <a:t>with </a:t>
            </a:r>
            <a:r>
              <a:rPr lang="en-US" sz="2800" dirty="0" smtClean="0">
                <a:latin typeface="Candara" pitchFamily="34" charset="0"/>
              </a:rPr>
              <a:t>opioid </a:t>
            </a:r>
            <a:r>
              <a:rPr lang="en-US" sz="2800" dirty="0">
                <a:latin typeface="Candara" pitchFamily="34" charset="0"/>
              </a:rPr>
              <a:t>use </a:t>
            </a:r>
            <a:r>
              <a:rPr lang="en-US" sz="2800" dirty="0" smtClean="0">
                <a:latin typeface="Candara" pitchFamily="34" charset="0"/>
              </a:rPr>
              <a:t>disorder </a:t>
            </a:r>
            <a:r>
              <a:rPr lang="en-US" sz="2800" dirty="0">
                <a:latin typeface="Candara" pitchFamily="34" charset="0"/>
              </a:rPr>
              <a:t>is admitted to inpatient </a:t>
            </a:r>
            <a:r>
              <a:rPr lang="en-US" sz="2800" dirty="0" smtClean="0">
                <a:latin typeface="Candara" pitchFamily="34" charset="0"/>
              </a:rPr>
              <a:t>medicine </a:t>
            </a:r>
            <a:r>
              <a:rPr lang="en-US" sz="2800" dirty="0">
                <a:latin typeface="Candara" pitchFamily="34" charset="0"/>
              </a:rPr>
              <a:t>team for treatment of infective endocarditis. </a:t>
            </a:r>
          </a:p>
          <a:p>
            <a:pPr marL="0" indent="0">
              <a:buNone/>
            </a:pPr>
            <a:endParaRPr lang="en-US" sz="2800" dirty="0" smtClean="0">
              <a:latin typeface="Candara" pitchFamily="34" charset="0"/>
            </a:endParaRPr>
          </a:p>
          <a:p>
            <a:pPr marL="0" indent="0">
              <a:buNone/>
            </a:pPr>
            <a:r>
              <a:rPr lang="en-US" sz="2800" dirty="0" smtClean="0">
                <a:latin typeface="Candara" pitchFamily="34" charset="0"/>
              </a:rPr>
              <a:t>During </a:t>
            </a:r>
            <a:r>
              <a:rPr lang="en-US" sz="2800" dirty="0">
                <a:latin typeface="Candara" pitchFamily="34" charset="0"/>
              </a:rPr>
              <a:t>morning rounds, </a:t>
            </a:r>
            <a:r>
              <a:rPr lang="en-US" sz="2800" dirty="0" smtClean="0">
                <a:latin typeface="Candara" pitchFamily="34" charset="0"/>
              </a:rPr>
              <a:t>his nurse enters the room </a:t>
            </a:r>
            <a:r>
              <a:rPr lang="en-US" sz="2800" dirty="0">
                <a:latin typeface="Candara" pitchFamily="34" charset="0"/>
              </a:rPr>
              <a:t>to find the patient </a:t>
            </a:r>
            <a:r>
              <a:rPr lang="en-US" sz="2800" dirty="0" smtClean="0">
                <a:latin typeface="Candara" pitchFamily="34" charset="0"/>
              </a:rPr>
              <a:t>asleep and spots an empty unpackaged syringe on patient’s </a:t>
            </a:r>
            <a:r>
              <a:rPr lang="en-US" sz="2800" dirty="0">
                <a:latin typeface="Candara" pitchFamily="34" charset="0"/>
              </a:rPr>
              <a:t>bed. </a:t>
            </a:r>
            <a:r>
              <a:rPr lang="en-US" sz="2800" dirty="0" smtClean="0">
                <a:latin typeface="Candara" pitchFamily="34" charset="0"/>
              </a:rPr>
              <a:t>When the nurse </a:t>
            </a:r>
            <a:r>
              <a:rPr lang="en-US" sz="2800" dirty="0">
                <a:latin typeface="Candara" pitchFamily="34" charset="0"/>
              </a:rPr>
              <a:t>wakes the patient to ask him about the origin of the syringe, he says it is old and must have fallen out of a bag or pocket. </a:t>
            </a:r>
          </a:p>
          <a:p>
            <a:pPr marL="0" indent="0">
              <a:buNone/>
            </a:pPr>
            <a:endParaRPr lang="en-US" sz="2800" dirty="0">
              <a:latin typeface="Candara" pitchFamily="34" charset="0"/>
            </a:endParaRPr>
          </a:p>
          <a:p>
            <a:pPr marL="0" indent="0">
              <a:buNone/>
            </a:pPr>
            <a:r>
              <a:rPr lang="en-US" sz="2800" dirty="0">
                <a:latin typeface="Candara" pitchFamily="34" charset="0"/>
              </a:rPr>
              <a:t>He denies substance use since admission. </a:t>
            </a:r>
          </a:p>
        </p:txBody>
      </p:sp>
    </p:spTree>
    <p:extLst>
      <p:ext uri="{BB962C8B-B14F-4D97-AF65-F5344CB8AC3E}">
        <p14:creationId xmlns:p14="http://schemas.microsoft.com/office/powerpoint/2010/main" val="329918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1</a:t>
            </a:r>
            <a:endParaRPr lang="en-US" sz="5400" b="1" dirty="0">
              <a:latin typeface="Candara" pitchFamily="34" charset="0"/>
            </a:endParaRPr>
          </a:p>
        </p:txBody>
      </p:sp>
      <p:sp>
        <p:nvSpPr>
          <p:cNvPr id="3" name="Content Placeholder 2"/>
          <p:cNvSpPr>
            <a:spLocks noGrp="1"/>
          </p:cNvSpPr>
          <p:nvPr>
            <p:ph idx="1"/>
          </p:nvPr>
        </p:nvSpPr>
        <p:spPr>
          <a:xfrm>
            <a:off x="781878" y="1314451"/>
            <a:ext cx="10628244" cy="4811714"/>
          </a:xfrm>
        </p:spPr>
        <p:txBody>
          <a:bodyPr anchor="t">
            <a:normAutofit fontScale="92500" lnSpcReduction="10000"/>
          </a:bodyPr>
          <a:lstStyle/>
          <a:p>
            <a:pPr marL="0" indent="0">
              <a:buNone/>
            </a:pPr>
            <a:r>
              <a:rPr lang="en-US" sz="3500" u="sng" dirty="0" smtClean="0">
                <a:latin typeface="Candara" pitchFamily="34" charset="0"/>
              </a:rPr>
              <a:t>Summary</a:t>
            </a:r>
            <a:r>
              <a:rPr lang="en-US" sz="3500" dirty="0" smtClean="0">
                <a:latin typeface="Candara" pitchFamily="34" charset="0"/>
              </a:rPr>
              <a:t>: 29-year-old man with opioid use disorder is admitted to inpatient medicine team for treatment of infective endocarditis. Nursing has discovered an empty syringe on patient’s bed. He denies any substance use since admission, including use of this syringe.</a:t>
            </a:r>
            <a:endParaRPr lang="en-US" sz="3500" dirty="0">
              <a:latin typeface="Candara" pitchFamily="34" charset="0"/>
            </a:endParaRPr>
          </a:p>
          <a:p>
            <a:pPr marL="0" indent="0">
              <a:buNone/>
            </a:pPr>
            <a:endParaRPr lang="en-US" sz="3000" dirty="0" smtClean="0">
              <a:latin typeface="Candara" pitchFamily="34" charset="0"/>
            </a:endParaRPr>
          </a:p>
          <a:p>
            <a:pPr marL="0" indent="0">
              <a:buNone/>
            </a:pPr>
            <a:r>
              <a:rPr lang="en-US" sz="3000" u="sng" dirty="0" smtClean="0">
                <a:latin typeface="Candara" pitchFamily="34" charset="0"/>
              </a:rPr>
              <a:t>Further details</a:t>
            </a:r>
            <a:r>
              <a:rPr lang="en-US" sz="3000" dirty="0" smtClean="0">
                <a:latin typeface="Candara" pitchFamily="34" charset="0"/>
              </a:rPr>
              <a:t>:</a:t>
            </a:r>
            <a:endParaRPr lang="en-US" sz="3000" dirty="0">
              <a:latin typeface="Candara" pitchFamily="34" charset="0"/>
            </a:endParaRPr>
          </a:p>
          <a:p>
            <a:r>
              <a:rPr lang="en-US" sz="3000" dirty="0">
                <a:latin typeface="Candara" pitchFamily="34" charset="0"/>
              </a:rPr>
              <a:t>No recent UDS is available at this </a:t>
            </a:r>
            <a:r>
              <a:rPr lang="en-US" sz="3000" dirty="0" smtClean="0">
                <a:latin typeface="Candara" pitchFamily="34" charset="0"/>
              </a:rPr>
              <a:t>time.</a:t>
            </a:r>
            <a:endParaRPr lang="en-US" sz="3000" dirty="0">
              <a:latin typeface="Candara" pitchFamily="34" charset="0"/>
            </a:endParaRPr>
          </a:p>
          <a:p>
            <a:r>
              <a:rPr lang="en-US" sz="3000" dirty="0">
                <a:latin typeface="Candara" pitchFamily="34" charset="0"/>
              </a:rPr>
              <a:t>Patient has had visitors during his </a:t>
            </a:r>
            <a:r>
              <a:rPr lang="en-US" sz="3000" dirty="0" smtClean="0">
                <a:latin typeface="Candara" pitchFamily="34" charset="0"/>
              </a:rPr>
              <a:t>hospitalization.</a:t>
            </a:r>
            <a:endParaRPr lang="en-US" sz="3000" dirty="0">
              <a:latin typeface="Candara" pitchFamily="34" charset="0"/>
            </a:endParaRPr>
          </a:p>
          <a:p>
            <a:r>
              <a:rPr lang="en-US" sz="3000" dirty="0">
                <a:latin typeface="Candara" pitchFamily="34" charset="0"/>
              </a:rPr>
              <a:t>Physical exam reveals no change from </a:t>
            </a:r>
            <a:r>
              <a:rPr lang="en-US" sz="3000" dirty="0" smtClean="0">
                <a:latin typeface="Candara" pitchFamily="34" charset="0"/>
              </a:rPr>
              <a:t>baseline.</a:t>
            </a:r>
            <a:endParaRPr lang="en-US" sz="3000" dirty="0">
              <a:latin typeface="Candara" pitchFamily="34" charset="0"/>
            </a:endParaRPr>
          </a:p>
          <a:p>
            <a:pPr marL="0" indent="0">
              <a:buNone/>
            </a:pPr>
            <a:endParaRPr lang="en-US" sz="3000" dirty="0">
              <a:latin typeface="Candara" pitchFamily="34" charset="0"/>
            </a:endParaRPr>
          </a:p>
        </p:txBody>
      </p:sp>
    </p:spTree>
    <p:extLst>
      <p:ext uri="{BB962C8B-B14F-4D97-AF65-F5344CB8AC3E}">
        <p14:creationId xmlns:p14="http://schemas.microsoft.com/office/powerpoint/2010/main" val="19105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a:latin typeface="Candara" pitchFamily="34" charset="0"/>
              </a:rPr>
              <a:t>Concerns &amp; Priorities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28157"/>
            <a:ext cx="4185907" cy="4477716"/>
          </a:xfrm>
        </p:spPr>
        <p:txBody>
          <a:bodyPr>
            <a:normAutofit fontScale="92500"/>
          </a:bodyPr>
          <a:lstStyle/>
          <a:p>
            <a:pPr marL="228600" indent="-228600"/>
            <a:r>
              <a:rPr lang="en-US" sz="2800" b="1" dirty="0" smtClean="0">
                <a:latin typeface="Candara" panose="020E0502030303020204" pitchFamily="34" charset="0"/>
              </a:rPr>
              <a:t>Lack </a:t>
            </a:r>
            <a:r>
              <a:rPr lang="en-US" sz="2800" b="1" dirty="0">
                <a:latin typeface="Candara" panose="020E0502030303020204" pitchFamily="34" charset="0"/>
              </a:rPr>
              <a:t>of adherence </a:t>
            </a:r>
            <a:endParaRPr lang="en-US" sz="2800" b="1" dirty="0" smtClean="0">
              <a:latin typeface="Candara" panose="020E0502030303020204" pitchFamily="34" charset="0"/>
            </a:endParaRPr>
          </a:p>
          <a:p>
            <a:pPr marL="457200" lvl="1" indent="-228600"/>
            <a:r>
              <a:rPr lang="en-US" sz="2400" dirty="0" smtClean="0">
                <a:latin typeface="Candara" panose="020E0502030303020204" pitchFamily="34" charset="0"/>
              </a:rPr>
              <a:t>Ongoing infectious risk</a:t>
            </a:r>
          </a:p>
          <a:p>
            <a:pPr marL="457200" lvl="1" indent="-228600"/>
            <a:r>
              <a:rPr lang="en-US" sz="2400" dirty="0" smtClean="0">
                <a:latin typeface="Candara" panose="020E0502030303020204" pitchFamily="34" charset="0"/>
              </a:rPr>
              <a:t>Medication interactions</a:t>
            </a:r>
          </a:p>
          <a:p>
            <a:pPr marL="57150" indent="-228600"/>
            <a:r>
              <a:rPr lang="en-US" sz="2800" b="1" dirty="0" smtClean="0">
                <a:latin typeface="Candara" panose="020E0502030303020204" pitchFamily="34" charset="0"/>
              </a:rPr>
              <a:t>Risk of harm to patient</a:t>
            </a:r>
          </a:p>
          <a:p>
            <a:pPr marL="457200" lvl="1" indent="-228600"/>
            <a:r>
              <a:rPr lang="en-US" sz="2400" dirty="0" smtClean="0">
                <a:latin typeface="Candara" panose="020E0502030303020204" pitchFamily="34" charset="0"/>
              </a:rPr>
              <a:t>Overdose</a:t>
            </a:r>
          </a:p>
          <a:p>
            <a:pPr marL="457200" lvl="1" indent="-228600"/>
            <a:r>
              <a:rPr lang="en-US" sz="2400" dirty="0" smtClean="0">
                <a:latin typeface="Candara" panose="020E0502030303020204" pitchFamily="34" charset="0"/>
              </a:rPr>
              <a:t>New infection</a:t>
            </a:r>
          </a:p>
          <a:p>
            <a:pPr marL="57150" indent="-228600"/>
            <a:r>
              <a:rPr lang="en-US" sz="2800" b="1" dirty="0" smtClean="0">
                <a:latin typeface="Candara" panose="020E0502030303020204" pitchFamily="34" charset="0"/>
              </a:rPr>
              <a:t>Risk </a:t>
            </a:r>
            <a:r>
              <a:rPr lang="en-US" sz="2800" b="1" dirty="0">
                <a:latin typeface="Candara" panose="020E0502030303020204" pitchFamily="34" charset="0"/>
              </a:rPr>
              <a:t>of harm to </a:t>
            </a:r>
            <a:r>
              <a:rPr lang="en-US" sz="2800" b="1" dirty="0" smtClean="0">
                <a:latin typeface="Candara" panose="020E0502030303020204" pitchFamily="34" charset="0"/>
              </a:rPr>
              <a:t>staff</a:t>
            </a:r>
          </a:p>
          <a:p>
            <a:pPr marL="457200" lvl="1" indent="-228600"/>
            <a:r>
              <a:rPr lang="en-US" sz="2400" dirty="0">
                <a:latin typeface="Candara" panose="020E0502030303020204" pitchFamily="34" charset="0"/>
              </a:rPr>
              <a:t>E</a:t>
            </a:r>
            <a:r>
              <a:rPr lang="en-US" sz="2400" dirty="0" smtClean="0">
                <a:latin typeface="Candara" panose="020E0502030303020204" pitchFamily="34" charset="0"/>
              </a:rPr>
              <a:t>xposure </a:t>
            </a:r>
            <a:r>
              <a:rPr lang="en-US" sz="2400" dirty="0">
                <a:latin typeface="Candara" panose="020E0502030303020204" pitchFamily="34" charset="0"/>
              </a:rPr>
              <a:t>to </a:t>
            </a:r>
            <a:r>
              <a:rPr lang="en-US" sz="2400" dirty="0" smtClean="0">
                <a:latin typeface="Candara" panose="020E0502030303020204" pitchFamily="34" charset="0"/>
              </a:rPr>
              <a:t>substance</a:t>
            </a:r>
          </a:p>
          <a:p>
            <a:pPr marL="457200" lvl="1" indent="-228600"/>
            <a:r>
              <a:rPr lang="en-US" sz="2400" dirty="0" smtClean="0">
                <a:latin typeface="Candara" panose="020E0502030303020204" pitchFamily="34" charset="0"/>
              </a:rPr>
              <a:t>Needle stick</a:t>
            </a:r>
          </a:p>
          <a:p>
            <a:pPr marL="57150" indent="-228600"/>
            <a:r>
              <a:rPr lang="en-US" sz="2800" b="1" dirty="0" smtClean="0">
                <a:latin typeface="Candara" panose="020E0502030303020204" pitchFamily="34" charset="0"/>
              </a:rPr>
              <a:t>Does he “want” recovery?</a:t>
            </a:r>
            <a:endParaRPr lang="en-US" sz="2800" b="1" dirty="0">
              <a:latin typeface="Candara" panose="020E0502030303020204" pitchFamily="34" charset="0"/>
            </a:endParaRPr>
          </a:p>
        </p:txBody>
      </p:sp>
      <p:sp>
        <p:nvSpPr>
          <p:cNvPr id="19" name="Content Placeholder 2"/>
          <p:cNvSpPr>
            <a:spLocks noGrp="1"/>
          </p:cNvSpPr>
          <p:nvPr>
            <p:ph type="body" idx="1"/>
          </p:nvPr>
        </p:nvSpPr>
        <p:spPr>
          <a:xfrm>
            <a:off x="8133515" y="1142999"/>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01543"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33515" y="1867996"/>
            <a:ext cx="3917061" cy="4477716"/>
          </a:xfrm>
        </p:spPr>
        <p:txBody>
          <a:bodyPr>
            <a:normAutofit/>
          </a:bodyPr>
          <a:lstStyle/>
          <a:p>
            <a:pPr marL="228600" indent="-228600"/>
            <a:r>
              <a:rPr lang="en-US" sz="2600" b="1" dirty="0" smtClean="0">
                <a:latin typeface="Candara" panose="020E0502030303020204" pitchFamily="34" charset="0"/>
              </a:rPr>
              <a:t>Risk to staff</a:t>
            </a:r>
          </a:p>
          <a:p>
            <a:pPr marL="457200" lvl="1" indent="-228600"/>
            <a:r>
              <a:rPr lang="en-US" dirty="0" smtClean="0">
                <a:latin typeface="Candara" panose="020E0502030303020204" pitchFamily="34" charset="0"/>
              </a:rPr>
              <a:t>Exposure to substance</a:t>
            </a:r>
          </a:p>
          <a:p>
            <a:pPr marL="457200" lvl="1" indent="-228600"/>
            <a:r>
              <a:rPr lang="en-US" dirty="0" smtClean="0">
                <a:latin typeface="Candara" panose="020E0502030303020204" pitchFamily="34" charset="0"/>
              </a:rPr>
              <a:t>Needle stick</a:t>
            </a:r>
          </a:p>
          <a:p>
            <a:pPr marL="57150" indent="-228600"/>
            <a:r>
              <a:rPr lang="en-US" sz="2600" b="1" dirty="0" smtClean="0">
                <a:latin typeface="Candara" panose="020E0502030303020204" pitchFamily="34" charset="0"/>
              </a:rPr>
              <a:t>Risk to patients</a:t>
            </a:r>
          </a:p>
          <a:p>
            <a:pPr marL="457200" lvl="1" indent="-228600"/>
            <a:r>
              <a:rPr lang="en-US" dirty="0" smtClean="0">
                <a:latin typeface="Candara" panose="020E0502030303020204" pitchFamily="34" charset="0"/>
              </a:rPr>
              <a:t>In-hospital death from OD</a:t>
            </a:r>
          </a:p>
          <a:p>
            <a:pPr marL="457200" lvl="1" indent="-228600"/>
            <a:r>
              <a:rPr lang="en-US" dirty="0" smtClean="0">
                <a:latin typeface="Candara" panose="020E0502030303020204" pitchFamily="34" charset="0"/>
              </a:rPr>
              <a:t>Supplying </a:t>
            </a:r>
            <a:r>
              <a:rPr lang="en-US" i="1" dirty="0" smtClean="0">
                <a:latin typeface="Candara" panose="020E0502030303020204" pitchFamily="34" charset="0"/>
              </a:rPr>
              <a:t>other patients</a:t>
            </a:r>
            <a:r>
              <a:rPr lang="en-US" dirty="0" smtClean="0">
                <a:latin typeface="Candara" panose="020E0502030303020204" pitchFamily="34" charset="0"/>
              </a:rPr>
              <a:t>?</a:t>
            </a:r>
          </a:p>
          <a:p>
            <a:pPr marL="57150" indent="-228600"/>
            <a:r>
              <a:rPr lang="en-US" sz="2600" b="1" dirty="0" smtClean="0">
                <a:latin typeface="Candara" panose="020E0502030303020204" pitchFamily="34" charset="0"/>
              </a:rPr>
              <a:t>Does he “deserve” bed?</a:t>
            </a:r>
          </a:p>
        </p:txBody>
      </p:sp>
      <p:sp>
        <p:nvSpPr>
          <p:cNvPr id="10" name="Content Placeholder 3"/>
          <p:cNvSpPr>
            <a:spLocks noGrp="1"/>
          </p:cNvSpPr>
          <p:nvPr>
            <p:ph sz="half" idx="2"/>
          </p:nvPr>
        </p:nvSpPr>
        <p:spPr>
          <a:xfrm>
            <a:off x="4101543" y="1928157"/>
            <a:ext cx="3962401" cy="4477716"/>
          </a:xfrm>
        </p:spPr>
        <p:txBody>
          <a:bodyPr>
            <a:normAutofit fontScale="77500" lnSpcReduction="20000"/>
          </a:bodyPr>
          <a:lstStyle/>
          <a:p>
            <a:pPr marL="228600" indent="-228600">
              <a:spcBef>
                <a:spcPts val="624"/>
              </a:spcBef>
            </a:pPr>
            <a:r>
              <a:rPr lang="en-US" sz="3400" b="1" dirty="0" smtClean="0">
                <a:latin typeface="Candara" panose="020E0502030303020204" pitchFamily="34" charset="0"/>
              </a:rPr>
              <a:t>Recovery barriers</a:t>
            </a:r>
          </a:p>
          <a:p>
            <a:pPr marL="628650" lvl="1" indent="-228600"/>
            <a:r>
              <a:rPr lang="en-US" sz="2600" dirty="0" smtClean="0">
                <a:latin typeface="Candara" panose="020E0502030303020204" pitchFamily="34" charset="0"/>
              </a:rPr>
              <a:t>Unaddressed triggers</a:t>
            </a:r>
          </a:p>
          <a:p>
            <a:pPr marL="628650" lvl="1" indent="-228600"/>
            <a:r>
              <a:rPr lang="en-US" sz="2600" dirty="0" smtClean="0">
                <a:latin typeface="Candara" panose="020E0502030303020204" pitchFamily="34" charset="0"/>
              </a:rPr>
              <a:t>New stressors</a:t>
            </a:r>
          </a:p>
          <a:p>
            <a:pPr marL="228600" indent="-228600"/>
            <a:r>
              <a:rPr lang="en-US" sz="3400" b="1" dirty="0" smtClean="0">
                <a:latin typeface="Candara" panose="020E0502030303020204" pitchFamily="34" charset="0"/>
              </a:rPr>
              <a:t>Risk to patient</a:t>
            </a:r>
          </a:p>
          <a:p>
            <a:pPr marL="628650" lvl="1" indent="-228600"/>
            <a:r>
              <a:rPr lang="en-US" sz="2600" dirty="0" smtClean="0">
                <a:latin typeface="Candara" panose="020E0502030303020204" pitchFamily="34" charset="0"/>
              </a:rPr>
              <a:t>Overdose</a:t>
            </a:r>
          </a:p>
          <a:p>
            <a:pPr marL="228600" indent="-228600"/>
            <a:r>
              <a:rPr lang="en-US" sz="3400" b="1" dirty="0" smtClean="0">
                <a:latin typeface="Candara" panose="020E0502030303020204" pitchFamily="34" charset="0"/>
              </a:rPr>
              <a:t>Premature discharge risk</a:t>
            </a:r>
          </a:p>
          <a:p>
            <a:pPr marL="628650" lvl="1" indent="-228600"/>
            <a:r>
              <a:rPr lang="en-US" sz="2600" dirty="0" smtClean="0">
                <a:latin typeface="Candara" panose="020E0502030303020204" pitchFamily="34" charset="0"/>
              </a:rPr>
              <a:t>Patient-directed discharge</a:t>
            </a:r>
          </a:p>
          <a:p>
            <a:pPr marL="628650" lvl="1" indent="-228600"/>
            <a:r>
              <a:rPr lang="en-US" sz="2600" dirty="0" smtClean="0">
                <a:latin typeface="Candara" panose="020E0502030303020204" pitchFamily="34" charset="0"/>
              </a:rPr>
              <a:t>Administrative discharge</a:t>
            </a:r>
          </a:p>
          <a:p>
            <a:pPr marL="228600" indent="-228600"/>
            <a:r>
              <a:rPr lang="en-US" sz="3300" b="1" dirty="0" smtClean="0">
                <a:latin typeface="Candara" panose="020E0502030303020204" pitchFamily="34" charset="0"/>
              </a:rPr>
              <a:t>Therapeutic relationship</a:t>
            </a:r>
          </a:p>
          <a:p>
            <a:pPr marL="628650" lvl="1" indent="-228600"/>
            <a:r>
              <a:rPr lang="en-US" sz="2600" dirty="0" smtClean="0">
                <a:latin typeface="Candara" panose="020E0502030303020204" pitchFamily="34" charset="0"/>
              </a:rPr>
              <a:t>With primary provider</a:t>
            </a:r>
          </a:p>
          <a:p>
            <a:pPr marL="628650" lvl="1" indent="-228600"/>
            <a:r>
              <a:rPr lang="en-US" sz="2600" dirty="0" smtClean="0">
                <a:latin typeface="Candara" panose="020E0502030303020204" pitchFamily="34" charset="0"/>
              </a:rPr>
              <a:t>With nursing</a:t>
            </a:r>
          </a:p>
          <a:p>
            <a:pPr marL="628650" lvl="1" indent="-228600"/>
            <a:r>
              <a:rPr lang="en-US" sz="2600" dirty="0" smtClean="0">
                <a:latin typeface="Candara" panose="020E0502030303020204" pitchFamily="34" charset="0"/>
              </a:rPr>
              <a:t>With addiction consult team</a:t>
            </a:r>
          </a:p>
        </p:txBody>
      </p:sp>
    </p:spTree>
    <p:extLst>
      <p:ext uri="{BB962C8B-B14F-4D97-AF65-F5344CB8AC3E}">
        <p14:creationId xmlns:p14="http://schemas.microsoft.com/office/powerpoint/2010/main" val="2126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fade">
                                      <p:cBhvr>
                                        <p:cTn id="54" dur="500"/>
                                        <p:tgtEl>
                                          <p:spTgt spid="10">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7" end="7"/>
                                            </p:txEl>
                                          </p:spTgt>
                                        </p:tgtEl>
                                        <p:attrNameLst>
                                          <p:attrName>style.visibility</p:attrName>
                                        </p:attrNameLst>
                                      </p:cBhvr>
                                      <p:to>
                                        <p:strVal val="visible"/>
                                      </p:to>
                                    </p:set>
                                    <p:animEffect transition="in" filter="fade">
                                      <p:cBhvr>
                                        <p:cTn id="60" dur="500"/>
                                        <p:tgtEl>
                                          <p:spTgt spid="10">
                                            <p:txEl>
                                              <p:pRg st="7" end="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500"/>
                                        <p:tgtEl>
                                          <p:spTgt spid="10">
                                            <p:txEl>
                                              <p:pRg st="8" end="8"/>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fade">
                                      <p:cBhvr>
                                        <p:cTn id="66" dur="500"/>
                                        <p:tgtEl>
                                          <p:spTgt spid="10">
                                            <p:txEl>
                                              <p:pRg st="9" end="9"/>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xEl>
                                              <p:pRg st="10" end="10"/>
                                            </p:txEl>
                                          </p:spTgt>
                                        </p:tgtEl>
                                        <p:attrNameLst>
                                          <p:attrName>style.visibility</p:attrName>
                                        </p:attrNameLst>
                                      </p:cBhvr>
                                      <p:to>
                                        <p:strVal val="visible"/>
                                      </p:to>
                                    </p:set>
                                    <p:animEffect transition="in" filter="fade">
                                      <p:cBhvr>
                                        <p:cTn id="69" dur="500"/>
                                        <p:tgtEl>
                                          <p:spTgt spid="10">
                                            <p:txEl>
                                              <p:pRg st="10" end="1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xEl>
                                              <p:pRg st="11" end="11"/>
                                            </p:txEl>
                                          </p:spTgt>
                                        </p:tgtEl>
                                        <p:attrNameLst>
                                          <p:attrName>style.visibility</p:attrName>
                                        </p:attrNameLst>
                                      </p:cBhvr>
                                      <p:to>
                                        <p:strVal val="visible"/>
                                      </p:to>
                                    </p:set>
                                    <p:animEffect transition="in" filter="fade">
                                      <p:cBhvr>
                                        <p:cTn id="72" dur="500"/>
                                        <p:tgtEl>
                                          <p:spTgt spid="10">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Effect transition="in" filter="fade">
                                      <p:cBhvr>
                                        <p:cTn id="77" dur="500"/>
                                        <p:tgtEl>
                                          <p:spTgt spid="9">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xEl>
                                              <p:pRg st="1" end="1"/>
                                            </p:txEl>
                                          </p:spTgt>
                                        </p:tgtEl>
                                        <p:attrNameLst>
                                          <p:attrName>style.visibility</p:attrName>
                                        </p:attrNameLst>
                                      </p:cBhvr>
                                      <p:to>
                                        <p:strVal val="visible"/>
                                      </p:to>
                                    </p:set>
                                    <p:animEffect transition="in" filter="fade">
                                      <p:cBhvr>
                                        <p:cTn id="80" dur="500"/>
                                        <p:tgtEl>
                                          <p:spTgt spid="9">
                                            <p:txEl>
                                              <p:pRg st="1" end="1"/>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2" end="2"/>
                                            </p:txEl>
                                          </p:spTgt>
                                        </p:tgtEl>
                                        <p:attrNameLst>
                                          <p:attrName>style.visibility</p:attrName>
                                        </p:attrNameLst>
                                      </p:cBhvr>
                                      <p:to>
                                        <p:strVal val="visible"/>
                                      </p:to>
                                    </p:set>
                                    <p:animEffect transition="in" filter="fade">
                                      <p:cBhvr>
                                        <p:cTn id="83" dur="500"/>
                                        <p:tgtEl>
                                          <p:spTgt spid="9">
                                            <p:txEl>
                                              <p:pRg st="2" end="2"/>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animEffect transition="in" filter="fade">
                                      <p:cBhvr>
                                        <p:cTn id="86" dur="500"/>
                                        <p:tgtEl>
                                          <p:spTgt spid="9">
                                            <p:txEl>
                                              <p:pRg st="3" end="3"/>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4" end="4"/>
                                            </p:txEl>
                                          </p:spTgt>
                                        </p:tgtEl>
                                        <p:attrNameLst>
                                          <p:attrName>style.visibility</p:attrName>
                                        </p:attrNameLst>
                                      </p:cBhvr>
                                      <p:to>
                                        <p:strVal val="visible"/>
                                      </p:to>
                                    </p:set>
                                    <p:animEffect transition="in" filter="fade">
                                      <p:cBhvr>
                                        <p:cTn id="89" dur="500"/>
                                        <p:tgtEl>
                                          <p:spTgt spid="9">
                                            <p:txEl>
                                              <p:pRg st="4" end="4"/>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5" end="5"/>
                                            </p:txEl>
                                          </p:spTgt>
                                        </p:tgtEl>
                                        <p:attrNameLst>
                                          <p:attrName>style.visibility</p:attrName>
                                        </p:attrNameLst>
                                      </p:cBhvr>
                                      <p:to>
                                        <p:strVal val="visible"/>
                                      </p:to>
                                    </p:set>
                                    <p:animEffect transition="in" filter="fade">
                                      <p:cBhvr>
                                        <p:cTn id="92" dur="500"/>
                                        <p:tgtEl>
                                          <p:spTgt spid="9">
                                            <p:txEl>
                                              <p:pRg st="5" end="5"/>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6" end="6"/>
                                            </p:txEl>
                                          </p:spTgt>
                                        </p:tgtEl>
                                        <p:attrNameLst>
                                          <p:attrName>style.visibility</p:attrName>
                                        </p:attrNameLst>
                                      </p:cBhvr>
                                      <p:to>
                                        <p:strVal val="visible"/>
                                      </p:to>
                                    </p:set>
                                    <p:animEffect transition="in" filter="fade">
                                      <p:cBhvr>
                                        <p:cTn id="9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smtClean="0">
                <a:latin typeface="Candara" pitchFamily="34" charset="0"/>
              </a:rPr>
              <a:t>Actions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16125"/>
            <a:ext cx="3962401" cy="4477716"/>
          </a:xfrm>
        </p:spPr>
        <p:txBody>
          <a:bodyPr>
            <a:normAutofit fontScale="92500"/>
          </a:bodyPr>
          <a:lstStyle/>
          <a:p>
            <a:pPr marL="228600" indent="-228600"/>
            <a:r>
              <a:rPr lang="en-US" sz="2800" b="1" dirty="0" smtClean="0">
                <a:latin typeface="Candara" panose="020E0502030303020204" pitchFamily="34" charset="0"/>
              </a:rPr>
              <a:t>More data</a:t>
            </a:r>
          </a:p>
          <a:p>
            <a:pPr marL="457200" lvl="1" indent="-228600"/>
            <a:r>
              <a:rPr lang="en-US" sz="2400" dirty="0" smtClean="0">
                <a:latin typeface="Candara" panose="020E0502030303020204" pitchFamily="34" charset="0"/>
              </a:rPr>
              <a:t>Order UDS</a:t>
            </a:r>
          </a:p>
          <a:p>
            <a:pPr marL="457200" lvl="1" indent="-228600"/>
            <a:r>
              <a:rPr lang="en-US" sz="2400" dirty="0" smtClean="0">
                <a:latin typeface="Candara" panose="020E0502030303020204" pitchFamily="34" charset="0"/>
              </a:rPr>
              <a:t>Syringe from hospital stock?</a:t>
            </a:r>
          </a:p>
          <a:p>
            <a:pPr marL="457200" lvl="1" indent="-228600"/>
            <a:r>
              <a:rPr lang="en-US" sz="2400" dirty="0" smtClean="0">
                <a:latin typeface="Candara" panose="020E0502030303020204" pitchFamily="34" charset="0"/>
              </a:rPr>
              <a:t>Evaluate pain control</a:t>
            </a:r>
          </a:p>
          <a:p>
            <a:pPr marL="57150" indent="-228600"/>
            <a:r>
              <a:rPr lang="en-US" sz="2800" b="1" dirty="0" smtClean="0">
                <a:latin typeface="Candara" panose="020E0502030303020204" pitchFamily="34" charset="0"/>
              </a:rPr>
              <a:t>More help</a:t>
            </a:r>
          </a:p>
          <a:p>
            <a:pPr marL="457200" lvl="1" indent="-228600"/>
            <a:r>
              <a:rPr lang="en-US" sz="2400" dirty="0">
                <a:latin typeface="Candara" panose="020E0502030303020204" pitchFamily="34" charset="0"/>
              </a:rPr>
              <a:t>Team huddle</a:t>
            </a:r>
          </a:p>
          <a:p>
            <a:pPr marL="457200" lvl="1" indent="-228600"/>
            <a:r>
              <a:rPr lang="en-US" sz="2400" dirty="0" smtClean="0">
                <a:latin typeface="Candara" panose="020E0502030303020204" pitchFamily="34" charset="0"/>
              </a:rPr>
              <a:t>Consult addiction medicine</a:t>
            </a:r>
          </a:p>
          <a:p>
            <a:pPr marL="57150" indent="-228600"/>
            <a:r>
              <a:rPr lang="en-US" sz="2800" b="1" dirty="0" smtClean="0">
                <a:latin typeface="Candara" panose="020E0502030303020204" pitchFamily="34" charset="0"/>
              </a:rPr>
              <a:t>More rules</a:t>
            </a:r>
          </a:p>
          <a:p>
            <a:pPr marL="457200" lvl="1" indent="-228600"/>
            <a:r>
              <a:rPr lang="en-US" sz="2400" dirty="0" smtClean="0">
                <a:latin typeface="Candara" panose="020E0502030303020204" pitchFamily="34" charset="0"/>
              </a:rPr>
              <a:t>Visitor restrictions</a:t>
            </a:r>
          </a:p>
          <a:p>
            <a:pPr marL="457200" lvl="1" indent="-228600"/>
            <a:r>
              <a:rPr lang="en-US" sz="2400" dirty="0" smtClean="0">
                <a:latin typeface="Candara" panose="020E0502030303020204" pitchFamily="34" charset="0"/>
              </a:rPr>
              <a:t>Remain on unit</a:t>
            </a:r>
          </a:p>
        </p:txBody>
      </p:sp>
      <p:sp>
        <p:nvSpPr>
          <p:cNvPr id="19" name="Content Placeholder 2"/>
          <p:cNvSpPr>
            <a:spLocks noGrp="1"/>
          </p:cNvSpPr>
          <p:nvPr>
            <p:ph type="body" idx="1"/>
          </p:nvPr>
        </p:nvSpPr>
        <p:spPr>
          <a:xfrm>
            <a:off x="8133830" y="1143001"/>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01857"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47083" y="1916125"/>
            <a:ext cx="3962401" cy="4477716"/>
          </a:xfrm>
        </p:spPr>
        <p:txBody>
          <a:bodyPr>
            <a:normAutofit/>
          </a:bodyPr>
          <a:lstStyle/>
          <a:p>
            <a:pPr marL="228600" indent="-228600"/>
            <a:r>
              <a:rPr lang="en-US" sz="2600" b="1" dirty="0" smtClean="0">
                <a:latin typeface="Candara" panose="020E0502030303020204" pitchFamily="34" charset="0"/>
              </a:rPr>
              <a:t>More rules</a:t>
            </a:r>
          </a:p>
          <a:p>
            <a:pPr marL="628650" lvl="1" indent="-228600"/>
            <a:r>
              <a:rPr lang="en-US" sz="2200" dirty="0" smtClean="0">
                <a:latin typeface="Candara" panose="020E0502030303020204" pitchFamily="34" charset="0"/>
              </a:rPr>
              <a:t>Visitor restrictions</a:t>
            </a:r>
          </a:p>
          <a:p>
            <a:pPr marL="628650" lvl="1" indent="-228600"/>
            <a:r>
              <a:rPr lang="en-US" sz="2200" dirty="0" smtClean="0">
                <a:latin typeface="Candara" panose="020E0502030303020204" pitchFamily="34" charset="0"/>
              </a:rPr>
              <a:t>Remain on unit</a:t>
            </a:r>
          </a:p>
          <a:p>
            <a:pPr marL="628650" lvl="1" indent="-228600"/>
            <a:r>
              <a:rPr lang="en-US" sz="2200" dirty="0" smtClean="0">
                <a:latin typeface="Candara" panose="020E0502030303020204" pitchFamily="34" charset="0"/>
              </a:rPr>
              <a:t>Behavioral agreement</a:t>
            </a:r>
          </a:p>
          <a:p>
            <a:pPr marL="228600" indent="-228600"/>
            <a:r>
              <a:rPr lang="en-US" sz="2600" b="1" dirty="0" smtClean="0">
                <a:latin typeface="Candara" panose="020E0502030303020204" pitchFamily="34" charset="0"/>
              </a:rPr>
              <a:t>More safety</a:t>
            </a:r>
          </a:p>
          <a:p>
            <a:pPr marL="628650" lvl="1" indent="-228600"/>
            <a:r>
              <a:rPr lang="en-US" sz="2200" dirty="0" smtClean="0">
                <a:latin typeface="Candara" panose="020E0502030303020204" pitchFamily="34" charset="0"/>
              </a:rPr>
              <a:t>Security search</a:t>
            </a:r>
          </a:p>
          <a:p>
            <a:pPr marL="228600" indent="-228600"/>
            <a:r>
              <a:rPr lang="en-US" sz="2600" b="1" dirty="0" smtClean="0">
                <a:latin typeface="Candara" panose="020E0502030303020204" pitchFamily="34" charset="0"/>
              </a:rPr>
              <a:t>Fewer chances</a:t>
            </a:r>
          </a:p>
          <a:p>
            <a:pPr marL="628650" lvl="1" indent="-228600"/>
            <a:r>
              <a:rPr lang="en-US" sz="2200" dirty="0" smtClean="0">
                <a:latin typeface="Candara" panose="020E0502030303020204" pitchFamily="34" charset="0"/>
              </a:rPr>
              <a:t>Administrative discharge</a:t>
            </a:r>
          </a:p>
          <a:p>
            <a:pPr marL="628650" lvl="1" indent="-228600"/>
            <a:endParaRPr lang="en-US" sz="2200" b="1" dirty="0" smtClean="0">
              <a:latin typeface="Candara" panose="020E0502030303020204" pitchFamily="34" charset="0"/>
            </a:endParaRPr>
          </a:p>
        </p:txBody>
      </p:sp>
      <p:sp>
        <p:nvSpPr>
          <p:cNvPr id="10" name="Content Placeholder 3"/>
          <p:cNvSpPr>
            <a:spLocks noGrp="1"/>
          </p:cNvSpPr>
          <p:nvPr>
            <p:ph sz="half" idx="2"/>
          </p:nvPr>
        </p:nvSpPr>
        <p:spPr>
          <a:xfrm>
            <a:off x="4101542" y="1916125"/>
            <a:ext cx="4032288" cy="4477716"/>
          </a:xfrm>
        </p:spPr>
        <p:txBody>
          <a:bodyPr>
            <a:normAutofit fontScale="92500"/>
          </a:bodyPr>
          <a:lstStyle/>
          <a:p>
            <a:pPr marL="228600" indent="-228600"/>
            <a:r>
              <a:rPr lang="en-US" sz="2800" b="1" dirty="0" smtClean="0">
                <a:latin typeface="Candara" panose="020E0502030303020204" pitchFamily="34" charset="0"/>
              </a:rPr>
              <a:t>More data</a:t>
            </a:r>
          </a:p>
          <a:p>
            <a:pPr marL="628650" lvl="1" indent="-228600"/>
            <a:r>
              <a:rPr lang="en-US" sz="2400" dirty="0" smtClean="0">
                <a:latin typeface="Candara" panose="020E0502030303020204" pitchFamily="34" charset="0"/>
              </a:rPr>
              <a:t>Discuss with patient</a:t>
            </a:r>
          </a:p>
          <a:p>
            <a:pPr marL="628650" lvl="1" indent="-228600"/>
            <a:r>
              <a:rPr lang="en-US" sz="2400" dirty="0" smtClean="0">
                <a:latin typeface="Candara" panose="020E0502030303020204" pitchFamily="34" charset="0"/>
              </a:rPr>
              <a:t>UDS with confirmatory</a:t>
            </a:r>
          </a:p>
          <a:p>
            <a:pPr marL="228600" indent="-228600"/>
            <a:r>
              <a:rPr lang="en-US" sz="2800" b="1" dirty="0" smtClean="0">
                <a:latin typeface="Candara" panose="020E0502030303020204" pitchFamily="34" charset="0"/>
              </a:rPr>
              <a:t>Fewer triggers</a:t>
            </a:r>
          </a:p>
          <a:p>
            <a:pPr marL="628650" lvl="1" indent="-228600"/>
            <a:r>
              <a:rPr lang="en-US" sz="2400" dirty="0" smtClean="0">
                <a:latin typeface="Candara" panose="020E0502030303020204" pitchFamily="34" charset="0"/>
              </a:rPr>
              <a:t>Treat pain</a:t>
            </a:r>
          </a:p>
          <a:p>
            <a:pPr marL="628650" lvl="1" indent="-228600"/>
            <a:r>
              <a:rPr lang="en-US" sz="2400" dirty="0" smtClean="0">
                <a:latin typeface="Candara" panose="020E0502030303020204" pitchFamily="34" charset="0"/>
              </a:rPr>
              <a:t>Manage withdrawal</a:t>
            </a:r>
          </a:p>
          <a:p>
            <a:pPr marL="628650" lvl="1" indent="-228600"/>
            <a:r>
              <a:rPr lang="en-US" sz="2400" dirty="0" smtClean="0">
                <a:latin typeface="Candara" panose="020E0502030303020204" pitchFamily="34" charset="0"/>
              </a:rPr>
              <a:t>Relieve anxiety</a:t>
            </a:r>
          </a:p>
          <a:p>
            <a:pPr marL="228600" indent="-228600"/>
            <a:r>
              <a:rPr lang="en-US" sz="2800" b="1" dirty="0" smtClean="0">
                <a:latin typeface="Candara" panose="020E0502030303020204" pitchFamily="34" charset="0"/>
              </a:rPr>
              <a:t>More support</a:t>
            </a:r>
          </a:p>
          <a:p>
            <a:pPr marL="628650" lvl="1" indent="-228600"/>
            <a:r>
              <a:rPr lang="en-US" sz="2400" dirty="0" smtClean="0">
                <a:latin typeface="Candara" panose="020E0502030303020204" pitchFamily="34" charset="0"/>
              </a:rPr>
              <a:t>Haven to surrender drugs</a:t>
            </a:r>
          </a:p>
          <a:p>
            <a:pPr marL="628650" lvl="1" indent="-228600"/>
            <a:r>
              <a:rPr lang="en-US" sz="2400" dirty="0" smtClean="0">
                <a:latin typeface="Candara" panose="020E0502030303020204" pitchFamily="34" charset="0"/>
              </a:rPr>
              <a:t>Increase peer interactions</a:t>
            </a:r>
          </a:p>
        </p:txBody>
      </p:sp>
    </p:spTree>
    <p:extLst>
      <p:ext uri="{BB962C8B-B14F-4D97-AF65-F5344CB8AC3E}">
        <p14:creationId xmlns:p14="http://schemas.microsoft.com/office/powerpoint/2010/main" val="4572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fade">
                                      <p:cBhvr>
                                        <p:cTn id="54" dur="500"/>
                                        <p:tgtEl>
                                          <p:spTgt spid="10">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7" end="7"/>
                                            </p:txEl>
                                          </p:spTgt>
                                        </p:tgtEl>
                                        <p:attrNameLst>
                                          <p:attrName>style.visibility</p:attrName>
                                        </p:attrNameLst>
                                      </p:cBhvr>
                                      <p:to>
                                        <p:strVal val="visible"/>
                                      </p:to>
                                    </p:set>
                                    <p:animEffect transition="in" filter="fade">
                                      <p:cBhvr>
                                        <p:cTn id="60" dur="500"/>
                                        <p:tgtEl>
                                          <p:spTgt spid="10">
                                            <p:txEl>
                                              <p:pRg st="7" end="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500"/>
                                        <p:tgtEl>
                                          <p:spTgt spid="10">
                                            <p:txEl>
                                              <p:pRg st="8" end="8"/>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fade">
                                      <p:cBhvr>
                                        <p:cTn id="66" dur="500"/>
                                        <p:tgtEl>
                                          <p:spTgt spid="10">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fade">
                                      <p:cBhvr>
                                        <p:cTn id="71" dur="500"/>
                                        <p:tgtEl>
                                          <p:spTgt spid="9">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txEl>
                                              <p:pRg st="1" end="1"/>
                                            </p:txEl>
                                          </p:spTgt>
                                        </p:tgtEl>
                                        <p:attrNameLst>
                                          <p:attrName>style.visibility</p:attrName>
                                        </p:attrNameLst>
                                      </p:cBhvr>
                                      <p:to>
                                        <p:strVal val="visible"/>
                                      </p:to>
                                    </p:set>
                                    <p:animEffect transition="in" filter="fade">
                                      <p:cBhvr>
                                        <p:cTn id="74" dur="500"/>
                                        <p:tgtEl>
                                          <p:spTgt spid="9">
                                            <p:txEl>
                                              <p:pRg st="1" end="1"/>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xEl>
                                              <p:pRg st="3" end="3"/>
                                            </p:txEl>
                                          </p:spTgt>
                                        </p:tgtEl>
                                        <p:attrNameLst>
                                          <p:attrName>style.visibility</p:attrName>
                                        </p:attrNameLst>
                                      </p:cBhvr>
                                      <p:to>
                                        <p:strVal val="visible"/>
                                      </p:to>
                                    </p:set>
                                    <p:animEffect transition="in" filter="fade">
                                      <p:cBhvr>
                                        <p:cTn id="80" dur="500"/>
                                        <p:tgtEl>
                                          <p:spTgt spid="9">
                                            <p:txEl>
                                              <p:pRg st="3" end="3"/>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4" end="4"/>
                                            </p:txEl>
                                          </p:spTgt>
                                        </p:tgtEl>
                                        <p:attrNameLst>
                                          <p:attrName>style.visibility</p:attrName>
                                        </p:attrNameLst>
                                      </p:cBhvr>
                                      <p:to>
                                        <p:strVal val="visible"/>
                                      </p:to>
                                    </p:set>
                                    <p:animEffect transition="in" filter="fade">
                                      <p:cBhvr>
                                        <p:cTn id="83" dur="500"/>
                                        <p:tgtEl>
                                          <p:spTgt spid="9">
                                            <p:txEl>
                                              <p:pRg st="4" end="4"/>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5" end="5"/>
                                            </p:txEl>
                                          </p:spTgt>
                                        </p:tgtEl>
                                        <p:attrNameLst>
                                          <p:attrName>style.visibility</p:attrName>
                                        </p:attrNameLst>
                                      </p:cBhvr>
                                      <p:to>
                                        <p:strVal val="visible"/>
                                      </p:to>
                                    </p:set>
                                    <p:animEffect transition="in" filter="fade">
                                      <p:cBhvr>
                                        <p:cTn id="86" dur="500"/>
                                        <p:tgtEl>
                                          <p:spTgt spid="9">
                                            <p:txEl>
                                              <p:pRg st="5" end="5"/>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6" end="6"/>
                                            </p:txEl>
                                          </p:spTgt>
                                        </p:tgtEl>
                                        <p:attrNameLst>
                                          <p:attrName>style.visibility</p:attrName>
                                        </p:attrNameLst>
                                      </p:cBhvr>
                                      <p:to>
                                        <p:strVal val="visible"/>
                                      </p:to>
                                    </p:set>
                                    <p:animEffect transition="in" filter="fade">
                                      <p:cBhvr>
                                        <p:cTn id="89" dur="500"/>
                                        <p:tgtEl>
                                          <p:spTgt spid="9">
                                            <p:txEl>
                                              <p:pRg st="6" end="6"/>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7" end="7"/>
                                            </p:txEl>
                                          </p:spTgt>
                                        </p:tgtEl>
                                        <p:attrNameLst>
                                          <p:attrName>style.visibility</p:attrName>
                                        </p:attrNameLst>
                                      </p:cBhvr>
                                      <p:to>
                                        <p:strVal val="visible"/>
                                      </p:to>
                                    </p:set>
                                    <p:animEffect transition="in" filter="fade">
                                      <p:cBhvr>
                                        <p:cTn id="9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975360"/>
          </a:xfrm>
        </p:spPr>
        <p:txBody>
          <a:bodyPr>
            <a:normAutofit/>
          </a:bodyPr>
          <a:lstStyle/>
          <a:p>
            <a:r>
              <a:rPr lang="en-US" sz="4800" dirty="0">
                <a:latin typeface="Candara" pitchFamily="34" charset="0"/>
              </a:rPr>
              <a:t>What happened?</a:t>
            </a:r>
            <a:endParaRPr lang="en-US" sz="4800" b="1" dirty="0">
              <a:latin typeface="Candara" pitchFamily="34" charset="0"/>
            </a:endParaRPr>
          </a:p>
        </p:txBody>
      </p:sp>
      <p:sp>
        <p:nvSpPr>
          <p:cNvPr id="3" name="Content Placeholder 2"/>
          <p:cNvSpPr>
            <a:spLocks noGrp="1"/>
          </p:cNvSpPr>
          <p:nvPr>
            <p:ph idx="1"/>
          </p:nvPr>
        </p:nvSpPr>
        <p:spPr>
          <a:xfrm>
            <a:off x="510539" y="826504"/>
            <a:ext cx="11170920" cy="5882640"/>
          </a:xfrm>
        </p:spPr>
        <p:txBody>
          <a:bodyPr anchor="t">
            <a:normAutofit fontScale="47500" lnSpcReduction="20000"/>
          </a:bodyPr>
          <a:lstStyle/>
          <a:p>
            <a:r>
              <a:rPr lang="en-US" sz="5900" b="1" dirty="0" smtClean="0">
                <a:latin typeface="Candara" pitchFamily="34" charset="0"/>
              </a:rPr>
              <a:t>Immediate actions</a:t>
            </a:r>
          </a:p>
          <a:p>
            <a:pPr lvl="1"/>
            <a:r>
              <a:rPr lang="en-US" sz="4600" dirty="0" smtClean="0">
                <a:latin typeface="Candara" pitchFamily="34" charset="0"/>
              </a:rPr>
              <a:t>Nurse safely disposed of syringe</a:t>
            </a:r>
          </a:p>
          <a:p>
            <a:pPr lvl="1"/>
            <a:r>
              <a:rPr lang="en-US" sz="4600" dirty="0" smtClean="0">
                <a:latin typeface="Candara" pitchFamily="34" charset="0"/>
              </a:rPr>
              <a:t>Hospitalist notified &amp; Addiction service consulted </a:t>
            </a:r>
            <a:r>
              <a:rPr lang="en-US" sz="4600" dirty="0" smtClean="0">
                <a:latin typeface="Candara" pitchFamily="34" charset="0"/>
                <a:sym typeface="Wingdings" panose="05000000000000000000" pitchFamily="2" charset="2"/>
              </a:rPr>
              <a:t> </a:t>
            </a:r>
            <a:r>
              <a:rPr lang="en-US" sz="4600" dirty="0" smtClean="0">
                <a:latin typeface="Candara" pitchFamily="34" charset="0"/>
              </a:rPr>
              <a:t>UDS + quantitative testing</a:t>
            </a:r>
          </a:p>
          <a:p>
            <a:r>
              <a:rPr lang="en-US" sz="5900" b="1" dirty="0" smtClean="0">
                <a:latin typeface="Candara" pitchFamily="34" charset="0"/>
              </a:rPr>
              <a:t>Team </a:t>
            </a:r>
            <a:r>
              <a:rPr lang="en-US" sz="5900" b="1" dirty="0">
                <a:latin typeface="Candara" pitchFamily="34" charset="0"/>
              </a:rPr>
              <a:t>huddle</a:t>
            </a:r>
          </a:p>
          <a:p>
            <a:pPr lvl="1"/>
            <a:r>
              <a:rPr lang="en-US" sz="4600" dirty="0" smtClean="0">
                <a:latin typeface="Candara" pitchFamily="34" charset="0"/>
              </a:rPr>
              <a:t>UDS resulted </a:t>
            </a:r>
            <a:r>
              <a:rPr lang="en-US" sz="4600" dirty="0" smtClean="0">
                <a:latin typeface="Candara" pitchFamily="34" charset="0"/>
                <a:sym typeface="Wingdings" panose="05000000000000000000" pitchFamily="2" charset="2"/>
              </a:rPr>
              <a:t> qualitative results</a:t>
            </a:r>
            <a:r>
              <a:rPr lang="en-US" sz="4600" dirty="0" smtClean="0">
                <a:latin typeface="Candara" pitchFamily="34" charset="0"/>
              </a:rPr>
              <a:t> indeterminate</a:t>
            </a:r>
            <a:endParaRPr lang="en-US" sz="4600" dirty="0">
              <a:latin typeface="Candara" pitchFamily="34" charset="0"/>
            </a:endParaRPr>
          </a:p>
          <a:p>
            <a:pPr lvl="1"/>
            <a:r>
              <a:rPr lang="en-US" sz="4600" dirty="0" smtClean="0">
                <a:latin typeface="Candara" pitchFamily="34" charset="0"/>
              </a:rPr>
              <a:t>Validated </a:t>
            </a:r>
            <a:r>
              <a:rPr lang="en-US" sz="4600" dirty="0">
                <a:latin typeface="Candara" pitchFamily="34" charset="0"/>
              </a:rPr>
              <a:t>nursing </a:t>
            </a:r>
            <a:r>
              <a:rPr lang="en-US" sz="4600" dirty="0" smtClean="0">
                <a:latin typeface="Candara" pitchFamily="34" charset="0"/>
              </a:rPr>
              <a:t>concerns &amp; offered </a:t>
            </a:r>
            <a:r>
              <a:rPr lang="en-US" sz="4600" dirty="0">
                <a:latin typeface="Candara" pitchFamily="34" charset="0"/>
              </a:rPr>
              <a:t>education on managing </a:t>
            </a:r>
            <a:r>
              <a:rPr lang="en-US" sz="4600" dirty="0" smtClean="0">
                <a:latin typeface="Candara" pitchFamily="34" charset="0"/>
              </a:rPr>
              <a:t>risks</a:t>
            </a:r>
          </a:p>
          <a:p>
            <a:pPr lvl="1"/>
            <a:r>
              <a:rPr lang="en-US" sz="4600" dirty="0" smtClean="0">
                <a:latin typeface="Candara" pitchFamily="34" charset="0"/>
              </a:rPr>
              <a:t>Emphasized </a:t>
            </a:r>
            <a:r>
              <a:rPr lang="en-US" sz="4600" dirty="0">
                <a:latin typeface="Candara" pitchFamily="34" charset="0"/>
              </a:rPr>
              <a:t>patient autonomy  and positive regard </a:t>
            </a:r>
            <a:endParaRPr lang="en-US" sz="4600" dirty="0" smtClean="0">
              <a:latin typeface="Candara" pitchFamily="34" charset="0"/>
            </a:endParaRPr>
          </a:p>
          <a:p>
            <a:r>
              <a:rPr lang="en-US" sz="5900" b="1" dirty="0" smtClean="0">
                <a:latin typeface="Candara" pitchFamily="34" charset="0"/>
              </a:rPr>
              <a:t>Meeting with patient</a:t>
            </a:r>
          </a:p>
          <a:p>
            <a:pPr lvl="1"/>
            <a:r>
              <a:rPr lang="en-US" sz="4600" dirty="0" smtClean="0">
                <a:latin typeface="Candara" pitchFamily="34" charset="0"/>
              </a:rPr>
              <a:t>Explored triggers, pain management, and MOUD with addiction consult service</a:t>
            </a:r>
          </a:p>
          <a:p>
            <a:pPr lvl="1"/>
            <a:r>
              <a:rPr lang="en-US" sz="4600" dirty="0" smtClean="0">
                <a:latin typeface="Candara" pitchFamily="34" charset="0"/>
              </a:rPr>
              <a:t>Restated original account: old syringe, no in-hospital drug use, no more equipment</a:t>
            </a:r>
          </a:p>
          <a:p>
            <a:pPr lvl="1"/>
            <a:r>
              <a:rPr lang="en-US" sz="4600" dirty="0" smtClean="0">
                <a:latin typeface="Candara" pitchFamily="34" charset="0"/>
              </a:rPr>
              <a:t>Disclosed increased cravings</a:t>
            </a:r>
          </a:p>
          <a:p>
            <a:r>
              <a:rPr lang="en-US" sz="5900" b="1" dirty="0" smtClean="0">
                <a:latin typeface="Candara" pitchFamily="34" charset="0"/>
              </a:rPr>
              <a:t>Treatment and monitoring</a:t>
            </a:r>
          </a:p>
          <a:p>
            <a:pPr lvl="1"/>
            <a:r>
              <a:rPr lang="en-US" sz="4600" dirty="0" smtClean="0">
                <a:latin typeface="Candara" pitchFamily="34" charset="0"/>
              </a:rPr>
              <a:t>Initiated buprenorphine</a:t>
            </a:r>
          </a:p>
          <a:p>
            <a:pPr lvl="1"/>
            <a:r>
              <a:rPr lang="en-US" sz="4600" dirty="0" smtClean="0">
                <a:latin typeface="Candara" pitchFamily="34" charset="0"/>
              </a:rPr>
              <a:t>Added adjunct therapies: music &amp; art therapy, peer support, narrative medicine</a:t>
            </a:r>
          </a:p>
          <a:p>
            <a:pPr lvl="1"/>
            <a:r>
              <a:rPr lang="en-US" sz="4600" dirty="0" smtClean="0">
                <a:latin typeface="Candara" pitchFamily="34" charset="0"/>
              </a:rPr>
              <a:t>Continued monitoring (requested by primary) </a:t>
            </a:r>
            <a:r>
              <a:rPr lang="en-US" sz="4600" dirty="0" smtClean="0">
                <a:latin typeface="Candara" pitchFamily="34" charset="0"/>
                <a:sym typeface="Wingdings" panose="05000000000000000000" pitchFamily="2" charset="2"/>
              </a:rPr>
              <a:t> repeat UDS in 72 hours &amp; re-huddle</a:t>
            </a:r>
          </a:p>
          <a:p>
            <a:pPr lvl="1"/>
            <a:r>
              <a:rPr lang="en-US" sz="4600" dirty="0" smtClean="0">
                <a:latin typeface="Candara" pitchFamily="34" charset="0"/>
                <a:sym typeface="Wingdings" panose="05000000000000000000" pitchFamily="2" charset="2"/>
              </a:rPr>
              <a:t>Retained privileges for leaving floor and visitors pending results &amp; monitoring</a:t>
            </a:r>
            <a:endParaRPr lang="en-US" sz="4600" dirty="0">
              <a:latin typeface="Candara" pitchFamily="34" charset="0"/>
            </a:endParaRPr>
          </a:p>
        </p:txBody>
      </p:sp>
    </p:spTree>
    <p:extLst>
      <p:ext uri="{BB962C8B-B14F-4D97-AF65-F5344CB8AC3E}">
        <p14:creationId xmlns:p14="http://schemas.microsoft.com/office/powerpoint/2010/main" val="17489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975360"/>
          </a:xfrm>
        </p:spPr>
        <p:txBody>
          <a:bodyPr>
            <a:normAutofit/>
          </a:bodyPr>
          <a:lstStyle/>
          <a:p>
            <a:r>
              <a:rPr lang="en-US" sz="4800" dirty="0">
                <a:latin typeface="Candara" pitchFamily="34" charset="0"/>
              </a:rPr>
              <a:t>Key Considerations &amp; Lessons Learned</a:t>
            </a:r>
            <a:endParaRPr lang="en-US" sz="4800" b="1" dirty="0">
              <a:latin typeface="Candara" pitchFamily="34" charset="0"/>
            </a:endParaRPr>
          </a:p>
        </p:txBody>
      </p:sp>
      <p:sp>
        <p:nvSpPr>
          <p:cNvPr id="4" name="Content Placeholder 2"/>
          <p:cNvSpPr txBox="1">
            <a:spLocks/>
          </p:cNvSpPr>
          <p:nvPr/>
        </p:nvSpPr>
        <p:spPr>
          <a:xfrm>
            <a:off x="510539" y="1023486"/>
            <a:ext cx="11170920" cy="5690135"/>
          </a:xfrm>
          <a:prstGeom prst="rect">
            <a:avLst/>
          </a:prstGeom>
        </p:spPr>
        <p:txBody>
          <a:bodyPr vert="horz" lIns="91440" tIns="45720" rIns="91440" bIns="45720" rtlCol="0" anchor="t">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900" b="1" dirty="0" smtClean="0">
                <a:latin typeface="Candara" pitchFamily="34" charset="0"/>
              </a:rPr>
              <a:t>Value of Confirmatory testing </a:t>
            </a:r>
          </a:p>
          <a:p>
            <a:pPr lvl="1"/>
            <a:r>
              <a:rPr lang="en-US" sz="4600" dirty="0" smtClean="0">
                <a:latin typeface="Candara" pitchFamily="34" charset="0"/>
              </a:rPr>
              <a:t>Without baseline UDS, positive results may not define recent use</a:t>
            </a:r>
          </a:p>
          <a:p>
            <a:pPr lvl="1"/>
            <a:r>
              <a:rPr lang="en-US" sz="4600" dirty="0" smtClean="0">
                <a:latin typeface="Candara" pitchFamily="34" charset="0"/>
              </a:rPr>
              <a:t>Remain objective until given reason not to be</a:t>
            </a:r>
          </a:p>
          <a:p>
            <a:r>
              <a:rPr lang="en-US" sz="5900" b="1" dirty="0" smtClean="0">
                <a:latin typeface="Candara" pitchFamily="34" charset="0"/>
              </a:rPr>
              <a:t>Meet your patient where they are</a:t>
            </a:r>
          </a:p>
          <a:p>
            <a:pPr lvl="1"/>
            <a:r>
              <a:rPr lang="en-US" sz="4600" dirty="0" smtClean="0">
                <a:latin typeface="Candara" pitchFamily="34" charset="0"/>
              </a:rPr>
              <a:t>Unconditional positive regard</a:t>
            </a:r>
          </a:p>
          <a:p>
            <a:pPr lvl="1"/>
            <a:r>
              <a:rPr lang="en-US" sz="4600" dirty="0" smtClean="0">
                <a:latin typeface="Candara" pitchFamily="34" charset="0"/>
              </a:rPr>
              <a:t>If using without plan to stop at discharge, reduce harm</a:t>
            </a:r>
          </a:p>
          <a:p>
            <a:pPr lvl="1"/>
            <a:r>
              <a:rPr lang="en-US" sz="4600" dirty="0" smtClean="0">
                <a:latin typeface="Candara" pitchFamily="34" charset="0"/>
              </a:rPr>
              <a:t>Balance safety with treatment goals</a:t>
            </a:r>
          </a:p>
          <a:p>
            <a:r>
              <a:rPr lang="en-US" sz="5900" b="1" dirty="0" smtClean="0">
                <a:latin typeface="Candara" pitchFamily="34" charset="0"/>
              </a:rPr>
              <a:t>Seize situation as opportunity</a:t>
            </a:r>
            <a:endParaRPr lang="en-US" sz="5500" b="1" dirty="0" smtClean="0">
              <a:latin typeface="Candara" pitchFamily="34" charset="0"/>
            </a:endParaRPr>
          </a:p>
          <a:p>
            <a:pPr lvl="1"/>
            <a:r>
              <a:rPr lang="en-US" sz="4600" dirty="0" smtClean="0">
                <a:latin typeface="Candara" pitchFamily="34" charset="0"/>
              </a:rPr>
              <a:t>Prioritize therapeutic relationship and build rapport</a:t>
            </a:r>
          </a:p>
          <a:p>
            <a:pPr lvl="1"/>
            <a:r>
              <a:rPr lang="en-US" sz="4600" dirty="0" smtClean="0">
                <a:latin typeface="Candara" pitchFamily="34" charset="0"/>
              </a:rPr>
              <a:t>Engage around SUD treatment options</a:t>
            </a:r>
          </a:p>
          <a:p>
            <a:r>
              <a:rPr lang="en-US" sz="5900" b="1" dirty="0">
                <a:latin typeface="Candara" pitchFamily="34" charset="0"/>
              </a:rPr>
              <a:t>Avoid administrative </a:t>
            </a:r>
            <a:r>
              <a:rPr lang="en-US" sz="5900" b="1" dirty="0" smtClean="0">
                <a:latin typeface="Candara" pitchFamily="34" charset="0"/>
              </a:rPr>
              <a:t>discharges</a:t>
            </a:r>
            <a:endParaRPr lang="en-US" sz="5900" b="1" dirty="0">
              <a:latin typeface="Candara" pitchFamily="34" charset="0"/>
            </a:endParaRPr>
          </a:p>
          <a:p>
            <a:pPr lvl="1"/>
            <a:r>
              <a:rPr lang="en-US" sz="4600" dirty="0">
                <a:latin typeface="Candara" pitchFamily="34" charset="0"/>
              </a:rPr>
              <a:t>Damages patient’s relationship with healthcare facility</a:t>
            </a:r>
          </a:p>
          <a:p>
            <a:pPr lvl="1"/>
            <a:r>
              <a:rPr lang="en-US" sz="4600" dirty="0">
                <a:latin typeface="Candara" pitchFamily="34" charset="0"/>
              </a:rPr>
              <a:t>Risks </a:t>
            </a:r>
            <a:r>
              <a:rPr lang="en-US" sz="4600" dirty="0" smtClean="0">
                <a:latin typeface="Candara" pitchFamily="34" charset="0"/>
              </a:rPr>
              <a:t>overdose death, worsening of condition being treated, and readmission </a:t>
            </a:r>
            <a:endParaRPr lang="en-US" sz="4600" dirty="0">
              <a:latin typeface="Candara" pitchFamily="34" charset="0"/>
            </a:endParaRPr>
          </a:p>
          <a:p>
            <a:r>
              <a:rPr lang="en-US" sz="5900" b="1" dirty="0" smtClean="0">
                <a:latin typeface="Candara" pitchFamily="34" charset="0"/>
              </a:rPr>
              <a:t>Substance use as symptom of substance use disorder</a:t>
            </a:r>
          </a:p>
          <a:p>
            <a:pPr lvl="1"/>
            <a:r>
              <a:rPr lang="en-US" sz="4600" dirty="0" smtClean="0">
                <a:latin typeface="Candara" pitchFamily="34" charset="0"/>
              </a:rPr>
              <a:t>Don’t take personally</a:t>
            </a:r>
          </a:p>
        </p:txBody>
      </p:sp>
    </p:spTree>
    <p:extLst>
      <p:ext uri="{BB962C8B-B14F-4D97-AF65-F5344CB8AC3E}">
        <p14:creationId xmlns:p14="http://schemas.microsoft.com/office/powerpoint/2010/main" val="36151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3" end="13"/>
                                            </p:txEl>
                                          </p:spTgt>
                                        </p:tgtEl>
                                        <p:attrNameLst>
                                          <p:attrName>style.visibility</p:attrName>
                                        </p:attrNameLst>
                                      </p:cBhvr>
                                      <p:to>
                                        <p:strVal val="visible"/>
                                      </p:to>
                                    </p:set>
                                    <p:animEffect transition="in" filter="fade">
                                      <p:cBhvr>
                                        <p:cTn id="54" dur="500"/>
                                        <p:tgtEl>
                                          <p:spTgt spid="4">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fade">
                                      <p:cBhvr>
                                        <p:cTn id="5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Case 2</a:t>
            </a:r>
            <a:endParaRPr kumimoji="0" lang="en-US" sz="54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4061543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a:t>
            </a:r>
            <a:r>
              <a:rPr lang="en-US" sz="5400" dirty="0" smtClean="0">
                <a:latin typeface="Candara" pitchFamily="34" charset="0"/>
              </a:rPr>
              <a:t>2</a:t>
            </a:r>
            <a:endParaRPr lang="en-US" sz="5400" b="1" dirty="0">
              <a:latin typeface="Candara" pitchFamily="34" charset="0"/>
            </a:endParaRPr>
          </a:p>
        </p:txBody>
      </p:sp>
      <p:sp>
        <p:nvSpPr>
          <p:cNvPr id="3" name="Content Placeholder 2"/>
          <p:cNvSpPr>
            <a:spLocks noGrp="1"/>
          </p:cNvSpPr>
          <p:nvPr>
            <p:ph idx="1"/>
          </p:nvPr>
        </p:nvSpPr>
        <p:spPr>
          <a:xfrm>
            <a:off x="489283" y="1314450"/>
            <a:ext cx="11213432" cy="5110412"/>
          </a:xfrm>
        </p:spPr>
        <p:txBody>
          <a:bodyPr anchor="t">
            <a:noAutofit/>
          </a:bodyPr>
          <a:lstStyle/>
          <a:p>
            <a:pPr marL="0" indent="0">
              <a:buNone/>
            </a:pPr>
            <a:r>
              <a:rPr lang="en-US" sz="2800" dirty="0">
                <a:latin typeface="Candara" pitchFamily="34" charset="0"/>
              </a:rPr>
              <a:t>51-year-old woman with severe opioid (IV fentanyl) use </a:t>
            </a:r>
            <a:r>
              <a:rPr lang="en-US" sz="2800" dirty="0" smtClean="0">
                <a:latin typeface="Candara" pitchFamily="34" charset="0"/>
              </a:rPr>
              <a:t>disorder, anxiety</a:t>
            </a:r>
            <a:r>
              <a:rPr lang="en-US" sz="2800" dirty="0">
                <a:latin typeface="Candara" pitchFamily="34" charset="0"/>
              </a:rPr>
              <a:t>, and homelessness presented initially with fever and diffuse body pain following physical assault. She was found to have MRSA bacteremia with lumbar epidural abscess and tricuspid valve infective endocarditis. Lumbar laminectomy with incision and drainage of abscess was performed. Valve surgery was not required.</a:t>
            </a:r>
          </a:p>
          <a:p>
            <a:pPr marL="0" indent="0">
              <a:buNone/>
            </a:pPr>
            <a:endParaRPr lang="en-US" sz="1000" dirty="0" smtClean="0">
              <a:latin typeface="Candara" pitchFamily="34" charset="0"/>
            </a:endParaRPr>
          </a:p>
          <a:p>
            <a:pPr marL="0" indent="0">
              <a:buNone/>
            </a:pPr>
            <a:r>
              <a:rPr lang="en-US" sz="2800" dirty="0">
                <a:latin typeface="Candara" pitchFamily="34" charset="0"/>
              </a:rPr>
              <a:t>Early in hospital course, patient experienced opioid withdrawal and was started on methadone based on her previous treatment history and current preferences. Her opioid withdrawal has resolved, but she has continued to experience intermittent opioid cravings and anxiety. Her methadone dose has been up-titrated to current dose of 70 mg daily</a:t>
            </a:r>
            <a:r>
              <a:rPr lang="en-US" sz="2800" dirty="0" smtClean="0">
                <a:latin typeface="Candara" pitchFamily="34" charset="0"/>
              </a:rPr>
              <a:t>. </a:t>
            </a:r>
            <a:endParaRPr lang="en-US" sz="2800" dirty="0">
              <a:latin typeface="Candara" pitchFamily="34" charset="0"/>
            </a:endParaRPr>
          </a:p>
        </p:txBody>
      </p:sp>
    </p:spTree>
    <p:extLst>
      <p:ext uri="{BB962C8B-B14F-4D97-AF65-F5344CB8AC3E}">
        <p14:creationId xmlns:p14="http://schemas.microsoft.com/office/powerpoint/2010/main" val="23148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a:t>
            </a:r>
            <a:r>
              <a:rPr lang="en-US" sz="5400" dirty="0" smtClean="0">
                <a:latin typeface="Candara" pitchFamily="34" charset="0"/>
              </a:rPr>
              <a:t>2</a:t>
            </a:r>
            <a:endParaRPr lang="en-US" sz="5400" b="1" dirty="0">
              <a:latin typeface="Candara" pitchFamily="34" charset="0"/>
            </a:endParaRPr>
          </a:p>
        </p:txBody>
      </p:sp>
      <p:sp>
        <p:nvSpPr>
          <p:cNvPr id="3" name="Content Placeholder 2"/>
          <p:cNvSpPr>
            <a:spLocks noGrp="1"/>
          </p:cNvSpPr>
          <p:nvPr>
            <p:ph idx="1"/>
          </p:nvPr>
        </p:nvSpPr>
        <p:spPr>
          <a:xfrm>
            <a:off x="781878" y="1314451"/>
            <a:ext cx="10628244" cy="4811714"/>
          </a:xfrm>
        </p:spPr>
        <p:txBody>
          <a:bodyPr anchor="t">
            <a:normAutofit/>
          </a:bodyPr>
          <a:lstStyle/>
          <a:p>
            <a:pPr marL="0" indent="0">
              <a:buNone/>
            </a:pPr>
            <a:r>
              <a:rPr lang="en-US" sz="3500" u="sng" dirty="0" smtClean="0">
                <a:latin typeface="Candara" pitchFamily="34" charset="0"/>
              </a:rPr>
              <a:t>Summary</a:t>
            </a:r>
            <a:r>
              <a:rPr lang="en-US" sz="3500" dirty="0" smtClean="0">
                <a:latin typeface="Candara" pitchFamily="34" charset="0"/>
              </a:rPr>
              <a:t>: </a:t>
            </a:r>
            <a:r>
              <a:rPr lang="en-US" dirty="0">
                <a:latin typeface="Candara" pitchFamily="34" charset="0"/>
              </a:rPr>
              <a:t>51-year-old woman with severe opioid (IV fentanyl) use </a:t>
            </a:r>
            <a:r>
              <a:rPr lang="en-US" dirty="0" smtClean="0">
                <a:latin typeface="Candara" pitchFamily="34" charset="0"/>
              </a:rPr>
              <a:t>disorder, </a:t>
            </a:r>
            <a:r>
              <a:rPr lang="en-US" dirty="0">
                <a:latin typeface="Candara" pitchFamily="34" charset="0"/>
              </a:rPr>
              <a:t>anxiety, and homelessness </a:t>
            </a:r>
            <a:r>
              <a:rPr lang="en-US" dirty="0" smtClean="0">
                <a:latin typeface="Candara" pitchFamily="34" charset="0"/>
              </a:rPr>
              <a:t>is admitted with</a:t>
            </a:r>
            <a:r>
              <a:rPr lang="en-US" dirty="0">
                <a:latin typeface="Candara" pitchFamily="34" charset="0"/>
              </a:rPr>
              <a:t> MRSA </a:t>
            </a:r>
            <a:r>
              <a:rPr lang="en-US" dirty="0" smtClean="0">
                <a:latin typeface="Candara" pitchFamily="34" charset="0"/>
              </a:rPr>
              <a:t>lumbar </a:t>
            </a:r>
            <a:r>
              <a:rPr lang="en-US" dirty="0">
                <a:latin typeface="Candara" pitchFamily="34" charset="0"/>
              </a:rPr>
              <a:t>epidural abscess </a:t>
            </a:r>
            <a:r>
              <a:rPr lang="en-US" dirty="0" smtClean="0">
                <a:latin typeface="Candara" pitchFamily="34" charset="0"/>
              </a:rPr>
              <a:t>&amp; TV IE. She is experiencing continued cravings on methadone 70 mg daily.</a:t>
            </a:r>
          </a:p>
          <a:p>
            <a:pPr marL="0" indent="0">
              <a:buNone/>
            </a:pPr>
            <a:endParaRPr lang="en-US" sz="2800" dirty="0" smtClean="0">
              <a:latin typeface="Candara" pitchFamily="34" charset="0"/>
            </a:endParaRPr>
          </a:p>
          <a:p>
            <a:pPr marL="0" indent="0">
              <a:buNone/>
            </a:pPr>
            <a:r>
              <a:rPr lang="en-US" sz="3000" u="sng" dirty="0" smtClean="0">
                <a:latin typeface="Candara" pitchFamily="34" charset="0"/>
              </a:rPr>
              <a:t>Further details</a:t>
            </a:r>
            <a:r>
              <a:rPr lang="en-US" sz="3000" dirty="0" smtClean="0">
                <a:latin typeface="Candara" pitchFamily="34" charset="0"/>
              </a:rPr>
              <a:t>:</a:t>
            </a:r>
            <a:endParaRPr lang="en-US" sz="3000" dirty="0">
              <a:latin typeface="Candara" pitchFamily="34" charset="0"/>
            </a:endParaRPr>
          </a:p>
          <a:p>
            <a:r>
              <a:rPr lang="en-US" sz="2800" dirty="0" smtClean="0">
                <a:latin typeface="Candara" pitchFamily="34" charset="0"/>
              </a:rPr>
              <a:t>Addiction consult team recommends increasing by 10 mg.</a:t>
            </a:r>
          </a:p>
          <a:p>
            <a:r>
              <a:rPr lang="en-US" sz="2800" dirty="0" smtClean="0">
                <a:latin typeface="Candara" pitchFamily="34" charset="0"/>
              </a:rPr>
              <a:t>Nursing raises concern of extended periods off floor.</a:t>
            </a:r>
          </a:p>
          <a:p>
            <a:r>
              <a:rPr lang="en-US" sz="2800" dirty="0" smtClean="0">
                <a:latin typeface="Candara" pitchFamily="34" charset="0"/>
              </a:rPr>
              <a:t>Next morning after dose increase, patient slightly more sleepy. </a:t>
            </a:r>
            <a:endParaRPr lang="en-US" sz="3000" dirty="0">
              <a:latin typeface="Candara" pitchFamily="34" charset="0"/>
            </a:endParaRPr>
          </a:p>
          <a:p>
            <a:pPr marL="0" indent="0">
              <a:buNone/>
            </a:pPr>
            <a:endParaRPr lang="en-US" sz="3000" dirty="0">
              <a:latin typeface="Candara" pitchFamily="34" charset="0"/>
            </a:endParaRPr>
          </a:p>
        </p:txBody>
      </p:sp>
    </p:spTree>
    <p:extLst>
      <p:ext uri="{BB962C8B-B14F-4D97-AF65-F5344CB8AC3E}">
        <p14:creationId xmlns:p14="http://schemas.microsoft.com/office/powerpoint/2010/main" val="160279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Disclosures</a:t>
            </a:r>
            <a:r>
              <a:rPr lang="en-US" sz="5400" b="1" dirty="0">
                <a:latin typeface="Candara" pitchFamily="34" charset="0"/>
              </a:rPr>
              <a:t> </a:t>
            </a:r>
          </a:p>
        </p:txBody>
      </p:sp>
      <p:sp>
        <p:nvSpPr>
          <p:cNvPr id="3" name="Content Placeholder 2"/>
          <p:cNvSpPr>
            <a:spLocks noGrp="1"/>
          </p:cNvSpPr>
          <p:nvPr>
            <p:ph idx="1"/>
          </p:nvPr>
        </p:nvSpPr>
        <p:spPr>
          <a:xfrm>
            <a:off x="701040" y="1314450"/>
            <a:ext cx="10789920" cy="4811715"/>
          </a:xfrm>
        </p:spPr>
        <p:txBody>
          <a:bodyPr anchor="ctr">
            <a:normAutofit/>
          </a:bodyPr>
          <a:lstStyle/>
          <a:p>
            <a:pPr marL="0" indent="0" algn="just">
              <a:buNone/>
            </a:pPr>
            <a:r>
              <a:rPr lang="en-US" sz="3600" dirty="0" smtClean="0">
                <a:latin typeface="Candara" pitchFamily="34" charset="0"/>
              </a:rPr>
              <a:t>We will offer examples and reflections from our experiences at our institutions. Unfortunately, neither we nor our workplaces get it right for every patient. This is especially true for our patients with substance use disorders. We are looking forward to sharing and learning from each other during this workshop to provide better care of all patients. </a:t>
            </a:r>
            <a:endParaRPr lang="en-US" sz="3600" dirty="0">
              <a:latin typeface="Candara" pitchFamily="34" charset="0"/>
            </a:endParaRPr>
          </a:p>
        </p:txBody>
      </p:sp>
    </p:spTree>
    <p:extLst>
      <p:ext uri="{BB962C8B-B14F-4D97-AF65-F5344CB8AC3E}">
        <p14:creationId xmlns:p14="http://schemas.microsoft.com/office/powerpoint/2010/main" val="1822146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a:latin typeface="Candara" pitchFamily="34" charset="0"/>
              </a:rPr>
              <a:t>Concerns &amp; Priorities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16125"/>
            <a:ext cx="4185907" cy="4477716"/>
          </a:xfrm>
        </p:spPr>
        <p:txBody>
          <a:bodyPr>
            <a:normAutofit fontScale="92500" lnSpcReduction="20000"/>
          </a:bodyPr>
          <a:lstStyle/>
          <a:p>
            <a:pPr marL="228600" indent="-228600"/>
            <a:r>
              <a:rPr lang="en-US" sz="2800" b="1" dirty="0" smtClean="0">
                <a:latin typeface="Candara" panose="020E0502030303020204" pitchFamily="34" charset="0"/>
              </a:rPr>
              <a:t>Lack of comfort &amp; control </a:t>
            </a:r>
          </a:p>
          <a:p>
            <a:pPr marL="457200" lvl="1" indent="-228600"/>
            <a:r>
              <a:rPr lang="en-US" sz="2400" dirty="0" smtClean="0">
                <a:latin typeface="Candara" panose="020E0502030303020204" pitchFamily="34" charset="0"/>
              </a:rPr>
              <a:t>Unfamiliarity with methadone</a:t>
            </a:r>
          </a:p>
          <a:p>
            <a:pPr marL="457200" lvl="1" indent="-228600"/>
            <a:r>
              <a:rPr lang="en-US" sz="2400" dirty="0" smtClean="0">
                <a:latin typeface="Candara" panose="020E0502030303020204" pitchFamily="34" charset="0"/>
              </a:rPr>
              <a:t>Leaving floor impeding care</a:t>
            </a:r>
          </a:p>
          <a:p>
            <a:pPr marL="457200" lvl="1" indent="-228600"/>
            <a:r>
              <a:rPr lang="en-US" sz="2400" dirty="0" smtClean="0">
                <a:latin typeface="Candara" panose="020E0502030303020204" pitchFamily="34" charset="0"/>
              </a:rPr>
              <a:t>Can’t control off unit</a:t>
            </a:r>
          </a:p>
          <a:p>
            <a:pPr marL="57150" indent="-228600"/>
            <a:r>
              <a:rPr lang="en-US" sz="2800" b="1" dirty="0" smtClean="0">
                <a:latin typeface="Candara" panose="020E0502030303020204" pitchFamily="34" charset="0"/>
              </a:rPr>
              <a:t>Prepare for worst case</a:t>
            </a:r>
          </a:p>
          <a:p>
            <a:pPr marL="457200" lvl="1" indent="-228600"/>
            <a:r>
              <a:rPr lang="en-US" sz="2400" dirty="0" smtClean="0">
                <a:latin typeface="Candara" panose="020E0502030303020204" pitchFamily="34" charset="0"/>
              </a:rPr>
              <a:t>“What if she’s using off unit?”</a:t>
            </a:r>
          </a:p>
          <a:p>
            <a:pPr marL="457200" lvl="1" indent="-228600"/>
            <a:r>
              <a:rPr lang="en-US" sz="2400" dirty="0" smtClean="0">
                <a:latin typeface="Candara" panose="020E0502030303020204" pitchFamily="34" charset="0"/>
              </a:rPr>
              <a:t>Restrict and risk PDD?</a:t>
            </a:r>
          </a:p>
          <a:p>
            <a:pPr marL="457200" lvl="1" indent="-228600"/>
            <a:r>
              <a:rPr lang="en-US" sz="2400" dirty="0" smtClean="0">
                <a:latin typeface="Candara" panose="020E0502030303020204" pitchFamily="34" charset="0"/>
              </a:rPr>
              <a:t>Ignore and risk OD?</a:t>
            </a:r>
          </a:p>
          <a:p>
            <a:pPr marL="57150" indent="-228600"/>
            <a:r>
              <a:rPr lang="en-US" sz="2800" b="1" dirty="0" smtClean="0">
                <a:latin typeface="Candara" panose="020E0502030303020204" pitchFamily="34" charset="0"/>
              </a:rPr>
              <a:t>Safety over treatment</a:t>
            </a:r>
          </a:p>
          <a:p>
            <a:pPr marL="457200" lvl="1" indent="-228600"/>
            <a:r>
              <a:rPr lang="en-US" sz="2400" dirty="0" smtClean="0">
                <a:latin typeface="Candara" panose="020E0502030303020204" pitchFamily="34" charset="0"/>
              </a:rPr>
              <a:t>“Shouldn’t we hold methadone?”</a:t>
            </a:r>
          </a:p>
          <a:p>
            <a:pPr marL="457200" lvl="1" indent="-228600"/>
            <a:r>
              <a:rPr lang="en-US" sz="2400" dirty="0" smtClean="0">
                <a:latin typeface="Candara" panose="020E0502030303020204" pitchFamily="34" charset="0"/>
              </a:rPr>
              <a:t>Medication interactions</a:t>
            </a:r>
          </a:p>
        </p:txBody>
      </p:sp>
      <p:sp>
        <p:nvSpPr>
          <p:cNvPr id="19" name="Content Placeholder 2"/>
          <p:cNvSpPr>
            <a:spLocks noGrp="1"/>
          </p:cNvSpPr>
          <p:nvPr>
            <p:ph type="body" idx="1"/>
          </p:nvPr>
        </p:nvSpPr>
        <p:spPr>
          <a:xfrm>
            <a:off x="8133830" y="1143001"/>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01858"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47083" y="1916125"/>
            <a:ext cx="3962401" cy="4477716"/>
          </a:xfrm>
        </p:spPr>
        <p:txBody>
          <a:bodyPr>
            <a:normAutofit/>
          </a:bodyPr>
          <a:lstStyle/>
          <a:p>
            <a:pPr marL="228600" indent="-228600"/>
            <a:r>
              <a:rPr lang="en-US" sz="2600" b="1" dirty="0" smtClean="0">
                <a:latin typeface="Candara" panose="020E0502030303020204" pitchFamily="34" charset="0"/>
              </a:rPr>
              <a:t>Methadone regulation </a:t>
            </a:r>
          </a:p>
          <a:p>
            <a:pPr marL="457200" lvl="1" indent="-228600"/>
            <a:r>
              <a:rPr lang="en-US" dirty="0" smtClean="0">
                <a:latin typeface="Candara" panose="020E0502030303020204" pitchFamily="34" charset="0"/>
              </a:rPr>
              <a:t>Practicing “by the books”?</a:t>
            </a:r>
          </a:p>
          <a:p>
            <a:pPr marL="457200" lvl="1" indent="-228600"/>
            <a:r>
              <a:rPr lang="en-US" dirty="0" smtClean="0">
                <a:latin typeface="Candara" panose="020E0502030303020204" pitchFamily="34" charset="0"/>
              </a:rPr>
              <a:t>External scrutiny</a:t>
            </a:r>
          </a:p>
          <a:p>
            <a:pPr marL="457200" lvl="1" indent="-228600"/>
            <a:endParaRPr lang="en-US" dirty="0" smtClean="0">
              <a:latin typeface="Candara" panose="020E0502030303020204" pitchFamily="34" charset="0"/>
            </a:endParaRPr>
          </a:p>
          <a:p>
            <a:pPr marL="57150" indent="-228600"/>
            <a:r>
              <a:rPr lang="en-US" sz="2600" b="1" dirty="0" smtClean="0">
                <a:latin typeface="Candara" panose="020E0502030303020204" pitchFamily="34" charset="0"/>
              </a:rPr>
              <a:t>Institutional protection</a:t>
            </a:r>
          </a:p>
          <a:p>
            <a:pPr marL="457200" lvl="1" indent="-228600"/>
            <a:r>
              <a:rPr lang="en-US" dirty="0" smtClean="0">
                <a:latin typeface="Candara" panose="020E0502030303020204" pitchFamily="34" charset="0"/>
              </a:rPr>
              <a:t>Liability of employees</a:t>
            </a:r>
          </a:p>
          <a:p>
            <a:pPr marL="457200" lvl="1" indent="-228600"/>
            <a:r>
              <a:rPr lang="en-US" dirty="0" smtClean="0">
                <a:latin typeface="Candara" panose="020E0502030303020204" pitchFamily="34" charset="0"/>
              </a:rPr>
              <a:t>Financial calculus</a:t>
            </a:r>
          </a:p>
          <a:p>
            <a:pPr marL="457200" lvl="1" indent="-228600"/>
            <a:r>
              <a:rPr lang="en-US" dirty="0" smtClean="0">
                <a:latin typeface="Candara" panose="020E0502030303020204" pitchFamily="34" charset="0"/>
              </a:rPr>
              <a:t>Hospital culture</a:t>
            </a:r>
          </a:p>
        </p:txBody>
      </p:sp>
      <p:sp>
        <p:nvSpPr>
          <p:cNvPr id="10" name="Content Placeholder 3"/>
          <p:cNvSpPr>
            <a:spLocks noGrp="1"/>
          </p:cNvSpPr>
          <p:nvPr>
            <p:ph sz="half" idx="2"/>
          </p:nvPr>
        </p:nvSpPr>
        <p:spPr>
          <a:xfrm>
            <a:off x="4101543" y="1916125"/>
            <a:ext cx="3962401" cy="4814158"/>
          </a:xfrm>
        </p:spPr>
        <p:txBody>
          <a:bodyPr>
            <a:normAutofit fontScale="85000" lnSpcReduction="10000"/>
          </a:bodyPr>
          <a:lstStyle/>
          <a:p>
            <a:pPr marL="228600" indent="-228600"/>
            <a:r>
              <a:rPr lang="en-US" sz="3100" b="1" dirty="0" smtClean="0">
                <a:latin typeface="Candara" panose="020E0502030303020204" pitchFamily="34" charset="0"/>
              </a:rPr>
              <a:t>Cravings &amp; Anxiety</a:t>
            </a:r>
          </a:p>
          <a:p>
            <a:pPr marL="628650" lvl="1" indent="-228600"/>
            <a:r>
              <a:rPr lang="en-US" sz="2600" dirty="0" smtClean="0">
                <a:latin typeface="Candara" panose="020E0502030303020204" pitchFamily="34" charset="0"/>
              </a:rPr>
              <a:t>Methadone dosing</a:t>
            </a:r>
          </a:p>
          <a:p>
            <a:pPr marL="628650" lvl="1" indent="-228600"/>
            <a:r>
              <a:rPr lang="en-US" sz="2600" dirty="0" smtClean="0">
                <a:latin typeface="Candara" panose="020E0502030303020204" pitchFamily="34" charset="0"/>
              </a:rPr>
              <a:t>Co-morbid psych disorders</a:t>
            </a:r>
          </a:p>
          <a:p>
            <a:pPr marL="628650" lvl="1" indent="-228600"/>
            <a:r>
              <a:rPr lang="en-US" sz="2600" dirty="0" smtClean="0">
                <a:latin typeface="Candara" panose="020E0502030303020204" pitchFamily="34" charset="0"/>
              </a:rPr>
              <a:t>Isolation of hospital</a:t>
            </a:r>
          </a:p>
          <a:p>
            <a:pPr marL="628650" lvl="1" indent="-228600"/>
            <a:r>
              <a:rPr lang="en-US" sz="2600" dirty="0" smtClean="0">
                <a:latin typeface="Candara" panose="020E0502030303020204" pitchFamily="34" charset="0"/>
              </a:rPr>
              <a:t>Tobacco use</a:t>
            </a:r>
          </a:p>
          <a:p>
            <a:pPr marL="228600" indent="-228600"/>
            <a:r>
              <a:rPr lang="en-US" sz="3100" b="1" dirty="0" smtClean="0">
                <a:latin typeface="Candara" panose="020E0502030303020204" pitchFamily="34" charset="0"/>
              </a:rPr>
              <a:t>Patient Safety</a:t>
            </a:r>
          </a:p>
          <a:p>
            <a:pPr marL="628650" lvl="1" indent="-228600"/>
            <a:r>
              <a:rPr lang="en-US" sz="2600" dirty="0" smtClean="0">
                <a:latin typeface="Candara" panose="020E0502030303020204" pitchFamily="34" charset="0"/>
              </a:rPr>
              <a:t>Sedation from methadone</a:t>
            </a:r>
          </a:p>
          <a:p>
            <a:pPr marL="628650" lvl="1" indent="-228600"/>
            <a:r>
              <a:rPr lang="en-US" sz="2600" dirty="0" smtClean="0">
                <a:latin typeface="Candara" panose="020E0502030303020204" pitchFamily="34" charset="0"/>
              </a:rPr>
              <a:t>Sedation from off-unit use</a:t>
            </a:r>
          </a:p>
          <a:p>
            <a:pPr marL="628650" lvl="1" indent="-228600"/>
            <a:r>
              <a:rPr lang="en-US" sz="2600" dirty="0" smtClean="0">
                <a:latin typeface="Candara" panose="020E0502030303020204" pitchFamily="34" charset="0"/>
              </a:rPr>
              <a:t>Overdose </a:t>
            </a:r>
          </a:p>
          <a:p>
            <a:pPr marL="228600" indent="-228600"/>
            <a:r>
              <a:rPr lang="en-US" sz="3100" b="1" dirty="0" smtClean="0">
                <a:latin typeface="Candara" panose="020E0502030303020204" pitchFamily="34" charset="0"/>
              </a:rPr>
              <a:t>Equity in care</a:t>
            </a:r>
          </a:p>
          <a:p>
            <a:pPr marL="628650" lvl="1" indent="-228600"/>
            <a:r>
              <a:rPr lang="en-US" sz="2600" dirty="0" smtClean="0">
                <a:latin typeface="Candara" panose="020E0502030303020204" pitchFamily="34" charset="0"/>
              </a:rPr>
              <a:t>Stigma driving decisions?</a:t>
            </a:r>
          </a:p>
          <a:p>
            <a:pPr marL="628650" lvl="1" indent="-228600"/>
            <a:r>
              <a:rPr lang="en-US" sz="2600" dirty="0" smtClean="0">
                <a:latin typeface="Candara" panose="020E0502030303020204" pitchFamily="34" charset="0"/>
              </a:rPr>
              <a:t>Disparity in how treated?</a:t>
            </a:r>
          </a:p>
        </p:txBody>
      </p:sp>
    </p:spTree>
    <p:extLst>
      <p:ext uri="{BB962C8B-B14F-4D97-AF65-F5344CB8AC3E}">
        <p14:creationId xmlns:p14="http://schemas.microsoft.com/office/powerpoint/2010/main" val="13955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500"/>
                                        <p:tgtEl>
                                          <p:spTgt spid="10">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fade">
                                      <p:cBhvr>
                                        <p:cTn id="48" dur="500"/>
                                        <p:tgtEl>
                                          <p:spTgt spid="10">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Effect transition="in" filter="fade">
                                      <p:cBhvr>
                                        <p:cTn id="51" dur="500"/>
                                        <p:tgtEl>
                                          <p:spTgt spid="10">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fade">
                                      <p:cBhvr>
                                        <p:cTn id="54" dur="500"/>
                                        <p:tgtEl>
                                          <p:spTgt spid="10">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5" end="5"/>
                                            </p:txEl>
                                          </p:spTgt>
                                        </p:tgtEl>
                                        <p:attrNameLst>
                                          <p:attrName>style.visibility</p:attrName>
                                        </p:attrNameLst>
                                      </p:cBhvr>
                                      <p:to>
                                        <p:strVal val="visible"/>
                                      </p:to>
                                    </p:set>
                                    <p:animEffect transition="in" filter="fade">
                                      <p:cBhvr>
                                        <p:cTn id="57" dur="500"/>
                                        <p:tgtEl>
                                          <p:spTgt spid="10">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6" end="6"/>
                                            </p:txEl>
                                          </p:spTgt>
                                        </p:tgtEl>
                                        <p:attrNameLst>
                                          <p:attrName>style.visibility</p:attrName>
                                        </p:attrNameLst>
                                      </p:cBhvr>
                                      <p:to>
                                        <p:strVal val="visible"/>
                                      </p:to>
                                    </p:set>
                                    <p:animEffect transition="in" filter="fade">
                                      <p:cBhvr>
                                        <p:cTn id="60" dur="500"/>
                                        <p:tgtEl>
                                          <p:spTgt spid="10">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500"/>
                                        <p:tgtEl>
                                          <p:spTgt spid="10">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8" end="8"/>
                                            </p:txEl>
                                          </p:spTgt>
                                        </p:tgtEl>
                                        <p:attrNameLst>
                                          <p:attrName>style.visibility</p:attrName>
                                        </p:attrNameLst>
                                      </p:cBhvr>
                                      <p:to>
                                        <p:strVal val="visible"/>
                                      </p:to>
                                    </p:set>
                                    <p:animEffect transition="in" filter="fade">
                                      <p:cBhvr>
                                        <p:cTn id="66" dur="500"/>
                                        <p:tgtEl>
                                          <p:spTgt spid="10">
                                            <p:txEl>
                                              <p:pRg st="8" end="8"/>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xEl>
                                              <p:pRg st="9" end="9"/>
                                            </p:txEl>
                                          </p:spTgt>
                                        </p:tgtEl>
                                        <p:attrNameLst>
                                          <p:attrName>style.visibility</p:attrName>
                                        </p:attrNameLst>
                                      </p:cBhvr>
                                      <p:to>
                                        <p:strVal val="visible"/>
                                      </p:to>
                                    </p:set>
                                    <p:animEffect transition="in" filter="fade">
                                      <p:cBhvr>
                                        <p:cTn id="69" dur="500"/>
                                        <p:tgtEl>
                                          <p:spTgt spid="10">
                                            <p:txEl>
                                              <p:pRg st="9" end="9"/>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xEl>
                                              <p:pRg st="10" end="10"/>
                                            </p:txEl>
                                          </p:spTgt>
                                        </p:tgtEl>
                                        <p:attrNameLst>
                                          <p:attrName>style.visibility</p:attrName>
                                        </p:attrNameLst>
                                      </p:cBhvr>
                                      <p:to>
                                        <p:strVal val="visible"/>
                                      </p:to>
                                    </p:set>
                                    <p:animEffect transition="in" filter="fade">
                                      <p:cBhvr>
                                        <p:cTn id="72" dur="500"/>
                                        <p:tgtEl>
                                          <p:spTgt spid="10">
                                            <p:txEl>
                                              <p:pRg st="10" end="1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xEl>
                                              <p:pRg st="11" end="11"/>
                                            </p:txEl>
                                          </p:spTgt>
                                        </p:tgtEl>
                                        <p:attrNameLst>
                                          <p:attrName>style.visibility</p:attrName>
                                        </p:attrNameLst>
                                      </p:cBhvr>
                                      <p:to>
                                        <p:strVal val="visible"/>
                                      </p:to>
                                    </p:set>
                                    <p:animEffect transition="in" filter="fade">
                                      <p:cBhvr>
                                        <p:cTn id="75" dur="500"/>
                                        <p:tgtEl>
                                          <p:spTgt spid="10">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0" end="0"/>
                                            </p:txEl>
                                          </p:spTgt>
                                        </p:tgtEl>
                                        <p:attrNameLst>
                                          <p:attrName>style.visibility</p:attrName>
                                        </p:attrNameLst>
                                      </p:cBhvr>
                                      <p:to>
                                        <p:strVal val="visible"/>
                                      </p:to>
                                    </p:set>
                                    <p:animEffect transition="in" filter="fade">
                                      <p:cBhvr>
                                        <p:cTn id="80" dur="500"/>
                                        <p:tgtEl>
                                          <p:spTgt spid="9">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animEffect transition="in" filter="fade">
                                      <p:cBhvr>
                                        <p:cTn id="83" dur="500"/>
                                        <p:tgtEl>
                                          <p:spTgt spid="9">
                                            <p:txEl>
                                              <p:pRg st="1" end="1"/>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2" end="2"/>
                                            </p:txEl>
                                          </p:spTgt>
                                        </p:tgtEl>
                                        <p:attrNameLst>
                                          <p:attrName>style.visibility</p:attrName>
                                        </p:attrNameLst>
                                      </p:cBhvr>
                                      <p:to>
                                        <p:strVal val="visible"/>
                                      </p:to>
                                    </p:set>
                                    <p:animEffect transition="in" filter="fade">
                                      <p:cBhvr>
                                        <p:cTn id="86" dur="500"/>
                                        <p:tgtEl>
                                          <p:spTgt spid="9">
                                            <p:txEl>
                                              <p:pRg st="2" end="2"/>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4" end="4"/>
                                            </p:txEl>
                                          </p:spTgt>
                                        </p:tgtEl>
                                        <p:attrNameLst>
                                          <p:attrName>style.visibility</p:attrName>
                                        </p:attrNameLst>
                                      </p:cBhvr>
                                      <p:to>
                                        <p:strVal val="visible"/>
                                      </p:to>
                                    </p:set>
                                    <p:animEffect transition="in" filter="fade">
                                      <p:cBhvr>
                                        <p:cTn id="89" dur="500"/>
                                        <p:tgtEl>
                                          <p:spTgt spid="9">
                                            <p:txEl>
                                              <p:pRg st="4" end="4"/>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5" end="5"/>
                                            </p:txEl>
                                          </p:spTgt>
                                        </p:tgtEl>
                                        <p:attrNameLst>
                                          <p:attrName>style.visibility</p:attrName>
                                        </p:attrNameLst>
                                      </p:cBhvr>
                                      <p:to>
                                        <p:strVal val="visible"/>
                                      </p:to>
                                    </p:set>
                                    <p:animEffect transition="in" filter="fade">
                                      <p:cBhvr>
                                        <p:cTn id="92" dur="500"/>
                                        <p:tgtEl>
                                          <p:spTgt spid="9">
                                            <p:txEl>
                                              <p:pRg st="5" end="5"/>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6" end="6"/>
                                            </p:txEl>
                                          </p:spTgt>
                                        </p:tgtEl>
                                        <p:attrNameLst>
                                          <p:attrName>style.visibility</p:attrName>
                                        </p:attrNameLst>
                                      </p:cBhvr>
                                      <p:to>
                                        <p:strVal val="visible"/>
                                      </p:to>
                                    </p:set>
                                    <p:animEffect transition="in" filter="fade">
                                      <p:cBhvr>
                                        <p:cTn id="95" dur="500"/>
                                        <p:tgtEl>
                                          <p:spTgt spid="9">
                                            <p:txEl>
                                              <p:pRg st="6" end="6"/>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
                                            <p:txEl>
                                              <p:pRg st="7" end="7"/>
                                            </p:txEl>
                                          </p:spTgt>
                                        </p:tgtEl>
                                        <p:attrNameLst>
                                          <p:attrName>style.visibility</p:attrName>
                                        </p:attrNameLst>
                                      </p:cBhvr>
                                      <p:to>
                                        <p:strVal val="visible"/>
                                      </p:to>
                                    </p:set>
                                    <p:animEffect transition="in" filter="fade">
                                      <p:cBhvr>
                                        <p:cTn id="9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507332" y="1543051"/>
            <a:ext cx="11177337" cy="377189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3200" b="1" dirty="0" smtClean="0">
                <a:solidFill>
                  <a:prstClr val="white"/>
                </a:solidFill>
                <a:latin typeface="Candara" panose="020E0502030303020204" pitchFamily="34" charset="0"/>
              </a:rPr>
              <a:t>Primary team orders urine toxicology, which is expectedly positive for methadone and also positive for fentanyl (given 3 days ago during TEE). Mild morning sedation fades throughout day. Team opts to continue unrestricted patient privileges, but reinforcing expectation to sign out when leaving unit and to return within 30 minutes. Over the next we</a:t>
            </a:r>
            <a:r>
              <a:rPr lang="en-US" sz="3200" b="1" noProof="0" dirty="0" err="1" smtClean="0">
                <a:solidFill>
                  <a:prstClr val="white"/>
                </a:solidFill>
                <a:latin typeface="Candara" panose="020E0502030303020204" pitchFamily="34" charset="0"/>
              </a:rPr>
              <a:t>ek</a:t>
            </a:r>
            <a:r>
              <a:rPr lang="en-US" sz="3200" b="1" noProof="0" dirty="0" smtClean="0">
                <a:solidFill>
                  <a:prstClr val="white"/>
                </a:solidFill>
                <a:latin typeface="Candara" panose="020E0502030303020204" pitchFamily="34" charset="0"/>
              </a:rPr>
              <a:t>, patient meets these expectations and has no recurrent sedation with cravings diminished on methadone 80 mg daily.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3200" b="1" dirty="0">
              <a:solidFill>
                <a:prstClr val="white"/>
              </a:solidFill>
              <a:latin typeface="Candara" panose="020E0502030303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3200" b="1" dirty="0" smtClean="0">
                <a:solidFill>
                  <a:prstClr val="white"/>
                </a:solidFill>
                <a:latin typeface="Candara" panose="020E0502030303020204" pitchFamily="34" charset="0"/>
              </a:rPr>
              <a:t>The following week patient has friend visit that stays overnight. Nursing observes that visitor is somnolent over course of multiple shifts.  </a:t>
            </a:r>
            <a:endParaRPr kumimoji="0" lang="en-US" sz="3200" b="1" i="0" u="none" strike="noStrike" kern="1200" cap="none" spc="0" normalizeH="0" baseline="0" noProof="0" dirty="0">
              <a:ln>
                <a:noFill/>
              </a:ln>
              <a:solidFill>
                <a:prstClr val="white"/>
              </a:solidFill>
              <a:effectLst/>
              <a:uLnTx/>
              <a:uFillTx/>
              <a:latin typeface="Candara" panose="020E0502030303020204" pitchFamily="34" charset="0"/>
            </a:endParaRPr>
          </a:p>
        </p:txBody>
      </p:sp>
    </p:spTree>
    <p:extLst>
      <p:ext uri="{BB962C8B-B14F-4D97-AF65-F5344CB8AC3E}">
        <p14:creationId xmlns:p14="http://schemas.microsoft.com/office/powerpoint/2010/main" val="264346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smtClean="0">
                <a:latin typeface="Candara" pitchFamily="34" charset="0"/>
              </a:rPr>
              <a:t>Actions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16125"/>
            <a:ext cx="3962402" cy="4641086"/>
          </a:xfrm>
        </p:spPr>
        <p:txBody>
          <a:bodyPr>
            <a:normAutofit fontScale="92500"/>
          </a:bodyPr>
          <a:lstStyle/>
          <a:p>
            <a:pPr marL="228600" indent="-228600"/>
            <a:r>
              <a:rPr lang="en-US" sz="2800" b="1" dirty="0" smtClean="0">
                <a:latin typeface="Candara" panose="020E0502030303020204" pitchFamily="34" charset="0"/>
              </a:rPr>
              <a:t>Scrutinize visitor</a:t>
            </a:r>
          </a:p>
          <a:p>
            <a:pPr marL="457200" lvl="1" indent="-228600"/>
            <a:r>
              <a:rPr lang="en-US" sz="2400" dirty="0" smtClean="0">
                <a:latin typeface="Candara" panose="020E0502030303020204" pitchFamily="34" charset="0"/>
              </a:rPr>
              <a:t>Search</a:t>
            </a:r>
          </a:p>
          <a:p>
            <a:pPr marL="457200" lvl="1" indent="-228600"/>
            <a:r>
              <a:rPr lang="en-US" sz="2400" dirty="0" smtClean="0">
                <a:latin typeface="Candara" panose="020E0502030303020204" pitchFamily="34" charset="0"/>
              </a:rPr>
              <a:t>Ask to leave</a:t>
            </a:r>
          </a:p>
          <a:p>
            <a:pPr marL="57150" indent="-228600"/>
            <a:r>
              <a:rPr lang="en-US" sz="2800" b="1" dirty="0" smtClean="0">
                <a:latin typeface="Candara" panose="020E0502030303020204" pitchFamily="34" charset="0"/>
              </a:rPr>
              <a:t>Scrutinize patient</a:t>
            </a:r>
          </a:p>
          <a:p>
            <a:pPr marL="457200" lvl="1" indent="-228600"/>
            <a:r>
              <a:rPr lang="en-US" sz="2400" dirty="0" smtClean="0">
                <a:latin typeface="Candara" panose="020E0502030303020204" pitchFamily="34" charset="0"/>
              </a:rPr>
              <a:t>Order UDS</a:t>
            </a:r>
          </a:p>
          <a:p>
            <a:pPr marL="457200" lvl="1" indent="-228600"/>
            <a:r>
              <a:rPr lang="en-US" sz="2400" dirty="0" smtClean="0">
                <a:latin typeface="Candara" panose="020E0502030303020204" pitchFamily="34" charset="0"/>
              </a:rPr>
              <a:t>Restrict visitation privileges</a:t>
            </a:r>
            <a:endParaRPr lang="en-US" sz="2400" dirty="0">
              <a:latin typeface="Candara" panose="020E0502030303020204" pitchFamily="34" charset="0"/>
            </a:endParaRPr>
          </a:p>
          <a:p>
            <a:pPr marL="457200" lvl="1" indent="-228600"/>
            <a:r>
              <a:rPr lang="en-US" sz="2400" dirty="0" smtClean="0">
                <a:latin typeface="Candara" panose="020E0502030303020204" pitchFamily="34" charset="0"/>
              </a:rPr>
              <a:t>Confine to floor</a:t>
            </a:r>
          </a:p>
          <a:p>
            <a:pPr marL="57150" indent="-228600"/>
            <a:r>
              <a:rPr lang="en-US" sz="2800" b="1" dirty="0" smtClean="0">
                <a:latin typeface="Candara" panose="020E0502030303020204" pitchFamily="34" charset="0"/>
              </a:rPr>
              <a:t>Avoid tension </a:t>
            </a:r>
          </a:p>
          <a:p>
            <a:pPr marL="457200" lvl="1" indent="-228600"/>
            <a:r>
              <a:rPr lang="en-US" sz="2400" dirty="0" smtClean="0">
                <a:latin typeface="Candara" panose="020E0502030303020204" pitchFamily="34" charset="0"/>
              </a:rPr>
              <a:t>Ease RN-MD friction</a:t>
            </a:r>
          </a:p>
          <a:p>
            <a:pPr marL="457200" lvl="1" indent="-228600"/>
            <a:r>
              <a:rPr lang="en-US" sz="2400" dirty="0" smtClean="0">
                <a:latin typeface="Candara" panose="020E0502030303020204" pitchFamily="34" charset="0"/>
              </a:rPr>
              <a:t>Therapeutic alliance expendable </a:t>
            </a:r>
          </a:p>
          <a:p>
            <a:pPr marL="457200" lvl="1" indent="-228600"/>
            <a:endParaRPr lang="en-US" sz="2400" dirty="0" smtClean="0">
              <a:latin typeface="Candara" panose="020E0502030303020204" pitchFamily="34" charset="0"/>
            </a:endParaRPr>
          </a:p>
        </p:txBody>
      </p:sp>
      <p:sp>
        <p:nvSpPr>
          <p:cNvPr id="19" name="Content Placeholder 2"/>
          <p:cNvSpPr>
            <a:spLocks noGrp="1"/>
          </p:cNvSpPr>
          <p:nvPr>
            <p:ph type="body" idx="1"/>
          </p:nvPr>
        </p:nvSpPr>
        <p:spPr>
          <a:xfrm>
            <a:off x="8133831" y="1143001"/>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01858"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47084" y="1916125"/>
            <a:ext cx="3962401" cy="4477716"/>
          </a:xfrm>
        </p:spPr>
        <p:txBody>
          <a:bodyPr>
            <a:normAutofit/>
          </a:bodyPr>
          <a:lstStyle/>
          <a:p>
            <a:pPr marL="228600" indent="-228600"/>
            <a:r>
              <a:rPr lang="en-US" sz="2600" b="1" dirty="0" smtClean="0">
                <a:latin typeface="Candara" panose="020E0502030303020204" pitchFamily="34" charset="0"/>
              </a:rPr>
              <a:t>Remove liability </a:t>
            </a:r>
          </a:p>
          <a:p>
            <a:pPr marL="628650" lvl="1" indent="-228600"/>
            <a:r>
              <a:rPr lang="en-US" sz="2200" dirty="0" smtClean="0">
                <a:latin typeface="Candara" panose="020E0502030303020204" pitchFamily="34" charset="0"/>
              </a:rPr>
              <a:t>Remove visitor</a:t>
            </a:r>
          </a:p>
          <a:p>
            <a:pPr marL="628650" lvl="1" indent="-228600"/>
            <a:r>
              <a:rPr lang="en-US" sz="2200" dirty="0" smtClean="0">
                <a:latin typeface="Candara" panose="020E0502030303020204" pitchFamily="34" charset="0"/>
              </a:rPr>
              <a:t>Remove privileges</a:t>
            </a:r>
          </a:p>
          <a:p>
            <a:pPr marL="628650" lvl="1" indent="-228600"/>
            <a:endParaRPr lang="en-US" sz="2200" dirty="0" smtClean="0">
              <a:latin typeface="Candara" panose="020E0502030303020204" pitchFamily="34" charset="0"/>
            </a:endParaRPr>
          </a:p>
          <a:p>
            <a:pPr marL="228600" indent="-228600"/>
            <a:r>
              <a:rPr lang="en-US" sz="2600" b="1" dirty="0" smtClean="0">
                <a:latin typeface="Candara" panose="020E0502030303020204" pitchFamily="34" charset="0"/>
              </a:rPr>
              <a:t>Support employees</a:t>
            </a:r>
          </a:p>
          <a:p>
            <a:pPr marL="628650" lvl="1" indent="-228600"/>
            <a:r>
              <a:rPr lang="en-US" sz="2200" dirty="0" smtClean="0">
                <a:latin typeface="Candara" panose="020E0502030303020204" pitchFamily="34" charset="0"/>
              </a:rPr>
              <a:t>Security involvement</a:t>
            </a:r>
          </a:p>
          <a:p>
            <a:pPr marL="628650" lvl="1" indent="-228600"/>
            <a:r>
              <a:rPr lang="en-US" sz="2200" dirty="0" smtClean="0">
                <a:latin typeface="Candara" panose="020E0502030303020204" pitchFamily="34" charset="0"/>
              </a:rPr>
              <a:t>Stand behind actions</a:t>
            </a:r>
          </a:p>
          <a:p>
            <a:pPr marL="628650" lvl="1" indent="-228600"/>
            <a:r>
              <a:rPr lang="en-US" sz="2200" dirty="0" smtClean="0">
                <a:latin typeface="Candara" panose="020E0502030303020204" pitchFamily="34" charset="0"/>
              </a:rPr>
              <a:t>Engage patient advocacy</a:t>
            </a:r>
          </a:p>
        </p:txBody>
      </p:sp>
      <p:sp>
        <p:nvSpPr>
          <p:cNvPr id="10" name="Content Placeholder 3"/>
          <p:cNvSpPr>
            <a:spLocks noGrp="1"/>
          </p:cNvSpPr>
          <p:nvPr>
            <p:ph sz="half" idx="2"/>
          </p:nvPr>
        </p:nvSpPr>
        <p:spPr>
          <a:xfrm>
            <a:off x="4101543" y="1916125"/>
            <a:ext cx="4032288" cy="4477716"/>
          </a:xfrm>
        </p:spPr>
        <p:txBody>
          <a:bodyPr>
            <a:normAutofit fontScale="92500" lnSpcReduction="20000"/>
          </a:bodyPr>
          <a:lstStyle/>
          <a:p>
            <a:pPr marL="228600" indent="-228600"/>
            <a:r>
              <a:rPr lang="en-US" sz="2800" b="1" dirty="0" smtClean="0">
                <a:latin typeface="Candara" panose="020E0502030303020204" pitchFamily="34" charset="0"/>
              </a:rPr>
              <a:t>Bring back to patient</a:t>
            </a:r>
          </a:p>
          <a:p>
            <a:pPr marL="628650" lvl="1" indent="-228600"/>
            <a:r>
              <a:rPr lang="en-US" sz="2400" dirty="0" smtClean="0">
                <a:latin typeface="Candara" panose="020E0502030303020204" pitchFamily="34" charset="0"/>
              </a:rPr>
              <a:t>Re-assess mentation</a:t>
            </a:r>
            <a:endParaRPr lang="en-US" sz="2400" dirty="0">
              <a:latin typeface="Candara" panose="020E0502030303020204" pitchFamily="34" charset="0"/>
            </a:endParaRPr>
          </a:p>
          <a:p>
            <a:pPr marL="628650" lvl="1" indent="-228600"/>
            <a:r>
              <a:rPr lang="en-US" sz="2400" dirty="0" smtClean="0">
                <a:latin typeface="Candara" panose="020E0502030303020204" pitchFamily="34" charset="0"/>
              </a:rPr>
              <a:t>Re-evaluate cravings</a:t>
            </a:r>
          </a:p>
          <a:p>
            <a:pPr marL="628650" lvl="1" indent="-228600"/>
            <a:r>
              <a:rPr lang="en-US" sz="2400" dirty="0" smtClean="0">
                <a:latin typeface="Candara" panose="020E0502030303020204" pitchFamily="34" charset="0"/>
              </a:rPr>
              <a:t>Discuss concerns with </a:t>
            </a:r>
            <a:r>
              <a:rPr lang="en-US" sz="2400" dirty="0" err="1" smtClean="0">
                <a:latin typeface="Candara" panose="020E0502030303020204" pitchFamily="34" charset="0"/>
              </a:rPr>
              <a:t>pt</a:t>
            </a:r>
            <a:endParaRPr lang="en-US" sz="2400" dirty="0" smtClean="0">
              <a:latin typeface="Candara" panose="020E0502030303020204" pitchFamily="34" charset="0"/>
            </a:endParaRPr>
          </a:p>
          <a:p>
            <a:pPr marL="228600" indent="-228600"/>
            <a:r>
              <a:rPr lang="en-US" sz="2800" b="1" dirty="0" smtClean="0">
                <a:latin typeface="Candara" panose="020E0502030303020204" pitchFamily="34" charset="0"/>
              </a:rPr>
              <a:t>Align teams and patient</a:t>
            </a:r>
          </a:p>
          <a:p>
            <a:pPr marL="628650" lvl="1" indent="-228600"/>
            <a:r>
              <a:rPr lang="en-US" sz="2400" dirty="0" smtClean="0">
                <a:latin typeface="Candara" panose="020E0502030303020204" pitchFamily="34" charset="0"/>
              </a:rPr>
              <a:t>Offer to lead conversation</a:t>
            </a:r>
          </a:p>
          <a:p>
            <a:pPr marL="628650" lvl="1" indent="-228600"/>
            <a:r>
              <a:rPr lang="en-US" sz="2400" dirty="0" smtClean="0">
                <a:latin typeface="Candara" panose="020E0502030303020204" pitchFamily="34" charset="0"/>
              </a:rPr>
              <a:t>Review guest expectations</a:t>
            </a:r>
          </a:p>
          <a:p>
            <a:pPr marL="628650" lvl="1" indent="-228600"/>
            <a:r>
              <a:rPr lang="en-US" sz="2400" dirty="0" smtClean="0">
                <a:latin typeface="Candara" panose="020E0502030303020204" pitchFamily="34" charset="0"/>
              </a:rPr>
              <a:t>Encourage outreach</a:t>
            </a:r>
          </a:p>
          <a:p>
            <a:pPr marL="228600" indent="-228600"/>
            <a:r>
              <a:rPr lang="en-US" sz="2800" b="1" dirty="0" smtClean="0">
                <a:latin typeface="Candara" panose="020E0502030303020204" pitchFamily="34" charset="0"/>
              </a:rPr>
              <a:t>Advocate middle ground</a:t>
            </a:r>
          </a:p>
          <a:p>
            <a:pPr marL="628650" lvl="1" indent="-228600"/>
            <a:r>
              <a:rPr lang="en-US" sz="2400" dirty="0" smtClean="0">
                <a:latin typeface="Candara" panose="020E0502030303020204" pitchFamily="34" charset="0"/>
              </a:rPr>
              <a:t>Limit visitors to family</a:t>
            </a:r>
            <a:endParaRPr lang="en-US" sz="2400" dirty="0">
              <a:latin typeface="Candara" panose="020E0502030303020204" pitchFamily="34" charset="0"/>
            </a:endParaRPr>
          </a:p>
          <a:p>
            <a:pPr marL="628650" lvl="1" indent="-228600"/>
            <a:r>
              <a:rPr lang="en-US" sz="2400" dirty="0" smtClean="0">
                <a:latin typeface="Candara" panose="020E0502030303020204" pitchFamily="34" charset="0"/>
              </a:rPr>
              <a:t>Retain ability to leave floor</a:t>
            </a:r>
          </a:p>
          <a:p>
            <a:pPr marL="628650" lvl="1" indent="-228600"/>
            <a:r>
              <a:rPr lang="en-US" sz="2400" dirty="0" smtClean="0">
                <a:latin typeface="Candara" panose="020E0502030303020204" pitchFamily="34" charset="0"/>
              </a:rPr>
              <a:t>Endpoint to restrictions</a:t>
            </a:r>
          </a:p>
        </p:txBody>
      </p:sp>
    </p:spTree>
    <p:extLst>
      <p:ext uri="{BB962C8B-B14F-4D97-AF65-F5344CB8AC3E}">
        <p14:creationId xmlns:p14="http://schemas.microsoft.com/office/powerpoint/2010/main" val="13533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5" end="5"/>
                                            </p:txEl>
                                          </p:spTgt>
                                        </p:tgtEl>
                                        <p:attrNameLst>
                                          <p:attrName>style.visibility</p:attrName>
                                        </p:attrNameLst>
                                      </p:cBhvr>
                                      <p:to>
                                        <p:strVal val="visible"/>
                                      </p:to>
                                    </p:set>
                                    <p:animEffect transition="in" filter="fade">
                                      <p:cBhvr>
                                        <p:cTn id="54" dur="500"/>
                                        <p:tgtEl>
                                          <p:spTgt spid="10">
                                            <p:txEl>
                                              <p:pRg st="5" end="5"/>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7" end="7"/>
                                            </p:txEl>
                                          </p:spTgt>
                                        </p:tgtEl>
                                        <p:attrNameLst>
                                          <p:attrName>style.visibility</p:attrName>
                                        </p:attrNameLst>
                                      </p:cBhvr>
                                      <p:to>
                                        <p:strVal val="visible"/>
                                      </p:to>
                                    </p:set>
                                    <p:animEffect transition="in" filter="fade">
                                      <p:cBhvr>
                                        <p:cTn id="60" dur="500"/>
                                        <p:tgtEl>
                                          <p:spTgt spid="10">
                                            <p:txEl>
                                              <p:pRg st="7" end="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500"/>
                                        <p:tgtEl>
                                          <p:spTgt spid="10">
                                            <p:txEl>
                                              <p:pRg st="8" end="8"/>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fade">
                                      <p:cBhvr>
                                        <p:cTn id="66" dur="500"/>
                                        <p:tgtEl>
                                          <p:spTgt spid="10">
                                            <p:txEl>
                                              <p:pRg st="9" end="9"/>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xEl>
                                              <p:pRg st="10" end="10"/>
                                            </p:txEl>
                                          </p:spTgt>
                                        </p:tgtEl>
                                        <p:attrNameLst>
                                          <p:attrName>style.visibility</p:attrName>
                                        </p:attrNameLst>
                                      </p:cBhvr>
                                      <p:to>
                                        <p:strVal val="visible"/>
                                      </p:to>
                                    </p:set>
                                    <p:animEffect transition="in" filter="fade">
                                      <p:cBhvr>
                                        <p:cTn id="69" dur="500"/>
                                        <p:tgtEl>
                                          <p:spTgt spid="10">
                                            <p:txEl>
                                              <p:pRg st="10" end="1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xEl>
                                              <p:pRg st="11" end="11"/>
                                            </p:txEl>
                                          </p:spTgt>
                                        </p:tgtEl>
                                        <p:attrNameLst>
                                          <p:attrName>style.visibility</p:attrName>
                                        </p:attrNameLst>
                                      </p:cBhvr>
                                      <p:to>
                                        <p:strVal val="visible"/>
                                      </p:to>
                                    </p:set>
                                    <p:animEffect transition="in" filter="fade">
                                      <p:cBhvr>
                                        <p:cTn id="72" dur="500"/>
                                        <p:tgtEl>
                                          <p:spTgt spid="10">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Effect transition="in" filter="fade">
                                      <p:cBhvr>
                                        <p:cTn id="77" dur="500"/>
                                        <p:tgtEl>
                                          <p:spTgt spid="9">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xEl>
                                              <p:pRg st="1" end="1"/>
                                            </p:txEl>
                                          </p:spTgt>
                                        </p:tgtEl>
                                        <p:attrNameLst>
                                          <p:attrName>style.visibility</p:attrName>
                                        </p:attrNameLst>
                                      </p:cBhvr>
                                      <p:to>
                                        <p:strVal val="visible"/>
                                      </p:to>
                                    </p:set>
                                    <p:animEffect transition="in" filter="fade">
                                      <p:cBhvr>
                                        <p:cTn id="80" dur="500"/>
                                        <p:tgtEl>
                                          <p:spTgt spid="9">
                                            <p:txEl>
                                              <p:pRg st="1" end="1"/>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2" end="2"/>
                                            </p:txEl>
                                          </p:spTgt>
                                        </p:tgtEl>
                                        <p:attrNameLst>
                                          <p:attrName>style.visibility</p:attrName>
                                        </p:attrNameLst>
                                      </p:cBhvr>
                                      <p:to>
                                        <p:strVal val="visible"/>
                                      </p:to>
                                    </p:set>
                                    <p:animEffect transition="in" filter="fade">
                                      <p:cBhvr>
                                        <p:cTn id="83" dur="500"/>
                                        <p:tgtEl>
                                          <p:spTgt spid="9">
                                            <p:txEl>
                                              <p:pRg st="2" end="2"/>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4" end="4"/>
                                            </p:txEl>
                                          </p:spTgt>
                                        </p:tgtEl>
                                        <p:attrNameLst>
                                          <p:attrName>style.visibility</p:attrName>
                                        </p:attrNameLst>
                                      </p:cBhvr>
                                      <p:to>
                                        <p:strVal val="visible"/>
                                      </p:to>
                                    </p:set>
                                    <p:animEffect transition="in" filter="fade">
                                      <p:cBhvr>
                                        <p:cTn id="86" dur="500"/>
                                        <p:tgtEl>
                                          <p:spTgt spid="9">
                                            <p:txEl>
                                              <p:pRg st="4" end="4"/>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fade">
                                      <p:cBhvr>
                                        <p:cTn id="89" dur="500"/>
                                        <p:tgtEl>
                                          <p:spTgt spid="9">
                                            <p:txEl>
                                              <p:pRg st="5" end="5"/>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fade">
                                      <p:cBhvr>
                                        <p:cTn id="92" dur="500"/>
                                        <p:tgtEl>
                                          <p:spTgt spid="9">
                                            <p:txEl>
                                              <p:pRg st="6" end="6"/>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fade">
                                      <p:cBhvr>
                                        <p:cTn id="9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143000"/>
          </a:xfrm>
        </p:spPr>
        <p:txBody>
          <a:bodyPr>
            <a:normAutofit/>
          </a:bodyPr>
          <a:lstStyle/>
          <a:p>
            <a:r>
              <a:rPr lang="en-US" sz="4800" dirty="0">
                <a:latin typeface="Candara" pitchFamily="34" charset="0"/>
              </a:rPr>
              <a:t>What happened?</a:t>
            </a:r>
            <a:endParaRPr lang="en-US" sz="4800" b="1" dirty="0">
              <a:latin typeface="Candara" pitchFamily="34" charset="0"/>
            </a:endParaRPr>
          </a:p>
        </p:txBody>
      </p:sp>
      <p:sp>
        <p:nvSpPr>
          <p:cNvPr id="3" name="Content Placeholder 2"/>
          <p:cNvSpPr>
            <a:spLocks noGrp="1"/>
          </p:cNvSpPr>
          <p:nvPr>
            <p:ph idx="1"/>
          </p:nvPr>
        </p:nvSpPr>
        <p:spPr>
          <a:xfrm>
            <a:off x="510539" y="1143000"/>
            <a:ext cx="11170920" cy="5566144"/>
          </a:xfrm>
        </p:spPr>
        <p:txBody>
          <a:bodyPr anchor="t">
            <a:normAutofit fontScale="47500" lnSpcReduction="20000"/>
          </a:bodyPr>
          <a:lstStyle/>
          <a:p>
            <a:r>
              <a:rPr lang="en-US" sz="5900" b="1" dirty="0" smtClean="0">
                <a:latin typeface="Candara" pitchFamily="34" charset="0"/>
              </a:rPr>
              <a:t>Patient intervened first</a:t>
            </a:r>
          </a:p>
          <a:p>
            <a:pPr lvl="1"/>
            <a:r>
              <a:rPr lang="en-US" sz="4600" dirty="0" smtClean="0">
                <a:latin typeface="Candara" pitchFamily="34" charset="0"/>
              </a:rPr>
              <a:t>Patient asked friend to leave.</a:t>
            </a:r>
          </a:p>
          <a:p>
            <a:pPr lvl="1"/>
            <a:r>
              <a:rPr lang="en-US" sz="4600" dirty="0" smtClean="0">
                <a:latin typeface="Candara" pitchFamily="34" charset="0"/>
              </a:rPr>
              <a:t>Patient requested no-visitor sign be placed.</a:t>
            </a:r>
          </a:p>
          <a:p>
            <a:pPr lvl="1"/>
            <a:r>
              <a:rPr lang="en-US" sz="4600" dirty="0" smtClean="0">
                <a:latin typeface="Candara" pitchFamily="34" charset="0"/>
              </a:rPr>
              <a:t>No search performed and remained able to leave floor</a:t>
            </a:r>
          </a:p>
          <a:p>
            <a:pPr lvl="1"/>
            <a:endParaRPr lang="en-US" sz="4600" dirty="0" smtClean="0">
              <a:latin typeface="Candara" pitchFamily="34" charset="0"/>
            </a:endParaRPr>
          </a:p>
          <a:p>
            <a:r>
              <a:rPr lang="en-US" sz="5900" b="1" dirty="0" smtClean="0">
                <a:latin typeface="Candara" pitchFamily="34" charset="0"/>
              </a:rPr>
              <a:t>Bolstered support of patient</a:t>
            </a:r>
            <a:endParaRPr lang="en-US" sz="5900" b="1" dirty="0">
              <a:latin typeface="Candara" pitchFamily="34" charset="0"/>
            </a:endParaRPr>
          </a:p>
          <a:p>
            <a:pPr lvl="1"/>
            <a:r>
              <a:rPr lang="en-US" sz="4600" dirty="0" smtClean="0">
                <a:latin typeface="Candara" pitchFamily="34" charset="0"/>
              </a:rPr>
              <a:t>Addiction consult team checked in with patient.</a:t>
            </a:r>
            <a:endParaRPr lang="en-US" sz="4600" dirty="0">
              <a:latin typeface="Candara" pitchFamily="34" charset="0"/>
            </a:endParaRPr>
          </a:p>
          <a:p>
            <a:pPr lvl="1"/>
            <a:r>
              <a:rPr lang="en-US" sz="4600" dirty="0" smtClean="0">
                <a:latin typeface="Candara" pitchFamily="34" charset="0"/>
              </a:rPr>
              <a:t>Increased peer visits</a:t>
            </a:r>
          </a:p>
          <a:p>
            <a:pPr lvl="1"/>
            <a:r>
              <a:rPr lang="en-US" sz="4600" dirty="0" smtClean="0">
                <a:latin typeface="Candara" pitchFamily="34" charset="0"/>
              </a:rPr>
              <a:t>Adjusted antidepressant dosing due to ongoing anxiety</a:t>
            </a:r>
          </a:p>
          <a:p>
            <a:pPr lvl="1"/>
            <a:endParaRPr lang="en-US" sz="4600" dirty="0">
              <a:latin typeface="Candara" pitchFamily="34" charset="0"/>
            </a:endParaRPr>
          </a:p>
          <a:p>
            <a:r>
              <a:rPr lang="en-US" sz="5900" b="1" dirty="0" smtClean="0">
                <a:latin typeface="Candara" pitchFamily="34" charset="0"/>
              </a:rPr>
              <a:t>Prepared for upcoming discharge</a:t>
            </a:r>
          </a:p>
          <a:p>
            <a:pPr lvl="1"/>
            <a:r>
              <a:rPr lang="en-US" sz="4600" dirty="0" smtClean="0">
                <a:latin typeface="Candara" pitchFamily="34" charset="0"/>
              </a:rPr>
              <a:t>Secured intake appointment with methadone clinic</a:t>
            </a:r>
          </a:p>
          <a:p>
            <a:pPr lvl="1"/>
            <a:r>
              <a:rPr lang="en-US" sz="4600" dirty="0" smtClean="0">
                <a:latin typeface="Candara" pitchFamily="34" charset="0"/>
              </a:rPr>
              <a:t>Connected to additional outpatient counseling</a:t>
            </a:r>
          </a:p>
          <a:p>
            <a:pPr lvl="1"/>
            <a:r>
              <a:rPr lang="en-US" sz="4600" dirty="0" smtClean="0">
                <a:latin typeface="Candara" pitchFamily="34" charset="0"/>
              </a:rPr>
              <a:t>Completed IV antibiotics and discharged to live with sister</a:t>
            </a:r>
            <a:endParaRPr lang="en-US" sz="4600" dirty="0">
              <a:latin typeface="Candara" pitchFamily="34" charset="0"/>
            </a:endParaRPr>
          </a:p>
        </p:txBody>
      </p:sp>
    </p:spTree>
    <p:extLst>
      <p:ext uri="{BB962C8B-B14F-4D97-AF65-F5344CB8AC3E}">
        <p14:creationId xmlns:p14="http://schemas.microsoft.com/office/powerpoint/2010/main" val="110547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143000"/>
          </a:xfrm>
        </p:spPr>
        <p:txBody>
          <a:bodyPr>
            <a:normAutofit/>
          </a:bodyPr>
          <a:lstStyle/>
          <a:p>
            <a:r>
              <a:rPr lang="en-US" sz="4800" dirty="0">
                <a:latin typeface="Candara" pitchFamily="34" charset="0"/>
              </a:rPr>
              <a:t>Key Considerations &amp; Lessons Learned</a:t>
            </a:r>
            <a:endParaRPr lang="en-US" sz="4800" b="1" dirty="0">
              <a:latin typeface="Candara" pitchFamily="34" charset="0"/>
            </a:endParaRPr>
          </a:p>
        </p:txBody>
      </p:sp>
      <p:sp>
        <p:nvSpPr>
          <p:cNvPr id="4" name="Content Placeholder 2"/>
          <p:cNvSpPr txBox="1">
            <a:spLocks/>
          </p:cNvSpPr>
          <p:nvPr/>
        </p:nvSpPr>
        <p:spPr>
          <a:xfrm>
            <a:off x="510539" y="1343526"/>
            <a:ext cx="11170920" cy="5171574"/>
          </a:xfrm>
          <a:prstGeom prst="rect">
            <a:avLst/>
          </a:prstGeom>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100" b="1" dirty="0" smtClean="0">
                <a:latin typeface="Candara" pitchFamily="34" charset="0"/>
              </a:rPr>
              <a:t>Reframe “either-or” thinking</a:t>
            </a:r>
          </a:p>
          <a:p>
            <a:pPr lvl="1"/>
            <a:r>
              <a:rPr lang="en-US" sz="4000" dirty="0" smtClean="0">
                <a:latin typeface="Candara" pitchFamily="34" charset="0"/>
              </a:rPr>
              <a:t>Healthcare and addiction care are complex.</a:t>
            </a:r>
          </a:p>
          <a:p>
            <a:pPr lvl="1"/>
            <a:r>
              <a:rPr lang="en-US" sz="4000" dirty="0" smtClean="0">
                <a:latin typeface="Candara" pitchFamily="34" charset="0"/>
                <a:sym typeface="Wingdings" panose="05000000000000000000" pitchFamily="2" charset="2"/>
              </a:rPr>
              <a:t>Caution against one-size-fits-all solutions</a:t>
            </a:r>
            <a:endParaRPr lang="en-US" sz="4000" dirty="0" smtClean="0">
              <a:latin typeface="Candara" pitchFamily="34" charset="0"/>
            </a:endParaRPr>
          </a:p>
          <a:p>
            <a:pPr lvl="1"/>
            <a:r>
              <a:rPr lang="en-US" sz="4000" dirty="0" smtClean="0">
                <a:latin typeface="Candara" pitchFamily="34" charset="0"/>
              </a:rPr>
              <a:t>We don’t have to pick our colleagues over our patients– support both.</a:t>
            </a:r>
            <a:endParaRPr lang="en-US" sz="4000" dirty="0" smtClean="0">
              <a:latin typeface="Candara" pitchFamily="34" charset="0"/>
              <a:sym typeface="Wingdings" panose="05000000000000000000" pitchFamily="2" charset="2"/>
            </a:endParaRPr>
          </a:p>
          <a:p>
            <a:pPr lvl="1"/>
            <a:endParaRPr lang="en-US" sz="4600" dirty="0" smtClean="0">
              <a:latin typeface="Candara" pitchFamily="34" charset="0"/>
            </a:endParaRPr>
          </a:p>
          <a:p>
            <a:r>
              <a:rPr lang="en-US" sz="5100" b="1" dirty="0" smtClean="0">
                <a:latin typeface="Candara" pitchFamily="34" charset="0"/>
              </a:rPr>
              <a:t>Acknowledge stigma </a:t>
            </a:r>
          </a:p>
          <a:p>
            <a:pPr lvl="1"/>
            <a:r>
              <a:rPr lang="en-US" sz="4000" dirty="0" smtClean="0">
                <a:latin typeface="Candara" pitchFamily="34" charset="0"/>
              </a:rPr>
              <a:t>Primary teams and consultants don’t always agree.</a:t>
            </a:r>
          </a:p>
          <a:p>
            <a:pPr lvl="1"/>
            <a:r>
              <a:rPr lang="en-US" sz="4000" dirty="0" smtClean="0">
                <a:latin typeface="Candara" pitchFamily="34" charset="0"/>
              </a:rPr>
              <a:t>Express concern when steps taken are driven by stigma</a:t>
            </a:r>
          </a:p>
          <a:p>
            <a:pPr lvl="1"/>
            <a:r>
              <a:rPr lang="en-US" sz="4000" dirty="0" smtClean="0">
                <a:latin typeface="Candara" pitchFamily="34" charset="0"/>
              </a:rPr>
              <a:t>Acknowledge stigma with patient to strengthen not tear down therapeutic alliances</a:t>
            </a:r>
          </a:p>
          <a:p>
            <a:pPr lvl="1"/>
            <a:endParaRPr lang="en-US" sz="5100" dirty="0" smtClean="0">
              <a:latin typeface="Candara" pitchFamily="34" charset="0"/>
            </a:endParaRPr>
          </a:p>
          <a:p>
            <a:r>
              <a:rPr lang="en-US" sz="5100" b="1" dirty="0" smtClean="0">
                <a:latin typeface="Candara" pitchFamily="34" charset="0"/>
              </a:rPr>
              <a:t>Maintain focus on patient care</a:t>
            </a:r>
          </a:p>
          <a:p>
            <a:pPr lvl="1"/>
            <a:r>
              <a:rPr lang="en-US" sz="4000" dirty="0" smtClean="0">
                <a:latin typeface="Candara" pitchFamily="34" charset="0"/>
              </a:rPr>
              <a:t>Recovery is a dynamic process.</a:t>
            </a:r>
          </a:p>
          <a:p>
            <a:pPr lvl="1"/>
            <a:r>
              <a:rPr lang="en-US" sz="4000" dirty="0" smtClean="0">
                <a:latin typeface="Candara" pitchFamily="34" charset="0"/>
              </a:rPr>
              <a:t>Behaviors change over time.</a:t>
            </a:r>
          </a:p>
          <a:p>
            <a:pPr lvl="1"/>
            <a:r>
              <a:rPr lang="en-US" sz="4000" dirty="0" smtClean="0">
                <a:latin typeface="Candara" pitchFamily="34" charset="0"/>
              </a:rPr>
              <a:t>Discourage “record of wrongdoing” that distracts from patient-centered care </a:t>
            </a:r>
          </a:p>
        </p:txBody>
      </p:sp>
    </p:spTree>
    <p:extLst>
      <p:ext uri="{BB962C8B-B14F-4D97-AF65-F5344CB8AC3E}">
        <p14:creationId xmlns:p14="http://schemas.microsoft.com/office/powerpoint/2010/main" val="37226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fade">
                                      <p:cBhvr>
                                        <p:cTn id="38" dur="500"/>
                                        <p:tgtEl>
                                          <p:spTgt spid="4">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Effect transition="in" filter="fade">
                                      <p:cBhvr>
                                        <p:cTn id="41" dur="500"/>
                                        <p:tgtEl>
                                          <p:spTgt spid="4">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3" end="13"/>
                                            </p:txEl>
                                          </p:spTgt>
                                        </p:tgtEl>
                                        <p:attrNameLst>
                                          <p:attrName>style.visibility</p:attrName>
                                        </p:attrNameLst>
                                      </p:cBhvr>
                                      <p:to>
                                        <p:strVal val="visible"/>
                                      </p:to>
                                    </p:set>
                                    <p:animEffect transition="in" filter="fade">
                                      <p:cBhvr>
                                        <p:cTn id="4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Case 3</a:t>
            </a:r>
            <a:endParaRPr kumimoji="0" lang="en-US" sz="54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3337319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a:t>
            </a:r>
            <a:r>
              <a:rPr lang="en-US" sz="5400" dirty="0" smtClean="0">
                <a:latin typeface="Candara" pitchFamily="34" charset="0"/>
              </a:rPr>
              <a:t>3</a:t>
            </a:r>
            <a:endParaRPr lang="en-US" sz="5400" b="1" dirty="0">
              <a:latin typeface="Candara" pitchFamily="34" charset="0"/>
            </a:endParaRPr>
          </a:p>
        </p:txBody>
      </p:sp>
      <p:sp>
        <p:nvSpPr>
          <p:cNvPr id="3" name="Content Placeholder 2"/>
          <p:cNvSpPr>
            <a:spLocks noGrp="1"/>
          </p:cNvSpPr>
          <p:nvPr>
            <p:ph idx="1"/>
          </p:nvPr>
        </p:nvSpPr>
        <p:spPr>
          <a:xfrm>
            <a:off x="781878" y="1314451"/>
            <a:ext cx="10628244" cy="4811714"/>
          </a:xfrm>
        </p:spPr>
        <p:txBody>
          <a:bodyPr anchor="t">
            <a:normAutofit fontScale="77500" lnSpcReduction="20000"/>
          </a:bodyPr>
          <a:lstStyle/>
          <a:p>
            <a:pPr marL="0" indent="0">
              <a:buNone/>
            </a:pPr>
            <a:r>
              <a:rPr lang="en-US" dirty="0" smtClean="0">
                <a:latin typeface="Candara" panose="020E0502030303020204" pitchFamily="34" charset="0"/>
                <a:ea typeface="Calibri" panose="020F0502020204030204" pitchFamily="34" charset="0"/>
                <a:cs typeface="Times New Roman" panose="02020603050405020304" pitchFamily="18" charset="0"/>
              </a:rPr>
              <a:t>48-year-old </a:t>
            </a:r>
            <a:r>
              <a:rPr lang="en-US" dirty="0">
                <a:latin typeface="Candara" panose="020E0502030303020204" pitchFamily="34" charset="0"/>
                <a:ea typeface="Calibri" panose="020F0502020204030204" pitchFamily="34" charset="0"/>
                <a:cs typeface="Times New Roman" panose="02020603050405020304" pitchFamily="18" charset="0"/>
              </a:rPr>
              <a:t>man with </a:t>
            </a:r>
            <a:r>
              <a:rPr lang="en-US" dirty="0" smtClean="0">
                <a:latin typeface="Candara" panose="020E0502030303020204" pitchFamily="34" charset="0"/>
                <a:ea typeface="Calibri" panose="020F0502020204030204" pitchFamily="34" charset="0"/>
                <a:cs typeface="Times New Roman" panose="02020603050405020304" pitchFamily="18" charset="0"/>
              </a:rPr>
              <a:t>opioid use disorder </a:t>
            </a:r>
            <a:r>
              <a:rPr lang="en-US" dirty="0">
                <a:latin typeface="Candara" panose="020E0502030303020204" pitchFamily="34" charset="0"/>
                <a:ea typeface="Calibri" panose="020F0502020204030204" pitchFamily="34" charset="0"/>
                <a:cs typeface="Times New Roman" panose="02020603050405020304" pitchFamily="18" charset="0"/>
              </a:rPr>
              <a:t>in sustained remission, </a:t>
            </a:r>
            <a:r>
              <a:rPr lang="en-US" dirty="0" smtClean="0">
                <a:latin typeface="Candara" panose="020E0502030303020204" pitchFamily="34" charset="0"/>
                <a:ea typeface="Calibri" panose="020F0502020204030204" pitchFamily="34" charset="0"/>
                <a:cs typeface="Times New Roman" panose="02020603050405020304" pitchFamily="18" charset="0"/>
              </a:rPr>
              <a:t>stimulant use disorder</a:t>
            </a:r>
            <a:r>
              <a:rPr lang="en-US" dirty="0">
                <a:latin typeface="Candara" panose="020E0502030303020204" pitchFamily="34" charset="0"/>
                <a:ea typeface="Calibri" panose="020F0502020204030204" pitchFamily="34" charset="0"/>
                <a:cs typeface="Times New Roman" panose="02020603050405020304" pitchFamily="18" charset="0"/>
              </a:rPr>
              <a:t>, and </a:t>
            </a:r>
            <a:r>
              <a:rPr lang="en-US" dirty="0" smtClean="0">
                <a:latin typeface="Candara" panose="020E0502030303020204" pitchFamily="34" charset="0"/>
                <a:ea typeface="Calibri" panose="020F0502020204030204" pitchFamily="34" charset="0"/>
                <a:cs typeface="Times New Roman" panose="02020603050405020304" pitchFamily="18" charset="0"/>
              </a:rPr>
              <a:t>history of substance-induced psychosis </a:t>
            </a:r>
            <a:r>
              <a:rPr lang="en-US" dirty="0">
                <a:latin typeface="Candara" panose="020E0502030303020204" pitchFamily="34" charset="0"/>
                <a:ea typeface="Calibri" panose="020F0502020204030204" pitchFamily="34" charset="0"/>
                <a:cs typeface="Times New Roman" panose="02020603050405020304" pitchFamily="18" charset="0"/>
              </a:rPr>
              <a:t>is admitted for a new diagnosis of </a:t>
            </a:r>
            <a:r>
              <a:rPr lang="en-US" dirty="0" smtClean="0">
                <a:latin typeface="Candara" panose="020E0502030303020204" pitchFamily="34" charset="0"/>
                <a:ea typeface="Calibri" panose="020F0502020204030204" pitchFamily="34" charset="0"/>
                <a:cs typeface="Times New Roman" panose="02020603050405020304" pitchFamily="18" charset="0"/>
              </a:rPr>
              <a:t>squamous cell carcinoma</a:t>
            </a:r>
            <a:r>
              <a:rPr lang="en-US" dirty="0">
                <a:latin typeface="Candara" panose="020E0502030303020204" pitchFamily="34" charset="0"/>
                <a:ea typeface="Calibri" panose="020F0502020204030204" pitchFamily="34" charset="0"/>
                <a:cs typeface="Times New Roman" panose="02020603050405020304" pitchFamily="18" charset="0"/>
              </a:rPr>
              <a:t>. The team is consulted for return to non-prescribed opioid use in the setting of acute cancer pain. He is now seeking recovery and buprenorphine-naloxone micro-induction, but he expresses a significant concern for precipitated </a:t>
            </a:r>
            <a:r>
              <a:rPr lang="en-US" dirty="0" smtClean="0">
                <a:latin typeface="Candara" panose="020E0502030303020204" pitchFamily="34" charset="0"/>
                <a:ea typeface="Calibri" panose="020F0502020204030204" pitchFamily="34" charset="0"/>
                <a:cs typeface="Times New Roman" panose="02020603050405020304" pitchFamily="18" charset="0"/>
              </a:rPr>
              <a:t>withdrawal.</a:t>
            </a:r>
          </a:p>
          <a:p>
            <a:pPr marL="0" indent="0">
              <a:buNone/>
            </a:pPr>
            <a:endParaRPr lang="en-US"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smtClean="0">
                <a:latin typeface="Candara" panose="020E0502030303020204" pitchFamily="34" charset="0"/>
                <a:ea typeface="Calibri" panose="020F0502020204030204" pitchFamily="34" charset="0"/>
                <a:cs typeface="Times New Roman" panose="02020603050405020304" pitchFamily="18" charset="0"/>
              </a:rPr>
              <a:t>Over the </a:t>
            </a:r>
            <a:r>
              <a:rPr lang="en-US" dirty="0">
                <a:latin typeface="Candara" panose="020E0502030303020204" pitchFamily="34" charset="0"/>
                <a:ea typeface="Calibri" panose="020F0502020204030204" pitchFamily="34" charset="0"/>
                <a:cs typeface="Times New Roman" panose="02020603050405020304" pitchFamily="18" charset="0"/>
              </a:rPr>
              <a:t>next day and a half, he declines his first dose of buprenorphine-naloxone, as previously discussed, despite </a:t>
            </a:r>
            <a:r>
              <a:rPr lang="en-US" dirty="0" smtClean="0">
                <a:latin typeface="Candara" panose="020E0502030303020204" pitchFamily="34" charset="0"/>
                <a:ea typeface="Calibri" panose="020F0502020204030204" pitchFamily="34" charset="0"/>
                <a:cs typeface="Times New Roman" panose="02020603050405020304" pitchFamily="18" charset="0"/>
              </a:rPr>
              <a:t>motivational interviewing </a:t>
            </a:r>
            <a:r>
              <a:rPr lang="en-US" dirty="0">
                <a:latin typeface="Candara" panose="020E0502030303020204" pitchFamily="34" charset="0"/>
                <a:ea typeface="Calibri" panose="020F0502020204030204" pitchFamily="34" charset="0"/>
                <a:cs typeface="Times New Roman" panose="02020603050405020304" pitchFamily="18" charset="0"/>
              </a:rPr>
              <a:t>and patient education interventions</a:t>
            </a:r>
            <a:r>
              <a:rPr lang="en-US" dirty="0" smtClean="0">
                <a:latin typeface="Candara" panose="020E0502030303020204" pitchFamily="34" charset="0"/>
                <a:ea typeface="Calibri" panose="020F0502020204030204" pitchFamily="34" charset="0"/>
                <a:cs typeface="Times New Roman" panose="02020603050405020304" pitchFamily="18" charset="0"/>
              </a:rPr>
              <a:t>.</a:t>
            </a:r>
            <a:endParaRPr lang="en-US" sz="3000" dirty="0" smtClean="0">
              <a:latin typeface="Candara" pitchFamily="34" charset="0"/>
            </a:endParaRPr>
          </a:p>
          <a:p>
            <a:pPr marL="0" indent="0">
              <a:buNone/>
            </a:pPr>
            <a:endParaRPr lang="en-US" sz="2800" dirty="0">
              <a:latin typeface="Candara" pitchFamily="34" charset="0"/>
            </a:endParaRPr>
          </a:p>
          <a:p>
            <a:pPr marL="0" marR="0" indent="0">
              <a:lnSpc>
                <a:spcPct val="107000"/>
              </a:lnSpc>
              <a:spcBef>
                <a:spcPts val="0"/>
              </a:spcBef>
              <a:spcAft>
                <a:spcPts val="0"/>
              </a:spcAft>
              <a:buNone/>
            </a:pPr>
            <a:r>
              <a:rPr lang="en-US" dirty="0">
                <a:latin typeface="Candara" panose="020E0502030303020204" pitchFamily="34" charset="0"/>
                <a:ea typeface="Calibri" panose="020F0502020204030204" pitchFamily="34" charset="0"/>
                <a:cs typeface="Times New Roman" panose="02020603050405020304" pitchFamily="18" charset="0"/>
              </a:rPr>
              <a:t>By the next morning, he shares that he has been using fentanyl </a:t>
            </a:r>
            <a:r>
              <a:rPr lang="en-US" dirty="0" err="1">
                <a:latin typeface="Candara" panose="020E0502030303020204" pitchFamily="34" charset="0"/>
                <a:ea typeface="Calibri" panose="020F0502020204030204" pitchFamily="34" charset="0"/>
                <a:cs typeface="Times New Roman" panose="02020603050405020304" pitchFamily="18" charset="0"/>
              </a:rPr>
              <a:t>intranasally</a:t>
            </a:r>
            <a:r>
              <a:rPr lang="en-US" dirty="0">
                <a:latin typeface="Candara" panose="020E0502030303020204" pitchFamily="34" charset="0"/>
                <a:ea typeface="Calibri" panose="020F0502020204030204" pitchFamily="34" charset="0"/>
                <a:cs typeface="Times New Roman" panose="02020603050405020304" pitchFamily="18" charset="0"/>
              </a:rPr>
              <a:t> in the hospital. Remorseful, he expresses that withdrawal symptoms are imminent, and he is ready for the first dose of buprenorphine-naloxone. </a:t>
            </a:r>
          </a:p>
        </p:txBody>
      </p:sp>
    </p:spTree>
    <p:extLst>
      <p:ext uri="{BB962C8B-B14F-4D97-AF65-F5344CB8AC3E}">
        <p14:creationId xmlns:p14="http://schemas.microsoft.com/office/powerpoint/2010/main" val="41195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a:latin typeface="Candara" pitchFamily="34" charset="0"/>
              </a:rPr>
              <a:t>Case </a:t>
            </a:r>
            <a:r>
              <a:rPr lang="en-US" sz="5400" dirty="0" smtClean="0">
                <a:latin typeface="Candara" pitchFamily="34" charset="0"/>
              </a:rPr>
              <a:t>3</a:t>
            </a:r>
            <a:endParaRPr lang="en-US" sz="5400" b="1" dirty="0">
              <a:latin typeface="Candara" pitchFamily="34" charset="0"/>
            </a:endParaRPr>
          </a:p>
        </p:txBody>
      </p:sp>
      <p:sp>
        <p:nvSpPr>
          <p:cNvPr id="3" name="Content Placeholder 2"/>
          <p:cNvSpPr>
            <a:spLocks noGrp="1"/>
          </p:cNvSpPr>
          <p:nvPr>
            <p:ph idx="1"/>
          </p:nvPr>
        </p:nvSpPr>
        <p:spPr>
          <a:xfrm>
            <a:off x="781878" y="1314450"/>
            <a:ext cx="10628244" cy="5038223"/>
          </a:xfrm>
        </p:spPr>
        <p:txBody>
          <a:bodyPr anchor="t">
            <a:normAutofit fontScale="85000" lnSpcReduction="10000"/>
          </a:bodyPr>
          <a:lstStyle/>
          <a:p>
            <a:pPr marL="0" indent="0">
              <a:buNone/>
            </a:pPr>
            <a:r>
              <a:rPr lang="en-US" sz="3500" u="sng" dirty="0" smtClean="0">
                <a:latin typeface="Candara" pitchFamily="34" charset="0"/>
              </a:rPr>
              <a:t>Summary &amp; Next Steps</a:t>
            </a:r>
            <a:r>
              <a:rPr lang="en-US" sz="3500" dirty="0" smtClean="0">
                <a:latin typeface="Candara" pitchFamily="34" charset="0"/>
              </a:rPr>
              <a:t>: </a:t>
            </a:r>
            <a:r>
              <a:rPr lang="en-US" sz="3500" dirty="0">
                <a:latin typeface="Candara" pitchFamily="34" charset="0"/>
              </a:rPr>
              <a:t>48-year-old man with </a:t>
            </a:r>
            <a:r>
              <a:rPr lang="en-US" sz="3500" dirty="0" smtClean="0">
                <a:latin typeface="Candara" pitchFamily="34" charset="0"/>
              </a:rPr>
              <a:t>history of substance-induced psychosis and opioid </a:t>
            </a:r>
            <a:r>
              <a:rPr lang="en-US" sz="3500" dirty="0">
                <a:latin typeface="Candara" pitchFamily="34" charset="0"/>
              </a:rPr>
              <a:t>use disorder </a:t>
            </a:r>
            <a:r>
              <a:rPr lang="en-US" sz="3500" dirty="0" smtClean="0">
                <a:latin typeface="Candara" pitchFamily="34" charset="0"/>
              </a:rPr>
              <a:t>with recent return to IN fentanyl use in setting of uncontrolled pain from new tongue mass is admitted and diagnosed with squamous </a:t>
            </a:r>
            <a:r>
              <a:rPr lang="en-US" sz="3500" dirty="0">
                <a:latin typeface="Candara" pitchFamily="34" charset="0"/>
              </a:rPr>
              <a:t>cell </a:t>
            </a:r>
            <a:r>
              <a:rPr lang="en-US" sz="3500" dirty="0" smtClean="0">
                <a:latin typeface="Candara" pitchFamily="34" charset="0"/>
              </a:rPr>
              <a:t>carcinoma. Buprenorphine </a:t>
            </a:r>
            <a:r>
              <a:rPr lang="en-US" sz="3500" dirty="0" err="1" smtClean="0">
                <a:latin typeface="Candara" pitchFamily="34" charset="0"/>
              </a:rPr>
              <a:t>microinduction</a:t>
            </a:r>
            <a:r>
              <a:rPr lang="en-US" sz="3500" dirty="0" smtClean="0">
                <a:latin typeface="Candara" pitchFamily="34" charset="0"/>
              </a:rPr>
              <a:t> is initiated due to concern for precipitated withdrawal and ongoing oral pain.</a:t>
            </a:r>
            <a:endParaRPr lang="en-US" sz="3500" dirty="0">
              <a:latin typeface="Candara" pitchFamily="34" charset="0"/>
            </a:endParaRPr>
          </a:p>
          <a:p>
            <a:pPr marL="0" indent="0">
              <a:buNone/>
            </a:pPr>
            <a:endParaRPr lang="en-US" sz="3000" dirty="0" smtClean="0">
              <a:latin typeface="Candara" pitchFamily="34" charset="0"/>
            </a:endParaRPr>
          </a:p>
          <a:p>
            <a:pPr marL="0" indent="0">
              <a:buNone/>
            </a:pPr>
            <a:r>
              <a:rPr lang="en-US" sz="3000" u="sng" dirty="0" smtClean="0">
                <a:latin typeface="Candara" pitchFamily="34" charset="0"/>
              </a:rPr>
              <a:t>Further details</a:t>
            </a:r>
            <a:r>
              <a:rPr lang="en-US" sz="3000" dirty="0" smtClean="0">
                <a:latin typeface="Candara" pitchFamily="34" charset="0"/>
              </a:rPr>
              <a:t>:</a:t>
            </a:r>
            <a:endParaRPr lang="en-US" sz="3000" dirty="0">
              <a:latin typeface="Candara" pitchFamily="34" charset="0"/>
            </a:endParaRPr>
          </a:p>
          <a:p>
            <a:r>
              <a:rPr lang="en-US" sz="3000" dirty="0" smtClean="0">
                <a:latin typeface="Candara" pitchFamily="34" charset="0"/>
              </a:rPr>
              <a:t>8-day </a:t>
            </a:r>
            <a:r>
              <a:rPr lang="en-US" sz="3000" dirty="0" err="1" smtClean="0">
                <a:latin typeface="Candara" pitchFamily="34" charset="0"/>
              </a:rPr>
              <a:t>microinduction</a:t>
            </a:r>
            <a:r>
              <a:rPr lang="en-US" sz="3000" dirty="0" smtClean="0">
                <a:latin typeface="Candara" pitchFamily="34" charset="0"/>
              </a:rPr>
              <a:t> is planned as expect longer hospitalization.</a:t>
            </a:r>
            <a:endParaRPr lang="en-US" sz="3000" dirty="0">
              <a:latin typeface="Candara" pitchFamily="34" charset="0"/>
            </a:endParaRPr>
          </a:p>
          <a:p>
            <a:r>
              <a:rPr lang="en-US" sz="3000" dirty="0" smtClean="0">
                <a:latin typeface="Candara" pitchFamily="34" charset="0"/>
              </a:rPr>
              <a:t>PO hydromorphone q4h PRN is available throughout process.</a:t>
            </a:r>
          </a:p>
          <a:p>
            <a:r>
              <a:rPr lang="en-US" sz="3000" dirty="0" smtClean="0">
                <a:latin typeface="Candara" pitchFamily="34" charset="0"/>
              </a:rPr>
              <a:t>After initially declining </a:t>
            </a:r>
            <a:r>
              <a:rPr lang="en-US" sz="3000" dirty="0" err="1" smtClean="0">
                <a:latin typeface="Candara" pitchFamily="34" charset="0"/>
              </a:rPr>
              <a:t>bupe</a:t>
            </a:r>
            <a:r>
              <a:rPr lang="en-US" sz="3000" dirty="0" smtClean="0">
                <a:latin typeface="Candara" pitchFamily="34" charset="0"/>
              </a:rPr>
              <a:t> doses, discloses in-hospital IN fentanyl use.</a:t>
            </a:r>
            <a:endParaRPr lang="en-US" sz="3000" dirty="0">
              <a:latin typeface="Candara" pitchFamily="34" charset="0"/>
            </a:endParaRPr>
          </a:p>
          <a:p>
            <a:pPr marL="0" indent="0">
              <a:buNone/>
            </a:pPr>
            <a:endParaRPr lang="en-US" sz="3000" dirty="0">
              <a:latin typeface="Candara" pitchFamily="34" charset="0"/>
            </a:endParaRPr>
          </a:p>
        </p:txBody>
      </p:sp>
    </p:spTree>
    <p:extLst>
      <p:ext uri="{BB962C8B-B14F-4D97-AF65-F5344CB8AC3E}">
        <p14:creationId xmlns:p14="http://schemas.microsoft.com/office/powerpoint/2010/main" val="6859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a:latin typeface="Candara" pitchFamily="34" charset="0"/>
              </a:rPr>
              <a:t>Concerns &amp; Priorities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16125"/>
            <a:ext cx="4185907" cy="4477716"/>
          </a:xfrm>
        </p:spPr>
        <p:txBody>
          <a:bodyPr>
            <a:normAutofit/>
          </a:bodyPr>
          <a:lstStyle/>
          <a:p>
            <a:pPr marL="57150" indent="-228600"/>
            <a:r>
              <a:rPr lang="en-US" sz="2600" b="1" dirty="0">
                <a:latin typeface="Candara" panose="020E0502030303020204" pitchFamily="34" charset="0"/>
              </a:rPr>
              <a:t>“Deserving” treatment</a:t>
            </a:r>
          </a:p>
          <a:p>
            <a:pPr marL="457200" lvl="1" indent="-228600"/>
            <a:r>
              <a:rPr lang="en-US" sz="2200" dirty="0">
                <a:latin typeface="Candara" panose="020E0502030303020204" pitchFamily="34" charset="0"/>
              </a:rPr>
              <a:t>Start radiation ASAP</a:t>
            </a:r>
          </a:p>
          <a:p>
            <a:pPr marL="457200" lvl="1" indent="-228600"/>
            <a:r>
              <a:rPr lang="en-US" sz="2200" dirty="0" smtClean="0">
                <a:latin typeface="Candara" panose="020E0502030303020204" pitchFamily="34" charset="0"/>
              </a:rPr>
              <a:t>“Reliable</a:t>
            </a:r>
            <a:r>
              <a:rPr lang="en-US" sz="2200" dirty="0">
                <a:latin typeface="Candara" panose="020E0502030303020204" pitchFamily="34" charset="0"/>
              </a:rPr>
              <a:t>” for follow-up?</a:t>
            </a:r>
          </a:p>
          <a:p>
            <a:pPr marL="228600" indent="-228600"/>
            <a:r>
              <a:rPr lang="en-US" sz="2600" b="1" dirty="0">
                <a:latin typeface="Candara" panose="020E0502030303020204" pitchFamily="34" charset="0"/>
              </a:rPr>
              <a:t>Rethinking </a:t>
            </a:r>
            <a:r>
              <a:rPr lang="en-US" sz="2600" b="1" dirty="0" err="1" smtClean="0">
                <a:latin typeface="Candara" panose="020E0502030303020204" pitchFamily="34" charset="0"/>
              </a:rPr>
              <a:t>microinduction</a:t>
            </a:r>
            <a:endParaRPr lang="en-US" sz="2600" b="1" dirty="0">
              <a:latin typeface="Candara" panose="020E0502030303020204" pitchFamily="34" charset="0"/>
            </a:endParaRPr>
          </a:p>
          <a:p>
            <a:pPr marL="457200" lvl="1" indent="-228600"/>
            <a:r>
              <a:rPr lang="en-US" sz="2200" dirty="0">
                <a:latin typeface="Candara" panose="020E0502030303020204" pitchFamily="34" charset="0"/>
              </a:rPr>
              <a:t>Slowed progress/discharge</a:t>
            </a:r>
          </a:p>
          <a:p>
            <a:pPr marL="457200" lvl="1" indent="-228600"/>
            <a:r>
              <a:rPr lang="en-US" sz="2200" dirty="0">
                <a:latin typeface="Candara" panose="020E0502030303020204" pitchFamily="34" charset="0"/>
              </a:rPr>
              <a:t>Commitment to </a:t>
            </a:r>
            <a:r>
              <a:rPr lang="en-US" sz="2200" dirty="0" smtClean="0">
                <a:latin typeface="Candara" panose="020E0502030303020204" pitchFamily="34" charset="0"/>
              </a:rPr>
              <a:t>recovery?</a:t>
            </a:r>
            <a:endParaRPr lang="en-US" sz="2200" dirty="0">
              <a:latin typeface="Candara" panose="020E0502030303020204" pitchFamily="34" charset="0"/>
            </a:endParaRPr>
          </a:p>
          <a:p>
            <a:pPr marL="57150" indent="-228600"/>
            <a:r>
              <a:rPr lang="en-US" sz="2600" b="1" dirty="0" smtClean="0">
                <a:latin typeface="Candara" panose="020E0502030303020204" pitchFamily="34" charset="0"/>
              </a:rPr>
              <a:t>Discussing in-hospital use</a:t>
            </a:r>
            <a:endParaRPr lang="en-US" sz="2600" b="1" dirty="0">
              <a:latin typeface="Candara" panose="020E0502030303020204" pitchFamily="34" charset="0"/>
            </a:endParaRPr>
          </a:p>
          <a:p>
            <a:pPr marL="457200" lvl="1" indent="-228600"/>
            <a:r>
              <a:rPr lang="en-US" sz="2200" dirty="0">
                <a:latin typeface="Candara" panose="020E0502030303020204" pitchFamily="34" charset="0"/>
              </a:rPr>
              <a:t>What to say?!</a:t>
            </a:r>
          </a:p>
        </p:txBody>
      </p:sp>
      <p:sp>
        <p:nvSpPr>
          <p:cNvPr id="19" name="Content Placeholder 2"/>
          <p:cNvSpPr>
            <a:spLocks noGrp="1"/>
          </p:cNvSpPr>
          <p:nvPr>
            <p:ph type="body" idx="1"/>
          </p:nvPr>
        </p:nvSpPr>
        <p:spPr>
          <a:xfrm>
            <a:off x="8133830" y="1143001"/>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01858"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47083" y="1916124"/>
            <a:ext cx="4044917" cy="4713275"/>
          </a:xfrm>
        </p:spPr>
        <p:txBody>
          <a:bodyPr>
            <a:normAutofit lnSpcReduction="10000"/>
          </a:bodyPr>
          <a:lstStyle/>
          <a:p>
            <a:pPr marL="228600" indent="-228600"/>
            <a:r>
              <a:rPr lang="en-US" sz="2600" b="1" dirty="0">
                <a:latin typeface="Candara" panose="020E0502030303020204" pitchFamily="34" charset="0"/>
              </a:rPr>
              <a:t>Minimize risk</a:t>
            </a:r>
          </a:p>
          <a:p>
            <a:pPr marL="457200" lvl="1" indent="-228600"/>
            <a:r>
              <a:rPr lang="en-US" sz="2200" dirty="0">
                <a:latin typeface="Candara" panose="020E0502030303020204" pitchFamily="34" charset="0"/>
              </a:rPr>
              <a:t>Adverse patient outcome</a:t>
            </a:r>
          </a:p>
          <a:p>
            <a:pPr marL="457200" lvl="1" indent="-228600"/>
            <a:r>
              <a:rPr lang="en-US" sz="2200" dirty="0">
                <a:latin typeface="Candara" panose="020E0502030303020204" pitchFamily="34" charset="0"/>
              </a:rPr>
              <a:t>Financial loss</a:t>
            </a:r>
          </a:p>
          <a:p>
            <a:pPr marL="457200" lvl="1" indent="-228600"/>
            <a:r>
              <a:rPr lang="en-US" sz="2200" dirty="0">
                <a:latin typeface="Candara" panose="020E0502030303020204" pitchFamily="34" charset="0"/>
              </a:rPr>
              <a:t>Legal liability if uses again</a:t>
            </a:r>
          </a:p>
          <a:p>
            <a:pPr marL="57150" indent="-228600"/>
            <a:r>
              <a:rPr lang="en-US" sz="2600" b="1" dirty="0">
                <a:latin typeface="Candara" panose="020E0502030303020204" pitchFamily="34" charset="0"/>
              </a:rPr>
              <a:t>Maximize safety</a:t>
            </a:r>
          </a:p>
          <a:p>
            <a:pPr marL="457200" lvl="1" indent="-228600"/>
            <a:r>
              <a:rPr lang="en-US" sz="2200" dirty="0">
                <a:latin typeface="Candara" panose="020E0502030303020204" pitchFamily="34" charset="0"/>
              </a:rPr>
              <a:t>Employee safety &amp; wellbeing</a:t>
            </a:r>
          </a:p>
          <a:p>
            <a:pPr marL="457200" lvl="1" indent="-228600"/>
            <a:r>
              <a:rPr lang="en-US" sz="2200" dirty="0">
                <a:latin typeface="Candara" panose="020E0502030303020204" pitchFamily="34" charset="0"/>
              </a:rPr>
              <a:t>Patient safety &amp; health</a:t>
            </a:r>
          </a:p>
          <a:p>
            <a:pPr marL="57150" indent="-228600"/>
            <a:r>
              <a:rPr lang="en-US" sz="2600" b="1" dirty="0">
                <a:latin typeface="Candara" panose="020E0502030303020204" pitchFamily="34" charset="0"/>
              </a:rPr>
              <a:t>Optimize flow</a:t>
            </a:r>
          </a:p>
          <a:p>
            <a:pPr marL="457200" lvl="1" indent="-228600"/>
            <a:r>
              <a:rPr lang="en-US" sz="2200" dirty="0">
                <a:latin typeface="Candara" panose="020E0502030303020204" pitchFamily="34" charset="0"/>
              </a:rPr>
              <a:t>Primary </a:t>
            </a:r>
            <a:r>
              <a:rPr lang="en-US" sz="2200" dirty="0" smtClean="0">
                <a:latin typeface="Candara" panose="020E0502030303020204" pitchFamily="34" charset="0"/>
              </a:rPr>
              <a:t>team &amp; </a:t>
            </a:r>
            <a:r>
              <a:rPr lang="en-US" sz="2200" dirty="0">
                <a:latin typeface="Candara" panose="020E0502030303020204" pitchFamily="34" charset="0"/>
              </a:rPr>
              <a:t>Consultant collaboration</a:t>
            </a:r>
          </a:p>
          <a:p>
            <a:pPr marL="457200" lvl="1" indent="-228600"/>
            <a:r>
              <a:rPr lang="en-US" sz="2200" dirty="0">
                <a:latin typeface="Candara" panose="020E0502030303020204" pitchFamily="34" charset="0"/>
              </a:rPr>
              <a:t>Length of Stay</a:t>
            </a:r>
          </a:p>
          <a:p>
            <a:pPr marL="457200" lvl="1" indent="-228600"/>
            <a:r>
              <a:rPr lang="en-US" sz="2200" dirty="0">
                <a:latin typeface="Candara" panose="020E0502030303020204" pitchFamily="34" charset="0"/>
              </a:rPr>
              <a:t>Readmission</a:t>
            </a:r>
          </a:p>
          <a:p>
            <a:pPr marL="228600" lvl="1" indent="0">
              <a:buNone/>
            </a:pPr>
            <a:endParaRPr lang="en-US" sz="2200" dirty="0">
              <a:latin typeface="Candara" panose="020E0502030303020204" pitchFamily="34" charset="0"/>
            </a:endParaRPr>
          </a:p>
        </p:txBody>
      </p:sp>
      <p:sp>
        <p:nvSpPr>
          <p:cNvPr id="10" name="Content Placeholder 3"/>
          <p:cNvSpPr>
            <a:spLocks noGrp="1"/>
          </p:cNvSpPr>
          <p:nvPr>
            <p:ph sz="half" idx="2"/>
          </p:nvPr>
        </p:nvSpPr>
        <p:spPr>
          <a:xfrm>
            <a:off x="4101543" y="1916125"/>
            <a:ext cx="4164152" cy="4814158"/>
          </a:xfrm>
        </p:spPr>
        <p:txBody>
          <a:bodyPr>
            <a:normAutofit fontScale="77500" lnSpcReduction="20000"/>
          </a:bodyPr>
          <a:lstStyle/>
          <a:p>
            <a:pPr marL="228600" indent="-228600"/>
            <a:r>
              <a:rPr lang="en-US" sz="3400" b="1" dirty="0">
                <a:latin typeface="Candara" panose="020E0502030303020204" pitchFamily="34" charset="0"/>
              </a:rPr>
              <a:t>OUD treatment</a:t>
            </a:r>
          </a:p>
          <a:p>
            <a:pPr marL="628650" lvl="1" indent="-228600"/>
            <a:r>
              <a:rPr lang="en-US" sz="2800" dirty="0">
                <a:latin typeface="Candara" panose="020E0502030303020204" pitchFamily="34" charset="0"/>
              </a:rPr>
              <a:t>Initiating MOUD</a:t>
            </a:r>
          </a:p>
          <a:p>
            <a:pPr marL="628650" lvl="1" indent="-228600"/>
            <a:r>
              <a:rPr lang="en-US" sz="2800" dirty="0">
                <a:latin typeface="Candara" panose="020E0502030303020204" pitchFamily="34" charset="0"/>
              </a:rPr>
              <a:t>Treating pain</a:t>
            </a:r>
          </a:p>
          <a:p>
            <a:pPr marL="628650" lvl="1" indent="-228600"/>
            <a:r>
              <a:rPr lang="en-US" sz="2800" dirty="0">
                <a:latin typeface="Candara" panose="020E0502030303020204" pitchFamily="34" charset="0"/>
              </a:rPr>
              <a:t>Avoiding precipitated w/d</a:t>
            </a:r>
          </a:p>
          <a:p>
            <a:pPr marL="228600" indent="-228600"/>
            <a:r>
              <a:rPr lang="en-US" sz="3300" b="1" dirty="0">
                <a:latin typeface="Candara" panose="020E0502030303020204" pitchFamily="34" charset="0"/>
              </a:rPr>
              <a:t>Why </a:t>
            </a:r>
            <a:r>
              <a:rPr lang="en-US" sz="3300" b="1" dirty="0" err="1">
                <a:latin typeface="Candara" panose="020E0502030303020204" pitchFamily="34" charset="0"/>
              </a:rPr>
              <a:t>bup</a:t>
            </a:r>
            <a:r>
              <a:rPr lang="en-US" sz="3300" b="1" dirty="0">
                <a:latin typeface="Candara" panose="020E0502030303020204" pitchFamily="34" charset="0"/>
              </a:rPr>
              <a:t>-hesitant?</a:t>
            </a:r>
          </a:p>
          <a:p>
            <a:pPr marL="628650" lvl="1" indent="-228600"/>
            <a:r>
              <a:rPr lang="en-US" sz="2800" dirty="0">
                <a:latin typeface="Candara" panose="020E0502030303020204" pitchFamily="34" charset="0"/>
              </a:rPr>
              <a:t>Past precipitated w/d</a:t>
            </a:r>
          </a:p>
          <a:p>
            <a:pPr marL="628650" lvl="1" indent="-228600"/>
            <a:r>
              <a:rPr lang="en-US" sz="2800" dirty="0">
                <a:latin typeface="Candara" panose="020E0502030303020204" pitchFamily="34" charset="0"/>
              </a:rPr>
              <a:t>Pain control concerns</a:t>
            </a:r>
          </a:p>
          <a:p>
            <a:pPr marL="628650" lvl="1" indent="-228600"/>
            <a:r>
              <a:rPr lang="en-US" sz="2800" dirty="0">
                <a:latin typeface="Candara" panose="020E0502030303020204" pitchFamily="34" charset="0"/>
              </a:rPr>
              <a:t>Lack of trust in team</a:t>
            </a:r>
          </a:p>
          <a:p>
            <a:pPr marL="628650" lvl="1" indent="-228600"/>
            <a:r>
              <a:rPr lang="en-US" sz="2800" dirty="0">
                <a:latin typeface="Candara" panose="020E0502030303020204" pitchFamily="34" charset="0"/>
              </a:rPr>
              <a:t>Overwhelmed by </a:t>
            </a:r>
            <a:r>
              <a:rPr lang="en-US" sz="2800" dirty="0" err="1">
                <a:latin typeface="Candara" panose="020E0502030303020204" pitchFamily="34" charset="0"/>
              </a:rPr>
              <a:t>Dx</a:t>
            </a:r>
            <a:endParaRPr lang="en-US" sz="2800" dirty="0">
              <a:latin typeface="Candara" panose="020E0502030303020204" pitchFamily="34" charset="0"/>
            </a:endParaRPr>
          </a:p>
          <a:p>
            <a:pPr marL="628650" lvl="1" indent="-228600"/>
            <a:r>
              <a:rPr lang="en-US" sz="2800" dirty="0">
                <a:latin typeface="Candara" panose="020E0502030303020204" pitchFamily="34" charset="0"/>
              </a:rPr>
              <a:t>Ongoing fentanyl use?</a:t>
            </a:r>
          </a:p>
          <a:p>
            <a:pPr marL="228600" indent="-228600"/>
            <a:r>
              <a:rPr lang="en-US" sz="3300" b="1" dirty="0">
                <a:latin typeface="Candara" panose="020E0502030303020204" pitchFamily="34" charset="0"/>
              </a:rPr>
              <a:t>Support primary team</a:t>
            </a:r>
          </a:p>
          <a:p>
            <a:pPr marL="628650" lvl="1" indent="-228600"/>
            <a:r>
              <a:rPr lang="en-US" sz="2800" dirty="0">
                <a:latin typeface="Candara" panose="020E0502030303020204" pitchFamily="34" charset="0"/>
              </a:rPr>
              <a:t>Addressing stigma</a:t>
            </a:r>
          </a:p>
          <a:p>
            <a:pPr marL="628650" lvl="1" indent="-228600"/>
            <a:r>
              <a:rPr lang="en-US" sz="2800" dirty="0">
                <a:latin typeface="Candara" panose="020E0502030303020204" pitchFamily="34" charset="0"/>
              </a:rPr>
              <a:t>Compromises </a:t>
            </a:r>
            <a:r>
              <a:rPr lang="en-US" sz="2800" dirty="0" smtClean="0">
                <a:latin typeface="Candara" panose="020E0502030303020204" pitchFamily="34" charset="0"/>
              </a:rPr>
              <a:t>vs </a:t>
            </a:r>
            <a:r>
              <a:rPr lang="en-US" sz="2800" dirty="0">
                <a:latin typeface="Candara" panose="020E0502030303020204" pitchFamily="34" charset="0"/>
              </a:rPr>
              <a:t>boundaries</a:t>
            </a:r>
          </a:p>
        </p:txBody>
      </p:sp>
    </p:spTree>
    <p:extLst>
      <p:ext uri="{BB962C8B-B14F-4D97-AF65-F5344CB8AC3E}">
        <p14:creationId xmlns:p14="http://schemas.microsoft.com/office/powerpoint/2010/main" val="3838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500"/>
                                        <p:tgtEl>
                                          <p:spTgt spid="10">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500"/>
                                        <p:tgtEl>
                                          <p:spTgt spid="10">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fade">
                                      <p:cBhvr>
                                        <p:cTn id="48" dur="500"/>
                                        <p:tgtEl>
                                          <p:spTgt spid="10">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Effect transition="in" filter="fade">
                                      <p:cBhvr>
                                        <p:cTn id="54" dur="500"/>
                                        <p:tgtEl>
                                          <p:spTgt spid="10">
                                            <p:txEl>
                                              <p:pRg st="7" end="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Effect transition="in" filter="fade">
                                      <p:cBhvr>
                                        <p:cTn id="57" dur="500"/>
                                        <p:tgtEl>
                                          <p:spTgt spid="10">
                                            <p:txEl>
                                              <p:pRg st="8" end="8"/>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9" end="9"/>
                                            </p:txEl>
                                          </p:spTgt>
                                        </p:tgtEl>
                                        <p:attrNameLst>
                                          <p:attrName>style.visibility</p:attrName>
                                        </p:attrNameLst>
                                      </p:cBhvr>
                                      <p:to>
                                        <p:strVal val="visible"/>
                                      </p:to>
                                    </p:set>
                                    <p:animEffect transition="in" filter="fade">
                                      <p:cBhvr>
                                        <p:cTn id="60" dur="500"/>
                                        <p:tgtEl>
                                          <p:spTgt spid="10">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10" end="10"/>
                                            </p:txEl>
                                          </p:spTgt>
                                        </p:tgtEl>
                                        <p:attrNameLst>
                                          <p:attrName>style.visibility</p:attrName>
                                        </p:attrNameLst>
                                      </p:cBhvr>
                                      <p:to>
                                        <p:strVal val="visible"/>
                                      </p:to>
                                    </p:set>
                                    <p:animEffect transition="in" filter="fade">
                                      <p:cBhvr>
                                        <p:cTn id="63" dur="500"/>
                                        <p:tgtEl>
                                          <p:spTgt spid="10">
                                            <p:txEl>
                                              <p:pRg st="10" end="1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11" end="11"/>
                                            </p:txEl>
                                          </p:spTgt>
                                        </p:tgtEl>
                                        <p:attrNameLst>
                                          <p:attrName>style.visibility</p:attrName>
                                        </p:attrNameLst>
                                      </p:cBhvr>
                                      <p:to>
                                        <p:strVal val="visible"/>
                                      </p:to>
                                    </p:set>
                                    <p:animEffect transition="in" filter="fade">
                                      <p:cBhvr>
                                        <p:cTn id="66" dur="500"/>
                                        <p:tgtEl>
                                          <p:spTgt spid="10">
                                            <p:txEl>
                                              <p:pRg st="11" end="11"/>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xEl>
                                              <p:pRg st="12" end="12"/>
                                            </p:txEl>
                                          </p:spTgt>
                                        </p:tgtEl>
                                        <p:attrNameLst>
                                          <p:attrName>style.visibility</p:attrName>
                                        </p:attrNameLst>
                                      </p:cBhvr>
                                      <p:to>
                                        <p:strVal val="visible"/>
                                      </p:to>
                                    </p:set>
                                    <p:animEffect transition="in" filter="fade">
                                      <p:cBhvr>
                                        <p:cTn id="69" dur="500"/>
                                        <p:tgtEl>
                                          <p:spTgt spid="10">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fade">
                                      <p:cBhvr>
                                        <p:cTn id="74" dur="500"/>
                                        <p:tgtEl>
                                          <p:spTgt spid="9">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500"/>
                                        <p:tgtEl>
                                          <p:spTgt spid="9">
                                            <p:txEl>
                                              <p:pRg st="1" end="1"/>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xEl>
                                              <p:pRg st="2" end="2"/>
                                            </p:txEl>
                                          </p:spTgt>
                                        </p:tgtEl>
                                        <p:attrNameLst>
                                          <p:attrName>style.visibility</p:attrName>
                                        </p:attrNameLst>
                                      </p:cBhvr>
                                      <p:to>
                                        <p:strVal val="visible"/>
                                      </p:to>
                                    </p:set>
                                    <p:animEffect transition="in" filter="fade">
                                      <p:cBhvr>
                                        <p:cTn id="80" dur="500"/>
                                        <p:tgtEl>
                                          <p:spTgt spid="9">
                                            <p:txEl>
                                              <p:pRg st="2" end="2"/>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3" end="3"/>
                                            </p:txEl>
                                          </p:spTgt>
                                        </p:tgtEl>
                                        <p:attrNameLst>
                                          <p:attrName>style.visibility</p:attrName>
                                        </p:attrNameLst>
                                      </p:cBhvr>
                                      <p:to>
                                        <p:strVal val="visible"/>
                                      </p:to>
                                    </p:set>
                                    <p:animEffect transition="in" filter="fade">
                                      <p:cBhvr>
                                        <p:cTn id="83" dur="500"/>
                                        <p:tgtEl>
                                          <p:spTgt spid="9">
                                            <p:txEl>
                                              <p:pRg st="3" end="3"/>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4" end="4"/>
                                            </p:txEl>
                                          </p:spTgt>
                                        </p:tgtEl>
                                        <p:attrNameLst>
                                          <p:attrName>style.visibility</p:attrName>
                                        </p:attrNameLst>
                                      </p:cBhvr>
                                      <p:to>
                                        <p:strVal val="visible"/>
                                      </p:to>
                                    </p:set>
                                    <p:animEffect transition="in" filter="fade">
                                      <p:cBhvr>
                                        <p:cTn id="86" dur="500"/>
                                        <p:tgtEl>
                                          <p:spTgt spid="9">
                                            <p:txEl>
                                              <p:pRg st="4" end="4"/>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5" end="5"/>
                                            </p:txEl>
                                          </p:spTgt>
                                        </p:tgtEl>
                                        <p:attrNameLst>
                                          <p:attrName>style.visibility</p:attrName>
                                        </p:attrNameLst>
                                      </p:cBhvr>
                                      <p:to>
                                        <p:strVal val="visible"/>
                                      </p:to>
                                    </p:set>
                                    <p:animEffect transition="in" filter="fade">
                                      <p:cBhvr>
                                        <p:cTn id="89" dur="500"/>
                                        <p:tgtEl>
                                          <p:spTgt spid="9">
                                            <p:txEl>
                                              <p:pRg st="5" end="5"/>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fade">
                                      <p:cBhvr>
                                        <p:cTn id="92" dur="500"/>
                                        <p:tgtEl>
                                          <p:spTgt spid="9">
                                            <p:txEl>
                                              <p:pRg st="6" end="6"/>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fade">
                                      <p:cBhvr>
                                        <p:cTn id="95" dur="500"/>
                                        <p:tgtEl>
                                          <p:spTgt spid="9">
                                            <p:txEl>
                                              <p:pRg st="7" end="7"/>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
                                            <p:txEl>
                                              <p:pRg st="8" end="8"/>
                                            </p:txEl>
                                          </p:spTgt>
                                        </p:tgtEl>
                                        <p:attrNameLst>
                                          <p:attrName>style.visibility</p:attrName>
                                        </p:attrNameLst>
                                      </p:cBhvr>
                                      <p:to>
                                        <p:strVal val="visible"/>
                                      </p:to>
                                    </p:set>
                                    <p:animEffect transition="in" filter="fade">
                                      <p:cBhvr>
                                        <p:cTn id="98" dur="500"/>
                                        <p:tgtEl>
                                          <p:spTgt spid="9">
                                            <p:txEl>
                                              <p:pRg st="8" end="8"/>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
                                            <p:txEl>
                                              <p:pRg st="9" end="9"/>
                                            </p:txEl>
                                          </p:spTgt>
                                        </p:tgtEl>
                                        <p:attrNameLst>
                                          <p:attrName>style.visibility</p:attrName>
                                        </p:attrNameLst>
                                      </p:cBhvr>
                                      <p:to>
                                        <p:strVal val="visible"/>
                                      </p:to>
                                    </p:set>
                                    <p:animEffect transition="in" filter="fade">
                                      <p:cBhvr>
                                        <p:cTn id="101" dur="500"/>
                                        <p:tgtEl>
                                          <p:spTgt spid="9">
                                            <p:txEl>
                                              <p:pRg st="9" end="9"/>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
                                            <p:txEl>
                                              <p:pRg st="10" end="10"/>
                                            </p:txEl>
                                          </p:spTgt>
                                        </p:tgtEl>
                                        <p:attrNameLst>
                                          <p:attrName>style.visibility</p:attrName>
                                        </p:attrNameLst>
                                      </p:cBhvr>
                                      <p:to>
                                        <p:strVal val="visible"/>
                                      </p:to>
                                    </p:set>
                                    <p:animEffect transition="in" filter="fade">
                                      <p:cBhvr>
                                        <p:cTn id="104"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dirty="0">
                <a:latin typeface="Candara" pitchFamily="34" charset="0"/>
              </a:rPr>
              <a:t>Actions</a:t>
            </a:r>
            <a:endParaRPr lang="en-US" sz="4800" b="1" dirty="0">
              <a:latin typeface="Candara" pitchFamily="34" charset="0"/>
            </a:endParaRPr>
          </a:p>
        </p:txBody>
      </p:sp>
      <p:sp>
        <p:nvSpPr>
          <p:cNvPr id="3" name="Content Placeholder 2"/>
          <p:cNvSpPr>
            <a:spLocks noGrp="1"/>
          </p:cNvSpPr>
          <p:nvPr>
            <p:ph type="body" idx="1"/>
          </p:nvPr>
        </p:nvSpPr>
        <p:spPr>
          <a:xfrm>
            <a:off x="69571" y="1143000"/>
            <a:ext cx="3962401" cy="724997"/>
          </a:xfrm>
          <a:solidFill>
            <a:srgbClr val="00B0F0"/>
          </a:solidFill>
        </p:spPr>
        <p:txBody>
          <a:bodyPr anchor="ctr">
            <a:normAutofit/>
          </a:bodyPr>
          <a:lstStyle/>
          <a:p>
            <a:pPr marL="0" indent="0" algn="ctr">
              <a:buNone/>
            </a:pPr>
            <a:r>
              <a:rPr lang="en-US" sz="2800" dirty="0">
                <a:solidFill>
                  <a:schemeClr val="bg1"/>
                </a:solidFill>
                <a:latin typeface="Candara" pitchFamily="34" charset="0"/>
              </a:rPr>
              <a:t>Nursing &amp; Primary Team</a:t>
            </a:r>
          </a:p>
        </p:txBody>
      </p:sp>
      <p:sp>
        <p:nvSpPr>
          <p:cNvPr id="4" name="Content Placeholder 3"/>
          <p:cNvSpPr>
            <a:spLocks noGrp="1"/>
          </p:cNvSpPr>
          <p:nvPr>
            <p:ph sz="half" idx="2"/>
          </p:nvPr>
        </p:nvSpPr>
        <p:spPr>
          <a:xfrm>
            <a:off x="69570" y="1916124"/>
            <a:ext cx="3962401" cy="4941875"/>
          </a:xfrm>
        </p:spPr>
        <p:txBody>
          <a:bodyPr>
            <a:normAutofit/>
          </a:bodyPr>
          <a:lstStyle/>
          <a:p>
            <a:pPr marL="228600" indent="-228600"/>
            <a:r>
              <a:rPr lang="en-US" sz="2600" b="1" dirty="0">
                <a:latin typeface="Candara" panose="020E0502030303020204" pitchFamily="34" charset="0"/>
              </a:rPr>
              <a:t>Implement policy</a:t>
            </a:r>
          </a:p>
          <a:p>
            <a:pPr marL="457200" lvl="1" indent="-228600"/>
            <a:r>
              <a:rPr lang="en-US" sz="2200" dirty="0">
                <a:latin typeface="Candara" panose="020E0502030303020204" pitchFamily="34" charset="0"/>
              </a:rPr>
              <a:t>Restrict visitation</a:t>
            </a:r>
          </a:p>
          <a:p>
            <a:pPr marL="457200" lvl="1" indent="-228600"/>
            <a:r>
              <a:rPr lang="en-US" sz="2200" dirty="0">
                <a:latin typeface="Candara" panose="020E0502030303020204" pitchFamily="34" charset="0"/>
              </a:rPr>
              <a:t>Restrict to unit</a:t>
            </a:r>
          </a:p>
          <a:p>
            <a:pPr marL="457200" lvl="1" indent="-228600"/>
            <a:r>
              <a:rPr lang="en-US" sz="2200" dirty="0">
                <a:latin typeface="Candara" panose="020E0502030303020204" pitchFamily="34" charset="0"/>
              </a:rPr>
              <a:t>Consider 1:1</a:t>
            </a:r>
          </a:p>
          <a:p>
            <a:pPr marL="457200" lvl="1" indent="-228600"/>
            <a:r>
              <a:rPr lang="en-US" sz="2200" dirty="0">
                <a:latin typeface="Candara" panose="020E0502030303020204" pitchFamily="34" charset="0"/>
              </a:rPr>
              <a:t>Random/periodic UDS</a:t>
            </a:r>
          </a:p>
          <a:p>
            <a:pPr marL="457200" lvl="1" indent="-228600"/>
            <a:r>
              <a:rPr lang="en-US" sz="2200" dirty="0">
                <a:latin typeface="Candara" panose="020E0502030303020204" pitchFamily="34" charset="0"/>
              </a:rPr>
              <a:t>Search room </a:t>
            </a:r>
            <a:endParaRPr lang="en-US" sz="2200" b="1" dirty="0">
              <a:latin typeface="Candara" panose="020E0502030303020204" pitchFamily="34" charset="0"/>
            </a:endParaRPr>
          </a:p>
          <a:p>
            <a:pPr marL="457200" lvl="1" indent="-228600"/>
            <a:endParaRPr lang="en-US" sz="2200" b="1" dirty="0">
              <a:latin typeface="Candara" panose="020E0502030303020204" pitchFamily="34" charset="0"/>
            </a:endParaRPr>
          </a:p>
          <a:p>
            <a:pPr marL="57150" indent="-228600"/>
            <a:r>
              <a:rPr lang="en-US" sz="2600" b="1" dirty="0">
                <a:latin typeface="Candara" panose="020E0502030303020204" pitchFamily="34" charset="0"/>
              </a:rPr>
              <a:t>Emphasize cancer </a:t>
            </a:r>
            <a:r>
              <a:rPr lang="en-US" sz="2600" b="1" dirty="0" err="1">
                <a:latin typeface="Candara" panose="020E0502030303020204" pitchFamily="34" charset="0"/>
              </a:rPr>
              <a:t>tx</a:t>
            </a:r>
            <a:endParaRPr lang="en-US" sz="2600" b="1" dirty="0">
              <a:latin typeface="Candara" panose="020E0502030303020204" pitchFamily="34" charset="0"/>
            </a:endParaRPr>
          </a:p>
          <a:p>
            <a:pPr marL="457200" lvl="1" indent="-228600"/>
            <a:r>
              <a:rPr lang="en-US" sz="2200" dirty="0">
                <a:latin typeface="Candara" panose="020E0502030303020204" pitchFamily="34" charset="0"/>
              </a:rPr>
              <a:t>May neglect addiction </a:t>
            </a:r>
            <a:r>
              <a:rPr lang="en-US" sz="2200" dirty="0" err="1">
                <a:latin typeface="Candara" panose="020E0502030303020204" pitchFamily="34" charset="0"/>
              </a:rPr>
              <a:t>tx</a:t>
            </a:r>
            <a:endParaRPr lang="en-US" sz="2200" dirty="0">
              <a:latin typeface="Candara" panose="020E0502030303020204" pitchFamily="34" charset="0"/>
            </a:endParaRPr>
          </a:p>
        </p:txBody>
      </p:sp>
      <p:sp>
        <p:nvSpPr>
          <p:cNvPr id="19" name="Content Placeholder 2"/>
          <p:cNvSpPr>
            <a:spLocks noGrp="1"/>
          </p:cNvSpPr>
          <p:nvPr>
            <p:ph type="body" idx="1"/>
          </p:nvPr>
        </p:nvSpPr>
        <p:spPr>
          <a:xfrm>
            <a:off x="8159709" y="1143001"/>
            <a:ext cx="3962401" cy="724997"/>
          </a:xfrm>
          <a:solidFill>
            <a:srgbClr val="C00000"/>
          </a:solidFill>
        </p:spPr>
        <p:txBody>
          <a:bodyPr anchor="ctr">
            <a:normAutofit/>
          </a:bodyPr>
          <a:lstStyle/>
          <a:p>
            <a:pPr marL="0" indent="0" algn="ctr">
              <a:buNone/>
            </a:pPr>
            <a:r>
              <a:rPr lang="en-US" sz="2800" dirty="0">
                <a:solidFill>
                  <a:schemeClr val="bg1"/>
                </a:solidFill>
                <a:latin typeface="Candara" pitchFamily="34" charset="0"/>
              </a:rPr>
              <a:t>Hospital Admin &amp; Legal</a:t>
            </a:r>
          </a:p>
        </p:txBody>
      </p:sp>
      <p:sp>
        <p:nvSpPr>
          <p:cNvPr id="21" name="Content Placeholder 2"/>
          <p:cNvSpPr>
            <a:spLocks noGrp="1"/>
          </p:cNvSpPr>
          <p:nvPr>
            <p:ph type="body" idx="1"/>
          </p:nvPr>
        </p:nvSpPr>
        <p:spPr>
          <a:xfrm>
            <a:off x="4114640" y="1143000"/>
            <a:ext cx="3962401" cy="724997"/>
          </a:xfrm>
          <a:solidFill>
            <a:srgbClr val="7030A0"/>
          </a:solidFill>
        </p:spPr>
        <p:txBody>
          <a:bodyPr anchor="ctr">
            <a:normAutofit/>
          </a:bodyPr>
          <a:lstStyle/>
          <a:p>
            <a:pPr marL="0" indent="0" algn="ctr">
              <a:buNone/>
            </a:pPr>
            <a:r>
              <a:rPr lang="en-US" sz="2800" dirty="0">
                <a:solidFill>
                  <a:schemeClr val="bg1"/>
                </a:solidFill>
                <a:latin typeface="Candara" pitchFamily="34" charset="0"/>
              </a:rPr>
              <a:t>Addiction Consult Team</a:t>
            </a:r>
          </a:p>
        </p:txBody>
      </p:sp>
      <p:sp>
        <p:nvSpPr>
          <p:cNvPr id="9" name="Content Placeholder 3"/>
          <p:cNvSpPr>
            <a:spLocks noGrp="1"/>
          </p:cNvSpPr>
          <p:nvPr>
            <p:ph sz="half" idx="2"/>
          </p:nvPr>
        </p:nvSpPr>
        <p:spPr>
          <a:xfrm>
            <a:off x="8172962" y="1916125"/>
            <a:ext cx="3962401" cy="4477716"/>
          </a:xfrm>
        </p:spPr>
        <p:txBody>
          <a:bodyPr>
            <a:normAutofit/>
          </a:bodyPr>
          <a:lstStyle/>
          <a:p>
            <a:pPr marL="228600" indent="-228600"/>
            <a:r>
              <a:rPr lang="en-US" sz="2600" b="1" dirty="0">
                <a:latin typeface="Candara" panose="020E0502030303020204" pitchFamily="34" charset="0"/>
              </a:rPr>
              <a:t>Enforce policy</a:t>
            </a:r>
          </a:p>
          <a:p>
            <a:pPr marL="628650" lvl="1" indent="-228600"/>
            <a:r>
              <a:rPr lang="en-US" sz="2200" dirty="0">
                <a:latin typeface="Candara" panose="020E0502030303020204" pitchFamily="34" charset="0"/>
              </a:rPr>
              <a:t>Letter over spirit </a:t>
            </a:r>
          </a:p>
          <a:p>
            <a:pPr marL="628650" lvl="1" indent="-228600"/>
            <a:r>
              <a:rPr lang="en-US" sz="2200" dirty="0">
                <a:latin typeface="Candara" panose="020E0502030303020204" pitchFamily="34" charset="0"/>
              </a:rPr>
              <a:t>Support thru structure</a:t>
            </a:r>
          </a:p>
          <a:p>
            <a:pPr marL="228600" indent="-228600"/>
            <a:r>
              <a:rPr lang="en-US" sz="2600" b="1" dirty="0">
                <a:latin typeface="Candara" panose="020E0502030303020204" pitchFamily="34" charset="0"/>
              </a:rPr>
              <a:t>Balance needs</a:t>
            </a:r>
          </a:p>
          <a:p>
            <a:pPr marL="628650" lvl="1" indent="-228600"/>
            <a:r>
              <a:rPr lang="en-US" sz="2200" dirty="0">
                <a:latin typeface="Candara" panose="020E0502030303020204" pitchFamily="34" charset="0"/>
              </a:rPr>
              <a:t>Patient</a:t>
            </a:r>
          </a:p>
          <a:p>
            <a:pPr marL="628650" lvl="1" indent="-228600"/>
            <a:r>
              <a:rPr lang="en-US" sz="2200" dirty="0">
                <a:latin typeface="Candara" panose="020E0502030303020204" pitchFamily="34" charset="0"/>
              </a:rPr>
              <a:t>Nursing</a:t>
            </a:r>
          </a:p>
          <a:p>
            <a:pPr marL="628650" lvl="1" indent="-228600"/>
            <a:r>
              <a:rPr lang="en-US" sz="2200" dirty="0">
                <a:latin typeface="Candara" panose="020E0502030303020204" pitchFamily="34" charset="0"/>
              </a:rPr>
              <a:t>Physician team</a:t>
            </a:r>
          </a:p>
          <a:p>
            <a:pPr marL="628650" lvl="1" indent="-228600"/>
            <a:r>
              <a:rPr lang="en-US" sz="2200" dirty="0">
                <a:latin typeface="Candara" panose="020E0502030303020204" pitchFamily="34" charset="0"/>
              </a:rPr>
              <a:t>Institution</a:t>
            </a:r>
          </a:p>
        </p:txBody>
      </p:sp>
      <p:sp>
        <p:nvSpPr>
          <p:cNvPr id="10" name="Content Placeholder 3"/>
          <p:cNvSpPr>
            <a:spLocks noGrp="1"/>
          </p:cNvSpPr>
          <p:nvPr>
            <p:ph sz="half" idx="2"/>
          </p:nvPr>
        </p:nvSpPr>
        <p:spPr>
          <a:xfrm>
            <a:off x="4114325" y="1916125"/>
            <a:ext cx="4032288" cy="4477716"/>
          </a:xfrm>
        </p:spPr>
        <p:txBody>
          <a:bodyPr>
            <a:normAutofit fontScale="92500" lnSpcReduction="20000"/>
          </a:bodyPr>
          <a:lstStyle/>
          <a:p>
            <a:pPr marL="228600" indent="-228600"/>
            <a:r>
              <a:rPr lang="en-US" sz="2800" b="1" dirty="0">
                <a:latin typeface="Candara" panose="020E0502030303020204" pitchFamily="34" charset="0"/>
              </a:rPr>
              <a:t>Treat withdrawal</a:t>
            </a:r>
          </a:p>
          <a:p>
            <a:pPr marL="628650" lvl="1" indent="-228600"/>
            <a:r>
              <a:rPr lang="en-US" sz="2400" dirty="0">
                <a:latin typeface="Candara" panose="020E0502030303020204" pitchFamily="34" charset="0"/>
              </a:rPr>
              <a:t>Add PRNs</a:t>
            </a:r>
          </a:p>
          <a:p>
            <a:pPr marL="628650" lvl="1" indent="-228600"/>
            <a:r>
              <a:rPr lang="en-US" sz="2400" dirty="0">
                <a:latin typeface="Franklin Gothic Book" panose="020B0503020102020204" pitchFamily="34" charset="0"/>
              </a:rPr>
              <a:t>↑</a:t>
            </a:r>
            <a:r>
              <a:rPr lang="en-US" sz="2400" dirty="0">
                <a:latin typeface="Candara" panose="020E0502030303020204" pitchFamily="34" charset="0"/>
              </a:rPr>
              <a:t> PO short-acting opioid?</a:t>
            </a:r>
          </a:p>
          <a:p>
            <a:pPr marL="628650" lvl="1" indent="-228600"/>
            <a:r>
              <a:rPr lang="en-US" sz="2400" dirty="0">
                <a:latin typeface="Candara" panose="020E0502030303020204" pitchFamily="34" charset="0"/>
              </a:rPr>
              <a:t>When to induce on </a:t>
            </a:r>
            <a:r>
              <a:rPr lang="en-US" sz="2400" dirty="0" err="1" smtClean="0">
                <a:latin typeface="Candara" panose="020E0502030303020204" pitchFamily="34" charset="0"/>
              </a:rPr>
              <a:t>bup-nlx</a:t>
            </a:r>
            <a:endParaRPr lang="en-US" sz="2400" dirty="0">
              <a:latin typeface="Candara" panose="020E0502030303020204" pitchFamily="34" charset="0"/>
            </a:endParaRPr>
          </a:p>
          <a:p>
            <a:pPr marL="228600" indent="-228600"/>
            <a:r>
              <a:rPr lang="en-US" sz="2800" b="1" dirty="0">
                <a:latin typeface="Candara" panose="020E0502030303020204" pitchFamily="34" charset="0"/>
              </a:rPr>
              <a:t>Scale back policy</a:t>
            </a:r>
          </a:p>
          <a:p>
            <a:pPr marL="628650" lvl="1" indent="-228600"/>
            <a:r>
              <a:rPr lang="en-US" sz="2400" dirty="0">
                <a:latin typeface="Candara" panose="020E0502030303020204" pitchFamily="34" charset="0"/>
              </a:rPr>
              <a:t>Explain why</a:t>
            </a:r>
          </a:p>
          <a:p>
            <a:pPr marL="628650" lvl="1" indent="-228600"/>
            <a:r>
              <a:rPr lang="en-US" sz="2400" dirty="0">
                <a:latin typeface="Candara" panose="020E0502030303020204" pitchFamily="34" charset="0"/>
              </a:rPr>
              <a:t>Lift restrictions when able</a:t>
            </a:r>
          </a:p>
          <a:p>
            <a:pPr marL="628650" lvl="1" indent="-228600"/>
            <a:r>
              <a:rPr lang="en-US" sz="2400" dirty="0">
                <a:latin typeface="Candara" panose="020E0502030303020204" pitchFamily="34" charset="0"/>
              </a:rPr>
              <a:t>Encourage empathy</a:t>
            </a:r>
          </a:p>
          <a:p>
            <a:pPr marL="228600" indent="-228600"/>
            <a:r>
              <a:rPr lang="en-US" sz="2800" b="1" dirty="0">
                <a:latin typeface="Candara" panose="020E0502030303020204" pitchFamily="34" charset="0"/>
              </a:rPr>
              <a:t>Talk to patient</a:t>
            </a:r>
          </a:p>
          <a:p>
            <a:pPr marL="628650" lvl="1" indent="-228600"/>
            <a:r>
              <a:rPr lang="en-US" sz="2400" dirty="0">
                <a:latin typeface="Candara" panose="020E0502030303020204" pitchFamily="34" charset="0"/>
              </a:rPr>
              <a:t>Re-engage around MOUD</a:t>
            </a:r>
          </a:p>
          <a:p>
            <a:pPr marL="628650" lvl="1" indent="-228600"/>
            <a:r>
              <a:rPr lang="en-US" sz="2400" dirty="0">
                <a:latin typeface="Candara" panose="020E0502030303020204" pitchFamily="34" charset="0"/>
              </a:rPr>
              <a:t>Motivational interviewing</a:t>
            </a:r>
          </a:p>
          <a:p>
            <a:pPr marL="628650" lvl="1" indent="-228600"/>
            <a:r>
              <a:rPr lang="en-US" sz="2400" dirty="0">
                <a:latin typeface="Candara" panose="020E0502030303020204" pitchFamily="34" charset="0"/>
              </a:rPr>
              <a:t>Re-offer alternatives</a:t>
            </a:r>
          </a:p>
        </p:txBody>
      </p:sp>
    </p:spTree>
    <p:extLst>
      <p:ext uri="{BB962C8B-B14F-4D97-AF65-F5344CB8AC3E}">
        <p14:creationId xmlns:p14="http://schemas.microsoft.com/office/powerpoint/2010/main" val="397278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fade">
                                      <p:cBhvr>
                                        <p:cTn id="39" dur="500"/>
                                        <p:tgtEl>
                                          <p:spTgt spid="10">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4" end="4"/>
                                            </p:txEl>
                                          </p:spTgt>
                                        </p:tgtEl>
                                        <p:attrNameLst>
                                          <p:attrName>style.visibility</p:attrName>
                                        </p:attrNameLst>
                                      </p:cBhvr>
                                      <p:to>
                                        <p:strVal val="visible"/>
                                      </p:to>
                                    </p:set>
                                    <p:animEffect transition="in" filter="fade">
                                      <p:cBhvr>
                                        <p:cTn id="45" dur="500"/>
                                        <p:tgtEl>
                                          <p:spTgt spid="10">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fade">
                                      <p:cBhvr>
                                        <p:cTn id="48" dur="500"/>
                                        <p:tgtEl>
                                          <p:spTgt spid="10">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Effect transition="in" filter="fade">
                                      <p:cBhvr>
                                        <p:cTn id="54" dur="500"/>
                                        <p:tgtEl>
                                          <p:spTgt spid="10">
                                            <p:txEl>
                                              <p:pRg st="7" end="7"/>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Effect transition="in" filter="fade">
                                      <p:cBhvr>
                                        <p:cTn id="57" dur="500"/>
                                        <p:tgtEl>
                                          <p:spTgt spid="10">
                                            <p:txEl>
                                              <p:pRg st="8" end="8"/>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9" end="9"/>
                                            </p:txEl>
                                          </p:spTgt>
                                        </p:tgtEl>
                                        <p:attrNameLst>
                                          <p:attrName>style.visibility</p:attrName>
                                        </p:attrNameLst>
                                      </p:cBhvr>
                                      <p:to>
                                        <p:strVal val="visible"/>
                                      </p:to>
                                    </p:set>
                                    <p:animEffect transition="in" filter="fade">
                                      <p:cBhvr>
                                        <p:cTn id="60" dur="500"/>
                                        <p:tgtEl>
                                          <p:spTgt spid="10">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10" end="10"/>
                                            </p:txEl>
                                          </p:spTgt>
                                        </p:tgtEl>
                                        <p:attrNameLst>
                                          <p:attrName>style.visibility</p:attrName>
                                        </p:attrNameLst>
                                      </p:cBhvr>
                                      <p:to>
                                        <p:strVal val="visible"/>
                                      </p:to>
                                    </p:set>
                                    <p:animEffect transition="in" filter="fade">
                                      <p:cBhvr>
                                        <p:cTn id="63" dur="500"/>
                                        <p:tgtEl>
                                          <p:spTgt spid="10">
                                            <p:txEl>
                                              <p:pRg st="10" end="1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11" end="11"/>
                                            </p:txEl>
                                          </p:spTgt>
                                        </p:tgtEl>
                                        <p:attrNameLst>
                                          <p:attrName>style.visibility</p:attrName>
                                        </p:attrNameLst>
                                      </p:cBhvr>
                                      <p:to>
                                        <p:strVal val="visible"/>
                                      </p:to>
                                    </p:set>
                                    <p:animEffect transition="in" filter="fade">
                                      <p:cBhvr>
                                        <p:cTn id="66" dur="500"/>
                                        <p:tgtEl>
                                          <p:spTgt spid="10">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Effect transition="in" filter="fade">
                                      <p:cBhvr>
                                        <p:cTn id="71" dur="500"/>
                                        <p:tgtEl>
                                          <p:spTgt spid="9">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txEl>
                                              <p:pRg st="1" end="1"/>
                                            </p:txEl>
                                          </p:spTgt>
                                        </p:tgtEl>
                                        <p:attrNameLst>
                                          <p:attrName>style.visibility</p:attrName>
                                        </p:attrNameLst>
                                      </p:cBhvr>
                                      <p:to>
                                        <p:strVal val="visible"/>
                                      </p:to>
                                    </p:set>
                                    <p:animEffect transition="in" filter="fade">
                                      <p:cBhvr>
                                        <p:cTn id="74" dur="500"/>
                                        <p:tgtEl>
                                          <p:spTgt spid="9">
                                            <p:txEl>
                                              <p:pRg st="1" end="1"/>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txEl>
                                              <p:pRg st="3" end="3"/>
                                            </p:txEl>
                                          </p:spTgt>
                                        </p:tgtEl>
                                        <p:attrNameLst>
                                          <p:attrName>style.visibility</p:attrName>
                                        </p:attrNameLst>
                                      </p:cBhvr>
                                      <p:to>
                                        <p:strVal val="visible"/>
                                      </p:to>
                                    </p:set>
                                    <p:animEffect transition="in" filter="fade">
                                      <p:cBhvr>
                                        <p:cTn id="80" dur="500"/>
                                        <p:tgtEl>
                                          <p:spTgt spid="9">
                                            <p:txEl>
                                              <p:pRg st="3" end="3"/>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txEl>
                                              <p:pRg st="4" end="4"/>
                                            </p:txEl>
                                          </p:spTgt>
                                        </p:tgtEl>
                                        <p:attrNameLst>
                                          <p:attrName>style.visibility</p:attrName>
                                        </p:attrNameLst>
                                      </p:cBhvr>
                                      <p:to>
                                        <p:strVal val="visible"/>
                                      </p:to>
                                    </p:set>
                                    <p:animEffect transition="in" filter="fade">
                                      <p:cBhvr>
                                        <p:cTn id="83" dur="500"/>
                                        <p:tgtEl>
                                          <p:spTgt spid="9">
                                            <p:txEl>
                                              <p:pRg st="4" end="4"/>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
                                            <p:txEl>
                                              <p:pRg st="5" end="5"/>
                                            </p:txEl>
                                          </p:spTgt>
                                        </p:tgtEl>
                                        <p:attrNameLst>
                                          <p:attrName>style.visibility</p:attrName>
                                        </p:attrNameLst>
                                      </p:cBhvr>
                                      <p:to>
                                        <p:strVal val="visible"/>
                                      </p:to>
                                    </p:set>
                                    <p:animEffect transition="in" filter="fade">
                                      <p:cBhvr>
                                        <p:cTn id="86" dur="500"/>
                                        <p:tgtEl>
                                          <p:spTgt spid="9">
                                            <p:txEl>
                                              <p:pRg st="5" end="5"/>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xEl>
                                              <p:pRg st="6" end="6"/>
                                            </p:txEl>
                                          </p:spTgt>
                                        </p:tgtEl>
                                        <p:attrNameLst>
                                          <p:attrName>style.visibility</p:attrName>
                                        </p:attrNameLst>
                                      </p:cBhvr>
                                      <p:to>
                                        <p:strVal val="visible"/>
                                      </p:to>
                                    </p:set>
                                    <p:animEffect transition="in" filter="fade">
                                      <p:cBhvr>
                                        <p:cTn id="89" dur="500"/>
                                        <p:tgtEl>
                                          <p:spTgt spid="9">
                                            <p:txEl>
                                              <p:pRg st="6" end="6"/>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
                                            <p:txEl>
                                              <p:pRg st="7" end="7"/>
                                            </p:txEl>
                                          </p:spTgt>
                                        </p:tgtEl>
                                        <p:attrNameLst>
                                          <p:attrName>style.visibility</p:attrName>
                                        </p:attrNameLst>
                                      </p:cBhvr>
                                      <p:to>
                                        <p:strVal val="visible"/>
                                      </p:to>
                                    </p:set>
                                    <p:animEffect transition="in" filter="fade">
                                      <p:cBhvr>
                                        <p:cTn id="9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50011"/>
          </a:xfrm>
        </p:spPr>
        <p:txBody>
          <a:bodyPr>
            <a:normAutofit/>
          </a:bodyPr>
          <a:lstStyle/>
          <a:p>
            <a:r>
              <a:rPr lang="en-US" sz="5400" dirty="0">
                <a:latin typeface="Candara" pitchFamily="34" charset="0"/>
              </a:rPr>
              <a:t>Learning Objectives</a:t>
            </a:r>
          </a:p>
        </p:txBody>
      </p:sp>
      <p:sp>
        <p:nvSpPr>
          <p:cNvPr id="3" name="Content Placeholder 2"/>
          <p:cNvSpPr>
            <a:spLocks noGrp="1"/>
          </p:cNvSpPr>
          <p:nvPr>
            <p:ph idx="1"/>
          </p:nvPr>
        </p:nvSpPr>
        <p:spPr>
          <a:xfrm>
            <a:off x="643040" y="1366948"/>
            <a:ext cx="10905919" cy="4970485"/>
          </a:xfrm>
        </p:spPr>
        <p:txBody>
          <a:bodyPr>
            <a:normAutofit fontScale="85000" lnSpcReduction="10000"/>
          </a:bodyPr>
          <a:lstStyle/>
          <a:p>
            <a:pPr marL="514350" indent="-514350">
              <a:lnSpc>
                <a:spcPct val="150000"/>
              </a:lnSpc>
              <a:spcAft>
                <a:spcPts val="2400"/>
              </a:spcAft>
              <a:buFont typeface="+mj-lt"/>
              <a:buAutoNum type="arabicParenR"/>
            </a:pPr>
            <a:r>
              <a:rPr lang="en-US" dirty="0">
                <a:latin typeface="Candara" pitchFamily="34" charset="0"/>
              </a:rPr>
              <a:t>Explore common reasons that patients use substances while </a:t>
            </a:r>
            <a:r>
              <a:rPr lang="en-US" dirty="0" smtClean="0">
                <a:latin typeface="Candara" pitchFamily="34" charset="0"/>
              </a:rPr>
              <a:t>hospitalized</a:t>
            </a:r>
          </a:p>
          <a:p>
            <a:pPr marL="514350" indent="-514350">
              <a:lnSpc>
                <a:spcPct val="150000"/>
              </a:lnSpc>
              <a:spcAft>
                <a:spcPts val="2400"/>
              </a:spcAft>
              <a:buFont typeface="+mj-lt"/>
              <a:buAutoNum type="arabicParenR"/>
            </a:pPr>
            <a:r>
              <a:rPr lang="en-US" dirty="0">
                <a:latin typeface="Candara" pitchFamily="34" charset="0"/>
              </a:rPr>
              <a:t>Deconstruct reactions and responses to in-hospital substance use through perspectives of different care team members and </a:t>
            </a:r>
            <a:r>
              <a:rPr lang="en-US" dirty="0" smtClean="0">
                <a:latin typeface="Candara" pitchFamily="34" charset="0"/>
              </a:rPr>
              <a:t>affected parties</a:t>
            </a:r>
          </a:p>
          <a:p>
            <a:pPr marL="514350" indent="-514350">
              <a:lnSpc>
                <a:spcPct val="150000"/>
              </a:lnSpc>
              <a:spcAft>
                <a:spcPts val="2400"/>
              </a:spcAft>
              <a:buFont typeface="+mj-lt"/>
              <a:buAutoNum type="arabicParenR"/>
            </a:pPr>
            <a:r>
              <a:rPr lang="en-US" dirty="0">
                <a:latin typeface="Candara" pitchFamily="34" charset="0"/>
              </a:rPr>
              <a:t>Implement a feasible and effective approach for mitigating and addressing in-hospital substance use</a:t>
            </a:r>
            <a:endParaRPr lang="en-US" dirty="0" smtClean="0">
              <a:latin typeface="Candara" pitchFamily="34" charset="0"/>
            </a:endParaRPr>
          </a:p>
        </p:txBody>
      </p:sp>
    </p:spTree>
    <p:extLst>
      <p:ext uri="{BB962C8B-B14F-4D97-AF65-F5344CB8AC3E}">
        <p14:creationId xmlns:p14="http://schemas.microsoft.com/office/powerpoint/2010/main" val="26116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0"/>
            <a:ext cx="12192001" cy="969264"/>
          </a:xfrm>
        </p:spPr>
        <p:txBody>
          <a:bodyPr>
            <a:normAutofit/>
          </a:bodyPr>
          <a:lstStyle/>
          <a:p>
            <a:r>
              <a:rPr lang="en-US" sz="4800" dirty="0">
                <a:latin typeface="Candara" pitchFamily="34" charset="0"/>
              </a:rPr>
              <a:t>What happened?</a:t>
            </a:r>
            <a:endParaRPr lang="en-US" sz="4800" b="1" dirty="0">
              <a:latin typeface="Candara" pitchFamily="34" charset="0"/>
            </a:endParaRPr>
          </a:p>
        </p:txBody>
      </p:sp>
      <p:sp>
        <p:nvSpPr>
          <p:cNvPr id="3" name="Content Placeholder 2"/>
          <p:cNvSpPr>
            <a:spLocks noGrp="1"/>
          </p:cNvSpPr>
          <p:nvPr>
            <p:ph idx="1"/>
          </p:nvPr>
        </p:nvSpPr>
        <p:spPr>
          <a:xfrm>
            <a:off x="433067" y="969264"/>
            <a:ext cx="11325861" cy="5715000"/>
          </a:xfrm>
        </p:spPr>
        <p:txBody>
          <a:bodyPr anchor="t">
            <a:normAutofit fontScale="92500" lnSpcReduction="10000"/>
          </a:bodyPr>
          <a:lstStyle/>
          <a:p>
            <a:r>
              <a:rPr lang="en-US" sz="4000" b="1" dirty="0">
                <a:latin typeface="Candara" pitchFamily="34" charset="0"/>
              </a:rPr>
              <a:t>Patient disclosed his motivation</a:t>
            </a:r>
          </a:p>
          <a:p>
            <a:pPr lvl="1"/>
            <a:r>
              <a:rPr lang="en-US" dirty="0">
                <a:effectLst/>
                <a:latin typeface="Candara" panose="020E0502030303020204" pitchFamily="34" charset="0"/>
                <a:ea typeface="Calibri" panose="020F0502020204030204" pitchFamily="34" charset="0"/>
                <a:cs typeface="Times New Roman" panose="02020603050405020304" pitchFamily="18" charset="0"/>
              </a:rPr>
              <a:t>During last admission, he thought his withdrawal was never fully stabilized</a:t>
            </a:r>
          </a:p>
          <a:p>
            <a:pPr lvl="1"/>
            <a:r>
              <a:rPr lang="en-US" dirty="0">
                <a:latin typeface="Candara" pitchFamily="34" charset="0"/>
              </a:rPr>
              <a:t>Scared that his withdrawal would be undertreated again</a:t>
            </a:r>
          </a:p>
          <a:p>
            <a:pPr lvl="1"/>
            <a:r>
              <a:rPr lang="en-US" dirty="0">
                <a:latin typeface="Candara" pitchFamily="34" charset="0"/>
              </a:rPr>
              <a:t>Reiterated his desire for recovery, especially given new malignancy</a:t>
            </a:r>
          </a:p>
          <a:p>
            <a:pPr marL="457200" lvl="1" indent="0">
              <a:buNone/>
            </a:pPr>
            <a:endParaRPr lang="en-US" dirty="0">
              <a:latin typeface="Candara" pitchFamily="34" charset="0"/>
            </a:endParaRPr>
          </a:p>
          <a:p>
            <a:r>
              <a:rPr lang="en-US" sz="4000" b="1" dirty="0">
                <a:latin typeface="Candara" pitchFamily="34" charset="0"/>
              </a:rPr>
              <a:t>Protocol addressed</a:t>
            </a:r>
          </a:p>
          <a:p>
            <a:pPr lvl="1"/>
            <a:r>
              <a:rPr lang="en-US" sz="2600" dirty="0">
                <a:latin typeface="Candara" pitchFamily="34" charset="0"/>
              </a:rPr>
              <a:t>Signed agreement</a:t>
            </a:r>
          </a:p>
          <a:p>
            <a:pPr lvl="1"/>
            <a:r>
              <a:rPr lang="en-US" sz="2600" dirty="0">
                <a:latin typeface="Candara" pitchFamily="34" charset="0"/>
              </a:rPr>
              <a:t>Wife visitor restriction removed</a:t>
            </a:r>
          </a:p>
          <a:p>
            <a:pPr marL="457200" lvl="1" indent="0">
              <a:buNone/>
            </a:pPr>
            <a:endParaRPr lang="en-US" sz="2600" dirty="0" smtClean="0">
              <a:latin typeface="Candara" pitchFamily="34" charset="0"/>
            </a:endParaRPr>
          </a:p>
          <a:p>
            <a:pPr marL="457200" lvl="1" indent="0">
              <a:buNone/>
            </a:pPr>
            <a:endParaRPr lang="en-US" sz="2600" dirty="0">
              <a:latin typeface="Candara" pitchFamily="34" charset="0"/>
            </a:endParaRPr>
          </a:p>
          <a:p>
            <a:r>
              <a:rPr lang="en-US" sz="4000" b="1" dirty="0">
                <a:latin typeface="Candara" pitchFamily="34" charset="0"/>
              </a:rPr>
              <a:t>MOUD revisited</a:t>
            </a:r>
          </a:p>
          <a:p>
            <a:pPr lvl="1"/>
            <a:r>
              <a:rPr lang="en-US" dirty="0" smtClean="0">
                <a:latin typeface="Candara" pitchFamily="34" charset="0"/>
              </a:rPr>
              <a:t>Switched to </a:t>
            </a:r>
            <a:r>
              <a:rPr lang="en-US" dirty="0">
                <a:latin typeface="Candara" pitchFamily="34" charset="0"/>
              </a:rPr>
              <a:t>methadone </a:t>
            </a:r>
            <a:r>
              <a:rPr lang="en-US" dirty="0" smtClean="0">
                <a:latin typeface="Candara" pitchFamily="34" charset="0"/>
              </a:rPr>
              <a:t>per patient preference &amp; concerns around pain</a:t>
            </a:r>
            <a:endParaRPr lang="en-US" dirty="0">
              <a:latin typeface="Candara" pitchFamily="34" charset="0"/>
            </a:endParaRPr>
          </a:p>
        </p:txBody>
      </p:sp>
      <p:pic>
        <p:nvPicPr>
          <p:cNvPr id="4" name="Content Placeholder 4" descr="Graphical user interface, text, application, email&#10;&#10;Description automatically generated">
            <a:extLst>
              <a:ext uri="{FF2B5EF4-FFF2-40B4-BE49-F238E27FC236}">
                <a16:creationId xmlns:a16="http://schemas.microsoft.com/office/drawing/2014/main" id="{204BB46E-285C-B364-3463-D184B1478975}"/>
              </a:ext>
            </a:extLst>
          </p:cNvPr>
          <p:cNvPicPr>
            <a:picLocks noChangeAspect="1"/>
          </p:cNvPicPr>
          <p:nvPr/>
        </p:nvPicPr>
        <p:blipFill rotWithShape="1">
          <a:blip r:embed="rId3">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6="http://schemas.microsoft.com/office/drawing/2014/main" xmlns:w="http://schemas.openxmlformats.org/wordprocessingml/2006/main" xmlns:w10="urn:schemas-microsoft-com:office:word" xmlns:v="urn:schemas-microsoft-com:vml" xmlns:o="urn:schemas-microsoft-com:office:office" xmlns="" xmlns:lc="http://schemas.openxmlformats.org/drawingml/2006/lockedCanvas" id="{FC232DD5-2680-56C7-C5C1-D60B6FDC1964}"/>
              </a:ext>
            </a:extLst>
          </a:blip>
          <a:srcRect l="50838" t="45440" r="9740" b="16490"/>
          <a:stretch/>
        </p:blipFill>
        <p:spPr>
          <a:xfrm>
            <a:off x="5799582" y="3040149"/>
            <a:ext cx="5410962" cy="2938734"/>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349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143000"/>
          </a:xfrm>
        </p:spPr>
        <p:txBody>
          <a:bodyPr>
            <a:normAutofit/>
          </a:bodyPr>
          <a:lstStyle/>
          <a:p>
            <a:r>
              <a:rPr lang="en-US" sz="4800" dirty="0">
                <a:latin typeface="Candara" pitchFamily="34" charset="0"/>
              </a:rPr>
              <a:t>Key Considerations &amp; Lessons Learned</a:t>
            </a:r>
            <a:endParaRPr lang="en-US" sz="4800" b="1" dirty="0">
              <a:latin typeface="Candara" pitchFamily="34" charset="0"/>
            </a:endParaRPr>
          </a:p>
        </p:txBody>
      </p:sp>
      <p:sp>
        <p:nvSpPr>
          <p:cNvPr id="4" name="Content Placeholder 2"/>
          <p:cNvSpPr txBox="1">
            <a:spLocks/>
          </p:cNvSpPr>
          <p:nvPr/>
        </p:nvSpPr>
        <p:spPr>
          <a:xfrm>
            <a:off x="510539" y="1343526"/>
            <a:ext cx="11170920" cy="5171574"/>
          </a:xfrm>
          <a:prstGeom prst="rect">
            <a:avLst/>
          </a:prstGeom>
        </p:spPr>
        <p:txBody>
          <a:bodyPr vert="horz" lIns="91440" tIns="45720" rIns="91440" bIns="45720" rtlCol="0" anchor="t">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100" b="1" dirty="0" smtClean="0">
                <a:latin typeface="Candara" pitchFamily="34" charset="0"/>
              </a:rPr>
              <a:t>Identify patient’s priorities</a:t>
            </a:r>
          </a:p>
          <a:p>
            <a:pPr lvl="1"/>
            <a:r>
              <a:rPr lang="en-US" sz="4000" dirty="0">
                <a:latin typeface="Candara" pitchFamily="34" charset="0"/>
              </a:rPr>
              <a:t>Motivational interviewing approach and accurate reflection for clarification</a:t>
            </a:r>
          </a:p>
          <a:p>
            <a:pPr lvl="1"/>
            <a:r>
              <a:rPr lang="en-US" sz="4000" dirty="0">
                <a:latin typeface="Candara" pitchFamily="34" charset="0"/>
              </a:rPr>
              <a:t>After cancer diagnosis, it was his top concern in that moment– not recovery.</a:t>
            </a:r>
          </a:p>
          <a:p>
            <a:pPr lvl="1"/>
            <a:r>
              <a:rPr lang="en-US" sz="4000" dirty="0">
                <a:latin typeface="Candara" pitchFamily="34" charset="0"/>
              </a:rPr>
              <a:t>Historical motivation for recovery was financial savings </a:t>
            </a:r>
            <a:r>
              <a:rPr lang="en-US" sz="4000" dirty="0">
                <a:latin typeface="Candara" pitchFamily="34" charset="0"/>
                <a:sym typeface="Wingdings" panose="05000000000000000000" pitchFamily="2" charset="2"/>
              </a:rPr>
              <a:t> funding cancer treatment</a:t>
            </a:r>
          </a:p>
          <a:p>
            <a:pPr marL="457200" lvl="1" indent="0">
              <a:buNone/>
            </a:pPr>
            <a:endParaRPr lang="en-US" sz="4600" dirty="0" smtClean="0">
              <a:latin typeface="Candara" pitchFamily="34" charset="0"/>
            </a:endParaRPr>
          </a:p>
          <a:p>
            <a:r>
              <a:rPr lang="en-US" sz="5100" b="1" dirty="0" smtClean="0">
                <a:latin typeface="Candara" pitchFamily="34" charset="0"/>
              </a:rPr>
              <a:t>Recognize lingering effect of past experiences within your institution</a:t>
            </a:r>
          </a:p>
          <a:p>
            <a:pPr lvl="1"/>
            <a:r>
              <a:rPr lang="en-US" sz="4000" dirty="0" smtClean="0">
                <a:latin typeface="Candara" pitchFamily="34" charset="0"/>
              </a:rPr>
              <a:t>Only other presentation </a:t>
            </a:r>
            <a:r>
              <a:rPr lang="en-US" sz="4000" dirty="0" smtClean="0">
                <a:latin typeface="Candara" pitchFamily="34" charset="0"/>
                <a:sym typeface="Wingdings" panose="05000000000000000000" pitchFamily="2" charset="2"/>
              </a:rPr>
              <a:t> boarded for involuntary commitment to inpatient psych</a:t>
            </a:r>
            <a:endParaRPr lang="en-US" sz="4000" dirty="0" smtClean="0">
              <a:latin typeface="Candara" pitchFamily="34" charset="0"/>
            </a:endParaRPr>
          </a:p>
          <a:p>
            <a:pPr lvl="1"/>
            <a:r>
              <a:rPr lang="en-US" sz="4000" dirty="0" smtClean="0">
                <a:latin typeface="Candara" pitchFamily="34" charset="0"/>
              </a:rPr>
              <a:t>During this stay, only received buprenorphine-naloxone 4-1 mg SL BID</a:t>
            </a:r>
          </a:p>
          <a:p>
            <a:pPr lvl="1"/>
            <a:endParaRPr lang="en-US" sz="5100" dirty="0" smtClean="0">
              <a:latin typeface="Candara" pitchFamily="34" charset="0"/>
            </a:endParaRPr>
          </a:p>
          <a:p>
            <a:r>
              <a:rPr lang="en-US" sz="5100" b="1" dirty="0" smtClean="0">
                <a:latin typeface="Candara" pitchFamily="34" charset="0"/>
              </a:rPr>
              <a:t>Advocate for thoughtful application of policy</a:t>
            </a:r>
          </a:p>
          <a:p>
            <a:pPr lvl="1"/>
            <a:r>
              <a:rPr lang="en-US" sz="4000" dirty="0" smtClean="0">
                <a:latin typeface="Candara" pitchFamily="34" charset="0"/>
              </a:rPr>
              <a:t>With or without policy, an “all-or-nothing” approach will likely be unfruitful</a:t>
            </a:r>
          </a:p>
          <a:p>
            <a:pPr lvl="1"/>
            <a:r>
              <a:rPr lang="en-US" sz="4000" dirty="0" smtClean="0">
                <a:latin typeface="Candara" pitchFamily="34" charset="0"/>
              </a:rPr>
              <a:t>De-escalate restrictions with rationale explained to all parties</a:t>
            </a:r>
          </a:p>
        </p:txBody>
      </p:sp>
    </p:spTree>
    <p:extLst>
      <p:ext uri="{BB962C8B-B14F-4D97-AF65-F5344CB8AC3E}">
        <p14:creationId xmlns:p14="http://schemas.microsoft.com/office/powerpoint/2010/main" val="13706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fade">
                                      <p:cBhvr>
                                        <p:cTn id="3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2857500"/>
            <a:ext cx="121920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ndara" panose="020E0502030303020204" pitchFamily="34" charset="0"/>
                <a:ea typeface="+mj-ea"/>
                <a:cs typeface="+mj-cs"/>
              </a:rPr>
              <a:t>Turn back to</a:t>
            </a:r>
            <a:r>
              <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rPr>
              <a:t> your written reflection from the top of the workshop…</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000" b="1" dirty="0">
              <a:solidFill>
                <a:prstClr val="white"/>
              </a:solidFill>
              <a:latin typeface="Candara" panose="020E0502030303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prstClr val="white"/>
                </a:solidFill>
                <a:latin typeface="Candara" panose="020E0502030303020204" pitchFamily="34" charset="0"/>
              </a:rPr>
              <a:t>What would you change?</a:t>
            </a:r>
            <a:r>
              <a:rPr kumimoji="0" lang="en-US" sz="4000" b="1" i="0" u="none" strike="noStrike" kern="1200" cap="none" spc="0" normalizeH="0" noProof="0" dirty="0" smtClean="0">
                <a:ln>
                  <a:noFill/>
                </a:ln>
                <a:solidFill>
                  <a:prstClr val="white"/>
                </a:solidFill>
                <a:effectLst/>
                <a:uLnTx/>
                <a:uFillTx/>
                <a:latin typeface="Candara" panose="020E0502030303020204" pitchFamily="34" charset="0"/>
                <a:ea typeface="+mj-ea"/>
                <a:cs typeface="+mj-cs"/>
              </a:rPr>
              <a:t>  </a:t>
            </a:r>
            <a:endParaRPr kumimoji="0" lang="en-US" sz="4000" b="1" i="0" u="none" strike="noStrike" kern="1200" cap="none" spc="0" normalizeH="0" baseline="0" noProof="0" dirty="0">
              <a:ln>
                <a:noFill/>
              </a:ln>
              <a:solidFill>
                <a:prstClr val="white"/>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31388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14450"/>
          </a:xfrm>
        </p:spPr>
        <p:txBody>
          <a:bodyPr>
            <a:normAutofit/>
          </a:bodyPr>
          <a:lstStyle/>
          <a:p>
            <a:r>
              <a:rPr lang="en-US" sz="5400" dirty="0" smtClean="0">
                <a:latin typeface="Candara" pitchFamily="34" charset="0"/>
              </a:rPr>
              <a:t>Thanks to</a:t>
            </a:r>
            <a:endParaRPr lang="en-US" sz="5400" b="1" dirty="0">
              <a:latin typeface="Candara" pitchFamily="34" charset="0"/>
            </a:endParaRPr>
          </a:p>
        </p:txBody>
      </p:sp>
      <p:sp>
        <p:nvSpPr>
          <p:cNvPr id="3" name="Content Placeholder 2"/>
          <p:cNvSpPr>
            <a:spLocks noGrp="1"/>
          </p:cNvSpPr>
          <p:nvPr>
            <p:ph idx="1"/>
          </p:nvPr>
        </p:nvSpPr>
        <p:spPr>
          <a:xfrm>
            <a:off x="0" y="1314451"/>
            <a:ext cx="12192000" cy="4811714"/>
          </a:xfrm>
        </p:spPr>
        <p:txBody>
          <a:bodyPr anchor="ctr">
            <a:normAutofit/>
          </a:bodyPr>
          <a:lstStyle/>
          <a:p>
            <a:pPr marL="0" indent="0" algn="ctr">
              <a:lnSpc>
                <a:spcPct val="200000"/>
              </a:lnSpc>
              <a:buNone/>
            </a:pPr>
            <a:r>
              <a:rPr lang="en-US" sz="3000" dirty="0" smtClean="0">
                <a:latin typeface="Candara" pitchFamily="34" charset="0"/>
              </a:rPr>
              <a:t>Our patients</a:t>
            </a:r>
          </a:p>
          <a:p>
            <a:pPr marL="0" indent="0" algn="ctr">
              <a:lnSpc>
                <a:spcPct val="200000"/>
              </a:lnSpc>
              <a:buNone/>
            </a:pPr>
            <a:r>
              <a:rPr lang="en-US" sz="3000" dirty="0" smtClean="0">
                <a:latin typeface="Candara" pitchFamily="34" charset="0"/>
              </a:rPr>
              <a:t>Our teams</a:t>
            </a:r>
          </a:p>
          <a:p>
            <a:pPr marL="0" indent="0" algn="ctr">
              <a:lnSpc>
                <a:spcPct val="200000"/>
              </a:lnSpc>
              <a:buNone/>
            </a:pPr>
            <a:r>
              <a:rPr lang="en-US" sz="3000" dirty="0" smtClean="0">
                <a:latin typeface="Candara" pitchFamily="34" charset="0"/>
              </a:rPr>
              <a:t>Dr. Devin </a:t>
            </a:r>
            <a:r>
              <a:rPr lang="en-US" sz="3000" dirty="0" err="1" smtClean="0">
                <a:latin typeface="Candara" pitchFamily="34" charset="0"/>
              </a:rPr>
              <a:t>Oller</a:t>
            </a:r>
            <a:r>
              <a:rPr lang="en-US" sz="3000" dirty="0" smtClean="0">
                <a:latin typeface="Candara" pitchFamily="34" charset="0"/>
              </a:rPr>
              <a:t> at the University of Kentucky</a:t>
            </a:r>
          </a:p>
          <a:p>
            <a:pPr marL="0" indent="0" algn="ctr">
              <a:lnSpc>
                <a:spcPct val="200000"/>
              </a:lnSpc>
              <a:buNone/>
            </a:pPr>
            <a:r>
              <a:rPr lang="en-US" sz="3000" dirty="0" smtClean="0">
                <a:latin typeface="Candara" pitchFamily="34" charset="0"/>
              </a:rPr>
              <a:t>and many others</a:t>
            </a:r>
            <a:endParaRPr lang="en-US" sz="3000" dirty="0">
              <a:latin typeface="Candara" pitchFamily="34" charset="0"/>
            </a:endParaRPr>
          </a:p>
        </p:txBody>
      </p:sp>
    </p:spTree>
    <p:extLst>
      <p:ext uri="{BB962C8B-B14F-4D97-AF65-F5344CB8AC3E}">
        <p14:creationId xmlns:p14="http://schemas.microsoft.com/office/powerpoint/2010/main" val="47567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014413"/>
          </a:xfrm>
        </p:spPr>
        <p:txBody>
          <a:bodyPr>
            <a:normAutofit/>
          </a:bodyPr>
          <a:lstStyle/>
          <a:p>
            <a:r>
              <a:rPr lang="en-US" sz="5400" dirty="0" smtClean="0">
                <a:latin typeface="Candara" pitchFamily="34" charset="0"/>
              </a:rPr>
              <a:t>References</a:t>
            </a:r>
            <a:endParaRPr lang="en-US" sz="5400" b="1" dirty="0">
              <a:latin typeface="Candara" pitchFamily="34" charset="0"/>
            </a:endParaRPr>
          </a:p>
        </p:txBody>
      </p:sp>
      <p:sp>
        <p:nvSpPr>
          <p:cNvPr id="3" name="Content Placeholder 2"/>
          <p:cNvSpPr>
            <a:spLocks noGrp="1"/>
          </p:cNvSpPr>
          <p:nvPr>
            <p:ph idx="1"/>
          </p:nvPr>
        </p:nvSpPr>
        <p:spPr>
          <a:xfrm>
            <a:off x="373855" y="1028701"/>
            <a:ext cx="11444288" cy="5829299"/>
          </a:xfrm>
        </p:spPr>
        <p:txBody>
          <a:bodyPr anchor="t">
            <a:noAutofit/>
          </a:bodyPr>
          <a:lstStyle/>
          <a:p>
            <a:pPr marL="457200" indent="-457200" fontAlgn="base">
              <a:buFont typeface="+mj-lt"/>
              <a:buAutoNum type="arabicParenR"/>
            </a:pPr>
            <a:r>
              <a:rPr lang="en-US" sz="2000" dirty="0">
                <a:latin typeface="Candara" panose="020E0502030303020204" pitchFamily="34" charset="0"/>
              </a:rPr>
              <a:t>Barnett BS, Morris NP, Suzuki J. Addressing in-hospital illicit substance use. Lancet Psychiatry. 2021 Jan;8(1):17-18. </a:t>
            </a:r>
            <a:r>
              <a:rPr lang="en-US" sz="2000" dirty="0" err="1">
                <a:latin typeface="Candara" panose="020E0502030303020204" pitchFamily="34" charset="0"/>
              </a:rPr>
              <a:t>doi</a:t>
            </a:r>
            <a:r>
              <a:rPr lang="en-US" sz="2000" dirty="0">
                <a:latin typeface="Candara" panose="020E0502030303020204" pitchFamily="34" charset="0"/>
              </a:rPr>
              <a:t>: 10.1016/S2215-0366(20)30487-9. PMID: 33341161.</a:t>
            </a:r>
          </a:p>
          <a:p>
            <a:pPr marL="457200" indent="-457200" fontAlgn="base">
              <a:buFont typeface="+mj-lt"/>
              <a:buAutoNum type="arabicParenR"/>
            </a:pPr>
            <a:r>
              <a:rPr lang="en-US" sz="2000" dirty="0">
                <a:latin typeface="Candara" panose="020E0502030303020204" pitchFamily="34" charset="0"/>
              </a:rPr>
              <a:t>Eaton EF, Westfall AO, </a:t>
            </a:r>
            <a:r>
              <a:rPr lang="en-US" sz="2000" dirty="0" err="1">
                <a:latin typeface="Candara" panose="020E0502030303020204" pitchFamily="34" charset="0"/>
              </a:rPr>
              <a:t>McClesky</a:t>
            </a:r>
            <a:r>
              <a:rPr lang="en-US" sz="2000" dirty="0">
                <a:latin typeface="Candara" panose="020E0502030303020204" pitchFamily="34" charset="0"/>
              </a:rPr>
              <a:t> B, Paddock CS, Lane PS, </a:t>
            </a:r>
            <a:r>
              <a:rPr lang="en-US" sz="2000" dirty="0" err="1">
                <a:latin typeface="Candara" panose="020E0502030303020204" pitchFamily="34" charset="0"/>
              </a:rPr>
              <a:t>Cropsey</a:t>
            </a:r>
            <a:r>
              <a:rPr lang="en-US" sz="2000" dirty="0">
                <a:latin typeface="Candara" panose="020E0502030303020204" pitchFamily="34" charset="0"/>
              </a:rPr>
              <a:t> KL, Lee RA. In-Hospital Illicit Drug Use and Patient-Directed Discharge: Barriers to Care for Patients With Injection-Related Infections. Open Forum Infect Dis. 2020 Mar 3;7(3):ofaa074. </a:t>
            </a:r>
            <a:r>
              <a:rPr lang="en-US" sz="2000" dirty="0" err="1">
                <a:latin typeface="Candara" panose="020E0502030303020204" pitchFamily="34" charset="0"/>
              </a:rPr>
              <a:t>doi</a:t>
            </a:r>
            <a:r>
              <a:rPr lang="en-US" sz="2000" dirty="0">
                <a:latin typeface="Candara" panose="020E0502030303020204" pitchFamily="34" charset="0"/>
              </a:rPr>
              <a:t>: 10.1093/</a:t>
            </a:r>
            <a:r>
              <a:rPr lang="en-US" sz="2000" dirty="0" err="1">
                <a:latin typeface="Candara" panose="020E0502030303020204" pitchFamily="34" charset="0"/>
              </a:rPr>
              <a:t>ofid</a:t>
            </a:r>
            <a:r>
              <a:rPr lang="en-US" sz="2000" dirty="0">
                <a:latin typeface="Candara" panose="020E0502030303020204" pitchFamily="34" charset="0"/>
              </a:rPr>
              <a:t>/ofaa074. PMID: 32258203; PMCID: PMC7096133.</a:t>
            </a:r>
          </a:p>
          <a:p>
            <a:pPr marL="457200" indent="-457200" fontAlgn="base">
              <a:buFont typeface="+mj-lt"/>
              <a:buAutoNum type="arabicParenR"/>
            </a:pPr>
            <a:r>
              <a:rPr lang="en-US" sz="2000" dirty="0" err="1">
                <a:latin typeface="Candara" panose="020E0502030303020204" pitchFamily="34" charset="0"/>
              </a:rPr>
              <a:t>Fanucchi</a:t>
            </a:r>
            <a:r>
              <a:rPr lang="en-US" sz="2000" dirty="0">
                <a:latin typeface="Candara" panose="020E0502030303020204" pitchFamily="34" charset="0"/>
              </a:rPr>
              <a:t> LC, </a:t>
            </a:r>
            <a:r>
              <a:rPr lang="en-US" sz="2000" dirty="0" err="1">
                <a:latin typeface="Candara" panose="020E0502030303020204" pitchFamily="34" charset="0"/>
              </a:rPr>
              <a:t>Lofwall</a:t>
            </a:r>
            <a:r>
              <a:rPr lang="en-US" sz="2000" dirty="0">
                <a:latin typeface="Candara" panose="020E0502030303020204" pitchFamily="34" charset="0"/>
              </a:rPr>
              <a:t> MR, </a:t>
            </a:r>
            <a:r>
              <a:rPr lang="en-US" sz="2000" dirty="0" err="1">
                <a:latin typeface="Candara" panose="020E0502030303020204" pitchFamily="34" charset="0"/>
              </a:rPr>
              <a:t>Nuzzo</a:t>
            </a:r>
            <a:r>
              <a:rPr lang="en-US" sz="2000" dirty="0">
                <a:latin typeface="Candara" panose="020E0502030303020204" pitchFamily="34" charset="0"/>
              </a:rPr>
              <a:t> PA, Walsh SL. In-hospital illicit drug use, substance use disorders, and acceptance of residential treatment in a prospective pilot needs assessment of hospitalized adults with severe infections from injecting drugs. J </a:t>
            </a:r>
            <a:r>
              <a:rPr lang="en-US" sz="2000" dirty="0" err="1">
                <a:latin typeface="Candara" panose="020E0502030303020204" pitchFamily="34" charset="0"/>
              </a:rPr>
              <a:t>Subst</a:t>
            </a:r>
            <a:r>
              <a:rPr lang="en-US" sz="2000" dirty="0">
                <a:latin typeface="Candara" panose="020E0502030303020204" pitchFamily="34" charset="0"/>
              </a:rPr>
              <a:t> Abuse Treat. 2018 Sep;92:64-69. </a:t>
            </a:r>
            <a:r>
              <a:rPr lang="en-US" sz="2000" dirty="0" err="1">
                <a:latin typeface="Candara" panose="020E0502030303020204" pitchFamily="34" charset="0"/>
              </a:rPr>
              <a:t>doi</a:t>
            </a:r>
            <a:r>
              <a:rPr lang="en-US" sz="2000" dirty="0">
                <a:latin typeface="Candara" panose="020E0502030303020204" pitchFamily="34" charset="0"/>
              </a:rPr>
              <a:t>: 10.1016/j.jsat.2018.06.011. </a:t>
            </a:r>
            <a:r>
              <a:rPr lang="en-US" sz="2000" dirty="0" err="1">
                <a:latin typeface="Candara" panose="020E0502030303020204" pitchFamily="34" charset="0"/>
              </a:rPr>
              <a:t>Epub</a:t>
            </a:r>
            <a:r>
              <a:rPr lang="en-US" sz="2000" dirty="0">
                <a:latin typeface="Candara" panose="020E0502030303020204" pitchFamily="34" charset="0"/>
              </a:rPr>
              <a:t> 2018 Jun 22. PMID: 30032946.</a:t>
            </a:r>
          </a:p>
          <a:p>
            <a:pPr marL="457200" indent="-457200" fontAlgn="base">
              <a:buFont typeface="+mj-lt"/>
              <a:buAutoNum type="arabicParenR"/>
            </a:pPr>
            <a:r>
              <a:rPr lang="en-US" sz="2000" dirty="0">
                <a:latin typeface="Candara" panose="020E0502030303020204" pitchFamily="34" charset="0"/>
              </a:rPr>
              <a:t>Grewal HK, </a:t>
            </a:r>
            <a:r>
              <a:rPr lang="en-US" sz="2000" dirty="0" err="1">
                <a:latin typeface="Candara" panose="020E0502030303020204" pitchFamily="34" charset="0"/>
              </a:rPr>
              <a:t>Ti</a:t>
            </a:r>
            <a:r>
              <a:rPr lang="en-US" sz="2000" dirty="0">
                <a:latin typeface="Candara" panose="020E0502030303020204" pitchFamily="34" charset="0"/>
              </a:rPr>
              <a:t> L, Hayashi K, </a:t>
            </a:r>
            <a:r>
              <a:rPr lang="en-US" sz="2000" dirty="0" err="1">
                <a:latin typeface="Candara" panose="020E0502030303020204" pitchFamily="34" charset="0"/>
              </a:rPr>
              <a:t>Dobrer</a:t>
            </a:r>
            <a:r>
              <a:rPr lang="en-US" sz="2000" dirty="0">
                <a:latin typeface="Candara" panose="020E0502030303020204" pitchFamily="34" charset="0"/>
              </a:rPr>
              <a:t> S, Wood E, Kerr T. Illicit drug use in acute care settings. Drug Alcohol Rev. 2015 Sep;34(5):499-502. </a:t>
            </a:r>
            <a:r>
              <a:rPr lang="en-US" sz="2000" dirty="0" err="1">
                <a:latin typeface="Candara" panose="020E0502030303020204" pitchFamily="34" charset="0"/>
              </a:rPr>
              <a:t>doi</a:t>
            </a:r>
            <a:r>
              <a:rPr lang="en-US" sz="2000" dirty="0">
                <a:latin typeface="Candara" panose="020E0502030303020204" pitchFamily="34" charset="0"/>
              </a:rPr>
              <a:t>: 10.1111/dar.12270. </a:t>
            </a:r>
            <a:r>
              <a:rPr lang="en-US" sz="2000" dirty="0" err="1">
                <a:latin typeface="Candara" panose="020E0502030303020204" pitchFamily="34" charset="0"/>
              </a:rPr>
              <a:t>Epub</a:t>
            </a:r>
            <a:r>
              <a:rPr lang="en-US" sz="2000" dirty="0">
                <a:latin typeface="Candara" panose="020E0502030303020204" pitchFamily="34" charset="0"/>
              </a:rPr>
              <a:t> 2015 May 6. PMID: 25944526; PMCID: PMC4636467.</a:t>
            </a:r>
          </a:p>
          <a:p>
            <a:pPr marL="457200" indent="-457200" fontAlgn="base">
              <a:buFont typeface="+mj-lt"/>
              <a:buAutoNum type="arabicParenR"/>
            </a:pPr>
            <a:r>
              <a:rPr lang="en-US" sz="2000" dirty="0">
                <a:latin typeface="Candara" panose="020E0502030303020204" pitchFamily="34" charset="0"/>
              </a:rPr>
              <a:t>Mitchell LM, Milliken A, Montgomery MW, Singh SK, Suzuki J. The Opioid Crisis and the Inpatient Floor: Considering Injection Drug Use in the Management of Infective Endocarditis and Acute Pain. </a:t>
            </a:r>
            <a:r>
              <a:rPr lang="en-US" sz="2000" dirty="0" err="1">
                <a:latin typeface="Candara" panose="020E0502030303020204" pitchFamily="34" charset="0"/>
              </a:rPr>
              <a:t>Harv</a:t>
            </a:r>
            <a:r>
              <a:rPr lang="en-US" sz="2000" dirty="0">
                <a:latin typeface="Candara" panose="020E0502030303020204" pitchFamily="34" charset="0"/>
              </a:rPr>
              <a:t> Rev Psychiatry. 2020 Sep/Oct;28(5):334-340. </a:t>
            </a:r>
            <a:r>
              <a:rPr lang="en-US" sz="2000" dirty="0" err="1">
                <a:latin typeface="Candara" panose="020E0502030303020204" pitchFamily="34" charset="0"/>
              </a:rPr>
              <a:t>doi</a:t>
            </a:r>
            <a:r>
              <a:rPr lang="en-US" sz="2000" dirty="0">
                <a:latin typeface="Candara" panose="020E0502030303020204" pitchFamily="34" charset="0"/>
              </a:rPr>
              <a:t>: 10.1097/HRP.0000000000000259. PMID: 32453063; PMCID: PMC7492483</a:t>
            </a:r>
            <a:r>
              <a:rPr lang="en-US" sz="2000" dirty="0" smtClean="0">
                <a:latin typeface="Candara" panose="020E0502030303020204" pitchFamily="34" charset="0"/>
              </a:rPr>
              <a:t>.</a:t>
            </a:r>
            <a:endParaRPr lang="en-US" sz="2000" dirty="0">
              <a:latin typeface="Candara" panose="020E0502030303020204" pitchFamily="34" charset="0"/>
            </a:endParaRPr>
          </a:p>
        </p:txBody>
      </p:sp>
    </p:spTree>
    <p:extLst>
      <p:ext uri="{BB962C8B-B14F-4D97-AF65-F5344CB8AC3E}">
        <p14:creationId xmlns:p14="http://schemas.microsoft.com/office/powerpoint/2010/main" val="2810964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014413"/>
          </a:xfrm>
        </p:spPr>
        <p:txBody>
          <a:bodyPr>
            <a:normAutofit/>
          </a:bodyPr>
          <a:lstStyle/>
          <a:p>
            <a:r>
              <a:rPr lang="en-US" sz="5400" dirty="0" smtClean="0">
                <a:latin typeface="Candara" pitchFamily="34" charset="0"/>
              </a:rPr>
              <a:t>References</a:t>
            </a:r>
            <a:endParaRPr lang="en-US" sz="5400" b="1" dirty="0">
              <a:latin typeface="Candara" pitchFamily="34" charset="0"/>
            </a:endParaRPr>
          </a:p>
        </p:txBody>
      </p:sp>
      <p:sp>
        <p:nvSpPr>
          <p:cNvPr id="3" name="Content Placeholder 2"/>
          <p:cNvSpPr>
            <a:spLocks noGrp="1"/>
          </p:cNvSpPr>
          <p:nvPr>
            <p:ph idx="1"/>
          </p:nvPr>
        </p:nvSpPr>
        <p:spPr>
          <a:xfrm>
            <a:off x="373855" y="1014413"/>
            <a:ext cx="11444288" cy="4811714"/>
          </a:xfrm>
        </p:spPr>
        <p:txBody>
          <a:bodyPr anchor="t">
            <a:noAutofit/>
          </a:bodyPr>
          <a:lstStyle/>
          <a:p>
            <a:pPr marL="457200" indent="-457200" fontAlgn="base">
              <a:buFont typeface="+mj-lt"/>
              <a:buAutoNum type="arabicParenR" startAt="6"/>
            </a:pPr>
            <a:r>
              <a:rPr lang="en-US" sz="2000" dirty="0" smtClean="0">
                <a:latin typeface="Candara" panose="020E0502030303020204" pitchFamily="34" charset="0"/>
              </a:rPr>
              <a:t>Strike </a:t>
            </a:r>
            <a:r>
              <a:rPr lang="en-US" sz="2000" dirty="0">
                <a:latin typeface="Candara" panose="020E0502030303020204" pitchFamily="34" charset="0"/>
              </a:rPr>
              <a:t>C, Robinson S, </a:t>
            </a:r>
            <a:r>
              <a:rPr lang="en-US" sz="2000" dirty="0" err="1">
                <a:latin typeface="Candara" panose="020E0502030303020204" pitchFamily="34" charset="0"/>
              </a:rPr>
              <a:t>Guta</a:t>
            </a:r>
            <a:r>
              <a:rPr lang="en-US" sz="2000" dirty="0">
                <a:latin typeface="Candara" panose="020E0502030303020204" pitchFamily="34" charset="0"/>
              </a:rPr>
              <a:t> A, Tan DH, O'Leary B, Cooper C, Upshur R, Chan </a:t>
            </a:r>
            <a:r>
              <a:rPr lang="en-US" sz="2000" dirty="0" err="1">
                <a:latin typeface="Candara" panose="020E0502030303020204" pitchFamily="34" charset="0"/>
              </a:rPr>
              <a:t>Carusone</a:t>
            </a:r>
            <a:r>
              <a:rPr lang="en-US" sz="2000" dirty="0">
                <a:latin typeface="Candara" panose="020E0502030303020204" pitchFamily="34" charset="0"/>
              </a:rPr>
              <a:t> S. Illicit drug use while admitted to hospital: Patient and health care provider perspectives. </a:t>
            </a:r>
            <a:r>
              <a:rPr lang="en-US" sz="2000" dirty="0" err="1">
                <a:latin typeface="Candara" panose="020E0502030303020204" pitchFamily="34" charset="0"/>
              </a:rPr>
              <a:t>PLoS</a:t>
            </a:r>
            <a:r>
              <a:rPr lang="en-US" sz="2000" dirty="0">
                <a:latin typeface="Candara" panose="020E0502030303020204" pitchFamily="34" charset="0"/>
              </a:rPr>
              <a:t> One. 2020 Mar 5;15(3):e0229713. </a:t>
            </a:r>
            <a:r>
              <a:rPr lang="en-US" sz="2000" dirty="0" err="1">
                <a:latin typeface="Candara" panose="020E0502030303020204" pitchFamily="34" charset="0"/>
              </a:rPr>
              <a:t>doi</a:t>
            </a:r>
            <a:r>
              <a:rPr lang="en-US" sz="2000" dirty="0">
                <a:latin typeface="Candara" panose="020E0502030303020204" pitchFamily="34" charset="0"/>
              </a:rPr>
              <a:t>: 10.1371/journal.pone.0229713. PMID: 32134973; PMCID: PMC7058273.</a:t>
            </a:r>
          </a:p>
          <a:p>
            <a:pPr marL="457200" indent="-457200" fontAlgn="base">
              <a:buFont typeface="+mj-lt"/>
              <a:buAutoNum type="arabicParenR" startAt="6"/>
            </a:pPr>
            <a:r>
              <a:rPr lang="en-US" sz="2000" dirty="0" err="1">
                <a:latin typeface="Candara" panose="020E0502030303020204" pitchFamily="34" charset="0"/>
              </a:rPr>
              <a:t>Ti</a:t>
            </a:r>
            <a:r>
              <a:rPr lang="en-US" sz="2000" dirty="0">
                <a:latin typeface="Candara" panose="020E0502030303020204" pitchFamily="34" charset="0"/>
              </a:rPr>
              <a:t> L, </a:t>
            </a:r>
            <a:r>
              <a:rPr lang="en-US" sz="2000" dirty="0" err="1">
                <a:latin typeface="Candara" panose="020E0502030303020204" pitchFamily="34" charset="0"/>
              </a:rPr>
              <a:t>Ti</a:t>
            </a:r>
            <a:r>
              <a:rPr lang="en-US" sz="2000" dirty="0">
                <a:latin typeface="Candara" panose="020E0502030303020204" pitchFamily="34" charset="0"/>
              </a:rPr>
              <a:t> L. Leaving the Hospital Against Medical Advice Among People Who Use Illicit Drugs: A Systematic Review. Am J Public Health. 2015 Dec;105(12):e53-9. </a:t>
            </a:r>
            <a:r>
              <a:rPr lang="en-US" sz="2000" dirty="0" err="1">
                <a:latin typeface="Candara" panose="020E0502030303020204" pitchFamily="34" charset="0"/>
              </a:rPr>
              <a:t>doi</a:t>
            </a:r>
            <a:r>
              <a:rPr lang="en-US" sz="2000" dirty="0">
                <a:latin typeface="Candara" panose="020E0502030303020204" pitchFamily="34" charset="0"/>
              </a:rPr>
              <a:t>: 10.2105/AJPH.2015.302885. </a:t>
            </a:r>
            <a:r>
              <a:rPr lang="en-US" sz="2000" dirty="0" err="1">
                <a:latin typeface="Candara" panose="020E0502030303020204" pitchFamily="34" charset="0"/>
              </a:rPr>
              <a:t>Epub</a:t>
            </a:r>
            <a:r>
              <a:rPr lang="en-US" sz="2000" dirty="0">
                <a:latin typeface="Candara" panose="020E0502030303020204" pitchFamily="34" charset="0"/>
              </a:rPr>
              <a:t> 2015 Oct 15. PMID: 26469651; PMCID: PMC4638247.</a:t>
            </a:r>
          </a:p>
          <a:p>
            <a:pPr marL="457200" indent="-457200" fontAlgn="base">
              <a:buFont typeface="+mj-lt"/>
              <a:buAutoNum type="arabicParenR" startAt="6"/>
            </a:pPr>
            <a:r>
              <a:rPr lang="en-US" sz="2000" dirty="0" err="1">
                <a:latin typeface="Candara" panose="020E0502030303020204" pitchFamily="34" charset="0"/>
              </a:rPr>
              <a:t>Ti</a:t>
            </a:r>
            <a:r>
              <a:rPr lang="en-US" sz="2000" dirty="0">
                <a:latin typeface="Candara" panose="020E0502030303020204" pitchFamily="34" charset="0"/>
              </a:rPr>
              <a:t> L, </a:t>
            </a:r>
            <a:r>
              <a:rPr lang="en-US" sz="2000" dirty="0" err="1">
                <a:latin typeface="Candara" panose="020E0502030303020204" pitchFamily="34" charset="0"/>
              </a:rPr>
              <a:t>Voon</a:t>
            </a:r>
            <a:r>
              <a:rPr lang="en-US" sz="2000" dirty="0">
                <a:latin typeface="Candara" panose="020E0502030303020204" pitchFamily="34" charset="0"/>
              </a:rPr>
              <a:t> P, </a:t>
            </a:r>
            <a:r>
              <a:rPr lang="en-US" sz="2000" dirty="0" err="1">
                <a:latin typeface="Candara" panose="020E0502030303020204" pitchFamily="34" charset="0"/>
              </a:rPr>
              <a:t>Dobrer</a:t>
            </a:r>
            <a:r>
              <a:rPr lang="en-US" sz="2000" dirty="0">
                <a:latin typeface="Candara" panose="020E0502030303020204" pitchFamily="34" charset="0"/>
              </a:rPr>
              <a:t> S, </a:t>
            </a:r>
            <a:r>
              <a:rPr lang="en-US" sz="2000" dirty="0" err="1">
                <a:latin typeface="Candara" panose="020E0502030303020204" pitchFamily="34" charset="0"/>
              </a:rPr>
              <a:t>Montaner</a:t>
            </a:r>
            <a:r>
              <a:rPr lang="en-US" sz="2000" dirty="0">
                <a:latin typeface="Candara" panose="020E0502030303020204" pitchFamily="34" charset="0"/>
              </a:rPr>
              <a:t> J, Wood E, Kerr T. Denial of pain medication by health care providers predicts in-hospital illicit drug use among individuals who use illicit drugs. Pain Res </a:t>
            </a:r>
            <a:r>
              <a:rPr lang="en-US" sz="2000" dirty="0" err="1">
                <a:latin typeface="Candara" panose="020E0502030303020204" pitchFamily="34" charset="0"/>
              </a:rPr>
              <a:t>Manag</a:t>
            </a:r>
            <a:r>
              <a:rPr lang="en-US" sz="2000" dirty="0">
                <a:latin typeface="Candara" panose="020E0502030303020204" pitchFamily="34" charset="0"/>
              </a:rPr>
              <a:t>. 2015 Mar-Apr;20(2):84-8. </a:t>
            </a:r>
            <a:r>
              <a:rPr lang="en-US" sz="2000" dirty="0" err="1">
                <a:latin typeface="Candara" panose="020E0502030303020204" pitchFamily="34" charset="0"/>
              </a:rPr>
              <a:t>doi</a:t>
            </a:r>
            <a:r>
              <a:rPr lang="en-US" sz="2000" dirty="0">
                <a:latin typeface="Candara" panose="020E0502030303020204" pitchFamily="34" charset="0"/>
              </a:rPr>
              <a:t>: 10.1155/2015/868746. </a:t>
            </a:r>
            <a:r>
              <a:rPr lang="en-US" sz="2000" dirty="0" err="1">
                <a:latin typeface="Candara" panose="020E0502030303020204" pitchFamily="34" charset="0"/>
              </a:rPr>
              <a:t>Epub</a:t>
            </a:r>
            <a:r>
              <a:rPr lang="en-US" sz="2000" dirty="0">
                <a:latin typeface="Candara" panose="020E0502030303020204" pitchFamily="34" charset="0"/>
              </a:rPr>
              <a:t> 2015 Jan 6. PMID: 25562839; PMCID: PMC4391443.</a:t>
            </a:r>
          </a:p>
          <a:p>
            <a:pPr marL="457200" indent="-457200" fontAlgn="base">
              <a:buFont typeface="+mj-lt"/>
              <a:buAutoNum type="arabicParenR" startAt="6"/>
            </a:pPr>
            <a:r>
              <a:rPr lang="en-US" sz="2000" dirty="0" err="1">
                <a:latin typeface="Candara" panose="020E0502030303020204" pitchFamily="34" charset="0"/>
              </a:rPr>
              <a:t>Walley</a:t>
            </a:r>
            <a:r>
              <a:rPr lang="en-US" sz="2000" dirty="0">
                <a:latin typeface="Candara" panose="020E0502030303020204" pitchFamily="34" charset="0"/>
              </a:rPr>
              <a:t> AY, </a:t>
            </a:r>
            <a:r>
              <a:rPr lang="en-US" sz="2000" dirty="0" err="1">
                <a:latin typeface="Candara" panose="020E0502030303020204" pitchFamily="34" charset="0"/>
              </a:rPr>
              <a:t>Paasche-Orlow</a:t>
            </a:r>
            <a:r>
              <a:rPr lang="en-US" sz="2000" dirty="0">
                <a:latin typeface="Candara" panose="020E0502030303020204" pitchFamily="34" charset="0"/>
              </a:rPr>
              <a:t> M, Lee EC, Forsythe S, </a:t>
            </a:r>
            <a:r>
              <a:rPr lang="en-US" sz="2000" dirty="0" err="1">
                <a:latin typeface="Candara" panose="020E0502030303020204" pitchFamily="34" charset="0"/>
              </a:rPr>
              <a:t>Chetty</a:t>
            </a:r>
            <a:r>
              <a:rPr lang="en-US" sz="2000" dirty="0">
                <a:latin typeface="Candara" panose="020E0502030303020204" pitchFamily="34" charset="0"/>
              </a:rPr>
              <a:t> VK, Mitchell S, Jack BW. Acute care hospital utilization among medical inpatients discharged with a substance use disorder diagnosis. J Addict Med. 2012 Mar;6(1):50-6. </a:t>
            </a:r>
            <a:r>
              <a:rPr lang="en-US" sz="2000" dirty="0" err="1">
                <a:latin typeface="Candara" panose="020E0502030303020204" pitchFamily="34" charset="0"/>
              </a:rPr>
              <a:t>doi</a:t>
            </a:r>
            <a:r>
              <a:rPr lang="en-US" sz="2000" dirty="0">
                <a:latin typeface="Candara" panose="020E0502030303020204" pitchFamily="34" charset="0"/>
              </a:rPr>
              <a:t>: 10.1097/ADM.0b013e318231de51. PMID: 21979821; PMCID: PMC6034987.</a:t>
            </a:r>
          </a:p>
          <a:p>
            <a:pPr marL="457200" indent="-457200" algn="ctr">
              <a:buFont typeface="+mj-lt"/>
              <a:buAutoNum type="arabicParenR" startAt="6"/>
            </a:pPr>
            <a:endParaRPr lang="en-US" sz="2000" dirty="0">
              <a:latin typeface="Candara" panose="020E0502030303020204" pitchFamily="34" charset="0"/>
            </a:endParaRPr>
          </a:p>
        </p:txBody>
      </p:sp>
    </p:spTree>
    <p:extLst>
      <p:ext uri="{BB962C8B-B14F-4D97-AF65-F5344CB8AC3E}">
        <p14:creationId xmlns:p14="http://schemas.microsoft.com/office/powerpoint/2010/main" val="3541668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611409"/>
            <a:ext cx="12192000" cy="2435902"/>
          </a:xfrm>
        </p:spPr>
        <p:txBody>
          <a:bodyPr>
            <a:normAutofit fontScale="92500" lnSpcReduction="20000"/>
          </a:bodyPr>
          <a:lstStyle/>
          <a:p>
            <a:endParaRPr lang="en-US" sz="2800" dirty="0">
              <a:solidFill>
                <a:schemeClr val="tx1"/>
              </a:solidFill>
              <a:latin typeface="Candara" pitchFamily="34" charset="0"/>
            </a:endParaRPr>
          </a:p>
          <a:p>
            <a:r>
              <a:rPr lang="en-US" sz="2800" dirty="0" smtClean="0">
                <a:solidFill>
                  <a:schemeClr val="tx1"/>
                </a:solidFill>
                <a:latin typeface="Candara" pitchFamily="34" charset="0"/>
              </a:rPr>
              <a:t>Vanderbilt University – David </a:t>
            </a:r>
            <a:r>
              <a:rPr lang="en-US" sz="2800" dirty="0" err="1" smtClean="0">
                <a:solidFill>
                  <a:schemeClr val="tx1"/>
                </a:solidFill>
                <a:latin typeface="Candara" pitchFamily="34" charset="0"/>
              </a:rPr>
              <a:t>Marcovitz</a:t>
            </a:r>
            <a:r>
              <a:rPr lang="en-US" sz="2800" dirty="0" smtClean="0">
                <a:solidFill>
                  <a:schemeClr val="tx1"/>
                </a:solidFill>
                <a:latin typeface="Candara" pitchFamily="34" charset="0"/>
              </a:rPr>
              <a:t> &amp; Lisa Stewart</a:t>
            </a:r>
          </a:p>
          <a:p>
            <a:r>
              <a:rPr lang="en-US" sz="2800" dirty="0" smtClean="0">
                <a:solidFill>
                  <a:schemeClr val="tx1"/>
                </a:solidFill>
                <a:latin typeface="Candara" pitchFamily="34" charset="0"/>
              </a:rPr>
              <a:t>University of Alabama at Birmingham – Davis Bradford &amp; Li </a:t>
            </a:r>
            <a:r>
              <a:rPr lang="en-US" sz="2800" dirty="0" err="1" smtClean="0">
                <a:solidFill>
                  <a:schemeClr val="tx1"/>
                </a:solidFill>
                <a:latin typeface="Candara" pitchFamily="34" charset="0"/>
              </a:rPr>
              <a:t>Li</a:t>
            </a:r>
            <a:endParaRPr lang="en-US" sz="2800" dirty="0" smtClean="0">
              <a:solidFill>
                <a:schemeClr val="tx1"/>
              </a:solidFill>
              <a:latin typeface="Candara" pitchFamily="34" charset="0"/>
            </a:endParaRPr>
          </a:p>
          <a:p>
            <a:r>
              <a:rPr lang="en-US" sz="2800" dirty="0" smtClean="0">
                <a:solidFill>
                  <a:schemeClr val="tx1"/>
                </a:solidFill>
                <a:latin typeface="Candara" pitchFamily="34" charset="0"/>
              </a:rPr>
              <a:t>University of Kentucky – Kayla </a:t>
            </a:r>
            <a:r>
              <a:rPr lang="en-US" sz="2800" dirty="0" err="1" smtClean="0">
                <a:solidFill>
                  <a:schemeClr val="tx1"/>
                </a:solidFill>
                <a:latin typeface="Candara" pitchFamily="34" charset="0"/>
              </a:rPr>
              <a:t>Strother</a:t>
            </a:r>
            <a:r>
              <a:rPr lang="en-US" sz="2800" dirty="0" smtClean="0">
                <a:solidFill>
                  <a:schemeClr val="tx1"/>
                </a:solidFill>
                <a:latin typeface="Candara" pitchFamily="34" charset="0"/>
              </a:rPr>
              <a:t> &amp; Alyssa Tremblay</a:t>
            </a:r>
          </a:p>
          <a:p>
            <a:endParaRPr lang="en-US" sz="2800" dirty="0">
              <a:solidFill>
                <a:schemeClr val="tx1"/>
              </a:solidFill>
              <a:latin typeface="Candara" pitchFamily="34" charset="0"/>
            </a:endParaRPr>
          </a:p>
          <a:p>
            <a:r>
              <a:rPr lang="en-US" sz="2800" dirty="0" smtClean="0">
                <a:solidFill>
                  <a:schemeClr val="tx1"/>
                </a:solidFill>
                <a:latin typeface="Candara" pitchFamily="34" charset="0"/>
              </a:rPr>
              <a:t>November 11, 2022</a:t>
            </a:r>
            <a:endParaRPr lang="en-US" sz="2800" dirty="0">
              <a:solidFill>
                <a:schemeClr val="tx1"/>
              </a:solidFill>
              <a:latin typeface="Candara" pitchFamily="34" charset="0"/>
            </a:endParaRPr>
          </a:p>
        </p:txBody>
      </p:sp>
      <p:sp>
        <p:nvSpPr>
          <p:cNvPr id="6" name="Subtitle 2"/>
          <p:cNvSpPr txBox="1">
            <a:spLocks/>
          </p:cNvSpPr>
          <p:nvPr/>
        </p:nvSpPr>
        <p:spPr>
          <a:xfrm>
            <a:off x="1643131" y="3037897"/>
            <a:ext cx="9144000" cy="1122362"/>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endParaRPr lang="en-US" sz="4000" b="1" dirty="0">
              <a:solidFill>
                <a:srgbClr val="191B0E"/>
              </a:solidFill>
            </a:endParaRPr>
          </a:p>
        </p:txBody>
      </p:sp>
      <p:sp>
        <p:nvSpPr>
          <p:cNvPr id="7" name="Subtitle 2"/>
          <p:cNvSpPr txBox="1">
            <a:spLocks/>
          </p:cNvSpPr>
          <p:nvPr/>
        </p:nvSpPr>
        <p:spPr>
          <a:xfrm>
            <a:off x="1453573" y="2611409"/>
            <a:ext cx="9144000" cy="1122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000" dirty="0">
              <a:solidFill>
                <a:prstClr val="black"/>
              </a:solidFill>
            </a:endParaRPr>
          </a:p>
        </p:txBody>
      </p:sp>
      <p:sp>
        <p:nvSpPr>
          <p:cNvPr id="8" name="Title 1"/>
          <p:cNvSpPr txBox="1">
            <a:spLocks/>
          </p:cNvSpPr>
          <p:nvPr/>
        </p:nvSpPr>
        <p:spPr>
          <a:xfrm>
            <a:off x="0" y="0"/>
            <a:ext cx="12192000" cy="26114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4000" b="1" dirty="0" smtClean="0">
                <a:latin typeface="Candara" pitchFamily="34" charset="0"/>
              </a:rPr>
              <a:t>Responding to In-hospital Drug Use:</a:t>
            </a:r>
          </a:p>
          <a:p>
            <a:pPr>
              <a:spcAft>
                <a:spcPts val="600"/>
              </a:spcAft>
            </a:pPr>
            <a:r>
              <a:rPr lang="en-US" sz="3600" b="1" dirty="0" smtClean="0">
                <a:latin typeface="Candara" pitchFamily="34" charset="0"/>
              </a:rPr>
              <a:t>Battle or Balance</a:t>
            </a:r>
          </a:p>
          <a:p>
            <a:pPr>
              <a:spcAft>
                <a:spcPts val="600"/>
              </a:spcAft>
            </a:pPr>
            <a:r>
              <a:rPr lang="en-US" sz="3600" b="1" dirty="0" smtClean="0">
                <a:latin typeface="Candara" pitchFamily="34" charset="0"/>
              </a:rPr>
              <a:t>between harm </a:t>
            </a:r>
            <a:r>
              <a:rPr lang="en-US" sz="3600" b="1" dirty="0">
                <a:latin typeface="Candara" pitchFamily="34" charset="0"/>
              </a:rPr>
              <a:t>r</a:t>
            </a:r>
            <a:r>
              <a:rPr lang="en-US" sz="3600" b="1" dirty="0" smtClean="0">
                <a:latin typeface="Candara" pitchFamily="34" charset="0"/>
              </a:rPr>
              <a:t>eduction and patient safety</a:t>
            </a:r>
          </a:p>
        </p:txBody>
      </p:sp>
      <p:pic>
        <p:nvPicPr>
          <p:cNvPr id="17" name="Picture 16"/>
          <p:cNvPicPr>
            <a:picLocks noChangeAspect="1"/>
          </p:cNvPicPr>
          <p:nvPr/>
        </p:nvPicPr>
        <p:blipFill>
          <a:blip r:embed="rId3"/>
          <a:stretch>
            <a:fillRect/>
          </a:stretch>
        </p:blipFill>
        <p:spPr>
          <a:xfrm>
            <a:off x="5381980" y="5369019"/>
            <a:ext cx="2513512" cy="1266810"/>
          </a:xfrm>
          <a:prstGeom prst="rect">
            <a:avLst/>
          </a:prstGeom>
        </p:spPr>
      </p:pic>
      <p:pic>
        <p:nvPicPr>
          <p:cNvPr id="2" name="Picture 1"/>
          <p:cNvPicPr>
            <a:picLocks noChangeAspect="1"/>
          </p:cNvPicPr>
          <p:nvPr/>
        </p:nvPicPr>
        <p:blipFill>
          <a:blip r:embed="rId4"/>
          <a:stretch>
            <a:fillRect/>
          </a:stretch>
        </p:blipFill>
        <p:spPr>
          <a:xfrm>
            <a:off x="8651629" y="5377812"/>
            <a:ext cx="3331267" cy="1249225"/>
          </a:xfrm>
          <a:prstGeom prst="rect">
            <a:avLst/>
          </a:prstGeom>
          <a:solidFill>
            <a:srgbClr val="0033A0"/>
          </a:solidFill>
        </p:spPr>
      </p:pic>
      <p:pic>
        <p:nvPicPr>
          <p:cNvPr id="1028" name="Picture 4" descr="https://www.vumc.org/main/sites/default/files/styles/barista_slideshow_fullwidth/public/slideshows/VUMC_MAGNET_BANNER_L1JS.jpg?itok=HOHD3D1U"/>
          <p:cNvPicPr>
            <a:picLocks noChangeAspect="1" noChangeArrowheads="1"/>
          </p:cNvPicPr>
          <p:nvPr/>
        </p:nvPicPr>
        <p:blipFill rotWithShape="1">
          <a:blip r:embed="rId5">
            <a:extLst>
              <a:ext uri="{28A0092B-C50C-407E-A947-70E740481C1C}">
                <a14:useLocalDpi xmlns:a14="http://schemas.microsoft.com/office/drawing/2010/main" val="0"/>
              </a:ext>
            </a:extLst>
          </a:blip>
          <a:srcRect l="34827" t="8471" r="34404" b="73284"/>
          <a:stretch/>
        </p:blipFill>
        <p:spPr bwMode="auto">
          <a:xfrm>
            <a:off x="194514" y="5422132"/>
            <a:ext cx="4642340" cy="116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5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0"/>
            <a:ext cx="12192000" cy="1350544"/>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solidFill>
                <a:latin typeface="Candara" panose="020E0502030303020204" pitchFamily="34" charset="0"/>
              </a:rPr>
              <a:t>Let’s get to know each other</a:t>
            </a:r>
            <a:endParaRPr lang="en-US" sz="4800" b="1" dirty="0">
              <a:solidFill>
                <a:schemeClr val="bg1"/>
              </a:solidFill>
              <a:latin typeface="Candara" panose="020E0502030303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367" y="1350545"/>
            <a:ext cx="3911266" cy="3911266"/>
          </a:xfrm>
          <a:prstGeom prst="rect">
            <a:avLst/>
          </a:prstGeom>
        </p:spPr>
      </p:pic>
      <p:sp>
        <p:nvSpPr>
          <p:cNvPr id="4" name="Title 1"/>
          <p:cNvSpPr txBox="1">
            <a:spLocks/>
          </p:cNvSpPr>
          <p:nvPr/>
        </p:nvSpPr>
        <p:spPr>
          <a:xfrm>
            <a:off x="0" y="5261810"/>
            <a:ext cx="12192000" cy="1596189"/>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Candara" panose="020E0502030303020204" pitchFamily="34" charset="0"/>
              </a:rPr>
              <a:t>Scan QR code or respond at pollev.com/davisbradford030</a:t>
            </a:r>
            <a:endParaRPr lang="en-US" sz="3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9902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119300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13729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65962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555306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d313c53c-8dd2-4a77-9218-a9d6726389cb"/>
</p:tagLst>
</file>

<file path=ppt/tags/tag2.xml><?xml version="1.0" encoding="utf-8"?>
<p:tagLst xmlns:a="http://schemas.openxmlformats.org/drawingml/2006/main" xmlns:r="http://schemas.openxmlformats.org/officeDocument/2006/relationships" xmlns:p="http://schemas.openxmlformats.org/presentationml/2006/main">
  <p:tag name="__PE_POLL_EMBED_ID" val="5386706c-cb7b-470f-8370-50480ad4303d"/>
</p:tagLst>
</file>

<file path=ppt/tags/tag3.xml><?xml version="1.0" encoding="utf-8"?>
<p:tagLst xmlns:a="http://schemas.openxmlformats.org/drawingml/2006/main" xmlns:r="http://schemas.openxmlformats.org/officeDocument/2006/relationships" xmlns:p="http://schemas.openxmlformats.org/presentationml/2006/main">
  <p:tag name="__PE_POLL_EMBED_ID" val="212c8fe4-f61a-4297-b279-924fe1ad8b6d"/>
</p:tagLst>
</file>

<file path=ppt/tags/tag4.xml><?xml version="1.0" encoding="utf-8"?>
<p:tagLst xmlns:a="http://schemas.openxmlformats.org/drawingml/2006/main" xmlns:r="http://schemas.openxmlformats.org/officeDocument/2006/relationships" xmlns:p="http://schemas.openxmlformats.org/presentationml/2006/main">
  <p:tag name="__PE_POLL_EMBED_ID" val="72fae189-3435-43ad-b49c-ade656d23bba"/>
</p:tagLst>
</file>

<file path=ppt/tags/tag5.xml><?xml version="1.0" encoding="utf-8"?>
<p:tagLst xmlns:a="http://schemas.openxmlformats.org/drawingml/2006/main" xmlns:r="http://schemas.openxmlformats.org/officeDocument/2006/relationships" xmlns:p="http://schemas.openxmlformats.org/presentationml/2006/main">
  <p:tag name="__PE_POLL_EMBED_ID" val="545a65a2-047c-45a6-95cb-2591edb3cf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47474</TotalTime>
  <Words>3857</Words>
  <Application>Microsoft Office PowerPoint</Application>
  <PresentationFormat>Widescreen</PresentationFormat>
  <Paragraphs>477</Paragraphs>
  <Slides>46</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Candara</vt:lpstr>
      <vt:lpstr>Franklin Gothic Book</vt:lpstr>
      <vt:lpstr>Times New Roman</vt:lpstr>
      <vt:lpstr>Wingdings</vt:lpstr>
      <vt:lpstr>Office Theme</vt:lpstr>
      <vt:lpstr>4_Office Theme</vt:lpstr>
      <vt:lpstr>PowerPoint Presentation</vt:lpstr>
      <vt:lpstr>Disclosures </vt:lpstr>
      <vt:lpstr>Disclosures </vt:lpstr>
      <vt:lpstr>Learning Objectives</vt:lpstr>
      <vt:lpstr>PowerPoint Presentation</vt:lpstr>
      <vt:lpstr>PowerPoint Presentation</vt:lpstr>
      <vt:lpstr>PowerPoint Presentation</vt:lpstr>
      <vt:lpstr>PowerPoint Presentation</vt:lpstr>
      <vt:lpstr>PowerPoint Presentation</vt:lpstr>
      <vt:lpstr>PowerPoint Presentation</vt:lpstr>
      <vt:lpstr>Take 2 minutes to write about an experience in which you were involved in an encounter involving in-hospital drug use</vt:lpstr>
      <vt:lpstr>PowerPoint Presentation</vt:lpstr>
      <vt:lpstr>PowerPoint Presentation</vt:lpstr>
      <vt:lpstr>PowerPoint Presentation</vt:lpstr>
      <vt:lpstr>In-hospital drug use is common.</vt:lpstr>
      <vt:lpstr>Cravings &amp; withdrawal lead to in-hospital drug use.</vt:lpstr>
      <vt:lpstr>Patients may use drugs both in room and off floor.</vt:lpstr>
      <vt:lpstr>Patients struggle with hospitalization. Providers struggle with what to do.</vt:lpstr>
      <vt:lpstr>PowerPoint Presentation</vt:lpstr>
      <vt:lpstr>PowerPoint Presentation</vt:lpstr>
      <vt:lpstr>Case 1</vt:lpstr>
      <vt:lpstr>Case 1</vt:lpstr>
      <vt:lpstr>Concerns &amp; Priorities</vt:lpstr>
      <vt:lpstr>Actions</vt:lpstr>
      <vt:lpstr>What happened?</vt:lpstr>
      <vt:lpstr>Key Considerations &amp; Lessons Learned</vt:lpstr>
      <vt:lpstr>PowerPoint Presentation</vt:lpstr>
      <vt:lpstr>Case 2</vt:lpstr>
      <vt:lpstr>Case 2</vt:lpstr>
      <vt:lpstr>Concerns &amp; Priorities</vt:lpstr>
      <vt:lpstr>PowerPoint Presentation</vt:lpstr>
      <vt:lpstr>Actions</vt:lpstr>
      <vt:lpstr>What happened?</vt:lpstr>
      <vt:lpstr>Key Considerations &amp; Lessons Learned</vt:lpstr>
      <vt:lpstr>PowerPoint Presentation</vt:lpstr>
      <vt:lpstr>Case 3</vt:lpstr>
      <vt:lpstr>Case 3</vt:lpstr>
      <vt:lpstr>Concerns &amp; Priorities</vt:lpstr>
      <vt:lpstr>Actions</vt:lpstr>
      <vt:lpstr>What happened?</vt:lpstr>
      <vt:lpstr>Key Considerations &amp; Lessons Learned</vt:lpstr>
      <vt:lpstr>PowerPoint Presentation</vt:lpstr>
      <vt:lpstr>Thanks to</vt:lpstr>
      <vt:lpstr>References</vt:lpstr>
      <vt:lpstr>References</vt:lpstr>
      <vt:lpstr>PowerPoint Presentation</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MORBIDITY &amp; MORTALITY CONFERENCE</dc:title>
  <dc:creator>Herbst, Nicole</dc:creator>
  <cp:lastModifiedBy>Bradford, Davis N (Campus)</cp:lastModifiedBy>
  <cp:revision>1091</cp:revision>
  <cp:lastPrinted>2018-12-20T13:56:11Z</cp:lastPrinted>
  <dcterms:created xsi:type="dcterms:W3CDTF">2018-12-11T20:38:26Z</dcterms:created>
  <dcterms:modified xsi:type="dcterms:W3CDTF">2023-03-16T14:40:24Z</dcterms:modified>
</cp:coreProperties>
</file>