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709" r:id="rId2"/>
  </p:sldMasterIdLst>
  <p:sldIdLst>
    <p:sldId id="266" r:id="rId3"/>
    <p:sldId id="257" r:id="rId4"/>
    <p:sldId id="279" r:id="rId5"/>
    <p:sldId id="267" r:id="rId6"/>
    <p:sldId id="268" r:id="rId7"/>
    <p:sldId id="269" r:id="rId8"/>
    <p:sldId id="271" r:id="rId9"/>
    <p:sldId id="270" r:id="rId10"/>
    <p:sldId id="276" r:id="rId11"/>
    <p:sldId id="272" r:id="rId12"/>
    <p:sldId id="273" r:id="rId13"/>
    <p:sldId id="274" r:id="rId14"/>
    <p:sldId id="275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000"/>
    <a:srgbClr val="B70100"/>
    <a:srgbClr val="00D200"/>
    <a:srgbClr val="7D9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C5A12-C97F-6F85-EBA2-840FDFD95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1341782"/>
            <a:ext cx="11019183" cy="43036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0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494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362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63C3-4244-A742-ACF4-3DFBFC5A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FC02-624D-EF46-BFD3-863C89B4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064E-9846-DA4F-916B-4EF3BE172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97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923A-CB45-4449-8842-8CD81DD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8646C-D8A4-EB4E-91E4-D16664677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245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0739A-1B88-864A-8F17-580BD50C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49147"/>
            <a:ext cx="2628900" cy="5427816"/>
          </a:xfrm>
          <a:prstGeom prst="rect">
            <a:avLst/>
          </a:prstGeom>
        </p:spPr>
        <p:txBody>
          <a:bodyPr vert="eaVert"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2C530-0EB8-594F-94A9-7E068D7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49145"/>
            <a:ext cx="7734300" cy="5427817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468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7C5A12-C97F-6F85-EBA2-840FDFD95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1341782"/>
            <a:ext cx="11019183" cy="43036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0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33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9A79-0C9A-EC4D-9833-881716D6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5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4F58B-B0F4-6B49-96E1-A3DA9CFC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5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709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0D60D7-DBBC-D048-97C0-8F0799F05A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5937956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3329609"/>
            <a:ext cx="11019183" cy="20077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5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2455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C418-7B51-1F42-B682-6468D618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23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6E81-EF91-B94E-B2FB-A0261A8D0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6164" y="457201"/>
            <a:ext cx="6361045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D86DA-BF2A-2945-93CD-9E6EBE52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882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437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05E0-DFB0-8A4C-89B0-6BA2273F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2818-A55D-8448-8F42-F1805234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>
            <a:lvl1pPr>
              <a:defRPr baseline="0">
                <a:latin typeface="Myriad Pro" panose="020B0403030403020204" pitchFamily="34" charset="0"/>
              </a:defRPr>
            </a:lvl1pPr>
            <a:lvl2pPr>
              <a:defRPr baseline="0">
                <a:latin typeface="Myriad Pro" panose="020B0403030403020204" pitchFamily="34" charset="0"/>
              </a:defRPr>
            </a:lvl2pPr>
            <a:lvl3pPr>
              <a:defRPr baseline="0">
                <a:latin typeface="Myriad Pro" panose="020B0403030403020204" pitchFamily="34" charset="0"/>
              </a:defRPr>
            </a:lvl3pPr>
            <a:lvl4pPr>
              <a:defRPr baseline="0">
                <a:latin typeface="Myriad Pro" panose="020B0403030403020204" pitchFamily="34" charset="0"/>
              </a:defRPr>
            </a:lvl4pPr>
            <a:lvl5pPr>
              <a:defRPr baseline="0">
                <a:latin typeface="Myriad Pro" panose="020B04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624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FCD4-1B38-0B4A-BD67-44F80495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30C33-1A0F-2F41-BCE8-FACE145D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20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9A79-0C9A-EC4D-9833-881716D6B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5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4F58B-B0F4-6B49-96E1-A3DA9CFCD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5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66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3B50-55C6-4547-AE34-47292853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4845-0921-4245-99E6-7D64D448F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0B7EC-F64E-7C44-B560-9A1C6F85F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728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5AA-0E35-D349-A12B-D186E966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A2B3-3F14-B949-B39D-D26FDD15B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BDE1F-09B3-BC4F-B394-8B3AA903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5A397-558A-8545-AA36-20A4AED9D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E84FF-3648-9045-BD6E-E6E2A8427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895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B103-237B-544E-B56B-CCC65246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8607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22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63C3-4244-A742-ACF4-3DFBFC5A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5FC02-624D-EF46-BFD3-863C89B4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064E-9846-DA4F-916B-4EF3BE172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55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923A-CB45-4449-8842-8CD81DDC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8646C-D8A4-EB4E-91E4-D16664677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566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0739A-1B88-864A-8F17-580BD50C0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74133"/>
            <a:ext cx="2628900" cy="5702830"/>
          </a:xfrm>
          <a:prstGeom prst="rect">
            <a:avLst/>
          </a:prstGeom>
        </p:spPr>
        <p:txBody>
          <a:bodyPr vert="eaVert"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2C530-0EB8-594F-94A9-7E068D7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74133"/>
            <a:ext cx="7734300" cy="570283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6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50D60D7-DBBC-D048-97C0-8F0799F05A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028266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718EE-DCBC-6B40-89DB-6DACC21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7" y="3329609"/>
            <a:ext cx="11019183" cy="200770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5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89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CC418-7B51-1F42-B682-6468D618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823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6E81-EF91-B94E-B2FB-A0261A8D0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6164" y="457201"/>
            <a:ext cx="6361045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D86DA-BF2A-2945-93CD-9E6EBE526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28823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13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05E0-DFB0-8A4C-89B0-6BA2273F8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92818-A55D-8448-8F42-F18052346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7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FCD4-1B38-0B4A-BD67-44F80495E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30C33-1A0F-2F41-BCE8-FACE145DE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33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53B50-55C6-4547-AE34-47292853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4845-0921-4245-99E6-7D64D448F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0B7EC-F64E-7C44-B560-9A1C6F85F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295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F5AA-0E35-D349-A12B-D186E9663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AA2B3-3F14-B949-B39D-D26FDD15B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BDE1F-09B3-BC4F-B394-8B3AA903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5A397-558A-8545-AA36-20A4AED9D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E84FF-3648-9045-BD6E-E6E2A8427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66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B103-237B-544E-B56B-CCC65246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35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2DE75-C282-1C43-AEAD-02A07B8C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33BD-96E6-FE4F-B182-03257A4BF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697" y="6356350"/>
            <a:ext cx="2061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7722-51FE-EF4B-9E63-E4695586A2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AC10482-C5B2-2243-B02C-AE711CD2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34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6" r:id="rId2"/>
    <p:sldLayoutId id="2147483707" r:id="rId3"/>
    <p:sldLayoutId id="2147483704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Factoria Ultra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2DE75-C282-1C43-AEAD-02A07B8CC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233BD-96E6-FE4F-B182-03257A4BF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697" y="6299905"/>
            <a:ext cx="20610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7722-51FE-EF4B-9E63-E4695586A2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AC10482-C5B2-2243-B02C-AE711CD2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50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1"/>
          </a:solidFill>
          <a:latin typeface="Myriad Pro Black" panose="020B04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yriad Pro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6257D-F8CF-7486-DADD-99D75121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-224260"/>
            <a:ext cx="11019183" cy="4303643"/>
          </a:xfrm>
        </p:spPr>
        <p:txBody>
          <a:bodyPr>
            <a:normAutofit/>
          </a:bodyPr>
          <a:lstStyle/>
          <a:p>
            <a:r>
              <a:rPr lang="en-US" sz="4000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Qualitative Assessment of the Care Transition Experience of Patients with Substance Use Disorders After Hospital Discharge</a:t>
            </a:r>
            <a:r>
              <a:rPr lang="en-US" sz="400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</a:rPr>
              <a:t> </a:t>
            </a:r>
            <a:endParaRPr lang="en-US" sz="4000" b="0" dirty="0">
              <a:solidFill>
                <a:srgbClr val="BE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DE176-46B7-D6EE-A3CB-F0F1818E2877}"/>
              </a:ext>
            </a:extLst>
          </p:cNvPr>
          <p:cNvSpPr txBox="1"/>
          <p:nvPr/>
        </p:nvSpPr>
        <p:spPr>
          <a:xfrm>
            <a:off x="586408" y="5119907"/>
            <a:ext cx="399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BE0000"/>
                </a:solidFill>
                <a:latin typeface="Franklin Gothic Medium" panose="020B0603020102020204" pitchFamily="34" charset="0"/>
              </a:rPr>
              <a:t>Michael Incze, MD </a:t>
            </a:r>
            <a:r>
              <a:rPr lang="en-US" dirty="0" err="1">
                <a:solidFill>
                  <a:srgbClr val="BE0000"/>
                </a:solidFill>
                <a:latin typeface="Franklin Gothic Medium" panose="020B0603020102020204" pitchFamily="34" charset="0"/>
              </a:rPr>
              <a:t>MSEd</a:t>
            </a:r>
            <a:endParaRPr lang="en-US" dirty="0">
              <a:solidFill>
                <a:srgbClr val="BE0000"/>
              </a:solidFill>
              <a:latin typeface="Franklin Gothic Medium" panose="020B0603020102020204" pitchFamily="34" charset="0"/>
            </a:endParaRPr>
          </a:p>
          <a:p>
            <a:r>
              <a:rPr lang="en-US" dirty="0">
                <a:solidFill>
                  <a:srgbClr val="BE0000"/>
                </a:solidFill>
                <a:latin typeface="Franklin Gothic Medium" panose="020B0603020102020204" pitchFamily="34" charset="0"/>
              </a:rPr>
              <a:t>Primary Care/Addiction Medicine</a:t>
            </a:r>
          </a:p>
          <a:p>
            <a:r>
              <a:rPr lang="en-US" dirty="0">
                <a:solidFill>
                  <a:srgbClr val="BE0000"/>
                </a:solidFill>
                <a:latin typeface="Franklin Gothic Medium" panose="020B0603020102020204" pitchFamily="34" charset="0"/>
              </a:rPr>
              <a:t>University of Utah</a:t>
            </a:r>
          </a:p>
        </p:txBody>
      </p:sp>
    </p:spTree>
    <p:extLst>
      <p:ext uri="{BB962C8B-B14F-4D97-AF65-F5344CB8AC3E}">
        <p14:creationId xmlns:p14="http://schemas.microsoft.com/office/powerpoint/2010/main" val="58468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5DDF-55A8-E915-04F3-17E21EE73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A8969D-7B60-D600-B310-5CC7B76408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Results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D183232-CE84-DE5B-D080-3C5039A30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145" y="1457928"/>
            <a:ext cx="10373710" cy="1655762"/>
          </a:xfrm>
        </p:spPr>
        <p:txBody>
          <a:bodyPr>
            <a:normAutofit/>
          </a:bodyPr>
          <a:lstStyle/>
          <a:p>
            <a:r>
              <a:rPr lang="en-US" sz="3000" b="1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 3: SUD Treatment</a:t>
            </a:r>
            <a:r>
              <a:rPr lang="en-US" sz="300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</a:rPr>
              <a:t> </a:t>
            </a:r>
          </a:p>
          <a:p>
            <a:r>
              <a:rPr lang="en-US" sz="2400" kern="0" dirty="0">
                <a:solidFill>
                  <a:srgbClr val="231F2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 treatment was addressed with all participants. Most were offered medication and/or community treatment resources. Participants highlighted </a:t>
            </a:r>
            <a:r>
              <a:rPr lang="en-US" sz="2400" kern="0" dirty="0">
                <a:solidFill>
                  <a:srgbClr val="231F2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adequate medication dose and rapid </a:t>
            </a:r>
            <a:r>
              <a:rPr lang="en-US" sz="2400" kern="0" dirty="0">
                <a:solidFill>
                  <a:srgbClr val="231F2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linkage to care as being important.</a:t>
            </a:r>
            <a:r>
              <a:rPr lang="en-US" sz="2400" dirty="0">
                <a:effectLst/>
                <a:latin typeface="Franklin Gothic Medium" panose="020B0603020102020204" pitchFamily="34" charset="0"/>
              </a:rPr>
              <a:t> 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C9D44-44C3-4680-7839-500DAAC40AAB}"/>
              </a:ext>
            </a:extLst>
          </p:cNvPr>
          <p:cNvSpPr txBox="1"/>
          <p:nvPr/>
        </p:nvSpPr>
        <p:spPr>
          <a:xfrm>
            <a:off x="588579" y="4799907"/>
            <a:ext cx="11014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“Being able to get in to </a:t>
            </a:r>
            <a:r>
              <a:rPr lang="en-US" i="1" dirty="0">
                <a:solidFill>
                  <a:srgbClr val="BE0000"/>
                </a:solidFill>
              </a:rPr>
              <a:t>see somebody in mental health, addiction, or a primary care physician faster would, for sure, be more beneficial </a:t>
            </a:r>
            <a:r>
              <a:rPr lang="en-US" i="1" dirty="0">
                <a:solidFill>
                  <a:schemeClr val="accent6"/>
                </a:solidFill>
              </a:rPr>
              <a:t>when we’re coming out of the hospital with an addiction </a:t>
            </a:r>
            <a:r>
              <a:rPr lang="en-US" i="1" dirty="0" err="1">
                <a:solidFill>
                  <a:schemeClr val="accent6"/>
                </a:solidFill>
              </a:rPr>
              <a:t>‘cause</a:t>
            </a:r>
            <a:r>
              <a:rPr lang="en-US" i="1" dirty="0">
                <a:solidFill>
                  <a:schemeClr val="accent6"/>
                </a:solidFill>
              </a:rPr>
              <a:t> </a:t>
            </a:r>
            <a:r>
              <a:rPr lang="en-US" i="1" dirty="0">
                <a:solidFill>
                  <a:srgbClr val="BE0000"/>
                </a:solidFill>
              </a:rPr>
              <a:t>the more days you can get removed from that, the easier it gets</a:t>
            </a:r>
            <a:r>
              <a:rPr lang="en-US" i="1" dirty="0">
                <a:solidFill>
                  <a:schemeClr val="accent6"/>
                </a:solidFill>
              </a:rPr>
              <a:t>. And so the trigger—that faster the trigger for that to take place, the better”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9B289-88D6-D8E6-E8E7-11337CB43948}"/>
              </a:ext>
            </a:extLst>
          </p:cNvPr>
          <p:cNvSpPr txBox="1"/>
          <p:nvPr/>
        </p:nvSpPr>
        <p:spPr>
          <a:xfrm>
            <a:off x="588579" y="3293574"/>
            <a:ext cx="110148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“They made sure I had all my meds and understood ‘</a:t>
            </a:r>
            <a:r>
              <a:rPr lang="en-US" i="1" dirty="0" err="1">
                <a:solidFill>
                  <a:schemeClr val="accent6"/>
                </a:solidFill>
              </a:rPr>
              <a:t>em</a:t>
            </a:r>
            <a:r>
              <a:rPr lang="en-US" i="1" dirty="0">
                <a:solidFill>
                  <a:schemeClr val="accent6"/>
                </a:solidFill>
              </a:rPr>
              <a:t> all and understood the suboxone and raised me up to what I asked them to, they had me on 4 milligrams every 12 hours. and </a:t>
            </a:r>
            <a:r>
              <a:rPr lang="en-US" i="1" dirty="0">
                <a:solidFill>
                  <a:srgbClr val="BE0000"/>
                </a:solidFill>
              </a:rPr>
              <a:t>I was like, that’s just not </a:t>
            </a:r>
            <a:r>
              <a:rPr lang="en-US" i="1" dirty="0" err="1">
                <a:solidFill>
                  <a:srgbClr val="BE0000"/>
                </a:solidFill>
              </a:rPr>
              <a:t>cuttin</a:t>
            </a:r>
            <a:r>
              <a:rPr lang="en-US" i="1" dirty="0">
                <a:solidFill>
                  <a:srgbClr val="BE0000"/>
                </a:solidFill>
              </a:rPr>
              <a:t>’ it so they raised me up to 8 every 12 hours</a:t>
            </a:r>
            <a:r>
              <a:rPr lang="en-US" i="1" dirty="0">
                <a:solidFill>
                  <a:schemeClr val="accent6"/>
                </a:solidFill>
              </a:rPr>
              <a:t>. And that was okay and I didn’t have to wait for long. Then they still said [it] wasn’t </a:t>
            </a:r>
            <a:r>
              <a:rPr lang="en-US" i="1" dirty="0" err="1">
                <a:solidFill>
                  <a:schemeClr val="accent6"/>
                </a:solidFill>
              </a:rPr>
              <a:t>workin</a:t>
            </a:r>
            <a:r>
              <a:rPr lang="en-US" i="1" dirty="0">
                <a:solidFill>
                  <a:schemeClr val="accent6"/>
                </a:solidFill>
              </a:rPr>
              <a:t>’ and then they still raised it up so </a:t>
            </a:r>
            <a:r>
              <a:rPr lang="en-US" i="1" dirty="0">
                <a:solidFill>
                  <a:srgbClr val="BE0000"/>
                </a:solidFill>
              </a:rPr>
              <a:t>it seems to be </a:t>
            </a:r>
            <a:r>
              <a:rPr lang="en-US" i="1" dirty="0" err="1">
                <a:solidFill>
                  <a:srgbClr val="BE0000"/>
                </a:solidFill>
              </a:rPr>
              <a:t>holdin</a:t>
            </a:r>
            <a:r>
              <a:rPr lang="en-US" i="1" dirty="0">
                <a:solidFill>
                  <a:srgbClr val="BE0000"/>
                </a:solidFill>
              </a:rPr>
              <a:t>’ now</a:t>
            </a:r>
            <a:r>
              <a:rPr lang="en-US" i="1" dirty="0">
                <a:solidFill>
                  <a:schemeClr val="accent6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32095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1D6DC-9804-7A7E-2620-09FCB707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B53B3F-EBEC-9FDE-29E2-D97359396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Results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0545445-2BC7-0E98-10BD-A859A3696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145" y="1457928"/>
            <a:ext cx="10373710" cy="1655762"/>
          </a:xfrm>
        </p:spPr>
        <p:txBody>
          <a:bodyPr>
            <a:normAutofit/>
          </a:bodyPr>
          <a:lstStyle/>
          <a:p>
            <a:pPr marR="0" lvl="0"/>
            <a:r>
              <a:rPr lang="en-US" sz="3000" b="1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 4: Challenges after Discharge</a:t>
            </a:r>
            <a:endParaRPr lang="en-US" sz="3000" b="1" kern="0" dirty="0">
              <a:solidFill>
                <a:srgbClr val="BE0000"/>
              </a:solidFill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/>
            <a:r>
              <a:rPr lang="en-US" sz="2400" kern="0" dirty="0">
                <a:solidFill>
                  <a:srgbClr val="231F2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These included managing new medications and their side effects, returning to unsafe environments in a debilitated state, triggers for substance use, and inability to attend to basic daily needs.</a:t>
            </a:r>
            <a:endParaRPr lang="en-US" sz="2400" kern="100" dirty="0">
              <a:effectLst/>
              <a:latin typeface="Franklin Gothic Medium" panose="020B06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81E438-FD6D-6F45-380B-90822C34C9D9}"/>
              </a:ext>
            </a:extLst>
          </p:cNvPr>
          <p:cNvSpPr txBox="1"/>
          <p:nvPr/>
        </p:nvSpPr>
        <p:spPr>
          <a:xfrm>
            <a:off x="814551" y="3520580"/>
            <a:ext cx="1046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</a:t>
            </a:r>
            <a:r>
              <a:rPr lang="en-US" i="1" dirty="0">
                <a:solidFill>
                  <a:srgbClr val="BE0000"/>
                </a:solidFill>
              </a:rPr>
              <a:t>My Medicaid run out and I don’t have insurance </a:t>
            </a:r>
            <a:r>
              <a:rPr lang="en-US" i="1" dirty="0">
                <a:solidFill>
                  <a:schemeClr val="accent6"/>
                </a:solidFill>
              </a:rPr>
              <a:t>and it’s kind of a pain in the butt when you don’t have—when you haven’t worked for a couple weeks in order to fill that prescription. </a:t>
            </a:r>
            <a:r>
              <a:rPr lang="en-US" i="1" dirty="0">
                <a:solidFill>
                  <a:srgbClr val="BE0000"/>
                </a:solidFill>
              </a:rPr>
              <a:t>I mean I just went right back to work the day after I got discharged.”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A8797-BD60-6686-2760-F6238BF6ECFB}"/>
              </a:ext>
            </a:extLst>
          </p:cNvPr>
          <p:cNvSpPr txBox="1"/>
          <p:nvPr/>
        </p:nvSpPr>
        <p:spPr>
          <a:xfrm>
            <a:off x="814551" y="4793887"/>
            <a:ext cx="10578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“I live on the fourth floor of my apartment building and </a:t>
            </a:r>
            <a:r>
              <a:rPr lang="en-US" i="1" dirty="0">
                <a:solidFill>
                  <a:srgbClr val="BE0000"/>
                </a:solidFill>
              </a:rPr>
              <a:t>I couldn’t get up the stairs</a:t>
            </a:r>
            <a:r>
              <a:rPr lang="en-US" i="1" dirty="0">
                <a:solidFill>
                  <a:schemeClr val="accent6"/>
                </a:solidFill>
              </a:rPr>
              <a:t>—and </a:t>
            </a:r>
            <a:r>
              <a:rPr lang="en-US" i="1" dirty="0">
                <a:solidFill>
                  <a:srgbClr val="BE0000"/>
                </a:solidFill>
              </a:rPr>
              <a:t>I didn’t have a phone</a:t>
            </a:r>
            <a:r>
              <a:rPr lang="en-US" i="1" dirty="0">
                <a:solidFill>
                  <a:schemeClr val="accent6"/>
                </a:solidFill>
              </a:rPr>
              <a:t>, I didn’t have—I told ‘</a:t>
            </a:r>
            <a:r>
              <a:rPr lang="en-US" i="1" dirty="0" err="1">
                <a:solidFill>
                  <a:schemeClr val="accent6"/>
                </a:solidFill>
              </a:rPr>
              <a:t>em</a:t>
            </a:r>
            <a:r>
              <a:rPr lang="en-US" i="1" dirty="0">
                <a:solidFill>
                  <a:schemeClr val="accent6"/>
                </a:solidFill>
              </a:rPr>
              <a:t> I had a safe place to go but it was just really hard </a:t>
            </a:r>
            <a:r>
              <a:rPr lang="en-US" i="1" dirty="0" err="1">
                <a:solidFill>
                  <a:schemeClr val="accent6"/>
                </a:solidFill>
              </a:rPr>
              <a:t>gettin</a:t>
            </a:r>
            <a:r>
              <a:rPr lang="en-US" i="1" dirty="0">
                <a:solidFill>
                  <a:schemeClr val="accent6"/>
                </a:solidFill>
              </a:rPr>
              <a:t>’ up the stairs and I couldn’t get down the stairs with my dog when he needed to go out. </a:t>
            </a:r>
            <a:r>
              <a:rPr lang="en-US" i="1" dirty="0">
                <a:solidFill>
                  <a:srgbClr val="BE0000"/>
                </a:solidFill>
              </a:rPr>
              <a:t>I had to flag down a cop so he would call the ambulance to take me up there (to the ED).”</a:t>
            </a:r>
          </a:p>
        </p:txBody>
      </p:sp>
    </p:spTree>
    <p:extLst>
      <p:ext uri="{BB962C8B-B14F-4D97-AF65-F5344CB8AC3E}">
        <p14:creationId xmlns:p14="http://schemas.microsoft.com/office/powerpoint/2010/main" val="221171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473B-44B5-DC19-9898-F04FFFAB3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653379-8470-432E-7A9B-CA7FBD187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Results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827FBD0-3051-B9F8-E334-81D9FFD85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145" y="1457928"/>
            <a:ext cx="10373710" cy="1655762"/>
          </a:xfrm>
        </p:spPr>
        <p:txBody>
          <a:bodyPr>
            <a:normAutofit/>
          </a:bodyPr>
          <a:lstStyle/>
          <a:p>
            <a:pPr marR="0" lvl="0"/>
            <a:r>
              <a:rPr lang="en-US" sz="3000" b="1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 5: Facilitators of Care</a:t>
            </a:r>
            <a:endParaRPr lang="en-US" sz="3000" b="1" kern="0" dirty="0">
              <a:solidFill>
                <a:srgbClr val="BE0000"/>
              </a:solidFill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/>
            <a:r>
              <a:rPr lang="en-US" sz="2400" kern="0" dirty="0">
                <a:solidFill>
                  <a:srgbClr val="231F2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Family and friends were key in providing basic support after discharge. Case managers were effective at facilitating post-hospitalization care.</a:t>
            </a:r>
            <a:endParaRPr lang="en-US" sz="2400" kern="100" dirty="0">
              <a:effectLst/>
              <a:latin typeface="Franklin Gothic Medium" panose="020B06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2DA82-0C9C-9288-0DCB-FC066919E6DB}"/>
              </a:ext>
            </a:extLst>
          </p:cNvPr>
          <p:cNvSpPr txBox="1"/>
          <p:nvPr/>
        </p:nvSpPr>
        <p:spPr>
          <a:xfrm>
            <a:off x="601717" y="3425990"/>
            <a:ext cx="1098856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“I have a lady from [nonprofit] that calls me, a nurse, and makes sure to see if I need a homecare or anything like that. I have a case manager from [nonprofit]…</a:t>
            </a:r>
            <a:r>
              <a:rPr lang="en-US" i="1" dirty="0">
                <a:solidFill>
                  <a:srgbClr val="BE0000"/>
                </a:solidFill>
              </a:rPr>
              <a:t>They call me and they talk to me and see how I’m doing and if I need help</a:t>
            </a:r>
            <a:r>
              <a:rPr lang="en-US" i="1" dirty="0">
                <a:solidFill>
                  <a:schemeClr val="accent6"/>
                </a:solidFill>
              </a:rPr>
              <a:t>. They help me get like for it, you know? </a:t>
            </a:r>
            <a:r>
              <a:rPr lang="en-US" i="1" dirty="0">
                <a:solidFill>
                  <a:srgbClr val="BE0000"/>
                </a:solidFill>
              </a:rPr>
              <a:t>They help me do whatever I need to do</a:t>
            </a:r>
            <a:r>
              <a:rPr lang="en-US" i="1" dirty="0">
                <a:solidFill>
                  <a:schemeClr val="accent6"/>
                </a:solidFill>
              </a:rPr>
              <a:t>.”</a:t>
            </a:r>
          </a:p>
          <a:p>
            <a:endParaRPr lang="en-US" i="1" dirty="0">
              <a:solidFill>
                <a:schemeClr val="accent6"/>
              </a:solidFill>
            </a:endParaRPr>
          </a:p>
          <a:p>
            <a:endParaRPr lang="en-US" i="1" dirty="0">
              <a:solidFill>
                <a:schemeClr val="accent6"/>
              </a:solidFill>
            </a:endParaRPr>
          </a:p>
          <a:p>
            <a:r>
              <a:rPr lang="en-US" i="1" dirty="0">
                <a:solidFill>
                  <a:schemeClr val="accent6"/>
                </a:solidFill>
              </a:rPr>
              <a:t>“…because of my foot. </a:t>
            </a:r>
            <a:r>
              <a:rPr lang="en-US" i="1" dirty="0">
                <a:solidFill>
                  <a:srgbClr val="BE0000"/>
                </a:solidFill>
              </a:rPr>
              <a:t>I’m supposed to be absolutely no weight bearing but that’s kind of impossible. But my sister brought up me up a knee scooter… </a:t>
            </a:r>
            <a:r>
              <a:rPr lang="en-US" i="1" dirty="0">
                <a:solidFill>
                  <a:schemeClr val="accent6"/>
                </a:solidFill>
              </a:rPr>
              <a:t>I just put my knee on the thing and scoot around which helps a lot.”</a:t>
            </a:r>
            <a:endParaRPr lang="en-US" i="1" dirty="0">
              <a:solidFill>
                <a:srgbClr val="B7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45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C4D24-09B8-9A42-EDF4-4784B0F58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6F7F06-8214-3278-9657-CA9556328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Results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8BF366-716B-8A4D-ECD5-A5B538729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145" y="1457928"/>
            <a:ext cx="10373710" cy="1655762"/>
          </a:xfrm>
        </p:spPr>
        <p:txBody>
          <a:bodyPr>
            <a:normAutofit/>
          </a:bodyPr>
          <a:lstStyle/>
          <a:p>
            <a:pPr marR="0" lvl="0"/>
            <a:r>
              <a:rPr lang="en-US" sz="3000" b="1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 6: Ideal Discharge</a:t>
            </a:r>
            <a:endParaRPr lang="en-US" sz="3000" b="1" kern="0" dirty="0">
              <a:solidFill>
                <a:srgbClr val="BE0000"/>
              </a:solidFill>
              <a:latin typeface="Franklin Gothic Medium" panose="020B06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/>
            <a:r>
              <a:rPr lang="en-US" sz="2400" b="1" kern="0" dirty="0">
                <a:solidFill>
                  <a:srgbClr val="231F2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>
                <a:solidFill>
                  <a:srgbClr val="231F2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Elements included outreach/check-ins from care team, supportive housing, and provision of basic needs like food and transportation. Solutions must be individualized.</a:t>
            </a:r>
            <a:endParaRPr lang="en-US" sz="2400" kern="100" dirty="0">
              <a:effectLst/>
              <a:latin typeface="Franklin Gothic Medium" panose="020B06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B0DE8-EE38-84FA-8076-A9C5CECA9F97}"/>
              </a:ext>
            </a:extLst>
          </p:cNvPr>
          <p:cNvSpPr txBox="1"/>
          <p:nvPr/>
        </p:nvSpPr>
        <p:spPr>
          <a:xfrm>
            <a:off x="667406" y="3744311"/>
            <a:ext cx="108571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“So in my perfect world… my discharge would be definitely different from other people so. And especially somebody who is suffering from addiction, I mean, </a:t>
            </a:r>
            <a:r>
              <a:rPr lang="en-US" i="1" dirty="0">
                <a:solidFill>
                  <a:srgbClr val="BE0000"/>
                </a:solidFill>
              </a:rPr>
              <a:t>I would love to come home and have a whole team come to my home</a:t>
            </a:r>
            <a:r>
              <a:rPr lang="en-US" i="1" dirty="0">
                <a:solidFill>
                  <a:schemeClr val="accent6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7325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AE5EA-1F05-CB0E-FC03-02CE5A3DF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F357E8-74E8-6AE6-F9D2-6BAAE2A69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Discussion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EACC3212-FF48-81C5-D6E0-3B2BCD410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88" y="1394865"/>
            <a:ext cx="11729545" cy="479572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People with SUD face multifarious barriers to continuing care after hospitalization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promote health inequity by disproportionately impacting marginalized groups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Clear communication and shared decision-making around the time of discharge can improve the experience for patients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Material supports like phone access, individualized transportation resources, and housing are crucial to support linkage to community care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Individualized and proactive psychosocial supports are often needed immediately after discharge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0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7EEA1-D59F-6596-D8AE-9211FE36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15E7AD-5C1E-CEBD-7CCF-FE18C2147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Thank You!</a:t>
            </a: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B05C7BD3-57FD-0AD8-9C6B-B454F561B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89" y="1409935"/>
            <a:ext cx="6053959" cy="2034135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Thanks to Annika Hansen, Shanaya Fox, Dani Babbel, Carolyn </a:t>
            </a:r>
            <a:r>
              <a:rPr lang="en-US" sz="2800">
                <a:solidFill>
                  <a:schemeClr val="accent6"/>
                </a:solidFill>
                <a:latin typeface="Franklin Gothic Medium" panose="020B0603020102020204" pitchFamily="34" charset="0"/>
              </a:rPr>
              <a:t>Bell, Kathryn </a:t>
            </a:r>
            <a:r>
              <a:rPr lang="en-US" sz="2800" dirty="0" err="1">
                <a:solidFill>
                  <a:schemeClr val="accent6"/>
                </a:solidFill>
                <a:latin typeface="Franklin Gothic Medium" panose="020B0603020102020204" pitchFamily="34" charset="0"/>
              </a:rPr>
              <a:t>Szczotka</a:t>
            </a: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, Jake </a:t>
            </a:r>
            <a:r>
              <a:rPr lang="en-US" sz="2800" dirty="0" err="1">
                <a:solidFill>
                  <a:schemeClr val="accent6"/>
                </a:solidFill>
                <a:latin typeface="Franklin Gothic Medium" panose="020B0603020102020204" pitchFamily="34" charset="0"/>
              </a:rPr>
              <a:t>Foringer</a:t>
            </a: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, Patrick </a:t>
            </a:r>
            <a:r>
              <a:rPr lang="en-US" sz="2800" dirty="0" err="1">
                <a:solidFill>
                  <a:schemeClr val="accent6"/>
                </a:solidFill>
                <a:latin typeface="Franklin Gothic Medium" panose="020B0603020102020204" pitchFamily="34" charset="0"/>
              </a:rPr>
              <a:t>Galyean</a:t>
            </a: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, Susan </a:t>
            </a:r>
            <a:r>
              <a:rPr lang="en-US" sz="2800" dirty="0" err="1">
                <a:solidFill>
                  <a:schemeClr val="accent6"/>
                </a:solidFill>
                <a:latin typeface="Franklin Gothic Medium" panose="020B0603020102020204" pitchFamily="34" charset="0"/>
              </a:rPr>
              <a:t>Zickmund</a:t>
            </a: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, and Adam Gordon for their support</a:t>
            </a:r>
          </a:p>
          <a:p>
            <a:pPr marL="457200" indent="-457200" algn="l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Funded by a U of U Department of Internal Medicine Seed Grant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Franklin Gothic Medium" panose="020B0603020102020204" pitchFamily="34" charset="0"/>
            </a:endParaRP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457B0C-452E-E430-56F0-07045390BEFD}"/>
              </a:ext>
            </a:extLst>
          </p:cNvPr>
          <p:cNvSpPr txBox="1">
            <a:spLocks/>
          </p:cNvSpPr>
          <p:nvPr/>
        </p:nvSpPr>
        <p:spPr>
          <a:xfrm>
            <a:off x="6456897" y="4582510"/>
            <a:ext cx="5407571" cy="2461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BE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Questions?</a:t>
            </a:r>
          </a:p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michael.incze@hsc.utah.edu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9BCED-BE61-5AE0-E87E-181028824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604" y="851617"/>
            <a:ext cx="4726158" cy="315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7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AE8335-034A-A136-1674-BCE92E51D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261" y="2047274"/>
            <a:ext cx="11151477" cy="1063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latin typeface="Franklin Gothic Medium" panose="020B0603020102020204" pitchFamily="34" charset="0"/>
              </a:rPr>
              <a:t>No conflicts of interest</a:t>
            </a:r>
            <a:br>
              <a:rPr lang="en-US" sz="4400" dirty="0">
                <a:latin typeface="Franklin Gothic Medium" panose="020B0603020102020204" pitchFamily="34" charset="0"/>
              </a:rPr>
            </a:br>
            <a:br>
              <a:rPr lang="en-US" sz="4400" dirty="0">
                <a:latin typeface="Franklin Gothic Medium" panose="020B0603020102020204" pitchFamily="34" charset="0"/>
              </a:rPr>
            </a:br>
            <a:r>
              <a:rPr lang="en-US" sz="4400" dirty="0">
                <a:latin typeface="Franklin Gothic Medium" panose="020B0603020102020204" pitchFamily="34" charset="0"/>
              </a:rPr>
              <a:t>Some quotations use brand names to refer to certain medications</a:t>
            </a:r>
          </a:p>
        </p:txBody>
      </p:sp>
    </p:spTree>
    <p:extLst>
      <p:ext uri="{BB962C8B-B14F-4D97-AF65-F5344CB8AC3E}">
        <p14:creationId xmlns:p14="http://schemas.microsoft.com/office/powerpoint/2010/main" val="67156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D99AF-DA27-9B3C-FB65-23C01F29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0B9011-6670-9DCB-FA6E-974C3889E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89" y="1394865"/>
            <a:ext cx="6243145" cy="4795728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Substance Use Disorders (SUD) are Common Among Hospitalized Patients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Medical hospitalizations are opportunities to engage people with SUD and offer treatment 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Destabilizing events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Few evidence-based models to support post-hospitalization transitions to community care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Little is known about patient experience during these care transitions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6AFD31-647C-AA85-7919-CA4F90A2B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Background</a:t>
            </a:r>
          </a:p>
        </p:txBody>
      </p:sp>
      <p:pic>
        <p:nvPicPr>
          <p:cNvPr id="7" name="Picture 6" descr="A diagram of a diagram of a patient's life cycle&#10;&#10;Description automatically generated with medium confidence">
            <a:extLst>
              <a:ext uri="{FF2B5EF4-FFF2-40B4-BE49-F238E27FC236}">
                <a16:creationId xmlns:a16="http://schemas.microsoft.com/office/drawing/2014/main" id="{B07B7164-7F3E-72F9-E750-F1A67DDE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443" y="1924213"/>
            <a:ext cx="5350351" cy="3009573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81615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72F6D-24D1-E6C1-F89E-2098F98B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590DC79-1100-D321-E6C6-AFCA3B29F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89" y="1321295"/>
            <a:ext cx="10867697" cy="479572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Understand Patient Experiences With Post-Hospitalization Care Transitions</a:t>
            </a:r>
          </a:p>
          <a:p>
            <a:pPr lvl="1" algn="l">
              <a:spcBef>
                <a:spcPts val="1600"/>
              </a:spcBef>
            </a:pPr>
            <a:endParaRPr lang="en-US" sz="2800" dirty="0">
              <a:solidFill>
                <a:schemeClr val="accent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64DAA-A090-9E3D-72B3-A8BE4568E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Objective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4502001-39D5-1BC6-ED21-9E296D9123FE}"/>
              </a:ext>
            </a:extLst>
          </p:cNvPr>
          <p:cNvSpPr/>
          <p:nvPr/>
        </p:nvSpPr>
        <p:spPr>
          <a:xfrm>
            <a:off x="555881" y="2617854"/>
            <a:ext cx="3203319" cy="3426372"/>
          </a:xfrm>
          <a:prstGeom prst="roundRect">
            <a:avLst/>
          </a:prstGeom>
          <a:gradFill>
            <a:gsLst>
              <a:gs pos="18000">
                <a:srgbClr val="7D96F1">
                  <a:alpha val="78600"/>
                </a:srgb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344D5-3F28-24D9-2A6C-5B6D1FF036F9}"/>
              </a:ext>
            </a:extLst>
          </p:cNvPr>
          <p:cNvSpPr txBox="1"/>
          <p:nvPr/>
        </p:nvSpPr>
        <p:spPr>
          <a:xfrm>
            <a:off x="1030014" y="2728514"/>
            <a:ext cx="235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Experience In The Hospital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F30A60-9689-79F4-96AA-35A7B4BBCBC4}"/>
              </a:ext>
            </a:extLst>
          </p:cNvPr>
          <p:cNvSpPr/>
          <p:nvPr/>
        </p:nvSpPr>
        <p:spPr>
          <a:xfrm>
            <a:off x="4460474" y="2617854"/>
            <a:ext cx="3203319" cy="3426372"/>
          </a:xfrm>
          <a:prstGeom prst="roundRect">
            <a:avLst/>
          </a:prstGeom>
          <a:gradFill>
            <a:gsLst>
              <a:gs pos="13000">
                <a:schemeClr val="accent1">
                  <a:lumMod val="75000"/>
                  <a:alpha val="70623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DB6940-671E-1B03-FF18-751E75CDF54B}"/>
              </a:ext>
            </a:extLst>
          </p:cNvPr>
          <p:cNvSpPr txBox="1"/>
          <p:nvPr/>
        </p:nvSpPr>
        <p:spPr>
          <a:xfrm>
            <a:off x="4917672" y="2721114"/>
            <a:ext cx="235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Experience At  Discharge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F0AA44-1021-61D7-96C4-58789AD3361D}"/>
              </a:ext>
            </a:extLst>
          </p:cNvPr>
          <p:cNvSpPr/>
          <p:nvPr/>
        </p:nvSpPr>
        <p:spPr>
          <a:xfrm>
            <a:off x="8348133" y="2617854"/>
            <a:ext cx="3203319" cy="3426372"/>
          </a:xfrm>
          <a:prstGeom prst="roundRect">
            <a:avLst/>
          </a:prstGeom>
          <a:gradFill>
            <a:gsLst>
              <a:gs pos="7000">
                <a:srgbClr val="002060">
                  <a:alpha val="61608"/>
                </a:srgbClr>
              </a:gs>
              <a:gs pos="100000">
                <a:schemeClr val="bg1"/>
              </a:gs>
            </a:gsLst>
            <a:lin ang="5400000" scaled="0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459D38-1349-F084-8063-15980AB77EBE}"/>
              </a:ext>
            </a:extLst>
          </p:cNvPr>
          <p:cNvSpPr txBox="1"/>
          <p:nvPr/>
        </p:nvSpPr>
        <p:spPr>
          <a:xfrm>
            <a:off x="8805331" y="2721114"/>
            <a:ext cx="2356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Experience in The Community </a:t>
            </a:r>
          </a:p>
        </p:txBody>
      </p:sp>
      <p:pic>
        <p:nvPicPr>
          <p:cNvPr id="16" name="Picture 15" descr="A group of doctors around a patient&#10;&#10;Description automatically generated">
            <a:extLst>
              <a:ext uri="{FF2B5EF4-FFF2-40B4-BE49-F238E27FC236}">
                <a16:creationId xmlns:a16="http://schemas.microsoft.com/office/drawing/2014/main" id="{F42BB5BE-CBD1-33A0-4480-BB95686BE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" y="3808748"/>
            <a:ext cx="2819802" cy="1762376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18" name="Picture 17" descr="A doctor helping a couple with a walker&#10;&#10;Description automatically generated">
            <a:extLst>
              <a:ext uri="{FF2B5EF4-FFF2-40B4-BE49-F238E27FC236}">
                <a16:creationId xmlns:a16="http://schemas.microsoft.com/office/drawing/2014/main" id="{869A22E0-3458-D31A-DF0E-B25C8E7D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252" y="3808748"/>
            <a:ext cx="2783761" cy="1856328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  <p:pic>
        <p:nvPicPr>
          <p:cNvPr id="20" name="Picture 19" descr="A sign on a building&#10;&#10;Description automatically generated">
            <a:extLst>
              <a:ext uri="{FF2B5EF4-FFF2-40B4-BE49-F238E27FC236}">
                <a16:creationId xmlns:a16="http://schemas.microsoft.com/office/drawing/2014/main" id="{E45580E6-1A7A-3ABB-4C1A-7EC4742A0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33" y="3797477"/>
            <a:ext cx="2735318" cy="1955246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14796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9E1E1-C061-CD42-605B-104E6A389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BB6A3C41-01C6-42A2-EAA2-F95F5BFFD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89" y="1321295"/>
            <a:ext cx="11151477" cy="479572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n=25 hospitalized adults with documented SUD 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Currently undergoing medical hospitalization for any reason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Enrolled in the hospital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Contacted by telephone between 7-21 days after discharge date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~30 min semi-structured interviews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BE0000"/>
                </a:solidFill>
                <a:latin typeface="Franklin Gothic Medium" panose="020B0603020102020204" pitchFamily="34" charset="0"/>
              </a:rPr>
              <a:t>Rapid qualitative analysis of 10 interviews for interim results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F975B-B821-5DBD-AFE6-6B734292F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26891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4DAFF-80B0-F16C-F648-AE15C20B8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1A324E9-01DC-14E7-5879-C91487B59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90" y="1321295"/>
            <a:ext cx="5517932" cy="479572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Rapid Qualitative Analysis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Deductive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Fast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Exploratory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Iterative</a:t>
            </a:r>
            <a:endParaRPr lang="en-US" sz="2800" dirty="0">
              <a:solidFill>
                <a:srgbClr val="BE0000"/>
              </a:solidFill>
              <a:latin typeface="Franklin Gothic Medium" panose="020B0603020102020204" pitchFamily="34" charset="0"/>
            </a:endParaRP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DD9AB-443B-87E3-5E8B-34BBD33C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Methods</a:t>
            </a:r>
          </a:p>
        </p:txBody>
      </p:sp>
      <p:pic>
        <p:nvPicPr>
          <p:cNvPr id="4" name="Picture 3" descr="A diagram of data collection&#10;&#10;Description automatically generated">
            <a:extLst>
              <a:ext uri="{FF2B5EF4-FFF2-40B4-BE49-F238E27FC236}">
                <a16:creationId xmlns:a16="http://schemas.microsoft.com/office/drawing/2014/main" id="{FA8B832B-9D70-FBE1-B09A-7C28D766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419" y="1321295"/>
            <a:ext cx="6106291" cy="3948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33866-8BDF-D03D-5697-DF3AA81BAB3B}"/>
              </a:ext>
            </a:extLst>
          </p:cNvPr>
          <p:cNvSpPr txBox="1"/>
          <p:nvPr/>
        </p:nvSpPr>
        <p:spPr>
          <a:xfrm>
            <a:off x="10037379" y="5367428"/>
            <a:ext cx="1860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Pratt, et al 2023</a:t>
            </a:r>
          </a:p>
        </p:txBody>
      </p:sp>
    </p:spTree>
    <p:extLst>
      <p:ext uri="{BB962C8B-B14F-4D97-AF65-F5344CB8AC3E}">
        <p14:creationId xmlns:p14="http://schemas.microsoft.com/office/powerpoint/2010/main" val="83398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3DA98-8F6B-D10C-C721-BBD803E4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82A21B3-A468-2E69-71B9-6CA692E2B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89" y="1321295"/>
            <a:ext cx="6591933" cy="4795728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Sample Characteristics (n=10)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Mean Age = 47yo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50% Male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Avg LOS = 7.5 days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80% Medicaid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Alcohol most common</a:t>
            </a:r>
          </a:p>
          <a:p>
            <a:pPr marL="914400" lvl="1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50% had &gt;3 medical Dx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accent6"/>
                </a:solidFill>
                <a:latin typeface="Franklin Gothic Medium" panose="020B0603020102020204" pitchFamily="34" charset="0"/>
              </a:rPr>
              <a:t>Six Themes</a:t>
            </a: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4300" dirty="0">
              <a:solidFill>
                <a:srgbClr val="BE0000"/>
              </a:solidFill>
              <a:latin typeface="Franklin Gothic Medium" panose="020B0603020102020204" pitchFamily="34" charset="0"/>
            </a:endParaRPr>
          </a:p>
          <a:p>
            <a:pPr marL="457200" indent="-457200" algn="l"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002C72-2C74-E4E7-EDBA-81647496B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9DACB-C437-787B-53AC-7C4DC11C16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24" t="1807" r="13194" b="6806"/>
          <a:stretch/>
        </p:blipFill>
        <p:spPr>
          <a:xfrm>
            <a:off x="7428089" y="158039"/>
            <a:ext cx="4120444" cy="6009997"/>
          </a:xfrm>
          <a:prstGeom prst="rect">
            <a:avLst/>
          </a:prstGeom>
          <a:ln w="31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83289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2BD2A-4823-F022-7D66-ACB82D002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39D72E-0D13-FF9F-8736-651199961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Results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2BAA626-5D24-3BF8-4A9B-F62E23443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145" y="1457928"/>
            <a:ext cx="10373710" cy="1655762"/>
          </a:xfrm>
        </p:spPr>
        <p:txBody>
          <a:bodyPr>
            <a:normAutofit/>
          </a:bodyPr>
          <a:lstStyle/>
          <a:p>
            <a:r>
              <a:rPr lang="en-US" sz="3000" b="1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 1: Unpredictability Around the Time of Discharge</a:t>
            </a:r>
            <a:r>
              <a:rPr lang="en-US" sz="3000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kern="0" dirty="0">
                <a:solidFill>
                  <a:srgbClr val="231F2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Timing of discharge and key elements of the discharge plan often changed right before leaving the hospital. 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22B6B4-3A6C-15AC-95BA-9D4699DF6E5C}"/>
              </a:ext>
            </a:extLst>
          </p:cNvPr>
          <p:cNvSpPr txBox="1"/>
          <p:nvPr/>
        </p:nvSpPr>
        <p:spPr>
          <a:xfrm>
            <a:off x="580696" y="3368747"/>
            <a:ext cx="110306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“So it was like </a:t>
            </a:r>
            <a:r>
              <a:rPr lang="en-US" i="1" dirty="0">
                <a:solidFill>
                  <a:srgbClr val="BE0000"/>
                </a:solidFill>
              </a:rPr>
              <a:t>everything went out the window</a:t>
            </a:r>
            <a:r>
              <a:rPr lang="en-US" i="1" dirty="0">
                <a:solidFill>
                  <a:schemeClr val="accent6"/>
                </a:solidFill>
              </a:rPr>
              <a:t>… It was everything he was saying on Sunday it was like it was a different person and he didn’t even remember what he said on Sunday. </a:t>
            </a:r>
            <a:r>
              <a:rPr lang="en-US" i="1" dirty="0" err="1">
                <a:solidFill>
                  <a:schemeClr val="accent6"/>
                </a:solidFill>
              </a:rPr>
              <a:t>‘Cause</a:t>
            </a:r>
            <a:r>
              <a:rPr lang="en-US" i="1" dirty="0">
                <a:solidFill>
                  <a:schemeClr val="accent6"/>
                </a:solidFill>
              </a:rPr>
              <a:t> Sunday he was like, </a:t>
            </a:r>
            <a:r>
              <a:rPr lang="en-US" i="1" dirty="0">
                <a:solidFill>
                  <a:srgbClr val="BE0000"/>
                </a:solidFill>
              </a:rPr>
              <a:t>I’m really concerned for falling risk</a:t>
            </a:r>
            <a:r>
              <a:rPr lang="en-US" i="1" dirty="0">
                <a:solidFill>
                  <a:schemeClr val="accent6"/>
                </a:solidFill>
              </a:rPr>
              <a:t> and I really think that you need to go—after you leave us, </a:t>
            </a:r>
            <a:r>
              <a:rPr lang="en-US" i="1" dirty="0">
                <a:solidFill>
                  <a:srgbClr val="BE0000"/>
                </a:solidFill>
              </a:rPr>
              <a:t>you need to go to this skilled nursing facility</a:t>
            </a:r>
            <a:r>
              <a:rPr lang="en-US" i="1" dirty="0">
                <a:solidFill>
                  <a:schemeClr val="accent6"/>
                </a:solidFill>
              </a:rPr>
              <a:t> for maybe a week or two just for getting your strength back… </a:t>
            </a:r>
            <a:r>
              <a:rPr lang="en-US" i="1" dirty="0">
                <a:solidFill>
                  <a:srgbClr val="BE0000"/>
                </a:solidFill>
              </a:rPr>
              <a:t>And then Monday he waltz’s in there like he didn’t even say anything on Sunday and is like, which I was okay, discharge me</a:t>
            </a:r>
            <a:r>
              <a:rPr lang="en-US" i="1" dirty="0">
                <a:solidFill>
                  <a:schemeClr val="accent6"/>
                </a:solidFill>
              </a:rPr>
              <a:t>, that’s great, but it was just weird… And I was taken off guard…. </a:t>
            </a:r>
            <a:r>
              <a:rPr lang="en-US" i="1" dirty="0">
                <a:solidFill>
                  <a:srgbClr val="BE0000"/>
                </a:solidFill>
              </a:rPr>
              <a:t>He’s like going against what he said the day before and definitely going against what the physical therapists were saying</a:t>
            </a:r>
            <a:r>
              <a:rPr lang="en-US" i="1" dirty="0">
                <a:solidFill>
                  <a:schemeClr val="accent6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7800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991AB-F89B-2D51-F063-C70B1CB37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7CE5D-25F3-90AE-DC71-A53B1E442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89" y="81839"/>
            <a:ext cx="3363310" cy="106378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Franklin Gothic Medium" panose="020B0603020102020204" pitchFamily="34" charset="0"/>
              </a:rPr>
              <a:t>Results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51D9B1B-AA0E-AD2D-DDD1-1EEA1D1AB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358" y="1468438"/>
            <a:ext cx="11209283" cy="1655762"/>
          </a:xfrm>
        </p:spPr>
        <p:txBody>
          <a:bodyPr>
            <a:normAutofit/>
          </a:bodyPr>
          <a:lstStyle/>
          <a:p>
            <a:pPr marR="0" lvl="0"/>
            <a:r>
              <a:rPr lang="en-US" sz="3000" b="1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Theme 2: Communication by the Hospital </a:t>
            </a:r>
            <a:r>
              <a:rPr lang="en-US" sz="3000" b="1" kern="0" dirty="0">
                <a:solidFill>
                  <a:srgbClr val="BE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b="1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edical </a:t>
            </a:r>
            <a:r>
              <a:rPr lang="en-US" sz="3000" b="1" kern="0" dirty="0">
                <a:solidFill>
                  <a:srgbClr val="BE0000"/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eam</a:t>
            </a:r>
            <a:r>
              <a:rPr lang="en-US" sz="3000" kern="0" dirty="0">
                <a:solidFill>
                  <a:srgbClr val="BE000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R="0" lvl="0"/>
            <a:r>
              <a:rPr lang="en-US" sz="2400" kern="0" dirty="0">
                <a:solidFill>
                  <a:srgbClr val="231F20"/>
                </a:solidFill>
                <a:effectLst/>
                <a:latin typeface="Franklin Gothic Medium" panose="020B06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Bidirectional communication, mutually agreeing upon a discharge plan, and written discharge instructions were identified as important but happened inconsistently. </a:t>
            </a:r>
            <a:endParaRPr lang="en-US" sz="2400" kern="100" dirty="0">
              <a:effectLst/>
              <a:latin typeface="Franklin Gothic Medium" panose="020B06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6025D-AEA7-EA70-8D17-B7EEBCCADCBB}"/>
              </a:ext>
            </a:extLst>
          </p:cNvPr>
          <p:cNvSpPr txBox="1"/>
          <p:nvPr/>
        </p:nvSpPr>
        <p:spPr>
          <a:xfrm>
            <a:off x="491359" y="2948152"/>
            <a:ext cx="112092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“a couple days before I got discharged, I was told that I was </a:t>
            </a:r>
            <a:r>
              <a:rPr lang="en-US" i="1" dirty="0" err="1">
                <a:solidFill>
                  <a:schemeClr val="accent6"/>
                </a:solidFill>
              </a:rPr>
              <a:t>gonna</a:t>
            </a:r>
            <a:r>
              <a:rPr lang="en-US" i="1" dirty="0">
                <a:solidFill>
                  <a:schemeClr val="accent6"/>
                </a:solidFill>
              </a:rPr>
              <a:t> be continued on my </a:t>
            </a:r>
            <a:r>
              <a:rPr lang="en-US" i="1" dirty="0" err="1">
                <a:solidFill>
                  <a:schemeClr val="accent6"/>
                </a:solidFill>
              </a:rPr>
              <a:t>Oxy’s</a:t>
            </a:r>
            <a:r>
              <a:rPr lang="en-US" i="1" dirty="0">
                <a:solidFill>
                  <a:schemeClr val="accent6"/>
                </a:solidFill>
              </a:rPr>
              <a:t> for a couple of weeks… that they’ll wean me off of those as they bump up my suboxone use. </a:t>
            </a:r>
            <a:r>
              <a:rPr lang="en-US" i="1" dirty="0">
                <a:solidFill>
                  <a:srgbClr val="BE0000"/>
                </a:solidFill>
              </a:rPr>
              <a:t>And then when they discharged me, they just straight cut me out of it </a:t>
            </a:r>
            <a:r>
              <a:rPr lang="en-US" i="1" dirty="0">
                <a:solidFill>
                  <a:schemeClr val="accent6"/>
                </a:solidFill>
              </a:rPr>
              <a:t>and then bumped up my suboxone use which is not a good idea because, for some people, it could push you into a withdrawal and it will just—</a:t>
            </a:r>
            <a:r>
              <a:rPr lang="en-US" i="1" dirty="0">
                <a:solidFill>
                  <a:srgbClr val="BE0000"/>
                </a:solidFill>
              </a:rPr>
              <a:t>that will scare somebody right out of </a:t>
            </a:r>
            <a:r>
              <a:rPr lang="en-US" i="1" dirty="0" err="1">
                <a:solidFill>
                  <a:srgbClr val="BE0000"/>
                </a:solidFill>
              </a:rPr>
              <a:t>wantin</a:t>
            </a:r>
            <a:r>
              <a:rPr lang="en-US" i="1" dirty="0">
                <a:solidFill>
                  <a:srgbClr val="BE0000"/>
                </a:solidFill>
              </a:rPr>
              <a:t>’ to use suboxone and go right back to using what they were using</a:t>
            </a:r>
            <a:r>
              <a:rPr lang="en-US" i="1" dirty="0">
                <a:solidFill>
                  <a:schemeClr val="accent6"/>
                </a:solidFill>
              </a:rPr>
              <a:t>. And so it kind of irritated me that they did that to me. </a:t>
            </a:r>
            <a:r>
              <a:rPr lang="en-US" i="1" dirty="0">
                <a:solidFill>
                  <a:srgbClr val="BE0000"/>
                </a:solidFill>
              </a:rPr>
              <a:t>Kind of felt like I was being lied to</a:t>
            </a:r>
            <a:r>
              <a:rPr lang="en-US" i="1" dirty="0">
                <a:solidFill>
                  <a:schemeClr val="accent6"/>
                </a:solidFill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80E56-0B6C-D4CD-E431-733076CD3D00}"/>
              </a:ext>
            </a:extLst>
          </p:cNvPr>
          <p:cNvSpPr txBox="1"/>
          <p:nvPr/>
        </p:nvSpPr>
        <p:spPr>
          <a:xfrm>
            <a:off x="491358" y="4981863"/>
            <a:ext cx="11091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6"/>
                </a:solidFill>
              </a:rPr>
              <a:t>“I had told my doctor that I, </a:t>
            </a:r>
            <a:r>
              <a:rPr lang="en-US" i="1" dirty="0">
                <a:solidFill>
                  <a:srgbClr val="BE0000"/>
                </a:solidFill>
              </a:rPr>
              <a:t>I wanted to leave but I wanted to do it safely and not have to do like an AMA [against medical advice] </a:t>
            </a:r>
            <a:r>
              <a:rPr lang="en-US" i="1" dirty="0">
                <a:solidFill>
                  <a:schemeClr val="accent6"/>
                </a:solidFill>
              </a:rPr>
              <a:t>or anything like that, and he got it all set up. And the pharmacy had come up and brought me my meds I was taking home, like an hour before I was discharged. So it just went really smoothly.”</a:t>
            </a:r>
          </a:p>
        </p:txBody>
      </p:sp>
    </p:spTree>
    <p:extLst>
      <p:ext uri="{BB962C8B-B14F-4D97-AF65-F5344CB8AC3E}">
        <p14:creationId xmlns:p14="http://schemas.microsoft.com/office/powerpoint/2010/main" val="1565378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and Gray">
      <a:dk1>
        <a:srgbClr val="708E99"/>
      </a:dk1>
      <a:lt1>
        <a:srgbClr val="FFFFFF"/>
      </a:lt1>
      <a:dk2>
        <a:srgbClr val="708E99"/>
      </a:dk2>
      <a:lt2>
        <a:srgbClr val="E2E6E6"/>
      </a:lt2>
      <a:accent1>
        <a:srgbClr val="BE0000"/>
      </a:accent1>
      <a:accent2>
        <a:srgbClr val="A9A9A9"/>
      </a:accent2>
      <a:accent3>
        <a:srgbClr val="919191"/>
      </a:accent3>
      <a:accent4>
        <a:srgbClr val="797979"/>
      </a:accent4>
      <a:accent5>
        <a:srgbClr val="5F5F5F"/>
      </a:accent5>
      <a:accent6>
        <a:srgbClr val="424242"/>
      </a:accent6>
      <a:hlink>
        <a:srgbClr val="BE0000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tah Brand Colors">
      <a:dk1>
        <a:srgbClr val="708E99"/>
      </a:dk1>
      <a:lt1>
        <a:srgbClr val="FFFFFF"/>
      </a:lt1>
      <a:dk2>
        <a:srgbClr val="708E99"/>
      </a:dk2>
      <a:lt2>
        <a:srgbClr val="E2E6E6"/>
      </a:lt2>
      <a:accent1>
        <a:srgbClr val="BE0000"/>
      </a:accent1>
      <a:accent2>
        <a:srgbClr val="FBA918"/>
      </a:accent2>
      <a:accent3>
        <a:srgbClr val="890000"/>
      </a:accent3>
      <a:accent4>
        <a:srgbClr val="3ABFC0"/>
      </a:accent4>
      <a:accent5>
        <a:srgbClr val="E3937B"/>
      </a:accent5>
      <a:accent6>
        <a:srgbClr val="EFC041"/>
      </a:accent6>
      <a:hlink>
        <a:srgbClr val="BE0000"/>
      </a:hlink>
      <a:folHlink>
        <a:srgbClr val="3AB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1388</Words>
  <Application>Microsoft Macintosh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Factoria Ultra</vt:lpstr>
      <vt:lpstr>Franklin Gothic Medium</vt:lpstr>
      <vt:lpstr>Myriad Pro</vt:lpstr>
      <vt:lpstr>Myriad Pro Black</vt:lpstr>
      <vt:lpstr>Office Theme</vt:lpstr>
      <vt:lpstr>1_Office Theme</vt:lpstr>
      <vt:lpstr>A Qualitative Assessment of the Care Transition Experience of Patients with Substance Use Disorders After Hospital Discharge </vt:lpstr>
      <vt:lpstr>No conflicts of interest  Some quotations use brand names to refer to certain medications</vt:lpstr>
      <vt:lpstr>Background</vt:lpstr>
      <vt:lpstr>Objective</vt:lpstr>
      <vt:lpstr>Methods</vt:lpstr>
      <vt:lpstr>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Titensor</dc:creator>
  <cp:lastModifiedBy>Michael Incze</cp:lastModifiedBy>
  <cp:revision>41</cp:revision>
  <dcterms:created xsi:type="dcterms:W3CDTF">2019-01-03T16:39:32Z</dcterms:created>
  <dcterms:modified xsi:type="dcterms:W3CDTF">2024-11-11T04:26:47Z</dcterms:modified>
</cp:coreProperties>
</file>