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C7_E833690A.xml" ContentType="application/vnd.ms-powerpoint.comments+xml"/>
  <Override PartName="/ppt/comments/modernComment_1D3_10073F92.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411" r:id="rId2"/>
    <p:sldId id="472" r:id="rId3"/>
    <p:sldId id="438" r:id="rId4"/>
    <p:sldId id="439" r:id="rId5"/>
    <p:sldId id="453" r:id="rId6"/>
    <p:sldId id="454" r:id="rId7"/>
    <p:sldId id="466" r:id="rId8"/>
    <p:sldId id="455" r:id="rId9"/>
    <p:sldId id="460" r:id="rId10"/>
    <p:sldId id="467" r:id="rId11"/>
    <p:sldId id="468" r:id="rId12"/>
    <p:sldId id="469" r:id="rId13"/>
    <p:sldId id="459" r:id="rId14"/>
    <p:sldId id="461" r:id="rId15"/>
    <p:sldId id="462" r:id="rId16"/>
    <p:sldId id="464" r:id="rId17"/>
    <p:sldId id="450" r:id="rId18"/>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1AC397-5B8F-4699-1E12-0543765F0812}" name="Simon Gagliardi" initials="SG" userId="S::sjg4001@med.cornell.edu::22c6af2f-044e-4a16-9ff5-b6aa1d633a73" providerId="AD"/>
  <p188:author id="{9FD1689A-4C89-2578-3B4B-E89A834151D6}" name="Nancy Raider" initials="NR" userId="S::nar4015@med.cornell.edu::d49d8a2c-e8e6-46d3-9c26-d4f35563bb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555"/>
    <a:srgbClr val="343433"/>
    <a:srgbClr val="B31B1B"/>
    <a:srgbClr val="E87722"/>
    <a:srgbClr val="000000"/>
    <a:srgbClr val="CF4520"/>
    <a:srgbClr val="A20815"/>
    <a:srgbClr val="636463"/>
    <a:srgbClr val="F47A22"/>
    <a:srgbClr val="A21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3D7BA9-A4F8-AFBD-48B8-80E10F878B44}" v="8" dt="2024-11-15T02:21:51.6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autoAdjust="0"/>
    <p:restoredTop sz="91507" autoAdjust="0"/>
  </p:normalViewPr>
  <p:slideViewPr>
    <p:cSldViewPr snapToGrid="0" snapToObjects="1">
      <p:cViewPr varScale="1">
        <p:scale>
          <a:sx n="134" d="100"/>
          <a:sy n="134" d="100"/>
        </p:scale>
        <p:origin x="184" y="5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1" d="100"/>
        <a:sy n="91" d="100"/>
      </p:scale>
      <p:origin x="0" y="0"/>
    </p:cViewPr>
  </p:sorterViewPr>
  <p:notesViewPr>
    <p:cSldViewPr snapToGrid="0" snapToObjects="1">
      <p:cViewPr varScale="1">
        <p:scale>
          <a:sx n="119" d="100"/>
          <a:sy n="119" d="100"/>
        </p:scale>
        <p:origin x="43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modernComment_1C7_E833690A.xml><?xml version="1.0" encoding="utf-8"?>
<p188:cmLst xmlns:a="http://schemas.openxmlformats.org/drawingml/2006/main" xmlns:r="http://schemas.openxmlformats.org/officeDocument/2006/relationships" xmlns:p188="http://schemas.microsoft.com/office/powerpoint/2018/8/main">
  <p188:cm id="{3562A3DD-7E6A-42FD-AD99-158A6DA820DA}" authorId="{D81AC397-5B8F-4699-1E12-0543765F0812}" status="resolved" created="2024-11-12T16:06:42.486" complete="100000">
    <ac:txMkLst xmlns:ac="http://schemas.microsoft.com/office/drawing/2013/main/command">
      <pc:docMk xmlns:pc="http://schemas.microsoft.com/office/powerpoint/2013/main/command"/>
      <pc:sldMk xmlns:pc="http://schemas.microsoft.com/office/powerpoint/2013/main/command" cId="3895683338" sldId="455"/>
      <ac:spMk id="5" creationId="{D49CAD51-53A1-7642-E840-2AD3EBE5AEAA}"/>
      <ac:txMk cp="10" len="7">
        <ac:context len="470" hash="3960304149"/>
      </ac:txMk>
    </ac:txMkLst>
    <p188:pos x="1398233" y="516014"/>
    <p188:txBody>
      <a:bodyPr/>
      <a:lstStyle/>
      <a:p>
        <a:r>
          <a:rPr lang="en-US"/>
          <a:t>brackets after: community drug treatment programs</a:t>
        </a:r>
      </a:p>
    </p188:txBody>
  </p188:cm>
</p188:cmLst>
</file>

<file path=ppt/comments/modernComment_1D3_10073F92.xml><?xml version="1.0" encoding="utf-8"?>
<p188:cmLst xmlns:a="http://schemas.openxmlformats.org/drawingml/2006/main" xmlns:r="http://schemas.openxmlformats.org/officeDocument/2006/relationships" xmlns:p188="http://schemas.microsoft.com/office/powerpoint/2018/8/main">
  <p188:cm id="{BBBC7A6C-9B5F-45CA-BD0A-5F7DFEE4FAF8}" authorId="{D81AC397-5B8F-4699-1E12-0543765F0812}" status="resolved" created="2024-11-12T16:08:06.335" complete="100000">
    <ac:txMkLst xmlns:ac="http://schemas.microsoft.com/office/drawing/2013/main/command">
      <pc:docMk xmlns:pc="http://schemas.microsoft.com/office/powerpoint/2013/main/command"/>
      <pc:sldMk xmlns:pc="http://schemas.microsoft.com/office/powerpoint/2013/main/command" cId="268910482" sldId="467"/>
      <ac:spMk id="5" creationId="{2AB2E28C-5620-E181-DC4A-FB1BECE88BAD}"/>
      <ac:txMk cp="0">
        <ac:context len="213" hash="613446572"/>
      </ac:txMk>
    </ac:txMkLst>
    <p188:pos x="1697854" y="194199"/>
    <p188:txBody>
      <a:bodyPr/>
      <a:lstStyle/>
      <a:p>
        <a:r>
          <a:rPr lang="en-US"/>
          <a:t>delete titles in box</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9D880E72-C0D1-7B4E-95F7-AA2918E085BC}" type="datetimeFigureOut">
              <a:rPr lang="en-US" smtClean="0"/>
              <a:pPr/>
              <a:t>11/14/2024</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25FBFBE2-5FC1-6D49-9CB1-BEBD9B36BDD1}" type="slidenum">
              <a:rPr lang="en-US" smtClean="0"/>
              <a:pPr/>
              <a:t>‹#›</a:t>
            </a:fld>
            <a:endParaRPr lang="en-US"/>
          </a:p>
        </p:txBody>
      </p:sp>
    </p:spTree>
    <p:extLst>
      <p:ext uri="{BB962C8B-B14F-4D97-AF65-F5344CB8AC3E}">
        <p14:creationId xmlns:p14="http://schemas.microsoft.com/office/powerpoint/2010/main" val="3158721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835B1ABD-57F1-1B46-A417-3C7D1F2A85D0}" type="datetimeFigureOut">
              <a:rPr lang="en-US" smtClean="0"/>
              <a:pPr/>
              <a:t>11/14/2024</a:t>
            </a:fld>
            <a:endParaRPr lang="en-US"/>
          </a:p>
        </p:txBody>
      </p:sp>
      <p:sp>
        <p:nvSpPr>
          <p:cNvPr id="4" name="Slide Image Placeholder 3"/>
          <p:cNvSpPr>
            <a:spLocks noGrp="1" noRot="1" noChangeAspect="1"/>
          </p:cNvSpPr>
          <p:nvPr>
            <p:ph type="sldImg" idx="2"/>
          </p:nvPr>
        </p:nvSpPr>
        <p:spPr>
          <a:xfrm>
            <a:off x="409575" y="698500"/>
            <a:ext cx="62071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33FF746A-9A42-BC49-B5AB-F8339C12B1B4}" type="slidenum">
              <a:rPr lang="en-US" smtClean="0"/>
              <a:pPr/>
              <a:t>‹#›</a:t>
            </a:fld>
            <a:endParaRPr lang="en-US"/>
          </a:p>
        </p:txBody>
      </p:sp>
    </p:spTree>
    <p:extLst>
      <p:ext uri="{BB962C8B-B14F-4D97-AF65-F5344CB8AC3E}">
        <p14:creationId xmlns:p14="http://schemas.microsoft.com/office/powerpoint/2010/main" val="3823909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08F8DD-10C1-9CE3-7F45-489DFFAD302E}"/>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8D92239-97C5-DC53-FCF8-631C38E32D24}"/>
              </a:ext>
            </a:extLst>
          </p:cNvPr>
          <p:cNvSpPr/>
          <p:nvPr userDrawn="1"/>
        </p:nvSpPr>
        <p:spPr>
          <a:xfrm>
            <a:off x="0" y="1320393"/>
            <a:ext cx="9144000" cy="3362743"/>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396072" y="1603652"/>
            <a:ext cx="8351856" cy="1329595"/>
          </a:xfrm>
        </p:spPr>
        <p:txBody>
          <a:bodyPr lIns="0" bIns="0" anchor="b" anchorCtr="0">
            <a:spAutoFit/>
          </a:bodyPr>
          <a:lstStyle>
            <a:lvl1pPr algn="l">
              <a:lnSpc>
                <a:spcPct val="90000"/>
              </a:lnSpc>
              <a:defRPr sz="4800" b="1" baseline="0">
                <a:solidFill>
                  <a:schemeClr val="bg1"/>
                </a:solidFill>
                <a:latin typeface="Arial"/>
                <a:cs typeface="Arial"/>
              </a:defRPr>
            </a:lvl1pPr>
          </a:lstStyle>
          <a:p>
            <a:r>
              <a:rPr lang="en-US" dirty="0"/>
              <a:t>Masterbrand 1-liner</a:t>
            </a:r>
            <a:br>
              <a:rPr lang="en-US" dirty="0"/>
            </a:br>
            <a:r>
              <a:rPr lang="en-US" dirty="0"/>
              <a:t>Cover Slide</a:t>
            </a:r>
          </a:p>
        </p:txBody>
      </p:sp>
      <p:sp>
        <p:nvSpPr>
          <p:cNvPr id="12" name="Subtitle 2"/>
          <p:cNvSpPr>
            <a:spLocks noGrp="1"/>
          </p:cNvSpPr>
          <p:nvPr>
            <p:ph type="subTitle" idx="1" hasCustomPrompt="1"/>
          </p:nvPr>
        </p:nvSpPr>
        <p:spPr>
          <a:xfrm>
            <a:off x="396072" y="3020419"/>
            <a:ext cx="8351856" cy="290849"/>
          </a:xfrm>
          <a:prstGeom prst="rect">
            <a:avLst/>
          </a:prstGeom>
        </p:spPr>
        <p:txBody>
          <a:bodyPr lIns="0" tIns="0" rIns="0" bIns="0">
            <a:spAutoFit/>
          </a:bodyPr>
          <a:lstStyle>
            <a:lvl1pPr marL="0" indent="0" algn="l">
              <a:buNone/>
              <a:defRPr sz="21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sp>
        <p:nvSpPr>
          <p:cNvPr id="14" name="Content Placeholder 8"/>
          <p:cNvSpPr>
            <a:spLocks noGrp="1"/>
          </p:cNvSpPr>
          <p:nvPr>
            <p:ph sz="quarter" idx="12" hasCustomPrompt="1"/>
          </p:nvPr>
        </p:nvSpPr>
        <p:spPr>
          <a:xfrm>
            <a:off x="396072" y="3816384"/>
            <a:ext cx="5853112" cy="528478"/>
          </a:xfrm>
          <a:prstGeom prst="rect">
            <a:avLst/>
          </a:prstGeom>
        </p:spPr>
        <p:txBody>
          <a:bodyPr lIns="0" tIns="0" rIns="0" bIns="0">
            <a:spAutoFit/>
          </a:bodyPr>
          <a:lstStyle>
            <a:lvl1pPr marL="0" indent="0">
              <a:lnSpc>
                <a:spcPct val="120000"/>
              </a:lnSpc>
              <a:spcBef>
                <a:spcPts val="0"/>
              </a:spcBef>
              <a:buNone/>
              <a:tabLst/>
              <a:defRPr sz="1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Presenter’s Name</a:t>
            </a:r>
          </a:p>
          <a:p>
            <a:pPr lvl="0"/>
            <a:r>
              <a:rPr lang="en-US" dirty="0"/>
              <a:t>Presenter’s Title</a:t>
            </a:r>
          </a:p>
        </p:txBody>
      </p:sp>
      <p:sp>
        <p:nvSpPr>
          <p:cNvPr id="15" name="Content Placeholder 10"/>
          <p:cNvSpPr>
            <a:spLocks noGrp="1"/>
          </p:cNvSpPr>
          <p:nvPr>
            <p:ph sz="quarter" idx="13" hasCustomPrompt="1"/>
          </p:nvPr>
        </p:nvSpPr>
        <p:spPr>
          <a:xfrm>
            <a:off x="5842000" y="3816383"/>
            <a:ext cx="2905928" cy="528478"/>
          </a:xfrm>
          <a:prstGeom prst="rect">
            <a:avLst/>
          </a:prstGeom>
        </p:spPr>
        <p:txBody>
          <a:bodyPr lIns="0" tIns="0" rIns="0" bIns="0">
            <a:spAutoFit/>
          </a:bodyPr>
          <a:lstStyle>
            <a:lvl1pPr marL="0" indent="0" algn="r">
              <a:lnSpc>
                <a:spcPct val="120000"/>
              </a:lnSpc>
              <a:spcBef>
                <a:spcPts val="0"/>
              </a:spcBef>
              <a:buNone/>
              <a:defRPr sz="1500" b="0" baseline="0">
                <a:solidFill>
                  <a:schemeClr val="bg1"/>
                </a:solidFill>
              </a:defRPr>
            </a:lvl1pPr>
          </a:lstStyle>
          <a:p>
            <a:pPr lvl="0"/>
            <a:r>
              <a:rPr lang="en-US" dirty="0"/>
              <a:t>01.03.24</a:t>
            </a:r>
            <a:br>
              <a:rPr lang="en-US" dirty="0"/>
            </a:br>
            <a:r>
              <a:rPr lang="en-US" dirty="0"/>
              <a:t>Web address here</a:t>
            </a:r>
          </a:p>
        </p:txBody>
      </p:sp>
      <p:pic>
        <p:nvPicPr>
          <p:cNvPr id="4" name="Graphic 3">
            <a:extLst>
              <a:ext uri="{FF2B5EF4-FFF2-40B4-BE49-F238E27FC236}">
                <a16:creationId xmlns:a16="http://schemas.microsoft.com/office/drawing/2014/main" id="{E48684B0-CA31-A3A1-9A7B-E61331323C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187837"/>
            <a:ext cx="9144000" cy="495300"/>
          </a:xfrm>
          <a:prstGeom prst="rect">
            <a:avLst/>
          </a:prstGeom>
        </p:spPr>
      </p:pic>
      <p:pic>
        <p:nvPicPr>
          <p:cNvPr id="6" name="Graphic 5">
            <a:extLst>
              <a:ext uri="{FF2B5EF4-FFF2-40B4-BE49-F238E27FC236}">
                <a16:creationId xmlns:a16="http://schemas.microsoft.com/office/drawing/2014/main" id="{E86E9C3A-C2EA-8C12-137D-AD641CC3838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9653" y="400173"/>
            <a:ext cx="4550912" cy="445198"/>
          </a:xfrm>
          <a:prstGeom prst="rect">
            <a:avLst/>
          </a:prstGeom>
        </p:spPr>
      </p:pic>
    </p:spTree>
    <p:extLst>
      <p:ext uri="{BB962C8B-B14F-4D97-AF65-F5344CB8AC3E}">
        <p14:creationId xmlns:p14="http://schemas.microsoft.com/office/powerpoint/2010/main" val="30440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Column">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3DF5B6-8C3D-11C4-7615-44F0C6870409}"/>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6" name="Text Placeholder 4">
            <a:extLst>
              <a:ext uri="{FF2B5EF4-FFF2-40B4-BE49-F238E27FC236}">
                <a16:creationId xmlns:a16="http://schemas.microsoft.com/office/drawing/2014/main" id="{F751674C-E917-6EC7-BD46-04395286ABDA}"/>
              </a:ext>
            </a:extLst>
          </p:cNvPr>
          <p:cNvSpPr>
            <a:spLocks noGrp="1"/>
          </p:cNvSpPr>
          <p:nvPr>
            <p:ph idx="1"/>
          </p:nvPr>
        </p:nvSpPr>
        <p:spPr>
          <a:xfrm>
            <a:off x="457200" y="594059"/>
            <a:ext cx="4040660"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FFE2ACCC-DD45-B3AA-3F38-BFC90B1F6C1E}"/>
              </a:ext>
            </a:extLst>
          </p:cNvPr>
          <p:cNvSpPr>
            <a:spLocks noGrp="1"/>
          </p:cNvSpPr>
          <p:nvPr>
            <p:ph idx="10"/>
          </p:nvPr>
        </p:nvSpPr>
        <p:spPr>
          <a:xfrm>
            <a:off x="4636782" y="594059"/>
            <a:ext cx="4040660"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4871BFAE-FE4F-F5FD-6080-11E1045FEACB}"/>
              </a:ext>
            </a:extLst>
          </p:cNvPr>
          <p:cNvSpPr>
            <a:spLocks noGrp="1"/>
          </p:cNvSpPr>
          <p:nvPr>
            <p:ph type="pic" sz="quarter" idx="13"/>
          </p:nvPr>
        </p:nvSpPr>
        <p:spPr>
          <a:xfrm>
            <a:off x="5443870" y="0"/>
            <a:ext cx="3700130" cy="5143500"/>
          </a:xfrm>
          <a:prstGeom prst="rect">
            <a:avLst/>
          </a:prstGeom>
          <a:solidFill>
            <a:schemeClr val="bg1">
              <a:lumMod val="50000"/>
            </a:schemeClr>
          </a:solidFill>
        </p:spPr>
        <p:txBody>
          <a:bodyPr anchor="ctr">
            <a:noAutofit/>
          </a:bodyPr>
          <a:lstStyle>
            <a:lvl1pPr marL="0" indent="0" algn="ctr">
              <a:buNone/>
              <a:defRPr>
                <a:solidFill>
                  <a:schemeClr val="bg1">
                    <a:lumMod val="85000"/>
                  </a:schemeClr>
                </a:solidFill>
              </a:defRPr>
            </a:lvl1pPr>
          </a:lstStyle>
          <a:p>
            <a:r>
              <a:rPr lang="en-US" dirty="0"/>
              <a:t>Click icon to add picture</a:t>
            </a:r>
          </a:p>
        </p:txBody>
      </p:sp>
      <p:sp>
        <p:nvSpPr>
          <p:cNvPr id="2" name="Title Placeholder 1">
            <a:extLst>
              <a:ext uri="{FF2B5EF4-FFF2-40B4-BE49-F238E27FC236}">
                <a16:creationId xmlns:a16="http://schemas.microsoft.com/office/drawing/2014/main" id="{07B544A2-6FDF-57C2-B14B-E4ADDDAA268A}"/>
              </a:ext>
            </a:extLst>
          </p:cNvPr>
          <p:cNvSpPr>
            <a:spLocks noGrp="1"/>
          </p:cNvSpPr>
          <p:nvPr>
            <p:ph type="title" hasCustomPrompt="1"/>
          </p:nvPr>
        </p:nvSpPr>
        <p:spPr>
          <a:xfrm>
            <a:off x="457199" y="123568"/>
            <a:ext cx="4673463" cy="415498"/>
          </a:xfrm>
          <a:prstGeom prst="rect">
            <a:avLst/>
          </a:prstGeom>
        </p:spPr>
        <p:txBody>
          <a:bodyPr vert="horz" lIns="0" tIns="0" rIns="91440" bIns="45720" rtlCol="0" anchor="t">
            <a:noAutofit/>
          </a:bodyPr>
          <a:lstStyle/>
          <a:p>
            <a:r>
              <a:rPr lang="en-US" dirty="0"/>
              <a:t>Insert Title Here Image &amp; Copy</a:t>
            </a:r>
          </a:p>
        </p:txBody>
      </p:sp>
      <p:sp>
        <p:nvSpPr>
          <p:cNvPr id="3" name="Text Placeholder 4">
            <a:extLst>
              <a:ext uri="{FF2B5EF4-FFF2-40B4-BE49-F238E27FC236}">
                <a16:creationId xmlns:a16="http://schemas.microsoft.com/office/drawing/2014/main" id="{83CDE917-A7C9-1F9B-C858-56510DB656AF}"/>
              </a:ext>
            </a:extLst>
          </p:cNvPr>
          <p:cNvSpPr>
            <a:spLocks noGrp="1"/>
          </p:cNvSpPr>
          <p:nvPr>
            <p:ph idx="1"/>
          </p:nvPr>
        </p:nvSpPr>
        <p:spPr>
          <a:xfrm>
            <a:off x="457199" y="594059"/>
            <a:ext cx="4681125"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s &amp; Copy 3 Column">
    <p:spTree>
      <p:nvGrpSpPr>
        <p:cNvPr id="1" name=""/>
        <p:cNvGrpSpPr/>
        <p:nvPr/>
      </p:nvGrpSpPr>
      <p:grpSpPr>
        <a:xfrm>
          <a:off x="0" y="0"/>
          <a:ext cx="0" cy="0"/>
          <a:chOff x="0" y="0"/>
          <a:chExt cx="0" cy="0"/>
        </a:xfrm>
      </p:grpSpPr>
      <p:sp>
        <p:nvSpPr>
          <p:cNvPr id="7" name="Picture Placeholder 9"/>
          <p:cNvSpPr>
            <a:spLocks noGrp="1"/>
          </p:cNvSpPr>
          <p:nvPr>
            <p:ph type="pic" sz="quarter" idx="16"/>
          </p:nvPr>
        </p:nvSpPr>
        <p:spPr>
          <a:xfrm>
            <a:off x="457200" y="662507"/>
            <a:ext cx="2569035" cy="1707543"/>
          </a:xfrm>
          <a:prstGeom prst="rect">
            <a:avLst/>
          </a:prstGeo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9" name="Picture Placeholder 9"/>
          <p:cNvSpPr>
            <a:spLocks noGrp="1"/>
          </p:cNvSpPr>
          <p:nvPr>
            <p:ph type="pic" sz="quarter" idx="18"/>
          </p:nvPr>
        </p:nvSpPr>
        <p:spPr>
          <a:xfrm>
            <a:off x="3287483" y="662507"/>
            <a:ext cx="2569035" cy="1707543"/>
          </a:xfrm>
          <a:prstGeom prst="rect">
            <a:avLst/>
          </a:prstGeo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10" name="Picture Placeholder 9"/>
          <p:cNvSpPr>
            <a:spLocks noGrp="1"/>
          </p:cNvSpPr>
          <p:nvPr>
            <p:ph type="pic" sz="quarter" idx="20"/>
          </p:nvPr>
        </p:nvSpPr>
        <p:spPr>
          <a:xfrm>
            <a:off x="6117765" y="662507"/>
            <a:ext cx="2569035" cy="1707543"/>
          </a:xfrm>
          <a:prstGeom prst="rect">
            <a:avLst/>
          </a:prstGeom>
          <a:solidFill>
            <a:schemeClr val="tx1">
              <a:lumMod val="50000"/>
              <a:lumOff val="50000"/>
            </a:schemeClr>
          </a:solidFill>
        </p:spPr>
        <p:txBody>
          <a:bodyPr>
            <a:normAutofit/>
          </a:bodyPr>
          <a:lstStyle>
            <a:lvl1pPr marL="0" indent="0">
              <a:buNone/>
              <a:defRPr sz="1800">
                <a:solidFill>
                  <a:schemeClr val="tx1"/>
                </a:solidFill>
              </a:defRPr>
            </a:lvl1pPr>
          </a:lstStyle>
          <a:p>
            <a:r>
              <a:rPr lang="en-US"/>
              <a:t>Click icon to add picture</a:t>
            </a:r>
            <a:endParaRPr lang="en-US" dirty="0"/>
          </a:p>
        </p:txBody>
      </p:sp>
      <p:sp>
        <p:nvSpPr>
          <p:cNvPr id="6" name="Title Placeholder 1">
            <a:extLst>
              <a:ext uri="{FF2B5EF4-FFF2-40B4-BE49-F238E27FC236}">
                <a16:creationId xmlns:a16="http://schemas.microsoft.com/office/drawing/2014/main" id="{404F15ED-E47A-A121-FEA2-D5A985DFA0FA}"/>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8" name="Text Placeholder 4">
            <a:extLst>
              <a:ext uri="{FF2B5EF4-FFF2-40B4-BE49-F238E27FC236}">
                <a16:creationId xmlns:a16="http://schemas.microsoft.com/office/drawing/2014/main" id="{5BD5B9CC-B9CE-BC16-0D2C-B79666938531}"/>
              </a:ext>
            </a:extLst>
          </p:cNvPr>
          <p:cNvSpPr>
            <a:spLocks noGrp="1"/>
          </p:cNvSpPr>
          <p:nvPr>
            <p:ph idx="1"/>
          </p:nvPr>
        </p:nvSpPr>
        <p:spPr>
          <a:xfrm>
            <a:off x="457200"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1" name="Text Placeholder 4">
            <a:extLst>
              <a:ext uri="{FF2B5EF4-FFF2-40B4-BE49-F238E27FC236}">
                <a16:creationId xmlns:a16="http://schemas.microsoft.com/office/drawing/2014/main" id="{9CBB301A-5DB9-1A2D-435E-047CEEB39A1C}"/>
              </a:ext>
            </a:extLst>
          </p:cNvPr>
          <p:cNvSpPr>
            <a:spLocks noGrp="1"/>
          </p:cNvSpPr>
          <p:nvPr>
            <p:ph idx="21"/>
          </p:nvPr>
        </p:nvSpPr>
        <p:spPr>
          <a:xfrm>
            <a:off x="3282779"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2" name="Text Placeholder 4">
            <a:extLst>
              <a:ext uri="{FF2B5EF4-FFF2-40B4-BE49-F238E27FC236}">
                <a16:creationId xmlns:a16="http://schemas.microsoft.com/office/drawing/2014/main" id="{5AC6AEDD-A44B-7357-7F77-EDDCC2F8DCB4}"/>
              </a:ext>
            </a:extLst>
          </p:cNvPr>
          <p:cNvSpPr>
            <a:spLocks noGrp="1"/>
          </p:cNvSpPr>
          <p:nvPr>
            <p:ph idx="22"/>
          </p:nvPr>
        </p:nvSpPr>
        <p:spPr>
          <a:xfrm>
            <a:off x="6116595"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Top &amp; Copy Bottom">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6AEAB4E0-EC82-DB10-0691-C7D57C116382}"/>
              </a:ext>
            </a:extLst>
          </p:cNvPr>
          <p:cNvSpPr>
            <a:spLocks noGrp="1"/>
          </p:cNvSpPr>
          <p:nvPr>
            <p:ph type="pic" sz="quarter" idx="17"/>
          </p:nvPr>
        </p:nvSpPr>
        <p:spPr>
          <a:xfrm>
            <a:off x="457200" y="660569"/>
            <a:ext cx="8229598" cy="1707543"/>
          </a:xfrm>
          <a:prstGeom prst="rect">
            <a:avLst/>
          </a:prstGeom>
          <a:solidFill>
            <a:schemeClr val="tx1">
              <a:lumMod val="50000"/>
              <a:lumOff val="50000"/>
            </a:schemeClr>
          </a:solidFill>
        </p:spPr>
        <p:txBody>
          <a:bodyPr>
            <a:normAutofit/>
          </a:bodyPr>
          <a:lstStyle>
            <a:lvl1pPr marL="0" indent="0">
              <a:buNone/>
              <a:defRPr sz="1800">
                <a:solidFill>
                  <a:schemeClr val="tx1"/>
                </a:solidFill>
              </a:defRPr>
            </a:lvl1pPr>
          </a:lstStyle>
          <a:p>
            <a:r>
              <a:rPr lang="en-US" dirty="0"/>
              <a:t>Click icon to add picture</a:t>
            </a:r>
          </a:p>
        </p:txBody>
      </p:sp>
      <p:sp>
        <p:nvSpPr>
          <p:cNvPr id="3" name="Title Placeholder 1">
            <a:extLst>
              <a:ext uri="{FF2B5EF4-FFF2-40B4-BE49-F238E27FC236}">
                <a16:creationId xmlns:a16="http://schemas.microsoft.com/office/drawing/2014/main" id="{7EC80901-5414-5465-B9DD-C2808DF2905D}"/>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6" name="Text Placeholder 4">
            <a:extLst>
              <a:ext uri="{FF2B5EF4-FFF2-40B4-BE49-F238E27FC236}">
                <a16:creationId xmlns:a16="http://schemas.microsoft.com/office/drawing/2014/main" id="{B550E7DA-BF61-922F-6C58-CCEB9E7FCCDE}"/>
              </a:ext>
            </a:extLst>
          </p:cNvPr>
          <p:cNvSpPr>
            <a:spLocks noGrp="1"/>
          </p:cNvSpPr>
          <p:nvPr>
            <p:ph idx="1"/>
          </p:nvPr>
        </p:nvSpPr>
        <p:spPr>
          <a:xfrm>
            <a:off x="457200" y="2429425"/>
            <a:ext cx="8220242"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s &amp; Copy 1">
    <p:spTree>
      <p:nvGrpSpPr>
        <p:cNvPr id="1" name=""/>
        <p:cNvGrpSpPr/>
        <p:nvPr/>
      </p:nvGrpSpPr>
      <p:grpSpPr>
        <a:xfrm>
          <a:off x="0" y="0"/>
          <a:ext cx="0" cy="0"/>
          <a:chOff x="0" y="0"/>
          <a:chExt cx="0" cy="0"/>
        </a:xfrm>
      </p:grpSpPr>
      <p:sp>
        <p:nvSpPr>
          <p:cNvPr id="16" name="Chart Placeholder 6"/>
          <p:cNvSpPr>
            <a:spLocks noGrp="1"/>
          </p:cNvSpPr>
          <p:nvPr>
            <p:ph type="chart" sz="quarter" idx="23"/>
          </p:nvPr>
        </p:nvSpPr>
        <p:spPr>
          <a:xfrm>
            <a:off x="457200" y="721883"/>
            <a:ext cx="2569034"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25" name="Chart Placeholder 6">
            <a:extLst>
              <a:ext uri="{FF2B5EF4-FFF2-40B4-BE49-F238E27FC236}">
                <a16:creationId xmlns:a16="http://schemas.microsoft.com/office/drawing/2014/main" id="{05CE34A9-2767-EE52-2288-0282EAB77DA4}"/>
              </a:ext>
            </a:extLst>
          </p:cNvPr>
          <p:cNvSpPr>
            <a:spLocks noGrp="1"/>
          </p:cNvSpPr>
          <p:nvPr>
            <p:ph type="chart" sz="quarter" idx="26"/>
          </p:nvPr>
        </p:nvSpPr>
        <p:spPr>
          <a:xfrm>
            <a:off x="3292188" y="721883"/>
            <a:ext cx="2569034" cy="1617557"/>
          </a:xfrm>
          <a:prstGeom prst="rect">
            <a:avLst/>
          </a:prstGeom>
        </p:spPr>
        <p:txBody>
          <a:bodyPr/>
          <a:lstStyle>
            <a:lvl1pPr marL="0" indent="0">
              <a:buNone/>
              <a:defRPr>
                <a:solidFill>
                  <a:schemeClr val="tx1"/>
                </a:solidFill>
              </a:defRPr>
            </a:lvl1pPr>
          </a:lstStyle>
          <a:p>
            <a:r>
              <a:rPr lang="en-US"/>
              <a:t>Click icon to add chart</a:t>
            </a:r>
            <a:endParaRPr lang="en-US" dirty="0"/>
          </a:p>
        </p:txBody>
      </p:sp>
      <p:sp>
        <p:nvSpPr>
          <p:cNvPr id="26" name="Chart Placeholder 6">
            <a:extLst>
              <a:ext uri="{FF2B5EF4-FFF2-40B4-BE49-F238E27FC236}">
                <a16:creationId xmlns:a16="http://schemas.microsoft.com/office/drawing/2014/main" id="{38D520DC-ADC2-F226-F41C-DDB4ADE9DE0C}"/>
              </a:ext>
            </a:extLst>
          </p:cNvPr>
          <p:cNvSpPr>
            <a:spLocks noGrp="1"/>
          </p:cNvSpPr>
          <p:nvPr>
            <p:ph type="chart" sz="quarter" idx="27"/>
          </p:nvPr>
        </p:nvSpPr>
        <p:spPr>
          <a:xfrm>
            <a:off x="6110868" y="721883"/>
            <a:ext cx="2569034"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6" name="Title Placeholder 1">
            <a:extLst>
              <a:ext uri="{FF2B5EF4-FFF2-40B4-BE49-F238E27FC236}">
                <a16:creationId xmlns:a16="http://schemas.microsoft.com/office/drawing/2014/main" id="{F90E998F-0EE0-BAE3-93E8-713B6F4BD36C}"/>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7" name="Text Placeholder 4">
            <a:extLst>
              <a:ext uri="{FF2B5EF4-FFF2-40B4-BE49-F238E27FC236}">
                <a16:creationId xmlns:a16="http://schemas.microsoft.com/office/drawing/2014/main" id="{8D3409C1-6CA9-5A9A-CA79-E15B57BCB43C}"/>
              </a:ext>
            </a:extLst>
          </p:cNvPr>
          <p:cNvSpPr>
            <a:spLocks noGrp="1"/>
          </p:cNvSpPr>
          <p:nvPr>
            <p:ph idx="1"/>
          </p:nvPr>
        </p:nvSpPr>
        <p:spPr>
          <a:xfrm>
            <a:off x="457200"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8" name="Text Placeholder 4">
            <a:extLst>
              <a:ext uri="{FF2B5EF4-FFF2-40B4-BE49-F238E27FC236}">
                <a16:creationId xmlns:a16="http://schemas.microsoft.com/office/drawing/2014/main" id="{063E3B64-6DC2-93C1-725F-862FE960D220}"/>
              </a:ext>
            </a:extLst>
          </p:cNvPr>
          <p:cNvSpPr>
            <a:spLocks noGrp="1"/>
          </p:cNvSpPr>
          <p:nvPr>
            <p:ph idx="21"/>
          </p:nvPr>
        </p:nvSpPr>
        <p:spPr>
          <a:xfrm>
            <a:off x="3282779"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2" name="Text Placeholder 4">
            <a:extLst>
              <a:ext uri="{FF2B5EF4-FFF2-40B4-BE49-F238E27FC236}">
                <a16:creationId xmlns:a16="http://schemas.microsoft.com/office/drawing/2014/main" id="{C47F5947-A02D-03E9-AC17-E61BE3082AEE}"/>
              </a:ext>
            </a:extLst>
          </p:cNvPr>
          <p:cNvSpPr>
            <a:spLocks noGrp="1"/>
          </p:cNvSpPr>
          <p:nvPr>
            <p:ph idx="22"/>
          </p:nvPr>
        </p:nvSpPr>
        <p:spPr>
          <a:xfrm>
            <a:off x="6116595" y="2429425"/>
            <a:ext cx="2569036"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amp; Copy 2">
    <p:spTree>
      <p:nvGrpSpPr>
        <p:cNvPr id="1" name=""/>
        <p:cNvGrpSpPr/>
        <p:nvPr/>
      </p:nvGrpSpPr>
      <p:grpSpPr>
        <a:xfrm>
          <a:off x="0" y="0"/>
          <a:ext cx="0" cy="0"/>
          <a:chOff x="0" y="0"/>
          <a:chExt cx="0" cy="0"/>
        </a:xfrm>
      </p:grpSpPr>
      <p:sp>
        <p:nvSpPr>
          <p:cNvPr id="3" name="Chart Placeholder 6">
            <a:extLst>
              <a:ext uri="{FF2B5EF4-FFF2-40B4-BE49-F238E27FC236}">
                <a16:creationId xmlns:a16="http://schemas.microsoft.com/office/drawing/2014/main" id="{1A51BEDA-2ECE-F4E3-D7CC-B17120C31B22}"/>
              </a:ext>
            </a:extLst>
          </p:cNvPr>
          <p:cNvSpPr>
            <a:spLocks noGrp="1"/>
          </p:cNvSpPr>
          <p:nvPr>
            <p:ph type="chart" sz="quarter" idx="23"/>
          </p:nvPr>
        </p:nvSpPr>
        <p:spPr>
          <a:xfrm>
            <a:off x="457200"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6" name="Title Placeholder 1">
            <a:extLst>
              <a:ext uri="{FF2B5EF4-FFF2-40B4-BE49-F238E27FC236}">
                <a16:creationId xmlns:a16="http://schemas.microsoft.com/office/drawing/2014/main" id="{75C67F8C-ADB5-0740-A2E8-26D3D52BD165}"/>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7" name="Text Placeholder 4">
            <a:extLst>
              <a:ext uri="{FF2B5EF4-FFF2-40B4-BE49-F238E27FC236}">
                <a16:creationId xmlns:a16="http://schemas.microsoft.com/office/drawing/2014/main" id="{C12EBDDF-5E8A-08E3-4231-ED10F1326255}"/>
              </a:ext>
            </a:extLst>
          </p:cNvPr>
          <p:cNvSpPr>
            <a:spLocks noGrp="1"/>
          </p:cNvSpPr>
          <p:nvPr>
            <p:ph idx="1"/>
          </p:nvPr>
        </p:nvSpPr>
        <p:spPr>
          <a:xfrm>
            <a:off x="457200" y="2429425"/>
            <a:ext cx="1985218"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1" name="Chart Placeholder 6">
            <a:extLst>
              <a:ext uri="{FF2B5EF4-FFF2-40B4-BE49-F238E27FC236}">
                <a16:creationId xmlns:a16="http://schemas.microsoft.com/office/drawing/2014/main" id="{84692620-1CF2-21C8-F61E-279D6088399C}"/>
              </a:ext>
            </a:extLst>
          </p:cNvPr>
          <p:cNvSpPr>
            <a:spLocks noGrp="1"/>
          </p:cNvSpPr>
          <p:nvPr>
            <p:ph type="chart" sz="quarter" idx="24"/>
          </p:nvPr>
        </p:nvSpPr>
        <p:spPr>
          <a:xfrm>
            <a:off x="2538661"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15" name="Text Placeholder 4">
            <a:extLst>
              <a:ext uri="{FF2B5EF4-FFF2-40B4-BE49-F238E27FC236}">
                <a16:creationId xmlns:a16="http://schemas.microsoft.com/office/drawing/2014/main" id="{61BE2E6F-83B1-920C-46A2-9FB21A81B36C}"/>
              </a:ext>
            </a:extLst>
          </p:cNvPr>
          <p:cNvSpPr>
            <a:spLocks noGrp="1"/>
          </p:cNvSpPr>
          <p:nvPr>
            <p:ph idx="25"/>
          </p:nvPr>
        </p:nvSpPr>
        <p:spPr>
          <a:xfrm>
            <a:off x="2538661" y="2429425"/>
            <a:ext cx="1985218"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6" name="Chart Placeholder 6">
            <a:extLst>
              <a:ext uri="{FF2B5EF4-FFF2-40B4-BE49-F238E27FC236}">
                <a16:creationId xmlns:a16="http://schemas.microsoft.com/office/drawing/2014/main" id="{D108831C-8C93-7BEA-4466-65381D27082A}"/>
              </a:ext>
            </a:extLst>
          </p:cNvPr>
          <p:cNvSpPr>
            <a:spLocks noGrp="1"/>
          </p:cNvSpPr>
          <p:nvPr>
            <p:ph type="chart" sz="quarter" idx="26"/>
          </p:nvPr>
        </p:nvSpPr>
        <p:spPr>
          <a:xfrm>
            <a:off x="4620122"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17" name="Text Placeholder 4">
            <a:extLst>
              <a:ext uri="{FF2B5EF4-FFF2-40B4-BE49-F238E27FC236}">
                <a16:creationId xmlns:a16="http://schemas.microsoft.com/office/drawing/2014/main" id="{F721AD43-8ED1-C524-D6AF-1298683C9AAD}"/>
              </a:ext>
            </a:extLst>
          </p:cNvPr>
          <p:cNvSpPr>
            <a:spLocks noGrp="1"/>
          </p:cNvSpPr>
          <p:nvPr>
            <p:ph idx="27"/>
          </p:nvPr>
        </p:nvSpPr>
        <p:spPr>
          <a:xfrm>
            <a:off x="4620122" y="2429425"/>
            <a:ext cx="1985218"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18" name="Chart Placeholder 6">
            <a:extLst>
              <a:ext uri="{FF2B5EF4-FFF2-40B4-BE49-F238E27FC236}">
                <a16:creationId xmlns:a16="http://schemas.microsoft.com/office/drawing/2014/main" id="{AD48C0FF-B872-59E9-9FA3-AF1CD37F9501}"/>
              </a:ext>
            </a:extLst>
          </p:cNvPr>
          <p:cNvSpPr>
            <a:spLocks noGrp="1"/>
          </p:cNvSpPr>
          <p:nvPr>
            <p:ph type="chart" sz="quarter" idx="28"/>
          </p:nvPr>
        </p:nvSpPr>
        <p:spPr>
          <a:xfrm>
            <a:off x="6701582"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21" name="Text Placeholder 4">
            <a:extLst>
              <a:ext uri="{FF2B5EF4-FFF2-40B4-BE49-F238E27FC236}">
                <a16:creationId xmlns:a16="http://schemas.microsoft.com/office/drawing/2014/main" id="{A8F4405D-3A1F-350E-3753-F7310B8CC94C}"/>
              </a:ext>
            </a:extLst>
          </p:cNvPr>
          <p:cNvSpPr>
            <a:spLocks noGrp="1"/>
          </p:cNvSpPr>
          <p:nvPr>
            <p:ph idx="29"/>
          </p:nvPr>
        </p:nvSpPr>
        <p:spPr>
          <a:xfrm>
            <a:off x="6701582" y="2429425"/>
            <a:ext cx="1985218"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s &amp; Copy 2">
    <p:spTree>
      <p:nvGrpSpPr>
        <p:cNvPr id="1" name=""/>
        <p:cNvGrpSpPr/>
        <p:nvPr/>
      </p:nvGrpSpPr>
      <p:grpSpPr>
        <a:xfrm>
          <a:off x="0" y="0"/>
          <a:ext cx="0" cy="0"/>
          <a:chOff x="0" y="0"/>
          <a:chExt cx="0" cy="0"/>
        </a:xfrm>
      </p:grpSpPr>
      <p:sp>
        <p:nvSpPr>
          <p:cNvPr id="3" name="Chart Placeholder 6">
            <a:extLst>
              <a:ext uri="{FF2B5EF4-FFF2-40B4-BE49-F238E27FC236}">
                <a16:creationId xmlns:a16="http://schemas.microsoft.com/office/drawing/2014/main" id="{2E5BD443-A2ED-4728-2C8E-3D755CFCE860}"/>
              </a:ext>
            </a:extLst>
          </p:cNvPr>
          <p:cNvSpPr>
            <a:spLocks noGrp="1"/>
          </p:cNvSpPr>
          <p:nvPr>
            <p:ph type="chart" sz="quarter" idx="23"/>
          </p:nvPr>
        </p:nvSpPr>
        <p:spPr>
          <a:xfrm>
            <a:off x="457200"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4" name="Title Placeholder 1">
            <a:extLst>
              <a:ext uri="{FF2B5EF4-FFF2-40B4-BE49-F238E27FC236}">
                <a16:creationId xmlns:a16="http://schemas.microsoft.com/office/drawing/2014/main" id="{DB32806E-9ECC-38A3-DC09-ECFAA09DECE0}"/>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6" name="Text Placeholder 4">
            <a:extLst>
              <a:ext uri="{FF2B5EF4-FFF2-40B4-BE49-F238E27FC236}">
                <a16:creationId xmlns:a16="http://schemas.microsoft.com/office/drawing/2014/main" id="{C335EF53-0ED0-E456-0EDC-5FE74C8B6DB4}"/>
              </a:ext>
            </a:extLst>
          </p:cNvPr>
          <p:cNvSpPr>
            <a:spLocks noGrp="1"/>
          </p:cNvSpPr>
          <p:nvPr>
            <p:ph idx="1"/>
          </p:nvPr>
        </p:nvSpPr>
        <p:spPr>
          <a:xfrm>
            <a:off x="457200" y="2429425"/>
            <a:ext cx="8220242" cy="1818626"/>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Chart Placeholder 6">
            <a:extLst>
              <a:ext uri="{FF2B5EF4-FFF2-40B4-BE49-F238E27FC236}">
                <a16:creationId xmlns:a16="http://schemas.microsoft.com/office/drawing/2014/main" id="{CDBB8CA8-138E-D4E5-EC06-E6159F408057}"/>
              </a:ext>
            </a:extLst>
          </p:cNvPr>
          <p:cNvSpPr>
            <a:spLocks noGrp="1"/>
          </p:cNvSpPr>
          <p:nvPr>
            <p:ph type="chart" sz="quarter" idx="24"/>
          </p:nvPr>
        </p:nvSpPr>
        <p:spPr>
          <a:xfrm>
            <a:off x="2538661"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10" name="Chart Placeholder 6">
            <a:extLst>
              <a:ext uri="{FF2B5EF4-FFF2-40B4-BE49-F238E27FC236}">
                <a16:creationId xmlns:a16="http://schemas.microsoft.com/office/drawing/2014/main" id="{B0ABA782-7951-5B68-3A4B-84800F7C5591}"/>
              </a:ext>
            </a:extLst>
          </p:cNvPr>
          <p:cNvSpPr>
            <a:spLocks noGrp="1"/>
          </p:cNvSpPr>
          <p:nvPr>
            <p:ph type="chart" sz="quarter" idx="26"/>
          </p:nvPr>
        </p:nvSpPr>
        <p:spPr>
          <a:xfrm>
            <a:off x="4620122"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
        <p:nvSpPr>
          <p:cNvPr id="12" name="Chart Placeholder 6">
            <a:extLst>
              <a:ext uri="{FF2B5EF4-FFF2-40B4-BE49-F238E27FC236}">
                <a16:creationId xmlns:a16="http://schemas.microsoft.com/office/drawing/2014/main" id="{EDE0EE97-A19D-FE1D-3D04-2C6DEF8AF491}"/>
              </a:ext>
            </a:extLst>
          </p:cNvPr>
          <p:cNvSpPr>
            <a:spLocks noGrp="1"/>
          </p:cNvSpPr>
          <p:nvPr>
            <p:ph type="chart" sz="quarter" idx="28"/>
          </p:nvPr>
        </p:nvSpPr>
        <p:spPr>
          <a:xfrm>
            <a:off x="6701582" y="721883"/>
            <a:ext cx="1985216" cy="1617557"/>
          </a:xfrm>
          <a:prstGeom prst="rect">
            <a:avLst/>
          </a:prstGeom>
        </p:spPr>
        <p:txBody>
          <a:bodyPr/>
          <a:lstStyle>
            <a:lvl1pPr marL="0" indent="0">
              <a:buNone/>
              <a:defRPr>
                <a:solidFill>
                  <a:schemeClr val="tx1"/>
                </a:solidFill>
              </a:defRPr>
            </a:lvl1pPr>
          </a:lstStyle>
          <a:p>
            <a:r>
              <a:rPr lang="en-US" dirty="0"/>
              <a:t>Click icon to add chart</a:t>
            </a:r>
          </a:p>
        </p:txBody>
      </p:sp>
    </p:spTree>
    <p:extLst>
      <p:ext uri="{BB962C8B-B14F-4D97-AF65-F5344CB8AC3E}">
        <p14:creationId xmlns:p14="http://schemas.microsoft.com/office/powerpoint/2010/main" val="23089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amp; Copy">
    <p:spTree>
      <p:nvGrpSpPr>
        <p:cNvPr id="1" name=""/>
        <p:cNvGrpSpPr/>
        <p:nvPr/>
      </p:nvGrpSpPr>
      <p:grpSpPr>
        <a:xfrm>
          <a:off x="0" y="0"/>
          <a:ext cx="0" cy="0"/>
          <a:chOff x="0" y="0"/>
          <a:chExt cx="0" cy="0"/>
        </a:xfrm>
      </p:grpSpPr>
      <p:sp>
        <p:nvSpPr>
          <p:cNvPr id="3" name="Chart Placeholder 6">
            <a:extLst>
              <a:ext uri="{FF2B5EF4-FFF2-40B4-BE49-F238E27FC236}">
                <a16:creationId xmlns:a16="http://schemas.microsoft.com/office/drawing/2014/main" id="{C0C0F081-2FD9-B43B-58C1-825ACA5D7D6E}"/>
              </a:ext>
            </a:extLst>
          </p:cNvPr>
          <p:cNvSpPr>
            <a:spLocks noGrp="1"/>
          </p:cNvSpPr>
          <p:nvPr>
            <p:ph type="chart" sz="quarter" idx="23"/>
          </p:nvPr>
        </p:nvSpPr>
        <p:spPr>
          <a:xfrm>
            <a:off x="457199" y="594059"/>
            <a:ext cx="4031673" cy="3653992"/>
          </a:xfrm>
          <a:prstGeom prst="rect">
            <a:avLst/>
          </a:prstGeom>
        </p:spPr>
        <p:txBody>
          <a:bodyPr/>
          <a:lstStyle>
            <a:lvl1pPr marL="0" indent="0">
              <a:buNone/>
              <a:defRPr>
                <a:solidFill>
                  <a:schemeClr val="tx1"/>
                </a:solidFill>
              </a:defRPr>
            </a:lvl1pPr>
          </a:lstStyle>
          <a:p>
            <a:r>
              <a:rPr lang="en-US"/>
              <a:t>Click icon to add chart</a:t>
            </a:r>
            <a:endParaRPr lang="en-US" dirty="0"/>
          </a:p>
        </p:txBody>
      </p:sp>
      <p:sp>
        <p:nvSpPr>
          <p:cNvPr id="4" name="Title Placeholder 1">
            <a:extLst>
              <a:ext uri="{FF2B5EF4-FFF2-40B4-BE49-F238E27FC236}">
                <a16:creationId xmlns:a16="http://schemas.microsoft.com/office/drawing/2014/main" id="{B02DDF5A-9959-8DC9-9BC2-32E5E44F6934}"/>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5" name="Text Placeholder 4">
            <a:extLst>
              <a:ext uri="{FF2B5EF4-FFF2-40B4-BE49-F238E27FC236}">
                <a16:creationId xmlns:a16="http://schemas.microsoft.com/office/drawing/2014/main" id="{F9836885-E7CC-2D0D-BE78-C9D206BF050A}"/>
              </a:ext>
            </a:extLst>
          </p:cNvPr>
          <p:cNvSpPr>
            <a:spLocks noGrp="1"/>
          </p:cNvSpPr>
          <p:nvPr>
            <p:ph idx="1"/>
          </p:nvPr>
        </p:nvSpPr>
        <p:spPr>
          <a:xfrm>
            <a:off x="4562641" y="594059"/>
            <a:ext cx="4114801"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py &amp; Chart">
    <p:spTree>
      <p:nvGrpSpPr>
        <p:cNvPr id="1" name=""/>
        <p:cNvGrpSpPr/>
        <p:nvPr/>
      </p:nvGrpSpPr>
      <p:grpSpPr>
        <a:xfrm>
          <a:off x="0" y="0"/>
          <a:ext cx="0" cy="0"/>
          <a:chOff x="0" y="0"/>
          <a:chExt cx="0" cy="0"/>
        </a:xfrm>
      </p:grpSpPr>
      <p:sp>
        <p:nvSpPr>
          <p:cNvPr id="6" name="Chart Placeholder 6">
            <a:extLst>
              <a:ext uri="{FF2B5EF4-FFF2-40B4-BE49-F238E27FC236}">
                <a16:creationId xmlns:a16="http://schemas.microsoft.com/office/drawing/2014/main" id="{824676FA-0309-7D0D-5176-B13CCA6B0E5A}"/>
              </a:ext>
            </a:extLst>
          </p:cNvPr>
          <p:cNvSpPr>
            <a:spLocks noGrp="1"/>
          </p:cNvSpPr>
          <p:nvPr>
            <p:ph type="chart" sz="quarter" idx="23"/>
          </p:nvPr>
        </p:nvSpPr>
        <p:spPr>
          <a:xfrm>
            <a:off x="4655127" y="594059"/>
            <a:ext cx="4022315" cy="3653992"/>
          </a:xfrm>
          <a:prstGeom prst="rect">
            <a:avLst/>
          </a:prstGeom>
        </p:spPr>
        <p:txBody>
          <a:bodyPr/>
          <a:lstStyle>
            <a:lvl1pPr marL="0" indent="0">
              <a:buNone/>
              <a:defRPr>
                <a:solidFill>
                  <a:schemeClr val="tx1"/>
                </a:solidFill>
              </a:defRPr>
            </a:lvl1pPr>
          </a:lstStyle>
          <a:p>
            <a:r>
              <a:rPr lang="en-US"/>
              <a:t>Click icon to add chart</a:t>
            </a:r>
            <a:endParaRPr lang="en-US" dirty="0"/>
          </a:p>
        </p:txBody>
      </p:sp>
      <p:sp>
        <p:nvSpPr>
          <p:cNvPr id="3" name="Title Placeholder 1">
            <a:extLst>
              <a:ext uri="{FF2B5EF4-FFF2-40B4-BE49-F238E27FC236}">
                <a16:creationId xmlns:a16="http://schemas.microsoft.com/office/drawing/2014/main" id="{4CD44697-F530-C03F-2D23-2445D57A8883}"/>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4" name="Text Placeholder 4">
            <a:extLst>
              <a:ext uri="{FF2B5EF4-FFF2-40B4-BE49-F238E27FC236}">
                <a16:creationId xmlns:a16="http://schemas.microsoft.com/office/drawing/2014/main" id="{4DD29596-5DF3-52F6-A165-6C84E1F23E96}"/>
              </a:ext>
            </a:extLst>
          </p:cNvPr>
          <p:cNvSpPr>
            <a:spLocks noGrp="1"/>
          </p:cNvSpPr>
          <p:nvPr>
            <p:ph idx="1"/>
          </p:nvPr>
        </p:nvSpPr>
        <p:spPr>
          <a:xfrm>
            <a:off x="457199" y="594059"/>
            <a:ext cx="4114801"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py &amp; 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C7B926-B124-4173-66D6-40FE88F7621A}"/>
              </a:ext>
            </a:extLst>
          </p:cNvPr>
          <p:cNvSpPr/>
          <p:nvPr userDrawn="1"/>
        </p:nvSpPr>
        <p:spPr>
          <a:xfrm>
            <a:off x="0" y="4295775"/>
            <a:ext cx="9144000" cy="8477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89E338A-6874-C3D9-DD50-D4829A9F5F68}"/>
              </a:ext>
            </a:extLst>
          </p:cNvPr>
          <p:cNvSpPr>
            <a:spLocks noGrp="1"/>
          </p:cNvSpPr>
          <p:nvPr>
            <p:ph type="ctrTitle" hasCustomPrompt="1"/>
          </p:nvPr>
        </p:nvSpPr>
        <p:spPr>
          <a:xfrm>
            <a:off x="470499" y="2038173"/>
            <a:ext cx="8351856" cy="664797"/>
          </a:xfrm>
        </p:spPr>
        <p:txBody>
          <a:bodyPr lIns="0" bIns="0" anchor="b" anchorCtr="0">
            <a:spAutoFit/>
          </a:bodyPr>
          <a:lstStyle>
            <a:lvl1pPr algn="ctr">
              <a:lnSpc>
                <a:spcPct val="90000"/>
              </a:lnSpc>
              <a:defRPr sz="4800" b="1" baseline="0">
                <a:solidFill>
                  <a:schemeClr val="accent1"/>
                </a:solidFill>
                <a:latin typeface="Arial"/>
                <a:cs typeface="Arial"/>
              </a:defRPr>
            </a:lvl1pPr>
          </a:lstStyle>
          <a:p>
            <a:r>
              <a:rPr lang="en-US" dirty="0"/>
              <a:t>Question?</a:t>
            </a:r>
          </a:p>
        </p:txBody>
      </p:sp>
      <p:pic>
        <p:nvPicPr>
          <p:cNvPr id="12" name="Graphic 11">
            <a:extLst>
              <a:ext uri="{FF2B5EF4-FFF2-40B4-BE49-F238E27FC236}">
                <a16:creationId xmlns:a16="http://schemas.microsoft.com/office/drawing/2014/main" id="{918FD301-E754-7449-B322-995679D41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pic>
        <p:nvPicPr>
          <p:cNvPr id="3" name="Graphic 2">
            <a:extLst>
              <a:ext uri="{FF2B5EF4-FFF2-40B4-BE49-F238E27FC236}">
                <a16:creationId xmlns:a16="http://schemas.microsoft.com/office/drawing/2014/main" id="{47E73198-EFC1-EBC1-30A1-DB508E7A38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33031" y="4096311"/>
            <a:ext cx="4077938" cy="398928"/>
          </a:xfrm>
          <a:prstGeom prst="rect">
            <a:avLst/>
          </a:prstGeom>
        </p:spPr>
      </p:pic>
    </p:spTree>
    <p:extLst>
      <p:ext uri="{BB962C8B-B14F-4D97-AF65-F5344CB8AC3E}">
        <p14:creationId xmlns:p14="http://schemas.microsoft.com/office/powerpoint/2010/main" val="892796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pic>
        <p:nvPicPr>
          <p:cNvPr id="8" name="Picture 7" descr="A building surrounded by trees&#10;&#10;Description automatically generated">
            <a:extLst>
              <a:ext uri="{FF2B5EF4-FFF2-40B4-BE49-F238E27FC236}">
                <a16:creationId xmlns:a16="http://schemas.microsoft.com/office/drawing/2014/main" id="{715371B4-F594-6CD8-7C79-3CCA926347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541" b="17333"/>
          <a:stretch/>
        </p:blipFill>
        <p:spPr>
          <a:xfrm>
            <a:off x="484" y="0"/>
            <a:ext cx="9143516" cy="5143500"/>
          </a:xfrm>
          <a:prstGeom prst="rect">
            <a:avLst/>
          </a:prstGeom>
        </p:spPr>
      </p:pic>
      <p:sp>
        <p:nvSpPr>
          <p:cNvPr id="10" name="Title 1"/>
          <p:cNvSpPr>
            <a:spLocks noGrp="1"/>
          </p:cNvSpPr>
          <p:nvPr>
            <p:ph type="ctrTitle" hasCustomPrompt="1"/>
          </p:nvPr>
        </p:nvSpPr>
        <p:spPr>
          <a:xfrm>
            <a:off x="470499" y="1409680"/>
            <a:ext cx="8351856" cy="664797"/>
          </a:xfrm>
        </p:spPr>
        <p:txBody>
          <a:bodyPr lIns="0" bIns="0" anchor="b" anchorCtr="0">
            <a:spAutoFit/>
          </a:bodyPr>
          <a:lstStyle>
            <a:lvl1pPr algn="l">
              <a:lnSpc>
                <a:spcPct val="90000"/>
              </a:lnSpc>
              <a:defRPr sz="4800" b="1" baseline="0">
                <a:solidFill>
                  <a:schemeClr val="accent1"/>
                </a:solidFill>
                <a:latin typeface="Arial"/>
                <a:cs typeface="Arial"/>
              </a:defRPr>
            </a:lvl1pPr>
          </a:lstStyle>
          <a:p>
            <a:r>
              <a:rPr lang="en-US" dirty="0"/>
              <a:t>Section Divider Title</a:t>
            </a:r>
          </a:p>
        </p:txBody>
      </p:sp>
      <p:sp>
        <p:nvSpPr>
          <p:cNvPr id="11" name="Subtitle 2"/>
          <p:cNvSpPr>
            <a:spLocks noGrp="1"/>
          </p:cNvSpPr>
          <p:nvPr>
            <p:ph type="subTitle" idx="1" hasCustomPrompt="1"/>
          </p:nvPr>
        </p:nvSpPr>
        <p:spPr>
          <a:xfrm>
            <a:off x="470499" y="2179750"/>
            <a:ext cx="8351856" cy="290849"/>
          </a:xfrm>
          <a:prstGeom prst="rect">
            <a:avLst/>
          </a:prstGeom>
        </p:spPr>
        <p:txBody>
          <a:bodyPr lIns="0" tIns="0" rIns="0" bIns="0">
            <a:spAutoFit/>
          </a:bodyPr>
          <a:lstStyle>
            <a:lvl1pPr marL="0" indent="0" algn="l">
              <a:buNone/>
              <a:defRPr sz="21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pic>
        <p:nvPicPr>
          <p:cNvPr id="2" name="Graphic 1">
            <a:extLst>
              <a:ext uri="{FF2B5EF4-FFF2-40B4-BE49-F238E27FC236}">
                <a16:creationId xmlns:a16="http://schemas.microsoft.com/office/drawing/2014/main" id="{AEC11A48-AF0B-1A3D-A25B-364E9710BF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4648200"/>
            <a:ext cx="9144000" cy="495300"/>
          </a:xfrm>
          <a:prstGeom prst="rect">
            <a:avLst/>
          </a:prstGeom>
        </p:spPr>
      </p:pic>
    </p:spTree>
    <p:extLst>
      <p:ext uri="{BB962C8B-B14F-4D97-AF65-F5344CB8AC3E}">
        <p14:creationId xmlns:p14="http://schemas.microsoft.com/office/powerpoint/2010/main" val="334312821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py &amp; 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C7B926-B124-4173-66D6-40FE88F7621A}"/>
              </a:ext>
            </a:extLst>
          </p:cNvPr>
          <p:cNvSpPr/>
          <p:nvPr userDrawn="1"/>
        </p:nvSpPr>
        <p:spPr>
          <a:xfrm>
            <a:off x="0" y="4295775"/>
            <a:ext cx="9144000" cy="8477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89E338A-6874-C3D9-DD50-D4829A9F5F68}"/>
              </a:ext>
            </a:extLst>
          </p:cNvPr>
          <p:cNvSpPr>
            <a:spLocks noGrp="1"/>
          </p:cNvSpPr>
          <p:nvPr>
            <p:ph type="ctrTitle" hasCustomPrompt="1"/>
          </p:nvPr>
        </p:nvSpPr>
        <p:spPr>
          <a:xfrm>
            <a:off x="470499" y="2038173"/>
            <a:ext cx="8351856" cy="664797"/>
          </a:xfrm>
        </p:spPr>
        <p:txBody>
          <a:bodyPr lIns="0" bIns="0" anchor="b" anchorCtr="0">
            <a:spAutoFit/>
          </a:bodyPr>
          <a:lstStyle>
            <a:lvl1pPr algn="ctr">
              <a:lnSpc>
                <a:spcPct val="90000"/>
              </a:lnSpc>
              <a:defRPr sz="4800" b="1" baseline="0">
                <a:solidFill>
                  <a:schemeClr val="accent1"/>
                </a:solidFill>
                <a:latin typeface="Arial"/>
                <a:cs typeface="Arial"/>
              </a:defRPr>
            </a:lvl1pPr>
          </a:lstStyle>
          <a:p>
            <a:r>
              <a:rPr lang="en-US" dirty="0"/>
              <a:t>Thank you</a:t>
            </a:r>
          </a:p>
        </p:txBody>
      </p:sp>
      <p:pic>
        <p:nvPicPr>
          <p:cNvPr id="12" name="Graphic 11">
            <a:extLst>
              <a:ext uri="{FF2B5EF4-FFF2-40B4-BE49-F238E27FC236}">
                <a16:creationId xmlns:a16="http://schemas.microsoft.com/office/drawing/2014/main" id="{918FD301-E754-7449-B322-995679D41C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pic>
        <p:nvPicPr>
          <p:cNvPr id="6" name="Graphic 5">
            <a:extLst>
              <a:ext uri="{FF2B5EF4-FFF2-40B4-BE49-F238E27FC236}">
                <a16:creationId xmlns:a16="http://schemas.microsoft.com/office/drawing/2014/main" id="{DFEBFF9F-8370-DBDA-110A-5880E2F730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33031" y="4096311"/>
            <a:ext cx="4077938" cy="398928"/>
          </a:xfrm>
          <a:prstGeom prst="rect">
            <a:avLst/>
          </a:prstGeom>
        </p:spPr>
      </p:pic>
    </p:spTree>
    <p:extLst>
      <p:ext uri="{BB962C8B-B14F-4D97-AF65-F5344CB8AC3E}">
        <p14:creationId xmlns:p14="http://schemas.microsoft.com/office/powerpoint/2010/main" val="1018221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s">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Graphic 1">
            <a:extLst>
              <a:ext uri="{FF2B5EF4-FFF2-40B4-BE49-F238E27FC236}">
                <a16:creationId xmlns:a16="http://schemas.microsoft.com/office/drawing/2014/main" id="{71DB78F4-9839-506D-85A5-E46EC9A346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pic>
        <p:nvPicPr>
          <p:cNvPr id="3" name="Graphic 2">
            <a:extLst>
              <a:ext uri="{FF2B5EF4-FFF2-40B4-BE49-F238E27FC236}">
                <a16:creationId xmlns:a16="http://schemas.microsoft.com/office/drawing/2014/main" id="{E902B94D-AA91-6B02-2AAE-FBBC52A5420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533031" y="2280183"/>
            <a:ext cx="4077938" cy="398928"/>
          </a:xfrm>
          <a:prstGeom prst="rect">
            <a:avLst/>
          </a:prstGeom>
        </p:spPr>
      </p:pic>
    </p:spTree>
    <p:extLst>
      <p:ext uri="{BB962C8B-B14F-4D97-AF65-F5344CB8AC3E}">
        <p14:creationId xmlns:p14="http://schemas.microsoft.com/office/powerpoint/2010/main" val="316476138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1814BC-ED90-4C15-D282-1424524CBBEC}"/>
              </a:ext>
            </a:extLst>
          </p:cNvPr>
          <p:cNvPicPr>
            <a:picLocks noChangeAspect="1"/>
          </p:cNvPicPr>
          <p:nvPr userDrawn="1"/>
        </p:nvPicPr>
        <p:blipFill rotWithShape="1">
          <a:blip r:embed="rId2"/>
          <a:srcRect l="-2" r="3983" b="10200"/>
          <a:stretch/>
        </p:blipFill>
        <p:spPr>
          <a:xfrm>
            <a:off x="0" y="-2"/>
            <a:ext cx="9144000" cy="5143501"/>
          </a:xfrm>
          <a:prstGeom prst="rect">
            <a:avLst/>
          </a:prstGeom>
        </p:spPr>
      </p:pic>
      <p:sp>
        <p:nvSpPr>
          <p:cNvPr id="7" name="Rectangle 6">
            <a:extLst>
              <a:ext uri="{FF2B5EF4-FFF2-40B4-BE49-F238E27FC236}">
                <a16:creationId xmlns:a16="http://schemas.microsoft.com/office/drawing/2014/main" id="{879E7BC5-AEA3-F892-AA61-B52287EC6B00}"/>
              </a:ext>
            </a:extLst>
          </p:cNvPr>
          <p:cNvSpPr/>
          <p:nvPr userDrawn="1"/>
        </p:nvSpPr>
        <p:spPr>
          <a:xfrm>
            <a:off x="0" y="0"/>
            <a:ext cx="9144000" cy="4980878"/>
          </a:xfrm>
          <a:prstGeom prst="rect">
            <a:avLst/>
          </a:prstGeom>
          <a:gradFill>
            <a:gsLst>
              <a:gs pos="40000">
                <a:schemeClr val="accent1">
                  <a:lumMod val="5000"/>
                  <a:lumOff val="95000"/>
                  <a:alpha val="67104"/>
                </a:schemeClr>
              </a:gs>
              <a:gs pos="57000">
                <a:schemeClr val="bg1">
                  <a:alpha val="0"/>
                </a:schemeClr>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470499" y="1409680"/>
            <a:ext cx="8351856" cy="664797"/>
          </a:xfrm>
        </p:spPr>
        <p:txBody>
          <a:bodyPr lIns="0" bIns="0" anchor="b" anchorCtr="0">
            <a:spAutoFit/>
          </a:bodyPr>
          <a:lstStyle>
            <a:lvl1pPr algn="l">
              <a:lnSpc>
                <a:spcPct val="90000"/>
              </a:lnSpc>
              <a:defRPr sz="4800" b="1" baseline="0">
                <a:solidFill>
                  <a:schemeClr val="accent1"/>
                </a:solidFill>
                <a:latin typeface="Arial"/>
                <a:cs typeface="Arial"/>
              </a:defRPr>
            </a:lvl1pPr>
          </a:lstStyle>
          <a:p>
            <a:r>
              <a:rPr lang="en-US" dirty="0"/>
              <a:t>Section Divider Title</a:t>
            </a:r>
          </a:p>
        </p:txBody>
      </p:sp>
      <p:sp>
        <p:nvSpPr>
          <p:cNvPr id="11" name="Subtitle 2"/>
          <p:cNvSpPr>
            <a:spLocks noGrp="1"/>
          </p:cNvSpPr>
          <p:nvPr>
            <p:ph type="subTitle" idx="1" hasCustomPrompt="1"/>
          </p:nvPr>
        </p:nvSpPr>
        <p:spPr>
          <a:xfrm>
            <a:off x="470499" y="2179750"/>
            <a:ext cx="8351856" cy="290849"/>
          </a:xfrm>
          <a:prstGeom prst="rect">
            <a:avLst/>
          </a:prstGeom>
        </p:spPr>
        <p:txBody>
          <a:bodyPr lIns="0" tIns="0" rIns="0" bIns="0">
            <a:spAutoFit/>
          </a:bodyPr>
          <a:lstStyle>
            <a:lvl1pPr marL="0" indent="0" algn="l">
              <a:buNone/>
              <a:defRPr sz="2100" b="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pic>
        <p:nvPicPr>
          <p:cNvPr id="2" name="Graphic 1">
            <a:extLst>
              <a:ext uri="{FF2B5EF4-FFF2-40B4-BE49-F238E27FC236}">
                <a16:creationId xmlns:a16="http://schemas.microsoft.com/office/drawing/2014/main" id="{AEC11A48-AF0B-1A3D-A25B-364E9710BF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4648200"/>
            <a:ext cx="9144000" cy="495300"/>
          </a:xfrm>
          <a:prstGeom prst="rect">
            <a:avLst/>
          </a:prstGeom>
        </p:spPr>
      </p:pic>
    </p:spTree>
    <p:extLst>
      <p:ext uri="{BB962C8B-B14F-4D97-AF65-F5344CB8AC3E}">
        <p14:creationId xmlns:p14="http://schemas.microsoft.com/office/powerpoint/2010/main" val="23023340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pic>
        <p:nvPicPr>
          <p:cNvPr id="5" name="Picture 4" descr="A building surrounded by trees&#10;&#10;Description automatically generated">
            <a:extLst>
              <a:ext uri="{FF2B5EF4-FFF2-40B4-BE49-F238E27FC236}">
                <a16:creationId xmlns:a16="http://schemas.microsoft.com/office/drawing/2014/main" id="{BF9DCDAA-17B1-BE96-72FC-3DB994FF05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31650" r="37081" b="5273"/>
          <a:stretch/>
        </p:blipFill>
        <p:spPr>
          <a:xfrm>
            <a:off x="0" y="0"/>
            <a:ext cx="9144000" cy="5143501"/>
          </a:xfrm>
          <a:prstGeom prst="rect">
            <a:avLst/>
          </a:prstGeom>
        </p:spPr>
      </p:pic>
      <p:sp>
        <p:nvSpPr>
          <p:cNvPr id="13" name="Rectangle 12">
            <a:extLst>
              <a:ext uri="{FF2B5EF4-FFF2-40B4-BE49-F238E27FC236}">
                <a16:creationId xmlns:a16="http://schemas.microsoft.com/office/drawing/2014/main" id="{75B37D1A-22AA-BAC2-AF09-FFAE114D5FBE}"/>
              </a:ext>
            </a:extLst>
          </p:cNvPr>
          <p:cNvSpPr/>
          <p:nvPr userDrawn="1"/>
        </p:nvSpPr>
        <p:spPr>
          <a:xfrm rot="16200000">
            <a:off x="944764" y="359779"/>
            <a:ext cx="2923770" cy="4813301"/>
          </a:xfrm>
          <a:prstGeom prst="rect">
            <a:avLst/>
          </a:prstGeom>
          <a:gradFill>
            <a:gsLst>
              <a:gs pos="0">
                <a:schemeClr val="accent1">
                  <a:lumMod val="5000"/>
                  <a:lumOff val="95000"/>
                  <a:alpha val="79912"/>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hasCustomPrompt="1"/>
          </p:nvPr>
        </p:nvSpPr>
        <p:spPr>
          <a:xfrm>
            <a:off x="469884" y="1930721"/>
            <a:ext cx="3641761" cy="1329595"/>
          </a:xfrm>
        </p:spPr>
        <p:txBody>
          <a:bodyPr wrap="square" lIns="0" bIns="0" anchor="b" anchorCtr="0">
            <a:spAutoFit/>
          </a:bodyPr>
          <a:lstStyle>
            <a:lvl1pPr algn="l">
              <a:lnSpc>
                <a:spcPct val="90000"/>
              </a:lnSpc>
              <a:defRPr sz="4800" b="1" baseline="0">
                <a:solidFill>
                  <a:schemeClr val="accent1"/>
                </a:solidFill>
                <a:latin typeface="Arial"/>
                <a:cs typeface="Arial"/>
              </a:defRPr>
            </a:lvl1pPr>
          </a:lstStyle>
          <a:p>
            <a:r>
              <a:rPr lang="en-US" dirty="0"/>
              <a:t>Section Divider Title</a:t>
            </a:r>
          </a:p>
        </p:txBody>
      </p:sp>
      <p:sp>
        <p:nvSpPr>
          <p:cNvPr id="11" name="Subtitle 2"/>
          <p:cNvSpPr>
            <a:spLocks noGrp="1"/>
          </p:cNvSpPr>
          <p:nvPr>
            <p:ph type="subTitle" idx="1" hasCustomPrompt="1"/>
          </p:nvPr>
        </p:nvSpPr>
        <p:spPr>
          <a:xfrm>
            <a:off x="469884" y="3337370"/>
            <a:ext cx="3641761" cy="249299"/>
          </a:xfrm>
          <a:prstGeom prst="rect">
            <a:avLst/>
          </a:prstGeom>
        </p:spPr>
        <p:txBody>
          <a:bodyPr wrap="square" lIns="0" tIns="0" rIns="0" bIns="0">
            <a:spAutoFit/>
          </a:bodyPr>
          <a:lstStyle>
            <a:lvl1pPr marL="0" indent="0" algn="l">
              <a:buNone/>
              <a:defRPr sz="1800" b="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pic>
        <p:nvPicPr>
          <p:cNvPr id="2" name="Graphic 1">
            <a:extLst>
              <a:ext uri="{FF2B5EF4-FFF2-40B4-BE49-F238E27FC236}">
                <a16:creationId xmlns:a16="http://schemas.microsoft.com/office/drawing/2014/main" id="{AEC11A48-AF0B-1A3D-A25B-364E9710BF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4648200"/>
            <a:ext cx="9144000" cy="495300"/>
          </a:xfrm>
          <a:prstGeom prst="rect">
            <a:avLst/>
          </a:prstGeom>
        </p:spPr>
      </p:pic>
    </p:spTree>
    <p:extLst>
      <p:ext uri="{BB962C8B-B14F-4D97-AF65-F5344CB8AC3E}">
        <p14:creationId xmlns:p14="http://schemas.microsoft.com/office/powerpoint/2010/main" val="252823910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197D59-9538-88A4-0D37-515FC3EDFAF0}"/>
              </a:ext>
            </a:extLst>
          </p:cNvPr>
          <p:cNvPicPr>
            <a:picLocks noChangeAspect="1"/>
          </p:cNvPicPr>
          <p:nvPr userDrawn="1"/>
        </p:nvPicPr>
        <p:blipFill rotWithShape="1">
          <a:blip r:embed="rId2"/>
          <a:srcRect l="-2" t="21629" r="19036" b="2651"/>
          <a:stretch/>
        </p:blipFill>
        <p:spPr>
          <a:xfrm>
            <a:off x="0" y="0"/>
            <a:ext cx="9144000" cy="5143499"/>
          </a:xfrm>
          <a:prstGeom prst="rect">
            <a:avLst/>
          </a:prstGeom>
        </p:spPr>
      </p:pic>
      <p:pic>
        <p:nvPicPr>
          <p:cNvPr id="2" name="Graphic 1">
            <a:extLst>
              <a:ext uri="{FF2B5EF4-FFF2-40B4-BE49-F238E27FC236}">
                <a16:creationId xmlns:a16="http://schemas.microsoft.com/office/drawing/2014/main" id="{AEC11A48-AF0B-1A3D-A25B-364E9710BF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4648200"/>
            <a:ext cx="9144000" cy="495300"/>
          </a:xfrm>
          <a:prstGeom prst="rect">
            <a:avLst/>
          </a:prstGeom>
        </p:spPr>
      </p:pic>
      <p:sp>
        <p:nvSpPr>
          <p:cNvPr id="5" name="Rectangle 4">
            <a:extLst>
              <a:ext uri="{FF2B5EF4-FFF2-40B4-BE49-F238E27FC236}">
                <a16:creationId xmlns:a16="http://schemas.microsoft.com/office/drawing/2014/main" id="{CAB91155-BE25-4BCA-3531-F570AA3209EE}"/>
              </a:ext>
            </a:extLst>
          </p:cNvPr>
          <p:cNvSpPr/>
          <p:nvPr userDrawn="1"/>
        </p:nvSpPr>
        <p:spPr>
          <a:xfrm rot="16200000">
            <a:off x="944764" y="356222"/>
            <a:ext cx="2923770" cy="4813301"/>
          </a:xfrm>
          <a:prstGeom prst="rect">
            <a:avLst/>
          </a:prstGeom>
          <a:gradFill>
            <a:gsLst>
              <a:gs pos="0">
                <a:schemeClr val="accent1">
                  <a:lumMod val="5000"/>
                  <a:lumOff val="95000"/>
                  <a:alpha val="79912"/>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C086CA6E-77D1-F0FC-CC8D-41B9EA98BDE7}"/>
              </a:ext>
            </a:extLst>
          </p:cNvPr>
          <p:cNvSpPr>
            <a:spLocks noGrp="1"/>
          </p:cNvSpPr>
          <p:nvPr>
            <p:ph type="ctrTitle" hasCustomPrompt="1"/>
          </p:nvPr>
        </p:nvSpPr>
        <p:spPr>
          <a:xfrm>
            <a:off x="476021" y="1927164"/>
            <a:ext cx="3641761" cy="1329595"/>
          </a:xfrm>
        </p:spPr>
        <p:txBody>
          <a:bodyPr wrap="square" lIns="0" bIns="0" anchor="b" anchorCtr="0">
            <a:spAutoFit/>
          </a:bodyPr>
          <a:lstStyle>
            <a:lvl1pPr algn="l">
              <a:lnSpc>
                <a:spcPct val="90000"/>
              </a:lnSpc>
              <a:defRPr sz="4800" b="1" baseline="0">
                <a:solidFill>
                  <a:schemeClr val="accent1"/>
                </a:solidFill>
                <a:latin typeface="Arial"/>
                <a:cs typeface="Arial"/>
              </a:defRPr>
            </a:lvl1pPr>
          </a:lstStyle>
          <a:p>
            <a:r>
              <a:rPr lang="en-US" dirty="0"/>
              <a:t>Section Divider Title</a:t>
            </a:r>
          </a:p>
        </p:txBody>
      </p:sp>
      <p:sp>
        <p:nvSpPr>
          <p:cNvPr id="14" name="Subtitle 2">
            <a:extLst>
              <a:ext uri="{FF2B5EF4-FFF2-40B4-BE49-F238E27FC236}">
                <a16:creationId xmlns:a16="http://schemas.microsoft.com/office/drawing/2014/main" id="{A915AB51-7DDB-61B6-EC1B-8F7C4B490D1B}"/>
              </a:ext>
            </a:extLst>
          </p:cNvPr>
          <p:cNvSpPr>
            <a:spLocks noGrp="1"/>
          </p:cNvSpPr>
          <p:nvPr>
            <p:ph type="subTitle" idx="1" hasCustomPrompt="1"/>
          </p:nvPr>
        </p:nvSpPr>
        <p:spPr>
          <a:xfrm>
            <a:off x="476021" y="3333813"/>
            <a:ext cx="3641761" cy="249299"/>
          </a:xfrm>
          <a:prstGeom prst="rect">
            <a:avLst/>
          </a:prstGeom>
        </p:spPr>
        <p:txBody>
          <a:bodyPr wrap="square" lIns="0" tIns="0" rIns="0" bIns="0">
            <a:spAutoFit/>
          </a:bodyPr>
          <a:lstStyle>
            <a:lvl1pPr marL="0" indent="0" algn="l">
              <a:buNone/>
              <a:defRPr sz="1800" b="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spTree>
    <p:extLst>
      <p:ext uri="{BB962C8B-B14F-4D97-AF65-F5344CB8AC3E}">
        <p14:creationId xmlns:p14="http://schemas.microsoft.com/office/powerpoint/2010/main" val="40086144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03CB1E-B3BE-6C51-7CD4-2E07A6E8FAC8}"/>
              </a:ext>
            </a:extLst>
          </p:cNvPr>
          <p:cNvSpPr/>
          <p:nvPr userDrawn="1"/>
        </p:nvSpPr>
        <p:spPr>
          <a:xfrm>
            <a:off x="0" y="4295775"/>
            <a:ext cx="9144000" cy="8477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AEC11A48-AF0B-1A3D-A25B-364E9710BF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sp>
        <p:nvSpPr>
          <p:cNvPr id="10" name="Title 1"/>
          <p:cNvSpPr>
            <a:spLocks noGrp="1"/>
          </p:cNvSpPr>
          <p:nvPr>
            <p:ph type="ctrTitle" hasCustomPrompt="1"/>
          </p:nvPr>
        </p:nvSpPr>
        <p:spPr>
          <a:xfrm>
            <a:off x="470499" y="2325252"/>
            <a:ext cx="8351856" cy="664797"/>
          </a:xfrm>
        </p:spPr>
        <p:txBody>
          <a:bodyPr lIns="0" bIns="0" anchor="b" anchorCtr="0">
            <a:spAutoFit/>
          </a:bodyPr>
          <a:lstStyle>
            <a:lvl1pPr algn="l">
              <a:lnSpc>
                <a:spcPct val="90000"/>
              </a:lnSpc>
              <a:defRPr sz="4800" b="1" baseline="0">
                <a:solidFill>
                  <a:schemeClr val="accent1"/>
                </a:solidFill>
                <a:latin typeface="Arial"/>
                <a:cs typeface="Arial"/>
              </a:defRPr>
            </a:lvl1pPr>
          </a:lstStyle>
          <a:p>
            <a:r>
              <a:rPr lang="en-US" dirty="0"/>
              <a:t>Section Divider Title</a:t>
            </a:r>
          </a:p>
        </p:txBody>
      </p:sp>
      <p:sp>
        <p:nvSpPr>
          <p:cNvPr id="11" name="Subtitle 2"/>
          <p:cNvSpPr>
            <a:spLocks noGrp="1"/>
          </p:cNvSpPr>
          <p:nvPr>
            <p:ph type="subTitle" idx="1" hasCustomPrompt="1"/>
          </p:nvPr>
        </p:nvSpPr>
        <p:spPr>
          <a:xfrm>
            <a:off x="470499" y="3095322"/>
            <a:ext cx="8351856" cy="290849"/>
          </a:xfrm>
          <a:prstGeom prst="rect">
            <a:avLst/>
          </a:prstGeom>
        </p:spPr>
        <p:txBody>
          <a:bodyPr lIns="0" tIns="0" rIns="0" bIns="0">
            <a:spAutoFit/>
          </a:bodyPr>
          <a:lstStyle>
            <a:lvl1pPr marL="0" indent="0" algn="l">
              <a:buNone/>
              <a:defRPr sz="2100" b="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Title</a:t>
            </a:r>
          </a:p>
        </p:txBody>
      </p:sp>
      <p:pic>
        <p:nvPicPr>
          <p:cNvPr id="3" name="Graphic 2">
            <a:extLst>
              <a:ext uri="{FF2B5EF4-FFF2-40B4-BE49-F238E27FC236}">
                <a16:creationId xmlns:a16="http://schemas.microsoft.com/office/drawing/2014/main" id="{60415BDD-4F94-EDB5-C8CD-9289012E7C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9653" y="400173"/>
            <a:ext cx="4550912" cy="445198"/>
          </a:xfrm>
          <a:prstGeom prst="rect">
            <a:avLst/>
          </a:prstGeom>
        </p:spPr>
      </p:pic>
    </p:spTree>
    <p:extLst>
      <p:ext uri="{BB962C8B-B14F-4D97-AF65-F5344CB8AC3E}">
        <p14:creationId xmlns:p14="http://schemas.microsoft.com/office/powerpoint/2010/main" val="42157508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Only">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1698C-A798-4B2C-D0CA-4C8C1BA396DB}"/>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3" name="Text Placeholder 4">
            <a:extLst>
              <a:ext uri="{FF2B5EF4-FFF2-40B4-BE49-F238E27FC236}">
                <a16:creationId xmlns:a16="http://schemas.microsoft.com/office/drawing/2014/main" id="{FB8DA90B-19FD-3B68-2914-6B5EBF4DF2DF}"/>
              </a:ext>
            </a:extLst>
          </p:cNvPr>
          <p:cNvSpPr>
            <a:spLocks noGrp="1"/>
          </p:cNvSpPr>
          <p:nvPr>
            <p:ph idx="1"/>
          </p:nvPr>
        </p:nvSpPr>
        <p:spPr>
          <a:xfrm>
            <a:off x="457199" y="594059"/>
            <a:ext cx="8233719"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1284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py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EFBACD-CF62-DDF8-2A2E-B218FDACF784}"/>
              </a:ext>
            </a:extLst>
          </p:cNvPr>
          <p:cNvSpPr/>
          <p:nvPr userDrawn="1"/>
        </p:nvSpPr>
        <p:spPr>
          <a:xfrm>
            <a:off x="270024" y="4326523"/>
            <a:ext cx="8475077" cy="589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7D8D0C12-CCB3-CD6F-526F-39993D773D58}"/>
              </a:ext>
            </a:extLst>
          </p:cNvPr>
          <p:cNvSpPr>
            <a:spLocks noGrp="1"/>
          </p:cNvSpPr>
          <p:nvPr>
            <p:ph type="title" hasCustomPrompt="1"/>
          </p:nvPr>
        </p:nvSpPr>
        <p:spPr>
          <a:xfrm>
            <a:off x="457199" y="123568"/>
            <a:ext cx="8220243" cy="415498"/>
          </a:xfrm>
          <a:prstGeom prst="rect">
            <a:avLst/>
          </a:prstGeom>
        </p:spPr>
        <p:txBody>
          <a:bodyPr vert="horz" lIns="0" tIns="0" rIns="91440" bIns="45720" rtlCol="0" anchor="t">
            <a:noAutofit/>
          </a:bodyPr>
          <a:lstStyle/>
          <a:p>
            <a:r>
              <a:rPr lang="en-US" dirty="0"/>
              <a:t>Insert Title Here Image &amp; Copy</a:t>
            </a:r>
          </a:p>
        </p:txBody>
      </p:sp>
      <p:sp>
        <p:nvSpPr>
          <p:cNvPr id="6" name="Text Placeholder 4">
            <a:extLst>
              <a:ext uri="{FF2B5EF4-FFF2-40B4-BE49-F238E27FC236}">
                <a16:creationId xmlns:a16="http://schemas.microsoft.com/office/drawing/2014/main" id="{A35CE1B5-6B72-80B1-06B7-767DB52862D4}"/>
              </a:ext>
            </a:extLst>
          </p:cNvPr>
          <p:cNvSpPr>
            <a:spLocks noGrp="1"/>
          </p:cNvSpPr>
          <p:nvPr>
            <p:ph idx="1"/>
          </p:nvPr>
        </p:nvSpPr>
        <p:spPr>
          <a:xfrm>
            <a:off x="457199" y="594059"/>
            <a:ext cx="8233719" cy="4285983"/>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5216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mp; Copy">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5589662" y="0"/>
            <a:ext cx="3554338" cy="5143500"/>
          </a:xfrm>
          <a:prstGeom prst="rect">
            <a:avLst/>
          </a:prstGeom>
          <a:solidFill>
            <a:schemeClr val="bg1">
              <a:lumMod val="50000"/>
            </a:schemeClr>
          </a:solidFill>
        </p:spPr>
        <p:txBody>
          <a:bodyPr/>
          <a:lstStyle>
            <a:lvl1pPr marL="0" indent="0">
              <a:buNone/>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58FC1E26-3DFA-4729-D4CE-1DEFDCDE9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648200"/>
            <a:ext cx="9144000" cy="495300"/>
          </a:xfrm>
          <a:prstGeom prst="rect">
            <a:avLst/>
          </a:prstGeom>
        </p:spPr>
      </p:pic>
      <p:sp>
        <p:nvSpPr>
          <p:cNvPr id="6" name="Title Placeholder 1">
            <a:extLst>
              <a:ext uri="{FF2B5EF4-FFF2-40B4-BE49-F238E27FC236}">
                <a16:creationId xmlns:a16="http://schemas.microsoft.com/office/drawing/2014/main" id="{80DA951E-2346-C651-F31E-6C0F8B0C0DEB}"/>
              </a:ext>
            </a:extLst>
          </p:cNvPr>
          <p:cNvSpPr>
            <a:spLocks noGrp="1"/>
          </p:cNvSpPr>
          <p:nvPr>
            <p:ph type="title" hasCustomPrompt="1"/>
          </p:nvPr>
        </p:nvSpPr>
        <p:spPr>
          <a:xfrm>
            <a:off x="457199" y="123568"/>
            <a:ext cx="4819017" cy="415498"/>
          </a:xfrm>
          <a:prstGeom prst="rect">
            <a:avLst/>
          </a:prstGeom>
        </p:spPr>
        <p:txBody>
          <a:bodyPr vert="horz" lIns="0" tIns="0" rIns="91440" bIns="45720" rtlCol="0" anchor="t">
            <a:noAutofit/>
          </a:bodyPr>
          <a:lstStyle/>
          <a:p>
            <a:r>
              <a:rPr lang="en-US" dirty="0"/>
              <a:t>Insert Title Here Image &amp; Copy</a:t>
            </a:r>
          </a:p>
        </p:txBody>
      </p:sp>
      <p:sp>
        <p:nvSpPr>
          <p:cNvPr id="8" name="Text Placeholder 4">
            <a:extLst>
              <a:ext uri="{FF2B5EF4-FFF2-40B4-BE49-F238E27FC236}">
                <a16:creationId xmlns:a16="http://schemas.microsoft.com/office/drawing/2014/main" id="{A4665A5E-23A2-B700-AB86-18613EA1BAA0}"/>
              </a:ext>
            </a:extLst>
          </p:cNvPr>
          <p:cNvSpPr>
            <a:spLocks noGrp="1"/>
          </p:cNvSpPr>
          <p:nvPr>
            <p:ph idx="1"/>
          </p:nvPr>
        </p:nvSpPr>
        <p:spPr>
          <a:xfrm>
            <a:off x="457199" y="594059"/>
            <a:ext cx="4826917" cy="3653992"/>
          </a:xfrm>
          <a:prstGeom prst="rect">
            <a:avLst/>
          </a:prstGeom>
        </p:spPr>
        <p:txBody>
          <a:bodyPr vert="horz" wrap="square" lIns="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D615F03-C367-24C6-9AAC-7A87FF5B668A}"/>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0" y="4648200"/>
            <a:ext cx="9144000" cy="495300"/>
          </a:xfrm>
          <a:prstGeom prst="rect">
            <a:avLst/>
          </a:prstGeom>
        </p:spPr>
      </p:pic>
      <p:sp>
        <p:nvSpPr>
          <p:cNvPr id="2" name="Title Placeholder 1"/>
          <p:cNvSpPr>
            <a:spLocks noGrp="1"/>
          </p:cNvSpPr>
          <p:nvPr>
            <p:ph type="title"/>
          </p:nvPr>
        </p:nvSpPr>
        <p:spPr>
          <a:xfrm>
            <a:off x="457199" y="1"/>
            <a:ext cx="8149665" cy="937610"/>
          </a:xfrm>
          <a:prstGeom prst="rect">
            <a:avLst/>
          </a:prstGeom>
        </p:spPr>
        <p:txBody>
          <a:bodyPr vert="horz" lIns="0" tIns="0" rIns="91440" bIns="45720" rtlCol="0" anchor="b">
            <a:noAutofit/>
          </a:bodyPr>
          <a:lstStyle/>
          <a:p>
            <a:r>
              <a:rPr lang="en-US" dirty="0"/>
              <a:t>Insert Title Here Image &amp; Copy</a:t>
            </a:r>
          </a:p>
        </p:txBody>
      </p:sp>
      <p:sp>
        <p:nvSpPr>
          <p:cNvPr id="8" name="Slide Number Placeholder 5"/>
          <p:cNvSpPr txBox="1">
            <a:spLocks/>
          </p:cNvSpPr>
          <p:nvPr/>
        </p:nvSpPr>
        <p:spPr>
          <a:xfrm>
            <a:off x="4311873" y="4988311"/>
            <a:ext cx="520255" cy="155189"/>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8D8E8D"/>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3BF4A0-F7E7-4F05-98F8-4325DF1FDB43}" type="slidenum">
              <a:rPr lang="en-US" sz="800" b="0" smtClean="0">
                <a:solidFill>
                  <a:schemeClr val="bg1"/>
                </a:solidFill>
              </a:rPr>
              <a:pPr/>
              <a:t>‹#›</a:t>
            </a:fld>
            <a:endParaRPr lang="en-US" sz="800" b="0" dirty="0">
              <a:solidFill>
                <a:schemeClr val="bg1"/>
              </a:solidFill>
            </a:endParaRPr>
          </a:p>
        </p:txBody>
      </p:sp>
      <p:sp>
        <p:nvSpPr>
          <p:cNvPr id="5" name="Text Placeholder 4">
            <a:extLst>
              <a:ext uri="{FF2B5EF4-FFF2-40B4-BE49-F238E27FC236}">
                <a16:creationId xmlns:a16="http://schemas.microsoft.com/office/drawing/2014/main" id="{10665962-D527-D9A7-7D51-9A728E2C1C4A}"/>
              </a:ext>
            </a:extLst>
          </p:cNvPr>
          <p:cNvSpPr>
            <a:spLocks noGrp="1"/>
          </p:cNvSpPr>
          <p:nvPr>
            <p:ph type="body" idx="1"/>
          </p:nvPr>
        </p:nvSpPr>
        <p:spPr>
          <a:xfrm>
            <a:off x="457199" y="1169399"/>
            <a:ext cx="8163025" cy="904863"/>
          </a:xfrm>
          <a:prstGeom prst="rect">
            <a:avLst/>
          </a:prstGeom>
        </p:spPr>
        <p:txBody>
          <a:bodyPr vert="horz" wrap="square" lIns="0" tIns="45720" rIns="91440" bIns="45720" rtlCol="0">
            <a:spAutoFit/>
          </a:bodyPr>
          <a:lstStyle/>
          <a:p>
            <a:pPr lvl="0"/>
            <a:r>
              <a:rPr lang="en-US" dirty="0"/>
              <a:t>Click to edit Master text styles</a:t>
            </a:r>
          </a:p>
          <a:p>
            <a:pPr lvl="1"/>
            <a:r>
              <a:rPr lang="en-US" dirty="0"/>
              <a:t>Second level</a:t>
            </a:r>
          </a:p>
          <a:p>
            <a:pPr lvl="2"/>
            <a:r>
              <a:rPr lang="en-US" dirty="0"/>
              <a:t>Third level</a:t>
            </a:r>
          </a:p>
        </p:txBody>
      </p:sp>
      <p:pic>
        <p:nvPicPr>
          <p:cNvPr id="3" name="Graphic 2">
            <a:extLst>
              <a:ext uri="{FF2B5EF4-FFF2-40B4-BE49-F238E27FC236}">
                <a16:creationId xmlns:a16="http://schemas.microsoft.com/office/drawing/2014/main" id="{F843FB73-839C-307F-E23A-3503F1BC31A5}"/>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09652" y="4542181"/>
            <a:ext cx="2616583" cy="255970"/>
          </a:xfrm>
          <a:prstGeom prst="rect">
            <a:avLst/>
          </a:prstGeom>
        </p:spPr>
      </p:pic>
    </p:spTree>
    <p:extLst>
      <p:ext uri="{BB962C8B-B14F-4D97-AF65-F5344CB8AC3E}">
        <p14:creationId xmlns:p14="http://schemas.microsoft.com/office/powerpoint/2010/main" val="4241339874"/>
      </p:ext>
    </p:extLst>
  </p:cSld>
  <p:clrMap bg1="lt1" tx1="dk1" bg2="lt2" tx2="dk2" accent1="accent1" accent2="accent2" accent3="accent3" accent4="accent4" accent5="accent5" accent6="accent6" hlink="hlink" folHlink="folHlink"/>
  <p:sldLayoutIdLst>
    <p:sldLayoutId id="2147483699" r:id="rId1"/>
    <p:sldLayoutId id="2147483733" r:id="rId2"/>
    <p:sldLayoutId id="2147483718" r:id="rId3"/>
    <p:sldLayoutId id="2147483720" r:id="rId4"/>
    <p:sldLayoutId id="2147483734" r:id="rId5"/>
    <p:sldLayoutId id="2147483666" r:id="rId6"/>
    <p:sldLayoutId id="2147483651" r:id="rId7"/>
    <p:sldLayoutId id="2147483735" r:id="rId8"/>
    <p:sldLayoutId id="2147483668" r:id="rId9"/>
    <p:sldLayoutId id="2147483671" r:id="rId10"/>
    <p:sldLayoutId id="2147483675" r:id="rId11"/>
    <p:sldLayoutId id="2147483670" r:id="rId12"/>
    <p:sldLayoutId id="2147483672" r:id="rId13"/>
    <p:sldLayoutId id="2147483673" r:id="rId14"/>
    <p:sldLayoutId id="2147483674" r:id="rId15"/>
    <p:sldLayoutId id="2147483679" r:id="rId16"/>
    <p:sldLayoutId id="2147483676" r:id="rId17"/>
    <p:sldLayoutId id="2147483677" r:id="rId18"/>
    <p:sldLayoutId id="2147483736" r:id="rId19"/>
    <p:sldLayoutId id="2147483737" r:id="rId20"/>
    <p:sldLayoutId id="2147483667" r:id="rId21"/>
  </p:sldLayoutIdLst>
  <p:hf hdr="0" dt="0"/>
  <p:txStyles>
    <p:titleStyle>
      <a:lvl1pPr algn="l" defTabSz="457200" rtl="0" eaLnBrk="1" latinLnBrk="0" hangingPunct="1">
        <a:spcBef>
          <a:spcPct val="0"/>
        </a:spcBef>
        <a:buNone/>
        <a:defRPr sz="2400" kern="1200">
          <a:solidFill>
            <a:schemeClr val="accent1"/>
          </a:solidFill>
          <a:latin typeface="Arial"/>
          <a:ea typeface="+mj-ea"/>
          <a:cs typeface="Arial"/>
        </a:defRPr>
      </a:lvl1pPr>
    </p:titleStyle>
    <p:body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D3_10073F9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C7_E833690A.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ADA464-B822-627A-7DAE-D4D9F4EA79C9}"/>
              </a:ext>
            </a:extLst>
          </p:cNvPr>
          <p:cNvSpPr>
            <a:spLocks noGrp="1"/>
          </p:cNvSpPr>
          <p:nvPr>
            <p:ph type="ctrTitle"/>
          </p:nvPr>
        </p:nvSpPr>
        <p:spPr>
          <a:xfrm>
            <a:off x="396072" y="1792375"/>
            <a:ext cx="8351856" cy="1828193"/>
          </a:xfrm>
        </p:spPr>
        <p:txBody>
          <a:bodyPr/>
          <a:lstStyle/>
          <a:p>
            <a:r>
              <a:rPr lang="en-US" sz="2800" b="0" dirty="0"/>
              <a:t>A qualitative assessment of the healthcare experiences of patients engaged by the REACH Medical outreach model of care in Ithaca, New York.</a:t>
            </a:r>
            <a:endParaRPr lang="en-US" sz="2800"/>
          </a:p>
          <a:p>
            <a:endParaRPr lang="en-US" dirty="0"/>
          </a:p>
        </p:txBody>
      </p:sp>
      <p:sp>
        <p:nvSpPr>
          <p:cNvPr id="3" name="TextBox 2">
            <a:extLst>
              <a:ext uri="{FF2B5EF4-FFF2-40B4-BE49-F238E27FC236}">
                <a16:creationId xmlns:a16="http://schemas.microsoft.com/office/drawing/2014/main" id="{8B195104-4C47-2206-A280-E7EABFB181A2}"/>
              </a:ext>
            </a:extLst>
          </p:cNvPr>
          <p:cNvSpPr txBox="1"/>
          <p:nvPr/>
        </p:nvSpPr>
        <p:spPr>
          <a:xfrm>
            <a:off x="316171" y="3518369"/>
            <a:ext cx="48650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cs typeface="Arial"/>
              </a:rPr>
              <a:t>Simon Gagliardi</a:t>
            </a:r>
          </a:p>
        </p:txBody>
      </p:sp>
    </p:spTree>
    <p:extLst>
      <p:ext uri="{BB962C8B-B14F-4D97-AF65-F5344CB8AC3E}">
        <p14:creationId xmlns:p14="http://schemas.microsoft.com/office/powerpoint/2010/main" val="29053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2F5-8441-CE1F-EB27-96AEADFEBF2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460BCE04-D538-E829-4791-3F49D20C462A}"/>
              </a:ext>
            </a:extLst>
          </p:cNvPr>
          <p:cNvSpPr>
            <a:spLocks noGrp="1"/>
          </p:cNvSpPr>
          <p:nvPr>
            <p:ph idx="1"/>
          </p:nvPr>
        </p:nvSpPr>
        <p:spPr>
          <a:xfrm>
            <a:off x="457199" y="676289"/>
            <a:ext cx="8225497" cy="906098"/>
          </a:xfrm>
        </p:spPr>
        <p:txBody>
          <a:bodyPr vert="horz" wrap="square" lIns="0" tIns="45720" rIns="91440" bIns="45720" rtlCol="0" anchor="t">
            <a:noAutofit/>
          </a:bodyPr>
          <a:lstStyle/>
          <a:p>
            <a:pPr marL="285750" indent="-285750">
              <a:buFont typeface="Arial"/>
              <a:buChar char="•"/>
            </a:pPr>
            <a:r>
              <a:rPr lang="en-US" sz="1800" dirty="0"/>
              <a:t>Theme 3: Continuity of Outreach Services during COVID-19 </a:t>
            </a:r>
            <a:endParaRPr lang="en-US" dirty="0"/>
          </a:p>
          <a:p>
            <a:pPr marL="1028700" lvl="1">
              <a:buFont typeface="Courier New"/>
              <a:buChar char="o"/>
            </a:pPr>
            <a:r>
              <a:rPr lang="en-US" sz="1800" dirty="0"/>
              <a:t>Patients did not experience interruptions in care from REACH due to COVID. Outreach provided COVID-related services to patients.</a:t>
            </a:r>
          </a:p>
          <a:p>
            <a:pPr marL="285750" indent="-285750">
              <a:buFont typeface="Arial"/>
              <a:buChar char="•"/>
            </a:pPr>
            <a:endParaRPr lang="en-US" sz="1800" dirty="0"/>
          </a:p>
          <a:p>
            <a:pPr>
              <a:buFont typeface="Arial"/>
              <a:buChar char="•"/>
            </a:pPr>
            <a:endParaRPr lang="en-US" dirty="0"/>
          </a:p>
          <a:p>
            <a:pPr marL="285750" indent="-285750">
              <a:buFont typeface="Arial"/>
              <a:buChar char="•"/>
            </a:pPr>
            <a:endParaRPr lang="en-US" dirty="0"/>
          </a:p>
          <a:p>
            <a:pPr marL="1028700" lvl="1">
              <a:buFont typeface="Courier New"/>
              <a:buChar char="o"/>
            </a:pPr>
            <a:endParaRPr lang="en-US" dirty="0"/>
          </a:p>
          <a:p>
            <a:pPr marL="285750" indent="-285750">
              <a:buFont typeface="Arial"/>
              <a:buChar char="•"/>
            </a:pPr>
            <a:endParaRPr lang="en-US" dirty="0"/>
          </a:p>
        </p:txBody>
      </p:sp>
      <p:sp>
        <p:nvSpPr>
          <p:cNvPr id="5" name="Content Placeholder 2">
            <a:extLst>
              <a:ext uri="{FF2B5EF4-FFF2-40B4-BE49-F238E27FC236}">
                <a16:creationId xmlns:a16="http://schemas.microsoft.com/office/drawing/2014/main" id="{2AB2E28C-5620-E181-DC4A-FB1BECE88BAD}"/>
              </a:ext>
            </a:extLst>
          </p:cNvPr>
          <p:cNvSpPr txBox="1">
            <a:spLocks/>
          </p:cNvSpPr>
          <p:nvPr/>
        </p:nvSpPr>
        <p:spPr>
          <a:xfrm>
            <a:off x="4566967" y="1653664"/>
            <a:ext cx="2784424" cy="3125943"/>
          </a:xfrm>
          <a:prstGeom prst="rect">
            <a:avLst/>
          </a:prstGeom>
          <a:ln>
            <a:solidFill>
              <a:schemeClr val="accent1">
                <a:lumMod val="75000"/>
              </a:schemeClr>
            </a:solidFill>
          </a:ln>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a:t>"[REACH] was different in the fact that there was </a:t>
            </a:r>
            <a:r>
              <a:rPr lang="en-US" sz="2000" b="1" u="sng" dirty="0">
                <a:solidFill>
                  <a:schemeClr val="accent1">
                    <a:lumMod val="76000"/>
                  </a:schemeClr>
                </a:solidFill>
              </a:rPr>
              <a:t>actually more attention to us,</a:t>
            </a:r>
            <a:r>
              <a:rPr lang="en-US" sz="2000" dirty="0"/>
              <a:t> that there was – when the </a:t>
            </a:r>
            <a:r>
              <a:rPr lang="en-US" sz="2000" b="1" u="sng" dirty="0">
                <a:solidFill>
                  <a:schemeClr val="accent1">
                    <a:lumMod val="76000"/>
                  </a:schemeClr>
                </a:solidFill>
              </a:rPr>
              <a:t>tests were available they brought them out to us. Nobody does that.</a:t>
            </a:r>
            <a:r>
              <a:rPr lang="en-US" sz="2000" dirty="0"/>
              <a:t> That made a </a:t>
            </a:r>
            <a:r>
              <a:rPr lang="en-US" sz="2000" b="1" u="sng" dirty="0">
                <a:solidFill>
                  <a:schemeClr val="accent1">
                    <a:lumMod val="76000"/>
                  </a:schemeClr>
                </a:solidFill>
              </a:rPr>
              <a:t>significant difference</a:t>
            </a:r>
            <a:r>
              <a:rPr lang="en-US" sz="2000" dirty="0"/>
              <a:t>”</a:t>
            </a:r>
            <a:r>
              <a:rPr lang="en-US" sz="1900" dirty="0"/>
              <a:t> </a:t>
            </a:r>
          </a:p>
          <a:p>
            <a:endParaRPr lang="en-US" dirty="0"/>
          </a:p>
        </p:txBody>
      </p:sp>
      <p:sp>
        <p:nvSpPr>
          <p:cNvPr id="4" name="Content Placeholder 2">
            <a:extLst>
              <a:ext uri="{FF2B5EF4-FFF2-40B4-BE49-F238E27FC236}">
                <a16:creationId xmlns:a16="http://schemas.microsoft.com/office/drawing/2014/main" id="{88964B1A-9D16-09A8-537E-7CB4D425E268}"/>
              </a:ext>
            </a:extLst>
          </p:cNvPr>
          <p:cNvSpPr txBox="1">
            <a:spLocks/>
          </p:cNvSpPr>
          <p:nvPr/>
        </p:nvSpPr>
        <p:spPr>
          <a:xfrm>
            <a:off x="1456944" y="1653664"/>
            <a:ext cx="2784424" cy="3125943"/>
          </a:xfrm>
          <a:prstGeom prst="rect">
            <a:avLst/>
          </a:prstGeom>
          <a:ln>
            <a:solidFill>
              <a:schemeClr val="accent1">
                <a:lumMod val="75000"/>
              </a:schemeClr>
            </a:solidFill>
          </a:ln>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dirty="0">
                <a:cs typeface="Times New Roman"/>
              </a:rPr>
              <a:t>“INTERVIEWER: How has Covid-19 affected the care that you receive at REACH?</a:t>
            </a:r>
            <a:endParaRPr lang="en-US" sz="2000">
              <a:cs typeface="Times New Roman"/>
            </a:endParaRPr>
          </a:p>
          <a:p>
            <a:pPr algn="ctr"/>
            <a:endParaRPr lang="en-US" sz="2000" dirty="0">
              <a:cs typeface="Times New Roman"/>
            </a:endParaRPr>
          </a:p>
          <a:p>
            <a:pPr algn="ctr"/>
            <a:r>
              <a:rPr lang="en-US" sz="2000" dirty="0">
                <a:cs typeface="Times New Roman"/>
              </a:rPr>
              <a:t>Patient: </a:t>
            </a:r>
            <a:r>
              <a:rPr lang="en-US" sz="2000" b="1" u="sng" dirty="0">
                <a:solidFill>
                  <a:schemeClr val="accent1">
                    <a:lumMod val="76000"/>
                  </a:schemeClr>
                </a:solidFill>
                <a:cs typeface="Times New Roman"/>
              </a:rPr>
              <a:t>It doesn't.</a:t>
            </a:r>
            <a:r>
              <a:rPr lang="en-US" sz="2000" dirty="0">
                <a:cs typeface="Times New Roman"/>
              </a:rPr>
              <a:t>"</a:t>
            </a:r>
          </a:p>
          <a:p>
            <a:pPr algn="ctr"/>
            <a:endParaRPr lang="en-US" sz="2000" dirty="0"/>
          </a:p>
          <a:p>
            <a:endParaRPr lang="en-US" dirty="0"/>
          </a:p>
        </p:txBody>
      </p:sp>
    </p:spTree>
    <p:extLst>
      <p:ext uri="{BB962C8B-B14F-4D97-AF65-F5344CB8AC3E}">
        <p14:creationId xmlns:p14="http://schemas.microsoft.com/office/powerpoint/2010/main" val="268910482"/>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2F5-8441-CE1F-EB27-96AEADFEBF2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460BCE04-D538-E829-4791-3F49D20C462A}"/>
              </a:ext>
            </a:extLst>
          </p:cNvPr>
          <p:cNvSpPr>
            <a:spLocks noGrp="1"/>
          </p:cNvSpPr>
          <p:nvPr>
            <p:ph idx="1"/>
          </p:nvPr>
        </p:nvSpPr>
        <p:spPr>
          <a:xfrm>
            <a:off x="457199" y="676289"/>
            <a:ext cx="8225497" cy="3595249"/>
          </a:xfrm>
        </p:spPr>
        <p:txBody>
          <a:bodyPr vert="horz" wrap="square" lIns="0" tIns="45720" rIns="91440" bIns="45720" rtlCol="0" anchor="t">
            <a:noAutofit/>
          </a:bodyPr>
          <a:lstStyle/>
          <a:p>
            <a:pPr marL="285750" indent="-285750">
              <a:buFont typeface="Arial,Sans-Serif"/>
              <a:buChar char="•"/>
            </a:pPr>
            <a:r>
              <a:rPr lang="en-US" sz="1800" dirty="0"/>
              <a:t>Theme 4: Importance of Naloxone Distribution</a:t>
            </a:r>
          </a:p>
          <a:p>
            <a:pPr marL="1028700" lvl="1">
              <a:buFont typeface="Courier New"/>
              <a:buChar char="o"/>
            </a:pPr>
            <a:r>
              <a:rPr lang="en-US" sz="1800" dirty="0"/>
              <a:t>Patients identified naloxone as a key resource for community safety and solidarity</a:t>
            </a:r>
          </a:p>
          <a:p>
            <a:pPr marL="285750" indent="-285750">
              <a:buFont typeface="Arial,Sans-Serif"/>
              <a:buChar char="•"/>
            </a:pPr>
            <a:endParaRPr lang="en-US" sz="1800" dirty="0"/>
          </a:p>
          <a:p>
            <a:pPr>
              <a:buFont typeface="Arial"/>
              <a:buChar char="•"/>
            </a:pPr>
            <a:endParaRPr lang="en-US" dirty="0"/>
          </a:p>
          <a:p>
            <a:pPr marL="285750" indent="-285750">
              <a:buFont typeface="Arial"/>
              <a:buChar char="•"/>
            </a:pPr>
            <a:endParaRPr lang="en-US" dirty="0"/>
          </a:p>
          <a:p>
            <a:pPr marL="1028700" lvl="1" indent="-285750">
              <a:buFont typeface="Courier New"/>
              <a:buChar char="o"/>
            </a:pPr>
            <a:endParaRPr lang="en-US" dirty="0"/>
          </a:p>
          <a:p>
            <a:pPr marL="285750" indent="-285750">
              <a:buFont typeface="Arial"/>
              <a:buChar char="•"/>
            </a:pPr>
            <a:endParaRPr lang="en-US" dirty="0"/>
          </a:p>
        </p:txBody>
      </p:sp>
      <p:sp>
        <p:nvSpPr>
          <p:cNvPr id="5" name="Content Placeholder 2">
            <a:extLst>
              <a:ext uri="{FF2B5EF4-FFF2-40B4-BE49-F238E27FC236}">
                <a16:creationId xmlns:a16="http://schemas.microsoft.com/office/drawing/2014/main" id="{AF3FEE7B-EECD-E762-1FB9-EF1A8EF2AFFD}"/>
              </a:ext>
            </a:extLst>
          </p:cNvPr>
          <p:cNvSpPr txBox="1">
            <a:spLocks/>
          </p:cNvSpPr>
          <p:nvPr/>
        </p:nvSpPr>
        <p:spPr>
          <a:xfrm>
            <a:off x="3277593" y="1442502"/>
            <a:ext cx="2578684" cy="3278237"/>
          </a:xfrm>
          <a:prstGeom prst="rect">
            <a:avLst/>
          </a:prstGeom>
          <a:ln>
            <a:solidFill>
              <a:schemeClr val="accent1">
                <a:lumMod val="75000"/>
              </a:schemeClr>
            </a:solidFill>
          </a:ln>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100" dirty="0"/>
              <a:t>“I have a couple [naloxone kits]. Yes, I have a couple. And I </a:t>
            </a:r>
            <a:r>
              <a:rPr lang="en-US" sz="2100" b="1" u="sng" dirty="0">
                <a:solidFill>
                  <a:schemeClr val="accent1">
                    <a:lumMod val="76000"/>
                  </a:schemeClr>
                </a:solidFill>
              </a:rPr>
              <a:t>usually have them placed out by the tree out here. There's an area where they drop off meals for everybody</a:t>
            </a:r>
            <a:r>
              <a:rPr lang="en-US" sz="2100" dirty="0"/>
              <a:t> on this side”</a:t>
            </a:r>
          </a:p>
          <a:p>
            <a:pPr algn="ctr"/>
            <a:endParaRPr lang="en-US" dirty="0"/>
          </a:p>
          <a:p>
            <a:pPr algn="ctr"/>
            <a:endParaRPr lang="en-US" dirty="0"/>
          </a:p>
          <a:p>
            <a:pPr algn="ctr"/>
            <a:endParaRPr lang="en-US" dirty="0"/>
          </a:p>
          <a:p>
            <a:endParaRPr lang="en-US" dirty="0"/>
          </a:p>
        </p:txBody>
      </p:sp>
    </p:spTree>
    <p:extLst>
      <p:ext uri="{BB962C8B-B14F-4D97-AF65-F5344CB8AC3E}">
        <p14:creationId xmlns:p14="http://schemas.microsoft.com/office/powerpoint/2010/main" val="3513186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2F5-8441-CE1F-EB27-96AEADFEBF2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460BCE04-D538-E829-4791-3F49D20C462A}"/>
              </a:ext>
            </a:extLst>
          </p:cNvPr>
          <p:cNvSpPr>
            <a:spLocks noGrp="1"/>
          </p:cNvSpPr>
          <p:nvPr>
            <p:ph idx="1"/>
          </p:nvPr>
        </p:nvSpPr>
        <p:spPr>
          <a:xfrm>
            <a:off x="457199" y="676289"/>
            <a:ext cx="8225497" cy="3595249"/>
          </a:xfrm>
        </p:spPr>
        <p:txBody>
          <a:bodyPr vert="horz" wrap="square" lIns="0" tIns="45720" rIns="91440" bIns="45720" rtlCol="0" anchor="t">
            <a:noAutofit/>
          </a:bodyPr>
          <a:lstStyle/>
          <a:p>
            <a:pPr marL="285750" indent="-285750">
              <a:buFont typeface="Arial,Sans-Serif"/>
              <a:buChar char="•"/>
            </a:pPr>
            <a:r>
              <a:rPr lang="en-US" sz="1800" dirty="0"/>
              <a:t>Theme 5: Suggestions for REACH </a:t>
            </a:r>
          </a:p>
          <a:p>
            <a:pPr marL="1028700" lvl="1">
              <a:buFont typeface="Courier New"/>
              <a:buChar char="o"/>
            </a:pPr>
            <a:r>
              <a:rPr lang="en-US" sz="1800" dirty="0"/>
              <a:t>Expanded clinical services</a:t>
            </a:r>
          </a:p>
          <a:p>
            <a:pPr>
              <a:buFont typeface="Arial"/>
              <a:buChar char="•"/>
            </a:pPr>
            <a:endParaRPr lang="en-US" dirty="0"/>
          </a:p>
          <a:p>
            <a:pPr marL="285750" indent="-285750">
              <a:buFont typeface="Arial"/>
              <a:buChar char="•"/>
            </a:pPr>
            <a:endParaRPr lang="en-US" dirty="0"/>
          </a:p>
          <a:p>
            <a:pPr marL="1028700" lvl="1" indent="-285750">
              <a:buFont typeface="Courier New"/>
              <a:buChar char="o"/>
            </a:pPr>
            <a:endParaRPr lang="en-US" dirty="0"/>
          </a:p>
          <a:p>
            <a:pPr marL="285750" indent="-285750">
              <a:buFont typeface="Arial"/>
              <a:buChar char="•"/>
            </a:pPr>
            <a:endParaRPr lang="en-US" dirty="0"/>
          </a:p>
        </p:txBody>
      </p:sp>
      <p:sp>
        <p:nvSpPr>
          <p:cNvPr id="5" name="Content Placeholder 2">
            <a:extLst>
              <a:ext uri="{FF2B5EF4-FFF2-40B4-BE49-F238E27FC236}">
                <a16:creationId xmlns:a16="http://schemas.microsoft.com/office/drawing/2014/main" id="{2BD43ED7-1FA6-B4BF-AD50-D5A13E9A53A8}"/>
              </a:ext>
            </a:extLst>
          </p:cNvPr>
          <p:cNvSpPr txBox="1">
            <a:spLocks/>
          </p:cNvSpPr>
          <p:nvPr/>
        </p:nvSpPr>
        <p:spPr>
          <a:xfrm>
            <a:off x="3281030" y="1405926"/>
            <a:ext cx="2578684" cy="3426284"/>
          </a:xfrm>
          <a:prstGeom prst="rect">
            <a:avLst/>
          </a:prstGeom>
          <a:ln>
            <a:solidFill>
              <a:schemeClr val="accent1">
                <a:lumMod val="75000"/>
              </a:schemeClr>
            </a:solidFill>
          </a:ln>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900" dirty="0"/>
              <a:t>“Maybe one thing they could </a:t>
            </a:r>
            <a:r>
              <a:rPr lang="en-US" sz="1900" b="1" u="sng" dirty="0">
                <a:solidFill>
                  <a:schemeClr val="accent1">
                    <a:lumMod val="76000"/>
                  </a:schemeClr>
                </a:solidFill>
              </a:rPr>
              <a:t>offer the </a:t>
            </a:r>
            <a:r>
              <a:rPr lang="en-US" sz="1900" b="1" u="sng" err="1">
                <a:solidFill>
                  <a:schemeClr val="accent1">
                    <a:lumMod val="76000"/>
                  </a:schemeClr>
                </a:solidFill>
              </a:rPr>
              <a:t>Sublocade</a:t>
            </a:r>
            <a:r>
              <a:rPr lang="en-US" sz="1900" b="1" u="sng" dirty="0">
                <a:solidFill>
                  <a:schemeClr val="accent1">
                    <a:lumMod val="76000"/>
                  </a:schemeClr>
                </a:solidFill>
              </a:rPr>
              <a:t> shot</a:t>
            </a:r>
            <a:r>
              <a:rPr lang="en-US" sz="1900" dirty="0"/>
              <a:t>… Because I feel like the Suboxone is just having us, still in that routine of getting up in the morning in the afternoon to do something as to where the </a:t>
            </a:r>
            <a:r>
              <a:rPr lang="en-US" sz="1900" b="1" u="sng" err="1">
                <a:solidFill>
                  <a:schemeClr val="accent1">
                    <a:lumMod val="76000"/>
                  </a:schemeClr>
                </a:solidFill>
              </a:rPr>
              <a:t>Sublocade</a:t>
            </a:r>
            <a:r>
              <a:rPr lang="en-US" sz="1900" b="1" u="sng" dirty="0">
                <a:solidFill>
                  <a:schemeClr val="accent1">
                    <a:lumMod val="76000"/>
                  </a:schemeClr>
                </a:solidFill>
              </a:rPr>
              <a:t> is only a one time in month thing”</a:t>
            </a:r>
            <a:r>
              <a:rPr lang="en-US" sz="1800" dirty="0"/>
              <a:t> </a:t>
            </a:r>
          </a:p>
          <a:p>
            <a:endParaRPr lang="en-US" dirty="0"/>
          </a:p>
        </p:txBody>
      </p:sp>
    </p:spTree>
    <p:extLst>
      <p:ext uri="{BB962C8B-B14F-4D97-AF65-F5344CB8AC3E}">
        <p14:creationId xmlns:p14="http://schemas.microsoft.com/office/powerpoint/2010/main" val="54676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2F5-8441-CE1F-EB27-96AEADFEBF2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60BCE04-D538-E829-4791-3F49D20C462A}"/>
              </a:ext>
            </a:extLst>
          </p:cNvPr>
          <p:cNvSpPr>
            <a:spLocks noGrp="1"/>
          </p:cNvSpPr>
          <p:nvPr>
            <p:ph idx="1"/>
          </p:nvPr>
        </p:nvSpPr>
        <p:spPr/>
        <p:txBody>
          <a:bodyPr vert="horz" wrap="square" lIns="0" tIns="45720" rIns="91440" bIns="45720" rtlCol="0" anchor="t">
            <a:noAutofit/>
          </a:bodyPr>
          <a:lstStyle/>
          <a:p>
            <a:pPr marL="285750" indent="-285750">
              <a:buFont typeface="Arial"/>
              <a:buChar char="•"/>
            </a:pPr>
            <a:r>
              <a:rPr lang="en-US" sz="1700" dirty="0"/>
              <a:t>Outreach stands in opposition to care norms in the community (stigmatizing, abstinence-only, etc.) </a:t>
            </a:r>
          </a:p>
          <a:p>
            <a:pPr lvl="1" indent="0">
              <a:buFont typeface="Courier New,monospace"/>
              <a:buChar char="o"/>
            </a:pPr>
            <a:r>
              <a:rPr lang="en-US" sz="1700" dirty="0"/>
              <a:t>Facilitated rapport </a:t>
            </a:r>
          </a:p>
          <a:p>
            <a:pPr lvl="1" indent="0">
              <a:buFont typeface="Courier New,monospace"/>
              <a:buChar char="o"/>
            </a:pPr>
            <a:r>
              <a:rPr lang="en-US" sz="1700" dirty="0"/>
              <a:t>Intersectional stigma linked to uniquely adverse health outcomes</a:t>
            </a:r>
            <a:r>
              <a:rPr lang="en-US" sz="1700" baseline="30000" dirty="0"/>
              <a:t>5-7</a:t>
            </a:r>
            <a:endParaRPr lang="en-US" sz="1700" dirty="0"/>
          </a:p>
          <a:p>
            <a:pPr lvl="1" indent="0">
              <a:buFont typeface="Courier New,monospace"/>
              <a:buChar char="o"/>
            </a:pPr>
            <a:r>
              <a:rPr lang="en-US" sz="1700" dirty="0"/>
              <a:t>Model can redefine traditionally negative care experiences of people experiencing homelessness</a:t>
            </a:r>
            <a:r>
              <a:rPr lang="en-US" sz="1700" baseline="30000" dirty="0"/>
              <a:t>8,9</a:t>
            </a:r>
          </a:p>
          <a:p>
            <a:pPr>
              <a:buFont typeface="Arial"/>
              <a:buChar char="•"/>
            </a:pPr>
            <a:r>
              <a:rPr lang="en-US" sz="1700" dirty="0"/>
              <a:t>     Facilitated telehealth model provided uninterrupted care </a:t>
            </a:r>
          </a:p>
          <a:p>
            <a:pPr lvl="1">
              <a:buFont typeface="Courier New,monospace"/>
              <a:buChar char="o"/>
            </a:pPr>
            <a:r>
              <a:rPr lang="en-US" sz="1700" dirty="0"/>
              <a:t>Traditional barriers to telehealth for people experiencing homelessness </a:t>
            </a:r>
          </a:p>
          <a:p>
            <a:pPr lvl="2">
              <a:buFont typeface="Wingdings,Sans-Serif"/>
              <a:buChar char="§"/>
            </a:pPr>
            <a:r>
              <a:rPr lang="en-US" sz="1700" dirty="0"/>
              <a:t>Unreliable connectivity, need to use public </a:t>
            </a:r>
            <a:r>
              <a:rPr lang="en-US" sz="1700" err="1"/>
              <a:t>WiFi</a:t>
            </a:r>
            <a:r>
              <a:rPr lang="en-US" sz="1700" dirty="0"/>
              <a:t>, inability to charge device</a:t>
            </a:r>
            <a:r>
              <a:rPr lang="en-US" sz="1700" baseline="30000" dirty="0"/>
              <a:t>10</a:t>
            </a:r>
            <a:endParaRPr lang="en-US" sz="1700" dirty="0"/>
          </a:p>
          <a:p>
            <a:pPr lvl="1">
              <a:buFont typeface="Courier New"/>
              <a:buChar char="o"/>
            </a:pPr>
            <a:r>
              <a:rPr lang="en-US" sz="1700" dirty="0"/>
              <a:t>Other existing facilitated </a:t>
            </a:r>
            <a:r>
              <a:rPr lang="en-US" sz="1700" err="1"/>
              <a:t>telemed</a:t>
            </a:r>
            <a:r>
              <a:rPr lang="en-US" sz="1700" dirty="0"/>
              <a:t> models did not bring tech directly to people </a:t>
            </a:r>
          </a:p>
          <a:p>
            <a:pPr lvl="2">
              <a:buFont typeface="Wingdings"/>
              <a:buChar char="§"/>
            </a:pPr>
            <a:r>
              <a:rPr lang="en-US" sz="1700" dirty="0"/>
              <a:t>MOUD in a mobile health clinic</a:t>
            </a:r>
            <a:r>
              <a:rPr lang="en-US" sz="1700" baseline="30000" dirty="0"/>
              <a:t>11,12</a:t>
            </a:r>
            <a:endParaRPr lang="en-US" sz="1700" dirty="0"/>
          </a:p>
          <a:p>
            <a:pPr lvl="2">
              <a:buFont typeface="Wingdings"/>
              <a:buChar char="§"/>
            </a:pPr>
            <a:r>
              <a:rPr lang="en-US" sz="1700" dirty="0"/>
              <a:t>Hep C care in a methadone clinic</a:t>
            </a:r>
            <a:r>
              <a:rPr lang="en-US" sz="1700" baseline="30000" dirty="0"/>
              <a:t>13</a:t>
            </a:r>
          </a:p>
          <a:p>
            <a:pPr lvl="2">
              <a:buFont typeface="Wingdings"/>
              <a:buChar char="§"/>
            </a:pPr>
            <a:endParaRPr lang="en-US" dirty="0"/>
          </a:p>
          <a:p>
            <a:pPr>
              <a:buFont typeface="Arial"/>
              <a:buChar char="•"/>
            </a:pPr>
            <a:endParaRPr lang="en-US" dirty="0"/>
          </a:p>
          <a:p>
            <a:pPr marL="285750" indent="-285750">
              <a:buFont typeface="Arial"/>
              <a:buChar char="•"/>
            </a:pPr>
            <a:endParaRPr lang="en-US" dirty="0"/>
          </a:p>
          <a:p>
            <a:pPr marL="1028700" lvl="1" indent="-285750">
              <a:buFont typeface="Courier New"/>
              <a:buChar char="o"/>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358049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2F5-8441-CE1F-EB27-96AEADFEBF2D}"/>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60BCE04-D538-E829-4791-3F49D20C462A}"/>
              </a:ext>
            </a:extLst>
          </p:cNvPr>
          <p:cNvSpPr>
            <a:spLocks noGrp="1"/>
          </p:cNvSpPr>
          <p:nvPr>
            <p:ph idx="1"/>
          </p:nvPr>
        </p:nvSpPr>
        <p:spPr/>
        <p:txBody>
          <a:bodyPr vert="horz" wrap="square" lIns="0" tIns="45720" rIns="91440" bIns="45720" rtlCol="0" anchor="t">
            <a:noAutofit/>
          </a:bodyPr>
          <a:lstStyle/>
          <a:p>
            <a:pPr marL="285750" indent="-285750">
              <a:buFont typeface="Arial,Sans-Serif"/>
              <a:buChar char="•"/>
            </a:pPr>
            <a:r>
              <a:rPr lang="en-US" sz="1800" dirty="0"/>
              <a:t>Outreach was the sole source of naloxone for many patients, providing key communal resource</a:t>
            </a:r>
          </a:p>
          <a:p>
            <a:pPr marL="1028700" lvl="1" indent="-285750">
              <a:buFont typeface="Courier New,monospace"/>
              <a:buChar char="o"/>
            </a:pPr>
            <a:r>
              <a:rPr lang="en-US" sz="1800" dirty="0"/>
              <a:t>Pillar of harm reduction </a:t>
            </a:r>
          </a:p>
          <a:p>
            <a:pPr marL="1028700" lvl="1" indent="-285750">
              <a:buFont typeface="Courier New,monospace"/>
              <a:buChar char="o"/>
            </a:pPr>
            <a:r>
              <a:rPr lang="en-US" sz="1800" dirty="0"/>
              <a:t>Recent homelessness = predictive factor in naloxone ownership</a:t>
            </a:r>
            <a:r>
              <a:rPr lang="en-US" sz="1800" baseline="30000" dirty="0"/>
              <a:t>14</a:t>
            </a:r>
            <a:endParaRPr lang="en-US" sz="1800" dirty="0"/>
          </a:p>
          <a:p>
            <a:pPr marL="285750" indent="-285750">
              <a:buFont typeface="Arial"/>
              <a:buChar char="•"/>
            </a:pPr>
            <a:r>
              <a:rPr lang="en-US" sz="1800" dirty="0"/>
              <a:t>REACH offers both sublingual buprenorphine + extended-release injection, but does not prefer one over the other  </a:t>
            </a:r>
          </a:p>
          <a:p>
            <a:pPr marL="1028700" lvl="1">
              <a:buFont typeface="Courier New"/>
              <a:buChar char="o"/>
            </a:pPr>
            <a:r>
              <a:rPr lang="en-US" sz="1800" dirty="0"/>
              <a:t>Data</a:t>
            </a:r>
          </a:p>
          <a:p>
            <a:pPr marL="1428750" lvl="2">
              <a:buFont typeface="Wingdings"/>
              <a:buChar char="§"/>
            </a:pPr>
            <a:r>
              <a:rPr lang="en-US" sz="1800" dirty="0"/>
              <a:t>Increased retention in people recently released from prison on injectable buprenorphine</a:t>
            </a:r>
            <a:r>
              <a:rPr lang="en-US" sz="1800" baseline="30000" dirty="0"/>
              <a:t>15</a:t>
            </a:r>
          </a:p>
          <a:p>
            <a:pPr lvl="2">
              <a:buFont typeface="Wingdings"/>
              <a:buChar char="§"/>
            </a:pPr>
            <a:endParaRPr lang="en-US" dirty="0"/>
          </a:p>
          <a:p>
            <a:pPr>
              <a:buFont typeface="Arial"/>
              <a:buChar char="•"/>
            </a:pPr>
            <a:endParaRPr lang="en-US" dirty="0"/>
          </a:p>
          <a:p>
            <a:pPr marL="285750" indent="-285750">
              <a:buFont typeface="Arial"/>
              <a:buChar char="•"/>
            </a:pPr>
            <a:endParaRPr lang="en-US" dirty="0"/>
          </a:p>
          <a:p>
            <a:pPr marL="1028700" lvl="1" indent="-285750">
              <a:buFont typeface="Courier New"/>
              <a:buChar char="o"/>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2211643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2F48C-126D-4188-6D8F-79DF59F156E3}"/>
              </a:ext>
            </a:extLst>
          </p:cNvPr>
          <p:cNvSpPr>
            <a:spLocks noGrp="1"/>
          </p:cNvSpPr>
          <p:nvPr>
            <p:ph type="title"/>
          </p:nvPr>
        </p:nvSpPr>
        <p:spPr/>
        <p:txBody>
          <a:bodyPr/>
          <a:lstStyle/>
          <a:p>
            <a:r>
              <a:rPr lang="en-US"/>
              <a:t>Limitations and Further Research</a:t>
            </a:r>
          </a:p>
        </p:txBody>
      </p:sp>
      <p:sp>
        <p:nvSpPr>
          <p:cNvPr id="6" name="Content Placeholder 5">
            <a:extLst>
              <a:ext uri="{FF2B5EF4-FFF2-40B4-BE49-F238E27FC236}">
                <a16:creationId xmlns:a16="http://schemas.microsoft.com/office/drawing/2014/main" id="{37890B2D-2046-24E5-4A71-2A9FA1EC4D52}"/>
              </a:ext>
            </a:extLst>
          </p:cNvPr>
          <p:cNvSpPr>
            <a:spLocks noGrp="1"/>
          </p:cNvSpPr>
          <p:nvPr>
            <p:ph idx="1"/>
          </p:nvPr>
        </p:nvSpPr>
        <p:spPr/>
        <p:txBody>
          <a:bodyPr vert="horz" wrap="square" lIns="0" tIns="45720" rIns="91440" bIns="45720" rtlCol="0" anchor="t">
            <a:noAutofit/>
          </a:bodyPr>
          <a:lstStyle/>
          <a:p>
            <a:pPr marL="285750" indent="-285750">
              <a:buFont typeface="Arial,Sans-Serif"/>
              <a:buChar char="•"/>
            </a:pPr>
            <a:r>
              <a:rPr lang="en-US" sz="1800" dirty="0"/>
              <a:t>Limitations </a:t>
            </a:r>
          </a:p>
          <a:p>
            <a:pPr marL="1028700" lvl="1" indent="-285750">
              <a:buFont typeface="Courier New,monospace"/>
              <a:buChar char="o"/>
            </a:pPr>
            <a:r>
              <a:rPr lang="en-US" sz="1800" dirty="0"/>
              <a:t>Convenience sample </a:t>
            </a:r>
          </a:p>
          <a:p>
            <a:pPr marL="1028700" lvl="1" indent="-285750">
              <a:buFont typeface="Courier New,monospace"/>
              <a:buChar char="o"/>
            </a:pPr>
            <a:r>
              <a:rPr lang="en-US" sz="1800" dirty="0"/>
              <a:t>Social desirability bias </a:t>
            </a:r>
          </a:p>
          <a:p>
            <a:pPr marL="285750" indent="-285750">
              <a:buFont typeface="Arial"/>
              <a:buChar char="•"/>
            </a:pPr>
            <a:r>
              <a:rPr lang="en-US" sz="1800" dirty="0"/>
              <a:t>Further study </a:t>
            </a:r>
          </a:p>
          <a:p>
            <a:pPr marL="1028700" lvl="1">
              <a:buFont typeface="Courier New"/>
              <a:buChar char="o"/>
            </a:pPr>
            <a:r>
              <a:rPr lang="en-US" sz="1800" dirty="0"/>
              <a:t>Quantitative data: retention rates of outreach patients </a:t>
            </a:r>
          </a:p>
          <a:p>
            <a:pPr marL="1028700" lvl="1">
              <a:buFont typeface="Courier New,monospace"/>
              <a:buChar char="o"/>
            </a:pPr>
            <a:r>
              <a:rPr lang="en-US" sz="1800" dirty="0"/>
              <a:t>Long-term follow-up of patients to assess longevity of model </a:t>
            </a:r>
          </a:p>
          <a:p>
            <a:pPr marL="1428750" lvl="2">
              <a:buFont typeface="Wingdings,Sans-Serif"/>
              <a:buChar char="§"/>
            </a:pPr>
            <a:r>
              <a:rPr lang="en-US" sz="1800" dirty="0"/>
              <a:t>Interviews were only 1 year after start of program</a:t>
            </a:r>
          </a:p>
          <a:p>
            <a:pPr marL="1028700" lvl="1">
              <a:buFont typeface="Courier New"/>
              <a:buChar char="o"/>
            </a:pPr>
            <a:r>
              <a:rPr lang="en-US" sz="1800" dirty="0"/>
              <a:t>Relevance of model in other settings (urban, etc.) </a:t>
            </a:r>
          </a:p>
          <a:p>
            <a:pPr marL="1200150" lvl="2" indent="0">
              <a:buNone/>
            </a:pPr>
            <a:endParaRPr lang="en-US" dirty="0"/>
          </a:p>
          <a:p>
            <a:pPr lvl="1" indent="0">
              <a:buFont typeface="Arial" panose="020B0604020202020204" pitchFamily="34" charset="0"/>
              <a:buNone/>
            </a:pPr>
            <a:endParaRPr lang="en-US" dirty="0"/>
          </a:p>
        </p:txBody>
      </p:sp>
    </p:spTree>
    <p:extLst>
      <p:ext uri="{BB962C8B-B14F-4D97-AF65-F5344CB8AC3E}">
        <p14:creationId xmlns:p14="http://schemas.microsoft.com/office/powerpoint/2010/main" val="864748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E97EF-B92F-15A5-4897-994AAB560F6F}"/>
              </a:ext>
            </a:extLst>
          </p:cNvPr>
          <p:cNvSpPr>
            <a:spLocks noGrp="1"/>
          </p:cNvSpPr>
          <p:nvPr>
            <p:ph type="title"/>
          </p:nvPr>
        </p:nvSpPr>
        <p:spPr/>
        <p:txBody>
          <a:bodyPr/>
          <a:lstStyle/>
          <a:p>
            <a:r>
              <a:rPr lang="en-US" dirty="0"/>
              <a:t>References/Contact/Thank You!</a:t>
            </a:r>
          </a:p>
        </p:txBody>
      </p:sp>
      <p:pic>
        <p:nvPicPr>
          <p:cNvPr id="3" name="Picture 2" descr="A qr code with black squares&#10;&#10;Description automatically generated">
            <a:extLst>
              <a:ext uri="{FF2B5EF4-FFF2-40B4-BE49-F238E27FC236}">
                <a16:creationId xmlns:a16="http://schemas.microsoft.com/office/drawing/2014/main" id="{2DC391BB-ECE2-911A-878B-8D5ADE87525C}"/>
              </a:ext>
            </a:extLst>
          </p:cNvPr>
          <p:cNvPicPr>
            <a:picLocks noChangeAspect="1"/>
          </p:cNvPicPr>
          <p:nvPr/>
        </p:nvPicPr>
        <p:blipFill>
          <a:blip r:embed="rId2"/>
          <a:stretch>
            <a:fillRect/>
          </a:stretch>
        </p:blipFill>
        <p:spPr>
          <a:xfrm>
            <a:off x="2740720" y="883383"/>
            <a:ext cx="3651874" cy="3717131"/>
          </a:xfrm>
          <a:prstGeom prst="rect">
            <a:avLst/>
          </a:prstGeom>
        </p:spPr>
      </p:pic>
    </p:spTree>
    <p:extLst>
      <p:ext uri="{BB962C8B-B14F-4D97-AF65-F5344CB8AC3E}">
        <p14:creationId xmlns:p14="http://schemas.microsoft.com/office/powerpoint/2010/main" val="2579346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D28E51-59C1-15E2-6EEC-D5896AC982A4}"/>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918826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ACC6B-4B03-77EC-0AF7-ABC0E254226B}"/>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FFE20546-C149-6416-7745-B86686EDD7ED}"/>
              </a:ext>
            </a:extLst>
          </p:cNvPr>
          <p:cNvSpPr>
            <a:spLocks noGrp="1"/>
          </p:cNvSpPr>
          <p:nvPr>
            <p:ph idx="1"/>
          </p:nvPr>
        </p:nvSpPr>
        <p:spPr/>
        <p:txBody>
          <a:bodyPr vert="horz" wrap="square" lIns="0" tIns="45720" rIns="91440" bIns="45720" rtlCol="0" anchor="t">
            <a:noAutofit/>
          </a:bodyPr>
          <a:lstStyle/>
          <a:p>
            <a:endParaRPr lang="en-US" dirty="0"/>
          </a:p>
          <a:p>
            <a:endParaRPr lang="en-US" dirty="0"/>
          </a:p>
          <a:p>
            <a:endParaRPr lang="en-US" dirty="0"/>
          </a:p>
          <a:p>
            <a:endParaRPr lang="en-US" dirty="0"/>
          </a:p>
          <a:p>
            <a:endParaRPr lang="en-US" dirty="0"/>
          </a:p>
          <a:p>
            <a:r>
              <a:rPr lang="en-US" sz="2400" dirty="0"/>
              <a:t>No financial disclosures to report</a:t>
            </a:r>
          </a:p>
        </p:txBody>
      </p:sp>
    </p:spTree>
    <p:extLst>
      <p:ext uri="{BB962C8B-B14F-4D97-AF65-F5344CB8AC3E}">
        <p14:creationId xmlns:p14="http://schemas.microsoft.com/office/powerpoint/2010/main" val="252197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A4F84-F358-F191-985E-5092E71AC91B}"/>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D40B5120-0096-D831-A4C4-BE4FEA9E9DE2}"/>
              </a:ext>
            </a:extLst>
          </p:cNvPr>
          <p:cNvSpPr>
            <a:spLocks noGrp="1"/>
          </p:cNvSpPr>
          <p:nvPr>
            <p:ph idx="1"/>
          </p:nvPr>
        </p:nvSpPr>
        <p:spPr/>
        <p:txBody>
          <a:bodyPr vert="horz" wrap="square" lIns="0" tIns="45720" rIns="91440" bIns="45720" rtlCol="0" anchor="t">
            <a:noAutofit/>
          </a:bodyPr>
          <a:lstStyle/>
          <a:p>
            <a:pPr marL="285750" indent="-285750">
              <a:buFont typeface="Arial"/>
              <a:buChar char="•"/>
            </a:pPr>
            <a:r>
              <a:rPr lang="en-US" sz="2000" dirty="0"/>
              <a:t>Intersection: opioid use disorder (OUD) and housing insecurity</a:t>
            </a:r>
            <a:endParaRPr lang="en-US" sz="2000" baseline="30000" dirty="0"/>
          </a:p>
          <a:p>
            <a:pPr marL="285750" indent="-285750">
              <a:buFont typeface="Arial,Sans-Serif"/>
              <a:buChar char="•"/>
            </a:pPr>
            <a:r>
              <a:rPr lang="en-US" sz="2000" dirty="0"/>
              <a:t>Street outreach conducive to harm reduction and its principles</a:t>
            </a:r>
            <a:r>
              <a:rPr lang="en-US" sz="2000" baseline="30000" dirty="0"/>
              <a:t>1</a:t>
            </a:r>
            <a:endParaRPr lang="en-US" sz="2000" baseline="30000"/>
          </a:p>
          <a:p>
            <a:pPr marL="1028700" lvl="1" indent="-285750">
              <a:buFont typeface="Courier New,monospace"/>
              <a:buChar char="o"/>
            </a:pPr>
            <a:r>
              <a:rPr lang="en-US" sz="2000" dirty="0"/>
              <a:t>Meeting people where they are, nonjudgmental care, </a:t>
            </a:r>
            <a:r>
              <a:rPr lang="en-US" sz="2000" err="1"/>
              <a:t>etc</a:t>
            </a:r>
            <a:endParaRPr lang="en-US" sz="2000" dirty="0"/>
          </a:p>
          <a:p>
            <a:pPr marL="285750" indent="-285750">
              <a:buFont typeface="Arial,Sans-Serif"/>
              <a:buChar char="•"/>
            </a:pPr>
            <a:r>
              <a:rPr lang="en-US" sz="2000" dirty="0"/>
              <a:t>Number of street medicine programs provide medications for opioid use disorder (MOUD)</a:t>
            </a:r>
            <a:r>
              <a:rPr lang="en-US" sz="2000" baseline="30000" dirty="0"/>
              <a:t>2,3</a:t>
            </a:r>
            <a:endParaRPr lang="en-US" sz="2000" baseline="30000"/>
          </a:p>
          <a:p>
            <a:pPr marL="285750" indent="-285750">
              <a:buFont typeface="Arial,Sans-Serif"/>
              <a:buChar char="•"/>
            </a:pPr>
            <a:r>
              <a:rPr lang="en-US" sz="2000" dirty="0"/>
              <a:t>Overcoming logistical barriers: in rural states, people face further distance, longer travel, cross-state commute for MOUD</a:t>
            </a:r>
            <a:r>
              <a:rPr lang="en-US" sz="2000" baseline="30000" dirty="0"/>
              <a:t>4</a:t>
            </a:r>
          </a:p>
          <a:p>
            <a:pPr marL="285750" indent="-285750">
              <a:buFont typeface="Arial,Sans-Serif"/>
              <a:buChar char="•"/>
            </a:pPr>
            <a:endParaRPr lang="en-US" dirty="0"/>
          </a:p>
          <a:p>
            <a:pPr lvl="1" indent="0">
              <a:buNone/>
            </a:pPr>
            <a:endParaRPr lang="en-US" dirty="0"/>
          </a:p>
          <a:p>
            <a:endParaRPr lang="en-US" dirty="0"/>
          </a:p>
        </p:txBody>
      </p:sp>
    </p:spTree>
    <p:extLst>
      <p:ext uri="{BB962C8B-B14F-4D97-AF65-F5344CB8AC3E}">
        <p14:creationId xmlns:p14="http://schemas.microsoft.com/office/powerpoint/2010/main" val="269031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2404-E59C-854C-8B72-EBCC6911284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F05C7390-11AB-26E3-BADD-C8CD92CF586A}"/>
              </a:ext>
            </a:extLst>
          </p:cNvPr>
          <p:cNvSpPr>
            <a:spLocks noGrp="1"/>
          </p:cNvSpPr>
          <p:nvPr>
            <p:ph idx="1"/>
          </p:nvPr>
        </p:nvSpPr>
        <p:spPr/>
        <p:txBody>
          <a:bodyPr vert="horz" wrap="square" lIns="0" tIns="45720" rIns="91440" bIns="45720" rtlCol="0" anchor="t">
            <a:noAutofit/>
          </a:bodyPr>
          <a:lstStyle/>
          <a:p>
            <a:pPr marL="285750" indent="-285750">
              <a:buFont typeface="Arial"/>
              <a:buChar char="•"/>
            </a:pPr>
            <a:r>
              <a:rPr lang="en-US" sz="1800" dirty="0"/>
              <a:t>REACH (Respectful, Equitable Access to Compassionate Healthcare) Medical in Ithaca, NY is a harm reduction-based, low threshold primary care + addiction practice that provides buprenorphine </a:t>
            </a:r>
          </a:p>
          <a:p>
            <a:pPr marL="1028700" lvl="1">
              <a:buFont typeface="Courier New"/>
              <a:buChar char="o"/>
            </a:pPr>
            <a:r>
              <a:rPr lang="en-US" sz="1800" dirty="0"/>
              <a:t>Mission: A </a:t>
            </a:r>
            <a:r>
              <a:rPr lang="en-US" sz="1800" b="1" u="sng" dirty="0"/>
              <a:t>non-stigmatizing, low-threshold, evidence-based approach that emphasizes harm reduction</a:t>
            </a:r>
            <a:r>
              <a:rPr lang="en-US" sz="1800" dirty="0"/>
              <a:t>. We serve individuals who experience SUDs, housing or food insecurity, and other social determinants of health that result in poor health outcomes.</a:t>
            </a:r>
          </a:p>
          <a:p>
            <a:pPr marL="285750" indent="-285750">
              <a:buFont typeface="Arial"/>
              <a:buChar char="•"/>
            </a:pPr>
            <a:r>
              <a:rPr lang="en-US" sz="1800" dirty="0"/>
              <a:t>REACH deployed outreach services at the onset of COVID, consisting of </a:t>
            </a:r>
            <a:r>
              <a:rPr lang="en-US" sz="1800" b="1" u="sng" dirty="0"/>
              <a:t>facilitated telemedicine</a:t>
            </a:r>
            <a:r>
              <a:rPr lang="en-US" sz="1800" dirty="0"/>
              <a:t> </a:t>
            </a:r>
          </a:p>
          <a:p>
            <a:pPr marL="1028700" lvl="1" indent="-285750">
              <a:buFont typeface="Courier New"/>
              <a:buChar char="o"/>
            </a:pPr>
            <a:r>
              <a:rPr lang="en-US" sz="1800" dirty="0"/>
              <a:t>Community health workers (CHWs)</a:t>
            </a:r>
          </a:p>
          <a:p>
            <a:pPr marL="1028700" lvl="1">
              <a:buFont typeface="Courier New"/>
              <a:buChar char="o"/>
            </a:pPr>
            <a:r>
              <a:rPr lang="en-US" sz="1800" dirty="0"/>
              <a:t>Local homeless encampment(s), temporary housing, emergency shelter </a:t>
            </a:r>
          </a:p>
          <a:p>
            <a:pPr marL="1028700" lvl="1">
              <a:spcBef>
                <a:spcPts val="20"/>
              </a:spcBef>
              <a:buFont typeface="Courier New"/>
              <a:buChar char="o"/>
            </a:pPr>
            <a:r>
              <a:rPr lang="en-US" sz="1800" dirty="0"/>
              <a:t>Naloxone training and distribution </a:t>
            </a:r>
          </a:p>
          <a:p>
            <a:pPr marL="1028700" lvl="1">
              <a:spcBef>
                <a:spcPts val="20"/>
              </a:spcBef>
              <a:buFont typeface="Courier New"/>
              <a:buChar char="o"/>
            </a:pPr>
            <a:r>
              <a:rPr lang="en-US" sz="1800" dirty="0"/>
              <a:t>COVID testing and vaccination </a:t>
            </a:r>
          </a:p>
          <a:p>
            <a:pPr marL="1028700" lvl="1">
              <a:spcBef>
                <a:spcPts val="20"/>
              </a:spcBef>
              <a:buFont typeface="Courier New"/>
              <a:buChar char="o"/>
            </a:pPr>
            <a:r>
              <a:rPr lang="en-US" sz="1800" dirty="0"/>
              <a:t>Bridging gaps into housing and other levels/types of care</a:t>
            </a:r>
          </a:p>
          <a:p>
            <a:pPr marL="1028700" lvl="1">
              <a:buFont typeface="Courier New"/>
              <a:buChar char="o"/>
            </a:pPr>
            <a:endParaRPr lang="en-US" dirty="0"/>
          </a:p>
          <a:p>
            <a:endParaRPr lang="en-US" dirty="0"/>
          </a:p>
          <a:p>
            <a:endParaRPr lang="en-US" dirty="0"/>
          </a:p>
        </p:txBody>
      </p:sp>
    </p:spTree>
    <p:extLst>
      <p:ext uri="{BB962C8B-B14F-4D97-AF65-F5344CB8AC3E}">
        <p14:creationId xmlns:p14="http://schemas.microsoft.com/office/powerpoint/2010/main" val="286397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2404-E59C-854C-8B72-EBCC69112846}"/>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F05C7390-11AB-26E3-BADD-C8CD92CF586A}"/>
              </a:ext>
            </a:extLst>
          </p:cNvPr>
          <p:cNvSpPr>
            <a:spLocks noGrp="1"/>
          </p:cNvSpPr>
          <p:nvPr>
            <p:ph idx="1"/>
          </p:nvPr>
        </p:nvSpPr>
        <p:spPr>
          <a:xfrm>
            <a:off x="457199" y="1658941"/>
            <a:ext cx="8225497" cy="1379145"/>
          </a:xfrm>
        </p:spPr>
        <p:txBody>
          <a:bodyPr vert="horz" wrap="square" lIns="0" tIns="45720" rIns="91440" bIns="45720" rtlCol="0" anchor="t">
            <a:noAutofit/>
          </a:bodyPr>
          <a:lstStyle/>
          <a:p>
            <a:r>
              <a:rPr lang="en-US" sz="2400" dirty="0"/>
              <a:t>The aim of this study is to qualitatively analyze how patients at REACH who were unhoused engaged with the outreach model, as well as other care in the community, and the impact this care had on patients.</a:t>
            </a:r>
          </a:p>
          <a:p>
            <a:endParaRPr lang="en-US" dirty="0"/>
          </a:p>
          <a:p>
            <a:pPr lvl="0"/>
            <a:endParaRPr lang="en-US" dirty="0"/>
          </a:p>
          <a:p>
            <a:endParaRPr lang="en-US" dirty="0"/>
          </a:p>
        </p:txBody>
      </p:sp>
    </p:spTree>
    <p:extLst>
      <p:ext uri="{BB962C8B-B14F-4D97-AF65-F5344CB8AC3E}">
        <p14:creationId xmlns:p14="http://schemas.microsoft.com/office/powerpoint/2010/main" val="171782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2F5-8441-CE1F-EB27-96AEADFEBF2D}"/>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460BCE04-D538-E829-4791-3F49D20C462A}"/>
              </a:ext>
            </a:extLst>
          </p:cNvPr>
          <p:cNvSpPr>
            <a:spLocks noGrp="1"/>
          </p:cNvSpPr>
          <p:nvPr>
            <p:ph idx="1"/>
          </p:nvPr>
        </p:nvSpPr>
        <p:spPr/>
        <p:txBody>
          <a:bodyPr vert="horz" wrap="square" lIns="0" tIns="45720" rIns="91440" bIns="45720" rtlCol="0" anchor="t">
            <a:noAutofit/>
          </a:bodyPr>
          <a:lstStyle/>
          <a:p>
            <a:pPr marL="285750" indent="-285750">
              <a:buFont typeface="Arial"/>
              <a:buChar char="•"/>
            </a:pPr>
            <a:r>
              <a:rPr lang="en-US" sz="2000" dirty="0"/>
              <a:t>Sample: outreach patients approached by REACH team </a:t>
            </a:r>
          </a:p>
          <a:p>
            <a:pPr marL="285750" indent="-285750">
              <a:buFont typeface="Arial,Sans-Serif"/>
              <a:buChar char="•"/>
            </a:pPr>
            <a:r>
              <a:rPr lang="en-US" sz="2000" dirty="0"/>
              <a:t>Data collection </a:t>
            </a:r>
          </a:p>
          <a:p>
            <a:pPr marL="1028700" lvl="1">
              <a:buFont typeface="Courier New,monospace"/>
              <a:buChar char="o"/>
            </a:pPr>
            <a:r>
              <a:rPr lang="en-US" sz="2000" dirty="0"/>
              <a:t>16 interviews conducted 11/2021-12/2021</a:t>
            </a:r>
          </a:p>
          <a:p>
            <a:pPr marL="1028700" lvl="1" indent="-285750">
              <a:buFont typeface="Courier New,monospace"/>
              <a:buChar char="o"/>
            </a:pPr>
            <a:r>
              <a:rPr lang="en-US" sz="2000" dirty="0"/>
              <a:t>In-person, semi-structured, 30-60 minutes each, $30 gift card compensation</a:t>
            </a:r>
          </a:p>
          <a:p>
            <a:pPr marL="285750" indent="-285750">
              <a:buFont typeface="Arial"/>
              <a:buChar char="•"/>
            </a:pPr>
            <a:r>
              <a:rPr lang="en-US" sz="2000" dirty="0"/>
              <a:t>Data analysis </a:t>
            </a:r>
          </a:p>
          <a:p>
            <a:pPr marL="1028700" lvl="1">
              <a:buFont typeface="Courier New"/>
              <a:buChar char="o"/>
            </a:pPr>
            <a:r>
              <a:rPr lang="en-US" sz="2000" dirty="0"/>
              <a:t>Interviews transcribed </a:t>
            </a:r>
          </a:p>
          <a:p>
            <a:pPr marL="1028700" lvl="1">
              <a:buFont typeface="Courier New"/>
              <a:buChar char="o"/>
            </a:pPr>
            <a:r>
              <a:rPr lang="en-US" sz="2000" dirty="0"/>
              <a:t>Coding using NVIVO coding software </a:t>
            </a:r>
          </a:p>
          <a:p>
            <a:pPr marL="1028700" lvl="1">
              <a:buFont typeface="Courier New"/>
              <a:buChar char="o"/>
            </a:pPr>
            <a:r>
              <a:rPr lang="en-US" sz="2000" dirty="0"/>
              <a:t>Thematic analysis</a:t>
            </a:r>
          </a:p>
          <a:p>
            <a:pPr marL="1028700" lvl="1" indent="-285750">
              <a:buFont typeface="Courier New"/>
              <a:buChar char="o"/>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373709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1C9C-FB0A-890C-FCE6-CB138F6DDB36}"/>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7D2156AE-18C8-3EC5-E34F-0DD965D04118}"/>
              </a:ext>
            </a:extLst>
          </p:cNvPr>
          <p:cNvSpPr>
            <a:spLocks noGrp="1"/>
          </p:cNvSpPr>
          <p:nvPr>
            <p:ph idx="1"/>
          </p:nvPr>
        </p:nvSpPr>
        <p:spPr/>
        <p:txBody>
          <a:bodyPr vert="horz" wrap="square" lIns="0" tIns="45720" rIns="91440" bIns="45720" rtlCol="0" anchor="t">
            <a:noAutofit/>
          </a:bodyPr>
          <a:lstStyle/>
          <a:p>
            <a:pPr marL="285750" indent="-285750">
              <a:buFont typeface="Arial,Sans-Serif"/>
              <a:buChar char="•"/>
            </a:pPr>
            <a:r>
              <a:rPr lang="en-US" sz="1800" dirty="0"/>
              <a:t>Theme 1: Experiences of Stigma and Discrimination</a:t>
            </a:r>
          </a:p>
          <a:p>
            <a:pPr marL="1028700" lvl="1">
              <a:buFont typeface="Courier New,monospace"/>
              <a:buChar char="o"/>
            </a:pPr>
            <a:r>
              <a:rPr lang="en-US" sz="1800" dirty="0"/>
              <a:t>Due to Housing Status or Substance Use</a:t>
            </a:r>
          </a:p>
          <a:p>
            <a:pPr marL="1428750" lvl="2">
              <a:buFont typeface="Wingdings,Sans-Serif"/>
              <a:buChar char="§"/>
            </a:pPr>
            <a:r>
              <a:rPr lang="en-US" sz="1800" dirty="0"/>
              <a:t>patients were treated poorly by local healthcare providers due to lack of housing, substance use</a:t>
            </a:r>
          </a:p>
        </p:txBody>
      </p:sp>
      <p:sp>
        <p:nvSpPr>
          <p:cNvPr id="5" name="Content Placeholder 2">
            <a:extLst>
              <a:ext uri="{FF2B5EF4-FFF2-40B4-BE49-F238E27FC236}">
                <a16:creationId xmlns:a16="http://schemas.microsoft.com/office/drawing/2014/main" id="{C418EA4F-AD70-67B8-AA6F-8D8B88E7D865}"/>
              </a:ext>
            </a:extLst>
          </p:cNvPr>
          <p:cNvSpPr txBox="1">
            <a:spLocks/>
          </p:cNvSpPr>
          <p:nvPr/>
        </p:nvSpPr>
        <p:spPr>
          <a:xfrm>
            <a:off x="1385316" y="1916218"/>
            <a:ext cx="2564968" cy="2711309"/>
          </a:xfrm>
          <a:prstGeom prst="rect">
            <a:avLst/>
          </a:prstGeom>
          <a:ln>
            <a:solidFill>
              <a:schemeClr val="accent1">
                <a:lumMod val="75000"/>
              </a:schemeClr>
            </a:solidFill>
          </a:ln>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t>“It really </a:t>
            </a:r>
            <a:r>
              <a:rPr lang="en-US" sz="1800" b="1" u="sng" dirty="0">
                <a:solidFill>
                  <a:schemeClr val="accent1">
                    <a:lumMod val="76000"/>
                  </a:schemeClr>
                </a:solidFill>
              </a:rPr>
              <a:t>in this community depends on your living situation, how you’re treated.</a:t>
            </a:r>
            <a:r>
              <a:rPr lang="en-US" sz="1800" dirty="0"/>
              <a:t> Like now I don’t have hardly any clothes, and I’m homeless, and I get treated like the biggest piece of [expletive]”</a:t>
            </a:r>
            <a:r>
              <a:rPr lang="en-US" dirty="0"/>
              <a:t> </a:t>
            </a:r>
            <a:endParaRPr lang="en-US"/>
          </a:p>
          <a:p>
            <a:endParaRPr lang="en-US" dirty="0"/>
          </a:p>
        </p:txBody>
      </p:sp>
      <p:sp>
        <p:nvSpPr>
          <p:cNvPr id="7" name="Content Placeholder 2">
            <a:extLst>
              <a:ext uri="{FF2B5EF4-FFF2-40B4-BE49-F238E27FC236}">
                <a16:creationId xmlns:a16="http://schemas.microsoft.com/office/drawing/2014/main" id="{03A6912C-DD19-D85F-6F09-5D285B7261CF}"/>
              </a:ext>
            </a:extLst>
          </p:cNvPr>
          <p:cNvSpPr txBox="1">
            <a:spLocks/>
          </p:cNvSpPr>
          <p:nvPr/>
        </p:nvSpPr>
        <p:spPr>
          <a:xfrm>
            <a:off x="4894946" y="1917990"/>
            <a:ext cx="2510104" cy="2711309"/>
          </a:xfrm>
          <a:prstGeom prst="rect">
            <a:avLst/>
          </a:prstGeom>
          <a:ln>
            <a:solidFill>
              <a:schemeClr val="accent1">
                <a:lumMod val="75000"/>
              </a:schemeClr>
            </a:solidFill>
          </a:ln>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"I have a</a:t>
            </a:r>
            <a:r>
              <a:rPr lang="en-US" b="1" dirty="0"/>
              <a:t> </a:t>
            </a:r>
            <a:r>
              <a:rPr lang="en-US" b="1" u="sng" dirty="0">
                <a:solidFill>
                  <a:schemeClr val="accent1">
                    <a:lumMod val="76000"/>
                  </a:schemeClr>
                </a:solidFill>
              </a:rPr>
              <a:t>red flag on my name because I'm an ex-heroin addict. And so people look down on that because I was a heroin addict.</a:t>
            </a:r>
            <a:r>
              <a:rPr lang="en-US" dirty="0"/>
              <a:t> They think I'm always going to be a heroin addict or always going to be junkie, but I have them—tell you I've been clean for three years now"</a:t>
            </a:r>
          </a:p>
          <a:p>
            <a:endParaRPr lang="en-US" dirty="0"/>
          </a:p>
        </p:txBody>
      </p:sp>
    </p:spTree>
    <p:extLst>
      <p:ext uri="{BB962C8B-B14F-4D97-AF65-F5344CB8AC3E}">
        <p14:creationId xmlns:p14="http://schemas.microsoft.com/office/powerpoint/2010/main" val="307568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2F5-8441-CE1F-EB27-96AEADFEBF2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460BCE04-D538-E829-4791-3F49D20C462A}"/>
              </a:ext>
            </a:extLst>
          </p:cNvPr>
          <p:cNvSpPr>
            <a:spLocks noGrp="1"/>
          </p:cNvSpPr>
          <p:nvPr>
            <p:ph idx="1"/>
          </p:nvPr>
        </p:nvSpPr>
        <p:spPr>
          <a:xfrm>
            <a:off x="457199" y="552911"/>
            <a:ext cx="8224575" cy="4317987"/>
          </a:xfrm>
        </p:spPr>
        <p:txBody>
          <a:bodyPr vert="horz" wrap="square" lIns="0" tIns="45720" rIns="91440" bIns="45720" rtlCol="0" anchor="t">
            <a:noAutofit/>
          </a:bodyPr>
          <a:lstStyle/>
          <a:p>
            <a:pPr>
              <a:buFont typeface="Arial"/>
              <a:buChar char="•"/>
            </a:pPr>
            <a:r>
              <a:rPr lang="en-US" sz="1700" dirty="0"/>
              <a:t>Theme 1: Experiences of Stigma and Discrimination</a:t>
            </a:r>
          </a:p>
          <a:p>
            <a:pPr lvl="1" indent="0">
              <a:buFont typeface="Courier New"/>
              <a:buChar char="o"/>
            </a:pPr>
            <a:r>
              <a:rPr lang="en-US" sz="1700" dirty="0"/>
              <a:t>Bias Against Harm Reduction or Low Threshold Model </a:t>
            </a:r>
          </a:p>
          <a:p>
            <a:pPr lvl="2">
              <a:buFont typeface="Wingdings"/>
              <a:buChar char="§"/>
            </a:pPr>
            <a:r>
              <a:rPr lang="en-US" sz="1700" dirty="0"/>
              <a:t>Local healthcare providers did not allow for goals other than abstinence.</a:t>
            </a:r>
          </a:p>
          <a:p>
            <a:pPr>
              <a:buFont typeface="Arial"/>
              <a:buChar char="•"/>
            </a:pPr>
            <a:endParaRPr lang="en-US" dirty="0"/>
          </a:p>
          <a:p>
            <a:pPr marL="285750" indent="-285750">
              <a:buFont typeface="Arial"/>
              <a:buChar char="•"/>
            </a:pPr>
            <a:endParaRPr lang="en-US" dirty="0"/>
          </a:p>
          <a:p>
            <a:pPr marL="1028700" lvl="1">
              <a:buFont typeface="Courier New"/>
              <a:buChar char="o"/>
            </a:pPr>
            <a:endParaRPr lang="en-US" dirty="0"/>
          </a:p>
          <a:p>
            <a:pPr marL="285750" indent="-285750">
              <a:buFont typeface="Arial"/>
              <a:buChar char="•"/>
            </a:pPr>
            <a:endParaRPr lang="en-US" dirty="0"/>
          </a:p>
        </p:txBody>
      </p:sp>
      <p:sp>
        <p:nvSpPr>
          <p:cNvPr id="5" name="Content Placeholder 2">
            <a:extLst>
              <a:ext uri="{FF2B5EF4-FFF2-40B4-BE49-F238E27FC236}">
                <a16:creationId xmlns:a16="http://schemas.microsoft.com/office/drawing/2014/main" id="{D49CAD51-53A1-7642-E840-2AD3EBE5AEAA}"/>
              </a:ext>
            </a:extLst>
          </p:cNvPr>
          <p:cNvSpPr txBox="1">
            <a:spLocks/>
          </p:cNvSpPr>
          <p:nvPr/>
        </p:nvSpPr>
        <p:spPr>
          <a:xfrm>
            <a:off x="2354226" y="1565210"/>
            <a:ext cx="4199617" cy="3302951"/>
          </a:xfrm>
          <a:prstGeom prst="rect">
            <a:avLst/>
          </a:prstGeom>
          <a:ln>
            <a:solidFill>
              <a:schemeClr val="accent1">
                <a:lumMod val="75000"/>
              </a:schemeClr>
            </a:solidFill>
          </a:ln>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"Patient: They're </a:t>
            </a:r>
            <a:r>
              <a:rPr lang="en-US" dirty="0">
                <a:solidFill>
                  <a:srgbClr val="2D2E2D"/>
                </a:solidFill>
              </a:rPr>
              <a:t>[community drug treatment programs] </a:t>
            </a:r>
            <a:r>
              <a:rPr lang="en-US" b="1" u="sng" dirty="0">
                <a:solidFill>
                  <a:schemeClr val="accent1">
                    <a:lumMod val="76000"/>
                  </a:schemeClr>
                </a:solidFill>
              </a:rPr>
              <a:t>pushing me to abstain,</a:t>
            </a:r>
            <a:r>
              <a:rPr lang="en-US" dirty="0"/>
              <a:t> too, so...</a:t>
            </a:r>
          </a:p>
          <a:p>
            <a:pPr algn="ctr"/>
            <a:r>
              <a:rPr lang="en-US" dirty="0"/>
              <a:t>INTERVIEWER: Yeah?</a:t>
            </a:r>
          </a:p>
          <a:p>
            <a:pPr algn="ctr"/>
            <a:r>
              <a:rPr lang="en-US" dirty="0"/>
              <a:t>Patient: Anyplace you go, they're </a:t>
            </a:r>
            <a:r>
              <a:rPr lang="en-US" err="1"/>
              <a:t>gonna</a:t>
            </a:r>
            <a:r>
              <a:rPr lang="en-US" dirty="0"/>
              <a:t> tell you </a:t>
            </a:r>
            <a:r>
              <a:rPr lang="en-US" err="1"/>
              <a:t>you</a:t>
            </a:r>
            <a:r>
              <a:rPr lang="en-US" dirty="0"/>
              <a:t> should go to rehab or something. I just got out of like, a 10-year halfway house staying out there. I was in supported living and [expletive] like that.</a:t>
            </a:r>
          </a:p>
          <a:p>
            <a:pPr algn="ctr"/>
            <a:r>
              <a:rPr lang="en-US" dirty="0"/>
              <a:t>INTERVIEWER: Hm-hmm. </a:t>
            </a:r>
            <a:r>
              <a:rPr lang="en-US" b="1" u="sng" dirty="0">
                <a:solidFill>
                  <a:schemeClr val="accent1">
                    <a:lumMod val="76000"/>
                  </a:schemeClr>
                </a:solidFill>
              </a:rPr>
              <a:t>How has these experiences affected the way you interact with the health care system?</a:t>
            </a:r>
          </a:p>
          <a:p>
            <a:pPr algn="ctr"/>
            <a:r>
              <a:rPr lang="en-US" dirty="0"/>
              <a:t>Patient: I don't know. </a:t>
            </a:r>
            <a:r>
              <a:rPr lang="en-US" b="1" u="sng" dirty="0">
                <a:solidFill>
                  <a:schemeClr val="accent1">
                    <a:lumMod val="76000"/>
                  </a:schemeClr>
                </a:solidFill>
              </a:rPr>
              <a:t>I just don't do anything”</a:t>
            </a:r>
          </a:p>
          <a:p>
            <a:pPr algn="ctr"/>
            <a:endParaRPr lang="en-US" dirty="0"/>
          </a:p>
          <a:p>
            <a:endParaRPr lang="en-US" dirty="0"/>
          </a:p>
        </p:txBody>
      </p:sp>
    </p:spTree>
    <p:extLst>
      <p:ext uri="{BB962C8B-B14F-4D97-AF65-F5344CB8AC3E}">
        <p14:creationId xmlns:p14="http://schemas.microsoft.com/office/powerpoint/2010/main" val="3895683338"/>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22F5-8441-CE1F-EB27-96AEADFEBF2D}"/>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460BCE04-D538-E829-4791-3F49D20C462A}"/>
              </a:ext>
            </a:extLst>
          </p:cNvPr>
          <p:cNvSpPr>
            <a:spLocks noGrp="1"/>
          </p:cNvSpPr>
          <p:nvPr>
            <p:ph idx="1"/>
          </p:nvPr>
        </p:nvSpPr>
        <p:spPr>
          <a:xfrm>
            <a:off x="457199" y="676289"/>
            <a:ext cx="8225497" cy="3595249"/>
          </a:xfrm>
        </p:spPr>
        <p:txBody>
          <a:bodyPr vert="horz" wrap="square" lIns="0" tIns="45720" rIns="91440" bIns="45720" rtlCol="0" anchor="t">
            <a:noAutofit/>
          </a:bodyPr>
          <a:lstStyle/>
          <a:p>
            <a:pPr marL="285750" indent="-285750">
              <a:buFont typeface="Arial,Sans-Serif"/>
              <a:buChar char="•"/>
            </a:pPr>
            <a:r>
              <a:rPr lang="en-US" sz="1800" dirty="0"/>
              <a:t>Theme 2: Patient Experiences with REACH</a:t>
            </a:r>
          </a:p>
          <a:p>
            <a:pPr marL="1028700" lvl="1">
              <a:buFont typeface="Courier New"/>
              <a:buChar char="o"/>
            </a:pPr>
            <a:r>
              <a:rPr lang="en-US" sz="1800" dirty="0"/>
              <a:t>REACH and the outreach model facilitated rapport because they met patient needs</a:t>
            </a:r>
          </a:p>
          <a:p>
            <a:endParaRPr lang="en-US" sz="1800" dirty="0"/>
          </a:p>
          <a:p>
            <a:pPr>
              <a:buFont typeface="Arial"/>
              <a:buChar char="•"/>
            </a:pPr>
            <a:endParaRPr lang="en-US" dirty="0"/>
          </a:p>
          <a:p>
            <a:pPr marL="285750" indent="-285750">
              <a:buFont typeface="Arial"/>
              <a:buChar char="•"/>
            </a:pPr>
            <a:endParaRPr lang="en-US" dirty="0"/>
          </a:p>
          <a:p>
            <a:pPr marL="1028700" lvl="1" indent="-285750">
              <a:buFont typeface="Courier New"/>
              <a:buChar char="o"/>
            </a:pPr>
            <a:endParaRPr lang="en-US" dirty="0"/>
          </a:p>
          <a:p>
            <a:pPr marL="285750" indent="-285750">
              <a:buFont typeface="Arial"/>
              <a:buChar char="•"/>
            </a:pPr>
            <a:endParaRPr lang="en-US" dirty="0"/>
          </a:p>
        </p:txBody>
      </p:sp>
      <p:sp>
        <p:nvSpPr>
          <p:cNvPr id="5" name="Content Placeholder 2">
            <a:extLst>
              <a:ext uri="{FF2B5EF4-FFF2-40B4-BE49-F238E27FC236}">
                <a16:creationId xmlns:a16="http://schemas.microsoft.com/office/drawing/2014/main" id="{A002862F-14B1-8CDD-B5DA-D970A0C7C822}"/>
              </a:ext>
            </a:extLst>
          </p:cNvPr>
          <p:cNvSpPr txBox="1">
            <a:spLocks/>
          </p:cNvSpPr>
          <p:nvPr/>
        </p:nvSpPr>
        <p:spPr>
          <a:xfrm>
            <a:off x="2970879" y="1663442"/>
            <a:ext cx="3205048" cy="3258961"/>
          </a:xfrm>
          <a:prstGeom prst="rect">
            <a:avLst/>
          </a:prstGeom>
          <a:ln>
            <a:solidFill>
              <a:schemeClr val="accent1">
                <a:lumMod val="75000"/>
              </a:schemeClr>
            </a:solidFill>
          </a:ln>
        </p:spPr>
        <p:txBody>
          <a:bodyPr vert="horz" wrap="square" lIns="0" tIns="45720" rIns="91440" bIns="45720" rtlCol="0" anchor="t">
            <a:noAutofit/>
          </a:bodyPr>
          <a:lstStyle>
            <a:lvl1pPr marL="0" marR="0" indent="0" algn="l" defTabSz="914400" rtl="0" eaLnBrk="1" fontAlgn="base" latinLnBrk="0" hangingPunct="1">
              <a:lnSpc>
                <a:spcPct val="90000"/>
              </a:lnSpc>
              <a:spcBef>
                <a:spcPts val="600"/>
              </a:spcBef>
              <a:spcAft>
                <a:spcPct val="0"/>
              </a:spcAft>
              <a:buClrTx/>
              <a:buSzTx/>
              <a:buFontTx/>
              <a:buNone/>
              <a:tabLst/>
              <a:defRPr sz="1600" b="0" kern="1200">
                <a:solidFill>
                  <a:schemeClr val="tx1"/>
                </a:solidFill>
                <a:latin typeface="Arial"/>
                <a:ea typeface="+mn-ea"/>
                <a:cs typeface="Arial"/>
              </a:defRPr>
            </a:lvl1pPr>
            <a:lvl2pPr marL="7429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sz="1600" b="0" kern="1200">
                <a:solidFill>
                  <a:schemeClr val="tx1"/>
                </a:solidFill>
                <a:latin typeface="Arial"/>
                <a:ea typeface="+mn-ea"/>
                <a:cs typeface="Arial"/>
              </a:defRPr>
            </a:lvl2pPr>
            <a:lvl3pPr marL="1143000" marR="0" indent="-22860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sz="1600" b="0" kern="1200">
                <a:solidFill>
                  <a:schemeClr val="tx1"/>
                </a:solidFill>
                <a:latin typeface="Arial"/>
                <a:ea typeface="+mn-ea"/>
                <a:cs typeface="Arial"/>
              </a:defRPr>
            </a:lvl3pPr>
            <a:lvl4pPr marL="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4572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700" dirty="0"/>
              <a:t>"They are always there to talk to me no matter what...they </a:t>
            </a:r>
            <a:r>
              <a:rPr lang="en-US" sz="1700" b="1" u="sng" dirty="0">
                <a:solidFill>
                  <a:schemeClr val="accent1">
                    <a:lumMod val="76000"/>
                  </a:schemeClr>
                </a:solidFill>
              </a:rPr>
              <a:t>always have space for me,</a:t>
            </a:r>
            <a:r>
              <a:rPr lang="en-US" sz="1700" dirty="0"/>
              <a:t> where I can cry or yell or —they're very </a:t>
            </a:r>
            <a:r>
              <a:rPr lang="en-US" sz="1700" b="1" u="sng" dirty="0">
                <a:solidFill>
                  <a:schemeClr val="accent1">
                    <a:lumMod val="76000"/>
                  </a:schemeClr>
                </a:solidFill>
              </a:rPr>
              <a:t>good at letting people vent and be themselves</a:t>
            </a:r>
            <a:r>
              <a:rPr lang="en-US" sz="1700" dirty="0">
                <a:solidFill>
                  <a:schemeClr val="accent1">
                    <a:lumMod val="76000"/>
                  </a:schemeClr>
                </a:solidFill>
              </a:rPr>
              <a:t>,</a:t>
            </a:r>
            <a:r>
              <a:rPr lang="en-US" sz="1700" dirty="0"/>
              <a:t> you know, explore their own world in front of them."</a:t>
            </a:r>
          </a:p>
          <a:p>
            <a:pPr algn="ctr"/>
            <a:endParaRPr lang="en-US" sz="1700" dirty="0"/>
          </a:p>
          <a:p>
            <a:pPr algn="ctr"/>
            <a:r>
              <a:rPr lang="en-US" sz="1700" dirty="0"/>
              <a:t>“REACH </a:t>
            </a:r>
            <a:r>
              <a:rPr lang="en-US" sz="1700" b="1" u="sng" dirty="0">
                <a:solidFill>
                  <a:schemeClr val="accent1">
                    <a:lumMod val="76000"/>
                  </a:schemeClr>
                </a:solidFill>
              </a:rPr>
              <a:t>comes out and helps everybody.</a:t>
            </a:r>
            <a:r>
              <a:rPr lang="en-US" sz="1700" dirty="0"/>
              <a:t> And I've never had anybody help me— do that before”</a:t>
            </a:r>
            <a:r>
              <a:rPr lang="en-US" sz="1500" dirty="0"/>
              <a:t> </a:t>
            </a:r>
          </a:p>
          <a:p>
            <a:pPr algn="ctr"/>
            <a:endParaRPr lang="en-US" sz="1500" dirty="0"/>
          </a:p>
          <a:p>
            <a:pPr algn="ctr"/>
            <a:endParaRPr lang="en-US" sz="1500" dirty="0"/>
          </a:p>
          <a:p>
            <a:pPr algn="ctr"/>
            <a:endParaRPr lang="en-US" dirty="0"/>
          </a:p>
          <a:p>
            <a:endParaRPr lang="en-US" dirty="0"/>
          </a:p>
        </p:txBody>
      </p:sp>
    </p:spTree>
    <p:extLst>
      <p:ext uri="{BB962C8B-B14F-4D97-AF65-F5344CB8AC3E}">
        <p14:creationId xmlns:p14="http://schemas.microsoft.com/office/powerpoint/2010/main" val="1216388288"/>
      </p:ext>
    </p:extLst>
  </p:cSld>
  <p:clrMapOvr>
    <a:masterClrMapping/>
  </p:clrMapOvr>
</p:sld>
</file>

<file path=ppt/theme/theme1.xml><?xml version="1.0" encoding="utf-8"?>
<a:theme xmlns:a="http://schemas.openxmlformats.org/drawingml/2006/main" name="WCM_Template_Cobranded PPT_Gray">
  <a:themeElements>
    <a:clrScheme name="WCM 2022">
      <a:dk1>
        <a:srgbClr val="2D2E2D"/>
      </a:dk1>
      <a:lt1>
        <a:srgbClr val="FFFFFF"/>
      </a:lt1>
      <a:dk2>
        <a:srgbClr val="555555"/>
      </a:dk2>
      <a:lt2>
        <a:srgbClr val="EFEEED"/>
      </a:lt2>
      <a:accent1>
        <a:srgbClr val="B31B1B"/>
      </a:accent1>
      <a:accent2>
        <a:srgbClr val="CF4520"/>
      </a:accent2>
      <a:accent3>
        <a:srgbClr val="E87722"/>
      </a:accent3>
      <a:accent4>
        <a:srgbClr val="FFC72C"/>
      </a:accent4>
      <a:accent5>
        <a:srgbClr val="8D8E8D"/>
      </a:accent5>
      <a:accent6>
        <a:srgbClr val="CECFCD"/>
      </a:accent6>
      <a:hlink>
        <a:srgbClr val="272727"/>
      </a:hlink>
      <a:folHlink>
        <a:srgbClr val="2727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cm_template_masterbrand_wide_ppt_white" id="{907254EC-2902-A44B-BCB7-1945B2D07FF4}" vid="{49B71980-DE23-324C-99C3-85255CCFAC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2803</TotalTime>
  <Words>227</Words>
  <Application>Microsoft Office PowerPoint</Application>
  <PresentationFormat>On-screen Show (16:9)</PresentationFormat>
  <Paragraphs>66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WCM_Template_Cobranded PPT_Gray</vt:lpstr>
      <vt:lpstr>A qualitative assessment of the healthcare experiences of patients engaged by the REACH Medical outreach model of care in Ithaca, New York. </vt:lpstr>
      <vt:lpstr>Disclosures</vt:lpstr>
      <vt:lpstr>Background</vt:lpstr>
      <vt:lpstr>Background</vt:lpstr>
      <vt:lpstr>Objective</vt:lpstr>
      <vt:lpstr>Methods</vt:lpstr>
      <vt:lpstr>Results</vt:lpstr>
      <vt:lpstr>Results</vt:lpstr>
      <vt:lpstr>Results</vt:lpstr>
      <vt:lpstr>Results</vt:lpstr>
      <vt:lpstr>Results</vt:lpstr>
      <vt:lpstr>Results</vt:lpstr>
      <vt:lpstr>Discussion</vt:lpstr>
      <vt:lpstr>Discussion</vt:lpstr>
      <vt:lpstr>Limitations and Further Research</vt:lpstr>
      <vt:lpstr>References/Contact/Thank You!</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subject/>
  <dc:creator>brian zickerman</dc:creator>
  <cp:keywords/>
  <dc:description/>
  <cp:lastModifiedBy>Don Hanson</cp:lastModifiedBy>
  <cp:revision>1532</cp:revision>
  <cp:lastPrinted>2015-10-19T20:50:20Z</cp:lastPrinted>
  <dcterms:created xsi:type="dcterms:W3CDTF">2022-12-12T22:47:27Z</dcterms:created>
  <dcterms:modified xsi:type="dcterms:W3CDTF">2024-11-15T03:14:50Z</dcterms:modified>
  <cp:category/>
</cp:coreProperties>
</file>