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58" r:id="rId4"/>
    <p:sldId id="259" r:id="rId5"/>
    <p:sldId id="260" r:id="rId6"/>
    <p:sldId id="261" r:id="rId7"/>
    <p:sldId id="262" r:id="rId8"/>
    <p:sldId id="263" r:id="rId9"/>
    <p:sldId id="265" r:id="rId10"/>
    <p:sldId id="273" r:id="rId11"/>
    <p:sldId id="274" r:id="rId12"/>
    <p:sldId id="267" r:id="rId13"/>
    <p:sldId id="271" r:id="rId14"/>
    <p:sldId id="272" r:id="rId15"/>
  </p:sldIdLst>
  <p:sldSz cx="18288000" cy="10287000"/>
  <p:notesSz cx="6858000" cy="9144000"/>
  <p:embeddedFontLst>
    <p:embeddedFont>
      <p:font typeface="Arial" panose="020B0604020202020204" pitchFamily="34" charset="0"/>
      <p:regular r:id="rId16"/>
    </p:embeddedFont>
    <p:embeddedFont>
      <p:font typeface="Arial Bold" panose="020B0802020202020204" pitchFamily="34" charset="77"/>
      <p:regular r:id="rId17"/>
      <p:bold r:id="rId18"/>
    </p:embeddedFont>
    <p:embeddedFont>
      <p:font typeface="Arial Bold Italics" panose="020B0802020202090204" pitchFamily="34" charset="77"/>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1166073" y="1333500"/>
            <a:ext cx="15955854" cy="4169603"/>
          </a:xfrm>
          <a:prstGeom prst="rect">
            <a:avLst/>
          </a:prstGeom>
        </p:spPr>
        <p:txBody>
          <a:bodyPr lIns="0" tIns="0" rIns="0" bIns="0" rtlCol="0" anchor="t">
            <a:spAutoFit/>
          </a:bodyPr>
          <a:lstStyle/>
          <a:p>
            <a:pPr algn="ctr">
              <a:lnSpc>
                <a:spcPts val="6466"/>
              </a:lnSpc>
            </a:pPr>
            <a:r>
              <a:rPr lang="en-US" sz="7000" dirty="0">
                <a:latin typeface="Arial Bold"/>
              </a:rPr>
              <a:t>A qualitative exploration of the perspectives of school-based health center staff about providing opioid overdose prevention education and treatment of opioid use disorder </a:t>
            </a:r>
          </a:p>
        </p:txBody>
      </p:sp>
      <p:sp>
        <p:nvSpPr>
          <p:cNvPr id="24" name="TextBox 24"/>
          <p:cNvSpPr txBox="1"/>
          <p:nvPr/>
        </p:nvSpPr>
        <p:spPr>
          <a:xfrm>
            <a:off x="3188925" y="6612183"/>
            <a:ext cx="12043008" cy="2765412"/>
          </a:xfrm>
          <a:prstGeom prst="rect">
            <a:avLst/>
          </a:prstGeom>
        </p:spPr>
        <p:txBody>
          <a:bodyPr lIns="0" tIns="0" rIns="0" bIns="0" rtlCol="0" anchor="t">
            <a:spAutoFit/>
          </a:bodyPr>
          <a:lstStyle/>
          <a:p>
            <a:pPr algn="ctr">
              <a:lnSpc>
                <a:spcPts val="2940"/>
              </a:lnSpc>
            </a:pPr>
            <a:r>
              <a:rPr lang="en-US" sz="2100" spc="277" dirty="0">
                <a:latin typeface="Arial Bold"/>
              </a:rPr>
              <a:t>Sarah Bagley, MD, MSc</a:t>
            </a:r>
          </a:p>
          <a:p>
            <a:pPr algn="ctr">
              <a:lnSpc>
                <a:spcPts val="2940"/>
              </a:lnSpc>
            </a:pPr>
            <a:r>
              <a:rPr lang="en-US" sz="2100" spc="277" dirty="0">
                <a:latin typeface="Arial"/>
              </a:rPr>
              <a:t>Associate Professor of Medicine and Pediatrics</a:t>
            </a:r>
          </a:p>
          <a:p>
            <a:pPr algn="ctr">
              <a:lnSpc>
                <a:spcPts val="2940"/>
              </a:lnSpc>
            </a:pPr>
            <a:r>
              <a:rPr lang="en-US" sz="2100" spc="277" dirty="0">
                <a:latin typeface="Arial"/>
              </a:rPr>
              <a:t>Associate Program Director </a:t>
            </a:r>
            <a:r>
              <a:rPr lang="en-US" sz="2100" spc="277" dirty="0" err="1">
                <a:latin typeface="Arial"/>
              </a:rPr>
              <a:t>Grayken</a:t>
            </a:r>
            <a:r>
              <a:rPr lang="en-US" sz="2100" spc="277" dirty="0">
                <a:latin typeface="Arial"/>
              </a:rPr>
              <a:t> Fellowship in Addiction Medicine</a:t>
            </a:r>
          </a:p>
          <a:p>
            <a:pPr algn="ctr">
              <a:lnSpc>
                <a:spcPts val="2940"/>
              </a:lnSpc>
            </a:pPr>
            <a:r>
              <a:rPr lang="en-US" sz="2100" spc="277" dirty="0" err="1">
                <a:latin typeface="Arial"/>
              </a:rPr>
              <a:t>Chobanian</a:t>
            </a:r>
            <a:r>
              <a:rPr lang="en-US" sz="2100" spc="277" dirty="0">
                <a:latin typeface="Arial"/>
              </a:rPr>
              <a:t> &amp; </a:t>
            </a:r>
            <a:r>
              <a:rPr lang="en-US" sz="2100" spc="277" dirty="0" err="1">
                <a:latin typeface="Arial"/>
              </a:rPr>
              <a:t>Avedisian</a:t>
            </a:r>
            <a:r>
              <a:rPr lang="en-US" sz="2100" spc="277" dirty="0">
                <a:latin typeface="Arial"/>
              </a:rPr>
              <a:t> School of Medicine </a:t>
            </a:r>
          </a:p>
          <a:p>
            <a:pPr algn="ctr">
              <a:lnSpc>
                <a:spcPts val="2940"/>
              </a:lnSpc>
            </a:pPr>
            <a:r>
              <a:rPr lang="en-US" sz="2100" spc="277" dirty="0">
                <a:latin typeface="Arial"/>
              </a:rPr>
              <a:t>Boston Medical Center </a:t>
            </a:r>
          </a:p>
          <a:p>
            <a:pPr algn="ctr">
              <a:lnSpc>
                <a:spcPts val="2940"/>
              </a:lnSpc>
            </a:pPr>
            <a:r>
              <a:rPr lang="en-US" sz="2100" spc="277" dirty="0">
                <a:latin typeface="Arial"/>
              </a:rPr>
              <a:t>November 4, 2023 </a:t>
            </a:r>
          </a:p>
          <a:p>
            <a:pPr algn="ctr">
              <a:lnSpc>
                <a:spcPts val="4060"/>
              </a:lnSpc>
            </a:pPr>
            <a:endParaRPr lang="en-US" sz="2100" spc="277" dirty="0">
              <a:latin typeface="Arial"/>
            </a:endParaRPr>
          </a:p>
        </p:txBody>
      </p:sp>
      <p:sp>
        <p:nvSpPr>
          <p:cNvPr id="25" name="Rectangle 24"/>
          <p:cNvSpPr/>
          <p:nvPr/>
        </p:nvSpPr>
        <p:spPr>
          <a:xfrm>
            <a:off x="0" y="9182100"/>
            <a:ext cx="182880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Freeform 15"/>
          <p:cNvSpPr/>
          <p:nvPr/>
        </p:nvSpPr>
        <p:spPr>
          <a:xfrm>
            <a:off x="3052515" y="9377595"/>
            <a:ext cx="12315828" cy="752009"/>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71597" y="1277684"/>
            <a:ext cx="15477564" cy="2180084"/>
          </a:xfrm>
          <a:prstGeom prst="rect">
            <a:avLst/>
          </a:prstGeom>
        </p:spPr>
        <p:txBody>
          <a:bodyPr wrap="square" lIns="0" tIns="0" rIns="0" bIns="0" rtlCol="0" anchor="t">
            <a:spAutoFit/>
          </a:bodyPr>
          <a:lstStyle/>
          <a:p>
            <a:pPr algn="ctr">
              <a:lnSpc>
                <a:spcPts val="8480"/>
              </a:lnSpc>
            </a:pPr>
            <a:r>
              <a:rPr lang="en-US" sz="7200" dirty="0">
                <a:latin typeface="Arial Bold"/>
              </a:rPr>
              <a:t>Importance of integrating harm reduction for all substance use</a:t>
            </a:r>
          </a:p>
        </p:txBody>
      </p:sp>
      <p:sp>
        <p:nvSpPr>
          <p:cNvPr id="13" name="TextBox 13"/>
          <p:cNvSpPr txBox="1"/>
          <p:nvPr/>
        </p:nvSpPr>
        <p:spPr>
          <a:xfrm>
            <a:off x="1371597" y="4229100"/>
            <a:ext cx="15544799" cy="3077766"/>
          </a:xfrm>
          <a:prstGeom prst="rect">
            <a:avLst/>
          </a:prstGeom>
        </p:spPr>
        <p:txBody>
          <a:bodyPr wrap="square" lIns="0" tIns="0" rIns="0" bIns="0" rtlCol="0" anchor="t">
            <a:spAutoFit/>
          </a:bodyPr>
          <a:lstStyle/>
          <a:p>
            <a:pPr>
              <a:lnSpc>
                <a:spcPts val="4016"/>
              </a:lnSpc>
            </a:pPr>
            <a:r>
              <a:rPr lang="en-US" sz="3400" spc="378" dirty="0">
                <a:latin typeface="Arial" panose="020B0604020202020204" pitchFamily="34" charset="0"/>
                <a:cs typeface="Arial" panose="020B0604020202020204" pitchFamily="34" charset="0"/>
              </a:rPr>
              <a:t>“After that first day training when we were all passed out naloxone to take home, we're like, “Wow, this is interesting. Should we be doing this in our school-based health center?” and in what ways could we be creating more of a physical space here of the needs for prevention overdose and harm reduction, right?”</a:t>
            </a:r>
          </a:p>
          <a:p>
            <a:pPr algn="ctr">
              <a:lnSpc>
                <a:spcPts val="4016"/>
              </a:lnSpc>
            </a:pPr>
            <a:r>
              <a:rPr lang="en-US" sz="3400" spc="378" dirty="0">
                <a:latin typeface="Arial" panose="020B0604020202020204" pitchFamily="34" charset="0"/>
                <a:cs typeface="Arial" panose="020B0604020202020204" pitchFamily="34" charset="0"/>
              </a:rPr>
              <a:t>-Social worker </a:t>
            </a:r>
          </a:p>
        </p:txBody>
      </p:sp>
      <p:sp>
        <p:nvSpPr>
          <p:cNvPr id="27" name="Rectangle 26"/>
          <p:cNvSpPr/>
          <p:nvPr/>
        </p:nvSpPr>
        <p:spPr>
          <a:xfrm>
            <a:off x="-3" y="9454669"/>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8"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extLst>
      <p:ext uri="{BB962C8B-B14F-4D97-AF65-F5344CB8AC3E}">
        <p14:creationId xmlns:p14="http://schemas.microsoft.com/office/powerpoint/2010/main" val="280239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71597" y="1277684"/>
            <a:ext cx="15477564" cy="1094530"/>
          </a:xfrm>
          <a:prstGeom prst="rect">
            <a:avLst/>
          </a:prstGeom>
        </p:spPr>
        <p:txBody>
          <a:bodyPr wrap="square" lIns="0" tIns="0" rIns="0" bIns="0" rtlCol="0" anchor="t">
            <a:spAutoFit/>
          </a:bodyPr>
          <a:lstStyle/>
          <a:p>
            <a:pPr algn="ctr">
              <a:lnSpc>
                <a:spcPts val="8480"/>
              </a:lnSpc>
            </a:pPr>
            <a:r>
              <a:rPr lang="en-US" sz="7200" dirty="0">
                <a:latin typeface="Arial Bold"/>
              </a:rPr>
              <a:t>Building trust with adolescents </a:t>
            </a:r>
          </a:p>
        </p:txBody>
      </p:sp>
      <p:sp>
        <p:nvSpPr>
          <p:cNvPr id="13" name="TextBox 13"/>
          <p:cNvSpPr txBox="1"/>
          <p:nvPr/>
        </p:nvSpPr>
        <p:spPr>
          <a:xfrm>
            <a:off x="1371597" y="4229100"/>
            <a:ext cx="15544799" cy="2564805"/>
          </a:xfrm>
          <a:prstGeom prst="rect">
            <a:avLst/>
          </a:prstGeom>
        </p:spPr>
        <p:txBody>
          <a:bodyPr wrap="square" lIns="0" tIns="0" rIns="0" bIns="0" rtlCol="0" anchor="t">
            <a:spAutoFit/>
          </a:bodyPr>
          <a:lstStyle/>
          <a:p>
            <a:pPr>
              <a:lnSpc>
                <a:spcPts val="4016"/>
              </a:lnSpc>
            </a:pPr>
            <a:r>
              <a:rPr lang="en-US" sz="3400" spc="378" dirty="0">
                <a:latin typeface="Arial" panose="020B0604020202020204" pitchFamily="34" charset="0"/>
                <a:cs typeface="Arial" panose="020B0604020202020204" pitchFamily="34" charset="0"/>
              </a:rPr>
              <a:t>“But especially for a lot of things that adolescents are dealing with that require this sort of continued conversation and trusting relationships and being able to have an appointment whenever you need one and that can’t happen in a traditional setting.”</a:t>
            </a:r>
          </a:p>
          <a:p>
            <a:pPr algn="ctr">
              <a:lnSpc>
                <a:spcPts val="4016"/>
              </a:lnSpc>
            </a:pPr>
            <a:r>
              <a:rPr lang="en-US" sz="3400" spc="378" dirty="0">
                <a:latin typeface="Arial" panose="020B0604020202020204" pitchFamily="34" charset="0"/>
                <a:cs typeface="Arial" panose="020B0604020202020204" pitchFamily="34" charset="0"/>
              </a:rPr>
              <a:t>-Nurse Practitioner</a:t>
            </a:r>
          </a:p>
        </p:txBody>
      </p:sp>
      <p:sp>
        <p:nvSpPr>
          <p:cNvPr id="27" name="Rectangle 26"/>
          <p:cNvSpPr/>
          <p:nvPr/>
        </p:nvSpPr>
        <p:spPr>
          <a:xfrm>
            <a:off x="-3" y="9454669"/>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8"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extLst>
      <p:ext uri="{BB962C8B-B14F-4D97-AF65-F5344CB8AC3E}">
        <p14:creationId xmlns:p14="http://schemas.microsoft.com/office/powerpoint/2010/main" val="91379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6197782" y="1028048"/>
            <a:ext cx="6015761" cy="1253035"/>
          </a:xfrm>
          <a:prstGeom prst="rect">
            <a:avLst/>
          </a:prstGeom>
        </p:spPr>
        <p:txBody>
          <a:bodyPr lIns="0" tIns="0" rIns="0" bIns="0" rtlCol="0" anchor="t">
            <a:spAutoFit/>
          </a:bodyPr>
          <a:lstStyle/>
          <a:p>
            <a:pPr algn="ctr">
              <a:lnSpc>
                <a:spcPts val="10560"/>
              </a:lnSpc>
            </a:pPr>
            <a:r>
              <a:rPr lang="en-US" sz="8000" spc="-88" dirty="0">
                <a:latin typeface="Arial Bold"/>
              </a:rPr>
              <a:t>Conclusions</a:t>
            </a:r>
          </a:p>
        </p:txBody>
      </p:sp>
      <p:sp>
        <p:nvSpPr>
          <p:cNvPr id="20" name="Content Placeholder 2">
            <a:extLst>
              <a:ext uri="{FF2B5EF4-FFF2-40B4-BE49-F238E27FC236}">
                <a16:creationId xmlns:a16="http://schemas.microsoft.com/office/drawing/2014/main" id="{9F720F52-EDB3-CA52-A7A7-1FD582AACBD8}"/>
              </a:ext>
            </a:extLst>
          </p:cNvPr>
          <p:cNvSpPr txBox="1">
            <a:spLocks/>
          </p:cNvSpPr>
          <p:nvPr/>
        </p:nvSpPr>
        <p:spPr>
          <a:xfrm>
            <a:off x="1496557" y="3306916"/>
            <a:ext cx="10744200" cy="4191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pPr>
            <a:r>
              <a:rPr lang="en-US" sz="3400" kern="100" dirty="0">
                <a:latin typeface="Arial" panose="020B0604020202020204" pitchFamily="34" charset="0"/>
                <a:ea typeface="Calibri" panose="020F0502020204030204" pitchFamily="34" charset="0"/>
                <a:cs typeface="Arial" panose="020B0604020202020204" pitchFamily="34" charset="0"/>
              </a:rPr>
              <a:t>Opioid overdose among youth is increasing.</a:t>
            </a:r>
          </a:p>
          <a:p>
            <a:pPr marL="0" indent="0">
              <a:spcBef>
                <a:spcPts val="0"/>
              </a:spcBef>
              <a:buNone/>
            </a:pPr>
            <a:endParaRPr lang="en-US" sz="3400" kern="100" dirty="0">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3400" kern="100" dirty="0">
                <a:latin typeface="Arial" panose="020B0604020202020204" pitchFamily="34" charset="0"/>
                <a:ea typeface="Calibri" panose="020F0502020204030204" pitchFamily="34" charset="0"/>
                <a:cs typeface="Arial" panose="020B0604020202020204" pitchFamily="34" charset="0"/>
              </a:rPr>
              <a:t>SBHC staff are familiar with providing harm reduction education about other substances. </a:t>
            </a:r>
          </a:p>
          <a:p>
            <a:pPr marL="0" indent="0">
              <a:spcBef>
                <a:spcPts val="0"/>
              </a:spcBef>
              <a:buNone/>
            </a:pPr>
            <a:endParaRPr lang="en-US" sz="3400" kern="100" dirty="0">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3400" kern="100" dirty="0">
                <a:latin typeface="Arial" panose="020B0604020202020204" pitchFamily="34" charset="0"/>
                <a:ea typeface="Calibri" panose="020F0502020204030204" pitchFamily="34" charset="0"/>
                <a:cs typeface="Arial" panose="020B0604020202020204" pitchFamily="34" charset="0"/>
              </a:rPr>
              <a:t>Potential to provide overdose education to all youth and treatment for youth with opioid use disorder. </a:t>
            </a:r>
          </a:p>
          <a:p>
            <a:pPr marL="0" indent="0">
              <a:spcBef>
                <a:spcPts val="0"/>
              </a:spcBef>
              <a:buFont typeface="Arial" pitchFamily="34" charset="0"/>
              <a:buNone/>
            </a:pP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Font typeface="Arial" pitchFamily="34" charse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2" name="Rectangle 11"/>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Connector 13"/>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15"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pic>
        <p:nvPicPr>
          <p:cNvPr id="2052" name="Picture 4" descr="Premium Vector | Light bulb line colourful vector illustration electric lamp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93" t="12676" r="14085" b="14085"/>
          <a:stretch/>
        </p:blipFill>
        <p:spPr bwMode="auto">
          <a:xfrm>
            <a:off x="12573000" y="2456764"/>
            <a:ext cx="4801819" cy="4993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6136116" y="1250186"/>
            <a:ext cx="6015761" cy="1212127"/>
          </a:xfrm>
          <a:prstGeom prst="rect">
            <a:avLst/>
          </a:prstGeom>
        </p:spPr>
        <p:txBody>
          <a:bodyPr lIns="0" tIns="0" rIns="0" bIns="0" rtlCol="0" anchor="t">
            <a:spAutoFit/>
          </a:bodyPr>
          <a:lstStyle/>
          <a:p>
            <a:pPr algn="ctr">
              <a:lnSpc>
                <a:spcPts val="10560"/>
              </a:lnSpc>
            </a:pPr>
            <a:r>
              <a:rPr lang="en-US" sz="6600" spc="-88" dirty="0">
                <a:latin typeface="Arial Bold"/>
              </a:rPr>
              <a:t>Next Steps</a:t>
            </a:r>
          </a:p>
        </p:txBody>
      </p:sp>
      <p:sp>
        <p:nvSpPr>
          <p:cNvPr id="20" name="Content Placeholder 2">
            <a:extLst>
              <a:ext uri="{FF2B5EF4-FFF2-40B4-BE49-F238E27FC236}">
                <a16:creationId xmlns:a16="http://schemas.microsoft.com/office/drawing/2014/main" id="{9F720F52-EDB3-CA52-A7A7-1FD582AACBD8}"/>
              </a:ext>
            </a:extLst>
          </p:cNvPr>
          <p:cNvSpPr txBox="1">
            <a:spLocks/>
          </p:cNvSpPr>
          <p:nvPr/>
        </p:nvSpPr>
        <p:spPr>
          <a:xfrm>
            <a:off x="1371600" y="4333822"/>
            <a:ext cx="15773400" cy="37052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Font typeface="Arial" pitchFamily="34" charse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95E1201F-2358-3510-F542-3826B708FD52}"/>
              </a:ext>
            </a:extLst>
          </p:cNvPr>
          <p:cNvSpPr txBox="1"/>
          <p:nvPr/>
        </p:nvSpPr>
        <p:spPr>
          <a:xfrm>
            <a:off x="1433263" y="3849060"/>
            <a:ext cx="9920537" cy="3262432"/>
          </a:xfrm>
          <a:prstGeom prst="rect">
            <a:avLst/>
          </a:prstGeom>
          <a:noFill/>
        </p:spPr>
        <p:txBody>
          <a:bodyPr wrap="square" rtlCol="0">
            <a:spAutoFit/>
          </a:bodyPr>
          <a:lstStyle/>
          <a:p>
            <a:pPr marL="457200" indent="-457200">
              <a:buFont typeface="Arial" panose="020B0604020202020204" pitchFamily="34" charset="0"/>
              <a:buChar char="•"/>
            </a:pPr>
            <a:r>
              <a:rPr lang="en-US" sz="3400" dirty="0">
                <a:latin typeface="Arial" panose="020B0604020202020204" pitchFamily="34" charset="0"/>
                <a:cs typeface="Arial" panose="020B0604020202020204" pitchFamily="34" charset="0"/>
              </a:rPr>
              <a:t>Share findings with SBHC leadership and staff </a:t>
            </a:r>
          </a:p>
          <a:p>
            <a:pPr marL="457200" indent="-457200">
              <a:buFont typeface="Arial" panose="020B0604020202020204" pitchFamily="34" charset="0"/>
              <a:buChar char="•"/>
            </a:pPr>
            <a:endParaRPr lang="en-US" sz="3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400" dirty="0">
                <a:latin typeface="Arial" panose="020B0604020202020204" pitchFamily="34" charset="0"/>
                <a:cs typeface="Arial" panose="020B0604020202020204" pitchFamily="34" charset="0"/>
              </a:rPr>
              <a:t>Explore implementation of brief overdose prevention counseling that could be universally implemented at SBHC</a:t>
            </a:r>
          </a:p>
          <a:p>
            <a:endParaRPr lang="en-US" dirty="0"/>
          </a:p>
          <a:p>
            <a:endParaRPr lang="en-US" dirty="0"/>
          </a:p>
        </p:txBody>
      </p:sp>
      <p:sp>
        <p:nvSpPr>
          <p:cNvPr id="17" name="Rectangle 16"/>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Connector 17"/>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19"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pic>
        <p:nvPicPr>
          <p:cNvPr id="1026" name="Picture 2" descr="Flat Design Vector Concept Of Stairs With Light Bulb Magnifier Gear Bulls  Eye With Dart And Check Mark Stock Illustration - Download Image Now -  iStock"/>
          <p:cNvPicPr>
            <a:picLocks noChangeAspect="1" noChangeArrowheads="1"/>
          </p:cNvPicPr>
          <p:nvPr/>
        </p:nvPicPr>
        <p:blipFill rotWithShape="1">
          <a:blip r:embed="rId3">
            <a:extLst>
              <a:ext uri="{28A0092B-C50C-407E-A947-70E740481C1C}">
                <a14:useLocalDpi xmlns:a14="http://schemas.microsoft.com/office/drawing/2010/main" val="0"/>
              </a:ext>
            </a:extLst>
          </a:blip>
          <a:srcRect l="15287" t="11464" r="14650" b="9554"/>
          <a:stretch/>
        </p:blipFill>
        <p:spPr bwMode="auto">
          <a:xfrm>
            <a:off x="11593498" y="2581827"/>
            <a:ext cx="5635030" cy="635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5334000" y="952500"/>
            <a:ext cx="7152863" cy="1384995"/>
          </a:xfrm>
          <a:prstGeom prst="rect">
            <a:avLst/>
          </a:prstGeom>
        </p:spPr>
        <p:txBody>
          <a:bodyPr wrap="square" lIns="0" tIns="0" rIns="0" bIns="0" rtlCol="0" anchor="t">
            <a:spAutoFit/>
          </a:bodyPr>
          <a:lstStyle/>
          <a:p>
            <a:pPr lvl="0" algn="ctr">
              <a:lnSpc>
                <a:spcPts val="11199"/>
              </a:lnSpc>
            </a:pPr>
            <a:r>
              <a:rPr lang="en-US" sz="7999" dirty="0">
                <a:latin typeface="Arial Bold"/>
              </a:rPr>
              <a:t>Thank You</a:t>
            </a:r>
          </a:p>
        </p:txBody>
      </p:sp>
      <p:sp>
        <p:nvSpPr>
          <p:cNvPr id="10" name="TextBox 12"/>
          <p:cNvSpPr txBox="1"/>
          <p:nvPr/>
        </p:nvSpPr>
        <p:spPr>
          <a:xfrm>
            <a:off x="1371596" y="3488761"/>
            <a:ext cx="15544800" cy="4616648"/>
          </a:xfrm>
          <a:prstGeom prst="rect">
            <a:avLst/>
          </a:prstGeom>
        </p:spPr>
        <p:txBody>
          <a:bodyPr wrap="square" lIns="0" tIns="0" rIns="0" bIns="0" rtlCol="0" anchor="t">
            <a:spAutoFit/>
          </a:bodyPr>
          <a:lstStyle/>
          <a:p>
            <a:pPr algn="ctr">
              <a:lnSpc>
                <a:spcPts val="4545"/>
              </a:lnSpc>
            </a:pPr>
            <a:r>
              <a:rPr lang="en-US" sz="3400" spc="428" dirty="0">
                <a:latin typeface="Arial Bold"/>
              </a:rPr>
              <a:t>Research Team:</a:t>
            </a:r>
            <a:r>
              <a:rPr lang="en-US" sz="3400" spc="428" dirty="0">
                <a:latin typeface="Arial"/>
              </a:rPr>
              <a:t> Emma Weinberger, Justin Alves, Annie Potter, </a:t>
            </a:r>
            <a:r>
              <a:rPr lang="en-US" sz="3400" spc="428" dirty="0" err="1">
                <a:latin typeface="Arial"/>
              </a:rPr>
              <a:t>Máireád</a:t>
            </a:r>
            <a:r>
              <a:rPr lang="en-US" sz="3400" spc="428" dirty="0">
                <a:latin typeface="Arial"/>
              </a:rPr>
              <a:t> Day Lopes, Alicia S. Ventura, Moriah Wiggins, </a:t>
            </a:r>
            <a:r>
              <a:rPr lang="en-US" sz="3400" spc="428" dirty="0" err="1">
                <a:latin typeface="Arial"/>
              </a:rPr>
              <a:t>Cala</a:t>
            </a:r>
            <a:r>
              <a:rPr lang="en-US" sz="3400" spc="428" dirty="0">
                <a:latin typeface="Arial"/>
              </a:rPr>
              <a:t> </a:t>
            </a:r>
            <a:r>
              <a:rPr lang="en-US" sz="3400" spc="428" dirty="0" err="1">
                <a:latin typeface="Arial"/>
              </a:rPr>
              <a:t>Renehan</a:t>
            </a:r>
            <a:r>
              <a:rPr lang="en-US" sz="3400" spc="428" dirty="0">
                <a:latin typeface="Arial"/>
              </a:rPr>
              <a:t>, Abdul </a:t>
            </a:r>
            <a:r>
              <a:rPr lang="en-US" sz="3400" spc="428" dirty="0" err="1">
                <a:latin typeface="Arial"/>
              </a:rPr>
              <a:t>Alim</a:t>
            </a:r>
            <a:r>
              <a:rPr lang="en-US" sz="3400" spc="428" dirty="0">
                <a:latin typeface="Arial"/>
              </a:rPr>
              <a:t>, and Britt Carney </a:t>
            </a:r>
          </a:p>
          <a:p>
            <a:pPr algn="ctr">
              <a:lnSpc>
                <a:spcPts val="4545"/>
              </a:lnSpc>
            </a:pPr>
            <a:endParaRPr lang="en-US" sz="3400" spc="428" dirty="0">
              <a:latin typeface="Arial"/>
            </a:endParaRPr>
          </a:p>
          <a:p>
            <a:pPr algn="ctr">
              <a:lnSpc>
                <a:spcPts val="4545"/>
              </a:lnSpc>
            </a:pPr>
            <a:r>
              <a:rPr lang="en-US" sz="3400" spc="428" dirty="0">
                <a:latin typeface="Arial"/>
              </a:rPr>
              <a:t>&amp;</a:t>
            </a:r>
          </a:p>
          <a:p>
            <a:pPr algn="ctr">
              <a:lnSpc>
                <a:spcPts val="4545"/>
              </a:lnSpc>
            </a:pPr>
            <a:endParaRPr lang="en-US" sz="3400" spc="428" dirty="0">
              <a:latin typeface="Arial"/>
            </a:endParaRPr>
          </a:p>
          <a:p>
            <a:pPr algn="ctr">
              <a:lnSpc>
                <a:spcPts val="4545"/>
              </a:lnSpc>
            </a:pPr>
            <a:r>
              <a:rPr lang="en-US" sz="3400" spc="428" dirty="0">
                <a:latin typeface="Arial"/>
              </a:rPr>
              <a:t>SBHC staff who participated in the interviews </a:t>
            </a:r>
          </a:p>
          <a:p>
            <a:pPr algn="ctr">
              <a:lnSpc>
                <a:spcPts val="4545"/>
              </a:lnSpc>
            </a:pPr>
            <a:endParaRPr lang="en-US" sz="3246" spc="428" dirty="0">
              <a:latin typeface="Arial"/>
            </a:endParaRPr>
          </a:p>
        </p:txBody>
      </p:sp>
      <p:sp>
        <p:nvSpPr>
          <p:cNvPr id="8" name="Rectangle 7"/>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11"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extLst>
      <p:ext uri="{BB962C8B-B14F-4D97-AF65-F5344CB8AC3E}">
        <p14:creationId xmlns:p14="http://schemas.microsoft.com/office/powerpoint/2010/main" val="422327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8"/>
          <p:cNvGrpSpPr/>
          <p:nvPr/>
        </p:nvGrpSpPr>
        <p:grpSpPr>
          <a:xfrm>
            <a:off x="11210222" y="3587264"/>
            <a:ext cx="6548719" cy="3498224"/>
            <a:chOff x="0" y="0"/>
            <a:chExt cx="945016" cy="504813"/>
          </a:xfrm>
        </p:grpSpPr>
        <p:sp>
          <p:nvSpPr>
            <p:cNvPr id="13" name="Freeform 9"/>
            <p:cNvSpPr/>
            <p:nvPr/>
          </p:nvSpPr>
          <p:spPr>
            <a:xfrm>
              <a:off x="0" y="0"/>
              <a:ext cx="945016" cy="504813"/>
            </a:xfrm>
            <a:custGeom>
              <a:avLst/>
              <a:gdLst/>
              <a:ahLst/>
              <a:cxnLst/>
              <a:rect l="l" t="t" r="r" b="b"/>
              <a:pathLst>
                <a:path w="945016" h="504813">
                  <a:moveTo>
                    <a:pt x="0" y="0"/>
                  </a:moveTo>
                  <a:lnTo>
                    <a:pt x="945016" y="0"/>
                  </a:lnTo>
                  <a:lnTo>
                    <a:pt x="945016" y="504813"/>
                  </a:lnTo>
                  <a:lnTo>
                    <a:pt x="0" y="504813"/>
                  </a:lnTo>
                  <a:close/>
                </a:path>
              </a:pathLst>
            </a:custGeom>
            <a:solidFill>
              <a:srgbClr val="E46B14"/>
            </a:solidFill>
          </p:spPr>
          <p:txBody>
            <a:bodyPr/>
            <a:lstStyle/>
            <a:p>
              <a:endParaRPr lang="en-US"/>
            </a:p>
          </p:txBody>
        </p:sp>
        <p:sp>
          <p:nvSpPr>
            <p:cNvPr id="14" name="TextBox 10"/>
            <p:cNvSpPr txBox="1"/>
            <p:nvPr/>
          </p:nvSpPr>
          <p:spPr>
            <a:xfrm>
              <a:off x="0" y="-38100"/>
              <a:ext cx="945016" cy="542913"/>
            </a:xfrm>
            <a:prstGeom prst="rect">
              <a:avLst/>
            </a:prstGeom>
          </p:spPr>
          <p:txBody>
            <a:bodyPr lIns="50800" tIns="50800" rIns="50800" bIns="50800" rtlCol="0" anchor="ctr"/>
            <a:lstStyle/>
            <a:p>
              <a:pPr algn="ctr">
                <a:lnSpc>
                  <a:spcPts val="2659"/>
                </a:lnSpc>
              </a:pPr>
              <a:endParaRPr/>
            </a:p>
          </p:txBody>
        </p:sp>
      </p:grpSp>
      <p:sp>
        <p:nvSpPr>
          <p:cNvPr id="15" name="Freeform 11"/>
          <p:cNvSpPr/>
          <p:nvPr/>
        </p:nvSpPr>
        <p:spPr>
          <a:xfrm>
            <a:off x="11353800" y="3730495"/>
            <a:ext cx="6261563" cy="3211761"/>
          </a:xfrm>
          <a:custGeom>
            <a:avLst/>
            <a:gdLst/>
            <a:ahLst/>
            <a:cxnLst/>
            <a:rect l="l" t="t" r="r" b="b"/>
            <a:pathLst>
              <a:path w="6261563" h="3211761">
                <a:moveTo>
                  <a:pt x="0" y="0"/>
                </a:moveTo>
                <a:lnTo>
                  <a:pt x="6261563" y="0"/>
                </a:lnTo>
                <a:lnTo>
                  <a:pt x="6261563" y="3211761"/>
                </a:lnTo>
                <a:lnTo>
                  <a:pt x="0" y="3211761"/>
                </a:lnTo>
                <a:lnTo>
                  <a:pt x="0" y="0"/>
                </a:lnTo>
                <a:close/>
              </a:path>
            </a:pathLst>
          </a:custGeom>
          <a:blipFill>
            <a:blip r:embed="rId2"/>
            <a:stretch>
              <a:fillRect l="-17272" t="-25225" r="-16770" b="-21429"/>
            </a:stretch>
          </a:blipFill>
        </p:spPr>
        <p:txBody>
          <a:bodyPr/>
          <a:lstStyle/>
          <a:p>
            <a:endParaRPr lang="en-US"/>
          </a:p>
        </p:txBody>
      </p:sp>
      <p:sp>
        <p:nvSpPr>
          <p:cNvPr id="16" name="TextBox 16"/>
          <p:cNvSpPr txBox="1"/>
          <p:nvPr/>
        </p:nvSpPr>
        <p:spPr>
          <a:xfrm>
            <a:off x="6192087" y="606205"/>
            <a:ext cx="5903825" cy="1310680"/>
          </a:xfrm>
          <a:prstGeom prst="rect">
            <a:avLst/>
          </a:prstGeom>
        </p:spPr>
        <p:txBody>
          <a:bodyPr lIns="0" tIns="0" rIns="0" bIns="0" rtlCol="0" anchor="t">
            <a:spAutoFit/>
          </a:bodyPr>
          <a:lstStyle/>
          <a:p>
            <a:pPr algn="ctr">
              <a:lnSpc>
                <a:spcPts val="11199"/>
              </a:lnSpc>
            </a:pPr>
            <a:r>
              <a:rPr lang="en-US" sz="7999" dirty="0">
                <a:latin typeface="Arial Bold"/>
              </a:rPr>
              <a:t>Disclosures</a:t>
            </a:r>
          </a:p>
        </p:txBody>
      </p:sp>
      <p:sp>
        <p:nvSpPr>
          <p:cNvPr id="17" name="TextBox 17"/>
          <p:cNvSpPr txBox="1"/>
          <p:nvPr/>
        </p:nvSpPr>
        <p:spPr>
          <a:xfrm>
            <a:off x="794690" y="3336825"/>
            <a:ext cx="9364620" cy="3769995"/>
          </a:xfrm>
          <a:prstGeom prst="rect">
            <a:avLst/>
          </a:prstGeom>
        </p:spPr>
        <p:txBody>
          <a:bodyPr lIns="0" tIns="0" rIns="0" bIns="0" rtlCol="0" anchor="t">
            <a:spAutoFit/>
          </a:bodyPr>
          <a:lstStyle/>
          <a:p>
            <a:pPr marL="734059" lvl="1" indent="-367030">
              <a:lnSpc>
                <a:spcPts val="4759"/>
              </a:lnSpc>
              <a:buFont typeface="Arial"/>
              <a:buChar char="•"/>
            </a:pPr>
            <a:r>
              <a:rPr lang="en-US" sz="3399" dirty="0">
                <a:latin typeface="Arial" panose="020B0604020202020204" pitchFamily="34" charset="0"/>
                <a:cs typeface="Arial" panose="020B0604020202020204" pitchFamily="34" charset="0"/>
              </a:rPr>
              <a:t>No disclosures </a:t>
            </a:r>
          </a:p>
          <a:p>
            <a:pPr>
              <a:lnSpc>
                <a:spcPts val="4759"/>
              </a:lnSpc>
            </a:pPr>
            <a:endParaRPr lang="en-US" sz="3399" dirty="0">
              <a:latin typeface="Arial" panose="020B0604020202020204" pitchFamily="34" charset="0"/>
              <a:cs typeface="Arial" panose="020B0604020202020204" pitchFamily="34" charset="0"/>
            </a:endParaRPr>
          </a:p>
          <a:p>
            <a:pPr marL="734059" lvl="1" indent="-367030">
              <a:lnSpc>
                <a:spcPts val="4759"/>
              </a:lnSpc>
              <a:buFont typeface="Arial"/>
              <a:buChar char="•"/>
            </a:pPr>
            <a:r>
              <a:rPr lang="en-US" sz="3399" dirty="0">
                <a:latin typeface="Arial" panose="020B0604020202020204" pitchFamily="34" charset="0"/>
                <a:cs typeface="Arial" panose="020B0604020202020204" pitchFamily="34" charset="0"/>
              </a:rPr>
              <a:t>Funding for this project came from the Becca </a:t>
            </a:r>
            <a:r>
              <a:rPr lang="en-US" sz="3399" dirty="0" err="1">
                <a:latin typeface="Arial" panose="020B0604020202020204" pitchFamily="34" charset="0"/>
                <a:cs typeface="Arial" panose="020B0604020202020204" pitchFamily="34" charset="0"/>
              </a:rPr>
              <a:t>Schmill</a:t>
            </a:r>
            <a:r>
              <a:rPr lang="en-US" sz="3399" dirty="0">
                <a:latin typeface="Arial" panose="020B0604020202020204" pitchFamily="34" charset="0"/>
                <a:cs typeface="Arial" panose="020B0604020202020204" pitchFamily="34" charset="0"/>
              </a:rPr>
              <a:t> Foundation through the efforts of Deb </a:t>
            </a:r>
            <a:r>
              <a:rPr lang="en-US" sz="3399" dirty="0" err="1">
                <a:latin typeface="Arial" panose="020B0604020202020204" pitchFamily="34" charset="0"/>
                <a:cs typeface="Arial" panose="020B0604020202020204" pitchFamily="34" charset="0"/>
              </a:rPr>
              <a:t>Schmill</a:t>
            </a:r>
            <a:r>
              <a:rPr lang="en-US" sz="3399" dirty="0">
                <a:latin typeface="Arial" panose="020B0604020202020204" pitchFamily="34" charset="0"/>
                <a:cs typeface="Arial" panose="020B0604020202020204" pitchFamily="34" charset="0"/>
              </a:rPr>
              <a:t> </a:t>
            </a:r>
          </a:p>
          <a:p>
            <a:pPr>
              <a:lnSpc>
                <a:spcPts val="2800"/>
              </a:lnSpc>
            </a:pPr>
            <a:endParaRPr lang="en-US" sz="3399" dirty="0">
              <a:latin typeface="Arial Bold Italics"/>
            </a:endParaRPr>
          </a:p>
          <a:p>
            <a:pPr>
              <a:lnSpc>
                <a:spcPts val="2800"/>
              </a:lnSpc>
            </a:pPr>
            <a:endParaRPr lang="en-US" sz="3399" dirty="0">
              <a:latin typeface="Arial Bold Italics"/>
            </a:endParaRPr>
          </a:p>
        </p:txBody>
      </p:sp>
      <p:sp>
        <p:nvSpPr>
          <p:cNvPr id="18" name="Rectangle 17"/>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11"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endParaRPr lang="en-US"/>
          </a:p>
        </p:txBody>
      </p:sp>
    </p:spTree>
    <p:extLst>
      <p:ext uri="{BB962C8B-B14F-4D97-AF65-F5344CB8AC3E}">
        <p14:creationId xmlns:p14="http://schemas.microsoft.com/office/powerpoint/2010/main" val="140239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27"/>
          <p:cNvGrpSpPr/>
          <p:nvPr/>
        </p:nvGrpSpPr>
        <p:grpSpPr>
          <a:xfrm>
            <a:off x="997422" y="2983703"/>
            <a:ext cx="3873735" cy="4489102"/>
            <a:chOff x="0" y="-38100"/>
            <a:chExt cx="1420751" cy="1670312"/>
          </a:xfrm>
        </p:grpSpPr>
        <p:sp>
          <p:nvSpPr>
            <p:cNvPr id="43" name="Freeform 28"/>
            <p:cNvSpPr/>
            <p:nvPr/>
          </p:nvSpPr>
          <p:spPr>
            <a:xfrm>
              <a:off x="0" y="0"/>
              <a:ext cx="1420751" cy="1632212"/>
            </a:xfrm>
            <a:custGeom>
              <a:avLst/>
              <a:gdLst/>
              <a:ahLst/>
              <a:cxnLst/>
              <a:rect l="l" t="t" r="r" b="b"/>
              <a:pathLst>
                <a:path w="1420751" h="1632212">
                  <a:moveTo>
                    <a:pt x="0" y="0"/>
                  </a:moveTo>
                  <a:lnTo>
                    <a:pt x="1420751" y="0"/>
                  </a:lnTo>
                  <a:lnTo>
                    <a:pt x="1420751" y="1632212"/>
                  </a:lnTo>
                  <a:lnTo>
                    <a:pt x="0" y="1632212"/>
                  </a:lnTo>
                  <a:close/>
                </a:path>
              </a:pathLst>
            </a:custGeom>
            <a:solidFill>
              <a:srgbClr val="000000">
                <a:alpha val="0"/>
              </a:srgbClr>
            </a:solidFill>
            <a:ln w="95250" cap="sq">
              <a:solidFill>
                <a:srgbClr val="201F7E"/>
              </a:solidFill>
              <a:prstDash val="solid"/>
              <a:miter/>
            </a:ln>
          </p:spPr>
          <p:txBody>
            <a:bodyPr/>
            <a:lstStyle/>
            <a:p>
              <a:endParaRPr lang="en-US"/>
            </a:p>
          </p:txBody>
        </p:sp>
        <p:sp>
          <p:nvSpPr>
            <p:cNvPr id="44" name="TextBox 29"/>
            <p:cNvSpPr txBox="1"/>
            <p:nvPr/>
          </p:nvSpPr>
          <p:spPr>
            <a:xfrm>
              <a:off x="0" y="-38100"/>
              <a:ext cx="1420751" cy="1670312"/>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7268796" y="2983703"/>
            <a:ext cx="3873735" cy="4489102"/>
            <a:chOff x="0" y="-38100"/>
            <a:chExt cx="1420751" cy="1670312"/>
          </a:xfrm>
        </p:grpSpPr>
        <p:sp>
          <p:nvSpPr>
            <p:cNvPr id="28" name="Freeform 28"/>
            <p:cNvSpPr/>
            <p:nvPr/>
          </p:nvSpPr>
          <p:spPr>
            <a:xfrm>
              <a:off x="0" y="0"/>
              <a:ext cx="1420751" cy="1632212"/>
            </a:xfrm>
            <a:custGeom>
              <a:avLst/>
              <a:gdLst/>
              <a:ahLst/>
              <a:cxnLst/>
              <a:rect l="l" t="t" r="r" b="b"/>
              <a:pathLst>
                <a:path w="1420751" h="1632212">
                  <a:moveTo>
                    <a:pt x="0" y="0"/>
                  </a:moveTo>
                  <a:lnTo>
                    <a:pt x="1420751" y="0"/>
                  </a:lnTo>
                  <a:lnTo>
                    <a:pt x="1420751" y="1632212"/>
                  </a:lnTo>
                  <a:lnTo>
                    <a:pt x="0" y="1632212"/>
                  </a:lnTo>
                  <a:close/>
                </a:path>
              </a:pathLst>
            </a:custGeom>
            <a:solidFill>
              <a:srgbClr val="000000">
                <a:alpha val="0"/>
              </a:srgbClr>
            </a:solidFill>
            <a:ln w="95250" cap="sq">
              <a:solidFill>
                <a:srgbClr val="201F7E"/>
              </a:solidFill>
              <a:prstDash val="solid"/>
              <a:miter/>
            </a:ln>
          </p:spPr>
          <p:txBody>
            <a:bodyPr/>
            <a:lstStyle/>
            <a:p>
              <a:endParaRPr lang="en-US"/>
            </a:p>
          </p:txBody>
        </p:sp>
        <p:sp>
          <p:nvSpPr>
            <p:cNvPr id="29" name="TextBox 29"/>
            <p:cNvSpPr txBox="1"/>
            <p:nvPr/>
          </p:nvSpPr>
          <p:spPr>
            <a:xfrm>
              <a:off x="0" y="-38100"/>
              <a:ext cx="1420751" cy="1670312"/>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20637" y="3299932"/>
            <a:ext cx="339849" cy="1817570"/>
            <a:chOff x="0" y="0"/>
            <a:chExt cx="103524" cy="561690"/>
          </a:xfrm>
        </p:grpSpPr>
        <p:sp>
          <p:nvSpPr>
            <p:cNvPr id="8" name="Freeform 8"/>
            <p:cNvSpPr/>
            <p:nvPr/>
          </p:nvSpPr>
          <p:spPr>
            <a:xfrm>
              <a:off x="0" y="0"/>
              <a:ext cx="103524" cy="561690"/>
            </a:xfrm>
            <a:custGeom>
              <a:avLst/>
              <a:gdLst/>
              <a:ahLst/>
              <a:cxnLst/>
              <a:rect l="l" t="t" r="r" b="b"/>
              <a:pathLst>
                <a:path w="103524" h="561690">
                  <a:moveTo>
                    <a:pt x="0" y="0"/>
                  </a:moveTo>
                  <a:lnTo>
                    <a:pt x="103524" y="0"/>
                  </a:lnTo>
                  <a:lnTo>
                    <a:pt x="103524" y="561690"/>
                  </a:lnTo>
                  <a:lnTo>
                    <a:pt x="0" y="561690"/>
                  </a:lnTo>
                  <a:close/>
                </a:path>
              </a:pathLst>
            </a:custGeom>
            <a:solidFill>
              <a:srgbClr val="201F7E"/>
            </a:solidFill>
          </p:spPr>
          <p:txBody>
            <a:bodyPr/>
            <a:lstStyle/>
            <a:p>
              <a:endParaRPr lang="en-US"/>
            </a:p>
          </p:txBody>
        </p:sp>
        <p:sp>
          <p:nvSpPr>
            <p:cNvPr id="9" name="TextBox 9"/>
            <p:cNvSpPr txBox="1"/>
            <p:nvPr/>
          </p:nvSpPr>
          <p:spPr>
            <a:xfrm>
              <a:off x="0" y="-38100"/>
              <a:ext cx="103524" cy="59979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31094" y="3726758"/>
            <a:ext cx="337604" cy="1412509"/>
            <a:chOff x="0" y="0"/>
            <a:chExt cx="102840" cy="436512"/>
          </a:xfrm>
        </p:grpSpPr>
        <p:sp>
          <p:nvSpPr>
            <p:cNvPr id="11" name="Freeform 11"/>
            <p:cNvSpPr/>
            <p:nvPr/>
          </p:nvSpPr>
          <p:spPr>
            <a:xfrm>
              <a:off x="0" y="0"/>
              <a:ext cx="102840" cy="436512"/>
            </a:xfrm>
            <a:custGeom>
              <a:avLst/>
              <a:gdLst/>
              <a:ahLst/>
              <a:cxnLst/>
              <a:rect l="l" t="t" r="r" b="b"/>
              <a:pathLst>
                <a:path w="102840" h="436512">
                  <a:moveTo>
                    <a:pt x="0" y="0"/>
                  </a:moveTo>
                  <a:lnTo>
                    <a:pt x="102840" y="0"/>
                  </a:lnTo>
                  <a:lnTo>
                    <a:pt x="102840" y="436512"/>
                  </a:lnTo>
                  <a:lnTo>
                    <a:pt x="0" y="436512"/>
                  </a:lnTo>
                  <a:close/>
                </a:path>
              </a:pathLst>
            </a:custGeom>
            <a:solidFill>
              <a:srgbClr val="201F7E"/>
            </a:solidFill>
          </p:spPr>
          <p:txBody>
            <a:bodyPr/>
            <a:lstStyle/>
            <a:p>
              <a:endParaRPr lang="en-US"/>
            </a:p>
          </p:txBody>
        </p:sp>
        <p:sp>
          <p:nvSpPr>
            <p:cNvPr id="12" name="TextBox 12"/>
            <p:cNvSpPr txBox="1"/>
            <p:nvPr/>
          </p:nvSpPr>
          <p:spPr>
            <a:xfrm>
              <a:off x="0" y="-38100"/>
              <a:ext cx="102840" cy="47461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2429047" y="4230482"/>
            <a:ext cx="325624" cy="908785"/>
            <a:chOff x="0" y="0"/>
            <a:chExt cx="99191" cy="280845"/>
          </a:xfrm>
        </p:grpSpPr>
        <p:sp>
          <p:nvSpPr>
            <p:cNvPr id="14" name="Freeform 14"/>
            <p:cNvSpPr/>
            <p:nvPr/>
          </p:nvSpPr>
          <p:spPr>
            <a:xfrm>
              <a:off x="0" y="0"/>
              <a:ext cx="99191" cy="280845"/>
            </a:xfrm>
            <a:custGeom>
              <a:avLst/>
              <a:gdLst/>
              <a:ahLst/>
              <a:cxnLst/>
              <a:rect l="l" t="t" r="r" b="b"/>
              <a:pathLst>
                <a:path w="99191" h="280845">
                  <a:moveTo>
                    <a:pt x="0" y="0"/>
                  </a:moveTo>
                  <a:lnTo>
                    <a:pt x="99191" y="0"/>
                  </a:lnTo>
                  <a:lnTo>
                    <a:pt x="99191" y="280845"/>
                  </a:lnTo>
                  <a:lnTo>
                    <a:pt x="0" y="280845"/>
                  </a:lnTo>
                  <a:close/>
                </a:path>
              </a:pathLst>
            </a:custGeom>
            <a:solidFill>
              <a:srgbClr val="E46B14"/>
            </a:solidFill>
          </p:spPr>
          <p:txBody>
            <a:bodyPr/>
            <a:lstStyle/>
            <a:p>
              <a:endParaRPr lang="en-US"/>
            </a:p>
          </p:txBody>
        </p:sp>
        <p:sp>
          <p:nvSpPr>
            <p:cNvPr id="15" name="TextBox 15"/>
            <p:cNvSpPr txBox="1"/>
            <p:nvPr/>
          </p:nvSpPr>
          <p:spPr>
            <a:xfrm>
              <a:off x="0" y="-38100"/>
              <a:ext cx="99191" cy="31894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2870640" y="4553687"/>
            <a:ext cx="296462" cy="605848"/>
            <a:chOff x="0" y="0"/>
            <a:chExt cx="90308" cy="187227"/>
          </a:xfrm>
        </p:grpSpPr>
        <p:sp>
          <p:nvSpPr>
            <p:cNvPr id="17" name="Freeform 17"/>
            <p:cNvSpPr/>
            <p:nvPr/>
          </p:nvSpPr>
          <p:spPr>
            <a:xfrm>
              <a:off x="0" y="0"/>
              <a:ext cx="90308" cy="187227"/>
            </a:xfrm>
            <a:custGeom>
              <a:avLst/>
              <a:gdLst/>
              <a:ahLst/>
              <a:cxnLst/>
              <a:rect l="l" t="t" r="r" b="b"/>
              <a:pathLst>
                <a:path w="90308" h="187227">
                  <a:moveTo>
                    <a:pt x="0" y="0"/>
                  </a:moveTo>
                  <a:lnTo>
                    <a:pt x="90308" y="0"/>
                  </a:lnTo>
                  <a:lnTo>
                    <a:pt x="90308" y="187227"/>
                  </a:lnTo>
                  <a:lnTo>
                    <a:pt x="0" y="187227"/>
                  </a:lnTo>
                  <a:close/>
                </a:path>
              </a:pathLst>
            </a:custGeom>
            <a:solidFill>
              <a:srgbClr val="201F7E"/>
            </a:solidFill>
          </p:spPr>
          <p:txBody>
            <a:bodyPr/>
            <a:lstStyle/>
            <a:p>
              <a:endParaRPr lang="en-US"/>
            </a:p>
          </p:txBody>
        </p:sp>
        <p:sp>
          <p:nvSpPr>
            <p:cNvPr id="18" name="TextBox 18"/>
            <p:cNvSpPr txBox="1"/>
            <p:nvPr/>
          </p:nvSpPr>
          <p:spPr>
            <a:xfrm>
              <a:off x="0" y="-38100"/>
              <a:ext cx="90308" cy="22532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439306" y="3798059"/>
            <a:ext cx="2072573" cy="309120"/>
            <a:chOff x="0" y="0"/>
            <a:chExt cx="760147" cy="115018"/>
          </a:xfrm>
        </p:grpSpPr>
        <p:sp>
          <p:nvSpPr>
            <p:cNvPr id="20" name="Freeform 20"/>
            <p:cNvSpPr/>
            <p:nvPr/>
          </p:nvSpPr>
          <p:spPr>
            <a:xfrm>
              <a:off x="0" y="0"/>
              <a:ext cx="760147" cy="115018"/>
            </a:xfrm>
            <a:custGeom>
              <a:avLst/>
              <a:gdLst/>
              <a:ahLst/>
              <a:cxnLst/>
              <a:rect l="l" t="t" r="r" b="b"/>
              <a:pathLst>
                <a:path w="760147" h="115018">
                  <a:moveTo>
                    <a:pt x="0" y="0"/>
                  </a:moveTo>
                  <a:lnTo>
                    <a:pt x="760147" y="0"/>
                  </a:lnTo>
                  <a:lnTo>
                    <a:pt x="760147" y="115018"/>
                  </a:lnTo>
                  <a:lnTo>
                    <a:pt x="0" y="115018"/>
                  </a:lnTo>
                  <a:close/>
                </a:path>
              </a:pathLst>
            </a:custGeom>
            <a:solidFill>
              <a:srgbClr val="FCD03C"/>
            </a:solidFill>
          </p:spPr>
          <p:txBody>
            <a:bodyPr/>
            <a:lstStyle/>
            <a:p>
              <a:endParaRPr lang="en-US"/>
            </a:p>
          </p:txBody>
        </p:sp>
        <p:sp>
          <p:nvSpPr>
            <p:cNvPr id="21" name="TextBox 21"/>
            <p:cNvSpPr txBox="1"/>
            <p:nvPr/>
          </p:nvSpPr>
          <p:spPr>
            <a:xfrm>
              <a:off x="0" y="-38100"/>
              <a:ext cx="760147" cy="153118"/>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7804819" y="3409755"/>
            <a:ext cx="2891990" cy="1749895"/>
          </a:xfrm>
          <a:custGeom>
            <a:avLst/>
            <a:gdLst/>
            <a:ahLst/>
            <a:cxnLst/>
            <a:rect l="l" t="t" r="r" b="b"/>
            <a:pathLst>
              <a:path w="4027273" h="2472160">
                <a:moveTo>
                  <a:pt x="0" y="0"/>
                </a:moveTo>
                <a:lnTo>
                  <a:pt x="4027272" y="0"/>
                </a:lnTo>
                <a:lnTo>
                  <a:pt x="4027272" y="2472161"/>
                </a:lnTo>
                <a:lnTo>
                  <a:pt x="0" y="2472161"/>
                </a:lnTo>
                <a:lnTo>
                  <a:pt x="0" y="0"/>
                </a:lnTo>
                <a:close/>
              </a:path>
            </a:pathLst>
          </a:custGeom>
          <a:blipFill>
            <a:blip r:embed="rId2"/>
            <a:stretch>
              <a:fillRect l="-5928" r="-3200"/>
            </a:stretch>
          </a:blipFill>
        </p:spPr>
        <p:txBody>
          <a:bodyPr/>
          <a:lstStyle/>
          <a:p>
            <a:endParaRPr lang="en-US"/>
          </a:p>
        </p:txBody>
      </p:sp>
      <p:sp>
        <p:nvSpPr>
          <p:cNvPr id="30" name="TextBox 30"/>
          <p:cNvSpPr txBox="1"/>
          <p:nvPr/>
        </p:nvSpPr>
        <p:spPr>
          <a:xfrm>
            <a:off x="1231922" y="807137"/>
            <a:ext cx="15911809" cy="1253035"/>
          </a:xfrm>
          <a:prstGeom prst="rect">
            <a:avLst/>
          </a:prstGeom>
        </p:spPr>
        <p:txBody>
          <a:bodyPr lIns="0" tIns="0" rIns="0" bIns="0" rtlCol="0" anchor="t">
            <a:spAutoFit/>
          </a:bodyPr>
          <a:lstStyle/>
          <a:p>
            <a:pPr algn="ctr">
              <a:lnSpc>
                <a:spcPts val="10560"/>
              </a:lnSpc>
            </a:pPr>
            <a:r>
              <a:rPr lang="en-US" sz="8000" spc="-88" dirty="0">
                <a:latin typeface="Arial Bold"/>
              </a:rPr>
              <a:t>Adolescent Overdoses are Rising </a:t>
            </a:r>
          </a:p>
        </p:txBody>
      </p:sp>
      <p:sp>
        <p:nvSpPr>
          <p:cNvPr id="31" name="TextBox 31"/>
          <p:cNvSpPr txBox="1"/>
          <p:nvPr/>
        </p:nvSpPr>
        <p:spPr>
          <a:xfrm>
            <a:off x="13703401" y="5261545"/>
            <a:ext cx="3006924" cy="1846659"/>
          </a:xfrm>
          <a:prstGeom prst="rect">
            <a:avLst/>
          </a:prstGeom>
        </p:spPr>
        <p:txBody>
          <a:bodyPr wrap="square" lIns="0" tIns="0" rIns="0" bIns="0" rtlCol="0" anchor="t">
            <a:spAutoFit/>
          </a:bodyPr>
          <a:lstStyle/>
          <a:p>
            <a:pPr algn="ctr">
              <a:lnSpc>
                <a:spcPts val="3639"/>
              </a:lnSpc>
              <a:spcBef>
                <a:spcPct val="0"/>
              </a:spcBef>
            </a:pPr>
            <a:r>
              <a:rPr lang="en-US" sz="2599" dirty="0">
                <a:solidFill>
                  <a:srgbClr val="000000"/>
                </a:solidFill>
                <a:latin typeface="Arial"/>
              </a:rPr>
              <a:t> </a:t>
            </a:r>
            <a:r>
              <a:rPr lang="en-US" sz="2400" dirty="0">
                <a:solidFill>
                  <a:srgbClr val="000000"/>
                </a:solidFill>
                <a:latin typeface="Arial"/>
              </a:rPr>
              <a:t>No standardized approach to providing overdose prevention for youth </a:t>
            </a:r>
          </a:p>
        </p:txBody>
      </p:sp>
      <p:sp>
        <p:nvSpPr>
          <p:cNvPr id="32" name="TextBox 32"/>
          <p:cNvSpPr txBox="1"/>
          <p:nvPr/>
        </p:nvSpPr>
        <p:spPr>
          <a:xfrm>
            <a:off x="1247160" y="5358515"/>
            <a:ext cx="3374260" cy="1846659"/>
          </a:xfrm>
          <a:prstGeom prst="rect">
            <a:avLst/>
          </a:prstGeom>
        </p:spPr>
        <p:txBody>
          <a:bodyPr wrap="square" lIns="0" tIns="0" rIns="0" bIns="0" rtlCol="0" anchor="t">
            <a:spAutoFit/>
          </a:bodyPr>
          <a:lstStyle/>
          <a:p>
            <a:pPr algn="ctr">
              <a:lnSpc>
                <a:spcPts val="3639"/>
              </a:lnSpc>
              <a:spcBef>
                <a:spcPct val="0"/>
              </a:spcBef>
            </a:pPr>
            <a:r>
              <a:rPr lang="en-US" sz="2400" dirty="0">
                <a:solidFill>
                  <a:srgbClr val="000000"/>
                </a:solidFill>
                <a:latin typeface="Arial"/>
              </a:rPr>
              <a:t>Drug overdose deaths are the third leading cause of pediatric death in the United States</a:t>
            </a:r>
          </a:p>
        </p:txBody>
      </p:sp>
      <p:sp>
        <p:nvSpPr>
          <p:cNvPr id="33" name="TextBox 33"/>
          <p:cNvSpPr txBox="1"/>
          <p:nvPr/>
        </p:nvSpPr>
        <p:spPr>
          <a:xfrm>
            <a:off x="7969892" y="5392898"/>
            <a:ext cx="2561844" cy="1846659"/>
          </a:xfrm>
          <a:prstGeom prst="rect">
            <a:avLst/>
          </a:prstGeom>
        </p:spPr>
        <p:txBody>
          <a:bodyPr wrap="square" lIns="0" tIns="0" rIns="0" bIns="0" rtlCol="0" anchor="t">
            <a:spAutoFit/>
          </a:bodyPr>
          <a:lstStyle/>
          <a:p>
            <a:pPr algn="ctr">
              <a:lnSpc>
                <a:spcPts val="3639"/>
              </a:lnSpc>
              <a:spcBef>
                <a:spcPct val="0"/>
              </a:spcBef>
            </a:pPr>
            <a:r>
              <a:rPr lang="en-US" sz="2400" dirty="0">
                <a:solidFill>
                  <a:srgbClr val="000000"/>
                </a:solidFill>
                <a:latin typeface="Arial"/>
              </a:rPr>
              <a:t>Drug overdoses overwhelmingly are fentanyl-involved</a:t>
            </a:r>
          </a:p>
        </p:txBody>
      </p:sp>
      <p:sp>
        <p:nvSpPr>
          <p:cNvPr id="34" name="TextBox 34"/>
          <p:cNvSpPr txBox="1"/>
          <p:nvPr/>
        </p:nvSpPr>
        <p:spPr>
          <a:xfrm>
            <a:off x="2454445" y="3804520"/>
            <a:ext cx="2067693" cy="282129"/>
          </a:xfrm>
          <a:prstGeom prst="rect">
            <a:avLst/>
          </a:prstGeom>
        </p:spPr>
        <p:txBody>
          <a:bodyPr wrap="square" lIns="0" tIns="0" rIns="0" bIns="0" rtlCol="0" anchor="t">
            <a:spAutoFit/>
          </a:bodyPr>
          <a:lstStyle/>
          <a:p>
            <a:pPr algn="ctr">
              <a:lnSpc>
                <a:spcPts val="2240"/>
              </a:lnSpc>
              <a:spcBef>
                <a:spcPct val="0"/>
              </a:spcBef>
            </a:pPr>
            <a:r>
              <a:rPr lang="en-US" sz="1100" dirty="0">
                <a:solidFill>
                  <a:srgbClr val="000000"/>
                </a:solidFill>
                <a:latin typeface="Arial Bold"/>
              </a:rPr>
              <a:t>Drug overdose related death</a:t>
            </a:r>
          </a:p>
        </p:txBody>
      </p:sp>
      <p:sp>
        <p:nvSpPr>
          <p:cNvPr id="35" name="TextBox 35"/>
          <p:cNvSpPr txBox="1"/>
          <p:nvPr/>
        </p:nvSpPr>
        <p:spPr>
          <a:xfrm>
            <a:off x="1724981" y="3356172"/>
            <a:ext cx="131160" cy="307777"/>
          </a:xfrm>
          <a:prstGeom prst="rect">
            <a:avLst/>
          </a:prstGeom>
        </p:spPr>
        <p:txBody>
          <a:bodyPr wrap="square" lIns="0" tIns="0" rIns="0" bIns="0" rtlCol="0" anchor="t">
            <a:spAutoFit/>
          </a:bodyPr>
          <a:lstStyle/>
          <a:p>
            <a:pPr algn="ctr">
              <a:lnSpc>
                <a:spcPts val="2380"/>
              </a:lnSpc>
              <a:spcBef>
                <a:spcPct val="0"/>
              </a:spcBef>
            </a:pPr>
            <a:r>
              <a:rPr lang="en-US" sz="1700" dirty="0">
                <a:solidFill>
                  <a:srgbClr val="FFFFFF"/>
                </a:solidFill>
                <a:latin typeface="Arial Bold"/>
              </a:rPr>
              <a:t>1</a:t>
            </a:r>
          </a:p>
        </p:txBody>
      </p:sp>
      <p:sp>
        <p:nvSpPr>
          <p:cNvPr id="36" name="TextBox 36"/>
          <p:cNvSpPr txBox="1"/>
          <p:nvPr/>
        </p:nvSpPr>
        <p:spPr>
          <a:xfrm>
            <a:off x="2112577" y="3766453"/>
            <a:ext cx="138279" cy="307777"/>
          </a:xfrm>
          <a:prstGeom prst="rect">
            <a:avLst/>
          </a:prstGeom>
        </p:spPr>
        <p:txBody>
          <a:bodyPr wrap="square" lIns="0" tIns="0" rIns="0" bIns="0" rtlCol="0" anchor="t">
            <a:spAutoFit/>
          </a:bodyPr>
          <a:lstStyle/>
          <a:p>
            <a:pPr algn="ctr">
              <a:lnSpc>
                <a:spcPts val="2380"/>
              </a:lnSpc>
              <a:spcBef>
                <a:spcPct val="0"/>
              </a:spcBef>
            </a:pPr>
            <a:r>
              <a:rPr lang="en-US" sz="1700">
                <a:solidFill>
                  <a:srgbClr val="FFFFFF"/>
                </a:solidFill>
                <a:latin typeface="Arial Bold"/>
              </a:rPr>
              <a:t>2</a:t>
            </a:r>
          </a:p>
        </p:txBody>
      </p:sp>
      <p:sp>
        <p:nvSpPr>
          <p:cNvPr id="37" name="TextBox 37"/>
          <p:cNvSpPr txBox="1"/>
          <p:nvPr/>
        </p:nvSpPr>
        <p:spPr>
          <a:xfrm>
            <a:off x="2543007" y="4260174"/>
            <a:ext cx="138279" cy="307777"/>
          </a:xfrm>
          <a:prstGeom prst="rect">
            <a:avLst/>
          </a:prstGeom>
        </p:spPr>
        <p:txBody>
          <a:bodyPr wrap="square" lIns="0" tIns="0" rIns="0" bIns="0" rtlCol="0" anchor="t">
            <a:spAutoFit/>
          </a:bodyPr>
          <a:lstStyle/>
          <a:p>
            <a:pPr algn="ctr">
              <a:lnSpc>
                <a:spcPts val="2380"/>
              </a:lnSpc>
              <a:spcBef>
                <a:spcPct val="0"/>
              </a:spcBef>
            </a:pPr>
            <a:r>
              <a:rPr lang="en-US" sz="1700" dirty="0">
                <a:solidFill>
                  <a:srgbClr val="FFFFFF"/>
                </a:solidFill>
                <a:latin typeface="Arial Bold"/>
              </a:rPr>
              <a:t>3</a:t>
            </a:r>
          </a:p>
        </p:txBody>
      </p:sp>
      <p:sp>
        <p:nvSpPr>
          <p:cNvPr id="38" name="TextBox 38"/>
          <p:cNvSpPr txBox="1"/>
          <p:nvPr/>
        </p:nvSpPr>
        <p:spPr>
          <a:xfrm>
            <a:off x="2962479" y="4577863"/>
            <a:ext cx="138279" cy="307777"/>
          </a:xfrm>
          <a:prstGeom prst="rect">
            <a:avLst/>
          </a:prstGeom>
        </p:spPr>
        <p:txBody>
          <a:bodyPr wrap="square" lIns="0" tIns="0" rIns="0" bIns="0" rtlCol="0" anchor="t">
            <a:spAutoFit/>
          </a:bodyPr>
          <a:lstStyle/>
          <a:p>
            <a:pPr algn="ctr">
              <a:lnSpc>
                <a:spcPts val="2380"/>
              </a:lnSpc>
              <a:spcBef>
                <a:spcPct val="0"/>
              </a:spcBef>
            </a:pPr>
            <a:r>
              <a:rPr lang="en-US" sz="1700">
                <a:solidFill>
                  <a:srgbClr val="FFFFFF"/>
                </a:solidFill>
                <a:latin typeface="Arial Bold"/>
              </a:rPr>
              <a:t>4</a:t>
            </a:r>
          </a:p>
        </p:txBody>
      </p:sp>
      <p:sp>
        <p:nvSpPr>
          <p:cNvPr id="46" name="Freeform 28"/>
          <p:cNvSpPr/>
          <p:nvPr/>
        </p:nvSpPr>
        <p:spPr>
          <a:xfrm>
            <a:off x="13269996" y="3086100"/>
            <a:ext cx="3873735" cy="4386705"/>
          </a:xfrm>
          <a:custGeom>
            <a:avLst/>
            <a:gdLst/>
            <a:ahLst/>
            <a:cxnLst/>
            <a:rect l="l" t="t" r="r" b="b"/>
            <a:pathLst>
              <a:path w="1420751" h="1632212">
                <a:moveTo>
                  <a:pt x="0" y="0"/>
                </a:moveTo>
                <a:lnTo>
                  <a:pt x="1420751" y="0"/>
                </a:lnTo>
                <a:lnTo>
                  <a:pt x="1420751" y="1632212"/>
                </a:lnTo>
                <a:lnTo>
                  <a:pt x="0" y="1632212"/>
                </a:lnTo>
                <a:close/>
              </a:path>
            </a:pathLst>
          </a:custGeom>
          <a:solidFill>
            <a:srgbClr val="000000">
              <a:alpha val="0"/>
            </a:srgbClr>
          </a:solidFill>
          <a:ln w="95250" cap="sq">
            <a:solidFill>
              <a:srgbClr val="201F7E"/>
            </a:solidFill>
            <a:prstDash val="solid"/>
            <a:miter/>
          </a:ln>
        </p:spPr>
        <p:txBody>
          <a:bodyPr/>
          <a:lstStyle/>
          <a:p>
            <a:endParaRPr lang="en-US"/>
          </a:p>
        </p:txBody>
      </p:sp>
      <p:pic>
        <p:nvPicPr>
          <p:cNvPr id="1028" name="Picture 4" descr="Circle slash NO symbol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4377" y="3243902"/>
            <a:ext cx="1683823" cy="168382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7" name="Straight Connector 46"/>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48"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4"/>
            <a:srcRect/>
            <a:stretch>
              <a:fillRect t="-14622" b="-1"/>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flipH="1">
            <a:off x="9193937" y="4230683"/>
            <a:ext cx="9144000" cy="4991846"/>
          </a:xfrm>
          <a:custGeom>
            <a:avLst/>
            <a:gdLst/>
            <a:ahLst/>
            <a:cxnLst/>
            <a:rect l="l" t="t" r="r" b="b"/>
            <a:pathLst>
              <a:path w="9144000" h="4991846">
                <a:moveTo>
                  <a:pt x="9144000" y="0"/>
                </a:moveTo>
                <a:lnTo>
                  <a:pt x="0" y="0"/>
                </a:lnTo>
                <a:lnTo>
                  <a:pt x="0" y="4991846"/>
                </a:lnTo>
                <a:lnTo>
                  <a:pt x="9144000" y="4991846"/>
                </a:lnTo>
                <a:lnTo>
                  <a:pt x="9144000" y="0"/>
                </a:lnTo>
                <a:close/>
              </a:path>
            </a:pathLst>
          </a:custGeom>
          <a:blipFill>
            <a:blip r:embed="rId2">
              <a:alphaModFix amt="89000"/>
            </a:blip>
            <a:stretch>
              <a:fillRect t="-10771" b="-10771"/>
            </a:stretch>
          </a:blipFill>
        </p:spPr>
        <p:txBody>
          <a:bodyPr/>
          <a:lstStyle/>
          <a:p>
            <a:endParaRPr lang="en-US"/>
          </a:p>
        </p:txBody>
      </p:sp>
      <p:sp>
        <p:nvSpPr>
          <p:cNvPr id="9" name="TextBox 9"/>
          <p:cNvSpPr txBox="1"/>
          <p:nvPr/>
        </p:nvSpPr>
        <p:spPr>
          <a:xfrm>
            <a:off x="2051380" y="467410"/>
            <a:ext cx="14308566" cy="3572901"/>
          </a:xfrm>
          <a:prstGeom prst="rect">
            <a:avLst/>
          </a:prstGeom>
        </p:spPr>
        <p:txBody>
          <a:bodyPr wrap="square" lIns="0" tIns="0" rIns="0" bIns="0" rtlCol="0" anchor="t">
            <a:spAutoFit/>
          </a:bodyPr>
          <a:lstStyle/>
          <a:p>
            <a:pPr algn="ctr">
              <a:lnSpc>
                <a:spcPts val="9456"/>
              </a:lnSpc>
            </a:pPr>
            <a:r>
              <a:rPr lang="en-US" sz="7600" spc="-83" dirty="0">
                <a:solidFill>
                  <a:srgbClr val="000000"/>
                </a:solidFill>
                <a:latin typeface="Arial Bold"/>
              </a:rPr>
              <a:t>School-based health centers have natural touchpoints with adolescents</a:t>
            </a:r>
            <a:r>
              <a:rPr lang="en-US" sz="7600" spc="-83" dirty="0">
                <a:solidFill>
                  <a:srgbClr val="000000"/>
                </a:solidFill>
                <a:latin typeface="Arial"/>
              </a:rPr>
              <a:t> </a:t>
            </a:r>
          </a:p>
        </p:txBody>
      </p:sp>
      <p:sp>
        <p:nvSpPr>
          <p:cNvPr id="10" name="TextBox 10"/>
          <p:cNvSpPr txBox="1"/>
          <p:nvPr/>
        </p:nvSpPr>
        <p:spPr>
          <a:xfrm>
            <a:off x="457200" y="4742555"/>
            <a:ext cx="8584337" cy="4273478"/>
          </a:xfrm>
          <a:prstGeom prst="rect">
            <a:avLst/>
          </a:prstGeom>
        </p:spPr>
        <p:txBody>
          <a:bodyPr wrap="square" lIns="0" tIns="0" rIns="0" bIns="0" rtlCol="0" anchor="t">
            <a:spAutoFit/>
          </a:bodyPr>
          <a:lstStyle/>
          <a:p>
            <a:pPr marL="457200" indent="-457200">
              <a:lnSpc>
                <a:spcPts val="4200"/>
              </a:lnSpc>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School-based health centers (SBHCs) address sexual health and other substance use risks </a:t>
            </a:r>
          </a:p>
          <a:p>
            <a:pPr>
              <a:lnSpc>
                <a:spcPts val="4200"/>
              </a:lnSpc>
            </a:pPr>
            <a:endParaRPr lang="en-US" sz="3400" dirty="0">
              <a:solidFill>
                <a:srgbClr val="000000"/>
              </a:solidFill>
              <a:latin typeface="Arial" panose="020B0604020202020204" pitchFamily="34" charset="0"/>
              <a:cs typeface="Arial" panose="020B0604020202020204" pitchFamily="34" charset="0"/>
            </a:endParaRPr>
          </a:p>
          <a:p>
            <a:pPr marL="457200" indent="-457200">
              <a:lnSpc>
                <a:spcPts val="4200"/>
              </a:lnSpc>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Implementing opioid overdose prevention education and opioid use disorder treatment is an under recognized opportunity</a:t>
            </a:r>
          </a:p>
        </p:txBody>
      </p:sp>
      <p:cxnSp>
        <p:nvCxnSpPr>
          <p:cNvPr id="31" name="Straight Connector 30"/>
          <p:cNvCxnSpPr/>
          <p:nvPr/>
        </p:nvCxnSpPr>
        <p:spPr>
          <a:xfrm flipV="1">
            <a:off x="252163" y="9425848"/>
            <a:ext cx="17907000" cy="78934"/>
          </a:xfrm>
          <a:prstGeom prst="line">
            <a:avLst/>
          </a:prstGeom>
          <a:ln w="28575"/>
        </p:spPr>
        <p:style>
          <a:lnRef idx="1">
            <a:schemeClr val="dk1"/>
          </a:lnRef>
          <a:fillRef idx="0">
            <a:schemeClr val="dk1"/>
          </a:fillRef>
          <a:effectRef idx="0">
            <a:schemeClr val="dk1"/>
          </a:effectRef>
          <a:fontRef idx="minor">
            <a:schemeClr val="tx1"/>
          </a:fontRef>
        </p:style>
      </p:cxnSp>
      <p:sp>
        <p:nvSpPr>
          <p:cNvPr id="32"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3"/>
            <a:srcRect/>
            <a:stretch>
              <a:fillRect t="-14622" b="-1"/>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6782914" y="2259277"/>
            <a:ext cx="4722172" cy="1310743"/>
          </a:xfrm>
          <a:prstGeom prst="rect">
            <a:avLst/>
          </a:prstGeom>
        </p:spPr>
        <p:txBody>
          <a:bodyPr lIns="0" tIns="0" rIns="0" bIns="0" rtlCol="0" anchor="t">
            <a:spAutoFit/>
          </a:bodyPr>
          <a:lstStyle/>
          <a:p>
            <a:pPr algn="ctr">
              <a:lnSpc>
                <a:spcPts val="11200"/>
              </a:lnSpc>
            </a:pPr>
            <a:r>
              <a:rPr lang="en-US" sz="8000" dirty="0">
                <a:latin typeface="Arial Bold"/>
              </a:rPr>
              <a:t>Objective</a:t>
            </a:r>
          </a:p>
        </p:txBody>
      </p:sp>
      <p:sp>
        <p:nvSpPr>
          <p:cNvPr id="22" name="TextBox 22"/>
          <p:cNvSpPr txBox="1"/>
          <p:nvPr/>
        </p:nvSpPr>
        <p:spPr>
          <a:xfrm>
            <a:off x="1447800" y="4291758"/>
            <a:ext cx="15468599" cy="1962076"/>
          </a:xfrm>
          <a:prstGeom prst="rect">
            <a:avLst/>
          </a:prstGeom>
        </p:spPr>
        <p:txBody>
          <a:bodyPr wrap="square" lIns="0" tIns="0" rIns="0" bIns="0" rtlCol="0" anchor="t">
            <a:spAutoFit/>
          </a:bodyPr>
          <a:lstStyle/>
          <a:p>
            <a:pPr algn="ctr">
              <a:lnSpc>
                <a:spcPts val="5070"/>
              </a:lnSpc>
            </a:pPr>
            <a:r>
              <a:rPr lang="en-US" sz="3400" spc="478" dirty="0">
                <a:latin typeface="Arial"/>
              </a:rPr>
              <a:t>To explore the attitudes and beliefs of SBHC staff about providing overdose prevention and treatment of opioid use disorder. </a:t>
            </a:r>
          </a:p>
        </p:txBody>
      </p:sp>
      <p:sp>
        <p:nvSpPr>
          <p:cNvPr id="24" name="Rectangle 23"/>
          <p:cNvSpPr/>
          <p:nvPr/>
        </p:nvSpPr>
        <p:spPr>
          <a:xfrm>
            <a:off x="-3" y="9454669"/>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 name="Rectangle 5"/>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p:nvPr/>
        </p:nvCxnSpPr>
        <p:spPr>
          <a:xfrm flipV="1">
            <a:off x="252163" y="9492768"/>
            <a:ext cx="178834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8"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7055523" y="539913"/>
            <a:ext cx="4253153" cy="1359346"/>
          </a:xfrm>
          <a:prstGeom prst="rect">
            <a:avLst/>
          </a:prstGeom>
        </p:spPr>
        <p:txBody>
          <a:bodyPr lIns="0" tIns="0" rIns="0" bIns="0" rtlCol="0" anchor="t">
            <a:spAutoFit/>
          </a:bodyPr>
          <a:lstStyle/>
          <a:p>
            <a:pPr algn="ctr">
              <a:lnSpc>
                <a:spcPts val="10560"/>
              </a:lnSpc>
            </a:pPr>
            <a:r>
              <a:rPr lang="en-US" sz="8000" spc="-88" dirty="0">
                <a:latin typeface="Arial Bold"/>
              </a:rPr>
              <a:t>Methods</a:t>
            </a:r>
            <a:r>
              <a:rPr lang="en-US" sz="8000" spc="-88" dirty="0">
                <a:solidFill>
                  <a:srgbClr val="FFFFFF"/>
                </a:solidFill>
                <a:latin typeface="Arial Bold"/>
              </a:rPr>
              <a:t> </a:t>
            </a:r>
          </a:p>
        </p:txBody>
      </p:sp>
      <p:sp>
        <p:nvSpPr>
          <p:cNvPr id="37" name="TextBox 10"/>
          <p:cNvSpPr txBox="1"/>
          <p:nvPr/>
        </p:nvSpPr>
        <p:spPr>
          <a:xfrm>
            <a:off x="1409700" y="2112043"/>
            <a:ext cx="15544800" cy="7001917"/>
          </a:xfrm>
          <a:prstGeom prst="rect">
            <a:avLst/>
          </a:prstGeom>
        </p:spPr>
        <p:txBody>
          <a:bodyPr wrap="square" lIns="0" tIns="0" rIns="0" bIns="0" rtlCol="0" anchor="t">
            <a:spAutoFit/>
          </a:bodyPr>
          <a:lstStyle/>
          <a:p>
            <a:pPr>
              <a:lnSpc>
                <a:spcPts val="4200"/>
              </a:lnSpc>
            </a:pPr>
            <a:r>
              <a:rPr lang="en-US" sz="3200" b="1" dirty="0">
                <a:solidFill>
                  <a:srgbClr val="000000"/>
                </a:solidFill>
                <a:latin typeface="Arial" panose="020B0604020202020204" pitchFamily="34" charset="0"/>
                <a:cs typeface="Arial" panose="020B0604020202020204" pitchFamily="34" charset="0"/>
              </a:rPr>
              <a:t>Recruitment</a:t>
            </a:r>
          </a:p>
          <a:p>
            <a:pPr marL="457200" indent="-457200">
              <a:lnSpc>
                <a:spcPts val="4200"/>
              </a:lnSpc>
              <a:buFont typeface="Arial" panose="020B0604020202020204" pitchFamily="34" charset="0"/>
              <a:buChar char="•"/>
            </a:pPr>
            <a:r>
              <a:rPr lang="en-US" sz="3200" dirty="0">
                <a:solidFill>
                  <a:srgbClr val="000000"/>
                </a:solidFill>
                <a:latin typeface="Arial"/>
              </a:rPr>
              <a:t>We recruited SBHC staff from a two-day youth-focused substance use training</a:t>
            </a:r>
          </a:p>
          <a:p>
            <a:pPr>
              <a:lnSpc>
                <a:spcPts val="4200"/>
              </a:lnSpc>
            </a:pPr>
            <a:endParaRPr lang="en-US" sz="3200" dirty="0">
              <a:solidFill>
                <a:srgbClr val="000000"/>
              </a:solidFill>
              <a:latin typeface="Arial"/>
            </a:endParaRPr>
          </a:p>
          <a:p>
            <a:pPr>
              <a:lnSpc>
                <a:spcPts val="4200"/>
              </a:lnSpc>
            </a:pPr>
            <a:r>
              <a:rPr lang="en-US" sz="3200" b="1" dirty="0">
                <a:solidFill>
                  <a:srgbClr val="000000"/>
                </a:solidFill>
                <a:latin typeface="Arial"/>
              </a:rPr>
              <a:t>Interviews </a:t>
            </a:r>
          </a:p>
          <a:p>
            <a:pPr marL="457200" indent="-457200">
              <a:lnSpc>
                <a:spcPts val="4200"/>
              </a:lnSpc>
              <a:buFont typeface="Arial" panose="020B0604020202020204" pitchFamily="34" charset="0"/>
              <a:buChar char="•"/>
            </a:pPr>
            <a:r>
              <a:rPr lang="en-US" sz="3200" dirty="0">
                <a:solidFill>
                  <a:srgbClr val="000000"/>
                </a:solidFill>
                <a:latin typeface="Arial"/>
              </a:rPr>
              <a:t>We created an interview guide examining opioid overdose prevention, OUD treatment, and harm reduction methodologies</a:t>
            </a:r>
          </a:p>
          <a:p>
            <a:pPr marL="457200" indent="-457200">
              <a:lnSpc>
                <a:spcPts val="4200"/>
              </a:lnSpc>
              <a:buFont typeface="Arial" panose="020B0604020202020204" pitchFamily="34" charset="0"/>
              <a:buChar char="•"/>
            </a:pPr>
            <a:r>
              <a:rPr lang="en-US" sz="3200" dirty="0">
                <a:solidFill>
                  <a:srgbClr val="000000"/>
                </a:solidFill>
                <a:latin typeface="Arial"/>
              </a:rPr>
              <a:t>We conducted recorded interviews via Zoom with staff and had them professionally transcribed</a:t>
            </a:r>
          </a:p>
          <a:p>
            <a:pPr marL="457200" indent="-457200">
              <a:lnSpc>
                <a:spcPts val="4200"/>
              </a:lnSpc>
              <a:buFont typeface="Arial" panose="020B0604020202020204" pitchFamily="34" charset="0"/>
              <a:buChar char="•"/>
            </a:pPr>
            <a:endParaRPr lang="en-US" sz="3200" dirty="0">
              <a:solidFill>
                <a:srgbClr val="000000"/>
              </a:solidFill>
              <a:latin typeface="Arial"/>
            </a:endParaRPr>
          </a:p>
          <a:p>
            <a:pPr>
              <a:lnSpc>
                <a:spcPts val="4200"/>
              </a:lnSpc>
            </a:pPr>
            <a:r>
              <a:rPr lang="en-US" sz="3200" b="1" dirty="0">
                <a:solidFill>
                  <a:srgbClr val="000000"/>
                </a:solidFill>
                <a:latin typeface="Arial"/>
              </a:rPr>
              <a:t>Coding/ Analysis</a:t>
            </a:r>
          </a:p>
          <a:p>
            <a:pPr marL="457200" indent="-457200">
              <a:lnSpc>
                <a:spcPts val="4200"/>
              </a:lnSpc>
              <a:buFont typeface="Arial" panose="020B0604020202020204" pitchFamily="34" charset="0"/>
              <a:buChar char="•"/>
            </a:pPr>
            <a:r>
              <a:rPr lang="en-US" sz="3200" dirty="0">
                <a:solidFill>
                  <a:srgbClr val="000000"/>
                </a:solidFill>
                <a:latin typeface="Arial"/>
              </a:rPr>
              <a:t>We developed a codebook for thematic analysis using a deductive and inductive approach</a:t>
            </a:r>
          </a:p>
          <a:p>
            <a:pPr marL="457200" indent="-457200">
              <a:lnSpc>
                <a:spcPts val="4200"/>
              </a:lnSpc>
              <a:buFont typeface="Arial" panose="020B0604020202020204" pitchFamily="34" charset="0"/>
              <a:buChar char="•"/>
            </a:pPr>
            <a:r>
              <a:rPr lang="en-US" sz="3200" dirty="0">
                <a:solidFill>
                  <a:srgbClr val="000000"/>
                </a:solidFill>
                <a:latin typeface="Arial"/>
              </a:rPr>
              <a:t>We then coded transcripts using </a:t>
            </a:r>
            <a:r>
              <a:rPr lang="en-US" sz="3200" dirty="0" err="1">
                <a:solidFill>
                  <a:srgbClr val="000000"/>
                </a:solidFill>
                <a:latin typeface="Arial"/>
              </a:rPr>
              <a:t>Nvivo</a:t>
            </a:r>
            <a:r>
              <a:rPr lang="en-US" sz="3200" dirty="0">
                <a:solidFill>
                  <a:srgbClr val="000000"/>
                </a:solidFill>
                <a:latin typeface="Arial"/>
              </a:rPr>
              <a:t> software</a:t>
            </a:r>
          </a:p>
        </p:txBody>
      </p:sp>
      <p:sp>
        <p:nvSpPr>
          <p:cNvPr id="38" name="Rectangle 37"/>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9" name="Straight Connector 38"/>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41"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ontent Placeholder 2">
            <a:extLst>
              <a:ext uri="{FF2B5EF4-FFF2-40B4-BE49-F238E27FC236}">
                <a16:creationId xmlns:a16="http://schemas.microsoft.com/office/drawing/2014/main" id="{FC4814E4-D52F-1DB8-E0C0-D5E07956B88A}"/>
              </a:ext>
            </a:extLst>
          </p:cNvPr>
          <p:cNvSpPr txBox="1">
            <a:spLocks/>
          </p:cNvSpPr>
          <p:nvPr/>
        </p:nvSpPr>
        <p:spPr>
          <a:xfrm>
            <a:off x="1371600" y="3162300"/>
            <a:ext cx="15606463" cy="59848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dirty="0">
                <a:latin typeface="Arial" panose="020B0604020202020204" pitchFamily="34" charset="0"/>
                <a:ea typeface="Calibri" panose="020F0502020204030204" pitchFamily="34" charset="0"/>
                <a:cs typeface="Arial" panose="020B0604020202020204" pitchFamily="34" charset="0"/>
              </a:rPr>
              <a:t>Thirteen staff participated: </a:t>
            </a:r>
            <a:r>
              <a:rPr lang="en-US" sz="3400" b="1" u="sng" dirty="0">
                <a:latin typeface="Arial" panose="020B0604020202020204" pitchFamily="34" charset="0"/>
                <a:ea typeface="Calibri" panose="020F0502020204030204" pitchFamily="34" charset="0"/>
                <a:cs typeface="Arial" panose="020B0604020202020204" pitchFamily="34" charset="0"/>
              </a:rPr>
              <a:t>11</a:t>
            </a:r>
            <a:r>
              <a:rPr lang="en-US" sz="3400" b="1" dirty="0">
                <a:latin typeface="Arial" panose="020B0604020202020204" pitchFamily="34" charset="0"/>
                <a:ea typeface="Calibri" panose="020F0502020204030204" pitchFamily="34" charset="0"/>
                <a:cs typeface="Arial" panose="020B0604020202020204" pitchFamily="34" charset="0"/>
              </a:rPr>
              <a:t> identified </a:t>
            </a:r>
            <a:r>
              <a:rPr lang="en-US" sz="3400" b="1" u="sng" dirty="0">
                <a:latin typeface="Arial" panose="020B0604020202020204" pitchFamily="34" charset="0"/>
                <a:ea typeface="Calibri" panose="020F0502020204030204" pitchFamily="34" charset="0"/>
                <a:cs typeface="Arial" panose="020B0604020202020204" pitchFamily="34" charset="0"/>
              </a:rPr>
              <a:t>as women</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b="1" u="sng" dirty="0">
                <a:latin typeface="Arial" panose="020B0604020202020204" pitchFamily="34" charset="0"/>
                <a:ea typeface="Calibri" panose="020F0502020204030204" pitchFamily="34" charset="0"/>
                <a:cs typeface="Arial" panose="020B0604020202020204" pitchFamily="34" charset="0"/>
              </a:rPr>
              <a:t>3 Black</a:t>
            </a:r>
            <a:r>
              <a:rPr lang="en-US" sz="3400" dirty="0">
                <a:latin typeface="Arial" panose="020B0604020202020204" pitchFamily="34" charset="0"/>
                <a:ea typeface="Calibri" panose="020F0502020204030204" pitchFamily="34" charset="0"/>
                <a:cs typeface="Arial" panose="020B0604020202020204" pitchFamily="34" charset="0"/>
              </a:rPr>
              <a:t>, and </a:t>
            </a:r>
            <a:r>
              <a:rPr lang="en-US" sz="3400" b="1" u="sng" dirty="0">
                <a:latin typeface="Arial" panose="020B0604020202020204" pitchFamily="34" charset="0"/>
                <a:ea typeface="Calibri" panose="020F0502020204030204" pitchFamily="34" charset="0"/>
                <a:cs typeface="Arial" panose="020B0604020202020204" pitchFamily="34" charset="0"/>
              </a:rPr>
              <a:t>2 </a:t>
            </a:r>
            <a:r>
              <a:rPr lang="en-US" sz="3400" b="1" u="sng" dirty="0" err="1">
                <a:latin typeface="Arial" panose="020B0604020202020204" pitchFamily="34" charset="0"/>
                <a:ea typeface="Calibri" panose="020F0502020204030204" pitchFamily="34" charset="0"/>
                <a:cs typeface="Arial" panose="020B0604020202020204" pitchFamily="34" charset="0"/>
              </a:rPr>
              <a:t>Latinx</a:t>
            </a:r>
            <a:r>
              <a:rPr lang="en-US" sz="3400" dirty="0">
                <a:latin typeface="Arial" panose="020B0604020202020204" pitchFamily="34" charset="0"/>
                <a:ea typeface="Calibri" panose="020F0502020204030204" pitchFamily="34" charset="0"/>
                <a:cs typeface="Arial" panose="020B0604020202020204" pitchFamily="34" charset="0"/>
              </a:rPr>
              <a:t>. </a:t>
            </a:r>
          </a:p>
          <a:p>
            <a:endParaRPr lang="en-US" sz="3400" dirty="0">
              <a:latin typeface="Arial" panose="020B0604020202020204" pitchFamily="34" charset="0"/>
              <a:ea typeface="Calibri" panose="020F0502020204030204" pitchFamily="34" charset="0"/>
              <a:cs typeface="Arial" panose="020B0604020202020204" pitchFamily="34" charset="0"/>
            </a:endParaRPr>
          </a:p>
          <a:p>
            <a:r>
              <a:rPr lang="en-US" sz="3400" dirty="0">
                <a:latin typeface="Arial" panose="020B0604020202020204" pitchFamily="34" charset="0"/>
                <a:ea typeface="Calibri" panose="020F0502020204030204" pitchFamily="34" charset="0"/>
                <a:cs typeface="Arial" panose="020B0604020202020204" pitchFamily="34" charset="0"/>
              </a:rPr>
              <a:t>The </a:t>
            </a:r>
            <a:r>
              <a:rPr lang="en-US" sz="3400" b="1" u="sng" dirty="0">
                <a:latin typeface="Arial" panose="020B0604020202020204" pitchFamily="34" charset="0"/>
                <a:ea typeface="Calibri" panose="020F0502020204030204" pitchFamily="34" charset="0"/>
                <a:cs typeface="Arial" panose="020B0604020202020204" pitchFamily="34" charset="0"/>
              </a:rPr>
              <a:t>mean age </a:t>
            </a:r>
            <a:r>
              <a:rPr lang="en-US" sz="3400" dirty="0">
                <a:latin typeface="Arial" panose="020B0604020202020204" pitchFamily="34" charset="0"/>
                <a:ea typeface="Calibri" panose="020F0502020204030204" pitchFamily="34" charset="0"/>
                <a:cs typeface="Arial" panose="020B0604020202020204" pitchFamily="34" charset="0"/>
              </a:rPr>
              <a:t>of participants was </a:t>
            </a:r>
            <a:r>
              <a:rPr lang="en-US" sz="3400" b="1" u="sng" dirty="0">
                <a:latin typeface="Arial" panose="020B0604020202020204" pitchFamily="34" charset="0"/>
                <a:ea typeface="Calibri" panose="020F0502020204030204" pitchFamily="34" charset="0"/>
                <a:cs typeface="Arial" panose="020B0604020202020204" pitchFamily="34" charset="0"/>
              </a:rPr>
              <a:t>43 years</a:t>
            </a:r>
            <a:r>
              <a:rPr lang="en-US" sz="3400" dirty="0">
                <a:latin typeface="Arial" panose="020B0604020202020204" pitchFamily="34" charset="0"/>
                <a:ea typeface="Calibri" panose="020F0502020204030204" pitchFamily="34" charset="0"/>
                <a:cs typeface="Arial" panose="020B0604020202020204" pitchFamily="34" charset="0"/>
              </a:rPr>
              <a:t>. </a:t>
            </a:r>
          </a:p>
          <a:p>
            <a:endParaRPr lang="en-US" sz="3400" dirty="0">
              <a:latin typeface="Arial" panose="020B0604020202020204" pitchFamily="34" charset="0"/>
              <a:ea typeface="Calibri" panose="020F0502020204030204" pitchFamily="34" charset="0"/>
              <a:cs typeface="Arial" panose="020B0604020202020204" pitchFamily="34" charset="0"/>
            </a:endParaRPr>
          </a:p>
          <a:p>
            <a:r>
              <a:rPr lang="en-US" sz="3400" dirty="0">
                <a:latin typeface="Arial" panose="020B0604020202020204" pitchFamily="34" charset="0"/>
                <a:ea typeface="Calibri" panose="020F0502020204030204" pitchFamily="34" charset="0"/>
                <a:cs typeface="Arial" panose="020B0604020202020204" pitchFamily="34" charset="0"/>
              </a:rPr>
              <a:t>Half were </a:t>
            </a:r>
            <a:r>
              <a:rPr lang="en-US" sz="3400" b="1" u="sng" dirty="0">
                <a:latin typeface="Arial" panose="020B0604020202020204" pitchFamily="34" charset="0"/>
                <a:ea typeface="Calibri" panose="020F0502020204030204" pitchFamily="34" charset="0"/>
                <a:cs typeface="Arial" panose="020B0604020202020204" pitchFamily="34" charset="0"/>
              </a:rPr>
              <a:t>behavioral health clinicians</a:t>
            </a:r>
            <a:r>
              <a:rPr lang="en-US" sz="3400" dirty="0">
                <a:latin typeface="Arial" panose="020B0604020202020204" pitchFamily="34" charset="0"/>
                <a:ea typeface="Calibri" panose="020F0502020204030204" pitchFamily="34" charset="0"/>
                <a:cs typeface="Arial" panose="020B0604020202020204" pitchFamily="34" charset="0"/>
              </a:rPr>
              <a:t>, and half were </a:t>
            </a:r>
            <a:r>
              <a:rPr lang="en-US" sz="3400" b="1" u="sng" dirty="0">
                <a:latin typeface="Arial" panose="020B0604020202020204" pitchFamily="34" charset="0"/>
                <a:ea typeface="Calibri" panose="020F0502020204030204" pitchFamily="34" charset="0"/>
                <a:cs typeface="Arial" panose="020B0604020202020204" pitchFamily="34" charset="0"/>
              </a:rPr>
              <a:t>medical providers.</a:t>
            </a:r>
            <a:endParaRPr lang="en-US" sz="3400" b="1" u="sng" dirty="0">
              <a:latin typeface="Arial" panose="020B0604020202020204" pitchFamily="34" charset="0"/>
              <a:cs typeface="Arial" panose="020B0604020202020204" pitchFamily="34" charset="0"/>
            </a:endParaRPr>
          </a:p>
        </p:txBody>
      </p:sp>
      <p:sp>
        <p:nvSpPr>
          <p:cNvPr id="176" name="TextBox 17"/>
          <p:cNvSpPr txBox="1"/>
          <p:nvPr/>
        </p:nvSpPr>
        <p:spPr>
          <a:xfrm>
            <a:off x="6213808" y="828089"/>
            <a:ext cx="5784176" cy="1359346"/>
          </a:xfrm>
          <a:prstGeom prst="rect">
            <a:avLst/>
          </a:prstGeom>
        </p:spPr>
        <p:txBody>
          <a:bodyPr wrap="square" lIns="0" tIns="0" rIns="0" bIns="0" rtlCol="0" anchor="t">
            <a:spAutoFit/>
          </a:bodyPr>
          <a:lstStyle/>
          <a:p>
            <a:pPr algn="ctr">
              <a:lnSpc>
                <a:spcPts val="10560"/>
              </a:lnSpc>
            </a:pPr>
            <a:r>
              <a:rPr lang="en-US" sz="8000" spc="-88" dirty="0">
                <a:latin typeface="Arial Bold"/>
              </a:rPr>
              <a:t>Participants</a:t>
            </a:r>
            <a:r>
              <a:rPr lang="en-US" sz="8000" spc="-88" dirty="0">
                <a:solidFill>
                  <a:srgbClr val="FFFFFF"/>
                </a:solidFill>
                <a:latin typeface="Arial Bold"/>
              </a:rPr>
              <a:t> </a:t>
            </a:r>
          </a:p>
        </p:txBody>
      </p:sp>
      <p:sp>
        <p:nvSpPr>
          <p:cNvPr id="11" name="Rectangle 10"/>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Connector 11"/>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13"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605412" y="1006712"/>
            <a:ext cx="14872137" cy="2251257"/>
          </a:xfrm>
          <a:prstGeom prst="rect">
            <a:avLst/>
          </a:prstGeom>
        </p:spPr>
        <p:txBody>
          <a:bodyPr lIns="0" tIns="0" rIns="0" bIns="0" rtlCol="0" anchor="t">
            <a:spAutoFit/>
          </a:bodyPr>
          <a:lstStyle/>
          <a:p>
            <a:pPr algn="ctr">
              <a:lnSpc>
                <a:spcPts val="8877"/>
              </a:lnSpc>
            </a:pPr>
            <a:r>
              <a:rPr lang="en-US" sz="6600" dirty="0">
                <a:latin typeface="Arial Bold"/>
              </a:rPr>
              <a:t>Current approaches to identify youth at risk for overdose do not work</a:t>
            </a:r>
          </a:p>
        </p:txBody>
      </p:sp>
      <p:sp>
        <p:nvSpPr>
          <p:cNvPr id="13" name="TextBox 13"/>
          <p:cNvSpPr txBox="1"/>
          <p:nvPr/>
        </p:nvSpPr>
        <p:spPr>
          <a:xfrm>
            <a:off x="1371597" y="4055085"/>
            <a:ext cx="15544800" cy="4103688"/>
          </a:xfrm>
          <a:prstGeom prst="rect">
            <a:avLst/>
          </a:prstGeom>
        </p:spPr>
        <p:txBody>
          <a:bodyPr wrap="square" lIns="0" tIns="0" rIns="0" bIns="0" rtlCol="0" anchor="t">
            <a:spAutoFit/>
          </a:bodyPr>
          <a:lstStyle/>
          <a:p>
            <a:pPr>
              <a:lnSpc>
                <a:spcPts val="3976"/>
              </a:lnSpc>
            </a:pPr>
            <a:r>
              <a:rPr lang="en-US" sz="3400" spc="374" dirty="0">
                <a:latin typeface="Arial" panose="020B0604020202020204" pitchFamily="34" charset="0"/>
                <a:cs typeface="Arial" panose="020B0604020202020204" pitchFamily="34" charset="0"/>
              </a:rPr>
              <a:t>“I don't think that the numbers add up in the sense that if I think about the number of youth who have talked to me about using opioids over the time that I've been in school-based health, it doesn't really match what we know about what youth are using…asking them more specific targeted questions directly about, ‘Have you ever taken pills?’. More directly, it might get more responses”</a:t>
            </a:r>
          </a:p>
          <a:p>
            <a:pPr algn="ctr">
              <a:lnSpc>
                <a:spcPts val="3976"/>
              </a:lnSpc>
            </a:pPr>
            <a:r>
              <a:rPr lang="en-US" sz="3400" spc="374" dirty="0">
                <a:latin typeface="Arial" panose="020B0604020202020204" pitchFamily="34" charset="0"/>
                <a:cs typeface="Arial" panose="020B0604020202020204" pitchFamily="34" charset="0"/>
              </a:rPr>
              <a:t>-</a:t>
            </a:r>
            <a:r>
              <a:rPr lang="en-US" sz="3400" spc="378" dirty="0">
                <a:latin typeface="Arial" panose="020B0604020202020204" pitchFamily="34" charset="0"/>
                <a:cs typeface="Arial" panose="020B0604020202020204" pitchFamily="34" charset="0"/>
              </a:rPr>
              <a:t> Nurse Practitioner</a:t>
            </a:r>
            <a:endParaRPr lang="en-US" sz="3400" spc="374" dirty="0">
              <a:latin typeface="Arial" panose="020B0604020202020204" pitchFamily="34" charset="0"/>
              <a:cs typeface="Arial" panose="020B0604020202020204" pitchFamily="34" charset="0"/>
            </a:endParaRPr>
          </a:p>
        </p:txBody>
      </p:sp>
      <p:sp>
        <p:nvSpPr>
          <p:cNvPr id="10" name="Rectangle 9"/>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14"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109085" y="1562100"/>
            <a:ext cx="16069823" cy="2385268"/>
          </a:xfrm>
          <a:prstGeom prst="rect">
            <a:avLst/>
          </a:prstGeom>
        </p:spPr>
        <p:txBody>
          <a:bodyPr wrap="square" lIns="0" tIns="0" rIns="0" bIns="0" rtlCol="0" anchor="t">
            <a:spAutoFit/>
          </a:bodyPr>
          <a:lstStyle/>
          <a:p>
            <a:pPr algn="ctr">
              <a:lnSpc>
                <a:spcPts val="9297"/>
              </a:lnSpc>
            </a:pPr>
            <a:r>
              <a:rPr lang="en-US" sz="7200" dirty="0">
                <a:latin typeface="Arial Bold"/>
              </a:rPr>
              <a:t>Need for additional training and support for SBHC providers</a:t>
            </a:r>
          </a:p>
        </p:txBody>
      </p:sp>
      <p:sp>
        <p:nvSpPr>
          <p:cNvPr id="16" name="TextBox 16"/>
          <p:cNvSpPr txBox="1"/>
          <p:nvPr/>
        </p:nvSpPr>
        <p:spPr>
          <a:xfrm>
            <a:off x="1371600" y="4340607"/>
            <a:ext cx="15544799" cy="3077766"/>
          </a:xfrm>
          <a:prstGeom prst="rect">
            <a:avLst/>
          </a:prstGeom>
        </p:spPr>
        <p:txBody>
          <a:bodyPr wrap="square" lIns="0" tIns="0" rIns="0" bIns="0" rtlCol="0" anchor="t">
            <a:spAutoFit/>
          </a:bodyPr>
          <a:lstStyle/>
          <a:p>
            <a:pPr>
              <a:lnSpc>
                <a:spcPts val="3974"/>
              </a:lnSpc>
            </a:pPr>
            <a:r>
              <a:rPr lang="en-US" sz="3400" spc="374" dirty="0">
                <a:latin typeface="Arial" panose="020B0604020202020204" pitchFamily="34" charset="0"/>
                <a:cs typeface="Arial" panose="020B0604020202020204" pitchFamily="34" charset="0"/>
              </a:rPr>
              <a:t>“I would want someone [to consult with on site], and I would want like a red phone to like call someone or have pretty extensive training specifically for adolescents being treated in school settings and have a resource team outside of school that kids can contact.”</a:t>
            </a:r>
          </a:p>
          <a:p>
            <a:pPr algn="ctr">
              <a:lnSpc>
                <a:spcPts val="3974"/>
              </a:lnSpc>
            </a:pPr>
            <a:r>
              <a:rPr lang="en-US" sz="3400" spc="378" dirty="0">
                <a:latin typeface="Arial" panose="020B0604020202020204" pitchFamily="34" charset="0"/>
                <a:cs typeface="Arial" panose="020B0604020202020204" pitchFamily="34" charset="0"/>
              </a:rPr>
              <a:t>-Nurse Practitioner</a:t>
            </a:r>
            <a:endParaRPr lang="en-US" sz="3400" spc="374" dirty="0">
              <a:latin typeface="Arial" panose="020B0604020202020204" pitchFamily="34" charset="0"/>
              <a:cs typeface="Arial" panose="020B0604020202020204" pitchFamily="34" charset="0"/>
            </a:endParaRPr>
          </a:p>
        </p:txBody>
      </p:sp>
      <p:sp>
        <p:nvSpPr>
          <p:cNvPr id="6" name="Rectangle 5"/>
          <p:cNvSpPr/>
          <p:nvPr/>
        </p:nvSpPr>
        <p:spPr>
          <a:xfrm>
            <a:off x="0" y="9492768"/>
            <a:ext cx="18288000" cy="8323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p:nvPr/>
        </p:nvCxnSpPr>
        <p:spPr>
          <a:xfrm flipV="1">
            <a:off x="252163" y="9492768"/>
            <a:ext cx="18035837" cy="12014"/>
          </a:xfrm>
          <a:prstGeom prst="line">
            <a:avLst/>
          </a:prstGeom>
          <a:ln w="28575"/>
        </p:spPr>
        <p:style>
          <a:lnRef idx="1">
            <a:schemeClr val="dk1"/>
          </a:lnRef>
          <a:fillRef idx="0">
            <a:schemeClr val="dk1"/>
          </a:fillRef>
          <a:effectRef idx="0">
            <a:schemeClr val="dk1"/>
          </a:effectRef>
          <a:fontRef idx="minor">
            <a:schemeClr val="tx1"/>
          </a:fontRef>
        </p:style>
      </p:cxnSp>
      <p:sp>
        <p:nvSpPr>
          <p:cNvPr id="8" name="Freeform 15"/>
          <p:cNvSpPr/>
          <p:nvPr/>
        </p:nvSpPr>
        <p:spPr>
          <a:xfrm>
            <a:off x="4459955" y="9607967"/>
            <a:ext cx="9368085" cy="539865"/>
          </a:xfrm>
          <a:custGeom>
            <a:avLst/>
            <a:gdLst/>
            <a:ahLst/>
            <a:cxnLst/>
            <a:rect l="l" t="t" r="r" b="b"/>
            <a:pathLst>
              <a:path w="12315828" h="802771">
                <a:moveTo>
                  <a:pt x="0" y="0"/>
                </a:moveTo>
                <a:lnTo>
                  <a:pt x="12315828" y="0"/>
                </a:lnTo>
                <a:lnTo>
                  <a:pt x="12315828" y="802771"/>
                </a:lnTo>
                <a:lnTo>
                  <a:pt x="0" y="802771"/>
                </a:lnTo>
                <a:lnTo>
                  <a:pt x="0" y="0"/>
                </a:lnTo>
                <a:close/>
              </a:path>
            </a:pathLst>
          </a:custGeom>
          <a:blipFill>
            <a:blip r:embed="rId2"/>
            <a:srcRect/>
            <a:stretch>
              <a:fillRect t="-14622" b="-1"/>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7662</TotalTime>
  <Words>664</Words>
  <Application>Microsoft Macintosh PowerPoint</Application>
  <PresentationFormat>Custom</PresentationFormat>
  <Paragraphs>73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Arial Bold</vt:lpstr>
      <vt:lpstr>Arial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qualitative exploration of the perspectives of school-based health center staff about providing opioid overdose prevention education and treatment of opioid use disorder</dc:title>
  <dc:creator>Wiggins, Moriah</dc:creator>
  <cp:lastModifiedBy>Bagley, Sarah</cp:lastModifiedBy>
  <cp:revision>25</cp:revision>
  <dcterms:created xsi:type="dcterms:W3CDTF">2006-08-16T00:00:00Z</dcterms:created>
  <dcterms:modified xsi:type="dcterms:W3CDTF">2023-11-04T16:01:08Z</dcterms:modified>
  <dc:identifier>DAFyIS7IVco</dc:identifier>
</cp:coreProperties>
</file>